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2" r:id="rId1"/>
  </p:sldMasterIdLst>
  <p:notesMasterIdLst>
    <p:notesMasterId r:id="rId22"/>
  </p:notesMasterIdLst>
  <p:handoutMasterIdLst>
    <p:handoutMasterId r:id="rId23"/>
  </p:handoutMasterIdLst>
  <p:sldIdLst>
    <p:sldId id="257" r:id="rId2"/>
    <p:sldId id="258" r:id="rId3"/>
    <p:sldId id="272" r:id="rId4"/>
    <p:sldId id="256" r:id="rId5"/>
    <p:sldId id="271" r:id="rId6"/>
    <p:sldId id="273" r:id="rId7"/>
    <p:sldId id="259" r:id="rId8"/>
    <p:sldId id="274" r:id="rId9"/>
    <p:sldId id="260" r:id="rId10"/>
    <p:sldId id="261" r:id="rId11"/>
    <p:sldId id="275" r:id="rId12"/>
    <p:sldId id="262" r:id="rId13"/>
    <p:sldId id="263" r:id="rId14"/>
    <p:sldId id="264" r:id="rId15"/>
    <p:sldId id="276" r:id="rId16"/>
    <p:sldId id="265" r:id="rId17"/>
    <p:sldId id="277" r:id="rId18"/>
    <p:sldId id="266" r:id="rId19"/>
    <p:sldId id="267" r:id="rId20"/>
    <p:sldId id="268" r:id="rId21"/>
  </p:sldIdLst>
  <p:sldSz cx="12192000" cy="6858000"/>
  <p:notesSz cx="6858000" cy="9144000"/>
  <p:defaultTextStyle>
    <a:defPPr algn="r" rtl="1">
      <a:defRPr lang="ar-sa"/>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notesViewPr>
    <p:cSldViewPr snapToGrid="0">
      <p:cViewPr varScale="1">
        <p:scale>
          <a:sx n="123" d="100"/>
          <a:sy n="123" d="100"/>
        </p:scale>
        <p:origin x="4974"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1" Type="http://schemas.openxmlformats.org/officeDocument/2006/relationships/image" Target="../media/image3.png"/></Relationships>
</file>

<file path=ppt/diagrams/_rels/drawing1.xml.rels><?xml version="1.0" encoding="UTF-8" standalone="yes"?>
<Relationships xmlns="http://schemas.openxmlformats.org/package/2006/relationships"><Relationship Id="rId1" Type="http://schemas.openxmlformats.org/officeDocument/2006/relationships/image" Target="../media/image3.png"/></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4" qsCatId="simple" csTypeId="urn:microsoft.com/office/officeart/2005/8/colors/accent1_3" csCatId="accent1" phldr="1"/>
      <dgm:spPr/>
      <dgm:t>
        <a:bodyPr rtlCol="1"/>
        <a:lstStyle/>
        <a:p>
          <a:pPr rtl="1"/>
          <a:endParaRPr lang="en-US"/>
        </a:p>
      </dgm:t>
    </dgm:pt>
    <dgm:pt modelId="{8DB5D7D5-6A1C-4ABC-8850-759A9D876047}">
      <dgm:prSet/>
      <dgm:spPr/>
      <dgm:t>
        <a:bodyPr rtlCol="1"/>
        <a:lstStyle/>
        <a:p>
          <a:pPr rtl="1"/>
          <a:endParaRPr lang="ar" dirty="0">
            <a:latin typeface="Tahoma" panose="020B0604030504040204" pitchFamily="34" charset="0"/>
            <a:ea typeface="Tahoma" panose="020B0604030504040204" pitchFamily="34" charset="0"/>
            <a:cs typeface="Tahoma" panose="020B0604030504040204" pitchFamily="34" charset="0"/>
          </a:endParaRPr>
        </a:p>
      </dgm:t>
    </dgm:pt>
    <dgm:pt modelId="{D8874F40-D7B0-41DE-BB6F-A6014FEAB2D7}" type="parTrans" cxnId="{C5202EE1-10E9-4076-9D55-9E0CF8B152AF}">
      <dgm:prSet/>
      <dgm:spPr/>
      <dgm:t>
        <a:bodyPr rtlCol="1"/>
        <a:lstStyle/>
        <a:p>
          <a:pPr rtl="1"/>
          <a:endParaRPr lang="en-US"/>
        </a:p>
      </dgm:t>
    </dgm:pt>
    <dgm:pt modelId="{BD6E0A2E-99C8-4F5A-971A-CD211D1099FF}" type="sibTrans" cxnId="{C5202EE1-10E9-4076-9D55-9E0CF8B152AF}">
      <dgm:prSet/>
      <dgm:spPr/>
      <dgm:t>
        <a:bodyPr rtlCol="1"/>
        <a:lstStyle/>
        <a:p>
          <a:pPr rtl="1"/>
          <a:endParaRPr lang="en-US"/>
        </a:p>
      </dgm:t>
    </dgm:pt>
    <dgm:pt modelId="{96262926-A67D-4E4E-9515-5EBC67F0B634}">
      <dgm:prSet custT="1"/>
      <dgm:spPr/>
      <dgm:t>
        <a:bodyPr rtlCol="1"/>
        <a:lstStyle/>
        <a:p>
          <a:pPr rtl="1"/>
          <a:r>
            <a:rPr lang="en-GB" sz="1400" b="1" i="0" u="none" strike="noStrike" baseline="0" dirty="0">
              <a:solidFill>
                <a:srgbClr val="FF0000"/>
              </a:solidFill>
              <a:latin typeface="CenturySchoolbook"/>
            </a:rPr>
            <a:t>The primary objective of </a:t>
          </a:r>
        </a:p>
        <a:p>
          <a:pPr rtl="1"/>
          <a:r>
            <a:rPr lang="en-GB" sz="1400" b="1" i="0" u="none" strike="noStrike" baseline="0" dirty="0">
              <a:solidFill>
                <a:srgbClr val="FF0000"/>
              </a:solidFill>
              <a:latin typeface="CenturySchoolbook"/>
            </a:rPr>
            <a:t>systems analysis and design</a:t>
          </a:r>
          <a:endParaRPr lang="ar" sz="1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dgm:t>
    </dgm:pt>
    <dgm:pt modelId="{EC74E552-C501-4B0E-9400-E8B410F53D50}" type="parTrans" cxnId="{8C5B110A-FBC3-4CBF-BED2-413E87D4DAD5}">
      <dgm:prSet/>
      <dgm:spPr/>
      <dgm:t>
        <a:bodyPr rtlCol="1"/>
        <a:lstStyle/>
        <a:p>
          <a:pPr rtl="1"/>
          <a:endParaRPr lang="en-US"/>
        </a:p>
      </dgm:t>
    </dgm:pt>
    <dgm:pt modelId="{1DA7ACEB-F642-43C1-BCB5-F580B9B985B9}" type="sibTrans" cxnId="{8C5B110A-FBC3-4CBF-BED2-413E87D4DAD5}">
      <dgm:prSet/>
      <dgm:spPr/>
      <dgm:t>
        <a:bodyPr rtlCol="1"/>
        <a:lstStyle/>
        <a:p>
          <a:pPr rtl="1"/>
          <a:endParaRPr lang="en-US"/>
        </a:p>
      </dgm:t>
    </dgm:pt>
    <dgm:pt modelId="{C5146535-FD3D-4589-98A3-623B8DA4B8DB}">
      <dgm:prSet/>
      <dgm:spPr/>
      <dgm:t>
        <a:bodyPr rtlCol="1"/>
        <a:lstStyle/>
        <a:p>
          <a:pPr rtl="1"/>
          <a:endParaRPr lang="ar" dirty="0">
            <a:latin typeface="Tahoma" panose="020B0604030504040204" pitchFamily="34" charset="0"/>
            <a:ea typeface="Tahoma" panose="020B0604030504040204" pitchFamily="34" charset="0"/>
            <a:cs typeface="Tahoma" panose="020B0604030504040204" pitchFamily="34" charset="0"/>
          </a:endParaRPr>
        </a:p>
      </dgm:t>
    </dgm:pt>
    <dgm:pt modelId="{20848F78-EC70-4162-96CE-CC68006930F0}" type="parTrans" cxnId="{8EBF857E-7408-4941-91E4-293B0F59EEF7}">
      <dgm:prSet/>
      <dgm:spPr/>
      <dgm:t>
        <a:bodyPr rtlCol="1"/>
        <a:lstStyle/>
        <a:p>
          <a:pPr rtl="1"/>
          <a:endParaRPr lang="en-US"/>
        </a:p>
      </dgm:t>
    </dgm:pt>
    <dgm:pt modelId="{7A3CCAF8-AC3A-401E-AEDD-44BBC1AA9C31}" type="sibTrans" cxnId="{8EBF857E-7408-4941-91E4-293B0F59EEF7}">
      <dgm:prSet/>
      <dgm:spPr/>
      <dgm:t>
        <a:bodyPr rtlCol="1"/>
        <a:lstStyle/>
        <a:p>
          <a:pPr rtl="1"/>
          <a:endParaRPr lang="en-US"/>
        </a:p>
      </dgm:t>
    </dgm:pt>
    <dgm:pt modelId="{E80CA270-6C90-4E17-ACEA-46B56AD54DD1}">
      <dgm:prSet custT="1"/>
      <dgm:spPr/>
      <dgm:t>
        <a:bodyPr rtlCol="1"/>
        <a:lstStyle/>
        <a:p>
          <a:pPr rtl="1"/>
          <a:r>
            <a:rPr lang="en-GB" sz="1400" b="1" i="0" u="none" strike="noStrike" kern="1200" baseline="0" dirty="0">
              <a:latin typeface="CenturySchoolbook"/>
              <a:ea typeface="+mn-ea"/>
              <a:cs typeface="+mn-cs"/>
            </a:rPr>
            <a:t>Discuss the impact of </a:t>
          </a:r>
        </a:p>
        <a:p>
          <a:pPr rtl="1"/>
          <a:r>
            <a:rPr lang="en-GB" sz="1400" b="1" i="0" u="none" strike="noStrike" kern="1200" baseline="0" dirty="0">
              <a:latin typeface="CenturySchoolbook"/>
              <a:ea typeface="+mn-ea"/>
              <a:cs typeface="+mn-cs"/>
            </a:rPr>
            <a:t>information technology on</a:t>
          </a:r>
          <a:endParaRPr lang="ar" sz="1400" b="1" i="0" u="none" strike="noStrike" kern="1200" baseline="0" dirty="0">
            <a:latin typeface="CenturySchoolbook"/>
            <a:ea typeface="+mn-ea"/>
            <a:cs typeface="+mn-cs"/>
          </a:endParaRPr>
        </a:p>
      </dgm:t>
    </dgm:pt>
    <dgm:pt modelId="{7EEC8067-96EF-4BE0-8BE3-BA59ED78A31F}" type="parTrans" cxnId="{2DC28DF8-5C1B-4F53-A4C1-D5B63FB54BAF}">
      <dgm:prSet/>
      <dgm:spPr/>
      <dgm:t>
        <a:bodyPr rtlCol="1"/>
        <a:lstStyle/>
        <a:p>
          <a:pPr rtl="1"/>
          <a:endParaRPr lang="en-US"/>
        </a:p>
      </dgm:t>
    </dgm:pt>
    <dgm:pt modelId="{1AFE46E5-6B07-4894-8ECB-21BD7E7B8AF1}" type="sibTrans" cxnId="{2DC28DF8-5C1B-4F53-A4C1-D5B63FB54BAF}">
      <dgm:prSet/>
      <dgm:spPr/>
      <dgm:t>
        <a:bodyPr rtlCol="1"/>
        <a:lstStyle/>
        <a:p>
          <a:pPr rtl="1"/>
          <a:endParaRPr lang="en-US"/>
        </a:p>
      </dgm:t>
    </dgm:pt>
    <dgm:pt modelId="{09C152DA-7620-4852-8162-A77EC3609F3F}">
      <dgm:prSet/>
      <dgm:spPr/>
      <dgm:t>
        <a:bodyPr rtlCol="1"/>
        <a:lstStyle/>
        <a:p>
          <a:pPr rtl="1"/>
          <a:endParaRPr lang="ar" dirty="0">
            <a:latin typeface="Tahoma" panose="020B0604030504040204" pitchFamily="34" charset="0"/>
            <a:ea typeface="Tahoma" panose="020B0604030504040204" pitchFamily="34" charset="0"/>
            <a:cs typeface="Tahoma" panose="020B0604030504040204" pitchFamily="34" charset="0"/>
          </a:endParaRPr>
        </a:p>
      </dgm:t>
    </dgm:pt>
    <dgm:pt modelId="{9F6D14C0-6C82-4CBD-8D6D-B0E117B6F2ED}" type="parTrans" cxnId="{23ECAC8B-17A4-4883-AA0E-06D66B7E788A}">
      <dgm:prSet/>
      <dgm:spPr/>
      <dgm:t>
        <a:bodyPr rtlCol="1"/>
        <a:lstStyle/>
        <a:p>
          <a:pPr rtl="1"/>
          <a:endParaRPr lang="en-US"/>
        </a:p>
      </dgm:t>
    </dgm:pt>
    <dgm:pt modelId="{0AE8D36D-0F0F-4206-AE39-0A2D73987B68}" type="sibTrans" cxnId="{23ECAC8B-17A4-4883-AA0E-06D66B7E788A}">
      <dgm:prSet/>
      <dgm:spPr/>
      <dgm:t>
        <a:bodyPr rtlCol="1"/>
        <a:lstStyle/>
        <a:p>
          <a:pPr rtl="1"/>
          <a:endParaRPr lang="en-US"/>
        </a:p>
      </dgm:t>
    </dgm:pt>
    <dgm:pt modelId="{6C8937BE-93F8-4DED-8538-1C601DAEBA66}">
      <dgm:prSet custT="1"/>
      <dgm:spPr/>
      <dgm:t>
        <a:bodyPr rtlCol="1"/>
        <a:lstStyle/>
        <a:p>
          <a:pPr marL="0" lvl="0" algn="ctr" defTabSz="622300" rtl="1">
            <a:lnSpc>
              <a:spcPct val="90000"/>
            </a:lnSpc>
            <a:spcBef>
              <a:spcPct val="0"/>
            </a:spcBef>
            <a:spcAft>
              <a:spcPct val="35000"/>
            </a:spcAft>
            <a:buNone/>
          </a:pPr>
          <a:r>
            <a:rPr lang="en-GB" sz="1400" b="1" i="0" u="none" strike="noStrike" kern="1200" baseline="0" dirty="0">
              <a:solidFill>
                <a:schemeClr val="accent2">
                  <a:lumMod val="75000"/>
                </a:schemeClr>
              </a:solidFill>
              <a:latin typeface="CenturySchoolbook"/>
              <a:ea typeface="+mn-ea"/>
              <a:cs typeface="+mn-cs"/>
            </a:rPr>
            <a:t>Define an information system</a:t>
          </a:r>
        </a:p>
        <a:p>
          <a:pPr marL="0" lvl="0" algn="ctr" defTabSz="622300" rtl="1">
            <a:lnSpc>
              <a:spcPct val="90000"/>
            </a:lnSpc>
            <a:spcBef>
              <a:spcPct val="0"/>
            </a:spcBef>
            <a:spcAft>
              <a:spcPct val="35000"/>
            </a:spcAft>
            <a:buNone/>
          </a:pPr>
          <a:r>
            <a:rPr lang="en-GB" sz="1400" b="1" i="0" u="none" strike="noStrike" kern="1200" baseline="0" dirty="0">
              <a:solidFill>
                <a:schemeClr val="accent2">
                  <a:lumMod val="75000"/>
                </a:schemeClr>
              </a:solidFill>
              <a:latin typeface="CenturySchoolbook"/>
              <a:ea typeface="+mn-ea"/>
              <a:cs typeface="+mn-cs"/>
            </a:rPr>
            <a:t> and describe its</a:t>
          </a:r>
          <a:endParaRPr lang="ar" sz="1400" b="1" i="0" u="none" strike="noStrike" kern="1200" baseline="0" dirty="0">
            <a:solidFill>
              <a:schemeClr val="accent2">
                <a:lumMod val="75000"/>
              </a:schemeClr>
            </a:solidFill>
            <a:latin typeface="CenturySchoolbook"/>
            <a:ea typeface="+mn-ea"/>
            <a:cs typeface="+mn-cs"/>
          </a:endParaRPr>
        </a:p>
      </dgm:t>
    </dgm:pt>
    <dgm:pt modelId="{77D169C6-D77F-456D-B18B-D7BE016AD87A}" type="parTrans" cxnId="{FAA8D3DD-12E8-457D-9144-B037C5678347}">
      <dgm:prSet/>
      <dgm:spPr/>
      <dgm:t>
        <a:bodyPr rtlCol="1"/>
        <a:lstStyle/>
        <a:p>
          <a:pPr rtl="1"/>
          <a:endParaRPr lang="en-US"/>
        </a:p>
      </dgm:t>
    </dgm:pt>
    <dgm:pt modelId="{A97BE953-FA9D-4BA6-A92C-494DB1F3BA59}" type="sibTrans" cxnId="{FAA8D3DD-12E8-457D-9144-B037C5678347}">
      <dgm:prSet/>
      <dgm:spPr/>
      <dgm:t>
        <a:bodyPr rtlCol="1"/>
        <a:lstStyle/>
        <a:p>
          <a:pPr rtl="1"/>
          <a:endParaRPr lang="en-US"/>
        </a:p>
      </dgm:t>
    </dgm:pt>
    <dgm:pt modelId="{63B71C4E-E096-44F8-A4E6-CF4F345341FF}">
      <dgm:prSet custT="1"/>
      <dgm:spPr/>
      <dgm:t>
        <a:bodyPr/>
        <a:lstStyle/>
        <a:p>
          <a:pPr rtl="1"/>
          <a:r>
            <a:rPr lang="en-GB" sz="1400" b="1" i="0" u="none" strike="noStrike" baseline="0" dirty="0">
              <a:solidFill>
                <a:srgbClr val="FF0000"/>
              </a:solidFill>
              <a:latin typeface="CenturySchoolbook"/>
            </a:rPr>
            <a:t>is to improve organizational systems.</a:t>
          </a:r>
        </a:p>
      </dgm:t>
    </dgm:pt>
    <dgm:pt modelId="{19E69AE5-FA4A-49EF-96DB-3FAA78125B17}" type="parTrans" cxnId="{2C9398AF-1579-4460-A05F-9AFDD19DE862}">
      <dgm:prSet/>
      <dgm:spPr/>
      <dgm:t>
        <a:bodyPr/>
        <a:lstStyle/>
        <a:p>
          <a:pPr rtl="1"/>
          <a:endParaRPr lang="ar-EG"/>
        </a:p>
      </dgm:t>
    </dgm:pt>
    <dgm:pt modelId="{F3A3A6C0-8230-4183-89EF-C02CAA522F4B}" type="sibTrans" cxnId="{2C9398AF-1579-4460-A05F-9AFDD19DE862}">
      <dgm:prSet/>
      <dgm:spPr/>
      <dgm:t>
        <a:bodyPr/>
        <a:lstStyle/>
        <a:p>
          <a:pPr rtl="1"/>
          <a:endParaRPr lang="ar-EG"/>
        </a:p>
      </dgm:t>
    </dgm:pt>
    <dgm:pt modelId="{DC8A0F24-0B2B-422B-8B98-784DA8839CAD}">
      <dgm:prSet custT="1"/>
      <dgm:spPr/>
      <dgm:t>
        <a:bodyPr/>
        <a:lstStyle/>
        <a:p>
          <a:pPr rtl="1"/>
          <a:r>
            <a:rPr lang="en-GB" sz="1400" b="1" i="0" u="none" strike="noStrike" kern="1200" baseline="0" dirty="0">
              <a:latin typeface="CenturySchoolbook"/>
              <a:ea typeface="+mn-ea"/>
              <a:cs typeface="+mn-cs"/>
            </a:rPr>
            <a:t>business strategy and success</a:t>
          </a:r>
          <a:r>
            <a:rPr lang="en-GB" sz="1100" b="0" i="0" u="none" strike="noStrike" kern="1200" baseline="0" dirty="0">
              <a:latin typeface="CenturySchoolbook"/>
            </a:rPr>
            <a:t>.</a:t>
          </a:r>
        </a:p>
      </dgm:t>
    </dgm:pt>
    <dgm:pt modelId="{A797C7A3-EEF5-4774-8D6A-03A1293DDFBE}" type="parTrans" cxnId="{F25449C2-9E6E-4AEB-A979-BDE9CB2F7396}">
      <dgm:prSet/>
      <dgm:spPr/>
      <dgm:t>
        <a:bodyPr/>
        <a:lstStyle/>
        <a:p>
          <a:pPr rtl="1"/>
          <a:endParaRPr lang="ar-EG"/>
        </a:p>
      </dgm:t>
    </dgm:pt>
    <dgm:pt modelId="{E6142A45-C0F4-49AB-A5D0-B1E4C664DBC3}" type="sibTrans" cxnId="{F25449C2-9E6E-4AEB-A979-BDE9CB2F7396}">
      <dgm:prSet/>
      <dgm:spPr/>
      <dgm:t>
        <a:bodyPr/>
        <a:lstStyle/>
        <a:p>
          <a:pPr rtl="1"/>
          <a:endParaRPr lang="ar-EG"/>
        </a:p>
      </dgm:t>
    </dgm:pt>
    <dgm:pt modelId="{C86E4931-F4BA-4CFD-AFCA-E00C4C7A51E4}">
      <dgm:prSet custT="1"/>
      <dgm:spPr/>
      <dgm:t>
        <a:bodyPr/>
        <a:lstStyle/>
        <a:p>
          <a:pPr marL="0" lvl="0" algn="ctr" defTabSz="622300" rtl="1">
            <a:lnSpc>
              <a:spcPct val="90000"/>
            </a:lnSpc>
            <a:spcBef>
              <a:spcPct val="0"/>
            </a:spcBef>
            <a:spcAft>
              <a:spcPct val="35000"/>
            </a:spcAft>
            <a:buNone/>
          </a:pPr>
          <a:r>
            <a:rPr lang="en-GB" sz="1400" b="1" i="0" u="none" strike="noStrike" kern="1200" baseline="0" dirty="0">
              <a:solidFill>
                <a:schemeClr val="accent2">
                  <a:lumMod val="75000"/>
                </a:schemeClr>
              </a:solidFill>
              <a:latin typeface="CenturySchoolbook"/>
              <a:ea typeface="+mn-ea"/>
              <a:cs typeface="+mn-cs"/>
            </a:rPr>
            <a:t>components.</a:t>
          </a:r>
        </a:p>
      </dgm:t>
    </dgm:pt>
    <dgm:pt modelId="{1526FB40-E6F1-40BF-A44B-899D1D28B269}" type="parTrans" cxnId="{D916F6A5-5FDD-4AF6-9EED-1B20585DF21C}">
      <dgm:prSet/>
      <dgm:spPr/>
      <dgm:t>
        <a:bodyPr/>
        <a:lstStyle/>
        <a:p>
          <a:pPr rtl="1"/>
          <a:endParaRPr lang="ar-EG"/>
        </a:p>
      </dgm:t>
    </dgm:pt>
    <dgm:pt modelId="{B940DA61-02F6-439B-89DB-7AF0A1B8F184}" type="sibTrans" cxnId="{D916F6A5-5FDD-4AF6-9EED-1B20585DF21C}">
      <dgm:prSet/>
      <dgm:spPr/>
      <dgm:t>
        <a:bodyPr/>
        <a:lstStyle/>
        <a:p>
          <a:pPr rtl="1"/>
          <a:endParaRPr lang="ar-EG"/>
        </a:p>
      </dgm:t>
    </dgm:pt>
    <dgm:pt modelId="{7A85BE48-D99F-4D64-B430-051581E7AC37}">
      <dgm:prSet/>
      <dgm:spPr/>
      <dgm:t>
        <a:bodyPr rtlCol="1"/>
        <a:lstStyle/>
        <a:p>
          <a:pPr rtl="1"/>
          <a:endParaRPr lang="ar" dirty="0">
            <a:latin typeface="Tahoma" panose="020B0604030504040204" pitchFamily="34" charset="0"/>
            <a:ea typeface="Tahoma" panose="020B0604030504040204" pitchFamily="34" charset="0"/>
            <a:cs typeface="Tahoma" panose="020B0604030504040204" pitchFamily="34" charset="0"/>
          </a:endParaRPr>
        </a:p>
      </dgm:t>
    </dgm:pt>
    <dgm:pt modelId="{86B7C2F6-83F8-44BD-8C7C-A476907852AC}" type="sibTrans" cxnId="{135E5C78-5C5E-4064-84E9-A561941F0486}">
      <dgm:prSet/>
      <dgm:spPr/>
      <dgm:t>
        <a:bodyPr/>
        <a:lstStyle/>
        <a:p>
          <a:pPr rtl="1"/>
          <a:endParaRPr lang="ar-EG"/>
        </a:p>
      </dgm:t>
    </dgm:pt>
    <dgm:pt modelId="{67E00908-620A-4C20-A84E-74CFAF579BBA}" type="parTrans" cxnId="{135E5C78-5C5E-4064-84E9-A561941F0486}">
      <dgm:prSet/>
      <dgm:spPr/>
      <dgm:t>
        <a:bodyPr/>
        <a:lstStyle/>
        <a:p>
          <a:pPr rtl="1"/>
          <a:endParaRPr lang="ar-EG"/>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custScaleX="33978" custLinFactNeighborX="-20597">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custScaleX="69472" custLinFactNeighborX="-12562" custLinFactNeighborY="21952">
        <dgm:presLayoutVars>
          <dgm:bulletEnabled val="1"/>
        </dgm:presLayoutVars>
      </dgm:prSet>
      <dgm:spPr/>
    </dgm:pt>
    <dgm:pt modelId="{122B38A3-0442-4747-820C-1F37877E2B0E}" type="pres">
      <dgm:prSet presAssocID="{8DB5D7D5-6A1C-4ABC-8850-759A9D876047}" presName="ConnectLine1" presStyleLbl="sibTrans1D1" presStyleIdx="0" presStyleCnt="4" custLinFactX="-858461" custLinFactNeighborX="-900000" custLinFactNeighborY="24196"/>
      <dgm:spPr>
        <a:noFill/>
        <a:ln w="12700" cap="rnd" cmpd="sng" algn="ctr">
          <a:solidFill>
            <a:schemeClr val="accent1">
              <a:shade val="90000"/>
              <a:hueOff val="0"/>
              <a:satOff val="0"/>
              <a:lumOff val="0"/>
              <a:alphaOff val="0"/>
            </a:schemeClr>
          </a:solidFill>
          <a:prstDash val="dash"/>
        </a:ln>
        <a:effectLst/>
      </dgm:spPr>
    </dgm:pt>
    <dgm:pt modelId="{A73181F6-69BB-4A47-8277-4671A45AC8C8}" type="pres">
      <dgm:prSet presAssocID="{8DB5D7D5-6A1C-4ABC-8850-759A9D876047}" presName="ConnectLineEnd1" presStyleLbl="lnNode1" presStyleIdx="0" presStyleCnt="4" custLinFactX="1122822" custLinFactY="200000" custLinFactNeighborX="1200000" custLinFactNeighborY="206497"/>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4" custFlipHor="1" custScaleX="48371" custLinFactNeighborX="-79110">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4" custLinFactNeighborX="-48879" custLinFactNeighborY="-2212">
        <dgm:presLayoutVars>
          <dgm:bulletEnabled val="1"/>
        </dgm:presLayoutVars>
      </dgm:prSet>
      <dgm:spPr/>
    </dgm:pt>
    <dgm:pt modelId="{DBA410EB-5F61-4F46-92D9-C5B0AA59EE15}" type="pres">
      <dgm:prSet presAssocID="{C5146535-FD3D-4589-98A3-623B8DA4B8DB}" presName="ConnectLine1" presStyleLbl="sibTrans1D1" presStyleIdx="1" presStyleCnt="4" custLinFactX="-3400000" custLinFactNeighborX="-3438464" custLinFactNeighborY="9678"/>
      <dgm:spPr>
        <a:noFill/>
        <a:ln w="12700" cap="rnd" cmpd="sng" algn="ctr">
          <a:solidFill>
            <a:schemeClr val="accent1">
              <a:shade val="90000"/>
              <a:hueOff val="148737"/>
              <a:satOff val="-2867"/>
              <a:lumOff val="9375"/>
              <a:alphaOff val="0"/>
            </a:schemeClr>
          </a:solidFill>
          <a:prstDash val="dash"/>
        </a:ln>
        <a:effectLst/>
      </dgm:spPr>
    </dgm:pt>
    <dgm:pt modelId="{E1220EDB-B75C-43A5-B862-97E4C09130A7}" type="pres">
      <dgm:prSet presAssocID="{C5146535-FD3D-4589-98A3-623B8DA4B8DB}" presName="ConnectLineEnd1" presStyleLbl="lnNode1" presStyleIdx="1" presStyleCnt="4" custLinFactX="-1687440" custLinFactNeighborX="-1700000"/>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custScaleX="63700" custLinFactX="-23579" custLinFactNeighborX="-100000">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custScaleX="88967" custLinFactNeighborX="-74609" custLinFactNeighborY="23226">
        <dgm:presLayoutVars>
          <dgm:bulletEnabled val="1"/>
        </dgm:presLayoutVars>
      </dgm:prSet>
      <dgm:spPr/>
    </dgm:pt>
    <dgm:pt modelId="{440E9361-37D2-4157-AF38-7B49AD23708B}" type="pres">
      <dgm:prSet presAssocID="{09C152DA-7620-4852-8162-A77EC3609F3F}" presName="ConnectLine1" presStyleLbl="sibTrans1D1" presStyleIdx="2" presStyleCnt="4" custLinFactX="-4200000" custLinFactNeighborX="-4201471"/>
      <dgm:spPr>
        <a:noFill/>
        <a:ln w="12700" cap="rnd" cmpd="sng" algn="ctr">
          <a:solidFill>
            <a:schemeClr val="accent1">
              <a:shade val="90000"/>
              <a:hueOff val="297474"/>
              <a:satOff val="-5735"/>
              <a:lumOff val="18749"/>
              <a:alphaOff val="0"/>
            </a:schemeClr>
          </a:solidFill>
          <a:prstDash val="dash"/>
        </a:ln>
        <a:effectLst/>
      </dgm:spPr>
    </dgm:pt>
    <dgm:pt modelId="{C45E7B63-1C71-483E-A3A8-705CE86D4D8E}" type="pres">
      <dgm:prSet presAssocID="{09C152DA-7620-4852-8162-A77EC3609F3F}" presName="ConnectLineEnd1" presStyleLbl="lnNode1" presStyleIdx="2" presStyleCnt="4" custLinFactX="-3694303" custLinFactY="187139" custLinFactNeighborX="-3700000" custLinFactNeighborY="200000"/>
      <dgm:spPr/>
    </dgm:pt>
    <dgm:pt modelId="{4174F691-D9D3-451C-9893-D177DC3AED58}" type="pres">
      <dgm:prSet presAssocID="{09C152DA-7620-4852-8162-A77EC3609F3F}" presName="EmptyPane1" presStyleCnt="0"/>
      <dgm:spPr/>
    </dgm:pt>
    <dgm:pt modelId="{982988ED-649C-4DD7-BD1F-A194C8D1F16B}" type="pres">
      <dgm:prSet presAssocID="{0AE8D36D-0F0F-4206-AE39-0A2D73987B68}" presName="spaceBetweenRectangles1" presStyleCnt="0"/>
      <dgm:spPr/>
    </dgm:pt>
    <dgm:pt modelId="{7231DF76-4B18-4E9B-8828-035B9F063F45}" type="pres">
      <dgm:prSet presAssocID="{7A85BE48-D99F-4D64-B430-051581E7AC37}" presName="composite1" presStyleCnt="0"/>
      <dgm:spPr/>
    </dgm:pt>
    <dgm:pt modelId="{69477D9A-0051-4094-9CF7-29E903990380}" type="pres">
      <dgm:prSet presAssocID="{7A85BE48-D99F-4D64-B430-051581E7AC37}" presName="parent1" presStyleLbl="alignNode1" presStyleIdx="3" presStyleCnt="4" custScaleX="54338" custScaleY="105326" custLinFactX="-70075" custLinFactNeighborX="-100000" custLinFactNeighborY="3871">
        <dgm:presLayoutVars>
          <dgm:chMax val="1"/>
          <dgm:chPref val="1"/>
          <dgm:bulletEnabled val="1"/>
        </dgm:presLayoutVars>
      </dgm:prSet>
      <dgm:spPr/>
    </dgm:pt>
    <dgm:pt modelId="{2C79D8A8-5B77-45B9-959B-54623D56C463}" type="pres">
      <dgm:prSet presAssocID="{7A85BE48-D99F-4D64-B430-051581E7AC37}" presName="Childtext1" presStyleLbl="revTx" presStyleIdx="3" presStyleCnt="4">
        <dgm:presLayoutVars>
          <dgm:bulletEnabled val="1"/>
        </dgm:presLayoutVars>
      </dgm:prSet>
      <dgm:spPr/>
    </dgm:pt>
    <dgm:pt modelId="{C17DFBEE-0B52-4713-B963-65C65EBFA33F}" type="pres">
      <dgm:prSet presAssocID="{7A85BE48-D99F-4D64-B430-051581E7AC37}" presName="ConnectLine1" presStyleLbl="sibTrans1D1" presStyleIdx="3" presStyleCnt="4" custLinFactX="-5576002" custLinFactNeighborX="-5600000" custLinFactNeighborY="14517"/>
      <dgm:spPr>
        <a:blipFill rotWithShape="0">
          <a:blip xmlns:r="http://schemas.openxmlformats.org/officeDocument/2006/relationships" r:embed="rId1"/>
          <a:srcRect/>
          <a:stretch>
            <a:fillRect/>
          </a:stretch>
        </a:blipFill>
        <a:ln w="12700" cap="rnd" cmpd="sng" algn="ctr">
          <a:solidFill>
            <a:schemeClr val="accent1">
              <a:shade val="90000"/>
              <a:hueOff val="446212"/>
              <a:satOff val="-8602"/>
              <a:lumOff val="28124"/>
              <a:alphaOff val="0"/>
            </a:schemeClr>
          </a:solidFill>
          <a:prstDash val="dash"/>
        </a:ln>
        <a:effectLst/>
      </dgm:spPr>
    </dgm:pt>
    <dgm:pt modelId="{259EDC5A-0EC6-49C9-B6FC-4BF275387CC0}" type="pres">
      <dgm:prSet presAssocID="{7A85BE48-D99F-4D64-B430-051581E7AC37}" presName="ConnectLineEnd1" presStyleLbl="lnNode1" presStyleIdx="3" presStyleCnt="4" custLinFactX="-2716687" custLinFactNeighborX="-2800000" custLinFactNeighborY="58071"/>
      <dgm:spPr>
        <a:blipFill rotWithShape="0">
          <a:blip xmlns:r="http://schemas.openxmlformats.org/officeDocument/2006/relationships" r:embed="rId1"/>
          <a:srcRect/>
          <a:stretch>
            <a:fillRect/>
          </a:stretch>
        </a:blipFill>
      </dgm:spPr>
    </dgm:pt>
    <dgm:pt modelId="{EA50709D-B53F-4EA2-A389-FAA6C789C5F1}" type="pres">
      <dgm:prSet presAssocID="{7A85BE48-D99F-4D64-B430-051581E7AC37}"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E247C06-78F8-4AC6-8C56-43662B7892E2}" type="presOf" srcId="{C86E4931-F4BA-4CFD-AFCA-E00C4C7A51E4}" destId="{B4723E2A-4FF1-452A-BD25-8EC364F15A6F}" srcOrd="0" destOrd="1" presId="urn:microsoft.com/office/officeart/2016/7/layout/RoundedRectangleTimeline"/>
    <dgm:cxn modelId="{B4C4A906-75F2-42E6-9F9D-47ABEF5F8F1A}" type="presOf" srcId="{63B71C4E-E096-44F8-A4E6-CF4F345341FF}" destId="{5A1B764B-0DC5-47CD-BDEA-9E67799496EC}" srcOrd="0" destOrd="1"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23075E46-2D7E-4657-93E6-13E86ECBAA1E}" type="presOf" srcId="{DC8A0F24-0B2B-422B-8B98-784DA8839CAD}" destId="{DF65791B-462E-4589-B98D-F60587330CA8}" srcOrd="0" destOrd="1"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135E5C78-5C5E-4064-84E9-A561941F0486}" srcId="{6A70FD8F-0050-42E3-8B3A-6ED7CFB9852E}" destId="{7A85BE48-D99F-4D64-B430-051581E7AC37}" srcOrd="3" destOrd="0" parTransId="{67E00908-620A-4C20-A84E-74CFAF579BBA}" sibTransId="{86B7C2F6-83F8-44BD-8C7C-A476907852AC}"/>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D916F6A5-5FDD-4AF6-9EED-1B20585DF21C}" srcId="{09C152DA-7620-4852-8162-A77EC3609F3F}" destId="{C86E4931-F4BA-4CFD-AFCA-E00C4C7A51E4}" srcOrd="1" destOrd="0" parTransId="{1526FB40-E6F1-40BF-A44B-899D1D28B269}" sibTransId="{B940DA61-02F6-439B-89DB-7AF0A1B8F184}"/>
    <dgm:cxn modelId="{ED7248A9-F7FA-45D7-8346-83C536E25C9E}" type="presOf" srcId="{7A85BE48-D99F-4D64-B430-051581E7AC37}" destId="{69477D9A-0051-4094-9CF7-29E903990380}" srcOrd="0" destOrd="0" presId="urn:microsoft.com/office/officeart/2016/7/layout/RoundedRectangleTimeline"/>
    <dgm:cxn modelId="{2C9398AF-1579-4460-A05F-9AFDD19DE862}" srcId="{8DB5D7D5-6A1C-4ABC-8850-759A9D876047}" destId="{63B71C4E-E096-44F8-A4E6-CF4F345341FF}" srcOrd="1" destOrd="0" parTransId="{19E69AE5-FA4A-49EF-96DB-3FAA78125B17}" sibTransId="{F3A3A6C0-8230-4183-89EF-C02CAA522F4B}"/>
    <dgm:cxn modelId="{F25449C2-9E6E-4AEB-A979-BDE9CB2F7396}" srcId="{C5146535-FD3D-4589-98A3-623B8DA4B8DB}" destId="{DC8A0F24-0B2B-422B-8B98-784DA8839CAD}" srcOrd="1" destOrd="0" parTransId="{A797C7A3-EEF5-4774-8D6A-03A1293DDFBE}" sibTransId="{E6142A45-C0F4-49AB-A5D0-B1E4C664DBC3}"/>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9F8F026D-3DE2-49A8-BBAD-F403F72901F3}" type="presParOf" srcId="{AB52B3CC-6563-466D-BFC3-9B6B5AFA0881}" destId="{982988ED-649C-4DD7-BD1F-A194C8D1F16B}" srcOrd="5" destOrd="0" presId="urn:microsoft.com/office/officeart/2016/7/layout/RoundedRectangleTimeline"/>
    <dgm:cxn modelId="{9183DD2D-C5E6-4890-BD07-8AD9AEEC76A2}" type="presParOf" srcId="{AB52B3CC-6563-466D-BFC3-9B6B5AFA0881}" destId="{7231DF76-4B18-4E9B-8828-035B9F063F45}" srcOrd="6" destOrd="0" presId="urn:microsoft.com/office/officeart/2016/7/layout/RoundedRectangleTimeline"/>
    <dgm:cxn modelId="{9EA272C8-46A7-4F19-86E9-DA5387C4F9F3}" type="presParOf" srcId="{7231DF76-4B18-4E9B-8828-035B9F063F45}" destId="{69477D9A-0051-4094-9CF7-29E903990380}" srcOrd="0" destOrd="0" presId="urn:microsoft.com/office/officeart/2016/7/layout/RoundedRectangleTimeline"/>
    <dgm:cxn modelId="{D260AFE9-A76A-47D6-A5D5-BF07FA296AAE}" type="presParOf" srcId="{7231DF76-4B18-4E9B-8828-035B9F063F45}" destId="{2C79D8A8-5B77-45B9-959B-54623D56C463}" srcOrd="1" destOrd="0" presId="urn:microsoft.com/office/officeart/2016/7/layout/RoundedRectangleTimeline"/>
    <dgm:cxn modelId="{4C6DB7A6-350F-4A90-830E-7AF4EC215AFF}" type="presParOf" srcId="{7231DF76-4B18-4E9B-8828-035B9F063F45}" destId="{C17DFBEE-0B52-4713-B963-65C65EBFA33F}" srcOrd="2" destOrd="0" presId="urn:microsoft.com/office/officeart/2016/7/layout/RoundedRectangleTimeline"/>
    <dgm:cxn modelId="{2D1F5D8D-AEF8-4B7D-8319-24A90DB9C4B3}" type="presParOf" srcId="{7231DF76-4B18-4E9B-8828-035B9F063F45}" destId="{259EDC5A-0EC6-49C9-B6FC-4BF275387CC0}" srcOrd="3" destOrd="0" presId="urn:microsoft.com/office/officeart/2016/7/layout/RoundedRectangleTimeline"/>
    <dgm:cxn modelId="{61864EC3-B34B-4806-9FF4-0ACC46EB42C4}" type="presParOf" srcId="{7231DF76-4B18-4E9B-8828-035B9F063F45}" destId="{EA50709D-B53F-4EA2-A389-FAA6C789C5F1}"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303484" y="1415583"/>
          <a:ext cx="363378" cy="802620"/>
        </a:xfrm>
        <a:prstGeom prst="round2SameRect">
          <a:avLst/>
        </a:prstGeom>
        <a:gradFill rotWithShape="0">
          <a:gsLst>
            <a:gs pos="0">
              <a:schemeClr val="accent1">
                <a:shade val="80000"/>
                <a:hueOff val="0"/>
                <a:satOff val="0"/>
                <a:lumOff val="0"/>
                <a:alphaOff val="0"/>
                <a:tint val="98000"/>
                <a:lumMod val="110000"/>
              </a:schemeClr>
            </a:gs>
            <a:gs pos="84000">
              <a:schemeClr val="accent1">
                <a:shade val="80000"/>
                <a:hueOff val="0"/>
                <a:satOff val="0"/>
                <a:lumOff val="0"/>
                <a:alphaOff val="0"/>
                <a:shade val="90000"/>
                <a:lumMod val="88000"/>
              </a:schemeClr>
            </a:gs>
          </a:gsLst>
          <a:lin ang="5400000" scaled="0"/>
        </a:gradFill>
        <a:ln w="12700" cap="rnd" cmpd="sng" algn="ctr">
          <a:solidFill>
            <a:schemeClr val="accent1">
              <a:shade val="80000"/>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rtlCol="1" anchor="ctr" anchorCtr="1">
          <a:noAutofit/>
        </a:bodyPr>
        <a:lstStyle/>
        <a:p>
          <a:pPr marL="0" lvl="0" indent="0" algn="ctr" defTabSz="488950" rtl="1">
            <a:lnSpc>
              <a:spcPct val="90000"/>
            </a:lnSpc>
            <a:spcBef>
              <a:spcPct val="0"/>
            </a:spcBef>
            <a:spcAft>
              <a:spcPct val="35000"/>
            </a:spcAft>
            <a:buNone/>
          </a:pPr>
          <a:endParaRPr lang="ar" sz="11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1101603" y="1652943"/>
        <a:ext cx="784881" cy="327900"/>
      </dsp:txXfrm>
    </dsp:sp>
    <dsp:sp modelId="{5A1B764B-0DC5-47CD-BDEA-9E67799496EC}">
      <dsp:nvSpPr>
        <dsp:cNvPr id="0" name=""/>
        <dsp:cNvSpPr/>
      </dsp:nvSpPr>
      <dsp:spPr>
        <a:xfrm>
          <a:off x="109608" y="279191"/>
          <a:ext cx="273508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rtlCol="1" anchor="b" anchorCtr="1">
          <a:noAutofit/>
        </a:bodyPr>
        <a:lstStyle/>
        <a:p>
          <a:pPr marL="0" lvl="0" indent="0" algn="ctr" defTabSz="622300" rtl="1">
            <a:lnSpc>
              <a:spcPct val="90000"/>
            </a:lnSpc>
            <a:spcBef>
              <a:spcPct val="0"/>
            </a:spcBef>
            <a:spcAft>
              <a:spcPct val="35000"/>
            </a:spcAft>
            <a:buNone/>
          </a:pPr>
          <a:r>
            <a:rPr lang="en-GB" sz="1400" b="1" i="0" u="none" strike="noStrike" kern="1200" baseline="0" dirty="0">
              <a:solidFill>
                <a:srgbClr val="FF0000"/>
              </a:solidFill>
              <a:latin typeface="CenturySchoolbook"/>
            </a:rPr>
            <a:t>The primary objective of </a:t>
          </a:r>
        </a:p>
        <a:p>
          <a:pPr marL="0" lvl="0" indent="0" algn="ctr" defTabSz="622300" rtl="1">
            <a:lnSpc>
              <a:spcPct val="90000"/>
            </a:lnSpc>
            <a:spcBef>
              <a:spcPct val="0"/>
            </a:spcBef>
            <a:spcAft>
              <a:spcPct val="35000"/>
            </a:spcAft>
            <a:buNone/>
          </a:pPr>
          <a:r>
            <a:rPr lang="en-GB" sz="1400" b="1" i="0" u="none" strike="noStrike" kern="1200" baseline="0" dirty="0">
              <a:solidFill>
                <a:srgbClr val="FF0000"/>
              </a:solidFill>
              <a:latin typeface="CenturySchoolbook"/>
            </a:rPr>
            <a:t>systems analysis and design</a:t>
          </a:r>
          <a:endParaRPr lang="ar" sz="1400" b="1" kern="1200"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marL="0" lvl="0" indent="0" algn="ctr" defTabSz="622300" rtl="1">
            <a:lnSpc>
              <a:spcPct val="90000"/>
            </a:lnSpc>
            <a:spcBef>
              <a:spcPct val="0"/>
            </a:spcBef>
            <a:spcAft>
              <a:spcPct val="35000"/>
            </a:spcAft>
            <a:buNone/>
          </a:pPr>
          <a:r>
            <a:rPr lang="en-GB" sz="1400" b="1" i="0" u="none" strike="noStrike" kern="1200" baseline="0" dirty="0">
              <a:solidFill>
                <a:srgbClr val="FF0000"/>
              </a:solidFill>
              <a:latin typeface="CenturySchoolbook"/>
            </a:rPr>
            <a:t>is to improve organizational systems.</a:t>
          </a:r>
        </a:p>
      </dsp:txBody>
      <dsp:txXfrm>
        <a:off x="109608" y="279191"/>
        <a:ext cx="2735084" cy="1271825"/>
      </dsp:txXfrm>
    </dsp:sp>
    <dsp:sp modelId="{122B38A3-0442-4747-820C-1F37877E2B0E}">
      <dsp:nvSpPr>
        <dsp:cNvPr id="0" name=""/>
        <dsp:cNvSpPr/>
      </dsp:nvSpPr>
      <dsp:spPr>
        <a:xfrm>
          <a:off x="1338665" y="1414839"/>
          <a:ext cx="0" cy="290702"/>
        </a:xfrm>
        <a:prstGeom prst="line">
          <a:avLst/>
        </a:prstGeom>
        <a:noFill/>
        <a:ln w="12700" cap="rnd" cmpd="sng" algn="ctr">
          <a:solidFill>
            <a:schemeClr val="accent1">
              <a:shade val="90000"/>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3623501" y="1567250"/>
          <a:ext cx="72675" cy="72675"/>
        </a:xfrm>
        <a:prstGeom prst="ellipse">
          <a:avLst/>
        </a:prstGeom>
        <a:gradFill rotWithShape="0">
          <a:gsLst>
            <a:gs pos="0">
              <a:schemeClr val="accent1">
                <a:shade val="80000"/>
                <a:hueOff val="0"/>
                <a:satOff val="0"/>
                <a:lumOff val="0"/>
                <a:alphaOff val="0"/>
                <a:tint val="98000"/>
                <a:lumMod val="110000"/>
              </a:schemeClr>
            </a:gs>
            <a:gs pos="84000">
              <a:schemeClr val="accent1">
                <a:shade val="80000"/>
                <a:hueOff val="0"/>
                <a:satOff val="0"/>
                <a:lumOff val="0"/>
                <a:alphaOff val="0"/>
                <a:shade val="90000"/>
                <a:lumMod val="88000"/>
              </a:schemeClr>
            </a:gs>
          </a:gsLst>
          <a:lin ang="5400000" scaled="0"/>
        </a:gradFill>
        <a:ln w="12700" cap="rnd" cmpd="sng" algn="ctr">
          <a:solidFill>
            <a:schemeClr val="l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30804A27-188E-4A17-8FFE-97BCCA0597B8}">
      <dsp:nvSpPr>
        <dsp:cNvPr id="0" name=""/>
        <dsp:cNvSpPr/>
      </dsp:nvSpPr>
      <dsp:spPr>
        <a:xfrm flipH="1">
          <a:off x="1893865" y="1635204"/>
          <a:ext cx="1142608" cy="363378"/>
        </a:xfrm>
        <a:prstGeom prst="rect">
          <a:avLst/>
        </a:prstGeom>
        <a:gradFill rotWithShape="0">
          <a:gsLst>
            <a:gs pos="0">
              <a:schemeClr val="accent1">
                <a:shade val="80000"/>
                <a:hueOff val="148730"/>
                <a:satOff val="-3019"/>
                <a:lumOff val="10226"/>
                <a:alphaOff val="0"/>
                <a:tint val="98000"/>
                <a:lumMod val="110000"/>
              </a:schemeClr>
            </a:gs>
            <a:gs pos="84000">
              <a:schemeClr val="accent1">
                <a:shade val="80000"/>
                <a:hueOff val="148730"/>
                <a:satOff val="-3019"/>
                <a:lumOff val="10226"/>
                <a:alphaOff val="0"/>
                <a:shade val="90000"/>
                <a:lumMod val="88000"/>
              </a:schemeClr>
            </a:gs>
          </a:gsLst>
          <a:lin ang="5400000" scaled="0"/>
        </a:gradFill>
        <a:ln w="12700" cap="rnd" cmpd="sng" algn="ctr">
          <a:solidFill>
            <a:schemeClr val="accent1">
              <a:shade val="80000"/>
              <a:hueOff val="148730"/>
              <a:satOff val="-3019"/>
              <a:lumOff val="10226"/>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rtlCol="1" anchor="ctr" anchorCtr="1">
          <a:noAutofit/>
        </a:bodyPr>
        <a:lstStyle/>
        <a:p>
          <a:pPr marL="0" lvl="0" indent="0" algn="ctr" defTabSz="533400" rtl="1">
            <a:lnSpc>
              <a:spcPct val="90000"/>
            </a:lnSpc>
            <a:spcBef>
              <a:spcPct val="0"/>
            </a:spcBef>
            <a:spcAft>
              <a:spcPct val="35000"/>
            </a:spcAft>
            <a:buNone/>
          </a:pPr>
          <a:endParaRPr lang="ar" sz="1200" kern="1200" dirty="0">
            <a:latin typeface="Tahoma" panose="020B0604030504040204" pitchFamily="34" charset="0"/>
            <a:ea typeface="Tahoma" panose="020B0604030504040204" pitchFamily="34" charset="0"/>
            <a:cs typeface="Tahoma" panose="020B0604030504040204" pitchFamily="34" charset="0"/>
          </a:endParaRPr>
        </a:p>
      </dsp:txBody>
      <dsp:txXfrm>
        <a:off x="1893865" y="1635204"/>
        <a:ext cx="1142608" cy="363378"/>
      </dsp:txXfrm>
    </dsp:sp>
    <dsp:sp modelId="{DF65791B-462E-4589-B98D-F60587330CA8}">
      <dsp:nvSpPr>
        <dsp:cNvPr id="0" name=""/>
        <dsp:cNvSpPr/>
      </dsp:nvSpPr>
      <dsp:spPr>
        <a:xfrm>
          <a:off x="441060" y="2333828"/>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06680" rIns="0" bIns="0" numCol="1" spcCol="1270" rtlCol="1" anchor="t" anchorCtr="1">
          <a:noAutofit/>
        </a:bodyPr>
        <a:lstStyle/>
        <a:p>
          <a:pPr marL="0" lvl="0" indent="0" algn="ctr" defTabSz="622300" rtl="1">
            <a:lnSpc>
              <a:spcPct val="90000"/>
            </a:lnSpc>
            <a:spcBef>
              <a:spcPct val="0"/>
            </a:spcBef>
            <a:spcAft>
              <a:spcPct val="35000"/>
            </a:spcAft>
            <a:buNone/>
          </a:pPr>
          <a:r>
            <a:rPr lang="en-GB" sz="1400" b="1" i="0" u="none" strike="noStrike" kern="1200" baseline="0" dirty="0">
              <a:latin typeface="CenturySchoolbook"/>
              <a:ea typeface="+mn-ea"/>
              <a:cs typeface="+mn-cs"/>
            </a:rPr>
            <a:t>Discuss the impact of </a:t>
          </a:r>
        </a:p>
        <a:p>
          <a:pPr marL="0" lvl="0" indent="0" algn="ctr" defTabSz="622300" rtl="1">
            <a:lnSpc>
              <a:spcPct val="90000"/>
            </a:lnSpc>
            <a:spcBef>
              <a:spcPct val="0"/>
            </a:spcBef>
            <a:spcAft>
              <a:spcPct val="35000"/>
            </a:spcAft>
            <a:buNone/>
          </a:pPr>
          <a:r>
            <a:rPr lang="en-GB" sz="1400" b="1" i="0" u="none" strike="noStrike" kern="1200" baseline="0" dirty="0">
              <a:latin typeface="CenturySchoolbook"/>
              <a:ea typeface="+mn-ea"/>
              <a:cs typeface="+mn-cs"/>
            </a:rPr>
            <a:t>information technology on</a:t>
          </a:r>
          <a:endParaRPr lang="ar" sz="1400" b="1" i="0" u="none" strike="noStrike" kern="1200" baseline="0" dirty="0">
            <a:latin typeface="CenturySchoolbook"/>
            <a:ea typeface="+mn-ea"/>
            <a:cs typeface="+mn-cs"/>
          </a:endParaRPr>
        </a:p>
        <a:p>
          <a:pPr marL="0" lvl="0" indent="0" algn="ctr" defTabSz="622300" rtl="1">
            <a:lnSpc>
              <a:spcPct val="90000"/>
            </a:lnSpc>
            <a:spcBef>
              <a:spcPct val="0"/>
            </a:spcBef>
            <a:spcAft>
              <a:spcPct val="35000"/>
            </a:spcAft>
            <a:buNone/>
          </a:pPr>
          <a:r>
            <a:rPr lang="en-GB" sz="1400" b="1" i="0" u="none" strike="noStrike" kern="1200" baseline="0" dirty="0">
              <a:latin typeface="CenturySchoolbook"/>
              <a:ea typeface="+mn-ea"/>
              <a:cs typeface="+mn-cs"/>
            </a:rPr>
            <a:t>business strategy and success</a:t>
          </a:r>
          <a:r>
            <a:rPr lang="en-GB" sz="1100" b="0" i="0" u="none" strike="noStrike" kern="1200" baseline="0" dirty="0">
              <a:latin typeface="CenturySchoolbook"/>
            </a:rPr>
            <a:t>.</a:t>
          </a:r>
        </a:p>
      </dsp:txBody>
      <dsp:txXfrm>
        <a:off x="441060" y="2333828"/>
        <a:ext cx="3936959" cy="1271825"/>
      </dsp:txXfrm>
    </dsp:sp>
    <dsp:sp modelId="{DBA410EB-5F61-4F46-92D9-C5B0AA59EE15}">
      <dsp:nvSpPr>
        <dsp:cNvPr id="0" name=""/>
        <dsp:cNvSpPr/>
      </dsp:nvSpPr>
      <dsp:spPr>
        <a:xfrm>
          <a:off x="1872040" y="2026717"/>
          <a:ext cx="0" cy="290702"/>
        </a:xfrm>
        <a:prstGeom prst="line">
          <a:avLst/>
        </a:prstGeom>
        <a:noFill/>
        <a:ln w="12700" cap="rnd" cmpd="sng" algn="ctr">
          <a:solidFill>
            <a:schemeClr val="accent1">
              <a:shade val="90000"/>
              <a:hueOff val="148737"/>
              <a:satOff val="-2867"/>
              <a:lumOff val="9375"/>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1835702" y="2289285"/>
          <a:ext cx="72675" cy="72675"/>
        </a:xfrm>
        <a:prstGeom prst="ellipse">
          <a:avLst/>
        </a:prstGeom>
        <a:gradFill rotWithShape="0">
          <a:gsLst>
            <a:gs pos="0">
              <a:schemeClr val="accent1">
                <a:shade val="80000"/>
                <a:hueOff val="148730"/>
                <a:satOff val="-3019"/>
                <a:lumOff val="10226"/>
                <a:alphaOff val="0"/>
                <a:tint val="98000"/>
                <a:lumMod val="110000"/>
              </a:schemeClr>
            </a:gs>
            <a:gs pos="84000">
              <a:schemeClr val="accent1">
                <a:shade val="80000"/>
                <a:hueOff val="148730"/>
                <a:satOff val="-3019"/>
                <a:lumOff val="10226"/>
                <a:alphaOff val="0"/>
                <a:shade val="90000"/>
                <a:lumMod val="88000"/>
              </a:schemeClr>
            </a:gs>
          </a:gsLst>
          <a:lin ang="5400000" scaled="0"/>
        </a:gradFill>
        <a:ln w="12700" cap="rnd" cmpd="sng" algn="ctr">
          <a:solidFill>
            <a:schemeClr val="l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66B79CB-1A41-4F5C-BF91-58D94BF93913}">
      <dsp:nvSpPr>
        <dsp:cNvPr id="0" name=""/>
        <dsp:cNvSpPr/>
      </dsp:nvSpPr>
      <dsp:spPr>
        <a:xfrm>
          <a:off x="3024556" y="1635204"/>
          <a:ext cx="1504705" cy="363378"/>
        </a:xfrm>
        <a:prstGeom prst="rect">
          <a:avLst/>
        </a:prstGeom>
        <a:gradFill rotWithShape="0">
          <a:gsLst>
            <a:gs pos="0">
              <a:schemeClr val="accent1">
                <a:shade val="80000"/>
                <a:hueOff val="297461"/>
                <a:satOff val="-6039"/>
                <a:lumOff val="20451"/>
                <a:alphaOff val="0"/>
                <a:tint val="98000"/>
                <a:lumMod val="110000"/>
              </a:schemeClr>
            </a:gs>
            <a:gs pos="84000">
              <a:schemeClr val="accent1">
                <a:shade val="80000"/>
                <a:hueOff val="297461"/>
                <a:satOff val="-6039"/>
                <a:lumOff val="20451"/>
                <a:alphaOff val="0"/>
                <a:shade val="90000"/>
                <a:lumMod val="88000"/>
              </a:schemeClr>
            </a:gs>
          </a:gsLst>
          <a:lin ang="5400000" scaled="0"/>
        </a:gradFill>
        <a:ln w="12700" cap="rnd" cmpd="sng" algn="ctr">
          <a:solidFill>
            <a:schemeClr val="accent1">
              <a:shade val="80000"/>
              <a:hueOff val="297461"/>
              <a:satOff val="-6039"/>
              <a:lumOff val="20451"/>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rtlCol="1" anchor="ctr" anchorCtr="1">
          <a:noAutofit/>
        </a:bodyPr>
        <a:lstStyle/>
        <a:p>
          <a:pPr marL="0" lvl="0" indent="0" algn="ctr" defTabSz="533400" rtl="1">
            <a:lnSpc>
              <a:spcPct val="90000"/>
            </a:lnSpc>
            <a:spcBef>
              <a:spcPct val="0"/>
            </a:spcBef>
            <a:spcAft>
              <a:spcPct val="35000"/>
            </a:spcAft>
            <a:buNone/>
          </a:pPr>
          <a:endParaRPr lang="ar" sz="1200" kern="1200" dirty="0">
            <a:latin typeface="Tahoma" panose="020B0604030504040204" pitchFamily="34" charset="0"/>
            <a:ea typeface="Tahoma" panose="020B0604030504040204" pitchFamily="34" charset="0"/>
            <a:cs typeface="Tahoma" panose="020B0604030504040204" pitchFamily="34" charset="0"/>
          </a:endParaRPr>
        </a:p>
      </dsp:txBody>
      <dsp:txXfrm>
        <a:off x="3024556" y="1635204"/>
        <a:ext cx="1504705" cy="363378"/>
      </dsp:txXfrm>
    </dsp:sp>
    <dsp:sp modelId="{B4723E2A-4FF1-452A-BD25-8EC364F15A6F}">
      <dsp:nvSpPr>
        <dsp:cNvPr id="0" name=""/>
        <dsp:cNvSpPr/>
      </dsp:nvSpPr>
      <dsp:spPr>
        <a:xfrm>
          <a:off x="2007439" y="295394"/>
          <a:ext cx="3502594"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106680" numCol="1" spcCol="1270" rtlCol="1" anchor="b" anchorCtr="1">
          <a:noAutofit/>
        </a:bodyPr>
        <a:lstStyle/>
        <a:p>
          <a:pPr marL="0" lvl="0" indent="0" algn="ctr" defTabSz="622300" rtl="1">
            <a:lnSpc>
              <a:spcPct val="90000"/>
            </a:lnSpc>
            <a:spcBef>
              <a:spcPct val="0"/>
            </a:spcBef>
            <a:spcAft>
              <a:spcPct val="35000"/>
            </a:spcAft>
            <a:buNone/>
          </a:pPr>
          <a:r>
            <a:rPr lang="en-GB" sz="1400" b="1" i="0" u="none" strike="noStrike" kern="1200" baseline="0" dirty="0">
              <a:solidFill>
                <a:schemeClr val="accent2">
                  <a:lumMod val="75000"/>
                </a:schemeClr>
              </a:solidFill>
              <a:latin typeface="CenturySchoolbook"/>
              <a:ea typeface="+mn-ea"/>
              <a:cs typeface="+mn-cs"/>
            </a:rPr>
            <a:t>Define an information system</a:t>
          </a:r>
        </a:p>
        <a:p>
          <a:pPr marL="0" lvl="0" indent="0" algn="ctr" defTabSz="622300" rtl="1">
            <a:lnSpc>
              <a:spcPct val="90000"/>
            </a:lnSpc>
            <a:spcBef>
              <a:spcPct val="0"/>
            </a:spcBef>
            <a:spcAft>
              <a:spcPct val="35000"/>
            </a:spcAft>
            <a:buNone/>
          </a:pPr>
          <a:r>
            <a:rPr lang="en-GB" sz="1400" b="1" i="0" u="none" strike="noStrike" kern="1200" baseline="0" dirty="0">
              <a:solidFill>
                <a:schemeClr val="accent2">
                  <a:lumMod val="75000"/>
                </a:schemeClr>
              </a:solidFill>
              <a:latin typeface="CenturySchoolbook"/>
              <a:ea typeface="+mn-ea"/>
              <a:cs typeface="+mn-cs"/>
            </a:rPr>
            <a:t> and describe its</a:t>
          </a:r>
          <a:endParaRPr lang="ar" sz="1400" b="1" i="0" u="none" strike="noStrike" kern="1200" baseline="0" dirty="0">
            <a:solidFill>
              <a:schemeClr val="accent2">
                <a:lumMod val="75000"/>
              </a:schemeClr>
            </a:solidFill>
            <a:latin typeface="CenturySchoolbook"/>
            <a:ea typeface="+mn-ea"/>
            <a:cs typeface="+mn-cs"/>
          </a:endParaRPr>
        </a:p>
        <a:p>
          <a:pPr marL="0" lvl="0" indent="0" algn="ctr" defTabSz="622300" rtl="1">
            <a:lnSpc>
              <a:spcPct val="90000"/>
            </a:lnSpc>
            <a:spcBef>
              <a:spcPct val="0"/>
            </a:spcBef>
            <a:spcAft>
              <a:spcPct val="35000"/>
            </a:spcAft>
            <a:buNone/>
          </a:pPr>
          <a:r>
            <a:rPr lang="en-GB" sz="1400" b="1" i="0" u="none" strike="noStrike" kern="1200" baseline="0" dirty="0">
              <a:solidFill>
                <a:schemeClr val="accent2">
                  <a:lumMod val="75000"/>
                </a:schemeClr>
              </a:solidFill>
              <a:latin typeface="CenturySchoolbook"/>
              <a:ea typeface="+mn-ea"/>
              <a:cs typeface="+mn-cs"/>
            </a:rPr>
            <a:t>components.</a:t>
          </a:r>
        </a:p>
      </dsp:txBody>
      <dsp:txXfrm>
        <a:off x="2007439" y="295394"/>
        <a:ext cx="3502594" cy="1271825"/>
      </dsp:txXfrm>
    </dsp:sp>
    <dsp:sp modelId="{440E9361-37D2-4157-AF38-7B49AD23708B}">
      <dsp:nvSpPr>
        <dsp:cNvPr id="0" name=""/>
        <dsp:cNvSpPr/>
      </dsp:nvSpPr>
      <dsp:spPr>
        <a:xfrm>
          <a:off x="3671533" y="1344501"/>
          <a:ext cx="0" cy="290702"/>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1285860" y="1553181"/>
          <a:ext cx="72675" cy="72675"/>
        </a:xfrm>
        <a:prstGeom prst="ellipse">
          <a:avLst/>
        </a:prstGeom>
        <a:gradFill rotWithShape="0">
          <a:gsLst>
            <a:gs pos="0">
              <a:schemeClr val="accent1">
                <a:shade val="80000"/>
                <a:hueOff val="297461"/>
                <a:satOff val="-6039"/>
                <a:lumOff val="20451"/>
                <a:alphaOff val="0"/>
                <a:tint val="98000"/>
                <a:lumMod val="110000"/>
              </a:schemeClr>
            </a:gs>
            <a:gs pos="84000">
              <a:schemeClr val="accent1">
                <a:shade val="80000"/>
                <a:hueOff val="297461"/>
                <a:satOff val="-6039"/>
                <a:lumOff val="20451"/>
                <a:alphaOff val="0"/>
                <a:shade val="90000"/>
                <a:lumMod val="88000"/>
              </a:schemeClr>
            </a:gs>
          </a:gsLst>
          <a:lin ang="5400000" scaled="0"/>
        </a:gradFill>
        <a:ln w="12700" cap="rnd" cmpd="sng" algn="ctr">
          <a:solidFill>
            <a:schemeClr val="l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9477D9A-0051-4094-9CF7-29E903990380}">
      <dsp:nvSpPr>
        <dsp:cNvPr id="0" name=""/>
        <dsp:cNvSpPr/>
      </dsp:nvSpPr>
      <dsp:spPr>
        <a:xfrm rot="5400000">
          <a:off x="4849402" y="1189180"/>
          <a:ext cx="382732" cy="1283559"/>
        </a:xfrm>
        <a:prstGeom prst="round2SameRect">
          <a:avLst/>
        </a:prstGeom>
        <a:gradFill rotWithShape="0">
          <a:gsLst>
            <a:gs pos="0">
              <a:schemeClr val="accent1">
                <a:shade val="80000"/>
                <a:hueOff val="446191"/>
                <a:satOff val="-9058"/>
                <a:lumOff val="30677"/>
                <a:alphaOff val="0"/>
                <a:tint val="98000"/>
                <a:lumMod val="110000"/>
              </a:schemeClr>
            </a:gs>
            <a:gs pos="84000">
              <a:schemeClr val="accent1">
                <a:shade val="80000"/>
                <a:hueOff val="446191"/>
                <a:satOff val="-9058"/>
                <a:lumOff val="30677"/>
                <a:alphaOff val="0"/>
                <a:shade val="90000"/>
                <a:lumMod val="88000"/>
              </a:schemeClr>
            </a:gs>
          </a:gsLst>
          <a:lin ang="5400000" scaled="0"/>
        </a:gradFill>
        <a:ln w="12700" cap="rnd" cmpd="sng" algn="ctr">
          <a:solidFill>
            <a:schemeClr val="accent1">
              <a:shade val="80000"/>
              <a:hueOff val="446191"/>
              <a:satOff val="-9058"/>
              <a:lumOff val="30677"/>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rtlCol="1" anchor="ctr" anchorCtr="1">
          <a:noAutofit/>
        </a:bodyPr>
        <a:lstStyle/>
        <a:p>
          <a:pPr marL="0" lvl="0" indent="0" algn="ctr" defTabSz="488950" rtl="1">
            <a:lnSpc>
              <a:spcPct val="90000"/>
            </a:lnSpc>
            <a:spcBef>
              <a:spcPct val="0"/>
            </a:spcBef>
            <a:spcAft>
              <a:spcPct val="35000"/>
            </a:spcAft>
            <a:buNone/>
          </a:pPr>
          <a:endParaRPr lang="ar" sz="1100" kern="1200" dirty="0">
            <a:latin typeface="Tahoma" panose="020B0604030504040204" pitchFamily="34" charset="0"/>
            <a:ea typeface="Tahoma" panose="020B0604030504040204" pitchFamily="34" charset="0"/>
            <a:cs typeface="Tahoma" panose="020B0604030504040204" pitchFamily="34" charset="0"/>
          </a:endParaRPr>
        </a:p>
      </dsp:txBody>
      <dsp:txXfrm rot="-5400000">
        <a:off x="4398989" y="1658277"/>
        <a:ext cx="1264876" cy="345366"/>
      </dsp:txXfrm>
    </dsp:sp>
    <dsp:sp modelId="{2C79D8A8-5B77-45B9-959B-54623D56C463}">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sp>
    <dsp:sp modelId="{C17DFBEE-0B52-4713-B963-65C65EBFA33F}">
      <dsp:nvSpPr>
        <dsp:cNvPr id="0" name=""/>
        <dsp:cNvSpPr/>
      </dsp:nvSpPr>
      <dsp:spPr>
        <a:xfrm>
          <a:off x="5034878" y="2040784"/>
          <a:ext cx="0" cy="290702"/>
        </a:xfrm>
        <a:prstGeom prst="line">
          <a:avLst/>
        </a:prstGeom>
        <a:blipFill rotWithShape="0">
          <a:blip xmlns:r="http://schemas.openxmlformats.org/officeDocument/2006/relationships" r:embed="rId1"/>
          <a:srcRect/>
          <a:stretch>
            <a:fillRect/>
          </a:stretch>
        </a:blip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259EDC5A-0EC6-49C9-B6FC-4BF275387CC0}">
      <dsp:nvSpPr>
        <dsp:cNvPr id="0" name=""/>
        <dsp:cNvSpPr/>
      </dsp:nvSpPr>
      <dsp:spPr>
        <a:xfrm>
          <a:off x="5012607" y="2331489"/>
          <a:ext cx="72675" cy="72675"/>
        </a:xfrm>
        <a:prstGeom prst="ellipse">
          <a:avLst/>
        </a:prstGeom>
        <a:blipFill rotWithShape="0">
          <a:blip xmlns:r="http://schemas.openxmlformats.org/officeDocument/2006/relationships" r:embed="rId1"/>
          <a:srcRect/>
          <a:stretch>
            <a:fillRect/>
          </a:stretch>
        </a:blipFill>
        <a:ln w="12700" cap="rnd" cmpd="sng" algn="ctr">
          <a:solidFill>
            <a:schemeClr val="lt1">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algn="r" rtl="1"/>
            <a:endParaRPr lang="en-US"/>
          </a:p>
        </p:txBody>
      </p:sp>
      <p:sp>
        <p:nvSpPr>
          <p:cNvPr id="3" name="عنصر نائب للتاريخ 2"/>
          <p:cNvSpPr>
            <a:spLocks noGrp="1"/>
          </p:cNvSpPr>
          <p:nvPr>
            <p:ph type="dt" sz="quarter" idx="1"/>
          </p:nvPr>
        </p:nvSpPr>
        <p:spPr>
          <a:xfrm flipH="1">
            <a:off x="1587" y="0"/>
            <a:ext cx="2971800" cy="458788"/>
          </a:xfrm>
          <a:prstGeom prst="rect">
            <a:avLst/>
          </a:prstGeom>
        </p:spPr>
        <p:txBody>
          <a:bodyPr vert="horz" lIns="91440" tIns="45720" rIns="91440" bIns="45720" rtlCol="1"/>
          <a:lstStyle>
            <a:lvl1pPr algn="r" rtl="1">
              <a:defRPr sz="1200"/>
            </a:lvl1pPr>
          </a:lstStyle>
          <a:p>
            <a:pPr algn="l" rtl="1"/>
            <a:fld id="{EDD128A8-3C59-4E67-9ED2-4F5E60487266}" type="datetime1">
              <a:rPr lang="ar-SA" smtClean="0"/>
              <a:t>29/03/1446</a:t>
            </a:fld>
            <a:endParaRPr lang="en-US" dirty="0"/>
          </a:p>
        </p:txBody>
      </p:sp>
      <p:sp>
        <p:nvSpPr>
          <p:cNvPr id="4" name="عنصر نائب لتذييل الصفحة 3"/>
          <p:cNvSpPr>
            <a:spLocks noGrp="1"/>
          </p:cNvSpPr>
          <p:nvPr>
            <p:ph type="ftr" sz="quarter" idx="2"/>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algn="r" rtl="1"/>
            <a:endParaRPr lang="en-US"/>
          </a:p>
        </p:txBody>
      </p:sp>
      <p:sp>
        <p:nvSpPr>
          <p:cNvPr id="5" name="عنصر نائب لرقم الشريحة 4"/>
          <p:cNvSpPr>
            <a:spLocks noGrp="1"/>
          </p:cNvSpPr>
          <p:nvPr>
            <p:ph type="sldNum" sz="quarter" idx="3"/>
          </p:nvPr>
        </p:nvSpPr>
        <p:spPr>
          <a:xfrm flipH="1">
            <a:off x="1587" y="8685213"/>
            <a:ext cx="2971800" cy="458787"/>
          </a:xfrm>
          <a:prstGeom prst="rect">
            <a:avLst/>
          </a:prstGeom>
        </p:spPr>
        <p:txBody>
          <a:bodyPr vert="horz" lIns="91440" tIns="45720" rIns="91440" bIns="45720" rtlCol="1" anchor="b"/>
          <a:lstStyle>
            <a:lvl1pPr algn="r" rtl="1">
              <a:defRPr sz="1200"/>
            </a:lvl1pPr>
          </a:lstStyle>
          <a:p>
            <a:pPr algn="l" rtl="1"/>
            <a:fld id="{A975D426-A9DD-4244-A2CE-1FB6623742C7}" type="slidenum">
              <a:rPr lang="en-US" smtClean="0"/>
              <a:pPr algn="l" rtl="1"/>
              <a:t>‹#›</a:t>
            </a:fld>
            <a:endParaRPr lang="en-US"/>
          </a:p>
        </p:txBody>
      </p:sp>
    </p:spTree>
    <p:extLst>
      <p:ext uri="{BB962C8B-B14F-4D97-AF65-F5344CB8AC3E}">
        <p14:creationId xmlns:p14="http://schemas.microsoft.com/office/powerpoint/2010/main" val="882484457"/>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flipH="1">
            <a:off x="3886200" y="0"/>
            <a:ext cx="2971800" cy="458788"/>
          </a:xfrm>
          <a:prstGeom prst="rect">
            <a:avLst/>
          </a:prstGeom>
        </p:spPr>
        <p:txBody>
          <a:bodyPr vert="horz" lIns="91440" tIns="45720" rIns="91440" bIns="45720" rtlCol="1"/>
          <a:lstStyle>
            <a:lvl1pPr algn="r" rtl="1">
              <a:defRPr sz="1200"/>
            </a:lvl1pPr>
          </a:lstStyle>
          <a:p>
            <a:pPr rtl="1"/>
            <a:endParaRPr lang="en-US"/>
          </a:p>
        </p:txBody>
      </p:sp>
      <p:sp>
        <p:nvSpPr>
          <p:cNvPr id="3" name="عنصر نائب للتاريخ 2"/>
          <p:cNvSpPr>
            <a:spLocks noGrp="1"/>
          </p:cNvSpPr>
          <p:nvPr>
            <p:ph type="dt" idx="1"/>
          </p:nvPr>
        </p:nvSpPr>
        <p:spPr>
          <a:xfrm flipH="1">
            <a:off x="1587" y="0"/>
            <a:ext cx="2971800" cy="458788"/>
          </a:xfrm>
          <a:prstGeom prst="rect">
            <a:avLst/>
          </a:prstGeom>
        </p:spPr>
        <p:txBody>
          <a:bodyPr vert="horz" lIns="91440" tIns="45720" rIns="91440" bIns="45720" rtlCol="1"/>
          <a:lstStyle>
            <a:lvl1pPr algn="r" rtl="1">
              <a:defRPr sz="1200"/>
            </a:lvl1pPr>
          </a:lstStyle>
          <a:p>
            <a:pPr rtl="1"/>
            <a:fld id="{52762887-1F56-4EC1-B53B-1ACD562ABBCF}" type="datetime1">
              <a:rPr lang="ar-SA" smtClean="0"/>
              <a:t>29/03/1446</a:t>
            </a:fld>
            <a:endParaRPr lang="en-US"/>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pPr rtl="1"/>
            <a:endParaRPr lang="en-US"/>
          </a:p>
        </p:txBody>
      </p:sp>
      <p:sp>
        <p:nvSpPr>
          <p:cNvPr id="5" name="عنصر نائب للملاحظات 4"/>
          <p:cNvSpPr>
            <a:spLocks noGrp="1"/>
          </p:cNvSpPr>
          <p:nvPr>
            <p:ph type="body" sz="quarter" idx="3"/>
          </p:nvPr>
        </p:nvSpPr>
        <p:spPr>
          <a:xfrm flipH="1">
            <a:off x="685800" y="4400550"/>
            <a:ext cx="5486400" cy="3600450"/>
          </a:xfrm>
          <a:prstGeom prst="rect">
            <a:avLst/>
          </a:prstGeom>
        </p:spPr>
        <p:txBody>
          <a:bodyPr vert="horz" lIns="91440" tIns="45720" rIns="91440" bIns="45720" rtlCol="1"/>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p>
        </p:txBody>
      </p:sp>
      <p:sp>
        <p:nvSpPr>
          <p:cNvPr id="6" name="عنصر نائب للتذييل 5"/>
          <p:cNvSpPr>
            <a:spLocks noGrp="1"/>
          </p:cNvSpPr>
          <p:nvPr>
            <p:ph type="ftr" sz="quarter" idx="4"/>
          </p:nvPr>
        </p:nvSpPr>
        <p:spPr>
          <a:xfrm flipH="1">
            <a:off x="3886200" y="8685213"/>
            <a:ext cx="2971800" cy="458787"/>
          </a:xfrm>
          <a:prstGeom prst="rect">
            <a:avLst/>
          </a:prstGeom>
        </p:spPr>
        <p:txBody>
          <a:bodyPr vert="horz" lIns="91440" tIns="45720" rIns="91440" bIns="45720" rtlCol="1" anchor="b"/>
          <a:lstStyle>
            <a:lvl1pPr algn="r" rtl="1">
              <a:defRPr sz="1200"/>
            </a:lvl1pPr>
          </a:lstStyle>
          <a:p>
            <a:pPr rtl="1"/>
            <a:endParaRPr lang="en-US"/>
          </a:p>
        </p:txBody>
      </p:sp>
      <p:sp>
        <p:nvSpPr>
          <p:cNvPr id="7" name="عنصر نائب لرقم الشريحة 6"/>
          <p:cNvSpPr>
            <a:spLocks noGrp="1"/>
          </p:cNvSpPr>
          <p:nvPr>
            <p:ph type="sldNum" sz="quarter" idx="5"/>
          </p:nvPr>
        </p:nvSpPr>
        <p:spPr>
          <a:xfrm flipH="1">
            <a:off x="1587" y="8685213"/>
            <a:ext cx="2971800" cy="458787"/>
          </a:xfrm>
          <a:prstGeom prst="rect">
            <a:avLst/>
          </a:prstGeom>
        </p:spPr>
        <p:txBody>
          <a:bodyPr vert="horz" lIns="91440" tIns="45720" rIns="91440" bIns="45720" rtlCol="1" anchor="b"/>
          <a:lstStyle>
            <a:lvl1pPr algn="r" rtl="1">
              <a:defRPr sz="1200"/>
            </a:lvl1pPr>
          </a:lstStyle>
          <a:p>
            <a:pPr rtl="1"/>
            <a:fld id="{01B41D33-19C8-4450-B3C5-BE83E9C8F0BC}" type="slidenum">
              <a:rPr lang="en-US" smtClean="0"/>
              <a:pPr/>
              <a:t>‹#›</a:t>
            </a:fld>
            <a:endParaRPr lang="en-US"/>
          </a:p>
        </p:txBody>
      </p:sp>
    </p:spTree>
    <p:extLst>
      <p:ext uri="{BB962C8B-B14F-4D97-AF65-F5344CB8AC3E}">
        <p14:creationId xmlns:p14="http://schemas.microsoft.com/office/powerpoint/2010/main" val="3571455252"/>
      </p:ext>
    </p:extLst>
  </p:cSld>
  <p:clrMap bg1="lt1" tx1="dk1" bg2="lt2" tx2="dk2" accent1="accent1" accent2="accent2" accent3="accent3" accent4="accent4" accent5="accent5" accent6="accent6" hlink="hlink" folHlink="folHlink"/>
  <p:hf hdr="0" ftr="0"/>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العنوان">
    <p:spTree>
      <p:nvGrpSpPr>
        <p:cNvPr id="1" name=""/>
        <p:cNvGrpSpPr/>
        <p:nvPr/>
      </p:nvGrpSpPr>
      <p:grpSpPr>
        <a:xfrm>
          <a:off x="0" y="0"/>
          <a:ext cx="0" cy="0"/>
          <a:chOff x="0" y="0"/>
          <a:chExt cx="0" cy="0"/>
        </a:xfrm>
      </p:grpSpPr>
      <p:sp>
        <p:nvSpPr>
          <p:cNvPr id="7" name="مستطيل 6"/>
          <p:cNvSpPr/>
          <p:nvPr/>
        </p:nvSpPr>
        <p:spPr>
          <a:xfrm flipH="1">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ctrTitle"/>
          </p:nvPr>
        </p:nvSpPr>
        <p:spPr>
          <a:xfrm flipH="1">
            <a:off x="617260" y="1020431"/>
            <a:ext cx="10993549" cy="1475013"/>
          </a:xfrm>
          <a:effectLst/>
        </p:spPr>
        <p:txBody>
          <a:bodyPr rtlCol="1" anchor="b">
            <a:normAutofit/>
          </a:bodyPr>
          <a:lstStyle>
            <a:lvl1pPr algn="r" rtl="1">
              <a:defRPr sz="36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العنوان الفرعي 2"/>
          <p:cNvSpPr>
            <a:spLocks noGrp="1"/>
          </p:cNvSpPr>
          <p:nvPr>
            <p:ph type="subTitle" idx="1"/>
          </p:nvPr>
        </p:nvSpPr>
        <p:spPr>
          <a:xfrm flipH="1">
            <a:off x="617260" y="2495445"/>
            <a:ext cx="10993546" cy="590321"/>
          </a:xfrm>
        </p:spPr>
        <p:txBody>
          <a:bodyPr rtlCol="1" anchor="t">
            <a:normAutofit/>
          </a:bodyPr>
          <a:lstStyle>
            <a:lvl1pPr marL="0" indent="0" algn="r" rtl="1">
              <a:buNone/>
              <a:defRPr sz="1600" cap="all">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ctr" rtl="1">
              <a:buNone/>
              <a:defRPr>
                <a:solidFill>
                  <a:schemeClr val="tx1">
                    <a:tint val="75000"/>
                  </a:schemeClr>
                </a:solidFill>
              </a:defRPr>
            </a:lvl2pPr>
            <a:lvl3pPr marL="914400" indent="0" algn="ctr" rtl="1">
              <a:buNone/>
              <a:defRPr>
                <a:solidFill>
                  <a:schemeClr val="tx1">
                    <a:tint val="75000"/>
                  </a:schemeClr>
                </a:solidFill>
              </a:defRPr>
            </a:lvl3pPr>
            <a:lvl4pPr marL="1371600" indent="0" algn="ctr" rtl="1">
              <a:buNone/>
              <a:defRPr>
                <a:solidFill>
                  <a:schemeClr val="tx1">
                    <a:tint val="75000"/>
                  </a:schemeClr>
                </a:solidFill>
              </a:defRPr>
            </a:lvl4pPr>
            <a:lvl5pPr marL="1828800" indent="0" algn="ctr" rtl="1">
              <a:buNone/>
              <a:defRPr>
                <a:solidFill>
                  <a:schemeClr val="tx1">
                    <a:tint val="75000"/>
                  </a:schemeClr>
                </a:solidFill>
              </a:defRPr>
            </a:lvl5pPr>
            <a:lvl6pPr marL="2286000" indent="0" algn="ctr" rtl="1">
              <a:buNone/>
              <a:defRPr>
                <a:solidFill>
                  <a:schemeClr val="tx1">
                    <a:tint val="75000"/>
                  </a:schemeClr>
                </a:solidFill>
              </a:defRPr>
            </a:lvl6pPr>
            <a:lvl7pPr marL="2743200" indent="0" algn="ctr" rtl="1">
              <a:buNone/>
              <a:defRPr>
                <a:solidFill>
                  <a:schemeClr val="tx1">
                    <a:tint val="75000"/>
                  </a:schemeClr>
                </a:solidFill>
              </a:defRPr>
            </a:lvl7pPr>
            <a:lvl8pPr marL="3200400" indent="0" algn="ctr" rtl="1">
              <a:buNone/>
              <a:defRPr>
                <a:solidFill>
                  <a:schemeClr val="tx1">
                    <a:tint val="75000"/>
                  </a:schemeClr>
                </a:solidFill>
              </a:defRPr>
            </a:lvl8pPr>
            <a:lvl9pPr marL="3657600" indent="0" algn="ctr" rtl="1">
              <a:buNone/>
              <a:defRPr>
                <a:solidFill>
                  <a:schemeClr val="tx1">
                    <a:tint val="75000"/>
                  </a:schemeClr>
                </a:solidFill>
              </a:defRPr>
            </a:lvl9pPr>
          </a:lstStyle>
          <a:p>
            <a:pPr rtl="1"/>
            <a:r>
              <a:rPr lang="en-US"/>
              <a:t>Click to edit Master subtitle style</a:t>
            </a:r>
            <a:endParaRPr lang="en-US" dirty="0"/>
          </a:p>
        </p:txBody>
      </p:sp>
      <p:sp>
        <p:nvSpPr>
          <p:cNvPr id="8" name="عنصر نائب للتاريخ 7">
            <a:extLst>
              <a:ext uri="{FF2B5EF4-FFF2-40B4-BE49-F238E27FC236}">
                <a16:creationId xmlns:a16="http://schemas.microsoft.com/office/drawing/2014/main" id="{7FA0ACE7-29A8-47D3-A7D9-257B711D8023}"/>
              </a:ext>
            </a:extLst>
          </p:cNvPr>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69347B7B-3188-4F41-8D66-5BE530BE7BF3}" type="datetime1">
              <a:rPr lang="ar-SA" smtClean="0"/>
              <a:t>29/03/1446</a:t>
            </a:fld>
            <a:endParaRPr lang="en-US" dirty="0"/>
          </a:p>
        </p:txBody>
      </p:sp>
      <p:sp>
        <p:nvSpPr>
          <p:cNvPr id="9" name="عنصر نائب للتذييل 8">
            <a:extLst>
              <a:ext uri="{FF2B5EF4-FFF2-40B4-BE49-F238E27FC236}">
                <a16:creationId xmlns:a16="http://schemas.microsoft.com/office/drawing/2014/main" id="{DEC604B9-52E9-4810-8359-47206518D038}"/>
              </a:ext>
            </a:extLst>
          </p:cNvPr>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10" name="عنصر نائب لرقم الشريحة 9">
            <a:extLst>
              <a:ext uri="{FF2B5EF4-FFF2-40B4-BE49-F238E27FC236}">
                <a16:creationId xmlns:a16="http://schemas.microsoft.com/office/drawing/2014/main" id="{5898A89F-CA25-400F-B05A-AECBF2517E4F}"/>
              </a:ext>
            </a:extLst>
          </p:cNvPr>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العنوان والنص العمودي">
    <p:spTree>
      <p:nvGrpSpPr>
        <p:cNvPr id="1" name=""/>
        <p:cNvGrpSpPr/>
        <p:nvPr/>
      </p:nvGrpSpPr>
      <p:grpSpPr>
        <a:xfrm>
          <a:off x="0" y="0"/>
          <a:ext cx="0" cy="0"/>
          <a:chOff x="0" y="0"/>
          <a:chExt cx="0" cy="0"/>
        </a:xfrm>
      </p:grpSpPr>
      <p:sp>
        <p:nvSpPr>
          <p:cNvPr id="9" name="العنوان 1"/>
          <p:cNvSpPr>
            <a:spLocks noGrp="1"/>
          </p:cNvSpPr>
          <p:nvPr>
            <p:ph type="title"/>
          </p:nvPr>
        </p:nvSpPr>
        <p:spPr>
          <a:xfrm flipH="1">
            <a:off x="581192" y="702156"/>
            <a:ext cx="11029616" cy="1013800"/>
          </a:xfrm>
        </p:spPr>
        <p:txBody>
          <a:bodyPr rtlCol="1"/>
          <a:lstStyle>
            <a:lvl1pPr algn="r" rtl="1">
              <a:defRPr/>
            </a:lvl1pPr>
          </a:lstStyle>
          <a:p>
            <a:pPr rtl="1"/>
            <a:r>
              <a:rPr lang="en-US"/>
              <a:t>Click to edit Master title style</a:t>
            </a:r>
            <a:endParaRPr lang="en-US" dirty="0"/>
          </a:p>
        </p:txBody>
      </p:sp>
      <p:sp>
        <p:nvSpPr>
          <p:cNvPr id="3" name="العنصر النائب لنص عمودي 2"/>
          <p:cNvSpPr>
            <a:spLocks noGrp="1"/>
          </p:cNvSpPr>
          <p:nvPr>
            <p:ph type="body" orient="vert" idx="1"/>
          </p:nvPr>
        </p:nvSpPr>
        <p:spPr>
          <a:xfrm rot="10800000" flipH="1">
            <a:off x="581192" y="2336002"/>
            <a:ext cx="11029616" cy="3652047"/>
          </a:xfrm>
        </p:spPr>
        <p:txBody>
          <a:bodyPr vert="eaVert" rtlCol="1" anchor="t"/>
          <a:lstStyle>
            <a:lvl1pPr algn="r" rtl="1">
              <a:defRPr/>
            </a:lvl1pPr>
            <a:lvl2pPr algn="r" rtl="1">
              <a:defRPr/>
            </a:lvl2pPr>
            <a:lvl3pPr algn="r" rtl="1">
              <a:defRPr/>
            </a:lvl3pPr>
            <a:lvl4pPr algn="r" rtl="1">
              <a:defRPr/>
            </a:lvl4pPr>
            <a:lvl5pPr algn="r" rtl="1">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4" name="عنصر نائب للتاريخ 3"/>
          <p:cNvSpPr>
            <a:spLocks noGrp="1"/>
          </p:cNvSpPr>
          <p:nvPr>
            <p:ph type="dt" sz="half" idx="10"/>
          </p:nvPr>
        </p:nvSpPr>
        <p:spPr>
          <a:xfrm flipH="1">
            <a:off x="1741250" y="6423914"/>
            <a:ext cx="2844799" cy="365125"/>
          </a:xfrm>
        </p:spPr>
        <p:txBody>
          <a:bodyPr rtlCol="1"/>
          <a:lstStyle>
            <a:lvl1pPr algn="r" rtl="1">
              <a:defRPr/>
            </a:lvl1pPr>
          </a:lstStyle>
          <a:p>
            <a:pPr rtl="1"/>
            <a:fld id="{7D680E07-53FC-4D2E-AE11-4D7F34756B45}" type="datetime1">
              <a:rPr lang="ar-SA" smtClean="0"/>
              <a:t>29/03/1446</a:t>
            </a:fld>
            <a:endParaRPr lang="en-US" dirty="0"/>
          </a:p>
        </p:txBody>
      </p:sp>
      <p:sp>
        <p:nvSpPr>
          <p:cNvPr id="5" name="عنصر نائب للتذييل 4"/>
          <p:cNvSpPr>
            <a:spLocks noGrp="1"/>
          </p:cNvSpPr>
          <p:nvPr>
            <p:ph type="ftr" sz="quarter" idx="11"/>
          </p:nvPr>
        </p:nvSpPr>
        <p:spPr>
          <a:xfrm flipH="1">
            <a:off x="4693598" y="6423914"/>
            <a:ext cx="6917210" cy="365125"/>
          </a:xfrm>
        </p:spPr>
        <p:txBody>
          <a:bodyPr rtlCol="1"/>
          <a:lstStyle>
            <a:lvl1pPr algn="r" rtl="1">
              <a:defRPr/>
            </a:lvl1pPr>
          </a:lstStyle>
          <a:p>
            <a:pPr rtl="1"/>
            <a:endParaRPr lang="en-US" dirty="0"/>
          </a:p>
        </p:txBody>
      </p:sp>
      <p:sp>
        <p:nvSpPr>
          <p:cNvPr id="6" name="عنصر نائب لرقم الشريحة 5"/>
          <p:cNvSpPr>
            <a:spLocks noGrp="1"/>
          </p:cNvSpPr>
          <p:nvPr>
            <p:ph type="sldNum" sz="quarter" idx="12"/>
          </p:nvPr>
        </p:nvSpPr>
        <p:spPr>
          <a:xfrm flipH="1">
            <a:off x="581190" y="6423914"/>
            <a:ext cx="10525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العنوان العمودي والنص">
    <p:spTree>
      <p:nvGrpSpPr>
        <p:cNvPr id="1" name=""/>
        <p:cNvGrpSpPr/>
        <p:nvPr/>
      </p:nvGrpSpPr>
      <p:grpSpPr>
        <a:xfrm>
          <a:off x="0" y="0"/>
          <a:ext cx="0" cy="0"/>
          <a:chOff x="0" y="0"/>
          <a:chExt cx="0" cy="0"/>
        </a:xfrm>
      </p:grpSpPr>
      <p:sp>
        <p:nvSpPr>
          <p:cNvPr id="7" name="مستطيل 6"/>
          <p:cNvSpPr>
            <a:spLocks noChangeAspect="1"/>
          </p:cNvSpPr>
          <p:nvPr/>
        </p:nvSpPr>
        <p:spPr>
          <a:xfrm flipH="1">
            <a:off x="446533"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p>
        </p:txBody>
      </p:sp>
      <p:sp>
        <p:nvSpPr>
          <p:cNvPr id="2" name="العنوان العمودي 1"/>
          <p:cNvSpPr>
            <a:spLocks noGrp="1"/>
          </p:cNvSpPr>
          <p:nvPr>
            <p:ph type="title" orient="vert"/>
          </p:nvPr>
        </p:nvSpPr>
        <p:spPr>
          <a:xfrm rot="10800000" flipH="1">
            <a:off x="863600" y="863600"/>
            <a:ext cx="3124200" cy="4807326"/>
          </a:xfrm>
        </p:spPr>
        <p:txBody>
          <a:bodyPr vert="eaVert" rtlCol="1" anchor="ctr"/>
          <a:lstStyle>
            <a:lvl1pPr algn="r" rtl="1">
              <a:defRPr>
                <a:solidFill>
                  <a:srgbClr val="FFFFFF"/>
                </a:solidFill>
              </a:defRPr>
            </a:lvl1pPr>
          </a:lstStyle>
          <a:p>
            <a:pPr rtl="1"/>
            <a:r>
              <a:rPr lang="en-US"/>
              <a:t>Click to edit Master title style</a:t>
            </a:r>
            <a:endParaRPr lang="en-US" dirty="0"/>
          </a:p>
        </p:txBody>
      </p:sp>
      <p:sp>
        <p:nvSpPr>
          <p:cNvPr id="3" name="العنصر النائب لنص عمودي 2"/>
          <p:cNvSpPr>
            <a:spLocks noGrp="1"/>
          </p:cNvSpPr>
          <p:nvPr>
            <p:ph type="body" orient="vert" idx="1"/>
          </p:nvPr>
        </p:nvSpPr>
        <p:spPr>
          <a:xfrm rot="10800000" flipH="1">
            <a:off x="4255452" y="863600"/>
            <a:ext cx="7161625" cy="4807326"/>
          </a:xfrm>
        </p:spPr>
        <p:txBody>
          <a:bodyPr vert="eaVert" rtlCol="1" anchor="t"/>
          <a:lstStyle>
            <a:lvl1pPr algn="r" rtl="1">
              <a:defRPr/>
            </a:lvl1pPr>
            <a:lvl2pPr algn="r" rtl="1">
              <a:defRPr/>
            </a:lvl2pPr>
            <a:lvl3pPr algn="r" rtl="1">
              <a:defRPr/>
            </a:lvl3pPr>
            <a:lvl4pPr algn="r" rtl="1">
              <a:defRPr/>
            </a:lvl4pPr>
            <a:lvl5pPr algn="r" rtl="1">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8" name="مستطيل 7">
            <a:extLst>
              <a:ext uri="{FF2B5EF4-FFF2-40B4-BE49-F238E27FC236}">
                <a16:creationId xmlns:a16="http://schemas.microsoft.com/office/drawing/2014/main" id="{F6423B97-A5D4-47B9-8861-73B3707A04CF}"/>
              </a:ext>
            </a:extLst>
          </p:cNvPr>
          <p:cNvSpPr/>
          <p:nvPr/>
        </p:nvSpPr>
        <p:spPr>
          <a:xfrm flipH="1">
            <a:off x="8042146"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p>
        </p:txBody>
      </p:sp>
      <p:sp>
        <p:nvSpPr>
          <p:cNvPr id="9" name="مستطيل 8">
            <a:extLst>
              <a:ext uri="{FF2B5EF4-FFF2-40B4-BE49-F238E27FC236}">
                <a16:creationId xmlns:a16="http://schemas.microsoft.com/office/drawing/2014/main" id="{1AEC0421-37B4-4481-A10D-69FDF5EC7909}"/>
              </a:ext>
            </a:extLst>
          </p:cNvPr>
          <p:cNvSpPr/>
          <p:nvPr/>
        </p:nvSpPr>
        <p:spPr>
          <a:xfrm flipH="1">
            <a:off x="446533"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p>
        </p:txBody>
      </p:sp>
      <p:sp>
        <p:nvSpPr>
          <p:cNvPr id="10" name="مستطيل 9">
            <a:extLst>
              <a:ext uri="{FF2B5EF4-FFF2-40B4-BE49-F238E27FC236}">
                <a16:creationId xmlns:a16="http://schemas.microsoft.com/office/drawing/2014/main" id="{5F7265B5-9F97-4F1E-99E9-74F7B7E62337}"/>
              </a:ext>
            </a:extLst>
          </p:cNvPr>
          <p:cNvSpPr/>
          <p:nvPr/>
        </p:nvSpPr>
        <p:spPr>
          <a:xfrm flipH="1">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p>
        </p:txBody>
      </p:sp>
      <p:sp>
        <p:nvSpPr>
          <p:cNvPr id="11" name="عنصر نائب للتاريخ 10">
            <a:extLst>
              <a:ext uri="{FF2B5EF4-FFF2-40B4-BE49-F238E27FC236}">
                <a16:creationId xmlns:a16="http://schemas.microsoft.com/office/drawing/2014/main" id="{5C74A470-3BD3-4F33-80E5-67E6E87FCBE7}"/>
              </a:ext>
            </a:extLst>
          </p:cNvPr>
          <p:cNvSpPr>
            <a:spLocks noGrp="1"/>
          </p:cNvSpPr>
          <p:nvPr>
            <p:ph type="dt" sz="half" idx="10"/>
          </p:nvPr>
        </p:nvSpPr>
        <p:spPr>
          <a:xfrm flipH="1">
            <a:off x="1741250" y="6423914"/>
            <a:ext cx="2844799" cy="365125"/>
          </a:xfrm>
        </p:spPr>
        <p:txBody>
          <a:bodyPr rtlCol="1"/>
          <a:lstStyle>
            <a:lvl1pPr algn="r" rtl="1">
              <a:defRPr/>
            </a:lvl1pPr>
          </a:lstStyle>
          <a:p>
            <a:pPr rtl="1"/>
            <a:fld id="{5A0FA188-CE57-4D97-BAE5-2E631D15F64E}" type="datetime1">
              <a:rPr lang="ar-SA" smtClean="0"/>
              <a:t>29/03/1446</a:t>
            </a:fld>
            <a:endParaRPr lang="en-US" dirty="0"/>
          </a:p>
        </p:txBody>
      </p:sp>
      <p:sp>
        <p:nvSpPr>
          <p:cNvPr id="12" name="عنصر نائب للتذييل 11">
            <a:extLst>
              <a:ext uri="{FF2B5EF4-FFF2-40B4-BE49-F238E27FC236}">
                <a16:creationId xmlns:a16="http://schemas.microsoft.com/office/drawing/2014/main" id="{9A3A30BA-DB50-4D7D-BCDE-17D20FB354DF}"/>
              </a:ext>
            </a:extLst>
          </p:cNvPr>
          <p:cNvSpPr>
            <a:spLocks noGrp="1"/>
          </p:cNvSpPr>
          <p:nvPr>
            <p:ph type="ftr" sz="quarter" idx="11"/>
          </p:nvPr>
        </p:nvSpPr>
        <p:spPr>
          <a:xfrm flipH="1">
            <a:off x="4693598" y="6423914"/>
            <a:ext cx="6917210" cy="365125"/>
          </a:xfrm>
        </p:spPr>
        <p:txBody>
          <a:bodyPr rtlCol="1"/>
          <a:lstStyle>
            <a:lvl1pPr algn="r" rtl="1">
              <a:defRPr/>
            </a:lvl1pPr>
          </a:lstStyle>
          <a:p>
            <a:pPr rtl="1"/>
            <a:endParaRPr lang="en-US" dirty="0"/>
          </a:p>
        </p:txBody>
      </p:sp>
      <p:sp>
        <p:nvSpPr>
          <p:cNvPr id="13" name="عنصر نائب لرقم الشريحة 12">
            <a:extLst>
              <a:ext uri="{FF2B5EF4-FFF2-40B4-BE49-F238E27FC236}">
                <a16:creationId xmlns:a16="http://schemas.microsoft.com/office/drawing/2014/main" id="{76FF9E58-C0B2-436B-A21C-DB45A00D6515}"/>
              </a:ext>
            </a:extLst>
          </p:cNvPr>
          <p:cNvSpPr>
            <a:spLocks noGrp="1"/>
          </p:cNvSpPr>
          <p:nvPr>
            <p:ph type="sldNum" sz="quarter" idx="12"/>
          </p:nvPr>
        </p:nvSpPr>
        <p:spPr>
          <a:xfrm flipH="1">
            <a:off x="581190" y="6423914"/>
            <a:ext cx="10525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10/2/2024</a:t>
            </a:fld>
            <a:endParaRPr lang="en-US"/>
          </a:p>
        </p:txBody>
      </p:sp>
      <p:sp>
        <p:nvSpPr>
          <p:cNvPr id="4" name="Holder 4"/>
          <p:cNvSpPr>
            <a:spLocks noGrp="1"/>
          </p:cNvSpPr>
          <p:nvPr>
            <p:ph type="sldNum" sz="quarter" idx="7"/>
          </p:nvPr>
        </p:nvSpPr>
        <p:spPr/>
        <p:txBody>
          <a:bodyPr lIns="0" tIns="0" rIns="0" bIns="0"/>
          <a:lstStyle>
            <a:lvl1pPr>
              <a:defRPr sz="818" b="0" i="0">
                <a:solidFill>
                  <a:schemeClr val="tx1"/>
                </a:solidFill>
                <a:latin typeface="Times New Roman"/>
                <a:cs typeface="Times New Roman"/>
              </a:defRPr>
            </a:lvl1pPr>
          </a:lstStyle>
          <a:p>
            <a:pPr marL="25977">
              <a:lnSpc>
                <a:spcPts val="961"/>
              </a:lnSpc>
            </a:pPr>
            <a:fld id="{81D60167-4931-47E6-BA6A-407CBD079E47}" type="slidenum">
              <a:rPr lang="ar-EG" smtClean="0"/>
              <a:pPr marL="25977">
                <a:lnSpc>
                  <a:spcPts val="961"/>
                </a:lnSpc>
              </a:pPr>
              <a:t>‹#›</a:t>
            </a:fld>
            <a:endParaRPr lang="ar-EG" dirty="0"/>
          </a:p>
        </p:txBody>
      </p:sp>
    </p:spTree>
    <p:extLst>
      <p:ext uri="{BB962C8B-B14F-4D97-AF65-F5344CB8AC3E}">
        <p14:creationId xmlns:p14="http://schemas.microsoft.com/office/powerpoint/2010/main" val="1585291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العنوان والمحتوى">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581192" y="702156"/>
            <a:ext cx="11029616" cy="1188720"/>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محتوى 2"/>
          <p:cNvSpPr>
            <a:spLocks noGrp="1"/>
          </p:cNvSpPr>
          <p:nvPr>
            <p:ph idx="1"/>
          </p:nvPr>
        </p:nvSpPr>
        <p:spPr>
          <a:xfrm flipH="1">
            <a:off x="581193" y="2340864"/>
            <a:ext cx="11029615" cy="3634486"/>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8" name="عنصر نائب للتاريخ 7">
            <a:extLst>
              <a:ext uri="{FF2B5EF4-FFF2-40B4-BE49-F238E27FC236}">
                <a16:creationId xmlns:a16="http://schemas.microsoft.com/office/drawing/2014/main" id="{770E6237-3456-439F-802D-3BA93FC7E3E5}"/>
              </a:ext>
            </a:extLst>
          </p:cNvPr>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72796B9F-B95B-44D2-946E-6678796554A1}" type="datetime1">
              <a:rPr lang="ar-SA" smtClean="0"/>
              <a:t>29/03/1446</a:t>
            </a:fld>
            <a:endParaRPr lang="en-US" dirty="0"/>
          </a:p>
        </p:txBody>
      </p:sp>
      <p:sp>
        <p:nvSpPr>
          <p:cNvPr id="9" name="عنصر نائب للتذييل 8">
            <a:extLst>
              <a:ext uri="{FF2B5EF4-FFF2-40B4-BE49-F238E27FC236}">
                <a16:creationId xmlns:a16="http://schemas.microsoft.com/office/drawing/2014/main" id="{1356D3B5-6063-4A89-B88F-9D3043916FF8}"/>
              </a:ext>
            </a:extLst>
          </p:cNvPr>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10" name="عنصر نائب لرقم الشريحة 9">
            <a:extLst>
              <a:ext uri="{FF2B5EF4-FFF2-40B4-BE49-F238E27FC236}">
                <a16:creationId xmlns:a16="http://schemas.microsoft.com/office/drawing/2014/main" id="{02B78BF7-69D3-4CE0-A631-50EFD41EEEB8}"/>
              </a:ext>
            </a:extLst>
          </p:cNvPr>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8" name="مستطيل 7"/>
          <p:cNvSpPr>
            <a:spLocks noChangeAspect="1"/>
          </p:cNvSpPr>
          <p:nvPr/>
        </p:nvSpPr>
        <p:spPr>
          <a:xfrm flipH="1">
            <a:off x="453323"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title"/>
          </p:nvPr>
        </p:nvSpPr>
        <p:spPr>
          <a:xfrm flipH="1">
            <a:off x="581192" y="2393950"/>
            <a:ext cx="11029615" cy="2147467"/>
          </a:xfrm>
        </p:spPr>
        <p:txBody>
          <a:bodyPr rtlCol="1" anchor="b">
            <a:normAutofit/>
          </a:bodyPr>
          <a:lstStyle>
            <a:lvl1pPr algn="r" rtl="1">
              <a:defRPr sz="3600" b="0" cap="all">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نص 2"/>
          <p:cNvSpPr>
            <a:spLocks noGrp="1"/>
          </p:cNvSpPr>
          <p:nvPr>
            <p:ph type="body" idx="1"/>
          </p:nvPr>
        </p:nvSpPr>
        <p:spPr>
          <a:xfrm flipH="1">
            <a:off x="581193" y="4541417"/>
            <a:ext cx="11029615" cy="600556"/>
          </a:xfrm>
        </p:spPr>
        <p:txBody>
          <a:bodyPr rtlCol="1" anchor="t">
            <a:normAutofit/>
          </a:bodyPr>
          <a:lstStyle>
            <a:lvl1pPr marL="0" indent="0" algn="r" rtl="1">
              <a:buNone/>
              <a:defRPr sz="1800" cap="all">
                <a:solidFill>
                  <a:schemeClr val="accent1"/>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800">
                <a:solidFill>
                  <a:schemeClr val="tx1">
                    <a:tint val="75000"/>
                  </a:schemeClr>
                </a:solidFill>
              </a:defRPr>
            </a:lvl2pPr>
            <a:lvl3pPr marL="914400" indent="0" algn="r" rtl="1">
              <a:buNone/>
              <a:defRPr sz="1600">
                <a:solidFill>
                  <a:schemeClr val="tx1">
                    <a:tint val="75000"/>
                  </a:schemeClr>
                </a:solidFill>
              </a:defRPr>
            </a:lvl3pPr>
            <a:lvl4pPr marL="1371600" indent="0" algn="r" rtl="1">
              <a:buNone/>
              <a:defRPr sz="1400">
                <a:solidFill>
                  <a:schemeClr val="tx1">
                    <a:tint val="75000"/>
                  </a:schemeClr>
                </a:solidFill>
              </a:defRPr>
            </a:lvl4pPr>
            <a:lvl5pPr marL="1828800" indent="0" algn="r" rtl="1">
              <a:buNone/>
              <a:defRPr sz="1400">
                <a:solidFill>
                  <a:schemeClr val="tx1">
                    <a:tint val="75000"/>
                  </a:schemeClr>
                </a:solidFill>
              </a:defRPr>
            </a:lvl5pPr>
            <a:lvl6pPr marL="2286000" indent="0" algn="r" rtl="1">
              <a:buNone/>
              <a:defRPr sz="1400">
                <a:solidFill>
                  <a:schemeClr val="tx1">
                    <a:tint val="75000"/>
                  </a:schemeClr>
                </a:solidFill>
              </a:defRPr>
            </a:lvl6pPr>
            <a:lvl7pPr marL="2743200" indent="0" algn="r" rtl="1">
              <a:buNone/>
              <a:defRPr sz="1400">
                <a:solidFill>
                  <a:schemeClr val="tx1">
                    <a:tint val="75000"/>
                  </a:schemeClr>
                </a:solidFill>
              </a:defRPr>
            </a:lvl7pPr>
            <a:lvl8pPr marL="3200400" indent="0" algn="r" rtl="1">
              <a:buNone/>
              <a:defRPr sz="1400">
                <a:solidFill>
                  <a:schemeClr val="tx1">
                    <a:tint val="75000"/>
                  </a:schemeClr>
                </a:solidFill>
              </a:defRPr>
            </a:lvl8pPr>
            <a:lvl9pPr marL="3657600" indent="0" algn="r" rtl="1">
              <a:buNone/>
              <a:defRPr sz="1400">
                <a:solidFill>
                  <a:schemeClr val="tx1">
                    <a:tint val="75000"/>
                  </a:schemeClr>
                </a:solidFill>
              </a:defRPr>
            </a:lvl9pPr>
          </a:lstStyle>
          <a:p>
            <a:pPr lvl="0" rtl="1"/>
            <a:r>
              <a:rPr lang="en-US"/>
              <a:t>Click to edit Master text styles</a:t>
            </a:r>
          </a:p>
        </p:txBody>
      </p:sp>
      <p:sp>
        <p:nvSpPr>
          <p:cNvPr id="7" name="عنصر نائب للتاريخ 6">
            <a:extLst>
              <a:ext uri="{FF2B5EF4-FFF2-40B4-BE49-F238E27FC236}">
                <a16:creationId xmlns:a16="http://schemas.microsoft.com/office/drawing/2014/main" id="{61582016-5696-4A93-887F-BBB3B9002FE5}"/>
              </a:ext>
            </a:extLst>
          </p:cNvPr>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6C50980A-909F-49DB-940D-21BB934B5D9E}" type="datetime1">
              <a:rPr lang="ar-SA" smtClean="0"/>
              <a:t>29/03/1446</a:t>
            </a:fld>
            <a:endParaRPr lang="en-US" dirty="0"/>
          </a:p>
        </p:txBody>
      </p:sp>
      <p:sp>
        <p:nvSpPr>
          <p:cNvPr id="9" name="عنصر نائب للتذييل 8">
            <a:extLst>
              <a:ext uri="{FF2B5EF4-FFF2-40B4-BE49-F238E27FC236}">
                <a16:creationId xmlns:a16="http://schemas.microsoft.com/office/drawing/2014/main" id="{857CFCD5-1192-4E18-8A8F-29E153B44DA4}"/>
              </a:ext>
            </a:extLst>
          </p:cNvPr>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10" name="عنصر نائب لرقم الشريحة 9">
            <a:extLst>
              <a:ext uri="{FF2B5EF4-FFF2-40B4-BE49-F238E27FC236}">
                <a16:creationId xmlns:a16="http://schemas.microsoft.com/office/drawing/2014/main" id="{E39A109E-5018-4794-92B3-FD5E5BCD95E8}"/>
              </a:ext>
            </a:extLst>
          </p:cNvPr>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581191"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محتوى 2"/>
          <p:cNvSpPr>
            <a:spLocks noGrp="1"/>
          </p:cNvSpPr>
          <p:nvPr>
            <p:ph sz="half" idx="1"/>
          </p:nvPr>
        </p:nvSpPr>
        <p:spPr>
          <a:xfrm flipH="1">
            <a:off x="6416040" y="2228003"/>
            <a:ext cx="5194767"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4" name="عنصر نائب للمحتوى 3"/>
          <p:cNvSpPr>
            <a:spLocks noGrp="1"/>
          </p:cNvSpPr>
          <p:nvPr>
            <p:ph sz="half" idx="2"/>
          </p:nvPr>
        </p:nvSpPr>
        <p:spPr>
          <a:xfrm flipH="1">
            <a:off x="581192" y="2228003"/>
            <a:ext cx="5194769" cy="3633047"/>
          </a:xfrm>
        </p:spPr>
        <p:txBody>
          <a:bodyPr rtlCol="1">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5" name="عنصر نائب للتاريخ 4"/>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4160DF70-5482-4561-83A2-E28D4D2A753A}" type="datetime1">
              <a:rPr lang="ar-SA" smtClean="0"/>
              <a:t>29/03/1446</a:t>
            </a:fld>
            <a:endParaRPr lang="en-US" dirty="0"/>
          </a:p>
        </p:txBody>
      </p:sp>
      <p:sp>
        <p:nvSpPr>
          <p:cNvPr id="6" name="عنصر نائب للتذييل 5"/>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7" name="عنصر نائب لرقم الشريحة 6"/>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مقارنة">
    <p:spTree>
      <p:nvGrpSpPr>
        <p:cNvPr id="1" name=""/>
        <p:cNvGrpSpPr/>
        <p:nvPr/>
      </p:nvGrpSpPr>
      <p:grpSpPr>
        <a:xfrm>
          <a:off x="0" y="0"/>
          <a:ext cx="0" cy="0"/>
          <a:chOff x="0" y="0"/>
          <a:chExt cx="0" cy="0"/>
        </a:xfrm>
      </p:grpSpPr>
      <p:sp>
        <p:nvSpPr>
          <p:cNvPr id="12" name="العنوان 1"/>
          <p:cNvSpPr>
            <a:spLocks noGrp="1"/>
          </p:cNvSpPr>
          <p:nvPr>
            <p:ph type="title"/>
          </p:nvPr>
        </p:nvSpPr>
        <p:spPr>
          <a:xfrm flipH="1">
            <a:off x="581191"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نص 2"/>
          <p:cNvSpPr>
            <a:spLocks noGrp="1"/>
          </p:cNvSpPr>
          <p:nvPr>
            <p:ph type="body" idx="1"/>
          </p:nvPr>
        </p:nvSpPr>
        <p:spPr>
          <a:xfrm flipH="1">
            <a:off x="6416040" y="2250891"/>
            <a:ext cx="5194769" cy="557784"/>
          </a:xfrm>
        </p:spPr>
        <p:txBody>
          <a:bodyPr rtlCol="1" anchor="ctr">
            <a:noAutofit/>
          </a:bodyPr>
          <a:lstStyle>
            <a:lvl1pPr marL="0" indent="0" algn="r" rtl="1">
              <a:buNone/>
              <a:defRPr sz="2000" b="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lvl="0" rtl="1"/>
            <a:r>
              <a:rPr lang="en-US"/>
              <a:t>Click to edit Master text styles</a:t>
            </a:r>
          </a:p>
        </p:txBody>
      </p:sp>
      <p:sp>
        <p:nvSpPr>
          <p:cNvPr id="4" name="عنصر نائب للمحتوى 3"/>
          <p:cNvSpPr>
            <a:spLocks noGrp="1"/>
          </p:cNvSpPr>
          <p:nvPr>
            <p:ph sz="half" idx="2"/>
          </p:nvPr>
        </p:nvSpPr>
        <p:spPr>
          <a:xfrm flipH="1">
            <a:off x="6416040" y="2926052"/>
            <a:ext cx="5194766" cy="2934999"/>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5" name="عنصر نائب للنص 4"/>
          <p:cNvSpPr>
            <a:spLocks noGrp="1"/>
          </p:cNvSpPr>
          <p:nvPr>
            <p:ph type="body" sz="quarter" idx="3"/>
          </p:nvPr>
        </p:nvSpPr>
        <p:spPr>
          <a:xfrm flipH="1">
            <a:off x="581191" y="2250892"/>
            <a:ext cx="5194770" cy="553373"/>
          </a:xfrm>
        </p:spPr>
        <p:txBody>
          <a:bodyPr rtlCol="1" anchor="ctr">
            <a:noAutofit/>
          </a:bodyPr>
          <a:lstStyle>
            <a:lvl1pPr marL="0" marR="0" indent="0" algn="r" defTabSz="457200" rtl="1"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2000" b="1"/>
            </a:lvl2pPr>
            <a:lvl3pPr marL="914400" indent="0" algn="r" rtl="1">
              <a:buNone/>
              <a:defRPr sz="1800" b="1"/>
            </a:lvl3pPr>
            <a:lvl4pPr marL="1371600" indent="0" algn="r" rtl="1">
              <a:buNone/>
              <a:defRPr sz="1600" b="1"/>
            </a:lvl4pPr>
            <a:lvl5pPr marL="1828800" indent="0" algn="r" rtl="1">
              <a:buNone/>
              <a:defRPr sz="1600" b="1"/>
            </a:lvl5pPr>
            <a:lvl6pPr marL="2286000" indent="0" algn="r" rtl="1">
              <a:buNone/>
              <a:defRPr sz="1600" b="1"/>
            </a:lvl6pPr>
            <a:lvl7pPr marL="2743200" indent="0" algn="r" rtl="1">
              <a:buNone/>
              <a:defRPr sz="1600" b="1"/>
            </a:lvl7pPr>
            <a:lvl8pPr marL="3200400" indent="0" algn="r" rtl="1">
              <a:buNone/>
              <a:defRPr sz="1600" b="1"/>
            </a:lvl8pPr>
            <a:lvl9pPr marL="3657600" indent="0" algn="r" rtl="1">
              <a:buNone/>
              <a:defRPr sz="1600" b="1"/>
            </a:lvl9pPr>
          </a:lstStyle>
          <a:p>
            <a:pPr marL="0" marR="0" lvl="0" indent="0" algn="l" defTabSz="457200" rtl="1"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عنصر نائب للمحتوى 5"/>
          <p:cNvSpPr>
            <a:spLocks noGrp="1"/>
          </p:cNvSpPr>
          <p:nvPr>
            <p:ph sz="quarter" idx="4"/>
          </p:nvPr>
        </p:nvSpPr>
        <p:spPr>
          <a:xfrm flipH="1">
            <a:off x="581192" y="2926052"/>
            <a:ext cx="5194771" cy="2934999"/>
          </a:xfrm>
        </p:spPr>
        <p:txBody>
          <a:bodyPr rtlCol="1" anchor="t">
            <a:normAutofit/>
          </a:bodyPr>
          <a:lstStyle>
            <a:lvl1pPr algn="r" rtl="1">
              <a:defRPr>
                <a:latin typeface="Tahoma" panose="020B0604030504040204" pitchFamily="34" charset="0"/>
                <a:ea typeface="Tahoma" panose="020B0604030504040204" pitchFamily="34" charset="0"/>
                <a:cs typeface="Tahoma" panose="020B0604030504040204" pitchFamily="34" charset="0"/>
              </a:defRPr>
            </a:lvl1pPr>
            <a:lvl2pPr algn="r" rtl="1">
              <a:defRPr>
                <a:latin typeface="Tahoma" panose="020B0604030504040204" pitchFamily="34" charset="0"/>
                <a:ea typeface="Tahoma" panose="020B0604030504040204" pitchFamily="34" charset="0"/>
                <a:cs typeface="Tahoma" panose="020B0604030504040204" pitchFamily="34" charset="0"/>
              </a:defRPr>
            </a:lvl2pPr>
            <a:lvl3pPr algn="r" rtl="1">
              <a:defRPr>
                <a:latin typeface="Tahoma" panose="020B0604030504040204" pitchFamily="34" charset="0"/>
                <a:ea typeface="Tahoma" panose="020B0604030504040204" pitchFamily="34" charset="0"/>
                <a:cs typeface="Tahoma" panose="020B0604030504040204" pitchFamily="34" charset="0"/>
              </a:defRPr>
            </a:lvl3pPr>
            <a:lvl4pPr algn="r" rtl="1">
              <a:defRPr>
                <a:latin typeface="Tahoma" panose="020B0604030504040204" pitchFamily="34" charset="0"/>
                <a:ea typeface="Tahoma" panose="020B0604030504040204" pitchFamily="34" charset="0"/>
                <a:cs typeface="Tahoma" panose="020B0604030504040204" pitchFamily="34" charset="0"/>
              </a:defRPr>
            </a:lvl4pPr>
            <a:lvl5pPr algn="r" rtl="1">
              <a:defRPr>
                <a:latin typeface="Tahoma" panose="020B0604030504040204" pitchFamily="34" charset="0"/>
                <a:ea typeface="Tahoma" panose="020B0604030504040204" pitchFamily="34" charset="0"/>
                <a:cs typeface="Tahoma" panose="020B0604030504040204" pitchFamily="34" charset="0"/>
              </a:defRPr>
            </a:lvl5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7" name="عنصر نائب للتاريخ 6"/>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E27A5815-E5FF-4C43-97CC-CCB0DAB6628F}" type="datetime1">
              <a:rPr lang="ar-SA" smtClean="0"/>
              <a:t>29/03/1446</a:t>
            </a:fld>
            <a:endParaRPr lang="en-US" dirty="0"/>
          </a:p>
        </p:txBody>
      </p:sp>
      <p:sp>
        <p:nvSpPr>
          <p:cNvPr id="8" name="عنصر نائب للتذييل 7"/>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9" name="عنصر نائب لرقم الشريحة 8"/>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العنوان فقط">
    <p:spTree>
      <p:nvGrpSpPr>
        <p:cNvPr id="1" name=""/>
        <p:cNvGrpSpPr/>
        <p:nvPr/>
      </p:nvGrpSpPr>
      <p:grpSpPr>
        <a:xfrm>
          <a:off x="0" y="0"/>
          <a:ext cx="0" cy="0"/>
          <a:chOff x="0" y="0"/>
          <a:chExt cx="0" cy="0"/>
        </a:xfrm>
      </p:grpSpPr>
      <p:sp>
        <p:nvSpPr>
          <p:cNvPr id="8" name="العنوان 1"/>
          <p:cNvSpPr>
            <a:spLocks noGrp="1"/>
          </p:cNvSpPr>
          <p:nvPr>
            <p:ph type="title"/>
          </p:nvPr>
        </p:nvSpPr>
        <p:spPr>
          <a:xfrm flipH="1">
            <a:off x="586490" y="729658"/>
            <a:ext cx="11029616" cy="988332"/>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تاريخ 2"/>
          <p:cNvSpPr>
            <a:spLocks noGrp="1"/>
          </p:cNvSpPr>
          <p:nvPr>
            <p:ph type="dt" sz="half" idx="10"/>
          </p:nvPr>
        </p:nvSpPr>
        <p:spPr>
          <a:xfrm flipH="1">
            <a:off x="1741250" y="6423914"/>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FF68ACD1-A33F-4754-9D18-0BA6A2135189}" type="datetime1">
              <a:rPr lang="ar-SA" smtClean="0"/>
              <a:t>29/03/1446</a:t>
            </a:fld>
            <a:endParaRPr lang="en-US" dirty="0"/>
          </a:p>
        </p:txBody>
      </p:sp>
      <p:sp>
        <p:nvSpPr>
          <p:cNvPr id="4" name="عنصر نائب للتذييل 3"/>
          <p:cNvSpPr>
            <a:spLocks noGrp="1"/>
          </p:cNvSpPr>
          <p:nvPr>
            <p:ph type="ftr" sz="quarter" idx="11"/>
          </p:nvPr>
        </p:nvSpPr>
        <p:spPr>
          <a:xfrm flipH="1">
            <a:off x="4693598" y="6423914"/>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5" name="عنصر نائب لرقم الشريحة 4"/>
          <p:cNvSpPr>
            <a:spLocks noGrp="1"/>
          </p:cNvSpPr>
          <p:nvPr>
            <p:ph type="sldNum" sz="quarter" idx="12"/>
          </p:nvPr>
        </p:nvSpPr>
        <p:spPr>
          <a:xfrm flipH="1">
            <a:off x="581190" y="6423914"/>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p:cNvSpPr>
            <a:spLocks noGrp="1"/>
          </p:cNvSpPr>
          <p:nvPr>
            <p:ph type="dt" sz="half" idx="10"/>
          </p:nvPr>
        </p:nvSpPr>
        <p:spPr>
          <a:xfrm flipH="1">
            <a:off x="1741250" y="6423914"/>
            <a:ext cx="2844799" cy="365125"/>
          </a:xfrm>
        </p:spPr>
        <p:txBody>
          <a:bodyPr rtlCol="1"/>
          <a:lstStyle>
            <a:lvl1pPr algn="r" rtl="1">
              <a:defRPr/>
            </a:lvl1pPr>
          </a:lstStyle>
          <a:p>
            <a:pPr rtl="1"/>
            <a:fld id="{DDFAE72E-2C7C-4659-AF0A-C7947E59EA80}" type="datetime1">
              <a:rPr lang="ar-SA" smtClean="0"/>
              <a:t>29/03/1446</a:t>
            </a:fld>
            <a:endParaRPr lang="en-US" dirty="0"/>
          </a:p>
        </p:txBody>
      </p:sp>
      <p:sp>
        <p:nvSpPr>
          <p:cNvPr id="3" name="عنصر نائب للتذييل 2"/>
          <p:cNvSpPr>
            <a:spLocks noGrp="1"/>
          </p:cNvSpPr>
          <p:nvPr>
            <p:ph type="ftr" sz="quarter" idx="11"/>
          </p:nvPr>
        </p:nvSpPr>
        <p:spPr>
          <a:xfrm flipH="1">
            <a:off x="4693598" y="6423914"/>
            <a:ext cx="6917210" cy="365125"/>
          </a:xfrm>
        </p:spPr>
        <p:txBody>
          <a:bodyPr rtlCol="1"/>
          <a:lstStyle>
            <a:lvl1pPr algn="r" rtl="1">
              <a:defRPr/>
            </a:lvl1pPr>
          </a:lstStyle>
          <a:p>
            <a:pPr rtl="1"/>
            <a:endParaRPr lang="en-US" dirty="0"/>
          </a:p>
        </p:txBody>
      </p:sp>
      <p:sp>
        <p:nvSpPr>
          <p:cNvPr id="4" name="عنصر نائب لرقم الشريحة 3"/>
          <p:cNvSpPr>
            <a:spLocks noGrp="1"/>
          </p:cNvSpPr>
          <p:nvPr>
            <p:ph type="sldNum" sz="quarter" idx="12"/>
          </p:nvPr>
        </p:nvSpPr>
        <p:spPr>
          <a:xfrm flipH="1">
            <a:off x="581190" y="6423914"/>
            <a:ext cx="10525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9" name="مستطيل 8"/>
          <p:cNvSpPr>
            <a:spLocks noChangeAspect="1"/>
          </p:cNvSpPr>
          <p:nvPr/>
        </p:nvSpPr>
        <p:spPr>
          <a:xfrm flipH="1">
            <a:off x="8061460"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p:cNvSpPr>
            <a:spLocks noGrp="1"/>
          </p:cNvSpPr>
          <p:nvPr>
            <p:ph type="title"/>
          </p:nvPr>
        </p:nvSpPr>
        <p:spPr>
          <a:xfrm flipH="1">
            <a:off x="8392291" y="933450"/>
            <a:ext cx="3031852" cy="1722419"/>
          </a:xfrm>
        </p:spPr>
        <p:txBody>
          <a:bodyPr rtlCol="1" anchor="b">
            <a:normAutofit/>
          </a:bodyPr>
          <a:lstStyle>
            <a:lvl1pPr algn="r" rtl="1">
              <a:defRPr sz="2400" b="0">
                <a:solidFill>
                  <a:srgbClr val="FFFFFF"/>
                </a:solidFill>
                <a:latin typeface="Tahoma" panose="020B0604030504040204" pitchFamily="34" charset="0"/>
                <a:ea typeface="Tahoma" panose="020B0604030504040204" pitchFamily="34" charset="0"/>
                <a:cs typeface="Tahoma" panose="020B0604030504040204" pitchFamily="34" charset="0"/>
              </a:defRPr>
            </a:lvl1pPr>
          </a:lstStyle>
          <a:p>
            <a:pPr rtl="1"/>
            <a:r>
              <a:rPr lang="en-US"/>
              <a:t>Click to edit Master title style</a:t>
            </a:r>
            <a:endParaRPr lang="en-US" dirty="0"/>
          </a:p>
        </p:txBody>
      </p:sp>
      <p:sp>
        <p:nvSpPr>
          <p:cNvPr id="3" name="عنصر نائب للمحتوى 2"/>
          <p:cNvSpPr>
            <a:spLocks noGrp="1"/>
          </p:cNvSpPr>
          <p:nvPr>
            <p:ph idx="1"/>
          </p:nvPr>
        </p:nvSpPr>
        <p:spPr>
          <a:xfrm flipH="1">
            <a:off x="640081" y="1179829"/>
            <a:ext cx="6650991" cy="4658216"/>
          </a:xfrm>
        </p:spPr>
        <p:txBody>
          <a:bodyPr rtlCol="1" anchor="ctr">
            <a:normAutofit/>
          </a:bodyPr>
          <a:lstStyle>
            <a:lvl1pPr algn="r" rtl="1">
              <a:defRPr sz="2000">
                <a:solidFill>
                  <a:schemeClr val="tx2"/>
                </a:solidFill>
                <a:latin typeface="Tahoma" panose="020B0604030504040204" pitchFamily="34" charset="0"/>
                <a:ea typeface="Tahoma" panose="020B0604030504040204" pitchFamily="34" charset="0"/>
                <a:cs typeface="Tahoma" panose="020B0604030504040204" pitchFamily="34" charset="0"/>
              </a:defRPr>
            </a:lvl1pPr>
            <a:lvl2pPr algn="r" rtl="1">
              <a:defRPr sz="1800">
                <a:solidFill>
                  <a:schemeClr val="tx2"/>
                </a:solidFill>
                <a:latin typeface="Tahoma" panose="020B0604030504040204" pitchFamily="34" charset="0"/>
                <a:ea typeface="Tahoma" panose="020B0604030504040204" pitchFamily="34" charset="0"/>
                <a:cs typeface="Tahoma" panose="020B0604030504040204" pitchFamily="34" charset="0"/>
              </a:defRPr>
            </a:lvl2pPr>
            <a:lvl3pPr algn="r" rtl="1">
              <a:defRPr sz="1600">
                <a:solidFill>
                  <a:schemeClr val="tx2"/>
                </a:solidFill>
                <a:latin typeface="Tahoma" panose="020B0604030504040204" pitchFamily="34" charset="0"/>
                <a:ea typeface="Tahoma" panose="020B0604030504040204" pitchFamily="34" charset="0"/>
                <a:cs typeface="Tahoma" panose="020B0604030504040204" pitchFamily="34" charset="0"/>
              </a:defRPr>
            </a:lvl3pPr>
            <a:lvl4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4pPr>
            <a:lvl5pPr algn="r" rtl="1">
              <a:defRPr sz="1400">
                <a:solidFill>
                  <a:schemeClr val="tx2"/>
                </a:solidFill>
                <a:latin typeface="Tahoma" panose="020B0604030504040204" pitchFamily="34" charset="0"/>
                <a:ea typeface="Tahoma" panose="020B0604030504040204" pitchFamily="34" charset="0"/>
                <a:cs typeface="Tahoma" panose="020B0604030504040204" pitchFamily="34" charset="0"/>
              </a:defRPr>
            </a:lvl5pPr>
            <a:lvl6pPr algn="r" rtl="1">
              <a:defRPr sz="1400">
                <a:solidFill>
                  <a:schemeClr val="tx2"/>
                </a:solidFill>
              </a:defRPr>
            </a:lvl6pPr>
            <a:lvl7pPr algn="r" rtl="1">
              <a:defRPr sz="1400">
                <a:solidFill>
                  <a:schemeClr val="tx2"/>
                </a:solidFill>
              </a:defRPr>
            </a:lvl7pPr>
            <a:lvl8pPr algn="r" rtl="1">
              <a:defRPr sz="1400">
                <a:solidFill>
                  <a:schemeClr val="tx2"/>
                </a:solidFill>
              </a:defRPr>
            </a:lvl8pPr>
            <a:lvl9pPr algn="r" rtl="1">
              <a:defRPr sz="1400">
                <a:solidFill>
                  <a:schemeClr val="tx2"/>
                </a:solidFill>
              </a:defRPr>
            </a:lvl9pPr>
          </a:lstStyle>
          <a:p>
            <a:pPr lvl="0" rtl="1"/>
            <a:r>
              <a:rPr lang="en-US"/>
              <a:t>Click to edit Master text styles</a:t>
            </a:r>
          </a:p>
          <a:p>
            <a:pPr lvl="1" rtl="1"/>
            <a:r>
              <a:rPr lang="en-US"/>
              <a:t>Second level</a:t>
            </a:r>
          </a:p>
          <a:p>
            <a:pPr lvl="2" rtl="1"/>
            <a:r>
              <a:rPr lang="en-US"/>
              <a:t>Third level</a:t>
            </a:r>
          </a:p>
          <a:p>
            <a:pPr lvl="3" rtl="1"/>
            <a:r>
              <a:rPr lang="en-US"/>
              <a:t>Fourth level</a:t>
            </a:r>
          </a:p>
          <a:p>
            <a:pPr lvl="4" rtl="1"/>
            <a:r>
              <a:rPr lang="en-US"/>
              <a:t>Fifth level</a:t>
            </a:r>
            <a:endParaRPr lang="en-US" dirty="0"/>
          </a:p>
        </p:txBody>
      </p:sp>
      <p:sp>
        <p:nvSpPr>
          <p:cNvPr id="4" name="عنصر نائب للنص 3"/>
          <p:cNvSpPr>
            <a:spLocks noGrp="1"/>
          </p:cNvSpPr>
          <p:nvPr>
            <p:ph type="body" sz="half" idx="2"/>
          </p:nvPr>
        </p:nvSpPr>
        <p:spPr>
          <a:xfrm flipH="1">
            <a:off x="8392291" y="2836654"/>
            <a:ext cx="3031852" cy="3001392"/>
          </a:xfrm>
        </p:spPr>
        <p:txBody>
          <a:bodyPr rtlCol="1" anchor="t">
            <a:normAutofit/>
          </a:bodyPr>
          <a:lstStyle>
            <a:lvl1pPr marL="0" indent="0" algn="r" rtl="1">
              <a:buNone/>
              <a:defRPr sz="1600">
                <a:solidFill>
                  <a:srgbClr val="FFFFFF"/>
                </a:solidFill>
                <a:latin typeface="Tahoma" panose="020B0604030504040204" pitchFamily="34" charset="0"/>
                <a:ea typeface="Tahoma" panose="020B0604030504040204" pitchFamily="34" charset="0"/>
                <a:cs typeface="Tahoma" panose="020B0604030504040204" pitchFamily="34" charset="0"/>
              </a:defRPr>
            </a:lvl1pPr>
            <a:lvl2pPr marL="457200" indent="0" algn="r" rtl="1">
              <a:buNone/>
              <a:defRPr sz="11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en-US"/>
              <a:t>Click to edit Master text styles</a:t>
            </a:r>
          </a:p>
        </p:txBody>
      </p:sp>
      <p:sp>
        <p:nvSpPr>
          <p:cNvPr id="8" name="عنصر نائب للتاريخ 7">
            <a:extLst>
              <a:ext uri="{FF2B5EF4-FFF2-40B4-BE49-F238E27FC236}">
                <a16:creationId xmlns:a16="http://schemas.microsoft.com/office/drawing/2014/main" id="{0B919CC2-2A65-446F-B538-9E6249035445}"/>
              </a:ext>
            </a:extLst>
          </p:cNvPr>
          <p:cNvSpPr>
            <a:spLocks noGrp="1"/>
          </p:cNvSpPr>
          <p:nvPr>
            <p:ph type="dt" sz="half" idx="10"/>
          </p:nvPr>
        </p:nvSpPr>
        <p:spPr>
          <a:xfrm flipH="1">
            <a:off x="1741250" y="6456916"/>
            <a:ext cx="2844799"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0CD5AE42-AA00-4C72-B757-C16D951A5A9A}" type="datetime1">
              <a:rPr lang="ar-SA" smtClean="0"/>
              <a:t>29/03/1446</a:t>
            </a:fld>
            <a:endParaRPr lang="en-US" dirty="0"/>
          </a:p>
        </p:txBody>
      </p:sp>
      <p:sp>
        <p:nvSpPr>
          <p:cNvPr id="10" name="عنصر نائب للتذييل 9">
            <a:extLst>
              <a:ext uri="{FF2B5EF4-FFF2-40B4-BE49-F238E27FC236}">
                <a16:creationId xmlns:a16="http://schemas.microsoft.com/office/drawing/2014/main" id="{B72412AE-119E-4982-8B24-63365EFCA796}"/>
              </a:ext>
            </a:extLst>
          </p:cNvPr>
          <p:cNvSpPr>
            <a:spLocks noGrp="1"/>
          </p:cNvSpPr>
          <p:nvPr>
            <p:ph type="ftr" sz="quarter" idx="11"/>
          </p:nvPr>
        </p:nvSpPr>
        <p:spPr>
          <a:xfrm flipH="1">
            <a:off x="4693598" y="6452590"/>
            <a:ext cx="69172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11" name="عنصر نائب لرقم الشريحة 10">
            <a:extLst>
              <a:ext uri="{FF2B5EF4-FFF2-40B4-BE49-F238E27FC236}">
                <a16:creationId xmlns:a16="http://schemas.microsoft.com/office/drawing/2014/main" id="{7FC4BB19-6AD1-45CF-9F99-00B109890FAB}"/>
              </a:ext>
            </a:extLst>
          </p:cNvPr>
          <p:cNvSpPr>
            <a:spLocks noGrp="1"/>
          </p:cNvSpPr>
          <p:nvPr>
            <p:ph type="sldNum" sz="quarter" idx="12"/>
          </p:nvPr>
        </p:nvSpPr>
        <p:spPr>
          <a:xfrm flipH="1">
            <a:off x="581190" y="6456916"/>
            <a:ext cx="1052510" cy="365125"/>
          </a:xfrm>
        </p:spPr>
        <p:txBody>
          <a:bodyPr rtlCol="1"/>
          <a:lstStyle>
            <a:lvl1pPr algn="r" rtl="1">
              <a:defRPr>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العنوان 1"/>
          <p:cNvSpPr>
            <a:spLocks noGrp="1"/>
          </p:cNvSpPr>
          <p:nvPr>
            <p:ph type="title"/>
          </p:nvPr>
        </p:nvSpPr>
        <p:spPr>
          <a:xfrm flipH="1">
            <a:off x="581191" y="4693389"/>
            <a:ext cx="11029616" cy="566738"/>
          </a:xfrm>
        </p:spPr>
        <p:txBody>
          <a:bodyPr rtlCol="1" anchor="b">
            <a:normAutofit/>
          </a:bodyPr>
          <a:lstStyle>
            <a:lvl1pPr algn="r" rtl="1">
              <a:defRPr sz="2400" b="0">
                <a:solidFill>
                  <a:schemeClr val="tx1">
                    <a:lumMod val="75000"/>
                    <a:lumOff val="25000"/>
                  </a:schemeClr>
                </a:solidFill>
              </a:defRPr>
            </a:lvl1pPr>
          </a:lstStyle>
          <a:p>
            <a:pPr rtl="1"/>
            <a:r>
              <a:rPr lang="en-US"/>
              <a:t>Click to edit Master title style</a:t>
            </a:r>
            <a:endParaRPr lang="en-US" dirty="0"/>
          </a:p>
        </p:txBody>
      </p:sp>
      <p:sp>
        <p:nvSpPr>
          <p:cNvPr id="3" name="عنصر نائب للصورة 2"/>
          <p:cNvSpPr>
            <a:spLocks noGrp="1" noChangeAspect="1"/>
          </p:cNvSpPr>
          <p:nvPr>
            <p:ph type="pic" idx="1"/>
          </p:nvPr>
        </p:nvSpPr>
        <p:spPr>
          <a:xfrm flipH="1">
            <a:off x="453324" y="641350"/>
            <a:ext cx="11290859" cy="3651249"/>
          </a:xfrm>
        </p:spPr>
        <p:txBody>
          <a:bodyPr rtlCol="1" anchor="t">
            <a:normAutofit/>
          </a:bodyPr>
          <a:lstStyle>
            <a:lvl1pPr marL="0" indent="0" algn="ctr" rtl="1">
              <a:buNone/>
              <a:defRPr sz="1600"/>
            </a:lvl1pPr>
            <a:lvl2pPr marL="457200" indent="0" algn="r" rtl="1">
              <a:buNone/>
              <a:defRPr sz="1600"/>
            </a:lvl2pPr>
            <a:lvl3pPr marL="914400" indent="0" algn="r" rtl="1">
              <a:buNone/>
              <a:defRPr sz="1600"/>
            </a:lvl3pPr>
            <a:lvl4pPr marL="1371600" indent="0" algn="r" rtl="1">
              <a:buNone/>
              <a:defRPr sz="1600"/>
            </a:lvl4pPr>
            <a:lvl5pPr marL="1828800" indent="0" algn="r" rtl="1">
              <a:buNone/>
              <a:defRPr sz="1600"/>
            </a:lvl5pPr>
            <a:lvl6pPr marL="2286000" indent="0" algn="r" rtl="1">
              <a:buNone/>
              <a:defRPr sz="1600"/>
            </a:lvl6pPr>
            <a:lvl7pPr marL="2743200" indent="0" algn="r" rtl="1">
              <a:buNone/>
              <a:defRPr sz="1600"/>
            </a:lvl7pPr>
            <a:lvl8pPr marL="3200400" indent="0" algn="r" rtl="1">
              <a:buNone/>
              <a:defRPr sz="1600"/>
            </a:lvl8pPr>
            <a:lvl9pPr marL="3657600" indent="0" algn="r" rtl="1">
              <a:buNone/>
              <a:defRPr sz="1600"/>
            </a:lvl9pPr>
          </a:lstStyle>
          <a:p>
            <a:pPr rtl="1"/>
            <a:r>
              <a:rPr lang="en-US"/>
              <a:t>Click icon to add picture</a:t>
            </a:r>
            <a:endParaRPr lang="en-US" dirty="0"/>
          </a:p>
        </p:txBody>
      </p:sp>
      <p:sp>
        <p:nvSpPr>
          <p:cNvPr id="4" name="عنصر نائب للنص 3"/>
          <p:cNvSpPr>
            <a:spLocks noGrp="1"/>
          </p:cNvSpPr>
          <p:nvPr>
            <p:ph type="body" sz="half" idx="2"/>
          </p:nvPr>
        </p:nvSpPr>
        <p:spPr>
          <a:xfrm flipH="1">
            <a:off x="581191" y="5260127"/>
            <a:ext cx="11029617" cy="998148"/>
          </a:xfrm>
        </p:spPr>
        <p:txBody>
          <a:bodyPr rtlCol="1" anchor="t">
            <a:normAutofit/>
          </a:bodyPr>
          <a:lstStyle>
            <a:lvl1pPr marL="0" indent="0" algn="r" rtl="1">
              <a:buNone/>
              <a:defRPr sz="1600"/>
            </a:lvl1pPr>
            <a:lvl2pPr marL="457200" indent="0" algn="r" rtl="1">
              <a:buNone/>
              <a:defRPr sz="1200"/>
            </a:lvl2pPr>
            <a:lvl3pPr marL="914400" indent="0" algn="r" rtl="1">
              <a:buNone/>
              <a:defRPr sz="1000"/>
            </a:lvl3pPr>
            <a:lvl4pPr marL="1371600" indent="0" algn="r" rtl="1">
              <a:buNone/>
              <a:defRPr sz="900"/>
            </a:lvl4pPr>
            <a:lvl5pPr marL="1828800" indent="0" algn="r" rtl="1">
              <a:buNone/>
              <a:defRPr sz="900"/>
            </a:lvl5pPr>
            <a:lvl6pPr marL="2286000" indent="0" algn="r" rtl="1">
              <a:buNone/>
              <a:defRPr sz="900"/>
            </a:lvl6pPr>
            <a:lvl7pPr marL="2743200" indent="0" algn="r" rtl="1">
              <a:buNone/>
              <a:defRPr sz="900"/>
            </a:lvl7pPr>
            <a:lvl8pPr marL="3200400" indent="0" algn="r" rtl="1">
              <a:buNone/>
              <a:defRPr sz="900"/>
            </a:lvl8pPr>
            <a:lvl9pPr marL="3657600" indent="0" algn="r" rtl="1">
              <a:buNone/>
              <a:defRPr sz="900"/>
            </a:lvl9pPr>
          </a:lstStyle>
          <a:p>
            <a:pPr lvl="0" rtl="1"/>
            <a:r>
              <a:rPr lang="en-US"/>
              <a:t>Click to edit Master text styles</a:t>
            </a:r>
          </a:p>
        </p:txBody>
      </p:sp>
      <p:sp>
        <p:nvSpPr>
          <p:cNvPr id="5" name="عنصر نائب للتاريخ 4"/>
          <p:cNvSpPr>
            <a:spLocks noGrp="1"/>
          </p:cNvSpPr>
          <p:nvPr>
            <p:ph type="dt" sz="half" idx="10"/>
          </p:nvPr>
        </p:nvSpPr>
        <p:spPr>
          <a:xfrm flipH="1">
            <a:off x="1741250" y="6423914"/>
            <a:ext cx="2844799" cy="365125"/>
          </a:xfrm>
        </p:spPr>
        <p:txBody>
          <a:bodyPr rtlCol="1"/>
          <a:lstStyle>
            <a:lvl1pPr algn="r" rtl="1">
              <a:defRPr/>
            </a:lvl1pPr>
          </a:lstStyle>
          <a:p>
            <a:pPr rtl="1"/>
            <a:fld id="{B92A4027-A07A-42F6-9965-69864F3D27AD}" type="datetime1">
              <a:rPr lang="ar-SA" smtClean="0"/>
              <a:t>29/03/1446</a:t>
            </a:fld>
            <a:endParaRPr lang="en-US" dirty="0"/>
          </a:p>
        </p:txBody>
      </p:sp>
      <p:sp>
        <p:nvSpPr>
          <p:cNvPr id="6" name="عنصر نائب للتذييل 5"/>
          <p:cNvSpPr>
            <a:spLocks noGrp="1"/>
          </p:cNvSpPr>
          <p:nvPr>
            <p:ph type="ftr" sz="quarter" idx="11"/>
          </p:nvPr>
        </p:nvSpPr>
        <p:spPr>
          <a:xfrm flipH="1">
            <a:off x="4693598" y="6423914"/>
            <a:ext cx="6917210" cy="365125"/>
          </a:xfrm>
        </p:spPr>
        <p:txBody>
          <a:bodyPr rtlCol="1"/>
          <a:lstStyle>
            <a:lvl1pPr algn="r" rtl="1">
              <a:defRPr/>
            </a:lvl1pPr>
          </a:lstStyle>
          <a:p>
            <a:pPr rtl="1"/>
            <a:endParaRPr lang="en-US" dirty="0"/>
          </a:p>
        </p:txBody>
      </p:sp>
      <p:sp>
        <p:nvSpPr>
          <p:cNvPr id="7" name="عنصر نائب لرقم الشريحة 6"/>
          <p:cNvSpPr>
            <a:spLocks noGrp="1"/>
          </p:cNvSpPr>
          <p:nvPr>
            <p:ph type="sldNum" sz="quarter" idx="12"/>
          </p:nvPr>
        </p:nvSpPr>
        <p:spPr>
          <a:xfrm flipH="1">
            <a:off x="581190" y="6423914"/>
            <a:ext cx="1052510" cy="365125"/>
          </a:xfrm>
        </p:spPr>
        <p:txBody>
          <a:bodyPr rtlCol="1"/>
          <a:lstStyle>
            <a:lvl1pPr algn="r" rtl="1">
              <a:defRPr/>
            </a:lvl1pPr>
          </a:lstStyle>
          <a:p>
            <a:pPr rtl="1"/>
            <a:fld id="{3A98EE3D-8CD1-4C3F-BD1C-C98C9596463C}" type="slidenum">
              <a:rPr lang="en-US" smtClean="0"/>
              <a:pPr/>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p:cNvSpPr>
            <a:spLocks noGrp="1"/>
          </p:cNvSpPr>
          <p:nvPr>
            <p:ph type="title"/>
          </p:nvPr>
        </p:nvSpPr>
        <p:spPr>
          <a:xfrm flipH="1">
            <a:off x="581192" y="705124"/>
            <a:ext cx="11029616" cy="1189554"/>
          </a:xfrm>
          <a:prstGeom prst="rect">
            <a:avLst/>
          </a:prstGeom>
        </p:spPr>
        <p:txBody>
          <a:bodyPr vert="horz" lIns="91440" tIns="45720" rIns="91440" bIns="45720" rtlCol="1" anchor="b">
            <a:normAutofit/>
          </a:bodyPr>
          <a:lstStyle/>
          <a:p>
            <a:pPr rtl="1"/>
            <a:r>
              <a:rPr lang="ar"/>
              <a:t>انقر لتحرير نمط العنوان الرئيسي</a:t>
            </a:r>
            <a:endParaRPr lang="en-US" dirty="0"/>
          </a:p>
        </p:txBody>
      </p:sp>
      <p:sp>
        <p:nvSpPr>
          <p:cNvPr id="3" name="عنصر نائب للنص 2"/>
          <p:cNvSpPr>
            <a:spLocks noGrp="1"/>
          </p:cNvSpPr>
          <p:nvPr>
            <p:ph type="body" idx="1"/>
          </p:nvPr>
        </p:nvSpPr>
        <p:spPr>
          <a:xfrm flipH="1">
            <a:off x="581192" y="2336002"/>
            <a:ext cx="11029616" cy="3652047"/>
          </a:xfrm>
          <a:prstGeom prst="rect">
            <a:avLst/>
          </a:prstGeom>
        </p:spPr>
        <p:txBody>
          <a:bodyPr vert="horz" lIns="91440" tIns="45720" rIns="91440" bIns="45720" rtlCol="1" anchor="ctr">
            <a:normAutofit/>
          </a:bodyPr>
          <a:lstStyle/>
          <a:p>
            <a:pPr lvl="0" rtl="1"/>
            <a:r>
              <a:rPr lang="ar"/>
              <a:t>انقر لتحرير أنماط النص الرئيسي</a:t>
            </a:r>
          </a:p>
          <a:p>
            <a:pPr lvl="1" rtl="1"/>
            <a:r>
              <a:rPr lang="ar"/>
              <a:t>المستوى الثاني</a:t>
            </a:r>
          </a:p>
          <a:p>
            <a:pPr lvl="2" rtl="1"/>
            <a:r>
              <a:rPr lang="ar"/>
              <a:t>المستوى الثالث</a:t>
            </a:r>
          </a:p>
          <a:p>
            <a:pPr lvl="3" rtl="1"/>
            <a:r>
              <a:rPr lang="ar"/>
              <a:t>المستوى الرابع</a:t>
            </a:r>
          </a:p>
          <a:p>
            <a:pPr lvl="4" rtl="1"/>
            <a:r>
              <a:rPr lang="ar"/>
              <a:t>المستوى الخامس</a:t>
            </a:r>
            <a:endParaRPr lang="en-US" dirty="0"/>
          </a:p>
        </p:txBody>
      </p:sp>
      <p:sp>
        <p:nvSpPr>
          <p:cNvPr id="4" name="عنصر نائب للتاريخ 3"/>
          <p:cNvSpPr>
            <a:spLocks noGrp="1"/>
          </p:cNvSpPr>
          <p:nvPr>
            <p:ph type="dt" sz="half" idx="2"/>
          </p:nvPr>
        </p:nvSpPr>
        <p:spPr>
          <a:xfrm flipH="1">
            <a:off x="1741250" y="6423914"/>
            <a:ext cx="2844799" cy="365125"/>
          </a:xfrm>
          <a:prstGeom prst="rect">
            <a:avLst/>
          </a:prstGeom>
        </p:spPr>
        <p:txBody>
          <a:bodyPr vert="horz" lIns="91440" tIns="45720" rIns="91440" bIns="45720" rtlCol="1" anchor="ctr"/>
          <a:lstStyle>
            <a:lvl1pPr algn="r" rtl="1">
              <a:defRPr sz="9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D0AFD87A-C4B6-4921-8C53-6B1A3B5698AF}" type="datetime1">
              <a:rPr lang="ar-SA" smtClean="0"/>
              <a:t>29/03/1446</a:t>
            </a:fld>
            <a:endParaRPr lang="en-US" dirty="0"/>
          </a:p>
        </p:txBody>
      </p:sp>
      <p:sp>
        <p:nvSpPr>
          <p:cNvPr id="5" name="عنصر نائب للتذييل 4"/>
          <p:cNvSpPr>
            <a:spLocks noGrp="1"/>
          </p:cNvSpPr>
          <p:nvPr>
            <p:ph type="ftr" sz="quarter" idx="3"/>
          </p:nvPr>
        </p:nvSpPr>
        <p:spPr>
          <a:xfrm flipH="1">
            <a:off x="4693598" y="6423914"/>
            <a:ext cx="6917210" cy="365125"/>
          </a:xfrm>
          <a:prstGeom prst="rect">
            <a:avLst/>
          </a:prstGeom>
        </p:spPr>
        <p:txBody>
          <a:bodyPr vert="horz" lIns="91440" tIns="45720" rIns="91440" bIns="45720" rtlCol="1" anchor="ctr"/>
          <a:lstStyle>
            <a:lvl1pPr algn="r" rtl="1">
              <a:defRPr sz="900" cap="all">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endParaRPr lang="en-US" dirty="0"/>
          </a:p>
        </p:txBody>
      </p:sp>
      <p:sp>
        <p:nvSpPr>
          <p:cNvPr id="6" name="عنصر نائب لرقم الشريحة 5"/>
          <p:cNvSpPr>
            <a:spLocks noGrp="1"/>
          </p:cNvSpPr>
          <p:nvPr>
            <p:ph type="sldNum" sz="quarter" idx="4"/>
          </p:nvPr>
        </p:nvSpPr>
        <p:spPr>
          <a:xfrm flipH="1">
            <a:off x="581190" y="6423914"/>
            <a:ext cx="1052510" cy="365125"/>
          </a:xfrm>
          <a:prstGeom prst="rect">
            <a:avLst/>
          </a:prstGeom>
        </p:spPr>
        <p:txBody>
          <a:bodyPr vert="horz" lIns="91440" tIns="45720" rIns="91440" bIns="45720" rtlCol="1" anchor="ctr"/>
          <a:lstStyle>
            <a:lvl1pPr algn="r" rtl="1">
              <a:defRPr sz="9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stStyle>
          <a:p>
            <a:fld id="{3A98EE3D-8CD1-4C3F-BD1C-C98C9596463C}" type="slidenum">
              <a:rPr lang="en-US" smtClean="0"/>
              <a:pPr/>
              <a:t>‹#›</a:t>
            </a:fld>
            <a:endParaRPr lang="en-US" dirty="0"/>
          </a:p>
        </p:txBody>
      </p:sp>
      <p:sp>
        <p:nvSpPr>
          <p:cNvPr id="9" name="مستطيل 8"/>
          <p:cNvSpPr/>
          <p:nvPr/>
        </p:nvSpPr>
        <p:spPr>
          <a:xfrm flipH="1">
            <a:off x="8042146"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مستطيل 9"/>
          <p:cNvSpPr/>
          <p:nvPr/>
        </p:nvSpPr>
        <p:spPr>
          <a:xfrm flipH="1">
            <a:off x="446533"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مستطيل 10"/>
          <p:cNvSpPr/>
          <p:nvPr/>
        </p:nvSpPr>
        <p:spPr>
          <a:xfrm flipH="1">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 id="2147483763" r:id="rId12"/>
  </p:sldLayoutIdLst>
  <p:hf sldNum="0" hdr="0" ftr="0"/>
  <p:txStyles>
    <p:titleStyle>
      <a:lvl1pPr algn="r" defTabSz="457200" rtl="1" eaLnBrk="1" latinLnBrk="0" hangingPunct="1">
        <a:lnSpc>
          <a:spcPct val="100000"/>
        </a:lnSpc>
        <a:spcBef>
          <a:spcPct val="0"/>
        </a:spcBef>
        <a:buNone/>
        <a:defRPr sz="2800" b="0" kern="1200" cap="all">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algn="r" rtl="1" eaLnBrk="1" hangingPunct="1">
        <a:defRPr>
          <a:solidFill>
            <a:schemeClr val="tx2"/>
          </a:solidFill>
        </a:defRPr>
      </a:lvl2pPr>
      <a:lvl3pPr algn="r" rtl="1" eaLnBrk="1" hangingPunct="1">
        <a:defRPr>
          <a:solidFill>
            <a:schemeClr val="tx2"/>
          </a:solidFill>
        </a:defRPr>
      </a:lvl3pPr>
      <a:lvl4pPr algn="r" rtl="1" eaLnBrk="1" hangingPunct="1">
        <a:defRPr>
          <a:solidFill>
            <a:schemeClr val="tx2"/>
          </a:solidFill>
        </a:defRPr>
      </a:lvl4pPr>
      <a:lvl5pPr algn="r" rtl="1" eaLnBrk="1" hangingPunct="1">
        <a:defRPr>
          <a:solidFill>
            <a:schemeClr val="tx2"/>
          </a:solidFill>
        </a:defRPr>
      </a:lvl5pPr>
      <a:lvl6pPr algn="r" rtl="1" eaLnBrk="1" hangingPunct="1">
        <a:defRPr>
          <a:solidFill>
            <a:schemeClr val="tx2"/>
          </a:solidFill>
        </a:defRPr>
      </a:lvl6pPr>
      <a:lvl7pPr algn="r" rtl="1" eaLnBrk="1" hangingPunct="1">
        <a:defRPr>
          <a:solidFill>
            <a:schemeClr val="tx2"/>
          </a:solidFill>
        </a:defRPr>
      </a:lvl7pPr>
      <a:lvl8pPr algn="r" rtl="1" eaLnBrk="1" hangingPunct="1">
        <a:defRPr>
          <a:solidFill>
            <a:schemeClr val="tx2"/>
          </a:solidFill>
        </a:defRPr>
      </a:lvl8pPr>
      <a:lvl9pPr algn="r" rtl="1" eaLnBrk="1" hangingPunct="1">
        <a:defRPr>
          <a:solidFill>
            <a:schemeClr val="tx2"/>
          </a:solidFill>
        </a:defRPr>
      </a:lvl9pPr>
    </p:titleStyle>
    <p:bodyStyle>
      <a:lvl1pPr marL="306000" indent="-306000" algn="r" defTabSz="457200" rtl="1"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1pPr>
      <a:lvl2pPr marL="630000" indent="-306000" algn="r" defTabSz="457200" rtl="1"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2pPr>
      <a:lvl3pPr marL="900000" indent="-270000" algn="r" defTabSz="457200" rtl="1"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3pPr>
      <a:lvl4pPr marL="1242000" indent="-234000" algn="r" defTabSz="457200" rtl="1"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4pPr>
      <a:lvl5pPr marL="1602000" indent="-234000" algn="r" defTabSz="457200" rtl="1"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Tahoma" panose="020B0604030504040204" pitchFamily="34" charset="0"/>
          <a:ea typeface="Tahoma" panose="020B0604030504040204" pitchFamily="34" charset="0"/>
          <a:cs typeface="Tahoma" panose="020B0604030504040204" pitchFamily="34" charset="0"/>
        </a:defRPr>
      </a:lvl5pPr>
      <a:lvl6pPr marL="19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r" defTabSz="457200" rtl="1"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r" defTabSz="457200" rtl="1" eaLnBrk="1" latinLnBrk="0" hangingPunct="1">
        <a:defRPr sz="1800" kern="1200">
          <a:solidFill>
            <a:schemeClr val="tx1"/>
          </a:solidFill>
          <a:latin typeface="+mn-lt"/>
          <a:ea typeface="+mn-ea"/>
          <a:cs typeface="+mn-cs"/>
        </a:defRPr>
      </a:lvl1pPr>
      <a:lvl2pPr marL="457200" algn="r" defTabSz="457200" rtl="1" eaLnBrk="1" latinLnBrk="0" hangingPunct="1">
        <a:defRPr sz="1800" kern="1200">
          <a:solidFill>
            <a:schemeClr val="tx1"/>
          </a:solidFill>
          <a:latin typeface="+mn-lt"/>
          <a:ea typeface="+mn-ea"/>
          <a:cs typeface="+mn-cs"/>
        </a:defRPr>
      </a:lvl2pPr>
      <a:lvl3pPr marL="914400" algn="r" defTabSz="457200" rtl="1" eaLnBrk="1" latinLnBrk="0" hangingPunct="1">
        <a:defRPr sz="1800" kern="1200">
          <a:solidFill>
            <a:schemeClr val="tx1"/>
          </a:solidFill>
          <a:latin typeface="+mn-lt"/>
          <a:ea typeface="+mn-ea"/>
          <a:cs typeface="+mn-cs"/>
        </a:defRPr>
      </a:lvl3pPr>
      <a:lvl4pPr marL="1371600" algn="r" defTabSz="457200" rtl="1" eaLnBrk="1" latinLnBrk="0" hangingPunct="1">
        <a:defRPr sz="1800" kern="1200">
          <a:solidFill>
            <a:schemeClr val="tx1"/>
          </a:solidFill>
          <a:latin typeface="+mn-lt"/>
          <a:ea typeface="+mn-ea"/>
          <a:cs typeface="+mn-cs"/>
        </a:defRPr>
      </a:lvl4pPr>
      <a:lvl5pPr marL="1828800" algn="r" defTabSz="457200" rtl="1" eaLnBrk="1" latinLnBrk="0" hangingPunct="1">
        <a:defRPr sz="1800" kern="1200">
          <a:solidFill>
            <a:schemeClr val="tx1"/>
          </a:solidFill>
          <a:latin typeface="+mn-lt"/>
          <a:ea typeface="+mn-ea"/>
          <a:cs typeface="+mn-cs"/>
        </a:defRPr>
      </a:lvl5pPr>
      <a:lvl6pPr marL="2286000" algn="r" defTabSz="457200" rtl="1" eaLnBrk="1" latinLnBrk="0" hangingPunct="1">
        <a:defRPr sz="1800" kern="1200">
          <a:solidFill>
            <a:schemeClr val="tx1"/>
          </a:solidFill>
          <a:latin typeface="+mn-lt"/>
          <a:ea typeface="+mn-ea"/>
          <a:cs typeface="+mn-cs"/>
        </a:defRPr>
      </a:lvl6pPr>
      <a:lvl7pPr marL="2743200" algn="r" defTabSz="457200" rtl="1" eaLnBrk="1" latinLnBrk="0" hangingPunct="1">
        <a:defRPr sz="1800" kern="1200">
          <a:solidFill>
            <a:schemeClr val="tx1"/>
          </a:solidFill>
          <a:latin typeface="+mn-lt"/>
          <a:ea typeface="+mn-ea"/>
          <a:cs typeface="+mn-cs"/>
        </a:defRPr>
      </a:lvl7pPr>
      <a:lvl8pPr marL="3200400" algn="r" defTabSz="457200" rtl="1" eaLnBrk="1" latinLnBrk="0" hangingPunct="1">
        <a:defRPr sz="1800" kern="1200">
          <a:solidFill>
            <a:schemeClr val="tx1"/>
          </a:solidFill>
          <a:latin typeface="+mn-lt"/>
          <a:ea typeface="+mn-ea"/>
          <a:cs typeface="+mn-cs"/>
        </a:defRPr>
      </a:lvl8pPr>
      <a:lvl9pPr marL="3657600" algn="r" defTabSz="4572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12.xml"/><Relationship Id="rId5" Type="http://schemas.openxmlformats.org/officeDocument/2006/relationships/image" Target="../media/image7.pn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مستطيل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 name="العنوان 1">
            <a:extLst>
              <a:ext uri="{FF2B5EF4-FFF2-40B4-BE49-F238E27FC236}">
                <a16:creationId xmlns:a16="http://schemas.microsoft.com/office/drawing/2014/main" id="{1C21E816-31F5-48BB-BD02-D15F2F18B48A}"/>
              </a:ext>
            </a:extLst>
          </p:cNvPr>
          <p:cNvSpPr>
            <a:spLocks noGrp="1"/>
          </p:cNvSpPr>
          <p:nvPr>
            <p:ph type="ctrTitle"/>
          </p:nvPr>
        </p:nvSpPr>
        <p:spPr>
          <a:xfrm flipH="1">
            <a:off x="446533" y="223831"/>
            <a:ext cx="10993549" cy="1475013"/>
          </a:xfrm>
        </p:spPr>
        <p:txBody>
          <a:bodyPr rtlCol="1">
            <a:normAutofit/>
          </a:bodyPr>
          <a:lstStyle/>
          <a:p>
            <a:pPr marL="987976" algn="l" rtl="0">
              <a:spcBef>
                <a:spcPts val="68"/>
              </a:spcBef>
            </a:pPr>
            <a:r>
              <a:rPr lang="en-GB" sz="3600" b="1" spc="-3" dirty="0">
                <a:latin typeface="Times New Roman"/>
                <a:cs typeface="Times New Roman"/>
              </a:rPr>
              <a:t>SYSTEMS </a:t>
            </a:r>
            <a:r>
              <a:rPr lang="en-GB" sz="3600" b="1" spc="-14" dirty="0">
                <a:latin typeface="Times New Roman"/>
                <a:cs typeface="Times New Roman"/>
              </a:rPr>
              <a:t>ANALYSIS </a:t>
            </a:r>
            <a:r>
              <a:rPr lang="en-GB" sz="3600" b="1" spc="-3" dirty="0">
                <a:latin typeface="Times New Roman"/>
                <a:cs typeface="Times New Roman"/>
              </a:rPr>
              <a:t>AND</a:t>
            </a:r>
            <a:r>
              <a:rPr lang="en-GB" sz="3600" b="1" spc="3" dirty="0">
                <a:latin typeface="Times New Roman"/>
                <a:cs typeface="Times New Roman"/>
              </a:rPr>
              <a:t> </a:t>
            </a:r>
            <a:r>
              <a:rPr lang="en-GB" sz="3600" b="1" spc="-3" dirty="0">
                <a:latin typeface="Times New Roman"/>
                <a:cs typeface="Times New Roman"/>
              </a:rPr>
              <a:t>DESIGN</a:t>
            </a:r>
            <a:endParaRPr lang="en-GB" sz="3600" dirty="0">
              <a:latin typeface="Times New Roman"/>
              <a:cs typeface="Times New Roman"/>
            </a:endParaRPr>
          </a:p>
        </p:txBody>
      </p:sp>
      <p:sp>
        <p:nvSpPr>
          <p:cNvPr id="3" name="عنوان فرعي 2">
            <a:extLst>
              <a:ext uri="{FF2B5EF4-FFF2-40B4-BE49-F238E27FC236}">
                <a16:creationId xmlns:a16="http://schemas.microsoft.com/office/drawing/2014/main" id="{835D6E6B-3353-491C-A3C6-F278D6CED8B3}"/>
              </a:ext>
            </a:extLst>
          </p:cNvPr>
          <p:cNvSpPr>
            <a:spLocks noGrp="1"/>
          </p:cNvSpPr>
          <p:nvPr>
            <p:ph type="subTitle" idx="1"/>
          </p:nvPr>
        </p:nvSpPr>
        <p:spPr>
          <a:xfrm flipH="1">
            <a:off x="616160" y="2155883"/>
            <a:ext cx="10993546" cy="920724"/>
          </a:xfrm>
        </p:spPr>
        <p:txBody>
          <a:bodyPr rtlCol="1">
            <a:normAutofit/>
          </a:bodyPr>
          <a:lstStyle/>
          <a:p>
            <a:pPr algn="ctr" rtl="0"/>
            <a:r>
              <a:rPr lang="en-GB" b="1" dirty="0">
                <a:latin typeface="Tahoma" panose="020B0604030504040204" pitchFamily="34" charset="0"/>
                <a:ea typeface="Tahoma" panose="020B0604030504040204" pitchFamily="34" charset="0"/>
                <a:cs typeface="Tahoma" panose="020B0604030504040204" pitchFamily="34" charset="0"/>
              </a:rPr>
              <a:t>Prof. Mohamed Demerdash </a:t>
            </a:r>
          </a:p>
          <a:p>
            <a:pPr algn="ctr" rtl="0"/>
            <a:r>
              <a:rPr lang="en-GB" b="1" dirty="0">
                <a:latin typeface="Tahoma" panose="020B0604030504040204" pitchFamily="34" charset="0"/>
                <a:ea typeface="Tahoma" panose="020B0604030504040204" pitchFamily="34" charset="0"/>
                <a:cs typeface="Tahoma" panose="020B0604030504040204" pitchFamily="34" charset="0"/>
              </a:rPr>
              <a:t>Cairo university- NMA</a:t>
            </a:r>
          </a:p>
          <a:p>
            <a:pPr algn="ctr" rtl="0"/>
            <a:endParaRPr lang="ar" b="1" dirty="0">
              <a:latin typeface="Tahoma" panose="020B0604030504040204" pitchFamily="34" charset="0"/>
              <a:ea typeface="Tahoma" panose="020B0604030504040204" pitchFamily="34" charset="0"/>
              <a:cs typeface="Tahoma" panose="020B0604030504040204" pitchFamily="34" charset="0"/>
            </a:endParaRPr>
          </a:p>
        </p:txBody>
      </p:sp>
      <p:sp>
        <p:nvSpPr>
          <p:cNvPr id="20" name="مستطيل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42146"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2" name="مستطيل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24685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sp>
        <p:nvSpPr>
          <p:cNvPr id="24" name="مستطيل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ChangeAspect="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46533"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rtlCol="1"/>
          <a:lstStyle/>
          <a:p>
            <a:pPr algn="r" rtl="1"/>
            <a:endParaRPr lang="en-US">
              <a:latin typeface="Tahoma" panose="020B0604030504040204" pitchFamily="34" charset="0"/>
              <a:ea typeface="Tahoma" panose="020B0604030504040204" pitchFamily="34" charset="0"/>
              <a:cs typeface="Tahoma" panose="020B0604030504040204" pitchFamily="34" charset="0"/>
            </a:endParaRPr>
          </a:p>
        </p:txBody>
      </p:sp>
      <p:pic>
        <p:nvPicPr>
          <p:cNvPr id="6" name="الصورة 5" descr="صورة مقربة لشعار&#10;&#10;وصف يتم إنشاؤه تلقائياً">
            <a:extLst>
              <a:ext uri="{FF2B5EF4-FFF2-40B4-BE49-F238E27FC236}">
                <a16:creationId xmlns:a16="http://schemas.microsoft.com/office/drawing/2014/main" id="{F1A8C364-94D4-4630-BAD0-78722F347055}"/>
              </a:ext>
            </a:extLst>
          </p:cNvPr>
          <p:cNvPicPr>
            <a:picLocks noChangeAspect="1"/>
          </p:cNvPicPr>
          <p:nvPr/>
        </p:nvPicPr>
        <p:blipFill rotWithShape="1">
          <a:blip r:embed="rId2" cstate="hqprint">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p:blipFill>
        <p:spPr>
          <a:xfrm flipH="1">
            <a:off x="482600" y="3081867"/>
            <a:ext cx="11260667" cy="3310466"/>
          </a:xfrm>
          <a:prstGeom prst="rect">
            <a:avLst/>
          </a:prstGeom>
        </p:spPr>
      </p:pic>
      <p:sp>
        <p:nvSpPr>
          <p:cNvPr id="8" name="TextBox 7">
            <a:extLst>
              <a:ext uri="{FF2B5EF4-FFF2-40B4-BE49-F238E27FC236}">
                <a16:creationId xmlns:a16="http://schemas.microsoft.com/office/drawing/2014/main" id="{1822C555-98A0-FBCF-74CD-EAA9A9B70678}"/>
              </a:ext>
            </a:extLst>
          </p:cNvPr>
          <p:cNvSpPr txBox="1"/>
          <p:nvPr/>
        </p:nvSpPr>
        <p:spPr>
          <a:xfrm>
            <a:off x="-573644" y="6439316"/>
            <a:ext cx="6098344" cy="400110"/>
          </a:xfrm>
          <a:prstGeom prst="rect">
            <a:avLst/>
          </a:prstGeom>
          <a:noFill/>
        </p:spPr>
        <p:txBody>
          <a:bodyPr wrap="square">
            <a:spAutoFit/>
          </a:bodyPr>
          <a:lstStyle/>
          <a:p>
            <a:pPr marL="987976" algn="l" defTabSz="457200" rtl="0">
              <a:spcBef>
                <a:spcPts val="68"/>
              </a:spcBef>
            </a:pPr>
            <a:r>
              <a:rPr lang="en-GB" sz="2000" b="1" cap="all" spc="-3" dirty="0">
                <a:solidFill>
                  <a:schemeClr val="tx1">
                    <a:lumMod val="75000"/>
                    <a:lumOff val="25000"/>
                  </a:schemeClr>
                </a:solidFill>
                <a:latin typeface="Times New Roman"/>
                <a:ea typeface="Tahoma" panose="020B0604030504040204" pitchFamily="34" charset="0"/>
                <a:cs typeface="Times New Roman"/>
              </a:rPr>
              <a:t>Code: CS 210</a:t>
            </a:r>
            <a:endParaRPr lang="ar-EG" sz="2000" b="1" cap="all" spc="-3" dirty="0">
              <a:solidFill>
                <a:schemeClr val="tx1">
                  <a:lumMod val="75000"/>
                  <a:lumOff val="25000"/>
                </a:schemeClr>
              </a:solidFill>
              <a:latin typeface="Times New Roman"/>
              <a:ea typeface="Tahoma" panose="020B0604030504040204" pitchFamily="34" charset="0"/>
              <a:cs typeface="Times New Roman"/>
            </a:endParaRPr>
          </a:p>
        </p:txBody>
      </p:sp>
      <p:sp>
        <p:nvSpPr>
          <p:cNvPr id="10" name="TextBox 9">
            <a:extLst>
              <a:ext uri="{FF2B5EF4-FFF2-40B4-BE49-F238E27FC236}">
                <a16:creationId xmlns:a16="http://schemas.microsoft.com/office/drawing/2014/main" id="{465AC78C-199B-DBEC-D610-24286F023DA2}"/>
              </a:ext>
            </a:extLst>
          </p:cNvPr>
          <p:cNvSpPr txBox="1"/>
          <p:nvPr/>
        </p:nvSpPr>
        <p:spPr>
          <a:xfrm>
            <a:off x="8752029" y="6390165"/>
            <a:ext cx="2991238" cy="400110"/>
          </a:xfrm>
          <a:prstGeom prst="rect">
            <a:avLst/>
          </a:prstGeom>
          <a:noFill/>
        </p:spPr>
        <p:txBody>
          <a:bodyPr wrap="square">
            <a:spAutoFit/>
          </a:bodyPr>
          <a:lstStyle/>
          <a:p>
            <a:pPr algn="ctr" rtl="0"/>
            <a:r>
              <a:rPr lang="en-GB" sz="2000" b="1" i="0" u="none" strike="noStrike" baseline="0" dirty="0">
                <a:solidFill>
                  <a:srgbClr val="000000"/>
                </a:solidFill>
                <a:latin typeface="AFGFAQ+Times-Roman"/>
              </a:rPr>
              <a:t>2</a:t>
            </a:r>
            <a:r>
              <a:rPr lang="en-GB" sz="1400" b="1" i="0" u="none" strike="noStrike" baseline="0" dirty="0">
                <a:solidFill>
                  <a:srgbClr val="000000"/>
                </a:solidFill>
                <a:latin typeface="AFGFAQ+Times-Roman"/>
              </a:rPr>
              <a:t>nd Level</a:t>
            </a:r>
            <a:r>
              <a:rPr lang="ar-EG" sz="1400" b="1" i="0" u="none" strike="noStrike" baseline="0" dirty="0">
                <a:solidFill>
                  <a:srgbClr val="000000"/>
                </a:solidFill>
                <a:latin typeface="AFGFAQ+Times-Roman"/>
              </a:rPr>
              <a:t> </a:t>
            </a:r>
            <a:r>
              <a:rPr lang="en-GB" sz="1400" b="1" i="0" u="none" strike="noStrike" baseline="0" dirty="0">
                <a:solidFill>
                  <a:srgbClr val="000000"/>
                </a:solidFill>
                <a:latin typeface="AFGFAQ+Times-Roman"/>
              </a:rPr>
              <a:t>          </a:t>
            </a:r>
            <a:r>
              <a:rPr lang="en-GB" sz="2000" b="1" i="0" u="none" strike="noStrike" baseline="0" dirty="0">
                <a:solidFill>
                  <a:srgbClr val="000000"/>
                </a:solidFill>
                <a:latin typeface="AFGFAQ+Times-Roman"/>
              </a:rPr>
              <a:t> 2024/2025 </a:t>
            </a:r>
            <a:endParaRPr lang="ar-EG" sz="2000" b="1" dirty="0"/>
          </a:p>
        </p:txBody>
      </p:sp>
      <p:pic>
        <p:nvPicPr>
          <p:cNvPr id="12" name="Picture 11">
            <a:extLst>
              <a:ext uri="{FF2B5EF4-FFF2-40B4-BE49-F238E27FC236}">
                <a16:creationId xmlns:a16="http://schemas.microsoft.com/office/drawing/2014/main" id="{73CA6D9E-7233-D7D1-85E5-64C2F3267C04}"/>
              </a:ext>
            </a:extLst>
          </p:cNvPr>
          <p:cNvPicPr>
            <a:picLocks noChangeAspect="1"/>
          </p:cNvPicPr>
          <p:nvPr/>
        </p:nvPicPr>
        <p:blipFill>
          <a:blip r:embed="rId4"/>
          <a:stretch>
            <a:fillRect/>
          </a:stretch>
        </p:blipFill>
        <p:spPr>
          <a:xfrm>
            <a:off x="9988062" y="599662"/>
            <a:ext cx="2040146" cy="2365244"/>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flipH="1">
            <a:off x="3842584" y="4444047"/>
            <a:ext cx="717620" cy="120739"/>
          </a:xfrm>
          <a:prstGeom prst="rect">
            <a:avLst/>
          </a:prstGeom>
        </p:spPr>
        <p:txBody>
          <a:bodyPr vert="horz" wrap="square" lIns="0" tIns="0" rIns="0" bIns="0" rtlCol="0" anchor="ctr">
            <a:spAutoFit/>
          </a:bodyPr>
          <a:lstStyle/>
          <a:p>
            <a:pPr marL="25977">
              <a:lnSpc>
                <a:spcPts val="961"/>
              </a:lnSpc>
            </a:pPr>
            <a:fld id="{81D60167-4931-47E6-BA6A-407CBD079E47}" type="slidenum">
              <a:rPr dirty="0"/>
              <a:pPr marL="25977">
                <a:lnSpc>
                  <a:spcPts val="961"/>
                </a:lnSpc>
              </a:pPr>
              <a:t>10</a:t>
            </a:fld>
            <a:endParaRPr dirty="0"/>
          </a:p>
        </p:txBody>
      </p:sp>
      <p:sp>
        <p:nvSpPr>
          <p:cNvPr id="2" name="object 2"/>
          <p:cNvSpPr txBox="1"/>
          <p:nvPr/>
        </p:nvSpPr>
        <p:spPr>
          <a:xfrm>
            <a:off x="154239" y="304508"/>
            <a:ext cx="12140923" cy="6163575"/>
          </a:xfrm>
          <a:prstGeom prst="rect">
            <a:avLst/>
          </a:prstGeom>
        </p:spPr>
        <p:txBody>
          <a:bodyPr vert="horz" wrap="square" lIns="0" tIns="15586" rIns="0" bIns="0" rtlCol="0">
            <a:spAutoFit/>
          </a:bodyPr>
          <a:lstStyle/>
          <a:p>
            <a:pPr algn="l" rtl="0">
              <a:spcBef>
                <a:spcPts val="3"/>
              </a:spcBef>
              <a:buFont typeface="Symbol"/>
              <a:buChar char=""/>
            </a:pPr>
            <a:endParaRPr sz="1700" dirty="0">
              <a:latin typeface="Times New Roman"/>
              <a:cs typeface="Times New Roman"/>
            </a:endParaRPr>
          </a:p>
          <a:p>
            <a:pPr marL="8659" algn="l" rtl="0"/>
            <a:r>
              <a:rPr sz="1700" b="1" spc="-3" dirty="0">
                <a:latin typeface="Times New Roman"/>
                <a:cs typeface="Times New Roman"/>
              </a:rPr>
              <a:t>Natural </a:t>
            </a:r>
            <a:r>
              <a:rPr sz="1700" b="1" dirty="0">
                <a:latin typeface="Times New Roman"/>
                <a:cs typeface="Times New Roman"/>
              </a:rPr>
              <a:t>and </a:t>
            </a:r>
            <a:r>
              <a:rPr sz="1700" b="1" spc="-3" dirty="0">
                <a:latin typeface="Times New Roman"/>
                <a:cs typeface="Times New Roman"/>
              </a:rPr>
              <a:t>Manufactured</a:t>
            </a:r>
            <a:r>
              <a:rPr sz="1700" b="1" spc="-7" dirty="0">
                <a:latin typeface="Times New Roman"/>
                <a:cs typeface="Times New Roman"/>
              </a:rPr>
              <a:t> </a:t>
            </a:r>
            <a:r>
              <a:rPr sz="1700" b="1" spc="-3" dirty="0">
                <a:latin typeface="Times New Roman"/>
                <a:cs typeface="Times New Roman"/>
              </a:rPr>
              <a:t>System</a:t>
            </a:r>
            <a:endParaRPr sz="1700" b="1" dirty="0">
              <a:latin typeface="Times New Roman"/>
              <a:cs typeface="Times New Roman"/>
            </a:endParaRPr>
          </a:p>
          <a:p>
            <a:pPr marL="320378" indent="-135078" algn="l" rtl="0">
              <a:spcBef>
                <a:spcPts val="375"/>
              </a:spcBef>
              <a:buSzPct val="95238"/>
              <a:buFont typeface="Symbol"/>
              <a:buChar char=""/>
              <a:tabLst>
                <a:tab pos="319945" algn="l"/>
                <a:tab pos="320378" algn="l"/>
              </a:tabLst>
            </a:pPr>
            <a:r>
              <a:rPr sz="1700" spc="-3" dirty="0">
                <a:latin typeface="Times New Roman"/>
                <a:cs typeface="Times New Roman"/>
              </a:rPr>
              <a:t>Natural systems are created by the nature. For example, Solar system, seasonal</a:t>
            </a:r>
            <a:r>
              <a:rPr sz="1700" spc="27" dirty="0">
                <a:latin typeface="Times New Roman"/>
                <a:cs typeface="Times New Roman"/>
              </a:rPr>
              <a:t> </a:t>
            </a:r>
            <a:r>
              <a:rPr sz="1700" spc="-3" dirty="0">
                <a:latin typeface="Times New Roman"/>
                <a:cs typeface="Times New Roman"/>
              </a:rPr>
              <a:t>system.</a:t>
            </a:r>
            <a:endParaRPr sz="1700" dirty="0">
              <a:latin typeface="Times New Roman"/>
              <a:cs typeface="Times New Roman"/>
            </a:endParaRPr>
          </a:p>
          <a:p>
            <a:pPr marL="320378" indent="-135078" algn="l" rtl="0">
              <a:spcBef>
                <a:spcPts val="450"/>
              </a:spcBef>
              <a:buSzPct val="95238"/>
              <a:buFont typeface="Symbol"/>
              <a:buChar char=""/>
              <a:tabLst>
                <a:tab pos="319945" algn="l"/>
                <a:tab pos="320378" algn="l"/>
              </a:tabLst>
            </a:pPr>
            <a:r>
              <a:rPr sz="1700" spc="-3" dirty="0">
                <a:latin typeface="Times New Roman"/>
                <a:cs typeface="Times New Roman"/>
              </a:rPr>
              <a:t>Manufactured System is the man-made system. For example, Rockets, dams,</a:t>
            </a:r>
            <a:r>
              <a:rPr sz="1700" spc="20" dirty="0">
                <a:latin typeface="Times New Roman"/>
                <a:cs typeface="Times New Roman"/>
              </a:rPr>
              <a:t> </a:t>
            </a:r>
            <a:r>
              <a:rPr sz="1700" spc="-3" dirty="0">
                <a:latin typeface="Times New Roman"/>
                <a:cs typeface="Times New Roman"/>
              </a:rPr>
              <a:t>trains.</a:t>
            </a:r>
            <a:endParaRPr sz="1700" dirty="0">
              <a:latin typeface="Times New Roman"/>
              <a:cs typeface="Times New Roman"/>
            </a:endParaRPr>
          </a:p>
          <a:p>
            <a:pPr algn="l" rtl="0">
              <a:spcBef>
                <a:spcPts val="27"/>
              </a:spcBef>
              <a:buFont typeface="Symbol"/>
              <a:buChar char=""/>
            </a:pPr>
            <a:endParaRPr sz="1700" dirty="0">
              <a:latin typeface="Times New Roman"/>
              <a:cs typeface="Times New Roman"/>
            </a:endParaRPr>
          </a:p>
          <a:p>
            <a:pPr marL="8659" algn="l" rtl="0"/>
            <a:r>
              <a:rPr sz="1700" b="1" spc="-3" dirty="0">
                <a:latin typeface="Times New Roman"/>
                <a:cs typeface="Times New Roman"/>
              </a:rPr>
              <a:t>Social, Human-Machine, Machine</a:t>
            </a:r>
            <a:r>
              <a:rPr sz="1700" b="1" spc="7" dirty="0">
                <a:latin typeface="Times New Roman"/>
                <a:cs typeface="Times New Roman"/>
              </a:rPr>
              <a:t> </a:t>
            </a:r>
            <a:r>
              <a:rPr sz="1700" b="1" spc="-3" dirty="0">
                <a:latin typeface="Times New Roman"/>
                <a:cs typeface="Times New Roman"/>
              </a:rPr>
              <a:t>System</a:t>
            </a:r>
            <a:endParaRPr sz="1700" b="1" dirty="0">
              <a:latin typeface="Times New Roman"/>
              <a:cs typeface="Times New Roman"/>
            </a:endParaRPr>
          </a:p>
          <a:p>
            <a:pPr marL="320378" indent="-135078" algn="l" rtl="0">
              <a:spcBef>
                <a:spcPts val="375"/>
              </a:spcBef>
              <a:buSzPct val="95238"/>
              <a:buFont typeface="Symbol"/>
              <a:buChar char=""/>
              <a:tabLst>
                <a:tab pos="319945" algn="l"/>
                <a:tab pos="320378" algn="l"/>
              </a:tabLst>
            </a:pPr>
            <a:r>
              <a:rPr sz="1700" spc="-3" dirty="0">
                <a:latin typeface="Times New Roman"/>
                <a:cs typeface="Times New Roman"/>
              </a:rPr>
              <a:t>Social System is made </a:t>
            </a:r>
            <a:r>
              <a:rPr sz="1700" dirty="0">
                <a:latin typeface="Times New Roman"/>
                <a:cs typeface="Times New Roman"/>
              </a:rPr>
              <a:t>up of </a:t>
            </a:r>
            <a:r>
              <a:rPr sz="1700" spc="-3" dirty="0">
                <a:latin typeface="Times New Roman"/>
                <a:cs typeface="Times New Roman"/>
              </a:rPr>
              <a:t>people. For example, social clubs,</a:t>
            </a:r>
            <a:r>
              <a:rPr sz="1700" spc="17" dirty="0">
                <a:latin typeface="Times New Roman"/>
                <a:cs typeface="Times New Roman"/>
              </a:rPr>
              <a:t> </a:t>
            </a:r>
            <a:r>
              <a:rPr sz="1700" spc="-3" dirty="0">
                <a:latin typeface="Times New Roman"/>
                <a:cs typeface="Times New Roman"/>
              </a:rPr>
              <a:t>societies.</a:t>
            </a:r>
            <a:endParaRPr sz="1700" dirty="0">
              <a:latin typeface="Times New Roman"/>
              <a:cs typeface="Times New Roman"/>
            </a:endParaRPr>
          </a:p>
          <a:p>
            <a:pPr marL="341159" marR="9525" indent="-155859" algn="l" rtl="0">
              <a:spcBef>
                <a:spcPts val="518"/>
              </a:spcBef>
              <a:buSzPct val="95238"/>
              <a:buFont typeface="Symbol"/>
              <a:buChar char=""/>
              <a:tabLst>
                <a:tab pos="319945" algn="l"/>
                <a:tab pos="320378" algn="l"/>
              </a:tabLst>
            </a:pPr>
            <a:r>
              <a:rPr sz="1700" dirty="0">
                <a:latin typeface="Times New Roman"/>
                <a:cs typeface="Times New Roman"/>
              </a:rPr>
              <a:t>In </a:t>
            </a:r>
            <a:r>
              <a:rPr sz="1700" spc="-3" dirty="0">
                <a:latin typeface="Times New Roman"/>
                <a:cs typeface="Times New Roman"/>
              </a:rPr>
              <a:t>Human-Machine System, </a:t>
            </a:r>
            <a:r>
              <a:rPr sz="1700" spc="-7" dirty="0">
                <a:latin typeface="Times New Roman"/>
                <a:cs typeface="Times New Roman"/>
              </a:rPr>
              <a:t>both </a:t>
            </a:r>
            <a:r>
              <a:rPr sz="1700" spc="-3" dirty="0">
                <a:latin typeface="Times New Roman"/>
                <a:cs typeface="Times New Roman"/>
              </a:rPr>
              <a:t>human and machines are involved to perform </a:t>
            </a:r>
            <a:r>
              <a:rPr sz="1700" dirty="0">
                <a:latin typeface="Times New Roman"/>
                <a:cs typeface="Times New Roman"/>
              </a:rPr>
              <a:t>a </a:t>
            </a:r>
            <a:r>
              <a:rPr sz="1700" spc="-3" dirty="0">
                <a:latin typeface="Times New Roman"/>
                <a:cs typeface="Times New Roman"/>
              </a:rPr>
              <a:t>particular task. For  example, Computer</a:t>
            </a:r>
            <a:r>
              <a:rPr sz="1700" dirty="0">
                <a:latin typeface="Times New Roman"/>
                <a:cs typeface="Times New Roman"/>
              </a:rPr>
              <a:t> </a:t>
            </a:r>
            <a:r>
              <a:rPr sz="1700" spc="-3" dirty="0">
                <a:latin typeface="Times New Roman"/>
                <a:cs typeface="Times New Roman"/>
              </a:rPr>
              <a:t>programming.</a:t>
            </a:r>
            <a:endParaRPr sz="1700" dirty="0">
              <a:latin typeface="Times New Roman"/>
              <a:cs typeface="Times New Roman"/>
            </a:endParaRPr>
          </a:p>
          <a:p>
            <a:pPr marL="341159" marR="9525" indent="-155859" algn="l" rtl="0">
              <a:spcBef>
                <a:spcPts val="498"/>
              </a:spcBef>
              <a:buSzPct val="95238"/>
              <a:buFont typeface="Symbol"/>
              <a:buChar char=""/>
              <a:tabLst>
                <a:tab pos="319945" algn="l"/>
                <a:tab pos="320378" algn="l"/>
              </a:tabLst>
            </a:pPr>
            <a:r>
              <a:rPr sz="1700" spc="-3" dirty="0">
                <a:latin typeface="Times New Roman"/>
                <a:cs typeface="Times New Roman"/>
              </a:rPr>
              <a:t>Machine System is where human interference is neglected. All the tasks </a:t>
            </a:r>
            <a:r>
              <a:rPr sz="1700" dirty="0">
                <a:latin typeface="Times New Roman"/>
                <a:cs typeface="Times New Roman"/>
              </a:rPr>
              <a:t>are </a:t>
            </a:r>
            <a:r>
              <a:rPr sz="1700" spc="-3" dirty="0">
                <a:latin typeface="Times New Roman"/>
                <a:cs typeface="Times New Roman"/>
              </a:rPr>
              <a:t>performed </a:t>
            </a:r>
            <a:r>
              <a:rPr sz="1700" dirty="0">
                <a:latin typeface="Times New Roman"/>
                <a:cs typeface="Times New Roman"/>
              </a:rPr>
              <a:t>by </a:t>
            </a:r>
            <a:r>
              <a:rPr sz="1700" spc="-3" dirty="0">
                <a:latin typeface="Times New Roman"/>
                <a:cs typeface="Times New Roman"/>
              </a:rPr>
              <a:t>the  machine. For example, an autonomous</a:t>
            </a:r>
            <a:r>
              <a:rPr sz="1700" spc="7" dirty="0">
                <a:latin typeface="Times New Roman"/>
                <a:cs typeface="Times New Roman"/>
              </a:rPr>
              <a:t> </a:t>
            </a:r>
            <a:r>
              <a:rPr sz="1700" spc="-3" dirty="0">
                <a:latin typeface="Times New Roman"/>
                <a:cs typeface="Times New Roman"/>
              </a:rPr>
              <a:t>robot.</a:t>
            </a:r>
            <a:endParaRPr sz="1700" dirty="0">
              <a:latin typeface="Times New Roman"/>
              <a:cs typeface="Times New Roman"/>
            </a:endParaRPr>
          </a:p>
          <a:p>
            <a:pPr algn="l" rtl="0">
              <a:spcBef>
                <a:spcPts val="7"/>
              </a:spcBef>
              <a:buFont typeface="Symbol"/>
              <a:buChar char=""/>
            </a:pPr>
            <a:endParaRPr sz="1700" dirty="0">
              <a:latin typeface="Times New Roman"/>
              <a:cs typeface="Times New Roman"/>
            </a:endParaRPr>
          </a:p>
          <a:p>
            <a:pPr marL="8659" algn="l" rtl="0"/>
            <a:r>
              <a:rPr sz="1700" b="1" spc="-3" dirty="0">
                <a:latin typeface="Times New Roman"/>
                <a:cs typeface="Times New Roman"/>
              </a:rPr>
              <a:t>Man–Made Information</a:t>
            </a:r>
            <a:r>
              <a:rPr sz="1700" b="1" spc="3" dirty="0">
                <a:latin typeface="Times New Roman"/>
                <a:cs typeface="Times New Roman"/>
              </a:rPr>
              <a:t> </a:t>
            </a:r>
            <a:r>
              <a:rPr sz="1700" b="1" spc="-3" dirty="0">
                <a:latin typeface="Times New Roman"/>
                <a:cs typeface="Times New Roman"/>
              </a:rPr>
              <a:t>Systems</a:t>
            </a:r>
            <a:endParaRPr sz="1700" b="1" dirty="0">
              <a:latin typeface="Times New Roman"/>
              <a:cs typeface="Times New Roman"/>
            </a:endParaRPr>
          </a:p>
          <a:p>
            <a:pPr marL="341159" marR="6494" indent="-155859" algn="l" rtl="0">
              <a:spcBef>
                <a:spcPts val="430"/>
              </a:spcBef>
              <a:buSzPct val="95238"/>
              <a:buFont typeface="Symbol"/>
              <a:buChar char=""/>
              <a:tabLst>
                <a:tab pos="319945" algn="l"/>
                <a:tab pos="320378" algn="l"/>
              </a:tabLst>
            </a:pPr>
            <a:r>
              <a:rPr sz="1700" dirty="0">
                <a:latin typeface="Times New Roman"/>
                <a:cs typeface="Times New Roman"/>
              </a:rPr>
              <a:t>It </a:t>
            </a:r>
            <a:r>
              <a:rPr sz="1700" spc="-3" dirty="0">
                <a:latin typeface="Times New Roman"/>
                <a:cs typeface="Times New Roman"/>
              </a:rPr>
              <a:t>is an interconnected set </a:t>
            </a:r>
            <a:r>
              <a:rPr sz="1700" dirty="0">
                <a:latin typeface="Times New Roman"/>
                <a:cs typeface="Times New Roman"/>
              </a:rPr>
              <a:t>of </a:t>
            </a:r>
            <a:r>
              <a:rPr sz="1700" spc="-3" dirty="0">
                <a:latin typeface="Times New Roman"/>
                <a:cs typeface="Times New Roman"/>
              </a:rPr>
              <a:t>information resources </a:t>
            </a:r>
            <a:r>
              <a:rPr sz="1700" spc="-7" dirty="0">
                <a:latin typeface="Times New Roman"/>
                <a:cs typeface="Times New Roman"/>
              </a:rPr>
              <a:t>to </a:t>
            </a:r>
            <a:r>
              <a:rPr sz="1700" spc="-3" dirty="0">
                <a:latin typeface="Times New Roman"/>
                <a:cs typeface="Times New Roman"/>
              </a:rPr>
              <a:t>manage data </a:t>
            </a:r>
            <a:r>
              <a:rPr sz="1700" dirty="0">
                <a:latin typeface="Times New Roman"/>
                <a:cs typeface="Times New Roman"/>
              </a:rPr>
              <a:t>for </a:t>
            </a:r>
            <a:r>
              <a:rPr sz="1700" spc="-3" dirty="0">
                <a:latin typeface="Times New Roman"/>
                <a:cs typeface="Times New Roman"/>
              </a:rPr>
              <a:t>particular </a:t>
            </a:r>
            <a:r>
              <a:rPr sz="1700" spc="-7" dirty="0">
                <a:latin typeface="Times New Roman"/>
                <a:cs typeface="Times New Roman"/>
              </a:rPr>
              <a:t>organization, </a:t>
            </a:r>
            <a:r>
              <a:rPr sz="1700" spc="-3" dirty="0">
                <a:latin typeface="Times New Roman"/>
                <a:cs typeface="Times New Roman"/>
              </a:rPr>
              <a:t>under  Direct Management Control</a:t>
            </a:r>
            <a:r>
              <a:rPr lang="ar-EG" sz="1700" spc="-3" dirty="0">
                <a:latin typeface="Times New Roman"/>
                <a:cs typeface="Times New Roman"/>
              </a:rPr>
              <a:t>.</a:t>
            </a:r>
            <a:endParaRPr sz="1700" dirty="0">
              <a:latin typeface="Times New Roman"/>
              <a:cs typeface="Times New Roman"/>
            </a:endParaRPr>
          </a:p>
          <a:p>
            <a:pPr marL="341159" marR="8659" indent="-155859" algn="l" rtl="0">
              <a:spcBef>
                <a:spcPts val="484"/>
              </a:spcBef>
              <a:buSzPct val="95238"/>
              <a:buFont typeface="Symbol"/>
              <a:buChar char=""/>
              <a:tabLst>
                <a:tab pos="319945" algn="l"/>
                <a:tab pos="320378" algn="l"/>
              </a:tabLst>
            </a:pPr>
            <a:r>
              <a:rPr sz="1700" spc="-3" dirty="0">
                <a:latin typeface="Times New Roman"/>
                <a:cs typeface="Times New Roman"/>
              </a:rPr>
              <a:t>This system includes hardware, software, communication, data, and application for producing  information according to the need </a:t>
            </a:r>
            <a:r>
              <a:rPr sz="1700" dirty="0">
                <a:latin typeface="Times New Roman"/>
                <a:cs typeface="Times New Roman"/>
              </a:rPr>
              <a:t>of an</a:t>
            </a:r>
            <a:r>
              <a:rPr sz="1700" spc="3" dirty="0">
                <a:latin typeface="Times New Roman"/>
                <a:cs typeface="Times New Roman"/>
              </a:rPr>
              <a:t> </a:t>
            </a:r>
            <a:r>
              <a:rPr sz="1700" spc="-3" dirty="0">
                <a:latin typeface="Times New Roman"/>
                <a:cs typeface="Times New Roman"/>
              </a:rPr>
              <a:t>organization.</a:t>
            </a:r>
            <a:endParaRPr sz="1700" dirty="0">
              <a:latin typeface="Times New Roman"/>
              <a:cs typeface="Times New Roman"/>
            </a:endParaRPr>
          </a:p>
          <a:p>
            <a:pPr marL="341159" algn="l" rtl="0">
              <a:spcBef>
                <a:spcPts val="430"/>
              </a:spcBef>
            </a:pPr>
            <a:r>
              <a:rPr sz="1700" spc="-3" dirty="0">
                <a:latin typeface="Times New Roman"/>
                <a:cs typeface="Times New Roman"/>
              </a:rPr>
              <a:t>Man-made information systems are divided into three types</a:t>
            </a:r>
            <a:r>
              <a:rPr sz="1700" spc="20" dirty="0">
                <a:latin typeface="Times New Roman"/>
                <a:cs typeface="Times New Roman"/>
              </a:rPr>
              <a:t> </a:t>
            </a:r>
            <a:r>
              <a:rPr sz="1700" dirty="0">
                <a:latin typeface="Times New Roman"/>
                <a:cs typeface="Times New Roman"/>
              </a:rPr>
              <a:t>−</a:t>
            </a:r>
          </a:p>
          <a:p>
            <a:pPr marL="341159" marR="7360" indent="-155859" algn="l" rtl="0">
              <a:spcBef>
                <a:spcPts val="518"/>
              </a:spcBef>
              <a:buSzPct val="95238"/>
              <a:buFont typeface="Symbol"/>
              <a:buChar char=""/>
              <a:tabLst>
                <a:tab pos="319945" algn="l"/>
                <a:tab pos="320378" algn="l"/>
              </a:tabLst>
            </a:pPr>
            <a:r>
              <a:rPr sz="1700" b="1" spc="-3" dirty="0">
                <a:latin typeface="Times New Roman"/>
                <a:cs typeface="Times New Roman"/>
              </a:rPr>
              <a:t>Formal Information System </a:t>
            </a:r>
            <a:r>
              <a:rPr sz="1700" dirty="0">
                <a:latin typeface="Times New Roman"/>
                <a:cs typeface="Times New Roman"/>
              </a:rPr>
              <a:t>− It </a:t>
            </a:r>
            <a:r>
              <a:rPr sz="1700" spc="-3" dirty="0">
                <a:latin typeface="Times New Roman"/>
                <a:cs typeface="Times New Roman"/>
              </a:rPr>
              <a:t>is based on the flow of information in the form of memos,  instructions, etc., from top level to lower levels </a:t>
            </a:r>
            <a:r>
              <a:rPr sz="1700" dirty="0">
                <a:latin typeface="Times New Roman"/>
                <a:cs typeface="Times New Roman"/>
              </a:rPr>
              <a:t>of</a:t>
            </a:r>
            <a:r>
              <a:rPr sz="1700" spc="24" dirty="0">
                <a:latin typeface="Times New Roman"/>
                <a:cs typeface="Times New Roman"/>
              </a:rPr>
              <a:t> </a:t>
            </a:r>
            <a:r>
              <a:rPr sz="1700" spc="-3" dirty="0">
                <a:latin typeface="Times New Roman"/>
                <a:cs typeface="Times New Roman"/>
              </a:rPr>
              <a:t>management.</a:t>
            </a:r>
            <a:endParaRPr sz="1700" dirty="0">
              <a:latin typeface="Times New Roman"/>
              <a:cs typeface="Times New Roman"/>
            </a:endParaRPr>
          </a:p>
          <a:p>
            <a:pPr marL="341159" marR="6927" indent="-155859" algn="l" rtl="0">
              <a:spcBef>
                <a:spcPts val="498"/>
              </a:spcBef>
              <a:buSzPct val="95238"/>
              <a:buFont typeface="Symbol"/>
              <a:buChar char=""/>
              <a:tabLst>
                <a:tab pos="319945" algn="l"/>
                <a:tab pos="320378" algn="l"/>
              </a:tabLst>
            </a:pPr>
            <a:r>
              <a:rPr sz="1700" b="1" spc="-3" dirty="0">
                <a:latin typeface="Times New Roman"/>
                <a:cs typeface="Times New Roman"/>
              </a:rPr>
              <a:t>Informal Information System </a:t>
            </a:r>
            <a:r>
              <a:rPr sz="1700" dirty="0">
                <a:latin typeface="Times New Roman"/>
                <a:cs typeface="Times New Roman"/>
              </a:rPr>
              <a:t>− </a:t>
            </a:r>
            <a:r>
              <a:rPr sz="1700" spc="-3" dirty="0">
                <a:latin typeface="Times New Roman"/>
                <a:cs typeface="Times New Roman"/>
              </a:rPr>
              <a:t>This is employee based system which solves the day </a:t>
            </a:r>
            <a:r>
              <a:rPr sz="1700" spc="-7" dirty="0">
                <a:latin typeface="Times New Roman"/>
                <a:cs typeface="Times New Roman"/>
              </a:rPr>
              <a:t>to </a:t>
            </a:r>
            <a:r>
              <a:rPr sz="1700" spc="-3" dirty="0">
                <a:latin typeface="Times New Roman"/>
                <a:cs typeface="Times New Roman"/>
              </a:rPr>
              <a:t>day work  related problems.</a:t>
            </a:r>
            <a:endParaRPr sz="1700" dirty="0">
              <a:latin typeface="Times New Roman"/>
              <a:cs typeface="Times New Roman"/>
            </a:endParaRPr>
          </a:p>
          <a:p>
            <a:pPr marL="341159" marR="3464" indent="-155859" algn="l" rtl="0">
              <a:spcBef>
                <a:spcPts val="498"/>
              </a:spcBef>
              <a:buSzPct val="95238"/>
              <a:buFont typeface="Symbol"/>
              <a:buChar char=""/>
              <a:tabLst>
                <a:tab pos="319945" algn="l"/>
                <a:tab pos="320378" algn="l"/>
              </a:tabLst>
            </a:pPr>
            <a:r>
              <a:rPr sz="1700" b="1" spc="-3" dirty="0">
                <a:latin typeface="Times New Roman"/>
                <a:cs typeface="Times New Roman"/>
              </a:rPr>
              <a:t>Computer Based System </a:t>
            </a:r>
            <a:r>
              <a:rPr sz="1700" dirty="0">
                <a:latin typeface="Times New Roman"/>
                <a:cs typeface="Times New Roman"/>
              </a:rPr>
              <a:t>− </a:t>
            </a:r>
            <a:r>
              <a:rPr sz="1700" spc="-3" dirty="0">
                <a:latin typeface="Times New Roman"/>
                <a:cs typeface="Times New Roman"/>
              </a:rPr>
              <a:t>This system is directly dependent </a:t>
            </a:r>
            <a:r>
              <a:rPr sz="1700" dirty="0">
                <a:latin typeface="Times New Roman"/>
                <a:cs typeface="Times New Roman"/>
              </a:rPr>
              <a:t>on </a:t>
            </a:r>
            <a:r>
              <a:rPr sz="1700" spc="-3" dirty="0">
                <a:latin typeface="Times New Roman"/>
                <a:cs typeface="Times New Roman"/>
              </a:rPr>
              <a:t>the computer for managing business  applications. For example, automatic library system, railway reservation system, banking system,</a:t>
            </a:r>
            <a:r>
              <a:rPr sz="1700" spc="41" dirty="0">
                <a:latin typeface="Times New Roman"/>
                <a:cs typeface="Times New Roman"/>
              </a:rPr>
              <a:t> </a:t>
            </a:r>
            <a:r>
              <a:rPr sz="1700" spc="-3" dirty="0">
                <a:latin typeface="Times New Roman"/>
                <a:cs typeface="Times New Roman"/>
              </a:rPr>
              <a:t>etc.</a:t>
            </a:r>
            <a:endParaRPr sz="1700" dirty="0">
              <a:latin typeface="Times New Roman"/>
              <a:cs typeface="Times New Roman"/>
            </a:endParaRPr>
          </a:p>
        </p:txBody>
      </p:sp>
      <p:sp>
        <p:nvSpPr>
          <p:cNvPr id="3" name="object 3"/>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026EDE-2FD8-DC7D-D4D7-4CA1083304E1}"/>
              </a:ext>
            </a:extLst>
          </p:cNvPr>
          <p:cNvSpPr txBox="1"/>
          <p:nvPr/>
        </p:nvSpPr>
        <p:spPr>
          <a:xfrm>
            <a:off x="123092" y="182927"/>
            <a:ext cx="11651566" cy="7014741"/>
          </a:xfrm>
          <a:prstGeom prst="rect">
            <a:avLst/>
          </a:prstGeom>
          <a:noFill/>
        </p:spPr>
        <p:txBody>
          <a:bodyPr wrap="square">
            <a:spAutoFit/>
          </a:bodyPr>
          <a:lstStyle/>
          <a:p>
            <a:pPr algn="l" rtl="0">
              <a:spcBef>
                <a:spcPts val="24"/>
              </a:spcBef>
              <a:buFont typeface="Symbol"/>
              <a:buChar char=""/>
            </a:pPr>
            <a:endParaRPr lang="en-GB" sz="1700" dirty="0">
              <a:latin typeface="Times New Roman"/>
              <a:cs typeface="Times New Roman"/>
            </a:endParaRPr>
          </a:p>
          <a:p>
            <a:pPr marL="8659" algn="ctr" rtl="0"/>
            <a:r>
              <a:rPr lang="en-GB" sz="3200" b="1" i="1" spc="-3" dirty="0">
                <a:latin typeface="Times New Roman"/>
                <a:cs typeface="Times New Roman"/>
              </a:rPr>
              <a:t>Systems</a:t>
            </a:r>
            <a:r>
              <a:rPr lang="en-GB" sz="3200" b="1" i="1" spc="-7" dirty="0">
                <a:latin typeface="Times New Roman"/>
                <a:cs typeface="Times New Roman"/>
              </a:rPr>
              <a:t> </a:t>
            </a:r>
            <a:r>
              <a:rPr lang="en-GB" sz="3200" b="1" i="1" spc="-3" dirty="0">
                <a:latin typeface="Times New Roman"/>
                <a:cs typeface="Times New Roman"/>
              </a:rPr>
              <a:t>Models</a:t>
            </a:r>
            <a:endParaRPr lang="en-GB" sz="3200" b="1" dirty="0">
              <a:latin typeface="Times New Roman"/>
              <a:cs typeface="Times New Roman"/>
            </a:endParaRPr>
          </a:p>
          <a:p>
            <a:pPr marL="8659" algn="l" rtl="0">
              <a:spcBef>
                <a:spcPts val="784"/>
              </a:spcBef>
            </a:pPr>
            <a:r>
              <a:rPr lang="en-GB" sz="1700" b="1" spc="-3" dirty="0">
                <a:latin typeface="Times New Roman"/>
                <a:cs typeface="Times New Roman"/>
              </a:rPr>
              <a:t>Schematic</a:t>
            </a:r>
            <a:r>
              <a:rPr lang="en-GB" sz="1700" b="1" spc="-7" dirty="0">
                <a:latin typeface="Times New Roman"/>
                <a:cs typeface="Times New Roman"/>
              </a:rPr>
              <a:t> </a:t>
            </a:r>
            <a:r>
              <a:rPr lang="en-GB" sz="1700" b="1" spc="-3" dirty="0">
                <a:latin typeface="Times New Roman"/>
                <a:cs typeface="Times New Roman"/>
              </a:rPr>
              <a:t>Models</a:t>
            </a:r>
            <a:endParaRPr lang="en-GB" sz="1700" b="1" dirty="0">
              <a:latin typeface="Times New Roman"/>
              <a:cs typeface="Times New Roman"/>
            </a:endParaRPr>
          </a:p>
          <a:p>
            <a:pPr marL="320378" indent="-135078" algn="l" rtl="0">
              <a:spcBef>
                <a:spcPts val="375"/>
              </a:spcBef>
              <a:buSzPct val="95238"/>
              <a:buFont typeface="Symbol"/>
              <a:buChar char=""/>
              <a:tabLst>
                <a:tab pos="319945" algn="l"/>
                <a:tab pos="320378" algn="l"/>
              </a:tabLst>
            </a:pPr>
            <a:r>
              <a:rPr lang="en-GB" sz="1700" dirty="0">
                <a:latin typeface="Times New Roman"/>
                <a:cs typeface="Times New Roman"/>
              </a:rPr>
              <a:t>A </a:t>
            </a:r>
            <a:r>
              <a:rPr lang="en-GB" sz="1700" spc="-3" dirty="0">
                <a:latin typeface="Times New Roman"/>
                <a:cs typeface="Times New Roman"/>
              </a:rPr>
              <a:t>schematic model is </a:t>
            </a:r>
            <a:r>
              <a:rPr lang="en-GB" sz="1700" dirty="0">
                <a:latin typeface="Times New Roman"/>
                <a:cs typeface="Times New Roman"/>
              </a:rPr>
              <a:t>a 2-D </a:t>
            </a:r>
            <a:r>
              <a:rPr lang="en-GB" sz="1700" spc="-3" dirty="0">
                <a:latin typeface="Times New Roman"/>
                <a:cs typeface="Times New Roman"/>
              </a:rPr>
              <a:t>chart that shows system elements and their</a:t>
            </a:r>
            <a:r>
              <a:rPr lang="en-GB" sz="1700" spc="-31" dirty="0">
                <a:latin typeface="Times New Roman"/>
                <a:cs typeface="Times New Roman"/>
              </a:rPr>
              <a:t> </a:t>
            </a:r>
            <a:r>
              <a:rPr lang="en-GB" sz="1700" spc="-3" dirty="0">
                <a:latin typeface="Times New Roman"/>
                <a:cs typeface="Times New Roman"/>
              </a:rPr>
              <a:t>linkages.</a:t>
            </a:r>
            <a:endParaRPr lang="en-GB" sz="1700" dirty="0">
              <a:latin typeface="Times New Roman"/>
              <a:cs typeface="Times New Roman"/>
            </a:endParaRPr>
          </a:p>
          <a:p>
            <a:pPr marL="320378" indent="-135078" algn="l" rtl="0">
              <a:spcBef>
                <a:spcPts val="450"/>
              </a:spcBef>
              <a:buSzPct val="95238"/>
              <a:buFont typeface="Symbol"/>
              <a:buChar char=""/>
              <a:tabLst>
                <a:tab pos="319945" algn="l"/>
                <a:tab pos="320378" algn="l"/>
              </a:tabLst>
            </a:pPr>
            <a:r>
              <a:rPr lang="en-GB" sz="1700" spc="-3" dirty="0">
                <a:latin typeface="Times New Roman"/>
                <a:cs typeface="Times New Roman"/>
              </a:rPr>
              <a:t>Different arrows </a:t>
            </a:r>
            <a:r>
              <a:rPr lang="en-GB" sz="1700" dirty="0">
                <a:latin typeface="Times New Roman"/>
                <a:cs typeface="Times New Roman"/>
              </a:rPr>
              <a:t>are </a:t>
            </a:r>
            <a:r>
              <a:rPr lang="en-GB" sz="1700" spc="-7" dirty="0">
                <a:latin typeface="Times New Roman"/>
                <a:cs typeface="Times New Roman"/>
              </a:rPr>
              <a:t>used to </a:t>
            </a:r>
            <a:r>
              <a:rPr lang="en-GB" sz="1700" spc="-3" dirty="0">
                <a:latin typeface="Times New Roman"/>
                <a:cs typeface="Times New Roman"/>
              </a:rPr>
              <a:t>show information </a:t>
            </a:r>
            <a:r>
              <a:rPr lang="en-GB" sz="1700" spc="-10" dirty="0">
                <a:latin typeface="Times New Roman"/>
                <a:cs typeface="Times New Roman"/>
              </a:rPr>
              <a:t>flow, </a:t>
            </a:r>
            <a:r>
              <a:rPr lang="en-GB" sz="1700" spc="-3" dirty="0">
                <a:latin typeface="Times New Roman"/>
                <a:cs typeface="Times New Roman"/>
              </a:rPr>
              <a:t>material </a:t>
            </a:r>
            <a:r>
              <a:rPr lang="en-GB" sz="1700" spc="-14" dirty="0">
                <a:latin typeface="Times New Roman"/>
                <a:cs typeface="Times New Roman"/>
              </a:rPr>
              <a:t>flow, </a:t>
            </a:r>
            <a:r>
              <a:rPr lang="en-GB" sz="1700" spc="-3" dirty="0">
                <a:latin typeface="Times New Roman"/>
                <a:cs typeface="Times New Roman"/>
              </a:rPr>
              <a:t>and information</a:t>
            </a:r>
            <a:r>
              <a:rPr lang="en-GB" sz="1700" spc="72" dirty="0">
                <a:latin typeface="Times New Roman"/>
                <a:cs typeface="Times New Roman"/>
              </a:rPr>
              <a:t> </a:t>
            </a:r>
            <a:r>
              <a:rPr lang="en-GB" sz="1700" spc="-3" dirty="0">
                <a:latin typeface="Times New Roman"/>
                <a:cs typeface="Times New Roman"/>
              </a:rPr>
              <a:t>feedback.</a:t>
            </a:r>
            <a:endParaRPr lang="en-GB" sz="1700" dirty="0">
              <a:latin typeface="Times New Roman"/>
              <a:cs typeface="Times New Roman"/>
            </a:endParaRPr>
          </a:p>
          <a:p>
            <a:pPr algn="l" rtl="0">
              <a:spcBef>
                <a:spcPts val="24"/>
              </a:spcBef>
              <a:buFont typeface="Symbol"/>
              <a:buChar char=""/>
            </a:pPr>
            <a:endParaRPr lang="en-GB" sz="1700" dirty="0">
              <a:latin typeface="Times New Roman"/>
              <a:cs typeface="Times New Roman"/>
            </a:endParaRPr>
          </a:p>
          <a:p>
            <a:pPr marL="8659" algn="l" rtl="0"/>
            <a:r>
              <a:rPr lang="en-GB" sz="1700" b="1" spc="-3" dirty="0">
                <a:latin typeface="Times New Roman"/>
                <a:cs typeface="Times New Roman"/>
              </a:rPr>
              <a:t>Flow System Models</a:t>
            </a:r>
            <a:endParaRPr lang="en-GB" sz="1700" b="1" dirty="0">
              <a:latin typeface="Times New Roman"/>
              <a:cs typeface="Times New Roman"/>
            </a:endParaRPr>
          </a:p>
          <a:p>
            <a:pPr marL="341159" marR="9525" indent="-155859" algn="l" rtl="0">
              <a:spcBef>
                <a:spcPts val="433"/>
              </a:spcBef>
              <a:buSzPct val="95238"/>
              <a:buFont typeface="Symbol"/>
              <a:buChar char=""/>
              <a:tabLst>
                <a:tab pos="319945" algn="l"/>
                <a:tab pos="320378" algn="l"/>
              </a:tabLst>
            </a:pPr>
            <a:r>
              <a:rPr lang="en-GB" sz="1700" dirty="0">
                <a:latin typeface="Times New Roman"/>
                <a:cs typeface="Times New Roman"/>
              </a:rPr>
              <a:t>A </a:t>
            </a:r>
            <a:r>
              <a:rPr lang="en-GB" sz="1700" spc="-3" dirty="0">
                <a:latin typeface="Times New Roman"/>
                <a:cs typeface="Times New Roman"/>
              </a:rPr>
              <a:t>flow system model shows the orderly flow </a:t>
            </a:r>
            <a:r>
              <a:rPr lang="en-GB" sz="1700" dirty="0">
                <a:latin typeface="Times New Roman"/>
                <a:cs typeface="Times New Roman"/>
              </a:rPr>
              <a:t>of </a:t>
            </a:r>
            <a:r>
              <a:rPr lang="en-GB" sz="1700" spc="-3" dirty="0">
                <a:latin typeface="Times New Roman"/>
                <a:cs typeface="Times New Roman"/>
              </a:rPr>
              <a:t>the material, </a:t>
            </a:r>
            <a:r>
              <a:rPr lang="en-GB" sz="1700" spc="-14" dirty="0">
                <a:latin typeface="Times New Roman"/>
                <a:cs typeface="Times New Roman"/>
              </a:rPr>
              <a:t>energy, </a:t>
            </a:r>
            <a:r>
              <a:rPr lang="en-GB" sz="1700" spc="-3" dirty="0">
                <a:latin typeface="Times New Roman"/>
                <a:cs typeface="Times New Roman"/>
              </a:rPr>
              <a:t>and information that hold the  system </a:t>
            </a:r>
            <a:r>
              <a:rPr lang="en-GB" sz="1700" spc="-7" dirty="0">
                <a:latin typeface="Times New Roman"/>
                <a:cs typeface="Times New Roman"/>
              </a:rPr>
              <a:t>together.</a:t>
            </a:r>
            <a:endParaRPr lang="en-GB" sz="1700" dirty="0">
              <a:latin typeface="Times New Roman"/>
              <a:cs typeface="Times New Roman"/>
            </a:endParaRPr>
          </a:p>
          <a:p>
            <a:pPr marL="341159" marR="9092" indent="-155859" algn="l" rtl="0">
              <a:spcBef>
                <a:spcPts val="484"/>
              </a:spcBef>
              <a:buSzPct val="95238"/>
              <a:buFont typeface="Symbol"/>
              <a:buChar char=""/>
              <a:tabLst>
                <a:tab pos="319945" algn="l"/>
                <a:tab pos="320378" algn="l"/>
              </a:tabLst>
            </a:pPr>
            <a:r>
              <a:rPr lang="en-GB" sz="1700" spc="-3" dirty="0">
                <a:latin typeface="Times New Roman"/>
                <a:cs typeface="Times New Roman"/>
              </a:rPr>
              <a:t>Program Evaluation and Review </a:t>
            </a:r>
            <a:r>
              <a:rPr lang="en-GB" sz="1700" spc="-10" dirty="0">
                <a:latin typeface="Times New Roman"/>
                <a:cs typeface="Times New Roman"/>
              </a:rPr>
              <a:t>Technique (PERT), </a:t>
            </a:r>
            <a:r>
              <a:rPr lang="en-GB" sz="1700" dirty="0">
                <a:latin typeface="Times New Roman"/>
                <a:cs typeface="Times New Roman"/>
              </a:rPr>
              <a:t>for </a:t>
            </a:r>
            <a:r>
              <a:rPr lang="en-GB" sz="1700" spc="-3" dirty="0">
                <a:latin typeface="Times New Roman"/>
                <a:cs typeface="Times New Roman"/>
              </a:rPr>
              <a:t>example, is </a:t>
            </a:r>
            <a:r>
              <a:rPr lang="en-GB" sz="1700" spc="-7" dirty="0">
                <a:latin typeface="Times New Roman"/>
                <a:cs typeface="Times New Roman"/>
              </a:rPr>
              <a:t>used to </a:t>
            </a:r>
            <a:r>
              <a:rPr lang="en-GB" sz="1700" spc="-3" dirty="0">
                <a:latin typeface="Times New Roman"/>
                <a:cs typeface="Times New Roman"/>
              </a:rPr>
              <a:t>abstract </a:t>
            </a:r>
            <a:r>
              <a:rPr lang="en-GB" sz="1700" dirty="0">
                <a:latin typeface="Times New Roman"/>
                <a:cs typeface="Times New Roman"/>
              </a:rPr>
              <a:t>a </a:t>
            </a:r>
            <a:r>
              <a:rPr lang="en-GB" sz="1700" spc="-3" dirty="0">
                <a:latin typeface="Times New Roman"/>
                <a:cs typeface="Times New Roman"/>
              </a:rPr>
              <a:t>real world  system in model</a:t>
            </a:r>
            <a:r>
              <a:rPr lang="en-GB" sz="1700" spc="3" dirty="0">
                <a:latin typeface="Times New Roman"/>
                <a:cs typeface="Times New Roman"/>
              </a:rPr>
              <a:t> </a:t>
            </a:r>
            <a:r>
              <a:rPr lang="en-GB" sz="1700" spc="-3" dirty="0">
                <a:latin typeface="Times New Roman"/>
                <a:cs typeface="Times New Roman"/>
              </a:rPr>
              <a:t>form.</a:t>
            </a:r>
          </a:p>
          <a:p>
            <a:pPr marL="8659" algn="l" rtl="0">
              <a:spcBef>
                <a:spcPts val="532"/>
              </a:spcBef>
            </a:pPr>
            <a:r>
              <a:rPr lang="en-GB" sz="1700" b="1" spc="-3" dirty="0">
                <a:latin typeface="Times New Roman"/>
                <a:cs typeface="Times New Roman"/>
              </a:rPr>
              <a:t>Static System</a:t>
            </a:r>
            <a:r>
              <a:rPr lang="en-GB" sz="1700" b="1" spc="3" dirty="0">
                <a:latin typeface="Times New Roman"/>
                <a:cs typeface="Times New Roman"/>
              </a:rPr>
              <a:t> </a:t>
            </a:r>
            <a:r>
              <a:rPr lang="en-GB" sz="1700" b="1" spc="-3" dirty="0">
                <a:latin typeface="Times New Roman"/>
                <a:cs typeface="Times New Roman"/>
              </a:rPr>
              <a:t>Models</a:t>
            </a:r>
            <a:endParaRPr lang="en-GB" sz="1700" b="1" dirty="0">
              <a:latin typeface="Times New Roman"/>
              <a:cs typeface="Times New Roman"/>
            </a:endParaRPr>
          </a:p>
          <a:p>
            <a:pPr marL="320378" indent="-135078" algn="l" rtl="0">
              <a:spcBef>
                <a:spcPts val="375"/>
              </a:spcBef>
              <a:buSzPct val="95238"/>
              <a:buFont typeface="Symbol"/>
              <a:buChar char=""/>
              <a:tabLst>
                <a:tab pos="319945" algn="l"/>
                <a:tab pos="320378" algn="l"/>
              </a:tabLst>
            </a:pPr>
            <a:r>
              <a:rPr lang="en-GB" sz="1700" spc="-3" dirty="0">
                <a:latin typeface="Times New Roman"/>
                <a:cs typeface="Times New Roman"/>
              </a:rPr>
              <a:t>They represent one pair of relationships such as </a:t>
            </a:r>
            <a:r>
              <a:rPr lang="en-GB" sz="1700" i="1" spc="-3" dirty="0">
                <a:latin typeface="Times New Roman"/>
                <a:cs typeface="Times New Roman"/>
              </a:rPr>
              <a:t>activity–time </a:t>
            </a:r>
            <a:r>
              <a:rPr lang="en-GB" sz="1700" dirty="0">
                <a:latin typeface="Times New Roman"/>
                <a:cs typeface="Times New Roman"/>
              </a:rPr>
              <a:t>or</a:t>
            </a:r>
            <a:r>
              <a:rPr lang="en-GB" sz="1700" spc="41" dirty="0">
                <a:latin typeface="Times New Roman"/>
                <a:cs typeface="Times New Roman"/>
              </a:rPr>
              <a:t> </a:t>
            </a:r>
            <a:r>
              <a:rPr lang="en-GB" sz="1700" i="1" spc="-3" dirty="0">
                <a:latin typeface="Times New Roman"/>
                <a:cs typeface="Times New Roman"/>
              </a:rPr>
              <a:t>cost–quantity</a:t>
            </a:r>
            <a:r>
              <a:rPr lang="en-GB" sz="1700" spc="-3" dirty="0">
                <a:latin typeface="Times New Roman"/>
                <a:cs typeface="Times New Roman"/>
              </a:rPr>
              <a:t>.</a:t>
            </a:r>
            <a:endParaRPr lang="en-GB" sz="1700" dirty="0">
              <a:latin typeface="Times New Roman"/>
              <a:cs typeface="Times New Roman"/>
            </a:endParaRPr>
          </a:p>
          <a:p>
            <a:pPr marL="320378" indent="-135078" algn="l" rtl="0">
              <a:spcBef>
                <a:spcPts val="450"/>
              </a:spcBef>
              <a:buSzPct val="95238"/>
              <a:buFont typeface="Symbol"/>
              <a:buChar char=""/>
              <a:tabLst>
                <a:tab pos="319945" algn="l"/>
                <a:tab pos="320378" algn="l"/>
              </a:tabLst>
            </a:pPr>
            <a:r>
              <a:rPr lang="en-GB" sz="1700" spc="-3" dirty="0">
                <a:latin typeface="Times New Roman"/>
                <a:cs typeface="Times New Roman"/>
              </a:rPr>
              <a:t>The Gantt chart, for example, gives </a:t>
            </a:r>
            <a:r>
              <a:rPr lang="en-GB" sz="1700" dirty="0">
                <a:latin typeface="Times New Roman"/>
                <a:cs typeface="Times New Roman"/>
              </a:rPr>
              <a:t>a </a:t>
            </a:r>
            <a:r>
              <a:rPr lang="en-GB" sz="1700" spc="-3" dirty="0">
                <a:latin typeface="Times New Roman"/>
                <a:cs typeface="Times New Roman"/>
              </a:rPr>
              <a:t>static picture of </a:t>
            </a:r>
            <a:r>
              <a:rPr lang="en-GB" sz="1700" dirty="0">
                <a:latin typeface="Times New Roman"/>
                <a:cs typeface="Times New Roman"/>
              </a:rPr>
              <a:t>an </a:t>
            </a:r>
            <a:r>
              <a:rPr lang="en-GB" sz="1700" spc="-3" dirty="0">
                <a:latin typeface="Times New Roman"/>
                <a:cs typeface="Times New Roman"/>
              </a:rPr>
              <a:t>activity-time</a:t>
            </a:r>
            <a:r>
              <a:rPr lang="en-GB" sz="1700" spc="20" dirty="0">
                <a:latin typeface="Times New Roman"/>
                <a:cs typeface="Times New Roman"/>
              </a:rPr>
              <a:t> </a:t>
            </a:r>
            <a:r>
              <a:rPr lang="en-GB" sz="1700" spc="-3" dirty="0">
                <a:latin typeface="Times New Roman"/>
                <a:cs typeface="Times New Roman"/>
              </a:rPr>
              <a:t>relationship.</a:t>
            </a:r>
            <a:endParaRPr lang="en-GB" sz="1700" dirty="0">
              <a:latin typeface="Times New Roman"/>
              <a:cs typeface="Times New Roman"/>
            </a:endParaRPr>
          </a:p>
          <a:p>
            <a:pPr algn="l" rtl="0">
              <a:spcBef>
                <a:spcPts val="24"/>
              </a:spcBef>
              <a:buFont typeface="Symbol"/>
              <a:buChar char=""/>
            </a:pPr>
            <a:endParaRPr lang="en-GB" sz="1700" dirty="0">
              <a:latin typeface="Times New Roman"/>
              <a:cs typeface="Times New Roman"/>
            </a:endParaRPr>
          </a:p>
          <a:p>
            <a:pPr marL="8659" algn="l" rtl="0"/>
            <a:r>
              <a:rPr lang="en-GB" sz="1700" b="1" spc="-3" dirty="0">
                <a:latin typeface="Times New Roman"/>
                <a:cs typeface="Times New Roman"/>
              </a:rPr>
              <a:t>Dynamic System</a:t>
            </a:r>
            <a:r>
              <a:rPr lang="en-GB" sz="1700" b="1" spc="-10" dirty="0">
                <a:latin typeface="Times New Roman"/>
                <a:cs typeface="Times New Roman"/>
              </a:rPr>
              <a:t> </a:t>
            </a:r>
            <a:r>
              <a:rPr lang="en-GB" sz="1700" b="1" spc="-3" dirty="0">
                <a:latin typeface="Times New Roman"/>
                <a:cs typeface="Times New Roman"/>
              </a:rPr>
              <a:t>Models</a:t>
            </a:r>
            <a:endParaRPr lang="en-GB" sz="1700" b="1" dirty="0">
              <a:latin typeface="Times New Roman"/>
              <a:cs typeface="Times New Roman"/>
            </a:endParaRPr>
          </a:p>
          <a:p>
            <a:pPr marL="341159" marR="3464" indent="-155859" algn="l" rtl="0">
              <a:spcBef>
                <a:spcPts val="433"/>
              </a:spcBef>
              <a:buSzPct val="95238"/>
              <a:buFont typeface="Symbol"/>
              <a:buChar char=""/>
              <a:tabLst>
                <a:tab pos="319945" algn="l"/>
                <a:tab pos="320378" algn="l"/>
              </a:tabLst>
            </a:pPr>
            <a:r>
              <a:rPr lang="en-GB" sz="1700" spc="-3" dirty="0">
                <a:latin typeface="Times New Roman"/>
                <a:cs typeface="Times New Roman"/>
              </a:rPr>
              <a:t>Business organizations are dynamic systems. </a:t>
            </a:r>
            <a:r>
              <a:rPr lang="en-GB" sz="1700" dirty="0">
                <a:latin typeface="Times New Roman"/>
                <a:cs typeface="Times New Roman"/>
              </a:rPr>
              <a:t>A </a:t>
            </a:r>
            <a:r>
              <a:rPr lang="en-GB" sz="1700" spc="-3" dirty="0">
                <a:latin typeface="Times New Roman"/>
                <a:cs typeface="Times New Roman"/>
              </a:rPr>
              <a:t>dynamic model approximates the type of </a:t>
            </a:r>
            <a:r>
              <a:rPr lang="en-GB" sz="1700" spc="-7" dirty="0">
                <a:latin typeface="Times New Roman"/>
                <a:cs typeface="Times New Roman"/>
              </a:rPr>
              <a:t>organization  </a:t>
            </a:r>
            <a:r>
              <a:rPr lang="en-GB" sz="1700" dirty="0">
                <a:latin typeface="Times New Roman"/>
                <a:cs typeface="Times New Roman"/>
              </a:rPr>
              <a:t>or </a:t>
            </a:r>
            <a:r>
              <a:rPr lang="en-GB" sz="1700" spc="-3" dirty="0">
                <a:latin typeface="Times New Roman"/>
                <a:cs typeface="Times New Roman"/>
              </a:rPr>
              <a:t>application that analysts deal</a:t>
            </a:r>
            <a:r>
              <a:rPr lang="en-GB" sz="1700" dirty="0">
                <a:latin typeface="Times New Roman"/>
                <a:cs typeface="Times New Roman"/>
              </a:rPr>
              <a:t> </a:t>
            </a:r>
            <a:r>
              <a:rPr lang="en-GB" sz="1700" spc="-3" dirty="0">
                <a:latin typeface="Times New Roman"/>
                <a:cs typeface="Times New Roman"/>
              </a:rPr>
              <a:t>with.</a:t>
            </a:r>
            <a:endParaRPr lang="en-GB" sz="1700" dirty="0">
              <a:latin typeface="Times New Roman"/>
              <a:cs typeface="Times New Roman"/>
            </a:endParaRPr>
          </a:p>
          <a:p>
            <a:pPr marL="320378" indent="-135078" algn="l" rtl="0">
              <a:spcBef>
                <a:spcPts val="426"/>
              </a:spcBef>
              <a:buSzPct val="95238"/>
              <a:buFont typeface="Symbol"/>
              <a:buChar char=""/>
              <a:tabLst>
                <a:tab pos="319945" algn="l"/>
                <a:tab pos="320378" algn="l"/>
              </a:tabLst>
            </a:pPr>
            <a:r>
              <a:rPr lang="en-GB" sz="1700" dirty="0">
                <a:latin typeface="Times New Roman"/>
                <a:cs typeface="Times New Roman"/>
              </a:rPr>
              <a:t>It </a:t>
            </a:r>
            <a:r>
              <a:rPr lang="en-GB" sz="1700" spc="-3" dirty="0">
                <a:latin typeface="Times New Roman"/>
                <a:cs typeface="Times New Roman"/>
              </a:rPr>
              <a:t>shows </a:t>
            </a:r>
            <a:r>
              <a:rPr lang="en-GB" sz="1700" dirty="0">
                <a:latin typeface="Times New Roman"/>
                <a:cs typeface="Times New Roman"/>
              </a:rPr>
              <a:t>an </a:t>
            </a:r>
            <a:r>
              <a:rPr lang="en-GB" sz="1700" spc="-3" dirty="0">
                <a:latin typeface="Times New Roman"/>
                <a:cs typeface="Times New Roman"/>
              </a:rPr>
              <a:t>ongoing, constantly changing status of the system. </a:t>
            </a:r>
            <a:r>
              <a:rPr lang="en-GB" sz="1700" dirty="0">
                <a:latin typeface="Times New Roman"/>
                <a:cs typeface="Times New Roman"/>
              </a:rPr>
              <a:t>It </a:t>
            </a:r>
            <a:r>
              <a:rPr lang="en-GB" sz="1700" spc="-3" dirty="0">
                <a:latin typeface="Times New Roman"/>
                <a:cs typeface="Times New Roman"/>
              </a:rPr>
              <a:t>consists </a:t>
            </a:r>
            <a:r>
              <a:rPr lang="en-GB" sz="1700" dirty="0">
                <a:latin typeface="Times New Roman"/>
                <a:cs typeface="Times New Roman"/>
              </a:rPr>
              <a:t>of</a:t>
            </a:r>
            <a:r>
              <a:rPr lang="en-GB" sz="1700" spc="7" dirty="0">
                <a:latin typeface="Times New Roman"/>
                <a:cs typeface="Times New Roman"/>
              </a:rPr>
              <a:t> </a:t>
            </a:r>
            <a:r>
              <a:rPr lang="en-GB" sz="1700" dirty="0">
                <a:latin typeface="Times New Roman"/>
                <a:cs typeface="Times New Roman"/>
              </a:rPr>
              <a:t>−</a:t>
            </a:r>
          </a:p>
          <a:p>
            <a:pPr marL="632097" lvl="1" indent="-135078" algn="l" rtl="0">
              <a:spcBef>
                <a:spcPts val="457"/>
              </a:spcBef>
              <a:buSzPct val="95238"/>
              <a:buFont typeface="Courier New"/>
              <a:buChar char="o"/>
              <a:tabLst>
                <a:tab pos="632097" algn="l"/>
              </a:tabLst>
            </a:pPr>
            <a:r>
              <a:rPr lang="en-GB" sz="1700" spc="-3" dirty="0">
                <a:latin typeface="Times New Roman"/>
                <a:cs typeface="Times New Roman"/>
              </a:rPr>
              <a:t>Inputs that enter the</a:t>
            </a:r>
            <a:r>
              <a:rPr lang="en-GB" sz="1700" dirty="0">
                <a:latin typeface="Times New Roman"/>
                <a:cs typeface="Times New Roman"/>
              </a:rPr>
              <a:t> </a:t>
            </a:r>
            <a:r>
              <a:rPr lang="en-GB" sz="1700" spc="-3" dirty="0">
                <a:latin typeface="Times New Roman"/>
                <a:cs typeface="Times New Roman"/>
              </a:rPr>
              <a:t>system</a:t>
            </a:r>
            <a:endParaRPr lang="en-GB" sz="1700" dirty="0">
              <a:latin typeface="Times New Roman"/>
              <a:cs typeface="Times New Roman"/>
            </a:endParaRPr>
          </a:p>
          <a:p>
            <a:pPr marL="632097" lvl="1" indent="-135078" algn="l" rtl="0">
              <a:spcBef>
                <a:spcPts val="505"/>
              </a:spcBef>
              <a:buSzPct val="95238"/>
              <a:buFont typeface="Courier New"/>
              <a:buChar char="o"/>
              <a:tabLst>
                <a:tab pos="632097" algn="l"/>
              </a:tabLst>
            </a:pPr>
            <a:r>
              <a:rPr lang="en-GB" sz="1700" spc="-3" dirty="0">
                <a:latin typeface="Times New Roman"/>
                <a:cs typeface="Times New Roman"/>
              </a:rPr>
              <a:t>The processor through which transformation takes</a:t>
            </a:r>
            <a:r>
              <a:rPr lang="en-GB" sz="1700" spc="14" dirty="0">
                <a:latin typeface="Times New Roman"/>
                <a:cs typeface="Times New Roman"/>
              </a:rPr>
              <a:t> </a:t>
            </a:r>
            <a:r>
              <a:rPr lang="en-GB" sz="1700" spc="-3" dirty="0">
                <a:latin typeface="Times New Roman"/>
                <a:cs typeface="Times New Roman"/>
              </a:rPr>
              <a:t>place</a:t>
            </a:r>
            <a:endParaRPr lang="en-GB" sz="1700" dirty="0">
              <a:latin typeface="Times New Roman"/>
              <a:cs typeface="Times New Roman"/>
            </a:endParaRPr>
          </a:p>
          <a:p>
            <a:pPr marL="632097" lvl="1" indent="-135078" algn="l" rtl="0">
              <a:spcBef>
                <a:spcPts val="505"/>
              </a:spcBef>
              <a:buSzPct val="95238"/>
              <a:buFont typeface="Courier New"/>
              <a:buChar char="o"/>
              <a:tabLst>
                <a:tab pos="632097" algn="l"/>
              </a:tabLst>
            </a:pPr>
            <a:r>
              <a:rPr lang="en-GB" sz="1700" spc="-3" dirty="0">
                <a:latin typeface="Times New Roman"/>
                <a:cs typeface="Times New Roman"/>
              </a:rPr>
              <a:t>The program(s) required for</a:t>
            </a:r>
            <a:r>
              <a:rPr lang="en-GB" sz="1700" spc="14" dirty="0">
                <a:latin typeface="Times New Roman"/>
                <a:cs typeface="Times New Roman"/>
              </a:rPr>
              <a:t> </a:t>
            </a:r>
            <a:r>
              <a:rPr lang="en-GB" sz="1700" spc="-3" dirty="0">
                <a:latin typeface="Times New Roman"/>
                <a:cs typeface="Times New Roman"/>
              </a:rPr>
              <a:t>processing</a:t>
            </a:r>
            <a:endParaRPr lang="en-GB" sz="1700" dirty="0">
              <a:latin typeface="Times New Roman"/>
              <a:cs typeface="Times New Roman"/>
            </a:endParaRPr>
          </a:p>
          <a:p>
            <a:pPr marL="632097" lvl="1" indent="-135078" algn="l" rtl="0">
              <a:spcBef>
                <a:spcPts val="505"/>
              </a:spcBef>
              <a:buSzPct val="95238"/>
              <a:buFont typeface="Courier New"/>
              <a:buChar char="o"/>
              <a:tabLst>
                <a:tab pos="632097" algn="l"/>
              </a:tabLst>
            </a:pPr>
            <a:r>
              <a:rPr lang="en-GB" sz="1700" spc="-3" dirty="0">
                <a:latin typeface="Times New Roman"/>
                <a:cs typeface="Times New Roman"/>
              </a:rPr>
              <a:t>The output(s) that result </a:t>
            </a:r>
            <a:r>
              <a:rPr lang="en-GB" sz="1700" dirty="0">
                <a:latin typeface="Times New Roman"/>
                <a:cs typeface="Times New Roman"/>
              </a:rPr>
              <a:t>from</a:t>
            </a:r>
            <a:r>
              <a:rPr lang="en-GB" sz="1700" spc="7" dirty="0">
                <a:latin typeface="Times New Roman"/>
                <a:cs typeface="Times New Roman"/>
              </a:rPr>
              <a:t> </a:t>
            </a:r>
            <a:r>
              <a:rPr lang="en-GB" sz="1700" spc="-3" dirty="0">
                <a:latin typeface="Times New Roman"/>
                <a:cs typeface="Times New Roman"/>
              </a:rPr>
              <a:t>processing.</a:t>
            </a:r>
            <a:endParaRPr lang="en-GB" sz="1700" dirty="0">
              <a:latin typeface="Times New Roman"/>
              <a:cs typeface="Times New Roman"/>
            </a:endParaRPr>
          </a:p>
          <a:p>
            <a:pPr marL="185300" marR="9092" algn="l" rtl="0">
              <a:spcBef>
                <a:spcPts val="484"/>
              </a:spcBef>
              <a:buSzPct val="95238"/>
              <a:tabLst>
                <a:tab pos="319945" algn="l"/>
                <a:tab pos="320378" algn="l"/>
              </a:tabLst>
            </a:pPr>
            <a:endParaRPr lang="en-GB" sz="1700" dirty="0">
              <a:latin typeface="Times New Roman"/>
              <a:cs typeface="Times New Roman"/>
            </a:endParaRPr>
          </a:p>
        </p:txBody>
      </p:sp>
    </p:spTree>
    <p:extLst>
      <p:ext uri="{BB962C8B-B14F-4D97-AF65-F5344CB8AC3E}">
        <p14:creationId xmlns:p14="http://schemas.microsoft.com/office/powerpoint/2010/main" val="42831782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49633" y="512961"/>
            <a:ext cx="11609067" cy="1362960"/>
          </a:xfrm>
          <a:prstGeom prst="rect">
            <a:avLst/>
          </a:prstGeom>
        </p:spPr>
        <p:txBody>
          <a:bodyPr vert="horz" wrap="square" lIns="0" tIns="8659" rIns="0" bIns="0" rtlCol="0">
            <a:spAutoFit/>
          </a:bodyPr>
          <a:lstStyle/>
          <a:p>
            <a:pPr marL="8659" algn="just" rtl="0">
              <a:spcBef>
                <a:spcPts val="68"/>
              </a:spcBef>
            </a:pPr>
            <a:r>
              <a:rPr sz="2000" b="1" u="sng" spc="-3" dirty="0">
                <a:uFill>
                  <a:solidFill>
                    <a:srgbClr val="000000"/>
                  </a:solidFill>
                </a:uFill>
                <a:latin typeface="Times New Roman"/>
                <a:cs typeface="Times New Roman"/>
              </a:rPr>
              <a:t>Classification </a:t>
            </a:r>
            <a:r>
              <a:rPr sz="2000" b="1" u="sng" dirty="0">
                <a:uFill>
                  <a:solidFill>
                    <a:srgbClr val="000000"/>
                  </a:solidFill>
                </a:uFill>
                <a:latin typeface="Times New Roman"/>
                <a:cs typeface="Times New Roman"/>
              </a:rPr>
              <a:t>of</a:t>
            </a:r>
            <a:r>
              <a:rPr sz="2000" b="1" u="sng" spc="7" dirty="0">
                <a:uFill>
                  <a:solidFill>
                    <a:srgbClr val="000000"/>
                  </a:solidFill>
                </a:uFill>
                <a:latin typeface="Times New Roman"/>
                <a:cs typeface="Times New Roman"/>
              </a:rPr>
              <a:t> </a:t>
            </a:r>
            <a:r>
              <a:rPr sz="2000" b="1" u="sng" spc="-3" dirty="0">
                <a:uFill>
                  <a:solidFill>
                    <a:srgbClr val="000000"/>
                  </a:solidFill>
                </a:uFill>
                <a:latin typeface="Times New Roman"/>
                <a:cs typeface="Times New Roman"/>
              </a:rPr>
              <a:t>systems</a:t>
            </a:r>
            <a:endParaRPr sz="2000" dirty="0">
              <a:latin typeface="Times New Roman"/>
              <a:cs typeface="Times New Roman"/>
            </a:endParaRPr>
          </a:p>
          <a:p>
            <a:pPr marL="34635" algn="just" rtl="0"/>
            <a:r>
              <a:rPr sz="1700" i="1" dirty="0">
                <a:latin typeface="Times New Roman"/>
                <a:cs typeface="Times New Roman"/>
              </a:rPr>
              <a:t>a. </a:t>
            </a:r>
            <a:r>
              <a:rPr sz="1700" b="1" i="1" spc="-3" dirty="0">
                <a:latin typeface="Times New Roman"/>
                <a:cs typeface="Times New Roman"/>
              </a:rPr>
              <a:t>Open system</a:t>
            </a:r>
            <a:endParaRPr sz="1700" dirty="0">
              <a:latin typeface="Times New Roman"/>
              <a:cs typeface="Times New Roman"/>
            </a:endParaRPr>
          </a:p>
          <a:p>
            <a:pPr marL="8659" marR="3464" algn="just" rtl="0">
              <a:spcBef>
                <a:spcPts val="44"/>
              </a:spcBef>
            </a:pPr>
            <a:r>
              <a:rPr sz="1700" spc="-3" dirty="0">
                <a:latin typeface="Times New Roman"/>
                <a:cs typeface="Times New Roman"/>
              </a:rPr>
              <a:t>These are systems which interact with the environment. Example: the biological and social  system. All business organizations are also open systems since they must have the capacity to  adopt in the future </a:t>
            </a:r>
            <a:r>
              <a:rPr sz="1700" dirty="0">
                <a:latin typeface="Times New Roman"/>
                <a:cs typeface="Times New Roman"/>
              </a:rPr>
              <a:t>of </a:t>
            </a:r>
            <a:r>
              <a:rPr sz="1700" spc="-3" dirty="0">
                <a:latin typeface="Times New Roman"/>
                <a:cs typeface="Times New Roman"/>
              </a:rPr>
              <a:t>changing competition, changing markets e.t.c. The major components  which together constitute the open system</a:t>
            </a:r>
            <a:r>
              <a:rPr sz="1700" spc="34" dirty="0">
                <a:latin typeface="Times New Roman"/>
                <a:cs typeface="Times New Roman"/>
              </a:rPr>
              <a:t> </a:t>
            </a:r>
            <a:r>
              <a:rPr sz="1700" spc="-3" dirty="0">
                <a:latin typeface="Times New Roman"/>
                <a:cs typeface="Times New Roman"/>
              </a:rPr>
              <a:t>are:-</a:t>
            </a:r>
            <a:endParaRPr sz="1700" dirty="0">
              <a:latin typeface="Times New Roman"/>
              <a:cs typeface="Times New Roman"/>
            </a:endParaRPr>
          </a:p>
        </p:txBody>
      </p:sp>
      <p:sp>
        <p:nvSpPr>
          <p:cNvPr id="4" name="object 4"/>
          <p:cNvSpPr txBox="1"/>
          <p:nvPr/>
        </p:nvSpPr>
        <p:spPr>
          <a:xfrm>
            <a:off x="4082761" y="4141642"/>
            <a:ext cx="152400" cy="134612"/>
          </a:xfrm>
          <a:prstGeom prst="rect">
            <a:avLst/>
          </a:prstGeom>
        </p:spPr>
        <p:txBody>
          <a:bodyPr vert="horz" wrap="square" lIns="0" tIns="8659" rIns="0" bIns="0" rtlCol="0">
            <a:spAutoFit/>
          </a:bodyPr>
          <a:lstStyle/>
          <a:p>
            <a:pPr marL="8659">
              <a:spcBef>
                <a:spcPts val="68"/>
              </a:spcBef>
            </a:pPr>
            <a:r>
              <a:rPr sz="818" dirty="0">
                <a:latin typeface="Times New Roman"/>
                <a:cs typeface="Times New Roman"/>
              </a:rPr>
              <a:t>v</a:t>
            </a:r>
            <a:r>
              <a:rPr sz="818" spc="-3" dirty="0">
                <a:latin typeface="Times New Roman"/>
                <a:cs typeface="Times New Roman"/>
              </a:rPr>
              <a:t>ii</a:t>
            </a:r>
            <a:r>
              <a:rPr sz="818" dirty="0">
                <a:latin typeface="Times New Roman"/>
                <a:cs typeface="Times New Roman"/>
              </a:rPr>
              <a:t>.</a:t>
            </a:r>
            <a:endParaRPr sz="818">
              <a:latin typeface="Times New Roman"/>
              <a:cs typeface="Times New Roman"/>
            </a:endParaRPr>
          </a:p>
        </p:txBody>
      </p:sp>
      <p:sp>
        <p:nvSpPr>
          <p:cNvPr id="6" name="object 6"/>
          <p:cNvSpPr txBox="1"/>
          <p:nvPr/>
        </p:nvSpPr>
        <p:spPr>
          <a:xfrm>
            <a:off x="516559" y="1888253"/>
            <a:ext cx="11384348" cy="2363234"/>
          </a:xfrm>
          <a:prstGeom prst="rect">
            <a:avLst/>
          </a:prstGeom>
        </p:spPr>
        <p:txBody>
          <a:bodyPr vert="horz" wrap="square" lIns="0" tIns="8659" rIns="0" bIns="0" rtlCol="0">
            <a:spAutoFit/>
          </a:bodyPr>
          <a:lstStyle/>
          <a:p>
            <a:pPr marL="277084" indent="-210410" algn="l" rtl="0">
              <a:spcBef>
                <a:spcPts val="68"/>
              </a:spcBef>
              <a:buFont typeface="Times New Roman"/>
              <a:buAutoNum type="romanLcPeriod"/>
              <a:tabLst>
                <a:tab pos="276651" algn="l"/>
                <a:tab pos="277084" algn="l"/>
              </a:tabLst>
            </a:pPr>
            <a:r>
              <a:rPr sz="1700" b="1" spc="-3" dirty="0">
                <a:latin typeface="Times New Roman"/>
                <a:cs typeface="Times New Roman"/>
              </a:rPr>
              <a:t>Input </a:t>
            </a:r>
            <a:r>
              <a:rPr sz="1700" dirty="0">
                <a:latin typeface="Times New Roman"/>
                <a:cs typeface="Times New Roman"/>
              </a:rPr>
              <a:t>– </a:t>
            </a:r>
            <a:r>
              <a:rPr sz="1700" spc="-3" dirty="0">
                <a:latin typeface="Times New Roman"/>
                <a:cs typeface="Times New Roman"/>
              </a:rPr>
              <a:t>This may take the </a:t>
            </a:r>
            <a:r>
              <a:rPr sz="1700" dirty="0">
                <a:latin typeface="Times New Roman"/>
                <a:cs typeface="Times New Roman"/>
              </a:rPr>
              <a:t>form of </a:t>
            </a:r>
            <a:r>
              <a:rPr sz="1700" spc="-14" dirty="0">
                <a:latin typeface="Times New Roman"/>
                <a:cs typeface="Times New Roman"/>
              </a:rPr>
              <a:t>money, </a:t>
            </a:r>
            <a:r>
              <a:rPr sz="1700" spc="-3" dirty="0">
                <a:latin typeface="Times New Roman"/>
                <a:cs typeface="Times New Roman"/>
              </a:rPr>
              <a:t>materials </a:t>
            </a:r>
            <a:r>
              <a:rPr sz="1700" spc="-14" dirty="0">
                <a:latin typeface="Times New Roman"/>
                <a:cs typeface="Times New Roman"/>
              </a:rPr>
              <a:t>energy, </a:t>
            </a:r>
            <a:r>
              <a:rPr sz="1700" spc="-3" dirty="0">
                <a:latin typeface="Times New Roman"/>
                <a:cs typeface="Times New Roman"/>
              </a:rPr>
              <a:t>decisions, information</a:t>
            </a:r>
            <a:r>
              <a:rPr sz="1700" spc="102" dirty="0">
                <a:latin typeface="Times New Roman"/>
                <a:cs typeface="Times New Roman"/>
              </a:rPr>
              <a:t> </a:t>
            </a:r>
            <a:r>
              <a:rPr sz="1700" spc="-3" dirty="0">
                <a:latin typeface="Times New Roman"/>
                <a:cs typeface="Times New Roman"/>
              </a:rPr>
              <a:t>e.t.c</a:t>
            </a:r>
            <a:endParaRPr sz="1700" dirty="0">
              <a:latin typeface="Times New Roman"/>
              <a:cs typeface="Times New Roman"/>
            </a:endParaRPr>
          </a:p>
          <a:p>
            <a:pPr marL="277084" indent="-238985" algn="l" rtl="0">
              <a:buFont typeface="Times New Roman"/>
              <a:buAutoNum type="romanLcPeriod"/>
              <a:tabLst>
                <a:tab pos="276651" algn="l"/>
                <a:tab pos="277084" algn="l"/>
              </a:tabLst>
            </a:pPr>
            <a:r>
              <a:rPr sz="1700" b="1" spc="-3" dirty="0">
                <a:latin typeface="Times New Roman"/>
                <a:cs typeface="Times New Roman"/>
              </a:rPr>
              <a:t>Process</a:t>
            </a:r>
            <a:r>
              <a:rPr sz="1700" spc="-3" dirty="0">
                <a:latin typeface="Times New Roman"/>
                <a:cs typeface="Times New Roman"/>
              </a:rPr>
              <a:t>- This changes input into desirable output e.g. Changing data to</a:t>
            </a:r>
            <a:r>
              <a:rPr sz="1700" spc="65" dirty="0">
                <a:latin typeface="Times New Roman"/>
                <a:cs typeface="Times New Roman"/>
              </a:rPr>
              <a:t> </a:t>
            </a:r>
            <a:r>
              <a:rPr sz="1700" spc="-3" dirty="0">
                <a:latin typeface="Times New Roman"/>
                <a:cs typeface="Times New Roman"/>
              </a:rPr>
              <a:t>information</a:t>
            </a:r>
            <a:endParaRPr sz="1700" dirty="0">
              <a:latin typeface="Times New Roman"/>
              <a:cs typeface="Times New Roman"/>
            </a:endParaRPr>
          </a:p>
          <a:p>
            <a:pPr marL="277084" indent="-268425" algn="l" rtl="0">
              <a:buFont typeface="Times New Roman"/>
              <a:buAutoNum type="romanLcPeriod"/>
              <a:tabLst>
                <a:tab pos="276651" algn="l"/>
                <a:tab pos="277084" algn="l"/>
              </a:tabLst>
            </a:pPr>
            <a:r>
              <a:rPr sz="1700" b="1" spc="-3" dirty="0">
                <a:latin typeface="Times New Roman"/>
                <a:cs typeface="Times New Roman"/>
              </a:rPr>
              <a:t>Output </a:t>
            </a:r>
            <a:r>
              <a:rPr sz="1700" dirty="0">
                <a:latin typeface="Times New Roman"/>
                <a:cs typeface="Times New Roman"/>
              </a:rPr>
              <a:t>– </a:t>
            </a:r>
            <a:r>
              <a:rPr sz="1700" spc="-3" dirty="0">
                <a:latin typeface="Times New Roman"/>
                <a:cs typeface="Times New Roman"/>
              </a:rPr>
              <a:t>This is the systems reason </a:t>
            </a:r>
            <a:r>
              <a:rPr sz="1700" dirty="0">
                <a:latin typeface="Times New Roman"/>
                <a:cs typeface="Times New Roman"/>
              </a:rPr>
              <a:t>for </a:t>
            </a:r>
            <a:r>
              <a:rPr sz="1700" spc="-3" dirty="0">
                <a:latin typeface="Times New Roman"/>
                <a:cs typeface="Times New Roman"/>
              </a:rPr>
              <a:t>its</a:t>
            </a:r>
            <a:r>
              <a:rPr sz="1700" spc="14" dirty="0">
                <a:latin typeface="Times New Roman"/>
                <a:cs typeface="Times New Roman"/>
              </a:rPr>
              <a:t> </a:t>
            </a:r>
            <a:r>
              <a:rPr sz="1700" spc="-3" dirty="0">
                <a:latin typeface="Times New Roman"/>
                <a:cs typeface="Times New Roman"/>
              </a:rPr>
              <a:t>existence</a:t>
            </a:r>
            <a:endParaRPr sz="1700" dirty="0">
              <a:latin typeface="Times New Roman"/>
              <a:cs typeface="Times New Roman"/>
            </a:endParaRPr>
          </a:p>
          <a:p>
            <a:pPr marL="277084" indent="-255436" algn="l" rtl="0">
              <a:buFont typeface="Times New Roman"/>
              <a:buAutoNum type="romanLcPeriod"/>
              <a:tabLst>
                <a:tab pos="276651" algn="l"/>
                <a:tab pos="277084" algn="l"/>
              </a:tabLst>
            </a:pPr>
            <a:r>
              <a:rPr sz="1700" b="1" spc="-3" dirty="0">
                <a:latin typeface="Times New Roman"/>
                <a:cs typeface="Times New Roman"/>
              </a:rPr>
              <a:t>Sensor </a:t>
            </a:r>
            <a:r>
              <a:rPr sz="1700" spc="-3" dirty="0">
                <a:latin typeface="Times New Roman"/>
                <a:cs typeface="Times New Roman"/>
              </a:rPr>
              <a:t>–stimuli, response to the </a:t>
            </a:r>
            <a:r>
              <a:rPr sz="1700" spc="-7" dirty="0">
                <a:latin typeface="Times New Roman"/>
                <a:cs typeface="Times New Roman"/>
              </a:rPr>
              <a:t>effect </a:t>
            </a:r>
            <a:r>
              <a:rPr sz="1700" dirty="0">
                <a:latin typeface="Times New Roman"/>
                <a:cs typeface="Times New Roman"/>
              </a:rPr>
              <a:t>of </a:t>
            </a:r>
            <a:r>
              <a:rPr sz="1700" spc="-3" dirty="0">
                <a:latin typeface="Times New Roman"/>
                <a:cs typeface="Times New Roman"/>
              </a:rPr>
              <a:t>the</a:t>
            </a:r>
            <a:r>
              <a:rPr sz="1700" spc="31" dirty="0">
                <a:latin typeface="Times New Roman"/>
                <a:cs typeface="Times New Roman"/>
              </a:rPr>
              <a:t> </a:t>
            </a:r>
            <a:r>
              <a:rPr sz="1700" spc="-3" dirty="0">
                <a:latin typeface="Times New Roman"/>
                <a:cs typeface="Times New Roman"/>
              </a:rPr>
              <a:t>environment.</a:t>
            </a:r>
            <a:endParaRPr sz="1700" dirty="0">
              <a:latin typeface="Times New Roman"/>
              <a:cs typeface="Times New Roman"/>
            </a:endParaRPr>
          </a:p>
          <a:p>
            <a:pPr marL="277084" marR="3464" indent="-226862" algn="l" rtl="0">
              <a:spcBef>
                <a:spcPts val="44"/>
              </a:spcBef>
              <a:buFont typeface="Times New Roman"/>
              <a:buAutoNum type="romanLcPeriod"/>
              <a:tabLst>
                <a:tab pos="276651" algn="l"/>
                <a:tab pos="277084" algn="l"/>
              </a:tabLst>
            </a:pPr>
            <a:r>
              <a:rPr sz="1700" b="1" spc="-3" dirty="0">
                <a:latin typeface="Times New Roman"/>
                <a:cs typeface="Times New Roman"/>
              </a:rPr>
              <a:t>Feedback </a:t>
            </a:r>
            <a:r>
              <a:rPr sz="1700" dirty="0">
                <a:latin typeface="Times New Roman"/>
                <a:cs typeface="Times New Roman"/>
              </a:rPr>
              <a:t>– </a:t>
            </a:r>
            <a:r>
              <a:rPr sz="1700" spc="-3" dirty="0">
                <a:latin typeface="Times New Roman"/>
                <a:cs typeface="Times New Roman"/>
              </a:rPr>
              <a:t>This is the systems way </a:t>
            </a:r>
            <a:r>
              <a:rPr sz="1700" dirty="0">
                <a:latin typeface="Times New Roman"/>
                <a:cs typeface="Times New Roman"/>
              </a:rPr>
              <a:t>of </a:t>
            </a:r>
            <a:r>
              <a:rPr sz="1700" spc="-3" dirty="0">
                <a:latin typeface="Times New Roman"/>
                <a:cs typeface="Times New Roman"/>
              </a:rPr>
              <a:t>monitoring the environment it operates in </a:t>
            </a:r>
            <a:r>
              <a:rPr sz="1700" dirty="0">
                <a:latin typeface="Times New Roman"/>
                <a:cs typeface="Times New Roman"/>
              </a:rPr>
              <a:t>a </a:t>
            </a:r>
            <a:r>
              <a:rPr sz="1700" spc="-3" dirty="0">
                <a:latin typeface="Times New Roman"/>
                <a:cs typeface="Times New Roman"/>
              </a:rPr>
              <a:t>way  which it permits adjustments to survive and maintain dynamic</a:t>
            </a:r>
            <a:r>
              <a:rPr sz="1700" spc="72" dirty="0">
                <a:latin typeface="Times New Roman"/>
                <a:cs typeface="Times New Roman"/>
              </a:rPr>
              <a:t> </a:t>
            </a:r>
            <a:r>
              <a:rPr sz="1700" spc="-3" dirty="0">
                <a:latin typeface="Times New Roman"/>
                <a:cs typeface="Times New Roman"/>
              </a:rPr>
              <a:t>equilibrium.</a:t>
            </a:r>
            <a:endParaRPr sz="1700" dirty="0">
              <a:latin typeface="Times New Roman"/>
              <a:cs typeface="Times New Roman"/>
            </a:endParaRPr>
          </a:p>
          <a:p>
            <a:pPr marL="277084" marR="5195" indent="-262363" algn="l" rtl="0">
              <a:buFont typeface="Times New Roman"/>
              <a:buAutoNum type="romanLcPeriod"/>
              <a:tabLst>
                <a:tab pos="276651" algn="l"/>
                <a:tab pos="277084" algn="l"/>
              </a:tabLst>
            </a:pPr>
            <a:r>
              <a:rPr sz="1700" b="1" spc="-3" dirty="0">
                <a:latin typeface="Times New Roman"/>
                <a:cs typeface="Times New Roman"/>
              </a:rPr>
              <a:t>Standard </a:t>
            </a:r>
            <a:r>
              <a:rPr sz="1700" dirty="0">
                <a:latin typeface="Times New Roman"/>
                <a:cs typeface="Times New Roman"/>
              </a:rPr>
              <a:t>– </a:t>
            </a:r>
            <a:r>
              <a:rPr sz="1700" spc="-3" dirty="0">
                <a:latin typeface="Times New Roman"/>
                <a:cs typeface="Times New Roman"/>
              </a:rPr>
              <a:t>This allows control to </a:t>
            </a:r>
            <a:r>
              <a:rPr sz="1700" dirty="0">
                <a:latin typeface="Times New Roman"/>
                <a:cs typeface="Times New Roman"/>
              </a:rPr>
              <a:t>be </a:t>
            </a:r>
            <a:r>
              <a:rPr sz="1700" spc="-3" dirty="0">
                <a:latin typeface="Times New Roman"/>
                <a:cs typeface="Times New Roman"/>
              </a:rPr>
              <a:t>exercised allowing variances to </a:t>
            </a:r>
            <a:r>
              <a:rPr sz="1700" dirty="0">
                <a:latin typeface="Times New Roman"/>
                <a:cs typeface="Times New Roman"/>
              </a:rPr>
              <a:t>be </a:t>
            </a:r>
            <a:r>
              <a:rPr sz="1700" spc="-3" dirty="0">
                <a:latin typeface="Times New Roman"/>
                <a:cs typeface="Times New Roman"/>
              </a:rPr>
              <a:t>assessed and  action to </a:t>
            </a:r>
            <a:r>
              <a:rPr sz="1700" dirty="0">
                <a:latin typeface="Times New Roman"/>
                <a:cs typeface="Times New Roman"/>
              </a:rPr>
              <a:t>be </a:t>
            </a:r>
            <a:r>
              <a:rPr sz="1700" spc="-3" dirty="0">
                <a:latin typeface="Times New Roman"/>
                <a:cs typeface="Times New Roman"/>
              </a:rPr>
              <a:t>where</a:t>
            </a:r>
            <a:r>
              <a:rPr sz="1700" spc="3" dirty="0">
                <a:latin typeface="Times New Roman"/>
                <a:cs typeface="Times New Roman"/>
              </a:rPr>
              <a:t> </a:t>
            </a:r>
            <a:r>
              <a:rPr sz="1700" spc="-10" dirty="0">
                <a:latin typeface="Times New Roman"/>
                <a:cs typeface="Times New Roman"/>
              </a:rPr>
              <a:t>necessary.</a:t>
            </a:r>
            <a:endParaRPr sz="1700" dirty="0">
              <a:latin typeface="Times New Roman"/>
              <a:cs typeface="Times New Roman"/>
            </a:endParaRPr>
          </a:p>
          <a:p>
            <a:pPr marL="277084" marR="3464" algn="l" rtl="0"/>
            <a:r>
              <a:rPr sz="1700" b="1" spc="-3" dirty="0">
                <a:latin typeface="Times New Roman"/>
                <a:cs typeface="Times New Roman"/>
              </a:rPr>
              <a:t>Comparator </a:t>
            </a:r>
            <a:r>
              <a:rPr sz="1700" dirty="0">
                <a:latin typeface="Times New Roman"/>
                <a:cs typeface="Times New Roman"/>
              </a:rPr>
              <a:t>– </a:t>
            </a:r>
            <a:r>
              <a:rPr sz="1700" spc="-3" dirty="0">
                <a:latin typeface="Times New Roman"/>
                <a:cs typeface="Times New Roman"/>
              </a:rPr>
              <a:t>This is the means </a:t>
            </a:r>
            <a:r>
              <a:rPr sz="1700" dirty="0">
                <a:latin typeface="Times New Roman"/>
                <a:cs typeface="Times New Roman"/>
              </a:rPr>
              <a:t>by </a:t>
            </a:r>
            <a:r>
              <a:rPr sz="1700" spc="-3" dirty="0">
                <a:latin typeface="Times New Roman"/>
                <a:cs typeface="Times New Roman"/>
              </a:rPr>
              <a:t>which comparison is made between the standard and  actual performance </a:t>
            </a:r>
            <a:r>
              <a:rPr sz="1700" dirty="0">
                <a:latin typeface="Times New Roman"/>
                <a:cs typeface="Times New Roman"/>
              </a:rPr>
              <a:t>or</a:t>
            </a:r>
            <a:r>
              <a:rPr sz="1700" spc="17" dirty="0">
                <a:latin typeface="Times New Roman"/>
                <a:cs typeface="Times New Roman"/>
              </a:rPr>
              <a:t> </a:t>
            </a:r>
            <a:r>
              <a:rPr sz="1700" spc="-3" dirty="0">
                <a:latin typeface="Times New Roman"/>
                <a:cs typeface="Times New Roman"/>
              </a:rPr>
              <a:t>results.</a:t>
            </a:r>
            <a:endParaRPr sz="1700" dirty="0">
              <a:latin typeface="Times New Roman"/>
              <a:cs typeface="Times New Roman"/>
            </a:endParaRPr>
          </a:p>
          <a:p>
            <a:pPr marL="277084" marR="3896" algn="l" rtl="0"/>
            <a:r>
              <a:rPr sz="1700" b="1" spc="-3" dirty="0">
                <a:latin typeface="Times New Roman"/>
                <a:cs typeface="Times New Roman"/>
              </a:rPr>
              <a:t>Effectors </a:t>
            </a:r>
            <a:r>
              <a:rPr sz="1700" dirty="0">
                <a:latin typeface="Times New Roman"/>
                <a:cs typeface="Times New Roman"/>
              </a:rPr>
              <a:t>– </a:t>
            </a:r>
            <a:r>
              <a:rPr sz="1700" spc="-14" dirty="0">
                <a:latin typeface="Times New Roman"/>
                <a:cs typeface="Times New Roman"/>
              </a:rPr>
              <a:t>Takes </a:t>
            </a:r>
            <a:r>
              <a:rPr sz="1700" spc="-3" dirty="0">
                <a:latin typeface="Times New Roman"/>
                <a:cs typeface="Times New Roman"/>
              </a:rPr>
              <a:t>any action to correct any variance </a:t>
            </a:r>
            <a:r>
              <a:rPr sz="1700" dirty="0">
                <a:latin typeface="Times New Roman"/>
                <a:cs typeface="Times New Roman"/>
              </a:rPr>
              <a:t>or </a:t>
            </a:r>
            <a:r>
              <a:rPr sz="1700" spc="-3" dirty="0">
                <a:latin typeface="Times New Roman"/>
                <a:cs typeface="Times New Roman"/>
              </a:rPr>
              <a:t>deviation discovered </a:t>
            </a:r>
            <a:r>
              <a:rPr sz="1700" dirty="0">
                <a:latin typeface="Times New Roman"/>
                <a:cs typeface="Times New Roman"/>
              </a:rPr>
              <a:t>by </a:t>
            </a:r>
            <a:r>
              <a:rPr sz="1700" spc="-3" dirty="0">
                <a:latin typeface="Times New Roman"/>
                <a:cs typeface="Times New Roman"/>
              </a:rPr>
              <a:t>the  </a:t>
            </a:r>
            <a:r>
              <a:rPr sz="1700" spc="-7" dirty="0">
                <a:latin typeface="Times New Roman"/>
                <a:cs typeface="Times New Roman"/>
              </a:rPr>
              <a:t>comparator.</a:t>
            </a:r>
            <a:endParaRPr sz="1700" dirty="0">
              <a:latin typeface="Times New Roman"/>
              <a:cs typeface="Times New Roman"/>
            </a:endParaRPr>
          </a:p>
        </p:txBody>
      </p:sp>
      <p:sp>
        <p:nvSpPr>
          <p:cNvPr id="7" name="object 7"/>
          <p:cNvSpPr txBox="1"/>
          <p:nvPr/>
        </p:nvSpPr>
        <p:spPr>
          <a:xfrm>
            <a:off x="228529" y="4881165"/>
            <a:ext cx="11651274" cy="1316794"/>
          </a:xfrm>
          <a:prstGeom prst="rect">
            <a:avLst/>
          </a:prstGeom>
        </p:spPr>
        <p:txBody>
          <a:bodyPr vert="horz" wrap="square" lIns="0" tIns="8659" rIns="0" bIns="0" rtlCol="0">
            <a:spAutoFit/>
          </a:bodyPr>
          <a:lstStyle/>
          <a:p>
            <a:pPr marL="34635" algn="just" rtl="0">
              <a:spcBef>
                <a:spcPts val="68"/>
              </a:spcBef>
            </a:pPr>
            <a:r>
              <a:rPr sz="1700" dirty="0">
                <a:latin typeface="Times New Roman"/>
                <a:cs typeface="Times New Roman"/>
              </a:rPr>
              <a:t>b. </a:t>
            </a:r>
            <a:r>
              <a:rPr sz="1700" b="1" spc="-3" dirty="0">
                <a:latin typeface="Times New Roman"/>
                <a:cs typeface="Times New Roman"/>
              </a:rPr>
              <a:t>Closed systems</a:t>
            </a:r>
            <a:endParaRPr sz="1700" dirty="0">
              <a:latin typeface="Times New Roman"/>
              <a:cs typeface="Times New Roman"/>
            </a:endParaRPr>
          </a:p>
          <a:p>
            <a:pPr marL="8659" marR="3464" indent="46325" algn="just" rtl="0">
              <a:spcBef>
                <a:spcPts val="44"/>
              </a:spcBef>
            </a:pPr>
            <a:r>
              <a:rPr sz="1700" dirty="0">
                <a:latin typeface="Times New Roman"/>
                <a:cs typeface="Times New Roman"/>
              </a:rPr>
              <a:t>A </a:t>
            </a:r>
            <a:r>
              <a:rPr sz="1700" spc="-3" dirty="0">
                <a:latin typeface="Times New Roman"/>
                <a:cs typeface="Times New Roman"/>
              </a:rPr>
              <a:t>closed system is that which does </a:t>
            </a:r>
            <a:r>
              <a:rPr sz="1700" dirty="0">
                <a:latin typeface="Times New Roman"/>
                <a:cs typeface="Times New Roman"/>
              </a:rPr>
              <a:t>not </a:t>
            </a:r>
            <a:r>
              <a:rPr sz="1700" spc="-3" dirty="0">
                <a:latin typeface="Times New Roman"/>
                <a:cs typeface="Times New Roman"/>
              </a:rPr>
              <a:t>interact with its environment. The system is </a:t>
            </a:r>
            <a:r>
              <a:rPr sz="1700" dirty="0">
                <a:latin typeface="Times New Roman"/>
                <a:cs typeface="Times New Roman"/>
              </a:rPr>
              <a:t>not  </a:t>
            </a:r>
            <a:r>
              <a:rPr sz="1700" spc="-3" dirty="0">
                <a:latin typeface="Times New Roman"/>
                <a:cs typeface="Times New Roman"/>
              </a:rPr>
              <a:t>influenced </a:t>
            </a:r>
            <a:r>
              <a:rPr sz="1700" dirty="0">
                <a:latin typeface="Times New Roman"/>
                <a:cs typeface="Times New Roman"/>
              </a:rPr>
              <a:t>by </a:t>
            </a:r>
            <a:r>
              <a:rPr sz="1700" spc="-3" dirty="0">
                <a:latin typeface="Times New Roman"/>
                <a:cs typeface="Times New Roman"/>
              </a:rPr>
              <a:t>its environment. </a:t>
            </a:r>
            <a:r>
              <a:rPr sz="1700" dirty="0">
                <a:latin typeface="Times New Roman"/>
                <a:cs typeface="Times New Roman"/>
              </a:rPr>
              <a:t>(It </a:t>
            </a:r>
            <a:r>
              <a:rPr sz="1700" spc="-3" dirty="0">
                <a:latin typeface="Times New Roman"/>
                <a:cs typeface="Times New Roman"/>
              </a:rPr>
              <a:t>does </a:t>
            </a:r>
            <a:r>
              <a:rPr sz="1700" dirty="0">
                <a:latin typeface="Times New Roman"/>
                <a:cs typeface="Times New Roman"/>
              </a:rPr>
              <a:t>not </a:t>
            </a:r>
            <a:r>
              <a:rPr sz="1700" spc="-3" dirty="0">
                <a:latin typeface="Times New Roman"/>
                <a:cs typeface="Times New Roman"/>
              </a:rPr>
              <a:t>take in </a:t>
            </a:r>
            <a:r>
              <a:rPr sz="1700" dirty="0">
                <a:latin typeface="Times New Roman"/>
                <a:cs typeface="Times New Roman"/>
              </a:rPr>
              <a:t>from or </a:t>
            </a:r>
            <a:r>
              <a:rPr sz="1700" spc="-3" dirty="0">
                <a:latin typeface="Times New Roman"/>
                <a:cs typeface="Times New Roman"/>
              </a:rPr>
              <a:t>give to it.) The system behavior  occurs because </a:t>
            </a:r>
            <a:r>
              <a:rPr sz="1700" dirty="0">
                <a:latin typeface="Times New Roman"/>
                <a:cs typeface="Times New Roman"/>
              </a:rPr>
              <a:t>of </a:t>
            </a:r>
            <a:r>
              <a:rPr sz="1700" spc="-3" dirty="0">
                <a:latin typeface="Times New Roman"/>
                <a:cs typeface="Times New Roman"/>
              </a:rPr>
              <a:t>internal interaction and is more relevant to scientific than social systems. They  </a:t>
            </a:r>
            <a:r>
              <a:rPr sz="1700" dirty="0">
                <a:latin typeface="Times New Roman"/>
                <a:cs typeface="Times New Roman"/>
              </a:rPr>
              <a:t>do not </a:t>
            </a:r>
            <a:r>
              <a:rPr sz="1700" spc="-3" dirty="0">
                <a:latin typeface="Times New Roman"/>
                <a:cs typeface="Times New Roman"/>
              </a:rPr>
              <a:t>obtain modification </a:t>
            </a:r>
            <a:r>
              <a:rPr sz="1700" dirty="0">
                <a:latin typeface="Times New Roman"/>
                <a:cs typeface="Times New Roman"/>
              </a:rPr>
              <a:t>from </a:t>
            </a:r>
            <a:r>
              <a:rPr sz="1700" spc="-3" dirty="0">
                <a:latin typeface="Times New Roman"/>
                <a:cs typeface="Times New Roman"/>
              </a:rPr>
              <a:t>their environments. </a:t>
            </a:r>
            <a:r>
              <a:rPr sz="1700" dirty="0">
                <a:latin typeface="Times New Roman"/>
                <a:cs typeface="Times New Roman"/>
              </a:rPr>
              <a:t>A </a:t>
            </a:r>
            <a:r>
              <a:rPr sz="1700" spc="-3" dirty="0">
                <a:latin typeface="Times New Roman"/>
                <a:cs typeface="Times New Roman"/>
              </a:rPr>
              <a:t>computer program is </a:t>
            </a:r>
            <a:r>
              <a:rPr sz="1700" dirty="0">
                <a:latin typeface="Times New Roman"/>
                <a:cs typeface="Times New Roman"/>
              </a:rPr>
              <a:t>a </a:t>
            </a:r>
            <a:r>
              <a:rPr sz="1700" spc="-3" dirty="0">
                <a:latin typeface="Times New Roman"/>
                <a:cs typeface="Times New Roman"/>
              </a:rPr>
              <a:t>relatively closed  system because it accepts only previously defined outputs. </a:t>
            </a:r>
            <a:r>
              <a:rPr sz="1700" dirty="0">
                <a:latin typeface="Times New Roman"/>
                <a:cs typeface="Times New Roman"/>
              </a:rPr>
              <a:t>In </a:t>
            </a:r>
            <a:r>
              <a:rPr sz="1700" spc="-3" dirty="0">
                <a:latin typeface="Times New Roman"/>
                <a:cs typeface="Times New Roman"/>
              </a:rPr>
              <a:t>fact, </a:t>
            </a:r>
            <a:r>
              <a:rPr sz="1700" dirty="0">
                <a:latin typeface="Times New Roman"/>
                <a:cs typeface="Times New Roman"/>
              </a:rPr>
              <a:t>no </a:t>
            </a:r>
            <a:r>
              <a:rPr sz="1700" spc="-3" dirty="0">
                <a:latin typeface="Times New Roman"/>
                <a:cs typeface="Times New Roman"/>
              </a:rPr>
              <a:t>system can </a:t>
            </a:r>
            <a:r>
              <a:rPr sz="1700" dirty="0">
                <a:latin typeface="Times New Roman"/>
                <a:cs typeface="Times New Roman"/>
              </a:rPr>
              <a:t>be a </a:t>
            </a:r>
            <a:r>
              <a:rPr sz="1700" spc="-3" dirty="0">
                <a:latin typeface="Times New Roman"/>
                <a:cs typeface="Times New Roman"/>
              </a:rPr>
              <a:t>completely  closed system </a:t>
            </a:r>
            <a:r>
              <a:rPr sz="1700" dirty="0">
                <a:latin typeface="Times New Roman"/>
                <a:cs typeface="Times New Roman"/>
              </a:rPr>
              <a:t>for a </a:t>
            </a:r>
            <a:r>
              <a:rPr sz="1700" spc="-3" dirty="0">
                <a:latin typeface="Times New Roman"/>
                <a:cs typeface="Times New Roman"/>
              </a:rPr>
              <a:t>long</a:t>
            </a:r>
            <a:r>
              <a:rPr sz="1700" spc="10" dirty="0">
                <a:latin typeface="Times New Roman"/>
                <a:cs typeface="Times New Roman"/>
              </a:rPr>
              <a:t> </a:t>
            </a:r>
            <a:r>
              <a:rPr sz="1700" spc="-3" dirty="0">
                <a:latin typeface="Times New Roman"/>
                <a:cs typeface="Times New Roman"/>
              </a:rPr>
              <a:t>time.</a:t>
            </a:r>
            <a:endParaRPr sz="1700" dirty="0">
              <a:latin typeface="Times New Roman"/>
              <a:cs typeface="Times New Roman"/>
            </a:endParaRPr>
          </a:p>
        </p:txBody>
      </p:sp>
      <p:sp>
        <p:nvSpPr>
          <p:cNvPr id="10" name="object 10"/>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flipH="1">
            <a:off x="3842584" y="4444047"/>
            <a:ext cx="717620" cy="120739"/>
          </a:xfrm>
          <a:prstGeom prst="rect">
            <a:avLst/>
          </a:prstGeom>
        </p:spPr>
        <p:txBody>
          <a:bodyPr vert="horz" wrap="square" lIns="0" tIns="0" rIns="0" bIns="0" rtlCol="0" anchor="ctr">
            <a:spAutoFit/>
          </a:bodyPr>
          <a:lstStyle/>
          <a:p>
            <a:pPr marL="25977">
              <a:lnSpc>
                <a:spcPts val="961"/>
              </a:lnSpc>
            </a:pPr>
            <a:fld id="{81D60167-4931-47E6-BA6A-407CBD079E47}" type="slidenum">
              <a:rPr dirty="0"/>
              <a:pPr marL="25977">
                <a:lnSpc>
                  <a:spcPts val="961"/>
                </a:lnSpc>
              </a:pPr>
              <a:t>13</a:t>
            </a:fld>
            <a:endParaRPr dirty="0"/>
          </a:p>
        </p:txBody>
      </p:sp>
      <p:sp>
        <p:nvSpPr>
          <p:cNvPr id="4" name="object 4"/>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
        <p:nvSpPr>
          <p:cNvPr id="8" name="object 8"/>
          <p:cNvSpPr txBox="1"/>
          <p:nvPr/>
        </p:nvSpPr>
        <p:spPr>
          <a:xfrm>
            <a:off x="629462" y="780345"/>
            <a:ext cx="7650572" cy="3183074"/>
          </a:xfrm>
          <a:prstGeom prst="rect">
            <a:avLst/>
          </a:prstGeom>
        </p:spPr>
        <p:txBody>
          <a:bodyPr vert="horz" wrap="square" lIns="0" tIns="8659" rIns="0" bIns="0" rtlCol="0">
            <a:spAutoFit/>
          </a:bodyPr>
          <a:lstStyle/>
          <a:p>
            <a:pPr marL="34635" algn="l" rtl="0">
              <a:lnSpc>
                <a:spcPct val="150000"/>
              </a:lnSpc>
              <a:spcBef>
                <a:spcPts val="68"/>
              </a:spcBef>
            </a:pPr>
            <a:r>
              <a:rPr sz="2000" b="1" i="1" spc="-3" dirty="0">
                <a:latin typeface="Times New Roman"/>
                <a:cs typeface="Times New Roman"/>
              </a:rPr>
              <a:t>Differences between open </a:t>
            </a:r>
            <a:r>
              <a:rPr sz="2000" b="1" i="1" dirty="0">
                <a:latin typeface="Times New Roman"/>
                <a:cs typeface="Times New Roman"/>
              </a:rPr>
              <a:t>and </a:t>
            </a:r>
            <a:r>
              <a:rPr sz="2000" b="1" i="1" spc="-3" dirty="0">
                <a:latin typeface="Times New Roman"/>
                <a:cs typeface="Times New Roman"/>
              </a:rPr>
              <a:t>closed</a:t>
            </a:r>
            <a:r>
              <a:rPr sz="2000" b="1" i="1" spc="-7" dirty="0">
                <a:latin typeface="Times New Roman"/>
                <a:cs typeface="Times New Roman"/>
              </a:rPr>
              <a:t> </a:t>
            </a:r>
            <a:r>
              <a:rPr sz="2000" b="1" i="1" spc="-3" dirty="0">
                <a:latin typeface="Times New Roman"/>
                <a:cs typeface="Times New Roman"/>
              </a:rPr>
              <a:t>systems</a:t>
            </a:r>
            <a:endParaRPr sz="2000" dirty="0">
              <a:latin typeface="Times New Roman"/>
              <a:cs typeface="Times New Roman"/>
            </a:endParaRPr>
          </a:p>
          <a:p>
            <a:pPr marL="8659" algn="l" rtl="0">
              <a:lnSpc>
                <a:spcPct val="150000"/>
              </a:lnSpc>
            </a:pPr>
            <a:endParaRPr lang="en-GB" sz="1700" b="1" spc="-3" dirty="0">
              <a:latin typeface="Times New Roman"/>
              <a:cs typeface="Times New Roman"/>
            </a:endParaRPr>
          </a:p>
          <a:p>
            <a:pPr marL="8659" algn="l" rtl="0">
              <a:lnSpc>
                <a:spcPct val="150000"/>
              </a:lnSpc>
            </a:pPr>
            <a:r>
              <a:rPr sz="1700" b="1" spc="-3" dirty="0">
                <a:latin typeface="Times New Roman"/>
                <a:cs typeface="Times New Roman"/>
              </a:rPr>
              <a:t>Open</a:t>
            </a:r>
            <a:endParaRPr sz="1700" dirty="0">
              <a:latin typeface="Times New Roman"/>
              <a:cs typeface="Times New Roman"/>
            </a:endParaRPr>
          </a:p>
          <a:p>
            <a:pPr marL="94815" indent="-86589" algn="l" rtl="0">
              <a:lnSpc>
                <a:spcPct val="150000"/>
              </a:lnSpc>
              <a:buChar char="-"/>
              <a:tabLst>
                <a:tab pos="95247" algn="l"/>
              </a:tabLst>
            </a:pPr>
            <a:r>
              <a:rPr sz="1700" spc="-3" dirty="0">
                <a:latin typeface="Times New Roman"/>
                <a:cs typeface="Times New Roman"/>
              </a:rPr>
              <a:t>Interacts with the environment</a:t>
            </a:r>
            <a:r>
              <a:rPr sz="1700" spc="27" dirty="0">
                <a:latin typeface="Times New Roman"/>
                <a:cs typeface="Times New Roman"/>
              </a:rPr>
              <a:t> </a:t>
            </a:r>
            <a:r>
              <a:rPr sz="1700" spc="-3" dirty="0">
                <a:latin typeface="Times New Roman"/>
                <a:cs typeface="Times New Roman"/>
              </a:rPr>
              <a:t>constantly</a:t>
            </a:r>
            <a:endParaRPr sz="1700" dirty="0">
              <a:latin typeface="Times New Roman"/>
              <a:cs typeface="Times New Roman"/>
            </a:endParaRPr>
          </a:p>
          <a:p>
            <a:pPr marL="94815" indent="-86589" algn="l" rtl="0">
              <a:lnSpc>
                <a:spcPct val="150000"/>
              </a:lnSpc>
              <a:buChar char="-"/>
              <a:tabLst>
                <a:tab pos="95247" algn="l"/>
              </a:tabLst>
            </a:pPr>
            <a:r>
              <a:rPr sz="1700" spc="-3" dirty="0">
                <a:latin typeface="Times New Roman"/>
                <a:cs typeface="Times New Roman"/>
              </a:rPr>
              <a:t>Has infinite</a:t>
            </a:r>
            <a:r>
              <a:rPr sz="1700" spc="3" dirty="0">
                <a:latin typeface="Times New Roman"/>
                <a:cs typeface="Times New Roman"/>
              </a:rPr>
              <a:t> </a:t>
            </a:r>
            <a:r>
              <a:rPr sz="1700" spc="-3" dirty="0">
                <a:latin typeface="Times New Roman"/>
                <a:cs typeface="Times New Roman"/>
              </a:rPr>
              <a:t>scope.</a:t>
            </a:r>
            <a:endParaRPr lang="ar-EG" sz="1700" spc="-3" dirty="0">
              <a:latin typeface="Times New Roman"/>
              <a:cs typeface="Times New Roman"/>
            </a:endParaRPr>
          </a:p>
          <a:p>
            <a:pPr marL="94815" indent="-86589" algn="l" rtl="0">
              <a:lnSpc>
                <a:spcPct val="150000"/>
              </a:lnSpc>
              <a:spcBef>
                <a:spcPts val="68"/>
              </a:spcBef>
              <a:buChar char="-"/>
              <a:tabLst>
                <a:tab pos="95247" algn="l"/>
              </a:tabLst>
            </a:pPr>
            <a:r>
              <a:rPr lang="en-GB" sz="1700" spc="-3" dirty="0">
                <a:latin typeface="Times New Roman"/>
                <a:cs typeface="Times New Roman"/>
              </a:rPr>
              <a:t>Relevant variables keep </a:t>
            </a:r>
            <a:r>
              <a:rPr lang="en-GB" sz="1700" dirty="0">
                <a:latin typeface="Times New Roman"/>
                <a:cs typeface="Times New Roman"/>
              </a:rPr>
              <a:t>on</a:t>
            </a:r>
            <a:r>
              <a:rPr lang="en-GB" sz="1700" spc="10" dirty="0">
                <a:latin typeface="Times New Roman"/>
                <a:cs typeface="Times New Roman"/>
              </a:rPr>
              <a:t> </a:t>
            </a:r>
            <a:r>
              <a:rPr lang="en-GB" sz="1700" spc="-3" dirty="0">
                <a:latin typeface="Times New Roman"/>
                <a:cs typeface="Times New Roman"/>
              </a:rPr>
              <a:t>interacting</a:t>
            </a:r>
            <a:endParaRPr lang="en-GB" sz="1700" dirty="0">
              <a:latin typeface="Times New Roman"/>
              <a:cs typeface="Times New Roman"/>
            </a:endParaRPr>
          </a:p>
          <a:p>
            <a:pPr marL="94815" indent="-86589" algn="l" rtl="0">
              <a:lnSpc>
                <a:spcPct val="150000"/>
              </a:lnSpc>
              <a:buChar char="-"/>
              <a:tabLst>
                <a:tab pos="95247" algn="l"/>
              </a:tabLst>
            </a:pPr>
            <a:r>
              <a:rPr lang="en-GB" sz="1700" spc="-3" dirty="0">
                <a:latin typeface="Times New Roman"/>
                <a:cs typeface="Times New Roman"/>
              </a:rPr>
              <a:t>Flexible and</a:t>
            </a:r>
            <a:r>
              <a:rPr lang="en-GB" sz="1700" spc="10" dirty="0">
                <a:latin typeface="Times New Roman"/>
                <a:cs typeface="Times New Roman"/>
              </a:rPr>
              <a:t> </a:t>
            </a:r>
            <a:r>
              <a:rPr lang="en-GB" sz="1700" spc="-3" dirty="0">
                <a:latin typeface="Times New Roman"/>
                <a:cs typeface="Times New Roman"/>
              </a:rPr>
              <a:t>abstract</a:t>
            </a:r>
            <a:endParaRPr lang="en-GB" sz="1700" dirty="0">
              <a:latin typeface="Times New Roman"/>
              <a:cs typeface="Times New Roman"/>
            </a:endParaRPr>
          </a:p>
          <a:p>
            <a:pPr marL="94815" indent="-86589" algn="l" rtl="0">
              <a:lnSpc>
                <a:spcPct val="150000"/>
              </a:lnSpc>
              <a:buChar char="-"/>
              <a:tabLst>
                <a:tab pos="95247" algn="l"/>
              </a:tabLst>
            </a:pPr>
            <a:endParaRPr sz="1700" dirty="0">
              <a:latin typeface="Times New Roman"/>
              <a:cs typeface="Times New Roman"/>
            </a:endParaRPr>
          </a:p>
        </p:txBody>
      </p:sp>
      <p:sp>
        <p:nvSpPr>
          <p:cNvPr id="9" name="object 9"/>
          <p:cNvSpPr txBox="1"/>
          <p:nvPr/>
        </p:nvSpPr>
        <p:spPr>
          <a:xfrm>
            <a:off x="5201098" y="1669869"/>
            <a:ext cx="3760807" cy="2328994"/>
          </a:xfrm>
          <a:prstGeom prst="rect">
            <a:avLst/>
          </a:prstGeom>
        </p:spPr>
        <p:txBody>
          <a:bodyPr vert="horz" wrap="square" lIns="0" tIns="8659" rIns="0" bIns="0" rtlCol="0">
            <a:spAutoFit/>
          </a:bodyPr>
          <a:lstStyle/>
          <a:p>
            <a:pPr marL="8659" algn="l" rtl="0">
              <a:lnSpc>
                <a:spcPct val="150000"/>
              </a:lnSpc>
              <a:spcBef>
                <a:spcPts val="68"/>
              </a:spcBef>
            </a:pPr>
            <a:r>
              <a:rPr sz="1700" b="1" spc="-3" dirty="0">
                <a:latin typeface="Times New Roman"/>
                <a:cs typeface="Times New Roman"/>
              </a:rPr>
              <a:t>Closed</a:t>
            </a:r>
            <a:endParaRPr sz="1700" dirty="0">
              <a:latin typeface="Times New Roman"/>
              <a:cs typeface="Times New Roman"/>
            </a:endParaRPr>
          </a:p>
          <a:p>
            <a:pPr marL="68838" indent="-60612" algn="l" rtl="0">
              <a:lnSpc>
                <a:spcPct val="150000"/>
              </a:lnSpc>
              <a:buChar char="-"/>
              <a:tabLst>
                <a:tab pos="69271" algn="l"/>
              </a:tabLst>
            </a:pPr>
            <a:r>
              <a:rPr sz="1700" spc="-3" dirty="0">
                <a:latin typeface="Times New Roman"/>
                <a:cs typeface="Times New Roman"/>
              </a:rPr>
              <a:t>Does </a:t>
            </a:r>
            <a:r>
              <a:rPr sz="1700" dirty="0">
                <a:latin typeface="Times New Roman"/>
                <a:cs typeface="Times New Roman"/>
              </a:rPr>
              <a:t>not </a:t>
            </a:r>
            <a:r>
              <a:rPr sz="1700" spc="-3" dirty="0">
                <a:latin typeface="Times New Roman"/>
                <a:cs typeface="Times New Roman"/>
              </a:rPr>
              <a:t>interact with the</a:t>
            </a:r>
            <a:r>
              <a:rPr sz="1700" spc="10" dirty="0">
                <a:latin typeface="Times New Roman"/>
                <a:cs typeface="Times New Roman"/>
              </a:rPr>
              <a:t> </a:t>
            </a:r>
            <a:r>
              <a:rPr sz="1700" spc="-3" dirty="0">
                <a:latin typeface="Times New Roman"/>
                <a:cs typeface="Times New Roman"/>
              </a:rPr>
              <a:t>Environment</a:t>
            </a:r>
            <a:endParaRPr sz="1700" dirty="0">
              <a:latin typeface="Times New Roman"/>
              <a:cs typeface="Times New Roman"/>
            </a:endParaRPr>
          </a:p>
          <a:p>
            <a:pPr marL="69271" indent="-61045" algn="l" rtl="0">
              <a:lnSpc>
                <a:spcPct val="150000"/>
              </a:lnSpc>
              <a:buChar char="-"/>
              <a:tabLst>
                <a:tab pos="69704" algn="l"/>
              </a:tabLst>
            </a:pPr>
            <a:r>
              <a:rPr sz="1700" spc="-3" dirty="0">
                <a:latin typeface="Times New Roman"/>
                <a:cs typeface="Times New Roman"/>
              </a:rPr>
              <a:t>Limited</a:t>
            </a:r>
            <a:r>
              <a:rPr sz="1700" dirty="0">
                <a:latin typeface="Times New Roman"/>
                <a:cs typeface="Times New Roman"/>
              </a:rPr>
              <a:t> </a:t>
            </a:r>
            <a:r>
              <a:rPr sz="1700" spc="-3" dirty="0">
                <a:latin typeface="Times New Roman"/>
                <a:cs typeface="Times New Roman"/>
              </a:rPr>
              <a:t>Scope</a:t>
            </a:r>
            <a:endParaRPr lang="en-GB" sz="1700" spc="-3" dirty="0">
              <a:latin typeface="Times New Roman"/>
              <a:cs typeface="Times New Roman"/>
            </a:endParaRPr>
          </a:p>
          <a:p>
            <a:pPr marL="68838" indent="-60612" algn="l" rtl="0">
              <a:lnSpc>
                <a:spcPct val="150000"/>
              </a:lnSpc>
              <a:spcBef>
                <a:spcPts val="68"/>
              </a:spcBef>
              <a:buChar char="-"/>
              <a:tabLst>
                <a:tab pos="69271" algn="l"/>
              </a:tabLst>
            </a:pPr>
            <a:r>
              <a:rPr lang="en-GB" sz="1700" spc="-3" dirty="0">
                <a:latin typeface="Times New Roman"/>
                <a:cs typeface="Times New Roman"/>
              </a:rPr>
              <a:t>Self</a:t>
            </a:r>
            <a:r>
              <a:rPr lang="en-GB" sz="1700" dirty="0">
                <a:latin typeface="Times New Roman"/>
                <a:cs typeface="Times New Roman"/>
              </a:rPr>
              <a:t> </a:t>
            </a:r>
            <a:r>
              <a:rPr lang="en-GB" sz="1700" spc="-3" dirty="0">
                <a:latin typeface="Times New Roman"/>
                <a:cs typeface="Times New Roman"/>
              </a:rPr>
              <a:t>Contained</a:t>
            </a:r>
            <a:endParaRPr lang="en-GB" sz="1700" dirty="0">
              <a:latin typeface="Times New Roman"/>
              <a:cs typeface="Times New Roman"/>
            </a:endParaRPr>
          </a:p>
          <a:p>
            <a:pPr marL="68838" indent="-60612" algn="l" rtl="0">
              <a:lnSpc>
                <a:spcPct val="150000"/>
              </a:lnSpc>
              <a:buChar char="-"/>
              <a:tabLst>
                <a:tab pos="69271" algn="l"/>
              </a:tabLst>
            </a:pPr>
            <a:r>
              <a:rPr lang="en-GB" sz="1700" spc="-3" dirty="0">
                <a:latin typeface="Times New Roman"/>
                <a:cs typeface="Times New Roman"/>
              </a:rPr>
              <a:t>Rigid and</a:t>
            </a:r>
            <a:r>
              <a:rPr lang="en-GB" sz="1700" spc="-24" dirty="0">
                <a:latin typeface="Times New Roman"/>
                <a:cs typeface="Times New Roman"/>
              </a:rPr>
              <a:t> </a:t>
            </a:r>
            <a:r>
              <a:rPr lang="en-GB" sz="1700" spc="-3" dirty="0">
                <a:latin typeface="Times New Roman"/>
                <a:cs typeface="Times New Roman"/>
              </a:rPr>
              <a:t>mathematical</a:t>
            </a:r>
            <a:endParaRPr lang="en-GB" sz="1700" dirty="0">
              <a:latin typeface="Times New Roman"/>
              <a:cs typeface="Times New Roman"/>
            </a:endParaRPr>
          </a:p>
          <a:p>
            <a:pPr marL="69271" indent="-61045" algn="l" rtl="0">
              <a:lnSpc>
                <a:spcPct val="150000"/>
              </a:lnSpc>
              <a:buChar char="-"/>
              <a:tabLst>
                <a:tab pos="69704" algn="l"/>
              </a:tabLst>
            </a:pPr>
            <a:endParaRPr sz="17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flipH="1">
            <a:off x="3842584" y="4444047"/>
            <a:ext cx="717620" cy="120739"/>
          </a:xfrm>
          <a:prstGeom prst="rect">
            <a:avLst/>
          </a:prstGeom>
        </p:spPr>
        <p:txBody>
          <a:bodyPr vert="horz" wrap="square" lIns="0" tIns="0" rIns="0" bIns="0" rtlCol="0" anchor="ctr">
            <a:spAutoFit/>
          </a:bodyPr>
          <a:lstStyle/>
          <a:p>
            <a:pPr marL="25977">
              <a:lnSpc>
                <a:spcPts val="961"/>
              </a:lnSpc>
            </a:pPr>
            <a:fld id="{81D60167-4931-47E6-BA6A-407CBD079E47}" type="slidenum">
              <a:rPr dirty="0"/>
              <a:pPr marL="25977">
                <a:lnSpc>
                  <a:spcPts val="961"/>
                </a:lnSpc>
              </a:pPr>
              <a:t>14</a:t>
            </a:fld>
            <a:endParaRPr dirty="0"/>
          </a:p>
        </p:txBody>
      </p:sp>
      <p:sp>
        <p:nvSpPr>
          <p:cNvPr id="2" name="object 2"/>
          <p:cNvSpPr txBox="1"/>
          <p:nvPr/>
        </p:nvSpPr>
        <p:spPr>
          <a:xfrm>
            <a:off x="393895" y="116489"/>
            <a:ext cx="11380763" cy="6335476"/>
          </a:xfrm>
          <a:prstGeom prst="rect">
            <a:avLst/>
          </a:prstGeom>
        </p:spPr>
        <p:txBody>
          <a:bodyPr vert="horz" wrap="square" lIns="0" tIns="8659" rIns="0" bIns="0" rtlCol="0">
            <a:spAutoFit/>
          </a:bodyPr>
          <a:lstStyle/>
          <a:p>
            <a:pPr marL="8659" algn="ctr" rtl="0">
              <a:lnSpc>
                <a:spcPct val="150000"/>
              </a:lnSpc>
              <a:spcBef>
                <a:spcPts val="68"/>
              </a:spcBef>
            </a:pPr>
            <a:r>
              <a:rPr sz="2000" b="1" u="sng" dirty="0">
                <a:uFill>
                  <a:solidFill>
                    <a:srgbClr val="000000"/>
                  </a:solidFill>
                </a:uFill>
                <a:latin typeface="Times New Roman"/>
                <a:cs typeface="Times New Roman"/>
              </a:rPr>
              <a:t>2.0 </a:t>
            </a:r>
            <a:r>
              <a:rPr sz="2000" b="1" u="sng" spc="-10" dirty="0">
                <a:uFill>
                  <a:solidFill>
                    <a:srgbClr val="000000"/>
                  </a:solidFill>
                </a:uFill>
                <a:latin typeface="Times New Roman"/>
                <a:cs typeface="Times New Roman"/>
              </a:rPr>
              <a:t>INFORMATION</a:t>
            </a:r>
            <a:r>
              <a:rPr sz="2000" b="1" u="sng" spc="-3" dirty="0">
                <a:uFill>
                  <a:solidFill>
                    <a:srgbClr val="000000"/>
                  </a:solidFill>
                </a:uFill>
                <a:latin typeface="Times New Roman"/>
                <a:cs typeface="Times New Roman"/>
              </a:rPr>
              <a:t> SYSTEMS</a:t>
            </a:r>
            <a:endParaRPr sz="2000" dirty="0">
              <a:latin typeface="Times New Roman"/>
              <a:cs typeface="Times New Roman"/>
            </a:endParaRPr>
          </a:p>
          <a:p>
            <a:pPr marL="8659" algn="just" rtl="0">
              <a:lnSpc>
                <a:spcPct val="150000"/>
              </a:lnSpc>
            </a:pPr>
            <a:r>
              <a:rPr sz="1600" b="1" spc="-3" dirty="0">
                <a:latin typeface="Times New Roman"/>
                <a:cs typeface="Times New Roman"/>
              </a:rPr>
              <a:t>Definition: Information</a:t>
            </a:r>
            <a:r>
              <a:rPr sz="1600" b="1" spc="3" dirty="0">
                <a:latin typeface="Times New Roman"/>
                <a:cs typeface="Times New Roman"/>
              </a:rPr>
              <a:t> </a:t>
            </a:r>
            <a:r>
              <a:rPr sz="1600" b="1" spc="-3" dirty="0">
                <a:latin typeface="Times New Roman"/>
                <a:cs typeface="Times New Roman"/>
              </a:rPr>
              <a:t>System</a:t>
            </a:r>
            <a:endParaRPr sz="1600" dirty="0">
              <a:latin typeface="Times New Roman"/>
              <a:cs typeface="Times New Roman"/>
            </a:endParaRPr>
          </a:p>
          <a:p>
            <a:pPr marL="8659" marR="6927" algn="just" rtl="0">
              <a:lnSpc>
                <a:spcPct val="150000"/>
              </a:lnSpc>
              <a:spcBef>
                <a:spcPts val="44"/>
              </a:spcBef>
            </a:pPr>
            <a:r>
              <a:rPr sz="1600" dirty="0">
                <a:latin typeface="Times New Roman"/>
                <a:cs typeface="Times New Roman"/>
              </a:rPr>
              <a:t>An </a:t>
            </a:r>
            <a:r>
              <a:rPr sz="1600" spc="-3" dirty="0">
                <a:latin typeface="Times New Roman"/>
                <a:cs typeface="Times New Roman"/>
              </a:rPr>
              <a:t>information system is an arrangement </a:t>
            </a:r>
            <a:r>
              <a:rPr sz="1600" dirty="0">
                <a:latin typeface="Times New Roman"/>
                <a:cs typeface="Times New Roman"/>
              </a:rPr>
              <a:t>of </a:t>
            </a:r>
            <a:r>
              <a:rPr sz="1600" spc="-3" dirty="0">
                <a:latin typeface="Times New Roman"/>
                <a:cs typeface="Times New Roman"/>
              </a:rPr>
              <a:t>people, data, process, interfaces, networks and  technology that interact to </a:t>
            </a:r>
            <a:r>
              <a:rPr sz="1600" dirty="0">
                <a:latin typeface="Times New Roman"/>
                <a:cs typeface="Times New Roman"/>
              </a:rPr>
              <a:t>support </a:t>
            </a:r>
            <a:r>
              <a:rPr sz="1600" spc="-3" dirty="0">
                <a:latin typeface="Times New Roman"/>
                <a:cs typeface="Times New Roman"/>
              </a:rPr>
              <a:t>and improve both day-to-day operations in </a:t>
            </a:r>
            <a:r>
              <a:rPr sz="1600" dirty="0">
                <a:latin typeface="Times New Roman"/>
                <a:cs typeface="Times New Roman"/>
              </a:rPr>
              <a:t>a </a:t>
            </a:r>
            <a:r>
              <a:rPr sz="1600" spc="-3" dirty="0">
                <a:latin typeface="Times New Roman"/>
                <a:cs typeface="Times New Roman"/>
              </a:rPr>
              <a:t>business  (sometimes called </a:t>
            </a:r>
            <a:r>
              <a:rPr sz="1600" b="1" dirty="0">
                <a:latin typeface="Times New Roman"/>
                <a:cs typeface="Times New Roman"/>
              </a:rPr>
              <a:t>data </a:t>
            </a:r>
            <a:r>
              <a:rPr sz="1600" b="1" spc="-3" dirty="0">
                <a:latin typeface="Times New Roman"/>
                <a:cs typeface="Times New Roman"/>
              </a:rPr>
              <a:t>process</a:t>
            </a:r>
            <a:r>
              <a:rPr sz="1600" spc="-3" dirty="0">
                <a:latin typeface="Times New Roman"/>
                <a:cs typeface="Times New Roman"/>
              </a:rPr>
              <a:t>), as well as </a:t>
            </a:r>
            <a:r>
              <a:rPr sz="1600" dirty="0">
                <a:latin typeface="Times New Roman"/>
                <a:cs typeface="Times New Roman"/>
              </a:rPr>
              <a:t>support </a:t>
            </a:r>
            <a:r>
              <a:rPr sz="1600" spc="-3" dirty="0">
                <a:latin typeface="Times New Roman"/>
                <a:cs typeface="Times New Roman"/>
              </a:rPr>
              <a:t>the problem-solving and decision-making  needs </a:t>
            </a:r>
            <a:r>
              <a:rPr sz="1600" dirty="0">
                <a:latin typeface="Times New Roman"/>
                <a:cs typeface="Times New Roman"/>
              </a:rPr>
              <a:t>of </a:t>
            </a:r>
            <a:r>
              <a:rPr sz="1600" spc="-3" dirty="0">
                <a:latin typeface="Times New Roman"/>
                <a:cs typeface="Times New Roman"/>
              </a:rPr>
              <a:t>management (sometimes called </a:t>
            </a:r>
            <a:r>
              <a:rPr sz="1600" b="1" spc="-3" dirty="0">
                <a:latin typeface="Times New Roman"/>
                <a:cs typeface="Times New Roman"/>
              </a:rPr>
              <a:t>information</a:t>
            </a:r>
            <a:r>
              <a:rPr sz="1600" b="1" spc="41" dirty="0">
                <a:latin typeface="Times New Roman"/>
                <a:cs typeface="Times New Roman"/>
              </a:rPr>
              <a:t> </a:t>
            </a:r>
            <a:r>
              <a:rPr sz="1600" b="1" spc="-3" dirty="0">
                <a:latin typeface="Times New Roman"/>
                <a:cs typeface="Times New Roman"/>
              </a:rPr>
              <a:t>service</a:t>
            </a:r>
            <a:r>
              <a:rPr sz="1600" spc="-3" dirty="0">
                <a:latin typeface="Times New Roman"/>
                <a:cs typeface="Times New Roman"/>
              </a:rPr>
              <a:t>).</a:t>
            </a:r>
            <a:endParaRPr sz="1600" dirty="0">
              <a:latin typeface="Times New Roman"/>
              <a:cs typeface="Times New Roman"/>
            </a:endParaRPr>
          </a:p>
          <a:p>
            <a:pPr algn="l" rtl="0">
              <a:lnSpc>
                <a:spcPct val="150000"/>
              </a:lnSpc>
              <a:spcBef>
                <a:spcPts val="14"/>
              </a:spcBef>
            </a:pPr>
            <a:endParaRPr sz="1600" dirty="0">
              <a:latin typeface="Times New Roman"/>
              <a:cs typeface="Times New Roman"/>
            </a:endParaRPr>
          </a:p>
          <a:p>
            <a:pPr marL="8659" algn="just" rtl="0">
              <a:lnSpc>
                <a:spcPct val="150000"/>
              </a:lnSpc>
            </a:pPr>
            <a:r>
              <a:rPr sz="1600" b="1" spc="-14" dirty="0">
                <a:latin typeface="Times New Roman"/>
                <a:cs typeface="Times New Roman"/>
              </a:rPr>
              <a:t>Types </a:t>
            </a:r>
            <a:r>
              <a:rPr sz="1600" b="1" dirty="0">
                <a:latin typeface="Times New Roman"/>
                <a:cs typeface="Times New Roman"/>
              </a:rPr>
              <a:t>of </a:t>
            </a:r>
            <a:r>
              <a:rPr sz="1600" b="1" spc="-3" dirty="0">
                <a:latin typeface="Times New Roman"/>
                <a:cs typeface="Times New Roman"/>
              </a:rPr>
              <a:t>Information</a:t>
            </a:r>
            <a:r>
              <a:rPr sz="1600" b="1" spc="10" dirty="0">
                <a:latin typeface="Times New Roman"/>
                <a:cs typeface="Times New Roman"/>
              </a:rPr>
              <a:t> </a:t>
            </a:r>
            <a:r>
              <a:rPr sz="1600" b="1" spc="-3" dirty="0">
                <a:latin typeface="Times New Roman"/>
                <a:cs typeface="Times New Roman"/>
              </a:rPr>
              <a:t>Systems</a:t>
            </a:r>
            <a:endParaRPr sz="1600" dirty="0">
              <a:latin typeface="Times New Roman"/>
              <a:cs typeface="Times New Roman"/>
            </a:endParaRPr>
          </a:p>
          <a:p>
            <a:pPr marL="8659" marR="5628" algn="just" rtl="0">
              <a:lnSpc>
                <a:spcPct val="150000"/>
              </a:lnSpc>
              <a:spcBef>
                <a:spcPts val="44"/>
              </a:spcBef>
            </a:pPr>
            <a:r>
              <a:rPr sz="1600" spc="-3" dirty="0">
                <a:latin typeface="Times New Roman"/>
                <a:cs typeface="Times New Roman"/>
              </a:rPr>
              <a:t>There are different types </a:t>
            </a:r>
            <a:r>
              <a:rPr sz="1600" dirty="0">
                <a:latin typeface="Times New Roman"/>
                <a:cs typeface="Times New Roman"/>
              </a:rPr>
              <a:t>of </a:t>
            </a:r>
            <a:r>
              <a:rPr sz="1600" spc="-3" dirty="0">
                <a:latin typeface="Times New Roman"/>
                <a:cs typeface="Times New Roman"/>
              </a:rPr>
              <a:t>information systems distinguished </a:t>
            </a:r>
            <a:r>
              <a:rPr sz="1600" dirty="0">
                <a:latin typeface="Times New Roman"/>
                <a:cs typeface="Times New Roman"/>
              </a:rPr>
              <a:t>from </a:t>
            </a:r>
            <a:r>
              <a:rPr sz="1600" spc="-3" dirty="0">
                <a:latin typeface="Times New Roman"/>
                <a:cs typeface="Times New Roman"/>
              </a:rPr>
              <a:t>each other </a:t>
            </a:r>
            <a:r>
              <a:rPr sz="1600" dirty="0">
                <a:latin typeface="Times New Roman"/>
                <a:cs typeface="Times New Roman"/>
              </a:rPr>
              <a:t>on </a:t>
            </a:r>
            <a:r>
              <a:rPr sz="1600" spc="-3" dirty="0">
                <a:latin typeface="Times New Roman"/>
                <a:cs typeface="Times New Roman"/>
              </a:rPr>
              <a:t>the basis </a:t>
            </a:r>
            <a:r>
              <a:rPr sz="1600" dirty="0">
                <a:latin typeface="Times New Roman"/>
                <a:cs typeface="Times New Roman"/>
              </a:rPr>
              <a:t>of  </a:t>
            </a:r>
            <a:r>
              <a:rPr sz="1600" spc="-3" dirty="0">
                <a:latin typeface="Times New Roman"/>
                <a:cs typeface="Times New Roman"/>
              </a:rPr>
              <a:t>what the system does </a:t>
            </a:r>
            <a:r>
              <a:rPr sz="1600" dirty="0">
                <a:latin typeface="Times New Roman"/>
                <a:cs typeface="Times New Roman"/>
              </a:rPr>
              <a:t>or by </a:t>
            </a:r>
            <a:r>
              <a:rPr sz="1600" spc="-3" dirty="0">
                <a:latin typeface="Times New Roman"/>
                <a:cs typeface="Times New Roman"/>
              </a:rPr>
              <a:t>technology used to construct the system. The following </a:t>
            </a:r>
            <a:r>
              <a:rPr sz="1600" dirty="0">
                <a:latin typeface="Times New Roman"/>
                <a:cs typeface="Times New Roman"/>
              </a:rPr>
              <a:t>are </a:t>
            </a:r>
            <a:r>
              <a:rPr sz="1600" spc="-3" dirty="0">
                <a:latin typeface="Times New Roman"/>
                <a:cs typeface="Times New Roman"/>
              </a:rPr>
              <a:t>some </a:t>
            </a:r>
            <a:r>
              <a:rPr sz="1600" dirty="0">
                <a:latin typeface="Times New Roman"/>
                <a:cs typeface="Times New Roman"/>
              </a:rPr>
              <a:t>of  </a:t>
            </a:r>
            <a:r>
              <a:rPr sz="1600" spc="-3" dirty="0">
                <a:latin typeface="Times New Roman"/>
                <a:cs typeface="Times New Roman"/>
              </a:rPr>
              <a:t>the classes </a:t>
            </a:r>
            <a:r>
              <a:rPr sz="1600" dirty="0">
                <a:latin typeface="Times New Roman"/>
                <a:cs typeface="Times New Roman"/>
              </a:rPr>
              <a:t>of </a:t>
            </a:r>
            <a:r>
              <a:rPr sz="1600" spc="-3" dirty="0">
                <a:latin typeface="Times New Roman"/>
                <a:cs typeface="Times New Roman"/>
              </a:rPr>
              <a:t>information</a:t>
            </a:r>
            <a:r>
              <a:rPr sz="1600" spc="17" dirty="0">
                <a:latin typeface="Times New Roman"/>
                <a:cs typeface="Times New Roman"/>
              </a:rPr>
              <a:t> </a:t>
            </a:r>
            <a:r>
              <a:rPr sz="1600" spc="-3" dirty="0">
                <a:latin typeface="Times New Roman"/>
                <a:cs typeface="Times New Roman"/>
              </a:rPr>
              <a:t>systems.</a:t>
            </a:r>
            <a:endParaRPr lang="en-GB" sz="1600" spc="-3" dirty="0">
              <a:latin typeface="Times New Roman"/>
              <a:cs typeface="Times New Roman"/>
            </a:endParaRPr>
          </a:p>
          <a:p>
            <a:pPr marL="351559" marR="5628" indent="-342900" algn="just" rtl="0">
              <a:lnSpc>
                <a:spcPct val="150000"/>
              </a:lnSpc>
              <a:spcBef>
                <a:spcPts val="44"/>
              </a:spcBef>
              <a:buAutoNum type="alphaLcPeriod"/>
            </a:pPr>
            <a:r>
              <a:rPr lang="en-GB" sz="1600" b="1" i="1" spc="-7" dirty="0">
                <a:latin typeface="Times New Roman"/>
                <a:cs typeface="Times New Roman"/>
              </a:rPr>
              <a:t>Transaction </a:t>
            </a:r>
            <a:r>
              <a:rPr lang="en-GB" sz="1600" b="1" i="1" spc="-3" dirty="0">
                <a:latin typeface="Times New Roman"/>
                <a:cs typeface="Times New Roman"/>
              </a:rPr>
              <a:t>Processing Systems</a:t>
            </a:r>
            <a:r>
              <a:rPr lang="en-GB" sz="1600" b="1" i="1" spc="17" dirty="0">
                <a:latin typeface="Times New Roman"/>
                <a:cs typeface="Times New Roman"/>
              </a:rPr>
              <a:t> </a:t>
            </a:r>
            <a:r>
              <a:rPr lang="en-GB" sz="1600" b="1" i="1" spc="-3" dirty="0">
                <a:latin typeface="Times New Roman"/>
                <a:cs typeface="Times New Roman"/>
              </a:rPr>
              <a:t>(TPS)</a:t>
            </a:r>
          </a:p>
          <a:p>
            <a:pPr marL="351559" marR="5628" indent="-342900" algn="just" rtl="0">
              <a:lnSpc>
                <a:spcPct val="150000"/>
              </a:lnSpc>
              <a:spcBef>
                <a:spcPts val="44"/>
              </a:spcBef>
              <a:buFontTx/>
              <a:buAutoNum type="alphaLcPeriod"/>
            </a:pPr>
            <a:r>
              <a:rPr lang="fr-FR" sz="1600" b="1" i="1" dirty="0">
                <a:latin typeface="Times New Roman"/>
                <a:cs typeface="Times New Roman"/>
              </a:rPr>
              <a:t> </a:t>
            </a:r>
            <a:r>
              <a:rPr lang="fr-FR" sz="1600" b="1" i="1" spc="-3" dirty="0">
                <a:latin typeface="Times New Roman"/>
                <a:cs typeface="Times New Roman"/>
              </a:rPr>
              <a:t>Management Information System</a:t>
            </a:r>
            <a:r>
              <a:rPr lang="fr-FR" sz="1600" b="1" i="1" spc="10" dirty="0">
                <a:latin typeface="Times New Roman"/>
                <a:cs typeface="Times New Roman"/>
              </a:rPr>
              <a:t> </a:t>
            </a:r>
            <a:r>
              <a:rPr lang="fr-FR" sz="1600" b="1" i="1" spc="-3" dirty="0">
                <a:latin typeface="Times New Roman"/>
                <a:cs typeface="Times New Roman"/>
              </a:rPr>
              <a:t>(MIS)</a:t>
            </a:r>
          </a:p>
          <a:p>
            <a:pPr marL="351559" marR="5628" indent="-342900" algn="just" rtl="0">
              <a:lnSpc>
                <a:spcPct val="150000"/>
              </a:lnSpc>
              <a:spcBef>
                <a:spcPts val="44"/>
              </a:spcBef>
              <a:buFontTx/>
              <a:buAutoNum type="alphaLcPeriod"/>
            </a:pPr>
            <a:r>
              <a:rPr lang="en-GB" sz="1600" b="1" spc="-3" dirty="0">
                <a:latin typeface="Times New Roman"/>
                <a:cs typeface="Times New Roman"/>
              </a:rPr>
              <a:t> Decision Support Systems</a:t>
            </a:r>
            <a:r>
              <a:rPr lang="en-GB" sz="1600" b="1" spc="10" dirty="0">
                <a:latin typeface="Times New Roman"/>
                <a:cs typeface="Times New Roman"/>
              </a:rPr>
              <a:t> </a:t>
            </a:r>
            <a:r>
              <a:rPr lang="en-GB" sz="1600" b="1" spc="-3" dirty="0">
                <a:latin typeface="Times New Roman"/>
                <a:cs typeface="Times New Roman"/>
              </a:rPr>
              <a:t>(DSS)</a:t>
            </a:r>
          </a:p>
          <a:p>
            <a:pPr marL="351559" marR="5628" indent="-342900" algn="just" rtl="0">
              <a:lnSpc>
                <a:spcPct val="150000"/>
              </a:lnSpc>
              <a:spcBef>
                <a:spcPts val="44"/>
              </a:spcBef>
              <a:buFontTx/>
              <a:buAutoNum type="alphaLcPeriod"/>
            </a:pPr>
            <a:r>
              <a:rPr lang="en-GB" sz="1600" b="1" i="1" spc="-3" dirty="0">
                <a:latin typeface="Times New Roman"/>
                <a:cs typeface="Times New Roman"/>
              </a:rPr>
              <a:t>Expert</a:t>
            </a:r>
            <a:r>
              <a:rPr lang="en-GB" sz="1600" b="1" i="1" dirty="0">
                <a:latin typeface="Times New Roman"/>
                <a:cs typeface="Times New Roman"/>
              </a:rPr>
              <a:t> </a:t>
            </a:r>
            <a:r>
              <a:rPr lang="en-GB" sz="1600" b="1" i="1" spc="-3" dirty="0">
                <a:latin typeface="Times New Roman"/>
                <a:cs typeface="Times New Roman"/>
              </a:rPr>
              <a:t>Systems</a:t>
            </a:r>
            <a:endParaRPr lang="en-GB" sz="1600" dirty="0">
              <a:latin typeface="Times New Roman"/>
              <a:cs typeface="Times New Roman"/>
            </a:endParaRPr>
          </a:p>
          <a:p>
            <a:pPr marL="351559" marR="5628" indent="-342900" algn="just" rtl="0">
              <a:lnSpc>
                <a:spcPct val="150000"/>
              </a:lnSpc>
              <a:spcBef>
                <a:spcPts val="44"/>
              </a:spcBef>
              <a:buFontTx/>
              <a:buAutoNum type="alphaLcPeriod"/>
            </a:pPr>
            <a:endParaRPr lang="en-GB" sz="1600" dirty="0">
              <a:latin typeface="Times New Roman"/>
              <a:cs typeface="Times New Roman"/>
            </a:endParaRPr>
          </a:p>
          <a:p>
            <a:pPr marL="351559" marR="5628" indent="-342900" algn="just" rtl="0">
              <a:lnSpc>
                <a:spcPct val="150000"/>
              </a:lnSpc>
              <a:spcBef>
                <a:spcPts val="44"/>
              </a:spcBef>
              <a:buFontTx/>
              <a:buAutoNum type="alphaLcPeriod"/>
            </a:pPr>
            <a:endParaRPr lang="fr-FR" sz="1600" dirty="0">
              <a:latin typeface="Times New Roman"/>
              <a:cs typeface="Times New Roman"/>
            </a:endParaRPr>
          </a:p>
          <a:p>
            <a:pPr marL="351559" marR="5628" indent="-342900" algn="just" rtl="0">
              <a:lnSpc>
                <a:spcPct val="150000"/>
              </a:lnSpc>
              <a:spcBef>
                <a:spcPts val="44"/>
              </a:spcBef>
              <a:buAutoNum type="alphaLcPeriod"/>
            </a:pPr>
            <a:endParaRPr lang="en-GB" sz="1600" dirty="0">
              <a:latin typeface="Times New Roman"/>
              <a:cs typeface="Times New Roman"/>
            </a:endParaRPr>
          </a:p>
          <a:p>
            <a:pPr marL="8659" marR="5628" algn="just" rtl="0">
              <a:lnSpc>
                <a:spcPct val="150000"/>
              </a:lnSpc>
              <a:spcBef>
                <a:spcPts val="44"/>
              </a:spcBef>
            </a:pPr>
            <a:endParaRPr sz="1600" dirty="0">
              <a:latin typeface="Times New Roman"/>
              <a:cs typeface="Times New Roman"/>
            </a:endParaRPr>
          </a:p>
        </p:txBody>
      </p:sp>
      <p:sp>
        <p:nvSpPr>
          <p:cNvPr id="3" name="object 3"/>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BD6C84E-E86E-4AE6-4153-890CF8476C9A}"/>
              </a:ext>
            </a:extLst>
          </p:cNvPr>
          <p:cNvSpPr txBox="1"/>
          <p:nvPr/>
        </p:nvSpPr>
        <p:spPr>
          <a:xfrm>
            <a:off x="221559" y="-233392"/>
            <a:ext cx="11748868" cy="7245573"/>
          </a:xfrm>
          <a:prstGeom prst="rect">
            <a:avLst/>
          </a:prstGeom>
          <a:noFill/>
        </p:spPr>
        <p:txBody>
          <a:bodyPr wrap="square">
            <a:spAutoFit/>
          </a:bodyPr>
          <a:lstStyle/>
          <a:p>
            <a:pPr algn="l" rtl="0">
              <a:spcBef>
                <a:spcPts val="14"/>
              </a:spcBef>
            </a:pPr>
            <a:endParaRPr lang="en-GB" sz="1600" dirty="0">
              <a:latin typeface="Times New Roman"/>
              <a:cs typeface="Times New Roman"/>
            </a:endParaRPr>
          </a:p>
          <a:p>
            <a:pPr marL="351559" indent="-342900" algn="just" rtl="0">
              <a:buAutoNum type="alphaLcPeriod"/>
            </a:pPr>
            <a:r>
              <a:rPr lang="en-GB" sz="2000" b="1" i="1" spc="-7" dirty="0">
                <a:latin typeface="Times New Roman"/>
                <a:cs typeface="Times New Roman"/>
              </a:rPr>
              <a:t>Transaction </a:t>
            </a:r>
            <a:r>
              <a:rPr lang="en-GB" sz="2000" b="1" i="1" spc="-3" dirty="0">
                <a:latin typeface="Times New Roman"/>
                <a:cs typeface="Times New Roman"/>
              </a:rPr>
              <a:t>Processing Systems</a:t>
            </a:r>
            <a:r>
              <a:rPr lang="en-GB" sz="2000" b="1" i="1" spc="17" dirty="0">
                <a:latin typeface="Times New Roman"/>
                <a:cs typeface="Times New Roman"/>
              </a:rPr>
              <a:t> </a:t>
            </a:r>
            <a:r>
              <a:rPr lang="en-GB" sz="2000" b="1" i="1" spc="-3" dirty="0">
                <a:latin typeface="Times New Roman"/>
                <a:cs typeface="Times New Roman"/>
              </a:rPr>
              <a:t>(TPS)</a:t>
            </a:r>
          </a:p>
          <a:p>
            <a:pPr marL="8659" algn="just" rtl="0"/>
            <a:endParaRPr lang="en-GB" sz="1600" dirty="0">
              <a:latin typeface="Times New Roman"/>
              <a:cs typeface="Times New Roman"/>
            </a:endParaRPr>
          </a:p>
          <a:p>
            <a:pPr marL="8659" marR="3464" algn="just" rtl="0">
              <a:spcBef>
                <a:spcPts val="44"/>
              </a:spcBef>
            </a:pPr>
            <a:r>
              <a:rPr lang="en-GB" sz="1600" spc="-3" dirty="0">
                <a:latin typeface="Times New Roman"/>
                <a:cs typeface="Times New Roman"/>
              </a:rPr>
              <a:t>TPS automate the handling </a:t>
            </a:r>
            <a:r>
              <a:rPr lang="en-GB" sz="1600" dirty="0">
                <a:latin typeface="Times New Roman"/>
                <a:cs typeface="Times New Roman"/>
              </a:rPr>
              <a:t>or </a:t>
            </a:r>
            <a:r>
              <a:rPr lang="en-GB" sz="1600" spc="-3" dirty="0">
                <a:latin typeface="Times New Roman"/>
                <a:cs typeface="Times New Roman"/>
              </a:rPr>
              <a:t>transaction, which can </a:t>
            </a:r>
            <a:r>
              <a:rPr lang="en-GB" sz="1600" dirty="0">
                <a:latin typeface="Times New Roman"/>
                <a:cs typeface="Times New Roman"/>
              </a:rPr>
              <a:t>be </a:t>
            </a:r>
            <a:r>
              <a:rPr lang="en-GB" sz="1600" spc="-3" dirty="0">
                <a:latin typeface="Times New Roman"/>
                <a:cs typeface="Times New Roman"/>
              </a:rPr>
              <a:t>thought </a:t>
            </a:r>
            <a:r>
              <a:rPr lang="en-GB" sz="1600" dirty="0">
                <a:latin typeface="Times New Roman"/>
                <a:cs typeface="Times New Roman"/>
              </a:rPr>
              <a:t>of </a:t>
            </a:r>
            <a:r>
              <a:rPr lang="en-GB" sz="1600" spc="-3" dirty="0">
                <a:latin typeface="Times New Roman"/>
                <a:cs typeface="Times New Roman"/>
              </a:rPr>
              <a:t>as simple, discrete events in  the life </a:t>
            </a:r>
            <a:r>
              <a:rPr lang="en-GB" sz="1600" dirty="0">
                <a:latin typeface="Times New Roman"/>
                <a:cs typeface="Times New Roman"/>
              </a:rPr>
              <a:t>of </a:t>
            </a:r>
            <a:r>
              <a:rPr lang="en-GB" sz="1600" spc="-3" dirty="0">
                <a:latin typeface="Times New Roman"/>
                <a:cs typeface="Times New Roman"/>
              </a:rPr>
              <a:t>an organization. Data about each transaction are captured. </a:t>
            </a:r>
            <a:r>
              <a:rPr lang="en-GB" sz="1600" spc="-7" dirty="0">
                <a:latin typeface="Times New Roman"/>
                <a:cs typeface="Times New Roman"/>
              </a:rPr>
              <a:t>Transaction </a:t>
            </a:r>
            <a:r>
              <a:rPr lang="en-GB" sz="1600" spc="-3" dirty="0">
                <a:latin typeface="Times New Roman"/>
                <a:cs typeface="Times New Roman"/>
              </a:rPr>
              <a:t>are verified and  accepted </a:t>
            </a:r>
            <a:r>
              <a:rPr lang="en-GB" sz="1600" dirty="0">
                <a:latin typeface="Times New Roman"/>
                <a:cs typeface="Times New Roman"/>
              </a:rPr>
              <a:t>or </a:t>
            </a:r>
            <a:r>
              <a:rPr lang="en-GB" sz="1600" spc="-3" dirty="0">
                <a:latin typeface="Times New Roman"/>
                <a:cs typeface="Times New Roman"/>
              </a:rPr>
              <a:t>rejected, and validated. </a:t>
            </a:r>
            <a:r>
              <a:rPr lang="en-GB" sz="1600" spc="-7" dirty="0">
                <a:latin typeface="Times New Roman"/>
                <a:cs typeface="Times New Roman"/>
              </a:rPr>
              <a:t>Transactions </a:t>
            </a:r>
            <a:r>
              <a:rPr lang="en-GB" sz="1600" spc="-3" dirty="0">
                <a:latin typeface="Times New Roman"/>
                <a:cs typeface="Times New Roman"/>
              </a:rPr>
              <a:t>may </a:t>
            </a:r>
            <a:r>
              <a:rPr lang="en-GB" sz="1600" dirty="0">
                <a:latin typeface="Times New Roman"/>
                <a:cs typeface="Times New Roman"/>
              </a:rPr>
              <a:t>be </a:t>
            </a:r>
            <a:r>
              <a:rPr lang="en-GB" sz="1600" spc="-3" dirty="0">
                <a:latin typeface="Times New Roman"/>
                <a:cs typeface="Times New Roman"/>
              </a:rPr>
              <a:t>moved </a:t>
            </a:r>
            <a:r>
              <a:rPr lang="en-GB" sz="1600" dirty="0">
                <a:latin typeface="Times New Roman"/>
                <a:cs typeface="Times New Roman"/>
              </a:rPr>
              <a:t>from </a:t>
            </a:r>
            <a:r>
              <a:rPr lang="en-GB" sz="1600" spc="-3" dirty="0">
                <a:latin typeface="Times New Roman"/>
                <a:cs typeface="Times New Roman"/>
              </a:rPr>
              <a:t>process to process in order  to handle all aspects </a:t>
            </a:r>
            <a:r>
              <a:rPr lang="en-GB" sz="1600" dirty="0">
                <a:latin typeface="Times New Roman"/>
                <a:cs typeface="Times New Roman"/>
              </a:rPr>
              <a:t>of </a:t>
            </a:r>
            <a:r>
              <a:rPr lang="en-GB" sz="1600" spc="-3" dirty="0">
                <a:latin typeface="Times New Roman"/>
                <a:cs typeface="Times New Roman"/>
              </a:rPr>
              <a:t>the business </a:t>
            </a:r>
            <a:r>
              <a:rPr lang="en-GB" sz="1600" spc="-10" dirty="0">
                <a:latin typeface="Times New Roman"/>
                <a:cs typeface="Times New Roman"/>
              </a:rPr>
              <a:t>activity. </a:t>
            </a:r>
          </a:p>
          <a:p>
            <a:pPr marL="8659" marR="3464" algn="just" rtl="0">
              <a:spcBef>
                <a:spcPts val="44"/>
              </a:spcBef>
            </a:pPr>
            <a:endParaRPr lang="en-GB" sz="1600" dirty="0">
              <a:latin typeface="Times New Roman"/>
              <a:cs typeface="Times New Roman"/>
            </a:endParaRPr>
          </a:p>
          <a:p>
            <a:pPr marL="8659" algn="just" rtl="0"/>
            <a:r>
              <a:rPr lang="en-GB" sz="1600" spc="-3" dirty="0">
                <a:latin typeface="Times New Roman"/>
                <a:cs typeface="Times New Roman"/>
              </a:rPr>
              <a:t>Examples </a:t>
            </a:r>
            <a:r>
              <a:rPr lang="en-GB" sz="1600" dirty="0">
                <a:latin typeface="Times New Roman"/>
                <a:cs typeface="Times New Roman"/>
              </a:rPr>
              <a:t>of</a:t>
            </a:r>
            <a:r>
              <a:rPr lang="en-GB" sz="1600" spc="-10" dirty="0">
                <a:latin typeface="Times New Roman"/>
                <a:cs typeface="Times New Roman"/>
              </a:rPr>
              <a:t> </a:t>
            </a:r>
            <a:r>
              <a:rPr lang="en-GB" sz="1600" spc="-3" dirty="0">
                <a:latin typeface="Times New Roman"/>
                <a:cs typeface="Times New Roman"/>
              </a:rPr>
              <a:t>TPS</a:t>
            </a:r>
            <a:endParaRPr lang="en-GB" sz="1600" dirty="0">
              <a:latin typeface="Times New Roman"/>
              <a:cs typeface="Times New Roman"/>
            </a:endParaRPr>
          </a:p>
          <a:p>
            <a:pPr marL="320378" indent="-155859" algn="just" rtl="0">
              <a:buFont typeface="Symbol"/>
              <a:buChar char=""/>
              <a:tabLst>
                <a:tab pos="320378" algn="l"/>
              </a:tabLst>
            </a:pPr>
            <a:r>
              <a:rPr lang="en-GB" sz="1600" b="1" spc="-3" dirty="0">
                <a:latin typeface="Times New Roman"/>
                <a:cs typeface="Times New Roman"/>
              </a:rPr>
              <a:t>Order</a:t>
            </a:r>
            <a:r>
              <a:rPr lang="en-GB" sz="1600" b="1" spc="-14" dirty="0">
                <a:latin typeface="Times New Roman"/>
                <a:cs typeface="Times New Roman"/>
              </a:rPr>
              <a:t> </a:t>
            </a:r>
            <a:r>
              <a:rPr lang="en-GB" sz="1600" b="1" spc="-3" dirty="0">
                <a:latin typeface="Times New Roman"/>
                <a:cs typeface="Times New Roman"/>
              </a:rPr>
              <a:t>Entry : </a:t>
            </a:r>
            <a:r>
              <a:rPr lang="en-GB" sz="1600" spc="-3" dirty="0">
                <a:latin typeface="Times New Roman"/>
                <a:cs typeface="Times New Roman"/>
              </a:rPr>
              <a:t>This is the TPS which processes customer orders. Orders may arrive </a:t>
            </a:r>
            <a:r>
              <a:rPr lang="en-GB" sz="1600" dirty="0">
                <a:latin typeface="Times New Roman"/>
                <a:cs typeface="Times New Roman"/>
              </a:rPr>
              <a:t>by a </a:t>
            </a:r>
            <a:r>
              <a:rPr lang="en-GB" sz="1600" spc="-3" dirty="0">
                <a:latin typeface="Times New Roman"/>
                <a:cs typeface="Times New Roman"/>
              </a:rPr>
              <a:t>variety </a:t>
            </a:r>
            <a:r>
              <a:rPr lang="en-GB" sz="1600" dirty="0">
                <a:latin typeface="Times New Roman"/>
                <a:cs typeface="Times New Roman"/>
              </a:rPr>
              <a:t>of </a:t>
            </a:r>
            <a:r>
              <a:rPr lang="en-GB" sz="1600" spc="-3" dirty="0">
                <a:latin typeface="Times New Roman"/>
                <a:cs typeface="Times New Roman"/>
              </a:rPr>
              <a:t>means: mail,  phone, fax etc. </a:t>
            </a:r>
            <a:r>
              <a:rPr lang="en-GB" sz="1600" dirty="0">
                <a:latin typeface="Times New Roman"/>
                <a:cs typeface="Times New Roman"/>
              </a:rPr>
              <a:t>In </a:t>
            </a:r>
            <a:r>
              <a:rPr lang="en-GB" sz="1600" spc="-3" dirty="0">
                <a:latin typeface="Times New Roman"/>
                <a:cs typeface="Times New Roman"/>
              </a:rPr>
              <a:t>cases </a:t>
            </a:r>
            <a:r>
              <a:rPr lang="en-GB" sz="1600" dirty="0">
                <a:latin typeface="Times New Roman"/>
                <a:cs typeface="Times New Roman"/>
              </a:rPr>
              <a:t>of </a:t>
            </a:r>
            <a:r>
              <a:rPr lang="en-GB" sz="1600" spc="-3" dirty="0">
                <a:latin typeface="Times New Roman"/>
                <a:cs typeface="Times New Roman"/>
              </a:rPr>
              <a:t>repeat orders, </a:t>
            </a:r>
            <a:r>
              <a:rPr lang="en-GB" sz="1600" dirty="0">
                <a:latin typeface="Times New Roman"/>
                <a:cs typeface="Times New Roman"/>
              </a:rPr>
              <a:t>a </a:t>
            </a:r>
            <a:r>
              <a:rPr lang="en-GB" sz="1600" spc="-3" dirty="0">
                <a:latin typeface="Times New Roman"/>
                <a:cs typeface="Times New Roman"/>
              </a:rPr>
              <a:t>trigger within the system will </a:t>
            </a:r>
            <a:r>
              <a:rPr lang="en-GB" sz="1600" dirty="0">
                <a:latin typeface="Times New Roman"/>
                <a:cs typeface="Times New Roman"/>
              </a:rPr>
              <a:t>be </a:t>
            </a:r>
            <a:r>
              <a:rPr lang="en-GB" sz="1600" spc="-3" dirty="0">
                <a:latin typeface="Times New Roman"/>
                <a:cs typeface="Times New Roman"/>
              </a:rPr>
              <a:t>the</a:t>
            </a:r>
            <a:r>
              <a:rPr lang="en-GB" sz="1600" spc="85" dirty="0">
                <a:latin typeface="Times New Roman"/>
                <a:cs typeface="Times New Roman"/>
              </a:rPr>
              <a:t> </a:t>
            </a:r>
            <a:r>
              <a:rPr lang="en-GB" sz="1600" spc="-3" dirty="0">
                <a:latin typeface="Times New Roman"/>
                <a:cs typeface="Times New Roman"/>
              </a:rPr>
              <a:t>source.</a:t>
            </a:r>
            <a:endParaRPr lang="en-GB" sz="1600" dirty="0">
              <a:latin typeface="Times New Roman"/>
              <a:cs typeface="Times New Roman"/>
            </a:endParaRPr>
          </a:p>
          <a:p>
            <a:pPr marL="320378" indent="-155859" algn="just" rtl="0">
              <a:buFont typeface="Symbol"/>
              <a:buChar char=""/>
              <a:tabLst>
                <a:tab pos="320378" algn="l"/>
              </a:tabLst>
            </a:pPr>
            <a:r>
              <a:rPr lang="en-GB" sz="1600" b="1" spc="-3" dirty="0">
                <a:latin typeface="Times New Roman"/>
                <a:cs typeface="Times New Roman"/>
              </a:rPr>
              <a:t>Inventory: </a:t>
            </a:r>
            <a:r>
              <a:rPr lang="en-GB" sz="1600" dirty="0">
                <a:latin typeface="Times New Roman"/>
                <a:cs typeface="Times New Roman"/>
              </a:rPr>
              <a:t>An </a:t>
            </a:r>
            <a:r>
              <a:rPr lang="en-GB" sz="1600" spc="-3" dirty="0">
                <a:latin typeface="Times New Roman"/>
                <a:cs typeface="Times New Roman"/>
              </a:rPr>
              <a:t>inventory system monitors the quantity </a:t>
            </a:r>
            <a:r>
              <a:rPr lang="en-GB" sz="1600" dirty="0">
                <a:latin typeface="Times New Roman"/>
                <a:cs typeface="Times New Roman"/>
              </a:rPr>
              <a:t>of </a:t>
            </a:r>
            <a:r>
              <a:rPr lang="en-GB" sz="1600" spc="-3" dirty="0">
                <a:latin typeface="Times New Roman"/>
                <a:cs typeface="Times New Roman"/>
              </a:rPr>
              <a:t>each product available </a:t>
            </a:r>
            <a:r>
              <a:rPr lang="en-GB" sz="1600" dirty="0">
                <a:latin typeface="Times New Roman"/>
                <a:cs typeface="Times New Roman"/>
              </a:rPr>
              <a:t>for </a:t>
            </a:r>
            <a:r>
              <a:rPr lang="en-GB" sz="1600" spc="-3" dirty="0">
                <a:latin typeface="Times New Roman"/>
                <a:cs typeface="Times New Roman"/>
              </a:rPr>
              <a:t>sale and helps ensure  that the proper amount </a:t>
            </a:r>
            <a:r>
              <a:rPr lang="en-GB" sz="1600" dirty="0">
                <a:latin typeface="Times New Roman"/>
                <a:cs typeface="Times New Roman"/>
              </a:rPr>
              <a:t>of </a:t>
            </a:r>
            <a:r>
              <a:rPr lang="en-GB" sz="1600" spc="-3" dirty="0">
                <a:latin typeface="Times New Roman"/>
                <a:cs typeface="Times New Roman"/>
              </a:rPr>
              <a:t>stock is maintained. All movement </a:t>
            </a:r>
            <a:r>
              <a:rPr lang="en-GB" sz="1600" dirty="0">
                <a:latin typeface="Times New Roman"/>
                <a:cs typeface="Times New Roman"/>
              </a:rPr>
              <a:t>of goods </a:t>
            </a:r>
            <a:r>
              <a:rPr lang="en-GB" sz="1600" spc="-3" dirty="0">
                <a:latin typeface="Times New Roman"/>
                <a:cs typeface="Times New Roman"/>
              </a:rPr>
              <a:t>in and </a:t>
            </a:r>
            <a:r>
              <a:rPr lang="en-GB" sz="1600" dirty="0">
                <a:latin typeface="Times New Roman"/>
                <a:cs typeface="Times New Roman"/>
              </a:rPr>
              <a:t>out of </a:t>
            </a:r>
            <a:r>
              <a:rPr lang="en-GB" sz="1600" spc="-3" dirty="0">
                <a:latin typeface="Times New Roman"/>
                <a:cs typeface="Times New Roman"/>
              </a:rPr>
              <a:t>the store </a:t>
            </a:r>
            <a:r>
              <a:rPr lang="en-GB" sz="1600" dirty="0">
                <a:latin typeface="Times New Roman"/>
                <a:cs typeface="Times New Roman"/>
              </a:rPr>
              <a:t>or  </a:t>
            </a:r>
            <a:r>
              <a:rPr lang="en-GB" sz="1600" spc="-3" dirty="0">
                <a:latin typeface="Times New Roman"/>
                <a:cs typeface="Times New Roman"/>
              </a:rPr>
              <a:t>warehouse will </a:t>
            </a:r>
            <a:r>
              <a:rPr lang="en-GB" sz="1600" dirty="0">
                <a:latin typeface="Times New Roman"/>
                <a:cs typeface="Times New Roman"/>
              </a:rPr>
              <a:t>be </a:t>
            </a:r>
            <a:r>
              <a:rPr lang="en-GB" sz="1600" spc="-3" dirty="0">
                <a:latin typeface="Times New Roman"/>
                <a:cs typeface="Times New Roman"/>
              </a:rPr>
              <a:t>recorded.</a:t>
            </a:r>
            <a:endParaRPr lang="en-GB" sz="1600" dirty="0">
              <a:latin typeface="Times New Roman"/>
              <a:cs typeface="Times New Roman"/>
            </a:endParaRPr>
          </a:p>
          <a:p>
            <a:pPr marL="320378" indent="-155859" algn="just" rtl="0">
              <a:buFont typeface="Symbol"/>
              <a:buChar char=""/>
              <a:tabLst>
                <a:tab pos="320378" algn="l"/>
              </a:tabLst>
            </a:pPr>
            <a:r>
              <a:rPr lang="en-GB" sz="1600" b="1" spc="-3" dirty="0">
                <a:latin typeface="Times New Roman"/>
                <a:cs typeface="Times New Roman"/>
              </a:rPr>
              <a:t>Distribution: </a:t>
            </a:r>
            <a:r>
              <a:rPr lang="en-GB" sz="1600" spc="-3" dirty="0">
                <a:latin typeface="Times New Roman"/>
                <a:cs typeface="Times New Roman"/>
              </a:rPr>
              <a:t>This involves ensuring the best mode </a:t>
            </a:r>
            <a:r>
              <a:rPr lang="en-GB" sz="1600" dirty="0">
                <a:latin typeface="Times New Roman"/>
                <a:cs typeface="Times New Roman"/>
              </a:rPr>
              <a:t>of </a:t>
            </a:r>
            <a:r>
              <a:rPr lang="en-GB" sz="1600" spc="-3" dirty="0">
                <a:latin typeface="Times New Roman"/>
                <a:cs typeface="Times New Roman"/>
              </a:rPr>
              <a:t>transport is selected to deliver </a:t>
            </a:r>
            <a:r>
              <a:rPr lang="en-GB" sz="1600" dirty="0">
                <a:latin typeface="Times New Roman"/>
                <a:cs typeface="Times New Roman"/>
              </a:rPr>
              <a:t>goods </a:t>
            </a:r>
            <a:r>
              <a:rPr lang="en-GB" sz="1600" spc="-3" dirty="0">
                <a:latin typeface="Times New Roman"/>
                <a:cs typeface="Times New Roman"/>
              </a:rPr>
              <a:t>to the customer </a:t>
            </a:r>
            <a:r>
              <a:rPr lang="en-GB" sz="1600" dirty="0">
                <a:latin typeface="Times New Roman"/>
                <a:cs typeface="Times New Roman"/>
              </a:rPr>
              <a:t>on  </a:t>
            </a:r>
            <a:r>
              <a:rPr lang="en-GB" sz="1600" spc="-3" dirty="0">
                <a:latin typeface="Times New Roman"/>
                <a:cs typeface="Times New Roman"/>
              </a:rPr>
              <a:t>time. Customs clearance, insurance and freight forwarding are the areas </a:t>
            </a:r>
            <a:r>
              <a:rPr lang="en-GB" sz="1600" dirty="0">
                <a:latin typeface="Times New Roman"/>
                <a:cs typeface="Times New Roman"/>
              </a:rPr>
              <a:t>of </a:t>
            </a:r>
            <a:r>
              <a:rPr lang="en-GB" sz="1600" spc="-3" dirty="0">
                <a:latin typeface="Times New Roman"/>
                <a:cs typeface="Times New Roman"/>
              </a:rPr>
              <a:t>concern</a:t>
            </a:r>
            <a:r>
              <a:rPr lang="en-GB" sz="1600" spc="95" dirty="0">
                <a:latin typeface="Times New Roman"/>
                <a:cs typeface="Times New Roman"/>
              </a:rPr>
              <a:t> </a:t>
            </a:r>
            <a:r>
              <a:rPr lang="en-GB" sz="1600" spc="-3" dirty="0">
                <a:latin typeface="Times New Roman"/>
                <a:cs typeface="Times New Roman"/>
              </a:rPr>
              <a:t>here.</a:t>
            </a:r>
            <a:endParaRPr lang="en-GB" sz="1600" dirty="0">
              <a:latin typeface="Times New Roman"/>
              <a:cs typeface="Times New Roman"/>
            </a:endParaRPr>
          </a:p>
          <a:p>
            <a:pPr marL="320378" indent="-155859" algn="just" rtl="0">
              <a:buFont typeface="Symbol"/>
              <a:buChar char=""/>
              <a:tabLst>
                <a:tab pos="320378" algn="l"/>
              </a:tabLst>
            </a:pPr>
            <a:r>
              <a:rPr lang="en-GB" sz="1600" b="1" spc="-3" dirty="0">
                <a:latin typeface="Times New Roman"/>
                <a:cs typeface="Times New Roman"/>
              </a:rPr>
              <a:t>Sales Invoicing: </a:t>
            </a:r>
            <a:r>
              <a:rPr lang="en-GB" sz="1600" spc="-3" dirty="0">
                <a:latin typeface="Times New Roman"/>
                <a:cs typeface="Times New Roman"/>
              </a:rPr>
              <a:t>The main role </a:t>
            </a:r>
            <a:r>
              <a:rPr lang="en-GB" sz="1600" dirty="0">
                <a:latin typeface="Times New Roman"/>
                <a:cs typeface="Times New Roman"/>
              </a:rPr>
              <a:t>of </a:t>
            </a:r>
            <a:r>
              <a:rPr lang="en-GB" sz="1600" spc="-3" dirty="0">
                <a:latin typeface="Times New Roman"/>
                <a:cs typeface="Times New Roman"/>
              </a:rPr>
              <a:t>the sales invoicing system is to receive delivery information </a:t>
            </a:r>
            <a:r>
              <a:rPr lang="en-GB" sz="1600" dirty="0">
                <a:latin typeface="Times New Roman"/>
                <a:cs typeface="Times New Roman"/>
              </a:rPr>
              <a:t>from </a:t>
            </a:r>
            <a:r>
              <a:rPr lang="en-GB" sz="1600" spc="-3" dirty="0">
                <a:latin typeface="Times New Roman"/>
                <a:cs typeface="Times New Roman"/>
              </a:rPr>
              <a:t>the  Distribution System and to prepare invoices to </a:t>
            </a:r>
            <a:r>
              <a:rPr lang="en-GB" sz="1600" dirty="0">
                <a:latin typeface="Times New Roman"/>
                <a:cs typeface="Times New Roman"/>
              </a:rPr>
              <a:t>be </a:t>
            </a:r>
            <a:r>
              <a:rPr lang="en-GB" sz="1600" spc="-3" dirty="0">
                <a:latin typeface="Times New Roman"/>
                <a:cs typeface="Times New Roman"/>
              </a:rPr>
              <a:t>sent to the </a:t>
            </a:r>
            <a:r>
              <a:rPr lang="en-GB" sz="1600" spc="-7" dirty="0">
                <a:latin typeface="Times New Roman"/>
                <a:cs typeface="Times New Roman"/>
              </a:rPr>
              <a:t>customer. </a:t>
            </a:r>
            <a:r>
              <a:rPr lang="en-GB" sz="1600" spc="-3" dirty="0">
                <a:latin typeface="Times New Roman"/>
                <a:cs typeface="Times New Roman"/>
              </a:rPr>
              <a:t>Discounts are applied  where appropriate. </a:t>
            </a:r>
            <a:r>
              <a:rPr lang="en-GB" sz="1600" dirty="0">
                <a:latin typeface="Times New Roman"/>
                <a:cs typeface="Times New Roman"/>
              </a:rPr>
              <a:t>In </a:t>
            </a:r>
            <a:r>
              <a:rPr lang="en-GB" sz="1600" spc="-3" dirty="0">
                <a:latin typeface="Times New Roman"/>
                <a:cs typeface="Times New Roman"/>
              </a:rPr>
              <a:t>some systems, monthly statements </a:t>
            </a:r>
            <a:r>
              <a:rPr lang="en-GB" sz="1600" dirty="0">
                <a:latin typeface="Times New Roman"/>
                <a:cs typeface="Times New Roman"/>
              </a:rPr>
              <a:t>of </a:t>
            </a:r>
            <a:r>
              <a:rPr lang="en-GB" sz="1600" spc="-3" dirty="0">
                <a:latin typeface="Times New Roman"/>
                <a:cs typeface="Times New Roman"/>
              </a:rPr>
              <a:t>accounts are also</a:t>
            </a:r>
            <a:r>
              <a:rPr lang="en-GB" sz="1600" spc="78" dirty="0">
                <a:latin typeface="Times New Roman"/>
                <a:cs typeface="Times New Roman"/>
              </a:rPr>
              <a:t> </a:t>
            </a:r>
            <a:r>
              <a:rPr lang="en-GB" sz="1600" spc="-3" dirty="0">
                <a:latin typeface="Times New Roman"/>
                <a:cs typeface="Times New Roman"/>
              </a:rPr>
              <a:t>prepared.</a:t>
            </a:r>
            <a:endParaRPr lang="en-GB" sz="1600" dirty="0">
              <a:latin typeface="Times New Roman"/>
              <a:cs typeface="Times New Roman"/>
            </a:endParaRPr>
          </a:p>
          <a:p>
            <a:pPr marL="320378" indent="-155859" algn="just" rtl="0">
              <a:buFont typeface="Symbol"/>
              <a:buChar char=""/>
              <a:tabLst>
                <a:tab pos="320378" algn="l"/>
              </a:tabLst>
            </a:pPr>
            <a:r>
              <a:rPr lang="en-GB" sz="1600" b="1" spc="-3" dirty="0">
                <a:latin typeface="Times New Roman"/>
                <a:cs typeface="Times New Roman"/>
              </a:rPr>
              <a:t>Accounts Receivable: </a:t>
            </a:r>
            <a:r>
              <a:rPr lang="en-GB" sz="1600" dirty="0">
                <a:latin typeface="Times New Roman"/>
                <a:cs typeface="Times New Roman"/>
              </a:rPr>
              <a:t>As </a:t>
            </a:r>
            <a:r>
              <a:rPr lang="en-GB" sz="1600" spc="-3" dirty="0">
                <a:latin typeface="Times New Roman"/>
                <a:cs typeface="Times New Roman"/>
              </a:rPr>
              <a:t>the name implies, this TPS records the amount owed </a:t>
            </a:r>
            <a:r>
              <a:rPr lang="en-GB" sz="1600" dirty="0">
                <a:latin typeface="Times New Roman"/>
                <a:cs typeface="Times New Roman"/>
              </a:rPr>
              <a:t>by </a:t>
            </a:r>
            <a:r>
              <a:rPr lang="en-GB" sz="1600" spc="-3" dirty="0">
                <a:latin typeface="Times New Roman"/>
                <a:cs typeface="Times New Roman"/>
              </a:rPr>
              <a:t>customers and the payments made.  The data comes </a:t>
            </a:r>
            <a:r>
              <a:rPr lang="en-GB" sz="1600" dirty="0">
                <a:latin typeface="Times New Roman"/>
                <a:cs typeface="Times New Roman"/>
              </a:rPr>
              <a:t>from </a:t>
            </a:r>
            <a:r>
              <a:rPr lang="en-GB" sz="1600" spc="-3" dirty="0">
                <a:latin typeface="Times New Roman"/>
                <a:cs typeface="Times New Roman"/>
              </a:rPr>
              <a:t>the sales invoicing</a:t>
            </a:r>
            <a:r>
              <a:rPr lang="en-GB" sz="1600" spc="27" dirty="0">
                <a:latin typeface="Times New Roman"/>
                <a:cs typeface="Times New Roman"/>
              </a:rPr>
              <a:t> </a:t>
            </a:r>
            <a:r>
              <a:rPr lang="en-GB" sz="1600" spc="-3" dirty="0">
                <a:latin typeface="Times New Roman"/>
                <a:cs typeface="Times New Roman"/>
              </a:rPr>
              <a:t>system.</a:t>
            </a:r>
            <a:endParaRPr lang="en-GB" sz="1600" dirty="0">
              <a:latin typeface="Times New Roman"/>
              <a:cs typeface="Times New Roman"/>
            </a:endParaRPr>
          </a:p>
          <a:p>
            <a:pPr marL="320378" indent="-155859" algn="just" rtl="0">
              <a:spcBef>
                <a:spcPts val="3"/>
              </a:spcBef>
              <a:buFont typeface="Symbol"/>
              <a:buChar char=""/>
              <a:tabLst>
                <a:tab pos="320378" algn="l"/>
              </a:tabLst>
            </a:pPr>
            <a:r>
              <a:rPr lang="en-GB" sz="1600" b="1" spc="-3" dirty="0">
                <a:latin typeface="Times New Roman"/>
                <a:cs typeface="Times New Roman"/>
              </a:rPr>
              <a:t>Purchasing: </a:t>
            </a:r>
            <a:r>
              <a:rPr lang="en-GB" sz="1600" spc="-3" dirty="0">
                <a:latin typeface="Times New Roman"/>
                <a:cs typeface="Times New Roman"/>
              </a:rPr>
              <a:t>Many companies have central department to handle procurement </a:t>
            </a:r>
            <a:r>
              <a:rPr lang="en-GB" sz="1600" dirty="0">
                <a:latin typeface="Times New Roman"/>
                <a:cs typeface="Times New Roman"/>
              </a:rPr>
              <a:t>of </a:t>
            </a:r>
            <a:r>
              <a:rPr lang="en-GB" sz="1600" spc="-3" dirty="0">
                <a:latin typeface="Times New Roman"/>
                <a:cs typeface="Times New Roman"/>
              </a:rPr>
              <a:t>its </a:t>
            </a:r>
            <a:r>
              <a:rPr lang="en-GB" sz="1600" dirty="0">
                <a:latin typeface="Times New Roman"/>
                <a:cs typeface="Times New Roman"/>
              </a:rPr>
              <a:t>goods </a:t>
            </a:r>
            <a:r>
              <a:rPr lang="en-GB" sz="1600" spc="-3" dirty="0">
                <a:latin typeface="Times New Roman"/>
                <a:cs typeface="Times New Roman"/>
              </a:rPr>
              <a:t>and services. The  advantages are to gain maximum volume discounts, obtain the lowest price </a:t>
            </a:r>
            <a:r>
              <a:rPr lang="en-GB" sz="1600" dirty="0">
                <a:latin typeface="Times New Roman"/>
                <a:cs typeface="Times New Roman"/>
              </a:rPr>
              <a:t>or </a:t>
            </a:r>
            <a:r>
              <a:rPr lang="en-GB" sz="1600" spc="-3" dirty="0">
                <a:latin typeface="Times New Roman"/>
                <a:cs typeface="Times New Roman"/>
              </a:rPr>
              <a:t>best deal </a:t>
            </a:r>
            <a:r>
              <a:rPr lang="en-GB" sz="1600" dirty="0">
                <a:latin typeface="Times New Roman"/>
                <a:cs typeface="Times New Roman"/>
              </a:rPr>
              <a:t>from  </a:t>
            </a:r>
            <a:r>
              <a:rPr lang="en-GB" sz="1600" spc="-3" dirty="0">
                <a:latin typeface="Times New Roman"/>
                <a:cs typeface="Times New Roman"/>
              </a:rPr>
              <a:t>various vendors and to achieve standardization where</a:t>
            </a:r>
            <a:r>
              <a:rPr lang="en-GB" sz="1600" spc="48" dirty="0">
                <a:latin typeface="Times New Roman"/>
                <a:cs typeface="Times New Roman"/>
              </a:rPr>
              <a:t> </a:t>
            </a:r>
            <a:r>
              <a:rPr lang="en-GB" sz="1600" spc="-10" dirty="0">
                <a:latin typeface="Times New Roman"/>
                <a:cs typeface="Times New Roman"/>
              </a:rPr>
              <a:t>necessary.</a:t>
            </a:r>
          </a:p>
          <a:p>
            <a:pPr marL="320378" indent="-155859" algn="just" rtl="0">
              <a:spcBef>
                <a:spcPts val="68"/>
              </a:spcBef>
              <a:buFont typeface="Symbol"/>
              <a:buChar char=""/>
              <a:tabLst>
                <a:tab pos="320378" algn="l"/>
              </a:tabLst>
            </a:pPr>
            <a:r>
              <a:rPr lang="en-GB" sz="1600" b="1" spc="-3" dirty="0">
                <a:latin typeface="Times New Roman"/>
                <a:cs typeface="Times New Roman"/>
              </a:rPr>
              <a:t>Receiving :</a:t>
            </a:r>
            <a:r>
              <a:rPr lang="en-GB" sz="1600" spc="-3" dirty="0">
                <a:latin typeface="Times New Roman"/>
                <a:cs typeface="Times New Roman"/>
              </a:rPr>
              <a:t>The role </a:t>
            </a:r>
            <a:r>
              <a:rPr lang="en-GB" sz="1600" dirty="0">
                <a:latin typeface="Times New Roman"/>
                <a:cs typeface="Times New Roman"/>
              </a:rPr>
              <a:t>of </a:t>
            </a:r>
            <a:r>
              <a:rPr lang="en-GB" sz="1600" spc="-3" dirty="0">
                <a:latin typeface="Times New Roman"/>
                <a:cs typeface="Times New Roman"/>
              </a:rPr>
              <a:t>the receiving system is to record the receipt, inspection, acceptance </a:t>
            </a:r>
            <a:r>
              <a:rPr lang="en-GB" sz="1600" dirty="0">
                <a:latin typeface="Times New Roman"/>
                <a:cs typeface="Times New Roman"/>
              </a:rPr>
              <a:t>or </a:t>
            </a:r>
            <a:r>
              <a:rPr lang="en-GB" sz="1600" spc="-3" dirty="0">
                <a:latin typeface="Times New Roman"/>
                <a:cs typeface="Times New Roman"/>
              </a:rPr>
              <a:t>rejection </a:t>
            </a:r>
            <a:r>
              <a:rPr lang="en-GB" sz="1600" dirty="0">
                <a:latin typeface="Times New Roman"/>
                <a:cs typeface="Times New Roman"/>
              </a:rPr>
              <a:t>of  goods. </a:t>
            </a:r>
            <a:r>
              <a:rPr lang="en-GB" sz="1600" spc="-3" dirty="0">
                <a:latin typeface="Times New Roman"/>
                <a:cs typeface="Times New Roman"/>
              </a:rPr>
              <a:t>The inspection serves to identify damaged </a:t>
            </a:r>
            <a:r>
              <a:rPr lang="en-GB" sz="1600" dirty="0">
                <a:latin typeface="Times New Roman"/>
                <a:cs typeface="Times New Roman"/>
              </a:rPr>
              <a:t>or </a:t>
            </a:r>
            <a:r>
              <a:rPr lang="en-GB" sz="1600" spc="-3" dirty="0">
                <a:latin typeface="Times New Roman"/>
                <a:cs typeface="Times New Roman"/>
              </a:rPr>
              <a:t>incomplete </a:t>
            </a:r>
            <a:r>
              <a:rPr lang="en-GB" sz="1600" dirty="0">
                <a:latin typeface="Times New Roman"/>
                <a:cs typeface="Times New Roman"/>
              </a:rPr>
              <a:t>goods </a:t>
            </a:r>
            <a:r>
              <a:rPr lang="en-GB" sz="1600" spc="-3" dirty="0">
                <a:latin typeface="Times New Roman"/>
                <a:cs typeface="Times New Roman"/>
              </a:rPr>
              <a:t>which must </a:t>
            </a:r>
            <a:r>
              <a:rPr lang="en-GB" sz="1600" dirty="0">
                <a:latin typeface="Times New Roman"/>
                <a:cs typeface="Times New Roman"/>
              </a:rPr>
              <a:t>be</a:t>
            </a:r>
            <a:r>
              <a:rPr lang="en-GB" sz="1600" spc="61" dirty="0">
                <a:latin typeface="Times New Roman"/>
                <a:cs typeface="Times New Roman"/>
              </a:rPr>
              <a:t> </a:t>
            </a:r>
            <a:r>
              <a:rPr lang="en-GB" sz="1600" spc="-3" dirty="0">
                <a:latin typeface="Times New Roman"/>
                <a:cs typeface="Times New Roman"/>
              </a:rPr>
              <a:t>rejected.</a:t>
            </a:r>
            <a:endParaRPr lang="en-GB" sz="1600" dirty="0">
              <a:latin typeface="Times New Roman"/>
              <a:cs typeface="Times New Roman"/>
            </a:endParaRPr>
          </a:p>
          <a:p>
            <a:pPr marL="320378" indent="-155859" algn="just" rtl="0">
              <a:buFont typeface="Symbol"/>
              <a:buChar char=""/>
              <a:tabLst>
                <a:tab pos="320378" algn="l"/>
              </a:tabLst>
            </a:pPr>
            <a:r>
              <a:rPr lang="en-GB" sz="1600" b="1" spc="-3" dirty="0">
                <a:latin typeface="Times New Roman"/>
                <a:cs typeface="Times New Roman"/>
              </a:rPr>
              <a:t>Accounts Payable: </a:t>
            </a:r>
            <a:r>
              <a:rPr lang="en-GB" sz="1600" spc="-3" dirty="0">
                <a:latin typeface="Times New Roman"/>
                <a:cs typeface="Times New Roman"/>
              </a:rPr>
              <a:t>This system records the invoices received </a:t>
            </a:r>
            <a:r>
              <a:rPr lang="en-GB" sz="1600" dirty="0">
                <a:latin typeface="Times New Roman"/>
                <a:cs typeface="Times New Roman"/>
              </a:rPr>
              <a:t>from </a:t>
            </a:r>
            <a:r>
              <a:rPr lang="en-GB" sz="1600" spc="-3" dirty="0">
                <a:latin typeface="Times New Roman"/>
                <a:cs typeface="Times New Roman"/>
              </a:rPr>
              <a:t>vendors determines the optimum time to pay and  prepares and prints cheques. Cash forecasting is another important task </a:t>
            </a:r>
            <a:r>
              <a:rPr lang="en-GB" sz="1600" dirty="0">
                <a:latin typeface="Times New Roman"/>
                <a:cs typeface="Times New Roman"/>
              </a:rPr>
              <a:t>of </a:t>
            </a:r>
            <a:r>
              <a:rPr lang="en-GB" sz="1600" spc="-3" dirty="0">
                <a:latin typeface="Times New Roman"/>
                <a:cs typeface="Times New Roman"/>
              </a:rPr>
              <a:t>the</a:t>
            </a:r>
            <a:r>
              <a:rPr lang="en-GB" sz="1600" spc="78" dirty="0">
                <a:latin typeface="Times New Roman"/>
                <a:cs typeface="Times New Roman"/>
              </a:rPr>
              <a:t> </a:t>
            </a:r>
            <a:r>
              <a:rPr lang="en-GB" sz="1600" spc="-3" dirty="0">
                <a:latin typeface="Times New Roman"/>
                <a:cs typeface="Times New Roman"/>
              </a:rPr>
              <a:t>system.</a:t>
            </a:r>
            <a:endParaRPr lang="en-GB" sz="1600" dirty="0">
              <a:latin typeface="Times New Roman"/>
              <a:cs typeface="Times New Roman"/>
            </a:endParaRPr>
          </a:p>
          <a:p>
            <a:pPr marL="320378" indent="-155859" algn="just" rtl="0">
              <a:buFont typeface="Symbol"/>
              <a:buChar char=""/>
              <a:tabLst>
                <a:tab pos="320378" algn="l"/>
              </a:tabLst>
            </a:pPr>
            <a:r>
              <a:rPr lang="en-GB" sz="1600" b="1" spc="-3" dirty="0">
                <a:latin typeface="Times New Roman"/>
                <a:cs typeface="Times New Roman"/>
              </a:rPr>
              <a:t>Payroll: </a:t>
            </a:r>
            <a:r>
              <a:rPr lang="en-GB" sz="1600" spc="-3" dirty="0">
                <a:latin typeface="Times New Roman"/>
                <a:cs typeface="Times New Roman"/>
              </a:rPr>
              <a:t>This system calculates the salary to </a:t>
            </a:r>
            <a:r>
              <a:rPr lang="en-GB" sz="1600" dirty="0">
                <a:latin typeface="Times New Roman"/>
                <a:cs typeface="Times New Roman"/>
              </a:rPr>
              <a:t>be </a:t>
            </a:r>
            <a:r>
              <a:rPr lang="en-GB" sz="1600" spc="-3" dirty="0">
                <a:latin typeface="Times New Roman"/>
                <a:cs typeface="Times New Roman"/>
              </a:rPr>
              <a:t>paid to employees, taking into account any relevant  deductions (e.g. pension </a:t>
            </a:r>
            <a:r>
              <a:rPr lang="en-GB" sz="1600" dirty="0">
                <a:latin typeface="Times New Roman"/>
                <a:cs typeface="Times New Roman"/>
              </a:rPr>
              <a:t>fund) or </a:t>
            </a:r>
            <a:r>
              <a:rPr lang="en-GB" sz="1600" spc="-3" dirty="0">
                <a:latin typeface="Times New Roman"/>
                <a:cs typeface="Times New Roman"/>
              </a:rPr>
              <a:t>additions (e.g. allowances). </a:t>
            </a:r>
            <a:r>
              <a:rPr lang="en-GB" sz="1600" dirty="0">
                <a:latin typeface="Times New Roman"/>
                <a:cs typeface="Times New Roman"/>
              </a:rPr>
              <a:t>In </a:t>
            </a:r>
            <a:r>
              <a:rPr lang="en-GB" sz="1600" spc="-3" dirty="0">
                <a:latin typeface="Times New Roman"/>
                <a:cs typeface="Times New Roman"/>
              </a:rPr>
              <a:t>addition, the payroll system  must produce income tax reports and should also keep track </a:t>
            </a:r>
            <a:r>
              <a:rPr lang="en-GB" sz="1600" dirty="0">
                <a:latin typeface="Times New Roman"/>
                <a:cs typeface="Times New Roman"/>
              </a:rPr>
              <a:t>of </a:t>
            </a:r>
            <a:r>
              <a:rPr lang="en-GB" sz="1600" spc="-3" dirty="0">
                <a:latin typeface="Times New Roman"/>
                <a:cs typeface="Times New Roman"/>
              </a:rPr>
              <a:t>pension </a:t>
            </a:r>
            <a:r>
              <a:rPr lang="en-GB" sz="1600" dirty="0">
                <a:latin typeface="Times New Roman"/>
                <a:cs typeface="Times New Roman"/>
              </a:rPr>
              <a:t>fund or </a:t>
            </a:r>
            <a:r>
              <a:rPr lang="en-GB" sz="1600" spc="-3" dirty="0">
                <a:latin typeface="Times New Roman"/>
                <a:cs typeface="Times New Roman"/>
              </a:rPr>
              <a:t>union fees which  have to </a:t>
            </a:r>
            <a:r>
              <a:rPr lang="en-GB" sz="1600" dirty="0">
                <a:latin typeface="Times New Roman"/>
                <a:cs typeface="Times New Roman"/>
              </a:rPr>
              <a:t>be </a:t>
            </a:r>
            <a:r>
              <a:rPr lang="en-GB" sz="1600" spc="-3" dirty="0">
                <a:latin typeface="Times New Roman"/>
                <a:cs typeface="Times New Roman"/>
              </a:rPr>
              <a:t>credited to another</a:t>
            </a:r>
            <a:r>
              <a:rPr lang="en-GB" sz="1600" spc="24" dirty="0">
                <a:latin typeface="Times New Roman"/>
                <a:cs typeface="Times New Roman"/>
              </a:rPr>
              <a:t> </a:t>
            </a:r>
            <a:r>
              <a:rPr lang="en-GB" sz="1600" spc="-3" dirty="0">
                <a:latin typeface="Times New Roman"/>
                <a:cs typeface="Times New Roman"/>
              </a:rPr>
              <a:t>organization.</a:t>
            </a:r>
            <a:endParaRPr lang="en-GB" sz="1600" dirty="0">
              <a:latin typeface="Times New Roman"/>
              <a:cs typeface="Times New Roman"/>
            </a:endParaRPr>
          </a:p>
          <a:p>
            <a:pPr marL="320378" indent="-155859" algn="just" rtl="0">
              <a:spcBef>
                <a:spcPts val="3"/>
              </a:spcBef>
              <a:buFont typeface="Symbol"/>
              <a:buChar char=""/>
              <a:tabLst>
                <a:tab pos="320378" algn="l"/>
              </a:tabLst>
            </a:pPr>
            <a:endParaRPr lang="en-GB" sz="1600" dirty="0">
              <a:latin typeface="Times New Roman"/>
              <a:cs typeface="Times New Roman"/>
            </a:endParaRPr>
          </a:p>
        </p:txBody>
      </p:sp>
    </p:spTree>
    <p:extLst>
      <p:ext uri="{BB962C8B-B14F-4D97-AF65-F5344CB8AC3E}">
        <p14:creationId xmlns:p14="http://schemas.microsoft.com/office/powerpoint/2010/main" val="682441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flipH="1">
            <a:off x="3842584" y="4444047"/>
            <a:ext cx="717620" cy="120739"/>
          </a:xfrm>
          <a:prstGeom prst="rect">
            <a:avLst/>
          </a:prstGeom>
        </p:spPr>
        <p:txBody>
          <a:bodyPr vert="horz" wrap="square" lIns="0" tIns="0" rIns="0" bIns="0" rtlCol="0" anchor="ctr">
            <a:spAutoFit/>
          </a:bodyPr>
          <a:lstStyle/>
          <a:p>
            <a:pPr marL="25977">
              <a:lnSpc>
                <a:spcPts val="961"/>
              </a:lnSpc>
            </a:pPr>
            <a:fld id="{81D60167-4931-47E6-BA6A-407CBD079E47}" type="slidenum">
              <a:rPr dirty="0"/>
              <a:pPr marL="25977">
                <a:lnSpc>
                  <a:spcPts val="961"/>
                </a:lnSpc>
              </a:pPr>
              <a:t>16</a:t>
            </a:fld>
            <a:endParaRPr dirty="0"/>
          </a:p>
        </p:txBody>
      </p:sp>
      <p:sp>
        <p:nvSpPr>
          <p:cNvPr id="2" name="object 2"/>
          <p:cNvSpPr txBox="1"/>
          <p:nvPr/>
        </p:nvSpPr>
        <p:spPr>
          <a:xfrm>
            <a:off x="393894" y="257175"/>
            <a:ext cx="11567945" cy="5548722"/>
          </a:xfrm>
          <a:prstGeom prst="rect">
            <a:avLst/>
          </a:prstGeom>
        </p:spPr>
        <p:txBody>
          <a:bodyPr vert="horz" wrap="square" lIns="0" tIns="8659" rIns="0" bIns="0" rtlCol="0">
            <a:spAutoFit/>
          </a:bodyPr>
          <a:lstStyle/>
          <a:p>
            <a:pPr algn="l" rtl="0"/>
            <a:endParaRPr dirty="0">
              <a:latin typeface="Times New Roman"/>
              <a:cs typeface="Times New Roman"/>
            </a:endParaRPr>
          </a:p>
          <a:p>
            <a:pPr algn="l" rtl="0">
              <a:spcBef>
                <a:spcPts val="14"/>
              </a:spcBef>
            </a:pPr>
            <a:endParaRPr dirty="0">
              <a:latin typeface="Times New Roman"/>
              <a:cs typeface="Times New Roman"/>
            </a:endParaRPr>
          </a:p>
          <a:p>
            <a:pPr marL="8659" algn="just" rtl="0"/>
            <a:r>
              <a:rPr b="1" i="1" dirty="0">
                <a:latin typeface="Times New Roman"/>
                <a:cs typeface="Times New Roman"/>
              </a:rPr>
              <a:t>b. </a:t>
            </a:r>
            <a:r>
              <a:rPr b="1" i="1" spc="-3" dirty="0">
                <a:latin typeface="Times New Roman"/>
                <a:cs typeface="Times New Roman"/>
              </a:rPr>
              <a:t>Management Information System</a:t>
            </a:r>
            <a:r>
              <a:rPr b="1" i="1" spc="10" dirty="0">
                <a:latin typeface="Times New Roman"/>
                <a:cs typeface="Times New Roman"/>
              </a:rPr>
              <a:t> </a:t>
            </a:r>
            <a:r>
              <a:rPr b="1" i="1" spc="-3" dirty="0">
                <a:latin typeface="Times New Roman"/>
                <a:cs typeface="Times New Roman"/>
              </a:rPr>
              <a:t>(MIS)</a:t>
            </a:r>
            <a:endParaRPr dirty="0">
              <a:latin typeface="Times New Roman"/>
              <a:cs typeface="Times New Roman"/>
            </a:endParaRPr>
          </a:p>
          <a:p>
            <a:pPr marL="8659" marR="5628" algn="just" rtl="0">
              <a:spcBef>
                <a:spcPts val="44"/>
              </a:spcBef>
            </a:pPr>
            <a:r>
              <a:rPr dirty="0">
                <a:latin typeface="Times New Roman"/>
                <a:cs typeface="Times New Roman"/>
              </a:rPr>
              <a:t>MIS </a:t>
            </a:r>
            <a:r>
              <a:rPr spc="-3" dirty="0">
                <a:latin typeface="Times New Roman"/>
                <a:cs typeface="Times New Roman"/>
              </a:rPr>
              <a:t>takes the relatively raw data available through </a:t>
            </a:r>
            <a:r>
              <a:rPr dirty="0">
                <a:latin typeface="Times New Roman"/>
                <a:cs typeface="Times New Roman"/>
              </a:rPr>
              <a:t>a </a:t>
            </a:r>
            <a:r>
              <a:rPr spc="-3" dirty="0">
                <a:latin typeface="Times New Roman"/>
                <a:cs typeface="Times New Roman"/>
              </a:rPr>
              <a:t>TPS and converts them into </a:t>
            </a:r>
            <a:r>
              <a:rPr dirty="0">
                <a:latin typeface="Times New Roman"/>
                <a:cs typeface="Times New Roman"/>
              </a:rPr>
              <a:t>a </a:t>
            </a:r>
            <a:r>
              <a:rPr spc="-3" dirty="0">
                <a:latin typeface="Times New Roman"/>
                <a:cs typeface="Times New Roman"/>
              </a:rPr>
              <a:t>meaningful  aggregated </a:t>
            </a:r>
            <a:r>
              <a:rPr dirty="0">
                <a:latin typeface="Times New Roman"/>
                <a:cs typeface="Times New Roman"/>
              </a:rPr>
              <a:t>form </a:t>
            </a:r>
            <a:r>
              <a:rPr spc="-3" dirty="0">
                <a:latin typeface="Times New Roman"/>
                <a:cs typeface="Times New Roman"/>
              </a:rPr>
              <a:t>that managers need to conduct their responsibilities. </a:t>
            </a:r>
            <a:r>
              <a:rPr dirty="0">
                <a:latin typeface="Times New Roman"/>
                <a:cs typeface="Times New Roman"/>
              </a:rPr>
              <a:t>It </a:t>
            </a:r>
            <a:r>
              <a:rPr spc="-3" dirty="0">
                <a:latin typeface="Times New Roman"/>
                <a:cs typeface="Times New Roman"/>
              </a:rPr>
              <a:t>provides the  management with the report usually in predetermined, fixed format e.g. detailed</a:t>
            </a:r>
            <a:r>
              <a:rPr spc="99" dirty="0">
                <a:latin typeface="Times New Roman"/>
                <a:cs typeface="Times New Roman"/>
              </a:rPr>
              <a:t> </a:t>
            </a:r>
            <a:r>
              <a:rPr spc="-10" dirty="0">
                <a:latin typeface="Times New Roman"/>
                <a:cs typeface="Times New Roman"/>
              </a:rPr>
              <a:t>Summary.</a:t>
            </a:r>
            <a:endParaRPr dirty="0">
              <a:latin typeface="Times New Roman"/>
              <a:cs typeface="Times New Roman"/>
            </a:endParaRPr>
          </a:p>
          <a:p>
            <a:pPr algn="l" rtl="0"/>
            <a:endParaRPr dirty="0">
              <a:latin typeface="Times New Roman"/>
              <a:cs typeface="Times New Roman"/>
            </a:endParaRPr>
          </a:p>
          <a:p>
            <a:pPr marL="8659" algn="just" rtl="0"/>
            <a:r>
              <a:rPr lang="en-GB" b="1" spc="-3" dirty="0">
                <a:latin typeface="Times New Roman"/>
                <a:cs typeface="Times New Roman"/>
              </a:rPr>
              <a:t>c. </a:t>
            </a:r>
            <a:r>
              <a:rPr b="1" spc="-3" dirty="0">
                <a:latin typeface="Times New Roman"/>
                <a:cs typeface="Times New Roman"/>
              </a:rPr>
              <a:t>Decision Support Systems</a:t>
            </a:r>
            <a:r>
              <a:rPr b="1" spc="10" dirty="0">
                <a:latin typeface="Times New Roman"/>
                <a:cs typeface="Times New Roman"/>
              </a:rPr>
              <a:t> </a:t>
            </a:r>
            <a:r>
              <a:rPr b="1" spc="-3" dirty="0">
                <a:latin typeface="Times New Roman"/>
                <a:cs typeface="Times New Roman"/>
              </a:rPr>
              <a:t>(DSS)</a:t>
            </a:r>
            <a:endParaRPr dirty="0">
              <a:latin typeface="Times New Roman"/>
              <a:cs typeface="Times New Roman"/>
            </a:endParaRPr>
          </a:p>
          <a:p>
            <a:pPr marL="8659" marR="3896" algn="just" rtl="0">
              <a:spcBef>
                <a:spcPts val="44"/>
              </a:spcBef>
            </a:pPr>
            <a:r>
              <a:rPr spc="-3" dirty="0">
                <a:latin typeface="Times New Roman"/>
                <a:cs typeface="Times New Roman"/>
              </a:rPr>
              <a:t>DSS are designed to help organizational decision makers make decisions. </a:t>
            </a:r>
            <a:r>
              <a:rPr dirty="0">
                <a:latin typeface="Times New Roman"/>
                <a:cs typeface="Times New Roman"/>
              </a:rPr>
              <a:t>It </a:t>
            </a:r>
            <a:r>
              <a:rPr spc="-3" dirty="0">
                <a:latin typeface="Times New Roman"/>
                <a:cs typeface="Times New Roman"/>
              </a:rPr>
              <a:t>provides guidance in  identifying problems, finding and evaluating alternative solutions, and selecting </a:t>
            </a:r>
            <a:r>
              <a:rPr dirty="0">
                <a:latin typeface="Times New Roman"/>
                <a:cs typeface="Times New Roman"/>
              </a:rPr>
              <a:t>of </a:t>
            </a:r>
            <a:r>
              <a:rPr spc="-3" dirty="0">
                <a:latin typeface="Times New Roman"/>
                <a:cs typeface="Times New Roman"/>
              </a:rPr>
              <a:t>comparing  alternatives.</a:t>
            </a:r>
            <a:endParaRPr dirty="0">
              <a:latin typeface="Times New Roman"/>
              <a:cs typeface="Times New Roman"/>
            </a:endParaRPr>
          </a:p>
          <a:p>
            <a:pPr algn="l" rtl="0"/>
            <a:endParaRPr dirty="0">
              <a:latin typeface="Times New Roman"/>
              <a:cs typeface="Times New Roman"/>
            </a:endParaRPr>
          </a:p>
          <a:p>
            <a:pPr marL="8659" marR="5195" algn="just" rtl="0"/>
            <a:r>
              <a:rPr dirty="0">
                <a:latin typeface="Times New Roman"/>
                <a:cs typeface="Times New Roman"/>
              </a:rPr>
              <a:t>A </a:t>
            </a:r>
            <a:r>
              <a:rPr spc="-3" dirty="0">
                <a:latin typeface="Times New Roman"/>
                <a:cs typeface="Times New Roman"/>
              </a:rPr>
              <a:t>DSS is composed </a:t>
            </a:r>
            <a:r>
              <a:rPr dirty="0">
                <a:latin typeface="Times New Roman"/>
                <a:cs typeface="Times New Roman"/>
              </a:rPr>
              <a:t>of a </a:t>
            </a:r>
            <a:r>
              <a:rPr spc="-3" dirty="0">
                <a:latin typeface="Times New Roman"/>
                <a:cs typeface="Times New Roman"/>
              </a:rPr>
              <a:t>database (which may </a:t>
            </a:r>
            <a:r>
              <a:rPr dirty="0">
                <a:latin typeface="Times New Roman"/>
                <a:cs typeface="Times New Roman"/>
              </a:rPr>
              <a:t>be </a:t>
            </a:r>
            <a:r>
              <a:rPr spc="-3" dirty="0">
                <a:latin typeface="Times New Roman"/>
                <a:cs typeface="Times New Roman"/>
              </a:rPr>
              <a:t>extracted </a:t>
            </a:r>
            <a:r>
              <a:rPr dirty="0">
                <a:latin typeface="Times New Roman"/>
                <a:cs typeface="Times New Roman"/>
              </a:rPr>
              <a:t>from </a:t>
            </a:r>
            <a:r>
              <a:rPr spc="-3" dirty="0">
                <a:latin typeface="Times New Roman"/>
                <a:cs typeface="Times New Roman"/>
              </a:rPr>
              <a:t>TPS </a:t>
            </a:r>
            <a:r>
              <a:rPr dirty="0">
                <a:latin typeface="Times New Roman"/>
                <a:cs typeface="Times New Roman"/>
              </a:rPr>
              <a:t>or </a:t>
            </a:r>
            <a:r>
              <a:rPr spc="-3" dirty="0">
                <a:latin typeface="Times New Roman"/>
                <a:cs typeface="Times New Roman"/>
              </a:rPr>
              <a:t>MIS), mathematical </a:t>
            </a:r>
            <a:r>
              <a:rPr dirty="0">
                <a:latin typeface="Times New Roman"/>
                <a:cs typeface="Times New Roman"/>
              </a:rPr>
              <a:t>or  </a:t>
            </a:r>
            <a:r>
              <a:rPr spc="-3" dirty="0">
                <a:latin typeface="Times New Roman"/>
                <a:cs typeface="Times New Roman"/>
              </a:rPr>
              <a:t>graphical models </a:t>
            </a:r>
            <a:r>
              <a:rPr dirty="0">
                <a:latin typeface="Times New Roman"/>
                <a:cs typeface="Times New Roman"/>
              </a:rPr>
              <a:t>of </a:t>
            </a:r>
            <a:r>
              <a:rPr spc="-3" dirty="0">
                <a:latin typeface="Times New Roman"/>
                <a:cs typeface="Times New Roman"/>
              </a:rPr>
              <a:t>business processes, and </a:t>
            </a:r>
            <a:r>
              <a:rPr dirty="0">
                <a:latin typeface="Times New Roman"/>
                <a:cs typeface="Times New Roman"/>
              </a:rPr>
              <a:t>a </a:t>
            </a:r>
            <a:r>
              <a:rPr spc="-3" dirty="0">
                <a:latin typeface="Times New Roman"/>
                <a:cs typeface="Times New Roman"/>
              </a:rPr>
              <a:t>user interface that provides </a:t>
            </a:r>
            <a:r>
              <a:rPr dirty="0">
                <a:latin typeface="Times New Roman"/>
                <a:cs typeface="Times New Roman"/>
              </a:rPr>
              <a:t>a </a:t>
            </a:r>
            <a:r>
              <a:rPr spc="-3" dirty="0">
                <a:latin typeface="Times New Roman"/>
                <a:cs typeface="Times New Roman"/>
              </a:rPr>
              <a:t>way </a:t>
            </a:r>
            <a:r>
              <a:rPr dirty="0">
                <a:latin typeface="Times New Roman"/>
                <a:cs typeface="Times New Roman"/>
              </a:rPr>
              <a:t>for </a:t>
            </a:r>
            <a:r>
              <a:rPr spc="-3" dirty="0">
                <a:latin typeface="Times New Roman"/>
                <a:cs typeface="Times New Roman"/>
              </a:rPr>
              <a:t>the decision  </a:t>
            </a:r>
            <a:r>
              <a:rPr spc="-7" dirty="0">
                <a:latin typeface="Times New Roman"/>
                <a:cs typeface="Times New Roman"/>
              </a:rPr>
              <a:t>maker, </a:t>
            </a:r>
            <a:r>
              <a:rPr spc="-3" dirty="0">
                <a:latin typeface="Times New Roman"/>
                <a:cs typeface="Times New Roman"/>
              </a:rPr>
              <a:t>usually </a:t>
            </a:r>
            <a:r>
              <a:rPr dirty="0">
                <a:latin typeface="Times New Roman"/>
                <a:cs typeface="Times New Roman"/>
              </a:rPr>
              <a:t>a non </a:t>
            </a:r>
            <a:r>
              <a:rPr spc="-3" dirty="0">
                <a:latin typeface="Times New Roman"/>
                <a:cs typeface="Times New Roman"/>
              </a:rPr>
              <a:t>technical </a:t>
            </a:r>
            <a:r>
              <a:rPr spc="-7" dirty="0">
                <a:latin typeface="Times New Roman"/>
                <a:cs typeface="Times New Roman"/>
              </a:rPr>
              <a:t>manager, </a:t>
            </a:r>
            <a:r>
              <a:rPr spc="-3" dirty="0">
                <a:latin typeface="Times New Roman"/>
                <a:cs typeface="Times New Roman"/>
              </a:rPr>
              <a:t>to communicate with</a:t>
            </a:r>
            <a:r>
              <a:rPr spc="37" dirty="0">
                <a:latin typeface="Times New Roman"/>
                <a:cs typeface="Times New Roman"/>
              </a:rPr>
              <a:t> </a:t>
            </a:r>
            <a:r>
              <a:rPr dirty="0">
                <a:latin typeface="Times New Roman"/>
                <a:cs typeface="Times New Roman"/>
              </a:rPr>
              <a:t>DSS.</a:t>
            </a:r>
          </a:p>
          <a:p>
            <a:pPr algn="l" rtl="0"/>
            <a:endParaRPr dirty="0">
              <a:latin typeface="Times New Roman"/>
              <a:cs typeface="Times New Roman"/>
            </a:endParaRPr>
          </a:p>
          <a:p>
            <a:pPr marL="8659" marR="4329" algn="l" rtl="0"/>
            <a:r>
              <a:rPr spc="-3" dirty="0">
                <a:latin typeface="Times New Roman"/>
                <a:cs typeface="Times New Roman"/>
              </a:rPr>
              <a:t>The System Analysis and Design </a:t>
            </a:r>
            <a:r>
              <a:rPr dirty="0">
                <a:latin typeface="Times New Roman"/>
                <a:cs typeface="Times New Roman"/>
              </a:rPr>
              <a:t>for a DSS </a:t>
            </a:r>
            <a:r>
              <a:rPr spc="-3" dirty="0">
                <a:latin typeface="Times New Roman"/>
                <a:cs typeface="Times New Roman"/>
              </a:rPr>
              <a:t>often concentrates </a:t>
            </a:r>
            <a:r>
              <a:rPr dirty="0">
                <a:latin typeface="Times New Roman"/>
                <a:cs typeface="Times New Roman"/>
              </a:rPr>
              <a:t>on </a:t>
            </a:r>
            <a:r>
              <a:rPr spc="-3" dirty="0">
                <a:latin typeface="Times New Roman"/>
                <a:cs typeface="Times New Roman"/>
              </a:rPr>
              <a:t>the three main DSS  components</a:t>
            </a:r>
            <a:endParaRPr dirty="0">
              <a:latin typeface="Times New Roman"/>
              <a:cs typeface="Times New Roman"/>
            </a:endParaRPr>
          </a:p>
          <a:p>
            <a:pPr marL="320378" indent="-155859" algn="l" rtl="0">
              <a:buChar char="-"/>
              <a:tabLst>
                <a:tab pos="319945" algn="l"/>
                <a:tab pos="320378" algn="l"/>
              </a:tabLst>
            </a:pPr>
            <a:r>
              <a:rPr spc="-3" dirty="0">
                <a:latin typeface="Times New Roman"/>
                <a:cs typeface="Times New Roman"/>
              </a:rPr>
              <a:t>Database</a:t>
            </a:r>
            <a:endParaRPr dirty="0">
              <a:latin typeface="Times New Roman"/>
              <a:cs typeface="Times New Roman"/>
            </a:endParaRPr>
          </a:p>
          <a:p>
            <a:pPr marL="320378" indent="-155859" algn="l" rtl="0">
              <a:buChar char="-"/>
              <a:tabLst>
                <a:tab pos="319945" algn="l"/>
                <a:tab pos="320378" algn="l"/>
              </a:tabLst>
            </a:pPr>
            <a:r>
              <a:rPr spc="-3" dirty="0">
                <a:latin typeface="Times New Roman"/>
                <a:cs typeface="Times New Roman"/>
              </a:rPr>
              <a:t>model base,</a:t>
            </a:r>
            <a:r>
              <a:rPr spc="3" dirty="0">
                <a:latin typeface="Times New Roman"/>
                <a:cs typeface="Times New Roman"/>
              </a:rPr>
              <a:t> </a:t>
            </a:r>
            <a:r>
              <a:rPr spc="-3" dirty="0">
                <a:latin typeface="Times New Roman"/>
                <a:cs typeface="Times New Roman"/>
              </a:rPr>
              <a:t>and</a:t>
            </a:r>
            <a:endParaRPr dirty="0">
              <a:latin typeface="Times New Roman"/>
              <a:cs typeface="Times New Roman"/>
            </a:endParaRPr>
          </a:p>
          <a:p>
            <a:pPr marL="320378" indent="-155859" algn="l" rtl="0">
              <a:buChar char="-"/>
              <a:tabLst>
                <a:tab pos="319945" algn="l"/>
                <a:tab pos="320378" algn="l"/>
              </a:tabLst>
            </a:pPr>
            <a:r>
              <a:rPr spc="-3" dirty="0">
                <a:latin typeface="Times New Roman"/>
                <a:cs typeface="Times New Roman"/>
              </a:rPr>
              <a:t>user dialogue.</a:t>
            </a:r>
            <a:endParaRPr dirty="0">
              <a:latin typeface="Times New Roman"/>
              <a:cs typeface="Times New Roman"/>
            </a:endParaRPr>
          </a:p>
          <a:p>
            <a:pPr algn="l" rtl="0"/>
            <a:endParaRPr dirty="0">
              <a:latin typeface="Times New Roman"/>
              <a:cs typeface="Times New Roman"/>
            </a:endParaRPr>
          </a:p>
        </p:txBody>
      </p:sp>
      <p:sp>
        <p:nvSpPr>
          <p:cNvPr id="3" name="object 3"/>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51D0AF-75B5-33CA-3690-EA3AAA5CEB47}"/>
              </a:ext>
            </a:extLst>
          </p:cNvPr>
          <p:cNvSpPr txBox="1"/>
          <p:nvPr/>
        </p:nvSpPr>
        <p:spPr>
          <a:xfrm>
            <a:off x="253219" y="787723"/>
            <a:ext cx="11535507" cy="3829253"/>
          </a:xfrm>
          <a:prstGeom prst="rect">
            <a:avLst/>
          </a:prstGeom>
          <a:noFill/>
        </p:spPr>
        <p:txBody>
          <a:bodyPr wrap="square">
            <a:spAutoFit/>
          </a:bodyPr>
          <a:lstStyle/>
          <a:p>
            <a:pPr marL="8659" algn="l" rtl="0"/>
            <a:r>
              <a:rPr lang="en-GB" sz="1800" b="1" spc="-3" dirty="0">
                <a:latin typeface="Times New Roman"/>
                <a:cs typeface="Times New Roman"/>
              </a:rPr>
              <a:t>Characteristics </a:t>
            </a:r>
            <a:r>
              <a:rPr lang="en-GB" sz="1800" b="1" dirty="0">
                <a:latin typeface="Times New Roman"/>
                <a:cs typeface="Times New Roman"/>
              </a:rPr>
              <a:t>of</a:t>
            </a:r>
            <a:r>
              <a:rPr lang="en-GB" sz="1800" b="1" spc="7" dirty="0">
                <a:latin typeface="Times New Roman"/>
                <a:cs typeface="Times New Roman"/>
              </a:rPr>
              <a:t> </a:t>
            </a:r>
            <a:r>
              <a:rPr lang="en-GB" sz="1800" b="1" spc="-3" dirty="0">
                <a:latin typeface="Times New Roman"/>
                <a:cs typeface="Times New Roman"/>
              </a:rPr>
              <a:t>DSS</a:t>
            </a:r>
            <a:endParaRPr lang="en-GB" sz="1800" dirty="0">
              <a:latin typeface="Times New Roman"/>
              <a:cs typeface="Times New Roman"/>
            </a:endParaRPr>
          </a:p>
          <a:p>
            <a:pPr marL="164518" algn="l" rtl="0"/>
            <a:r>
              <a:rPr lang="en-GB" sz="1800" spc="-3" dirty="0">
                <a:latin typeface="Times New Roman"/>
                <a:cs typeface="Times New Roman"/>
              </a:rPr>
              <a:t>a. DSS offers users </a:t>
            </a:r>
            <a:r>
              <a:rPr lang="en-GB" sz="1800" spc="-7" dirty="0">
                <a:latin typeface="Times New Roman"/>
                <a:cs typeface="Times New Roman"/>
              </a:rPr>
              <a:t>flexibility, </a:t>
            </a:r>
            <a:r>
              <a:rPr lang="en-GB" sz="1800" spc="-3" dirty="0">
                <a:latin typeface="Times New Roman"/>
                <a:cs typeface="Times New Roman"/>
              </a:rPr>
              <a:t>adaptability and quick</a:t>
            </a:r>
            <a:r>
              <a:rPr lang="en-GB" sz="1800" spc="95" dirty="0">
                <a:latin typeface="Times New Roman"/>
                <a:cs typeface="Times New Roman"/>
              </a:rPr>
              <a:t> </a:t>
            </a:r>
            <a:r>
              <a:rPr lang="en-GB" sz="1800" spc="-3" dirty="0">
                <a:latin typeface="Times New Roman"/>
                <a:cs typeface="Times New Roman"/>
              </a:rPr>
              <a:t>response.</a:t>
            </a:r>
            <a:endParaRPr lang="en-GB" sz="1800" dirty="0">
              <a:latin typeface="Times New Roman"/>
              <a:cs typeface="Times New Roman"/>
            </a:endParaRPr>
          </a:p>
          <a:p>
            <a:pPr marL="320378" indent="-155859" algn="l" rtl="0">
              <a:spcBef>
                <a:spcPts val="68"/>
              </a:spcBef>
              <a:buAutoNum type="alphaLcPeriod" startAt="2"/>
              <a:tabLst>
                <a:tab pos="320378" algn="l"/>
              </a:tabLst>
            </a:pPr>
            <a:r>
              <a:rPr lang="en-GB" sz="1800" spc="-3" dirty="0">
                <a:latin typeface="Times New Roman"/>
                <a:cs typeface="Times New Roman"/>
              </a:rPr>
              <a:t>DSS operate with little </a:t>
            </a:r>
            <a:r>
              <a:rPr lang="en-GB" sz="1800" dirty="0">
                <a:latin typeface="Times New Roman"/>
                <a:cs typeface="Times New Roman"/>
              </a:rPr>
              <a:t>or no </a:t>
            </a:r>
            <a:r>
              <a:rPr lang="en-GB" sz="1800" spc="-3" dirty="0">
                <a:latin typeface="Times New Roman"/>
                <a:cs typeface="Times New Roman"/>
              </a:rPr>
              <a:t>assistance </a:t>
            </a:r>
            <a:r>
              <a:rPr lang="en-GB" sz="1800" dirty="0">
                <a:latin typeface="Times New Roman"/>
                <a:cs typeface="Times New Roman"/>
              </a:rPr>
              <a:t>from </a:t>
            </a:r>
            <a:r>
              <a:rPr lang="en-GB" sz="1800" spc="-3" dirty="0">
                <a:latin typeface="Times New Roman"/>
                <a:cs typeface="Times New Roman"/>
              </a:rPr>
              <a:t>professional</a:t>
            </a:r>
            <a:r>
              <a:rPr lang="en-GB" sz="1800" spc="48" dirty="0">
                <a:latin typeface="Times New Roman"/>
                <a:cs typeface="Times New Roman"/>
              </a:rPr>
              <a:t> </a:t>
            </a:r>
            <a:r>
              <a:rPr lang="en-GB" sz="1800" spc="-3" dirty="0">
                <a:latin typeface="Times New Roman"/>
                <a:cs typeface="Times New Roman"/>
              </a:rPr>
              <a:t>programmers.</a:t>
            </a:r>
            <a:endParaRPr lang="en-GB" sz="1800" dirty="0">
              <a:latin typeface="Times New Roman"/>
              <a:cs typeface="Times New Roman"/>
            </a:endParaRPr>
          </a:p>
          <a:p>
            <a:pPr marL="320378" marR="6061" indent="-155859" algn="l" rtl="0">
              <a:spcBef>
                <a:spcPts val="44"/>
              </a:spcBef>
              <a:buAutoNum type="alphaLcPeriod" startAt="2"/>
              <a:tabLst>
                <a:tab pos="320378" algn="l"/>
              </a:tabLst>
            </a:pPr>
            <a:r>
              <a:rPr lang="en-GB" sz="1800" spc="-3" dirty="0">
                <a:latin typeface="Times New Roman"/>
                <a:cs typeface="Times New Roman"/>
              </a:rPr>
              <a:t>DSS provide </a:t>
            </a:r>
            <a:r>
              <a:rPr lang="en-GB" sz="1800" dirty="0">
                <a:latin typeface="Times New Roman"/>
                <a:cs typeface="Times New Roman"/>
              </a:rPr>
              <a:t>support for </a:t>
            </a:r>
            <a:r>
              <a:rPr lang="en-GB" sz="1800" spc="-3" dirty="0">
                <a:latin typeface="Times New Roman"/>
                <a:cs typeface="Times New Roman"/>
              </a:rPr>
              <a:t>decisions and problems whose solutions cannot </a:t>
            </a:r>
            <a:r>
              <a:rPr lang="en-GB" sz="1800" dirty="0">
                <a:latin typeface="Times New Roman"/>
                <a:cs typeface="Times New Roman"/>
              </a:rPr>
              <a:t>be </a:t>
            </a:r>
            <a:r>
              <a:rPr lang="en-GB" sz="1800" spc="-3" dirty="0">
                <a:latin typeface="Times New Roman"/>
                <a:cs typeface="Times New Roman"/>
              </a:rPr>
              <a:t>specified in  advance.</a:t>
            </a:r>
            <a:endParaRPr lang="en-GB" sz="1800" dirty="0">
              <a:latin typeface="Times New Roman"/>
              <a:cs typeface="Times New Roman"/>
            </a:endParaRPr>
          </a:p>
          <a:p>
            <a:pPr marL="320378" indent="-155859" algn="l" rtl="0">
              <a:buAutoNum type="alphaLcPeriod" startAt="2"/>
              <a:tabLst>
                <a:tab pos="320378" algn="l"/>
              </a:tabLst>
            </a:pPr>
            <a:r>
              <a:rPr lang="en-GB" sz="1800" spc="-3" dirty="0">
                <a:latin typeface="Times New Roman"/>
                <a:cs typeface="Times New Roman"/>
              </a:rPr>
              <a:t>DSS </a:t>
            </a:r>
            <a:r>
              <a:rPr lang="en-GB" sz="1800" dirty="0">
                <a:latin typeface="Times New Roman"/>
                <a:cs typeface="Times New Roman"/>
              </a:rPr>
              <a:t>use </a:t>
            </a:r>
            <a:r>
              <a:rPr lang="en-GB" sz="1800" spc="-3" dirty="0">
                <a:latin typeface="Times New Roman"/>
                <a:cs typeface="Times New Roman"/>
              </a:rPr>
              <a:t>sophisticated data analysis and modelling</a:t>
            </a:r>
            <a:r>
              <a:rPr lang="en-GB" sz="1800" spc="37" dirty="0">
                <a:latin typeface="Times New Roman"/>
                <a:cs typeface="Times New Roman"/>
              </a:rPr>
              <a:t> </a:t>
            </a:r>
            <a:r>
              <a:rPr lang="en-GB" sz="1800" spc="-3" dirty="0">
                <a:latin typeface="Times New Roman"/>
                <a:cs typeface="Times New Roman"/>
              </a:rPr>
              <a:t>tools.</a:t>
            </a:r>
            <a:endParaRPr lang="en-GB" sz="1800" dirty="0">
              <a:latin typeface="Times New Roman"/>
              <a:cs typeface="Times New Roman"/>
            </a:endParaRPr>
          </a:p>
          <a:p>
            <a:pPr algn="l" rtl="0">
              <a:spcBef>
                <a:spcPts val="37"/>
              </a:spcBef>
            </a:pPr>
            <a:endParaRPr lang="en-GB" sz="800" dirty="0">
              <a:latin typeface="Times New Roman"/>
              <a:cs typeface="Times New Roman"/>
            </a:endParaRPr>
          </a:p>
          <a:p>
            <a:pPr marL="8659" algn="just" rtl="0"/>
            <a:r>
              <a:rPr lang="en-GB" sz="1800" b="1" spc="-3" dirty="0">
                <a:latin typeface="Times New Roman"/>
                <a:cs typeface="Times New Roman"/>
              </a:rPr>
              <a:t>Components </a:t>
            </a:r>
            <a:r>
              <a:rPr lang="en-GB" sz="1800" b="1" dirty="0">
                <a:latin typeface="Times New Roman"/>
                <a:cs typeface="Times New Roman"/>
              </a:rPr>
              <a:t>of </a:t>
            </a:r>
            <a:r>
              <a:rPr lang="en-GB" sz="1800" b="1" spc="-3" dirty="0">
                <a:latin typeface="Times New Roman"/>
                <a:cs typeface="Times New Roman"/>
              </a:rPr>
              <a:t>DSS</a:t>
            </a:r>
            <a:endParaRPr lang="en-GB" sz="1800" dirty="0">
              <a:latin typeface="Times New Roman"/>
              <a:cs typeface="Times New Roman"/>
            </a:endParaRPr>
          </a:p>
          <a:p>
            <a:pPr marL="320378" marR="7793" indent="-155859" algn="just" rtl="0">
              <a:spcBef>
                <a:spcPts val="44"/>
              </a:spcBef>
              <a:buAutoNum type="alphaLcPeriod"/>
              <a:tabLst>
                <a:tab pos="320378" algn="l"/>
              </a:tabLst>
            </a:pPr>
            <a:r>
              <a:rPr lang="en-GB" sz="1800" b="1" spc="-3" dirty="0">
                <a:latin typeface="Times New Roman"/>
                <a:cs typeface="Times New Roman"/>
              </a:rPr>
              <a:t>User Interface- </a:t>
            </a:r>
            <a:r>
              <a:rPr lang="en-GB" sz="1800" spc="-3" dirty="0">
                <a:latin typeface="Times New Roman"/>
                <a:cs typeface="Times New Roman"/>
              </a:rPr>
              <a:t>Users interact with </a:t>
            </a:r>
            <a:r>
              <a:rPr lang="en-GB" sz="1800" dirty="0">
                <a:latin typeface="Times New Roman"/>
                <a:cs typeface="Times New Roman"/>
              </a:rPr>
              <a:t>a DSS </a:t>
            </a:r>
            <a:r>
              <a:rPr lang="en-GB" sz="1800" spc="-3" dirty="0">
                <a:latin typeface="Times New Roman"/>
                <a:cs typeface="Times New Roman"/>
              </a:rPr>
              <a:t>through the user interface. </a:t>
            </a:r>
            <a:r>
              <a:rPr lang="en-GB" sz="1800" dirty="0">
                <a:latin typeface="Times New Roman"/>
                <a:cs typeface="Times New Roman"/>
              </a:rPr>
              <a:t>It </a:t>
            </a:r>
            <a:r>
              <a:rPr lang="en-GB" sz="1800" spc="-3" dirty="0">
                <a:latin typeface="Times New Roman"/>
                <a:cs typeface="Times New Roman"/>
              </a:rPr>
              <a:t>is important  therefore that user interfaces are easy to learn and to use. The method </a:t>
            </a:r>
            <a:r>
              <a:rPr lang="en-GB" sz="1800" dirty="0">
                <a:latin typeface="Times New Roman"/>
                <a:cs typeface="Times New Roman"/>
              </a:rPr>
              <a:t>of </a:t>
            </a:r>
            <a:r>
              <a:rPr lang="en-GB" sz="1800" spc="-3" dirty="0">
                <a:latin typeface="Times New Roman"/>
                <a:cs typeface="Times New Roman"/>
              </a:rPr>
              <a:t>interfacing may  vary with each</a:t>
            </a:r>
            <a:r>
              <a:rPr lang="en-GB" sz="1800" spc="10" dirty="0">
                <a:latin typeface="Times New Roman"/>
                <a:cs typeface="Times New Roman"/>
              </a:rPr>
              <a:t> </a:t>
            </a:r>
            <a:r>
              <a:rPr lang="en-GB" sz="1800" spc="-3" dirty="0">
                <a:latin typeface="Times New Roman"/>
                <a:cs typeface="Times New Roman"/>
              </a:rPr>
              <a:t>DSS.</a:t>
            </a:r>
            <a:endParaRPr lang="en-GB" sz="1800" dirty="0">
              <a:latin typeface="Times New Roman"/>
              <a:cs typeface="Times New Roman"/>
            </a:endParaRPr>
          </a:p>
          <a:p>
            <a:pPr marL="320378" marR="5195" indent="-155859" algn="just" rtl="0">
              <a:buAutoNum type="alphaLcPeriod"/>
              <a:tabLst>
                <a:tab pos="320378" algn="l"/>
              </a:tabLst>
            </a:pPr>
            <a:r>
              <a:rPr lang="en-GB" sz="1800" b="1" dirty="0">
                <a:latin typeface="Times New Roman"/>
                <a:cs typeface="Times New Roman"/>
              </a:rPr>
              <a:t>Data </a:t>
            </a:r>
            <a:r>
              <a:rPr lang="en-GB" sz="1800" b="1" spc="-3" dirty="0">
                <a:latin typeface="Times New Roman"/>
                <a:cs typeface="Times New Roman"/>
              </a:rPr>
              <a:t>Management- </a:t>
            </a:r>
            <a:r>
              <a:rPr lang="en-GB" sz="1800" dirty="0">
                <a:latin typeface="Times New Roman"/>
                <a:cs typeface="Times New Roman"/>
              </a:rPr>
              <a:t>A </a:t>
            </a:r>
            <a:r>
              <a:rPr lang="en-GB" sz="1800" spc="-3" dirty="0">
                <a:latin typeface="Times New Roman"/>
                <a:cs typeface="Times New Roman"/>
              </a:rPr>
              <a:t>typical DSS will access more than </a:t>
            </a:r>
            <a:r>
              <a:rPr lang="en-GB" sz="1800" dirty="0">
                <a:latin typeface="Times New Roman"/>
                <a:cs typeface="Times New Roman"/>
              </a:rPr>
              <a:t>one </a:t>
            </a:r>
            <a:r>
              <a:rPr lang="en-GB" sz="1800" spc="-3" dirty="0">
                <a:latin typeface="Times New Roman"/>
                <a:cs typeface="Times New Roman"/>
              </a:rPr>
              <a:t>database. These may  contain both internal and external data. Data is extracted </a:t>
            </a:r>
            <a:r>
              <a:rPr lang="en-GB" sz="1800" dirty="0">
                <a:latin typeface="Times New Roman"/>
                <a:cs typeface="Times New Roman"/>
              </a:rPr>
              <a:t>from </a:t>
            </a:r>
            <a:r>
              <a:rPr lang="en-GB" sz="1800" spc="-3" dirty="0">
                <a:latin typeface="Times New Roman"/>
                <a:cs typeface="Times New Roman"/>
              </a:rPr>
              <a:t>these databases and  updated into </a:t>
            </a:r>
            <a:r>
              <a:rPr lang="en-GB" sz="1800" dirty="0">
                <a:latin typeface="Times New Roman"/>
                <a:cs typeface="Times New Roman"/>
              </a:rPr>
              <a:t>a </a:t>
            </a:r>
            <a:r>
              <a:rPr lang="en-GB" sz="1800" spc="-3" dirty="0">
                <a:latin typeface="Times New Roman"/>
                <a:cs typeface="Times New Roman"/>
              </a:rPr>
              <a:t>DSS</a:t>
            </a:r>
            <a:r>
              <a:rPr lang="en-GB" sz="1800" spc="7" dirty="0">
                <a:latin typeface="Times New Roman"/>
                <a:cs typeface="Times New Roman"/>
              </a:rPr>
              <a:t> </a:t>
            </a:r>
            <a:r>
              <a:rPr lang="en-GB" sz="1800" spc="-3" dirty="0">
                <a:latin typeface="Times New Roman"/>
                <a:cs typeface="Times New Roman"/>
              </a:rPr>
              <a:t>database.</a:t>
            </a:r>
            <a:endParaRPr lang="en-GB" sz="1800" dirty="0">
              <a:latin typeface="Times New Roman"/>
              <a:cs typeface="Times New Roman"/>
            </a:endParaRPr>
          </a:p>
          <a:p>
            <a:pPr algn="l" rtl="0">
              <a:buAutoNum type="alphaLcPeriod"/>
            </a:pPr>
            <a:endParaRPr lang="en-GB" sz="1800" dirty="0">
              <a:latin typeface="Times New Roman"/>
              <a:cs typeface="Times New Roman"/>
            </a:endParaRPr>
          </a:p>
          <a:p>
            <a:pPr marL="320378" marR="3896" indent="-155859" algn="just" rtl="0">
              <a:buAutoNum type="alphaLcPeriod"/>
              <a:tabLst>
                <a:tab pos="320378" algn="l"/>
              </a:tabLst>
            </a:pPr>
            <a:r>
              <a:rPr lang="en-GB" sz="1800" b="1" spc="-3" dirty="0">
                <a:latin typeface="Times New Roman"/>
                <a:cs typeface="Times New Roman"/>
              </a:rPr>
              <a:t>Model Management- </a:t>
            </a:r>
            <a:r>
              <a:rPr lang="en-GB" sz="1800" spc="-3" dirty="0">
                <a:latin typeface="Times New Roman"/>
                <a:cs typeface="Times New Roman"/>
              </a:rPr>
              <a:t>The Model Management subsystem contains the model base.  Models are software programs that support the user in </a:t>
            </a:r>
            <a:r>
              <a:rPr lang="en-GB" sz="1800" dirty="0">
                <a:latin typeface="Times New Roman"/>
                <a:cs typeface="Times New Roman"/>
              </a:rPr>
              <a:t>a </a:t>
            </a:r>
            <a:r>
              <a:rPr lang="en-GB" sz="1800" spc="-3" dirty="0">
                <a:latin typeface="Times New Roman"/>
                <a:cs typeface="Times New Roman"/>
              </a:rPr>
              <a:t>particular decision making  situation.</a:t>
            </a:r>
            <a:endParaRPr lang="en-GB" sz="1800" dirty="0">
              <a:latin typeface="Times New Roman"/>
              <a:cs typeface="Times New Roman"/>
            </a:endParaRPr>
          </a:p>
        </p:txBody>
      </p:sp>
    </p:spTree>
    <p:extLst>
      <p:ext uri="{BB962C8B-B14F-4D97-AF65-F5344CB8AC3E}">
        <p14:creationId xmlns:p14="http://schemas.microsoft.com/office/powerpoint/2010/main" val="2802549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flipH="1">
            <a:off x="3842584" y="4444047"/>
            <a:ext cx="717620" cy="120739"/>
          </a:xfrm>
          <a:prstGeom prst="rect">
            <a:avLst/>
          </a:prstGeom>
        </p:spPr>
        <p:txBody>
          <a:bodyPr vert="horz" wrap="square" lIns="0" tIns="0" rIns="0" bIns="0" rtlCol="0" anchor="ctr">
            <a:spAutoFit/>
          </a:bodyPr>
          <a:lstStyle/>
          <a:p>
            <a:pPr marL="25977">
              <a:lnSpc>
                <a:spcPts val="961"/>
              </a:lnSpc>
            </a:pPr>
            <a:fld id="{81D60167-4931-47E6-BA6A-407CBD079E47}" type="slidenum">
              <a:rPr dirty="0"/>
              <a:pPr marL="25977">
                <a:lnSpc>
                  <a:spcPts val="961"/>
                </a:lnSpc>
              </a:pPr>
              <a:t>18</a:t>
            </a:fld>
            <a:endParaRPr dirty="0"/>
          </a:p>
        </p:txBody>
      </p:sp>
      <p:sp>
        <p:nvSpPr>
          <p:cNvPr id="2" name="object 2"/>
          <p:cNvSpPr txBox="1"/>
          <p:nvPr/>
        </p:nvSpPr>
        <p:spPr>
          <a:xfrm>
            <a:off x="326081" y="552596"/>
            <a:ext cx="11532984" cy="3332730"/>
          </a:xfrm>
          <a:prstGeom prst="rect">
            <a:avLst/>
          </a:prstGeom>
        </p:spPr>
        <p:txBody>
          <a:bodyPr vert="horz" wrap="square" lIns="0" tIns="8659" rIns="0" bIns="0" rtlCol="0">
            <a:spAutoFit/>
          </a:bodyPr>
          <a:lstStyle/>
          <a:p>
            <a:pPr algn="l" rtl="0">
              <a:spcBef>
                <a:spcPts val="14"/>
              </a:spcBef>
              <a:buAutoNum type="alphaLcPeriod"/>
            </a:pPr>
            <a:endParaRPr dirty="0">
              <a:latin typeface="Times New Roman"/>
              <a:cs typeface="Times New Roman"/>
            </a:endParaRPr>
          </a:p>
          <a:p>
            <a:pPr marL="8659" algn="just" rtl="0">
              <a:tabLst>
                <a:tab pos="112565" algn="l"/>
              </a:tabLst>
            </a:pPr>
            <a:r>
              <a:rPr lang="en-GB" b="1" i="1" spc="-3" dirty="0">
                <a:latin typeface="Times New Roman"/>
                <a:cs typeface="Times New Roman"/>
              </a:rPr>
              <a:t>d. </a:t>
            </a:r>
            <a:r>
              <a:rPr b="1" i="1" spc="-3" dirty="0">
                <a:latin typeface="Times New Roman"/>
                <a:cs typeface="Times New Roman"/>
              </a:rPr>
              <a:t>Expert</a:t>
            </a:r>
            <a:r>
              <a:rPr b="1" i="1" dirty="0">
                <a:latin typeface="Times New Roman"/>
                <a:cs typeface="Times New Roman"/>
              </a:rPr>
              <a:t> </a:t>
            </a:r>
            <a:r>
              <a:rPr b="1" i="1" spc="-3" dirty="0">
                <a:latin typeface="Times New Roman"/>
                <a:cs typeface="Times New Roman"/>
              </a:rPr>
              <a:t>Systems</a:t>
            </a:r>
            <a:endParaRPr dirty="0">
              <a:latin typeface="Times New Roman"/>
              <a:cs typeface="Times New Roman"/>
            </a:endParaRPr>
          </a:p>
          <a:p>
            <a:pPr marL="8659" marR="3464" algn="just" rtl="0">
              <a:spcBef>
                <a:spcPts val="44"/>
              </a:spcBef>
            </a:pPr>
            <a:r>
              <a:rPr spc="-3" dirty="0">
                <a:latin typeface="Times New Roman"/>
                <a:cs typeface="Times New Roman"/>
              </a:rPr>
              <a:t>ES attempt to codify and manipulate knowledge rather than information. </a:t>
            </a:r>
            <a:r>
              <a:rPr dirty="0">
                <a:latin typeface="Times New Roman"/>
                <a:cs typeface="Times New Roman"/>
              </a:rPr>
              <a:t>It </a:t>
            </a:r>
            <a:r>
              <a:rPr spc="-3" dirty="0">
                <a:latin typeface="Times New Roman"/>
                <a:cs typeface="Times New Roman"/>
              </a:rPr>
              <a:t>provides expert  advice </a:t>
            </a:r>
            <a:r>
              <a:rPr dirty="0">
                <a:latin typeface="Times New Roman"/>
                <a:cs typeface="Times New Roman"/>
              </a:rPr>
              <a:t>by </a:t>
            </a:r>
            <a:r>
              <a:rPr spc="-3" dirty="0">
                <a:latin typeface="Times New Roman"/>
                <a:cs typeface="Times New Roman"/>
              </a:rPr>
              <a:t>asking users </a:t>
            </a:r>
            <a:r>
              <a:rPr dirty="0">
                <a:latin typeface="Times New Roman"/>
                <a:cs typeface="Times New Roman"/>
              </a:rPr>
              <a:t>a </a:t>
            </a:r>
            <a:r>
              <a:rPr spc="-3" dirty="0">
                <a:latin typeface="Times New Roman"/>
                <a:cs typeface="Times New Roman"/>
              </a:rPr>
              <a:t>sequence </a:t>
            </a:r>
            <a:r>
              <a:rPr dirty="0">
                <a:latin typeface="Times New Roman"/>
                <a:cs typeface="Times New Roman"/>
              </a:rPr>
              <a:t>of </a:t>
            </a:r>
            <a:r>
              <a:rPr spc="-3" dirty="0">
                <a:latin typeface="Times New Roman"/>
                <a:cs typeface="Times New Roman"/>
              </a:rPr>
              <a:t>questions dependent </a:t>
            </a:r>
            <a:r>
              <a:rPr dirty="0">
                <a:latin typeface="Times New Roman"/>
                <a:cs typeface="Times New Roman"/>
              </a:rPr>
              <a:t>on </a:t>
            </a:r>
            <a:r>
              <a:rPr spc="-3" dirty="0">
                <a:latin typeface="Times New Roman"/>
                <a:cs typeface="Times New Roman"/>
              </a:rPr>
              <a:t>prior answers that lead to </a:t>
            </a:r>
            <a:r>
              <a:rPr dirty="0">
                <a:latin typeface="Times New Roman"/>
                <a:cs typeface="Times New Roman"/>
              </a:rPr>
              <a:t>a  </a:t>
            </a:r>
            <a:r>
              <a:rPr spc="-3" dirty="0">
                <a:latin typeface="Times New Roman"/>
                <a:cs typeface="Times New Roman"/>
              </a:rPr>
              <a:t>conclusion </a:t>
            </a:r>
            <a:r>
              <a:rPr dirty="0">
                <a:latin typeface="Times New Roman"/>
                <a:cs typeface="Times New Roman"/>
              </a:rPr>
              <a:t>or </a:t>
            </a:r>
            <a:r>
              <a:rPr spc="-3" dirty="0">
                <a:latin typeface="Times New Roman"/>
                <a:cs typeface="Times New Roman"/>
              </a:rPr>
              <a:t>recommendation. </a:t>
            </a:r>
            <a:r>
              <a:rPr dirty="0">
                <a:latin typeface="Times New Roman"/>
                <a:cs typeface="Times New Roman"/>
              </a:rPr>
              <a:t>It </a:t>
            </a:r>
            <a:r>
              <a:rPr spc="-3" dirty="0">
                <a:latin typeface="Times New Roman"/>
                <a:cs typeface="Times New Roman"/>
              </a:rPr>
              <a:t>simulates thinking </a:t>
            </a:r>
            <a:r>
              <a:rPr dirty="0">
                <a:latin typeface="Times New Roman"/>
                <a:cs typeface="Times New Roman"/>
              </a:rPr>
              <a:t>for </a:t>
            </a:r>
            <a:r>
              <a:rPr spc="-3" dirty="0">
                <a:latin typeface="Times New Roman"/>
                <a:cs typeface="Times New Roman"/>
              </a:rPr>
              <a:t>those with less knowledge. The focus </a:t>
            </a:r>
            <a:r>
              <a:rPr dirty="0">
                <a:latin typeface="Times New Roman"/>
                <a:cs typeface="Times New Roman"/>
              </a:rPr>
              <a:t>on  </a:t>
            </a:r>
            <a:r>
              <a:rPr spc="-3" dirty="0">
                <a:latin typeface="Times New Roman"/>
                <a:cs typeface="Times New Roman"/>
              </a:rPr>
              <a:t>developing </a:t>
            </a:r>
            <a:r>
              <a:rPr dirty="0">
                <a:latin typeface="Times New Roman"/>
                <a:cs typeface="Times New Roman"/>
              </a:rPr>
              <a:t>on </a:t>
            </a:r>
            <a:r>
              <a:rPr spc="-3" dirty="0">
                <a:latin typeface="Times New Roman"/>
                <a:cs typeface="Times New Roman"/>
              </a:rPr>
              <a:t>ES is acquiring the knowledge </a:t>
            </a:r>
            <a:r>
              <a:rPr dirty="0">
                <a:latin typeface="Times New Roman"/>
                <a:cs typeface="Times New Roman"/>
              </a:rPr>
              <a:t>of </a:t>
            </a:r>
            <a:r>
              <a:rPr spc="-3" dirty="0">
                <a:latin typeface="Times New Roman"/>
                <a:cs typeface="Times New Roman"/>
              </a:rPr>
              <a:t>the expert in the particular problem domain  knowledge engineers perform knowledge</a:t>
            </a:r>
            <a:r>
              <a:rPr spc="20" dirty="0">
                <a:latin typeface="Times New Roman"/>
                <a:cs typeface="Times New Roman"/>
              </a:rPr>
              <a:t> </a:t>
            </a:r>
            <a:r>
              <a:rPr spc="-3" dirty="0">
                <a:latin typeface="Times New Roman"/>
                <a:cs typeface="Times New Roman"/>
              </a:rPr>
              <a:t>acquisition</a:t>
            </a:r>
            <a:endParaRPr dirty="0">
              <a:latin typeface="Times New Roman"/>
              <a:cs typeface="Times New Roman"/>
            </a:endParaRPr>
          </a:p>
          <a:p>
            <a:pPr algn="l" rtl="0"/>
            <a:endParaRPr dirty="0">
              <a:latin typeface="Times New Roman"/>
              <a:cs typeface="Times New Roman"/>
            </a:endParaRPr>
          </a:p>
          <a:p>
            <a:pPr marL="8659" marR="2635756" algn="l" rtl="0"/>
            <a:r>
              <a:rPr spc="-3" dirty="0">
                <a:latin typeface="Times New Roman"/>
                <a:cs typeface="Times New Roman"/>
              </a:rPr>
              <a:t>Examples:- Physician Diagnostics  </a:t>
            </a:r>
            <a:r>
              <a:rPr spc="-10" dirty="0">
                <a:latin typeface="Times New Roman"/>
                <a:cs typeface="Times New Roman"/>
              </a:rPr>
              <a:t>Tools: </a:t>
            </a:r>
            <a:r>
              <a:rPr spc="-20" dirty="0">
                <a:latin typeface="Times New Roman"/>
                <a:cs typeface="Times New Roman"/>
              </a:rPr>
              <a:t>LISP,</a:t>
            </a:r>
            <a:r>
              <a:rPr spc="7" dirty="0">
                <a:latin typeface="Times New Roman"/>
                <a:cs typeface="Times New Roman"/>
              </a:rPr>
              <a:t> </a:t>
            </a:r>
            <a:r>
              <a:rPr spc="-3" dirty="0">
                <a:latin typeface="Times New Roman"/>
                <a:cs typeface="Times New Roman"/>
              </a:rPr>
              <a:t>Prolog</a:t>
            </a:r>
            <a:endParaRPr dirty="0">
              <a:latin typeface="Times New Roman"/>
              <a:cs typeface="Times New Roman"/>
            </a:endParaRPr>
          </a:p>
          <a:p>
            <a:pPr algn="l" rtl="0"/>
            <a:endParaRPr dirty="0">
              <a:latin typeface="Times New Roman"/>
              <a:cs typeface="Times New Roman"/>
            </a:endParaRPr>
          </a:p>
          <a:p>
            <a:pPr marL="8659" marR="31605" algn="l" rtl="0"/>
            <a:r>
              <a:rPr dirty="0">
                <a:latin typeface="Times New Roman"/>
                <a:cs typeface="Times New Roman"/>
              </a:rPr>
              <a:t>In </a:t>
            </a:r>
            <a:r>
              <a:rPr spc="-3" dirty="0">
                <a:latin typeface="Times New Roman"/>
                <a:cs typeface="Times New Roman"/>
              </a:rPr>
              <a:t>addition, many organizations recognize scientific (technical computing and office automation.  There are several other important systems concepts with which systems analysts need to </a:t>
            </a:r>
            <a:r>
              <a:rPr dirty="0">
                <a:latin typeface="Times New Roman"/>
                <a:cs typeface="Times New Roman"/>
              </a:rPr>
              <a:t>be  </a:t>
            </a:r>
            <a:r>
              <a:rPr spc="-7" dirty="0">
                <a:latin typeface="Times New Roman"/>
                <a:cs typeface="Times New Roman"/>
              </a:rPr>
              <a:t>familiar.</a:t>
            </a:r>
            <a:endParaRPr dirty="0">
              <a:latin typeface="Times New Roman"/>
              <a:cs typeface="Times New Roman"/>
            </a:endParaRPr>
          </a:p>
          <a:p>
            <a:pPr algn="l" rtl="0">
              <a:spcBef>
                <a:spcPts val="14"/>
              </a:spcBef>
            </a:pPr>
            <a:endParaRPr dirty="0">
              <a:latin typeface="Times New Roman"/>
              <a:cs typeface="Times New Roman"/>
            </a:endParaRPr>
          </a:p>
        </p:txBody>
      </p:sp>
      <p:sp>
        <p:nvSpPr>
          <p:cNvPr id="3" name="object 3"/>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548358" y="2011631"/>
            <a:ext cx="7203644" cy="4135951"/>
          </a:xfrm>
          <a:prstGeom prst="rect">
            <a:avLst/>
          </a:prstGeom>
        </p:spPr>
      </p:pic>
      <p:sp>
        <p:nvSpPr>
          <p:cNvPr id="5" name="object 5"/>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
        <p:nvSpPr>
          <p:cNvPr id="8" name="TextBox 7">
            <a:extLst>
              <a:ext uri="{FF2B5EF4-FFF2-40B4-BE49-F238E27FC236}">
                <a16:creationId xmlns:a16="http://schemas.microsoft.com/office/drawing/2014/main" id="{D4FE7D1C-91A3-25EB-6D57-44D3ADB42C8C}"/>
              </a:ext>
            </a:extLst>
          </p:cNvPr>
          <p:cNvSpPr txBox="1"/>
          <p:nvPr/>
        </p:nvSpPr>
        <p:spPr>
          <a:xfrm>
            <a:off x="460717" y="581694"/>
            <a:ext cx="11454618" cy="1302921"/>
          </a:xfrm>
          <a:prstGeom prst="rect">
            <a:avLst/>
          </a:prstGeom>
          <a:noFill/>
        </p:spPr>
        <p:txBody>
          <a:bodyPr wrap="square">
            <a:spAutoFit/>
          </a:bodyPr>
          <a:lstStyle/>
          <a:p>
            <a:pPr marL="8659" algn="l" rtl="0"/>
            <a:r>
              <a:rPr lang="en-GB" b="1" u="sng" spc="-3" dirty="0">
                <a:uFill>
                  <a:solidFill>
                    <a:srgbClr val="000000"/>
                  </a:solidFill>
                </a:uFill>
                <a:latin typeface="Times New Roman"/>
                <a:cs typeface="Times New Roman"/>
              </a:rPr>
              <a:t>Components Of Information</a:t>
            </a:r>
            <a:r>
              <a:rPr lang="en-GB" b="1" u="sng" spc="7" dirty="0">
                <a:uFill>
                  <a:solidFill>
                    <a:srgbClr val="000000"/>
                  </a:solidFill>
                </a:uFill>
                <a:latin typeface="Times New Roman"/>
                <a:cs typeface="Times New Roman"/>
              </a:rPr>
              <a:t> </a:t>
            </a:r>
            <a:r>
              <a:rPr lang="en-GB" b="1" u="sng" spc="-3" dirty="0">
                <a:uFill>
                  <a:solidFill>
                    <a:srgbClr val="000000"/>
                  </a:solidFill>
                </a:uFill>
                <a:latin typeface="Times New Roman"/>
                <a:cs typeface="Times New Roman"/>
              </a:rPr>
              <a:t>System</a:t>
            </a:r>
            <a:endParaRPr lang="en-GB" dirty="0">
              <a:latin typeface="Times New Roman"/>
              <a:cs typeface="Times New Roman"/>
            </a:endParaRPr>
          </a:p>
          <a:p>
            <a:pPr marL="8659" marR="238119" algn="l" rtl="0">
              <a:spcBef>
                <a:spcPts val="770"/>
              </a:spcBef>
            </a:pPr>
            <a:r>
              <a:rPr lang="en-GB" dirty="0">
                <a:latin typeface="Times New Roman"/>
                <a:cs typeface="Times New Roman"/>
              </a:rPr>
              <a:t>An </a:t>
            </a:r>
            <a:r>
              <a:rPr lang="en-GB" b="1" spc="-3" dirty="0">
                <a:latin typeface="Times New Roman"/>
                <a:cs typeface="Times New Roman"/>
              </a:rPr>
              <a:t>Information system </a:t>
            </a:r>
            <a:r>
              <a:rPr lang="en-GB" spc="-3" dirty="0">
                <a:latin typeface="Times New Roman"/>
                <a:cs typeface="Times New Roman"/>
              </a:rPr>
              <a:t>is </a:t>
            </a:r>
            <a:r>
              <a:rPr lang="en-GB" dirty="0">
                <a:latin typeface="Times New Roman"/>
                <a:cs typeface="Times New Roman"/>
              </a:rPr>
              <a:t>a </a:t>
            </a:r>
            <a:r>
              <a:rPr lang="en-GB" spc="-3" dirty="0">
                <a:latin typeface="Times New Roman"/>
                <a:cs typeface="Times New Roman"/>
              </a:rPr>
              <a:t>combination </a:t>
            </a:r>
            <a:r>
              <a:rPr lang="en-GB" dirty="0">
                <a:latin typeface="Times New Roman"/>
                <a:cs typeface="Times New Roman"/>
              </a:rPr>
              <a:t>of </a:t>
            </a:r>
            <a:r>
              <a:rPr lang="en-GB" spc="-3" dirty="0">
                <a:latin typeface="Times New Roman"/>
                <a:cs typeface="Times New Roman"/>
              </a:rPr>
              <a:t>hardware and software and telecommunication  networks that people build to collect, create and distribute useful data, typically in </a:t>
            </a:r>
            <a:r>
              <a:rPr lang="en-GB" dirty="0">
                <a:latin typeface="Times New Roman"/>
                <a:cs typeface="Times New Roman"/>
              </a:rPr>
              <a:t>an  </a:t>
            </a:r>
            <a:r>
              <a:rPr lang="en-GB" spc="-3" dirty="0">
                <a:latin typeface="Times New Roman"/>
                <a:cs typeface="Times New Roman"/>
              </a:rPr>
              <a:t>organisational, </a:t>
            </a:r>
            <a:r>
              <a:rPr lang="en-GB" dirty="0">
                <a:latin typeface="Times New Roman"/>
                <a:cs typeface="Times New Roman"/>
              </a:rPr>
              <a:t>It </a:t>
            </a:r>
            <a:r>
              <a:rPr lang="en-GB" spc="-3" dirty="0">
                <a:latin typeface="Times New Roman"/>
                <a:cs typeface="Times New Roman"/>
              </a:rPr>
              <a:t>defines the flow </a:t>
            </a:r>
            <a:r>
              <a:rPr lang="en-GB" dirty="0">
                <a:latin typeface="Times New Roman"/>
                <a:cs typeface="Times New Roman"/>
              </a:rPr>
              <a:t>of </a:t>
            </a:r>
            <a:r>
              <a:rPr lang="en-GB" spc="-3" dirty="0">
                <a:latin typeface="Times New Roman"/>
                <a:cs typeface="Times New Roman"/>
              </a:rPr>
              <a:t>information within the system. </a:t>
            </a:r>
            <a:endParaRPr lang="en-GB"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العنوان 1">
            <a:extLst>
              <a:ext uri="{FF2B5EF4-FFF2-40B4-BE49-F238E27FC236}">
                <a16:creationId xmlns:a16="http://schemas.microsoft.com/office/drawing/2014/main" id="{5E562972-3449-42D1-8185-B4BEFD52AB44}"/>
              </a:ext>
            </a:extLst>
          </p:cNvPr>
          <p:cNvSpPr>
            <a:spLocks noGrp="1"/>
          </p:cNvSpPr>
          <p:nvPr>
            <p:ph type="title"/>
          </p:nvPr>
        </p:nvSpPr>
        <p:spPr>
          <a:xfrm flipH="1">
            <a:off x="454583" y="56272"/>
            <a:ext cx="11029616" cy="1188720"/>
          </a:xfrm>
        </p:spPr>
        <p:txBody>
          <a:bodyPr rtlCol="1"/>
          <a:lstStyle/>
          <a:p>
            <a:pPr algn="l" rtl="0"/>
            <a:r>
              <a:rPr lang="en-GB" dirty="0">
                <a:solidFill>
                  <a:schemeClr val="tx1"/>
                </a:solidFill>
              </a:rPr>
              <a:t>Course Objectives</a:t>
            </a:r>
            <a:endParaRPr lang="ar" dirty="0">
              <a:solidFill>
                <a:schemeClr val="tx1"/>
              </a:solidFill>
            </a:endParaRPr>
          </a:p>
        </p:txBody>
      </p:sp>
      <p:graphicFrame>
        <p:nvGraphicFramePr>
          <p:cNvPr id="4" name="عنصر نائب للمحتوى 2">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665514451"/>
              </p:ext>
            </p:extLst>
          </p:nvPr>
        </p:nvGraphicFramePr>
        <p:xfrm>
          <a:off x="749836" y="1849192"/>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extBox 4">
            <a:extLst>
              <a:ext uri="{FF2B5EF4-FFF2-40B4-BE49-F238E27FC236}">
                <a16:creationId xmlns:a16="http://schemas.microsoft.com/office/drawing/2014/main" id="{986F21DC-79C1-1955-6A92-DB24E3936BEB}"/>
              </a:ext>
            </a:extLst>
          </p:cNvPr>
          <p:cNvSpPr txBox="1"/>
          <p:nvPr/>
        </p:nvSpPr>
        <p:spPr>
          <a:xfrm>
            <a:off x="4301195" y="4280286"/>
            <a:ext cx="3014003" cy="1024127"/>
          </a:xfrm>
          <a:prstGeom prst="rect">
            <a:avLst/>
          </a:prstGeom>
          <a:noFill/>
        </p:spPr>
        <p:txBody>
          <a:bodyPr wrap="square">
            <a:spAutoFit/>
          </a:bodyPr>
          <a:lstStyle/>
          <a:p>
            <a:pPr algn="ctr" defTabSz="622300">
              <a:lnSpc>
                <a:spcPct val="90000"/>
              </a:lnSpc>
              <a:spcBef>
                <a:spcPct val="0"/>
              </a:spcBef>
              <a:spcAft>
                <a:spcPct val="35000"/>
              </a:spcAft>
            </a:pPr>
            <a:r>
              <a:rPr lang="en-GB" sz="1400" b="1" dirty="0">
                <a:solidFill>
                  <a:srgbClr val="FF0000"/>
                </a:solidFill>
                <a:latin typeface="CenturySchoolbook"/>
              </a:rPr>
              <a:t>Training to use some existing applications</a:t>
            </a:r>
          </a:p>
          <a:p>
            <a:pPr algn="ctr" defTabSz="622300">
              <a:lnSpc>
                <a:spcPct val="90000"/>
              </a:lnSpc>
              <a:spcBef>
                <a:spcPct val="0"/>
              </a:spcBef>
              <a:spcAft>
                <a:spcPct val="35000"/>
              </a:spcAft>
            </a:pPr>
            <a:r>
              <a:rPr lang="en-GB" sz="1400" b="1" dirty="0">
                <a:solidFill>
                  <a:srgbClr val="FF0000"/>
                </a:solidFill>
                <a:latin typeface="CenturySchoolbook"/>
              </a:rPr>
              <a:t> such as</a:t>
            </a:r>
          </a:p>
          <a:p>
            <a:pPr algn="ctr" defTabSz="622300">
              <a:lnSpc>
                <a:spcPct val="90000"/>
              </a:lnSpc>
              <a:spcBef>
                <a:spcPct val="0"/>
              </a:spcBef>
              <a:spcAft>
                <a:spcPct val="35000"/>
              </a:spcAft>
            </a:pPr>
            <a:r>
              <a:rPr lang="en-GB" sz="1400" b="1" dirty="0">
                <a:solidFill>
                  <a:srgbClr val="FF0000"/>
                </a:solidFill>
                <a:latin typeface="CenturySchoolbook"/>
              </a:rPr>
              <a:t>Visio.</a:t>
            </a:r>
            <a:endParaRPr lang="ar-EG" sz="1400" b="1" dirty="0">
              <a:solidFill>
                <a:srgbClr val="FF0000"/>
              </a:solidFill>
              <a:latin typeface="CenturySchoolbook"/>
            </a:endParaRPr>
          </a:p>
        </p:txBody>
      </p:sp>
      <p:sp>
        <p:nvSpPr>
          <p:cNvPr id="7" name="TextBox 6">
            <a:extLst>
              <a:ext uri="{FF2B5EF4-FFF2-40B4-BE49-F238E27FC236}">
                <a16:creationId xmlns:a16="http://schemas.microsoft.com/office/drawing/2014/main" id="{5DF3801C-3EB2-73B5-A06C-A7EE0FE047E1}"/>
              </a:ext>
            </a:extLst>
          </p:cNvPr>
          <p:cNvSpPr txBox="1"/>
          <p:nvPr/>
        </p:nvSpPr>
        <p:spPr>
          <a:xfrm>
            <a:off x="6586023" y="4291177"/>
            <a:ext cx="6098344" cy="830227"/>
          </a:xfrm>
          <a:prstGeom prst="rect">
            <a:avLst/>
          </a:prstGeom>
          <a:noFill/>
        </p:spPr>
        <p:txBody>
          <a:bodyPr wrap="square">
            <a:spAutoFit/>
          </a:bodyPr>
          <a:lstStyle/>
          <a:p>
            <a:pPr algn="ctr" defTabSz="622300" rtl="0">
              <a:lnSpc>
                <a:spcPct val="90000"/>
              </a:lnSpc>
              <a:spcBef>
                <a:spcPct val="0"/>
              </a:spcBef>
              <a:spcAft>
                <a:spcPct val="35000"/>
              </a:spcAft>
            </a:pPr>
            <a:r>
              <a:rPr lang="en-GB" sz="1400" b="1" dirty="0">
                <a:solidFill>
                  <a:srgbClr val="FF0000"/>
                </a:solidFill>
                <a:latin typeface="CenturySchoolbook"/>
              </a:rPr>
              <a:t>Discuss the role of </a:t>
            </a:r>
          </a:p>
          <a:p>
            <a:pPr algn="ctr" defTabSz="622300" rtl="0">
              <a:lnSpc>
                <a:spcPct val="90000"/>
              </a:lnSpc>
              <a:spcBef>
                <a:spcPct val="0"/>
              </a:spcBef>
              <a:spcAft>
                <a:spcPct val="35000"/>
              </a:spcAft>
            </a:pPr>
            <a:r>
              <a:rPr lang="en-GB" sz="1400" b="1" dirty="0">
                <a:solidFill>
                  <a:srgbClr val="FF0000"/>
                </a:solidFill>
                <a:latin typeface="CenturySchoolbook"/>
              </a:rPr>
              <a:t>the information technology Department</a:t>
            </a:r>
          </a:p>
          <a:p>
            <a:pPr algn="ctr" defTabSz="622300" rtl="0">
              <a:lnSpc>
                <a:spcPct val="90000"/>
              </a:lnSpc>
              <a:spcBef>
                <a:spcPct val="0"/>
              </a:spcBef>
              <a:spcAft>
                <a:spcPct val="35000"/>
              </a:spcAft>
            </a:pPr>
            <a:r>
              <a:rPr lang="en-GB" sz="1400" b="1" dirty="0">
                <a:solidFill>
                  <a:srgbClr val="FF0000"/>
                </a:solidFill>
                <a:latin typeface="CenturySchoolbook"/>
              </a:rPr>
              <a:t> and the systems analysts</a:t>
            </a:r>
            <a:endParaRPr lang="ar-EG" sz="1400" b="1" dirty="0">
              <a:solidFill>
                <a:srgbClr val="FF0000"/>
              </a:solidFill>
              <a:latin typeface="CenturySchoolbook"/>
            </a:endParaRPr>
          </a:p>
        </p:txBody>
      </p:sp>
      <p:grpSp>
        <p:nvGrpSpPr>
          <p:cNvPr id="8" name="Group 7">
            <a:extLst>
              <a:ext uri="{FF2B5EF4-FFF2-40B4-BE49-F238E27FC236}">
                <a16:creationId xmlns:a16="http://schemas.microsoft.com/office/drawing/2014/main" id="{A795C02B-B126-8EF8-F55F-2AE2E5C5EFC2}"/>
              </a:ext>
            </a:extLst>
          </p:cNvPr>
          <p:cNvGrpSpPr/>
          <p:nvPr/>
        </p:nvGrpSpPr>
        <p:grpSpPr>
          <a:xfrm>
            <a:off x="6284213" y="3470523"/>
            <a:ext cx="2184537" cy="426228"/>
            <a:chOff x="4398988" y="1658277"/>
            <a:chExt cx="1283559" cy="364048"/>
          </a:xfrm>
        </p:grpSpPr>
        <p:sp>
          <p:nvSpPr>
            <p:cNvPr id="9" name="Rectangle: Top Corners Rounded 8">
              <a:extLst>
                <a:ext uri="{FF2B5EF4-FFF2-40B4-BE49-F238E27FC236}">
                  <a16:creationId xmlns:a16="http://schemas.microsoft.com/office/drawing/2014/main" id="{70463DB4-A748-B83E-EC11-FCF9D48CC8FC}"/>
                </a:ext>
              </a:extLst>
            </p:cNvPr>
            <p:cNvSpPr/>
            <p:nvPr/>
          </p:nvSpPr>
          <p:spPr>
            <a:xfrm rot="5400000">
              <a:off x="4868084" y="1207862"/>
              <a:ext cx="345367" cy="1283559"/>
            </a:xfrm>
            <a:prstGeom prst="round2SameRect">
              <a:avLst/>
            </a:prstGeom>
          </p:spPr>
          <p:style>
            <a:lnRef idx="1">
              <a:schemeClr val="accent1">
                <a:shade val="80000"/>
                <a:hueOff val="446191"/>
                <a:satOff val="-9058"/>
                <a:lumOff val="30677"/>
                <a:alphaOff val="0"/>
              </a:schemeClr>
            </a:lnRef>
            <a:fillRef idx="3">
              <a:schemeClr val="accent1">
                <a:shade val="80000"/>
                <a:hueOff val="446191"/>
                <a:satOff val="-9058"/>
                <a:lumOff val="30677"/>
                <a:alphaOff val="0"/>
              </a:schemeClr>
            </a:fillRef>
            <a:effectRef idx="2">
              <a:schemeClr val="accent1">
                <a:shade val="80000"/>
                <a:hueOff val="446191"/>
                <a:satOff val="-9058"/>
                <a:lumOff val="30677"/>
                <a:alphaOff val="0"/>
              </a:schemeClr>
            </a:effectRef>
            <a:fontRef idx="minor">
              <a:schemeClr val="lt1"/>
            </a:fontRef>
          </p:style>
        </p:sp>
        <p:sp>
          <p:nvSpPr>
            <p:cNvPr id="10" name="Rectangle: Top Corners Rounded 4">
              <a:extLst>
                <a:ext uri="{FF2B5EF4-FFF2-40B4-BE49-F238E27FC236}">
                  <a16:creationId xmlns:a16="http://schemas.microsoft.com/office/drawing/2014/main" id="{6900D983-23D3-CDD8-961F-D5DCA998C58A}"/>
                </a:ext>
              </a:extLst>
            </p:cNvPr>
            <p:cNvSpPr txBox="1"/>
            <p:nvPr/>
          </p:nvSpPr>
          <p:spPr>
            <a:xfrm>
              <a:off x="4398989" y="1658277"/>
              <a:ext cx="1264876" cy="34536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83820" tIns="83820" rIns="83820" bIns="83820" numCol="1" spcCol="1270" rtlCol="1" anchor="ctr" anchorCtr="1">
              <a:noAutofit/>
            </a:bodyPr>
            <a:lstStyle/>
            <a:p>
              <a:pPr marL="0" lvl="0" indent="0" algn="ctr" defTabSz="488950" rtl="1">
                <a:lnSpc>
                  <a:spcPct val="90000"/>
                </a:lnSpc>
                <a:spcBef>
                  <a:spcPct val="0"/>
                </a:spcBef>
                <a:spcAft>
                  <a:spcPct val="35000"/>
                </a:spcAft>
                <a:buNone/>
              </a:pPr>
              <a:endParaRPr lang="ar" sz="1100"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11" name="Straight Connector 10">
            <a:extLst>
              <a:ext uri="{FF2B5EF4-FFF2-40B4-BE49-F238E27FC236}">
                <a16:creationId xmlns:a16="http://schemas.microsoft.com/office/drawing/2014/main" id="{1596FB1F-8AD0-A6AA-43A7-82D33E5E6E2F}"/>
              </a:ext>
            </a:extLst>
          </p:cNvPr>
          <p:cNvSpPr/>
          <p:nvPr/>
        </p:nvSpPr>
        <p:spPr>
          <a:xfrm>
            <a:off x="7249547" y="3158228"/>
            <a:ext cx="0" cy="290702"/>
          </a:xfrm>
          <a:prstGeom prst="line">
            <a:avLst/>
          </a:prstGeom>
          <a:blipFill rotWithShape="0">
            <a:blip r:embed="rId7"/>
            <a:srcRect/>
            <a:stretch>
              <a:fillRect/>
            </a:stretch>
          </a:blipFill>
          <a:ln w="12700" cap="rnd" cmpd="sng" algn="ctr">
            <a:solidFill>
              <a:schemeClr val="accent1">
                <a:shade val="90000"/>
                <a:hueOff val="446212"/>
                <a:satOff val="-8602"/>
                <a:lumOff val="28124"/>
                <a:alphaOff val="0"/>
              </a:schemeClr>
            </a:solidFill>
            <a:prstDash val="dash"/>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2" name="Oval 11">
            <a:extLst>
              <a:ext uri="{FF2B5EF4-FFF2-40B4-BE49-F238E27FC236}">
                <a16:creationId xmlns:a16="http://schemas.microsoft.com/office/drawing/2014/main" id="{1D6621E7-E447-1977-0D19-BBDB7748365B}"/>
              </a:ext>
            </a:extLst>
          </p:cNvPr>
          <p:cNvSpPr/>
          <p:nvPr/>
        </p:nvSpPr>
        <p:spPr>
          <a:xfrm>
            <a:off x="7227276" y="3448933"/>
            <a:ext cx="72675" cy="72675"/>
          </a:xfrm>
          <a:prstGeom prst="ellipse">
            <a:avLst/>
          </a:prstGeom>
          <a:blipFill rotWithShape="0">
            <a:blip r:embed="rId7"/>
            <a:srcRect/>
            <a:stretch>
              <a:fillRect/>
            </a:stretch>
          </a:blipFill>
        </p:spPr>
        <p:style>
          <a:lnRef idx="1">
            <a:schemeClr val="lt1">
              <a:hueOff val="0"/>
              <a:satOff val="0"/>
              <a:lumOff val="0"/>
              <a:alphaOff val="0"/>
            </a:schemeClr>
          </a:lnRef>
          <a:fillRef idx="3">
            <a:scrgbClr r="0" g="0" b="0"/>
          </a:fillRef>
          <a:effectRef idx="2">
            <a:schemeClr val="accent1">
              <a:shade val="80000"/>
              <a:hueOff val="446191"/>
              <a:satOff val="-9058"/>
              <a:lumOff val="30677"/>
              <a:alphaOff val="0"/>
            </a:schemeClr>
          </a:effectRef>
          <a:fontRef idx="minor">
            <a:schemeClr val="lt1"/>
          </a:fontRef>
        </p:style>
      </p:sp>
      <p:sp>
        <p:nvSpPr>
          <p:cNvPr id="14" name="TextBox 13">
            <a:extLst>
              <a:ext uri="{FF2B5EF4-FFF2-40B4-BE49-F238E27FC236}">
                <a16:creationId xmlns:a16="http://schemas.microsoft.com/office/drawing/2014/main" id="{C9015B75-4694-74BE-5ABC-806F2436A169}"/>
              </a:ext>
            </a:extLst>
          </p:cNvPr>
          <p:cNvSpPr txBox="1"/>
          <p:nvPr/>
        </p:nvSpPr>
        <p:spPr>
          <a:xfrm>
            <a:off x="4455939" y="2448476"/>
            <a:ext cx="6098344" cy="824841"/>
          </a:xfrm>
          <a:prstGeom prst="rect">
            <a:avLst/>
          </a:prstGeom>
          <a:noFill/>
        </p:spPr>
        <p:txBody>
          <a:bodyPr wrap="square">
            <a:spAutoFit/>
          </a:bodyPr>
          <a:lstStyle/>
          <a:p>
            <a:pPr algn="ctr" defTabSz="622300">
              <a:lnSpc>
                <a:spcPct val="90000"/>
              </a:lnSpc>
              <a:spcBef>
                <a:spcPct val="0"/>
              </a:spcBef>
              <a:spcAft>
                <a:spcPct val="35000"/>
              </a:spcAft>
            </a:pPr>
            <a:r>
              <a:rPr lang="en-GB" sz="1400" b="1" dirty="0">
                <a:solidFill>
                  <a:prstClr val="black">
                    <a:hueOff val="0"/>
                    <a:satOff val="0"/>
                    <a:lumOff val="0"/>
                    <a:alphaOff val="0"/>
                  </a:prstClr>
                </a:solidFill>
                <a:latin typeface="CenturySchoolbook"/>
              </a:rPr>
              <a:t>Compare the systems</a:t>
            </a:r>
          </a:p>
          <a:p>
            <a:pPr algn="ctr" defTabSz="622300">
              <a:lnSpc>
                <a:spcPct val="90000"/>
              </a:lnSpc>
              <a:spcBef>
                <a:spcPct val="0"/>
              </a:spcBef>
              <a:spcAft>
                <a:spcPct val="35000"/>
              </a:spcAft>
            </a:pPr>
            <a:r>
              <a:rPr lang="en-GB" sz="1400" b="1" dirty="0">
                <a:solidFill>
                  <a:prstClr val="black">
                    <a:hueOff val="0"/>
                    <a:satOff val="0"/>
                    <a:lumOff val="0"/>
                    <a:alphaOff val="0"/>
                  </a:prstClr>
                </a:solidFill>
                <a:latin typeface="CenturySchoolbook"/>
              </a:rPr>
              <a:t> development life cycle</a:t>
            </a:r>
          </a:p>
          <a:p>
            <a:pPr algn="ctr" defTabSz="622300">
              <a:lnSpc>
                <a:spcPct val="90000"/>
              </a:lnSpc>
              <a:spcBef>
                <a:spcPct val="0"/>
              </a:spcBef>
              <a:spcAft>
                <a:spcPct val="35000"/>
              </a:spcAft>
            </a:pPr>
            <a:r>
              <a:rPr lang="en-GB" sz="1400" b="1" dirty="0">
                <a:solidFill>
                  <a:prstClr val="black">
                    <a:hueOff val="0"/>
                    <a:satOff val="0"/>
                    <a:lumOff val="0"/>
                    <a:alphaOff val="0"/>
                  </a:prstClr>
                </a:solidFill>
                <a:latin typeface="CenturySchoolbook"/>
              </a:rPr>
              <a:t>waterfall model to adaptive models.</a:t>
            </a:r>
          </a:p>
        </p:txBody>
      </p:sp>
      <p:grpSp>
        <p:nvGrpSpPr>
          <p:cNvPr id="15" name="Group 14">
            <a:extLst>
              <a:ext uri="{FF2B5EF4-FFF2-40B4-BE49-F238E27FC236}">
                <a16:creationId xmlns:a16="http://schemas.microsoft.com/office/drawing/2014/main" id="{516699C1-E20A-1DFF-FD99-15A5F35CCC68}"/>
              </a:ext>
            </a:extLst>
          </p:cNvPr>
          <p:cNvGrpSpPr/>
          <p:nvPr/>
        </p:nvGrpSpPr>
        <p:grpSpPr>
          <a:xfrm>
            <a:off x="8436955" y="3472052"/>
            <a:ext cx="1860594" cy="441125"/>
            <a:chOff x="3024556" y="1635204"/>
            <a:chExt cx="1504705" cy="363378"/>
          </a:xfrm>
        </p:grpSpPr>
        <p:sp>
          <p:nvSpPr>
            <p:cNvPr id="16" name="Rectangle 15">
              <a:extLst>
                <a:ext uri="{FF2B5EF4-FFF2-40B4-BE49-F238E27FC236}">
                  <a16:creationId xmlns:a16="http://schemas.microsoft.com/office/drawing/2014/main" id="{CDBC4E07-8790-07F5-A15B-160B4780580B}"/>
                </a:ext>
              </a:extLst>
            </p:cNvPr>
            <p:cNvSpPr/>
            <p:nvPr/>
          </p:nvSpPr>
          <p:spPr>
            <a:xfrm>
              <a:off x="3024556" y="1635204"/>
              <a:ext cx="1504705" cy="363378"/>
            </a:xfrm>
            <a:prstGeom prst="rect">
              <a:avLst/>
            </a:prstGeom>
          </p:spPr>
          <p:style>
            <a:lnRef idx="1">
              <a:schemeClr val="accent1">
                <a:shade val="80000"/>
                <a:hueOff val="297461"/>
                <a:satOff val="-6039"/>
                <a:lumOff val="20451"/>
                <a:alphaOff val="0"/>
              </a:schemeClr>
            </a:lnRef>
            <a:fillRef idx="3">
              <a:schemeClr val="accent1">
                <a:shade val="80000"/>
                <a:hueOff val="297461"/>
                <a:satOff val="-6039"/>
                <a:lumOff val="20451"/>
                <a:alphaOff val="0"/>
              </a:schemeClr>
            </a:fillRef>
            <a:effectRef idx="2">
              <a:schemeClr val="accent1">
                <a:shade val="80000"/>
                <a:hueOff val="297461"/>
                <a:satOff val="-6039"/>
                <a:lumOff val="20451"/>
                <a:alphaOff val="0"/>
              </a:schemeClr>
            </a:effectRef>
            <a:fontRef idx="minor">
              <a:schemeClr val="lt1"/>
            </a:fontRef>
          </p:style>
        </p:sp>
        <p:sp>
          <p:nvSpPr>
            <p:cNvPr id="17" name="TextBox 16">
              <a:extLst>
                <a:ext uri="{FF2B5EF4-FFF2-40B4-BE49-F238E27FC236}">
                  <a16:creationId xmlns:a16="http://schemas.microsoft.com/office/drawing/2014/main" id="{787112E0-4F0E-E3B0-E1AF-B55AAD57C83D}"/>
                </a:ext>
              </a:extLst>
            </p:cNvPr>
            <p:cNvSpPr txBox="1"/>
            <p:nvPr/>
          </p:nvSpPr>
          <p:spPr>
            <a:xfrm>
              <a:off x="3024556" y="1635205"/>
              <a:ext cx="1504705" cy="32420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91440" tIns="91440" rIns="91440" bIns="91440" numCol="1" spcCol="1270" rtlCol="1" anchor="ctr" anchorCtr="1">
              <a:noAutofit/>
            </a:bodyPr>
            <a:lstStyle/>
            <a:p>
              <a:pPr marL="0" lvl="0" indent="0" algn="ctr" defTabSz="533400" rtl="1">
                <a:lnSpc>
                  <a:spcPct val="90000"/>
                </a:lnSpc>
                <a:spcBef>
                  <a:spcPct val="0"/>
                </a:spcBef>
                <a:spcAft>
                  <a:spcPct val="35000"/>
                </a:spcAft>
                <a:buNone/>
              </a:pPr>
              <a:endParaRPr lang="ar" sz="1200" kern="1200" dirty="0">
                <a:latin typeface="Tahoma" panose="020B0604030504040204" pitchFamily="34" charset="0"/>
                <a:ea typeface="Tahoma" panose="020B0604030504040204" pitchFamily="34" charset="0"/>
                <a:cs typeface="Tahoma" panose="020B0604030504040204" pitchFamily="34" charset="0"/>
              </a:endParaRPr>
            </a:p>
          </p:txBody>
        </p:sp>
      </p:grpSp>
      <p:sp>
        <p:nvSpPr>
          <p:cNvPr id="18" name="Straight Connector 17">
            <a:extLst>
              <a:ext uri="{FF2B5EF4-FFF2-40B4-BE49-F238E27FC236}">
                <a16:creationId xmlns:a16="http://schemas.microsoft.com/office/drawing/2014/main" id="{094B3273-C362-3965-6E99-E66449FCD1CF}"/>
              </a:ext>
            </a:extLst>
          </p:cNvPr>
          <p:cNvSpPr/>
          <p:nvPr/>
        </p:nvSpPr>
        <p:spPr>
          <a:xfrm>
            <a:off x="9430044" y="3917884"/>
            <a:ext cx="0" cy="290702"/>
          </a:xfrm>
          <a:prstGeom prst="line">
            <a:avLst/>
          </a:prstGeom>
          <a:blipFill rotWithShape="0">
            <a:blip r:embed="rId7"/>
            <a:srcRect/>
            <a:stretch>
              <a:fillRect/>
            </a:stretch>
          </a:blipFill>
          <a:ln w="12700" cap="rnd" cmpd="sng" algn="ctr">
            <a:solidFill>
              <a:schemeClr val="accent1">
                <a:shade val="90000"/>
                <a:hueOff val="446212"/>
                <a:satOff val="-8602"/>
                <a:lumOff val="28124"/>
                <a:alphaOff val="0"/>
              </a:schemeClr>
            </a:solidFill>
            <a:prstDash val="dash"/>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9" name="Oval 18">
            <a:extLst>
              <a:ext uri="{FF2B5EF4-FFF2-40B4-BE49-F238E27FC236}">
                <a16:creationId xmlns:a16="http://schemas.microsoft.com/office/drawing/2014/main" id="{8ABD0BCE-2AB7-D5D6-AF58-41D323A08718}"/>
              </a:ext>
            </a:extLst>
          </p:cNvPr>
          <p:cNvSpPr/>
          <p:nvPr/>
        </p:nvSpPr>
        <p:spPr>
          <a:xfrm>
            <a:off x="9407773" y="4208589"/>
            <a:ext cx="72675" cy="72675"/>
          </a:xfrm>
          <a:prstGeom prst="ellipse">
            <a:avLst/>
          </a:prstGeom>
          <a:blipFill rotWithShape="0">
            <a:blip r:embed="rId7"/>
            <a:srcRect/>
            <a:stretch>
              <a:fillRect/>
            </a:stretch>
          </a:blipFill>
        </p:spPr>
        <p:style>
          <a:lnRef idx="1">
            <a:schemeClr val="lt1">
              <a:hueOff val="0"/>
              <a:satOff val="0"/>
              <a:lumOff val="0"/>
              <a:alphaOff val="0"/>
            </a:schemeClr>
          </a:lnRef>
          <a:fillRef idx="3">
            <a:scrgbClr r="0" g="0" b="0"/>
          </a:fillRef>
          <a:effectRef idx="2">
            <a:schemeClr val="accent1">
              <a:shade val="80000"/>
              <a:hueOff val="446191"/>
              <a:satOff val="-9058"/>
              <a:lumOff val="30677"/>
              <a:alphaOff val="0"/>
            </a:schemeClr>
          </a:effectRef>
          <a:fontRef idx="minor">
            <a:schemeClr val="lt1"/>
          </a:fontRef>
        </p:style>
      </p:sp>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flipH="1">
            <a:off x="3842584" y="4444047"/>
            <a:ext cx="717620" cy="120739"/>
          </a:xfrm>
          <a:prstGeom prst="rect">
            <a:avLst/>
          </a:prstGeom>
        </p:spPr>
        <p:txBody>
          <a:bodyPr vert="horz" wrap="square" lIns="0" tIns="0" rIns="0" bIns="0" rtlCol="0" anchor="ctr">
            <a:spAutoFit/>
          </a:bodyPr>
          <a:lstStyle/>
          <a:p>
            <a:pPr marL="25977">
              <a:lnSpc>
                <a:spcPts val="961"/>
              </a:lnSpc>
            </a:pPr>
            <a:fld id="{81D60167-4931-47E6-BA6A-407CBD079E47}" type="slidenum">
              <a:rPr dirty="0"/>
              <a:pPr marL="25977">
                <a:lnSpc>
                  <a:spcPts val="961"/>
                </a:lnSpc>
              </a:pPr>
              <a:t>20</a:t>
            </a:fld>
            <a:endParaRPr dirty="0"/>
          </a:p>
        </p:txBody>
      </p:sp>
      <p:sp>
        <p:nvSpPr>
          <p:cNvPr id="2" name="object 2"/>
          <p:cNvSpPr txBox="1"/>
          <p:nvPr/>
        </p:nvSpPr>
        <p:spPr>
          <a:xfrm>
            <a:off x="422030" y="709059"/>
            <a:ext cx="11394831" cy="6131067"/>
          </a:xfrm>
          <a:prstGeom prst="rect">
            <a:avLst/>
          </a:prstGeom>
        </p:spPr>
        <p:txBody>
          <a:bodyPr vert="horz" wrap="square" lIns="0" tIns="63211" rIns="0" bIns="0" rtlCol="0">
            <a:spAutoFit/>
          </a:bodyPr>
          <a:lstStyle/>
          <a:p>
            <a:pPr marL="8659" algn="l" rtl="0">
              <a:spcBef>
                <a:spcPts val="498"/>
              </a:spcBef>
            </a:pPr>
            <a:r>
              <a:rPr lang="en-GB" sz="1700" b="1" dirty="0">
                <a:latin typeface="Times New Roman"/>
                <a:cs typeface="Times New Roman"/>
              </a:rPr>
              <a:t>1. </a:t>
            </a:r>
            <a:r>
              <a:rPr lang="en-GB" sz="1700" b="1" spc="-3" dirty="0">
                <a:latin typeface="Times New Roman"/>
                <a:cs typeface="Times New Roman"/>
              </a:rPr>
              <a:t>Computer</a:t>
            </a:r>
            <a:r>
              <a:rPr lang="en-GB" sz="1700" b="1" spc="-14" dirty="0">
                <a:latin typeface="Times New Roman"/>
                <a:cs typeface="Times New Roman"/>
              </a:rPr>
              <a:t> </a:t>
            </a:r>
            <a:r>
              <a:rPr lang="en-GB" sz="1700" b="1" spc="-3" dirty="0">
                <a:latin typeface="Times New Roman"/>
                <a:cs typeface="Times New Roman"/>
              </a:rPr>
              <a:t>Hardware:</a:t>
            </a:r>
            <a:endParaRPr lang="en-GB" sz="1700" dirty="0">
              <a:latin typeface="Times New Roman"/>
              <a:cs typeface="Times New Roman"/>
            </a:endParaRPr>
          </a:p>
          <a:p>
            <a:pPr marL="8659" marR="3464" algn="l" rtl="0">
              <a:lnSpc>
                <a:spcPct val="143800"/>
              </a:lnSpc>
            </a:pPr>
            <a:r>
              <a:rPr lang="en-GB" sz="1700" spc="-3" dirty="0">
                <a:latin typeface="Times New Roman"/>
                <a:cs typeface="Times New Roman"/>
              </a:rPr>
              <a:t>Physical equipment used </a:t>
            </a:r>
            <a:r>
              <a:rPr lang="en-GB" sz="1700" dirty="0">
                <a:latin typeface="Times New Roman"/>
                <a:cs typeface="Times New Roman"/>
              </a:rPr>
              <a:t>for </a:t>
            </a:r>
            <a:r>
              <a:rPr lang="en-GB" sz="1700" spc="-3" dirty="0">
                <a:latin typeface="Times New Roman"/>
                <a:cs typeface="Times New Roman"/>
              </a:rPr>
              <a:t>input, output and processing. </a:t>
            </a:r>
            <a:r>
              <a:rPr lang="en-GB" sz="1700" dirty="0">
                <a:latin typeface="Times New Roman"/>
                <a:cs typeface="Times New Roman"/>
              </a:rPr>
              <a:t>It </a:t>
            </a:r>
            <a:r>
              <a:rPr lang="en-GB" sz="1700" spc="-3" dirty="0">
                <a:latin typeface="Times New Roman"/>
                <a:cs typeface="Times New Roman"/>
              </a:rPr>
              <a:t>consists </a:t>
            </a:r>
            <a:r>
              <a:rPr lang="en-GB" sz="1700" dirty="0">
                <a:latin typeface="Times New Roman"/>
                <a:cs typeface="Times New Roman"/>
              </a:rPr>
              <a:t>of </a:t>
            </a:r>
            <a:r>
              <a:rPr lang="en-GB" sz="1700" spc="-3" dirty="0">
                <a:latin typeface="Times New Roman"/>
                <a:cs typeface="Times New Roman"/>
              </a:rPr>
              <a:t>input, an output device, operating system,  </a:t>
            </a:r>
            <a:r>
              <a:rPr lang="en-GB" sz="1700" spc="-7" dirty="0">
                <a:latin typeface="Times New Roman"/>
                <a:cs typeface="Times New Roman"/>
              </a:rPr>
              <a:t>processor, </a:t>
            </a:r>
            <a:r>
              <a:rPr lang="en-GB" sz="1700" spc="-3" dirty="0">
                <a:latin typeface="Times New Roman"/>
                <a:cs typeface="Times New Roman"/>
              </a:rPr>
              <a:t>and media devices. This also includes computer peripheral</a:t>
            </a:r>
            <a:r>
              <a:rPr lang="en-GB" sz="1700" spc="55" dirty="0">
                <a:latin typeface="Times New Roman"/>
                <a:cs typeface="Times New Roman"/>
              </a:rPr>
              <a:t> </a:t>
            </a:r>
            <a:r>
              <a:rPr lang="en-GB" sz="1700" spc="-3" dirty="0">
                <a:latin typeface="Times New Roman"/>
                <a:cs typeface="Times New Roman"/>
              </a:rPr>
              <a:t>devices.</a:t>
            </a:r>
            <a:endParaRPr lang="en-GB" sz="1700" dirty="0">
              <a:latin typeface="Times New Roman"/>
              <a:cs typeface="Times New Roman"/>
            </a:endParaRPr>
          </a:p>
          <a:p>
            <a:pPr marL="112565" indent="-103906" algn="l" rtl="0">
              <a:spcBef>
                <a:spcPts val="498"/>
              </a:spcBef>
              <a:buAutoNum type="arabicPeriod" startAt="2"/>
              <a:tabLst>
                <a:tab pos="112565" algn="l"/>
              </a:tabLst>
            </a:pPr>
            <a:r>
              <a:rPr sz="1700" b="1" spc="-3" dirty="0">
                <a:latin typeface="Times New Roman"/>
                <a:cs typeface="Times New Roman"/>
              </a:rPr>
              <a:t>Computer</a:t>
            </a:r>
            <a:r>
              <a:rPr sz="1700" b="1" spc="-58" dirty="0">
                <a:latin typeface="Times New Roman"/>
                <a:cs typeface="Times New Roman"/>
              </a:rPr>
              <a:t> </a:t>
            </a:r>
            <a:r>
              <a:rPr sz="1700" b="1" spc="-3" dirty="0">
                <a:latin typeface="Times New Roman"/>
                <a:cs typeface="Times New Roman"/>
              </a:rPr>
              <a:t>Software:</a:t>
            </a:r>
            <a:endParaRPr sz="1700" dirty="0">
              <a:latin typeface="Times New Roman"/>
              <a:cs typeface="Times New Roman"/>
            </a:endParaRPr>
          </a:p>
          <a:p>
            <a:pPr marL="8659" marR="10824" algn="l" rtl="0">
              <a:lnSpc>
                <a:spcPct val="143700"/>
              </a:lnSpc>
            </a:pPr>
            <a:r>
              <a:rPr sz="1700" spc="-3" dirty="0">
                <a:latin typeface="Times New Roman"/>
                <a:cs typeface="Times New Roman"/>
              </a:rPr>
              <a:t>The programs/ application program used to control and coordinate the hardware components. </a:t>
            </a:r>
            <a:r>
              <a:rPr sz="1700" dirty="0">
                <a:latin typeface="Times New Roman"/>
                <a:cs typeface="Times New Roman"/>
              </a:rPr>
              <a:t>It  </a:t>
            </a:r>
            <a:r>
              <a:rPr sz="1700" spc="-3" dirty="0">
                <a:latin typeface="Times New Roman"/>
                <a:cs typeface="Times New Roman"/>
              </a:rPr>
              <a:t>is used </a:t>
            </a:r>
            <a:r>
              <a:rPr sz="1700" dirty="0">
                <a:latin typeface="Times New Roman"/>
                <a:cs typeface="Times New Roman"/>
              </a:rPr>
              <a:t>for </a:t>
            </a:r>
            <a:r>
              <a:rPr sz="1700" spc="-3" dirty="0">
                <a:latin typeface="Times New Roman"/>
                <a:cs typeface="Times New Roman"/>
              </a:rPr>
              <a:t>analysing and processing </a:t>
            </a:r>
            <a:r>
              <a:rPr sz="1700" dirty="0">
                <a:latin typeface="Times New Roman"/>
                <a:cs typeface="Times New Roman"/>
              </a:rPr>
              <a:t>of </a:t>
            </a:r>
            <a:r>
              <a:rPr sz="1700" spc="-3" dirty="0">
                <a:latin typeface="Times New Roman"/>
                <a:cs typeface="Times New Roman"/>
              </a:rPr>
              <a:t>the data. These programs include </a:t>
            </a:r>
            <a:r>
              <a:rPr sz="1700" dirty="0">
                <a:latin typeface="Times New Roman"/>
                <a:cs typeface="Times New Roman"/>
              </a:rPr>
              <a:t>a </a:t>
            </a:r>
            <a:r>
              <a:rPr sz="1700" spc="-3" dirty="0">
                <a:latin typeface="Times New Roman"/>
                <a:cs typeface="Times New Roman"/>
              </a:rPr>
              <a:t>set </a:t>
            </a:r>
            <a:r>
              <a:rPr sz="1700" dirty="0">
                <a:latin typeface="Times New Roman"/>
                <a:cs typeface="Times New Roman"/>
              </a:rPr>
              <a:t>of </a:t>
            </a:r>
            <a:r>
              <a:rPr sz="1700" spc="-3" dirty="0">
                <a:latin typeface="Times New Roman"/>
                <a:cs typeface="Times New Roman"/>
              </a:rPr>
              <a:t>instruction used  </a:t>
            </a:r>
            <a:r>
              <a:rPr sz="1700" dirty="0">
                <a:latin typeface="Times New Roman"/>
                <a:cs typeface="Times New Roman"/>
              </a:rPr>
              <a:t>for </a:t>
            </a:r>
            <a:r>
              <a:rPr sz="1700" spc="-3" dirty="0">
                <a:latin typeface="Times New Roman"/>
                <a:cs typeface="Times New Roman"/>
              </a:rPr>
              <a:t>processing information.</a:t>
            </a:r>
            <a:endParaRPr sz="1700" dirty="0">
              <a:latin typeface="Times New Roman"/>
              <a:cs typeface="Times New Roman"/>
            </a:endParaRPr>
          </a:p>
          <a:p>
            <a:pPr marL="8659" algn="l" rtl="0">
              <a:spcBef>
                <a:spcPts val="430"/>
              </a:spcBef>
            </a:pPr>
            <a:r>
              <a:rPr sz="1700" spc="-3" dirty="0">
                <a:latin typeface="Times New Roman"/>
                <a:cs typeface="Times New Roman"/>
              </a:rPr>
              <a:t>Software is further classified into </a:t>
            </a:r>
            <a:r>
              <a:rPr sz="1700" dirty="0">
                <a:latin typeface="Times New Roman"/>
                <a:cs typeface="Times New Roman"/>
              </a:rPr>
              <a:t>3</a:t>
            </a:r>
            <a:r>
              <a:rPr sz="1700" spc="27" dirty="0">
                <a:latin typeface="Times New Roman"/>
                <a:cs typeface="Times New Roman"/>
              </a:rPr>
              <a:t> </a:t>
            </a:r>
            <a:r>
              <a:rPr sz="1700" spc="-3" dirty="0">
                <a:latin typeface="Times New Roman"/>
                <a:cs typeface="Times New Roman"/>
              </a:rPr>
              <a:t>types:</a:t>
            </a:r>
            <a:r>
              <a:rPr lang="en-GB" sz="1700" spc="-3" dirty="0">
                <a:latin typeface="Times New Roman"/>
                <a:cs typeface="Times New Roman"/>
              </a:rPr>
              <a:t> ( 1- </a:t>
            </a:r>
            <a:r>
              <a:rPr sz="1700" spc="-3" dirty="0">
                <a:latin typeface="Times New Roman"/>
                <a:cs typeface="Times New Roman"/>
              </a:rPr>
              <a:t>System</a:t>
            </a:r>
            <a:r>
              <a:rPr sz="1700" dirty="0">
                <a:latin typeface="Times New Roman"/>
                <a:cs typeface="Times New Roman"/>
              </a:rPr>
              <a:t> </a:t>
            </a:r>
            <a:r>
              <a:rPr sz="1700" spc="-3" dirty="0">
                <a:latin typeface="Times New Roman"/>
                <a:cs typeface="Times New Roman"/>
              </a:rPr>
              <a:t>Software</a:t>
            </a:r>
            <a:r>
              <a:rPr lang="en-GB" sz="1700" spc="-3" dirty="0">
                <a:latin typeface="Times New Roman"/>
                <a:cs typeface="Times New Roman"/>
              </a:rPr>
              <a:t>   2- </a:t>
            </a:r>
            <a:r>
              <a:rPr sz="1700" spc="-3" dirty="0">
                <a:latin typeface="Times New Roman"/>
                <a:cs typeface="Times New Roman"/>
              </a:rPr>
              <a:t>Application</a:t>
            </a:r>
            <a:r>
              <a:rPr sz="1700" spc="7" dirty="0">
                <a:latin typeface="Times New Roman"/>
                <a:cs typeface="Times New Roman"/>
              </a:rPr>
              <a:t> </a:t>
            </a:r>
            <a:r>
              <a:rPr sz="1700" spc="-3" dirty="0">
                <a:latin typeface="Times New Roman"/>
                <a:cs typeface="Times New Roman"/>
              </a:rPr>
              <a:t>Software</a:t>
            </a:r>
            <a:r>
              <a:rPr lang="en-GB" sz="1700" spc="-3" dirty="0">
                <a:latin typeface="Times New Roman"/>
                <a:cs typeface="Times New Roman"/>
              </a:rPr>
              <a:t>   3- </a:t>
            </a:r>
            <a:r>
              <a:rPr sz="1700" spc="-3" dirty="0">
                <a:latin typeface="Times New Roman"/>
                <a:cs typeface="Times New Roman"/>
              </a:rPr>
              <a:t>Procedures</a:t>
            </a:r>
            <a:r>
              <a:rPr lang="en-GB" sz="1700" spc="-3" dirty="0">
                <a:latin typeface="Times New Roman"/>
                <a:cs typeface="Times New Roman"/>
              </a:rPr>
              <a:t>)</a:t>
            </a:r>
            <a:endParaRPr sz="1700" dirty="0">
              <a:latin typeface="Times New Roman"/>
              <a:cs typeface="Times New Roman"/>
            </a:endParaRPr>
          </a:p>
          <a:p>
            <a:pPr marL="112565" indent="-103906" algn="l" rtl="0">
              <a:spcBef>
                <a:spcPts val="430"/>
              </a:spcBef>
              <a:buAutoNum type="arabicPeriod" startAt="3"/>
              <a:tabLst>
                <a:tab pos="112565" algn="l"/>
              </a:tabLst>
            </a:pPr>
            <a:r>
              <a:rPr sz="1700" b="1" spc="-3" dirty="0">
                <a:latin typeface="Times New Roman"/>
                <a:cs typeface="Times New Roman"/>
              </a:rPr>
              <a:t>Databases:</a:t>
            </a:r>
            <a:endParaRPr sz="1700" dirty="0">
              <a:latin typeface="Times New Roman"/>
              <a:cs typeface="Times New Roman"/>
            </a:endParaRPr>
          </a:p>
          <a:p>
            <a:pPr marL="8659" marR="26410" algn="l" rtl="0">
              <a:lnSpc>
                <a:spcPct val="143800"/>
              </a:lnSpc>
            </a:pPr>
            <a:r>
              <a:rPr sz="1700" spc="-3" dirty="0">
                <a:latin typeface="Times New Roman"/>
                <a:cs typeface="Times New Roman"/>
              </a:rPr>
              <a:t>Data are the raw facts and figures that are unorganised that are and later processed to generate  information. Softwares are used </a:t>
            </a:r>
            <a:r>
              <a:rPr sz="1700" dirty="0">
                <a:latin typeface="Times New Roman"/>
                <a:cs typeface="Times New Roman"/>
              </a:rPr>
              <a:t>for </a:t>
            </a:r>
            <a:r>
              <a:rPr sz="1700" spc="-3" dirty="0">
                <a:latin typeface="Times New Roman"/>
                <a:cs typeface="Times New Roman"/>
              </a:rPr>
              <a:t>organising and serving data to the </a:t>
            </a:r>
            <a:r>
              <a:rPr sz="1700" spc="-10" dirty="0">
                <a:latin typeface="Times New Roman"/>
                <a:cs typeface="Times New Roman"/>
              </a:rPr>
              <a:t>user, </a:t>
            </a:r>
            <a:r>
              <a:rPr sz="1700" spc="-3" dirty="0">
                <a:latin typeface="Times New Roman"/>
                <a:cs typeface="Times New Roman"/>
              </a:rPr>
              <a:t>managing physical  storage </a:t>
            </a:r>
            <a:r>
              <a:rPr sz="1700" dirty="0">
                <a:latin typeface="Times New Roman"/>
                <a:cs typeface="Times New Roman"/>
              </a:rPr>
              <a:t>of </a:t>
            </a:r>
            <a:r>
              <a:rPr sz="1700" spc="-3" dirty="0">
                <a:latin typeface="Times New Roman"/>
                <a:cs typeface="Times New Roman"/>
              </a:rPr>
              <a:t>media and virtual resources. </a:t>
            </a:r>
            <a:endParaRPr lang="ar-EG" sz="1700" spc="-3" dirty="0">
              <a:latin typeface="Times New Roman"/>
              <a:cs typeface="Times New Roman"/>
            </a:endParaRPr>
          </a:p>
          <a:p>
            <a:pPr marL="8659" marR="26410" algn="l" rtl="0">
              <a:lnSpc>
                <a:spcPct val="143800"/>
              </a:lnSpc>
            </a:pPr>
            <a:r>
              <a:rPr lang="en-GB" sz="1700" b="1" spc="-3" dirty="0">
                <a:latin typeface="Times New Roman"/>
                <a:cs typeface="Times New Roman"/>
              </a:rPr>
              <a:t>4-</a:t>
            </a:r>
            <a:r>
              <a:rPr sz="1700" b="1" spc="-3" dirty="0">
                <a:latin typeface="Times New Roman"/>
                <a:cs typeface="Times New Roman"/>
              </a:rPr>
              <a:t>Network:</a:t>
            </a:r>
            <a:endParaRPr sz="1700" dirty="0">
              <a:latin typeface="Times New Roman"/>
              <a:cs typeface="Times New Roman"/>
            </a:endParaRPr>
          </a:p>
          <a:p>
            <a:pPr marL="242448" marR="130749" indent="-155859" algn="l" rtl="0">
              <a:lnSpc>
                <a:spcPct val="143700"/>
              </a:lnSpc>
              <a:buSzPct val="83333"/>
              <a:buFont typeface="Symbol"/>
              <a:buChar char=""/>
              <a:tabLst>
                <a:tab pos="319945" algn="l"/>
                <a:tab pos="320378" algn="l"/>
              </a:tabLst>
            </a:pPr>
            <a:r>
              <a:rPr sz="1700" dirty="0"/>
              <a:t>	</a:t>
            </a:r>
            <a:r>
              <a:rPr sz="1700" spc="-3" dirty="0">
                <a:latin typeface="Times New Roman"/>
                <a:cs typeface="Times New Roman"/>
              </a:rPr>
              <a:t>Networks resources refer to the telecommunication networks like the intranet, extranet  and the</a:t>
            </a:r>
            <a:r>
              <a:rPr sz="1700" dirty="0">
                <a:latin typeface="Times New Roman"/>
                <a:cs typeface="Times New Roman"/>
              </a:rPr>
              <a:t> </a:t>
            </a:r>
            <a:r>
              <a:rPr sz="1700" spc="-3" dirty="0">
                <a:latin typeface="Times New Roman"/>
                <a:cs typeface="Times New Roman"/>
              </a:rPr>
              <a:t>internet.</a:t>
            </a:r>
            <a:endParaRPr sz="1700" dirty="0">
              <a:latin typeface="Times New Roman"/>
              <a:cs typeface="Times New Roman"/>
            </a:endParaRPr>
          </a:p>
          <a:p>
            <a:pPr marL="242448" marR="3464" indent="-155859" algn="l" rtl="0">
              <a:lnSpc>
                <a:spcPct val="143800"/>
              </a:lnSpc>
              <a:buSzPct val="83333"/>
              <a:buFont typeface="Symbol"/>
              <a:buChar char=""/>
              <a:tabLst>
                <a:tab pos="319945" algn="l"/>
                <a:tab pos="320378" algn="l"/>
              </a:tabLst>
            </a:pPr>
            <a:r>
              <a:rPr sz="1700" dirty="0"/>
              <a:t>	</a:t>
            </a:r>
            <a:r>
              <a:rPr sz="1700" spc="-3" dirty="0">
                <a:latin typeface="Times New Roman"/>
                <a:cs typeface="Times New Roman"/>
              </a:rPr>
              <a:t>Networks consists </a:t>
            </a:r>
            <a:r>
              <a:rPr sz="1700" dirty="0">
                <a:latin typeface="Times New Roman"/>
                <a:cs typeface="Times New Roman"/>
              </a:rPr>
              <a:t>of </a:t>
            </a:r>
            <a:r>
              <a:rPr sz="1700" spc="-3" dirty="0">
                <a:latin typeface="Times New Roman"/>
                <a:cs typeface="Times New Roman"/>
              </a:rPr>
              <a:t>both the physicals devises such as networks cards, routers, hubs and  cables and software such as operating systems, web servers, data servers and application  servers.</a:t>
            </a:r>
            <a:endParaRPr sz="1700" dirty="0">
              <a:latin typeface="Times New Roman"/>
              <a:cs typeface="Times New Roman"/>
            </a:endParaRPr>
          </a:p>
          <a:p>
            <a:pPr marL="242448" marR="165816" indent="-155859" algn="l" rtl="0">
              <a:lnSpc>
                <a:spcPct val="143800"/>
              </a:lnSpc>
              <a:buSzPct val="83333"/>
              <a:buFont typeface="Symbol"/>
              <a:buChar char=""/>
              <a:tabLst>
                <a:tab pos="319945" algn="l"/>
                <a:tab pos="320378" algn="l"/>
              </a:tabLst>
            </a:pPr>
            <a:r>
              <a:rPr sz="1700" dirty="0"/>
              <a:t>	</a:t>
            </a:r>
            <a:r>
              <a:rPr sz="1700" b="1" dirty="0">
                <a:latin typeface="Times New Roman"/>
                <a:cs typeface="Times New Roman"/>
              </a:rPr>
              <a:t>5. </a:t>
            </a:r>
            <a:r>
              <a:rPr sz="1700" b="1" spc="-3" dirty="0">
                <a:latin typeface="Times New Roman"/>
                <a:cs typeface="Times New Roman"/>
              </a:rPr>
              <a:t>Human Resources:</a:t>
            </a:r>
            <a:endParaRPr sz="1700" dirty="0">
              <a:latin typeface="Times New Roman"/>
              <a:cs typeface="Times New Roman"/>
            </a:endParaRPr>
          </a:p>
          <a:p>
            <a:pPr marL="8659" marR="122523" algn="l" rtl="0">
              <a:lnSpc>
                <a:spcPct val="143700"/>
              </a:lnSpc>
            </a:pPr>
            <a:r>
              <a:rPr sz="1700" dirty="0">
                <a:latin typeface="Times New Roman"/>
                <a:cs typeface="Times New Roman"/>
              </a:rPr>
              <a:t>It </a:t>
            </a:r>
            <a:r>
              <a:rPr sz="1700" spc="-3" dirty="0">
                <a:latin typeface="Times New Roman"/>
                <a:cs typeface="Times New Roman"/>
              </a:rPr>
              <a:t>is associated with the manpower required to </a:t>
            </a:r>
            <a:r>
              <a:rPr sz="1700" dirty="0">
                <a:latin typeface="Times New Roman"/>
                <a:cs typeface="Times New Roman"/>
              </a:rPr>
              <a:t>run </a:t>
            </a:r>
            <a:r>
              <a:rPr sz="1700" spc="-3" dirty="0">
                <a:latin typeface="Times New Roman"/>
                <a:cs typeface="Times New Roman"/>
              </a:rPr>
              <a:t>and manage the system. The end user can </a:t>
            </a:r>
            <a:r>
              <a:rPr sz="1700" dirty="0">
                <a:latin typeface="Times New Roman"/>
                <a:cs typeface="Times New Roman"/>
              </a:rPr>
              <a:t>be  </a:t>
            </a:r>
            <a:r>
              <a:rPr sz="1700" spc="-3" dirty="0">
                <a:latin typeface="Times New Roman"/>
                <a:cs typeface="Times New Roman"/>
              </a:rPr>
              <a:t>accountants, engineers, salespersons, customers, clerks, </a:t>
            </a:r>
            <a:r>
              <a:rPr sz="1700" dirty="0">
                <a:latin typeface="Times New Roman"/>
                <a:cs typeface="Times New Roman"/>
              </a:rPr>
              <a:t>or </a:t>
            </a:r>
            <a:r>
              <a:rPr sz="1700" spc="-3" dirty="0">
                <a:latin typeface="Times New Roman"/>
                <a:cs typeface="Times New Roman"/>
              </a:rPr>
              <a:t>managers etc. </a:t>
            </a:r>
            <a:endParaRPr sz="1700" dirty="0">
              <a:latin typeface="Times New Roman"/>
              <a:cs typeface="Times New Roman"/>
            </a:endParaRPr>
          </a:p>
        </p:txBody>
      </p:sp>
      <p:sp>
        <p:nvSpPr>
          <p:cNvPr id="3" name="object 3"/>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258A-1718-2FBE-3148-DD5F6AEEAAC0}"/>
              </a:ext>
            </a:extLst>
          </p:cNvPr>
          <p:cNvSpPr>
            <a:spLocks noGrp="1"/>
          </p:cNvSpPr>
          <p:nvPr>
            <p:ph type="title"/>
          </p:nvPr>
        </p:nvSpPr>
        <p:spPr>
          <a:xfrm flipH="1">
            <a:off x="219807" y="124506"/>
            <a:ext cx="11029616" cy="1188720"/>
          </a:xfrm>
        </p:spPr>
        <p:txBody>
          <a:bodyPr/>
          <a:lstStyle/>
          <a:p>
            <a:pPr algn="l" rtl="0"/>
            <a:r>
              <a:rPr lang="en-GB" dirty="0">
                <a:solidFill>
                  <a:schemeClr val="tx1"/>
                </a:solidFill>
              </a:rPr>
              <a:t>References</a:t>
            </a:r>
            <a:endParaRPr lang="ar-EG" dirty="0">
              <a:solidFill>
                <a:schemeClr val="tx1"/>
              </a:solidFill>
            </a:endParaRPr>
          </a:p>
        </p:txBody>
      </p:sp>
      <p:sp>
        <p:nvSpPr>
          <p:cNvPr id="4" name="Date Placeholder 3">
            <a:extLst>
              <a:ext uri="{FF2B5EF4-FFF2-40B4-BE49-F238E27FC236}">
                <a16:creationId xmlns:a16="http://schemas.microsoft.com/office/drawing/2014/main" id="{F81A497C-CCBD-F666-78A2-1BAA62FFAE5E}"/>
              </a:ext>
            </a:extLst>
          </p:cNvPr>
          <p:cNvSpPr>
            <a:spLocks noGrp="1"/>
          </p:cNvSpPr>
          <p:nvPr>
            <p:ph type="dt" sz="half" idx="10"/>
          </p:nvPr>
        </p:nvSpPr>
        <p:spPr/>
        <p:txBody>
          <a:bodyPr/>
          <a:lstStyle/>
          <a:p>
            <a:fld id="{72796B9F-B95B-44D2-946E-6678796554A1}" type="datetime1">
              <a:rPr lang="ar-SA" smtClean="0"/>
              <a:t>29/03/1446</a:t>
            </a:fld>
            <a:endParaRPr lang="en-US" dirty="0"/>
          </a:p>
        </p:txBody>
      </p:sp>
      <p:sp>
        <p:nvSpPr>
          <p:cNvPr id="6" name="TextBox 5">
            <a:extLst>
              <a:ext uri="{FF2B5EF4-FFF2-40B4-BE49-F238E27FC236}">
                <a16:creationId xmlns:a16="http://schemas.microsoft.com/office/drawing/2014/main" id="{8E5DEAD4-4D63-7FAE-A51B-ED5F05302529}"/>
              </a:ext>
            </a:extLst>
          </p:cNvPr>
          <p:cNvSpPr txBox="1"/>
          <p:nvPr/>
        </p:nvSpPr>
        <p:spPr>
          <a:xfrm>
            <a:off x="308902" y="1558943"/>
            <a:ext cx="11574195" cy="1446550"/>
          </a:xfrm>
          <a:prstGeom prst="rect">
            <a:avLst/>
          </a:prstGeom>
          <a:noFill/>
        </p:spPr>
        <p:txBody>
          <a:bodyPr wrap="square">
            <a:spAutoFit/>
          </a:bodyPr>
          <a:lstStyle/>
          <a:p>
            <a:pPr algn="l" rtl="0"/>
            <a:r>
              <a:rPr lang="en-GB" sz="2200" b="0" i="0" u="none" strike="noStrike" baseline="0" dirty="0">
                <a:solidFill>
                  <a:srgbClr val="000000"/>
                </a:solidFill>
                <a:latin typeface="ArialMT"/>
              </a:rPr>
              <a:t>•</a:t>
            </a:r>
            <a:r>
              <a:rPr lang="en-GB" sz="2200" b="0" i="0" u="none" strike="noStrike" baseline="0" dirty="0">
                <a:solidFill>
                  <a:srgbClr val="000000"/>
                </a:solidFill>
                <a:latin typeface="CenturySchoolbook"/>
              </a:rPr>
              <a:t>“</a:t>
            </a:r>
            <a:r>
              <a:rPr lang="en-GB" sz="2200" b="1" i="0" u="none" strike="noStrike" baseline="0" dirty="0">
                <a:solidFill>
                  <a:srgbClr val="000000"/>
                </a:solidFill>
                <a:latin typeface="CenturySchoolbook-Bold"/>
              </a:rPr>
              <a:t>Systems Analysis and Design: An Object-Oriented Approach with UML</a:t>
            </a:r>
            <a:r>
              <a:rPr lang="en-GB" sz="2200" b="0" i="0" u="none" strike="noStrike" baseline="0" dirty="0">
                <a:solidFill>
                  <a:srgbClr val="000000"/>
                </a:solidFill>
                <a:latin typeface="CenturySchoolbook"/>
              </a:rPr>
              <a:t>”, Alan </a:t>
            </a:r>
            <a:r>
              <a:rPr lang="sv-SE" sz="2200" b="0" i="0" u="none" strike="noStrike" baseline="0" dirty="0">
                <a:solidFill>
                  <a:srgbClr val="000000"/>
                </a:solidFill>
                <a:latin typeface="CenturySchoolbook"/>
              </a:rPr>
              <a:t>Dennis, Barbara Haley Wixom, David Tegarden, </a:t>
            </a:r>
            <a:r>
              <a:rPr lang="en-GB" sz="2200" b="0" i="0" u="none" strike="noStrike" baseline="0" dirty="0">
                <a:solidFill>
                  <a:srgbClr val="000000"/>
                </a:solidFill>
                <a:latin typeface="CenturySchoolbook"/>
              </a:rPr>
              <a:t>2015, Wiley.</a:t>
            </a:r>
          </a:p>
          <a:p>
            <a:pPr algn="l" rtl="0"/>
            <a:r>
              <a:rPr lang="en-GB" sz="2200" b="0" i="0" u="none" strike="noStrike" baseline="0" dirty="0">
                <a:solidFill>
                  <a:srgbClr val="009A9A"/>
                </a:solidFill>
                <a:latin typeface="CenturySchoolbook"/>
              </a:rPr>
              <a:t>https://www.wiley.com/enus/Systems+Analysis+and+Design%3A+An+Object+Oriented+Approach+with+UML%2C+6th+Edition-p-9781119561217</a:t>
            </a:r>
            <a:endParaRPr lang="ar-EG" sz="2200" dirty="0"/>
          </a:p>
        </p:txBody>
      </p:sp>
      <p:pic>
        <p:nvPicPr>
          <p:cNvPr id="10" name="Picture 9">
            <a:extLst>
              <a:ext uri="{FF2B5EF4-FFF2-40B4-BE49-F238E27FC236}">
                <a16:creationId xmlns:a16="http://schemas.microsoft.com/office/drawing/2014/main" id="{A48FBBBA-46F2-0214-C6A3-A14CDDF45B1B}"/>
              </a:ext>
            </a:extLst>
          </p:cNvPr>
          <p:cNvPicPr>
            <a:picLocks noChangeAspect="1"/>
          </p:cNvPicPr>
          <p:nvPr/>
        </p:nvPicPr>
        <p:blipFill>
          <a:blip r:embed="rId2"/>
          <a:stretch>
            <a:fillRect/>
          </a:stretch>
        </p:blipFill>
        <p:spPr>
          <a:xfrm>
            <a:off x="9213363" y="3193320"/>
            <a:ext cx="2716040" cy="3413156"/>
          </a:xfrm>
          <a:prstGeom prst="rect">
            <a:avLst/>
          </a:prstGeom>
        </p:spPr>
      </p:pic>
      <p:sp>
        <p:nvSpPr>
          <p:cNvPr id="12" name="TextBox 11">
            <a:extLst>
              <a:ext uri="{FF2B5EF4-FFF2-40B4-BE49-F238E27FC236}">
                <a16:creationId xmlns:a16="http://schemas.microsoft.com/office/drawing/2014/main" id="{A7ED2A86-4265-E64B-CB44-4F81AB15D254}"/>
              </a:ext>
            </a:extLst>
          </p:cNvPr>
          <p:cNvSpPr txBox="1"/>
          <p:nvPr/>
        </p:nvSpPr>
        <p:spPr>
          <a:xfrm>
            <a:off x="262597" y="3679490"/>
            <a:ext cx="6098344" cy="523220"/>
          </a:xfrm>
          <a:prstGeom prst="rect">
            <a:avLst/>
          </a:prstGeom>
          <a:noFill/>
        </p:spPr>
        <p:txBody>
          <a:bodyPr wrap="square">
            <a:spAutoFit/>
          </a:bodyPr>
          <a:lstStyle/>
          <a:p>
            <a:pPr algn="l" rtl="0"/>
            <a:r>
              <a:rPr lang="en-GB" sz="2800" cap="all" dirty="0">
                <a:latin typeface="Tahoma" panose="020B0604030504040204" pitchFamily="34" charset="0"/>
                <a:ea typeface="Tahoma" panose="020B0604030504040204" pitchFamily="34" charset="0"/>
                <a:cs typeface="Tahoma" panose="020B0604030504040204" pitchFamily="34" charset="0"/>
              </a:rPr>
              <a:t>Course Prerequisites</a:t>
            </a:r>
            <a:endParaRPr lang="ar-EG" sz="2800" cap="all" dirty="0">
              <a:latin typeface="Tahoma" panose="020B0604030504040204" pitchFamily="34" charset="0"/>
              <a:ea typeface="Tahoma" panose="020B0604030504040204" pitchFamily="34" charset="0"/>
              <a:cs typeface="Tahoma" panose="020B0604030504040204" pitchFamily="34" charset="0"/>
            </a:endParaRPr>
          </a:p>
        </p:txBody>
      </p:sp>
      <p:sp>
        <p:nvSpPr>
          <p:cNvPr id="14" name="TextBox 13">
            <a:extLst>
              <a:ext uri="{FF2B5EF4-FFF2-40B4-BE49-F238E27FC236}">
                <a16:creationId xmlns:a16="http://schemas.microsoft.com/office/drawing/2014/main" id="{FB1A990F-58A1-0848-4E87-FFC8095120E0}"/>
              </a:ext>
            </a:extLst>
          </p:cNvPr>
          <p:cNvSpPr txBox="1"/>
          <p:nvPr/>
        </p:nvSpPr>
        <p:spPr>
          <a:xfrm>
            <a:off x="491393" y="3679490"/>
            <a:ext cx="8721970" cy="2252989"/>
          </a:xfrm>
          <a:prstGeom prst="rect">
            <a:avLst/>
          </a:prstGeom>
          <a:noFill/>
        </p:spPr>
        <p:txBody>
          <a:bodyPr wrap="square">
            <a:spAutoFit/>
          </a:bodyPr>
          <a:lstStyle/>
          <a:p>
            <a:pPr algn="l">
              <a:lnSpc>
                <a:spcPct val="150000"/>
              </a:lnSpc>
            </a:pPr>
            <a:r>
              <a:rPr lang="en-GB" sz="3600" b="1" i="1" u="none" strike="noStrike" baseline="0" dirty="0">
                <a:solidFill>
                  <a:srgbClr val="FFFFFF"/>
                </a:solidFill>
                <a:latin typeface="Times New Roman" panose="02020603050405020304" pitchFamily="18" charset="0"/>
                <a:cs typeface="Times New Roman" panose="02020603050405020304" pitchFamily="18" charset="0"/>
              </a:rPr>
              <a:t>Course Prerequisites</a:t>
            </a:r>
          </a:p>
          <a:p>
            <a:pPr algn="l">
              <a:lnSpc>
                <a:spcPct val="150000"/>
              </a:lnSpc>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 Good programming skills (Recommended </a:t>
            </a:r>
            <a:r>
              <a:rPr lang="fr-FR" sz="2000" b="0" i="0" u="none" strike="noStrike" baseline="0" dirty="0">
                <a:solidFill>
                  <a:srgbClr val="000000"/>
                </a:solidFill>
                <a:latin typeface="Times New Roman" panose="02020603050405020304" pitchFamily="18" charset="0"/>
                <a:cs typeface="Times New Roman" panose="02020603050405020304" pitchFamily="18" charset="0"/>
              </a:rPr>
              <a:t>computer </a:t>
            </a:r>
            <a:r>
              <a:rPr lang="fr-FR" sz="2000" b="0" i="0" u="none" strike="noStrike" baseline="0" dirty="0" err="1">
                <a:solidFill>
                  <a:srgbClr val="000000"/>
                </a:solidFill>
                <a:latin typeface="Times New Roman" panose="02020603050405020304" pitchFamily="18" charset="0"/>
                <a:cs typeface="Times New Roman" panose="02020603050405020304" pitchFamily="18" charset="0"/>
              </a:rPr>
              <a:t>languages</a:t>
            </a:r>
            <a:r>
              <a:rPr lang="fr-FR" sz="2000" b="0" i="0" u="none" strike="noStrike" baseline="0" dirty="0">
                <a:solidFill>
                  <a:srgbClr val="000000"/>
                </a:solidFill>
                <a:latin typeface="Times New Roman" panose="02020603050405020304" pitchFamily="18" charset="0"/>
                <a:cs typeface="Times New Roman" panose="02020603050405020304" pitchFamily="18" charset="0"/>
              </a:rPr>
              <a:t>: C# , C++, Java)</a:t>
            </a:r>
          </a:p>
          <a:p>
            <a:pPr algn="l" rtl="0">
              <a:lnSpc>
                <a:spcPct val="150000"/>
              </a:lnSpc>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 Familiar with the computers fundamentals.</a:t>
            </a:r>
          </a:p>
          <a:p>
            <a:pPr algn="l">
              <a:lnSpc>
                <a:spcPct val="150000"/>
              </a:lnSpc>
            </a:pPr>
            <a:r>
              <a:rPr lang="en-GB" sz="2000" b="0" i="0" u="none" strike="noStrike" baseline="0" dirty="0">
                <a:solidFill>
                  <a:srgbClr val="000000"/>
                </a:solidFill>
                <a:latin typeface="Times New Roman" panose="02020603050405020304" pitchFamily="18" charset="0"/>
                <a:cs typeface="Times New Roman" panose="02020603050405020304" pitchFamily="18" charset="0"/>
              </a:rPr>
              <a:t>• Self-learning skills</a:t>
            </a:r>
            <a:endParaRPr lang="ar-EG"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3603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4646" y="-538504"/>
            <a:ext cx="11795434" cy="7530290"/>
          </a:xfrm>
          <a:prstGeom prst="rect">
            <a:avLst/>
          </a:prstGeom>
        </p:spPr>
        <p:txBody>
          <a:bodyPr vert="horz" wrap="square" lIns="0" tIns="8659" rIns="0" bIns="0" rtlCol="0">
            <a:spAutoFit/>
          </a:bodyPr>
          <a:lstStyle/>
          <a:p>
            <a:pPr algn="l" rtl="0">
              <a:lnSpc>
                <a:spcPct val="150000"/>
              </a:lnSpc>
              <a:spcBef>
                <a:spcPts val="37"/>
              </a:spcBef>
            </a:pPr>
            <a:endParaRPr dirty="0">
              <a:latin typeface="Times New Roman"/>
              <a:cs typeface="Times New Roman"/>
            </a:endParaRPr>
          </a:p>
          <a:p>
            <a:pPr marL="320378" lvl="2" indent="-155859" algn="just" rtl="0">
              <a:lnSpc>
                <a:spcPct val="150000"/>
              </a:lnSpc>
              <a:buFont typeface="Symbol"/>
              <a:buChar char=""/>
              <a:tabLst>
                <a:tab pos="320378" algn="l"/>
              </a:tabLst>
            </a:pPr>
            <a:r>
              <a:rPr lang="ar-EG" sz="2800" b="1" i="1" spc="-3" dirty="0">
                <a:latin typeface="Times New Roman"/>
                <a:cs typeface="Times New Roman"/>
              </a:rPr>
              <a:t> </a:t>
            </a:r>
            <a:r>
              <a:rPr sz="2800" b="1" i="1" spc="-3" dirty="0">
                <a:latin typeface="Times New Roman"/>
                <a:cs typeface="Times New Roman"/>
              </a:rPr>
              <a:t>System</a:t>
            </a:r>
          </a:p>
          <a:p>
            <a:pPr marL="8659" marR="3464" algn="just" rtl="0">
              <a:lnSpc>
                <a:spcPct val="150000"/>
              </a:lnSpc>
              <a:spcBef>
                <a:spcPts val="44"/>
              </a:spcBef>
            </a:pPr>
            <a:r>
              <a:rPr lang="ar-EG" dirty="0">
                <a:latin typeface="Times New Roman"/>
                <a:cs typeface="Times New Roman"/>
              </a:rPr>
              <a:t>-</a:t>
            </a:r>
            <a:r>
              <a:rPr dirty="0">
                <a:latin typeface="Times New Roman"/>
                <a:cs typeface="Times New Roman"/>
              </a:rPr>
              <a:t>It </a:t>
            </a:r>
            <a:r>
              <a:rPr spc="-3" dirty="0">
                <a:latin typeface="Times New Roman"/>
                <a:cs typeface="Times New Roman"/>
              </a:rPr>
              <a:t>is </a:t>
            </a:r>
            <a:r>
              <a:rPr dirty="0">
                <a:latin typeface="Times New Roman"/>
                <a:cs typeface="Times New Roman"/>
              </a:rPr>
              <a:t>a group of </a:t>
            </a:r>
            <a:r>
              <a:rPr spc="-3" dirty="0">
                <a:latin typeface="Times New Roman"/>
                <a:cs typeface="Times New Roman"/>
              </a:rPr>
              <a:t>related and interacting components which work together to achieve </a:t>
            </a:r>
            <a:r>
              <a:rPr dirty="0">
                <a:latin typeface="Times New Roman"/>
                <a:cs typeface="Times New Roman"/>
              </a:rPr>
              <a:t>a </a:t>
            </a:r>
            <a:r>
              <a:rPr spc="-3" dirty="0">
                <a:latin typeface="Times New Roman"/>
                <a:cs typeface="Times New Roman"/>
              </a:rPr>
              <a:t>desired  </a:t>
            </a:r>
            <a:r>
              <a:rPr dirty="0">
                <a:latin typeface="Times New Roman"/>
                <a:cs typeface="Times New Roman"/>
              </a:rPr>
              <a:t>purpose or a </a:t>
            </a:r>
            <a:r>
              <a:rPr spc="-3" dirty="0">
                <a:latin typeface="Times New Roman"/>
                <a:cs typeface="Times New Roman"/>
              </a:rPr>
              <a:t>set </a:t>
            </a:r>
            <a:r>
              <a:rPr dirty="0">
                <a:latin typeface="Times New Roman"/>
                <a:cs typeface="Times New Roman"/>
              </a:rPr>
              <a:t>of </a:t>
            </a:r>
            <a:r>
              <a:rPr spc="-3" dirty="0">
                <a:latin typeface="Times New Roman"/>
                <a:cs typeface="Times New Roman"/>
              </a:rPr>
              <a:t>objectives. </a:t>
            </a:r>
            <a:endParaRPr lang="ar-EG" spc="-3" dirty="0">
              <a:latin typeface="Times New Roman"/>
              <a:cs typeface="Times New Roman"/>
            </a:endParaRPr>
          </a:p>
          <a:p>
            <a:pPr marL="8659" marR="3464" algn="just" rtl="0">
              <a:lnSpc>
                <a:spcPct val="150000"/>
              </a:lnSpc>
              <a:spcBef>
                <a:spcPts val="44"/>
              </a:spcBef>
            </a:pPr>
            <a:r>
              <a:rPr lang="ar-EG" dirty="0">
                <a:latin typeface="Times New Roman"/>
                <a:cs typeface="Times New Roman"/>
              </a:rPr>
              <a:t>-</a:t>
            </a:r>
            <a:r>
              <a:rPr dirty="0">
                <a:latin typeface="Times New Roman"/>
                <a:cs typeface="Times New Roman"/>
              </a:rPr>
              <a:t>A </a:t>
            </a:r>
            <a:r>
              <a:rPr spc="-3" dirty="0">
                <a:latin typeface="Times New Roman"/>
                <a:cs typeface="Times New Roman"/>
              </a:rPr>
              <a:t>system takes input, performs processing </a:t>
            </a:r>
            <a:r>
              <a:rPr dirty="0">
                <a:latin typeface="Times New Roman"/>
                <a:cs typeface="Times New Roman"/>
              </a:rPr>
              <a:t>of </a:t>
            </a:r>
            <a:r>
              <a:rPr spc="-3" dirty="0">
                <a:latin typeface="Times New Roman"/>
                <a:cs typeface="Times New Roman"/>
              </a:rPr>
              <a:t>data to give some  desired outputs.</a:t>
            </a:r>
            <a:endParaRPr lang="ar-EG" spc="-3" dirty="0">
              <a:latin typeface="Times New Roman"/>
              <a:cs typeface="Times New Roman"/>
            </a:endParaRPr>
          </a:p>
          <a:p>
            <a:pPr marL="8659" marR="3464" algn="just" rtl="0">
              <a:lnSpc>
                <a:spcPct val="150000"/>
              </a:lnSpc>
              <a:spcBef>
                <a:spcPts val="44"/>
              </a:spcBef>
            </a:pPr>
            <a:r>
              <a:rPr lang="ar-EG" spc="-3" dirty="0">
                <a:latin typeface="Times New Roman"/>
                <a:cs typeface="Times New Roman"/>
              </a:rPr>
              <a:t>-</a:t>
            </a:r>
            <a:r>
              <a:rPr spc="-3" dirty="0">
                <a:latin typeface="Times New Roman"/>
                <a:cs typeface="Times New Roman"/>
              </a:rPr>
              <a:t> </a:t>
            </a:r>
            <a:r>
              <a:rPr spc="-10" dirty="0">
                <a:latin typeface="Times New Roman"/>
                <a:cs typeface="Times New Roman"/>
              </a:rPr>
              <a:t>Basically, </a:t>
            </a:r>
            <a:r>
              <a:rPr spc="-3" dirty="0">
                <a:latin typeface="Times New Roman"/>
                <a:cs typeface="Times New Roman"/>
              </a:rPr>
              <a:t>there are three major components in every system. I.e. Input,  Processing and</a:t>
            </a:r>
            <a:r>
              <a:rPr dirty="0">
                <a:latin typeface="Times New Roman"/>
                <a:cs typeface="Times New Roman"/>
              </a:rPr>
              <a:t> </a:t>
            </a:r>
            <a:r>
              <a:rPr spc="-3" dirty="0">
                <a:latin typeface="Times New Roman"/>
                <a:cs typeface="Times New Roman"/>
              </a:rPr>
              <a:t>Output.</a:t>
            </a:r>
            <a:endParaRPr dirty="0">
              <a:latin typeface="Times New Roman"/>
              <a:cs typeface="Times New Roman"/>
            </a:endParaRPr>
          </a:p>
          <a:p>
            <a:pPr marL="320378" lvl="2" indent="-155859" algn="just" rtl="0">
              <a:lnSpc>
                <a:spcPct val="150000"/>
              </a:lnSpc>
              <a:buFont typeface="Symbol"/>
              <a:buChar char=""/>
              <a:tabLst>
                <a:tab pos="320378" algn="l"/>
              </a:tabLst>
            </a:pPr>
            <a:r>
              <a:rPr sz="2800" b="1" i="1" spc="-3" dirty="0">
                <a:latin typeface="Times New Roman"/>
                <a:cs typeface="Times New Roman"/>
              </a:rPr>
              <a:t>Information System</a:t>
            </a:r>
          </a:p>
          <a:p>
            <a:pPr marL="8659" marR="4329" algn="just" rtl="0">
              <a:lnSpc>
                <a:spcPct val="150000"/>
              </a:lnSpc>
              <a:spcBef>
                <a:spcPts val="44"/>
              </a:spcBef>
            </a:pPr>
            <a:r>
              <a:rPr dirty="0">
                <a:latin typeface="Times New Roman"/>
                <a:cs typeface="Times New Roman"/>
              </a:rPr>
              <a:t>An </a:t>
            </a:r>
            <a:r>
              <a:rPr spc="-3" dirty="0">
                <a:latin typeface="Times New Roman"/>
                <a:cs typeface="Times New Roman"/>
              </a:rPr>
              <a:t>information system is an arrangement </a:t>
            </a:r>
            <a:r>
              <a:rPr dirty="0">
                <a:latin typeface="Times New Roman"/>
                <a:cs typeface="Times New Roman"/>
              </a:rPr>
              <a:t>of </a:t>
            </a:r>
            <a:r>
              <a:rPr spc="-3" dirty="0">
                <a:latin typeface="Times New Roman"/>
                <a:cs typeface="Times New Roman"/>
              </a:rPr>
              <a:t>people, data, process, interfaces, networks and  technology that interact to </a:t>
            </a:r>
            <a:r>
              <a:rPr dirty="0">
                <a:latin typeface="Times New Roman"/>
                <a:cs typeface="Times New Roman"/>
              </a:rPr>
              <a:t>support </a:t>
            </a:r>
            <a:r>
              <a:rPr spc="-3" dirty="0">
                <a:latin typeface="Times New Roman"/>
                <a:cs typeface="Times New Roman"/>
              </a:rPr>
              <a:t>and improve both day-to-day operations in </a:t>
            </a:r>
            <a:r>
              <a:rPr dirty="0">
                <a:latin typeface="Times New Roman"/>
                <a:cs typeface="Times New Roman"/>
              </a:rPr>
              <a:t>a </a:t>
            </a:r>
            <a:r>
              <a:rPr spc="-3" dirty="0">
                <a:latin typeface="Times New Roman"/>
                <a:cs typeface="Times New Roman"/>
              </a:rPr>
              <a:t>business  (sometimes called </a:t>
            </a:r>
            <a:r>
              <a:rPr b="1" dirty="0">
                <a:latin typeface="Times New Roman"/>
                <a:cs typeface="Times New Roman"/>
              </a:rPr>
              <a:t>data </a:t>
            </a:r>
            <a:r>
              <a:rPr b="1" spc="-3" dirty="0">
                <a:latin typeface="Times New Roman"/>
                <a:cs typeface="Times New Roman"/>
              </a:rPr>
              <a:t>process</a:t>
            </a:r>
            <a:r>
              <a:rPr spc="-3" dirty="0">
                <a:latin typeface="Times New Roman"/>
                <a:cs typeface="Times New Roman"/>
              </a:rPr>
              <a:t>), as well as </a:t>
            </a:r>
            <a:r>
              <a:rPr dirty="0">
                <a:latin typeface="Times New Roman"/>
                <a:cs typeface="Times New Roman"/>
              </a:rPr>
              <a:t>support </a:t>
            </a:r>
            <a:r>
              <a:rPr spc="-3" dirty="0">
                <a:latin typeface="Times New Roman"/>
                <a:cs typeface="Times New Roman"/>
              </a:rPr>
              <a:t>the problem-solving and decision-making  needs </a:t>
            </a:r>
            <a:r>
              <a:rPr dirty="0">
                <a:latin typeface="Times New Roman"/>
                <a:cs typeface="Times New Roman"/>
              </a:rPr>
              <a:t>of </a:t>
            </a:r>
            <a:r>
              <a:rPr spc="-3" dirty="0">
                <a:latin typeface="Times New Roman"/>
                <a:cs typeface="Times New Roman"/>
              </a:rPr>
              <a:t>management (sometimes called </a:t>
            </a:r>
            <a:r>
              <a:rPr b="1" spc="-3" dirty="0">
                <a:latin typeface="Times New Roman"/>
                <a:cs typeface="Times New Roman"/>
              </a:rPr>
              <a:t>information</a:t>
            </a:r>
            <a:r>
              <a:rPr b="1" spc="41" dirty="0">
                <a:latin typeface="Times New Roman"/>
                <a:cs typeface="Times New Roman"/>
              </a:rPr>
              <a:t> </a:t>
            </a:r>
            <a:r>
              <a:rPr b="1" spc="-3" dirty="0">
                <a:latin typeface="Times New Roman"/>
                <a:cs typeface="Times New Roman"/>
              </a:rPr>
              <a:t>service</a:t>
            </a:r>
            <a:r>
              <a:rPr spc="-3" dirty="0">
                <a:latin typeface="Times New Roman"/>
                <a:cs typeface="Times New Roman"/>
              </a:rPr>
              <a:t>).</a:t>
            </a:r>
            <a:endParaRPr dirty="0">
              <a:latin typeface="Times New Roman"/>
              <a:cs typeface="Times New Roman"/>
            </a:endParaRPr>
          </a:p>
          <a:p>
            <a:pPr marL="320378" lvl="2" indent="-155859" algn="just" rtl="0">
              <a:lnSpc>
                <a:spcPct val="150000"/>
              </a:lnSpc>
              <a:buFont typeface="Symbol"/>
              <a:buChar char=""/>
              <a:tabLst>
                <a:tab pos="320378" algn="l"/>
              </a:tabLst>
            </a:pPr>
            <a:r>
              <a:rPr sz="2800" b="1" i="1" spc="-3" dirty="0">
                <a:latin typeface="Times New Roman"/>
                <a:cs typeface="Times New Roman"/>
              </a:rPr>
              <a:t>Systems Analysis</a:t>
            </a:r>
          </a:p>
          <a:p>
            <a:pPr marL="8659" marR="6494" algn="just" rtl="0">
              <a:lnSpc>
                <a:spcPct val="150000"/>
              </a:lnSpc>
              <a:spcBef>
                <a:spcPts val="44"/>
              </a:spcBef>
            </a:pPr>
            <a:r>
              <a:rPr spc="-3" dirty="0">
                <a:latin typeface="Times New Roman"/>
                <a:cs typeface="Times New Roman"/>
              </a:rPr>
              <a:t>System Analysis is the study </a:t>
            </a:r>
            <a:r>
              <a:rPr dirty="0">
                <a:latin typeface="Times New Roman"/>
                <a:cs typeface="Times New Roman"/>
              </a:rPr>
              <a:t>of </a:t>
            </a:r>
            <a:r>
              <a:rPr spc="-3" dirty="0">
                <a:latin typeface="Times New Roman"/>
                <a:cs typeface="Times New Roman"/>
              </a:rPr>
              <a:t>business problem domain to recommend improvements and  specify the business requirements </a:t>
            </a:r>
            <a:r>
              <a:rPr dirty="0">
                <a:latin typeface="Times New Roman"/>
                <a:cs typeface="Times New Roman"/>
              </a:rPr>
              <a:t>for </a:t>
            </a:r>
            <a:r>
              <a:rPr spc="-3" dirty="0">
                <a:latin typeface="Times New Roman"/>
                <a:cs typeface="Times New Roman"/>
              </a:rPr>
              <a:t>the</a:t>
            </a:r>
            <a:r>
              <a:rPr spc="24" dirty="0">
                <a:latin typeface="Times New Roman"/>
                <a:cs typeface="Times New Roman"/>
              </a:rPr>
              <a:t> </a:t>
            </a:r>
            <a:r>
              <a:rPr spc="-3" dirty="0">
                <a:latin typeface="Times New Roman"/>
                <a:cs typeface="Times New Roman"/>
              </a:rPr>
              <a:t>solution.</a:t>
            </a:r>
            <a:endParaRPr dirty="0">
              <a:latin typeface="Times New Roman"/>
              <a:cs typeface="Times New Roman"/>
            </a:endParaRPr>
          </a:p>
          <a:p>
            <a:pPr marL="320378" lvl="2" indent="-155859" algn="just" rtl="0">
              <a:lnSpc>
                <a:spcPct val="150000"/>
              </a:lnSpc>
              <a:buFont typeface="Symbol"/>
              <a:buChar char=""/>
              <a:tabLst>
                <a:tab pos="320378" algn="l"/>
              </a:tabLst>
            </a:pPr>
            <a:r>
              <a:rPr sz="2800" b="1" i="1" spc="-3" dirty="0">
                <a:latin typeface="Times New Roman"/>
                <a:cs typeface="Times New Roman"/>
              </a:rPr>
              <a:t>System design</a:t>
            </a:r>
          </a:p>
          <a:p>
            <a:pPr marL="8659" marR="6927" algn="just" rtl="0">
              <a:spcBef>
                <a:spcPts val="44"/>
              </a:spcBef>
            </a:pPr>
            <a:r>
              <a:rPr spc="-3" dirty="0">
                <a:latin typeface="Times New Roman"/>
                <a:cs typeface="Times New Roman"/>
              </a:rPr>
              <a:t>System design is the specification </a:t>
            </a:r>
            <a:r>
              <a:rPr dirty="0">
                <a:latin typeface="Times New Roman"/>
                <a:cs typeface="Times New Roman"/>
              </a:rPr>
              <a:t>or </a:t>
            </a:r>
            <a:r>
              <a:rPr spc="-3" dirty="0">
                <a:latin typeface="Times New Roman"/>
                <a:cs typeface="Times New Roman"/>
              </a:rPr>
              <a:t>construction </a:t>
            </a:r>
            <a:r>
              <a:rPr dirty="0">
                <a:latin typeface="Times New Roman"/>
                <a:cs typeface="Times New Roman"/>
              </a:rPr>
              <a:t>of a </a:t>
            </a:r>
            <a:r>
              <a:rPr spc="-3" dirty="0">
                <a:latin typeface="Times New Roman"/>
                <a:cs typeface="Times New Roman"/>
              </a:rPr>
              <a:t>technical, computer-based solution </a:t>
            </a:r>
            <a:r>
              <a:rPr dirty="0">
                <a:latin typeface="Times New Roman"/>
                <a:cs typeface="Times New Roman"/>
              </a:rPr>
              <a:t>for </a:t>
            </a:r>
            <a:r>
              <a:rPr spc="-3" dirty="0">
                <a:latin typeface="Times New Roman"/>
                <a:cs typeface="Times New Roman"/>
              </a:rPr>
              <a:t>the  business requirements identified in </a:t>
            </a:r>
            <a:r>
              <a:rPr dirty="0">
                <a:latin typeface="Times New Roman"/>
                <a:cs typeface="Times New Roman"/>
              </a:rPr>
              <a:t>a </a:t>
            </a:r>
            <a:r>
              <a:rPr spc="-3" dirty="0">
                <a:latin typeface="Times New Roman"/>
                <a:cs typeface="Times New Roman"/>
              </a:rPr>
              <a:t>systems</a:t>
            </a:r>
            <a:r>
              <a:rPr spc="34" dirty="0">
                <a:latin typeface="Times New Roman"/>
                <a:cs typeface="Times New Roman"/>
              </a:rPr>
              <a:t> </a:t>
            </a:r>
            <a:r>
              <a:rPr spc="-3" dirty="0">
                <a:latin typeface="Times New Roman"/>
                <a:cs typeface="Times New Roman"/>
              </a:rPr>
              <a:t>analysis.</a:t>
            </a:r>
            <a:r>
              <a:rPr lang="en-GB" spc="-3" dirty="0">
                <a:latin typeface="Times New Roman"/>
                <a:cs typeface="Times New Roman"/>
              </a:rPr>
              <a:t>   </a:t>
            </a:r>
            <a:endParaRPr lang="ar-EG" spc="-3" dirty="0">
              <a:latin typeface="Times New Roman"/>
              <a:cs typeface="Times New Roman"/>
            </a:endParaRPr>
          </a:p>
          <a:p>
            <a:pPr marL="8659" marR="6927" algn="just" rtl="0">
              <a:spcBef>
                <a:spcPts val="44"/>
              </a:spcBef>
            </a:pPr>
            <a:r>
              <a:rPr lang="ar-EG" b="1" spc="-3" dirty="0">
                <a:latin typeface="Times New Roman"/>
                <a:cs typeface="Times New Roman"/>
              </a:rPr>
              <a:t>                           </a:t>
            </a:r>
            <a:r>
              <a:rPr b="1" spc="-3" dirty="0">
                <a:latin typeface="Times New Roman"/>
                <a:cs typeface="Times New Roman"/>
              </a:rPr>
              <a:t>System Analysis and Design (SAD) mainly focuses </a:t>
            </a:r>
            <a:r>
              <a:rPr b="1" dirty="0">
                <a:latin typeface="Times New Roman"/>
                <a:cs typeface="Times New Roman"/>
              </a:rPr>
              <a:t>on</a:t>
            </a:r>
            <a:r>
              <a:rPr b="1" spc="-10" dirty="0">
                <a:latin typeface="Times New Roman"/>
                <a:cs typeface="Times New Roman"/>
              </a:rPr>
              <a:t> </a:t>
            </a:r>
            <a:r>
              <a:rPr b="1" dirty="0">
                <a:latin typeface="Times New Roman"/>
                <a:cs typeface="Times New Roman"/>
              </a:rPr>
              <a:t>−</a:t>
            </a:r>
            <a:r>
              <a:rPr lang="ar-EG" b="1" dirty="0">
                <a:latin typeface="Times New Roman"/>
                <a:cs typeface="Times New Roman"/>
              </a:rPr>
              <a:t>   </a:t>
            </a:r>
            <a:r>
              <a:rPr lang="en-GB" b="1" dirty="0">
                <a:latin typeface="Times New Roman"/>
                <a:cs typeface="Times New Roman"/>
              </a:rPr>
              <a:t> (</a:t>
            </a:r>
            <a:r>
              <a:rPr lang="en-GB" b="1" spc="-3" dirty="0">
                <a:latin typeface="Times New Roman"/>
                <a:cs typeface="Times New Roman"/>
              </a:rPr>
              <a:t>Systems- </a:t>
            </a:r>
            <a:r>
              <a:rPr b="1" spc="-3" dirty="0">
                <a:latin typeface="Times New Roman"/>
                <a:cs typeface="Times New Roman"/>
              </a:rPr>
              <a:t>Processes</a:t>
            </a:r>
            <a:r>
              <a:rPr lang="en-GB" b="1" spc="-3" dirty="0">
                <a:latin typeface="Times New Roman"/>
                <a:cs typeface="Times New Roman"/>
              </a:rPr>
              <a:t>-</a:t>
            </a:r>
            <a:r>
              <a:rPr b="1" spc="-10" dirty="0">
                <a:latin typeface="Times New Roman"/>
                <a:cs typeface="Times New Roman"/>
              </a:rPr>
              <a:t>Technology</a:t>
            </a:r>
            <a:r>
              <a:rPr lang="en-GB" b="1" spc="-10" dirty="0">
                <a:latin typeface="Times New Roman"/>
                <a:cs typeface="Times New Roman"/>
              </a:rPr>
              <a:t>)</a:t>
            </a:r>
            <a:endParaRPr b="1" dirty="0">
              <a:latin typeface="Times New Roman"/>
              <a:cs typeface="Times New Roman"/>
            </a:endParaRPr>
          </a:p>
          <a:p>
            <a:pPr algn="l" rtl="0">
              <a:lnSpc>
                <a:spcPct val="150000"/>
              </a:lnSpc>
            </a:pPr>
            <a:endParaRPr dirty="0">
              <a:latin typeface="Times New Roman"/>
              <a:cs typeface="Times New Roman"/>
            </a:endParaRPr>
          </a:p>
        </p:txBody>
      </p:sp>
      <p:sp>
        <p:nvSpPr>
          <p:cNvPr id="3" name="object 3"/>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
        <p:nvSpPr>
          <p:cNvPr id="4" name="object 4"/>
          <p:cNvSpPr txBox="1">
            <a:spLocks noGrp="1"/>
          </p:cNvSpPr>
          <p:nvPr>
            <p:ph type="sldNum" sz="quarter" idx="7"/>
          </p:nvPr>
        </p:nvSpPr>
        <p:spPr>
          <a:xfrm flipH="1">
            <a:off x="3842584" y="4444047"/>
            <a:ext cx="717620" cy="120739"/>
          </a:xfrm>
          <a:prstGeom prst="rect">
            <a:avLst/>
          </a:prstGeom>
        </p:spPr>
        <p:txBody>
          <a:bodyPr vert="horz" wrap="square" lIns="0" tIns="0" rIns="0" bIns="0" rtlCol="0" anchor="ctr">
            <a:spAutoFit/>
          </a:bodyPr>
          <a:lstStyle/>
          <a:p>
            <a:pPr marL="25977">
              <a:lnSpc>
                <a:spcPts val="961"/>
              </a:lnSpc>
            </a:pPr>
            <a:fld id="{81D60167-4931-47E6-BA6A-407CBD079E47}" type="slidenum">
              <a:rPr dirty="0"/>
              <a:pPr marL="25977">
                <a:lnSpc>
                  <a:spcPts val="961"/>
                </a:lnSpc>
              </a:pPr>
              <a:t>4</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E4E5BC-BDBF-486F-B9B1-67084BE46F99}"/>
              </a:ext>
            </a:extLst>
          </p:cNvPr>
          <p:cNvSpPr txBox="1"/>
          <p:nvPr/>
        </p:nvSpPr>
        <p:spPr>
          <a:xfrm>
            <a:off x="172744" y="245333"/>
            <a:ext cx="11728523" cy="6475106"/>
          </a:xfrm>
          <a:prstGeom prst="rect">
            <a:avLst/>
          </a:prstGeom>
          <a:noFill/>
        </p:spPr>
        <p:txBody>
          <a:bodyPr wrap="square">
            <a:spAutoFit/>
          </a:bodyPr>
          <a:lstStyle/>
          <a:p>
            <a:pPr algn="l" rtl="0">
              <a:spcBef>
                <a:spcPts val="7"/>
              </a:spcBef>
            </a:pPr>
            <a:endParaRPr lang="en-GB" sz="1200" dirty="0">
              <a:latin typeface="Times New Roman"/>
              <a:cs typeface="Times New Roman"/>
            </a:endParaRPr>
          </a:p>
          <a:p>
            <a:pPr marL="320378" lvl="2" indent="-155859" algn="just" rtl="0">
              <a:buFont typeface="Symbol"/>
              <a:buChar char=""/>
              <a:tabLst>
                <a:tab pos="320378" algn="l"/>
              </a:tabLst>
            </a:pPr>
            <a:r>
              <a:rPr lang="en-GB" sz="2800" b="1" i="1" spc="-3" dirty="0">
                <a:latin typeface="Times New Roman"/>
                <a:cs typeface="Times New Roman"/>
              </a:rPr>
              <a:t>Characteristics of a system</a:t>
            </a:r>
          </a:p>
          <a:p>
            <a:pPr marL="8659" marR="3464" algn="just" rtl="0">
              <a:lnSpc>
                <a:spcPct val="150000"/>
              </a:lnSpc>
              <a:spcBef>
                <a:spcPts val="48"/>
              </a:spcBef>
              <a:buFont typeface="Times New Roman"/>
              <a:buAutoNum type="alphaLcPeriod"/>
              <a:tabLst>
                <a:tab pos="110833" algn="l"/>
              </a:tabLst>
            </a:pPr>
            <a:r>
              <a:rPr lang="en-GB" b="1" dirty="0">
                <a:latin typeface="Times New Roman"/>
                <a:cs typeface="Times New Roman"/>
              </a:rPr>
              <a:t>A </a:t>
            </a:r>
            <a:r>
              <a:rPr lang="en-GB" b="1" spc="-3" dirty="0">
                <a:latin typeface="Times New Roman"/>
                <a:cs typeface="Times New Roman"/>
              </a:rPr>
              <a:t>purpose</a:t>
            </a:r>
            <a:r>
              <a:rPr lang="en-GB" spc="-3" dirty="0">
                <a:latin typeface="Times New Roman"/>
                <a:cs typeface="Times New Roman"/>
              </a:rPr>
              <a:t>- </a:t>
            </a:r>
            <a:r>
              <a:rPr lang="en-GB" dirty="0">
                <a:latin typeface="Times New Roman"/>
                <a:cs typeface="Times New Roman"/>
              </a:rPr>
              <a:t>A </a:t>
            </a:r>
            <a:r>
              <a:rPr lang="en-GB" spc="-3" dirty="0">
                <a:latin typeface="Times New Roman"/>
                <a:cs typeface="Times New Roman"/>
              </a:rPr>
              <a:t>system has </a:t>
            </a:r>
            <a:r>
              <a:rPr lang="en-GB" dirty="0">
                <a:latin typeface="Times New Roman"/>
                <a:cs typeface="Times New Roman"/>
              </a:rPr>
              <a:t>a </a:t>
            </a:r>
            <a:r>
              <a:rPr lang="en-GB" spc="-3" dirty="0">
                <a:latin typeface="Times New Roman"/>
                <a:cs typeface="Times New Roman"/>
              </a:rPr>
              <a:t>set </a:t>
            </a:r>
            <a:r>
              <a:rPr lang="en-GB" dirty="0">
                <a:latin typeface="Times New Roman"/>
                <a:cs typeface="Times New Roman"/>
              </a:rPr>
              <a:t>of </a:t>
            </a:r>
            <a:r>
              <a:rPr lang="en-GB" spc="-3" dirty="0">
                <a:latin typeface="Times New Roman"/>
                <a:cs typeface="Times New Roman"/>
              </a:rPr>
              <a:t>objectives to fulfil. This is the overall goal </a:t>
            </a:r>
            <a:r>
              <a:rPr lang="en-GB" dirty="0">
                <a:latin typeface="Times New Roman"/>
                <a:cs typeface="Times New Roman"/>
              </a:rPr>
              <a:t>or </a:t>
            </a:r>
            <a:r>
              <a:rPr lang="en-GB" spc="-3" dirty="0">
                <a:latin typeface="Times New Roman"/>
                <a:cs typeface="Times New Roman"/>
              </a:rPr>
              <a:t>function </a:t>
            </a:r>
            <a:r>
              <a:rPr lang="en-GB" dirty="0">
                <a:latin typeface="Times New Roman"/>
                <a:cs typeface="Times New Roman"/>
              </a:rPr>
              <a:t>of a  </a:t>
            </a:r>
            <a:r>
              <a:rPr lang="en-GB" spc="-3" dirty="0">
                <a:latin typeface="Times New Roman"/>
                <a:cs typeface="Times New Roman"/>
              </a:rPr>
              <a:t>system. </a:t>
            </a:r>
          </a:p>
          <a:p>
            <a:pPr marL="8659" marR="3464" algn="just" rtl="0">
              <a:lnSpc>
                <a:spcPct val="150000"/>
              </a:lnSpc>
              <a:spcBef>
                <a:spcPts val="48"/>
              </a:spcBef>
              <a:tabLst>
                <a:tab pos="110833" algn="l"/>
              </a:tabLst>
            </a:pPr>
            <a:r>
              <a:rPr lang="en-GB" dirty="0">
                <a:latin typeface="Times New Roman"/>
                <a:cs typeface="Times New Roman"/>
              </a:rPr>
              <a:t>A </a:t>
            </a:r>
            <a:r>
              <a:rPr lang="en-GB" spc="-3" dirty="0">
                <a:latin typeface="Times New Roman"/>
                <a:cs typeface="Times New Roman"/>
              </a:rPr>
              <a:t>system must give priority to the objectives </a:t>
            </a:r>
            <a:r>
              <a:rPr lang="en-GB" dirty="0">
                <a:latin typeface="Times New Roman"/>
                <a:cs typeface="Times New Roman"/>
              </a:rPr>
              <a:t>of </a:t>
            </a:r>
            <a:r>
              <a:rPr lang="en-GB" spc="-3" dirty="0">
                <a:latin typeface="Times New Roman"/>
                <a:cs typeface="Times New Roman"/>
              </a:rPr>
              <a:t>the organization </a:t>
            </a:r>
            <a:r>
              <a:rPr lang="en-GB" spc="-7" dirty="0">
                <a:latin typeface="Times New Roman"/>
                <a:cs typeface="Times New Roman"/>
              </a:rPr>
              <a:t>as </a:t>
            </a:r>
            <a:r>
              <a:rPr lang="en-GB" dirty="0">
                <a:latin typeface="Times New Roman"/>
                <a:cs typeface="Times New Roman"/>
              </a:rPr>
              <a:t>a </a:t>
            </a:r>
            <a:r>
              <a:rPr lang="en-GB" spc="-3" dirty="0">
                <a:latin typeface="Times New Roman"/>
                <a:cs typeface="Times New Roman"/>
              </a:rPr>
              <a:t>whole as compared  to the objectives </a:t>
            </a:r>
            <a:r>
              <a:rPr lang="en-GB" dirty="0">
                <a:latin typeface="Times New Roman"/>
                <a:cs typeface="Times New Roman"/>
              </a:rPr>
              <a:t>of a </a:t>
            </a:r>
            <a:r>
              <a:rPr lang="en-GB" spc="-3" dirty="0">
                <a:latin typeface="Times New Roman"/>
                <a:cs typeface="Times New Roman"/>
              </a:rPr>
              <a:t>subsystem. Examples </a:t>
            </a:r>
            <a:r>
              <a:rPr lang="en-GB" dirty="0">
                <a:latin typeface="Times New Roman"/>
                <a:cs typeface="Times New Roman"/>
              </a:rPr>
              <a:t>of </a:t>
            </a:r>
            <a:r>
              <a:rPr lang="en-GB" spc="-3" dirty="0">
                <a:latin typeface="Times New Roman"/>
                <a:cs typeface="Times New Roman"/>
              </a:rPr>
              <a:t>quantifiable</a:t>
            </a:r>
            <a:r>
              <a:rPr lang="en-GB" spc="44" dirty="0">
                <a:latin typeface="Times New Roman"/>
                <a:cs typeface="Times New Roman"/>
              </a:rPr>
              <a:t> </a:t>
            </a:r>
            <a:r>
              <a:rPr lang="en-GB" spc="-3" dirty="0">
                <a:latin typeface="Times New Roman"/>
                <a:cs typeface="Times New Roman"/>
              </a:rPr>
              <a:t>objectives:</a:t>
            </a:r>
            <a:endParaRPr lang="en-GB" dirty="0">
              <a:latin typeface="Times New Roman"/>
              <a:cs typeface="Times New Roman"/>
            </a:endParaRPr>
          </a:p>
          <a:p>
            <a:pPr marL="320378" lvl="1" indent="-155859" algn="l" rtl="0">
              <a:lnSpc>
                <a:spcPct val="150000"/>
              </a:lnSpc>
              <a:buFont typeface="Symbol"/>
              <a:buChar char=""/>
              <a:tabLst>
                <a:tab pos="319945" algn="l"/>
                <a:tab pos="320378" algn="l"/>
              </a:tabLst>
            </a:pPr>
            <a:r>
              <a:rPr lang="en-GB" spc="-3" dirty="0">
                <a:latin typeface="Times New Roman"/>
                <a:cs typeface="Times New Roman"/>
              </a:rPr>
              <a:t>Increase company productivity </a:t>
            </a:r>
            <a:r>
              <a:rPr lang="en-GB" dirty="0">
                <a:latin typeface="Times New Roman"/>
                <a:cs typeface="Times New Roman"/>
              </a:rPr>
              <a:t>by 50% </a:t>
            </a:r>
            <a:r>
              <a:rPr lang="en-GB" spc="-3" dirty="0">
                <a:latin typeface="Times New Roman"/>
                <a:cs typeface="Times New Roman"/>
              </a:rPr>
              <a:t>in the next two</a:t>
            </a:r>
            <a:r>
              <a:rPr lang="en-GB" spc="34" dirty="0">
                <a:latin typeface="Times New Roman"/>
                <a:cs typeface="Times New Roman"/>
              </a:rPr>
              <a:t> </a:t>
            </a:r>
            <a:r>
              <a:rPr lang="en-GB" spc="-3" dirty="0">
                <a:latin typeface="Times New Roman"/>
                <a:cs typeface="Times New Roman"/>
              </a:rPr>
              <a:t>years</a:t>
            </a:r>
            <a:endParaRPr lang="en-GB" dirty="0">
              <a:latin typeface="Times New Roman"/>
              <a:cs typeface="Times New Roman"/>
            </a:endParaRPr>
          </a:p>
          <a:p>
            <a:pPr marL="320378" lvl="1" indent="-155859" algn="l" rtl="0">
              <a:lnSpc>
                <a:spcPct val="150000"/>
              </a:lnSpc>
              <a:buFont typeface="Symbol"/>
              <a:buChar char=""/>
              <a:tabLst>
                <a:tab pos="319945" algn="l"/>
                <a:tab pos="320378" algn="l"/>
              </a:tabLst>
            </a:pPr>
            <a:r>
              <a:rPr lang="en-GB" spc="-3" dirty="0">
                <a:latin typeface="Times New Roman"/>
                <a:cs typeface="Times New Roman"/>
              </a:rPr>
              <a:t>Reduce wastage </a:t>
            </a:r>
            <a:r>
              <a:rPr lang="en-GB" dirty="0">
                <a:latin typeface="Times New Roman"/>
                <a:cs typeface="Times New Roman"/>
              </a:rPr>
              <a:t>of </a:t>
            </a:r>
            <a:r>
              <a:rPr lang="en-GB" spc="-3" dirty="0">
                <a:latin typeface="Times New Roman"/>
                <a:cs typeface="Times New Roman"/>
              </a:rPr>
              <a:t>papers </a:t>
            </a:r>
            <a:r>
              <a:rPr lang="en-GB" dirty="0">
                <a:latin typeface="Times New Roman"/>
                <a:cs typeface="Times New Roman"/>
              </a:rPr>
              <a:t>by</a:t>
            </a:r>
            <a:r>
              <a:rPr lang="en-GB" spc="14" dirty="0">
                <a:latin typeface="Times New Roman"/>
                <a:cs typeface="Times New Roman"/>
              </a:rPr>
              <a:t> </a:t>
            </a:r>
            <a:r>
              <a:rPr lang="en-GB" dirty="0">
                <a:latin typeface="Times New Roman"/>
                <a:cs typeface="Times New Roman"/>
              </a:rPr>
              <a:t>20%</a:t>
            </a:r>
          </a:p>
          <a:p>
            <a:pPr marL="320378" lvl="1" indent="-155859" algn="l" rtl="0">
              <a:lnSpc>
                <a:spcPct val="150000"/>
              </a:lnSpc>
              <a:buFont typeface="Symbol"/>
              <a:buChar char=""/>
              <a:tabLst>
                <a:tab pos="319945" algn="l"/>
                <a:tab pos="320378" algn="l"/>
              </a:tabLst>
            </a:pPr>
            <a:r>
              <a:rPr lang="en-GB" spc="-3" dirty="0">
                <a:latin typeface="Times New Roman"/>
                <a:cs typeface="Times New Roman"/>
              </a:rPr>
              <a:t>Reduce time taken to process </a:t>
            </a:r>
            <a:r>
              <a:rPr lang="en-GB" dirty="0">
                <a:latin typeface="Times New Roman"/>
                <a:cs typeface="Times New Roman"/>
              </a:rPr>
              <a:t>100 </a:t>
            </a:r>
            <a:r>
              <a:rPr lang="en-GB" spc="-3" dirty="0">
                <a:latin typeface="Times New Roman"/>
                <a:cs typeface="Times New Roman"/>
              </a:rPr>
              <a:t>certificates to </a:t>
            </a:r>
            <a:r>
              <a:rPr lang="en-GB" dirty="0">
                <a:latin typeface="Times New Roman"/>
                <a:cs typeface="Times New Roman"/>
              </a:rPr>
              <a:t>one</a:t>
            </a:r>
            <a:r>
              <a:rPr lang="en-GB" spc="41" dirty="0">
                <a:latin typeface="Times New Roman"/>
                <a:cs typeface="Times New Roman"/>
              </a:rPr>
              <a:t> </a:t>
            </a:r>
            <a:r>
              <a:rPr lang="en-GB" spc="-3" dirty="0">
                <a:latin typeface="Times New Roman"/>
                <a:cs typeface="Times New Roman"/>
              </a:rPr>
              <a:t>day</a:t>
            </a:r>
          </a:p>
          <a:p>
            <a:pPr marL="320378" lvl="1" indent="-155859" algn="l" rtl="0">
              <a:lnSpc>
                <a:spcPct val="150000"/>
              </a:lnSpc>
              <a:buFont typeface="Symbol"/>
              <a:buChar char=""/>
              <a:tabLst>
                <a:tab pos="319945" algn="l"/>
                <a:tab pos="320378" algn="l"/>
              </a:tabLst>
            </a:pPr>
            <a:endParaRPr lang="en-GB" dirty="0">
              <a:latin typeface="Times New Roman"/>
              <a:cs typeface="Times New Roman"/>
            </a:endParaRPr>
          </a:p>
          <a:p>
            <a:pPr marL="8659" marR="6494" algn="just" rtl="0">
              <a:lnSpc>
                <a:spcPct val="150000"/>
              </a:lnSpc>
              <a:tabLst>
                <a:tab pos="127285" algn="l"/>
              </a:tabLst>
            </a:pPr>
            <a:r>
              <a:rPr lang="en-GB" b="1" spc="-3" dirty="0">
                <a:latin typeface="Times New Roman"/>
                <a:cs typeface="Times New Roman"/>
              </a:rPr>
              <a:t>b. Subsystems</a:t>
            </a:r>
            <a:r>
              <a:rPr lang="en-GB" spc="-3" dirty="0">
                <a:latin typeface="Times New Roman"/>
                <a:cs typeface="Times New Roman"/>
              </a:rPr>
              <a:t>- </a:t>
            </a:r>
            <a:r>
              <a:rPr lang="en-GB" dirty="0">
                <a:latin typeface="Times New Roman"/>
                <a:cs typeface="Times New Roman"/>
              </a:rPr>
              <a:t>A </a:t>
            </a:r>
            <a:r>
              <a:rPr lang="en-GB" spc="-3" dirty="0">
                <a:latin typeface="Times New Roman"/>
                <a:cs typeface="Times New Roman"/>
              </a:rPr>
              <a:t>system is made </a:t>
            </a:r>
            <a:r>
              <a:rPr lang="en-GB" dirty="0">
                <a:latin typeface="Times New Roman"/>
                <a:cs typeface="Times New Roman"/>
              </a:rPr>
              <a:t>of </a:t>
            </a:r>
            <a:r>
              <a:rPr lang="en-GB" spc="-3" dirty="0">
                <a:latin typeface="Times New Roman"/>
                <a:cs typeface="Times New Roman"/>
              </a:rPr>
              <a:t>several </a:t>
            </a:r>
            <a:r>
              <a:rPr lang="en-GB" dirty="0">
                <a:latin typeface="Times New Roman"/>
                <a:cs typeface="Times New Roman"/>
              </a:rPr>
              <a:t>sub </a:t>
            </a:r>
            <a:r>
              <a:rPr lang="en-GB" spc="-3" dirty="0">
                <a:latin typeface="Times New Roman"/>
                <a:cs typeface="Times New Roman"/>
              </a:rPr>
              <a:t>systems. </a:t>
            </a:r>
            <a:r>
              <a:rPr lang="en-GB" dirty="0">
                <a:latin typeface="Times New Roman"/>
                <a:cs typeface="Times New Roman"/>
              </a:rPr>
              <a:t>A </a:t>
            </a:r>
            <a:r>
              <a:rPr lang="en-GB" spc="-3" dirty="0">
                <a:latin typeface="Times New Roman"/>
                <a:cs typeface="Times New Roman"/>
              </a:rPr>
              <a:t>sub system is </a:t>
            </a:r>
            <a:r>
              <a:rPr lang="en-GB" dirty="0">
                <a:latin typeface="Times New Roman"/>
                <a:cs typeface="Times New Roman"/>
              </a:rPr>
              <a:t>a </a:t>
            </a:r>
            <a:r>
              <a:rPr lang="en-GB" spc="-3" dirty="0">
                <a:latin typeface="Times New Roman"/>
                <a:cs typeface="Times New Roman"/>
              </a:rPr>
              <a:t>part </a:t>
            </a:r>
            <a:r>
              <a:rPr lang="en-GB" dirty="0">
                <a:latin typeface="Times New Roman"/>
                <a:cs typeface="Times New Roman"/>
              </a:rPr>
              <a:t>of a </a:t>
            </a:r>
            <a:r>
              <a:rPr lang="en-GB" spc="-3" dirty="0">
                <a:latin typeface="Times New Roman"/>
                <a:cs typeface="Times New Roman"/>
              </a:rPr>
              <a:t>bigger  system which performs </a:t>
            </a:r>
            <a:r>
              <a:rPr lang="en-GB" dirty="0">
                <a:latin typeface="Times New Roman"/>
                <a:cs typeface="Times New Roman"/>
              </a:rPr>
              <a:t>a </a:t>
            </a:r>
            <a:r>
              <a:rPr lang="en-GB" spc="-3" dirty="0">
                <a:latin typeface="Times New Roman"/>
                <a:cs typeface="Times New Roman"/>
              </a:rPr>
              <a:t>specific function. </a:t>
            </a:r>
            <a:r>
              <a:rPr lang="en-GB" dirty="0">
                <a:latin typeface="Times New Roman"/>
                <a:cs typeface="Times New Roman"/>
              </a:rPr>
              <a:t>Sub </a:t>
            </a:r>
            <a:r>
              <a:rPr lang="en-GB" spc="-3" dirty="0">
                <a:latin typeface="Times New Roman"/>
                <a:cs typeface="Times New Roman"/>
              </a:rPr>
              <a:t>systems communicate with each </a:t>
            </a:r>
            <a:r>
              <a:rPr lang="en-GB" spc="-10" dirty="0">
                <a:latin typeface="Times New Roman"/>
                <a:cs typeface="Times New Roman"/>
              </a:rPr>
              <a:t>other. </a:t>
            </a:r>
            <a:r>
              <a:rPr lang="en-GB" spc="-3" dirty="0">
                <a:latin typeface="Times New Roman"/>
                <a:cs typeface="Times New Roman"/>
              </a:rPr>
              <a:t>They  reduce system complexity and enhance understanding </a:t>
            </a:r>
            <a:r>
              <a:rPr lang="en-GB" dirty="0">
                <a:latin typeface="Times New Roman"/>
                <a:cs typeface="Times New Roman"/>
              </a:rPr>
              <a:t>of </a:t>
            </a:r>
            <a:r>
              <a:rPr lang="en-GB" spc="-3" dirty="0">
                <a:latin typeface="Times New Roman"/>
                <a:cs typeface="Times New Roman"/>
              </a:rPr>
              <a:t>system functional</a:t>
            </a:r>
            <a:r>
              <a:rPr lang="en-GB" spc="89" dirty="0">
                <a:latin typeface="Times New Roman"/>
                <a:cs typeface="Times New Roman"/>
              </a:rPr>
              <a:t> </a:t>
            </a:r>
            <a:r>
              <a:rPr lang="en-GB" spc="-3" dirty="0">
                <a:latin typeface="Times New Roman"/>
                <a:cs typeface="Times New Roman"/>
              </a:rPr>
              <a:t>requirements.</a:t>
            </a:r>
            <a:endParaRPr lang="en-GB" dirty="0">
              <a:latin typeface="Times New Roman"/>
              <a:cs typeface="Times New Roman"/>
            </a:endParaRPr>
          </a:p>
          <a:p>
            <a:pPr marL="8659" marR="4329" algn="just" rtl="0">
              <a:lnSpc>
                <a:spcPct val="150000"/>
              </a:lnSpc>
              <a:tabLst>
                <a:tab pos="112565" algn="l"/>
              </a:tabLst>
            </a:pPr>
            <a:r>
              <a:rPr lang="en-GB" b="1" dirty="0">
                <a:latin typeface="Times New Roman"/>
                <a:cs typeface="Times New Roman"/>
              </a:rPr>
              <a:t>c. A </a:t>
            </a:r>
            <a:r>
              <a:rPr lang="en-GB" b="1" spc="-3" dirty="0">
                <a:latin typeface="Times New Roman"/>
                <a:cs typeface="Times New Roman"/>
              </a:rPr>
              <a:t>Boundary</a:t>
            </a:r>
            <a:r>
              <a:rPr lang="en-GB" spc="-3" dirty="0">
                <a:latin typeface="Times New Roman"/>
                <a:cs typeface="Times New Roman"/>
              </a:rPr>
              <a:t>- </a:t>
            </a:r>
            <a:r>
              <a:rPr lang="en-GB" dirty="0">
                <a:latin typeface="Times New Roman"/>
                <a:cs typeface="Times New Roman"/>
              </a:rPr>
              <a:t>A </a:t>
            </a:r>
            <a:r>
              <a:rPr lang="en-GB" spc="-3" dirty="0">
                <a:latin typeface="Times New Roman"/>
                <a:cs typeface="Times New Roman"/>
              </a:rPr>
              <a:t>system has </a:t>
            </a:r>
            <a:r>
              <a:rPr lang="en-GB" dirty="0">
                <a:latin typeface="Times New Roman"/>
                <a:cs typeface="Times New Roman"/>
              </a:rPr>
              <a:t>a </a:t>
            </a:r>
            <a:r>
              <a:rPr lang="en-GB" spc="-3" dirty="0">
                <a:latin typeface="Times New Roman"/>
                <a:cs typeface="Times New Roman"/>
              </a:rPr>
              <a:t>boundary within which all </a:t>
            </a:r>
            <a:r>
              <a:rPr lang="en-GB" dirty="0">
                <a:latin typeface="Times New Roman"/>
                <a:cs typeface="Times New Roman"/>
              </a:rPr>
              <a:t>of </a:t>
            </a:r>
            <a:r>
              <a:rPr lang="en-GB" spc="-3" dirty="0">
                <a:latin typeface="Times New Roman"/>
                <a:cs typeface="Times New Roman"/>
              </a:rPr>
              <a:t>its components are contained and  which establishes the limits </a:t>
            </a:r>
            <a:r>
              <a:rPr lang="en-GB" dirty="0">
                <a:latin typeface="Times New Roman"/>
                <a:cs typeface="Times New Roman"/>
              </a:rPr>
              <a:t>of a </a:t>
            </a:r>
            <a:r>
              <a:rPr lang="en-GB" spc="-3" dirty="0">
                <a:latin typeface="Times New Roman"/>
                <a:cs typeface="Times New Roman"/>
              </a:rPr>
              <a:t>system, separating the system </a:t>
            </a:r>
            <a:r>
              <a:rPr lang="en-GB" dirty="0">
                <a:latin typeface="Times New Roman"/>
                <a:cs typeface="Times New Roman"/>
              </a:rPr>
              <a:t>from </a:t>
            </a:r>
            <a:r>
              <a:rPr lang="en-GB" spc="-3" dirty="0">
                <a:latin typeface="Times New Roman"/>
                <a:cs typeface="Times New Roman"/>
              </a:rPr>
              <a:t>other systems. The</a:t>
            </a:r>
            <a:r>
              <a:rPr lang="en-GB" spc="150" dirty="0">
                <a:latin typeface="Times New Roman"/>
                <a:cs typeface="Times New Roman"/>
              </a:rPr>
              <a:t> </a:t>
            </a:r>
            <a:r>
              <a:rPr lang="en-GB" spc="-3" dirty="0">
                <a:latin typeface="Times New Roman"/>
                <a:cs typeface="Times New Roman"/>
              </a:rPr>
              <a:t>boundary </a:t>
            </a:r>
            <a:r>
              <a:rPr lang="en-GB" sz="1800" spc="-3" dirty="0">
                <a:latin typeface="Times New Roman"/>
                <a:cs typeface="Times New Roman"/>
              </a:rPr>
              <a:t>is the line that makes the inside and outside </a:t>
            </a:r>
            <a:r>
              <a:rPr lang="en-GB" sz="1800" dirty="0">
                <a:latin typeface="Times New Roman"/>
                <a:cs typeface="Times New Roman"/>
              </a:rPr>
              <a:t>of a </a:t>
            </a:r>
            <a:r>
              <a:rPr lang="en-GB" sz="1800" spc="-3" dirty="0">
                <a:latin typeface="Times New Roman"/>
                <a:cs typeface="Times New Roman"/>
              </a:rPr>
              <a:t>system and that sets </a:t>
            </a:r>
            <a:r>
              <a:rPr lang="en-GB" sz="1800" spc="-7" dirty="0">
                <a:latin typeface="Times New Roman"/>
                <a:cs typeface="Times New Roman"/>
              </a:rPr>
              <a:t>off </a:t>
            </a:r>
            <a:r>
              <a:rPr lang="en-GB" sz="1800" spc="-3" dirty="0">
                <a:latin typeface="Times New Roman"/>
                <a:cs typeface="Times New Roman"/>
              </a:rPr>
              <a:t>the system </a:t>
            </a:r>
            <a:r>
              <a:rPr lang="en-GB" sz="1800" dirty="0">
                <a:latin typeface="Times New Roman"/>
                <a:cs typeface="Times New Roman"/>
              </a:rPr>
              <a:t>from </a:t>
            </a:r>
            <a:r>
              <a:rPr lang="en-GB" sz="1800" spc="-3" dirty="0">
                <a:latin typeface="Times New Roman"/>
                <a:cs typeface="Times New Roman"/>
              </a:rPr>
              <a:t>its  environments.</a:t>
            </a:r>
            <a:endParaRPr lang="en-GB" sz="1800" dirty="0">
              <a:latin typeface="Times New Roman"/>
              <a:cs typeface="Times New Roman"/>
            </a:endParaRPr>
          </a:p>
          <a:p>
            <a:pPr marL="8659" marR="4329" algn="just" rtl="0">
              <a:lnSpc>
                <a:spcPct val="150000"/>
              </a:lnSpc>
              <a:buFont typeface="Times New Roman"/>
              <a:buAutoNum type="alphaLcPeriod"/>
              <a:tabLst>
                <a:tab pos="112565" algn="l"/>
              </a:tabLst>
            </a:pPr>
            <a:endParaRPr lang="en-GB" dirty="0">
              <a:latin typeface="Times New Roman"/>
              <a:cs typeface="Times New Roman"/>
            </a:endParaRPr>
          </a:p>
        </p:txBody>
      </p:sp>
    </p:spTree>
    <p:extLst>
      <p:ext uri="{BB962C8B-B14F-4D97-AF65-F5344CB8AC3E}">
        <p14:creationId xmlns:p14="http://schemas.microsoft.com/office/powerpoint/2010/main" val="3604659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E44FF5F-AD5A-A2D3-49F8-D72FDD198C5B}"/>
              </a:ext>
            </a:extLst>
          </p:cNvPr>
          <p:cNvSpPr txBox="1"/>
          <p:nvPr/>
        </p:nvSpPr>
        <p:spPr>
          <a:xfrm>
            <a:off x="390379" y="558359"/>
            <a:ext cx="11454618" cy="5931496"/>
          </a:xfrm>
          <a:prstGeom prst="rect">
            <a:avLst/>
          </a:prstGeom>
          <a:noFill/>
        </p:spPr>
        <p:txBody>
          <a:bodyPr wrap="square">
            <a:spAutoFit/>
          </a:bodyPr>
          <a:lstStyle/>
          <a:p>
            <a:pPr marL="8659" marR="5195" algn="just" rtl="0">
              <a:lnSpc>
                <a:spcPct val="150000"/>
              </a:lnSpc>
              <a:buFont typeface="Times New Roman"/>
              <a:buAutoNum type="alphaLcPeriod" startAt="4"/>
              <a:tabLst>
                <a:tab pos="122090" algn="l"/>
              </a:tabLst>
            </a:pPr>
            <a:r>
              <a:rPr lang="en-GB" sz="1700" b="1" dirty="0">
                <a:latin typeface="Times New Roman"/>
                <a:cs typeface="Times New Roman"/>
              </a:rPr>
              <a:t>An </a:t>
            </a:r>
            <a:r>
              <a:rPr lang="en-GB" sz="1700" b="1" spc="-3" dirty="0">
                <a:latin typeface="Times New Roman"/>
                <a:cs typeface="Times New Roman"/>
              </a:rPr>
              <a:t>Environment- </a:t>
            </a:r>
            <a:r>
              <a:rPr lang="en-GB" sz="1700" spc="-3" dirty="0">
                <a:latin typeface="Times New Roman"/>
                <a:cs typeface="Times New Roman"/>
              </a:rPr>
              <a:t>This is everything external to </a:t>
            </a:r>
            <a:r>
              <a:rPr lang="en-GB" sz="1700" dirty="0">
                <a:latin typeface="Times New Roman"/>
                <a:cs typeface="Times New Roman"/>
              </a:rPr>
              <a:t>a </a:t>
            </a:r>
            <a:r>
              <a:rPr lang="en-GB" sz="1700" spc="-3" dirty="0">
                <a:latin typeface="Times New Roman"/>
                <a:cs typeface="Times New Roman"/>
              </a:rPr>
              <a:t>system that interacts with the system i.e.  everything outside the </a:t>
            </a:r>
            <a:r>
              <a:rPr lang="en-GB" sz="1700" spc="-10" dirty="0">
                <a:latin typeface="Times New Roman"/>
                <a:cs typeface="Times New Roman"/>
              </a:rPr>
              <a:t>system’s </a:t>
            </a:r>
            <a:r>
              <a:rPr lang="en-GB" sz="1700" spc="-7" dirty="0">
                <a:latin typeface="Times New Roman"/>
                <a:cs typeface="Times New Roman"/>
              </a:rPr>
              <a:t>boundary, </a:t>
            </a:r>
            <a:r>
              <a:rPr lang="en-GB" sz="1700" spc="-3" dirty="0">
                <a:latin typeface="Times New Roman"/>
                <a:cs typeface="Times New Roman"/>
              </a:rPr>
              <a:t>usually the system interacts with its environment, exchanging, in the case </a:t>
            </a:r>
            <a:r>
              <a:rPr lang="en-GB" sz="1700" dirty="0">
                <a:latin typeface="Times New Roman"/>
                <a:cs typeface="Times New Roman"/>
              </a:rPr>
              <a:t>of </a:t>
            </a:r>
            <a:r>
              <a:rPr lang="en-GB" sz="1700" spc="-3" dirty="0">
                <a:latin typeface="Times New Roman"/>
                <a:cs typeface="Times New Roman"/>
              </a:rPr>
              <a:t>an information system, data and</a:t>
            </a:r>
            <a:r>
              <a:rPr lang="en-GB" sz="1700" spc="58" dirty="0">
                <a:latin typeface="Times New Roman"/>
                <a:cs typeface="Times New Roman"/>
              </a:rPr>
              <a:t> </a:t>
            </a:r>
            <a:r>
              <a:rPr lang="en-GB" sz="1700" spc="-3" dirty="0">
                <a:latin typeface="Times New Roman"/>
                <a:cs typeface="Times New Roman"/>
              </a:rPr>
              <a:t>information.</a:t>
            </a:r>
            <a:endParaRPr lang="en-GB" sz="1700" dirty="0">
              <a:latin typeface="Times New Roman"/>
              <a:cs typeface="Times New Roman"/>
            </a:endParaRPr>
          </a:p>
          <a:p>
            <a:pPr marL="8659" marR="6494" algn="just" rtl="0">
              <a:lnSpc>
                <a:spcPct val="150000"/>
              </a:lnSpc>
              <a:buFont typeface="Times New Roman"/>
              <a:buAutoNum type="alphaLcPeriod" startAt="4"/>
              <a:tabLst>
                <a:tab pos="117760" algn="l"/>
              </a:tabLst>
            </a:pPr>
            <a:r>
              <a:rPr lang="en-GB" sz="1700" b="1" spc="-3" dirty="0">
                <a:latin typeface="Times New Roman"/>
                <a:cs typeface="Times New Roman"/>
              </a:rPr>
              <a:t>Interrelated Components- </a:t>
            </a:r>
            <a:r>
              <a:rPr lang="en-GB" sz="1700" spc="-3" dirty="0">
                <a:latin typeface="Times New Roman"/>
                <a:cs typeface="Times New Roman"/>
              </a:rPr>
              <a:t>The components are interrelated. This means the dependence </a:t>
            </a:r>
            <a:r>
              <a:rPr lang="en-GB" sz="1700" dirty="0">
                <a:latin typeface="Times New Roman"/>
                <a:cs typeface="Times New Roman"/>
              </a:rPr>
              <a:t>of  one </a:t>
            </a:r>
            <a:r>
              <a:rPr lang="en-GB" sz="1700" spc="-3" dirty="0">
                <a:latin typeface="Times New Roman"/>
                <a:cs typeface="Times New Roman"/>
              </a:rPr>
              <a:t>subsystem </a:t>
            </a:r>
            <a:r>
              <a:rPr lang="en-GB" sz="1700" dirty="0">
                <a:latin typeface="Times New Roman"/>
                <a:cs typeface="Times New Roman"/>
              </a:rPr>
              <a:t>on one or </a:t>
            </a:r>
            <a:r>
              <a:rPr lang="en-GB" sz="1700" spc="-3" dirty="0">
                <a:latin typeface="Times New Roman"/>
                <a:cs typeface="Times New Roman"/>
              </a:rPr>
              <a:t>more subsystems. The function </a:t>
            </a:r>
            <a:r>
              <a:rPr lang="en-GB" sz="1700" dirty="0">
                <a:latin typeface="Times New Roman"/>
                <a:cs typeface="Times New Roman"/>
              </a:rPr>
              <a:t>of one </a:t>
            </a:r>
            <a:r>
              <a:rPr lang="en-GB" sz="1700" spc="-3" dirty="0">
                <a:latin typeface="Times New Roman"/>
                <a:cs typeface="Times New Roman"/>
              </a:rPr>
              <a:t>subsystem is tied to the function  </a:t>
            </a:r>
            <a:r>
              <a:rPr lang="en-GB" sz="1700" dirty="0">
                <a:latin typeface="Times New Roman"/>
                <a:cs typeface="Times New Roman"/>
              </a:rPr>
              <a:t>of</a:t>
            </a:r>
            <a:r>
              <a:rPr lang="en-GB" sz="1700" spc="-3" dirty="0">
                <a:latin typeface="Times New Roman"/>
                <a:cs typeface="Times New Roman"/>
              </a:rPr>
              <a:t> others.</a:t>
            </a:r>
            <a:endParaRPr lang="en-GB" sz="1700" dirty="0">
              <a:latin typeface="Times New Roman"/>
              <a:cs typeface="Times New Roman"/>
            </a:endParaRPr>
          </a:p>
          <a:p>
            <a:pPr marL="8659" marR="5195" algn="just" rtl="0">
              <a:lnSpc>
                <a:spcPct val="150000"/>
              </a:lnSpc>
              <a:buFont typeface="Times New Roman"/>
              <a:buAutoNum type="alphaLcPeriod" startAt="4"/>
              <a:tabLst>
                <a:tab pos="121224" algn="l"/>
              </a:tabLst>
            </a:pPr>
            <a:r>
              <a:rPr lang="en-GB" sz="1700" b="1" spc="-3" dirty="0">
                <a:latin typeface="Times New Roman"/>
                <a:cs typeface="Times New Roman"/>
              </a:rPr>
              <a:t>Feedback </a:t>
            </a:r>
            <a:r>
              <a:rPr lang="en-GB" sz="1700" dirty="0">
                <a:latin typeface="Times New Roman"/>
                <a:cs typeface="Times New Roman"/>
              </a:rPr>
              <a:t>- It </a:t>
            </a:r>
            <a:r>
              <a:rPr lang="en-GB" sz="1700" spc="-3" dirty="0">
                <a:latin typeface="Times New Roman"/>
                <a:cs typeface="Times New Roman"/>
              </a:rPr>
              <a:t>monitors the output to check that it conforms to the expected goals and  objectives. </a:t>
            </a:r>
            <a:r>
              <a:rPr lang="en-GB" sz="1700" spc="-14" dirty="0">
                <a:latin typeface="Times New Roman"/>
                <a:cs typeface="Times New Roman"/>
              </a:rPr>
              <a:t>Variations </a:t>
            </a:r>
            <a:r>
              <a:rPr lang="en-GB" sz="1700" dirty="0">
                <a:latin typeface="Times New Roman"/>
                <a:cs typeface="Times New Roman"/>
              </a:rPr>
              <a:t>from </a:t>
            </a:r>
            <a:r>
              <a:rPr lang="en-GB" sz="1700" spc="-3" dirty="0">
                <a:latin typeface="Times New Roman"/>
                <a:cs typeface="Times New Roman"/>
              </a:rPr>
              <a:t>the goals </a:t>
            </a:r>
            <a:r>
              <a:rPr lang="en-GB" sz="1700" dirty="0">
                <a:latin typeface="Times New Roman"/>
                <a:cs typeface="Times New Roman"/>
              </a:rPr>
              <a:t>or </a:t>
            </a:r>
            <a:r>
              <a:rPr lang="en-GB" sz="1700" spc="-3" dirty="0">
                <a:latin typeface="Times New Roman"/>
                <a:cs typeface="Times New Roman"/>
              </a:rPr>
              <a:t>outputs are fed back to the system in order to adjust the  system towards the set goals. Feedback may </a:t>
            </a:r>
            <a:r>
              <a:rPr lang="en-GB" sz="1700" dirty="0">
                <a:latin typeface="Times New Roman"/>
                <a:cs typeface="Times New Roman"/>
              </a:rPr>
              <a:t>be </a:t>
            </a:r>
            <a:r>
              <a:rPr lang="en-GB" sz="1700" spc="-3" dirty="0">
                <a:latin typeface="Times New Roman"/>
                <a:cs typeface="Times New Roman"/>
              </a:rPr>
              <a:t>positive </a:t>
            </a:r>
            <a:r>
              <a:rPr lang="en-GB" sz="1700" dirty="0">
                <a:latin typeface="Times New Roman"/>
                <a:cs typeface="Times New Roman"/>
              </a:rPr>
              <a:t>or</a:t>
            </a:r>
            <a:r>
              <a:rPr lang="en-GB" sz="1700" spc="41" dirty="0">
                <a:latin typeface="Times New Roman"/>
                <a:cs typeface="Times New Roman"/>
              </a:rPr>
              <a:t> </a:t>
            </a:r>
            <a:r>
              <a:rPr lang="en-GB" sz="1700" spc="-3" dirty="0">
                <a:latin typeface="Times New Roman"/>
                <a:cs typeface="Times New Roman"/>
              </a:rPr>
              <a:t>negative.</a:t>
            </a:r>
            <a:endParaRPr lang="en-GB" sz="1700" dirty="0">
              <a:latin typeface="Times New Roman"/>
              <a:cs typeface="Times New Roman"/>
            </a:endParaRPr>
          </a:p>
          <a:p>
            <a:pPr marL="8659" algn="just" rtl="0">
              <a:lnSpc>
                <a:spcPct val="150000"/>
              </a:lnSpc>
            </a:pPr>
            <a:r>
              <a:rPr lang="en-GB" sz="1700" b="1" spc="-3" dirty="0">
                <a:latin typeface="Times New Roman"/>
                <a:cs typeface="Times New Roman"/>
              </a:rPr>
              <a:t>     Negative</a:t>
            </a:r>
            <a:r>
              <a:rPr lang="en-GB" sz="1700" b="1" dirty="0">
                <a:latin typeface="Times New Roman"/>
                <a:cs typeface="Times New Roman"/>
              </a:rPr>
              <a:t> </a:t>
            </a:r>
            <a:r>
              <a:rPr lang="en-GB" sz="1700" b="1" spc="-3" dirty="0">
                <a:latin typeface="Times New Roman"/>
                <a:cs typeface="Times New Roman"/>
              </a:rPr>
              <a:t>Feedback</a:t>
            </a:r>
            <a:endParaRPr lang="en-GB" sz="1700" dirty="0">
              <a:latin typeface="Times New Roman"/>
              <a:cs typeface="Times New Roman"/>
            </a:endParaRPr>
          </a:p>
          <a:p>
            <a:pPr marL="8659" marR="5628" indent="70570" algn="just" rtl="0">
              <a:lnSpc>
                <a:spcPct val="150000"/>
              </a:lnSpc>
              <a:spcBef>
                <a:spcPts val="44"/>
              </a:spcBef>
            </a:pPr>
            <a:r>
              <a:rPr lang="en-GB" sz="1700" spc="-3" dirty="0">
                <a:latin typeface="Times New Roman"/>
                <a:cs typeface="Times New Roman"/>
              </a:rPr>
              <a:t>This is </a:t>
            </a:r>
            <a:r>
              <a:rPr lang="en-GB" sz="1700" dirty="0">
                <a:latin typeface="Times New Roman"/>
                <a:cs typeface="Times New Roman"/>
              </a:rPr>
              <a:t>a </a:t>
            </a:r>
            <a:r>
              <a:rPr lang="en-GB" sz="1700" spc="-3" dirty="0">
                <a:latin typeface="Times New Roman"/>
                <a:cs typeface="Times New Roman"/>
              </a:rPr>
              <a:t>system that works </a:t>
            </a:r>
            <a:r>
              <a:rPr lang="en-GB" sz="1700" dirty="0">
                <a:latin typeface="Times New Roman"/>
                <a:cs typeface="Times New Roman"/>
              </a:rPr>
              <a:t>on </a:t>
            </a:r>
            <a:r>
              <a:rPr lang="en-GB" sz="1700" spc="-3" dirty="0">
                <a:latin typeface="Times New Roman"/>
                <a:cs typeface="Times New Roman"/>
              </a:rPr>
              <a:t>the principle </a:t>
            </a:r>
            <a:r>
              <a:rPr lang="en-GB" sz="1700" dirty="0">
                <a:latin typeface="Times New Roman"/>
                <a:cs typeface="Times New Roman"/>
              </a:rPr>
              <a:t>of </a:t>
            </a:r>
            <a:r>
              <a:rPr lang="en-GB" sz="1700" spc="-3" dirty="0">
                <a:latin typeface="Times New Roman"/>
                <a:cs typeface="Times New Roman"/>
              </a:rPr>
              <a:t>trying to reduce the fluctuations around </a:t>
            </a:r>
            <a:r>
              <a:rPr lang="en-GB" sz="1700" dirty="0">
                <a:latin typeface="Times New Roman"/>
                <a:cs typeface="Times New Roman"/>
              </a:rPr>
              <a:t>a </a:t>
            </a:r>
            <a:r>
              <a:rPr lang="en-GB" sz="1700" spc="-3" dirty="0">
                <a:latin typeface="Times New Roman"/>
                <a:cs typeface="Times New Roman"/>
              </a:rPr>
              <a:t>set  standard. </a:t>
            </a:r>
            <a:r>
              <a:rPr lang="en-GB" sz="1700" dirty="0">
                <a:latin typeface="Times New Roman"/>
                <a:cs typeface="Times New Roman"/>
              </a:rPr>
              <a:t>For </a:t>
            </a:r>
            <a:r>
              <a:rPr lang="en-GB" sz="1700" spc="-3" dirty="0">
                <a:latin typeface="Times New Roman"/>
                <a:cs typeface="Times New Roman"/>
              </a:rPr>
              <a:t>example if there is credit limit </a:t>
            </a:r>
            <a:r>
              <a:rPr lang="en-GB" sz="1700" dirty="0">
                <a:latin typeface="Times New Roman"/>
                <a:cs typeface="Times New Roman"/>
              </a:rPr>
              <a:t>of </a:t>
            </a:r>
            <a:r>
              <a:rPr lang="en-GB" sz="1700" spc="-3" dirty="0">
                <a:latin typeface="Times New Roman"/>
                <a:cs typeface="Times New Roman"/>
              </a:rPr>
              <a:t>those customers </a:t>
            </a:r>
            <a:r>
              <a:rPr lang="en-GB" sz="1700" dirty="0">
                <a:latin typeface="Times New Roman"/>
                <a:cs typeface="Times New Roman"/>
              </a:rPr>
              <a:t>who </a:t>
            </a:r>
            <a:r>
              <a:rPr lang="en-GB" sz="1700" spc="-3" dirty="0">
                <a:latin typeface="Times New Roman"/>
                <a:cs typeface="Times New Roman"/>
              </a:rPr>
              <a:t>have outstanding debts, it  restricted them it is </a:t>
            </a:r>
            <a:r>
              <a:rPr lang="en-GB" sz="1700" dirty="0">
                <a:latin typeface="Times New Roman"/>
                <a:cs typeface="Times New Roman"/>
              </a:rPr>
              <a:t>known </a:t>
            </a:r>
            <a:r>
              <a:rPr lang="en-GB" sz="1700" spc="-3" dirty="0">
                <a:latin typeface="Times New Roman"/>
                <a:cs typeface="Times New Roman"/>
              </a:rPr>
              <a:t>as negative feedback since the action is taken opposite to</a:t>
            </a:r>
            <a:r>
              <a:rPr lang="en-GB" sz="1700" spc="123" dirty="0">
                <a:latin typeface="Times New Roman"/>
                <a:cs typeface="Times New Roman"/>
              </a:rPr>
              <a:t> </a:t>
            </a:r>
            <a:r>
              <a:rPr lang="en-GB" sz="1700" spc="-3" dirty="0">
                <a:latin typeface="Times New Roman"/>
                <a:cs typeface="Times New Roman"/>
              </a:rPr>
              <a:t>deviation.</a:t>
            </a:r>
            <a:endParaRPr lang="en-GB" sz="1700" dirty="0">
              <a:latin typeface="Times New Roman"/>
              <a:cs typeface="Times New Roman"/>
            </a:endParaRPr>
          </a:p>
          <a:p>
            <a:pPr marL="8659" algn="just" rtl="0">
              <a:lnSpc>
                <a:spcPct val="150000"/>
              </a:lnSpc>
            </a:pPr>
            <a:r>
              <a:rPr lang="en-GB" sz="1700" b="1" spc="-3" dirty="0">
                <a:latin typeface="Times New Roman"/>
                <a:cs typeface="Times New Roman"/>
              </a:rPr>
              <a:t>    Positive</a:t>
            </a:r>
            <a:r>
              <a:rPr lang="en-GB" sz="1700" b="1" dirty="0">
                <a:latin typeface="Times New Roman"/>
                <a:cs typeface="Times New Roman"/>
              </a:rPr>
              <a:t> </a:t>
            </a:r>
            <a:r>
              <a:rPr lang="en-GB" sz="1700" b="1" spc="-3" dirty="0">
                <a:latin typeface="Times New Roman"/>
                <a:cs typeface="Times New Roman"/>
              </a:rPr>
              <a:t>Feedback</a:t>
            </a:r>
            <a:endParaRPr lang="en-GB" sz="1700" dirty="0">
              <a:latin typeface="Times New Roman"/>
              <a:cs typeface="Times New Roman"/>
            </a:endParaRPr>
          </a:p>
          <a:p>
            <a:pPr marL="8659" marR="3464" algn="just" rtl="0">
              <a:lnSpc>
                <a:spcPct val="150000"/>
              </a:lnSpc>
              <a:spcBef>
                <a:spcPts val="44"/>
              </a:spcBef>
            </a:pPr>
            <a:r>
              <a:rPr lang="en-GB" sz="1700" dirty="0">
                <a:latin typeface="Times New Roman"/>
                <a:cs typeface="Times New Roman"/>
              </a:rPr>
              <a:t>It </a:t>
            </a:r>
            <a:r>
              <a:rPr lang="en-GB" sz="1700" spc="-3" dirty="0">
                <a:latin typeface="Times New Roman"/>
                <a:cs typeface="Times New Roman"/>
              </a:rPr>
              <a:t>is </a:t>
            </a:r>
            <a:r>
              <a:rPr lang="en-GB" sz="1700" dirty="0">
                <a:latin typeface="Times New Roman"/>
                <a:cs typeface="Times New Roman"/>
              </a:rPr>
              <a:t>a </a:t>
            </a:r>
            <a:r>
              <a:rPr lang="en-GB" sz="1700" spc="-3" dirty="0">
                <a:latin typeface="Times New Roman"/>
                <a:cs typeface="Times New Roman"/>
              </a:rPr>
              <a:t>system that attempts to increase </a:t>
            </a:r>
            <a:r>
              <a:rPr lang="en-GB" sz="1700" dirty="0">
                <a:latin typeface="Times New Roman"/>
                <a:cs typeface="Times New Roman"/>
              </a:rPr>
              <a:t>a </a:t>
            </a:r>
            <a:r>
              <a:rPr lang="en-GB" sz="1700" spc="-3" dirty="0">
                <a:latin typeface="Times New Roman"/>
                <a:cs typeface="Times New Roman"/>
              </a:rPr>
              <a:t>detected deviation. </a:t>
            </a:r>
            <a:r>
              <a:rPr lang="en-GB" sz="1700" dirty="0">
                <a:latin typeface="Times New Roman"/>
                <a:cs typeface="Times New Roman"/>
              </a:rPr>
              <a:t>It </a:t>
            </a:r>
            <a:r>
              <a:rPr lang="en-GB" sz="1700" spc="-3" dirty="0">
                <a:latin typeface="Times New Roman"/>
                <a:cs typeface="Times New Roman"/>
              </a:rPr>
              <a:t>helps the system to adjust </a:t>
            </a:r>
            <a:r>
              <a:rPr lang="en-GB" sz="1700" dirty="0">
                <a:latin typeface="Times New Roman"/>
                <a:cs typeface="Times New Roman"/>
              </a:rPr>
              <a:t>but  </a:t>
            </a:r>
            <a:r>
              <a:rPr lang="en-GB" sz="1700" spc="-3" dirty="0">
                <a:latin typeface="Times New Roman"/>
                <a:cs typeface="Times New Roman"/>
              </a:rPr>
              <a:t>acting in the same direction in which deviation has occurred e.g. </a:t>
            </a:r>
            <a:r>
              <a:rPr lang="en-GB" sz="1700" dirty="0">
                <a:latin typeface="Times New Roman"/>
                <a:cs typeface="Times New Roman"/>
              </a:rPr>
              <a:t>If </a:t>
            </a:r>
            <a:r>
              <a:rPr lang="en-GB" sz="1700" spc="-3" dirty="0">
                <a:latin typeface="Times New Roman"/>
                <a:cs typeface="Times New Roman"/>
              </a:rPr>
              <a:t>the demand </a:t>
            </a:r>
            <a:r>
              <a:rPr lang="en-GB" sz="1700" dirty="0">
                <a:latin typeface="Times New Roman"/>
                <a:cs typeface="Times New Roman"/>
              </a:rPr>
              <a:t>for </a:t>
            </a:r>
            <a:r>
              <a:rPr lang="en-GB" sz="1700" spc="-3" dirty="0">
                <a:latin typeface="Times New Roman"/>
                <a:cs typeface="Times New Roman"/>
              </a:rPr>
              <a:t>any product  increases and as </a:t>
            </a:r>
            <a:r>
              <a:rPr lang="en-GB" sz="1700" dirty="0">
                <a:latin typeface="Times New Roman"/>
                <a:cs typeface="Times New Roman"/>
              </a:rPr>
              <a:t>a </a:t>
            </a:r>
            <a:r>
              <a:rPr lang="en-GB" sz="1700" spc="-3" dirty="0">
                <a:latin typeface="Times New Roman"/>
                <a:cs typeface="Times New Roman"/>
              </a:rPr>
              <a:t>result, production is also increased, then it is positive feedback it helps to  increase the efficiency </a:t>
            </a:r>
            <a:r>
              <a:rPr lang="en-GB" sz="1700" dirty="0">
                <a:latin typeface="Times New Roman"/>
                <a:cs typeface="Times New Roman"/>
              </a:rPr>
              <a:t>of </a:t>
            </a:r>
            <a:r>
              <a:rPr lang="en-GB" sz="1700" spc="-3" dirty="0">
                <a:latin typeface="Times New Roman"/>
                <a:cs typeface="Times New Roman"/>
              </a:rPr>
              <a:t>the</a:t>
            </a:r>
            <a:r>
              <a:rPr lang="en-GB" sz="1700" spc="20" dirty="0">
                <a:latin typeface="Times New Roman"/>
                <a:cs typeface="Times New Roman"/>
              </a:rPr>
              <a:t> </a:t>
            </a:r>
            <a:r>
              <a:rPr lang="en-GB" sz="1700" spc="-3" dirty="0">
                <a:latin typeface="Times New Roman"/>
                <a:cs typeface="Times New Roman"/>
              </a:rPr>
              <a:t>system.</a:t>
            </a:r>
            <a:endParaRPr lang="en-GB" sz="1700" dirty="0">
              <a:latin typeface="Times New Roman"/>
              <a:cs typeface="Times New Roman"/>
            </a:endParaRPr>
          </a:p>
        </p:txBody>
      </p:sp>
    </p:spTree>
    <p:extLst>
      <p:ext uri="{BB962C8B-B14F-4D97-AF65-F5344CB8AC3E}">
        <p14:creationId xmlns:p14="http://schemas.microsoft.com/office/powerpoint/2010/main" val="1249035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flipH="1">
            <a:off x="3842584" y="4444047"/>
            <a:ext cx="717620" cy="120739"/>
          </a:xfrm>
          <a:prstGeom prst="rect">
            <a:avLst/>
          </a:prstGeom>
        </p:spPr>
        <p:txBody>
          <a:bodyPr vert="horz" wrap="square" lIns="0" tIns="0" rIns="0" bIns="0" rtlCol="0" anchor="ctr">
            <a:spAutoFit/>
          </a:bodyPr>
          <a:lstStyle/>
          <a:p>
            <a:pPr marL="25977">
              <a:lnSpc>
                <a:spcPts val="961"/>
              </a:lnSpc>
            </a:pPr>
            <a:fld id="{81D60167-4931-47E6-BA6A-407CBD079E47}" type="slidenum">
              <a:rPr dirty="0"/>
              <a:pPr marL="25977">
                <a:lnSpc>
                  <a:spcPts val="961"/>
                </a:lnSpc>
              </a:pPr>
              <a:t>7</a:t>
            </a:fld>
            <a:endParaRPr dirty="0"/>
          </a:p>
        </p:txBody>
      </p:sp>
      <p:sp>
        <p:nvSpPr>
          <p:cNvPr id="2" name="object 2"/>
          <p:cNvSpPr txBox="1"/>
          <p:nvPr/>
        </p:nvSpPr>
        <p:spPr>
          <a:xfrm>
            <a:off x="488784" y="239150"/>
            <a:ext cx="11567228" cy="4242822"/>
          </a:xfrm>
          <a:prstGeom prst="rect">
            <a:avLst/>
          </a:prstGeom>
        </p:spPr>
        <p:txBody>
          <a:bodyPr vert="horz" wrap="square" lIns="0" tIns="16885" rIns="0" bIns="0" rtlCol="0">
            <a:spAutoFit/>
          </a:bodyPr>
          <a:lstStyle/>
          <a:p>
            <a:pPr algn="l" rtl="0">
              <a:lnSpc>
                <a:spcPct val="150000"/>
              </a:lnSpc>
              <a:spcBef>
                <a:spcPts val="14"/>
              </a:spcBef>
            </a:pPr>
            <a:endParaRPr dirty="0">
              <a:latin typeface="Times New Roman"/>
              <a:cs typeface="Times New Roman"/>
            </a:endParaRPr>
          </a:p>
          <a:p>
            <a:pPr marL="34635" algn="l" rtl="0">
              <a:lnSpc>
                <a:spcPct val="150000"/>
              </a:lnSpc>
            </a:pPr>
            <a:r>
              <a:rPr sz="2400" b="1" i="1" spc="-7" dirty="0">
                <a:latin typeface="Times New Roman"/>
                <a:cs typeface="Times New Roman"/>
              </a:rPr>
              <a:t>Exercises</a:t>
            </a:r>
            <a:endParaRPr sz="2400" b="1" dirty="0">
              <a:latin typeface="Times New Roman"/>
              <a:cs typeface="Times New Roman"/>
            </a:endParaRPr>
          </a:p>
          <a:p>
            <a:pPr marL="320378" lvl="1" indent="-155859" algn="l" rtl="0">
              <a:lnSpc>
                <a:spcPct val="150000"/>
              </a:lnSpc>
              <a:buFont typeface="Symbol"/>
              <a:buChar char=""/>
              <a:tabLst>
                <a:tab pos="319945" algn="l"/>
                <a:tab pos="320378" algn="l"/>
              </a:tabLst>
            </a:pPr>
            <a:r>
              <a:rPr spc="-3" dirty="0">
                <a:latin typeface="Times New Roman"/>
                <a:cs typeface="Times New Roman"/>
              </a:rPr>
              <a:t>Think </a:t>
            </a:r>
            <a:r>
              <a:rPr dirty="0">
                <a:latin typeface="Times New Roman"/>
                <a:cs typeface="Times New Roman"/>
              </a:rPr>
              <a:t>of </a:t>
            </a:r>
            <a:r>
              <a:rPr spc="-3" dirty="0">
                <a:latin typeface="Times New Roman"/>
                <a:cs typeface="Times New Roman"/>
              </a:rPr>
              <a:t>examples </a:t>
            </a:r>
            <a:r>
              <a:rPr dirty="0">
                <a:latin typeface="Times New Roman"/>
                <a:cs typeface="Times New Roman"/>
              </a:rPr>
              <a:t>of </a:t>
            </a:r>
            <a:r>
              <a:rPr spc="-3" dirty="0">
                <a:latin typeface="Times New Roman"/>
                <a:cs typeface="Times New Roman"/>
              </a:rPr>
              <a:t>systems that have positive and negative</a:t>
            </a:r>
            <a:r>
              <a:rPr spc="58" dirty="0">
                <a:latin typeface="Times New Roman"/>
                <a:cs typeface="Times New Roman"/>
              </a:rPr>
              <a:t> </a:t>
            </a:r>
            <a:r>
              <a:rPr spc="-3" dirty="0">
                <a:latin typeface="Times New Roman"/>
                <a:cs typeface="Times New Roman"/>
              </a:rPr>
              <a:t>feedbacks</a:t>
            </a:r>
            <a:endParaRPr dirty="0">
              <a:latin typeface="Times New Roman"/>
              <a:cs typeface="Times New Roman"/>
            </a:endParaRPr>
          </a:p>
          <a:p>
            <a:pPr marL="8659" algn="l" rtl="0">
              <a:lnSpc>
                <a:spcPct val="150000"/>
              </a:lnSpc>
              <a:spcBef>
                <a:spcPts val="777"/>
              </a:spcBef>
            </a:pPr>
            <a:r>
              <a:rPr b="1" spc="-3" dirty="0">
                <a:latin typeface="Times New Roman"/>
                <a:cs typeface="Times New Roman"/>
              </a:rPr>
              <a:t>Constraints </a:t>
            </a:r>
            <a:r>
              <a:rPr b="1" dirty="0">
                <a:latin typeface="Times New Roman"/>
                <a:cs typeface="Times New Roman"/>
              </a:rPr>
              <a:t>of a</a:t>
            </a:r>
            <a:r>
              <a:rPr b="1" spc="-3" dirty="0">
                <a:latin typeface="Times New Roman"/>
                <a:cs typeface="Times New Roman"/>
              </a:rPr>
              <a:t> System</a:t>
            </a:r>
            <a:endParaRPr dirty="0">
              <a:latin typeface="Times New Roman"/>
              <a:cs typeface="Times New Roman"/>
            </a:endParaRPr>
          </a:p>
          <a:p>
            <a:pPr marL="29440" algn="l" rtl="0">
              <a:lnSpc>
                <a:spcPct val="150000"/>
              </a:lnSpc>
              <a:spcBef>
                <a:spcPts val="368"/>
              </a:spcBef>
            </a:pPr>
            <a:r>
              <a:rPr dirty="0">
                <a:latin typeface="Times New Roman"/>
                <a:cs typeface="Times New Roman"/>
              </a:rPr>
              <a:t>A </a:t>
            </a:r>
            <a:r>
              <a:rPr spc="-3" dirty="0">
                <a:latin typeface="Times New Roman"/>
                <a:cs typeface="Times New Roman"/>
              </a:rPr>
              <a:t>system must have three basic constraints</a:t>
            </a:r>
            <a:r>
              <a:rPr spc="-20" dirty="0">
                <a:latin typeface="Times New Roman"/>
                <a:cs typeface="Times New Roman"/>
              </a:rPr>
              <a:t> </a:t>
            </a:r>
            <a:r>
              <a:rPr dirty="0">
                <a:latin typeface="Times New Roman"/>
                <a:cs typeface="Times New Roman"/>
              </a:rPr>
              <a:t>−</a:t>
            </a:r>
          </a:p>
          <a:p>
            <a:pPr marL="341159" marR="24245" lvl="1" indent="-155859" algn="l" rtl="0">
              <a:lnSpc>
                <a:spcPct val="150000"/>
              </a:lnSpc>
              <a:spcBef>
                <a:spcPts val="518"/>
              </a:spcBef>
              <a:buSzPct val="95238"/>
              <a:buFont typeface="Symbol"/>
              <a:buChar char=""/>
              <a:tabLst>
                <a:tab pos="319945" algn="l"/>
                <a:tab pos="320378" algn="l"/>
              </a:tabLst>
            </a:pPr>
            <a:r>
              <a:rPr dirty="0">
                <a:latin typeface="Times New Roman"/>
                <a:cs typeface="Times New Roman"/>
              </a:rPr>
              <a:t>A </a:t>
            </a:r>
            <a:r>
              <a:rPr spc="-3" dirty="0">
                <a:latin typeface="Times New Roman"/>
                <a:cs typeface="Times New Roman"/>
              </a:rPr>
              <a:t>system must have some </a:t>
            </a:r>
            <a:r>
              <a:rPr b="1" spc="-3" dirty="0">
                <a:latin typeface="Times New Roman"/>
                <a:cs typeface="Times New Roman"/>
              </a:rPr>
              <a:t>structure and behavior </a:t>
            </a:r>
            <a:r>
              <a:rPr spc="-3" dirty="0">
                <a:latin typeface="Times New Roman"/>
                <a:cs typeface="Times New Roman"/>
              </a:rPr>
              <a:t>which is designed </a:t>
            </a:r>
            <a:r>
              <a:rPr spc="-7" dirty="0">
                <a:latin typeface="Times New Roman"/>
                <a:cs typeface="Times New Roman"/>
              </a:rPr>
              <a:t>to </a:t>
            </a:r>
            <a:r>
              <a:rPr spc="-3" dirty="0">
                <a:latin typeface="Times New Roman"/>
                <a:cs typeface="Times New Roman"/>
              </a:rPr>
              <a:t>achieve </a:t>
            </a:r>
            <a:r>
              <a:rPr dirty="0">
                <a:latin typeface="Times New Roman"/>
                <a:cs typeface="Times New Roman"/>
              </a:rPr>
              <a:t>a </a:t>
            </a:r>
            <a:r>
              <a:rPr spc="-3" dirty="0">
                <a:latin typeface="Times New Roman"/>
                <a:cs typeface="Times New Roman"/>
              </a:rPr>
              <a:t>predefined  objective.</a:t>
            </a:r>
            <a:endParaRPr dirty="0">
              <a:latin typeface="Times New Roman"/>
              <a:cs typeface="Times New Roman"/>
            </a:endParaRPr>
          </a:p>
          <a:p>
            <a:pPr marL="320378" lvl="1" indent="-135078" algn="l" rtl="0">
              <a:lnSpc>
                <a:spcPct val="150000"/>
              </a:lnSpc>
              <a:spcBef>
                <a:spcPts val="436"/>
              </a:spcBef>
              <a:buSzPct val="95238"/>
              <a:buFont typeface="Symbol"/>
              <a:buChar char=""/>
              <a:tabLst>
                <a:tab pos="319945" algn="l"/>
                <a:tab pos="320378" algn="l"/>
              </a:tabLst>
            </a:pPr>
            <a:r>
              <a:rPr b="1" spc="-3" dirty="0">
                <a:latin typeface="Times New Roman"/>
                <a:cs typeface="Times New Roman"/>
              </a:rPr>
              <a:t>Interconnectivity </a:t>
            </a:r>
            <a:r>
              <a:rPr spc="-3" dirty="0">
                <a:latin typeface="Times New Roman"/>
                <a:cs typeface="Times New Roman"/>
              </a:rPr>
              <a:t>and </a:t>
            </a:r>
            <a:r>
              <a:rPr b="1" spc="-3" dirty="0">
                <a:latin typeface="Times New Roman"/>
                <a:cs typeface="Times New Roman"/>
              </a:rPr>
              <a:t>interdependence </a:t>
            </a:r>
            <a:r>
              <a:rPr spc="-3" dirty="0">
                <a:latin typeface="Times New Roman"/>
                <a:cs typeface="Times New Roman"/>
              </a:rPr>
              <a:t>must exist among the system</a:t>
            </a:r>
            <a:r>
              <a:rPr spc="37" dirty="0">
                <a:latin typeface="Times New Roman"/>
                <a:cs typeface="Times New Roman"/>
              </a:rPr>
              <a:t> </a:t>
            </a:r>
            <a:r>
              <a:rPr spc="-3" dirty="0">
                <a:latin typeface="Times New Roman"/>
                <a:cs typeface="Times New Roman"/>
              </a:rPr>
              <a:t>components.</a:t>
            </a:r>
            <a:endParaRPr dirty="0">
              <a:latin typeface="Times New Roman"/>
              <a:cs typeface="Times New Roman"/>
            </a:endParaRPr>
          </a:p>
          <a:p>
            <a:pPr marL="320378" lvl="1" indent="-135078" algn="l" rtl="0">
              <a:lnSpc>
                <a:spcPct val="150000"/>
              </a:lnSpc>
              <a:spcBef>
                <a:spcPts val="450"/>
              </a:spcBef>
              <a:buSzPct val="95238"/>
              <a:buFont typeface="Symbol"/>
              <a:buChar char=""/>
              <a:tabLst>
                <a:tab pos="319945" algn="l"/>
                <a:tab pos="320378" algn="l"/>
              </a:tabLst>
            </a:pPr>
            <a:r>
              <a:rPr spc="-3" dirty="0">
                <a:latin typeface="Times New Roman"/>
                <a:cs typeface="Times New Roman"/>
              </a:rPr>
              <a:t>The </a:t>
            </a:r>
            <a:r>
              <a:rPr b="1" spc="-3" dirty="0">
                <a:latin typeface="Times New Roman"/>
                <a:cs typeface="Times New Roman"/>
              </a:rPr>
              <a:t>objectives of the organization </a:t>
            </a:r>
            <a:r>
              <a:rPr spc="-3" dirty="0">
                <a:latin typeface="Times New Roman"/>
                <a:cs typeface="Times New Roman"/>
              </a:rPr>
              <a:t>have </a:t>
            </a:r>
            <a:r>
              <a:rPr dirty="0">
                <a:latin typeface="Times New Roman"/>
                <a:cs typeface="Times New Roman"/>
              </a:rPr>
              <a:t>a </a:t>
            </a:r>
            <a:r>
              <a:rPr b="1" spc="-3" dirty="0">
                <a:latin typeface="Times New Roman"/>
                <a:cs typeface="Times New Roman"/>
              </a:rPr>
              <a:t>higher priority </a:t>
            </a:r>
            <a:r>
              <a:rPr spc="-3" dirty="0">
                <a:latin typeface="Times New Roman"/>
                <a:cs typeface="Times New Roman"/>
              </a:rPr>
              <a:t>than the objectives of its</a:t>
            </a:r>
            <a:r>
              <a:rPr spc="55" dirty="0">
                <a:latin typeface="Times New Roman"/>
                <a:cs typeface="Times New Roman"/>
              </a:rPr>
              <a:t> </a:t>
            </a:r>
            <a:r>
              <a:rPr spc="-3" dirty="0">
                <a:latin typeface="Times New Roman"/>
                <a:cs typeface="Times New Roman"/>
              </a:rPr>
              <a:t>subsystems.</a:t>
            </a:r>
            <a:endParaRPr dirty="0">
              <a:latin typeface="Times New Roman"/>
              <a:cs typeface="Times New Roman"/>
            </a:endParaRPr>
          </a:p>
          <a:p>
            <a:pPr marL="29440" marR="24245" algn="l" rtl="0">
              <a:lnSpc>
                <a:spcPct val="150000"/>
              </a:lnSpc>
              <a:spcBef>
                <a:spcPts val="515"/>
              </a:spcBef>
            </a:pPr>
            <a:r>
              <a:rPr dirty="0">
                <a:latin typeface="Times New Roman"/>
                <a:cs typeface="Times New Roman"/>
              </a:rPr>
              <a:t>For </a:t>
            </a:r>
            <a:r>
              <a:rPr spc="-3" dirty="0">
                <a:latin typeface="Times New Roman"/>
                <a:cs typeface="Times New Roman"/>
              </a:rPr>
              <a:t>example, traffic management system, payroll system, automatic library system, human  resources information</a:t>
            </a:r>
            <a:r>
              <a:rPr spc="10" dirty="0">
                <a:latin typeface="Times New Roman"/>
                <a:cs typeface="Times New Roman"/>
              </a:rPr>
              <a:t> </a:t>
            </a:r>
            <a:r>
              <a:rPr spc="-3" dirty="0">
                <a:latin typeface="Times New Roman"/>
                <a:cs typeface="Times New Roman"/>
              </a:rPr>
              <a:t>system.</a:t>
            </a:r>
            <a:endParaRPr dirty="0">
              <a:latin typeface="Times New Roman"/>
              <a:cs typeface="Times New Roman"/>
            </a:endParaRPr>
          </a:p>
        </p:txBody>
      </p:sp>
      <p:sp>
        <p:nvSpPr>
          <p:cNvPr id="3" name="object 3"/>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pic>
        <p:nvPicPr>
          <p:cNvPr id="2050" name="Picture 2" descr="HRIS 101: All You Need To Know in 2024 - AIHR">
            <a:extLst>
              <a:ext uri="{FF2B5EF4-FFF2-40B4-BE49-F238E27FC236}">
                <a16:creationId xmlns:a16="http://schemas.microsoft.com/office/drawing/2014/main" id="{B20DCC52-0597-8AAA-866F-804F6F4690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2647" y="4678693"/>
            <a:ext cx="4560202" cy="194015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elligent Traffic Management System [1] | Download Scientific Diagram‬‏">
            <a:extLst>
              <a:ext uri="{FF2B5EF4-FFF2-40B4-BE49-F238E27FC236}">
                <a16:creationId xmlns:a16="http://schemas.microsoft.com/office/drawing/2014/main" id="{78064855-A061-F2DE-0802-60EB20FFC7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01393" y="4584200"/>
            <a:ext cx="2959061" cy="19265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a Payroll System?">
            <a:extLst>
              <a:ext uri="{FF2B5EF4-FFF2-40B4-BE49-F238E27FC236}">
                <a16:creationId xmlns:a16="http://schemas.microsoft.com/office/drawing/2014/main" id="{14A0E73F-488D-3A00-72E6-E2580519D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10265" y="572364"/>
            <a:ext cx="3842584" cy="2157451"/>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Library Management System - Best Library Software 2023">
            <a:extLst>
              <a:ext uri="{FF2B5EF4-FFF2-40B4-BE49-F238E27FC236}">
                <a16:creationId xmlns:a16="http://schemas.microsoft.com/office/drawing/2014/main" id="{74BE9A48-AAB2-2CCC-F0A0-9BC1589D2F1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1709" y="4324796"/>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9B14C32-C7B7-CFF2-9C23-DCA0A66AEE7A}"/>
              </a:ext>
            </a:extLst>
          </p:cNvPr>
          <p:cNvSpPr txBox="1"/>
          <p:nvPr/>
        </p:nvSpPr>
        <p:spPr>
          <a:xfrm>
            <a:off x="98474" y="-28123"/>
            <a:ext cx="11901268" cy="6324808"/>
          </a:xfrm>
          <a:prstGeom prst="rect">
            <a:avLst/>
          </a:prstGeom>
          <a:noFill/>
        </p:spPr>
        <p:txBody>
          <a:bodyPr wrap="square">
            <a:spAutoFit/>
          </a:bodyPr>
          <a:lstStyle/>
          <a:p>
            <a:pPr marL="8659" algn="just" rtl="0"/>
            <a:r>
              <a:rPr lang="en-GB" sz="2400" b="1" u="sng" spc="-14" dirty="0">
                <a:uFill>
                  <a:solidFill>
                    <a:srgbClr val="000000"/>
                  </a:solidFill>
                </a:uFill>
                <a:latin typeface="Times New Roman"/>
                <a:cs typeface="Times New Roman"/>
              </a:rPr>
              <a:t>Types </a:t>
            </a:r>
            <a:r>
              <a:rPr lang="en-GB" sz="2400" b="1" u="sng" dirty="0">
                <a:uFill>
                  <a:solidFill>
                    <a:srgbClr val="000000"/>
                  </a:solidFill>
                </a:uFill>
                <a:latin typeface="Times New Roman"/>
                <a:cs typeface="Times New Roman"/>
              </a:rPr>
              <a:t>of</a:t>
            </a:r>
            <a:r>
              <a:rPr lang="en-GB" sz="2400" b="1" u="sng" spc="10" dirty="0">
                <a:uFill>
                  <a:solidFill>
                    <a:srgbClr val="000000"/>
                  </a:solidFill>
                </a:uFill>
                <a:latin typeface="Times New Roman"/>
                <a:cs typeface="Times New Roman"/>
              </a:rPr>
              <a:t> </a:t>
            </a:r>
            <a:r>
              <a:rPr lang="en-GB" sz="2400" b="1" u="sng" spc="-3" dirty="0">
                <a:uFill>
                  <a:solidFill>
                    <a:srgbClr val="000000"/>
                  </a:solidFill>
                </a:uFill>
                <a:latin typeface="Times New Roman"/>
                <a:cs typeface="Times New Roman"/>
              </a:rPr>
              <a:t>systems</a:t>
            </a:r>
          </a:p>
          <a:p>
            <a:pPr marL="8659" algn="just" rtl="0"/>
            <a:endParaRPr lang="en-GB" sz="2400" dirty="0">
              <a:latin typeface="Times New Roman"/>
              <a:cs typeface="Times New Roman"/>
            </a:endParaRPr>
          </a:p>
          <a:p>
            <a:pPr marL="351559" indent="-342900" algn="just" rtl="0">
              <a:buAutoNum type="alphaLcPeriod"/>
            </a:pPr>
            <a:r>
              <a:rPr lang="en-GB" sz="1700" b="1" i="1" spc="-3" dirty="0">
                <a:latin typeface="Times New Roman"/>
                <a:cs typeface="Times New Roman"/>
              </a:rPr>
              <a:t>Deterministic Systems (Mechanistic</a:t>
            </a:r>
            <a:r>
              <a:rPr lang="en-GB" sz="1700" b="1" i="1" spc="24" dirty="0">
                <a:latin typeface="Times New Roman"/>
                <a:cs typeface="Times New Roman"/>
              </a:rPr>
              <a:t> </a:t>
            </a:r>
            <a:r>
              <a:rPr lang="en-GB" sz="1700" b="1" i="1" spc="-3" dirty="0">
                <a:latin typeface="Times New Roman"/>
                <a:cs typeface="Times New Roman"/>
              </a:rPr>
              <a:t>Systems)</a:t>
            </a:r>
          </a:p>
          <a:p>
            <a:pPr marL="8659" algn="just" rtl="0"/>
            <a:endParaRPr lang="en-GB" sz="1700" dirty="0">
              <a:latin typeface="Times New Roman"/>
              <a:cs typeface="Times New Roman"/>
            </a:endParaRPr>
          </a:p>
          <a:p>
            <a:pPr marL="8659" marR="3896" indent="25111" algn="just" rtl="0">
              <a:spcBef>
                <a:spcPts val="44"/>
              </a:spcBef>
            </a:pPr>
            <a:r>
              <a:rPr lang="en-GB" sz="1700" spc="-3" dirty="0">
                <a:latin typeface="Times New Roman"/>
                <a:cs typeface="Times New Roman"/>
              </a:rPr>
              <a:t>- These are the systems that function according to some predetermined procedure and have results  and future </a:t>
            </a:r>
            <a:r>
              <a:rPr lang="en-GB" sz="1700" spc="-3" dirty="0" err="1">
                <a:latin typeface="Times New Roman"/>
                <a:cs typeface="Times New Roman"/>
              </a:rPr>
              <a:t>behavior</a:t>
            </a:r>
            <a:r>
              <a:rPr lang="en-GB" sz="1700" spc="-3" dirty="0">
                <a:latin typeface="Times New Roman"/>
                <a:cs typeface="Times New Roman"/>
              </a:rPr>
              <a:t> can </a:t>
            </a:r>
            <a:r>
              <a:rPr lang="en-GB" sz="1700" dirty="0">
                <a:latin typeface="Times New Roman"/>
                <a:cs typeface="Times New Roman"/>
              </a:rPr>
              <a:t>be </a:t>
            </a:r>
            <a:r>
              <a:rPr lang="en-GB" sz="1700" spc="-3" dirty="0">
                <a:latin typeface="Times New Roman"/>
                <a:cs typeface="Times New Roman"/>
              </a:rPr>
              <a:t>predicted with certainty provided they are working correctly and  under control. </a:t>
            </a:r>
          </a:p>
          <a:p>
            <a:pPr marL="8659" marR="3896" indent="25111" algn="just" rtl="0">
              <a:spcBef>
                <a:spcPts val="44"/>
              </a:spcBef>
            </a:pPr>
            <a:r>
              <a:rPr lang="en-GB" sz="1700" spc="-3" dirty="0">
                <a:latin typeface="Times New Roman"/>
                <a:cs typeface="Times New Roman"/>
              </a:rPr>
              <a:t>- The outputs are </a:t>
            </a:r>
            <a:r>
              <a:rPr lang="en-GB" sz="1700" dirty="0">
                <a:latin typeface="Times New Roman"/>
                <a:cs typeface="Times New Roman"/>
              </a:rPr>
              <a:t>known </a:t>
            </a:r>
            <a:r>
              <a:rPr lang="en-GB" sz="1700" spc="-3" dirty="0">
                <a:latin typeface="Times New Roman"/>
                <a:cs typeface="Times New Roman"/>
              </a:rPr>
              <a:t>precisely </a:t>
            </a:r>
            <a:r>
              <a:rPr lang="en-GB" sz="1700" dirty="0">
                <a:latin typeface="Times New Roman"/>
                <a:cs typeface="Times New Roman"/>
              </a:rPr>
              <a:t>from </a:t>
            </a:r>
            <a:r>
              <a:rPr lang="en-GB" sz="1700" spc="-3" dirty="0">
                <a:latin typeface="Times New Roman"/>
                <a:cs typeface="Times New Roman"/>
              </a:rPr>
              <a:t>knowledge </a:t>
            </a:r>
            <a:r>
              <a:rPr lang="en-GB" sz="1700" dirty="0">
                <a:latin typeface="Times New Roman"/>
                <a:cs typeface="Times New Roman"/>
              </a:rPr>
              <a:t>of </a:t>
            </a:r>
            <a:r>
              <a:rPr lang="en-GB" sz="1700" spc="-3" dirty="0">
                <a:latin typeface="Times New Roman"/>
                <a:cs typeface="Times New Roman"/>
              </a:rPr>
              <a:t>the input. They </a:t>
            </a:r>
            <a:r>
              <a:rPr lang="en-GB" sz="1700" dirty="0">
                <a:latin typeface="Times New Roman"/>
                <a:cs typeface="Times New Roman"/>
              </a:rPr>
              <a:t>have  </a:t>
            </a:r>
            <a:r>
              <a:rPr lang="en-GB" sz="1700" spc="-3" dirty="0">
                <a:latin typeface="Times New Roman"/>
                <a:cs typeface="Times New Roman"/>
              </a:rPr>
              <a:t>predefined rules </a:t>
            </a:r>
            <a:r>
              <a:rPr lang="en-GB" sz="1700" dirty="0">
                <a:latin typeface="Times New Roman"/>
                <a:cs typeface="Times New Roman"/>
              </a:rPr>
              <a:t>of </a:t>
            </a:r>
            <a:r>
              <a:rPr lang="en-GB" sz="1700" spc="-3" dirty="0">
                <a:latin typeface="Times New Roman"/>
                <a:cs typeface="Times New Roman"/>
              </a:rPr>
              <a:t>obtaining the output </a:t>
            </a:r>
            <a:r>
              <a:rPr lang="en-GB" sz="1700" dirty="0">
                <a:latin typeface="Times New Roman"/>
                <a:cs typeface="Times New Roman"/>
              </a:rPr>
              <a:t>or </a:t>
            </a:r>
            <a:r>
              <a:rPr lang="en-GB" sz="1700" spc="-3" dirty="0">
                <a:latin typeface="Times New Roman"/>
                <a:cs typeface="Times New Roman"/>
              </a:rPr>
              <a:t>an equation, that defines the input/ output relation in  terms </a:t>
            </a:r>
            <a:r>
              <a:rPr lang="en-GB" sz="1700" dirty="0">
                <a:latin typeface="Times New Roman"/>
                <a:cs typeface="Times New Roman"/>
              </a:rPr>
              <a:t>of </a:t>
            </a:r>
            <a:r>
              <a:rPr lang="en-GB" sz="1700" spc="-3" dirty="0">
                <a:latin typeface="Times New Roman"/>
                <a:cs typeface="Times New Roman"/>
              </a:rPr>
              <a:t>input variables and</a:t>
            </a:r>
            <a:r>
              <a:rPr lang="en-GB" sz="1700" spc="20" dirty="0">
                <a:latin typeface="Times New Roman"/>
                <a:cs typeface="Times New Roman"/>
              </a:rPr>
              <a:t> </a:t>
            </a:r>
            <a:r>
              <a:rPr lang="en-GB" sz="1700" spc="-3" dirty="0">
                <a:latin typeface="Times New Roman"/>
                <a:cs typeface="Times New Roman"/>
              </a:rPr>
              <a:t>time.    Example include the working </a:t>
            </a:r>
            <a:r>
              <a:rPr lang="en-GB" sz="1700" dirty="0">
                <a:latin typeface="Times New Roman"/>
                <a:cs typeface="Times New Roman"/>
              </a:rPr>
              <a:t>of </a:t>
            </a:r>
            <a:r>
              <a:rPr lang="en-GB" sz="1700" spc="-3" dirty="0">
                <a:latin typeface="Times New Roman"/>
                <a:cs typeface="Times New Roman"/>
              </a:rPr>
              <a:t>computer program</a:t>
            </a:r>
            <a:endParaRPr lang="en-GB" sz="1700" dirty="0">
              <a:latin typeface="Times New Roman"/>
              <a:cs typeface="Times New Roman"/>
            </a:endParaRPr>
          </a:p>
          <a:p>
            <a:pPr algn="l" rtl="0">
              <a:spcBef>
                <a:spcPts val="14"/>
              </a:spcBef>
            </a:pPr>
            <a:endParaRPr lang="en-GB" sz="1700" dirty="0">
              <a:latin typeface="Times New Roman"/>
              <a:cs typeface="Times New Roman"/>
            </a:endParaRPr>
          </a:p>
          <a:p>
            <a:pPr marL="8659" algn="just" rtl="0"/>
            <a:r>
              <a:rPr lang="en-GB" sz="1700" b="1" i="1" dirty="0">
                <a:latin typeface="Times New Roman"/>
                <a:cs typeface="Times New Roman"/>
              </a:rPr>
              <a:t>b. </a:t>
            </a:r>
            <a:r>
              <a:rPr lang="en-GB" sz="1700" b="1" i="1" spc="-3" dirty="0">
                <a:latin typeface="Times New Roman"/>
                <a:cs typeface="Times New Roman"/>
              </a:rPr>
              <a:t>Probabilistic Systems (Stochastic</a:t>
            </a:r>
            <a:r>
              <a:rPr lang="en-GB" sz="1700" b="1" i="1" spc="17" dirty="0">
                <a:latin typeface="Times New Roman"/>
                <a:cs typeface="Times New Roman"/>
              </a:rPr>
              <a:t> </a:t>
            </a:r>
            <a:r>
              <a:rPr lang="en-GB" sz="1700" b="1" i="1" spc="-3" dirty="0">
                <a:latin typeface="Times New Roman"/>
                <a:cs typeface="Times New Roman"/>
              </a:rPr>
              <a:t>Systems)</a:t>
            </a:r>
          </a:p>
          <a:p>
            <a:pPr marL="8659" algn="just" rtl="0"/>
            <a:endParaRPr lang="en-GB" sz="1700" dirty="0">
              <a:latin typeface="Times New Roman"/>
              <a:cs typeface="Times New Roman"/>
            </a:endParaRPr>
          </a:p>
          <a:p>
            <a:pPr marL="8659" marR="3464" algn="just" rtl="0">
              <a:spcBef>
                <a:spcPts val="44"/>
              </a:spcBef>
            </a:pPr>
            <a:r>
              <a:rPr lang="en-GB" sz="1700" spc="-3" dirty="0">
                <a:latin typeface="Times New Roman"/>
                <a:cs typeface="Times New Roman"/>
              </a:rPr>
              <a:t>These are those whose state and </a:t>
            </a:r>
            <a:r>
              <a:rPr lang="en-GB" sz="1700" spc="-3" dirty="0" err="1">
                <a:latin typeface="Times New Roman"/>
                <a:cs typeface="Times New Roman"/>
              </a:rPr>
              <a:t>behavior</a:t>
            </a:r>
            <a:r>
              <a:rPr lang="en-GB" sz="1700" spc="-3" dirty="0">
                <a:latin typeface="Times New Roman"/>
                <a:cs typeface="Times New Roman"/>
              </a:rPr>
              <a:t> can </a:t>
            </a:r>
            <a:r>
              <a:rPr lang="en-GB" sz="1700" dirty="0">
                <a:latin typeface="Times New Roman"/>
                <a:cs typeface="Times New Roman"/>
              </a:rPr>
              <a:t>be </a:t>
            </a:r>
            <a:r>
              <a:rPr lang="en-GB" sz="1700" spc="-3" dirty="0">
                <a:latin typeface="Times New Roman"/>
                <a:cs typeface="Times New Roman"/>
              </a:rPr>
              <a:t>predicted only within certain limits, even when  they’re under control. Although some </a:t>
            </a:r>
            <a:r>
              <a:rPr lang="en-GB" sz="1700" dirty="0">
                <a:latin typeface="Times New Roman"/>
                <a:cs typeface="Times New Roman"/>
              </a:rPr>
              <a:t>of </a:t>
            </a:r>
            <a:r>
              <a:rPr lang="en-GB" sz="1700" spc="-3" dirty="0">
                <a:latin typeface="Times New Roman"/>
                <a:cs typeface="Times New Roman"/>
              </a:rPr>
              <a:t>these states in these systems may </a:t>
            </a:r>
            <a:r>
              <a:rPr lang="en-GB" sz="1700" dirty="0">
                <a:latin typeface="Times New Roman"/>
                <a:cs typeface="Times New Roman"/>
              </a:rPr>
              <a:t>be </a:t>
            </a:r>
            <a:r>
              <a:rPr lang="en-GB" sz="1700" spc="-3" dirty="0">
                <a:latin typeface="Times New Roman"/>
                <a:cs typeface="Times New Roman"/>
              </a:rPr>
              <a:t>predicted </a:t>
            </a:r>
            <a:r>
              <a:rPr lang="en-GB" sz="1700" dirty="0">
                <a:latin typeface="Times New Roman"/>
                <a:cs typeface="Times New Roman"/>
              </a:rPr>
              <a:t>from  </a:t>
            </a:r>
            <a:r>
              <a:rPr lang="en-GB" sz="1700" spc="-3" dirty="0">
                <a:latin typeface="Times New Roman"/>
                <a:cs typeface="Times New Roman"/>
              </a:rPr>
              <a:t>previous states, they can </a:t>
            </a:r>
            <a:r>
              <a:rPr lang="en-GB" sz="1700" dirty="0">
                <a:latin typeface="Times New Roman"/>
                <a:cs typeface="Times New Roman"/>
              </a:rPr>
              <a:t>be </a:t>
            </a:r>
            <a:r>
              <a:rPr lang="en-GB" sz="1700" spc="-3" dirty="0">
                <a:latin typeface="Times New Roman"/>
                <a:cs typeface="Times New Roman"/>
              </a:rPr>
              <a:t>described only in terms </a:t>
            </a:r>
            <a:r>
              <a:rPr lang="en-GB" sz="1700" dirty="0">
                <a:latin typeface="Times New Roman"/>
                <a:cs typeface="Times New Roman"/>
              </a:rPr>
              <a:t>of </a:t>
            </a:r>
            <a:r>
              <a:rPr lang="en-GB" sz="1700" spc="-3" dirty="0">
                <a:latin typeface="Times New Roman"/>
                <a:cs typeface="Times New Roman"/>
              </a:rPr>
              <a:t>probable behaviors. They have </a:t>
            </a:r>
            <a:r>
              <a:rPr lang="en-GB" sz="1700" dirty="0">
                <a:latin typeface="Times New Roman"/>
                <a:cs typeface="Times New Roman"/>
              </a:rPr>
              <a:t>a </a:t>
            </a:r>
            <a:r>
              <a:rPr lang="en-GB" sz="1700" spc="-3" dirty="0">
                <a:latin typeface="Times New Roman"/>
                <a:cs typeface="Times New Roman"/>
              </a:rPr>
              <a:t>lot </a:t>
            </a:r>
            <a:r>
              <a:rPr lang="en-GB" sz="1700" dirty="0">
                <a:latin typeface="Times New Roman"/>
                <a:cs typeface="Times New Roman"/>
              </a:rPr>
              <a:t>of  </a:t>
            </a:r>
            <a:r>
              <a:rPr lang="en-GB" sz="1700" spc="-3" dirty="0">
                <a:latin typeface="Times New Roman"/>
                <a:cs typeface="Times New Roman"/>
              </a:rPr>
              <a:t>uncertainty and include business and economic systems such </a:t>
            </a:r>
            <a:r>
              <a:rPr lang="en-GB" sz="1700" spc="-7" dirty="0">
                <a:latin typeface="Times New Roman"/>
                <a:cs typeface="Times New Roman"/>
              </a:rPr>
              <a:t>as </a:t>
            </a:r>
            <a:r>
              <a:rPr lang="en-GB" sz="1700" dirty="0">
                <a:latin typeface="Times New Roman"/>
                <a:cs typeface="Times New Roman"/>
              </a:rPr>
              <a:t>a </a:t>
            </a:r>
            <a:r>
              <a:rPr lang="en-GB" sz="1700" spc="-3" dirty="0">
                <a:latin typeface="Times New Roman"/>
                <a:cs typeface="Times New Roman"/>
              </a:rPr>
              <a:t>bank giving services to  customers. E.g. share</a:t>
            </a:r>
            <a:r>
              <a:rPr lang="en-GB" sz="1700" spc="3" dirty="0">
                <a:latin typeface="Times New Roman"/>
                <a:cs typeface="Times New Roman"/>
              </a:rPr>
              <a:t> </a:t>
            </a:r>
            <a:r>
              <a:rPr lang="en-GB" sz="1700" spc="-3" dirty="0">
                <a:latin typeface="Times New Roman"/>
                <a:cs typeface="Times New Roman"/>
              </a:rPr>
              <a:t>price.  </a:t>
            </a:r>
          </a:p>
          <a:p>
            <a:pPr marL="8659" marR="3464" algn="just" rtl="0">
              <a:spcBef>
                <a:spcPts val="44"/>
              </a:spcBef>
            </a:pPr>
            <a:r>
              <a:rPr lang="en-GB" sz="1700" spc="-3" dirty="0">
                <a:latin typeface="Times New Roman"/>
                <a:cs typeface="Times New Roman"/>
              </a:rPr>
              <a:t>Example, the inventory systems, average stock, average demand, average replenishment time  may </a:t>
            </a:r>
            <a:r>
              <a:rPr lang="en-GB" sz="1700" dirty="0">
                <a:latin typeface="Times New Roman"/>
                <a:cs typeface="Times New Roman"/>
              </a:rPr>
              <a:t>be </a:t>
            </a:r>
            <a:r>
              <a:rPr lang="en-GB" sz="1700" spc="-3" dirty="0">
                <a:latin typeface="Times New Roman"/>
                <a:cs typeface="Times New Roman"/>
              </a:rPr>
              <a:t>predicted </a:t>
            </a:r>
            <a:r>
              <a:rPr lang="en-GB" sz="1700" dirty="0">
                <a:latin typeface="Times New Roman"/>
                <a:cs typeface="Times New Roman"/>
              </a:rPr>
              <a:t>but </a:t>
            </a:r>
            <a:r>
              <a:rPr lang="en-GB" sz="1700" spc="-3" dirty="0">
                <a:latin typeface="Times New Roman"/>
                <a:cs typeface="Times New Roman"/>
              </a:rPr>
              <a:t>exact values </a:t>
            </a:r>
            <a:r>
              <a:rPr lang="en-GB" sz="1700" dirty="0">
                <a:latin typeface="Times New Roman"/>
                <a:cs typeface="Times New Roman"/>
              </a:rPr>
              <a:t>of </a:t>
            </a:r>
            <a:r>
              <a:rPr lang="en-GB" sz="1700" spc="-3" dirty="0">
                <a:latin typeface="Times New Roman"/>
                <a:cs typeface="Times New Roman"/>
              </a:rPr>
              <a:t>those factors an instance may </a:t>
            </a:r>
            <a:r>
              <a:rPr lang="en-GB" sz="1700" dirty="0">
                <a:latin typeface="Times New Roman"/>
                <a:cs typeface="Times New Roman"/>
              </a:rPr>
              <a:t>not be</a:t>
            </a:r>
            <a:r>
              <a:rPr lang="en-GB" sz="1700" spc="61" dirty="0">
                <a:latin typeface="Times New Roman"/>
                <a:cs typeface="Times New Roman"/>
              </a:rPr>
              <a:t> </a:t>
            </a:r>
            <a:r>
              <a:rPr lang="en-GB" sz="1700" spc="-3" dirty="0">
                <a:latin typeface="Times New Roman"/>
                <a:cs typeface="Times New Roman"/>
              </a:rPr>
              <a:t>known.</a:t>
            </a:r>
            <a:endParaRPr lang="en-GB" sz="1700" dirty="0">
              <a:latin typeface="Times New Roman"/>
              <a:cs typeface="Times New Roman"/>
            </a:endParaRPr>
          </a:p>
          <a:p>
            <a:pPr algn="l" rtl="0">
              <a:spcBef>
                <a:spcPts val="14"/>
              </a:spcBef>
            </a:pPr>
            <a:endParaRPr lang="en-GB" sz="1700" dirty="0">
              <a:latin typeface="Times New Roman"/>
              <a:cs typeface="Times New Roman"/>
            </a:endParaRPr>
          </a:p>
          <a:p>
            <a:pPr marL="8659" algn="just" rtl="0"/>
            <a:r>
              <a:rPr lang="en-GB" sz="1700" b="1" i="1" spc="-3" dirty="0">
                <a:latin typeface="Times New Roman"/>
                <a:cs typeface="Times New Roman"/>
              </a:rPr>
              <a:t>c. Cybernetic system (Self Organizing/</a:t>
            </a:r>
            <a:r>
              <a:rPr lang="en-GB" sz="1700" b="1" i="1" dirty="0">
                <a:latin typeface="Times New Roman"/>
                <a:cs typeface="Times New Roman"/>
              </a:rPr>
              <a:t> </a:t>
            </a:r>
            <a:r>
              <a:rPr lang="en-GB" sz="1700" b="1" i="1" spc="-3" dirty="0">
                <a:latin typeface="Times New Roman"/>
                <a:cs typeface="Times New Roman"/>
              </a:rPr>
              <a:t>Adaptive)</a:t>
            </a:r>
          </a:p>
          <a:p>
            <a:pPr marL="8659" algn="just" rtl="0"/>
            <a:endParaRPr lang="en-GB" sz="1700" dirty="0">
              <a:latin typeface="Times New Roman"/>
              <a:cs typeface="Times New Roman"/>
            </a:endParaRPr>
          </a:p>
          <a:p>
            <a:pPr marL="8659" marR="6061" algn="just" rtl="0">
              <a:spcBef>
                <a:spcPts val="44"/>
              </a:spcBef>
            </a:pPr>
            <a:r>
              <a:rPr lang="en-GB" sz="1700" spc="-3" dirty="0">
                <a:latin typeface="Times New Roman"/>
                <a:cs typeface="Times New Roman"/>
              </a:rPr>
              <a:t>These are systems that have to adapt to their environments/ react to stimuli they learn </a:t>
            </a:r>
            <a:r>
              <a:rPr lang="en-GB" sz="1700" dirty="0">
                <a:latin typeface="Times New Roman"/>
                <a:cs typeface="Times New Roman"/>
              </a:rPr>
              <a:t>from </a:t>
            </a:r>
            <a:r>
              <a:rPr lang="en-GB" sz="1700" spc="-3" dirty="0">
                <a:latin typeface="Times New Roman"/>
                <a:cs typeface="Times New Roman"/>
              </a:rPr>
              <a:t>their  mistakes, </a:t>
            </a:r>
            <a:r>
              <a:rPr lang="en-GB" sz="1700" dirty="0">
                <a:latin typeface="Times New Roman"/>
                <a:cs typeface="Times New Roman"/>
              </a:rPr>
              <a:t>so </a:t>
            </a:r>
            <a:r>
              <a:rPr lang="en-GB" sz="1700" spc="-3" dirty="0">
                <a:latin typeface="Times New Roman"/>
                <a:cs typeface="Times New Roman"/>
              </a:rPr>
              <a:t>that they </a:t>
            </a:r>
            <a:r>
              <a:rPr lang="en-GB" sz="1700" dirty="0">
                <a:latin typeface="Times New Roman"/>
                <a:cs typeface="Times New Roman"/>
              </a:rPr>
              <a:t>do not </a:t>
            </a:r>
            <a:r>
              <a:rPr lang="en-GB" sz="1700" spc="-3" dirty="0">
                <a:latin typeface="Times New Roman"/>
                <a:cs typeface="Times New Roman"/>
              </a:rPr>
              <a:t>always react in the same way to </a:t>
            </a:r>
            <a:r>
              <a:rPr lang="en-GB" sz="1700" dirty="0">
                <a:latin typeface="Times New Roman"/>
                <a:cs typeface="Times New Roman"/>
              </a:rPr>
              <a:t>a </a:t>
            </a:r>
            <a:r>
              <a:rPr lang="en-GB" sz="1700" spc="-3" dirty="0">
                <a:latin typeface="Times New Roman"/>
                <a:cs typeface="Times New Roman"/>
              </a:rPr>
              <a:t>particular input. Examples are the  human </a:t>
            </a:r>
            <a:r>
              <a:rPr lang="en-GB" sz="1700" dirty="0">
                <a:latin typeface="Times New Roman"/>
                <a:cs typeface="Times New Roman"/>
              </a:rPr>
              <a:t>body </a:t>
            </a:r>
            <a:r>
              <a:rPr lang="en-GB" sz="1700" spc="-3" dirty="0">
                <a:latin typeface="Times New Roman"/>
                <a:cs typeface="Times New Roman"/>
              </a:rPr>
              <a:t>adapts to changes in temperature to keep the </a:t>
            </a:r>
            <a:r>
              <a:rPr lang="en-GB" sz="1700" dirty="0">
                <a:latin typeface="Times New Roman"/>
                <a:cs typeface="Times New Roman"/>
              </a:rPr>
              <a:t>body </a:t>
            </a:r>
            <a:r>
              <a:rPr lang="en-GB" sz="1700" spc="-3" dirty="0">
                <a:latin typeface="Times New Roman"/>
                <a:cs typeface="Times New Roman"/>
              </a:rPr>
              <a:t>warm </a:t>
            </a:r>
            <a:r>
              <a:rPr lang="en-GB" sz="1700" dirty="0">
                <a:latin typeface="Times New Roman"/>
                <a:cs typeface="Times New Roman"/>
              </a:rPr>
              <a:t>or </a:t>
            </a:r>
            <a:r>
              <a:rPr lang="en-GB" sz="1700" spc="-3" dirty="0">
                <a:latin typeface="Times New Roman"/>
                <a:cs typeface="Times New Roman"/>
              </a:rPr>
              <a:t>increase the heart beat  to cope with some external need, social systems, organizations,</a:t>
            </a:r>
            <a:r>
              <a:rPr lang="en-GB" sz="1700" spc="55" dirty="0">
                <a:latin typeface="Times New Roman"/>
                <a:cs typeface="Times New Roman"/>
              </a:rPr>
              <a:t> </a:t>
            </a:r>
            <a:r>
              <a:rPr lang="en-GB" sz="1700" spc="-3" dirty="0">
                <a:latin typeface="Times New Roman"/>
                <a:cs typeface="Times New Roman"/>
              </a:rPr>
              <a:t>plants.</a:t>
            </a:r>
            <a:endParaRPr lang="en-GB" sz="1700" dirty="0">
              <a:latin typeface="Times New Roman"/>
              <a:cs typeface="Times New Roman"/>
            </a:endParaRPr>
          </a:p>
          <a:p>
            <a:pPr marL="8659" marR="3896" indent="25111" algn="just" rtl="0">
              <a:spcBef>
                <a:spcPts val="44"/>
              </a:spcBef>
            </a:pPr>
            <a:endParaRPr lang="en-GB" sz="1700" dirty="0">
              <a:latin typeface="Times New Roman"/>
              <a:cs typeface="Times New Roman"/>
            </a:endParaRPr>
          </a:p>
        </p:txBody>
      </p:sp>
    </p:spTree>
    <p:extLst>
      <p:ext uri="{BB962C8B-B14F-4D97-AF65-F5344CB8AC3E}">
        <p14:creationId xmlns:p14="http://schemas.microsoft.com/office/powerpoint/2010/main" val="1812072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flipH="1">
            <a:off x="3842584" y="4444047"/>
            <a:ext cx="717620" cy="120739"/>
          </a:xfrm>
          <a:prstGeom prst="rect">
            <a:avLst/>
          </a:prstGeom>
        </p:spPr>
        <p:txBody>
          <a:bodyPr vert="horz" wrap="square" lIns="0" tIns="0" rIns="0" bIns="0" rtlCol="0" anchor="ctr">
            <a:spAutoFit/>
          </a:bodyPr>
          <a:lstStyle/>
          <a:p>
            <a:pPr marL="25977">
              <a:lnSpc>
                <a:spcPts val="961"/>
              </a:lnSpc>
            </a:pPr>
            <a:fld id="{81D60167-4931-47E6-BA6A-407CBD079E47}" type="slidenum">
              <a:rPr dirty="0"/>
              <a:pPr marL="25977">
                <a:lnSpc>
                  <a:spcPts val="961"/>
                </a:lnSpc>
              </a:pPr>
              <a:t>9</a:t>
            </a:fld>
            <a:endParaRPr dirty="0"/>
          </a:p>
        </p:txBody>
      </p:sp>
      <p:sp>
        <p:nvSpPr>
          <p:cNvPr id="2" name="object 2"/>
          <p:cNvSpPr txBox="1"/>
          <p:nvPr/>
        </p:nvSpPr>
        <p:spPr>
          <a:xfrm>
            <a:off x="211015" y="-213196"/>
            <a:ext cx="11718388" cy="7280577"/>
          </a:xfrm>
          <a:prstGeom prst="rect">
            <a:avLst/>
          </a:prstGeom>
        </p:spPr>
        <p:txBody>
          <a:bodyPr vert="horz" wrap="square" lIns="0" tIns="16885" rIns="0" bIns="0" rtlCol="0">
            <a:spAutoFit/>
          </a:bodyPr>
          <a:lstStyle/>
          <a:p>
            <a:pPr algn="l" rtl="0"/>
            <a:endParaRPr dirty="0">
              <a:latin typeface="Times New Roman"/>
              <a:cs typeface="Times New Roman"/>
            </a:endParaRPr>
          </a:p>
          <a:p>
            <a:pPr marL="8659" algn="l" rtl="0">
              <a:spcBef>
                <a:spcPts val="675"/>
              </a:spcBef>
            </a:pPr>
            <a:r>
              <a:rPr b="1" spc="-3" dirty="0">
                <a:latin typeface="Times New Roman"/>
                <a:cs typeface="Times New Roman"/>
              </a:rPr>
              <a:t>Physical </a:t>
            </a:r>
            <a:r>
              <a:rPr b="1" dirty="0">
                <a:latin typeface="Times New Roman"/>
                <a:cs typeface="Times New Roman"/>
              </a:rPr>
              <a:t>or </a:t>
            </a:r>
            <a:r>
              <a:rPr b="1" spc="-3" dirty="0">
                <a:latin typeface="Times New Roman"/>
                <a:cs typeface="Times New Roman"/>
              </a:rPr>
              <a:t>Abstract</a:t>
            </a:r>
            <a:r>
              <a:rPr b="1" spc="-61" dirty="0">
                <a:latin typeface="Times New Roman"/>
                <a:cs typeface="Times New Roman"/>
              </a:rPr>
              <a:t> </a:t>
            </a:r>
            <a:r>
              <a:rPr b="1" spc="-3" dirty="0">
                <a:latin typeface="Times New Roman"/>
                <a:cs typeface="Times New Roman"/>
              </a:rPr>
              <a:t>Systems</a:t>
            </a:r>
            <a:endParaRPr b="1" dirty="0">
              <a:latin typeface="Times New Roman"/>
              <a:cs typeface="Times New Roman"/>
            </a:endParaRPr>
          </a:p>
          <a:p>
            <a:pPr marL="320378" indent="-135078" algn="l" rtl="0">
              <a:spcBef>
                <a:spcPts val="375"/>
              </a:spcBef>
              <a:buSzPct val="95238"/>
              <a:buFont typeface="Symbol"/>
              <a:buChar char=""/>
              <a:tabLst>
                <a:tab pos="319945" algn="l"/>
                <a:tab pos="320378" algn="l"/>
              </a:tabLst>
            </a:pPr>
            <a:r>
              <a:rPr spc="-3" dirty="0">
                <a:latin typeface="Times New Roman"/>
                <a:cs typeface="Times New Roman"/>
              </a:rPr>
              <a:t>Physical systems are tangible entities. </a:t>
            </a:r>
            <a:r>
              <a:rPr spc="-31" dirty="0">
                <a:latin typeface="Times New Roman"/>
                <a:cs typeface="Times New Roman"/>
              </a:rPr>
              <a:t>We </a:t>
            </a:r>
            <a:r>
              <a:rPr spc="-3" dirty="0">
                <a:latin typeface="Times New Roman"/>
                <a:cs typeface="Times New Roman"/>
              </a:rPr>
              <a:t>can touch and </a:t>
            </a:r>
            <a:r>
              <a:rPr dirty="0">
                <a:latin typeface="Times New Roman"/>
                <a:cs typeface="Times New Roman"/>
              </a:rPr>
              <a:t>feel</a:t>
            </a:r>
            <a:r>
              <a:rPr spc="27" dirty="0">
                <a:latin typeface="Times New Roman"/>
                <a:cs typeface="Times New Roman"/>
              </a:rPr>
              <a:t> </a:t>
            </a:r>
            <a:r>
              <a:rPr spc="-3" dirty="0">
                <a:latin typeface="Times New Roman"/>
                <a:cs typeface="Times New Roman"/>
              </a:rPr>
              <a:t>them.</a:t>
            </a:r>
            <a:endParaRPr dirty="0">
              <a:latin typeface="Times New Roman"/>
              <a:cs typeface="Times New Roman"/>
            </a:endParaRPr>
          </a:p>
          <a:p>
            <a:pPr marL="341159" marR="27708" indent="-155859" algn="just" rtl="0">
              <a:spcBef>
                <a:spcPts val="487"/>
              </a:spcBef>
              <a:buSzPct val="95238"/>
              <a:buFont typeface="Symbol"/>
              <a:buChar char=""/>
              <a:tabLst>
                <a:tab pos="320378" algn="l"/>
              </a:tabLst>
            </a:pPr>
            <a:r>
              <a:rPr spc="-3" dirty="0">
                <a:latin typeface="Times New Roman"/>
                <a:cs typeface="Times New Roman"/>
              </a:rPr>
              <a:t>Physical System may </a:t>
            </a:r>
            <a:r>
              <a:rPr dirty="0">
                <a:latin typeface="Times New Roman"/>
                <a:cs typeface="Times New Roman"/>
              </a:rPr>
              <a:t>be </a:t>
            </a:r>
            <a:r>
              <a:rPr spc="-3" dirty="0">
                <a:latin typeface="Times New Roman"/>
                <a:cs typeface="Times New Roman"/>
              </a:rPr>
              <a:t>static </a:t>
            </a:r>
            <a:r>
              <a:rPr dirty="0">
                <a:latin typeface="Times New Roman"/>
                <a:cs typeface="Times New Roman"/>
              </a:rPr>
              <a:t>or </a:t>
            </a:r>
            <a:r>
              <a:rPr spc="-3" dirty="0">
                <a:latin typeface="Times New Roman"/>
                <a:cs typeface="Times New Roman"/>
              </a:rPr>
              <a:t>dynamic </a:t>
            </a:r>
            <a:r>
              <a:rPr spc="-7" dirty="0">
                <a:latin typeface="Times New Roman"/>
                <a:cs typeface="Times New Roman"/>
              </a:rPr>
              <a:t>in </a:t>
            </a:r>
            <a:r>
              <a:rPr spc="-3" dirty="0">
                <a:latin typeface="Times New Roman"/>
                <a:cs typeface="Times New Roman"/>
              </a:rPr>
              <a:t>nature. For example, desks and chairs are the physical  parts of computer center which are static. </a:t>
            </a:r>
            <a:r>
              <a:rPr dirty="0">
                <a:latin typeface="Times New Roman"/>
                <a:cs typeface="Times New Roman"/>
              </a:rPr>
              <a:t>A </a:t>
            </a:r>
            <a:r>
              <a:rPr spc="-3" dirty="0">
                <a:latin typeface="Times New Roman"/>
                <a:cs typeface="Times New Roman"/>
              </a:rPr>
              <a:t>programmed computer is </a:t>
            </a:r>
            <a:r>
              <a:rPr dirty="0">
                <a:latin typeface="Times New Roman"/>
                <a:cs typeface="Times New Roman"/>
              </a:rPr>
              <a:t>a </a:t>
            </a:r>
            <a:r>
              <a:rPr spc="-3" dirty="0">
                <a:latin typeface="Times New Roman"/>
                <a:cs typeface="Times New Roman"/>
              </a:rPr>
              <a:t>dynamic system </a:t>
            </a:r>
            <a:r>
              <a:rPr spc="-7" dirty="0">
                <a:latin typeface="Times New Roman"/>
                <a:cs typeface="Times New Roman"/>
              </a:rPr>
              <a:t>in </a:t>
            </a:r>
            <a:r>
              <a:rPr spc="-3" dirty="0">
                <a:latin typeface="Times New Roman"/>
                <a:cs typeface="Times New Roman"/>
              </a:rPr>
              <a:t>which  programs, data, and applications can change according </a:t>
            </a:r>
            <a:r>
              <a:rPr spc="-7" dirty="0">
                <a:latin typeface="Times New Roman"/>
                <a:cs typeface="Times New Roman"/>
              </a:rPr>
              <a:t>to </a:t>
            </a:r>
            <a:r>
              <a:rPr spc="-3" dirty="0">
                <a:latin typeface="Times New Roman"/>
                <a:cs typeface="Times New Roman"/>
              </a:rPr>
              <a:t>the user's</a:t>
            </a:r>
            <a:r>
              <a:rPr spc="34" dirty="0">
                <a:latin typeface="Times New Roman"/>
                <a:cs typeface="Times New Roman"/>
              </a:rPr>
              <a:t> </a:t>
            </a:r>
            <a:r>
              <a:rPr spc="-3" dirty="0">
                <a:latin typeface="Times New Roman"/>
                <a:cs typeface="Times New Roman"/>
              </a:rPr>
              <a:t>needs.</a:t>
            </a:r>
            <a:endParaRPr dirty="0">
              <a:latin typeface="Times New Roman"/>
              <a:cs typeface="Times New Roman"/>
            </a:endParaRPr>
          </a:p>
          <a:p>
            <a:pPr marL="341159" marR="26842" indent="-155859" algn="l" rtl="0">
              <a:spcBef>
                <a:spcPts val="518"/>
              </a:spcBef>
              <a:buSzPct val="95238"/>
              <a:buFont typeface="Symbol"/>
              <a:buChar char=""/>
              <a:tabLst>
                <a:tab pos="319945" algn="l"/>
                <a:tab pos="320378" algn="l"/>
              </a:tabLst>
            </a:pPr>
            <a:r>
              <a:rPr spc="-3" dirty="0">
                <a:latin typeface="Times New Roman"/>
                <a:cs typeface="Times New Roman"/>
              </a:rPr>
              <a:t>Abstract systems are non-physical entities or conceptual that may </a:t>
            </a:r>
            <a:r>
              <a:rPr dirty="0">
                <a:latin typeface="Times New Roman"/>
                <a:cs typeface="Times New Roman"/>
              </a:rPr>
              <a:t>be </a:t>
            </a:r>
            <a:r>
              <a:rPr spc="-3" dirty="0">
                <a:latin typeface="Times New Roman"/>
                <a:cs typeface="Times New Roman"/>
              </a:rPr>
              <a:t>formulas, representation or  model of </a:t>
            </a:r>
            <a:r>
              <a:rPr dirty="0">
                <a:latin typeface="Times New Roman"/>
                <a:cs typeface="Times New Roman"/>
              </a:rPr>
              <a:t>a </a:t>
            </a:r>
            <a:r>
              <a:rPr spc="-3" dirty="0">
                <a:latin typeface="Times New Roman"/>
                <a:cs typeface="Times New Roman"/>
              </a:rPr>
              <a:t>real</a:t>
            </a:r>
            <a:r>
              <a:rPr dirty="0">
                <a:latin typeface="Times New Roman"/>
                <a:cs typeface="Times New Roman"/>
              </a:rPr>
              <a:t> </a:t>
            </a:r>
            <a:r>
              <a:rPr spc="-3" dirty="0">
                <a:latin typeface="Times New Roman"/>
                <a:cs typeface="Times New Roman"/>
              </a:rPr>
              <a:t>system.</a:t>
            </a:r>
            <a:endParaRPr dirty="0">
              <a:latin typeface="Times New Roman"/>
              <a:cs typeface="Times New Roman"/>
            </a:endParaRPr>
          </a:p>
          <a:p>
            <a:pPr algn="l" rtl="0">
              <a:spcBef>
                <a:spcPts val="3"/>
              </a:spcBef>
              <a:buFont typeface="Symbol"/>
              <a:buChar char=""/>
            </a:pPr>
            <a:endParaRPr dirty="0">
              <a:latin typeface="Times New Roman"/>
              <a:cs typeface="Times New Roman"/>
            </a:endParaRPr>
          </a:p>
          <a:p>
            <a:pPr marL="8659" algn="l" rtl="0"/>
            <a:r>
              <a:rPr b="1" spc="-3" dirty="0">
                <a:latin typeface="Times New Roman"/>
                <a:cs typeface="Times New Roman"/>
              </a:rPr>
              <a:t>Open </a:t>
            </a:r>
            <a:r>
              <a:rPr b="1" dirty="0">
                <a:latin typeface="Times New Roman"/>
                <a:cs typeface="Times New Roman"/>
              </a:rPr>
              <a:t>or </a:t>
            </a:r>
            <a:r>
              <a:rPr b="1" spc="-3" dirty="0">
                <a:latin typeface="Times New Roman"/>
                <a:cs typeface="Times New Roman"/>
              </a:rPr>
              <a:t>Closed</a:t>
            </a:r>
            <a:r>
              <a:rPr b="1" spc="-7" dirty="0">
                <a:latin typeface="Times New Roman"/>
                <a:cs typeface="Times New Roman"/>
              </a:rPr>
              <a:t> </a:t>
            </a:r>
            <a:r>
              <a:rPr b="1" spc="-3" dirty="0">
                <a:latin typeface="Times New Roman"/>
                <a:cs typeface="Times New Roman"/>
              </a:rPr>
              <a:t>Systems</a:t>
            </a:r>
            <a:endParaRPr b="1" dirty="0">
              <a:latin typeface="Times New Roman"/>
              <a:cs typeface="Times New Roman"/>
            </a:endParaRPr>
          </a:p>
          <a:p>
            <a:pPr marL="341159" marR="26410" indent="-155859" algn="just" rtl="0">
              <a:spcBef>
                <a:spcPts val="416"/>
              </a:spcBef>
              <a:buSzPct val="95238"/>
              <a:buFont typeface="Symbol"/>
              <a:buChar char=""/>
              <a:tabLst>
                <a:tab pos="320378" algn="l"/>
              </a:tabLst>
            </a:pPr>
            <a:r>
              <a:rPr dirty="0">
                <a:latin typeface="Times New Roman"/>
                <a:cs typeface="Times New Roman"/>
              </a:rPr>
              <a:t>An </a:t>
            </a:r>
            <a:r>
              <a:rPr spc="-3" dirty="0">
                <a:latin typeface="Times New Roman"/>
                <a:cs typeface="Times New Roman"/>
              </a:rPr>
              <a:t>open system must interact with its environment. </a:t>
            </a:r>
            <a:r>
              <a:rPr dirty="0">
                <a:latin typeface="Times New Roman"/>
                <a:cs typeface="Times New Roman"/>
              </a:rPr>
              <a:t>It </a:t>
            </a:r>
            <a:r>
              <a:rPr spc="-3" dirty="0">
                <a:latin typeface="Times New Roman"/>
                <a:cs typeface="Times New Roman"/>
              </a:rPr>
              <a:t>receives inputs </a:t>
            </a:r>
            <a:r>
              <a:rPr dirty="0">
                <a:latin typeface="Times New Roman"/>
                <a:cs typeface="Times New Roman"/>
              </a:rPr>
              <a:t>from </a:t>
            </a:r>
            <a:r>
              <a:rPr spc="-3" dirty="0">
                <a:latin typeface="Times New Roman"/>
                <a:cs typeface="Times New Roman"/>
              </a:rPr>
              <a:t>and delivers outputs </a:t>
            </a:r>
            <a:r>
              <a:rPr spc="-7" dirty="0">
                <a:latin typeface="Times New Roman"/>
                <a:cs typeface="Times New Roman"/>
              </a:rPr>
              <a:t>to </a:t>
            </a:r>
            <a:r>
              <a:rPr spc="-3" dirty="0">
                <a:latin typeface="Times New Roman"/>
                <a:cs typeface="Times New Roman"/>
              </a:rPr>
              <a:t>the  outside </a:t>
            </a:r>
            <a:r>
              <a:rPr dirty="0">
                <a:latin typeface="Times New Roman"/>
                <a:cs typeface="Times New Roman"/>
              </a:rPr>
              <a:t>of </a:t>
            </a:r>
            <a:r>
              <a:rPr spc="-3" dirty="0">
                <a:latin typeface="Times New Roman"/>
                <a:cs typeface="Times New Roman"/>
              </a:rPr>
              <a:t>the system. For example, </a:t>
            </a:r>
            <a:r>
              <a:rPr dirty="0">
                <a:latin typeface="Times New Roman"/>
                <a:cs typeface="Times New Roman"/>
              </a:rPr>
              <a:t>an </a:t>
            </a:r>
            <a:r>
              <a:rPr spc="-3" dirty="0">
                <a:latin typeface="Times New Roman"/>
                <a:cs typeface="Times New Roman"/>
              </a:rPr>
              <a:t>information system which must adapt to the changing  environmental</a:t>
            </a:r>
            <a:r>
              <a:rPr spc="-7" dirty="0">
                <a:latin typeface="Times New Roman"/>
                <a:cs typeface="Times New Roman"/>
              </a:rPr>
              <a:t> </a:t>
            </a:r>
            <a:r>
              <a:rPr spc="-3" dirty="0">
                <a:latin typeface="Times New Roman"/>
                <a:cs typeface="Times New Roman"/>
              </a:rPr>
              <a:t>conditions.</a:t>
            </a:r>
            <a:endParaRPr dirty="0">
              <a:latin typeface="Times New Roman"/>
              <a:cs typeface="Times New Roman"/>
            </a:endParaRPr>
          </a:p>
          <a:p>
            <a:pPr marL="341159" marR="28574" indent="-155859" algn="l" rtl="0">
              <a:spcBef>
                <a:spcPts val="518"/>
              </a:spcBef>
              <a:buSzPct val="95238"/>
              <a:buFont typeface="Symbol"/>
              <a:buChar char=""/>
              <a:tabLst>
                <a:tab pos="319945" algn="l"/>
                <a:tab pos="320378" algn="l"/>
              </a:tabLst>
            </a:pPr>
            <a:r>
              <a:rPr dirty="0">
                <a:latin typeface="Times New Roman"/>
                <a:cs typeface="Times New Roman"/>
              </a:rPr>
              <a:t>A </a:t>
            </a:r>
            <a:r>
              <a:rPr spc="-3" dirty="0">
                <a:latin typeface="Times New Roman"/>
                <a:cs typeface="Times New Roman"/>
              </a:rPr>
              <a:t>closed system does not interact with its environment. </a:t>
            </a:r>
            <a:r>
              <a:rPr dirty="0">
                <a:latin typeface="Times New Roman"/>
                <a:cs typeface="Times New Roman"/>
              </a:rPr>
              <a:t>It </a:t>
            </a:r>
            <a:r>
              <a:rPr spc="-3" dirty="0">
                <a:latin typeface="Times New Roman"/>
                <a:cs typeface="Times New Roman"/>
              </a:rPr>
              <a:t>is isolated from environmental influences.  </a:t>
            </a:r>
            <a:r>
              <a:rPr dirty="0">
                <a:latin typeface="Times New Roman"/>
                <a:cs typeface="Times New Roman"/>
              </a:rPr>
              <a:t>A </a:t>
            </a:r>
            <a:r>
              <a:rPr spc="-3" dirty="0">
                <a:latin typeface="Times New Roman"/>
                <a:cs typeface="Times New Roman"/>
              </a:rPr>
              <a:t>completely closed system is rare in</a:t>
            </a:r>
            <a:r>
              <a:rPr spc="-17" dirty="0">
                <a:latin typeface="Times New Roman"/>
                <a:cs typeface="Times New Roman"/>
              </a:rPr>
              <a:t> </a:t>
            </a:r>
            <a:r>
              <a:rPr spc="-10" dirty="0">
                <a:latin typeface="Times New Roman"/>
                <a:cs typeface="Times New Roman"/>
              </a:rPr>
              <a:t>reality.</a:t>
            </a:r>
            <a:endParaRPr dirty="0">
              <a:latin typeface="Times New Roman"/>
              <a:cs typeface="Times New Roman"/>
            </a:endParaRPr>
          </a:p>
          <a:p>
            <a:pPr algn="l" rtl="0">
              <a:spcBef>
                <a:spcPts val="3"/>
              </a:spcBef>
              <a:buFont typeface="Symbol"/>
              <a:buChar char=""/>
            </a:pPr>
            <a:endParaRPr dirty="0">
              <a:latin typeface="Times New Roman"/>
              <a:cs typeface="Times New Roman"/>
            </a:endParaRPr>
          </a:p>
          <a:p>
            <a:pPr marL="8659" algn="l" rtl="0"/>
            <a:r>
              <a:rPr b="1" spc="-3" dirty="0">
                <a:latin typeface="Times New Roman"/>
                <a:cs typeface="Times New Roman"/>
              </a:rPr>
              <a:t>Adaptive </a:t>
            </a:r>
            <a:r>
              <a:rPr b="1" dirty="0">
                <a:latin typeface="Times New Roman"/>
                <a:cs typeface="Times New Roman"/>
              </a:rPr>
              <a:t>and </a:t>
            </a:r>
            <a:r>
              <a:rPr b="1" spc="-3" dirty="0">
                <a:latin typeface="Times New Roman"/>
                <a:cs typeface="Times New Roman"/>
              </a:rPr>
              <a:t>Non Adaptive</a:t>
            </a:r>
            <a:r>
              <a:rPr b="1" spc="-58" dirty="0">
                <a:latin typeface="Times New Roman"/>
                <a:cs typeface="Times New Roman"/>
              </a:rPr>
              <a:t> </a:t>
            </a:r>
            <a:r>
              <a:rPr b="1" spc="-3" dirty="0">
                <a:latin typeface="Times New Roman"/>
                <a:cs typeface="Times New Roman"/>
              </a:rPr>
              <a:t>System</a:t>
            </a:r>
            <a:endParaRPr b="1" dirty="0">
              <a:latin typeface="Times New Roman"/>
              <a:cs typeface="Times New Roman"/>
            </a:endParaRPr>
          </a:p>
          <a:p>
            <a:pPr marL="341159" marR="28574" indent="-155859" algn="l" rtl="0">
              <a:spcBef>
                <a:spcPts val="430"/>
              </a:spcBef>
              <a:buSzPct val="95238"/>
              <a:buFont typeface="Symbol"/>
              <a:buChar char=""/>
              <a:tabLst>
                <a:tab pos="319945" algn="l"/>
                <a:tab pos="320378" algn="l"/>
              </a:tabLst>
            </a:pPr>
            <a:r>
              <a:rPr spc="-3" dirty="0">
                <a:latin typeface="Times New Roman"/>
                <a:cs typeface="Times New Roman"/>
              </a:rPr>
              <a:t>Adaptive System responds </a:t>
            </a:r>
            <a:r>
              <a:rPr spc="-7" dirty="0">
                <a:latin typeface="Times New Roman"/>
                <a:cs typeface="Times New Roman"/>
              </a:rPr>
              <a:t>to </a:t>
            </a:r>
            <a:r>
              <a:rPr spc="-3" dirty="0">
                <a:latin typeface="Times New Roman"/>
                <a:cs typeface="Times New Roman"/>
              </a:rPr>
              <a:t>the change in the environment in </a:t>
            </a:r>
            <a:r>
              <a:rPr dirty="0">
                <a:latin typeface="Times New Roman"/>
                <a:cs typeface="Times New Roman"/>
              </a:rPr>
              <a:t>a </a:t>
            </a:r>
            <a:r>
              <a:rPr spc="-3" dirty="0">
                <a:latin typeface="Times New Roman"/>
                <a:cs typeface="Times New Roman"/>
              </a:rPr>
              <a:t>way to improve their performance  and to survive. For example, human beings,</a:t>
            </a:r>
            <a:r>
              <a:rPr spc="10" dirty="0">
                <a:latin typeface="Times New Roman"/>
                <a:cs typeface="Times New Roman"/>
              </a:rPr>
              <a:t> </a:t>
            </a:r>
            <a:r>
              <a:rPr spc="-3" dirty="0">
                <a:latin typeface="Times New Roman"/>
                <a:cs typeface="Times New Roman"/>
              </a:rPr>
              <a:t>animals.</a:t>
            </a:r>
            <a:endParaRPr dirty="0">
              <a:latin typeface="Times New Roman"/>
              <a:cs typeface="Times New Roman"/>
            </a:endParaRPr>
          </a:p>
          <a:p>
            <a:pPr marL="341159" marR="28141" indent="-155859" algn="l" rtl="0">
              <a:spcBef>
                <a:spcPts val="484"/>
              </a:spcBef>
              <a:buSzPct val="95238"/>
              <a:buFont typeface="Symbol"/>
              <a:buChar char=""/>
              <a:tabLst>
                <a:tab pos="319945" algn="l"/>
                <a:tab pos="320378" algn="l"/>
              </a:tabLst>
            </a:pPr>
            <a:r>
              <a:rPr spc="-3" dirty="0">
                <a:latin typeface="Times New Roman"/>
                <a:cs typeface="Times New Roman"/>
              </a:rPr>
              <a:t>Non Adaptive System is the system which does not respond to the environment. For example,  machines.</a:t>
            </a:r>
            <a:endParaRPr dirty="0">
              <a:latin typeface="Times New Roman"/>
              <a:cs typeface="Times New Roman"/>
            </a:endParaRPr>
          </a:p>
          <a:p>
            <a:pPr algn="l" rtl="0">
              <a:spcBef>
                <a:spcPts val="3"/>
              </a:spcBef>
              <a:buFont typeface="Symbol"/>
              <a:buChar char=""/>
            </a:pPr>
            <a:endParaRPr dirty="0">
              <a:latin typeface="Times New Roman"/>
              <a:cs typeface="Times New Roman"/>
            </a:endParaRPr>
          </a:p>
          <a:p>
            <a:pPr marL="8659" algn="l" rtl="0">
              <a:spcBef>
                <a:spcPts val="3"/>
              </a:spcBef>
            </a:pPr>
            <a:r>
              <a:rPr b="1" spc="-3" dirty="0">
                <a:latin typeface="Times New Roman"/>
                <a:cs typeface="Times New Roman"/>
              </a:rPr>
              <a:t>Permanent </a:t>
            </a:r>
            <a:r>
              <a:rPr b="1" dirty="0">
                <a:latin typeface="Times New Roman"/>
                <a:cs typeface="Times New Roman"/>
              </a:rPr>
              <a:t>or </a:t>
            </a:r>
            <a:r>
              <a:rPr b="1" spc="-10" dirty="0">
                <a:latin typeface="Times New Roman"/>
                <a:cs typeface="Times New Roman"/>
              </a:rPr>
              <a:t>Temporary</a:t>
            </a:r>
            <a:r>
              <a:rPr b="1" spc="-20" dirty="0">
                <a:latin typeface="Times New Roman"/>
                <a:cs typeface="Times New Roman"/>
              </a:rPr>
              <a:t> </a:t>
            </a:r>
            <a:r>
              <a:rPr b="1" spc="-3" dirty="0">
                <a:latin typeface="Times New Roman"/>
                <a:cs typeface="Times New Roman"/>
              </a:rPr>
              <a:t>System</a:t>
            </a:r>
            <a:endParaRPr b="1" dirty="0">
              <a:latin typeface="Times New Roman"/>
              <a:cs typeface="Times New Roman"/>
            </a:endParaRPr>
          </a:p>
          <a:p>
            <a:pPr marL="320378" indent="-135078" algn="l" rtl="0">
              <a:spcBef>
                <a:spcPts val="375"/>
              </a:spcBef>
              <a:buSzPct val="95238"/>
              <a:buFont typeface="Symbol"/>
              <a:buChar char=""/>
              <a:tabLst>
                <a:tab pos="319945" algn="l"/>
                <a:tab pos="320378" algn="l"/>
              </a:tabLst>
            </a:pPr>
            <a:r>
              <a:rPr spc="-3" dirty="0">
                <a:latin typeface="Times New Roman"/>
                <a:cs typeface="Times New Roman"/>
              </a:rPr>
              <a:t>Permanent System persists </a:t>
            </a:r>
            <a:r>
              <a:rPr dirty="0">
                <a:latin typeface="Times New Roman"/>
                <a:cs typeface="Times New Roman"/>
              </a:rPr>
              <a:t>for </a:t>
            </a:r>
            <a:r>
              <a:rPr spc="-3" dirty="0">
                <a:latin typeface="Times New Roman"/>
                <a:cs typeface="Times New Roman"/>
              </a:rPr>
              <a:t>long time. For example, business</a:t>
            </a:r>
            <a:r>
              <a:rPr spc="3" dirty="0">
                <a:latin typeface="Times New Roman"/>
                <a:cs typeface="Times New Roman"/>
              </a:rPr>
              <a:t> </a:t>
            </a:r>
            <a:r>
              <a:rPr spc="-3" dirty="0">
                <a:latin typeface="Times New Roman"/>
                <a:cs typeface="Times New Roman"/>
              </a:rPr>
              <a:t>policies.</a:t>
            </a:r>
            <a:endParaRPr lang="en-GB" spc="-3" dirty="0">
              <a:latin typeface="Times New Roman"/>
              <a:cs typeface="Times New Roman"/>
            </a:endParaRPr>
          </a:p>
          <a:p>
            <a:pPr marL="320378" indent="-135078" algn="l" rtl="0">
              <a:spcBef>
                <a:spcPts val="375"/>
              </a:spcBef>
              <a:buSzPct val="95238"/>
              <a:buFont typeface="Symbol"/>
              <a:buChar char=""/>
              <a:tabLst>
                <a:tab pos="319945" algn="l"/>
                <a:tab pos="320378" algn="l"/>
              </a:tabLst>
            </a:pPr>
            <a:r>
              <a:rPr lang="en-GB" sz="1800" spc="-10" dirty="0">
                <a:latin typeface="Times New Roman"/>
                <a:cs typeface="Times New Roman"/>
              </a:rPr>
              <a:t>Temporary </a:t>
            </a:r>
            <a:r>
              <a:rPr lang="en-GB" sz="1800" spc="-3" dirty="0">
                <a:latin typeface="Times New Roman"/>
                <a:cs typeface="Times New Roman"/>
              </a:rPr>
              <a:t>System is made for specified time and after that they are demolished. For example, </a:t>
            </a:r>
            <a:r>
              <a:rPr lang="en-GB" sz="1800" dirty="0">
                <a:latin typeface="Times New Roman"/>
                <a:cs typeface="Times New Roman"/>
              </a:rPr>
              <a:t>A DJ  </a:t>
            </a:r>
            <a:r>
              <a:rPr lang="en-GB" sz="1800" spc="-3" dirty="0">
                <a:latin typeface="Times New Roman"/>
                <a:cs typeface="Times New Roman"/>
              </a:rPr>
              <a:t>system is set </a:t>
            </a:r>
            <a:r>
              <a:rPr lang="en-GB" sz="1800" dirty="0">
                <a:latin typeface="Times New Roman"/>
                <a:cs typeface="Times New Roman"/>
              </a:rPr>
              <a:t>up for a </a:t>
            </a:r>
            <a:r>
              <a:rPr lang="en-GB" sz="1800" spc="-3" dirty="0">
                <a:latin typeface="Times New Roman"/>
                <a:cs typeface="Times New Roman"/>
              </a:rPr>
              <a:t>program and it is dissembled after the</a:t>
            </a:r>
            <a:r>
              <a:rPr lang="en-GB" sz="1800" spc="7" dirty="0">
                <a:latin typeface="Times New Roman"/>
                <a:cs typeface="Times New Roman"/>
              </a:rPr>
              <a:t> </a:t>
            </a:r>
            <a:r>
              <a:rPr lang="en-GB" sz="1800" spc="-3" dirty="0">
                <a:latin typeface="Times New Roman"/>
                <a:cs typeface="Times New Roman"/>
              </a:rPr>
              <a:t>program.</a:t>
            </a:r>
            <a:endParaRPr lang="en-GB" sz="1800" dirty="0">
              <a:latin typeface="Times New Roman"/>
              <a:cs typeface="Times New Roman"/>
            </a:endParaRPr>
          </a:p>
          <a:p>
            <a:pPr marL="320378" indent="-135078" algn="l" rtl="0">
              <a:spcBef>
                <a:spcPts val="375"/>
              </a:spcBef>
              <a:buSzPct val="95238"/>
              <a:buFont typeface="Symbol"/>
              <a:buChar char=""/>
              <a:tabLst>
                <a:tab pos="319945" algn="l"/>
                <a:tab pos="320378" algn="l"/>
              </a:tabLst>
            </a:pPr>
            <a:endParaRPr dirty="0">
              <a:latin typeface="Times New Roman"/>
              <a:cs typeface="Times New Roman"/>
            </a:endParaRPr>
          </a:p>
        </p:txBody>
      </p:sp>
      <p:sp>
        <p:nvSpPr>
          <p:cNvPr id="3" name="object 3"/>
          <p:cNvSpPr txBox="1"/>
          <p:nvPr/>
        </p:nvSpPr>
        <p:spPr>
          <a:xfrm>
            <a:off x="6041941" y="0"/>
            <a:ext cx="108239" cy="46166"/>
          </a:xfrm>
          <a:prstGeom prst="rect">
            <a:avLst/>
          </a:prstGeom>
        </p:spPr>
        <p:txBody>
          <a:bodyPr vert="horz" wrap="square" lIns="0" tIns="0" rIns="0" bIns="0" rtlCol="0">
            <a:spAutoFit/>
          </a:bodyPr>
          <a:lstStyle/>
          <a:p>
            <a:pPr>
              <a:lnSpc>
                <a:spcPct val="100000"/>
              </a:lnSpc>
            </a:pPr>
            <a:endParaRPr sz="100">
              <a:latin typeface="Times New Roman"/>
              <a:cs typeface="Times New Roman"/>
            </a:endParaRPr>
          </a:p>
          <a:p>
            <a:pPr marL="8659"/>
            <a:r>
              <a:rPr sz="100" dirty="0">
                <a:latin typeface="Arial"/>
                <a:cs typeface="Arial"/>
              </a:rPr>
              <a:t>lOMoARcPSD|7091359</a:t>
            </a:r>
            <a:endParaRPr sz="100">
              <a:latin typeface="Arial"/>
              <a:cs typeface="Arial"/>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41798608_TF33552983" id="{5D019FD7-266C-46E5-A176-8826DFF26409}" vid="{E5F14D2D-F732-4BB8-89B4-99851EAD789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{1B40B67D-3A9D-4CDC-8EB7-849AD9A56267}tf33552983_win32</Template>
  <TotalTime>121</TotalTime>
  <Words>3530</Words>
  <Application>Microsoft Office PowerPoint</Application>
  <PresentationFormat>Widescreen</PresentationFormat>
  <Paragraphs>270</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AFGFAQ+Times-Roman</vt:lpstr>
      <vt:lpstr>Arial</vt:lpstr>
      <vt:lpstr>ArialMT</vt:lpstr>
      <vt:lpstr>Calibri</vt:lpstr>
      <vt:lpstr>CenturySchoolbook</vt:lpstr>
      <vt:lpstr>CenturySchoolbook-Bold</vt:lpstr>
      <vt:lpstr>Courier New</vt:lpstr>
      <vt:lpstr>Symbol</vt:lpstr>
      <vt:lpstr>Tahoma</vt:lpstr>
      <vt:lpstr>Times New Roman</vt:lpstr>
      <vt:lpstr>Wingdings 2</vt:lpstr>
      <vt:lpstr>DividendVTI</vt:lpstr>
      <vt:lpstr>SYSTEMS ANALYSIS AND DESIGN</vt:lpstr>
      <vt:lpstr>Course Objectives</vt:lpstr>
      <vt:lpstr>References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demro demro</dc:creator>
  <cp:lastModifiedBy>demro demro</cp:lastModifiedBy>
  <cp:revision>48</cp:revision>
  <dcterms:created xsi:type="dcterms:W3CDTF">2024-10-02T01:13:52Z</dcterms:created>
  <dcterms:modified xsi:type="dcterms:W3CDTF">2024-10-02T12:08:16Z</dcterms:modified>
</cp:coreProperties>
</file>