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HR Dataset Project </a:t>
            </a:r>
            <a:endParaRPr lang="en-US" dirty="0"/>
          </a:p>
        </p:txBody>
      </p:sp>
      <p:sp>
        <p:nvSpPr>
          <p:cNvPr id="3" name="Subtitle 2"/>
          <p:cNvSpPr>
            <a:spLocks noGrp="1"/>
          </p:cNvSpPr>
          <p:nvPr>
            <p:ph type="subTitle" idx="1"/>
          </p:nvPr>
        </p:nvSpPr>
        <p:spPr/>
        <p:txBody>
          <a:bodyPr/>
          <a:lstStyle/>
          <a:p>
            <a:r>
              <a:rPr lang="en-US" dirty="0" smtClean="0"/>
              <a:t>DATA ANALYSIS </a:t>
            </a:r>
            <a:endParaRPr lang="en-US" dirty="0"/>
          </a:p>
        </p:txBody>
      </p:sp>
    </p:spTree>
    <p:extLst>
      <p:ext uri="{BB962C8B-B14F-4D97-AF65-F5344CB8AC3E}">
        <p14:creationId xmlns:p14="http://schemas.microsoft.com/office/powerpoint/2010/main" val="22631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Summary </a:t>
            </a:r>
            <a:endParaRPr lang="en-US" dirty="0"/>
          </a:p>
        </p:txBody>
      </p:sp>
      <p:sp>
        <p:nvSpPr>
          <p:cNvPr id="3" name="Content Placeholder 2"/>
          <p:cNvSpPr>
            <a:spLocks noGrp="1"/>
          </p:cNvSpPr>
          <p:nvPr>
            <p:ph idx="1"/>
          </p:nvPr>
        </p:nvSpPr>
        <p:spPr/>
        <p:txBody>
          <a:bodyPr/>
          <a:lstStyle/>
          <a:p>
            <a:r>
              <a:rPr lang="en-US" b="1" dirty="0"/>
              <a:t>Average monthly income per job role</a:t>
            </a:r>
            <a:r>
              <a:rPr lang="en-US" dirty="0"/>
              <a:t>: </a:t>
            </a:r>
            <a:endParaRPr lang="en-US" dirty="0" smtClean="0"/>
          </a:p>
          <a:p>
            <a:endParaRPr lang="en-US" dirty="0"/>
          </a:p>
          <a:p>
            <a:pPr>
              <a:buFont typeface="Wingdings" panose="05000000000000000000" pitchFamily="2" charset="2"/>
              <a:buChar char="v"/>
            </a:pPr>
            <a:r>
              <a:rPr lang="en-US" dirty="0" smtClean="0"/>
              <a:t>The </a:t>
            </a:r>
            <a:r>
              <a:rPr lang="en-US" dirty="0"/>
              <a:t>job roles with the lowest average monthly income are Sales Representatives </a:t>
            </a:r>
            <a:r>
              <a:rPr lang="en-US" dirty="0" smtClean="0"/>
              <a:t>, </a:t>
            </a:r>
            <a:r>
              <a:rPr lang="en-US" dirty="0"/>
              <a:t>Laboratory Technicians </a:t>
            </a:r>
            <a:r>
              <a:rPr lang="en-US" dirty="0" smtClean="0"/>
              <a:t>, </a:t>
            </a:r>
            <a:r>
              <a:rPr lang="en-US" dirty="0"/>
              <a:t>and Research Scientists </a:t>
            </a:r>
            <a:r>
              <a:rPr lang="en-US" dirty="0" smtClean="0"/>
              <a:t>. </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The </a:t>
            </a:r>
            <a:r>
              <a:rPr lang="en-US" dirty="0"/>
              <a:t>highest average incomes are for Research </a:t>
            </a:r>
            <a:r>
              <a:rPr lang="en-US" dirty="0" smtClean="0"/>
              <a:t>Directors </a:t>
            </a:r>
            <a:r>
              <a:rPr lang="en-US" dirty="0"/>
              <a:t>and Managers </a:t>
            </a:r>
            <a:r>
              <a:rPr lang="en-US" dirty="0" smtClean="0"/>
              <a:t>.</a:t>
            </a:r>
            <a:endParaRPr lang="en-US" dirty="0"/>
          </a:p>
        </p:txBody>
      </p:sp>
    </p:spTree>
    <p:extLst>
      <p:ext uri="{BB962C8B-B14F-4D97-AF65-F5344CB8AC3E}">
        <p14:creationId xmlns:p14="http://schemas.microsoft.com/office/powerpoint/2010/main" val="132365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Summary </a:t>
            </a:r>
            <a:endParaRPr lang="en-US" dirty="0"/>
          </a:p>
        </p:txBody>
      </p:sp>
      <p:sp>
        <p:nvSpPr>
          <p:cNvPr id="3" name="Content Placeholder 2"/>
          <p:cNvSpPr>
            <a:spLocks noGrp="1"/>
          </p:cNvSpPr>
          <p:nvPr>
            <p:ph idx="1"/>
          </p:nvPr>
        </p:nvSpPr>
        <p:spPr/>
        <p:txBody>
          <a:bodyPr/>
          <a:lstStyle/>
          <a:p>
            <a:r>
              <a:rPr lang="en-US" b="1" dirty="0"/>
              <a:t>Impact between Job Level and Monthly Income</a:t>
            </a:r>
            <a:r>
              <a:rPr lang="en-US" dirty="0"/>
              <a:t>: </a:t>
            </a:r>
            <a:endParaRPr lang="en-US" dirty="0" smtClean="0"/>
          </a:p>
          <a:p>
            <a:endParaRPr lang="en-US" dirty="0"/>
          </a:p>
          <a:p>
            <a:endParaRPr lang="en-US" dirty="0" smtClean="0"/>
          </a:p>
          <a:p>
            <a:pPr>
              <a:buFont typeface="Wingdings" panose="05000000000000000000" pitchFamily="2" charset="2"/>
              <a:buChar char="v"/>
            </a:pPr>
            <a:r>
              <a:rPr lang="en-US" dirty="0" smtClean="0"/>
              <a:t>There </a:t>
            </a:r>
            <a:r>
              <a:rPr lang="en-US" dirty="0"/>
              <a:t>is a very strong positive </a:t>
            </a:r>
            <a:r>
              <a:rPr lang="en-US" dirty="0" smtClean="0"/>
              <a:t>correlation between </a:t>
            </a:r>
            <a:r>
              <a:rPr lang="en-US" dirty="0"/>
              <a:t>Job Level and Monthly Income, indicating that higher job levels tend to have higher monthly incomes.</a:t>
            </a:r>
            <a:endParaRPr lang="en-US" dirty="0"/>
          </a:p>
        </p:txBody>
      </p:sp>
    </p:spTree>
    <p:extLst>
      <p:ext uri="{BB962C8B-B14F-4D97-AF65-F5344CB8AC3E}">
        <p14:creationId xmlns:p14="http://schemas.microsoft.com/office/powerpoint/2010/main" val="400621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b="1" dirty="0"/>
              <a:t>Impact between Years at Company and Years Since Last Promotion</a:t>
            </a:r>
            <a:r>
              <a:rPr lang="en-US" dirty="0"/>
              <a:t>: </a:t>
            </a:r>
            <a:endParaRPr lang="en-US" dirty="0" smtClean="0"/>
          </a:p>
          <a:p>
            <a:endParaRPr lang="en-US" dirty="0"/>
          </a:p>
          <a:p>
            <a:pPr>
              <a:buFont typeface="Wingdings" panose="05000000000000000000" pitchFamily="2" charset="2"/>
              <a:buChar char="v"/>
            </a:pPr>
            <a:r>
              <a:rPr lang="en-US" dirty="0" smtClean="0"/>
              <a:t>There </a:t>
            </a:r>
            <a:r>
              <a:rPr lang="en-US" dirty="0"/>
              <a:t>is a moderately strong positive correlation </a:t>
            </a:r>
            <a:r>
              <a:rPr lang="en-US" dirty="0" smtClean="0"/>
              <a:t> </a:t>
            </a:r>
            <a:r>
              <a:rPr lang="en-US" dirty="0"/>
              <a:t>between the Years at the Company and the Years Since Last Promotion, suggesting that, generally, the longer employees have been at the company, the longer they have gone since their last promotion. ​</a:t>
            </a:r>
            <a:endParaRPr lang="en-US" dirty="0"/>
          </a:p>
        </p:txBody>
      </p:sp>
    </p:spTree>
    <p:extLst>
      <p:ext uri="{BB962C8B-B14F-4D97-AF65-F5344CB8AC3E}">
        <p14:creationId xmlns:p14="http://schemas.microsoft.com/office/powerpoint/2010/main" val="16954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 Define Dataset  </a:t>
            </a:r>
            <a:endParaRPr lang="en-US" dirty="0"/>
          </a:p>
        </p:txBody>
      </p:sp>
      <p:sp>
        <p:nvSpPr>
          <p:cNvPr id="3" name="Content Placeholder 2"/>
          <p:cNvSpPr>
            <a:spLocks noGrp="1"/>
          </p:cNvSpPr>
          <p:nvPr>
            <p:ph idx="1"/>
          </p:nvPr>
        </p:nvSpPr>
        <p:spPr/>
        <p:txBody>
          <a:bodyPr/>
          <a:lstStyle/>
          <a:p>
            <a:r>
              <a:rPr lang="en-US" dirty="0"/>
              <a:t>Download Dataset : </a:t>
            </a:r>
            <a:r>
              <a:rPr lang="en-US" dirty="0">
                <a:hlinkClick r:id="rId2"/>
              </a:rPr>
              <a:t>https://</a:t>
            </a:r>
            <a:r>
              <a:rPr lang="en-US" dirty="0" smtClean="0">
                <a:hlinkClick r:id="rId2"/>
              </a:rPr>
              <a:t>www.kaggle.com/datasets/pavansubhasht/ibm-hr-analytics-attrition-dataset</a:t>
            </a:r>
            <a:r>
              <a:rPr lang="en-US" dirty="0" smtClean="0"/>
              <a:t> </a:t>
            </a:r>
            <a:endParaRPr lang="en-US" dirty="0"/>
          </a:p>
        </p:txBody>
      </p:sp>
    </p:spTree>
    <p:extLst>
      <p:ext uri="{BB962C8B-B14F-4D97-AF65-F5344CB8AC3E}">
        <p14:creationId xmlns:p14="http://schemas.microsoft.com/office/powerpoint/2010/main" val="223943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Define Questions </a:t>
            </a:r>
            <a:endParaRPr lang="en-US" dirty="0"/>
          </a:p>
        </p:txBody>
      </p:sp>
      <p:sp>
        <p:nvSpPr>
          <p:cNvPr id="3" name="Content Placeholder 2"/>
          <p:cNvSpPr>
            <a:spLocks noGrp="1"/>
          </p:cNvSpPr>
          <p:nvPr>
            <p:ph idx="1"/>
          </p:nvPr>
        </p:nvSpPr>
        <p:spPr/>
        <p:txBody>
          <a:bodyPr/>
          <a:lstStyle/>
          <a:p>
            <a:r>
              <a:rPr lang="en-US" dirty="0"/>
              <a:t># </a:t>
            </a:r>
            <a:r>
              <a:rPr lang="en-US" dirty="0" smtClean="0"/>
              <a:t>Question_1 </a:t>
            </a:r>
            <a:r>
              <a:rPr lang="en-US" dirty="0"/>
              <a:t>: Distribution of age among the </a:t>
            </a:r>
            <a:r>
              <a:rPr lang="en-US" dirty="0" smtClean="0"/>
              <a:t>employees</a:t>
            </a:r>
          </a:p>
          <a:p>
            <a:r>
              <a:rPr lang="en-US" dirty="0"/>
              <a:t># </a:t>
            </a:r>
            <a:r>
              <a:rPr lang="en-US" dirty="0" smtClean="0"/>
              <a:t>Question </a:t>
            </a:r>
            <a:r>
              <a:rPr lang="en-US" dirty="0"/>
              <a:t>_2 : Attrition rates across different </a:t>
            </a:r>
            <a:r>
              <a:rPr lang="en-US" dirty="0" smtClean="0"/>
              <a:t>departments</a:t>
            </a:r>
          </a:p>
          <a:p>
            <a:r>
              <a:rPr lang="en-US" dirty="0"/>
              <a:t># Question</a:t>
            </a:r>
            <a:r>
              <a:rPr lang="en-US" dirty="0" smtClean="0"/>
              <a:t> </a:t>
            </a:r>
            <a:r>
              <a:rPr lang="en-US" dirty="0"/>
              <a:t>_3 : Average monthly income per job </a:t>
            </a:r>
            <a:r>
              <a:rPr lang="en-US" dirty="0" smtClean="0"/>
              <a:t>role</a:t>
            </a:r>
          </a:p>
          <a:p>
            <a:r>
              <a:rPr lang="en-US" dirty="0"/>
              <a:t># Question</a:t>
            </a:r>
            <a:r>
              <a:rPr lang="en-US" dirty="0" smtClean="0"/>
              <a:t> </a:t>
            </a:r>
            <a:r>
              <a:rPr lang="en-US" dirty="0"/>
              <a:t>4 : Impact between Job Level and Monthly </a:t>
            </a:r>
            <a:r>
              <a:rPr lang="en-US" dirty="0" smtClean="0"/>
              <a:t>Income</a:t>
            </a:r>
          </a:p>
          <a:p>
            <a:r>
              <a:rPr lang="en-US" dirty="0"/>
              <a:t># Question</a:t>
            </a:r>
            <a:r>
              <a:rPr lang="en-US" dirty="0" smtClean="0"/>
              <a:t> </a:t>
            </a:r>
            <a:r>
              <a:rPr lang="en-US" dirty="0"/>
              <a:t>5 : Impact between Years at Company and Years Since Last </a:t>
            </a:r>
            <a:r>
              <a:rPr lang="en-US" dirty="0" smtClean="0"/>
              <a:t>Promotion</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15078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dirty="0" smtClean="0"/>
              <a:t>Data Cleaning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2776417"/>
            <a:ext cx="4931730" cy="26959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806" y="2776417"/>
            <a:ext cx="5135063" cy="2695951"/>
          </a:xfrm>
          <a:prstGeom prst="rect">
            <a:avLst/>
          </a:prstGeom>
        </p:spPr>
      </p:pic>
    </p:spTree>
    <p:extLst>
      <p:ext uri="{BB962C8B-B14F-4D97-AF65-F5344CB8AC3E}">
        <p14:creationId xmlns:p14="http://schemas.microsoft.com/office/powerpoint/2010/main" val="171789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dirty="0"/>
              <a:t>Exploratory  </a:t>
            </a:r>
            <a:r>
              <a:rPr lang="en-US" dirty="0" smtClean="0"/>
              <a:t>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684" y="1469234"/>
            <a:ext cx="8947150" cy="254099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326099"/>
            <a:ext cx="10058400" cy="2114703"/>
          </a:xfrm>
          <a:prstGeom prst="rect">
            <a:avLst/>
          </a:prstGeom>
        </p:spPr>
      </p:pic>
    </p:spTree>
    <p:extLst>
      <p:ext uri="{BB962C8B-B14F-4D97-AF65-F5344CB8AC3E}">
        <p14:creationId xmlns:p14="http://schemas.microsoft.com/office/powerpoint/2010/main" val="183646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Data Visualization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860" y="1853248"/>
            <a:ext cx="8731223" cy="4195762"/>
          </a:xfrm>
        </p:spPr>
      </p:pic>
    </p:spTree>
    <p:extLst>
      <p:ext uri="{BB962C8B-B14F-4D97-AF65-F5344CB8AC3E}">
        <p14:creationId xmlns:p14="http://schemas.microsoft.com/office/powerpoint/2010/main" val="282119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Data Visualization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56631"/>
            <a:ext cx="8947150" cy="3987775"/>
          </a:xfrm>
        </p:spPr>
      </p:pic>
    </p:spTree>
    <p:extLst>
      <p:ext uri="{BB962C8B-B14F-4D97-AF65-F5344CB8AC3E}">
        <p14:creationId xmlns:p14="http://schemas.microsoft.com/office/powerpoint/2010/main" val="298409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Summary </a:t>
            </a:r>
            <a:endParaRPr lang="en-US" dirty="0"/>
          </a:p>
        </p:txBody>
      </p:sp>
      <p:sp>
        <p:nvSpPr>
          <p:cNvPr id="3" name="Content Placeholder 2"/>
          <p:cNvSpPr>
            <a:spLocks noGrp="1"/>
          </p:cNvSpPr>
          <p:nvPr>
            <p:ph idx="1"/>
          </p:nvPr>
        </p:nvSpPr>
        <p:spPr/>
        <p:txBody>
          <a:bodyPr/>
          <a:lstStyle/>
          <a:p>
            <a:r>
              <a:rPr lang="en-US" b="1" dirty="0"/>
              <a:t>Distribution of age among the employees</a:t>
            </a:r>
            <a:r>
              <a:rPr lang="en-US" dirty="0"/>
              <a:t>: </a:t>
            </a:r>
            <a:endParaRPr lang="en-US" dirty="0" smtClean="0"/>
          </a:p>
          <a:p>
            <a:endParaRPr lang="en-US" dirty="0"/>
          </a:p>
          <a:p>
            <a:pPr>
              <a:buFont typeface="Wingdings" panose="05000000000000000000" pitchFamily="2" charset="2"/>
              <a:buChar char="v"/>
            </a:pPr>
            <a:r>
              <a:rPr lang="en-US" dirty="0" smtClean="0"/>
              <a:t>The </a:t>
            </a:r>
            <a:r>
              <a:rPr lang="en-US" dirty="0"/>
              <a:t>ages range from 18 to 60 years old</a:t>
            </a:r>
            <a:r>
              <a:rPr lang="en-US" dirty="0" smtClean="0"/>
              <a:t>.</a:t>
            </a:r>
          </a:p>
          <a:p>
            <a:pPr>
              <a:buFont typeface="Wingdings" panose="05000000000000000000" pitchFamily="2" charset="2"/>
              <a:buChar char="v"/>
            </a:pPr>
            <a:r>
              <a:rPr lang="en-US" dirty="0" smtClean="0"/>
              <a:t> </a:t>
            </a:r>
            <a:r>
              <a:rPr lang="en-US" dirty="0"/>
              <a:t>The distribution shows that there are more employees in the age group of </a:t>
            </a:r>
            <a:r>
              <a:rPr lang="en-US" dirty="0" smtClean="0"/>
              <a:t>35 is </a:t>
            </a:r>
            <a:r>
              <a:rPr lang="en-US" dirty="0"/>
              <a:t>the most common ages, while ages 18 </a:t>
            </a:r>
            <a:r>
              <a:rPr lang="en-US" dirty="0" smtClean="0"/>
              <a:t> </a:t>
            </a:r>
            <a:r>
              <a:rPr lang="en-US" dirty="0"/>
              <a:t>and </a:t>
            </a:r>
            <a:r>
              <a:rPr lang="en-US" dirty="0" smtClean="0"/>
              <a:t>60 </a:t>
            </a:r>
            <a:r>
              <a:rPr lang="en-US" dirty="0"/>
              <a:t>are the least common.</a:t>
            </a:r>
            <a:endParaRPr lang="en-US" dirty="0"/>
          </a:p>
        </p:txBody>
      </p:sp>
    </p:spTree>
    <p:extLst>
      <p:ext uri="{BB962C8B-B14F-4D97-AF65-F5344CB8AC3E}">
        <p14:creationId xmlns:p14="http://schemas.microsoft.com/office/powerpoint/2010/main" val="155094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Summary </a:t>
            </a:r>
            <a:endParaRPr lang="en-US" dirty="0"/>
          </a:p>
        </p:txBody>
      </p:sp>
      <p:sp>
        <p:nvSpPr>
          <p:cNvPr id="3" name="Content Placeholder 2"/>
          <p:cNvSpPr>
            <a:spLocks noGrp="1"/>
          </p:cNvSpPr>
          <p:nvPr>
            <p:ph idx="1"/>
          </p:nvPr>
        </p:nvSpPr>
        <p:spPr/>
        <p:txBody>
          <a:bodyPr/>
          <a:lstStyle/>
          <a:p>
            <a:r>
              <a:rPr lang="en-US" b="1" dirty="0"/>
              <a:t>Attrition rates across different departments</a:t>
            </a:r>
            <a:r>
              <a:rPr lang="en-US" dirty="0" smtClean="0"/>
              <a:t>:</a:t>
            </a:r>
          </a:p>
          <a:p>
            <a:endParaRPr lang="en-US" dirty="0"/>
          </a:p>
          <a:p>
            <a:endParaRPr lang="en-US" dirty="0" smtClean="0"/>
          </a:p>
          <a:p>
            <a:pPr>
              <a:buFont typeface="Wingdings" panose="05000000000000000000" pitchFamily="2" charset="2"/>
              <a:buChar char="v"/>
            </a:pPr>
            <a:r>
              <a:rPr lang="en-US" dirty="0" smtClean="0"/>
              <a:t> </a:t>
            </a:r>
            <a:r>
              <a:rPr lang="en-US" dirty="0"/>
              <a:t>The attrition rate is highest in the Sales department at approximately 20.63%, followed by Human Resources at about 19.05%, and lowest in Research &amp; Development at approximately 13.84%.</a:t>
            </a:r>
            <a:endParaRPr lang="en-US" dirty="0"/>
          </a:p>
        </p:txBody>
      </p:sp>
    </p:spTree>
    <p:extLst>
      <p:ext uri="{BB962C8B-B14F-4D97-AF65-F5344CB8AC3E}">
        <p14:creationId xmlns:p14="http://schemas.microsoft.com/office/powerpoint/2010/main" val="158128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2947</TotalTime>
  <Words>299</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HR Dataset Project </vt:lpstr>
      <vt:lpstr> Define Dataset  </vt:lpstr>
      <vt:lpstr>Define Questions </vt:lpstr>
      <vt:lpstr>Data Cleaning </vt:lpstr>
      <vt:lpstr>Exploratory  Data Analysis</vt:lpstr>
      <vt:lpstr>Data Visualization </vt:lpstr>
      <vt:lpstr>Data Visualization </vt:lpstr>
      <vt:lpstr>Summary </vt:lpstr>
      <vt:lpstr>Summary </vt:lpstr>
      <vt:lpstr>Summary </vt:lpstr>
      <vt:lpstr>Summary </vt:lpstr>
      <vt:lpstr>Summary</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dc:title>
  <dc:creator>Maher</dc:creator>
  <cp:lastModifiedBy>Maher</cp:lastModifiedBy>
  <cp:revision>6</cp:revision>
  <dcterms:created xsi:type="dcterms:W3CDTF">2023-11-21T17:43:40Z</dcterms:created>
  <dcterms:modified xsi:type="dcterms:W3CDTF">2023-11-23T18:50:58Z</dcterms:modified>
</cp:coreProperties>
</file>