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3"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0"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4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ad Elmasry" userId="9a2d444a696fe2d8" providerId="LiveId" clId="{18F490BC-77FE-49A0-AD5E-CCD3BB5DD571}"/>
    <pc:docChg chg="modSld">
      <pc:chgData name="Ziad Elmasry" userId="9a2d444a696fe2d8" providerId="LiveId" clId="{18F490BC-77FE-49A0-AD5E-CCD3BB5DD571}" dt="2022-05-28T12:54:34.091" v="23" actId="1076"/>
      <pc:docMkLst>
        <pc:docMk/>
      </pc:docMkLst>
      <pc:sldChg chg="modSp mod">
        <pc:chgData name="Ziad Elmasry" userId="9a2d444a696fe2d8" providerId="LiveId" clId="{18F490BC-77FE-49A0-AD5E-CCD3BB5DD571}" dt="2022-05-28T12:53:41.434" v="16" actId="20577"/>
        <pc:sldMkLst>
          <pc:docMk/>
          <pc:sldMk cId="2679563530" sldId="257"/>
        </pc:sldMkLst>
        <pc:spChg chg="mod">
          <ac:chgData name="Ziad Elmasry" userId="9a2d444a696fe2d8" providerId="LiveId" clId="{18F490BC-77FE-49A0-AD5E-CCD3BB5DD571}" dt="2022-05-28T12:53:41.434" v="16" actId="20577"/>
          <ac:spMkLst>
            <pc:docMk/>
            <pc:sldMk cId="2679563530" sldId="257"/>
            <ac:spMk id="3" creationId="{5598FB70-EB12-6E97-1A5F-71101821FA15}"/>
          </ac:spMkLst>
        </pc:spChg>
      </pc:sldChg>
      <pc:sldChg chg="modSp mod">
        <pc:chgData name="Ziad Elmasry" userId="9a2d444a696fe2d8" providerId="LiveId" clId="{18F490BC-77FE-49A0-AD5E-CCD3BB5DD571}" dt="2022-05-28T12:53:20.043" v="7" actId="2711"/>
        <pc:sldMkLst>
          <pc:docMk/>
          <pc:sldMk cId="4226500083" sldId="258"/>
        </pc:sldMkLst>
        <pc:spChg chg="mod">
          <ac:chgData name="Ziad Elmasry" userId="9a2d444a696fe2d8" providerId="LiveId" clId="{18F490BC-77FE-49A0-AD5E-CCD3BB5DD571}" dt="2022-05-28T12:53:20.043" v="7" actId="2711"/>
          <ac:spMkLst>
            <pc:docMk/>
            <pc:sldMk cId="4226500083" sldId="258"/>
            <ac:spMk id="3" creationId="{ABFF50E6-5BA7-B22B-7ECE-49F0995A3339}"/>
          </ac:spMkLst>
        </pc:spChg>
      </pc:sldChg>
      <pc:sldChg chg="modSp mod">
        <pc:chgData name="Ziad Elmasry" userId="9a2d444a696fe2d8" providerId="LiveId" clId="{18F490BC-77FE-49A0-AD5E-CCD3BB5DD571}" dt="2022-05-28T12:53:12.902" v="6" actId="2711"/>
        <pc:sldMkLst>
          <pc:docMk/>
          <pc:sldMk cId="574220172" sldId="259"/>
        </pc:sldMkLst>
        <pc:spChg chg="mod">
          <ac:chgData name="Ziad Elmasry" userId="9a2d444a696fe2d8" providerId="LiveId" clId="{18F490BC-77FE-49A0-AD5E-CCD3BB5DD571}" dt="2022-05-28T12:53:12.902" v="6" actId="2711"/>
          <ac:spMkLst>
            <pc:docMk/>
            <pc:sldMk cId="574220172" sldId="259"/>
            <ac:spMk id="3" creationId="{86970DBE-6BE0-03F5-8805-52ABBDE3C824}"/>
          </ac:spMkLst>
        </pc:spChg>
      </pc:sldChg>
      <pc:sldChg chg="modSp mod">
        <pc:chgData name="Ziad Elmasry" userId="9a2d444a696fe2d8" providerId="LiveId" clId="{18F490BC-77FE-49A0-AD5E-CCD3BB5DD571}" dt="2022-05-28T12:53:07.661" v="5" actId="2711"/>
        <pc:sldMkLst>
          <pc:docMk/>
          <pc:sldMk cId="2651049468" sldId="260"/>
        </pc:sldMkLst>
        <pc:spChg chg="mod">
          <ac:chgData name="Ziad Elmasry" userId="9a2d444a696fe2d8" providerId="LiveId" clId="{18F490BC-77FE-49A0-AD5E-CCD3BB5DD571}" dt="2022-05-28T12:53:07.661" v="5" actId="2711"/>
          <ac:spMkLst>
            <pc:docMk/>
            <pc:sldMk cId="2651049468" sldId="260"/>
            <ac:spMk id="3" creationId="{B00408EF-1F15-53C3-A881-E8FB6642F05A}"/>
          </ac:spMkLst>
        </pc:spChg>
      </pc:sldChg>
      <pc:sldChg chg="modSp mod">
        <pc:chgData name="Ziad Elmasry" userId="9a2d444a696fe2d8" providerId="LiveId" clId="{18F490BC-77FE-49A0-AD5E-CCD3BB5DD571}" dt="2022-05-28T12:54:34.091" v="23" actId="1076"/>
        <pc:sldMkLst>
          <pc:docMk/>
          <pc:sldMk cId="2704163802" sldId="279"/>
        </pc:sldMkLst>
        <pc:spChg chg="mod">
          <ac:chgData name="Ziad Elmasry" userId="9a2d444a696fe2d8" providerId="LiveId" clId="{18F490BC-77FE-49A0-AD5E-CCD3BB5DD571}" dt="2022-05-28T12:54:34.091" v="23" actId="1076"/>
          <ac:spMkLst>
            <pc:docMk/>
            <pc:sldMk cId="2704163802" sldId="279"/>
            <ac:spMk id="5" creationId="{CA7E0349-F2B5-50DF-7C0D-18F561DF0328}"/>
          </ac:spMkLst>
        </pc:spChg>
        <pc:picChg chg="mod">
          <ac:chgData name="Ziad Elmasry" userId="9a2d444a696fe2d8" providerId="LiveId" clId="{18F490BC-77FE-49A0-AD5E-CCD3BB5DD571}" dt="2022-05-28T12:54:33.141" v="22" actId="14100"/>
          <ac:picMkLst>
            <pc:docMk/>
            <pc:sldMk cId="2704163802" sldId="279"/>
            <ac:picMk id="7" creationId="{0A23C36E-4110-7145-2C02-752A4562991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6"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6" y="4777380"/>
            <a:ext cx="8825658" cy="861420"/>
          </a:xfrm>
        </p:spPr>
        <p:txBody>
          <a:bodyPr anchor="t"/>
          <a:lstStyle>
            <a:lvl1pPr marL="0" indent="0" algn="l">
              <a:buNone/>
              <a:defRPr cap="all">
                <a:solidFill>
                  <a:schemeClr val="bg2">
                    <a:lumMod val="40000"/>
                    <a:lumOff val="60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364574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6"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7" y="5367325"/>
            <a:ext cx="8825656" cy="493712"/>
          </a:xfrm>
        </p:spPr>
        <p:txBody>
          <a:bodyPr>
            <a:normAutofit/>
          </a:bodyPr>
          <a:lstStyle>
            <a:lvl1pPr marL="0" indent="0">
              <a:buNone/>
              <a:defRPr sz="12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0F056-C558-4583-BE5A-AEDB76D86919}"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149380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21211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
        <p:nvSpPr>
          <p:cNvPr id="12" name="TextBox 11"/>
          <p:cNvSpPr txBox="1"/>
          <p:nvPr/>
        </p:nvSpPr>
        <p:spPr>
          <a:xfrm>
            <a:off x="898296"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0622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1094854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3426071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2183886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296448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5"/>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398325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181521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4777381"/>
            <a:ext cx="8825658" cy="860400"/>
          </a:xfrm>
        </p:spPr>
        <p:txBody>
          <a:bodyPr anchor="t"/>
          <a:lstStyle>
            <a:lvl1pPr marL="0" indent="0" algn="l">
              <a:buNone/>
              <a:defRPr sz="2000" cap="all">
                <a:solidFill>
                  <a:schemeClr val="bg2">
                    <a:lumMod val="40000"/>
                    <a:lumOff val="60000"/>
                  </a:schemeClr>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403684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0F056-C558-4583-BE5A-AEDB76D86919}"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180364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0F056-C558-4583-BE5A-AEDB76D86919}"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291571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295055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366400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70F056-C558-4583-BE5A-AEDB76D86919}" type="datetimeFigureOut">
              <a:rPr lang="en-US" smtClean="0"/>
              <a:t>5/31/2023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135121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0F056-C558-4583-BE5A-AEDB76D86919}"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F12DE-1B64-41B1-81AF-C2F19DDA84E9}" type="slidenum">
              <a:rPr lang="en-US" smtClean="0"/>
              <a:t>‹#›</a:t>
            </a:fld>
            <a:endParaRPr lang="en-US"/>
          </a:p>
        </p:txBody>
      </p:sp>
    </p:spTree>
    <p:extLst>
      <p:ext uri="{BB962C8B-B14F-4D97-AF65-F5344CB8AC3E}">
        <p14:creationId xmlns:p14="http://schemas.microsoft.com/office/powerpoint/2010/main" val="167400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412" cy="2365453"/>
          </a:xfrm>
          <a:prstGeom prst="rect">
            <a:avLst/>
          </a:prstGeom>
        </p:spPr>
      </p:pic>
      <p:sp>
        <p:nvSpPr>
          <p:cNvPr id="16" name="Oval 15"/>
          <p:cNvSpPr/>
          <p:nvPr/>
        </p:nvSpPr>
        <p:spPr>
          <a:xfrm>
            <a:off x="8609013"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9"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2"/>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70F056-C558-4583-BE5A-AEDB76D86919}" type="datetimeFigureOut">
              <a:rPr lang="en-US" smtClean="0"/>
              <a:t>5/31/2023</a:t>
            </a:fld>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DF12DE-1B64-41B1-81AF-C2F19DDA84E9}" type="slidenum">
              <a:rPr lang="en-US" smtClean="0"/>
              <a:t>‹#›</a:t>
            </a:fld>
            <a:endParaRPr lang="en-US"/>
          </a:p>
        </p:txBody>
      </p:sp>
    </p:spTree>
    <p:extLst>
      <p:ext uri="{BB962C8B-B14F-4D97-AF65-F5344CB8AC3E}">
        <p14:creationId xmlns:p14="http://schemas.microsoft.com/office/powerpoint/2010/main" val="2344938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6"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5" indent="-342905" algn="l" defTabSz="457206"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0" indent="-285754" algn="l" defTabSz="457206"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14"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0"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26"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31"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37"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43"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49" indent="-228603" algn="l" defTabSz="457206"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4" algn="l" defTabSz="457206" rtl="0" eaLnBrk="1" latinLnBrk="0" hangingPunct="1">
        <a:defRPr sz="1800" kern="1200">
          <a:solidFill>
            <a:schemeClr val="tx1"/>
          </a:solidFill>
          <a:latin typeface="+mn-lt"/>
          <a:ea typeface="+mn-ea"/>
          <a:cs typeface="+mn-cs"/>
        </a:defRPr>
      </a:lvl7pPr>
      <a:lvl8pPr marL="3200440"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A8EF-98A6-C619-5E2C-ED85EF564357}"/>
              </a:ext>
            </a:extLst>
          </p:cNvPr>
          <p:cNvSpPr>
            <a:spLocks noGrp="1"/>
          </p:cNvSpPr>
          <p:nvPr>
            <p:ph type="ctrTitle"/>
          </p:nvPr>
        </p:nvSpPr>
        <p:spPr>
          <a:xfrm flipH="1" flipV="1">
            <a:off x="314634" y="88491"/>
            <a:ext cx="98323" cy="167149"/>
          </a:xfrm>
        </p:spPr>
        <p:txBody>
          <a:bodyPr>
            <a:normAutofit/>
          </a:bodyPr>
          <a:lstStyle/>
          <a:p>
            <a:r>
              <a:rPr lang="en-US" sz="100" dirty="0"/>
              <a:t>.</a:t>
            </a:r>
          </a:p>
        </p:txBody>
      </p:sp>
      <p:sp>
        <p:nvSpPr>
          <p:cNvPr id="3" name="Subtitle 2">
            <a:extLst>
              <a:ext uri="{FF2B5EF4-FFF2-40B4-BE49-F238E27FC236}">
                <a16:creationId xmlns:a16="http://schemas.microsoft.com/office/drawing/2014/main" id="{3EA4BC68-16FC-96EE-7722-52692F00CF36}"/>
              </a:ext>
            </a:extLst>
          </p:cNvPr>
          <p:cNvSpPr>
            <a:spLocks noGrp="1"/>
          </p:cNvSpPr>
          <p:nvPr>
            <p:ph type="subTitle" idx="1"/>
          </p:nvPr>
        </p:nvSpPr>
        <p:spPr>
          <a:xfrm>
            <a:off x="934066" y="580103"/>
            <a:ext cx="10068232" cy="5348749"/>
          </a:xfrm>
        </p:spPr>
        <p:txBody>
          <a:bodyPr/>
          <a:lstStyle/>
          <a:p>
            <a:pPr algn="l"/>
            <a:r>
              <a:rPr lang="en-US" sz="4000" b="1" dirty="0"/>
              <a:t>Pharmacy System</a:t>
            </a:r>
          </a:p>
          <a:p>
            <a:pPr algn="l"/>
            <a:endParaRPr lang="en-US" dirty="0"/>
          </a:p>
          <a:p>
            <a:pPr algn="l"/>
            <a:endParaRPr lang="en-US" dirty="0"/>
          </a:p>
          <a:p>
            <a:pPr algn="l"/>
            <a:endParaRPr lang="en-US" dirty="0"/>
          </a:p>
          <a:p>
            <a:pPr algn="l"/>
            <a:endParaRPr lang="en-US" dirty="0"/>
          </a:p>
          <a:p>
            <a:pPr algn="l"/>
            <a:endParaRPr lang="en-US" dirty="0"/>
          </a:p>
          <a:p>
            <a:pPr algn="l"/>
            <a:r>
              <a:rPr lang="en-US" b="1" dirty="0"/>
              <a:t>Prepared by :</a:t>
            </a:r>
          </a:p>
          <a:p>
            <a:pPr algn="l"/>
            <a:endParaRPr lang="en-US" b="1" dirty="0"/>
          </a:p>
          <a:p>
            <a:pPr marL="342900" indent="-342900" algn="l">
              <a:buFont typeface="Arial" panose="020B0604020202020204" pitchFamily="34" charset="0"/>
              <a:buChar char="•"/>
            </a:pPr>
            <a:r>
              <a:rPr lang="en-US" dirty="0"/>
              <a:t>Ziad Ahmed Mohamed   				</a:t>
            </a:r>
            <a:r>
              <a:rPr lang="en-US"/>
              <a:t>	42010617</a:t>
            </a:r>
            <a:endParaRPr lang="en-US" dirty="0"/>
          </a:p>
          <a:p>
            <a:pPr marL="342900" indent="-342900" algn="l">
              <a:buFont typeface="Arial" panose="020B0604020202020204" pitchFamily="34" charset="0"/>
              <a:buChar char="•"/>
            </a:pPr>
            <a:r>
              <a:rPr lang="en-US" dirty="0"/>
              <a:t>Amro Ismail  								42010612 </a:t>
            </a:r>
          </a:p>
          <a:p>
            <a:endParaRPr lang="en-US" dirty="0"/>
          </a:p>
        </p:txBody>
      </p:sp>
    </p:spTree>
    <p:extLst>
      <p:ext uri="{BB962C8B-B14F-4D97-AF65-F5344CB8AC3E}">
        <p14:creationId xmlns:p14="http://schemas.microsoft.com/office/powerpoint/2010/main" val="27752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3AE5-F7D4-9500-6AB2-7DCC737327D1}"/>
              </a:ext>
            </a:extLst>
          </p:cNvPr>
          <p:cNvSpPr>
            <a:spLocks noGrp="1"/>
          </p:cNvSpPr>
          <p:nvPr>
            <p:ph type="title"/>
          </p:nvPr>
        </p:nvSpPr>
        <p:spPr>
          <a:xfrm flipH="1" flipV="1">
            <a:off x="-265472" y="0"/>
            <a:ext cx="265471" cy="216310"/>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3D3F1FA2-1CA9-022F-3E07-7E0303AFBB36}"/>
              </a:ext>
            </a:extLst>
          </p:cNvPr>
          <p:cNvGraphicFramePr>
            <a:graphicFrameLocks noGrp="1"/>
          </p:cNvGraphicFramePr>
          <p:nvPr>
            <p:ph idx="1"/>
            <p:extLst>
              <p:ext uri="{D42A27DB-BD31-4B8C-83A1-F6EECF244321}">
                <p14:modId xmlns:p14="http://schemas.microsoft.com/office/powerpoint/2010/main" val="3237701568"/>
              </p:ext>
            </p:extLst>
          </p:nvPr>
        </p:nvGraphicFramePr>
        <p:xfrm>
          <a:off x="511276" y="995979"/>
          <a:ext cx="9714271" cy="5636848"/>
        </p:xfrm>
        <a:graphic>
          <a:graphicData uri="http://schemas.openxmlformats.org/drawingml/2006/table">
            <a:tbl>
              <a:tblPr bandRow="1">
                <a:tableStyleId>{5C22544A-7EE6-4342-B048-85BDC9FD1C3A}</a:tableStyleId>
              </a:tblPr>
              <a:tblGrid>
                <a:gridCol w="1117320">
                  <a:extLst>
                    <a:ext uri="{9D8B030D-6E8A-4147-A177-3AD203B41FA5}">
                      <a16:colId xmlns:a16="http://schemas.microsoft.com/office/drawing/2014/main" val="390311911"/>
                    </a:ext>
                  </a:extLst>
                </a:gridCol>
                <a:gridCol w="4023863">
                  <a:extLst>
                    <a:ext uri="{9D8B030D-6E8A-4147-A177-3AD203B41FA5}">
                      <a16:colId xmlns:a16="http://schemas.microsoft.com/office/drawing/2014/main" val="1523271909"/>
                    </a:ext>
                  </a:extLst>
                </a:gridCol>
                <a:gridCol w="1398539">
                  <a:extLst>
                    <a:ext uri="{9D8B030D-6E8A-4147-A177-3AD203B41FA5}">
                      <a16:colId xmlns:a16="http://schemas.microsoft.com/office/drawing/2014/main" val="2725500552"/>
                    </a:ext>
                  </a:extLst>
                </a:gridCol>
                <a:gridCol w="3174549">
                  <a:extLst>
                    <a:ext uri="{9D8B030D-6E8A-4147-A177-3AD203B41FA5}">
                      <a16:colId xmlns:a16="http://schemas.microsoft.com/office/drawing/2014/main" val="3797117323"/>
                    </a:ext>
                  </a:extLst>
                </a:gridCol>
              </a:tblGrid>
              <a:tr h="570607">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Requirements statement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Comments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856829"/>
                  </a:ext>
                </a:extLst>
              </a:tr>
              <a:tr h="3308586">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Enter purchases</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It takes input for purchased products and takes in the product manufacturer, expiry date, price in bulk, price for customer, taxes, profit gained and quantity</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375847"/>
                  </a:ext>
                </a:extLst>
              </a:tr>
              <a:tr h="1514322">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Return purchases</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Selected items should be removed from warehouse </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0624630"/>
                  </a:ext>
                </a:extLst>
              </a:tr>
              <a:tr h="243333">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8549804"/>
                  </a:ext>
                </a:extLst>
              </a:tr>
            </a:tbl>
          </a:graphicData>
        </a:graphic>
      </p:graphicFrame>
      <p:sp>
        <p:nvSpPr>
          <p:cNvPr id="7" name="TextBox 6">
            <a:extLst>
              <a:ext uri="{FF2B5EF4-FFF2-40B4-BE49-F238E27FC236}">
                <a16:creationId xmlns:a16="http://schemas.microsoft.com/office/drawing/2014/main" id="{2F5BBD31-5332-33EF-EFDC-FC9EF66C0919}"/>
              </a:ext>
            </a:extLst>
          </p:cNvPr>
          <p:cNvSpPr txBox="1"/>
          <p:nvPr/>
        </p:nvSpPr>
        <p:spPr>
          <a:xfrm>
            <a:off x="0" y="216310"/>
            <a:ext cx="6228734" cy="563359"/>
          </a:xfrm>
          <a:prstGeom prst="rect">
            <a:avLst/>
          </a:prstGeom>
          <a:noFill/>
        </p:spPr>
        <p:txBody>
          <a:bodyPr wrap="square">
            <a:spAutoFit/>
          </a:bodyPr>
          <a:lstStyle/>
          <a:p>
            <a:pPr marL="457200" marR="0" lvl="1" rtl="0" fontAlgn="base">
              <a:lnSpc>
                <a:spcPct val="110000"/>
              </a:lnSpc>
              <a:spcBef>
                <a:spcPts val="0"/>
              </a:spcBef>
              <a:spcAft>
                <a:spcPts val="0"/>
              </a:spcAft>
              <a:buClr>
                <a:srgbClr val="000000"/>
              </a:buClr>
              <a:buSzPts val="1400"/>
            </a:pPr>
            <a:r>
              <a:rPr lang="en-US" sz="3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Purchases Function</a:t>
            </a:r>
          </a:p>
        </p:txBody>
      </p:sp>
    </p:spTree>
    <p:extLst>
      <p:ext uri="{BB962C8B-B14F-4D97-AF65-F5344CB8AC3E}">
        <p14:creationId xmlns:p14="http://schemas.microsoft.com/office/powerpoint/2010/main" val="100841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E094-E082-7D16-2FFE-1172AD6AD149}"/>
              </a:ext>
            </a:extLst>
          </p:cNvPr>
          <p:cNvSpPr>
            <a:spLocks noGrp="1"/>
          </p:cNvSpPr>
          <p:nvPr>
            <p:ph type="title"/>
          </p:nvPr>
        </p:nvSpPr>
        <p:spPr>
          <a:xfrm flipH="1" flipV="1">
            <a:off x="-619431" y="108155"/>
            <a:ext cx="521108" cy="294968"/>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6AD5F69D-B472-5540-6ABB-741469B4E7BC}"/>
              </a:ext>
            </a:extLst>
          </p:cNvPr>
          <p:cNvGraphicFramePr>
            <a:graphicFrameLocks noGrp="1"/>
          </p:cNvGraphicFramePr>
          <p:nvPr>
            <p:ph idx="1"/>
            <p:extLst>
              <p:ext uri="{D42A27DB-BD31-4B8C-83A1-F6EECF244321}">
                <p14:modId xmlns:p14="http://schemas.microsoft.com/office/powerpoint/2010/main" val="3852883163"/>
              </p:ext>
            </p:extLst>
          </p:nvPr>
        </p:nvGraphicFramePr>
        <p:xfrm>
          <a:off x="452284" y="796413"/>
          <a:ext cx="9773263" cy="5742036"/>
        </p:xfrm>
        <a:graphic>
          <a:graphicData uri="http://schemas.openxmlformats.org/drawingml/2006/table">
            <a:tbl>
              <a:tblPr>
                <a:tableStyleId>{5C22544A-7EE6-4342-B048-85BDC9FD1C3A}</a:tableStyleId>
              </a:tblPr>
              <a:tblGrid>
                <a:gridCol w="1024633">
                  <a:extLst>
                    <a:ext uri="{9D8B030D-6E8A-4147-A177-3AD203B41FA5}">
                      <a16:colId xmlns:a16="http://schemas.microsoft.com/office/drawing/2014/main" val="321079098"/>
                    </a:ext>
                  </a:extLst>
                </a:gridCol>
                <a:gridCol w="2620713">
                  <a:extLst>
                    <a:ext uri="{9D8B030D-6E8A-4147-A177-3AD203B41FA5}">
                      <a16:colId xmlns:a16="http://schemas.microsoft.com/office/drawing/2014/main" val="2181306000"/>
                    </a:ext>
                  </a:extLst>
                </a:gridCol>
                <a:gridCol w="1452971">
                  <a:extLst>
                    <a:ext uri="{9D8B030D-6E8A-4147-A177-3AD203B41FA5}">
                      <a16:colId xmlns:a16="http://schemas.microsoft.com/office/drawing/2014/main" val="1655840728"/>
                    </a:ext>
                  </a:extLst>
                </a:gridCol>
                <a:gridCol w="2224178">
                  <a:extLst>
                    <a:ext uri="{9D8B030D-6E8A-4147-A177-3AD203B41FA5}">
                      <a16:colId xmlns:a16="http://schemas.microsoft.com/office/drawing/2014/main" val="1288738010"/>
                    </a:ext>
                  </a:extLst>
                </a:gridCol>
                <a:gridCol w="2450768">
                  <a:extLst>
                    <a:ext uri="{9D8B030D-6E8A-4147-A177-3AD203B41FA5}">
                      <a16:colId xmlns:a16="http://schemas.microsoft.com/office/drawing/2014/main" val="512234192"/>
                    </a:ext>
                  </a:extLst>
                </a:gridCol>
              </a:tblGrid>
              <a:tr h="944521">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 Specification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General Comment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75582556"/>
                  </a:ext>
                </a:extLst>
              </a:tr>
              <a:tr h="203519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OF001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Discount offer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Must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User should select item and type the discount amount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rowSpan="2">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The offers should be automatically included in the receipt just by scanning the items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20829920"/>
                  </a:ext>
                </a:extLst>
              </a:tr>
              <a:tr h="276231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OF002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Free piece/s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User should select item/s and select the free item/s combined with 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vMerge="1">
                  <a:txBody>
                    <a:bodyPr/>
                    <a:lstStyle/>
                    <a:p>
                      <a:endParaRPr lang="en-US"/>
                    </a:p>
                  </a:txBody>
                  <a:tcPr/>
                </a:tc>
                <a:extLst>
                  <a:ext uri="{0D108BD9-81ED-4DB2-BD59-A6C34878D82A}">
                    <a16:rowId xmlns:a16="http://schemas.microsoft.com/office/drawing/2014/main" val="1467293226"/>
                  </a:ext>
                </a:extLst>
              </a:tr>
            </a:tbl>
          </a:graphicData>
        </a:graphic>
      </p:graphicFrame>
      <p:sp>
        <p:nvSpPr>
          <p:cNvPr id="5" name="Rectangle 1">
            <a:extLst>
              <a:ext uri="{FF2B5EF4-FFF2-40B4-BE49-F238E27FC236}">
                <a16:creationId xmlns:a16="http://schemas.microsoft.com/office/drawing/2014/main" id="{8935D619-4657-C084-887D-9DC5D59FBC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1126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8A25E3C-400D-49D4-4819-1BA8A0C4BD43}"/>
              </a:ext>
            </a:extLst>
          </p:cNvPr>
          <p:cNvSpPr txBox="1"/>
          <p:nvPr/>
        </p:nvSpPr>
        <p:spPr>
          <a:xfrm>
            <a:off x="0" y="121443"/>
            <a:ext cx="6405716" cy="563359"/>
          </a:xfrm>
          <a:prstGeom prst="rect">
            <a:avLst/>
          </a:prstGeom>
          <a:noFill/>
        </p:spPr>
        <p:txBody>
          <a:bodyPr wrap="square">
            <a:spAutoFit/>
          </a:bodyPr>
          <a:lstStyle/>
          <a:p>
            <a:pPr marL="457200" marR="0" lvl="1" rtl="0" fontAlgn="base">
              <a:lnSpc>
                <a:spcPct val="110000"/>
              </a:lnSpc>
              <a:spcBef>
                <a:spcPts val="0"/>
              </a:spcBef>
              <a:spcAft>
                <a:spcPts val="885"/>
              </a:spcAft>
              <a:buClr>
                <a:srgbClr val="000000"/>
              </a:buClr>
              <a:buSzPts val="1400"/>
            </a:pPr>
            <a:r>
              <a:rPr lang="en-US" sz="3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Offers Function</a:t>
            </a:r>
          </a:p>
        </p:txBody>
      </p:sp>
    </p:spTree>
    <p:extLst>
      <p:ext uri="{BB962C8B-B14F-4D97-AF65-F5344CB8AC3E}">
        <p14:creationId xmlns:p14="http://schemas.microsoft.com/office/powerpoint/2010/main" val="378699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36A1-B244-DF2A-7EEC-798CC8F94B5C}"/>
              </a:ext>
            </a:extLst>
          </p:cNvPr>
          <p:cNvSpPr>
            <a:spLocks noGrp="1"/>
          </p:cNvSpPr>
          <p:nvPr>
            <p:ph type="title"/>
          </p:nvPr>
        </p:nvSpPr>
        <p:spPr>
          <a:xfrm flipH="1" flipV="1">
            <a:off x="-216309" y="88490"/>
            <a:ext cx="98322" cy="245807"/>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17829D90-9AED-63B8-76D4-3E64B51E860B}"/>
              </a:ext>
            </a:extLst>
          </p:cNvPr>
          <p:cNvGraphicFramePr>
            <a:graphicFrameLocks noGrp="1"/>
          </p:cNvGraphicFramePr>
          <p:nvPr>
            <p:ph idx="1"/>
            <p:extLst>
              <p:ext uri="{D42A27DB-BD31-4B8C-83A1-F6EECF244321}">
                <p14:modId xmlns:p14="http://schemas.microsoft.com/office/powerpoint/2010/main" val="1858430309"/>
              </p:ext>
            </p:extLst>
          </p:nvPr>
        </p:nvGraphicFramePr>
        <p:xfrm>
          <a:off x="619433" y="963560"/>
          <a:ext cx="9601527" cy="4502519"/>
        </p:xfrm>
        <a:graphic>
          <a:graphicData uri="http://schemas.openxmlformats.org/drawingml/2006/table">
            <a:tbl>
              <a:tblPr bandRow="1">
                <a:tableStyleId>{5C22544A-7EE6-4342-B048-85BDC9FD1C3A}</a:tableStyleId>
              </a:tblPr>
              <a:tblGrid>
                <a:gridCol w="1105440">
                  <a:extLst>
                    <a:ext uri="{9D8B030D-6E8A-4147-A177-3AD203B41FA5}">
                      <a16:colId xmlns:a16="http://schemas.microsoft.com/office/drawing/2014/main" val="2537356940"/>
                    </a:ext>
                  </a:extLst>
                </a:gridCol>
                <a:gridCol w="2401311">
                  <a:extLst>
                    <a:ext uri="{9D8B030D-6E8A-4147-A177-3AD203B41FA5}">
                      <a16:colId xmlns:a16="http://schemas.microsoft.com/office/drawing/2014/main" val="3316569338"/>
                    </a:ext>
                  </a:extLst>
                </a:gridCol>
                <a:gridCol w="1395268">
                  <a:extLst>
                    <a:ext uri="{9D8B030D-6E8A-4147-A177-3AD203B41FA5}">
                      <a16:colId xmlns:a16="http://schemas.microsoft.com/office/drawing/2014/main" val="2596852666"/>
                    </a:ext>
                  </a:extLst>
                </a:gridCol>
                <a:gridCol w="4699508">
                  <a:extLst>
                    <a:ext uri="{9D8B030D-6E8A-4147-A177-3AD203B41FA5}">
                      <a16:colId xmlns:a16="http://schemas.microsoft.com/office/drawing/2014/main" val="709421258"/>
                    </a:ext>
                  </a:extLst>
                </a:gridCol>
              </a:tblGrid>
              <a:tr h="805247">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Requirements statement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160676"/>
                  </a:ext>
                </a:extLst>
              </a:tr>
              <a:tr h="3697272">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R001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Menu of reports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The menu items are: sales reports-purchases reports-warehouse reports-accounting reports-supplier reports, also, any report is displayed based on the time period chosen (day/week/month/quarter/year) and every report has a "print" option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736849"/>
                  </a:ext>
                </a:extLst>
              </a:tr>
            </a:tbl>
          </a:graphicData>
        </a:graphic>
      </p:graphicFrame>
      <p:sp>
        <p:nvSpPr>
          <p:cNvPr id="5" name="Rectangle 1">
            <a:extLst>
              <a:ext uri="{FF2B5EF4-FFF2-40B4-BE49-F238E27FC236}">
                <a16:creationId xmlns:a16="http://schemas.microsoft.com/office/drawing/2014/main" id="{DC369524-4E68-08A0-5A99-3B2FB6F1C48D}"/>
              </a:ext>
            </a:extLst>
          </p:cNvPr>
          <p:cNvSpPr>
            <a:spLocks noChangeArrowheads="1"/>
          </p:cNvSpPr>
          <p:nvPr/>
        </p:nvSpPr>
        <p:spPr bwMode="auto">
          <a:xfrm>
            <a:off x="1016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1126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D7B12CF-7F66-1E3D-D66F-737F1EA3D18A}"/>
              </a:ext>
            </a:extLst>
          </p:cNvPr>
          <p:cNvSpPr txBox="1"/>
          <p:nvPr/>
        </p:nvSpPr>
        <p:spPr>
          <a:xfrm>
            <a:off x="152400" y="228600"/>
            <a:ext cx="6204154" cy="563359"/>
          </a:xfrm>
          <a:prstGeom prst="rect">
            <a:avLst/>
          </a:prstGeom>
          <a:noFill/>
        </p:spPr>
        <p:txBody>
          <a:bodyPr wrap="square">
            <a:spAutoFit/>
          </a:bodyPr>
          <a:lstStyle/>
          <a:p>
            <a:pPr marL="457200" marR="0" lvl="1" rtl="0" fontAlgn="base">
              <a:lnSpc>
                <a:spcPct val="110000"/>
              </a:lnSpc>
              <a:spcBef>
                <a:spcPts val="0"/>
              </a:spcBef>
              <a:spcAft>
                <a:spcPts val="885"/>
              </a:spcAft>
              <a:buClr>
                <a:srgbClr val="000000"/>
              </a:buClr>
              <a:buSzPts val="1400"/>
            </a:pPr>
            <a:r>
              <a:rPr lang="en-US" sz="3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Reports Function</a:t>
            </a:r>
          </a:p>
        </p:txBody>
      </p:sp>
    </p:spTree>
    <p:extLst>
      <p:ext uri="{BB962C8B-B14F-4D97-AF65-F5344CB8AC3E}">
        <p14:creationId xmlns:p14="http://schemas.microsoft.com/office/powerpoint/2010/main" val="116295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EDC8-638D-969A-DF98-18CC8FF00E69}"/>
              </a:ext>
            </a:extLst>
          </p:cNvPr>
          <p:cNvSpPr>
            <a:spLocks noGrp="1"/>
          </p:cNvSpPr>
          <p:nvPr>
            <p:ph type="title"/>
          </p:nvPr>
        </p:nvSpPr>
        <p:spPr>
          <a:xfrm flipH="1" flipV="1">
            <a:off x="-422787" y="0"/>
            <a:ext cx="324464" cy="412955"/>
          </a:xfrm>
        </p:spPr>
        <p:txBody>
          <a:bodyPr/>
          <a:lstStyle/>
          <a:p>
            <a:r>
              <a:rPr lang="en-US" sz="100" dirty="0"/>
              <a:t>.</a:t>
            </a:r>
          </a:p>
        </p:txBody>
      </p:sp>
      <p:graphicFrame>
        <p:nvGraphicFramePr>
          <p:cNvPr id="7" name="Content Placeholder 6">
            <a:extLst>
              <a:ext uri="{FF2B5EF4-FFF2-40B4-BE49-F238E27FC236}">
                <a16:creationId xmlns:a16="http://schemas.microsoft.com/office/drawing/2014/main" id="{D87CFE2D-CC74-306D-2B0D-E78DE767700B}"/>
              </a:ext>
            </a:extLst>
          </p:cNvPr>
          <p:cNvGraphicFramePr>
            <a:graphicFrameLocks noGrp="1"/>
          </p:cNvGraphicFramePr>
          <p:nvPr>
            <p:ph idx="1"/>
            <p:extLst>
              <p:ext uri="{D42A27DB-BD31-4B8C-83A1-F6EECF244321}">
                <p14:modId xmlns:p14="http://schemas.microsoft.com/office/powerpoint/2010/main" val="167414847"/>
              </p:ext>
            </p:extLst>
          </p:nvPr>
        </p:nvGraphicFramePr>
        <p:xfrm>
          <a:off x="609599" y="1032387"/>
          <a:ext cx="9311149" cy="5142273"/>
        </p:xfrm>
        <a:graphic>
          <a:graphicData uri="http://schemas.openxmlformats.org/drawingml/2006/table">
            <a:tbl>
              <a:tblPr>
                <a:tableStyleId>{5C22544A-7EE6-4342-B048-85BDC9FD1C3A}</a:tableStyleId>
              </a:tblPr>
              <a:tblGrid>
                <a:gridCol w="1046262">
                  <a:extLst>
                    <a:ext uri="{9D8B030D-6E8A-4147-A177-3AD203B41FA5}">
                      <a16:colId xmlns:a16="http://schemas.microsoft.com/office/drawing/2014/main" val="2759480512"/>
                    </a:ext>
                  </a:extLst>
                </a:gridCol>
                <a:gridCol w="3313482">
                  <a:extLst>
                    <a:ext uri="{9D8B030D-6E8A-4147-A177-3AD203B41FA5}">
                      <a16:colId xmlns:a16="http://schemas.microsoft.com/office/drawing/2014/main" val="2893276372"/>
                    </a:ext>
                  </a:extLst>
                </a:gridCol>
                <a:gridCol w="1632130">
                  <a:extLst>
                    <a:ext uri="{9D8B030D-6E8A-4147-A177-3AD203B41FA5}">
                      <a16:colId xmlns:a16="http://schemas.microsoft.com/office/drawing/2014/main" val="4078842976"/>
                    </a:ext>
                  </a:extLst>
                </a:gridCol>
                <a:gridCol w="3319275">
                  <a:extLst>
                    <a:ext uri="{9D8B030D-6E8A-4147-A177-3AD203B41FA5}">
                      <a16:colId xmlns:a16="http://schemas.microsoft.com/office/drawing/2014/main" val="1105234765"/>
                    </a:ext>
                  </a:extLst>
                </a:gridCol>
              </a:tblGrid>
              <a:tr h="630588">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 Specification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45906817"/>
                  </a:ext>
                </a:extLst>
              </a:tr>
              <a:tr h="63058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SR001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Pharmacy sales reports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Report for all sales made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575134217"/>
                  </a:ext>
                </a:extLst>
              </a:tr>
              <a:tr h="87330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SR002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Sales comparison (based on selected items)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User must select two items for a comparison report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97808631"/>
                  </a:ext>
                </a:extLst>
              </a:tr>
              <a:tr h="63058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SR003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Top and lowest selling items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89193614"/>
                  </a:ext>
                </a:extLst>
              </a:tr>
              <a:tr h="63058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SR004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Most and least expensive items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87608200"/>
                  </a:ext>
                </a:extLst>
              </a:tr>
              <a:tr h="87330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SR005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Sales comparison of cosmetics and medication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887324495"/>
                  </a:ext>
                </a:extLst>
              </a:tr>
              <a:tr h="87330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SR006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Sales comparison of different payments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Compares the sales based on cash, visa and insurance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80993235"/>
                  </a:ext>
                </a:extLst>
              </a:tr>
            </a:tbl>
          </a:graphicData>
        </a:graphic>
      </p:graphicFrame>
      <p:sp>
        <p:nvSpPr>
          <p:cNvPr id="8" name="Rectangle 1">
            <a:extLst>
              <a:ext uri="{FF2B5EF4-FFF2-40B4-BE49-F238E27FC236}">
                <a16:creationId xmlns:a16="http://schemas.microsoft.com/office/drawing/2014/main" id="{5B4EC834-9C97-04FA-DC60-C03D88AA050E}"/>
              </a:ext>
            </a:extLst>
          </p:cNvPr>
          <p:cNvSpPr>
            <a:spLocks noChangeArrowheads="1"/>
          </p:cNvSpPr>
          <p:nvPr/>
        </p:nvSpPr>
        <p:spPr bwMode="auto">
          <a:xfrm>
            <a:off x="9832"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E71CB64-CAB9-E5B9-BC94-8B8F31CC8F46}"/>
              </a:ext>
            </a:extLst>
          </p:cNvPr>
          <p:cNvSpPr txBox="1"/>
          <p:nvPr/>
        </p:nvSpPr>
        <p:spPr>
          <a:xfrm>
            <a:off x="609599" y="228600"/>
            <a:ext cx="6307392" cy="564385"/>
          </a:xfrm>
          <a:prstGeom prst="rect">
            <a:avLst/>
          </a:prstGeom>
          <a:noFill/>
        </p:spPr>
        <p:txBody>
          <a:bodyPr wrap="square">
            <a:spAutoFit/>
          </a:bodyPr>
          <a:lstStyle/>
          <a:p>
            <a:pPr marR="0" lvl="0" rtl="0">
              <a:lnSpc>
                <a:spcPct val="107000"/>
              </a:lnSpc>
              <a:spcBef>
                <a:spcPts val="0"/>
              </a:spcBef>
              <a:spcAft>
                <a:spcPts val="800"/>
              </a:spcAft>
            </a:pPr>
            <a:r>
              <a:rPr lang="en-US" sz="3000" b="1" dirty="0">
                <a:effectLst/>
                <a:latin typeface="Times New Roman" panose="02020603050405020304" pitchFamily="18" charset="0"/>
                <a:ea typeface="Noto Sans Symbols"/>
                <a:cs typeface="Times New Roman" panose="02020603050405020304" pitchFamily="18" charset="0"/>
              </a:rPr>
              <a:t>Sales Reports</a:t>
            </a:r>
            <a:endParaRPr lang="en-US" sz="3000" dirty="0">
              <a:effectLst/>
              <a:latin typeface="Times New Roman" panose="02020603050405020304" pitchFamily="18" charset="0"/>
              <a:ea typeface="Noto Sans Symbols"/>
              <a:cs typeface="Times New Roman" panose="02020603050405020304" pitchFamily="18" charset="0"/>
            </a:endParaRPr>
          </a:p>
        </p:txBody>
      </p:sp>
    </p:spTree>
    <p:extLst>
      <p:ext uri="{BB962C8B-B14F-4D97-AF65-F5344CB8AC3E}">
        <p14:creationId xmlns:p14="http://schemas.microsoft.com/office/powerpoint/2010/main" val="44586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AAC0-AF8C-0DF3-8E4E-9D541E692B12}"/>
              </a:ext>
            </a:extLst>
          </p:cNvPr>
          <p:cNvSpPr>
            <a:spLocks noGrp="1"/>
          </p:cNvSpPr>
          <p:nvPr>
            <p:ph type="title"/>
          </p:nvPr>
        </p:nvSpPr>
        <p:spPr>
          <a:xfrm flipH="1" flipV="1">
            <a:off x="-462115" y="167148"/>
            <a:ext cx="462115" cy="226142"/>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DEDEAC91-551E-6314-284B-71C5EC17149F}"/>
              </a:ext>
            </a:extLst>
          </p:cNvPr>
          <p:cNvGraphicFramePr>
            <a:graphicFrameLocks noGrp="1"/>
          </p:cNvGraphicFramePr>
          <p:nvPr>
            <p:ph idx="1"/>
            <p:extLst>
              <p:ext uri="{D42A27DB-BD31-4B8C-83A1-F6EECF244321}">
                <p14:modId xmlns:p14="http://schemas.microsoft.com/office/powerpoint/2010/main" val="646109024"/>
              </p:ext>
            </p:extLst>
          </p:nvPr>
        </p:nvGraphicFramePr>
        <p:xfrm>
          <a:off x="737419" y="1002890"/>
          <a:ext cx="9242323" cy="5122606"/>
        </p:xfrm>
        <a:graphic>
          <a:graphicData uri="http://schemas.openxmlformats.org/drawingml/2006/table">
            <a:tbl>
              <a:tblPr>
                <a:tableStyleId>{5C22544A-7EE6-4342-B048-85BDC9FD1C3A}</a:tableStyleId>
              </a:tblPr>
              <a:tblGrid>
                <a:gridCol w="1132768">
                  <a:extLst>
                    <a:ext uri="{9D8B030D-6E8A-4147-A177-3AD203B41FA5}">
                      <a16:colId xmlns:a16="http://schemas.microsoft.com/office/drawing/2014/main" val="1681299009"/>
                    </a:ext>
                  </a:extLst>
                </a:gridCol>
                <a:gridCol w="3465391">
                  <a:extLst>
                    <a:ext uri="{9D8B030D-6E8A-4147-A177-3AD203B41FA5}">
                      <a16:colId xmlns:a16="http://schemas.microsoft.com/office/drawing/2014/main" val="1255302878"/>
                    </a:ext>
                  </a:extLst>
                </a:gridCol>
                <a:gridCol w="2322082">
                  <a:extLst>
                    <a:ext uri="{9D8B030D-6E8A-4147-A177-3AD203B41FA5}">
                      <a16:colId xmlns:a16="http://schemas.microsoft.com/office/drawing/2014/main" val="2250048175"/>
                    </a:ext>
                  </a:extLst>
                </a:gridCol>
                <a:gridCol w="2322082">
                  <a:extLst>
                    <a:ext uri="{9D8B030D-6E8A-4147-A177-3AD203B41FA5}">
                      <a16:colId xmlns:a16="http://schemas.microsoft.com/office/drawing/2014/main" val="334779957"/>
                    </a:ext>
                  </a:extLst>
                </a:gridCol>
              </a:tblGrid>
              <a:tr h="1914432">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 Specification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95902564"/>
                  </a:ext>
                </a:extLst>
              </a:tr>
              <a:tr h="1914432">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PR001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Purchases bought from suppliers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Must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81722466"/>
                  </a:ext>
                </a:extLst>
              </a:tr>
              <a:tr h="1293742">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PR002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Purchases returned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05534049"/>
                  </a:ext>
                </a:extLst>
              </a:tr>
            </a:tbl>
          </a:graphicData>
        </a:graphic>
      </p:graphicFrame>
      <p:sp>
        <p:nvSpPr>
          <p:cNvPr id="5" name="Rectangle 1">
            <a:extLst>
              <a:ext uri="{FF2B5EF4-FFF2-40B4-BE49-F238E27FC236}">
                <a16:creationId xmlns:a16="http://schemas.microsoft.com/office/drawing/2014/main" id="{740D21A5-B05C-D70B-E099-3AA2B3E8D695}"/>
              </a:ext>
            </a:extLst>
          </p:cNvPr>
          <p:cNvSpPr>
            <a:spLocks noChangeArrowheads="1"/>
          </p:cNvSpPr>
          <p:nvPr/>
        </p:nvSpPr>
        <p:spPr bwMode="auto">
          <a:xfrm>
            <a:off x="0" y="-196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AAE4904-10AD-C3B6-C482-8D69628A035B}"/>
              </a:ext>
            </a:extLst>
          </p:cNvPr>
          <p:cNvSpPr txBox="1"/>
          <p:nvPr/>
        </p:nvSpPr>
        <p:spPr>
          <a:xfrm>
            <a:off x="737419" y="260554"/>
            <a:ext cx="6327058" cy="564385"/>
          </a:xfrm>
          <a:prstGeom prst="rect">
            <a:avLst/>
          </a:prstGeom>
          <a:noFill/>
        </p:spPr>
        <p:txBody>
          <a:bodyPr wrap="square">
            <a:spAutoFit/>
          </a:bodyPr>
          <a:lstStyle/>
          <a:p>
            <a:pPr marR="0" lvl="0" rtl="0">
              <a:lnSpc>
                <a:spcPct val="107000"/>
              </a:lnSpc>
              <a:spcBef>
                <a:spcPts val="0"/>
              </a:spcBef>
              <a:spcAft>
                <a:spcPts val="800"/>
              </a:spcAft>
            </a:pPr>
            <a:r>
              <a:rPr lang="en-US" sz="3000" b="1" dirty="0">
                <a:effectLst/>
                <a:latin typeface="Times New Roman" panose="02020603050405020304" pitchFamily="18" charset="0"/>
                <a:ea typeface="Noto Sans Symbols"/>
                <a:cs typeface="Times New Roman" panose="02020603050405020304" pitchFamily="18" charset="0"/>
              </a:rPr>
              <a:t>Purchases Reports</a:t>
            </a:r>
            <a:endParaRPr lang="en-US" sz="3000" dirty="0">
              <a:effectLst/>
              <a:latin typeface="Times New Roman" panose="02020603050405020304" pitchFamily="18" charset="0"/>
              <a:ea typeface="Noto Sans Symbols"/>
              <a:cs typeface="Times New Roman" panose="02020603050405020304" pitchFamily="18" charset="0"/>
            </a:endParaRPr>
          </a:p>
        </p:txBody>
      </p:sp>
    </p:spTree>
    <p:extLst>
      <p:ext uri="{BB962C8B-B14F-4D97-AF65-F5344CB8AC3E}">
        <p14:creationId xmlns:p14="http://schemas.microsoft.com/office/powerpoint/2010/main" val="194122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88FD-D163-F8C1-086A-F84794059E8F}"/>
              </a:ext>
            </a:extLst>
          </p:cNvPr>
          <p:cNvSpPr>
            <a:spLocks noGrp="1"/>
          </p:cNvSpPr>
          <p:nvPr>
            <p:ph type="title"/>
          </p:nvPr>
        </p:nvSpPr>
        <p:spPr>
          <a:xfrm flipH="1" flipV="1">
            <a:off x="-403124" y="206476"/>
            <a:ext cx="403123" cy="245807"/>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114C230F-A86D-47A7-E396-EFEADDDC3F19}"/>
              </a:ext>
            </a:extLst>
          </p:cNvPr>
          <p:cNvGraphicFramePr>
            <a:graphicFrameLocks noGrp="1"/>
          </p:cNvGraphicFramePr>
          <p:nvPr>
            <p:ph idx="1"/>
            <p:extLst>
              <p:ext uri="{D42A27DB-BD31-4B8C-83A1-F6EECF244321}">
                <p14:modId xmlns:p14="http://schemas.microsoft.com/office/powerpoint/2010/main" val="3888627321"/>
              </p:ext>
            </p:extLst>
          </p:nvPr>
        </p:nvGraphicFramePr>
        <p:xfrm>
          <a:off x="678425" y="963560"/>
          <a:ext cx="9429135" cy="5299588"/>
        </p:xfrm>
        <a:graphic>
          <a:graphicData uri="http://schemas.openxmlformats.org/drawingml/2006/table">
            <a:tbl>
              <a:tblPr>
                <a:tableStyleId>{5C22544A-7EE6-4342-B048-85BDC9FD1C3A}</a:tableStyleId>
              </a:tblPr>
              <a:tblGrid>
                <a:gridCol w="1025715">
                  <a:extLst>
                    <a:ext uri="{9D8B030D-6E8A-4147-A177-3AD203B41FA5}">
                      <a16:colId xmlns:a16="http://schemas.microsoft.com/office/drawing/2014/main" val="4172681318"/>
                    </a:ext>
                  </a:extLst>
                </a:gridCol>
                <a:gridCol w="3670257">
                  <a:extLst>
                    <a:ext uri="{9D8B030D-6E8A-4147-A177-3AD203B41FA5}">
                      <a16:colId xmlns:a16="http://schemas.microsoft.com/office/drawing/2014/main" val="3280574059"/>
                    </a:ext>
                  </a:extLst>
                </a:gridCol>
                <a:gridCol w="1601211">
                  <a:extLst>
                    <a:ext uri="{9D8B030D-6E8A-4147-A177-3AD203B41FA5}">
                      <a16:colId xmlns:a16="http://schemas.microsoft.com/office/drawing/2014/main" val="4112444945"/>
                    </a:ext>
                  </a:extLst>
                </a:gridCol>
                <a:gridCol w="3131952">
                  <a:extLst>
                    <a:ext uri="{9D8B030D-6E8A-4147-A177-3AD203B41FA5}">
                      <a16:colId xmlns:a16="http://schemas.microsoft.com/office/drawing/2014/main" val="2354389211"/>
                    </a:ext>
                  </a:extLst>
                </a:gridCol>
              </a:tblGrid>
              <a:tr h="782825">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Code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 Specification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98034064"/>
                  </a:ext>
                </a:extLst>
              </a:tr>
              <a:tr h="782825">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AR001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Amount in safe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44712409"/>
                  </a:ext>
                </a:extLst>
              </a:tr>
              <a:tr h="782825">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AR002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Bank Account balance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78669174"/>
                  </a:ext>
                </a:extLst>
              </a:tr>
              <a:tr h="782825">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AR003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Expenses and Revenues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83563255"/>
                  </a:ext>
                </a:extLst>
              </a:tr>
              <a:tr h="1385463">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AR004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Banking position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Check that must be paid for suppliers with their due dates and amount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20235443"/>
                  </a:ext>
                </a:extLst>
              </a:tr>
              <a:tr h="782825">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AR005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Profits and losses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200714970"/>
                  </a:ext>
                </a:extLst>
              </a:tr>
            </a:tbl>
          </a:graphicData>
        </a:graphic>
      </p:graphicFrame>
      <p:sp>
        <p:nvSpPr>
          <p:cNvPr id="5" name="Rectangle 1">
            <a:extLst>
              <a:ext uri="{FF2B5EF4-FFF2-40B4-BE49-F238E27FC236}">
                <a16:creationId xmlns:a16="http://schemas.microsoft.com/office/drawing/2014/main" id="{A54C79E7-0BEA-C2B9-B93F-3CD061CECC8C}"/>
              </a:ext>
            </a:extLst>
          </p:cNvPr>
          <p:cNvSpPr>
            <a:spLocks noChangeArrowheads="1"/>
          </p:cNvSpPr>
          <p:nvPr/>
        </p:nvSpPr>
        <p:spPr bwMode="auto">
          <a:xfrm>
            <a:off x="0" y="-196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EFF2B140-CD62-341D-6DB0-81078DAEEA70}"/>
              </a:ext>
            </a:extLst>
          </p:cNvPr>
          <p:cNvSpPr txBox="1"/>
          <p:nvPr/>
        </p:nvSpPr>
        <p:spPr>
          <a:xfrm>
            <a:off x="678425" y="162717"/>
            <a:ext cx="6297560" cy="564385"/>
          </a:xfrm>
          <a:prstGeom prst="rect">
            <a:avLst/>
          </a:prstGeom>
          <a:noFill/>
        </p:spPr>
        <p:txBody>
          <a:bodyPr wrap="square">
            <a:spAutoFit/>
          </a:bodyPr>
          <a:lstStyle/>
          <a:p>
            <a:pPr marR="0" lvl="0" rtl="0">
              <a:lnSpc>
                <a:spcPct val="107000"/>
              </a:lnSpc>
              <a:spcBef>
                <a:spcPts val="200"/>
              </a:spcBef>
              <a:spcAft>
                <a:spcPts val="0"/>
              </a:spcAft>
            </a:pPr>
            <a:r>
              <a:rPr lang="en-US" sz="3000" b="1" dirty="0">
                <a:effectLst/>
                <a:latin typeface="Times New Roman" panose="02020603050405020304" pitchFamily="18" charset="0"/>
                <a:ea typeface="Noto Sans Symbols"/>
                <a:cs typeface="Times New Roman" panose="02020603050405020304" pitchFamily="18" charset="0"/>
              </a:rPr>
              <a:t>Accounting Reports</a:t>
            </a:r>
          </a:p>
        </p:txBody>
      </p:sp>
    </p:spTree>
    <p:extLst>
      <p:ext uri="{BB962C8B-B14F-4D97-AF65-F5344CB8AC3E}">
        <p14:creationId xmlns:p14="http://schemas.microsoft.com/office/powerpoint/2010/main" val="91197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56C-5699-3AFA-641A-8FD04A5E8A72}"/>
              </a:ext>
            </a:extLst>
          </p:cNvPr>
          <p:cNvSpPr>
            <a:spLocks noGrp="1"/>
          </p:cNvSpPr>
          <p:nvPr>
            <p:ph type="title"/>
          </p:nvPr>
        </p:nvSpPr>
        <p:spPr>
          <a:xfrm flipH="1" flipV="1">
            <a:off x="-786582" y="137653"/>
            <a:ext cx="786581" cy="315066"/>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A70CB0C4-42A1-A74F-8C1F-C7717EEB8056}"/>
              </a:ext>
            </a:extLst>
          </p:cNvPr>
          <p:cNvGraphicFramePr>
            <a:graphicFrameLocks noGrp="1"/>
          </p:cNvGraphicFramePr>
          <p:nvPr>
            <p:ph idx="1"/>
            <p:extLst>
              <p:ext uri="{D42A27DB-BD31-4B8C-83A1-F6EECF244321}">
                <p14:modId xmlns:p14="http://schemas.microsoft.com/office/powerpoint/2010/main" val="4278691093"/>
              </p:ext>
            </p:extLst>
          </p:nvPr>
        </p:nvGraphicFramePr>
        <p:xfrm>
          <a:off x="599440" y="1117600"/>
          <a:ext cx="9296401" cy="4825999"/>
        </p:xfrm>
        <a:graphic>
          <a:graphicData uri="http://schemas.openxmlformats.org/drawingml/2006/table">
            <a:tbl>
              <a:tblPr>
                <a:tableStyleId>{5C22544A-7EE6-4342-B048-85BDC9FD1C3A}</a:tableStyleId>
              </a:tblPr>
              <a:tblGrid>
                <a:gridCol w="1121281">
                  <a:extLst>
                    <a:ext uri="{9D8B030D-6E8A-4147-A177-3AD203B41FA5}">
                      <a16:colId xmlns:a16="http://schemas.microsoft.com/office/drawing/2014/main" val="970854189"/>
                    </a:ext>
                  </a:extLst>
                </a:gridCol>
                <a:gridCol w="3236468">
                  <a:extLst>
                    <a:ext uri="{9D8B030D-6E8A-4147-A177-3AD203B41FA5}">
                      <a16:colId xmlns:a16="http://schemas.microsoft.com/office/drawing/2014/main" val="713087026"/>
                    </a:ext>
                  </a:extLst>
                </a:gridCol>
                <a:gridCol w="1856578">
                  <a:extLst>
                    <a:ext uri="{9D8B030D-6E8A-4147-A177-3AD203B41FA5}">
                      <a16:colId xmlns:a16="http://schemas.microsoft.com/office/drawing/2014/main" val="1220857621"/>
                    </a:ext>
                  </a:extLst>
                </a:gridCol>
                <a:gridCol w="3082074">
                  <a:extLst>
                    <a:ext uri="{9D8B030D-6E8A-4147-A177-3AD203B41FA5}">
                      <a16:colId xmlns:a16="http://schemas.microsoft.com/office/drawing/2014/main" val="1363579463"/>
                    </a:ext>
                  </a:extLst>
                </a:gridCol>
              </a:tblGrid>
              <a:tr h="1576764">
                <a:tc>
                  <a:txBody>
                    <a:bodyPr/>
                    <a:lstStyle/>
                    <a:p>
                      <a:pPr marL="0" marR="0">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Code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Requirement Specification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Must/should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Comments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821475424"/>
                  </a:ext>
                </a:extLst>
              </a:tr>
              <a:tr h="2183682">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SPR001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Suppliers' credits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Must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How much the pharmacy owes to each supplier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287859831"/>
                  </a:ext>
                </a:extLst>
              </a:tr>
              <a:tr h="1065553">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167793746"/>
                  </a:ext>
                </a:extLst>
              </a:tr>
            </a:tbl>
          </a:graphicData>
        </a:graphic>
      </p:graphicFrame>
      <p:sp>
        <p:nvSpPr>
          <p:cNvPr id="5" name="Rectangle 1">
            <a:extLst>
              <a:ext uri="{FF2B5EF4-FFF2-40B4-BE49-F238E27FC236}">
                <a16:creationId xmlns:a16="http://schemas.microsoft.com/office/drawing/2014/main" id="{24556CCE-D63C-3680-1341-744A117261FC}"/>
              </a:ext>
            </a:extLst>
          </p:cNvPr>
          <p:cNvSpPr>
            <a:spLocks noChangeArrowheads="1"/>
          </p:cNvSpPr>
          <p:nvPr/>
        </p:nvSpPr>
        <p:spPr bwMode="auto">
          <a:xfrm>
            <a:off x="2854325" y="2703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580385A-BB03-0A80-F7D2-528BC1FA066C}"/>
              </a:ext>
            </a:extLst>
          </p:cNvPr>
          <p:cNvSpPr txBox="1"/>
          <p:nvPr/>
        </p:nvSpPr>
        <p:spPr>
          <a:xfrm>
            <a:off x="599440" y="352452"/>
            <a:ext cx="7914640" cy="561949"/>
          </a:xfrm>
          <a:prstGeom prst="rect">
            <a:avLst/>
          </a:prstGeom>
          <a:noFill/>
        </p:spPr>
        <p:txBody>
          <a:bodyPr wrap="square">
            <a:spAutoFit/>
          </a:bodyPr>
          <a:lstStyle/>
          <a:p>
            <a:pPr marR="0" lvl="0" rtl="0">
              <a:lnSpc>
                <a:spcPct val="107000"/>
              </a:lnSpc>
              <a:spcBef>
                <a:spcPts val="0"/>
              </a:spcBef>
              <a:spcAft>
                <a:spcPts val="3255"/>
              </a:spcAft>
            </a:pPr>
            <a:r>
              <a:rPr lang="en-US" sz="3000" b="1" dirty="0">
                <a:effectLst/>
                <a:latin typeface="Times New Roman" panose="02020603050405020304" pitchFamily="18" charset="0"/>
                <a:ea typeface="Times New Roman" panose="02020603050405020304" pitchFamily="18" charset="0"/>
                <a:cs typeface="Noto Sans Symbols"/>
              </a:rPr>
              <a:t>Supplier Reports</a:t>
            </a:r>
            <a:endParaRPr lang="en-US" sz="3000" dirty="0">
              <a:effectLst/>
              <a:latin typeface="Noto Sans Symbols"/>
              <a:ea typeface="Noto Sans Symbols"/>
              <a:cs typeface="Noto Sans Symbols"/>
            </a:endParaRPr>
          </a:p>
        </p:txBody>
      </p:sp>
    </p:spTree>
    <p:extLst>
      <p:ext uri="{BB962C8B-B14F-4D97-AF65-F5344CB8AC3E}">
        <p14:creationId xmlns:p14="http://schemas.microsoft.com/office/powerpoint/2010/main" val="194343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88D6-593F-7582-3F85-82AD505E617B}"/>
              </a:ext>
            </a:extLst>
          </p:cNvPr>
          <p:cNvSpPr>
            <a:spLocks noGrp="1"/>
          </p:cNvSpPr>
          <p:nvPr>
            <p:ph type="title"/>
          </p:nvPr>
        </p:nvSpPr>
        <p:spPr>
          <a:xfrm flipH="1" flipV="1">
            <a:off x="-658762" y="167148"/>
            <a:ext cx="570271" cy="265471"/>
          </a:xfrm>
        </p:spPr>
        <p:txBody>
          <a:bodyPr/>
          <a:lstStyle/>
          <a:p>
            <a:r>
              <a:rPr lang="en-US" sz="100" dirty="0">
                <a:latin typeface="Times New Roman" panose="02020603050405020304" pitchFamily="18" charset="0"/>
                <a:cs typeface="Times New Roman" panose="02020603050405020304" pitchFamily="18" charset="0"/>
              </a:rPr>
              <a:t>.</a:t>
            </a:r>
          </a:p>
        </p:txBody>
      </p:sp>
      <p:graphicFrame>
        <p:nvGraphicFramePr>
          <p:cNvPr id="4" name="Content Placeholder 3">
            <a:extLst>
              <a:ext uri="{FF2B5EF4-FFF2-40B4-BE49-F238E27FC236}">
                <a16:creationId xmlns:a16="http://schemas.microsoft.com/office/drawing/2014/main" id="{00A9A50D-3A0C-06C5-7290-59B67DE9571A}"/>
              </a:ext>
            </a:extLst>
          </p:cNvPr>
          <p:cNvGraphicFramePr>
            <a:graphicFrameLocks noGrp="1"/>
          </p:cNvGraphicFramePr>
          <p:nvPr>
            <p:ph idx="1"/>
            <p:extLst>
              <p:ext uri="{D42A27DB-BD31-4B8C-83A1-F6EECF244321}">
                <p14:modId xmlns:p14="http://schemas.microsoft.com/office/powerpoint/2010/main" val="1628721706"/>
              </p:ext>
            </p:extLst>
          </p:nvPr>
        </p:nvGraphicFramePr>
        <p:xfrm>
          <a:off x="680720" y="1117600"/>
          <a:ext cx="9357360" cy="5519518"/>
        </p:xfrm>
        <a:graphic>
          <a:graphicData uri="http://schemas.openxmlformats.org/drawingml/2006/table">
            <a:tbl>
              <a:tblPr>
                <a:tableStyleId>{5C22544A-7EE6-4342-B048-85BDC9FD1C3A}</a:tableStyleId>
              </a:tblPr>
              <a:tblGrid>
                <a:gridCol w="1179787">
                  <a:extLst>
                    <a:ext uri="{9D8B030D-6E8A-4147-A177-3AD203B41FA5}">
                      <a16:colId xmlns:a16="http://schemas.microsoft.com/office/drawing/2014/main" val="520475279"/>
                    </a:ext>
                  </a:extLst>
                </a:gridCol>
                <a:gridCol w="3674951">
                  <a:extLst>
                    <a:ext uri="{9D8B030D-6E8A-4147-A177-3AD203B41FA5}">
                      <a16:colId xmlns:a16="http://schemas.microsoft.com/office/drawing/2014/main" val="1921023153"/>
                    </a:ext>
                  </a:extLst>
                </a:gridCol>
                <a:gridCol w="1645228">
                  <a:extLst>
                    <a:ext uri="{9D8B030D-6E8A-4147-A177-3AD203B41FA5}">
                      <a16:colId xmlns:a16="http://schemas.microsoft.com/office/drawing/2014/main" val="3260513352"/>
                    </a:ext>
                  </a:extLst>
                </a:gridCol>
                <a:gridCol w="2857394">
                  <a:extLst>
                    <a:ext uri="{9D8B030D-6E8A-4147-A177-3AD203B41FA5}">
                      <a16:colId xmlns:a16="http://schemas.microsoft.com/office/drawing/2014/main" val="1897413786"/>
                    </a:ext>
                  </a:extLst>
                </a:gridCol>
              </a:tblGrid>
              <a:tr h="50159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Code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 Specification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Comments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46087911"/>
                  </a:ext>
                </a:extLst>
              </a:tr>
              <a:tr h="887741">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WR001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Stock reports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Report of all items in warehouse and their total cost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79841587"/>
                  </a:ext>
                </a:extLst>
              </a:tr>
              <a:tr h="50159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WR002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Insufficient items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Items in quantity of 30 or less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33461516"/>
                  </a:ext>
                </a:extLst>
              </a:tr>
              <a:tr h="50159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WR003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Expiry Reports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Products that have expired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4673513"/>
                  </a:ext>
                </a:extLst>
              </a:tr>
              <a:tr h="1273884">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WR004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Transactions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Items that have been transferred from the warehouse to the pharmacy or vice versa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92820022"/>
                  </a:ext>
                </a:extLst>
              </a:tr>
              <a:tr h="1853099">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WR005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Product activity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A report for a specific item selected by the user which specifies when the product was bought, sold and transferred and in what quantity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98744752"/>
                  </a:ext>
                </a:extLst>
              </a:tr>
            </a:tbl>
          </a:graphicData>
        </a:graphic>
      </p:graphicFrame>
      <p:sp>
        <p:nvSpPr>
          <p:cNvPr id="5" name="Rectangle 1">
            <a:extLst>
              <a:ext uri="{FF2B5EF4-FFF2-40B4-BE49-F238E27FC236}">
                <a16:creationId xmlns:a16="http://schemas.microsoft.com/office/drawing/2014/main" id="{AE886B15-CD14-E79C-03FE-2EF454E80159}"/>
              </a:ext>
            </a:extLst>
          </p:cNvPr>
          <p:cNvSpPr>
            <a:spLocks noChangeArrowheads="1"/>
          </p:cNvSpPr>
          <p:nvPr/>
        </p:nvSpPr>
        <p:spPr bwMode="auto">
          <a:xfrm>
            <a:off x="0" y="-406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38E398E-B581-9BF3-2255-7D7FB53AB7D5}"/>
              </a:ext>
            </a:extLst>
          </p:cNvPr>
          <p:cNvSpPr txBox="1"/>
          <p:nvPr/>
        </p:nvSpPr>
        <p:spPr>
          <a:xfrm>
            <a:off x="680720" y="299883"/>
            <a:ext cx="6426200" cy="561949"/>
          </a:xfrm>
          <a:prstGeom prst="rect">
            <a:avLst/>
          </a:prstGeom>
          <a:noFill/>
        </p:spPr>
        <p:txBody>
          <a:bodyPr wrap="square">
            <a:spAutoFit/>
          </a:bodyPr>
          <a:lstStyle/>
          <a:p>
            <a:pPr marR="0" lvl="0" rtl="0">
              <a:lnSpc>
                <a:spcPct val="107000"/>
              </a:lnSpc>
              <a:spcBef>
                <a:spcPts val="0"/>
              </a:spcBef>
              <a:spcAft>
                <a:spcPts val="3255"/>
              </a:spcAft>
            </a:pPr>
            <a:r>
              <a:rPr lang="en-US" sz="3000" b="1" dirty="0">
                <a:effectLst/>
                <a:latin typeface="Times New Roman" panose="02020603050405020304" pitchFamily="18" charset="0"/>
                <a:ea typeface="Times New Roman" panose="02020603050405020304" pitchFamily="18" charset="0"/>
                <a:cs typeface="Noto Sans Symbols"/>
              </a:rPr>
              <a:t>Warehouse Reports</a:t>
            </a:r>
            <a:endParaRPr lang="en-US" sz="3000" dirty="0">
              <a:effectLst/>
              <a:latin typeface="Noto Sans Symbols"/>
              <a:ea typeface="Noto Sans Symbols"/>
              <a:cs typeface="Noto Sans Symbols"/>
            </a:endParaRPr>
          </a:p>
        </p:txBody>
      </p:sp>
    </p:spTree>
    <p:extLst>
      <p:ext uri="{BB962C8B-B14F-4D97-AF65-F5344CB8AC3E}">
        <p14:creationId xmlns:p14="http://schemas.microsoft.com/office/powerpoint/2010/main" val="197380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3CB6-F21D-71C1-5EB8-265AA986C7D1}"/>
              </a:ext>
            </a:extLst>
          </p:cNvPr>
          <p:cNvSpPr>
            <a:spLocks noGrp="1"/>
          </p:cNvSpPr>
          <p:nvPr>
            <p:ph type="title"/>
          </p:nvPr>
        </p:nvSpPr>
        <p:spPr>
          <a:xfrm flipH="1" flipV="1">
            <a:off x="-944879" y="152400"/>
            <a:ext cx="944879" cy="355600"/>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EBD48F1C-2531-D4A8-485B-40A3FA4DC9E3}"/>
              </a:ext>
            </a:extLst>
          </p:cNvPr>
          <p:cNvGraphicFramePr>
            <a:graphicFrameLocks noGrp="1"/>
          </p:cNvGraphicFramePr>
          <p:nvPr>
            <p:ph idx="1"/>
            <p:extLst>
              <p:ext uri="{D42A27DB-BD31-4B8C-83A1-F6EECF244321}">
                <p14:modId xmlns:p14="http://schemas.microsoft.com/office/powerpoint/2010/main" val="3578311641"/>
              </p:ext>
            </p:extLst>
          </p:nvPr>
        </p:nvGraphicFramePr>
        <p:xfrm>
          <a:off x="934720" y="924560"/>
          <a:ext cx="8940800" cy="5262880"/>
        </p:xfrm>
        <a:graphic>
          <a:graphicData uri="http://schemas.openxmlformats.org/drawingml/2006/table">
            <a:tbl>
              <a:tblPr>
                <a:tableStyleId>{5C22544A-7EE6-4342-B048-85BDC9FD1C3A}</a:tableStyleId>
              </a:tblPr>
              <a:tblGrid>
                <a:gridCol w="1028349">
                  <a:extLst>
                    <a:ext uri="{9D8B030D-6E8A-4147-A177-3AD203B41FA5}">
                      <a16:colId xmlns:a16="http://schemas.microsoft.com/office/drawing/2014/main" val="2404633209"/>
                    </a:ext>
                  </a:extLst>
                </a:gridCol>
                <a:gridCol w="3896416">
                  <a:extLst>
                    <a:ext uri="{9D8B030D-6E8A-4147-A177-3AD203B41FA5}">
                      <a16:colId xmlns:a16="http://schemas.microsoft.com/office/drawing/2014/main" val="3574264021"/>
                    </a:ext>
                  </a:extLst>
                </a:gridCol>
                <a:gridCol w="1765535">
                  <a:extLst>
                    <a:ext uri="{9D8B030D-6E8A-4147-A177-3AD203B41FA5}">
                      <a16:colId xmlns:a16="http://schemas.microsoft.com/office/drawing/2014/main" val="2718447227"/>
                    </a:ext>
                  </a:extLst>
                </a:gridCol>
                <a:gridCol w="2250500">
                  <a:extLst>
                    <a:ext uri="{9D8B030D-6E8A-4147-A177-3AD203B41FA5}">
                      <a16:colId xmlns:a16="http://schemas.microsoft.com/office/drawing/2014/main" val="2675854817"/>
                    </a:ext>
                  </a:extLst>
                </a:gridCol>
              </a:tblGrid>
              <a:tr h="1013373">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Requirement statement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Must/should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Comments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32476756"/>
                  </a:ext>
                </a:extLst>
              </a:tr>
              <a:tr h="4249507">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Alarm of insufficient items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Must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When a product reaches a set quantity e.g. 20 pcs the software shows an alarm prompt to the user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30819136"/>
                  </a:ext>
                </a:extLst>
              </a:tr>
            </a:tbl>
          </a:graphicData>
        </a:graphic>
      </p:graphicFrame>
      <p:sp>
        <p:nvSpPr>
          <p:cNvPr id="5" name="Rectangle 1">
            <a:extLst>
              <a:ext uri="{FF2B5EF4-FFF2-40B4-BE49-F238E27FC236}">
                <a16:creationId xmlns:a16="http://schemas.microsoft.com/office/drawing/2014/main" id="{50BC582D-BFAC-1084-0C87-C73AB5D7D872}"/>
              </a:ext>
            </a:extLst>
          </p:cNvPr>
          <p:cNvSpPr>
            <a:spLocks noChangeArrowheads="1"/>
          </p:cNvSpPr>
          <p:nvPr/>
        </p:nvSpPr>
        <p:spPr bwMode="auto">
          <a:xfrm>
            <a:off x="0" y="-406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DD5F698-8194-1CAF-E24B-72B6F081402E}"/>
              </a:ext>
            </a:extLst>
          </p:cNvPr>
          <p:cNvSpPr txBox="1"/>
          <p:nvPr/>
        </p:nvSpPr>
        <p:spPr>
          <a:xfrm>
            <a:off x="934720" y="216274"/>
            <a:ext cx="6568440" cy="552972"/>
          </a:xfrm>
          <a:prstGeom prst="rect">
            <a:avLst/>
          </a:prstGeom>
          <a:noFill/>
        </p:spPr>
        <p:txBody>
          <a:bodyPr wrap="square">
            <a:spAutoFit/>
          </a:bodyPr>
          <a:lstStyle/>
          <a:p>
            <a:pPr marL="0" marR="0">
              <a:lnSpc>
                <a:spcPct val="107000"/>
              </a:lnSpc>
              <a:spcBef>
                <a:spcPts val="0"/>
              </a:spcBef>
              <a:spcAft>
                <a:spcPts val="3255"/>
              </a:spcAft>
            </a:pPr>
            <a:r>
              <a:rPr lang="en-US" sz="3000" b="1" dirty="0">
                <a:effectLst/>
                <a:latin typeface="Times New Roman" panose="02020603050405020304" pitchFamily="18" charset="0"/>
                <a:ea typeface="Times New Roman" panose="02020603050405020304" pitchFamily="18" charset="0"/>
              </a:rPr>
              <a:t>Alarm</a:t>
            </a:r>
            <a:r>
              <a:rPr lang="en-US" sz="1800" b="1" dirty="0">
                <a:effectLst/>
                <a:latin typeface="Times New Roman" panose="02020603050405020304" pitchFamily="18" charset="0"/>
                <a:ea typeface="Times New Roman" panose="02020603050405020304" pitchFamily="18" charset="0"/>
              </a:rPr>
              <a:t> </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596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7699-04AD-5774-5973-27A097B43484}"/>
              </a:ext>
            </a:extLst>
          </p:cNvPr>
          <p:cNvSpPr>
            <a:spLocks noGrp="1"/>
          </p:cNvSpPr>
          <p:nvPr>
            <p:ph type="title"/>
          </p:nvPr>
        </p:nvSpPr>
        <p:spPr>
          <a:xfrm flipH="1" flipV="1">
            <a:off x="-1170040" y="-176982"/>
            <a:ext cx="1170039" cy="757084"/>
          </a:xfrm>
        </p:spPr>
        <p:txBody>
          <a:bodyPr/>
          <a:lstStyle/>
          <a:p>
            <a:r>
              <a:rPr lang="en-US" sz="100" dirty="0"/>
              <a:t>.</a:t>
            </a:r>
          </a:p>
        </p:txBody>
      </p:sp>
      <p:graphicFrame>
        <p:nvGraphicFramePr>
          <p:cNvPr id="6" name="Content Placeholder 5">
            <a:extLst>
              <a:ext uri="{FF2B5EF4-FFF2-40B4-BE49-F238E27FC236}">
                <a16:creationId xmlns:a16="http://schemas.microsoft.com/office/drawing/2014/main" id="{DA41156F-D09C-3779-0E44-2A2B9F28023F}"/>
              </a:ext>
            </a:extLst>
          </p:cNvPr>
          <p:cNvGraphicFramePr>
            <a:graphicFrameLocks noGrp="1"/>
          </p:cNvGraphicFramePr>
          <p:nvPr>
            <p:ph idx="1"/>
            <p:extLst>
              <p:ext uri="{D42A27DB-BD31-4B8C-83A1-F6EECF244321}">
                <p14:modId xmlns:p14="http://schemas.microsoft.com/office/powerpoint/2010/main" val="4149670854"/>
              </p:ext>
            </p:extLst>
          </p:nvPr>
        </p:nvGraphicFramePr>
        <p:xfrm>
          <a:off x="707922" y="1681316"/>
          <a:ext cx="9212826" cy="4581829"/>
        </p:xfrm>
        <a:graphic>
          <a:graphicData uri="http://schemas.openxmlformats.org/drawingml/2006/table">
            <a:tbl>
              <a:tblPr>
                <a:tableStyleId>{5C22544A-7EE6-4342-B048-85BDC9FD1C3A}</a:tableStyleId>
              </a:tblPr>
              <a:tblGrid>
                <a:gridCol w="955325">
                  <a:extLst>
                    <a:ext uri="{9D8B030D-6E8A-4147-A177-3AD203B41FA5}">
                      <a16:colId xmlns:a16="http://schemas.microsoft.com/office/drawing/2014/main" val="2201436386"/>
                    </a:ext>
                  </a:extLst>
                </a:gridCol>
                <a:gridCol w="3632918">
                  <a:extLst>
                    <a:ext uri="{9D8B030D-6E8A-4147-A177-3AD203B41FA5}">
                      <a16:colId xmlns:a16="http://schemas.microsoft.com/office/drawing/2014/main" val="209829048"/>
                    </a:ext>
                  </a:extLst>
                </a:gridCol>
                <a:gridCol w="1776773">
                  <a:extLst>
                    <a:ext uri="{9D8B030D-6E8A-4147-A177-3AD203B41FA5}">
                      <a16:colId xmlns:a16="http://schemas.microsoft.com/office/drawing/2014/main" val="2394638488"/>
                    </a:ext>
                  </a:extLst>
                </a:gridCol>
                <a:gridCol w="2847810">
                  <a:extLst>
                    <a:ext uri="{9D8B030D-6E8A-4147-A177-3AD203B41FA5}">
                      <a16:colId xmlns:a16="http://schemas.microsoft.com/office/drawing/2014/main" val="1027250066"/>
                    </a:ext>
                  </a:extLst>
                </a:gridCol>
              </a:tblGrid>
              <a:tr h="1009291">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Code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 statement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64160212"/>
                  </a:ext>
                </a:extLst>
              </a:tr>
              <a:tr h="1786269">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The software prompts the user to enter username and password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745141117"/>
                  </a:ext>
                </a:extLst>
              </a:tr>
              <a:tr h="1786269">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I002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After logging there's a toolbar that has sales - purchases - reports - offers - create user - exit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884609452"/>
                  </a:ext>
                </a:extLst>
              </a:tr>
            </a:tbl>
          </a:graphicData>
        </a:graphic>
      </p:graphicFrame>
      <p:sp>
        <p:nvSpPr>
          <p:cNvPr id="5" name="TextBox 4">
            <a:extLst>
              <a:ext uri="{FF2B5EF4-FFF2-40B4-BE49-F238E27FC236}">
                <a16:creationId xmlns:a16="http://schemas.microsoft.com/office/drawing/2014/main" id="{0306EF3E-A7D1-8CF2-E6BE-508DD3770144}"/>
              </a:ext>
            </a:extLst>
          </p:cNvPr>
          <p:cNvSpPr txBox="1"/>
          <p:nvPr/>
        </p:nvSpPr>
        <p:spPr>
          <a:xfrm>
            <a:off x="707923" y="180714"/>
            <a:ext cx="6096000" cy="1972271"/>
          </a:xfrm>
          <a:prstGeom prst="rect">
            <a:avLst/>
          </a:prstGeom>
          <a:noFill/>
        </p:spPr>
        <p:txBody>
          <a:bodyPr wrap="square">
            <a:spAutoFit/>
          </a:bodyPr>
          <a:lstStyle/>
          <a:p>
            <a:pPr marR="0" lvl="0" rtl="0" fontAlgn="base">
              <a:lnSpc>
                <a:spcPct val="107000"/>
              </a:lnSpc>
              <a:spcBef>
                <a:spcPts val="0"/>
              </a:spcBef>
              <a:spcAft>
                <a:spcPts val="2400"/>
              </a:spcAft>
              <a:buClr>
                <a:srgbClr val="000000"/>
              </a:buClr>
              <a:buSzPts val="1800"/>
            </a:pPr>
            <a:r>
              <a:rPr lang="en-US" sz="3000" b="1" u="none" strike="noStrike" kern="0" dirty="0">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p>
          <a:p>
            <a:pPr fontAlgn="base">
              <a:lnSpc>
                <a:spcPct val="107000"/>
              </a:lnSpc>
              <a:spcAft>
                <a:spcPts val="2400"/>
              </a:spcAft>
              <a:buClr>
                <a:srgbClr val="000000"/>
              </a:buClr>
              <a:buSzPts val="1800"/>
            </a:pPr>
            <a:r>
              <a:rPr lang="en-US" sz="3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Usability</a:t>
            </a:r>
          </a:p>
          <a:p>
            <a:pPr marR="0" lvl="0" rtl="0" fontAlgn="base">
              <a:lnSpc>
                <a:spcPct val="107000"/>
              </a:lnSpc>
              <a:spcBef>
                <a:spcPts val="0"/>
              </a:spcBef>
              <a:spcAft>
                <a:spcPts val="2400"/>
              </a:spcAft>
              <a:buClr>
                <a:srgbClr val="000000"/>
              </a:buClr>
              <a:buSzPts val="1800"/>
            </a:pPr>
            <a:r>
              <a:rPr lang="en-US" sz="1800" b="1" u="none" strike="noStrike"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7" name="Rectangle 1">
            <a:extLst>
              <a:ext uri="{FF2B5EF4-FFF2-40B4-BE49-F238E27FC236}">
                <a16:creationId xmlns:a16="http://schemas.microsoft.com/office/drawing/2014/main" id="{667CA046-C444-ABE2-A489-5BF2FD5544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99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C9FF-3AD3-7946-BD0A-CDEB17D014AA}"/>
              </a:ext>
            </a:extLst>
          </p:cNvPr>
          <p:cNvSpPr>
            <a:spLocks noGrp="1"/>
          </p:cNvSpPr>
          <p:nvPr>
            <p:ph type="title"/>
          </p:nvPr>
        </p:nvSpPr>
        <p:spPr>
          <a:xfrm flipV="1">
            <a:off x="-412956" y="0"/>
            <a:ext cx="412955" cy="206477"/>
          </a:xfrm>
        </p:spPr>
        <p:txBody>
          <a:bodyPr/>
          <a:lstStyle/>
          <a:p>
            <a:r>
              <a:rPr lang="en-US" sz="100" dirty="0"/>
              <a:t>.</a:t>
            </a:r>
          </a:p>
        </p:txBody>
      </p:sp>
      <p:sp>
        <p:nvSpPr>
          <p:cNvPr id="3" name="Content Placeholder 2">
            <a:extLst>
              <a:ext uri="{FF2B5EF4-FFF2-40B4-BE49-F238E27FC236}">
                <a16:creationId xmlns:a16="http://schemas.microsoft.com/office/drawing/2014/main" id="{5598FB70-EB12-6E97-1A5F-71101821FA15}"/>
              </a:ext>
            </a:extLst>
          </p:cNvPr>
          <p:cNvSpPr>
            <a:spLocks noGrp="1"/>
          </p:cNvSpPr>
          <p:nvPr>
            <p:ph idx="1"/>
          </p:nvPr>
        </p:nvSpPr>
        <p:spPr>
          <a:xfrm>
            <a:off x="540774" y="481783"/>
            <a:ext cx="9509079" cy="5766618"/>
          </a:xfrm>
        </p:spPr>
        <p:txBody>
          <a:bodyPr>
            <a:normAutofit/>
          </a:bodyPr>
          <a:lstStyle/>
          <a:p>
            <a:r>
              <a:rPr lang="en-US" sz="4000" b="1" dirty="0">
                <a:latin typeface="Times New Roman" panose="02020603050405020304" pitchFamily="18" charset="0"/>
                <a:cs typeface="Times New Roman" panose="02020603050405020304" pitchFamily="18" charset="0"/>
              </a:rPr>
              <a:t>Agenda</a:t>
            </a:r>
          </a:p>
          <a:p>
            <a:endParaRPr lang="en-US" sz="3000" b="1" dirty="0"/>
          </a:p>
          <a:p>
            <a:r>
              <a:rPr lang="en-US" sz="2800" dirty="0">
                <a:solidFill>
                  <a:srgbClr val="DCDDDE"/>
                </a:solidFill>
                <a:latin typeface="Whitney"/>
              </a:rPr>
              <a:t> (SRS) Software Requirements Specification. </a:t>
            </a:r>
          </a:p>
          <a:p>
            <a:endParaRPr lang="en-US" sz="2800" dirty="0">
              <a:solidFill>
                <a:srgbClr val="DCDDDE"/>
              </a:solidFill>
              <a:latin typeface="Whitney"/>
            </a:endParaRPr>
          </a:p>
          <a:p>
            <a:r>
              <a:rPr lang="en-US" sz="2800" dirty="0">
                <a:solidFill>
                  <a:srgbClr val="DCDDDE"/>
                </a:solidFill>
                <a:latin typeface="Whitney"/>
              </a:rPr>
              <a:t> (DFD) Data Flow Diagram. </a:t>
            </a:r>
          </a:p>
          <a:p>
            <a:endParaRPr lang="en-US" sz="2800" dirty="0">
              <a:solidFill>
                <a:srgbClr val="DCDDDE"/>
              </a:solidFill>
              <a:latin typeface="Whitney"/>
            </a:endParaRPr>
          </a:p>
          <a:p>
            <a:r>
              <a:rPr lang="en-US" sz="2800" dirty="0">
                <a:solidFill>
                  <a:srgbClr val="DCDDDE"/>
                </a:solidFill>
                <a:latin typeface="Whitney"/>
              </a:rPr>
              <a:t> (ERD) Entity Relationship Diagram .</a:t>
            </a:r>
            <a:endParaRPr lang="en-US" sz="3000" b="1" dirty="0"/>
          </a:p>
        </p:txBody>
      </p:sp>
    </p:spTree>
    <p:extLst>
      <p:ext uri="{BB962C8B-B14F-4D97-AF65-F5344CB8AC3E}">
        <p14:creationId xmlns:p14="http://schemas.microsoft.com/office/powerpoint/2010/main" val="267956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B1A3-D72C-5419-DD1B-5FEDC9D94F67}"/>
              </a:ext>
            </a:extLst>
          </p:cNvPr>
          <p:cNvSpPr>
            <a:spLocks noGrp="1"/>
          </p:cNvSpPr>
          <p:nvPr>
            <p:ph type="title"/>
          </p:nvPr>
        </p:nvSpPr>
        <p:spPr>
          <a:xfrm flipV="1">
            <a:off x="-629264" y="58994"/>
            <a:ext cx="519356" cy="275303"/>
          </a:xfrm>
        </p:spPr>
        <p:txBody>
          <a:bodyPr/>
          <a:lstStyle/>
          <a:p>
            <a:r>
              <a:rPr lang="en-US" sz="100" dirty="0"/>
              <a:t>.</a:t>
            </a:r>
          </a:p>
        </p:txBody>
      </p:sp>
      <p:graphicFrame>
        <p:nvGraphicFramePr>
          <p:cNvPr id="4" name="Content Placeholder 3">
            <a:extLst>
              <a:ext uri="{FF2B5EF4-FFF2-40B4-BE49-F238E27FC236}">
                <a16:creationId xmlns:a16="http://schemas.microsoft.com/office/drawing/2014/main" id="{B113F3A6-C6B5-C304-C87D-B51DA3DCDCE4}"/>
              </a:ext>
            </a:extLst>
          </p:cNvPr>
          <p:cNvGraphicFramePr>
            <a:graphicFrameLocks noGrp="1"/>
          </p:cNvGraphicFramePr>
          <p:nvPr>
            <p:ph idx="1"/>
            <p:extLst>
              <p:ext uri="{D42A27DB-BD31-4B8C-83A1-F6EECF244321}">
                <p14:modId xmlns:p14="http://schemas.microsoft.com/office/powerpoint/2010/main" val="24821201"/>
              </p:ext>
            </p:extLst>
          </p:nvPr>
        </p:nvGraphicFramePr>
        <p:xfrm>
          <a:off x="698090" y="1504334"/>
          <a:ext cx="9045678" cy="4355692"/>
        </p:xfrm>
        <a:graphic>
          <a:graphicData uri="http://schemas.openxmlformats.org/drawingml/2006/table">
            <a:tbl>
              <a:tblPr bandRow="1">
                <a:tableStyleId>{5C22544A-7EE6-4342-B048-85BDC9FD1C3A}</a:tableStyleId>
              </a:tblPr>
              <a:tblGrid>
                <a:gridCol w="1040861">
                  <a:extLst>
                    <a:ext uri="{9D8B030D-6E8A-4147-A177-3AD203B41FA5}">
                      <a16:colId xmlns:a16="http://schemas.microsoft.com/office/drawing/2014/main" val="3874341433"/>
                    </a:ext>
                  </a:extLst>
                </a:gridCol>
                <a:gridCol w="3746017">
                  <a:extLst>
                    <a:ext uri="{9D8B030D-6E8A-4147-A177-3AD203B41FA5}">
                      <a16:colId xmlns:a16="http://schemas.microsoft.com/office/drawing/2014/main" val="3826980050"/>
                    </a:ext>
                  </a:extLst>
                </a:gridCol>
                <a:gridCol w="1715574">
                  <a:extLst>
                    <a:ext uri="{9D8B030D-6E8A-4147-A177-3AD203B41FA5}">
                      <a16:colId xmlns:a16="http://schemas.microsoft.com/office/drawing/2014/main" val="3758436486"/>
                    </a:ext>
                  </a:extLst>
                </a:gridCol>
                <a:gridCol w="2543226">
                  <a:extLst>
                    <a:ext uri="{9D8B030D-6E8A-4147-A177-3AD203B41FA5}">
                      <a16:colId xmlns:a16="http://schemas.microsoft.com/office/drawing/2014/main" val="3781748987"/>
                    </a:ext>
                  </a:extLst>
                </a:gridCol>
              </a:tblGrid>
              <a:tr h="1076602">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Code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Requirements statement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7308083"/>
                  </a:ext>
                </a:extLst>
              </a:tr>
              <a:tr h="2754857">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PFM001</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Loading or response time should be under or between 5-10 seconds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Should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Software will be running on medium tier pc e.g. 8th gen core i5 </a:t>
                      </a:r>
                      <a:r>
                        <a:rPr lang="en-US" sz="1600" dirty="0" err="1">
                          <a:effectLst/>
                          <a:latin typeface="Times New Roman" panose="02020603050405020304" pitchFamily="18" charset="0"/>
                          <a:cs typeface="Times New Roman" panose="02020603050405020304" pitchFamily="18" charset="0"/>
                        </a:rPr>
                        <a:t>cpu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756137"/>
                  </a:ext>
                </a:extLst>
              </a:tr>
              <a:tr h="524233">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4255006"/>
                  </a:ext>
                </a:extLst>
              </a:tr>
            </a:tbl>
          </a:graphicData>
        </a:graphic>
      </p:graphicFrame>
      <p:sp>
        <p:nvSpPr>
          <p:cNvPr id="7" name="TextBox 6">
            <a:extLst>
              <a:ext uri="{FF2B5EF4-FFF2-40B4-BE49-F238E27FC236}">
                <a16:creationId xmlns:a16="http://schemas.microsoft.com/office/drawing/2014/main" id="{815B287A-E4FD-ECA0-BB60-422891C90CA7}"/>
              </a:ext>
            </a:extLst>
          </p:cNvPr>
          <p:cNvSpPr txBox="1"/>
          <p:nvPr/>
        </p:nvSpPr>
        <p:spPr>
          <a:xfrm>
            <a:off x="698090" y="608978"/>
            <a:ext cx="6410632" cy="553998"/>
          </a:xfrm>
          <a:prstGeom prst="rect">
            <a:avLst/>
          </a:prstGeom>
          <a:noFill/>
        </p:spPr>
        <p:txBody>
          <a:bodyPr wrap="square">
            <a:spAutoFit/>
          </a:bodyPr>
          <a:lstStyle/>
          <a:p>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92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D4EF-C0C8-33CF-054C-8A1DC125A683}"/>
              </a:ext>
            </a:extLst>
          </p:cNvPr>
          <p:cNvSpPr>
            <a:spLocks noGrp="1"/>
          </p:cNvSpPr>
          <p:nvPr>
            <p:ph type="title"/>
          </p:nvPr>
        </p:nvSpPr>
        <p:spPr>
          <a:xfrm flipH="1" flipV="1">
            <a:off x="-727588" y="127819"/>
            <a:ext cx="648929" cy="294968"/>
          </a:xfrm>
        </p:spPr>
        <p:txBody>
          <a:bodyPr/>
          <a:lstStyle/>
          <a:p>
            <a:br>
              <a:rPr lang="en-US" sz="100" dirty="0"/>
            </a:br>
            <a:endParaRPr lang="en-US" sz="100" dirty="0"/>
          </a:p>
        </p:txBody>
      </p:sp>
      <p:graphicFrame>
        <p:nvGraphicFramePr>
          <p:cNvPr id="4" name="Content Placeholder 3">
            <a:extLst>
              <a:ext uri="{FF2B5EF4-FFF2-40B4-BE49-F238E27FC236}">
                <a16:creationId xmlns:a16="http://schemas.microsoft.com/office/drawing/2014/main" id="{07413535-44A6-8217-647C-9513426C7C23}"/>
              </a:ext>
            </a:extLst>
          </p:cNvPr>
          <p:cNvGraphicFramePr>
            <a:graphicFrameLocks noGrp="1"/>
          </p:cNvGraphicFramePr>
          <p:nvPr>
            <p:ph idx="1"/>
            <p:extLst>
              <p:ext uri="{D42A27DB-BD31-4B8C-83A1-F6EECF244321}">
                <p14:modId xmlns:p14="http://schemas.microsoft.com/office/powerpoint/2010/main" val="266051432"/>
              </p:ext>
            </p:extLst>
          </p:nvPr>
        </p:nvGraphicFramePr>
        <p:xfrm>
          <a:off x="776749" y="1238865"/>
          <a:ext cx="9035845" cy="4965289"/>
        </p:xfrm>
        <a:graphic>
          <a:graphicData uri="http://schemas.openxmlformats.org/drawingml/2006/table">
            <a:tbl>
              <a:tblPr bandRow="1">
                <a:tableStyleId>{5C22544A-7EE6-4342-B048-85BDC9FD1C3A}</a:tableStyleId>
              </a:tblPr>
              <a:tblGrid>
                <a:gridCol w="1039202">
                  <a:extLst>
                    <a:ext uri="{9D8B030D-6E8A-4147-A177-3AD203B41FA5}">
                      <a16:colId xmlns:a16="http://schemas.microsoft.com/office/drawing/2014/main" val="3541648203"/>
                    </a:ext>
                  </a:extLst>
                </a:gridCol>
                <a:gridCol w="3742572">
                  <a:extLst>
                    <a:ext uri="{9D8B030D-6E8A-4147-A177-3AD203B41FA5}">
                      <a16:colId xmlns:a16="http://schemas.microsoft.com/office/drawing/2014/main" val="680529217"/>
                    </a:ext>
                  </a:extLst>
                </a:gridCol>
                <a:gridCol w="2893382">
                  <a:extLst>
                    <a:ext uri="{9D8B030D-6E8A-4147-A177-3AD203B41FA5}">
                      <a16:colId xmlns:a16="http://schemas.microsoft.com/office/drawing/2014/main" val="1400117848"/>
                    </a:ext>
                  </a:extLst>
                </a:gridCol>
                <a:gridCol w="1360689">
                  <a:extLst>
                    <a:ext uri="{9D8B030D-6E8A-4147-A177-3AD203B41FA5}">
                      <a16:colId xmlns:a16="http://schemas.microsoft.com/office/drawing/2014/main" val="2548167355"/>
                    </a:ext>
                  </a:extLst>
                </a:gridCol>
              </a:tblGrid>
              <a:tr h="82327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Code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Requirements statement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Must/should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Comments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711497"/>
                  </a:ext>
                </a:extLst>
              </a:tr>
              <a:tr h="2495458">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PC001</a:t>
                      </a:r>
                    </a:p>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The software must be compatible with a visa machine, printer, barcode printer, receipt printer and a barcode scanner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Must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1627425"/>
                  </a:ext>
                </a:extLst>
              </a:tr>
              <a:tr h="1245673">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PC002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The software must work on Windows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Must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288408"/>
                  </a:ext>
                </a:extLst>
              </a:tr>
              <a:tr h="400880">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551550"/>
                  </a:ext>
                </a:extLst>
              </a:tr>
            </a:tbl>
          </a:graphicData>
        </a:graphic>
      </p:graphicFrame>
      <p:sp>
        <p:nvSpPr>
          <p:cNvPr id="7" name="TextBox 6">
            <a:extLst>
              <a:ext uri="{FF2B5EF4-FFF2-40B4-BE49-F238E27FC236}">
                <a16:creationId xmlns:a16="http://schemas.microsoft.com/office/drawing/2014/main" id="{38BDD93C-E1B0-49D1-AA80-8A2B2399DA3F}"/>
              </a:ext>
            </a:extLst>
          </p:cNvPr>
          <p:cNvSpPr txBox="1"/>
          <p:nvPr/>
        </p:nvSpPr>
        <p:spPr>
          <a:xfrm>
            <a:off x="776749" y="422787"/>
            <a:ext cx="6459792" cy="553998"/>
          </a:xfrm>
          <a:prstGeom prst="rect">
            <a:avLst/>
          </a:prstGeom>
          <a:noFill/>
        </p:spPr>
        <p:txBody>
          <a:bodyPr wrap="square">
            <a:spAutoFit/>
          </a:bodyPr>
          <a:lstStyle/>
          <a:p>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Portability and compatibility</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0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C2E1-6496-7641-6B01-59B64B5CFEE5}"/>
              </a:ext>
            </a:extLst>
          </p:cNvPr>
          <p:cNvSpPr>
            <a:spLocks noGrp="1"/>
          </p:cNvSpPr>
          <p:nvPr>
            <p:ph type="title"/>
          </p:nvPr>
        </p:nvSpPr>
        <p:spPr>
          <a:xfrm flipH="1" flipV="1">
            <a:off x="-373625" y="108155"/>
            <a:ext cx="373625" cy="324464"/>
          </a:xfrm>
        </p:spPr>
        <p:txBody>
          <a:bodyPr/>
          <a:lstStyle/>
          <a:p>
            <a:r>
              <a:rPr lang="en-US" sz="100" dirty="0"/>
              <a:t>.</a:t>
            </a:r>
          </a:p>
        </p:txBody>
      </p:sp>
      <p:sp>
        <p:nvSpPr>
          <p:cNvPr id="5" name="TextBox 4">
            <a:extLst>
              <a:ext uri="{FF2B5EF4-FFF2-40B4-BE49-F238E27FC236}">
                <a16:creationId xmlns:a16="http://schemas.microsoft.com/office/drawing/2014/main" id="{676AFC83-477B-5EB9-4871-3361270E76D1}"/>
              </a:ext>
            </a:extLst>
          </p:cNvPr>
          <p:cNvSpPr txBox="1"/>
          <p:nvPr/>
        </p:nvSpPr>
        <p:spPr>
          <a:xfrm>
            <a:off x="231058" y="270387"/>
            <a:ext cx="6282812" cy="163121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Data Flow Diagram</a:t>
            </a:r>
          </a:p>
          <a:p>
            <a:endParaRPr lang="en-US" sz="30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75794F06-42C2-31CA-D143-DA7A85E02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038" y="1268361"/>
            <a:ext cx="9436045" cy="5211097"/>
          </a:xfrm>
        </p:spPr>
      </p:pic>
    </p:spTree>
    <p:extLst>
      <p:ext uri="{BB962C8B-B14F-4D97-AF65-F5344CB8AC3E}">
        <p14:creationId xmlns:p14="http://schemas.microsoft.com/office/powerpoint/2010/main" val="777393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E8DE-7123-D334-427C-3F98C1561627}"/>
              </a:ext>
            </a:extLst>
          </p:cNvPr>
          <p:cNvSpPr>
            <a:spLocks noGrp="1"/>
          </p:cNvSpPr>
          <p:nvPr>
            <p:ph type="title"/>
          </p:nvPr>
        </p:nvSpPr>
        <p:spPr>
          <a:xfrm flipH="1" flipV="1">
            <a:off x="-609599" y="186812"/>
            <a:ext cx="609599" cy="275303"/>
          </a:xfrm>
        </p:spPr>
        <p:txBody>
          <a:bodyPr/>
          <a:lstStyle/>
          <a:p>
            <a:r>
              <a:rPr lang="en-US" sz="100" dirty="0"/>
              <a:t>.</a:t>
            </a:r>
          </a:p>
        </p:txBody>
      </p:sp>
      <p:pic>
        <p:nvPicPr>
          <p:cNvPr id="4" name="Content Placeholder 6">
            <a:extLst>
              <a:ext uri="{FF2B5EF4-FFF2-40B4-BE49-F238E27FC236}">
                <a16:creationId xmlns:a16="http://schemas.microsoft.com/office/drawing/2014/main" id="{DA8CDA62-7CEB-3AD3-8C2E-3052666A5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961" y="0"/>
            <a:ext cx="9920747" cy="6858000"/>
          </a:xfrm>
        </p:spPr>
      </p:pic>
    </p:spTree>
    <p:extLst>
      <p:ext uri="{BB962C8B-B14F-4D97-AF65-F5344CB8AC3E}">
        <p14:creationId xmlns:p14="http://schemas.microsoft.com/office/powerpoint/2010/main" val="309490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EAFC-C22B-513A-69AE-31A50C539933}"/>
              </a:ext>
            </a:extLst>
          </p:cNvPr>
          <p:cNvSpPr>
            <a:spLocks noGrp="1"/>
          </p:cNvSpPr>
          <p:nvPr>
            <p:ph type="title"/>
          </p:nvPr>
        </p:nvSpPr>
        <p:spPr>
          <a:xfrm>
            <a:off x="-560439" y="-1"/>
            <a:ext cx="560440" cy="255639"/>
          </a:xfrm>
        </p:spPr>
        <p:txBody>
          <a:bodyPr/>
          <a:lstStyle/>
          <a:p>
            <a:r>
              <a:rPr lang="en-US" sz="100" dirty="0"/>
              <a:t>.</a:t>
            </a:r>
          </a:p>
        </p:txBody>
      </p:sp>
      <p:pic>
        <p:nvPicPr>
          <p:cNvPr id="7" name="Content Placeholder 6">
            <a:extLst>
              <a:ext uri="{FF2B5EF4-FFF2-40B4-BE49-F238E27FC236}">
                <a16:creationId xmlns:a16="http://schemas.microsoft.com/office/drawing/2014/main" id="{0A23C36E-4110-7145-2C02-752A45629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884903"/>
            <a:ext cx="8691716" cy="5594556"/>
          </a:xfrm>
        </p:spPr>
      </p:pic>
      <p:sp>
        <p:nvSpPr>
          <p:cNvPr id="5" name="TextBox 4">
            <a:extLst>
              <a:ext uri="{FF2B5EF4-FFF2-40B4-BE49-F238E27FC236}">
                <a16:creationId xmlns:a16="http://schemas.microsoft.com/office/drawing/2014/main" id="{CA7E0349-F2B5-50DF-7C0D-18F561DF0328}"/>
              </a:ext>
            </a:extLst>
          </p:cNvPr>
          <p:cNvSpPr txBox="1"/>
          <p:nvPr/>
        </p:nvSpPr>
        <p:spPr>
          <a:xfrm>
            <a:off x="661220" y="88489"/>
            <a:ext cx="6376218" cy="553998"/>
          </a:xfrm>
          <a:prstGeom prst="rect">
            <a:avLst/>
          </a:prstGeom>
          <a:noFill/>
        </p:spPr>
        <p:txBody>
          <a:bodyPr wrap="square">
            <a:spAutoFit/>
          </a:bodyPr>
          <a:lstStyle/>
          <a:p>
            <a:pPr marL="0" indent="0">
              <a:buNone/>
            </a:pP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Entity Relationship Diagram </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16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55EA-42B3-1791-98E5-0A21821944C0}"/>
              </a:ext>
            </a:extLst>
          </p:cNvPr>
          <p:cNvSpPr>
            <a:spLocks noGrp="1"/>
          </p:cNvSpPr>
          <p:nvPr>
            <p:ph type="title"/>
          </p:nvPr>
        </p:nvSpPr>
        <p:spPr>
          <a:xfrm flipV="1">
            <a:off x="-45720" y="78658"/>
            <a:ext cx="45719" cy="108155"/>
          </a:xfrm>
        </p:spPr>
        <p:txBody>
          <a:bodyPr/>
          <a:lstStyle/>
          <a:p>
            <a:r>
              <a:rPr lang="en-US" sz="100" dirty="0"/>
              <a:t>.</a:t>
            </a:r>
          </a:p>
        </p:txBody>
      </p:sp>
      <p:sp>
        <p:nvSpPr>
          <p:cNvPr id="3" name="Content Placeholder 2">
            <a:extLst>
              <a:ext uri="{FF2B5EF4-FFF2-40B4-BE49-F238E27FC236}">
                <a16:creationId xmlns:a16="http://schemas.microsoft.com/office/drawing/2014/main" id="{ABFF50E6-5BA7-B22B-7ECE-49F0995A3339}"/>
              </a:ext>
            </a:extLst>
          </p:cNvPr>
          <p:cNvSpPr>
            <a:spLocks noGrp="1"/>
          </p:cNvSpPr>
          <p:nvPr>
            <p:ph idx="1"/>
          </p:nvPr>
        </p:nvSpPr>
        <p:spPr>
          <a:xfrm>
            <a:off x="403126" y="501447"/>
            <a:ext cx="9646730" cy="5746954"/>
          </a:xfrm>
        </p:spPr>
        <p:txBody>
          <a:bodyPr>
            <a:normAutofit/>
          </a:bodyPr>
          <a:lstStyle/>
          <a:p>
            <a:r>
              <a:rPr lang="en-US" sz="4000" b="1" dirty="0">
                <a:latin typeface="Times New Roman" panose="02020603050405020304" pitchFamily="18" charset="0"/>
                <a:ea typeface="Calibri" panose="020F0502020204030204" pitchFamily="34" charset="0"/>
                <a:cs typeface="Times New Roman" panose="02020603050405020304" pitchFamily="18" charset="0"/>
              </a:rPr>
              <a:t>Introduction</a:t>
            </a:r>
            <a:r>
              <a:rPr lang="en-US" sz="4000" b="1" dirty="0">
                <a:latin typeface="Calibri" panose="020F0502020204030204" pitchFamily="34" charset="0"/>
                <a:ea typeface="Calibri" panose="020F0502020204030204" pitchFamily="34" charset="0"/>
              </a:rPr>
              <a:t> :</a:t>
            </a:r>
          </a:p>
          <a:p>
            <a:endParaRPr lang="en-US" sz="3000" b="1" dirty="0">
              <a:latin typeface="Calibri" panose="020F0502020204030204" pitchFamily="34" charset="0"/>
              <a:ea typeface="Calibri" panose="020F0502020204030204" pitchFamily="34" charset="0"/>
            </a:endParaRPr>
          </a:p>
          <a:p>
            <a:r>
              <a:rPr lang="en-US" sz="3000" dirty="0">
                <a:latin typeface="Calibri" panose="020F0502020204030204" pitchFamily="34" charset="0"/>
                <a:ea typeface="Calibri" panose="020F0502020204030204" pitchFamily="34" charset="0"/>
              </a:rPr>
              <a:t>The following section provides an overview the software requirements specifications (SRS) for the Pharmacy system.</a:t>
            </a:r>
            <a:r>
              <a:rPr lang="en-US" sz="3000" b="1" dirty="0">
                <a:latin typeface="Calibri" panose="020F0502020204030204" pitchFamily="34" charset="0"/>
                <a:ea typeface="Calibri" panose="020F0502020204030204" pitchFamily="34" charset="0"/>
              </a:rPr>
              <a:t> </a:t>
            </a:r>
            <a:endParaRPr lang="en-US" sz="3000" b="1" dirty="0"/>
          </a:p>
        </p:txBody>
      </p:sp>
    </p:spTree>
    <p:extLst>
      <p:ext uri="{BB962C8B-B14F-4D97-AF65-F5344CB8AC3E}">
        <p14:creationId xmlns:p14="http://schemas.microsoft.com/office/powerpoint/2010/main" val="422650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23BE-D768-643C-17D8-E5DBE3C56690}"/>
              </a:ext>
            </a:extLst>
          </p:cNvPr>
          <p:cNvSpPr>
            <a:spLocks noGrp="1"/>
          </p:cNvSpPr>
          <p:nvPr>
            <p:ph type="title"/>
          </p:nvPr>
        </p:nvSpPr>
        <p:spPr>
          <a:xfrm flipH="1" flipV="1">
            <a:off x="-521110" y="-1"/>
            <a:ext cx="521110" cy="511277"/>
          </a:xfrm>
        </p:spPr>
        <p:txBody>
          <a:bodyPr/>
          <a:lstStyle/>
          <a:p>
            <a:r>
              <a:rPr lang="en-US" sz="100" b="1" dirty="0">
                <a:latin typeface="Calibri" panose="020F0502020204030204" pitchFamily="34" charset="0"/>
                <a:ea typeface="Calibri" panose="020F0502020204030204" pitchFamily="34" charset="0"/>
              </a:rPr>
              <a:t>.</a:t>
            </a:r>
            <a:r>
              <a:rPr lang="en-US" sz="3000" b="1" dirty="0">
                <a:latin typeface="Calibri" panose="020F0502020204030204" pitchFamily="34" charset="0"/>
                <a:ea typeface="Calibri" panose="020F0502020204030204" pitchFamily="34" charset="0"/>
              </a:rPr>
              <a:t> </a:t>
            </a:r>
            <a:endParaRPr lang="en-US" sz="3000" b="1" dirty="0"/>
          </a:p>
        </p:txBody>
      </p:sp>
      <p:sp>
        <p:nvSpPr>
          <p:cNvPr id="3" name="Content Placeholder 2">
            <a:extLst>
              <a:ext uri="{FF2B5EF4-FFF2-40B4-BE49-F238E27FC236}">
                <a16:creationId xmlns:a16="http://schemas.microsoft.com/office/drawing/2014/main" id="{86970DBE-6BE0-03F5-8805-52ABBDE3C824}"/>
              </a:ext>
            </a:extLst>
          </p:cNvPr>
          <p:cNvSpPr>
            <a:spLocks noGrp="1"/>
          </p:cNvSpPr>
          <p:nvPr>
            <p:ph idx="1"/>
          </p:nvPr>
        </p:nvSpPr>
        <p:spPr>
          <a:xfrm>
            <a:off x="265471" y="412957"/>
            <a:ext cx="9774551" cy="5835444"/>
          </a:xfrm>
        </p:spPr>
        <p:txBody>
          <a:bodyPr>
            <a:normAutofit/>
          </a:bodyPr>
          <a:lstStyle/>
          <a:p>
            <a:r>
              <a:rPr lang="en-US" sz="4000" b="1" dirty="0">
                <a:latin typeface="Times New Roman" panose="02020603050405020304" pitchFamily="18" charset="0"/>
                <a:ea typeface="Calibri" panose="020F0502020204030204" pitchFamily="34" charset="0"/>
                <a:cs typeface="Times New Roman" panose="02020603050405020304" pitchFamily="18" charset="0"/>
              </a:rPr>
              <a:t>Purpose</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3000" dirty="0">
              <a:latin typeface="Calibri" panose="020F0502020204030204" pitchFamily="34" charset="0"/>
              <a:ea typeface="Calibri" panose="020F0502020204030204" pitchFamily="34" charset="0"/>
            </a:endParaRPr>
          </a:p>
          <a:p>
            <a:r>
              <a:rPr lang="en-US" sz="3000" dirty="0">
                <a:latin typeface="Calibri" panose="020F0502020204030204" pitchFamily="34" charset="0"/>
                <a:ea typeface="Calibri" panose="020F0502020204030204" pitchFamily="34" charset="0"/>
              </a:rPr>
              <a:t>The purpose of the software is to organize the sales process, manage the pharmacy stock, create offers and manage reports. </a:t>
            </a:r>
            <a:endParaRPr lang="en-US" sz="3000" dirty="0"/>
          </a:p>
        </p:txBody>
      </p:sp>
    </p:spTree>
    <p:extLst>
      <p:ext uri="{BB962C8B-B14F-4D97-AF65-F5344CB8AC3E}">
        <p14:creationId xmlns:p14="http://schemas.microsoft.com/office/powerpoint/2010/main" val="57422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895C-8ADE-2631-9872-2A8B7A0F038C}"/>
              </a:ext>
            </a:extLst>
          </p:cNvPr>
          <p:cNvSpPr>
            <a:spLocks noGrp="1"/>
          </p:cNvSpPr>
          <p:nvPr>
            <p:ph type="title"/>
          </p:nvPr>
        </p:nvSpPr>
        <p:spPr>
          <a:xfrm flipH="1" flipV="1">
            <a:off x="-521110" y="68825"/>
            <a:ext cx="521110" cy="432619"/>
          </a:xfrm>
        </p:spPr>
        <p:txBody>
          <a:bodyPr/>
          <a:lstStyle/>
          <a:p>
            <a:r>
              <a:rPr lang="en-US" sz="100" dirty="0"/>
              <a:t>.</a:t>
            </a:r>
          </a:p>
        </p:txBody>
      </p:sp>
      <p:sp>
        <p:nvSpPr>
          <p:cNvPr id="3" name="Content Placeholder 2">
            <a:extLst>
              <a:ext uri="{FF2B5EF4-FFF2-40B4-BE49-F238E27FC236}">
                <a16:creationId xmlns:a16="http://schemas.microsoft.com/office/drawing/2014/main" id="{B00408EF-1F15-53C3-A881-E8FB6642F05A}"/>
              </a:ext>
            </a:extLst>
          </p:cNvPr>
          <p:cNvSpPr>
            <a:spLocks noGrp="1"/>
          </p:cNvSpPr>
          <p:nvPr>
            <p:ph idx="1"/>
          </p:nvPr>
        </p:nvSpPr>
        <p:spPr>
          <a:xfrm>
            <a:off x="452286" y="422788"/>
            <a:ext cx="9597569" cy="5825612"/>
          </a:xfrm>
        </p:spPr>
        <p:txBody>
          <a:bodyPr>
            <a:normAutofit/>
          </a:bodyPr>
          <a:lstStyle/>
          <a:p>
            <a:pPr marL="0">
              <a:lnSpc>
                <a:spcPct val="107000"/>
              </a:lnSpc>
              <a:spcBef>
                <a:spcPts val="0"/>
              </a:spcBef>
              <a:spcAft>
                <a:spcPts val="800"/>
              </a:spcAft>
            </a:pPr>
            <a:r>
              <a:rPr lang="en-US" sz="4000" b="1" dirty="0">
                <a:latin typeface="Times New Roman" panose="02020603050405020304" pitchFamily="18" charset="0"/>
                <a:ea typeface="Tahoma" panose="020B0604030504040204" pitchFamily="34" charset="0"/>
                <a:cs typeface="Times New Roman" panose="02020603050405020304" pitchFamily="18" charset="0"/>
              </a:rPr>
              <a:t>Product Scope</a:t>
            </a:r>
          </a:p>
          <a:p>
            <a:pPr marL="0">
              <a:lnSpc>
                <a:spcPct val="107000"/>
              </a:lnSpc>
              <a:spcBef>
                <a:spcPts val="0"/>
              </a:spcBef>
              <a:spcAft>
                <a:spcPts val="800"/>
              </a:spcAft>
            </a:pPr>
            <a:endParaRPr lang="en-US" sz="3000" dirty="0">
              <a:latin typeface="Calibri" panose="020F0502020204030204" pitchFamily="34" charset="0"/>
              <a:ea typeface="Calibri" panose="020F0502020204030204" pitchFamily="34" charset="0"/>
              <a:cs typeface="Calibri" panose="020F0502020204030204" pitchFamily="34" charset="0"/>
            </a:endParaRPr>
          </a:p>
          <a:p>
            <a:pPr marL="0">
              <a:lnSpc>
                <a:spcPct val="107000"/>
              </a:lnSpc>
              <a:spcBef>
                <a:spcPts val="0"/>
              </a:spcBef>
              <a:spcAft>
                <a:spcPts val="800"/>
              </a:spcAft>
            </a:pPr>
            <a:r>
              <a:rPr lang="en-US" sz="3000" dirty="0">
                <a:latin typeface="Calibri" panose="020F0502020204030204" pitchFamily="34" charset="0"/>
                <a:ea typeface="Calibri" panose="020F0502020204030204" pitchFamily="34" charset="0"/>
                <a:cs typeface="Calibri" panose="020F0502020204030204" pitchFamily="34" charset="0"/>
              </a:rPr>
              <a:t>The software will provide the user with the ability to:</a:t>
            </a:r>
          </a:p>
          <a:p>
            <a:pPr marL="0">
              <a:lnSpc>
                <a:spcPct val="107000"/>
              </a:lnSpc>
              <a:spcBef>
                <a:spcPts val="0"/>
              </a:spcBef>
              <a:spcAft>
                <a:spcPts val="800"/>
              </a:spcAft>
            </a:pPr>
            <a:endParaRPr lang="en-US" sz="3000" dirty="0">
              <a:latin typeface="Calibri" panose="020F0502020204030204" pitchFamily="34" charset="0"/>
              <a:ea typeface="Calibri" panose="020F0502020204030204" pitchFamily="34" charset="0"/>
              <a:cs typeface="Calibri" panose="020F0502020204030204" pitchFamily="34" charset="0"/>
            </a:endParaRPr>
          </a:p>
          <a:p>
            <a:pPr marL="0">
              <a:lnSpc>
                <a:spcPct val="107000"/>
              </a:lnSpc>
              <a:spcBef>
                <a:spcPts val="0"/>
              </a:spcBef>
              <a:spcAft>
                <a:spcPts val="800"/>
              </a:spcAft>
            </a:pPr>
            <a:r>
              <a:rPr lang="en-US" sz="3000" dirty="0">
                <a:latin typeface="Calibri" panose="020F0502020204030204" pitchFamily="34" charset="0"/>
                <a:ea typeface="Calibri" panose="020F0502020204030204" pitchFamily="34" charset="0"/>
                <a:cs typeface="Calibri" panose="020F0502020204030204" pitchFamily="34" charset="0"/>
              </a:rPr>
              <a:t>Create receipts for products sold or returned</a:t>
            </a:r>
          </a:p>
          <a:p>
            <a:pPr marL="0">
              <a:lnSpc>
                <a:spcPct val="107000"/>
              </a:lnSpc>
              <a:spcBef>
                <a:spcPts val="0"/>
              </a:spcBef>
              <a:spcAft>
                <a:spcPts val="800"/>
              </a:spcAft>
            </a:pPr>
            <a:r>
              <a:rPr lang="en-US" sz="3000" dirty="0">
                <a:latin typeface="Calibri" panose="020F0502020204030204" pitchFamily="34" charset="0"/>
                <a:ea typeface="Calibri" panose="020F0502020204030204" pitchFamily="34" charset="0"/>
                <a:cs typeface="Calibri" panose="020F0502020204030204" pitchFamily="34" charset="0"/>
              </a:rPr>
              <a:t>Put offers on products</a:t>
            </a:r>
          </a:p>
          <a:p>
            <a:pPr marL="0">
              <a:lnSpc>
                <a:spcPct val="107000"/>
              </a:lnSpc>
              <a:spcBef>
                <a:spcPts val="0"/>
              </a:spcBef>
              <a:spcAft>
                <a:spcPts val="800"/>
              </a:spcAft>
            </a:pPr>
            <a:r>
              <a:rPr lang="en-US" sz="3000" dirty="0">
                <a:latin typeface="Calibri" panose="020F0502020204030204" pitchFamily="34" charset="0"/>
                <a:ea typeface="Calibri" panose="020F0502020204030204" pitchFamily="34" charset="0"/>
                <a:cs typeface="Calibri" panose="020F0502020204030204" pitchFamily="34" charset="0"/>
              </a:rPr>
              <a:t>Keep detailed record of warehouse stock</a:t>
            </a:r>
          </a:p>
          <a:p>
            <a:pPr marL="0">
              <a:lnSpc>
                <a:spcPct val="107000"/>
              </a:lnSpc>
              <a:spcBef>
                <a:spcPts val="0"/>
              </a:spcBef>
              <a:spcAft>
                <a:spcPts val="800"/>
              </a:spcAft>
            </a:pPr>
            <a:r>
              <a:rPr lang="en-US" sz="3000" dirty="0">
                <a:latin typeface="Calibri" panose="020F0502020204030204" pitchFamily="34" charset="0"/>
                <a:ea typeface="Calibri" panose="020F0502020204030204" pitchFamily="34" charset="0"/>
                <a:cs typeface="Calibri" panose="020F0502020204030204" pitchFamily="34" charset="0"/>
              </a:rPr>
              <a:t>Keep detailed record of purchases</a:t>
            </a:r>
          </a:p>
          <a:p>
            <a:pPr marL="0">
              <a:lnSpc>
                <a:spcPct val="107000"/>
              </a:lnSpc>
              <a:spcBef>
                <a:spcPts val="0"/>
              </a:spcBef>
              <a:spcAft>
                <a:spcPts val="800"/>
              </a:spcAft>
            </a:pPr>
            <a:r>
              <a:rPr lang="en-US" sz="3000" dirty="0">
                <a:latin typeface="Calibri" panose="020F0502020204030204" pitchFamily="34" charset="0"/>
                <a:ea typeface="Calibri" panose="020F0502020204030204" pitchFamily="34" charset="0"/>
                <a:cs typeface="Calibri" panose="020F0502020204030204" pitchFamily="34" charset="0"/>
              </a:rPr>
              <a:t>Make reports for all the financial affairs</a:t>
            </a:r>
          </a:p>
          <a:p>
            <a:endParaRPr lang="en-US" dirty="0"/>
          </a:p>
        </p:txBody>
      </p:sp>
    </p:spTree>
    <p:extLst>
      <p:ext uri="{BB962C8B-B14F-4D97-AF65-F5344CB8AC3E}">
        <p14:creationId xmlns:p14="http://schemas.microsoft.com/office/powerpoint/2010/main" val="265104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9AED-F449-0880-2CC8-DEC5615D93C1}"/>
              </a:ext>
            </a:extLst>
          </p:cNvPr>
          <p:cNvSpPr>
            <a:spLocks noGrp="1"/>
          </p:cNvSpPr>
          <p:nvPr>
            <p:ph type="title"/>
          </p:nvPr>
        </p:nvSpPr>
        <p:spPr>
          <a:xfrm flipH="1" flipV="1">
            <a:off x="-285134" y="68826"/>
            <a:ext cx="285134" cy="334297"/>
          </a:xfrm>
        </p:spPr>
        <p:txBody>
          <a:bodyPr/>
          <a:lstStyle/>
          <a:p>
            <a:r>
              <a:rPr lang="en-US" sz="100" dirty="0"/>
              <a:t>.</a:t>
            </a:r>
          </a:p>
        </p:txBody>
      </p:sp>
      <p:sp>
        <p:nvSpPr>
          <p:cNvPr id="3" name="Content Placeholder 2">
            <a:extLst>
              <a:ext uri="{FF2B5EF4-FFF2-40B4-BE49-F238E27FC236}">
                <a16:creationId xmlns:a16="http://schemas.microsoft.com/office/drawing/2014/main" id="{D05AED0A-E372-3CC9-EAB5-8274948141AF}"/>
              </a:ext>
            </a:extLst>
          </p:cNvPr>
          <p:cNvSpPr>
            <a:spLocks noGrp="1"/>
          </p:cNvSpPr>
          <p:nvPr>
            <p:ph idx="1"/>
          </p:nvPr>
        </p:nvSpPr>
        <p:spPr>
          <a:xfrm>
            <a:off x="442453" y="403125"/>
            <a:ext cx="9607401" cy="5845276"/>
          </a:xfrm>
        </p:spPr>
        <p:txBody>
          <a:bodyPr/>
          <a:lstStyle/>
          <a:p>
            <a:r>
              <a:rPr lang="en-US" sz="4000" b="1" dirty="0">
                <a:latin typeface="Times New Roman" panose="02020603050405020304" pitchFamily="18" charset="0"/>
                <a:ea typeface="Times New Roman" panose="02020603050405020304" pitchFamily="18" charset="0"/>
                <a:cs typeface="Times New Roman" panose="02020603050405020304" pitchFamily="18" charset="0"/>
              </a:rPr>
              <a:t>References </a:t>
            </a:r>
          </a:p>
          <a:p>
            <a:endParaRPr lang="en-US" sz="3000" dirty="0">
              <a:latin typeface="Calibri" panose="020F0502020204030204" pitchFamily="34" charset="0"/>
              <a:ea typeface="Calibri" panose="020F0502020204030204" pitchFamily="34" charset="0"/>
            </a:endParaRPr>
          </a:p>
          <a:p>
            <a:endParaRPr lang="en-US" sz="3000" dirty="0">
              <a:latin typeface="Calibri" panose="020F0502020204030204" pitchFamily="34" charset="0"/>
              <a:ea typeface="Calibri" panose="020F0502020204030204" pitchFamily="34" charset="0"/>
            </a:endParaRPr>
          </a:p>
          <a:p>
            <a:r>
              <a:rPr lang="en-US" sz="3000" dirty="0">
                <a:latin typeface="Calibri" panose="020F0502020204030204" pitchFamily="34" charset="0"/>
                <a:ea typeface="Calibri" panose="020F0502020204030204" pitchFamily="34" charset="0"/>
              </a:rPr>
              <a:t>Interview with Dr. Osama Ismail and Pharmacist at El-</a:t>
            </a:r>
            <a:r>
              <a:rPr lang="en-US" sz="3000" dirty="0" err="1">
                <a:latin typeface="Calibri" panose="020F0502020204030204" pitchFamily="34" charset="0"/>
                <a:ea typeface="Calibri" panose="020F0502020204030204" pitchFamily="34" charset="0"/>
              </a:rPr>
              <a:t>Ezaby</a:t>
            </a:r>
            <a:r>
              <a:rPr lang="en-US" sz="3000" dirty="0">
                <a:latin typeface="Calibri" panose="020F0502020204030204" pitchFamily="34" charset="0"/>
                <a:ea typeface="Calibri" panose="020F0502020204030204" pitchFamily="34" charset="0"/>
              </a:rPr>
              <a:t> Pharmacy</a:t>
            </a:r>
            <a:endParaRPr lang="en-US" dirty="0"/>
          </a:p>
        </p:txBody>
      </p:sp>
    </p:spTree>
    <p:extLst>
      <p:ext uri="{BB962C8B-B14F-4D97-AF65-F5344CB8AC3E}">
        <p14:creationId xmlns:p14="http://schemas.microsoft.com/office/powerpoint/2010/main" val="193118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0222-4A30-4934-61FB-31B2A32FF588}"/>
              </a:ext>
            </a:extLst>
          </p:cNvPr>
          <p:cNvSpPr>
            <a:spLocks noGrp="1"/>
          </p:cNvSpPr>
          <p:nvPr>
            <p:ph type="title"/>
          </p:nvPr>
        </p:nvSpPr>
        <p:spPr>
          <a:xfrm flipH="1" flipV="1">
            <a:off x="-334296" y="196644"/>
            <a:ext cx="334296" cy="176981"/>
          </a:xfrm>
        </p:spPr>
        <p:txBody>
          <a:bodyPr/>
          <a:lstStyle/>
          <a:p>
            <a:r>
              <a:rPr lang="en-US" sz="100" dirty="0"/>
              <a:t>.</a:t>
            </a:r>
          </a:p>
        </p:txBody>
      </p:sp>
      <p:sp>
        <p:nvSpPr>
          <p:cNvPr id="3" name="Content Placeholder 2">
            <a:extLst>
              <a:ext uri="{FF2B5EF4-FFF2-40B4-BE49-F238E27FC236}">
                <a16:creationId xmlns:a16="http://schemas.microsoft.com/office/drawing/2014/main" id="{87698DB6-64C5-D59F-5B64-93CA9D303147}"/>
              </a:ext>
            </a:extLst>
          </p:cNvPr>
          <p:cNvSpPr>
            <a:spLocks noGrp="1"/>
          </p:cNvSpPr>
          <p:nvPr>
            <p:ph idx="1"/>
          </p:nvPr>
        </p:nvSpPr>
        <p:spPr>
          <a:xfrm>
            <a:off x="334299" y="373627"/>
            <a:ext cx="9715556" cy="5874774"/>
          </a:xfrm>
        </p:spPr>
        <p:txBody>
          <a:bodyPr>
            <a:normAutofit fontScale="77500" lnSpcReduction="20000"/>
          </a:bodyPr>
          <a:lstStyle/>
          <a:p>
            <a:r>
              <a:rPr lang="en-US" sz="4000" b="1" kern="0" dirty="0">
                <a:latin typeface="Times New Roman" panose="02020603050405020304" pitchFamily="18" charset="0"/>
                <a:ea typeface="Times New Roman" panose="02020603050405020304" pitchFamily="18" charset="0"/>
                <a:cs typeface="Times New Roman" panose="02020603050405020304" pitchFamily="18" charset="0"/>
              </a:rPr>
              <a:t>Overall Description </a:t>
            </a:r>
          </a:p>
          <a:p>
            <a:endParaRPr lang="en-US" sz="40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spcAft>
                <a:spcPts val="800"/>
              </a:spcAft>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Product Functions </a:t>
            </a:r>
          </a:p>
          <a:p>
            <a:pPr marL="0">
              <a:lnSpc>
                <a:spcPct val="107000"/>
              </a:lnSpc>
              <a:spcBef>
                <a:spcPts val="0"/>
              </a:spcBef>
              <a:spcAft>
                <a:spcPts val="800"/>
              </a:spcAft>
            </a:pPr>
            <a:endParaRPr lang="en-US" sz="3000" dirty="0">
              <a:latin typeface="Calibri" panose="020F0502020204030204" pitchFamily="34" charset="0"/>
              <a:ea typeface="Calibri" panose="020F0502020204030204" pitchFamily="34" charset="0"/>
            </a:endParaRPr>
          </a:p>
          <a:p>
            <a:pPr marL="0">
              <a:lnSpc>
                <a:spcPct val="107000"/>
              </a:lnSpc>
              <a:spcBef>
                <a:spcPts val="0"/>
              </a:spcBef>
              <a:spcAft>
                <a:spcPts val="800"/>
              </a:spcAft>
            </a:pPr>
            <a:r>
              <a:rPr lang="en-US" sz="3200" dirty="0">
                <a:latin typeface="Calibri" panose="020F0502020204030204" pitchFamily="34" charset="0"/>
                <a:ea typeface="Calibri" panose="020F0502020204030204" pitchFamily="34" charset="0"/>
              </a:rPr>
              <a:t>This will perform four main functions:</a:t>
            </a:r>
          </a:p>
          <a:p>
            <a:pPr marL="0">
              <a:lnSpc>
                <a:spcPct val="107000"/>
              </a:lnSpc>
              <a:spcBef>
                <a:spcPts val="0"/>
              </a:spcBef>
              <a:spcAft>
                <a:spcPts val="800"/>
              </a:spcAft>
            </a:pPr>
            <a:r>
              <a:rPr lang="en-US" sz="3200" dirty="0">
                <a:latin typeface="Calibri" panose="020F0502020204030204" pitchFamily="34" charset="0"/>
                <a:ea typeface="Calibri" panose="020F0502020204030204" pitchFamily="34" charset="0"/>
              </a:rPr>
              <a:t>Sales: this function creates detailed receipts of products sold to and returned by customers of the pharmacy</a:t>
            </a:r>
          </a:p>
          <a:p>
            <a:pPr marL="0">
              <a:lnSpc>
                <a:spcPct val="107000"/>
              </a:lnSpc>
              <a:spcBef>
                <a:spcPts val="0"/>
              </a:spcBef>
              <a:spcAft>
                <a:spcPts val="800"/>
              </a:spcAft>
            </a:pPr>
            <a:r>
              <a:rPr lang="en-US" sz="3200" dirty="0">
                <a:latin typeface="Calibri" panose="020F0502020204030204" pitchFamily="34" charset="0"/>
                <a:ea typeface="Calibri" panose="020F0502020204030204" pitchFamily="34" charset="0"/>
              </a:rPr>
              <a:t>Purchases: this function is used to enter the products bought by the  pharmacy with details of the purchase i.e. (supplier, expiry date, price in bulk and for user, </a:t>
            </a:r>
            <a:r>
              <a:rPr lang="en-US" sz="3200" dirty="0" err="1">
                <a:latin typeface="Calibri" panose="020F0502020204030204" pitchFamily="34" charset="0"/>
                <a:ea typeface="Calibri" panose="020F0502020204030204" pitchFamily="34" charset="0"/>
              </a:rPr>
              <a:t>etc</a:t>
            </a:r>
            <a:r>
              <a:rPr lang="en-US" sz="3200" dirty="0">
                <a:latin typeface="Calibri" panose="020F0502020204030204" pitchFamily="34" charset="0"/>
                <a:ea typeface="Calibri" panose="020F0502020204030204" pitchFamily="34" charset="0"/>
              </a:rPr>
              <a:t>)</a:t>
            </a:r>
          </a:p>
          <a:p>
            <a:pPr marL="0">
              <a:lnSpc>
                <a:spcPct val="107000"/>
              </a:lnSpc>
              <a:spcBef>
                <a:spcPts val="0"/>
              </a:spcBef>
              <a:spcAft>
                <a:spcPts val="800"/>
              </a:spcAft>
            </a:pPr>
            <a:r>
              <a:rPr lang="en-US" sz="3200" dirty="0">
                <a:latin typeface="Calibri" panose="020F0502020204030204" pitchFamily="34" charset="0"/>
                <a:ea typeface="Calibri" panose="020F0502020204030204" pitchFamily="34" charset="0"/>
              </a:rPr>
              <a:t>Records: this function is used to create records for various financial and managerial affairs such as (warehouse reports, sales reports, expiry reports, </a:t>
            </a:r>
            <a:r>
              <a:rPr lang="en-US" sz="3200" dirty="0" err="1">
                <a:latin typeface="Calibri" panose="020F0502020204030204" pitchFamily="34" charset="0"/>
                <a:ea typeface="Calibri" panose="020F0502020204030204" pitchFamily="34" charset="0"/>
              </a:rPr>
              <a:t>etc</a:t>
            </a:r>
            <a:r>
              <a:rPr lang="en-US" sz="3200" dirty="0">
                <a:latin typeface="Calibri" panose="020F0502020204030204" pitchFamily="34" charset="0"/>
                <a:ea typeface="Calibri" panose="020F0502020204030204" pitchFamily="34" charset="0"/>
              </a:rPr>
              <a:t>) </a:t>
            </a:r>
          </a:p>
          <a:p>
            <a:r>
              <a:rPr lang="en-US" sz="3200" dirty="0">
                <a:latin typeface="Calibri" panose="020F0502020204030204" pitchFamily="34" charset="0"/>
                <a:ea typeface="Calibri" panose="020F0502020204030204" pitchFamily="34" charset="0"/>
              </a:rPr>
              <a:t>Offers: this function dictates what products have o</a:t>
            </a:r>
            <a:r>
              <a:rPr lang="en-US" sz="3000" dirty="0">
                <a:latin typeface="Calibri" panose="020F0502020204030204" pitchFamily="34" charset="0"/>
                <a:ea typeface="Calibri" panose="020F0502020204030204" pitchFamily="34" charset="0"/>
              </a:rPr>
              <a:t>ffers on them</a:t>
            </a:r>
            <a:endParaRPr lang="en-US" sz="3000" dirty="0"/>
          </a:p>
        </p:txBody>
      </p:sp>
    </p:spTree>
    <p:extLst>
      <p:ext uri="{BB962C8B-B14F-4D97-AF65-F5344CB8AC3E}">
        <p14:creationId xmlns:p14="http://schemas.microsoft.com/office/powerpoint/2010/main" val="355227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91C8-7FD6-D32E-D3B2-BEA2B40BF604}"/>
              </a:ext>
            </a:extLst>
          </p:cNvPr>
          <p:cNvSpPr>
            <a:spLocks noGrp="1"/>
          </p:cNvSpPr>
          <p:nvPr>
            <p:ph type="title"/>
          </p:nvPr>
        </p:nvSpPr>
        <p:spPr>
          <a:xfrm flipH="1" flipV="1">
            <a:off x="-353960" y="98322"/>
            <a:ext cx="265470" cy="353961"/>
          </a:xfrm>
        </p:spPr>
        <p:txBody>
          <a:bodyPr/>
          <a:lstStyle/>
          <a:p>
            <a:r>
              <a:rPr lang="en-US" sz="100" dirty="0"/>
              <a:t>.</a:t>
            </a:r>
          </a:p>
        </p:txBody>
      </p:sp>
      <p:sp>
        <p:nvSpPr>
          <p:cNvPr id="3" name="Content Placeholder 2">
            <a:extLst>
              <a:ext uri="{FF2B5EF4-FFF2-40B4-BE49-F238E27FC236}">
                <a16:creationId xmlns:a16="http://schemas.microsoft.com/office/drawing/2014/main" id="{5407242E-CA78-772F-B429-E213984F6EB0}"/>
              </a:ext>
            </a:extLst>
          </p:cNvPr>
          <p:cNvSpPr>
            <a:spLocks noGrp="1"/>
          </p:cNvSpPr>
          <p:nvPr>
            <p:ph idx="1"/>
          </p:nvPr>
        </p:nvSpPr>
        <p:spPr>
          <a:xfrm>
            <a:off x="373626" y="452283"/>
            <a:ext cx="9851922" cy="5397911"/>
          </a:xfrm>
        </p:spPr>
        <p:txBody>
          <a:bodyPr>
            <a:noAutofit/>
          </a:bodyPr>
          <a:lstStyle/>
          <a:p>
            <a:pPr marL="0">
              <a:lnSpc>
                <a:spcPct val="107000"/>
              </a:lnSpc>
              <a:spcBef>
                <a:spcPts val="0"/>
              </a:spcBef>
              <a:spcAft>
                <a:spcPts val="800"/>
              </a:spcAft>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User Classes and Characteristics</a:t>
            </a:r>
          </a:p>
          <a:p>
            <a:pPr marL="0" indent="0">
              <a:lnSpc>
                <a:spcPct val="107000"/>
              </a:lnSpc>
              <a:spcBef>
                <a:spcPts val="0"/>
              </a:spcBef>
              <a:spcAft>
                <a:spcPts val="800"/>
              </a:spcAft>
              <a:buNone/>
            </a:pPr>
            <a:endParaRPr lang="en-US" sz="3200" dirty="0">
              <a:latin typeface="Calibri" panose="020F0502020204030204" pitchFamily="34" charset="0"/>
              <a:ea typeface="Calibri" panose="020F0502020204030204" pitchFamily="34" charset="0"/>
            </a:endParaRPr>
          </a:p>
          <a:p>
            <a:pPr marL="0">
              <a:lnSpc>
                <a:spcPct val="107000"/>
              </a:lnSpc>
              <a:spcBef>
                <a:spcPts val="0"/>
              </a:spcBef>
              <a:spcAft>
                <a:spcPts val="800"/>
              </a:spcAft>
            </a:pPr>
            <a:r>
              <a:rPr lang="en-US" sz="2500" dirty="0">
                <a:latin typeface="Calibri" panose="020F0502020204030204" pitchFamily="34" charset="0"/>
                <a:ea typeface="Calibri" panose="020F0502020204030204" pitchFamily="34" charset="0"/>
              </a:rPr>
              <a:t>Pharmacy manager: This user has all permissions and accessibility to all features and can create accounts for staff with different permissions, they will be using it mainly for reports</a:t>
            </a:r>
          </a:p>
          <a:p>
            <a:pPr marL="0">
              <a:lnSpc>
                <a:spcPct val="107000"/>
              </a:lnSpc>
              <a:spcBef>
                <a:spcPts val="0"/>
              </a:spcBef>
              <a:spcAft>
                <a:spcPts val="800"/>
              </a:spcAft>
            </a:pPr>
            <a:r>
              <a:rPr lang="en-US" sz="2500" dirty="0">
                <a:latin typeface="Calibri" panose="020F0502020204030204" pitchFamily="34" charset="0"/>
                <a:ea typeface="Calibri" panose="020F0502020204030204" pitchFamily="34" charset="0"/>
              </a:rPr>
              <a:t>Pharmacist: This user will be mostly using it for sales</a:t>
            </a:r>
          </a:p>
          <a:p>
            <a:pPr marL="0">
              <a:lnSpc>
                <a:spcPct val="107000"/>
              </a:lnSpc>
              <a:spcBef>
                <a:spcPts val="0"/>
              </a:spcBef>
              <a:spcAft>
                <a:spcPts val="800"/>
              </a:spcAft>
            </a:pPr>
            <a:r>
              <a:rPr lang="en-US" sz="2500" dirty="0">
                <a:latin typeface="Calibri" panose="020F0502020204030204" pitchFamily="34" charset="0"/>
                <a:ea typeface="Calibri" panose="020F0502020204030204" pitchFamily="34" charset="0"/>
              </a:rPr>
              <a:t>Data entry clerk: This user will be using it only for purchases </a:t>
            </a:r>
          </a:p>
          <a:p>
            <a:pPr marL="0">
              <a:lnSpc>
                <a:spcPct val="107000"/>
              </a:lnSpc>
              <a:spcBef>
                <a:spcPts val="0"/>
              </a:spcBef>
              <a:spcAft>
                <a:spcPts val="800"/>
              </a:spcAft>
            </a:pPr>
            <a:r>
              <a:rPr lang="en-US" sz="2500" dirty="0">
                <a:latin typeface="Calibri" panose="020F0502020204030204" pitchFamily="34" charset="0"/>
                <a:ea typeface="Calibri" panose="020F0502020204030204" pitchFamily="34" charset="0"/>
              </a:rPr>
              <a:t>Accountant: This user will be using it only for reports</a:t>
            </a:r>
          </a:p>
          <a:p>
            <a:r>
              <a:rPr lang="en-US" sz="2500" dirty="0">
                <a:latin typeface="Calibri" panose="020F0502020204030204" pitchFamily="34" charset="0"/>
                <a:ea typeface="Calibri" panose="020F0502020204030204" pitchFamily="34" charset="0"/>
              </a:rPr>
              <a:t>Cosmetics executive: This user will be using it only for sales </a:t>
            </a:r>
            <a:endParaRPr lang="en-US" sz="2500" dirty="0"/>
          </a:p>
          <a:p>
            <a:pPr marL="0">
              <a:lnSpc>
                <a:spcPct val="107000"/>
              </a:lnSpc>
              <a:spcBef>
                <a:spcPts val="0"/>
              </a:spcBef>
              <a:spcAft>
                <a:spcPts val="800"/>
              </a:spcAft>
            </a:pPr>
            <a:endParaRPr lang="en-US" sz="30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0560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132-1216-1425-D660-3FAD4219E97D}"/>
              </a:ext>
            </a:extLst>
          </p:cNvPr>
          <p:cNvSpPr>
            <a:spLocks noGrp="1"/>
          </p:cNvSpPr>
          <p:nvPr>
            <p:ph type="title"/>
          </p:nvPr>
        </p:nvSpPr>
        <p:spPr>
          <a:xfrm flipH="1" flipV="1">
            <a:off x="-786580" y="78658"/>
            <a:ext cx="786580" cy="393290"/>
          </a:xfrm>
        </p:spPr>
        <p:txBody>
          <a:bodyPr/>
          <a:lstStyle/>
          <a:p>
            <a:r>
              <a:rPr lang="en-US" sz="100" dirty="0"/>
              <a:t>.</a:t>
            </a:r>
          </a:p>
        </p:txBody>
      </p:sp>
      <p:sp>
        <p:nvSpPr>
          <p:cNvPr id="3" name="Content Placeholder 2">
            <a:extLst>
              <a:ext uri="{FF2B5EF4-FFF2-40B4-BE49-F238E27FC236}">
                <a16:creationId xmlns:a16="http://schemas.microsoft.com/office/drawing/2014/main" id="{CD74CA06-1284-00A9-71B4-AE3ED1F45A07}"/>
              </a:ext>
            </a:extLst>
          </p:cNvPr>
          <p:cNvSpPr>
            <a:spLocks noGrp="1"/>
          </p:cNvSpPr>
          <p:nvPr>
            <p:ph idx="1"/>
          </p:nvPr>
        </p:nvSpPr>
        <p:spPr>
          <a:xfrm>
            <a:off x="381945" y="973394"/>
            <a:ext cx="9871587" cy="5486400"/>
          </a:xfrm>
        </p:spPr>
        <p:txBody>
          <a:bodyPr/>
          <a:lstStyle/>
          <a:p>
            <a:pPr marL="0" indent="0">
              <a:buNone/>
            </a:pPr>
            <a:r>
              <a:rPr lang="en-US" dirty="0"/>
              <a:t>    </a:t>
            </a:r>
          </a:p>
        </p:txBody>
      </p:sp>
      <p:graphicFrame>
        <p:nvGraphicFramePr>
          <p:cNvPr id="4" name="Table 3">
            <a:extLst>
              <a:ext uri="{FF2B5EF4-FFF2-40B4-BE49-F238E27FC236}">
                <a16:creationId xmlns:a16="http://schemas.microsoft.com/office/drawing/2014/main" id="{F3096E01-672E-2587-7327-1F5CD3D5E94E}"/>
              </a:ext>
            </a:extLst>
          </p:cNvPr>
          <p:cNvGraphicFramePr>
            <a:graphicFrameLocks noGrp="1"/>
          </p:cNvGraphicFramePr>
          <p:nvPr>
            <p:extLst>
              <p:ext uri="{D42A27DB-BD31-4B8C-83A1-F6EECF244321}">
                <p14:modId xmlns:p14="http://schemas.microsoft.com/office/powerpoint/2010/main" val="1655280411"/>
              </p:ext>
            </p:extLst>
          </p:nvPr>
        </p:nvGraphicFramePr>
        <p:xfrm>
          <a:off x="580101" y="1229032"/>
          <a:ext cx="9743769" cy="5486400"/>
        </p:xfrm>
        <a:graphic>
          <a:graphicData uri="http://schemas.openxmlformats.org/drawingml/2006/table">
            <a:tbl>
              <a:tblPr bandRow="1">
                <a:tableStyleId>{5C22544A-7EE6-4342-B048-85BDC9FD1C3A}</a:tableStyleId>
              </a:tblPr>
              <a:tblGrid>
                <a:gridCol w="1028724">
                  <a:extLst>
                    <a:ext uri="{9D8B030D-6E8A-4147-A177-3AD203B41FA5}">
                      <a16:colId xmlns:a16="http://schemas.microsoft.com/office/drawing/2014/main" val="2737172221"/>
                    </a:ext>
                  </a:extLst>
                </a:gridCol>
                <a:gridCol w="3671989">
                  <a:extLst>
                    <a:ext uri="{9D8B030D-6E8A-4147-A177-3AD203B41FA5}">
                      <a16:colId xmlns:a16="http://schemas.microsoft.com/office/drawing/2014/main" val="2509547440"/>
                    </a:ext>
                  </a:extLst>
                </a:gridCol>
                <a:gridCol w="1779628">
                  <a:extLst>
                    <a:ext uri="{9D8B030D-6E8A-4147-A177-3AD203B41FA5}">
                      <a16:colId xmlns:a16="http://schemas.microsoft.com/office/drawing/2014/main" val="1098842984"/>
                    </a:ext>
                  </a:extLst>
                </a:gridCol>
                <a:gridCol w="3263428">
                  <a:extLst>
                    <a:ext uri="{9D8B030D-6E8A-4147-A177-3AD203B41FA5}">
                      <a16:colId xmlns:a16="http://schemas.microsoft.com/office/drawing/2014/main" val="2792786732"/>
                    </a:ext>
                  </a:extLst>
                </a:gridCol>
              </a:tblGrid>
              <a:tr h="270142">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Code </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Requirements statement </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Must/should </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Comments </a:t>
                      </a:r>
                    </a:p>
                  </a:txBody>
                  <a:tcPr marL="53718" marR="53718" marT="0" marB="0"/>
                </a:tc>
                <a:extLst>
                  <a:ext uri="{0D108BD9-81ED-4DB2-BD59-A6C34878D82A}">
                    <a16:rowId xmlns:a16="http://schemas.microsoft.com/office/drawing/2014/main" val="683990765"/>
                  </a:ext>
                </a:extLst>
              </a:tr>
              <a:tr h="2099384">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S001</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The function creates receipts with a standard template and accepts input from the keyboard or the barcode scanner</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Must</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The receipt must include the item/items name, price, quantity, total cost, type of payment and the pharmacist name, it should log the amount paid in the cash drawer and the items should be removed from the warehouse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txBody>
                  <a:tcPr marL="53718" marR="53718" marT="0" marB="0"/>
                </a:tc>
                <a:extLst>
                  <a:ext uri="{0D108BD9-81ED-4DB2-BD59-A6C34878D82A}">
                    <a16:rowId xmlns:a16="http://schemas.microsoft.com/office/drawing/2014/main" val="952012166"/>
                  </a:ext>
                </a:extLst>
              </a:tr>
              <a:tr h="992073">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S002</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Option for home delivery </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a:t>
                      </a:r>
                      <a:br>
                        <a:rPr lang="en-US" sz="1500">
                          <a:effectLst/>
                          <a:latin typeface="Times New Roman" panose="02020603050405020304" pitchFamily="18" charset="0"/>
                          <a:ea typeface="Tahoma" panose="020B0604030504040204" pitchFamily="34" charset="0"/>
                          <a:cs typeface="Times New Roman" panose="02020603050405020304" pitchFamily="18" charset="0"/>
                        </a:rPr>
                      </a:br>
                      <a:r>
                        <a:rPr lang="en-US" sz="1500">
                          <a:effectLst/>
                          <a:latin typeface="Times New Roman" panose="02020603050405020304" pitchFamily="18" charset="0"/>
                          <a:ea typeface="Tahoma" panose="020B0604030504040204" pitchFamily="34" charset="0"/>
                          <a:cs typeface="Times New Roman" panose="02020603050405020304" pitchFamily="18" charset="0"/>
                        </a:rPr>
                        <a:t>Must</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In case of using this option the receipt should include the delivery guy's name, the customer's home address and phone number</a:t>
                      </a:r>
                    </a:p>
                  </a:txBody>
                  <a:tcPr marL="53718" marR="53718" marT="0" marB="0"/>
                </a:tc>
                <a:extLst>
                  <a:ext uri="{0D108BD9-81ED-4DB2-BD59-A6C34878D82A}">
                    <a16:rowId xmlns:a16="http://schemas.microsoft.com/office/drawing/2014/main" val="1970492284"/>
                  </a:ext>
                </a:extLst>
              </a:tr>
              <a:tr h="936265">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S003</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Option for payment type</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Must</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It should accept cash payment, visa, or insurance</a:t>
                      </a:r>
                    </a:p>
                  </a:txBody>
                  <a:tcPr marL="53718" marR="53718" marT="0" marB="0"/>
                </a:tc>
                <a:extLst>
                  <a:ext uri="{0D108BD9-81ED-4DB2-BD59-A6C34878D82A}">
                    <a16:rowId xmlns:a16="http://schemas.microsoft.com/office/drawing/2014/main" val="2812966598"/>
                  </a:ext>
                </a:extLst>
              </a:tr>
              <a:tr h="1188536">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S004</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Option for making the receipt a return receipt </a:t>
                      </a:r>
                    </a:p>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a:t>
                      </a:r>
                    </a:p>
                  </a:txBody>
                  <a:tcPr marL="53718" marR="53718" marT="0" marB="0"/>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500">
                          <a:effectLst/>
                          <a:latin typeface="Times New Roman" panose="02020603050405020304" pitchFamily="18" charset="0"/>
                          <a:ea typeface="Tahoma" panose="020B0604030504040204" pitchFamily="34" charset="0"/>
                          <a:cs typeface="Times New Roman" panose="02020603050405020304" pitchFamily="18" charset="0"/>
                        </a:rPr>
                        <a:t>Must</a:t>
                      </a:r>
                    </a:p>
                  </a:txBody>
                  <a:tcPr marL="53718" marR="53718" marT="0" marB="0"/>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Tahoma" panose="020B0604030504040204" pitchFamily="34" charset="0"/>
                          <a:cs typeface="Times New Roman" panose="02020603050405020304" pitchFamily="18" charset="0"/>
                        </a:rPr>
                        <a:t> In case of return, the items should be added to warehouse and cost subtracted from cash drawer</a:t>
                      </a:r>
                    </a:p>
                  </a:txBody>
                  <a:tcPr marL="53718" marR="53718" marT="0" marB="0"/>
                </a:tc>
                <a:extLst>
                  <a:ext uri="{0D108BD9-81ED-4DB2-BD59-A6C34878D82A}">
                    <a16:rowId xmlns:a16="http://schemas.microsoft.com/office/drawing/2014/main" val="1026239954"/>
                  </a:ext>
                </a:extLst>
              </a:tr>
            </a:tbl>
          </a:graphicData>
        </a:graphic>
      </p:graphicFrame>
      <p:sp>
        <p:nvSpPr>
          <p:cNvPr id="5" name="Rectangle 1">
            <a:extLst>
              <a:ext uri="{FF2B5EF4-FFF2-40B4-BE49-F238E27FC236}">
                <a16:creationId xmlns:a16="http://schemas.microsoft.com/office/drawing/2014/main" id="{AA098C7F-B6B6-E527-6879-6A5F01EC5541}"/>
              </a:ext>
            </a:extLst>
          </p:cNvPr>
          <p:cNvSpPr>
            <a:spLocks noChangeArrowheads="1"/>
          </p:cNvSpPr>
          <p:nvPr/>
        </p:nvSpPr>
        <p:spPr bwMode="auto">
          <a:xfrm>
            <a:off x="3494090" y="2122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375" eaLnBrk="0" fontAlgn="base" hangingPunct="0">
              <a:spcBef>
                <a:spcPct val="0"/>
              </a:spcBef>
              <a:spcAft>
                <a:spcPct val="0"/>
              </a:spcAft>
            </a:pPr>
            <a:endParaRPr lang="en-US" altLang="en-US">
              <a:latin typeface="Arial" panose="020B0604020202020204" pitchFamily="34" charset="0"/>
            </a:endParaRPr>
          </a:p>
        </p:txBody>
      </p:sp>
      <p:sp>
        <p:nvSpPr>
          <p:cNvPr id="7" name="TextBox 6">
            <a:extLst>
              <a:ext uri="{FF2B5EF4-FFF2-40B4-BE49-F238E27FC236}">
                <a16:creationId xmlns:a16="http://schemas.microsoft.com/office/drawing/2014/main" id="{D550FDC4-EBDE-DA48-B041-DD1A527B5922}"/>
              </a:ext>
            </a:extLst>
          </p:cNvPr>
          <p:cNvSpPr txBox="1"/>
          <p:nvPr/>
        </p:nvSpPr>
        <p:spPr>
          <a:xfrm>
            <a:off x="0" y="44913"/>
            <a:ext cx="6489290" cy="1071191"/>
          </a:xfrm>
          <a:prstGeom prst="rect">
            <a:avLst/>
          </a:prstGeom>
          <a:noFill/>
        </p:spPr>
        <p:txBody>
          <a:bodyPr wrap="square">
            <a:spAutoFit/>
          </a:bodyPr>
          <a:lstStyle/>
          <a:p>
            <a:pPr marL="457200" lvl="1" fontAlgn="base">
              <a:lnSpc>
                <a:spcPct val="110000"/>
              </a:lnSpc>
              <a:buClr>
                <a:srgbClr val="000000"/>
              </a:buClr>
              <a:buSzPts val="1400"/>
            </a:pPr>
            <a:r>
              <a:rPr lang="en-US" sz="3000" b="1" u="none" strike="noStrike" kern="0" dirty="0">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endParaRPr lang="en-US" sz="3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rtl="0" fontAlgn="base">
              <a:lnSpc>
                <a:spcPct val="110000"/>
              </a:lnSpc>
              <a:spcBef>
                <a:spcPts val="0"/>
              </a:spcBef>
              <a:spcAft>
                <a:spcPts val="0"/>
              </a:spcAft>
              <a:buClr>
                <a:srgbClr val="000000"/>
              </a:buClr>
              <a:buSzPts val="1400"/>
            </a:pPr>
            <a:r>
              <a:rPr lang="en-US" sz="3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Sales Function </a:t>
            </a:r>
          </a:p>
        </p:txBody>
      </p:sp>
    </p:spTree>
    <p:extLst>
      <p:ext uri="{BB962C8B-B14F-4D97-AF65-F5344CB8AC3E}">
        <p14:creationId xmlns:p14="http://schemas.microsoft.com/office/powerpoint/2010/main" val="421985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1175</Words>
  <Application>Microsoft Office PowerPoint</Application>
  <PresentationFormat>Widescreen</PresentationFormat>
  <Paragraphs>336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Noto Sans Symbols</vt:lpstr>
      <vt:lpstr>Times New Roman</vt:lpstr>
      <vt:lpstr>Whitney</vt:lpstr>
      <vt:lpstr>Wingdings 3</vt:lpstr>
      <vt:lpstr>Ion</vt:lpstr>
      <vt:lpstr>.</vt:lpstr>
      <vt:lpstr>.</vt:lpstr>
      <vt:lpstr>.</vt:lpstr>
      <vt:lpstr>. </vt:lpstr>
      <vt:lpstr>.</vt:lpstr>
      <vt:lpstr>.</vt:lpstr>
      <vt:lpstr>.</vt:lpstr>
      <vt:lpstr>.</vt:lpstr>
      <vt:lpstr>.</vt:lpstr>
      <vt:lpstr>.</vt:lpstr>
      <vt:lpstr>.</vt:lpstr>
      <vt:lpstr>.</vt:lpstr>
      <vt:lpstr>.</vt:lpstr>
      <vt:lpstr>.</vt:lpstr>
      <vt:lpstr>.</vt:lpstr>
      <vt:lpstr>.</vt:lpstr>
      <vt:lpstr>.</vt:lpstr>
      <vt:lpstr>.</vt:lpstr>
      <vt:lpstr>.</vt:lpstr>
      <vt:lpstr>.</vt:lpstr>
      <vt:lpstr> </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Ziad Elmasry</dc:creator>
  <cp:lastModifiedBy>Ziad Elmasry</cp:lastModifiedBy>
  <cp:revision>2</cp:revision>
  <dcterms:created xsi:type="dcterms:W3CDTF">2022-05-28T11:33:30Z</dcterms:created>
  <dcterms:modified xsi:type="dcterms:W3CDTF">2023-05-31T01:21:09Z</dcterms:modified>
</cp:coreProperties>
</file>