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swald Bold" charset="1" panose="00000800000000000000"/>
      <p:regular r:id="rId15"/>
    </p:embeddedFont>
    <p:embeddedFont>
      <p:font typeface="DM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https://www.ijraset.com/research-paper/a-cnn-and-resnet-50-approach-to-detect-cardiac-diseases-using-ecg-images" TargetMode="External" Type="http://schemas.openxmlformats.org/officeDocument/2006/relationships/hyperlink"/><Relationship Id="rId5" Target="https://www.mdpi.com/2073-431X/13/10/244"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068901"/>
            <a:ext cx="9815307" cy="4150994"/>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HEART</a:t>
            </a:r>
          </a:p>
          <a:p>
            <a:pPr algn="ctr">
              <a:lnSpc>
                <a:spcPts val="11040"/>
              </a:lnSpc>
            </a:pPr>
            <a:r>
              <a:rPr lang="en-US" b="true" sz="8000" spc="784">
                <a:solidFill>
                  <a:srgbClr val="231F20"/>
                </a:solidFill>
                <a:latin typeface="Oswald Bold"/>
                <a:ea typeface="Oswald Bold"/>
                <a:cs typeface="Oswald Bold"/>
                <a:sym typeface="Oswald Bold"/>
              </a:rPr>
              <a:t>ATTACK</a:t>
            </a:r>
          </a:p>
          <a:p>
            <a:pPr algn="ctr">
              <a:lnSpc>
                <a:spcPts val="11040"/>
              </a:lnSpc>
            </a:pPr>
            <a:r>
              <a:rPr lang="en-US" b="true" sz="8000" spc="784">
                <a:solidFill>
                  <a:srgbClr val="231F20"/>
                </a:solidFill>
                <a:latin typeface="Oswald Bold"/>
                <a:ea typeface="Oswald Bold"/>
                <a:cs typeface="Oswald Bold"/>
                <a:sym typeface="Oswald Bold"/>
              </a:rPr>
              <a:t>PREDICTION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4523797"/>
            <a:chOff x="0" y="0"/>
            <a:chExt cx="368852" cy="1191453"/>
          </a:xfrm>
        </p:grpSpPr>
        <p:sp>
          <p:nvSpPr>
            <p:cNvPr name="Freeform 4" id="4"/>
            <p:cNvSpPr/>
            <p:nvPr/>
          </p:nvSpPr>
          <p:spPr>
            <a:xfrm flipH="false" flipV="false" rot="0">
              <a:off x="0" y="0"/>
              <a:ext cx="368852" cy="1191453"/>
            </a:xfrm>
            <a:custGeom>
              <a:avLst/>
              <a:gdLst/>
              <a:ahLst/>
              <a:cxnLst/>
              <a:rect r="r" b="b" t="t" l="l"/>
              <a:pathLst>
                <a:path h="1191453" w="368852">
                  <a:moveTo>
                    <a:pt x="0" y="0"/>
                  </a:moveTo>
                  <a:lnTo>
                    <a:pt x="368852" y="0"/>
                  </a:lnTo>
                  <a:lnTo>
                    <a:pt x="368852" y="1191453"/>
                  </a:lnTo>
                  <a:lnTo>
                    <a:pt x="0" y="1191453"/>
                  </a:lnTo>
                  <a:close/>
                </a:path>
              </a:pathLst>
            </a:custGeom>
            <a:solidFill>
              <a:srgbClr val="CCCCCC"/>
            </a:solidFill>
          </p:spPr>
        </p:sp>
        <p:sp>
          <p:nvSpPr>
            <p:cNvPr name="TextBox 5" id="5"/>
            <p:cNvSpPr txBox="true"/>
            <p:nvPr/>
          </p:nvSpPr>
          <p:spPr>
            <a:xfrm>
              <a:off x="0" y="-19050"/>
              <a:ext cx="368852" cy="121050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PROBLEM STATEMENT</a:t>
            </a:r>
          </a:p>
        </p:txBody>
      </p:sp>
      <p:sp>
        <p:nvSpPr>
          <p:cNvPr name="TextBox 14" id="14"/>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PROPOSED METHODOLOGY</a:t>
            </a:r>
          </a:p>
        </p:txBody>
      </p:sp>
      <p:sp>
        <p:nvSpPr>
          <p:cNvPr name="TextBox 15" id="15"/>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RESULTS</a:t>
            </a:r>
          </a:p>
        </p:txBody>
      </p:sp>
      <p:sp>
        <p:nvSpPr>
          <p:cNvPr name="TextBox 16" id="16"/>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RELATED WORK</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OUR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537056"/>
            <a:ext cx="9610044" cy="6721244"/>
            <a:chOff x="0" y="0"/>
            <a:chExt cx="3682024" cy="2575200"/>
          </a:xfrm>
        </p:grpSpPr>
        <p:sp>
          <p:nvSpPr>
            <p:cNvPr name="Freeform 8" id="8"/>
            <p:cNvSpPr/>
            <p:nvPr/>
          </p:nvSpPr>
          <p:spPr>
            <a:xfrm flipH="false" flipV="false" rot="0">
              <a:off x="0" y="0"/>
              <a:ext cx="3682024" cy="2575200"/>
            </a:xfrm>
            <a:custGeom>
              <a:avLst/>
              <a:gdLst/>
              <a:ahLst/>
              <a:cxnLst/>
              <a:rect r="r" b="b" t="t" l="l"/>
              <a:pathLst>
                <a:path h="2575200" w="3682024">
                  <a:moveTo>
                    <a:pt x="0" y="0"/>
                  </a:moveTo>
                  <a:lnTo>
                    <a:pt x="3682024" y="0"/>
                  </a:lnTo>
                  <a:lnTo>
                    <a:pt x="3682024" y="2575200"/>
                  </a:lnTo>
                  <a:lnTo>
                    <a:pt x="0" y="2575200"/>
                  </a:lnTo>
                  <a:close/>
                </a:path>
              </a:pathLst>
            </a:custGeom>
            <a:solidFill>
              <a:srgbClr val="EFEFEF"/>
            </a:solidFill>
          </p:spPr>
        </p:sp>
        <p:sp>
          <p:nvSpPr>
            <p:cNvPr name="TextBox 9" id="9"/>
            <p:cNvSpPr txBox="true"/>
            <p:nvPr/>
          </p:nvSpPr>
          <p:spPr>
            <a:xfrm>
              <a:off x="0" y="-19050"/>
              <a:ext cx="3682024" cy="25942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371250" y="2738277"/>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2" id="12"/>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1422080" y="2738277"/>
            <a:ext cx="4758789" cy="5696450"/>
          </a:xfrm>
          <a:custGeom>
            <a:avLst/>
            <a:gdLst/>
            <a:ahLst/>
            <a:cxnLst/>
            <a:rect r="r" b="b" t="t" l="l"/>
            <a:pathLst>
              <a:path h="5696450" w="4758789">
                <a:moveTo>
                  <a:pt x="0" y="0"/>
                </a:moveTo>
                <a:lnTo>
                  <a:pt x="4758788" y="0"/>
                </a:lnTo>
                <a:lnTo>
                  <a:pt x="4758788" y="5696451"/>
                </a:lnTo>
                <a:lnTo>
                  <a:pt x="0" y="5696451"/>
                </a:lnTo>
                <a:lnTo>
                  <a:pt x="0" y="0"/>
                </a:lnTo>
                <a:close/>
              </a:path>
            </a:pathLst>
          </a:custGeom>
          <a:blipFill>
            <a:blip r:embed="rId8"/>
            <a:stretch>
              <a:fillRect l="-55873" t="0" r="-23794" b="0"/>
            </a:stretch>
          </a:blipFill>
        </p:spPr>
      </p:sp>
      <p:sp>
        <p:nvSpPr>
          <p:cNvPr name="TextBox 14" id="14"/>
          <p:cNvSpPr txBox="true"/>
          <p:nvPr/>
        </p:nvSpPr>
        <p:spPr>
          <a:xfrm rot="0">
            <a:off x="2142191" y="926705"/>
            <a:ext cx="7416941" cy="1350644"/>
          </a:xfrm>
          <a:prstGeom prst="rect">
            <a:avLst/>
          </a:prstGeom>
        </p:spPr>
        <p:txBody>
          <a:bodyPr anchor="t" rtlCol="false" tIns="0" lIns="0" bIns="0" rIns="0">
            <a:spAutoFit/>
          </a:bodyPr>
          <a:lstStyle/>
          <a:p>
            <a:pPr algn="l">
              <a:lnSpc>
                <a:spcPts val="11040"/>
              </a:lnSpc>
            </a:pPr>
            <a:r>
              <a:rPr lang="en-US" b="true" sz="8000" spc="784">
                <a:solidFill>
                  <a:srgbClr val="231F20"/>
                </a:solidFill>
                <a:latin typeface="Oswald Bold"/>
                <a:ea typeface="Oswald Bold"/>
                <a:cs typeface="Oswald Bold"/>
                <a:sym typeface="Oswald Bold"/>
              </a:rPr>
              <a:t>INTRODUCTION</a:t>
            </a:r>
          </a:p>
        </p:txBody>
      </p:sp>
      <p:sp>
        <p:nvSpPr>
          <p:cNvPr name="TextBox 15" id="15"/>
          <p:cNvSpPr txBox="true"/>
          <p:nvPr/>
        </p:nvSpPr>
        <p:spPr>
          <a:xfrm rot="0">
            <a:off x="3527899" y="2724519"/>
            <a:ext cx="7132181" cy="6298692"/>
          </a:xfrm>
          <a:prstGeom prst="rect">
            <a:avLst/>
          </a:prstGeom>
        </p:spPr>
        <p:txBody>
          <a:bodyPr anchor="t" rtlCol="false" tIns="0" lIns="0" bIns="0" rIns="0">
            <a:spAutoFit/>
          </a:bodyPr>
          <a:lstStyle/>
          <a:p>
            <a:pPr algn="l" marL="0" indent="0" lvl="0">
              <a:lnSpc>
                <a:spcPts val="3863"/>
              </a:lnSpc>
              <a:spcBef>
                <a:spcPct val="0"/>
              </a:spcBef>
            </a:pPr>
            <a:r>
              <a:rPr lang="en-US" sz="2799" spc="274">
                <a:solidFill>
                  <a:srgbClr val="231F20"/>
                </a:solidFill>
                <a:latin typeface="DM Sans"/>
                <a:ea typeface="DM Sans"/>
                <a:cs typeface="DM Sans"/>
                <a:sym typeface="DM Sans"/>
              </a:rPr>
              <a:t>Heart Attack is a major global issue, and early detection is key, Doctors use ECGs to monitor heart activity, but analyzing them can be time consuming, and subtle signs may be missed, AI helps improve the speed and accuracy of ECG analysis. CNNs, known for recognizing patterns, can be trained to spot key features in ECG images. Using transfer learning with ResNet50, we fine-tuned a model to classify heart conditions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893475" y="3510391"/>
            <a:ext cx="9034431" cy="2808103"/>
            <a:chOff x="0" y="0"/>
            <a:chExt cx="1744696" cy="542290"/>
          </a:xfrm>
        </p:grpSpPr>
        <p:sp>
          <p:nvSpPr>
            <p:cNvPr name="Freeform 9" id="9"/>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2179166" y="3510391"/>
            <a:ext cx="4517216" cy="2808103"/>
          </a:xfrm>
          <a:custGeom>
            <a:avLst/>
            <a:gdLst/>
            <a:ahLst/>
            <a:cxnLst/>
            <a:rect r="r" b="b" t="t" l="l"/>
            <a:pathLst>
              <a:path h="2808103" w="4517216">
                <a:moveTo>
                  <a:pt x="0" y="0"/>
                </a:moveTo>
                <a:lnTo>
                  <a:pt x="4517216" y="0"/>
                </a:lnTo>
                <a:lnTo>
                  <a:pt x="4517216" y="2808104"/>
                </a:lnTo>
                <a:lnTo>
                  <a:pt x="0" y="2808104"/>
                </a:lnTo>
                <a:lnTo>
                  <a:pt x="0" y="0"/>
                </a:lnTo>
                <a:close/>
              </a:path>
            </a:pathLst>
          </a:custGeom>
          <a:blipFill>
            <a:blip r:embed="rId5"/>
            <a:stretch>
              <a:fillRect l="0" t="-8212" r="0" b="-8212"/>
            </a:stretch>
          </a:blipFill>
        </p:spPr>
      </p:sp>
      <p:sp>
        <p:nvSpPr>
          <p:cNvPr name="Freeform 15" id="15"/>
          <p:cNvSpPr/>
          <p:nvPr/>
        </p:nvSpPr>
        <p:spPr>
          <a:xfrm flipH="false" flipV="false" rot="0">
            <a:off x="11410691" y="6572062"/>
            <a:ext cx="4517216" cy="2808103"/>
          </a:xfrm>
          <a:custGeom>
            <a:avLst/>
            <a:gdLst/>
            <a:ahLst/>
            <a:cxnLst/>
            <a:rect r="r" b="b" t="t" l="l"/>
            <a:pathLst>
              <a:path h="2808103" w="4517216">
                <a:moveTo>
                  <a:pt x="0" y="0"/>
                </a:moveTo>
                <a:lnTo>
                  <a:pt x="4517216" y="0"/>
                </a:lnTo>
                <a:lnTo>
                  <a:pt x="4517216" y="2808104"/>
                </a:lnTo>
                <a:lnTo>
                  <a:pt x="0" y="2808104"/>
                </a:lnTo>
                <a:lnTo>
                  <a:pt x="0" y="0"/>
                </a:lnTo>
                <a:close/>
              </a:path>
            </a:pathLst>
          </a:custGeom>
          <a:blipFill>
            <a:blip r:embed="rId6"/>
            <a:stretch>
              <a:fillRect l="0" t="-3587" r="0" b="-3587"/>
            </a:stretch>
          </a:blipFill>
        </p:spPr>
      </p:sp>
      <p:sp>
        <p:nvSpPr>
          <p:cNvPr name="TextBox 16" id="16"/>
          <p:cNvSpPr txBox="true"/>
          <p:nvPr/>
        </p:nvSpPr>
        <p:spPr>
          <a:xfrm rot="0">
            <a:off x="3690980" y="1270386"/>
            <a:ext cx="10906040" cy="1005840"/>
          </a:xfrm>
          <a:prstGeom prst="rect">
            <a:avLst/>
          </a:prstGeom>
        </p:spPr>
        <p:txBody>
          <a:bodyPr anchor="t" rtlCol="false" tIns="0" lIns="0" bIns="0" rIns="0">
            <a:spAutoFit/>
          </a:bodyPr>
          <a:lstStyle/>
          <a:p>
            <a:pPr algn="ctr">
              <a:lnSpc>
                <a:spcPts val="8280"/>
              </a:lnSpc>
            </a:pPr>
            <a:r>
              <a:rPr lang="en-US" b="true" sz="6000" spc="588">
                <a:solidFill>
                  <a:srgbClr val="FFFFFF"/>
                </a:solidFill>
                <a:latin typeface="Oswald Bold"/>
                <a:ea typeface="Oswald Bold"/>
                <a:cs typeface="Oswald Bold"/>
                <a:sym typeface="Oswald Bold"/>
              </a:rPr>
              <a:t>PROPOSED METHODOLOGY</a:t>
            </a:r>
          </a:p>
        </p:txBody>
      </p:sp>
      <p:sp>
        <p:nvSpPr>
          <p:cNvPr name="TextBox 17" id="17"/>
          <p:cNvSpPr txBox="true"/>
          <p:nvPr/>
        </p:nvSpPr>
        <p:spPr>
          <a:xfrm rot="0">
            <a:off x="7224667" y="3767306"/>
            <a:ext cx="8900334" cy="2383398"/>
          </a:xfrm>
          <a:prstGeom prst="rect">
            <a:avLst/>
          </a:prstGeom>
        </p:spPr>
        <p:txBody>
          <a:bodyPr anchor="t" rtlCol="false" tIns="0" lIns="0" bIns="0" rIns="0">
            <a:spAutoFit/>
          </a:bodyPr>
          <a:lstStyle/>
          <a:p>
            <a:pPr algn="l">
              <a:lnSpc>
                <a:spcPts val="2734"/>
              </a:lnSpc>
            </a:pPr>
            <a:r>
              <a:rPr lang="en-US" sz="1981" spc="194">
                <a:solidFill>
                  <a:srgbClr val="231F20"/>
                </a:solidFill>
                <a:latin typeface="DM Sans"/>
                <a:ea typeface="DM Sans"/>
                <a:cs typeface="DM Sans"/>
                <a:sym typeface="DM Sans"/>
              </a:rPr>
              <a:t>With limited data, training a model from scratch can be challenging. Transfer learning leverages pre-trained models, enabling us to fine-tune on specific tasks, which improves performance and reduces training time. This approach helps utilize learned features from large datasets, making it ideal </a:t>
            </a:r>
          </a:p>
          <a:p>
            <a:pPr algn="l">
              <a:lnSpc>
                <a:spcPts val="2734"/>
              </a:lnSpc>
            </a:pPr>
            <a:r>
              <a:rPr lang="en-US" sz="1981" spc="194">
                <a:solidFill>
                  <a:srgbClr val="231F20"/>
                </a:solidFill>
                <a:latin typeface="DM Sans"/>
                <a:ea typeface="DM Sans"/>
                <a:cs typeface="DM Sans"/>
                <a:sym typeface="DM Sans"/>
              </a:rPr>
              <a:t>for medical image classification, especially when data is scarce.</a:t>
            </a:r>
          </a:p>
        </p:txBody>
      </p:sp>
      <p:sp>
        <p:nvSpPr>
          <p:cNvPr name="TextBox 18" id="18"/>
          <p:cNvSpPr txBox="true"/>
          <p:nvPr/>
        </p:nvSpPr>
        <p:spPr>
          <a:xfrm rot="0">
            <a:off x="2510357" y="6828977"/>
            <a:ext cx="8512431" cy="2041885"/>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ResNet50 is a deep Convolutional Neural Network (CNN) with 50 layers.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It solves the problem of "vanishing gradients" in very deep networks.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Introduced the concept of Residual Learning.</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Widely used in image classification tasks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66490" y="296987"/>
            <a:ext cx="7155020"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RESNET-50</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06060" y="3317205"/>
            <a:ext cx="13789560" cy="3787728"/>
          </a:xfrm>
          <a:prstGeom prst="rect">
            <a:avLst/>
          </a:prstGeom>
        </p:spPr>
        <p:txBody>
          <a:bodyPr anchor="t" rtlCol="false" tIns="0" lIns="0" bIns="0" rIns="0">
            <a:spAutoFit/>
          </a:bodyPr>
          <a:lstStyle/>
          <a:p>
            <a:pPr algn="l" marL="787869" indent="-393935" lvl="1">
              <a:lnSpc>
                <a:spcPts val="5035"/>
              </a:lnSpc>
              <a:buFont typeface="Arial"/>
              <a:buChar char="•"/>
            </a:pPr>
            <a:r>
              <a:rPr lang="en-US" sz="3649" spc="357">
                <a:solidFill>
                  <a:srgbClr val="F5FFF5"/>
                </a:solidFill>
                <a:latin typeface="DM Sans"/>
                <a:ea typeface="DM Sans"/>
                <a:cs typeface="DM Sans"/>
                <a:sym typeface="DM Sans"/>
              </a:rPr>
              <a:t>Total Convolutional Layers3*3: 33</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Total Convolutional Layers1*1: 17</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Total Max Pooling Layers: 1</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Total Average Pooling Layers: 1</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Fully Connected Layers: 1 with 1000</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neurons takes an image of size 224x224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537056"/>
            <a:ext cx="9610044" cy="6721244"/>
            <a:chOff x="0" y="0"/>
            <a:chExt cx="3682024" cy="2575200"/>
          </a:xfrm>
        </p:grpSpPr>
        <p:sp>
          <p:nvSpPr>
            <p:cNvPr name="Freeform 8" id="8"/>
            <p:cNvSpPr/>
            <p:nvPr/>
          </p:nvSpPr>
          <p:spPr>
            <a:xfrm flipH="false" flipV="false" rot="0">
              <a:off x="0" y="0"/>
              <a:ext cx="3682024" cy="2575200"/>
            </a:xfrm>
            <a:custGeom>
              <a:avLst/>
              <a:gdLst/>
              <a:ahLst/>
              <a:cxnLst/>
              <a:rect r="r" b="b" t="t" l="l"/>
              <a:pathLst>
                <a:path h="2575200" w="3682024">
                  <a:moveTo>
                    <a:pt x="0" y="0"/>
                  </a:moveTo>
                  <a:lnTo>
                    <a:pt x="3682024" y="0"/>
                  </a:lnTo>
                  <a:lnTo>
                    <a:pt x="3682024" y="2575200"/>
                  </a:lnTo>
                  <a:lnTo>
                    <a:pt x="0" y="2575200"/>
                  </a:lnTo>
                  <a:close/>
                </a:path>
              </a:pathLst>
            </a:custGeom>
            <a:solidFill>
              <a:srgbClr val="EFEFEF"/>
            </a:solidFill>
          </p:spPr>
        </p:sp>
        <p:sp>
          <p:nvSpPr>
            <p:cNvPr name="TextBox 9" id="9"/>
            <p:cNvSpPr txBox="true"/>
            <p:nvPr/>
          </p:nvSpPr>
          <p:spPr>
            <a:xfrm>
              <a:off x="0" y="-19050"/>
              <a:ext cx="3682024" cy="25942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660080" y="3592431"/>
            <a:ext cx="6980019" cy="4650438"/>
          </a:xfrm>
          <a:custGeom>
            <a:avLst/>
            <a:gdLst/>
            <a:ahLst/>
            <a:cxnLst/>
            <a:rect r="r" b="b" t="t" l="l"/>
            <a:pathLst>
              <a:path h="4650438" w="6980019">
                <a:moveTo>
                  <a:pt x="0" y="0"/>
                </a:moveTo>
                <a:lnTo>
                  <a:pt x="6980019" y="0"/>
                </a:lnTo>
                <a:lnTo>
                  <a:pt x="6980019" y="4650438"/>
                </a:lnTo>
                <a:lnTo>
                  <a:pt x="0" y="4650438"/>
                </a:lnTo>
                <a:lnTo>
                  <a:pt x="0" y="0"/>
                </a:lnTo>
                <a:close/>
              </a:path>
            </a:pathLst>
          </a:custGeom>
          <a:blipFill>
            <a:blip r:embed="rId6"/>
            <a:stretch>
              <a:fillRect l="0" t="0" r="0" b="0"/>
            </a:stretch>
          </a:blipFill>
        </p:spPr>
      </p:sp>
      <p:sp>
        <p:nvSpPr>
          <p:cNvPr name="TextBox 12" id="12"/>
          <p:cNvSpPr txBox="true"/>
          <p:nvPr/>
        </p:nvSpPr>
        <p:spPr>
          <a:xfrm rot="0">
            <a:off x="2142191" y="933450"/>
            <a:ext cx="7416941"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DATA</a:t>
            </a:r>
          </a:p>
        </p:txBody>
      </p:sp>
      <p:sp>
        <p:nvSpPr>
          <p:cNvPr name="TextBox 13" id="13"/>
          <p:cNvSpPr txBox="true"/>
          <p:nvPr/>
        </p:nvSpPr>
        <p:spPr>
          <a:xfrm rot="0">
            <a:off x="3527899" y="2705469"/>
            <a:ext cx="7132181" cy="6070473"/>
          </a:xfrm>
          <a:prstGeom prst="rect">
            <a:avLst/>
          </a:prstGeom>
        </p:spPr>
        <p:txBody>
          <a:bodyPr anchor="t" rtlCol="false" tIns="0" lIns="0" bIns="0" rIns="0">
            <a:spAutoFit/>
          </a:bodyPr>
          <a:lstStyle/>
          <a:p>
            <a:pPr algn="l">
              <a:lnSpc>
                <a:spcPts val="4415"/>
              </a:lnSpc>
            </a:pPr>
            <a:r>
              <a:rPr lang="en-US" sz="3199" spc="313">
                <a:solidFill>
                  <a:srgbClr val="231F20"/>
                </a:solidFill>
                <a:latin typeface="DM Sans"/>
                <a:ea typeface="DM Sans"/>
                <a:cs typeface="DM Sans"/>
                <a:sym typeface="DM Sans"/>
              </a:rPr>
              <a:t>The dataset has 4 classes:</a:t>
            </a:r>
          </a:p>
          <a:p>
            <a:pPr algn="l" marL="690876" indent="-345438" lvl="1">
              <a:lnSpc>
                <a:spcPts val="4415"/>
              </a:lnSpc>
              <a:buFont typeface="Arial"/>
              <a:buChar char="•"/>
            </a:pPr>
            <a:r>
              <a:rPr lang="en-US" sz="3199" spc="313">
                <a:solidFill>
                  <a:srgbClr val="231F20"/>
                </a:solidFill>
                <a:latin typeface="DM Sans"/>
                <a:ea typeface="DM Sans"/>
                <a:cs typeface="DM Sans"/>
                <a:sym typeface="DM Sans"/>
              </a:rPr>
              <a:t>normal heart beats</a:t>
            </a:r>
          </a:p>
          <a:p>
            <a:pPr algn="l" marL="690876" indent="-345438" lvl="1">
              <a:lnSpc>
                <a:spcPts val="4415"/>
              </a:lnSpc>
              <a:buFont typeface="Arial"/>
              <a:buChar char="•"/>
            </a:pPr>
            <a:r>
              <a:rPr lang="en-US" sz="3199" spc="313">
                <a:solidFill>
                  <a:srgbClr val="231F20"/>
                </a:solidFill>
                <a:latin typeface="DM Sans"/>
                <a:ea typeface="DM Sans"/>
                <a:cs typeface="DM Sans"/>
                <a:sym typeface="DM Sans"/>
              </a:rPr>
              <a:t>abnormal heart beats </a:t>
            </a:r>
          </a:p>
          <a:p>
            <a:pPr algn="l" marL="690876" indent="-345438" lvl="1">
              <a:lnSpc>
                <a:spcPts val="4415"/>
              </a:lnSpc>
              <a:buFont typeface="Arial"/>
              <a:buChar char="•"/>
            </a:pPr>
            <a:r>
              <a:rPr lang="en-US" sz="3199" spc="313">
                <a:solidFill>
                  <a:srgbClr val="231F20"/>
                </a:solidFill>
                <a:latin typeface="DM Sans"/>
                <a:ea typeface="DM Sans"/>
                <a:cs typeface="DM Sans"/>
                <a:sym typeface="DM Sans"/>
              </a:rPr>
              <a:t>experiencing a heart attack</a:t>
            </a:r>
          </a:p>
          <a:p>
            <a:pPr algn="l" marL="690876" indent="-345438" lvl="1">
              <a:lnSpc>
                <a:spcPts val="4415"/>
              </a:lnSpc>
              <a:buFont typeface="Arial"/>
              <a:buChar char="•"/>
            </a:pPr>
            <a:r>
              <a:rPr lang="en-US" sz="3199" spc="313">
                <a:solidFill>
                  <a:srgbClr val="231F20"/>
                </a:solidFill>
                <a:latin typeface="DM Sans"/>
                <a:ea typeface="DM Sans"/>
                <a:cs typeface="DM Sans"/>
                <a:sym typeface="DM Sans"/>
              </a:rPr>
              <a:t>had a heart attack Each class </a:t>
            </a:r>
          </a:p>
          <a:p>
            <a:pPr algn="l" marL="690876" indent="-345438" lvl="1">
              <a:lnSpc>
                <a:spcPts val="4415"/>
              </a:lnSpc>
              <a:buFont typeface="Arial"/>
              <a:buChar char="•"/>
            </a:pPr>
            <a:r>
              <a:rPr lang="en-US" sz="3199" spc="313">
                <a:solidFill>
                  <a:srgbClr val="231F20"/>
                </a:solidFill>
                <a:latin typeface="DM Sans"/>
                <a:ea typeface="DM Sans"/>
                <a:cs typeface="DM Sans"/>
                <a:sym typeface="DM Sans"/>
              </a:rPr>
              <a:t>has approximately 200-250 images for training.</a:t>
            </a:r>
          </a:p>
          <a:p>
            <a:pPr algn="l" marL="690876" indent="-345438" lvl="1">
              <a:lnSpc>
                <a:spcPts val="4415"/>
              </a:lnSpc>
              <a:buFont typeface="Arial"/>
              <a:buChar char="•"/>
            </a:pPr>
            <a:r>
              <a:rPr lang="en-US" sz="3199" spc="313">
                <a:solidFill>
                  <a:srgbClr val="231F20"/>
                </a:solidFill>
                <a:latin typeface="DM Sans"/>
                <a:ea typeface="DM Sans"/>
                <a:cs typeface="DM Sans"/>
                <a:sym typeface="DM Sans"/>
              </a:rPr>
              <a:t>Dataset link: https://data.mendeley.com/datasets/gwbz3fsgp8/2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6893446" y="195188"/>
            <a:ext cx="4501107" cy="1396186"/>
          </a:xfrm>
          <a:prstGeom prst="rect">
            <a:avLst/>
          </a:prstGeom>
        </p:spPr>
        <p:txBody>
          <a:bodyPr anchor="t" rtlCol="false" tIns="0" lIns="0" bIns="0" rIns="0">
            <a:spAutoFit/>
          </a:bodyPr>
          <a:lstStyle/>
          <a:p>
            <a:pPr algn="l">
              <a:lnSpc>
                <a:spcPts val="11349"/>
              </a:lnSpc>
            </a:pPr>
            <a:r>
              <a:rPr lang="en-US" b="true" sz="8224" spc="806">
                <a:solidFill>
                  <a:srgbClr val="FFFFFF"/>
                </a:solidFill>
                <a:latin typeface="Oswald Bold"/>
                <a:ea typeface="Oswald Bold"/>
                <a:cs typeface="Oswald Bold"/>
                <a:sym typeface="Oswald Bold"/>
              </a:rPr>
              <a:t>RESULTS</a:t>
            </a:r>
          </a:p>
        </p:txBody>
      </p:sp>
      <p:sp>
        <p:nvSpPr>
          <p:cNvPr name="TextBox 11" id="11"/>
          <p:cNvSpPr txBox="true"/>
          <p:nvPr/>
        </p:nvSpPr>
        <p:spPr>
          <a:xfrm rot="0">
            <a:off x="2602258" y="3296076"/>
            <a:ext cx="6708084" cy="4020080"/>
          </a:xfrm>
          <a:prstGeom prst="rect">
            <a:avLst/>
          </a:prstGeom>
        </p:spPr>
        <p:txBody>
          <a:bodyPr anchor="t" rtlCol="false" tIns="0" lIns="0" bIns="0" rIns="0">
            <a:spAutoFit/>
          </a:bodyPr>
          <a:lstStyle/>
          <a:p>
            <a:pPr algn="l" marL="624699" indent="-312349" lvl="1">
              <a:lnSpc>
                <a:spcPts val="3992"/>
              </a:lnSpc>
              <a:buFont typeface="Arial"/>
              <a:buChar char="•"/>
            </a:pPr>
            <a:r>
              <a:rPr lang="en-US" sz="2893" spc="283">
                <a:solidFill>
                  <a:srgbClr val="F5FFF5"/>
                </a:solidFill>
                <a:latin typeface="DM Sans"/>
                <a:ea typeface="DM Sans"/>
                <a:cs typeface="DM Sans"/>
                <a:sym typeface="DM Sans"/>
              </a:rPr>
              <a:t>The model trained for 6 epochs with 98% accuracy (Cuda configuration powered by INVIDIA was used.</a:t>
            </a:r>
          </a:p>
          <a:p>
            <a:pPr algn="l" marL="624699" indent="-312349" lvl="1">
              <a:lnSpc>
                <a:spcPts val="3992"/>
              </a:lnSpc>
              <a:buFont typeface="Arial"/>
              <a:buChar char="•"/>
            </a:pPr>
            <a:r>
              <a:rPr lang="en-US" sz="2893" spc="283">
                <a:solidFill>
                  <a:srgbClr val="F5FFF5"/>
                </a:solidFill>
                <a:latin typeface="DM Sans"/>
                <a:ea typeface="DM Sans"/>
                <a:cs typeface="DM Sans"/>
                <a:sym typeface="DM Sans"/>
              </a:rPr>
              <a:t> Early Stopping was used to save the best weights of the model and prevent overfitting. </a:t>
            </a:r>
          </a:p>
        </p:txBody>
      </p:sp>
      <p:sp>
        <p:nvSpPr>
          <p:cNvPr name="TextBox 12" id="12"/>
          <p:cNvSpPr txBox="true"/>
          <p:nvPr/>
        </p:nvSpPr>
        <p:spPr>
          <a:xfrm rot="0">
            <a:off x="10349972" y="3530304"/>
            <a:ext cx="7202160" cy="3275399"/>
          </a:xfrm>
          <a:prstGeom prst="rect">
            <a:avLst/>
          </a:prstGeom>
        </p:spPr>
        <p:txBody>
          <a:bodyPr anchor="t" rtlCol="false" tIns="0" lIns="0" bIns="0" rIns="0">
            <a:spAutoFit/>
          </a:bodyPr>
          <a:lstStyle/>
          <a:p>
            <a:pPr algn="ctr" marL="0" indent="0" lvl="0">
              <a:lnSpc>
                <a:spcPts val="26787"/>
              </a:lnSpc>
              <a:spcBef>
                <a:spcPct val="0"/>
              </a:spcBef>
            </a:pPr>
            <a:r>
              <a:rPr lang="en-US" b="true" sz="19411">
                <a:solidFill>
                  <a:srgbClr val="231F20"/>
                </a:solidFill>
                <a:latin typeface="Oswald Bold"/>
                <a:ea typeface="Oswald Bold"/>
                <a:cs typeface="Oswald Bold"/>
                <a:sym typeface="Oswald Bold"/>
              </a:rPr>
              <a:t>98%</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66490" y="335087"/>
            <a:ext cx="7155020" cy="2750819"/>
          </a:xfrm>
          <a:prstGeom prst="rect">
            <a:avLst/>
          </a:prstGeom>
        </p:spPr>
        <p:txBody>
          <a:bodyPr anchor="t" rtlCol="false" tIns="0" lIns="0" bIns="0" rIns="0">
            <a:spAutoFit/>
          </a:bodyPr>
          <a:lstStyle/>
          <a:p>
            <a:pPr algn="l">
              <a:lnSpc>
                <a:spcPts val="11040"/>
              </a:lnSpc>
            </a:pPr>
            <a:r>
              <a:rPr lang="en-US" b="true" sz="8000" spc="784">
                <a:solidFill>
                  <a:srgbClr val="FFFFFF"/>
                </a:solidFill>
                <a:latin typeface="Oswald Bold"/>
                <a:ea typeface="Oswald Bold"/>
                <a:cs typeface="Oswald Bold"/>
                <a:sym typeface="Oswald Bold"/>
              </a:rPr>
              <a:t>RELATED WORKS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856728"/>
            <a:ext cx="13789560" cy="2516395"/>
          </a:xfrm>
          <a:prstGeom prst="rect">
            <a:avLst/>
          </a:prstGeom>
        </p:spPr>
        <p:txBody>
          <a:bodyPr anchor="t" rtlCol="false" tIns="0" lIns="0" bIns="0" rIns="0">
            <a:spAutoFit/>
          </a:bodyPr>
          <a:lstStyle/>
          <a:p>
            <a:pPr algn="l" marL="787869" indent="-393935" lvl="1">
              <a:lnSpc>
                <a:spcPts val="5035"/>
              </a:lnSpc>
              <a:buFont typeface="Arial"/>
              <a:buChar char="•"/>
            </a:pPr>
            <a:r>
              <a:rPr lang="en-US" sz="3649" spc="357" u="sng">
                <a:solidFill>
                  <a:srgbClr val="F5FFF5"/>
                </a:solidFill>
                <a:latin typeface="DM Sans"/>
                <a:ea typeface="DM Sans"/>
                <a:cs typeface="DM Sans"/>
                <a:sym typeface="DM Sans"/>
                <a:hlinkClick r:id="rId4" tooltip="https://www.ijraset.com/research-paper/a-cnn-and-resnet-50-approach-to-detect-cardiac-diseases-using-ecg-images"/>
              </a:rPr>
              <a:t>A CNN and ResNet 50 Approach to Detect Cardiac Diseases using ECG Images</a:t>
            </a:r>
          </a:p>
          <a:p>
            <a:pPr algn="l" marL="787869" indent="-393935" lvl="1">
              <a:lnSpc>
                <a:spcPts val="5035"/>
              </a:lnSpc>
              <a:buFont typeface="Arial"/>
              <a:buChar char="•"/>
            </a:pPr>
            <a:r>
              <a:rPr lang="en-US" sz="3649" spc="357" u="sng">
                <a:solidFill>
                  <a:srgbClr val="F5FFF5"/>
                </a:solidFill>
                <a:latin typeface="DM Sans"/>
                <a:ea typeface="DM Sans"/>
                <a:cs typeface="DM Sans"/>
                <a:sym typeface="DM Sans"/>
                <a:hlinkClick r:id="rId5" tooltip="https://www.mdpi.com/2073-431X/13/10/244"/>
              </a:rPr>
              <a:t>Application of Deep Learning for Heart Attack Prediction with Explainable Artificial Intelligence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66490" y="296987"/>
            <a:ext cx="7155020"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OUR TEAM</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06060" y="3317205"/>
            <a:ext cx="13789560" cy="3152061"/>
          </a:xfrm>
          <a:prstGeom prst="rect">
            <a:avLst/>
          </a:prstGeom>
        </p:spPr>
        <p:txBody>
          <a:bodyPr anchor="t" rtlCol="false" tIns="0" lIns="0" bIns="0" rIns="0">
            <a:spAutoFit/>
          </a:bodyPr>
          <a:lstStyle/>
          <a:p>
            <a:pPr algn="l" marL="787869" indent="-393935" lvl="1">
              <a:lnSpc>
                <a:spcPts val="5035"/>
              </a:lnSpc>
              <a:buFont typeface="Arial"/>
              <a:buChar char="•"/>
            </a:pPr>
            <a:r>
              <a:rPr lang="en-US" sz="3649" spc="357">
                <a:solidFill>
                  <a:srgbClr val="F5FFF5"/>
                </a:solidFill>
                <a:latin typeface="DM Sans"/>
                <a:ea typeface="DM Sans"/>
                <a:cs typeface="DM Sans"/>
                <a:sym typeface="DM Sans"/>
              </a:rPr>
              <a:t>ziad hany</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youssef shedied</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rania mamdouh</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ahmed eid</a:t>
            </a:r>
          </a:p>
          <a:p>
            <a:pPr algn="l" marL="787869" indent="-393935" lvl="1">
              <a:lnSpc>
                <a:spcPts val="5035"/>
              </a:lnSpc>
              <a:buFont typeface="Arial"/>
              <a:buChar char="•"/>
            </a:pPr>
            <a:r>
              <a:rPr lang="en-US" sz="3649" spc="357">
                <a:solidFill>
                  <a:srgbClr val="F5FFF5"/>
                </a:solidFill>
                <a:latin typeface="DM Sans"/>
                <a:ea typeface="DM Sans"/>
                <a:cs typeface="DM Sans"/>
                <a:sym typeface="DM Sans"/>
              </a:rPr>
              <a:t>ahmed emad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DAGY3JouJQQ</dc:identifier>
  <dcterms:modified xsi:type="dcterms:W3CDTF">2011-08-01T06:04:30Z</dcterms:modified>
  <cp:revision>1</cp:revision>
  <dc:title>Grey minimalist business project presentation </dc:title>
</cp:coreProperties>
</file>