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7" r:id="rId2"/>
    <p:sldId id="258" r:id="rId3"/>
    <p:sldId id="259" r:id="rId4"/>
    <p:sldId id="260" r:id="rId5"/>
    <p:sldId id="261" r:id="rId6"/>
    <p:sldId id="262" r:id="rId7"/>
    <p:sldId id="263" r:id="rId8"/>
    <p:sldId id="264" r:id="rId9"/>
    <p:sldId id="265" r:id="rId10"/>
    <p:sldId id="266" r:id="rId11"/>
    <p:sldId id="267" r:id="rId12"/>
    <p:sldId id="269"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1820"/>
    <a:srgbClr val="385159"/>
    <a:srgbClr val="FEE71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884"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225D35-307A-4FBC-8610-2108C9B6A587}" type="datetimeFigureOut">
              <a:rPr lang="en-US" smtClean="0"/>
              <a:t>6/3/2024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28EC9E-75D2-4A67-A6E7-007EBFDE8E9C}" type="slidenum">
              <a:rPr lang="en-US" smtClean="0"/>
              <a:t>‹#›</a:t>
            </a:fld>
            <a:endParaRPr lang="en-US"/>
          </a:p>
        </p:txBody>
      </p:sp>
    </p:spTree>
    <p:extLst>
      <p:ext uri="{BB962C8B-B14F-4D97-AF65-F5344CB8AC3E}">
        <p14:creationId xmlns:p14="http://schemas.microsoft.com/office/powerpoint/2010/main" val="2143078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4C8DE1-9EEE-456A-A694-6CF4B1523476}" type="slidenum">
              <a:rPr lang="en-US" smtClean="0"/>
              <a:t>1</a:t>
            </a:fld>
            <a:endParaRPr lang="en-US"/>
          </a:p>
        </p:txBody>
      </p:sp>
    </p:spTree>
    <p:extLst>
      <p:ext uri="{BB962C8B-B14F-4D97-AF65-F5344CB8AC3E}">
        <p14:creationId xmlns:p14="http://schemas.microsoft.com/office/powerpoint/2010/main" val="27199291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16973-A4A3-1CAA-7E03-07F9CC46DB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8AA614B-59FE-B4F5-CF8B-6016BEE349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8E04880-68D0-D9B0-339A-4488C8596EAA}"/>
              </a:ext>
            </a:extLst>
          </p:cNvPr>
          <p:cNvSpPr>
            <a:spLocks noGrp="1"/>
          </p:cNvSpPr>
          <p:nvPr>
            <p:ph type="dt" sz="half" idx="10"/>
          </p:nvPr>
        </p:nvSpPr>
        <p:spPr/>
        <p:txBody>
          <a:bodyPr/>
          <a:lstStyle/>
          <a:p>
            <a:fld id="{EA0E0C90-3F1B-4ED8-A3A2-776204C634E7}" type="datetimeFigureOut">
              <a:rPr lang="en-US" smtClean="0"/>
              <a:t>6/3/2024</a:t>
            </a:fld>
            <a:endParaRPr lang="en-US"/>
          </a:p>
        </p:txBody>
      </p:sp>
      <p:sp>
        <p:nvSpPr>
          <p:cNvPr id="5" name="Footer Placeholder 4">
            <a:extLst>
              <a:ext uri="{FF2B5EF4-FFF2-40B4-BE49-F238E27FC236}">
                <a16:creationId xmlns:a16="http://schemas.microsoft.com/office/drawing/2014/main" id="{9424B2FD-79E5-7E2D-03E3-28CFF76A15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FAFEDE-5F59-DDAB-72EC-60827FEE4BFF}"/>
              </a:ext>
            </a:extLst>
          </p:cNvPr>
          <p:cNvSpPr>
            <a:spLocks noGrp="1"/>
          </p:cNvSpPr>
          <p:nvPr>
            <p:ph type="sldNum" sz="quarter" idx="12"/>
          </p:nvPr>
        </p:nvSpPr>
        <p:spPr/>
        <p:txBody>
          <a:bodyPr/>
          <a:lstStyle/>
          <a:p>
            <a:fld id="{3465D7E5-2F0E-42CE-AFC3-62DE060EDA09}" type="slidenum">
              <a:rPr lang="en-US" smtClean="0"/>
              <a:t>‹#›</a:t>
            </a:fld>
            <a:endParaRPr lang="en-US"/>
          </a:p>
        </p:txBody>
      </p:sp>
    </p:spTree>
    <p:extLst>
      <p:ext uri="{BB962C8B-B14F-4D97-AF65-F5344CB8AC3E}">
        <p14:creationId xmlns:p14="http://schemas.microsoft.com/office/powerpoint/2010/main" val="4142971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02E15-5813-C3E5-76F6-93803EEBE08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936C921-3B4B-095F-5506-506785A317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825DF0-060C-DF8B-AA68-DE870F37C338}"/>
              </a:ext>
            </a:extLst>
          </p:cNvPr>
          <p:cNvSpPr>
            <a:spLocks noGrp="1"/>
          </p:cNvSpPr>
          <p:nvPr>
            <p:ph type="dt" sz="half" idx="10"/>
          </p:nvPr>
        </p:nvSpPr>
        <p:spPr/>
        <p:txBody>
          <a:bodyPr/>
          <a:lstStyle/>
          <a:p>
            <a:fld id="{EA0E0C90-3F1B-4ED8-A3A2-776204C634E7}" type="datetimeFigureOut">
              <a:rPr lang="en-US" smtClean="0"/>
              <a:t>6/3/2024</a:t>
            </a:fld>
            <a:endParaRPr lang="en-US"/>
          </a:p>
        </p:txBody>
      </p:sp>
      <p:sp>
        <p:nvSpPr>
          <p:cNvPr id="5" name="Footer Placeholder 4">
            <a:extLst>
              <a:ext uri="{FF2B5EF4-FFF2-40B4-BE49-F238E27FC236}">
                <a16:creationId xmlns:a16="http://schemas.microsoft.com/office/drawing/2014/main" id="{EEC874E3-0F5E-29B5-0308-B0A47F6811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2F92E2-9A0E-78CC-10FA-FB99A752A212}"/>
              </a:ext>
            </a:extLst>
          </p:cNvPr>
          <p:cNvSpPr>
            <a:spLocks noGrp="1"/>
          </p:cNvSpPr>
          <p:nvPr>
            <p:ph type="sldNum" sz="quarter" idx="12"/>
          </p:nvPr>
        </p:nvSpPr>
        <p:spPr/>
        <p:txBody>
          <a:bodyPr/>
          <a:lstStyle/>
          <a:p>
            <a:fld id="{3465D7E5-2F0E-42CE-AFC3-62DE060EDA09}" type="slidenum">
              <a:rPr lang="en-US" smtClean="0"/>
              <a:t>‹#›</a:t>
            </a:fld>
            <a:endParaRPr lang="en-US"/>
          </a:p>
        </p:txBody>
      </p:sp>
    </p:spTree>
    <p:extLst>
      <p:ext uri="{BB962C8B-B14F-4D97-AF65-F5344CB8AC3E}">
        <p14:creationId xmlns:p14="http://schemas.microsoft.com/office/powerpoint/2010/main" val="869610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88B5F0-4010-9A38-CF39-7C92F80A496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7A5E3A-9D9B-B38C-F79E-E1167AB2D0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2F8761-0E54-743A-643C-BA835343263E}"/>
              </a:ext>
            </a:extLst>
          </p:cNvPr>
          <p:cNvSpPr>
            <a:spLocks noGrp="1"/>
          </p:cNvSpPr>
          <p:nvPr>
            <p:ph type="dt" sz="half" idx="10"/>
          </p:nvPr>
        </p:nvSpPr>
        <p:spPr/>
        <p:txBody>
          <a:bodyPr/>
          <a:lstStyle/>
          <a:p>
            <a:fld id="{EA0E0C90-3F1B-4ED8-A3A2-776204C634E7}" type="datetimeFigureOut">
              <a:rPr lang="en-US" smtClean="0"/>
              <a:t>6/3/2024</a:t>
            </a:fld>
            <a:endParaRPr lang="en-US"/>
          </a:p>
        </p:txBody>
      </p:sp>
      <p:sp>
        <p:nvSpPr>
          <p:cNvPr id="5" name="Footer Placeholder 4">
            <a:extLst>
              <a:ext uri="{FF2B5EF4-FFF2-40B4-BE49-F238E27FC236}">
                <a16:creationId xmlns:a16="http://schemas.microsoft.com/office/drawing/2014/main" id="{B1BCCA70-DF77-9962-97B6-83C163879B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683738-FB78-F8F2-9BBE-1848812D83EB}"/>
              </a:ext>
            </a:extLst>
          </p:cNvPr>
          <p:cNvSpPr>
            <a:spLocks noGrp="1"/>
          </p:cNvSpPr>
          <p:nvPr>
            <p:ph type="sldNum" sz="quarter" idx="12"/>
          </p:nvPr>
        </p:nvSpPr>
        <p:spPr/>
        <p:txBody>
          <a:bodyPr/>
          <a:lstStyle/>
          <a:p>
            <a:fld id="{3465D7E5-2F0E-42CE-AFC3-62DE060EDA09}" type="slidenum">
              <a:rPr lang="en-US" smtClean="0"/>
              <a:t>‹#›</a:t>
            </a:fld>
            <a:endParaRPr lang="en-US"/>
          </a:p>
        </p:txBody>
      </p:sp>
    </p:spTree>
    <p:extLst>
      <p:ext uri="{BB962C8B-B14F-4D97-AF65-F5344CB8AC3E}">
        <p14:creationId xmlns:p14="http://schemas.microsoft.com/office/powerpoint/2010/main" val="3620770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3EBFD-D209-7211-0E9B-BD757D31D4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5A85C2-D5EC-3B91-AE23-8FBC58A13F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D585CB-BE04-D0E7-048F-63E1CBB39316}"/>
              </a:ext>
            </a:extLst>
          </p:cNvPr>
          <p:cNvSpPr>
            <a:spLocks noGrp="1"/>
          </p:cNvSpPr>
          <p:nvPr>
            <p:ph type="dt" sz="half" idx="10"/>
          </p:nvPr>
        </p:nvSpPr>
        <p:spPr/>
        <p:txBody>
          <a:bodyPr/>
          <a:lstStyle/>
          <a:p>
            <a:fld id="{EA0E0C90-3F1B-4ED8-A3A2-776204C634E7}" type="datetimeFigureOut">
              <a:rPr lang="en-US" smtClean="0"/>
              <a:t>6/3/2024</a:t>
            </a:fld>
            <a:endParaRPr lang="en-US"/>
          </a:p>
        </p:txBody>
      </p:sp>
      <p:sp>
        <p:nvSpPr>
          <p:cNvPr id="5" name="Footer Placeholder 4">
            <a:extLst>
              <a:ext uri="{FF2B5EF4-FFF2-40B4-BE49-F238E27FC236}">
                <a16:creationId xmlns:a16="http://schemas.microsoft.com/office/drawing/2014/main" id="{AA26D9FC-41F6-454D-DC1E-185DC30E2D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EB6CB9-61F4-99E8-E24A-7B0004E838E3}"/>
              </a:ext>
            </a:extLst>
          </p:cNvPr>
          <p:cNvSpPr>
            <a:spLocks noGrp="1"/>
          </p:cNvSpPr>
          <p:nvPr>
            <p:ph type="sldNum" sz="quarter" idx="12"/>
          </p:nvPr>
        </p:nvSpPr>
        <p:spPr/>
        <p:txBody>
          <a:bodyPr/>
          <a:lstStyle/>
          <a:p>
            <a:fld id="{3465D7E5-2F0E-42CE-AFC3-62DE060EDA09}" type="slidenum">
              <a:rPr lang="en-US" smtClean="0"/>
              <a:t>‹#›</a:t>
            </a:fld>
            <a:endParaRPr lang="en-US"/>
          </a:p>
        </p:txBody>
      </p:sp>
    </p:spTree>
    <p:extLst>
      <p:ext uri="{BB962C8B-B14F-4D97-AF65-F5344CB8AC3E}">
        <p14:creationId xmlns:p14="http://schemas.microsoft.com/office/powerpoint/2010/main" val="2040614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CFB7B-D549-F4BC-4A15-DDB82CAE83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197A9A2-6943-989E-3243-BDCC801D5B9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7C339BC-8E5D-7703-A4E2-8EA19455C872}"/>
              </a:ext>
            </a:extLst>
          </p:cNvPr>
          <p:cNvSpPr>
            <a:spLocks noGrp="1"/>
          </p:cNvSpPr>
          <p:nvPr>
            <p:ph type="dt" sz="half" idx="10"/>
          </p:nvPr>
        </p:nvSpPr>
        <p:spPr/>
        <p:txBody>
          <a:bodyPr/>
          <a:lstStyle/>
          <a:p>
            <a:fld id="{EA0E0C90-3F1B-4ED8-A3A2-776204C634E7}" type="datetimeFigureOut">
              <a:rPr lang="en-US" smtClean="0"/>
              <a:t>6/3/2024</a:t>
            </a:fld>
            <a:endParaRPr lang="en-US"/>
          </a:p>
        </p:txBody>
      </p:sp>
      <p:sp>
        <p:nvSpPr>
          <p:cNvPr id="5" name="Footer Placeholder 4">
            <a:extLst>
              <a:ext uri="{FF2B5EF4-FFF2-40B4-BE49-F238E27FC236}">
                <a16:creationId xmlns:a16="http://schemas.microsoft.com/office/drawing/2014/main" id="{A930B179-3AB8-8551-4919-FF3775251F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4DC65E-4EBE-7CB3-9809-E346A51FF3CA}"/>
              </a:ext>
            </a:extLst>
          </p:cNvPr>
          <p:cNvSpPr>
            <a:spLocks noGrp="1"/>
          </p:cNvSpPr>
          <p:nvPr>
            <p:ph type="sldNum" sz="quarter" idx="12"/>
          </p:nvPr>
        </p:nvSpPr>
        <p:spPr/>
        <p:txBody>
          <a:bodyPr/>
          <a:lstStyle/>
          <a:p>
            <a:fld id="{3465D7E5-2F0E-42CE-AFC3-62DE060EDA09}" type="slidenum">
              <a:rPr lang="en-US" smtClean="0"/>
              <a:t>‹#›</a:t>
            </a:fld>
            <a:endParaRPr lang="en-US"/>
          </a:p>
        </p:txBody>
      </p:sp>
    </p:spTree>
    <p:extLst>
      <p:ext uri="{BB962C8B-B14F-4D97-AF65-F5344CB8AC3E}">
        <p14:creationId xmlns:p14="http://schemas.microsoft.com/office/powerpoint/2010/main" val="890682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CB213-F94C-9C76-4546-70232D054E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B59E3D-4EEA-D43D-1541-A08319EFCF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81366AE-6C09-22E8-F3D5-252A75EA5A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6272719-F905-9887-32A0-511779B8959A}"/>
              </a:ext>
            </a:extLst>
          </p:cNvPr>
          <p:cNvSpPr>
            <a:spLocks noGrp="1"/>
          </p:cNvSpPr>
          <p:nvPr>
            <p:ph type="dt" sz="half" idx="10"/>
          </p:nvPr>
        </p:nvSpPr>
        <p:spPr/>
        <p:txBody>
          <a:bodyPr/>
          <a:lstStyle/>
          <a:p>
            <a:fld id="{EA0E0C90-3F1B-4ED8-A3A2-776204C634E7}" type="datetimeFigureOut">
              <a:rPr lang="en-US" smtClean="0"/>
              <a:t>6/3/2024</a:t>
            </a:fld>
            <a:endParaRPr lang="en-US"/>
          </a:p>
        </p:txBody>
      </p:sp>
      <p:sp>
        <p:nvSpPr>
          <p:cNvPr id="6" name="Footer Placeholder 5">
            <a:extLst>
              <a:ext uri="{FF2B5EF4-FFF2-40B4-BE49-F238E27FC236}">
                <a16:creationId xmlns:a16="http://schemas.microsoft.com/office/drawing/2014/main" id="{25EB00D2-F06C-A6C2-5457-5788F2D865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26A624-BF10-8B80-8233-5536299BB83D}"/>
              </a:ext>
            </a:extLst>
          </p:cNvPr>
          <p:cNvSpPr>
            <a:spLocks noGrp="1"/>
          </p:cNvSpPr>
          <p:nvPr>
            <p:ph type="sldNum" sz="quarter" idx="12"/>
          </p:nvPr>
        </p:nvSpPr>
        <p:spPr/>
        <p:txBody>
          <a:bodyPr/>
          <a:lstStyle/>
          <a:p>
            <a:fld id="{3465D7E5-2F0E-42CE-AFC3-62DE060EDA09}" type="slidenum">
              <a:rPr lang="en-US" smtClean="0"/>
              <a:t>‹#›</a:t>
            </a:fld>
            <a:endParaRPr lang="en-US"/>
          </a:p>
        </p:txBody>
      </p:sp>
    </p:spTree>
    <p:extLst>
      <p:ext uri="{BB962C8B-B14F-4D97-AF65-F5344CB8AC3E}">
        <p14:creationId xmlns:p14="http://schemas.microsoft.com/office/powerpoint/2010/main" val="768308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64D0C-385D-68A1-53B9-5E57928961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CD089A-CBDB-D911-64C7-6769418465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6EEA48-4E80-3FFA-C510-0036B3BE6B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C97BA06-F155-3E06-3A09-7D365EECD0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24ABB5-2000-73D4-2001-2DB659F20A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99A8E17-A741-EBCB-F761-2E3757DA84E3}"/>
              </a:ext>
            </a:extLst>
          </p:cNvPr>
          <p:cNvSpPr>
            <a:spLocks noGrp="1"/>
          </p:cNvSpPr>
          <p:nvPr>
            <p:ph type="dt" sz="half" idx="10"/>
          </p:nvPr>
        </p:nvSpPr>
        <p:spPr/>
        <p:txBody>
          <a:bodyPr/>
          <a:lstStyle/>
          <a:p>
            <a:fld id="{EA0E0C90-3F1B-4ED8-A3A2-776204C634E7}" type="datetimeFigureOut">
              <a:rPr lang="en-US" smtClean="0"/>
              <a:t>6/3/2024</a:t>
            </a:fld>
            <a:endParaRPr lang="en-US"/>
          </a:p>
        </p:txBody>
      </p:sp>
      <p:sp>
        <p:nvSpPr>
          <p:cNvPr id="8" name="Footer Placeholder 7">
            <a:extLst>
              <a:ext uri="{FF2B5EF4-FFF2-40B4-BE49-F238E27FC236}">
                <a16:creationId xmlns:a16="http://schemas.microsoft.com/office/drawing/2014/main" id="{829DB8D6-498C-DD0D-91C5-03C18EDD1EE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28EA42D-F001-4B27-94AB-1485F0B6713D}"/>
              </a:ext>
            </a:extLst>
          </p:cNvPr>
          <p:cNvSpPr>
            <a:spLocks noGrp="1"/>
          </p:cNvSpPr>
          <p:nvPr>
            <p:ph type="sldNum" sz="quarter" idx="12"/>
          </p:nvPr>
        </p:nvSpPr>
        <p:spPr/>
        <p:txBody>
          <a:bodyPr/>
          <a:lstStyle/>
          <a:p>
            <a:fld id="{3465D7E5-2F0E-42CE-AFC3-62DE060EDA09}" type="slidenum">
              <a:rPr lang="en-US" smtClean="0"/>
              <a:t>‹#›</a:t>
            </a:fld>
            <a:endParaRPr lang="en-US"/>
          </a:p>
        </p:txBody>
      </p:sp>
    </p:spTree>
    <p:extLst>
      <p:ext uri="{BB962C8B-B14F-4D97-AF65-F5344CB8AC3E}">
        <p14:creationId xmlns:p14="http://schemas.microsoft.com/office/powerpoint/2010/main" val="266694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6FE6D-6974-7306-3D25-0CBD20E0CEE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DB6BD6C-C31D-EEBD-2267-C3CF522EA64D}"/>
              </a:ext>
            </a:extLst>
          </p:cNvPr>
          <p:cNvSpPr>
            <a:spLocks noGrp="1"/>
          </p:cNvSpPr>
          <p:nvPr>
            <p:ph type="dt" sz="half" idx="10"/>
          </p:nvPr>
        </p:nvSpPr>
        <p:spPr/>
        <p:txBody>
          <a:bodyPr/>
          <a:lstStyle/>
          <a:p>
            <a:fld id="{EA0E0C90-3F1B-4ED8-A3A2-776204C634E7}" type="datetimeFigureOut">
              <a:rPr lang="en-US" smtClean="0"/>
              <a:t>6/3/2024</a:t>
            </a:fld>
            <a:endParaRPr lang="en-US"/>
          </a:p>
        </p:txBody>
      </p:sp>
      <p:sp>
        <p:nvSpPr>
          <p:cNvPr id="4" name="Footer Placeholder 3">
            <a:extLst>
              <a:ext uri="{FF2B5EF4-FFF2-40B4-BE49-F238E27FC236}">
                <a16:creationId xmlns:a16="http://schemas.microsoft.com/office/drawing/2014/main" id="{B839E880-75E8-E4C5-0B70-4D667CFB87E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62B4CEB-50D9-605B-1467-C9062A6F08B0}"/>
              </a:ext>
            </a:extLst>
          </p:cNvPr>
          <p:cNvSpPr>
            <a:spLocks noGrp="1"/>
          </p:cNvSpPr>
          <p:nvPr>
            <p:ph type="sldNum" sz="quarter" idx="12"/>
          </p:nvPr>
        </p:nvSpPr>
        <p:spPr/>
        <p:txBody>
          <a:bodyPr/>
          <a:lstStyle/>
          <a:p>
            <a:fld id="{3465D7E5-2F0E-42CE-AFC3-62DE060EDA09}" type="slidenum">
              <a:rPr lang="en-US" smtClean="0"/>
              <a:t>‹#›</a:t>
            </a:fld>
            <a:endParaRPr lang="en-US"/>
          </a:p>
        </p:txBody>
      </p:sp>
    </p:spTree>
    <p:extLst>
      <p:ext uri="{BB962C8B-B14F-4D97-AF65-F5344CB8AC3E}">
        <p14:creationId xmlns:p14="http://schemas.microsoft.com/office/powerpoint/2010/main" val="89777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8BF259-D543-EC4E-1FB2-3A23DFD016EC}"/>
              </a:ext>
            </a:extLst>
          </p:cNvPr>
          <p:cNvSpPr>
            <a:spLocks noGrp="1"/>
          </p:cNvSpPr>
          <p:nvPr>
            <p:ph type="dt" sz="half" idx="10"/>
          </p:nvPr>
        </p:nvSpPr>
        <p:spPr/>
        <p:txBody>
          <a:bodyPr/>
          <a:lstStyle/>
          <a:p>
            <a:fld id="{EA0E0C90-3F1B-4ED8-A3A2-776204C634E7}" type="datetimeFigureOut">
              <a:rPr lang="en-US" smtClean="0"/>
              <a:t>6/3/2024</a:t>
            </a:fld>
            <a:endParaRPr lang="en-US"/>
          </a:p>
        </p:txBody>
      </p:sp>
      <p:sp>
        <p:nvSpPr>
          <p:cNvPr id="3" name="Footer Placeholder 2">
            <a:extLst>
              <a:ext uri="{FF2B5EF4-FFF2-40B4-BE49-F238E27FC236}">
                <a16:creationId xmlns:a16="http://schemas.microsoft.com/office/drawing/2014/main" id="{F8BF4A52-6F6F-EC48-E103-61AB9AB4D72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9CA3592-77EA-C97B-8201-828268C5EE72}"/>
              </a:ext>
            </a:extLst>
          </p:cNvPr>
          <p:cNvSpPr>
            <a:spLocks noGrp="1"/>
          </p:cNvSpPr>
          <p:nvPr>
            <p:ph type="sldNum" sz="quarter" idx="12"/>
          </p:nvPr>
        </p:nvSpPr>
        <p:spPr/>
        <p:txBody>
          <a:bodyPr/>
          <a:lstStyle/>
          <a:p>
            <a:fld id="{3465D7E5-2F0E-42CE-AFC3-62DE060EDA09}" type="slidenum">
              <a:rPr lang="en-US" smtClean="0"/>
              <a:t>‹#›</a:t>
            </a:fld>
            <a:endParaRPr lang="en-US"/>
          </a:p>
        </p:txBody>
      </p:sp>
    </p:spTree>
    <p:extLst>
      <p:ext uri="{BB962C8B-B14F-4D97-AF65-F5344CB8AC3E}">
        <p14:creationId xmlns:p14="http://schemas.microsoft.com/office/powerpoint/2010/main" val="57791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4F329-56B2-E0BA-79E9-A4B6B1B8F4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0CB3751-9C1A-B1A5-48FC-196E7CEE8F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9BCE254-D778-05A2-A395-E189ED44A6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747F3B-8C64-A4AC-13FA-AE8C22383071}"/>
              </a:ext>
            </a:extLst>
          </p:cNvPr>
          <p:cNvSpPr>
            <a:spLocks noGrp="1"/>
          </p:cNvSpPr>
          <p:nvPr>
            <p:ph type="dt" sz="half" idx="10"/>
          </p:nvPr>
        </p:nvSpPr>
        <p:spPr/>
        <p:txBody>
          <a:bodyPr/>
          <a:lstStyle/>
          <a:p>
            <a:fld id="{EA0E0C90-3F1B-4ED8-A3A2-776204C634E7}" type="datetimeFigureOut">
              <a:rPr lang="en-US" smtClean="0"/>
              <a:t>6/3/2024</a:t>
            </a:fld>
            <a:endParaRPr lang="en-US"/>
          </a:p>
        </p:txBody>
      </p:sp>
      <p:sp>
        <p:nvSpPr>
          <p:cNvPr id="6" name="Footer Placeholder 5">
            <a:extLst>
              <a:ext uri="{FF2B5EF4-FFF2-40B4-BE49-F238E27FC236}">
                <a16:creationId xmlns:a16="http://schemas.microsoft.com/office/drawing/2014/main" id="{D4107885-5126-DB2C-27B6-057CFD6B2C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A4AC9B-B12C-E8D4-6B93-CFFE8F1AFF7E}"/>
              </a:ext>
            </a:extLst>
          </p:cNvPr>
          <p:cNvSpPr>
            <a:spLocks noGrp="1"/>
          </p:cNvSpPr>
          <p:nvPr>
            <p:ph type="sldNum" sz="quarter" idx="12"/>
          </p:nvPr>
        </p:nvSpPr>
        <p:spPr/>
        <p:txBody>
          <a:bodyPr/>
          <a:lstStyle/>
          <a:p>
            <a:fld id="{3465D7E5-2F0E-42CE-AFC3-62DE060EDA09}" type="slidenum">
              <a:rPr lang="en-US" smtClean="0"/>
              <a:t>‹#›</a:t>
            </a:fld>
            <a:endParaRPr lang="en-US"/>
          </a:p>
        </p:txBody>
      </p:sp>
    </p:spTree>
    <p:extLst>
      <p:ext uri="{BB962C8B-B14F-4D97-AF65-F5344CB8AC3E}">
        <p14:creationId xmlns:p14="http://schemas.microsoft.com/office/powerpoint/2010/main" val="978404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0871D-450D-A38F-E911-01CC289389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8F46865-CAD6-25F8-DFF5-CB444F1B56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EFD002-E341-6630-1D6D-CFDEF4C67D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08D4EA-F71B-DEF1-F09E-7CA8F3C34E31}"/>
              </a:ext>
            </a:extLst>
          </p:cNvPr>
          <p:cNvSpPr>
            <a:spLocks noGrp="1"/>
          </p:cNvSpPr>
          <p:nvPr>
            <p:ph type="dt" sz="half" idx="10"/>
          </p:nvPr>
        </p:nvSpPr>
        <p:spPr/>
        <p:txBody>
          <a:bodyPr/>
          <a:lstStyle/>
          <a:p>
            <a:fld id="{EA0E0C90-3F1B-4ED8-A3A2-776204C634E7}" type="datetimeFigureOut">
              <a:rPr lang="en-US" smtClean="0"/>
              <a:t>6/3/2024</a:t>
            </a:fld>
            <a:endParaRPr lang="en-US"/>
          </a:p>
        </p:txBody>
      </p:sp>
      <p:sp>
        <p:nvSpPr>
          <p:cNvPr id="6" name="Footer Placeholder 5">
            <a:extLst>
              <a:ext uri="{FF2B5EF4-FFF2-40B4-BE49-F238E27FC236}">
                <a16:creationId xmlns:a16="http://schemas.microsoft.com/office/drawing/2014/main" id="{0EEF1BC1-6281-2691-6486-D02A6BD8A9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D7C-E211-8ABD-28A1-164EEEE8F2DF}"/>
              </a:ext>
            </a:extLst>
          </p:cNvPr>
          <p:cNvSpPr>
            <a:spLocks noGrp="1"/>
          </p:cNvSpPr>
          <p:nvPr>
            <p:ph type="sldNum" sz="quarter" idx="12"/>
          </p:nvPr>
        </p:nvSpPr>
        <p:spPr/>
        <p:txBody>
          <a:bodyPr/>
          <a:lstStyle/>
          <a:p>
            <a:fld id="{3465D7E5-2F0E-42CE-AFC3-62DE060EDA09}" type="slidenum">
              <a:rPr lang="en-US" smtClean="0"/>
              <a:t>‹#›</a:t>
            </a:fld>
            <a:endParaRPr lang="en-US"/>
          </a:p>
        </p:txBody>
      </p:sp>
    </p:spTree>
    <p:extLst>
      <p:ext uri="{BB962C8B-B14F-4D97-AF65-F5344CB8AC3E}">
        <p14:creationId xmlns:p14="http://schemas.microsoft.com/office/powerpoint/2010/main" val="2105303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8451D4-EEEE-8E0D-FA46-096EB608A9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A55D954-8AA6-03A9-92CF-01CEBB2EA2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4F451B-E2A3-BA4D-3073-0C816F1630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A0E0C90-3F1B-4ED8-A3A2-776204C634E7}" type="datetimeFigureOut">
              <a:rPr lang="en-US" smtClean="0"/>
              <a:t>6/3/2024</a:t>
            </a:fld>
            <a:endParaRPr lang="en-US"/>
          </a:p>
        </p:txBody>
      </p:sp>
      <p:sp>
        <p:nvSpPr>
          <p:cNvPr id="5" name="Footer Placeholder 4">
            <a:extLst>
              <a:ext uri="{FF2B5EF4-FFF2-40B4-BE49-F238E27FC236}">
                <a16:creationId xmlns:a16="http://schemas.microsoft.com/office/drawing/2014/main" id="{5A197548-06D6-32E3-9A90-A76AD2610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A118061-E1AE-EB7D-7359-A217DA448F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465D7E5-2F0E-42CE-AFC3-62DE060EDA09}" type="slidenum">
              <a:rPr lang="en-US" smtClean="0"/>
              <a:t>‹#›</a:t>
            </a:fld>
            <a:endParaRPr lang="en-US"/>
          </a:p>
        </p:txBody>
      </p:sp>
    </p:spTree>
    <p:extLst>
      <p:ext uri="{BB962C8B-B14F-4D97-AF65-F5344CB8AC3E}">
        <p14:creationId xmlns:p14="http://schemas.microsoft.com/office/powerpoint/2010/main" val="25043882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Person working with laptop and notepad">
            <a:extLst>
              <a:ext uri="{FF2B5EF4-FFF2-40B4-BE49-F238E27FC236}">
                <a16:creationId xmlns:a16="http://schemas.microsoft.com/office/drawing/2014/main" id="{51084477-08C8-A419-82EB-73E09D8F7C69}"/>
              </a:ext>
            </a:extLst>
          </p:cNvPr>
          <p:cNvPicPr>
            <a:picLocks noChangeAspect="1"/>
          </p:cNvPicPr>
          <p:nvPr/>
        </p:nvPicPr>
        <p:blipFill>
          <a:blip r:embed="rId3">
            <a:alphaModFix amt="85000"/>
            <a:extLst>
              <a:ext uri="{28A0092B-C50C-407E-A947-70E740481C1C}">
                <a14:useLocalDpi xmlns:a14="http://schemas.microsoft.com/office/drawing/2010/main" val="0"/>
              </a:ext>
            </a:extLst>
          </a:blip>
          <a:stretch>
            <a:fillRect/>
          </a:stretch>
        </p:blipFill>
        <p:spPr>
          <a:xfrm>
            <a:off x="0" y="0"/>
            <a:ext cx="12192000" cy="8137922"/>
          </a:xfrm>
          <a:prstGeom prst="rect">
            <a:avLst/>
          </a:prstGeom>
        </p:spPr>
      </p:pic>
      <p:grpSp>
        <p:nvGrpSpPr>
          <p:cNvPr id="3" name="Group 3"/>
          <p:cNvGrpSpPr/>
          <p:nvPr/>
        </p:nvGrpSpPr>
        <p:grpSpPr>
          <a:xfrm>
            <a:off x="885386" y="707066"/>
            <a:ext cx="10421228" cy="5486400"/>
            <a:chOff x="0" y="0"/>
            <a:chExt cx="4125178" cy="2167467"/>
          </a:xfrm>
        </p:grpSpPr>
        <p:sp>
          <p:nvSpPr>
            <p:cNvPr id="4" name="Freeform 4"/>
            <p:cNvSpPr/>
            <p:nvPr/>
          </p:nvSpPr>
          <p:spPr>
            <a:xfrm>
              <a:off x="0" y="0"/>
              <a:ext cx="4125178" cy="2167467"/>
            </a:xfrm>
            <a:custGeom>
              <a:avLst/>
              <a:gdLst/>
              <a:ahLst/>
              <a:cxnLst/>
              <a:rect l="l" t="t" r="r" b="b"/>
              <a:pathLst>
                <a:path w="4125178" h="2167467">
                  <a:moveTo>
                    <a:pt x="0" y="0"/>
                  </a:moveTo>
                  <a:lnTo>
                    <a:pt x="4125178" y="0"/>
                  </a:lnTo>
                  <a:lnTo>
                    <a:pt x="4125178" y="2167467"/>
                  </a:lnTo>
                  <a:lnTo>
                    <a:pt x="0" y="2167467"/>
                  </a:lnTo>
                  <a:close/>
                </a:path>
              </a:pathLst>
            </a:custGeom>
            <a:solidFill>
              <a:srgbClr val="191919">
                <a:alpha val="82745"/>
              </a:srgbClr>
            </a:solidFill>
            <a:ln cap="sq">
              <a:noFill/>
              <a:prstDash val="solid"/>
              <a:miter/>
            </a:ln>
          </p:spPr>
          <p:txBody>
            <a:bodyPr/>
            <a:lstStyle/>
            <a:p>
              <a:endParaRPr lang="en-US" sz="1200" dirty="0"/>
            </a:p>
          </p:txBody>
        </p:sp>
        <p:sp>
          <p:nvSpPr>
            <p:cNvPr id="5" name="TextBox 5"/>
            <p:cNvSpPr txBox="1"/>
            <p:nvPr/>
          </p:nvSpPr>
          <p:spPr>
            <a:xfrm>
              <a:off x="0" y="-28575"/>
              <a:ext cx="4125178" cy="2196042"/>
            </a:xfrm>
            <a:prstGeom prst="rect">
              <a:avLst/>
            </a:prstGeom>
          </p:spPr>
          <p:txBody>
            <a:bodyPr lIns="33867" tIns="33867" rIns="33867" bIns="33867" rtlCol="0" anchor="ctr"/>
            <a:lstStyle/>
            <a:p>
              <a:pPr algn="ctr">
                <a:lnSpc>
                  <a:spcPts val="1400"/>
                </a:lnSpc>
              </a:pPr>
              <a:endParaRPr sz="1200"/>
            </a:p>
          </p:txBody>
        </p:sp>
      </p:grpSp>
      <p:sp>
        <p:nvSpPr>
          <p:cNvPr id="7" name="TextBox 7"/>
          <p:cNvSpPr txBox="1"/>
          <p:nvPr/>
        </p:nvSpPr>
        <p:spPr>
          <a:xfrm>
            <a:off x="2033271" y="1482115"/>
            <a:ext cx="911855" cy="210827"/>
          </a:xfrm>
          <a:prstGeom prst="rect">
            <a:avLst/>
          </a:prstGeom>
        </p:spPr>
        <p:txBody>
          <a:bodyPr lIns="0" tIns="0" rIns="0" bIns="0" rtlCol="0" anchor="t">
            <a:spAutoFit/>
          </a:bodyPr>
          <a:lstStyle/>
          <a:p>
            <a:pPr>
              <a:lnSpc>
                <a:spcPts val="1679"/>
              </a:lnSpc>
            </a:pPr>
            <a:endParaRPr lang="en-US" sz="1399" dirty="0">
              <a:solidFill>
                <a:srgbClr val="FFFFFF"/>
              </a:solidFill>
              <a:latin typeface="TT Commons Pro"/>
            </a:endParaRPr>
          </a:p>
        </p:txBody>
      </p:sp>
      <p:grpSp>
        <p:nvGrpSpPr>
          <p:cNvPr id="9" name="Group 9"/>
          <p:cNvGrpSpPr/>
          <p:nvPr/>
        </p:nvGrpSpPr>
        <p:grpSpPr>
          <a:xfrm>
            <a:off x="1335865" y="2195017"/>
            <a:ext cx="9554347" cy="2561353"/>
            <a:chOff x="0" y="-140062"/>
            <a:chExt cx="19108695" cy="5122705"/>
          </a:xfrm>
        </p:grpSpPr>
        <p:sp>
          <p:nvSpPr>
            <p:cNvPr id="10" name="TextBox 10"/>
            <p:cNvSpPr txBox="1"/>
            <p:nvPr/>
          </p:nvSpPr>
          <p:spPr>
            <a:xfrm>
              <a:off x="0" y="-140062"/>
              <a:ext cx="19108695" cy="4091631"/>
            </a:xfrm>
            <a:prstGeom prst="rect">
              <a:avLst/>
            </a:prstGeom>
          </p:spPr>
          <p:txBody>
            <a:bodyPr lIns="0" tIns="0" rIns="0" bIns="0" rtlCol="0" anchor="t">
              <a:spAutoFit/>
            </a:bodyPr>
            <a:lstStyle/>
            <a:p>
              <a:pPr>
                <a:lnSpc>
                  <a:spcPts val="8081"/>
                </a:lnSpc>
              </a:pPr>
              <a:r>
                <a:rPr lang="en-US" sz="6734" dirty="0">
                  <a:solidFill>
                    <a:srgbClr val="51E1B6"/>
                  </a:solidFill>
                  <a:latin typeface="TT Commons Pro"/>
                </a:rPr>
                <a:t>Data Analysis In the Business Context </a:t>
              </a:r>
            </a:p>
          </p:txBody>
        </p:sp>
        <p:sp>
          <p:nvSpPr>
            <p:cNvPr id="11" name="TextBox 11"/>
            <p:cNvSpPr txBox="1"/>
            <p:nvPr/>
          </p:nvSpPr>
          <p:spPr>
            <a:xfrm>
              <a:off x="0" y="4345801"/>
              <a:ext cx="19108695" cy="636842"/>
            </a:xfrm>
            <a:prstGeom prst="rect">
              <a:avLst/>
            </a:prstGeom>
          </p:spPr>
          <p:txBody>
            <a:bodyPr lIns="0" tIns="0" rIns="0" bIns="0" rtlCol="0" anchor="t">
              <a:spAutoFit/>
            </a:bodyPr>
            <a:lstStyle/>
            <a:p>
              <a:pPr>
                <a:lnSpc>
                  <a:spcPts val="2613"/>
                </a:lnSpc>
              </a:pPr>
              <a:r>
                <a:rPr lang="en-US" sz="1866" dirty="0">
                  <a:solidFill>
                    <a:srgbClr val="FFFFFF"/>
                  </a:solidFill>
                  <a:latin typeface="DM Sans"/>
                </a:rPr>
                <a:t>Applied Data Analysis Training</a:t>
              </a:r>
            </a:p>
          </p:txBody>
        </p:sp>
      </p:grpSp>
      <p:grpSp>
        <p:nvGrpSpPr>
          <p:cNvPr id="15" name="Group 15"/>
          <p:cNvGrpSpPr/>
          <p:nvPr/>
        </p:nvGrpSpPr>
        <p:grpSpPr>
          <a:xfrm>
            <a:off x="8729185" y="5353577"/>
            <a:ext cx="2161027" cy="463674"/>
            <a:chOff x="0" y="-19049"/>
            <a:chExt cx="4322053" cy="927346"/>
          </a:xfrm>
        </p:grpSpPr>
        <p:sp>
          <p:nvSpPr>
            <p:cNvPr id="16" name="TextBox 16"/>
            <p:cNvSpPr txBox="1"/>
            <p:nvPr/>
          </p:nvSpPr>
          <p:spPr>
            <a:xfrm>
              <a:off x="0" y="-19049"/>
              <a:ext cx="4322053" cy="400621"/>
            </a:xfrm>
            <a:prstGeom prst="rect">
              <a:avLst/>
            </a:prstGeom>
          </p:spPr>
          <p:txBody>
            <a:bodyPr lIns="0" tIns="0" rIns="0" bIns="0" rtlCol="0" anchor="t">
              <a:spAutoFit/>
            </a:bodyPr>
            <a:lstStyle/>
            <a:p>
              <a:pPr>
                <a:lnSpc>
                  <a:spcPts val="1647"/>
                </a:lnSpc>
                <a:spcBef>
                  <a:spcPct val="0"/>
                </a:spcBef>
              </a:pPr>
              <a:r>
                <a:rPr lang="en-US" sz="1267" dirty="0">
                  <a:solidFill>
                    <a:srgbClr val="FFFFFF"/>
                  </a:solidFill>
                  <a:latin typeface="DM Sans"/>
                </a:rPr>
                <a:t>PRESENTED BY</a:t>
              </a:r>
            </a:p>
          </p:txBody>
        </p:sp>
        <p:sp>
          <p:nvSpPr>
            <p:cNvPr id="17" name="TextBox 17"/>
            <p:cNvSpPr txBox="1"/>
            <p:nvPr/>
          </p:nvSpPr>
          <p:spPr>
            <a:xfrm>
              <a:off x="0" y="483694"/>
              <a:ext cx="4322053" cy="424603"/>
            </a:xfrm>
            <a:prstGeom prst="rect">
              <a:avLst/>
            </a:prstGeom>
          </p:spPr>
          <p:txBody>
            <a:bodyPr lIns="0" tIns="0" rIns="0" bIns="0" rtlCol="0" anchor="t">
              <a:spAutoFit/>
            </a:bodyPr>
            <a:lstStyle/>
            <a:p>
              <a:pPr>
                <a:lnSpc>
                  <a:spcPts val="1733"/>
                </a:lnSpc>
                <a:spcBef>
                  <a:spcPct val="0"/>
                </a:spcBef>
              </a:pPr>
              <a:r>
                <a:rPr lang="en-US" sz="1333" dirty="0">
                  <a:solidFill>
                    <a:srgbClr val="51E1B6"/>
                  </a:solidFill>
                  <a:latin typeface="DM Sans"/>
                </a:rPr>
                <a:t>Mahmoud El-</a:t>
              </a:r>
              <a:r>
                <a:rPr lang="en-US" sz="1333" dirty="0" err="1">
                  <a:solidFill>
                    <a:srgbClr val="51E1B6"/>
                  </a:solidFill>
                  <a:latin typeface="DM Sans"/>
                </a:rPr>
                <a:t>Desuky</a:t>
              </a:r>
              <a:endParaRPr lang="en-US" sz="1333" dirty="0">
                <a:solidFill>
                  <a:srgbClr val="51E1B6"/>
                </a:solidFill>
                <a:latin typeface="DM Sans"/>
              </a:endParaRPr>
            </a:p>
          </p:txBody>
        </p:sp>
      </p:grpSp>
      <p:sp>
        <p:nvSpPr>
          <p:cNvPr id="21" name="AutoShape 21"/>
          <p:cNvSpPr/>
          <p:nvPr/>
        </p:nvSpPr>
        <p:spPr>
          <a:xfrm>
            <a:off x="875072" y="685800"/>
            <a:ext cx="10441857" cy="0"/>
          </a:xfrm>
          <a:prstGeom prst="line">
            <a:avLst/>
          </a:prstGeom>
          <a:ln w="142875" cap="flat">
            <a:solidFill>
              <a:srgbClr val="51E1B6"/>
            </a:solidFill>
            <a:prstDash val="solid"/>
            <a:headEnd type="none" w="sm" len="sm"/>
            <a:tailEnd type="none" w="sm" len="sm"/>
          </a:ln>
        </p:spPr>
        <p:txBody>
          <a:bodyPr/>
          <a:lstStyle/>
          <a:p>
            <a:endParaRPr lang="en-US" sz="1200" dirty="0">
              <a:highlight>
                <a:srgbClr val="808000"/>
              </a:highlight>
            </a:endParaRPr>
          </a:p>
        </p:txBody>
      </p:sp>
      <p:pic>
        <p:nvPicPr>
          <p:cNvPr id="23" name="Picture 22">
            <a:extLst>
              <a:ext uri="{FF2B5EF4-FFF2-40B4-BE49-F238E27FC236}">
                <a16:creationId xmlns:a16="http://schemas.microsoft.com/office/drawing/2014/main" id="{1F5D2336-E148-DE41-54B8-D0094B7CB9A9}"/>
              </a:ext>
            </a:extLst>
          </p:cNvPr>
          <p:cNvPicPr>
            <a:picLocks noChangeAspect="1"/>
          </p:cNvPicPr>
          <p:nvPr/>
        </p:nvPicPr>
        <p:blipFill>
          <a:blip r:embed="rId4" cstate="print">
            <a:alphaModFix/>
            <a:extLst>
              <a:ext uri="{28A0092B-C50C-407E-A947-70E740481C1C}">
                <a14:useLocalDpi xmlns:a14="http://schemas.microsoft.com/office/drawing/2010/main" val="0"/>
              </a:ext>
            </a:extLst>
          </a:blip>
          <a:stretch>
            <a:fillRect/>
          </a:stretch>
        </p:blipFill>
        <p:spPr>
          <a:xfrm>
            <a:off x="7991101" y="5315030"/>
            <a:ext cx="590782" cy="571447"/>
          </a:xfrm>
          <a:prstGeom prst="rect">
            <a:avLst/>
          </a:prstGeom>
        </p:spPr>
      </p:pic>
      <p:pic>
        <p:nvPicPr>
          <p:cNvPr id="8" name="Picture 7" descr="A white background with black text&#10;&#10;Description automatically generated">
            <a:extLst>
              <a:ext uri="{FF2B5EF4-FFF2-40B4-BE49-F238E27FC236}">
                <a16:creationId xmlns:a16="http://schemas.microsoft.com/office/drawing/2014/main" id="{1B2E1853-BDDD-A017-DBB0-DC14A09AB97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13546" y="1065343"/>
            <a:ext cx="833544" cy="833544"/>
          </a:xfrm>
          <a:prstGeom prst="rect">
            <a:avLst/>
          </a:prstGeom>
        </p:spPr>
      </p:pic>
      <p:grpSp>
        <p:nvGrpSpPr>
          <p:cNvPr id="24" name="Group 15">
            <a:extLst>
              <a:ext uri="{FF2B5EF4-FFF2-40B4-BE49-F238E27FC236}">
                <a16:creationId xmlns:a16="http://schemas.microsoft.com/office/drawing/2014/main" id="{379029F6-8D0B-8985-CE0C-A2F5E6A3D822}"/>
              </a:ext>
            </a:extLst>
          </p:cNvPr>
          <p:cNvGrpSpPr/>
          <p:nvPr/>
        </p:nvGrpSpPr>
        <p:grpSpPr>
          <a:xfrm>
            <a:off x="2155642" y="5353577"/>
            <a:ext cx="2161027" cy="463674"/>
            <a:chOff x="0" y="-19049"/>
            <a:chExt cx="4322053" cy="927346"/>
          </a:xfrm>
        </p:grpSpPr>
        <p:sp>
          <p:nvSpPr>
            <p:cNvPr id="25" name="TextBox 16">
              <a:extLst>
                <a:ext uri="{FF2B5EF4-FFF2-40B4-BE49-F238E27FC236}">
                  <a16:creationId xmlns:a16="http://schemas.microsoft.com/office/drawing/2014/main" id="{6281DF73-6862-AA47-71C2-5639C101926B}"/>
                </a:ext>
              </a:extLst>
            </p:cNvPr>
            <p:cNvSpPr txBox="1"/>
            <p:nvPr/>
          </p:nvSpPr>
          <p:spPr>
            <a:xfrm>
              <a:off x="0" y="-19049"/>
              <a:ext cx="4322053" cy="400621"/>
            </a:xfrm>
            <a:prstGeom prst="rect">
              <a:avLst/>
            </a:prstGeom>
          </p:spPr>
          <p:txBody>
            <a:bodyPr lIns="0" tIns="0" rIns="0" bIns="0" rtlCol="0" anchor="t">
              <a:spAutoFit/>
            </a:bodyPr>
            <a:lstStyle/>
            <a:p>
              <a:pPr>
                <a:lnSpc>
                  <a:spcPts val="1647"/>
                </a:lnSpc>
                <a:spcBef>
                  <a:spcPct val="0"/>
                </a:spcBef>
              </a:pPr>
              <a:r>
                <a:rPr lang="en-US" sz="1267" dirty="0">
                  <a:solidFill>
                    <a:srgbClr val="FFFFFF"/>
                  </a:solidFill>
                  <a:latin typeface="DM Sans"/>
                </a:rPr>
                <a:t>Data Analyst</a:t>
              </a:r>
            </a:p>
          </p:txBody>
        </p:sp>
        <p:sp>
          <p:nvSpPr>
            <p:cNvPr id="26" name="TextBox 17">
              <a:extLst>
                <a:ext uri="{FF2B5EF4-FFF2-40B4-BE49-F238E27FC236}">
                  <a16:creationId xmlns:a16="http://schemas.microsoft.com/office/drawing/2014/main" id="{794F9EE8-1BF1-0744-2AA2-04543E3A83FB}"/>
                </a:ext>
              </a:extLst>
            </p:cNvPr>
            <p:cNvSpPr txBox="1"/>
            <p:nvPr/>
          </p:nvSpPr>
          <p:spPr>
            <a:xfrm>
              <a:off x="0" y="483694"/>
              <a:ext cx="4322053" cy="424603"/>
            </a:xfrm>
            <a:prstGeom prst="rect">
              <a:avLst/>
            </a:prstGeom>
          </p:spPr>
          <p:txBody>
            <a:bodyPr lIns="0" tIns="0" rIns="0" bIns="0" rtlCol="0" anchor="t">
              <a:spAutoFit/>
            </a:bodyPr>
            <a:lstStyle/>
            <a:p>
              <a:pPr>
                <a:lnSpc>
                  <a:spcPts val="1733"/>
                </a:lnSpc>
                <a:spcBef>
                  <a:spcPct val="0"/>
                </a:spcBef>
              </a:pPr>
              <a:r>
                <a:rPr lang="en-US" sz="1333" dirty="0">
                  <a:solidFill>
                    <a:srgbClr val="51E1B6"/>
                  </a:solidFill>
                  <a:latin typeface="DM Sans"/>
                </a:rPr>
                <a:t>Ziad Ali</a:t>
              </a:r>
            </a:p>
          </p:txBody>
        </p:sp>
      </p:grpSp>
      <p:pic>
        <p:nvPicPr>
          <p:cNvPr id="28" name="Picture 27">
            <a:extLst>
              <a:ext uri="{FF2B5EF4-FFF2-40B4-BE49-F238E27FC236}">
                <a16:creationId xmlns:a16="http://schemas.microsoft.com/office/drawing/2014/main" id="{72A74F4C-650E-E2B2-8387-9CCF751F5CD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35865" y="5251255"/>
            <a:ext cx="672475" cy="67247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74605"/>
    </mc:Choice>
    <mc:Fallback xmlns="">
      <p:transition spd="slow" advTm="74605"/>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01820"/>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0763D4-6718-9A1D-B7C3-AE017DCFBCE0}"/>
              </a:ext>
            </a:extLst>
          </p:cNvPr>
          <p:cNvSpPr>
            <a:spLocks noGrp="1"/>
          </p:cNvSpPr>
          <p:nvPr>
            <p:ph idx="1"/>
          </p:nvPr>
        </p:nvSpPr>
        <p:spPr>
          <a:xfrm>
            <a:off x="542260" y="0"/>
            <a:ext cx="11649740" cy="520995"/>
          </a:xfrm>
        </p:spPr>
        <p:txBody>
          <a:bodyPr/>
          <a:lstStyle/>
          <a:p>
            <a:r>
              <a:rPr lang="en-US" dirty="0">
                <a:solidFill>
                  <a:schemeClr val="bg1"/>
                </a:solidFill>
              </a:rPr>
              <a:t>What is the profit depending on room type?</a:t>
            </a:r>
          </a:p>
        </p:txBody>
      </p:sp>
      <p:cxnSp>
        <p:nvCxnSpPr>
          <p:cNvPr id="7" name="Straight Connector 6">
            <a:extLst>
              <a:ext uri="{FF2B5EF4-FFF2-40B4-BE49-F238E27FC236}">
                <a16:creationId xmlns:a16="http://schemas.microsoft.com/office/drawing/2014/main" id="{EECA6345-A98F-9717-85E4-0DD0DA4937C2}"/>
              </a:ext>
            </a:extLst>
          </p:cNvPr>
          <p:cNvCxnSpPr/>
          <p:nvPr/>
        </p:nvCxnSpPr>
        <p:spPr>
          <a:xfrm>
            <a:off x="0" y="786809"/>
            <a:ext cx="12192000" cy="0"/>
          </a:xfrm>
          <a:prstGeom prst="line">
            <a:avLst/>
          </a:prstGeom>
        </p:spPr>
        <p:style>
          <a:lnRef idx="3">
            <a:schemeClr val="accent2"/>
          </a:lnRef>
          <a:fillRef idx="0">
            <a:schemeClr val="accent2"/>
          </a:fillRef>
          <a:effectRef idx="2">
            <a:schemeClr val="accent2"/>
          </a:effectRef>
          <a:fontRef idx="minor">
            <a:schemeClr val="tx1"/>
          </a:fontRef>
        </p:style>
      </p:cxnSp>
      <p:sp>
        <p:nvSpPr>
          <p:cNvPr id="12" name="Content Placeholder 2">
            <a:extLst>
              <a:ext uri="{FF2B5EF4-FFF2-40B4-BE49-F238E27FC236}">
                <a16:creationId xmlns:a16="http://schemas.microsoft.com/office/drawing/2014/main" id="{68402DEF-3925-216D-A26A-65A740C434C9}"/>
              </a:ext>
            </a:extLst>
          </p:cNvPr>
          <p:cNvSpPr txBox="1">
            <a:spLocks/>
          </p:cNvSpPr>
          <p:nvPr/>
        </p:nvSpPr>
        <p:spPr>
          <a:xfrm>
            <a:off x="542259" y="1345784"/>
            <a:ext cx="5380075" cy="5246401"/>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chemeClr val="bg1"/>
                </a:solidFill>
              </a:rPr>
              <a:t>Revenues by room type </a:t>
            </a:r>
            <a:endParaRPr lang="ar-EG" b="1" dirty="0">
              <a:solidFill>
                <a:schemeClr val="bg1"/>
              </a:solidFill>
            </a:endParaRPr>
          </a:p>
          <a:p>
            <a:pPr marL="0" indent="0">
              <a:buNone/>
            </a:pPr>
            <a:endParaRPr lang="en-US" b="1" dirty="0">
              <a:solidFill>
                <a:schemeClr val="bg1"/>
              </a:solidFill>
            </a:endParaRPr>
          </a:p>
          <a:p>
            <a:pPr marL="0" indent="0">
              <a:buNone/>
            </a:pPr>
            <a:r>
              <a:rPr lang="en-US" dirty="0">
                <a:solidFill>
                  <a:schemeClr val="bg1"/>
                </a:solidFill>
              </a:rPr>
              <a:t>description:</a:t>
            </a:r>
          </a:p>
          <a:p>
            <a:pPr marL="0" indent="0">
              <a:buNone/>
            </a:pPr>
            <a:r>
              <a:rPr lang="en-US" dirty="0">
                <a:solidFill>
                  <a:schemeClr val="bg1"/>
                </a:solidFill>
              </a:rPr>
              <a:t>This chart shows revenue by different room types: Suite, Deluxe, </a:t>
            </a:r>
            <a:r>
              <a:rPr lang="en-US" dirty="0" err="1">
                <a:solidFill>
                  <a:schemeClr val="bg1"/>
                </a:solidFill>
              </a:rPr>
              <a:t>Standard.Data</a:t>
            </a:r>
            <a:r>
              <a:rPr lang="en-US" dirty="0">
                <a:solidFill>
                  <a:schemeClr val="bg1"/>
                </a:solidFill>
              </a:rPr>
              <a:t> is represented as horizontal bars, where the Y axis represents different room types, and the X axis represents revenue (in thousands).</a:t>
            </a:r>
          </a:p>
          <a:p>
            <a:pPr marL="0" indent="0">
              <a:buNone/>
            </a:pPr>
            <a:endParaRPr lang="en-US" dirty="0">
              <a:solidFill>
                <a:schemeClr val="bg1"/>
              </a:solidFill>
            </a:endParaRPr>
          </a:p>
          <a:p>
            <a:pPr marL="0" indent="0">
              <a:buNone/>
            </a:pPr>
            <a:r>
              <a:rPr lang="en-US" dirty="0">
                <a:solidFill>
                  <a:schemeClr val="bg1"/>
                </a:solidFill>
              </a:rPr>
              <a:t>Notes:</a:t>
            </a:r>
          </a:p>
          <a:p>
            <a:pPr marL="0" indent="0">
              <a:buNone/>
            </a:pPr>
            <a:r>
              <a:rPr lang="en-US" dirty="0">
                <a:solidFill>
                  <a:schemeClr val="bg1"/>
                </a:solidFill>
              </a:rPr>
              <a:t>Deluxe rooms (Suite) achieve the highest revenues at </a:t>
            </a:r>
            <a:r>
              <a:rPr lang="en-US" dirty="0">
                <a:solidFill>
                  <a:srgbClr val="FEE715"/>
                </a:solidFill>
              </a:rPr>
              <a:t>322K</a:t>
            </a:r>
            <a:r>
              <a:rPr lang="en-US" dirty="0">
                <a:solidFill>
                  <a:schemeClr val="bg1"/>
                </a:solidFill>
              </a:rPr>
              <a:t>.Deluxe rooms generate revenue of </a:t>
            </a:r>
            <a:r>
              <a:rPr lang="en-US" dirty="0">
                <a:solidFill>
                  <a:srgbClr val="FEE715"/>
                </a:solidFill>
              </a:rPr>
              <a:t>237K</a:t>
            </a:r>
            <a:r>
              <a:rPr lang="en-US" dirty="0">
                <a:solidFill>
                  <a:schemeClr val="bg1"/>
                </a:solidFill>
              </a:rPr>
              <a:t>.Standard rooms generate the lowest revenue at </a:t>
            </a:r>
            <a:r>
              <a:rPr lang="en-US" dirty="0">
                <a:solidFill>
                  <a:srgbClr val="FEE715"/>
                </a:solidFill>
              </a:rPr>
              <a:t>177K</a:t>
            </a:r>
            <a:r>
              <a:rPr lang="en-US" dirty="0">
                <a:solidFill>
                  <a:schemeClr val="bg1"/>
                </a:solidFill>
              </a:rPr>
              <a:t>.</a:t>
            </a:r>
          </a:p>
        </p:txBody>
      </p:sp>
      <p:pic>
        <p:nvPicPr>
          <p:cNvPr id="4" name="Picture 3">
            <a:extLst>
              <a:ext uri="{FF2B5EF4-FFF2-40B4-BE49-F238E27FC236}">
                <a16:creationId xmlns:a16="http://schemas.microsoft.com/office/drawing/2014/main" id="{85AA5E7F-858C-B0AF-8A9F-A640B4107320}"/>
              </a:ext>
            </a:extLst>
          </p:cNvPr>
          <p:cNvPicPr>
            <a:picLocks noChangeAspect="1"/>
          </p:cNvPicPr>
          <p:nvPr/>
        </p:nvPicPr>
        <p:blipFill>
          <a:blip r:embed="rId2"/>
          <a:stretch>
            <a:fillRect/>
          </a:stretch>
        </p:blipFill>
        <p:spPr>
          <a:xfrm>
            <a:off x="6610335" y="1127916"/>
            <a:ext cx="5581665" cy="5464269"/>
          </a:xfrm>
          <a:prstGeom prst="rect">
            <a:avLst/>
          </a:prstGeom>
        </p:spPr>
      </p:pic>
    </p:spTree>
    <p:extLst>
      <p:ext uri="{BB962C8B-B14F-4D97-AF65-F5344CB8AC3E}">
        <p14:creationId xmlns:p14="http://schemas.microsoft.com/office/powerpoint/2010/main" val="677782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0182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3C11F-CD15-E85E-596D-3F2B15B88CB5}"/>
              </a:ext>
            </a:extLst>
          </p:cNvPr>
          <p:cNvSpPr>
            <a:spLocks noGrp="1"/>
          </p:cNvSpPr>
          <p:nvPr>
            <p:ph type="title"/>
          </p:nvPr>
        </p:nvSpPr>
        <p:spPr/>
        <p:txBody>
          <a:bodyPr/>
          <a:lstStyle/>
          <a:p>
            <a:r>
              <a:rPr lang="en-US" dirty="0">
                <a:solidFill>
                  <a:schemeClr val="bg1"/>
                </a:solidFill>
              </a:rPr>
              <a:t>Recommendations based on the analysis:</a:t>
            </a:r>
            <a:endParaRPr lang="en-US" dirty="0"/>
          </a:p>
        </p:txBody>
      </p:sp>
      <p:sp>
        <p:nvSpPr>
          <p:cNvPr id="3" name="Content Placeholder 2">
            <a:extLst>
              <a:ext uri="{FF2B5EF4-FFF2-40B4-BE49-F238E27FC236}">
                <a16:creationId xmlns:a16="http://schemas.microsoft.com/office/drawing/2014/main" id="{7A0FEB2E-797B-8374-FE19-B64DA0A47D65}"/>
              </a:ext>
            </a:extLst>
          </p:cNvPr>
          <p:cNvSpPr>
            <a:spLocks noGrp="1"/>
          </p:cNvSpPr>
          <p:nvPr>
            <p:ph idx="1"/>
          </p:nvPr>
        </p:nvSpPr>
        <p:spPr/>
        <p:txBody>
          <a:bodyPr>
            <a:normAutofit fontScale="77500" lnSpcReduction="20000"/>
          </a:bodyPr>
          <a:lstStyle/>
          <a:p>
            <a:pPr>
              <a:buFont typeface="Wingdings" panose="05000000000000000000" pitchFamily="2" charset="2"/>
              <a:buChar char="q"/>
            </a:pPr>
            <a:r>
              <a:rPr lang="en-US" dirty="0">
                <a:solidFill>
                  <a:schemeClr val="bg1"/>
                </a:solidFill>
              </a:rPr>
              <a:t>Strengthening partnerships with travel agencies:</a:t>
            </a:r>
          </a:p>
          <a:p>
            <a:r>
              <a:rPr lang="en-US" dirty="0">
                <a:solidFill>
                  <a:schemeClr val="bg1"/>
                </a:solidFill>
              </a:rPr>
              <a:t>Since travel agencies generate the highest revenues, the hotel should strengthen partnerships with them by offering special offers and lucrative commissions to attract more bookings through this channel.</a:t>
            </a:r>
          </a:p>
          <a:p>
            <a:pPr marL="0" indent="0">
              <a:buNone/>
            </a:pPr>
            <a:endParaRPr lang="en-US" dirty="0">
              <a:solidFill>
                <a:schemeClr val="bg1"/>
              </a:solidFill>
            </a:endParaRPr>
          </a:p>
          <a:p>
            <a:pPr>
              <a:buFont typeface="Wingdings" panose="05000000000000000000" pitchFamily="2" charset="2"/>
              <a:buChar char="q"/>
            </a:pPr>
            <a:r>
              <a:rPr lang="en-US" dirty="0">
                <a:solidFill>
                  <a:schemeClr val="bg1"/>
                </a:solidFill>
              </a:rPr>
              <a:t>Increased incentive for direct bookings:</a:t>
            </a:r>
          </a:p>
          <a:p>
            <a:r>
              <a:rPr lang="en-US" dirty="0">
                <a:solidFill>
                  <a:schemeClr val="bg1"/>
                </a:solidFill>
              </a:rPr>
              <a:t>Since direct bookings are second in terms of revenue, this channel can be enhanced by improving the booking experience on the website and offering exclusive discounts to customers who book directly.</a:t>
            </a:r>
          </a:p>
          <a:p>
            <a:pPr marL="0" indent="0">
              <a:buNone/>
            </a:pPr>
            <a:endParaRPr lang="en-US" dirty="0">
              <a:solidFill>
                <a:schemeClr val="bg1"/>
              </a:solidFill>
            </a:endParaRPr>
          </a:p>
          <a:p>
            <a:pPr>
              <a:buFont typeface="Wingdings" panose="05000000000000000000" pitchFamily="2" charset="2"/>
              <a:buChar char="q"/>
            </a:pPr>
            <a:r>
              <a:rPr lang="en-US" dirty="0">
                <a:solidFill>
                  <a:schemeClr val="bg1"/>
                </a:solidFill>
              </a:rPr>
              <a:t>Analyze and develop a strategy for dealing with online travel agencies:</a:t>
            </a:r>
          </a:p>
          <a:p>
            <a:r>
              <a:rPr lang="en-US" dirty="0">
                <a:solidFill>
                  <a:schemeClr val="bg1"/>
                </a:solidFill>
              </a:rPr>
              <a:t>Since online travel agencies generate less revenue, you should study the possible reasons for this and work to improve the relationship with them by providing competitive offers and improving the hotel’s visibility on their platforms.</a:t>
            </a:r>
          </a:p>
        </p:txBody>
      </p:sp>
    </p:spTree>
    <p:extLst>
      <p:ext uri="{BB962C8B-B14F-4D97-AF65-F5344CB8AC3E}">
        <p14:creationId xmlns:p14="http://schemas.microsoft.com/office/powerpoint/2010/main" val="3863303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0182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F22E4-17FC-C0FA-268B-24DABE059CB7}"/>
              </a:ext>
            </a:extLst>
          </p:cNvPr>
          <p:cNvSpPr>
            <a:spLocks noGrp="1"/>
          </p:cNvSpPr>
          <p:nvPr>
            <p:ph type="title"/>
          </p:nvPr>
        </p:nvSpPr>
        <p:spPr/>
        <p:txBody>
          <a:bodyPr>
            <a:normAutofit/>
          </a:bodyPr>
          <a:lstStyle/>
          <a:p>
            <a:pPr algn="ctr"/>
            <a:r>
              <a:rPr lang="en-US" sz="5400" dirty="0">
                <a:solidFill>
                  <a:schemeClr val="bg1"/>
                </a:solidFill>
              </a:rPr>
              <a:t>Travel channels and total revenues</a:t>
            </a:r>
          </a:p>
        </p:txBody>
      </p:sp>
      <p:pic>
        <p:nvPicPr>
          <p:cNvPr id="5" name="Picture 4">
            <a:extLst>
              <a:ext uri="{FF2B5EF4-FFF2-40B4-BE49-F238E27FC236}">
                <a16:creationId xmlns:a16="http://schemas.microsoft.com/office/drawing/2014/main" id="{608ED1CD-85D2-9937-D06F-840DFBDA8C49}"/>
              </a:ext>
            </a:extLst>
          </p:cNvPr>
          <p:cNvPicPr>
            <a:picLocks noChangeAspect="1"/>
          </p:cNvPicPr>
          <p:nvPr/>
        </p:nvPicPr>
        <p:blipFill>
          <a:blip r:embed="rId2"/>
          <a:stretch>
            <a:fillRect/>
          </a:stretch>
        </p:blipFill>
        <p:spPr>
          <a:xfrm>
            <a:off x="665674" y="2211841"/>
            <a:ext cx="10860652" cy="4116282"/>
          </a:xfrm>
          <a:prstGeom prst="rect">
            <a:avLst/>
          </a:prstGeom>
        </p:spPr>
      </p:pic>
    </p:spTree>
    <p:extLst>
      <p:ext uri="{BB962C8B-B14F-4D97-AF65-F5344CB8AC3E}">
        <p14:creationId xmlns:p14="http://schemas.microsoft.com/office/powerpoint/2010/main" val="1859315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0182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0CE14-4ABB-8E97-EE43-36E5D37BC383}"/>
              </a:ext>
            </a:extLst>
          </p:cNvPr>
          <p:cNvSpPr>
            <a:spLocks noGrp="1"/>
          </p:cNvSpPr>
          <p:nvPr>
            <p:ph type="title"/>
          </p:nvPr>
        </p:nvSpPr>
        <p:spPr>
          <a:xfrm>
            <a:off x="838200" y="1683562"/>
            <a:ext cx="10515600" cy="1325563"/>
          </a:xfrm>
        </p:spPr>
        <p:txBody>
          <a:bodyPr>
            <a:normAutofit/>
          </a:bodyPr>
          <a:lstStyle/>
          <a:p>
            <a:pPr algn="ctr"/>
            <a:r>
              <a:rPr lang="en-US" sz="8800" dirty="0">
                <a:solidFill>
                  <a:srgbClr val="FEE715"/>
                </a:solidFill>
                <a:latin typeface="ADLaM Display" panose="020F0502020204030204" pitchFamily="2" charset="0"/>
                <a:ea typeface="ADLaM Display" panose="020F0502020204030204" pitchFamily="2" charset="0"/>
                <a:cs typeface="ADLaM Display" panose="020F0502020204030204" pitchFamily="2" charset="0"/>
              </a:rPr>
              <a:t>Thanks</a:t>
            </a:r>
          </a:p>
        </p:txBody>
      </p:sp>
      <p:sp>
        <p:nvSpPr>
          <p:cNvPr id="5" name="Rectangle: Rounded Corners 4">
            <a:extLst>
              <a:ext uri="{FF2B5EF4-FFF2-40B4-BE49-F238E27FC236}">
                <a16:creationId xmlns:a16="http://schemas.microsoft.com/office/drawing/2014/main" id="{73A34E32-DB8C-9C23-38B7-7909F3887440}"/>
              </a:ext>
            </a:extLst>
          </p:cNvPr>
          <p:cNvSpPr/>
          <p:nvPr/>
        </p:nvSpPr>
        <p:spPr>
          <a:xfrm>
            <a:off x="4019107" y="4827072"/>
            <a:ext cx="4731488" cy="1435395"/>
          </a:xfrm>
          <a:prstGeom prst="roundRect">
            <a:avLst/>
          </a:prstGeom>
          <a:solidFill>
            <a:srgbClr val="38515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t>Ziad Ali</a:t>
            </a:r>
          </a:p>
          <a:p>
            <a:pPr algn="ctr"/>
            <a:r>
              <a:rPr lang="en-US" dirty="0">
                <a:latin typeface="Amasis MT Pro Medium" panose="020F0502020204030204" pitchFamily="18" charset="0"/>
              </a:rPr>
              <a:t>D A T A   </a:t>
            </a:r>
            <a:r>
              <a:rPr lang="en-US" dirty="0" err="1">
                <a:latin typeface="Amasis MT Pro Medium" panose="020F0502020204030204" pitchFamily="18" charset="0"/>
              </a:rPr>
              <a:t>A</a:t>
            </a:r>
            <a:r>
              <a:rPr lang="en-US" dirty="0">
                <a:latin typeface="Amasis MT Pro Medium" panose="020F0502020204030204" pitchFamily="18" charset="0"/>
              </a:rPr>
              <a:t> N A L Y S T</a:t>
            </a:r>
          </a:p>
        </p:txBody>
      </p:sp>
      <p:pic>
        <p:nvPicPr>
          <p:cNvPr id="7" name="Picture 6">
            <a:extLst>
              <a:ext uri="{FF2B5EF4-FFF2-40B4-BE49-F238E27FC236}">
                <a16:creationId xmlns:a16="http://schemas.microsoft.com/office/drawing/2014/main" id="{5A3DF0AB-5684-0281-E8A9-5C36BDD8DC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8065" y="4827071"/>
            <a:ext cx="1435395" cy="1435395"/>
          </a:xfrm>
          <a:prstGeom prst="rect">
            <a:avLst/>
          </a:prstGeom>
        </p:spPr>
      </p:pic>
    </p:spTree>
    <p:extLst>
      <p:ext uri="{BB962C8B-B14F-4D97-AF65-F5344CB8AC3E}">
        <p14:creationId xmlns:p14="http://schemas.microsoft.com/office/powerpoint/2010/main" val="1099511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p:nvPr/>
        </p:nvGrpSpPr>
        <p:grpSpPr>
          <a:xfrm>
            <a:off x="685801" y="6183719"/>
            <a:ext cx="10416555" cy="181585"/>
            <a:chOff x="0" y="0"/>
            <a:chExt cx="4115182" cy="71737"/>
          </a:xfrm>
        </p:grpSpPr>
        <p:sp>
          <p:nvSpPr>
            <p:cNvPr id="5" name="Freeform 5"/>
            <p:cNvSpPr/>
            <p:nvPr/>
          </p:nvSpPr>
          <p:spPr>
            <a:xfrm>
              <a:off x="0" y="0"/>
              <a:ext cx="4115183" cy="71737"/>
            </a:xfrm>
            <a:custGeom>
              <a:avLst/>
              <a:gdLst/>
              <a:ahLst/>
              <a:cxnLst/>
              <a:rect l="l" t="t" r="r" b="b"/>
              <a:pathLst>
                <a:path w="4115183" h="71737">
                  <a:moveTo>
                    <a:pt x="0" y="0"/>
                  </a:moveTo>
                  <a:lnTo>
                    <a:pt x="4115183" y="0"/>
                  </a:lnTo>
                  <a:lnTo>
                    <a:pt x="4115183" y="71737"/>
                  </a:lnTo>
                  <a:lnTo>
                    <a:pt x="0" y="71737"/>
                  </a:lnTo>
                  <a:close/>
                </a:path>
              </a:pathLst>
            </a:custGeom>
            <a:solidFill>
              <a:srgbClr val="51E1B6"/>
            </a:solidFill>
          </p:spPr>
          <p:txBody>
            <a:bodyPr/>
            <a:lstStyle/>
            <a:p>
              <a:endParaRPr lang="en-US" sz="1200"/>
            </a:p>
          </p:txBody>
        </p:sp>
        <p:sp>
          <p:nvSpPr>
            <p:cNvPr id="6" name="TextBox 6"/>
            <p:cNvSpPr txBox="1"/>
            <p:nvPr/>
          </p:nvSpPr>
          <p:spPr>
            <a:xfrm>
              <a:off x="0" y="-28575"/>
              <a:ext cx="4115182" cy="100312"/>
            </a:xfrm>
            <a:prstGeom prst="rect">
              <a:avLst/>
            </a:prstGeom>
          </p:spPr>
          <p:txBody>
            <a:bodyPr lIns="0" tIns="0" rIns="0" bIns="0" rtlCol="0" anchor="ctr"/>
            <a:lstStyle/>
            <a:p>
              <a:pPr>
                <a:lnSpc>
                  <a:spcPts val="1307"/>
                </a:lnSpc>
              </a:pPr>
              <a:endParaRPr lang="en-US" sz="933" dirty="0">
                <a:solidFill>
                  <a:srgbClr val="191919"/>
                </a:solidFill>
                <a:latin typeface="DM Sans"/>
              </a:endParaRPr>
            </a:p>
          </p:txBody>
        </p:sp>
      </p:grpSp>
      <p:sp>
        <p:nvSpPr>
          <p:cNvPr id="10" name="TextBox 10"/>
          <p:cNvSpPr txBox="1"/>
          <p:nvPr/>
        </p:nvSpPr>
        <p:spPr>
          <a:xfrm>
            <a:off x="685800" y="1101704"/>
            <a:ext cx="7594600" cy="650178"/>
          </a:xfrm>
          <a:prstGeom prst="rect">
            <a:avLst/>
          </a:prstGeom>
        </p:spPr>
        <p:txBody>
          <a:bodyPr wrap="square" lIns="0" tIns="0" rIns="0" bIns="0" rtlCol="0" anchor="t">
            <a:spAutoFit/>
          </a:bodyPr>
          <a:lstStyle/>
          <a:p>
            <a:pPr>
              <a:lnSpc>
                <a:spcPts val="5000"/>
              </a:lnSpc>
            </a:pPr>
            <a:r>
              <a:rPr lang="en-US" sz="5000" dirty="0">
                <a:solidFill>
                  <a:srgbClr val="191919"/>
                </a:solidFill>
                <a:latin typeface="TT Commons Pro"/>
              </a:rPr>
              <a:t>Hotel Business Problem</a:t>
            </a:r>
          </a:p>
        </p:txBody>
      </p:sp>
      <p:sp>
        <p:nvSpPr>
          <p:cNvPr id="12" name="TextBox 12"/>
          <p:cNvSpPr txBox="1"/>
          <p:nvPr/>
        </p:nvSpPr>
        <p:spPr>
          <a:xfrm>
            <a:off x="11164403" y="6171005"/>
            <a:ext cx="341797" cy="194540"/>
          </a:xfrm>
          <a:prstGeom prst="rect">
            <a:avLst/>
          </a:prstGeom>
        </p:spPr>
        <p:txBody>
          <a:bodyPr lIns="0" tIns="0" rIns="0" bIns="0" rtlCol="0" anchor="t">
            <a:spAutoFit/>
          </a:bodyPr>
          <a:lstStyle/>
          <a:p>
            <a:pPr algn="r">
              <a:lnSpc>
                <a:spcPts val="1560"/>
              </a:lnSpc>
              <a:spcBef>
                <a:spcPct val="0"/>
              </a:spcBef>
            </a:pPr>
            <a:r>
              <a:rPr lang="en-US" sz="1200">
                <a:solidFill>
                  <a:srgbClr val="191919"/>
                </a:solidFill>
                <a:latin typeface="TT Commons Pro"/>
              </a:rPr>
              <a:t>03</a:t>
            </a:r>
          </a:p>
        </p:txBody>
      </p:sp>
      <p:sp>
        <p:nvSpPr>
          <p:cNvPr id="13" name="TextBox 13"/>
          <p:cNvSpPr txBox="1"/>
          <p:nvPr/>
        </p:nvSpPr>
        <p:spPr>
          <a:xfrm>
            <a:off x="685800" y="476857"/>
            <a:ext cx="2647033" cy="111056"/>
          </a:xfrm>
          <a:prstGeom prst="rect">
            <a:avLst/>
          </a:prstGeom>
        </p:spPr>
        <p:txBody>
          <a:bodyPr lIns="0" tIns="0" rIns="0" bIns="0" rtlCol="0" anchor="t">
            <a:spAutoFit/>
          </a:bodyPr>
          <a:lstStyle/>
          <a:p>
            <a:pPr>
              <a:lnSpc>
                <a:spcPts val="933"/>
              </a:lnSpc>
              <a:spcBef>
                <a:spcPct val="0"/>
              </a:spcBef>
            </a:pPr>
            <a:r>
              <a:rPr lang="en-US" sz="667" spc="200" dirty="0">
                <a:solidFill>
                  <a:srgbClr val="191919"/>
                </a:solidFill>
                <a:latin typeface="DM Sans"/>
              </a:rPr>
              <a:t>Excel In The Business Context</a:t>
            </a:r>
          </a:p>
        </p:txBody>
      </p:sp>
      <p:sp>
        <p:nvSpPr>
          <p:cNvPr id="15" name="TextBox 14">
            <a:extLst>
              <a:ext uri="{FF2B5EF4-FFF2-40B4-BE49-F238E27FC236}">
                <a16:creationId xmlns:a16="http://schemas.microsoft.com/office/drawing/2014/main" id="{3782C554-0A21-7902-B74A-94A473C36EED}"/>
              </a:ext>
            </a:extLst>
          </p:cNvPr>
          <p:cNvSpPr txBox="1"/>
          <p:nvPr/>
        </p:nvSpPr>
        <p:spPr>
          <a:xfrm>
            <a:off x="685800" y="2456438"/>
            <a:ext cx="10820400" cy="2554930"/>
          </a:xfrm>
          <a:prstGeom prst="rect">
            <a:avLst/>
          </a:prstGeom>
          <a:noFill/>
        </p:spPr>
        <p:txBody>
          <a:bodyPr wrap="square">
            <a:spAutoFit/>
          </a:bodyPr>
          <a:lstStyle/>
          <a:p>
            <a:r>
              <a:rPr lang="en-US" sz="2667" dirty="0">
                <a:latin typeface="ui-sans-serif"/>
              </a:rPr>
              <a:t>A mid-sized hotel faces challenges in managing bookings from various channels, including Online Travel Agencies (OTAs), direct bookings through the hotel's website, and traditional travel agents. </a:t>
            </a:r>
            <a:br>
              <a:rPr lang="en-US" sz="2667" dirty="0">
                <a:latin typeface="ui-sans-serif"/>
              </a:rPr>
            </a:br>
            <a:br>
              <a:rPr lang="en-US" sz="2667" dirty="0">
                <a:latin typeface="ui-sans-serif"/>
              </a:rPr>
            </a:br>
            <a:r>
              <a:rPr lang="en-US" sz="2667" dirty="0">
                <a:latin typeface="ui-sans-serif"/>
              </a:rPr>
              <a:t>The hotel's management aims to </a:t>
            </a:r>
            <a:r>
              <a:rPr lang="en-US" sz="2667" dirty="0">
                <a:solidFill>
                  <a:schemeClr val="accent2">
                    <a:lumMod val="75000"/>
                  </a:schemeClr>
                </a:solidFill>
                <a:latin typeface="ui-sans-serif"/>
              </a:rPr>
              <a:t>better understand these financial impacts to optimize their channel strategy, reduce costs, and enhance profitability.</a:t>
            </a:r>
            <a:endParaRPr lang="en-US" sz="2667" dirty="0">
              <a:solidFill>
                <a:schemeClr val="accent2">
                  <a:lumMod val="75000"/>
                </a:schemeClr>
              </a:solidFill>
            </a:endParaRPr>
          </a:p>
        </p:txBody>
      </p:sp>
    </p:spTree>
  </p:cSld>
  <p:clrMapOvr>
    <a:masterClrMapping/>
  </p:clrMapOvr>
  <mc:AlternateContent xmlns:mc="http://schemas.openxmlformats.org/markup-compatibility/2006" xmlns:p14="http://schemas.microsoft.com/office/powerpoint/2010/main">
    <mc:Choice Requires="p14">
      <p:transition spd="slow" p14:dur="1250">
        <p:pull/>
      </p:transition>
    </mc:Choice>
    <mc:Fallback xmlns="">
      <p:transition spd="slow">
        <p:pull/>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01820"/>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F0A962-36DD-9134-769C-AFA2B2B249EE}"/>
              </a:ext>
            </a:extLst>
          </p:cNvPr>
          <p:cNvSpPr>
            <a:spLocks noGrp="1"/>
          </p:cNvSpPr>
          <p:nvPr>
            <p:ph idx="1"/>
          </p:nvPr>
        </p:nvSpPr>
        <p:spPr>
          <a:xfrm>
            <a:off x="805416" y="1063256"/>
            <a:ext cx="10581167" cy="4944140"/>
          </a:xfrm>
        </p:spPr>
        <p:txBody>
          <a:bodyPr>
            <a:normAutofit/>
          </a:bodyPr>
          <a:lstStyle/>
          <a:p>
            <a:r>
              <a:rPr lang="en-US" dirty="0">
                <a:solidFill>
                  <a:schemeClr val="bg1"/>
                </a:solidFill>
              </a:rPr>
              <a:t>Hotel data analysis:</a:t>
            </a:r>
          </a:p>
          <a:p>
            <a:pPr marL="0" indent="0">
              <a:buNone/>
            </a:pPr>
            <a:r>
              <a:rPr lang="en-US" dirty="0">
                <a:solidFill>
                  <a:schemeClr val="bg1"/>
                </a:solidFill>
              </a:rPr>
              <a:t>In this analysis, we will take a look at hotel reservations data to understand the patterns, trends, and challenges a hotel faces in managing its reservations from different sources. This analysis aims to improve the hotel's strategy in managing reservations and enhancing profitability.</a:t>
            </a:r>
          </a:p>
          <a:p>
            <a:r>
              <a:rPr lang="en-US" dirty="0">
                <a:solidFill>
                  <a:schemeClr val="bg1"/>
                </a:solidFill>
              </a:rPr>
              <a:t>Challenges:</a:t>
            </a:r>
          </a:p>
          <a:p>
            <a:pPr marL="0" indent="0">
              <a:buNone/>
            </a:pPr>
            <a:r>
              <a:rPr lang="en-US" dirty="0">
                <a:solidFill>
                  <a:schemeClr val="bg1"/>
                </a:solidFill>
              </a:rPr>
              <a:t>The hotel faces challenges in managing bookings from multiple channels such as Online Travel Agencies (OTAs), direct bookings, and traditional travel agents.</a:t>
            </a:r>
          </a:p>
        </p:txBody>
      </p:sp>
    </p:spTree>
    <p:extLst>
      <p:ext uri="{BB962C8B-B14F-4D97-AF65-F5344CB8AC3E}">
        <p14:creationId xmlns:p14="http://schemas.microsoft.com/office/powerpoint/2010/main" val="3631173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01820"/>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F0A962-36DD-9134-769C-AFA2B2B249EE}"/>
              </a:ext>
            </a:extLst>
          </p:cNvPr>
          <p:cNvSpPr>
            <a:spLocks noGrp="1"/>
          </p:cNvSpPr>
          <p:nvPr>
            <p:ph idx="1"/>
          </p:nvPr>
        </p:nvSpPr>
        <p:spPr>
          <a:xfrm>
            <a:off x="805416" y="659219"/>
            <a:ext cx="10581167" cy="5816009"/>
          </a:xfrm>
        </p:spPr>
        <p:txBody>
          <a:bodyPr>
            <a:normAutofit fontScale="85000" lnSpcReduction="20000"/>
          </a:bodyPr>
          <a:lstStyle/>
          <a:p>
            <a:pPr marL="0" indent="0">
              <a:buNone/>
            </a:pPr>
            <a:r>
              <a:rPr lang="en-US" dirty="0">
                <a:solidFill>
                  <a:schemeClr val="bg1"/>
                </a:solidFill>
              </a:rPr>
              <a:t>questions:</a:t>
            </a:r>
          </a:p>
          <a:p>
            <a:pPr marL="514350" indent="-514350">
              <a:buFont typeface="+mj-lt"/>
              <a:buAutoNum type="arabicPeriod"/>
            </a:pPr>
            <a:r>
              <a:rPr lang="en-US" dirty="0">
                <a:solidFill>
                  <a:schemeClr val="bg1"/>
                </a:solidFill>
              </a:rPr>
              <a:t>How many reservations?</a:t>
            </a:r>
          </a:p>
          <a:p>
            <a:pPr marL="514350" indent="-514350">
              <a:buFont typeface="+mj-lt"/>
              <a:buAutoNum type="arabicPeriod"/>
            </a:pPr>
            <a:r>
              <a:rPr lang="en-US" dirty="0">
                <a:solidFill>
                  <a:schemeClr val="bg1"/>
                </a:solidFill>
              </a:rPr>
              <a:t>How many reservations are there based on the number of nights?</a:t>
            </a:r>
          </a:p>
          <a:p>
            <a:pPr marL="514350" indent="-514350">
              <a:buFont typeface="+mj-lt"/>
              <a:buAutoNum type="arabicPeriod"/>
            </a:pPr>
            <a:r>
              <a:rPr lang="en-US" dirty="0">
                <a:solidFill>
                  <a:schemeClr val="bg1"/>
                </a:solidFill>
              </a:rPr>
              <a:t>What is (total revenue, commissions and profits)?</a:t>
            </a:r>
          </a:p>
          <a:p>
            <a:pPr marL="514350" indent="-514350">
              <a:buFont typeface="+mj-lt"/>
              <a:buAutoNum type="arabicPeriod"/>
            </a:pPr>
            <a:r>
              <a:rPr lang="en-US" dirty="0">
                <a:solidFill>
                  <a:schemeClr val="bg1"/>
                </a:solidFill>
              </a:rPr>
              <a:t>What is the average revenue per booking?</a:t>
            </a:r>
          </a:p>
          <a:p>
            <a:pPr marL="514350" indent="-514350">
              <a:buFont typeface="+mj-lt"/>
              <a:buAutoNum type="arabicPeriod"/>
            </a:pPr>
            <a:r>
              <a:rPr lang="en-US" dirty="0">
                <a:solidFill>
                  <a:schemeClr val="bg1"/>
                </a:solidFill>
              </a:rPr>
              <a:t>What is the average booking each day?</a:t>
            </a:r>
          </a:p>
          <a:p>
            <a:pPr marL="514350" indent="-514350">
              <a:buFont typeface="+mj-lt"/>
              <a:buAutoNum type="arabicPeriod"/>
            </a:pPr>
            <a:r>
              <a:rPr lang="en-US" dirty="0">
                <a:solidFill>
                  <a:schemeClr val="bg1"/>
                </a:solidFill>
              </a:rPr>
              <a:t>What is seasonality and trends by quarters and months?</a:t>
            </a:r>
          </a:p>
          <a:p>
            <a:pPr marL="514350" indent="-514350">
              <a:buFont typeface="+mj-lt"/>
              <a:buAutoNum type="arabicPeriod"/>
            </a:pPr>
            <a:r>
              <a:rPr lang="en-US" dirty="0">
                <a:solidFill>
                  <a:schemeClr val="bg1"/>
                </a:solidFill>
              </a:rPr>
              <a:t>What is profit through channels?</a:t>
            </a:r>
          </a:p>
          <a:p>
            <a:pPr marL="514350" indent="-514350">
              <a:buFont typeface="+mj-lt"/>
              <a:buAutoNum type="arabicPeriod"/>
            </a:pPr>
            <a:r>
              <a:rPr lang="en-US" dirty="0">
                <a:solidFill>
                  <a:schemeClr val="bg1"/>
                </a:solidFill>
              </a:rPr>
              <a:t>What is the profit depending on room type?</a:t>
            </a:r>
          </a:p>
          <a:p>
            <a:pPr marL="0" indent="0">
              <a:buNone/>
            </a:pPr>
            <a:endParaRPr lang="en-US" dirty="0">
              <a:solidFill>
                <a:schemeClr val="bg1"/>
              </a:solidFill>
            </a:endParaRPr>
          </a:p>
          <a:p>
            <a:pPr marL="0" indent="0">
              <a:buNone/>
            </a:pPr>
            <a:r>
              <a:rPr lang="en-US" dirty="0">
                <a:solidFill>
                  <a:schemeClr val="bg1"/>
                </a:solidFill>
              </a:rPr>
              <a:t>Analysis:</a:t>
            </a:r>
          </a:p>
          <a:p>
            <a:pPr marL="0" indent="0">
              <a:buNone/>
            </a:pPr>
            <a:r>
              <a:rPr lang="en-US" dirty="0">
                <a:solidFill>
                  <a:schemeClr val="bg1"/>
                </a:solidFill>
              </a:rPr>
              <a:t>Bookings data will be used to analyze financial operations and trends across different time periods according to the questions asked.</a:t>
            </a:r>
          </a:p>
          <a:p>
            <a:pPr marL="0" indent="0">
              <a:buNone/>
            </a:pPr>
            <a:r>
              <a:rPr lang="en-US" dirty="0">
                <a:solidFill>
                  <a:schemeClr val="bg1"/>
                </a:solidFill>
              </a:rPr>
              <a:t>A variety of graphs and reports will be generated to illustrate the findings and trends discovered.</a:t>
            </a:r>
          </a:p>
        </p:txBody>
      </p:sp>
    </p:spTree>
    <p:extLst>
      <p:ext uri="{BB962C8B-B14F-4D97-AF65-F5344CB8AC3E}">
        <p14:creationId xmlns:p14="http://schemas.microsoft.com/office/powerpoint/2010/main" val="1595360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01820"/>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9FF351-C715-C169-A921-EBD4678B2EC5}"/>
              </a:ext>
            </a:extLst>
          </p:cNvPr>
          <p:cNvSpPr>
            <a:spLocks noGrp="1"/>
          </p:cNvSpPr>
          <p:nvPr>
            <p:ph idx="1"/>
          </p:nvPr>
        </p:nvSpPr>
        <p:spPr>
          <a:xfrm>
            <a:off x="644960" y="0"/>
            <a:ext cx="11547039" cy="2466753"/>
          </a:xfrm>
        </p:spPr>
        <p:txBody>
          <a:bodyPr/>
          <a:lstStyle/>
          <a:p>
            <a:r>
              <a:rPr lang="en-US" dirty="0">
                <a:solidFill>
                  <a:schemeClr val="bg1"/>
                </a:solidFill>
              </a:rPr>
              <a:t>How many reservations?</a:t>
            </a:r>
            <a:endParaRPr lang="ar-EG" dirty="0">
              <a:solidFill>
                <a:schemeClr val="bg1"/>
              </a:solidFill>
            </a:endParaRPr>
          </a:p>
          <a:p>
            <a:r>
              <a:rPr lang="en-US" dirty="0">
                <a:solidFill>
                  <a:schemeClr val="bg1"/>
                </a:solidFill>
              </a:rPr>
              <a:t>How many reservations are there based on number of nights?</a:t>
            </a:r>
            <a:endParaRPr lang="ar-EG" dirty="0">
              <a:solidFill>
                <a:schemeClr val="bg1"/>
              </a:solidFill>
            </a:endParaRPr>
          </a:p>
          <a:p>
            <a:r>
              <a:rPr lang="en-US" dirty="0">
                <a:solidFill>
                  <a:schemeClr val="bg1"/>
                </a:solidFill>
              </a:rPr>
              <a:t>What is (total revenue, commissions and profits)?</a:t>
            </a:r>
            <a:endParaRPr lang="ar-EG" dirty="0">
              <a:solidFill>
                <a:schemeClr val="bg1"/>
              </a:solidFill>
            </a:endParaRPr>
          </a:p>
          <a:p>
            <a:r>
              <a:rPr lang="en-US" dirty="0">
                <a:solidFill>
                  <a:schemeClr val="bg1"/>
                </a:solidFill>
              </a:rPr>
              <a:t>What is the average revenue per booking?</a:t>
            </a:r>
          </a:p>
        </p:txBody>
      </p:sp>
      <p:pic>
        <p:nvPicPr>
          <p:cNvPr id="5" name="Picture 4">
            <a:extLst>
              <a:ext uri="{FF2B5EF4-FFF2-40B4-BE49-F238E27FC236}">
                <a16:creationId xmlns:a16="http://schemas.microsoft.com/office/drawing/2014/main" id="{4203DCDA-4392-3468-5625-D8D23465DCD3}"/>
              </a:ext>
            </a:extLst>
          </p:cNvPr>
          <p:cNvPicPr>
            <a:picLocks noChangeAspect="1"/>
          </p:cNvPicPr>
          <p:nvPr/>
        </p:nvPicPr>
        <p:blipFill rotWithShape="1">
          <a:blip r:embed="rId2"/>
          <a:srcRect t="4549"/>
          <a:stretch/>
        </p:blipFill>
        <p:spPr>
          <a:xfrm>
            <a:off x="644961" y="2732567"/>
            <a:ext cx="10800073" cy="1477926"/>
          </a:xfrm>
          <a:prstGeom prst="rect">
            <a:avLst/>
          </a:prstGeom>
        </p:spPr>
      </p:pic>
      <p:pic>
        <p:nvPicPr>
          <p:cNvPr id="7" name="Picture 6">
            <a:extLst>
              <a:ext uri="{FF2B5EF4-FFF2-40B4-BE49-F238E27FC236}">
                <a16:creationId xmlns:a16="http://schemas.microsoft.com/office/drawing/2014/main" id="{A325B371-1107-4256-F3BF-246D6BEFB11F}"/>
              </a:ext>
            </a:extLst>
          </p:cNvPr>
          <p:cNvPicPr>
            <a:picLocks noChangeAspect="1"/>
          </p:cNvPicPr>
          <p:nvPr/>
        </p:nvPicPr>
        <p:blipFill>
          <a:blip r:embed="rId3"/>
          <a:stretch>
            <a:fillRect/>
          </a:stretch>
        </p:blipFill>
        <p:spPr>
          <a:xfrm>
            <a:off x="5038056" y="4405870"/>
            <a:ext cx="1648055" cy="1819529"/>
          </a:xfrm>
          <a:prstGeom prst="rect">
            <a:avLst/>
          </a:prstGeom>
        </p:spPr>
      </p:pic>
      <p:cxnSp>
        <p:nvCxnSpPr>
          <p:cNvPr id="11" name="Straight Connector 10">
            <a:extLst>
              <a:ext uri="{FF2B5EF4-FFF2-40B4-BE49-F238E27FC236}">
                <a16:creationId xmlns:a16="http://schemas.microsoft.com/office/drawing/2014/main" id="{F8181EB4-6D08-E268-1C93-94A75F9009B0}"/>
              </a:ext>
            </a:extLst>
          </p:cNvPr>
          <p:cNvCxnSpPr/>
          <p:nvPr/>
        </p:nvCxnSpPr>
        <p:spPr>
          <a:xfrm>
            <a:off x="0" y="2009553"/>
            <a:ext cx="12192000"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788659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01820"/>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0763D4-6718-9A1D-B7C3-AE017DCFBCE0}"/>
              </a:ext>
            </a:extLst>
          </p:cNvPr>
          <p:cNvSpPr>
            <a:spLocks noGrp="1"/>
          </p:cNvSpPr>
          <p:nvPr>
            <p:ph idx="1"/>
          </p:nvPr>
        </p:nvSpPr>
        <p:spPr>
          <a:xfrm>
            <a:off x="457200" y="0"/>
            <a:ext cx="11734800" cy="786809"/>
          </a:xfrm>
        </p:spPr>
        <p:txBody>
          <a:bodyPr/>
          <a:lstStyle/>
          <a:p>
            <a:r>
              <a:rPr lang="en-US" dirty="0">
                <a:solidFill>
                  <a:schemeClr val="bg1"/>
                </a:solidFill>
              </a:rPr>
              <a:t>What is seasonality and trends by months?</a:t>
            </a:r>
          </a:p>
        </p:txBody>
      </p:sp>
      <p:cxnSp>
        <p:nvCxnSpPr>
          <p:cNvPr id="7" name="Straight Connector 6">
            <a:extLst>
              <a:ext uri="{FF2B5EF4-FFF2-40B4-BE49-F238E27FC236}">
                <a16:creationId xmlns:a16="http://schemas.microsoft.com/office/drawing/2014/main" id="{EECA6345-A98F-9717-85E4-0DD0DA4937C2}"/>
              </a:ext>
            </a:extLst>
          </p:cNvPr>
          <p:cNvCxnSpPr/>
          <p:nvPr/>
        </p:nvCxnSpPr>
        <p:spPr>
          <a:xfrm>
            <a:off x="0" y="786809"/>
            <a:ext cx="12192000" cy="0"/>
          </a:xfrm>
          <a:prstGeom prst="line">
            <a:avLst/>
          </a:prstGeom>
        </p:spPr>
        <p:style>
          <a:lnRef idx="3">
            <a:schemeClr val="accent2"/>
          </a:lnRef>
          <a:fillRef idx="0">
            <a:schemeClr val="accent2"/>
          </a:fillRef>
          <a:effectRef idx="2">
            <a:schemeClr val="accent2"/>
          </a:effectRef>
          <a:fontRef idx="minor">
            <a:schemeClr val="tx1"/>
          </a:fontRef>
        </p:style>
      </p:cxnSp>
      <p:pic>
        <p:nvPicPr>
          <p:cNvPr id="11" name="Picture 10">
            <a:extLst>
              <a:ext uri="{FF2B5EF4-FFF2-40B4-BE49-F238E27FC236}">
                <a16:creationId xmlns:a16="http://schemas.microsoft.com/office/drawing/2014/main" id="{E2808608-A75A-F006-03EE-C28631EB4813}"/>
              </a:ext>
            </a:extLst>
          </p:cNvPr>
          <p:cNvPicPr>
            <a:picLocks noChangeAspect="1"/>
          </p:cNvPicPr>
          <p:nvPr/>
        </p:nvPicPr>
        <p:blipFill>
          <a:blip r:embed="rId2"/>
          <a:stretch>
            <a:fillRect/>
          </a:stretch>
        </p:blipFill>
        <p:spPr>
          <a:xfrm>
            <a:off x="6096000" y="2132594"/>
            <a:ext cx="6076487" cy="2592811"/>
          </a:xfrm>
          <a:prstGeom prst="rect">
            <a:avLst/>
          </a:prstGeom>
        </p:spPr>
      </p:pic>
      <p:sp>
        <p:nvSpPr>
          <p:cNvPr id="12" name="Content Placeholder 2">
            <a:extLst>
              <a:ext uri="{FF2B5EF4-FFF2-40B4-BE49-F238E27FC236}">
                <a16:creationId xmlns:a16="http://schemas.microsoft.com/office/drawing/2014/main" id="{68402DEF-3925-216D-A26A-65A740C434C9}"/>
              </a:ext>
            </a:extLst>
          </p:cNvPr>
          <p:cNvSpPr txBox="1">
            <a:spLocks/>
          </p:cNvSpPr>
          <p:nvPr/>
        </p:nvSpPr>
        <p:spPr>
          <a:xfrm>
            <a:off x="457199" y="1345784"/>
            <a:ext cx="5465135" cy="5246401"/>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chemeClr val="bg1"/>
                </a:solidFill>
              </a:rPr>
              <a:t>Revenue by Month</a:t>
            </a:r>
          </a:p>
          <a:p>
            <a:pPr marL="0" indent="0">
              <a:buNone/>
            </a:pPr>
            <a:endParaRPr lang="en-US" dirty="0">
              <a:solidFill>
                <a:schemeClr val="bg1"/>
              </a:solidFill>
            </a:endParaRPr>
          </a:p>
          <a:p>
            <a:pPr marL="0" indent="0">
              <a:buNone/>
            </a:pPr>
            <a:r>
              <a:rPr lang="en-US" dirty="0">
                <a:solidFill>
                  <a:schemeClr val="bg1"/>
                </a:solidFill>
              </a:rPr>
              <a:t>description:</a:t>
            </a:r>
            <a:endParaRPr lang="ar-EG" dirty="0">
              <a:solidFill>
                <a:schemeClr val="bg1"/>
              </a:solidFill>
            </a:endParaRPr>
          </a:p>
          <a:p>
            <a:pPr marL="0" indent="0">
              <a:buNone/>
            </a:pPr>
            <a:r>
              <a:rPr lang="en-US" dirty="0">
                <a:solidFill>
                  <a:schemeClr val="bg1"/>
                </a:solidFill>
              </a:rPr>
              <a:t>This graph shows an oscillating line with dots from January to December, indicating changes in revenue over the </a:t>
            </a:r>
            <a:r>
              <a:rPr lang="en-US" dirty="0" err="1">
                <a:solidFill>
                  <a:schemeClr val="bg1"/>
                </a:solidFill>
              </a:rPr>
              <a:t>year.The</a:t>
            </a:r>
            <a:r>
              <a:rPr lang="en-US" dirty="0">
                <a:solidFill>
                  <a:schemeClr val="bg1"/>
                </a:solidFill>
              </a:rPr>
              <a:t> Y axis represents revenue (in thousands).The X axis represents the months from January to</a:t>
            </a:r>
            <a:r>
              <a:rPr lang="ar-EG" dirty="0">
                <a:solidFill>
                  <a:schemeClr val="bg1"/>
                </a:solidFill>
              </a:rPr>
              <a:t> </a:t>
            </a:r>
            <a:r>
              <a:rPr lang="en-US" dirty="0">
                <a:solidFill>
                  <a:schemeClr val="bg1"/>
                </a:solidFill>
              </a:rPr>
              <a:t>December.</a:t>
            </a:r>
            <a:endParaRPr lang="ar-EG" dirty="0">
              <a:solidFill>
                <a:schemeClr val="bg1"/>
              </a:solidFill>
            </a:endParaRPr>
          </a:p>
          <a:p>
            <a:pPr marL="0" indent="0">
              <a:buNone/>
            </a:pPr>
            <a:endParaRPr lang="ar-EG" dirty="0">
              <a:solidFill>
                <a:schemeClr val="bg1"/>
              </a:solidFill>
            </a:endParaRPr>
          </a:p>
          <a:p>
            <a:pPr marL="0" indent="0">
              <a:buNone/>
            </a:pPr>
            <a:r>
              <a:rPr lang="en-US" dirty="0">
                <a:solidFill>
                  <a:schemeClr val="bg1"/>
                </a:solidFill>
              </a:rPr>
              <a:t>Notes:</a:t>
            </a:r>
            <a:endParaRPr lang="ar-EG" dirty="0">
              <a:solidFill>
                <a:schemeClr val="bg1"/>
              </a:solidFill>
            </a:endParaRPr>
          </a:p>
          <a:p>
            <a:pPr marL="0" indent="0">
              <a:buNone/>
            </a:pPr>
            <a:r>
              <a:rPr lang="en-US" dirty="0">
                <a:solidFill>
                  <a:schemeClr val="bg1"/>
                </a:solidFill>
              </a:rPr>
              <a:t>Revenue ranges between 40K and 80K during the </a:t>
            </a:r>
            <a:r>
              <a:rPr lang="en-US" dirty="0" err="1">
                <a:solidFill>
                  <a:schemeClr val="bg1"/>
                </a:solidFill>
              </a:rPr>
              <a:t>year.August</a:t>
            </a:r>
            <a:r>
              <a:rPr lang="en-US" dirty="0">
                <a:solidFill>
                  <a:schemeClr val="bg1"/>
                </a:solidFill>
              </a:rPr>
              <a:t> shows the highest revenue among the months, followed by </a:t>
            </a:r>
            <a:r>
              <a:rPr lang="en-US" dirty="0" err="1">
                <a:solidFill>
                  <a:schemeClr val="bg1"/>
                </a:solidFill>
              </a:rPr>
              <a:t>February.There</a:t>
            </a:r>
            <a:r>
              <a:rPr lang="en-US" dirty="0">
                <a:solidFill>
                  <a:schemeClr val="bg1"/>
                </a:solidFill>
              </a:rPr>
              <a:t> is a clear fluctuation in revenue across months, with a notable decline in September and October.</a:t>
            </a:r>
          </a:p>
        </p:txBody>
      </p:sp>
    </p:spTree>
    <p:extLst>
      <p:ext uri="{BB962C8B-B14F-4D97-AF65-F5344CB8AC3E}">
        <p14:creationId xmlns:p14="http://schemas.microsoft.com/office/powerpoint/2010/main" val="2890288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01820"/>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0763D4-6718-9A1D-B7C3-AE017DCFBCE0}"/>
              </a:ext>
            </a:extLst>
          </p:cNvPr>
          <p:cNvSpPr>
            <a:spLocks noGrp="1"/>
          </p:cNvSpPr>
          <p:nvPr>
            <p:ph idx="1"/>
          </p:nvPr>
        </p:nvSpPr>
        <p:spPr>
          <a:xfrm>
            <a:off x="510362" y="0"/>
            <a:ext cx="11681637" cy="520995"/>
          </a:xfrm>
        </p:spPr>
        <p:txBody>
          <a:bodyPr/>
          <a:lstStyle/>
          <a:p>
            <a:r>
              <a:rPr lang="en-US" dirty="0">
                <a:solidFill>
                  <a:schemeClr val="bg1"/>
                </a:solidFill>
              </a:rPr>
              <a:t>What is seasonality and trends by quarters?</a:t>
            </a:r>
          </a:p>
        </p:txBody>
      </p:sp>
      <p:cxnSp>
        <p:nvCxnSpPr>
          <p:cNvPr id="7" name="Straight Connector 6">
            <a:extLst>
              <a:ext uri="{FF2B5EF4-FFF2-40B4-BE49-F238E27FC236}">
                <a16:creationId xmlns:a16="http://schemas.microsoft.com/office/drawing/2014/main" id="{EECA6345-A98F-9717-85E4-0DD0DA4937C2}"/>
              </a:ext>
            </a:extLst>
          </p:cNvPr>
          <p:cNvCxnSpPr/>
          <p:nvPr/>
        </p:nvCxnSpPr>
        <p:spPr>
          <a:xfrm>
            <a:off x="0" y="786809"/>
            <a:ext cx="12192000" cy="0"/>
          </a:xfrm>
          <a:prstGeom prst="line">
            <a:avLst/>
          </a:prstGeom>
        </p:spPr>
        <p:style>
          <a:lnRef idx="3">
            <a:schemeClr val="accent2"/>
          </a:lnRef>
          <a:fillRef idx="0">
            <a:schemeClr val="accent2"/>
          </a:fillRef>
          <a:effectRef idx="2">
            <a:schemeClr val="accent2"/>
          </a:effectRef>
          <a:fontRef idx="minor">
            <a:schemeClr val="tx1"/>
          </a:fontRef>
        </p:style>
      </p:cxnSp>
      <p:sp>
        <p:nvSpPr>
          <p:cNvPr id="12" name="Content Placeholder 2">
            <a:extLst>
              <a:ext uri="{FF2B5EF4-FFF2-40B4-BE49-F238E27FC236}">
                <a16:creationId xmlns:a16="http://schemas.microsoft.com/office/drawing/2014/main" id="{68402DEF-3925-216D-A26A-65A740C434C9}"/>
              </a:ext>
            </a:extLst>
          </p:cNvPr>
          <p:cNvSpPr txBox="1">
            <a:spLocks/>
          </p:cNvSpPr>
          <p:nvPr/>
        </p:nvSpPr>
        <p:spPr>
          <a:xfrm>
            <a:off x="510361" y="1345784"/>
            <a:ext cx="5411973" cy="5246401"/>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chemeClr val="bg1"/>
                </a:solidFill>
              </a:rPr>
              <a:t>Revenue by Quarter</a:t>
            </a:r>
            <a:endParaRPr lang="ar-EG" dirty="0">
              <a:solidFill>
                <a:schemeClr val="bg1"/>
              </a:solidFill>
            </a:endParaRPr>
          </a:p>
          <a:p>
            <a:pPr marL="0" indent="0">
              <a:buNone/>
            </a:pPr>
            <a:r>
              <a:rPr lang="en-US" dirty="0">
                <a:solidFill>
                  <a:schemeClr val="bg1"/>
                </a:solidFill>
              </a:rPr>
              <a:t>description:</a:t>
            </a:r>
            <a:endParaRPr lang="ar-EG" dirty="0">
              <a:solidFill>
                <a:schemeClr val="bg1"/>
              </a:solidFill>
            </a:endParaRPr>
          </a:p>
          <a:p>
            <a:pPr marL="0" indent="0">
              <a:buNone/>
            </a:pPr>
            <a:r>
              <a:rPr lang="en-US" dirty="0">
                <a:solidFill>
                  <a:schemeClr val="bg1"/>
                </a:solidFill>
              </a:rPr>
              <a:t>This graph displays a line with four dots, representing revenues for the first, second, third, and fourth </a:t>
            </a:r>
            <a:r>
              <a:rPr lang="en-US" dirty="0" err="1">
                <a:solidFill>
                  <a:schemeClr val="bg1"/>
                </a:solidFill>
              </a:rPr>
              <a:t>quarters.The</a:t>
            </a:r>
            <a:r>
              <a:rPr lang="en-US" dirty="0">
                <a:solidFill>
                  <a:schemeClr val="bg1"/>
                </a:solidFill>
              </a:rPr>
              <a:t> Y axis represents revenue (in thousands).The X axis represents the quartiles from the first to the fourth quartile.</a:t>
            </a:r>
            <a:endParaRPr lang="ar-EG" dirty="0">
              <a:solidFill>
                <a:schemeClr val="bg1"/>
              </a:solidFill>
            </a:endParaRPr>
          </a:p>
          <a:p>
            <a:pPr marL="0" indent="0">
              <a:buNone/>
            </a:pPr>
            <a:endParaRPr lang="ar-EG" dirty="0">
              <a:solidFill>
                <a:schemeClr val="bg1"/>
              </a:solidFill>
            </a:endParaRPr>
          </a:p>
          <a:p>
            <a:pPr marL="0" indent="0">
              <a:buNone/>
            </a:pPr>
            <a:r>
              <a:rPr lang="en-US" dirty="0">
                <a:solidFill>
                  <a:schemeClr val="bg1"/>
                </a:solidFill>
              </a:rPr>
              <a:t>Notes:</a:t>
            </a:r>
            <a:endParaRPr lang="ar-EG" dirty="0">
              <a:solidFill>
                <a:schemeClr val="bg1"/>
              </a:solidFill>
            </a:endParaRPr>
          </a:p>
          <a:p>
            <a:pPr marL="0" indent="0">
              <a:buNone/>
            </a:pPr>
            <a:r>
              <a:rPr lang="en-US" dirty="0">
                <a:solidFill>
                  <a:schemeClr val="bg1"/>
                </a:solidFill>
              </a:rPr>
              <a:t>Revenues in the third quarter are the highest, followed by revenues in the second </a:t>
            </a:r>
            <a:r>
              <a:rPr lang="en-US" dirty="0" err="1">
                <a:solidFill>
                  <a:schemeClr val="bg1"/>
                </a:solidFill>
              </a:rPr>
              <a:t>quarter.There</a:t>
            </a:r>
            <a:r>
              <a:rPr lang="en-US" dirty="0">
                <a:solidFill>
                  <a:schemeClr val="bg1"/>
                </a:solidFill>
              </a:rPr>
              <a:t> is a significant decline in revenue in the fourth quarter compared to the third </a:t>
            </a:r>
            <a:r>
              <a:rPr lang="en-US" dirty="0" err="1">
                <a:solidFill>
                  <a:schemeClr val="bg1"/>
                </a:solidFill>
              </a:rPr>
              <a:t>quarter.The</a:t>
            </a:r>
            <a:r>
              <a:rPr lang="en-US" dirty="0">
                <a:solidFill>
                  <a:schemeClr val="bg1"/>
                </a:solidFill>
              </a:rPr>
              <a:t> first quarter shows the lowest revenue among the quarters.</a:t>
            </a:r>
          </a:p>
        </p:txBody>
      </p:sp>
      <p:pic>
        <p:nvPicPr>
          <p:cNvPr id="4" name="Picture 3">
            <a:extLst>
              <a:ext uri="{FF2B5EF4-FFF2-40B4-BE49-F238E27FC236}">
                <a16:creationId xmlns:a16="http://schemas.microsoft.com/office/drawing/2014/main" id="{16C25B99-3E2C-D302-BA6B-EAE266060126}"/>
              </a:ext>
            </a:extLst>
          </p:cNvPr>
          <p:cNvPicPr>
            <a:picLocks noChangeAspect="1"/>
          </p:cNvPicPr>
          <p:nvPr/>
        </p:nvPicPr>
        <p:blipFill>
          <a:blip r:embed="rId2"/>
          <a:stretch>
            <a:fillRect/>
          </a:stretch>
        </p:blipFill>
        <p:spPr>
          <a:xfrm>
            <a:off x="6250124" y="2153859"/>
            <a:ext cx="5780638" cy="2550281"/>
          </a:xfrm>
          <a:prstGeom prst="rect">
            <a:avLst/>
          </a:prstGeom>
        </p:spPr>
      </p:pic>
    </p:spTree>
    <p:extLst>
      <p:ext uri="{BB962C8B-B14F-4D97-AF65-F5344CB8AC3E}">
        <p14:creationId xmlns:p14="http://schemas.microsoft.com/office/powerpoint/2010/main" val="1802891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0182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DA19A-A85C-3F2F-3365-203FA2C49320}"/>
              </a:ext>
            </a:extLst>
          </p:cNvPr>
          <p:cNvSpPr>
            <a:spLocks noGrp="1"/>
          </p:cNvSpPr>
          <p:nvPr>
            <p:ph type="title"/>
          </p:nvPr>
        </p:nvSpPr>
        <p:spPr/>
        <p:txBody>
          <a:bodyPr/>
          <a:lstStyle/>
          <a:p>
            <a:r>
              <a:rPr lang="en-US" dirty="0">
                <a:solidFill>
                  <a:schemeClr val="bg1"/>
                </a:solidFill>
              </a:rPr>
              <a:t>Recommendations based on the analysis:</a:t>
            </a:r>
          </a:p>
        </p:txBody>
      </p:sp>
      <p:sp>
        <p:nvSpPr>
          <p:cNvPr id="3" name="Content Placeholder 2">
            <a:extLst>
              <a:ext uri="{FF2B5EF4-FFF2-40B4-BE49-F238E27FC236}">
                <a16:creationId xmlns:a16="http://schemas.microsoft.com/office/drawing/2014/main" id="{7CD6285F-F595-EC3B-E63B-CF977A3504D7}"/>
              </a:ext>
            </a:extLst>
          </p:cNvPr>
          <p:cNvSpPr>
            <a:spLocks noGrp="1"/>
          </p:cNvSpPr>
          <p:nvPr>
            <p:ph idx="1"/>
          </p:nvPr>
        </p:nvSpPr>
        <p:spPr>
          <a:xfrm>
            <a:off x="838200" y="2349795"/>
            <a:ext cx="10515600" cy="3827168"/>
          </a:xfrm>
        </p:spPr>
        <p:txBody>
          <a:bodyPr/>
          <a:lstStyle/>
          <a:p>
            <a:pPr marL="0" indent="0">
              <a:buNone/>
            </a:pPr>
            <a:r>
              <a:rPr lang="en-US" dirty="0">
                <a:solidFill>
                  <a:schemeClr val="bg1"/>
                </a:solidFill>
              </a:rPr>
              <a:t>Increase focus on peak months:</a:t>
            </a:r>
            <a:endParaRPr lang="ar-EG" dirty="0">
              <a:solidFill>
                <a:schemeClr val="bg1"/>
              </a:solidFill>
            </a:endParaRPr>
          </a:p>
          <a:p>
            <a:pPr marL="0" indent="0">
              <a:buNone/>
            </a:pPr>
            <a:endParaRPr lang="ar-EG" dirty="0">
              <a:solidFill>
                <a:schemeClr val="bg1"/>
              </a:solidFill>
            </a:endParaRPr>
          </a:p>
          <a:p>
            <a:pPr marL="0" indent="0">
              <a:buNone/>
            </a:pPr>
            <a:r>
              <a:rPr lang="en-US" dirty="0">
                <a:solidFill>
                  <a:schemeClr val="bg1"/>
                </a:solidFill>
              </a:rPr>
              <a:t>Since August and February show the highest revenues, the hotel should invest more in marketing and promotions during these months to increase bookings and make the most of the high demand.</a:t>
            </a:r>
          </a:p>
        </p:txBody>
      </p:sp>
    </p:spTree>
    <p:extLst>
      <p:ext uri="{BB962C8B-B14F-4D97-AF65-F5344CB8AC3E}">
        <p14:creationId xmlns:p14="http://schemas.microsoft.com/office/powerpoint/2010/main" val="3139329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01820"/>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0763D4-6718-9A1D-B7C3-AE017DCFBCE0}"/>
              </a:ext>
            </a:extLst>
          </p:cNvPr>
          <p:cNvSpPr>
            <a:spLocks noGrp="1"/>
          </p:cNvSpPr>
          <p:nvPr>
            <p:ph idx="1"/>
          </p:nvPr>
        </p:nvSpPr>
        <p:spPr>
          <a:xfrm>
            <a:off x="520994" y="0"/>
            <a:ext cx="11671005" cy="520995"/>
          </a:xfrm>
        </p:spPr>
        <p:txBody>
          <a:bodyPr/>
          <a:lstStyle/>
          <a:p>
            <a:r>
              <a:rPr lang="en-US" dirty="0">
                <a:solidFill>
                  <a:schemeClr val="bg1"/>
                </a:solidFill>
              </a:rPr>
              <a:t>What is profit through channels?</a:t>
            </a:r>
          </a:p>
        </p:txBody>
      </p:sp>
      <p:cxnSp>
        <p:nvCxnSpPr>
          <p:cNvPr id="7" name="Straight Connector 6">
            <a:extLst>
              <a:ext uri="{FF2B5EF4-FFF2-40B4-BE49-F238E27FC236}">
                <a16:creationId xmlns:a16="http://schemas.microsoft.com/office/drawing/2014/main" id="{EECA6345-A98F-9717-85E4-0DD0DA4937C2}"/>
              </a:ext>
            </a:extLst>
          </p:cNvPr>
          <p:cNvCxnSpPr/>
          <p:nvPr/>
        </p:nvCxnSpPr>
        <p:spPr>
          <a:xfrm>
            <a:off x="0" y="786809"/>
            <a:ext cx="12192000" cy="0"/>
          </a:xfrm>
          <a:prstGeom prst="line">
            <a:avLst/>
          </a:prstGeom>
        </p:spPr>
        <p:style>
          <a:lnRef idx="3">
            <a:schemeClr val="accent2"/>
          </a:lnRef>
          <a:fillRef idx="0">
            <a:schemeClr val="accent2"/>
          </a:fillRef>
          <a:effectRef idx="2">
            <a:schemeClr val="accent2"/>
          </a:effectRef>
          <a:fontRef idx="minor">
            <a:schemeClr val="tx1"/>
          </a:fontRef>
        </p:style>
      </p:cxnSp>
      <p:sp>
        <p:nvSpPr>
          <p:cNvPr id="12" name="Content Placeholder 2">
            <a:extLst>
              <a:ext uri="{FF2B5EF4-FFF2-40B4-BE49-F238E27FC236}">
                <a16:creationId xmlns:a16="http://schemas.microsoft.com/office/drawing/2014/main" id="{68402DEF-3925-216D-A26A-65A740C434C9}"/>
              </a:ext>
            </a:extLst>
          </p:cNvPr>
          <p:cNvSpPr txBox="1">
            <a:spLocks/>
          </p:cNvSpPr>
          <p:nvPr/>
        </p:nvSpPr>
        <p:spPr>
          <a:xfrm>
            <a:off x="520993" y="1345784"/>
            <a:ext cx="5401341" cy="5246401"/>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chemeClr val="bg1"/>
                </a:solidFill>
              </a:rPr>
              <a:t>Revenue by Channel</a:t>
            </a:r>
            <a:endParaRPr lang="ar-EG" b="1" dirty="0">
              <a:solidFill>
                <a:schemeClr val="bg1"/>
              </a:solidFill>
            </a:endParaRPr>
          </a:p>
          <a:p>
            <a:pPr marL="0" indent="0">
              <a:buNone/>
            </a:pPr>
            <a:endParaRPr lang="en-US" b="1" dirty="0">
              <a:solidFill>
                <a:schemeClr val="bg1"/>
              </a:solidFill>
            </a:endParaRPr>
          </a:p>
          <a:p>
            <a:pPr marL="0" indent="0">
              <a:buNone/>
            </a:pPr>
            <a:r>
              <a:rPr lang="en-US" dirty="0">
                <a:solidFill>
                  <a:schemeClr val="bg1"/>
                </a:solidFill>
              </a:rPr>
              <a:t>description:</a:t>
            </a:r>
          </a:p>
          <a:p>
            <a:pPr marL="0" indent="0">
              <a:buNone/>
            </a:pPr>
            <a:r>
              <a:rPr lang="en-US" dirty="0">
                <a:solidFill>
                  <a:schemeClr val="bg1"/>
                </a:solidFill>
              </a:rPr>
              <a:t>This graph shows revenue from three channels: Travel Agents, Direct Bookings, and Online Travel Agencies (OTAs).Data is represented as horizontal bars, where the Y axis represents the different channels, and the X axis represents revenue (in thousands).</a:t>
            </a:r>
          </a:p>
          <a:p>
            <a:pPr marL="0" indent="0">
              <a:buNone/>
            </a:pPr>
            <a:endParaRPr lang="en-US" dirty="0">
              <a:solidFill>
                <a:schemeClr val="bg1"/>
              </a:solidFill>
            </a:endParaRPr>
          </a:p>
          <a:p>
            <a:pPr marL="0" indent="0">
              <a:buNone/>
            </a:pPr>
            <a:r>
              <a:rPr lang="en-US" dirty="0">
                <a:solidFill>
                  <a:schemeClr val="bg1"/>
                </a:solidFill>
              </a:rPr>
              <a:t>Notes:</a:t>
            </a:r>
          </a:p>
          <a:p>
            <a:pPr marL="0" indent="0">
              <a:buNone/>
            </a:pPr>
            <a:r>
              <a:rPr lang="en-US" dirty="0">
                <a:solidFill>
                  <a:schemeClr val="bg1"/>
                </a:solidFill>
              </a:rPr>
              <a:t>Travel agencies generate the highest revenue of </a:t>
            </a:r>
            <a:r>
              <a:rPr lang="en-US" b="1" dirty="0">
                <a:solidFill>
                  <a:srgbClr val="FEE715"/>
                </a:solidFill>
              </a:rPr>
              <a:t>262K</a:t>
            </a:r>
            <a:r>
              <a:rPr lang="en-US" dirty="0">
                <a:solidFill>
                  <a:schemeClr val="bg1"/>
                </a:solidFill>
              </a:rPr>
              <a:t>.Direct bookings come in second with revenue of </a:t>
            </a:r>
            <a:r>
              <a:rPr lang="en-US" b="1" dirty="0">
                <a:solidFill>
                  <a:srgbClr val="FEE715"/>
                </a:solidFill>
              </a:rPr>
              <a:t>248K</a:t>
            </a:r>
            <a:r>
              <a:rPr lang="en-US" dirty="0">
                <a:solidFill>
                  <a:schemeClr val="bg1"/>
                </a:solidFill>
              </a:rPr>
              <a:t>.Online travel agencies generate the lowest revenue at </a:t>
            </a:r>
            <a:r>
              <a:rPr lang="en-US" b="1" dirty="0">
                <a:solidFill>
                  <a:srgbClr val="FEE715"/>
                </a:solidFill>
              </a:rPr>
              <a:t>227K</a:t>
            </a:r>
            <a:r>
              <a:rPr lang="en-US" dirty="0">
                <a:solidFill>
                  <a:schemeClr val="bg1"/>
                </a:solidFill>
              </a:rPr>
              <a:t>.</a:t>
            </a:r>
          </a:p>
        </p:txBody>
      </p:sp>
      <p:pic>
        <p:nvPicPr>
          <p:cNvPr id="8" name="Picture 7">
            <a:extLst>
              <a:ext uri="{FF2B5EF4-FFF2-40B4-BE49-F238E27FC236}">
                <a16:creationId xmlns:a16="http://schemas.microsoft.com/office/drawing/2014/main" id="{D6CB1320-B539-9DD6-6070-894AA9526C48}"/>
              </a:ext>
            </a:extLst>
          </p:cNvPr>
          <p:cNvPicPr>
            <a:picLocks noChangeAspect="1"/>
          </p:cNvPicPr>
          <p:nvPr/>
        </p:nvPicPr>
        <p:blipFill>
          <a:blip r:embed="rId2"/>
          <a:stretch>
            <a:fillRect/>
          </a:stretch>
        </p:blipFill>
        <p:spPr>
          <a:xfrm>
            <a:off x="6269667" y="1173564"/>
            <a:ext cx="5711469" cy="5579412"/>
          </a:xfrm>
          <a:prstGeom prst="rect">
            <a:avLst/>
          </a:prstGeom>
        </p:spPr>
      </p:pic>
    </p:spTree>
    <p:extLst>
      <p:ext uri="{BB962C8B-B14F-4D97-AF65-F5344CB8AC3E}">
        <p14:creationId xmlns:p14="http://schemas.microsoft.com/office/powerpoint/2010/main" val="10687218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498</TotalTime>
  <Words>879</Words>
  <Application>Microsoft Office PowerPoint</Application>
  <PresentationFormat>Widescreen</PresentationFormat>
  <Paragraphs>80</Paragraphs>
  <Slides>13</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ADLaM Display</vt:lpstr>
      <vt:lpstr>Amasis MT Pro Medium</vt:lpstr>
      <vt:lpstr>Aptos</vt:lpstr>
      <vt:lpstr>Aptos Display</vt:lpstr>
      <vt:lpstr>Arial</vt:lpstr>
      <vt:lpstr>DM Sans</vt:lpstr>
      <vt:lpstr>TT Commons Pro</vt:lpstr>
      <vt:lpstr>ui-sans-serif</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Recommendations based on the analysis:</vt:lpstr>
      <vt:lpstr>PowerPoint Presentation</vt:lpstr>
      <vt:lpstr>PowerPoint Presentation</vt:lpstr>
      <vt:lpstr>Recommendations based on the analysis:</vt:lpstr>
      <vt:lpstr>Travel channels and total revenues</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محمود جمال محمود الدسوقي ابو الصف</dc:creator>
  <cp:lastModifiedBy>Ziad Ali</cp:lastModifiedBy>
  <cp:revision>10</cp:revision>
  <dcterms:created xsi:type="dcterms:W3CDTF">2024-06-02T05:48:56Z</dcterms:created>
  <dcterms:modified xsi:type="dcterms:W3CDTF">2024-06-03T14:18:43Z</dcterms:modified>
</cp:coreProperties>
</file>