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Continuous_integ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lgn="ctr"/>
            <a:r>
              <a:rPr lang="en-US" dirty="0"/>
              <a:t>CI/CD</a:t>
            </a:r>
            <a:br>
              <a:rPr lang="en-US" dirty="0"/>
            </a:br>
            <a:r>
              <a:rPr lang="en-US" dirty="0"/>
              <a:t> </a:t>
            </a:r>
            <a:r>
              <a:rPr lang="en-GB" dirty="0"/>
              <a:t>the backbone of the modern DevOps environment</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8" name="Picture 4" descr="A Step by Step Guide to Create a CI/CD Pipeline with AWS Services -">
            <a:extLst>
              <a:ext uri="{FF2B5EF4-FFF2-40B4-BE49-F238E27FC236}">
                <a16:creationId xmlns:a16="http://schemas.microsoft.com/office/drawing/2014/main" id="{053E9AEB-9CAB-4066-9C02-610EBED4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404" y="3065464"/>
            <a:ext cx="6329192" cy="298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1077252"/>
            <a:ext cx="4569648" cy="423049"/>
          </a:xfrm>
        </p:spPr>
        <p:txBody>
          <a:bodyPr>
            <a:normAutofit fontScale="90000"/>
          </a:bodyPr>
          <a:lstStyle/>
          <a:p>
            <a:r>
              <a:rPr lang="en-US" sz="3100" dirty="0"/>
              <a:t>Continues</a:t>
            </a:r>
            <a:r>
              <a:rPr lang="en-US" dirty="0"/>
              <a:t> Integration</a:t>
            </a:r>
          </a:p>
        </p:txBody>
      </p:sp>
      <p:sp>
        <p:nvSpPr>
          <p:cNvPr id="5" name="Content Placeholder 4">
            <a:extLst>
              <a:ext uri="{FF2B5EF4-FFF2-40B4-BE49-F238E27FC236}">
                <a16:creationId xmlns:a16="http://schemas.microsoft.com/office/drawing/2014/main" id="{239D6DB8-C231-4865-A032-879932229DA4}"/>
              </a:ext>
            </a:extLst>
          </p:cNvPr>
          <p:cNvSpPr>
            <a:spLocks noGrp="1"/>
          </p:cNvSpPr>
          <p:nvPr>
            <p:ph idx="1"/>
          </p:nvPr>
        </p:nvSpPr>
        <p:spPr>
          <a:xfrm>
            <a:off x="581192" y="3137785"/>
            <a:ext cx="11029615" cy="3634486"/>
          </a:xfrm>
        </p:spPr>
        <p:txBody>
          <a:bodyPr>
            <a:normAutofit fontScale="92500" lnSpcReduction="10000"/>
          </a:bodyPr>
          <a:lstStyle/>
          <a:p>
            <a:pPr fontAlgn="base"/>
            <a:r>
              <a:rPr lang="en-GB" dirty="0">
                <a:hlinkClick r:id="rId2"/>
              </a:rPr>
              <a:t>Continuous integration</a:t>
            </a:r>
            <a:r>
              <a:rPr lang="en-GB" dirty="0"/>
              <a:t> (CI) is a fundamental part of any DevOps team’s toolchain. While often mentioned in the context of the modern DevOps movement. The basic idea is that code is integrated continuously, throughout a software project’s development, rather than at the end of the development cycle.</a:t>
            </a:r>
          </a:p>
          <a:p>
            <a:pPr fontAlgn="base"/>
            <a:r>
              <a:rPr lang="en-GB" dirty="0"/>
              <a:t>Prior to the adoption of continuous integration, it was not uncommon for software engineers to work in relative isolation, developing code independently.</a:t>
            </a:r>
          </a:p>
          <a:p>
            <a:pPr fontAlgn="base"/>
            <a:r>
              <a:rPr lang="en-GB" dirty="0"/>
              <a:t>At the end of a project would then come a tedious, painful, and occasionally disastrous integration phase in which the developers would work to combine, or integrate, their independent code into a single functioning program. This type of workflow has an obvious drawback–miscommunications, errors, or incompatibilities are worked on in an extremely costly manner after coding has been completed.</a:t>
            </a:r>
          </a:p>
          <a:p>
            <a:pPr fontAlgn="base"/>
            <a:r>
              <a:rPr lang="en-GB" dirty="0"/>
              <a:t>So In software engineering, continuous integration (CI) is the practice of merging all developers' working copies to shared mainline several times a day.</a:t>
            </a:r>
          </a:p>
          <a:p>
            <a:pPr fontAlgn="base"/>
            <a:r>
              <a:rPr lang="en-GB" dirty="0"/>
              <a:t>Main aim is to produce a high-quality deployable </a:t>
            </a:r>
            <a:r>
              <a:rPr lang="en-GB" dirty="0" err="1"/>
              <a:t>artifact</a:t>
            </a:r>
            <a:r>
              <a:rPr lang="en-GB" dirty="0"/>
              <a:t>.</a:t>
            </a:r>
          </a:p>
          <a:p>
            <a:endParaRPr lang="en-US" dirty="0"/>
          </a:p>
        </p:txBody>
      </p:sp>
      <p:pic>
        <p:nvPicPr>
          <p:cNvPr id="2050" name="Picture 2" descr="What is Continuous Integration? | PagerDuty">
            <a:extLst>
              <a:ext uri="{FF2B5EF4-FFF2-40B4-BE49-F238E27FC236}">
                <a16:creationId xmlns:a16="http://schemas.microsoft.com/office/drawing/2014/main" id="{2C9B0FA2-9A05-428F-B20C-E3A48CD56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820" y="578846"/>
            <a:ext cx="2594992" cy="222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2F73D-E4FC-4C5A-A2DC-FC385B1A1C81}"/>
              </a:ext>
            </a:extLst>
          </p:cNvPr>
          <p:cNvSpPr>
            <a:spLocks noGrp="1"/>
          </p:cNvSpPr>
          <p:nvPr>
            <p:ph idx="1"/>
          </p:nvPr>
        </p:nvSpPr>
        <p:spPr>
          <a:xfrm>
            <a:off x="581025" y="3140730"/>
            <a:ext cx="11029615" cy="3634486"/>
          </a:xfrm>
        </p:spPr>
        <p:txBody>
          <a:bodyPr>
            <a:normAutofit fontScale="92500"/>
          </a:bodyPr>
          <a:lstStyle/>
          <a:p>
            <a:r>
              <a:rPr lang="en-GB" dirty="0"/>
              <a:t>CD is an enabler for the business as a whole to be faster, more responsive, and more accurate in generating customer digital experiences. It is not a new set of tools for the techies – rather it is a new way of working across a business.</a:t>
            </a:r>
          </a:p>
          <a:p>
            <a:r>
              <a:rPr lang="en-GB" dirty="0"/>
              <a:t>CD has the ability to unleash a business to achieve success at an unprecedented scale and speed, but like any new venture, the benefits and outcomes should be measured against the core mission and objectives of an organization.</a:t>
            </a:r>
          </a:p>
          <a:p>
            <a:r>
              <a:rPr lang="en-GB" dirty="0"/>
              <a:t>Continuous Delivery (CD) aims to reduce the lead time for reliably releasing software at any time. The key enablers are:</a:t>
            </a:r>
          </a:p>
          <a:p>
            <a:r>
              <a:rPr lang="en-GB" dirty="0"/>
              <a:t>1- Decomposing work into very small deliverables</a:t>
            </a:r>
          </a:p>
          <a:p>
            <a:r>
              <a:rPr lang="en-GB" dirty="0"/>
              <a:t>2- Automation of builds, deploys, and testing</a:t>
            </a:r>
          </a:p>
          <a:p>
            <a:r>
              <a:rPr lang="en-GB" dirty="0"/>
              <a:t>3- Monitoring everything</a:t>
            </a:r>
          </a:p>
          <a:p>
            <a:r>
              <a:rPr lang="en-US" dirty="0"/>
              <a:t>CD is all about Deploying the artifact automatically</a:t>
            </a:r>
          </a:p>
        </p:txBody>
      </p:sp>
      <p:sp>
        <p:nvSpPr>
          <p:cNvPr id="4" name="Title 1">
            <a:extLst>
              <a:ext uri="{FF2B5EF4-FFF2-40B4-BE49-F238E27FC236}">
                <a16:creationId xmlns:a16="http://schemas.microsoft.com/office/drawing/2014/main" id="{853A9E6A-061F-4C6C-B7D2-069A350E2CAB}"/>
              </a:ext>
            </a:extLst>
          </p:cNvPr>
          <p:cNvSpPr>
            <a:spLocks noGrp="1"/>
          </p:cNvSpPr>
          <p:nvPr>
            <p:ph type="title"/>
          </p:nvPr>
        </p:nvSpPr>
        <p:spPr>
          <a:xfrm>
            <a:off x="581025" y="961253"/>
            <a:ext cx="4460758" cy="548474"/>
          </a:xfrm>
        </p:spPr>
        <p:txBody>
          <a:bodyPr>
            <a:normAutofit/>
          </a:bodyPr>
          <a:lstStyle/>
          <a:p>
            <a:r>
              <a:rPr lang="en-US" dirty="0"/>
              <a:t>Continues Deployment</a:t>
            </a:r>
          </a:p>
        </p:txBody>
      </p:sp>
      <p:pic>
        <p:nvPicPr>
          <p:cNvPr id="3074" name="Picture 2" descr="10 Tips to Standardizing Application Deployments | by Tj Blogumas | DevOps  Dudes | Medium">
            <a:extLst>
              <a:ext uri="{FF2B5EF4-FFF2-40B4-BE49-F238E27FC236}">
                <a16:creationId xmlns:a16="http://schemas.microsoft.com/office/drawing/2014/main" id="{4554F869-DBD7-4DCA-9FC7-7F48BC323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027" y="5758518"/>
            <a:ext cx="1954634" cy="10994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choose the right deployment strategy - Simplus">
            <a:extLst>
              <a:ext uri="{FF2B5EF4-FFF2-40B4-BE49-F238E27FC236}">
                <a16:creationId xmlns:a16="http://schemas.microsoft.com/office/drawing/2014/main" id="{EC60849C-D2A8-442E-AE70-D1CE272F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514" y="5756844"/>
            <a:ext cx="1913513" cy="110115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ntinuous Deployment - Scaled Agile Framework">
            <a:extLst>
              <a:ext uri="{FF2B5EF4-FFF2-40B4-BE49-F238E27FC236}">
                <a16:creationId xmlns:a16="http://schemas.microsoft.com/office/drawing/2014/main" id="{D68B9EBA-4272-4E86-A98E-970E28591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310" y="1120644"/>
            <a:ext cx="4379330" cy="178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1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9E54-5DE5-4EEC-9584-CA444D427016}"/>
              </a:ext>
            </a:extLst>
          </p:cNvPr>
          <p:cNvSpPr>
            <a:spLocks noGrp="1"/>
          </p:cNvSpPr>
          <p:nvPr>
            <p:ph type="title"/>
          </p:nvPr>
        </p:nvSpPr>
        <p:spPr/>
        <p:txBody>
          <a:bodyPr/>
          <a:lstStyle/>
          <a:p>
            <a:r>
              <a:rPr lang="en-US" dirty="0"/>
              <a:t>CI/CD Benefits</a:t>
            </a:r>
          </a:p>
        </p:txBody>
      </p:sp>
      <p:sp>
        <p:nvSpPr>
          <p:cNvPr id="3" name="Content Placeholder 2">
            <a:extLst>
              <a:ext uri="{FF2B5EF4-FFF2-40B4-BE49-F238E27FC236}">
                <a16:creationId xmlns:a16="http://schemas.microsoft.com/office/drawing/2014/main" id="{377C1AAB-2B8A-4393-890C-33FDCEF645EA}"/>
              </a:ext>
            </a:extLst>
          </p:cNvPr>
          <p:cNvSpPr>
            <a:spLocks noGrp="1"/>
          </p:cNvSpPr>
          <p:nvPr>
            <p:ph idx="1"/>
          </p:nvPr>
        </p:nvSpPr>
        <p:spPr/>
        <p:txBody>
          <a:bodyPr/>
          <a:lstStyle/>
          <a:p>
            <a:r>
              <a:rPr lang="en-GB" dirty="0"/>
              <a:t>It is much easier for more than one team member to work on the same feature.</a:t>
            </a:r>
          </a:p>
          <a:p>
            <a:r>
              <a:rPr lang="en-GB" dirty="0"/>
              <a:t>The cost of merging small changes is much lower than large changes.</a:t>
            </a:r>
          </a:p>
          <a:p>
            <a:r>
              <a:rPr lang="en-GB" dirty="0"/>
              <a:t>Team members can evaluate their peer’s changes in a system that has passed automated testing rather than the moving target of a feature branch.</a:t>
            </a:r>
          </a:p>
          <a:p>
            <a:r>
              <a:rPr lang="en-GB" dirty="0"/>
              <a:t>It is much easier for QA engineers to validate small changes iteratively in a consistent system, so detecting the source of errors becomes much simpler.</a:t>
            </a:r>
          </a:p>
          <a:p>
            <a:r>
              <a:rPr lang="en-GB" dirty="0"/>
              <a:t>Features can get into the hands of customers in an earlier state. This means that if we’re on the wrong track, we can change direction after only a small investment.</a:t>
            </a:r>
          </a:p>
          <a:p>
            <a:endParaRPr lang="en-US" dirty="0"/>
          </a:p>
        </p:txBody>
      </p:sp>
    </p:spTree>
    <p:extLst>
      <p:ext uri="{BB962C8B-B14F-4D97-AF65-F5344CB8AC3E}">
        <p14:creationId xmlns:p14="http://schemas.microsoft.com/office/powerpoint/2010/main" val="225948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3C2F-1550-480C-8CE7-04374DD047B6}"/>
              </a:ext>
            </a:extLst>
          </p:cNvPr>
          <p:cNvSpPr>
            <a:spLocks noGrp="1"/>
          </p:cNvSpPr>
          <p:nvPr>
            <p:ph type="title"/>
          </p:nvPr>
        </p:nvSpPr>
        <p:spPr/>
        <p:txBody>
          <a:bodyPr/>
          <a:lstStyle/>
          <a:p>
            <a:r>
              <a:rPr lang="en-US" dirty="0"/>
              <a:t>CI/CD Benefits</a:t>
            </a:r>
          </a:p>
        </p:txBody>
      </p:sp>
      <p:graphicFrame>
        <p:nvGraphicFramePr>
          <p:cNvPr id="4" name="Content Placeholder 3">
            <a:extLst>
              <a:ext uri="{FF2B5EF4-FFF2-40B4-BE49-F238E27FC236}">
                <a16:creationId xmlns:a16="http://schemas.microsoft.com/office/drawing/2014/main" id="{864B1FDD-BEF2-4BB2-8A63-8DFA0D32D8FE}"/>
              </a:ext>
            </a:extLst>
          </p:cNvPr>
          <p:cNvGraphicFramePr>
            <a:graphicFrameLocks noGrp="1"/>
          </p:cNvGraphicFramePr>
          <p:nvPr>
            <p:ph idx="1"/>
            <p:extLst>
              <p:ext uri="{D42A27DB-BD31-4B8C-83A1-F6EECF244321}">
                <p14:modId xmlns:p14="http://schemas.microsoft.com/office/powerpoint/2010/main" val="3679454409"/>
              </p:ext>
            </p:extLst>
          </p:nvPr>
        </p:nvGraphicFramePr>
        <p:xfrm>
          <a:off x="865583" y="1980815"/>
          <a:ext cx="6669012" cy="4243814"/>
        </p:xfrm>
        <a:graphic>
          <a:graphicData uri="http://schemas.openxmlformats.org/drawingml/2006/table">
            <a:tbl>
              <a:tblPr/>
              <a:tblGrid>
                <a:gridCol w="2223004">
                  <a:extLst>
                    <a:ext uri="{9D8B030D-6E8A-4147-A177-3AD203B41FA5}">
                      <a16:colId xmlns:a16="http://schemas.microsoft.com/office/drawing/2014/main" val="1096100903"/>
                    </a:ext>
                  </a:extLst>
                </a:gridCol>
                <a:gridCol w="2223004">
                  <a:extLst>
                    <a:ext uri="{9D8B030D-6E8A-4147-A177-3AD203B41FA5}">
                      <a16:colId xmlns:a16="http://schemas.microsoft.com/office/drawing/2014/main" val="3189001578"/>
                    </a:ext>
                  </a:extLst>
                </a:gridCol>
                <a:gridCol w="2223004">
                  <a:extLst>
                    <a:ext uri="{9D8B030D-6E8A-4147-A177-3AD203B41FA5}">
                      <a16:colId xmlns:a16="http://schemas.microsoft.com/office/drawing/2014/main" val="377954005"/>
                    </a:ext>
                  </a:extLst>
                </a:gridCol>
              </a:tblGrid>
              <a:tr h="267812">
                <a:tc>
                  <a:txBody>
                    <a:bodyPr/>
                    <a:lstStyle/>
                    <a:p>
                      <a:pPr algn="l" fontAlgn="b"/>
                      <a:r>
                        <a:rPr lang="en-US" sz="1000" b="1">
                          <a:effectLst/>
                        </a:rPr>
                        <a:t>Technical Language</a:t>
                      </a:r>
                      <a:endParaRPr lang="en-US" sz="1000">
                        <a:effectLst/>
                      </a:endParaRPr>
                    </a:p>
                  </a:txBody>
                  <a:tcPr marL="82212" marR="82212" marT="41106" marB="41106"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000" b="1" dirty="0">
                          <a:effectLst/>
                        </a:rPr>
                        <a:t>Value</a:t>
                      </a:r>
                      <a:endParaRPr lang="en-US" sz="1000" dirty="0">
                        <a:effectLst/>
                      </a:endParaRPr>
                    </a:p>
                  </a:txBody>
                  <a:tcPr marL="82212" marR="82212" marT="41106" marB="41106"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000" b="1">
                          <a:effectLst/>
                        </a:rPr>
                        <a:t>Translation</a:t>
                      </a:r>
                      <a:endParaRPr lang="en-US" sz="1000">
                        <a:effectLst/>
                      </a:endParaRPr>
                    </a:p>
                  </a:txBody>
                  <a:tcPr marL="82212" marR="82212" marT="41106" marB="41106"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5995612"/>
                  </a:ext>
                </a:extLst>
              </a:tr>
              <a:tr h="441778">
                <a:tc>
                  <a:txBody>
                    <a:bodyPr/>
                    <a:lstStyle/>
                    <a:p>
                      <a:pPr algn="l" fontAlgn="t"/>
                      <a:r>
                        <a:rPr lang="en-GB" sz="1000">
                          <a:effectLst/>
                        </a:rPr>
                        <a:t>Catch Compile Errors After Merge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Reduce Cost</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000">
                          <a:effectLst/>
                        </a:rPr>
                        <a:t>Less developer time on issues from new developer code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54418590"/>
                  </a:ext>
                </a:extLst>
              </a:tr>
              <a:tr h="441778">
                <a:tc>
                  <a:txBody>
                    <a:bodyPr/>
                    <a:lstStyle/>
                    <a:p>
                      <a:pPr algn="l" fontAlgn="t"/>
                      <a:r>
                        <a:rPr lang="en-US" sz="1000">
                          <a:effectLst/>
                        </a:rPr>
                        <a:t>Catch Unit Test Failures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Avoid Cost</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000">
                          <a:effectLst/>
                        </a:rPr>
                        <a:t>Less bugs in production and less time in testing</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8898244"/>
                  </a:ext>
                </a:extLst>
              </a:tr>
              <a:tr h="441778">
                <a:tc>
                  <a:txBody>
                    <a:bodyPr/>
                    <a:lstStyle/>
                    <a:p>
                      <a:pPr algn="l" fontAlgn="t"/>
                      <a:r>
                        <a:rPr lang="en-US" sz="1000">
                          <a:effectLst/>
                        </a:rPr>
                        <a:t>Detect Security Vulnerabilities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Avoid Cost</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000">
                          <a:effectLst/>
                        </a:rPr>
                        <a:t>Prevent embarrassing or costly security holes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67874854"/>
                  </a:ext>
                </a:extLst>
              </a:tr>
              <a:tr h="441778">
                <a:tc>
                  <a:txBody>
                    <a:bodyPr/>
                    <a:lstStyle/>
                    <a:p>
                      <a:pPr algn="l" fontAlgn="t"/>
                      <a:r>
                        <a:rPr lang="en-US" sz="1000" dirty="0">
                          <a:effectLst/>
                        </a:rPr>
                        <a:t>Automate Infrastructure Creation</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dirty="0">
                          <a:effectLst/>
                        </a:rPr>
                        <a:t>Avoid Cost</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000">
                          <a:effectLst/>
                        </a:rPr>
                        <a:t>Less human error, Faster deployments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7925373"/>
                  </a:ext>
                </a:extLst>
              </a:tr>
              <a:tr h="441778">
                <a:tc>
                  <a:txBody>
                    <a:bodyPr/>
                    <a:lstStyle/>
                    <a:p>
                      <a:pPr algn="l" fontAlgn="t"/>
                      <a:r>
                        <a:rPr lang="en-US" sz="1000">
                          <a:effectLst/>
                        </a:rPr>
                        <a:t>Automate Infrastructure Cleanup</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Reduce Cost</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000">
                          <a:effectLst/>
                        </a:rPr>
                        <a:t>Less infrastructure costs from unused resources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02413450"/>
                  </a:ext>
                </a:extLst>
              </a:tr>
              <a:tr h="441778">
                <a:tc>
                  <a:txBody>
                    <a:bodyPr/>
                    <a:lstStyle/>
                    <a:p>
                      <a:pPr algn="l" fontAlgn="t"/>
                      <a:r>
                        <a:rPr lang="en-GB" sz="1000">
                          <a:effectLst/>
                        </a:rPr>
                        <a:t>Faster and More Frequent Production Deployments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Increase Revenue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000" dirty="0">
                          <a:effectLst/>
                        </a:rPr>
                        <a:t>New value-generating features released more quickly</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92292998"/>
                  </a:ext>
                </a:extLst>
              </a:tr>
              <a:tr h="441778">
                <a:tc>
                  <a:txBody>
                    <a:bodyPr/>
                    <a:lstStyle/>
                    <a:p>
                      <a:pPr algn="l" fontAlgn="t"/>
                      <a:r>
                        <a:rPr lang="en-GB" sz="1000">
                          <a:effectLst/>
                        </a:rPr>
                        <a:t>Deploy to Production Without Manual Checks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Increase Revenue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Less time to market</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478185368"/>
                  </a:ext>
                </a:extLst>
              </a:tr>
              <a:tr h="441778">
                <a:tc>
                  <a:txBody>
                    <a:bodyPr/>
                    <a:lstStyle/>
                    <a:p>
                      <a:pPr algn="l" fontAlgn="t"/>
                      <a:r>
                        <a:rPr lang="en-US" sz="1000">
                          <a:effectLst/>
                        </a:rPr>
                        <a:t>Automated Smoke Tests</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Protect Revenue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000">
                          <a:effectLst/>
                        </a:rPr>
                        <a:t>Reduced downtime from a deploy-related crash or major bug</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0518637"/>
                  </a:ext>
                </a:extLst>
              </a:tr>
              <a:tr h="441778">
                <a:tc>
                  <a:txBody>
                    <a:bodyPr/>
                    <a:lstStyle/>
                    <a:p>
                      <a:pPr algn="l" fontAlgn="t"/>
                      <a:r>
                        <a:rPr lang="en-GB" sz="1000">
                          <a:effectLst/>
                        </a:rPr>
                        <a:t>Automated Rollback Triggered by Job Failure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dirty="0">
                          <a:effectLst/>
                        </a:rPr>
                        <a:t>Protect Revenue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000" dirty="0">
                          <a:effectLst/>
                        </a:rPr>
                        <a:t>Quick undo to return production to working state</a:t>
                      </a:r>
                    </a:p>
                  </a:txBody>
                  <a:tcPr marL="82212" marR="82212" marT="41106" marB="4110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53265082"/>
                  </a:ext>
                </a:extLst>
              </a:tr>
            </a:tbl>
          </a:graphicData>
        </a:graphic>
      </p:graphicFrame>
      <p:pic>
        <p:nvPicPr>
          <p:cNvPr id="7" name="Picture 2" descr="CI/CD/DevOps Pipelines: A Complete Introduction | Splunk">
            <a:extLst>
              <a:ext uri="{FF2B5EF4-FFF2-40B4-BE49-F238E27FC236}">
                <a16:creationId xmlns:a16="http://schemas.microsoft.com/office/drawing/2014/main" id="{F70B0EF8-56A0-43A8-BEAB-BA760DC6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652" y="2367877"/>
            <a:ext cx="4480552" cy="346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191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398</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Franklin Gothic Book</vt:lpstr>
      <vt:lpstr>Franklin Gothic Demi</vt:lpstr>
      <vt:lpstr>Wingdings 2</vt:lpstr>
      <vt:lpstr>DividendVTI</vt:lpstr>
      <vt:lpstr>CI/CD  the backbone of the modern DevOps environment</vt:lpstr>
      <vt:lpstr>Continues Integration</vt:lpstr>
      <vt:lpstr>Continues Deployment</vt:lpstr>
      <vt:lpstr>CI/CD Benefits</vt:lpstr>
      <vt:lpstr>CI/CD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2022-06-21T01:20:42Z</dcterms:created>
  <dcterms:modified xsi:type="dcterms:W3CDTF">2022-06-21T01:51:51Z</dcterms:modified>
</cp:coreProperties>
</file>