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708" r:id="rId1"/>
  </p:sldMasterIdLst>
  <p:notesMasterIdLst>
    <p:notesMasterId r:id="rId35"/>
  </p:notesMasterIdLst>
  <p:handoutMasterIdLst>
    <p:handoutMasterId r:id="rId36"/>
  </p:handoutMasterIdLst>
  <p:sldIdLst>
    <p:sldId id="342" r:id="rId2"/>
    <p:sldId id="343" r:id="rId3"/>
    <p:sldId id="344" r:id="rId4"/>
    <p:sldId id="416" r:id="rId5"/>
    <p:sldId id="417" r:id="rId6"/>
    <p:sldId id="399" r:id="rId7"/>
    <p:sldId id="400" r:id="rId8"/>
    <p:sldId id="379" r:id="rId9"/>
    <p:sldId id="380" r:id="rId10"/>
    <p:sldId id="381" r:id="rId11"/>
    <p:sldId id="348" r:id="rId12"/>
    <p:sldId id="391" r:id="rId13"/>
    <p:sldId id="387" r:id="rId14"/>
    <p:sldId id="427" r:id="rId15"/>
    <p:sldId id="408" r:id="rId16"/>
    <p:sldId id="428" r:id="rId17"/>
    <p:sldId id="432" r:id="rId18"/>
    <p:sldId id="433" r:id="rId19"/>
    <p:sldId id="434" r:id="rId20"/>
    <p:sldId id="435" r:id="rId21"/>
    <p:sldId id="429" r:id="rId22"/>
    <p:sldId id="431" r:id="rId23"/>
    <p:sldId id="436" r:id="rId24"/>
    <p:sldId id="422" r:id="rId25"/>
    <p:sldId id="444" r:id="rId26"/>
    <p:sldId id="437" r:id="rId27"/>
    <p:sldId id="438" r:id="rId28"/>
    <p:sldId id="439" r:id="rId29"/>
    <p:sldId id="430" r:id="rId30"/>
    <p:sldId id="440" r:id="rId31"/>
    <p:sldId id="441" r:id="rId32"/>
    <p:sldId id="442" r:id="rId33"/>
    <p:sldId id="443" r:id="rId34"/>
  </p:sldIdLst>
  <p:sldSz cx="9144000" cy="687546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28" autoAdjust="0"/>
    <p:restoredTop sz="84203" autoAdjust="0"/>
  </p:normalViewPr>
  <p:slideViewPr>
    <p:cSldViewPr snapToGrid="0">
      <p:cViewPr varScale="1">
        <p:scale>
          <a:sx n="68" d="100"/>
          <a:sy n="68" d="100"/>
        </p:scale>
        <p:origin x="372" y="60"/>
      </p:cViewPr>
      <p:guideLst/>
    </p:cSldViewPr>
  </p:slideViewPr>
  <p:notesTextViewPr>
    <p:cViewPr>
      <p:scale>
        <a:sx n="1" d="1"/>
        <a:sy n="1" d="1"/>
      </p:scale>
      <p:origin x="0" y="0"/>
    </p:cViewPr>
  </p:notesTextViewPr>
  <p:notesViewPr>
    <p:cSldViewPr snapToGrid="0">
      <p:cViewPr varScale="1">
        <p:scale>
          <a:sx n="81" d="100"/>
          <a:sy n="81" d="100"/>
        </p:scale>
        <p:origin x="205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006AC91-5178-4BCA-AC79-95F5E8A8FB8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6DE2918-F89A-41E0-B1F3-932DF1B687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97F40B-AFE2-4EB6-8EFE-A04FBB7406C6}" type="datetimeFigureOut">
              <a:rPr lang="en-US" smtClean="0"/>
              <a:t>6/30/2023</a:t>
            </a:fld>
            <a:endParaRPr lang="en-US"/>
          </a:p>
        </p:txBody>
      </p:sp>
      <p:sp>
        <p:nvSpPr>
          <p:cNvPr id="4" name="Footer Placeholder 3">
            <a:extLst>
              <a:ext uri="{FF2B5EF4-FFF2-40B4-BE49-F238E27FC236}">
                <a16:creationId xmlns:a16="http://schemas.microsoft.com/office/drawing/2014/main" id="{D04DCFFC-E700-4BFD-A2F8-1DC3664C74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B3E0F59-90AE-4CCD-8E43-F5CAAF9C039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B9D60A1-774D-46B2-B3EB-0B81CF4C1E38}" type="slidenum">
              <a:rPr lang="en-US" smtClean="0"/>
              <a:t>‹#›</a:t>
            </a:fld>
            <a:endParaRPr lang="en-US"/>
          </a:p>
        </p:txBody>
      </p:sp>
    </p:spTree>
    <p:extLst>
      <p:ext uri="{BB962C8B-B14F-4D97-AF65-F5344CB8AC3E}">
        <p14:creationId xmlns:p14="http://schemas.microsoft.com/office/powerpoint/2010/main" val="29720391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5BB0FC-050D-4B16-80E3-5E09CE5ACEDF}" type="datetimeFigureOut">
              <a:rPr lang="en-US" smtClean="0"/>
              <a:t>6/30/2023</a:t>
            </a:fld>
            <a:endParaRPr lang="en-US"/>
          </a:p>
        </p:txBody>
      </p:sp>
      <p:sp>
        <p:nvSpPr>
          <p:cNvPr id="4" name="Slide Image Placeholder 3"/>
          <p:cNvSpPr>
            <a:spLocks noGrp="1" noRot="1" noChangeAspect="1"/>
          </p:cNvSpPr>
          <p:nvPr>
            <p:ph type="sldImg" idx="2"/>
          </p:nvPr>
        </p:nvSpPr>
        <p:spPr>
          <a:xfrm>
            <a:off x="1376363" y="1143000"/>
            <a:ext cx="41052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9747F5-57E0-4109-91CC-844D47F93EC5}" type="slidenum">
              <a:rPr lang="en-US" smtClean="0"/>
              <a:t>‹#›</a:t>
            </a:fld>
            <a:endParaRPr lang="en-US"/>
          </a:p>
        </p:txBody>
      </p:sp>
    </p:spTree>
    <p:extLst>
      <p:ext uri="{BB962C8B-B14F-4D97-AF65-F5344CB8AC3E}">
        <p14:creationId xmlns:p14="http://schemas.microsoft.com/office/powerpoint/2010/main" val="1729763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9747F5-57E0-4109-91CC-844D47F93EC5}" type="slidenum">
              <a:rPr lang="en-US" smtClean="0"/>
              <a:t>1</a:t>
            </a:fld>
            <a:endParaRPr lang="en-US"/>
          </a:p>
        </p:txBody>
      </p:sp>
    </p:spTree>
    <p:extLst>
      <p:ext uri="{BB962C8B-B14F-4D97-AF65-F5344CB8AC3E}">
        <p14:creationId xmlns:p14="http://schemas.microsoft.com/office/powerpoint/2010/main" val="7204700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F11AF735-866E-403D-8144-9D5E14DB512B}" type="slidenum">
              <a:rPr lang="en-US" altLang="en-US" sz="1200"/>
              <a:pPr eaLnBrk="1" hangingPunct="1"/>
              <a:t>16</a:t>
            </a:fld>
            <a:endParaRPr lang="en-US" altLang="en-US" sz="1200"/>
          </a:p>
        </p:txBody>
      </p:sp>
    </p:spTree>
    <p:extLst>
      <p:ext uri="{BB962C8B-B14F-4D97-AF65-F5344CB8AC3E}">
        <p14:creationId xmlns:p14="http://schemas.microsoft.com/office/powerpoint/2010/main" val="1049150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F11AF735-866E-403D-8144-9D5E14DB512B}" type="slidenum">
              <a:rPr lang="en-US" altLang="en-US" sz="1200"/>
              <a:pPr eaLnBrk="1" hangingPunct="1"/>
              <a:t>20</a:t>
            </a:fld>
            <a:endParaRPr lang="en-US" altLang="en-US" sz="1200"/>
          </a:p>
        </p:txBody>
      </p:sp>
    </p:spTree>
    <p:extLst>
      <p:ext uri="{BB962C8B-B14F-4D97-AF65-F5344CB8AC3E}">
        <p14:creationId xmlns:p14="http://schemas.microsoft.com/office/powerpoint/2010/main" val="735770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F11AF735-866E-403D-8144-9D5E14DB512B}" type="slidenum">
              <a:rPr lang="en-US" altLang="en-US" sz="1200"/>
              <a:pPr eaLnBrk="1" hangingPunct="1"/>
              <a:t>23</a:t>
            </a:fld>
            <a:endParaRPr lang="en-US" altLang="en-US" sz="1200"/>
          </a:p>
        </p:txBody>
      </p:sp>
    </p:spTree>
    <p:extLst>
      <p:ext uri="{BB962C8B-B14F-4D97-AF65-F5344CB8AC3E}">
        <p14:creationId xmlns:p14="http://schemas.microsoft.com/office/powerpoint/2010/main" val="3462647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F11AF735-866E-403D-8144-9D5E14DB512B}" type="slidenum">
              <a:rPr lang="en-US" altLang="en-US" sz="1200"/>
              <a:pPr eaLnBrk="1" hangingPunct="1"/>
              <a:t>24</a:t>
            </a:fld>
            <a:endParaRPr lang="en-US" altLang="en-US" sz="1200"/>
          </a:p>
        </p:txBody>
      </p:sp>
    </p:spTree>
    <p:extLst>
      <p:ext uri="{BB962C8B-B14F-4D97-AF65-F5344CB8AC3E}">
        <p14:creationId xmlns:p14="http://schemas.microsoft.com/office/powerpoint/2010/main" val="4042011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F11AF735-866E-403D-8144-9D5E14DB512B}" type="slidenum">
              <a:rPr lang="en-US" altLang="en-US" sz="1200"/>
              <a:pPr eaLnBrk="1" hangingPunct="1"/>
              <a:t>27</a:t>
            </a:fld>
            <a:endParaRPr lang="en-US" altLang="en-US" sz="1200"/>
          </a:p>
        </p:txBody>
      </p:sp>
    </p:spTree>
    <p:extLst>
      <p:ext uri="{BB962C8B-B14F-4D97-AF65-F5344CB8AC3E}">
        <p14:creationId xmlns:p14="http://schemas.microsoft.com/office/powerpoint/2010/main" val="26196141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F11AF735-866E-403D-8144-9D5E14DB512B}" type="slidenum">
              <a:rPr lang="en-US" altLang="en-US" sz="1200"/>
              <a:pPr eaLnBrk="1" hangingPunct="1"/>
              <a:t>28</a:t>
            </a:fld>
            <a:endParaRPr lang="en-US" altLang="en-US" sz="1200"/>
          </a:p>
        </p:txBody>
      </p:sp>
    </p:spTree>
    <p:extLst>
      <p:ext uri="{BB962C8B-B14F-4D97-AF65-F5344CB8AC3E}">
        <p14:creationId xmlns:p14="http://schemas.microsoft.com/office/powerpoint/2010/main" val="6008091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782DEBD9-018F-4E9F-9D6E-5F62002C1038}" type="slidenum">
              <a:rPr lang="en-US" altLang="en-US" sz="1200"/>
              <a:pPr eaLnBrk="1" hangingPunct="1"/>
              <a:t>30</a:t>
            </a:fld>
            <a:endParaRPr lang="en-US" altLang="en-US" sz="1200"/>
          </a:p>
        </p:txBody>
      </p:sp>
    </p:spTree>
    <p:extLst>
      <p:ext uri="{BB962C8B-B14F-4D97-AF65-F5344CB8AC3E}">
        <p14:creationId xmlns:p14="http://schemas.microsoft.com/office/powerpoint/2010/main" val="6798878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9747F5-57E0-4109-91CC-844D47F93EC5}" type="slidenum">
              <a:rPr lang="en-US" smtClean="0"/>
              <a:t>31</a:t>
            </a:fld>
            <a:endParaRPr lang="en-US"/>
          </a:p>
        </p:txBody>
      </p:sp>
    </p:spTree>
    <p:extLst>
      <p:ext uri="{BB962C8B-B14F-4D97-AF65-F5344CB8AC3E}">
        <p14:creationId xmlns:p14="http://schemas.microsoft.com/office/powerpoint/2010/main" val="3148408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9747F5-57E0-4109-91CC-844D47F93EC5}" type="slidenum">
              <a:rPr lang="en-US" smtClean="0"/>
              <a:t>32</a:t>
            </a:fld>
            <a:endParaRPr lang="en-US"/>
          </a:p>
        </p:txBody>
      </p:sp>
    </p:spTree>
    <p:extLst>
      <p:ext uri="{BB962C8B-B14F-4D97-AF65-F5344CB8AC3E}">
        <p14:creationId xmlns:p14="http://schemas.microsoft.com/office/powerpoint/2010/main" val="24540370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9747F5-57E0-4109-91CC-844D47F93EC5}" type="slidenum">
              <a:rPr lang="en-US" smtClean="0"/>
              <a:t>33</a:t>
            </a:fld>
            <a:endParaRPr lang="en-US"/>
          </a:p>
        </p:txBody>
      </p:sp>
    </p:spTree>
    <p:extLst>
      <p:ext uri="{BB962C8B-B14F-4D97-AF65-F5344CB8AC3E}">
        <p14:creationId xmlns:p14="http://schemas.microsoft.com/office/powerpoint/2010/main" val="2361268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F7CC59EF-41B1-46F0-A18D-78051D4DCB7E}" type="slidenum">
              <a:rPr lang="en-US" altLang="en-US" sz="1200"/>
              <a:pPr eaLnBrk="1" hangingPunct="1"/>
              <a:t>8</a:t>
            </a:fld>
            <a:endParaRPr lang="en-US" altLang="en-US" sz="1200"/>
          </a:p>
        </p:txBody>
      </p:sp>
    </p:spTree>
    <p:extLst>
      <p:ext uri="{BB962C8B-B14F-4D97-AF65-F5344CB8AC3E}">
        <p14:creationId xmlns:p14="http://schemas.microsoft.com/office/powerpoint/2010/main" val="95223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386C54F8-1F7B-4CE0-8034-D3FE51A90B84}" type="slidenum">
              <a:rPr lang="en-US" altLang="en-US" sz="1200"/>
              <a:pPr eaLnBrk="1" hangingPunct="1"/>
              <a:t>9</a:t>
            </a:fld>
            <a:endParaRPr lang="en-US" altLang="en-US" sz="1200"/>
          </a:p>
        </p:txBody>
      </p:sp>
    </p:spTree>
    <p:extLst>
      <p:ext uri="{BB962C8B-B14F-4D97-AF65-F5344CB8AC3E}">
        <p14:creationId xmlns:p14="http://schemas.microsoft.com/office/powerpoint/2010/main" val="4196193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BC5C4B77-CD4F-48C6-8450-29C84C6174DC}" type="slidenum">
              <a:rPr lang="en-US" altLang="en-US" sz="1200"/>
              <a:pPr eaLnBrk="1" hangingPunct="1"/>
              <a:t>10</a:t>
            </a:fld>
            <a:endParaRPr lang="en-US" altLang="en-US" sz="1200"/>
          </a:p>
        </p:txBody>
      </p:sp>
    </p:spTree>
    <p:extLst>
      <p:ext uri="{BB962C8B-B14F-4D97-AF65-F5344CB8AC3E}">
        <p14:creationId xmlns:p14="http://schemas.microsoft.com/office/powerpoint/2010/main" val="2638638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5D4F1B2F-0F14-4343-A3E9-D67B65094E28}" type="slidenum">
              <a:rPr lang="en-US" altLang="en-US" sz="1200"/>
              <a:pPr eaLnBrk="1" hangingPunct="1"/>
              <a:t>11</a:t>
            </a:fld>
            <a:endParaRPr lang="en-US" altLang="en-US" sz="1200"/>
          </a:p>
        </p:txBody>
      </p:sp>
    </p:spTree>
    <p:extLst>
      <p:ext uri="{BB962C8B-B14F-4D97-AF65-F5344CB8AC3E}">
        <p14:creationId xmlns:p14="http://schemas.microsoft.com/office/powerpoint/2010/main" val="1368697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F11AF735-866E-403D-8144-9D5E14DB512B}" type="slidenum">
              <a:rPr lang="en-US" altLang="en-US" sz="1200"/>
              <a:pPr eaLnBrk="1" hangingPunct="1"/>
              <a:t>12</a:t>
            </a:fld>
            <a:endParaRPr lang="en-US" altLang="en-US" sz="1200"/>
          </a:p>
        </p:txBody>
      </p:sp>
    </p:spTree>
    <p:extLst>
      <p:ext uri="{BB962C8B-B14F-4D97-AF65-F5344CB8AC3E}">
        <p14:creationId xmlns:p14="http://schemas.microsoft.com/office/powerpoint/2010/main" val="797284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BC72F9FB-CA5E-4FAE-B21B-09A8DBE8595F}" type="slidenum">
              <a:rPr lang="en-US" altLang="en-US" sz="1200"/>
              <a:pPr eaLnBrk="1" hangingPunct="1"/>
              <a:t>13</a:t>
            </a:fld>
            <a:endParaRPr lang="en-US" altLang="en-US" sz="1200"/>
          </a:p>
        </p:txBody>
      </p:sp>
    </p:spTree>
    <p:extLst>
      <p:ext uri="{BB962C8B-B14F-4D97-AF65-F5344CB8AC3E}">
        <p14:creationId xmlns:p14="http://schemas.microsoft.com/office/powerpoint/2010/main" val="2313514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F11AF735-866E-403D-8144-9D5E14DB512B}" type="slidenum">
              <a:rPr lang="en-US" altLang="en-US" sz="1200"/>
              <a:pPr eaLnBrk="1" hangingPunct="1"/>
              <a:t>14</a:t>
            </a:fld>
            <a:endParaRPr lang="en-US" altLang="en-US" sz="1200"/>
          </a:p>
        </p:txBody>
      </p:sp>
    </p:spTree>
    <p:extLst>
      <p:ext uri="{BB962C8B-B14F-4D97-AF65-F5344CB8AC3E}">
        <p14:creationId xmlns:p14="http://schemas.microsoft.com/office/powerpoint/2010/main" val="2420394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F11AF735-866E-403D-8144-9D5E14DB512B}" type="slidenum">
              <a:rPr lang="en-US" altLang="en-US" sz="1200"/>
              <a:pPr eaLnBrk="1" hangingPunct="1"/>
              <a:t>15</a:t>
            </a:fld>
            <a:endParaRPr lang="en-US" altLang="en-US" sz="1200"/>
          </a:p>
        </p:txBody>
      </p:sp>
    </p:spTree>
    <p:extLst>
      <p:ext uri="{BB962C8B-B14F-4D97-AF65-F5344CB8AC3E}">
        <p14:creationId xmlns:p14="http://schemas.microsoft.com/office/powerpoint/2010/main" val="41973684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8650" y="1166516"/>
            <a:ext cx="4305300" cy="1707552"/>
          </a:xfrm>
        </p:spPr>
        <p:txBody>
          <a:bodyPr anchor="b"/>
          <a:lstStyle>
            <a:lvl1pPr algn="l">
              <a:defRPr sz="4500" baseline="0">
                <a:latin typeface="Poppins Medium" panose="00000600000000000000" pitchFamily="2" charset="0"/>
                <a:cs typeface="Poppins Medium" panose="00000600000000000000" pitchFamily="2" charset="0"/>
              </a:defRPr>
            </a:lvl1pPr>
          </a:lstStyle>
          <a:p>
            <a:r>
              <a:rPr lang="en-US" dirty="0"/>
              <a:t>The Main Title </a:t>
            </a:r>
            <a:br>
              <a:rPr lang="en-US" dirty="0"/>
            </a:br>
            <a:r>
              <a:rPr lang="en-US" dirty="0"/>
              <a:t>Goes Here</a:t>
            </a:r>
          </a:p>
        </p:txBody>
      </p:sp>
      <p:sp>
        <p:nvSpPr>
          <p:cNvPr id="5" name="Footer Placeholder 4"/>
          <p:cNvSpPr>
            <a:spLocks noGrp="1"/>
          </p:cNvSpPr>
          <p:nvPr>
            <p:ph type="ftr" sz="quarter" idx="11"/>
          </p:nvPr>
        </p:nvSpPr>
        <p:spPr>
          <a:xfrm>
            <a:off x="5429250" y="6130622"/>
            <a:ext cx="3086100" cy="366055"/>
          </a:xfrm>
        </p:spPr>
        <p:txBody>
          <a:bodyPr/>
          <a:lstStyle/>
          <a:p>
            <a:pPr defTabSz="685800"/>
            <a:r>
              <a:rPr lang="en-US">
                <a:solidFill>
                  <a:prstClr val="white">
                    <a:tint val="75000"/>
                  </a:prstClr>
                </a:solidFill>
              </a:rPr>
              <a:t>AOU- M110</a:t>
            </a:r>
            <a:endParaRPr lang="en-US" dirty="0">
              <a:solidFill>
                <a:prstClr val="white">
                  <a:tint val="75000"/>
                </a:prstClr>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8308" y="0"/>
            <a:ext cx="1995692" cy="5042006"/>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7853" y="4927416"/>
            <a:ext cx="2134709" cy="1418969"/>
          </a:xfrm>
          <a:prstGeom prst="rect">
            <a:avLst/>
          </a:prstGeom>
        </p:spPr>
      </p:pic>
      <p:pic>
        <p:nvPicPr>
          <p:cNvPr id="9" name="Picture 8"/>
          <p:cNvPicPr>
            <a:picLocks noChangeAspect="1"/>
          </p:cNvPicPr>
          <p:nvPr userDrawn="1"/>
        </p:nvPicPr>
        <p:blipFill>
          <a:blip r:embed="rId4">
            <a:extLst>
              <a:ext uri="{BEBA8EAE-BF5A-486C-A8C5-ECC9F3942E4B}">
                <a14:imgProps xmlns:a14="http://schemas.microsoft.com/office/drawing/2010/main">
                  <a14:imgLayer r:embed="rId5">
                    <a14:imgEffect>
                      <a14:colorTemperature colorTemp="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4886920" y="-12007"/>
            <a:ext cx="3991546" cy="6875463"/>
          </a:xfrm>
          <a:prstGeom prst="rect">
            <a:avLst/>
          </a:prstGeom>
        </p:spPr>
      </p:pic>
    </p:spTree>
    <p:extLst>
      <p:ext uri="{BB962C8B-B14F-4D97-AF65-F5344CB8AC3E}">
        <p14:creationId xmlns:p14="http://schemas.microsoft.com/office/powerpoint/2010/main" val="2049284443"/>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tement Layout">
    <p:bg>
      <p:bgRef idx="1001">
        <a:schemeClr val="bg1"/>
      </p:bgRef>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2352675" y="2528877"/>
            <a:ext cx="4305300" cy="1707552"/>
          </a:xfrm>
        </p:spPr>
        <p:txBody>
          <a:bodyPr anchor="b"/>
          <a:lstStyle>
            <a:lvl1pPr algn="l">
              <a:defRPr sz="4500" baseline="0">
                <a:latin typeface="Poppins Medium" panose="00000600000000000000" pitchFamily="2" charset="0"/>
                <a:cs typeface="Poppins Medium" panose="00000600000000000000" pitchFamily="2" charset="0"/>
              </a:defRPr>
            </a:lvl1pPr>
          </a:lstStyle>
          <a:p>
            <a:r>
              <a:rPr lang="en-US" dirty="0"/>
              <a:t>Statement Goes Here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38300" y="-872965"/>
            <a:ext cx="10782300" cy="8107317"/>
          </a:xfrm>
          <a:prstGeom prst="rect">
            <a:avLst/>
          </a:prstGeom>
        </p:spPr>
      </p:pic>
      <p:sp>
        <p:nvSpPr>
          <p:cNvPr id="2" name="Footer Placeholder 1">
            <a:extLst>
              <a:ext uri="{FF2B5EF4-FFF2-40B4-BE49-F238E27FC236}">
                <a16:creationId xmlns:a16="http://schemas.microsoft.com/office/drawing/2014/main" id="{6EDC2763-2F67-87F0-7623-FFB6C751318D}"/>
              </a:ext>
            </a:extLst>
          </p:cNvPr>
          <p:cNvSpPr>
            <a:spLocks noGrp="1"/>
          </p:cNvSpPr>
          <p:nvPr>
            <p:ph type="ftr" sz="quarter" idx="10"/>
          </p:nvPr>
        </p:nvSpPr>
        <p:spPr>
          <a:xfrm>
            <a:off x="409575" y="6250759"/>
            <a:ext cx="8515350" cy="366055"/>
          </a:xfrm>
        </p:spPr>
        <p:txBody>
          <a:bodyPr/>
          <a:lstStyle/>
          <a:p>
            <a:pPr defTabSz="685800"/>
            <a:r>
              <a:rPr lang="en-US">
                <a:solidFill>
                  <a:srgbClr val="002D58">
                    <a:tint val="75000"/>
                  </a:srgbClr>
                </a:solidFill>
              </a:rPr>
              <a:t>AOU- M110</a:t>
            </a:r>
            <a:endParaRPr lang="en-US" dirty="0">
              <a:solidFill>
                <a:srgbClr val="002D58">
                  <a:tint val="75000"/>
                </a:srgbClr>
              </a:solidFill>
            </a:endParaRPr>
          </a:p>
        </p:txBody>
      </p:sp>
    </p:spTree>
    <p:extLst>
      <p:ext uri="{BB962C8B-B14F-4D97-AF65-F5344CB8AC3E}">
        <p14:creationId xmlns:p14="http://schemas.microsoft.com/office/powerpoint/2010/main" val="2862802360"/>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Poppins Medium" panose="00000600000000000000" pitchFamily="2" charset="0"/>
                <a:cs typeface="Poppins Medium" panose="00000600000000000000" pitchFamily="2" charset="0"/>
              </a:defRPr>
            </a:lvl1pPr>
          </a:lstStyle>
          <a:p>
            <a:r>
              <a:rPr lang="en-US" dirty="0"/>
              <a:t>Click to edit Master title style</a:t>
            </a:r>
          </a:p>
        </p:txBody>
      </p:sp>
      <p:sp>
        <p:nvSpPr>
          <p:cNvPr id="3" name="Content Placeholder 2"/>
          <p:cNvSpPr>
            <a:spLocks noGrp="1"/>
          </p:cNvSpPr>
          <p:nvPr>
            <p:ph idx="1"/>
          </p:nvPr>
        </p:nvSpPr>
        <p:spPr>
          <a:xfrm>
            <a:off x="628650" y="1830274"/>
            <a:ext cx="7886700" cy="3657364"/>
          </a:xfrm>
        </p:spPr>
        <p:txBody>
          <a:bodyPr/>
          <a:lstStyle>
            <a:lvl1pPr>
              <a:defRPr>
                <a:latin typeface="Poppins" panose="00000500000000000000" pitchFamily="2" charset="0"/>
                <a:cs typeface="Poppins" panose="00000500000000000000" pitchFamily="2" charset="0"/>
              </a:defRPr>
            </a:lvl1pPr>
            <a:lvl2pPr>
              <a:defRPr>
                <a:latin typeface="Poppins" panose="00000500000000000000" pitchFamily="2" charset="0"/>
                <a:cs typeface="Poppins" panose="00000500000000000000" pitchFamily="2" charset="0"/>
              </a:defRPr>
            </a:lvl2pPr>
            <a:lvl3pPr>
              <a:defRPr>
                <a:latin typeface="Poppins" panose="00000500000000000000" pitchFamily="2" charset="0"/>
                <a:cs typeface="Poppins" panose="00000500000000000000" pitchFamily="2" charset="0"/>
              </a:defRPr>
            </a:lvl3pPr>
            <a:lvl4pPr>
              <a:defRPr>
                <a:latin typeface="Poppins" panose="00000500000000000000" pitchFamily="2" charset="0"/>
                <a:cs typeface="Poppins" panose="00000500000000000000" pitchFamily="2" charset="0"/>
              </a:defRPr>
            </a:lvl4pPr>
            <a:lvl5pPr>
              <a:defRPr>
                <a:latin typeface="Poppins" panose="00000500000000000000" pitchFamily="2" charset="0"/>
                <a:cs typeface="Poppins" panose="000005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2171699" y="6403159"/>
            <a:ext cx="5210175" cy="366055"/>
          </a:xfrm>
        </p:spPr>
        <p:txBody>
          <a:bodyPr/>
          <a:lstStyle>
            <a:lvl1pPr>
              <a:defRPr sz="1100"/>
            </a:lvl1pPr>
          </a:lstStyle>
          <a:p>
            <a:pPr defTabSz="685800"/>
            <a:r>
              <a:rPr lang="en-US">
                <a:solidFill>
                  <a:srgbClr val="002D58">
                    <a:tint val="75000"/>
                  </a:srgbClr>
                </a:solidFill>
              </a:rPr>
              <a:t>AOU- M110</a:t>
            </a:r>
            <a:endParaRPr lang="en-US" dirty="0">
              <a:solidFill>
                <a:srgbClr val="002D58">
                  <a:tint val="75000"/>
                </a:srgbClr>
              </a:solidFill>
            </a:endParaRPr>
          </a:p>
        </p:txBody>
      </p:sp>
    </p:spTree>
    <p:extLst>
      <p:ext uri="{BB962C8B-B14F-4D97-AF65-F5344CB8AC3E}">
        <p14:creationId xmlns:p14="http://schemas.microsoft.com/office/powerpoint/2010/main" val="1570363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30274"/>
            <a:ext cx="3886200" cy="36064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30274"/>
            <a:ext cx="3886200" cy="36064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pPr defTabSz="685800"/>
            <a:r>
              <a:rPr lang="en-US">
                <a:solidFill>
                  <a:srgbClr val="002D58">
                    <a:tint val="75000"/>
                  </a:srgbClr>
                </a:solidFill>
              </a:rPr>
              <a:t>AOU- M110</a:t>
            </a:r>
          </a:p>
        </p:txBody>
      </p:sp>
    </p:spTree>
    <p:extLst>
      <p:ext uri="{BB962C8B-B14F-4D97-AF65-F5344CB8AC3E}">
        <p14:creationId xmlns:p14="http://schemas.microsoft.com/office/powerpoint/2010/main" val="2130542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6055"/>
            <a:ext cx="7886700" cy="1328938"/>
          </a:xfrm>
        </p:spPr>
        <p:txBody>
          <a:bodyPr/>
          <a:lstStyle/>
          <a:p>
            <a:r>
              <a:rPr lang="en-US"/>
              <a:t>Click to edit Master title style</a:t>
            </a:r>
          </a:p>
        </p:txBody>
      </p:sp>
      <p:sp>
        <p:nvSpPr>
          <p:cNvPr id="3" name="Text Placeholder 2"/>
          <p:cNvSpPr>
            <a:spLocks noGrp="1"/>
          </p:cNvSpPr>
          <p:nvPr>
            <p:ph type="body" idx="1"/>
          </p:nvPr>
        </p:nvSpPr>
        <p:spPr>
          <a:xfrm>
            <a:off x="629842" y="1820724"/>
            <a:ext cx="3868340" cy="67799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610129"/>
            <a:ext cx="3868340" cy="29459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820724"/>
            <a:ext cx="3887391" cy="67799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610129"/>
            <a:ext cx="3887391" cy="29459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pPr defTabSz="685800"/>
            <a:r>
              <a:rPr lang="en-US">
                <a:solidFill>
                  <a:srgbClr val="002D58">
                    <a:tint val="75000"/>
                  </a:srgbClr>
                </a:solidFill>
              </a:rPr>
              <a:t>AOU- M110</a:t>
            </a:r>
          </a:p>
        </p:txBody>
      </p:sp>
    </p:spTree>
    <p:extLst>
      <p:ext uri="{BB962C8B-B14F-4D97-AF65-F5344CB8AC3E}">
        <p14:creationId xmlns:p14="http://schemas.microsoft.com/office/powerpoint/2010/main" val="1053928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pPr defTabSz="685800"/>
            <a:r>
              <a:rPr lang="en-US">
                <a:solidFill>
                  <a:srgbClr val="002D58">
                    <a:tint val="75000"/>
                  </a:srgbClr>
                </a:solidFill>
              </a:rPr>
              <a:t>AOU- M110</a:t>
            </a:r>
          </a:p>
        </p:txBody>
      </p:sp>
    </p:spTree>
    <p:extLst>
      <p:ext uri="{BB962C8B-B14F-4D97-AF65-F5344CB8AC3E}">
        <p14:creationId xmlns:p14="http://schemas.microsoft.com/office/powerpoint/2010/main" val="771621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989939"/>
            <a:ext cx="2949178" cy="10727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9940"/>
            <a:ext cx="4629150" cy="48860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215427"/>
            <a:ext cx="2949178" cy="366850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6" name="Footer Placeholder 5"/>
          <p:cNvSpPr>
            <a:spLocks noGrp="1"/>
          </p:cNvSpPr>
          <p:nvPr>
            <p:ph type="ftr" sz="quarter" idx="11"/>
          </p:nvPr>
        </p:nvSpPr>
        <p:spPr/>
        <p:txBody>
          <a:bodyPr/>
          <a:lstStyle/>
          <a:p>
            <a:pPr defTabSz="685800"/>
            <a:r>
              <a:rPr lang="en-US">
                <a:solidFill>
                  <a:srgbClr val="002D58">
                    <a:tint val="75000"/>
                  </a:srgbClr>
                </a:solidFill>
              </a:rPr>
              <a:t>AOU- M110</a:t>
            </a:r>
          </a:p>
        </p:txBody>
      </p:sp>
    </p:spTree>
    <p:extLst>
      <p:ext uri="{BB962C8B-B14F-4D97-AF65-F5344CB8AC3E}">
        <p14:creationId xmlns:p14="http://schemas.microsoft.com/office/powerpoint/2010/main" val="2218338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8364"/>
            <a:ext cx="2949178" cy="1604275"/>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9940"/>
            <a:ext cx="4629150" cy="488603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62639"/>
            <a:ext cx="2949178" cy="382129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6" name="Footer Placeholder 5"/>
          <p:cNvSpPr>
            <a:spLocks noGrp="1"/>
          </p:cNvSpPr>
          <p:nvPr>
            <p:ph type="ftr" sz="quarter" idx="11"/>
          </p:nvPr>
        </p:nvSpPr>
        <p:spPr/>
        <p:txBody>
          <a:bodyPr/>
          <a:lstStyle/>
          <a:p>
            <a:pPr defTabSz="685800"/>
            <a:r>
              <a:rPr lang="en-US">
                <a:solidFill>
                  <a:srgbClr val="002D58">
                    <a:tint val="75000"/>
                  </a:srgbClr>
                </a:solidFill>
              </a:rPr>
              <a:t>AOU- M110</a:t>
            </a:r>
          </a:p>
        </p:txBody>
      </p:sp>
    </p:spTree>
    <p:extLst>
      <p:ext uri="{BB962C8B-B14F-4D97-AF65-F5344CB8AC3E}">
        <p14:creationId xmlns:p14="http://schemas.microsoft.com/office/powerpoint/2010/main" val="3228377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inal Slide">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7853" y="4927416"/>
            <a:ext cx="2134709" cy="1418969"/>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62675" y="5491594"/>
            <a:ext cx="2581275" cy="699418"/>
          </a:xfrm>
          <a:prstGeom prst="rect">
            <a:avLst/>
          </a:prstGeom>
        </p:spPr>
      </p:pic>
      <p:sp>
        <p:nvSpPr>
          <p:cNvPr id="10" name="Title 1"/>
          <p:cNvSpPr>
            <a:spLocks noGrp="1"/>
          </p:cNvSpPr>
          <p:nvPr>
            <p:ph type="title" hasCustomPrompt="1"/>
          </p:nvPr>
        </p:nvSpPr>
        <p:spPr>
          <a:xfrm>
            <a:off x="3550844" y="3020403"/>
            <a:ext cx="1990725" cy="776673"/>
          </a:xfrm>
        </p:spPr>
        <p:txBody>
          <a:bodyPr>
            <a:normAutofit/>
          </a:bodyPr>
          <a:lstStyle>
            <a:lvl1pPr algn="ctr">
              <a:defRPr sz="2700" baseline="0"/>
            </a:lvl1pPr>
          </a:lstStyle>
          <a:p>
            <a:r>
              <a:rPr lang="en-US" dirty="0"/>
              <a:t>Thank You</a:t>
            </a:r>
          </a:p>
        </p:txBody>
      </p:sp>
    </p:spTree>
    <p:extLst>
      <p:ext uri="{BB962C8B-B14F-4D97-AF65-F5344CB8AC3E}">
        <p14:creationId xmlns:p14="http://schemas.microsoft.com/office/powerpoint/2010/main" val="194654470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6055"/>
            <a:ext cx="7886700" cy="13289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30274"/>
            <a:ext cx="7886700" cy="360643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5429250" y="5965009"/>
            <a:ext cx="3086100" cy="36605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r>
              <a:rPr lang="en-US">
                <a:solidFill>
                  <a:srgbClr val="002D58">
                    <a:tint val="75000"/>
                  </a:srgbClr>
                </a:solidFill>
              </a:rPr>
              <a:t>AOU- M110</a:t>
            </a:r>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547432" y="5785072"/>
            <a:ext cx="1090868" cy="725927"/>
          </a:xfrm>
          <a:prstGeom prst="rect">
            <a:avLst/>
          </a:prstGeom>
        </p:spPr>
      </p:pic>
    </p:spTree>
    <p:extLst>
      <p:ext uri="{BB962C8B-B14F-4D97-AF65-F5344CB8AC3E}">
        <p14:creationId xmlns:p14="http://schemas.microsoft.com/office/powerpoint/2010/main" val="301196052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Lst>
  <p:hf hdr="0" dt="0"/>
  <p:txStyles>
    <p:titleStyle>
      <a:lvl1pPr algn="l" defTabSz="685800" rtl="0" eaLnBrk="1" latinLnBrk="0" hangingPunct="1">
        <a:lnSpc>
          <a:spcPct val="90000"/>
        </a:lnSpc>
        <a:spcBef>
          <a:spcPct val="0"/>
        </a:spcBef>
        <a:buNone/>
        <a:defRPr sz="3300" kern="1200">
          <a:solidFill>
            <a:schemeClr val="tx1"/>
          </a:solidFill>
          <a:latin typeface="Poppins Medium" panose="00000600000000000000" pitchFamily="2" charset="0"/>
          <a:ea typeface="+mj-ea"/>
          <a:cs typeface="Poppins Medium" panose="00000600000000000000" pitchFamily="2"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Poppins Medium" panose="00000600000000000000" pitchFamily="2" charset="0"/>
          <a:ea typeface="+mn-ea"/>
          <a:cs typeface="Poppins Medium" panose="00000600000000000000" pitchFamily="2"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Poppins Medium" panose="00000600000000000000" pitchFamily="2" charset="0"/>
          <a:ea typeface="+mn-ea"/>
          <a:cs typeface="Poppins Medium" panose="00000600000000000000" pitchFamily="2"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Poppins" panose="00000500000000000000" pitchFamily="2" charset="0"/>
          <a:ea typeface="+mn-ea"/>
          <a:cs typeface="Poppins" panose="00000500000000000000" pitchFamily="2"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Poppins" panose="00000500000000000000" pitchFamily="2" charset="0"/>
          <a:ea typeface="+mn-ea"/>
          <a:cs typeface="Poppins" panose="00000500000000000000" pitchFamily="2"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Poppins" panose="00000500000000000000" pitchFamily="2" charset="0"/>
          <a:ea typeface="+mn-ea"/>
          <a:cs typeface="Poppins" panose="00000500000000000000"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sv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8649" y="504825"/>
            <a:ext cx="5419725" cy="2619375"/>
          </a:xfrm>
        </p:spPr>
        <p:txBody>
          <a:bodyPr>
            <a:normAutofit fontScale="90000"/>
          </a:bodyPr>
          <a:lstStyle/>
          <a:p>
            <a:pPr algn="ctr"/>
            <a:r>
              <a:rPr lang="en-GB" sz="3200" b="1" dirty="0"/>
              <a:t>M110: </a:t>
            </a:r>
            <a:r>
              <a:rPr lang="en-GB" sz="3200" dirty="0"/>
              <a:t>Python Programming</a:t>
            </a:r>
            <a:br>
              <a:rPr lang="en-GB" sz="3200" dirty="0"/>
            </a:br>
            <a:br>
              <a:rPr lang="en-US" sz="3200" dirty="0"/>
            </a:br>
            <a:r>
              <a:rPr lang="en-GB" sz="3200" b="1" dirty="0">
                <a:solidFill>
                  <a:srgbClr val="0070C0"/>
                </a:solidFill>
              </a:rPr>
              <a:t>Meeting #1</a:t>
            </a:r>
            <a:br>
              <a:rPr lang="en-GB" sz="3200" b="1" dirty="0">
                <a:solidFill>
                  <a:srgbClr val="0070C0"/>
                </a:solidFill>
              </a:rPr>
            </a:br>
            <a:br>
              <a:rPr lang="en-GB" sz="3200" b="1" dirty="0"/>
            </a:br>
            <a:r>
              <a:rPr lang="en-GB" sz="3200" b="1" dirty="0"/>
              <a:t>Algorithms </a:t>
            </a:r>
            <a:br>
              <a:rPr lang="en-GB" sz="3200" b="1" dirty="0"/>
            </a:br>
            <a:r>
              <a:rPr lang="en-GB" sz="3200" b="1" dirty="0"/>
              <a:t>Flowcharts &amp; Pseudocodes</a:t>
            </a:r>
            <a:endParaRPr lang="en-US" sz="3200" dirty="0"/>
          </a:p>
        </p:txBody>
      </p:sp>
      <p:sp>
        <p:nvSpPr>
          <p:cNvPr id="4" name="Title 1"/>
          <p:cNvSpPr txBox="1">
            <a:spLocks/>
          </p:cNvSpPr>
          <p:nvPr/>
        </p:nvSpPr>
        <p:spPr>
          <a:xfrm>
            <a:off x="628650" y="431549"/>
            <a:ext cx="3467101" cy="198624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dirty="0"/>
          </a:p>
        </p:txBody>
      </p:sp>
      <p:sp>
        <p:nvSpPr>
          <p:cNvPr id="5" name="TextBox 4"/>
          <p:cNvSpPr txBox="1"/>
          <p:nvPr/>
        </p:nvSpPr>
        <p:spPr>
          <a:xfrm>
            <a:off x="5303139" y="6185972"/>
            <a:ext cx="3174202" cy="369332"/>
          </a:xfrm>
          <a:prstGeom prst="rect">
            <a:avLst/>
          </a:prstGeom>
          <a:noFill/>
        </p:spPr>
        <p:txBody>
          <a:bodyPr wrap="none" rtlCol="0">
            <a:spAutoFit/>
          </a:bodyPr>
          <a:lstStyle/>
          <a:p>
            <a:r>
              <a:rPr lang="en-US" b="1" dirty="0"/>
              <a:t>Prepared by Dr. Ahmad Mikati</a:t>
            </a:r>
          </a:p>
        </p:txBody>
      </p:sp>
    </p:spTree>
    <p:extLst>
      <p:ext uri="{BB962C8B-B14F-4D97-AF65-F5344CB8AC3E}">
        <p14:creationId xmlns:p14="http://schemas.microsoft.com/office/powerpoint/2010/main" val="383820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628650" y="165291"/>
            <a:ext cx="7886700" cy="586445"/>
          </a:xfrm>
        </p:spPr>
        <p:txBody>
          <a:bodyPr/>
          <a:lstStyle/>
          <a:p>
            <a:pPr eaLnBrk="1" hangingPunct="1"/>
            <a:r>
              <a:rPr lang="en-US" altLang="en-US" dirty="0"/>
              <a:t>Flowchart symbols</a:t>
            </a:r>
          </a:p>
        </p:txBody>
      </p:sp>
      <p:sp>
        <p:nvSpPr>
          <p:cNvPr id="4" name="Footer Placeholder 3"/>
          <p:cNvSpPr>
            <a:spLocks noGrp="1"/>
          </p:cNvSpPr>
          <p:nvPr>
            <p:ph type="ftr" sz="quarter" idx="11"/>
          </p:nvPr>
        </p:nvSpPr>
        <p:spPr/>
        <p:txBody>
          <a:bodyPr/>
          <a:lstStyle/>
          <a:p>
            <a:pPr>
              <a:defRPr/>
            </a:pPr>
            <a:r>
              <a:rPr lang="en-US">
                <a:solidFill>
                  <a:srgbClr val="04617B">
                    <a:shade val="90000"/>
                  </a:srgbClr>
                </a:solidFill>
              </a:rPr>
              <a:t>AOU- M110</a:t>
            </a:r>
          </a:p>
        </p:txBody>
      </p:sp>
      <p:sp>
        <p:nvSpPr>
          <p:cNvPr id="9218" name="Slide Number Placeholder 5"/>
          <p:cNvSpPr>
            <a:spLocks noGrp="1"/>
          </p:cNvSpPr>
          <p:nvPr>
            <p:ph type="sldNum" sz="quarter" idx="4294967295"/>
          </p:nvPr>
        </p:nvSpPr>
        <p:spPr>
          <a:xfrm>
            <a:off x="8715375" y="6416675"/>
            <a:ext cx="428625" cy="3667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fld id="{B4002E03-16E8-4848-9E7D-C0AFFB037BF2}" type="slidenum">
              <a:rPr lang="en-US" altLang="en-US"/>
              <a:pPr/>
              <a:t>10</a:t>
            </a:fld>
            <a:endParaRPr lang="en-US" altLang="en-US"/>
          </a:p>
        </p:txBody>
      </p:sp>
      <p:grpSp>
        <p:nvGrpSpPr>
          <p:cNvPr id="7" name="Group 6">
            <a:extLst>
              <a:ext uri="{FF2B5EF4-FFF2-40B4-BE49-F238E27FC236}">
                <a16:creationId xmlns:a16="http://schemas.microsoft.com/office/drawing/2014/main" id="{85359563-9661-8CE2-1A01-4AD57AD839D2}"/>
              </a:ext>
            </a:extLst>
          </p:cNvPr>
          <p:cNvGrpSpPr/>
          <p:nvPr/>
        </p:nvGrpSpPr>
        <p:grpSpPr>
          <a:xfrm>
            <a:off x="1248568" y="868222"/>
            <a:ext cx="6540765" cy="5026086"/>
            <a:chOff x="1248568" y="868222"/>
            <a:chExt cx="6540765" cy="5026086"/>
          </a:xfrm>
        </p:grpSpPr>
        <p:pic>
          <p:nvPicPr>
            <p:cNvPr id="9220" name="Picture 4" descr="AACWQOC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8568" y="868222"/>
              <a:ext cx="6540765" cy="4658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208CDDE4-A2C5-ED9A-2685-4C7452C8046E}"/>
                </a:ext>
              </a:extLst>
            </p:cNvPr>
            <p:cNvPicPr>
              <a:picLocks noChangeAspect="1"/>
            </p:cNvPicPr>
            <p:nvPr/>
          </p:nvPicPr>
          <p:blipFill>
            <a:blip r:embed="rId4"/>
            <a:stretch>
              <a:fillRect/>
            </a:stretch>
          </p:blipFill>
          <p:spPr>
            <a:xfrm>
              <a:off x="1248568" y="5526354"/>
              <a:ext cx="6238876" cy="367954"/>
            </a:xfrm>
            <a:prstGeom prst="rect">
              <a:avLst/>
            </a:prstGeom>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628650" y="366055"/>
            <a:ext cx="7886700" cy="593362"/>
          </a:xfrm>
        </p:spPr>
        <p:txBody>
          <a:bodyPr/>
          <a:lstStyle/>
          <a:p>
            <a:pPr eaLnBrk="1" hangingPunct="1"/>
            <a:r>
              <a:rPr lang="en-US" altLang="en-US" dirty="0"/>
              <a:t>Flowcharts</a:t>
            </a:r>
          </a:p>
        </p:txBody>
      </p:sp>
      <p:sp>
        <p:nvSpPr>
          <p:cNvPr id="4" name="Footer Placeholder 3"/>
          <p:cNvSpPr>
            <a:spLocks noGrp="1"/>
          </p:cNvSpPr>
          <p:nvPr>
            <p:ph type="ftr" sz="quarter" idx="11"/>
          </p:nvPr>
        </p:nvSpPr>
        <p:spPr/>
        <p:txBody>
          <a:bodyPr/>
          <a:lstStyle/>
          <a:p>
            <a:pPr>
              <a:defRPr/>
            </a:pPr>
            <a:r>
              <a:rPr lang="en-US">
                <a:solidFill>
                  <a:srgbClr val="04617B">
                    <a:shade val="90000"/>
                  </a:srgbClr>
                </a:solidFill>
              </a:rPr>
              <a:t>AOU- M110</a:t>
            </a:r>
            <a:endParaRPr lang="en-US" dirty="0">
              <a:solidFill>
                <a:srgbClr val="04617B">
                  <a:shade val="90000"/>
                </a:srgbClr>
              </a:solidFill>
            </a:endParaRPr>
          </a:p>
        </p:txBody>
      </p:sp>
      <p:sp>
        <p:nvSpPr>
          <p:cNvPr id="10242" name="Slide Number Placeholder 5"/>
          <p:cNvSpPr>
            <a:spLocks noGrp="1"/>
          </p:cNvSpPr>
          <p:nvPr>
            <p:ph type="sldNum" sz="quarter" idx="4294967295"/>
          </p:nvPr>
        </p:nvSpPr>
        <p:spPr>
          <a:xfrm>
            <a:off x="8715375" y="6416675"/>
            <a:ext cx="428625" cy="3667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fld id="{3F8DC9EE-2A68-4885-A281-BC58E6916A28}" type="slidenum">
              <a:rPr lang="en-US" altLang="en-US"/>
              <a:pPr/>
              <a:t>11</a:t>
            </a:fld>
            <a:endParaRPr lang="en-US" altLang="en-US" dirty="0"/>
          </a:p>
        </p:txBody>
      </p:sp>
      <p:sp>
        <p:nvSpPr>
          <p:cNvPr id="8" name="TextBox 7">
            <a:extLst>
              <a:ext uri="{FF2B5EF4-FFF2-40B4-BE49-F238E27FC236}">
                <a16:creationId xmlns:a16="http://schemas.microsoft.com/office/drawing/2014/main" id="{5C4F415C-5DBB-44FE-BACF-7DA591A1817A}"/>
              </a:ext>
            </a:extLst>
          </p:cNvPr>
          <p:cNvSpPr txBox="1"/>
          <p:nvPr/>
        </p:nvSpPr>
        <p:spPr>
          <a:xfrm>
            <a:off x="982133" y="1608161"/>
            <a:ext cx="7704667" cy="4247317"/>
          </a:xfrm>
          <a:prstGeom prst="rect">
            <a:avLst/>
          </a:prstGeom>
          <a:noFill/>
        </p:spPr>
        <p:txBody>
          <a:bodyPr wrap="square">
            <a:spAutoFit/>
          </a:bodyPr>
          <a:lstStyle/>
          <a:p>
            <a:pPr marL="342900" indent="-342900" algn="just">
              <a:buFont typeface="+mj-lt"/>
              <a:buAutoNum type="arabicPeriod"/>
            </a:pPr>
            <a:r>
              <a:rPr lang="en-US" sz="1800" b="0" i="0" u="none" strike="noStrike" baseline="0" dirty="0"/>
              <a:t>All boxes of the flowchart are connected with Arrows (Not lines).</a:t>
            </a:r>
          </a:p>
          <a:p>
            <a:pPr marL="342900" indent="-342900" algn="just">
              <a:buFont typeface="+mj-lt"/>
              <a:buAutoNum type="arabicPeriod"/>
            </a:pPr>
            <a:r>
              <a:rPr lang="en-US" sz="1800" b="0" i="0" u="none" strike="noStrike" baseline="0" dirty="0"/>
              <a:t>Flowchart symbols have an entry point on the top of the symbol with no other entry points. The exit point for all flowchart symbols is on the bottom except for the Decision symbol.</a:t>
            </a:r>
          </a:p>
          <a:p>
            <a:pPr marL="342900" indent="-342900" algn="just">
              <a:buFont typeface="+mj-lt"/>
              <a:buAutoNum type="arabicPeriod"/>
            </a:pPr>
            <a:r>
              <a:rPr lang="en-US" sz="1800" b="0" i="0" u="none" strike="noStrike" baseline="0" dirty="0"/>
              <a:t>The Decision symbol has two exit points; these can be on the sides or the bottom and one side.</a:t>
            </a:r>
          </a:p>
          <a:p>
            <a:pPr marL="342900" indent="-342900" algn="just">
              <a:buFont typeface="+mj-lt"/>
              <a:buAutoNum type="arabicPeriod"/>
            </a:pPr>
            <a:r>
              <a:rPr lang="en-US" sz="1800" b="0" i="0" u="none" strike="noStrike" baseline="0" dirty="0"/>
              <a:t>Generally, a flowchart will flow from top to bottom. However, an upward flow can be shown as long as it does not exceed 3 symbols.</a:t>
            </a:r>
          </a:p>
          <a:p>
            <a:pPr marL="342900" indent="-342900" algn="just">
              <a:buFont typeface="+mj-lt"/>
              <a:buAutoNum type="arabicPeriod"/>
            </a:pPr>
            <a:r>
              <a:rPr lang="en-US" sz="1800" b="0" i="0" u="none" strike="noStrike" baseline="0" dirty="0"/>
              <a:t>Connectors are used to connect breaks in the flowchart. Examples are:</a:t>
            </a:r>
          </a:p>
          <a:p>
            <a:pPr marL="800100" lvl="1" indent="-342900" algn="just">
              <a:buFont typeface="Wingdings" panose="05000000000000000000" pitchFamily="2" charset="2"/>
              <a:buChar char="Ø"/>
            </a:pPr>
            <a:r>
              <a:rPr lang="en-US" b="0" i="0" u="none" strike="noStrike" baseline="0" dirty="0"/>
              <a:t>From one page to another page.</a:t>
            </a:r>
          </a:p>
          <a:p>
            <a:pPr marL="800100" lvl="1" indent="-342900" algn="just">
              <a:buFont typeface="Wingdings" panose="05000000000000000000" pitchFamily="2" charset="2"/>
              <a:buChar char="Ø"/>
            </a:pPr>
            <a:r>
              <a:rPr lang="en-US" b="0" i="0" u="none" strike="noStrike" baseline="0" dirty="0"/>
              <a:t>From the bottom of the page to the top of the same page.</a:t>
            </a:r>
          </a:p>
          <a:p>
            <a:pPr marL="800100" lvl="1" indent="-342900" algn="just">
              <a:buFont typeface="Wingdings" panose="05000000000000000000" pitchFamily="2" charset="2"/>
              <a:buChar char="Ø"/>
            </a:pPr>
            <a:r>
              <a:rPr lang="en-US" b="0" i="0" u="none" strike="noStrike" baseline="0" dirty="0"/>
              <a:t>An upward flow of more then 3 symbols</a:t>
            </a:r>
          </a:p>
          <a:p>
            <a:pPr marL="342900" indent="-342900" algn="just">
              <a:buFont typeface="+mj-lt"/>
              <a:buAutoNum type="arabicPeriod"/>
            </a:pPr>
            <a:r>
              <a:rPr lang="en-US" sz="1800" b="0" i="0" u="none" strike="noStrike" baseline="0" dirty="0"/>
              <a:t>Subroutines and Interrupt programs have their own and independent flowcharts.</a:t>
            </a:r>
          </a:p>
          <a:p>
            <a:pPr marL="342900" indent="-342900" algn="just">
              <a:buFont typeface="+mj-lt"/>
              <a:buAutoNum type="arabicPeriod"/>
            </a:pPr>
            <a:r>
              <a:rPr lang="en-US" sz="1800" b="0" i="0" u="none" strike="noStrike" baseline="0" dirty="0"/>
              <a:t>All flow charts start and end with a Terminal symbol.</a:t>
            </a:r>
          </a:p>
        </p:txBody>
      </p:sp>
      <p:sp>
        <p:nvSpPr>
          <p:cNvPr id="10" name="TextBox 9">
            <a:extLst>
              <a:ext uri="{FF2B5EF4-FFF2-40B4-BE49-F238E27FC236}">
                <a16:creationId xmlns:a16="http://schemas.microsoft.com/office/drawing/2014/main" id="{F1A643C2-6439-4EDF-9CB6-401A28AE25C1}"/>
              </a:ext>
            </a:extLst>
          </p:cNvPr>
          <p:cNvSpPr txBox="1"/>
          <p:nvPr/>
        </p:nvSpPr>
        <p:spPr>
          <a:xfrm>
            <a:off x="982134" y="1083734"/>
            <a:ext cx="4572000" cy="400110"/>
          </a:xfrm>
          <a:prstGeom prst="rect">
            <a:avLst/>
          </a:prstGeom>
          <a:noFill/>
        </p:spPr>
        <p:txBody>
          <a:bodyPr wrap="square">
            <a:spAutoFit/>
          </a:bodyPr>
          <a:lstStyle/>
          <a:p>
            <a:pPr algn="l"/>
            <a:r>
              <a:rPr lang="en-US" sz="2000" b="1" i="0" u="none" strike="noStrike" baseline="0" dirty="0"/>
              <a:t>General Rules for flowcharting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628650" y="366055"/>
            <a:ext cx="7886700" cy="615020"/>
          </a:xfrm>
        </p:spPr>
        <p:txBody>
          <a:bodyPr/>
          <a:lstStyle/>
          <a:p>
            <a:pPr algn="ctr" eaLnBrk="1" hangingPunct="1"/>
            <a:r>
              <a:rPr lang="en-US" altLang="en-US" dirty="0"/>
              <a:t>Pseudocode</a:t>
            </a:r>
            <a:endParaRPr lang="en-US" altLang="en-US" i="1" dirty="0"/>
          </a:p>
        </p:txBody>
      </p:sp>
      <p:sp>
        <p:nvSpPr>
          <p:cNvPr id="3" name="Footer Placeholder 2"/>
          <p:cNvSpPr>
            <a:spLocks noGrp="1"/>
          </p:cNvSpPr>
          <p:nvPr>
            <p:ph type="ftr" sz="quarter" idx="11"/>
          </p:nvPr>
        </p:nvSpPr>
        <p:spPr/>
        <p:txBody>
          <a:bodyPr/>
          <a:lstStyle/>
          <a:p>
            <a:pPr>
              <a:defRPr/>
            </a:pPr>
            <a:r>
              <a:rPr lang="en-US">
                <a:solidFill>
                  <a:srgbClr val="04617B">
                    <a:shade val="90000"/>
                  </a:srgbClr>
                </a:solidFill>
              </a:rPr>
              <a:t>AOU- M110</a:t>
            </a:r>
          </a:p>
        </p:txBody>
      </p:sp>
      <p:sp>
        <p:nvSpPr>
          <p:cNvPr id="12290" name="Slide Number Placeholder 5"/>
          <p:cNvSpPr>
            <a:spLocks noGrp="1"/>
          </p:cNvSpPr>
          <p:nvPr>
            <p:ph type="sldNum" sz="quarter" idx="4294967295"/>
          </p:nvPr>
        </p:nvSpPr>
        <p:spPr>
          <a:xfrm>
            <a:off x="8715375" y="6416675"/>
            <a:ext cx="428625" cy="3667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fld id="{D25C492D-2CCF-4B62-BA40-A21E285557EE}" type="slidenum">
              <a:rPr lang="en-US" altLang="en-US"/>
              <a:pPr/>
              <a:t>12</a:t>
            </a:fld>
            <a:endParaRPr lang="en-US" altLang="en-US"/>
          </a:p>
        </p:txBody>
      </p:sp>
      <p:sp>
        <p:nvSpPr>
          <p:cNvPr id="10" name="TextBox 9">
            <a:extLst>
              <a:ext uri="{FF2B5EF4-FFF2-40B4-BE49-F238E27FC236}">
                <a16:creationId xmlns:a16="http://schemas.microsoft.com/office/drawing/2014/main" id="{8C2D2269-5F64-4A39-847F-096FF88C5B13}"/>
              </a:ext>
            </a:extLst>
          </p:cNvPr>
          <p:cNvSpPr txBox="1"/>
          <p:nvPr/>
        </p:nvSpPr>
        <p:spPr>
          <a:xfrm>
            <a:off x="1175657" y="1176150"/>
            <a:ext cx="7392609" cy="4832092"/>
          </a:xfrm>
          <a:prstGeom prst="rect">
            <a:avLst/>
          </a:prstGeom>
          <a:noFill/>
        </p:spPr>
        <p:txBody>
          <a:bodyPr wrap="square">
            <a:spAutoFit/>
          </a:bodyPr>
          <a:lstStyle/>
          <a:p>
            <a:pPr marL="342900" indent="-342900" algn="just">
              <a:buFont typeface="Arial" panose="020B0604020202020204" pitchFamily="34" charset="0"/>
              <a:buChar char="•"/>
            </a:pPr>
            <a:r>
              <a:rPr lang="en-US" sz="2200" b="1" dirty="0">
                <a:solidFill>
                  <a:srgbClr val="C00000"/>
                </a:solidFill>
              </a:rPr>
              <a:t>Pseudocode</a:t>
            </a:r>
            <a:r>
              <a:rPr lang="en-US" sz="2200" dirty="0"/>
              <a:t> is one of the tools that can be used to write a preliminary plan that can be developed into a computer program. </a:t>
            </a:r>
          </a:p>
          <a:p>
            <a:pPr marL="342900" indent="-342900" algn="just">
              <a:buFont typeface="Arial" panose="020B0604020202020204" pitchFamily="34" charset="0"/>
              <a:buChar char="•"/>
            </a:pPr>
            <a:r>
              <a:rPr lang="en-US" sz="2200" dirty="0"/>
              <a:t>Pseudocode is a generic way of describing an algorithm without use of any specific programming language syntax. </a:t>
            </a:r>
          </a:p>
          <a:p>
            <a:pPr marL="342900" indent="-342900" algn="just">
              <a:buFont typeface="Arial" panose="020B0604020202020204" pitchFamily="34" charset="0"/>
              <a:buChar char="•"/>
            </a:pPr>
            <a:r>
              <a:rPr lang="en-US" sz="2200" dirty="0"/>
              <a:t>It is pseudo code, it cannot be executed on a real computer, but it models and resembles real programming code and is written at roughly the same level of detail.</a:t>
            </a:r>
          </a:p>
          <a:p>
            <a:pPr marL="342900" indent="-342900" algn="just">
              <a:buFont typeface="Arial" panose="020B0604020202020204" pitchFamily="34" charset="0"/>
              <a:buChar char="•"/>
            </a:pPr>
            <a:r>
              <a:rPr lang="en-US" sz="2200" dirty="0"/>
              <a:t>In the algorithm design, the steps of the algorithm are written in free English text, and they may be as long as needed to describe the particular operation. </a:t>
            </a:r>
          </a:p>
          <a:p>
            <a:pPr marL="342900" indent="-342900" algn="just">
              <a:buFont typeface="Arial" panose="020B0604020202020204" pitchFamily="34" charset="0"/>
              <a:buChar char="•"/>
            </a:pPr>
            <a:r>
              <a:rPr lang="en-US" sz="2200" dirty="0"/>
              <a:t>Many languages, such as Pascal, Python, have a syntax that is almost identical to pseudocode and hence make the transition from design to coding extremely easy.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628650" y="366055"/>
            <a:ext cx="7886700" cy="681695"/>
          </a:xfrm>
        </p:spPr>
        <p:txBody>
          <a:bodyPr/>
          <a:lstStyle/>
          <a:p>
            <a:pPr eaLnBrk="1" hangingPunct="1"/>
            <a:r>
              <a:rPr lang="en-US" altLang="en-US" dirty="0"/>
              <a:t>Statement structures</a:t>
            </a:r>
          </a:p>
        </p:txBody>
      </p:sp>
      <p:sp>
        <p:nvSpPr>
          <p:cNvPr id="210947" name="Rectangle 3"/>
          <p:cNvSpPr>
            <a:spLocks noGrp="1" noChangeArrowheads="1"/>
          </p:cNvSpPr>
          <p:nvPr>
            <p:ph idx="1"/>
          </p:nvPr>
        </p:nvSpPr>
        <p:spPr>
          <a:xfrm>
            <a:off x="389467" y="1136008"/>
            <a:ext cx="8193616" cy="3657364"/>
          </a:xfrm>
        </p:spPr>
        <p:txBody>
          <a:bodyPr>
            <a:normAutofit/>
          </a:bodyPr>
          <a:lstStyle/>
          <a:p>
            <a:pPr algn="just" eaLnBrk="1" hangingPunct="1"/>
            <a:r>
              <a:rPr lang="en-US" altLang="en-US" sz="2000" b="1" dirty="0"/>
              <a:t>Sequence </a:t>
            </a:r>
            <a:r>
              <a:rPr lang="en-US" altLang="en-US" sz="2000" dirty="0"/>
              <a:t>– follow instructions from one line to the next without skipping over any lines </a:t>
            </a:r>
          </a:p>
          <a:p>
            <a:pPr algn="just" eaLnBrk="1" hangingPunct="1"/>
            <a:r>
              <a:rPr lang="en-US" altLang="en-US" sz="2000" b="1" dirty="0"/>
              <a:t>Decision</a:t>
            </a:r>
            <a:r>
              <a:rPr lang="en-US" altLang="en-US" sz="2000" dirty="0"/>
              <a:t> - if the answer to a question is “Yes” then one group of instructions is executed. If the answer is “No,” then another is executed</a:t>
            </a:r>
          </a:p>
          <a:p>
            <a:pPr algn="just" eaLnBrk="1" hangingPunct="1"/>
            <a:r>
              <a:rPr lang="en-US" altLang="en-US" sz="2000" b="1" dirty="0"/>
              <a:t>Looping</a:t>
            </a:r>
            <a:r>
              <a:rPr lang="en-US" altLang="en-US" sz="2000" dirty="0"/>
              <a:t> – a series of instructions are executed over and over</a:t>
            </a:r>
          </a:p>
        </p:txBody>
      </p:sp>
      <p:sp>
        <p:nvSpPr>
          <p:cNvPr id="3" name="Footer Placeholder 2"/>
          <p:cNvSpPr>
            <a:spLocks noGrp="1"/>
          </p:cNvSpPr>
          <p:nvPr>
            <p:ph type="ftr" sz="quarter" idx="11"/>
          </p:nvPr>
        </p:nvSpPr>
        <p:spPr/>
        <p:txBody>
          <a:bodyPr/>
          <a:lstStyle/>
          <a:p>
            <a:pPr>
              <a:defRPr/>
            </a:pPr>
            <a:r>
              <a:rPr lang="en-US">
                <a:solidFill>
                  <a:srgbClr val="04617B">
                    <a:shade val="90000"/>
                  </a:srgbClr>
                </a:solidFill>
              </a:rPr>
              <a:t>AOU- M110</a:t>
            </a:r>
          </a:p>
        </p:txBody>
      </p:sp>
      <p:sp>
        <p:nvSpPr>
          <p:cNvPr id="15362" name="Slide Number Placeholder 5"/>
          <p:cNvSpPr>
            <a:spLocks noGrp="1"/>
          </p:cNvSpPr>
          <p:nvPr>
            <p:ph type="sldNum" sz="quarter" idx="4294967295"/>
          </p:nvPr>
        </p:nvSpPr>
        <p:spPr>
          <a:xfrm>
            <a:off x="8715375" y="6416675"/>
            <a:ext cx="428625" cy="3667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fld id="{485B9EBE-ED1F-47B9-8820-6BEE9A0D5476}" type="slidenum">
              <a:rPr lang="en-US" altLang="en-US"/>
              <a:pPr/>
              <a:t>13</a:t>
            </a:fld>
            <a:endParaRPr lang="en-US" altLang="en-US"/>
          </a:p>
        </p:txBody>
      </p:sp>
      <p:pic>
        <p:nvPicPr>
          <p:cNvPr id="15370" name="Picture 15369">
            <a:extLst>
              <a:ext uri="{FF2B5EF4-FFF2-40B4-BE49-F238E27FC236}">
                <a16:creationId xmlns:a16="http://schemas.microsoft.com/office/drawing/2014/main" id="{0FC6B40A-8BB6-D0F3-8601-3D1B92BF3EB5}"/>
              </a:ext>
            </a:extLst>
          </p:cNvPr>
          <p:cNvPicPr>
            <a:picLocks noChangeAspect="1"/>
          </p:cNvPicPr>
          <p:nvPr/>
        </p:nvPicPr>
        <p:blipFill>
          <a:blip r:embed="rId3"/>
          <a:stretch>
            <a:fillRect/>
          </a:stretch>
        </p:blipFill>
        <p:spPr>
          <a:xfrm>
            <a:off x="2246196" y="3121819"/>
            <a:ext cx="5322406" cy="2617636"/>
          </a:xfrm>
          <a:prstGeom prst="rect">
            <a:avLst/>
          </a:prstGeom>
        </p:spPr>
      </p:pic>
    </p:spTree>
    <p:extLst>
      <p:ext uri="{BB962C8B-B14F-4D97-AF65-F5344CB8AC3E}">
        <p14:creationId xmlns:p14="http://schemas.microsoft.com/office/powerpoint/2010/main" val="2646820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0947">
                                            <p:txEl>
                                              <p:pRg st="0" end="0"/>
                                            </p:txEl>
                                          </p:spTgt>
                                        </p:tgtEl>
                                        <p:attrNameLst>
                                          <p:attrName>style.visibility</p:attrName>
                                        </p:attrNameLst>
                                      </p:cBhvr>
                                      <p:to>
                                        <p:strVal val="visible"/>
                                      </p:to>
                                    </p:set>
                                    <p:animEffect transition="in" filter="wipe(left)">
                                      <p:cBhvr>
                                        <p:cTn id="7" dur="500"/>
                                        <p:tgtEl>
                                          <p:spTgt spid="2109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0947">
                                            <p:txEl>
                                              <p:pRg st="1" end="1"/>
                                            </p:txEl>
                                          </p:spTgt>
                                        </p:tgtEl>
                                        <p:attrNameLst>
                                          <p:attrName>style.visibility</p:attrName>
                                        </p:attrNameLst>
                                      </p:cBhvr>
                                      <p:to>
                                        <p:strVal val="visible"/>
                                      </p:to>
                                    </p:set>
                                    <p:animEffect transition="in" filter="wipe(left)">
                                      <p:cBhvr>
                                        <p:cTn id="12" dur="500"/>
                                        <p:tgtEl>
                                          <p:spTgt spid="2109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0947">
                                            <p:txEl>
                                              <p:pRg st="2" end="2"/>
                                            </p:txEl>
                                          </p:spTgt>
                                        </p:tgtEl>
                                        <p:attrNameLst>
                                          <p:attrName>style.visibility</p:attrName>
                                        </p:attrNameLst>
                                      </p:cBhvr>
                                      <p:to>
                                        <p:strVal val="visible"/>
                                      </p:to>
                                    </p:set>
                                    <p:animEffect transition="in" filter="wipe(left)">
                                      <p:cBhvr>
                                        <p:cTn id="17" dur="500"/>
                                        <p:tgtEl>
                                          <p:spTgt spid="2109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982133" y="243876"/>
            <a:ext cx="7704667" cy="738257"/>
          </a:xfrm>
        </p:spPr>
        <p:txBody>
          <a:bodyPr>
            <a:normAutofit/>
          </a:bodyPr>
          <a:lstStyle/>
          <a:p>
            <a:r>
              <a:rPr lang="en-US" altLang="en-US" dirty="0"/>
              <a:t>The Sequence Structure</a:t>
            </a:r>
            <a:endParaRPr lang="en-US" altLang="en-US" i="1" dirty="0"/>
          </a:p>
        </p:txBody>
      </p:sp>
      <p:sp>
        <p:nvSpPr>
          <p:cNvPr id="12290" name="Slide Number Placeholder 5"/>
          <p:cNvSpPr>
            <a:spLocks noGrp="1"/>
          </p:cNvSpPr>
          <p:nvPr>
            <p:ph type="sldNum" sz="quarter" idx="12"/>
          </p:nvPr>
        </p:nvSpPr>
        <p:spPr>
          <a:xfrm>
            <a:off x="8258968" y="6417096"/>
            <a:ext cx="427833" cy="3660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800" b="0" i="0" kern="1200">
                <a:solidFill>
                  <a:srgbClr val="0070C0"/>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14</a:t>
            </a:fld>
            <a:endParaRPr lang="en-US" altLang="en-US"/>
          </a:p>
        </p:txBody>
      </p:sp>
      <p:sp>
        <p:nvSpPr>
          <p:cNvPr id="3" name="Footer Placeholder 2"/>
          <p:cNvSpPr>
            <a:spLocks noGrp="1"/>
          </p:cNvSpPr>
          <p:nvPr>
            <p:ph type="ftr" sz="quarter" idx="11"/>
          </p:nvPr>
        </p:nvSpPr>
        <p:spPr/>
        <p:txBody>
          <a:bodyPr/>
          <a:lstStyle/>
          <a:p>
            <a:pPr>
              <a:defRPr/>
            </a:pPr>
            <a:r>
              <a:rPr lang="en-US">
                <a:solidFill>
                  <a:srgbClr val="04617B">
                    <a:shade val="90000"/>
                  </a:srgbClr>
                </a:solidFill>
              </a:rPr>
              <a:t>AOU- M110</a:t>
            </a:r>
          </a:p>
        </p:txBody>
      </p:sp>
      <p:sp>
        <p:nvSpPr>
          <p:cNvPr id="10" name="TextBox 9">
            <a:extLst>
              <a:ext uri="{FF2B5EF4-FFF2-40B4-BE49-F238E27FC236}">
                <a16:creationId xmlns:a16="http://schemas.microsoft.com/office/drawing/2014/main" id="{8C2D2269-5F64-4A39-847F-096FF88C5B13}"/>
              </a:ext>
            </a:extLst>
          </p:cNvPr>
          <p:cNvSpPr txBox="1"/>
          <p:nvPr/>
        </p:nvSpPr>
        <p:spPr>
          <a:xfrm>
            <a:off x="982132" y="1418029"/>
            <a:ext cx="7495661" cy="646331"/>
          </a:xfrm>
          <a:prstGeom prst="rect">
            <a:avLst/>
          </a:prstGeom>
          <a:noFill/>
        </p:spPr>
        <p:txBody>
          <a:bodyPr wrap="square">
            <a:spAutoFit/>
          </a:bodyPr>
          <a:lstStyle/>
          <a:p>
            <a:pPr algn="just"/>
            <a:r>
              <a:rPr lang="en-US" dirty="0"/>
              <a:t>The sequence structure is a case where the steps in an algorithm are constructed in such a way that, no condition step is required. </a:t>
            </a:r>
          </a:p>
        </p:txBody>
      </p:sp>
      <p:sp>
        <p:nvSpPr>
          <p:cNvPr id="11" name="TextBox 10">
            <a:extLst>
              <a:ext uri="{FF2B5EF4-FFF2-40B4-BE49-F238E27FC236}">
                <a16:creationId xmlns:a16="http://schemas.microsoft.com/office/drawing/2014/main" id="{96E320D4-26B3-4129-B7A6-B4BE0A9C9722}"/>
              </a:ext>
            </a:extLst>
          </p:cNvPr>
          <p:cNvSpPr txBox="1"/>
          <p:nvPr/>
        </p:nvSpPr>
        <p:spPr>
          <a:xfrm>
            <a:off x="982133" y="2074615"/>
            <a:ext cx="7952862" cy="923330"/>
          </a:xfrm>
          <a:prstGeom prst="rect">
            <a:avLst/>
          </a:prstGeom>
          <a:noFill/>
        </p:spPr>
        <p:txBody>
          <a:bodyPr wrap="square">
            <a:spAutoFit/>
          </a:bodyPr>
          <a:lstStyle/>
          <a:p>
            <a:pPr algn="just"/>
            <a:r>
              <a:rPr lang="en-US" dirty="0"/>
              <a:t>For example, suppose you are required to design an algorithm for finding the average of six numbers, and the sum of the numbers is given. </a:t>
            </a:r>
          </a:p>
          <a:p>
            <a:pPr algn="just"/>
            <a:r>
              <a:rPr lang="en-US" dirty="0"/>
              <a:t>The pseudocode and its corresponding flowchart will be as follows:</a:t>
            </a:r>
          </a:p>
        </p:txBody>
      </p:sp>
      <p:sp>
        <p:nvSpPr>
          <p:cNvPr id="12" name="TextBox 11">
            <a:extLst>
              <a:ext uri="{FF2B5EF4-FFF2-40B4-BE49-F238E27FC236}">
                <a16:creationId xmlns:a16="http://schemas.microsoft.com/office/drawing/2014/main" id="{A7129D99-21F8-4EAF-A03C-3651124CB4AE}"/>
              </a:ext>
            </a:extLst>
          </p:cNvPr>
          <p:cNvSpPr txBox="1"/>
          <p:nvPr/>
        </p:nvSpPr>
        <p:spPr>
          <a:xfrm>
            <a:off x="1159151" y="3341961"/>
            <a:ext cx="3047151" cy="1754326"/>
          </a:xfrm>
          <a:prstGeom prst="rect">
            <a:avLst/>
          </a:prstGeom>
          <a:noFill/>
          <a:ln>
            <a:solidFill>
              <a:schemeClr val="tx1"/>
            </a:solidFill>
          </a:ln>
        </p:spPr>
        <p:txBody>
          <a:bodyPr wrap="square">
            <a:spAutoFit/>
          </a:bodyPr>
          <a:lstStyle/>
          <a:p>
            <a:pPr algn="l"/>
            <a:r>
              <a:rPr lang="en-US" sz="1800" b="0" i="1" u="none" strike="noStrike" baseline="0" dirty="0"/>
              <a:t>Start</a:t>
            </a:r>
          </a:p>
          <a:p>
            <a:r>
              <a:rPr lang="en-US" i="1" dirty="0"/>
              <a:t>Use variables sum, average</a:t>
            </a:r>
            <a:endParaRPr lang="en-US" sz="1800" b="0" i="1" u="none" strike="noStrike" baseline="0" dirty="0"/>
          </a:p>
          <a:p>
            <a:pPr algn="l"/>
            <a:r>
              <a:rPr lang="en-US" sz="1800" b="0" i="1" u="none" strike="noStrike" baseline="0" dirty="0"/>
              <a:t>Input sum</a:t>
            </a:r>
          </a:p>
          <a:p>
            <a:pPr algn="l"/>
            <a:r>
              <a:rPr lang="en-US" sz="1800" b="0" i="1" u="none" strike="noStrike" baseline="0" dirty="0"/>
              <a:t>average = sum / 6</a:t>
            </a:r>
          </a:p>
          <a:p>
            <a:pPr algn="l"/>
            <a:r>
              <a:rPr lang="en-US" sz="1800" b="0" i="1" u="none" strike="noStrike" baseline="0" dirty="0"/>
              <a:t>Output the average</a:t>
            </a:r>
          </a:p>
          <a:p>
            <a:pPr algn="l"/>
            <a:r>
              <a:rPr lang="en-US" sz="1800" b="0" i="1" u="none" strike="noStrike" baseline="0" dirty="0"/>
              <a:t>Stop</a:t>
            </a:r>
            <a:endParaRPr lang="en-US" dirty="0"/>
          </a:p>
        </p:txBody>
      </p:sp>
      <p:pic>
        <p:nvPicPr>
          <p:cNvPr id="4" name="Picture 3"/>
          <p:cNvPicPr>
            <a:picLocks noChangeAspect="1"/>
          </p:cNvPicPr>
          <p:nvPr/>
        </p:nvPicPr>
        <p:blipFill>
          <a:blip r:embed="rId3"/>
          <a:stretch>
            <a:fillRect/>
          </a:stretch>
        </p:blipFill>
        <p:spPr>
          <a:xfrm>
            <a:off x="5141867" y="3045408"/>
            <a:ext cx="1943100" cy="3324225"/>
          </a:xfrm>
          <a:prstGeom prst="rect">
            <a:avLst/>
          </a:prstGeom>
          <a:ln>
            <a:solidFill>
              <a:schemeClr val="tx1"/>
            </a:solidFill>
          </a:ln>
        </p:spPr>
      </p:pic>
    </p:spTree>
    <p:extLst>
      <p:ext uri="{BB962C8B-B14F-4D97-AF65-F5344CB8AC3E}">
        <p14:creationId xmlns:p14="http://schemas.microsoft.com/office/powerpoint/2010/main" val="1226247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982133" y="243876"/>
            <a:ext cx="7704667" cy="738257"/>
          </a:xfrm>
        </p:spPr>
        <p:txBody>
          <a:bodyPr>
            <a:normAutofit/>
          </a:bodyPr>
          <a:lstStyle/>
          <a:p>
            <a:r>
              <a:rPr lang="en-US" altLang="en-US" dirty="0"/>
              <a:t>The Sequence Structure</a:t>
            </a:r>
            <a:endParaRPr lang="en-US" altLang="en-US" i="1" dirty="0"/>
          </a:p>
        </p:txBody>
      </p:sp>
      <p:sp>
        <p:nvSpPr>
          <p:cNvPr id="12290" name="Slide Number Placeholder 5"/>
          <p:cNvSpPr>
            <a:spLocks noGrp="1"/>
          </p:cNvSpPr>
          <p:nvPr>
            <p:ph type="sldNum" sz="quarter" idx="12"/>
          </p:nvPr>
        </p:nvSpPr>
        <p:spPr>
          <a:xfrm>
            <a:off x="8258968" y="6417096"/>
            <a:ext cx="427833" cy="3660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800" b="0" i="0" kern="1200">
                <a:solidFill>
                  <a:srgbClr val="0070C0"/>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15</a:t>
            </a:fld>
            <a:endParaRPr lang="en-US" altLang="en-US"/>
          </a:p>
        </p:txBody>
      </p:sp>
      <p:sp>
        <p:nvSpPr>
          <p:cNvPr id="2" name="Date Placeholder 1"/>
          <p:cNvSpPr>
            <a:spLocks noGrp="1"/>
          </p:cNvSpPr>
          <p:nvPr>
            <p:ph type="dt" sz="half" idx="10"/>
          </p:nvPr>
        </p:nvSpPr>
        <p:spPr>
          <a:xfrm>
            <a:off x="1638855" y="6417098"/>
            <a:ext cx="1390095" cy="366055"/>
          </a:xfrm>
          <a:prstGeom prst="rect">
            <a:avLst/>
          </a:prstGeom>
        </p:spPr>
        <p:txBody>
          <a:bodyPr vert="horz" lIns="91440" tIns="45720" rIns="91440" bIns="45720" rtlCol="0" anchor="ctr"/>
          <a:lstStyle>
            <a:defPPr>
              <a:defRPr lang="en-US"/>
            </a:defPPr>
            <a:lvl1pPr marL="0" algn="r" defTabSz="914400" rtl="0" eaLnBrk="1" latinLnBrk="0" hangingPunct="1">
              <a:defRPr sz="1000" b="0" i="0" kern="1200">
                <a:solidFill>
                  <a:srgbClr val="0070C0"/>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936A04-5A05-4E6C-B4F0-15E66EF76D07}" type="datetime3">
              <a:rPr lang="en-US" smtClean="0"/>
              <a:pPr>
                <a:defRPr/>
              </a:pPr>
              <a:t>30 June 2023</a:t>
            </a:fld>
            <a:endParaRPr lang="en-US">
              <a:solidFill>
                <a:srgbClr val="04617B">
                  <a:shade val="90000"/>
                </a:srgbClr>
              </a:solidFill>
            </a:endParaRPr>
          </a:p>
        </p:txBody>
      </p:sp>
      <p:sp>
        <p:nvSpPr>
          <p:cNvPr id="3" name="Footer Placeholder 2"/>
          <p:cNvSpPr>
            <a:spLocks noGrp="1"/>
          </p:cNvSpPr>
          <p:nvPr>
            <p:ph type="ftr" sz="quarter" idx="11"/>
          </p:nvPr>
        </p:nvSpPr>
        <p:spPr/>
        <p:txBody>
          <a:bodyPr/>
          <a:lstStyle/>
          <a:p>
            <a:pPr>
              <a:defRPr/>
            </a:pPr>
            <a:r>
              <a:rPr lang="en-US">
                <a:solidFill>
                  <a:srgbClr val="04617B">
                    <a:shade val="90000"/>
                  </a:srgbClr>
                </a:solidFill>
              </a:rPr>
              <a:t>AOU- M110</a:t>
            </a:r>
          </a:p>
        </p:txBody>
      </p:sp>
      <p:sp>
        <p:nvSpPr>
          <p:cNvPr id="11" name="TextBox 10">
            <a:extLst>
              <a:ext uri="{FF2B5EF4-FFF2-40B4-BE49-F238E27FC236}">
                <a16:creationId xmlns:a16="http://schemas.microsoft.com/office/drawing/2014/main" id="{96E320D4-26B3-4129-B7A6-B4BE0A9C9722}"/>
              </a:ext>
            </a:extLst>
          </p:cNvPr>
          <p:cNvSpPr txBox="1"/>
          <p:nvPr/>
        </p:nvSpPr>
        <p:spPr>
          <a:xfrm>
            <a:off x="982133" y="1422602"/>
            <a:ext cx="8161867" cy="923330"/>
          </a:xfrm>
          <a:prstGeom prst="rect">
            <a:avLst/>
          </a:prstGeom>
          <a:noFill/>
        </p:spPr>
        <p:txBody>
          <a:bodyPr wrap="square">
            <a:spAutoFit/>
          </a:bodyPr>
          <a:lstStyle/>
          <a:p>
            <a:r>
              <a:rPr lang="en-US" dirty="0"/>
              <a:t>The following pseudo-code describes an algorithm which will accept two numbers from the keyboard and calculate the sum and product Printing the answer on the monitor screen.</a:t>
            </a:r>
          </a:p>
        </p:txBody>
      </p:sp>
      <p:sp>
        <p:nvSpPr>
          <p:cNvPr id="12" name="TextBox 11">
            <a:extLst>
              <a:ext uri="{FF2B5EF4-FFF2-40B4-BE49-F238E27FC236}">
                <a16:creationId xmlns:a16="http://schemas.microsoft.com/office/drawing/2014/main" id="{A7129D99-21F8-4EAF-A03C-3651124CB4AE}"/>
              </a:ext>
            </a:extLst>
          </p:cNvPr>
          <p:cNvSpPr txBox="1"/>
          <p:nvPr/>
        </p:nvSpPr>
        <p:spPr>
          <a:xfrm>
            <a:off x="1467606" y="2681897"/>
            <a:ext cx="5914269" cy="2554545"/>
          </a:xfrm>
          <a:prstGeom prst="rect">
            <a:avLst/>
          </a:prstGeom>
          <a:noFill/>
          <a:ln>
            <a:solidFill>
              <a:schemeClr val="tx1"/>
            </a:solidFill>
          </a:ln>
        </p:spPr>
        <p:txBody>
          <a:bodyPr wrap="square">
            <a:spAutoFit/>
          </a:bodyPr>
          <a:lstStyle/>
          <a:p>
            <a:pPr algn="l"/>
            <a:r>
              <a:rPr lang="en-US" sz="2000" b="0" i="1" u="none" strike="noStrike" baseline="0" dirty="0"/>
              <a:t>Start</a:t>
            </a:r>
          </a:p>
          <a:p>
            <a:pPr algn="l"/>
            <a:r>
              <a:rPr lang="en-US" sz="2000" b="0" i="1" u="none" strike="noStrike" baseline="0" dirty="0"/>
              <a:t>Use variables sum, product, number1, number2 </a:t>
            </a:r>
          </a:p>
          <a:p>
            <a:pPr algn="l"/>
            <a:r>
              <a:rPr lang="en-US" sz="2000" b="0" i="1" u="none" strike="noStrike" baseline="0" dirty="0"/>
              <a:t>Input number1, number2</a:t>
            </a:r>
          </a:p>
          <a:p>
            <a:pPr algn="l"/>
            <a:r>
              <a:rPr lang="en-US" sz="2000" b="0" i="1" u="none" strike="noStrike" baseline="0" dirty="0"/>
              <a:t>sum = number1 + number2</a:t>
            </a:r>
          </a:p>
          <a:p>
            <a:pPr algn="l"/>
            <a:r>
              <a:rPr lang="en-US" sz="2000" b="0" i="1" u="none" strike="noStrike" baseline="0" dirty="0"/>
              <a:t>print sum</a:t>
            </a:r>
          </a:p>
          <a:p>
            <a:pPr algn="l"/>
            <a:r>
              <a:rPr lang="en-US" sz="2000" b="0" i="1" u="none" strike="noStrike" baseline="0" dirty="0"/>
              <a:t>product = number1 * number2</a:t>
            </a:r>
          </a:p>
          <a:p>
            <a:pPr algn="l"/>
            <a:r>
              <a:rPr lang="en-US" sz="2000" b="0" i="1" u="none" strike="noStrike" baseline="0" dirty="0"/>
              <a:t>print product</a:t>
            </a:r>
          </a:p>
          <a:p>
            <a:pPr algn="l"/>
            <a:r>
              <a:rPr lang="en-US" sz="2000" b="0" i="1" u="none" strike="noStrike" baseline="0" dirty="0"/>
              <a:t>Stop</a:t>
            </a:r>
            <a:endParaRPr lang="en-US" sz="2000" dirty="0"/>
          </a:p>
        </p:txBody>
      </p:sp>
    </p:spTree>
    <p:extLst>
      <p:ext uri="{BB962C8B-B14F-4D97-AF65-F5344CB8AC3E}">
        <p14:creationId xmlns:p14="http://schemas.microsoft.com/office/powerpoint/2010/main" val="3189717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982133" y="243876"/>
            <a:ext cx="7704667" cy="738257"/>
          </a:xfrm>
        </p:spPr>
        <p:txBody>
          <a:bodyPr>
            <a:normAutofit/>
          </a:bodyPr>
          <a:lstStyle/>
          <a:p>
            <a:r>
              <a:rPr lang="en-US" altLang="en-US" dirty="0"/>
              <a:t>The Decision Structure </a:t>
            </a:r>
            <a:endParaRPr lang="en-US" altLang="en-US" i="1" dirty="0"/>
          </a:p>
        </p:txBody>
      </p:sp>
      <p:sp>
        <p:nvSpPr>
          <p:cNvPr id="12290" name="Slide Number Placeholder 5"/>
          <p:cNvSpPr>
            <a:spLocks noGrp="1"/>
          </p:cNvSpPr>
          <p:nvPr>
            <p:ph type="sldNum" sz="quarter" idx="12"/>
          </p:nvPr>
        </p:nvSpPr>
        <p:spPr>
          <a:xfrm>
            <a:off x="8258968" y="6417096"/>
            <a:ext cx="427833" cy="3660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800" b="0" i="0" kern="1200">
                <a:solidFill>
                  <a:srgbClr val="0070C0"/>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16</a:t>
            </a:fld>
            <a:endParaRPr lang="en-US" altLang="en-US" dirty="0"/>
          </a:p>
        </p:txBody>
      </p:sp>
      <p:sp>
        <p:nvSpPr>
          <p:cNvPr id="3" name="Footer Placeholder 2"/>
          <p:cNvSpPr>
            <a:spLocks noGrp="1"/>
          </p:cNvSpPr>
          <p:nvPr>
            <p:ph type="ftr" sz="quarter" idx="11"/>
          </p:nvPr>
        </p:nvSpPr>
        <p:spPr/>
        <p:txBody>
          <a:bodyPr/>
          <a:lstStyle/>
          <a:p>
            <a:pPr>
              <a:defRPr/>
            </a:pPr>
            <a:r>
              <a:rPr lang="en-US">
                <a:solidFill>
                  <a:srgbClr val="04617B">
                    <a:shade val="90000"/>
                  </a:srgbClr>
                </a:solidFill>
              </a:rPr>
              <a:t>AOU- M110</a:t>
            </a:r>
          </a:p>
        </p:txBody>
      </p:sp>
      <p:sp>
        <p:nvSpPr>
          <p:cNvPr id="11" name="TextBox 10">
            <a:extLst>
              <a:ext uri="{FF2B5EF4-FFF2-40B4-BE49-F238E27FC236}">
                <a16:creationId xmlns:a16="http://schemas.microsoft.com/office/drawing/2014/main" id="{96E320D4-26B3-4129-B7A6-B4BE0A9C9722}"/>
              </a:ext>
            </a:extLst>
          </p:cNvPr>
          <p:cNvSpPr txBox="1"/>
          <p:nvPr/>
        </p:nvSpPr>
        <p:spPr>
          <a:xfrm>
            <a:off x="982133" y="1497313"/>
            <a:ext cx="7857067" cy="1477328"/>
          </a:xfrm>
          <a:prstGeom prst="rect">
            <a:avLst/>
          </a:prstGeom>
          <a:noFill/>
        </p:spPr>
        <p:txBody>
          <a:bodyPr wrap="square">
            <a:spAutoFit/>
          </a:bodyPr>
          <a:lstStyle/>
          <a:p>
            <a:pPr marL="285750" indent="-285750" algn="just">
              <a:buFont typeface="Arial" panose="020B0604020202020204" pitchFamily="34" charset="0"/>
              <a:buChar char="•"/>
            </a:pPr>
            <a:r>
              <a:rPr lang="en-US" dirty="0"/>
              <a:t>The decision (selection) structure  is case where in the algorithm, one has to make a choice of two alternatives by making decision depending on a given condition.</a:t>
            </a:r>
          </a:p>
          <a:p>
            <a:pPr marL="285750" indent="-285750" algn="just">
              <a:buFont typeface="Arial" panose="020B0604020202020204" pitchFamily="34" charset="0"/>
              <a:buChar char="•"/>
            </a:pPr>
            <a:r>
              <a:rPr lang="en-US" dirty="0"/>
              <a:t>Selection structures are also called case selection structures when there are two or more alternatives to choose from.</a:t>
            </a:r>
          </a:p>
        </p:txBody>
      </p:sp>
      <p:pic>
        <p:nvPicPr>
          <p:cNvPr id="5" name="Picture 4" descr="Flowchart">
            <a:extLst>
              <a:ext uri="{FF2B5EF4-FFF2-40B4-BE49-F238E27FC236}">
                <a16:creationId xmlns:a16="http://schemas.microsoft.com/office/drawing/2014/main" id="{B342A434-E1F0-4F58-92BE-4E99247F93F2}"/>
              </a:ext>
            </a:extLst>
          </p:cNvPr>
          <p:cNvPicPr>
            <a:picLocks noChangeAspect="1"/>
          </p:cNvPicPr>
          <p:nvPr/>
        </p:nvPicPr>
        <p:blipFill>
          <a:blip r:embed="rId3"/>
          <a:stretch>
            <a:fillRect/>
          </a:stretch>
        </p:blipFill>
        <p:spPr>
          <a:xfrm>
            <a:off x="982133" y="3329984"/>
            <a:ext cx="3790950" cy="2438400"/>
          </a:xfrm>
          <a:prstGeom prst="rect">
            <a:avLst/>
          </a:prstGeom>
        </p:spPr>
      </p:pic>
      <p:sp>
        <p:nvSpPr>
          <p:cNvPr id="13" name="TextBox 12">
            <a:extLst>
              <a:ext uri="{FF2B5EF4-FFF2-40B4-BE49-F238E27FC236}">
                <a16:creationId xmlns:a16="http://schemas.microsoft.com/office/drawing/2014/main" id="{CD30C1D7-2478-4ADD-BF49-0D06A1634490}"/>
              </a:ext>
            </a:extLst>
          </p:cNvPr>
          <p:cNvSpPr txBox="1"/>
          <p:nvPr/>
        </p:nvSpPr>
        <p:spPr>
          <a:xfrm>
            <a:off x="5049877" y="3810520"/>
            <a:ext cx="3209091" cy="1477328"/>
          </a:xfrm>
          <a:prstGeom prst="rect">
            <a:avLst/>
          </a:prstGeom>
          <a:noFill/>
        </p:spPr>
        <p:txBody>
          <a:bodyPr wrap="square">
            <a:spAutoFit/>
          </a:bodyPr>
          <a:lstStyle/>
          <a:p>
            <a:pPr algn="l"/>
            <a:r>
              <a:rPr lang="en-US" sz="1800" b="1" i="0" u="none" strike="noStrike" baseline="0" dirty="0"/>
              <a:t>In pseudocode form we get</a:t>
            </a:r>
          </a:p>
          <a:p>
            <a:pPr algn="l"/>
            <a:r>
              <a:rPr lang="en-US" b="1" i="1" dirty="0">
                <a:solidFill>
                  <a:srgbClr val="C00000"/>
                </a:solidFill>
              </a:rPr>
              <a:t>IF</a:t>
            </a:r>
            <a:r>
              <a:rPr lang="en-US" sz="1800" b="0" i="1" u="none" strike="noStrike" baseline="0" dirty="0"/>
              <a:t> condition is true</a:t>
            </a:r>
          </a:p>
          <a:p>
            <a:pPr algn="l"/>
            <a:r>
              <a:rPr lang="en-US" sz="1800" b="0" i="1" u="none" strike="noStrike" baseline="0" dirty="0"/>
              <a:t>       task A</a:t>
            </a:r>
          </a:p>
          <a:p>
            <a:pPr algn="l"/>
            <a:r>
              <a:rPr lang="en-US" b="1" i="1" dirty="0">
                <a:solidFill>
                  <a:srgbClr val="C00000"/>
                </a:solidFill>
              </a:rPr>
              <a:t>ELSE</a:t>
            </a:r>
          </a:p>
          <a:p>
            <a:pPr algn="l"/>
            <a:r>
              <a:rPr lang="en-US" sz="1800" b="0" i="1" u="none" strike="noStrike" baseline="0" dirty="0"/>
              <a:t>       task-B</a:t>
            </a:r>
            <a:endParaRPr lang="en-US" dirty="0"/>
          </a:p>
        </p:txBody>
      </p:sp>
    </p:spTree>
    <p:extLst>
      <p:ext uri="{BB962C8B-B14F-4D97-AF65-F5344CB8AC3E}">
        <p14:creationId xmlns:p14="http://schemas.microsoft.com/office/powerpoint/2010/main" val="3291792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33582" y="1586749"/>
            <a:ext cx="7276835" cy="710707"/>
          </a:xfrm>
          <a:prstGeom prst="rect">
            <a:avLst/>
          </a:prstGeom>
        </p:spPr>
        <p:txBody>
          <a:bodyPr wrap="square">
            <a:spAutoFit/>
          </a:bodyPr>
          <a:lstStyle/>
          <a:p>
            <a:pPr lvl="0" algn="just">
              <a:lnSpc>
                <a:spcPct val="115000"/>
              </a:lnSpc>
            </a:pPr>
            <a:r>
              <a:rPr lang="en-US" dirty="0">
                <a:solidFill>
                  <a:srgbClr val="000000"/>
                </a:solidFill>
                <a:latin typeface="Corbel" panose="020B0503020204020204" pitchFamily="34" charset="0"/>
                <a:ea typeface="Calibri" panose="020F0502020204030204" pitchFamily="34" charset="0"/>
                <a:cs typeface="Arial" panose="020B0604020202020204" pitchFamily="34" charset="0"/>
              </a:rPr>
              <a:t>Write an algorithm of a program that reads from the user an integer and displays on the screen a message if this integer is odd or even</a:t>
            </a:r>
            <a:r>
              <a:rPr lang="en-GB" dirty="0">
                <a:solidFill>
                  <a:srgbClr val="000000"/>
                </a:solidFill>
                <a:latin typeface="Corbel" panose="020B0503020204020204" pitchFamily="34" charset="0"/>
                <a:ea typeface="Calibri" panose="020F0502020204030204" pitchFamily="34" charset="0"/>
                <a:cs typeface="Arial" panose="020B0604020202020204" pitchFamily="34" charset="0"/>
              </a:rPr>
              <a:t>.</a:t>
            </a:r>
          </a:p>
        </p:txBody>
      </p:sp>
      <p:sp>
        <p:nvSpPr>
          <p:cNvPr id="8" name="Rectangle 2"/>
          <p:cNvSpPr>
            <a:spLocks noGrp="1" noChangeArrowheads="1"/>
          </p:cNvSpPr>
          <p:nvPr>
            <p:ph type="title"/>
          </p:nvPr>
        </p:nvSpPr>
        <p:spPr>
          <a:xfrm>
            <a:off x="775392" y="253969"/>
            <a:ext cx="7704667" cy="738257"/>
          </a:xfrm>
        </p:spPr>
        <p:txBody>
          <a:bodyPr>
            <a:normAutofit/>
          </a:bodyPr>
          <a:lstStyle/>
          <a:p>
            <a:pPr algn="ctr"/>
            <a:r>
              <a:rPr lang="en-US" altLang="en-US" dirty="0"/>
              <a:t>The Decision Structure </a:t>
            </a:r>
            <a:endParaRPr lang="en-US" altLang="en-US" i="1" dirty="0"/>
          </a:p>
        </p:txBody>
      </p:sp>
      <p:sp>
        <p:nvSpPr>
          <p:cNvPr id="9" name="Slide Number Placeholder 5"/>
          <p:cNvSpPr>
            <a:spLocks noGrp="1"/>
          </p:cNvSpPr>
          <p:nvPr>
            <p:ph type="sldNum" sz="quarter" idx="12"/>
          </p:nvPr>
        </p:nvSpPr>
        <p:spPr>
          <a:xfrm>
            <a:off x="8273318" y="6131644"/>
            <a:ext cx="413483" cy="3660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fld id="{D57F1E4F-1CFF-5643-939E-02111984F565}" type="slidenum">
              <a:rPr lang="en-US" smtClean="0"/>
              <a:pPr eaLnBrk="1" hangingPunct="1"/>
              <a:t>17</a:t>
            </a:fld>
            <a:endParaRPr lang="en-US" altLang="en-US" sz="800" dirty="0">
              <a:solidFill>
                <a:srgbClr val="0070C0"/>
              </a:solidFill>
              <a:latin typeface="+mn-lt"/>
            </a:endParaRPr>
          </a:p>
        </p:txBody>
      </p:sp>
      <p:sp>
        <p:nvSpPr>
          <p:cNvPr id="11" name="Footer Placeholder 2"/>
          <p:cNvSpPr>
            <a:spLocks noGrp="1"/>
          </p:cNvSpPr>
          <p:nvPr>
            <p:ph type="ftr" sz="quarter" idx="11"/>
          </p:nvPr>
        </p:nvSpPr>
        <p:spPr>
          <a:xfrm>
            <a:off x="4206303" y="6417097"/>
            <a:ext cx="1256327" cy="366055"/>
          </a:xfrm>
        </p:spPr>
        <p:txBody>
          <a:bodyPr/>
          <a:lstStyle/>
          <a:p>
            <a:pPr>
              <a:defRPr/>
            </a:pPr>
            <a:r>
              <a:rPr lang="en-US">
                <a:solidFill>
                  <a:srgbClr val="04617B">
                    <a:shade val="90000"/>
                  </a:srgbClr>
                </a:solidFill>
              </a:rPr>
              <a:t>AOU- M110</a:t>
            </a:r>
            <a:endParaRPr lang="en-US" dirty="0">
              <a:solidFill>
                <a:srgbClr val="04617B">
                  <a:shade val="90000"/>
                </a:srgbClr>
              </a:solidFill>
            </a:endParaRPr>
          </a:p>
        </p:txBody>
      </p:sp>
      <p:sp>
        <p:nvSpPr>
          <p:cNvPr id="12" name="Rectangle 11"/>
          <p:cNvSpPr/>
          <p:nvPr/>
        </p:nvSpPr>
        <p:spPr>
          <a:xfrm>
            <a:off x="901932" y="1242467"/>
            <a:ext cx="1229824" cy="369332"/>
          </a:xfrm>
          <a:prstGeom prst="rect">
            <a:avLst/>
          </a:prstGeom>
        </p:spPr>
        <p:txBody>
          <a:bodyPr wrap="none">
            <a:spAutoFit/>
          </a:bodyPr>
          <a:lstStyle/>
          <a:p>
            <a:r>
              <a:rPr lang="en-US" b="1" dirty="0">
                <a:solidFill>
                  <a:srgbClr val="00B050"/>
                </a:solidFill>
                <a:latin typeface="Segoe UI" panose="020B0502040204020203" pitchFamily="34" charset="0"/>
              </a:rPr>
              <a:t>Example:</a:t>
            </a:r>
            <a:r>
              <a:rPr lang="en-US" dirty="0">
                <a:solidFill>
                  <a:srgbClr val="000000"/>
                </a:solidFill>
                <a:latin typeface="Segoe UI" panose="020B0502040204020203" pitchFamily="34" charset="0"/>
              </a:rPr>
              <a:t> </a:t>
            </a:r>
          </a:p>
        </p:txBody>
      </p:sp>
      <p:sp>
        <p:nvSpPr>
          <p:cNvPr id="13" name="TextBox 12">
            <a:extLst>
              <a:ext uri="{FF2B5EF4-FFF2-40B4-BE49-F238E27FC236}">
                <a16:creationId xmlns:a16="http://schemas.microsoft.com/office/drawing/2014/main" id="{EA6A8655-60E9-49E0-AB8B-13A523EE9DB8}"/>
              </a:ext>
            </a:extLst>
          </p:cNvPr>
          <p:cNvSpPr txBox="1"/>
          <p:nvPr/>
        </p:nvSpPr>
        <p:spPr>
          <a:xfrm>
            <a:off x="993308" y="3537285"/>
            <a:ext cx="4698409" cy="2308324"/>
          </a:xfrm>
          <a:prstGeom prst="rect">
            <a:avLst/>
          </a:prstGeom>
          <a:noFill/>
          <a:ln>
            <a:solidFill>
              <a:schemeClr val="tx1"/>
            </a:solidFill>
          </a:ln>
        </p:spPr>
        <p:txBody>
          <a:bodyPr wrap="square">
            <a:spAutoFit/>
          </a:bodyPr>
          <a:lstStyle/>
          <a:p>
            <a:r>
              <a:rPr lang="en-US" dirty="0"/>
              <a:t>Start </a:t>
            </a:r>
          </a:p>
          <a:p>
            <a:r>
              <a:rPr lang="en-US" dirty="0"/>
              <a:t> Use variable: number</a:t>
            </a:r>
          </a:p>
          <a:p>
            <a:r>
              <a:rPr lang="en-US" dirty="0"/>
              <a:t>Input number</a:t>
            </a:r>
          </a:p>
          <a:p>
            <a:r>
              <a:rPr lang="en-US" b="1" dirty="0">
                <a:solidFill>
                  <a:srgbClr val="C00000"/>
                </a:solidFill>
              </a:rPr>
              <a:t>IF</a:t>
            </a:r>
            <a:r>
              <a:rPr lang="en-US" dirty="0"/>
              <a:t> number mod 2 = 0</a:t>
            </a:r>
            <a:r>
              <a:rPr lang="en-GB" dirty="0">
                <a:solidFill>
                  <a:srgbClr val="000000"/>
                </a:solidFill>
                <a:ea typeface="Calibri" panose="020F0502020204030204" pitchFamily="34" charset="0"/>
                <a:cs typeface="Times New Roman" panose="02020603050405020304" pitchFamily="18" charset="0"/>
              </a:rPr>
              <a:t> </a:t>
            </a:r>
          </a:p>
          <a:p>
            <a:r>
              <a:rPr lang="en-GB" dirty="0">
                <a:solidFill>
                  <a:srgbClr val="000000"/>
                </a:solidFill>
                <a:cs typeface="Times New Roman" panose="02020603050405020304" pitchFamily="18" charset="0"/>
              </a:rPr>
              <a:t>     </a:t>
            </a:r>
            <a:r>
              <a:rPr lang="en-US" dirty="0"/>
              <a:t>print (“The number is even”)</a:t>
            </a:r>
          </a:p>
          <a:p>
            <a:r>
              <a:rPr lang="en-US" b="1" dirty="0">
                <a:solidFill>
                  <a:srgbClr val="C00000"/>
                </a:solidFill>
              </a:rPr>
              <a:t>ELSE</a:t>
            </a:r>
            <a:r>
              <a:rPr lang="en-US" dirty="0"/>
              <a:t> </a:t>
            </a:r>
          </a:p>
          <a:p>
            <a:r>
              <a:rPr lang="en-US" dirty="0"/>
              <a:t>    print (“The number is odd”)</a:t>
            </a:r>
          </a:p>
          <a:p>
            <a:r>
              <a:rPr lang="en-US" dirty="0"/>
              <a:t>Stop</a:t>
            </a:r>
          </a:p>
        </p:txBody>
      </p:sp>
      <p:sp>
        <p:nvSpPr>
          <p:cNvPr id="14" name="Rectangle 13"/>
          <p:cNvSpPr/>
          <p:nvPr/>
        </p:nvSpPr>
        <p:spPr>
          <a:xfrm>
            <a:off x="901932" y="3035576"/>
            <a:ext cx="1221809" cy="369332"/>
          </a:xfrm>
          <a:prstGeom prst="rect">
            <a:avLst/>
          </a:prstGeom>
        </p:spPr>
        <p:txBody>
          <a:bodyPr wrap="none">
            <a:spAutoFit/>
          </a:bodyPr>
          <a:lstStyle/>
          <a:p>
            <a:r>
              <a:rPr lang="en-US" b="1" dirty="0">
                <a:solidFill>
                  <a:srgbClr val="C00000"/>
                </a:solidFill>
                <a:latin typeface="Segoe UI" panose="020B0502040204020203" pitchFamily="34" charset="0"/>
              </a:rPr>
              <a:t>Solution:</a:t>
            </a:r>
            <a:r>
              <a:rPr lang="en-US" dirty="0">
                <a:solidFill>
                  <a:srgbClr val="C00000"/>
                </a:solidFill>
                <a:latin typeface="Segoe UI" panose="020B0502040204020203" pitchFamily="34" charset="0"/>
              </a:rPr>
              <a:t> </a:t>
            </a:r>
          </a:p>
        </p:txBody>
      </p:sp>
    </p:spTree>
    <p:extLst>
      <p:ext uri="{BB962C8B-B14F-4D97-AF65-F5344CB8AC3E}">
        <p14:creationId xmlns:p14="http://schemas.microsoft.com/office/powerpoint/2010/main" val="1125938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93465" y="1695273"/>
            <a:ext cx="7276835" cy="2336024"/>
          </a:xfrm>
          <a:prstGeom prst="rect">
            <a:avLst/>
          </a:prstGeom>
        </p:spPr>
        <p:txBody>
          <a:bodyPr wrap="square">
            <a:spAutoFit/>
          </a:bodyPr>
          <a:lstStyle/>
          <a:p>
            <a:pPr lvl="0" algn="just">
              <a:lnSpc>
                <a:spcPct val="115000"/>
              </a:lnSpc>
            </a:pPr>
            <a:r>
              <a:rPr lang="en-GB" dirty="0">
                <a:solidFill>
                  <a:srgbClr val="000000"/>
                </a:solidFill>
                <a:latin typeface="Corbel" panose="020B0503020204020204" pitchFamily="34" charset="0"/>
                <a:ea typeface="Calibri" panose="020F0502020204030204" pitchFamily="34" charset="0"/>
                <a:cs typeface="Arial" panose="020B0604020202020204" pitchFamily="34" charset="0"/>
              </a:rPr>
              <a:t>Write an algorithm to do the following:</a:t>
            </a:r>
            <a:endParaRPr lang="en-US" sz="1600" dirty="0">
              <a:latin typeface="Corbel" panose="020B0503020204020204" pitchFamily="34" charset="0"/>
              <a:ea typeface="Calibri" panose="020F0502020204030204" pitchFamily="34" charset="0"/>
              <a:cs typeface="Arial" panose="020B0604020202020204" pitchFamily="34" charset="0"/>
            </a:endParaRPr>
          </a:p>
          <a:p>
            <a:pPr marL="285750" marR="0" lvl="0" indent="-285750" algn="just">
              <a:lnSpc>
                <a:spcPct val="115000"/>
              </a:lnSpc>
              <a:spcBef>
                <a:spcPts val="0"/>
              </a:spcBef>
              <a:spcAft>
                <a:spcPts val="0"/>
              </a:spcAft>
              <a:buFont typeface="Arial" panose="020B0604020202020204" pitchFamily="34" charset="0"/>
              <a:buChar char="•"/>
            </a:pPr>
            <a:r>
              <a:rPr lang="en-US" dirty="0">
                <a:solidFill>
                  <a:srgbClr val="000000"/>
                </a:solidFill>
                <a:latin typeface="Corbel" panose="020B0503020204020204" pitchFamily="34" charset="0"/>
                <a:ea typeface="Calibri" panose="020F0502020204030204" pitchFamily="34" charset="0"/>
                <a:cs typeface="Times New Roman" panose="02020603050405020304" pitchFamily="18" charset="0"/>
              </a:rPr>
              <a:t>Read from the</a:t>
            </a:r>
            <a:r>
              <a:rPr lang="en-GB" dirty="0">
                <a:solidFill>
                  <a:srgbClr val="000000"/>
                </a:solidFill>
                <a:latin typeface="Corbel" panose="020B0503020204020204" pitchFamily="34" charset="0"/>
                <a:ea typeface="Calibri" panose="020F0502020204030204" pitchFamily="34" charset="0"/>
                <a:cs typeface="Times New Roman" panose="02020603050405020304" pitchFamily="18" charset="0"/>
              </a:rPr>
              <a:t> user two values representing the height and base of a triangle. </a:t>
            </a:r>
            <a:endParaRPr lang="en-US" sz="1600" dirty="0">
              <a:latin typeface="Corbel" panose="020B0503020204020204" pitchFamily="34" charset="0"/>
              <a:ea typeface="Calibri" panose="020F0502020204030204" pitchFamily="34" charset="0"/>
              <a:cs typeface="Times New Roman" panose="02020603050405020304" pitchFamily="18" charset="0"/>
            </a:endParaRPr>
          </a:p>
          <a:p>
            <a:pPr marL="285750" marR="0" lvl="0" indent="-285750" algn="just">
              <a:lnSpc>
                <a:spcPct val="107000"/>
              </a:lnSpc>
              <a:spcBef>
                <a:spcPts val="0"/>
              </a:spcBef>
              <a:spcAft>
                <a:spcPts val="800"/>
              </a:spcAft>
              <a:buFont typeface="Arial" panose="020B0604020202020204" pitchFamily="34" charset="0"/>
              <a:buChar char="•"/>
            </a:pPr>
            <a:r>
              <a:rPr lang="en-GB" dirty="0">
                <a:solidFill>
                  <a:srgbClr val="000000"/>
                </a:solidFill>
                <a:latin typeface="Corbel" panose="020B0503020204020204" pitchFamily="34" charset="0"/>
                <a:ea typeface="Calibri" panose="020F0502020204030204" pitchFamily="34" charset="0"/>
                <a:cs typeface="Times New Roman" panose="02020603050405020304" pitchFamily="18" charset="0"/>
              </a:rPr>
              <a:t>Check if the user entered positive values (i.e. greater than 0), then calculate and print the area of the triangle. Otherwise, print a message that the values should be positive and do not calculate that area.</a:t>
            </a:r>
          </a:p>
          <a:p>
            <a:pPr marR="0" lvl="0" algn="just">
              <a:lnSpc>
                <a:spcPct val="107000"/>
              </a:lnSpc>
              <a:spcBef>
                <a:spcPts val="0"/>
              </a:spcBef>
              <a:spcAft>
                <a:spcPts val="800"/>
              </a:spcAft>
            </a:pPr>
            <a:r>
              <a:rPr lang="en-GB" dirty="0">
                <a:solidFill>
                  <a:srgbClr val="000000"/>
                </a:solidFill>
                <a:latin typeface="Corbel" panose="020B0503020204020204" pitchFamily="34" charset="0"/>
                <a:ea typeface="Calibri" panose="020F0502020204030204" pitchFamily="34" charset="0"/>
                <a:cs typeface="Times New Roman" panose="02020603050405020304" pitchFamily="18" charset="0"/>
              </a:rPr>
              <a:t>The area of triangle is calculated as: ½ (base)(height)  </a:t>
            </a:r>
            <a:endParaRPr lang="en-US" sz="1600" dirty="0">
              <a:effectLst/>
              <a:latin typeface="Corbel" panose="020B0503020204020204" pitchFamily="34" charset="0"/>
              <a:ea typeface="Calibri" panose="020F0502020204030204" pitchFamily="34" charset="0"/>
              <a:cs typeface="Times New Roman" panose="02020603050405020304" pitchFamily="18" charset="0"/>
            </a:endParaRPr>
          </a:p>
        </p:txBody>
      </p:sp>
      <p:sp>
        <p:nvSpPr>
          <p:cNvPr id="8" name="Rectangle 2"/>
          <p:cNvSpPr>
            <a:spLocks noGrp="1" noChangeArrowheads="1"/>
          </p:cNvSpPr>
          <p:nvPr>
            <p:ph type="title"/>
          </p:nvPr>
        </p:nvSpPr>
        <p:spPr>
          <a:xfrm>
            <a:off x="554301" y="240549"/>
            <a:ext cx="7704667" cy="738257"/>
          </a:xfrm>
        </p:spPr>
        <p:txBody>
          <a:bodyPr>
            <a:normAutofit/>
          </a:bodyPr>
          <a:lstStyle/>
          <a:p>
            <a:pPr algn="ctr"/>
            <a:r>
              <a:rPr lang="en-US" altLang="en-US" dirty="0"/>
              <a:t>The Decision Structure </a:t>
            </a:r>
            <a:endParaRPr lang="en-US" altLang="en-US" i="1" dirty="0"/>
          </a:p>
        </p:txBody>
      </p:sp>
      <p:sp>
        <p:nvSpPr>
          <p:cNvPr id="9" name="Slide Number Placeholder 5"/>
          <p:cNvSpPr>
            <a:spLocks noGrp="1"/>
          </p:cNvSpPr>
          <p:nvPr>
            <p:ph type="sldNum" sz="quarter" idx="12"/>
          </p:nvPr>
        </p:nvSpPr>
        <p:spPr>
          <a:xfrm>
            <a:off x="8273318" y="6131644"/>
            <a:ext cx="413483" cy="3660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fld id="{D57F1E4F-1CFF-5643-939E-02111984F565}" type="slidenum">
              <a:rPr lang="en-US" smtClean="0"/>
              <a:pPr eaLnBrk="1" hangingPunct="1"/>
              <a:t>18</a:t>
            </a:fld>
            <a:endParaRPr lang="en-US" altLang="en-US" sz="800" dirty="0">
              <a:solidFill>
                <a:srgbClr val="0070C0"/>
              </a:solidFill>
              <a:latin typeface="+mn-lt"/>
            </a:endParaRPr>
          </a:p>
        </p:txBody>
      </p:sp>
      <p:sp>
        <p:nvSpPr>
          <p:cNvPr id="11" name="Footer Placeholder 2"/>
          <p:cNvSpPr>
            <a:spLocks noGrp="1"/>
          </p:cNvSpPr>
          <p:nvPr>
            <p:ph type="ftr" sz="quarter" idx="11"/>
          </p:nvPr>
        </p:nvSpPr>
        <p:spPr>
          <a:xfrm>
            <a:off x="4206303" y="6417097"/>
            <a:ext cx="1256327" cy="366055"/>
          </a:xfrm>
        </p:spPr>
        <p:txBody>
          <a:bodyPr/>
          <a:lstStyle/>
          <a:p>
            <a:pPr>
              <a:defRPr/>
            </a:pPr>
            <a:r>
              <a:rPr lang="en-US">
                <a:solidFill>
                  <a:srgbClr val="04617B">
                    <a:shade val="90000"/>
                  </a:srgbClr>
                </a:solidFill>
              </a:rPr>
              <a:t>AOU- M110</a:t>
            </a:r>
            <a:endParaRPr lang="en-US" dirty="0">
              <a:solidFill>
                <a:srgbClr val="04617B">
                  <a:shade val="90000"/>
                </a:srgbClr>
              </a:solidFill>
            </a:endParaRPr>
          </a:p>
        </p:txBody>
      </p:sp>
      <p:sp>
        <p:nvSpPr>
          <p:cNvPr id="12" name="Rectangle 11"/>
          <p:cNvSpPr/>
          <p:nvPr/>
        </p:nvSpPr>
        <p:spPr>
          <a:xfrm>
            <a:off x="893465" y="1082910"/>
            <a:ext cx="1229824" cy="369332"/>
          </a:xfrm>
          <a:prstGeom prst="rect">
            <a:avLst/>
          </a:prstGeom>
        </p:spPr>
        <p:txBody>
          <a:bodyPr wrap="none">
            <a:spAutoFit/>
          </a:bodyPr>
          <a:lstStyle/>
          <a:p>
            <a:r>
              <a:rPr lang="en-US" b="1" dirty="0">
                <a:solidFill>
                  <a:srgbClr val="00B050"/>
                </a:solidFill>
                <a:latin typeface="Segoe UI" panose="020B0502040204020203" pitchFamily="34" charset="0"/>
              </a:rPr>
              <a:t>Example:</a:t>
            </a:r>
            <a:r>
              <a:rPr lang="en-US" dirty="0">
                <a:solidFill>
                  <a:srgbClr val="000000"/>
                </a:solidFill>
                <a:latin typeface="Segoe UI" panose="020B0502040204020203" pitchFamily="34" charset="0"/>
              </a:rPr>
              <a:t> </a:t>
            </a:r>
          </a:p>
        </p:txBody>
      </p:sp>
    </p:spTree>
    <p:extLst>
      <p:ext uri="{BB962C8B-B14F-4D97-AF65-F5344CB8AC3E}">
        <p14:creationId xmlns:p14="http://schemas.microsoft.com/office/powerpoint/2010/main" val="496053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E9533-381F-4936-A251-25679A393E05}"/>
              </a:ext>
            </a:extLst>
          </p:cNvPr>
          <p:cNvSpPr>
            <a:spLocks noGrp="1"/>
          </p:cNvSpPr>
          <p:nvPr>
            <p:ph type="title"/>
          </p:nvPr>
        </p:nvSpPr>
        <p:spPr>
          <a:xfrm>
            <a:off x="562767" y="384007"/>
            <a:ext cx="7696201" cy="598910"/>
          </a:xfrm>
        </p:spPr>
        <p:txBody>
          <a:bodyPr>
            <a:noAutofit/>
          </a:bodyPr>
          <a:lstStyle/>
          <a:p>
            <a:r>
              <a:rPr lang="en-US" altLang="en-US" dirty="0"/>
              <a:t>The Decision Structure </a:t>
            </a:r>
            <a:endParaRPr lang="en-US" dirty="0"/>
          </a:p>
        </p:txBody>
      </p:sp>
      <p:sp>
        <p:nvSpPr>
          <p:cNvPr id="5" name="Footer Placeholder 4">
            <a:extLst>
              <a:ext uri="{FF2B5EF4-FFF2-40B4-BE49-F238E27FC236}">
                <a16:creationId xmlns:a16="http://schemas.microsoft.com/office/drawing/2014/main" id="{DA9E6801-6158-4A2F-BC5D-5593EEB23AE2}"/>
              </a:ext>
            </a:extLst>
          </p:cNvPr>
          <p:cNvSpPr>
            <a:spLocks noGrp="1"/>
          </p:cNvSpPr>
          <p:nvPr>
            <p:ph type="ftr" sz="quarter" idx="11"/>
          </p:nvPr>
        </p:nvSpPr>
        <p:spPr/>
        <p:txBody>
          <a:bodyPr/>
          <a:lstStyle/>
          <a:p>
            <a:r>
              <a:rPr lang="en-US"/>
              <a:t>AOU- M110</a:t>
            </a:r>
            <a:endParaRPr lang="en-US" dirty="0"/>
          </a:p>
        </p:txBody>
      </p:sp>
      <p:sp>
        <p:nvSpPr>
          <p:cNvPr id="6" name="Slide Number Placeholder 5">
            <a:extLst>
              <a:ext uri="{FF2B5EF4-FFF2-40B4-BE49-F238E27FC236}">
                <a16:creationId xmlns:a16="http://schemas.microsoft.com/office/drawing/2014/main" id="{C7BED5BA-CF1A-4A4F-B07B-A594ED9F6FB5}"/>
              </a:ext>
            </a:extLst>
          </p:cNvPr>
          <p:cNvSpPr>
            <a:spLocks noGrp="1"/>
          </p:cNvSpPr>
          <p:nvPr>
            <p:ph type="sldNum" sz="quarter" idx="12"/>
          </p:nvPr>
        </p:nvSpPr>
        <p:spPr>
          <a:xfrm>
            <a:off x="8258968" y="6417096"/>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800" b="0" i="0" kern="1200">
                <a:solidFill>
                  <a:srgbClr val="0070C0"/>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19</a:t>
            </a:fld>
            <a:endParaRPr lang="en-US" dirty="0"/>
          </a:p>
        </p:txBody>
      </p:sp>
      <p:sp>
        <p:nvSpPr>
          <p:cNvPr id="12" name="TextBox 11">
            <a:extLst>
              <a:ext uri="{FF2B5EF4-FFF2-40B4-BE49-F238E27FC236}">
                <a16:creationId xmlns:a16="http://schemas.microsoft.com/office/drawing/2014/main" id="{EA6A8655-60E9-49E0-AB8B-13A523EE9DB8}"/>
              </a:ext>
            </a:extLst>
          </p:cNvPr>
          <p:cNvSpPr txBox="1"/>
          <p:nvPr/>
        </p:nvSpPr>
        <p:spPr>
          <a:xfrm>
            <a:off x="949890" y="2137565"/>
            <a:ext cx="4469322" cy="2862322"/>
          </a:xfrm>
          <a:prstGeom prst="rect">
            <a:avLst/>
          </a:prstGeom>
          <a:noFill/>
          <a:ln>
            <a:solidFill>
              <a:schemeClr val="tx1"/>
            </a:solidFill>
          </a:ln>
        </p:spPr>
        <p:txBody>
          <a:bodyPr wrap="square">
            <a:spAutoFit/>
          </a:bodyPr>
          <a:lstStyle/>
          <a:p>
            <a:r>
              <a:rPr lang="en-US" dirty="0"/>
              <a:t>Start </a:t>
            </a:r>
          </a:p>
          <a:p>
            <a:r>
              <a:rPr lang="en-US" dirty="0"/>
              <a:t> Use variable: base, height, area</a:t>
            </a:r>
          </a:p>
          <a:p>
            <a:r>
              <a:rPr lang="en-US" dirty="0"/>
              <a:t>Input base</a:t>
            </a:r>
          </a:p>
          <a:p>
            <a:r>
              <a:rPr lang="en-US" dirty="0"/>
              <a:t>Input height</a:t>
            </a:r>
          </a:p>
          <a:p>
            <a:r>
              <a:rPr lang="en-US" b="1" dirty="0">
                <a:solidFill>
                  <a:srgbClr val="C00000"/>
                </a:solidFill>
              </a:rPr>
              <a:t>IF</a:t>
            </a:r>
            <a:r>
              <a:rPr lang="en-US" dirty="0"/>
              <a:t> base &gt;0 and height &gt;0</a:t>
            </a:r>
          </a:p>
          <a:p>
            <a:r>
              <a:rPr lang="en-US" dirty="0"/>
              <a:t>     area = </a:t>
            </a:r>
            <a:r>
              <a:rPr lang="en-GB" dirty="0">
                <a:solidFill>
                  <a:srgbClr val="000000"/>
                </a:solidFill>
                <a:ea typeface="Calibri" panose="020F0502020204030204" pitchFamily="34" charset="0"/>
                <a:cs typeface="Times New Roman" panose="02020603050405020304" pitchFamily="18" charset="0"/>
              </a:rPr>
              <a:t>½ (base)(height) </a:t>
            </a:r>
          </a:p>
          <a:p>
            <a:r>
              <a:rPr lang="en-GB" dirty="0">
                <a:solidFill>
                  <a:srgbClr val="000000"/>
                </a:solidFill>
                <a:cs typeface="Times New Roman" panose="02020603050405020304" pitchFamily="18" charset="0"/>
              </a:rPr>
              <a:t>     </a:t>
            </a:r>
            <a:r>
              <a:rPr lang="en-US" dirty="0"/>
              <a:t>print (area)</a:t>
            </a:r>
          </a:p>
          <a:p>
            <a:r>
              <a:rPr lang="en-US" b="1" dirty="0">
                <a:solidFill>
                  <a:srgbClr val="C00000"/>
                </a:solidFill>
              </a:rPr>
              <a:t>ELSE</a:t>
            </a:r>
            <a:r>
              <a:rPr lang="en-US" dirty="0"/>
              <a:t> </a:t>
            </a:r>
          </a:p>
          <a:p>
            <a:r>
              <a:rPr lang="en-US" dirty="0"/>
              <a:t>    print (“You should enter positive numbers”)</a:t>
            </a:r>
          </a:p>
          <a:p>
            <a:r>
              <a:rPr lang="en-US" dirty="0"/>
              <a:t>Stop</a:t>
            </a:r>
          </a:p>
        </p:txBody>
      </p:sp>
      <p:sp>
        <p:nvSpPr>
          <p:cNvPr id="7" name="Rectangle 6"/>
          <p:cNvSpPr/>
          <p:nvPr/>
        </p:nvSpPr>
        <p:spPr>
          <a:xfrm>
            <a:off x="949890" y="1506244"/>
            <a:ext cx="1221809" cy="369332"/>
          </a:xfrm>
          <a:prstGeom prst="rect">
            <a:avLst/>
          </a:prstGeom>
        </p:spPr>
        <p:txBody>
          <a:bodyPr wrap="none">
            <a:spAutoFit/>
          </a:bodyPr>
          <a:lstStyle/>
          <a:p>
            <a:r>
              <a:rPr lang="en-US" b="1" dirty="0">
                <a:solidFill>
                  <a:srgbClr val="C00000"/>
                </a:solidFill>
                <a:latin typeface="Segoe UI" panose="020B0502040204020203" pitchFamily="34" charset="0"/>
              </a:rPr>
              <a:t>Solution:</a:t>
            </a:r>
            <a:r>
              <a:rPr lang="en-US" dirty="0">
                <a:solidFill>
                  <a:srgbClr val="C00000"/>
                </a:solidFill>
                <a:latin typeface="Segoe UI" panose="020B0502040204020203" pitchFamily="34" charset="0"/>
              </a:rPr>
              <a:t> </a:t>
            </a:r>
          </a:p>
        </p:txBody>
      </p:sp>
    </p:spTree>
    <p:extLst>
      <p:ext uri="{BB962C8B-B14F-4D97-AF65-F5344CB8AC3E}">
        <p14:creationId xmlns:p14="http://schemas.microsoft.com/office/powerpoint/2010/main" val="2800367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noAutofit/>
          </a:bodyPr>
          <a:lstStyle/>
          <a:p>
            <a:pPr lvl="0"/>
            <a:r>
              <a:rPr lang="en-GB" sz="2000" dirty="0"/>
              <a:t>Introduction</a:t>
            </a:r>
            <a:endParaRPr lang="en-US" sz="2000" dirty="0"/>
          </a:p>
          <a:p>
            <a:pPr lvl="0"/>
            <a:r>
              <a:rPr lang="en-GB" sz="2000" dirty="0"/>
              <a:t>1.1 Algorithm</a:t>
            </a:r>
            <a:endParaRPr lang="en-US" sz="2000" dirty="0"/>
          </a:p>
          <a:p>
            <a:pPr lvl="0"/>
            <a:r>
              <a:rPr lang="en-GB" sz="2000" dirty="0"/>
              <a:t>1.2 Flowcharts</a:t>
            </a:r>
            <a:endParaRPr lang="en-US" sz="2000" dirty="0"/>
          </a:p>
          <a:p>
            <a:pPr lvl="0"/>
            <a:r>
              <a:rPr lang="en-GB" sz="2000" dirty="0"/>
              <a:t>1.3 Pseudocodes</a:t>
            </a:r>
            <a:endParaRPr lang="en-US" sz="2000" dirty="0"/>
          </a:p>
          <a:p>
            <a:r>
              <a:rPr lang="en-GB" sz="2000" dirty="0"/>
              <a:t>Summary</a:t>
            </a:r>
            <a:endParaRPr lang="en-US" sz="2000" dirty="0"/>
          </a:p>
        </p:txBody>
      </p:sp>
      <p:sp>
        <p:nvSpPr>
          <p:cNvPr id="6" name="Footer Placeholder 5">
            <a:extLst>
              <a:ext uri="{FF2B5EF4-FFF2-40B4-BE49-F238E27FC236}">
                <a16:creationId xmlns:a16="http://schemas.microsoft.com/office/drawing/2014/main" id="{825A0E0E-6074-4820-A661-C3C71BA7966B}"/>
              </a:ext>
            </a:extLst>
          </p:cNvPr>
          <p:cNvSpPr>
            <a:spLocks noGrp="1"/>
          </p:cNvSpPr>
          <p:nvPr>
            <p:ph type="ftr" sz="quarter" idx="11"/>
          </p:nvPr>
        </p:nvSpPr>
        <p:spPr/>
        <p:txBody>
          <a:bodyPr/>
          <a:lstStyle/>
          <a:p>
            <a:r>
              <a:rPr lang="en-US" dirty="0"/>
              <a:t>AOU- M110</a:t>
            </a:r>
          </a:p>
        </p:txBody>
      </p:sp>
      <p:sp>
        <p:nvSpPr>
          <p:cNvPr id="4" name="Slide Number Placeholder 3"/>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055305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982133" y="243876"/>
            <a:ext cx="7704667" cy="738257"/>
          </a:xfrm>
        </p:spPr>
        <p:txBody>
          <a:bodyPr>
            <a:normAutofit/>
          </a:bodyPr>
          <a:lstStyle/>
          <a:p>
            <a:r>
              <a:rPr lang="en-US" altLang="en-US" dirty="0"/>
              <a:t>Repetition</a:t>
            </a:r>
            <a:endParaRPr lang="en-US" altLang="en-US" i="1" dirty="0"/>
          </a:p>
        </p:txBody>
      </p:sp>
      <p:sp>
        <p:nvSpPr>
          <p:cNvPr id="12290" name="Slide Number Placeholder 5"/>
          <p:cNvSpPr>
            <a:spLocks noGrp="1"/>
          </p:cNvSpPr>
          <p:nvPr>
            <p:ph type="sldNum" sz="quarter" idx="12"/>
          </p:nvPr>
        </p:nvSpPr>
        <p:spPr>
          <a:xfrm>
            <a:off x="8258968" y="6417096"/>
            <a:ext cx="427833" cy="3660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800" b="0" i="0" kern="1200">
                <a:solidFill>
                  <a:srgbClr val="0070C0"/>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fld id="{D57F1E4F-1CFF-5643-939E-02111984F565}" type="slidenum">
              <a:rPr lang="en-US" smtClean="0"/>
              <a:pPr eaLnBrk="1" hangingPunct="1"/>
              <a:t>20</a:t>
            </a:fld>
            <a:endParaRPr lang="en-US" altLang="en-US" sz="800" dirty="0">
              <a:solidFill>
                <a:srgbClr val="0070C0"/>
              </a:solidFill>
              <a:latin typeface="+mn-lt"/>
            </a:endParaRPr>
          </a:p>
        </p:txBody>
      </p:sp>
      <p:sp>
        <p:nvSpPr>
          <p:cNvPr id="3" name="Footer Placeholder 2"/>
          <p:cNvSpPr>
            <a:spLocks noGrp="1"/>
          </p:cNvSpPr>
          <p:nvPr>
            <p:ph type="ftr" sz="quarter" idx="11"/>
          </p:nvPr>
        </p:nvSpPr>
        <p:spPr/>
        <p:txBody>
          <a:bodyPr/>
          <a:lstStyle/>
          <a:p>
            <a:pPr>
              <a:defRPr/>
            </a:pPr>
            <a:r>
              <a:rPr lang="en-US">
                <a:solidFill>
                  <a:srgbClr val="04617B">
                    <a:shade val="90000"/>
                  </a:srgbClr>
                </a:solidFill>
              </a:rPr>
              <a:t>AOU- M110</a:t>
            </a:r>
            <a:endParaRPr lang="en-US" dirty="0">
              <a:solidFill>
                <a:srgbClr val="04617B">
                  <a:shade val="90000"/>
                </a:srgbClr>
              </a:solidFill>
            </a:endParaRPr>
          </a:p>
        </p:txBody>
      </p:sp>
      <p:sp>
        <p:nvSpPr>
          <p:cNvPr id="8" name="TextBox 7">
            <a:extLst>
              <a:ext uri="{FF2B5EF4-FFF2-40B4-BE49-F238E27FC236}">
                <a16:creationId xmlns:a16="http://schemas.microsoft.com/office/drawing/2014/main" id="{A962BA4C-34A5-4A5A-99D3-A85C4F1F29D7}"/>
              </a:ext>
            </a:extLst>
          </p:cNvPr>
          <p:cNvSpPr txBox="1"/>
          <p:nvPr/>
        </p:nvSpPr>
        <p:spPr>
          <a:xfrm>
            <a:off x="1073016" y="1000026"/>
            <a:ext cx="5442083" cy="400110"/>
          </a:xfrm>
          <a:prstGeom prst="rect">
            <a:avLst/>
          </a:prstGeom>
          <a:noFill/>
        </p:spPr>
        <p:txBody>
          <a:bodyPr wrap="square">
            <a:spAutoFit/>
          </a:bodyPr>
          <a:lstStyle/>
          <a:p>
            <a:r>
              <a:rPr lang="en-US" sz="2000" b="1" i="0" u="none" strike="noStrike" baseline="0" dirty="0"/>
              <a:t>Repetition or Iteration Structure</a:t>
            </a:r>
            <a:endParaRPr lang="en-US" sz="2000" dirty="0"/>
          </a:p>
        </p:txBody>
      </p:sp>
      <p:sp>
        <p:nvSpPr>
          <p:cNvPr id="11" name="TextBox 10">
            <a:extLst>
              <a:ext uri="{FF2B5EF4-FFF2-40B4-BE49-F238E27FC236}">
                <a16:creationId xmlns:a16="http://schemas.microsoft.com/office/drawing/2014/main" id="{96E320D4-26B3-4129-B7A6-B4BE0A9C9722}"/>
              </a:ext>
            </a:extLst>
          </p:cNvPr>
          <p:cNvSpPr txBox="1"/>
          <p:nvPr/>
        </p:nvSpPr>
        <p:spPr>
          <a:xfrm>
            <a:off x="890692" y="1497313"/>
            <a:ext cx="7857067" cy="2031325"/>
          </a:xfrm>
          <a:prstGeom prst="rect">
            <a:avLst/>
          </a:prstGeom>
          <a:noFill/>
        </p:spPr>
        <p:txBody>
          <a:bodyPr wrap="square">
            <a:spAutoFit/>
          </a:bodyPr>
          <a:lstStyle/>
          <a:p>
            <a:pPr marL="285750" indent="-285750" algn="just">
              <a:buFont typeface="Arial" panose="020B0604020202020204" pitchFamily="34" charset="0"/>
              <a:buChar char="•"/>
            </a:pPr>
            <a:r>
              <a:rPr lang="en-US" dirty="0"/>
              <a:t>Any program instruction that repeats some statement or sequence of statements several times is called an </a:t>
            </a:r>
            <a:r>
              <a:rPr lang="en-US" b="1" dirty="0"/>
              <a:t>iteration</a:t>
            </a:r>
            <a:r>
              <a:rPr lang="en-US" dirty="0"/>
              <a:t> or a </a:t>
            </a:r>
            <a:r>
              <a:rPr lang="en-US" b="1" dirty="0"/>
              <a:t>loop</a:t>
            </a:r>
            <a:r>
              <a:rPr lang="en-US" dirty="0"/>
              <a:t>. </a:t>
            </a:r>
          </a:p>
          <a:p>
            <a:pPr marL="285750" indent="-285750" algn="just">
              <a:buFont typeface="Arial" panose="020B0604020202020204" pitchFamily="34" charset="0"/>
              <a:buChar char="•"/>
            </a:pPr>
            <a:r>
              <a:rPr lang="en-US" dirty="0"/>
              <a:t>The commands used to create iterations or loops are all based on </a:t>
            </a:r>
            <a:r>
              <a:rPr lang="en-US" b="1" dirty="0"/>
              <a:t>logical tests</a:t>
            </a:r>
            <a:r>
              <a:rPr lang="en-US" dirty="0"/>
              <a:t>.</a:t>
            </a:r>
          </a:p>
          <a:p>
            <a:pPr marL="285750" indent="-285750" algn="just">
              <a:buFont typeface="Arial" panose="020B0604020202020204" pitchFamily="34" charset="0"/>
              <a:buChar char="•"/>
            </a:pPr>
            <a:r>
              <a:rPr lang="en-US" dirty="0"/>
              <a:t>The repetition structure can be done with the while loop.</a:t>
            </a:r>
          </a:p>
          <a:p>
            <a:pPr marL="285750" indent="-285750" algn="just">
              <a:buFont typeface="Arial" panose="020B0604020202020204" pitchFamily="34" charset="0"/>
              <a:buChar char="•"/>
            </a:pPr>
            <a:r>
              <a:rPr lang="en-US" b="1" dirty="0"/>
              <a:t>The While loop</a:t>
            </a:r>
            <a:r>
              <a:rPr lang="en-US" dirty="0"/>
              <a:t>: is used to repeat a statement or a set of statements as long as a condition is </a:t>
            </a:r>
            <a:r>
              <a:rPr lang="en-US" u="sng" dirty="0"/>
              <a:t>true</a:t>
            </a:r>
            <a:r>
              <a:rPr lang="en-US" dirty="0"/>
              <a:t>.</a:t>
            </a:r>
          </a:p>
          <a:p>
            <a:pPr marL="285750" indent="-285750" algn="just">
              <a:buFont typeface="Arial" panose="020B0604020202020204" pitchFamily="34" charset="0"/>
              <a:buChar char="•"/>
            </a:pPr>
            <a:r>
              <a:rPr lang="en-US" dirty="0"/>
              <a:t>The pseudocode syntax and flowchart of the while loop are:</a:t>
            </a:r>
          </a:p>
        </p:txBody>
      </p:sp>
      <p:sp>
        <p:nvSpPr>
          <p:cNvPr id="10" name="TextBox 9">
            <a:extLst>
              <a:ext uri="{FF2B5EF4-FFF2-40B4-BE49-F238E27FC236}">
                <a16:creationId xmlns:a16="http://schemas.microsoft.com/office/drawing/2014/main" id="{C74042FA-E717-45C8-9519-9AA8E6E705CF}"/>
              </a:ext>
            </a:extLst>
          </p:cNvPr>
          <p:cNvSpPr txBox="1"/>
          <p:nvPr/>
        </p:nvSpPr>
        <p:spPr>
          <a:xfrm>
            <a:off x="1041607" y="4082636"/>
            <a:ext cx="4248850" cy="1015663"/>
          </a:xfrm>
          <a:prstGeom prst="rect">
            <a:avLst/>
          </a:prstGeom>
          <a:noFill/>
        </p:spPr>
        <p:txBody>
          <a:bodyPr wrap="square">
            <a:spAutoFit/>
          </a:bodyPr>
          <a:lstStyle/>
          <a:p>
            <a:pPr algn="l"/>
            <a:r>
              <a:rPr lang="en-US" sz="2000" b="1" i="0" u="none" strike="noStrike" baseline="0" dirty="0">
                <a:solidFill>
                  <a:srgbClr val="C00000"/>
                </a:solidFill>
              </a:rPr>
              <a:t>WHILE </a:t>
            </a:r>
            <a:r>
              <a:rPr lang="en-US" sz="2000" b="0" i="0" u="none" strike="noStrike" baseline="0" dirty="0"/>
              <a:t>(condition)</a:t>
            </a:r>
          </a:p>
          <a:p>
            <a:pPr algn="l"/>
            <a:r>
              <a:rPr lang="en-US" sz="2000" b="0" i="1" u="none" strike="noStrike" baseline="0" dirty="0">
                <a:solidFill>
                  <a:srgbClr val="C00000"/>
                </a:solidFill>
              </a:rPr>
              <a:t>     </a:t>
            </a:r>
            <a:r>
              <a:rPr lang="en-US" sz="2000" b="0" i="1" u="none" strike="noStrike" baseline="0" dirty="0"/>
              <a:t>A statement or block of statements</a:t>
            </a:r>
          </a:p>
          <a:p>
            <a:pPr algn="l"/>
            <a:r>
              <a:rPr lang="en-US" sz="2000" b="1" i="0" u="none" strike="noStrike" baseline="0" dirty="0">
                <a:solidFill>
                  <a:srgbClr val="C00000"/>
                </a:solidFill>
              </a:rPr>
              <a:t>ENDWHILE</a:t>
            </a:r>
            <a:endParaRPr lang="en-US" sz="2000" dirty="0">
              <a:solidFill>
                <a:srgbClr val="C00000"/>
              </a:solidFill>
            </a:endParaRPr>
          </a:p>
        </p:txBody>
      </p:sp>
      <p:pic>
        <p:nvPicPr>
          <p:cNvPr id="5" name="Picture 4"/>
          <p:cNvPicPr>
            <a:picLocks noChangeAspect="1"/>
          </p:cNvPicPr>
          <p:nvPr/>
        </p:nvPicPr>
        <p:blipFill>
          <a:blip r:embed="rId3"/>
          <a:stretch>
            <a:fillRect/>
          </a:stretch>
        </p:blipFill>
        <p:spPr>
          <a:xfrm>
            <a:off x="5935405" y="3526971"/>
            <a:ext cx="2439423" cy="3073152"/>
          </a:xfrm>
          <a:prstGeom prst="rect">
            <a:avLst/>
          </a:prstGeom>
        </p:spPr>
      </p:pic>
    </p:spTree>
    <p:extLst>
      <p:ext uri="{BB962C8B-B14F-4D97-AF65-F5344CB8AC3E}">
        <p14:creationId xmlns:p14="http://schemas.microsoft.com/office/powerpoint/2010/main" val="610735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C1385-A7DC-43AC-8B66-DB15353C692C}"/>
              </a:ext>
            </a:extLst>
          </p:cNvPr>
          <p:cNvSpPr>
            <a:spLocks noGrp="1"/>
          </p:cNvSpPr>
          <p:nvPr>
            <p:ph type="title"/>
          </p:nvPr>
        </p:nvSpPr>
        <p:spPr>
          <a:xfrm>
            <a:off x="855134" y="297158"/>
            <a:ext cx="8009466" cy="478866"/>
          </a:xfrm>
        </p:spPr>
        <p:txBody>
          <a:bodyPr>
            <a:noAutofit/>
          </a:bodyPr>
          <a:lstStyle/>
          <a:p>
            <a:r>
              <a:rPr lang="en-US" sz="3200" dirty="0"/>
              <a:t>Repetition</a:t>
            </a:r>
          </a:p>
        </p:txBody>
      </p:sp>
      <p:sp>
        <p:nvSpPr>
          <p:cNvPr id="4" name="Slide Number Placeholder 3">
            <a:extLst>
              <a:ext uri="{FF2B5EF4-FFF2-40B4-BE49-F238E27FC236}">
                <a16:creationId xmlns:a16="http://schemas.microsoft.com/office/drawing/2014/main" id="{2C13C9E7-9E63-47AF-9812-B7349477EC63}"/>
              </a:ext>
            </a:extLst>
          </p:cNvPr>
          <p:cNvSpPr>
            <a:spLocks noGrp="1"/>
          </p:cNvSpPr>
          <p:nvPr>
            <p:ph type="sldNum" sz="quarter" idx="12"/>
          </p:nvPr>
        </p:nvSpPr>
        <p:spPr>
          <a:xfrm>
            <a:off x="8258968" y="6417096"/>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800" b="0" i="0" kern="1200">
                <a:solidFill>
                  <a:srgbClr val="0070C0"/>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21</a:t>
            </a:fld>
            <a:endParaRPr lang="en-US" sz="800" dirty="0"/>
          </a:p>
        </p:txBody>
      </p:sp>
      <p:sp>
        <p:nvSpPr>
          <p:cNvPr id="6" name="TextBox 5">
            <a:extLst>
              <a:ext uri="{FF2B5EF4-FFF2-40B4-BE49-F238E27FC236}">
                <a16:creationId xmlns:a16="http://schemas.microsoft.com/office/drawing/2014/main" id="{97F4190D-7B79-4E88-8D93-BB45EF3AB154}"/>
              </a:ext>
            </a:extLst>
          </p:cNvPr>
          <p:cNvSpPr txBox="1"/>
          <p:nvPr/>
        </p:nvSpPr>
        <p:spPr>
          <a:xfrm>
            <a:off x="893233" y="730004"/>
            <a:ext cx="8009466" cy="600164"/>
          </a:xfrm>
          <a:prstGeom prst="rect">
            <a:avLst/>
          </a:prstGeom>
          <a:noFill/>
        </p:spPr>
        <p:txBody>
          <a:bodyPr wrap="square">
            <a:spAutoFit/>
          </a:bodyPr>
          <a:lstStyle/>
          <a:p>
            <a:r>
              <a:rPr lang="en-US" sz="1600" b="1" dirty="0">
                <a:solidFill>
                  <a:srgbClr val="00B050"/>
                </a:solidFill>
                <a:latin typeface="Segoe UI" panose="020B0502040204020203" pitchFamily="34" charset="0"/>
              </a:rPr>
              <a:t>Example:</a:t>
            </a:r>
            <a:r>
              <a:rPr lang="en-US" sz="1600" dirty="0">
                <a:solidFill>
                  <a:srgbClr val="000000"/>
                </a:solidFill>
                <a:latin typeface="Segoe UI" panose="020B0502040204020203" pitchFamily="34" charset="0"/>
              </a:rPr>
              <a:t> </a:t>
            </a:r>
          </a:p>
          <a:p>
            <a:r>
              <a:rPr lang="en-US" sz="1700" b="0" i="0" u="none" strike="noStrike" baseline="0" dirty="0"/>
              <a:t>Write the pseudocode for reading the values of </a:t>
            </a:r>
            <a:r>
              <a:rPr lang="en-US" sz="1700" dirty="0"/>
              <a:t>6 test scores and finding their sum. </a:t>
            </a:r>
          </a:p>
        </p:txBody>
      </p:sp>
      <p:sp>
        <p:nvSpPr>
          <p:cNvPr id="8" name="TextBox 7">
            <a:extLst>
              <a:ext uri="{FF2B5EF4-FFF2-40B4-BE49-F238E27FC236}">
                <a16:creationId xmlns:a16="http://schemas.microsoft.com/office/drawing/2014/main" id="{BC460CEC-8B60-4245-BD94-B7B0A33BEA7B}"/>
              </a:ext>
            </a:extLst>
          </p:cNvPr>
          <p:cNvSpPr txBox="1"/>
          <p:nvPr/>
        </p:nvSpPr>
        <p:spPr>
          <a:xfrm>
            <a:off x="893233" y="1654200"/>
            <a:ext cx="1983135" cy="369332"/>
          </a:xfrm>
          <a:prstGeom prst="rect">
            <a:avLst/>
          </a:prstGeom>
          <a:noFill/>
        </p:spPr>
        <p:txBody>
          <a:bodyPr wrap="square">
            <a:spAutoFit/>
          </a:bodyPr>
          <a:lstStyle/>
          <a:p>
            <a:r>
              <a:rPr lang="en-US" sz="1800" b="1" i="0" u="none" strike="noStrike" baseline="0" dirty="0"/>
              <a:t>a) Pseudocode</a:t>
            </a:r>
            <a:endParaRPr lang="en-US" b="1" dirty="0"/>
          </a:p>
        </p:txBody>
      </p:sp>
      <p:sp>
        <p:nvSpPr>
          <p:cNvPr id="10" name="TextBox 9">
            <a:extLst>
              <a:ext uri="{FF2B5EF4-FFF2-40B4-BE49-F238E27FC236}">
                <a16:creationId xmlns:a16="http://schemas.microsoft.com/office/drawing/2014/main" id="{98C07E08-D146-40D2-B19E-99B0F1F196C7}"/>
              </a:ext>
            </a:extLst>
          </p:cNvPr>
          <p:cNvSpPr txBox="1"/>
          <p:nvPr/>
        </p:nvSpPr>
        <p:spPr>
          <a:xfrm>
            <a:off x="1030329" y="2023532"/>
            <a:ext cx="3541671" cy="4154984"/>
          </a:xfrm>
          <a:prstGeom prst="rect">
            <a:avLst/>
          </a:prstGeom>
          <a:noFill/>
        </p:spPr>
        <p:txBody>
          <a:bodyPr wrap="square">
            <a:spAutoFit/>
          </a:bodyPr>
          <a:lstStyle/>
          <a:p>
            <a:pPr algn="l"/>
            <a:r>
              <a:rPr lang="en-US" sz="1600" b="0" i="0" u="none" strike="noStrike" baseline="0" dirty="0"/>
              <a:t>1. Start</a:t>
            </a:r>
          </a:p>
          <a:p>
            <a:pPr algn="l"/>
            <a:r>
              <a:rPr lang="en-US" sz="1600" b="0" i="0" u="none" strike="noStrike" baseline="0" dirty="0"/>
              <a:t>2. sum = 0</a:t>
            </a:r>
          </a:p>
          <a:p>
            <a:pPr algn="l"/>
            <a:r>
              <a:rPr lang="en-US" sz="1600" b="0" i="0" u="none" strike="noStrike" baseline="0" dirty="0"/>
              <a:t>3. Get the 1</a:t>
            </a:r>
            <a:r>
              <a:rPr lang="en-US" sz="1600" b="0" i="0" u="none" strike="noStrike" baseline="30000" dirty="0"/>
              <a:t>st</a:t>
            </a:r>
            <a:r>
              <a:rPr lang="en-US" sz="1600" b="0" i="0" u="none" strike="noStrike" baseline="0" dirty="0"/>
              <a:t> </a:t>
            </a:r>
            <a:r>
              <a:rPr lang="en-US" sz="1600" b="0" i="0" u="none" strike="noStrike" baseline="0" dirty="0" err="1"/>
              <a:t>testscore</a:t>
            </a:r>
            <a:endParaRPr lang="en-US" sz="1600" b="0" i="0" u="none" strike="noStrike" baseline="0" dirty="0"/>
          </a:p>
          <a:p>
            <a:pPr algn="l"/>
            <a:r>
              <a:rPr lang="en-US" sz="1600" b="0" i="0" u="none" strike="noStrike" baseline="0" dirty="0"/>
              <a:t>4. Add first </a:t>
            </a:r>
            <a:r>
              <a:rPr lang="en-US" sz="1600" b="0" i="0" u="none" strike="noStrike" baseline="0" dirty="0" err="1"/>
              <a:t>testscore</a:t>
            </a:r>
            <a:r>
              <a:rPr lang="en-US" sz="1600" b="0" i="0" u="none" strike="noStrike" baseline="0" dirty="0"/>
              <a:t> to sum</a:t>
            </a:r>
          </a:p>
          <a:p>
            <a:pPr algn="l"/>
            <a:r>
              <a:rPr lang="en-US" sz="1600" b="0" i="0" u="none" strike="noStrike" baseline="0" dirty="0"/>
              <a:t>5. Get the 2</a:t>
            </a:r>
            <a:r>
              <a:rPr lang="en-US" sz="1600" b="0" i="0" u="none" strike="noStrike" baseline="30000" dirty="0"/>
              <a:t>nd</a:t>
            </a:r>
            <a:r>
              <a:rPr lang="en-US" sz="1600" b="0" i="0" u="none" strike="noStrike" baseline="0" dirty="0"/>
              <a:t>  </a:t>
            </a:r>
            <a:r>
              <a:rPr lang="en-US" sz="1600" b="0" i="0" u="none" strike="noStrike" baseline="0" dirty="0" err="1"/>
              <a:t>testscore</a:t>
            </a:r>
            <a:endParaRPr lang="en-US" sz="1600" b="0" i="0" u="none" strike="noStrike" baseline="0" dirty="0"/>
          </a:p>
          <a:p>
            <a:pPr algn="l"/>
            <a:r>
              <a:rPr lang="en-US" sz="1600" b="0" i="0" u="none" strike="noStrike" baseline="0" dirty="0"/>
              <a:t>6. Add to sum</a:t>
            </a:r>
          </a:p>
          <a:p>
            <a:pPr algn="l"/>
            <a:r>
              <a:rPr lang="en-US" sz="1600" b="0" i="0" u="none" strike="noStrike" baseline="0" dirty="0"/>
              <a:t>7. Get the 3</a:t>
            </a:r>
            <a:r>
              <a:rPr lang="en-US" sz="1600" b="0" i="0" u="none" strike="noStrike" baseline="30000" dirty="0"/>
              <a:t>rd</a:t>
            </a:r>
            <a:r>
              <a:rPr lang="en-US" sz="1600" b="0" i="0" u="none" strike="noStrike" baseline="0" dirty="0"/>
              <a:t> </a:t>
            </a:r>
            <a:r>
              <a:rPr lang="en-US" sz="1600" b="0" i="0" u="none" strike="noStrike" baseline="0" dirty="0" err="1"/>
              <a:t>testscore</a:t>
            </a:r>
            <a:endParaRPr lang="en-US" sz="1600" b="0" i="0" u="none" strike="noStrike" baseline="0" dirty="0"/>
          </a:p>
          <a:p>
            <a:pPr algn="l"/>
            <a:r>
              <a:rPr lang="en-US" sz="1600" b="0" i="0" u="none" strike="noStrike" baseline="0" dirty="0"/>
              <a:t>8. Add to sum</a:t>
            </a:r>
          </a:p>
          <a:p>
            <a:pPr algn="l"/>
            <a:r>
              <a:rPr lang="en-US" sz="1600" b="0" i="0" u="none" strike="noStrike" baseline="0" dirty="0"/>
              <a:t>9. Get the 4</a:t>
            </a:r>
            <a:r>
              <a:rPr lang="en-US" sz="1600" b="0" i="0" u="none" strike="noStrike" baseline="30000" dirty="0"/>
              <a:t>th</a:t>
            </a:r>
            <a:r>
              <a:rPr lang="en-US" sz="1600" b="0" i="0" u="none" strike="noStrike" baseline="0" dirty="0"/>
              <a:t> </a:t>
            </a:r>
            <a:r>
              <a:rPr lang="en-US" sz="1600" b="0" i="0" u="none" strike="noStrike" baseline="0" dirty="0" err="1"/>
              <a:t>testscore</a:t>
            </a:r>
            <a:endParaRPr lang="en-US" sz="1600" b="0" i="0" u="none" strike="noStrike" baseline="0" dirty="0"/>
          </a:p>
          <a:p>
            <a:pPr algn="l"/>
            <a:r>
              <a:rPr lang="en-US" sz="1600" b="0" i="0" u="none" strike="noStrike" baseline="0" dirty="0"/>
              <a:t>10. Add to sum</a:t>
            </a:r>
          </a:p>
          <a:p>
            <a:pPr algn="l"/>
            <a:r>
              <a:rPr lang="en-US" sz="1600" b="0" i="0" u="none" strike="noStrike" baseline="0" dirty="0"/>
              <a:t>11. Get the 5</a:t>
            </a:r>
            <a:r>
              <a:rPr lang="en-US" sz="1600" b="0" i="0" u="none" strike="noStrike" baseline="30000" dirty="0"/>
              <a:t>th</a:t>
            </a:r>
            <a:r>
              <a:rPr lang="en-US" sz="1600" b="0" i="0" u="none" strike="noStrike" baseline="0" dirty="0"/>
              <a:t> </a:t>
            </a:r>
            <a:r>
              <a:rPr lang="en-US" sz="1600" b="0" i="0" u="none" strike="noStrike" baseline="0" dirty="0" err="1"/>
              <a:t>testscore</a:t>
            </a:r>
            <a:endParaRPr lang="en-US" sz="1600" b="0" i="0" u="none" strike="noStrike" baseline="0" dirty="0"/>
          </a:p>
          <a:p>
            <a:pPr algn="l"/>
            <a:r>
              <a:rPr lang="en-US" sz="1600" b="0" i="0" u="none" strike="noStrike" baseline="0" dirty="0"/>
              <a:t>12. Add to sum</a:t>
            </a:r>
          </a:p>
          <a:p>
            <a:pPr algn="l"/>
            <a:r>
              <a:rPr lang="en-US" sz="1600" b="0" i="0" u="none" strike="noStrike" baseline="0" dirty="0"/>
              <a:t>13. Get the 6</a:t>
            </a:r>
            <a:r>
              <a:rPr lang="en-US" sz="1600" b="0" i="0" u="none" strike="noStrike" baseline="30000" dirty="0"/>
              <a:t>th</a:t>
            </a:r>
            <a:r>
              <a:rPr lang="en-US" sz="1600" b="0" i="0" u="none" strike="noStrike" baseline="0" dirty="0"/>
              <a:t> </a:t>
            </a:r>
            <a:r>
              <a:rPr lang="en-US" sz="1600" b="0" i="0" u="none" strike="noStrike" baseline="0" dirty="0" err="1"/>
              <a:t>testscore</a:t>
            </a:r>
            <a:endParaRPr lang="en-US" sz="1600" b="0" i="0" u="none" strike="noStrike" baseline="0" dirty="0"/>
          </a:p>
          <a:p>
            <a:pPr algn="l"/>
            <a:r>
              <a:rPr lang="en-US" sz="1600" b="0" i="0" u="none" strike="noStrike" baseline="0" dirty="0"/>
              <a:t>14. Add to sum</a:t>
            </a:r>
          </a:p>
          <a:p>
            <a:pPr algn="l"/>
            <a:r>
              <a:rPr lang="en-US" sz="1600" b="0" i="0" u="none" strike="noStrike" baseline="0" dirty="0"/>
              <a:t>15. Output the sum</a:t>
            </a:r>
          </a:p>
          <a:p>
            <a:pPr algn="l"/>
            <a:r>
              <a:rPr lang="en-US" sz="1600" b="0" i="0" u="none" strike="noStrike" baseline="0" dirty="0"/>
              <a:t>16. Stop</a:t>
            </a:r>
            <a:endParaRPr lang="en-US" sz="1600" dirty="0"/>
          </a:p>
        </p:txBody>
      </p:sp>
      <p:sp>
        <p:nvSpPr>
          <p:cNvPr id="5" name="Footer Placeholder 4">
            <a:extLst>
              <a:ext uri="{FF2B5EF4-FFF2-40B4-BE49-F238E27FC236}">
                <a16:creationId xmlns:a16="http://schemas.microsoft.com/office/drawing/2014/main" id="{283F7528-E05C-4705-B148-AA2EE2028442}"/>
              </a:ext>
            </a:extLst>
          </p:cNvPr>
          <p:cNvSpPr>
            <a:spLocks noGrp="1"/>
          </p:cNvSpPr>
          <p:nvPr>
            <p:ph type="ftr" sz="quarter" idx="11"/>
          </p:nvPr>
        </p:nvSpPr>
        <p:spPr/>
        <p:txBody>
          <a:bodyPr/>
          <a:lstStyle/>
          <a:p>
            <a:r>
              <a:rPr lang="en-US"/>
              <a:t>AOU- M110</a:t>
            </a:r>
            <a:endParaRPr lang="en-US" dirty="0"/>
          </a:p>
        </p:txBody>
      </p:sp>
      <p:sp>
        <p:nvSpPr>
          <p:cNvPr id="7" name="Rectangle 6"/>
          <p:cNvSpPr/>
          <p:nvPr/>
        </p:nvSpPr>
        <p:spPr>
          <a:xfrm>
            <a:off x="1029964" y="2583494"/>
            <a:ext cx="2890457"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Rectangle 10"/>
          <p:cNvSpPr/>
          <p:nvPr/>
        </p:nvSpPr>
        <p:spPr>
          <a:xfrm>
            <a:off x="1025608" y="3075532"/>
            <a:ext cx="2890457"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Rectangle 11"/>
          <p:cNvSpPr/>
          <p:nvPr/>
        </p:nvSpPr>
        <p:spPr>
          <a:xfrm>
            <a:off x="1021252" y="3580633"/>
            <a:ext cx="2894813"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Rectangle 12"/>
          <p:cNvSpPr/>
          <p:nvPr/>
        </p:nvSpPr>
        <p:spPr>
          <a:xfrm>
            <a:off x="1029959" y="4072670"/>
            <a:ext cx="2894813"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4" name="Rectangle 13"/>
          <p:cNvSpPr/>
          <p:nvPr/>
        </p:nvSpPr>
        <p:spPr>
          <a:xfrm>
            <a:off x="1025603" y="4564708"/>
            <a:ext cx="2894813"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Rectangle 14"/>
          <p:cNvSpPr/>
          <p:nvPr/>
        </p:nvSpPr>
        <p:spPr>
          <a:xfrm>
            <a:off x="1021247" y="5069807"/>
            <a:ext cx="2894813"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 name="Rectangle 16"/>
          <p:cNvSpPr/>
          <p:nvPr/>
        </p:nvSpPr>
        <p:spPr>
          <a:xfrm>
            <a:off x="4370711" y="3118234"/>
            <a:ext cx="4316090" cy="923330"/>
          </a:xfrm>
          <a:prstGeom prst="rect">
            <a:avLst/>
          </a:prstGeom>
        </p:spPr>
        <p:txBody>
          <a:bodyPr wrap="square">
            <a:spAutoFit/>
          </a:bodyPr>
          <a:lstStyle/>
          <a:p>
            <a:pPr marL="285750" indent="-285750">
              <a:buFont typeface="Arial" panose="020B0604020202020204" pitchFamily="34" charset="0"/>
              <a:buChar char="•"/>
            </a:pPr>
            <a:r>
              <a:rPr lang="en-US" dirty="0"/>
              <a:t>Notice that there are repeated steps in the solution.</a:t>
            </a:r>
          </a:p>
          <a:p>
            <a:r>
              <a:rPr lang="en-US" dirty="0"/>
              <a:t>                   </a:t>
            </a:r>
            <a:r>
              <a:rPr lang="en-US" b="1" dirty="0"/>
              <a:t>You should use a loop</a:t>
            </a:r>
            <a:r>
              <a:rPr lang="en-US" dirty="0"/>
              <a:t>.</a:t>
            </a:r>
          </a:p>
        </p:txBody>
      </p:sp>
      <p:sp>
        <p:nvSpPr>
          <p:cNvPr id="9" name="Arrow: Right 8">
            <a:extLst>
              <a:ext uri="{FF2B5EF4-FFF2-40B4-BE49-F238E27FC236}">
                <a16:creationId xmlns:a16="http://schemas.microsoft.com/office/drawing/2014/main" id="{EBAE7D75-E760-A8CB-F618-491C892A01A5}"/>
              </a:ext>
            </a:extLst>
          </p:cNvPr>
          <p:cNvSpPr/>
          <p:nvPr/>
        </p:nvSpPr>
        <p:spPr>
          <a:xfrm>
            <a:off x="4776786" y="3716867"/>
            <a:ext cx="658814" cy="32096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rgbClr val="C00000"/>
              </a:solidFill>
            </a:endParaRPr>
          </a:p>
        </p:txBody>
      </p:sp>
      <p:sp>
        <p:nvSpPr>
          <p:cNvPr id="18" name="TextBox 17">
            <a:extLst>
              <a:ext uri="{FF2B5EF4-FFF2-40B4-BE49-F238E27FC236}">
                <a16:creationId xmlns:a16="http://schemas.microsoft.com/office/drawing/2014/main" id="{CB811460-B2D4-9947-C388-B86F8B54ED3F}"/>
              </a:ext>
            </a:extLst>
          </p:cNvPr>
          <p:cNvSpPr txBox="1"/>
          <p:nvPr/>
        </p:nvSpPr>
        <p:spPr>
          <a:xfrm>
            <a:off x="893233" y="1402823"/>
            <a:ext cx="4572000" cy="369332"/>
          </a:xfrm>
          <a:prstGeom prst="rect">
            <a:avLst/>
          </a:prstGeom>
          <a:noFill/>
        </p:spPr>
        <p:txBody>
          <a:bodyPr wrap="square">
            <a:spAutoFit/>
          </a:bodyPr>
          <a:lstStyle/>
          <a:p>
            <a:r>
              <a:rPr kumimoji="0" lang="en-US" sz="1800" b="1" i="0" u="none" strike="noStrike" kern="1200" cap="none" spc="0" normalizeH="0" baseline="0" noProof="0" dirty="0">
                <a:ln>
                  <a:noFill/>
                </a:ln>
                <a:solidFill>
                  <a:srgbClr val="C00000"/>
                </a:solidFill>
                <a:effectLst/>
                <a:uLnTx/>
                <a:uFillTx/>
                <a:latin typeface="Segoe UI" panose="020B0502040204020203" pitchFamily="34" charset="0"/>
                <a:ea typeface="+mn-ea"/>
                <a:cs typeface="+mn-cs"/>
              </a:rPr>
              <a:t>Solution 1: (impractical!)</a:t>
            </a:r>
            <a:endParaRPr lang="en-US" dirty="0">
              <a:solidFill>
                <a:srgbClr val="C00000"/>
              </a:solidFill>
            </a:endParaRPr>
          </a:p>
        </p:txBody>
      </p:sp>
    </p:spTree>
    <p:extLst>
      <p:ext uri="{BB962C8B-B14F-4D97-AF65-F5344CB8AC3E}">
        <p14:creationId xmlns:p14="http://schemas.microsoft.com/office/powerpoint/2010/main" val="2667016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animEffect transition="in" filter="fade">
                                      <p:cBhvr>
                                        <p:cTn id="37" dur="500"/>
                                        <p:tgtEl>
                                          <p:spTgt spid="17">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xEl>
                                              <p:pRg st="1" end="1"/>
                                            </p:txEl>
                                          </p:spTgt>
                                        </p:tgtEl>
                                        <p:attrNameLst>
                                          <p:attrName>style.visibility</p:attrName>
                                        </p:attrNameLst>
                                      </p:cBhvr>
                                      <p:to>
                                        <p:strVal val="visible"/>
                                      </p:to>
                                    </p:set>
                                    <p:animEffect transition="in" filter="fade">
                                      <p:cBhvr>
                                        <p:cTn id="42"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P spid="13" grpId="0" animBg="1"/>
      <p:bldP spid="14" grpId="0" animBg="1"/>
      <p:bldP spid="15" grpId="0" animBg="1"/>
      <p:bldP spid="1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E9533-381F-4936-A251-25679A393E05}"/>
              </a:ext>
            </a:extLst>
          </p:cNvPr>
          <p:cNvSpPr>
            <a:spLocks noGrp="1"/>
          </p:cNvSpPr>
          <p:nvPr>
            <p:ph type="title"/>
          </p:nvPr>
        </p:nvSpPr>
        <p:spPr>
          <a:xfrm>
            <a:off x="982134" y="458366"/>
            <a:ext cx="7704667" cy="598910"/>
          </a:xfrm>
        </p:spPr>
        <p:txBody>
          <a:bodyPr>
            <a:normAutofit/>
          </a:bodyPr>
          <a:lstStyle/>
          <a:p>
            <a:r>
              <a:rPr lang="en-US" sz="3200" dirty="0"/>
              <a:t>Repetition</a:t>
            </a:r>
          </a:p>
        </p:txBody>
      </p:sp>
      <p:sp>
        <p:nvSpPr>
          <p:cNvPr id="5" name="Footer Placeholder 4">
            <a:extLst>
              <a:ext uri="{FF2B5EF4-FFF2-40B4-BE49-F238E27FC236}">
                <a16:creationId xmlns:a16="http://schemas.microsoft.com/office/drawing/2014/main" id="{DA9E6801-6158-4A2F-BC5D-5593EEB23AE2}"/>
              </a:ext>
            </a:extLst>
          </p:cNvPr>
          <p:cNvSpPr>
            <a:spLocks noGrp="1"/>
          </p:cNvSpPr>
          <p:nvPr>
            <p:ph type="ftr" sz="quarter" idx="11"/>
          </p:nvPr>
        </p:nvSpPr>
        <p:spPr/>
        <p:txBody>
          <a:bodyPr/>
          <a:lstStyle/>
          <a:p>
            <a:r>
              <a:rPr lang="en-US"/>
              <a:t>AOU- M110</a:t>
            </a:r>
            <a:endParaRPr lang="en-US" dirty="0"/>
          </a:p>
        </p:txBody>
      </p:sp>
      <p:sp>
        <p:nvSpPr>
          <p:cNvPr id="6" name="Slide Number Placeholder 5">
            <a:extLst>
              <a:ext uri="{FF2B5EF4-FFF2-40B4-BE49-F238E27FC236}">
                <a16:creationId xmlns:a16="http://schemas.microsoft.com/office/drawing/2014/main" id="{C7BED5BA-CF1A-4A4F-B07B-A594ED9F6FB5}"/>
              </a:ext>
            </a:extLst>
          </p:cNvPr>
          <p:cNvSpPr>
            <a:spLocks noGrp="1"/>
          </p:cNvSpPr>
          <p:nvPr>
            <p:ph type="sldNum" sz="quarter" idx="12"/>
          </p:nvPr>
        </p:nvSpPr>
        <p:spPr>
          <a:xfrm>
            <a:off x="8258968" y="6417096"/>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800" b="0" i="0" kern="1200">
                <a:solidFill>
                  <a:srgbClr val="0070C0"/>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22</a:t>
            </a:fld>
            <a:endParaRPr lang="en-US" dirty="0"/>
          </a:p>
        </p:txBody>
      </p:sp>
      <p:sp>
        <p:nvSpPr>
          <p:cNvPr id="10" name="TextBox 9">
            <a:extLst>
              <a:ext uri="{FF2B5EF4-FFF2-40B4-BE49-F238E27FC236}">
                <a16:creationId xmlns:a16="http://schemas.microsoft.com/office/drawing/2014/main" id="{E5C74E52-5ED9-40B2-A68C-C309215DE3C1}"/>
              </a:ext>
            </a:extLst>
          </p:cNvPr>
          <p:cNvSpPr txBox="1"/>
          <p:nvPr/>
        </p:nvSpPr>
        <p:spPr>
          <a:xfrm>
            <a:off x="982134" y="2213121"/>
            <a:ext cx="1761066" cy="369332"/>
          </a:xfrm>
          <a:prstGeom prst="rect">
            <a:avLst/>
          </a:prstGeom>
          <a:noFill/>
        </p:spPr>
        <p:txBody>
          <a:bodyPr wrap="square">
            <a:spAutoFit/>
          </a:bodyPr>
          <a:lstStyle/>
          <a:p>
            <a:r>
              <a:rPr lang="en-US" b="1" dirty="0"/>
              <a:t>a) Pseudocode</a:t>
            </a:r>
          </a:p>
        </p:txBody>
      </p:sp>
      <p:sp>
        <p:nvSpPr>
          <p:cNvPr id="12" name="TextBox 11">
            <a:extLst>
              <a:ext uri="{FF2B5EF4-FFF2-40B4-BE49-F238E27FC236}">
                <a16:creationId xmlns:a16="http://schemas.microsoft.com/office/drawing/2014/main" id="{EA6A8655-60E9-49E0-AB8B-13A523EE9DB8}"/>
              </a:ext>
            </a:extLst>
          </p:cNvPr>
          <p:cNvSpPr txBox="1"/>
          <p:nvPr/>
        </p:nvSpPr>
        <p:spPr>
          <a:xfrm>
            <a:off x="993309" y="2635943"/>
            <a:ext cx="3565626" cy="3139321"/>
          </a:xfrm>
          <a:prstGeom prst="rect">
            <a:avLst/>
          </a:prstGeom>
          <a:noFill/>
          <a:ln>
            <a:solidFill>
              <a:schemeClr val="tx1"/>
            </a:solidFill>
          </a:ln>
        </p:spPr>
        <p:txBody>
          <a:bodyPr wrap="square">
            <a:spAutoFit/>
          </a:bodyPr>
          <a:lstStyle/>
          <a:p>
            <a:r>
              <a:rPr lang="en-US" dirty="0"/>
              <a:t>Start </a:t>
            </a:r>
          </a:p>
          <a:p>
            <a:r>
              <a:rPr lang="en-US" dirty="0"/>
              <a:t> Use variable: </a:t>
            </a:r>
            <a:r>
              <a:rPr lang="en-US" dirty="0" err="1"/>
              <a:t>testScore</a:t>
            </a:r>
            <a:r>
              <a:rPr lang="en-US" dirty="0"/>
              <a:t>, sum, </a:t>
            </a:r>
            <a:r>
              <a:rPr lang="en-US" dirty="0" err="1"/>
              <a:t>i</a:t>
            </a:r>
            <a:endParaRPr lang="en-US" dirty="0"/>
          </a:p>
          <a:p>
            <a:r>
              <a:rPr lang="en-US" dirty="0"/>
              <a:t>sum= 0 </a:t>
            </a:r>
          </a:p>
          <a:p>
            <a:r>
              <a:rPr lang="en-US" dirty="0" err="1"/>
              <a:t>i</a:t>
            </a:r>
            <a:r>
              <a:rPr lang="en-US" dirty="0"/>
              <a:t> = 1</a:t>
            </a:r>
          </a:p>
          <a:p>
            <a:r>
              <a:rPr lang="en-US" b="1" dirty="0">
                <a:solidFill>
                  <a:srgbClr val="C00000"/>
                </a:solidFill>
              </a:rPr>
              <a:t>WHILE</a:t>
            </a:r>
            <a:r>
              <a:rPr lang="en-US" dirty="0"/>
              <a:t>( </a:t>
            </a:r>
            <a:r>
              <a:rPr lang="en-US" dirty="0" err="1"/>
              <a:t>i</a:t>
            </a:r>
            <a:r>
              <a:rPr lang="en-US" dirty="0"/>
              <a:t>&lt;=6)</a:t>
            </a:r>
          </a:p>
          <a:p>
            <a:r>
              <a:rPr lang="en-US" dirty="0"/>
              <a:t>       Input </a:t>
            </a:r>
            <a:r>
              <a:rPr lang="en-US" dirty="0" err="1"/>
              <a:t>testScore</a:t>
            </a:r>
            <a:endParaRPr lang="en-US" dirty="0"/>
          </a:p>
          <a:p>
            <a:r>
              <a:rPr lang="en-US" dirty="0"/>
              <a:t>       sum = sum + </a:t>
            </a:r>
            <a:r>
              <a:rPr lang="en-US" dirty="0" err="1"/>
              <a:t>testScore</a:t>
            </a:r>
            <a:endParaRPr lang="en-US" dirty="0"/>
          </a:p>
          <a:p>
            <a:r>
              <a:rPr lang="en-US" dirty="0"/>
              <a:t>       </a:t>
            </a:r>
            <a:r>
              <a:rPr lang="en-US" dirty="0" err="1"/>
              <a:t>i</a:t>
            </a:r>
            <a:r>
              <a:rPr lang="en-US" dirty="0"/>
              <a:t> = </a:t>
            </a:r>
            <a:r>
              <a:rPr lang="en-US" dirty="0" err="1"/>
              <a:t>i</a:t>
            </a:r>
            <a:r>
              <a:rPr lang="en-US" dirty="0"/>
              <a:t> + 1</a:t>
            </a:r>
          </a:p>
          <a:p>
            <a:r>
              <a:rPr lang="en-US" b="1" dirty="0">
                <a:solidFill>
                  <a:srgbClr val="C00000"/>
                </a:solidFill>
              </a:rPr>
              <a:t>ENDWHILE</a:t>
            </a:r>
          </a:p>
          <a:p>
            <a:r>
              <a:rPr lang="en-US" dirty="0"/>
              <a:t>Output sum</a:t>
            </a:r>
          </a:p>
          <a:p>
            <a:r>
              <a:rPr lang="en-US" dirty="0"/>
              <a:t>Stop</a:t>
            </a:r>
          </a:p>
        </p:txBody>
      </p:sp>
      <p:sp>
        <p:nvSpPr>
          <p:cNvPr id="15" name="TextBox 14">
            <a:extLst>
              <a:ext uri="{FF2B5EF4-FFF2-40B4-BE49-F238E27FC236}">
                <a16:creationId xmlns:a16="http://schemas.microsoft.com/office/drawing/2014/main" id="{E65F23BA-EC25-491B-9CA1-312C41519BD8}"/>
              </a:ext>
            </a:extLst>
          </p:cNvPr>
          <p:cNvSpPr txBox="1"/>
          <p:nvPr/>
        </p:nvSpPr>
        <p:spPr>
          <a:xfrm>
            <a:off x="5691718" y="2197392"/>
            <a:ext cx="1851377" cy="369332"/>
          </a:xfrm>
          <a:prstGeom prst="rect">
            <a:avLst/>
          </a:prstGeom>
          <a:noFill/>
        </p:spPr>
        <p:txBody>
          <a:bodyPr wrap="square">
            <a:spAutoFit/>
          </a:bodyPr>
          <a:lstStyle/>
          <a:p>
            <a:r>
              <a:rPr lang="en-US" sz="1800" b="1" i="0" u="none" strike="noStrike" baseline="0" dirty="0"/>
              <a:t>b) Flowchart</a:t>
            </a:r>
            <a:endParaRPr lang="en-US" b="1" dirty="0"/>
          </a:p>
        </p:txBody>
      </p:sp>
      <p:pic>
        <p:nvPicPr>
          <p:cNvPr id="3" name="Picture 2"/>
          <p:cNvPicPr>
            <a:picLocks noChangeAspect="1"/>
          </p:cNvPicPr>
          <p:nvPr/>
        </p:nvPicPr>
        <p:blipFill>
          <a:blip r:embed="rId2"/>
          <a:stretch>
            <a:fillRect/>
          </a:stretch>
        </p:blipFill>
        <p:spPr>
          <a:xfrm>
            <a:off x="5179131" y="2675132"/>
            <a:ext cx="2876550" cy="3200400"/>
          </a:xfrm>
          <a:prstGeom prst="rect">
            <a:avLst/>
          </a:prstGeom>
        </p:spPr>
      </p:pic>
      <p:sp>
        <p:nvSpPr>
          <p:cNvPr id="7" name="Rectangle 6"/>
          <p:cNvSpPr/>
          <p:nvPr/>
        </p:nvSpPr>
        <p:spPr>
          <a:xfrm>
            <a:off x="901932" y="1624777"/>
            <a:ext cx="1418978" cy="369332"/>
          </a:xfrm>
          <a:prstGeom prst="rect">
            <a:avLst/>
          </a:prstGeom>
        </p:spPr>
        <p:txBody>
          <a:bodyPr wrap="none">
            <a:spAutoFit/>
          </a:bodyPr>
          <a:lstStyle/>
          <a:p>
            <a:r>
              <a:rPr kumimoji="0" lang="en-US" sz="1800" b="1" i="0" u="none" strike="noStrike" kern="1200" cap="none" spc="0" normalizeH="0" baseline="0" noProof="0" dirty="0">
                <a:ln>
                  <a:noFill/>
                </a:ln>
                <a:solidFill>
                  <a:srgbClr val="C00000"/>
                </a:solidFill>
                <a:effectLst/>
                <a:uLnTx/>
                <a:uFillTx/>
                <a:latin typeface="Segoe UI" panose="020B0502040204020203" pitchFamily="34" charset="0"/>
                <a:ea typeface="+mn-ea"/>
                <a:cs typeface="+mn-cs"/>
              </a:rPr>
              <a:t>Solution 2:</a:t>
            </a:r>
            <a:r>
              <a:rPr lang="en-US" dirty="0">
                <a:solidFill>
                  <a:srgbClr val="000000"/>
                </a:solidFill>
                <a:latin typeface="Segoe UI" panose="020B0502040204020203" pitchFamily="34" charset="0"/>
              </a:rPr>
              <a:t> </a:t>
            </a:r>
          </a:p>
        </p:txBody>
      </p:sp>
      <p:pic>
        <p:nvPicPr>
          <p:cNvPr id="9" name="Graphic 8" descr="Checkmark with solid fill">
            <a:extLst>
              <a:ext uri="{FF2B5EF4-FFF2-40B4-BE49-F238E27FC236}">
                <a16:creationId xmlns:a16="http://schemas.microsoft.com/office/drawing/2014/main" id="{770A8C98-D5A7-40BE-E94C-DC8ACCB770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3113" y="3975877"/>
            <a:ext cx="482600" cy="598910"/>
          </a:xfrm>
          <a:prstGeom prst="rect">
            <a:avLst/>
          </a:prstGeom>
        </p:spPr>
      </p:pic>
    </p:spTree>
    <p:extLst>
      <p:ext uri="{BB962C8B-B14F-4D97-AF65-F5344CB8AC3E}">
        <p14:creationId xmlns:p14="http://schemas.microsoft.com/office/powerpoint/2010/main" val="3930666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982133" y="243876"/>
            <a:ext cx="7704667" cy="738257"/>
          </a:xfrm>
        </p:spPr>
        <p:txBody>
          <a:bodyPr>
            <a:normAutofit/>
          </a:bodyPr>
          <a:lstStyle/>
          <a:p>
            <a:r>
              <a:rPr lang="en-US" altLang="en-US" dirty="0"/>
              <a:t>Repetition</a:t>
            </a:r>
            <a:endParaRPr lang="en-US" altLang="en-US" i="1" dirty="0"/>
          </a:p>
        </p:txBody>
      </p:sp>
      <p:sp>
        <p:nvSpPr>
          <p:cNvPr id="12290" name="Slide Number Placeholder 5"/>
          <p:cNvSpPr>
            <a:spLocks noGrp="1"/>
          </p:cNvSpPr>
          <p:nvPr>
            <p:ph type="sldNum" sz="quarter" idx="12"/>
          </p:nvPr>
        </p:nvSpPr>
        <p:spPr>
          <a:xfrm>
            <a:off x="8258968" y="6417096"/>
            <a:ext cx="427833" cy="3660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800" b="0" i="0" kern="1200">
                <a:solidFill>
                  <a:srgbClr val="0070C0"/>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23</a:t>
            </a:fld>
            <a:endParaRPr lang="en-US" altLang="en-US"/>
          </a:p>
        </p:txBody>
      </p:sp>
      <p:sp>
        <p:nvSpPr>
          <p:cNvPr id="3" name="Footer Placeholder 2"/>
          <p:cNvSpPr>
            <a:spLocks noGrp="1"/>
          </p:cNvSpPr>
          <p:nvPr>
            <p:ph type="ftr" sz="quarter" idx="11"/>
          </p:nvPr>
        </p:nvSpPr>
        <p:spPr/>
        <p:txBody>
          <a:bodyPr/>
          <a:lstStyle/>
          <a:p>
            <a:pPr>
              <a:defRPr/>
            </a:pPr>
            <a:r>
              <a:rPr lang="en-US">
                <a:solidFill>
                  <a:srgbClr val="04617B">
                    <a:shade val="90000"/>
                  </a:srgbClr>
                </a:solidFill>
              </a:rPr>
              <a:t>AOU- M110</a:t>
            </a:r>
            <a:endParaRPr lang="en-US" dirty="0">
              <a:solidFill>
                <a:srgbClr val="04617B">
                  <a:shade val="90000"/>
                </a:srgbClr>
              </a:solidFill>
            </a:endParaRPr>
          </a:p>
        </p:txBody>
      </p:sp>
      <p:sp>
        <p:nvSpPr>
          <p:cNvPr id="13" name="TextBox 12">
            <a:extLst>
              <a:ext uri="{FF2B5EF4-FFF2-40B4-BE49-F238E27FC236}">
                <a16:creationId xmlns:a16="http://schemas.microsoft.com/office/drawing/2014/main" id="{F7CEC54A-F5F6-43AF-AF5D-A8F16582E3DF}"/>
              </a:ext>
            </a:extLst>
          </p:cNvPr>
          <p:cNvSpPr txBox="1"/>
          <p:nvPr/>
        </p:nvSpPr>
        <p:spPr>
          <a:xfrm>
            <a:off x="475686" y="1277115"/>
            <a:ext cx="8465114" cy="646331"/>
          </a:xfrm>
          <a:prstGeom prst="rect">
            <a:avLst/>
          </a:prstGeom>
          <a:noFill/>
        </p:spPr>
        <p:txBody>
          <a:bodyPr wrap="square">
            <a:spAutoFit/>
          </a:bodyPr>
          <a:lstStyle/>
          <a:p>
            <a:r>
              <a:rPr lang="en-US" b="1" dirty="0">
                <a:solidFill>
                  <a:srgbClr val="00B050"/>
                </a:solidFill>
                <a:latin typeface="Segoe UI" panose="020B0502040204020203" pitchFamily="34" charset="0"/>
              </a:rPr>
              <a:t>Example:</a:t>
            </a:r>
            <a:r>
              <a:rPr lang="en-US" dirty="0">
                <a:solidFill>
                  <a:srgbClr val="000000"/>
                </a:solidFill>
                <a:latin typeface="Segoe UI" panose="020B0502040204020203" pitchFamily="34" charset="0"/>
              </a:rPr>
              <a:t> </a:t>
            </a:r>
          </a:p>
          <a:p>
            <a:r>
              <a:rPr lang="en-US" dirty="0"/>
              <a:t>Write a pseudo-code and a flowchart for a program  that prints the numbers from 1 to 5.</a:t>
            </a:r>
          </a:p>
        </p:txBody>
      </p:sp>
      <p:sp>
        <p:nvSpPr>
          <p:cNvPr id="14" name="TextBox 13">
            <a:extLst>
              <a:ext uri="{FF2B5EF4-FFF2-40B4-BE49-F238E27FC236}">
                <a16:creationId xmlns:a16="http://schemas.microsoft.com/office/drawing/2014/main" id="{452644C3-3D6D-4A66-970C-DDE210631D7D}"/>
              </a:ext>
            </a:extLst>
          </p:cNvPr>
          <p:cNvSpPr txBox="1"/>
          <p:nvPr/>
        </p:nvSpPr>
        <p:spPr>
          <a:xfrm>
            <a:off x="1086633" y="3066839"/>
            <a:ext cx="2845284" cy="1754326"/>
          </a:xfrm>
          <a:prstGeom prst="rect">
            <a:avLst/>
          </a:prstGeom>
          <a:noFill/>
          <a:ln>
            <a:solidFill>
              <a:schemeClr val="tx1"/>
            </a:solidFill>
          </a:ln>
        </p:spPr>
        <p:txBody>
          <a:bodyPr wrap="square">
            <a:spAutoFit/>
          </a:bodyPr>
          <a:lstStyle/>
          <a:p>
            <a:pPr marL="0" lvl="1"/>
            <a:r>
              <a:rPr lang="en-US" i="1" dirty="0"/>
              <a:t>Use variable: number </a:t>
            </a:r>
          </a:p>
          <a:p>
            <a:pPr marL="0" lvl="1"/>
            <a:r>
              <a:rPr lang="en-US" i="1" dirty="0"/>
              <a:t>number = 1</a:t>
            </a:r>
          </a:p>
          <a:p>
            <a:pPr algn="l"/>
            <a:r>
              <a:rPr lang="en-US" b="1" i="1" dirty="0">
                <a:solidFill>
                  <a:srgbClr val="C00000"/>
                </a:solidFill>
              </a:rPr>
              <a:t>WHILE</a:t>
            </a:r>
            <a:r>
              <a:rPr lang="en-US" sz="1800" b="0" i="1" u="none" strike="noStrike" baseline="0" dirty="0"/>
              <a:t> number &lt;= 5</a:t>
            </a:r>
          </a:p>
          <a:p>
            <a:pPr lvl="1"/>
            <a:r>
              <a:rPr lang="en-US" b="0" i="1" u="none" strike="noStrike" baseline="0" dirty="0"/>
              <a:t>Print </a:t>
            </a:r>
            <a:r>
              <a:rPr lang="en-US" i="1" dirty="0"/>
              <a:t>number</a:t>
            </a:r>
          </a:p>
          <a:p>
            <a:pPr lvl="1"/>
            <a:r>
              <a:rPr lang="en-US" b="0" i="1" u="none" strike="noStrike" baseline="0" dirty="0"/>
              <a:t>Add 1 to number</a:t>
            </a:r>
          </a:p>
          <a:p>
            <a:pPr algn="l"/>
            <a:r>
              <a:rPr lang="en-US" b="1" i="1" dirty="0">
                <a:solidFill>
                  <a:srgbClr val="C00000"/>
                </a:solidFill>
              </a:rPr>
              <a:t>ENDWHILE</a:t>
            </a:r>
          </a:p>
        </p:txBody>
      </p:sp>
      <p:pic>
        <p:nvPicPr>
          <p:cNvPr id="4" name="Picture 3"/>
          <p:cNvPicPr>
            <a:picLocks noChangeAspect="1"/>
          </p:cNvPicPr>
          <p:nvPr/>
        </p:nvPicPr>
        <p:blipFill>
          <a:blip r:embed="rId3"/>
          <a:stretch>
            <a:fillRect/>
          </a:stretch>
        </p:blipFill>
        <p:spPr>
          <a:xfrm>
            <a:off x="5352955" y="2749598"/>
            <a:ext cx="3524934" cy="3715169"/>
          </a:xfrm>
          <a:prstGeom prst="rect">
            <a:avLst/>
          </a:prstGeom>
        </p:spPr>
      </p:pic>
      <p:sp>
        <p:nvSpPr>
          <p:cNvPr id="12" name="TextBox 11">
            <a:extLst>
              <a:ext uri="{FF2B5EF4-FFF2-40B4-BE49-F238E27FC236}">
                <a16:creationId xmlns:a16="http://schemas.microsoft.com/office/drawing/2014/main" id="{E5C74E52-5ED9-40B2-A68C-C309215DE3C1}"/>
              </a:ext>
            </a:extLst>
          </p:cNvPr>
          <p:cNvSpPr txBox="1"/>
          <p:nvPr/>
        </p:nvSpPr>
        <p:spPr>
          <a:xfrm>
            <a:off x="982133" y="2476857"/>
            <a:ext cx="1761066" cy="369332"/>
          </a:xfrm>
          <a:prstGeom prst="rect">
            <a:avLst/>
          </a:prstGeom>
          <a:noFill/>
        </p:spPr>
        <p:txBody>
          <a:bodyPr wrap="square">
            <a:spAutoFit/>
          </a:bodyPr>
          <a:lstStyle/>
          <a:p>
            <a:r>
              <a:rPr lang="en-US" b="1" dirty="0"/>
              <a:t>a) Pseudocode</a:t>
            </a:r>
          </a:p>
        </p:txBody>
      </p:sp>
      <p:sp>
        <p:nvSpPr>
          <p:cNvPr id="15" name="TextBox 14">
            <a:extLst>
              <a:ext uri="{FF2B5EF4-FFF2-40B4-BE49-F238E27FC236}">
                <a16:creationId xmlns:a16="http://schemas.microsoft.com/office/drawing/2014/main" id="{E65F23BA-EC25-491B-9CA1-312C41519BD8}"/>
              </a:ext>
            </a:extLst>
          </p:cNvPr>
          <p:cNvSpPr txBox="1"/>
          <p:nvPr/>
        </p:nvSpPr>
        <p:spPr>
          <a:xfrm>
            <a:off x="5924455" y="2476857"/>
            <a:ext cx="1851377" cy="369332"/>
          </a:xfrm>
          <a:prstGeom prst="rect">
            <a:avLst/>
          </a:prstGeom>
          <a:noFill/>
        </p:spPr>
        <p:txBody>
          <a:bodyPr wrap="square">
            <a:spAutoFit/>
          </a:bodyPr>
          <a:lstStyle/>
          <a:p>
            <a:r>
              <a:rPr lang="en-US" sz="1800" b="1" i="0" u="none" strike="noStrike" baseline="0" dirty="0"/>
              <a:t>b) Flowchart</a:t>
            </a:r>
            <a:endParaRPr lang="en-US" b="1" dirty="0"/>
          </a:p>
        </p:txBody>
      </p:sp>
      <p:sp>
        <p:nvSpPr>
          <p:cNvPr id="16" name="Rectangle 15"/>
          <p:cNvSpPr/>
          <p:nvPr/>
        </p:nvSpPr>
        <p:spPr>
          <a:xfrm>
            <a:off x="475729" y="2001453"/>
            <a:ext cx="1221809" cy="369332"/>
          </a:xfrm>
          <a:prstGeom prst="rect">
            <a:avLst/>
          </a:prstGeom>
        </p:spPr>
        <p:txBody>
          <a:bodyPr wrap="none">
            <a:spAutoFit/>
          </a:bodyPr>
          <a:lstStyle/>
          <a:p>
            <a:r>
              <a:rPr lang="en-US" b="1" dirty="0">
                <a:solidFill>
                  <a:srgbClr val="C00000"/>
                </a:solidFill>
                <a:latin typeface="Segoe UI" panose="020B0502040204020203" pitchFamily="34" charset="0"/>
              </a:rPr>
              <a:t>Solution:</a:t>
            </a:r>
            <a:r>
              <a:rPr lang="en-US" dirty="0">
                <a:solidFill>
                  <a:srgbClr val="C00000"/>
                </a:solidFill>
                <a:latin typeface="Segoe UI" panose="020B0502040204020203" pitchFamily="34" charset="0"/>
              </a:rPr>
              <a:t> </a:t>
            </a:r>
          </a:p>
        </p:txBody>
      </p:sp>
    </p:spTree>
    <p:extLst>
      <p:ext uri="{BB962C8B-B14F-4D97-AF65-F5344CB8AC3E}">
        <p14:creationId xmlns:p14="http://schemas.microsoft.com/office/powerpoint/2010/main" val="2973147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982133" y="243876"/>
            <a:ext cx="7704667" cy="738257"/>
          </a:xfrm>
        </p:spPr>
        <p:txBody>
          <a:bodyPr>
            <a:normAutofit/>
          </a:bodyPr>
          <a:lstStyle/>
          <a:p>
            <a:r>
              <a:rPr lang="en-US" altLang="en-US" dirty="0"/>
              <a:t>Repetition</a:t>
            </a:r>
            <a:endParaRPr lang="en-US" altLang="en-US" i="1" dirty="0"/>
          </a:p>
        </p:txBody>
      </p:sp>
      <p:sp>
        <p:nvSpPr>
          <p:cNvPr id="12290" name="Slide Number Placeholder 5"/>
          <p:cNvSpPr>
            <a:spLocks noGrp="1"/>
          </p:cNvSpPr>
          <p:nvPr>
            <p:ph type="sldNum" sz="quarter" idx="12"/>
          </p:nvPr>
        </p:nvSpPr>
        <p:spPr>
          <a:xfrm>
            <a:off x="8258968" y="6417096"/>
            <a:ext cx="427833" cy="3660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800" b="0" i="0" kern="1200">
                <a:solidFill>
                  <a:srgbClr val="0070C0"/>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24</a:t>
            </a:fld>
            <a:endParaRPr lang="en-US" altLang="en-US"/>
          </a:p>
        </p:txBody>
      </p:sp>
      <p:sp>
        <p:nvSpPr>
          <p:cNvPr id="2" name="Date Placeholder 1"/>
          <p:cNvSpPr>
            <a:spLocks noGrp="1"/>
          </p:cNvSpPr>
          <p:nvPr>
            <p:ph type="dt" sz="half" idx="10"/>
          </p:nvPr>
        </p:nvSpPr>
        <p:spPr>
          <a:xfrm>
            <a:off x="1638855" y="6417098"/>
            <a:ext cx="1390095" cy="366055"/>
          </a:xfrm>
          <a:prstGeom prst="rect">
            <a:avLst/>
          </a:prstGeom>
        </p:spPr>
        <p:txBody>
          <a:bodyPr vert="horz" lIns="91440" tIns="45720" rIns="91440" bIns="45720" rtlCol="0" anchor="ctr"/>
          <a:lstStyle>
            <a:defPPr>
              <a:defRPr lang="en-US"/>
            </a:defPPr>
            <a:lvl1pPr marL="0" algn="r" defTabSz="914400" rtl="0" eaLnBrk="1" latinLnBrk="0" hangingPunct="1">
              <a:defRPr sz="1000" b="0" i="0" kern="1200">
                <a:solidFill>
                  <a:srgbClr val="0070C0"/>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936A04-5A05-4E6C-B4F0-15E66EF76D07}" type="datetime3">
              <a:rPr lang="en-US" smtClean="0"/>
              <a:pPr>
                <a:defRPr/>
              </a:pPr>
              <a:t>30 June 2023</a:t>
            </a:fld>
            <a:endParaRPr lang="en-US">
              <a:solidFill>
                <a:srgbClr val="04617B">
                  <a:shade val="90000"/>
                </a:srgbClr>
              </a:solidFill>
            </a:endParaRPr>
          </a:p>
        </p:txBody>
      </p:sp>
      <p:sp>
        <p:nvSpPr>
          <p:cNvPr id="3" name="Footer Placeholder 2"/>
          <p:cNvSpPr>
            <a:spLocks noGrp="1"/>
          </p:cNvSpPr>
          <p:nvPr>
            <p:ph type="ftr" sz="quarter" idx="11"/>
          </p:nvPr>
        </p:nvSpPr>
        <p:spPr/>
        <p:txBody>
          <a:bodyPr/>
          <a:lstStyle/>
          <a:p>
            <a:pPr>
              <a:defRPr/>
            </a:pPr>
            <a:r>
              <a:rPr lang="en-US">
                <a:solidFill>
                  <a:srgbClr val="04617B">
                    <a:shade val="90000"/>
                  </a:srgbClr>
                </a:solidFill>
              </a:rPr>
              <a:t>AOU- M110</a:t>
            </a:r>
            <a:endParaRPr lang="en-US" dirty="0">
              <a:solidFill>
                <a:srgbClr val="04617B">
                  <a:shade val="90000"/>
                </a:srgbClr>
              </a:solidFill>
            </a:endParaRPr>
          </a:p>
        </p:txBody>
      </p:sp>
      <p:sp>
        <p:nvSpPr>
          <p:cNvPr id="13" name="TextBox 12">
            <a:extLst>
              <a:ext uri="{FF2B5EF4-FFF2-40B4-BE49-F238E27FC236}">
                <a16:creationId xmlns:a16="http://schemas.microsoft.com/office/drawing/2014/main" id="{7FD04D11-60FD-460A-9583-E2B6DA08F57A}"/>
              </a:ext>
            </a:extLst>
          </p:cNvPr>
          <p:cNvSpPr txBox="1"/>
          <p:nvPr/>
        </p:nvSpPr>
        <p:spPr>
          <a:xfrm>
            <a:off x="432956" y="1049232"/>
            <a:ext cx="8457044" cy="923330"/>
          </a:xfrm>
          <a:prstGeom prst="rect">
            <a:avLst/>
          </a:prstGeom>
          <a:noFill/>
        </p:spPr>
        <p:txBody>
          <a:bodyPr wrap="square">
            <a:spAutoFit/>
          </a:bodyPr>
          <a:lstStyle/>
          <a:p>
            <a:r>
              <a:rPr lang="en-US" b="1" dirty="0">
                <a:solidFill>
                  <a:srgbClr val="00B050"/>
                </a:solidFill>
                <a:latin typeface="Segoe UI" panose="020B0502040204020203" pitchFamily="34" charset="0"/>
              </a:rPr>
              <a:t>Example:</a:t>
            </a:r>
            <a:r>
              <a:rPr lang="en-US" dirty="0">
                <a:solidFill>
                  <a:srgbClr val="000000"/>
                </a:solidFill>
                <a:latin typeface="Segoe UI" panose="020B0502040204020203" pitchFamily="34" charset="0"/>
              </a:rPr>
              <a:t> </a:t>
            </a:r>
          </a:p>
          <a:p>
            <a:r>
              <a:rPr lang="en-US" dirty="0"/>
              <a:t>Design a pseudocode and the corresponding flowchart for finding the sum of </a:t>
            </a:r>
            <a:r>
              <a:rPr lang="en-US" b="1" dirty="0"/>
              <a:t>n</a:t>
            </a:r>
            <a:r>
              <a:rPr lang="en-US" dirty="0"/>
              <a:t> numbers, where n is a value to read from the user.</a:t>
            </a:r>
          </a:p>
        </p:txBody>
      </p:sp>
      <p:sp>
        <p:nvSpPr>
          <p:cNvPr id="14" name="TextBox 13">
            <a:extLst>
              <a:ext uri="{FF2B5EF4-FFF2-40B4-BE49-F238E27FC236}">
                <a16:creationId xmlns:a16="http://schemas.microsoft.com/office/drawing/2014/main" id="{0755C4F3-44DE-49F2-A713-0331F10031FB}"/>
              </a:ext>
            </a:extLst>
          </p:cNvPr>
          <p:cNvSpPr txBox="1"/>
          <p:nvPr/>
        </p:nvSpPr>
        <p:spPr>
          <a:xfrm>
            <a:off x="1029408" y="2841346"/>
            <a:ext cx="3645193" cy="3046988"/>
          </a:xfrm>
          <a:prstGeom prst="rect">
            <a:avLst/>
          </a:prstGeom>
          <a:noFill/>
          <a:ln>
            <a:noFill/>
          </a:ln>
        </p:spPr>
        <p:txBody>
          <a:bodyPr wrap="square">
            <a:spAutoFit/>
          </a:bodyPr>
          <a:lstStyle/>
          <a:p>
            <a:pPr algn="l"/>
            <a:r>
              <a:rPr lang="en-US" sz="1600" b="1" i="0" u="none" strike="noStrike" baseline="0" dirty="0">
                <a:latin typeface="+mj-lt"/>
              </a:rPr>
              <a:t>Start</a:t>
            </a:r>
          </a:p>
          <a:p>
            <a:r>
              <a:rPr lang="en-US" sz="1600" b="1" dirty="0">
                <a:latin typeface="+mj-lt"/>
              </a:rPr>
              <a:t>Use variable: value, sum, n, </a:t>
            </a:r>
            <a:r>
              <a:rPr lang="en-US" sz="1600" b="1" dirty="0" err="1">
                <a:latin typeface="+mj-lt"/>
              </a:rPr>
              <a:t>i</a:t>
            </a:r>
            <a:endParaRPr lang="en-US" sz="1600" b="1" dirty="0">
              <a:latin typeface="+mj-lt"/>
            </a:endParaRPr>
          </a:p>
          <a:p>
            <a:r>
              <a:rPr lang="en-US" sz="1600" b="1" i="0" u="none" strike="noStrike" baseline="0" dirty="0">
                <a:latin typeface="+mj-lt"/>
              </a:rPr>
              <a:t>sum = 0</a:t>
            </a:r>
          </a:p>
          <a:p>
            <a:r>
              <a:rPr lang="en-US" sz="1600" b="1" dirty="0" err="1">
                <a:latin typeface="+mj-lt"/>
              </a:rPr>
              <a:t>i</a:t>
            </a:r>
            <a:r>
              <a:rPr lang="en-US" sz="1600" b="1" dirty="0">
                <a:latin typeface="+mj-lt"/>
              </a:rPr>
              <a:t> = 1</a:t>
            </a:r>
            <a:endParaRPr lang="en-US" sz="1600" b="1" i="0" u="none" strike="noStrike" baseline="0" dirty="0">
              <a:latin typeface="+mj-lt"/>
            </a:endParaRPr>
          </a:p>
          <a:p>
            <a:pPr algn="l"/>
            <a:r>
              <a:rPr lang="en-US" sz="1600" b="1" i="0" u="none" strike="noStrike" baseline="0" dirty="0">
                <a:latin typeface="+mj-lt"/>
              </a:rPr>
              <a:t>Input n</a:t>
            </a:r>
          </a:p>
          <a:p>
            <a:pPr algn="l"/>
            <a:r>
              <a:rPr lang="nn-NO" sz="1600" b="1" dirty="0">
                <a:solidFill>
                  <a:srgbClr val="C00000"/>
                </a:solidFill>
                <a:latin typeface="+mj-lt"/>
              </a:rPr>
              <a:t>WHILE</a:t>
            </a:r>
            <a:r>
              <a:rPr lang="nn-NO" sz="1600" b="1" dirty="0">
                <a:latin typeface="+mj-lt"/>
              </a:rPr>
              <a:t> </a:t>
            </a:r>
            <a:r>
              <a:rPr lang="nn-NO" sz="1600" b="1" u="none" strike="noStrike" baseline="0" dirty="0">
                <a:latin typeface="+mj-lt"/>
              </a:rPr>
              <a:t>(</a:t>
            </a:r>
            <a:r>
              <a:rPr lang="nn-NO" sz="1600" b="1" i="0" u="none" strike="noStrike" baseline="0" dirty="0">
                <a:latin typeface="+mj-lt"/>
              </a:rPr>
              <a:t>i &lt;= n)</a:t>
            </a:r>
          </a:p>
          <a:p>
            <a:pPr algn="l"/>
            <a:r>
              <a:rPr lang="en-US" sz="1600" b="1" i="0" u="none" strike="noStrike" baseline="0" dirty="0">
                <a:latin typeface="+mj-lt"/>
              </a:rPr>
              <a:t>       Input value</a:t>
            </a:r>
            <a:endParaRPr lang="en-US" sz="1600" b="1" dirty="0">
              <a:latin typeface="+mj-lt"/>
            </a:endParaRPr>
          </a:p>
          <a:p>
            <a:pPr algn="l"/>
            <a:r>
              <a:rPr lang="en-US" sz="1600" b="1" i="0" u="none" strike="noStrike" baseline="0" dirty="0">
                <a:latin typeface="+mj-lt"/>
              </a:rPr>
              <a:t>       sum = </a:t>
            </a:r>
            <a:r>
              <a:rPr lang="en-US" sz="1600" b="1" dirty="0">
                <a:latin typeface="+mj-lt"/>
              </a:rPr>
              <a:t>su</a:t>
            </a:r>
            <a:r>
              <a:rPr lang="en-US" sz="1600" b="1" i="0" u="none" strike="noStrike" baseline="0" dirty="0">
                <a:latin typeface="+mj-lt"/>
              </a:rPr>
              <a:t>m + value</a:t>
            </a:r>
          </a:p>
          <a:p>
            <a:r>
              <a:rPr lang="en-US" sz="1600" b="1" dirty="0">
                <a:latin typeface="+mj-lt"/>
              </a:rPr>
              <a:t>        </a:t>
            </a:r>
            <a:r>
              <a:rPr lang="en-US" sz="1600" b="1" dirty="0" err="1">
                <a:latin typeface="+mj-lt"/>
              </a:rPr>
              <a:t>i</a:t>
            </a:r>
            <a:r>
              <a:rPr lang="en-US" sz="1600" b="1" dirty="0">
                <a:latin typeface="+mj-lt"/>
              </a:rPr>
              <a:t>= i+1</a:t>
            </a:r>
          </a:p>
          <a:p>
            <a:r>
              <a:rPr lang="en-US" sz="1600" b="1" i="0" u="none" strike="noStrike" baseline="0" dirty="0">
                <a:solidFill>
                  <a:srgbClr val="C00000"/>
                </a:solidFill>
                <a:latin typeface="+mj-lt"/>
              </a:rPr>
              <a:t>ENDWHILE</a:t>
            </a:r>
          </a:p>
          <a:p>
            <a:pPr algn="l"/>
            <a:r>
              <a:rPr lang="en-US" sz="1600" b="1" i="0" u="none" strike="noStrike" baseline="0" dirty="0">
                <a:latin typeface="+mj-lt"/>
              </a:rPr>
              <a:t>Output sum</a:t>
            </a:r>
          </a:p>
          <a:p>
            <a:pPr algn="l"/>
            <a:r>
              <a:rPr lang="en-US" sz="1600" b="1" i="0" u="none" strike="noStrike" baseline="0" dirty="0">
                <a:latin typeface="+mj-lt"/>
              </a:rPr>
              <a:t>Stop</a:t>
            </a:r>
            <a:endParaRPr lang="en-US" sz="1600" b="1" dirty="0">
              <a:latin typeface="+mj-lt"/>
            </a:endParaRPr>
          </a:p>
        </p:txBody>
      </p:sp>
      <p:pic>
        <p:nvPicPr>
          <p:cNvPr id="4" name="Picture 3"/>
          <p:cNvPicPr>
            <a:picLocks noChangeAspect="1"/>
          </p:cNvPicPr>
          <p:nvPr/>
        </p:nvPicPr>
        <p:blipFill>
          <a:blip r:embed="rId3"/>
          <a:stretch>
            <a:fillRect/>
          </a:stretch>
        </p:blipFill>
        <p:spPr>
          <a:xfrm>
            <a:off x="5322590" y="2510328"/>
            <a:ext cx="3181350" cy="4238625"/>
          </a:xfrm>
          <a:prstGeom prst="rect">
            <a:avLst/>
          </a:prstGeom>
        </p:spPr>
      </p:pic>
      <p:sp>
        <p:nvSpPr>
          <p:cNvPr id="11" name="TextBox 10">
            <a:extLst>
              <a:ext uri="{FF2B5EF4-FFF2-40B4-BE49-F238E27FC236}">
                <a16:creationId xmlns:a16="http://schemas.microsoft.com/office/drawing/2014/main" id="{E5C74E52-5ED9-40B2-A68C-C309215DE3C1}"/>
              </a:ext>
            </a:extLst>
          </p:cNvPr>
          <p:cNvSpPr txBox="1"/>
          <p:nvPr/>
        </p:nvSpPr>
        <p:spPr>
          <a:xfrm>
            <a:off x="572836" y="2524688"/>
            <a:ext cx="1761066" cy="369332"/>
          </a:xfrm>
          <a:prstGeom prst="rect">
            <a:avLst/>
          </a:prstGeom>
          <a:noFill/>
        </p:spPr>
        <p:txBody>
          <a:bodyPr wrap="square">
            <a:spAutoFit/>
          </a:bodyPr>
          <a:lstStyle/>
          <a:p>
            <a:r>
              <a:rPr lang="en-US" b="1" i="1" dirty="0">
                <a:solidFill>
                  <a:srgbClr val="C00000"/>
                </a:solidFill>
              </a:rPr>
              <a:t>Pseudocode</a:t>
            </a:r>
          </a:p>
        </p:txBody>
      </p:sp>
      <p:sp>
        <p:nvSpPr>
          <p:cNvPr id="12" name="Rectangle 11"/>
          <p:cNvSpPr/>
          <p:nvPr/>
        </p:nvSpPr>
        <p:spPr>
          <a:xfrm>
            <a:off x="432956" y="2056619"/>
            <a:ext cx="1221809" cy="369332"/>
          </a:xfrm>
          <a:prstGeom prst="rect">
            <a:avLst/>
          </a:prstGeom>
        </p:spPr>
        <p:txBody>
          <a:bodyPr wrap="none">
            <a:spAutoFit/>
          </a:bodyPr>
          <a:lstStyle/>
          <a:p>
            <a:r>
              <a:rPr lang="en-US" b="1" dirty="0">
                <a:solidFill>
                  <a:srgbClr val="C00000"/>
                </a:solidFill>
                <a:latin typeface="Segoe UI" panose="020B0502040204020203" pitchFamily="34" charset="0"/>
              </a:rPr>
              <a:t>Solution:</a:t>
            </a:r>
            <a:r>
              <a:rPr lang="en-US" dirty="0">
                <a:solidFill>
                  <a:srgbClr val="C00000"/>
                </a:solidFill>
                <a:latin typeface="Segoe UI" panose="020B0502040204020203" pitchFamily="34" charset="0"/>
              </a:rPr>
              <a:t> </a:t>
            </a:r>
          </a:p>
        </p:txBody>
      </p:sp>
    </p:spTree>
    <p:extLst>
      <p:ext uri="{BB962C8B-B14F-4D97-AF65-F5344CB8AC3E}">
        <p14:creationId xmlns:p14="http://schemas.microsoft.com/office/powerpoint/2010/main" val="662825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6852B-D4D9-C27F-ED79-2D643269F1CA}"/>
              </a:ext>
            </a:extLst>
          </p:cNvPr>
          <p:cNvSpPr>
            <a:spLocks noGrp="1"/>
          </p:cNvSpPr>
          <p:nvPr>
            <p:ph type="title"/>
          </p:nvPr>
        </p:nvSpPr>
        <p:spPr>
          <a:xfrm>
            <a:off x="696383" y="2271055"/>
            <a:ext cx="7886700" cy="1328938"/>
          </a:xfrm>
        </p:spPr>
        <p:txBody>
          <a:bodyPr>
            <a:normAutofit/>
          </a:bodyPr>
          <a:lstStyle/>
          <a:p>
            <a:r>
              <a:rPr lang="en-US" sz="4000" dirty="0">
                <a:solidFill>
                  <a:srgbClr val="C00000"/>
                </a:solidFill>
              </a:rPr>
              <a:t>Extra Examples on Pseudocodes and Flowcharts</a:t>
            </a:r>
            <a:endParaRPr lang="en-US" sz="3600" dirty="0">
              <a:solidFill>
                <a:srgbClr val="C00000"/>
              </a:solidFill>
            </a:endParaRPr>
          </a:p>
        </p:txBody>
      </p:sp>
      <p:sp>
        <p:nvSpPr>
          <p:cNvPr id="4" name="Footer Placeholder 3">
            <a:extLst>
              <a:ext uri="{FF2B5EF4-FFF2-40B4-BE49-F238E27FC236}">
                <a16:creationId xmlns:a16="http://schemas.microsoft.com/office/drawing/2014/main" id="{9D1635A7-D8B4-4CCA-97AE-923C7B96483C}"/>
              </a:ext>
            </a:extLst>
          </p:cNvPr>
          <p:cNvSpPr>
            <a:spLocks noGrp="1"/>
          </p:cNvSpPr>
          <p:nvPr>
            <p:ph type="ftr" sz="quarter" idx="11"/>
          </p:nvPr>
        </p:nvSpPr>
        <p:spPr/>
        <p:txBody>
          <a:bodyPr/>
          <a:lstStyle/>
          <a:p>
            <a:pPr defTabSz="685800"/>
            <a:r>
              <a:rPr lang="en-US">
                <a:solidFill>
                  <a:srgbClr val="002D58">
                    <a:tint val="75000"/>
                  </a:srgbClr>
                </a:solidFill>
              </a:rPr>
              <a:t>AOU- M110</a:t>
            </a:r>
            <a:endParaRPr lang="en-US" dirty="0">
              <a:solidFill>
                <a:srgbClr val="002D58">
                  <a:tint val="75000"/>
                </a:srgbClr>
              </a:solidFill>
            </a:endParaRPr>
          </a:p>
        </p:txBody>
      </p:sp>
    </p:spTree>
    <p:extLst>
      <p:ext uri="{BB962C8B-B14F-4D97-AF65-F5344CB8AC3E}">
        <p14:creationId xmlns:p14="http://schemas.microsoft.com/office/powerpoint/2010/main" val="275182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C1385-A7DC-43AC-8B66-DB15353C692C}"/>
              </a:ext>
            </a:extLst>
          </p:cNvPr>
          <p:cNvSpPr>
            <a:spLocks noGrp="1"/>
          </p:cNvSpPr>
          <p:nvPr>
            <p:ph type="title"/>
          </p:nvPr>
        </p:nvSpPr>
        <p:spPr>
          <a:xfrm>
            <a:off x="890693" y="607200"/>
            <a:ext cx="7704667" cy="466336"/>
          </a:xfrm>
        </p:spPr>
        <p:txBody>
          <a:bodyPr>
            <a:noAutofit/>
          </a:bodyPr>
          <a:lstStyle/>
          <a:p>
            <a:r>
              <a:rPr lang="en-US" sz="3200" dirty="0"/>
              <a:t>Example 1</a:t>
            </a:r>
          </a:p>
        </p:txBody>
      </p:sp>
      <p:sp>
        <p:nvSpPr>
          <p:cNvPr id="4" name="Slide Number Placeholder 3">
            <a:extLst>
              <a:ext uri="{FF2B5EF4-FFF2-40B4-BE49-F238E27FC236}">
                <a16:creationId xmlns:a16="http://schemas.microsoft.com/office/drawing/2014/main" id="{2C13C9E7-9E63-47AF-9812-B7349477EC63}"/>
              </a:ext>
            </a:extLst>
          </p:cNvPr>
          <p:cNvSpPr>
            <a:spLocks noGrp="1"/>
          </p:cNvSpPr>
          <p:nvPr>
            <p:ph type="sldNum" sz="quarter" idx="12"/>
          </p:nvPr>
        </p:nvSpPr>
        <p:spPr>
          <a:xfrm>
            <a:off x="8258968" y="6417096"/>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800" b="0" i="0" kern="1200">
                <a:solidFill>
                  <a:srgbClr val="0070C0"/>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26</a:t>
            </a:fld>
            <a:endParaRPr lang="en-US" dirty="0"/>
          </a:p>
        </p:txBody>
      </p:sp>
      <p:sp>
        <p:nvSpPr>
          <p:cNvPr id="6" name="TextBox 5">
            <a:extLst>
              <a:ext uri="{FF2B5EF4-FFF2-40B4-BE49-F238E27FC236}">
                <a16:creationId xmlns:a16="http://schemas.microsoft.com/office/drawing/2014/main" id="{97F4190D-7B79-4E88-8D93-BB45EF3AB154}"/>
              </a:ext>
            </a:extLst>
          </p:cNvPr>
          <p:cNvSpPr txBox="1"/>
          <p:nvPr/>
        </p:nvSpPr>
        <p:spPr>
          <a:xfrm>
            <a:off x="982134" y="1466302"/>
            <a:ext cx="7887546" cy="923330"/>
          </a:xfrm>
          <a:prstGeom prst="rect">
            <a:avLst/>
          </a:prstGeom>
          <a:noFill/>
        </p:spPr>
        <p:txBody>
          <a:bodyPr wrap="square">
            <a:spAutoFit/>
          </a:bodyPr>
          <a:lstStyle/>
          <a:p>
            <a:pPr algn="just"/>
            <a:r>
              <a:rPr lang="en-US" dirty="0"/>
              <a:t>Write a pseudocode to print out each character typed at a keyboard until the character ‘q’ is entered. (i.e., The program reads characters and print them until ‘q’ in entered).</a:t>
            </a:r>
          </a:p>
        </p:txBody>
      </p:sp>
      <p:sp>
        <p:nvSpPr>
          <p:cNvPr id="7" name="Footer Placeholder 6">
            <a:extLst>
              <a:ext uri="{FF2B5EF4-FFF2-40B4-BE49-F238E27FC236}">
                <a16:creationId xmlns:a16="http://schemas.microsoft.com/office/drawing/2014/main" id="{A6A8E7F7-BF3D-45D0-BD20-1B9BCC0E0FFE}"/>
              </a:ext>
            </a:extLst>
          </p:cNvPr>
          <p:cNvSpPr>
            <a:spLocks noGrp="1"/>
          </p:cNvSpPr>
          <p:nvPr>
            <p:ph type="ftr" sz="quarter" idx="11"/>
          </p:nvPr>
        </p:nvSpPr>
        <p:spPr/>
        <p:txBody>
          <a:bodyPr/>
          <a:lstStyle/>
          <a:p>
            <a:r>
              <a:rPr lang="en-US"/>
              <a:t>AOU- M110</a:t>
            </a:r>
            <a:endParaRPr lang="en-US" dirty="0"/>
          </a:p>
        </p:txBody>
      </p:sp>
      <p:sp>
        <p:nvSpPr>
          <p:cNvPr id="14" name="TextBox 13">
            <a:extLst>
              <a:ext uri="{FF2B5EF4-FFF2-40B4-BE49-F238E27FC236}">
                <a16:creationId xmlns:a16="http://schemas.microsoft.com/office/drawing/2014/main" id="{97F4190D-7B79-4E88-8D93-BB45EF3AB154}"/>
              </a:ext>
            </a:extLst>
          </p:cNvPr>
          <p:cNvSpPr txBox="1"/>
          <p:nvPr/>
        </p:nvSpPr>
        <p:spPr>
          <a:xfrm>
            <a:off x="833013" y="3055738"/>
            <a:ext cx="7887546" cy="2031325"/>
          </a:xfrm>
          <a:prstGeom prst="rect">
            <a:avLst/>
          </a:prstGeom>
          <a:noFill/>
        </p:spPr>
        <p:txBody>
          <a:bodyPr wrap="square">
            <a:spAutoFit/>
          </a:bodyPr>
          <a:lstStyle/>
          <a:p>
            <a:pPr marL="285750" indent="-285750" algn="just">
              <a:buFont typeface="Arial" panose="020B0604020202020204" pitchFamily="34" charset="0"/>
              <a:buChar char="•"/>
            </a:pPr>
            <a:r>
              <a:rPr lang="en-US" dirty="0"/>
              <a:t>This is an example of </a:t>
            </a:r>
            <a:r>
              <a:rPr lang="en-US" b="1" dirty="0"/>
              <a:t>sentinel-controlled</a:t>
            </a:r>
            <a:r>
              <a:rPr lang="en-US" dirty="0"/>
              <a:t> repetition (indefinite repetition) because the number of repetitions is not known before the loop begins executing.</a:t>
            </a:r>
          </a:p>
          <a:p>
            <a:pPr marL="285750" indent="-285750" algn="just">
              <a:buFont typeface="Arial" panose="020B0604020202020204" pitchFamily="34" charset="0"/>
              <a:buChar char="•"/>
            </a:pPr>
            <a:r>
              <a:rPr lang="en-US" dirty="0"/>
              <a:t>A special value called a </a:t>
            </a:r>
            <a:r>
              <a:rPr lang="en-US" b="1" dirty="0"/>
              <a:t>sentinel value </a:t>
            </a:r>
            <a:r>
              <a:rPr lang="en-US" dirty="0"/>
              <a:t>can be used to indicate “end of data entry” or a “condition of termination”.</a:t>
            </a:r>
          </a:p>
          <a:p>
            <a:pPr marL="285750" indent="-285750" algn="just">
              <a:buFont typeface="Arial" panose="020B0604020202020204" pitchFamily="34" charset="0"/>
              <a:buChar char="•"/>
            </a:pPr>
            <a:r>
              <a:rPr lang="en-US" dirty="0"/>
              <a:t>A sentinel value must be chosen that cannot be confused with an acceptable input value.</a:t>
            </a:r>
          </a:p>
        </p:txBody>
      </p:sp>
      <p:sp>
        <p:nvSpPr>
          <p:cNvPr id="8" name="TextBox 7">
            <a:extLst>
              <a:ext uri="{FF2B5EF4-FFF2-40B4-BE49-F238E27FC236}">
                <a16:creationId xmlns:a16="http://schemas.microsoft.com/office/drawing/2014/main" id="{E5063A09-B148-89D9-F7B4-3013CF8F0F31}"/>
              </a:ext>
            </a:extLst>
          </p:cNvPr>
          <p:cNvSpPr txBox="1"/>
          <p:nvPr/>
        </p:nvSpPr>
        <p:spPr>
          <a:xfrm>
            <a:off x="982134" y="2597732"/>
            <a:ext cx="2218266" cy="369332"/>
          </a:xfrm>
          <a:prstGeom prst="rect">
            <a:avLst/>
          </a:prstGeom>
          <a:noFill/>
        </p:spPr>
        <p:txBody>
          <a:bodyPr wrap="square">
            <a:spAutoFit/>
          </a:bodyPr>
          <a:lstStyle/>
          <a:p>
            <a:r>
              <a:rPr lang="en-US" b="1" dirty="0">
                <a:solidFill>
                  <a:srgbClr val="0070C0"/>
                </a:solidFill>
              </a:rPr>
              <a:t>Problem explanation:</a:t>
            </a:r>
          </a:p>
        </p:txBody>
      </p:sp>
    </p:spTree>
    <p:extLst>
      <p:ext uri="{BB962C8B-B14F-4D97-AF65-F5344CB8AC3E}">
        <p14:creationId xmlns:p14="http://schemas.microsoft.com/office/powerpoint/2010/main" val="1915920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491067" y="313444"/>
            <a:ext cx="7704667" cy="738257"/>
          </a:xfrm>
        </p:spPr>
        <p:txBody>
          <a:bodyPr>
            <a:normAutofit/>
          </a:bodyPr>
          <a:lstStyle/>
          <a:p>
            <a:r>
              <a:rPr lang="en-US" sz="3600" dirty="0"/>
              <a:t>Example 1- </a:t>
            </a:r>
            <a:r>
              <a:rPr lang="en-US" b="1" dirty="0">
                <a:solidFill>
                  <a:srgbClr val="C00000"/>
                </a:solidFill>
                <a:latin typeface="Segoe UI" panose="020B0502040204020203" pitchFamily="34" charset="0"/>
              </a:rPr>
              <a:t>Solution</a:t>
            </a:r>
            <a:endParaRPr lang="en-US" altLang="en-US" i="1" dirty="0">
              <a:solidFill>
                <a:srgbClr val="C00000"/>
              </a:solidFill>
            </a:endParaRPr>
          </a:p>
        </p:txBody>
      </p:sp>
      <p:sp>
        <p:nvSpPr>
          <p:cNvPr id="12290" name="Slide Number Placeholder 5"/>
          <p:cNvSpPr>
            <a:spLocks noGrp="1"/>
          </p:cNvSpPr>
          <p:nvPr>
            <p:ph type="sldNum" sz="quarter" idx="12"/>
          </p:nvPr>
        </p:nvSpPr>
        <p:spPr>
          <a:xfrm>
            <a:off x="8258968" y="6417096"/>
            <a:ext cx="427833" cy="3660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800" b="0" i="0" kern="1200">
                <a:solidFill>
                  <a:srgbClr val="0070C0"/>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27</a:t>
            </a:fld>
            <a:endParaRPr lang="en-US" altLang="en-US"/>
          </a:p>
        </p:txBody>
      </p:sp>
      <p:sp>
        <p:nvSpPr>
          <p:cNvPr id="3" name="Footer Placeholder 2"/>
          <p:cNvSpPr>
            <a:spLocks noGrp="1"/>
          </p:cNvSpPr>
          <p:nvPr>
            <p:ph type="ftr" sz="quarter" idx="11"/>
          </p:nvPr>
        </p:nvSpPr>
        <p:spPr/>
        <p:txBody>
          <a:bodyPr/>
          <a:lstStyle/>
          <a:p>
            <a:pPr>
              <a:defRPr/>
            </a:pPr>
            <a:r>
              <a:rPr lang="en-US">
                <a:solidFill>
                  <a:srgbClr val="04617B">
                    <a:shade val="90000"/>
                  </a:srgbClr>
                </a:solidFill>
              </a:rPr>
              <a:t>AOU- M110</a:t>
            </a:r>
            <a:endParaRPr lang="en-US" dirty="0">
              <a:solidFill>
                <a:srgbClr val="04617B">
                  <a:shade val="90000"/>
                </a:srgbClr>
              </a:solidFill>
            </a:endParaRPr>
          </a:p>
        </p:txBody>
      </p:sp>
      <p:sp>
        <p:nvSpPr>
          <p:cNvPr id="15" name="TextBox 14">
            <a:extLst>
              <a:ext uri="{FF2B5EF4-FFF2-40B4-BE49-F238E27FC236}">
                <a16:creationId xmlns:a16="http://schemas.microsoft.com/office/drawing/2014/main" id="{BE9BFEE5-5219-42A4-AB90-7C5169DCD272}"/>
              </a:ext>
            </a:extLst>
          </p:cNvPr>
          <p:cNvSpPr txBox="1"/>
          <p:nvPr/>
        </p:nvSpPr>
        <p:spPr>
          <a:xfrm>
            <a:off x="842493" y="2540881"/>
            <a:ext cx="5127233" cy="2308324"/>
          </a:xfrm>
          <a:prstGeom prst="rect">
            <a:avLst/>
          </a:prstGeom>
          <a:noFill/>
          <a:ln>
            <a:solidFill>
              <a:schemeClr val="tx1"/>
            </a:solidFill>
          </a:ln>
        </p:spPr>
        <p:txBody>
          <a:bodyPr wrap="square">
            <a:spAutoFit/>
          </a:bodyPr>
          <a:lstStyle/>
          <a:p>
            <a:pPr algn="l"/>
            <a:r>
              <a:rPr lang="en-US" sz="1800" b="0" i="1" u="none" strike="noStrike" baseline="0" dirty="0"/>
              <a:t>Use variable: letter </a:t>
            </a:r>
          </a:p>
          <a:p>
            <a:pPr marL="0" lvl="1"/>
            <a:r>
              <a:rPr lang="en-US" i="1" dirty="0"/>
              <a:t>Print “Type in a character or ‘q’ to stop”</a:t>
            </a:r>
          </a:p>
          <a:p>
            <a:pPr algn="l"/>
            <a:r>
              <a:rPr lang="en-US" sz="1800" b="0" i="1" u="none" strike="noStrike" baseline="0" dirty="0"/>
              <a:t>Input letter</a:t>
            </a:r>
          </a:p>
          <a:p>
            <a:r>
              <a:rPr lang="en-US" b="1" i="1" dirty="0">
                <a:solidFill>
                  <a:srgbClr val="C00000"/>
                </a:solidFill>
              </a:rPr>
              <a:t>WHILE</a:t>
            </a:r>
            <a:r>
              <a:rPr lang="en-US" i="1" dirty="0"/>
              <a:t> letter &lt;&gt; ‘q’ </a:t>
            </a:r>
          </a:p>
          <a:p>
            <a:pPr lvl="1"/>
            <a:r>
              <a:rPr lang="en-US" i="1" dirty="0"/>
              <a:t>Print letter</a:t>
            </a:r>
          </a:p>
          <a:p>
            <a:pPr lvl="1"/>
            <a:r>
              <a:rPr lang="en-US" i="1" dirty="0"/>
              <a:t>Print “Type in a character or ‘q’ to stop”</a:t>
            </a:r>
          </a:p>
          <a:p>
            <a:pPr lvl="1"/>
            <a:r>
              <a:rPr lang="en-US" i="1" dirty="0"/>
              <a:t>Input letter</a:t>
            </a:r>
          </a:p>
          <a:p>
            <a:r>
              <a:rPr lang="en-US" b="1" i="1" dirty="0">
                <a:solidFill>
                  <a:srgbClr val="C00000"/>
                </a:solidFill>
              </a:rPr>
              <a:t>ENDWHILE</a:t>
            </a:r>
          </a:p>
        </p:txBody>
      </p:sp>
      <p:sp>
        <p:nvSpPr>
          <p:cNvPr id="11" name="TextBox 10">
            <a:extLst>
              <a:ext uri="{FF2B5EF4-FFF2-40B4-BE49-F238E27FC236}">
                <a16:creationId xmlns:a16="http://schemas.microsoft.com/office/drawing/2014/main" id="{E5C74E52-5ED9-40B2-A68C-C309215DE3C1}"/>
              </a:ext>
            </a:extLst>
          </p:cNvPr>
          <p:cNvSpPr txBox="1"/>
          <p:nvPr/>
        </p:nvSpPr>
        <p:spPr>
          <a:xfrm>
            <a:off x="786189" y="2134745"/>
            <a:ext cx="1761066" cy="369332"/>
          </a:xfrm>
          <a:prstGeom prst="rect">
            <a:avLst/>
          </a:prstGeom>
          <a:noFill/>
        </p:spPr>
        <p:txBody>
          <a:bodyPr wrap="square">
            <a:spAutoFit/>
          </a:bodyPr>
          <a:lstStyle/>
          <a:p>
            <a:r>
              <a:rPr lang="en-US" b="1" dirty="0"/>
              <a:t>Pseudocode</a:t>
            </a:r>
          </a:p>
        </p:txBody>
      </p:sp>
      <p:sp>
        <p:nvSpPr>
          <p:cNvPr id="9" name="Rectangle 8"/>
          <p:cNvSpPr/>
          <p:nvPr/>
        </p:nvSpPr>
        <p:spPr>
          <a:xfrm>
            <a:off x="910827" y="2875776"/>
            <a:ext cx="3648110" cy="50750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 name="Rectangle 9"/>
          <p:cNvSpPr/>
          <p:nvPr/>
        </p:nvSpPr>
        <p:spPr>
          <a:xfrm>
            <a:off x="1363676" y="3968712"/>
            <a:ext cx="3648110" cy="50750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Rectangle 11"/>
          <p:cNvSpPr/>
          <p:nvPr/>
        </p:nvSpPr>
        <p:spPr>
          <a:xfrm>
            <a:off x="919534" y="3420067"/>
            <a:ext cx="1849792" cy="29810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3922169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982133" y="243876"/>
            <a:ext cx="7704667" cy="738257"/>
          </a:xfrm>
        </p:spPr>
        <p:txBody>
          <a:bodyPr>
            <a:normAutofit/>
          </a:bodyPr>
          <a:lstStyle/>
          <a:p>
            <a:r>
              <a:rPr lang="en-US" sz="3200" dirty="0"/>
              <a:t>Example 2</a:t>
            </a:r>
            <a:endParaRPr lang="en-US" altLang="en-US" i="1" dirty="0"/>
          </a:p>
        </p:txBody>
      </p:sp>
      <p:sp>
        <p:nvSpPr>
          <p:cNvPr id="12290" name="Slide Number Placeholder 5"/>
          <p:cNvSpPr>
            <a:spLocks noGrp="1"/>
          </p:cNvSpPr>
          <p:nvPr>
            <p:ph type="sldNum" sz="quarter" idx="12"/>
          </p:nvPr>
        </p:nvSpPr>
        <p:spPr>
          <a:xfrm>
            <a:off x="8258968" y="6417096"/>
            <a:ext cx="427833" cy="3660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800" b="0" i="0" kern="1200">
                <a:solidFill>
                  <a:srgbClr val="0070C0"/>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28</a:t>
            </a:fld>
            <a:endParaRPr lang="en-US" altLang="en-US"/>
          </a:p>
        </p:txBody>
      </p:sp>
      <p:sp>
        <p:nvSpPr>
          <p:cNvPr id="3" name="Footer Placeholder 2"/>
          <p:cNvSpPr>
            <a:spLocks noGrp="1"/>
          </p:cNvSpPr>
          <p:nvPr>
            <p:ph type="ftr" sz="quarter" idx="11"/>
          </p:nvPr>
        </p:nvSpPr>
        <p:spPr/>
        <p:txBody>
          <a:bodyPr/>
          <a:lstStyle/>
          <a:p>
            <a:pPr>
              <a:defRPr/>
            </a:pPr>
            <a:r>
              <a:rPr lang="en-US">
                <a:solidFill>
                  <a:srgbClr val="04617B">
                    <a:shade val="90000"/>
                  </a:srgbClr>
                </a:solidFill>
              </a:rPr>
              <a:t>AOU- M110</a:t>
            </a:r>
            <a:endParaRPr lang="en-US" dirty="0">
              <a:solidFill>
                <a:srgbClr val="04617B">
                  <a:shade val="90000"/>
                </a:srgbClr>
              </a:solidFill>
            </a:endParaRPr>
          </a:p>
        </p:txBody>
      </p:sp>
      <p:sp>
        <p:nvSpPr>
          <p:cNvPr id="12" name="TextBox 11">
            <a:extLst>
              <a:ext uri="{FF2B5EF4-FFF2-40B4-BE49-F238E27FC236}">
                <a16:creationId xmlns:a16="http://schemas.microsoft.com/office/drawing/2014/main" id="{B6DB5F0B-5A8F-44BB-8561-7CE421439F21}"/>
              </a:ext>
            </a:extLst>
          </p:cNvPr>
          <p:cNvSpPr txBox="1"/>
          <p:nvPr/>
        </p:nvSpPr>
        <p:spPr>
          <a:xfrm>
            <a:off x="799419" y="1382839"/>
            <a:ext cx="8070094" cy="646331"/>
          </a:xfrm>
          <a:prstGeom prst="rect">
            <a:avLst/>
          </a:prstGeom>
          <a:noFill/>
        </p:spPr>
        <p:txBody>
          <a:bodyPr wrap="square">
            <a:spAutoFit/>
          </a:bodyPr>
          <a:lstStyle/>
          <a:p>
            <a:pPr algn="just"/>
            <a:r>
              <a:rPr lang="en-US" dirty="0"/>
              <a:t>Design a pseudocode that will output the square of any number input until the number input is zero.</a:t>
            </a:r>
          </a:p>
        </p:txBody>
      </p:sp>
      <p:sp>
        <p:nvSpPr>
          <p:cNvPr id="15" name="TextBox 14">
            <a:extLst>
              <a:ext uri="{FF2B5EF4-FFF2-40B4-BE49-F238E27FC236}">
                <a16:creationId xmlns:a16="http://schemas.microsoft.com/office/drawing/2014/main" id="{BE9BFEE5-5219-42A4-AB90-7C5169DCD272}"/>
              </a:ext>
            </a:extLst>
          </p:cNvPr>
          <p:cNvSpPr txBox="1"/>
          <p:nvPr/>
        </p:nvSpPr>
        <p:spPr>
          <a:xfrm>
            <a:off x="1600199" y="3115676"/>
            <a:ext cx="5065970" cy="2585323"/>
          </a:xfrm>
          <a:prstGeom prst="rect">
            <a:avLst/>
          </a:prstGeom>
          <a:noFill/>
          <a:ln>
            <a:solidFill>
              <a:schemeClr val="tx1"/>
            </a:solidFill>
          </a:ln>
        </p:spPr>
        <p:txBody>
          <a:bodyPr wrap="square">
            <a:spAutoFit/>
          </a:bodyPr>
          <a:lstStyle/>
          <a:p>
            <a:pPr algn="l"/>
            <a:r>
              <a:rPr lang="en-US" sz="1800" b="0" i="1" u="none" strike="noStrike" baseline="0" dirty="0"/>
              <a:t>Use variable: number, square</a:t>
            </a:r>
          </a:p>
          <a:p>
            <a:pPr algn="l"/>
            <a:r>
              <a:rPr lang="en-US" sz="1800" b="0" i="1" u="none" strike="noStrike" baseline="0" dirty="0"/>
              <a:t>Print “Type in a number or zero to stop”</a:t>
            </a:r>
          </a:p>
          <a:p>
            <a:pPr algn="l"/>
            <a:r>
              <a:rPr lang="en-US" sz="1800" b="0" i="1" u="none" strike="noStrike" baseline="0" dirty="0"/>
              <a:t>Input number</a:t>
            </a:r>
          </a:p>
          <a:p>
            <a:pPr algn="l"/>
            <a:r>
              <a:rPr lang="en-US" b="1" i="1" dirty="0">
                <a:solidFill>
                  <a:srgbClr val="C00000"/>
                </a:solidFill>
              </a:rPr>
              <a:t>WHILE</a:t>
            </a:r>
            <a:r>
              <a:rPr lang="en-US" sz="1800" b="0" i="1" u="none" strike="noStrike" baseline="0" dirty="0"/>
              <a:t> number &lt;&gt; 0</a:t>
            </a:r>
          </a:p>
          <a:p>
            <a:pPr lvl="1"/>
            <a:r>
              <a:rPr lang="en-US" b="0" i="1" u="none" strike="noStrike" baseline="0" dirty="0"/>
              <a:t>square = number * number</a:t>
            </a:r>
          </a:p>
          <a:p>
            <a:pPr lvl="1"/>
            <a:r>
              <a:rPr lang="en-US" b="0" i="1" u="none" strike="noStrike" baseline="0" dirty="0"/>
              <a:t>Print square</a:t>
            </a:r>
          </a:p>
          <a:p>
            <a:pPr lvl="1"/>
            <a:r>
              <a:rPr lang="en-US" b="0" i="1" u="none" strike="noStrike" baseline="0" dirty="0"/>
              <a:t>Print “Type in a number or zero to stop”</a:t>
            </a:r>
          </a:p>
          <a:p>
            <a:pPr lvl="1"/>
            <a:r>
              <a:rPr lang="en-US" b="0" i="1" u="none" strike="noStrike" baseline="0" dirty="0"/>
              <a:t>Input number</a:t>
            </a:r>
          </a:p>
          <a:p>
            <a:pPr algn="l"/>
            <a:r>
              <a:rPr lang="en-US" b="1" i="1" dirty="0">
                <a:solidFill>
                  <a:srgbClr val="C00000"/>
                </a:solidFill>
              </a:rPr>
              <a:t>ENDWHILE</a:t>
            </a:r>
          </a:p>
        </p:txBody>
      </p:sp>
      <p:sp>
        <p:nvSpPr>
          <p:cNvPr id="8" name="Rectangle 7"/>
          <p:cNvSpPr/>
          <p:nvPr/>
        </p:nvSpPr>
        <p:spPr>
          <a:xfrm>
            <a:off x="1646459" y="3470135"/>
            <a:ext cx="3713423" cy="50750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 name="Rectangle 8"/>
          <p:cNvSpPr/>
          <p:nvPr/>
        </p:nvSpPr>
        <p:spPr>
          <a:xfrm>
            <a:off x="2099310" y="4563071"/>
            <a:ext cx="3678586" cy="50750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 name="Rectangle 9"/>
          <p:cNvSpPr/>
          <p:nvPr/>
        </p:nvSpPr>
        <p:spPr>
          <a:xfrm>
            <a:off x="1655166" y="4014426"/>
            <a:ext cx="1991849" cy="224471"/>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 name="TextBox 4">
            <a:extLst>
              <a:ext uri="{FF2B5EF4-FFF2-40B4-BE49-F238E27FC236}">
                <a16:creationId xmlns:a16="http://schemas.microsoft.com/office/drawing/2014/main" id="{BFA66E23-346B-F0B5-418A-B048A7005CF9}"/>
              </a:ext>
            </a:extLst>
          </p:cNvPr>
          <p:cNvSpPr txBox="1"/>
          <p:nvPr/>
        </p:nvSpPr>
        <p:spPr>
          <a:xfrm>
            <a:off x="872066" y="2390889"/>
            <a:ext cx="1159934" cy="369332"/>
          </a:xfrm>
          <a:prstGeom prst="rect">
            <a:avLst/>
          </a:prstGeom>
          <a:noFill/>
        </p:spPr>
        <p:txBody>
          <a:bodyPr wrap="square">
            <a:spAutoFit/>
          </a:bodyPr>
          <a:lstStyle/>
          <a:p>
            <a:r>
              <a:rPr lang="en-US" b="1" dirty="0">
                <a:solidFill>
                  <a:srgbClr val="C00000"/>
                </a:solidFill>
                <a:latin typeface="Segoe UI" panose="020B0502040204020203" pitchFamily="34" charset="0"/>
              </a:rPr>
              <a:t>Solution:</a:t>
            </a:r>
            <a:endParaRPr lang="en-US" dirty="0"/>
          </a:p>
        </p:txBody>
      </p:sp>
    </p:spTree>
    <p:extLst>
      <p:ext uri="{BB962C8B-B14F-4D97-AF65-F5344CB8AC3E}">
        <p14:creationId xmlns:p14="http://schemas.microsoft.com/office/powerpoint/2010/main" val="1922221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C1385-A7DC-43AC-8B66-DB15353C692C}"/>
              </a:ext>
            </a:extLst>
          </p:cNvPr>
          <p:cNvSpPr>
            <a:spLocks noGrp="1"/>
          </p:cNvSpPr>
          <p:nvPr>
            <p:ph type="title"/>
          </p:nvPr>
        </p:nvSpPr>
        <p:spPr>
          <a:xfrm>
            <a:off x="554301" y="238995"/>
            <a:ext cx="7704667" cy="466336"/>
          </a:xfrm>
        </p:spPr>
        <p:txBody>
          <a:bodyPr>
            <a:noAutofit/>
          </a:bodyPr>
          <a:lstStyle/>
          <a:p>
            <a:r>
              <a:rPr lang="en-US" sz="3200" dirty="0"/>
              <a:t>Example 3</a:t>
            </a:r>
          </a:p>
        </p:txBody>
      </p:sp>
      <p:sp>
        <p:nvSpPr>
          <p:cNvPr id="4" name="Slide Number Placeholder 3">
            <a:extLst>
              <a:ext uri="{FF2B5EF4-FFF2-40B4-BE49-F238E27FC236}">
                <a16:creationId xmlns:a16="http://schemas.microsoft.com/office/drawing/2014/main" id="{2C13C9E7-9E63-47AF-9812-B7349477EC63}"/>
              </a:ext>
            </a:extLst>
          </p:cNvPr>
          <p:cNvSpPr>
            <a:spLocks noGrp="1"/>
          </p:cNvSpPr>
          <p:nvPr>
            <p:ph type="sldNum" sz="quarter" idx="12"/>
          </p:nvPr>
        </p:nvSpPr>
        <p:spPr>
          <a:xfrm>
            <a:off x="8258968" y="6417096"/>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800" b="0" i="0" kern="1200">
                <a:solidFill>
                  <a:srgbClr val="0070C0"/>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29</a:t>
            </a:fld>
            <a:endParaRPr lang="en-US" dirty="0"/>
          </a:p>
        </p:txBody>
      </p:sp>
      <p:sp>
        <p:nvSpPr>
          <p:cNvPr id="6" name="TextBox 5">
            <a:extLst>
              <a:ext uri="{FF2B5EF4-FFF2-40B4-BE49-F238E27FC236}">
                <a16:creationId xmlns:a16="http://schemas.microsoft.com/office/drawing/2014/main" id="{97F4190D-7B79-4E88-8D93-BB45EF3AB154}"/>
              </a:ext>
            </a:extLst>
          </p:cNvPr>
          <p:cNvSpPr txBox="1"/>
          <p:nvPr/>
        </p:nvSpPr>
        <p:spPr>
          <a:xfrm>
            <a:off x="702734" y="1017569"/>
            <a:ext cx="7887546" cy="1200329"/>
          </a:xfrm>
          <a:prstGeom prst="rect">
            <a:avLst/>
          </a:prstGeom>
          <a:noFill/>
        </p:spPr>
        <p:txBody>
          <a:bodyPr wrap="square">
            <a:spAutoFit/>
          </a:bodyPr>
          <a:lstStyle/>
          <a:p>
            <a:pPr algn="just"/>
            <a:r>
              <a:rPr lang="en-US" dirty="0"/>
              <a:t>Design the pseudocode and flowchart for a program that reads the grades of several students in a class and calculates the grade-point average for the class. The total number of students is unknown, and the program should stop reading grades when the user enters -1.</a:t>
            </a:r>
          </a:p>
        </p:txBody>
      </p:sp>
      <p:sp>
        <p:nvSpPr>
          <p:cNvPr id="7" name="Footer Placeholder 6">
            <a:extLst>
              <a:ext uri="{FF2B5EF4-FFF2-40B4-BE49-F238E27FC236}">
                <a16:creationId xmlns:a16="http://schemas.microsoft.com/office/drawing/2014/main" id="{A6A8E7F7-BF3D-45D0-BD20-1B9BCC0E0FFE}"/>
              </a:ext>
            </a:extLst>
          </p:cNvPr>
          <p:cNvSpPr>
            <a:spLocks noGrp="1"/>
          </p:cNvSpPr>
          <p:nvPr>
            <p:ph type="ftr" sz="quarter" idx="11"/>
          </p:nvPr>
        </p:nvSpPr>
        <p:spPr/>
        <p:txBody>
          <a:bodyPr/>
          <a:lstStyle/>
          <a:p>
            <a:r>
              <a:rPr lang="en-US"/>
              <a:t>AOU- M110</a:t>
            </a:r>
            <a:endParaRPr lang="en-US" dirty="0"/>
          </a:p>
        </p:txBody>
      </p:sp>
    </p:spTree>
    <p:extLst>
      <p:ext uri="{BB962C8B-B14F-4D97-AF65-F5344CB8AC3E}">
        <p14:creationId xmlns:p14="http://schemas.microsoft.com/office/powerpoint/2010/main" val="1618685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5" name="Footer Placeholder 4">
            <a:extLst>
              <a:ext uri="{FF2B5EF4-FFF2-40B4-BE49-F238E27FC236}">
                <a16:creationId xmlns:a16="http://schemas.microsoft.com/office/drawing/2014/main" id="{18DB46C4-7C74-4C5C-9B50-301F17BAC723}"/>
              </a:ext>
            </a:extLst>
          </p:cNvPr>
          <p:cNvSpPr>
            <a:spLocks noGrp="1"/>
          </p:cNvSpPr>
          <p:nvPr>
            <p:ph type="ftr" sz="quarter" idx="11"/>
          </p:nvPr>
        </p:nvSpPr>
        <p:spPr/>
        <p:txBody>
          <a:bodyPr/>
          <a:lstStyle/>
          <a:p>
            <a:r>
              <a:rPr lang="en-US"/>
              <a:t>AOU- M110</a:t>
            </a:r>
            <a:endParaRPr lang="en-US" dirty="0"/>
          </a:p>
        </p:txBody>
      </p:sp>
      <p:sp>
        <p:nvSpPr>
          <p:cNvPr id="4" name="Slide Number Placeholder 3"/>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t>3</a:t>
            </a:fld>
            <a:endParaRPr lang="en-US" dirty="0"/>
          </a:p>
        </p:txBody>
      </p:sp>
      <p:sp>
        <p:nvSpPr>
          <p:cNvPr id="6" name="TextBox 5">
            <a:extLst>
              <a:ext uri="{FF2B5EF4-FFF2-40B4-BE49-F238E27FC236}">
                <a16:creationId xmlns:a16="http://schemas.microsoft.com/office/drawing/2014/main" id="{1E100413-5C67-4D82-914A-8BA1DE2C0196}"/>
              </a:ext>
            </a:extLst>
          </p:cNvPr>
          <p:cNvSpPr txBox="1"/>
          <p:nvPr/>
        </p:nvSpPr>
        <p:spPr>
          <a:xfrm>
            <a:off x="982132" y="1879954"/>
            <a:ext cx="7704667" cy="3477875"/>
          </a:xfrm>
          <a:prstGeom prst="rect">
            <a:avLst/>
          </a:prstGeom>
          <a:noFill/>
        </p:spPr>
        <p:txBody>
          <a:bodyPr wrap="square">
            <a:spAutoFit/>
          </a:bodyPr>
          <a:lstStyle/>
          <a:p>
            <a:pPr marL="285750" indent="-285750" algn="just">
              <a:buFont typeface="Arial" panose="020B0604020202020204" pitchFamily="34" charset="0"/>
              <a:buChar char="•"/>
            </a:pPr>
            <a:r>
              <a:rPr lang="en-US" sz="2200" b="0" i="0" u="none" strike="noStrike" baseline="0" dirty="0"/>
              <a:t>Throughout history, man has thought of ever more elegant ways of reducing the amount of labor needed to do things. </a:t>
            </a:r>
          </a:p>
          <a:p>
            <a:pPr marL="285750" indent="-285750" algn="just">
              <a:buFont typeface="Arial" panose="020B0604020202020204" pitchFamily="34" charset="0"/>
              <a:buChar char="•"/>
            </a:pPr>
            <a:r>
              <a:rPr lang="en-US" sz="2200" b="0" i="0" u="none" strike="noStrike" baseline="0" dirty="0"/>
              <a:t>A computer has immense potential for saving time/energy, as most (computational) tasks that are repetitive or can be generalized can be done by a computer. </a:t>
            </a:r>
          </a:p>
          <a:p>
            <a:pPr marL="285750" indent="-285750" algn="just">
              <a:buFont typeface="Arial" panose="020B0604020202020204" pitchFamily="34" charset="0"/>
              <a:buChar char="•"/>
            </a:pPr>
            <a:r>
              <a:rPr lang="en-US" sz="2200" b="0" i="0" u="none" strike="noStrike" baseline="0" dirty="0"/>
              <a:t>For a computer to perform a desired task, a </a:t>
            </a:r>
            <a:r>
              <a:rPr lang="en-US" sz="2200" b="0" i="0" u="sng" strike="noStrike" baseline="0" dirty="0"/>
              <a:t>method for carrying out some sequence of events</a:t>
            </a:r>
            <a:r>
              <a:rPr lang="en-US" sz="2200" b="0" i="0" u="none" strike="noStrike" baseline="0" dirty="0"/>
              <a:t>, resulting in accomplishing the task, must be </a:t>
            </a:r>
            <a:r>
              <a:rPr lang="en-US" sz="2200" b="0" i="0" u="sng" strike="noStrike" baseline="0" dirty="0"/>
              <a:t>described to the computer</a:t>
            </a:r>
            <a:r>
              <a:rPr lang="en-US" sz="2200" b="0" i="0" u="none" strike="noStrike" baseline="0" dirty="0"/>
              <a:t>. </a:t>
            </a:r>
          </a:p>
          <a:p>
            <a:pPr lvl="1" algn="just"/>
            <a:r>
              <a:rPr lang="en-US" sz="2200" b="0" i="0" u="none" strike="noStrike" baseline="0" dirty="0"/>
              <a:t>        An </a:t>
            </a:r>
            <a:r>
              <a:rPr lang="en-US" sz="2200" b="1" i="0" u="none" strike="noStrike" baseline="0" dirty="0"/>
              <a:t>algorithm</a:t>
            </a:r>
            <a:r>
              <a:rPr lang="en-US" sz="2200" b="0" i="0" u="none" strike="noStrike" baseline="0" dirty="0"/>
              <a:t>. </a:t>
            </a:r>
          </a:p>
          <a:p>
            <a:pPr marL="285750" indent="-285750" algn="just">
              <a:buFont typeface="Arial" panose="020B0604020202020204" pitchFamily="34" charset="0"/>
              <a:buChar char="•"/>
            </a:pPr>
            <a:endParaRPr lang="en-US" sz="2200" b="0" i="0" u="none" strike="noStrike" baseline="0" dirty="0"/>
          </a:p>
        </p:txBody>
      </p:sp>
      <p:sp>
        <p:nvSpPr>
          <p:cNvPr id="7" name="Arrow: Right 6">
            <a:extLst>
              <a:ext uri="{FF2B5EF4-FFF2-40B4-BE49-F238E27FC236}">
                <a16:creationId xmlns:a16="http://schemas.microsoft.com/office/drawing/2014/main" id="{7C2705C5-300E-9084-BFC6-E6AC4045B230}"/>
              </a:ext>
            </a:extLst>
          </p:cNvPr>
          <p:cNvSpPr/>
          <p:nvPr/>
        </p:nvSpPr>
        <p:spPr>
          <a:xfrm>
            <a:off x="1484715" y="4636546"/>
            <a:ext cx="308279" cy="2474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96287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982134" y="261726"/>
            <a:ext cx="7704667" cy="487040"/>
          </a:xfrm>
        </p:spPr>
        <p:txBody>
          <a:bodyPr>
            <a:normAutofit fontScale="90000"/>
          </a:bodyPr>
          <a:lstStyle/>
          <a:p>
            <a:r>
              <a:rPr lang="en-US" sz="3200" dirty="0"/>
              <a:t>Example 3- </a:t>
            </a:r>
            <a:r>
              <a:rPr lang="en-US" b="1" dirty="0">
                <a:solidFill>
                  <a:srgbClr val="C00000"/>
                </a:solidFill>
                <a:latin typeface="Segoe UI" panose="020B0502040204020203" pitchFamily="34" charset="0"/>
              </a:rPr>
              <a:t>Solution</a:t>
            </a:r>
            <a:endParaRPr lang="en-US" altLang="en-US" dirty="0">
              <a:solidFill>
                <a:srgbClr val="FF0000"/>
              </a:solidFill>
            </a:endParaRPr>
          </a:p>
        </p:txBody>
      </p:sp>
      <p:sp>
        <p:nvSpPr>
          <p:cNvPr id="23554" name="Slide Number Placeholder 5"/>
          <p:cNvSpPr>
            <a:spLocks noGrp="1"/>
          </p:cNvSpPr>
          <p:nvPr>
            <p:ph type="sldNum" sz="quarter" idx="12"/>
          </p:nvPr>
        </p:nvSpPr>
        <p:spPr>
          <a:xfrm>
            <a:off x="8258968" y="6417096"/>
            <a:ext cx="427833" cy="3660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800" b="0" i="0" kern="1200">
                <a:solidFill>
                  <a:srgbClr val="0070C0"/>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fld id="{D57F1E4F-1CFF-5643-939E-02111984F565}" type="slidenum">
              <a:rPr lang="en-US" smtClean="0"/>
              <a:pPr eaLnBrk="1" hangingPunct="1"/>
              <a:t>30</a:t>
            </a:fld>
            <a:endParaRPr lang="en-US" altLang="en-US" sz="800" dirty="0">
              <a:solidFill>
                <a:srgbClr val="0070C0"/>
              </a:solidFill>
              <a:latin typeface="+mn-lt"/>
            </a:endParaRPr>
          </a:p>
        </p:txBody>
      </p:sp>
      <p:sp>
        <p:nvSpPr>
          <p:cNvPr id="4" name="Footer Placeholder 3"/>
          <p:cNvSpPr>
            <a:spLocks noGrp="1"/>
          </p:cNvSpPr>
          <p:nvPr>
            <p:ph type="ftr" sz="quarter" idx="11"/>
          </p:nvPr>
        </p:nvSpPr>
        <p:spPr/>
        <p:txBody>
          <a:bodyPr/>
          <a:lstStyle/>
          <a:p>
            <a:pPr>
              <a:defRPr/>
            </a:pPr>
            <a:r>
              <a:rPr lang="en-US">
                <a:solidFill>
                  <a:srgbClr val="04617B">
                    <a:shade val="90000"/>
                  </a:srgbClr>
                </a:solidFill>
              </a:rPr>
              <a:t>AOU- M110</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4" y="844884"/>
            <a:ext cx="1848108" cy="5830114"/>
          </a:xfrm>
          <a:prstGeom prst="rect">
            <a:avLst/>
          </a:prstGeom>
        </p:spPr>
      </p:pic>
      <p:sp>
        <p:nvSpPr>
          <p:cNvPr id="8" name="Rectangle 3"/>
          <p:cNvSpPr>
            <a:spLocks noGrp="1" noChangeArrowheads="1"/>
          </p:cNvSpPr>
          <p:nvPr>
            <p:ph idx="1"/>
          </p:nvPr>
        </p:nvSpPr>
        <p:spPr>
          <a:xfrm>
            <a:off x="462108" y="929551"/>
            <a:ext cx="4791649" cy="4735399"/>
          </a:xfrm>
          <a:ln>
            <a:noFill/>
          </a:ln>
        </p:spPr>
        <p:style>
          <a:lnRef idx="2">
            <a:schemeClr val="accent6"/>
          </a:lnRef>
          <a:fillRef idx="1">
            <a:schemeClr val="lt1"/>
          </a:fillRef>
          <a:effectRef idx="0">
            <a:schemeClr val="accent6"/>
          </a:effectRef>
          <a:fontRef idx="minor">
            <a:schemeClr val="dk1"/>
          </a:fontRef>
        </p:style>
        <p:txBody>
          <a:bodyPr wrap="square">
            <a:spAutoFit/>
          </a:bodyPr>
          <a:lstStyle/>
          <a:p>
            <a:pPr marL="0" indent="0" defTabSz="914400">
              <a:buClrTx/>
              <a:buSzPct val="100000"/>
              <a:buNone/>
            </a:pPr>
            <a:r>
              <a:rPr lang="en-US" altLang="en-US" sz="1400" b="1" dirty="0"/>
              <a:t>Pseudocode</a:t>
            </a:r>
          </a:p>
          <a:p>
            <a:pPr marL="0" indent="0" defTabSz="914400">
              <a:spcAft>
                <a:spcPts val="0"/>
              </a:spcAft>
              <a:buClrTx/>
              <a:buSzPct val="100000"/>
              <a:buNone/>
            </a:pPr>
            <a:r>
              <a:rPr lang="en-US" altLang="en-US" sz="1400" dirty="0"/>
              <a:t>Start</a:t>
            </a:r>
          </a:p>
          <a:p>
            <a:pPr marL="0" indent="0" defTabSz="914400">
              <a:spcAft>
                <a:spcPts val="0"/>
              </a:spcAft>
              <a:buClrTx/>
              <a:buSzPct val="100000"/>
              <a:buNone/>
            </a:pPr>
            <a:r>
              <a:rPr lang="en-US" altLang="en-US" sz="1400" dirty="0"/>
              <a:t>Use variable: counter , grade, sum, average</a:t>
            </a:r>
          </a:p>
          <a:p>
            <a:pPr marL="0" indent="0" defTabSz="914400">
              <a:spcAft>
                <a:spcPts val="0"/>
              </a:spcAft>
              <a:buClrTx/>
              <a:buSzPct val="100000"/>
              <a:buNone/>
            </a:pPr>
            <a:r>
              <a:rPr lang="en-US" altLang="en-US" sz="1400" dirty="0"/>
              <a:t>Initialize counter to 0</a:t>
            </a:r>
          </a:p>
          <a:p>
            <a:pPr marL="0" indent="0" defTabSz="914400">
              <a:spcAft>
                <a:spcPts val="0"/>
              </a:spcAft>
              <a:buClrTx/>
              <a:buSzPct val="100000"/>
              <a:buNone/>
            </a:pPr>
            <a:r>
              <a:rPr lang="en-US" altLang="en-US" sz="1400" dirty="0"/>
              <a:t> Initialize sum to 0</a:t>
            </a:r>
          </a:p>
          <a:p>
            <a:pPr marL="0" indent="0" defTabSz="914400">
              <a:spcAft>
                <a:spcPts val="0"/>
              </a:spcAft>
              <a:buClrTx/>
              <a:buSzPct val="100000"/>
              <a:buNone/>
            </a:pPr>
            <a:r>
              <a:rPr lang="en-US" altLang="en-US" sz="1400" dirty="0"/>
              <a:t>Print “Type in a grade or -1 to stop”</a:t>
            </a:r>
          </a:p>
          <a:p>
            <a:pPr marL="0" indent="0" defTabSz="914400">
              <a:spcAft>
                <a:spcPts val="0"/>
              </a:spcAft>
              <a:buClrTx/>
              <a:buSzPct val="100000"/>
              <a:buNone/>
            </a:pPr>
            <a:r>
              <a:rPr lang="en-US" altLang="en-US" sz="1400" dirty="0"/>
              <a:t>Input grade</a:t>
            </a:r>
          </a:p>
          <a:p>
            <a:pPr marL="0" indent="0" defTabSz="914400">
              <a:spcAft>
                <a:spcPts val="0"/>
              </a:spcAft>
              <a:buClrTx/>
              <a:buSzPct val="100000"/>
              <a:buNone/>
            </a:pPr>
            <a:r>
              <a:rPr lang="en-US" altLang="en-US" sz="1400" dirty="0">
                <a:solidFill>
                  <a:srgbClr val="C00000"/>
                </a:solidFill>
              </a:rPr>
              <a:t>WHILE</a:t>
            </a:r>
            <a:r>
              <a:rPr lang="en-US" altLang="en-US" sz="1400" dirty="0"/>
              <a:t> grade ≠ -1</a:t>
            </a:r>
          </a:p>
          <a:p>
            <a:pPr marL="0" indent="0" defTabSz="914400">
              <a:spcAft>
                <a:spcPts val="0"/>
              </a:spcAft>
              <a:buClrTx/>
              <a:buSzPct val="100000"/>
              <a:buNone/>
            </a:pPr>
            <a:r>
              <a:rPr lang="en-US" altLang="en-US" sz="1400" dirty="0"/>
              <a:t>       Add the Grade to the Sum</a:t>
            </a:r>
          </a:p>
          <a:p>
            <a:pPr marL="0" indent="0" defTabSz="914400">
              <a:spcAft>
                <a:spcPts val="0"/>
              </a:spcAft>
              <a:buClrTx/>
              <a:buSzPct val="100000"/>
              <a:buNone/>
            </a:pPr>
            <a:r>
              <a:rPr lang="en-US" altLang="en-US" sz="1400" dirty="0"/>
              <a:t>       Increment the Counter</a:t>
            </a:r>
          </a:p>
          <a:p>
            <a:pPr marL="0" indent="0" defTabSz="914400">
              <a:spcAft>
                <a:spcPts val="0"/>
              </a:spcAft>
              <a:buClrTx/>
              <a:buSzPct val="100000"/>
              <a:buNone/>
            </a:pPr>
            <a:r>
              <a:rPr lang="en-US" altLang="en-US" sz="1400" dirty="0"/>
              <a:t>       Print “Type in a grade or -1 to stop”</a:t>
            </a:r>
          </a:p>
          <a:p>
            <a:pPr marL="0" indent="0" defTabSz="914400">
              <a:spcAft>
                <a:spcPts val="0"/>
              </a:spcAft>
              <a:buClrTx/>
              <a:buSzPct val="100000"/>
              <a:buNone/>
            </a:pPr>
            <a:r>
              <a:rPr lang="en-US" altLang="en-US" sz="1400" dirty="0"/>
              <a:t>       Input grade</a:t>
            </a:r>
          </a:p>
          <a:p>
            <a:pPr marL="0" indent="0" defTabSz="914400">
              <a:spcAft>
                <a:spcPts val="0"/>
              </a:spcAft>
              <a:buClrTx/>
              <a:buSzPct val="100000"/>
              <a:buNone/>
            </a:pPr>
            <a:r>
              <a:rPr lang="en-US" altLang="en-US" sz="1400" dirty="0">
                <a:solidFill>
                  <a:srgbClr val="C00000"/>
                </a:solidFill>
              </a:rPr>
              <a:t>ENDWHILE</a:t>
            </a:r>
          </a:p>
          <a:p>
            <a:pPr marL="0" indent="0" defTabSz="914400">
              <a:spcAft>
                <a:spcPts val="0"/>
              </a:spcAft>
              <a:buClrTx/>
              <a:buSzPct val="100000"/>
              <a:buNone/>
            </a:pPr>
            <a:r>
              <a:rPr lang="en-US" altLang="en-US" sz="1400" dirty="0"/>
              <a:t>Average = Sum / Counter</a:t>
            </a:r>
          </a:p>
          <a:p>
            <a:pPr marL="0" indent="0" defTabSz="914400">
              <a:spcAft>
                <a:spcPts val="0"/>
              </a:spcAft>
              <a:buClrTx/>
              <a:buSzPct val="100000"/>
              <a:buNone/>
            </a:pPr>
            <a:r>
              <a:rPr lang="en-US" altLang="en-US" sz="1400" dirty="0"/>
              <a:t>Print Average</a:t>
            </a:r>
          </a:p>
          <a:p>
            <a:pPr marL="0" indent="0" defTabSz="914400">
              <a:spcAft>
                <a:spcPts val="0"/>
              </a:spcAft>
              <a:buClrTx/>
              <a:buSzPct val="100000"/>
              <a:buNone/>
            </a:pPr>
            <a:r>
              <a:rPr lang="en-US" altLang="en-US" sz="1400" dirty="0"/>
              <a:t>Stop</a:t>
            </a:r>
          </a:p>
        </p:txBody>
      </p:sp>
      <p:sp>
        <p:nvSpPr>
          <p:cNvPr id="9" name="Rectangle 2"/>
          <p:cNvSpPr txBox="1">
            <a:spLocks noChangeArrowheads="1"/>
          </p:cNvSpPr>
          <p:nvPr/>
        </p:nvSpPr>
        <p:spPr>
          <a:xfrm>
            <a:off x="5351981" y="844884"/>
            <a:ext cx="1894416" cy="487040"/>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sz="1600" b="1" dirty="0">
                <a:latin typeface="+mn-lt"/>
                <a:ea typeface="+mn-ea"/>
                <a:cs typeface="+mn-cs"/>
              </a:rPr>
              <a:t>Flowchart</a:t>
            </a:r>
          </a:p>
        </p:txBody>
      </p:sp>
      <p:sp>
        <p:nvSpPr>
          <p:cNvPr id="10" name="Rectangle 9"/>
          <p:cNvSpPr>
            <a:spLocks/>
          </p:cNvSpPr>
          <p:nvPr/>
        </p:nvSpPr>
        <p:spPr>
          <a:xfrm>
            <a:off x="457200" y="2408940"/>
            <a:ext cx="3280912" cy="54864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 name="Rectangle 10"/>
          <p:cNvSpPr>
            <a:spLocks/>
          </p:cNvSpPr>
          <p:nvPr/>
        </p:nvSpPr>
        <p:spPr>
          <a:xfrm>
            <a:off x="821344" y="3855724"/>
            <a:ext cx="3204633" cy="59183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 name="Rectangle 11"/>
          <p:cNvSpPr>
            <a:spLocks/>
          </p:cNvSpPr>
          <p:nvPr/>
        </p:nvSpPr>
        <p:spPr>
          <a:xfrm>
            <a:off x="457199" y="3017552"/>
            <a:ext cx="1849792" cy="21671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wipe(left)">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wipe(left)">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wipe(left)">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wipe(left)">
                                      <p:cBhvr>
                                        <p:cTn id="22" dur="500"/>
                                        <p:tgtEl>
                                          <p:spTgt spid="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wipe(left)">
                                      <p:cBhvr>
                                        <p:cTn id="27" dur="500"/>
                                        <p:tgtEl>
                                          <p:spTgt spid="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6" end="6"/>
                                            </p:txEl>
                                          </p:spTgt>
                                        </p:tgtEl>
                                        <p:attrNameLst>
                                          <p:attrName>style.visibility</p:attrName>
                                        </p:attrNameLst>
                                      </p:cBhvr>
                                      <p:to>
                                        <p:strVal val="visible"/>
                                      </p:to>
                                    </p:set>
                                    <p:animEffect transition="in" filter="wipe(left)">
                                      <p:cBhvr>
                                        <p:cTn id="32" dur="500"/>
                                        <p:tgtEl>
                                          <p:spTgt spid="8">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xEl>
                                              <p:pRg st="7" end="7"/>
                                            </p:txEl>
                                          </p:spTgt>
                                        </p:tgtEl>
                                        <p:attrNameLst>
                                          <p:attrName>style.visibility</p:attrName>
                                        </p:attrNameLst>
                                      </p:cBhvr>
                                      <p:to>
                                        <p:strVal val="visible"/>
                                      </p:to>
                                    </p:set>
                                    <p:animEffect transition="in" filter="wipe(left)">
                                      <p:cBhvr>
                                        <p:cTn id="37" dur="500"/>
                                        <p:tgtEl>
                                          <p:spTgt spid="8">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
                                            <p:txEl>
                                              <p:pRg st="8" end="8"/>
                                            </p:txEl>
                                          </p:spTgt>
                                        </p:tgtEl>
                                        <p:attrNameLst>
                                          <p:attrName>style.visibility</p:attrName>
                                        </p:attrNameLst>
                                      </p:cBhvr>
                                      <p:to>
                                        <p:strVal val="visible"/>
                                      </p:to>
                                    </p:set>
                                    <p:animEffect transition="in" filter="wipe(left)">
                                      <p:cBhvr>
                                        <p:cTn id="42" dur="500"/>
                                        <p:tgtEl>
                                          <p:spTgt spid="8">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
                                            <p:txEl>
                                              <p:pRg st="9" end="9"/>
                                            </p:txEl>
                                          </p:spTgt>
                                        </p:tgtEl>
                                        <p:attrNameLst>
                                          <p:attrName>style.visibility</p:attrName>
                                        </p:attrNameLst>
                                      </p:cBhvr>
                                      <p:to>
                                        <p:strVal val="visible"/>
                                      </p:to>
                                    </p:set>
                                    <p:animEffect transition="in" filter="wipe(left)">
                                      <p:cBhvr>
                                        <p:cTn id="47" dur="500"/>
                                        <p:tgtEl>
                                          <p:spTgt spid="8">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8">
                                            <p:txEl>
                                              <p:pRg st="10" end="10"/>
                                            </p:txEl>
                                          </p:spTgt>
                                        </p:tgtEl>
                                        <p:attrNameLst>
                                          <p:attrName>style.visibility</p:attrName>
                                        </p:attrNameLst>
                                      </p:cBhvr>
                                      <p:to>
                                        <p:strVal val="visible"/>
                                      </p:to>
                                    </p:set>
                                    <p:animEffect transition="in" filter="wipe(left)">
                                      <p:cBhvr>
                                        <p:cTn id="52" dur="500"/>
                                        <p:tgtEl>
                                          <p:spTgt spid="8">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8">
                                            <p:txEl>
                                              <p:pRg st="11" end="11"/>
                                            </p:txEl>
                                          </p:spTgt>
                                        </p:tgtEl>
                                        <p:attrNameLst>
                                          <p:attrName>style.visibility</p:attrName>
                                        </p:attrNameLst>
                                      </p:cBhvr>
                                      <p:to>
                                        <p:strVal val="visible"/>
                                      </p:to>
                                    </p:set>
                                    <p:animEffect transition="in" filter="wipe(left)">
                                      <p:cBhvr>
                                        <p:cTn id="57" dur="500"/>
                                        <p:tgtEl>
                                          <p:spTgt spid="8">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8">
                                            <p:txEl>
                                              <p:pRg st="12" end="12"/>
                                            </p:txEl>
                                          </p:spTgt>
                                        </p:tgtEl>
                                        <p:attrNameLst>
                                          <p:attrName>style.visibility</p:attrName>
                                        </p:attrNameLst>
                                      </p:cBhvr>
                                      <p:to>
                                        <p:strVal val="visible"/>
                                      </p:to>
                                    </p:set>
                                    <p:animEffect transition="in" filter="wipe(left)">
                                      <p:cBhvr>
                                        <p:cTn id="62" dur="500"/>
                                        <p:tgtEl>
                                          <p:spTgt spid="8">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8">
                                            <p:txEl>
                                              <p:pRg st="13" end="13"/>
                                            </p:txEl>
                                          </p:spTgt>
                                        </p:tgtEl>
                                        <p:attrNameLst>
                                          <p:attrName>style.visibility</p:attrName>
                                        </p:attrNameLst>
                                      </p:cBhvr>
                                      <p:to>
                                        <p:strVal val="visible"/>
                                      </p:to>
                                    </p:set>
                                    <p:animEffect transition="in" filter="wipe(left)">
                                      <p:cBhvr>
                                        <p:cTn id="67" dur="500"/>
                                        <p:tgtEl>
                                          <p:spTgt spid="8">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8">
                                            <p:txEl>
                                              <p:pRg st="14" end="14"/>
                                            </p:txEl>
                                          </p:spTgt>
                                        </p:tgtEl>
                                        <p:attrNameLst>
                                          <p:attrName>style.visibility</p:attrName>
                                        </p:attrNameLst>
                                      </p:cBhvr>
                                      <p:to>
                                        <p:strVal val="visible"/>
                                      </p:to>
                                    </p:set>
                                    <p:animEffect transition="in" filter="wipe(left)">
                                      <p:cBhvr>
                                        <p:cTn id="72" dur="500"/>
                                        <p:tgtEl>
                                          <p:spTgt spid="8">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8">
                                            <p:txEl>
                                              <p:pRg st="15" end="15"/>
                                            </p:txEl>
                                          </p:spTgt>
                                        </p:tgtEl>
                                        <p:attrNameLst>
                                          <p:attrName>style.visibility</p:attrName>
                                        </p:attrNameLst>
                                      </p:cBhvr>
                                      <p:to>
                                        <p:strVal val="visible"/>
                                      </p:to>
                                    </p:set>
                                    <p:animEffect transition="in" filter="wipe(left)">
                                      <p:cBhvr>
                                        <p:cTn id="77" dur="500"/>
                                        <p:tgtEl>
                                          <p:spTgt spid="8">
                                            <p:txEl>
                                              <p:pRg st="15" end="1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fade">
                                      <p:cBhvr>
                                        <p:cTn id="82" dur="500"/>
                                        <p:tgtEl>
                                          <p:spTgt spid="1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2"/>
                                        </p:tgtEl>
                                        <p:attrNameLst>
                                          <p:attrName>style.visibility</p:attrName>
                                        </p:attrNameLst>
                                      </p:cBhvr>
                                      <p:to>
                                        <p:strVal val="visible"/>
                                      </p:to>
                                    </p:set>
                                    <p:animEffect transition="in" filter="fade">
                                      <p:cBhvr>
                                        <p:cTn id="87" dur="500"/>
                                        <p:tgtEl>
                                          <p:spTgt spid="12"/>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1"/>
                                        </p:tgtEl>
                                        <p:attrNameLst>
                                          <p:attrName>style.visibility</p:attrName>
                                        </p:attrNameLst>
                                      </p:cBhvr>
                                      <p:to>
                                        <p:strVal val="visible"/>
                                      </p:to>
                                    </p:set>
                                    <p:animEffect transition="in" filter="fade">
                                      <p:cBhvr>
                                        <p:cTn id="9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utoUpdateAnimBg="0"/>
      <p:bldP spid="10" grpId="0" animBg="1"/>
      <p:bldP spid="11"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982134" y="458365"/>
            <a:ext cx="7704667" cy="950459"/>
          </a:xfrm>
        </p:spPr>
        <p:txBody>
          <a:bodyPr/>
          <a:lstStyle/>
          <a:p>
            <a:r>
              <a:rPr lang="en-CA" altLang="en-US" dirty="0"/>
              <a:t>Summary</a:t>
            </a:r>
          </a:p>
        </p:txBody>
      </p:sp>
      <p:sp>
        <p:nvSpPr>
          <p:cNvPr id="220163" name="Rectangle 3"/>
          <p:cNvSpPr>
            <a:spLocks noGrp="1" noChangeArrowheads="1"/>
          </p:cNvSpPr>
          <p:nvPr>
            <p:ph type="body" idx="1"/>
          </p:nvPr>
        </p:nvSpPr>
        <p:spPr>
          <a:xfrm>
            <a:off x="863600" y="1862932"/>
            <a:ext cx="7823201" cy="3806687"/>
          </a:xfrm>
        </p:spPr>
        <p:txBody>
          <a:bodyPr/>
          <a:lstStyle/>
          <a:p>
            <a:r>
              <a:rPr lang="en-CA" altLang="en-US" dirty="0"/>
              <a:t>Laying out an algorithm using flowcharts and pseudo-code</a:t>
            </a:r>
          </a:p>
          <a:p>
            <a:r>
              <a:rPr lang="en-CA" altLang="en-US" dirty="0"/>
              <a:t>Learning basic elements of algorithms:</a:t>
            </a:r>
          </a:p>
          <a:p>
            <a:pPr lvl="1"/>
            <a:r>
              <a:rPr lang="en-CA" altLang="en-US" dirty="0"/>
              <a:t>Input</a:t>
            </a:r>
          </a:p>
          <a:p>
            <a:pPr lvl="1"/>
            <a:r>
              <a:rPr lang="en-CA" altLang="en-US" dirty="0"/>
              <a:t>Output</a:t>
            </a:r>
          </a:p>
          <a:p>
            <a:pPr lvl="1"/>
            <a:r>
              <a:rPr lang="en-CA" altLang="en-US" dirty="0"/>
              <a:t>Decision-Making</a:t>
            </a:r>
          </a:p>
          <a:p>
            <a:pPr lvl="1"/>
            <a:r>
              <a:rPr lang="en-CA" altLang="en-US" dirty="0"/>
              <a:t>Repetition</a:t>
            </a:r>
          </a:p>
          <a:p>
            <a:pPr lvl="1"/>
            <a:r>
              <a:rPr lang="en-CA" altLang="en-US" dirty="0"/>
              <a:t>Processes</a:t>
            </a:r>
          </a:p>
        </p:txBody>
      </p:sp>
      <p:sp>
        <p:nvSpPr>
          <p:cNvPr id="3" name="Footer Placeholder 2">
            <a:extLst>
              <a:ext uri="{FF2B5EF4-FFF2-40B4-BE49-F238E27FC236}">
                <a16:creationId xmlns:a16="http://schemas.microsoft.com/office/drawing/2014/main" id="{A4453FEB-2131-421D-ADA4-1F6718D88478}"/>
              </a:ext>
            </a:extLst>
          </p:cNvPr>
          <p:cNvSpPr>
            <a:spLocks noGrp="1"/>
          </p:cNvSpPr>
          <p:nvPr>
            <p:ph type="ftr" sz="quarter" idx="11"/>
          </p:nvPr>
        </p:nvSpPr>
        <p:spPr/>
        <p:txBody>
          <a:bodyPr/>
          <a:lstStyle/>
          <a:p>
            <a:pPr>
              <a:defRPr/>
            </a:pPr>
            <a:r>
              <a:rPr lang="en-US">
                <a:solidFill>
                  <a:srgbClr val="04617B">
                    <a:shade val="90000"/>
                  </a:srgbClr>
                </a:solidFill>
              </a:rPr>
              <a:t>AOU- M110</a:t>
            </a:r>
          </a:p>
        </p:txBody>
      </p:sp>
      <p:sp>
        <p:nvSpPr>
          <p:cNvPr id="4" name="Slide Number Placeholder 3">
            <a:extLst>
              <a:ext uri="{FF2B5EF4-FFF2-40B4-BE49-F238E27FC236}">
                <a16:creationId xmlns:a16="http://schemas.microsoft.com/office/drawing/2014/main" id="{4B818E6A-580C-4F95-9E45-F4155E85DCD4}"/>
              </a:ext>
            </a:extLst>
          </p:cNvPr>
          <p:cNvSpPr>
            <a:spLocks noGrp="1"/>
          </p:cNvSpPr>
          <p:nvPr>
            <p:ph type="sldNum" sz="quarter" idx="12"/>
          </p:nvPr>
        </p:nvSpPr>
        <p:spPr>
          <a:xfrm>
            <a:off x="8258968" y="6417096"/>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800" b="0" i="0" kern="1200">
                <a:solidFill>
                  <a:srgbClr val="0070C0"/>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D57F1E4F-1CFF-5643-939E-02111984F565}" type="slidenum">
              <a:rPr lang="en-US" smtClean="0"/>
              <a:pPr>
                <a:defRPr/>
              </a:pPr>
              <a:t>31</a:t>
            </a:fld>
            <a:endParaRPr lang="en-US">
              <a:solidFill>
                <a:srgbClr val="04617B">
                  <a:shade val="90000"/>
                </a:srgbClr>
              </a:solidFill>
            </a:endParaRPr>
          </a:p>
        </p:txBody>
      </p:sp>
    </p:spTree>
    <p:extLst>
      <p:ext uri="{BB962C8B-B14F-4D97-AF65-F5344CB8AC3E}">
        <p14:creationId xmlns:p14="http://schemas.microsoft.com/office/powerpoint/2010/main" val="12326190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931334" y="392295"/>
            <a:ext cx="7704667" cy="599968"/>
          </a:xfrm>
        </p:spPr>
        <p:txBody>
          <a:bodyPr/>
          <a:lstStyle/>
          <a:p>
            <a:r>
              <a:rPr lang="en-CA" altLang="en-US" dirty="0">
                <a:solidFill>
                  <a:srgbClr val="00B050"/>
                </a:solidFill>
              </a:rPr>
              <a:t>Extra Exercises</a:t>
            </a:r>
          </a:p>
        </p:txBody>
      </p:sp>
      <p:sp>
        <p:nvSpPr>
          <p:cNvPr id="220163" name="Rectangle 3"/>
          <p:cNvSpPr>
            <a:spLocks noGrp="1" noChangeArrowheads="1"/>
          </p:cNvSpPr>
          <p:nvPr>
            <p:ph type="body" idx="1"/>
          </p:nvPr>
        </p:nvSpPr>
        <p:spPr>
          <a:xfrm>
            <a:off x="413101" y="1060291"/>
            <a:ext cx="8059783" cy="4754880"/>
          </a:xfrm>
        </p:spPr>
        <p:txBody>
          <a:bodyPr>
            <a:normAutofit/>
          </a:bodyPr>
          <a:lstStyle/>
          <a:p>
            <a:pPr marL="0" indent="0" algn="just">
              <a:buClrTx/>
              <a:buSzPct val="100000"/>
              <a:buNone/>
            </a:pPr>
            <a:r>
              <a:rPr lang="en-US" altLang="en-US" sz="2000" b="1" dirty="0"/>
              <a:t>Write an algorithm (pseudocode or a flowchart) to do the following:</a:t>
            </a:r>
            <a:endParaRPr lang="en-US" altLang="en-US" b="1" dirty="0"/>
          </a:p>
          <a:p>
            <a:pPr marL="914400" lvl="1" indent="-457200" algn="just">
              <a:buClrTx/>
              <a:buSzPct val="100000"/>
              <a:buFont typeface="+mj-lt"/>
              <a:buAutoNum type="arabicPeriod"/>
            </a:pPr>
            <a:r>
              <a:rPr lang="en-US" altLang="en-US" dirty="0"/>
              <a:t>Read two numbers from the user. Check if the user entered values greater than Zero, then display the sum of both numbers; otherwise display the multiplication of both numbers. Print “Finish”. </a:t>
            </a:r>
          </a:p>
          <a:p>
            <a:pPr marL="914400" lvl="1" indent="-457200" algn="just">
              <a:buClrTx/>
              <a:buSzPct val="100000"/>
              <a:buFont typeface="+mj-lt"/>
              <a:buAutoNum type="arabicPeriod"/>
            </a:pPr>
            <a:r>
              <a:rPr lang="en-US" altLang="en-US" dirty="0"/>
              <a:t>Read from the user a student’s grades in TMA, MTA and final exam. The program should calculate the total grade and displays in the screen if the student passed or not. A student passes a course if the total grade is 50 or more.</a:t>
            </a:r>
          </a:p>
          <a:p>
            <a:pPr marL="914400" lvl="1" indent="-457200" algn="just">
              <a:buClrTx/>
              <a:buSzPct val="100000"/>
              <a:buFont typeface="+mj-lt"/>
              <a:buAutoNum type="arabicPeriod"/>
            </a:pPr>
            <a:r>
              <a:rPr lang="en-US" altLang="en-US" dirty="0"/>
              <a:t>Read three scores (quiz, midterm, and final). Calculate the total score and determine and print the grade based on the following rules:	</a:t>
            </a:r>
          </a:p>
          <a:p>
            <a:pPr lvl="2" algn="just">
              <a:buClrTx/>
              <a:buSzPct val="100000"/>
              <a:buFont typeface="Corbel" panose="020B0503020204020204" pitchFamily="34" charset="0"/>
              <a:buChar char="-"/>
            </a:pPr>
            <a:r>
              <a:rPr lang="en-US" altLang="en-US" dirty="0"/>
              <a:t>if the total score &gt;= 90 	</a:t>
            </a:r>
            <a:r>
              <a:rPr lang="en-US" altLang="en-US" dirty="0">
                <a:sym typeface="Wingdings" panose="05000000000000000000" pitchFamily="2" charset="2"/>
              </a:rPr>
              <a:t></a:t>
            </a:r>
            <a:r>
              <a:rPr lang="en-US" altLang="en-US" dirty="0"/>
              <a:t>	grade=A</a:t>
            </a:r>
          </a:p>
          <a:p>
            <a:pPr lvl="2" algn="just">
              <a:buClrTx/>
              <a:buSzPct val="100000"/>
              <a:buFont typeface="Corbel" panose="020B0503020204020204" pitchFamily="34" charset="0"/>
              <a:buChar char="-"/>
            </a:pPr>
            <a:r>
              <a:rPr lang="en-US" altLang="en-US" dirty="0"/>
              <a:t>if the total score &gt;= 70 and &lt;90	</a:t>
            </a:r>
            <a:r>
              <a:rPr lang="en-US" altLang="en-US" dirty="0">
                <a:sym typeface="Wingdings" panose="05000000000000000000" pitchFamily="2" charset="2"/>
              </a:rPr>
              <a:t></a:t>
            </a:r>
            <a:r>
              <a:rPr lang="en-US" altLang="en-US" dirty="0"/>
              <a:t>	grade=B</a:t>
            </a:r>
          </a:p>
          <a:p>
            <a:pPr lvl="2" algn="just">
              <a:buClrTx/>
              <a:buSzPct val="100000"/>
              <a:buFont typeface="Corbel" panose="020B0503020204020204" pitchFamily="34" charset="0"/>
              <a:buChar char="-"/>
            </a:pPr>
            <a:r>
              <a:rPr lang="en-US" altLang="en-US" dirty="0"/>
              <a:t>if the total score&gt;=50 and &lt;70	</a:t>
            </a:r>
            <a:r>
              <a:rPr lang="en-US" altLang="en-US" dirty="0">
                <a:sym typeface="Wingdings" panose="05000000000000000000" pitchFamily="2" charset="2"/>
              </a:rPr>
              <a:t></a:t>
            </a:r>
            <a:r>
              <a:rPr lang="en-US" altLang="en-US" dirty="0"/>
              <a:t>	grade=C</a:t>
            </a:r>
          </a:p>
          <a:p>
            <a:pPr lvl="2" algn="just">
              <a:buClrTx/>
              <a:buSzPct val="100000"/>
              <a:buFont typeface="Corbel" panose="020B0503020204020204" pitchFamily="34" charset="0"/>
              <a:buChar char="-"/>
            </a:pPr>
            <a:r>
              <a:rPr lang="en-US" altLang="en-US" dirty="0"/>
              <a:t>if the total score&lt;50 	</a:t>
            </a:r>
            <a:r>
              <a:rPr lang="en-US" altLang="en-US" dirty="0">
                <a:sym typeface="Wingdings" panose="05000000000000000000" pitchFamily="2" charset="2"/>
              </a:rPr>
              <a:t></a:t>
            </a:r>
            <a:r>
              <a:rPr lang="en-US" altLang="en-US" dirty="0"/>
              <a:t>	grade=F</a:t>
            </a:r>
          </a:p>
        </p:txBody>
      </p:sp>
      <p:sp>
        <p:nvSpPr>
          <p:cNvPr id="3" name="Footer Placeholder 2">
            <a:extLst>
              <a:ext uri="{FF2B5EF4-FFF2-40B4-BE49-F238E27FC236}">
                <a16:creationId xmlns:a16="http://schemas.microsoft.com/office/drawing/2014/main" id="{A4453FEB-2131-421D-ADA4-1F6718D88478}"/>
              </a:ext>
            </a:extLst>
          </p:cNvPr>
          <p:cNvSpPr>
            <a:spLocks noGrp="1"/>
          </p:cNvSpPr>
          <p:nvPr>
            <p:ph type="ftr" sz="quarter" idx="11"/>
          </p:nvPr>
        </p:nvSpPr>
        <p:spPr/>
        <p:txBody>
          <a:bodyPr/>
          <a:lstStyle/>
          <a:p>
            <a:pPr>
              <a:defRPr/>
            </a:pPr>
            <a:r>
              <a:rPr lang="en-US">
                <a:solidFill>
                  <a:srgbClr val="04617B">
                    <a:shade val="90000"/>
                  </a:srgbClr>
                </a:solidFill>
              </a:rPr>
              <a:t>AOU- M110</a:t>
            </a:r>
          </a:p>
        </p:txBody>
      </p:sp>
      <p:sp>
        <p:nvSpPr>
          <p:cNvPr id="4" name="Slide Number Placeholder 3">
            <a:extLst>
              <a:ext uri="{FF2B5EF4-FFF2-40B4-BE49-F238E27FC236}">
                <a16:creationId xmlns:a16="http://schemas.microsoft.com/office/drawing/2014/main" id="{4B818E6A-580C-4F95-9E45-F4155E85DCD4}"/>
              </a:ext>
            </a:extLst>
          </p:cNvPr>
          <p:cNvSpPr>
            <a:spLocks noGrp="1"/>
          </p:cNvSpPr>
          <p:nvPr>
            <p:ph type="sldNum" sz="quarter" idx="12"/>
          </p:nvPr>
        </p:nvSpPr>
        <p:spPr>
          <a:xfrm>
            <a:off x="8258968" y="6417096"/>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800" b="0" i="0" kern="1200">
                <a:solidFill>
                  <a:srgbClr val="0070C0"/>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D57F1E4F-1CFF-5643-939E-02111984F565}" type="slidenum">
              <a:rPr lang="en-US" smtClean="0"/>
              <a:pPr>
                <a:defRPr/>
              </a:pPr>
              <a:t>32</a:t>
            </a:fld>
            <a:endParaRPr lang="en-US">
              <a:solidFill>
                <a:srgbClr val="04617B">
                  <a:shade val="90000"/>
                </a:srgbClr>
              </a:solidFill>
            </a:endParaRPr>
          </a:p>
        </p:txBody>
      </p:sp>
    </p:spTree>
    <p:extLst>
      <p:ext uri="{BB962C8B-B14F-4D97-AF65-F5344CB8AC3E}">
        <p14:creationId xmlns:p14="http://schemas.microsoft.com/office/powerpoint/2010/main" val="841110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891419" y="280565"/>
            <a:ext cx="7704667" cy="752368"/>
          </a:xfrm>
        </p:spPr>
        <p:txBody>
          <a:bodyPr>
            <a:normAutofit/>
          </a:bodyPr>
          <a:lstStyle/>
          <a:p>
            <a:r>
              <a:rPr lang="en-CA" altLang="en-US" dirty="0">
                <a:solidFill>
                  <a:srgbClr val="00B050"/>
                </a:solidFill>
              </a:rPr>
              <a:t>Extra Exercises</a:t>
            </a:r>
          </a:p>
        </p:txBody>
      </p:sp>
      <p:sp>
        <p:nvSpPr>
          <p:cNvPr id="220163" name="Rectangle 3"/>
          <p:cNvSpPr>
            <a:spLocks noGrp="1" noChangeArrowheads="1"/>
          </p:cNvSpPr>
          <p:nvPr>
            <p:ph type="body" idx="1"/>
          </p:nvPr>
        </p:nvSpPr>
        <p:spPr>
          <a:xfrm>
            <a:off x="950686" y="1200333"/>
            <a:ext cx="8059783" cy="4754880"/>
          </a:xfrm>
        </p:spPr>
        <p:txBody>
          <a:bodyPr>
            <a:normAutofit/>
          </a:bodyPr>
          <a:lstStyle/>
          <a:p>
            <a:pPr marL="914400" lvl="1" indent="-457200" algn="just">
              <a:buClrTx/>
              <a:buSzPct val="100000"/>
              <a:buFont typeface="+mj-lt"/>
              <a:buAutoNum type="arabicPeriod" startAt="4"/>
            </a:pPr>
            <a:r>
              <a:rPr lang="en-US" altLang="en-US" dirty="0"/>
              <a:t>Print all odd numbers from 1 to 100.</a:t>
            </a:r>
          </a:p>
          <a:p>
            <a:pPr marL="914400" lvl="1" indent="-457200" algn="just">
              <a:buClrTx/>
              <a:buSzPct val="100000"/>
              <a:buFont typeface="+mj-lt"/>
              <a:buAutoNum type="arabicPeriod" startAt="4"/>
            </a:pPr>
            <a:r>
              <a:rPr lang="en-US" altLang="en-US" dirty="0"/>
              <a:t>Print all even numbers from 1 to 100.</a:t>
            </a:r>
          </a:p>
          <a:p>
            <a:pPr marL="914400" lvl="1" indent="-457200" algn="just">
              <a:buClrTx/>
              <a:buSzPct val="100000"/>
              <a:buFont typeface="+mj-lt"/>
              <a:buAutoNum type="arabicPeriod" startAt="4"/>
            </a:pPr>
            <a:r>
              <a:rPr lang="en-US" altLang="en-US" dirty="0"/>
              <a:t>Prompts the user to enter 10 positive numbers. Find and print the biggest number entered by the user.</a:t>
            </a:r>
          </a:p>
          <a:p>
            <a:pPr marL="914400" lvl="1" indent="-457200" algn="just">
              <a:buClrTx/>
              <a:buSzPct val="100000"/>
              <a:buFont typeface="+mj-lt"/>
              <a:buAutoNum type="arabicPeriod" startAt="4"/>
            </a:pPr>
            <a:r>
              <a:rPr lang="en-US" altLang="en-US" dirty="0"/>
              <a:t>Prompt the user to enter positive numbers (0 to stop). find and print the smallest number entered by the user.</a:t>
            </a:r>
          </a:p>
          <a:p>
            <a:pPr marL="914400" lvl="1" indent="-457200" algn="just">
              <a:buClrTx/>
              <a:buSzPct val="100000"/>
              <a:buFont typeface="+mj-lt"/>
              <a:buAutoNum type="arabicPeriod" startAt="4"/>
            </a:pPr>
            <a:r>
              <a:rPr lang="en-US" altLang="en-US" dirty="0"/>
              <a:t>Read from the user 10 words. Count and print the number of words that start with character ‘a’.</a:t>
            </a:r>
          </a:p>
          <a:p>
            <a:pPr marL="914400" lvl="1" indent="-457200" algn="just">
              <a:buClrTx/>
              <a:buSzPct val="100000"/>
              <a:buFont typeface="+mj-lt"/>
              <a:buAutoNum type="arabicPeriod" startAt="4"/>
            </a:pPr>
            <a:r>
              <a:rPr lang="en-US" altLang="en-US" dirty="0"/>
              <a:t>Read from the user words (“finish” to stop). Count and print the number of words that start with character ‘a’.</a:t>
            </a:r>
          </a:p>
          <a:p>
            <a:pPr marL="914400" lvl="1" indent="-457200" algn="just">
              <a:buClrTx/>
              <a:buSzPct val="100000"/>
              <a:buFont typeface="+mj-lt"/>
              <a:buAutoNum type="arabicPeriod" startAt="10"/>
            </a:pPr>
            <a:r>
              <a:rPr lang="en-US" altLang="en-US" dirty="0"/>
              <a:t>Print the multiplication table for 6:</a:t>
            </a:r>
          </a:p>
          <a:p>
            <a:pPr marL="914400" lvl="2" indent="0" algn="just">
              <a:lnSpc>
                <a:spcPct val="110000"/>
              </a:lnSpc>
              <a:spcBef>
                <a:spcPts val="0"/>
              </a:spcBef>
              <a:spcAft>
                <a:spcPts val="0"/>
              </a:spcAft>
              <a:buClrTx/>
              <a:buSzPct val="100000"/>
              <a:buNone/>
            </a:pPr>
            <a:r>
              <a:rPr lang="en-US" altLang="en-US" dirty="0"/>
              <a:t>1 x 6 = 6</a:t>
            </a:r>
          </a:p>
          <a:p>
            <a:pPr marL="914400" lvl="2" indent="0" algn="just">
              <a:lnSpc>
                <a:spcPct val="110000"/>
              </a:lnSpc>
              <a:spcBef>
                <a:spcPts val="0"/>
              </a:spcBef>
              <a:spcAft>
                <a:spcPts val="0"/>
              </a:spcAft>
              <a:buClrTx/>
              <a:buSzPct val="100000"/>
              <a:buNone/>
            </a:pPr>
            <a:r>
              <a:rPr lang="en-US" altLang="en-US" dirty="0"/>
              <a:t>2 x 6 = 12</a:t>
            </a:r>
          </a:p>
          <a:p>
            <a:pPr marL="914400" lvl="2" indent="0" algn="just">
              <a:lnSpc>
                <a:spcPct val="110000"/>
              </a:lnSpc>
              <a:spcBef>
                <a:spcPts val="0"/>
              </a:spcBef>
              <a:spcAft>
                <a:spcPts val="0"/>
              </a:spcAft>
              <a:buClrTx/>
              <a:buSzPct val="100000"/>
              <a:buNone/>
            </a:pPr>
            <a:r>
              <a:rPr lang="en-US" altLang="en-US" dirty="0"/>
              <a:t>3 x 6 = 18</a:t>
            </a:r>
          </a:p>
          <a:p>
            <a:pPr marL="914400" lvl="2" indent="0" algn="just">
              <a:lnSpc>
                <a:spcPct val="110000"/>
              </a:lnSpc>
              <a:spcBef>
                <a:spcPts val="0"/>
              </a:spcBef>
              <a:spcAft>
                <a:spcPts val="0"/>
              </a:spcAft>
              <a:buClrTx/>
              <a:buSzPct val="100000"/>
              <a:buNone/>
            </a:pPr>
            <a:r>
              <a:rPr lang="en-US" altLang="en-US" dirty="0"/>
              <a:t>…</a:t>
            </a:r>
          </a:p>
          <a:p>
            <a:pPr marL="914400" lvl="2" indent="0" algn="just">
              <a:lnSpc>
                <a:spcPct val="110000"/>
              </a:lnSpc>
              <a:spcBef>
                <a:spcPts val="0"/>
              </a:spcBef>
              <a:spcAft>
                <a:spcPts val="0"/>
              </a:spcAft>
              <a:buClrTx/>
              <a:buSzPct val="100000"/>
              <a:buNone/>
            </a:pPr>
            <a:r>
              <a:rPr lang="en-US" altLang="en-US" dirty="0"/>
              <a:t>12 x 6 = 72</a:t>
            </a:r>
          </a:p>
          <a:p>
            <a:pPr marL="914400" lvl="1" indent="-457200" algn="just">
              <a:buClrTx/>
              <a:buSzPct val="100000"/>
              <a:buFont typeface="+mj-lt"/>
              <a:buAutoNum type="arabicPeriod" startAt="4"/>
            </a:pPr>
            <a:endParaRPr lang="en-CA" altLang="en-US" dirty="0"/>
          </a:p>
        </p:txBody>
      </p:sp>
      <p:sp>
        <p:nvSpPr>
          <p:cNvPr id="3" name="Footer Placeholder 2">
            <a:extLst>
              <a:ext uri="{FF2B5EF4-FFF2-40B4-BE49-F238E27FC236}">
                <a16:creationId xmlns:a16="http://schemas.microsoft.com/office/drawing/2014/main" id="{A4453FEB-2131-421D-ADA4-1F6718D88478}"/>
              </a:ext>
            </a:extLst>
          </p:cNvPr>
          <p:cNvSpPr>
            <a:spLocks noGrp="1"/>
          </p:cNvSpPr>
          <p:nvPr>
            <p:ph type="ftr" sz="quarter" idx="11"/>
          </p:nvPr>
        </p:nvSpPr>
        <p:spPr/>
        <p:txBody>
          <a:bodyPr/>
          <a:lstStyle/>
          <a:p>
            <a:pPr>
              <a:defRPr/>
            </a:pPr>
            <a:r>
              <a:rPr lang="en-US">
                <a:solidFill>
                  <a:srgbClr val="04617B">
                    <a:shade val="90000"/>
                  </a:srgbClr>
                </a:solidFill>
              </a:rPr>
              <a:t>AOU- M110</a:t>
            </a:r>
          </a:p>
        </p:txBody>
      </p:sp>
      <p:sp>
        <p:nvSpPr>
          <p:cNvPr id="4" name="Slide Number Placeholder 3">
            <a:extLst>
              <a:ext uri="{FF2B5EF4-FFF2-40B4-BE49-F238E27FC236}">
                <a16:creationId xmlns:a16="http://schemas.microsoft.com/office/drawing/2014/main" id="{4B818E6A-580C-4F95-9E45-F4155E85DCD4}"/>
              </a:ext>
            </a:extLst>
          </p:cNvPr>
          <p:cNvSpPr>
            <a:spLocks noGrp="1"/>
          </p:cNvSpPr>
          <p:nvPr>
            <p:ph type="sldNum" sz="quarter" idx="12"/>
          </p:nvPr>
        </p:nvSpPr>
        <p:spPr>
          <a:xfrm>
            <a:off x="8258968" y="6417096"/>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800" b="0" i="0" kern="1200">
                <a:solidFill>
                  <a:srgbClr val="0070C0"/>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D57F1E4F-1CFF-5643-939E-02111984F565}" type="slidenum">
              <a:rPr lang="en-US" smtClean="0"/>
              <a:pPr>
                <a:defRPr/>
              </a:pPr>
              <a:t>33</a:t>
            </a:fld>
            <a:endParaRPr lang="en-US">
              <a:solidFill>
                <a:srgbClr val="04617B">
                  <a:shade val="90000"/>
                </a:srgbClr>
              </a:solidFill>
            </a:endParaRPr>
          </a:p>
        </p:txBody>
      </p:sp>
    </p:spTree>
    <p:extLst>
      <p:ext uri="{BB962C8B-B14F-4D97-AF65-F5344CB8AC3E}">
        <p14:creationId xmlns:p14="http://schemas.microsoft.com/office/powerpoint/2010/main" val="2717744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5" name="Footer Placeholder 4">
            <a:extLst>
              <a:ext uri="{FF2B5EF4-FFF2-40B4-BE49-F238E27FC236}">
                <a16:creationId xmlns:a16="http://schemas.microsoft.com/office/drawing/2014/main" id="{18DB46C4-7C74-4C5C-9B50-301F17BAC723}"/>
              </a:ext>
            </a:extLst>
          </p:cNvPr>
          <p:cNvSpPr>
            <a:spLocks noGrp="1"/>
          </p:cNvSpPr>
          <p:nvPr>
            <p:ph type="ftr" sz="quarter" idx="11"/>
          </p:nvPr>
        </p:nvSpPr>
        <p:spPr/>
        <p:txBody>
          <a:bodyPr/>
          <a:lstStyle/>
          <a:p>
            <a:r>
              <a:rPr lang="en-US"/>
              <a:t>AOU- M110</a:t>
            </a:r>
            <a:endParaRPr lang="en-US" dirty="0"/>
          </a:p>
        </p:txBody>
      </p:sp>
      <p:sp>
        <p:nvSpPr>
          <p:cNvPr id="4" name="Slide Number Placeholder 3"/>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t>4</a:t>
            </a:fld>
            <a:endParaRPr lang="en-US" dirty="0"/>
          </a:p>
        </p:txBody>
      </p:sp>
      <p:sp>
        <p:nvSpPr>
          <p:cNvPr id="6" name="TextBox 5">
            <a:extLst>
              <a:ext uri="{FF2B5EF4-FFF2-40B4-BE49-F238E27FC236}">
                <a16:creationId xmlns:a16="http://schemas.microsoft.com/office/drawing/2014/main" id="{1E100413-5C67-4D82-914A-8BA1DE2C0196}"/>
              </a:ext>
            </a:extLst>
          </p:cNvPr>
          <p:cNvSpPr txBox="1"/>
          <p:nvPr/>
        </p:nvSpPr>
        <p:spPr>
          <a:xfrm>
            <a:off x="982132" y="1668016"/>
            <a:ext cx="7704667" cy="2677656"/>
          </a:xfrm>
          <a:prstGeom prst="rect">
            <a:avLst/>
          </a:prstGeom>
          <a:noFill/>
        </p:spPr>
        <p:txBody>
          <a:bodyPr wrap="square">
            <a:spAutoFit/>
          </a:bodyPr>
          <a:lstStyle/>
          <a:p>
            <a:pPr marL="285750" indent="-285750" algn="just">
              <a:buFont typeface="Arial" panose="020B0604020202020204" pitchFamily="34" charset="0"/>
              <a:buChar char="•"/>
            </a:pPr>
            <a:r>
              <a:rPr lang="en-US" sz="2400" dirty="0"/>
              <a:t>Good, logical programming is developed through good pre-code planning and organization (Algorithm) using:</a:t>
            </a:r>
          </a:p>
          <a:p>
            <a:pPr marL="742950" lvl="1" indent="-285750" algn="just">
              <a:buFont typeface="Arial" panose="020B0604020202020204" pitchFamily="34" charset="0"/>
              <a:buChar char="•"/>
            </a:pPr>
            <a:r>
              <a:rPr lang="en-US" sz="2400" dirty="0"/>
              <a:t>Pseudocode</a:t>
            </a:r>
          </a:p>
          <a:p>
            <a:pPr marL="742950" lvl="1" indent="-285750" algn="just">
              <a:buFont typeface="Arial" panose="020B0604020202020204" pitchFamily="34" charset="0"/>
              <a:buChar char="•"/>
            </a:pPr>
            <a:r>
              <a:rPr lang="en-US" sz="2400" dirty="0"/>
              <a:t>Flowcharts</a:t>
            </a:r>
          </a:p>
          <a:p>
            <a:pPr marL="285750" indent="-285750" algn="just">
              <a:buFont typeface="Arial" panose="020B0604020202020204" pitchFamily="34" charset="0"/>
              <a:buChar char="•"/>
            </a:pPr>
            <a:r>
              <a:rPr lang="en-US" sz="2400" dirty="0"/>
              <a:t>In this tutorial, you will learn two different ways of laying out a computer algorithm independent of programming language</a:t>
            </a:r>
          </a:p>
        </p:txBody>
      </p:sp>
    </p:spTree>
    <p:extLst>
      <p:ext uri="{BB962C8B-B14F-4D97-AF65-F5344CB8AC3E}">
        <p14:creationId xmlns:p14="http://schemas.microsoft.com/office/powerpoint/2010/main" val="2749657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Algorithm</a:t>
            </a:r>
          </a:p>
        </p:txBody>
      </p:sp>
      <p:sp>
        <p:nvSpPr>
          <p:cNvPr id="5" name="Footer Placeholder 4">
            <a:extLst>
              <a:ext uri="{FF2B5EF4-FFF2-40B4-BE49-F238E27FC236}">
                <a16:creationId xmlns:a16="http://schemas.microsoft.com/office/drawing/2014/main" id="{E0AC5687-6A26-4E48-84E5-B1E2FE176D3F}"/>
              </a:ext>
            </a:extLst>
          </p:cNvPr>
          <p:cNvSpPr>
            <a:spLocks noGrp="1"/>
          </p:cNvSpPr>
          <p:nvPr>
            <p:ph type="ftr" sz="quarter" idx="11"/>
          </p:nvPr>
        </p:nvSpPr>
        <p:spPr/>
        <p:txBody>
          <a:bodyPr/>
          <a:lstStyle/>
          <a:p>
            <a:r>
              <a:rPr lang="en-US"/>
              <a:t>AOU- M110</a:t>
            </a:r>
            <a:endParaRPr lang="en-US" dirty="0"/>
          </a:p>
        </p:txBody>
      </p:sp>
      <p:sp>
        <p:nvSpPr>
          <p:cNvPr id="4" name="Slide Number Placeholder 3"/>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t>5</a:t>
            </a:fld>
            <a:endParaRPr lang="en-US" dirty="0"/>
          </a:p>
        </p:txBody>
      </p:sp>
      <p:sp>
        <p:nvSpPr>
          <p:cNvPr id="6" name="TextBox 5">
            <a:extLst>
              <a:ext uri="{FF2B5EF4-FFF2-40B4-BE49-F238E27FC236}">
                <a16:creationId xmlns:a16="http://schemas.microsoft.com/office/drawing/2014/main" id="{1E100413-5C67-4D82-914A-8BA1DE2C0196}"/>
              </a:ext>
            </a:extLst>
          </p:cNvPr>
          <p:cNvSpPr txBox="1"/>
          <p:nvPr/>
        </p:nvSpPr>
        <p:spPr>
          <a:xfrm>
            <a:off x="982134" y="1281152"/>
            <a:ext cx="7704667" cy="4056495"/>
          </a:xfrm>
          <a:prstGeom prst="rect">
            <a:avLst/>
          </a:prstGeom>
          <a:noFill/>
        </p:spPr>
        <p:txBody>
          <a:bodyPr wrap="square">
            <a:spAutoFit/>
          </a:bodyPr>
          <a:lstStyle/>
          <a:p>
            <a:pPr marL="285750" indent="-285750" algn="just">
              <a:buFont typeface="Arial" panose="020B0604020202020204" pitchFamily="34" charset="0"/>
              <a:buChar char="•"/>
            </a:pPr>
            <a:r>
              <a:rPr lang="en-US" sz="2000" dirty="0"/>
              <a:t>An </a:t>
            </a:r>
            <a:r>
              <a:rPr lang="en-US" sz="2000" b="1" dirty="0">
                <a:solidFill>
                  <a:srgbClr val="C00000"/>
                </a:solidFill>
              </a:rPr>
              <a:t>algorithm</a:t>
            </a:r>
            <a:r>
              <a:rPr lang="en-US" sz="2000" dirty="0"/>
              <a:t> is an </a:t>
            </a:r>
            <a:r>
              <a:rPr lang="en-US" sz="2000" b="1" dirty="0"/>
              <a:t>ordered</a:t>
            </a:r>
            <a:r>
              <a:rPr lang="en-US" sz="2000" dirty="0"/>
              <a:t> set of </a:t>
            </a:r>
            <a:r>
              <a:rPr lang="en-US" sz="2000" b="1" dirty="0"/>
              <a:t>unambiguous</a:t>
            </a:r>
            <a:r>
              <a:rPr lang="en-US" sz="2000" dirty="0"/>
              <a:t> steps that describes a </a:t>
            </a:r>
            <a:r>
              <a:rPr lang="en-US" sz="2000" b="1" dirty="0"/>
              <a:t>process</a:t>
            </a:r>
            <a:r>
              <a:rPr lang="en-US" sz="2000" dirty="0"/>
              <a:t>.</a:t>
            </a:r>
          </a:p>
          <a:p>
            <a:pPr algn="just"/>
            <a:endParaRPr lang="en-US" sz="2000" dirty="0"/>
          </a:p>
          <a:p>
            <a:pPr marL="285750" indent="-285750" algn="just">
              <a:buFont typeface="Arial" panose="020B0604020202020204" pitchFamily="34" charset="0"/>
              <a:buChar char="•"/>
            </a:pPr>
            <a:r>
              <a:rPr lang="en-US" sz="2000" dirty="0"/>
              <a:t>An algorithm can be implemented in more than one programming language.</a:t>
            </a:r>
          </a:p>
          <a:p>
            <a:pPr algn="just"/>
            <a:endParaRPr lang="en-US" sz="2000" dirty="0"/>
          </a:p>
          <a:p>
            <a:pPr marL="285750" indent="-285750" algn="just">
              <a:lnSpc>
                <a:spcPct val="80000"/>
              </a:lnSpc>
              <a:buSzPct val="110000"/>
              <a:buFont typeface="Arial" panose="020B0604020202020204" pitchFamily="34" charset="0"/>
              <a:buChar char="•"/>
            </a:pPr>
            <a:r>
              <a:rPr lang="en-US" sz="2000" dirty="0"/>
              <a:t>Examples from real life:</a:t>
            </a:r>
          </a:p>
          <a:p>
            <a:pPr marL="171450" indent="-171450" algn="just">
              <a:lnSpc>
                <a:spcPct val="80000"/>
              </a:lnSpc>
              <a:buSzPct val="110000"/>
              <a:buFont typeface="Arial" panose="020B0604020202020204" pitchFamily="34" charset="0"/>
              <a:buChar char="•"/>
            </a:pPr>
            <a:endParaRPr lang="en-US" sz="1600" dirty="0"/>
          </a:p>
          <a:p>
            <a:pPr marL="742950" lvl="1" indent="-285750" algn="just">
              <a:lnSpc>
                <a:spcPct val="80000"/>
              </a:lnSpc>
              <a:buSzPct val="110000"/>
              <a:buFont typeface="Arial" panose="020B0604020202020204" pitchFamily="34" charset="0"/>
              <a:buChar char="•"/>
            </a:pPr>
            <a:r>
              <a:rPr lang="en-US" dirty="0">
                <a:solidFill>
                  <a:srgbClr val="595959"/>
                </a:solidFill>
              </a:rPr>
              <a:t>Recipes</a:t>
            </a:r>
          </a:p>
          <a:p>
            <a:pPr marL="628650" lvl="1" indent="-171450" algn="just">
              <a:lnSpc>
                <a:spcPct val="80000"/>
              </a:lnSpc>
              <a:buSzPct val="110000"/>
              <a:buFont typeface="Arial" panose="020B0604020202020204" pitchFamily="34" charset="0"/>
              <a:buChar char="•"/>
            </a:pPr>
            <a:endParaRPr lang="en-US" sz="1600" dirty="0"/>
          </a:p>
          <a:p>
            <a:pPr marL="742950" lvl="1" indent="-285750" algn="just">
              <a:lnSpc>
                <a:spcPct val="80000"/>
              </a:lnSpc>
              <a:buSzPct val="110000"/>
              <a:buFont typeface="Arial" panose="020B0604020202020204" pitchFamily="34" charset="0"/>
              <a:buChar char="•"/>
            </a:pPr>
            <a:r>
              <a:rPr lang="en-US" dirty="0">
                <a:solidFill>
                  <a:srgbClr val="595959"/>
                </a:solidFill>
              </a:rPr>
              <a:t>Project directions - chemistry lab, writing prompt</a:t>
            </a:r>
          </a:p>
          <a:p>
            <a:pPr marL="628650" lvl="1" indent="-171450" algn="just">
              <a:lnSpc>
                <a:spcPct val="80000"/>
              </a:lnSpc>
              <a:buSzPct val="110000"/>
              <a:buFont typeface="Arial" panose="020B0604020202020204" pitchFamily="34" charset="0"/>
              <a:buChar char="•"/>
            </a:pPr>
            <a:endParaRPr lang="en-US" sz="1600" dirty="0"/>
          </a:p>
          <a:p>
            <a:pPr marL="742950" lvl="1" indent="-285750" algn="just">
              <a:lnSpc>
                <a:spcPct val="80000"/>
              </a:lnSpc>
              <a:buSzPct val="110000"/>
              <a:buFont typeface="Arial" panose="020B0604020202020204" pitchFamily="34" charset="0"/>
              <a:buChar char="•"/>
            </a:pPr>
            <a:r>
              <a:rPr lang="en-US" dirty="0">
                <a:solidFill>
                  <a:srgbClr val="595959"/>
                </a:solidFill>
              </a:rPr>
              <a:t>Instruction manual </a:t>
            </a:r>
            <a:endParaRPr lang="en-US" sz="1600" dirty="0"/>
          </a:p>
          <a:p>
            <a:pPr marL="285750" indent="-285750" algn="just">
              <a:buFont typeface="Arial" panose="020B0604020202020204" pitchFamily="34" charset="0"/>
              <a:buChar char="•"/>
            </a:pPr>
            <a:endParaRPr lang="en-US" sz="2000" b="0" i="0" u="none" strike="noStrike" baseline="0" dirty="0"/>
          </a:p>
          <a:p>
            <a:pPr marL="285750" indent="-285750" algn="just">
              <a:buFont typeface="Arial" panose="020B0604020202020204" pitchFamily="34" charset="0"/>
              <a:buChar char="•"/>
            </a:pPr>
            <a:endParaRPr lang="en-US" sz="2000" b="0" i="0" u="none" strike="noStrike" baseline="0" dirty="0"/>
          </a:p>
        </p:txBody>
      </p:sp>
    </p:spTree>
    <p:extLst>
      <p:ext uri="{BB962C8B-B14F-4D97-AF65-F5344CB8AC3E}">
        <p14:creationId xmlns:p14="http://schemas.microsoft.com/office/powerpoint/2010/main" val="4269537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325" y="140638"/>
            <a:ext cx="7714899" cy="913463"/>
          </a:xfrm>
        </p:spPr>
        <p:txBody>
          <a:bodyPr>
            <a:normAutofit/>
          </a:bodyPr>
          <a:lstStyle/>
          <a:p>
            <a:r>
              <a:rPr lang="en-US" dirty="0"/>
              <a:t>Algorithm</a:t>
            </a:r>
          </a:p>
        </p:txBody>
      </p:sp>
      <p:sp>
        <p:nvSpPr>
          <p:cNvPr id="5" name="Footer Placeholder 4">
            <a:extLst>
              <a:ext uri="{FF2B5EF4-FFF2-40B4-BE49-F238E27FC236}">
                <a16:creationId xmlns:a16="http://schemas.microsoft.com/office/drawing/2014/main" id="{E0AC5687-6A26-4E48-84E5-B1E2FE176D3F}"/>
              </a:ext>
            </a:extLst>
          </p:cNvPr>
          <p:cNvSpPr>
            <a:spLocks noGrp="1"/>
          </p:cNvSpPr>
          <p:nvPr>
            <p:ph type="ftr" sz="quarter" idx="11"/>
          </p:nvPr>
        </p:nvSpPr>
        <p:spPr/>
        <p:txBody>
          <a:bodyPr/>
          <a:lstStyle/>
          <a:p>
            <a:r>
              <a:rPr lang="en-US"/>
              <a:t>AOU- M110</a:t>
            </a:r>
            <a:endParaRPr lang="en-US" dirty="0"/>
          </a:p>
        </p:txBody>
      </p:sp>
      <p:sp>
        <p:nvSpPr>
          <p:cNvPr id="4" name="Slide Number Placeholder 3"/>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t>6</a:t>
            </a:fld>
            <a:endParaRPr lang="en-US" dirty="0"/>
          </a:p>
        </p:txBody>
      </p:sp>
      <p:sp>
        <p:nvSpPr>
          <p:cNvPr id="7" name="TextBox 6">
            <a:extLst>
              <a:ext uri="{FF2B5EF4-FFF2-40B4-BE49-F238E27FC236}">
                <a16:creationId xmlns:a16="http://schemas.microsoft.com/office/drawing/2014/main" id="{556B802E-15EC-4150-AAB5-31C9EA4779FA}"/>
              </a:ext>
            </a:extLst>
          </p:cNvPr>
          <p:cNvSpPr txBox="1"/>
          <p:nvPr/>
        </p:nvSpPr>
        <p:spPr>
          <a:xfrm>
            <a:off x="890630" y="1124646"/>
            <a:ext cx="4572000" cy="400110"/>
          </a:xfrm>
          <a:prstGeom prst="rect">
            <a:avLst/>
          </a:prstGeom>
          <a:noFill/>
        </p:spPr>
        <p:txBody>
          <a:bodyPr wrap="square">
            <a:spAutoFit/>
          </a:bodyPr>
          <a:lstStyle/>
          <a:p>
            <a:pPr algn="l"/>
            <a:r>
              <a:rPr lang="en-US" sz="2000" b="1" i="0" dirty="0">
                <a:effectLst/>
              </a:rPr>
              <a:t>Characteristics of an Algorithm</a:t>
            </a:r>
          </a:p>
        </p:txBody>
      </p:sp>
      <p:sp>
        <p:nvSpPr>
          <p:cNvPr id="8" name="TextBox 7">
            <a:extLst>
              <a:ext uri="{FF2B5EF4-FFF2-40B4-BE49-F238E27FC236}">
                <a16:creationId xmlns:a16="http://schemas.microsoft.com/office/drawing/2014/main" id="{552495CB-A92E-43E7-BAA0-ED3AAB89F419}"/>
              </a:ext>
            </a:extLst>
          </p:cNvPr>
          <p:cNvSpPr txBox="1"/>
          <p:nvPr/>
        </p:nvSpPr>
        <p:spPr>
          <a:xfrm>
            <a:off x="903693" y="1595301"/>
            <a:ext cx="6424570" cy="400110"/>
          </a:xfrm>
          <a:prstGeom prst="rect">
            <a:avLst/>
          </a:prstGeom>
          <a:noFill/>
        </p:spPr>
        <p:txBody>
          <a:bodyPr wrap="square">
            <a:spAutoFit/>
          </a:bodyPr>
          <a:lstStyle/>
          <a:p>
            <a:pPr algn="just"/>
            <a:r>
              <a:rPr lang="en-US" sz="2000" dirty="0"/>
              <a:t>An algorithm should have the following characteristics:</a:t>
            </a:r>
          </a:p>
        </p:txBody>
      </p:sp>
      <p:sp>
        <p:nvSpPr>
          <p:cNvPr id="10" name="TextBox 9">
            <a:extLst>
              <a:ext uri="{FF2B5EF4-FFF2-40B4-BE49-F238E27FC236}">
                <a16:creationId xmlns:a16="http://schemas.microsoft.com/office/drawing/2014/main" id="{DBFEE6DA-7388-4122-92D9-AA285626651A}"/>
              </a:ext>
            </a:extLst>
          </p:cNvPr>
          <p:cNvSpPr txBox="1"/>
          <p:nvPr/>
        </p:nvSpPr>
        <p:spPr>
          <a:xfrm>
            <a:off x="982134" y="2246862"/>
            <a:ext cx="7428090" cy="3477875"/>
          </a:xfrm>
          <a:prstGeom prst="rect">
            <a:avLst/>
          </a:prstGeom>
          <a:noFill/>
        </p:spPr>
        <p:txBody>
          <a:bodyPr wrap="square">
            <a:spAutoFit/>
          </a:bodyPr>
          <a:lstStyle/>
          <a:p>
            <a:pPr marL="285750" indent="-285750" algn="just">
              <a:buFont typeface="Arial" panose="020B0604020202020204" pitchFamily="34" charset="0"/>
              <a:buChar char="•"/>
            </a:pPr>
            <a:r>
              <a:rPr lang="en-US" sz="2000" b="1" i="0" dirty="0">
                <a:solidFill>
                  <a:srgbClr val="000000"/>
                </a:solidFill>
                <a:effectLst/>
              </a:rPr>
              <a:t>Unambiguous</a:t>
            </a:r>
            <a:r>
              <a:rPr lang="en-US" sz="2000" b="0" i="0" dirty="0">
                <a:solidFill>
                  <a:srgbClr val="000000"/>
                </a:solidFill>
                <a:effectLst/>
              </a:rPr>
              <a:t> − </a:t>
            </a:r>
            <a:r>
              <a:rPr lang="en-US" sz="2000" b="0" i="0" u="sng" dirty="0">
                <a:solidFill>
                  <a:srgbClr val="000000"/>
                </a:solidFill>
                <a:effectLst/>
              </a:rPr>
              <a:t>Algorithm should be clear and unambiguous</a:t>
            </a:r>
            <a:r>
              <a:rPr lang="en-US" sz="2000" b="0" i="0" dirty="0">
                <a:solidFill>
                  <a:srgbClr val="000000"/>
                </a:solidFill>
                <a:effectLst/>
              </a:rPr>
              <a:t>. Each of its steps (or phases), and their inputs/outputs should be clear and must lead to only one meaning.</a:t>
            </a:r>
          </a:p>
          <a:p>
            <a:pPr marL="285750" indent="-285750" algn="just">
              <a:buFont typeface="Arial" panose="020B0604020202020204" pitchFamily="34" charset="0"/>
              <a:buChar char="•"/>
            </a:pPr>
            <a:r>
              <a:rPr lang="en-US" sz="2000" b="1" i="0" dirty="0">
                <a:solidFill>
                  <a:srgbClr val="000000"/>
                </a:solidFill>
                <a:effectLst/>
              </a:rPr>
              <a:t>Input</a:t>
            </a:r>
            <a:r>
              <a:rPr lang="en-US" sz="2000" b="0" i="0" dirty="0">
                <a:solidFill>
                  <a:srgbClr val="000000"/>
                </a:solidFill>
                <a:effectLst/>
              </a:rPr>
              <a:t> − An algorithm should have 0 or more well-defined inputs.</a:t>
            </a:r>
          </a:p>
          <a:p>
            <a:pPr marL="285750" indent="-285750" algn="just">
              <a:buFont typeface="Arial" panose="020B0604020202020204" pitchFamily="34" charset="0"/>
              <a:buChar char="•"/>
            </a:pPr>
            <a:r>
              <a:rPr lang="en-US" sz="2000" b="1" i="0" dirty="0">
                <a:solidFill>
                  <a:srgbClr val="000000"/>
                </a:solidFill>
                <a:effectLst/>
              </a:rPr>
              <a:t>Output</a:t>
            </a:r>
            <a:r>
              <a:rPr lang="en-US" sz="2000" b="0" i="0" dirty="0">
                <a:solidFill>
                  <a:srgbClr val="000000"/>
                </a:solidFill>
                <a:effectLst/>
              </a:rPr>
              <a:t> − An algorithm should have 1 or more well-defined outputs and should match the desired output.</a:t>
            </a:r>
          </a:p>
          <a:p>
            <a:pPr marL="285750" indent="-285750" algn="just">
              <a:buFont typeface="Arial" panose="020B0604020202020204" pitchFamily="34" charset="0"/>
              <a:buChar char="•"/>
            </a:pPr>
            <a:r>
              <a:rPr lang="en-US" sz="2000" b="1" i="0" dirty="0">
                <a:solidFill>
                  <a:srgbClr val="000000"/>
                </a:solidFill>
                <a:effectLst/>
              </a:rPr>
              <a:t>Finiteness</a:t>
            </a:r>
            <a:r>
              <a:rPr lang="en-US" sz="2000" b="0" i="0" dirty="0">
                <a:solidFill>
                  <a:srgbClr val="000000"/>
                </a:solidFill>
                <a:effectLst/>
              </a:rPr>
              <a:t> − Algorithms must terminate after a finite number of steps.</a:t>
            </a:r>
          </a:p>
          <a:p>
            <a:pPr marL="285750" indent="-285750" algn="just">
              <a:buFont typeface="Arial" panose="020B0604020202020204" pitchFamily="34" charset="0"/>
              <a:buChar char="•"/>
            </a:pPr>
            <a:r>
              <a:rPr lang="en-US" sz="2000" b="1" i="0" dirty="0">
                <a:solidFill>
                  <a:srgbClr val="000000"/>
                </a:solidFill>
                <a:effectLst/>
              </a:rPr>
              <a:t>Feasibility</a:t>
            </a:r>
            <a:r>
              <a:rPr lang="en-US" sz="2000" b="0" i="0" dirty="0">
                <a:solidFill>
                  <a:srgbClr val="000000"/>
                </a:solidFill>
                <a:effectLst/>
              </a:rPr>
              <a:t> − Should be feasible with the available resources.</a:t>
            </a:r>
          </a:p>
          <a:p>
            <a:pPr marL="285750" indent="-285750" algn="just">
              <a:buFont typeface="Arial" panose="020B0604020202020204" pitchFamily="34" charset="0"/>
              <a:buChar char="•"/>
            </a:pPr>
            <a:r>
              <a:rPr lang="en-US" sz="2000" b="1" i="0" dirty="0">
                <a:solidFill>
                  <a:srgbClr val="000000"/>
                </a:solidFill>
                <a:effectLst/>
              </a:rPr>
              <a:t>Independent</a:t>
            </a:r>
            <a:r>
              <a:rPr lang="en-US" sz="2000" b="0" i="0" dirty="0">
                <a:solidFill>
                  <a:srgbClr val="000000"/>
                </a:solidFill>
                <a:effectLst/>
              </a:rPr>
              <a:t> − An algorithm should have step-by-step directions, which should be independent of any programming code.</a:t>
            </a:r>
          </a:p>
        </p:txBody>
      </p:sp>
    </p:spTree>
    <p:extLst>
      <p:ext uri="{BB962C8B-B14F-4D97-AF65-F5344CB8AC3E}">
        <p14:creationId xmlns:p14="http://schemas.microsoft.com/office/powerpoint/2010/main" val="1805657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Algorithm</a:t>
            </a:r>
          </a:p>
        </p:txBody>
      </p:sp>
      <p:sp>
        <p:nvSpPr>
          <p:cNvPr id="5" name="Footer Placeholder 4">
            <a:extLst>
              <a:ext uri="{FF2B5EF4-FFF2-40B4-BE49-F238E27FC236}">
                <a16:creationId xmlns:a16="http://schemas.microsoft.com/office/drawing/2014/main" id="{A363E56C-A287-479C-97A0-86B36D209EF5}"/>
              </a:ext>
            </a:extLst>
          </p:cNvPr>
          <p:cNvSpPr>
            <a:spLocks noGrp="1"/>
          </p:cNvSpPr>
          <p:nvPr>
            <p:ph type="ftr" sz="quarter" idx="11"/>
          </p:nvPr>
        </p:nvSpPr>
        <p:spPr/>
        <p:txBody>
          <a:bodyPr/>
          <a:lstStyle/>
          <a:p>
            <a:r>
              <a:rPr lang="en-US"/>
              <a:t>AOU- M110</a:t>
            </a:r>
            <a:endParaRPr lang="en-US" dirty="0"/>
          </a:p>
        </p:txBody>
      </p:sp>
      <p:sp>
        <p:nvSpPr>
          <p:cNvPr id="4" name="Slide Number Placeholder 3"/>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t>7</a:t>
            </a:fld>
            <a:endParaRPr lang="en-US" dirty="0"/>
          </a:p>
        </p:txBody>
      </p:sp>
      <p:sp>
        <p:nvSpPr>
          <p:cNvPr id="7" name="TextBox 6">
            <a:extLst>
              <a:ext uri="{FF2B5EF4-FFF2-40B4-BE49-F238E27FC236}">
                <a16:creationId xmlns:a16="http://schemas.microsoft.com/office/drawing/2014/main" id="{556B802E-15EC-4150-AAB5-31C9EA4779FA}"/>
              </a:ext>
            </a:extLst>
          </p:cNvPr>
          <p:cNvSpPr txBox="1"/>
          <p:nvPr/>
        </p:nvSpPr>
        <p:spPr>
          <a:xfrm>
            <a:off x="877629" y="1451509"/>
            <a:ext cx="4572000" cy="523220"/>
          </a:xfrm>
          <a:prstGeom prst="rect">
            <a:avLst/>
          </a:prstGeom>
          <a:noFill/>
        </p:spPr>
        <p:txBody>
          <a:bodyPr wrap="square">
            <a:spAutoFit/>
          </a:bodyPr>
          <a:lstStyle/>
          <a:p>
            <a:pPr algn="l"/>
            <a:r>
              <a:rPr lang="en-US" sz="2800" b="1" i="0" dirty="0">
                <a:solidFill>
                  <a:srgbClr val="C00000"/>
                </a:solidFill>
                <a:effectLst/>
              </a:rPr>
              <a:t>How to Write an Algorithm</a:t>
            </a:r>
          </a:p>
        </p:txBody>
      </p:sp>
      <p:sp>
        <p:nvSpPr>
          <p:cNvPr id="8" name="TextBox 7">
            <a:extLst>
              <a:ext uri="{FF2B5EF4-FFF2-40B4-BE49-F238E27FC236}">
                <a16:creationId xmlns:a16="http://schemas.microsoft.com/office/drawing/2014/main" id="{13D6EC37-EA7B-429F-93A4-0024FF357A15}"/>
              </a:ext>
            </a:extLst>
          </p:cNvPr>
          <p:cNvSpPr txBox="1"/>
          <p:nvPr/>
        </p:nvSpPr>
        <p:spPr>
          <a:xfrm>
            <a:off x="874889" y="2208928"/>
            <a:ext cx="7811911" cy="3139321"/>
          </a:xfrm>
          <a:prstGeom prst="rect">
            <a:avLst/>
          </a:prstGeom>
          <a:noFill/>
        </p:spPr>
        <p:txBody>
          <a:bodyPr wrap="square">
            <a:spAutoFit/>
          </a:bodyPr>
          <a:lstStyle/>
          <a:p>
            <a:pPr algn="just"/>
            <a:r>
              <a:rPr lang="en-US" sz="2200" b="0" i="0" u="none" strike="noStrike" baseline="0" dirty="0"/>
              <a:t>1. </a:t>
            </a:r>
            <a:r>
              <a:rPr lang="en-US" sz="2200" b="1" i="0" u="none" strike="noStrike" baseline="0" dirty="0"/>
              <a:t>Define the problem</a:t>
            </a:r>
            <a:r>
              <a:rPr lang="en-US" sz="2200" b="0" i="0" u="none" strike="noStrike" baseline="0" dirty="0"/>
              <a:t>: State the problem you are trying to solve in </a:t>
            </a:r>
            <a:r>
              <a:rPr lang="en-US" sz="2200" b="0" i="1" u="none" strike="noStrike" baseline="0" dirty="0"/>
              <a:t>clear </a:t>
            </a:r>
            <a:r>
              <a:rPr lang="en-US" sz="2200" b="0" i="0" u="none" strike="noStrike" baseline="0" dirty="0"/>
              <a:t>and </a:t>
            </a:r>
            <a:r>
              <a:rPr lang="en-US" sz="2200" b="0" i="1" u="none" strike="noStrike" baseline="0" dirty="0"/>
              <a:t>concise </a:t>
            </a:r>
            <a:r>
              <a:rPr lang="en-US" sz="2200" b="0" i="0" u="none" strike="noStrike" baseline="0" dirty="0"/>
              <a:t>terms.</a:t>
            </a:r>
          </a:p>
          <a:p>
            <a:pPr algn="just"/>
            <a:r>
              <a:rPr lang="en-US" sz="2200" b="0" i="0" u="none" strike="noStrike" baseline="0" dirty="0"/>
              <a:t>2. </a:t>
            </a:r>
            <a:r>
              <a:rPr lang="en-US" sz="2200" b="1" i="0" u="none" strike="noStrike" baseline="0" dirty="0"/>
              <a:t>List the </a:t>
            </a:r>
            <a:r>
              <a:rPr lang="en-US" sz="2200" b="1" i="1" u="none" strike="noStrike" baseline="0" dirty="0"/>
              <a:t>inputs </a:t>
            </a:r>
            <a:r>
              <a:rPr lang="en-US" sz="2200" b="0" i="0" u="none" strike="noStrike" baseline="0" dirty="0"/>
              <a:t>(information needed to solve the problem) and the </a:t>
            </a:r>
            <a:r>
              <a:rPr lang="en-US" sz="2200" b="0" i="1" u="none" strike="noStrike" baseline="0" dirty="0"/>
              <a:t>outputs </a:t>
            </a:r>
            <a:r>
              <a:rPr lang="en-US" sz="2200" b="0" i="0" u="none" strike="noStrike" baseline="0" dirty="0"/>
              <a:t>(what the algorithm will produce as a result)</a:t>
            </a:r>
          </a:p>
          <a:p>
            <a:pPr algn="just"/>
            <a:r>
              <a:rPr lang="en-US" sz="2200" b="0" i="0" u="none" strike="noStrike" baseline="0" dirty="0"/>
              <a:t>3. </a:t>
            </a:r>
            <a:r>
              <a:rPr lang="en-US" sz="2200" b="1" i="0" u="none" strike="noStrike" baseline="0" dirty="0"/>
              <a:t>Describe the steps </a:t>
            </a:r>
            <a:r>
              <a:rPr lang="en-US" sz="2200" b="0" i="0" u="none" strike="noStrike" baseline="0" dirty="0"/>
              <a:t>needed to convert or manipulate the inputs to produce the outputs. Start at a high level first and keep refining the steps until they are </a:t>
            </a:r>
            <a:r>
              <a:rPr lang="en-US" sz="2200" b="0" i="1" u="none" strike="noStrike" baseline="0" dirty="0"/>
              <a:t>effectively computable </a:t>
            </a:r>
            <a:r>
              <a:rPr lang="en-US" sz="2200" b="0" i="0" u="none" strike="noStrike" baseline="0" dirty="0"/>
              <a:t>operations.</a:t>
            </a:r>
          </a:p>
          <a:p>
            <a:pPr algn="just"/>
            <a:r>
              <a:rPr lang="en-US" sz="2200" b="0" i="0" u="none" strike="noStrike" baseline="0" dirty="0"/>
              <a:t>4. </a:t>
            </a:r>
            <a:r>
              <a:rPr lang="en-US" sz="2200" b="1" i="0" u="none" strike="noStrike" baseline="0" dirty="0"/>
              <a:t>Test the algorithm</a:t>
            </a:r>
            <a:r>
              <a:rPr lang="en-US" sz="2200" b="0" i="0" u="none" strike="noStrike" baseline="0" dirty="0"/>
              <a:t>: choose data sets and verify that your algorithm works!</a:t>
            </a:r>
            <a:endParaRPr lang="en-US" sz="2200" dirty="0"/>
          </a:p>
        </p:txBody>
      </p:sp>
    </p:spTree>
    <p:extLst>
      <p:ext uri="{BB962C8B-B14F-4D97-AF65-F5344CB8AC3E}">
        <p14:creationId xmlns:p14="http://schemas.microsoft.com/office/powerpoint/2010/main" val="3458525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ltLang="en-US" dirty="0"/>
              <a:t>Programming Tools</a:t>
            </a:r>
          </a:p>
        </p:txBody>
      </p:sp>
      <p:sp>
        <p:nvSpPr>
          <p:cNvPr id="3" name="Footer Placeholder 2"/>
          <p:cNvSpPr>
            <a:spLocks noGrp="1"/>
          </p:cNvSpPr>
          <p:nvPr>
            <p:ph type="ftr" sz="quarter" idx="11"/>
          </p:nvPr>
        </p:nvSpPr>
        <p:spPr/>
        <p:txBody>
          <a:bodyPr/>
          <a:lstStyle/>
          <a:p>
            <a:pPr>
              <a:defRPr/>
            </a:pPr>
            <a:r>
              <a:rPr lang="en-US" dirty="0">
                <a:solidFill>
                  <a:srgbClr val="04617B">
                    <a:shade val="90000"/>
                  </a:srgbClr>
                </a:solidFill>
              </a:rPr>
              <a:t>AOU- M110</a:t>
            </a:r>
          </a:p>
        </p:txBody>
      </p:sp>
      <p:sp>
        <p:nvSpPr>
          <p:cNvPr id="5122" name="Slide Number Placeholder 5"/>
          <p:cNvSpPr>
            <a:spLocks noGrp="1"/>
          </p:cNvSpPr>
          <p:nvPr>
            <p:ph type="sldNum" sz="quarter" idx="4294967295"/>
          </p:nvPr>
        </p:nvSpPr>
        <p:spPr>
          <a:xfrm>
            <a:off x="8715375" y="6416675"/>
            <a:ext cx="428625" cy="3667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fld id="{61729B87-E35D-4360-953B-8A7A3EB4A661}" type="slidenum">
              <a:rPr lang="en-US" altLang="en-US"/>
              <a:pPr/>
              <a:t>8</a:t>
            </a:fld>
            <a:endParaRPr lang="en-US" altLang="en-US" dirty="0"/>
          </a:p>
        </p:txBody>
      </p:sp>
      <p:sp>
        <p:nvSpPr>
          <p:cNvPr id="10" name="TextBox 9">
            <a:extLst>
              <a:ext uri="{FF2B5EF4-FFF2-40B4-BE49-F238E27FC236}">
                <a16:creationId xmlns:a16="http://schemas.microsoft.com/office/drawing/2014/main" id="{A7A05A5B-8625-4842-A160-C37ACD422E90}"/>
              </a:ext>
            </a:extLst>
          </p:cNvPr>
          <p:cNvSpPr txBox="1"/>
          <p:nvPr/>
        </p:nvSpPr>
        <p:spPr>
          <a:xfrm>
            <a:off x="982134" y="1637056"/>
            <a:ext cx="7576257" cy="3477875"/>
          </a:xfrm>
          <a:prstGeom prst="rect">
            <a:avLst/>
          </a:prstGeom>
          <a:noFill/>
        </p:spPr>
        <p:txBody>
          <a:bodyPr wrap="square">
            <a:spAutoFit/>
          </a:bodyPr>
          <a:lstStyle/>
          <a:p>
            <a:pPr marL="285750" indent="-285750" algn="just">
              <a:buFont typeface="Arial" panose="020B0604020202020204" pitchFamily="34" charset="0"/>
              <a:buChar char="•"/>
            </a:pPr>
            <a:r>
              <a:rPr lang="en-US" sz="2000" b="1" dirty="0">
                <a:solidFill>
                  <a:srgbClr val="C00000"/>
                </a:solidFill>
              </a:rPr>
              <a:t>Algorithms </a:t>
            </a:r>
            <a:r>
              <a:rPr lang="en-US" sz="2000" dirty="0"/>
              <a:t>are implemented using programming languages.</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b="0" i="0" u="none" strike="noStrike" baseline="0" dirty="0"/>
              <a:t>Programs are written in a programming language such as Java or Python, which is then converted into machine code for the computer to run.</a:t>
            </a:r>
          </a:p>
          <a:p>
            <a:pPr marL="285750" indent="-285750" algn="just">
              <a:buFont typeface="Arial" panose="020B0604020202020204" pitchFamily="34" charset="0"/>
              <a:buChar char="•"/>
            </a:pPr>
            <a:endParaRPr lang="en-US" sz="2000" b="0" i="0" u="none" strike="noStrike" baseline="0" dirty="0"/>
          </a:p>
          <a:p>
            <a:pPr marL="285750" indent="-285750" algn="just">
              <a:buFont typeface="Arial" panose="020B0604020202020204" pitchFamily="34" charset="0"/>
              <a:buChar char="•"/>
            </a:pPr>
            <a:r>
              <a:rPr lang="en-US" sz="2000" b="0" i="0" u="none" strike="noStrike" baseline="0" dirty="0"/>
              <a:t>Algorithms can be designed using </a:t>
            </a:r>
            <a:r>
              <a:rPr lang="en-US" sz="2000" b="1" i="0" u="none" strike="noStrike" baseline="0" dirty="0"/>
              <a:t>flowcharts </a:t>
            </a:r>
            <a:r>
              <a:rPr lang="en-US" sz="2000" b="0" i="0" u="none" strike="noStrike" baseline="0" dirty="0"/>
              <a:t>or </a:t>
            </a:r>
            <a:r>
              <a:rPr lang="en-US" sz="2000" b="1" i="0" u="none" strike="noStrike" baseline="0" dirty="0"/>
              <a:t>pseudocodes</a:t>
            </a:r>
            <a:r>
              <a:rPr lang="en-US" sz="2000" b="0" i="0" u="none" strike="noStrike" baseline="0" dirty="0"/>
              <a:t>.</a:t>
            </a:r>
          </a:p>
          <a:p>
            <a:pPr marL="742950" lvl="1" indent="-285750" algn="just">
              <a:buFont typeface="Arial" panose="020B0604020202020204" pitchFamily="34" charset="0"/>
              <a:buChar char="•"/>
            </a:pPr>
            <a:r>
              <a:rPr lang="en-US" sz="2000" b="1" dirty="0"/>
              <a:t>Flowchart</a:t>
            </a:r>
            <a:r>
              <a:rPr lang="en-US" sz="2000" dirty="0"/>
              <a:t> - Graphically depicts the logical steps to carry out a task and shows how the steps relate to each other.</a:t>
            </a:r>
          </a:p>
          <a:p>
            <a:pPr marL="742950" lvl="1" indent="-285750" algn="just">
              <a:buFont typeface="Arial" panose="020B0604020202020204" pitchFamily="34" charset="0"/>
              <a:buChar char="•"/>
            </a:pPr>
            <a:r>
              <a:rPr lang="en-US" sz="2000" b="1" dirty="0"/>
              <a:t>Pseudocode</a:t>
            </a:r>
            <a:r>
              <a:rPr lang="en-US" sz="2000" dirty="0"/>
              <a:t> - Uses English-like phrases to outline the program.</a:t>
            </a:r>
          </a:p>
          <a:p>
            <a:pPr marL="285750" indent="-285750" algn="just">
              <a:buFont typeface="Arial" panose="020B0604020202020204" pitchFamily="34" charset="0"/>
              <a:buChar char="•"/>
            </a:pPr>
            <a:endParaRPr lang="en-US" sz="2000" dirty="0"/>
          </a:p>
        </p:txBody>
      </p:sp>
    </p:spTree>
    <p:extLst>
      <p:ext uri="{BB962C8B-B14F-4D97-AF65-F5344CB8AC3E}">
        <p14:creationId xmlns:p14="http://schemas.microsoft.com/office/powerpoint/2010/main" val="3110118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normAutofit/>
          </a:bodyPr>
          <a:lstStyle/>
          <a:p>
            <a:pPr algn="ctr" eaLnBrk="1" hangingPunct="1"/>
            <a:r>
              <a:rPr lang="en-US" altLang="en-US" b="1" dirty="0"/>
              <a:t>Flowcharts</a:t>
            </a:r>
            <a:endParaRPr lang="en-US" altLang="en-US" b="1" i="1" dirty="0"/>
          </a:p>
        </p:txBody>
      </p:sp>
      <p:sp>
        <p:nvSpPr>
          <p:cNvPr id="3" name="Footer Placeholder 2"/>
          <p:cNvSpPr>
            <a:spLocks noGrp="1"/>
          </p:cNvSpPr>
          <p:nvPr>
            <p:ph type="ftr" sz="quarter" idx="11"/>
          </p:nvPr>
        </p:nvSpPr>
        <p:spPr/>
        <p:txBody>
          <a:bodyPr/>
          <a:lstStyle/>
          <a:p>
            <a:pPr>
              <a:defRPr/>
            </a:pPr>
            <a:r>
              <a:rPr lang="en-US">
                <a:solidFill>
                  <a:srgbClr val="04617B">
                    <a:shade val="90000"/>
                  </a:srgbClr>
                </a:solidFill>
              </a:rPr>
              <a:t>AOU- M110</a:t>
            </a:r>
          </a:p>
        </p:txBody>
      </p:sp>
      <p:sp>
        <p:nvSpPr>
          <p:cNvPr id="8194" name="Slide Number Placeholder 5"/>
          <p:cNvSpPr>
            <a:spLocks noGrp="1"/>
          </p:cNvSpPr>
          <p:nvPr>
            <p:ph type="sldNum" sz="quarter" idx="4294967295"/>
          </p:nvPr>
        </p:nvSpPr>
        <p:spPr>
          <a:xfrm>
            <a:off x="8715375" y="6416675"/>
            <a:ext cx="428625" cy="3667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fld id="{8EF4EEAC-E21F-4A65-B3A4-303BC8C928F2}" type="slidenum">
              <a:rPr lang="en-US" altLang="en-US"/>
              <a:pPr/>
              <a:t>9</a:t>
            </a:fld>
            <a:endParaRPr lang="en-US" altLang="en-US" dirty="0"/>
          </a:p>
        </p:txBody>
      </p:sp>
      <p:sp>
        <p:nvSpPr>
          <p:cNvPr id="10" name="TextBox 9">
            <a:extLst>
              <a:ext uri="{FF2B5EF4-FFF2-40B4-BE49-F238E27FC236}">
                <a16:creationId xmlns:a16="http://schemas.microsoft.com/office/drawing/2014/main" id="{9AF3B7CC-51EB-4BCE-9056-C84EBF51E571}"/>
              </a:ext>
            </a:extLst>
          </p:cNvPr>
          <p:cNvSpPr txBox="1"/>
          <p:nvPr/>
        </p:nvSpPr>
        <p:spPr>
          <a:xfrm>
            <a:off x="982135" y="1820746"/>
            <a:ext cx="7704666" cy="2308324"/>
          </a:xfrm>
          <a:prstGeom prst="rect">
            <a:avLst/>
          </a:prstGeom>
          <a:noFill/>
        </p:spPr>
        <p:txBody>
          <a:bodyPr wrap="square">
            <a:spAutoFit/>
          </a:bodyPr>
          <a:lstStyle/>
          <a:p>
            <a:pPr marL="285750" indent="-285750" algn="just">
              <a:buFont typeface="Arial" panose="020B0604020202020204" pitchFamily="34" charset="0"/>
              <a:buChar char="•"/>
            </a:pPr>
            <a:r>
              <a:rPr lang="en-US" sz="2400" dirty="0"/>
              <a:t>Flowcharting is a tool developed in the computer industry, for showing the operation of an algorithm. </a:t>
            </a:r>
          </a:p>
          <a:p>
            <a:pPr marL="285750" indent="-285750" algn="just">
              <a:buFont typeface="Arial" panose="020B0604020202020204" pitchFamily="34" charset="0"/>
              <a:buChar char="•"/>
            </a:pPr>
            <a:r>
              <a:rPr lang="en-US" sz="2400" dirty="0"/>
              <a:t>A flowchart is a </a:t>
            </a:r>
            <a:r>
              <a:rPr lang="en-US" sz="2400" u="sng" dirty="0"/>
              <a:t>diagram</a:t>
            </a:r>
            <a:r>
              <a:rPr lang="en-US" sz="2400" dirty="0"/>
              <a:t> made up of shapes (boxes, diamonds,…) connected by arrows:</a:t>
            </a:r>
          </a:p>
          <a:p>
            <a:pPr marL="742950" lvl="1" indent="-285750" algn="just">
              <a:buFont typeface="Arial" panose="020B0604020202020204" pitchFamily="34" charset="0"/>
              <a:buChar char="•"/>
            </a:pPr>
            <a:r>
              <a:rPr lang="en-US" sz="2400" dirty="0"/>
              <a:t>Each shape represents a step in the process.</a:t>
            </a:r>
          </a:p>
          <a:p>
            <a:pPr marL="742950" lvl="1" indent="-285750" algn="just">
              <a:buFont typeface="Arial" panose="020B0604020202020204" pitchFamily="34" charset="0"/>
              <a:buChar char="•"/>
            </a:pPr>
            <a:r>
              <a:rPr lang="en-US" sz="2400" dirty="0"/>
              <a:t>Arrows show the order in which they occur.</a:t>
            </a:r>
          </a:p>
        </p:txBody>
      </p:sp>
    </p:spTree>
  </p:cSld>
  <p:clrMapOvr>
    <a:masterClrMapping/>
  </p:clrMapOvr>
</p:sld>
</file>

<file path=ppt/theme/theme1.xml><?xml version="1.0" encoding="utf-8"?>
<a:theme xmlns:a="http://schemas.openxmlformats.org/drawingml/2006/main" name="Office Theme">
  <a:themeElements>
    <a:clrScheme name="AOU Color Palette">
      <a:dk1>
        <a:srgbClr val="002D58"/>
      </a:dk1>
      <a:lt1>
        <a:sysClr val="window" lastClr="FFFFFF"/>
      </a:lt1>
      <a:dk2>
        <a:srgbClr val="194C44"/>
      </a:dk2>
      <a:lt2>
        <a:srgbClr val="E8E6DF"/>
      </a:lt2>
      <a:accent1>
        <a:srgbClr val="002D58"/>
      </a:accent1>
      <a:accent2>
        <a:srgbClr val="194C44"/>
      </a:accent2>
      <a:accent3>
        <a:srgbClr val="A11A16"/>
      </a:accent3>
      <a:accent4>
        <a:srgbClr val="F3B200"/>
      </a:accent4>
      <a:accent5>
        <a:srgbClr val="6DB1E2"/>
      </a:accent5>
      <a:accent6>
        <a:srgbClr val="A64167"/>
      </a:accent6>
      <a:hlink>
        <a:srgbClr val="002D58"/>
      </a:hlink>
      <a:folHlink>
        <a:srgbClr val="A11A1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17500</TotalTime>
  <Words>2556</Words>
  <Application>Microsoft Office PowerPoint</Application>
  <PresentationFormat>Custom</PresentationFormat>
  <Paragraphs>379</Paragraphs>
  <Slides>33</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Calibri Light</vt:lpstr>
      <vt:lpstr>Corbel</vt:lpstr>
      <vt:lpstr>Poppins</vt:lpstr>
      <vt:lpstr>Poppins Medium</vt:lpstr>
      <vt:lpstr>Segoe UI</vt:lpstr>
      <vt:lpstr>Wingdings</vt:lpstr>
      <vt:lpstr>Office Theme</vt:lpstr>
      <vt:lpstr>M110: Python Programming  Meeting #1  Algorithms  Flowcharts &amp; Pseudocodes</vt:lpstr>
      <vt:lpstr>Contents</vt:lpstr>
      <vt:lpstr>Introduction</vt:lpstr>
      <vt:lpstr>Introduction</vt:lpstr>
      <vt:lpstr>Algorithm</vt:lpstr>
      <vt:lpstr>Algorithm</vt:lpstr>
      <vt:lpstr>Algorithm</vt:lpstr>
      <vt:lpstr>Programming Tools</vt:lpstr>
      <vt:lpstr>Flowcharts</vt:lpstr>
      <vt:lpstr>Flowchart symbols</vt:lpstr>
      <vt:lpstr>Flowcharts</vt:lpstr>
      <vt:lpstr>Pseudocode</vt:lpstr>
      <vt:lpstr>Statement structures</vt:lpstr>
      <vt:lpstr>The Sequence Structure</vt:lpstr>
      <vt:lpstr>The Sequence Structure</vt:lpstr>
      <vt:lpstr>The Decision Structure </vt:lpstr>
      <vt:lpstr>The Decision Structure </vt:lpstr>
      <vt:lpstr>The Decision Structure </vt:lpstr>
      <vt:lpstr>The Decision Structure </vt:lpstr>
      <vt:lpstr>Repetition</vt:lpstr>
      <vt:lpstr>Repetition</vt:lpstr>
      <vt:lpstr>Repetition</vt:lpstr>
      <vt:lpstr>Repetition</vt:lpstr>
      <vt:lpstr>Repetition</vt:lpstr>
      <vt:lpstr>Extra Examples on Pseudocodes and Flowcharts</vt:lpstr>
      <vt:lpstr>Example 1</vt:lpstr>
      <vt:lpstr>Example 1- Solution</vt:lpstr>
      <vt:lpstr>Example 2</vt:lpstr>
      <vt:lpstr>Example 3</vt:lpstr>
      <vt:lpstr>Example 3- Solution</vt:lpstr>
      <vt:lpstr>Summary</vt:lpstr>
      <vt:lpstr>Extra Exercises</vt:lpstr>
      <vt:lpstr>Extra 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Ahmad Mikati</cp:lastModifiedBy>
  <cp:revision>125</cp:revision>
  <dcterms:created xsi:type="dcterms:W3CDTF">2018-09-14T23:33:58Z</dcterms:created>
  <dcterms:modified xsi:type="dcterms:W3CDTF">2023-06-30T17:40:19Z</dcterms:modified>
</cp:coreProperties>
</file>