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08" r:id="rId1"/>
  </p:sldMasterIdLst>
  <p:notesMasterIdLst>
    <p:notesMasterId r:id="rId34"/>
  </p:notesMasterIdLst>
  <p:sldIdLst>
    <p:sldId id="713" r:id="rId2"/>
    <p:sldId id="257" r:id="rId3"/>
    <p:sldId id="286" r:id="rId4"/>
    <p:sldId id="287" r:id="rId5"/>
    <p:sldId id="288" r:id="rId6"/>
    <p:sldId id="668" r:id="rId7"/>
    <p:sldId id="669" r:id="rId8"/>
    <p:sldId id="687" r:id="rId9"/>
    <p:sldId id="688" r:id="rId10"/>
    <p:sldId id="296" r:id="rId11"/>
    <p:sldId id="695" r:id="rId12"/>
    <p:sldId id="696" r:id="rId13"/>
    <p:sldId id="697" r:id="rId14"/>
    <p:sldId id="698" r:id="rId15"/>
    <p:sldId id="699" r:id="rId16"/>
    <p:sldId id="520" r:id="rId17"/>
    <p:sldId id="521" r:id="rId18"/>
    <p:sldId id="511" r:id="rId19"/>
    <p:sldId id="522" r:id="rId20"/>
    <p:sldId id="297" r:id="rId21"/>
    <p:sldId id="299" r:id="rId22"/>
    <p:sldId id="523" r:id="rId23"/>
    <p:sldId id="524" r:id="rId24"/>
    <p:sldId id="715" r:id="rId25"/>
    <p:sldId id="716" r:id="rId26"/>
    <p:sldId id="717" r:id="rId27"/>
    <p:sldId id="718" r:id="rId28"/>
    <p:sldId id="704" r:id="rId29"/>
    <p:sldId id="703" r:id="rId30"/>
    <p:sldId id="670" r:id="rId31"/>
    <p:sldId id="671" r:id="rId32"/>
    <p:sldId id="285" r:id="rId33"/>
  </p:sldIdLst>
  <p:sldSz cx="9144000" cy="687546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28D"/>
    <a:srgbClr val="E3E3E3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BBC7-23BC-46A7-81D3-7E7BA3702E22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BD2C-7FC2-4166-9A41-4D78B0A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747F5-57E0-4109-91CC-844D47F93E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47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3302D2F3-527F-4275-B9FD-68FEA7D9A7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DE361-E15D-4601-8BE6-F65EB4995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8E26485-9DBD-45F5-9197-AB86EF3F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79BC8A6-F8D3-4291-BC18-56CDDB9F0EF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068EFB2-55A5-48B3-A7FF-58B2F6F74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6BC5F12-D8BE-4420-864C-68098140E9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851F005-675C-467E-A565-C218CC03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F8F6542-174F-4D41-A443-E6E152536D5B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265A52F-E167-4897-8241-57DA17392C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70C2F3A-6A5E-4348-9569-93CEA81BC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9E6E1922-43E0-465A-A915-8794D81D1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E9B0F5CA-DD8A-49B3-80C7-D54CBB324758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166516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The Main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130622"/>
            <a:ext cx="3086100" cy="366055"/>
          </a:xfrm>
        </p:spPr>
        <p:txBody>
          <a:bodyPr/>
          <a:lstStyle/>
          <a:p>
            <a:pPr defTabSz="685800"/>
            <a:r>
              <a:rPr lang="en-US">
                <a:solidFill>
                  <a:prstClr val="white">
                    <a:tint val="75000"/>
                  </a:prstClr>
                </a:solidFill>
              </a:rPr>
              <a:t>AOU- M110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08" y="0"/>
            <a:ext cx="1995692" cy="5042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20" y="-12007"/>
            <a:ext cx="3991546" cy="68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63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2675" y="2528877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300" y="-872965"/>
            <a:ext cx="10782300" cy="81073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C2763-2F67-87F0-7623-FFB6C7513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575" y="6250759"/>
            <a:ext cx="8515350" cy="366055"/>
          </a:xfrm>
        </p:spPr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9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0274"/>
            <a:ext cx="7886700" cy="3657364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1468" y="6403159"/>
            <a:ext cx="2743200" cy="366055"/>
          </a:xfrm>
        </p:spPr>
        <p:txBody>
          <a:bodyPr/>
          <a:lstStyle>
            <a:lvl1pPr>
              <a:defRPr sz="1400"/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34877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6055"/>
            <a:ext cx="7886700" cy="1328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20724"/>
            <a:ext cx="3868340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10129"/>
            <a:ext cx="3868340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20724"/>
            <a:ext cx="3887391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10129"/>
            <a:ext cx="3887391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20460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29837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9939"/>
            <a:ext cx="2949178" cy="10727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15427"/>
            <a:ext cx="2949178" cy="36685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19927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8364"/>
            <a:ext cx="2949178" cy="16042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62639"/>
            <a:ext cx="2949178" cy="38212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33656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5491594"/>
            <a:ext cx="2581275" cy="699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0844" y="3020403"/>
            <a:ext cx="1990725" cy="776673"/>
          </a:xfrm>
        </p:spPr>
        <p:txBody>
          <a:bodyPr>
            <a:normAutofit/>
          </a:bodyPr>
          <a:lstStyle>
            <a:lvl1pPr algn="ctr">
              <a:defRPr sz="2700"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591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132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30274"/>
            <a:ext cx="7886700" cy="36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5965009"/>
            <a:ext cx="3086100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2" y="5785072"/>
            <a:ext cx="1090868" cy="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31549"/>
            <a:ext cx="6043705" cy="26193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/>
              <a:t>M110: </a:t>
            </a:r>
            <a:r>
              <a:rPr lang="en-GB" sz="3200" dirty="0"/>
              <a:t>Python Programming</a:t>
            </a:r>
            <a:br>
              <a:rPr lang="en-GB" sz="3200" dirty="0"/>
            </a:br>
            <a:br>
              <a:rPr lang="en-US" sz="3200" dirty="0"/>
            </a:br>
            <a:r>
              <a:rPr kumimoji="0" lang="en-GB" sz="3600" b="1" i="0" u="none" strike="noStrike" kern="1200" cap="none" spc="0" normalizeH="0" baseline="0" noProof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Meeting </a:t>
            </a:r>
            <a: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#10</a:t>
            </a:r>
            <a:b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lang="en-GB" sz="3600" b="1" dirty="0">
                <a:latin typeface="Corbel" panose="020B0503020204020204"/>
              </a:rPr>
              <a:t>Classes and Object-Oriented Programming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431549"/>
            <a:ext cx="3467101" cy="19862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3139" y="6185972"/>
            <a:ext cx="317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Dr. Ahmad Mikati</a:t>
            </a:r>
          </a:p>
        </p:txBody>
      </p:sp>
    </p:spTree>
    <p:extLst>
      <p:ext uri="{BB962C8B-B14F-4D97-AF65-F5344CB8AC3E}">
        <p14:creationId xmlns:p14="http://schemas.microsoft.com/office/powerpoint/2010/main" val="424333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B14AC79-8876-44EC-8F0F-33597E02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507566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Class Definitions</a:t>
            </a:r>
            <a:endParaRPr lang="en-US" altLang="en-US" sz="2000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6CFCAE8-CC63-462A-A51E-75A95C271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3688383"/>
            <a:ext cx="8236603" cy="2346182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en-US" sz="1600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class_name</a:t>
            </a: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It is the name of the class</a:t>
            </a:r>
          </a:p>
          <a:p>
            <a:pPr lvl="2">
              <a:lnSpc>
                <a:spcPct val="110000"/>
              </a:lnSpc>
            </a:pP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Class names often start with </a:t>
            </a:r>
            <a:r>
              <a:rPr lang="en-US" altLang="en-US" sz="1400" u="sng" dirty="0">
                <a:latin typeface="+mn-lt"/>
                <a:cs typeface="Courier New" panose="02070309020205020404" pitchFamily="49" charset="0"/>
              </a:rPr>
              <a:t>uppercase letter</a:t>
            </a:r>
          </a:p>
          <a:p>
            <a:pPr lvl="1">
              <a:lnSpc>
                <a:spcPct val="110000"/>
              </a:lnSpc>
            </a:pP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Docstring: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It is the first string inside the class with a brief description of the class.</a:t>
            </a:r>
            <a:endParaRPr lang="en-US" altLang="en-US" sz="1600" dirty="0"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statements:</a:t>
            </a:r>
            <a:r>
              <a:rPr lang="en-US" alt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Attributes and methods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600" b="1" dirty="0">
                <a:latin typeface="+mn-lt"/>
                <a:cs typeface="Courier New" panose="02070309020205020404" pitchFamily="49" charset="0"/>
              </a:rPr>
              <a:t>Method</a:t>
            </a:r>
            <a:r>
              <a:rPr lang="en-US" altLang="en-US" sz="1600" dirty="0">
                <a:latin typeface="+mn-lt"/>
                <a:cs typeface="Courier New" panose="02070309020205020404" pitchFamily="49" charset="0"/>
              </a:rPr>
              <a:t> definition is like any other python function definition</a:t>
            </a:r>
          </a:p>
          <a:p>
            <a:pPr lvl="1">
              <a:lnSpc>
                <a:spcPct val="110000"/>
              </a:lnSpc>
            </a:pPr>
            <a:r>
              <a:rPr lang="en-US" altLang="en-US" b="1" i="1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self</a:t>
            </a:r>
            <a:r>
              <a:rPr lang="en-US" altLang="en-US" sz="1700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parameter</a:t>
            </a:r>
            <a:r>
              <a:rPr lang="en-US" altLang="en-US" sz="1700" dirty="0">
                <a:latin typeface="+mn-lt"/>
                <a:cs typeface="Courier New" panose="02070309020205020404" pitchFamily="49" charset="0"/>
              </a:rPr>
              <a:t>: required in every method in the class – references the specific object that the method is working 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67061-AAA1-4F31-953B-FD1A448E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A2DD0C-80CB-404B-899F-0BFB14DE74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F9A8A-F96F-42BC-A6CB-94ED477A2814}"/>
              </a:ext>
            </a:extLst>
          </p:cNvPr>
          <p:cNvSpPr txBox="1"/>
          <p:nvPr/>
        </p:nvSpPr>
        <p:spPr>
          <a:xfrm>
            <a:off x="416309" y="3288273"/>
            <a:ext cx="6717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create a class, you write a </a:t>
            </a:r>
            <a:r>
              <a:rPr lang="en-US" sz="2000" i="1" dirty="0">
                <a:solidFill>
                  <a:srgbClr val="C00000"/>
                </a:solidFill>
              </a:rPr>
              <a:t>class definition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F753-0D5F-451A-80E2-D542CE971385}"/>
              </a:ext>
            </a:extLst>
          </p:cNvPr>
          <p:cNvSpPr txBox="1"/>
          <p:nvPr/>
        </p:nvSpPr>
        <p:spPr>
          <a:xfrm>
            <a:off x="562633" y="864191"/>
            <a:ext cx="727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Python, class is defined by using the </a:t>
            </a:r>
            <a:r>
              <a:rPr lang="en-US" b="1" dirty="0"/>
              <a:t>class</a:t>
            </a:r>
            <a:r>
              <a:rPr lang="en-US" dirty="0"/>
              <a:t> keyword. </a:t>
            </a:r>
          </a:p>
          <a:p>
            <a:r>
              <a:rPr lang="en-US" dirty="0"/>
              <a:t>The syntax to create a class is given below.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6B4C-2023-4BBD-9036-C142F8E0F473}"/>
              </a:ext>
            </a:extLst>
          </p:cNvPr>
          <p:cNvSpPr txBox="1"/>
          <p:nvPr/>
        </p:nvSpPr>
        <p:spPr>
          <a:xfrm>
            <a:off x="1830010" y="1549108"/>
            <a:ext cx="6008913" cy="16619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class_name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E1E1E1"/>
                </a:solidFill>
                <a:latin typeface="Consolas" panose="020B0609020204030204" pitchFamily="49" charset="0"/>
              </a:rPr>
              <a:t>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'''This is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docstring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I have created a new class'‘’    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1&gt;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1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2&gt;</a:t>
            </a: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.</a:t>
            </a: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. 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N&gt;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Class Definitions-  example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9AEA-E365-48BA-BD86-07874B3D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x = 0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y = 0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# main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 = Point()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p1.x = 2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p1.y = -5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CAF25797-E77A-4DFA-B63B-C3D1E49B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7554"/>
              </p:ext>
            </p:extLst>
          </p:nvPr>
        </p:nvGraphicFramePr>
        <p:xfrm>
          <a:off x="5334000" y="1905000"/>
          <a:ext cx="2716213" cy="1484313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6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614" marB="416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05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8073" marB="20807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8073" marB="208073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6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9897"/>
          </a:xfrm>
        </p:spPr>
        <p:txBody>
          <a:bodyPr>
            <a:normAutofit/>
          </a:bodyPr>
          <a:lstStyle/>
          <a:p>
            <a:r>
              <a:rPr lang="en-US" altLang="en-US" dirty="0"/>
              <a:t>Using a Class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E3566-7261-471F-A411-EE3FF440D3A8}"/>
              </a:ext>
            </a:extLst>
          </p:cNvPr>
          <p:cNvSpPr txBox="1"/>
          <p:nvPr/>
        </p:nvSpPr>
        <p:spPr>
          <a:xfrm>
            <a:off x="1103191" y="1014451"/>
            <a:ext cx="71462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 programs must import the classes they use</a:t>
            </a:r>
          </a:p>
        </p:txBody>
      </p:sp>
      <p:graphicFrame>
        <p:nvGraphicFramePr>
          <p:cNvPr id="12" name="Group 15">
            <a:extLst>
              <a:ext uri="{FF2B5EF4-FFF2-40B4-BE49-F238E27FC236}">
                <a16:creationId xmlns:a16="http://schemas.microsoft.com/office/drawing/2014/main" id="{92AC7B0D-55E1-4E1F-849F-9FB9C04A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94338"/>
              </p:ext>
            </p:extLst>
          </p:nvPr>
        </p:nvGraphicFramePr>
        <p:xfrm>
          <a:off x="1103191" y="2302314"/>
          <a:ext cx="7369693" cy="3627197"/>
        </p:xfrm>
        <a:graphic>
          <a:graphicData uri="http://schemas.openxmlformats.org/drawingml/2006/table">
            <a:tbl>
              <a:tblPr/>
              <a:tblGrid>
                <a:gridCol w="563684">
                  <a:extLst>
                    <a:ext uri="{9D8B030D-6E8A-4147-A177-3AD203B41FA5}">
                      <a16:colId xmlns:a16="http://schemas.microsoft.com/office/drawing/2014/main" val="3522819284"/>
                    </a:ext>
                  </a:extLst>
                </a:gridCol>
                <a:gridCol w="6806009">
                  <a:extLst>
                    <a:ext uri="{9D8B030D-6E8A-4147-A177-3AD203B41FA5}">
                      <a16:colId xmlns:a16="http://schemas.microsoft.com/office/drawing/2014/main" val="3553599590"/>
                    </a:ext>
                  </a:extLst>
                </a:gridCol>
              </a:tblGrid>
              <a:tr h="310516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4936"/>
                  </a:ext>
                </a:extLst>
              </a:tr>
              <a:tr h="2474594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Point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Point()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p1.name = “Salim Hamad"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4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9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680859"/>
          </a:xfrm>
        </p:spPr>
        <p:txBody>
          <a:bodyPr>
            <a:normAutofit/>
          </a:bodyPr>
          <a:lstStyle/>
          <a:p>
            <a:r>
              <a:rPr lang="en-US" altLang="en-US" dirty="0"/>
              <a:t>Object Methods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C0CC14-8274-4F82-B792-4A46F8CE342D}"/>
              </a:ext>
            </a:extLst>
          </p:cNvPr>
          <p:cNvSpPr txBox="1">
            <a:spLocks noChangeArrowheads="1"/>
          </p:cNvSpPr>
          <p:nvPr/>
        </p:nvSpPr>
        <p:spPr>
          <a:xfrm>
            <a:off x="799641" y="1046914"/>
            <a:ext cx="788716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00000"/>
                </a:solidFill>
              </a:rPr>
              <a:t>def </a:t>
            </a:r>
            <a:r>
              <a:rPr lang="en-US" altLang="en-US" b="1" dirty="0">
                <a:solidFill>
                  <a:srgbClr val="C00000"/>
                </a:solidFill>
              </a:rPr>
              <a:t>name</a:t>
            </a:r>
            <a:r>
              <a:rPr lang="en-US" altLang="en-US" dirty="0">
                <a:solidFill>
                  <a:srgbClr val="C00000"/>
                </a:solidFill>
              </a:rPr>
              <a:t>(self</a:t>
            </a:r>
            <a:r>
              <a:rPr lang="en-US" altLang="en-US" b="1" dirty="0">
                <a:solidFill>
                  <a:srgbClr val="C00000"/>
                </a:solidFill>
              </a:rPr>
              <a:t>, parameter, ..., parameter</a:t>
            </a:r>
            <a:r>
              <a:rPr lang="en-US" altLang="en-US" dirty="0">
                <a:solidFill>
                  <a:srgbClr val="C00000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	    </a:t>
            </a:r>
            <a:r>
              <a:rPr lang="en-US" altLang="en-US" b="1" dirty="0">
                <a:solidFill>
                  <a:srgbClr val="C00000"/>
                </a:solidFill>
              </a:rPr>
              <a:t>statement(s)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self</a:t>
            </a:r>
            <a:r>
              <a:rPr lang="en-US" altLang="en-US" dirty="0"/>
              <a:t> </a:t>
            </a:r>
            <a:r>
              <a:rPr lang="en-US" altLang="en-US" i="1" dirty="0"/>
              <a:t>must</a:t>
            </a:r>
            <a:r>
              <a:rPr lang="en-US" altLang="en-US" dirty="0"/>
              <a:t> be the first parameter to any object method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represents the "implicit parameter" (</a:t>
            </a:r>
            <a:r>
              <a:rPr lang="en-US" altLang="en-US" i="1" dirty="0">
                <a:solidFill>
                  <a:schemeClr val="accent3"/>
                </a:solidFill>
              </a:rPr>
              <a:t>this</a:t>
            </a:r>
            <a:r>
              <a:rPr lang="en-US" altLang="en-US" dirty="0"/>
              <a:t> in Java)</a:t>
            </a:r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Although you must specify </a:t>
            </a:r>
            <a:r>
              <a:rPr lang="en-US" altLang="en-US" sz="1900" i="1" dirty="0">
                <a:solidFill>
                  <a:schemeClr val="accent3"/>
                </a:solidFill>
              </a:rPr>
              <a:t>self</a:t>
            </a:r>
            <a:r>
              <a:rPr lang="en-US" altLang="en-US" sz="1900" dirty="0"/>
              <a:t> explicitly when </a:t>
            </a:r>
            <a:r>
              <a:rPr lang="en-US" altLang="en-US" sz="1900" u="sng" dirty="0"/>
              <a:t>defining</a:t>
            </a:r>
            <a:r>
              <a:rPr lang="en-US" altLang="en-US" sz="1900" dirty="0"/>
              <a:t> the method, you don’t include it when </a:t>
            </a:r>
            <a:r>
              <a:rPr lang="en-US" altLang="en-US" sz="1900" u="sng" dirty="0"/>
              <a:t>calling</a:t>
            </a:r>
            <a:r>
              <a:rPr lang="en-US" altLang="en-US" sz="1900" dirty="0"/>
              <a:t> the method. </a:t>
            </a:r>
          </a:p>
          <a:p>
            <a:pPr lvl="1">
              <a:lnSpc>
                <a:spcPct val="90000"/>
              </a:lnSpc>
            </a:pPr>
            <a:r>
              <a:rPr lang="en-US" altLang="en-US" sz="1900" i="1" dirty="0"/>
              <a:t>Python passes it for you automatically.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i="1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 dirty="0"/>
              <a:t>	    def translate(self, dx, </a:t>
            </a:r>
            <a:r>
              <a:rPr lang="en-US" altLang="en-US" sz="2100" b="1" dirty="0" err="1"/>
              <a:t>dy</a:t>
            </a:r>
            <a:r>
              <a:rPr lang="en-US" altLang="en-US" sz="2100" b="1" dirty="0"/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    </a:t>
            </a:r>
            <a:r>
              <a:rPr lang="en-US" altLang="en-US" sz="2100" b="1" dirty="0" err="1"/>
              <a:t>self</a:t>
            </a:r>
            <a:r>
              <a:rPr lang="en-US" altLang="en-US" sz="2100" dirty="0" err="1"/>
              <a:t>.x</a:t>
            </a:r>
            <a:r>
              <a:rPr lang="en-US" altLang="en-US" sz="2100" dirty="0"/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    </a:t>
            </a:r>
            <a:r>
              <a:rPr lang="en-US" altLang="en-US" sz="2100" b="1" dirty="0" err="1"/>
              <a:t>self</a:t>
            </a:r>
            <a:r>
              <a:rPr lang="en-US" altLang="en-US" sz="2100" dirty="0" err="1"/>
              <a:t>.y</a:t>
            </a:r>
            <a:r>
              <a:rPr lang="en-US" altLang="en-US" sz="2100" dirty="0"/>
              <a:t> += </a:t>
            </a:r>
            <a:r>
              <a:rPr lang="en-US" altLang="en-US" sz="2100" dirty="0" err="1"/>
              <a:t>dy</a:t>
            </a:r>
            <a:endParaRPr lang="en-US" altLang="en-US" sz="21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...</a:t>
            </a: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06E15D86-F6A9-FBEA-AAFF-78DC46700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0FC4-E932-7518-C757-F1B922B48B0D}"/>
              </a:ext>
            </a:extLst>
          </p:cNvPr>
          <p:cNvSpPr txBox="1"/>
          <p:nvPr/>
        </p:nvSpPr>
        <p:spPr>
          <a:xfrm>
            <a:off x="1396504" y="3625334"/>
            <a:ext cx="347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Defining a method in class Point: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9E537-2E6F-D986-AF0D-53702B483763}"/>
              </a:ext>
            </a:extLst>
          </p:cNvPr>
          <p:cNvSpPr txBox="1"/>
          <p:nvPr/>
        </p:nvSpPr>
        <p:spPr>
          <a:xfrm>
            <a:off x="5779604" y="3625334"/>
            <a:ext cx="2282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Calling a method: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3DE90-5A19-B3A1-34FB-7931E0B9265A}"/>
              </a:ext>
            </a:extLst>
          </p:cNvPr>
          <p:cNvSpPr txBox="1"/>
          <p:nvPr/>
        </p:nvSpPr>
        <p:spPr>
          <a:xfrm>
            <a:off x="5276392" y="4262281"/>
            <a:ext cx="334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1800" b="1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p1.translate(1.5,2)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8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095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Calling Methods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33630D-116E-4047-A6F5-3C4C00BB6C30}"/>
              </a:ext>
            </a:extLst>
          </p:cNvPr>
          <p:cNvSpPr txBox="1">
            <a:spLocks noChangeArrowheads="1"/>
          </p:cNvSpPr>
          <p:nvPr/>
        </p:nvSpPr>
        <p:spPr>
          <a:xfrm>
            <a:off x="781050" y="1035484"/>
            <a:ext cx="75819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client can call the methods of an object in two ways:</a:t>
            </a:r>
          </a:p>
          <a:p>
            <a:pPr lvl="1"/>
            <a:r>
              <a:rPr lang="en-US" altLang="en-US" dirty="0"/>
              <a:t>(the value of self can be an implicit or explicit parameter)</a:t>
            </a:r>
          </a:p>
          <a:p>
            <a:pPr>
              <a:buFontTx/>
              <a:buNone/>
            </a:pPr>
            <a:r>
              <a:rPr lang="en-US" altLang="en-US" dirty="0"/>
              <a:t>	1)	</a:t>
            </a:r>
            <a:r>
              <a:rPr lang="en-US" altLang="en-US" b="1" dirty="0" err="1"/>
              <a:t>object</a:t>
            </a:r>
            <a:r>
              <a:rPr lang="en-US" altLang="en-US" dirty="0" err="1"/>
              <a:t>.</a:t>
            </a:r>
            <a:r>
              <a:rPr lang="en-US" altLang="en-US" b="1" dirty="0" err="1"/>
              <a:t>method</a:t>
            </a:r>
            <a:r>
              <a:rPr lang="en-US" altLang="en-US" dirty="0"/>
              <a:t>(</a:t>
            </a:r>
            <a:r>
              <a:rPr lang="en-US" altLang="en-US" b="1" dirty="0"/>
              <a:t>parameters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b="1" dirty="0">
                <a:solidFill>
                  <a:srgbClr val="00B050"/>
                </a:solidFill>
              </a:rPr>
              <a:t>or</a:t>
            </a:r>
          </a:p>
          <a:p>
            <a:pPr>
              <a:buFontTx/>
              <a:buNone/>
            </a:pPr>
            <a:r>
              <a:rPr lang="en-US" altLang="en-US" dirty="0"/>
              <a:t>	2)	</a:t>
            </a:r>
            <a:r>
              <a:rPr lang="en-US" altLang="en-US" b="1" dirty="0" err="1"/>
              <a:t>Class</a:t>
            </a:r>
            <a:r>
              <a:rPr lang="en-US" altLang="en-US" dirty="0" err="1"/>
              <a:t>.</a:t>
            </a:r>
            <a:r>
              <a:rPr lang="en-US" altLang="en-US" b="1" dirty="0" err="1"/>
              <a:t>method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7030A0"/>
                </a:solidFill>
              </a:rPr>
              <a:t>object</a:t>
            </a:r>
            <a:r>
              <a:rPr lang="en-US" altLang="en-US" dirty="0"/>
              <a:t>, </a:t>
            </a:r>
            <a:r>
              <a:rPr lang="en-US" altLang="en-US" b="1" dirty="0"/>
              <a:t>parameters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/>
              <a:t>p1.translate</a:t>
            </a:r>
            <a:r>
              <a:rPr lang="en-US" altLang="en-US" dirty="0"/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/>
              <a:t>Point.translate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7030A0"/>
                </a:solidFill>
              </a:rPr>
              <a:t>p</a:t>
            </a:r>
            <a:r>
              <a:rPr lang="en-US" altLang="en-US" dirty="0"/>
              <a:t>, 1, 5)</a:t>
            </a:r>
          </a:p>
        </p:txBody>
      </p:sp>
    </p:spTree>
    <p:extLst>
      <p:ext uri="{BB962C8B-B14F-4D97-AF65-F5344CB8AC3E}">
        <p14:creationId xmlns:p14="http://schemas.microsoft.com/office/powerpoint/2010/main" val="34429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 Methods: </a:t>
            </a:r>
            <a:r>
              <a:rPr lang="en-US" altLang="en-US" b="1" dirty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F99203-9D48-4A48-8CE5-1580C9E7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"I have no name :("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</a:t>
            </a:r>
            <a:r>
              <a:rPr lang="en-US" altLang="en-US" sz="1800" dirty="0" err="1">
                <a:latin typeface="Consolas" panose="020B0609020204030204" pitchFamily="49" charset="0"/>
              </a:rPr>
              <a:t>sayName</a:t>
            </a:r>
            <a:r>
              <a:rPr lang="en-US" altLang="en-US" sz="1800" dirty="0">
                <a:latin typeface="Consolas" panose="020B0609020204030204" pitchFamily="49" charset="0"/>
              </a:rPr>
              <a:t>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print("My name is...", self.name)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</a:t>
            </a:r>
            <a:r>
              <a:rPr lang="en-US" altLang="en-US" sz="1800" dirty="0">
                <a:latin typeface="Consolas" panose="020B0609020204030204" pitchFamily="49" charset="0"/>
              </a:rPr>
              <a:t> = Person()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aPerson.name = "Big Smiley :D"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CE8A86D-D869-48CD-B86F-3E3333EF3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4181368" y="4022915"/>
            <a:ext cx="4860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BABFFA1-69F3-4EA6-95B0-7FD7933A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4181368" y="4621926"/>
            <a:ext cx="4860925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3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023C0C0-D56B-414C-926F-F86118B5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Is The ‘</a:t>
            </a:r>
            <a:r>
              <a:rPr lang="en-US" altLang="ja-JP" dirty="0">
                <a:latin typeface="Consolas" panose="020B0609020204030204" pitchFamily="49" charset="0"/>
              </a:rPr>
              <a:t>Self</a:t>
            </a:r>
            <a:r>
              <a:rPr lang="en-US" altLang="en-US" dirty="0"/>
              <a:t>’</a:t>
            </a:r>
            <a:r>
              <a:rPr lang="en-US" altLang="ja-JP" dirty="0"/>
              <a:t> Parameter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7151F1C-C0BD-4984-A740-FF06D8A6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722"/>
            <a:ext cx="7886700" cy="36573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latin typeface="+mn-lt"/>
              </a:rPr>
              <a:t>Reminder: </a:t>
            </a:r>
            <a:r>
              <a:rPr lang="en-US" altLang="en-US" dirty="0">
                <a:latin typeface="+mn-lt"/>
              </a:rPr>
              <a:t>When defining/calling methods of a class there is always at least one parameter.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This parameter is called the ‘</a:t>
            </a:r>
            <a:r>
              <a:rPr lang="en-US" altLang="ja-JP" b="1" dirty="0">
                <a:latin typeface="+mn-lt"/>
              </a:rPr>
              <a:t>self</a:t>
            </a:r>
            <a:r>
              <a:rPr lang="en-US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 reference which allows an object to access  attributes inside its methods.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‘</a:t>
            </a:r>
            <a:r>
              <a:rPr lang="en-US" altLang="en-US" b="1" dirty="0">
                <a:latin typeface="+mn-lt"/>
              </a:rPr>
              <a:t>self</a:t>
            </a:r>
            <a:r>
              <a:rPr lang="en-US" altLang="en-US" dirty="0">
                <a:latin typeface="+mn-lt"/>
              </a:rPr>
              <a:t>’ is needed to distinguish the attributes of different objects of the same class.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Example: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bassem = Person()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 err="1"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 err="1">
                <a:latin typeface="+mn-lt"/>
              </a:rPr>
              <a:t>lisa.sayName</a:t>
            </a:r>
            <a:r>
              <a:rPr lang="en-US" altLang="en-US" sz="18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+mn-lt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2FB15C-5F4C-4E9A-8461-81C30457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9BEDE8-5F3F-4FA4-82FF-8235C72FC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8147992-B791-4E2C-A387-65453886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193" y="4109874"/>
            <a:ext cx="48387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>
                <a:latin typeface="Consolas" panose="020B0609020204030204" pitchFamily="49" charset="0"/>
              </a:rPr>
              <a:t> def sayName():</a:t>
            </a:r>
          </a:p>
          <a:p>
            <a:pPr lvl="1" eaLnBrk="1" hangingPunct="1"/>
            <a:r>
              <a:rPr lang="en-US" altLang="en-US">
                <a:latin typeface="Consolas" panose="020B0609020204030204" pitchFamily="49" charset="0"/>
              </a:rPr>
              <a:t>     print "My name is...", name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1A66DCB-2A75-4EB6-B8EE-1120170A0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126" y="4383483"/>
            <a:ext cx="1809750" cy="646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65DE06-E54A-4FEC-9461-E72A4308A1E2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4341018"/>
            <a:ext cx="2311400" cy="1958975"/>
            <a:chOff x="3589" y="2581"/>
            <a:chExt cx="1456" cy="1234"/>
          </a:xfrm>
        </p:grpSpPr>
        <p:sp>
          <p:nvSpPr>
            <p:cNvPr id="29703" name="Oval 6">
              <a:extLst>
                <a:ext uri="{FF2B5EF4-FFF2-40B4-BE49-F238E27FC236}">
                  <a16:creationId xmlns:a16="http://schemas.microsoft.com/office/drawing/2014/main" id="{0056A50C-985D-4C56-8A7A-510A476B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2581"/>
              <a:ext cx="456" cy="2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704" name="Text Box 7">
              <a:extLst>
                <a:ext uri="{FF2B5EF4-FFF2-40B4-BE49-F238E27FC236}">
                  <a16:creationId xmlns:a16="http://schemas.microsoft.com/office/drawing/2014/main" id="{9BCAEC6A-02B8-4682-90E7-92770683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3447"/>
              <a:ext cx="1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Whose name is this? (This won’t work!)</a:t>
              </a:r>
            </a:p>
          </p:txBody>
        </p:sp>
        <p:cxnSp>
          <p:nvCxnSpPr>
            <p:cNvPr id="29705" name="AutoShape 8">
              <a:extLst>
                <a:ext uri="{FF2B5EF4-FFF2-40B4-BE49-F238E27FC236}">
                  <a16:creationId xmlns:a16="http://schemas.microsoft.com/office/drawing/2014/main" id="{D7E1EFA0-A9A9-4957-B906-B76D3AE97309}"/>
                </a:ext>
              </a:extLst>
            </p:cNvPr>
            <p:cNvCxnSpPr>
              <a:cxnSpLocks noChangeShapeType="1"/>
              <a:endCxn id="29703" idx="4"/>
            </p:cNvCxnSpPr>
            <p:nvPr/>
          </p:nvCxnSpPr>
          <p:spPr bwMode="auto">
            <a:xfrm flipV="1">
              <a:off x="4618" y="2846"/>
              <a:ext cx="124" cy="6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17EAE93-8F5D-6918-0EC7-C247DA25F92F}"/>
              </a:ext>
            </a:extLst>
          </p:cNvPr>
          <p:cNvSpPr/>
          <p:nvPr/>
        </p:nvSpPr>
        <p:spPr>
          <a:xfrm>
            <a:off x="6434668" y="3437731"/>
            <a:ext cx="914400" cy="300743"/>
          </a:xfrm>
          <a:prstGeom prst="wedgeRectCallout">
            <a:avLst>
              <a:gd name="adj1" fmla="val -60416"/>
              <a:gd name="adj2" fmla="val 220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self!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0502E84-921A-B1E4-7777-7A7198A1644A}"/>
              </a:ext>
            </a:extLst>
          </p:cNvPr>
          <p:cNvSpPr/>
          <p:nvPr/>
        </p:nvSpPr>
        <p:spPr>
          <a:xfrm>
            <a:off x="7800975" y="3426228"/>
            <a:ext cx="914400" cy="300743"/>
          </a:xfrm>
          <a:prstGeom prst="wedgeRectCallout">
            <a:avLst>
              <a:gd name="adj1" fmla="val -13541"/>
              <a:gd name="adj2" fmla="val 30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7C7C3D4-AA62-4625-9538-373CDE17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91245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The </a:t>
            </a:r>
            <a:r>
              <a:rPr lang="en-US" altLang="en-US" sz="2800" b="1" dirty="0">
                <a:latin typeface="Consolas" panose="020B0609020204030204" pitchFamily="49" charset="0"/>
              </a:rPr>
              <a:t>Self</a:t>
            </a:r>
            <a:r>
              <a:rPr lang="en-US" altLang="en-US" sz="2800" b="1" dirty="0"/>
              <a:t> Parameter: A Complete Example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40C8CB5-DF91-4271-800B-0A5FDD0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123"/>
            <a:ext cx="7886700" cy="42181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"I have no name :("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</a:t>
            </a:r>
            <a:r>
              <a:rPr lang="en-US" altLang="en-US" sz="1800" dirty="0" err="1">
                <a:latin typeface="Consolas" panose="020B0609020204030204" pitchFamily="49" charset="0"/>
              </a:rPr>
              <a:t>sayName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sz="18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print("My name is...",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sz="1800" dirty="0">
                <a:latin typeface="Consolas" panose="020B0609020204030204" pitchFamily="49" charset="0"/>
              </a:rPr>
              <a:t>.name)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lisa</a:t>
            </a:r>
            <a:r>
              <a:rPr lang="en-US" altLang="en-US" sz="1800" dirty="0">
                <a:latin typeface="Consolas" panose="020B0609020204030204" pitchFamily="49" charset="0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lisa.name = "Lisa Haddad, pleased to meet you."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bassem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bassem.name = "I'm Bassem Hassan, who are you???!!!"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lisa.sayName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bassem.sayName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  <a:p>
            <a:endParaRPr lang="en-US" alt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07FBA-50AE-423C-A888-59C7BF20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1BB9-17E2-4C00-89BE-9D1DB0F9DA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AA55327-E3DE-4EB1-AA2E-64F23767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 dirty="0"/>
              <a:t>Recap: Accessing Attributes &amp; Methods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F0A2DC1-F4AC-4044-B0EB-AE689ECE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30274"/>
            <a:ext cx="8705849" cy="365736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Inside the class definition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(inside the body of the class methods)</a:t>
            </a:r>
          </a:p>
          <a:p>
            <a:pPr lvl="1"/>
            <a:r>
              <a:rPr lang="en-US" altLang="en-US" u="sng" dirty="0">
                <a:latin typeface="+mn-lt"/>
              </a:rPr>
              <a:t>Preface the attribute or method using the </a:t>
            </a:r>
            <a:r>
              <a:rPr lang="ja-JP" altLang="en-US" u="sng" dirty="0">
                <a:latin typeface="+mn-lt"/>
              </a:rPr>
              <a:t>‘</a:t>
            </a:r>
            <a:r>
              <a:rPr lang="en-US" altLang="ja-JP" b="1" u="sng" dirty="0">
                <a:solidFill>
                  <a:srgbClr val="FF0000"/>
                </a:solidFill>
                <a:latin typeface="+mn-lt"/>
              </a:rPr>
              <a:t>self</a:t>
            </a:r>
            <a:r>
              <a:rPr lang="ja-JP" altLang="en-US" u="sng" dirty="0">
                <a:latin typeface="+mn-lt"/>
              </a:rPr>
              <a:t>’</a:t>
            </a:r>
            <a:r>
              <a:rPr lang="en-US" altLang="ja-JP" u="sng" dirty="0">
                <a:latin typeface="+mn-lt"/>
              </a:rPr>
              <a:t> reference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class Person: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name = "No-name"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def </a:t>
            </a:r>
            <a:r>
              <a:rPr lang="en-US" altLang="en-US" sz="1800" dirty="0" err="1">
                <a:latin typeface="+mn-lt"/>
              </a:rPr>
              <a:t>sayName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self)</a:t>
            </a:r>
            <a:r>
              <a:rPr lang="en-US" altLang="en-US" sz="1800" dirty="0">
                <a:latin typeface="+mn-lt"/>
              </a:rPr>
              <a:t>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    print("My name is...", </a:t>
            </a: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self</a:t>
            </a:r>
            <a:r>
              <a:rPr lang="en-US" altLang="en-US" sz="1800" dirty="0">
                <a:latin typeface="+mn-lt"/>
              </a:rPr>
              <a:t>.name)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Outside the class definition</a:t>
            </a:r>
          </a:p>
          <a:p>
            <a:pPr lvl="1"/>
            <a:r>
              <a:rPr lang="en-US" altLang="en-US" u="sng" dirty="0">
                <a:latin typeface="+mn-lt"/>
              </a:rPr>
              <a:t>Preface the attribute or method using the </a:t>
            </a:r>
            <a:r>
              <a:rPr lang="en-US" altLang="en-US" b="1" u="sng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name of the reference</a:t>
            </a:r>
            <a:r>
              <a:rPr lang="en-US" altLang="en-US" u="sng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altLang="en-US" u="sng" dirty="0">
                <a:latin typeface="+mn-lt"/>
              </a:rPr>
              <a:t>used when creating the object.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def main():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     </a:t>
            </a:r>
            <a:r>
              <a:rPr lang="en-US" altLang="en-US" sz="18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     </a:t>
            </a:r>
            <a:r>
              <a:rPr lang="en-US" altLang="en-US" sz="18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bart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en-US" sz="1800" dirty="0">
                <a:latin typeface="+mn-lt"/>
              </a:rPr>
              <a:t> = "Lisa Haddad, pleased to meet you."</a:t>
            </a:r>
          </a:p>
          <a:p>
            <a:pPr marL="457200" lvl="1" indent="0"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23396-3A9A-45A8-B728-4C09731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1C32-6762-4255-97A1-70C69DE609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DF66D8F-6627-447E-A74D-4BB34617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87905"/>
          </a:xfrm>
        </p:spPr>
        <p:txBody>
          <a:bodyPr>
            <a:normAutofit fontScale="90000"/>
          </a:bodyPr>
          <a:lstStyle/>
          <a:p>
            <a:r>
              <a:rPr lang="en-US" altLang="en-US" sz="3000" b="1" dirty="0">
                <a:solidFill>
                  <a:srgbClr val="C00000"/>
                </a:solidFill>
              </a:rPr>
              <a:t>Class Definitions: Initializing The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747-EB9E-43D9-B3C1-A9CCB6FB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53" y="1443060"/>
            <a:ext cx="7886700" cy="365736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Classes have a special method that can be used to initialize the starting values of a class to some specific values.</a:t>
            </a:r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This method is automatically called whenever an object is created.</a:t>
            </a:r>
          </a:p>
          <a:p>
            <a:r>
              <a:rPr lang="en-US" altLang="en-US" b="1" dirty="0">
                <a:latin typeface="+mn-lt"/>
              </a:rPr>
              <a:t>Format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class &lt;</a:t>
            </a:r>
            <a:r>
              <a:rPr lang="en-US" altLang="en-US" sz="1800" i="1" dirty="0">
                <a:latin typeface="+mn-lt"/>
              </a:rPr>
              <a:t>Class name</a:t>
            </a:r>
            <a:r>
              <a:rPr lang="en-US" altLang="en-US" sz="1800" dirty="0">
                <a:latin typeface="+mn-lt"/>
              </a:rPr>
              <a:t>&gt;: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    def __</a:t>
            </a:r>
            <a:r>
              <a:rPr lang="en-US" altLang="en-US" sz="1900" b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init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__(self, &lt;</a:t>
            </a:r>
            <a:r>
              <a:rPr lang="en-US" altLang="en-US" sz="1900" b="1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other parameters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    &lt;</a:t>
            </a:r>
            <a:r>
              <a:rPr lang="en-US" altLang="en-US" sz="1900" b="1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body of the method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</a:t>
            </a:r>
          </a:p>
          <a:p>
            <a:r>
              <a:rPr lang="en-US" altLang="en-US" b="1" dirty="0">
                <a:latin typeface="+mn-lt"/>
              </a:rPr>
              <a:t>Example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name = ""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def __</a:t>
            </a:r>
            <a:r>
              <a:rPr lang="en-US" altLang="en-US" sz="1800" dirty="0" err="1">
                <a:latin typeface="+mn-lt"/>
              </a:rPr>
              <a:t>init</a:t>
            </a:r>
            <a:r>
              <a:rPr lang="en-US" altLang="en-US" sz="1800" dirty="0">
                <a:latin typeface="+mn-lt"/>
              </a:rPr>
              <a:t>__(self):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    self.name = "No name"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58B9-2F00-4EF5-A045-6DCBE20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2B0-7450-467B-A4E0-404AAAE4F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B0E5A-8743-46D2-9395-48BE034EF50F}"/>
              </a:ext>
            </a:extLst>
          </p:cNvPr>
          <p:cNvGrpSpPr>
            <a:grpSpLocks/>
          </p:cNvGrpSpPr>
          <p:nvPr/>
        </p:nvGrpSpPr>
        <p:grpSpPr bwMode="auto">
          <a:xfrm>
            <a:off x="1488140" y="2341251"/>
            <a:ext cx="6582772" cy="757542"/>
            <a:chOff x="1698872" y="3162299"/>
            <a:chExt cx="6582772" cy="1028701"/>
          </a:xfrm>
        </p:grpSpPr>
        <p:sp>
          <p:nvSpPr>
            <p:cNvPr id="32776" name="Line 5">
              <a:extLst>
                <a:ext uri="{FF2B5EF4-FFF2-40B4-BE49-F238E27FC236}">
                  <a16:creationId xmlns:a16="http://schemas.microsoft.com/office/drawing/2014/main" id="{4F25F681-DE4B-4F7C-9C9A-B7902C4E9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8872" y="3367263"/>
              <a:ext cx="1666626" cy="823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6">
              <a:extLst>
                <a:ext uri="{FF2B5EF4-FFF2-40B4-BE49-F238E27FC236}">
                  <a16:creationId xmlns:a16="http://schemas.microsoft.com/office/drawing/2014/main" id="{264DF5AF-E324-4F3C-8D93-80800C0A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1982" y="3367263"/>
              <a:ext cx="1043517" cy="823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C277996A-D079-4344-B83C-4E85DF3F1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500" y="3162299"/>
              <a:ext cx="4916144" cy="29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C3300"/>
                  </a:solidFill>
                  <a:latin typeface="Arial" panose="020B0604020202020204" pitchFamily="34" charset="0"/>
                </a:rPr>
                <a:t>Two underscores without spaces between them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D65F5B-3C2B-4DDF-A4A3-1AB4A694BE2E}"/>
              </a:ext>
            </a:extLst>
          </p:cNvPr>
          <p:cNvGrpSpPr>
            <a:grpSpLocks/>
          </p:cNvGrpSpPr>
          <p:nvPr/>
        </p:nvGrpSpPr>
        <p:grpSpPr bwMode="auto">
          <a:xfrm>
            <a:off x="2283647" y="3437731"/>
            <a:ext cx="6056206" cy="721449"/>
            <a:chOff x="-285750" y="3513721"/>
            <a:chExt cx="6056206" cy="721729"/>
          </a:xfrm>
        </p:grpSpPr>
        <p:sp>
          <p:nvSpPr>
            <p:cNvPr id="32774" name="Line 5">
              <a:extLst>
                <a:ext uri="{FF2B5EF4-FFF2-40B4-BE49-F238E27FC236}">
                  <a16:creationId xmlns:a16="http://schemas.microsoft.com/office/drawing/2014/main" id="{FAF4DB51-34EC-4403-8417-0D915BE41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85750" y="3721100"/>
              <a:ext cx="3409950" cy="514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1C8C0CED-F8A7-45FB-8D62-0204227F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893" y="3513721"/>
              <a:ext cx="2603563" cy="43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C3300"/>
                  </a:solidFill>
                  <a:latin typeface="Arial" panose="020B0604020202020204" pitchFamily="34" charset="0"/>
                </a:rPr>
                <a:t>This design approach is consistent with many languages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24988-F9B4-4709-81BD-848665A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C9F791-79DB-4950-A1FD-69416258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and Object-Oriented Programming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Working with Instances</a:t>
            </a:r>
          </a:p>
          <a:p>
            <a:r>
              <a:rPr lang="en-US" dirty="0"/>
              <a:t>Techniques for Designing Classes</a:t>
            </a:r>
          </a:p>
          <a:p>
            <a:r>
              <a:rPr lang="en-US" dirty="0"/>
              <a:t>Inheritance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EAD54-500B-4FB7-810A-A548DF2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7496-3464-41D5-9E4A-B0966D599D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B7B335-19A9-4756-A517-7F59A7A18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38845"/>
          </a:xfrm>
        </p:spPr>
        <p:txBody>
          <a:bodyPr>
            <a:normAutofit/>
          </a:bodyPr>
          <a:lstStyle/>
          <a:p>
            <a:r>
              <a:rPr lang="en-US" altLang="en-US" dirty="0"/>
              <a:t>Class Definitions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F75D160-8D9C-42BD-8067-287EBB534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9773"/>
            <a:ext cx="7886700" cy="3657364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Initializer method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automatically executed when an instance of the class is created</a:t>
            </a:r>
            <a:endParaRPr lang="en-US" alt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Initializes object’s data attributes and assigns self parameter to the object that was just created</a:t>
            </a: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def __</a:t>
            </a:r>
            <a:r>
              <a:rPr lang="en-US" altLang="en-US" sz="2000" b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__ (self):</a:t>
            </a: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Usually, the first method in a class definition</a:t>
            </a:r>
          </a:p>
          <a:p>
            <a:pPr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1E04E-E720-456D-93BE-4D74604B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CFDF-8681-41FD-B9A5-39125537D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48A0E-5CA5-4E63-ACC9-B37C06D24731}"/>
              </a:ext>
            </a:extLst>
          </p:cNvPr>
          <p:cNvSpPr txBox="1"/>
          <p:nvPr/>
        </p:nvSpPr>
        <p:spPr>
          <a:xfrm>
            <a:off x="965688" y="4522922"/>
            <a:ext cx="75496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class Coin: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rialMonoMTPro"/>
              </a:rPr>
              <a:t>     # The _ _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MonoMTPro"/>
              </a:rPr>
              <a:t>_ _ method initializes the sideup data attribute with 'Heads’.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   def _ _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_ _(self):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  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onoMTPro"/>
              </a:rPr>
              <a:t>self.sideup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= 'Heads'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C533-EF2C-4495-96DD-D694BF433557}"/>
              </a:ext>
            </a:extLst>
          </p:cNvPr>
          <p:cNvSpPr txBox="1"/>
          <p:nvPr/>
        </p:nvSpPr>
        <p:spPr>
          <a:xfrm>
            <a:off x="965688" y="3340518"/>
            <a:ext cx="4149090" cy="992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class Point: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def __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__(self, ax, ay):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    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self.x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 = ax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    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self.y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 = 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D7B7040-B644-49EA-9362-5954ED42E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891245"/>
          </a:xfrm>
        </p:spPr>
        <p:txBody>
          <a:bodyPr>
            <a:normAutofit/>
          </a:bodyPr>
          <a:lstStyle/>
          <a:p>
            <a:r>
              <a:rPr lang="en-US" altLang="en-US" dirty="0"/>
              <a:t>Class Definitions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3B353AE-9285-4C9A-8C41-87AFF82E9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9049"/>
            <a:ext cx="7886700" cy="36573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To create </a:t>
            </a:r>
            <a:r>
              <a:rPr lang="en-US" altLang="en-US" u="sng" dirty="0">
                <a:latin typeface="+mn-lt"/>
                <a:cs typeface="Courier New" panose="02070309020205020404" pitchFamily="49" charset="0"/>
              </a:rPr>
              <a:t>instances of a class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, you call the class using class name (and pass in whatever arguments its __</a:t>
            </a:r>
            <a:r>
              <a:rPr lang="en-US" altLang="en-US" dirty="0" err="1">
                <a:latin typeface="+mn-lt"/>
                <a:cs typeface="Courier New" panose="02070309020205020404" pitchFamily="49" charset="0"/>
              </a:rPr>
              <a:t>init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__ method accepts).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My_instance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Class_Name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()</a:t>
            </a:r>
            <a:endParaRPr lang="en-US" altLang="en-US" b="1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To call any of the class methods using the created instance, use dot notation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My_instance</a:t>
            </a:r>
            <a:r>
              <a:rPr lang="en-US" altLang="en-US" sz="2400" b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method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Because the self parameter references the specific instance of the object, the method will affect this instance</a:t>
            </a: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Reference to self is passed automatically</a:t>
            </a:r>
          </a:p>
          <a:p>
            <a:pPr>
              <a:lnSpc>
                <a:spcPct val="100000"/>
              </a:lnSpc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1E3E-98E3-4406-8D28-7A882A7C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7BB38-ED48-4021-962A-D4500B2EA9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89EBBA6-8FC1-4D5B-94C0-D6D23C64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Initializing The Attributes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CA3F-B50B-4F98-A1E3-A1980806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048"/>
            <a:ext cx="7886700" cy="4258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Because the ‘</a:t>
            </a:r>
            <a:r>
              <a:rPr lang="en-US" altLang="ja-JP" sz="2000" b="1" dirty="0" err="1">
                <a:solidFill>
                  <a:srgbClr val="7030A0"/>
                </a:solidFill>
                <a:latin typeface="+mn-lt"/>
              </a:rPr>
              <a:t>init</a:t>
            </a:r>
            <a:r>
              <a:rPr lang="en-US" altLang="ja-JP" sz="2000" b="1" dirty="0">
                <a:solidFill>
                  <a:srgbClr val="7030A0"/>
                </a:solidFill>
                <a:latin typeface="+mn-lt"/>
              </a:rPr>
              <a:t>()</a:t>
            </a: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’</a:t>
            </a:r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 is a method, it can also be called with parameters which are then used to initialize the attributes.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n-lt"/>
              </a:rPr>
              <a:t>Example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Attribute is set to a default in the class definition and then the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attribute can be set to a non-default value in the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() method.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(Not standard Python but a common approach with many languages)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class Person: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name = "Default name"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attribute here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def __</a:t>
            </a:r>
            <a:r>
              <a:rPr lang="en-US" altLang="en-US" sz="1700" b="1" dirty="0" err="1">
                <a:latin typeface="+mn-lt"/>
              </a:rPr>
              <a:t>init</a:t>
            </a:r>
            <a:r>
              <a:rPr lang="en-US" altLang="en-US" sz="1700" b="1" dirty="0">
                <a:latin typeface="+mn-lt"/>
              </a:rPr>
              <a:t>__(self,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):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    self.name = </a:t>
            </a:r>
            <a:r>
              <a:rPr lang="en-US" altLang="en-US" sz="1700" b="1" dirty="0" err="1">
                <a:latin typeface="+mn-lt"/>
              </a:rPr>
              <a:t>aName</a:t>
            </a:r>
            <a:endParaRPr lang="en-US" altLang="en-US" sz="1700" b="1" dirty="0">
              <a:latin typeface="+mn-lt"/>
            </a:endParaRP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OR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the attribute in the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() method. (Approach often used in Python).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class Person: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def __</a:t>
            </a:r>
            <a:r>
              <a:rPr lang="en-US" altLang="en-US" sz="1700" b="1" dirty="0" err="1">
                <a:latin typeface="+mn-lt"/>
              </a:rPr>
              <a:t>init</a:t>
            </a:r>
            <a:r>
              <a:rPr lang="en-US" altLang="en-US" sz="1700" b="1" dirty="0">
                <a:latin typeface="+mn-lt"/>
              </a:rPr>
              <a:t>___(self,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):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    self.name =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 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attribute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D22CB-01B0-485D-AC3E-D57847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799E-7330-4BDC-A026-EE252FF461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B6387A9-F1BB-4E88-A8DB-6BFCD04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Using The “</a:t>
            </a:r>
            <a:r>
              <a:rPr lang="en-US" altLang="ja-JP" sz="3200" dirty="0">
                <a:latin typeface="Consolas" panose="020B0609020204030204" pitchFamily="49" charset="0"/>
              </a:rPr>
              <a:t>Init()</a:t>
            </a:r>
            <a:r>
              <a:rPr lang="en-US" altLang="en-US" sz="3200" dirty="0"/>
              <a:t>”</a:t>
            </a:r>
            <a:r>
              <a:rPr lang="en-US" altLang="ja-JP" sz="3200" dirty="0"/>
              <a:t> Method-Example</a:t>
            </a:r>
            <a:endParaRPr lang="en-US" altLang="en-US" sz="32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967412D-B37E-440E-A868-13B25307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791377"/>
            <a:ext cx="7886700" cy="3657364"/>
          </a:xfrm>
        </p:spPr>
        <p:txBody>
          <a:bodyPr>
            <a:normAutofit/>
          </a:bodyPr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“No name"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__</a:t>
            </a:r>
            <a:r>
              <a:rPr lang="en-US" altLang="en-US" sz="1800" dirty="0" err="1">
                <a:latin typeface="Consolas" panose="020B0609020204030204" pitchFamily="49" charset="0"/>
              </a:rPr>
              <a:t>init</a:t>
            </a:r>
            <a:r>
              <a:rPr lang="en-US" altLang="en-US" sz="1800" dirty="0">
                <a:latin typeface="Consolas" panose="020B0609020204030204" pitchFamily="49" charset="0"/>
              </a:rPr>
              <a:t>__(self, </a:t>
            </a:r>
            <a:r>
              <a:rPr lang="en-US" altLang="en-US" sz="1800" dirty="0" err="1">
                <a:latin typeface="Consolas" panose="020B0609020204030204" pitchFamily="49" charset="0"/>
              </a:rPr>
              <a:t>aName</a:t>
            </a:r>
            <a:r>
              <a:rPr lang="en-US" altLang="en-US" sz="1800" dirty="0">
                <a:latin typeface="Consolas" panose="020B0609020204030204" pitchFamily="49" charset="0"/>
              </a:rPr>
              <a:t>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 self.name = </a:t>
            </a:r>
            <a:r>
              <a:rPr lang="en-US" altLang="en-US" sz="1800" dirty="0" err="1">
                <a:latin typeface="Consolas" panose="020B0609020204030204" pitchFamily="49" charset="0"/>
              </a:rPr>
              <a:t>aName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</a:t>
            </a:r>
            <a:r>
              <a:rPr lang="en-US" altLang="en-US" sz="1800" dirty="0">
                <a:latin typeface="Consolas" panose="020B0609020204030204" pitchFamily="49" charset="0"/>
              </a:rPr>
              <a:t> = Person(“Jamal Nader")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print(aPerson.name)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BF6DF-2E6B-4790-9BA7-9D2CD367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FCA2-0D8E-44A9-9E19-D107F028D1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6091B8-A84A-475C-997A-C6EA7A0F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88" y="1387825"/>
            <a:ext cx="3917299" cy="25858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4F588C-A9A3-401C-BFF9-F27B28B9A273}"/>
              </a:ext>
            </a:extLst>
          </p:cNvPr>
          <p:cNvSpPr txBox="1"/>
          <p:nvPr/>
        </p:nvSpPr>
        <p:spPr>
          <a:xfrm>
            <a:off x="1867911" y="5279618"/>
            <a:ext cx="20072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Output:</a:t>
            </a:r>
          </a:p>
          <a:p>
            <a:r>
              <a:rPr lang="en-US" dirty="0"/>
              <a:t>Jamal Nader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133-76B1-EF83-CC2C-EBC01894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72195"/>
          </a:xfrm>
        </p:spPr>
        <p:txBody>
          <a:bodyPr/>
          <a:lstStyle/>
          <a:p>
            <a:r>
              <a:rPr lang="en-US" dirty="0"/>
              <a:t>Person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67CE9-5BBC-37CF-56EE-6FE5D49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0900-6DA1-3CF3-3D72-391796C38A9A}"/>
              </a:ext>
            </a:extLst>
          </p:cNvPr>
          <p:cNvSpPr txBox="1"/>
          <p:nvPr/>
        </p:nvSpPr>
        <p:spPr>
          <a:xfrm>
            <a:off x="662517" y="1238250"/>
            <a:ext cx="78866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Python class Person that represents a person with the attributes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age</a:t>
            </a:r>
            <a:r>
              <a:rPr lang="en-US" dirty="0"/>
              <a:t>, and </a:t>
            </a:r>
            <a:r>
              <a:rPr lang="en-US" b="1" dirty="0"/>
              <a:t>profession</a:t>
            </a:r>
            <a:r>
              <a:rPr lang="en-US" dirty="0"/>
              <a:t>. The class should have an initializer method __</a:t>
            </a:r>
            <a:r>
              <a:rPr lang="en-US" dirty="0" err="1"/>
              <a:t>init</a:t>
            </a:r>
            <a:r>
              <a:rPr lang="en-US" dirty="0"/>
              <a:t>__() to initialize the instance variables. It should also have two instance methods: </a:t>
            </a:r>
            <a:r>
              <a:rPr lang="en-US" b="1" dirty="0"/>
              <a:t>show</a:t>
            </a:r>
            <a:r>
              <a:rPr lang="en-US" dirty="0"/>
              <a:t>() to display the name, age, and profession of the person, and </a:t>
            </a:r>
            <a:r>
              <a:rPr lang="en-US" b="1" dirty="0"/>
              <a:t>work</a:t>
            </a:r>
            <a:r>
              <a:rPr lang="en-US" dirty="0"/>
              <a:t>() to display the person's name and profession.</a:t>
            </a:r>
          </a:p>
          <a:p>
            <a:endParaRPr lang="en-US" dirty="0"/>
          </a:p>
          <a:p>
            <a:r>
              <a:rPr lang="en-US" dirty="0"/>
              <a:t>The program should also: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Prompt the user to enter their name, age, and profession.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an object of the Person class using the entered values.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 the show() and work() methods on the object to display the person's details and profession,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3145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133-76B1-EF83-CC2C-EBC01894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6" y="106249"/>
            <a:ext cx="7886700" cy="872195"/>
          </a:xfrm>
        </p:spPr>
        <p:txBody>
          <a:bodyPr/>
          <a:lstStyle/>
          <a:p>
            <a:r>
              <a:rPr lang="en-US" dirty="0"/>
              <a:t>Person Class-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67CE9-5BBC-37CF-56EE-6FE5D49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0900-6DA1-3CF3-3D72-391796C38A9A}"/>
              </a:ext>
            </a:extLst>
          </p:cNvPr>
          <p:cNvSpPr txBox="1"/>
          <p:nvPr/>
        </p:nvSpPr>
        <p:spPr>
          <a:xfrm>
            <a:off x="1791230" y="829126"/>
            <a:ext cx="654367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Person: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aname</a:t>
            </a:r>
            <a:r>
              <a:rPr lang="en-US" sz="1600" dirty="0"/>
              <a:t>, </a:t>
            </a:r>
            <a:r>
              <a:rPr lang="en-US" sz="1600" dirty="0" err="1"/>
              <a:t>anage</a:t>
            </a:r>
            <a:r>
              <a:rPr lang="en-US" sz="1600" dirty="0"/>
              <a:t>, </a:t>
            </a:r>
            <a:r>
              <a:rPr lang="en-US" sz="1600" dirty="0" err="1"/>
              <a:t>aprofession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data members (instance variables)</a:t>
            </a:r>
          </a:p>
          <a:p>
            <a:r>
              <a:rPr lang="en-US" sz="1600" dirty="0"/>
              <a:t>        self.name = </a:t>
            </a:r>
            <a:r>
              <a:rPr lang="en-US" sz="1600" dirty="0" err="1"/>
              <a:t>aname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self.age</a:t>
            </a:r>
            <a:r>
              <a:rPr lang="en-US" sz="1600" dirty="0"/>
              <a:t> = </a:t>
            </a:r>
            <a:r>
              <a:rPr lang="en-US" sz="1600" dirty="0" err="1"/>
              <a:t>anage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self.profession</a:t>
            </a:r>
            <a:r>
              <a:rPr lang="en-US" sz="1600" dirty="0"/>
              <a:t> = </a:t>
            </a:r>
            <a:r>
              <a:rPr lang="en-US" sz="1600" dirty="0" err="1"/>
              <a:t>aprofession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Behavior (instance methods)</a:t>
            </a:r>
          </a:p>
          <a:p>
            <a:r>
              <a:rPr lang="en-US" sz="1600" dirty="0"/>
              <a:t>    def </a:t>
            </a:r>
            <a:r>
              <a:rPr lang="en-US" sz="1600" b="1" dirty="0"/>
              <a:t>show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print('Name:', self.name, '\</a:t>
            </a:r>
            <a:r>
              <a:rPr lang="en-US" sz="1600" dirty="0" err="1"/>
              <a:t>tAge</a:t>
            </a:r>
            <a:r>
              <a:rPr lang="en-US" sz="1600" dirty="0"/>
              <a:t>:', </a:t>
            </a:r>
            <a:r>
              <a:rPr lang="en-US" sz="1600" dirty="0" err="1"/>
              <a:t>self.age</a:t>
            </a:r>
            <a:r>
              <a:rPr lang="en-US" sz="1600" dirty="0"/>
              <a:t>, '\</a:t>
            </a:r>
            <a:r>
              <a:rPr lang="en-US" sz="1600" dirty="0" err="1"/>
              <a:t>tProfession</a:t>
            </a:r>
            <a:r>
              <a:rPr lang="en-US" sz="1600" dirty="0"/>
              <a:t>:', </a:t>
            </a:r>
            <a:r>
              <a:rPr lang="en-US" sz="1600" dirty="0" err="1"/>
              <a:t>self.profession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Behavior (instance methods)</a:t>
            </a:r>
          </a:p>
          <a:p>
            <a:r>
              <a:rPr lang="en-US" sz="1600" dirty="0"/>
              <a:t>    def </a:t>
            </a:r>
            <a:r>
              <a:rPr lang="en-US" sz="1600" b="1" dirty="0"/>
              <a:t>work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print(self.name, 'is working as a/an', </a:t>
            </a:r>
            <a:r>
              <a:rPr lang="en-US" sz="1600" dirty="0" err="1"/>
              <a:t>self.profession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myname</a:t>
            </a:r>
            <a:r>
              <a:rPr lang="en-US" sz="1600" dirty="0"/>
              <a:t> = input("Enter the name: ")</a:t>
            </a:r>
          </a:p>
          <a:p>
            <a:r>
              <a:rPr lang="en-US" sz="1600" dirty="0" err="1"/>
              <a:t>myAge</a:t>
            </a:r>
            <a:r>
              <a:rPr lang="en-US" sz="1600" dirty="0"/>
              <a:t> = input("Enter the Age: ")</a:t>
            </a:r>
          </a:p>
          <a:p>
            <a:r>
              <a:rPr lang="en-US" sz="1600" dirty="0" err="1"/>
              <a:t>myProfession</a:t>
            </a:r>
            <a:r>
              <a:rPr lang="en-US" sz="1600" dirty="0"/>
              <a:t> = input("Enter the profession: ")</a:t>
            </a:r>
          </a:p>
          <a:p>
            <a:endParaRPr lang="en-US" sz="1600" dirty="0"/>
          </a:p>
          <a:p>
            <a:r>
              <a:rPr lang="en-US" sz="1600" dirty="0"/>
              <a:t>p = Person(</a:t>
            </a:r>
            <a:r>
              <a:rPr lang="en-US" sz="1600" dirty="0" err="1"/>
              <a:t>myname</a:t>
            </a:r>
            <a:r>
              <a:rPr lang="en-US" sz="1600" dirty="0"/>
              <a:t>, </a:t>
            </a:r>
            <a:r>
              <a:rPr lang="en-US" sz="1600" dirty="0" err="1"/>
              <a:t>myAge</a:t>
            </a:r>
            <a:r>
              <a:rPr lang="en-US" sz="1600" dirty="0"/>
              <a:t>, </a:t>
            </a:r>
            <a:r>
              <a:rPr lang="en-US" sz="1600" dirty="0" err="1"/>
              <a:t>myProfession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p.show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p.work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108D-00B4-620A-0EFC-FD432F0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42230"/>
            <a:ext cx="7886700" cy="748370"/>
          </a:xfrm>
        </p:spPr>
        <p:txBody>
          <a:bodyPr/>
          <a:lstStyle/>
          <a:p>
            <a:r>
              <a:rPr lang="en-US" dirty="0"/>
              <a:t>Computation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BBD-F3C5-E762-23E9-9D471CAF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2ECD6-F941-041A-5BDA-BAFA7A484DE1}"/>
              </a:ext>
            </a:extLst>
          </p:cNvPr>
          <p:cNvSpPr txBox="1"/>
          <p:nvPr/>
        </p:nvSpPr>
        <p:spPr>
          <a:xfrm>
            <a:off x="276225" y="1177311"/>
            <a:ext cx="8401050" cy="3446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 are requested to write a python program that does the following: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Computation class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with a default constructor (without parameters) allowing to perform various calculations on integers numbers.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method called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Factorial()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 the above class which allows to calculate the factorial of an integer, n.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method called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Sum()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the above class allowing to calculate the sum of the first n integers 1 + 2 + 3 + .. + n.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Instantiate the class, prompt the user to enter an integer, and write the necessary statements to test the above methods.  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5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108D-00B4-620A-0EFC-FD432F0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42230"/>
            <a:ext cx="7886700" cy="748370"/>
          </a:xfrm>
        </p:spPr>
        <p:txBody>
          <a:bodyPr/>
          <a:lstStyle/>
          <a:p>
            <a:r>
              <a:rPr lang="en-US" dirty="0"/>
              <a:t>Computation class -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BBD-F3C5-E762-23E9-9D471CAF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40163-57F7-8FC4-70E8-14936965D42F}"/>
              </a:ext>
            </a:extLst>
          </p:cNvPr>
          <p:cNvSpPr txBox="1"/>
          <p:nvPr/>
        </p:nvSpPr>
        <p:spPr>
          <a:xfrm>
            <a:off x="1828799" y="827119"/>
            <a:ext cx="606910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Computation: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 (self):</a:t>
            </a:r>
          </a:p>
          <a:p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=0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--- Factorial ------------</a:t>
            </a:r>
          </a:p>
          <a:p>
            <a:r>
              <a:rPr lang="en-US" dirty="0"/>
              <a:t>    def factorial(self, n):</a:t>
            </a:r>
          </a:p>
          <a:p>
            <a:r>
              <a:rPr lang="en-US" dirty="0"/>
              <a:t>        j = 1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 (1, n + 1):</a:t>
            </a:r>
          </a:p>
          <a:p>
            <a:r>
              <a:rPr lang="en-US" dirty="0"/>
              <a:t>            j = j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return j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--- Sum of the first n numbers ----</a:t>
            </a:r>
          </a:p>
          <a:p>
            <a:r>
              <a:rPr lang="en-US" dirty="0"/>
              <a:t>    def sum (self, n):</a:t>
            </a:r>
          </a:p>
          <a:p>
            <a:r>
              <a:rPr lang="en-US" dirty="0"/>
              <a:t>        j = 0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 (1, n + 1):</a:t>
            </a:r>
          </a:p>
          <a:p>
            <a:r>
              <a:rPr lang="en-US" dirty="0"/>
              <a:t>            j = j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return j</a:t>
            </a:r>
          </a:p>
          <a:p>
            <a:r>
              <a:rPr lang="en-US" dirty="0"/>
              <a:t>x= Computation()</a:t>
            </a:r>
          </a:p>
          <a:p>
            <a:r>
              <a:rPr lang="en-US" dirty="0"/>
              <a:t>n=int(input("Enter an integer: "))</a:t>
            </a:r>
          </a:p>
          <a:p>
            <a:r>
              <a:rPr lang="en-US" dirty="0"/>
              <a:t>print("The factorial of the </a:t>
            </a:r>
            <a:r>
              <a:rPr lang="en-US" dirty="0" err="1"/>
              <a:t>number",n</a:t>
            </a:r>
            <a:r>
              <a:rPr lang="en-US" dirty="0"/>
              <a:t>, "is:",</a:t>
            </a:r>
            <a:r>
              <a:rPr lang="en-US" dirty="0" err="1"/>
              <a:t>x.factorial</a:t>
            </a:r>
            <a:r>
              <a:rPr lang="en-US" dirty="0"/>
              <a:t>(n))</a:t>
            </a:r>
          </a:p>
          <a:p>
            <a:r>
              <a:rPr lang="en-US" dirty="0"/>
              <a:t>print("The sum from the </a:t>
            </a:r>
            <a:r>
              <a:rPr lang="en-US" dirty="0" err="1"/>
              <a:t>number",n</a:t>
            </a:r>
            <a:r>
              <a:rPr lang="en-US" dirty="0"/>
              <a:t>, " to 1 is:",</a:t>
            </a:r>
            <a:r>
              <a:rPr lang="en-US" dirty="0" err="1"/>
              <a:t>x.sum</a:t>
            </a:r>
            <a:r>
              <a:rPr lang="en-US" dirty="0"/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350354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F3F-56AF-4293-A524-7AC51B34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8549"/>
          </a:xfrm>
        </p:spPr>
        <p:txBody>
          <a:bodyPr>
            <a:noAutofit/>
          </a:bodyPr>
          <a:lstStyle/>
          <a:p>
            <a:r>
              <a:rPr lang="en-US" sz="2400" dirty="0"/>
              <a:t>Class Attributes </a:t>
            </a:r>
            <a:r>
              <a:rPr lang="en-US" sz="2400" dirty="0">
                <a:solidFill>
                  <a:srgbClr val="7030A0"/>
                </a:solidFill>
              </a:rPr>
              <a:t>vs</a:t>
            </a:r>
            <a:r>
              <a:rPr lang="en-US" sz="2400" dirty="0"/>
              <a:t> Instance Attributes in Python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1447-B930-4909-9446-B471C5DF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C0B-67C3-4F53-A1C9-27926B819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35D9-8AFE-4E36-995E-F9A0FC1212CA}"/>
              </a:ext>
            </a:extLst>
          </p:cNvPr>
          <p:cNvSpPr txBox="1"/>
          <p:nvPr/>
        </p:nvSpPr>
        <p:spPr>
          <a:xfrm>
            <a:off x="552451" y="1070313"/>
            <a:ext cx="8314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 attributes </a:t>
            </a:r>
            <a:r>
              <a:rPr lang="en-US" dirty="0"/>
              <a:t>are the variables defined directly in the class that are shared by all objects of the class.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Instance attributes </a:t>
            </a:r>
            <a:r>
              <a:rPr lang="en-US" dirty="0"/>
              <a:t>are attributes or properties attached to an instance of a class. Instance attributes are defined in the constructor.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402245-8E03-4109-98E7-B7CF22B0D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386"/>
              </p:ext>
            </p:extLst>
          </p:nvPr>
        </p:nvGraphicFramePr>
        <p:xfrm>
          <a:off x="1457325" y="2673350"/>
          <a:ext cx="6656546" cy="3365500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913607002"/>
                    </a:ext>
                  </a:extLst>
                </a:gridCol>
                <a:gridCol w="3246596">
                  <a:extLst>
                    <a:ext uri="{9D8B030D-6E8A-4147-A177-3AD203B41FA5}">
                      <a16:colId xmlns:a16="http://schemas.microsoft.com/office/drawing/2014/main" val="2758706592"/>
                    </a:ext>
                  </a:extLst>
                </a:gridCol>
              </a:tblGrid>
              <a:tr h="328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Class Attribute</a:t>
                      </a:r>
                    </a:p>
                  </a:txBody>
                  <a:tcPr marL="82085" marR="82085" marT="41043" marB="41043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Instance Attribute</a:t>
                      </a:r>
                    </a:p>
                  </a:txBody>
                  <a:tcPr marL="82085" marR="82085" marT="41043" marB="41043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319"/>
                  </a:ext>
                </a:extLst>
              </a:tr>
              <a:tr h="57459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Defined directly inside a class.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Defined inside a constructor using the self parameter.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44662"/>
                  </a:ext>
                </a:extLst>
              </a:tr>
              <a:tr h="32834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Shared across all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Specific to object.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9779"/>
                  </a:ext>
                </a:extLst>
              </a:tr>
              <a:tr h="106711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Accessed using class name as well as using object with dot notation, e.g. 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classname.class_attribute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 or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   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object.class_attribute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Accessed using object dot notation e.g. 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object.instance_attribute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09956"/>
                  </a:ext>
                </a:extLst>
              </a:tr>
              <a:tr h="106711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Changing value by using: 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classname.class_attribute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 = value 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will be reflected to all the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Changing value of instance attribute will not be reflected to other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2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5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9BA8-3E94-4F8D-9EAB-D3DB6217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5276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Class Attributes vs Instance Attributes in Python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3AE-C2B6-492B-96CA-E6444E20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CD09-DB08-492B-B89D-E93D1EC84F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ACACB-E56D-430B-88B2-583E811FF682}"/>
              </a:ext>
            </a:extLst>
          </p:cNvPr>
          <p:cNvSpPr txBox="1"/>
          <p:nvPr/>
        </p:nvSpPr>
        <p:spPr>
          <a:xfrm>
            <a:off x="972640" y="954394"/>
            <a:ext cx="79110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following example demonstrates the use of </a:t>
            </a:r>
            <a:r>
              <a:rPr lang="en-US" sz="2000" u="sng" dirty="0"/>
              <a:t>class attribute </a:t>
            </a:r>
            <a:r>
              <a:rPr lang="en-US" i="1" dirty="0">
                <a:solidFill>
                  <a:srgbClr val="7030A0"/>
                </a:solidFill>
              </a:rPr>
              <a:t>count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5D7B-4357-4836-8C39-6012B59E0EF0}"/>
              </a:ext>
            </a:extLst>
          </p:cNvPr>
          <p:cNvSpPr txBox="1"/>
          <p:nvPr/>
        </p:nvSpPr>
        <p:spPr>
          <a:xfrm>
            <a:off x="1061476" y="1432729"/>
            <a:ext cx="261937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count = 0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Student.count</a:t>
            </a:r>
            <a:r>
              <a:rPr lang="en-US" dirty="0"/>
              <a:t> +=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951DA-2901-47AF-967B-644BFAF16597}"/>
              </a:ext>
            </a:extLst>
          </p:cNvPr>
          <p:cNvSpPr txBox="1"/>
          <p:nvPr/>
        </p:nvSpPr>
        <p:spPr>
          <a:xfrm>
            <a:off x="3887259" y="1496583"/>
            <a:ext cx="4980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this example, </a:t>
            </a:r>
            <a:r>
              <a:rPr lang="en-US" sz="1600" i="1" dirty="0">
                <a:solidFill>
                  <a:srgbClr val="7030A0"/>
                </a:solidFill>
              </a:rPr>
              <a:t>count</a:t>
            </a:r>
            <a:r>
              <a:rPr lang="en-US" sz="1600" dirty="0"/>
              <a:t> is an attribute in the Student class. Whenever a new object is created, the value of count is incremented by 1.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70CD7C-4C46-44A0-A191-AA62D00F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17" y="2785758"/>
            <a:ext cx="3390900" cy="3524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BE058E-818A-4505-90D9-0F01211C83FF}"/>
              </a:ext>
            </a:extLst>
          </p:cNvPr>
          <p:cNvSpPr txBox="1"/>
          <p:nvPr/>
        </p:nvSpPr>
        <p:spPr>
          <a:xfrm>
            <a:off x="1143000" y="2818978"/>
            <a:ext cx="3235390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std1=Student()</a:t>
            </a:r>
          </a:p>
          <a:p>
            <a:r>
              <a:rPr lang="en-US" dirty="0"/>
              <a:t>print(std1.count)</a:t>
            </a:r>
          </a:p>
          <a:p>
            <a:r>
              <a:rPr lang="en-US" dirty="0"/>
              <a:t>std2=Student()</a:t>
            </a:r>
          </a:p>
          <a:p>
            <a:r>
              <a:rPr lang="en-US" dirty="0"/>
              <a:t>print(std2.count)</a:t>
            </a:r>
          </a:p>
          <a:p>
            <a:r>
              <a:rPr lang="en-US" dirty="0"/>
              <a:t>print(</a:t>
            </a:r>
            <a:r>
              <a:rPr lang="en-US" dirty="0" err="1"/>
              <a:t>Student.count</a:t>
            </a:r>
            <a:r>
              <a:rPr lang="en-US" dirty="0"/>
              <a:t>)</a:t>
            </a:r>
          </a:p>
          <a:p>
            <a:r>
              <a:rPr lang="en-US" dirty="0" err="1"/>
              <a:t>Student.count</a:t>
            </a:r>
            <a:r>
              <a:rPr lang="en-US" dirty="0"/>
              <a:t>=5</a:t>
            </a:r>
          </a:p>
          <a:p>
            <a:r>
              <a:rPr lang="en-US" dirty="0"/>
              <a:t>print(std1.count, std2.count)</a:t>
            </a:r>
          </a:p>
        </p:txBody>
      </p:sp>
    </p:spTree>
    <p:extLst>
      <p:ext uri="{BB962C8B-B14F-4D97-AF65-F5344CB8AC3E}">
        <p14:creationId xmlns:p14="http://schemas.microsoft.com/office/powerpoint/2010/main" val="13420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C1AD43-E898-4172-87FC-9AB48C04B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Procedural Programming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78F6E30-BAA2-4A8F-8579-0A3AE97D3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u="sng" dirty="0">
                <a:latin typeface="+mn-lt"/>
              </a:rPr>
              <a:t>Procedural programming</a:t>
            </a:r>
            <a:r>
              <a:rPr lang="en-US" altLang="en-US" dirty="0">
                <a:latin typeface="+mn-lt"/>
              </a:rPr>
              <a:t>: is a method of writing software. It is a programming practice centered on the procedures or actions that take place in a program.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Procedural programming  is in short writing programs made of functions that perform specific tasks</a:t>
            </a:r>
          </a:p>
          <a:p>
            <a:pPr lvl="1"/>
            <a:r>
              <a:rPr lang="en-US" altLang="en-US" dirty="0">
                <a:latin typeface="+mn-lt"/>
              </a:rPr>
              <a:t>Procedures typically operate on data items that are separate from the procedures</a:t>
            </a:r>
          </a:p>
          <a:p>
            <a:pPr lvl="1"/>
            <a:r>
              <a:rPr lang="en-US" altLang="en-US" dirty="0">
                <a:latin typeface="+mn-lt"/>
              </a:rPr>
              <a:t>Data items commonly passed from one procedure to another</a:t>
            </a:r>
          </a:p>
          <a:p>
            <a:pPr lvl="1"/>
            <a:r>
              <a:rPr lang="en-US" altLang="en-US" dirty="0">
                <a:latin typeface="+mn-lt"/>
              </a:rPr>
              <a:t>Focus: to create procedures that operate on the program’s data</a:t>
            </a:r>
          </a:p>
          <a:p>
            <a:pPr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D3C14-B14C-4344-A41B-9F6A395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9E4FA-5650-4F37-B647-FAB35A85F6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1D08-CAC4-4B1B-B995-8E673035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373471"/>
          </a:xfrm>
        </p:spPr>
        <p:txBody>
          <a:bodyPr>
            <a:normAutofit fontScale="90000"/>
          </a:bodyPr>
          <a:lstStyle/>
          <a:p>
            <a:r>
              <a:rPr lang="en-US" dirty="0"/>
              <a:t>Coin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4EB5-7121-4D36-825A-2D77793C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897E-E216-45F2-9FC4-CEF5CE9471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03020-C238-49C5-B076-B905C53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35" y="739526"/>
            <a:ext cx="5915025" cy="508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B2E77-114D-4B71-9C2F-372CB5037114}"/>
              </a:ext>
            </a:extLst>
          </p:cNvPr>
          <p:cNvSpPr txBox="1"/>
          <p:nvPr/>
        </p:nvSpPr>
        <p:spPr>
          <a:xfrm>
            <a:off x="1968771" y="5825876"/>
            <a:ext cx="5745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baseline="0" dirty="0">
                <a:latin typeface="SabonLTPro-Roman"/>
              </a:rPr>
              <a:t>N.B: </a:t>
            </a:r>
            <a:r>
              <a:rPr lang="en-US" sz="1400" b="0" i="0" u="none" strike="noStrike" baseline="0" dirty="0">
                <a:latin typeface="SabonLTPro-Roman"/>
              </a:rPr>
              <a:t>In line 1, we import the </a:t>
            </a:r>
            <a:r>
              <a:rPr lang="en-US" sz="1200" b="0" i="0" u="none" strike="noStrike" baseline="0" dirty="0">
                <a:latin typeface="ArialMonoMTPro"/>
              </a:rPr>
              <a:t>random </a:t>
            </a:r>
            <a:r>
              <a:rPr lang="en-US" sz="1400" b="0" i="0" u="none" strike="noStrike" baseline="0" dirty="0">
                <a:latin typeface="SabonLTPro-Roman"/>
              </a:rPr>
              <a:t>module. This is necessary because we use the </a:t>
            </a:r>
            <a:r>
              <a:rPr lang="en-US" sz="1200" b="0" i="0" u="none" strike="noStrike" baseline="0" dirty="0" err="1">
                <a:latin typeface="ArialMonoMTPro"/>
              </a:rPr>
              <a:t>randint</a:t>
            </a:r>
            <a:r>
              <a:rPr lang="en-US" sz="1200" b="0" i="0" u="none" strike="noStrike" baseline="0" dirty="0">
                <a:latin typeface="ArialMonoMTPro"/>
              </a:rPr>
              <a:t> </a:t>
            </a:r>
            <a:r>
              <a:rPr lang="en-US" sz="1400" b="0" i="0" u="none" strike="noStrike" baseline="0" dirty="0">
                <a:latin typeface="SabonLTPro-Roman"/>
              </a:rPr>
              <a:t>function to generate a random number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66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4285-5471-4311-8FBD-7B39AA10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59E6-3C8B-4C1F-B0C6-D65D54A69B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7C0D-502B-41E4-88B6-3FBFDDFBE7BB}"/>
              </a:ext>
            </a:extLst>
          </p:cNvPr>
          <p:cNvSpPr txBox="1"/>
          <p:nvPr/>
        </p:nvSpPr>
        <p:spPr>
          <a:xfrm>
            <a:off x="1861635" y="106249"/>
            <a:ext cx="609545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random</a:t>
            </a:r>
          </a:p>
          <a:p>
            <a:r>
              <a:rPr lang="en-US" sz="1400" dirty="0"/>
              <a:t>class Coin:</a:t>
            </a:r>
          </a:p>
          <a:p>
            <a:r>
              <a:rPr lang="en-US" sz="1400" dirty="0"/>
              <a:t>     # The _ _</a:t>
            </a:r>
            <a:r>
              <a:rPr lang="en-US" sz="1400" dirty="0" err="1"/>
              <a:t>init</a:t>
            </a:r>
            <a:r>
              <a:rPr lang="en-US" sz="1400" dirty="0"/>
              <a:t>_ _ method initializes the sideup data attribute with 'Heads’.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self.sideup</a:t>
            </a:r>
            <a:r>
              <a:rPr lang="en-US" sz="1400" dirty="0"/>
              <a:t> = 'Heads'</a:t>
            </a:r>
          </a:p>
          <a:p>
            <a:r>
              <a:rPr lang="en-US" sz="1400" dirty="0"/>
              <a:t>    # The toss method generates a random number in the range of 0 through 1.</a:t>
            </a:r>
          </a:p>
          <a:p>
            <a:r>
              <a:rPr lang="en-US" sz="1400" dirty="0"/>
              <a:t>    #If the number is 0, then sideup is set to 'Heads'.</a:t>
            </a:r>
          </a:p>
          <a:p>
            <a:r>
              <a:rPr lang="en-US" sz="1400" dirty="0"/>
              <a:t>    # Otherwise, sideup is set to 'Tails'.</a:t>
            </a:r>
          </a:p>
          <a:p>
            <a:r>
              <a:rPr lang="en-US" sz="1400" dirty="0"/>
              <a:t>    def toss(self):</a:t>
            </a:r>
          </a:p>
          <a:p>
            <a:r>
              <a:rPr lang="en-US" sz="1400" dirty="0"/>
              <a:t>        if </a:t>
            </a:r>
            <a:r>
              <a:rPr lang="en-US" sz="1400" dirty="0" err="1"/>
              <a:t>random.randint</a:t>
            </a:r>
            <a:r>
              <a:rPr lang="en-US" sz="1400" dirty="0"/>
              <a:t>(0,1) == 0: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self.sideup</a:t>
            </a:r>
            <a:r>
              <a:rPr lang="en-US" sz="1400" dirty="0"/>
              <a:t> = 'Heads'</a:t>
            </a:r>
          </a:p>
          <a:p>
            <a:r>
              <a:rPr lang="en-US" sz="1400" dirty="0"/>
              <a:t>        else: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self.sideup</a:t>
            </a:r>
            <a:r>
              <a:rPr lang="en-US" sz="1400" dirty="0"/>
              <a:t> = 'Tails'</a:t>
            </a:r>
          </a:p>
          <a:p>
            <a:r>
              <a:rPr lang="en-US" sz="1400" dirty="0"/>
              <a:t>    # The </a:t>
            </a:r>
            <a:r>
              <a:rPr lang="en-US" sz="1400" dirty="0" err="1"/>
              <a:t>get_sideup</a:t>
            </a:r>
            <a:r>
              <a:rPr lang="en-US" sz="1400" dirty="0"/>
              <a:t> method returns the value referenced by sideup.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get_sideup</a:t>
            </a:r>
            <a:r>
              <a:rPr lang="en-US" sz="1400" dirty="0"/>
              <a:t>(self): 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self.sideup</a:t>
            </a:r>
            <a:endParaRPr lang="en-US" sz="1400" dirty="0"/>
          </a:p>
          <a:p>
            <a:r>
              <a:rPr lang="en-US" sz="1400" dirty="0"/>
              <a:t># The main function</a:t>
            </a:r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# Create an object from the Coin class.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my_coin</a:t>
            </a:r>
            <a:r>
              <a:rPr lang="en-US" sz="1400" dirty="0"/>
              <a:t> = Coin()</a:t>
            </a:r>
          </a:p>
          <a:p>
            <a:r>
              <a:rPr lang="en-US" sz="1400" dirty="0"/>
              <a:t>    # Display the side of the coin that is facing up.</a:t>
            </a:r>
          </a:p>
          <a:p>
            <a:r>
              <a:rPr lang="en-US" sz="1400" dirty="0"/>
              <a:t>    print('This side is up:', </a:t>
            </a:r>
            <a:r>
              <a:rPr lang="en-US" sz="1400" dirty="0" err="1"/>
              <a:t>my_coin.get_sideup</a:t>
            </a:r>
            <a:r>
              <a:rPr lang="en-US" sz="1400" dirty="0"/>
              <a:t>())</a:t>
            </a:r>
          </a:p>
          <a:p>
            <a:r>
              <a:rPr lang="en-US" sz="1400" dirty="0"/>
              <a:t>    # Toss the coin.</a:t>
            </a:r>
          </a:p>
          <a:p>
            <a:r>
              <a:rPr lang="en-US" sz="1400" dirty="0"/>
              <a:t>    print('I am tossing the coin ...')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my_coin.toss</a:t>
            </a:r>
            <a:r>
              <a:rPr lang="en-US" sz="1400" dirty="0"/>
              <a:t>()</a:t>
            </a:r>
          </a:p>
          <a:p>
            <a:r>
              <a:rPr lang="en-US" sz="1400" dirty="0"/>
              <a:t>    # Display the side of the coin that is facing up.</a:t>
            </a:r>
          </a:p>
          <a:p>
            <a:r>
              <a:rPr lang="en-US" sz="1400" dirty="0"/>
              <a:t>    print('This side is up:', </a:t>
            </a:r>
            <a:r>
              <a:rPr lang="en-US" sz="1400" dirty="0" err="1"/>
              <a:t>my_coin.get_sideup</a:t>
            </a:r>
            <a:r>
              <a:rPr lang="en-US" sz="1400" dirty="0"/>
              <a:t>())</a:t>
            </a:r>
          </a:p>
          <a:p>
            <a:r>
              <a:rPr lang="en-US" sz="1400" dirty="0"/>
              <a:t># Call the main function.</a:t>
            </a:r>
          </a:p>
          <a:p>
            <a:r>
              <a:rPr lang="en-US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28434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6F3D6AB-2E5A-4287-9B5F-D0CD31A0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25F6BD8-52F6-41A6-BD94-68CBACA31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515949"/>
            <a:ext cx="7886700" cy="365736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1800" dirty="0">
                <a:latin typeface="+mn-lt"/>
              </a:rPr>
              <a:t>This lecture covered: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Procedural vs. object-oriented programming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Classes and instances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Class definitions, including: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latin typeface="+mn-lt"/>
                <a:cs typeface="Courier New" panose="02070309020205020404" pitchFamily="49" charset="0"/>
              </a:rPr>
              <a:t>self</a:t>
            </a:r>
            <a:r>
              <a:rPr lang="en-US" altLang="en-US" sz="1800" dirty="0">
                <a:latin typeface="+mn-lt"/>
              </a:rPr>
              <a:t> parameter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Data attributes and methods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initializer</a:t>
            </a:r>
          </a:p>
          <a:p>
            <a:pPr marL="342900" lvl="1" indent="0" eaLnBrk="1" hangingPunct="1">
              <a:buNone/>
            </a:pPr>
            <a:endParaRPr lang="he-IL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5C83-3C53-43BC-B211-16A53C9B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78CE-1A20-4C4A-AA9D-4E1FA34C07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2D202EE-79F4-4DF5-B1E2-F7905E14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Object-Oriented Programming</a:t>
            </a:r>
            <a:r>
              <a:rPr lang="en-US" altLang="en-US" sz="2000" dirty="0"/>
              <a:t> (1 of 2)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662E5A6-BE50-435B-A266-A5076977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61247"/>
            <a:ext cx="7886700" cy="43927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u="sng" dirty="0">
                <a:latin typeface="+mn-lt"/>
              </a:rPr>
              <a:t>Object-oriented programming</a:t>
            </a:r>
            <a:r>
              <a:rPr lang="en-US" altLang="en-US" dirty="0">
                <a:latin typeface="+mn-lt"/>
              </a:rPr>
              <a:t>: Whereas procedural programming is centered on creating procedures (functions), object-oriented programming (OOP)is focused on creating objects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 u="sng" dirty="0">
                <a:latin typeface="+mn-lt"/>
              </a:rPr>
              <a:t>Object</a:t>
            </a:r>
            <a:r>
              <a:rPr lang="en-US" altLang="en-US" b="1" dirty="0">
                <a:latin typeface="+mn-lt"/>
              </a:rPr>
              <a:t>:</a:t>
            </a:r>
            <a:r>
              <a:rPr lang="en-US" altLang="en-US" dirty="0">
                <a:latin typeface="+mn-lt"/>
              </a:rPr>
              <a:t> An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object</a:t>
            </a:r>
            <a:r>
              <a:rPr lang="en-US" altLang="en-US" dirty="0">
                <a:latin typeface="+mn-lt"/>
              </a:rPr>
              <a:t> is a software entity that contains data and procedures.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An object’s </a:t>
            </a:r>
            <a:r>
              <a:rPr lang="en-US" altLang="en-US" b="1" i="1" dirty="0">
                <a:latin typeface="+mn-lt"/>
              </a:rPr>
              <a:t>data attributes </a:t>
            </a:r>
            <a:r>
              <a:rPr lang="en-US" altLang="en-US" dirty="0">
                <a:latin typeface="+mn-lt"/>
              </a:rPr>
              <a:t>are simply variables that reference data.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The procedures that an object performs are known as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methods</a:t>
            </a:r>
            <a:r>
              <a:rPr lang="en-US" altLang="en-US" dirty="0">
                <a:latin typeface="+mn-lt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An object’s </a:t>
            </a:r>
            <a:r>
              <a:rPr lang="en-US" altLang="en-US" b="1" dirty="0">
                <a:latin typeface="+mn-lt"/>
              </a:rPr>
              <a:t>methods</a:t>
            </a:r>
            <a:r>
              <a:rPr lang="en-US" altLang="en-US" dirty="0">
                <a:latin typeface="+mn-lt"/>
              </a:rPr>
              <a:t> are functions that perform operations on the object’s data attributes.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u="sng" dirty="0">
              <a:latin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u="sng" dirty="0">
                <a:latin typeface="+mn-lt"/>
              </a:rPr>
              <a:t>The object is, conceptually, a self-contained unit that consists of data attributes and methods that operate on the data attributes.</a:t>
            </a:r>
          </a:p>
          <a:p>
            <a:pPr marL="457200" indent="-342900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Data is known as </a:t>
            </a:r>
            <a:r>
              <a:rPr lang="en-US" altLang="en-US" sz="2400" i="1" dirty="0">
                <a:solidFill>
                  <a:srgbClr val="C00000"/>
                </a:solidFill>
                <a:latin typeface="+mn-lt"/>
              </a:rPr>
              <a:t>data attributes </a:t>
            </a:r>
            <a:r>
              <a:rPr lang="en-US" altLang="en-US" sz="2400" dirty="0">
                <a:latin typeface="+mn-lt"/>
              </a:rPr>
              <a:t>and procedures are known as </a:t>
            </a:r>
            <a:r>
              <a:rPr lang="en-US" altLang="en-US" sz="2400" i="1" dirty="0">
                <a:solidFill>
                  <a:srgbClr val="C00000"/>
                </a:solidFill>
                <a:latin typeface="+mn-lt"/>
              </a:rPr>
              <a:t>methods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marL="1257300" lvl="2" indent="-342900">
              <a:lnSpc>
                <a:spcPct val="120000"/>
              </a:lnSpc>
            </a:pPr>
            <a:r>
              <a:rPr lang="en-US" altLang="en-US" sz="2300" dirty="0">
                <a:latin typeface="+mn-lt"/>
              </a:rPr>
              <a:t>Methods perform operations on the data attributes.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2D74B-E354-49B6-B8BC-A6F1B1B5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89DBD-C27F-488F-82F1-E6F2E068B6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DBF7441-DA0A-4B18-BCE1-AFAD06AE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 Programming</a:t>
            </a:r>
            <a:r>
              <a:rPr lang="en-US" altLang="en-US" sz="2000" dirty="0"/>
              <a:t> (2 of 2)</a:t>
            </a:r>
          </a:p>
        </p:txBody>
      </p:sp>
      <p:pic>
        <p:nvPicPr>
          <p:cNvPr id="7171" name="Picture 3" descr="An illustration depicts the components of an object.">
            <a:extLst>
              <a:ext uri="{FF2B5EF4-FFF2-40B4-BE49-F238E27FC236}">
                <a16:creationId xmlns:a16="http://schemas.microsoft.com/office/drawing/2014/main" id="{84EE1143-5248-4F14-BC0F-D72FF33B4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20808" y="1449007"/>
            <a:ext cx="1779841" cy="30380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A0D89-C17D-4462-A697-62ED0B83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0F6D5-89EE-4AE5-A1D1-A65B4440DF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93131" y="4700588"/>
            <a:ext cx="4662487" cy="2428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/>
              <a:t>Figure 1: </a:t>
            </a:r>
            <a:r>
              <a:rPr lang="en-US" sz="1200" dirty="0"/>
              <a:t>An object contains data attributes and methods</a:t>
            </a:r>
            <a:endParaRPr lang="en-A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6255-AC1A-4463-B0C0-009B6D0DAB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00745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Classes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5B93E27-4CFC-446F-B400-8F28AA8E7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066799"/>
            <a:ext cx="7886700" cy="45624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>
                <a:latin typeface="+mn-lt"/>
              </a:rPr>
              <a:t>Before an object can be created, it must be designed by a programmer. The programmer determines the </a:t>
            </a:r>
            <a:r>
              <a:rPr lang="en-US" altLang="en-US" sz="2000" b="1" dirty="0">
                <a:latin typeface="+mn-lt"/>
              </a:rPr>
              <a:t>data attributes </a:t>
            </a:r>
            <a:r>
              <a:rPr lang="en-US" altLang="en-US" sz="2000" dirty="0">
                <a:latin typeface="+mn-lt"/>
              </a:rPr>
              <a:t>and </a:t>
            </a:r>
            <a:r>
              <a:rPr lang="en-US" altLang="en-US" sz="2000" b="1" dirty="0">
                <a:latin typeface="+mn-lt"/>
              </a:rPr>
              <a:t>methods</a:t>
            </a:r>
            <a:r>
              <a:rPr lang="en-US" altLang="en-US" sz="2000" dirty="0">
                <a:latin typeface="+mn-lt"/>
              </a:rPr>
              <a:t> that are necessary, then creates a </a:t>
            </a:r>
            <a:r>
              <a:rPr lang="en-US" altLang="en-US" sz="2000" i="1" dirty="0">
                <a:latin typeface="+mn-lt"/>
              </a:rPr>
              <a:t>class</a:t>
            </a:r>
            <a:r>
              <a:rPr lang="en-US" altLang="en-US" sz="2000" dirty="0">
                <a:latin typeface="+mn-lt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altLang="en-US" dirty="0">
                <a:latin typeface="+mn-lt"/>
              </a:rPr>
              <a:t>: is a </a:t>
            </a:r>
            <a:r>
              <a:rPr lang="en-US" altLang="en-US" sz="2000" dirty="0">
                <a:latin typeface="+mn-lt"/>
              </a:rPr>
              <a:t>code that specifies the </a:t>
            </a:r>
            <a:r>
              <a:rPr lang="en-US" altLang="en-US" sz="2000" b="1" dirty="0">
                <a:latin typeface="+mn-lt"/>
              </a:rPr>
              <a:t>data attributes </a:t>
            </a:r>
            <a:r>
              <a:rPr lang="en-US" altLang="en-US" sz="2000" dirty="0">
                <a:latin typeface="+mn-lt"/>
              </a:rPr>
              <a:t>and </a:t>
            </a:r>
            <a:r>
              <a:rPr lang="en-US" altLang="en-US" sz="2000" b="1" dirty="0">
                <a:latin typeface="+mn-lt"/>
              </a:rPr>
              <a:t>methods</a:t>
            </a:r>
            <a:r>
              <a:rPr lang="en-US" altLang="en-US" sz="2000" dirty="0">
                <a:latin typeface="+mn-lt"/>
              </a:rPr>
              <a:t> of a particular type of object. A class is considered as a factory to create objects.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Like a blueprint</a:t>
            </a:r>
            <a:r>
              <a:rPr lang="en-US" altLang="en-US" baseline="30000" dirty="0">
                <a:latin typeface="+mn-lt"/>
              </a:rPr>
              <a:t>*</a:t>
            </a:r>
            <a:r>
              <a:rPr lang="en-US" altLang="en-US" dirty="0">
                <a:latin typeface="+mn-lt"/>
              </a:rPr>
              <a:t> of a house. The blueprint itself is not a house but is a detailed description of a house.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A Python class uses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variables (attributes) 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to define data fields and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methods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to define behaviors. </a:t>
            </a:r>
            <a:endParaRPr lang="en-US" altLang="en-US" dirty="0">
              <a:latin typeface="+mn-lt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Instance</a:t>
            </a:r>
            <a:r>
              <a:rPr lang="en-US" altLang="en-US" dirty="0">
                <a:latin typeface="+mn-lt"/>
              </a:rPr>
              <a:t>: is </a:t>
            </a:r>
            <a:r>
              <a:rPr lang="en-US" altLang="en-US" sz="2000" dirty="0">
                <a:latin typeface="+mn-lt"/>
              </a:rPr>
              <a:t>an </a:t>
            </a:r>
            <a:r>
              <a:rPr lang="en-US" altLang="en-US" sz="2000" b="1" dirty="0">
                <a:latin typeface="+mn-lt"/>
              </a:rPr>
              <a:t>object</a:t>
            </a:r>
            <a:r>
              <a:rPr lang="en-US" altLang="en-US" sz="2000" dirty="0">
                <a:latin typeface="+mn-lt"/>
              </a:rPr>
              <a:t> created from a class</a:t>
            </a:r>
            <a:endParaRPr lang="en-US" altLang="en-US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Like a specific house built according to the blueprint.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There can be many instances of one class. Each house is a separate instance of the house described by the blueprint.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90F0D-A14E-4BA5-BDB8-95756BA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89F0-A47F-4D9A-BC7E-5D0CD6E442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4AE58-EDBF-42EE-A82E-12B998DF4DA2}"/>
              </a:ext>
            </a:extLst>
          </p:cNvPr>
          <p:cNvSpPr txBox="1"/>
          <p:nvPr/>
        </p:nvSpPr>
        <p:spPr>
          <a:xfrm>
            <a:off x="1800224" y="5653716"/>
            <a:ext cx="5162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* blueprint :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 design plan or other technical drawing</a:t>
            </a:r>
          </a:p>
        </p:txBody>
      </p:sp>
    </p:spTree>
    <p:extLst>
      <p:ext uri="{BB962C8B-B14F-4D97-AF65-F5344CB8AC3E}">
        <p14:creationId xmlns:p14="http://schemas.microsoft.com/office/powerpoint/2010/main" val="379018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47214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552450" y="857956"/>
            <a:ext cx="807156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way 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of thinking about the difference between a class and an object is to think of the difference between a </a:t>
            </a:r>
            <a:r>
              <a:rPr lang="en-US" altLang="en-US" sz="1800" u="sng" dirty="0">
                <a:solidFill>
                  <a:schemeClr val="accent6">
                    <a:lumMod val="50000"/>
                  </a:schemeClr>
                </a:solidFill>
              </a:rPr>
              <a:t>cookie cutter 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and a </a:t>
            </a:r>
            <a:r>
              <a:rPr lang="en-US" altLang="en-US" sz="1800" u="sng" dirty="0">
                <a:solidFill>
                  <a:schemeClr val="accent6">
                    <a:lumMod val="50000"/>
                  </a:schemeClr>
                </a:solidFill>
              </a:rPr>
              <a:t>cookie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altLang="en-US" sz="1800" dirty="0"/>
              <a:t>While a cookie cutter itself is not a cookie, it describes a cookie. The cookie cutter can be used to make several cookies, as shown in Figure 3. Think of a class as a cookie cutter, and the objects created from the class as cookies.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So, a class is a description of an object’s characteristics. When the program is running, it can use the class to create, in memory, as many objects of a specific type as needed. 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Each object that is created from a class is called an </a:t>
            </a:r>
            <a:r>
              <a:rPr lang="en-US" altLang="en-US" sz="2000" b="1" i="1" dirty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of the class.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695C948-F28A-4AD7-B1CF-9A8B3E330C24}"/>
              </a:ext>
            </a:extLst>
          </p:cNvPr>
          <p:cNvSpPr txBox="1">
            <a:spLocks/>
          </p:cNvSpPr>
          <p:nvPr/>
        </p:nvSpPr>
        <p:spPr>
          <a:xfrm>
            <a:off x="3257714" y="6101417"/>
            <a:ext cx="3153506" cy="3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/>
              <a:t>Figure 3 </a:t>
            </a:r>
            <a:r>
              <a:rPr lang="en-US" sz="1400" dirty="0"/>
              <a:t>the cookie cutter metaphor</a:t>
            </a:r>
            <a:endParaRPr lang="en-A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8C6D5-9D72-460C-98A3-84B0E06D39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1194" y="3836204"/>
            <a:ext cx="3248575" cy="2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2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601361"/>
          </a:xfrm>
        </p:spPr>
        <p:txBody>
          <a:bodyPr/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615818" y="1134879"/>
            <a:ext cx="71851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Instances have two characteristics: They have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states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behaviors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(an instance has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attributes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methods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attached to it)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7030A0"/>
                </a:solidFill>
                <a:effectLst/>
              </a:rPr>
              <a:t>Attributes represent its state, and methods represent its behavior.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its methods, we can modify its state.</a:t>
            </a:r>
            <a:endParaRPr lang="en-US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8E30F-96E0-4E28-8B90-A294DD8C7194}"/>
              </a:ext>
            </a:extLst>
          </p:cNvPr>
          <p:cNvSpPr txBox="1"/>
          <p:nvPr/>
        </p:nvSpPr>
        <p:spPr>
          <a:xfrm>
            <a:off x="628650" y="2625781"/>
            <a:ext cx="71723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In short, Every instance has the following properties: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Inter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Identity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Every instance must be uniquely identified.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State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An instance has an attribute that represents a state of an instance, and it also reflects the property of an instance.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Behavior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An instance has methods that represent its behavior.</a:t>
            </a:r>
          </a:p>
        </p:txBody>
      </p:sp>
    </p:spTree>
    <p:extLst>
      <p:ext uri="{BB962C8B-B14F-4D97-AF65-F5344CB8AC3E}">
        <p14:creationId xmlns:p14="http://schemas.microsoft.com/office/powerpoint/2010/main" val="351211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45901"/>
          </a:xfrm>
        </p:spPr>
        <p:txBody>
          <a:bodyPr/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428625" y="1111956"/>
            <a:ext cx="8538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For example, If we design a class based on the states and behaviors of a </a:t>
            </a:r>
            <a:r>
              <a:rPr lang="en-US" b="0" i="0" dirty="0">
                <a:solidFill>
                  <a:srgbClr val="0070C0"/>
                </a:solidFill>
                <a:effectLst/>
                <a:latin typeface="Inter-Regular"/>
              </a:rPr>
              <a:t>Person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, then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Inter-Regular"/>
              </a:rPr>
              <a:t>States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 can be represented as instance variables and </a:t>
            </a:r>
            <a:r>
              <a:rPr lang="en-US" b="0" i="0" u="sng" dirty="0">
                <a:effectLst/>
                <a:latin typeface="Inter-Regular"/>
              </a:rPr>
              <a:t>behaviors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 as class methods.</a:t>
            </a:r>
            <a:endParaRPr lang="en-US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695C948-F28A-4AD7-B1CF-9A8B3E330C24}"/>
              </a:ext>
            </a:extLst>
          </p:cNvPr>
          <p:cNvSpPr txBox="1">
            <a:spLocks/>
          </p:cNvSpPr>
          <p:nvPr/>
        </p:nvSpPr>
        <p:spPr>
          <a:xfrm>
            <a:off x="2371164" y="5376293"/>
            <a:ext cx="3153506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/>
              <a:t>Figure 4 </a:t>
            </a:r>
            <a:r>
              <a:rPr lang="en-US" sz="1400" dirty="0"/>
              <a:t>class and instances in Python</a:t>
            </a:r>
            <a:endParaRPr lang="en-A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C8CF6-B24C-44A9-8EA9-3C28B43AD8EB}"/>
              </a:ext>
            </a:extLst>
          </p:cNvPr>
          <p:cNvSpPr txBox="1"/>
          <p:nvPr/>
        </p:nvSpPr>
        <p:spPr>
          <a:xfrm>
            <a:off x="6926440" y="2491241"/>
            <a:ext cx="2040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Inter-Regular"/>
              </a:rPr>
              <a:t>instance variables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05EE0D-F5EA-4312-A25F-5F8E10B501A4}"/>
              </a:ext>
            </a:extLst>
          </p:cNvPr>
          <p:cNvGrpSpPr/>
          <p:nvPr/>
        </p:nvGrpSpPr>
        <p:grpSpPr>
          <a:xfrm>
            <a:off x="1323975" y="1890053"/>
            <a:ext cx="7515225" cy="3648605"/>
            <a:chOff x="1323975" y="1890053"/>
            <a:chExt cx="7515225" cy="36486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C77918-6F2D-4281-B097-60662B1B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975" y="2446725"/>
              <a:ext cx="1809750" cy="2876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3D4AD4-E5BE-4365-A2D5-C4D7613A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8070" y="2185858"/>
              <a:ext cx="2343150" cy="33528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FC76DB1-3551-4D73-A28A-5A3D322C7DF2}"/>
                </a:ext>
              </a:extLst>
            </p:cNvPr>
            <p:cNvSpPr/>
            <p:nvPr/>
          </p:nvSpPr>
          <p:spPr>
            <a:xfrm>
              <a:off x="4509725" y="1890053"/>
              <a:ext cx="1459840" cy="321434"/>
            </a:xfrm>
            <a:prstGeom prst="roundRect">
              <a:avLst/>
            </a:prstGeom>
            <a:solidFill>
              <a:srgbClr val="A7D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Instances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AD1B582-D863-4BE3-BFDF-2D116C0B8038}"/>
                </a:ext>
              </a:extLst>
            </p:cNvPr>
            <p:cNvSpPr/>
            <p:nvPr/>
          </p:nvSpPr>
          <p:spPr>
            <a:xfrm>
              <a:off x="6399930" y="2446725"/>
              <a:ext cx="526510" cy="539666"/>
            </a:xfrm>
            <a:prstGeom prst="rightBrace">
              <a:avLst>
                <a:gd name="adj1" fmla="val 8333"/>
                <a:gd name="adj2" fmla="val 4512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4E5C70-4918-4B2A-98A2-607CB2836BF8}"/>
                </a:ext>
              </a:extLst>
            </p:cNvPr>
            <p:cNvSpPr txBox="1"/>
            <p:nvPr/>
          </p:nvSpPr>
          <p:spPr>
            <a:xfrm>
              <a:off x="7030202" y="3196764"/>
              <a:ext cx="18089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C00000"/>
                  </a:solidFill>
                  <a:effectLst/>
                  <a:latin typeface="Inter-Regular"/>
                </a:rPr>
                <a:t>instance methods 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CDF12F6-56B5-427A-B404-E830B67AD33D}"/>
                </a:ext>
              </a:extLst>
            </p:cNvPr>
            <p:cNvSpPr/>
            <p:nvPr/>
          </p:nvSpPr>
          <p:spPr>
            <a:xfrm>
              <a:off x="6412867" y="3118631"/>
              <a:ext cx="526510" cy="675155"/>
            </a:xfrm>
            <a:prstGeom prst="rightBrace">
              <a:avLst>
                <a:gd name="adj1" fmla="val 8333"/>
                <a:gd name="adj2" fmla="val 4512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509D171-FC76-4529-B324-D4D2322D1CD6}"/>
              </a:ext>
            </a:extLst>
          </p:cNvPr>
          <p:cNvSpPr/>
          <p:nvPr/>
        </p:nvSpPr>
        <p:spPr>
          <a:xfrm>
            <a:off x="3179138" y="3535318"/>
            <a:ext cx="843520" cy="25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01C0-4932-46CF-A222-AED206E40AB7}"/>
              </a:ext>
            </a:extLst>
          </p:cNvPr>
          <p:cNvSpPr txBox="1"/>
          <p:nvPr/>
        </p:nvSpPr>
        <p:spPr>
          <a:xfrm>
            <a:off x="2034023" y="5885686"/>
            <a:ext cx="4252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222222"/>
                </a:solidFill>
                <a:effectLst/>
                <a:latin typeface="Inter-Regular"/>
              </a:rPr>
              <a:t>Both instances (p1 and p2) are created from the same class, but they have different states and behaviors.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920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707183734"/>
</p:tagLst>
</file>

<file path=ppt/theme/theme1.xml><?xml version="1.0" encoding="utf-8"?>
<a:theme xmlns:a="http://schemas.openxmlformats.org/drawingml/2006/main" name="1_Office Theme">
  <a:themeElements>
    <a:clrScheme name="AOU Color Palette">
      <a:dk1>
        <a:srgbClr val="002D58"/>
      </a:dk1>
      <a:lt1>
        <a:sysClr val="window" lastClr="FFFFFF"/>
      </a:lt1>
      <a:dk2>
        <a:srgbClr val="194C44"/>
      </a:dk2>
      <a:lt2>
        <a:srgbClr val="E8E6DF"/>
      </a:lt2>
      <a:accent1>
        <a:srgbClr val="002D58"/>
      </a:accent1>
      <a:accent2>
        <a:srgbClr val="194C44"/>
      </a:accent2>
      <a:accent3>
        <a:srgbClr val="A11A16"/>
      </a:accent3>
      <a:accent4>
        <a:srgbClr val="F3B200"/>
      </a:accent4>
      <a:accent5>
        <a:srgbClr val="6DB1E2"/>
      </a:accent5>
      <a:accent6>
        <a:srgbClr val="A64167"/>
      </a:accent6>
      <a:hlink>
        <a:srgbClr val="002D58"/>
      </a:hlink>
      <a:folHlink>
        <a:srgbClr val="A11A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18452</TotalTime>
  <Words>3249</Words>
  <Application>Microsoft Office PowerPoint</Application>
  <PresentationFormat>Custom</PresentationFormat>
  <Paragraphs>451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Arial</vt:lpstr>
      <vt:lpstr>ArialMonoMTPro</vt:lpstr>
      <vt:lpstr>Calibri</vt:lpstr>
      <vt:lpstr>Calibri Light</vt:lpstr>
      <vt:lpstr>Consolas</vt:lpstr>
      <vt:lpstr>Corbel</vt:lpstr>
      <vt:lpstr>Courier New</vt:lpstr>
      <vt:lpstr>Google Sans</vt:lpstr>
      <vt:lpstr>Inter-Regular</vt:lpstr>
      <vt:lpstr>Poppins</vt:lpstr>
      <vt:lpstr>Poppins Medium</vt:lpstr>
      <vt:lpstr>SabonLTPro-Roman</vt:lpstr>
      <vt:lpstr>Symbol</vt:lpstr>
      <vt:lpstr>Tahoma</vt:lpstr>
      <vt:lpstr>Times New Roman</vt:lpstr>
      <vt:lpstr>Verdana</vt:lpstr>
      <vt:lpstr>1_Office Theme</vt:lpstr>
      <vt:lpstr>M110: Python Programming  Meeting #10  Classes and Object-Oriented Programming</vt:lpstr>
      <vt:lpstr>Topics</vt:lpstr>
      <vt:lpstr>Procedural Programming</vt:lpstr>
      <vt:lpstr>Object-Oriented Programming (1 of 2)</vt:lpstr>
      <vt:lpstr>Object-Oriented Programming (2 of 2)</vt:lpstr>
      <vt:lpstr>Classes</vt:lpstr>
      <vt:lpstr>Classes</vt:lpstr>
      <vt:lpstr>Classes</vt:lpstr>
      <vt:lpstr>Classes</vt:lpstr>
      <vt:lpstr>Class Definitions</vt:lpstr>
      <vt:lpstr>Class Definitions-  example</vt:lpstr>
      <vt:lpstr>Using a Class</vt:lpstr>
      <vt:lpstr>Object Methods</vt:lpstr>
      <vt:lpstr>Calling Methods</vt:lpstr>
      <vt:lpstr>Class Methods: Example</vt:lpstr>
      <vt:lpstr>What Is The ‘Self’ Parameter</vt:lpstr>
      <vt:lpstr>The Self Parameter: A Complete Example</vt:lpstr>
      <vt:lpstr>Recap: Accessing Attributes &amp; Methods</vt:lpstr>
      <vt:lpstr>Class Definitions: Initializing The Attributes</vt:lpstr>
      <vt:lpstr>Class Definitions</vt:lpstr>
      <vt:lpstr>Class Definitions</vt:lpstr>
      <vt:lpstr>Initializing The Attributes Of A Class</vt:lpstr>
      <vt:lpstr>Using The “Init()” Method-Example</vt:lpstr>
      <vt:lpstr>Person Class Example</vt:lpstr>
      <vt:lpstr>Person Class-Solution</vt:lpstr>
      <vt:lpstr>Computation class Example</vt:lpstr>
      <vt:lpstr>Computation class - Solution</vt:lpstr>
      <vt:lpstr>Class Attributes vs Instance Attributes in Python</vt:lpstr>
      <vt:lpstr>Class Attributes vs Instance Attributes in Python</vt:lpstr>
      <vt:lpstr>Coin Class Example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Ahmad Mikati</cp:lastModifiedBy>
  <cp:revision>154</cp:revision>
  <dcterms:created xsi:type="dcterms:W3CDTF">2018-09-14T23:33:58Z</dcterms:created>
  <dcterms:modified xsi:type="dcterms:W3CDTF">2023-06-30T13:00:16Z</dcterms:modified>
</cp:coreProperties>
</file>