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Lst>
  <p:notesMasterIdLst>
    <p:notesMasterId r:id="rId31"/>
  </p:notesMasterIdLst>
  <p:sldIdLst>
    <p:sldId id="713" r:id="rId2"/>
    <p:sldId id="257" r:id="rId3"/>
    <p:sldId id="694" r:id="rId4"/>
    <p:sldId id="695" r:id="rId5"/>
    <p:sldId id="288" r:id="rId6"/>
    <p:sldId id="291" r:id="rId7"/>
    <p:sldId id="292" r:id="rId8"/>
    <p:sldId id="362" r:id="rId9"/>
    <p:sldId id="705" r:id="rId10"/>
    <p:sldId id="690" r:id="rId11"/>
    <p:sldId id="294" r:id="rId12"/>
    <p:sldId id="714" r:id="rId13"/>
    <p:sldId id="330" r:id="rId14"/>
    <p:sldId id="698" r:id="rId15"/>
    <p:sldId id="706" r:id="rId16"/>
    <p:sldId id="699" r:id="rId17"/>
    <p:sldId id="334" r:id="rId18"/>
    <p:sldId id="337" r:id="rId19"/>
    <p:sldId id="336" r:id="rId20"/>
    <p:sldId id="339" r:id="rId21"/>
    <p:sldId id="340" r:id="rId22"/>
    <p:sldId id="373" r:id="rId23"/>
    <p:sldId id="342" r:id="rId24"/>
    <p:sldId id="374" r:id="rId25"/>
    <p:sldId id="381" r:id="rId26"/>
    <p:sldId id="297" r:id="rId27"/>
    <p:sldId id="298" r:id="rId28"/>
    <p:sldId id="701" r:id="rId29"/>
    <p:sldId id="715" r:id="rId30"/>
  </p:sldIdLst>
  <p:sldSz cx="9144000" cy="687546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6/26/2023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572077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 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214915024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369475014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306445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58790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97760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11372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83358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406618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320918974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 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296119886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431549"/>
            <a:ext cx="6043705" cy="2619375"/>
          </a:xfrm>
        </p:spPr>
        <p:txBody>
          <a:bodyPr>
            <a:normAutofit/>
          </a:bodyPr>
          <a:lstStyle/>
          <a:p>
            <a:pPr algn="ctr"/>
            <a:r>
              <a:rPr lang="en-GB" sz="3200" b="1" dirty="0"/>
              <a:t>M110: </a:t>
            </a:r>
            <a:r>
              <a:rPr lang="en-GB" sz="3200" dirty="0"/>
              <a:t>Python Programming</a:t>
            </a:r>
            <a:br>
              <a:rPr lang="en-GB" sz="3200" dirty="0"/>
            </a:br>
            <a:br>
              <a:rPr lang="en-US" sz="3200" dirty="0"/>
            </a:br>
            <a:r>
              <a:rPr kumimoji="0" lang="en-GB" sz="3600" b="1" i="0" u="none" strike="noStrike" kern="1200" cap="none" spc="0" normalizeH="0" baseline="0" noProof="0" dirty="0">
                <a:ln w="3175" cmpd="sng">
                  <a:noFill/>
                </a:ln>
                <a:solidFill>
                  <a:srgbClr val="0070C0"/>
                </a:solidFill>
                <a:effectLst/>
                <a:uLnTx/>
                <a:uFillTx/>
                <a:latin typeface="Corbel" panose="020B0503020204020204"/>
                <a:ea typeface="+mj-ea"/>
                <a:cs typeface="+mj-cs"/>
              </a:rPr>
              <a:t>Meeting #11</a:t>
            </a:r>
            <a:br>
              <a:rPr kumimoji="0" lang="en-GB" sz="3600" b="1" i="0" u="none" strike="noStrike" kern="1200" cap="none" spc="0" normalizeH="0" baseline="0" noProof="0" dirty="0">
                <a:ln w="3175" cmpd="sng">
                  <a:noFill/>
                </a:ln>
                <a:solidFill>
                  <a:srgbClr val="0070C0"/>
                </a:solidFill>
                <a:effectLst/>
                <a:uLnTx/>
                <a:uFillTx/>
                <a:latin typeface="Corbel" panose="020B0503020204020204"/>
                <a:ea typeface="+mj-ea"/>
                <a:cs typeface="+mj-cs"/>
              </a:rPr>
            </a:br>
            <a:br>
              <a:rPr kumimoji="0" lang="en-GB" sz="3600" b="1" i="0" u="none" strike="noStrike" kern="1200" cap="none" spc="0" normalizeH="0" baseline="0" noProof="0" dirty="0">
                <a:ln w="3175" cmpd="sng">
                  <a:noFill/>
                </a:ln>
                <a:solidFill>
                  <a:srgbClr val="0070C0"/>
                </a:solidFill>
                <a:effectLst/>
                <a:uLnTx/>
                <a:uFillTx/>
                <a:latin typeface="Corbel" panose="020B0503020204020204"/>
                <a:ea typeface="+mj-ea"/>
                <a:cs typeface="+mj-cs"/>
              </a:rPr>
            </a:br>
            <a:r>
              <a:rPr lang="en-GB" sz="3600" b="1" dirty="0">
                <a:latin typeface="Corbel" panose="020B0503020204020204"/>
              </a:rPr>
              <a:t>GUI Programming</a:t>
            </a:r>
            <a:endParaRPr lang="en-US" sz="36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357845"/>
          </a:xfrm>
        </p:spPr>
        <p:txBody>
          <a:bodyPr>
            <a:noAutofit/>
          </a:bodyPr>
          <a:lstStyle/>
          <a:p>
            <a:r>
              <a:rPr lang="en-US" sz="2800" b="1" dirty="0"/>
              <a:t>import </a:t>
            </a:r>
            <a:r>
              <a:rPr lang="en-US" sz="2800" b="1" i="1" dirty="0"/>
              <a:t>&lt;module&gt; </a:t>
            </a:r>
            <a:r>
              <a:rPr lang="en-US" sz="2800" b="1" dirty="0">
                <a:solidFill>
                  <a:srgbClr val="00B050"/>
                </a:solidFill>
              </a:rPr>
              <a:t>vs.</a:t>
            </a:r>
            <a:r>
              <a:rPr lang="en-US" sz="2800" b="1" i="1" dirty="0"/>
              <a:t> </a:t>
            </a:r>
            <a:r>
              <a:rPr kumimoji="0" lang="en-US" sz="2800" b="1" i="0" u="none" strike="noStrike" kern="1200" cap="none" spc="0" normalizeH="0" baseline="0" noProof="0" dirty="0">
                <a:ln>
                  <a:noFill/>
                </a:ln>
                <a:solidFill>
                  <a:srgbClr val="C00000"/>
                </a:solidFill>
                <a:effectLst/>
                <a:uLnTx/>
                <a:uFillTx/>
                <a:latin typeface="Corbel" panose="020B0503020204020204"/>
                <a:ea typeface="+mn-ea"/>
                <a:cs typeface="+mn-cs"/>
              </a:rPr>
              <a:t>from &lt;module&gt; import *</a:t>
            </a:r>
            <a:endParaRPr lang="en-US" sz="2800" b="1" i="1" dirty="0"/>
          </a:p>
        </p:txBody>
      </p:sp>
      <p:sp>
        <p:nvSpPr>
          <p:cNvPr id="5" name="Footer Placeholder 4">
            <a:extLst>
              <a:ext uri="{FF2B5EF4-FFF2-40B4-BE49-F238E27FC236}">
                <a16:creationId xmlns:a16="http://schemas.microsoft.com/office/drawing/2014/main" id="{B663DAD3-4FDF-4C81-9D3E-47D30B8670F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orbel" panose="020B0503020204020204"/>
                <a:ea typeface="+mn-ea"/>
                <a:cs typeface="+mn-cs"/>
              </a:rPr>
              <a:t>AOU- M110</a:t>
            </a:r>
            <a:endPar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4" name="Slide Number Placeholder 3"/>
          <p:cNvSpPr>
            <a:spLocks noGrp="1"/>
          </p:cNvSpPr>
          <p:nvPr>
            <p:ph type="sldNum" sz="quarter" idx="4294967295"/>
          </p:nvPr>
        </p:nvSpPr>
        <p:spPr>
          <a:xfrm>
            <a:off x="8715375" y="6405563"/>
            <a:ext cx="428625" cy="3667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02111984F565}" type="slidenum">
              <a:rPr kumimoji="0" lang="en-US" sz="11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2" name="TextBox 11">
            <a:extLst>
              <a:ext uri="{FF2B5EF4-FFF2-40B4-BE49-F238E27FC236}">
                <a16:creationId xmlns:a16="http://schemas.microsoft.com/office/drawing/2014/main" id="{838D26A4-0722-40AB-83AE-974749620579}"/>
              </a:ext>
            </a:extLst>
          </p:cNvPr>
          <p:cNvSpPr txBox="1"/>
          <p:nvPr/>
        </p:nvSpPr>
        <p:spPr>
          <a:xfrm>
            <a:off x="1399220" y="3759728"/>
            <a:ext cx="2210464" cy="646331"/>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rbel" panose="020B0503020204020204"/>
                <a:ea typeface="+mn-ea"/>
                <a:cs typeface="+mn-cs"/>
              </a:rPr>
              <a:t>import tkinter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tkinter.mainloop()</a:t>
            </a:r>
          </a:p>
        </p:txBody>
      </p:sp>
      <p:sp>
        <p:nvSpPr>
          <p:cNvPr id="15" name="TextBox 14">
            <a:extLst>
              <a:ext uri="{FF2B5EF4-FFF2-40B4-BE49-F238E27FC236}">
                <a16:creationId xmlns:a16="http://schemas.microsoft.com/office/drawing/2014/main" id="{B422C2A3-7695-43EA-90A0-F120C997036E}"/>
              </a:ext>
            </a:extLst>
          </p:cNvPr>
          <p:cNvSpPr txBox="1"/>
          <p:nvPr/>
        </p:nvSpPr>
        <p:spPr>
          <a:xfrm>
            <a:off x="4677208" y="3759728"/>
            <a:ext cx="2334199" cy="646331"/>
          </a:xfrm>
          <a:prstGeom prst="rect">
            <a:avLst/>
          </a:prstGeom>
          <a:no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rbel" panose="020B0503020204020204"/>
                <a:ea typeface="+mn-ea"/>
                <a:cs typeface="+mn-cs"/>
              </a:rPr>
              <a:t>from tkinter import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rbel" panose="020B0503020204020204"/>
                <a:ea typeface="+mn-ea"/>
                <a:cs typeface="+mn-cs"/>
              </a:rPr>
              <a:t>mainloop</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
        <p:nvSpPr>
          <p:cNvPr id="8" name="TextBox 7">
            <a:extLst>
              <a:ext uri="{FF2B5EF4-FFF2-40B4-BE49-F238E27FC236}">
                <a16:creationId xmlns:a16="http://schemas.microsoft.com/office/drawing/2014/main" id="{3153B397-F0A3-415D-B5EC-2EB17DF0CE1A}"/>
              </a:ext>
            </a:extLst>
          </p:cNvPr>
          <p:cNvSpPr txBox="1"/>
          <p:nvPr/>
        </p:nvSpPr>
        <p:spPr>
          <a:xfrm>
            <a:off x="3911957" y="3877117"/>
            <a:ext cx="5548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30ACEC">
                    <a:lumMod val="75000"/>
                  </a:srgbClr>
                </a:solidFill>
                <a:effectLst/>
                <a:uLnTx/>
                <a:uFillTx/>
                <a:latin typeface="Corbel" panose="020B0503020204020204"/>
                <a:ea typeface="+mn-ea"/>
                <a:cs typeface="+mn-cs"/>
              </a:rPr>
              <a:t>OR</a:t>
            </a:r>
          </a:p>
        </p:txBody>
      </p:sp>
      <p:sp>
        <p:nvSpPr>
          <p:cNvPr id="17" name="TextBox 16">
            <a:extLst>
              <a:ext uri="{FF2B5EF4-FFF2-40B4-BE49-F238E27FC236}">
                <a16:creationId xmlns:a16="http://schemas.microsoft.com/office/drawing/2014/main" id="{BD02EA16-F3F3-4317-BC21-5F17AA08C9B0}"/>
              </a:ext>
            </a:extLst>
          </p:cNvPr>
          <p:cNvSpPr txBox="1"/>
          <p:nvPr/>
        </p:nvSpPr>
        <p:spPr>
          <a:xfrm>
            <a:off x="1021232" y="2438653"/>
            <a:ext cx="7467295" cy="923330"/>
          </a:xfrm>
          <a:prstGeom prst="rect">
            <a:avLst/>
          </a:prstGeom>
          <a:solidFill>
            <a:schemeClr val="accent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US" b="1" dirty="0">
                <a:solidFill>
                  <a:prstClr val="black"/>
                </a:solidFill>
                <a:latin typeface="Corbel" panose="020B0503020204020204"/>
              </a:rPr>
              <a:t>Example</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in order to avoid writing </a:t>
            </a:r>
            <a:r>
              <a:rPr kumimoji="0" lang="en-US" sz="1800" b="1" i="0" u="sng" strike="noStrike" kern="1200" cap="none" spc="0" normalizeH="0" baseline="0" noProof="0" dirty="0">
                <a:ln>
                  <a:noFill/>
                </a:ln>
                <a:solidFill>
                  <a:prstClr val="black"/>
                </a:solidFill>
                <a:effectLst/>
                <a:highlight>
                  <a:srgbClr val="FFFF00"/>
                </a:highlight>
                <a:uLnTx/>
                <a:uFillTx/>
                <a:latin typeface="Corbel" panose="020B0503020204020204"/>
                <a:ea typeface="+mn-ea"/>
                <a:cs typeface="+mn-cs"/>
              </a:rPr>
              <a:t>tkinter.</a:t>
            </a:r>
            <a:r>
              <a:rPr kumimoji="0" lang="en-US" sz="1800" b="1" i="0" u="none" strike="noStrike" kern="1200" cap="none" spc="0" normalizeH="0" baseline="0" noProof="0" dirty="0">
                <a:ln>
                  <a:noFill/>
                </a:ln>
                <a:solidFill>
                  <a:prstClr val="black"/>
                </a:solidFill>
                <a:effectLst/>
                <a:highlight>
                  <a:srgbClr val="FFFF00"/>
                </a:highlight>
                <a:uLnTx/>
                <a:uFillTx/>
                <a:latin typeface="Corbel" panose="020B0503020204020204"/>
                <a:ea typeface="+mn-ea"/>
                <a:cs typeface="+mn-cs"/>
              </a:rPr>
              <a: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before each command, you can use  </a:t>
            </a:r>
            <a:r>
              <a:rPr kumimoji="0" lang="en-US" sz="1800" b="1" i="0" u="none" strike="noStrike" kern="1200" cap="none" spc="0" normalizeH="0" baseline="0" noProof="0" dirty="0">
                <a:ln>
                  <a:noFill/>
                </a:ln>
                <a:solidFill>
                  <a:srgbClr val="C00000"/>
                </a:solidFill>
                <a:effectLst/>
                <a:uLnTx/>
                <a:uFillTx/>
                <a:latin typeface="Corbel" panose="020B0503020204020204"/>
                <a:ea typeface="+mn-ea"/>
                <a:cs typeface="+mn-cs"/>
              </a:rPr>
              <a:t>from tkinter import *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instead of  </a:t>
            </a:r>
            <a:r>
              <a:rPr kumimoji="0" lang="en-US" sz="1800" b="1" i="0" u="none" strike="noStrike" kern="1200" cap="none" spc="0" normalizeH="0" baseline="0" noProof="0" dirty="0">
                <a:ln>
                  <a:noFill/>
                </a:ln>
                <a:solidFill>
                  <a:srgbClr val="C00000"/>
                </a:solidFill>
                <a:effectLst/>
                <a:uLnTx/>
                <a:uFillTx/>
                <a:latin typeface="Corbel" panose="020B0503020204020204"/>
                <a:ea typeface="+mn-ea"/>
                <a:cs typeface="+mn-cs"/>
              </a:rPr>
              <a:t>import tkinter</a:t>
            </a: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 </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at the beginning of your program. </a:t>
            </a:r>
          </a:p>
        </p:txBody>
      </p:sp>
      <p:sp>
        <p:nvSpPr>
          <p:cNvPr id="18" name="TextBox 17">
            <a:extLst>
              <a:ext uri="{FF2B5EF4-FFF2-40B4-BE49-F238E27FC236}">
                <a16:creationId xmlns:a16="http://schemas.microsoft.com/office/drawing/2014/main" id="{170C624E-965C-6165-C93B-DC9E4C39B3F6}"/>
              </a:ext>
            </a:extLst>
          </p:cNvPr>
          <p:cNvSpPr txBox="1"/>
          <p:nvPr/>
        </p:nvSpPr>
        <p:spPr>
          <a:xfrm>
            <a:off x="564236" y="839939"/>
            <a:ext cx="8151139" cy="1200329"/>
          </a:xfrm>
          <a:prstGeom prst="rect">
            <a:avLst/>
          </a:prstGeom>
          <a:noFill/>
        </p:spPr>
        <p:txBody>
          <a:bodyPr wrap="square" rtlCol="0">
            <a:spAutoFit/>
          </a:bodyPr>
          <a:lstStyle/>
          <a:p>
            <a:r>
              <a:rPr lang="en-US" b="0" i="0" dirty="0">
                <a:solidFill>
                  <a:srgbClr val="4B4F58"/>
                </a:solidFill>
                <a:effectLst/>
              </a:rPr>
              <a:t>In general, we use </a:t>
            </a:r>
            <a:r>
              <a:rPr lang="en-US" b="1" i="0" u="sng" dirty="0">
                <a:solidFill>
                  <a:srgbClr val="4B4F58"/>
                </a:solidFill>
                <a:effectLst/>
              </a:rPr>
              <a:t>from &lt;module&gt;impor</a:t>
            </a:r>
            <a:r>
              <a:rPr lang="en-US" b="0" i="0" u="sng" dirty="0">
                <a:solidFill>
                  <a:srgbClr val="4B4F58"/>
                </a:solidFill>
                <a:effectLst/>
              </a:rPr>
              <a:t>t </a:t>
            </a:r>
            <a:r>
              <a:rPr lang="en-US" b="1" i="0" u="sng" dirty="0">
                <a:solidFill>
                  <a:srgbClr val="4B4F58"/>
                </a:solidFill>
                <a:effectLst/>
              </a:rPr>
              <a:t>*</a:t>
            </a:r>
            <a:r>
              <a:rPr lang="en-US" b="0" i="0" u="sng" dirty="0">
                <a:solidFill>
                  <a:srgbClr val="4B4F58"/>
                </a:solidFill>
                <a:effectLst/>
              </a:rPr>
              <a:t> </a:t>
            </a:r>
            <a:r>
              <a:rPr lang="en-US" b="0" i="0" dirty="0">
                <a:solidFill>
                  <a:srgbClr val="4B4F58"/>
                </a:solidFill>
                <a:effectLst/>
              </a:rPr>
              <a:t>when we want to save ourselves from typing the module name repeatedly. </a:t>
            </a:r>
          </a:p>
          <a:p>
            <a:r>
              <a:rPr lang="en-US" b="0" i="0" dirty="0">
                <a:solidFill>
                  <a:srgbClr val="4B4F58"/>
                </a:solidFill>
                <a:effectLst/>
              </a:rPr>
              <a:t>In other words, use </a:t>
            </a:r>
            <a:r>
              <a:rPr lang="en-US" b="1" i="0" dirty="0">
                <a:solidFill>
                  <a:srgbClr val="4B4F58"/>
                </a:solidFill>
                <a:effectLst/>
              </a:rPr>
              <a:t>from &lt;module&gt; import *</a:t>
            </a:r>
            <a:r>
              <a:rPr lang="en-US" b="0" i="0" dirty="0">
                <a:solidFill>
                  <a:srgbClr val="4B4F58"/>
                </a:solidFill>
                <a:effectLst/>
              </a:rPr>
              <a:t> when referring to a member of the module many times in the code.</a:t>
            </a:r>
            <a:endParaRPr lang="en-US" dirty="0"/>
          </a:p>
        </p:txBody>
      </p:sp>
    </p:spTree>
    <p:extLst>
      <p:ext uri="{BB962C8B-B14F-4D97-AF65-F5344CB8AC3E}">
        <p14:creationId xmlns:p14="http://schemas.microsoft.com/office/powerpoint/2010/main" val="101928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E96F3FE-3696-4FDE-B0B8-2A7BCB67456E}"/>
              </a:ext>
            </a:extLst>
          </p:cNvPr>
          <p:cNvSpPr>
            <a:spLocks noGrp="1" noChangeArrowheads="1"/>
          </p:cNvSpPr>
          <p:nvPr>
            <p:ph type="title"/>
          </p:nvPr>
        </p:nvSpPr>
        <p:spPr>
          <a:xfrm>
            <a:off x="628650" y="366055"/>
            <a:ext cx="7886700" cy="653120"/>
          </a:xfrm>
        </p:spPr>
        <p:txBody>
          <a:bodyPr>
            <a:normAutofit/>
          </a:bodyPr>
          <a:lstStyle/>
          <a:p>
            <a:r>
              <a:rPr lang="en-US" altLang="en-US" dirty="0"/>
              <a:t>Using the </a:t>
            </a:r>
            <a:r>
              <a:rPr lang="en-US" altLang="en-US" dirty="0">
                <a:latin typeface="Courier New" panose="02070309020205020404" pitchFamily="49" charset="0"/>
                <a:cs typeface="Courier New" panose="02070309020205020404" pitchFamily="49" charset="0"/>
              </a:rPr>
              <a:t>tkinter</a:t>
            </a:r>
            <a:r>
              <a:rPr lang="en-US" altLang="en-US" dirty="0"/>
              <a:t> Module (OOP)</a:t>
            </a:r>
          </a:p>
        </p:txBody>
      </p:sp>
      <p:sp>
        <p:nvSpPr>
          <p:cNvPr id="11267" name="Content Placeholder 2">
            <a:extLst>
              <a:ext uri="{FF2B5EF4-FFF2-40B4-BE49-F238E27FC236}">
                <a16:creationId xmlns:a16="http://schemas.microsoft.com/office/drawing/2014/main" id="{83AB4452-E704-4E5A-8CCE-C6A276EB10CA}"/>
              </a:ext>
            </a:extLst>
          </p:cNvPr>
          <p:cNvSpPr>
            <a:spLocks noGrp="1" noChangeArrowheads="1"/>
          </p:cNvSpPr>
          <p:nvPr>
            <p:ph idx="1"/>
          </p:nvPr>
        </p:nvSpPr>
        <p:spPr>
          <a:xfrm>
            <a:off x="495300" y="1019175"/>
            <a:ext cx="7886700" cy="2029027"/>
          </a:xfrm>
        </p:spPr>
        <p:txBody>
          <a:bodyPr>
            <a:normAutofit/>
          </a:bodyPr>
          <a:lstStyle/>
          <a:p>
            <a:pPr>
              <a:buFontTx/>
              <a:buChar char="•"/>
            </a:pPr>
            <a:r>
              <a:rPr lang="en-US" altLang="en-US" sz="2000" dirty="0">
                <a:latin typeface="+mn-lt"/>
              </a:rPr>
              <a:t>Programs that use </a:t>
            </a:r>
            <a:r>
              <a:rPr lang="en-US" altLang="en-US" sz="2000" dirty="0">
                <a:latin typeface="+mn-lt"/>
                <a:cs typeface="Courier New" panose="02070309020205020404" pitchFamily="49" charset="0"/>
              </a:rPr>
              <a:t>tkinter</a:t>
            </a:r>
            <a:r>
              <a:rPr lang="en-US" altLang="en-US" sz="2000" dirty="0">
                <a:latin typeface="+mn-lt"/>
              </a:rPr>
              <a:t> do not always run reliably under IDLE</a:t>
            </a:r>
          </a:p>
          <a:p>
            <a:pPr lvl="1"/>
            <a:r>
              <a:rPr lang="en-US" altLang="en-US" sz="2000" dirty="0">
                <a:latin typeface="+mn-lt"/>
              </a:rPr>
              <a:t>For best results run them from operating system command prompt</a:t>
            </a:r>
          </a:p>
          <a:p>
            <a:pPr>
              <a:buFontTx/>
              <a:buChar char="•"/>
            </a:pPr>
            <a:r>
              <a:rPr lang="en-US" altLang="en-US" sz="2000" dirty="0">
                <a:solidFill>
                  <a:srgbClr val="7030A0"/>
                </a:solidFill>
                <a:latin typeface="+mn-lt"/>
              </a:rPr>
              <a:t>Most programmers take an </a:t>
            </a:r>
            <a:r>
              <a:rPr lang="en-US" altLang="en-US" sz="2000" b="1" dirty="0">
                <a:solidFill>
                  <a:srgbClr val="7030A0"/>
                </a:solidFill>
                <a:latin typeface="+mn-lt"/>
              </a:rPr>
              <a:t>object-oriented</a:t>
            </a:r>
            <a:r>
              <a:rPr lang="en-US" altLang="en-US" sz="2000" dirty="0">
                <a:solidFill>
                  <a:srgbClr val="7030A0"/>
                </a:solidFill>
                <a:latin typeface="+mn-lt"/>
              </a:rPr>
              <a:t> approach when writing GUI programs.</a:t>
            </a:r>
          </a:p>
          <a:p>
            <a:pPr lvl="1"/>
            <a:r>
              <a:rPr lang="en-US" altLang="en-US" sz="2000" b="1" dirty="0">
                <a:solidFill>
                  <a:srgbClr val="7030A0"/>
                </a:solidFill>
                <a:latin typeface="+mn-lt"/>
                <a:cs typeface="Calibri" panose="020F0502020204030204" pitchFamily="34" charset="0"/>
              </a:rPr>
              <a:t>__</a:t>
            </a:r>
            <a:r>
              <a:rPr lang="en-US" altLang="en-US" sz="2000" b="1" dirty="0" err="1">
                <a:solidFill>
                  <a:srgbClr val="7030A0"/>
                </a:solidFill>
                <a:latin typeface="+mn-lt"/>
                <a:cs typeface="Calibri" panose="020F0502020204030204" pitchFamily="34" charset="0"/>
              </a:rPr>
              <a:t>init</a:t>
            </a:r>
            <a:r>
              <a:rPr lang="en-US" altLang="en-US" sz="2000" b="1" dirty="0">
                <a:solidFill>
                  <a:srgbClr val="7030A0"/>
                </a:solidFill>
                <a:latin typeface="+mn-lt"/>
                <a:cs typeface="Calibri" panose="020F0502020204030204" pitchFamily="34" charset="0"/>
              </a:rPr>
              <a:t>__ </a:t>
            </a:r>
            <a:r>
              <a:rPr lang="en-US" altLang="en-US" sz="2000" dirty="0">
                <a:solidFill>
                  <a:srgbClr val="7030A0"/>
                </a:solidFill>
                <a:latin typeface="+mn-lt"/>
              </a:rPr>
              <a:t>method builds the GUI</a:t>
            </a:r>
          </a:p>
          <a:p>
            <a:pPr lvl="1"/>
            <a:r>
              <a:rPr lang="en-US" altLang="en-US" sz="2000" dirty="0">
                <a:latin typeface="+mn-lt"/>
              </a:rPr>
              <a:t>When an instance is created the GUI appears on the screen.</a:t>
            </a:r>
          </a:p>
          <a:p>
            <a:pPr>
              <a:buFontTx/>
              <a:buChar char="•"/>
            </a:pPr>
            <a:endParaRPr lang="en-US" altLang="en-US" sz="2100" dirty="0">
              <a:latin typeface="+mn-lt"/>
            </a:endParaRPr>
          </a:p>
        </p:txBody>
      </p:sp>
      <p:sp>
        <p:nvSpPr>
          <p:cNvPr id="3" name="Footer Placeholder 2">
            <a:extLst>
              <a:ext uri="{FF2B5EF4-FFF2-40B4-BE49-F238E27FC236}">
                <a16:creationId xmlns:a16="http://schemas.microsoft.com/office/drawing/2014/main" id="{95B991E6-1496-4C28-BFC0-3FB52D83F90E}"/>
              </a:ext>
            </a:extLst>
          </p:cNvPr>
          <p:cNvSpPr>
            <a:spLocks noGrp="1"/>
          </p:cNvSpPr>
          <p:nvPr>
            <p:ph type="ftr" sz="quarter" idx="11"/>
          </p:nvPr>
        </p:nvSpPr>
        <p:spPr/>
        <p:txBody>
          <a:bodyPr/>
          <a:lstStyle/>
          <a:p>
            <a:r>
              <a:rPr lang="en-US" dirty="0"/>
              <a:t>AOU- M110</a:t>
            </a:r>
          </a:p>
        </p:txBody>
      </p:sp>
      <p:sp>
        <p:nvSpPr>
          <p:cNvPr id="4" name="Slide Number Placeholder 3">
            <a:extLst>
              <a:ext uri="{FF2B5EF4-FFF2-40B4-BE49-F238E27FC236}">
                <a16:creationId xmlns:a16="http://schemas.microsoft.com/office/drawing/2014/main" id="{3EBDB077-25B3-4CF8-8BA4-0FFA66DD1E5A}"/>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11</a:t>
            </a:fld>
            <a:endParaRPr lang="en-US" dirty="0"/>
          </a:p>
        </p:txBody>
      </p:sp>
      <p:sp>
        <p:nvSpPr>
          <p:cNvPr id="5" name="TextBox 4">
            <a:extLst>
              <a:ext uri="{FF2B5EF4-FFF2-40B4-BE49-F238E27FC236}">
                <a16:creationId xmlns:a16="http://schemas.microsoft.com/office/drawing/2014/main" id="{8300AD1A-F850-EC21-6128-F3621710A8CB}"/>
              </a:ext>
            </a:extLst>
          </p:cNvPr>
          <p:cNvSpPr txBox="1"/>
          <p:nvPr/>
        </p:nvSpPr>
        <p:spPr>
          <a:xfrm>
            <a:off x="3524249" y="3322079"/>
            <a:ext cx="3509963" cy="2246769"/>
          </a:xfrm>
          <a:prstGeom prst="rect">
            <a:avLst/>
          </a:prstGeom>
          <a:noFill/>
          <a:ln>
            <a:solidFill>
              <a:srgbClr val="7030A0"/>
            </a:solidFill>
          </a:ln>
        </p:spPr>
        <p:txBody>
          <a:bodyPr wrap="square">
            <a:spAutoFit/>
          </a:bodyPr>
          <a:lstStyle/>
          <a:p>
            <a:r>
              <a:rPr lang="en-US" sz="1400" dirty="0">
                <a:solidFill>
                  <a:schemeClr val="bg1">
                    <a:lumMod val="50000"/>
                  </a:schemeClr>
                </a:solidFill>
              </a:rPr>
              <a:t># This program displays a window with a title.</a:t>
            </a:r>
          </a:p>
          <a:p>
            <a:r>
              <a:rPr lang="en-US" sz="1400" dirty="0"/>
              <a:t>from tkinter import *</a:t>
            </a:r>
          </a:p>
          <a:p>
            <a:r>
              <a:rPr lang="en-US" sz="1400" b="1" dirty="0">
                <a:solidFill>
                  <a:srgbClr val="C00000"/>
                </a:solidFill>
              </a:rPr>
              <a:t>class</a:t>
            </a:r>
            <a:r>
              <a:rPr lang="en-US" sz="1400" dirty="0"/>
              <a:t> </a:t>
            </a:r>
            <a:r>
              <a:rPr lang="en-US" sz="1400" b="1" dirty="0" err="1">
                <a:solidFill>
                  <a:srgbClr val="00B050"/>
                </a:solidFill>
              </a:rPr>
              <a:t>MyGUI</a:t>
            </a:r>
            <a:r>
              <a:rPr lang="en-US" sz="1400" dirty="0"/>
              <a:t>:</a:t>
            </a:r>
          </a:p>
          <a:p>
            <a:r>
              <a:rPr lang="en-US" sz="1400" dirty="0"/>
              <a:t>    def __</a:t>
            </a:r>
            <a:r>
              <a:rPr lang="en-US" sz="1400" b="1" dirty="0" err="1">
                <a:solidFill>
                  <a:srgbClr val="C00000"/>
                </a:solidFill>
              </a:rPr>
              <a:t>init</a:t>
            </a:r>
            <a:r>
              <a:rPr lang="en-US" sz="1400" dirty="0"/>
              <a:t>__(</a:t>
            </a:r>
            <a:r>
              <a:rPr lang="en-US" sz="1400" b="1" dirty="0">
                <a:solidFill>
                  <a:srgbClr val="C00000"/>
                </a:solidFill>
              </a:rPr>
              <a:t>self</a:t>
            </a:r>
            <a:r>
              <a:rPr lang="en-US" sz="1400" dirty="0"/>
              <a:t>):</a:t>
            </a:r>
          </a:p>
          <a:p>
            <a:r>
              <a:rPr lang="en-US" sz="1400" dirty="0"/>
              <a:t>        </a:t>
            </a:r>
            <a:r>
              <a:rPr lang="en-US" sz="1400" dirty="0">
                <a:solidFill>
                  <a:schemeClr val="bg1">
                    <a:lumMod val="50000"/>
                  </a:schemeClr>
                </a:solidFill>
              </a:rPr>
              <a:t># Create the main window widget.</a:t>
            </a:r>
          </a:p>
          <a:p>
            <a:r>
              <a:rPr lang="en-US" sz="1400" dirty="0"/>
              <a:t>        </a:t>
            </a:r>
            <a:r>
              <a:rPr lang="en-US" sz="1400" b="1" dirty="0" err="1">
                <a:solidFill>
                  <a:srgbClr val="C00000"/>
                </a:solidFill>
              </a:rPr>
              <a:t>self.</a:t>
            </a:r>
            <a:r>
              <a:rPr lang="en-US" sz="1400" b="1" dirty="0" err="1">
                <a:solidFill>
                  <a:schemeClr val="accent4">
                    <a:lumMod val="75000"/>
                  </a:schemeClr>
                </a:solidFill>
              </a:rPr>
              <a:t>main_window</a:t>
            </a:r>
            <a:r>
              <a:rPr lang="en-US" sz="1400" b="1" dirty="0">
                <a:solidFill>
                  <a:schemeClr val="accent4">
                    <a:lumMod val="75000"/>
                  </a:schemeClr>
                </a:solidFill>
              </a:rPr>
              <a:t> = Tk()</a:t>
            </a:r>
          </a:p>
          <a:p>
            <a:r>
              <a:rPr lang="en-US" sz="1400" dirty="0"/>
              <a:t>        </a:t>
            </a:r>
            <a:r>
              <a:rPr lang="en-US" sz="1400" dirty="0">
                <a:solidFill>
                  <a:schemeClr val="bg1">
                    <a:lumMod val="50000"/>
                  </a:schemeClr>
                </a:solidFill>
              </a:rPr>
              <a:t># Enter the tkinter main loop.</a:t>
            </a:r>
          </a:p>
          <a:p>
            <a:r>
              <a:rPr lang="en-US" sz="1400" dirty="0"/>
              <a:t>        </a:t>
            </a:r>
            <a:r>
              <a:rPr lang="en-US" sz="1400" b="1" dirty="0" err="1">
                <a:solidFill>
                  <a:schemeClr val="accent6">
                    <a:lumMod val="75000"/>
                  </a:schemeClr>
                </a:solidFill>
              </a:rPr>
              <a:t>mainloop</a:t>
            </a:r>
            <a:r>
              <a:rPr lang="en-US" sz="1400" b="1" dirty="0">
                <a:solidFill>
                  <a:schemeClr val="accent6">
                    <a:lumMod val="75000"/>
                  </a:schemeClr>
                </a:solidFill>
              </a:rPr>
              <a:t>()</a:t>
            </a:r>
          </a:p>
          <a:p>
            <a:r>
              <a:rPr lang="en-US" sz="1400" dirty="0">
                <a:solidFill>
                  <a:schemeClr val="bg1">
                    <a:lumMod val="50000"/>
                  </a:schemeClr>
                </a:solidFill>
              </a:rPr>
              <a:t># Create an instance of the </a:t>
            </a:r>
            <a:r>
              <a:rPr lang="en-US" sz="1400" dirty="0" err="1">
                <a:solidFill>
                  <a:schemeClr val="bg1">
                    <a:lumMod val="50000"/>
                  </a:schemeClr>
                </a:solidFill>
              </a:rPr>
              <a:t>MyGUI</a:t>
            </a:r>
            <a:r>
              <a:rPr lang="en-US" sz="1400" dirty="0">
                <a:solidFill>
                  <a:schemeClr val="bg1">
                    <a:lumMod val="50000"/>
                  </a:schemeClr>
                </a:solidFill>
              </a:rPr>
              <a:t> class.</a:t>
            </a:r>
          </a:p>
          <a:p>
            <a:r>
              <a:rPr lang="en-US" sz="1400" dirty="0" err="1"/>
              <a:t>my_gui</a:t>
            </a:r>
            <a:r>
              <a:rPr lang="en-US" sz="1400" dirty="0"/>
              <a:t> = </a:t>
            </a:r>
            <a:r>
              <a:rPr lang="en-US" sz="1400" b="1" dirty="0" err="1">
                <a:solidFill>
                  <a:srgbClr val="00B050"/>
                </a:solidFill>
              </a:rPr>
              <a:t>MyGUI</a:t>
            </a:r>
            <a:r>
              <a:rPr lang="en-US" sz="1400" b="1" dirty="0">
                <a:solidFill>
                  <a:srgbClr val="00B050"/>
                </a:solidFill>
              </a:rPr>
              <a:t>()</a:t>
            </a:r>
          </a:p>
        </p:txBody>
      </p:sp>
      <p:pic>
        <p:nvPicPr>
          <p:cNvPr id="6" name="Picture 5">
            <a:extLst>
              <a:ext uri="{FF2B5EF4-FFF2-40B4-BE49-F238E27FC236}">
                <a16:creationId xmlns:a16="http://schemas.microsoft.com/office/drawing/2014/main" id="{54B8D2EE-B583-BAF7-095F-2298BE447FD2}"/>
              </a:ext>
            </a:extLst>
          </p:cNvPr>
          <p:cNvPicPr>
            <a:picLocks noChangeAspect="1"/>
          </p:cNvPicPr>
          <p:nvPr/>
        </p:nvPicPr>
        <p:blipFill>
          <a:blip r:embed="rId2"/>
          <a:stretch>
            <a:fillRect/>
          </a:stretch>
        </p:blipFill>
        <p:spPr>
          <a:xfrm>
            <a:off x="7281861" y="3355979"/>
            <a:ext cx="1828271" cy="2113077"/>
          </a:xfrm>
          <a:prstGeom prst="rect">
            <a:avLst/>
          </a:prstGeom>
        </p:spPr>
      </p:pic>
      <p:sp>
        <p:nvSpPr>
          <p:cNvPr id="7" name="TextBox 6">
            <a:extLst>
              <a:ext uri="{FF2B5EF4-FFF2-40B4-BE49-F238E27FC236}">
                <a16:creationId xmlns:a16="http://schemas.microsoft.com/office/drawing/2014/main" id="{CC663F00-5D31-5488-2923-D64F947733A7}"/>
              </a:ext>
            </a:extLst>
          </p:cNvPr>
          <p:cNvSpPr txBox="1"/>
          <p:nvPr/>
        </p:nvSpPr>
        <p:spPr>
          <a:xfrm>
            <a:off x="33868" y="3437731"/>
            <a:ext cx="3242732" cy="2031325"/>
          </a:xfrm>
          <a:prstGeom prst="rect">
            <a:avLst/>
          </a:prstGeom>
          <a:noFill/>
          <a:ln>
            <a:solidFill>
              <a:srgbClr val="00B0F0"/>
            </a:solidFill>
          </a:ln>
        </p:spPr>
        <p:txBody>
          <a:bodyPr wrap="square">
            <a:spAutoFit/>
          </a:bodyPr>
          <a:lstStyle/>
          <a:p>
            <a:r>
              <a:rPr lang="en-US" sz="1400" dirty="0">
                <a:solidFill>
                  <a:schemeClr val="bg1">
                    <a:lumMod val="50000"/>
                  </a:schemeClr>
                </a:solidFill>
              </a:rPr>
              <a:t># This program displays an empty window.</a:t>
            </a:r>
          </a:p>
          <a:p>
            <a:r>
              <a:rPr lang="en-US" sz="1400" dirty="0"/>
              <a:t>from tkinter  import *</a:t>
            </a:r>
          </a:p>
          <a:p>
            <a:r>
              <a:rPr lang="en-US" sz="1400" dirty="0"/>
              <a:t>def main():</a:t>
            </a:r>
          </a:p>
          <a:p>
            <a:r>
              <a:rPr lang="en-US" sz="1400" dirty="0">
                <a:solidFill>
                  <a:schemeClr val="bg1">
                    <a:lumMod val="50000"/>
                  </a:schemeClr>
                </a:solidFill>
              </a:rPr>
              <a:t>    # Create the main window widget.</a:t>
            </a:r>
          </a:p>
          <a:p>
            <a:r>
              <a:rPr lang="en-US" sz="1400" dirty="0"/>
              <a:t>    </a:t>
            </a:r>
            <a:r>
              <a:rPr lang="en-US" sz="1400" b="1" dirty="0" err="1">
                <a:solidFill>
                  <a:schemeClr val="accent4">
                    <a:lumMod val="75000"/>
                  </a:schemeClr>
                </a:solidFill>
              </a:rPr>
              <a:t>main_window</a:t>
            </a:r>
            <a:r>
              <a:rPr lang="en-US" sz="1400" b="1" dirty="0">
                <a:solidFill>
                  <a:schemeClr val="accent4">
                    <a:lumMod val="75000"/>
                  </a:schemeClr>
                </a:solidFill>
              </a:rPr>
              <a:t> = Tk()</a:t>
            </a:r>
          </a:p>
          <a:p>
            <a:r>
              <a:rPr lang="en-US" sz="1400" dirty="0"/>
              <a:t>    </a:t>
            </a:r>
            <a:r>
              <a:rPr lang="en-US" sz="1400" dirty="0">
                <a:solidFill>
                  <a:schemeClr val="bg1">
                    <a:lumMod val="50000"/>
                  </a:schemeClr>
                </a:solidFill>
              </a:rPr>
              <a:t># Enter the tkinter main loop.</a:t>
            </a:r>
          </a:p>
          <a:p>
            <a:r>
              <a:rPr lang="en-US" sz="1400" b="1" dirty="0">
                <a:solidFill>
                  <a:schemeClr val="accent6">
                    <a:lumMod val="50000"/>
                  </a:schemeClr>
                </a:solidFill>
              </a:rPr>
              <a:t>    </a:t>
            </a:r>
            <a:r>
              <a:rPr lang="en-US" sz="1400" b="1" dirty="0" err="1">
                <a:solidFill>
                  <a:schemeClr val="accent6">
                    <a:lumMod val="50000"/>
                  </a:schemeClr>
                </a:solidFill>
              </a:rPr>
              <a:t>mainloop</a:t>
            </a:r>
            <a:r>
              <a:rPr lang="en-US" sz="1400" b="1" dirty="0">
                <a:solidFill>
                  <a:schemeClr val="accent6">
                    <a:lumMod val="50000"/>
                  </a:schemeClr>
                </a:solidFill>
              </a:rPr>
              <a:t>()</a:t>
            </a:r>
          </a:p>
          <a:p>
            <a:r>
              <a:rPr lang="en-US" sz="1400" dirty="0">
                <a:solidFill>
                  <a:schemeClr val="bg1">
                    <a:lumMod val="50000"/>
                  </a:schemeClr>
                </a:solidFill>
              </a:rPr>
              <a:t># Call the main function.</a:t>
            </a:r>
          </a:p>
          <a:p>
            <a:r>
              <a:rPr lang="en-US" sz="1400" dirty="0"/>
              <a:t>main()</a:t>
            </a:r>
          </a:p>
        </p:txBody>
      </p:sp>
      <p:sp>
        <p:nvSpPr>
          <p:cNvPr id="9" name="TextBox 8">
            <a:extLst>
              <a:ext uri="{FF2B5EF4-FFF2-40B4-BE49-F238E27FC236}">
                <a16:creationId xmlns:a16="http://schemas.microsoft.com/office/drawing/2014/main" id="{7D8AE3C8-EBCF-6A78-4EE7-D4C2AABEA0AD}"/>
              </a:ext>
            </a:extLst>
          </p:cNvPr>
          <p:cNvSpPr txBox="1"/>
          <p:nvPr/>
        </p:nvSpPr>
        <p:spPr>
          <a:xfrm>
            <a:off x="4095750" y="3048202"/>
            <a:ext cx="2095500" cy="307777"/>
          </a:xfrm>
          <a:prstGeom prst="rect">
            <a:avLst/>
          </a:prstGeom>
          <a:noFill/>
        </p:spPr>
        <p:txBody>
          <a:bodyPr wrap="square">
            <a:spAutoFit/>
          </a:bodyPr>
          <a:lstStyle/>
          <a:p>
            <a:r>
              <a:rPr lang="en-US" altLang="en-US" sz="1400" b="1" dirty="0">
                <a:solidFill>
                  <a:srgbClr val="7030A0"/>
                </a:solidFill>
                <a:latin typeface="+mn-lt"/>
              </a:rPr>
              <a:t>object-oriented approach </a:t>
            </a:r>
            <a:endParaRPr lang="en-US" sz="1400" b="1" dirty="0"/>
          </a:p>
        </p:txBody>
      </p:sp>
      <p:sp>
        <p:nvSpPr>
          <p:cNvPr id="11" name="TextBox 10">
            <a:extLst>
              <a:ext uri="{FF2B5EF4-FFF2-40B4-BE49-F238E27FC236}">
                <a16:creationId xmlns:a16="http://schemas.microsoft.com/office/drawing/2014/main" id="{BCAA65CA-0D06-57EE-4822-9A904605B3AE}"/>
              </a:ext>
            </a:extLst>
          </p:cNvPr>
          <p:cNvSpPr txBox="1"/>
          <p:nvPr/>
        </p:nvSpPr>
        <p:spPr>
          <a:xfrm>
            <a:off x="7690908" y="3031252"/>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sp>
        <p:nvSpPr>
          <p:cNvPr id="12" name="Equals 11">
            <a:extLst>
              <a:ext uri="{FF2B5EF4-FFF2-40B4-BE49-F238E27FC236}">
                <a16:creationId xmlns:a16="http://schemas.microsoft.com/office/drawing/2014/main" id="{574E13E5-1B4E-3F12-694C-645C55E3BE95}"/>
              </a:ext>
            </a:extLst>
          </p:cNvPr>
          <p:cNvSpPr/>
          <p:nvPr/>
        </p:nvSpPr>
        <p:spPr>
          <a:xfrm>
            <a:off x="3276600" y="4245438"/>
            <a:ext cx="247649" cy="1905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Right 12">
            <a:extLst>
              <a:ext uri="{FF2B5EF4-FFF2-40B4-BE49-F238E27FC236}">
                <a16:creationId xmlns:a16="http://schemas.microsoft.com/office/drawing/2014/main" id="{755F0EBB-35FB-CB17-D097-C25597A29256}"/>
              </a:ext>
            </a:extLst>
          </p:cNvPr>
          <p:cNvSpPr/>
          <p:nvPr/>
        </p:nvSpPr>
        <p:spPr>
          <a:xfrm>
            <a:off x="7034212" y="4245438"/>
            <a:ext cx="247649"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37EB-CED8-FF9F-E747-916E9634AE98}"/>
              </a:ext>
            </a:extLst>
          </p:cNvPr>
          <p:cNvSpPr>
            <a:spLocks noGrp="1"/>
          </p:cNvSpPr>
          <p:nvPr>
            <p:ph type="title"/>
          </p:nvPr>
        </p:nvSpPr>
        <p:spPr>
          <a:xfrm>
            <a:off x="628650" y="366055"/>
            <a:ext cx="7886700" cy="795995"/>
          </a:xfrm>
        </p:spPr>
        <p:txBody>
          <a:bodyPr>
            <a:normAutofit/>
          </a:bodyPr>
          <a:lstStyle/>
          <a:p>
            <a:r>
              <a:rPr lang="en-US" sz="2800" dirty="0"/>
              <a:t>Changing the Tkinter GUI Window </a:t>
            </a:r>
            <a:r>
              <a:rPr lang="en-US" sz="2800" dirty="0">
                <a:solidFill>
                  <a:srgbClr val="C00000"/>
                </a:solidFill>
              </a:rPr>
              <a:t>Title</a:t>
            </a:r>
          </a:p>
        </p:txBody>
      </p:sp>
      <p:sp>
        <p:nvSpPr>
          <p:cNvPr id="4" name="Footer Placeholder 3">
            <a:extLst>
              <a:ext uri="{FF2B5EF4-FFF2-40B4-BE49-F238E27FC236}">
                <a16:creationId xmlns:a16="http://schemas.microsoft.com/office/drawing/2014/main" id="{1F279972-CB5D-598F-2962-1B6AAC37C73E}"/>
              </a:ext>
            </a:extLst>
          </p:cNvPr>
          <p:cNvSpPr>
            <a:spLocks noGrp="1"/>
          </p:cNvSpPr>
          <p:nvPr>
            <p:ph type="ftr" sz="quarter" idx="11"/>
          </p:nvPr>
        </p:nvSpPr>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
        <p:nvSpPr>
          <p:cNvPr id="6" name="TextBox 5">
            <a:extLst>
              <a:ext uri="{FF2B5EF4-FFF2-40B4-BE49-F238E27FC236}">
                <a16:creationId xmlns:a16="http://schemas.microsoft.com/office/drawing/2014/main" id="{0B03048E-8864-9F52-304F-CA7721440D0D}"/>
              </a:ext>
            </a:extLst>
          </p:cNvPr>
          <p:cNvSpPr txBox="1"/>
          <p:nvPr/>
        </p:nvSpPr>
        <p:spPr>
          <a:xfrm>
            <a:off x="628649" y="1072808"/>
            <a:ext cx="8086726" cy="923330"/>
          </a:xfrm>
          <a:prstGeom prst="rect">
            <a:avLst/>
          </a:prstGeom>
          <a:noFill/>
        </p:spPr>
        <p:txBody>
          <a:bodyPr wrap="square">
            <a:spAutoFit/>
          </a:bodyPr>
          <a:lstStyle/>
          <a:p>
            <a:r>
              <a:rPr lang="en-US" b="0" i="0" dirty="0">
                <a:solidFill>
                  <a:srgbClr val="374151"/>
                </a:solidFill>
                <a:effectLst/>
                <a:latin typeface="Söhne"/>
              </a:rPr>
              <a:t>To change the title of the GUI window in Tkinter, use the </a:t>
            </a:r>
            <a:r>
              <a:rPr lang="en-US" b="0" i="0" dirty="0">
                <a:solidFill>
                  <a:srgbClr val="C00000"/>
                </a:solidFill>
                <a:effectLst/>
                <a:latin typeface="Söhne"/>
              </a:rPr>
              <a:t>title() </a:t>
            </a:r>
            <a:r>
              <a:rPr lang="en-US" b="0" i="0" dirty="0">
                <a:solidFill>
                  <a:srgbClr val="374151"/>
                </a:solidFill>
                <a:effectLst/>
                <a:latin typeface="Söhne"/>
              </a:rPr>
              <a:t>method to set the title of the window:</a:t>
            </a:r>
          </a:p>
          <a:p>
            <a:r>
              <a:rPr lang="en-US" dirty="0"/>
              <a:t>Format: </a:t>
            </a:r>
            <a:r>
              <a:rPr lang="en-US" dirty="0" err="1">
                <a:solidFill>
                  <a:srgbClr val="C00000"/>
                </a:solidFill>
              </a:rPr>
              <a:t>self.</a:t>
            </a:r>
            <a:r>
              <a:rPr lang="en-US" b="0" i="0" dirty="0" err="1">
                <a:solidFill>
                  <a:srgbClr val="C00000"/>
                </a:solidFill>
                <a:effectLst/>
                <a:latin typeface="Söhne Mono"/>
              </a:rPr>
              <a:t>root.title</a:t>
            </a:r>
            <a:r>
              <a:rPr lang="en-US" b="0" i="0" dirty="0">
                <a:solidFill>
                  <a:srgbClr val="C00000"/>
                </a:solidFill>
                <a:effectLst/>
                <a:latin typeface="Söhne Mono"/>
              </a:rPr>
              <a:t>(</a:t>
            </a:r>
            <a:r>
              <a:rPr lang="en-US" b="0" i="0" dirty="0">
                <a:solidFill>
                  <a:srgbClr val="00A67D"/>
                </a:solidFill>
                <a:effectLst/>
                <a:latin typeface="Söhne Mono"/>
              </a:rPr>
              <a:t>“Your Title"</a:t>
            </a:r>
            <a:r>
              <a:rPr lang="en-US" b="0" i="0" dirty="0">
                <a:solidFill>
                  <a:srgbClr val="C00000"/>
                </a:solidFill>
                <a:effectLst/>
                <a:latin typeface="Söhne Mono"/>
              </a:rPr>
              <a:t>)</a:t>
            </a:r>
            <a:endParaRPr lang="en-US" dirty="0">
              <a:solidFill>
                <a:srgbClr val="C00000"/>
              </a:solidFill>
            </a:endParaRPr>
          </a:p>
        </p:txBody>
      </p:sp>
      <p:sp>
        <p:nvSpPr>
          <p:cNvPr id="15" name="TextBox 14">
            <a:extLst>
              <a:ext uri="{FF2B5EF4-FFF2-40B4-BE49-F238E27FC236}">
                <a16:creationId xmlns:a16="http://schemas.microsoft.com/office/drawing/2014/main" id="{047F7A00-1EEB-C867-558E-592385511172}"/>
              </a:ext>
            </a:extLst>
          </p:cNvPr>
          <p:cNvSpPr txBox="1"/>
          <p:nvPr/>
        </p:nvSpPr>
        <p:spPr>
          <a:xfrm>
            <a:off x="2533648" y="2138346"/>
            <a:ext cx="1762126" cy="400110"/>
          </a:xfrm>
          <a:prstGeom prst="rect">
            <a:avLst/>
          </a:prstGeom>
          <a:noFill/>
        </p:spPr>
        <p:txBody>
          <a:bodyPr wrap="square">
            <a:spAutoFit/>
          </a:bodyPr>
          <a:lstStyle/>
          <a:p>
            <a:r>
              <a:rPr lang="en-US" altLang="en-US" sz="2000" b="1" dirty="0">
                <a:solidFill>
                  <a:srgbClr val="00B050"/>
                </a:solidFill>
              </a:rPr>
              <a:t>Example 1</a:t>
            </a:r>
            <a:endParaRPr lang="en-US" sz="2000" b="1" dirty="0"/>
          </a:p>
        </p:txBody>
      </p:sp>
      <p:grpSp>
        <p:nvGrpSpPr>
          <p:cNvPr id="20" name="Group 19">
            <a:extLst>
              <a:ext uri="{FF2B5EF4-FFF2-40B4-BE49-F238E27FC236}">
                <a16:creationId xmlns:a16="http://schemas.microsoft.com/office/drawing/2014/main" id="{1F4EB25D-3E07-4036-F1C4-99D962ACCA78}"/>
              </a:ext>
            </a:extLst>
          </p:cNvPr>
          <p:cNvGrpSpPr/>
          <p:nvPr/>
        </p:nvGrpSpPr>
        <p:grpSpPr>
          <a:xfrm>
            <a:off x="409574" y="2538456"/>
            <a:ext cx="8674400" cy="3293209"/>
            <a:chOff x="409574" y="2538456"/>
            <a:chExt cx="8674400" cy="3293209"/>
          </a:xfrm>
        </p:grpSpPr>
        <p:pic>
          <p:nvPicPr>
            <p:cNvPr id="19" name="Picture 18">
              <a:extLst>
                <a:ext uri="{FF2B5EF4-FFF2-40B4-BE49-F238E27FC236}">
                  <a16:creationId xmlns:a16="http://schemas.microsoft.com/office/drawing/2014/main" id="{00C55DB3-8A19-BE41-6699-281B385B2E91}"/>
                </a:ext>
              </a:extLst>
            </p:cNvPr>
            <p:cNvPicPr>
              <a:picLocks noChangeAspect="1"/>
            </p:cNvPicPr>
            <p:nvPr/>
          </p:nvPicPr>
          <p:blipFill>
            <a:blip r:embed="rId2"/>
            <a:stretch>
              <a:fillRect/>
            </a:stretch>
          </p:blipFill>
          <p:spPr>
            <a:xfrm>
              <a:off x="6914989" y="3325354"/>
              <a:ext cx="2168985" cy="2097578"/>
            </a:xfrm>
            <a:prstGeom prst="rect">
              <a:avLst/>
            </a:prstGeom>
          </p:spPr>
        </p:pic>
        <p:grpSp>
          <p:nvGrpSpPr>
            <p:cNvPr id="8" name="Group 7">
              <a:extLst>
                <a:ext uri="{FF2B5EF4-FFF2-40B4-BE49-F238E27FC236}">
                  <a16:creationId xmlns:a16="http://schemas.microsoft.com/office/drawing/2014/main" id="{9E2FFEBA-0C03-FF7C-CC93-8C27863EC85F}"/>
                </a:ext>
              </a:extLst>
            </p:cNvPr>
            <p:cNvGrpSpPr/>
            <p:nvPr/>
          </p:nvGrpSpPr>
          <p:grpSpPr>
            <a:xfrm>
              <a:off x="409574" y="2538456"/>
              <a:ext cx="7422345" cy="3293209"/>
              <a:chOff x="176519" y="2013448"/>
              <a:chExt cx="7504553" cy="3350786"/>
            </a:xfrm>
          </p:grpSpPr>
          <p:sp>
            <p:nvSpPr>
              <p:cNvPr id="9" name="Rectangle 2">
                <a:extLst>
                  <a:ext uri="{FF2B5EF4-FFF2-40B4-BE49-F238E27FC236}">
                    <a16:creationId xmlns:a16="http://schemas.microsoft.com/office/drawing/2014/main" id="{3835F348-F858-68B3-D126-0CB9AD7AE9E6}"/>
                  </a:ext>
                </a:extLst>
              </p:cNvPr>
              <p:cNvSpPr>
                <a:spLocks noChangeArrowheads="1"/>
              </p:cNvSpPr>
              <p:nvPr/>
            </p:nvSpPr>
            <p:spPr bwMode="auto">
              <a:xfrm>
                <a:off x="176519" y="2013448"/>
                <a:ext cx="6076843" cy="3350786"/>
              </a:xfrm>
              <a:prstGeom prst="rect">
                <a:avLst/>
              </a:prstGeom>
              <a:noFill/>
              <a:ln w="9525">
                <a:solidFill>
                  <a:srgbClr val="000000"/>
                </a:solidFill>
                <a:miter lim="800000"/>
                <a:headEnd/>
                <a:tailEnd/>
              </a:ln>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This program displays a window with a </a:t>
                </a:r>
                <a:r>
                  <a:rPr lang="en-US" altLang="en-US" sz="160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title</a:t>
                </a: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a:t>
                </a:r>
              </a:p>
              <a:p>
                <a:pPr>
                  <a:spcBef>
                    <a:spcPct val="0"/>
                  </a:spcBef>
                  <a:buFontTx/>
                  <a:buNone/>
                </a:pPr>
                <a:endPar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endParaRP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from tkinter import *</a:t>
                </a:r>
              </a:p>
              <a:p>
                <a:pPr>
                  <a:spcBef>
                    <a:spcPct val="0"/>
                  </a:spcBef>
                  <a:buFontTx/>
                  <a:buNone/>
                </a:pPr>
                <a:r>
                  <a:rPr lang="en-US" altLang="en-US" sz="1600" dirty="0">
                    <a:solidFill>
                      <a:srgbClr val="C00000"/>
                    </a:solidFill>
                    <a:latin typeface="Courier New" panose="02070309020205020404" pitchFamily="49" charset="0"/>
                    <a:ea typeface="Calibri" panose="020F0502020204030204" pitchFamily="34" charset="0"/>
                    <a:cs typeface="Times New Roman" panose="02020603050405020304" pitchFamily="18" charset="0"/>
                  </a:rPr>
                  <a:t>class</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solidFill>
                      <a:srgbClr val="00B05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def __</a:t>
                </a:r>
                <a:r>
                  <a:rPr lang="en-US" altLang="en-US" sz="1600" b="0" dirty="0" err="1">
                    <a:solidFill>
                      <a:srgbClr val="C00000"/>
                    </a:solidFill>
                    <a:latin typeface="Courier New" panose="02070309020205020404" pitchFamily="49" charset="0"/>
                    <a:ea typeface="Calibri" panose="020F0502020204030204" pitchFamily="34" charset="0"/>
                    <a:cs typeface="Times New Roman" panose="02020603050405020304" pitchFamily="18" charset="0"/>
                  </a:rPr>
                  <a:t>init</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__(</a:t>
                </a:r>
                <a:r>
                  <a:rPr lang="en-US" altLang="en-US" sz="1600" dirty="0">
                    <a:solidFill>
                      <a:srgbClr val="C00000"/>
                    </a:solidFill>
                    <a:latin typeface="Courier New" panose="02070309020205020404" pitchFamily="49" charset="0"/>
                    <a:ea typeface="Calibri" panose="020F0502020204030204" pitchFamily="34" charset="0"/>
                    <a:cs typeface="Times New Roman" panose="02020603050405020304" pitchFamily="18" charset="0"/>
                  </a:rPr>
                  <a:t>self</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Create the main window widget.</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a:solidFill>
                      <a:srgbClr val="C00000"/>
                    </a:solidFill>
                    <a:latin typeface="Courier New" panose="02070309020205020404" pitchFamily="49" charset="0"/>
                    <a:ea typeface="Calibri" panose="020F0502020204030204" pitchFamily="34" charset="0"/>
                    <a:cs typeface="Times New Roman" panose="02020603050405020304" pitchFamily="18" charset="0"/>
                  </a:rPr>
                  <a:t>self</a:t>
                </a:r>
                <a:r>
                  <a:rPr lang="en-US" altLang="en-US" sz="1600" b="0" dirty="0">
                    <a:solidFill>
                      <a:srgbClr val="C00000"/>
                    </a:solidFill>
                    <a:latin typeface="Courier New" panose="02070309020205020404" pitchFamily="49" charset="0"/>
                    <a:ea typeface="Calibri" panose="020F0502020204030204" pitchFamily="34" charset="0"/>
                    <a:cs typeface="Times New Roman" panose="02020603050405020304" pitchFamily="18" charset="0"/>
                  </a:rPr>
                  <a:t>.</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main_window = Tk()</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Display a title.</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solidFill>
                      <a:srgbClr val="C00000"/>
                    </a:solidFill>
                    <a:latin typeface="Courier New" panose="02070309020205020404" pitchFamily="49" charset="0"/>
                    <a:ea typeface="Calibri" panose="020F0502020204030204" pitchFamily="34" charset="0"/>
                    <a:cs typeface="Times New Roman" panose="02020603050405020304" pitchFamily="18" charset="0"/>
                  </a:rPr>
                  <a:t>self.</a:t>
                </a:r>
                <a:r>
                  <a:rPr lang="en-US" altLang="en-US" sz="1600" dirty="0" err="1">
                    <a:solidFill>
                      <a:schemeClr val="accent6">
                        <a:lumMod val="50000"/>
                      </a:schemeClr>
                    </a:solidFill>
                    <a:latin typeface="Courier New" panose="02070309020205020404" pitchFamily="49" charset="0"/>
                    <a:ea typeface="Calibri" panose="020F0502020204030204" pitchFamily="34" charset="0"/>
                    <a:cs typeface="Times New Roman" panose="02020603050405020304" pitchFamily="18" charset="0"/>
                  </a:rPr>
                  <a:t>main_window.title</a:t>
                </a:r>
                <a:r>
                  <a:rPr lang="en-US" altLang="en-US" sz="1600" dirty="0">
                    <a:solidFill>
                      <a:schemeClr val="accent6">
                        <a:lumMod val="50000"/>
                      </a:schemeClr>
                    </a:solidFill>
                    <a:latin typeface="Courier New" panose="02070309020205020404" pitchFamily="49" charset="0"/>
                    <a:ea typeface="Calibri" panose="020F0502020204030204" pitchFamily="34" charset="0"/>
                    <a:cs typeface="Times New Roman" panose="02020603050405020304" pitchFamily="18" charset="0"/>
                  </a:rPr>
                  <a:t>('My First GUI')</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Enter the tkinter main loop.</a:t>
                </a:r>
              </a:p>
              <a:p>
                <a:pPr>
                  <a:spcBef>
                    <a:spcPct val="0"/>
                  </a:spcBef>
                  <a:buFontTx/>
                  <a:buNone/>
                </a:pP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mainloop()</a:t>
                </a:r>
              </a:p>
              <a:p>
                <a:pPr>
                  <a:spcBef>
                    <a:spcPct val="0"/>
                  </a:spcBef>
                  <a:buFontTx/>
                  <a:buNone/>
                </a:pP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Create an instance of the </a:t>
                </a:r>
                <a:r>
                  <a:rPr lang="en-US" altLang="en-US" sz="1600" b="0" dirty="0" err="1">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600" b="0" dirty="0">
                    <a:solidFill>
                      <a:schemeClr val="bg1">
                        <a:lumMod val="50000"/>
                      </a:schemeClr>
                    </a:solidFill>
                    <a:latin typeface="Courier New" panose="02070309020205020404" pitchFamily="49" charset="0"/>
                    <a:ea typeface="Calibri" panose="020F0502020204030204" pitchFamily="34" charset="0"/>
                    <a:cs typeface="Times New Roman" panose="02020603050405020304" pitchFamily="18" charset="0"/>
                  </a:rPr>
                  <a:t> class.</a:t>
                </a:r>
              </a:p>
              <a:p>
                <a:pPr>
                  <a:spcBef>
                    <a:spcPct val="0"/>
                  </a:spcBef>
                  <a:buFontTx/>
                  <a:buNone/>
                </a:pPr>
                <a:r>
                  <a:rPr lang="en-US" altLang="en-US" sz="1600" b="0" dirty="0" err="1">
                    <a:latin typeface="Courier New" panose="02070309020205020404" pitchFamily="49" charset="0"/>
                    <a:ea typeface="Calibri" panose="020F0502020204030204" pitchFamily="34" charset="0"/>
                    <a:cs typeface="Times New Roman" panose="02020603050405020304" pitchFamily="18" charset="0"/>
                  </a:rPr>
                  <a:t>my_gui</a:t>
                </a:r>
                <a:r>
                  <a:rPr lang="en-US" altLang="en-US" sz="1600" b="0" dirty="0">
                    <a:latin typeface="Courier New" panose="02070309020205020404" pitchFamily="49" charset="0"/>
                    <a:ea typeface="Calibri" panose="020F0502020204030204" pitchFamily="34" charset="0"/>
                    <a:cs typeface="Times New Roman" panose="02020603050405020304" pitchFamily="18" charset="0"/>
                  </a:rPr>
                  <a:t> = </a:t>
                </a:r>
                <a:r>
                  <a:rPr lang="en-US" altLang="en-US" sz="1600" dirty="0" err="1">
                    <a:solidFill>
                      <a:srgbClr val="00B050"/>
                    </a:solidFill>
                    <a:latin typeface="Courier New" panose="02070309020205020404" pitchFamily="49" charset="0"/>
                    <a:ea typeface="Calibri" panose="020F0502020204030204" pitchFamily="34" charset="0"/>
                    <a:cs typeface="Times New Roman" panose="02020603050405020304" pitchFamily="18" charset="0"/>
                  </a:rPr>
                  <a:t>MyGUI</a:t>
                </a:r>
                <a:r>
                  <a:rPr lang="en-US" altLang="en-US" sz="1600" dirty="0">
                    <a:solidFill>
                      <a:srgbClr val="00B050"/>
                    </a:solidFill>
                    <a:latin typeface="Courier New" panose="02070309020205020404" pitchFamily="49" charset="0"/>
                    <a:ea typeface="Calibri" panose="020F0502020204030204" pitchFamily="34" charset="0"/>
                    <a:cs typeface="Times New Roman" panose="02020603050405020304" pitchFamily="18" charset="0"/>
                  </a:rPr>
                  <a:t>()</a:t>
                </a:r>
                <a:endParaRPr lang="en-US" altLang="en-US" sz="16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107057BC-7192-2D3A-59B0-354F85AAD620}"/>
                  </a:ext>
                </a:extLst>
              </p:cNvPr>
              <p:cNvSpPr/>
              <p:nvPr/>
            </p:nvSpPr>
            <p:spPr>
              <a:xfrm>
                <a:off x="6829425" y="2722465"/>
                <a:ext cx="851647" cy="42134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EF40CFF-14D8-BBE9-3CCF-3D504AC6D74E}"/>
                  </a:ext>
                </a:extLst>
              </p:cNvPr>
              <p:cNvCxnSpPr>
                <a:cxnSpLocks/>
              </p:cNvCxnSpPr>
              <p:nvPr/>
            </p:nvCxnSpPr>
            <p:spPr>
              <a:xfrm flipV="1">
                <a:off x="5165117" y="3014124"/>
                <a:ext cx="1664308" cy="1010273"/>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pSp>
        <p:sp>
          <p:nvSpPr>
            <p:cNvPr id="16" name="Rectangle: Rounded Corners 15">
              <a:extLst>
                <a:ext uri="{FF2B5EF4-FFF2-40B4-BE49-F238E27FC236}">
                  <a16:creationId xmlns:a16="http://schemas.microsoft.com/office/drawing/2014/main" id="{C91E8D81-CD87-6B7F-39CC-70EA159F15A2}"/>
                </a:ext>
              </a:extLst>
            </p:cNvPr>
            <p:cNvSpPr/>
            <p:nvPr/>
          </p:nvSpPr>
          <p:spPr>
            <a:xfrm>
              <a:off x="1419225" y="4514850"/>
              <a:ext cx="4762500" cy="31432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725EE754-8099-72FA-40DD-DD4410FBFAF4}"/>
                </a:ext>
              </a:extLst>
            </p:cNvPr>
            <p:cNvSpPr txBox="1"/>
            <p:nvPr/>
          </p:nvSpPr>
          <p:spPr>
            <a:xfrm>
              <a:off x="7690908" y="3031252"/>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grpSp>
    </p:spTree>
    <p:extLst>
      <p:ext uri="{BB962C8B-B14F-4D97-AF65-F5344CB8AC3E}">
        <p14:creationId xmlns:p14="http://schemas.microsoft.com/office/powerpoint/2010/main" val="304902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26F8B4F-8910-49C3-962D-988722B29099}"/>
              </a:ext>
            </a:extLst>
          </p:cNvPr>
          <p:cNvSpPr>
            <a:spLocks noGrp="1" noChangeArrowheads="1"/>
          </p:cNvSpPr>
          <p:nvPr>
            <p:ph type="title"/>
          </p:nvPr>
        </p:nvSpPr>
        <p:spPr>
          <a:xfrm>
            <a:off x="628650" y="366055"/>
            <a:ext cx="7886700" cy="653120"/>
          </a:xfrm>
        </p:spPr>
        <p:txBody>
          <a:bodyPr>
            <a:normAutofit/>
          </a:bodyPr>
          <a:lstStyle/>
          <a:p>
            <a:r>
              <a:rPr lang="en-US" altLang="en-US" dirty="0"/>
              <a:t>Display Text with </a:t>
            </a:r>
            <a:r>
              <a:rPr lang="en-US" altLang="en-US" b="1" dirty="0">
                <a:solidFill>
                  <a:srgbClr val="C00000"/>
                </a:solidFill>
                <a:latin typeface="Courier New" panose="02070309020205020404" pitchFamily="49" charset="0"/>
                <a:cs typeface="Courier New" panose="02070309020205020404" pitchFamily="49" charset="0"/>
              </a:rPr>
              <a:t>Label</a:t>
            </a:r>
            <a:r>
              <a:rPr lang="en-US" altLang="en-US" dirty="0"/>
              <a:t> Widgets</a:t>
            </a:r>
            <a:endParaRPr lang="en-US" altLang="en-US" sz="2000" dirty="0"/>
          </a:p>
        </p:txBody>
      </p:sp>
      <p:sp>
        <p:nvSpPr>
          <p:cNvPr id="13315" name="Content Placeholder 2">
            <a:extLst>
              <a:ext uri="{FF2B5EF4-FFF2-40B4-BE49-F238E27FC236}">
                <a16:creationId xmlns:a16="http://schemas.microsoft.com/office/drawing/2014/main" id="{6E8D13CB-20A0-48D0-987A-BA0B448D499B}"/>
              </a:ext>
            </a:extLst>
          </p:cNvPr>
          <p:cNvSpPr>
            <a:spLocks noGrp="1" noChangeArrowheads="1"/>
          </p:cNvSpPr>
          <p:nvPr>
            <p:ph idx="1"/>
          </p:nvPr>
        </p:nvSpPr>
        <p:spPr>
          <a:xfrm>
            <a:off x="495300" y="1139947"/>
            <a:ext cx="7886700" cy="1508003"/>
          </a:xfrm>
        </p:spPr>
        <p:txBody>
          <a:bodyPr>
            <a:normAutofit/>
          </a:bodyPr>
          <a:lstStyle/>
          <a:p>
            <a:pPr>
              <a:buFontTx/>
              <a:buChar char="•"/>
            </a:pPr>
            <a:r>
              <a:rPr lang="en-US" altLang="en-US" sz="2000" b="1" u="sng" dirty="0">
                <a:solidFill>
                  <a:srgbClr val="C00000"/>
                </a:solidFill>
                <a:latin typeface="+mn-lt"/>
                <a:cs typeface="Courier New" panose="02070309020205020404" pitchFamily="49" charset="0"/>
              </a:rPr>
              <a:t>Label</a:t>
            </a:r>
            <a:r>
              <a:rPr lang="en-US" altLang="en-US" sz="2000" b="1" u="sng" dirty="0">
                <a:solidFill>
                  <a:srgbClr val="C00000"/>
                </a:solidFill>
                <a:latin typeface="+mn-lt"/>
                <a:cs typeface="Times New Roman" panose="02020603050405020304" pitchFamily="18" charset="0"/>
              </a:rPr>
              <a:t> widget</a:t>
            </a:r>
            <a:r>
              <a:rPr lang="en-US" altLang="en-US" sz="2000" dirty="0">
                <a:latin typeface="+mn-lt"/>
                <a:cs typeface="Times New Roman" panose="02020603050405020304" pitchFamily="18" charset="0"/>
              </a:rPr>
              <a:t>: displays a single line of text in a window</a:t>
            </a:r>
          </a:p>
          <a:p>
            <a:pPr lvl="1"/>
            <a:r>
              <a:rPr lang="en-US" altLang="en-US" dirty="0">
                <a:latin typeface="+mn-lt"/>
                <a:cs typeface="Times New Roman" panose="02020603050405020304" pitchFamily="18" charset="0"/>
              </a:rPr>
              <a:t>Made by creating an instance of </a:t>
            </a:r>
            <a:r>
              <a:rPr lang="en-US" altLang="en-US" dirty="0">
                <a:latin typeface="+mn-lt"/>
                <a:cs typeface="Courier New" panose="02070309020205020404" pitchFamily="49" charset="0"/>
              </a:rPr>
              <a:t>tkinter</a:t>
            </a:r>
            <a:r>
              <a:rPr lang="en-US" altLang="en-US" dirty="0">
                <a:latin typeface="+mn-lt"/>
                <a:cs typeface="Times New Roman" panose="02020603050405020304" pitchFamily="18" charset="0"/>
              </a:rPr>
              <a:t> module’s </a:t>
            </a:r>
            <a:r>
              <a:rPr lang="en-US" altLang="en-US" dirty="0">
                <a:latin typeface="+mn-lt"/>
                <a:cs typeface="Courier New" panose="02070309020205020404" pitchFamily="49" charset="0"/>
              </a:rPr>
              <a:t>Label</a:t>
            </a:r>
            <a:r>
              <a:rPr lang="en-US" altLang="en-US" dirty="0">
                <a:latin typeface="+mn-lt"/>
                <a:cs typeface="Times New Roman" panose="02020603050405020304" pitchFamily="18" charset="0"/>
              </a:rPr>
              <a:t> class</a:t>
            </a:r>
          </a:p>
          <a:p>
            <a:pPr lvl="1"/>
            <a:r>
              <a:rPr lang="en-US" altLang="en-US" dirty="0">
                <a:latin typeface="+mn-lt"/>
                <a:cs typeface="Times New Roman" panose="02020603050405020304" pitchFamily="18" charset="0"/>
              </a:rPr>
              <a:t>Format: </a:t>
            </a:r>
            <a:r>
              <a:rPr lang="en-US" altLang="en-US" sz="1800" b="1" dirty="0">
                <a:solidFill>
                  <a:srgbClr val="C00000"/>
                </a:solidFill>
                <a:latin typeface="+mn-lt"/>
                <a:cs typeface="Courier New" panose="02070309020205020404" pitchFamily="49" charset="0"/>
              </a:rPr>
              <a:t>Label(</a:t>
            </a:r>
            <a:r>
              <a:rPr lang="en-US" altLang="en-US" sz="1800" b="1" dirty="0" err="1">
                <a:solidFill>
                  <a:srgbClr val="C00000"/>
                </a:solidFill>
                <a:latin typeface="+mn-lt"/>
                <a:cs typeface="Courier New" panose="02070309020205020404" pitchFamily="49" charset="0"/>
              </a:rPr>
              <a:t>self.main_window,text</a:t>
            </a:r>
            <a:r>
              <a:rPr lang="en-US" altLang="en-US" sz="1800" b="1" dirty="0">
                <a:solidFill>
                  <a:srgbClr val="C00000"/>
                </a:solidFill>
                <a:latin typeface="+mn-lt"/>
                <a:cs typeface="Courier New" panose="02070309020205020404" pitchFamily="49" charset="0"/>
              </a:rPr>
              <a:t>='my text')</a:t>
            </a:r>
            <a:endParaRPr lang="en-US" altLang="en-US" b="1" dirty="0">
              <a:solidFill>
                <a:srgbClr val="C00000"/>
              </a:solidFill>
              <a:latin typeface="+mn-lt"/>
              <a:cs typeface="Courier New" panose="02070309020205020404" pitchFamily="49" charset="0"/>
            </a:endParaRPr>
          </a:p>
          <a:p>
            <a:pPr lvl="2"/>
            <a:r>
              <a:rPr lang="en-US" altLang="en-US" dirty="0">
                <a:latin typeface="+mn-lt"/>
                <a:cs typeface="Courier New" panose="02070309020205020404" pitchFamily="49" charset="0"/>
              </a:rPr>
              <a:t>First argument references the root widget, second argument shows text that should appear in label</a:t>
            </a:r>
          </a:p>
        </p:txBody>
      </p:sp>
      <p:sp>
        <p:nvSpPr>
          <p:cNvPr id="3" name="Footer Placeholder 2">
            <a:extLst>
              <a:ext uri="{FF2B5EF4-FFF2-40B4-BE49-F238E27FC236}">
                <a16:creationId xmlns:a16="http://schemas.microsoft.com/office/drawing/2014/main" id="{1D9303A6-AD11-4C14-B0BE-04FE9E2AF4A8}"/>
              </a:ext>
            </a:extLst>
          </p:cNvPr>
          <p:cNvSpPr>
            <a:spLocks noGrp="1"/>
          </p:cNvSpPr>
          <p:nvPr>
            <p:ph type="ftr" sz="quarter" idx="11"/>
          </p:nvPr>
        </p:nvSpPr>
        <p:spPr/>
        <p:txBody>
          <a:bodyPr/>
          <a:lstStyle/>
          <a:p>
            <a:r>
              <a:rPr lang="en-US" dirty="0"/>
              <a:t>AOU- M110</a:t>
            </a:r>
          </a:p>
        </p:txBody>
      </p:sp>
      <p:sp>
        <p:nvSpPr>
          <p:cNvPr id="4" name="Slide Number Placeholder 3">
            <a:extLst>
              <a:ext uri="{FF2B5EF4-FFF2-40B4-BE49-F238E27FC236}">
                <a16:creationId xmlns:a16="http://schemas.microsoft.com/office/drawing/2014/main" id="{F993EDAB-06DC-4387-9FEF-BF2A5D3DE83E}"/>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13</a:t>
            </a:fld>
            <a:endParaRPr lang="en-US" dirty="0"/>
          </a:p>
        </p:txBody>
      </p:sp>
      <p:sp>
        <p:nvSpPr>
          <p:cNvPr id="7" name="Content Placeholder 2">
            <a:extLst>
              <a:ext uri="{FF2B5EF4-FFF2-40B4-BE49-F238E27FC236}">
                <a16:creationId xmlns:a16="http://schemas.microsoft.com/office/drawing/2014/main" id="{7C8EB0F1-6347-44B9-9BD5-19012359CFA0}"/>
              </a:ext>
            </a:extLst>
          </p:cNvPr>
          <p:cNvSpPr txBox="1">
            <a:spLocks noChangeArrowheads="1"/>
          </p:cNvSpPr>
          <p:nvPr/>
        </p:nvSpPr>
        <p:spPr>
          <a:xfrm>
            <a:off x="466301" y="2726582"/>
            <a:ext cx="8182399" cy="2867658"/>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Tx/>
              <a:buChar char="•"/>
            </a:pPr>
            <a:r>
              <a:rPr lang="en-US" altLang="en-US" sz="2200" b="1" u="sng" dirty="0">
                <a:solidFill>
                  <a:srgbClr val="C00000"/>
                </a:solidFill>
                <a:cs typeface="Courier New" panose="02070309020205020404" pitchFamily="49" charset="0"/>
              </a:rPr>
              <a:t>pack</a:t>
            </a:r>
            <a:r>
              <a:rPr lang="en-US" altLang="en-US" sz="2200" b="1" u="sng" dirty="0">
                <a:solidFill>
                  <a:srgbClr val="C00000"/>
                </a:solidFill>
                <a:cs typeface="Times New Roman" panose="02020603050405020304" pitchFamily="18" charset="0"/>
              </a:rPr>
              <a:t> method</a:t>
            </a:r>
            <a:r>
              <a:rPr lang="en-US" altLang="en-US" dirty="0">
                <a:cs typeface="Times New Roman" panose="02020603050405020304" pitchFamily="18" charset="0"/>
              </a:rPr>
              <a:t>: </a:t>
            </a:r>
            <a:r>
              <a:rPr lang="en-US" altLang="en-US" sz="2000" dirty="0">
                <a:cs typeface="Times New Roman" panose="02020603050405020304" pitchFamily="18" charset="0"/>
              </a:rPr>
              <a:t>determines where a widget should be positioned and makes it visible when the main window is displayed</a:t>
            </a:r>
          </a:p>
          <a:p>
            <a:pPr lvl="1"/>
            <a:r>
              <a:rPr lang="en-US" altLang="en-US" sz="2600" b="1" u="sng" dirty="0">
                <a:solidFill>
                  <a:srgbClr val="7030A0"/>
                </a:solidFill>
                <a:highlight>
                  <a:srgbClr val="FFFF00"/>
                </a:highlight>
                <a:cs typeface="Times New Roman" panose="02020603050405020304" pitchFamily="18" charset="0"/>
              </a:rPr>
              <a:t>Called for each widget in a window</a:t>
            </a:r>
          </a:p>
          <a:p>
            <a:pPr lvl="1"/>
            <a:r>
              <a:rPr lang="en-US" altLang="en-US" dirty="0">
                <a:cs typeface="Times New Roman" panose="02020603050405020304" pitchFamily="18" charset="0"/>
              </a:rPr>
              <a:t>Receives an argument to specify positioning</a:t>
            </a:r>
          </a:p>
          <a:p>
            <a:pPr lvl="2"/>
            <a:r>
              <a:rPr lang="en-US" altLang="en-US" dirty="0">
                <a:cs typeface="Times New Roman" panose="02020603050405020304" pitchFamily="18" charset="0"/>
              </a:rPr>
              <a:t>Positioning depends on the order in which widgets were added to the main window</a:t>
            </a:r>
          </a:p>
          <a:p>
            <a:pPr lvl="2"/>
            <a:r>
              <a:rPr lang="en-US" altLang="en-US" b="1" dirty="0">
                <a:solidFill>
                  <a:srgbClr val="7030A0"/>
                </a:solidFill>
                <a:cs typeface="Times New Roman" panose="02020603050405020304" pitchFamily="18" charset="0"/>
              </a:rPr>
              <a:t>Valid arguments</a:t>
            </a:r>
            <a:r>
              <a:rPr lang="en-US" altLang="en-US" dirty="0">
                <a:cs typeface="Times New Roman" panose="02020603050405020304" pitchFamily="18" charset="0"/>
              </a:rPr>
              <a:t>: </a:t>
            </a:r>
            <a:r>
              <a:rPr lang="en-US" altLang="en-US" sz="1900" dirty="0">
                <a:cs typeface="Courier New" panose="02070309020205020404" pitchFamily="49" charset="0"/>
              </a:rPr>
              <a:t>side='top', side='left’, side='right’, side=‘bottom’</a:t>
            </a:r>
          </a:p>
          <a:p>
            <a:pPr marL="914400" lvl="2" indent="0">
              <a:buNone/>
            </a:pPr>
            <a:r>
              <a:rPr lang="en-US" altLang="en-US" dirty="0">
                <a:cs typeface="Courier New" panose="02070309020205020404" pitchFamily="49" charset="0"/>
              </a:rPr>
              <a:t>                                 </a:t>
            </a:r>
            <a:r>
              <a:rPr lang="en-US" altLang="en-US" sz="1900" dirty="0">
                <a:cs typeface="Courier New" panose="02070309020205020404" pitchFamily="49" charset="0"/>
              </a:rPr>
              <a:t>(or side=</a:t>
            </a:r>
            <a:r>
              <a:rPr lang="en-US" sz="1900" dirty="0">
                <a:cs typeface="Courier New" panose="02070309020205020404" pitchFamily="49" charset="0"/>
              </a:rPr>
              <a:t>TOP, </a:t>
            </a:r>
            <a:r>
              <a:rPr lang="en-US" altLang="en-US" sz="1900" dirty="0">
                <a:cs typeface="Courier New" panose="02070309020205020404" pitchFamily="49" charset="0"/>
              </a:rPr>
              <a:t>side= </a:t>
            </a:r>
            <a:r>
              <a:rPr lang="en-US" sz="1900" dirty="0">
                <a:cs typeface="Courier New" panose="02070309020205020404" pitchFamily="49" charset="0"/>
              </a:rPr>
              <a:t>LEFT, </a:t>
            </a:r>
            <a:r>
              <a:rPr lang="en-US" altLang="en-US" sz="1900" dirty="0">
                <a:cs typeface="Courier New" panose="02070309020205020404" pitchFamily="49" charset="0"/>
              </a:rPr>
              <a:t>side= </a:t>
            </a:r>
            <a:r>
              <a:rPr lang="en-US" sz="1900" dirty="0">
                <a:cs typeface="Courier New" panose="02070309020205020404" pitchFamily="49" charset="0"/>
              </a:rPr>
              <a:t>RIGHT, </a:t>
            </a:r>
            <a:r>
              <a:rPr lang="en-US" altLang="en-US" sz="1900" dirty="0">
                <a:cs typeface="Courier New" panose="02070309020205020404" pitchFamily="49" charset="0"/>
              </a:rPr>
              <a:t>side= </a:t>
            </a:r>
            <a:r>
              <a:rPr lang="en-US" sz="1900" dirty="0">
                <a:cs typeface="Courier New" panose="02070309020205020404" pitchFamily="49" charset="0"/>
              </a:rPr>
              <a:t>BOTTOM). </a:t>
            </a:r>
          </a:p>
          <a:p>
            <a:pPr marL="914400" lvl="2" indent="0">
              <a:buNone/>
            </a:pPr>
            <a:r>
              <a:rPr lang="en-US" b="1" dirty="0">
                <a:cs typeface="Courier New" panose="02070309020205020404" pitchFamily="49" charset="0"/>
              </a:rPr>
              <a:t>N.B:  if no argument included, then TOP, or “top”, is considered the default case.</a:t>
            </a:r>
            <a:endParaRPr lang="en-US" altLang="en-US" b="1" dirty="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ECDAAED-615F-4F9D-9D51-390CC179947B}"/>
              </a:ext>
            </a:extLst>
          </p:cNvPr>
          <p:cNvSpPr>
            <a:spLocks noGrp="1" noChangeArrowheads="1"/>
          </p:cNvSpPr>
          <p:nvPr>
            <p:ph type="title"/>
          </p:nvPr>
        </p:nvSpPr>
        <p:spPr>
          <a:xfrm>
            <a:off x="628650" y="366055"/>
            <a:ext cx="7886700" cy="414995"/>
          </a:xfrm>
        </p:spPr>
        <p:txBody>
          <a:bodyPr>
            <a:normAutofit fontScale="90000"/>
          </a:bodyPr>
          <a:lstStyle/>
          <a:p>
            <a:r>
              <a:rPr lang="en-US" altLang="en-US" dirty="0">
                <a:solidFill>
                  <a:srgbClr val="00B050"/>
                </a:solidFill>
              </a:rPr>
              <a:t>Example 2</a:t>
            </a:r>
            <a:endParaRPr lang="en-US" altLang="en-US" sz="2000" dirty="0">
              <a:solidFill>
                <a:srgbClr val="00B050"/>
              </a:solidFill>
            </a:endParaRPr>
          </a:p>
        </p:txBody>
      </p:sp>
      <p:sp>
        <p:nvSpPr>
          <p:cNvPr id="5" name="Footer Placeholder 4">
            <a:extLst>
              <a:ext uri="{FF2B5EF4-FFF2-40B4-BE49-F238E27FC236}">
                <a16:creationId xmlns:a16="http://schemas.microsoft.com/office/drawing/2014/main" id="{7B5FE0D3-9399-46E5-903F-F1A46EFD963A}"/>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E0491B1C-627A-429D-811B-54209F1EBE97}"/>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14</a:t>
            </a:fld>
            <a:endParaRPr lang="en-US" dirty="0"/>
          </a:p>
        </p:txBody>
      </p:sp>
      <p:grpSp>
        <p:nvGrpSpPr>
          <p:cNvPr id="16" name="Group 15">
            <a:extLst>
              <a:ext uri="{FF2B5EF4-FFF2-40B4-BE49-F238E27FC236}">
                <a16:creationId xmlns:a16="http://schemas.microsoft.com/office/drawing/2014/main" id="{B46D8F8F-6093-4EED-9BFB-79AAFCB7DD59}"/>
              </a:ext>
            </a:extLst>
          </p:cNvPr>
          <p:cNvGrpSpPr/>
          <p:nvPr/>
        </p:nvGrpSpPr>
        <p:grpSpPr>
          <a:xfrm>
            <a:off x="435168" y="797421"/>
            <a:ext cx="7115968" cy="4801314"/>
            <a:chOff x="1143000" y="68372"/>
            <a:chExt cx="7115968" cy="4801314"/>
          </a:xfrm>
        </p:grpSpPr>
        <p:sp>
          <p:nvSpPr>
            <p:cNvPr id="10" name="TextBox 9">
              <a:extLst>
                <a:ext uri="{FF2B5EF4-FFF2-40B4-BE49-F238E27FC236}">
                  <a16:creationId xmlns:a16="http://schemas.microsoft.com/office/drawing/2014/main" id="{D1B2DBDE-B6C1-4317-9FAB-3BAD84B7DBDC}"/>
                </a:ext>
              </a:extLst>
            </p:cNvPr>
            <p:cNvSpPr txBox="1"/>
            <p:nvPr/>
          </p:nvSpPr>
          <p:spPr>
            <a:xfrm>
              <a:off x="1143000" y="68372"/>
              <a:ext cx="7115968" cy="4801314"/>
            </a:xfrm>
            <a:prstGeom prst="rect">
              <a:avLst/>
            </a:prstGeom>
            <a:noFill/>
          </p:spPr>
          <p:txBody>
            <a:bodyPr wrap="square">
              <a:spAutoFit/>
            </a:bodyPr>
            <a:lstStyle/>
            <a:p>
              <a:r>
                <a:rPr lang="en-US" dirty="0">
                  <a:solidFill>
                    <a:schemeClr val="bg1">
                      <a:lumMod val="50000"/>
                    </a:schemeClr>
                  </a:solidFill>
                </a:rPr>
                <a:t># This program displays a title and a label with text.</a:t>
              </a:r>
            </a:p>
            <a:p>
              <a:r>
                <a:rPr lang="en-US" dirty="0"/>
                <a:t>from tkinter import *</a:t>
              </a:r>
            </a:p>
            <a:p>
              <a:r>
                <a:rPr lang="en-US" dirty="0"/>
                <a:t>class </a:t>
              </a:r>
              <a:r>
                <a:rPr lang="en-US" dirty="0" err="1"/>
                <a:t>MyGUI</a:t>
              </a:r>
              <a:r>
                <a:rPr lang="en-US" dirty="0"/>
                <a:t>:</a:t>
              </a:r>
            </a:p>
            <a:p>
              <a:r>
                <a:rPr lang="en-US" dirty="0"/>
                <a:t>    def __</a:t>
              </a:r>
              <a:r>
                <a:rPr lang="en-US" dirty="0" err="1"/>
                <a:t>init</a:t>
              </a:r>
              <a:r>
                <a:rPr lang="en-US" dirty="0"/>
                <a:t>__(self):</a:t>
              </a:r>
            </a:p>
            <a:p>
              <a:r>
                <a:rPr lang="en-US" dirty="0">
                  <a:solidFill>
                    <a:schemeClr val="bg1">
                      <a:lumMod val="50000"/>
                    </a:schemeClr>
                  </a:solidFill>
                </a:rPr>
                <a:t>        # Create the main window widget.</a:t>
              </a:r>
            </a:p>
            <a:p>
              <a:r>
                <a:rPr lang="en-US" dirty="0"/>
                <a:t>        self.main_window = Tk()</a:t>
              </a:r>
            </a:p>
            <a:p>
              <a:r>
                <a:rPr lang="en-US" dirty="0">
                  <a:solidFill>
                    <a:schemeClr val="bg1">
                      <a:lumMod val="50000"/>
                    </a:schemeClr>
                  </a:solidFill>
                </a:rPr>
                <a:t>        # Display a title.</a:t>
              </a:r>
            </a:p>
            <a:p>
              <a:r>
                <a:rPr lang="en-US" dirty="0"/>
                <a:t>        </a:t>
              </a:r>
              <a:r>
                <a:rPr lang="en-US" dirty="0" err="1"/>
                <a:t>self.main_window.title</a:t>
              </a:r>
              <a:r>
                <a:rPr lang="en-US" dirty="0"/>
                <a:t>('My First GUI')</a:t>
              </a:r>
            </a:p>
            <a:p>
              <a:r>
                <a:rPr lang="en-US" dirty="0"/>
                <a:t>        </a:t>
              </a:r>
              <a:r>
                <a:rPr lang="en-US" dirty="0">
                  <a:solidFill>
                    <a:schemeClr val="bg1">
                      <a:lumMod val="50000"/>
                    </a:schemeClr>
                  </a:solidFill>
                </a:rPr>
                <a:t># Create a Label widget containing the text 'Hello World!'</a:t>
              </a:r>
            </a:p>
            <a:p>
              <a:r>
                <a:rPr lang="en-US" dirty="0"/>
                <a:t>        </a:t>
              </a:r>
              <a:r>
                <a:rPr lang="en-US" dirty="0" err="1"/>
                <a:t>self.label</a:t>
              </a:r>
              <a:r>
                <a:rPr lang="en-US" dirty="0"/>
                <a:t> = Label(self.main_window, text='Hello World!')</a:t>
              </a:r>
            </a:p>
            <a:p>
              <a:endParaRPr lang="en-US" dirty="0"/>
            </a:p>
            <a:p>
              <a:r>
                <a:rPr lang="en-US" dirty="0">
                  <a:solidFill>
                    <a:schemeClr val="bg1">
                      <a:lumMod val="50000"/>
                    </a:schemeClr>
                  </a:solidFill>
                </a:rPr>
                <a:t>        # Call the Label widget's pack method.</a:t>
              </a:r>
            </a:p>
            <a:p>
              <a:r>
                <a:rPr lang="en-US" dirty="0"/>
                <a:t>        </a:t>
              </a:r>
              <a:r>
                <a:rPr lang="en-US" b="1" dirty="0" err="1">
                  <a:solidFill>
                    <a:schemeClr val="accent6">
                      <a:lumMod val="50000"/>
                    </a:schemeClr>
                  </a:solidFill>
                </a:rPr>
                <a:t>self.label.pack</a:t>
              </a:r>
              <a:r>
                <a:rPr lang="en-US" b="1" dirty="0">
                  <a:solidFill>
                    <a:schemeClr val="accent6">
                      <a:lumMod val="50000"/>
                    </a:schemeClr>
                  </a:solidFill>
                </a:rPr>
                <a:t>()</a:t>
              </a:r>
            </a:p>
            <a:p>
              <a:r>
                <a:rPr lang="en-US" dirty="0"/>
                <a:t>        </a:t>
              </a:r>
              <a:r>
                <a:rPr lang="en-US" dirty="0">
                  <a:solidFill>
                    <a:schemeClr val="bg1">
                      <a:lumMod val="50000"/>
                    </a:schemeClr>
                  </a:solidFill>
                </a:rPr>
                <a:t># Enter the tkinter main loop.</a:t>
              </a:r>
            </a:p>
            <a:p>
              <a:r>
                <a:rPr lang="en-US" dirty="0"/>
                <a:t>        mainloop()</a:t>
              </a:r>
            </a:p>
            <a:p>
              <a:r>
                <a:rPr lang="en-US" dirty="0">
                  <a:solidFill>
                    <a:schemeClr val="bg1">
                      <a:lumMod val="50000"/>
                    </a:schemeClr>
                  </a:solidFill>
                </a:rPr>
                <a:t># Create an instance of the </a:t>
              </a:r>
              <a:r>
                <a:rPr lang="en-US" dirty="0" err="1">
                  <a:solidFill>
                    <a:schemeClr val="bg1">
                      <a:lumMod val="50000"/>
                    </a:schemeClr>
                  </a:solidFill>
                </a:rPr>
                <a:t>MyGUI</a:t>
              </a:r>
              <a:r>
                <a:rPr lang="en-US" dirty="0">
                  <a:solidFill>
                    <a:schemeClr val="bg1">
                      <a:lumMod val="50000"/>
                    </a:schemeClr>
                  </a:solidFill>
                </a:rPr>
                <a:t> class.</a:t>
              </a:r>
            </a:p>
            <a:p>
              <a:r>
                <a:rPr lang="en-US" dirty="0" err="1"/>
                <a:t>my_gui</a:t>
              </a:r>
              <a:r>
                <a:rPr lang="en-US" dirty="0"/>
                <a:t> = </a:t>
              </a:r>
              <a:r>
                <a:rPr lang="en-US" dirty="0" err="1"/>
                <a:t>MyGUI</a:t>
              </a:r>
              <a:r>
                <a:rPr lang="en-US" dirty="0"/>
                <a:t>()</a:t>
              </a:r>
            </a:p>
          </p:txBody>
        </p:sp>
        <p:sp>
          <p:nvSpPr>
            <p:cNvPr id="9" name="Rectangle: Rounded Corners 8">
              <a:extLst>
                <a:ext uri="{FF2B5EF4-FFF2-40B4-BE49-F238E27FC236}">
                  <a16:creationId xmlns:a16="http://schemas.microsoft.com/office/drawing/2014/main" id="{C8BABFAA-539C-4A7E-BB62-E172EA89E216}"/>
                </a:ext>
              </a:extLst>
            </p:cNvPr>
            <p:cNvSpPr/>
            <p:nvPr/>
          </p:nvSpPr>
          <p:spPr>
            <a:xfrm>
              <a:off x="1579857" y="2579000"/>
              <a:ext cx="5354343" cy="31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26F68E0-2014-4390-86F4-D020D0192C2F}"/>
                </a:ext>
              </a:extLst>
            </p:cNvPr>
            <p:cNvSpPr/>
            <p:nvPr/>
          </p:nvSpPr>
          <p:spPr>
            <a:xfrm>
              <a:off x="1579857" y="2033723"/>
              <a:ext cx="3630317" cy="31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8BFFFB09-F630-48B2-A680-12C242B47EC4}"/>
                </a:ext>
              </a:extLst>
            </p:cNvPr>
            <p:cNvSpPr/>
            <p:nvPr/>
          </p:nvSpPr>
          <p:spPr>
            <a:xfrm>
              <a:off x="1385649" y="3417899"/>
              <a:ext cx="1830093" cy="315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41FBE411-472F-4C22-9B29-0297E3C52319}"/>
              </a:ext>
            </a:extLst>
          </p:cNvPr>
          <p:cNvSpPr txBox="1"/>
          <p:nvPr/>
        </p:nvSpPr>
        <p:spPr>
          <a:xfrm>
            <a:off x="1736768" y="5571441"/>
            <a:ext cx="5814368" cy="830997"/>
          </a:xfrm>
          <a:prstGeom prst="rect">
            <a:avLst/>
          </a:prstGeom>
          <a:solidFill>
            <a:srgbClr val="FFFF00"/>
          </a:solidFill>
        </p:spPr>
        <p:txBody>
          <a:bodyPr wrap="square">
            <a:spAutoFit/>
          </a:bodyPr>
          <a:lstStyle/>
          <a:p>
            <a:r>
              <a:rPr lang="en-US" sz="1600" dirty="0"/>
              <a:t>The </a:t>
            </a:r>
            <a:r>
              <a:rPr lang="en-US" sz="1600" b="1" dirty="0">
                <a:solidFill>
                  <a:schemeClr val="accent6">
                    <a:lumMod val="50000"/>
                  </a:schemeClr>
                </a:solidFill>
              </a:rPr>
              <a:t>pack</a:t>
            </a:r>
            <a:r>
              <a:rPr lang="en-US" sz="1600" dirty="0"/>
              <a:t> method determines where a widget should be positioned and makes the widget visible when the main window is displayed. </a:t>
            </a:r>
            <a:r>
              <a:rPr lang="en-US" sz="1600" b="1" dirty="0"/>
              <a:t>(You call the pack method for each widget in a window.)</a:t>
            </a:r>
          </a:p>
        </p:txBody>
      </p:sp>
      <p:pic>
        <p:nvPicPr>
          <p:cNvPr id="15" name="Picture 14">
            <a:extLst>
              <a:ext uri="{FF2B5EF4-FFF2-40B4-BE49-F238E27FC236}">
                <a16:creationId xmlns:a16="http://schemas.microsoft.com/office/drawing/2014/main" id="{A2D48560-DE13-4B77-82B6-6F525540B711}"/>
              </a:ext>
            </a:extLst>
          </p:cNvPr>
          <p:cNvPicPr>
            <a:picLocks noChangeAspect="1"/>
          </p:cNvPicPr>
          <p:nvPr/>
        </p:nvPicPr>
        <p:blipFill>
          <a:blip r:embed="rId2"/>
          <a:stretch>
            <a:fillRect/>
          </a:stretch>
        </p:blipFill>
        <p:spPr>
          <a:xfrm>
            <a:off x="6559652" y="1297935"/>
            <a:ext cx="2266950" cy="1485900"/>
          </a:xfrm>
          <a:prstGeom prst="rect">
            <a:avLst/>
          </a:prstGeom>
        </p:spPr>
      </p:pic>
      <p:sp>
        <p:nvSpPr>
          <p:cNvPr id="2" name="TextBox 1">
            <a:extLst>
              <a:ext uri="{FF2B5EF4-FFF2-40B4-BE49-F238E27FC236}">
                <a16:creationId xmlns:a16="http://schemas.microsoft.com/office/drawing/2014/main" id="{786D5307-F3DC-AA24-CF87-39404264A7E0}"/>
              </a:ext>
            </a:extLst>
          </p:cNvPr>
          <p:cNvSpPr txBox="1"/>
          <p:nvPr/>
        </p:nvSpPr>
        <p:spPr>
          <a:xfrm>
            <a:off x="7180893" y="968951"/>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spTree>
    <p:extLst>
      <p:ext uri="{BB962C8B-B14F-4D97-AF65-F5344CB8AC3E}">
        <p14:creationId xmlns:p14="http://schemas.microsoft.com/office/powerpoint/2010/main" val="2533026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F08753-9DB7-4614-AA9A-093132E5E340}"/>
              </a:ext>
            </a:extLst>
          </p:cNvPr>
          <p:cNvPicPr>
            <a:picLocks noChangeAspect="1"/>
          </p:cNvPicPr>
          <p:nvPr/>
        </p:nvPicPr>
        <p:blipFill>
          <a:blip r:embed="rId2"/>
          <a:stretch>
            <a:fillRect/>
          </a:stretch>
        </p:blipFill>
        <p:spPr>
          <a:xfrm>
            <a:off x="880795" y="832971"/>
            <a:ext cx="7134225" cy="4686300"/>
          </a:xfrm>
          <a:prstGeom prst="rect">
            <a:avLst/>
          </a:prstGeom>
        </p:spPr>
      </p:pic>
      <p:sp>
        <p:nvSpPr>
          <p:cNvPr id="20" name="Title 1">
            <a:extLst>
              <a:ext uri="{FF2B5EF4-FFF2-40B4-BE49-F238E27FC236}">
                <a16:creationId xmlns:a16="http://schemas.microsoft.com/office/drawing/2014/main" id="{FD192194-1766-464B-AD36-9534669B67A6}"/>
              </a:ext>
            </a:extLst>
          </p:cNvPr>
          <p:cNvSpPr>
            <a:spLocks noGrp="1" noChangeArrowheads="1"/>
          </p:cNvSpPr>
          <p:nvPr>
            <p:ph type="title"/>
          </p:nvPr>
        </p:nvSpPr>
        <p:spPr>
          <a:xfrm>
            <a:off x="628650" y="366055"/>
            <a:ext cx="7886700" cy="373704"/>
          </a:xfrm>
        </p:spPr>
        <p:txBody>
          <a:bodyPr>
            <a:normAutofit fontScale="90000"/>
          </a:bodyPr>
          <a:lstStyle/>
          <a:p>
            <a:r>
              <a:rPr lang="en-US" altLang="en-US" dirty="0">
                <a:solidFill>
                  <a:srgbClr val="00B050"/>
                </a:solidFill>
              </a:rPr>
              <a:t>Example 3</a:t>
            </a:r>
            <a:endParaRPr lang="en-US" altLang="en-US" sz="2000" dirty="0">
              <a:solidFill>
                <a:srgbClr val="00B050"/>
              </a:solidFill>
            </a:endParaRPr>
          </a:p>
        </p:txBody>
      </p:sp>
      <p:sp>
        <p:nvSpPr>
          <p:cNvPr id="5" name="Footer Placeholder 4">
            <a:extLst>
              <a:ext uri="{FF2B5EF4-FFF2-40B4-BE49-F238E27FC236}">
                <a16:creationId xmlns:a16="http://schemas.microsoft.com/office/drawing/2014/main" id="{767E6A95-669B-40D7-9DC9-519A04684B7F}"/>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9C5E4063-55AE-4D74-9155-2987E94F1C09}"/>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15</a:t>
            </a:fld>
            <a:endParaRPr lang="en-US" dirty="0"/>
          </a:p>
        </p:txBody>
      </p:sp>
      <p:sp>
        <p:nvSpPr>
          <p:cNvPr id="15" name="TextBox 14">
            <a:extLst>
              <a:ext uri="{FF2B5EF4-FFF2-40B4-BE49-F238E27FC236}">
                <a16:creationId xmlns:a16="http://schemas.microsoft.com/office/drawing/2014/main" id="{E7D08091-A260-42A7-AD43-DDC44B6D8AEF}"/>
              </a:ext>
            </a:extLst>
          </p:cNvPr>
          <p:cNvSpPr txBox="1"/>
          <p:nvPr/>
        </p:nvSpPr>
        <p:spPr>
          <a:xfrm>
            <a:off x="1466041" y="5559629"/>
            <a:ext cx="6211917" cy="523220"/>
          </a:xfrm>
          <a:prstGeom prst="rect">
            <a:avLst/>
          </a:prstGeom>
          <a:noFill/>
        </p:spPr>
        <p:txBody>
          <a:bodyPr wrap="square">
            <a:spAutoFit/>
          </a:bodyPr>
          <a:lstStyle/>
          <a:p>
            <a:pPr algn="l"/>
            <a:r>
              <a:rPr lang="en-US" sz="1400" b="0" i="0" u="none" strike="noStrike" baseline="0" dirty="0">
                <a:latin typeface="SabonLTPro-Roman"/>
              </a:rPr>
              <a:t>Notice the two </a:t>
            </a:r>
            <a:r>
              <a:rPr lang="en-US" sz="1200" b="0" i="0" u="none" strike="noStrike" baseline="0" dirty="0">
                <a:latin typeface="ArialMonoMTPro"/>
              </a:rPr>
              <a:t>Label </a:t>
            </a:r>
            <a:r>
              <a:rPr lang="en-US" sz="1400" b="0" i="0" u="none" strike="noStrike" baseline="0" dirty="0">
                <a:latin typeface="SabonLTPro-Roman"/>
              </a:rPr>
              <a:t>widgets are displayed with one stacked on top of the other. We can change this layout by specifying an argument to </a:t>
            </a:r>
            <a:r>
              <a:rPr lang="en-US" sz="1200" b="0" i="0" u="none" strike="noStrike" baseline="0" dirty="0">
                <a:latin typeface="ArialMonoMTPro"/>
              </a:rPr>
              <a:t>pack </a:t>
            </a:r>
            <a:r>
              <a:rPr lang="en-US" sz="1400" b="0" i="0" u="none" strike="noStrike" baseline="0" dirty="0">
                <a:latin typeface="SabonLTPro-Roman"/>
              </a:rPr>
              <a:t>method</a:t>
            </a:r>
            <a:endParaRPr lang="en-US" sz="1400" dirty="0"/>
          </a:p>
        </p:txBody>
      </p:sp>
      <p:pic>
        <p:nvPicPr>
          <p:cNvPr id="3" name="Picture 2">
            <a:extLst>
              <a:ext uri="{FF2B5EF4-FFF2-40B4-BE49-F238E27FC236}">
                <a16:creationId xmlns:a16="http://schemas.microsoft.com/office/drawing/2014/main" id="{A55909AD-D3D8-4B3E-B615-324160B2DF38}"/>
              </a:ext>
            </a:extLst>
          </p:cNvPr>
          <p:cNvPicPr>
            <a:picLocks noChangeAspect="1"/>
          </p:cNvPicPr>
          <p:nvPr/>
        </p:nvPicPr>
        <p:blipFill>
          <a:blip r:embed="rId3"/>
          <a:stretch>
            <a:fillRect/>
          </a:stretch>
        </p:blipFill>
        <p:spPr>
          <a:xfrm>
            <a:off x="6229350" y="1356192"/>
            <a:ext cx="2486025" cy="895350"/>
          </a:xfrm>
          <a:prstGeom prst="rect">
            <a:avLst/>
          </a:prstGeom>
        </p:spPr>
      </p:pic>
      <p:sp>
        <p:nvSpPr>
          <p:cNvPr id="2" name="TextBox 1">
            <a:extLst>
              <a:ext uri="{FF2B5EF4-FFF2-40B4-BE49-F238E27FC236}">
                <a16:creationId xmlns:a16="http://schemas.microsoft.com/office/drawing/2014/main" id="{D7CF0440-C15C-4DE6-1DB6-78E3ED6351E8}"/>
              </a:ext>
            </a:extLst>
          </p:cNvPr>
          <p:cNvSpPr txBox="1"/>
          <p:nvPr/>
        </p:nvSpPr>
        <p:spPr>
          <a:xfrm>
            <a:off x="7071783" y="1109091"/>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spTree>
    <p:extLst>
      <p:ext uri="{BB962C8B-B14F-4D97-AF65-F5344CB8AC3E}">
        <p14:creationId xmlns:p14="http://schemas.microsoft.com/office/powerpoint/2010/main" val="110725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AFE4F0E-625D-4B72-8299-771BDE4D7884}"/>
              </a:ext>
            </a:extLst>
          </p:cNvPr>
          <p:cNvSpPr>
            <a:spLocks noGrp="1" noChangeArrowheads="1"/>
          </p:cNvSpPr>
          <p:nvPr>
            <p:ph type="title"/>
          </p:nvPr>
        </p:nvSpPr>
        <p:spPr>
          <a:xfrm>
            <a:off x="628650" y="366055"/>
            <a:ext cx="7886700" cy="281645"/>
          </a:xfrm>
        </p:spPr>
        <p:txBody>
          <a:bodyPr>
            <a:normAutofit fontScale="90000"/>
          </a:bodyPr>
          <a:lstStyle/>
          <a:p>
            <a:r>
              <a:rPr lang="en-US" altLang="en-US" dirty="0">
                <a:solidFill>
                  <a:srgbClr val="00B050"/>
                </a:solidFill>
              </a:rPr>
              <a:t>Example 4</a:t>
            </a:r>
            <a:endParaRPr lang="en-US" altLang="en-US" sz="2000" dirty="0">
              <a:solidFill>
                <a:srgbClr val="00B050"/>
              </a:solidFill>
            </a:endParaRPr>
          </a:p>
        </p:txBody>
      </p:sp>
      <p:sp>
        <p:nvSpPr>
          <p:cNvPr id="5" name="Footer Placeholder 4">
            <a:extLst>
              <a:ext uri="{FF2B5EF4-FFF2-40B4-BE49-F238E27FC236}">
                <a16:creationId xmlns:a16="http://schemas.microsoft.com/office/drawing/2014/main" id="{767E6A95-669B-40D7-9DC9-519A04684B7F}"/>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9C5E4063-55AE-4D74-9155-2987E94F1C09}"/>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16</a:t>
            </a:fld>
            <a:endParaRPr lang="en-US" dirty="0"/>
          </a:p>
        </p:txBody>
      </p:sp>
      <p:sp>
        <p:nvSpPr>
          <p:cNvPr id="17" name="TextBox 16">
            <a:extLst>
              <a:ext uri="{FF2B5EF4-FFF2-40B4-BE49-F238E27FC236}">
                <a16:creationId xmlns:a16="http://schemas.microsoft.com/office/drawing/2014/main" id="{5330A6FE-4CB0-47BA-8EA4-3498C4B8B66F}"/>
              </a:ext>
            </a:extLst>
          </p:cNvPr>
          <p:cNvSpPr txBox="1"/>
          <p:nvPr/>
        </p:nvSpPr>
        <p:spPr>
          <a:xfrm>
            <a:off x="1362635" y="5431093"/>
            <a:ext cx="6761496" cy="646331"/>
          </a:xfrm>
          <a:prstGeom prst="rect">
            <a:avLst/>
          </a:prstGeom>
          <a:noFill/>
        </p:spPr>
        <p:txBody>
          <a:bodyPr wrap="square">
            <a:spAutoFit/>
          </a:bodyPr>
          <a:lstStyle/>
          <a:p>
            <a:pPr algn="l"/>
            <a:r>
              <a:rPr lang="en-US" sz="1200" b="0" i="0" u="none" strike="noStrike" baseline="0" dirty="0">
                <a:latin typeface="SabonLTPro-Roman"/>
              </a:rPr>
              <a:t>In lines 16 and 17, </a:t>
            </a:r>
            <a:r>
              <a:rPr lang="en-US" sz="1100" b="0" i="0" u="none" strike="noStrike" baseline="0" dirty="0">
                <a:latin typeface="ArialMonoMTPro"/>
              </a:rPr>
              <a:t>label1 </a:t>
            </a:r>
            <a:r>
              <a:rPr lang="en-US" sz="1200" b="0" i="0" u="none" strike="noStrike" baseline="0" dirty="0">
                <a:latin typeface="SabonLTPro-Roman"/>
              </a:rPr>
              <a:t>widget was added to the </a:t>
            </a:r>
            <a:r>
              <a:rPr lang="en-US" sz="1100" b="0" i="0" u="none" strike="noStrike" baseline="0" dirty="0">
                <a:latin typeface="ArialMonoMTPro"/>
              </a:rPr>
              <a:t>main window </a:t>
            </a:r>
            <a:r>
              <a:rPr lang="en-US" sz="1200" b="0" i="0" u="none" strike="noStrike" baseline="0" dirty="0">
                <a:latin typeface="SabonLTPro-Roman"/>
              </a:rPr>
              <a:t>first, it will appear at the leftmost edge. The </a:t>
            </a:r>
            <a:r>
              <a:rPr lang="en-US" sz="1100" b="0" i="0" u="none" strike="noStrike" baseline="0" dirty="0">
                <a:latin typeface="ArialMonoMTPro"/>
              </a:rPr>
              <a:t>label2 </a:t>
            </a:r>
            <a:r>
              <a:rPr lang="en-US" sz="1200" b="0" i="0" u="none" strike="noStrike" baseline="0" dirty="0">
                <a:latin typeface="SabonLTPro-Roman"/>
              </a:rPr>
              <a:t>widget was added next, so it appears next to the </a:t>
            </a:r>
            <a:r>
              <a:rPr lang="en-US" sz="1100" b="0" i="0" u="none" strike="noStrike" baseline="0" dirty="0">
                <a:latin typeface="ArialMonoMTPro"/>
              </a:rPr>
              <a:t>label1 </a:t>
            </a:r>
            <a:r>
              <a:rPr lang="en-US" sz="1200" b="0" i="0" u="none" strike="noStrike" baseline="0" dirty="0">
                <a:latin typeface="SabonLTPro-Roman"/>
              </a:rPr>
              <a:t>widget. </a:t>
            </a:r>
          </a:p>
          <a:p>
            <a:pPr algn="l"/>
            <a:r>
              <a:rPr lang="en-US" sz="1200" b="0" i="0" u="none" strike="noStrike" baseline="0" dirty="0">
                <a:latin typeface="SabonLTPro-Roman"/>
              </a:rPr>
              <a:t>As a result, the labels appear side by side.</a:t>
            </a:r>
            <a:endParaRPr lang="en-US" sz="1200" dirty="0"/>
          </a:p>
        </p:txBody>
      </p:sp>
      <p:sp>
        <p:nvSpPr>
          <p:cNvPr id="2" name="TextBox 1">
            <a:extLst>
              <a:ext uri="{FF2B5EF4-FFF2-40B4-BE49-F238E27FC236}">
                <a16:creationId xmlns:a16="http://schemas.microsoft.com/office/drawing/2014/main" id="{4E420B23-422B-499F-736F-25AB10D9748A}"/>
              </a:ext>
            </a:extLst>
          </p:cNvPr>
          <p:cNvSpPr txBox="1"/>
          <p:nvPr/>
        </p:nvSpPr>
        <p:spPr>
          <a:xfrm>
            <a:off x="7624233" y="1296892"/>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pic>
        <p:nvPicPr>
          <p:cNvPr id="10" name="Picture 9">
            <a:extLst>
              <a:ext uri="{FF2B5EF4-FFF2-40B4-BE49-F238E27FC236}">
                <a16:creationId xmlns:a16="http://schemas.microsoft.com/office/drawing/2014/main" id="{34D0AB2E-65DB-E7D0-06E0-8B7CA597FF61}"/>
              </a:ext>
            </a:extLst>
          </p:cNvPr>
          <p:cNvPicPr>
            <a:picLocks noChangeAspect="1"/>
          </p:cNvPicPr>
          <p:nvPr/>
        </p:nvPicPr>
        <p:blipFill>
          <a:blip r:embed="rId2"/>
          <a:stretch>
            <a:fillRect/>
          </a:stretch>
        </p:blipFill>
        <p:spPr>
          <a:xfrm>
            <a:off x="495300" y="940310"/>
            <a:ext cx="7124700" cy="4467225"/>
          </a:xfrm>
          <a:prstGeom prst="rect">
            <a:avLst/>
          </a:prstGeom>
        </p:spPr>
      </p:pic>
      <p:pic>
        <p:nvPicPr>
          <p:cNvPr id="9" name="Picture 8">
            <a:extLst>
              <a:ext uri="{FF2B5EF4-FFF2-40B4-BE49-F238E27FC236}">
                <a16:creationId xmlns:a16="http://schemas.microsoft.com/office/drawing/2014/main" id="{2DED2BF2-5A14-453A-A68E-1C9A7CA8B002}"/>
              </a:ext>
            </a:extLst>
          </p:cNvPr>
          <p:cNvPicPr>
            <a:picLocks noChangeAspect="1"/>
          </p:cNvPicPr>
          <p:nvPr/>
        </p:nvPicPr>
        <p:blipFill>
          <a:blip r:embed="rId3"/>
          <a:stretch>
            <a:fillRect/>
          </a:stretch>
        </p:blipFill>
        <p:spPr>
          <a:xfrm>
            <a:off x="6091922" y="1604669"/>
            <a:ext cx="2901493" cy="761047"/>
          </a:xfrm>
          <a:prstGeom prst="rect">
            <a:avLst/>
          </a:prstGeom>
        </p:spPr>
      </p:pic>
    </p:spTree>
    <p:extLst>
      <p:ext uri="{BB962C8B-B14F-4D97-AF65-F5344CB8AC3E}">
        <p14:creationId xmlns:p14="http://schemas.microsoft.com/office/powerpoint/2010/main" val="403420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218EA31-4D2F-4905-B634-01073F5754CB}"/>
              </a:ext>
            </a:extLst>
          </p:cNvPr>
          <p:cNvSpPr>
            <a:spLocks noGrp="1" noChangeArrowheads="1"/>
          </p:cNvSpPr>
          <p:nvPr>
            <p:ph type="title"/>
          </p:nvPr>
        </p:nvSpPr>
        <p:spPr>
          <a:xfrm>
            <a:off x="628650" y="366055"/>
            <a:ext cx="7886700" cy="586445"/>
          </a:xfrm>
        </p:spPr>
        <p:txBody>
          <a:bodyPr>
            <a:normAutofit/>
          </a:bodyPr>
          <a:lstStyle/>
          <a:p>
            <a:r>
              <a:rPr lang="en-US" altLang="en-US" dirty="0"/>
              <a:t>Adding Borders to Labels</a:t>
            </a:r>
          </a:p>
        </p:txBody>
      </p:sp>
      <p:sp>
        <p:nvSpPr>
          <p:cNvPr id="18435" name="Content Placeholder 2">
            <a:extLst>
              <a:ext uri="{FF2B5EF4-FFF2-40B4-BE49-F238E27FC236}">
                <a16:creationId xmlns:a16="http://schemas.microsoft.com/office/drawing/2014/main" id="{6754CCE6-8567-4651-9B2A-AC80F0F03893}"/>
              </a:ext>
            </a:extLst>
          </p:cNvPr>
          <p:cNvSpPr>
            <a:spLocks noGrp="1" noChangeArrowheads="1"/>
          </p:cNvSpPr>
          <p:nvPr>
            <p:ph idx="1"/>
          </p:nvPr>
        </p:nvSpPr>
        <p:spPr>
          <a:xfrm>
            <a:off x="514350" y="1147013"/>
            <a:ext cx="7886700" cy="1874013"/>
          </a:xfrm>
        </p:spPr>
        <p:txBody>
          <a:bodyPr>
            <a:normAutofit/>
          </a:bodyPr>
          <a:lstStyle/>
          <a:p>
            <a:pPr>
              <a:buFontTx/>
              <a:buChar char="•"/>
            </a:pPr>
            <a:r>
              <a:rPr lang="en-US" altLang="en-US" sz="1800" dirty="0">
                <a:latin typeface="+mn-lt"/>
              </a:rPr>
              <a:t>When creating a </a:t>
            </a:r>
            <a:r>
              <a:rPr lang="en-US" altLang="en-US" sz="1800" dirty="0">
                <a:latin typeface="+mn-lt"/>
                <a:cs typeface="Courier New" panose="02070309020205020404" pitchFamily="49" charset="0"/>
              </a:rPr>
              <a:t>Label</a:t>
            </a:r>
            <a:r>
              <a:rPr lang="en-US" altLang="en-US" sz="1800" dirty="0">
                <a:latin typeface="+mn-lt"/>
              </a:rPr>
              <a:t> widget, you can use the </a:t>
            </a:r>
            <a:r>
              <a:rPr lang="en-US" altLang="en-US" sz="1800" b="1" dirty="0">
                <a:solidFill>
                  <a:srgbClr val="C00000"/>
                </a:solidFill>
                <a:latin typeface="+mn-lt"/>
                <a:cs typeface="Courier New" panose="02070309020205020404" pitchFamily="49" charset="0"/>
              </a:rPr>
              <a:t>borderwidth</a:t>
            </a:r>
            <a:r>
              <a:rPr lang="en-US" altLang="en-US" sz="1800" dirty="0">
                <a:latin typeface="+mn-lt"/>
              </a:rPr>
              <a:t> and </a:t>
            </a:r>
            <a:r>
              <a:rPr lang="en-US" altLang="en-US" sz="1800" b="1" dirty="0">
                <a:solidFill>
                  <a:srgbClr val="C00000"/>
                </a:solidFill>
                <a:latin typeface="+mn-lt"/>
                <a:cs typeface="Courier New" panose="02070309020205020404" pitchFamily="49" charset="0"/>
              </a:rPr>
              <a:t>relief</a:t>
            </a:r>
            <a:r>
              <a:rPr lang="en-US" altLang="en-US" sz="1800" dirty="0">
                <a:latin typeface="+mn-lt"/>
              </a:rPr>
              <a:t> arguments to display a border around the label</a:t>
            </a:r>
            <a:endParaRPr lang="en-US" altLang="en-US" sz="2000" dirty="0">
              <a:latin typeface="+mn-lt"/>
            </a:endParaRPr>
          </a:p>
          <a:p>
            <a:pPr>
              <a:buFontTx/>
              <a:buChar char="•"/>
            </a:pPr>
            <a:r>
              <a:rPr lang="en-US" altLang="en-US" sz="1800" dirty="0">
                <a:latin typeface="+mn-lt"/>
              </a:rPr>
              <a:t>The </a:t>
            </a:r>
            <a:r>
              <a:rPr lang="en-US" altLang="en-US" sz="1800" b="1" dirty="0">
                <a:solidFill>
                  <a:srgbClr val="C00000"/>
                </a:solidFill>
                <a:latin typeface="+mn-lt"/>
                <a:cs typeface="Courier New" panose="02070309020205020404" pitchFamily="49" charset="0"/>
              </a:rPr>
              <a:t>borderwidth</a:t>
            </a:r>
            <a:r>
              <a:rPr lang="en-US" altLang="en-US" sz="1800" dirty="0">
                <a:latin typeface="+mn-lt"/>
              </a:rPr>
              <a:t> argument specifies the width of the border, in pixels</a:t>
            </a:r>
          </a:p>
          <a:p>
            <a:pPr>
              <a:buFontTx/>
              <a:buChar char="•"/>
            </a:pPr>
            <a:r>
              <a:rPr lang="en-US" altLang="en-US" sz="1800" dirty="0">
                <a:latin typeface="+mn-lt"/>
              </a:rPr>
              <a:t>The </a:t>
            </a:r>
            <a:r>
              <a:rPr lang="en-US" altLang="en-US" sz="1800" b="1" dirty="0">
                <a:solidFill>
                  <a:srgbClr val="C00000"/>
                </a:solidFill>
                <a:latin typeface="+mn-lt"/>
                <a:cs typeface="Courier New" panose="02070309020205020404" pitchFamily="49" charset="0"/>
              </a:rPr>
              <a:t>relief</a:t>
            </a:r>
            <a:r>
              <a:rPr lang="en-US" altLang="en-US" sz="1800" dirty="0">
                <a:latin typeface="+mn-lt"/>
              </a:rPr>
              <a:t> argument specifies the border style</a:t>
            </a:r>
          </a:p>
        </p:txBody>
      </p:sp>
      <p:sp>
        <p:nvSpPr>
          <p:cNvPr id="3" name="Footer Placeholder 2">
            <a:extLst>
              <a:ext uri="{FF2B5EF4-FFF2-40B4-BE49-F238E27FC236}">
                <a16:creationId xmlns:a16="http://schemas.microsoft.com/office/drawing/2014/main" id="{9CC55C83-DA90-4F6D-9DAF-ACF684DF4E25}"/>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FF091A1C-AFA1-43B7-A855-F85DB4C9F838}"/>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17</a:t>
            </a:fld>
            <a:endParaRPr lang="en-US" dirty="0"/>
          </a:p>
        </p:txBody>
      </p:sp>
      <p:sp>
        <p:nvSpPr>
          <p:cNvPr id="8" name="TextBox 1">
            <a:extLst>
              <a:ext uri="{FF2B5EF4-FFF2-40B4-BE49-F238E27FC236}">
                <a16:creationId xmlns:a16="http://schemas.microsoft.com/office/drawing/2014/main" id="{5008402F-ACD9-4632-8CCC-9EE44A6689B5}"/>
              </a:ext>
            </a:extLst>
          </p:cNvPr>
          <p:cNvSpPr txBox="1">
            <a:spLocks noChangeArrowheads="1"/>
          </p:cNvSpPr>
          <p:nvPr/>
        </p:nvSpPr>
        <p:spPr bwMode="auto">
          <a:xfrm>
            <a:off x="742950" y="2799263"/>
            <a:ext cx="752392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err="1">
                <a:latin typeface="Courier New" panose="02070309020205020404" pitchFamily="49" charset="0"/>
                <a:cs typeface="Courier New" panose="02070309020205020404" pitchFamily="49" charset="0"/>
              </a:rPr>
              <a:t>self.label</a:t>
            </a:r>
            <a:r>
              <a:rPr lang="en-US" altLang="en-US" sz="1800" b="0" dirty="0">
                <a:latin typeface="Courier New" panose="02070309020205020404" pitchFamily="49" charset="0"/>
                <a:cs typeface="Courier New" panose="02070309020205020404" pitchFamily="49" charset="0"/>
              </a:rPr>
              <a:t> = Label(</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a:latin typeface="Courier New" panose="02070309020205020404" pitchFamily="49" charset="0"/>
                <a:cs typeface="Courier New" panose="02070309020205020404" pitchFamily="49" charset="0"/>
              </a:rPr>
              <a:t>                           borderwidth=</a:t>
            </a:r>
            <a:r>
              <a:rPr lang="en-US" altLang="en-US" sz="1800" dirty="0">
                <a:solidFill>
                  <a:srgbClr val="C00000"/>
                </a:solidFill>
                <a:latin typeface="Courier New" panose="02070309020205020404" pitchFamily="49" charset="0"/>
                <a:cs typeface="Courier New" panose="02070309020205020404" pitchFamily="49" charset="0"/>
              </a:rPr>
              <a:t>1</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relief='solid</a:t>
            </a:r>
            <a:r>
              <a:rPr kumimoji="0" lang="en-US" altLang="en-US" sz="1800" b="0" i="0" u="none" strike="noStrike" kern="1200" cap="none" spc="0" normalizeH="0" baseline="0" noProof="0" dirty="0">
                <a:ln>
                  <a:noFill/>
                </a:ln>
                <a:solidFill>
                  <a:srgbClr val="002D58"/>
                </a:solidFill>
                <a:effectLst/>
                <a:uLnTx/>
                <a:uFillTx/>
                <a:latin typeface="Courier New" panose="02070309020205020404" pitchFamily="49" charset="0"/>
                <a:ea typeface="+mn-ea"/>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850419F5-69A8-4B65-9AE4-BF6A9B37D35A}"/>
              </a:ext>
            </a:extLst>
          </p:cNvPr>
          <p:cNvPicPr>
            <a:picLocks noChangeAspect="1"/>
          </p:cNvPicPr>
          <p:nvPr/>
        </p:nvPicPr>
        <p:blipFill>
          <a:blip r:embed="rId2"/>
          <a:stretch>
            <a:fillRect/>
          </a:stretch>
        </p:blipFill>
        <p:spPr>
          <a:xfrm>
            <a:off x="1219271" y="3192424"/>
            <a:ext cx="2472197" cy="943207"/>
          </a:xfrm>
          <a:prstGeom prst="rect">
            <a:avLst/>
          </a:prstGeom>
        </p:spPr>
      </p:pic>
      <p:sp>
        <p:nvSpPr>
          <p:cNvPr id="10" name="TextBox 1">
            <a:extLst>
              <a:ext uri="{FF2B5EF4-FFF2-40B4-BE49-F238E27FC236}">
                <a16:creationId xmlns:a16="http://schemas.microsoft.com/office/drawing/2014/main" id="{42144EF5-7B8C-4F98-AA37-A03E42A86D7C}"/>
              </a:ext>
            </a:extLst>
          </p:cNvPr>
          <p:cNvSpPr txBox="1">
            <a:spLocks noChangeArrowheads="1"/>
          </p:cNvSpPr>
          <p:nvPr/>
        </p:nvSpPr>
        <p:spPr bwMode="auto">
          <a:xfrm>
            <a:off x="838698" y="4555758"/>
            <a:ext cx="6737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self.label = Label(</a:t>
            </a:r>
            <a:r>
              <a:rPr lang="en-US" altLang="en-US" sz="1800" b="0" dirty="0" err="1">
                <a:latin typeface="Courier New" panose="02070309020205020404" pitchFamily="49" charset="0"/>
                <a:cs typeface="Courier New" panose="02070309020205020404" pitchFamily="49" charset="0"/>
              </a:rPr>
              <a:t>self.main_window</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text='Hello World',</a:t>
            </a:r>
          </a:p>
          <a:p>
            <a:pPr>
              <a:spcBef>
                <a:spcPct val="0"/>
              </a:spcBef>
              <a:buFontTx/>
              <a:buNone/>
            </a:pPr>
            <a:r>
              <a:rPr lang="en-US" altLang="en-US" sz="1800" b="0" dirty="0">
                <a:latin typeface="Courier New" panose="02070309020205020404" pitchFamily="49" charset="0"/>
                <a:cs typeface="Courier New" panose="02070309020205020404" pitchFamily="49" charset="0"/>
              </a:rPr>
              <a:t>                           borderwidth=</a:t>
            </a:r>
            <a:r>
              <a:rPr lang="en-US" altLang="en-US" sz="1800" dirty="0">
                <a:solidFill>
                  <a:srgbClr val="C00000"/>
                </a:solidFill>
                <a:latin typeface="Courier New" panose="02070309020205020404" pitchFamily="49" charset="0"/>
                <a:cs typeface="Courier New" panose="02070309020205020404" pitchFamily="49" charset="0"/>
              </a:rPr>
              <a:t>4</a:t>
            </a:r>
            <a:r>
              <a:rPr lang="en-US" altLang="en-US" sz="1800" b="0" dirty="0">
                <a:latin typeface="Courier New" panose="02070309020205020404" pitchFamily="49" charset="0"/>
                <a:cs typeface="Courier New" panose="02070309020205020404" pitchFamily="49" charset="0"/>
              </a:rPr>
              <a:t>,</a:t>
            </a:r>
          </a:p>
          <a:p>
            <a:pPr>
              <a:spcBef>
                <a:spcPct val="0"/>
              </a:spcBef>
              <a:buFontTx/>
              <a:buNone/>
            </a:pPr>
            <a:r>
              <a:rPr lang="en-US" altLang="en-US" sz="1800" b="0" dirty="0">
                <a:latin typeface="Courier New" panose="02070309020205020404" pitchFamily="49" charset="0"/>
                <a:cs typeface="Courier New" panose="02070309020205020404" pitchFamily="49" charset="0"/>
              </a:rPr>
              <a:t>                           relief='solid</a:t>
            </a:r>
            <a:r>
              <a:rPr kumimoji="0" lang="en-US" altLang="en-US" sz="1800" b="0" i="0" u="none" strike="noStrike" kern="1200" cap="none" spc="0" normalizeH="0" baseline="0" noProof="0" dirty="0">
                <a:ln>
                  <a:noFill/>
                </a:ln>
                <a:solidFill>
                  <a:srgbClr val="002D58"/>
                </a:solidFill>
                <a:effectLst/>
                <a:uLnTx/>
                <a:uFillTx/>
                <a:latin typeface="Courier New" panose="02070309020205020404" pitchFamily="49" charset="0"/>
                <a:ea typeface="+mn-ea"/>
                <a:cs typeface="Courier New" panose="02070309020205020404" pitchFamily="49" charset="0"/>
              </a:rPr>
              <a:t>'</a:t>
            </a:r>
            <a:r>
              <a:rPr lang="en-US" altLang="en-US" sz="1800" b="0"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6D504052-E8CB-4FA1-9220-134C1BDE2B00}"/>
              </a:ext>
            </a:extLst>
          </p:cNvPr>
          <p:cNvPicPr>
            <a:picLocks noChangeAspect="1"/>
          </p:cNvPicPr>
          <p:nvPr/>
        </p:nvPicPr>
        <p:blipFill>
          <a:blip r:embed="rId3"/>
          <a:stretch>
            <a:fillRect/>
          </a:stretch>
        </p:blipFill>
        <p:spPr>
          <a:xfrm>
            <a:off x="1325903" y="4965613"/>
            <a:ext cx="2641623" cy="7374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005CF10-13AB-4938-87B7-DE1770D58C07}"/>
              </a:ext>
            </a:extLst>
          </p:cNvPr>
          <p:cNvSpPr>
            <a:spLocks noGrp="1" noChangeArrowheads="1"/>
          </p:cNvSpPr>
          <p:nvPr>
            <p:ph type="title"/>
          </p:nvPr>
        </p:nvSpPr>
        <p:spPr>
          <a:xfrm>
            <a:off x="628650" y="366055"/>
            <a:ext cx="7886700" cy="548698"/>
          </a:xfrm>
        </p:spPr>
        <p:txBody>
          <a:bodyPr>
            <a:normAutofit fontScale="90000"/>
          </a:bodyPr>
          <a:lstStyle/>
          <a:p>
            <a:r>
              <a:rPr lang="en-US" altLang="en-US" dirty="0"/>
              <a:t>Values for </a:t>
            </a:r>
            <a:r>
              <a:rPr lang="en-US" altLang="en-US" dirty="0">
                <a:latin typeface="Courier New" panose="02070309020205020404" pitchFamily="49" charset="0"/>
                <a:cs typeface="Courier New" panose="02070309020205020404" pitchFamily="49" charset="0"/>
              </a:rPr>
              <a:t>relief</a:t>
            </a:r>
            <a:r>
              <a:rPr lang="en-US" altLang="en-US" dirty="0"/>
              <a:t> Argument</a:t>
            </a:r>
            <a:r>
              <a:rPr lang="en-AU" sz="2000" dirty="0"/>
              <a:t> (1 of 2)</a:t>
            </a:r>
            <a:endParaRPr lang="en-US" altLang="en-US" sz="2000" dirty="0"/>
          </a:p>
        </p:txBody>
      </p:sp>
      <p:sp>
        <p:nvSpPr>
          <p:cNvPr id="5" name="Footer Placeholder 4">
            <a:extLst>
              <a:ext uri="{FF2B5EF4-FFF2-40B4-BE49-F238E27FC236}">
                <a16:creationId xmlns:a16="http://schemas.microsoft.com/office/drawing/2014/main" id="{D2DCF580-7FEC-4AA2-9C1D-1C322CD21754}"/>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394AE071-91AC-4C5F-ACC3-BEF484343712}"/>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18</a:t>
            </a:fld>
            <a:endParaRPr lang="en-US" dirty="0"/>
          </a:p>
        </p:txBody>
      </p:sp>
      <p:graphicFrame>
        <p:nvGraphicFramePr>
          <p:cNvPr id="3" name="Table 2">
            <a:extLst>
              <a:ext uri="{FF2B5EF4-FFF2-40B4-BE49-F238E27FC236}">
                <a16:creationId xmlns:a16="http://schemas.microsoft.com/office/drawing/2014/main" id="{25275C33-8799-4F5A-857A-CD463053F23C}"/>
              </a:ext>
            </a:extLst>
          </p:cNvPr>
          <p:cNvGraphicFramePr>
            <a:graphicFrameLocks noGrp="1"/>
          </p:cNvGraphicFramePr>
          <p:nvPr>
            <p:extLst>
              <p:ext uri="{D42A27DB-BD31-4B8C-83A1-F6EECF244321}">
                <p14:modId xmlns:p14="http://schemas.microsoft.com/office/powerpoint/2010/main" val="1184611155"/>
              </p:ext>
            </p:extLst>
          </p:nvPr>
        </p:nvGraphicFramePr>
        <p:xfrm>
          <a:off x="923925" y="854773"/>
          <a:ext cx="7362825" cy="2275087"/>
        </p:xfrm>
        <a:graphic>
          <a:graphicData uri="http://schemas.openxmlformats.org/drawingml/2006/table">
            <a:tbl>
              <a:tblPr firstRow="1" firstCol="1" bandRow="1">
                <a:tableStyleId>{5C22544A-7EE6-4342-B048-85BDC9FD1C3A}</a:tableStyleId>
              </a:tblPr>
              <a:tblGrid>
                <a:gridCol w="2133600">
                  <a:extLst>
                    <a:ext uri="{9D8B030D-6E8A-4147-A177-3AD203B41FA5}">
                      <a16:colId xmlns:a16="http://schemas.microsoft.com/office/drawing/2014/main" val="20000"/>
                    </a:ext>
                  </a:extLst>
                </a:gridCol>
                <a:gridCol w="5229225">
                  <a:extLst>
                    <a:ext uri="{9D8B030D-6E8A-4147-A177-3AD203B41FA5}">
                      <a16:colId xmlns:a16="http://schemas.microsoft.com/office/drawing/2014/main" val="20001"/>
                    </a:ext>
                  </a:extLst>
                </a:gridCol>
              </a:tblGrid>
              <a:tr h="326680">
                <a:tc>
                  <a:txBody>
                    <a:bodyPr/>
                    <a:lstStyle/>
                    <a:p>
                      <a:pPr marL="0" marR="0">
                        <a:spcBef>
                          <a:spcPts val="0"/>
                        </a:spcBef>
                        <a:spcAft>
                          <a:spcPts val="0"/>
                        </a:spcAft>
                      </a:pPr>
                      <a:r>
                        <a:rPr lang="en-US" sz="1600" dirty="0">
                          <a:effectLst/>
                          <a:latin typeface="Courier New" panose="02070309020205020404" pitchFamily="49" charset="0"/>
                          <a:cs typeface="Courier New" panose="02070309020205020404" pitchFamily="49" charset="0"/>
                        </a:rPr>
                        <a:t>relief</a:t>
                      </a:r>
                      <a:r>
                        <a:rPr lang="en-US" sz="1600" dirty="0">
                          <a:effectLst/>
                        </a:rPr>
                        <a:t> Argument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6350" cap="flat" cmpd="sng" algn="ctr">
                      <a:solidFill>
                        <a:schemeClr val="tx1"/>
                      </a:solidFill>
                      <a:prstDash val="solid"/>
                      <a:round/>
                      <a:headEnd type="none" w="med" len="med"/>
                      <a:tailEnd type="none" w="med" len="med"/>
                    </a:lnB>
                    <a:solidFill>
                      <a:schemeClr val="accent2"/>
                    </a:solidFill>
                  </a:tcPr>
                </a:tc>
                <a:tc>
                  <a:txBody>
                    <a:bodyPr/>
                    <a:lstStyle/>
                    <a:p>
                      <a:pPr marL="0" marR="0">
                        <a:spcBef>
                          <a:spcPts val="0"/>
                        </a:spcBef>
                        <a:spcAft>
                          <a:spcPts val="0"/>
                        </a:spcAft>
                      </a:pPr>
                      <a:r>
                        <a:rPr lang="en-US" sz="1600" dirty="0">
                          <a:effectLst/>
                        </a:rPr>
                        <a:t>Description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B w="635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2668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relief='flat'</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is hidden and there is no 3D effect.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668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relief='raised'</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a:effectLst/>
                        </a:rPr>
                        <a:t>The widget has a raised 3D appearance.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68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relief='sunken'</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widget has a sunken 3D appearance.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15007">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relief='ridge'</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around the widget has a raised 3D appearance.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668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relief='solid'</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appears as a solid line with no 3D effect.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6680">
                <a:tc>
                  <a:txBody>
                    <a:bodyPr/>
                    <a:lstStyle/>
                    <a:p>
                      <a:pPr marL="0" marR="0">
                        <a:spcBef>
                          <a:spcPts val="0"/>
                        </a:spcBef>
                        <a:spcAft>
                          <a:spcPts val="0"/>
                        </a:spcAft>
                      </a:pPr>
                      <a:r>
                        <a:rPr lang="en-US" sz="1600" dirty="0">
                          <a:solidFill>
                            <a:sysClr val="windowText" lastClr="000000"/>
                          </a:solidFill>
                          <a:effectLst/>
                          <a:latin typeface="Courier New" panose="02070309020205020404" pitchFamily="49" charset="0"/>
                          <a:cs typeface="Courier New" panose="02070309020205020404" pitchFamily="49" charset="0"/>
                        </a:rPr>
                        <a:t>relief='groove'</a:t>
                      </a:r>
                      <a:endParaRPr lang="en-US" sz="1600" dirty="0">
                        <a:solidFill>
                          <a:sysClr val="windowText" lastClr="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600" dirty="0">
                          <a:effectLst/>
                        </a:rPr>
                        <a:t>The border around the widget appears as a groove.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pic>
        <p:nvPicPr>
          <p:cNvPr id="7" name="Picture 3" descr="A frame depicts different styles of borders. ">
            <a:extLst>
              <a:ext uri="{FF2B5EF4-FFF2-40B4-BE49-F238E27FC236}">
                <a16:creationId xmlns:a16="http://schemas.microsoft.com/office/drawing/2014/main" id="{90B0941B-1123-8B0F-A794-8508A8043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932" y="3382300"/>
            <a:ext cx="1050695" cy="294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062D538E-B7E1-DA1D-E2D9-8E24A58C748B}"/>
              </a:ext>
            </a:extLst>
          </p:cNvPr>
          <p:cNvPicPr>
            <a:picLocks noChangeAspect="1"/>
          </p:cNvPicPr>
          <p:nvPr/>
        </p:nvPicPr>
        <p:blipFill>
          <a:blip r:embed="rId3"/>
          <a:stretch>
            <a:fillRect/>
          </a:stretch>
        </p:blipFill>
        <p:spPr>
          <a:xfrm>
            <a:off x="1544457" y="3363995"/>
            <a:ext cx="2203735" cy="576504"/>
          </a:xfrm>
          <a:prstGeom prst="rect">
            <a:avLst/>
          </a:prstGeom>
        </p:spPr>
      </p:pic>
      <p:pic>
        <p:nvPicPr>
          <p:cNvPr id="16" name="Picture 15">
            <a:extLst>
              <a:ext uri="{FF2B5EF4-FFF2-40B4-BE49-F238E27FC236}">
                <a16:creationId xmlns:a16="http://schemas.microsoft.com/office/drawing/2014/main" id="{D5EFA9D4-A250-02F2-D0F0-16450D1C85AE}"/>
              </a:ext>
            </a:extLst>
          </p:cNvPr>
          <p:cNvPicPr>
            <a:picLocks noChangeAspect="1"/>
          </p:cNvPicPr>
          <p:nvPr/>
        </p:nvPicPr>
        <p:blipFill>
          <a:blip r:embed="rId4"/>
          <a:stretch>
            <a:fillRect/>
          </a:stretch>
        </p:blipFill>
        <p:spPr>
          <a:xfrm>
            <a:off x="4871627" y="3836525"/>
            <a:ext cx="2353498" cy="605464"/>
          </a:xfrm>
          <a:prstGeom prst="rect">
            <a:avLst/>
          </a:prstGeom>
        </p:spPr>
      </p:pic>
      <p:pic>
        <p:nvPicPr>
          <p:cNvPr id="18" name="Picture 17">
            <a:extLst>
              <a:ext uri="{FF2B5EF4-FFF2-40B4-BE49-F238E27FC236}">
                <a16:creationId xmlns:a16="http://schemas.microsoft.com/office/drawing/2014/main" id="{732CC865-6F56-BC96-03BD-ED63372AD496}"/>
              </a:ext>
            </a:extLst>
          </p:cNvPr>
          <p:cNvPicPr>
            <a:picLocks noChangeAspect="1"/>
          </p:cNvPicPr>
          <p:nvPr/>
        </p:nvPicPr>
        <p:blipFill>
          <a:blip r:embed="rId5"/>
          <a:stretch>
            <a:fillRect/>
          </a:stretch>
        </p:blipFill>
        <p:spPr>
          <a:xfrm>
            <a:off x="1544457" y="4410965"/>
            <a:ext cx="2276475" cy="600075"/>
          </a:xfrm>
          <a:prstGeom prst="rect">
            <a:avLst/>
          </a:prstGeom>
        </p:spPr>
      </p:pic>
      <p:pic>
        <p:nvPicPr>
          <p:cNvPr id="20" name="Picture 19">
            <a:extLst>
              <a:ext uri="{FF2B5EF4-FFF2-40B4-BE49-F238E27FC236}">
                <a16:creationId xmlns:a16="http://schemas.microsoft.com/office/drawing/2014/main" id="{1C87DE40-F6A6-5529-EE72-B81B361AD1ED}"/>
              </a:ext>
            </a:extLst>
          </p:cNvPr>
          <p:cNvPicPr>
            <a:picLocks noChangeAspect="1"/>
          </p:cNvPicPr>
          <p:nvPr/>
        </p:nvPicPr>
        <p:blipFill>
          <a:blip r:embed="rId6"/>
          <a:stretch>
            <a:fillRect/>
          </a:stretch>
        </p:blipFill>
        <p:spPr>
          <a:xfrm>
            <a:off x="4920659" y="4741968"/>
            <a:ext cx="2247900" cy="571500"/>
          </a:xfrm>
          <a:prstGeom prst="rect">
            <a:avLst/>
          </a:prstGeom>
        </p:spPr>
      </p:pic>
      <p:pic>
        <p:nvPicPr>
          <p:cNvPr id="22" name="Picture 21">
            <a:extLst>
              <a:ext uri="{FF2B5EF4-FFF2-40B4-BE49-F238E27FC236}">
                <a16:creationId xmlns:a16="http://schemas.microsoft.com/office/drawing/2014/main" id="{B36F99A5-72BF-2103-988F-C091DA32FDF0}"/>
              </a:ext>
            </a:extLst>
          </p:cNvPr>
          <p:cNvPicPr>
            <a:picLocks noChangeAspect="1"/>
          </p:cNvPicPr>
          <p:nvPr/>
        </p:nvPicPr>
        <p:blipFill>
          <a:blip r:embed="rId7"/>
          <a:stretch>
            <a:fillRect/>
          </a:stretch>
        </p:blipFill>
        <p:spPr>
          <a:xfrm>
            <a:off x="4920659" y="5734940"/>
            <a:ext cx="2276475" cy="571500"/>
          </a:xfrm>
          <a:prstGeom prst="rect">
            <a:avLst/>
          </a:prstGeom>
        </p:spPr>
      </p:pic>
      <p:pic>
        <p:nvPicPr>
          <p:cNvPr id="24" name="Picture 23">
            <a:extLst>
              <a:ext uri="{FF2B5EF4-FFF2-40B4-BE49-F238E27FC236}">
                <a16:creationId xmlns:a16="http://schemas.microsoft.com/office/drawing/2014/main" id="{45144962-6EBB-08FC-4037-0CBAD81D1BB7}"/>
              </a:ext>
            </a:extLst>
          </p:cNvPr>
          <p:cNvPicPr>
            <a:picLocks noChangeAspect="1"/>
          </p:cNvPicPr>
          <p:nvPr/>
        </p:nvPicPr>
        <p:blipFill>
          <a:blip r:embed="rId8"/>
          <a:stretch>
            <a:fillRect/>
          </a:stretch>
        </p:blipFill>
        <p:spPr>
          <a:xfrm>
            <a:off x="1553982" y="5358744"/>
            <a:ext cx="2266950" cy="542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687FB81-BC8C-1145-6591-DC9343A14757}"/>
              </a:ext>
            </a:extLst>
          </p:cNvPr>
          <p:cNvPicPr>
            <a:picLocks noChangeAspect="1"/>
          </p:cNvPicPr>
          <p:nvPr/>
        </p:nvPicPr>
        <p:blipFill>
          <a:blip r:embed="rId2"/>
          <a:stretch>
            <a:fillRect/>
          </a:stretch>
        </p:blipFill>
        <p:spPr>
          <a:xfrm>
            <a:off x="816910" y="766809"/>
            <a:ext cx="6523800" cy="5051285"/>
          </a:xfrm>
          <a:prstGeom prst="rect">
            <a:avLst/>
          </a:prstGeom>
        </p:spPr>
      </p:pic>
      <p:sp>
        <p:nvSpPr>
          <p:cNvPr id="20482" name="Title 1">
            <a:extLst>
              <a:ext uri="{FF2B5EF4-FFF2-40B4-BE49-F238E27FC236}">
                <a16:creationId xmlns:a16="http://schemas.microsoft.com/office/drawing/2014/main" id="{3AA83039-CE59-4199-A90C-836C4DC3A4C2}"/>
              </a:ext>
            </a:extLst>
          </p:cNvPr>
          <p:cNvSpPr>
            <a:spLocks noGrp="1" noChangeArrowheads="1"/>
          </p:cNvSpPr>
          <p:nvPr>
            <p:ph type="title"/>
          </p:nvPr>
        </p:nvSpPr>
        <p:spPr>
          <a:xfrm>
            <a:off x="628650" y="366055"/>
            <a:ext cx="7886700" cy="333192"/>
          </a:xfrm>
        </p:spPr>
        <p:txBody>
          <a:bodyPr>
            <a:normAutofit fontScale="90000"/>
          </a:bodyPr>
          <a:lstStyle/>
          <a:p>
            <a:r>
              <a:rPr kumimoji="0" lang="en-US" altLang="en-US" sz="3600" b="0" i="0" u="none" strike="noStrike" kern="1200" cap="none" spc="0" normalizeH="0" baseline="0" noProof="0" dirty="0">
                <a:ln w="3175" cmpd="sng">
                  <a:noFill/>
                </a:ln>
                <a:solidFill>
                  <a:srgbClr val="00B050"/>
                </a:solidFill>
                <a:effectLst/>
                <a:uLnTx/>
                <a:uFillTx/>
                <a:latin typeface="Corbel" panose="020B0503020204020204"/>
                <a:ea typeface="+mj-ea"/>
                <a:cs typeface="+mj-cs"/>
              </a:rPr>
              <a:t>Example 5</a:t>
            </a:r>
            <a:endParaRPr lang="en-US" altLang="en-US" sz="2000" dirty="0"/>
          </a:p>
        </p:txBody>
      </p:sp>
      <p:sp>
        <p:nvSpPr>
          <p:cNvPr id="4" name="Footer Placeholder 3">
            <a:extLst>
              <a:ext uri="{FF2B5EF4-FFF2-40B4-BE49-F238E27FC236}">
                <a16:creationId xmlns:a16="http://schemas.microsoft.com/office/drawing/2014/main" id="{50472AD5-45FE-41B5-BB54-2CC27DDFED21}"/>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D50F481A-0D78-4ABD-A941-D6B699D29416}"/>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19</a:t>
            </a:fld>
            <a:endParaRPr lang="en-US" dirty="0"/>
          </a:p>
        </p:txBody>
      </p:sp>
      <p:pic>
        <p:nvPicPr>
          <p:cNvPr id="8" name="Picture 7">
            <a:extLst>
              <a:ext uri="{FF2B5EF4-FFF2-40B4-BE49-F238E27FC236}">
                <a16:creationId xmlns:a16="http://schemas.microsoft.com/office/drawing/2014/main" id="{A6A4CCC8-7C55-42F3-927C-07C99FBBB62B}"/>
              </a:ext>
            </a:extLst>
          </p:cNvPr>
          <p:cNvPicPr>
            <a:picLocks noChangeAspect="1"/>
          </p:cNvPicPr>
          <p:nvPr/>
        </p:nvPicPr>
        <p:blipFill>
          <a:blip r:embed="rId3"/>
          <a:stretch>
            <a:fillRect/>
          </a:stretch>
        </p:blipFill>
        <p:spPr>
          <a:xfrm>
            <a:off x="5817710" y="1646019"/>
            <a:ext cx="3129634" cy="1269450"/>
          </a:xfrm>
          <a:prstGeom prst="rect">
            <a:avLst/>
          </a:prstGeom>
        </p:spPr>
      </p:pic>
      <p:sp>
        <p:nvSpPr>
          <p:cNvPr id="2" name="TextBox 1">
            <a:extLst>
              <a:ext uri="{FF2B5EF4-FFF2-40B4-BE49-F238E27FC236}">
                <a16:creationId xmlns:a16="http://schemas.microsoft.com/office/drawing/2014/main" id="{5CCB0438-6DBD-B42A-8620-F84C6F02CCD7}"/>
              </a:ext>
            </a:extLst>
          </p:cNvPr>
          <p:cNvSpPr txBox="1"/>
          <p:nvPr/>
        </p:nvSpPr>
        <p:spPr>
          <a:xfrm>
            <a:off x="7224183" y="1338242"/>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6708D-6547-4870-9EB2-EF68B58F70FE}"/>
              </a:ext>
            </a:extLst>
          </p:cNvPr>
          <p:cNvSpPr>
            <a:spLocks noGrp="1"/>
          </p:cNvSpPr>
          <p:nvPr>
            <p:ph type="title"/>
          </p:nvPr>
        </p:nvSpPr>
        <p:spPr/>
        <p:txBody>
          <a:bodyPr/>
          <a:lstStyle/>
          <a:p>
            <a:r>
              <a:rPr lang="en-AU" dirty="0"/>
              <a:t>Topics</a:t>
            </a:r>
            <a:endParaRPr lang="en-AU" sz="2000" dirty="0"/>
          </a:p>
        </p:txBody>
      </p:sp>
      <p:sp>
        <p:nvSpPr>
          <p:cNvPr id="5" name="Content Placeholder 4">
            <a:extLst>
              <a:ext uri="{FF2B5EF4-FFF2-40B4-BE49-F238E27FC236}">
                <a16:creationId xmlns:a16="http://schemas.microsoft.com/office/drawing/2014/main" id="{CA9405F4-3DBC-4CD5-AC57-02C992346FB5}"/>
              </a:ext>
            </a:extLst>
          </p:cNvPr>
          <p:cNvSpPr>
            <a:spLocks noGrp="1"/>
          </p:cNvSpPr>
          <p:nvPr>
            <p:ph idx="1"/>
          </p:nvPr>
        </p:nvSpPr>
        <p:spPr/>
        <p:txBody>
          <a:bodyPr>
            <a:normAutofit/>
          </a:bodyPr>
          <a:lstStyle/>
          <a:p>
            <a:pPr>
              <a:buFontTx/>
              <a:buChar char="•"/>
            </a:pPr>
            <a:r>
              <a:rPr lang="en-US" altLang="en-US" dirty="0"/>
              <a:t>Graphical User Interfaces</a:t>
            </a:r>
          </a:p>
          <a:p>
            <a:pPr>
              <a:buFontTx/>
              <a:buChar char="•"/>
            </a:pPr>
            <a:r>
              <a:rPr lang="en-US" altLang="en-US" dirty="0"/>
              <a:t>Using the </a:t>
            </a:r>
            <a:r>
              <a:rPr lang="en-US" altLang="en-US" dirty="0">
                <a:cs typeface="Courier New" panose="02070309020205020404" pitchFamily="49" charset="0"/>
              </a:rPr>
              <a:t>tkinter</a:t>
            </a:r>
            <a:r>
              <a:rPr lang="en-US" altLang="en-US" dirty="0"/>
              <a:t> Module</a:t>
            </a:r>
          </a:p>
          <a:p>
            <a:pPr>
              <a:buFontTx/>
              <a:buChar char="•"/>
            </a:pPr>
            <a:r>
              <a:rPr lang="en-US" altLang="en-US" dirty="0"/>
              <a:t>Displaying Text with </a:t>
            </a:r>
            <a:r>
              <a:rPr lang="en-US" altLang="en-US" dirty="0">
                <a:cs typeface="Courier New" panose="02070309020205020404" pitchFamily="49" charset="0"/>
              </a:rPr>
              <a:t>Label</a:t>
            </a:r>
            <a:r>
              <a:rPr lang="en-US" altLang="en-US" dirty="0"/>
              <a:t> Widgets</a:t>
            </a:r>
          </a:p>
          <a:p>
            <a:pPr>
              <a:buFontTx/>
              <a:buChar char="•"/>
            </a:pPr>
            <a:r>
              <a:rPr lang="en-US" altLang="en-US" dirty="0"/>
              <a:t>Organizing Widgets with Frames</a:t>
            </a:r>
          </a:p>
          <a:p>
            <a:pPr>
              <a:buFontTx/>
              <a:buChar char="•"/>
            </a:pPr>
            <a:r>
              <a:rPr lang="en-US" altLang="en-US" dirty="0">
                <a:cs typeface="Courier New" panose="02070309020205020404" pitchFamily="49" charset="0"/>
              </a:rPr>
              <a:t>Button</a:t>
            </a:r>
            <a:r>
              <a:rPr lang="en-US" altLang="en-US" dirty="0"/>
              <a:t> Widgets and Info Dialog Boxes</a:t>
            </a:r>
          </a:p>
          <a:p>
            <a:pPr>
              <a:buFontTx/>
              <a:buChar char="•"/>
            </a:pPr>
            <a:r>
              <a:rPr lang="en-US" altLang="en-US" dirty="0"/>
              <a:t>Getting Input with the </a:t>
            </a:r>
            <a:r>
              <a:rPr lang="en-US" altLang="en-US" dirty="0">
                <a:cs typeface="Courier New" panose="02070309020205020404" pitchFamily="49" charset="0"/>
              </a:rPr>
              <a:t>Entry</a:t>
            </a:r>
            <a:r>
              <a:rPr lang="en-US" altLang="en-US" dirty="0"/>
              <a:t> Widget</a:t>
            </a:r>
          </a:p>
          <a:p>
            <a:pPr>
              <a:buFontTx/>
              <a:buChar char="•"/>
            </a:pPr>
            <a:r>
              <a:rPr lang="en-US" altLang="en-US" dirty="0"/>
              <a:t>Using Labels as Output Fields</a:t>
            </a:r>
          </a:p>
        </p:txBody>
      </p:sp>
      <p:sp>
        <p:nvSpPr>
          <p:cNvPr id="4" name="Footer Placeholder 3">
            <a:extLst>
              <a:ext uri="{FF2B5EF4-FFF2-40B4-BE49-F238E27FC236}">
                <a16:creationId xmlns:a16="http://schemas.microsoft.com/office/drawing/2014/main" id="{B124E34D-CFD5-4A01-B9EF-1F2332514366}"/>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53F89F4A-AC5B-4A63-9403-9509837C80CA}"/>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a:extLst>
              <a:ext uri="{FF2B5EF4-FFF2-40B4-BE49-F238E27FC236}">
                <a16:creationId xmlns:a16="http://schemas.microsoft.com/office/drawing/2014/main" id="{BAC9806E-1E8D-47AD-9AD7-458DDAE5CDD2}"/>
              </a:ext>
            </a:extLst>
          </p:cNvPr>
          <p:cNvSpPr>
            <a:spLocks noGrp="1" noChangeArrowheads="1"/>
          </p:cNvSpPr>
          <p:nvPr>
            <p:ph type="title"/>
          </p:nvPr>
        </p:nvSpPr>
        <p:spPr>
          <a:xfrm>
            <a:off x="628650" y="366055"/>
            <a:ext cx="7886700" cy="919820"/>
          </a:xfrm>
        </p:spPr>
        <p:txBody>
          <a:bodyPr>
            <a:normAutofit/>
          </a:bodyPr>
          <a:lstStyle/>
          <a:p>
            <a:r>
              <a:rPr lang="en-US" altLang="en-US" dirty="0"/>
              <a:t>Padding</a:t>
            </a:r>
          </a:p>
        </p:txBody>
      </p:sp>
      <p:sp>
        <p:nvSpPr>
          <p:cNvPr id="23555" name="Content Placeholder 3">
            <a:extLst>
              <a:ext uri="{FF2B5EF4-FFF2-40B4-BE49-F238E27FC236}">
                <a16:creationId xmlns:a16="http://schemas.microsoft.com/office/drawing/2014/main" id="{82EB5E2A-DFE2-4054-9E0B-12A6BD198D83}"/>
              </a:ext>
            </a:extLst>
          </p:cNvPr>
          <p:cNvSpPr>
            <a:spLocks noGrp="1" noChangeArrowheads="1"/>
          </p:cNvSpPr>
          <p:nvPr>
            <p:ph idx="1"/>
          </p:nvPr>
        </p:nvSpPr>
        <p:spPr>
          <a:xfrm>
            <a:off x="628650" y="1392124"/>
            <a:ext cx="7886700" cy="3657364"/>
          </a:xfrm>
        </p:spPr>
        <p:txBody>
          <a:bodyPr/>
          <a:lstStyle/>
          <a:p>
            <a:pPr>
              <a:buFontTx/>
              <a:buChar char="•"/>
            </a:pPr>
            <a:r>
              <a:rPr lang="en-US" altLang="en-US" dirty="0">
                <a:solidFill>
                  <a:srgbClr val="C00000"/>
                </a:solidFill>
                <a:latin typeface="+mn-lt"/>
              </a:rPr>
              <a:t>Padding:</a:t>
            </a:r>
            <a:r>
              <a:rPr lang="en-US" altLang="en-US" dirty="0">
                <a:latin typeface="+mn-lt"/>
              </a:rPr>
              <a:t> space that appears around a widget</a:t>
            </a:r>
          </a:p>
          <a:p>
            <a:pPr lvl="1"/>
            <a:r>
              <a:rPr lang="en-US" altLang="en-US" b="1" dirty="0">
                <a:solidFill>
                  <a:schemeClr val="accent6">
                    <a:lumMod val="50000"/>
                  </a:schemeClr>
                </a:solidFill>
                <a:latin typeface="+mn-lt"/>
              </a:rPr>
              <a:t>Internal padding </a:t>
            </a:r>
            <a:r>
              <a:rPr lang="en-US" altLang="en-US" dirty="0">
                <a:latin typeface="+mn-lt"/>
              </a:rPr>
              <a:t>appears around the inside edge of a widget</a:t>
            </a:r>
          </a:p>
          <a:p>
            <a:pPr lvl="1"/>
            <a:r>
              <a:rPr lang="en-US" altLang="en-US" b="1" dirty="0">
                <a:solidFill>
                  <a:schemeClr val="accent6">
                    <a:lumMod val="50000"/>
                  </a:schemeClr>
                </a:solidFill>
                <a:latin typeface="+mn-lt"/>
              </a:rPr>
              <a:t>External padding </a:t>
            </a:r>
            <a:r>
              <a:rPr lang="en-US" altLang="en-US" dirty="0">
                <a:latin typeface="+mn-lt"/>
              </a:rPr>
              <a:t>appears around the outside edge of a widget</a:t>
            </a:r>
          </a:p>
        </p:txBody>
      </p:sp>
      <p:sp>
        <p:nvSpPr>
          <p:cNvPr id="3" name="Footer Placeholder 2">
            <a:extLst>
              <a:ext uri="{FF2B5EF4-FFF2-40B4-BE49-F238E27FC236}">
                <a16:creationId xmlns:a16="http://schemas.microsoft.com/office/drawing/2014/main" id="{230B8761-C3D7-4584-9421-863CCAC7AC7A}"/>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040542D0-0DA9-4F5B-8C02-CCB902B635DC}"/>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20</a:t>
            </a:fld>
            <a:endParaRPr lang="en-US" dirty="0"/>
          </a:p>
        </p:txBody>
      </p:sp>
      <p:pic>
        <p:nvPicPr>
          <p:cNvPr id="23556" name="Picture 4" descr="An illustration displays the difference between the internal padding and external padding. ">
            <a:extLst>
              <a:ext uri="{FF2B5EF4-FFF2-40B4-BE49-F238E27FC236}">
                <a16:creationId xmlns:a16="http://schemas.microsoft.com/office/drawing/2014/main" id="{C716BE62-C5A5-41E2-8320-3874FDAA0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899850" y="2768231"/>
            <a:ext cx="4560482" cy="21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a:extLst>
              <a:ext uri="{FF2B5EF4-FFF2-40B4-BE49-F238E27FC236}">
                <a16:creationId xmlns:a16="http://schemas.microsoft.com/office/drawing/2014/main" id="{E8DCBA17-7C1C-4C49-BFD2-DE031194BCBC}"/>
              </a:ext>
            </a:extLst>
          </p:cNvPr>
          <p:cNvSpPr>
            <a:spLocks noGrp="1" noChangeArrowheads="1"/>
          </p:cNvSpPr>
          <p:nvPr>
            <p:ph type="title"/>
          </p:nvPr>
        </p:nvSpPr>
        <p:spPr>
          <a:xfrm>
            <a:off x="628650" y="366055"/>
            <a:ext cx="7886700" cy="673773"/>
          </a:xfrm>
        </p:spPr>
        <p:txBody>
          <a:bodyPr>
            <a:normAutofit/>
          </a:bodyPr>
          <a:lstStyle/>
          <a:p>
            <a:r>
              <a:rPr lang="en-US" altLang="en-US" dirty="0"/>
              <a:t>Internal Padding</a:t>
            </a:r>
            <a:r>
              <a:rPr lang="en-AU" sz="2000" dirty="0"/>
              <a:t> (1 of 2)</a:t>
            </a:r>
            <a:endParaRPr lang="en-US" altLang="en-US" sz="2000" dirty="0"/>
          </a:p>
        </p:txBody>
      </p:sp>
      <p:sp>
        <p:nvSpPr>
          <p:cNvPr id="24579" name="Content Placeholder 3">
            <a:extLst>
              <a:ext uri="{FF2B5EF4-FFF2-40B4-BE49-F238E27FC236}">
                <a16:creationId xmlns:a16="http://schemas.microsoft.com/office/drawing/2014/main" id="{943F0CB3-5992-48FC-BB95-5EE2EBA9BD0D}"/>
              </a:ext>
            </a:extLst>
          </p:cNvPr>
          <p:cNvSpPr>
            <a:spLocks noGrp="1" noChangeArrowheads="1"/>
          </p:cNvSpPr>
          <p:nvPr>
            <p:ph idx="1"/>
          </p:nvPr>
        </p:nvSpPr>
        <p:spPr>
          <a:xfrm>
            <a:off x="367553" y="1315924"/>
            <a:ext cx="8143565" cy="3657364"/>
          </a:xfrm>
        </p:spPr>
        <p:txBody>
          <a:bodyPr/>
          <a:lstStyle/>
          <a:p>
            <a:pPr>
              <a:buFontTx/>
              <a:buChar char="•"/>
            </a:pPr>
            <a:r>
              <a:rPr lang="en-US" altLang="en-US" sz="2000" dirty="0">
                <a:latin typeface="+mn-lt"/>
              </a:rPr>
              <a:t>To add </a:t>
            </a:r>
            <a:r>
              <a:rPr lang="en-US" altLang="en-US" sz="2000" u="sng" dirty="0">
                <a:latin typeface="+mn-lt"/>
              </a:rPr>
              <a:t>horizontal internal padding </a:t>
            </a:r>
            <a:r>
              <a:rPr lang="en-US" altLang="en-US" sz="2000" dirty="0">
                <a:latin typeface="+mn-lt"/>
              </a:rPr>
              <a:t>to a widget, pass the argument </a:t>
            </a:r>
            <a:r>
              <a:rPr lang="en-US" altLang="en-US" sz="2000" dirty="0" err="1">
                <a:solidFill>
                  <a:srgbClr val="C00000"/>
                </a:solidFill>
                <a:latin typeface="+mn-lt"/>
                <a:cs typeface="Courier New" panose="02070309020205020404" pitchFamily="49" charset="0"/>
              </a:rPr>
              <a:t>ipadx</a:t>
            </a:r>
            <a:r>
              <a:rPr lang="en-US" altLang="en-US" sz="2000" dirty="0">
                <a:latin typeface="+mn-lt"/>
                <a:cs typeface="Courier New" panose="02070309020205020404" pitchFamily="49" charset="0"/>
              </a:rPr>
              <a:t>=</a:t>
            </a:r>
            <a:r>
              <a:rPr lang="en-US" altLang="en-US" sz="2000" i="1" dirty="0">
                <a:latin typeface="+mn-lt"/>
                <a:cs typeface="Courier New" panose="02070309020205020404" pitchFamily="49" charset="0"/>
              </a:rPr>
              <a:t>n</a:t>
            </a:r>
            <a:r>
              <a:rPr lang="en-US" altLang="en-US" sz="2000" dirty="0">
                <a:latin typeface="+mn-lt"/>
              </a:rPr>
              <a:t> to the widget's </a:t>
            </a:r>
            <a:r>
              <a:rPr lang="en-US" altLang="en-US" sz="2000" dirty="0">
                <a:latin typeface="+mn-lt"/>
                <a:cs typeface="Courier New" panose="02070309020205020404" pitchFamily="49" charset="0"/>
              </a:rPr>
              <a:t>pack</a:t>
            </a:r>
            <a:r>
              <a:rPr lang="en-US" altLang="en-US" sz="2000" dirty="0">
                <a:latin typeface="+mn-lt"/>
              </a:rPr>
              <a:t> method</a:t>
            </a:r>
          </a:p>
          <a:p>
            <a:pPr>
              <a:buFontTx/>
              <a:buChar char="•"/>
            </a:pPr>
            <a:r>
              <a:rPr lang="en-US" altLang="en-US" sz="2000" dirty="0">
                <a:latin typeface="+mn-lt"/>
              </a:rPr>
              <a:t>To add </a:t>
            </a:r>
            <a:r>
              <a:rPr lang="en-US" altLang="en-US" sz="2000" u="sng" dirty="0">
                <a:latin typeface="+mn-lt"/>
              </a:rPr>
              <a:t>vertical internal padding </a:t>
            </a:r>
            <a:r>
              <a:rPr lang="en-US" altLang="en-US" sz="2000" dirty="0">
                <a:latin typeface="+mn-lt"/>
              </a:rPr>
              <a:t>to a widget, pass the argument </a:t>
            </a:r>
            <a:r>
              <a:rPr lang="en-US" altLang="en-US" sz="2000" dirty="0" err="1">
                <a:solidFill>
                  <a:srgbClr val="C00000"/>
                </a:solidFill>
                <a:latin typeface="+mn-lt"/>
                <a:cs typeface="Courier New" panose="02070309020205020404" pitchFamily="49" charset="0"/>
              </a:rPr>
              <a:t>ipady</a:t>
            </a:r>
            <a:r>
              <a:rPr lang="en-US" altLang="en-US" sz="2000" dirty="0">
                <a:latin typeface="+mn-lt"/>
                <a:cs typeface="Courier New" panose="02070309020205020404" pitchFamily="49" charset="0"/>
              </a:rPr>
              <a:t>=</a:t>
            </a:r>
            <a:r>
              <a:rPr lang="en-US" altLang="en-US" sz="2000" i="1" dirty="0">
                <a:latin typeface="+mn-lt"/>
                <a:cs typeface="Courier New" panose="02070309020205020404" pitchFamily="49" charset="0"/>
              </a:rPr>
              <a:t>n</a:t>
            </a:r>
            <a:r>
              <a:rPr lang="en-US" altLang="en-US" sz="2000" dirty="0">
                <a:latin typeface="+mn-lt"/>
              </a:rPr>
              <a:t> to the widget's </a:t>
            </a:r>
            <a:r>
              <a:rPr lang="en-US" altLang="en-US" sz="2000" dirty="0">
                <a:latin typeface="+mn-lt"/>
                <a:cs typeface="Courier New" panose="02070309020205020404" pitchFamily="49" charset="0"/>
              </a:rPr>
              <a:t>pack</a:t>
            </a:r>
            <a:r>
              <a:rPr lang="en-US" altLang="en-US" sz="2000" dirty="0">
                <a:latin typeface="+mn-lt"/>
              </a:rPr>
              <a:t> method</a:t>
            </a:r>
          </a:p>
          <a:p>
            <a:pPr>
              <a:buFontTx/>
              <a:buChar char="•"/>
            </a:pPr>
            <a:endParaRPr lang="en-US" altLang="en-US" dirty="0">
              <a:latin typeface="+mn-lt"/>
            </a:endParaRPr>
          </a:p>
          <a:p>
            <a:pPr>
              <a:buFontTx/>
              <a:buChar char="•"/>
            </a:pPr>
            <a:endParaRPr lang="en-US" altLang="en-US" dirty="0">
              <a:latin typeface="+mn-lt"/>
            </a:endParaRPr>
          </a:p>
        </p:txBody>
      </p:sp>
      <p:sp>
        <p:nvSpPr>
          <p:cNvPr id="3" name="Footer Placeholder 2">
            <a:extLst>
              <a:ext uri="{FF2B5EF4-FFF2-40B4-BE49-F238E27FC236}">
                <a16:creationId xmlns:a16="http://schemas.microsoft.com/office/drawing/2014/main" id="{E7D4D91D-C5CF-4367-9773-84C265944CF5}"/>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B0570308-96E0-4AD7-8AF3-0D7A2BB5788D}"/>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21</a:t>
            </a:fld>
            <a:endParaRPr lang="en-US" dirty="0"/>
          </a:p>
        </p:txBody>
      </p:sp>
      <p:pic>
        <p:nvPicPr>
          <p:cNvPr id="24580" name="Picture 5" descr="Two frames I pad x = n and I pad y = n displays horizontal and vertical internet padding with labels, size of the widget without padding and size of the widget with padding. ">
            <a:extLst>
              <a:ext uri="{FF2B5EF4-FFF2-40B4-BE49-F238E27FC236}">
                <a16:creationId xmlns:a16="http://schemas.microsoft.com/office/drawing/2014/main" id="{75DA551D-5739-4F45-8AA7-8D3ABA178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267484" y="2914171"/>
            <a:ext cx="6139132"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391A-A421-44E4-A726-54ED501ACFF5}"/>
              </a:ext>
            </a:extLst>
          </p:cNvPr>
          <p:cNvSpPr>
            <a:spLocks noGrp="1"/>
          </p:cNvSpPr>
          <p:nvPr>
            <p:ph type="title"/>
          </p:nvPr>
        </p:nvSpPr>
        <p:spPr>
          <a:xfrm>
            <a:off x="628650" y="366055"/>
            <a:ext cx="7886700" cy="466040"/>
          </a:xfrm>
        </p:spPr>
        <p:txBody>
          <a:bodyPr>
            <a:normAutofit fontScale="90000"/>
          </a:bodyPr>
          <a:lstStyle/>
          <a:p>
            <a:r>
              <a:rPr lang="en-US" altLang="en-US" dirty="0"/>
              <a:t>Internal Padding- </a:t>
            </a:r>
            <a:r>
              <a:rPr lang="en-US" altLang="en-US" dirty="0">
                <a:solidFill>
                  <a:schemeClr val="accent5">
                    <a:lumMod val="75000"/>
                  </a:schemeClr>
                </a:solidFill>
              </a:rPr>
              <a:t>Example</a:t>
            </a:r>
            <a:r>
              <a:rPr lang="en-AU" sz="2000" dirty="0"/>
              <a:t> (2 of 2)</a:t>
            </a:r>
          </a:p>
        </p:txBody>
      </p:sp>
      <p:sp>
        <p:nvSpPr>
          <p:cNvPr id="6" name="Footer Placeholder 5">
            <a:extLst>
              <a:ext uri="{FF2B5EF4-FFF2-40B4-BE49-F238E27FC236}">
                <a16:creationId xmlns:a16="http://schemas.microsoft.com/office/drawing/2014/main" id="{550966CD-9F75-4879-9B2C-6D3A75026C93}"/>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D722AE3F-9735-4900-BAB1-B59730A64622}"/>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22</a:t>
            </a:fld>
            <a:endParaRPr lang="en-US" dirty="0"/>
          </a:p>
        </p:txBody>
      </p:sp>
      <p:pic>
        <p:nvPicPr>
          <p:cNvPr id="12" name="Picture 11">
            <a:extLst>
              <a:ext uri="{FF2B5EF4-FFF2-40B4-BE49-F238E27FC236}">
                <a16:creationId xmlns:a16="http://schemas.microsoft.com/office/drawing/2014/main" id="{B33FABCF-E1B7-4D66-B439-E2582309EF0C}"/>
              </a:ext>
            </a:extLst>
          </p:cNvPr>
          <p:cNvPicPr>
            <a:picLocks noChangeAspect="1"/>
          </p:cNvPicPr>
          <p:nvPr/>
        </p:nvPicPr>
        <p:blipFill>
          <a:blip r:embed="rId2"/>
          <a:stretch>
            <a:fillRect/>
          </a:stretch>
        </p:blipFill>
        <p:spPr>
          <a:xfrm>
            <a:off x="6346917" y="3289012"/>
            <a:ext cx="2582770" cy="1973501"/>
          </a:xfrm>
          <a:prstGeom prst="rect">
            <a:avLst/>
          </a:prstGeom>
        </p:spPr>
      </p:pic>
      <p:sp>
        <p:nvSpPr>
          <p:cNvPr id="13" name="TextBox 12">
            <a:extLst>
              <a:ext uri="{FF2B5EF4-FFF2-40B4-BE49-F238E27FC236}">
                <a16:creationId xmlns:a16="http://schemas.microsoft.com/office/drawing/2014/main" id="{C236FC41-0F19-1CBC-17A5-D30C2E2EF11A}"/>
              </a:ext>
            </a:extLst>
          </p:cNvPr>
          <p:cNvSpPr txBox="1"/>
          <p:nvPr/>
        </p:nvSpPr>
        <p:spPr>
          <a:xfrm>
            <a:off x="6085495" y="1274457"/>
            <a:ext cx="2392270" cy="1754326"/>
          </a:xfrm>
          <a:prstGeom prst="rect">
            <a:avLst/>
          </a:prstGeom>
          <a:noFill/>
          <a:ln>
            <a:noFill/>
          </a:ln>
          <a:effectLst/>
          <a:scene3d>
            <a:camera prst="isometricOffAxis1Right"/>
            <a:lightRig rig="contrasting" dir="t">
              <a:rot lat="0" lon="0" rev="7800000"/>
            </a:lightRig>
          </a:scene3d>
          <a:sp3d>
            <a:bevelT w="139700" h="139700"/>
          </a:sp3d>
        </p:spPr>
        <p:txBody>
          <a:bodyPr wrap="square" rtlCol="0">
            <a:spAutoFit/>
          </a:bodyPr>
          <a:lstStyle/>
          <a:p>
            <a:pPr algn="ctr"/>
            <a:r>
              <a:rPr lang="en-US" dirty="0">
                <a:solidFill>
                  <a:schemeClr val="accent1">
                    <a:lumMod val="75000"/>
                  </a:schemeClr>
                </a:solidFill>
              </a:rPr>
              <a:t>Notice that when used </a:t>
            </a:r>
            <a:r>
              <a:rPr lang="en-US" b="1" u="sng" dirty="0">
                <a:solidFill>
                  <a:schemeClr val="accent1">
                    <a:lumMod val="75000"/>
                  </a:schemeClr>
                </a:solidFill>
              </a:rPr>
              <a:t>import tkinter </a:t>
            </a:r>
            <a:r>
              <a:rPr lang="en-US" dirty="0">
                <a:solidFill>
                  <a:schemeClr val="accent1">
                    <a:lumMod val="75000"/>
                  </a:schemeClr>
                </a:solidFill>
              </a:rPr>
              <a:t>at the beginning of the program we had to add </a:t>
            </a:r>
            <a:r>
              <a:rPr lang="en-US" dirty="0">
                <a:solidFill>
                  <a:schemeClr val="accent1">
                    <a:lumMod val="75000"/>
                  </a:schemeClr>
                </a:solidFill>
                <a:highlight>
                  <a:srgbClr val="FFFF00"/>
                </a:highlight>
              </a:rPr>
              <a:t>tkinter. </a:t>
            </a:r>
            <a:r>
              <a:rPr lang="en-US" dirty="0">
                <a:solidFill>
                  <a:schemeClr val="accent1">
                    <a:lumMod val="75000"/>
                  </a:schemeClr>
                </a:solidFill>
              </a:rPr>
              <a:t>before each command</a:t>
            </a:r>
          </a:p>
        </p:txBody>
      </p:sp>
      <p:sp>
        <p:nvSpPr>
          <p:cNvPr id="3" name="TextBox 2">
            <a:extLst>
              <a:ext uri="{FF2B5EF4-FFF2-40B4-BE49-F238E27FC236}">
                <a16:creationId xmlns:a16="http://schemas.microsoft.com/office/drawing/2014/main" id="{FA169163-B2AB-6964-935E-989D36E49AF1}"/>
              </a:ext>
            </a:extLst>
          </p:cNvPr>
          <p:cNvSpPr txBox="1"/>
          <p:nvPr/>
        </p:nvSpPr>
        <p:spPr>
          <a:xfrm>
            <a:off x="7248294" y="3028783"/>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pic>
        <p:nvPicPr>
          <p:cNvPr id="18" name="Picture 17">
            <a:extLst>
              <a:ext uri="{FF2B5EF4-FFF2-40B4-BE49-F238E27FC236}">
                <a16:creationId xmlns:a16="http://schemas.microsoft.com/office/drawing/2014/main" id="{F71FDCC1-EFD3-1318-600F-012E2EE202F4}"/>
              </a:ext>
            </a:extLst>
          </p:cNvPr>
          <p:cNvPicPr>
            <a:picLocks noChangeAspect="1"/>
          </p:cNvPicPr>
          <p:nvPr/>
        </p:nvPicPr>
        <p:blipFill>
          <a:blip r:embed="rId3"/>
          <a:stretch>
            <a:fillRect/>
          </a:stretch>
        </p:blipFill>
        <p:spPr>
          <a:xfrm>
            <a:off x="1257553" y="832095"/>
            <a:ext cx="4638675" cy="5276850"/>
          </a:xfrm>
          <a:prstGeom prst="rect">
            <a:avLst/>
          </a:prstGeom>
        </p:spPr>
      </p:pic>
    </p:spTree>
    <p:extLst>
      <p:ext uri="{BB962C8B-B14F-4D97-AF65-F5344CB8AC3E}">
        <p14:creationId xmlns:p14="http://schemas.microsoft.com/office/powerpoint/2010/main" val="2639907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628F2D0A-9873-416D-A000-C1BDB702D113}"/>
              </a:ext>
            </a:extLst>
          </p:cNvPr>
          <p:cNvSpPr>
            <a:spLocks noGrp="1" noChangeArrowheads="1"/>
          </p:cNvSpPr>
          <p:nvPr>
            <p:ph type="title"/>
          </p:nvPr>
        </p:nvSpPr>
        <p:spPr>
          <a:xfrm>
            <a:off x="628650" y="366055"/>
            <a:ext cx="7886700" cy="776945"/>
          </a:xfrm>
        </p:spPr>
        <p:txBody>
          <a:bodyPr>
            <a:normAutofit/>
          </a:bodyPr>
          <a:lstStyle/>
          <a:p>
            <a:r>
              <a:rPr lang="en-US" altLang="en-US" dirty="0"/>
              <a:t>External Padding</a:t>
            </a:r>
            <a:r>
              <a:rPr lang="en-AU" sz="2000" dirty="0"/>
              <a:t> (1 of 2)</a:t>
            </a:r>
            <a:endParaRPr lang="en-US" altLang="en-US" sz="2000" dirty="0"/>
          </a:p>
        </p:txBody>
      </p:sp>
      <p:sp>
        <p:nvSpPr>
          <p:cNvPr id="26627" name="Content Placeholder 3">
            <a:extLst>
              <a:ext uri="{FF2B5EF4-FFF2-40B4-BE49-F238E27FC236}">
                <a16:creationId xmlns:a16="http://schemas.microsoft.com/office/drawing/2014/main" id="{38AE5DD0-DF62-4423-B0A9-AE1E466ABB93}"/>
              </a:ext>
            </a:extLst>
          </p:cNvPr>
          <p:cNvSpPr>
            <a:spLocks noGrp="1" noChangeArrowheads="1"/>
          </p:cNvSpPr>
          <p:nvPr>
            <p:ph idx="1"/>
          </p:nvPr>
        </p:nvSpPr>
        <p:spPr>
          <a:xfrm>
            <a:off x="466165" y="1334974"/>
            <a:ext cx="8049185" cy="3657364"/>
          </a:xfrm>
        </p:spPr>
        <p:txBody>
          <a:bodyPr>
            <a:normAutofit/>
          </a:bodyPr>
          <a:lstStyle/>
          <a:p>
            <a:pPr>
              <a:buFontTx/>
              <a:buChar char="•"/>
            </a:pPr>
            <a:r>
              <a:rPr lang="en-US" altLang="en-US" sz="2000" dirty="0">
                <a:latin typeface="+mn-lt"/>
              </a:rPr>
              <a:t>To add </a:t>
            </a:r>
            <a:r>
              <a:rPr lang="en-US" altLang="en-US" sz="2000" u="sng" dirty="0">
                <a:latin typeface="+mn-lt"/>
              </a:rPr>
              <a:t>horizontal external padding </a:t>
            </a:r>
            <a:r>
              <a:rPr lang="en-US" altLang="en-US" sz="2000" dirty="0">
                <a:latin typeface="+mn-lt"/>
              </a:rPr>
              <a:t>to a widget, pass the argument </a:t>
            </a:r>
            <a:r>
              <a:rPr lang="en-US" altLang="en-US" sz="2000" dirty="0" err="1">
                <a:solidFill>
                  <a:srgbClr val="C00000"/>
                </a:solidFill>
                <a:latin typeface="+mn-lt"/>
                <a:cs typeface="Courier New" panose="02070309020205020404" pitchFamily="49" charset="0"/>
              </a:rPr>
              <a:t>padx</a:t>
            </a:r>
            <a:r>
              <a:rPr lang="en-US" altLang="en-US" sz="2000" dirty="0">
                <a:latin typeface="+mn-lt"/>
                <a:cs typeface="Courier New" panose="02070309020205020404" pitchFamily="49" charset="0"/>
              </a:rPr>
              <a:t>=</a:t>
            </a:r>
            <a:r>
              <a:rPr lang="en-US" altLang="en-US" sz="2000" i="1" dirty="0">
                <a:latin typeface="+mn-lt"/>
                <a:cs typeface="Courier New" panose="02070309020205020404" pitchFamily="49" charset="0"/>
              </a:rPr>
              <a:t>n</a:t>
            </a:r>
            <a:r>
              <a:rPr lang="en-US" altLang="en-US" sz="2000" dirty="0">
                <a:latin typeface="+mn-lt"/>
              </a:rPr>
              <a:t> to the widget's </a:t>
            </a:r>
            <a:r>
              <a:rPr lang="en-US" altLang="en-US" sz="2000" dirty="0">
                <a:latin typeface="+mn-lt"/>
                <a:cs typeface="Courier New" panose="02070309020205020404" pitchFamily="49" charset="0"/>
              </a:rPr>
              <a:t>pack</a:t>
            </a:r>
            <a:r>
              <a:rPr lang="en-US" altLang="en-US" sz="2000" dirty="0">
                <a:latin typeface="+mn-lt"/>
              </a:rPr>
              <a:t> method</a:t>
            </a:r>
          </a:p>
          <a:p>
            <a:pPr>
              <a:buFontTx/>
              <a:buChar char="•"/>
            </a:pPr>
            <a:r>
              <a:rPr lang="en-US" altLang="en-US" sz="2000" dirty="0">
                <a:latin typeface="+mn-lt"/>
              </a:rPr>
              <a:t>To add </a:t>
            </a:r>
            <a:r>
              <a:rPr lang="en-US" altLang="en-US" sz="2000" u="sng" dirty="0">
                <a:latin typeface="+mn-lt"/>
              </a:rPr>
              <a:t>vertical external padding </a:t>
            </a:r>
            <a:r>
              <a:rPr lang="en-US" altLang="en-US" sz="2000" dirty="0">
                <a:latin typeface="+mn-lt"/>
              </a:rPr>
              <a:t>to a widget, pass the argument </a:t>
            </a:r>
            <a:r>
              <a:rPr lang="en-US" altLang="en-US" sz="2000" dirty="0" err="1">
                <a:solidFill>
                  <a:srgbClr val="C00000"/>
                </a:solidFill>
                <a:latin typeface="+mn-lt"/>
                <a:cs typeface="Courier New" panose="02070309020205020404" pitchFamily="49" charset="0"/>
              </a:rPr>
              <a:t>pady</a:t>
            </a:r>
            <a:r>
              <a:rPr lang="en-US" altLang="en-US" sz="2000" dirty="0">
                <a:latin typeface="+mn-lt"/>
                <a:cs typeface="Courier New" panose="02070309020205020404" pitchFamily="49" charset="0"/>
              </a:rPr>
              <a:t>=</a:t>
            </a:r>
            <a:r>
              <a:rPr lang="en-US" altLang="en-US" sz="2000" i="1" dirty="0">
                <a:latin typeface="+mn-lt"/>
                <a:cs typeface="Courier New" panose="02070309020205020404" pitchFamily="49" charset="0"/>
              </a:rPr>
              <a:t>n</a:t>
            </a:r>
            <a:r>
              <a:rPr lang="en-US" altLang="en-US" sz="2000" dirty="0">
                <a:latin typeface="+mn-lt"/>
              </a:rPr>
              <a:t> to the widget's </a:t>
            </a:r>
            <a:r>
              <a:rPr lang="en-US" altLang="en-US" sz="2000" dirty="0">
                <a:latin typeface="+mn-lt"/>
                <a:cs typeface="Courier New" panose="02070309020205020404" pitchFamily="49" charset="0"/>
              </a:rPr>
              <a:t>pack</a:t>
            </a:r>
            <a:r>
              <a:rPr lang="en-US" altLang="en-US" sz="2000" dirty="0">
                <a:latin typeface="+mn-lt"/>
              </a:rPr>
              <a:t> method</a:t>
            </a:r>
          </a:p>
        </p:txBody>
      </p:sp>
      <p:sp>
        <p:nvSpPr>
          <p:cNvPr id="3" name="Footer Placeholder 2">
            <a:extLst>
              <a:ext uri="{FF2B5EF4-FFF2-40B4-BE49-F238E27FC236}">
                <a16:creationId xmlns:a16="http://schemas.microsoft.com/office/drawing/2014/main" id="{AFE287F8-9D3B-4D48-950A-C5FD22F43E19}"/>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F169DF60-4B04-42D9-88D7-F0F57E2896D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23</a:t>
            </a:fld>
            <a:endParaRPr lang="en-US" dirty="0"/>
          </a:p>
        </p:txBody>
      </p:sp>
      <p:pic>
        <p:nvPicPr>
          <p:cNvPr id="26628" name="Picture 4" descr="Two frames pad x = n and pad y = n displays horizontal and vertical internet padding with label, size of the widget.">
            <a:extLst>
              <a:ext uri="{FF2B5EF4-FFF2-40B4-BE49-F238E27FC236}">
                <a16:creationId xmlns:a16="http://schemas.microsoft.com/office/drawing/2014/main" id="{9D9C2DD7-D80D-4DA0-AD55-3E02478E8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93875" y="2867498"/>
            <a:ext cx="5556250" cy="2740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1421-93B5-45C7-8636-5E1EA6C207C9}"/>
              </a:ext>
            </a:extLst>
          </p:cNvPr>
          <p:cNvSpPr>
            <a:spLocks noGrp="1"/>
          </p:cNvSpPr>
          <p:nvPr>
            <p:ph type="title"/>
          </p:nvPr>
        </p:nvSpPr>
        <p:spPr>
          <a:xfrm>
            <a:off x="628650" y="295423"/>
            <a:ext cx="7886700" cy="399914"/>
          </a:xfrm>
        </p:spPr>
        <p:txBody>
          <a:bodyPr>
            <a:normAutofit fontScale="90000"/>
          </a:bodyPr>
          <a:lstStyle/>
          <a:p>
            <a:r>
              <a:rPr lang="en-US" altLang="en-US" dirty="0"/>
              <a:t>External Padding- </a:t>
            </a:r>
            <a:r>
              <a:rPr kumimoji="0" lang="en-US" altLang="en-US" sz="3300" b="0" i="0" u="none" strike="noStrike" kern="1200" cap="none" spc="0" normalizeH="0" baseline="0" noProof="0" dirty="0">
                <a:ln>
                  <a:noFill/>
                </a:ln>
                <a:solidFill>
                  <a:srgbClr val="6DB1E2">
                    <a:lumMod val="75000"/>
                  </a:srgbClr>
                </a:solidFill>
                <a:effectLst/>
                <a:uLnTx/>
                <a:uFillTx/>
                <a:latin typeface="Poppins Medium" panose="00000600000000000000" pitchFamily="2" charset="0"/>
                <a:ea typeface="+mj-ea"/>
                <a:cs typeface="Poppins Medium" panose="00000600000000000000" pitchFamily="2" charset="0"/>
              </a:rPr>
              <a:t>Example</a:t>
            </a:r>
            <a:r>
              <a:rPr lang="en-AU" sz="2000" dirty="0"/>
              <a:t> (2 of 2)</a:t>
            </a:r>
          </a:p>
        </p:txBody>
      </p:sp>
      <p:sp>
        <p:nvSpPr>
          <p:cNvPr id="6" name="Footer Placeholder 5">
            <a:extLst>
              <a:ext uri="{FF2B5EF4-FFF2-40B4-BE49-F238E27FC236}">
                <a16:creationId xmlns:a16="http://schemas.microsoft.com/office/drawing/2014/main" id="{E71E3BFC-DF70-4A8C-BC63-430838C48EDD}"/>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E7DC03A2-084C-4598-8B3F-4850042D3BB6}"/>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24</a:t>
            </a:fld>
            <a:endParaRPr lang="en-US" dirty="0"/>
          </a:p>
        </p:txBody>
      </p:sp>
      <p:pic>
        <p:nvPicPr>
          <p:cNvPr id="12" name="Picture 11">
            <a:extLst>
              <a:ext uri="{FF2B5EF4-FFF2-40B4-BE49-F238E27FC236}">
                <a16:creationId xmlns:a16="http://schemas.microsoft.com/office/drawing/2014/main" id="{3AB4360B-DD30-4F87-A50A-A720C48429B1}"/>
              </a:ext>
            </a:extLst>
          </p:cNvPr>
          <p:cNvPicPr>
            <a:picLocks noChangeAspect="1"/>
          </p:cNvPicPr>
          <p:nvPr/>
        </p:nvPicPr>
        <p:blipFill>
          <a:blip r:embed="rId2"/>
          <a:stretch>
            <a:fillRect/>
          </a:stretch>
        </p:blipFill>
        <p:spPr>
          <a:xfrm>
            <a:off x="6318812" y="2718315"/>
            <a:ext cx="2367987" cy="1812990"/>
          </a:xfrm>
          <a:prstGeom prst="rect">
            <a:avLst/>
          </a:prstGeom>
        </p:spPr>
      </p:pic>
      <p:sp>
        <p:nvSpPr>
          <p:cNvPr id="3" name="TextBox 2">
            <a:extLst>
              <a:ext uri="{FF2B5EF4-FFF2-40B4-BE49-F238E27FC236}">
                <a16:creationId xmlns:a16="http://schemas.microsoft.com/office/drawing/2014/main" id="{D6D99E56-F759-74E2-CFD2-1392CD2BE619}"/>
              </a:ext>
            </a:extLst>
          </p:cNvPr>
          <p:cNvSpPr txBox="1"/>
          <p:nvPr/>
        </p:nvSpPr>
        <p:spPr>
          <a:xfrm>
            <a:off x="6990573" y="2410538"/>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pic>
        <p:nvPicPr>
          <p:cNvPr id="11" name="Picture 10">
            <a:extLst>
              <a:ext uri="{FF2B5EF4-FFF2-40B4-BE49-F238E27FC236}">
                <a16:creationId xmlns:a16="http://schemas.microsoft.com/office/drawing/2014/main" id="{782373D1-13F0-30FD-ABBA-0459AF04A112}"/>
              </a:ext>
            </a:extLst>
          </p:cNvPr>
          <p:cNvPicPr>
            <a:picLocks noChangeAspect="1"/>
          </p:cNvPicPr>
          <p:nvPr/>
        </p:nvPicPr>
        <p:blipFill>
          <a:blip r:embed="rId3"/>
          <a:stretch>
            <a:fillRect/>
          </a:stretch>
        </p:blipFill>
        <p:spPr>
          <a:xfrm>
            <a:off x="1562100" y="765969"/>
            <a:ext cx="4629150" cy="5495925"/>
          </a:xfrm>
          <a:prstGeom prst="rect">
            <a:avLst/>
          </a:prstGeom>
        </p:spPr>
      </p:pic>
    </p:spTree>
    <p:extLst>
      <p:ext uri="{BB962C8B-B14F-4D97-AF65-F5344CB8AC3E}">
        <p14:creationId xmlns:p14="http://schemas.microsoft.com/office/powerpoint/2010/main" val="400637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EAC722E-0C87-1B5C-E498-B0967F1DACAE}"/>
              </a:ext>
            </a:extLst>
          </p:cNvPr>
          <p:cNvPicPr>
            <a:picLocks noChangeAspect="1"/>
          </p:cNvPicPr>
          <p:nvPr/>
        </p:nvPicPr>
        <p:blipFill>
          <a:blip r:embed="rId2"/>
          <a:stretch>
            <a:fillRect/>
          </a:stretch>
        </p:blipFill>
        <p:spPr>
          <a:xfrm>
            <a:off x="1281112" y="837406"/>
            <a:ext cx="6581775" cy="5200650"/>
          </a:xfrm>
          <a:prstGeom prst="rect">
            <a:avLst/>
          </a:prstGeom>
        </p:spPr>
      </p:pic>
      <p:sp>
        <p:nvSpPr>
          <p:cNvPr id="2" name="Title 1">
            <a:extLst>
              <a:ext uri="{FF2B5EF4-FFF2-40B4-BE49-F238E27FC236}">
                <a16:creationId xmlns:a16="http://schemas.microsoft.com/office/drawing/2014/main" id="{A5521421-93B5-45C7-8636-5E1EA6C207C9}"/>
              </a:ext>
            </a:extLst>
          </p:cNvPr>
          <p:cNvSpPr>
            <a:spLocks noGrp="1"/>
          </p:cNvSpPr>
          <p:nvPr>
            <p:ph type="title"/>
          </p:nvPr>
        </p:nvSpPr>
        <p:spPr>
          <a:xfrm>
            <a:off x="628650" y="299380"/>
            <a:ext cx="7886700" cy="471351"/>
          </a:xfrm>
        </p:spPr>
        <p:txBody>
          <a:bodyPr>
            <a:normAutofit fontScale="90000"/>
          </a:bodyPr>
          <a:lstStyle/>
          <a:p>
            <a:r>
              <a:rPr lang="en-US" altLang="en-US" dirty="0"/>
              <a:t>Internal and External Padding- </a:t>
            </a:r>
            <a:r>
              <a:rPr lang="en-US" altLang="en-US" dirty="0">
                <a:solidFill>
                  <a:schemeClr val="accent5">
                    <a:lumMod val="75000"/>
                  </a:schemeClr>
                </a:solidFill>
              </a:rPr>
              <a:t>Example</a:t>
            </a:r>
            <a:endParaRPr lang="en-AU" sz="2000" dirty="0">
              <a:solidFill>
                <a:schemeClr val="accent5">
                  <a:lumMod val="75000"/>
                </a:schemeClr>
              </a:solidFill>
            </a:endParaRPr>
          </a:p>
        </p:txBody>
      </p:sp>
      <p:sp>
        <p:nvSpPr>
          <p:cNvPr id="6" name="Footer Placeholder 5">
            <a:extLst>
              <a:ext uri="{FF2B5EF4-FFF2-40B4-BE49-F238E27FC236}">
                <a16:creationId xmlns:a16="http://schemas.microsoft.com/office/drawing/2014/main" id="{62003EC5-81AA-43D2-A648-4A7E7E0C4B9E}"/>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3A8646D6-E811-4C5B-A7E1-236C856B551E}"/>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25</a:t>
            </a:fld>
            <a:endParaRPr lang="en-US" dirty="0"/>
          </a:p>
        </p:txBody>
      </p:sp>
      <p:pic>
        <p:nvPicPr>
          <p:cNvPr id="13" name="Picture 12">
            <a:extLst>
              <a:ext uri="{FF2B5EF4-FFF2-40B4-BE49-F238E27FC236}">
                <a16:creationId xmlns:a16="http://schemas.microsoft.com/office/drawing/2014/main" id="{96A88971-F7BC-4602-BFED-89475A6E9B25}"/>
              </a:ext>
            </a:extLst>
          </p:cNvPr>
          <p:cNvPicPr>
            <a:picLocks noChangeAspect="1"/>
          </p:cNvPicPr>
          <p:nvPr/>
        </p:nvPicPr>
        <p:blipFill>
          <a:blip r:embed="rId3"/>
          <a:stretch>
            <a:fillRect/>
          </a:stretch>
        </p:blipFill>
        <p:spPr>
          <a:xfrm>
            <a:off x="6850803" y="1446212"/>
            <a:ext cx="2024167" cy="1991519"/>
          </a:xfrm>
          <a:prstGeom prst="rect">
            <a:avLst/>
          </a:prstGeom>
        </p:spPr>
      </p:pic>
      <p:sp>
        <p:nvSpPr>
          <p:cNvPr id="3" name="TextBox 2">
            <a:extLst>
              <a:ext uri="{FF2B5EF4-FFF2-40B4-BE49-F238E27FC236}">
                <a16:creationId xmlns:a16="http://schemas.microsoft.com/office/drawing/2014/main" id="{33A0B9AE-5C03-B06B-008C-0FC6938F79DA}"/>
              </a:ext>
            </a:extLst>
          </p:cNvPr>
          <p:cNvSpPr txBox="1"/>
          <p:nvPr/>
        </p:nvSpPr>
        <p:spPr>
          <a:xfrm>
            <a:off x="7767108" y="1138435"/>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spTree>
    <p:extLst>
      <p:ext uri="{BB962C8B-B14F-4D97-AF65-F5344CB8AC3E}">
        <p14:creationId xmlns:p14="http://schemas.microsoft.com/office/powerpoint/2010/main" val="245664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7F3CA1A-1FEB-41FD-BD98-C8A5F88AAED6}"/>
              </a:ext>
            </a:extLst>
          </p:cNvPr>
          <p:cNvSpPr>
            <a:spLocks noGrp="1" noChangeArrowheads="1"/>
          </p:cNvSpPr>
          <p:nvPr>
            <p:ph type="title"/>
          </p:nvPr>
        </p:nvSpPr>
        <p:spPr>
          <a:xfrm>
            <a:off x="428625" y="366055"/>
            <a:ext cx="8086725" cy="910295"/>
          </a:xfrm>
        </p:spPr>
        <p:txBody>
          <a:bodyPr>
            <a:normAutofit/>
          </a:bodyPr>
          <a:lstStyle/>
          <a:p>
            <a:r>
              <a:rPr lang="en-US" altLang="en-US" dirty="0"/>
              <a:t>Organizing Widgets with Frames</a:t>
            </a:r>
            <a:r>
              <a:rPr lang="en-AU" sz="2000" dirty="0"/>
              <a:t> (1 of 2)</a:t>
            </a:r>
            <a:endParaRPr lang="en-US" altLang="en-US" sz="2000" dirty="0"/>
          </a:p>
        </p:txBody>
      </p:sp>
      <p:sp>
        <p:nvSpPr>
          <p:cNvPr id="3" name="Content Placeholder 2">
            <a:extLst>
              <a:ext uri="{FF2B5EF4-FFF2-40B4-BE49-F238E27FC236}">
                <a16:creationId xmlns:a16="http://schemas.microsoft.com/office/drawing/2014/main" id="{46B40566-DF56-4233-AB27-B8872610FA30}"/>
              </a:ext>
            </a:extLst>
          </p:cNvPr>
          <p:cNvSpPr>
            <a:spLocks noGrp="1"/>
          </p:cNvSpPr>
          <p:nvPr>
            <p:ph idx="1"/>
          </p:nvPr>
        </p:nvSpPr>
        <p:spPr>
          <a:xfrm>
            <a:off x="428625" y="1464219"/>
            <a:ext cx="8086725" cy="2221956"/>
          </a:xfrm>
        </p:spPr>
        <p:txBody>
          <a:bodyPr>
            <a:normAutofit/>
          </a:bodyPr>
          <a:lstStyle/>
          <a:p>
            <a:pPr>
              <a:defRPr/>
            </a:pPr>
            <a:r>
              <a:rPr lang="en-US" b="1" dirty="0">
                <a:solidFill>
                  <a:srgbClr val="C00000"/>
                </a:solidFill>
                <a:latin typeface="+mn-lt"/>
                <a:cs typeface="Courier New" pitchFamily="49" charset="0"/>
              </a:rPr>
              <a:t>Frame widget: </a:t>
            </a:r>
            <a:r>
              <a:rPr lang="en-US" dirty="0">
                <a:latin typeface="+mn-lt"/>
                <a:cs typeface="Courier New" pitchFamily="49" charset="0"/>
              </a:rPr>
              <a:t>A container that holds other widgets</a:t>
            </a:r>
          </a:p>
          <a:p>
            <a:pPr lvl="1">
              <a:lnSpc>
                <a:spcPct val="100000"/>
              </a:lnSpc>
              <a:defRPr/>
            </a:pPr>
            <a:r>
              <a:rPr lang="en-US" dirty="0">
                <a:latin typeface="+mn-lt"/>
                <a:cs typeface="Courier New" pitchFamily="49" charset="0"/>
              </a:rPr>
              <a:t>Useful for organizing and arranging groups of widgets in a window. </a:t>
            </a:r>
          </a:p>
          <a:p>
            <a:pPr lvl="1">
              <a:lnSpc>
                <a:spcPct val="100000"/>
              </a:lnSpc>
              <a:defRPr/>
            </a:pPr>
            <a:r>
              <a:rPr lang="en-US" dirty="0">
                <a:latin typeface="+mn-lt"/>
                <a:cs typeface="Courier New" pitchFamily="49" charset="0"/>
              </a:rPr>
              <a:t>For example, you can place a set of widgets in one Frame and arrange them in a particular way, then place a set of widgets in another Frame and arrange them in a different way.</a:t>
            </a:r>
          </a:p>
          <a:p>
            <a:pPr lvl="2">
              <a:defRPr/>
            </a:pPr>
            <a:r>
              <a:rPr lang="en-US" dirty="0">
                <a:latin typeface="+mn-lt"/>
                <a:cs typeface="Courier New" pitchFamily="49" charset="0"/>
              </a:rPr>
              <a:t>Example:</a:t>
            </a:r>
          </a:p>
          <a:p>
            <a:pPr marL="804863" lvl="2" indent="109538">
              <a:buNone/>
              <a:defRPr/>
            </a:pPr>
            <a:r>
              <a:rPr lang="en-US" dirty="0">
                <a:latin typeface="+mn-lt"/>
                <a:cs typeface="Courier New" pitchFamily="49" charset="0"/>
              </a:rPr>
              <a:t>	Label(</a:t>
            </a:r>
            <a:r>
              <a:rPr lang="en-US" dirty="0" err="1">
                <a:latin typeface="+mn-lt"/>
                <a:cs typeface="Courier New" pitchFamily="49" charset="0"/>
              </a:rPr>
              <a:t>self.top_frame,text</a:t>
            </a:r>
            <a:r>
              <a:rPr lang="en-US" dirty="0">
                <a:latin typeface="+mn-lt"/>
                <a:cs typeface="Courier New" pitchFamily="49" charset="0"/>
              </a:rPr>
              <a:t> = 'hi')</a:t>
            </a:r>
          </a:p>
          <a:p>
            <a:pPr>
              <a:defRPr/>
            </a:pPr>
            <a:endParaRPr lang="en-US" dirty="0">
              <a:latin typeface="+mn-lt"/>
            </a:endParaRPr>
          </a:p>
        </p:txBody>
      </p:sp>
      <p:sp>
        <p:nvSpPr>
          <p:cNvPr id="4" name="Footer Placeholder 3">
            <a:extLst>
              <a:ext uri="{FF2B5EF4-FFF2-40B4-BE49-F238E27FC236}">
                <a16:creationId xmlns:a16="http://schemas.microsoft.com/office/drawing/2014/main" id="{4ECFE399-A116-43F0-83C0-B3D3E5D673FA}"/>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BF348441-9C92-4898-9C19-227B61D35B0B}"/>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1B55631-254A-40AB-852A-25F577EF170E}"/>
              </a:ext>
            </a:extLst>
          </p:cNvPr>
          <p:cNvSpPr>
            <a:spLocks noGrp="1" noChangeArrowheads="1"/>
          </p:cNvSpPr>
          <p:nvPr>
            <p:ph type="title"/>
          </p:nvPr>
        </p:nvSpPr>
        <p:spPr>
          <a:xfrm>
            <a:off x="381000" y="366055"/>
            <a:ext cx="8134350" cy="900770"/>
          </a:xfrm>
        </p:spPr>
        <p:txBody>
          <a:bodyPr>
            <a:normAutofit/>
          </a:bodyPr>
          <a:lstStyle/>
          <a:p>
            <a:r>
              <a:rPr lang="en-US" altLang="en-US" dirty="0"/>
              <a:t>Organizing Widgets with Frames</a:t>
            </a:r>
            <a:r>
              <a:rPr lang="en-AU" sz="2000" dirty="0"/>
              <a:t> (2 of 2)</a:t>
            </a:r>
            <a:endParaRPr lang="en-US" altLang="en-US" sz="2000" dirty="0"/>
          </a:p>
        </p:txBody>
      </p:sp>
      <p:sp>
        <p:nvSpPr>
          <p:cNvPr id="4" name="Footer Placeholder 3">
            <a:extLst>
              <a:ext uri="{FF2B5EF4-FFF2-40B4-BE49-F238E27FC236}">
                <a16:creationId xmlns:a16="http://schemas.microsoft.com/office/drawing/2014/main" id="{6A74BD54-7429-472A-8161-57571A284530}"/>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8C6461A0-86EF-4490-A122-710BC5B7CD7A}"/>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27</a:t>
            </a:fld>
            <a:endParaRPr lang="en-US" dirty="0"/>
          </a:p>
        </p:txBody>
      </p:sp>
      <p:pic>
        <p:nvPicPr>
          <p:cNvPr id="30723" name="Picture 3" descr="A window displays widgets Winken, Blinken, Nod stacked one on top of the other in the top frame and Winken, blinken, and Nod arranged horizontally in the bottom frame. ">
            <a:extLst>
              <a:ext uri="{FF2B5EF4-FFF2-40B4-BE49-F238E27FC236}">
                <a16:creationId xmlns:a16="http://schemas.microsoft.com/office/drawing/2014/main" id="{6C3C2999-7104-4A0F-B0CA-CDCF5A9C23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449261" y="1647825"/>
            <a:ext cx="6245477" cy="323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A681ECE-C68C-4539-BBA4-965B76C0F5E3}"/>
              </a:ext>
            </a:extLst>
          </p:cNvPr>
          <p:cNvSpPr>
            <a:spLocks noGrp="1"/>
          </p:cNvSpPr>
          <p:nvPr>
            <p:ph type="ftr" sz="quarter" idx="11"/>
          </p:nvPr>
        </p:nvSpPr>
        <p:spPr>
          <a:xfrm>
            <a:off x="3818528" y="6406465"/>
            <a:ext cx="2743200" cy="366055"/>
          </a:xfrm>
        </p:spPr>
        <p:txBody>
          <a:bodyPr vert="horz" lIns="91440" tIns="45720" rIns="91440" bIns="45720" rtlCol="0" anchor="ctr">
            <a:normAutofit/>
          </a:bodyPr>
          <a:lstStyle/>
          <a:p>
            <a:pPr algn="ctr">
              <a:spcAft>
                <a:spcPts val="600"/>
              </a:spcAft>
            </a:pPr>
            <a:r>
              <a:rPr lang="en-US" sz="1200" kern="1200" dirty="0">
                <a:solidFill>
                  <a:schemeClr val="tx1">
                    <a:tint val="75000"/>
                  </a:schemeClr>
                </a:solidFill>
                <a:latin typeface="+mn-lt"/>
                <a:ea typeface="+mn-ea"/>
                <a:cs typeface="+mn-cs"/>
              </a:rPr>
              <a:t>AOU- M110</a:t>
            </a:r>
          </a:p>
        </p:txBody>
      </p:sp>
      <p:sp>
        <p:nvSpPr>
          <p:cNvPr id="6" name="Slide Number Placeholder 5">
            <a:extLst>
              <a:ext uri="{FF2B5EF4-FFF2-40B4-BE49-F238E27FC236}">
                <a16:creationId xmlns:a16="http://schemas.microsoft.com/office/drawing/2014/main" id="{6CCCEE4D-102C-4A4E-9281-333247151337}"/>
              </a:ext>
            </a:extLst>
          </p:cNvPr>
          <p:cNvSpPr>
            <a:spLocks noGrp="1"/>
          </p:cNvSpPr>
          <p:nvPr>
            <p:ph type="sldNum" sz="quarter" idx="4294967295"/>
          </p:nvPr>
        </p:nvSpPr>
        <p:spPr>
          <a:xfrm>
            <a:off x="7086600" y="6372225"/>
            <a:ext cx="2057400" cy="366713"/>
          </a:xfrm>
          <a:prstGeom prst="rect">
            <a:avLst/>
          </a:prstGeom>
        </p:spPr>
        <p:txBody>
          <a:bodyPr vert="horz" lIns="91440" tIns="45720" rIns="91440" bIns="45720" rtlCol="0" anchor="ctr">
            <a:normAutofit/>
          </a:bodyPr>
          <a:lstStyle/>
          <a:p>
            <a:pPr>
              <a:spcAft>
                <a:spcPts val="600"/>
              </a:spcAft>
            </a:pPr>
            <a:fld id="{D57F1E4F-1CFF-5643-939E-02111984F565}" type="slidenum">
              <a:rPr lang="en-US" sz="1200" smtClean="0">
                <a:solidFill>
                  <a:schemeClr val="tx1">
                    <a:tint val="75000"/>
                  </a:schemeClr>
                </a:solidFill>
              </a:rPr>
              <a:pPr>
                <a:spcAft>
                  <a:spcPts val="600"/>
                </a:spcAft>
              </a:pPr>
              <a:t>28</a:t>
            </a:fld>
            <a:endParaRPr lang="en-US" sz="1200">
              <a:solidFill>
                <a:schemeClr val="tx1">
                  <a:tint val="75000"/>
                </a:schemeClr>
              </a:solidFill>
            </a:endParaRPr>
          </a:p>
        </p:txBody>
      </p:sp>
      <p:grpSp>
        <p:nvGrpSpPr>
          <p:cNvPr id="3" name="Group 2">
            <a:extLst>
              <a:ext uri="{FF2B5EF4-FFF2-40B4-BE49-F238E27FC236}">
                <a16:creationId xmlns:a16="http://schemas.microsoft.com/office/drawing/2014/main" id="{DDCB77D3-135F-60A7-69F6-0DC079FE7AAF}"/>
              </a:ext>
            </a:extLst>
          </p:cNvPr>
          <p:cNvGrpSpPr/>
          <p:nvPr/>
        </p:nvGrpSpPr>
        <p:grpSpPr>
          <a:xfrm>
            <a:off x="2662768" y="4300919"/>
            <a:ext cx="2057400" cy="2438019"/>
            <a:chOff x="1723103" y="4206217"/>
            <a:chExt cx="2057400" cy="2438019"/>
          </a:xfrm>
        </p:grpSpPr>
        <p:pic>
          <p:nvPicPr>
            <p:cNvPr id="11" name="Picture 10">
              <a:extLst>
                <a:ext uri="{FF2B5EF4-FFF2-40B4-BE49-F238E27FC236}">
                  <a16:creationId xmlns:a16="http://schemas.microsoft.com/office/drawing/2014/main" id="{5265901A-EC74-4EC7-8F7F-19F2C00D7FFD}"/>
                </a:ext>
              </a:extLst>
            </p:cNvPr>
            <p:cNvPicPr>
              <a:picLocks noChangeAspect="1"/>
            </p:cNvPicPr>
            <p:nvPr/>
          </p:nvPicPr>
          <p:blipFill>
            <a:blip r:embed="rId2"/>
            <a:stretch>
              <a:fillRect/>
            </a:stretch>
          </p:blipFill>
          <p:spPr>
            <a:xfrm>
              <a:off x="1723103" y="4206217"/>
              <a:ext cx="2057400" cy="2438019"/>
            </a:xfrm>
            <a:prstGeom prst="rect">
              <a:avLst/>
            </a:prstGeom>
          </p:spPr>
        </p:pic>
        <p:sp>
          <p:nvSpPr>
            <p:cNvPr id="21" name="Rectangle: Rounded Corners 20">
              <a:extLst>
                <a:ext uri="{FF2B5EF4-FFF2-40B4-BE49-F238E27FC236}">
                  <a16:creationId xmlns:a16="http://schemas.microsoft.com/office/drawing/2014/main" id="{B03B2BB3-43DF-42D6-A3CC-E661DFFAE158}"/>
                </a:ext>
              </a:extLst>
            </p:cNvPr>
            <p:cNvSpPr/>
            <p:nvPr/>
          </p:nvSpPr>
          <p:spPr>
            <a:xfrm>
              <a:off x="1723103" y="5460999"/>
              <a:ext cx="1925894" cy="109363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E2FEE504-9794-4F98-8DA6-168AE3D07E3D}"/>
                </a:ext>
              </a:extLst>
            </p:cNvPr>
            <p:cNvSpPr/>
            <p:nvPr/>
          </p:nvSpPr>
          <p:spPr>
            <a:xfrm>
              <a:off x="2289094" y="4586884"/>
              <a:ext cx="997031" cy="547290"/>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77CA4D6-EB37-4B85-BE36-50EE17212E4C}"/>
                </a:ext>
              </a:extLst>
            </p:cNvPr>
            <p:cNvSpPr/>
            <p:nvPr/>
          </p:nvSpPr>
          <p:spPr>
            <a:xfrm>
              <a:off x="1723103" y="5175738"/>
              <a:ext cx="2057400" cy="243697"/>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AF044669-1CB9-101B-DD21-BBD378100A5D}"/>
              </a:ext>
            </a:extLst>
          </p:cNvPr>
          <p:cNvGrpSpPr/>
          <p:nvPr/>
        </p:nvGrpSpPr>
        <p:grpSpPr>
          <a:xfrm>
            <a:off x="4182066" y="181665"/>
            <a:ext cx="4759326" cy="4024552"/>
            <a:chOff x="4182066" y="181665"/>
            <a:chExt cx="4759326" cy="4024552"/>
          </a:xfrm>
        </p:grpSpPr>
        <p:pic>
          <p:nvPicPr>
            <p:cNvPr id="13" name="Picture 12">
              <a:extLst>
                <a:ext uri="{FF2B5EF4-FFF2-40B4-BE49-F238E27FC236}">
                  <a16:creationId xmlns:a16="http://schemas.microsoft.com/office/drawing/2014/main" id="{D392A715-3D0F-4B34-BC6C-4A9DB90DDA19}"/>
                </a:ext>
              </a:extLst>
            </p:cNvPr>
            <p:cNvPicPr>
              <a:picLocks noChangeAspect="1"/>
            </p:cNvPicPr>
            <p:nvPr/>
          </p:nvPicPr>
          <p:blipFill>
            <a:blip r:embed="rId3"/>
            <a:stretch>
              <a:fillRect/>
            </a:stretch>
          </p:blipFill>
          <p:spPr>
            <a:xfrm>
              <a:off x="4182066" y="181665"/>
              <a:ext cx="4759325" cy="4024552"/>
            </a:xfrm>
            <a:prstGeom prst="rect">
              <a:avLst/>
            </a:prstGeom>
          </p:spPr>
        </p:pic>
        <p:sp>
          <p:nvSpPr>
            <p:cNvPr id="18" name="Rectangle: Rounded Corners 17">
              <a:extLst>
                <a:ext uri="{FF2B5EF4-FFF2-40B4-BE49-F238E27FC236}">
                  <a16:creationId xmlns:a16="http://schemas.microsoft.com/office/drawing/2014/main" id="{BD9DE8E9-7E4D-43E6-8CE9-E73EA0154A12}"/>
                </a:ext>
              </a:extLst>
            </p:cNvPr>
            <p:cNvSpPr/>
            <p:nvPr/>
          </p:nvSpPr>
          <p:spPr>
            <a:xfrm>
              <a:off x="4631834" y="2614768"/>
              <a:ext cx="4309558" cy="2998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34387D7-9904-4452-A75D-98D7BA09836F}"/>
                </a:ext>
              </a:extLst>
            </p:cNvPr>
            <p:cNvSpPr/>
            <p:nvPr/>
          </p:nvSpPr>
          <p:spPr>
            <a:xfrm>
              <a:off x="4414931" y="476593"/>
              <a:ext cx="3400238" cy="1882898"/>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9E82118-F646-2D0C-B3D3-44CF3C79AF95}"/>
              </a:ext>
            </a:extLst>
          </p:cNvPr>
          <p:cNvGrpSpPr/>
          <p:nvPr/>
        </p:nvGrpSpPr>
        <p:grpSpPr>
          <a:xfrm>
            <a:off x="379458" y="190671"/>
            <a:ext cx="3686175" cy="3981298"/>
            <a:chOff x="441769" y="152661"/>
            <a:chExt cx="3686175" cy="3981298"/>
          </a:xfrm>
        </p:grpSpPr>
        <p:pic>
          <p:nvPicPr>
            <p:cNvPr id="9" name="Picture 8">
              <a:extLst>
                <a:ext uri="{FF2B5EF4-FFF2-40B4-BE49-F238E27FC236}">
                  <a16:creationId xmlns:a16="http://schemas.microsoft.com/office/drawing/2014/main" id="{A97776D8-B0A0-FC6C-A4CC-36E0A722D45E}"/>
                </a:ext>
              </a:extLst>
            </p:cNvPr>
            <p:cNvPicPr>
              <a:picLocks noChangeAspect="1"/>
            </p:cNvPicPr>
            <p:nvPr/>
          </p:nvPicPr>
          <p:blipFill>
            <a:blip r:embed="rId4"/>
            <a:stretch>
              <a:fillRect/>
            </a:stretch>
          </p:blipFill>
          <p:spPr>
            <a:xfrm>
              <a:off x="441769" y="152661"/>
              <a:ext cx="3686175" cy="3981298"/>
            </a:xfrm>
            <a:prstGeom prst="rect">
              <a:avLst/>
            </a:prstGeom>
          </p:spPr>
        </p:pic>
        <p:sp>
          <p:nvSpPr>
            <p:cNvPr id="2" name="Rectangle: Rounded Corners 1">
              <a:extLst>
                <a:ext uri="{FF2B5EF4-FFF2-40B4-BE49-F238E27FC236}">
                  <a16:creationId xmlns:a16="http://schemas.microsoft.com/office/drawing/2014/main" id="{F49DA94E-A3E5-AD87-9878-633BA9D4E5E7}"/>
                </a:ext>
              </a:extLst>
            </p:cNvPr>
            <p:cNvSpPr/>
            <p:nvPr/>
          </p:nvSpPr>
          <p:spPr>
            <a:xfrm>
              <a:off x="564739" y="2314575"/>
              <a:ext cx="3217178" cy="181230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494E635F-A320-9AC3-FD11-A1F2E07E3AA6}"/>
              </a:ext>
            </a:extLst>
          </p:cNvPr>
          <p:cNvSpPr txBox="1"/>
          <p:nvPr/>
        </p:nvSpPr>
        <p:spPr>
          <a:xfrm>
            <a:off x="1921296" y="5227142"/>
            <a:ext cx="1024467" cy="307777"/>
          </a:xfrm>
          <a:prstGeom prst="rect">
            <a:avLst/>
          </a:prstGeom>
          <a:noFill/>
        </p:spPr>
        <p:txBody>
          <a:bodyPr wrap="square">
            <a:spAutoFit/>
          </a:bodyPr>
          <a:lstStyle/>
          <a:p>
            <a:r>
              <a:rPr lang="en-US" altLang="en-US" sz="1400" b="1" dirty="0">
                <a:solidFill>
                  <a:srgbClr val="7030A0"/>
                </a:solidFill>
                <a:latin typeface="+mn-lt"/>
              </a:rPr>
              <a:t>Output</a:t>
            </a:r>
            <a:endParaRPr lang="en-US" sz="1400" dirty="0"/>
          </a:p>
        </p:txBody>
      </p:sp>
    </p:spTree>
    <p:extLst>
      <p:ext uri="{BB962C8B-B14F-4D97-AF65-F5344CB8AC3E}">
        <p14:creationId xmlns:p14="http://schemas.microsoft.com/office/powerpoint/2010/main" val="115164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D692-9176-AEE4-0B0F-FECC5BB00656}"/>
              </a:ext>
            </a:extLst>
          </p:cNvPr>
          <p:cNvSpPr>
            <a:spLocks noGrp="1"/>
          </p:cNvSpPr>
          <p:nvPr>
            <p:ph type="title"/>
          </p:nvPr>
        </p:nvSpPr>
        <p:spPr>
          <a:xfrm>
            <a:off x="628650" y="223180"/>
            <a:ext cx="7886700" cy="493849"/>
          </a:xfrm>
        </p:spPr>
        <p:txBody>
          <a:bodyPr>
            <a:normAutofit fontScale="90000"/>
          </a:bodyPr>
          <a:lstStyle/>
          <a:p>
            <a:r>
              <a:rPr lang="en-US" dirty="0"/>
              <a:t>Exercise</a:t>
            </a:r>
          </a:p>
        </p:txBody>
      </p:sp>
      <p:sp>
        <p:nvSpPr>
          <p:cNvPr id="4" name="Footer Placeholder 3">
            <a:extLst>
              <a:ext uri="{FF2B5EF4-FFF2-40B4-BE49-F238E27FC236}">
                <a16:creationId xmlns:a16="http://schemas.microsoft.com/office/drawing/2014/main" id="{D931ABFE-22A6-D71D-6FF7-F3E9E1BF01AB}"/>
              </a:ext>
            </a:extLst>
          </p:cNvPr>
          <p:cNvSpPr>
            <a:spLocks noGrp="1"/>
          </p:cNvSpPr>
          <p:nvPr>
            <p:ph type="ftr" sz="quarter" idx="11"/>
          </p:nvPr>
        </p:nvSpPr>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
        <p:nvSpPr>
          <p:cNvPr id="6" name="TextBox 5">
            <a:extLst>
              <a:ext uri="{FF2B5EF4-FFF2-40B4-BE49-F238E27FC236}">
                <a16:creationId xmlns:a16="http://schemas.microsoft.com/office/drawing/2014/main" id="{9A04F61A-3390-93FA-FEB0-38727CB824D0}"/>
              </a:ext>
            </a:extLst>
          </p:cNvPr>
          <p:cNvSpPr txBox="1"/>
          <p:nvPr/>
        </p:nvSpPr>
        <p:spPr>
          <a:xfrm>
            <a:off x="628650" y="717029"/>
            <a:ext cx="7467600" cy="923330"/>
          </a:xfrm>
          <a:prstGeom prst="rect">
            <a:avLst/>
          </a:prstGeom>
          <a:noFill/>
        </p:spPr>
        <p:txBody>
          <a:bodyPr wrap="square">
            <a:spAutoFit/>
          </a:bodyPr>
          <a:lstStyle/>
          <a:p>
            <a:r>
              <a:rPr lang="en-US" dirty="0"/>
              <a:t>Create a GUI application using a class in Python that displays a </a:t>
            </a:r>
            <a:r>
              <a:rPr lang="en-US" dirty="0">
                <a:solidFill>
                  <a:srgbClr val="0070C0"/>
                </a:solidFill>
              </a:rPr>
              <a:t>label </a:t>
            </a:r>
            <a:r>
              <a:rPr lang="en-US" dirty="0"/>
              <a:t>and a </a:t>
            </a:r>
            <a:r>
              <a:rPr lang="en-US" dirty="0">
                <a:solidFill>
                  <a:srgbClr val="7030A0"/>
                </a:solidFill>
              </a:rPr>
              <a:t>frame</a:t>
            </a:r>
            <a:r>
              <a:rPr lang="en-US" dirty="0"/>
              <a:t>. </a:t>
            </a:r>
            <a:r>
              <a:rPr lang="en-US" dirty="0">
                <a:solidFill>
                  <a:srgbClr val="0070C0"/>
                </a:solidFill>
              </a:rPr>
              <a:t>The label should show a message</a:t>
            </a:r>
            <a:r>
              <a:rPr lang="en-US" dirty="0"/>
              <a:t>, and </a:t>
            </a:r>
            <a:r>
              <a:rPr lang="en-US" dirty="0">
                <a:solidFill>
                  <a:srgbClr val="7030A0"/>
                </a:solidFill>
              </a:rPr>
              <a:t>the frame should contain some content with a solid relief and an external padding </a:t>
            </a:r>
            <a:r>
              <a:rPr lang="en-US" dirty="0"/>
              <a:t>.</a:t>
            </a:r>
          </a:p>
        </p:txBody>
      </p:sp>
      <p:sp>
        <p:nvSpPr>
          <p:cNvPr id="8" name="TextBox 7">
            <a:extLst>
              <a:ext uri="{FF2B5EF4-FFF2-40B4-BE49-F238E27FC236}">
                <a16:creationId xmlns:a16="http://schemas.microsoft.com/office/drawing/2014/main" id="{5AD6BB28-23E5-3C44-8700-AE924332A849}"/>
              </a:ext>
            </a:extLst>
          </p:cNvPr>
          <p:cNvSpPr txBox="1"/>
          <p:nvPr/>
        </p:nvSpPr>
        <p:spPr>
          <a:xfrm>
            <a:off x="1724025" y="1682870"/>
            <a:ext cx="7610475" cy="4924425"/>
          </a:xfrm>
          <a:prstGeom prst="rect">
            <a:avLst/>
          </a:prstGeom>
          <a:noFill/>
        </p:spPr>
        <p:txBody>
          <a:bodyPr wrap="square">
            <a:spAutoFit/>
          </a:bodyPr>
          <a:lstStyle/>
          <a:p>
            <a:r>
              <a:rPr lang="en-US" sz="1600" dirty="0"/>
              <a:t>from </a:t>
            </a:r>
            <a:r>
              <a:rPr lang="en-US" sz="1600" dirty="0" err="1"/>
              <a:t>tkinter</a:t>
            </a:r>
            <a:r>
              <a:rPr lang="en-US" sz="1600" dirty="0"/>
              <a:t> import *</a:t>
            </a:r>
          </a:p>
          <a:p>
            <a:r>
              <a:rPr lang="en-US" sz="1600" dirty="0"/>
              <a:t>class </a:t>
            </a:r>
            <a:r>
              <a:rPr lang="en-US" sz="1600" dirty="0" err="1"/>
              <a:t>MyGUIApp</a:t>
            </a:r>
            <a:r>
              <a:rPr lang="en-US" sz="1600" dirty="0"/>
              <a:t>:</a:t>
            </a:r>
          </a:p>
          <a:p>
            <a:r>
              <a:rPr lang="en-US" sz="1600" dirty="0"/>
              <a:t>    def __</a:t>
            </a:r>
            <a:r>
              <a:rPr lang="en-US" sz="1600" dirty="0" err="1"/>
              <a:t>init</a:t>
            </a:r>
            <a:r>
              <a:rPr lang="en-US" sz="1600" dirty="0"/>
              <a:t>__(self):</a:t>
            </a:r>
          </a:p>
          <a:p>
            <a:r>
              <a:rPr lang="en-US" sz="1600" dirty="0"/>
              <a:t>        </a:t>
            </a:r>
            <a:r>
              <a:rPr lang="en-US" sz="1600" dirty="0" err="1"/>
              <a:t>self.window</a:t>
            </a:r>
            <a:r>
              <a:rPr lang="en-US" sz="1600" dirty="0"/>
              <a:t> = Tk()</a:t>
            </a:r>
          </a:p>
          <a:p>
            <a:r>
              <a:rPr lang="en-US" sz="1600" dirty="0"/>
              <a:t>        </a:t>
            </a:r>
            <a:r>
              <a:rPr lang="en-US" sz="1600" dirty="0" err="1"/>
              <a:t>self.window.title</a:t>
            </a:r>
            <a:r>
              <a:rPr lang="en-US" sz="1600" dirty="0"/>
              <a:t>("GUI App")</a:t>
            </a:r>
          </a:p>
          <a:p>
            <a:endParaRPr lang="en-US" sz="1600" dirty="0"/>
          </a:p>
          <a:p>
            <a:r>
              <a:rPr lang="en-US" sz="1600" dirty="0"/>
              <a:t>        </a:t>
            </a:r>
            <a:r>
              <a:rPr lang="en-US" sz="1600" dirty="0" err="1"/>
              <a:t>self.label</a:t>
            </a:r>
            <a:r>
              <a:rPr lang="en-US" sz="1600" dirty="0"/>
              <a:t> = Label(</a:t>
            </a:r>
            <a:r>
              <a:rPr lang="en-US" sz="1600" dirty="0" err="1"/>
              <a:t>self.window</a:t>
            </a:r>
            <a:r>
              <a:rPr lang="en-US" sz="1600" dirty="0"/>
              <a:t>, text="Hello, World!")</a:t>
            </a:r>
          </a:p>
          <a:p>
            <a:r>
              <a:rPr lang="en-US" sz="1600" dirty="0"/>
              <a:t>        </a:t>
            </a:r>
            <a:r>
              <a:rPr lang="en-US" sz="1600" dirty="0" err="1"/>
              <a:t>self.label.pack</a:t>
            </a:r>
            <a:r>
              <a:rPr lang="en-US" sz="1600" dirty="0"/>
              <a:t>()</a:t>
            </a:r>
          </a:p>
          <a:p>
            <a:endParaRPr lang="en-US" sz="1600" dirty="0"/>
          </a:p>
          <a:p>
            <a:r>
              <a:rPr lang="en-US" sz="1600" dirty="0"/>
              <a:t>        </a:t>
            </a:r>
            <a:r>
              <a:rPr lang="en-US" sz="1600" dirty="0" err="1"/>
              <a:t>self.frame</a:t>
            </a:r>
            <a:r>
              <a:rPr lang="en-US" sz="1600" dirty="0"/>
              <a:t> = Frame(</a:t>
            </a:r>
            <a:r>
              <a:rPr lang="en-US" sz="1600" dirty="0" err="1"/>
              <a:t>self.window</a:t>
            </a:r>
            <a:r>
              <a:rPr lang="en-US" sz="1600" dirty="0"/>
              <a:t>, </a:t>
            </a:r>
            <a:r>
              <a:rPr lang="en-US" sz="1600" dirty="0" err="1"/>
              <a:t>borderwidth</a:t>
            </a:r>
            <a:r>
              <a:rPr lang="en-US" sz="1600" dirty="0"/>
              <a:t>=2, relief="solid")</a:t>
            </a:r>
          </a:p>
          <a:p>
            <a:r>
              <a:rPr lang="en-US" sz="1600" dirty="0"/>
              <a:t>        </a:t>
            </a:r>
            <a:r>
              <a:rPr lang="en-US" sz="1600" dirty="0" err="1"/>
              <a:t>self.frame.pack</a:t>
            </a:r>
            <a:r>
              <a:rPr lang="en-US" sz="1600" dirty="0"/>
              <a:t>(</a:t>
            </a:r>
            <a:r>
              <a:rPr lang="en-US" sz="1600" dirty="0" err="1"/>
              <a:t>padx</a:t>
            </a:r>
            <a:r>
              <a:rPr lang="en-US" sz="1600" dirty="0"/>
              <a:t>=10,pady=10)</a:t>
            </a:r>
          </a:p>
          <a:p>
            <a:endParaRPr lang="en-US" sz="1600" dirty="0"/>
          </a:p>
          <a:p>
            <a:r>
              <a:rPr lang="en-US" sz="1600" dirty="0"/>
              <a:t>        </a:t>
            </a:r>
            <a:r>
              <a:rPr lang="en-US" sz="1600" dirty="0" err="1"/>
              <a:t>self.content_label</a:t>
            </a:r>
            <a:r>
              <a:rPr lang="en-US" sz="1600" dirty="0"/>
              <a:t> = Label(</a:t>
            </a:r>
            <a:r>
              <a:rPr lang="en-US" sz="1600" dirty="0" err="1"/>
              <a:t>self.frame</a:t>
            </a:r>
            <a:r>
              <a:rPr lang="en-US" sz="1600" dirty="0"/>
              <a:t>, text="This is the content inside the frame.")</a:t>
            </a:r>
          </a:p>
          <a:p>
            <a:r>
              <a:rPr lang="en-US" sz="1600" dirty="0"/>
              <a:t>        </a:t>
            </a:r>
            <a:r>
              <a:rPr lang="en-US" sz="1600" dirty="0" err="1"/>
              <a:t>self.content_label.pack</a:t>
            </a:r>
            <a:r>
              <a:rPr lang="en-US" sz="1600" dirty="0"/>
              <a:t>()</a:t>
            </a:r>
          </a:p>
          <a:p>
            <a:endParaRPr lang="en-US" sz="1600" dirty="0"/>
          </a:p>
          <a:p>
            <a:r>
              <a:rPr lang="en-US" sz="1600" dirty="0"/>
              <a:t>        </a:t>
            </a:r>
            <a:r>
              <a:rPr lang="en-US" sz="1600" dirty="0" err="1"/>
              <a:t>self.window.mainloop</a:t>
            </a:r>
            <a:r>
              <a:rPr lang="en-US" sz="1600" dirty="0"/>
              <a:t>()</a:t>
            </a:r>
          </a:p>
          <a:p>
            <a:endParaRPr lang="en-US" sz="1600" dirty="0"/>
          </a:p>
          <a:p>
            <a:r>
              <a:rPr lang="en-US" sz="1600" dirty="0">
                <a:solidFill>
                  <a:schemeClr val="bg1">
                    <a:lumMod val="50000"/>
                  </a:schemeClr>
                </a:solidFill>
              </a:rPr>
              <a:t># Create an instance of the class to start the GUI app</a:t>
            </a:r>
          </a:p>
          <a:p>
            <a:r>
              <a:rPr lang="en-US" sz="1600" dirty="0" err="1"/>
              <a:t>my_app</a:t>
            </a:r>
            <a:r>
              <a:rPr lang="en-US" sz="1600" dirty="0"/>
              <a:t> = </a:t>
            </a:r>
            <a:r>
              <a:rPr lang="en-US" sz="1600" dirty="0" err="1"/>
              <a:t>MyGUIApp</a:t>
            </a:r>
            <a:r>
              <a:rPr lang="en-US" sz="1600" dirty="0"/>
              <a:t>()</a:t>
            </a:r>
          </a:p>
        </p:txBody>
      </p:sp>
      <p:sp>
        <p:nvSpPr>
          <p:cNvPr id="9" name="Left Brace 8">
            <a:extLst>
              <a:ext uri="{FF2B5EF4-FFF2-40B4-BE49-F238E27FC236}">
                <a16:creationId xmlns:a16="http://schemas.microsoft.com/office/drawing/2014/main" id="{1C159E4E-30AC-7421-456B-4D2E19BAC28B}"/>
              </a:ext>
            </a:extLst>
          </p:cNvPr>
          <p:cNvSpPr/>
          <p:nvPr/>
        </p:nvSpPr>
        <p:spPr>
          <a:xfrm>
            <a:off x="785815" y="2311915"/>
            <a:ext cx="761999" cy="3240645"/>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5340EAC9-9B8E-9747-8B68-6FB45251E959}"/>
              </a:ext>
            </a:extLst>
          </p:cNvPr>
          <p:cNvSpPr/>
          <p:nvPr/>
        </p:nvSpPr>
        <p:spPr>
          <a:xfrm>
            <a:off x="1685926" y="3260682"/>
            <a:ext cx="438150" cy="505661"/>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92DC4C8C-3D6E-06D9-294F-C4F717E7439E}"/>
              </a:ext>
            </a:extLst>
          </p:cNvPr>
          <p:cNvSpPr/>
          <p:nvPr/>
        </p:nvSpPr>
        <p:spPr>
          <a:xfrm>
            <a:off x="1800230" y="3971166"/>
            <a:ext cx="438150" cy="1260355"/>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8EC8224-8922-0E49-7C4B-A57DBA1F4D28}"/>
              </a:ext>
            </a:extLst>
          </p:cNvPr>
          <p:cNvSpPr txBox="1"/>
          <p:nvPr/>
        </p:nvSpPr>
        <p:spPr>
          <a:xfrm>
            <a:off x="247651" y="3282019"/>
            <a:ext cx="971550" cy="523220"/>
          </a:xfrm>
          <a:prstGeom prst="rect">
            <a:avLst/>
          </a:prstGeom>
          <a:noFill/>
        </p:spPr>
        <p:txBody>
          <a:bodyPr wrap="square" rtlCol="0">
            <a:spAutoFit/>
          </a:bodyPr>
          <a:lstStyle/>
          <a:p>
            <a:r>
              <a:rPr lang="en-US" sz="1400" b="1" dirty="0">
                <a:solidFill>
                  <a:srgbClr val="C00000"/>
                </a:solidFill>
              </a:rPr>
              <a:t>Initializer method</a:t>
            </a:r>
          </a:p>
        </p:txBody>
      </p:sp>
      <p:sp>
        <p:nvSpPr>
          <p:cNvPr id="13" name="TextBox 12">
            <a:extLst>
              <a:ext uri="{FF2B5EF4-FFF2-40B4-BE49-F238E27FC236}">
                <a16:creationId xmlns:a16="http://schemas.microsoft.com/office/drawing/2014/main" id="{527CA64B-681A-4D95-A82E-4FECE25B74CC}"/>
              </a:ext>
            </a:extLst>
          </p:cNvPr>
          <p:cNvSpPr txBox="1"/>
          <p:nvPr/>
        </p:nvSpPr>
        <p:spPr>
          <a:xfrm>
            <a:off x="1257304" y="2987652"/>
            <a:ext cx="971550" cy="307777"/>
          </a:xfrm>
          <a:prstGeom prst="rect">
            <a:avLst/>
          </a:prstGeom>
          <a:noFill/>
        </p:spPr>
        <p:txBody>
          <a:bodyPr wrap="square" rtlCol="0">
            <a:spAutoFit/>
          </a:bodyPr>
          <a:lstStyle/>
          <a:p>
            <a:r>
              <a:rPr lang="en-US" sz="1400" b="1" dirty="0">
                <a:solidFill>
                  <a:srgbClr val="0070C0"/>
                </a:solidFill>
              </a:rPr>
              <a:t>Label part</a:t>
            </a:r>
          </a:p>
        </p:txBody>
      </p:sp>
      <p:sp>
        <p:nvSpPr>
          <p:cNvPr id="14" name="TextBox 13">
            <a:extLst>
              <a:ext uri="{FF2B5EF4-FFF2-40B4-BE49-F238E27FC236}">
                <a16:creationId xmlns:a16="http://schemas.microsoft.com/office/drawing/2014/main" id="{389CBE67-7165-1FD8-C1A1-A1C345D6E46C}"/>
              </a:ext>
            </a:extLst>
          </p:cNvPr>
          <p:cNvSpPr txBox="1"/>
          <p:nvPr/>
        </p:nvSpPr>
        <p:spPr>
          <a:xfrm>
            <a:off x="1233495" y="3977176"/>
            <a:ext cx="1004885" cy="954107"/>
          </a:xfrm>
          <a:prstGeom prst="rect">
            <a:avLst/>
          </a:prstGeom>
          <a:noFill/>
        </p:spPr>
        <p:txBody>
          <a:bodyPr wrap="square" rtlCol="0">
            <a:spAutoFit/>
          </a:bodyPr>
          <a:lstStyle/>
          <a:p>
            <a:r>
              <a:rPr lang="en-US" sz="1400" b="1" dirty="0">
                <a:solidFill>
                  <a:srgbClr val="7030A0"/>
                </a:solidFill>
              </a:rPr>
              <a:t>Frame with a label inside it</a:t>
            </a:r>
          </a:p>
        </p:txBody>
      </p:sp>
      <p:pic>
        <p:nvPicPr>
          <p:cNvPr id="16" name="Picture 15">
            <a:extLst>
              <a:ext uri="{FF2B5EF4-FFF2-40B4-BE49-F238E27FC236}">
                <a16:creationId xmlns:a16="http://schemas.microsoft.com/office/drawing/2014/main" id="{C2647872-AE15-615D-8F17-1522E931CD03}"/>
              </a:ext>
            </a:extLst>
          </p:cNvPr>
          <p:cNvPicPr>
            <a:picLocks noChangeAspect="1"/>
          </p:cNvPicPr>
          <p:nvPr/>
        </p:nvPicPr>
        <p:blipFill>
          <a:blip r:embed="rId2"/>
          <a:stretch>
            <a:fillRect/>
          </a:stretch>
        </p:blipFill>
        <p:spPr>
          <a:xfrm>
            <a:off x="6729412" y="1949891"/>
            <a:ext cx="2105025" cy="962025"/>
          </a:xfrm>
          <a:prstGeom prst="rect">
            <a:avLst/>
          </a:prstGeom>
        </p:spPr>
      </p:pic>
    </p:spTree>
    <p:extLst>
      <p:ext uri="{BB962C8B-B14F-4D97-AF65-F5344CB8AC3E}">
        <p14:creationId xmlns:p14="http://schemas.microsoft.com/office/powerpoint/2010/main" val="147738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80EB1F5-486F-4F60-B0B4-899BD1667755}"/>
              </a:ext>
            </a:extLst>
          </p:cNvPr>
          <p:cNvSpPr>
            <a:spLocks noGrp="1" noChangeArrowheads="1"/>
          </p:cNvSpPr>
          <p:nvPr>
            <p:ph type="title"/>
          </p:nvPr>
        </p:nvSpPr>
        <p:spPr/>
        <p:txBody>
          <a:bodyPr/>
          <a:lstStyle/>
          <a:p>
            <a:r>
              <a:rPr lang="en-US" altLang="en-US" dirty="0"/>
              <a:t>Graphical User Interfaces</a:t>
            </a:r>
            <a:r>
              <a:rPr lang="en-AU" sz="2000" dirty="0"/>
              <a:t> (1 of 3)</a:t>
            </a:r>
            <a:endParaRPr lang="en-US" altLang="en-US" sz="2000" dirty="0"/>
          </a:p>
        </p:txBody>
      </p:sp>
      <p:sp>
        <p:nvSpPr>
          <p:cNvPr id="5123" name="Content Placeholder 2">
            <a:extLst>
              <a:ext uri="{FF2B5EF4-FFF2-40B4-BE49-F238E27FC236}">
                <a16:creationId xmlns:a16="http://schemas.microsoft.com/office/drawing/2014/main" id="{DFC5E815-D76A-4A0B-BD3D-AB19532F6BD7}"/>
              </a:ext>
            </a:extLst>
          </p:cNvPr>
          <p:cNvSpPr>
            <a:spLocks noGrp="1" noChangeArrowheads="1"/>
          </p:cNvSpPr>
          <p:nvPr>
            <p:ph idx="1"/>
          </p:nvPr>
        </p:nvSpPr>
        <p:spPr>
          <a:xfrm>
            <a:off x="628650" y="3856894"/>
            <a:ext cx="7886700" cy="1828682"/>
          </a:xfrm>
        </p:spPr>
        <p:txBody>
          <a:bodyPr>
            <a:normAutofit/>
          </a:bodyPr>
          <a:lstStyle/>
          <a:p>
            <a:pPr>
              <a:buFontTx/>
              <a:buChar char="•"/>
            </a:pPr>
            <a:r>
              <a:rPr lang="en-US" altLang="en-US" sz="1600" u="sng" dirty="0">
                <a:latin typeface="+mn-lt"/>
                <a:cs typeface="Courier New" panose="02070309020205020404" pitchFamily="49" charset="0"/>
              </a:rPr>
              <a:t>User Interface</a:t>
            </a:r>
            <a:r>
              <a:rPr lang="en-US" altLang="en-US" sz="1600" dirty="0">
                <a:latin typeface="+mn-lt"/>
                <a:cs typeface="Courier New" panose="02070309020205020404" pitchFamily="49" charset="0"/>
              </a:rPr>
              <a:t>: the part of the computer with which the user interacts</a:t>
            </a:r>
          </a:p>
          <a:p>
            <a:pPr>
              <a:buFontTx/>
              <a:buChar char="•"/>
            </a:pPr>
            <a:r>
              <a:rPr lang="en-US" altLang="en-US" sz="1600" u="sng" dirty="0">
                <a:latin typeface="+mn-lt"/>
                <a:cs typeface="Courier New" panose="02070309020205020404" pitchFamily="49" charset="0"/>
              </a:rPr>
              <a:t>Command line interface:</a:t>
            </a:r>
            <a:r>
              <a:rPr lang="en-US" altLang="en-US" sz="1600" dirty="0">
                <a:latin typeface="+mn-lt"/>
                <a:cs typeface="Courier New" panose="02070309020205020404" pitchFamily="49" charset="0"/>
              </a:rPr>
              <a:t> it displays a prompt, and the user types a command that is then executed</a:t>
            </a:r>
          </a:p>
          <a:p>
            <a:pPr>
              <a:buFontTx/>
              <a:buChar char="•"/>
            </a:pPr>
            <a:r>
              <a:rPr lang="en-US" altLang="en-US" sz="1600" u="sng" dirty="0">
                <a:latin typeface="+mn-lt"/>
                <a:cs typeface="Courier New" panose="02070309020205020404" pitchFamily="49" charset="0"/>
              </a:rPr>
              <a:t>Graphical User Interface (GUI)</a:t>
            </a:r>
            <a:r>
              <a:rPr lang="en-US" altLang="en-US" sz="1600" dirty="0">
                <a:latin typeface="+mn-lt"/>
                <a:cs typeface="Courier New" panose="02070309020205020404" pitchFamily="49" charset="0"/>
              </a:rPr>
              <a:t>: allows users to interact with a program through graphical elements on the screen.</a:t>
            </a:r>
          </a:p>
        </p:txBody>
      </p:sp>
      <p:sp>
        <p:nvSpPr>
          <p:cNvPr id="4" name="Footer Placeholder 3">
            <a:extLst>
              <a:ext uri="{FF2B5EF4-FFF2-40B4-BE49-F238E27FC236}">
                <a16:creationId xmlns:a16="http://schemas.microsoft.com/office/drawing/2014/main" id="{162C78F1-6CAD-4999-994C-C6844156FDF3}"/>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4C410333-FB47-41DB-9316-D9E9B1BAE484}"/>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a:t>
            </a:fld>
            <a:endParaRPr lang="en-US" dirty="0"/>
          </a:p>
        </p:txBody>
      </p:sp>
      <p:sp>
        <p:nvSpPr>
          <p:cNvPr id="5" name="TextBox 4">
            <a:extLst>
              <a:ext uri="{FF2B5EF4-FFF2-40B4-BE49-F238E27FC236}">
                <a16:creationId xmlns:a16="http://schemas.microsoft.com/office/drawing/2014/main" id="{DCC2057E-9413-4C3B-AC30-482CA27E9E7D}"/>
              </a:ext>
            </a:extLst>
          </p:cNvPr>
          <p:cNvSpPr txBox="1"/>
          <p:nvPr/>
        </p:nvSpPr>
        <p:spPr>
          <a:xfrm>
            <a:off x="628650" y="1351812"/>
            <a:ext cx="7704666" cy="2308324"/>
          </a:xfrm>
          <a:prstGeom prst="rect">
            <a:avLst/>
          </a:prstGeom>
          <a:noFill/>
        </p:spPr>
        <p:txBody>
          <a:bodyPr wrap="square">
            <a:spAutoFit/>
          </a:bodyPr>
          <a:lstStyle/>
          <a:p>
            <a:pPr algn="l"/>
            <a:r>
              <a:rPr lang="en-US" sz="1800" b="0" i="0" u="none" strike="noStrike" baseline="0" dirty="0">
                <a:latin typeface="SabonLTPro-Roman"/>
              </a:rPr>
              <a:t>A computer’s </a:t>
            </a:r>
            <a:r>
              <a:rPr lang="en-US" sz="1800" b="0" i="1" u="none" strike="noStrike" baseline="0" dirty="0">
                <a:latin typeface="SabonLTPro-Italic"/>
              </a:rPr>
              <a:t>user interface </a:t>
            </a:r>
            <a:r>
              <a:rPr lang="en-US" sz="1800" b="0" i="0" u="none" strike="noStrike" baseline="0" dirty="0">
                <a:latin typeface="SabonLTPro-Roman"/>
              </a:rPr>
              <a:t>is the part of the computer with which the user interacts. One part of the user interface consists of hardware devices, such as the keyboard and the video display. Another part of the user interface lies in the way that the computer’s operating system accepts commands from the user. </a:t>
            </a:r>
          </a:p>
          <a:p>
            <a:pPr algn="l"/>
            <a:r>
              <a:rPr lang="en-US" sz="1800" b="0" i="0" u="none" strike="noStrike" baseline="0" dirty="0">
                <a:latin typeface="SabonLTPro-Roman"/>
              </a:rPr>
              <a:t>For many years, the only way that the user could interact with an operating system was through a </a:t>
            </a:r>
            <a:r>
              <a:rPr lang="en-US" sz="1800" b="1" i="1" u="none" strike="noStrike" baseline="0" dirty="0">
                <a:latin typeface="SabonLTPro-Italic"/>
              </a:rPr>
              <a:t>command line interface</a:t>
            </a:r>
            <a:r>
              <a:rPr lang="en-US" sz="1800" b="0" i="1" u="none" strike="noStrike" baseline="0" dirty="0">
                <a:latin typeface="SabonLTPro-Italic"/>
              </a:rPr>
              <a:t>.</a:t>
            </a:r>
          </a:p>
          <a:p>
            <a:pPr algn="l"/>
            <a:r>
              <a:rPr lang="en-US" sz="1800" b="0" i="0" u="none" strike="noStrike" baseline="0" dirty="0">
                <a:latin typeface="SabonLTPro-Roman"/>
              </a:rPr>
              <a:t>In the 1980s, a new type of interface known as a graphical user interface came into use in commercial operating systems, called the </a:t>
            </a:r>
            <a:r>
              <a:rPr lang="en-US" sz="1800" b="1" i="1" u="none" strike="noStrike" baseline="0" dirty="0">
                <a:latin typeface="SabonLTPro-Italic"/>
              </a:rPr>
              <a:t>graphical user interface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A1B9A91F-9DD8-4CB2-9E74-BF607EBE7F19}"/>
              </a:ext>
            </a:extLst>
          </p:cNvPr>
          <p:cNvSpPr>
            <a:spLocks noGrp="1" noChangeArrowheads="1"/>
          </p:cNvSpPr>
          <p:nvPr>
            <p:ph type="title"/>
          </p:nvPr>
        </p:nvSpPr>
        <p:spPr/>
        <p:txBody>
          <a:bodyPr/>
          <a:lstStyle/>
          <a:p>
            <a:r>
              <a:rPr lang="en-US" altLang="en-US" dirty="0"/>
              <a:t>Graphical User Interfaces</a:t>
            </a:r>
            <a:r>
              <a:rPr lang="en-AU" sz="2000" dirty="0"/>
              <a:t> (2 of 3)</a:t>
            </a:r>
            <a:endParaRPr lang="en-US" altLang="en-US" sz="2000" dirty="0"/>
          </a:p>
        </p:txBody>
      </p:sp>
      <p:sp>
        <p:nvSpPr>
          <p:cNvPr id="6146" name="Content Placeholder 4">
            <a:extLst>
              <a:ext uri="{FF2B5EF4-FFF2-40B4-BE49-F238E27FC236}">
                <a16:creationId xmlns:a16="http://schemas.microsoft.com/office/drawing/2014/main" id="{5D482DF6-1425-45C1-BB29-536DAAA64395}"/>
              </a:ext>
            </a:extLst>
          </p:cNvPr>
          <p:cNvSpPr>
            <a:spLocks noGrp="1" noChangeArrowheads="1"/>
          </p:cNvSpPr>
          <p:nvPr>
            <p:ph idx="1"/>
          </p:nvPr>
        </p:nvSpPr>
        <p:spPr>
          <a:xfrm>
            <a:off x="628650" y="1328908"/>
            <a:ext cx="7886700" cy="732170"/>
          </a:xfrm>
        </p:spPr>
        <p:txBody>
          <a:bodyPr>
            <a:normAutofit/>
          </a:bodyPr>
          <a:lstStyle/>
          <a:p>
            <a:pPr>
              <a:buFontTx/>
              <a:buChar char="•"/>
            </a:pPr>
            <a:r>
              <a:rPr lang="en-US" altLang="en-US" sz="1800" b="1" u="sng" dirty="0">
                <a:solidFill>
                  <a:srgbClr val="C00000"/>
                </a:solidFill>
                <a:latin typeface="+mn-lt"/>
                <a:cs typeface="Courier New" panose="02070309020205020404" pitchFamily="49" charset="0"/>
              </a:rPr>
              <a:t>Command line interface</a:t>
            </a:r>
            <a:r>
              <a:rPr lang="en-US" altLang="en-US" sz="1800" dirty="0">
                <a:latin typeface="+mn-lt"/>
                <a:cs typeface="Courier New" panose="02070309020205020404" pitchFamily="49" charset="0"/>
              </a:rPr>
              <a:t>: displays a prompt and the user types a command that is then executed</a:t>
            </a:r>
          </a:p>
        </p:txBody>
      </p:sp>
      <p:sp>
        <p:nvSpPr>
          <p:cNvPr id="4" name="Footer Placeholder 3">
            <a:extLst>
              <a:ext uri="{FF2B5EF4-FFF2-40B4-BE49-F238E27FC236}">
                <a16:creationId xmlns:a16="http://schemas.microsoft.com/office/drawing/2014/main" id="{781CF4BE-4261-4C75-97C2-F5A09384540A}"/>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C66D4E98-A281-49F7-BE64-F97C401842B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4</a:t>
            </a:fld>
            <a:endParaRPr lang="en-US" dirty="0"/>
          </a:p>
        </p:txBody>
      </p:sp>
      <p:sp>
        <p:nvSpPr>
          <p:cNvPr id="2" name="Rectangle 1">
            <a:extLst>
              <a:ext uri="{FF2B5EF4-FFF2-40B4-BE49-F238E27FC236}">
                <a16:creationId xmlns:a16="http://schemas.microsoft.com/office/drawing/2014/main" id="{73E47C08-9193-4069-B06B-CFB8AE109839}"/>
              </a:ext>
            </a:extLst>
          </p:cNvPr>
          <p:cNvSpPr/>
          <p:nvPr/>
        </p:nvSpPr>
        <p:spPr>
          <a:xfrm>
            <a:off x="3212581" y="5690995"/>
            <a:ext cx="3158237" cy="292388"/>
          </a:xfrm>
          <a:prstGeom prst="rect">
            <a:avLst/>
          </a:prstGeom>
        </p:spPr>
        <p:txBody>
          <a:bodyPr wrap="none">
            <a:spAutoFit/>
          </a:bodyPr>
          <a:lstStyle/>
          <a:p>
            <a:r>
              <a:rPr lang="en-US" sz="1300" b="1" dirty="0">
                <a:latin typeface="Verdana" panose="020B0604030504040204" pitchFamily="34" charset="0"/>
                <a:ea typeface="Verdana" panose="020B0604030504040204" pitchFamily="34" charset="0"/>
              </a:rPr>
              <a:t>Figure 1 </a:t>
            </a:r>
            <a:r>
              <a:rPr lang="en-US" sz="1300" dirty="0">
                <a:latin typeface="Verdana" panose="020B0604030504040204" pitchFamily="34" charset="0"/>
                <a:ea typeface="Verdana" panose="020B0604030504040204" pitchFamily="34" charset="0"/>
              </a:rPr>
              <a:t>A command line interface</a:t>
            </a:r>
            <a:endParaRPr lang="en-AU" sz="1300" dirty="0">
              <a:latin typeface="Verdana" panose="020B0604030504040204" pitchFamily="34" charset="0"/>
              <a:ea typeface="Verdana" panose="020B0604030504040204" pitchFamily="34" charset="0"/>
            </a:endParaRPr>
          </a:p>
        </p:txBody>
      </p:sp>
      <p:pic>
        <p:nvPicPr>
          <p:cNvPr id="6151" name="Picture 1" descr="A command prompt window. ">
            <a:extLst>
              <a:ext uri="{FF2B5EF4-FFF2-40B4-BE49-F238E27FC236}">
                <a16:creationId xmlns:a16="http://schemas.microsoft.com/office/drawing/2014/main" id="{D112DF63-1C6D-46E3-992E-ED6D787BB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092353" y="2303463"/>
            <a:ext cx="5398694" cy="335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A4D7DBC-EE78-4432-AC88-370EC78A39EF}"/>
              </a:ext>
            </a:extLst>
          </p:cNvPr>
          <p:cNvSpPr>
            <a:spLocks noGrp="1" noChangeArrowheads="1"/>
          </p:cNvSpPr>
          <p:nvPr>
            <p:ph type="title"/>
          </p:nvPr>
        </p:nvSpPr>
        <p:spPr>
          <a:xfrm>
            <a:off x="628650" y="366055"/>
            <a:ext cx="7886700" cy="548698"/>
          </a:xfrm>
        </p:spPr>
        <p:txBody>
          <a:bodyPr vert="horz" lIns="91440" tIns="45720" rIns="91440" bIns="45720" rtlCol="0" anchor="ctr">
            <a:normAutofit fontScale="90000"/>
          </a:bodyPr>
          <a:lstStyle/>
          <a:p>
            <a:r>
              <a:rPr lang="en-US" altLang="en-US" sz="3600" dirty="0"/>
              <a:t>Graphical User Interfaces</a:t>
            </a:r>
            <a:r>
              <a:rPr lang="en-US" sz="3600" dirty="0"/>
              <a:t> </a:t>
            </a:r>
            <a:r>
              <a:rPr lang="en-US" sz="2400" dirty="0"/>
              <a:t>(3 of 3)</a:t>
            </a:r>
            <a:endParaRPr lang="en-US" altLang="en-US" sz="3600" dirty="0"/>
          </a:p>
        </p:txBody>
      </p:sp>
      <p:sp>
        <p:nvSpPr>
          <p:cNvPr id="7" name="Footer Placeholder 6">
            <a:extLst>
              <a:ext uri="{FF2B5EF4-FFF2-40B4-BE49-F238E27FC236}">
                <a16:creationId xmlns:a16="http://schemas.microsoft.com/office/drawing/2014/main" id="{4798C0F0-55FF-424B-8B7E-22761AE304E7}"/>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156DB227-DE3B-4001-84E4-C0E896ABEDD8}"/>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5</a:t>
            </a:fld>
            <a:endParaRPr lang="en-US" dirty="0"/>
          </a:p>
        </p:txBody>
      </p:sp>
      <p:sp>
        <p:nvSpPr>
          <p:cNvPr id="6" name="TextBox 5">
            <a:extLst>
              <a:ext uri="{FF2B5EF4-FFF2-40B4-BE49-F238E27FC236}">
                <a16:creationId xmlns:a16="http://schemas.microsoft.com/office/drawing/2014/main" id="{784EF629-C50C-4AA4-9E56-813FC0349B90}"/>
              </a:ext>
            </a:extLst>
          </p:cNvPr>
          <p:cNvSpPr txBox="1"/>
          <p:nvPr/>
        </p:nvSpPr>
        <p:spPr>
          <a:xfrm>
            <a:off x="304801" y="842596"/>
            <a:ext cx="6377354" cy="5334000"/>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lumMod val="75000"/>
                </a:schemeClr>
              </a:buClr>
              <a:buSzPct val="145000"/>
            </a:pPr>
            <a:r>
              <a:rPr lang="en-US" altLang="en-US" sz="2000" b="1" u="sng" dirty="0">
                <a:solidFill>
                  <a:srgbClr val="C00000"/>
                </a:solidFill>
              </a:rPr>
              <a:t>Graphical User Interface (GUI)</a:t>
            </a:r>
            <a:r>
              <a:rPr lang="en-US" altLang="en-US" sz="2000" dirty="0">
                <a:solidFill>
                  <a:srgbClr val="C00000"/>
                </a:solidFill>
              </a:rPr>
              <a:t>: </a:t>
            </a:r>
            <a:r>
              <a:rPr lang="en-US" altLang="en-US" sz="2000" dirty="0"/>
              <a:t>(GUI; pronounced “gooey”), allows the user to interact with the operating system and other programs through graphical elements on the screen. </a:t>
            </a:r>
          </a:p>
          <a:p>
            <a:pPr defTabSz="457200">
              <a:lnSpc>
                <a:spcPct val="90000"/>
              </a:lnSpc>
              <a:spcBef>
                <a:spcPct val="20000"/>
              </a:spcBef>
              <a:spcAft>
                <a:spcPts val="600"/>
              </a:spcAft>
              <a:buClr>
                <a:schemeClr val="accent1">
                  <a:lumMod val="75000"/>
                </a:schemeClr>
              </a:buClr>
              <a:buSzPct val="145000"/>
              <a:buFont typeface="Arial"/>
              <a:buChar char="•"/>
            </a:pPr>
            <a:r>
              <a:rPr lang="en-US" altLang="en-US" sz="2000" dirty="0"/>
              <a:t>GUIs also popularized the use of the mouse as an input device.</a:t>
            </a:r>
          </a:p>
          <a:p>
            <a:pPr defTabSz="457200">
              <a:lnSpc>
                <a:spcPct val="90000"/>
              </a:lnSpc>
              <a:spcBef>
                <a:spcPct val="20000"/>
              </a:spcBef>
              <a:spcAft>
                <a:spcPts val="600"/>
              </a:spcAft>
              <a:buClr>
                <a:schemeClr val="accent1">
                  <a:lumMod val="75000"/>
                </a:schemeClr>
              </a:buClr>
              <a:buSzPct val="145000"/>
              <a:buFont typeface="Arial"/>
              <a:buChar char="•"/>
            </a:pPr>
            <a:r>
              <a:rPr lang="en-US" altLang="en-US" sz="2000" dirty="0"/>
              <a:t>GUIs allow the user to point at graphical elements and click the mouse button to activate them.</a:t>
            </a:r>
          </a:p>
          <a:p>
            <a:pPr defTabSz="457200">
              <a:lnSpc>
                <a:spcPct val="90000"/>
              </a:lnSpc>
              <a:spcBef>
                <a:spcPct val="20000"/>
              </a:spcBef>
              <a:spcAft>
                <a:spcPts val="600"/>
              </a:spcAft>
              <a:buClr>
                <a:schemeClr val="accent1">
                  <a:lumMod val="75000"/>
                </a:schemeClr>
              </a:buClr>
              <a:buSzPct val="145000"/>
              <a:buFont typeface="Arial"/>
              <a:buChar char="•"/>
            </a:pPr>
            <a:r>
              <a:rPr lang="en-US" sz="2000" b="0" i="0" u="none" strike="noStrike" baseline="0" dirty="0"/>
              <a:t>Much of the interaction with a GUI is done through </a:t>
            </a:r>
            <a:r>
              <a:rPr lang="en-US" sz="2000" b="0" i="1" u="none" strike="noStrike" baseline="0" dirty="0"/>
              <a:t>dialog boxes, </a:t>
            </a:r>
            <a:r>
              <a:rPr lang="en-US" sz="2000" b="0" i="0" u="none" strike="noStrike" baseline="0" dirty="0"/>
              <a:t>which are small windows that display information and allow the user to perform actions.</a:t>
            </a:r>
          </a:p>
          <a:p>
            <a:pPr marL="742950" marR="0" lvl="1" indent="-285750" defTabSz="457200" fontAlgn="auto">
              <a:lnSpc>
                <a:spcPct val="90000"/>
              </a:lnSpc>
              <a:spcBef>
                <a:spcPct val="20000"/>
              </a:spcBef>
              <a:spcAft>
                <a:spcPts val="600"/>
              </a:spcAft>
              <a:buClr>
                <a:schemeClr val="accent1">
                  <a:lumMod val="75000"/>
                </a:schemeClr>
              </a:buClr>
              <a:buSzPct val="145000"/>
              <a:buFont typeface="Arial"/>
              <a:buChar char="•"/>
              <a:tabLst/>
              <a:defRPr/>
            </a:pPr>
            <a:r>
              <a:rPr kumimoji="0" lang="en-US" altLang="en-US" sz="2000" b="0" i="0" u="none" strike="noStrike" spc="0" normalizeH="0" baseline="0" noProof="0" dirty="0">
                <a:ln>
                  <a:noFill/>
                </a:ln>
                <a:uLnTx/>
                <a:uFillTx/>
              </a:rPr>
              <a:t>Responsible for most of the interaction through GUI</a:t>
            </a:r>
          </a:p>
          <a:p>
            <a:pPr marL="742950" marR="0" lvl="1" indent="-285750" defTabSz="457200" fontAlgn="auto">
              <a:lnSpc>
                <a:spcPct val="90000"/>
              </a:lnSpc>
              <a:spcBef>
                <a:spcPct val="20000"/>
              </a:spcBef>
              <a:spcAft>
                <a:spcPts val="600"/>
              </a:spcAft>
              <a:buClr>
                <a:schemeClr val="accent1">
                  <a:lumMod val="75000"/>
                </a:schemeClr>
              </a:buClr>
              <a:buSzPct val="145000"/>
              <a:buFont typeface="Arial"/>
              <a:buChar char="•"/>
              <a:tabLst/>
              <a:defRPr/>
            </a:pPr>
            <a:r>
              <a:rPr kumimoji="0" lang="en-US" altLang="en-US" sz="2000" b="0" i="0" u="none" strike="noStrike" spc="0" normalizeH="0" baseline="0" noProof="0" dirty="0">
                <a:ln>
                  <a:noFill/>
                </a:ln>
                <a:uLnTx/>
                <a:uFillTx/>
              </a:rPr>
              <a:t>User interacts with graphical elements such as icons, buttons, and slider bars</a:t>
            </a:r>
          </a:p>
          <a:p>
            <a:pPr defTabSz="457200">
              <a:lnSpc>
                <a:spcPct val="90000"/>
              </a:lnSpc>
              <a:spcBef>
                <a:spcPct val="20000"/>
              </a:spcBef>
              <a:spcAft>
                <a:spcPts val="600"/>
              </a:spcAft>
              <a:buClr>
                <a:schemeClr val="accent1">
                  <a:lumMod val="75000"/>
                </a:schemeClr>
              </a:buClr>
              <a:buSzPct val="145000"/>
              <a:buFont typeface="Arial"/>
              <a:buChar char="•"/>
            </a:pPr>
            <a:endParaRPr lang="en-US" altLang="en-US" sz="2000" dirty="0"/>
          </a:p>
        </p:txBody>
      </p:sp>
      <p:pic>
        <p:nvPicPr>
          <p:cNvPr id="9" name="Picture 4" descr="A dialog box titled, internet properties displays the security tab to change the internet settings. ">
            <a:extLst>
              <a:ext uri="{FF2B5EF4-FFF2-40B4-BE49-F238E27FC236}">
                <a16:creationId xmlns:a16="http://schemas.microsoft.com/office/drawing/2014/main" id="{5E0BCECC-7FEF-4855-B4BD-686EFC44C2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a:xfrm>
            <a:off x="6570641" y="1592744"/>
            <a:ext cx="2468583" cy="322690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76FB8CD-CAA5-4BD2-A8EC-170B0CEFFB33}"/>
              </a:ext>
            </a:extLst>
          </p:cNvPr>
          <p:cNvSpPr>
            <a:spLocks noGrp="1" noChangeArrowheads="1"/>
          </p:cNvSpPr>
          <p:nvPr>
            <p:ph type="title"/>
          </p:nvPr>
        </p:nvSpPr>
        <p:spPr>
          <a:xfrm>
            <a:off x="628650" y="366055"/>
            <a:ext cx="7886700" cy="843620"/>
          </a:xfrm>
        </p:spPr>
        <p:txBody>
          <a:bodyPr>
            <a:normAutofit/>
          </a:bodyPr>
          <a:lstStyle/>
          <a:p>
            <a:r>
              <a:rPr lang="en-US" altLang="en-US" dirty="0"/>
              <a:t>GUI Programs Are Event-Driven</a:t>
            </a:r>
          </a:p>
        </p:txBody>
      </p:sp>
      <p:sp>
        <p:nvSpPr>
          <p:cNvPr id="8195" name="Content Placeholder 2">
            <a:extLst>
              <a:ext uri="{FF2B5EF4-FFF2-40B4-BE49-F238E27FC236}">
                <a16:creationId xmlns:a16="http://schemas.microsoft.com/office/drawing/2014/main" id="{3B125DFE-24E7-46EB-A3F3-3C6E6E4AD142}"/>
              </a:ext>
            </a:extLst>
          </p:cNvPr>
          <p:cNvSpPr>
            <a:spLocks noGrp="1" noChangeArrowheads="1"/>
          </p:cNvSpPr>
          <p:nvPr>
            <p:ph idx="1"/>
          </p:nvPr>
        </p:nvSpPr>
        <p:spPr>
          <a:xfrm>
            <a:off x="561975" y="1464219"/>
            <a:ext cx="7886700" cy="3657364"/>
          </a:xfrm>
        </p:spPr>
        <p:txBody>
          <a:bodyPr/>
          <a:lstStyle/>
          <a:p>
            <a:pPr>
              <a:buFontTx/>
              <a:buChar char="•"/>
            </a:pPr>
            <a:r>
              <a:rPr lang="en-US" altLang="en-US" dirty="0">
                <a:latin typeface="+mn-lt"/>
              </a:rPr>
              <a:t>In text-based environments, programs determine the order in which things happen</a:t>
            </a:r>
          </a:p>
          <a:p>
            <a:pPr lvl="1"/>
            <a:r>
              <a:rPr lang="en-US" altLang="en-US" dirty="0">
                <a:latin typeface="+mn-lt"/>
              </a:rPr>
              <a:t>The user can only enter data in the order requested by the program</a:t>
            </a:r>
          </a:p>
          <a:p>
            <a:pPr>
              <a:buFontTx/>
              <a:buChar char="•"/>
            </a:pPr>
            <a:r>
              <a:rPr lang="en-US" altLang="en-US" dirty="0">
                <a:latin typeface="+mn-lt"/>
              </a:rPr>
              <a:t>GUI environment is </a:t>
            </a:r>
            <a:r>
              <a:rPr lang="en-US" altLang="en-US" b="1" dirty="0">
                <a:latin typeface="+mn-lt"/>
              </a:rPr>
              <a:t>event-driven</a:t>
            </a:r>
          </a:p>
          <a:p>
            <a:pPr lvl="1"/>
            <a:r>
              <a:rPr lang="en-US" altLang="en-US" dirty="0">
                <a:latin typeface="+mn-lt"/>
              </a:rPr>
              <a:t>The user determines the order in which things happen</a:t>
            </a:r>
          </a:p>
          <a:p>
            <a:pPr lvl="2"/>
            <a:r>
              <a:rPr lang="en-US" altLang="en-US" dirty="0">
                <a:latin typeface="+mn-lt"/>
              </a:rPr>
              <a:t>User causes events to take place and the program responds to the events</a:t>
            </a:r>
          </a:p>
          <a:p>
            <a:pPr>
              <a:buFontTx/>
              <a:buChar char="•"/>
            </a:pPr>
            <a:endParaRPr lang="en-US" altLang="en-US" dirty="0">
              <a:latin typeface="+mn-lt"/>
            </a:endParaRPr>
          </a:p>
        </p:txBody>
      </p:sp>
      <p:sp>
        <p:nvSpPr>
          <p:cNvPr id="3" name="Footer Placeholder 2">
            <a:extLst>
              <a:ext uri="{FF2B5EF4-FFF2-40B4-BE49-F238E27FC236}">
                <a16:creationId xmlns:a16="http://schemas.microsoft.com/office/drawing/2014/main" id="{08E7D8F0-B952-4179-A938-DA0A3A02EA35}"/>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C31C691B-E93A-48B9-B96F-947B5795FA16}"/>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FA72482-0138-4427-9253-4CFC4D35A3D7}"/>
              </a:ext>
            </a:extLst>
          </p:cNvPr>
          <p:cNvSpPr>
            <a:spLocks noGrp="1" noChangeArrowheads="1"/>
          </p:cNvSpPr>
          <p:nvPr>
            <p:ph type="title"/>
          </p:nvPr>
        </p:nvSpPr>
        <p:spPr>
          <a:xfrm>
            <a:off x="628650" y="366055"/>
            <a:ext cx="7886700" cy="843620"/>
          </a:xfrm>
        </p:spPr>
        <p:txBody>
          <a:bodyPr/>
          <a:lstStyle/>
          <a:p>
            <a:r>
              <a:rPr lang="en-US" altLang="en-US" dirty="0"/>
              <a:t>Using the </a:t>
            </a:r>
            <a:r>
              <a:rPr lang="en-US" altLang="en-US" dirty="0">
                <a:latin typeface="Courier New" panose="02070309020205020404" pitchFamily="49" charset="0"/>
                <a:cs typeface="Courier New" panose="02070309020205020404" pitchFamily="49" charset="0"/>
              </a:rPr>
              <a:t>tkinter</a:t>
            </a:r>
            <a:r>
              <a:rPr lang="en-US" altLang="en-US" dirty="0"/>
              <a:t> Module</a:t>
            </a:r>
            <a:r>
              <a:rPr lang="en-AU" sz="2000" dirty="0"/>
              <a:t> (1 of 3)</a:t>
            </a:r>
            <a:endParaRPr lang="en-US" altLang="en-US" sz="2000" dirty="0"/>
          </a:p>
        </p:txBody>
      </p:sp>
      <p:sp>
        <p:nvSpPr>
          <p:cNvPr id="9219" name="Content Placeholder 2">
            <a:extLst>
              <a:ext uri="{FF2B5EF4-FFF2-40B4-BE49-F238E27FC236}">
                <a16:creationId xmlns:a16="http://schemas.microsoft.com/office/drawing/2014/main" id="{FE6FD293-7933-4336-98CB-B609598BFCF0}"/>
              </a:ext>
            </a:extLst>
          </p:cNvPr>
          <p:cNvSpPr>
            <a:spLocks noGrp="1" noChangeArrowheads="1"/>
          </p:cNvSpPr>
          <p:nvPr>
            <p:ph idx="1"/>
          </p:nvPr>
        </p:nvSpPr>
        <p:spPr>
          <a:xfrm>
            <a:off x="628650" y="1447123"/>
            <a:ext cx="7886700" cy="4277401"/>
          </a:xfrm>
        </p:spPr>
        <p:txBody>
          <a:bodyPr>
            <a:normAutofit fontScale="85000" lnSpcReduction="20000"/>
          </a:bodyPr>
          <a:lstStyle/>
          <a:p>
            <a:pPr>
              <a:lnSpc>
                <a:spcPct val="120000"/>
              </a:lnSpc>
              <a:buFontTx/>
              <a:buChar char="•"/>
            </a:pPr>
            <a:r>
              <a:rPr lang="en-US" altLang="en-US" sz="2000" dirty="0">
                <a:latin typeface="+mn-lt"/>
              </a:rPr>
              <a:t>Python does not have GUI programming features built into the language itself. However, it comes with a module named tkinter that allows you to create simple GUI programs. </a:t>
            </a:r>
          </a:p>
          <a:p>
            <a:pPr>
              <a:lnSpc>
                <a:spcPct val="120000"/>
              </a:lnSpc>
              <a:buFontTx/>
              <a:buChar char="•"/>
            </a:pPr>
            <a:r>
              <a:rPr lang="en-US" altLang="en-US" sz="2000" dirty="0">
                <a:latin typeface="+mn-lt"/>
              </a:rPr>
              <a:t>The name “tkinter” is short for “Tk interface.”</a:t>
            </a:r>
          </a:p>
          <a:p>
            <a:pPr>
              <a:lnSpc>
                <a:spcPct val="120000"/>
              </a:lnSpc>
              <a:buFontTx/>
              <a:buChar char="•"/>
            </a:pPr>
            <a:r>
              <a:rPr lang="en-US" altLang="en-US" sz="2400" b="1" u="sng" dirty="0">
                <a:solidFill>
                  <a:schemeClr val="accent5">
                    <a:lumMod val="75000"/>
                  </a:schemeClr>
                </a:solidFill>
                <a:latin typeface="+mn-lt"/>
                <a:cs typeface="Courier New" panose="02070309020205020404" pitchFamily="49" charset="0"/>
              </a:rPr>
              <a:t>tkinter</a:t>
            </a:r>
            <a:r>
              <a:rPr lang="en-US" altLang="en-US" sz="2000" u="sng" dirty="0">
                <a:solidFill>
                  <a:schemeClr val="accent5">
                    <a:lumMod val="75000"/>
                  </a:schemeClr>
                </a:solidFill>
                <a:latin typeface="+mn-lt"/>
              </a:rPr>
              <a:t> module</a:t>
            </a:r>
            <a:r>
              <a:rPr lang="en-US" altLang="en-US" sz="2000" dirty="0">
                <a:latin typeface="+mn-lt"/>
              </a:rPr>
              <a:t> </a:t>
            </a:r>
            <a:r>
              <a:rPr lang="en-US" altLang="en-US" sz="2000" dirty="0">
                <a:solidFill>
                  <a:srgbClr val="7030A0"/>
                </a:solidFill>
                <a:latin typeface="+mn-lt"/>
              </a:rPr>
              <a:t>allows you to create simple GUI programs</a:t>
            </a:r>
          </a:p>
          <a:p>
            <a:pPr>
              <a:lnSpc>
                <a:spcPct val="120000"/>
              </a:lnSpc>
              <a:buFontTx/>
              <a:buChar char="•"/>
            </a:pPr>
            <a:r>
              <a:rPr lang="en-US" altLang="en-US" sz="2000" dirty="0">
                <a:latin typeface="+mn-lt"/>
              </a:rPr>
              <a:t>A GUI program presents a window with various graphical widgets with which the user can interact or view. The tkinter module provides 15 widgets, which are described in Table 1. </a:t>
            </a:r>
          </a:p>
          <a:p>
            <a:pPr>
              <a:lnSpc>
                <a:spcPct val="120000"/>
              </a:lnSpc>
              <a:buFontTx/>
              <a:buChar char="•"/>
            </a:pPr>
            <a:r>
              <a:rPr lang="en-US" altLang="en-US" sz="2000" dirty="0">
                <a:latin typeface="+mn-lt"/>
              </a:rPr>
              <a:t>We won’t cover all the tkinter widgets in this chapter, but we will demonstrate how to create simple GUI programs that gather input and display data</a:t>
            </a:r>
          </a:p>
          <a:p>
            <a:pPr>
              <a:lnSpc>
                <a:spcPct val="120000"/>
              </a:lnSpc>
              <a:buFontTx/>
              <a:buChar char="•"/>
            </a:pPr>
            <a:r>
              <a:rPr lang="en-US" altLang="en-US" sz="2000" u="sng" dirty="0">
                <a:solidFill>
                  <a:srgbClr val="C00000"/>
                </a:solidFill>
                <a:latin typeface="+mn-lt"/>
              </a:rPr>
              <a:t>Widget</a:t>
            </a:r>
            <a:r>
              <a:rPr lang="en-US" altLang="en-US" sz="2000" dirty="0">
                <a:solidFill>
                  <a:srgbClr val="C00000"/>
                </a:solidFill>
                <a:latin typeface="+mn-lt"/>
              </a:rPr>
              <a:t>:</a:t>
            </a:r>
            <a:r>
              <a:rPr lang="en-US" altLang="en-US" sz="2000" dirty="0">
                <a:latin typeface="+mn-lt"/>
              </a:rPr>
              <a:t> </a:t>
            </a:r>
            <a:r>
              <a:rPr lang="en-US" altLang="en-US" sz="2000" dirty="0">
                <a:solidFill>
                  <a:srgbClr val="7030A0"/>
                </a:solidFill>
                <a:latin typeface="+mn-lt"/>
              </a:rPr>
              <a:t>A graphical element that the user can interact with or view (Known also as control)</a:t>
            </a:r>
          </a:p>
          <a:p>
            <a:pPr lvl="1">
              <a:lnSpc>
                <a:spcPct val="120000"/>
              </a:lnSpc>
            </a:pPr>
            <a:r>
              <a:rPr lang="en-US" altLang="en-US" sz="1800" dirty="0">
                <a:latin typeface="+mn-lt"/>
              </a:rPr>
              <a:t>Presented by a GUI program</a:t>
            </a:r>
          </a:p>
        </p:txBody>
      </p:sp>
      <p:sp>
        <p:nvSpPr>
          <p:cNvPr id="3" name="Footer Placeholder 2">
            <a:extLst>
              <a:ext uri="{FF2B5EF4-FFF2-40B4-BE49-F238E27FC236}">
                <a16:creationId xmlns:a16="http://schemas.microsoft.com/office/drawing/2014/main" id="{F0B9CEAD-8AD2-46A7-8B08-222BCE58246F}"/>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BA1C7A6B-B45A-4227-93A9-76405B43F412}"/>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0F6-66D2-40EA-90A8-71878C842160}"/>
              </a:ext>
            </a:extLst>
          </p:cNvPr>
          <p:cNvSpPr>
            <a:spLocks noGrp="1"/>
          </p:cNvSpPr>
          <p:nvPr>
            <p:ph type="title"/>
          </p:nvPr>
        </p:nvSpPr>
        <p:spPr>
          <a:xfrm>
            <a:off x="628650" y="366055"/>
            <a:ext cx="7886700" cy="366055"/>
          </a:xfrm>
        </p:spPr>
        <p:txBody>
          <a:bodyPr>
            <a:normAutofit fontScale="90000"/>
          </a:bodyPr>
          <a:lstStyle/>
          <a:p>
            <a:r>
              <a:rPr lang="en-US" altLang="en-US" dirty="0"/>
              <a:t>Using the </a:t>
            </a:r>
            <a:r>
              <a:rPr lang="en-US" altLang="en-US" dirty="0">
                <a:latin typeface="Courier New" panose="02070309020205020404" pitchFamily="49" charset="0"/>
                <a:cs typeface="Courier New" panose="02070309020205020404" pitchFamily="49" charset="0"/>
              </a:rPr>
              <a:t>tkinter</a:t>
            </a:r>
            <a:r>
              <a:rPr lang="en-US" altLang="en-US" dirty="0"/>
              <a:t> Module</a:t>
            </a:r>
            <a:r>
              <a:rPr lang="en-AU" sz="2000" dirty="0"/>
              <a:t> (2 of 3)</a:t>
            </a:r>
          </a:p>
        </p:txBody>
      </p:sp>
      <p:graphicFrame>
        <p:nvGraphicFramePr>
          <p:cNvPr id="4" name="Table 4">
            <a:extLst>
              <a:ext uri="{FF2B5EF4-FFF2-40B4-BE49-F238E27FC236}">
                <a16:creationId xmlns:a16="http://schemas.microsoft.com/office/drawing/2014/main" id="{04A176E5-F458-43DB-BDE5-5DB91F444B69}"/>
              </a:ext>
            </a:extLst>
          </p:cNvPr>
          <p:cNvGraphicFramePr>
            <a:graphicFrameLocks noGrp="1"/>
          </p:cNvGraphicFramePr>
          <p:nvPr>
            <p:ph idx="1"/>
            <p:extLst>
              <p:ext uri="{D42A27DB-BD31-4B8C-83A1-F6EECF244321}">
                <p14:modId xmlns:p14="http://schemas.microsoft.com/office/powerpoint/2010/main" val="3473303415"/>
              </p:ext>
            </p:extLst>
          </p:nvPr>
        </p:nvGraphicFramePr>
        <p:xfrm>
          <a:off x="928687" y="721270"/>
          <a:ext cx="7286625" cy="5183436"/>
        </p:xfrm>
        <a:graphic>
          <a:graphicData uri="http://schemas.openxmlformats.org/drawingml/2006/table">
            <a:tbl>
              <a:tblPr firstRow="1" bandRow="1">
                <a:tableStyleId>{3B4B98B0-60AC-42C2-AFA5-B58CD77FA1E5}</a:tableStyleId>
              </a:tblPr>
              <a:tblGrid>
                <a:gridCol w="1104900">
                  <a:extLst>
                    <a:ext uri="{9D8B030D-6E8A-4147-A177-3AD203B41FA5}">
                      <a16:colId xmlns:a16="http://schemas.microsoft.com/office/drawing/2014/main" val="2116520650"/>
                    </a:ext>
                  </a:extLst>
                </a:gridCol>
                <a:gridCol w="6181725">
                  <a:extLst>
                    <a:ext uri="{9D8B030D-6E8A-4147-A177-3AD203B41FA5}">
                      <a16:colId xmlns:a16="http://schemas.microsoft.com/office/drawing/2014/main" val="3716148264"/>
                    </a:ext>
                  </a:extLst>
                </a:gridCol>
              </a:tblGrid>
              <a:tr h="278264">
                <a:tc>
                  <a:txBody>
                    <a:bodyPr/>
                    <a:lstStyle/>
                    <a:p>
                      <a:r>
                        <a:rPr lang="en-AU" sz="1400" b="1" u="none" strike="noStrike" kern="1200" baseline="0" dirty="0">
                          <a:solidFill>
                            <a:schemeClr val="tx1"/>
                          </a:solidFill>
                        </a:rPr>
                        <a:t>Widget</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AU" sz="1400" b="1" u="none" strike="noStrike" kern="1200" baseline="0" dirty="0">
                          <a:solidFill>
                            <a:schemeClr val="tx1"/>
                          </a:solidFill>
                        </a:rPr>
                        <a:t>Description</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268173"/>
                  </a:ext>
                </a:extLst>
              </a:tr>
              <a:tr h="278264">
                <a:tc>
                  <a:txBody>
                    <a:bodyPr/>
                    <a:lstStyle/>
                    <a:p>
                      <a:r>
                        <a:rPr lang="en-AU" sz="1300" b="1" u="none" strike="noStrike" kern="1200" baseline="0" dirty="0">
                          <a:solidFill>
                            <a:schemeClr val="tx1"/>
                          </a:solidFill>
                        </a:rPr>
                        <a:t>Button</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button that can cause an action to occur when it is clicked.</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564978"/>
                  </a:ext>
                </a:extLst>
              </a:tr>
              <a:tr h="278264">
                <a:tc>
                  <a:txBody>
                    <a:bodyPr/>
                    <a:lstStyle/>
                    <a:p>
                      <a:r>
                        <a:rPr lang="en-AU" sz="1300" b="1" u="none" strike="noStrike" kern="1200" baseline="0" dirty="0">
                          <a:solidFill>
                            <a:schemeClr val="tx1"/>
                          </a:solidFill>
                        </a:rPr>
                        <a:t>Canvas</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rectangular area that can be used to display graphics.</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6709633"/>
                  </a:ext>
                </a:extLst>
              </a:tr>
              <a:tr h="285067">
                <a:tc>
                  <a:txBody>
                    <a:bodyPr/>
                    <a:lstStyle/>
                    <a:p>
                      <a:r>
                        <a:rPr lang="en-AU" sz="1300" b="1" u="none" strike="noStrike" kern="1200" baseline="0" dirty="0" err="1">
                          <a:solidFill>
                            <a:schemeClr val="tx1"/>
                          </a:solidFill>
                        </a:rPr>
                        <a:t>Checkbutton</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button that may be in either the “on” or “off” position.</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78357"/>
                  </a:ext>
                </a:extLst>
              </a:tr>
              <a:tr h="313642">
                <a:tc>
                  <a:txBody>
                    <a:bodyPr/>
                    <a:lstStyle/>
                    <a:p>
                      <a:r>
                        <a:rPr lang="en-AU" sz="1300" b="1" u="none" strike="noStrike" kern="1200" baseline="0" dirty="0">
                          <a:solidFill>
                            <a:schemeClr val="tx1"/>
                          </a:solidFill>
                        </a:rPr>
                        <a:t>Entry</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An area in which the user may type a single line of input from the keyboard.</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233542"/>
                  </a:ext>
                </a:extLst>
              </a:tr>
              <a:tr h="278264">
                <a:tc>
                  <a:txBody>
                    <a:bodyPr/>
                    <a:lstStyle/>
                    <a:p>
                      <a:r>
                        <a:rPr lang="en-AU" sz="1300" b="1" u="none" strike="noStrike" kern="1200" baseline="0" dirty="0">
                          <a:solidFill>
                            <a:srgbClr val="FF0000"/>
                          </a:solidFill>
                        </a:rPr>
                        <a:t>Frame</a:t>
                      </a:r>
                      <a:endParaRPr lang="en-AU" sz="1300" b="1" dirty="0">
                        <a:solidFill>
                          <a:srgbClr val="FF00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container that can hold other widgets.</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679009"/>
                  </a:ext>
                </a:extLst>
              </a:tr>
              <a:tr h="278264">
                <a:tc>
                  <a:txBody>
                    <a:bodyPr/>
                    <a:lstStyle/>
                    <a:p>
                      <a:r>
                        <a:rPr lang="en-AU" sz="1300" b="1" u="none" strike="noStrike" kern="1200" baseline="0" dirty="0">
                          <a:solidFill>
                            <a:srgbClr val="FF0000"/>
                          </a:solidFill>
                        </a:rPr>
                        <a:t>Label</a:t>
                      </a:r>
                      <a:endParaRPr lang="en-AU" sz="1300" b="1" dirty="0">
                        <a:solidFill>
                          <a:srgbClr val="FF0000"/>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An area that displays one line of text or an image.</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515460"/>
                  </a:ext>
                </a:extLst>
              </a:tr>
              <a:tr h="278264">
                <a:tc>
                  <a:txBody>
                    <a:bodyPr/>
                    <a:lstStyle/>
                    <a:p>
                      <a:r>
                        <a:rPr lang="en-AU" sz="1300" b="1" u="none" strike="noStrike" kern="1200" baseline="0" dirty="0" err="1">
                          <a:solidFill>
                            <a:schemeClr val="tx1"/>
                          </a:solidFill>
                        </a:rPr>
                        <a:t>Listbox</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list from which the user may select an item</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8716812"/>
                  </a:ext>
                </a:extLst>
              </a:tr>
              <a:tr h="354944">
                <a:tc>
                  <a:txBody>
                    <a:bodyPr/>
                    <a:lstStyle/>
                    <a:p>
                      <a:r>
                        <a:rPr lang="en-AU" sz="1300" b="1" u="none" strike="noStrike" kern="1200" baseline="0" dirty="0">
                          <a:solidFill>
                            <a:schemeClr val="tx1"/>
                          </a:solidFill>
                        </a:rPr>
                        <a:t>Menu</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list of menu choices displayed when the user clicks a </a:t>
                      </a:r>
                      <a:r>
                        <a:rPr lang="en-US" sz="1400" b="0" i="1" u="none" strike="noStrike" kern="1200" baseline="0" dirty="0" err="1">
                          <a:solidFill>
                            <a:schemeClr val="tx1"/>
                          </a:solidFill>
                        </a:rPr>
                        <a:t>Menubutton</a:t>
                      </a:r>
                      <a:r>
                        <a:rPr lang="en-US" sz="1400" b="0" u="none" strike="noStrike" kern="1200" baseline="0" dirty="0">
                          <a:solidFill>
                            <a:schemeClr val="tx1"/>
                          </a:solidFill>
                        </a:rPr>
                        <a:t> </a:t>
                      </a:r>
                      <a:r>
                        <a:rPr lang="en-AU" sz="1400" b="0" u="none" strike="noStrike" kern="1200" baseline="0" dirty="0">
                          <a:solidFill>
                            <a:schemeClr val="tx1"/>
                          </a:solidFill>
                        </a:rPr>
                        <a:t>widget.</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643988"/>
                  </a:ext>
                </a:extLst>
              </a:tr>
              <a:tr h="278264">
                <a:tc>
                  <a:txBody>
                    <a:bodyPr/>
                    <a:lstStyle/>
                    <a:p>
                      <a:r>
                        <a:rPr lang="en-AU" sz="1300" b="1" u="none" strike="noStrike" kern="1200" baseline="0" dirty="0" err="1">
                          <a:solidFill>
                            <a:schemeClr val="tx1"/>
                          </a:solidFill>
                        </a:rPr>
                        <a:t>Menubutton</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menu that is displayed on the screen and may be clicked by the user</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1663678"/>
                  </a:ext>
                </a:extLst>
              </a:tr>
              <a:tr h="278264">
                <a:tc>
                  <a:txBody>
                    <a:bodyPr/>
                    <a:lstStyle/>
                    <a:p>
                      <a:r>
                        <a:rPr lang="en-AU" sz="1300" b="1" u="none" strike="noStrike" kern="1200" baseline="0" dirty="0">
                          <a:solidFill>
                            <a:schemeClr val="tx1"/>
                          </a:solidFill>
                        </a:rPr>
                        <a:t>Message</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Displays multiple lines of text.</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381154"/>
                  </a:ext>
                </a:extLst>
              </a:tr>
              <a:tr h="533400">
                <a:tc>
                  <a:txBody>
                    <a:bodyPr/>
                    <a:lstStyle/>
                    <a:p>
                      <a:r>
                        <a:rPr lang="en-AU" sz="1300" b="1" u="none" strike="noStrike" kern="1200" baseline="0" dirty="0" err="1">
                          <a:solidFill>
                            <a:schemeClr val="tx1"/>
                          </a:solidFill>
                        </a:rPr>
                        <a:t>Radiobutton</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widget that can be either selected or deselected. </a:t>
                      </a:r>
                      <a:r>
                        <a:rPr lang="en-US" sz="1400" b="0" i="1" u="none" strike="noStrike" kern="1200" baseline="0" dirty="0" err="1">
                          <a:solidFill>
                            <a:schemeClr val="tx1"/>
                          </a:solidFill>
                        </a:rPr>
                        <a:t>Radiobutton</a:t>
                      </a:r>
                      <a:r>
                        <a:rPr lang="en-US" sz="1400" b="0" u="none" strike="noStrike" kern="1200" baseline="0" dirty="0">
                          <a:solidFill>
                            <a:schemeClr val="tx1"/>
                          </a:solidFill>
                        </a:rPr>
                        <a:t> widgets usually appear in groups and allow the user to select one of several options.</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32945"/>
                  </a:ext>
                </a:extLst>
              </a:tr>
              <a:tr h="323850">
                <a:tc>
                  <a:txBody>
                    <a:bodyPr/>
                    <a:lstStyle/>
                    <a:p>
                      <a:r>
                        <a:rPr lang="en-AU" sz="1300" b="1" u="none" strike="noStrike" kern="1200" baseline="0" dirty="0">
                          <a:solidFill>
                            <a:schemeClr val="tx1"/>
                          </a:solidFill>
                        </a:rPr>
                        <a:t>Scale</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widget that allows the user to select a value by moving a slider along a </a:t>
                      </a:r>
                      <a:r>
                        <a:rPr lang="en-AU" sz="1400" b="0" u="none" strike="noStrike" kern="1200" baseline="0" dirty="0">
                          <a:solidFill>
                            <a:schemeClr val="tx1"/>
                          </a:solidFill>
                        </a:rPr>
                        <a:t>track.</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1430406"/>
                  </a:ext>
                </a:extLst>
              </a:tr>
              <a:tr h="278264">
                <a:tc>
                  <a:txBody>
                    <a:bodyPr/>
                    <a:lstStyle/>
                    <a:p>
                      <a:r>
                        <a:rPr lang="en-AU" sz="1300" b="1" u="none" strike="noStrike" kern="1200" baseline="0" dirty="0">
                          <a:solidFill>
                            <a:schemeClr val="tx1"/>
                          </a:solidFill>
                        </a:rPr>
                        <a:t>Scrollbar</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Can be used with some other types of widgets to provide scrolling ability.</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477957"/>
                  </a:ext>
                </a:extLst>
              </a:tr>
              <a:tr h="278264">
                <a:tc>
                  <a:txBody>
                    <a:bodyPr/>
                    <a:lstStyle/>
                    <a:p>
                      <a:r>
                        <a:rPr lang="en-AU" sz="1300" b="1" u="none" strike="noStrike" kern="1200" baseline="0" dirty="0">
                          <a:solidFill>
                            <a:schemeClr val="tx1"/>
                          </a:solidFill>
                        </a:rPr>
                        <a:t>Text</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widget that allows the user to enter multiple lines of text input.</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339302"/>
                  </a:ext>
                </a:extLst>
              </a:tr>
              <a:tr h="278264">
                <a:tc>
                  <a:txBody>
                    <a:bodyPr/>
                    <a:lstStyle/>
                    <a:p>
                      <a:r>
                        <a:rPr lang="en-AU" sz="1300" b="1" u="none" strike="noStrike" kern="1200" baseline="0" dirty="0" err="1">
                          <a:solidFill>
                            <a:schemeClr val="tx1"/>
                          </a:solidFill>
                        </a:rPr>
                        <a:t>Toplevel</a:t>
                      </a:r>
                      <a:endParaRPr lang="en-AU" sz="1300" b="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u="none" strike="noStrike" kern="1200" baseline="0" dirty="0">
                          <a:solidFill>
                            <a:schemeClr val="tx1"/>
                          </a:solidFill>
                        </a:rPr>
                        <a:t>A container, like a Frame, but displayed in its own window.</a:t>
                      </a:r>
                      <a:endParaRPr lang="en-A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930968"/>
                  </a:ext>
                </a:extLst>
              </a:tr>
            </a:tbl>
          </a:graphicData>
        </a:graphic>
      </p:graphicFrame>
      <p:sp>
        <p:nvSpPr>
          <p:cNvPr id="5" name="Footer Placeholder 4">
            <a:extLst>
              <a:ext uri="{FF2B5EF4-FFF2-40B4-BE49-F238E27FC236}">
                <a16:creationId xmlns:a16="http://schemas.microsoft.com/office/drawing/2014/main" id="{9D80A2AC-2FAD-4ECB-BB31-CFD7F3ADD9C1}"/>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D3EFC2BC-8FD3-45EC-B536-32FB243E37B1}"/>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8</a:t>
            </a:fld>
            <a:endParaRPr lang="en-US" dirty="0"/>
          </a:p>
        </p:txBody>
      </p:sp>
      <p:sp>
        <p:nvSpPr>
          <p:cNvPr id="6" name="Rectangle 5">
            <a:extLst>
              <a:ext uri="{FF2B5EF4-FFF2-40B4-BE49-F238E27FC236}">
                <a16:creationId xmlns:a16="http://schemas.microsoft.com/office/drawing/2014/main" id="{4D95EC33-8512-4672-8430-17D9D8F70E3B}"/>
              </a:ext>
            </a:extLst>
          </p:cNvPr>
          <p:cNvSpPr/>
          <p:nvPr/>
        </p:nvSpPr>
        <p:spPr>
          <a:xfrm>
            <a:off x="2990850" y="5904706"/>
            <a:ext cx="2286000" cy="292388"/>
          </a:xfrm>
          <a:prstGeom prst="rect">
            <a:avLst/>
          </a:prstGeom>
        </p:spPr>
        <p:txBody>
          <a:bodyPr wrap="square">
            <a:spAutoFit/>
          </a:bodyPr>
          <a:lstStyle/>
          <a:p>
            <a:r>
              <a:rPr lang="en-AU" sz="1300" b="1" dirty="0">
                <a:latin typeface="+mj-lt"/>
              </a:rPr>
              <a:t>Table 1 </a:t>
            </a:r>
            <a:r>
              <a:rPr lang="en-AU" sz="1300" dirty="0" err="1">
                <a:latin typeface="Courier New" panose="02070309020205020404" pitchFamily="49" charset="0"/>
                <a:cs typeface="Courier New" panose="02070309020205020404" pitchFamily="49" charset="0"/>
              </a:rPr>
              <a:t>tkinter</a:t>
            </a:r>
            <a:r>
              <a:rPr lang="en-AU" sz="1300" dirty="0">
                <a:latin typeface="+mj-lt"/>
              </a:rPr>
              <a:t> widgets</a:t>
            </a:r>
          </a:p>
        </p:txBody>
      </p:sp>
    </p:spTree>
    <p:extLst>
      <p:ext uri="{BB962C8B-B14F-4D97-AF65-F5344CB8AC3E}">
        <p14:creationId xmlns:p14="http://schemas.microsoft.com/office/powerpoint/2010/main" val="15489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B0F6-66D2-40EA-90A8-71878C842160}"/>
              </a:ext>
            </a:extLst>
          </p:cNvPr>
          <p:cNvSpPr>
            <a:spLocks noGrp="1"/>
          </p:cNvSpPr>
          <p:nvPr>
            <p:ph type="title"/>
          </p:nvPr>
        </p:nvSpPr>
        <p:spPr>
          <a:xfrm>
            <a:off x="628650" y="366055"/>
            <a:ext cx="7886700" cy="529295"/>
          </a:xfrm>
        </p:spPr>
        <p:txBody>
          <a:bodyPr>
            <a:normAutofit fontScale="90000"/>
          </a:bodyPr>
          <a:lstStyle/>
          <a:p>
            <a:r>
              <a:rPr lang="en-US" altLang="en-US" dirty="0"/>
              <a:t>Using the </a:t>
            </a:r>
            <a:r>
              <a:rPr lang="en-US" altLang="en-US" dirty="0">
                <a:latin typeface="Courier New" panose="02070309020205020404" pitchFamily="49" charset="0"/>
                <a:cs typeface="Courier New" panose="02070309020205020404" pitchFamily="49" charset="0"/>
              </a:rPr>
              <a:t>tkinter</a:t>
            </a:r>
            <a:r>
              <a:rPr lang="en-US" altLang="en-US" dirty="0"/>
              <a:t> Module</a:t>
            </a:r>
            <a:endParaRPr lang="en-AU" sz="2000" dirty="0"/>
          </a:p>
        </p:txBody>
      </p:sp>
      <p:sp>
        <p:nvSpPr>
          <p:cNvPr id="5" name="Footer Placeholder 4">
            <a:extLst>
              <a:ext uri="{FF2B5EF4-FFF2-40B4-BE49-F238E27FC236}">
                <a16:creationId xmlns:a16="http://schemas.microsoft.com/office/drawing/2014/main" id="{9D80A2AC-2FAD-4ECB-BB31-CFD7F3ADD9C1}"/>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D3EFC2BC-8FD3-45EC-B536-32FB243E37B1}"/>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9</a:t>
            </a:fld>
            <a:endParaRPr lang="en-US" dirty="0"/>
          </a:p>
        </p:txBody>
      </p:sp>
      <p:sp>
        <p:nvSpPr>
          <p:cNvPr id="11" name="TextBox 10">
            <a:extLst>
              <a:ext uri="{FF2B5EF4-FFF2-40B4-BE49-F238E27FC236}">
                <a16:creationId xmlns:a16="http://schemas.microsoft.com/office/drawing/2014/main" id="{E9BE0756-2DFB-4CC0-B48D-A6264033FD26}"/>
              </a:ext>
            </a:extLst>
          </p:cNvPr>
          <p:cNvSpPr txBox="1"/>
          <p:nvPr/>
        </p:nvSpPr>
        <p:spPr>
          <a:xfrm>
            <a:off x="493103" y="944750"/>
            <a:ext cx="7886700" cy="1077218"/>
          </a:xfrm>
          <a:prstGeom prst="rect">
            <a:avLst/>
          </a:prstGeom>
          <a:noFill/>
        </p:spPr>
        <p:txBody>
          <a:bodyPr wrap="square">
            <a:spAutoFit/>
          </a:bodyPr>
          <a:lstStyle/>
          <a:p>
            <a:pPr algn="l"/>
            <a:r>
              <a:rPr lang="en-US" sz="1600" dirty="0"/>
              <a:t>The simplest GUI program that we can demonstrate is one that displays an empty window. The below program </a:t>
            </a:r>
            <a:r>
              <a:rPr lang="en-US" sz="1600" b="0" i="0" u="none" strike="noStrike" baseline="0" dirty="0"/>
              <a:t>shows how we can do this using the tkinter module. When the program runs, the window shown in  the figure is displayed. To exit the program, simply click the standard Windows close button (×) in the upper right corner of the window.</a:t>
            </a:r>
            <a:endParaRPr lang="en-US" sz="1600" dirty="0"/>
          </a:p>
        </p:txBody>
      </p:sp>
      <p:sp>
        <p:nvSpPr>
          <p:cNvPr id="13" name="TextBox 12">
            <a:extLst>
              <a:ext uri="{FF2B5EF4-FFF2-40B4-BE49-F238E27FC236}">
                <a16:creationId xmlns:a16="http://schemas.microsoft.com/office/drawing/2014/main" id="{C4AA8DFF-D722-4AB0-B56E-1747ABE2D451}"/>
              </a:ext>
            </a:extLst>
          </p:cNvPr>
          <p:cNvSpPr txBox="1"/>
          <p:nvPr/>
        </p:nvSpPr>
        <p:spPr>
          <a:xfrm>
            <a:off x="1120140" y="2163550"/>
            <a:ext cx="4572000" cy="2446824"/>
          </a:xfrm>
          <a:prstGeom prst="rect">
            <a:avLst/>
          </a:prstGeom>
          <a:noFill/>
          <a:ln>
            <a:solidFill>
              <a:srgbClr val="00B0F0"/>
            </a:solidFill>
          </a:ln>
        </p:spPr>
        <p:txBody>
          <a:bodyPr wrap="square">
            <a:spAutoFit/>
          </a:bodyPr>
          <a:lstStyle/>
          <a:p>
            <a:r>
              <a:rPr lang="en-US" sz="1700" dirty="0">
                <a:solidFill>
                  <a:schemeClr val="bg1">
                    <a:lumMod val="50000"/>
                  </a:schemeClr>
                </a:solidFill>
              </a:rPr>
              <a:t># This program displays an empty window.</a:t>
            </a:r>
          </a:p>
          <a:p>
            <a:r>
              <a:rPr lang="en-US" sz="1700" dirty="0"/>
              <a:t>import tkinter  </a:t>
            </a:r>
          </a:p>
          <a:p>
            <a:r>
              <a:rPr lang="en-US" sz="1700" dirty="0"/>
              <a:t>def main():</a:t>
            </a:r>
          </a:p>
          <a:p>
            <a:r>
              <a:rPr lang="en-US" sz="1700" dirty="0">
                <a:solidFill>
                  <a:schemeClr val="bg1">
                    <a:lumMod val="50000"/>
                  </a:schemeClr>
                </a:solidFill>
              </a:rPr>
              <a:t>    # Create the main window widget.</a:t>
            </a:r>
          </a:p>
          <a:p>
            <a:r>
              <a:rPr lang="en-US" sz="1700" dirty="0"/>
              <a:t>    </a:t>
            </a:r>
            <a:r>
              <a:rPr lang="en-US" sz="1700" b="1" dirty="0" err="1">
                <a:solidFill>
                  <a:schemeClr val="accent4">
                    <a:lumMod val="75000"/>
                  </a:schemeClr>
                </a:solidFill>
              </a:rPr>
              <a:t>main_window</a:t>
            </a:r>
            <a:r>
              <a:rPr lang="en-US" sz="1700" b="1" dirty="0">
                <a:solidFill>
                  <a:schemeClr val="accent4">
                    <a:lumMod val="75000"/>
                  </a:schemeClr>
                </a:solidFill>
              </a:rPr>
              <a:t> = Tk()</a:t>
            </a:r>
          </a:p>
          <a:p>
            <a:r>
              <a:rPr lang="en-US" sz="1700" dirty="0"/>
              <a:t>    </a:t>
            </a:r>
            <a:r>
              <a:rPr lang="en-US" sz="1700" dirty="0">
                <a:solidFill>
                  <a:schemeClr val="bg1">
                    <a:lumMod val="50000"/>
                  </a:schemeClr>
                </a:solidFill>
              </a:rPr>
              <a:t># Enter the tkinter main loop.</a:t>
            </a:r>
          </a:p>
          <a:p>
            <a:r>
              <a:rPr lang="en-US" sz="1700" dirty="0"/>
              <a:t>    </a:t>
            </a:r>
            <a:r>
              <a:rPr lang="en-US" sz="1700" b="1" dirty="0" err="1">
                <a:solidFill>
                  <a:schemeClr val="accent6">
                    <a:lumMod val="50000"/>
                  </a:schemeClr>
                </a:solidFill>
              </a:rPr>
              <a:t>tkinter.mainloop</a:t>
            </a:r>
            <a:r>
              <a:rPr lang="en-US" sz="1700" b="1" dirty="0">
                <a:solidFill>
                  <a:schemeClr val="accent6">
                    <a:lumMod val="50000"/>
                  </a:schemeClr>
                </a:solidFill>
              </a:rPr>
              <a:t>()</a:t>
            </a:r>
          </a:p>
          <a:p>
            <a:r>
              <a:rPr lang="en-US" sz="1700" dirty="0">
                <a:solidFill>
                  <a:schemeClr val="bg1">
                    <a:lumMod val="50000"/>
                  </a:schemeClr>
                </a:solidFill>
              </a:rPr>
              <a:t># Call the main function.</a:t>
            </a:r>
          </a:p>
          <a:p>
            <a:r>
              <a:rPr lang="en-US" sz="1700" dirty="0"/>
              <a:t>main()</a:t>
            </a:r>
          </a:p>
        </p:txBody>
      </p:sp>
      <p:pic>
        <p:nvPicPr>
          <p:cNvPr id="15" name="Picture 14">
            <a:extLst>
              <a:ext uri="{FF2B5EF4-FFF2-40B4-BE49-F238E27FC236}">
                <a16:creationId xmlns:a16="http://schemas.microsoft.com/office/drawing/2014/main" id="{183FCBD8-A98C-4C5D-9F35-090F0803046E}"/>
              </a:ext>
            </a:extLst>
          </p:cNvPr>
          <p:cNvPicPr>
            <a:picLocks noChangeAspect="1"/>
          </p:cNvPicPr>
          <p:nvPr/>
        </p:nvPicPr>
        <p:blipFill>
          <a:blip r:embed="rId2"/>
          <a:stretch>
            <a:fillRect/>
          </a:stretch>
        </p:blipFill>
        <p:spPr>
          <a:xfrm>
            <a:off x="6551254" y="2265088"/>
            <a:ext cx="1895475" cy="2190750"/>
          </a:xfrm>
          <a:prstGeom prst="rect">
            <a:avLst/>
          </a:prstGeom>
        </p:spPr>
      </p:pic>
      <p:sp>
        <p:nvSpPr>
          <p:cNvPr id="16" name="TextBox 15">
            <a:extLst>
              <a:ext uri="{FF2B5EF4-FFF2-40B4-BE49-F238E27FC236}">
                <a16:creationId xmlns:a16="http://schemas.microsoft.com/office/drawing/2014/main" id="{5A23A1BB-ECDF-4B5C-970E-789EB23C040B}"/>
              </a:ext>
            </a:extLst>
          </p:cNvPr>
          <p:cNvSpPr txBox="1"/>
          <p:nvPr/>
        </p:nvSpPr>
        <p:spPr>
          <a:xfrm>
            <a:off x="454703" y="4614821"/>
            <a:ext cx="8165422" cy="1323439"/>
          </a:xfrm>
          <a:prstGeom prst="rect">
            <a:avLst/>
          </a:prstGeom>
          <a:noFill/>
        </p:spPr>
        <p:txBody>
          <a:bodyPr wrap="square">
            <a:spAutoFit/>
          </a:bodyPr>
          <a:lstStyle/>
          <a:p>
            <a:r>
              <a:rPr lang="en-US" sz="1600" b="1" dirty="0" err="1">
                <a:solidFill>
                  <a:schemeClr val="accent4">
                    <a:lumMod val="75000"/>
                  </a:schemeClr>
                </a:solidFill>
              </a:rPr>
              <a:t>main_window</a:t>
            </a:r>
            <a:r>
              <a:rPr lang="en-US" sz="1600" b="1" dirty="0">
                <a:solidFill>
                  <a:schemeClr val="accent4">
                    <a:lumMod val="75000"/>
                  </a:schemeClr>
                </a:solidFill>
              </a:rPr>
              <a:t> = Tk() </a:t>
            </a:r>
            <a:r>
              <a:rPr lang="en-US" sz="1600" dirty="0"/>
              <a:t>creates an instance of the tkinter module’s </a:t>
            </a:r>
            <a:r>
              <a:rPr lang="en-US" sz="1600" b="1" dirty="0"/>
              <a:t>Tk class </a:t>
            </a:r>
            <a:r>
              <a:rPr lang="en-US" sz="1600" dirty="0"/>
              <a:t>and assigns it to the </a:t>
            </a:r>
            <a:r>
              <a:rPr lang="en-US" sz="1600" dirty="0" err="1"/>
              <a:t>main_window</a:t>
            </a:r>
            <a:r>
              <a:rPr lang="en-US" sz="1600" dirty="0"/>
              <a:t> variable. This object is the root widget, which is the main window in the program.</a:t>
            </a:r>
          </a:p>
          <a:p>
            <a:pPr algn="l"/>
            <a:endParaRPr lang="en-US" sz="1600" b="1" dirty="0">
              <a:solidFill>
                <a:schemeClr val="accent6">
                  <a:lumMod val="50000"/>
                </a:schemeClr>
              </a:solidFill>
            </a:endParaRPr>
          </a:p>
          <a:p>
            <a:pPr algn="l"/>
            <a:r>
              <a:rPr lang="en-US" sz="1600" b="1" dirty="0">
                <a:solidFill>
                  <a:schemeClr val="accent6">
                    <a:lumMod val="50000"/>
                  </a:schemeClr>
                </a:solidFill>
              </a:rPr>
              <a:t>tkinter.mainloop()</a:t>
            </a:r>
            <a:r>
              <a:rPr lang="en-US" sz="1600" b="1" dirty="0"/>
              <a:t>  </a:t>
            </a:r>
            <a:r>
              <a:rPr lang="en-US" sz="1600" b="0" i="0" u="none" strike="noStrike" baseline="0" dirty="0">
                <a:latin typeface="SabonLTPro-Roman"/>
              </a:rPr>
              <a:t>calls the </a:t>
            </a:r>
            <a:r>
              <a:rPr lang="en-US" sz="1600" b="0" i="0" u="none" strike="noStrike" baseline="0" dirty="0">
                <a:latin typeface="ArialMonoMTPro"/>
              </a:rPr>
              <a:t>tkinter </a:t>
            </a:r>
            <a:r>
              <a:rPr lang="en-US" sz="1600" b="0" i="0" u="none" strike="noStrike" baseline="0" dirty="0">
                <a:latin typeface="SabonLTPro-Roman"/>
              </a:rPr>
              <a:t>module’s </a:t>
            </a:r>
            <a:r>
              <a:rPr lang="en-US" sz="1600" b="0" i="0" u="none" strike="noStrike" baseline="0" dirty="0">
                <a:latin typeface="ArialMonoMTPro"/>
              </a:rPr>
              <a:t>mainloop </a:t>
            </a:r>
            <a:r>
              <a:rPr lang="en-US" sz="1600" b="0" i="0" u="none" strike="noStrike" baseline="0" dirty="0">
                <a:latin typeface="SabonLTPro-Roman"/>
              </a:rPr>
              <a:t>function. This function runs like an indefinite loop until you close the main window.</a:t>
            </a:r>
            <a:endParaRPr lang="en-US" sz="1600" dirty="0"/>
          </a:p>
        </p:txBody>
      </p:sp>
      <p:sp>
        <p:nvSpPr>
          <p:cNvPr id="3" name="Arrow: Right 2">
            <a:extLst>
              <a:ext uri="{FF2B5EF4-FFF2-40B4-BE49-F238E27FC236}">
                <a16:creationId xmlns:a16="http://schemas.microsoft.com/office/drawing/2014/main" id="{E2E6EFE5-E085-62F5-6FD3-FDC474566E5E}"/>
              </a:ext>
            </a:extLst>
          </p:cNvPr>
          <p:cNvSpPr/>
          <p:nvPr/>
        </p:nvSpPr>
        <p:spPr>
          <a:xfrm>
            <a:off x="5862918" y="3227294"/>
            <a:ext cx="571750" cy="366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63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998725194"/>
</p:tagLst>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11843</TotalTime>
  <Words>2575</Words>
  <Application>Microsoft Office PowerPoint</Application>
  <PresentationFormat>Custom</PresentationFormat>
  <Paragraphs>316</Paragraphs>
  <Slides>29</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ArialMonoMTPro</vt:lpstr>
      <vt:lpstr>Calibri</vt:lpstr>
      <vt:lpstr>Calibri Light</vt:lpstr>
      <vt:lpstr>Corbel</vt:lpstr>
      <vt:lpstr>Courier New</vt:lpstr>
      <vt:lpstr>Poppins</vt:lpstr>
      <vt:lpstr>Poppins Medium</vt:lpstr>
      <vt:lpstr>SabonLTPro-Italic</vt:lpstr>
      <vt:lpstr>SabonLTPro-Roman</vt:lpstr>
      <vt:lpstr>Söhne</vt:lpstr>
      <vt:lpstr>Söhne Mono</vt:lpstr>
      <vt:lpstr>Verdana</vt:lpstr>
      <vt:lpstr>1_Office Theme</vt:lpstr>
      <vt:lpstr>M110: Python Programming  Meeting #11  GUI Programming</vt:lpstr>
      <vt:lpstr>Topics</vt:lpstr>
      <vt:lpstr>Graphical User Interfaces (1 of 3)</vt:lpstr>
      <vt:lpstr>Graphical User Interfaces (2 of 3)</vt:lpstr>
      <vt:lpstr>Graphical User Interfaces (3 of 3)</vt:lpstr>
      <vt:lpstr>GUI Programs Are Event-Driven</vt:lpstr>
      <vt:lpstr>Using the tkinter Module (1 of 3)</vt:lpstr>
      <vt:lpstr>Using the tkinter Module (2 of 3)</vt:lpstr>
      <vt:lpstr>Using the tkinter Module</vt:lpstr>
      <vt:lpstr>import &lt;module&gt; vs. from &lt;module&gt; import *</vt:lpstr>
      <vt:lpstr>Using the tkinter Module (OOP)</vt:lpstr>
      <vt:lpstr>Changing the Tkinter GUI Window Title</vt:lpstr>
      <vt:lpstr>Display Text with Label Widgets</vt:lpstr>
      <vt:lpstr>Example 2</vt:lpstr>
      <vt:lpstr>Example 3</vt:lpstr>
      <vt:lpstr>Example 4</vt:lpstr>
      <vt:lpstr>Adding Borders to Labels</vt:lpstr>
      <vt:lpstr>Values for relief Argument (1 of 2)</vt:lpstr>
      <vt:lpstr>Example 5</vt:lpstr>
      <vt:lpstr>Padding</vt:lpstr>
      <vt:lpstr>Internal Padding (1 of 2)</vt:lpstr>
      <vt:lpstr>Internal Padding- Example (2 of 2)</vt:lpstr>
      <vt:lpstr>External Padding (1 of 2)</vt:lpstr>
      <vt:lpstr>External Padding- Example (2 of 2)</vt:lpstr>
      <vt:lpstr>Internal and External Padding- Example</vt:lpstr>
      <vt:lpstr>Organizing Widgets with Frames (1 of 2)</vt:lpstr>
      <vt:lpstr>Organizing Widgets with Frames (2 of 2)</vt:lpstr>
      <vt:lpstr>PowerPoint Presentation</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158</cp:revision>
  <dcterms:created xsi:type="dcterms:W3CDTF">2018-09-14T23:33:58Z</dcterms:created>
  <dcterms:modified xsi:type="dcterms:W3CDTF">2023-06-26T18:40:37Z</dcterms:modified>
</cp:coreProperties>
</file>