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5">
  <p:sldMasterIdLst>
    <p:sldMasterId id="2147483718" r:id="rId1"/>
  </p:sldMasterIdLst>
  <p:notesMasterIdLst>
    <p:notesMasterId r:id="rId39"/>
  </p:notesMasterIdLst>
  <p:sldIdLst>
    <p:sldId id="342" r:id="rId2"/>
    <p:sldId id="665" r:id="rId3"/>
    <p:sldId id="577" r:id="rId4"/>
    <p:sldId id="581" r:id="rId5"/>
    <p:sldId id="582" r:id="rId6"/>
    <p:sldId id="583" r:id="rId7"/>
    <p:sldId id="645" r:id="rId8"/>
    <p:sldId id="646" r:id="rId9"/>
    <p:sldId id="656" r:id="rId10"/>
    <p:sldId id="657" r:id="rId11"/>
    <p:sldId id="640" r:id="rId12"/>
    <p:sldId id="585" r:id="rId13"/>
    <p:sldId id="642" r:id="rId14"/>
    <p:sldId id="666" r:id="rId15"/>
    <p:sldId id="667" r:id="rId16"/>
    <p:sldId id="668" r:id="rId17"/>
    <p:sldId id="669" r:id="rId18"/>
    <p:sldId id="587" r:id="rId19"/>
    <p:sldId id="653" r:id="rId20"/>
    <p:sldId id="654" r:id="rId21"/>
    <p:sldId id="655" r:id="rId22"/>
    <p:sldId id="652" r:id="rId23"/>
    <p:sldId id="635" r:id="rId24"/>
    <p:sldId id="636" r:id="rId25"/>
    <p:sldId id="637" r:id="rId26"/>
    <p:sldId id="648" r:id="rId27"/>
    <p:sldId id="593" r:id="rId28"/>
    <p:sldId id="599" r:id="rId29"/>
    <p:sldId id="595" r:id="rId30"/>
    <p:sldId id="650" r:id="rId31"/>
    <p:sldId id="596" r:id="rId32"/>
    <p:sldId id="598" r:id="rId33"/>
    <p:sldId id="663" r:id="rId34"/>
    <p:sldId id="664" r:id="rId35"/>
    <p:sldId id="660" r:id="rId36"/>
    <p:sldId id="661" r:id="rId37"/>
    <p:sldId id="662" r:id="rId38"/>
  </p:sldIdLst>
  <p:sldSz cx="9144000" cy="687546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0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68" autoAdjust="0"/>
    <p:restoredTop sz="94660"/>
  </p:normalViewPr>
  <p:slideViewPr>
    <p:cSldViewPr snapToGrid="0">
      <p:cViewPr varScale="1">
        <p:scale>
          <a:sx n="107" d="100"/>
          <a:sy n="107" d="100"/>
        </p:scale>
        <p:origin x="18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2BBC7-23BC-46A7-81D3-7E7BA3702E22}" type="datetimeFigureOut">
              <a:rPr lang="en-US" smtClean="0"/>
              <a:t>6/26/2023</a:t>
            </a:fld>
            <a:endParaRPr lang="en-US"/>
          </a:p>
        </p:txBody>
      </p:sp>
      <p:sp>
        <p:nvSpPr>
          <p:cNvPr id="4" name="Slide Image Placeholder 3"/>
          <p:cNvSpPr>
            <a:spLocks noGrp="1" noRot="1" noChangeAspect="1"/>
          </p:cNvSpPr>
          <p:nvPr>
            <p:ph type="sldImg" idx="2"/>
          </p:nvPr>
        </p:nvSpPr>
        <p:spPr>
          <a:xfrm>
            <a:off x="1376363" y="1143000"/>
            <a:ext cx="41052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E3BD2C-7FC2-4166-9A41-4D78B0A743A2}" type="slidenum">
              <a:rPr lang="en-US" smtClean="0"/>
              <a:t>‹#›</a:t>
            </a:fld>
            <a:endParaRPr lang="en-US"/>
          </a:p>
        </p:txBody>
      </p:sp>
    </p:spTree>
    <p:extLst>
      <p:ext uri="{BB962C8B-B14F-4D97-AF65-F5344CB8AC3E}">
        <p14:creationId xmlns:p14="http://schemas.microsoft.com/office/powerpoint/2010/main" val="433712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9747F5-57E0-4109-91CC-844D47F93E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0470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
          <p:cNvSpPr>
            <a:spLocks noGrp="1" noRot="1" noChangeAspect="1" noChangeArrowheads="1" noTextEdit="1"/>
          </p:cNvSpPr>
          <p:nvPr>
            <p:ph type="sldImg"/>
          </p:nvPr>
        </p:nvSpPr>
        <p:spPr>
          <a:xfrm>
            <a:off x="1320800" y="931863"/>
            <a:ext cx="4238625" cy="3186112"/>
          </a:xfrm>
          <a:solidFill>
            <a:srgbClr val="FFFFFF"/>
          </a:solidFill>
          <a:ln/>
        </p:spPr>
      </p:sp>
      <p:sp>
        <p:nvSpPr>
          <p:cNvPr id="64515" name="Rectangle 2"/>
          <p:cNvSpPr>
            <a:spLocks noGrp="1" noChangeArrowheads="1"/>
          </p:cNvSpPr>
          <p:nvPr>
            <p:ph type="body" idx="1"/>
          </p:nvPr>
        </p:nvSpPr>
        <p:spPr>
          <a:xfrm>
            <a:off x="1049338" y="4425950"/>
            <a:ext cx="4787900" cy="3536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ar-KW" altLang="ar-KW"/>
          </a:p>
        </p:txBody>
      </p:sp>
    </p:spTree>
    <p:extLst>
      <p:ext uri="{BB962C8B-B14F-4D97-AF65-F5344CB8AC3E}">
        <p14:creationId xmlns:p14="http://schemas.microsoft.com/office/powerpoint/2010/main" val="3322798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KW" altLang="ar-KW"/>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4C04251-E019-43FD-BD5C-194708E255DE}" type="slidenum">
              <a:rPr lang="en-GB" altLang="ar-KW" sz="1100">
                <a:latin typeface="Arial" panose="020B0604020202020204" pitchFamily="34" charset="0"/>
              </a:rPr>
              <a:pPr>
                <a:spcBef>
                  <a:spcPct val="0"/>
                </a:spcBef>
              </a:pPr>
              <a:t>12</a:t>
            </a:fld>
            <a:endParaRPr lang="en-GB" altLang="ar-KW" sz="1100">
              <a:latin typeface="Arial" panose="020B0604020202020204" pitchFamily="34" charset="0"/>
            </a:endParaRPr>
          </a:p>
        </p:txBody>
      </p:sp>
    </p:spTree>
    <p:extLst>
      <p:ext uri="{BB962C8B-B14F-4D97-AF65-F5344CB8AC3E}">
        <p14:creationId xmlns:p14="http://schemas.microsoft.com/office/powerpoint/2010/main" val="3322419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KW" altLang="ar-KW"/>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9A2E460-E383-4F50-8FB6-5EF31E4A5469}" type="slidenum">
              <a:rPr lang="en-GB" altLang="ar-KW" sz="1100">
                <a:latin typeface="Arial" panose="020B0604020202020204" pitchFamily="34" charset="0"/>
              </a:rPr>
              <a:pPr>
                <a:spcBef>
                  <a:spcPct val="0"/>
                </a:spcBef>
              </a:pPr>
              <a:t>31</a:t>
            </a:fld>
            <a:endParaRPr lang="en-GB" altLang="ar-KW" sz="1100">
              <a:latin typeface="Arial" panose="020B0604020202020204" pitchFamily="34" charset="0"/>
            </a:endParaRPr>
          </a:p>
        </p:txBody>
      </p:sp>
    </p:spTree>
    <p:extLst>
      <p:ext uri="{BB962C8B-B14F-4D97-AF65-F5344CB8AC3E}">
        <p14:creationId xmlns:p14="http://schemas.microsoft.com/office/powerpoint/2010/main" val="30968616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8650" y="1166516"/>
            <a:ext cx="4305300" cy="1707552"/>
          </a:xfrm>
        </p:spPr>
        <p:txBody>
          <a:bodyPr anchor="b"/>
          <a:lstStyle>
            <a:lvl1pPr algn="l">
              <a:defRPr sz="4500" baseline="0">
                <a:latin typeface="Poppins Medium" panose="00000600000000000000" pitchFamily="2" charset="0"/>
                <a:cs typeface="Poppins Medium" panose="00000600000000000000" pitchFamily="2" charset="0"/>
              </a:defRPr>
            </a:lvl1pPr>
          </a:lstStyle>
          <a:p>
            <a:r>
              <a:rPr lang="en-US" dirty="0"/>
              <a:t>The Main Title </a:t>
            </a:r>
            <a:br>
              <a:rPr lang="en-US" dirty="0"/>
            </a:br>
            <a:r>
              <a:rPr lang="en-US" dirty="0"/>
              <a:t>Goes Here</a:t>
            </a:r>
          </a:p>
        </p:txBody>
      </p:sp>
      <p:sp>
        <p:nvSpPr>
          <p:cNvPr id="5" name="Footer Placeholder 4"/>
          <p:cNvSpPr>
            <a:spLocks noGrp="1"/>
          </p:cNvSpPr>
          <p:nvPr>
            <p:ph type="ftr" sz="quarter" idx="11"/>
          </p:nvPr>
        </p:nvSpPr>
        <p:spPr>
          <a:xfrm>
            <a:off x="5429250" y="6130622"/>
            <a:ext cx="3086100" cy="366055"/>
          </a:xfrm>
        </p:spPr>
        <p:txBody>
          <a:bodyPr/>
          <a:lstStyle/>
          <a:p>
            <a:pPr defTabSz="685800"/>
            <a:r>
              <a:rPr lang="en-US">
                <a:solidFill>
                  <a:prstClr val="white">
                    <a:tint val="75000"/>
                  </a:prstClr>
                </a:solidFill>
              </a:rPr>
              <a:t>AOU-M110</a:t>
            </a:r>
            <a:endParaRPr lang="en-US" dirty="0">
              <a:solidFill>
                <a:prstClr val="white">
                  <a:tint val="75000"/>
                </a:prst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8308" y="0"/>
            <a:ext cx="1995692" cy="5042006"/>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7853" y="4927416"/>
            <a:ext cx="2134709" cy="1418969"/>
          </a:xfrm>
          <a:prstGeom prst="rect">
            <a:avLst/>
          </a:prstGeom>
        </p:spPr>
      </p:pic>
      <p:pic>
        <p:nvPicPr>
          <p:cNvPr id="9" name="Picture 8"/>
          <p:cNvPicPr>
            <a:picLocks noChangeAspect="1"/>
          </p:cNvPicPr>
          <p:nvPr userDrawn="1"/>
        </p:nvPicPr>
        <p:blipFill>
          <a:blip r:embed="rId4">
            <a:extLst>
              <a:ext uri="{BEBA8EAE-BF5A-486C-A8C5-ECC9F3942E4B}">
                <a14:imgProps xmlns:a14="http://schemas.microsoft.com/office/drawing/2010/main">
                  <a14:imgLayer r:embed="rId5">
                    <a14:imgEffect>
                      <a14:colorTemperature colorTemp="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4886920" y="-12007"/>
            <a:ext cx="3991546" cy="6875463"/>
          </a:xfrm>
          <a:prstGeom prst="rect">
            <a:avLst/>
          </a:prstGeom>
        </p:spPr>
      </p:pic>
    </p:spTree>
    <p:extLst>
      <p:ext uri="{BB962C8B-B14F-4D97-AF65-F5344CB8AC3E}">
        <p14:creationId xmlns:p14="http://schemas.microsoft.com/office/powerpoint/2010/main" val="366769260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tement Layout">
    <p:bg>
      <p:bgRef idx="1001">
        <a:schemeClr val="bg1"/>
      </p:bgRef>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2352675" y="2528877"/>
            <a:ext cx="4305300" cy="1707552"/>
          </a:xfrm>
        </p:spPr>
        <p:txBody>
          <a:bodyPr anchor="b"/>
          <a:lstStyle>
            <a:lvl1pPr algn="l">
              <a:defRPr sz="4500" baseline="0">
                <a:latin typeface="Poppins Medium" panose="00000600000000000000" pitchFamily="2" charset="0"/>
                <a:cs typeface="Poppins Medium" panose="00000600000000000000" pitchFamily="2" charset="0"/>
              </a:defRPr>
            </a:lvl1pPr>
          </a:lstStyle>
          <a:p>
            <a:r>
              <a:rPr lang="en-US" dirty="0"/>
              <a:t>Statement Goes Here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8300" y="-872965"/>
            <a:ext cx="10782300" cy="8107317"/>
          </a:xfrm>
          <a:prstGeom prst="rect">
            <a:avLst/>
          </a:prstGeom>
        </p:spPr>
      </p:pic>
      <p:sp>
        <p:nvSpPr>
          <p:cNvPr id="2" name="Footer Placeholder 1">
            <a:extLst>
              <a:ext uri="{FF2B5EF4-FFF2-40B4-BE49-F238E27FC236}">
                <a16:creationId xmlns:a16="http://schemas.microsoft.com/office/drawing/2014/main" id="{6EDC2763-2F67-87F0-7623-FFB6C751318D}"/>
              </a:ext>
            </a:extLst>
          </p:cNvPr>
          <p:cNvSpPr>
            <a:spLocks noGrp="1"/>
          </p:cNvSpPr>
          <p:nvPr>
            <p:ph type="ftr" sz="quarter" idx="10"/>
          </p:nvPr>
        </p:nvSpPr>
        <p:spPr>
          <a:xfrm>
            <a:off x="409575" y="6250759"/>
            <a:ext cx="8515350" cy="366055"/>
          </a:xfrm>
        </p:spPr>
        <p:txBody>
          <a:bodyPr/>
          <a:lstStyle/>
          <a:p>
            <a:pPr defTabSz="685800"/>
            <a:r>
              <a:rPr lang="en-US">
                <a:solidFill>
                  <a:srgbClr val="002D58">
                    <a:tint val="75000"/>
                  </a:srgbClr>
                </a:solidFill>
              </a:rPr>
              <a:t>AOU-M110</a:t>
            </a:r>
            <a:endParaRPr lang="en-US" dirty="0">
              <a:solidFill>
                <a:srgbClr val="002D58">
                  <a:tint val="75000"/>
                </a:srgbClr>
              </a:solidFill>
            </a:endParaRPr>
          </a:p>
        </p:txBody>
      </p:sp>
    </p:spTree>
    <p:extLst>
      <p:ext uri="{BB962C8B-B14F-4D97-AF65-F5344CB8AC3E}">
        <p14:creationId xmlns:p14="http://schemas.microsoft.com/office/powerpoint/2010/main" val="4061078039"/>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Poppins Medium" panose="00000600000000000000" pitchFamily="2" charset="0"/>
                <a:cs typeface="Poppins Medium" panose="00000600000000000000" pitchFamily="2" charset="0"/>
              </a:defRPr>
            </a:lvl1pPr>
          </a:lstStyle>
          <a:p>
            <a:r>
              <a:rPr lang="en-US" dirty="0"/>
              <a:t>Click to edit Master title style</a:t>
            </a:r>
          </a:p>
        </p:txBody>
      </p:sp>
      <p:sp>
        <p:nvSpPr>
          <p:cNvPr id="3" name="Content Placeholder 2"/>
          <p:cNvSpPr>
            <a:spLocks noGrp="1"/>
          </p:cNvSpPr>
          <p:nvPr>
            <p:ph idx="1"/>
          </p:nvPr>
        </p:nvSpPr>
        <p:spPr>
          <a:xfrm>
            <a:off x="628650" y="1830274"/>
            <a:ext cx="7886700" cy="3657364"/>
          </a:xfrm>
        </p:spPr>
        <p:txBody>
          <a:bodyPr/>
          <a:lstStyle>
            <a:lvl1pPr>
              <a:defRPr>
                <a:latin typeface="Poppins" panose="00000500000000000000" pitchFamily="2" charset="0"/>
                <a:cs typeface="Poppins" panose="00000500000000000000" pitchFamily="2" charset="0"/>
              </a:defRPr>
            </a:lvl1pPr>
            <a:lvl2pPr>
              <a:defRPr>
                <a:latin typeface="Poppins" panose="00000500000000000000" pitchFamily="2" charset="0"/>
                <a:cs typeface="Poppins" panose="00000500000000000000" pitchFamily="2" charset="0"/>
              </a:defRPr>
            </a:lvl2pPr>
            <a:lvl3pPr>
              <a:defRPr>
                <a:latin typeface="Poppins" panose="00000500000000000000" pitchFamily="2" charset="0"/>
                <a:cs typeface="Poppins" panose="00000500000000000000" pitchFamily="2" charset="0"/>
              </a:defRPr>
            </a:lvl3pPr>
            <a:lvl4pPr>
              <a:defRPr>
                <a:latin typeface="Poppins" panose="00000500000000000000" pitchFamily="2" charset="0"/>
                <a:cs typeface="Poppins" panose="00000500000000000000" pitchFamily="2" charset="0"/>
              </a:defRPr>
            </a:lvl4pPr>
            <a:lvl5pPr>
              <a:defRPr>
                <a:latin typeface="Poppins" panose="00000500000000000000" pitchFamily="2" charset="0"/>
                <a:cs typeface="Poppins" panose="000005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2171699" y="6403159"/>
            <a:ext cx="5210175" cy="366055"/>
          </a:xfrm>
        </p:spPr>
        <p:txBody>
          <a:bodyPr/>
          <a:lstStyle>
            <a:lvl1pPr>
              <a:defRPr sz="1100"/>
            </a:lvl1pPr>
          </a:lstStyle>
          <a:p>
            <a:pPr defTabSz="685800"/>
            <a:r>
              <a:rPr lang="en-US">
                <a:solidFill>
                  <a:srgbClr val="002D58">
                    <a:tint val="75000"/>
                  </a:srgbClr>
                </a:solidFill>
              </a:rPr>
              <a:t>AOU-M110</a:t>
            </a:r>
            <a:endParaRPr lang="en-US" dirty="0">
              <a:solidFill>
                <a:srgbClr val="002D58">
                  <a:tint val="75000"/>
                </a:srgbClr>
              </a:solidFill>
            </a:endParaRPr>
          </a:p>
        </p:txBody>
      </p:sp>
    </p:spTree>
    <p:extLst>
      <p:ext uri="{BB962C8B-B14F-4D97-AF65-F5344CB8AC3E}">
        <p14:creationId xmlns:p14="http://schemas.microsoft.com/office/powerpoint/2010/main" val="815709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30274"/>
            <a:ext cx="3886200" cy="3606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30274"/>
            <a:ext cx="3886200" cy="3606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3957068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6055"/>
            <a:ext cx="7886700" cy="1328938"/>
          </a:xfrm>
        </p:spPr>
        <p:txBody>
          <a:bodyPr/>
          <a:lstStyle/>
          <a:p>
            <a:r>
              <a:rPr lang="en-US"/>
              <a:t>Click to edit Master title style</a:t>
            </a:r>
          </a:p>
        </p:txBody>
      </p:sp>
      <p:sp>
        <p:nvSpPr>
          <p:cNvPr id="3" name="Text Placeholder 2"/>
          <p:cNvSpPr>
            <a:spLocks noGrp="1"/>
          </p:cNvSpPr>
          <p:nvPr>
            <p:ph type="body" idx="1"/>
          </p:nvPr>
        </p:nvSpPr>
        <p:spPr>
          <a:xfrm>
            <a:off x="629842" y="1820724"/>
            <a:ext cx="3868340" cy="67799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610129"/>
            <a:ext cx="3868340" cy="29459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820724"/>
            <a:ext cx="3887391" cy="67799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610129"/>
            <a:ext cx="3887391" cy="29459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2275364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62508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989939"/>
            <a:ext cx="2949178" cy="10727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9940"/>
            <a:ext cx="4629150" cy="48860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215427"/>
            <a:ext cx="2949178" cy="366850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317662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8364"/>
            <a:ext cx="2949178" cy="1604275"/>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9940"/>
            <a:ext cx="4629150" cy="488603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62639"/>
            <a:ext cx="2949178" cy="382129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4269190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inal Slide">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7853" y="4927416"/>
            <a:ext cx="2134709" cy="1418969"/>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62675" y="5491594"/>
            <a:ext cx="2581275" cy="699418"/>
          </a:xfrm>
          <a:prstGeom prst="rect">
            <a:avLst/>
          </a:prstGeom>
        </p:spPr>
      </p:pic>
      <p:sp>
        <p:nvSpPr>
          <p:cNvPr id="10" name="Title 1"/>
          <p:cNvSpPr>
            <a:spLocks noGrp="1"/>
          </p:cNvSpPr>
          <p:nvPr>
            <p:ph type="title" hasCustomPrompt="1"/>
          </p:nvPr>
        </p:nvSpPr>
        <p:spPr>
          <a:xfrm>
            <a:off x="3550844" y="3020403"/>
            <a:ext cx="1990725" cy="776673"/>
          </a:xfrm>
        </p:spPr>
        <p:txBody>
          <a:bodyPr>
            <a:normAutofit/>
          </a:bodyPr>
          <a:lstStyle>
            <a:lvl1pPr algn="ctr">
              <a:defRPr sz="2700" baseline="0"/>
            </a:lvl1pPr>
          </a:lstStyle>
          <a:p>
            <a:r>
              <a:rPr lang="en-US" dirty="0"/>
              <a:t>Thank You</a:t>
            </a:r>
          </a:p>
        </p:txBody>
      </p:sp>
    </p:spTree>
    <p:extLst>
      <p:ext uri="{BB962C8B-B14F-4D97-AF65-F5344CB8AC3E}">
        <p14:creationId xmlns:p14="http://schemas.microsoft.com/office/powerpoint/2010/main" val="2428697943"/>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6055"/>
            <a:ext cx="7886700" cy="13289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30274"/>
            <a:ext cx="7886700" cy="360643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5429250" y="5965009"/>
            <a:ext cx="3086100" cy="36605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r>
              <a:rPr lang="en-US">
                <a:solidFill>
                  <a:srgbClr val="002D58">
                    <a:tint val="75000"/>
                  </a:srgbClr>
                </a:solidFill>
              </a:rPr>
              <a:t>AOU-M110</a:t>
            </a:r>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547432" y="5785072"/>
            <a:ext cx="1090868" cy="725927"/>
          </a:xfrm>
          <a:prstGeom prst="rect">
            <a:avLst/>
          </a:prstGeom>
        </p:spPr>
      </p:pic>
    </p:spTree>
    <p:extLst>
      <p:ext uri="{BB962C8B-B14F-4D97-AF65-F5344CB8AC3E}">
        <p14:creationId xmlns:p14="http://schemas.microsoft.com/office/powerpoint/2010/main" val="807453405"/>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Lst>
  <p:hf hdr="0" dt="0"/>
  <p:txStyles>
    <p:titleStyle>
      <a:lvl1pPr algn="l" defTabSz="685800" rtl="0" eaLnBrk="1" latinLnBrk="0" hangingPunct="1">
        <a:lnSpc>
          <a:spcPct val="90000"/>
        </a:lnSpc>
        <a:spcBef>
          <a:spcPct val="0"/>
        </a:spcBef>
        <a:buNone/>
        <a:defRPr sz="3300" kern="1200">
          <a:solidFill>
            <a:schemeClr val="tx1"/>
          </a:solidFill>
          <a:latin typeface="Poppins Medium" panose="00000600000000000000" pitchFamily="2" charset="0"/>
          <a:ea typeface="+mj-ea"/>
          <a:cs typeface="Poppins Medium" panose="00000600000000000000" pitchFamily="2"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Poppins Medium" panose="00000600000000000000" pitchFamily="2" charset="0"/>
          <a:ea typeface="+mn-ea"/>
          <a:cs typeface="Poppins Medium" panose="00000600000000000000" pitchFamily="2"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Poppins Medium" panose="00000600000000000000" pitchFamily="2" charset="0"/>
          <a:ea typeface="+mn-ea"/>
          <a:cs typeface="Poppins Medium" panose="00000600000000000000" pitchFamily="2"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Poppins" panose="00000500000000000000" pitchFamily="2" charset="0"/>
          <a:ea typeface="+mn-ea"/>
          <a:cs typeface="Poppins" panose="00000500000000000000" pitchFamily="2"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oppins" panose="00000500000000000000" pitchFamily="2" charset="0"/>
          <a:ea typeface="+mn-ea"/>
          <a:cs typeface="Poppins" panose="00000500000000000000" pitchFamily="2"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oppins" panose="00000500000000000000" pitchFamily="2" charset="0"/>
          <a:ea typeface="+mn-ea"/>
          <a:cs typeface="Poppins" panose="00000500000000000000"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8649" y="504825"/>
            <a:ext cx="5419725" cy="2619375"/>
          </a:xfrm>
        </p:spPr>
        <p:txBody>
          <a:bodyPr>
            <a:normAutofit fontScale="90000"/>
          </a:bodyPr>
          <a:lstStyle/>
          <a:p>
            <a:pPr algn="ctr"/>
            <a:r>
              <a:rPr lang="en-GB" sz="3200" b="1" dirty="0"/>
              <a:t>M110: </a:t>
            </a:r>
            <a:r>
              <a:rPr lang="en-GB" sz="3200" dirty="0"/>
              <a:t>Python Programming</a:t>
            </a:r>
            <a:br>
              <a:rPr lang="en-US" sz="3200" dirty="0"/>
            </a:br>
            <a:br>
              <a:rPr lang="en-US" sz="3200" dirty="0"/>
            </a:br>
            <a:r>
              <a:rPr lang="en-GB" sz="3200" b="1" dirty="0">
                <a:solidFill>
                  <a:srgbClr val="0070C0"/>
                </a:solidFill>
              </a:rPr>
              <a:t>Meeting #2</a:t>
            </a:r>
            <a:br>
              <a:rPr lang="en-GB" sz="3200" b="1" dirty="0">
                <a:solidFill>
                  <a:srgbClr val="0070C0"/>
                </a:solidFill>
              </a:rPr>
            </a:br>
            <a:br>
              <a:rPr lang="en-GB" sz="3200" b="1" dirty="0"/>
            </a:br>
            <a:r>
              <a:rPr lang="en-GB" sz="3200" b="1" dirty="0"/>
              <a:t>Fundamentals of Python Programming</a:t>
            </a:r>
            <a:endParaRPr lang="en-US" sz="3200" dirty="0"/>
          </a:p>
        </p:txBody>
      </p:sp>
      <p:sp>
        <p:nvSpPr>
          <p:cNvPr id="4" name="Title 1"/>
          <p:cNvSpPr txBox="1">
            <a:spLocks/>
          </p:cNvSpPr>
          <p:nvPr/>
        </p:nvSpPr>
        <p:spPr>
          <a:xfrm>
            <a:off x="628650" y="431549"/>
            <a:ext cx="3467101" cy="198624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dirty="0">
              <a:ln w="3175" cmpd="sng">
                <a:noFill/>
              </a:ln>
              <a:solidFill>
                <a:prstClr val="white"/>
              </a:solidFill>
              <a:effectLst/>
              <a:uLnTx/>
              <a:uFillTx/>
              <a:latin typeface="Calibri Light" panose="020F0302020204030204"/>
              <a:ea typeface="+mj-ea"/>
              <a:cs typeface="+mj-cs"/>
            </a:endParaRPr>
          </a:p>
        </p:txBody>
      </p:sp>
      <p:sp>
        <p:nvSpPr>
          <p:cNvPr id="5" name="TextBox 4"/>
          <p:cNvSpPr txBox="1"/>
          <p:nvPr/>
        </p:nvSpPr>
        <p:spPr>
          <a:xfrm>
            <a:off x="5303139" y="6185972"/>
            <a:ext cx="317420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Prepared by Dr. Ahmad Mikati</a:t>
            </a:r>
          </a:p>
        </p:txBody>
      </p:sp>
    </p:spTree>
    <p:extLst>
      <p:ext uri="{BB962C8B-B14F-4D97-AF65-F5344CB8AC3E}">
        <p14:creationId xmlns:p14="http://schemas.microsoft.com/office/powerpoint/2010/main" val="383820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28650" y="366055"/>
            <a:ext cx="7886700" cy="734093"/>
          </a:xfrm>
        </p:spPr>
        <p:txBody>
          <a:bodyPr/>
          <a:lstStyle/>
          <a:p>
            <a:r>
              <a:rPr lang="en-GB" altLang="ar-KW" b="1" dirty="0"/>
              <a:t>Data Types in Python</a:t>
            </a:r>
          </a:p>
        </p:txBody>
      </p:sp>
      <p:sp>
        <p:nvSpPr>
          <p:cNvPr id="3" name="Content Placeholder 2"/>
          <p:cNvSpPr>
            <a:spLocks noGrp="1"/>
          </p:cNvSpPr>
          <p:nvPr>
            <p:ph idx="1"/>
          </p:nvPr>
        </p:nvSpPr>
        <p:spPr>
          <a:xfrm>
            <a:off x="616692" y="1355842"/>
            <a:ext cx="7886700" cy="3999497"/>
          </a:xfrm>
        </p:spPr>
        <p:txBody>
          <a:bodyPr>
            <a:normAutofit/>
          </a:bodyPr>
          <a:lstStyle/>
          <a:p>
            <a:pPr marL="0" indent="0">
              <a:buNone/>
              <a:defRPr/>
            </a:pPr>
            <a:r>
              <a:rPr lang="en-GB" u="sng" dirty="0">
                <a:solidFill>
                  <a:srgbClr val="7030A0"/>
                </a:solidFill>
                <a:latin typeface="+mn-lt"/>
              </a:rPr>
              <a:t>Python supports  different Data types (cont’d):</a:t>
            </a:r>
          </a:p>
          <a:p>
            <a:pPr>
              <a:defRPr/>
            </a:pPr>
            <a:r>
              <a:rPr lang="en-GB" sz="2000" b="1" dirty="0">
                <a:latin typeface="+mn-lt"/>
              </a:rPr>
              <a:t>Boolean</a:t>
            </a:r>
            <a:r>
              <a:rPr lang="en-GB" sz="2000" dirty="0">
                <a:latin typeface="+mn-lt"/>
              </a:rPr>
              <a:t>:  The Boolean data type is represented in Python as type </a:t>
            </a:r>
            <a:r>
              <a:rPr lang="en-GB" sz="2000" b="1" dirty="0">
                <a:solidFill>
                  <a:srgbClr val="7030A0"/>
                </a:solidFill>
                <a:latin typeface="+mn-lt"/>
              </a:rPr>
              <a:t>bool</a:t>
            </a:r>
            <a:r>
              <a:rPr lang="en-GB" sz="2000" dirty="0">
                <a:latin typeface="+mn-lt"/>
              </a:rPr>
              <a:t>. It has one of the two values </a:t>
            </a:r>
            <a:r>
              <a:rPr lang="en-GB" sz="2000" b="1" dirty="0">
                <a:latin typeface="+mn-lt"/>
              </a:rPr>
              <a:t>True</a:t>
            </a:r>
            <a:r>
              <a:rPr lang="en-GB" sz="2000" dirty="0">
                <a:latin typeface="+mn-lt"/>
              </a:rPr>
              <a:t> or </a:t>
            </a:r>
            <a:r>
              <a:rPr lang="en-GB" sz="2000" b="1" dirty="0">
                <a:latin typeface="+mn-lt"/>
              </a:rPr>
              <a:t>False</a:t>
            </a:r>
            <a:r>
              <a:rPr lang="en-GB" sz="2000" dirty="0">
                <a:latin typeface="+mn-lt"/>
              </a:rPr>
              <a:t>. This type is used to compare two values.</a:t>
            </a:r>
          </a:p>
          <a:p>
            <a:pPr marL="0" indent="0">
              <a:buNone/>
              <a:defRPr/>
            </a:pPr>
            <a:r>
              <a:rPr lang="en-GB" sz="2000" dirty="0">
                <a:latin typeface="+mn-lt"/>
              </a:rPr>
              <a:t>         </a:t>
            </a:r>
          </a:p>
          <a:p>
            <a:pPr marL="0" indent="0">
              <a:buNone/>
              <a:defRPr/>
            </a:pPr>
            <a:endParaRPr lang="en-GB" sz="2000" dirty="0">
              <a:latin typeface="+mn-lt"/>
            </a:endParaRPr>
          </a:p>
        </p:txBody>
      </p:sp>
      <p:sp>
        <p:nvSpPr>
          <p:cNvPr id="4" name="Footer Placeholder 3">
            <a:extLst>
              <a:ext uri="{FF2B5EF4-FFF2-40B4-BE49-F238E27FC236}">
                <a16:creationId xmlns:a16="http://schemas.microsoft.com/office/drawing/2014/main" id="{8E42FD8B-1504-43AF-A8FC-08CEA56C004C}"/>
              </a:ext>
            </a:extLst>
          </p:cNvPr>
          <p:cNvSpPr>
            <a:spLocks noGrp="1"/>
          </p:cNvSpPr>
          <p:nvPr>
            <p:ph type="ftr" sz="quarter" idx="11"/>
          </p:nvPr>
        </p:nvSpPr>
        <p:spPr/>
        <p:txBody>
          <a:bodyPr/>
          <a:lstStyle/>
          <a:p>
            <a:r>
              <a:rPr lang="en-US"/>
              <a:t>AOU-M110</a:t>
            </a:r>
            <a:endParaRPr lang="en-US" dirty="0"/>
          </a:p>
        </p:txBody>
      </p:sp>
      <p:sp>
        <p:nvSpPr>
          <p:cNvPr id="19460" name="Slide Number Placeholder 3"/>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20825116-0AA6-4AD1-B45D-75F67C94F3CA}" type="slidenum">
              <a:rPr lang="en-GB" altLang="ar-KW" sz="1100"/>
              <a:pPr/>
              <a:t>10</a:t>
            </a:fld>
            <a:endParaRPr lang="en-GB" altLang="ar-KW" sz="1100"/>
          </a:p>
        </p:txBody>
      </p:sp>
      <p:sp>
        <p:nvSpPr>
          <p:cNvPr id="8" name="TextBox 7">
            <a:extLst>
              <a:ext uri="{FF2B5EF4-FFF2-40B4-BE49-F238E27FC236}">
                <a16:creationId xmlns:a16="http://schemas.microsoft.com/office/drawing/2014/main" id="{4AC07880-56DA-4CD3-9C8D-94F0D6A683C6}"/>
              </a:ext>
            </a:extLst>
          </p:cNvPr>
          <p:cNvSpPr txBox="1"/>
          <p:nvPr/>
        </p:nvSpPr>
        <p:spPr>
          <a:xfrm>
            <a:off x="2548082" y="2720595"/>
            <a:ext cx="2579511" cy="400110"/>
          </a:xfrm>
          <a:prstGeom prst="rect">
            <a:avLst/>
          </a:prstGeom>
          <a:noFill/>
        </p:spPr>
        <p:txBody>
          <a:bodyPr wrap="square">
            <a:spAutoFit/>
          </a:bodyPr>
          <a:lstStyle/>
          <a:p>
            <a:r>
              <a:rPr kumimoji="0" lang="en-GB" sz="2000" b="0" i="0" u="none" strike="noStrike" kern="1200" cap="none" spc="0" normalizeH="0" baseline="0" noProof="0" dirty="0">
                <a:ln>
                  <a:noFill/>
                </a:ln>
                <a:solidFill>
                  <a:prstClr val="black"/>
                </a:solidFill>
                <a:effectLst/>
                <a:uLnTx/>
                <a:uFillTx/>
                <a:latin typeface="Corbel" panose="020B0503020204020204"/>
                <a:ea typeface="+mn-ea"/>
                <a:cs typeface="+mn-cs"/>
              </a:rPr>
              <a:t> &gt;&gt;5</a:t>
            </a:r>
            <a:r>
              <a:rPr kumimoji="0" lang="en-GB" sz="2000" b="1" i="0" u="none" strike="noStrike" kern="1200" cap="none" spc="0" normalizeH="0" baseline="0" noProof="0" dirty="0">
                <a:ln>
                  <a:noFill/>
                </a:ln>
                <a:solidFill>
                  <a:prstClr val="black"/>
                </a:solidFill>
                <a:effectLst/>
                <a:highlight>
                  <a:srgbClr val="FFFF00"/>
                </a:highlight>
                <a:uLnTx/>
                <a:uFillTx/>
                <a:latin typeface="Corbel" panose="020B0503020204020204"/>
                <a:ea typeface="+mn-ea"/>
                <a:cs typeface="+mn-cs"/>
              </a:rPr>
              <a:t>==</a:t>
            </a:r>
            <a:r>
              <a:rPr kumimoji="0" lang="en-GB" sz="2000" b="0" i="0" u="none" strike="noStrike" kern="1200" cap="none" spc="0" normalizeH="0" baseline="0" noProof="0" dirty="0">
                <a:ln>
                  <a:noFill/>
                </a:ln>
                <a:solidFill>
                  <a:prstClr val="black"/>
                </a:solidFill>
                <a:effectLst/>
                <a:uLnTx/>
                <a:uFillTx/>
                <a:latin typeface="Corbel" panose="020B0503020204020204"/>
                <a:ea typeface="+mn-ea"/>
                <a:cs typeface="+mn-cs"/>
              </a:rPr>
              <a:t>4                 False</a:t>
            </a:r>
            <a:endParaRPr lang="en-US" dirty="0"/>
          </a:p>
        </p:txBody>
      </p:sp>
      <p:sp>
        <p:nvSpPr>
          <p:cNvPr id="9" name="Arrow: Right 8">
            <a:extLst>
              <a:ext uri="{FF2B5EF4-FFF2-40B4-BE49-F238E27FC236}">
                <a16:creationId xmlns:a16="http://schemas.microsoft.com/office/drawing/2014/main" id="{FCAA7D18-9AA1-4928-B699-15366B38D0EE}"/>
              </a:ext>
            </a:extLst>
          </p:cNvPr>
          <p:cNvSpPr/>
          <p:nvPr/>
        </p:nvSpPr>
        <p:spPr>
          <a:xfrm>
            <a:off x="3679798" y="2845304"/>
            <a:ext cx="485422" cy="180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ECA6334-ADB4-483C-9B7E-0B9B0C1F4A41}"/>
              </a:ext>
            </a:extLst>
          </p:cNvPr>
          <p:cNvSpPr txBox="1"/>
          <p:nvPr/>
        </p:nvSpPr>
        <p:spPr>
          <a:xfrm>
            <a:off x="640608" y="3900234"/>
            <a:ext cx="7586133" cy="1154162"/>
          </a:xfrm>
          <a:prstGeom prst="rect">
            <a:avLst/>
          </a:prstGeom>
          <a:noFill/>
        </p:spPr>
        <p:txBody>
          <a:bodyPr wrap="square">
            <a:spAutoFit/>
          </a:bodyPr>
          <a:lstStyle/>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lang="en-GB" sz="2000" b="1" dirty="0">
                <a:latin typeface="Poppins" panose="00000500000000000000" pitchFamily="2" charset="0"/>
                <a:cs typeface="Poppins" panose="00000500000000000000" pitchFamily="2" charset="0"/>
              </a:rPr>
              <a:t>String</a:t>
            </a:r>
            <a:r>
              <a:rPr kumimoji="0" lang="en-GB" sz="2000" b="0" i="0" u="none" strike="noStrike" kern="1200" cap="none" spc="0" normalizeH="0" baseline="0" noProof="0" dirty="0">
                <a:ln>
                  <a:noFill/>
                </a:ln>
                <a:solidFill>
                  <a:prstClr val="black"/>
                </a:solidFill>
                <a:effectLst/>
                <a:uLnTx/>
                <a:uFillTx/>
                <a:latin typeface="Corbel" panose="020B0503020204020204"/>
                <a:ea typeface="+mn-ea"/>
                <a:cs typeface="+mn-cs"/>
              </a:rPr>
              <a:t>: A string in Python can be created using single, double, and triple quotes.</a:t>
            </a: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lang="en-GB" sz="2000" b="1" dirty="0">
                <a:latin typeface="Poppins" panose="00000500000000000000" pitchFamily="2" charset="0"/>
                <a:cs typeface="Poppins" panose="00000500000000000000" pitchFamily="2" charset="0"/>
              </a:rPr>
              <a:t>Sequence Types</a:t>
            </a:r>
            <a:r>
              <a:rPr kumimoji="0" lang="en-GB" sz="2000" b="0" i="0" u="none" strike="noStrike" kern="1200" cap="none" spc="0" normalizeH="0" baseline="0" noProof="0" dirty="0">
                <a:ln>
                  <a:noFill/>
                </a:ln>
                <a:solidFill>
                  <a:prstClr val="black"/>
                </a:solidFill>
                <a:effectLst/>
                <a:uLnTx/>
                <a:uFillTx/>
                <a:latin typeface="Corbel" panose="020B0503020204020204"/>
                <a:ea typeface="+mn-ea"/>
                <a:cs typeface="+mn-cs"/>
              </a:rPr>
              <a:t>:	list, tuple, range (to be discussed later) </a:t>
            </a:r>
          </a:p>
        </p:txBody>
      </p:sp>
      <p:sp>
        <p:nvSpPr>
          <p:cNvPr id="6" name="TextBox 5">
            <a:extLst>
              <a:ext uri="{FF2B5EF4-FFF2-40B4-BE49-F238E27FC236}">
                <a16:creationId xmlns:a16="http://schemas.microsoft.com/office/drawing/2014/main" id="{0D5E644A-EC3C-13CC-BC82-5AC3921512C1}"/>
              </a:ext>
            </a:extLst>
          </p:cNvPr>
          <p:cNvSpPr txBox="1"/>
          <p:nvPr/>
        </p:nvSpPr>
        <p:spPr>
          <a:xfrm>
            <a:off x="1664453" y="5356336"/>
            <a:ext cx="5815093" cy="523220"/>
          </a:xfrm>
          <a:prstGeom prst="rect">
            <a:avLst/>
          </a:prstGeom>
          <a:solidFill>
            <a:srgbClr val="FFFF00"/>
          </a:solidFill>
          <a:ln>
            <a:noFill/>
          </a:ln>
          <a:effectLst/>
          <a:scene3d>
            <a:camera prst="orthographicFront">
              <a:rot lat="0" lon="0" rev="0"/>
            </a:camera>
            <a:lightRig rig="contrasting" dir="t">
              <a:rot lat="0" lon="0" rev="7800000"/>
            </a:lightRig>
          </a:scene3d>
          <a:sp3d>
            <a:bevelT w="139700" h="139700"/>
          </a:sp3d>
        </p:spPr>
        <p:txBody>
          <a:bodyPr wrap="square">
            <a:spAutoFit/>
          </a:bodyPr>
          <a:lstStyle/>
          <a:p>
            <a:r>
              <a:rPr lang="en-US" sz="1400" b="1" i="0" dirty="0">
                <a:solidFill>
                  <a:srgbClr val="202124"/>
                </a:solidFill>
                <a:effectLst/>
                <a:latin typeface="arial" panose="020B0604020202020204" pitchFamily="34" charset="0"/>
              </a:rPr>
              <a:t>N.B: </a:t>
            </a:r>
            <a:r>
              <a:rPr lang="en-US" sz="1400" b="0" i="0" dirty="0">
                <a:solidFill>
                  <a:srgbClr val="202124"/>
                </a:solidFill>
                <a:effectLst/>
                <a:latin typeface="arial" panose="020B0604020202020204" pitchFamily="34" charset="0"/>
              </a:rPr>
              <a:t>The </a:t>
            </a:r>
            <a:r>
              <a:rPr lang="en-US" sz="1400" b="1" i="0" dirty="0">
                <a:solidFill>
                  <a:srgbClr val="202124"/>
                </a:solidFill>
                <a:effectLst/>
                <a:latin typeface="arial" panose="020B0604020202020204" pitchFamily="34" charset="0"/>
              </a:rPr>
              <a:t>two consecutive equal marks</a:t>
            </a:r>
            <a:r>
              <a:rPr lang="en-US" sz="1400" b="0" i="0" dirty="0">
                <a:solidFill>
                  <a:srgbClr val="202124"/>
                </a:solidFill>
                <a:effectLst/>
                <a:latin typeface="arial" panose="020B0604020202020204" pitchFamily="34" charset="0"/>
              </a:rPr>
              <a:t> </a:t>
            </a:r>
            <a:r>
              <a:rPr lang="en-US" sz="1400" b="1" i="0" dirty="0">
                <a:solidFill>
                  <a:srgbClr val="202124"/>
                </a:solidFill>
                <a:effectLst/>
                <a:latin typeface="arial" panose="020B0604020202020204" pitchFamily="34" charset="0"/>
              </a:rPr>
              <a:t>operator</a:t>
            </a:r>
            <a:r>
              <a:rPr lang="en-US" sz="1400" b="0" i="0" dirty="0">
                <a:solidFill>
                  <a:srgbClr val="202124"/>
                </a:solidFill>
                <a:effectLst/>
                <a:latin typeface="arial" panose="020B0604020202020204" pitchFamily="34" charset="0"/>
              </a:rPr>
              <a:t> (</a:t>
            </a:r>
            <a:r>
              <a:rPr lang="en-US" sz="1400" b="1" i="0" dirty="0">
                <a:solidFill>
                  <a:srgbClr val="202124"/>
                </a:solidFill>
                <a:effectLst/>
                <a:latin typeface="arial" panose="020B0604020202020204" pitchFamily="34" charset="0"/>
              </a:rPr>
              <a:t> == </a:t>
            </a:r>
            <a:r>
              <a:rPr lang="en-US" sz="1400" b="0" i="0" dirty="0">
                <a:solidFill>
                  <a:srgbClr val="202124"/>
                </a:solidFill>
                <a:effectLst/>
                <a:latin typeface="arial" panose="020B0604020202020204" pitchFamily="34" charset="0"/>
              </a:rPr>
              <a:t>) </a:t>
            </a:r>
            <a:r>
              <a:rPr lang="en-US" sz="1400" b="1" i="0" dirty="0">
                <a:solidFill>
                  <a:srgbClr val="202124"/>
                </a:solidFill>
                <a:effectLst/>
                <a:latin typeface="arial" panose="020B0604020202020204" pitchFamily="34" charset="0"/>
              </a:rPr>
              <a:t>returns true if both operands have the same value; otherwise, it returns false</a:t>
            </a:r>
            <a:r>
              <a:rPr lang="en-US" sz="1400" b="0" i="0" dirty="0">
                <a:solidFill>
                  <a:srgbClr val="202124"/>
                </a:solidFill>
                <a:effectLst/>
                <a:latin typeface="arial" panose="020B0604020202020204" pitchFamily="34" charset="0"/>
              </a:rPr>
              <a:t> .</a:t>
            </a:r>
            <a:endParaRPr lang="en-US" sz="1400" dirty="0"/>
          </a:p>
        </p:txBody>
      </p:sp>
      <p:sp>
        <p:nvSpPr>
          <p:cNvPr id="2" name="TextBox 1">
            <a:extLst>
              <a:ext uri="{FF2B5EF4-FFF2-40B4-BE49-F238E27FC236}">
                <a16:creationId xmlns:a16="http://schemas.microsoft.com/office/drawing/2014/main" id="{BCBD947B-07FD-52AC-4DA0-B1A6060086A2}"/>
              </a:ext>
            </a:extLst>
          </p:cNvPr>
          <p:cNvSpPr txBox="1"/>
          <p:nvPr/>
        </p:nvSpPr>
        <p:spPr>
          <a:xfrm>
            <a:off x="2548082" y="3355591"/>
            <a:ext cx="2579511" cy="400110"/>
          </a:xfrm>
          <a:prstGeom prst="rect">
            <a:avLst/>
          </a:prstGeom>
          <a:noFill/>
        </p:spPr>
        <p:txBody>
          <a:bodyPr wrap="square">
            <a:spAutoFit/>
          </a:bodyPr>
          <a:lstStyle/>
          <a:p>
            <a:r>
              <a:rPr lang="en-GB" sz="2000" dirty="0">
                <a:solidFill>
                  <a:prstClr val="black"/>
                </a:solidFill>
                <a:latin typeface="Corbel" panose="020B0503020204020204"/>
              </a:rPr>
              <a:t> &gt;&gt;5</a:t>
            </a:r>
            <a:r>
              <a:rPr lang="en-GB" sz="2000" b="1" dirty="0">
                <a:solidFill>
                  <a:prstClr val="black"/>
                </a:solidFill>
                <a:latin typeface="Corbel" panose="020B0503020204020204"/>
              </a:rPr>
              <a:t>&gt;=</a:t>
            </a:r>
            <a:r>
              <a:rPr lang="en-GB" sz="2000" dirty="0">
                <a:solidFill>
                  <a:prstClr val="black"/>
                </a:solidFill>
                <a:latin typeface="Corbel" panose="020B0503020204020204"/>
              </a:rPr>
              <a:t>4                  </a:t>
            </a:r>
            <a:r>
              <a:rPr lang="en-GB" sz="2000" dirty="0">
                <a:solidFill>
                  <a:srgbClr val="FF0000"/>
                </a:solidFill>
                <a:latin typeface="Corbel" panose="020B0503020204020204"/>
              </a:rPr>
              <a:t>True</a:t>
            </a:r>
            <a:endParaRPr lang="en-US" dirty="0">
              <a:solidFill>
                <a:srgbClr val="FF0000"/>
              </a:solidFill>
              <a:latin typeface="Corbel" panose="020B0503020204020204"/>
            </a:endParaRPr>
          </a:p>
        </p:txBody>
      </p:sp>
      <p:sp>
        <p:nvSpPr>
          <p:cNvPr id="5" name="Arrow: Right 4">
            <a:extLst>
              <a:ext uri="{FF2B5EF4-FFF2-40B4-BE49-F238E27FC236}">
                <a16:creationId xmlns:a16="http://schemas.microsoft.com/office/drawing/2014/main" id="{1279085B-2876-DE29-8CE2-A8BB3C574457}"/>
              </a:ext>
            </a:extLst>
          </p:cNvPr>
          <p:cNvSpPr/>
          <p:nvPr/>
        </p:nvSpPr>
        <p:spPr>
          <a:xfrm>
            <a:off x="3704506" y="3478340"/>
            <a:ext cx="485422" cy="180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1951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155C6-7FA2-478F-AB18-D05D2036D860}"/>
              </a:ext>
            </a:extLst>
          </p:cNvPr>
          <p:cNvSpPr>
            <a:spLocks noGrp="1"/>
          </p:cNvSpPr>
          <p:nvPr>
            <p:ph type="title"/>
          </p:nvPr>
        </p:nvSpPr>
        <p:spPr>
          <a:xfrm>
            <a:off x="628650" y="366055"/>
            <a:ext cx="7886700" cy="700745"/>
          </a:xfrm>
        </p:spPr>
        <p:txBody>
          <a:bodyPr>
            <a:normAutofit/>
          </a:bodyPr>
          <a:lstStyle/>
          <a:p>
            <a:r>
              <a:rPr lang="en-US" b="1" dirty="0"/>
              <a:t>Python print() Function</a:t>
            </a:r>
          </a:p>
        </p:txBody>
      </p:sp>
      <p:sp>
        <p:nvSpPr>
          <p:cNvPr id="5" name="Footer Placeholder 4">
            <a:extLst>
              <a:ext uri="{FF2B5EF4-FFF2-40B4-BE49-F238E27FC236}">
                <a16:creationId xmlns:a16="http://schemas.microsoft.com/office/drawing/2014/main" id="{9F231D35-CBB0-4AF3-B957-E5F313F74969}"/>
              </a:ext>
            </a:extLst>
          </p:cNvPr>
          <p:cNvSpPr>
            <a:spLocks noGrp="1"/>
          </p:cNvSpPr>
          <p:nvPr>
            <p:ph type="ftr" sz="quarter" idx="11"/>
          </p:nvPr>
        </p:nvSpPr>
        <p:spPr/>
        <p:txBody>
          <a:bodyPr/>
          <a:lstStyle/>
          <a:p>
            <a:r>
              <a:rPr lang="en-US"/>
              <a:t>AOU-M110</a:t>
            </a:r>
            <a:endParaRPr lang="en-US" dirty="0"/>
          </a:p>
        </p:txBody>
      </p:sp>
      <p:sp>
        <p:nvSpPr>
          <p:cNvPr id="3" name="Slide Number Placeholder 2">
            <a:extLst>
              <a:ext uri="{FF2B5EF4-FFF2-40B4-BE49-F238E27FC236}">
                <a16:creationId xmlns:a16="http://schemas.microsoft.com/office/drawing/2014/main" id="{7B523854-AD6F-4692-9B8F-182AC15531AF}"/>
              </a:ext>
            </a:extLst>
          </p:cNvPr>
          <p:cNvSpPr>
            <a:spLocks noGrp="1"/>
          </p:cNvSpPr>
          <p:nvPr>
            <p:ph type="sldNum" sz="quarter" idx="4294967295"/>
          </p:nvPr>
        </p:nvSpPr>
        <p:spPr>
          <a:xfrm>
            <a:off x="8731250" y="6315075"/>
            <a:ext cx="412750" cy="365125"/>
          </a:xfrm>
          <a:prstGeom prst="rect">
            <a:avLst/>
          </a:prstGeom>
        </p:spPr>
        <p:txBody>
          <a:bodyPr vert="horz" lIns="91440" tIns="45720" rIns="91440" bIns="45720" rtlCol="0" anchor="ctr"/>
          <a:lstStyle/>
          <a:p>
            <a:fld id="{D57F1E4F-1CFF-5643-939E-02111984F565}" type="slidenum">
              <a:rPr lang="en-US" sz="1100"/>
              <a:pPr/>
              <a:t>11</a:t>
            </a:fld>
            <a:endParaRPr lang="en-US" sz="1100" dirty="0"/>
          </a:p>
        </p:txBody>
      </p:sp>
      <p:sp>
        <p:nvSpPr>
          <p:cNvPr id="7" name="Rectangle 6">
            <a:extLst>
              <a:ext uri="{FF2B5EF4-FFF2-40B4-BE49-F238E27FC236}">
                <a16:creationId xmlns:a16="http://schemas.microsoft.com/office/drawing/2014/main" id="{0C44D8A4-95FD-4D94-BF4F-C06126CEB5BC}"/>
              </a:ext>
            </a:extLst>
          </p:cNvPr>
          <p:cNvSpPr/>
          <p:nvPr/>
        </p:nvSpPr>
        <p:spPr>
          <a:xfrm>
            <a:off x="982135" y="933431"/>
            <a:ext cx="7849443" cy="2154436"/>
          </a:xfrm>
          <a:prstGeom prst="rect">
            <a:avLst/>
          </a:prstGeom>
        </p:spPr>
        <p:txBody>
          <a:bodyPr wrap="square">
            <a:spAutoFit/>
          </a:bodyPr>
          <a:lstStyle/>
          <a:p>
            <a:r>
              <a:rPr lang="en-US" dirty="0"/>
              <a:t>A </a:t>
            </a:r>
            <a:r>
              <a:rPr lang="en-US" b="1" dirty="0">
                <a:solidFill>
                  <a:srgbClr val="C00000"/>
                </a:solidFill>
              </a:rPr>
              <a:t>function</a:t>
            </a:r>
            <a:r>
              <a:rPr lang="en-US" dirty="0"/>
              <a:t> is a piece of prewritten code that performs an operation. Python has numerous built-in functions that perform various operations. One of the most fundamental built-in functions is the print function.</a:t>
            </a:r>
          </a:p>
          <a:p>
            <a:r>
              <a:rPr lang="en-US" dirty="0"/>
              <a:t>The </a:t>
            </a:r>
            <a:r>
              <a:rPr lang="en-US" b="1" dirty="0">
                <a:solidFill>
                  <a:srgbClr val="C00000"/>
                </a:solidFill>
              </a:rPr>
              <a:t>print() </a:t>
            </a:r>
            <a:r>
              <a:rPr lang="en-US" dirty="0"/>
              <a:t>function prints the specified message to the screen, or other standard output device.</a:t>
            </a:r>
          </a:p>
          <a:p>
            <a:endParaRPr lang="en-US" sz="800" dirty="0"/>
          </a:p>
          <a:p>
            <a:r>
              <a:rPr lang="en-US" dirty="0"/>
              <a:t>The message can be a string, or any other object, the object will be converted into a string before written to the screen.</a:t>
            </a:r>
          </a:p>
        </p:txBody>
      </p:sp>
      <p:sp>
        <p:nvSpPr>
          <p:cNvPr id="8" name="Rectangle 7">
            <a:extLst>
              <a:ext uri="{FF2B5EF4-FFF2-40B4-BE49-F238E27FC236}">
                <a16:creationId xmlns:a16="http://schemas.microsoft.com/office/drawing/2014/main" id="{84EB2F72-3379-404C-AEE0-C7E35906A0B0}"/>
              </a:ext>
            </a:extLst>
          </p:cNvPr>
          <p:cNvSpPr/>
          <p:nvPr/>
        </p:nvSpPr>
        <p:spPr>
          <a:xfrm>
            <a:off x="982134" y="3087867"/>
            <a:ext cx="3663182" cy="338554"/>
          </a:xfrm>
          <a:prstGeom prst="rect">
            <a:avLst/>
          </a:prstGeom>
          <a:solidFill>
            <a:schemeClr val="accent2">
              <a:lumMod val="40000"/>
              <a:lumOff val="60000"/>
            </a:schemeClr>
          </a:solidFill>
        </p:spPr>
        <p:txBody>
          <a:bodyPr wrap="none">
            <a:spAutoFit/>
          </a:bodyPr>
          <a:lstStyle/>
          <a:p>
            <a:r>
              <a:rPr lang="en-US" sz="1600" dirty="0">
                <a:solidFill>
                  <a:srgbClr val="0000CD"/>
                </a:solidFill>
                <a:latin typeface="Consolas" panose="020B0609020204030204" pitchFamily="49" charset="0"/>
              </a:rPr>
              <a:t>print</a:t>
            </a:r>
            <a:r>
              <a:rPr lang="en-US" sz="1600" dirty="0">
                <a:solidFill>
                  <a:srgbClr val="000000"/>
                </a:solidFill>
                <a:latin typeface="Consolas" panose="020B0609020204030204" pitchFamily="49" charset="0"/>
              </a:rPr>
              <a:t>(</a:t>
            </a:r>
            <a:r>
              <a:rPr lang="en-US" sz="1600" dirty="0">
                <a:solidFill>
                  <a:srgbClr val="A52A2A"/>
                </a:solidFill>
                <a:latin typeface="Consolas" panose="020B0609020204030204" pitchFamily="49" charset="0"/>
              </a:rPr>
              <a:t>"Hello!"</a:t>
            </a:r>
            <a:r>
              <a:rPr lang="en-US" sz="1600" dirty="0">
                <a:solidFill>
                  <a:srgbClr val="000000"/>
                </a:solidFill>
                <a:latin typeface="Consolas" panose="020B0609020204030204" pitchFamily="49" charset="0"/>
              </a:rPr>
              <a:t>, </a:t>
            </a:r>
            <a:r>
              <a:rPr lang="en-US" sz="1600" dirty="0">
                <a:solidFill>
                  <a:srgbClr val="A52A2A"/>
                </a:solidFill>
                <a:latin typeface="Consolas" panose="020B0609020204030204" pitchFamily="49" charset="0"/>
              </a:rPr>
              <a:t>“How are you?"</a:t>
            </a:r>
            <a:r>
              <a:rPr lang="en-US" sz="1600" dirty="0">
                <a:solidFill>
                  <a:srgbClr val="000000"/>
                </a:solidFill>
                <a:latin typeface="Consolas" panose="020B0609020204030204" pitchFamily="49" charset="0"/>
              </a:rPr>
              <a:t>)</a:t>
            </a:r>
            <a:endParaRPr lang="en-US" sz="1600" dirty="0"/>
          </a:p>
        </p:txBody>
      </p:sp>
      <p:sp>
        <p:nvSpPr>
          <p:cNvPr id="9" name="Rectangle 8">
            <a:extLst>
              <a:ext uri="{FF2B5EF4-FFF2-40B4-BE49-F238E27FC236}">
                <a16:creationId xmlns:a16="http://schemas.microsoft.com/office/drawing/2014/main" id="{BAD58BE1-7536-4954-BEBC-6226CFA61609}"/>
              </a:ext>
            </a:extLst>
          </p:cNvPr>
          <p:cNvSpPr/>
          <p:nvPr/>
        </p:nvSpPr>
        <p:spPr>
          <a:xfrm>
            <a:off x="5786604" y="3059052"/>
            <a:ext cx="2316660" cy="338554"/>
          </a:xfrm>
          <a:prstGeom prst="rect">
            <a:avLst/>
          </a:prstGeom>
        </p:spPr>
        <p:txBody>
          <a:bodyPr wrap="none">
            <a:spAutoFit/>
          </a:bodyPr>
          <a:lstStyle/>
          <a:p>
            <a:r>
              <a:rPr lang="en-US" sz="1600" dirty="0">
                <a:solidFill>
                  <a:srgbClr val="FF0000"/>
                </a:solidFill>
                <a:latin typeface="consolas" panose="020B0609020204030204" pitchFamily="49" charset="0"/>
              </a:rPr>
              <a:t>Hello! How are you?</a:t>
            </a:r>
            <a:endParaRPr lang="en-US" sz="1600" dirty="0">
              <a:solidFill>
                <a:srgbClr val="FF0000"/>
              </a:solidFill>
            </a:endParaRPr>
          </a:p>
        </p:txBody>
      </p:sp>
      <p:sp>
        <p:nvSpPr>
          <p:cNvPr id="10" name="Rectangle 9">
            <a:extLst>
              <a:ext uri="{FF2B5EF4-FFF2-40B4-BE49-F238E27FC236}">
                <a16:creationId xmlns:a16="http://schemas.microsoft.com/office/drawing/2014/main" id="{CB9AE630-52C1-4E39-BE55-85362ABF3520}"/>
              </a:ext>
            </a:extLst>
          </p:cNvPr>
          <p:cNvSpPr/>
          <p:nvPr/>
        </p:nvSpPr>
        <p:spPr>
          <a:xfrm>
            <a:off x="741794" y="3649440"/>
            <a:ext cx="4572000" cy="584775"/>
          </a:xfrm>
          <a:prstGeom prst="rect">
            <a:avLst/>
          </a:prstGeom>
          <a:solidFill>
            <a:schemeClr val="accent1">
              <a:lumMod val="20000"/>
              <a:lumOff val="80000"/>
            </a:schemeClr>
          </a:solidFill>
        </p:spPr>
        <p:txBody>
          <a:bodyPr>
            <a:spAutoFit/>
          </a:bodyPr>
          <a:lstStyle/>
          <a:p>
            <a:r>
              <a:rPr lang="it-IT" sz="1600" dirty="0">
                <a:solidFill>
                  <a:srgbClr val="000000"/>
                </a:solidFill>
                <a:latin typeface="Consolas" panose="020B0609020204030204" pitchFamily="49" charset="0"/>
              </a:rPr>
              <a:t>x = (</a:t>
            </a:r>
            <a:r>
              <a:rPr lang="it-IT" sz="1600" dirty="0">
                <a:solidFill>
                  <a:srgbClr val="A52A2A"/>
                </a:solidFill>
                <a:latin typeface="Consolas" panose="020B0609020204030204" pitchFamily="49" charset="0"/>
              </a:rPr>
              <a:t>"apple"</a:t>
            </a:r>
            <a:r>
              <a:rPr lang="it-IT" sz="1600" dirty="0">
                <a:solidFill>
                  <a:srgbClr val="000000"/>
                </a:solidFill>
                <a:latin typeface="Consolas" panose="020B0609020204030204" pitchFamily="49" charset="0"/>
              </a:rPr>
              <a:t>, </a:t>
            </a:r>
            <a:r>
              <a:rPr lang="it-IT" sz="1600" dirty="0">
                <a:solidFill>
                  <a:srgbClr val="A52A2A"/>
                </a:solidFill>
                <a:latin typeface="Consolas" panose="020B0609020204030204" pitchFamily="49" charset="0"/>
              </a:rPr>
              <a:t>"banana"</a:t>
            </a:r>
            <a:r>
              <a:rPr lang="it-IT" sz="1600" dirty="0">
                <a:solidFill>
                  <a:srgbClr val="000000"/>
                </a:solidFill>
                <a:latin typeface="Consolas" panose="020B0609020204030204" pitchFamily="49" charset="0"/>
              </a:rPr>
              <a:t>, </a:t>
            </a:r>
            <a:r>
              <a:rPr lang="it-IT" sz="1600" dirty="0">
                <a:solidFill>
                  <a:srgbClr val="A52A2A"/>
                </a:solidFill>
                <a:latin typeface="Consolas" panose="020B0609020204030204" pitchFamily="49" charset="0"/>
              </a:rPr>
              <a:t>"cherry"</a:t>
            </a:r>
            <a:r>
              <a:rPr lang="it-IT" sz="1600" dirty="0">
                <a:solidFill>
                  <a:srgbClr val="000000"/>
                </a:solidFill>
                <a:latin typeface="Consolas" panose="020B0609020204030204" pitchFamily="49" charset="0"/>
              </a:rPr>
              <a:t>)</a:t>
            </a:r>
            <a:br>
              <a:rPr lang="it-IT" sz="1600" dirty="0"/>
            </a:br>
            <a:r>
              <a:rPr lang="it-IT" sz="1600" dirty="0">
                <a:solidFill>
                  <a:srgbClr val="0000CD"/>
                </a:solidFill>
                <a:latin typeface="Consolas" panose="020B0609020204030204" pitchFamily="49" charset="0"/>
              </a:rPr>
              <a:t>print</a:t>
            </a:r>
            <a:r>
              <a:rPr lang="it-IT" sz="1600" dirty="0">
                <a:solidFill>
                  <a:srgbClr val="000000"/>
                </a:solidFill>
                <a:latin typeface="Consolas" panose="020B0609020204030204" pitchFamily="49" charset="0"/>
              </a:rPr>
              <a:t>(x)</a:t>
            </a:r>
            <a:endParaRPr lang="en-US" sz="1600" dirty="0"/>
          </a:p>
        </p:txBody>
      </p:sp>
      <p:sp>
        <p:nvSpPr>
          <p:cNvPr id="11" name="Rectangle 10">
            <a:extLst>
              <a:ext uri="{FF2B5EF4-FFF2-40B4-BE49-F238E27FC236}">
                <a16:creationId xmlns:a16="http://schemas.microsoft.com/office/drawing/2014/main" id="{C41BEA43-1522-4D1C-8B62-77F1E52EBDFA}"/>
              </a:ext>
            </a:extLst>
          </p:cNvPr>
          <p:cNvSpPr/>
          <p:nvPr/>
        </p:nvSpPr>
        <p:spPr>
          <a:xfrm>
            <a:off x="5392816" y="3690338"/>
            <a:ext cx="3438762" cy="338554"/>
          </a:xfrm>
          <a:prstGeom prst="rect">
            <a:avLst/>
          </a:prstGeom>
        </p:spPr>
        <p:txBody>
          <a:bodyPr wrap="none">
            <a:spAutoFit/>
          </a:bodyPr>
          <a:lstStyle/>
          <a:p>
            <a:r>
              <a:rPr lang="en-US" sz="1600" dirty="0">
                <a:solidFill>
                  <a:srgbClr val="FF0000"/>
                </a:solidFill>
                <a:latin typeface="consolas" panose="020B0609020204030204" pitchFamily="49" charset="0"/>
              </a:rPr>
              <a:t>('apple', 'banana', 'cherry')</a:t>
            </a:r>
            <a:endParaRPr lang="en-US" sz="1600" dirty="0">
              <a:solidFill>
                <a:srgbClr val="FF0000"/>
              </a:solidFill>
            </a:endParaRPr>
          </a:p>
        </p:txBody>
      </p:sp>
      <p:sp>
        <p:nvSpPr>
          <p:cNvPr id="12" name="TextBox 11">
            <a:extLst>
              <a:ext uri="{FF2B5EF4-FFF2-40B4-BE49-F238E27FC236}">
                <a16:creationId xmlns:a16="http://schemas.microsoft.com/office/drawing/2014/main" id="{558A2238-57A8-40AF-8C6B-A3A58DD14326}"/>
              </a:ext>
            </a:extLst>
          </p:cNvPr>
          <p:cNvSpPr txBox="1"/>
          <p:nvPr/>
        </p:nvSpPr>
        <p:spPr>
          <a:xfrm>
            <a:off x="719442" y="4457234"/>
            <a:ext cx="8230050" cy="1200329"/>
          </a:xfrm>
          <a:prstGeom prst="rect">
            <a:avLst/>
          </a:prstGeom>
          <a:noFill/>
        </p:spPr>
        <p:txBody>
          <a:bodyPr wrap="square">
            <a:spAutoFit/>
          </a:bodyPr>
          <a:lstStyle/>
          <a:p>
            <a:r>
              <a:rPr lang="en-US" dirty="0"/>
              <a:t>These pieces of data are </a:t>
            </a:r>
            <a:r>
              <a:rPr lang="en-US" u="sng" dirty="0"/>
              <a:t>sequences of characters</a:t>
            </a:r>
            <a:r>
              <a:rPr lang="en-US" dirty="0"/>
              <a:t>. In programming terms, a sequence of characters that is used as data is called a </a:t>
            </a:r>
            <a:r>
              <a:rPr lang="en-US" b="1" dirty="0"/>
              <a:t>string</a:t>
            </a:r>
            <a:r>
              <a:rPr lang="en-US" dirty="0"/>
              <a:t>. When a string appears in the actual code of a program, it is called a </a:t>
            </a:r>
            <a:r>
              <a:rPr lang="en-US" b="1" dirty="0"/>
              <a:t>string literal</a:t>
            </a:r>
            <a:r>
              <a:rPr lang="en-US" dirty="0"/>
              <a:t>. In Python code, string literals must be enclosed in quote marks  </a:t>
            </a:r>
            <a:r>
              <a:rPr lang="it-IT" dirty="0">
                <a:solidFill>
                  <a:srgbClr val="000000"/>
                </a:solidFill>
                <a:latin typeface="Consolas" panose="020B0609020204030204" pitchFamily="49" charset="0"/>
              </a:rPr>
              <a:t>(e.g:</a:t>
            </a:r>
            <a:r>
              <a:rPr lang="it-IT" dirty="0">
                <a:solidFill>
                  <a:srgbClr val="A52A2A"/>
                </a:solidFill>
                <a:latin typeface="Consolas" panose="020B0609020204030204" pitchFamily="49" charset="0"/>
              </a:rPr>
              <a:t>"apple"</a:t>
            </a:r>
            <a:r>
              <a:rPr lang="it-IT" dirty="0">
                <a:solidFill>
                  <a:srgbClr val="000000"/>
                </a:solidFill>
                <a:latin typeface="Consolas" panose="020B0609020204030204" pitchFamily="49" charset="0"/>
              </a:rPr>
              <a:t>) </a:t>
            </a:r>
            <a:r>
              <a:rPr lang="en-US" dirty="0"/>
              <a:t>.</a:t>
            </a:r>
          </a:p>
        </p:txBody>
      </p:sp>
      <p:sp>
        <p:nvSpPr>
          <p:cNvPr id="13" name="TextBox 12">
            <a:extLst>
              <a:ext uri="{FF2B5EF4-FFF2-40B4-BE49-F238E27FC236}">
                <a16:creationId xmlns:a16="http://schemas.microsoft.com/office/drawing/2014/main" id="{E84F1EC5-A39A-42C8-9A11-5E66C93EE554}"/>
              </a:ext>
            </a:extLst>
          </p:cNvPr>
          <p:cNvSpPr txBox="1"/>
          <p:nvPr/>
        </p:nvSpPr>
        <p:spPr>
          <a:xfrm>
            <a:off x="1684866" y="5698804"/>
            <a:ext cx="6588451" cy="369332"/>
          </a:xfrm>
          <a:prstGeom prst="rect">
            <a:avLst/>
          </a:prstGeom>
          <a:solidFill>
            <a:srgbClr val="FFFF00"/>
          </a:solidFill>
        </p:spPr>
        <p:txBody>
          <a:bodyPr wrap="square">
            <a:spAutoFit/>
          </a:bodyPr>
          <a:lstStyle/>
          <a:p>
            <a:r>
              <a:rPr lang="en-US" b="1" dirty="0">
                <a:solidFill>
                  <a:srgbClr val="7030A0"/>
                </a:solidFill>
              </a:rPr>
              <a:t>Literals</a:t>
            </a:r>
            <a:r>
              <a:rPr lang="en-US" dirty="0">
                <a:solidFill>
                  <a:srgbClr val="7030A0"/>
                </a:solidFill>
              </a:rPr>
              <a:t>  are numbers  or strings that appear directly in a program. </a:t>
            </a:r>
          </a:p>
        </p:txBody>
      </p:sp>
    </p:spTree>
    <p:extLst>
      <p:ext uri="{BB962C8B-B14F-4D97-AF65-F5344CB8AC3E}">
        <p14:creationId xmlns:p14="http://schemas.microsoft.com/office/powerpoint/2010/main" val="3628277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28650" y="366055"/>
            <a:ext cx="7886700" cy="891245"/>
          </a:xfrm>
        </p:spPr>
        <p:txBody>
          <a:bodyPr/>
          <a:lstStyle/>
          <a:p>
            <a:pPr eaLnBrk="1" hangingPunct="1"/>
            <a:r>
              <a:rPr lang="en-US" altLang="en-US" b="1" dirty="0"/>
              <a:t>Your First Python Program</a:t>
            </a:r>
          </a:p>
        </p:txBody>
      </p:sp>
      <p:sp>
        <p:nvSpPr>
          <p:cNvPr id="13315" name="Rectangle 3"/>
          <p:cNvSpPr>
            <a:spLocks noGrp="1" noChangeArrowheads="1"/>
          </p:cNvSpPr>
          <p:nvPr>
            <p:ph idx="1"/>
          </p:nvPr>
        </p:nvSpPr>
        <p:spPr>
          <a:xfrm>
            <a:off x="628650" y="1609049"/>
            <a:ext cx="7886700" cy="3657364"/>
          </a:xfrm>
        </p:spPr>
        <p:txBody>
          <a:bodyPr>
            <a:normAutofit/>
          </a:bodyPr>
          <a:lstStyle/>
          <a:p>
            <a:r>
              <a:rPr lang="en-US" altLang="en-US" b="1" dirty="0">
                <a:solidFill>
                  <a:srgbClr val="C00000"/>
                </a:solidFill>
                <a:latin typeface="+mn-lt"/>
              </a:rPr>
              <a:t>Python is "case-sensitive"</a:t>
            </a:r>
            <a:r>
              <a:rPr lang="en-US" altLang="en-US" dirty="0">
                <a:latin typeface="+mn-lt"/>
              </a:rPr>
              <a:t>:</a:t>
            </a:r>
          </a:p>
          <a:p>
            <a:pPr lvl="1"/>
            <a:r>
              <a:rPr lang="en-US" altLang="en-US" dirty="0">
                <a:solidFill>
                  <a:schemeClr val="folHlink"/>
                </a:solidFill>
                <a:latin typeface="+mn-lt"/>
                <a:cs typeface="Courier New" panose="02070309020205020404" pitchFamily="49" charset="0"/>
              </a:rPr>
              <a:t>print</a:t>
            </a:r>
            <a:r>
              <a:rPr lang="en-US" altLang="en-US" dirty="0">
                <a:latin typeface="+mn-lt"/>
                <a:cs typeface="Courier New" panose="02070309020205020404" pitchFamily="49" charset="0"/>
              </a:rPr>
              <a:t>(</a:t>
            </a:r>
            <a:r>
              <a:rPr lang="en-US" altLang="en-US" dirty="0">
                <a:solidFill>
                  <a:srgbClr val="00B050"/>
                </a:solidFill>
                <a:latin typeface="+mn-lt"/>
                <a:cs typeface="Courier New" panose="02070309020205020404" pitchFamily="49" charset="0"/>
              </a:rPr>
              <a:t>"hello"</a:t>
            </a:r>
            <a:r>
              <a:rPr lang="en-US" altLang="en-US" dirty="0">
                <a:latin typeface="+mn-lt"/>
                <a:cs typeface="Courier New" panose="02070309020205020404" pitchFamily="49" charset="0"/>
              </a:rPr>
              <a:t>)  </a:t>
            </a:r>
            <a:r>
              <a:rPr lang="en-US" altLang="en-US" dirty="0">
                <a:solidFill>
                  <a:srgbClr val="C00000"/>
                </a:solidFill>
                <a:latin typeface="+mn-lt"/>
                <a:cs typeface="Courier New" panose="02070309020205020404" pitchFamily="49" charset="0"/>
              </a:rPr>
              <a:t>#correct</a:t>
            </a:r>
          </a:p>
          <a:p>
            <a:pPr lvl="1"/>
            <a:r>
              <a:rPr lang="en-US" altLang="en-US" dirty="0">
                <a:solidFill>
                  <a:schemeClr val="folHlink"/>
                </a:solidFill>
                <a:latin typeface="+mn-lt"/>
                <a:cs typeface="Courier New" panose="02070309020205020404" pitchFamily="49" charset="0"/>
              </a:rPr>
              <a:t>print</a:t>
            </a:r>
            <a:r>
              <a:rPr lang="en-US" altLang="en-US" dirty="0">
                <a:latin typeface="+mn-lt"/>
                <a:cs typeface="Courier New" panose="02070309020205020404" pitchFamily="49" charset="0"/>
              </a:rPr>
              <a:t>(</a:t>
            </a:r>
            <a:r>
              <a:rPr lang="en-US" altLang="en-US" dirty="0">
                <a:solidFill>
                  <a:srgbClr val="00B050"/>
                </a:solidFill>
                <a:latin typeface="+mn-lt"/>
                <a:cs typeface="Courier New" panose="02070309020205020404" pitchFamily="49" charset="0"/>
              </a:rPr>
              <a:t>'hello’</a:t>
            </a:r>
            <a:r>
              <a:rPr lang="en-US" altLang="en-US" dirty="0">
                <a:latin typeface="+mn-lt"/>
                <a:cs typeface="Courier New" panose="02070309020205020404" pitchFamily="49" charset="0"/>
              </a:rPr>
              <a:t>)  </a:t>
            </a:r>
            <a:r>
              <a:rPr lang="en-US" altLang="en-US" dirty="0">
                <a:solidFill>
                  <a:srgbClr val="C00000"/>
                </a:solidFill>
                <a:latin typeface="+mn-lt"/>
                <a:cs typeface="Courier New" panose="02070309020205020404" pitchFamily="49" charset="0"/>
              </a:rPr>
              <a:t>#correct</a:t>
            </a:r>
            <a:endParaRPr lang="en-US" altLang="en-US" dirty="0">
              <a:latin typeface="+mn-lt"/>
              <a:cs typeface="Courier New" panose="02070309020205020404" pitchFamily="49" charset="0"/>
            </a:endParaRPr>
          </a:p>
          <a:p>
            <a:pPr lvl="1"/>
            <a:r>
              <a:rPr lang="en-US" altLang="en-US" u="sng" dirty="0">
                <a:latin typeface="+mn-lt"/>
                <a:cs typeface="Courier New" panose="02070309020205020404" pitchFamily="49" charset="0"/>
              </a:rPr>
              <a:t>P</a:t>
            </a:r>
            <a:r>
              <a:rPr lang="en-US" altLang="en-US" dirty="0">
                <a:latin typeface="+mn-lt"/>
                <a:cs typeface="Courier New" panose="02070309020205020404" pitchFamily="49" charset="0"/>
              </a:rPr>
              <a:t>rint(</a:t>
            </a:r>
            <a:r>
              <a:rPr lang="en-US" altLang="en-US" dirty="0">
                <a:solidFill>
                  <a:srgbClr val="00B050"/>
                </a:solidFill>
                <a:latin typeface="+mn-lt"/>
                <a:cs typeface="Courier New" panose="02070309020205020404" pitchFamily="49" charset="0"/>
              </a:rPr>
              <a:t>"hello"</a:t>
            </a:r>
            <a:r>
              <a:rPr lang="en-US" altLang="en-US" dirty="0">
                <a:latin typeface="+mn-lt"/>
                <a:cs typeface="Courier New" panose="02070309020205020404" pitchFamily="49" charset="0"/>
              </a:rPr>
              <a:t>)</a:t>
            </a:r>
            <a:r>
              <a:rPr lang="en-US" altLang="en-US" dirty="0">
                <a:solidFill>
                  <a:srgbClr val="FF0000"/>
                </a:solidFill>
                <a:latin typeface="+mn-lt"/>
                <a:cs typeface="Courier New" panose="02070309020205020404" pitchFamily="49" charset="0"/>
              </a:rPr>
              <a:t>  </a:t>
            </a:r>
            <a:r>
              <a:rPr lang="en-US" altLang="en-US" dirty="0">
                <a:solidFill>
                  <a:srgbClr val="C00000"/>
                </a:solidFill>
                <a:latin typeface="+mn-lt"/>
                <a:cs typeface="Courier New" panose="02070309020205020404" pitchFamily="49" charset="0"/>
              </a:rPr>
              <a:t>#error</a:t>
            </a:r>
          </a:p>
          <a:p>
            <a:pPr lvl="1"/>
            <a:r>
              <a:rPr lang="en-US" altLang="en-US" u="sng" dirty="0">
                <a:latin typeface="+mn-lt"/>
                <a:cs typeface="Courier New" panose="02070309020205020404" pitchFamily="49" charset="0"/>
              </a:rPr>
              <a:t>PRINT</a:t>
            </a:r>
            <a:r>
              <a:rPr lang="en-US" altLang="en-US" dirty="0">
                <a:latin typeface="+mn-lt"/>
                <a:cs typeface="Courier New" panose="02070309020205020404" pitchFamily="49" charset="0"/>
              </a:rPr>
              <a:t>(</a:t>
            </a:r>
            <a:r>
              <a:rPr lang="en-US" altLang="en-US" dirty="0">
                <a:solidFill>
                  <a:srgbClr val="00B050"/>
                </a:solidFill>
                <a:latin typeface="+mn-lt"/>
                <a:cs typeface="Courier New" panose="02070309020205020404" pitchFamily="49" charset="0"/>
              </a:rPr>
              <a:t>"hello"</a:t>
            </a:r>
            <a:r>
              <a:rPr lang="en-US" altLang="en-US" dirty="0">
                <a:latin typeface="+mn-lt"/>
                <a:cs typeface="Courier New" panose="02070309020205020404" pitchFamily="49" charset="0"/>
              </a:rPr>
              <a:t>)</a:t>
            </a:r>
            <a:r>
              <a:rPr lang="en-US" altLang="en-US" dirty="0">
                <a:solidFill>
                  <a:srgbClr val="FF0000"/>
                </a:solidFill>
                <a:latin typeface="+mn-lt"/>
                <a:cs typeface="Courier New" panose="02070309020205020404" pitchFamily="49" charset="0"/>
              </a:rPr>
              <a:t>  </a:t>
            </a:r>
            <a:r>
              <a:rPr lang="en-US" altLang="en-US" dirty="0">
                <a:solidFill>
                  <a:srgbClr val="C00000"/>
                </a:solidFill>
                <a:latin typeface="+mn-lt"/>
                <a:cs typeface="Courier New" panose="02070309020205020404" pitchFamily="49" charset="0"/>
              </a:rPr>
              <a:t>#error</a:t>
            </a:r>
          </a:p>
          <a:p>
            <a:endParaRPr lang="en-US" altLang="en-US" dirty="0">
              <a:latin typeface="+mn-lt"/>
            </a:endParaRPr>
          </a:p>
          <a:p>
            <a:r>
              <a:rPr lang="en-US" altLang="en-US" dirty="0">
                <a:latin typeface="+mn-lt"/>
                <a:cs typeface="Courier New" panose="02070309020205020404" pitchFamily="49" charset="0"/>
              </a:rPr>
              <a:t>"hello"</a:t>
            </a:r>
            <a:r>
              <a:rPr lang="en-US" altLang="en-US" dirty="0">
                <a:latin typeface="+mn-lt"/>
              </a:rPr>
              <a:t> is a </a:t>
            </a:r>
            <a:r>
              <a:rPr lang="en-US" altLang="en-US" b="1" u="sng" dirty="0">
                <a:latin typeface="+mn-lt"/>
              </a:rPr>
              <a:t>String</a:t>
            </a:r>
            <a:r>
              <a:rPr lang="en-US" altLang="en-US" dirty="0">
                <a:latin typeface="+mn-lt"/>
              </a:rPr>
              <a:t> literal.</a:t>
            </a:r>
          </a:p>
          <a:p>
            <a:pPr>
              <a:lnSpc>
                <a:spcPct val="90000"/>
              </a:lnSpc>
            </a:pPr>
            <a:r>
              <a:rPr lang="en-US" altLang="en-US" dirty="0">
                <a:latin typeface="+mn-lt"/>
              </a:rPr>
              <a:t>When the computer does not recognize the statement to be executed, a </a:t>
            </a:r>
            <a:r>
              <a:rPr lang="en-US" altLang="en-US" b="1" u="sng" dirty="0">
                <a:latin typeface="+mn-lt"/>
              </a:rPr>
              <a:t>syntax error</a:t>
            </a:r>
            <a:r>
              <a:rPr lang="en-US" altLang="en-US" dirty="0">
                <a:latin typeface="+mn-lt"/>
              </a:rPr>
              <a:t> is generated.</a:t>
            </a:r>
          </a:p>
          <a:p>
            <a:pPr eaLnBrk="1" hangingPunct="1">
              <a:buFontTx/>
              <a:buNone/>
            </a:pPr>
            <a:endParaRPr lang="en-US" altLang="en-US" dirty="0">
              <a:latin typeface="+mn-lt"/>
            </a:endParaRPr>
          </a:p>
        </p:txBody>
      </p:sp>
      <p:sp>
        <p:nvSpPr>
          <p:cNvPr id="3" name="Footer Placeholder 2">
            <a:extLst>
              <a:ext uri="{FF2B5EF4-FFF2-40B4-BE49-F238E27FC236}">
                <a16:creationId xmlns:a16="http://schemas.microsoft.com/office/drawing/2014/main" id="{4A619004-4AAA-423F-92E6-31B72C909553}"/>
              </a:ext>
            </a:extLst>
          </p:cNvPr>
          <p:cNvSpPr>
            <a:spLocks noGrp="1"/>
          </p:cNvSpPr>
          <p:nvPr>
            <p:ph type="ftr" sz="quarter" idx="11"/>
          </p:nvPr>
        </p:nvSpPr>
        <p:spPr/>
        <p:txBody>
          <a:bodyPr/>
          <a:lstStyle/>
          <a:p>
            <a:r>
              <a:rPr lang="en-US"/>
              <a:t>AOU-M110</a:t>
            </a:r>
            <a:endParaRPr lang="en-US" dirty="0"/>
          </a:p>
        </p:txBody>
      </p:sp>
      <p:sp>
        <p:nvSpPr>
          <p:cNvPr id="13316" name="Slide Number Placeholder 5"/>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34FA6F1D-0F77-455A-B20A-D41161EB5433}" type="slidenum">
              <a:rPr lang="en-US" altLang="en-US" sz="1100"/>
              <a:pPr/>
              <a:t>12</a:t>
            </a:fld>
            <a:endParaRPr lang="en-US" altLang="en-US" sz="1100"/>
          </a:p>
        </p:txBody>
      </p:sp>
    </p:spTree>
    <p:extLst>
      <p:ext uri="{BB962C8B-B14F-4D97-AF65-F5344CB8AC3E}">
        <p14:creationId xmlns:p14="http://schemas.microsoft.com/office/powerpoint/2010/main" val="3769475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419A-DEFB-4A18-98F3-A33276C89143}"/>
              </a:ext>
            </a:extLst>
          </p:cNvPr>
          <p:cNvSpPr>
            <a:spLocks noGrp="1"/>
          </p:cNvSpPr>
          <p:nvPr>
            <p:ph type="title"/>
          </p:nvPr>
        </p:nvSpPr>
        <p:spPr>
          <a:xfrm>
            <a:off x="628650" y="366055"/>
            <a:ext cx="7886700" cy="987616"/>
          </a:xfrm>
        </p:spPr>
        <p:txBody>
          <a:bodyPr>
            <a:normAutofit fontScale="90000"/>
          </a:bodyPr>
          <a:lstStyle/>
          <a:p>
            <a:r>
              <a:rPr lang="en-US" b="1" dirty="0">
                <a:solidFill>
                  <a:srgbClr val="000000"/>
                </a:solidFill>
                <a:latin typeface="Segoe UI" panose="020B0502040204020203" pitchFamily="34" charset="0"/>
              </a:rPr>
              <a:t>String Literals</a:t>
            </a:r>
            <a:br>
              <a:rPr lang="en-US" b="1" dirty="0">
                <a:solidFill>
                  <a:srgbClr val="000000"/>
                </a:solidFill>
                <a:latin typeface="Segoe UI" panose="020B0502040204020203" pitchFamily="34" charset="0"/>
              </a:rPr>
            </a:br>
            <a:endParaRPr lang="en-US" b="1" dirty="0"/>
          </a:p>
        </p:txBody>
      </p:sp>
      <p:sp>
        <p:nvSpPr>
          <p:cNvPr id="5" name="Footer Placeholder 4">
            <a:extLst>
              <a:ext uri="{FF2B5EF4-FFF2-40B4-BE49-F238E27FC236}">
                <a16:creationId xmlns:a16="http://schemas.microsoft.com/office/drawing/2014/main" id="{1790DB69-F4C9-4C87-AA19-21E459A18D2E}"/>
              </a:ext>
            </a:extLst>
          </p:cNvPr>
          <p:cNvSpPr>
            <a:spLocks noGrp="1"/>
          </p:cNvSpPr>
          <p:nvPr>
            <p:ph type="ftr" sz="quarter" idx="11"/>
          </p:nvPr>
        </p:nvSpPr>
        <p:spPr/>
        <p:txBody>
          <a:bodyPr/>
          <a:lstStyle/>
          <a:p>
            <a:r>
              <a:rPr lang="en-US"/>
              <a:t>AOU-M110</a:t>
            </a:r>
            <a:endParaRPr lang="en-US" dirty="0"/>
          </a:p>
        </p:txBody>
      </p:sp>
      <p:sp>
        <p:nvSpPr>
          <p:cNvPr id="4" name="Slide Number Placeholder 3">
            <a:extLst>
              <a:ext uri="{FF2B5EF4-FFF2-40B4-BE49-F238E27FC236}">
                <a16:creationId xmlns:a16="http://schemas.microsoft.com/office/drawing/2014/main" id="{FED431AF-B621-453E-BC99-D0468201009E}"/>
              </a:ext>
            </a:extLst>
          </p:cNvPr>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D57F1E4F-1CFF-5643-939E-02111984F565}" type="slidenum">
              <a:rPr lang="en-US" sz="1100"/>
              <a:pPr/>
              <a:t>13</a:t>
            </a:fld>
            <a:endParaRPr lang="en-US" sz="1100" dirty="0"/>
          </a:p>
        </p:txBody>
      </p:sp>
      <p:sp>
        <p:nvSpPr>
          <p:cNvPr id="6" name="TextBox 5">
            <a:extLst>
              <a:ext uri="{FF2B5EF4-FFF2-40B4-BE49-F238E27FC236}">
                <a16:creationId xmlns:a16="http://schemas.microsoft.com/office/drawing/2014/main" id="{5CC20F40-EB47-4698-A659-1C719FA26277}"/>
              </a:ext>
            </a:extLst>
          </p:cNvPr>
          <p:cNvSpPr txBox="1"/>
          <p:nvPr/>
        </p:nvSpPr>
        <p:spPr>
          <a:xfrm>
            <a:off x="982132" y="993985"/>
            <a:ext cx="7704667" cy="4887492"/>
          </a:xfrm>
          <a:prstGeom prst="rect">
            <a:avLst/>
          </a:prstGeom>
          <a:noFill/>
        </p:spPr>
        <p:txBody>
          <a:bodyPr wrap="square">
            <a:spAutoFit/>
          </a:bodyPr>
          <a:lstStyle/>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US" sz="2000" b="0" i="0" u="none" strike="noStrike" kern="1200" cap="none" spc="0" normalizeH="0" baseline="0" noProof="0" dirty="0">
                <a:ln>
                  <a:noFill/>
                </a:ln>
                <a:solidFill>
                  <a:srgbClr val="000000"/>
                </a:solidFill>
                <a:effectLst/>
                <a:uLnTx/>
                <a:uFillTx/>
                <a:ea typeface="+mn-ea"/>
                <a:cs typeface="+mn-cs"/>
              </a:rPr>
              <a:t>String literals in python are </a:t>
            </a:r>
            <a:r>
              <a:rPr kumimoji="0" lang="en-US" sz="2000" b="1" i="0" u="none" strike="noStrike" kern="1200" cap="none" spc="0" normalizeH="0" baseline="0" noProof="0" dirty="0">
                <a:ln>
                  <a:noFill/>
                </a:ln>
                <a:solidFill>
                  <a:srgbClr val="000000"/>
                </a:solidFill>
                <a:effectLst/>
                <a:uLnTx/>
                <a:uFillTx/>
                <a:ea typeface="+mn-ea"/>
                <a:cs typeface="+mn-cs"/>
              </a:rPr>
              <a:t>immutable</a:t>
            </a:r>
            <a:r>
              <a:rPr kumimoji="0" lang="en-US" sz="2000" b="0" i="0" u="none" strike="noStrike" kern="1200" cap="none" spc="0" normalizeH="0" baseline="0" noProof="0" dirty="0">
                <a:ln>
                  <a:noFill/>
                </a:ln>
                <a:solidFill>
                  <a:srgbClr val="000000"/>
                </a:solidFill>
                <a:effectLst/>
                <a:uLnTx/>
                <a:uFillTx/>
                <a:ea typeface="+mn-ea"/>
                <a:cs typeface="+mn-cs"/>
              </a:rPr>
              <a:t>, which means once they are created, they cannot be changed. Strings are surrounded by either single quotation marks, or double quotation marks.</a:t>
            </a:r>
          </a:p>
          <a:p>
            <a:pPr marL="742950" marR="0" lvl="1"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US" b="0" i="0" u="none" strike="noStrike" kern="1200" cap="none" spc="0" normalizeH="0" baseline="0" noProof="0" dirty="0">
                <a:ln>
                  <a:noFill/>
                </a:ln>
                <a:solidFill>
                  <a:srgbClr val="DC143C"/>
                </a:solidFill>
                <a:effectLst/>
                <a:uLnTx/>
                <a:uFillTx/>
                <a:ea typeface="+mn-ea"/>
                <a:cs typeface="+mn-cs"/>
              </a:rPr>
              <a:t>'hello'</a:t>
            </a:r>
            <a:r>
              <a:rPr kumimoji="0" lang="en-US" b="0" i="0" u="none" strike="noStrike" kern="1200" cap="none" spc="0" normalizeH="0" baseline="0" noProof="0" dirty="0">
                <a:ln>
                  <a:noFill/>
                </a:ln>
                <a:solidFill>
                  <a:srgbClr val="000000"/>
                </a:solidFill>
                <a:effectLst/>
                <a:uLnTx/>
                <a:uFillTx/>
                <a:ea typeface="+mn-ea"/>
                <a:cs typeface="+mn-cs"/>
              </a:rPr>
              <a:t> is the same as </a:t>
            </a:r>
            <a:r>
              <a:rPr kumimoji="0" lang="en-US" b="0" i="0" u="none" strike="noStrike" kern="1200" cap="none" spc="0" normalizeH="0" baseline="0" noProof="0" dirty="0">
                <a:ln>
                  <a:noFill/>
                </a:ln>
                <a:solidFill>
                  <a:srgbClr val="DC143C"/>
                </a:solidFill>
                <a:effectLst/>
                <a:uLnTx/>
                <a:uFillTx/>
                <a:ea typeface="+mn-ea"/>
                <a:cs typeface="+mn-cs"/>
              </a:rPr>
              <a:t>"hello"</a:t>
            </a:r>
            <a:r>
              <a:rPr kumimoji="0" lang="en-US" b="0" i="0" u="none" strike="noStrike" kern="1200" cap="none" spc="0" normalizeH="0" baseline="0" noProof="0" dirty="0">
                <a:ln>
                  <a:noFill/>
                </a:ln>
                <a:solidFill>
                  <a:srgbClr val="000000"/>
                </a:solidFill>
                <a:effectLst/>
                <a:uLnTx/>
                <a:uFillTx/>
                <a:ea typeface="+mn-ea"/>
                <a:cs typeface="+mn-cs"/>
              </a:rPr>
              <a:t>.</a:t>
            </a: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US" sz="2000" b="0" i="0" u="none" strike="noStrike" kern="1200" cap="none" spc="0" normalizeH="0" baseline="0" noProof="0" dirty="0">
                <a:ln>
                  <a:noFill/>
                </a:ln>
                <a:solidFill>
                  <a:srgbClr val="000000"/>
                </a:solidFill>
                <a:effectLst/>
                <a:uLnTx/>
                <a:uFillTx/>
                <a:ea typeface="+mn-ea"/>
                <a:cs typeface="+mn-cs"/>
              </a:rPr>
              <a:t>Strings can be output to screen using the </a:t>
            </a:r>
            <a:r>
              <a:rPr kumimoji="0" lang="en-US" sz="2000" b="1" i="1" u="none" strike="noStrike" kern="1200" cap="none" spc="0" normalizeH="0" baseline="0" noProof="0" dirty="0">
                <a:ln>
                  <a:noFill/>
                </a:ln>
                <a:solidFill>
                  <a:srgbClr val="000000"/>
                </a:solidFill>
                <a:effectLst/>
                <a:uLnTx/>
                <a:uFillTx/>
                <a:ea typeface="+mn-ea"/>
                <a:cs typeface="+mn-cs"/>
              </a:rPr>
              <a:t>print</a:t>
            </a:r>
            <a:r>
              <a:rPr kumimoji="0" lang="en-US" sz="2000" b="0" i="0" u="none" strike="noStrike" kern="1200" cap="none" spc="0" normalizeH="0" baseline="0" noProof="0" dirty="0">
                <a:ln>
                  <a:noFill/>
                </a:ln>
                <a:solidFill>
                  <a:srgbClr val="000000"/>
                </a:solidFill>
                <a:effectLst/>
                <a:uLnTx/>
                <a:uFillTx/>
                <a:ea typeface="+mn-ea"/>
                <a:cs typeface="+mn-cs"/>
              </a:rPr>
              <a:t> function. For example: </a:t>
            </a:r>
            <a:r>
              <a:rPr kumimoji="0" lang="en-US" sz="2000" b="0" i="0" u="none" strike="noStrike" kern="1200" cap="none" spc="0" normalizeH="0" baseline="0" noProof="0" dirty="0">
                <a:ln>
                  <a:noFill/>
                </a:ln>
                <a:solidFill>
                  <a:srgbClr val="DC143C"/>
                </a:solidFill>
                <a:effectLst/>
                <a:uLnTx/>
                <a:uFillTx/>
                <a:ea typeface="+mn-ea"/>
                <a:cs typeface="+mn-cs"/>
              </a:rPr>
              <a:t>print("hello")</a:t>
            </a:r>
            <a:r>
              <a:rPr kumimoji="0" lang="en-US" sz="2000" b="0" i="0" u="none" strike="noStrike" kern="1200" cap="none" spc="0" normalizeH="0" baseline="0" noProof="0" dirty="0">
                <a:ln>
                  <a:noFill/>
                </a:ln>
                <a:solidFill>
                  <a:srgbClr val="000000"/>
                </a:solidFill>
                <a:effectLst/>
                <a:uLnTx/>
                <a:uFillTx/>
                <a:ea typeface="+mn-ea"/>
                <a:cs typeface="+mn-cs"/>
              </a:rPr>
              <a:t>.</a:t>
            </a: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US" sz="2000" b="0" i="0" u="none" strike="noStrike" kern="1200" cap="none" spc="0" normalizeH="0" baseline="0" noProof="0" dirty="0">
                <a:ln>
                  <a:noFill/>
                </a:ln>
                <a:solidFill>
                  <a:srgbClr val="000000"/>
                </a:solidFill>
                <a:effectLst/>
                <a:uLnTx/>
                <a:uFillTx/>
                <a:ea typeface="+mn-ea"/>
                <a:cs typeface="+mn-cs"/>
              </a:rPr>
              <a:t>If you want a string literal to contain either a single-quote or an apostrophe as part of the string, you can enclose the string literal in double-quote marks.</a:t>
            </a: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endParaRPr kumimoji="0" lang="en-US" sz="2000" b="0" i="0" u="none" strike="noStrike" kern="1200" cap="none" spc="0" normalizeH="0" baseline="0" noProof="0" dirty="0">
              <a:ln>
                <a:noFill/>
              </a:ln>
              <a:solidFill>
                <a:srgbClr val="000000"/>
              </a:solidFill>
              <a:effectLst/>
              <a:uLnTx/>
              <a:uFillTx/>
              <a:ea typeface="+mn-ea"/>
              <a:cs typeface="+mn-cs"/>
            </a:endParaRP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US" sz="2000" b="0" i="0" u="none" strike="noStrike" kern="1200" cap="none" spc="0" normalizeH="0" baseline="0" noProof="0" dirty="0">
                <a:ln>
                  <a:noFill/>
                </a:ln>
                <a:solidFill>
                  <a:srgbClr val="000000"/>
                </a:solidFill>
                <a:effectLst/>
                <a:uLnTx/>
                <a:uFillTx/>
                <a:ea typeface="+mn-ea"/>
                <a:cs typeface="+mn-cs"/>
              </a:rPr>
              <a:t>Likewise, you can use single-quote marks to enclose a string literal that contains double quotes as part of the string.</a:t>
            </a: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endParaRPr kumimoji="0" lang="en-US" sz="2000" b="0" i="0" u="none" strike="noStrike" kern="1200" cap="none" spc="0" normalizeH="0" baseline="0" noProof="0" dirty="0">
              <a:ln>
                <a:noFill/>
              </a:ln>
              <a:solidFill>
                <a:srgbClr val="000000"/>
              </a:solidFill>
              <a:effectLst/>
              <a:uLnTx/>
              <a:uFillTx/>
              <a:ea typeface="+mn-ea"/>
              <a:cs typeface="+mn-cs"/>
            </a:endParaRPr>
          </a:p>
        </p:txBody>
      </p:sp>
      <p:sp>
        <p:nvSpPr>
          <p:cNvPr id="8" name="TextBox 7">
            <a:extLst>
              <a:ext uri="{FF2B5EF4-FFF2-40B4-BE49-F238E27FC236}">
                <a16:creationId xmlns:a16="http://schemas.microsoft.com/office/drawing/2014/main" id="{2EF8EB01-2E44-42D6-BAA0-6723A91E90D7}"/>
              </a:ext>
            </a:extLst>
          </p:cNvPr>
          <p:cNvSpPr txBox="1"/>
          <p:nvPr/>
        </p:nvSpPr>
        <p:spPr>
          <a:xfrm>
            <a:off x="1330712" y="4194742"/>
            <a:ext cx="2443081" cy="400110"/>
          </a:xfrm>
          <a:prstGeom prst="rect">
            <a:avLst/>
          </a:prstGeom>
          <a:solidFill>
            <a:schemeClr val="accent2">
              <a:lumMod val="40000"/>
              <a:lumOff val="60000"/>
            </a:schemeClr>
          </a:solidFill>
        </p:spPr>
        <p:txBody>
          <a:bodyPr wrap="square">
            <a:spAutoFit/>
          </a:bodyPr>
          <a:lstStyle/>
          <a:p>
            <a:r>
              <a:rPr lang="en-US" sz="2000" b="0" i="0" u="none" strike="noStrike" baseline="0" dirty="0">
                <a:solidFill>
                  <a:srgbClr val="C00000"/>
                </a:solidFill>
              </a:rPr>
              <a:t>print("Don’t panic!")</a:t>
            </a:r>
            <a:endParaRPr lang="en-US" sz="2000" dirty="0">
              <a:solidFill>
                <a:srgbClr val="C00000"/>
              </a:solidFill>
            </a:endParaRPr>
          </a:p>
        </p:txBody>
      </p:sp>
      <p:sp>
        <p:nvSpPr>
          <p:cNvPr id="9" name="Arrow: Right 8">
            <a:extLst>
              <a:ext uri="{FF2B5EF4-FFF2-40B4-BE49-F238E27FC236}">
                <a16:creationId xmlns:a16="http://schemas.microsoft.com/office/drawing/2014/main" id="{9C0466D8-FB1E-41A6-ACA8-DADAF41B4E34}"/>
              </a:ext>
            </a:extLst>
          </p:cNvPr>
          <p:cNvSpPr/>
          <p:nvPr/>
        </p:nvSpPr>
        <p:spPr>
          <a:xfrm>
            <a:off x="3998124" y="4245833"/>
            <a:ext cx="836341" cy="297928"/>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B265F7F-01FA-43D5-AB06-5C3350C347EB}"/>
              </a:ext>
            </a:extLst>
          </p:cNvPr>
          <p:cNvSpPr txBox="1"/>
          <p:nvPr/>
        </p:nvSpPr>
        <p:spPr>
          <a:xfrm>
            <a:off x="5074355" y="4174429"/>
            <a:ext cx="1857022" cy="369332"/>
          </a:xfrm>
          <a:prstGeom prst="rect">
            <a:avLst/>
          </a:prstGeom>
          <a:noFill/>
        </p:spPr>
        <p:txBody>
          <a:bodyPr wrap="square">
            <a:spAutoFit/>
          </a:bodyPr>
          <a:lstStyle/>
          <a:p>
            <a:r>
              <a:rPr lang="en-US" dirty="0">
                <a:solidFill>
                  <a:srgbClr val="FF0000"/>
                </a:solidFill>
              </a:rPr>
              <a:t>Don’t panic!</a:t>
            </a:r>
          </a:p>
        </p:txBody>
      </p:sp>
      <p:sp>
        <p:nvSpPr>
          <p:cNvPr id="15" name="TextBox 14">
            <a:extLst>
              <a:ext uri="{FF2B5EF4-FFF2-40B4-BE49-F238E27FC236}">
                <a16:creationId xmlns:a16="http://schemas.microsoft.com/office/drawing/2014/main" id="{E2F0A5E7-DDA3-4E8C-8F55-0F4D4CEC9DF1}"/>
              </a:ext>
            </a:extLst>
          </p:cNvPr>
          <p:cNvSpPr txBox="1"/>
          <p:nvPr/>
        </p:nvSpPr>
        <p:spPr>
          <a:xfrm>
            <a:off x="1206500" y="5436233"/>
            <a:ext cx="3627966" cy="338554"/>
          </a:xfrm>
          <a:prstGeom prst="rect">
            <a:avLst/>
          </a:prstGeom>
          <a:solidFill>
            <a:schemeClr val="accent2">
              <a:lumMod val="40000"/>
              <a:lumOff val="60000"/>
            </a:schemeClr>
          </a:solidFill>
        </p:spPr>
        <p:txBody>
          <a:bodyPr wrap="square">
            <a:spAutoFit/>
          </a:bodyPr>
          <a:lstStyle/>
          <a:p>
            <a:r>
              <a:rPr lang="en-US" sz="1600" b="0" i="0" u="none" strike="noStrike" baseline="0" dirty="0">
                <a:latin typeface="ArialMonoMTPro"/>
              </a:rPr>
              <a:t>print('Your TMA is about “ ICT Tech" ')</a:t>
            </a:r>
            <a:endParaRPr lang="en-US" sz="1600" dirty="0"/>
          </a:p>
        </p:txBody>
      </p:sp>
      <p:sp>
        <p:nvSpPr>
          <p:cNvPr id="18" name="TextBox 17">
            <a:extLst>
              <a:ext uri="{FF2B5EF4-FFF2-40B4-BE49-F238E27FC236}">
                <a16:creationId xmlns:a16="http://schemas.microsoft.com/office/drawing/2014/main" id="{0DB8F20D-6018-4347-B4D5-6C001D7906BC}"/>
              </a:ext>
            </a:extLst>
          </p:cNvPr>
          <p:cNvSpPr txBox="1"/>
          <p:nvPr/>
        </p:nvSpPr>
        <p:spPr>
          <a:xfrm>
            <a:off x="6002866" y="5405455"/>
            <a:ext cx="3005667" cy="338554"/>
          </a:xfrm>
          <a:prstGeom prst="rect">
            <a:avLst/>
          </a:prstGeom>
          <a:noFill/>
        </p:spPr>
        <p:txBody>
          <a:bodyPr wrap="square">
            <a:spAutoFit/>
          </a:bodyPr>
          <a:lstStyle/>
          <a:p>
            <a:r>
              <a:rPr lang="en-US" sz="1600" dirty="0">
                <a:solidFill>
                  <a:srgbClr val="FF0000"/>
                </a:solidFill>
              </a:rPr>
              <a:t>Your TMA is about "ICT Tech" </a:t>
            </a:r>
          </a:p>
        </p:txBody>
      </p:sp>
      <p:sp>
        <p:nvSpPr>
          <p:cNvPr id="19" name="Arrow: Right 18">
            <a:extLst>
              <a:ext uri="{FF2B5EF4-FFF2-40B4-BE49-F238E27FC236}">
                <a16:creationId xmlns:a16="http://schemas.microsoft.com/office/drawing/2014/main" id="{379D2942-E6B8-4FE4-8538-C063805783F0}"/>
              </a:ext>
            </a:extLst>
          </p:cNvPr>
          <p:cNvSpPr/>
          <p:nvPr/>
        </p:nvSpPr>
        <p:spPr>
          <a:xfrm>
            <a:off x="5000495" y="5446081"/>
            <a:ext cx="836341" cy="297928"/>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3812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419A-DEFB-4A18-98F3-A33276C89143}"/>
              </a:ext>
            </a:extLst>
          </p:cNvPr>
          <p:cNvSpPr>
            <a:spLocks noGrp="1"/>
          </p:cNvSpPr>
          <p:nvPr>
            <p:ph type="title"/>
          </p:nvPr>
        </p:nvSpPr>
        <p:spPr>
          <a:xfrm>
            <a:off x="719666" y="243662"/>
            <a:ext cx="7704667" cy="623303"/>
          </a:xfrm>
        </p:spPr>
        <p:txBody>
          <a:bodyPr>
            <a:normAutofit fontScale="90000"/>
          </a:bodyPr>
          <a:lstStyle/>
          <a:p>
            <a:br>
              <a:rPr lang="en-US" b="1" dirty="0">
                <a:solidFill>
                  <a:srgbClr val="000000"/>
                </a:solidFill>
                <a:latin typeface="Segoe UI" panose="020B0502040204020203" pitchFamily="34" charset="0"/>
              </a:rPr>
            </a:br>
            <a:r>
              <a:rPr lang="en-US" b="1" dirty="0">
                <a:solidFill>
                  <a:srgbClr val="000000"/>
                </a:solidFill>
                <a:latin typeface="Segoe UI" panose="020B0502040204020203" pitchFamily="34" charset="0"/>
              </a:rPr>
              <a:t>String Literals</a:t>
            </a:r>
            <a:br>
              <a:rPr lang="en-US" b="1" dirty="0">
                <a:solidFill>
                  <a:srgbClr val="000000"/>
                </a:solidFill>
                <a:latin typeface="Segoe UI" panose="020B0502040204020203" pitchFamily="34" charset="0"/>
              </a:rPr>
            </a:br>
            <a:endParaRPr lang="en-US" b="1" dirty="0"/>
          </a:p>
        </p:txBody>
      </p:sp>
      <p:sp>
        <p:nvSpPr>
          <p:cNvPr id="4" name="Slide Number Placeholder 3">
            <a:extLst>
              <a:ext uri="{FF2B5EF4-FFF2-40B4-BE49-F238E27FC236}">
                <a16:creationId xmlns:a16="http://schemas.microsoft.com/office/drawing/2014/main" id="{FED431AF-B621-453E-BC99-D0468201009E}"/>
              </a:ext>
            </a:extLst>
          </p:cNvPr>
          <p:cNvSpPr>
            <a:spLocks noGrp="1"/>
          </p:cNvSpPr>
          <p:nvPr>
            <p:ph type="sldNum" sz="quarter" idx="12"/>
          </p:nvPr>
        </p:nvSpPr>
        <p:spPr>
          <a:xfrm>
            <a:off x="8258968" y="6316552"/>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9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14</a:t>
            </a:fld>
            <a:endParaRPr lang="en-US" dirty="0"/>
          </a:p>
        </p:txBody>
      </p:sp>
      <p:sp>
        <p:nvSpPr>
          <p:cNvPr id="5" name="Rectangle 4">
            <a:extLst>
              <a:ext uri="{FF2B5EF4-FFF2-40B4-BE49-F238E27FC236}">
                <a16:creationId xmlns:a16="http://schemas.microsoft.com/office/drawing/2014/main" id="{00F640ED-AABF-4EE4-84F2-31F0F617910B}"/>
              </a:ext>
            </a:extLst>
          </p:cNvPr>
          <p:cNvSpPr/>
          <p:nvPr/>
        </p:nvSpPr>
        <p:spPr>
          <a:xfrm>
            <a:off x="719666" y="2680034"/>
            <a:ext cx="8932005" cy="707886"/>
          </a:xfrm>
          <a:prstGeom prst="rect">
            <a:avLst/>
          </a:prstGeom>
        </p:spPr>
        <p:txBody>
          <a:bodyPr wrap="square">
            <a:spAutoFit/>
          </a:bodyPr>
          <a:lstStyle/>
          <a:p>
            <a:r>
              <a:rPr lang="en-US" b="1" dirty="0">
                <a:solidFill>
                  <a:srgbClr val="00B050"/>
                </a:solidFill>
                <a:latin typeface="Segoe UI" panose="020B0502040204020203" pitchFamily="34" charset="0"/>
              </a:rPr>
              <a:t>Example:</a:t>
            </a:r>
            <a:r>
              <a:rPr lang="en-US" dirty="0">
                <a:solidFill>
                  <a:srgbClr val="000000"/>
                </a:solidFill>
                <a:latin typeface="Segoe UI" panose="020B0502040204020203" pitchFamily="34" charset="0"/>
              </a:rPr>
              <a:t> </a:t>
            </a:r>
          </a:p>
          <a:p>
            <a:endParaRPr lang="en-US" sz="300" dirty="0">
              <a:solidFill>
                <a:srgbClr val="000000"/>
              </a:solidFill>
              <a:latin typeface="Segoe UI" panose="020B0502040204020203" pitchFamily="34" charset="0"/>
            </a:endParaRPr>
          </a:p>
          <a:p>
            <a:r>
              <a:rPr lang="en-US" dirty="0"/>
              <a:t>Get the first character of a string (In Python, the 1</a:t>
            </a:r>
            <a:r>
              <a:rPr lang="en-US" baseline="30000" dirty="0"/>
              <a:t>st</a:t>
            </a:r>
            <a:r>
              <a:rPr lang="en-US" dirty="0"/>
              <a:t> character has position 0):</a:t>
            </a:r>
            <a:endParaRPr lang="en-US" dirty="0">
              <a:solidFill>
                <a:srgbClr val="000000"/>
              </a:solidFill>
              <a:latin typeface="Segoe UI" panose="020B0502040204020203" pitchFamily="34" charset="0"/>
            </a:endParaRPr>
          </a:p>
        </p:txBody>
      </p:sp>
      <p:sp>
        <p:nvSpPr>
          <p:cNvPr id="6" name="Rectangle 5">
            <a:extLst>
              <a:ext uri="{FF2B5EF4-FFF2-40B4-BE49-F238E27FC236}">
                <a16:creationId xmlns:a16="http://schemas.microsoft.com/office/drawing/2014/main" id="{743BEB5F-6EA5-4473-9321-7DEE91178181}"/>
              </a:ext>
            </a:extLst>
          </p:cNvPr>
          <p:cNvSpPr/>
          <p:nvPr/>
        </p:nvSpPr>
        <p:spPr>
          <a:xfrm>
            <a:off x="1115122" y="4205363"/>
            <a:ext cx="3871382" cy="646331"/>
          </a:xfrm>
          <a:prstGeom prst="rect">
            <a:avLst/>
          </a:prstGeom>
          <a:solidFill>
            <a:schemeClr val="accent2">
              <a:lumMod val="40000"/>
              <a:lumOff val="60000"/>
            </a:schemeClr>
          </a:solidFill>
        </p:spPr>
        <p:txBody>
          <a:bodyPr wrap="square">
            <a:spAutoFit/>
          </a:bodyPr>
          <a:lstStyle/>
          <a:p>
            <a:r>
              <a:rPr lang="en-US" dirty="0">
                <a:latin typeface="Consolas" panose="020B0609020204030204" pitchFamily="49" charset="0"/>
              </a:rPr>
              <a:t>s = "</a:t>
            </a:r>
            <a:r>
              <a:rPr lang="en-US" dirty="0">
                <a:solidFill>
                  <a:srgbClr val="C00000"/>
                </a:solidFill>
                <a:latin typeface="Consolas" panose="020B0609020204030204" pitchFamily="49" charset="0"/>
              </a:rPr>
              <a:t>Hello, AOU students!</a:t>
            </a:r>
            <a:r>
              <a:rPr lang="en-US" dirty="0">
                <a:latin typeface="Consolas" panose="020B0609020204030204" pitchFamily="49" charset="0"/>
              </a:rPr>
              <a:t>" </a:t>
            </a: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(s[</a:t>
            </a:r>
            <a:r>
              <a:rPr lang="en-US" dirty="0">
                <a:solidFill>
                  <a:srgbClr val="FF0000"/>
                </a:solidFill>
                <a:latin typeface="Consolas" panose="020B0609020204030204" pitchFamily="49" charset="0"/>
              </a:rPr>
              <a:t>1</a:t>
            </a:r>
            <a:r>
              <a:rPr lang="en-US" dirty="0">
                <a:solidFill>
                  <a:srgbClr val="000000"/>
                </a:solidFill>
                <a:latin typeface="Consolas" panose="020B0609020204030204" pitchFamily="49" charset="0"/>
              </a:rPr>
              <a:t>])</a:t>
            </a:r>
            <a:endParaRPr lang="en-US" dirty="0"/>
          </a:p>
        </p:txBody>
      </p:sp>
      <p:sp>
        <p:nvSpPr>
          <p:cNvPr id="7" name="Arrow: Right 6">
            <a:extLst>
              <a:ext uri="{FF2B5EF4-FFF2-40B4-BE49-F238E27FC236}">
                <a16:creationId xmlns:a16="http://schemas.microsoft.com/office/drawing/2014/main" id="{EBA9489D-D900-42FC-A237-CAC93DE82542}"/>
              </a:ext>
            </a:extLst>
          </p:cNvPr>
          <p:cNvSpPr/>
          <p:nvPr/>
        </p:nvSpPr>
        <p:spPr>
          <a:xfrm>
            <a:off x="5633975" y="4423282"/>
            <a:ext cx="836341" cy="297928"/>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7276693-1322-43E3-B021-026AECBAB2A6}"/>
              </a:ext>
            </a:extLst>
          </p:cNvPr>
          <p:cNvSpPr txBox="1"/>
          <p:nvPr/>
        </p:nvSpPr>
        <p:spPr>
          <a:xfrm flipH="1">
            <a:off x="6766501" y="4343862"/>
            <a:ext cx="180906" cy="369332"/>
          </a:xfrm>
          <a:prstGeom prst="rect">
            <a:avLst/>
          </a:prstGeom>
          <a:noFill/>
        </p:spPr>
        <p:txBody>
          <a:bodyPr wrap="square" rtlCol="0">
            <a:spAutoFit/>
          </a:bodyPr>
          <a:lstStyle/>
          <a:p>
            <a:r>
              <a:rPr lang="en-US" b="1" dirty="0">
                <a:solidFill>
                  <a:srgbClr val="FF0000"/>
                </a:solidFill>
              </a:rPr>
              <a:t>e</a:t>
            </a:r>
          </a:p>
        </p:txBody>
      </p:sp>
      <p:sp>
        <p:nvSpPr>
          <p:cNvPr id="12" name="TextBox 11">
            <a:extLst>
              <a:ext uri="{FF2B5EF4-FFF2-40B4-BE49-F238E27FC236}">
                <a16:creationId xmlns:a16="http://schemas.microsoft.com/office/drawing/2014/main" id="{F1C68911-341E-4E6F-8495-F1794BB66D0B}"/>
              </a:ext>
            </a:extLst>
          </p:cNvPr>
          <p:cNvSpPr txBox="1"/>
          <p:nvPr/>
        </p:nvSpPr>
        <p:spPr>
          <a:xfrm>
            <a:off x="862777" y="1012082"/>
            <a:ext cx="7610107" cy="1597360"/>
          </a:xfrm>
          <a:prstGeom prst="rect">
            <a:avLst/>
          </a:prstGeom>
          <a:noFill/>
        </p:spPr>
        <p:txBody>
          <a:bodyPr wrap="square">
            <a:spAutoFit/>
          </a:bodyPr>
          <a:lstStyle/>
          <a:p>
            <a:pPr marL="285750" marR="0" lvl="0" indent="-285750" algn="just"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US" b="0" i="0" u="none" strike="noStrike" kern="1200" cap="none" spc="0" normalizeH="0" baseline="0" noProof="0" dirty="0">
                <a:ln>
                  <a:noFill/>
                </a:ln>
                <a:solidFill>
                  <a:srgbClr val="000000"/>
                </a:solidFill>
                <a:effectLst/>
                <a:uLnTx/>
                <a:uFillTx/>
                <a:latin typeface="Corbel" panose="020B0503020204020204"/>
                <a:ea typeface="+mn-ea"/>
                <a:cs typeface="+mn-cs"/>
              </a:rPr>
              <a:t>Strings in Python are arrays of bytes representing Unicode characters. </a:t>
            </a:r>
          </a:p>
          <a:p>
            <a:pPr marL="742950" lvl="1" indent="-285750" algn="just" defTabSz="457200">
              <a:spcBef>
                <a:spcPct val="20000"/>
              </a:spcBef>
              <a:spcAft>
                <a:spcPts val="600"/>
              </a:spcAft>
              <a:buClr>
                <a:srgbClr val="30ACEC">
                  <a:lumMod val="75000"/>
                </a:srgbClr>
              </a:buClr>
              <a:buSzPct val="145000"/>
              <a:buFont typeface="Arial"/>
              <a:buChar char="•"/>
              <a:defRPr/>
            </a:pPr>
            <a:r>
              <a:rPr kumimoji="0" lang="en-US" b="0" i="0" u="none" strike="noStrike" kern="1200" cap="none" spc="0" normalizeH="0" baseline="0" noProof="0" dirty="0">
                <a:ln>
                  <a:noFill/>
                </a:ln>
                <a:solidFill>
                  <a:srgbClr val="000000"/>
                </a:solidFill>
                <a:effectLst/>
                <a:uLnTx/>
                <a:uFillTx/>
                <a:latin typeface="Corbel" panose="020B0503020204020204"/>
                <a:ea typeface="+mn-ea"/>
                <a:cs typeface="+mn-cs"/>
              </a:rPr>
              <a:t>Python does not have a character data type.</a:t>
            </a:r>
          </a:p>
          <a:p>
            <a:pPr marL="742950" lvl="1" indent="-285750" algn="just" defTabSz="457200">
              <a:spcBef>
                <a:spcPct val="20000"/>
              </a:spcBef>
              <a:spcAft>
                <a:spcPts val="600"/>
              </a:spcAft>
              <a:buClr>
                <a:srgbClr val="30ACEC">
                  <a:lumMod val="75000"/>
                </a:srgbClr>
              </a:buClr>
              <a:buSzPct val="145000"/>
              <a:buFont typeface="Arial"/>
              <a:buChar char="•"/>
              <a:defRPr/>
            </a:pPr>
            <a:r>
              <a:rPr kumimoji="0" lang="en-US" b="0" i="0" u="none" strike="noStrike" kern="1200" cap="none" spc="0" normalizeH="0" baseline="0" noProof="0" dirty="0">
                <a:ln>
                  <a:noFill/>
                </a:ln>
                <a:solidFill>
                  <a:srgbClr val="000000"/>
                </a:solidFill>
                <a:effectLst/>
                <a:uLnTx/>
                <a:uFillTx/>
                <a:latin typeface="Corbel" panose="020B0503020204020204"/>
                <a:ea typeface="+mn-ea"/>
                <a:cs typeface="+mn-cs"/>
              </a:rPr>
              <a:t>A single character is simply a string with a length of 1.</a:t>
            </a:r>
          </a:p>
          <a:p>
            <a:pPr marL="342900" marR="0" lvl="0" indent="-342900" algn="just" defTabSz="457200" rtl="0" eaLnBrk="1" fontAlgn="auto" latinLnBrk="0" hangingPunct="1">
              <a:lnSpc>
                <a:spcPct val="100000"/>
              </a:lnSpc>
              <a:spcBef>
                <a:spcPct val="20000"/>
              </a:spcBef>
              <a:spcAft>
                <a:spcPts val="600"/>
              </a:spcAft>
              <a:buClr>
                <a:srgbClr val="30ACEC">
                  <a:lumMod val="75000"/>
                </a:srgbClr>
              </a:buClr>
              <a:buSzPct val="145000"/>
              <a:buFont typeface="Arial" panose="020B0604020202020204" pitchFamily="34" charset="0"/>
              <a:buChar char="•"/>
              <a:tabLst/>
              <a:defRPr/>
            </a:pPr>
            <a:r>
              <a:rPr kumimoji="0" lang="en-US" b="0" i="0" u="sng" strike="noStrike" kern="1200" cap="none" spc="0" normalizeH="0" baseline="0" noProof="0" dirty="0">
                <a:ln>
                  <a:noFill/>
                </a:ln>
                <a:solidFill>
                  <a:srgbClr val="7030A0"/>
                </a:solidFill>
                <a:effectLst/>
                <a:uLnTx/>
                <a:uFillTx/>
                <a:latin typeface="Corbel" panose="020B0503020204020204"/>
                <a:ea typeface="+mn-ea"/>
                <a:cs typeface="+mn-cs"/>
              </a:rPr>
              <a:t>Square brackets</a:t>
            </a:r>
            <a:r>
              <a:rPr kumimoji="0" lang="en-US" b="0" i="0" strike="noStrike" kern="1200" cap="none" spc="0" normalizeH="0" baseline="0" noProof="0" dirty="0">
                <a:ln>
                  <a:noFill/>
                </a:ln>
                <a:solidFill>
                  <a:srgbClr val="7030A0"/>
                </a:solidFill>
                <a:effectLst/>
                <a:uLnTx/>
                <a:uFillTx/>
                <a:latin typeface="Corbel" panose="020B0503020204020204"/>
                <a:ea typeface="+mn-ea"/>
                <a:cs typeface="+mn-cs"/>
              </a:rPr>
              <a:t> </a:t>
            </a:r>
            <a:r>
              <a:rPr kumimoji="0" lang="en-US" b="0" i="0" u="none" strike="noStrike" kern="1200" cap="none" spc="0" normalizeH="0" baseline="0" noProof="0" dirty="0">
                <a:ln>
                  <a:noFill/>
                </a:ln>
                <a:solidFill>
                  <a:srgbClr val="7030A0"/>
                </a:solidFill>
                <a:effectLst/>
                <a:uLnTx/>
                <a:uFillTx/>
                <a:latin typeface="Corbel" panose="020B0503020204020204"/>
                <a:ea typeface="+mn-ea"/>
                <a:cs typeface="+mn-cs"/>
              </a:rPr>
              <a:t>can be used to access elements of the string.</a:t>
            </a:r>
          </a:p>
        </p:txBody>
      </p:sp>
      <p:sp>
        <p:nvSpPr>
          <p:cNvPr id="13" name="TextBox 12">
            <a:extLst>
              <a:ext uri="{FF2B5EF4-FFF2-40B4-BE49-F238E27FC236}">
                <a16:creationId xmlns:a16="http://schemas.microsoft.com/office/drawing/2014/main" id="{25996DF4-00D3-4B75-99D6-E55D55CF6006}"/>
              </a:ext>
            </a:extLst>
          </p:cNvPr>
          <p:cNvSpPr txBox="1"/>
          <p:nvPr/>
        </p:nvSpPr>
        <p:spPr>
          <a:xfrm>
            <a:off x="862777" y="4938301"/>
            <a:ext cx="7477120" cy="707886"/>
          </a:xfrm>
          <a:prstGeom prst="rect">
            <a:avLst/>
          </a:prstGeom>
          <a:noFill/>
        </p:spPr>
        <p:txBody>
          <a:bodyPr wrap="square">
            <a:spAutoFit/>
          </a:bodyPr>
          <a:lstStyle>
            <a:defPPr>
              <a:defRPr lang="en-US"/>
            </a:defPPr>
            <a:lvl1pPr marL="285750" marR="0" lvl="0" indent="-285750" defTabSz="457200" fontAlgn="auto">
              <a:lnSpc>
                <a:spcPct val="100000"/>
              </a:lnSpc>
              <a:spcBef>
                <a:spcPct val="20000"/>
              </a:spcBef>
              <a:spcAft>
                <a:spcPts val="600"/>
              </a:spcAft>
              <a:buClr>
                <a:srgbClr val="30ACEC">
                  <a:lumMod val="75000"/>
                </a:srgbClr>
              </a:buClr>
              <a:buSzPct val="145000"/>
              <a:buFont typeface="Arial"/>
              <a:buChar char="•"/>
              <a:tabLst/>
              <a:defRPr kumimoji="0" sz="2000" b="0" i="0" u="none" strike="noStrike" cap="none" spc="0" normalizeH="0" baseline="0">
                <a:ln>
                  <a:noFill/>
                </a:ln>
                <a:solidFill>
                  <a:srgbClr val="000000"/>
                </a:solidFill>
                <a:effectLst/>
                <a:uLnTx/>
                <a:uFillTx/>
                <a:latin typeface="Corbel" panose="020B0503020204020204"/>
              </a:defRPr>
            </a:lvl1pPr>
          </a:lstStyle>
          <a:p>
            <a:r>
              <a:rPr lang="en-US" dirty="0"/>
              <a:t>To get the length of a string, use the </a:t>
            </a:r>
            <a:r>
              <a:rPr lang="en-US" b="1" dirty="0">
                <a:solidFill>
                  <a:srgbClr val="C00000"/>
                </a:solidFill>
              </a:rPr>
              <a:t>len() </a:t>
            </a:r>
            <a:r>
              <a:rPr lang="en-US" dirty="0"/>
              <a:t>function, which returns the length of the string.</a:t>
            </a:r>
          </a:p>
        </p:txBody>
      </p:sp>
      <p:sp>
        <p:nvSpPr>
          <p:cNvPr id="15" name="TextBox 14">
            <a:extLst>
              <a:ext uri="{FF2B5EF4-FFF2-40B4-BE49-F238E27FC236}">
                <a16:creationId xmlns:a16="http://schemas.microsoft.com/office/drawing/2014/main" id="{FBE3D2E5-B290-4D73-8566-93BA7EEB3199}"/>
              </a:ext>
            </a:extLst>
          </p:cNvPr>
          <p:cNvSpPr txBox="1"/>
          <p:nvPr/>
        </p:nvSpPr>
        <p:spPr>
          <a:xfrm>
            <a:off x="1837878" y="5670221"/>
            <a:ext cx="3536845" cy="646331"/>
          </a:xfrm>
          <a:prstGeom prst="rect">
            <a:avLst/>
          </a:prstGeom>
          <a:solidFill>
            <a:schemeClr val="accent2">
              <a:lumMod val="40000"/>
              <a:lumOff val="60000"/>
            </a:schemeClr>
          </a:solidFill>
        </p:spPr>
        <p:txBody>
          <a:bodyPr wrap="square">
            <a:spAutoFit/>
          </a:bodyPr>
          <a:lstStyle/>
          <a:p>
            <a:r>
              <a:rPr lang="en-US" dirty="0">
                <a:latin typeface="Consolas" panose="020B0609020204030204" pitchFamily="49" charset="0"/>
              </a:rPr>
              <a:t>s = "</a:t>
            </a:r>
            <a:r>
              <a:rPr lang="en-US" dirty="0">
                <a:solidFill>
                  <a:srgbClr val="C00000"/>
                </a:solidFill>
                <a:latin typeface="Consolas" panose="020B0609020204030204" pitchFamily="49" charset="0"/>
              </a:rPr>
              <a:t>Hello, AOU students!</a:t>
            </a:r>
            <a:r>
              <a:rPr lang="en-US" dirty="0">
                <a:latin typeface="Consolas" panose="020B0609020204030204" pitchFamily="49" charset="0"/>
              </a:rPr>
              <a:t>"</a:t>
            </a:r>
          </a:p>
          <a:p>
            <a:r>
              <a:rPr lang="en-US" dirty="0">
                <a:solidFill>
                  <a:srgbClr val="0000CD"/>
                </a:solidFill>
                <a:latin typeface="Consolas" panose="020B0609020204030204" pitchFamily="49" charset="0"/>
              </a:rPr>
              <a:t>print</a:t>
            </a:r>
            <a:r>
              <a:rPr lang="en-US" dirty="0">
                <a:latin typeface="Consolas" panose="020B0609020204030204" pitchFamily="49" charset="0"/>
              </a:rPr>
              <a:t> (len(s))</a:t>
            </a:r>
          </a:p>
        </p:txBody>
      </p:sp>
      <p:sp>
        <p:nvSpPr>
          <p:cNvPr id="16" name="Arrow: Right 15">
            <a:extLst>
              <a:ext uri="{FF2B5EF4-FFF2-40B4-BE49-F238E27FC236}">
                <a16:creationId xmlns:a16="http://schemas.microsoft.com/office/drawing/2014/main" id="{97182D18-EBC5-472B-A226-F8041013EEB2}"/>
              </a:ext>
            </a:extLst>
          </p:cNvPr>
          <p:cNvSpPr/>
          <p:nvPr/>
        </p:nvSpPr>
        <p:spPr>
          <a:xfrm>
            <a:off x="5633976" y="5816099"/>
            <a:ext cx="836341" cy="297928"/>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B274103-E43A-4B13-9812-04BEC1BE4821}"/>
              </a:ext>
            </a:extLst>
          </p:cNvPr>
          <p:cNvSpPr txBox="1"/>
          <p:nvPr/>
        </p:nvSpPr>
        <p:spPr>
          <a:xfrm flipH="1">
            <a:off x="6729570" y="5750653"/>
            <a:ext cx="427833" cy="369332"/>
          </a:xfrm>
          <a:prstGeom prst="rect">
            <a:avLst/>
          </a:prstGeom>
          <a:noFill/>
        </p:spPr>
        <p:txBody>
          <a:bodyPr wrap="square" rtlCol="0">
            <a:spAutoFit/>
          </a:bodyPr>
          <a:lstStyle/>
          <a:p>
            <a:r>
              <a:rPr lang="en-US" b="1" dirty="0">
                <a:solidFill>
                  <a:srgbClr val="FF0000"/>
                </a:solidFill>
              </a:rPr>
              <a:t>20</a:t>
            </a:r>
          </a:p>
        </p:txBody>
      </p:sp>
      <p:sp>
        <p:nvSpPr>
          <p:cNvPr id="3" name="Date Placeholder 2">
            <a:extLst>
              <a:ext uri="{FF2B5EF4-FFF2-40B4-BE49-F238E27FC236}">
                <a16:creationId xmlns:a16="http://schemas.microsoft.com/office/drawing/2014/main" id="{33E882F0-92DB-43B1-A217-E52181AD6741}"/>
              </a:ext>
            </a:extLst>
          </p:cNvPr>
          <p:cNvSpPr>
            <a:spLocks noGrp="1"/>
          </p:cNvSpPr>
          <p:nvPr>
            <p:ph type="dt" sz="half" idx="10"/>
          </p:nvPr>
        </p:nvSpPr>
        <p:spPr>
          <a:xfrm>
            <a:off x="1744247" y="6316552"/>
            <a:ext cx="1465117" cy="366055"/>
          </a:xfrm>
          <a:prstGeom prst="rect">
            <a:avLst/>
          </a:prstGeom>
        </p:spPr>
        <p:txBody>
          <a:bodyPr vert="horz" lIns="91440" tIns="45720" rIns="91440" bIns="45720" rtlCol="0" anchor="ctr"/>
          <a:lstStyle>
            <a:defPPr>
              <a:defRPr lang="en-US"/>
            </a:defPPr>
            <a:lvl1pPr marL="0" algn="ct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AF06A8-8E89-447A-8355-56AB26D193E6}" type="datetime3">
              <a:rPr lang="en-US" smtClean="0"/>
              <a:pPr/>
              <a:t>26 June 2023</a:t>
            </a:fld>
            <a:endParaRPr lang="en-US" dirty="0"/>
          </a:p>
        </p:txBody>
      </p:sp>
      <p:sp>
        <p:nvSpPr>
          <p:cNvPr id="9" name="Footer Placeholder 8">
            <a:extLst>
              <a:ext uri="{FF2B5EF4-FFF2-40B4-BE49-F238E27FC236}">
                <a16:creationId xmlns:a16="http://schemas.microsoft.com/office/drawing/2014/main" id="{136A69D7-F1A7-46E4-BAB3-37B2936C91E5}"/>
              </a:ext>
            </a:extLst>
          </p:cNvPr>
          <p:cNvSpPr>
            <a:spLocks noGrp="1"/>
          </p:cNvSpPr>
          <p:nvPr>
            <p:ph type="ftr" sz="quarter" idx="11"/>
          </p:nvPr>
        </p:nvSpPr>
        <p:spPr/>
        <p:txBody>
          <a:bodyPr/>
          <a:lstStyle/>
          <a:p>
            <a:r>
              <a:rPr lang="en-US"/>
              <a:t>AOU-M110</a:t>
            </a:r>
            <a:endParaRPr lang="en-US" dirty="0"/>
          </a:p>
        </p:txBody>
      </p:sp>
      <p:graphicFrame>
        <p:nvGraphicFramePr>
          <p:cNvPr id="10" name="Table 9"/>
          <p:cNvGraphicFramePr>
            <a:graphicFrameLocks noGrp="1"/>
          </p:cNvGraphicFramePr>
          <p:nvPr/>
        </p:nvGraphicFramePr>
        <p:xfrm>
          <a:off x="1094502" y="3464083"/>
          <a:ext cx="6539340" cy="672884"/>
        </p:xfrm>
        <a:graphic>
          <a:graphicData uri="http://schemas.openxmlformats.org/drawingml/2006/table">
            <a:tbl>
              <a:tblPr firstRow="1" bandRow="1">
                <a:tableStyleId>{5C22544A-7EE6-4342-B048-85BDC9FD1C3A}</a:tableStyleId>
              </a:tblPr>
              <a:tblGrid>
                <a:gridCol w="326967">
                  <a:extLst>
                    <a:ext uri="{9D8B030D-6E8A-4147-A177-3AD203B41FA5}">
                      <a16:colId xmlns:a16="http://schemas.microsoft.com/office/drawing/2014/main" val="459501406"/>
                    </a:ext>
                  </a:extLst>
                </a:gridCol>
                <a:gridCol w="326967">
                  <a:extLst>
                    <a:ext uri="{9D8B030D-6E8A-4147-A177-3AD203B41FA5}">
                      <a16:colId xmlns:a16="http://schemas.microsoft.com/office/drawing/2014/main" val="1217744176"/>
                    </a:ext>
                  </a:extLst>
                </a:gridCol>
                <a:gridCol w="326967">
                  <a:extLst>
                    <a:ext uri="{9D8B030D-6E8A-4147-A177-3AD203B41FA5}">
                      <a16:colId xmlns:a16="http://schemas.microsoft.com/office/drawing/2014/main" val="1466383901"/>
                    </a:ext>
                  </a:extLst>
                </a:gridCol>
                <a:gridCol w="326967">
                  <a:extLst>
                    <a:ext uri="{9D8B030D-6E8A-4147-A177-3AD203B41FA5}">
                      <a16:colId xmlns:a16="http://schemas.microsoft.com/office/drawing/2014/main" val="1966535531"/>
                    </a:ext>
                  </a:extLst>
                </a:gridCol>
                <a:gridCol w="326967">
                  <a:extLst>
                    <a:ext uri="{9D8B030D-6E8A-4147-A177-3AD203B41FA5}">
                      <a16:colId xmlns:a16="http://schemas.microsoft.com/office/drawing/2014/main" val="4139897192"/>
                    </a:ext>
                  </a:extLst>
                </a:gridCol>
                <a:gridCol w="326967">
                  <a:extLst>
                    <a:ext uri="{9D8B030D-6E8A-4147-A177-3AD203B41FA5}">
                      <a16:colId xmlns:a16="http://schemas.microsoft.com/office/drawing/2014/main" val="1005439505"/>
                    </a:ext>
                  </a:extLst>
                </a:gridCol>
                <a:gridCol w="326967">
                  <a:extLst>
                    <a:ext uri="{9D8B030D-6E8A-4147-A177-3AD203B41FA5}">
                      <a16:colId xmlns:a16="http://schemas.microsoft.com/office/drawing/2014/main" val="2647141840"/>
                    </a:ext>
                  </a:extLst>
                </a:gridCol>
                <a:gridCol w="326967">
                  <a:extLst>
                    <a:ext uri="{9D8B030D-6E8A-4147-A177-3AD203B41FA5}">
                      <a16:colId xmlns:a16="http://schemas.microsoft.com/office/drawing/2014/main" val="369051074"/>
                    </a:ext>
                  </a:extLst>
                </a:gridCol>
                <a:gridCol w="326967">
                  <a:extLst>
                    <a:ext uri="{9D8B030D-6E8A-4147-A177-3AD203B41FA5}">
                      <a16:colId xmlns:a16="http://schemas.microsoft.com/office/drawing/2014/main" val="625406361"/>
                    </a:ext>
                  </a:extLst>
                </a:gridCol>
                <a:gridCol w="326967">
                  <a:extLst>
                    <a:ext uri="{9D8B030D-6E8A-4147-A177-3AD203B41FA5}">
                      <a16:colId xmlns:a16="http://schemas.microsoft.com/office/drawing/2014/main" val="4187808075"/>
                    </a:ext>
                  </a:extLst>
                </a:gridCol>
                <a:gridCol w="326967">
                  <a:extLst>
                    <a:ext uri="{9D8B030D-6E8A-4147-A177-3AD203B41FA5}">
                      <a16:colId xmlns:a16="http://schemas.microsoft.com/office/drawing/2014/main" val="1317844493"/>
                    </a:ext>
                  </a:extLst>
                </a:gridCol>
                <a:gridCol w="326967">
                  <a:extLst>
                    <a:ext uri="{9D8B030D-6E8A-4147-A177-3AD203B41FA5}">
                      <a16:colId xmlns:a16="http://schemas.microsoft.com/office/drawing/2014/main" val="805602103"/>
                    </a:ext>
                  </a:extLst>
                </a:gridCol>
                <a:gridCol w="326967">
                  <a:extLst>
                    <a:ext uri="{9D8B030D-6E8A-4147-A177-3AD203B41FA5}">
                      <a16:colId xmlns:a16="http://schemas.microsoft.com/office/drawing/2014/main" val="2804573710"/>
                    </a:ext>
                  </a:extLst>
                </a:gridCol>
                <a:gridCol w="326967">
                  <a:extLst>
                    <a:ext uri="{9D8B030D-6E8A-4147-A177-3AD203B41FA5}">
                      <a16:colId xmlns:a16="http://schemas.microsoft.com/office/drawing/2014/main" val="3849744427"/>
                    </a:ext>
                  </a:extLst>
                </a:gridCol>
                <a:gridCol w="326967">
                  <a:extLst>
                    <a:ext uri="{9D8B030D-6E8A-4147-A177-3AD203B41FA5}">
                      <a16:colId xmlns:a16="http://schemas.microsoft.com/office/drawing/2014/main" val="3777620241"/>
                    </a:ext>
                  </a:extLst>
                </a:gridCol>
                <a:gridCol w="326967">
                  <a:extLst>
                    <a:ext uri="{9D8B030D-6E8A-4147-A177-3AD203B41FA5}">
                      <a16:colId xmlns:a16="http://schemas.microsoft.com/office/drawing/2014/main" val="1119984833"/>
                    </a:ext>
                  </a:extLst>
                </a:gridCol>
                <a:gridCol w="326967">
                  <a:extLst>
                    <a:ext uri="{9D8B030D-6E8A-4147-A177-3AD203B41FA5}">
                      <a16:colId xmlns:a16="http://schemas.microsoft.com/office/drawing/2014/main" val="857599794"/>
                    </a:ext>
                  </a:extLst>
                </a:gridCol>
                <a:gridCol w="326967">
                  <a:extLst>
                    <a:ext uri="{9D8B030D-6E8A-4147-A177-3AD203B41FA5}">
                      <a16:colId xmlns:a16="http://schemas.microsoft.com/office/drawing/2014/main" val="2744471606"/>
                    </a:ext>
                  </a:extLst>
                </a:gridCol>
                <a:gridCol w="326967">
                  <a:extLst>
                    <a:ext uri="{9D8B030D-6E8A-4147-A177-3AD203B41FA5}">
                      <a16:colId xmlns:a16="http://schemas.microsoft.com/office/drawing/2014/main" val="2285099432"/>
                    </a:ext>
                  </a:extLst>
                </a:gridCol>
                <a:gridCol w="326967">
                  <a:extLst>
                    <a:ext uri="{9D8B030D-6E8A-4147-A177-3AD203B41FA5}">
                      <a16:colId xmlns:a16="http://schemas.microsoft.com/office/drawing/2014/main" val="3353871010"/>
                    </a:ext>
                  </a:extLst>
                </a:gridCol>
              </a:tblGrid>
              <a:tr h="276644">
                <a:tc>
                  <a:txBody>
                    <a:bodyPr/>
                    <a:lstStyle/>
                    <a:p>
                      <a:r>
                        <a:rPr lang="en-US" sz="1050" dirty="0">
                          <a:solidFill>
                            <a:schemeClr val="tx1"/>
                          </a:solidFill>
                        </a:rPr>
                        <a:t>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050" dirty="0">
                          <a:solidFill>
                            <a:schemeClr val="tx1"/>
                          </a:solidFill>
                        </a:rPr>
                        <a:t>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050" dirty="0">
                          <a:solidFill>
                            <a:schemeClr val="tx1"/>
                          </a:solidFill>
                        </a:rPr>
                        <a:t>2</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050" dirty="0">
                          <a:solidFill>
                            <a:schemeClr val="tx1"/>
                          </a:solidFill>
                        </a:rPr>
                        <a:t>3</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050" dirty="0">
                          <a:solidFill>
                            <a:schemeClr val="tx1"/>
                          </a:solidFill>
                        </a:rPr>
                        <a:t>4</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050" dirty="0">
                          <a:solidFill>
                            <a:schemeClr val="tx1"/>
                          </a:solidFill>
                        </a:rPr>
                        <a:t>5</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050" dirty="0">
                          <a:solidFill>
                            <a:schemeClr val="tx1"/>
                          </a:solidFill>
                        </a:rPr>
                        <a:t>6</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050" dirty="0">
                          <a:solidFill>
                            <a:schemeClr val="tx1"/>
                          </a:solidFill>
                        </a:rPr>
                        <a:t>7</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050" dirty="0">
                          <a:solidFill>
                            <a:schemeClr val="tx1"/>
                          </a:solidFill>
                        </a:rPr>
                        <a:t>8</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050" dirty="0">
                          <a:solidFill>
                            <a:schemeClr val="tx1"/>
                          </a:solidFill>
                        </a:rPr>
                        <a:t>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050" dirty="0">
                          <a:solidFill>
                            <a:schemeClr val="tx1"/>
                          </a:solidFill>
                        </a:rPr>
                        <a:t>10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050" dirty="0">
                          <a:solidFill>
                            <a:schemeClr val="tx1"/>
                          </a:solidFill>
                        </a:rPr>
                        <a:t>11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050" dirty="0">
                          <a:solidFill>
                            <a:schemeClr val="tx1"/>
                          </a:solidFill>
                        </a:rPr>
                        <a:t>12</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050" dirty="0">
                          <a:solidFill>
                            <a:schemeClr val="tx1"/>
                          </a:solidFill>
                        </a:rPr>
                        <a:t>13</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050" dirty="0">
                          <a:solidFill>
                            <a:schemeClr val="tx1"/>
                          </a:solidFill>
                        </a:rPr>
                        <a:t>14</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050" dirty="0">
                          <a:solidFill>
                            <a:schemeClr val="tx1"/>
                          </a:solidFill>
                        </a:rPr>
                        <a:t>15</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050" dirty="0">
                          <a:solidFill>
                            <a:schemeClr val="tx1"/>
                          </a:solidFill>
                        </a:rPr>
                        <a:t>16</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050" dirty="0">
                          <a:solidFill>
                            <a:schemeClr val="tx1"/>
                          </a:solidFill>
                        </a:rPr>
                        <a:t>17</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050" dirty="0">
                          <a:solidFill>
                            <a:schemeClr val="tx1"/>
                          </a:solidFill>
                        </a:rPr>
                        <a:t>18</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050" dirty="0">
                          <a:solidFill>
                            <a:schemeClr val="tx1"/>
                          </a:solidFill>
                        </a:rPr>
                        <a:t>19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781157466"/>
                  </a:ext>
                </a:extLst>
              </a:tr>
              <a:tr h="361966">
                <a:tc>
                  <a:txBody>
                    <a:bodyPr/>
                    <a:lstStyle/>
                    <a:p>
                      <a:r>
                        <a:rPr kumimoji="0" lang="en-US" sz="2000" b="1" i="0" u="none" strike="noStrike" kern="1200" cap="none" spc="0" normalizeH="0" baseline="0" dirty="0">
                          <a:ln>
                            <a:noFill/>
                          </a:ln>
                          <a:solidFill>
                            <a:srgbClr val="C00000"/>
                          </a:solidFill>
                          <a:effectLst/>
                          <a:uLnTx/>
                          <a:uFillTx/>
                          <a:latin typeface="Corbel" panose="020B0503020204020204"/>
                          <a:ea typeface="+mn-ea"/>
                          <a:cs typeface="+mn-cs"/>
                        </a:rPr>
                        <a:t>H</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2000" b="1" i="0" u="none" strike="noStrike" kern="1200" cap="none" spc="0" normalizeH="0" baseline="0" dirty="0">
                          <a:ln>
                            <a:noFill/>
                          </a:ln>
                          <a:solidFill>
                            <a:srgbClr val="C00000"/>
                          </a:solidFill>
                          <a:effectLst/>
                          <a:uLnTx/>
                          <a:uFillTx/>
                          <a:latin typeface="Corbel" panose="020B0503020204020204"/>
                          <a:ea typeface="+mn-ea"/>
                          <a:cs typeface="+mn-cs"/>
                        </a:rPr>
                        <a:t>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2000" b="1" i="0" u="none" strike="noStrike" kern="1200" cap="none" spc="0" normalizeH="0" baseline="0" dirty="0">
                          <a:ln>
                            <a:noFill/>
                          </a:ln>
                          <a:solidFill>
                            <a:srgbClr val="C00000"/>
                          </a:solidFill>
                          <a:effectLst/>
                          <a:uLnTx/>
                          <a:uFillTx/>
                          <a:latin typeface="Corbel" panose="020B0503020204020204"/>
                          <a:ea typeface="+mn-ea"/>
                          <a:cs typeface="+mn-cs"/>
                        </a:rPr>
                        <a:t>l</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2000" b="1" i="0" u="none" strike="noStrike" kern="1200" cap="none" spc="0" normalizeH="0" baseline="0" dirty="0">
                          <a:ln>
                            <a:noFill/>
                          </a:ln>
                          <a:solidFill>
                            <a:srgbClr val="C00000"/>
                          </a:solidFill>
                          <a:effectLst/>
                          <a:uLnTx/>
                          <a:uFillTx/>
                          <a:latin typeface="Corbel" panose="020B0503020204020204"/>
                          <a:ea typeface="+mn-ea"/>
                          <a:cs typeface="+mn-cs"/>
                        </a:rPr>
                        <a:t>l</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2000" b="1" i="0" u="none" strike="noStrike" kern="1200" cap="none" spc="0" normalizeH="0" baseline="0" dirty="0">
                          <a:ln>
                            <a:noFill/>
                          </a:ln>
                          <a:solidFill>
                            <a:srgbClr val="C00000"/>
                          </a:solidFill>
                          <a:effectLst/>
                          <a:uLnTx/>
                          <a:uFillTx/>
                          <a:latin typeface="Corbel" panose="020B0503020204020204"/>
                          <a:ea typeface="+mn-ea"/>
                          <a:cs typeface="+mn-cs"/>
                        </a:rPr>
                        <a:t>o</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2000" b="1" i="0" u="none" strike="noStrike" kern="1200" cap="none" spc="0" normalizeH="0" baseline="0" dirty="0">
                          <a:ln>
                            <a:noFill/>
                          </a:ln>
                          <a:solidFill>
                            <a:srgbClr val="C00000"/>
                          </a:solidFill>
                          <a:effectLst/>
                          <a:uLnTx/>
                          <a:uFillTx/>
                          <a:latin typeface="Corbel" panose="020B0503020204020204"/>
                          <a:ea typeface="+mn-ea"/>
                          <a:cs typeface="+mn-cs"/>
                        </a:rPr>
                        <a: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0" lang="en-US" sz="2000" b="1" i="0" u="none" strike="noStrike" kern="1200" cap="none" spc="0" normalizeH="0" baseline="0" dirty="0">
                        <a:ln>
                          <a:noFill/>
                        </a:ln>
                        <a:solidFill>
                          <a:srgbClr val="C00000"/>
                        </a:solidFill>
                        <a:effectLst/>
                        <a:uLnTx/>
                        <a:uFillTx/>
                        <a:latin typeface="Corbel" panose="020B0503020204020204"/>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2000" b="1" i="0" u="none" strike="noStrike" kern="1200" cap="none" spc="0" normalizeH="0" baseline="0" dirty="0">
                          <a:ln>
                            <a:noFill/>
                          </a:ln>
                          <a:solidFill>
                            <a:srgbClr val="C00000"/>
                          </a:solidFill>
                          <a:effectLst/>
                          <a:uLnTx/>
                          <a:uFillTx/>
                          <a:latin typeface="Corbel" panose="020B0503020204020204"/>
                          <a:ea typeface="+mn-ea"/>
                          <a:cs typeface="+mn-cs"/>
                        </a:rPr>
                        <a:t>A</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2000" b="1" i="0" u="none" strike="noStrike" kern="1200" cap="none" spc="0" normalizeH="0" baseline="0" dirty="0">
                          <a:ln>
                            <a:noFill/>
                          </a:ln>
                          <a:solidFill>
                            <a:srgbClr val="C00000"/>
                          </a:solidFill>
                          <a:effectLst/>
                          <a:uLnTx/>
                          <a:uFillTx/>
                          <a:latin typeface="Corbel" panose="020B0503020204020204"/>
                          <a:ea typeface="+mn-ea"/>
                          <a:cs typeface="+mn-cs"/>
                        </a:rPr>
                        <a:t>O</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2000" b="1" i="0" u="none" strike="noStrike" kern="1200" cap="none" spc="0" normalizeH="0" baseline="0" dirty="0">
                          <a:ln>
                            <a:noFill/>
                          </a:ln>
                          <a:solidFill>
                            <a:srgbClr val="C00000"/>
                          </a:solidFill>
                          <a:effectLst/>
                          <a:uLnTx/>
                          <a:uFillTx/>
                          <a:latin typeface="Corbel" panose="020B0503020204020204"/>
                          <a:ea typeface="+mn-ea"/>
                          <a:cs typeface="+mn-cs"/>
                        </a:rPr>
                        <a:t>U</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0" lang="en-US" sz="2000" b="1" i="0" u="none" strike="noStrike" kern="1200" cap="none" spc="0" normalizeH="0" baseline="0" dirty="0">
                        <a:ln>
                          <a:noFill/>
                        </a:ln>
                        <a:solidFill>
                          <a:srgbClr val="C00000"/>
                        </a:solidFill>
                        <a:effectLst/>
                        <a:uLnTx/>
                        <a:uFillTx/>
                        <a:latin typeface="Corbel" panose="020B0503020204020204"/>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2000" b="1" i="0" u="none" strike="noStrike" kern="1200" cap="none" spc="0" normalizeH="0" baseline="0" dirty="0">
                          <a:ln>
                            <a:noFill/>
                          </a:ln>
                          <a:solidFill>
                            <a:srgbClr val="C00000"/>
                          </a:solidFill>
                          <a:effectLst/>
                          <a:uLnTx/>
                          <a:uFillTx/>
                          <a:latin typeface="Corbel" panose="020B0503020204020204"/>
                          <a:ea typeface="+mn-ea"/>
                          <a:cs typeface="+mn-cs"/>
                        </a:rPr>
                        <a:t>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2000" b="1" i="0" u="none" strike="noStrike" kern="1200" cap="none" spc="0" normalizeH="0" baseline="0" dirty="0">
                          <a:ln>
                            <a:noFill/>
                          </a:ln>
                          <a:solidFill>
                            <a:srgbClr val="C00000"/>
                          </a:solidFill>
                          <a:effectLst/>
                          <a:uLnTx/>
                          <a:uFillTx/>
                          <a:latin typeface="Corbel" panose="020B0503020204020204"/>
                          <a:ea typeface="+mn-ea"/>
                          <a:cs typeface="+mn-cs"/>
                        </a:rPr>
                        <a:t>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2000" b="1" i="0" u="none" strike="noStrike" kern="1200" cap="none" spc="0" normalizeH="0" baseline="0" dirty="0">
                          <a:ln>
                            <a:noFill/>
                          </a:ln>
                          <a:solidFill>
                            <a:srgbClr val="C00000"/>
                          </a:solidFill>
                          <a:effectLst/>
                          <a:uLnTx/>
                          <a:uFillTx/>
                          <a:latin typeface="Corbel" panose="020B0503020204020204"/>
                          <a:ea typeface="+mn-ea"/>
                          <a:cs typeface="+mn-cs"/>
                        </a:rPr>
                        <a:t>u</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2000" b="1" i="0" u="none" strike="noStrike" kern="1200" cap="none" spc="0" normalizeH="0" baseline="0" dirty="0">
                          <a:ln>
                            <a:noFill/>
                          </a:ln>
                          <a:solidFill>
                            <a:srgbClr val="C00000"/>
                          </a:solidFill>
                          <a:effectLst/>
                          <a:uLnTx/>
                          <a:uFillTx/>
                          <a:latin typeface="Corbel" panose="020B0503020204020204"/>
                          <a:ea typeface="+mn-ea"/>
                          <a:cs typeface="+mn-cs"/>
                        </a:rPr>
                        <a:t>d</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2000" b="1" i="0" u="none" strike="noStrike" kern="1200" cap="none" spc="0" normalizeH="0" baseline="0" dirty="0">
                          <a:ln>
                            <a:noFill/>
                          </a:ln>
                          <a:solidFill>
                            <a:srgbClr val="C00000"/>
                          </a:solidFill>
                          <a:effectLst/>
                          <a:uLnTx/>
                          <a:uFillTx/>
                          <a:latin typeface="Corbel" panose="020B0503020204020204"/>
                          <a:ea typeface="+mn-ea"/>
                          <a:cs typeface="+mn-cs"/>
                        </a:rPr>
                        <a:t>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2000" b="1" i="0" u="none" strike="noStrike" kern="1200" cap="none" spc="0" normalizeH="0" baseline="0" dirty="0">
                          <a:ln>
                            <a:noFill/>
                          </a:ln>
                          <a:solidFill>
                            <a:srgbClr val="C00000"/>
                          </a:solidFill>
                          <a:effectLst/>
                          <a:uLnTx/>
                          <a:uFillTx/>
                          <a:latin typeface="Corbel" panose="020B0503020204020204"/>
                          <a:ea typeface="+mn-ea"/>
                          <a:cs typeface="+mn-cs"/>
                        </a:rPr>
                        <a:t>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2000" b="1" i="0" u="none" strike="noStrike" kern="1200" cap="none" spc="0" normalizeH="0" baseline="0" dirty="0">
                          <a:ln>
                            <a:noFill/>
                          </a:ln>
                          <a:solidFill>
                            <a:srgbClr val="C00000"/>
                          </a:solidFill>
                          <a:effectLst/>
                          <a:uLnTx/>
                          <a:uFillTx/>
                          <a:latin typeface="Corbel" panose="020B0503020204020204"/>
                          <a:ea typeface="+mn-ea"/>
                          <a:cs typeface="+mn-cs"/>
                        </a:rPr>
                        <a:t>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2000" b="1" i="0" u="none" strike="noStrike" kern="1200" cap="none" spc="0" normalizeH="0" baseline="0" dirty="0">
                          <a:ln>
                            <a:noFill/>
                          </a:ln>
                          <a:solidFill>
                            <a:srgbClr val="C00000"/>
                          </a:solidFill>
                          <a:effectLst/>
                          <a:uLnTx/>
                          <a:uFillTx/>
                          <a:latin typeface="Corbel" panose="020B0503020204020204"/>
                          <a:ea typeface="+mn-ea"/>
                          <a:cs typeface="+mn-cs"/>
                        </a:rPr>
                        <a:t>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2000" b="1" i="0" u="none" strike="noStrike" kern="1200" cap="none" spc="0" normalizeH="0" baseline="0" dirty="0">
                          <a:ln>
                            <a:noFill/>
                          </a:ln>
                          <a:solidFill>
                            <a:srgbClr val="C00000"/>
                          </a:solidFill>
                          <a:effectLst/>
                          <a:uLnTx/>
                          <a:uFillTx/>
                          <a:latin typeface="Corbel" panose="020B0503020204020204"/>
                          <a:ea typeface="+mn-ea"/>
                          <a:cs typeface="+mn-cs"/>
                        </a:rPr>
                        <a: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750673"/>
                  </a:ext>
                </a:extLst>
              </a:tr>
            </a:tbl>
          </a:graphicData>
        </a:graphic>
      </p:graphicFrame>
      <p:sp>
        <p:nvSpPr>
          <p:cNvPr id="11" name="TextBox 10"/>
          <p:cNvSpPr txBox="1"/>
          <p:nvPr/>
        </p:nvSpPr>
        <p:spPr>
          <a:xfrm>
            <a:off x="7606145" y="3463636"/>
            <a:ext cx="1288473" cy="307777"/>
          </a:xfrm>
          <a:prstGeom prst="rect">
            <a:avLst/>
          </a:prstGeom>
          <a:noFill/>
        </p:spPr>
        <p:txBody>
          <a:bodyPr wrap="square" rtlCol="0">
            <a:spAutoFit/>
          </a:bodyPr>
          <a:lstStyle/>
          <a:p>
            <a:r>
              <a:rPr lang="en-US" sz="1400" dirty="0">
                <a:solidFill>
                  <a:schemeClr val="accent1">
                    <a:lumMod val="75000"/>
                  </a:schemeClr>
                </a:solidFill>
              </a:rPr>
              <a:t>Index/position</a:t>
            </a:r>
          </a:p>
        </p:txBody>
      </p:sp>
    </p:spTree>
    <p:extLst>
      <p:ext uri="{BB962C8B-B14F-4D97-AF65-F5344CB8AC3E}">
        <p14:creationId xmlns:p14="http://schemas.microsoft.com/office/powerpoint/2010/main" val="1398814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419A-DEFB-4A18-98F3-A33276C89143}"/>
              </a:ext>
            </a:extLst>
          </p:cNvPr>
          <p:cNvSpPr>
            <a:spLocks noGrp="1"/>
          </p:cNvSpPr>
          <p:nvPr>
            <p:ph type="title"/>
          </p:nvPr>
        </p:nvSpPr>
        <p:spPr>
          <a:xfrm>
            <a:off x="982134" y="265051"/>
            <a:ext cx="7704667" cy="623303"/>
          </a:xfrm>
        </p:spPr>
        <p:txBody>
          <a:bodyPr>
            <a:normAutofit fontScale="90000"/>
          </a:bodyPr>
          <a:lstStyle/>
          <a:p>
            <a:br>
              <a:rPr lang="en-US" b="1" dirty="0">
                <a:solidFill>
                  <a:srgbClr val="000000"/>
                </a:solidFill>
                <a:latin typeface="Segoe UI" panose="020B0502040204020203" pitchFamily="34" charset="0"/>
              </a:rPr>
            </a:br>
            <a:r>
              <a:rPr lang="en-US" b="1" dirty="0">
                <a:solidFill>
                  <a:srgbClr val="000000"/>
                </a:solidFill>
                <a:latin typeface="Segoe UI" panose="020B0502040204020203" pitchFamily="34" charset="0"/>
              </a:rPr>
              <a:t>String Literals</a:t>
            </a:r>
            <a:br>
              <a:rPr lang="en-US" b="1" dirty="0">
                <a:solidFill>
                  <a:srgbClr val="000000"/>
                </a:solidFill>
                <a:latin typeface="Segoe UI" panose="020B0502040204020203" pitchFamily="34" charset="0"/>
              </a:rPr>
            </a:br>
            <a:endParaRPr lang="en-US" b="1" dirty="0"/>
          </a:p>
        </p:txBody>
      </p:sp>
      <p:sp>
        <p:nvSpPr>
          <p:cNvPr id="4" name="Slide Number Placeholder 3">
            <a:extLst>
              <a:ext uri="{FF2B5EF4-FFF2-40B4-BE49-F238E27FC236}">
                <a16:creationId xmlns:a16="http://schemas.microsoft.com/office/drawing/2014/main" id="{FED431AF-B621-453E-BC99-D0468201009E}"/>
              </a:ext>
            </a:extLst>
          </p:cNvPr>
          <p:cNvSpPr>
            <a:spLocks noGrp="1"/>
          </p:cNvSpPr>
          <p:nvPr>
            <p:ph type="sldNum" sz="quarter" idx="12"/>
          </p:nvPr>
        </p:nvSpPr>
        <p:spPr>
          <a:xfrm>
            <a:off x="8258968" y="6316552"/>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9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15</a:t>
            </a:fld>
            <a:endParaRPr lang="en-US" dirty="0"/>
          </a:p>
        </p:txBody>
      </p:sp>
      <p:sp>
        <p:nvSpPr>
          <p:cNvPr id="5" name="Rectangle 4">
            <a:extLst>
              <a:ext uri="{FF2B5EF4-FFF2-40B4-BE49-F238E27FC236}">
                <a16:creationId xmlns:a16="http://schemas.microsoft.com/office/drawing/2014/main" id="{00F640ED-AABF-4EE4-84F2-31F0F617910B}"/>
              </a:ext>
            </a:extLst>
          </p:cNvPr>
          <p:cNvSpPr/>
          <p:nvPr/>
        </p:nvSpPr>
        <p:spPr>
          <a:xfrm>
            <a:off x="651101" y="2600586"/>
            <a:ext cx="7941340" cy="1501950"/>
          </a:xfrm>
          <a:prstGeom prst="rect">
            <a:avLst/>
          </a:prstGeom>
          <a:noFill/>
        </p:spPr>
        <p:txBody>
          <a:bodyPr wrap="square">
            <a:spAutoFit/>
          </a:bodyPr>
          <a:lstStyle/>
          <a:p>
            <a:pPr marL="285750" indent="-285750" defTabSz="457200">
              <a:spcBef>
                <a:spcPct val="20000"/>
              </a:spcBef>
              <a:spcAft>
                <a:spcPts val="600"/>
              </a:spcAft>
              <a:buClr>
                <a:srgbClr val="30ACEC">
                  <a:lumMod val="75000"/>
                </a:srgbClr>
              </a:buClr>
              <a:buSzPct val="145000"/>
              <a:buFont typeface="Arial"/>
              <a:buChar char="•"/>
            </a:pPr>
            <a:r>
              <a:rPr lang="en-US" dirty="0">
                <a:solidFill>
                  <a:srgbClr val="000000"/>
                </a:solidFill>
                <a:latin typeface="Corbel" panose="020B0503020204020204"/>
              </a:rPr>
              <a:t>You can return a range of characters using </a:t>
            </a:r>
            <a:r>
              <a:rPr lang="en-US" b="1" dirty="0">
                <a:solidFill>
                  <a:srgbClr val="000000"/>
                </a:solidFill>
                <a:latin typeface="Corbel" panose="020B0503020204020204"/>
              </a:rPr>
              <a:t>Slicing.</a:t>
            </a:r>
          </a:p>
          <a:p>
            <a:pPr marL="285750" indent="-285750" defTabSz="457200">
              <a:spcBef>
                <a:spcPct val="20000"/>
              </a:spcBef>
              <a:spcAft>
                <a:spcPts val="600"/>
              </a:spcAft>
              <a:buClr>
                <a:srgbClr val="30ACEC">
                  <a:lumMod val="75000"/>
                </a:srgbClr>
              </a:buClr>
              <a:buSzPct val="145000"/>
              <a:buFont typeface="Arial"/>
              <a:buChar char="•"/>
            </a:pPr>
            <a:r>
              <a:rPr lang="en-US" b="1" dirty="0">
                <a:solidFill>
                  <a:srgbClr val="000000"/>
                </a:solidFill>
                <a:latin typeface="Corbel" panose="020B0503020204020204"/>
              </a:rPr>
              <a:t>Slicing format: </a:t>
            </a:r>
            <a:r>
              <a:rPr lang="en-US" sz="2000" b="1" i="1" dirty="0">
                <a:solidFill>
                  <a:srgbClr val="C00000"/>
                </a:solidFill>
                <a:latin typeface="Corbel" panose="020B0503020204020204"/>
              </a:rPr>
              <a:t>string[start: stop: step]</a:t>
            </a:r>
          </a:p>
          <a:p>
            <a:pPr marL="742950" lvl="1" indent="-285750" defTabSz="457200">
              <a:spcBef>
                <a:spcPct val="20000"/>
              </a:spcBef>
              <a:spcAft>
                <a:spcPts val="600"/>
              </a:spcAft>
              <a:buClr>
                <a:srgbClr val="30ACEC">
                  <a:lumMod val="75000"/>
                </a:srgbClr>
              </a:buClr>
              <a:buSzPct val="145000"/>
              <a:buFont typeface="Arial"/>
              <a:buChar char="•"/>
            </a:pPr>
            <a:r>
              <a:rPr lang="en-US" dirty="0">
                <a:solidFill>
                  <a:srgbClr val="7030A0"/>
                </a:solidFill>
                <a:latin typeface="Corbel" panose="020B0503020204020204"/>
              </a:rPr>
              <a:t>It will return a string containing a copy of the characters from </a:t>
            </a:r>
            <a:r>
              <a:rPr lang="en-US" b="1" i="1" dirty="0">
                <a:solidFill>
                  <a:srgbClr val="C00000"/>
                </a:solidFill>
                <a:latin typeface="Corbel" panose="020B0503020204020204"/>
              </a:rPr>
              <a:t>start</a:t>
            </a:r>
            <a:r>
              <a:rPr lang="en-US" dirty="0">
                <a:solidFill>
                  <a:srgbClr val="7030A0"/>
                </a:solidFill>
                <a:latin typeface="Corbel" panose="020B0503020204020204"/>
              </a:rPr>
              <a:t> up to, </a:t>
            </a:r>
            <a:r>
              <a:rPr lang="en-US" u="sng" dirty="0">
                <a:solidFill>
                  <a:srgbClr val="7030A0"/>
                </a:solidFill>
                <a:latin typeface="Corbel" panose="020B0503020204020204"/>
              </a:rPr>
              <a:t>but not including</a:t>
            </a:r>
            <a:r>
              <a:rPr lang="en-US" dirty="0">
                <a:solidFill>
                  <a:srgbClr val="7030A0"/>
                </a:solidFill>
                <a:latin typeface="Corbel" panose="020B0503020204020204"/>
              </a:rPr>
              <a:t>, </a:t>
            </a:r>
            <a:r>
              <a:rPr lang="en-US" b="1" i="1" dirty="0">
                <a:solidFill>
                  <a:srgbClr val="C00000"/>
                </a:solidFill>
                <a:latin typeface="Corbel" panose="020B0503020204020204"/>
              </a:rPr>
              <a:t>stop</a:t>
            </a:r>
            <a:r>
              <a:rPr lang="en-US" b="1" i="1" dirty="0">
                <a:latin typeface="Corbel" panose="020B0503020204020204"/>
              </a:rPr>
              <a:t>. </a:t>
            </a:r>
            <a:r>
              <a:rPr lang="en-US" dirty="0">
                <a:latin typeface="Corbel" panose="020B0503020204020204"/>
              </a:rPr>
              <a:t>The </a:t>
            </a:r>
            <a:r>
              <a:rPr lang="en-US" b="1" i="1" dirty="0">
                <a:solidFill>
                  <a:srgbClr val="C00000"/>
                </a:solidFill>
                <a:latin typeface="Corbel" panose="020B0503020204020204"/>
              </a:rPr>
              <a:t>step</a:t>
            </a:r>
            <a:r>
              <a:rPr lang="en-US" dirty="0">
                <a:latin typeface="Corbel" panose="020B0503020204020204"/>
              </a:rPr>
              <a:t> is the steps to take from start to end</a:t>
            </a:r>
          </a:p>
        </p:txBody>
      </p:sp>
      <p:sp>
        <p:nvSpPr>
          <p:cNvPr id="12" name="TextBox 11">
            <a:extLst>
              <a:ext uri="{FF2B5EF4-FFF2-40B4-BE49-F238E27FC236}">
                <a16:creationId xmlns:a16="http://schemas.microsoft.com/office/drawing/2014/main" id="{F1C68911-341E-4E6F-8495-F1794BB66D0B}"/>
              </a:ext>
            </a:extLst>
          </p:cNvPr>
          <p:cNvSpPr txBox="1"/>
          <p:nvPr/>
        </p:nvSpPr>
        <p:spPr>
          <a:xfrm>
            <a:off x="651101" y="989679"/>
            <a:ext cx="7610107" cy="646331"/>
          </a:xfrm>
          <a:prstGeom prst="rect">
            <a:avLst/>
          </a:prstGeom>
          <a:noFill/>
        </p:spPr>
        <p:txBody>
          <a:bodyPr wrap="square">
            <a:spAutoFit/>
          </a:bodyPr>
          <a:lstStyle/>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US" b="0" i="0" u="none" strike="noStrike" kern="1200" cap="none" spc="0" normalizeH="0" baseline="0" noProof="0" dirty="0">
                <a:ln>
                  <a:noFill/>
                </a:ln>
                <a:solidFill>
                  <a:srgbClr val="7030A0"/>
                </a:solidFill>
                <a:effectLst/>
                <a:uLnTx/>
                <a:uFillTx/>
                <a:latin typeface="Corbel" panose="020B0503020204020204"/>
                <a:ea typeface="+mn-ea"/>
                <a:cs typeface="+mn-cs"/>
              </a:rPr>
              <a:t>To check if a certain phrase or character is present in a string, we can use the keyword </a:t>
            </a:r>
            <a:r>
              <a:rPr kumimoji="0" lang="en-US" b="1" i="0" u="none" strike="noStrike" kern="1200" cap="none" spc="0" normalizeH="0" baseline="0" noProof="0" dirty="0">
                <a:ln>
                  <a:noFill/>
                </a:ln>
                <a:solidFill>
                  <a:srgbClr val="C00000"/>
                </a:solidFill>
                <a:effectLst/>
                <a:uLnTx/>
                <a:uFillTx/>
                <a:latin typeface="Corbel" panose="020B0503020204020204"/>
                <a:ea typeface="+mn-ea"/>
                <a:cs typeface="+mn-cs"/>
              </a:rPr>
              <a:t>in</a:t>
            </a:r>
            <a:r>
              <a:rPr kumimoji="0" lang="en-US" b="0" i="0" u="none" strike="noStrike" kern="1200" cap="none" spc="0" normalizeH="0" baseline="0" noProof="0" dirty="0">
                <a:ln>
                  <a:noFill/>
                </a:ln>
                <a:solidFill>
                  <a:srgbClr val="000000"/>
                </a:solidFill>
                <a:effectLst/>
                <a:uLnTx/>
                <a:uFillTx/>
                <a:latin typeface="Corbel" panose="020B0503020204020204"/>
                <a:ea typeface="+mn-ea"/>
                <a:cs typeface="+mn-cs"/>
              </a:rPr>
              <a:t>.</a:t>
            </a:r>
          </a:p>
        </p:txBody>
      </p:sp>
      <p:sp>
        <p:nvSpPr>
          <p:cNvPr id="13" name="TextBox 12">
            <a:extLst>
              <a:ext uri="{FF2B5EF4-FFF2-40B4-BE49-F238E27FC236}">
                <a16:creationId xmlns:a16="http://schemas.microsoft.com/office/drawing/2014/main" id="{6D8114CA-7599-4C9A-A162-127C4FA0F7CA}"/>
              </a:ext>
            </a:extLst>
          </p:cNvPr>
          <p:cNvSpPr txBox="1"/>
          <p:nvPr/>
        </p:nvSpPr>
        <p:spPr>
          <a:xfrm>
            <a:off x="1528990" y="1631525"/>
            <a:ext cx="2850444" cy="646331"/>
          </a:xfrm>
          <a:prstGeom prst="rect">
            <a:avLst/>
          </a:prstGeom>
          <a:solidFill>
            <a:schemeClr val="accent2">
              <a:lumMod val="40000"/>
              <a:lumOff val="60000"/>
            </a:schemeClr>
          </a:solidFill>
          <a:ln>
            <a:noFill/>
          </a:ln>
        </p:spPr>
        <p:txBody>
          <a:bodyPr wrap="square">
            <a:spAutoFit/>
          </a:bodyPr>
          <a:lstStyle/>
          <a:p>
            <a:r>
              <a:rPr lang="en-US" dirty="0"/>
              <a:t>s = "Hello, AOU students!"</a:t>
            </a:r>
          </a:p>
          <a:p>
            <a:r>
              <a:rPr lang="en-US" dirty="0"/>
              <a:t>print('AOU' </a:t>
            </a:r>
            <a:r>
              <a:rPr lang="en-US" dirty="0">
                <a:solidFill>
                  <a:srgbClr val="C00000"/>
                </a:solidFill>
              </a:rPr>
              <a:t>in</a:t>
            </a:r>
            <a:r>
              <a:rPr lang="en-US" dirty="0"/>
              <a:t> s)</a:t>
            </a:r>
          </a:p>
        </p:txBody>
      </p:sp>
      <p:sp>
        <p:nvSpPr>
          <p:cNvPr id="14" name="Arrow: Right 13">
            <a:extLst>
              <a:ext uri="{FF2B5EF4-FFF2-40B4-BE49-F238E27FC236}">
                <a16:creationId xmlns:a16="http://schemas.microsoft.com/office/drawing/2014/main" id="{0A55356C-1857-4789-BD17-948C5684B1F9}"/>
              </a:ext>
            </a:extLst>
          </p:cNvPr>
          <p:cNvSpPr/>
          <p:nvPr/>
        </p:nvSpPr>
        <p:spPr>
          <a:xfrm>
            <a:off x="4519998" y="1849363"/>
            <a:ext cx="836341" cy="297928"/>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CF2C9A7-C4DA-4898-B7DC-7468CF25A54A}"/>
              </a:ext>
            </a:extLst>
          </p:cNvPr>
          <p:cNvSpPr txBox="1"/>
          <p:nvPr/>
        </p:nvSpPr>
        <p:spPr>
          <a:xfrm flipH="1">
            <a:off x="5637468" y="1793349"/>
            <a:ext cx="836341" cy="369332"/>
          </a:xfrm>
          <a:prstGeom prst="rect">
            <a:avLst/>
          </a:prstGeom>
          <a:noFill/>
        </p:spPr>
        <p:txBody>
          <a:bodyPr wrap="square" rtlCol="0">
            <a:spAutoFit/>
          </a:bodyPr>
          <a:lstStyle/>
          <a:p>
            <a:r>
              <a:rPr lang="en-US" b="1" dirty="0">
                <a:solidFill>
                  <a:srgbClr val="FF0000"/>
                </a:solidFill>
              </a:rPr>
              <a:t>True</a:t>
            </a:r>
          </a:p>
        </p:txBody>
      </p:sp>
      <p:sp>
        <p:nvSpPr>
          <p:cNvPr id="3" name="Date Placeholder 2">
            <a:extLst>
              <a:ext uri="{FF2B5EF4-FFF2-40B4-BE49-F238E27FC236}">
                <a16:creationId xmlns:a16="http://schemas.microsoft.com/office/drawing/2014/main" id="{AAB10A2E-51B7-453C-9891-46A961CFED84}"/>
              </a:ext>
            </a:extLst>
          </p:cNvPr>
          <p:cNvSpPr>
            <a:spLocks noGrp="1"/>
          </p:cNvSpPr>
          <p:nvPr>
            <p:ph type="dt" sz="half" idx="10"/>
          </p:nvPr>
        </p:nvSpPr>
        <p:spPr>
          <a:xfrm>
            <a:off x="1744247" y="6316552"/>
            <a:ext cx="1465117" cy="366055"/>
          </a:xfrm>
          <a:prstGeom prst="rect">
            <a:avLst/>
          </a:prstGeom>
        </p:spPr>
        <p:txBody>
          <a:bodyPr vert="horz" lIns="91440" tIns="45720" rIns="91440" bIns="45720" rtlCol="0" anchor="ctr"/>
          <a:lstStyle>
            <a:defPPr>
              <a:defRPr lang="en-US"/>
            </a:defPPr>
            <a:lvl1pPr marL="0" algn="ct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AF06A8-8E89-447A-8355-56AB26D193E6}" type="datetime3">
              <a:rPr lang="en-US" smtClean="0"/>
              <a:pPr/>
              <a:t>26 June 2023</a:t>
            </a:fld>
            <a:endParaRPr lang="en-US" dirty="0"/>
          </a:p>
        </p:txBody>
      </p:sp>
      <p:sp>
        <p:nvSpPr>
          <p:cNvPr id="6" name="Footer Placeholder 5">
            <a:extLst>
              <a:ext uri="{FF2B5EF4-FFF2-40B4-BE49-F238E27FC236}">
                <a16:creationId xmlns:a16="http://schemas.microsoft.com/office/drawing/2014/main" id="{CF9F3191-C4BA-43C8-8AC3-A702558F11DE}"/>
              </a:ext>
            </a:extLst>
          </p:cNvPr>
          <p:cNvSpPr>
            <a:spLocks noGrp="1"/>
          </p:cNvSpPr>
          <p:nvPr>
            <p:ph type="ftr" sz="quarter" idx="11"/>
          </p:nvPr>
        </p:nvSpPr>
        <p:spPr/>
        <p:txBody>
          <a:bodyPr/>
          <a:lstStyle/>
          <a:p>
            <a:r>
              <a:rPr lang="en-US"/>
              <a:t>AOU-M110</a:t>
            </a:r>
            <a:endParaRPr lang="en-US" dirty="0"/>
          </a:p>
        </p:txBody>
      </p:sp>
    </p:spTree>
    <p:extLst>
      <p:ext uri="{BB962C8B-B14F-4D97-AF65-F5344CB8AC3E}">
        <p14:creationId xmlns:p14="http://schemas.microsoft.com/office/powerpoint/2010/main" val="563232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419A-DEFB-4A18-98F3-A33276C89143}"/>
              </a:ext>
            </a:extLst>
          </p:cNvPr>
          <p:cNvSpPr>
            <a:spLocks noGrp="1"/>
          </p:cNvSpPr>
          <p:nvPr>
            <p:ph type="title"/>
          </p:nvPr>
        </p:nvSpPr>
        <p:spPr>
          <a:xfrm>
            <a:off x="982134" y="265051"/>
            <a:ext cx="7704667" cy="623303"/>
          </a:xfrm>
        </p:spPr>
        <p:txBody>
          <a:bodyPr>
            <a:normAutofit fontScale="90000"/>
          </a:bodyPr>
          <a:lstStyle/>
          <a:p>
            <a:br>
              <a:rPr lang="en-US" b="1" dirty="0">
                <a:solidFill>
                  <a:srgbClr val="000000"/>
                </a:solidFill>
                <a:latin typeface="Segoe UI" panose="020B0502040204020203" pitchFamily="34" charset="0"/>
              </a:rPr>
            </a:br>
            <a:r>
              <a:rPr lang="en-US" b="1" dirty="0">
                <a:solidFill>
                  <a:srgbClr val="000000"/>
                </a:solidFill>
                <a:latin typeface="Segoe UI" panose="020B0502040204020203" pitchFamily="34" charset="0"/>
              </a:rPr>
              <a:t>String Literals</a:t>
            </a:r>
            <a:br>
              <a:rPr lang="en-US" b="1" dirty="0">
                <a:solidFill>
                  <a:srgbClr val="000000"/>
                </a:solidFill>
                <a:latin typeface="Segoe UI" panose="020B0502040204020203" pitchFamily="34" charset="0"/>
              </a:rPr>
            </a:br>
            <a:endParaRPr lang="en-US" b="1" dirty="0"/>
          </a:p>
        </p:txBody>
      </p:sp>
      <p:sp>
        <p:nvSpPr>
          <p:cNvPr id="4" name="Slide Number Placeholder 3">
            <a:extLst>
              <a:ext uri="{FF2B5EF4-FFF2-40B4-BE49-F238E27FC236}">
                <a16:creationId xmlns:a16="http://schemas.microsoft.com/office/drawing/2014/main" id="{FED431AF-B621-453E-BC99-D0468201009E}"/>
              </a:ext>
            </a:extLst>
          </p:cNvPr>
          <p:cNvSpPr>
            <a:spLocks noGrp="1"/>
          </p:cNvSpPr>
          <p:nvPr>
            <p:ph type="sldNum" sz="quarter" idx="12"/>
          </p:nvPr>
        </p:nvSpPr>
        <p:spPr>
          <a:xfrm>
            <a:off x="8258968" y="6316552"/>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9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16</a:t>
            </a:fld>
            <a:endParaRPr lang="en-US" dirty="0"/>
          </a:p>
        </p:txBody>
      </p:sp>
      <p:sp>
        <p:nvSpPr>
          <p:cNvPr id="9" name="Rectangle 8">
            <a:extLst>
              <a:ext uri="{FF2B5EF4-FFF2-40B4-BE49-F238E27FC236}">
                <a16:creationId xmlns:a16="http://schemas.microsoft.com/office/drawing/2014/main" id="{456BB8D6-2626-4C32-9735-AB6EABA0B358}"/>
              </a:ext>
            </a:extLst>
          </p:cNvPr>
          <p:cNvSpPr/>
          <p:nvPr/>
        </p:nvSpPr>
        <p:spPr>
          <a:xfrm>
            <a:off x="600124" y="1555121"/>
            <a:ext cx="1144124" cy="369332"/>
          </a:xfrm>
          <a:prstGeom prst="rect">
            <a:avLst/>
          </a:prstGeom>
        </p:spPr>
        <p:txBody>
          <a:bodyPr wrap="square">
            <a:spAutoFit/>
          </a:bodyPr>
          <a:lstStyle/>
          <a:p>
            <a:r>
              <a:rPr lang="en-US" b="1" dirty="0">
                <a:solidFill>
                  <a:srgbClr val="00B050"/>
                </a:solidFill>
              </a:rPr>
              <a:t>Examples:</a:t>
            </a:r>
          </a:p>
        </p:txBody>
      </p:sp>
      <p:sp>
        <p:nvSpPr>
          <p:cNvPr id="10" name="Arrow: Right 9">
            <a:extLst>
              <a:ext uri="{FF2B5EF4-FFF2-40B4-BE49-F238E27FC236}">
                <a16:creationId xmlns:a16="http://schemas.microsoft.com/office/drawing/2014/main" id="{EAE9B9DC-5683-4C7B-A1DE-86FC2DD29D04}"/>
              </a:ext>
            </a:extLst>
          </p:cNvPr>
          <p:cNvSpPr/>
          <p:nvPr/>
        </p:nvSpPr>
        <p:spPr>
          <a:xfrm>
            <a:off x="5041224" y="2363508"/>
            <a:ext cx="836341" cy="297928"/>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52AE4BF-9D91-4AE1-95D2-6D758E9CE519}"/>
              </a:ext>
            </a:extLst>
          </p:cNvPr>
          <p:cNvSpPr/>
          <p:nvPr/>
        </p:nvSpPr>
        <p:spPr>
          <a:xfrm>
            <a:off x="6020658" y="2327806"/>
            <a:ext cx="691215" cy="369332"/>
          </a:xfrm>
          <a:prstGeom prst="rect">
            <a:avLst/>
          </a:prstGeom>
        </p:spPr>
        <p:txBody>
          <a:bodyPr wrap="none">
            <a:spAutoFit/>
          </a:bodyPr>
          <a:lstStyle/>
          <a:p>
            <a:r>
              <a:rPr lang="en-US" dirty="0" err="1">
                <a:solidFill>
                  <a:srgbClr val="FF0000"/>
                </a:solidFill>
                <a:latin typeface="consolas" panose="020B0609020204030204" pitchFamily="49" charset="0"/>
              </a:rPr>
              <a:t>ello</a:t>
            </a:r>
            <a:endParaRPr lang="en-US" dirty="0">
              <a:solidFill>
                <a:srgbClr val="FF0000"/>
              </a:solidFill>
            </a:endParaRPr>
          </a:p>
        </p:txBody>
      </p:sp>
      <p:sp>
        <p:nvSpPr>
          <p:cNvPr id="17" name="TextBox 16">
            <a:extLst>
              <a:ext uri="{FF2B5EF4-FFF2-40B4-BE49-F238E27FC236}">
                <a16:creationId xmlns:a16="http://schemas.microsoft.com/office/drawing/2014/main" id="{71D6FB0E-6095-4078-AF3A-C1355340C53B}"/>
              </a:ext>
            </a:extLst>
          </p:cNvPr>
          <p:cNvSpPr txBox="1"/>
          <p:nvPr/>
        </p:nvSpPr>
        <p:spPr>
          <a:xfrm>
            <a:off x="868203" y="3910579"/>
            <a:ext cx="7817166" cy="369332"/>
          </a:xfrm>
          <a:prstGeom prst="rect">
            <a:avLst/>
          </a:prstGeom>
          <a:noFill/>
        </p:spPr>
        <p:txBody>
          <a:bodyPr wrap="square">
            <a:spAutoFit/>
          </a:bodyPr>
          <a:lstStyle/>
          <a:p>
            <a:pPr marL="285750" indent="-285750" defTabSz="457200">
              <a:spcBef>
                <a:spcPct val="20000"/>
              </a:spcBef>
              <a:spcAft>
                <a:spcPts val="600"/>
              </a:spcAft>
              <a:buClr>
                <a:srgbClr val="30ACEC">
                  <a:lumMod val="75000"/>
                </a:srgbClr>
              </a:buClr>
              <a:buSzPct val="145000"/>
              <a:buFont typeface="Arial"/>
              <a:buChar char="•"/>
            </a:pPr>
            <a:r>
              <a:rPr lang="en-US" dirty="0"/>
              <a:t>By leaving out the </a:t>
            </a:r>
            <a:r>
              <a:rPr lang="en-US" b="1" i="1" dirty="0">
                <a:solidFill>
                  <a:srgbClr val="C00000"/>
                </a:solidFill>
                <a:latin typeface="Corbel" panose="020B0503020204020204"/>
              </a:rPr>
              <a:t>start</a:t>
            </a:r>
            <a:r>
              <a:rPr lang="en-US" dirty="0"/>
              <a:t> index, the range will start at the first character.</a:t>
            </a:r>
          </a:p>
        </p:txBody>
      </p:sp>
      <p:sp>
        <p:nvSpPr>
          <p:cNvPr id="19" name="TextBox 18">
            <a:extLst>
              <a:ext uri="{FF2B5EF4-FFF2-40B4-BE49-F238E27FC236}">
                <a16:creationId xmlns:a16="http://schemas.microsoft.com/office/drawing/2014/main" id="{45C3083E-1116-46E6-B3DE-75F67258972C}"/>
              </a:ext>
            </a:extLst>
          </p:cNvPr>
          <p:cNvSpPr txBox="1"/>
          <p:nvPr/>
        </p:nvSpPr>
        <p:spPr>
          <a:xfrm>
            <a:off x="1451119" y="4313188"/>
            <a:ext cx="3516489" cy="646331"/>
          </a:xfrm>
          <a:prstGeom prst="rect">
            <a:avLst/>
          </a:prstGeom>
          <a:solidFill>
            <a:schemeClr val="accent2">
              <a:lumMod val="40000"/>
              <a:lumOff val="60000"/>
            </a:schemeClr>
          </a:solidFill>
        </p:spPr>
        <p:txBody>
          <a:bodyPr wrap="square">
            <a:spAutoFit/>
          </a:bodyPr>
          <a:lstStyle/>
          <a:p>
            <a:r>
              <a:rPr lang="en-US" b="0" i="0" dirty="0">
                <a:solidFill>
                  <a:srgbClr val="000000"/>
                </a:solidFill>
                <a:effectLst/>
                <a:latin typeface="Consolas" panose="020B0609020204030204" pitchFamily="49" charset="0"/>
              </a:rPr>
              <a:t>s = </a:t>
            </a:r>
            <a:r>
              <a:rPr lang="en-US" b="0" i="0" dirty="0">
                <a:solidFill>
                  <a:srgbClr val="A52A2A"/>
                </a:solidFill>
                <a:effectLst/>
                <a:latin typeface="Consolas" panose="020B0609020204030204" pitchFamily="49" charset="0"/>
              </a:rPr>
              <a:t>"Hello, AOU students!"</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(s[:</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a:t>
            </a:r>
            <a:endParaRPr lang="en-US" dirty="0"/>
          </a:p>
        </p:txBody>
      </p:sp>
      <p:sp>
        <p:nvSpPr>
          <p:cNvPr id="20" name="Arrow: Right 19">
            <a:extLst>
              <a:ext uri="{FF2B5EF4-FFF2-40B4-BE49-F238E27FC236}">
                <a16:creationId xmlns:a16="http://schemas.microsoft.com/office/drawing/2014/main" id="{A5D06AC1-FB3B-4A60-A6AD-D0730661F8D6}"/>
              </a:ext>
            </a:extLst>
          </p:cNvPr>
          <p:cNvSpPr/>
          <p:nvPr/>
        </p:nvSpPr>
        <p:spPr>
          <a:xfrm>
            <a:off x="5077318" y="4508046"/>
            <a:ext cx="836341" cy="297928"/>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177BB42-53F3-4F8F-9FBB-F96F556DC910}"/>
              </a:ext>
            </a:extLst>
          </p:cNvPr>
          <p:cNvSpPr/>
          <p:nvPr/>
        </p:nvSpPr>
        <p:spPr>
          <a:xfrm>
            <a:off x="6137521" y="4495059"/>
            <a:ext cx="817853" cy="369332"/>
          </a:xfrm>
          <a:prstGeom prst="rect">
            <a:avLst/>
          </a:prstGeom>
        </p:spPr>
        <p:txBody>
          <a:bodyPr wrap="none">
            <a:spAutoFit/>
          </a:bodyPr>
          <a:lstStyle/>
          <a:p>
            <a:r>
              <a:rPr lang="en-US" dirty="0">
                <a:solidFill>
                  <a:srgbClr val="FF0000"/>
                </a:solidFill>
                <a:latin typeface="consolas" panose="020B0609020204030204" pitchFamily="49" charset="0"/>
              </a:rPr>
              <a:t>Hello</a:t>
            </a:r>
            <a:endParaRPr lang="en-US" dirty="0">
              <a:solidFill>
                <a:srgbClr val="FF0000"/>
              </a:solidFill>
            </a:endParaRPr>
          </a:p>
        </p:txBody>
      </p:sp>
      <p:sp>
        <p:nvSpPr>
          <p:cNvPr id="3" name="Date Placeholder 2">
            <a:extLst>
              <a:ext uri="{FF2B5EF4-FFF2-40B4-BE49-F238E27FC236}">
                <a16:creationId xmlns:a16="http://schemas.microsoft.com/office/drawing/2014/main" id="{AAB10A2E-51B7-453C-9891-46A961CFED84}"/>
              </a:ext>
            </a:extLst>
          </p:cNvPr>
          <p:cNvSpPr>
            <a:spLocks noGrp="1"/>
          </p:cNvSpPr>
          <p:nvPr>
            <p:ph type="dt" sz="half" idx="10"/>
          </p:nvPr>
        </p:nvSpPr>
        <p:spPr>
          <a:xfrm>
            <a:off x="1744247" y="6316552"/>
            <a:ext cx="1465117" cy="366055"/>
          </a:xfrm>
          <a:prstGeom prst="rect">
            <a:avLst/>
          </a:prstGeom>
        </p:spPr>
        <p:txBody>
          <a:bodyPr vert="horz" lIns="91440" tIns="45720" rIns="91440" bIns="45720" rtlCol="0" anchor="ctr"/>
          <a:lstStyle>
            <a:defPPr>
              <a:defRPr lang="en-US"/>
            </a:defPPr>
            <a:lvl1pPr marL="0" algn="ct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AF06A8-8E89-447A-8355-56AB26D193E6}" type="datetime3">
              <a:rPr lang="en-US" smtClean="0"/>
              <a:pPr/>
              <a:t>26 June 2023</a:t>
            </a:fld>
            <a:endParaRPr lang="en-US" dirty="0"/>
          </a:p>
        </p:txBody>
      </p:sp>
      <p:sp>
        <p:nvSpPr>
          <p:cNvPr id="6" name="Footer Placeholder 5">
            <a:extLst>
              <a:ext uri="{FF2B5EF4-FFF2-40B4-BE49-F238E27FC236}">
                <a16:creationId xmlns:a16="http://schemas.microsoft.com/office/drawing/2014/main" id="{CF9F3191-C4BA-43C8-8AC3-A702558F11DE}"/>
              </a:ext>
            </a:extLst>
          </p:cNvPr>
          <p:cNvSpPr>
            <a:spLocks noGrp="1"/>
          </p:cNvSpPr>
          <p:nvPr>
            <p:ph type="ftr" sz="quarter" idx="11"/>
          </p:nvPr>
        </p:nvSpPr>
        <p:spPr/>
        <p:txBody>
          <a:bodyPr/>
          <a:lstStyle/>
          <a:p>
            <a:r>
              <a:rPr lang="en-US"/>
              <a:t>AOU-M110</a:t>
            </a:r>
            <a:endParaRPr lang="en-US" dirty="0"/>
          </a:p>
        </p:txBody>
      </p:sp>
      <p:sp>
        <p:nvSpPr>
          <p:cNvPr id="18" name="Rectangle 17">
            <a:extLst>
              <a:ext uri="{FF2B5EF4-FFF2-40B4-BE49-F238E27FC236}">
                <a16:creationId xmlns:a16="http://schemas.microsoft.com/office/drawing/2014/main" id="{456BB8D6-2626-4C32-9735-AB6EABA0B358}"/>
              </a:ext>
            </a:extLst>
          </p:cNvPr>
          <p:cNvSpPr/>
          <p:nvPr/>
        </p:nvSpPr>
        <p:spPr>
          <a:xfrm>
            <a:off x="1322525" y="2174351"/>
            <a:ext cx="3604986" cy="646331"/>
          </a:xfrm>
          <a:prstGeom prst="rect">
            <a:avLst/>
          </a:prstGeom>
          <a:solidFill>
            <a:schemeClr val="accent2">
              <a:lumMod val="40000"/>
              <a:lumOff val="60000"/>
            </a:schemeClr>
          </a:solidFill>
        </p:spPr>
        <p:txBody>
          <a:bodyPr wrap="square">
            <a:spAutoFit/>
          </a:bodyPr>
          <a:lstStyle/>
          <a:p>
            <a:r>
              <a:rPr lang="en-US" dirty="0">
                <a:solidFill>
                  <a:srgbClr val="000000"/>
                </a:solidFill>
                <a:latin typeface="Consolas" panose="020B0609020204030204" pitchFamily="49" charset="0"/>
              </a:rPr>
              <a:t>s = </a:t>
            </a:r>
            <a:r>
              <a:rPr lang="en-US" dirty="0">
                <a:solidFill>
                  <a:srgbClr val="A52A2A"/>
                </a:solidFill>
                <a:latin typeface="Consolas" panose="020B0609020204030204" pitchFamily="49" charset="0"/>
              </a:rPr>
              <a:t>"Hello, AOU students!"</a:t>
            </a:r>
            <a:br>
              <a:rPr lang="en-US" dirty="0">
                <a:latin typeface="Consolas" panose="020B0609020204030204" pitchFamily="49" charset="0"/>
              </a:rPr>
            </a:b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(s[</a:t>
            </a:r>
            <a:r>
              <a:rPr lang="en-US" dirty="0">
                <a:solidFill>
                  <a:srgbClr val="FF0000"/>
                </a:solidFill>
                <a:latin typeface="Consolas" panose="020B0609020204030204" pitchFamily="49" charset="0"/>
              </a:rPr>
              <a:t>1</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5</a:t>
            </a:r>
            <a:r>
              <a:rPr lang="en-US" dirty="0">
                <a:solidFill>
                  <a:srgbClr val="000000"/>
                </a:solidFill>
                <a:latin typeface="Consolas" panose="020B0609020204030204" pitchFamily="49" charset="0"/>
              </a:rPr>
              <a:t>])</a:t>
            </a:r>
          </a:p>
        </p:txBody>
      </p:sp>
      <p:graphicFrame>
        <p:nvGraphicFramePr>
          <p:cNvPr id="22" name="Table 21"/>
          <p:cNvGraphicFramePr>
            <a:graphicFrameLocks noGrp="1"/>
          </p:cNvGraphicFramePr>
          <p:nvPr>
            <p:extLst>
              <p:ext uri="{D42A27DB-BD31-4B8C-83A1-F6EECF244321}">
                <p14:modId xmlns:p14="http://schemas.microsoft.com/office/powerpoint/2010/main" val="1155671431"/>
              </p:ext>
            </p:extLst>
          </p:nvPr>
        </p:nvGraphicFramePr>
        <p:xfrm>
          <a:off x="1564797" y="889912"/>
          <a:ext cx="6539340" cy="624840"/>
        </p:xfrm>
        <a:graphic>
          <a:graphicData uri="http://schemas.openxmlformats.org/drawingml/2006/table">
            <a:tbl>
              <a:tblPr firstRow="1" bandRow="1">
                <a:tableStyleId>{5C22544A-7EE6-4342-B048-85BDC9FD1C3A}</a:tableStyleId>
              </a:tblPr>
              <a:tblGrid>
                <a:gridCol w="326967">
                  <a:extLst>
                    <a:ext uri="{9D8B030D-6E8A-4147-A177-3AD203B41FA5}">
                      <a16:colId xmlns:a16="http://schemas.microsoft.com/office/drawing/2014/main" val="459501406"/>
                    </a:ext>
                  </a:extLst>
                </a:gridCol>
                <a:gridCol w="326967">
                  <a:extLst>
                    <a:ext uri="{9D8B030D-6E8A-4147-A177-3AD203B41FA5}">
                      <a16:colId xmlns:a16="http://schemas.microsoft.com/office/drawing/2014/main" val="1217744176"/>
                    </a:ext>
                  </a:extLst>
                </a:gridCol>
                <a:gridCol w="326967">
                  <a:extLst>
                    <a:ext uri="{9D8B030D-6E8A-4147-A177-3AD203B41FA5}">
                      <a16:colId xmlns:a16="http://schemas.microsoft.com/office/drawing/2014/main" val="1466383901"/>
                    </a:ext>
                  </a:extLst>
                </a:gridCol>
                <a:gridCol w="326967">
                  <a:extLst>
                    <a:ext uri="{9D8B030D-6E8A-4147-A177-3AD203B41FA5}">
                      <a16:colId xmlns:a16="http://schemas.microsoft.com/office/drawing/2014/main" val="1966535531"/>
                    </a:ext>
                  </a:extLst>
                </a:gridCol>
                <a:gridCol w="326967">
                  <a:extLst>
                    <a:ext uri="{9D8B030D-6E8A-4147-A177-3AD203B41FA5}">
                      <a16:colId xmlns:a16="http://schemas.microsoft.com/office/drawing/2014/main" val="4139897192"/>
                    </a:ext>
                  </a:extLst>
                </a:gridCol>
                <a:gridCol w="326967">
                  <a:extLst>
                    <a:ext uri="{9D8B030D-6E8A-4147-A177-3AD203B41FA5}">
                      <a16:colId xmlns:a16="http://schemas.microsoft.com/office/drawing/2014/main" val="1005439505"/>
                    </a:ext>
                  </a:extLst>
                </a:gridCol>
                <a:gridCol w="326967">
                  <a:extLst>
                    <a:ext uri="{9D8B030D-6E8A-4147-A177-3AD203B41FA5}">
                      <a16:colId xmlns:a16="http://schemas.microsoft.com/office/drawing/2014/main" val="2647141840"/>
                    </a:ext>
                  </a:extLst>
                </a:gridCol>
                <a:gridCol w="326967">
                  <a:extLst>
                    <a:ext uri="{9D8B030D-6E8A-4147-A177-3AD203B41FA5}">
                      <a16:colId xmlns:a16="http://schemas.microsoft.com/office/drawing/2014/main" val="369051074"/>
                    </a:ext>
                  </a:extLst>
                </a:gridCol>
                <a:gridCol w="326967">
                  <a:extLst>
                    <a:ext uri="{9D8B030D-6E8A-4147-A177-3AD203B41FA5}">
                      <a16:colId xmlns:a16="http://schemas.microsoft.com/office/drawing/2014/main" val="625406361"/>
                    </a:ext>
                  </a:extLst>
                </a:gridCol>
                <a:gridCol w="326967">
                  <a:extLst>
                    <a:ext uri="{9D8B030D-6E8A-4147-A177-3AD203B41FA5}">
                      <a16:colId xmlns:a16="http://schemas.microsoft.com/office/drawing/2014/main" val="4187808075"/>
                    </a:ext>
                  </a:extLst>
                </a:gridCol>
                <a:gridCol w="326967">
                  <a:extLst>
                    <a:ext uri="{9D8B030D-6E8A-4147-A177-3AD203B41FA5}">
                      <a16:colId xmlns:a16="http://schemas.microsoft.com/office/drawing/2014/main" val="1317844493"/>
                    </a:ext>
                  </a:extLst>
                </a:gridCol>
                <a:gridCol w="326967">
                  <a:extLst>
                    <a:ext uri="{9D8B030D-6E8A-4147-A177-3AD203B41FA5}">
                      <a16:colId xmlns:a16="http://schemas.microsoft.com/office/drawing/2014/main" val="805602103"/>
                    </a:ext>
                  </a:extLst>
                </a:gridCol>
                <a:gridCol w="326967">
                  <a:extLst>
                    <a:ext uri="{9D8B030D-6E8A-4147-A177-3AD203B41FA5}">
                      <a16:colId xmlns:a16="http://schemas.microsoft.com/office/drawing/2014/main" val="2804573710"/>
                    </a:ext>
                  </a:extLst>
                </a:gridCol>
                <a:gridCol w="326967">
                  <a:extLst>
                    <a:ext uri="{9D8B030D-6E8A-4147-A177-3AD203B41FA5}">
                      <a16:colId xmlns:a16="http://schemas.microsoft.com/office/drawing/2014/main" val="3849744427"/>
                    </a:ext>
                  </a:extLst>
                </a:gridCol>
                <a:gridCol w="326967">
                  <a:extLst>
                    <a:ext uri="{9D8B030D-6E8A-4147-A177-3AD203B41FA5}">
                      <a16:colId xmlns:a16="http://schemas.microsoft.com/office/drawing/2014/main" val="3777620241"/>
                    </a:ext>
                  </a:extLst>
                </a:gridCol>
                <a:gridCol w="326967">
                  <a:extLst>
                    <a:ext uri="{9D8B030D-6E8A-4147-A177-3AD203B41FA5}">
                      <a16:colId xmlns:a16="http://schemas.microsoft.com/office/drawing/2014/main" val="1119984833"/>
                    </a:ext>
                  </a:extLst>
                </a:gridCol>
                <a:gridCol w="326967">
                  <a:extLst>
                    <a:ext uri="{9D8B030D-6E8A-4147-A177-3AD203B41FA5}">
                      <a16:colId xmlns:a16="http://schemas.microsoft.com/office/drawing/2014/main" val="857599794"/>
                    </a:ext>
                  </a:extLst>
                </a:gridCol>
                <a:gridCol w="326967">
                  <a:extLst>
                    <a:ext uri="{9D8B030D-6E8A-4147-A177-3AD203B41FA5}">
                      <a16:colId xmlns:a16="http://schemas.microsoft.com/office/drawing/2014/main" val="2744471606"/>
                    </a:ext>
                  </a:extLst>
                </a:gridCol>
                <a:gridCol w="326967">
                  <a:extLst>
                    <a:ext uri="{9D8B030D-6E8A-4147-A177-3AD203B41FA5}">
                      <a16:colId xmlns:a16="http://schemas.microsoft.com/office/drawing/2014/main" val="2285099432"/>
                    </a:ext>
                  </a:extLst>
                </a:gridCol>
                <a:gridCol w="326967">
                  <a:extLst>
                    <a:ext uri="{9D8B030D-6E8A-4147-A177-3AD203B41FA5}">
                      <a16:colId xmlns:a16="http://schemas.microsoft.com/office/drawing/2014/main" val="3353871010"/>
                    </a:ext>
                  </a:extLst>
                </a:gridCol>
              </a:tblGrid>
              <a:tr h="211890">
                <a:tc>
                  <a:txBody>
                    <a:bodyPr/>
                    <a:lstStyle/>
                    <a:p>
                      <a:r>
                        <a:rPr lang="en-US" sz="1100" dirty="0">
                          <a:solidFill>
                            <a:schemeClr val="tx1"/>
                          </a:solidFill>
                        </a:rPr>
                        <a:t>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50000"/>
                        <a:lumOff val="50000"/>
                      </a:schemeClr>
                    </a:solidFill>
                  </a:tcPr>
                </a:tc>
                <a:tc>
                  <a:txBody>
                    <a:bodyPr/>
                    <a:lstStyle/>
                    <a:p>
                      <a:r>
                        <a:rPr lang="en-US" sz="1100" dirty="0">
                          <a:solidFill>
                            <a:schemeClr val="tx1"/>
                          </a:solidFill>
                        </a:rPr>
                        <a:t>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50000"/>
                        <a:lumOff val="50000"/>
                      </a:schemeClr>
                    </a:solidFill>
                  </a:tcPr>
                </a:tc>
                <a:tc>
                  <a:txBody>
                    <a:bodyPr/>
                    <a:lstStyle/>
                    <a:p>
                      <a:r>
                        <a:rPr lang="en-US" sz="1100" dirty="0">
                          <a:solidFill>
                            <a:schemeClr val="tx1"/>
                          </a:solidFill>
                        </a:rPr>
                        <a:t>2</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50000"/>
                        <a:lumOff val="50000"/>
                      </a:schemeClr>
                    </a:solidFill>
                  </a:tcPr>
                </a:tc>
                <a:tc>
                  <a:txBody>
                    <a:bodyPr/>
                    <a:lstStyle/>
                    <a:p>
                      <a:r>
                        <a:rPr lang="en-US" sz="1100" dirty="0">
                          <a:solidFill>
                            <a:schemeClr val="tx1"/>
                          </a:solidFill>
                        </a:rPr>
                        <a:t>3</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50000"/>
                        <a:lumOff val="50000"/>
                      </a:schemeClr>
                    </a:solidFill>
                  </a:tcPr>
                </a:tc>
                <a:tc>
                  <a:txBody>
                    <a:bodyPr/>
                    <a:lstStyle/>
                    <a:p>
                      <a:r>
                        <a:rPr lang="en-US" sz="1100" dirty="0">
                          <a:solidFill>
                            <a:schemeClr val="tx1"/>
                          </a:solidFill>
                        </a:rPr>
                        <a:t>4</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50000"/>
                        <a:lumOff val="50000"/>
                      </a:schemeClr>
                    </a:solidFill>
                  </a:tcPr>
                </a:tc>
                <a:tc>
                  <a:txBody>
                    <a:bodyPr/>
                    <a:lstStyle/>
                    <a:p>
                      <a:r>
                        <a:rPr lang="en-US" sz="1100" dirty="0">
                          <a:solidFill>
                            <a:schemeClr val="tx1"/>
                          </a:solidFill>
                        </a:rPr>
                        <a:t>5</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50000"/>
                        <a:lumOff val="50000"/>
                      </a:schemeClr>
                    </a:solidFill>
                  </a:tcPr>
                </a:tc>
                <a:tc>
                  <a:txBody>
                    <a:bodyPr/>
                    <a:lstStyle/>
                    <a:p>
                      <a:r>
                        <a:rPr lang="en-US" sz="1100" dirty="0">
                          <a:solidFill>
                            <a:schemeClr val="tx1"/>
                          </a:solidFill>
                        </a:rPr>
                        <a:t>6</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50000"/>
                        <a:lumOff val="50000"/>
                      </a:schemeClr>
                    </a:solidFill>
                  </a:tcPr>
                </a:tc>
                <a:tc>
                  <a:txBody>
                    <a:bodyPr/>
                    <a:lstStyle/>
                    <a:p>
                      <a:r>
                        <a:rPr lang="en-US" sz="1100" dirty="0">
                          <a:solidFill>
                            <a:schemeClr val="tx1"/>
                          </a:solidFill>
                        </a:rPr>
                        <a:t>7</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50000"/>
                        <a:lumOff val="50000"/>
                      </a:schemeClr>
                    </a:solidFill>
                  </a:tcPr>
                </a:tc>
                <a:tc>
                  <a:txBody>
                    <a:bodyPr/>
                    <a:lstStyle/>
                    <a:p>
                      <a:r>
                        <a:rPr lang="en-US" sz="1100" dirty="0">
                          <a:solidFill>
                            <a:schemeClr val="tx1"/>
                          </a:solidFill>
                        </a:rPr>
                        <a:t>8</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50000"/>
                        <a:lumOff val="50000"/>
                      </a:schemeClr>
                    </a:solidFill>
                  </a:tcPr>
                </a:tc>
                <a:tc>
                  <a:txBody>
                    <a:bodyPr/>
                    <a:lstStyle/>
                    <a:p>
                      <a:r>
                        <a:rPr lang="en-US" sz="1100" dirty="0">
                          <a:solidFill>
                            <a:schemeClr val="tx1"/>
                          </a:solidFill>
                        </a:rPr>
                        <a:t>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50000"/>
                        <a:lumOff val="50000"/>
                      </a:schemeClr>
                    </a:solidFill>
                  </a:tcPr>
                </a:tc>
                <a:tc>
                  <a:txBody>
                    <a:bodyPr/>
                    <a:lstStyle/>
                    <a:p>
                      <a:r>
                        <a:rPr lang="en-US" sz="1100" dirty="0">
                          <a:solidFill>
                            <a:schemeClr val="tx1"/>
                          </a:solidFill>
                        </a:rPr>
                        <a:t>10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50000"/>
                        <a:lumOff val="50000"/>
                      </a:schemeClr>
                    </a:solidFill>
                  </a:tcPr>
                </a:tc>
                <a:tc>
                  <a:txBody>
                    <a:bodyPr/>
                    <a:lstStyle/>
                    <a:p>
                      <a:r>
                        <a:rPr lang="en-US" sz="1100" dirty="0">
                          <a:solidFill>
                            <a:schemeClr val="tx1"/>
                          </a:solidFill>
                        </a:rPr>
                        <a:t>11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50000"/>
                        <a:lumOff val="50000"/>
                      </a:schemeClr>
                    </a:solidFill>
                  </a:tcPr>
                </a:tc>
                <a:tc>
                  <a:txBody>
                    <a:bodyPr/>
                    <a:lstStyle/>
                    <a:p>
                      <a:r>
                        <a:rPr lang="en-US" sz="1100" dirty="0">
                          <a:solidFill>
                            <a:schemeClr val="tx1"/>
                          </a:solidFill>
                        </a:rPr>
                        <a:t>12</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50000"/>
                        <a:lumOff val="50000"/>
                      </a:schemeClr>
                    </a:solidFill>
                  </a:tcPr>
                </a:tc>
                <a:tc>
                  <a:txBody>
                    <a:bodyPr/>
                    <a:lstStyle/>
                    <a:p>
                      <a:r>
                        <a:rPr lang="en-US" sz="1100" dirty="0">
                          <a:solidFill>
                            <a:schemeClr val="tx1"/>
                          </a:solidFill>
                        </a:rPr>
                        <a:t>13</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50000"/>
                        <a:lumOff val="50000"/>
                      </a:schemeClr>
                    </a:solidFill>
                  </a:tcPr>
                </a:tc>
                <a:tc>
                  <a:txBody>
                    <a:bodyPr/>
                    <a:lstStyle/>
                    <a:p>
                      <a:r>
                        <a:rPr lang="en-US" sz="1100" dirty="0">
                          <a:solidFill>
                            <a:schemeClr val="tx1"/>
                          </a:solidFill>
                        </a:rPr>
                        <a:t>14</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50000"/>
                        <a:lumOff val="50000"/>
                      </a:schemeClr>
                    </a:solidFill>
                  </a:tcPr>
                </a:tc>
                <a:tc>
                  <a:txBody>
                    <a:bodyPr/>
                    <a:lstStyle/>
                    <a:p>
                      <a:r>
                        <a:rPr lang="en-US" sz="1100" dirty="0">
                          <a:solidFill>
                            <a:schemeClr val="tx1"/>
                          </a:solidFill>
                        </a:rPr>
                        <a:t>15</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50000"/>
                        <a:lumOff val="50000"/>
                      </a:schemeClr>
                    </a:solidFill>
                  </a:tcPr>
                </a:tc>
                <a:tc>
                  <a:txBody>
                    <a:bodyPr/>
                    <a:lstStyle/>
                    <a:p>
                      <a:r>
                        <a:rPr lang="en-US" sz="1100" dirty="0">
                          <a:solidFill>
                            <a:schemeClr val="tx1"/>
                          </a:solidFill>
                        </a:rPr>
                        <a:t>16</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50000"/>
                        <a:lumOff val="50000"/>
                      </a:schemeClr>
                    </a:solidFill>
                  </a:tcPr>
                </a:tc>
                <a:tc>
                  <a:txBody>
                    <a:bodyPr/>
                    <a:lstStyle/>
                    <a:p>
                      <a:r>
                        <a:rPr lang="en-US" sz="1100" dirty="0">
                          <a:solidFill>
                            <a:schemeClr val="tx1"/>
                          </a:solidFill>
                        </a:rPr>
                        <a:t>17</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50000"/>
                        <a:lumOff val="50000"/>
                      </a:schemeClr>
                    </a:solidFill>
                  </a:tcPr>
                </a:tc>
                <a:tc>
                  <a:txBody>
                    <a:bodyPr/>
                    <a:lstStyle/>
                    <a:p>
                      <a:r>
                        <a:rPr lang="en-US" sz="1100" dirty="0">
                          <a:solidFill>
                            <a:schemeClr val="tx1"/>
                          </a:solidFill>
                        </a:rPr>
                        <a:t>18</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50000"/>
                        <a:lumOff val="50000"/>
                      </a:schemeClr>
                    </a:solidFill>
                  </a:tcPr>
                </a:tc>
                <a:tc>
                  <a:txBody>
                    <a:bodyPr/>
                    <a:lstStyle/>
                    <a:p>
                      <a:r>
                        <a:rPr lang="en-US" sz="1100" dirty="0">
                          <a:solidFill>
                            <a:schemeClr val="tx1"/>
                          </a:solidFill>
                        </a:rPr>
                        <a:t>19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50000"/>
                        <a:lumOff val="50000"/>
                      </a:schemeClr>
                    </a:solidFill>
                  </a:tcPr>
                </a:tc>
                <a:extLst>
                  <a:ext uri="{0D108BD9-81ED-4DB2-BD59-A6C34878D82A}">
                    <a16:rowId xmlns:a16="http://schemas.microsoft.com/office/drawing/2014/main" val="2781157466"/>
                  </a:ext>
                </a:extLst>
              </a:tr>
              <a:tr h="299140">
                <a:tc>
                  <a:txBody>
                    <a:bodyPr/>
                    <a:lstStyle/>
                    <a:p>
                      <a:r>
                        <a:rPr kumimoji="0" lang="en-US" sz="1800" b="1" i="0" u="none" strike="noStrike" kern="1200" cap="none" spc="0" normalizeH="0" baseline="0" dirty="0">
                          <a:ln>
                            <a:noFill/>
                          </a:ln>
                          <a:solidFill>
                            <a:srgbClr val="C00000"/>
                          </a:solidFill>
                          <a:effectLst/>
                          <a:uLnTx/>
                          <a:uFillTx/>
                          <a:latin typeface="Corbel" panose="020B0503020204020204"/>
                          <a:ea typeface="+mn-ea"/>
                          <a:cs typeface="+mn-cs"/>
                        </a:rPr>
                        <a:t>H</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1800" b="1" i="0" u="none" strike="noStrike" kern="1200" cap="none" spc="0" normalizeH="0" baseline="0" dirty="0">
                          <a:ln>
                            <a:noFill/>
                          </a:ln>
                          <a:solidFill>
                            <a:srgbClr val="C00000"/>
                          </a:solidFill>
                          <a:effectLst/>
                          <a:uLnTx/>
                          <a:uFillTx/>
                          <a:latin typeface="Corbel" panose="020B0503020204020204"/>
                          <a:ea typeface="+mn-ea"/>
                          <a:cs typeface="+mn-cs"/>
                        </a:rPr>
                        <a:t>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1800" b="1" i="0" u="none" strike="noStrike" kern="1200" cap="none" spc="0" normalizeH="0" baseline="0" dirty="0">
                          <a:ln>
                            <a:noFill/>
                          </a:ln>
                          <a:solidFill>
                            <a:srgbClr val="C00000"/>
                          </a:solidFill>
                          <a:effectLst/>
                          <a:uLnTx/>
                          <a:uFillTx/>
                          <a:latin typeface="Corbel" panose="020B0503020204020204"/>
                          <a:ea typeface="+mn-ea"/>
                          <a:cs typeface="+mn-cs"/>
                        </a:rPr>
                        <a:t>l</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1800" b="1" i="0" u="none" strike="noStrike" kern="1200" cap="none" spc="0" normalizeH="0" baseline="0" dirty="0">
                          <a:ln>
                            <a:noFill/>
                          </a:ln>
                          <a:solidFill>
                            <a:srgbClr val="C00000"/>
                          </a:solidFill>
                          <a:effectLst/>
                          <a:uLnTx/>
                          <a:uFillTx/>
                          <a:latin typeface="Corbel" panose="020B0503020204020204"/>
                          <a:ea typeface="+mn-ea"/>
                          <a:cs typeface="+mn-cs"/>
                        </a:rPr>
                        <a:t>l</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1800" b="1" i="0" u="none" strike="noStrike" kern="1200" cap="none" spc="0" normalizeH="0" baseline="0" dirty="0">
                          <a:ln>
                            <a:noFill/>
                          </a:ln>
                          <a:solidFill>
                            <a:srgbClr val="C00000"/>
                          </a:solidFill>
                          <a:effectLst/>
                          <a:uLnTx/>
                          <a:uFillTx/>
                          <a:latin typeface="Corbel" panose="020B0503020204020204"/>
                          <a:ea typeface="+mn-ea"/>
                          <a:cs typeface="+mn-cs"/>
                        </a:rPr>
                        <a:t>o</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1800" b="1" i="0" u="none" strike="noStrike" kern="1200" cap="none" spc="0" normalizeH="0" baseline="0" dirty="0">
                          <a:ln>
                            <a:noFill/>
                          </a:ln>
                          <a:solidFill>
                            <a:srgbClr val="C00000"/>
                          </a:solidFill>
                          <a:effectLst/>
                          <a:uLnTx/>
                          <a:uFillTx/>
                          <a:latin typeface="Corbel" panose="020B0503020204020204"/>
                          <a:ea typeface="+mn-ea"/>
                          <a:cs typeface="+mn-cs"/>
                        </a:rPr>
                        <a: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0" lang="en-US" sz="1800" b="1" i="0" u="none" strike="noStrike" kern="1200" cap="none" spc="0" normalizeH="0" baseline="0" dirty="0">
                        <a:ln>
                          <a:noFill/>
                        </a:ln>
                        <a:solidFill>
                          <a:srgbClr val="C00000"/>
                        </a:solidFill>
                        <a:effectLst/>
                        <a:uLnTx/>
                        <a:uFillTx/>
                        <a:latin typeface="Corbel" panose="020B0503020204020204"/>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1800" b="1" i="0" u="none" strike="noStrike" kern="1200" cap="none" spc="0" normalizeH="0" baseline="0" dirty="0">
                          <a:ln>
                            <a:noFill/>
                          </a:ln>
                          <a:solidFill>
                            <a:srgbClr val="C00000"/>
                          </a:solidFill>
                          <a:effectLst/>
                          <a:uLnTx/>
                          <a:uFillTx/>
                          <a:latin typeface="Corbel" panose="020B0503020204020204"/>
                          <a:ea typeface="+mn-ea"/>
                          <a:cs typeface="+mn-cs"/>
                        </a:rPr>
                        <a:t>A</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1800" b="1" i="0" u="none" strike="noStrike" kern="1200" cap="none" spc="0" normalizeH="0" baseline="0" dirty="0">
                          <a:ln>
                            <a:noFill/>
                          </a:ln>
                          <a:solidFill>
                            <a:srgbClr val="C00000"/>
                          </a:solidFill>
                          <a:effectLst/>
                          <a:uLnTx/>
                          <a:uFillTx/>
                          <a:latin typeface="Corbel" panose="020B0503020204020204"/>
                          <a:ea typeface="+mn-ea"/>
                          <a:cs typeface="+mn-cs"/>
                        </a:rPr>
                        <a:t>O</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1800" b="1" i="0" u="none" strike="noStrike" kern="1200" cap="none" spc="0" normalizeH="0" baseline="0" dirty="0">
                          <a:ln>
                            <a:noFill/>
                          </a:ln>
                          <a:solidFill>
                            <a:srgbClr val="C00000"/>
                          </a:solidFill>
                          <a:effectLst/>
                          <a:uLnTx/>
                          <a:uFillTx/>
                          <a:latin typeface="Corbel" panose="020B0503020204020204"/>
                          <a:ea typeface="+mn-ea"/>
                          <a:cs typeface="+mn-cs"/>
                        </a:rPr>
                        <a:t>U</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0" lang="en-US" sz="1800" b="1" i="0" u="none" strike="noStrike" kern="1200" cap="none" spc="0" normalizeH="0" baseline="0" dirty="0">
                        <a:ln>
                          <a:noFill/>
                        </a:ln>
                        <a:solidFill>
                          <a:srgbClr val="C00000"/>
                        </a:solidFill>
                        <a:effectLst/>
                        <a:uLnTx/>
                        <a:uFillTx/>
                        <a:latin typeface="Corbel" panose="020B0503020204020204"/>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1800" b="1" i="0" u="none" strike="noStrike" kern="1200" cap="none" spc="0" normalizeH="0" baseline="0" dirty="0">
                          <a:ln>
                            <a:noFill/>
                          </a:ln>
                          <a:solidFill>
                            <a:srgbClr val="C00000"/>
                          </a:solidFill>
                          <a:effectLst/>
                          <a:uLnTx/>
                          <a:uFillTx/>
                          <a:latin typeface="Corbel" panose="020B0503020204020204"/>
                          <a:ea typeface="+mn-ea"/>
                          <a:cs typeface="+mn-cs"/>
                        </a:rPr>
                        <a:t>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1800" b="1" i="0" u="none" strike="noStrike" kern="1200" cap="none" spc="0" normalizeH="0" baseline="0" dirty="0">
                          <a:ln>
                            <a:noFill/>
                          </a:ln>
                          <a:solidFill>
                            <a:srgbClr val="C00000"/>
                          </a:solidFill>
                          <a:effectLst/>
                          <a:uLnTx/>
                          <a:uFillTx/>
                          <a:latin typeface="Corbel" panose="020B0503020204020204"/>
                          <a:ea typeface="+mn-ea"/>
                          <a:cs typeface="+mn-cs"/>
                        </a:rPr>
                        <a:t>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1800" b="1" i="0" u="none" strike="noStrike" kern="1200" cap="none" spc="0" normalizeH="0" baseline="0" dirty="0">
                          <a:ln>
                            <a:noFill/>
                          </a:ln>
                          <a:solidFill>
                            <a:srgbClr val="C00000"/>
                          </a:solidFill>
                          <a:effectLst/>
                          <a:uLnTx/>
                          <a:uFillTx/>
                          <a:latin typeface="Corbel" panose="020B0503020204020204"/>
                          <a:ea typeface="+mn-ea"/>
                          <a:cs typeface="+mn-cs"/>
                        </a:rPr>
                        <a:t>u</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1800" b="1" i="0" u="none" strike="noStrike" kern="1200" cap="none" spc="0" normalizeH="0" baseline="0" dirty="0">
                          <a:ln>
                            <a:noFill/>
                          </a:ln>
                          <a:solidFill>
                            <a:srgbClr val="C00000"/>
                          </a:solidFill>
                          <a:effectLst/>
                          <a:uLnTx/>
                          <a:uFillTx/>
                          <a:latin typeface="Corbel" panose="020B0503020204020204"/>
                          <a:ea typeface="+mn-ea"/>
                          <a:cs typeface="+mn-cs"/>
                        </a:rPr>
                        <a:t>d</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1800" b="1" i="0" u="none" strike="noStrike" kern="1200" cap="none" spc="0" normalizeH="0" baseline="0" dirty="0">
                          <a:ln>
                            <a:noFill/>
                          </a:ln>
                          <a:solidFill>
                            <a:srgbClr val="C00000"/>
                          </a:solidFill>
                          <a:effectLst/>
                          <a:uLnTx/>
                          <a:uFillTx/>
                          <a:latin typeface="Corbel" panose="020B0503020204020204"/>
                          <a:ea typeface="+mn-ea"/>
                          <a:cs typeface="+mn-cs"/>
                        </a:rPr>
                        <a:t>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1800" b="1" i="0" u="none" strike="noStrike" kern="1200" cap="none" spc="0" normalizeH="0" baseline="0" dirty="0">
                          <a:ln>
                            <a:noFill/>
                          </a:ln>
                          <a:solidFill>
                            <a:srgbClr val="C00000"/>
                          </a:solidFill>
                          <a:effectLst/>
                          <a:uLnTx/>
                          <a:uFillTx/>
                          <a:latin typeface="Corbel" panose="020B0503020204020204"/>
                          <a:ea typeface="+mn-ea"/>
                          <a:cs typeface="+mn-cs"/>
                        </a:rPr>
                        <a:t>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1800" b="1" i="0" u="none" strike="noStrike" kern="1200" cap="none" spc="0" normalizeH="0" baseline="0" dirty="0">
                          <a:ln>
                            <a:noFill/>
                          </a:ln>
                          <a:solidFill>
                            <a:srgbClr val="C00000"/>
                          </a:solidFill>
                          <a:effectLst/>
                          <a:uLnTx/>
                          <a:uFillTx/>
                          <a:latin typeface="Corbel" panose="020B0503020204020204"/>
                          <a:ea typeface="+mn-ea"/>
                          <a:cs typeface="+mn-cs"/>
                        </a:rPr>
                        <a:t>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1800" b="1" i="0" u="none" strike="noStrike" kern="1200" cap="none" spc="0" normalizeH="0" baseline="0" dirty="0">
                          <a:ln>
                            <a:noFill/>
                          </a:ln>
                          <a:solidFill>
                            <a:srgbClr val="C00000"/>
                          </a:solidFill>
                          <a:effectLst/>
                          <a:uLnTx/>
                          <a:uFillTx/>
                          <a:latin typeface="Corbel" panose="020B0503020204020204"/>
                          <a:ea typeface="+mn-ea"/>
                          <a:cs typeface="+mn-cs"/>
                        </a:rPr>
                        <a:t>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1800" b="1" i="0" u="none" strike="noStrike" kern="1200" cap="none" spc="0" normalizeH="0" baseline="0" dirty="0">
                          <a:ln>
                            <a:noFill/>
                          </a:ln>
                          <a:solidFill>
                            <a:srgbClr val="C00000"/>
                          </a:solidFill>
                          <a:effectLst/>
                          <a:uLnTx/>
                          <a:uFillTx/>
                          <a:latin typeface="Corbel" panose="020B0503020204020204"/>
                          <a:ea typeface="+mn-ea"/>
                          <a:cs typeface="+mn-cs"/>
                        </a:rPr>
                        <a: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750673"/>
                  </a:ext>
                </a:extLst>
              </a:tr>
            </a:tbl>
          </a:graphicData>
        </a:graphic>
      </p:graphicFrame>
      <p:sp>
        <p:nvSpPr>
          <p:cNvPr id="23" name="TextBox 22"/>
          <p:cNvSpPr txBox="1"/>
          <p:nvPr/>
        </p:nvSpPr>
        <p:spPr>
          <a:xfrm>
            <a:off x="337896" y="875806"/>
            <a:ext cx="1288473" cy="307777"/>
          </a:xfrm>
          <a:prstGeom prst="rect">
            <a:avLst/>
          </a:prstGeom>
          <a:noFill/>
        </p:spPr>
        <p:txBody>
          <a:bodyPr wrap="square" rtlCol="0">
            <a:spAutoFit/>
          </a:bodyPr>
          <a:lstStyle/>
          <a:p>
            <a:r>
              <a:rPr lang="en-US" sz="1400" dirty="0">
                <a:solidFill>
                  <a:schemeClr val="accent1">
                    <a:lumMod val="75000"/>
                  </a:schemeClr>
                </a:solidFill>
              </a:rPr>
              <a:t>Index/position</a:t>
            </a:r>
          </a:p>
        </p:txBody>
      </p:sp>
      <p:sp>
        <p:nvSpPr>
          <p:cNvPr id="24" name="TextBox 23">
            <a:extLst>
              <a:ext uri="{FF2B5EF4-FFF2-40B4-BE49-F238E27FC236}">
                <a16:creationId xmlns:a16="http://schemas.microsoft.com/office/drawing/2014/main" id="{71D6FB0E-6095-4078-AF3A-C1355340C53B}"/>
              </a:ext>
            </a:extLst>
          </p:cNvPr>
          <p:cNvSpPr txBox="1"/>
          <p:nvPr/>
        </p:nvSpPr>
        <p:spPr>
          <a:xfrm>
            <a:off x="898362" y="5054647"/>
            <a:ext cx="7817166" cy="369332"/>
          </a:xfrm>
          <a:prstGeom prst="rect">
            <a:avLst/>
          </a:prstGeom>
          <a:noFill/>
        </p:spPr>
        <p:txBody>
          <a:bodyPr wrap="square">
            <a:spAutoFit/>
          </a:bodyPr>
          <a:lstStyle/>
          <a:p>
            <a:pPr marL="285750" indent="-285750" defTabSz="457200">
              <a:spcBef>
                <a:spcPct val="20000"/>
              </a:spcBef>
              <a:spcAft>
                <a:spcPts val="600"/>
              </a:spcAft>
              <a:buClr>
                <a:srgbClr val="30ACEC">
                  <a:lumMod val="75000"/>
                </a:srgbClr>
              </a:buClr>
              <a:buSzPct val="145000"/>
              <a:buFont typeface="Arial"/>
              <a:buChar char="•"/>
            </a:pPr>
            <a:r>
              <a:rPr lang="en-US" dirty="0"/>
              <a:t>By leaving out the </a:t>
            </a:r>
            <a:r>
              <a:rPr lang="en-US" b="1" i="1" dirty="0">
                <a:solidFill>
                  <a:srgbClr val="C00000"/>
                </a:solidFill>
                <a:latin typeface="Corbel" panose="020B0503020204020204"/>
              </a:rPr>
              <a:t>stop</a:t>
            </a:r>
            <a:r>
              <a:rPr lang="en-US" dirty="0"/>
              <a:t> index, the range will go to the end.</a:t>
            </a:r>
          </a:p>
        </p:txBody>
      </p:sp>
      <p:sp>
        <p:nvSpPr>
          <p:cNvPr id="25" name="TextBox 24">
            <a:extLst>
              <a:ext uri="{FF2B5EF4-FFF2-40B4-BE49-F238E27FC236}">
                <a16:creationId xmlns:a16="http://schemas.microsoft.com/office/drawing/2014/main" id="{45C3083E-1116-46E6-B3DE-75F67258972C}"/>
              </a:ext>
            </a:extLst>
          </p:cNvPr>
          <p:cNvSpPr txBox="1"/>
          <p:nvPr/>
        </p:nvSpPr>
        <p:spPr>
          <a:xfrm>
            <a:off x="1456528" y="5442595"/>
            <a:ext cx="3516489" cy="646331"/>
          </a:xfrm>
          <a:prstGeom prst="rect">
            <a:avLst/>
          </a:prstGeom>
          <a:solidFill>
            <a:schemeClr val="accent2">
              <a:lumMod val="40000"/>
              <a:lumOff val="60000"/>
            </a:schemeClr>
          </a:solidFill>
        </p:spPr>
        <p:txBody>
          <a:bodyPr wrap="square">
            <a:spAutoFit/>
          </a:bodyPr>
          <a:lstStyle/>
          <a:p>
            <a:r>
              <a:rPr lang="en-US" b="0" i="0" dirty="0">
                <a:solidFill>
                  <a:srgbClr val="000000"/>
                </a:solidFill>
                <a:effectLst/>
                <a:latin typeface="Consolas" panose="020B0609020204030204" pitchFamily="49" charset="0"/>
              </a:rPr>
              <a:t>s = </a:t>
            </a:r>
            <a:r>
              <a:rPr lang="en-US" b="0" i="0" dirty="0">
                <a:solidFill>
                  <a:srgbClr val="A52A2A"/>
                </a:solidFill>
                <a:effectLst/>
                <a:latin typeface="Consolas" panose="020B0609020204030204" pitchFamily="49" charset="0"/>
              </a:rPr>
              <a:t>"Hello, AOU students!"</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(s[</a:t>
            </a:r>
            <a:r>
              <a:rPr lang="en-US" b="0" i="0" dirty="0">
                <a:solidFill>
                  <a:srgbClr val="C00000"/>
                </a:solidFill>
                <a:effectLst/>
                <a:latin typeface="Consolas" panose="020B0609020204030204" pitchFamily="49" charset="0"/>
              </a:rPr>
              <a:t>7</a:t>
            </a:r>
            <a:r>
              <a:rPr lang="en-US" b="0" i="0" dirty="0">
                <a:solidFill>
                  <a:srgbClr val="000000"/>
                </a:solidFill>
                <a:effectLst/>
                <a:latin typeface="Consolas" panose="020B0609020204030204" pitchFamily="49" charset="0"/>
              </a:rPr>
              <a:t>:])</a:t>
            </a:r>
            <a:endParaRPr lang="en-US" dirty="0"/>
          </a:p>
        </p:txBody>
      </p:sp>
      <p:sp>
        <p:nvSpPr>
          <p:cNvPr id="26" name="Arrow: Right 19">
            <a:extLst>
              <a:ext uri="{FF2B5EF4-FFF2-40B4-BE49-F238E27FC236}">
                <a16:creationId xmlns:a16="http://schemas.microsoft.com/office/drawing/2014/main" id="{A5D06AC1-FB3B-4A60-A6AD-D0730661F8D6}"/>
              </a:ext>
            </a:extLst>
          </p:cNvPr>
          <p:cNvSpPr/>
          <p:nvPr/>
        </p:nvSpPr>
        <p:spPr>
          <a:xfrm>
            <a:off x="5078985" y="5589586"/>
            <a:ext cx="836341" cy="297928"/>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C1852754-46F6-4D4E-8346-11A139FD9E8C}"/>
              </a:ext>
            </a:extLst>
          </p:cNvPr>
          <p:cNvSpPr txBox="1"/>
          <p:nvPr/>
        </p:nvSpPr>
        <p:spPr>
          <a:xfrm>
            <a:off x="6069196" y="5570292"/>
            <a:ext cx="1772356" cy="369332"/>
          </a:xfrm>
          <a:prstGeom prst="rect">
            <a:avLst/>
          </a:prstGeom>
          <a:noFill/>
        </p:spPr>
        <p:txBody>
          <a:bodyPr wrap="square">
            <a:spAutoFit/>
          </a:bodyPr>
          <a:lstStyle/>
          <a:p>
            <a:r>
              <a:rPr lang="en-US" dirty="0">
                <a:solidFill>
                  <a:srgbClr val="FF0000"/>
                </a:solidFill>
              </a:rPr>
              <a:t>AOU students!</a:t>
            </a:r>
          </a:p>
        </p:txBody>
      </p:sp>
      <p:sp>
        <p:nvSpPr>
          <p:cNvPr id="28" name="Rectangle 27">
            <a:extLst>
              <a:ext uri="{FF2B5EF4-FFF2-40B4-BE49-F238E27FC236}">
                <a16:creationId xmlns:a16="http://schemas.microsoft.com/office/drawing/2014/main" id="{456BB8D6-2626-4C32-9735-AB6EABA0B358}"/>
              </a:ext>
            </a:extLst>
          </p:cNvPr>
          <p:cNvSpPr/>
          <p:nvPr/>
        </p:nvSpPr>
        <p:spPr>
          <a:xfrm>
            <a:off x="868203" y="2782407"/>
            <a:ext cx="3577281" cy="369332"/>
          </a:xfrm>
          <a:prstGeom prst="rect">
            <a:avLst/>
          </a:prstGeom>
          <a:noFill/>
        </p:spPr>
        <p:txBody>
          <a:bodyPr wrap="square">
            <a:spAutoFit/>
          </a:bodyPr>
          <a:lstStyle/>
          <a:p>
            <a:pPr marL="285750" indent="-285750" defTabSz="457200">
              <a:spcBef>
                <a:spcPct val="20000"/>
              </a:spcBef>
              <a:spcAft>
                <a:spcPts val="600"/>
              </a:spcAft>
              <a:buClr>
                <a:srgbClr val="30ACEC">
                  <a:lumMod val="75000"/>
                </a:srgbClr>
              </a:buClr>
              <a:buSzPct val="145000"/>
              <a:buFont typeface="Arial"/>
              <a:buChar char="•"/>
            </a:pPr>
            <a:r>
              <a:rPr lang="en-US" dirty="0"/>
              <a:t>You can specify the steps:</a:t>
            </a:r>
          </a:p>
        </p:txBody>
      </p:sp>
      <p:sp>
        <p:nvSpPr>
          <p:cNvPr id="29" name="Arrow: Right 9">
            <a:extLst>
              <a:ext uri="{FF2B5EF4-FFF2-40B4-BE49-F238E27FC236}">
                <a16:creationId xmlns:a16="http://schemas.microsoft.com/office/drawing/2014/main" id="{EAE9B9DC-5683-4C7B-A1DE-86FC2DD29D04}"/>
              </a:ext>
            </a:extLst>
          </p:cNvPr>
          <p:cNvSpPr/>
          <p:nvPr/>
        </p:nvSpPr>
        <p:spPr>
          <a:xfrm>
            <a:off x="5050867" y="3284181"/>
            <a:ext cx="836341" cy="297928"/>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52AE4BF-9D91-4AE1-95D2-6D758E9CE519}"/>
              </a:ext>
            </a:extLst>
          </p:cNvPr>
          <p:cNvSpPr/>
          <p:nvPr/>
        </p:nvSpPr>
        <p:spPr>
          <a:xfrm>
            <a:off x="6137521" y="3211858"/>
            <a:ext cx="564578" cy="369332"/>
          </a:xfrm>
          <a:prstGeom prst="rect">
            <a:avLst/>
          </a:prstGeom>
        </p:spPr>
        <p:txBody>
          <a:bodyPr wrap="none">
            <a:spAutoFit/>
          </a:bodyPr>
          <a:lstStyle/>
          <a:p>
            <a:r>
              <a:rPr lang="en-US" dirty="0" err="1">
                <a:solidFill>
                  <a:srgbClr val="FF0000"/>
                </a:solidFill>
                <a:latin typeface="consolas" panose="020B0609020204030204" pitchFamily="49" charset="0"/>
              </a:rPr>
              <a:t>Hlo</a:t>
            </a:r>
            <a:endParaRPr lang="en-US" dirty="0">
              <a:solidFill>
                <a:srgbClr val="FF0000"/>
              </a:solidFill>
            </a:endParaRPr>
          </a:p>
        </p:txBody>
      </p:sp>
      <p:sp>
        <p:nvSpPr>
          <p:cNvPr id="31" name="Rectangle 30">
            <a:extLst>
              <a:ext uri="{FF2B5EF4-FFF2-40B4-BE49-F238E27FC236}">
                <a16:creationId xmlns:a16="http://schemas.microsoft.com/office/drawing/2014/main" id="{456BB8D6-2626-4C32-9735-AB6EABA0B358}"/>
              </a:ext>
            </a:extLst>
          </p:cNvPr>
          <p:cNvSpPr/>
          <p:nvPr/>
        </p:nvSpPr>
        <p:spPr>
          <a:xfrm>
            <a:off x="1322525" y="3145635"/>
            <a:ext cx="3604986" cy="646331"/>
          </a:xfrm>
          <a:prstGeom prst="rect">
            <a:avLst/>
          </a:prstGeom>
          <a:solidFill>
            <a:schemeClr val="accent2">
              <a:lumMod val="40000"/>
              <a:lumOff val="60000"/>
            </a:schemeClr>
          </a:solidFill>
        </p:spPr>
        <p:txBody>
          <a:bodyPr wrap="square">
            <a:spAutoFit/>
          </a:bodyPr>
          <a:lstStyle/>
          <a:p>
            <a:r>
              <a:rPr lang="en-US" dirty="0">
                <a:solidFill>
                  <a:srgbClr val="000000"/>
                </a:solidFill>
                <a:latin typeface="Consolas" panose="020B0609020204030204" pitchFamily="49" charset="0"/>
              </a:rPr>
              <a:t>s = </a:t>
            </a:r>
            <a:r>
              <a:rPr lang="en-US" dirty="0">
                <a:solidFill>
                  <a:srgbClr val="A52A2A"/>
                </a:solidFill>
                <a:latin typeface="Consolas" panose="020B0609020204030204" pitchFamily="49" charset="0"/>
              </a:rPr>
              <a:t>"Hello, AOU students!"</a:t>
            </a:r>
            <a:br>
              <a:rPr lang="en-US" dirty="0">
                <a:latin typeface="Consolas" panose="020B0609020204030204" pitchFamily="49" charset="0"/>
              </a:rPr>
            </a:b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(s[</a:t>
            </a:r>
            <a:r>
              <a:rPr lang="en-US" dirty="0">
                <a:solidFill>
                  <a:srgbClr val="FF0000"/>
                </a:solidFill>
                <a:latin typeface="Consolas" panose="020B0609020204030204" pitchFamily="49" charset="0"/>
              </a:rPr>
              <a:t>0</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5:</a:t>
            </a:r>
            <a:r>
              <a:rPr lang="en-US" b="1" dirty="0">
                <a:solidFill>
                  <a:srgbClr val="FF0000"/>
                </a:solidFill>
                <a:latin typeface="Consolas" panose="020B0609020204030204" pitchFamily="49" charset="0"/>
              </a:rPr>
              <a:t>2</a:t>
            </a:r>
            <a:r>
              <a:rPr lang="en-US" dirty="0">
                <a:solidFill>
                  <a:srgbClr val="000000"/>
                </a:solidFill>
                <a:latin typeface="Consolas" panose="020B0609020204030204" pitchFamily="49" charset="0"/>
              </a:rPr>
              <a:t>])</a:t>
            </a:r>
          </a:p>
        </p:txBody>
      </p:sp>
      <p:sp>
        <p:nvSpPr>
          <p:cNvPr id="7" name="TextBox 6">
            <a:extLst>
              <a:ext uri="{FF2B5EF4-FFF2-40B4-BE49-F238E27FC236}">
                <a16:creationId xmlns:a16="http://schemas.microsoft.com/office/drawing/2014/main" id="{E856E858-89C1-B7A5-50CD-E4349DB563EF}"/>
              </a:ext>
            </a:extLst>
          </p:cNvPr>
          <p:cNvSpPr txBox="1"/>
          <p:nvPr/>
        </p:nvSpPr>
        <p:spPr>
          <a:xfrm>
            <a:off x="868203" y="1834930"/>
            <a:ext cx="5516907" cy="369332"/>
          </a:xfrm>
          <a:prstGeom prst="rect">
            <a:avLst/>
          </a:prstGeom>
          <a:noFill/>
        </p:spPr>
        <p:txBody>
          <a:bodyPr wrap="square">
            <a:spAutoFit/>
          </a:bodyPr>
          <a:lstStyle>
            <a:defPPr>
              <a:defRPr lang="en-US"/>
            </a:defPPr>
            <a:lvl1pPr marL="285750" indent="-285750" defTabSz="457200">
              <a:spcBef>
                <a:spcPct val="20000"/>
              </a:spcBef>
              <a:spcAft>
                <a:spcPts val="600"/>
              </a:spcAft>
              <a:buClr>
                <a:srgbClr val="30ACEC">
                  <a:lumMod val="75000"/>
                </a:srgbClr>
              </a:buClr>
              <a:buSzPct val="145000"/>
              <a:buFont typeface="Arial"/>
              <a:buChar char="•"/>
            </a:lvl1pPr>
          </a:lstStyle>
          <a:p>
            <a:r>
              <a:rPr lang="en-US" dirty="0"/>
              <a:t>Get the characters from position 1 to position 4:</a:t>
            </a:r>
          </a:p>
        </p:txBody>
      </p:sp>
    </p:spTree>
    <p:extLst>
      <p:ext uri="{BB962C8B-B14F-4D97-AF65-F5344CB8AC3E}">
        <p14:creationId xmlns:p14="http://schemas.microsoft.com/office/powerpoint/2010/main" val="355570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419A-DEFB-4A18-98F3-A33276C89143}"/>
              </a:ext>
            </a:extLst>
          </p:cNvPr>
          <p:cNvSpPr>
            <a:spLocks noGrp="1"/>
          </p:cNvSpPr>
          <p:nvPr>
            <p:ph type="title"/>
          </p:nvPr>
        </p:nvSpPr>
        <p:spPr>
          <a:xfrm>
            <a:off x="982134" y="458365"/>
            <a:ext cx="7704667" cy="623303"/>
          </a:xfrm>
        </p:spPr>
        <p:txBody>
          <a:bodyPr>
            <a:normAutofit fontScale="90000"/>
          </a:bodyPr>
          <a:lstStyle/>
          <a:p>
            <a:br>
              <a:rPr lang="en-US" b="1" dirty="0">
                <a:solidFill>
                  <a:srgbClr val="000000"/>
                </a:solidFill>
                <a:latin typeface="Segoe UI" panose="020B0502040204020203" pitchFamily="34" charset="0"/>
              </a:rPr>
            </a:br>
            <a:r>
              <a:rPr lang="en-US" b="1" dirty="0">
                <a:solidFill>
                  <a:srgbClr val="000000"/>
                </a:solidFill>
                <a:latin typeface="Segoe UI" panose="020B0502040204020203" pitchFamily="34" charset="0"/>
              </a:rPr>
              <a:t>String Literals</a:t>
            </a:r>
            <a:br>
              <a:rPr lang="en-US" b="1" dirty="0">
                <a:solidFill>
                  <a:srgbClr val="000000"/>
                </a:solidFill>
                <a:latin typeface="Segoe UI" panose="020B0502040204020203" pitchFamily="34" charset="0"/>
              </a:rPr>
            </a:br>
            <a:endParaRPr lang="en-US" b="1" dirty="0"/>
          </a:p>
        </p:txBody>
      </p:sp>
      <p:sp>
        <p:nvSpPr>
          <p:cNvPr id="4" name="Slide Number Placeholder 3">
            <a:extLst>
              <a:ext uri="{FF2B5EF4-FFF2-40B4-BE49-F238E27FC236}">
                <a16:creationId xmlns:a16="http://schemas.microsoft.com/office/drawing/2014/main" id="{FED431AF-B621-453E-BC99-D0468201009E}"/>
              </a:ext>
            </a:extLst>
          </p:cNvPr>
          <p:cNvSpPr>
            <a:spLocks noGrp="1"/>
          </p:cNvSpPr>
          <p:nvPr>
            <p:ph type="sldNum" sz="quarter" idx="12"/>
          </p:nvPr>
        </p:nvSpPr>
        <p:spPr>
          <a:xfrm>
            <a:off x="8258968" y="6316552"/>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9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17</a:t>
            </a:fld>
            <a:endParaRPr lang="en-US" dirty="0"/>
          </a:p>
        </p:txBody>
      </p:sp>
      <p:sp>
        <p:nvSpPr>
          <p:cNvPr id="22" name="TextBox 21">
            <a:extLst>
              <a:ext uri="{FF2B5EF4-FFF2-40B4-BE49-F238E27FC236}">
                <a16:creationId xmlns:a16="http://schemas.microsoft.com/office/drawing/2014/main" id="{FEC138E7-864A-4AD0-A51C-44E8A79AF1E9}"/>
              </a:ext>
            </a:extLst>
          </p:cNvPr>
          <p:cNvSpPr txBox="1"/>
          <p:nvPr/>
        </p:nvSpPr>
        <p:spPr>
          <a:xfrm>
            <a:off x="982134" y="1523023"/>
            <a:ext cx="7345281" cy="369332"/>
          </a:xfrm>
          <a:prstGeom prst="rect">
            <a:avLst/>
          </a:prstGeom>
          <a:noFill/>
        </p:spPr>
        <p:txBody>
          <a:bodyPr wrap="square">
            <a:spAutoFit/>
          </a:bodyPr>
          <a:lstStyle>
            <a:defPPr>
              <a:defRPr lang="en-US"/>
            </a:defPPr>
            <a:lvl1pPr marL="285750" indent="-285750" defTabSz="457200">
              <a:spcBef>
                <a:spcPct val="20000"/>
              </a:spcBef>
              <a:spcAft>
                <a:spcPts val="600"/>
              </a:spcAft>
              <a:buClr>
                <a:srgbClr val="30ACEC">
                  <a:lumMod val="75000"/>
                </a:srgbClr>
              </a:buClr>
              <a:buSzPct val="145000"/>
              <a:buFont typeface="Arial"/>
              <a:buChar char="•"/>
            </a:lvl1pPr>
          </a:lstStyle>
          <a:p>
            <a:r>
              <a:rPr lang="en-US" dirty="0"/>
              <a:t>You can use negative indexes to start the slice from the end of the string.</a:t>
            </a:r>
          </a:p>
        </p:txBody>
      </p:sp>
      <p:sp>
        <p:nvSpPr>
          <p:cNvPr id="23" name="TextBox 22">
            <a:extLst>
              <a:ext uri="{FF2B5EF4-FFF2-40B4-BE49-F238E27FC236}">
                <a16:creationId xmlns:a16="http://schemas.microsoft.com/office/drawing/2014/main" id="{F86CE347-6F83-4D8C-92D0-983BF595949E}"/>
              </a:ext>
            </a:extLst>
          </p:cNvPr>
          <p:cNvSpPr txBox="1"/>
          <p:nvPr/>
        </p:nvSpPr>
        <p:spPr>
          <a:xfrm>
            <a:off x="1374228" y="2018415"/>
            <a:ext cx="3073081" cy="646331"/>
          </a:xfrm>
          <a:prstGeom prst="rect">
            <a:avLst/>
          </a:prstGeom>
          <a:solidFill>
            <a:schemeClr val="accent2">
              <a:lumMod val="40000"/>
              <a:lumOff val="60000"/>
            </a:schemeClr>
          </a:solidFill>
        </p:spPr>
        <p:txBody>
          <a:bodyPr wrap="square">
            <a:spAutoFit/>
          </a:bodyPr>
          <a:lstStyle/>
          <a:p>
            <a:r>
              <a:rPr lang="en-US" b="0" i="0" dirty="0">
                <a:solidFill>
                  <a:srgbClr val="000000"/>
                </a:solidFill>
                <a:effectLst/>
                <a:latin typeface="Consolas" panose="020B0609020204030204" pitchFamily="49" charset="0"/>
              </a:rPr>
              <a:t>b = </a:t>
            </a:r>
            <a:r>
              <a:rPr lang="en-US" b="0" i="0" dirty="0">
                <a:solidFill>
                  <a:srgbClr val="A52A2A"/>
                </a:solidFill>
                <a:effectLst/>
                <a:latin typeface="Consolas" panose="020B0609020204030204" pitchFamily="49" charset="0"/>
              </a:rPr>
              <a:t>“Students!"</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(b[</a:t>
            </a:r>
            <a:r>
              <a:rPr lang="en-US" b="0" i="0" dirty="0">
                <a:solidFill>
                  <a:srgbClr val="C00000"/>
                </a:solidFill>
                <a:effectLst/>
                <a:latin typeface="Consolas" panose="020B0609020204030204" pitchFamily="49" charset="0"/>
              </a:rPr>
              <a:t>-6</a:t>
            </a:r>
            <a:r>
              <a:rPr lang="en-US" b="0" i="0" dirty="0">
                <a:solidFill>
                  <a:srgbClr val="000000"/>
                </a:solidFill>
                <a:effectLst/>
                <a:latin typeface="Consolas" panose="020B0609020204030204" pitchFamily="49" charset="0"/>
              </a:rPr>
              <a:t>:-1])</a:t>
            </a:r>
            <a:endParaRPr lang="en-US" dirty="0"/>
          </a:p>
        </p:txBody>
      </p:sp>
      <p:sp>
        <p:nvSpPr>
          <p:cNvPr id="24" name="Arrow: Right 23">
            <a:extLst>
              <a:ext uri="{FF2B5EF4-FFF2-40B4-BE49-F238E27FC236}">
                <a16:creationId xmlns:a16="http://schemas.microsoft.com/office/drawing/2014/main" id="{028D6101-50A9-436E-AE7F-45655012F37A}"/>
              </a:ext>
            </a:extLst>
          </p:cNvPr>
          <p:cNvSpPr/>
          <p:nvPr/>
        </p:nvSpPr>
        <p:spPr>
          <a:xfrm>
            <a:off x="4890717" y="2225382"/>
            <a:ext cx="836341" cy="297928"/>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1C6D53DD-6BDF-4E3D-BBE1-5ABBEA1CE1A8}"/>
              </a:ext>
            </a:extLst>
          </p:cNvPr>
          <p:cNvSpPr txBox="1"/>
          <p:nvPr/>
        </p:nvSpPr>
        <p:spPr>
          <a:xfrm>
            <a:off x="5926667" y="2166238"/>
            <a:ext cx="836341" cy="369332"/>
          </a:xfrm>
          <a:prstGeom prst="rect">
            <a:avLst/>
          </a:prstGeom>
          <a:noFill/>
        </p:spPr>
        <p:txBody>
          <a:bodyPr wrap="square">
            <a:spAutoFit/>
          </a:bodyPr>
          <a:lstStyle/>
          <a:p>
            <a:r>
              <a:rPr lang="en-US" dirty="0">
                <a:solidFill>
                  <a:srgbClr val="FF0000"/>
                </a:solidFill>
              </a:rPr>
              <a:t>dents</a:t>
            </a:r>
          </a:p>
        </p:txBody>
      </p:sp>
      <p:pic>
        <p:nvPicPr>
          <p:cNvPr id="16" name="Picture 15" descr="Calendar&#10;&#10;Description automatically generated">
            <a:extLst>
              <a:ext uri="{FF2B5EF4-FFF2-40B4-BE49-F238E27FC236}">
                <a16:creationId xmlns:a16="http://schemas.microsoft.com/office/drawing/2014/main" id="{3A942EBC-39BA-4107-AF95-1D38C8F4C0D6}"/>
              </a:ext>
            </a:extLst>
          </p:cNvPr>
          <p:cNvPicPr>
            <a:picLocks noChangeAspect="1"/>
          </p:cNvPicPr>
          <p:nvPr/>
        </p:nvPicPr>
        <p:blipFill>
          <a:blip r:embed="rId2"/>
          <a:stretch>
            <a:fillRect/>
          </a:stretch>
        </p:blipFill>
        <p:spPr>
          <a:xfrm>
            <a:off x="2075230" y="4151242"/>
            <a:ext cx="3851437" cy="1127559"/>
          </a:xfrm>
          <a:prstGeom prst="rect">
            <a:avLst/>
          </a:prstGeom>
          <a:effectLst>
            <a:softEdge rad="76200"/>
          </a:effectLst>
        </p:spPr>
      </p:pic>
      <p:sp>
        <p:nvSpPr>
          <p:cNvPr id="28" name="TextBox 27">
            <a:extLst>
              <a:ext uri="{FF2B5EF4-FFF2-40B4-BE49-F238E27FC236}">
                <a16:creationId xmlns:a16="http://schemas.microsoft.com/office/drawing/2014/main" id="{8203C290-7966-43D2-9071-B1F1D37D1264}"/>
              </a:ext>
            </a:extLst>
          </p:cNvPr>
          <p:cNvSpPr txBox="1"/>
          <p:nvPr/>
        </p:nvSpPr>
        <p:spPr>
          <a:xfrm>
            <a:off x="1374228" y="3088504"/>
            <a:ext cx="2802661" cy="646331"/>
          </a:xfrm>
          <a:prstGeom prst="rect">
            <a:avLst/>
          </a:prstGeom>
          <a:solidFill>
            <a:schemeClr val="accent2">
              <a:lumMod val="40000"/>
              <a:lumOff val="60000"/>
            </a:schemeClr>
          </a:solidFill>
        </p:spPr>
        <p:txBody>
          <a:bodyPr wrap="square">
            <a:spAutoFit/>
          </a:bodyPr>
          <a:lstStyle/>
          <a:p>
            <a:r>
              <a:rPr lang="en-US" b="0" i="0" dirty="0">
                <a:solidFill>
                  <a:srgbClr val="000000"/>
                </a:solidFill>
                <a:effectLst/>
                <a:latin typeface="Consolas" panose="020B0609020204030204" pitchFamily="49" charset="0"/>
              </a:rPr>
              <a:t>b = </a:t>
            </a:r>
            <a:r>
              <a:rPr lang="en-US" b="0" i="0" dirty="0">
                <a:solidFill>
                  <a:srgbClr val="A52A2A"/>
                </a:solidFill>
                <a:effectLst/>
                <a:latin typeface="Consolas" panose="020B0609020204030204" pitchFamily="49" charset="0"/>
              </a:rPr>
              <a:t>“Students!"</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(b[</a:t>
            </a:r>
            <a:r>
              <a:rPr lang="en-US" b="0" i="0" dirty="0">
                <a:solidFill>
                  <a:srgbClr val="C00000"/>
                </a:solidFill>
                <a:effectLst/>
                <a:latin typeface="Consolas" panose="020B0609020204030204" pitchFamily="49" charset="0"/>
              </a:rPr>
              <a:t>-6</a:t>
            </a:r>
            <a:r>
              <a:rPr lang="en-US" b="0" i="0" dirty="0">
                <a:solidFill>
                  <a:srgbClr val="000000"/>
                </a:solidFill>
                <a:effectLst/>
                <a:latin typeface="Consolas" panose="020B0609020204030204" pitchFamily="49" charset="0"/>
              </a:rPr>
              <a:t>:-1:</a:t>
            </a:r>
            <a:r>
              <a:rPr lang="en-US" b="1" i="0" dirty="0">
                <a:solidFill>
                  <a:srgbClr val="7030A0"/>
                </a:solidFill>
                <a:effectLst/>
                <a:latin typeface="Consolas" panose="020B0609020204030204" pitchFamily="49" charset="0"/>
              </a:rPr>
              <a:t>2</a:t>
            </a:r>
            <a:r>
              <a:rPr lang="en-US" b="0" i="0" dirty="0">
                <a:solidFill>
                  <a:srgbClr val="000000"/>
                </a:solidFill>
                <a:effectLst/>
                <a:latin typeface="Consolas" panose="020B0609020204030204" pitchFamily="49" charset="0"/>
              </a:rPr>
              <a:t>])</a:t>
            </a:r>
            <a:endParaRPr lang="en-US" dirty="0"/>
          </a:p>
        </p:txBody>
      </p:sp>
      <p:sp>
        <p:nvSpPr>
          <p:cNvPr id="29" name="Arrow: Right 28">
            <a:extLst>
              <a:ext uri="{FF2B5EF4-FFF2-40B4-BE49-F238E27FC236}">
                <a16:creationId xmlns:a16="http://schemas.microsoft.com/office/drawing/2014/main" id="{0A42763D-3C8D-4F32-A34E-00B03985FC66}"/>
              </a:ext>
            </a:extLst>
          </p:cNvPr>
          <p:cNvSpPr/>
          <p:nvPr/>
        </p:nvSpPr>
        <p:spPr>
          <a:xfrm>
            <a:off x="4890716" y="3381169"/>
            <a:ext cx="836341" cy="297928"/>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BCDF614-3365-4DDA-8E1D-7110C5A9BD9E}"/>
              </a:ext>
            </a:extLst>
          </p:cNvPr>
          <p:cNvSpPr txBox="1"/>
          <p:nvPr/>
        </p:nvSpPr>
        <p:spPr>
          <a:xfrm>
            <a:off x="5926667" y="3334732"/>
            <a:ext cx="836341" cy="369332"/>
          </a:xfrm>
          <a:prstGeom prst="rect">
            <a:avLst/>
          </a:prstGeom>
          <a:noFill/>
        </p:spPr>
        <p:txBody>
          <a:bodyPr wrap="square">
            <a:spAutoFit/>
          </a:bodyPr>
          <a:lstStyle/>
          <a:p>
            <a:r>
              <a:rPr lang="en-US" dirty="0" err="1">
                <a:solidFill>
                  <a:srgbClr val="FF0000"/>
                </a:solidFill>
              </a:rPr>
              <a:t>dns</a:t>
            </a:r>
            <a:endParaRPr lang="en-US" dirty="0">
              <a:solidFill>
                <a:srgbClr val="FF0000"/>
              </a:solidFill>
            </a:endParaRPr>
          </a:p>
        </p:txBody>
      </p:sp>
      <p:sp>
        <p:nvSpPr>
          <p:cNvPr id="31" name="Speech Bubble: Rectangle 30">
            <a:extLst>
              <a:ext uri="{FF2B5EF4-FFF2-40B4-BE49-F238E27FC236}">
                <a16:creationId xmlns:a16="http://schemas.microsoft.com/office/drawing/2014/main" id="{1F357E9C-B184-41C4-A40D-7A4A8B125F88}"/>
              </a:ext>
            </a:extLst>
          </p:cNvPr>
          <p:cNvSpPr/>
          <p:nvPr/>
        </p:nvSpPr>
        <p:spPr>
          <a:xfrm>
            <a:off x="4176889" y="2917608"/>
            <a:ext cx="2043289" cy="369332"/>
          </a:xfrm>
          <a:prstGeom prst="wedgeRectCallout">
            <a:avLst>
              <a:gd name="adj1" fmla="val -89321"/>
              <a:gd name="adj2" fmla="val 119296"/>
            </a:avLst>
          </a:prstGeom>
          <a:solidFill>
            <a:schemeClr val="accent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Using step value 2</a:t>
            </a:r>
          </a:p>
        </p:txBody>
      </p:sp>
      <p:sp>
        <p:nvSpPr>
          <p:cNvPr id="32" name="TextBox 31">
            <a:extLst>
              <a:ext uri="{FF2B5EF4-FFF2-40B4-BE49-F238E27FC236}">
                <a16:creationId xmlns:a16="http://schemas.microsoft.com/office/drawing/2014/main" id="{74C225EA-D8C6-4A3B-815E-771F9D8D83EC}"/>
              </a:ext>
            </a:extLst>
          </p:cNvPr>
          <p:cNvSpPr txBox="1"/>
          <p:nvPr/>
        </p:nvSpPr>
        <p:spPr>
          <a:xfrm>
            <a:off x="726101" y="4160452"/>
            <a:ext cx="2036292" cy="307777"/>
          </a:xfrm>
          <a:prstGeom prst="rect">
            <a:avLst/>
          </a:prstGeom>
          <a:noFill/>
        </p:spPr>
        <p:txBody>
          <a:bodyPr wrap="square" rtlCol="0">
            <a:spAutoFit/>
          </a:bodyPr>
          <a:lstStyle/>
          <a:p>
            <a:r>
              <a:rPr lang="en-US" sz="1400" b="1" dirty="0">
                <a:solidFill>
                  <a:schemeClr val="accent5">
                    <a:lumMod val="75000"/>
                  </a:schemeClr>
                </a:solidFill>
              </a:rPr>
              <a:t>Positive indexing</a:t>
            </a:r>
          </a:p>
        </p:txBody>
      </p:sp>
      <p:sp>
        <p:nvSpPr>
          <p:cNvPr id="33" name="TextBox 32">
            <a:extLst>
              <a:ext uri="{FF2B5EF4-FFF2-40B4-BE49-F238E27FC236}">
                <a16:creationId xmlns:a16="http://schemas.microsoft.com/office/drawing/2014/main" id="{9514C57A-0F72-42C2-8101-BCFC02758768}"/>
              </a:ext>
            </a:extLst>
          </p:cNvPr>
          <p:cNvSpPr txBox="1"/>
          <p:nvPr/>
        </p:nvSpPr>
        <p:spPr>
          <a:xfrm>
            <a:off x="5926667" y="4907757"/>
            <a:ext cx="2036292" cy="307777"/>
          </a:xfrm>
          <a:prstGeom prst="rect">
            <a:avLst/>
          </a:prstGeom>
          <a:noFill/>
        </p:spPr>
        <p:txBody>
          <a:bodyPr wrap="square" rtlCol="0">
            <a:spAutoFit/>
          </a:bodyPr>
          <a:lstStyle/>
          <a:p>
            <a:r>
              <a:rPr lang="en-US" sz="1400" b="1" dirty="0">
                <a:solidFill>
                  <a:schemeClr val="accent2">
                    <a:lumMod val="75000"/>
                    <a:lumOff val="25000"/>
                  </a:schemeClr>
                </a:solidFill>
              </a:rPr>
              <a:t>Negative indexing</a:t>
            </a:r>
          </a:p>
        </p:txBody>
      </p:sp>
      <p:sp>
        <p:nvSpPr>
          <p:cNvPr id="3" name="Date Placeholder 2">
            <a:extLst>
              <a:ext uri="{FF2B5EF4-FFF2-40B4-BE49-F238E27FC236}">
                <a16:creationId xmlns:a16="http://schemas.microsoft.com/office/drawing/2014/main" id="{4A78E44C-DAC8-4BA1-BAF1-BB3E582AE820}"/>
              </a:ext>
            </a:extLst>
          </p:cNvPr>
          <p:cNvSpPr>
            <a:spLocks noGrp="1"/>
          </p:cNvSpPr>
          <p:nvPr>
            <p:ph type="dt" sz="half" idx="10"/>
          </p:nvPr>
        </p:nvSpPr>
        <p:spPr>
          <a:xfrm>
            <a:off x="1744247" y="6316552"/>
            <a:ext cx="1465117" cy="366055"/>
          </a:xfrm>
          <a:prstGeom prst="rect">
            <a:avLst/>
          </a:prstGeom>
        </p:spPr>
        <p:txBody>
          <a:bodyPr vert="horz" lIns="91440" tIns="45720" rIns="91440" bIns="45720" rtlCol="0" anchor="ctr"/>
          <a:lstStyle>
            <a:defPPr>
              <a:defRPr lang="en-US"/>
            </a:defPPr>
            <a:lvl1pPr marL="0" algn="ct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AF06A8-8E89-447A-8355-56AB26D193E6}" type="datetime3">
              <a:rPr lang="en-US" smtClean="0"/>
              <a:pPr/>
              <a:t>26 June 2023</a:t>
            </a:fld>
            <a:endParaRPr lang="en-US" dirty="0"/>
          </a:p>
        </p:txBody>
      </p:sp>
      <p:sp>
        <p:nvSpPr>
          <p:cNvPr id="5" name="Footer Placeholder 4">
            <a:extLst>
              <a:ext uri="{FF2B5EF4-FFF2-40B4-BE49-F238E27FC236}">
                <a16:creationId xmlns:a16="http://schemas.microsoft.com/office/drawing/2014/main" id="{022E0937-2ED5-4E96-BED6-3B03E237D980}"/>
              </a:ext>
            </a:extLst>
          </p:cNvPr>
          <p:cNvSpPr>
            <a:spLocks noGrp="1"/>
          </p:cNvSpPr>
          <p:nvPr>
            <p:ph type="ftr" sz="quarter" idx="11"/>
          </p:nvPr>
        </p:nvSpPr>
        <p:spPr/>
        <p:txBody>
          <a:bodyPr/>
          <a:lstStyle/>
          <a:p>
            <a:r>
              <a:rPr lang="en-US"/>
              <a:t>AOU-M110</a:t>
            </a:r>
            <a:endParaRPr lang="en-US" dirty="0"/>
          </a:p>
        </p:txBody>
      </p:sp>
    </p:spTree>
    <p:extLst>
      <p:ext uri="{BB962C8B-B14F-4D97-AF65-F5344CB8AC3E}">
        <p14:creationId xmlns:p14="http://schemas.microsoft.com/office/powerpoint/2010/main" val="1812711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28650" y="366055"/>
            <a:ext cx="7886700" cy="780774"/>
          </a:xfrm>
        </p:spPr>
        <p:txBody>
          <a:bodyPr/>
          <a:lstStyle/>
          <a:p>
            <a:pPr eaLnBrk="1" hangingPunct="1"/>
            <a:r>
              <a:rPr lang="en-US" altLang="en-US" b="1" dirty="0"/>
              <a:t>More about the Print function</a:t>
            </a:r>
          </a:p>
        </p:txBody>
      </p:sp>
      <p:sp>
        <p:nvSpPr>
          <p:cNvPr id="3" name="Footer Placeholder 2">
            <a:extLst>
              <a:ext uri="{FF2B5EF4-FFF2-40B4-BE49-F238E27FC236}">
                <a16:creationId xmlns:a16="http://schemas.microsoft.com/office/drawing/2014/main" id="{C6D2ED7A-3058-4543-806D-5AEC66D8488B}"/>
              </a:ext>
            </a:extLst>
          </p:cNvPr>
          <p:cNvSpPr>
            <a:spLocks noGrp="1"/>
          </p:cNvSpPr>
          <p:nvPr>
            <p:ph type="ftr" sz="quarter" idx="11"/>
          </p:nvPr>
        </p:nvSpPr>
        <p:spPr/>
        <p:txBody>
          <a:bodyPr/>
          <a:lstStyle/>
          <a:p>
            <a:r>
              <a:rPr lang="en-US"/>
              <a:t>AOU-M110</a:t>
            </a:r>
            <a:endParaRPr lang="en-US" dirty="0"/>
          </a:p>
        </p:txBody>
      </p:sp>
      <p:sp>
        <p:nvSpPr>
          <p:cNvPr id="15364" name="Slide Number Placeholder 5"/>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1F7B7716-8645-44FD-AED9-695C21E23FE9}" type="slidenum">
              <a:rPr lang="en-US" altLang="en-US" sz="1100"/>
              <a:pPr/>
              <a:t>18</a:t>
            </a:fld>
            <a:endParaRPr lang="en-US" altLang="en-US" sz="1100"/>
          </a:p>
        </p:txBody>
      </p:sp>
      <p:sp>
        <p:nvSpPr>
          <p:cNvPr id="7" name="TextBox 6">
            <a:extLst>
              <a:ext uri="{FF2B5EF4-FFF2-40B4-BE49-F238E27FC236}">
                <a16:creationId xmlns:a16="http://schemas.microsoft.com/office/drawing/2014/main" id="{B7DDE81D-D353-48BE-87D7-92EA4804CAD3}"/>
              </a:ext>
            </a:extLst>
          </p:cNvPr>
          <p:cNvSpPr txBox="1"/>
          <p:nvPr/>
        </p:nvSpPr>
        <p:spPr>
          <a:xfrm>
            <a:off x="1250245" y="1321185"/>
            <a:ext cx="7320844" cy="646331"/>
          </a:xfrm>
          <a:prstGeom prst="rect">
            <a:avLst/>
          </a:prstGeom>
          <a:noFill/>
        </p:spPr>
        <p:txBody>
          <a:bodyPr wrap="square">
            <a:spAutoFit/>
          </a:bodyPr>
          <a:lstStyle/>
          <a:p>
            <a:r>
              <a:rPr lang="en-US" dirty="0"/>
              <a:t>You will learn now more details about the Python print function, and you’ll see techniques for formatting output in specific ways.</a:t>
            </a:r>
          </a:p>
        </p:txBody>
      </p:sp>
      <p:sp>
        <p:nvSpPr>
          <p:cNvPr id="9" name="TextBox 8">
            <a:extLst>
              <a:ext uri="{FF2B5EF4-FFF2-40B4-BE49-F238E27FC236}">
                <a16:creationId xmlns:a16="http://schemas.microsoft.com/office/drawing/2014/main" id="{4B49E28C-788E-4396-9C51-A3487A13112E}"/>
              </a:ext>
            </a:extLst>
          </p:cNvPr>
          <p:cNvSpPr txBox="1"/>
          <p:nvPr/>
        </p:nvSpPr>
        <p:spPr>
          <a:xfrm>
            <a:off x="968022" y="1993246"/>
            <a:ext cx="6699956" cy="400110"/>
          </a:xfrm>
          <a:prstGeom prst="rect">
            <a:avLst/>
          </a:prstGeom>
          <a:noFill/>
        </p:spPr>
        <p:txBody>
          <a:bodyPr wrap="square">
            <a:spAutoFit/>
          </a:bodyPr>
          <a:lstStyle/>
          <a:p>
            <a:r>
              <a:rPr lang="en-US" sz="2000" b="1" i="0" u="none" strike="noStrike" baseline="0" dirty="0">
                <a:solidFill>
                  <a:srgbClr val="00AFF0"/>
                </a:solidFill>
              </a:rPr>
              <a:t>Overpowering the print Function’s Ending Newline</a:t>
            </a:r>
            <a:endParaRPr lang="en-US" sz="2000" dirty="0"/>
          </a:p>
        </p:txBody>
      </p:sp>
      <p:sp>
        <p:nvSpPr>
          <p:cNvPr id="13" name="TextBox 12">
            <a:extLst>
              <a:ext uri="{FF2B5EF4-FFF2-40B4-BE49-F238E27FC236}">
                <a16:creationId xmlns:a16="http://schemas.microsoft.com/office/drawing/2014/main" id="{0F6D487E-836E-4530-9210-D27C356C9AFA}"/>
              </a:ext>
            </a:extLst>
          </p:cNvPr>
          <p:cNvSpPr txBox="1"/>
          <p:nvPr/>
        </p:nvSpPr>
        <p:spPr>
          <a:xfrm>
            <a:off x="1089377" y="3524685"/>
            <a:ext cx="2060223" cy="861774"/>
          </a:xfrm>
          <a:prstGeom prst="rect">
            <a:avLst/>
          </a:prstGeom>
          <a:noFill/>
        </p:spPr>
        <p:txBody>
          <a:bodyPr wrap="square">
            <a:spAutoFit/>
          </a:bodyPr>
          <a:lstStyle/>
          <a:p>
            <a:r>
              <a:rPr lang="en-US" sz="1600" dirty="0"/>
              <a:t>print('I', end='')</a:t>
            </a:r>
          </a:p>
          <a:p>
            <a:r>
              <a:rPr lang="en-US" sz="1600" dirty="0"/>
              <a:t>print('Love', end='')</a:t>
            </a:r>
          </a:p>
          <a:p>
            <a:r>
              <a:rPr lang="en-US" sz="1600" dirty="0"/>
              <a:t>print('Python')</a:t>
            </a:r>
          </a:p>
        </p:txBody>
      </p:sp>
      <p:sp>
        <p:nvSpPr>
          <p:cNvPr id="15" name="TextBox 14">
            <a:extLst>
              <a:ext uri="{FF2B5EF4-FFF2-40B4-BE49-F238E27FC236}">
                <a16:creationId xmlns:a16="http://schemas.microsoft.com/office/drawing/2014/main" id="{594CE892-08F5-4BD3-B832-E75A1F647E9B}"/>
              </a:ext>
            </a:extLst>
          </p:cNvPr>
          <p:cNvSpPr txBox="1"/>
          <p:nvPr/>
        </p:nvSpPr>
        <p:spPr>
          <a:xfrm>
            <a:off x="4018844" y="3775206"/>
            <a:ext cx="1574801" cy="338554"/>
          </a:xfrm>
          <a:prstGeom prst="rect">
            <a:avLst/>
          </a:prstGeom>
          <a:noFill/>
        </p:spPr>
        <p:txBody>
          <a:bodyPr wrap="square">
            <a:spAutoFit/>
          </a:bodyPr>
          <a:lstStyle/>
          <a:p>
            <a:r>
              <a:rPr lang="en-US" sz="1600" dirty="0" err="1">
                <a:solidFill>
                  <a:srgbClr val="FF0000"/>
                </a:solidFill>
              </a:rPr>
              <a:t>ILovePython</a:t>
            </a:r>
            <a:endParaRPr lang="en-US" sz="1600" dirty="0">
              <a:solidFill>
                <a:srgbClr val="FF0000"/>
              </a:solidFill>
            </a:endParaRPr>
          </a:p>
        </p:txBody>
      </p:sp>
      <p:sp>
        <p:nvSpPr>
          <p:cNvPr id="10" name="Arrow: Right 9">
            <a:extLst>
              <a:ext uri="{FF2B5EF4-FFF2-40B4-BE49-F238E27FC236}">
                <a16:creationId xmlns:a16="http://schemas.microsoft.com/office/drawing/2014/main" id="{CA8F6F8F-6F6A-4892-B3ED-62FBD243CCC6}"/>
              </a:ext>
            </a:extLst>
          </p:cNvPr>
          <p:cNvSpPr/>
          <p:nvPr/>
        </p:nvSpPr>
        <p:spPr>
          <a:xfrm>
            <a:off x="3341511" y="3872089"/>
            <a:ext cx="485422" cy="180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E02ADAF-5640-4712-B1A2-3E83FF3AA7D7}"/>
              </a:ext>
            </a:extLst>
          </p:cNvPr>
          <p:cNvSpPr txBox="1"/>
          <p:nvPr/>
        </p:nvSpPr>
        <p:spPr>
          <a:xfrm>
            <a:off x="968022" y="4400115"/>
            <a:ext cx="7885290" cy="830997"/>
          </a:xfrm>
          <a:prstGeom prst="rect">
            <a:avLst/>
          </a:prstGeom>
          <a:noFill/>
        </p:spPr>
        <p:txBody>
          <a:bodyPr wrap="square">
            <a:spAutoFit/>
          </a:bodyPr>
          <a:lstStyle/>
          <a:p>
            <a:pPr algn="l"/>
            <a:r>
              <a:rPr lang="en-US" sz="1600" b="0" i="0" u="none" strike="noStrike" baseline="0" dirty="0">
                <a:latin typeface="SabonLTPro-Roman"/>
              </a:rPr>
              <a:t>Notice in the argument </a:t>
            </a:r>
            <a:r>
              <a:rPr lang="en-US" sz="1400" b="0" i="0" u="none" strike="noStrike" baseline="0" dirty="0">
                <a:latin typeface="ArialMonoMTPro"/>
              </a:rPr>
              <a:t>end</a:t>
            </a:r>
            <a:r>
              <a:rPr lang="en-US" sz="1600" b="0" i="0" u="none" strike="noStrike" baseline="0" dirty="0">
                <a:latin typeface="SabonLTPro-Roman"/>
              </a:rPr>
              <a:t>=</a:t>
            </a:r>
            <a:r>
              <a:rPr lang="en-US" sz="1400" b="0" i="0" u="none" strike="noStrike" baseline="0" dirty="0">
                <a:latin typeface="ArialMonoMTPro"/>
              </a:rPr>
              <a:t>'' </a:t>
            </a:r>
            <a:r>
              <a:rPr lang="en-US" sz="1600" b="0" i="0" u="none" strike="noStrike" baseline="0" dirty="0">
                <a:latin typeface="SabonLTPro-Roman"/>
              </a:rPr>
              <a:t>there is no space between the quote marks. </a:t>
            </a:r>
          </a:p>
          <a:p>
            <a:pPr algn="l"/>
            <a:r>
              <a:rPr lang="en-US" sz="1600" b="0" i="0" u="none" strike="noStrike" baseline="0" dirty="0">
                <a:latin typeface="SabonLTPro-Roman"/>
              </a:rPr>
              <a:t>This specifies that the </a:t>
            </a:r>
            <a:r>
              <a:rPr lang="en-US" sz="1400" b="0" i="0" u="none" strike="noStrike" baseline="0" dirty="0">
                <a:latin typeface="ArialMonoMTPro"/>
              </a:rPr>
              <a:t>print </a:t>
            </a:r>
            <a:r>
              <a:rPr lang="en-US" sz="1600" b="0" i="0" u="none" strike="noStrike" baseline="0" dirty="0">
                <a:latin typeface="SabonLTPro-Roman"/>
              </a:rPr>
              <a:t>function should print nothing at the end of its output. </a:t>
            </a:r>
          </a:p>
          <a:p>
            <a:pPr algn="l"/>
            <a:r>
              <a:rPr lang="en-US" sz="1600" b="0" i="0" u="none" strike="noStrike" baseline="0" dirty="0">
                <a:latin typeface="SabonLTPro-Roman"/>
              </a:rPr>
              <a:t>However, you can include whatever you want between the quotes if you want so.</a:t>
            </a:r>
            <a:endParaRPr lang="en-US" sz="1600" dirty="0"/>
          </a:p>
        </p:txBody>
      </p:sp>
      <p:sp>
        <p:nvSpPr>
          <p:cNvPr id="20" name="TextBox 19">
            <a:extLst>
              <a:ext uri="{FF2B5EF4-FFF2-40B4-BE49-F238E27FC236}">
                <a16:creationId xmlns:a16="http://schemas.microsoft.com/office/drawing/2014/main" id="{9B01B97C-3FAE-4709-9E7B-AB1ABD2B1529}"/>
              </a:ext>
            </a:extLst>
          </p:cNvPr>
          <p:cNvSpPr txBox="1"/>
          <p:nvPr/>
        </p:nvSpPr>
        <p:spPr>
          <a:xfrm>
            <a:off x="1157685" y="5215755"/>
            <a:ext cx="1991916" cy="861774"/>
          </a:xfrm>
          <a:prstGeom prst="rect">
            <a:avLst/>
          </a:prstGeom>
          <a:noFill/>
        </p:spPr>
        <p:txBody>
          <a:bodyPr wrap="square">
            <a:spAutoFit/>
          </a:bodyPr>
          <a:lstStyle/>
          <a:p>
            <a:r>
              <a:rPr lang="en-US" sz="1600" dirty="0"/>
              <a:t>print('I', end='*')</a:t>
            </a:r>
          </a:p>
          <a:p>
            <a:r>
              <a:rPr lang="en-US" sz="1600" dirty="0"/>
              <a:t>print('Love', end=' ')</a:t>
            </a:r>
          </a:p>
          <a:p>
            <a:r>
              <a:rPr lang="en-US" sz="1600" dirty="0"/>
              <a:t>print('Python')</a:t>
            </a:r>
          </a:p>
        </p:txBody>
      </p:sp>
      <p:sp>
        <p:nvSpPr>
          <p:cNvPr id="21" name="Arrow: Right 20">
            <a:extLst>
              <a:ext uri="{FF2B5EF4-FFF2-40B4-BE49-F238E27FC236}">
                <a16:creationId xmlns:a16="http://schemas.microsoft.com/office/drawing/2014/main" id="{0083E454-125B-4795-9689-874D23C0F33C}"/>
              </a:ext>
            </a:extLst>
          </p:cNvPr>
          <p:cNvSpPr/>
          <p:nvPr/>
        </p:nvSpPr>
        <p:spPr>
          <a:xfrm>
            <a:off x="3294108" y="5556331"/>
            <a:ext cx="485422" cy="180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222909F1-3FC0-4D4A-B78B-3CF3261ECDA9}"/>
              </a:ext>
            </a:extLst>
          </p:cNvPr>
          <p:cNvSpPr txBox="1"/>
          <p:nvPr/>
        </p:nvSpPr>
        <p:spPr>
          <a:xfrm>
            <a:off x="3826933" y="5461920"/>
            <a:ext cx="1603026" cy="338554"/>
          </a:xfrm>
          <a:prstGeom prst="rect">
            <a:avLst/>
          </a:prstGeom>
          <a:noFill/>
        </p:spPr>
        <p:txBody>
          <a:bodyPr wrap="square">
            <a:spAutoFit/>
          </a:bodyPr>
          <a:lstStyle/>
          <a:p>
            <a:r>
              <a:rPr lang="en-US" sz="1600" dirty="0">
                <a:solidFill>
                  <a:srgbClr val="FF0000"/>
                </a:solidFill>
              </a:rPr>
              <a:t>I*Love Python</a:t>
            </a:r>
          </a:p>
        </p:txBody>
      </p:sp>
      <p:sp>
        <p:nvSpPr>
          <p:cNvPr id="16" name="Rectangle 15">
            <a:extLst>
              <a:ext uri="{FF2B5EF4-FFF2-40B4-BE49-F238E27FC236}">
                <a16:creationId xmlns:a16="http://schemas.microsoft.com/office/drawing/2014/main" id="{3F77ED3D-5261-4900-A52E-1C793E86138E}"/>
              </a:ext>
            </a:extLst>
          </p:cNvPr>
          <p:cNvSpPr/>
          <p:nvPr/>
        </p:nvSpPr>
        <p:spPr>
          <a:xfrm>
            <a:off x="895879" y="2458178"/>
            <a:ext cx="8029575" cy="923330"/>
          </a:xfrm>
          <a:prstGeom prst="rect">
            <a:avLst/>
          </a:prstGeom>
        </p:spPr>
        <p:txBody>
          <a:bodyPr>
            <a:spAutoFit/>
          </a:bodyPr>
          <a:lstStyle/>
          <a:p>
            <a:pPr marL="342900" indent="-342900" algn="just">
              <a:buFont typeface="Arial" panose="020B0604020202020204" pitchFamily="34" charset="0"/>
              <a:buChar char="•"/>
              <a:defRPr/>
            </a:pPr>
            <a:r>
              <a:rPr lang="en-US" dirty="0">
                <a:solidFill>
                  <a:srgbClr val="002060"/>
                </a:solidFill>
                <a:ea typeface="+mj-ea"/>
                <a:cs typeface="+mj-cs"/>
              </a:rPr>
              <a:t>By default, the value of this parameter is ‘\n’ (the new line character).</a:t>
            </a:r>
          </a:p>
          <a:p>
            <a:pPr marL="342900" indent="-342900" algn="just">
              <a:buFont typeface="Arial" panose="020B0604020202020204" pitchFamily="34" charset="0"/>
              <a:buChar char="•"/>
              <a:defRPr/>
            </a:pPr>
            <a:r>
              <a:rPr lang="en-US" dirty="0">
                <a:solidFill>
                  <a:srgbClr val="002060"/>
                </a:solidFill>
                <a:ea typeface="+mj-ea"/>
                <a:cs typeface="+mj-cs"/>
              </a:rPr>
              <a:t>Python’s </a:t>
            </a:r>
            <a:r>
              <a:rPr lang="en-US" dirty="0">
                <a:solidFill>
                  <a:srgbClr val="002060"/>
                </a:solidFill>
                <a:ea typeface="+mj-ea"/>
                <a:cs typeface="Courier New" panose="02070309020205020404" pitchFamily="49" charset="0"/>
              </a:rPr>
              <a:t>print() </a:t>
            </a:r>
            <a:r>
              <a:rPr lang="en-US" dirty="0">
                <a:solidFill>
                  <a:srgbClr val="002060"/>
                </a:solidFill>
                <a:ea typeface="+mj-ea"/>
                <a:cs typeface="+mj-cs"/>
              </a:rPr>
              <a:t>function comes with a parameter called ‘</a:t>
            </a:r>
            <a:r>
              <a:rPr lang="en-US" b="1" dirty="0">
                <a:solidFill>
                  <a:srgbClr val="C00000"/>
                </a:solidFill>
                <a:ea typeface="+mj-ea"/>
                <a:cs typeface="Courier New" panose="02070309020205020404" pitchFamily="49" charset="0"/>
              </a:rPr>
              <a:t>end</a:t>
            </a:r>
            <a:r>
              <a:rPr lang="en-US" dirty="0">
                <a:solidFill>
                  <a:srgbClr val="002060"/>
                </a:solidFill>
                <a:ea typeface="+mj-ea"/>
                <a:cs typeface="+mj-cs"/>
              </a:rPr>
              <a:t>’. </a:t>
            </a:r>
          </a:p>
          <a:p>
            <a:pPr marL="342900" indent="-342900" algn="just">
              <a:buFont typeface="Arial" panose="020B0604020202020204" pitchFamily="34" charset="0"/>
              <a:buChar char="•"/>
              <a:defRPr/>
            </a:pPr>
            <a:r>
              <a:rPr lang="en-US" dirty="0">
                <a:solidFill>
                  <a:srgbClr val="002060"/>
                </a:solidFill>
                <a:ea typeface="+mj-ea"/>
                <a:cs typeface="+mj-cs"/>
              </a:rPr>
              <a:t>You can end a print statement with any character or string using this parameter.</a:t>
            </a:r>
            <a:endParaRPr lang="ar-KW" dirty="0">
              <a:solidFill>
                <a:srgbClr val="002060"/>
              </a:solidFill>
              <a:ea typeface="+mj-ea"/>
              <a:cs typeface="+mj-cs"/>
            </a:endParaRPr>
          </a:p>
        </p:txBody>
      </p:sp>
    </p:spTree>
    <p:extLst>
      <p:ext uri="{BB962C8B-B14F-4D97-AF65-F5344CB8AC3E}">
        <p14:creationId xmlns:p14="http://schemas.microsoft.com/office/powerpoint/2010/main" val="3022443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b="1" dirty="0"/>
              <a:t>More about the Print function</a:t>
            </a:r>
          </a:p>
        </p:txBody>
      </p:sp>
      <p:sp>
        <p:nvSpPr>
          <p:cNvPr id="3" name="Footer Placeholder 2">
            <a:extLst>
              <a:ext uri="{FF2B5EF4-FFF2-40B4-BE49-F238E27FC236}">
                <a16:creationId xmlns:a16="http://schemas.microsoft.com/office/drawing/2014/main" id="{F2E72BA5-BD06-43FE-846F-3ABFDED82657}"/>
              </a:ext>
            </a:extLst>
          </p:cNvPr>
          <p:cNvSpPr>
            <a:spLocks noGrp="1"/>
          </p:cNvSpPr>
          <p:nvPr>
            <p:ph type="ftr" sz="quarter" idx="11"/>
          </p:nvPr>
        </p:nvSpPr>
        <p:spPr/>
        <p:txBody>
          <a:bodyPr/>
          <a:lstStyle/>
          <a:p>
            <a:r>
              <a:rPr lang="en-US"/>
              <a:t>AOU-M110</a:t>
            </a:r>
            <a:endParaRPr lang="en-US" dirty="0"/>
          </a:p>
        </p:txBody>
      </p:sp>
      <p:sp>
        <p:nvSpPr>
          <p:cNvPr id="15364" name="Slide Number Placeholder 5"/>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1F7B7716-8645-44FD-AED9-695C21E23FE9}" type="slidenum">
              <a:rPr lang="en-US" altLang="en-US" sz="1100"/>
              <a:pPr/>
              <a:t>19</a:t>
            </a:fld>
            <a:endParaRPr lang="en-US" altLang="en-US" sz="1100"/>
          </a:p>
        </p:txBody>
      </p:sp>
      <p:sp>
        <p:nvSpPr>
          <p:cNvPr id="9" name="TextBox 8">
            <a:extLst>
              <a:ext uri="{FF2B5EF4-FFF2-40B4-BE49-F238E27FC236}">
                <a16:creationId xmlns:a16="http://schemas.microsoft.com/office/drawing/2014/main" id="{4B49E28C-788E-4396-9C51-A3487A13112E}"/>
              </a:ext>
            </a:extLst>
          </p:cNvPr>
          <p:cNvSpPr txBox="1"/>
          <p:nvPr/>
        </p:nvSpPr>
        <p:spPr>
          <a:xfrm>
            <a:off x="1089377" y="1459685"/>
            <a:ext cx="6699956" cy="400110"/>
          </a:xfrm>
          <a:prstGeom prst="rect">
            <a:avLst/>
          </a:prstGeom>
          <a:noFill/>
        </p:spPr>
        <p:txBody>
          <a:bodyPr wrap="square">
            <a:spAutoFit/>
          </a:bodyPr>
          <a:lstStyle/>
          <a:p>
            <a:r>
              <a:rPr lang="en-US" sz="2000" b="1" i="0" u="none" strike="noStrike" baseline="0" dirty="0">
                <a:solidFill>
                  <a:srgbClr val="00AFF0"/>
                </a:solidFill>
              </a:rPr>
              <a:t>Specifying an Item Separator</a:t>
            </a:r>
            <a:endParaRPr lang="en-US" sz="2000" dirty="0"/>
          </a:p>
        </p:txBody>
      </p:sp>
      <p:sp>
        <p:nvSpPr>
          <p:cNvPr id="11" name="TextBox 10">
            <a:extLst>
              <a:ext uri="{FF2B5EF4-FFF2-40B4-BE49-F238E27FC236}">
                <a16:creationId xmlns:a16="http://schemas.microsoft.com/office/drawing/2014/main" id="{DA9BE949-BCC5-4F4A-B99F-5273FC8A94F0}"/>
              </a:ext>
            </a:extLst>
          </p:cNvPr>
          <p:cNvSpPr txBox="1"/>
          <p:nvPr/>
        </p:nvSpPr>
        <p:spPr>
          <a:xfrm>
            <a:off x="1049866" y="1940209"/>
            <a:ext cx="7783690" cy="646331"/>
          </a:xfrm>
          <a:prstGeom prst="rect">
            <a:avLst/>
          </a:prstGeom>
          <a:noFill/>
        </p:spPr>
        <p:txBody>
          <a:bodyPr wrap="square">
            <a:spAutoFit/>
          </a:bodyPr>
          <a:lstStyle/>
          <a:p>
            <a:r>
              <a:rPr lang="en-US" dirty="0"/>
              <a:t>When multiple arguments are passed to the print function, they are automatically separated by a space when they are displayed on the screen.</a:t>
            </a:r>
          </a:p>
        </p:txBody>
      </p:sp>
      <p:sp>
        <p:nvSpPr>
          <p:cNvPr id="10" name="Arrow: Right 9">
            <a:extLst>
              <a:ext uri="{FF2B5EF4-FFF2-40B4-BE49-F238E27FC236}">
                <a16:creationId xmlns:a16="http://schemas.microsoft.com/office/drawing/2014/main" id="{CA8F6F8F-6F6A-4892-B3ED-62FBD243CCC6}"/>
              </a:ext>
            </a:extLst>
          </p:cNvPr>
          <p:cNvSpPr/>
          <p:nvPr/>
        </p:nvSpPr>
        <p:spPr>
          <a:xfrm>
            <a:off x="3471332" y="2811918"/>
            <a:ext cx="485422" cy="180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B01B97C-3FAE-4709-9E7B-AB1ABD2B1529}"/>
              </a:ext>
            </a:extLst>
          </p:cNvPr>
          <p:cNvSpPr txBox="1"/>
          <p:nvPr/>
        </p:nvSpPr>
        <p:spPr>
          <a:xfrm>
            <a:off x="1479416" y="4323176"/>
            <a:ext cx="3075649" cy="338554"/>
          </a:xfrm>
          <a:prstGeom prst="rect">
            <a:avLst/>
          </a:prstGeom>
          <a:noFill/>
        </p:spPr>
        <p:txBody>
          <a:bodyPr wrap="square">
            <a:spAutoFit/>
          </a:bodyPr>
          <a:lstStyle/>
          <a:p>
            <a:r>
              <a:rPr lang="en-US" sz="1600" dirty="0"/>
              <a:t>print('I', 'Love', 'Python', sep='')</a:t>
            </a:r>
          </a:p>
        </p:txBody>
      </p:sp>
      <p:sp>
        <p:nvSpPr>
          <p:cNvPr id="21" name="Arrow: Right 20">
            <a:extLst>
              <a:ext uri="{FF2B5EF4-FFF2-40B4-BE49-F238E27FC236}">
                <a16:creationId xmlns:a16="http://schemas.microsoft.com/office/drawing/2014/main" id="{0083E454-125B-4795-9689-874D23C0F33C}"/>
              </a:ext>
            </a:extLst>
          </p:cNvPr>
          <p:cNvSpPr/>
          <p:nvPr/>
        </p:nvSpPr>
        <p:spPr>
          <a:xfrm>
            <a:off x="4552243" y="4960237"/>
            <a:ext cx="485422" cy="180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222909F1-3FC0-4D4A-B78B-3CF3261ECDA9}"/>
              </a:ext>
            </a:extLst>
          </p:cNvPr>
          <p:cNvSpPr txBox="1"/>
          <p:nvPr/>
        </p:nvSpPr>
        <p:spPr>
          <a:xfrm>
            <a:off x="5238046" y="4353847"/>
            <a:ext cx="1603026" cy="338554"/>
          </a:xfrm>
          <a:prstGeom prst="rect">
            <a:avLst/>
          </a:prstGeom>
          <a:noFill/>
        </p:spPr>
        <p:txBody>
          <a:bodyPr wrap="square">
            <a:spAutoFit/>
          </a:bodyPr>
          <a:lstStyle/>
          <a:p>
            <a:r>
              <a:rPr lang="en-US" sz="1600" dirty="0" err="1">
                <a:solidFill>
                  <a:srgbClr val="FF0000"/>
                </a:solidFill>
              </a:rPr>
              <a:t>ILovePython</a:t>
            </a:r>
            <a:endParaRPr lang="en-US" sz="1600" dirty="0">
              <a:solidFill>
                <a:srgbClr val="FF0000"/>
              </a:solidFill>
            </a:endParaRPr>
          </a:p>
        </p:txBody>
      </p:sp>
      <p:sp>
        <p:nvSpPr>
          <p:cNvPr id="16" name="TextBox 15">
            <a:extLst>
              <a:ext uri="{FF2B5EF4-FFF2-40B4-BE49-F238E27FC236}">
                <a16:creationId xmlns:a16="http://schemas.microsoft.com/office/drawing/2014/main" id="{EDED00FC-7E47-4232-AAE2-F22E96036767}"/>
              </a:ext>
            </a:extLst>
          </p:cNvPr>
          <p:cNvSpPr txBox="1"/>
          <p:nvPr/>
        </p:nvSpPr>
        <p:spPr>
          <a:xfrm>
            <a:off x="1157684" y="2730924"/>
            <a:ext cx="2398316" cy="338554"/>
          </a:xfrm>
          <a:prstGeom prst="rect">
            <a:avLst/>
          </a:prstGeom>
          <a:noFill/>
        </p:spPr>
        <p:txBody>
          <a:bodyPr wrap="square">
            <a:spAutoFit/>
          </a:bodyPr>
          <a:lstStyle/>
          <a:p>
            <a:r>
              <a:rPr lang="en-US" sz="1600" dirty="0"/>
              <a:t>print('I', 'Love', 'Python')</a:t>
            </a:r>
          </a:p>
        </p:txBody>
      </p:sp>
      <p:sp>
        <p:nvSpPr>
          <p:cNvPr id="19" name="TextBox 18">
            <a:extLst>
              <a:ext uri="{FF2B5EF4-FFF2-40B4-BE49-F238E27FC236}">
                <a16:creationId xmlns:a16="http://schemas.microsoft.com/office/drawing/2014/main" id="{94490793-FAF1-41BF-B18C-A1FC4393385F}"/>
              </a:ext>
            </a:extLst>
          </p:cNvPr>
          <p:cNvSpPr txBox="1"/>
          <p:nvPr/>
        </p:nvSpPr>
        <p:spPr>
          <a:xfrm>
            <a:off x="4018844" y="2721632"/>
            <a:ext cx="4572000" cy="338554"/>
          </a:xfrm>
          <a:prstGeom prst="rect">
            <a:avLst/>
          </a:prstGeom>
          <a:noFill/>
        </p:spPr>
        <p:txBody>
          <a:bodyPr wrap="square">
            <a:spAutoFit/>
          </a:bodyPr>
          <a:lstStyle/>
          <a:p>
            <a:r>
              <a:rPr lang="en-US" sz="1600" dirty="0">
                <a:solidFill>
                  <a:srgbClr val="FF0000"/>
                </a:solidFill>
              </a:rPr>
              <a:t>I Love Python</a:t>
            </a:r>
          </a:p>
        </p:txBody>
      </p:sp>
      <p:sp>
        <p:nvSpPr>
          <p:cNvPr id="22" name="TextBox 21">
            <a:extLst>
              <a:ext uri="{FF2B5EF4-FFF2-40B4-BE49-F238E27FC236}">
                <a16:creationId xmlns:a16="http://schemas.microsoft.com/office/drawing/2014/main" id="{FF377747-2278-46B4-B24A-E4C42156850C}"/>
              </a:ext>
            </a:extLst>
          </p:cNvPr>
          <p:cNvSpPr txBox="1"/>
          <p:nvPr/>
        </p:nvSpPr>
        <p:spPr>
          <a:xfrm>
            <a:off x="1089377" y="3234662"/>
            <a:ext cx="7597424" cy="923330"/>
          </a:xfrm>
          <a:prstGeom prst="rect">
            <a:avLst/>
          </a:prstGeom>
          <a:noFill/>
        </p:spPr>
        <p:txBody>
          <a:bodyPr wrap="square">
            <a:spAutoFit/>
          </a:bodyPr>
          <a:lstStyle/>
          <a:p>
            <a:r>
              <a:rPr lang="en-US" dirty="0"/>
              <a:t>If you do not want a space printed between the items (or want anything else to be inserted, you can pass the argument </a:t>
            </a:r>
            <a:r>
              <a:rPr lang="en-US" b="1" dirty="0">
                <a:solidFill>
                  <a:srgbClr val="C00000"/>
                </a:solidFill>
              </a:rPr>
              <a:t>sep='' </a:t>
            </a:r>
            <a:r>
              <a:rPr lang="en-US" dirty="0"/>
              <a:t>to the print function, as shown below:</a:t>
            </a:r>
          </a:p>
        </p:txBody>
      </p:sp>
      <p:sp>
        <p:nvSpPr>
          <p:cNvPr id="23" name="TextBox 22">
            <a:extLst>
              <a:ext uri="{FF2B5EF4-FFF2-40B4-BE49-F238E27FC236}">
                <a16:creationId xmlns:a16="http://schemas.microsoft.com/office/drawing/2014/main" id="{C8D6039E-FF52-47F1-AEF1-7664505AB23F}"/>
              </a:ext>
            </a:extLst>
          </p:cNvPr>
          <p:cNvSpPr txBox="1"/>
          <p:nvPr/>
        </p:nvSpPr>
        <p:spPr>
          <a:xfrm>
            <a:off x="1496351" y="4881944"/>
            <a:ext cx="3075649" cy="338554"/>
          </a:xfrm>
          <a:prstGeom prst="rect">
            <a:avLst/>
          </a:prstGeom>
          <a:noFill/>
        </p:spPr>
        <p:txBody>
          <a:bodyPr wrap="square">
            <a:spAutoFit/>
          </a:bodyPr>
          <a:lstStyle/>
          <a:p>
            <a:r>
              <a:rPr lang="en-US" sz="1600" dirty="0"/>
              <a:t>print('I', 'Love', 'Python', sep=‘*')</a:t>
            </a:r>
          </a:p>
        </p:txBody>
      </p:sp>
      <p:sp>
        <p:nvSpPr>
          <p:cNvPr id="25" name="Arrow: Right 24">
            <a:extLst>
              <a:ext uri="{FF2B5EF4-FFF2-40B4-BE49-F238E27FC236}">
                <a16:creationId xmlns:a16="http://schemas.microsoft.com/office/drawing/2014/main" id="{5EC66880-19AA-4635-A9E9-AA4CAEB688D1}"/>
              </a:ext>
            </a:extLst>
          </p:cNvPr>
          <p:cNvSpPr/>
          <p:nvPr/>
        </p:nvSpPr>
        <p:spPr>
          <a:xfrm>
            <a:off x="4515555" y="4432813"/>
            <a:ext cx="485422" cy="180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C63743B8-AD5A-4B64-B979-B1876CF9CBC0}"/>
              </a:ext>
            </a:extLst>
          </p:cNvPr>
          <p:cNvSpPr txBox="1"/>
          <p:nvPr/>
        </p:nvSpPr>
        <p:spPr>
          <a:xfrm>
            <a:off x="5238046" y="4806114"/>
            <a:ext cx="1603026" cy="338554"/>
          </a:xfrm>
          <a:prstGeom prst="rect">
            <a:avLst/>
          </a:prstGeom>
          <a:noFill/>
        </p:spPr>
        <p:txBody>
          <a:bodyPr wrap="square">
            <a:spAutoFit/>
          </a:bodyPr>
          <a:lstStyle/>
          <a:p>
            <a:r>
              <a:rPr lang="en-US" sz="1600" dirty="0">
                <a:solidFill>
                  <a:srgbClr val="FF0000"/>
                </a:solidFill>
              </a:rPr>
              <a:t>I*Love*Python</a:t>
            </a:r>
          </a:p>
        </p:txBody>
      </p:sp>
    </p:spTree>
    <p:extLst>
      <p:ext uri="{BB962C8B-B14F-4D97-AF65-F5344CB8AC3E}">
        <p14:creationId xmlns:p14="http://schemas.microsoft.com/office/powerpoint/2010/main" val="458862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041AE-BE65-4B13-919E-C92DE931FE26}"/>
              </a:ext>
            </a:extLst>
          </p:cNvPr>
          <p:cNvSpPr>
            <a:spLocks noGrp="1"/>
          </p:cNvSpPr>
          <p:nvPr>
            <p:ph type="title"/>
          </p:nvPr>
        </p:nvSpPr>
        <p:spPr/>
        <p:txBody>
          <a:bodyPr/>
          <a:lstStyle/>
          <a:p>
            <a:r>
              <a:rPr lang="en-US" dirty="0"/>
              <a:t>Content</a:t>
            </a:r>
          </a:p>
        </p:txBody>
      </p:sp>
      <p:sp>
        <p:nvSpPr>
          <p:cNvPr id="5" name="Footer Placeholder 4">
            <a:extLst>
              <a:ext uri="{FF2B5EF4-FFF2-40B4-BE49-F238E27FC236}">
                <a16:creationId xmlns:a16="http://schemas.microsoft.com/office/drawing/2014/main" id="{69001376-CA2E-44B0-95EB-79D5EB5DF38E}"/>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7797D70C-175D-4A3B-8540-B2E2A7753735}"/>
              </a:ext>
            </a:extLst>
          </p:cNvPr>
          <p:cNvSpPr>
            <a:spLocks noGrp="1"/>
          </p:cNvSpPr>
          <p:nvPr>
            <p:ph type="sldNum" sz="quarter" idx="4294967295"/>
          </p:nvPr>
        </p:nvSpPr>
        <p:spPr>
          <a:xfrm>
            <a:off x="8715375" y="6316663"/>
            <a:ext cx="428625" cy="366712"/>
          </a:xfrm>
          <a:prstGeom prst="rect">
            <a:avLst/>
          </a:prstGeom>
        </p:spPr>
        <p:txBody>
          <a:bodyPr/>
          <a:lstStyle/>
          <a:p>
            <a:fld id="{D57F1E4F-1CFF-5643-939E-02111984F565}" type="slidenum">
              <a:rPr lang="en-US" smtClean="0"/>
              <a:pPr/>
              <a:t>2</a:t>
            </a:fld>
            <a:endParaRPr lang="en-US" dirty="0"/>
          </a:p>
        </p:txBody>
      </p:sp>
      <p:sp>
        <p:nvSpPr>
          <p:cNvPr id="8" name="TextBox 7">
            <a:extLst>
              <a:ext uri="{FF2B5EF4-FFF2-40B4-BE49-F238E27FC236}">
                <a16:creationId xmlns:a16="http://schemas.microsoft.com/office/drawing/2014/main" id="{5ACDBCD4-EDB8-41C9-96D1-F84BD194EFED}"/>
              </a:ext>
            </a:extLst>
          </p:cNvPr>
          <p:cNvSpPr txBox="1"/>
          <p:nvPr/>
        </p:nvSpPr>
        <p:spPr>
          <a:xfrm>
            <a:off x="1125414" y="1767623"/>
            <a:ext cx="5580185" cy="2053639"/>
          </a:xfrm>
          <a:prstGeom prst="rect">
            <a:avLst/>
          </a:prstGeom>
          <a:noFill/>
        </p:spPr>
        <p:txBody>
          <a:bodyPr wrap="square">
            <a:spAutoFit/>
          </a:bodyPr>
          <a:lstStyle/>
          <a:p>
            <a:pPr marL="742950" marR="0" lvl="1" indent="-285750" rtl="0">
              <a:lnSpc>
                <a:spcPct val="107000"/>
              </a:lnSpc>
              <a:spcBef>
                <a:spcPts val="0"/>
              </a:spcBef>
              <a:spcAft>
                <a:spcPts val="0"/>
              </a:spcAft>
              <a:buFont typeface="Arial" panose="020B0604020202020204" pitchFamily="34" charset="0"/>
              <a:buChar char="•"/>
              <a:tabLst>
                <a:tab pos="664210" algn="l"/>
                <a:tab pos="685800" algn="l"/>
              </a:tabLst>
            </a:pPr>
            <a:r>
              <a:rPr lang="en-US" sz="2000" dirty="0">
                <a:effectLst/>
                <a:ea typeface="Calibri" panose="020F0502020204030204" pitchFamily="34" charset="0"/>
                <a:cs typeface="Times New Roman" panose="02020603050405020304" pitchFamily="18" charset="0"/>
              </a:rPr>
              <a:t>Introduction to Python</a:t>
            </a:r>
          </a:p>
          <a:p>
            <a:pPr marL="742950" marR="0" lvl="1" indent="-285750">
              <a:lnSpc>
                <a:spcPct val="107000"/>
              </a:lnSpc>
              <a:spcBef>
                <a:spcPts val="0"/>
              </a:spcBef>
              <a:spcAft>
                <a:spcPts val="0"/>
              </a:spcAft>
              <a:buFont typeface="Arial" panose="020B0604020202020204" pitchFamily="34" charset="0"/>
              <a:buChar char="•"/>
              <a:tabLst>
                <a:tab pos="664210" algn="l"/>
                <a:tab pos="685800" algn="l"/>
              </a:tabLst>
            </a:pPr>
            <a:r>
              <a:rPr lang="en-US" sz="2000" dirty="0">
                <a:effectLst/>
                <a:ea typeface="Calibri" panose="020F0502020204030204" pitchFamily="34" charset="0"/>
                <a:cs typeface="Times New Roman" panose="02020603050405020304" pitchFamily="18" charset="0"/>
              </a:rPr>
              <a:t>Running Python Programs</a:t>
            </a:r>
          </a:p>
          <a:p>
            <a:pPr marL="742950" marR="0" lvl="1" indent="-285750">
              <a:lnSpc>
                <a:spcPct val="107000"/>
              </a:lnSpc>
              <a:spcBef>
                <a:spcPts val="0"/>
              </a:spcBef>
              <a:spcAft>
                <a:spcPts val="0"/>
              </a:spcAft>
              <a:buFont typeface="Arial" panose="020B0604020202020204" pitchFamily="34" charset="0"/>
              <a:buChar char="•"/>
              <a:tabLst>
                <a:tab pos="664210" algn="l"/>
                <a:tab pos="685800" algn="l"/>
              </a:tabLst>
            </a:pPr>
            <a:r>
              <a:rPr lang="en-US" sz="2000" dirty="0">
                <a:effectLst/>
                <a:ea typeface="Calibri" panose="020F0502020204030204" pitchFamily="34" charset="0"/>
                <a:cs typeface="Times New Roman" panose="02020603050405020304" pitchFamily="18" charset="0"/>
              </a:rPr>
              <a:t>Data Types and Variables</a:t>
            </a:r>
          </a:p>
          <a:p>
            <a:pPr marL="742950" marR="0" lvl="1" indent="-285750">
              <a:lnSpc>
                <a:spcPct val="107000"/>
              </a:lnSpc>
              <a:spcBef>
                <a:spcPts val="0"/>
              </a:spcBef>
              <a:spcAft>
                <a:spcPts val="0"/>
              </a:spcAft>
              <a:buFont typeface="Arial" panose="020B0604020202020204" pitchFamily="34" charset="0"/>
              <a:buChar char="•"/>
              <a:tabLst>
                <a:tab pos="664210" algn="l"/>
                <a:tab pos="685800" algn="l"/>
              </a:tabLst>
            </a:pPr>
            <a:r>
              <a:rPr lang="en-US" sz="2000" dirty="0">
                <a:effectLst/>
                <a:ea typeface="Calibri" panose="020F0502020204030204" pitchFamily="34" charset="0"/>
                <a:cs typeface="Times New Roman" panose="02020603050405020304" pitchFamily="18" charset="0"/>
              </a:rPr>
              <a:t>Using Numeric and String Variables</a:t>
            </a:r>
          </a:p>
          <a:p>
            <a:pPr marL="742950" marR="0" lvl="1" indent="-285750">
              <a:lnSpc>
                <a:spcPct val="107000"/>
              </a:lnSpc>
              <a:spcBef>
                <a:spcPts val="0"/>
              </a:spcBef>
              <a:spcAft>
                <a:spcPts val="0"/>
              </a:spcAft>
              <a:buFont typeface="Arial" panose="020B0604020202020204" pitchFamily="34" charset="0"/>
              <a:buChar char="•"/>
              <a:tabLst>
                <a:tab pos="664210" algn="l"/>
                <a:tab pos="685800" algn="l"/>
              </a:tabLst>
            </a:pPr>
            <a:r>
              <a:rPr lang="en-US" sz="2000" dirty="0">
                <a:effectLst/>
                <a:ea typeface="Calibri" panose="020F0502020204030204" pitchFamily="34" charset="0"/>
                <a:cs typeface="Times New Roman" panose="02020603050405020304" pitchFamily="18" charset="0"/>
              </a:rPr>
              <a:t>Printing with Parameters</a:t>
            </a:r>
          </a:p>
          <a:p>
            <a:pPr marL="742950" marR="0" lvl="1" indent="-285750">
              <a:lnSpc>
                <a:spcPct val="107000"/>
              </a:lnSpc>
              <a:spcBef>
                <a:spcPts val="0"/>
              </a:spcBef>
              <a:spcAft>
                <a:spcPts val="800"/>
              </a:spcAft>
              <a:buFont typeface="Arial" panose="020B0604020202020204" pitchFamily="34" charset="0"/>
              <a:buChar char="•"/>
              <a:tabLst>
                <a:tab pos="664210" algn="l"/>
                <a:tab pos="685800" algn="l"/>
              </a:tabLst>
            </a:pPr>
            <a:r>
              <a:rPr lang="en-US" sz="2000" dirty="0">
                <a:effectLst/>
                <a:ea typeface="Calibri" panose="020F0502020204030204" pitchFamily="34" charset="0"/>
                <a:cs typeface="Times New Roman" panose="02020603050405020304" pitchFamily="18" charset="0"/>
              </a:rPr>
              <a:t>Getting Input from a User</a:t>
            </a:r>
          </a:p>
        </p:txBody>
      </p:sp>
    </p:spTree>
    <p:extLst>
      <p:ext uri="{BB962C8B-B14F-4D97-AF65-F5344CB8AC3E}">
        <p14:creationId xmlns:p14="http://schemas.microsoft.com/office/powerpoint/2010/main" val="3280171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b="1" dirty="0"/>
              <a:t>More about the Print function</a:t>
            </a:r>
          </a:p>
        </p:txBody>
      </p:sp>
      <p:sp>
        <p:nvSpPr>
          <p:cNvPr id="3" name="Footer Placeholder 2">
            <a:extLst>
              <a:ext uri="{FF2B5EF4-FFF2-40B4-BE49-F238E27FC236}">
                <a16:creationId xmlns:a16="http://schemas.microsoft.com/office/drawing/2014/main" id="{3BD77DE4-059F-4D2A-A506-DEC0468963E9}"/>
              </a:ext>
            </a:extLst>
          </p:cNvPr>
          <p:cNvSpPr>
            <a:spLocks noGrp="1"/>
          </p:cNvSpPr>
          <p:nvPr>
            <p:ph type="ftr" sz="quarter" idx="11"/>
          </p:nvPr>
        </p:nvSpPr>
        <p:spPr/>
        <p:txBody>
          <a:bodyPr/>
          <a:lstStyle/>
          <a:p>
            <a:r>
              <a:rPr lang="en-US"/>
              <a:t>AOU-M110</a:t>
            </a:r>
            <a:endParaRPr lang="en-US" dirty="0"/>
          </a:p>
        </p:txBody>
      </p:sp>
      <p:sp>
        <p:nvSpPr>
          <p:cNvPr id="15364" name="Slide Number Placeholder 5"/>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1F7B7716-8645-44FD-AED9-695C21E23FE9}" type="slidenum">
              <a:rPr lang="en-US" altLang="en-US" sz="1100"/>
              <a:pPr/>
              <a:t>20</a:t>
            </a:fld>
            <a:endParaRPr lang="en-US" altLang="en-US" sz="1100"/>
          </a:p>
        </p:txBody>
      </p:sp>
      <p:sp>
        <p:nvSpPr>
          <p:cNvPr id="9" name="TextBox 8">
            <a:extLst>
              <a:ext uri="{FF2B5EF4-FFF2-40B4-BE49-F238E27FC236}">
                <a16:creationId xmlns:a16="http://schemas.microsoft.com/office/drawing/2014/main" id="{4B49E28C-788E-4396-9C51-A3487A13112E}"/>
              </a:ext>
            </a:extLst>
          </p:cNvPr>
          <p:cNvSpPr txBox="1"/>
          <p:nvPr/>
        </p:nvSpPr>
        <p:spPr>
          <a:xfrm>
            <a:off x="1089377" y="1459685"/>
            <a:ext cx="6699956" cy="400110"/>
          </a:xfrm>
          <a:prstGeom prst="rect">
            <a:avLst/>
          </a:prstGeom>
          <a:noFill/>
        </p:spPr>
        <p:txBody>
          <a:bodyPr wrap="square">
            <a:spAutoFit/>
          </a:bodyPr>
          <a:lstStyle/>
          <a:p>
            <a:r>
              <a:rPr lang="en-US" sz="2000" b="1" i="0" u="none" strike="noStrike" baseline="0" dirty="0">
                <a:solidFill>
                  <a:srgbClr val="00AFF0"/>
                </a:solidFill>
              </a:rPr>
              <a:t>Escape Characters</a:t>
            </a:r>
            <a:endParaRPr lang="en-US" sz="2000" dirty="0"/>
          </a:p>
        </p:txBody>
      </p:sp>
      <p:sp>
        <p:nvSpPr>
          <p:cNvPr id="11" name="TextBox 10">
            <a:extLst>
              <a:ext uri="{FF2B5EF4-FFF2-40B4-BE49-F238E27FC236}">
                <a16:creationId xmlns:a16="http://schemas.microsoft.com/office/drawing/2014/main" id="{DA9BE949-BCC5-4F4A-B99F-5273FC8A94F0}"/>
              </a:ext>
            </a:extLst>
          </p:cNvPr>
          <p:cNvSpPr txBox="1"/>
          <p:nvPr/>
        </p:nvSpPr>
        <p:spPr>
          <a:xfrm>
            <a:off x="1089377" y="1790525"/>
            <a:ext cx="7783690" cy="1754326"/>
          </a:xfrm>
          <a:prstGeom prst="rect">
            <a:avLst/>
          </a:prstGeom>
          <a:noFill/>
        </p:spPr>
        <p:txBody>
          <a:bodyPr wrap="square">
            <a:spAutoFit/>
          </a:bodyPr>
          <a:lstStyle/>
          <a:p>
            <a:r>
              <a:rPr lang="en-US" dirty="0"/>
              <a:t>An escape character is a special character that is preceded with a backslash (</a:t>
            </a:r>
            <a:r>
              <a:rPr lang="en-US" b="1" dirty="0">
                <a:solidFill>
                  <a:srgbClr val="C00000"/>
                </a:solidFill>
              </a:rPr>
              <a:t>\</a:t>
            </a:r>
            <a:r>
              <a:rPr lang="en-US" dirty="0"/>
              <a:t>), appearing inside a string literal. When a string literal that contains escape characters is printed, the escape characters are treated as special commands that are embedded in the string. For example, </a:t>
            </a:r>
            <a:r>
              <a:rPr lang="en-US" b="1" dirty="0">
                <a:solidFill>
                  <a:srgbClr val="C00000"/>
                </a:solidFill>
              </a:rPr>
              <a:t>\n</a:t>
            </a:r>
            <a:r>
              <a:rPr lang="en-US" dirty="0"/>
              <a:t> is the newline escape character.</a:t>
            </a:r>
          </a:p>
          <a:p>
            <a:r>
              <a:rPr lang="en-US" sz="1800" b="0" i="0" u="none" strike="noStrike" baseline="0" dirty="0">
                <a:latin typeface="SabonLTPro-Roman"/>
              </a:rPr>
              <a:t>Several escape characters are recognized by Python, some of which are listed below:</a:t>
            </a:r>
            <a:endParaRPr lang="en-US" dirty="0"/>
          </a:p>
        </p:txBody>
      </p:sp>
      <p:sp>
        <p:nvSpPr>
          <p:cNvPr id="21" name="Arrow: Right 20">
            <a:extLst>
              <a:ext uri="{FF2B5EF4-FFF2-40B4-BE49-F238E27FC236}">
                <a16:creationId xmlns:a16="http://schemas.microsoft.com/office/drawing/2014/main" id="{0083E454-125B-4795-9689-874D23C0F33C}"/>
              </a:ext>
            </a:extLst>
          </p:cNvPr>
          <p:cNvSpPr/>
          <p:nvPr/>
        </p:nvSpPr>
        <p:spPr>
          <a:xfrm>
            <a:off x="4738511" y="5204464"/>
            <a:ext cx="485422" cy="180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C8D6039E-FF52-47F1-AEF1-7664505AB23F}"/>
              </a:ext>
            </a:extLst>
          </p:cNvPr>
          <p:cNvSpPr txBox="1"/>
          <p:nvPr/>
        </p:nvSpPr>
        <p:spPr>
          <a:xfrm>
            <a:off x="2201905" y="5125498"/>
            <a:ext cx="2203585" cy="338554"/>
          </a:xfrm>
          <a:prstGeom prst="rect">
            <a:avLst/>
          </a:prstGeom>
          <a:noFill/>
        </p:spPr>
        <p:txBody>
          <a:bodyPr wrap="square">
            <a:spAutoFit/>
          </a:bodyPr>
          <a:lstStyle/>
          <a:p>
            <a:r>
              <a:rPr lang="en-US" sz="1600" dirty="0"/>
              <a:t>print('I\</a:t>
            </a:r>
            <a:r>
              <a:rPr lang="en-US" sz="1600" dirty="0" err="1"/>
              <a:t>nLove</a:t>
            </a:r>
            <a:r>
              <a:rPr lang="en-US" sz="1600" dirty="0"/>
              <a:t>\</a:t>
            </a:r>
            <a:r>
              <a:rPr lang="en-US" sz="1600" dirty="0" err="1"/>
              <a:t>nPython</a:t>
            </a:r>
            <a:r>
              <a:rPr lang="en-US" sz="1600" dirty="0"/>
              <a:t>')</a:t>
            </a:r>
          </a:p>
        </p:txBody>
      </p:sp>
      <p:sp>
        <p:nvSpPr>
          <p:cNvPr id="26" name="TextBox 25">
            <a:extLst>
              <a:ext uri="{FF2B5EF4-FFF2-40B4-BE49-F238E27FC236}">
                <a16:creationId xmlns:a16="http://schemas.microsoft.com/office/drawing/2014/main" id="{C63743B8-AD5A-4B64-B979-B1876CF9CBC0}"/>
              </a:ext>
            </a:extLst>
          </p:cNvPr>
          <p:cNvSpPr txBox="1"/>
          <p:nvPr/>
        </p:nvSpPr>
        <p:spPr>
          <a:xfrm>
            <a:off x="5406231" y="4879276"/>
            <a:ext cx="825236" cy="830997"/>
          </a:xfrm>
          <a:prstGeom prst="rect">
            <a:avLst/>
          </a:prstGeom>
          <a:noFill/>
          <a:ln>
            <a:solidFill>
              <a:srgbClr val="00B050"/>
            </a:solidFill>
          </a:ln>
        </p:spPr>
        <p:txBody>
          <a:bodyPr wrap="square">
            <a:spAutoFit/>
          </a:bodyPr>
          <a:lstStyle/>
          <a:p>
            <a:r>
              <a:rPr lang="en-US" sz="1600" dirty="0">
                <a:solidFill>
                  <a:srgbClr val="FF0000"/>
                </a:solidFill>
              </a:rPr>
              <a:t>I</a:t>
            </a:r>
          </a:p>
          <a:p>
            <a:r>
              <a:rPr lang="en-US" sz="1600" dirty="0">
                <a:solidFill>
                  <a:srgbClr val="FF0000"/>
                </a:solidFill>
              </a:rPr>
              <a:t>Love</a:t>
            </a:r>
          </a:p>
          <a:p>
            <a:r>
              <a:rPr lang="en-US" sz="1600" dirty="0">
                <a:solidFill>
                  <a:srgbClr val="FF0000"/>
                </a:solidFill>
              </a:rPr>
              <a:t>Python</a:t>
            </a:r>
          </a:p>
        </p:txBody>
      </p:sp>
      <p:sp>
        <p:nvSpPr>
          <p:cNvPr id="27" name="TextBox 26">
            <a:extLst>
              <a:ext uri="{FF2B5EF4-FFF2-40B4-BE49-F238E27FC236}">
                <a16:creationId xmlns:a16="http://schemas.microsoft.com/office/drawing/2014/main" id="{56E3C0C3-DCC8-4450-972A-2361429513E2}"/>
              </a:ext>
            </a:extLst>
          </p:cNvPr>
          <p:cNvSpPr txBox="1"/>
          <p:nvPr/>
        </p:nvSpPr>
        <p:spPr>
          <a:xfrm>
            <a:off x="1303866" y="3503704"/>
            <a:ext cx="6955101" cy="1477328"/>
          </a:xfrm>
          <a:prstGeom prst="rect">
            <a:avLst/>
          </a:prstGeom>
          <a:noFill/>
        </p:spPr>
        <p:txBody>
          <a:bodyPr wrap="square">
            <a:spAutoFit/>
          </a:bodyPr>
          <a:lstStyle/>
          <a:p>
            <a:pPr algn="l"/>
            <a:r>
              <a:rPr lang="en-US" sz="1600" b="1" i="0" u="none" strike="noStrike" baseline="0" dirty="0">
                <a:solidFill>
                  <a:srgbClr val="C00000"/>
                </a:solidFill>
              </a:rPr>
              <a:t>\n</a:t>
            </a:r>
            <a:r>
              <a:rPr lang="en-US" sz="1600" b="0" i="0" u="none" strike="noStrike" baseline="0" dirty="0"/>
              <a:t>: </a:t>
            </a:r>
            <a:r>
              <a:rPr lang="en-US" sz="1800" b="0" i="0" u="none" strike="noStrike" baseline="0" dirty="0"/>
              <a:t>Causes output to be advanced to the </a:t>
            </a:r>
            <a:r>
              <a:rPr lang="en-US" sz="1800" b="0" i="0" u="none" strike="noStrike" baseline="0" dirty="0">
                <a:solidFill>
                  <a:srgbClr val="7030A0"/>
                </a:solidFill>
              </a:rPr>
              <a:t>next line</a:t>
            </a:r>
            <a:r>
              <a:rPr lang="en-US" sz="1800" b="0" i="0" u="none" strike="noStrike" baseline="0" dirty="0"/>
              <a:t>.</a:t>
            </a:r>
          </a:p>
          <a:p>
            <a:pPr algn="l"/>
            <a:r>
              <a:rPr lang="en-US" sz="1600" b="1" i="0" u="none" strike="noStrike" baseline="0" dirty="0">
                <a:solidFill>
                  <a:srgbClr val="C00000"/>
                </a:solidFill>
              </a:rPr>
              <a:t>\t</a:t>
            </a:r>
            <a:r>
              <a:rPr lang="en-US" sz="1600" b="0" i="0" u="none" strike="noStrike" baseline="0" dirty="0"/>
              <a:t>: </a:t>
            </a:r>
            <a:r>
              <a:rPr lang="en-US" sz="1800" b="0" i="0" u="none" strike="noStrike" baseline="0" dirty="0"/>
              <a:t>Causes output to skip over to the </a:t>
            </a:r>
            <a:r>
              <a:rPr lang="en-US" sz="1800" b="0" i="0" u="none" strike="noStrike" baseline="0" dirty="0">
                <a:solidFill>
                  <a:srgbClr val="7030A0"/>
                </a:solidFill>
              </a:rPr>
              <a:t>next horizontal tab </a:t>
            </a:r>
            <a:r>
              <a:rPr lang="en-US" sz="1800" b="0" i="0" u="none" strike="noStrike" baseline="0" dirty="0"/>
              <a:t>position.</a:t>
            </a:r>
          </a:p>
          <a:p>
            <a:pPr algn="l"/>
            <a:r>
              <a:rPr lang="en-US" sz="1600" b="1" i="0" u="none" strike="noStrike" baseline="0" dirty="0">
                <a:solidFill>
                  <a:srgbClr val="C00000"/>
                </a:solidFill>
              </a:rPr>
              <a:t>\’</a:t>
            </a:r>
            <a:r>
              <a:rPr lang="en-US" sz="1600" b="0" i="0" u="none" strike="noStrike" baseline="0" dirty="0"/>
              <a:t>: </a:t>
            </a:r>
            <a:r>
              <a:rPr lang="en-US" sz="1800" b="0" i="0" u="none" strike="noStrike" baseline="0" dirty="0"/>
              <a:t>Causes a single quote mark to be printed.</a:t>
            </a:r>
          </a:p>
          <a:p>
            <a:pPr algn="l"/>
            <a:r>
              <a:rPr lang="en-US" sz="1600" b="1" i="0" u="none" strike="noStrike" baseline="0" dirty="0">
                <a:solidFill>
                  <a:srgbClr val="C00000"/>
                </a:solidFill>
              </a:rPr>
              <a:t>\“</a:t>
            </a:r>
            <a:r>
              <a:rPr lang="en-US" sz="1600" b="0" i="0" u="none" strike="noStrike" baseline="0" dirty="0"/>
              <a:t>: </a:t>
            </a:r>
            <a:r>
              <a:rPr lang="en-US" sz="1800" b="0" i="0" u="none" strike="noStrike" baseline="0" dirty="0"/>
              <a:t>Causes a double quote mark to be printed.</a:t>
            </a:r>
          </a:p>
          <a:p>
            <a:pPr algn="l"/>
            <a:r>
              <a:rPr lang="en-US" sz="1600" b="1" i="0" u="none" strike="noStrike" baseline="0" dirty="0">
                <a:solidFill>
                  <a:srgbClr val="C00000"/>
                </a:solidFill>
              </a:rPr>
              <a:t>\\</a:t>
            </a:r>
            <a:r>
              <a:rPr lang="en-US" sz="1600" b="0" i="0" u="none" strike="noStrike" baseline="0" dirty="0"/>
              <a:t>: </a:t>
            </a:r>
            <a:r>
              <a:rPr lang="en-US" sz="1800" b="0" i="0" u="none" strike="noStrike" baseline="0" dirty="0"/>
              <a:t>Causes a backslash character to be printed.</a:t>
            </a:r>
            <a:endParaRPr lang="en-US" dirty="0"/>
          </a:p>
        </p:txBody>
      </p:sp>
      <p:sp>
        <p:nvSpPr>
          <p:cNvPr id="28" name="TextBox 27">
            <a:extLst>
              <a:ext uri="{FF2B5EF4-FFF2-40B4-BE49-F238E27FC236}">
                <a16:creationId xmlns:a16="http://schemas.microsoft.com/office/drawing/2014/main" id="{0EB3114F-D5A3-411B-A8BF-474BCD23ACFB}"/>
              </a:ext>
            </a:extLst>
          </p:cNvPr>
          <p:cNvSpPr txBox="1"/>
          <p:nvPr/>
        </p:nvSpPr>
        <p:spPr>
          <a:xfrm>
            <a:off x="2201905" y="5739289"/>
            <a:ext cx="2536606" cy="369332"/>
          </a:xfrm>
          <a:prstGeom prst="rect">
            <a:avLst/>
          </a:prstGeom>
          <a:noFill/>
        </p:spPr>
        <p:txBody>
          <a:bodyPr wrap="square">
            <a:spAutoFit/>
          </a:bodyPr>
          <a:lstStyle/>
          <a:p>
            <a:r>
              <a:rPr lang="en-US" dirty="0"/>
              <a:t>print('I\</a:t>
            </a:r>
            <a:r>
              <a:rPr lang="en-US" dirty="0" err="1"/>
              <a:t>tLove</a:t>
            </a:r>
            <a:r>
              <a:rPr lang="en-US" dirty="0"/>
              <a:t>\</a:t>
            </a:r>
            <a:r>
              <a:rPr lang="en-US" dirty="0" err="1"/>
              <a:t>tPython</a:t>
            </a:r>
            <a:r>
              <a:rPr lang="en-US" dirty="0"/>
              <a:t>')</a:t>
            </a:r>
          </a:p>
        </p:txBody>
      </p:sp>
      <p:sp>
        <p:nvSpPr>
          <p:cNvPr id="29" name="Arrow: Right 28">
            <a:extLst>
              <a:ext uri="{FF2B5EF4-FFF2-40B4-BE49-F238E27FC236}">
                <a16:creationId xmlns:a16="http://schemas.microsoft.com/office/drawing/2014/main" id="{93A86CB9-3608-43C7-A46A-FCC5031D405A}"/>
              </a:ext>
            </a:extLst>
          </p:cNvPr>
          <p:cNvSpPr/>
          <p:nvPr/>
        </p:nvSpPr>
        <p:spPr>
          <a:xfrm>
            <a:off x="4668840" y="5846029"/>
            <a:ext cx="1474781" cy="2625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C45E680-CE80-4B0A-A3D0-7B6842599352}"/>
              </a:ext>
            </a:extLst>
          </p:cNvPr>
          <p:cNvSpPr txBox="1"/>
          <p:nvPr/>
        </p:nvSpPr>
        <p:spPr>
          <a:xfrm>
            <a:off x="6148494" y="5771437"/>
            <a:ext cx="2724573" cy="338554"/>
          </a:xfrm>
          <a:prstGeom prst="rect">
            <a:avLst/>
          </a:prstGeom>
          <a:noFill/>
          <a:ln>
            <a:solidFill>
              <a:srgbClr val="00B050"/>
            </a:solidFill>
          </a:ln>
        </p:spPr>
        <p:txBody>
          <a:bodyPr wrap="square">
            <a:spAutoFit/>
          </a:bodyPr>
          <a:lstStyle/>
          <a:p>
            <a:r>
              <a:rPr lang="en-US" sz="1600" dirty="0">
                <a:solidFill>
                  <a:srgbClr val="FF0000"/>
                </a:solidFill>
              </a:rPr>
              <a:t>I	Love	Python</a:t>
            </a:r>
          </a:p>
        </p:txBody>
      </p:sp>
    </p:spTree>
    <p:extLst>
      <p:ext uri="{BB962C8B-B14F-4D97-AF65-F5344CB8AC3E}">
        <p14:creationId xmlns:p14="http://schemas.microsoft.com/office/powerpoint/2010/main" val="3386075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b="1" dirty="0"/>
              <a:t>More about the Print function</a:t>
            </a:r>
          </a:p>
        </p:txBody>
      </p:sp>
      <p:sp>
        <p:nvSpPr>
          <p:cNvPr id="3" name="Footer Placeholder 2">
            <a:extLst>
              <a:ext uri="{FF2B5EF4-FFF2-40B4-BE49-F238E27FC236}">
                <a16:creationId xmlns:a16="http://schemas.microsoft.com/office/drawing/2014/main" id="{C8E23B18-2E5C-44FA-833F-DE22B3BC1420}"/>
              </a:ext>
            </a:extLst>
          </p:cNvPr>
          <p:cNvSpPr>
            <a:spLocks noGrp="1"/>
          </p:cNvSpPr>
          <p:nvPr>
            <p:ph type="ftr" sz="quarter" idx="11"/>
          </p:nvPr>
        </p:nvSpPr>
        <p:spPr/>
        <p:txBody>
          <a:bodyPr/>
          <a:lstStyle/>
          <a:p>
            <a:r>
              <a:rPr lang="en-US"/>
              <a:t>AOU-M110</a:t>
            </a:r>
            <a:endParaRPr lang="en-US" dirty="0"/>
          </a:p>
        </p:txBody>
      </p:sp>
      <p:sp>
        <p:nvSpPr>
          <p:cNvPr id="15364" name="Slide Number Placeholder 5"/>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1F7B7716-8645-44FD-AED9-695C21E23FE9}" type="slidenum">
              <a:rPr lang="en-US" altLang="en-US" sz="1100"/>
              <a:pPr/>
              <a:t>21</a:t>
            </a:fld>
            <a:endParaRPr lang="en-US" altLang="en-US" sz="1100"/>
          </a:p>
        </p:txBody>
      </p:sp>
      <p:sp>
        <p:nvSpPr>
          <p:cNvPr id="9" name="TextBox 8">
            <a:extLst>
              <a:ext uri="{FF2B5EF4-FFF2-40B4-BE49-F238E27FC236}">
                <a16:creationId xmlns:a16="http://schemas.microsoft.com/office/drawing/2014/main" id="{4B49E28C-788E-4396-9C51-A3487A13112E}"/>
              </a:ext>
            </a:extLst>
          </p:cNvPr>
          <p:cNvSpPr txBox="1"/>
          <p:nvPr/>
        </p:nvSpPr>
        <p:spPr>
          <a:xfrm>
            <a:off x="1089377" y="1459685"/>
            <a:ext cx="6699956" cy="400110"/>
          </a:xfrm>
          <a:prstGeom prst="rect">
            <a:avLst/>
          </a:prstGeom>
          <a:noFill/>
        </p:spPr>
        <p:txBody>
          <a:bodyPr wrap="square">
            <a:spAutoFit/>
          </a:bodyPr>
          <a:lstStyle/>
          <a:p>
            <a:r>
              <a:rPr lang="en-US" sz="2000" b="1" i="0" u="none" strike="noStrike" baseline="0" dirty="0">
                <a:solidFill>
                  <a:srgbClr val="00AFF0"/>
                </a:solidFill>
              </a:rPr>
              <a:t>Displaying Multiple Items with the + Operator</a:t>
            </a:r>
            <a:endParaRPr lang="en-US" sz="2000" dirty="0"/>
          </a:p>
        </p:txBody>
      </p:sp>
      <p:sp>
        <p:nvSpPr>
          <p:cNvPr id="21" name="Arrow: Right 20">
            <a:extLst>
              <a:ext uri="{FF2B5EF4-FFF2-40B4-BE49-F238E27FC236}">
                <a16:creationId xmlns:a16="http://schemas.microsoft.com/office/drawing/2014/main" id="{0083E454-125B-4795-9689-874D23C0F33C}"/>
              </a:ext>
            </a:extLst>
          </p:cNvPr>
          <p:cNvSpPr/>
          <p:nvPr/>
        </p:nvSpPr>
        <p:spPr>
          <a:xfrm>
            <a:off x="4572000" y="5325467"/>
            <a:ext cx="485422" cy="180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C8D6039E-FF52-47F1-AEF1-7664505AB23F}"/>
              </a:ext>
            </a:extLst>
          </p:cNvPr>
          <p:cNvSpPr txBox="1"/>
          <p:nvPr/>
        </p:nvSpPr>
        <p:spPr>
          <a:xfrm>
            <a:off x="1622777" y="5215809"/>
            <a:ext cx="2949223" cy="338554"/>
          </a:xfrm>
          <a:prstGeom prst="rect">
            <a:avLst/>
          </a:prstGeom>
          <a:noFill/>
        </p:spPr>
        <p:txBody>
          <a:bodyPr wrap="square">
            <a:spAutoFit/>
          </a:bodyPr>
          <a:lstStyle/>
          <a:p>
            <a:r>
              <a:rPr lang="en-US" sz="1600" dirty="0"/>
              <a:t>print(format(12345.6789, '.2f'))</a:t>
            </a:r>
          </a:p>
        </p:txBody>
      </p:sp>
      <p:sp>
        <p:nvSpPr>
          <p:cNvPr id="15" name="TextBox 14">
            <a:extLst>
              <a:ext uri="{FF2B5EF4-FFF2-40B4-BE49-F238E27FC236}">
                <a16:creationId xmlns:a16="http://schemas.microsoft.com/office/drawing/2014/main" id="{6B83527E-49E3-4C5D-8939-F088CC18F628}"/>
              </a:ext>
            </a:extLst>
          </p:cNvPr>
          <p:cNvSpPr txBox="1"/>
          <p:nvPr/>
        </p:nvSpPr>
        <p:spPr>
          <a:xfrm>
            <a:off x="1136790" y="1789394"/>
            <a:ext cx="7502593" cy="646331"/>
          </a:xfrm>
          <a:prstGeom prst="rect">
            <a:avLst/>
          </a:prstGeom>
          <a:noFill/>
        </p:spPr>
        <p:txBody>
          <a:bodyPr wrap="square">
            <a:spAutoFit/>
          </a:bodyPr>
          <a:lstStyle/>
          <a:p>
            <a:r>
              <a:rPr lang="en-US" dirty="0"/>
              <a:t>When the + operator is used with two strings, however, it performs string concatenation.</a:t>
            </a:r>
          </a:p>
        </p:txBody>
      </p:sp>
      <p:sp>
        <p:nvSpPr>
          <p:cNvPr id="17" name="TextBox 16">
            <a:extLst>
              <a:ext uri="{FF2B5EF4-FFF2-40B4-BE49-F238E27FC236}">
                <a16:creationId xmlns:a16="http://schemas.microsoft.com/office/drawing/2014/main" id="{F69C87E6-0F33-4F46-ACE9-D28360E5C7C8}"/>
              </a:ext>
            </a:extLst>
          </p:cNvPr>
          <p:cNvSpPr txBox="1"/>
          <p:nvPr/>
        </p:nvSpPr>
        <p:spPr>
          <a:xfrm>
            <a:off x="1345627" y="2528850"/>
            <a:ext cx="2907462" cy="369332"/>
          </a:xfrm>
          <a:prstGeom prst="rect">
            <a:avLst/>
          </a:prstGeom>
          <a:noFill/>
        </p:spPr>
        <p:txBody>
          <a:bodyPr wrap="square">
            <a:spAutoFit/>
          </a:bodyPr>
          <a:lstStyle/>
          <a:p>
            <a:r>
              <a:rPr lang="en-US" dirty="0"/>
              <a:t>print('This is ' + 'one string.')</a:t>
            </a:r>
          </a:p>
        </p:txBody>
      </p:sp>
      <p:sp>
        <p:nvSpPr>
          <p:cNvPr id="18" name="Arrow: Right 17">
            <a:extLst>
              <a:ext uri="{FF2B5EF4-FFF2-40B4-BE49-F238E27FC236}">
                <a16:creationId xmlns:a16="http://schemas.microsoft.com/office/drawing/2014/main" id="{98CD0259-924C-4D33-8CE8-C50C44AE59C6}"/>
              </a:ext>
            </a:extLst>
          </p:cNvPr>
          <p:cNvSpPr/>
          <p:nvPr/>
        </p:nvSpPr>
        <p:spPr>
          <a:xfrm>
            <a:off x="4329289" y="2667066"/>
            <a:ext cx="485422" cy="180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08A054F-6DA9-48C7-8F70-A65C41209FCE}"/>
              </a:ext>
            </a:extLst>
          </p:cNvPr>
          <p:cNvSpPr txBox="1"/>
          <p:nvPr/>
        </p:nvSpPr>
        <p:spPr>
          <a:xfrm>
            <a:off x="4981222" y="2542502"/>
            <a:ext cx="1828798" cy="369332"/>
          </a:xfrm>
          <a:prstGeom prst="rect">
            <a:avLst/>
          </a:prstGeom>
          <a:noFill/>
          <a:ln>
            <a:solidFill>
              <a:srgbClr val="00B050"/>
            </a:solidFill>
          </a:ln>
        </p:spPr>
        <p:txBody>
          <a:bodyPr wrap="square">
            <a:spAutoFit/>
          </a:bodyPr>
          <a:lstStyle/>
          <a:p>
            <a:r>
              <a:rPr lang="en-US" dirty="0">
                <a:solidFill>
                  <a:srgbClr val="FF0000"/>
                </a:solidFill>
              </a:rPr>
              <a:t>This is one string.</a:t>
            </a:r>
          </a:p>
        </p:txBody>
      </p:sp>
      <p:sp>
        <p:nvSpPr>
          <p:cNvPr id="22" name="TextBox 21">
            <a:extLst>
              <a:ext uri="{FF2B5EF4-FFF2-40B4-BE49-F238E27FC236}">
                <a16:creationId xmlns:a16="http://schemas.microsoft.com/office/drawing/2014/main" id="{7990A64F-FC6A-4D2D-B7E8-DC481EDC6B03}"/>
              </a:ext>
            </a:extLst>
          </p:cNvPr>
          <p:cNvSpPr txBox="1"/>
          <p:nvPr/>
        </p:nvSpPr>
        <p:spPr>
          <a:xfrm>
            <a:off x="1089376" y="3252385"/>
            <a:ext cx="4572000" cy="400110"/>
          </a:xfrm>
          <a:prstGeom prst="rect">
            <a:avLst/>
          </a:prstGeom>
          <a:noFill/>
        </p:spPr>
        <p:txBody>
          <a:bodyPr wrap="square">
            <a:spAutoFit/>
          </a:bodyPr>
          <a:lstStyle>
            <a:defPPr>
              <a:defRPr lang="en-US"/>
            </a:defPPr>
            <a:lvl1pPr>
              <a:defRPr sz="2000" b="1" i="0" u="none" strike="noStrike" baseline="0">
                <a:solidFill>
                  <a:srgbClr val="00AFF0"/>
                </a:solidFill>
              </a:defRPr>
            </a:lvl1pPr>
          </a:lstStyle>
          <a:p>
            <a:r>
              <a:rPr lang="en-US" dirty="0"/>
              <a:t>Formatting Numbers</a:t>
            </a:r>
          </a:p>
        </p:txBody>
      </p:sp>
      <p:sp>
        <p:nvSpPr>
          <p:cNvPr id="24" name="TextBox 23">
            <a:extLst>
              <a:ext uri="{FF2B5EF4-FFF2-40B4-BE49-F238E27FC236}">
                <a16:creationId xmlns:a16="http://schemas.microsoft.com/office/drawing/2014/main" id="{FBD2D06B-3664-49D9-AFB0-9BF740D45212}"/>
              </a:ext>
            </a:extLst>
          </p:cNvPr>
          <p:cNvSpPr txBox="1"/>
          <p:nvPr/>
        </p:nvSpPr>
        <p:spPr>
          <a:xfrm>
            <a:off x="1089376" y="3695304"/>
            <a:ext cx="7597423" cy="1477328"/>
          </a:xfrm>
          <a:prstGeom prst="rect">
            <a:avLst/>
          </a:prstGeom>
          <a:noFill/>
        </p:spPr>
        <p:txBody>
          <a:bodyPr wrap="square">
            <a:spAutoFit/>
          </a:bodyPr>
          <a:lstStyle/>
          <a:p>
            <a:r>
              <a:rPr lang="en-US" dirty="0"/>
              <a:t>When a floating-point number is displayed by the print function, it can appear with up to 12 significant digits. When you call the built-in </a:t>
            </a:r>
            <a:r>
              <a:rPr lang="en-US" dirty="0">
                <a:solidFill>
                  <a:srgbClr val="7030A0"/>
                </a:solidFill>
              </a:rPr>
              <a:t>format function</a:t>
            </a:r>
            <a:r>
              <a:rPr lang="en-US" dirty="0"/>
              <a:t>, you pass two arguments to the function: a </a:t>
            </a:r>
            <a:r>
              <a:rPr lang="en-US" b="1" dirty="0">
                <a:solidFill>
                  <a:srgbClr val="7030A0"/>
                </a:solidFill>
              </a:rPr>
              <a:t>numeric value </a:t>
            </a:r>
            <a:r>
              <a:rPr lang="en-US" dirty="0"/>
              <a:t>and a </a:t>
            </a:r>
            <a:r>
              <a:rPr lang="en-US" i="1" dirty="0">
                <a:solidFill>
                  <a:srgbClr val="7030A0"/>
                </a:solidFill>
              </a:rPr>
              <a:t>format specifier</a:t>
            </a:r>
            <a:r>
              <a:rPr lang="en-US" dirty="0"/>
              <a:t>. The </a:t>
            </a:r>
            <a:r>
              <a:rPr lang="en-US" i="1" dirty="0">
                <a:solidFill>
                  <a:srgbClr val="7030A0"/>
                </a:solidFill>
              </a:rPr>
              <a:t>format specifier </a:t>
            </a:r>
            <a:r>
              <a:rPr lang="en-US" dirty="0"/>
              <a:t>is a string that contains special characters specifying how the numeric value should be formatted. </a:t>
            </a:r>
          </a:p>
        </p:txBody>
      </p:sp>
      <p:sp>
        <p:nvSpPr>
          <p:cNvPr id="31" name="TextBox 30">
            <a:extLst>
              <a:ext uri="{FF2B5EF4-FFF2-40B4-BE49-F238E27FC236}">
                <a16:creationId xmlns:a16="http://schemas.microsoft.com/office/drawing/2014/main" id="{CBBDD10A-9EAE-4E1A-84F1-67395ED8613E}"/>
              </a:ext>
            </a:extLst>
          </p:cNvPr>
          <p:cNvSpPr txBox="1"/>
          <p:nvPr/>
        </p:nvSpPr>
        <p:spPr>
          <a:xfrm>
            <a:off x="5356576" y="5200420"/>
            <a:ext cx="1078089" cy="369332"/>
          </a:xfrm>
          <a:prstGeom prst="rect">
            <a:avLst/>
          </a:prstGeom>
          <a:noFill/>
          <a:ln>
            <a:solidFill>
              <a:srgbClr val="00B050"/>
            </a:solidFill>
          </a:ln>
        </p:spPr>
        <p:txBody>
          <a:bodyPr wrap="square">
            <a:spAutoFit/>
          </a:bodyPr>
          <a:lstStyle/>
          <a:p>
            <a:r>
              <a:rPr lang="en-US" dirty="0">
                <a:solidFill>
                  <a:srgbClr val="FF0000"/>
                </a:solidFill>
              </a:rPr>
              <a:t>12345.68</a:t>
            </a:r>
          </a:p>
        </p:txBody>
      </p:sp>
    </p:spTree>
    <p:extLst>
      <p:ext uri="{BB962C8B-B14F-4D97-AF65-F5344CB8AC3E}">
        <p14:creationId xmlns:p14="http://schemas.microsoft.com/office/powerpoint/2010/main" val="4143981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b="1" dirty="0"/>
              <a:t>Program Documentation</a:t>
            </a:r>
          </a:p>
        </p:txBody>
      </p:sp>
      <p:sp>
        <p:nvSpPr>
          <p:cNvPr id="15363" name="Rectangle 3"/>
          <p:cNvSpPr>
            <a:spLocks noGrp="1" noChangeArrowheads="1"/>
          </p:cNvSpPr>
          <p:nvPr>
            <p:ph idx="1"/>
          </p:nvPr>
        </p:nvSpPr>
        <p:spPr>
          <a:xfrm>
            <a:off x="430307" y="1830274"/>
            <a:ext cx="8085044" cy="3657364"/>
          </a:xfrm>
        </p:spPr>
        <p:txBody>
          <a:bodyPr/>
          <a:lstStyle/>
          <a:p>
            <a:pPr eaLnBrk="1" hangingPunct="1"/>
            <a:r>
              <a:rPr lang="en-US" altLang="en-US" sz="2400" dirty="0">
                <a:latin typeface="+mn-lt"/>
              </a:rPr>
              <a:t>Comments are short notes placed in different parts of a program, explaining how those parts of the program work.</a:t>
            </a:r>
          </a:p>
          <a:p>
            <a:pPr eaLnBrk="1" hangingPunct="1"/>
            <a:r>
              <a:rPr lang="en-US" altLang="en-US" sz="2400" dirty="0">
                <a:latin typeface="+mn-lt"/>
              </a:rPr>
              <a:t>Comment lines provide documentation about your program.</a:t>
            </a:r>
          </a:p>
          <a:p>
            <a:pPr lvl="1" eaLnBrk="1" hangingPunct="1"/>
            <a:r>
              <a:rPr lang="en-US" altLang="en-US" sz="2000" dirty="0">
                <a:latin typeface="+mn-lt"/>
              </a:rPr>
              <a:t>Anything after the “</a:t>
            </a:r>
            <a:r>
              <a:rPr lang="en-US" altLang="en-US" sz="2000" b="1" dirty="0">
                <a:solidFill>
                  <a:srgbClr val="7030A0"/>
                </a:solidFill>
                <a:latin typeface="+mn-lt"/>
              </a:rPr>
              <a:t>#</a:t>
            </a:r>
            <a:r>
              <a:rPr lang="en-US" altLang="en-US" sz="2000" dirty="0">
                <a:latin typeface="+mn-lt"/>
              </a:rPr>
              <a:t>” symbol is a comment</a:t>
            </a:r>
          </a:p>
          <a:p>
            <a:pPr lvl="1" eaLnBrk="1" hangingPunct="1"/>
            <a:r>
              <a:rPr lang="en-US" altLang="en-US" sz="2000" dirty="0">
                <a:latin typeface="+mn-lt"/>
              </a:rPr>
              <a:t>Ignored by the computer</a:t>
            </a:r>
          </a:p>
          <a:p>
            <a:pPr lvl="1" eaLnBrk="1" hangingPunct="1">
              <a:buFontTx/>
              <a:buNone/>
            </a:pPr>
            <a:endParaRPr lang="en-US" altLang="en-US" dirty="0"/>
          </a:p>
          <a:p>
            <a:pPr eaLnBrk="1" hangingPunct="1">
              <a:buFontTx/>
              <a:buNone/>
            </a:pPr>
            <a:r>
              <a:rPr lang="en-US" altLang="en-US" dirty="0">
                <a:solidFill>
                  <a:srgbClr val="C00000"/>
                </a:solidFill>
                <a:latin typeface="Courier New" panose="02070309020205020404" pitchFamily="49" charset="0"/>
              </a:rPr>
              <a:t># First Python Program</a:t>
            </a:r>
          </a:p>
          <a:p>
            <a:pPr eaLnBrk="1" hangingPunct="1">
              <a:buFontTx/>
              <a:buNone/>
            </a:pPr>
            <a:r>
              <a:rPr lang="en-US" altLang="en-US" dirty="0">
                <a:solidFill>
                  <a:srgbClr val="C00000"/>
                </a:solidFill>
                <a:latin typeface="Courier New" panose="02070309020205020404" pitchFamily="49" charset="0"/>
              </a:rPr>
              <a:t># January 30, 2022</a:t>
            </a:r>
          </a:p>
        </p:txBody>
      </p:sp>
      <p:sp>
        <p:nvSpPr>
          <p:cNvPr id="3" name="Footer Placeholder 2">
            <a:extLst>
              <a:ext uri="{FF2B5EF4-FFF2-40B4-BE49-F238E27FC236}">
                <a16:creationId xmlns:a16="http://schemas.microsoft.com/office/drawing/2014/main" id="{BF3FA19E-6501-4288-958A-D82EBE42B4E2}"/>
              </a:ext>
            </a:extLst>
          </p:cNvPr>
          <p:cNvSpPr>
            <a:spLocks noGrp="1"/>
          </p:cNvSpPr>
          <p:nvPr>
            <p:ph type="ftr" sz="quarter" idx="11"/>
          </p:nvPr>
        </p:nvSpPr>
        <p:spPr/>
        <p:txBody>
          <a:bodyPr/>
          <a:lstStyle/>
          <a:p>
            <a:r>
              <a:rPr lang="en-US"/>
              <a:t>AOU-M110</a:t>
            </a:r>
            <a:endParaRPr lang="en-US" dirty="0"/>
          </a:p>
        </p:txBody>
      </p:sp>
      <p:sp>
        <p:nvSpPr>
          <p:cNvPr id="15364" name="Slide Number Placeholder 5"/>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1F7B7716-8645-44FD-AED9-695C21E23FE9}" type="slidenum">
              <a:rPr lang="en-US" altLang="en-US" sz="1100"/>
              <a:pPr/>
              <a:t>22</a:t>
            </a:fld>
            <a:endParaRPr lang="en-US" altLang="en-US" sz="1100"/>
          </a:p>
        </p:txBody>
      </p:sp>
    </p:spTree>
    <p:extLst>
      <p:ext uri="{BB962C8B-B14F-4D97-AF65-F5344CB8AC3E}">
        <p14:creationId xmlns:p14="http://schemas.microsoft.com/office/powerpoint/2010/main" val="3903742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28650" y="366055"/>
            <a:ext cx="7886700" cy="799357"/>
          </a:xfrm>
        </p:spPr>
        <p:txBody>
          <a:bodyPr/>
          <a:lstStyle/>
          <a:p>
            <a:pPr eaLnBrk="1" hangingPunct="1"/>
            <a:r>
              <a:rPr lang="en-US" altLang="en-US" b="1" dirty="0"/>
              <a:t>  Variables</a:t>
            </a:r>
          </a:p>
        </p:txBody>
      </p:sp>
      <p:sp>
        <p:nvSpPr>
          <p:cNvPr id="3" name="Footer Placeholder 2">
            <a:extLst>
              <a:ext uri="{FF2B5EF4-FFF2-40B4-BE49-F238E27FC236}">
                <a16:creationId xmlns:a16="http://schemas.microsoft.com/office/drawing/2014/main" id="{D66A22C1-9D27-4CFB-8C80-E026D21189C7}"/>
              </a:ext>
            </a:extLst>
          </p:cNvPr>
          <p:cNvSpPr>
            <a:spLocks noGrp="1"/>
          </p:cNvSpPr>
          <p:nvPr>
            <p:ph type="ftr" sz="quarter" idx="11"/>
          </p:nvPr>
        </p:nvSpPr>
        <p:spPr/>
        <p:txBody>
          <a:bodyPr/>
          <a:lstStyle/>
          <a:p>
            <a:r>
              <a:rPr lang="en-US"/>
              <a:t>AOU-M110</a:t>
            </a:r>
            <a:endParaRPr lang="en-US" dirty="0"/>
          </a:p>
        </p:txBody>
      </p:sp>
      <p:sp>
        <p:nvSpPr>
          <p:cNvPr id="15364" name="Slide Number Placeholder 5"/>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1F7B7716-8645-44FD-AED9-695C21E23FE9}" type="slidenum">
              <a:rPr lang="en-US" altLang="en-US" sz="1100"/>
              <a:pPr/>
              <a:t>23</a:t>
            </a:fld>
            <a:endParaRPr lang="en-US" altLang="en-US" sz="1100"/>
          </a:p>
        </p:txBody>
      </p:sp>
      <p:sp>
        <p:nvSpPr>
          <p:cNvPr id="7" name="object 16"/>
          <p:cNvSpPr txBox="1">
            <a:spLocks noChangeArrowheads="1"/>
          </p:cNvSpPr>
          <p:nvPr/>
        </p:nvSpPr>
        <p:spPr bwMode="auto">
          <a:xfrm>
            <a:off x="941917" y="1346288"/>
            <a:ext cx="7727950" cy="2938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50838" indent="-342900"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465138"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lnSpc>
                <a:spcPts val="2338"/>
              </a:lnSpc>
              <a:spcBef>
                <a:spcPts val="113"/>
              </a:spcBef>
              <a:buClrTx/>
              <a:buFont typeface="Arial" panose="020B0604020202020204" pitchFamily="34" charset="0"/>
              <a:buChar char="•"/>
            </a:pPr>
            <a:r>
              <a:rPr lang="en-US" altLang="ar-KW" sz="1800" dirty="0"/>
              <a:t>A </a:t>
            </a:r>
            <a:r>
              <a:rPr lang="en-US" altLang="ar-KW" sz="1800" dirty="0">
                <a:solidFill>
                  <a:srgbClr val="C00000"/>
                </a:solidFill>
              </a:rPr>
              <a:t>variable</a:t>
            </a:r>
            <a:r>
              <a:rPr lang="en-US" altLang="ar-KW" sz="1800" dirty="0"/>
              <a:t> is a name that represents a value stored in the computer’s memory.</a:t>
            </a:r>
          </a:p>
          <a:p>
            <a:pPr eaLnBrk="1" hangingPunct="1">
              <a:lnSpc>
                <a:spcPts val="2338"/>
              </a:lnSpc>
              <a:spcBef>
                <a:spcPts val="113"/>
              </a:spcBef>
              <a:buClrTx/>
              <a:buFont typeface="Arial" panose="020B0604020202020204" pitchFamily="34" charset="0"/>
              <a:buChar char="•"/>
            </a:pPr>
            <a:r>
              <a:rPr lang="ar-KW" altLang="ar-KW" sz="1800" dirty="0"/>
              <a:t>Variables let us store and reuse values in several places.</a:t>
            </a:r>
            <a:endParaRPr lang="en-US" altLang="ar-KW" sz="1800" dirty="0"/>
          </a:p>
          <a:p>
            <a:pPr eaLnBrk="1" hangingPunct="1">
              <a:lnSpc>
                <a:spcPts val="2338"/>
              </a:lnSpc>
              <a:spcBef>
                <a:spcPts val="113"/>
              </a:spcBef>
              <a:buClrTx/>
              <a:buFont typeface="Arial" panose="020B0604020202020204" pitchFamily="34" charset="0"/>
              <a:buChar char="•"/>
            </a:pPr>
            <a:r>
              <a:rPr lang="en-US" altLang="ar-KW" sz="1800" dirty="0"/>
              <a:t>Programs use variables to access and manipulate data that is stored in memory.</a:t>
            </a:r>
            <a:endParaRPr lang="ar-KW" altLang="ar-KW" sz="1800" dirty="0"/>
          </a:p>
          <a:p>
            <a:pPr eaLnBrk="1" hangingPunct="1">
              <a:lnSpc>
                <a:spcPts val="2488"/>
              </a:lnSpc>
              <a:spcBef>
                <a:spcPts val="1013"/>
              </a:spcBef>
              <a:buClrTx/>
              <a:buFont typeface="Arial" panose="020B0604020202020204" pitchFamily="34" charset="0"/>
              <a:buChar char="•"/>
            </a:pPr>
            <a:r>
              <a:rPr lang="en-US" altLang="ar-KW" sz="1800" dirty="0"/>
              <a:t>To do this we need to define the variable and then tell it to refer to a value.</a:t>
            </a:r>
          </a:p>
          <a:p>
            <a:pPr eaLnBrk="1" hangingPunct="1">
              <a:lnSpc>
                <a:spcPts val="2488"/>
              </a:lnSpc>
              <a:spcBef>
                <a:spcPts val="1013"/>
              </a:spcBef>
              <a:buClrTx/>
              <a:buFont typeface="Arial" panose="020B0604020202020204" pitchFamily="34" charset="0"/>
              <a:buChar char="•"/>
            </a:pPr>
            <a:r>
              <a:rPr lang="en-US" altLang="ar-KW" sz="1800" dirty="0"/>
              <a:t>We do this using an </a:t>
            </a:r>
            <a:r>
              <a:rPr lang="en-US" altLang="ar-KW" sz="1800" b="1" u="sng" dirty="0"/>
              <a:t>assignment statement</a:t>
            </a:r>
            <a:r>
              <a:rPr lang="en-US" altLang="ar-KW" sz="1800" dirty="0"/>
              <a:t>. </a:t>
            </a:r>
            <a:r>
              <a:rPr lang="en-US" sz="1800" b="1" i="1" u="none" strike="noStrike" baseline="0" dirty="0">
                <a:solidFill>
                  <a:srgbClr val="C00000"/>
                </a:solidFill>
                <a:latin typeface="ArialMonoMTPro-Oblique"/>
              </a:rPr>
              <a:t>variable = expression</a:t>
            </a:r>
            <a:endParaRPr lang="en-US" altLang="ar-KW" sz="1800" b="1" dirty="0">
              <a:solidFill>
                <a:srgbClr val="C00000"/>
              </a:solidFill>
            </a:endParaRPr>
          </a:p>
        </p:txBody>
      </p:sp>
      <p:sp>
        <p:nvSpPr>
          <p:cNvPr id="2" name="Rectangle 1">
            <a:extLst>
              <a:ext uri="{FF2B5EF4-FFF2-40B4-BE49-F238E27FC236}">
                <a16:creationId xmlns:a16="http://schemas.microsoft.com/office/drawing/2014/main" id="{801ABF5F-0B74-C66A-7A45-2FC120A7957E}"/>
              </a:ext>
            </a:extLst>
          </p:cNvPr>
          <p:cNvSpPr/>
          <p:nvPr/>
        </p:nvSpPr>
        <p:spPr>
          <a:xfrm>
            <a:off x="2143188" y="4673429"/>
            <a:ext cx="1887377" cy="778675"/>
          </a:xfrm>
          <a:prstGeom prst="rect">
            <a:avLst/>
          </a:prstGeom>
          <a:solidFill>
            <a:schemeClr val="accent2">
              <a:lumMod val="40000"/>
              <a:lumOff val="60000"/>
            </a:schemeClr>
          </a:solidFill>
        </p:spPr>
        <p:txBody>
          <a:bodyPr wrap="square">
            <a:spAutoFit/>
          </a:bodyPr>
          <a:lstStyle/>
          <a:p>
            <a:pPr marL="400050" lvl="1" defTabSz="457200">
              <a:spcBef>
                <a:spcPct val="20000"/>
              </a:spcBef>
              <a:spcAft>
                <a:spcPts val="600"/>
              </a:spcAft>
              <a:buClr>
                <a:srgbClr val="30ACEC">
                  <a:lumMod val="75000"/>
                </a:srgbClr>
              </a:buClr>
              <a:buSzPct val="145000"/>
              <a:defRPr/>
            </a:pPr>
            <a:r>
              <a:rPr lang="en-US" dirty="0">
                <a:solidFill>
                  <a:prstClr val="black"/>
                </a:solidFill>
                <a:latin typeface="Consolas" panose="020B0609020204030204" pitchFamily="49" charset="0"/>
                <a:cs typeface="Courier New" panose="02070309020205020404" pitchFamily="49" charset="0"/>
              </a:rPr>
              <a:t>y = 3 </a:t>
            </a:r>
            <a:endParaRPr lang="en-GB" dirty="0">
              <a:solidFill>
                <a:srgbClr val="C00000"/>
              </a:solidFill>
              <a:latin typeface="Consolas" panose="020B0609020204030204" pitchFamily="49" charset="0"/>
              <a:cs typeface="Courier New" panose="02070309020205020404" pitchFamily="49" charset="0"/>
            </a:endParaRPr>
          </a:p>
          <a:p>
            <a:pPr marL="400050" lvl="1" defTabSz="457200">
              <a:spcBef>
                <a:spcPct val="20000"/>
              </a:spcBef>
              <a:spcAft>
                <a:spcPts val="600"/>
              </a:spcAft>
              <a:buClr>
                <a:srgbClr val="30ACEC">
                  <a:lumMod val="75000"/>
                </a:srgbClr>
              </a:buClr>
              <a:buSzPct val="145000"/>
              <a:defRPr/>
            </a:pPr>
            <a:r>
              <a:rPr lang="en-GB" dirty="0">
                <a:solidFill>
                  <a:prstClr val="black"/>
                </a:solidFill>
                <a:latin typeface="Consolas" panose="020B0609020204030204" pitchFamily="49" charset="0"/>
                <a:cs typeface="Courier New" panose="02070309020205020404" pitchFamily="49" charset="0"/>
              </a:rPr>
              <a:t>print(y)</a:t>
            </a:r>
          </a:p>
        </p:txBody>
      </p:sp>
      <p:sp>
        <p:nvSpPr>
          <p:cNvPr id="5" name="TextBox 4">
            <a:extLst>
              <a:ext uri="{FF2B5EF4-FFF2-40B4-BE49-F238E27FC236}">
                <a16:creationId xmlns:a16="http://schemas.microsoft.com/office/drawing/2014/main" id="{4400F160-7CCF-DC8D-6D2E-B45B51A1595C}"/>
              </a:ext>
            </a:extLst>
          </p:cNvPr>
          <p:cNvSpPr txBox="1"/>
          <p:nvPr/>
        </p:nvSpPr>
        <p:spPr>
          <a:xfrm>
            <a:off x="941917" y="4266751"/>
            <a:ext cx="1201271" cy="398507"/>
          </a:xfrm>
          <a:prstGeom prst="rect">
            <a:avLst/>
          </a:prstGeom>
          <a:noFill/>
        </p:spPr>
        <p:txBody>
          <a:bodyPr wrap="square">
            <a:spAutoFit/>
          </a:bodyPr>
          <a:lstStyle/>
          <a:p>
            <a:pPr eaLnBrk="1" hangingPunct="1">
              <a:lnSpc>
                <a:spcPts val="2488"/>
              </a:lnSpc>
              <a:spcBef>
                <a:spcPts val="1013"/>
              </a:spcBef>
              <a:buClrTx/>
            </a:pPr>
            <a:r>
              <a:rPr lang="en-US" altLang="ar-KW" sz="2000" b="1" dirty="0">
                <a:solidFill>
                  <a:schemeClr val="accent2">
                    <a:lumMod val="75000"/>
                    <a:lumOff val="25000"/>
                  </a:schemeClr>
                </a:solidFill>
              </a:rPr>
              <a:t>Example:</a:t>
            </a:r>
            <a:endParaRPr lang="ar-KW" altLang="ar-KW" sz="2000" b="1" dirty="0">
              <a:solidFill>
                <a:schemeClr val="accent2">
                  <a:lumMod val="75000"/>
                  <a:lumOff val="25000"/>
                </a:schemeClr>
              </a:solidFill>
            </a:endParaRPr>
          </a:p>
        </p:txBody>
      </p:sp>
      <p:sp>
        <p:nvSpPr>
          <p:cNvPr id="6" name="Arrow: Right 17">
            <a:extLst>
              <a:ext uri="{FF2B5EF4-FFF2-40B4-BE49-F238E27FC236}">
                <a16:creationId xmlns:a16="http://schemas.microsoft.com/office/drawing/2014/main" id="{C95DB9FF-D5A4-D124-3C75-A7E27F5E4109}"/>
              </a:ext>
            </a:extLst>
          </p:cNvPr>
          <p:cNvSpPr/>
          <p:nvPr/>
        </p:nvSpPr>
        <p:spPr>
          <a:xfrm>
            <a:off x="4186517" y="4912988"/>
            <a:ext cx="509809" cy="287437"/>
          </a:xfrm>
          <a:prstGeom prst="rightArrow">
            <a:avLst/>
          </a:prstGeom>
          <a:solidFill>
            <a:schemeClr val="tx1">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2111B66-23B7-F185-7E85-2434FA92D48F}"/>
              </a:ext>
            </a:extLst>
          </p:cNvPr>
          <p:cNvSpPr txBox="1"/>
          <p:nvPr/>
        </p:nvSpPr>
        <p:spPr>
          <a:xfrm>
            <a:off x="4939316" y="4831093"/>
            <a:ext cx="348241" cy="461665"/>
          </a:xfrm>
          <a:prstGeom prst="rect">
            <a:avLst/>
          </a:prstGeom>
          <a:noFill/>
          <a:ln>
            <a:noFill/>
          </a:ln>
        </p:spPr>
        <p:txBody>
          <a:bodyPr wrap="square">
            <a:spAutoFit/>
          </a:bodyPr>
          <a:lstStyle/>
          <a:p>
            <a:r>
              <a:rPr lang="en-US" sz="2400" dirty="0">
                <a:solidFill>
                  <a:srgbClr val="C00000"/>
                </a:solidFill>
              </a:rPr>
              <a:t>3</a:t>
            </a:r>
          </a:p>
        </p:txBody>
      </p:sp>
    </p:spTree>
    <p:extLst>
      <p:ext uri="{BB962C8B-B14F-4D97-AF65-F5344CB8AC3E}">
        <p14:creationId xmlns:p14="http://schemas.microsoft.com/office/powerpoint/2010/main" val="4239832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b="1" dirty="0"/>
              <a:t>  Variables</a:t>
            </a:r>
          </a:p>
        </p:txBody>
      </p:sp>
      <p:sp>
        <p:nvSpPr>
          <p:cNvPr id="3" name="Footer Placeholder 2">
            <a:extLst>
              <a:ext uri="{FF2B5EF4-FFF2-40B4-BE49-F238E27FC236}">
                <a16:creationId xmlns:a16="http://schemas.microsoft.com/office/drawing/2014/main" id="{D2CDF5A1-E469-41E8-88A5-2E9153976051}"/>
              </a:ext>
            </a:extLst>
          </p:cNvPr>
          <p:cNvSpPr>
            <a:spLocks noGrp="1"/>
          </p:cNvSpPr>
          <p:nvPr>
            <p:ph type="ftr" sz="quarter" idx="11"/>
          </p:nvPr>
        </p:nvSpPr>
        <p:spPr/>
        <p:txBody>
          <a:bodyPr/>
          <a:lstStyle/>
          <a:p>
            <a:r>
              <a:rPr lang="en-US"/>
              <a:t>AOU-M110</a:t>
            </a:r>
            <a:endParaRPr lang="en-US" dirty="0"/>
          </a:p>
        </p:txBody>
      </p:sp>
      <p:sp>
        <p:nvSpPr>
          <p:cNvPr id="15364" name="Slide Number Placeholder 5"/>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1F7B7716-8645-44FD-AED9-695C21E23FE9}" type="slidenum">
              <a:rPr lang="en-US" altLang="en-US" sz="1100"/>
              <a:pPr/>
              <a:t>24</a:t>
            </a:fld>
            <a:endParaRPr lang="en-US" altLang="en-US" sz="1100"/>
          </a:p>
        </p:txBody>
      </p:sp>
      <p:sp>
        <p:nvSpPr>
          <p:cNvPr id="6" name="object 16"/>
          <p:cNvSpPr txBox="1">
            <a:spLocks noChangeArrowheads="1"/>
          </p:cNvSpPr>
          <p:nvPr/>
        </p:nvSpPr>
        <p:spPr bwMode="auto">
          <a:xfrm>
            <a:off x="958851" y="1493043"/>
            <a:ext cx="7727950"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50838" indent="-342900"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465138"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lnSpc>
                <a:spcPts val="2338"/>
              </a:lnSpc>
              <a:spcBef>
                <a:spcPts val="113"/>
              </a:spcBef>
              <a:buClrTx/>
              <a:buFont typeface="Arial" panose="020B0604020202020204" pitchFamily="34" charset="0"/>
              <a:buChar char="•"/>
            </a:pPr>
            <a:r>
              <a:rPr lang="en-US" altLang="ar-KW" sz="2000" dirty="0">
                <a:solidFill>
                  <a:srgbClr val="7030A0"/>
                </a:solidFill>
                <a:latin typeface="+mn-lt"/>
              </a:rPr>
              <a:t>You can also assign to multiple names at the same time. </a:t>
            </a:r>
          </a:p>
          <a:p>
            <a:pPr eaLnBrk="1" hangingPunct="1">
              <a:lnSpc>
                <a:spcPts val="2338"/>
              </a:lnSpc>
              <a:spcBef>
                <a:spcPts val="113"/>
              </a:spcBef>
              <a:buClrTx/>
              <a:buFont typeface="Arial" panose="020B0604020202020204" pitchFamily="34" charset="0"/>
              <a:buChar char="•"/>
            </a:pPr>
            <a:endParaRPr lang="en-US" altLang="ar-KW" sz="2000" dirty="0">
              <a:latin typeface="+mn-lt"/>
            </a:endParaRPr>
          </a:p>
          <a:p>
            <a:pPr eaLnBrk="1" hangingPunct="1">
              <a:lnSpc>
                <a:spcPts val="2338"/>
              </a:lnSpc>
              <a:spcBef>
                <a:spcPts val="113"/>
              </a:spcBef>
              <a:buClrTx/>
              <a:buFont typeface="Arial" panose="020B0604020202020204" pitchFamily="34" charset="0"/>
              <a:buChar char="•"/>
            </a:pPr>
            <a:r>
              <a:rPr lang="en-US" altLang="ar-KW" sz="2000" dirty="0">
                <a:latin typeface="+mn-lt"/>
              </a:rPr>
              <a:t>Example1:</a:t>
            </a:r>
          </a:p>
          <a:p>
            <a:pPr lvl="1" eaLnBrk="1" hangingPunct="1">
              <a:lnSpc>
                <a:spcPts val="2338"/>
              </a:lnSpc>
              <a:spcBef>
                <a:spcPts val="113"/>
              </a:spcBef>
              <a:buClrTx/>
              <a:buNone/>
            </a:pPr>
            <a:r>
              <a:rPr lang="en-US" altLang="ar-KW" sz="2000" dirty="0">
                <a:latin typeface="+mn-lt"/>
                <a:cs typeface="Courier New" panose="02070309020205020404" pitchFamily="49" charset="0"/>
              </a:rPr>
              <a:t>&gt;&gt;&gt; </a:t>
            </a:r>
            <a:r>
              <a:rPr lang="en-US" altLang="ar-KW" sz="2000" dirty="0" err="1">
                <a:latin typeface="+mn-lt"/>
                <a:cs typeface="Courier New" panose="02070309020205020404" pitchFamily="49" charset="0"/>
              </a:rPr>
              <a:t>x,y</a:t>
            </a:r>
            <a:r>
              <a:rPr lang="en-US" altLang="ar-KW" sz="2000" dirty="0">
                <a:latin typeface="+mn-lt"/>
                <a:cs typeface="Courier New" panose="02070309020205020404" pitchFamily="49" charset="0"/>
              </a:rPr>
              <a:t> = 2,3</a:t>
            </a:r>
          </a:p>
          <a:p>
            <a:pPr lvl="1" eaLnBrk="1" hangingPunct="1">
              <a:lnSpc>
                <a:spcPts val="2338"/>
              </a:lnSpc>
              <a:spcBef>
                <a:spcPts val="113"/>
              </a:spcBef>
              <a:buClrTx/>
              <a:buNone/>
            </a:pPr>
            <a:r>
              <a:rPr lang="en-US" altLang="ar-KW" sz="2000" dirty="0">
                <a:latin typeface="+mn-lt"/>
                <a:cs typeface="Courier New" panose="02070309020205020404" pitchFamily="49" charset="0"/>
              </a:rPr>
              <a:t>&gt;&gt;&gt; x</a:t>
            </a:r>
          </a:p>
          <a:p>
            <a:pPr lvl="1" eaLnBrk="1" hangingPunct="1">
              <a:lnSpc>
                <a:spcPts val="2338"/>
              </a:lnSpc>
              <a:spcBef>
                <a:spcPts val="113"/>
              </a:spcBef>
              <a:buClrTx/>
              <a:buNone/>
            </a:pPr>
            <a:r>
              <a:rPr lang="en-US" altLang="ar-KW" sz="2000" b="1" dirty="0">
                <a:solidFill>
                  <a:srgbClr val="C00000"/>
                </a:solidFill>
                <a:latin typeface="+mn-lt"/>
                <a:cs typeface="Courier New" panose="02070309020205020404" pitchFamily="49" charset="0"/>
              </a:rPr>
              <a:t>2</a:t>
            </a:r>
          </a:p>
          <a:p>
            <a:pPr lvl="1" eaLnBrk="1" hangingPunct="1">
              <a:lnSpc>
                <a:spcPts val="2338"/>
              </a:lnSpc>
              <a:spcBef>
                <a:spcPts val="113"/>
              </a:spcBef>
              <a:buClrTx/>
              <a:buNone/>
            </a:pPr>
            <a:r>
              <a:rPr lang="en-US" altLang="ar-KW" sz="2000" dirty="0">
                <a:latin typeface="+mn-lt"/>
                <a:cs typeface="Courier New" panose="02070309020205020404" pitchFamily="49" charset="0"/>
              </a:rPr>
              <a:t>&gt;&gt;&gt; y</a:t>
            </a:r>
          </a:p>
          <a:p>
            <a:pPr lvl="1" eaLnBrk="1" hangingPunct="1">
              <a:lnSpc>
                <a:spcPts val="2338"/>
              </a:lnSpc>
              <a:spcBef>
                <a:spcPts val="113"/>
              </a:spcBef>
              <a:buClrTx/>
              <a:buNone/>
            </a:pPr>
            <a:r>
              <a:rPr lang="en-US" altLang="ar-KW" sz="2000" b="1" dirty="0">
                <a:solidFill>
                  <a:srgbClr val="C00000"/>
                </a:solidFill>
                <a:latin typeface="+mn-lt"/>
                <a:cs typeface="Courier New" panose="02070309020205020404" pitchFamily="49" charset="0"/>
              </a:rPr>
              <a:t>3</a:t>
            </a:r>
          </a:p>
          <a:p>
            <a:pPr lvl="1" eaLnBrk="1" hangingPunct="1">
              <a:lnSpc>
                <a:spcPts val="2338"/>
              </a:lnSpc>
              <a:spcBef>
                <a:spcPts val="113"/>
              </a:spcBef>
              <a:buClrTx/>
              <a:buNone/>
            </a:pPr>
            <a:endParaRPr lang="en-US" altLang="ar-KW" sz="2000" dirty="0">
              <a:latin typeface="+mn-lt"/>
              <a:cs typeface="Courier New" panose="02070309020205020404" pitchFamily="49" charset="0"/>
            </a:endParaRPr>
          </a:p>
          <a:p>
            <a:pPr eaLnBrk="1" hangingPunct="1">
              <a:lnSpc>
                <a:spcPts val="2488"/>
              </a:lnSpc>
              <a:spcBef>
                <a:spcPts val="1013"/>
              </a:spcBef>
              <a:buClrTx/>
              <a:buFont typeface="Arial" panose="020B0604020202020204" pitchFamily="34" charset="0"/>
              <a:buChar char="•"/>
            </a:pPr>
            <a:r>
              <a:rPr lang="en-US" altLang="ar-KW" sz="2000" dirty="0">
                <a:latin typeface="+mn-lt"/>
              </a:rPr>
              <a:t>Example2:</a:t>
            </a:r>
            <a:endParaRPr lang="ar-KW" altLang="ar-KW" sz="2000" dirty="0">
              <a:latin typeface="+mn-lt"/>
            </a:endParaRPr>
          </a:p>
          <a:p>
            <a:pPr lvl="1" eaLnBrk="1" hangingPunct="1">
              <a:lnSpc>
                <a:spcPts val="2488"/>
              </a:lnSpc>
              <a:spcBef>
                <a:spcPts val="1013"/>
              </a:spcBef>
              <a:buClrTx/>
              <a:buNone/>
            </a:pPr>
            <a:r>
              <a:rPr lang="es-ES" altLang="ar-KW" sz="2000" dirty="0">
                <a:latin typeface="+mn-lt"/>
                <a:cs typeface="Courier New" panose="02070309020205020404" pitchFamily="49" charset="0"/>
              </a:rPr>
              <a:t>&gt;&gt;&gt; x = 5; y = 4; </a:t>
            </a:r>
          </a:p>
        </p:txBody>
      </p:sp>
    </p:spTree>
    <p:extLst>
      <p:ext uri="{BB962C8B-B14F-4D97-AF65-F5344CB8AC3E}">
        <p14:creationId xmlns:p14="http://schemas.microsoft.com/office/powerpoint/2010/main" val="1257620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28650" y="366055"/>
            <a:ext cx="7886700" cy="809392"/>
          </a:xfrm>
        </p:spPr>
        <p:txBody>
          <a:bodyPr>
            <a:normAutofit/>
          </a:bodyPr>
          <a:lstStyle/>
          <a:p>
            <a:pPr eaLnBrk="1" hangingPunct="1"/>
            <a:r>
              <a:rPr lang="en-US" altLang="en-US" b="1" dirty="0"/>
              <a:t>  Variables- Rules</a:t>
            </a:r>
          </a:p>
        </p:txBody>
      </p:sp>
      <p:sp>
        <p:nvSpPr>
          <p:cNvPr id="3" name="Footer Placeholder 2">
            <a:extLst>
              <a:ext uri="{FF2B5EF4-FFF2-40B4-BE49-F238E27FC236}">
                <a16:creationId xmlns:a16="http://schemas.microsoft.com/office/drawing/2014/main" id="{AA08FEC3-B45E-498B-83F6-EA75304C252F}"/>
              </a:ext>
            </a:extLst>
          </p:cNvPr>
          <p:cNvSpPr>
            <a:spLocks noGrp="1"/>
          </p:cNvSpPr>
          <p:nvPr>
            <p:ph type="ftr" sz="quarter" idx="11"/>
          </p:nvPr>
        </p:nvSpPr>
        <p:spPr/>
        <p:txBody>
          <a:bodyPr/>
          <a:lstStyle/>
          <a:p>
            <a:r>
              <a:rPr lang="en-US"/>
              <a:t>AOU-M110</a:t>
            </a:r>
            <a:endParaRPr lang="en-US" dirty="0"/>
          </a:p>
        </p:txBody>
      </p:sp>
      <p:sp>
        <p:nvSpPr>
          <p:cNvPr id="15364" name="Slide Number Placeholder 5"/>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1F7B7716-8645-44FD-AED9-695C21E23FE9}" type="slidenum">
              <a:rPr lang="en-US" altLang="en-US" sz="1100"/>
              <a:pPr/>
              <a:t>25</a:t>
            </a:fld>
            <a:endParaRPr lang="en-US" altLang="en-US" sz="1100"/>
          </a:p>
        </p:txBody>
      </p:sp>
      <p:sp>
        <p:nvSpPr>
          <p:cNvPr id="7" name="object 16"/>
          <p:cNvSpPr txBox="1">
            <a:spLocks noChangeArrowheads="1"/>
          </p:cNvSpPr>
          <p:nvPr/>
        </p:nvSpPr>
        <p:spPr bwMode="auto">
          <a:xfrm>
            <a:off x="982134" y="1175447"/>
            <a:ext cx="7727950" cy="398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50838" indent="-342900"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465138"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ts val="113"/>
              </a:spcBef>
              <a:spcAft>
                <a:spcPts val="600"/>
              </a:spcAft>
              <a:buClrTx/>
              <a:buFont typeface="Arial" panose="020B0604020202020204" pitchFamily="34" charset="0"/>
              <a:buChar char="•"/>
            </a:pPr>
            <a:r>
              <a:rPr lang="en-US" altLang="ar-KW" sz="2200" dirty="0">
                <a:latin typeface="+mn-lt"/>
              </a:rPr>
              <a:t>Variable names can contain letters, numbers, and the underscore (</a:t>
            </a:r>
            <a:r>
              <a:rPr lang="en-US" altLang="ar-KW" sz="2200" dirty="0">
                <a:solidFill>
                  <a:srgbClr val="7030A0"/>
                </a:solidFill>
                <a:latin typeface="+mn-lt"/>
              </a:rPr>
              <a:t>the dollar sign is NOT accepted</a:t>
            </a:r>
            <a:r>
              <a:rPr lang="en-US" altLang="ar-KW" sz="2200" dirty="0">
                <a:latin typeface="+mn-lt"/>
              </a:rPr>
              <a:t>!).</a:t>
            </a:r>
          </a:p>
          <a:p>
            <a:pPr eaLnBrk="1" hangingPunct="1">
              <a:spcBef>
                <a:spcPts val="113"/>
              </a:spcBef>
              <a:spcAft>
                <a:spcPts val="600"/>
              </a:spcAft>
              <a:buClrTx/>
              <a:buFont typeface="Arial" panose="020B0604020202020204" pitchFamily="34" charset="0"/>
              <a:buChar char="•"/>
            </a:pPr>
            <a:r>
              <a:rPr lang="en-US" altLang="ar-KW" sz="2200" dirty="0">
                <a:latin typeface="+mn-lt"/>
              </a:rPr>
              <a:t>Variable names cannot contain spaces.</a:t>
            </a:r>
          </a:p>
          <a:p>
            <a:pPr eaLnBrk="1" hangingPunct="1">
              <a:spcBef>
                <a:spcPts val="113"/>
              </a:spcBef>
              <a:spcAft>
                <a:spcPts val="600"/>
              </a:spcAft>
              <a:buClrTx/>
              <a:buFont typeface="Arial" panose="020B0604020202020204" pitchFamily="34" charset="0"/>
              <a:buChar char="•"/>
            </a:pPr>
            <a:r>
              <a:rPr lang="en-US" altLang="ar-KW" sz="2200" dirty="0">
                <a:latin typeface="+mn-lt"/>
              </a:rPr>
              <a:t>Variable names cannot start with a number.</a:t>
            </a:r>
          </a:p>
          <a:p>
            <a:pPr eaLnBrk="1" hangingPunct="1">
              <a:spcBef>
                <a:spcPts val="113"/>
              </a:spcBef>
              <a:spcAft>
                <a:spcPts val="600"/>
              </a:spcAft>
              <a:buClrTx/>
              <a:buFont typeface="Arial" panose="020B0604020202020204" pitchFamily="34" charset="0"/>
              <a:buChar char="•"/>
            </a:pPr>
            <a:r>
              <a:rPr lang="en-US" altLang="ar-KW" sz="2200" dirty="0">
                <a:latin typeface="+mn-lt"/>
              </a:rPr>
              <a:t>Variable name cannot be a reserved word.</a:t>
            </a:r>
          </a:p>
          <a:p>
            <a:pPr eaLnBrk="1" hangingPunct="1">
              <a:spcBef>
                <a:spcPts val="113"/>
              </a:spcBef>
              <a:spcAft>
                <a:spcPts val="600"/>
              </a:spcAft>
              <a:buClrTx/>
              <a:buFont typeface="Arial" panose="020B0604020202020204" pitchFamily="34" charset="0"/>
              <a:buChar char="•"/>
            </a:pPr>
            <a:r>
              <a:rPr lang="en-US" altLang="ar-KW" sz="2200" dirty="0">
                <a:latin typeface="+mn-lt"/>
              </a:rPr>
              <a:t>Case matters: </a:t>
            </a:r>
            <a:r>
              <a:rPr lang="en-US" altLang="ar-KW" sz="2200" dirty="0">
                <a:latin typeface="+mn-lt"/>
                <a:cs typeface="Courier New" panose="02070309020205020404" pitchFamily="49" charset="0"/>
              </a:rPr>
              <a:t>temp</a:t>
            </a:r>
            <a:r>
              <a:rPr lang="en-US" altLang="ar-KW" sz="2200" dirty="0">
                <a:latin typeface="+mn-lt"/>
              </a:rPr>
              <a:t> and </a:t>
            </a:r>
            <a:r>
              <a:rPr lang="en-US" altLang="ar-KW" sz="2200" dirty="0">
                <a:latin typeface="+mn-lt"/>
                <a:cs typeface="Courier New" panose="02070309020205020404" pitchFamily="49" charset="0"/>
              </a:rPr>
              <a:t>Temp</a:t>
            </a:r>
            <a:r>
              <a:rPr lang="en-US" altLang="ar-KW" sz="2200" dirty="0">
                <a:latin typeface="+mn-lt"/>
              </a:rPr>
              <a:t> are different variables.</a:t>
            </a:r>
          </a:p>
          <a:p>
            <a:pPr eaLnBrk="1" hangingPunct="1">
              <a:spcBef>
                <a:spcPts val="113"/>
              </a:spcBef>
              <a:spcAft>
                <a:spcPts val="600"/>
              </a:spcAft>
              <a:buClrTx/>
              <a:buFont typeface="Arial" panose="020B0604020202020204" pitchFamily="34" charset="0"/>
              <a:buChar char="•"/>
            </a:pPr>
            <a:r>
              <a:rPr lang="en-US" altLang="ar-KW" sz="2200" dirty="0">
                <a:latin typeface="+mn-lt"/>
              </a:rPr>
              <a:t>There are many reserved words such as:</a:t>
            </a:r>
          </a:p>
          <a:p>
            <a:pPr lvl="1" eaLnBrk="1" hangingPunct="1">
              <a:lnSpc>
                <a:spcPts val="2338"/>
              </a:lnSpc>
              <a:spcBef>
                <a:spcPts val="113"/>
              </a:spcBef>
              <a:buClrTx/>
              <a:buNone/>
            </a:pPr>
            <a:r>
              <a:rPr lang="en-US" altLang="ar-KW" sz="2000" b="1" dirty="0">
                <a:solidFill>
                  <a:srgbClr val="7030A0"/>
                </a:solidFill>
                <a:latin typeface="+mn-lt"/>
                <a:cs typeface="Courier New" panose="02070309020205020404" pitchFamily="49" charset="0"/>
              </a:rPr>
              <a:t>and, not, or, assert, break, class, continue, def, del, </a:t>
            </a:r>
            <a:r>
              <a:rPr lang="en-US" altLang="ar-KW" sz="2000" b="1" dirty="0" err="1">
                <a:solidFill>
                  <a:srgbClr val="7030A0"/>
                </a:solidFill>
                <a:latin typeface="+mn-lt"/>
                <a:cs typeface="Courier New" panose="02070309020205020404" pitchFamily="49" charset="0"/>
              </a:rPr>
              <a:t>elif</a:t>
            </a:r>
            <a:r>
              <a:rPr lang="en-US" altLang="ar-KW" sz="2000" b="1" dirty="0">
                <a:solidFill>
                  <a:srgbClr val="7030A0"/>
                </a:solidFill>
                <a:latin typeface="+mn-lt"/>
                <a:cs typeface="Courier New" panose="02070309020205020404" pitchFamily="49" charset="0"/>
              </a:rPr>
              <a:t>, else, except, exec, finally, for, from, global, if, import, in, is, lambda, pass, print, raise, return, try, while</a:t>
            </a:r>
            <a:endParaRPr lang="en-US" altLang="ar-KW" sz="1400" dirty="0">
              <a:solidFill>
                <a:srgbClr val="7030A0"/>
              </a:solidFill>
              <a:latin typeface="+mn-lt"/>
              <a:cs typeface="Courier New" panose="02070309020205020404" pitchFamily="49" charset="0"/>
            </a:endParaRPr>
          </a:p>
          <a:p>
            <a:pPr eaLnBrk="1" hangingPunct="1">
              <a:lnSpc>
                <a:spcPts val="2338"/>
              </a:lnSpc>
              <a:spcBef>
                <a:spcPts val="113"/>
              </a:spcBef>
              <a:buClrTx/>
              <a:buFont typeface="Arial" panose="020B0604020202020204" pitchFamily="34" charset="0"/>
              <a:buChar char="•"/>
            </a:pPr>
            <a:endParaRPr lang="en-US" altLang="ar-KW" sz="2200" dirty="0">
              <a:latin typeface="+mn-lt"/>
            </a:endParaRPr>
          </a:p>
        </p:txBody>
      </p:sp>
      <p:sp>
        <p:nvSpPr>
          <p:cNvPr id="8" name="TextBox 7">
            <a:extLst>
              <a:ext uri="{FF2B5EF4-FFF2-40B4-BE49-F238E27FC236}">
                <a16:creationId xmlns:a16="http://schemas.microsoft.com/office/drawing/2014/main" id="{E649B0BC-10CE-4043-A406-87468ADE0B0B}"/>
              </a:ext>
            </a:extLst>
          </p:cNvPr>
          <p:cNvSpPr txBox="1"/>
          <p:nvPr/>
        </p:nvSpPr>
        <p:spPr>
          <a:xfrm>
            <a:off x="1157684" y="5055751"/>
            <a:ext cx="7552400" cy="923330"/>
          </a:xfrm>
          <a:prstGeom prst="rect">
            <a:avLst/>
          </a:prstGeom>
          <a:noFill/>
        </p:spPr>
        <p:txBody>
          <a:bodyPr wrap="square">
            <a:spAutoFit/>
          </a:bodyPr>
          <a:lstStyle/>
          <a:p>
            <a:pPr algn="l"/>
            <a:r>
              <a:rPr lang="en-US" sz="1800" b="1" i="0" u="none" strike="noStrike" baseline="0" dirty="0"/>
              <a:t>WARNING! </a:t>
            </a:r>
            <a:r>
              <a:rPr lang="en-US" sz="1800" b="0" i="0" u="none" strike="noStrike" baseline="0" dirty="0"/>
              <a:t>You cannot use a variable until you have assigned a value to it. An error will occur if you try to perform an operation on a variable, such as printing it, before it has been assigned a value.</a:t>
            </a:r>
            <a:endParaRPr lang="en-US" dirty="0"/>
          </a:p>
        </p:txBody>
      </p:sp>
    </p:spTree>
    <p:extLst>
      <p:ext uri="{BB962C8B-B14F-4D97-AF65-F5344CB8AC3E}">
        <p14:creationId xmlns:p14="http://schemas.microsoft.com/office/powerpoint/2010/main" val="3517935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33375" y="366055"/>
            <a:ext cx="8591550" cy="961742"/>
          </a:xfrm>
        </p:spPr>
        <p:txBody>
          <a:bodyPr>
            <a:normAutofit/>
          </a:bodyPr>
          <a:lstStyle/>
          <a:p>
            <a:pPr eaLnBrk="1" hangingPunct="1"/>
            <a:r>
              <a:rPr lang="en-US" altLang="en-US" sz="2400" b="1" dirty="0"/>
              <a:t>  Displaying Multiple Items with the print Function</a:t>
            </a:r>
          </a:p>
        </p:txBody>
      </p:sp>
      <p:sp>
        <p:nvSpPr>
          <p:cNvPr id="3" name="Footer Placeholder 2">
            <a:extLst>
              <a:ext uri="{FF2B5EF4-FFF2-40B4-BE49-F238E27FC236}">
                <a16:creationId xmlns:a16="http://schemas.microsoft.com/office/drawing/2014/main" id="{D4E8D7FE-7813-43AB-A98A-3AEFC8EC7AD3}"/>
              </a:ext>
            </a:extLst>
          </p:cNvPr>
          <p:cNvSpPr>
            <a:spLocks noGrp="1"/>
          </p:cNvSpPr>
          <p:nvPr>
            <p:ph type="ftr" sz="quarter" idx="11"/>
          </p:nvPr>
        </p:nvSpPr>
        <p:spPr/>
        <p:txBody>
          <a:bodyPr/>
          <a:lstStyle/>
          <a:p>
            <a:r>
              <a:rPr lang="en-US"/>
              <a:t>AOU-M110</a:t>
            </a:r>
            <a:endParaRPr lang="en-US" dirty="0"/>
          </a:p>
        </p:txBody>
      </p:sp>
      <p:sp>
        <p:nvSpPr>
          <p:cNvPr id="15364" name="Slide Number Placeholder 5"/>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1F7B7716-8645-44FD-AED9-695C21E23FE9}" type="slidenum">
              <a:rPr lang="en-US" altLang="en-US" sz="1100"/>
              <a:pPr/>
              <a:t>26</a:t>
            </a:fld>
            <a:endParaRPr lang="en-US" altLang="en-US" sz="1100"/>
          </a:p>
        </p:txBody>
      </p:sp>
      <p:sp>
        <p:nvSpPr>
          <p:cNvPr id="8" name="TextBox 7">
            <a:extLst>
              <a:ext uri="{FF2B5EF4-FFF2-40B4-BE49-F238E27FC236}">
                <a16:creationId xmlns:a16="http://schemas.microsoft.com/office/drawing/2014/main" id="{9151755E-7F2F-49C1-B018-341094605BB3}"/>
              </a:ext>
            </a:extLst>
          </p:cNvPr>
          <p:cNvSpPr txBox="1"/>
          <p:nvPr/>
        </p:nvSpPr>
        <p:spPr>
          <a:xfrm>
            <a:off x="1117600" y="1632878"/>
            <a:ext cx="7270045" cy="1323439"/>
          </a:xfrm>
          <a:prstGeom prst="rect">
            <a:avLst/>
          </a:prstGeom>
          <a:noFill/>
        </p:spPr>
        <p:txBody>
          <a:bodyPr wrap="square">
            <a:spAutoFit/>
          </a:bodyPr>
          <a:lstStyle/>
          <a:p>
            <a:r>
              <a:rPr lang="en-US" sz="2000" dirty="0"/>
              <a:t>Python allows us to display multiple items with one call to the print function. </a:t>
            </a:r>
          </a:p>
          <a:p>
            <a:r>
              <a:rPr lang="en-US" sz="2000" dirty="0"/>
              <a:t>We simply need to separate the items with commas as shown in the following program:</a:t>
            </a:r>
          </a:p>
        </p:txBody>
      </p:sp>
      <p:sp>
        <p:nvSpPr>
          <p:cNvPr id="9" name="TextBox 8">
            <a:extLst>
              <a:ext uri="{FF2B5EF4-FFF2-40B4-BE49-F238E27FC236}">
                <a16:creationId xmlns:a16="http://schemas.microsoft.com/office/drawing/2014/main" id="{1235205C-132B-4EC1-BDD0-0228CACFA236}"/>
              </a:ext>
            </a:extLst>
          </p:cNvPr>
          <p:cNvSpPr txBox="1"/>
          <p:nvPr/>
        </p:nvSpPr>
        <p:spPr>
          <a:xfrm>
            <a:off x="1117600" y="3091733"/>
            <a:ext cx="7704666" cy="1200329"/>
          </a:xfrm>
          <a:prstGeom prst="rect">
            <a:avLst/>
          </a:prstGeom>
          <a:noFill/>
        </p:spPr>
        <p:txBody>
          <a:bodyPr wrap="square">
            <a:spAutoFit/>
          </a:bodyPr>
          <a:lstStyle/>
          <a:p>
            <a:r>
              <a:rPr lang="en-US" dirty="0">
                <a:solidFill>
                  <a:schemeClr val="bg1">
                    <a:lumMod val="50000"/>
                  </a:schemeClr>
                </a:solidFill>
              </a:rPr>
              <a:t># Displaying multiple items with one call</a:t>
            </a:r>
          </a:p>
          <a:p>
            <a:r>
              <a:rPr lang="en-US" dirty="0" err="1"/>
              <a:t>Course_Name</a:t>
            </a:r>
            <a:r>
              <a:rPr lang="en-US" dirty="0"/>
              <a:t>="Python Programming"</a:t>
            </a:r>
          </a:p>
          <a:p>
            <a:r>
              <a:rPr lang="en-US" dirty="0" err="1"/>
              <a:t>Course_Section</a:t>
            </a:r>
            <a:r>
              <a:rPr lang="en-US" dirty="0"/>
              <a:t>=210</a:t>
            </a:r>
          </a:p>
          <a:p>
            <a:r>
              <a:rPr lang="en-US" dirty="0"/>
              <a:t>print("The course is",</a:t>
            </a:r>
            <a:r>
              <a:rPr lang="en-US" dirty="0" err="1"/>
              <a:t>Course_Name</a:t>
            </a:r>
            <a:r>
              <a:rPr lang="en-US" dirty="0"/>
              <a:t>,“, and my section is",</a:t>
            </a:r>
            <a:r>
              <a:rPr lang="en-US" dirty="0" err="1"/>
              <a:t>Course_Section</a:t>
            </a:r>
            <a:r>
              <a:rPr lang="en-US" dirty="0"/>
              <a:t> )</a:t>
            </a:r>
          </a:p>
        </p:txBody>
      </p:sp>
      <p:sp>
        <p:nvSpPr>
          <p:cNvPr id="11" name="TextBox 10">
            <a:extLst>
              <a:ext uri="{FF2B5EF4-FFF2-40B4-BE49-F238E27FC236}">
                <a16:creationId xmlns:a16="http://schemas.microsoft.com/office/drawing/2014/main" id="{002D84AB-EE49-4EDB-86A4-4D5769ECF067}"/>
              </a:ext>
            </a:extLst>
          </p:cNvPr>
          <p:cNvSpPr txBox="1"/>
          <p:nvPr/>
        </p:nvSpPr>
        <p:spPr>
          <a:xfrm>
            <a:off x="1338937" y="4966475"/>
            <a:ext cx="5788004" cy="369332"/>
          </a:xfrm>
          <a:prstGeom prst="rect">
            <a:avLst/>
          </a:prstGeom>
          <a:noFill/>
          <a:ln>
            <a:solidFill>
              <a:schemeClr val="accent1"/>
            </a:solidFill>
          </a:ln>
        </p:spPr>
        <p:txBody>
          <a:bodyPr wrap="square">
            <a:spAutoFit/>
          </a:bodyPr>
          <a:lstStyle/>
          <a:p>
            <a:r>
              <a:rPr lang="en-US" dirty="0">
                <a:solidFill>
                  <a:srgbClr val="C00000"/>
                </a:solidFill>
              </a:rPr>
              <a:t>The course is Python Programming ,  and my section is 210</a:t>
            </a:r>
          </a:p>
        </p:txBody>
      </p:sp>
      <p:sp>
        <p:nvSpPr>
          <p:cNvPr id="14" name="TextBox 13">
            <a:extLst>
              <a:ext uri="{FF2B5EF4-FFF2-40B4-BE49-F238E27FC236}">
                <a16:creationId xmlns:a16="http://schemas.microsoft.com/office/drawing/2014/main" id="{2D851E71-1A1E-4D76-9F72-5C126D7F74A5}"/>
              </a:ext>
            </a:extLst>
          </p:cNvPr>
          <p:cNvSpPr txBox="1"/>
          <p:nvPr/>
        </p:nvSpPr>
        <p:spPr>
          <a:xfrm>
            <a:off x="1198282" y="4597143"/>
            <a:ext cx="1054099" cy="369332"/>
          </a:xfrm>
          <a:prstGeom prst="rect">
            <a:avLst/>
          </a:prstGeom>
          <a:noFill/>
        </p:spPr>
        <p:txBody>
          <a:bodyPr wrap="square">
            <a:spAutoFit/>
          </a:bodyPr>
          <a:lstStyle/>
          <a:p>
            <a:r>
              <a:rPr lang="en-US" b="1" dirty="0"/>
              <a:t>Output:</a:t>
            </a:r>
          </a:p>
        </p:txBody>
      </p:sp>
    </p:spTree>
    <p:extLst>
      <p:ext uri="{BB962C8B-B14F-4D97-AF65-F5344CB8AC3E}">
        <p14:creationId xmlns:p14="http://schemas.microsoft.com/office/powerpoint/2010/main" val="622868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28650" y="366055"/>
            <a:ext cx="7886700" cy="732648"/>
          </a:xfrm>
        </p:spPr>
        <p:txBody>
          <a:bodyPr/>
          <a:lstStyle/>
          <a:p>
            <a:r>
              <a:rPr lang="en-GB" altLang="ar-KW" b="1" dirty="0"/>
              <a:t>Reading from the keyboard </a:t>
            </a:r>
          </a:p>
        </p:txBody>
      </p:sp>
      <p:sp>
        <p:nvSpPr>
          <p:cNvPr id="21507" name="Content Placeholder 4"/>
          <p:cNvSpPr>
            <a:spLocks noGrp="1"/>
          </p:cNvSpPr>
          <p:nvPr>
            <p:ph idx="1"/>
          </p:nvPr>
        </p:nvSpPr>
        <p:spPr>
          <a:xfrm>
            <a:off x="628650" y="4258136"/>
            <a:ext cx="7886700" cy="590931"/>
          </a:xfrm>
        </p:spPr>
        <p:txBody>
          <a:bodyPr wrap="square">
            <a:spAutoFit/>
          </a:bodyPr>
          <a:lstStyle/>
          <a:p>
            <a:pPr marL="285750" indent="-285750" defTabSz="457200">
              <a:spcBef>
                <a:spcPct val="20000"/>
              </a:spcBef>
              <a:spcAft>
                <a:spcPts val="600"/>
              </a:spcAft>
              <a:buClr>
                <a:srgbClr val="30ACEC">
                  <a:lumMod val="75000"/>
                </a:srgbClr>
              </a:buClr>
              <a:buSzPct val="145000"/>
              <a:buFont typeface="Arial"/>
            </a:pPr>
            <a:r>
              <a:rPr lang="en-GB" altLang="ar-KW" sz="1800" dirty="0">
                <a:latin typeface="+mn-lt"/>
              </a:rPr>
              <a:t>For reading values (numbers) from the keyboard we can use “</a:t>
            </a:r>
            <a:r>
              <a:rPr lang="en-GB" altLang="ar-KW" sz="1800" b="1" dirty="0">
                <a:solidFill>
                  <a:srgbClr val="7030A0"/>
                </a:solidFill>
                <a:latin typeface="+mn-lt"/>
              </a:rPr>
              <a:t>eval()</a:t>
            </a:r>
            <a:r>
              <a:rPr lang="en-GB" altLang="ar-KW" sz="1800" dirty="0">
                <a:latin typeface="+mn-lt"/>
              </a:rPr>
              <a:t>” which converts the string to values.</a:t>
            </a:r>
          </a:p>
        </p:txBody>
      </p:sp>
      <p:sp>
        <p:nvSpPr>
          <p:cNvPr id="4" name="Footer Placeholder 3">
            <a:extLst>
              <a:ext uri="{FF2B5EF4-FFF2-40B4-BE49-F238E27FC236}">
                <a16:creationId xmlns:a16="http://schemas.microsoft.com/office/drawing/2014/main" id="{4A735C5E-8310-4D80-A980-44C359433187}"/>
              </a:ext>
            </a:extLst>
          </p:cNvPr>
          <p:cNvSpPr>
            <a:spLocks noGrp="1"/>
          </p:cNvSpPr>
          <p:nvPr>
            <p:ph type="ftr" sz="quarter" idx="11"/>
          </p:nvPr>
        </p:nvSpPr>
        <p:spPr/>
        <p:txBody>
          <a:bodyPr/>
          <a:lstStyle/>
          <a:p>
            <a:r>
              <a:rPr lang="en-US"/>
              <a:t>AOU-M110</a:t>
            </a:r>
            <a:endParaRPr lang="en-US" dirty="0"/>
          </a:p>
        </p:txBody>
      </p:sp>
      <p:sp>
        <p:nvSpPr>
          <p:cNvPr id="21508" name="Slide Number Placeholder 2"/>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4C01B12D-553F-4BDA-9E35-B619F454FE31}" type="slidenum">
              <a:rPr lang="en-GB" altLang="ar-KW" sz="1100"/>
              <a:pPr/>
              <a:t>27</a:t>
            </a:fld>
            <a:endParaRPr lang="en-GB" altLang="ar-KW" sz="1100"/>
          </a:p>
        </p:txBody>
      </p:sp>
      <p:sp>
        <p:nvSpPr>
          <p:cNvPr id="3" name="Rectangle 2">
            <a:extLst>
              <a:ext uri="{FF2B5EF4-FFF2-40B4-BE49-F238E27FC236}">
                <a16:creationId xmlns:a16="http://schemas.microsoft.com/office/drawing/2014/main" id="{F91F7A76-08A6-408C-8BE3-89C6DF51498D}"/>
              </a:ext>
            </a:extLst>
          </p:cNvPr>
          <p:cNvSpPr/>
          <p:nvPr/>
        </p:nvSpPr>
        <p:spPr>
          <a:xfrm>
            <a:off x="575682" y="1234910"/>
            <a:ext cx="7939668" cy="1240340"/>
          </a:xfrm>
          <a:prstGeom prst="rect">
            <a:avLst/>
          </a:prstGeom>
        </p:spPr>
        <p:txBody>
          <a:bodyPr wrap="square">
            <a:spAutoFit/>
          </a:bodyPr>
          <a:lstStyle/>
          <a:p>
            <a:pPr marL="285750" lvl="0" indent="-285750" defTabSz="457200">
              <a:spcBef>
                <a:spcPct val="20000"/>
              </a:spcBef>
              <a:spcAft>
                <a:spcPts val="600"/>
              </a:spcAft>
              <a:buClr>
                <a:srgbClr val="30ACEC">
                  <a:lumMod val="75000"/>
                </a:srgbClr>
              </a:buClr>
              <a:buSzPct val="145000"/>
              <a:buFont typeface="Arial"/>
              <a:buChar char="•"/>
              <a:defRPr/>
            </a:pPr>
            <a:r>
              <a:rPr lang="en-GB" dirty="0">
                <a:cs typeface="Poppins" panose="00000500000000000000" pitchFamily="2" charset="0"/>
              </a:rPr>
              <a:t>To read from the keyboard, </a:t>
            </a:r>
            <a:r>
              <a:rPr lang="en-US" dirty="0">
                <a:cs typeface="Poppins" panose="00000500000000000000" pitchFamily="2" charset="0"/>
              </a:rPr>
              <a:t>you normally use the </a:t>
            </a:r>
            <a:r>
              <a:rPr lang="en-US" b="1" dirty="0">
                <a:solidFill>
                  <a:srgbClr val="C00000"/>
                </a:solidFill>
                <a:cs typeface="Poppins" panose="00000500000000000000" pitchFamily="2" charset="0"/>
              </a:rPr>
              <a:t>input</a:t>
            </a:r>
            <a:r>
              <a:rPr lang="en-US" dirty="0">
                <a:cs typeface="Poppins" panose="00000500000000000000" pitchFamily="2" charset="0"/>
              </a:rPr>
              <a:t> function in an assignment statement that follows this general format:</a:t>
            </a:r>
            <a:endParaRPr lang="en-GB" dirty="0">
              <a:cs typeface="Poppins" panose="00000500000000000000" pitchFamily="2" charset="0"/>
            </a:endParaRPr>
          </a:p>
          <a:p>
            <a:pPr lvl="0" algn="ctr" defTabSz="457200">
              <a:spcBef>
                <a:spcPct val="20000"/>
              </a:spcBef>
              <a:spcAft>
                <a:spcPts val="600"/>
              </a:spcAft>
              <a:buClr>
                <a:srgbClr val="30ACEC">
                  <a:lumMod val="75000"/>
                </a:srgbClr>
              </a:buClr>
              <a:buSzPct val="145000"/>
              <a:defRPr/>
            </a:pPr>
            <a:r>
              <a:rPr lang="en-GB" sz="2800" b="1" dirty="0">
                <a:solidFill>
                  <a:srgbClr val="C00000"/>
                </a:solidFill>
              </a:rPr>
              <a:t>variable = input(prompt)</a:t>
            </a:r>
          </a:p>
        </p:txBody>
      </p:sp>
      <p:sp>
        <p:nvSpPr>
          <p:cNvPr id="8" name="TextBox 7">
            <a:extLst>
              <a:ext uri="{FF2B5EF4-FFF2-40B4-BE49-F238E27FC236}">
                <a16:creationId xmlns:a16="http://schemas.microsoft.com/office/drawing/2014/main" id="{670C7BD7-D16B-45FE-882E-3F3E65C1C777}"/>
              </a:ext>
            </a:extLst>
          </p:cNvPr>
          <p:cNvSpPr txBox="1"/>
          <p:nvPr/>
        </p:nvSpPr>
        <p:spPr>
          <a:xfrm>
            <a:off x="959555" y="4821698"/>
            <a:ext cx="4572000" cy="923330"/>
          </a:xfrm>
          <a:prstGeom prst="rect">
            <a:avLst/>
          </a:prstGeom>
          <a:noFill/>
        </p:spPr>
        <p:txBody>
          <a:bodyPr wrap="square">
            <a:spAutoFit/>
          </a:bodyPr>
          <a:lstStyle/>
          <a:p>
            <a:r>
              <a:rPr lang="en-US" dirty="0"/>
              <a:t>x =</a:t>
            </a:r>
            <a:r>
              <a:rPr lang="en-US" dirty="0">
                <a:solidFill>
                  <a:srgbClr val="7030A0"/>
                </a:solidFill>
              </a:rPr>
              <a:t>eval(</a:t>
            </a:r>
            <a:r>
              <a:rPr lang="en-US" dirty="0"/>
              <a:t>input("enter a number: ")</a:t>
            </a:r>
            <a:r>
              <a:rPr lang="en-US" dirty="0">
                <a:solidFill>
                  <a:srgbClr val="7030A0"/>
                </a:solidFill>
              </a:rPr>
              <a:t>)</a:t>
            </a:r>
            <a:r>
              <a:rPr lang="en-US" dirty="0"/>
              <a:t>  </a:t>
            </a:r>
          </a:p>
          <a:p>
            <a:r>
              <a:rPr lang="en-US" dirty="0"/>
              <a:t>y =</a:t>
            </a:r>
            <a:r>
              <a:rPr lang="en-US" dirty="0">
                <a:solidFill>
                  <a:srgbClr val="7030A0"/>
                </a:solidFill>
              </a:rPr>
              <a:t>eval(</a:t>
            </a:r>
            <a:r>
              <a:rPr lang="en-US" dirty="0"/>
              <a:t>input("enter another number: ")</a:t>
            </a:r>
            <a:r>
              <a:rPr lang="en-US" dirty="0">
                <a:solidFill>
                  <a:srgbClr val="7030A0"/>
                </a:solidFill>
              </a:rPr>
              <a:t>) </a:t>
            </a:r>
            <a:r>
              <a:rPr lang="en-US" dirty="0"/>
              <a:t> </a:t>
            </a:r>
          </a:p>
          <a:p>
            <a:r>
              <a:rPr lang="en-US" dirty="0"/>
              <a:t>print("The sum of both numbers is:",</a:t>
            </a:r>
            <a:r>
              <a:rPr lang="en-US" dirty="0" err="1"/>
              <a:t>x+y</a:t>
            </a:r>
            <a:r>
              <a:rPr lang="en-US" dirty="0"/>
              <a:t>)</a:t>
            </a:r>
          </a:p>
        </p:txBody>
      </p:sp>
      <p:sp>
        <p:nvSpPr>
          <p:cNvPr id="11" name="TextBox 10">
            <a:extLst>
              <a:ext uri="{FF2B5EF4-FFF2-40B4-BE49-F238E27FC236}">
                <a16:creationId xmlns:a16="http://schemas.microsoft.com/office/drawing/2014/main" id="{7DD12049-EC32-46F8-89C4-570337C6F1EE}"/>
              </a:ext>
            </a:extLst>
          </p:cNvPr>
          <p:cNvSpPr txBox="1"/>
          <p:nvPr/>
        </p:nvSpPr>
        <p:spPr>
          <a:xfrm>
            <a:off x="5637740" y="4813198"/>
            <a:ext cx="3488267" cy="923330"/>
          </a:xfrm>
          <a:prstGeom prst="rect">
            <a:avLst/>
          </a:prstGeom>
          <a:noFill/>
        </p:spPr>
        <p:txBody>
          <a:bodyPr wrap="square">
            <a:spAutoFit/>
          </a:bodyPr>
          <a:lstStyle/>
          <a:p>
            <a:r>
              <a:rPr lang="en-US" dirty="0">
                <a:solidFill>
                  <a:srgbClr val="FF0000"/>
                </a:solidFill>
              </a:rPr>
              <a:t>enter a number: 5</a:t>
            </a:r>
          </a:p>
          <a:p>
            <a:r>
              <a:rPr lang="en-US" dirty="0">
                <a:solidFill>
                  <a:srgbClr val="FF0000"/>
                </a:solidFill>
              </a:rPr>
              <a:t>enter another number: 10</a:t>
            </a:r>
          </a:p>
          <a:p>
            <a:r>
              <a:rPr lang="en-US" dirty="0">
                <a:solidFill>
                  <a:srgbClr val="FF0000"/>
                </a:solidFill>
              </a:rPr>
              <a:t>The sum of both numbers is: 15</a:t>
            </a:r>
          </a:p>
        </p:txBody>
      </p:sp>
      <p:sp>
        <p:nvSpPr>
          <p:cNvPr id="2" name="Rectangle 1">
            <a:extLst>
              <a:ext uri="{FF2B5EF4-FFF2-40B4-BE49-F238E27FC236}">
                <a16:creationId xmlns:a16="http://schemas.microsoft.com/office/drawing/2014/main" id="{71A693EB-21CD-757F-629C-B54586F11843}"/>
              </a:ext>
            </a:extLst>
          </p:cNvPr>
          <p:cNvSpPr/>
          <p:nvPr/>
        </p:nvSpPr>
        <p:spPr>
          <a:xfrm>
            <a:off x="3245555" y="3410965"/>
            <a:ext cx="3630906" cy="710964"/>
          </a:xfrm>
          <a:prstGeom prst="rect">
            <a:avLst/>
          </a:prstGeom>
        </p:spPr>
        <p:txBody>
          <a:bodyPr wrap="square">
            <a:spAutoFit/>
          </a:bodyPr>
          <a:lstStyle/>
          <a:p>
            <a:pPr lvl="0" defTabSz="457200">
              <a:spcBef>
                <a:spcPct val="20000"/>
              </a:spcBef>
              <a:spcAft>
                <a:spcPts val="600"/>
              </a:spcAft>
              <a:buClr>
                <a:srgbClr val="30ACEC">
                  <a:lumMod val="75000"/>
                </a:srgbClr>
              </a:buClr>
              <a:buSzPct val="145000"/>
              <a:defRPr/>
            </a:pPr>
            <a:r>
              <a:rPr lang="en-GB" sz="1600" dirty="0">
                <a:solidFill>
                  <a:srgbClr val="C00000"/>
                </a:solidFill>
                <a:latin typeface="Consolas" panose="020B0609020204030204" pitchFamily="49" charset="0"/>
                <a:cs typeface="Courier New" panose="02070309020205020404" pitchFamily="49" charset="0"/>
              </a:rPr>
              <a:t>Enter your text: Hello Ahmad</a:t>
            </a:r>
          </a:p>
          <a:p>
            <a:pPr lvl="0" defTabSz="457200">
              <a:spcBef>
                <a:spcPct val="20000"/>
              </a:spcBef>
              <a:spcAft>
                <a:spcPts val="600"/>
              </a:spcAft>
              <a:buClr>
                <a:srgbClr val="30ACEC">
                  <a:lumMod val="75000"/>
                </a:srgbClr>
              </a:buClr>
              <a:buSzPct val="145000"/>
              <a:defRPr/>
            </a:pPr>
            <a:r>
              <a:rPr lang="en-GB" sz="1600" dirty="0">
                <a:solidFill>
                  <a:srgbClr val="C00000"/>
                </a:solidFill>
                <a:latin typeface="Consolas" panose="020B0609020204030204" pitchFamily="49" charset="0"/>
                <a:cs typeface="Courier New" panose="02070309020205020404" pitchFamily="49" charset="0"/>
              </a:rPr>
              <a:t>Hello Ahmad</a:t>
            </a:r>
            <a:endParaRPr lang="en-GB" sz="1600" dirty="0">
              <a:solidFill>
                <a:srgbClr val="C00000"/>
              </a:solidFill>
              <a:latin typeface="Consolas" panose="020B0609020204030204" pitchFamily="49" charset="0"/>
            </a:endParaRPr>
          </a:p>
        </p:txBody>
      </p:sp>
      <p:sp>
        <p:nvSpPr>
          <p:cNvPr id="7" name="Arrow: Right 6">
            <a:extLst>
              <a:ext uri="{FF2B5EF4-FFF2-40B4-BE49-F238E27FC236}">
                <a16:creationId xmlns:a16="http://schemas.microsoft.com/office/drawing/2014/main" id="{F05CC8A9-8F5C-5D4D-5503-AB9B86238EEF}"/>
              </a:ext>
            </a:extLst>
          </p:cNvPr>
          <p:cNvSpPr/>
          <p:nvPr/>
        </p:nvSpPr>
        <p:spPr>
          <a:xfrm>
            <a:off x="2497947" y="3591814"/>
            <a:ext cx="602875" cy="2769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EA28C8A-2259-B453-C10C-A44155CAC5FC}"/>
              </a:ext>
            </a:extLst>
          </p:cNvPr>
          <p:cNvSpPr txBox="1"/>
          <p:nvPr/>
        </p:nvSpPr>
        <p:spPr>
          <a:xfrm>
            <a:off x="628650" y="2579967"/>
            <a:ext cx="6562164" cy="778675"/>
          </a:xfrm>
          <a:prstGeom prst="rect">
            <a:avLst/>
          </a:prstGeom>
          <a:solidFill>
            <a:schemeClr val="accent5">
              <a:lumMod val="20000"/>
              <a:lumOff val="80000"/>
            </a:schemeClr>
          </a:solidFill>
        </p:spPr>
        <p:txBody>
          <a:bodyPr wrap="square">
            <a:spAutoFit/>
          </a:bodyPr>
          <a:lstStyle/>
          <a:p>
            <a:pPr marL="400050" lvl="1" defTabSz="457200">
              <a:spcBef>
                <a:spcPct val="20000"/>
              </a:spcBef>
              <a:spcAft>
                <a:spcPts val="600"/>
              </a:spcAft>
              <a:buClr>
                <a:srgbClr val="30ACEC">
                  <a:lumMod val="75000"/>
                </a:srgbClr>
              </a:buClr>
              <a:buSzPct val="145000"/>
              <a:defRPr/>
            </a:pPr>
            <a:r>
              <a:rPr lang="en-GB" sz="1800" b="1" dirty="0">
                <a:solidFill>
                  <a:prstClr val="black"/>
                </a:solidFill>
                <a:latin typeface="Courier New" panose="02070309020205020404" pitchFamily="49" charset="0"/>
                <a:cs typeface="Courier New" panose="02070309020205020404" pitchFamily="49" charset="0"/>
              </a:rPr>
              <a:t>x=</a:t>
            </a:r>
            <a:r>
              <a:rPr lang="en-GB" sz="1800" b="1" dirty="0">
                <a:solidFill>
                  <a:srgbClr val="FF0000"/>
                </a:solidFill>
                <a:latin typeface="Courier New" panose="02070309020205020404" pitchFamily="49" charset="0"/>
                <a:cs typeface="Courier New" panose="02070309020205020404" pitchFamily="49" charset="0"/>
              </a:rPr>
              <a:t>input</a:t>
            </a:r>
            <a:r>
              <a:rPr lang="en-GB" sz="1800" b="1" dirty="0">
                <a:solidFill>
                  <a:prstClr val="black"/>
                </a:solidFill>
                <a:latin typeface="Courier New" panose="02070309020205020404" pitchFamily="49" charset="0"/>
                <a:cs typeface="Courier New" panose="02070309020205020404" pitchFamily="49" charset="0"/>
              </a:rPr>
              <a:t>(“enter your text: ” )</a:t>
            </a:r>
            <a:r>
              <a:rPr lang="en-GB" sz="1800" b="1" dirty="0">
                <a:solidFill>
                  <a:srgbClr val="C00000"/>
                </a:solidFill>
                <a:latin typeface="Courier New" panose="02070309020205020404" pitchFamily="49" charset="0"/>
                <a:cs typeface="Courier New" panose="02070309020205020404" pitchFamily="49" charset="0"/>
              </a:rPr>
              <a:t>#Hello Ahmad</a:t>
            </a:r>
          </a:p>
          <a:p>
            <a:pPr marL="400050" lvl="1" defTabSz="457200">
              <a:spcBef>
                <a:spcPct val="20000"/>
              </a:spcBef>
              <a:spcAft>
                <a:spcPts val="600"/>
              </a:spcAft>
              <a:buClr>
                <a:srgbClr val="30ACEC">
                  <a:lumMod val="75000"/>
                </a:srgbClr>
              </a:buClr>
              <a:buSzPct val="145000"/>
              <a:defRPr/>
            </a:pPr>
            <a:r>
              <a:rPr lang="en-GB" sz="1800" b="1" dirty="0">
                <a:solidFill>
                  <a:prstClr val="black"/>
                </a:solidFill>
                <a:latin typeface="Courier New" panose="02070309020205020404" pitchFamily="49" charset="0"/>
                <a:cs typeface="Courier New" panose="02070309020205020404" pitchFamily="49" charset="0"/>
              </a:rPr>
              <a:t>print(x)</a:t>
            </a:r>
          </a:p>
        </p:txBody>
      </p:sp>
      <p:sp>
        <p:nvSpPr>
          <p:cNvPr id="12" name="Arrow: Right 11">
            <a:extLst>
              <a:ext uri="{FF2B5EF4-FFF2-40B4-BE49-F238E27FC236}">
                <a16:creationId xmlns:a16="http://schemas.microsoft.com/office/drawing/2014/main" id="{1BA05842-22C7-2827-B54E-944AC4D0D9CD}"/>
              </a:ext>
            </a:extLst>
          </p:cNvPr>
          <p:cNvSpPr/>
          <p:nvPr/>
        </p:nvSpPr>
        <p:spPr>
          <a:xfrm>
            <a:off x="5034865" y="5185058"/>
            <a:ext cx="602875" cy="2769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082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Title 1"/>
          <p:cNvSpPr txBox="1">
            <a:spLocks/>
          </p:cNvSpPr>
          <p:nvPr/>
        </p:nvSpPr>
        <p:spPr bwMode="auto">
          <a:xfrm>
            <a:off x="662880" y="16092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Tx/>
              <a:buNone/>
            </a:pPr>
            <a:r>
              <a:rPr lang="en-GB" altLang="ar-KW" sz="3600" b="1" dirty="0"/>
              <a:t>Math Operators</a:t>
            </a:r>
          </a:p>
        </p:txBody>
      </p:sp>
      <p:sp>
        <p:nvSpPr>
          <p:cNvPr id="5" name="Footer Placeholder 4">
            <a:extLst>
              <a:ext uri="{FF2B5EF4-FFF2-40B4-BE49-F238E27FC236}">
                <a16:creationId xmlns:a16="http://schemas.microsoft.com/office/drawing/2014/main" id="{F93BB530-E422-4238-9FEF-D95EF5E71FB3}"/>
              </a:ext>
            </a:extLst>
          </p:cNvPr>
          <p:cNvSpPr>
            <a:spLocks noGrp="1"/>
          </p:cNvSpPr>
          <p:nvPr>
            <p:ph type="ftr" sz="quarter" idx="11"/>
          </p:nvPr>
        </p:nvSpPr>
        <p:spPr/>
        <p:txBody>
          <a:bodyPr/>
          <a:lstStyle/>
          <a:p>
            <a:r>
              <a:rPr lang="en-US"/>
              <a:t>AOU-M110</a:t>
            </a:r>
            <a:endParaRPr lang="en-US" dirty="0"/>
          </a:p>
        </p:txBody>
      </p:sp>
      <p:sp>
        <p:nvSpPr>
          <p:cNvPr id="27654" name="Slide Number Placeholder 1"/>
          <p:cNvSpPr>
            <a:spLocks noGrp="1"/>
          </p:cNvSpPr>
          <p:nvPr>
            <p:ph type="sldNum" sz="quarter" idx="4294967295"/>
          </p:nvPr>
        </p:nvSpPr>
        <p:spPr>
          <a:xfrm>
            <a:off x="8729663" y="6327775"/>
            <a:ext cx="414337" cy="366713"/>
          </a:xfrm>
          <a:prstGeom prst="rect">
            <a:avLst/>
          </a:prstGeom>
        </p:spPr>
        <p:txBody>
          <a:bodyPr vert="horz" lIns="91440" tIns="45720" rIns="91440" bIns="45720" rtlCol="0" anchor="ctr"/>
          <a:lstStyle/>
          <a:p>
            <a:fld id="{E4D795A5-F0C5-45DE-98F1-B9E83F39C7B8}" type="slidenum">
              <a:rPr lang="en-GB" altLang="ar-KW" sz="1100"/>
              <a:pPr/>
              <a:t>28</a:t>
            </a:fld>
            <a:endParaRPr lang="en-GB" altLang="ar-KW" sz="1100"/>
          </a:p>
        </p:txBody>
      </p:sp>
      <p:graphicFrame>
        <p:nvGraphicFramePr>
          <p:cNvPr id="4" name="Table 3">
            <a:extLst>
              <a:ext uri="{FF2B5EF4-FFF2-40B4-BE49-F238E27FC236}">
                <a16:creationId xmlns:a16="http://schemas.microsoft.com/office/drawing/2014/main" id="{A3B77F18-9B81-4BB1-B492-76D169EC3BC8}"/>
              </a:ext>
            </a:extLst>
          </p:cNvPr>
          <p:cNvGraphicFramePr>
            <a:graphicFrameLocks noGrp="1"/>
          </p:cNvGraphicFramePr>
          <p:nvPr>
            <p:extLst>
              <p:ext uri="{D42A27DB-BD31-4B8C-83A1-F6EECF244321}">
                <p14:modId xmlns:p14="http://schemas.microsoft.com/office/powerpoint/2010/main" val="1213449389"/>
              </p:ext>
            </p:extLst>
          </p:nvPr>
        </p:nvGraphicFramePr>
        <p:xfrm>
          <a:off x="2180334" y="1193426"/>
          <a:ext cx="6712146" cy="4949617"/>
        </p:xfrm>
        <a:graphic>
          <a:graphicData uri="http://schemas.openxmlformats.org/drawingml/2006/table">
            <a:tbl>
              <a:tblPr firstRow="1" bandRow="1">
                <a:tableStyleId>{93296810-A885-4BE3-A3E7-6D5BEEA58F35}</a:tableStyleId>
              </a:tblPr>
              <a:tblGrid>
                <a:gridCol w="1737729">
                  <a:extLst>
                    <a:ext uri="{9D8B030D-6E8A-4147-A177-3AD203B41FA5}">
                      <a16:colId xmlns:a16="http://schemas.microsoft.com/office/drawing/2014/main" val="2102020495"/>
                    </a:ext>
                  </a:extLst>
                </a:gridCol>
                <a:gridCol w="2520371">
                  <a:extLst>
                    <a:ext uri="{9D8B030D-6E8A-4147-A177-3AD203B41FA5}">
                      <a16:colId xmlns:a16="http://schemas.microsoft.com/office/drawing/2014/main" val="3250380435"/>
                    </a:ext>
                  </a:extLst>
                </a:gridCol>
                <a:gridCol w="1220391">
                  <a:extLst>
                    <a:ext uri="{9D8B030D-6E8A-4147-A177-3AD203B41FA5}">
                      <a16:colId xmlns:a16="http://schemas.microsoft.com/office/drawing/2014/main" val="2816894516"/>
                    </a:ext>
                  </a:extLst>
                </a:gridCol>
                <a:gridCol w="1233655">
                  <a:extLst>
                    <a:ext uri="{9D8B030D-6E8A-4147-A177-3AD203B41FA5}">
                      <a16:colId xmlns:a16="http://schemas.microsoft.com/office/drawing/2014/main" val="4080970683"/>
                    </a:ext>
                  </a:extLst>
                </a:gridCol>
              </a:tblGrid>
              <a:tr h="532428">
                <a:tc>
                  <a:txBody>
                    <a:bodyPr/>
                    <a:lstStyle/>
                    <a:p>
                      <a:pPr algn="ctr" rtl="0" fontAlgn="ctr"/>
                      <a:r>
                        <a:rPr lang="en-US" sz="2400" u="none" strike="noStrike" dirty="0">
                          <a:effectLst/>
                        </a:rPr>
                        <a:t>Name</a:t>
                      </a:r>
                      <a:endParaRPr lang="en-US" sz="2400" b="1" i="0" u="none" strike="noStrike" dirty="0">
                        <a:solidFill>
                          <a:srgbClr val="FFFFFF"/>
                        </a:solidFill>
                        <a:effectLst/>
                        <a:latin typeface="Corbel" panose="020B0503020204020204" pitchFamily="34" charset="0"/>
                      </a:endParaRPr>
                    </a:p>
                  </a:txBody>
                  <a:tcPr marL="6704" marR="6704" marT="6704" marB="0" anchor="ctr"/>
                </a:tc>
                <a:tc>
                  <a:txBody>
                    <a:bodyPr/>
                    <a:lstStyle/>
                    <a:p>
                      <a:pPr algn="ctr" rtl="0" fontAlgn="ctr"/>
                      <a:r>
                        <a:rPr lang="en-US" sz="2400" u="none" strike="noStrike" dirty="0">
                          <a:effectLst/>
                        </a:rPr>
                        <a:t>Meaning</a:t>
                      </a:r>
                      <a:endParaRPr lang="en-US" sz="2400" b="1" i="0" u="none" strike="noStrike" dirty="0">
                        <a:solidFill>
                          <a:srgbClr val="FFFFFF"/>
                        </a:solidFill>
                        <a:effectLst/>
                        <a:latin typeface="Corbel" panose="020B0503020204020204" pitchFamily="34" charset="0"/>
                      </a:endParaRPr>
                    </a:p>
                  </a:txBody>
                  <a:tcPr marL="6704" marR="6704" marT="6704" marB="0" anchor="ctr"/>
                </a:tc>
                <a:tc>
                  <a:txBody>
                    <a:bodyPr/>
                    <a:lstStyle/>
                    <a:p>
                      <a:pPr algn="ctr" rtl="0" fontAlgn="ctr"/>
                      <a:r>
                        <a:rPr lang="en-US" sz="2400" u="none" strike="noStrike" dirty="0">
                          <a:effectLst/>
                        </a:rPr>
                        <a:t>Example</a:t>
                      </a:r>
                      <a:endParaRPr lang="en-US" sz="2400" b="1" i="0" u="none" strike="noStrike" dirty="0">
                        <a:solidFill>
                          <a:srgbClr val="FFFFFF"/>
                        </a:solidFill>
                        <a:effectLst/>
                        <a:latin typeface="Corbel" panose="020B0503020204020204" pitchFamily="34" charset="0"/>
                      </a:endParaRPr>
                    </a:p>
                  </a:txBody>
                  <a:tcPr marL="6704" marR="6704" marT="6704" marB="0" anchor="ctr"/>
                </a:tc>
                <a:tc>
                  <a:txBody>
                    <a:bodyPr/>
                    <a:lstStyle/>
                    <a:p>
                      <a:pPr algn="ctr" rtl="0" fontAlgn="ctr"/>
                      <a:r>
                        <a:rPr lang="en-US" sz="2400" u="none" strike="noStrike" dirty="0">
                          <a:effectLst/>
                        </a:rPr>
                        <a:t>Result</a:t>
                      </a:r>
                      <a:endParaRPr lang="en-US" sz="2400" b="1" i="0" u="none" strike="noStrike" dirty="0">
                        <a:solidFill>
                          <a:srgbClr val="FFFFFF"/>
                        </a:solidFill>
                        <a:effectLst/>
                        <a:latin typeface="Corbel" panose="020B0503020204020204" pitchFamily="34" charset="0"/>
                      </a:endParaRPr>
                    </a:p>
                  </a:txBody>
                  <a:tcPr marL="6704" marR="6704" marT="6704" marB="0" anchor="ctr"/>
                </a:tc>
                <a:extLst>
                  <a:ext uri="{0D108BD9-81ED-4DB2-BD59-A6C34878D82A}">
                    <a16:rowId xmlns:a16="http://schemas.microsoft.com/office/drawing/2014/main" val="2617993598"/>
                  </a:ext>
                </a:extLst>
              </a:tr>
              <a:tr h="631027">
                <a:tc>
                  <a:txBody>
                    <a:bodyPr/>
                    <a:lstStyle/>
                    <a:p>
                      <a:pPr algn="ctr" rtl="0" fontAlgn="ctr"/>
                      <a:r>
                        <a:rPr lang="en-US" sz="2800" b="1" u="none" strike="noStrike" dirty="0">
                          <a:effectLst/>
                        </a:rPr>
                        <a:t>+</a:t>
                      </a:r>
                      <a:endParaRPr lang="en-US" sz="2800" b="1" i="0" u="none" strike="noStrike" dirty="0">
                        <a:solidFill>
                          <a:srgbClr val="000000"/>
                        </a:solidFill>
                        <a:effectLst/>
                        <a:latin typeface="Corbel" panose="020B0503020204020204" pitchFamily="34" charset="0"/>
                      </a:endParaRPr>
                    </a:p>
                  </a:txBody>
                  <a:tcPr marL="6704" marR="6704" marT="6704" marB="0" anchor="ctr"/>
                </a:tc>
                <a:tc>
                  <a:txBody>
                    <a:bodyPr/>
                    <a:lstStyle/>
                    <a:p>
                      <a:pPr algn="ctr" rtl="0" fontAlgn="ctr"/>
                      <a:r>
                        <a:rPr lang="en-US" sz="2400" b="1" u="none" strike="noStrike" dirty="0">
                          <a:effectLst/>
                        </a:rPr>
                        <a:t>Addition</a:t>
                      </a:r>
                      <a:endParaRPr lang="en-US" sz="2400" b="1" i="0" u="none" strike="noStrike" dirty="0">
                        <a:solidFill>
                          <a:srgbClr val="000000"/>
                        </a:solidFill>
                        <a:effectLst/>
                        <a:latin typeface="Corbel" panose="020B0503020204020204" pitchFamily="34" charset="0"/>
                      </a:endParaRPr>
                    </a:p>
                  </a:txBody>
                  <a:tcPr marL="6704" marR="6704" marT="6704" marB="0" anchor="ctr"/>
                </a:tc>
                <a:tc>
                  <a:txBody>
                    <a:bodyPr/>
                    <a:lstStyle/>
                    <a:p>
                      <a:pPr algn="ctr" rtl="0" fontAlgn="ctr"/>
                      <a:r>
                        <a:rPr lang="en-US" sz="2400" u="none" strike="noStrike">
                          <a:effectLst/>
                        </a:rPr>
                        <a:t>34 + 1</a:t>
                      </a:r>
                      <a:endParaRPr lang="en-US" sz="2400" b="0" i="0" u="none" strike="noStrike">
                        <a:solidFill>
                          <a:srgbClr val="000000"/>
                        </a:solidFill>
                        <a:effectLst/>
                        <a:latin typeface="Corbel" panose="020B0503020204020204" pitchFamily="34" charset="0"/>
                      </a:endParaRPr>
                    </a:p>
                  </a:txBody>
                  <a:tcPr marL="6704" marR="6704" marT="6704" marB="0" anchor="ctr"/>
                </a:tc>
                <a:tc>
                  <a:txBody>
                    <a:bodyPr/>
                    <a:lstStyle/>
                    <a:p>
                      <a:pPr algn="ctr" rtl="0" fontAlgn="ctr"/>
                      <a:r>
                        <a:rPr lang="en-US" sz="2400" u="none" strike="noStrike">
                          <a:effectLst/>
                        </a:rPr>
                        <a:t>35</a:t>
                      </a:r>
                      <a:endParaRPr lang="en-US" sz="2400" b="0" i="0" u="none" strike="noStrike">
                        <a:solidFill>
                          <a:srgbClr val="000000"/>
                        </a:solidFill>
                        <a:effectLst/>
                        <a:latin typeface="Corbel" panose="020B0503020204020204" pitchFamily="34" charset="0"/>
                      </a:endParaRPr>
                    </a:p>
                  </a:txBody>
                  <a:tcPr marL="6704" marR="6704" marT="6704" marB="0" anchor="ctr"/>
                </a:tc>
                <a:extLst>
                  <a:ext uri="{0D108BD9-81ED-4DB2-BD59-A6C34878D82A}">
                    <a16:rowId xmlns:a16="http://schemas.microsoft.com/office/drawing/2014/main" val="221318409"/>
                  </a:ext>
                </a:extLst>
              </a:tr>
              <a:tr h="631027">
                <a:tc>
                  <a:txBody>
                    <a:bodyPr/>
                    <a:lstStyle/>
                    <a:p>
                      <a:pPr algn="ctr" rtl="0" fontAlgn="ctr"/>
                      <a:r>
                        <a:rPr lang="en-US" sz="2800" b="1" u="none" strike="noStrike" dirty="0">
                          <a:effectLst/>
                        </a:rPr>
                        <a:t>-</a:t>
                      </a:r>
                      <a:endParaRPr lang="en-US" sz="2800" b="1" i="0" u="none" strike="noStrike" dirty="0">
                        <a:solidFill>
                          <a:srgbClr val="000000"/>
                        </a:solidFill>
                        <a:effectLst/>
                        <a:latin typeface="Corbel" panose="020B0503020204020204" pitchFamily="34" charset="0"/>
                      </a:endParaRPr>
                    </a:p>
                  </a:txBody>
                  <a:tcPr marL="6704" marR="6704" marT="6704" marB="0" anchor="ctr"/>
                </a:tc>
                <a:tc>
                  <a:txBody>
                    <a:bodyPr/>
                    <a:lstStyle/>
                    <a:p>
                      <a:pPr algn="ctr" rtl="0" fontAlgn="ctr"/>
                      <a:r>
                        <a:rPr lang="en-US" sz="2400" b="1" u="none" strike="noStrike" dirty="0">
                          <a:effectLst/>
                        </a:rPr>
                        <a:t>Subtraction</a:t>
                      </a:r>
                      <a:endParaRPr lang="en-US" sz="2400" b="1" i="0" u="none" strike="noStrike" dirty="0">
                        <a:solidFill>
                          <a:srgbClr val="000000"/>
                        </a:solidFill>
                        <a:effectLst/>
                        <a:latin typeface="Corbel" panose="020B0503020204020204" pitchFamily="34" charset="0"/>
                      </a:endParaRPr>
                    </a:p>
                  </a:txBody>
                  <a:tcPr marL="6704" marR="6704" marT="6704" marB="0" anchor="ctr"/>
                </a:tc>
                <a:tc>
                  <a:txBody>
                    <a:bodyPr/>
                    <a:lstStyle/>
                    <a:p>
                      <a:pPr algn="ctr" rtl="0" fontAlgn="ctr"/>
                      <a:r>
                        <a:rPr lang="en-US" sz="2400" u="none" strike="noStrike">
                          <a:effectLst/>
                        </a:rPr>
                        <a:t>34.0 - 0.1</a:t>
                      </a:r>
                      <a:endParaRPr lang="en-US" sz="2400" b="0" i="0" u="none" strike="noStrike">
                        <a:solidFill>
                          <a:srgbClr val="000000"/>
                        </a:solidFill>
                        <a:effectLst/>
                        <a:latin typeface="Corbel" panose="020B0503020204020204" pitchFamily="34" charset="0"/>
                      </a:endParaRPr>
                    </a:p>
                  </a:txBody>
                  <a:tcPr marL="6704" marR="6704" marT="6704" marB="0" anchor="ctr"/>
                </a:tc>
                <a:tc>
                  <a:txBody>
                    <a:bodyPr/>
                    <a:lstStyle/>
                    <a:p>
                      <a:pPr algn="ctr" rtl="0" fontAlgn="ctr"/>
                      <a:r>
                        <a:rPr lang="en-US" sz="2400" u="none" strike="noStrike">
                          <a:effectLst/>
                        </a:rPr>
                        <a:t>33.9</a:t>
                      </a:r>
                      <a:endParaRPr lang="en-US" sz="2400" b="0" i="0" u="none" strike="noStrike">
                        <a:solidFill>
                          <a:srgbClr val="000000"/>
                        </a:solidFill>
                        <a:effectLst/>
                        <a:latin typeface="Corbel" panose="020B0503020204020204" pitchFamily="34" charset="0"/>
                      </a:endParaRPr>
                    </a:p>
                  </a:txBody>
                  <a:tcPr marL="6704" marR="6704" marT="6704" marB="0" anchor="ctr"/>
                </a:tc>
                <a:extLst>
                  <a:ext uri="{0D108BD9-81ED-4DB2-BD59-A6C34878D82A}">
                    <a16:rowId xmlns:a16="http://schemas.microsoft.com/office/drawing/2014/main" val="1039814108"/>
                  </a:ext>
                </a:extLst>
              </a:tr>
              <a:tr h="631027">
                <a:tc>
                  <a:txBody>
                    <a:bodyPr/>
                    <a:lstStyle/>
                    <a:p>
                      <a:pPr algn="ctr" rtl="0" fontAlgn="ctr"/>
                      <a:r>
                        <a:rPr lang="en-US" sz="2800" b="1" u="none" strike="noStrike" dirty="0">
                          <a:effectLst/>
                        </a:rPr>
                        <a:t>*</a:t>
                      </a:r>
                      <a:endParaRPr lang="en-US" sz="2800" b="1" i="0" u="none" strike="noStrike" dirty="0">
                        <a:solidFill>
                          <a:srgbClr val="000000"/>
                        </a:solidFill>
                        <a:effectLst/>
                        <a:latin typeface="Corbel" panose="020B0503020204020204" pitchFamily="34" charset="0"/>
                      </a:endParaRPr>
                    </a:p>
                  </a:txBody>
                  <a:tcPr marL="6704" marR="6704" marT="6704" marB="0" anchor="ctr"/>
                </a:tc>
                <a:tc>
                  <a:txBody>
                    <a:bodyPr/>
                    <a:lstStyle/>
                    <a:p>
                      <a:pPr algn="ctr" rtl="0" fontAlgn="ctr"/>
                      <a:r>
                        <a:rPr lang="en-US" sz="2400" b="1" u="none" strike="noStrike" dirty="0">
                          <a:effectLst/>
                        </a:rPr>
                        <a:t>Multiplication</a:t>
                      </a:r>
                      <a:endParaRPr lang="en-US" sz="2400" b="1" i="0" u="none" strike="noStrike" dirty="0">
                        <a:solidFill>
                          <a:srgbClr val="000000"/>
                        </a:solidFill>
                        <a:effectLst/>
                        <a:latin typeface="Corbel" panose="020B0503020204020204" pitchFamily="34" charset="0"/>
                      </a:endParaRPr>
                    </a:p>
                  </a:txBody>
                  <a:tcPr marL="6704" marR="6704" marT="6704" marB="0" anchor="ctr"/>
                </a:tc>
                <a:tc>
                  <a:txBody>
                    <a:bodyPr/>
                    <a:lstStyle/>
                    <a:p>
                      <a:pPr algn="ctr" rtl="0" fontAlgn="ctr"/>
                      <a:r>
                        <a:rPr lang="en-US" sz="2400" u="none" strike="noStrike">
                          <a:effectLst/>
                        </a:rPr>
                        <a:t>300 * 30</a:t>
                      </a:r>
                      <a:endParaRPr lang="en-US" sz="2400" b="0" i="0" u="none" strike="noStrike">
                        <a:solidFill>
                          <a:srgbClr val="000000"/>
                        </a:solidFill>
                        <a:effectLst/>
                        <a:latin typeface="Corbel" panose="020B0503020204020204" pitchFamily="34" charset="0"/>
                      </a:endParaRPr>
                    </a:p>
                  </a:txBody>
                  <a:tcPr marL="6704" marR="6704" marT="6704" marB="0" anchor="ctr"/>
                </a:tc>
                <a:tc>
                  <a:txBody>
                    <a:bodyPr/>
                    <a:lstStyle/>
                    <a:p>
                      <a:pPr algn="ctr" rtl="0" fontAlgn="ctr"/>
                      <a:r>
                        <a:rPr lang="en-US" sz="2400" u="none" strike="noStrike">
                          <a:effectLst/>
                        </a:rPr>
                        <a:t>9000</a:t>
                      </a:r>
                      <a:endParaRPr lang="en-US" sz="2400" b="0" i="0" u="none" strike="noStrike">
                        <a:solidFill>
                          <a:srgbClr val="000000"/>
                        </a:solidFill>
                        <a:effectLst/>
                        <a:latin typeface="Corbel" panose="020B0503020204020204" pitchFamily="34" charset="0"/>
                      </a:endParaRPr>
                    </a:p>
                  </a:txBody>
                  <a:tcPr marL="6704" marR="6704" marT="6704" marB="0" anchor="ctr"/>
                </a:tc>
                <a:extLst>
                  <a:ext uri="{0D108BD9-81ED-4DB2-BD59-A6C34878D82A}">
                    <a16:rowId xmlns:a16="http://schemas.microsoft.com/office/drawing/2014/main" val="3452200579"/>
                  </a:ext>
                </a:extLst>
              </a:tr>
              <a:tr h="631027">
                <a:tc>
                  <a:txBody>
                    <a:bodyPr/>
                    <a:lstStyle/>
                    <a:p>
                      <a:pPr algn="ctr" rtl="0" fontAlgn="ctr"/>
                      <a:r>
                        <a:rPr lang="en-US" sz="2800" b="1" u="none" strike="noStrike" dirty="0">
                          <a:effectLst/>
                        </a:rPr>
                        <a:t>/</a:t>
                      </a:r>
                      <a:endParaRPr lang="en-US" sz="2800" b="1" i="0" u="none" strike="noStrike" dirty="0">
                        <a:solidFill>
                          <a:srgbClr val="000000"/>
                        </a:solidFill>
                        <a:effectLst/>
                        <a:latin typeface="Corbel" panose="020B0503020204020204" pitchFamily="34" charset="0"/>
                      </a:endParaRPr>
                    </a:p>
                  </a:txBody>
                  <a:tcPr marL="6704" marR="6704" marT="6704" marB="0" anchor="ctr"/>
                </a:tc>
                <a:tc>
                  <a:txBody>
                    <a:bodyPr/>
                    <a:lstStyle/>
                    <a:p>
                      <a:pPr algn="ctr" rtl="0" fontAlgn="ctr"/>
                      <a:r>
                        <a:rPr lang="en-US" sz="2400" b="1" u="none" strike="noStrike" dirty="0">
                          <a:effectLst/>
                        </a:rPr>
                        <a:t>Float Division </a:t>
                      </a:r>
                      <a:endParaRPr lang="en-US" sz="2400" b="1" i="0" u="none" strike="noStrike" dirty="0">
                        <a:solidFill>
                          <a:srgbClr val="000000"/>
                        </a:solidFill>
                        <a:effectLst/>
                        <a:latin typeface="Corbel" panose="020B0503020204020204" pitchFamily="34" charset="0"/>
                      </a:endParaRPr>
                    </a:p>
                  </a:txBody>
                  <a:tcPr marL="6704" marR="6704" marT="6704" marB="0" anchor="ctr"/>
                </a:tc>
                <a:tc>
                  <a:txBody>
                    <a:bodyPr/>
                    <a:lstStyle/>
                    <a:p>
                      <a:pPr algn="ctr" rtl="0" fontAlgn="ctr"/>
                      <a:r>
                        <a:rPr lang="en-US" sz="2400" u="none" strike="noStrike" dirty="0">
                          <a:effectLst/>
                        </a:rPr>
                        <a:t>1 / 2</a:t>
                      </a:r>
                      <a:endParaRPr lang="en-US" sz="2400" b="0" i="0" u="none" strike="noStrike" dirty="0">
                        <a:solidFill>
                          <a:srgbClr val="000000"/>
                        </a:solidFill>
                        <a:effectLst/>
                        <a:latin typeface="Corbel" panose="020B0503020204020204" pitchFamily="34" charset="0"/>
                      </a:endParaRPr>
                    </a:p>
                  </a:txBody>
                  <a:tcPr marL="6704" marR="6704" marT="6704" marB="0" anchor="ctr"/>
                </a:tc>
                <a:tc>
                  <a:txBody>
                    <a:bodyPr/>
                    <a:lstStyle/>
                    <a:p>
                      <a:pPr algn="ctr" rtl="0" fontAlgn="ctr"/>
                      <a:r>
                        <a:rPr lang="en-US" sz="2400" u="none" strike="noStrike">
                          <a:effectLst/>
                        </a:rPr>
                        <a:t>0.5</a:t>
                      </a:r>
                      <a:endParaRPr lang="en-US" sz="2400" b="0" i="0" u="none" strike="noStrike">
                        <a:solidFill>
                          <a:srgbClr val="000000"/>
                        </a:solidFill>
                        <a:effectLst/>
                        <a:latin typeface="Corbel" panose="020B0503020204020204" pitchFamily="34" charset="0"/>
                      </a:endParaRPr>
                    </a:p>
                  </a:txBody>
                  <a:tcPr marL="6704" marR="6704" marT="6704" marB="0" anchor="ctr"/>
                </a:tc>
                <a:extLst>
                  <a:ext uri="{0D108BD9-81ED-4DB2-BD59-A6C34878D82A}">
                    <a16:rowId xmlns:a16="http://schemas.microsoft.com/office/drawing/2014/main" val="949823042"/>
                  </a:ext>
                </a:extLst>
              </a:tr>
              <a:tr h="631027">
                <a:tc>
                  <a:txBody>
                    <a:bodyPr/>
                    <a:lstStyle/>
                    <a:p>
                      <a:pPr algn="ctr" rtl="0" fontAlgn="ctr"/>
                      <a:r>
                        <a:rPr lang="en-US" sz="2800" b="1" u="none" strike="noStrike" dirty="0">
                          <a:effectLst/>
                        </a:rPr>
                        <a:t>//</a:t>
                      </a:r>
                      <a:endParaRPr lang="en-US" sz="2800" b="1" i="0" u="none" strike="noStrike" dirty="0">
                        <a:solidFill>
                          <a:srgbClr val="000000"/>
                        </a:solidFill>
                        <a:effectLst/>
                        <a:latin typeface="Corbel" panose="020B0503020204020204" pitchFamily="34" charset="0"/>
                      </a:endParaRPr>
                    </a:p>
                  </a:txBody>
                  <a:tcPr marL="6704" marR="6704" marT="6704" marB="0" anchor="ctr"/>
                </a:tc>
                <a:tc>
                  <a:txBody>
                    <a:bodyPr/>
                    <a:lstStyle/>
                    <a:p>
                      <a:pPr algn="ctr" rtl="0" fontAlgn="ctr"/>
                      <a:r>
                        <a:rPr lang="en-US" sz="2400" b="1" u="none" strike="noStrike" dirty="0">
                          <a:effectLst/>
                        </a:rPr>
                        <a:t>Integer Division</a:t>
                      </a:r>
                      <a:endParaRPr lang="en-US" sz="2400" b="1" i="0" u="none" strike="noStrike" dirty="0">
                        <a:solidFill>
                          <a:srgbClr val="000000"/>
                        </a:solidFill>
                        <a:effectLst/>
                        <a:latin typeface="Corbel" panose="020B0503020204020204" pitchFamily="34" charset="0"/>
                      </a:endParaRPr>
                    </a:p>
                  </a:txBody>
                  <a:tcPr marL="6704" marR="6704" marT="6704" marB="0" anchor="ctr"/>
                </a:tc>
                <a:tc>
                  <a:txBody>
                    <a:bodyPr/>
                    <a:lstStyle/>
                    <a:p>
                      <a:pPr algn="ctr" rtl="0" fontAlgn="ctr"/>
                      <a:r>
                        <a:rPr lang="en-US" sz="2400" u="none" strike="noStrike" dirty="0">
                          <a:effectLst/>
                        </a:rPr>
                        <a:t>1  //  2 </a:t>
                      </a:r>
                      <a:endParaRPr lang="en-US" sz="2400" b="0" i="0" u="none" strike="noStrike" dirty="0">
                        <a:solidFill>
                          <a:srgbClr val="000000"/>
                        </a:solidFill>
                        <a:effectLst/>
                        <a:latin typeface="Corbel" panose="020B0503020204020204" pitchFamily="34" charset="0"/>
                      </a:endParaRPr>
                    </a:p>
                  </a:txBody>
                  <a:tcPr marL="6704" marR="6704" marT="6704" marB="0" anchor="ctr"/>
                </a:tc>
                <a:tc>
                  <a:txBody>
                    <a:bodyPr/>
                    <a:lstStyle/>
                    <a:p>
                      <a:pPr algn="ctr" rtl="0" fontAlgn="ctr"/>
                      <a:r>
                        <a:rPr lang="en-US" sz="2400" u="none" strike="noStrike">
                          <a:effectLst/>
                        </a:rPr>
                        <a:t>0</a:t>
                      </a:r>
                      <a:endParaRPr lang="en-US" sz="2400" b="0" i="0" u="none" strike="noStrike">
                        <a:solidFill>
                          <a:srgbClr val="000000"/>
                        </a:solidFill>
                        <a:effectLst/>
                        <a:latin typeface="Corbel" panose="020B0503020204020204" pitchFamily="34" charset="0"/>
                      </a:endParaRPr>
                    </a:p>
                  </a:txBody>
                  <a:tcPr marL="6704" marR="6704" marT="6704" marB="0" anchor="ctr"/>
                </a:tc>
                <a:extLst>
                  <a:ext uri="{0D108BD9-81ED-4DB2-BD59-A6C34878D82A}">
                    <a16:rowId xmlns:a16="http://schemas.microsoft.com/office/drawing/2014/main" val="3534433887"/>
                  </a:ext>
                </a:extLst>
              </a:tr>
              <a:tr h="631027">
                <a:tc>
                  <a:txBody>
                    <a:bodyPr/>
                    <a:lstStyle/>
                    <a:p>
                      <a:pPr algn="ctr" rtl="0" fontAlgn="ctr"/>
                      <a:r>
                        <a:rPr lang="en-US" sz="2800" b="1" u="none" strike="noStrike" dirty="0">
                          <a:effectLst/>
                        </a:rPr>
                        <a:t>**</a:t>
                      </a:r>
                      <a:endParaRPr lang="en-US" sz="2800" b="1" i="0" u="none" strike="noStrike" dirty="0">
                        <a:solidFill>
                          <a:srgbClr val="000000"/>
                        </a:solidFill>
                        <a:effectLst/>
                        <a:latin typeface="Corbel" panose="020B0503020204020204" pitchFamily="34" charset="0"/>
                      </a:endParaRPr>
                    </a:p>
                  </a:txBody>
                  <a:tcPr marL="6704" marR="6704" marT="6704" marB="0" anchor="ctr"/>
                </a:tc>
                <a:tc>
                  <a:txBody>
                    <a:bodyPr/>
                    <a:lstStyle/>
                    <a:p>
                      <a:pPr algn="ctr" rtl="0" fontAlgn="ctr"/>
                      <a:r>
                        <a:rPr lang="en-US" sz="2400" b="1" u="none" strike="noStrike" dirty="0">
                          <a:effectLst/>
                        </a:rPr>
                        <a:t>Exponentiation</a:t>
                      </a:r>
                      <a:endParaRPr lang="en-US" sz="2400" b="1" i="0" u="none" strike="noStrike" dirty="0">
                        <a:solidFill>
                          <a:srgbClr val="000000"/>
                        </a:solidFill>
                        <a:effectLst/>
                        <a:latin typeface="Corbel" panose="020B0503020204020204" pitchFamily="34" charset="0"/>
                      </a:endParaRPr>
                    </a:p>
                  </a:txBody>
                  <a:tcPr marL="6704" marR="6704" marT="6704" marB="0" anchor="ctr"/>
                </a:tc>
                <a:tc>
                  <a:txBody>
                    <a:bodyPr/>
                    <a:lstStyle/>
                    <a:p>
                      <a:pPr algn="ctr" rtl="0" fontAlgn="ctr"/>
                      <a:r>
                        <a:rPr lang="en-US" sz="2400" u="none" strike="noStrike" dirty="0">
                          <a:effectLst/>
                        </a:rPr>
                        <a:t>4  ** 0.5</a:t>
                      </a:r>
                      <a:endParaRPr lang="en-US" sz="2400" b="0" i="0" u="none" strike="noStrike" dirty="0">
                        <a:solidFill>
                          <a:srgbClr val="000000"/>
                        </a:solidFill>
                        <a:effectLst/>
                        <a:latin typeface="Corbel" panose="020B0503020204020204" pitchFamily="34" charset="0"/>
                      </a:endParaRPr>
                    </a:p>
                  </a:txBody>
                  <a:tcPr marL="6704" marR="6704" marT="6704" marB="0" anchor="ctr"/>
                </a:tc>
                <a:tc>
                  <a:txBody>
                    <a:bodyPr/>
                    <a:lstStyle/>
                    <a:p>
                      <a:pPr algn="ctr" rtl="0" fontAlgn="ctr"/>
                      <a:r>
                        <a:rPr lang="en-US" sz="2400" u="none" strike="noStrike" dirty="0">
                          <a:effectLst/>
                        </a:rPr>
                        <a:t>2.0</a:t>
                      </a:r>
                      <a:endParaRPr lang="en-US" sz="2400" b="0" i="0" u="none" strike="noStrike" dirty="0">
                        <a:solidFill>
                          <a:srgbClr val="000000"/>
                        </a:solidFill>
                        <a:effectLst/>
                        <a:latin typeface="Corbel" panose="020B0503020204020204" pitchFamily="34" charset="0"/>
                      </a:endParaRPr>
                    </a:p>
                  </a:txBody>
                  <a:tcPr marL="6704" marR="6704" marT="6704" marB="0" anchor="ctr"/>
                </a:tc>
                <a:extLst>
                  <a:ext uri="{0D108BD9-81ED-4DB2-BD59-A6C34878D82A}">
                    <a16:rowId xmlns:a16="http://schemas.microsoft.com/office/drawing/2014/main" val="4145450286"/>
                  </a:ext>
                </a:extLst>
              </a:tr>
              <a:tr h="631027">
                <a:tc>
                  <a:txBody>
                    <a:bodyPr/>
                    <a:lstStyle/>
                    <a:p>
                      <a:pPr algn="ctr" rtl="0" fontAlgn="ctr"/>
                      <a:r>
                        <a:rPr lang="en-US" sz="2800" b="1" u="none" strike="noStrike" dirty="0">
                          <a:effectLst/>
                        </a:rPr>
                        <a:t>%</a:t>
                      </a:r>
                      <a:endParaRPr lang="en-US" sz="2800" b="1" i="0" u="none" strike="noStrike" dirty="0">
                        <a:solidFill>
                          <a:srgbClr val="000000"/>
                        </a:solidFill>
                        <a:effectLst/>
                        <a:latin typeface="Corbel" panose="020B0503020204020204" pitchFamily="34" charset="0"/>
                      </a:endParaRPr>
                    </a:p>
                  </a:txBody>
                  <a:tcPr marL="6704" marR="6704" marT="6704" marB="0" anchor="ctr"/>
                </a:tc>
                <a:tc>
                  <a:txBody>
                    <a:bodyPr/>
                    <a:lstStyle/>
                    <a:p>
                      <a:pPr algn="ctr" rtl="0" fontAlgn="ctr"/>
                      <a:r>
                        <a:rPr lang="en-US" sz="2400" b="1" u="none" strike="noStrike" dirty="0">
                          <a:effectLst/>
                        </a:rPr>
                        <a:t>Remainder</a:t>
                      </a:r>
                      <a:endParaRPr lang="en-US" sz="2400" b="1" i="0" u="none" strike="noStrike" dirty="0">
                        <a:solidFill>
                          <a:srgbClr val="000000"/>
                        </a:solidFill>
                        <a:effectLst/>
                        <a:latin typeface="Corbel" panose="020B0503020204020204" pitchFamily="34" charset="0"/>
                      </a:endParaRPr>
                    </a:p>
                  </a:txBody>
                  <a:tcPr marL="6704" marR="6704" marT="6704" marB="0" anchor="ctr"/>
                </a:tc>
                <a:tc>
                  <a:txBody>
                    <a:bodyPr/>
                    <a:lstStyle/>
                    <a:p>
                      <a:pPr algn="ctr" rtl="0" fontAlgn="ctr"/>
                      <a:r>
                        <a:rPr lang="en-US" sz="2400" u="none" strike="noStrike">
                          <a:effectLst/>
                        </a:rPr>
                        <a:t>20  %  3</a:t>
                      </a:r>
                      <a:endParaRPr lang="en-US" sz="2400" b="0" i="0" u="none" strike="noStrike">
                        <a:solidFill>
                          <a:srgbClr val="000000"/>
                        </a:solidFill>
                        <a:effectLst/>
                        <a:latin typeface="Corbel" panose="020B0503020204020204" pitchFamily="34" charset="0"/>
                      </a:endParaRPr>
                    </a:p>
                  </a:txBody>
                  <a:tcPr marL="6704" marR="6704" marT="6704" marB="0" anchor="ctr"/>
                </a:tc>
                <a:tc>
                  <a:txBody>
                    <a:bodyPr/>
                    <a:lstStyle/>
                    <a:p>
                      <a:pPr algn="ctr" rtl="0" fontAlgn="ctr"/>
                      <a:r>
                        <a:rPr lang="en-US" sz="2400" u="none" strike="noStrike" dirty="0">
                          <a:effectLst/>
                        </a:rPr>
                        <a:t>2</a:t>
                      </a:r>
                      <a:endParaRPr lang="en-US" sz="2400" b="0" i="0" u="none" strike="noStrike" dirty="0">
                        <a:solidFill>
                          <a:srgbClr val="000000"/>
                        </a:solidFill>
                        <a:effectLst/>
                        <a:latin typeface="Corbel" panose="020B0503020204020204" pitchFamily="34" charset="0"/>
                      </a:endParaRPr>
                    </a:p>
                  </a:txBody>
                  <a:tcPr marL="6704" marR="6704" marT="6704" marB="0" anchor="ctr"/>
                </a:tc>
                <a:extLst>
                  <a:ext uri="{0D108BD9-81ED-4DB2-BD59-A6C34878D82A}">
                    <a16:rowId xmlns:a16="http://schemas.microsoft.com/office/drawing/2014/main" val="859077429"/>
                  </a:ext>
                </a:extLst>
              </a:tr>
            </a:tbl>
          </a:graphicData>
        </a:graphic>
      </p:graphicFrame>
      <p:sp>
        <p:nvSpPr>
          <p:cNvPr id="3" name="Speech Bubble: Rectangle 2">
            <a:extLst>
              <a:ext uri="{FF2B5EF4-FFF2-40B4-BE49-F238E27FC236}">
                <a16:creationId xmlns:a16="http://schemas.microsoft.com/office/drawing/2014/main" id="{5025A7B1-83D3-4FEE-A953-0ACCD8C64A5F}"/>
              </a:ext>
            </a:extLst>
          </p:cNvPr>
          <p:cNvSpPr/>
          <p:nvPr/>
        </p:nvSpPr>
        <p:spPr>
          <a:xfrm>
            <a:off x="68094" y="2051619"/>
            <a:ext cx="2013625" cy="1386111"/>
          </a:xfrm>
          <a:prstGeom prst="wedgeRectCallout">
            <a:avLst>
              <a:gd name="adj1" fmla="val 91149"/>
              <a:gd name="adj2" fmla="val -4426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defRPr/>
            </a:pPr>
            <a:r>
              <a:rPr lang="en-US" sz="1600" dirty="0"/>
              <a:t>Can be used also for string concatenation: </a:t>
            </a:r>
            <a:r>
              <a:rPr lang="es-ES" sz="1600" dirty="0"/>
              <a:t>y="</a:t>
            </a:r>
            <a:r>
              <a:rPr lang="es-ES" sz="1600" dirty="0" err="1"/>
              <a:t>hello</a:t>
            </a:r>
            <a:r>
              <a:rPr lang="es-ES" sz="1600" dirty="0"/>
              <a:t>"</a:t>
            </a:r>
          </a:p>
          <a:p>
            <a:pPr>
              <a:defRPr/>
            </a:pPr>
            <a:r>
              <a:rPr lang="es-ES" sz="1600" dirty="0" err="1"/>
              <a:t>print</a:t>
            </a:r>
            <a:r>
              <a:rPr lang="es-ES" sz="1600" dirty="0"/>
              <a:t>(y+" </a:t>
            </a:r>
            <a:r>
              <a:rPr lang="es-ES" sz="1600" dirty="0" err="1"/>
              <a:t>world</a:t>
            </a:r>
            <a:r>
              <a:rPr lang="es-ES" sz="1600" dirty="0"/>
              <a:t>!")</a:t>
            </a:r>
          </a:p>
          <a:p>
            <a:pPr>
              <a:defRPr/>
            </a:pPr>
            <a:r>
              <a:rPr lang="es-ES" sz="1600" dirty="0"/>
              <a:t>==&gt; </a:t>
            </a:r>
            <a:r>
              <a:rPr lang="es-ES" sz="1600" dirty="0" err="1"/>
              <a:t>hello</a:t>
            </a:r>
            <a:r>
              <a:rPr lang="es-ES" sz="1600" dirty="0"/>
              <a:t> </a:t>
            </a:r>
            <a:r>
              <a:rPr lang="es-ES" sz="1600" dirty="0" err="1"/>
              <a:t>world</a:t>
            </a:r>
            <a:r>
              <a:rPr lang="es-ES" sz="1600" dirty="0"/>
              <a:t>!</a:t>
            </a:r>
            <a:endParaRPr lang="en-US" dirty="0"/>
          </a:p>
        </p:txBody>
      </p:sp>
      <p:sp>
        <p:nvSpPr>
          <p:cNvPr id="8" name="Speech Bubble: Rectangle 7">
            <a:extLst>
              <a:ext uri="{FF2B5EF4-FFF2-40B4-BE49-F238E27FC236}">
                <a16:creationId xmlns:a16="http://schemas.microsoft.com/office/drawing/2014/main" id="{28907455-D437-428A-BF2A-849822FFF6BC}"/>
              </a:ext>
            </a:extLst>
          </p:cNvPr>
          <p:cNvSpPr/>
          <p:nvPr/>
        </p:nvSpPr>
        <p:spPr>
          <a:xfrm>
            <a:off x="68094" y="3577871"/>
            <a:ext cx="2013625" cy="1230384"/>
          </a:xfrm>
          <a:prstGeom prst="wedgeRectCallout">
            <a:avLst>
              <a:gd name="adj1" fmla="val 93606"/>
              <a:gd name="adj2" fmla="val -7342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defRPr/>
            </a:pPr>
            <a:r>
              <a:rPr lang="en-US" sz="1600" dirty="0"/>
              <a:t>Can be used also for string repetition: </a:t>
            </a:r>
            <a:endParaRPr lang="es-ES" sz="1600" dirty="0"/>
          </a:p>
          <a:p>
            <a:pPr>
              <a:defRPr/>
            </a:pPr>
            <a:r>
              <a:rPr lang="es-ES" sz="1600" dirty="0" err="1"/>
              <a:t>print</a:t>
            </a:r>
            <a:r>
              <a:rPr lang="es-ES" sz="1600" dirty="0"/>
              <a:t>("Hi " * 3)</a:t>
            </a:r>
          </a:p>
          <a:p>
            <a:pPr>
              <a:defRPr/>
            </a:pPr>
            <a:r>
              <a:rPr lang="es-ES" sz="1600" dirty="0"/>
              <a:t>==&gt; Hi </a:t>
            </a:r>
            <a:r>
              <a:rPr lang="es-ES" sz="1600" dirty="0" err="1"/>
              <a:t>Hi</a:t>
            </a:r>
            <a:r>
              <a:rPr lang="es-ES" sz="1600" dirty="0"/>
              <a:t> </a:t>
            </a:r>
            <a:r>
              <a:rPr lang="es-ES" sz="1600" dirty="0" err="1"/>
              <a:t>Hi</a:t>
            </a:r>
            <a:r>
              <a:rPr lang="es-ES" sz="1600" dirty="0"/>
              <a:t> </a:t>
            </a:r>
            <a:endParaRPr lang="en-US" dirty="0"/>
          </a:p>
        </p:txBody>
      </p:sp>
    </p:spTree>
    <p:extLst>
      <p:ext uri="{BB962C8B-B14F-4D97-AF65-F5344CB8AC3E}">
        <p14:creationId xmlns:p14="http://schemas.microsoft.com/office/powerpoint/2010/main" val="15046113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6055"/>
            <a:ext cx="7886700" cy="924863"/>
          </a:xfrm>
        </p:spPr>
        <p:txBody>
          <a:bodyPr>
            <a:normAutofit/>
          </a:bodyPr>
          <a:lstStyle/>
          <a:p>
            <a:pPr>
              <a:defRPr/>
            </a:pPr>
            <a:r>
              <a:rPr lang="en-GB" b="1" dirty="0"/>
              <a:t>Operator Precedence</a:t>
            </a:r>
          </a:p>
        </p:txBody>
      </p:sp>
      <p:sp>
        <p:nvSpPr>
          <p:cNvPr id="4" name="Footer Placeholder 3">
            <a:extLst>
              <a:ext uri="{FF2B5EF4-FFF2-40B4-BE49-F238E27FC236}">
                <a16:creationId xmlns:a16="http://schemas.microsoft.com/office/drawing/2014/main" id="{239A5C0E-99B0-4006-BFDE-B78458E5B5A7}"/>
              </a:ext>
            </a:extLst>
          </p:cNvPr>
          <p:cNvSpPr>
            <a:spLocks noGrp="1"/>
          </p:cNvSpPr>
          <p:nvPr>
            <p:ph type="ftr" sz="quarter" idx="11"/>
          </p:nvPr>
        </p:nvSpPr>
        <p:spPr/>
        <p:txBody>
          <a:bodyPr/>
          <a:lstStyle/>
          <a:p>
            <a:r>
              <a:rPr lang="en-US"/>
              <a:t>AOU-M110</a:t>
            </a:r>
            <a:endParaRPr lang="en-US" dirty="0"/>
          </a:p>
        </p:txBody>
      </p:sp>
      <p:sp>
        <p:nvSpPr>
          <p:cNvPr id="23556" name="Slide Number Placeholder 3"/>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58469F2C-8F63-43E0-91AD-DDC23931E479}" type="slidenum">
              <a:rPr lang="en-GB" altLang="ar-KW" sz="1100"/>
              <a:pPr/>
              <a:t>29</a:t>
            </a:fld>
            <a:endParaRPr lang="en-GB" altLang="ar-KW" sz="1100"/>
          </a:p>
        </p:txBody>
      </p:sp>
      <p:sp>
        <p:nvSpPr>
          <p:cNvPr id="9" name="TextBox 8">
            <a:extLst>
              <a:ext uri="{FF2B5EF4-FFF2-40B4-BE49-F238E27FC236}">
                <a16:creationId xmlns:a16="http://schemas.microsoft.com/office/drawing/2014/main" id="{2FF80DAA-9991-44CE-B502-E7523E42AEAB}"/>
              </a:ext>
            </a:extLst>
          </p:cNvPr>
          <p:cNvSpPr txBox="1"/>
          <p:nvPr/>
        </p:nvSpPr>
        <p:spPr>
          <a:xfrm>
            <a:off x="636411" y="1124769"/>
            <a:ext cx="8050389" cy="646331"/>
          </a:xfrm>
          <a:prstGeom prst="rect">
            <a:avLst/>
          </a:prstGeom>
          <a:noFill/>
        </p:spPr>
        <p:txBody>
          <a:bodyPr wrap="square">
            <a:spAutoFit/>
          </a:bodyPr>
          <a:lstStyle/>
          <a:p>
            <a:pPr marL="285750" indent="-285750">
              <a:buFont typeface="Arial" panose="020B0604020202020204" pitchFamily="34" charset="0"/>
              <a:buChar char="•"/>
            </a:pPr>
            <a:r>
              <a:rPr lang="en-US" dirty="0"/>
              <a:t>You can write statements that use complex mathematical expressions involving several operators.</a:t>
            </a:r>
          </a:p>
        </p:txBody>
      </p:sp>
      <p:sp>
        <p:nvSpPr>
          <p:cNvPr id="11" name="TextBox 10">
            <a:extLst>
              <a:ext uri="{FF2B5EF4-FFF2-40B4-BE49-F238E27FC236}">
                <a16:creationId xmlns:a16="http://schemas.microsoft.com/office/drawing/2014/main" id="{F50AD127-85A8-41BD-91C8-6219EDBC631B}"/>
              </a:ext>
            </a:extLst>
          </p:cNvPr>
          <p:cNvSpPr txBox="1"/>
          <p:nvPr/>
        </p:nvSpPr>
        <p:spPr>
          <a:xfrm>
            <a:off x="636411" y="1765648"/>
            <a:ext cx="7886700" cy="2862322"/>
          </a:xfrm>
          <a:prstGeom prst="rect">
            <a:avLst/>
          </a:prstGeom>
          <a:noFill/>
        </p:spPr>
        <p:txBody>
          <a:bodyPr wrap="square">
            <a:spAutoFit/>
          </a:bodyPr>
          <a:lstStyle/>
          <a:p>
            <a:pPr marL="285750" indent="-285750" algn="l">
              <a:buFont typeface="Arial" panose="020B0604020202020204" pitchFamily="34" charset="0"/>
              <a:buChar char="•"/>
            </a:pPr>
            <a:r>
              <a:rPr lang="en-US" sz="1800" b="0" i="0" u="none" strike="noStrike" baseline="0" dirty="0"/>
              <a:t>First, operations that are enclosed in parentheses are performed first. Then, when two operators share an operand, the operator with the higher </a:t>
            </a:r>
            <a:r>
              <a:rPr lang="en-US" sz="1800" b="0" i="1" u="none" strike="noStrike" baseline="0" dirty="0"/>
              <a:t>precedence </a:t>
            </a:r>
            <a:r>
              <a:rPr lang="en-US" sz="1800" b="0" i="0" u="none" strike="noStrike" baseline="0" dirty="0"/>
              <a:t>is applied first. </a:t>
            </a:r>
          </a:p>
          <a:p>
            <a:pPr marL="285750" indent="-285750" algn="l">
              <a:buFont typeface="Arial" panose="020B0604020202020204" pitchFamily="34" charset="0"/>
              <a:buChar char="•"/>
            </a:pPr>
            <a:r>
              <a:rPr lang="en-US" sz="1800" b="0" i="0" u="none" strike="noStrike" baseline="0" dirty="0"/>
              <a:t>Parts of a mathematical expression may be grouped with parentheses to force some operations to be performed before others.</a:t>
            </a:r>
          </a:p>
          <a:p>
            <a:pPr marL="285750" indent="-285750" algn="l">
              <a:buFont typeface="Arial" panose="020B0604020202020204" pitchFamily="34" charset="0"/>
              <a:buChar char="•"/>
            </a:pPr>
            <a:r>
              <a:rPr lang="en-US" sz="1800" b="0" i="0" u="none" strike="noStrike" baseline="0" dirty="0"/>
              <a:t>The precedence of the math operators, from highest to lowest, are:</a:t>
            </a:r>
          </a:p>
          <a:p>
            <a:pPr marL="800100" lvl="1" indent="-342900">
              <a:buFont typeface="+mj-lt"/>
              <a:buAutoNum type="alphaLcPeriod"/>
            </a:pPr>
            <a:r>
              <a:rPr lang="en-US" dirty="0"/>
              <a:t>Parentheses ()</a:t>
            </a:r>
          </a:p>
          <a:p>
            <a:pPr marL="800100" lvl="1" indent="-342900">
              <a:buFont typeface="+mj-lt"/>
              <a:buAutoNum type="alphaLcPeriod"/>
            </a:pPr>
            <a:r>
              <a:rPr lang="en-US" b="0" i="0" u="none" strike="noStrike" baseline="0" dirty="0"/>
              <a:t>Exponentiation: </a:t>
            </a:r>
            <a:r>
              <a:rPr lang="en-US" sz="1600" b="0" i="0" u="none" strike="noStrike" baseline="0" dirty="0"/>
              <a:t>**</a:t>
            </a:r>
          </a:p>
          <a:p>
            <a:pPr marL="800100" lvl="1" indent="-342900">
              <a:buFont typeface="+mj-lt"/>
              <a:buAutoNum type="alphaLcPeriod"/>
            </a:pPr>
            <a:r>
              <a:rPr lang="en-US" b="0" i="0" u="none" strike="noStrike" baseline="0" dirty="0"/>
              <a:t>Multiplication, division, and remainder: </a:t>
            </a:r>
            <a:r>
              <a:rPr lang="en-US" sz="1600" b="0" i="0" u="none" strike="noStrike" baseline="0" dirty="0"/>
              <a:t>* / // %</a:t>
            </a:r>
          </a:p>
          <a:p>
            <a:pPr marL="800100" lvl="1" indent="-342900">
              <a:buFont typeface="+mj-lt"/>
              <a:buAutoNum type="alphaLcPeriod"/>
            </a:pPr>
            <a:r>
              <a:rPr lang="en-US" b="0" i="0" u="none" strike="noStrike" baseline="0" dirty="0"/>
              <a:t>Addition and subtraction: + −</a:t>
            </a:r>
            <a:endParaRPr lang="en-US" dirty="0"/>
          </a:p>
        </p:txBody>
      </p:sp>
      <p:sp>
        <p:nvSpPr>
          <p:cNvPr id="13" name="TextBox 12">
            <a:extLst>
              <a:ext uri="{FF2B5EF4-FFF2-40B4-BE49-F238E27FC236}">
                <a16:creationId xmlns:a16="http://schemas.microsoft.com/office/drawing/2014/main" id="{88F011C6-1CB3-4F4D-8596-51F99BD34008}"/>
              </a:ext>
            </a:extLst>
          </p:cNvPr>
          <p:cNvSpPr txBox="1"/>
          <p:nvPr/>
        </p:nvSpPr>
        <p:spPr>
          <a:xfrm>
            <a:off x="3245557" y="4616207"/>
            <a:ext cx="4572000" cy="1631216"/>
          </a:xfrm>
          <a:prstGeom prst="rect">
            <a:avLst/>
          </a:prstGeom>
          <a:noFill/>
        </p:spPr>
        <p:txBody>
          <a:bodyPr wrap="square">
            <a:spAutoFit/>
          </a:bodyPr>
          <a:lstStyle/>
          <a:p>
            <a:pPr algn="l"/>
            <a:r>
              <a:rPr lang="en-US" sz="1800" b="0" i="0" u="none" strike="noStrike" baseline="0" dirty="0">
                <a:latin typeface="ArialMonoMTPro"/>
              </a:rPr>
              <a:t>5 + 2 * 4                       </a:t>
            </a:r>
            <a:r>
              <a:rPr lang="en-US" sz="1800" b="0" i="0" u="none" strike="noStrike" baseline="0" dirty="0">
                <a:solidFill>
                  <a:srgbClr val="FF0000"/>
                </a:solidFill>
                <a:latin typeface="ArialMonoMTPro"/>
              </a:rPr>
              <a:t>//</a:t>
            </a:r>
            <a:r>
              <a:rPr lang="en-US" sz="2000" b="0" i="0" u="none" strike="noStrike" baseline="0" dirty="0">
                <a:solidFill>
                  <a:srgbClr val="FF0000"/>
                </a:solidFill>
                <a:latin typeface="SabonLTPro-Roman"/>
              </a:rPr>
              <a:t>13</a:t>
            </a:r>
          </a:p>
          <a:p>
            <a:pPr algn="l"/>
            <a:r>
              <a:rPr lang="en-US" sz="1800" b="0" i="0" u="none" strike="noStrike" baseline="0" dirty="0">
                <a:latin typeface="ArialMonoMTPro"/>
              </a:rPr>
              <a:t>10 / 2 − 3                     </a:t>
            </a:r>
            <a:r>
              <a:rPr lang="en-US" sz="1800" b="0" i="0" u="none" strike="noStrike" baseline="0" dirty="0">
                <a:solidFill>
                  <a:srgbClr val="FF0000"/>
                </a:solidFill>
                <a:latin typeface="ArialMonoMTPro"/>
              </a:rPr>
              <a:t>//</a:t>
            </a:r>
            <a:r>
              <a:rPr lang="en-US" sz="2000" b="0" i="0" u="none" strike="noStrike" baseline="0" dirty="0">
                <a:solidFill>
                  <a:srgbClr val="FF0000"/>
                </a:solidFill>
                <a:latin typeface="SabonLTPro-Roman"/>
              </a:rPr>
              <a:t>2.0</a:t>
            </a:r>
          </a:p>
          <a:p>
            <a:pPr algn="l"/>
            <a:r>
              <a:rPr lang="en-US" sz="1800" b="0" i="0" u="none" strike="noStrike" baseline="0" dirty="0">
                <a:latin typeface="ArialMonoMTPro"/>
              </a:rPr>
              <a:t>8 + 12 * 2 − 4              </a:t>
            </a:r>
            <a:r>
              <a:rPr lang="en-US" sz="1800" b="0" i="0" u="none" strike="noStrike" baseline="0" dirty="0">
                <a:solidFill>
                  <a:srgbClr val="FF0000"/>
                </a:solidFill>
                <a:latin typeface="ArialMonoMTPro"/>
              </a:rPr>
              <a:t>//</a:t>
            </a:r>
            <a:r>
              <a:rPr lang="en-US" sz="2000" b="0" i="0" u="none" strike="noStrike" baseline="0" dirty="0">
                <a:solidFill>
                  <a:srgbClr val="FF0000"/>
                </a:solidFill>
                <a:latin typeface="SabonLTPro-Roman"/>
              </a:rPr>
              <a:t>28</a:t>
            </a:r>
          </a:p>
          <a:p>
            <a:pPr algn="l"/>
            <a:r>
              <a:rPr lang="en-US" sz="1800" b="0" i="0" u="none" strike="noStrike" baseline="0" dirty="0">
                <a:latin typeface="ArialMonoMTPro"/>
              </a:rPr>
              <a:t>6 − 3 * 2 + 7 − 1         </a:t>
            </a:r>
            <a:r>
              <a:rPr lang="en-US" sz="1800" b="0" i="0" u="none" strike="noStrike" baseline="0" dirty="0">
                <a:solidFill>
                  <a:srgbClr val="FF0000"/>
                </a:solidFill>
                <a:latin typeface="ArialMonoMTPro"/>
              </a:rPr>
              <a:t>//</a:t>
            </a:r>
            <a:r>
              <a:rPr lang="en-US" sz="2000" b="0" i="0" u="none" strike="noStrike" baseline="0" dirty="0">
                <a:solidFill>
                  <a:srgbClr val="FF0000"/>
                </a:solidFill>
                <a:latin typeface="SabonLTPro-Roman"/>
              </a:rPr>
              <a:t>6</a:t>
            </a:r>
          </a:p>
          <a:p>
            <a:pPr algn="l"/>
            <a:r>
              <a:rPr lang="en-US" sz="1800" b="0" i="0" u="none" strike="noStrike" baseline="0" dirty="0">
                <a:latin typeface="ArialMonoMTPro"/>
              </a:rPr>
              <a:t>(6 − 3) * (2 + 7) / 3     </a:t>
            </a:r>
            <a:r>
              <a:rPr lang="en-US" sz="2000" b="0" i="0" u="none" strike="noStrike" baseline="0" dirty="0">
                <a:solidFill>
                  <a:srgbClr val="FF0000"/>
                </a:solidFill>
                <a:latin typeface="ArialMonoMTPro"/>
              </a:rPr>
              <a:t>//</a:t>
            </a:r>
            <a:r>
              <a:rPr lang="en-US" sz="2000" b="0" i="0" u="none" strike="noStrike" baseline="0" dirty="0">
                <a:solidFill>
                  <a:srgbClr val="FF0000"/>
                </a:solidFill>
                <a:latin typeface="SabonLTPro-Roman"/>
              </a:rPr>
              <a:t>9.0</a:t>
            </a:r>
            <a:endParaRPr lang="en-US" dirty="0">
              <a:solidFill>
                <a:srgbClr val="FF0000"/>
              </a:solidFill>
            </a:endParaRPr>
          </a:p>
        </p:txBody>
      </p:sp>
    </p:spTree>
    <p:extLst>
      <p:ext uri="{BB962C8B-B14F-4D97-AF65-F5344CB8AC3E}">
        <p14:creationId xmlns:p14="http://schemas.microsoft.com/office/powerpoint/2010/main" val="3681212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28650" y="366055"/>
            <a:ext cx="7886700" cy="586445"/>
          </a:xfrm>
        </p:spPr>
        <p:txBody>
          <a:bodyPr/>
          <a:lstStyle/>
          <a:p>
            <a:r>
              <a:rPr lang="en-US" altLang="ar-KW" b="1" dirty="0"/>
              <a:t>Why Python?</a:t>
            </a:r>
            <a:endParaRPr lang="ar-KW" altLang="ar-KW" b="1" dirty="0"/>
          </a:p>
        </p:txBody>
      </p:sp>
      <p:sp>
        <p:nvSpPr>
          <p:cNvPr id="6" name="Content Placeholder 5"/>
          <p:cNvSpPr>
            <a:spLocks noGrp="1"/>
          </p:cNvSpPr>
          <p:nvPr>
            <p:ph idx="1"/>
          </p:nvPr>
        </p:nvSpPr>
        <p:spPr>
          <a:xfrm>
            <a:off x="523875" y="1035593"/>
            <a:ext cx="7886700" cy="4822281"/>
          </a:xfrm>
        </p:spPr>
        <p:txBody>
          <a:bodyPr>
            <a:normAutofit fontScale="77500" lnSpcReduction="20000"/>
          </a:bodyPr>
          <a:lstStyle/>
          <a:p>
            <a:pPr marL="0" indent="0">
              <a:buNone/>
              <a:defRPr/>
            </a:pPr>
            <a:r>
              <a:rPr lang="en-US" sz="2200" b="1" dirty="0">
                <a:latin typeface="+mn-lt"/>
              </a:rPr>
              <a:t>Python is object-oriented</a:t>
            </a:r>
          </a:p>
          <a:p>
            <a:pPr>
              <a:defRPr/>
            </a:pPr>
            <a:r>
              <a:rPr lang="en-US" sz="2200" dirty="0">
                <a:latin typeface="+mn-lt"/>
              </a:rPr>
              <a:t>Supports concepts such as polymorphism, operation overloading, and multiple inheritance</a:t>
            </a:r>
          </a:p>
          <a:p>
            <a:pPr marL="0" indent="0">
              <a:buNone/>
              <a:defRPr/>
            </a:pPr>
            <a:r>
              <a:rPr lang="en-US" sz="2200" b="1" dirty="0">
                <a:latin typeface="+mn-lt"/>
              </a:rPr>
              <a:t>It's free (open source)</a:t>
            </a:r>
          </a:p>
          <a:p>
            <a:pPr>
              <a:defRPr/>
            </a:pPr>
            <a:r>
              <a:rPr lang="en-US" sz="2200" dirty="0">
                <a:latin typeface="+mn-lt"/>
              </a:rPr>
              <a:t>Downloading and installing Python is free and easy</a:t>
            </a:r>
          </a:p>
          <a:p>
            <a:pPr>
              <a:defRPr/>
            </a:pPr>
            <a:r>
              <a:rPr lang="en-US" sz="2200" dirty="0">
                <a:latin typeface="+mn-lt"/>
              </a:rPr>
              <a:t>Source code is easily accessible</a:t>
            </a:r>
          </a:p>
          <a:p>
            <a:pPr>
              <a:defRPr/>
            </a:pPr>
            <a:r>
              <a:rPr lang="en-US" sz="2200" dirty="0">
                <a:latin typeface="+mn-lt"/>
              </a:rPr>
              <a:t>Free doesn't mean unsupported!  Online Python community is huge</a:t>
            </a:r>
          </a:p>
          <a:p>
            <a:pPr marL="0" indent="0">
              <a:buNone/>
              <a:defRPr/>
            </a:pPr>
            <a:r>
              <a:rPr lang="en-US" sz="2200" b="1" dirty="0">
                <a:latin typeface="+mn-lt"/>
              </a:rPr>
              <a:t>It's portable</a:t>
            </a:r>
          </a:p>
          <a:p>
            <a:pPr>
              <a:defRPr/>
            </a:pPr>
            <a:r>
              <a:rPr lang="en-US" sz="2200" dirty="0">
                <a:latin typeface="+mn-lt"/>
              </a:rPr>
              <a:t>Python runs virtually on major platforms used today</a:t>
            </a:r>
          </a:p>
          <a:p>
            <a:pPr>
              <a:lnSpc>
                <a:spcPct val="120000"/>
              </a:lnSpc>
              <a:defRPr/>
            </a:pPr>
            <a:r>
              <a:rPr lang="en-US" sz="2200" dirty="0">
                <a:latin typeface="+mn-lt"/>
              </a:rPr>
              <a:t>As long as you have a compatible Python interpreter installed, Python programs will run in exactly the same manner, irrespective of platform</a:t>
            </a:r>
          </a:p>
          <a:p>
            <a:pPr marL="0" indent="0">
              <a:buNone/>
              <a:defRPr/>
            </a:pPr>
            <a:r>
              <a:rPr lang="en-US" sz="2200" b="1" dirty="0">
                <a:latin typeface="+mn-lt"/>
              </a:rPr>
              <a:t>It's powerful</a:t>
            </a:r>
          </a:p>
          <a:p>
            <a:pPr>
              <a:defRPr/>
            </a:pPr>
            <a:r>
              <a:rPr lang="en-US" sz="2200" dirty="0">
                <a:latin typeface="+mn-lt"/>
              </a:rPr>
              <a:t>Dynamic typing</a:t>
            </a:r>
          </a:p>
          <a:p>
            <a:pPr>
              <a:defRPr/>
            </a:pPr>
            <a:r>
              <a:rPr lang="en-US" sz="2200" dirty="0">
                <a:latin typeface="+mn-lt"/>
              </a:rPr>
              <a:t>Built-in types and tools</a:t>
            </a:r>
          </a:p>
          <a:p>
            <a:pPr>
              <a:defRPr/>
            </a:pPr>
            <a:r>
              <a:rPr lang="en-US" sz="2200" dirty="0">
                <a:latin typeface="+mn-lt"/>
              </a:rPr>
              <a:t>Library utilities</a:t>
            </a:r>
          </a:p>
          <a:p>
            <a:pPr>
              <a:defRPr/>
            </a:pPr>
            <a:r>
              <a:rPr lang="en-US" sz="2200" dirty="0">
                <a:latin typeface="+mn-lt"/>
              </a:rPr>
              <a:t>Third party utilities (e.g. Numeric, </a:t>
            </a:r>
            <a:r>
              <a:rPr lang="en-US" sz="2200" dirty="0" err="1">
                <a:latin typeface="+mn-lt"/>
              </a:rPr>
              <a:t>NumPy</a:t>
            </a:r>
            <a:r>
              <a:rPr lang="en-US" sz="2200" dirty="0">
                <a:latin typeface="+mn-lt"/>
              </a:rPr>
              <a:t>, </a:t>
            </a:r>
            <a:r>
              <a:rPr lang="en-US" sz="2200" dirty="0" err="1">
                <a:latin typeface="+mn-lt"/>
              </a:rPr>
              <a:t>SciPy</a:t>
            </a:r>
            <a:r>
              <a:rPr lang="en-US" sz="2200" dirty="0">
                <a:latin typeface="+mn-lt"/>
              </a:rPr>
              <a:t>)</a:t>
            </a:r>
          </a:p>
          <a:p>
            <a:pPr>
              <a:defRPr/>
            </a:pPr>
            <a:r>
              <a:rPr lang="en-US" sz="2200" dirty="0">
                <a:latin typeface="+mn-lt"/>
              </a:rPr>
              <a:t>Automatic memory management</a:t>
            </a:r>
          </a:p>
          <a:p>
            <a:pPr>
              <a:defRPr/>
            </a:pPr>
            <a:endParaRPr lang="ar-KW" sz="1800" dirty="0">
              <a:latin typeface="+mn-lt"/>
            </a:endParaRPr>
          </a:p>
        </p:txBody>
      </p:sp>
      <p:sp>
        <p:nvSpPr>
          <p:cNvPr id="3" name="Footer Placeholder 2">
            <a:extLst>
              <a:ext uri="{FF2B5EF4-FFF2-40B4-BE49-F238E27FC236}">
                <a16:creationId xmlns:a16="http://schemas.microsoft.com/office/drawing/2014/main" id="{BD21A8B8-B91E-4D61-8F59-E389E9B015A5}"/>
              </a:ext>
            </a:extLst>
          </p:cNvPr>
          <p:cNvSpPr>
            <a:spLocks noGrp="1"/>
          </p:cNvSpPr>
          <p:nvPr>
            <p:ph type="ftr" sz="quarter" idx="11"/>
          </p:nvPr>
        </p:nvSpPr>
        <p:spPr/>
        <p:txBody>
          <a:bodyPr/>
          <a:lstStyle/>
          <a:p>
            <a:r>
              <a:rPr lang="en-US"/>
              <a:t>AOU-M110</a:t>
            </a:r>
            <a:endParaRPr lang="en-US" dirty="0"/>
          </a:p>
        </p:txBody>
      </p:sp>
      <p:sp>
        <p:nvSpPr>
          <p:cNvPr id="5124" name="Slide Number Placeholder 2"/>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3ED577A4-F17B-4CCA-AD1D-A1772FDD3676}" type="slidenum">
              <a:rPr lang="en-GB" altLang="ar-KW" sz="1100"/>
              <a:pPr/>
              <a:t>3</a:t>
            </a:fld>
            <a:endParaRPr lang="en-GB" altLang="ar-KW" sz="1100"/>
          </a:p>
        </p:txBody>
      </p:sp>
    </p:spTree>
    <p:extLst>
      <p:ext uri="{BB962C8B-B14F-4D97-AF65-F5344CB8AC3E}">
        <p14:creationId xmlns:p14="http://schemas.microsoft.com/office/powerpoint/2010/main" val="2021905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GB" b="1" dirty="0">
                <a:solidFill>
                  <a:srgbClr val="C00000"/>
                </a:solidFill>
              </a:rPr>
              <a:t>Casting in Python</a:t>
            </a:r>
          </a:p>
        </p:txBody>
      </p:sp>
      <p:sp>
        <p:nvSpPr>
          <p:cNvPr id="23555" name="Content Placeholder 2"/>
          <p:cNvSpPr>
            <a:spLocks noGrp="1"/>
          </p:cNvSpPr>
          <p:nvPr>
            <p:ph idx="1"/>
          </p:nvPr>
        </p:nvSpPr>
        <p:spPr>
          <a:xfrm>
            <a:off x="342339" y="1416423"/>
            <a:ext cx="8373036" cy="4509247"/>
          </a:xfrm>
        </p:spPr>
        <p:txBody>
          <a:bodyPr>
            <a:normAutofit/>
          </a:bodyPr>
          <a:lstStyle/>
          <a:p>
            <a:pPr>
              <a:lnSpc>
                <a:spcPct val="110000"/>
              </a:lnSpc>
            </a:pPr>
            <a:r>
              <a:rPr lang="en-GB" altLang="ar-KW" sz="1800" dirty="0">
                <a:latin typeface="+mn-lt"/>
              </a:rPr>
              <a:t>Python converts numbers internally in an expression containing mixed types to a common type for evaluation. </a:t>
            </a:r>
          </a:p>
          <a:p>
            <a:pPr>
              <a:lnSpc>
                <a:spcPct val="110000"/>
              </a:lnSpc>
            </a:pPr>
            <a:r>
              <a:rPr lang="en-GB" altLang="ar-KW" sz="1800" dirty="0">
                <a:solidFill>
                  <a:srgbClr val="7030A0"/>
                </a:solidFill>
                <a:latin typeface="+mn-lt"/>
              </a:rPr>
              <a:t>Sometimes, you need to explicitly convert a number from one type to another. This is called </a:t>
            </a:r>
            <a:r>
              <a:rPr lang="en-GB" altLang="ar-KW" sz="1800" b="1" u="sng" dirty="0">
                <a:solidFill>
                  <a:srgbClr val="7030A0"/>
                </a:solidFill>
                <a:latin typeface="+mn-lt"/>
              </a:rPr>
              <a:t>casting</a:t>
            </a:r>
            <a:r>
              <a:rPr lang="en-GB" altLang="ar-KW" sz="1800" dirty="0">
                <a:solidFill>
                  <a:srgbClr val="7030A0"/>
                </a:solidFill>
                <a:latin typeface="+mn-lt"/>
              </a:rPr>
              <a:t>.</a:t>
            </a:r>
          </a:p>
          <a:p>
            <a:pPr lvl="1">
              <a:lnSpc>
                <a:spcPct val="110000"/>
              </a:lnSpc>
            </a:pPr>
            <a:r>
              <a:rPr lang="en-GB" altLang="ar-KW" b="1" dirty="0">
                <a:solidFill>
                  <a:srgbClr val="C00000"/>
                </a:solidFill>
                <a:latin typeface="+mn-lt"/>
                <a:cs typeface="Courier New" panose="02070309020205020404" pitchFamily="49" charset="0"/>
              </a:rPr>
              <a:t>int(x)</a:t>
            </a:r>
            <a:r>
              <a:rPr lang="en-GB" altLang="ar-KW" dirty="0">
                <a:latin typeface="+mn-lt"/>
              </a:rPr>
              <a:t> to convert </a:t>
            </a:r>
            <a:r>
              <a:rPr lang="en-GB" altLang="ar-KW" dirty="0">
                <a:latin typeface="+mn-lt"/>
                <a:cs typeface="Courier New" panose="02070309020205020404" pitchFamily="49" charset="0"/>
              </a:rPr>
              <a:t>x</a:t>
            </a:r>
            <a:r>
              <a:rPr lang="en-GB" altLang="ar-KW" dirty="0">
                <a:latin typeface="+mn-lt"/>
              </a:rPr>
              <a:t> to a plain integer.</a:t>
            </a:r>
          </a:p>
          <a:p>
            <a:pPr lvl="1">
              <a:lnSpc>
                <a:spcPct val="110000"/>
              </a:lnSpc>
            </a:pPr>
            <a:r>
              <a:rPr lang="en-GB" altLang="ar-KW" b="1" dirty="0">
                <a:solidFill>
                  <a:srgbClr val="C00000"/>
                </a:solidFill>
                <a:latin typeface="+mn-lt"/>
                <a:cs typeface="Courier New" panose="02070309020205020404" pitchFamily="49" charset="0"/>
              </a:rPr>
              <a:t>float(x)</a:t>
            </a:r>
            <a:r>
              <a:rPr lang="en-GB" altLang="ar-KW" b="1" dirty="0">
                <a:latin typeface="+mn-lt"/>
                <a:cs typeface="Courier New" panose="02070309020205020404" pitchFamily="49" charset="0"/>
              </a:rPr>
              <a:t> </a:t>
            </a:r>
            <a:r>
              <a:rPr lang="en-GB" altLang="ar-KW" dirty="0">
                <a:latin typeface="+mn-lt"/>
              </a:rPr>
              <a:t>to convert </a:t>
            </a:r>
            <a:r>
              <a:rPr lang="en-GB" altLang="ar-KW" dirty="0">
                <a:latin typeface="+mn-lt"/>
                <a:cs typeface="Courier New" panose="02070309020205020404" pitchFamily="49" charset="0"/>
              </a:rPr>
              <a:t>x</a:t>
            </a:r>
            <a:r>
              <a:rPr lang="en-GB" altLang="ar-KW" dirty="0">
                <a:latin typeface="+mn-lt"/>
              </a:rPr>
              <a:t> to a floating-point number.</a:t>
            </a:r>
          </a:p>
          <a:p>
            <a:pPr lvl="1">
              <a:lnSpc>
                <a:spcPct val="110000"/>
              </a:lnSpc>
            </a:pPr>
            <a:r>
              <a:rPr lang="en-US" altLang="ar-KW" b="1" dirty="0">
                <a:solidFill>
                  <a:srgbClr val="C00000"/>
                </a:solidFill>
                <a:latin typeface="+mn-lt"/>
              </a:rPr>
              <a:t>str() </a:t>
            </a:r>
            <a:r>
              <a:rPr lang="en-US" altLang="ar-KW" dirty="0">
                <a:latin typeface="+mn-lt"/>
              </a:rPr>
              <a:t>to construct string from a wide variety of data types, including strings, integer literals and float literals</a:t>
            </a:r>
            <a:endParaRPr lang="en-GB" altLang="ar-KW" dirty="0">
              <a:latin typeface="+mn-lt"/>
            </a:endParaRPr>
          </a:p>
          <a:p>
            <a:pPr lvl="1">
              <a:lnSpc>
                <a:spcPct val="110000"/>
              </a:lnSpc>
            </a:pPr>
            <a:r>
              <a:rPr lang="en-GB" altLang="ar-KW" b="1" dirty="0">
                <a:latin typeface="+mn-lt"/>
                <a:cs typeface="Courier New" panose="02070309020205020404" pitchFamily="49" charset="0"/>
              </a:rPr>
              <a:t>complex(x)</a:t>
            </a:r>
            <a:r>
              <a:rPr lang="en-GB" altLang="ar-KW" dirty="0">
                <a:latin typeface="+mn-lt"/>
              </a:rPr>
              <a:t> to convert </a:t>
            </a:r>
            <a:r>
              <a:rPr lang="en-GB" altLang="ar-KW" dirty="0">
                <a:latin typeface="+mn-lt"/>
                <a:cs typeface="Courier New" panose="02070309020205020404" pitchFamily="49" charset="0"/>
              </a:rPr>
              <a:t>x</a:t>
            </a:r>
            <a:r>
              <a:rPr lang="en-GB" altLang="ar-KW" dirty="0">
                <a:latin typeface="+mn-lt"/>
              </a:rPr>
              <a:t> to a complex number with real part x and imaginary part zero.</a:t>
            </a:r>
          </a:p>
          <a:p>
            <a:pPr lvl="1">
              <a:lnSpc>
                <a:spcPct val="110000"/>
              </a:lnSpc>
            </a:pPr>
            <a:r>
              <a:rPr lang="en-GB" altLang="ar-KW" b="1" dirty="0">
                <a:latin typeface="+mn-lt"/>
                <a:cs typeface="Courier New" panose="02070309020205020404" pitchFamily="49" charset="0"/>
              </a:rPr>
              <a:t>complex(</a:t>
            </a:r>
            <a:r>
              <a:rPr lang="en-GB" altLang="ar-KW" b="1" dirty="0" err="1">
                <a:latin typeface="+mn-lt"/>
                <a:cs typeface="Courier New" panose="02070309020205020404" pitchFamily="49" charset="0"/>
              </a:rPr>
              <a:t>x,y</a:t>
            </a:r>
            <a:r>
              <a:rPr lang="en-GB" altLang="ar-KW" b="1" dirty="0">
                <a:latin typeface="+mn-lt"/>
                <a:cs typeface="Courier New" panose="02070309020205020404" pitchFamily="49" charset="0"/>
              </a:rPr>
              <a:t>)</a:t>
            </a:r>
            <a:r>
              <a:rPr lang="en-GB" altLang="ar-KW" dirty="0">
                <a:latin typeface="+mn-lt"/>
              </a:rPr>
              <a:t> to convert </a:t>
            </a:r>
            <a:r>
              <a:rPr lang="en-GB" altLang="ar-KW" dirty="0">
                <a:latin typeface="+mn-lt"/>
                <a:cs typeface="Courier New" panose="02070309020205020404" pitchFamily="49" charset="0"/>
              </a:rPr>
              <a:t>x a</a:t>
            </a:r>
            <a:r>
              <a:rPr lang="en-GB" altLang="ar-KW" dirty="0">
                <a:latin typeface="+mn-lt"/>
              </a:rPr>
              <a:t>nd</a:t>
            </a:r>
            <a:r>
              <a:rPr lang="en-GB" altLang="ar-KW" dirty="0">
                <a:latin typeface="+mn-lt"/>
                <a:cs typeface="Courier New" panose="02070309020205020404" pitchFamily="49" charset="0"/>
              </a:rPr>
              <a:t> y </a:t>
            </a:r>
            <a:r>
              <a:rPr lang="en-GB" altLang="ar-KW" dirty="0">
                <a:latin typeface="+mn-lt"/>
              </a:rPr>
              <a:t>to a complex number with real part </a:t>
            </a:r>
            <a:r>
              <a:rPr lang="en-GB" altLang="ar-KW" dirty="0">
                <a:latin typeface="+mn-lt"/>
                <a:cs typeface="Courier New" panose="02070309020205020404" pitchFamily="49" charset="0"/>
              </a:rPr>
              <a:t>x</a:t>
            </a:r>
            <a:r>
              <a:rPr lang="en-GB" altLang="ar-KW" dirty="0">
                <a:latin typeface="+mn-lt"/>
              </a:rPr>
              <a:t> and imaginary part </a:t>
            </a:r>
            <a:r>
              <a:rPr lang="en-GB" altLang="ar-KW" dirty="0">
                <a:latin typeface="+mn-lt"/>
                <a:cs typeface="Courier New" panose="02070309020205020404" pitchFamily="49" charset="0"/>
              </a:rPr>
              <a:t>y</a:t>
            </a:r>
            <a:r>
              <a:rPr lang="en-GB" altLang="ar-KW" dirty="0">
                <a:latin typeface="+mn-lt"/>
              </a:rPr>
              <a:t>. </a:t>
            </a:r>
            <a:r>
              <a:rPr lang="en-GB" altLang="ar-KW" dirty="0">
                <a:latin typeface="+mn-lt"/>
                <a:cs typeface="Courier New" panose="02070309020205020404" pitchFamily="49" charset="0"/>
              </a:rPr>
              <a:t>x</a:t>
            </a:r>
            <a:r>
              <a:rPr lang="en-GB" altLang="ar-KW" dirty="0">
                <a:latin typeface="+mn-lt"/>
              </a:rPr>
              <a:t> and </a:t>
            </a:r>
            <a:r>
              <a:rPr lang="en-GB" altLang="ar-KW" dirty="0">
                <a:latin typeface="+mn-lt"/>
                <a:cs typeface="Courier New" panose="02070309020205020404" pitchFamily="49" charset="0"/>
              </a:rPr>
              <a:t>y</a:t>
            </a:r>
            <a:r>
              <a:rPr lang="en-GB" altLang="ar-KW" dirty="0">
                <a:latin typeface="+mn-lt"/>
              </a:rPr>
              <a:t> are numeric expressions.</a:t>
            </a:r>
          </a:p>
        </p:txBody>
      </p:sp>
      <p:sp>
        <p:nvSpPr>
          <p:cNvPr id="4" name="Footer Placeholder 3">
            <a:extLst>
              <a:ext uri="{FF2B5EF4-FFF2-40B4-BE49-F238E27FC236}">
                <a16:creationId xmlns:a16="http://schemas.microsoft.com/office/drawing/2014/main" id="{9CBAB887-2009-4C41-967D-B001D7608E42}"/>
              </a:ext>
            </a:extLst>
          </p:cNvPr>
          <p:cNvSpPr>
            <a:spLocks noGrp="1"/>
          </p:cNvSpPr>
          <p:nvPr>
            <p:ph type="ftr" sz="quarter" idx="11"/>
          </p:nvPr>
        </p:nvSpPr>
        <p:spPr/>
        <p:txBody>
          <a:bodyPr/>
          <a:lstStyle/>
          <a:p>
            <a:r>
              <a:rPr lang="en-US" dirty="0"/>
              <a:t>AOU-M110</a:t>
            </a:r>
          </a:p>
        </p:txBody>
      </p:sp>
      <p:sp>
        <p:nvSpPr>
          <p:cNvPr id="23556" name="Slide Number Placeholder 3"/>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58469F2C-8F63-43E0-91AD-DDC23931E479}" type="slidenum">
              <a:rPr lang="en-GB" altLang="ar-KW" sz="1100"/>
              <a:pPr/>
              <a:t>30</a:t>
            </a:fld>
            <a:endParaRPr lang="en-GB" altLang="ar-KW" sz="1100"/>
          </a:p>
        </p:txBody>
      </p:sp>
    </p:spTree>
    <p:extLst>
      <p:ext uri="{BB962C8B-B14F-4D97-AF65-F5344CB8AC3E}">
        <p14:creationId xmlns:p14="http://schemas.microsoft.com/office/powerpoint/2010/main" val="3550022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GB" altLang="ar-KW" b="1" dirty="0"/>
              <a:t>Casting in Python</a:t>
            </a:r>
            <a:endParaRPr lang="en-GB" altLang="ar-KW" dirty="0"/>
          </a:p>
        </p:txBody>
      </p:sp>
      <p:sp>
        <p:nvSpPr>
          <p:cNvPr id="24579" name="Content Placeholder 2"/>
          <p:cNvSpPr>
            <a:spLocks noGrp="1"/>
          </p:cNvSpPr>
          <p:nvPr>
            <p:ph idx="1"/>
          </p:nvPr>
        </p:nvSpPr>
        <p:spPr/>
        <p:txBody>
          <a:bodyPr/>
          <a:lstStyle/>
          <a:p>
            <a:pPr marL="0" indent="0">
              <a:buNone/>
            </a:pPr>
            <a:r>
              <a:rPr lang="en-GB" altLang="ar-KW" dirty="0">
                <a:latin typeface="Courier New" panose="02070309020205020404" pitchFamily="49" charset="0"/>
                <a:cs typeface="Courier New" panose="02070309020205020404" pitchFamily="49" charset="0"/>
              </a:rPr>
              <a:t>&gt;&gt;&gt; x = '100' </a:t>
            </a:r>
          </a:p>
          <a:p>
            <a:pPr marL="0" indent="0">
              <a:buNone/>
            </a:pPr>
            <a:r>
              <a:rPr lang="en-GB" altLang="ar-KW" dirty="0">
                <a:latin typeface="Courier New" panose="02070309020205020404" pitchFamily="49" charset="0"/>
                <a:cs typeface="Courier New" panose="02070309020205020404" pitchFamily="49" charset="0"/>
              </a:rPr>
              <a:t>&gt;&gt;&gt; y = '-90' </a:t>
            </a:r>
          </a:p>
          <a:p>
            <a:pPr marL="0" indent="0">
              <a:buNone/>
            </a:pPr>
            <a:r>
              <a:rPr lang="en-GB" altLang="ar-KW" dirty="0">
                <a:latin typeface="Courier New" panose="02070309020205020404" pitchFamily="49" charset="0"/>
                <a:cs typeface="Courier New" panose="02070309020205020404" pitchFamily="49" charset="0"/>
              </a:rPr>
              <a:t>&gt;&gt;&gt; </a:t>
            </a:r>
            <a:r>
              <a:rPr lang="en-GB" altLang="ar-KW" b="1" dirty="0">
                <a:latin typeface="Courier New" panose="02070309020205020404" pitchFamily="49" charset="0"/>
                <a:cs typeface="Courier New" panose="02070309020205020404" pitchFamily="49" charset="0"/>
              </a:rPr>
              <a:t>print</a:t>
            </a:r>
            <a:r>
              <a:rPr lang="en-GB" altLang="ar-KW" dirty="0">
                <a:latin typeface="Courier New" panose="02070309020205020404" pitchFamily="49" charset="0"/>
                <a:cs typeface="Courier New" panose="02070309020205020404" pitchFamily="49" charset="0"/>
              </a:rPr>
              <a:t> (x + y) </a:t>
            </a:r>
          </a:p>
          <a:p>
            <a:pPr marL="0" indent="0">
              <a:buNone/>
            </a:pPr>
            <a:r>
              <a:rPr lang="en-GB" altLang="ar-KW" b="1" dirty="0">
                <a:solidFill>
                  <a:srgbClr val="C00000"/>
                </a:solidFill>
                <a:latin typeface="Courier New" panose="02070309020205020404" pitchFamily="49" charset="0"/>
                <a:cs typeface="Courier New" panose="02070309020205020404" pitchFamily="49" charset="0"/>
              </a:rPr>
              <a:t>100-90</a:t>
            </a:r>
            <a:r>
              <a:rPr lang="en-GB" altLang="ar-KW" dirty="0">
                <a:latin typeface="Courier New" panose="02070309020205020404" pitchFamily="49" charset="0"/>
                <a:cs typeface="Courier New" panose="02070309020205020404" pitchFamily="49" charset="0"/>
              </a:rPr>
              <a:t> </a:t>
            </a:r>
          </a:p>
          <a:p>
            <a:pPr marL="0" indent="0">
              <a:buNone/>
            </a:pPr>
            <a:r>
              <a:rPr lang="en-GB" altLang="ar-KW" dirty="0">
                <a:latin typeface="Courier New" panose="02070309020205020404" pitchFamily="49" charset="0"/>
                <a:cs typeface="Courier New" panose="02070309020205020404" pitchFamily="49" charset="0"/>
              </a:rPr>
              <a:t>&gt;&gt;&gt; </a:t>
            </a:r>
            <a:r>
              <a:rPr lang="en-GB" altLang="ar-KW" b="1" dirty="0">
                <a:latin typeface="Courier New" panose="02070309020205020404" pitchFamily="49" charset="0"/>
                <a:cs typeface="Courier New" panose="02070309020205020404" pitchFamily="49" charset="0"/>
              </a:rPr>
              <a:t>print</a:t>
            </a:r>
            <a:r>
              <a:rPr lang="en-GB" altLang="ar-KW" dirty="0">
                <a:latin typeface="Courier New" panose="02070309020205020404" pitchFamily="49" charset="0"/>
                <a:cs typeface="Courier New" panose="02070309020205020404" pitchFamily="49" charset="0"/>
              </a:rPr>
              <a:t> (int(x) + int(y))</a:t>
            </a:r>
          </a:p>
          <a:p>
            <a:pPr marL="0" indent="0">
              <a:buNone/>
            </a:pPr>
            <a:r>
              <a:rPr lang="en-GB" altLang="ar-KW" b="1" dirty="0">
                <a:solidFill>
                  <a:srgbClr val="C00000"/>
                </a:solidFill>
                <a:latin typeface="Courier New" panose="02070309020205020404" pitchFamily="49" charset="0"/>
                <a:cs typeface="Courier New" panose="02070309020205020404" pitchFamily="49" charset="0"/>
              </a:rPr>
              <a:t>10</a:t>
            </a:r>
          </a:p>
        </p:txBody>
      </p:sp>
      <p:sp>
        <p:nvSpPr>
          <p:cNvPr id="4" name="Footer Placeholder 3">
            <a:extLst>
              <a:ext uri="{FF2B5EF4-FFF2-40B4-BE49-F238E27FC236}">
                <a16:creationId xmlns:a16="http://schemas.microsoft.com/office/drawing/2014/main" id="{C01044F4-E1CC-444F-ADB2-5871471B923C}"/>
              </a:ext>
            </a:extLst>
          </p:cNvPr>
          <p:cNvSpPr>
            <a:spLocks noGrp="1"/>
          </p:cNvSpPr>
          <p:nvPr>
            <p:ph type="ftr" sz="quarter" idx="11"/>
          </p:nvPr>
        </p:nvSpPr>
        <p:spPr/>
        <p:txBody>
          <a:bodyPr/>
          <a:lstStyle/>
          <a:p>
            <a:r>
              <a:rPr lang="en-US" dirty="0"/>
              <a:t>AOU-M110</a:t>
            </a:r>
          </a:p>
        </p:txBody>
      </p:sp>
      <p:sp>
        <p:nvSpPr>
          <p:cNvPr id="24580" name="Slide Number Placeholder 3"/>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46581870-6A62-4C77-84DF-CB05C284D251}" type="slidenum">
              <a:rPr lang="en-GB" altLang="ar-KW" sz="1100"/>
              <a:pPr/>
              <a:t>31</a:t>
            </a:fld>
            <a:endParaRPr lang="en-GB" altLang="ar-KW" sz="1100"/>
          </a:p>
        </p:txBody>
      </p:sp>
      <p:sp>
        <p:nvSpPr>
          <p:cNvPr id="3" name="Speech Bubble: Rectangle 2">
            <a:extLst>
              <a:ext uri="{FF2B5EF4-FFF2-40B4-BE49-F238E27FC236}">
                <a16:creationId xmlns:a16="http://schemas.microsoft.com/office/drawing/2014/main" id="{7BE08923-7EC1-43B2-B436-7161BE38D6E3}"/>
              </a:ext>
            </a:extLst>
          </p:cNvPr>
          <p:cNvSpPr/>
          <p:nvPr/>
        </p:nvSpPr>
        <p:spPr>
          <a:xfrm>
            <a:off x="4493201" y="2673688"/>
            <a:ext cx="2888673" cy="615485"/>
          </a:xfrm>
          <a:prstGeom prst="wedgeRectCallout">
            <a:avLst>
              <a:gd name="adj1" fmla="val -128149"/>
              <a:gd name="adj2" fmla="val 291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Since they are  strings, x and y will be concatenated</a:t>
            </a:r>
          </a:p>
        </p:txBody>
      </p:sp>
      <p:sp>
        <p:nvSpPr>
          <p:cNvPr id="7" name="Speech Bubble: Rectangle 6">
            <a:extLst>
              <a:ext uri="{FF2B5EF4-FFF2-40B4-BE49-F238E27FC236}">
                <a16:creationId xmlns:a16="http://schemas.microsoft.com/office/drawing/2014/main" id="{B232394F-2FBB-4787-98C4-19DD33249239}"/>
              </a:ext>
            </a:extLst>
          </p:cNvPr>
          <p:cNvSpPr/>
          <p:nvPr/>
        </p:nvSpPr>
        <p:spPr>
          <a:xfrm>
            <a:off x="4022145" y="3896951"/>
            <a:ext cx="3830784" cy="615485"/>
          </a:xfrm>
          <a:prstGeom prst="wedgeRectCallout">
            <a:avLst>
              <a:gd name="adj1" fmla="val -117850"/>
              <a:gd name="adj2" fmla="val -4286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Since they have been casted,  values of x and y will be added</a:t>
            </a:r>
          </a:p>
        </p:txBody>
      </p:sp>
    </p:spTree>
    <p:extLst>
      <p:ext uri="{BB962C8B-B14F-4D97-AF65-F5344CB8AC3E}">
        <p14:creationId xmlns:p14="http://schemas.microsoft.com/office/powerpoint/2010/main" val="3385242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a:xfrm>
            <a:off x="628650" y="366055"/>
            <a:ext cx="7886700" cy="717529"/>
          </a:xfrm>
        </p:spPr>
        <p:txBody>
          <a:bodyPr/>
          <a:lstStyle/>
          <a:p>
            <a:r>
              <a:rPr lang="en-GB" altLang="ar-KW" b="1" dirty="0"/>
              <a:t>Casting in Python</a:t>
            </a:r>
          </a:p>
        </p:txBody>
      </p:sp>
      <p:sp>
        <p:nvSpPr>
          <p:cNvPr id="26626" name="Content Placeholder 2"/>
          <p:cNvSpPr>
            <a:spLocks noGrp="1"/>
          </p:cNvSpPr>
          <p:nvPr>
            <p:ph idx="1"/>
          </p:nvPr>
        </p:nvSpPr>
        <p:spPr>
          <a:xfrm>
            <a:off x="915521" y="1609048"/>
            <a:ext cx="7886700" cy="4182151"/>
          </a:xfrm>
        </p:spPr>
        <p:txBody>
          <a:bodyPr>
            <a:normAutofit fontScale="92500" lnSpcReduction="10000"/>
          </a:bodyPr>
          <a:lstStyle/>
          <a:p>
            <a:r>
              <a:rPr lang="en-GB" altLang="ar-KW" sz="2200" b="1" dirty="0">
                <a:solidFill>
                  <a:srgbClr val="7030A0"/>
                </a:solidFill>
                <a:latin typeface="+mn-lt"/>
              </a:rPr>
              <a:t>Casting to integers: </a:t>
            </a:r>
          </a:p>
          <a:p>
            <a:pPr marL="400050" lvl="1" indent="0">
              <a:buNone/>
            </a:pPr>
            <a:r>
              <a:rPr lang="en-GB" altLang="ar-KW" b="1" dirty="0">
                <a:solidFill>
                  <a:schemeClr val="tx2"/>
                </a:solidFill>
                <a:latin typeface="+mn-lt"/>
                <a:cs typeface="Courier New" panose="02070309020205020404" pitchFamily="49" charset="0"/>
              </a:rPr>
              <a:t>x=</a:t>
            </a:r>
            <a:r>
              <a:rPr lang="en-GB" altLang="ar-KW" b="1" dirty="0" err="1">
                <a:solidFill>
                  <a:schemeClr val="tx2"/>
                </a:solidFill>
                <a:latin typeface="+mn-lt"/>
                <a:cs typeface="Courier New" panose="02070309020205020404" pitchFamily="49" charset="0"/>
              </a:rPr>
              <a:t>int</a:t>
            </a:r>
            <a:r>
              <a:rPr lang="en-GB" altLang="ar-KW" b="1" dirty="0">
                <a:solidFill>
                  <a:schemeClr val="tx2"/>
                </a:solidFill>
                <a:latin typeface="+mn-lt"/>
                <a:cs typeface="Courier New" panose="02070309020205020404" pitchFamily="49" charset="0"/>
              </a:rPr>
              <a:t>(input(“enter the value”)) </a:t>
            </a:r>
            <a:r>
              <a:rPr lang="en-GB" altLang="ar-KW" b="1" dirty="0">
                <a:solidFill>
                  <a:srgbClr val="C00000"/>
                </a:solidFill>
                <a:latin typeface="+mn-lt"/>
                <a:cs typeface="Courier New" panose="02070309020205020404" pitchFamily="49" charset="0"/>
              </a:rPr>
              <a:t>#5</a:t>
            </a:r>
          </a:p>
          <a:p>
            <a:pPr marL="400050" lvl="1" indent="0">
              <a:buNone/>
            </a:pPr>
            <a:r>
              <a:rPr lang="en-GB" altLang="ar-KW" b="1" dirty="0">
                <a:solidFill>
                  <a:schemeClr val="tx2"/>
                </a:solidFill>
                <a:latin typeface="+mn-lt"/>
                <a:cs typeface="Courier New" panose="02070309020205020404" pitchFamily="49" charset="0"/>
              </a:rPr>
              <a:t>y=</a:t>
            </a:r>
            <a:r>
              <a:rPr lang="en-GB" altLang="ar-KW" b="1" dirty="0" err="1">
                <a:solidFill>
                  <a:schemeClr val="tx2"/>
                </a:solidFill>
                <a:latin typeface="+mn-lt"/>
                <a:cs typeface="Courier New" panose="02070309020205020404" pitchFamily="49" charset="0"/>
              </a:rPr>
              <a:t>int</a:t>
            </a:r>
            <a:r>
              <a:rPr lang="en-GB" altLang="ar-KW" b="1" dirty="0">
                <a:solidFill>
                  <a:schemeClr val="tx2"/>
                </a:solidFill>
                <a:latin typeface="+mn-lt"/>
                <a:cs typeface="Courier New" panose="02070309020205020404" pitchFamily="49" charset="0"/>
              </a:rPr>
              <a:t>(input(“enter the value”)) </a:t>
            </a:r>
            <a:r>
              <a:rPr lang="en-GB" altLang="ar-KW" b="1" dirty="0">
                <a:solidFill>
                  <a:srgbClr val="C00000"/>
                </a:solidFill>
                <a:latin typeface="+mn-lt"/>
                <a:cs typeface="Courier New" panose="02070309020205020404" pitchFamily="49" charset="0"/>
              </a:rPr>
              <a:t>#10</a:t>
            </a:r>
          </a:p>
          <a:p>
            <a:pPr marL="400050" lvl="1" indent="0">
              <a:buNone/>
            </a:pPr>
            <a:r>
              <a:rPr lang="en-GB" altLang="ar-KW" b="1" dirty="0">
                <a:solidFill>
                  <a:schemeClr val="tx2"/>
                </a:solidFill>
                <a:latin typeface="+mn-lt"/>
                <a:cs typeface="Courier New" panose="02070309020205020404" pitchFamily="49" charset="0"/>
              </a:rPr>
              <a:t>       </a:t>
            </a:r>
            <a:r>
              <a:rPr lang="en-GB" altLang="ar-KW" b="1" dirty="0" err="1">
                <a:solidFill>
                  <a:schemeClr val="tx2"/>
                </a:solidFill>
                <a:latin typeface="+mn-lt"/>
                <a:cs typeface="Courier New" panose="02070309020205020404" pitchFamily="49" charset="0"/>
              </a:rPr>
              <a:t>x+y</a:t>
            </a:r>
            <a:r>
              <a:rPr lang="en-GB" altLang="ar-KW" b="1" dirty="0">
                <a:solidFill>
                  <a:schemeClr val="tx2"/>
                </a:solidFill>
                <a:latin typeface="+mn-lt"/>
                <a:cs typeface="Courier New" panose="02070309020205020404" pitchFamily="49" charset="0"/>
              </a:rPr>
              <a:t> = 15</a:t>
            </a:r>
          </a:p>
          <a:p>
            <a:pPr marL="400050" lvl="1" indent="0">
              <a:buNone/>
            </a:pPr>
            <a:endParaRPr lang="en-GB" altLang="ar-KW" b="1" dirty="0">
              <a:solidFill>
                <a:schemeClr val="tx2"/>
              </a:solidFill>
              <a:latin typeface="+mn-lt"/>
              <a:cs typeface="Courier New" panose="02070309020205020404" pitchFamily="49" charset="0"/>
            </a:endParaRPr>
          </a:p>
          <a:p>
            <a:r>
              <a:rPr lang="en-GB" altLang="ar-KW" sz="2200" b="1" dirty="0">
                <a:solidFill>
                  <a:srgbClr val="7030A0"/>
                </a:solidFill>
                <a:latin typeface="+mn-lt"/>
              </a:rPr>
              <a:t>Casting to floats: </a:t>
            </a:r>
          </a:p>
          <a:p>
            <a:pPr marL="400050" lvl="1" indent="0">
              <a:buNone/>
            </a:pPr>
            <a:r>
              <a:rPr lang="en-GB" altLang="ar-KW" b="1" dirty="0">
                <a:solidFill>
                  <a:schemeClr val="tx2"/>
                </a:solidFill>
                <a:latin typeface="+mn-lt"/>
                <a:cs typeface="Courier New" panose="02070309020205020404" pitchFamily="49" charset="0"/>
              </a:rPr>
              <a:t>x=float(input(“enter the value”)) </a:t>
            </a:r>
            <a:r>
              <a:rPr lang="en-GB" altLang="ar-KW" b="1" dirty="0">
                <a:solidFill>
                  <a:srgbClr val="C00000"/>
                </a:solidFill>
                <a:latin typeface="+mn-lt"/>
                <a:cs typeface="Courier New" panose="02070309020205020404" pitchFamily="49" charset="0"/>
              </a:rPr>
              <a:t>#5.0</a:t>
            </a:r>
          </a:p>
          <a:p>
            <a:pPr marL="400050" lvl="1" indent="0">
              <a:buNone/>
            </a:pPr>
            <a:r>
              <a:rPr lang="en-GB" altLang="ar-KW" b="1" dirty="0">
                <a:solidFill>
                  <a:schemeClr val="tx2"/>
                </a:solidFill>
                <a:latin typeface="+mn-lt"/>
                <a:cs typeface="Courier New" panose="02070309020205020404" pitchFamily="49" charset="0"/>
              </a:rPr>
              <a:t>y=float(input(“enter the value”)) </a:t>
            </a:r>
            <a:r>
              <a:rPr lang="en-GB" altLang="ar-KW" b="1" dirty="0">
                <a:solidFill>
                  <a:srgbClr val="C00000"/>
                </a:solidFill>
                <a:latin typeface="+mn-lt"/>
                <a:cs typeface="Courier New" panose="02070309020205020404" pitchFamily="49" charset="0"/>
              </a:rPr>
              <a:t>#10.0</a:t>
            </a:r>
          </a:p>
          <a:p>
            <a:pPr marL="400050" lvl="1" indent="0">
              <a:buNone/>
            </a:pPr>
            <a:r>
              <a:rPr lang="en-GB" altLang="ar-KW" b="1" dirty="0">
                <a:solidFill>
                  <a:schemeClr val="tx2"/>
                </a:solidFill>
                <a:latin typeface="+mn-lt"/>
                <a:cs typeface="Courier New" panose="02070309020205020404" pitchFamily="49" charset="0"/>
              </a:rPr>
              <a:t>       </a:t>
            </a:r>
            <a:r>
              <a:rPr lang="en-GB" altLang="ar-KW" b="1" dirty="0" err="1">
                <a:solidFill>
                  <a:schemeClr val="tx2"/>
                </a:solidFill>
                <a:latin typeface="+mn-lt"/>
                <a:cs typeface="Courier New" panose="02070309020205020404" pitchFamily="49" charset="0"/>
              </a:rPr>
              <a:t>x+y</a:t>
            </a:r>
            <a:r>
              <a:rPr lang="en-GB" altLang="ar-KW" b="1" dirty="0">
                <a:solidFill>
                  <a:schemeClr val="tx2"/>
                </a:solidFill>
                <a:latin typeface="+mn-lt"/>
                <a:cs typeface="Courier New" panose="02070309020205020404" pitchFamily="49" charset="0"/>
              </a:rPr>
              <a:t>= 15.0</a:t>
            </a:r>
          </a:p>
          <a:p>
            <a:pPr marL="400050" lvl="1" indent="0">
              <a:buNone/>
            </a:pPr>
            <a:endParaRPr lang="en-GB" altLang="ar-KW" b="1" dirty="0">
              <a:solidFill>
                <a:schemeClr val="tx2"/>
              </a:solidFill>
              <a:latin typeface="+mn-lt"/>
              <a:cs typeface="Courier New" panose="02070309020205020404" pitchFamily="49" charset="0"/>
            </a:endParaRPr>
          </a:p>
          <a:p>
            <a:r>
              <a:rPr lang="en-GB" altLang="ar-KW" sz="2200" b="1" dirty="0">
                <a:solidFill>
                  <a:srgbClr val="7030A0"/>
                </a:solidFill>
                <a:latin typeface="+mn-lt"/>
              </a:rPr>
              <a:t>Casting to strings: </a:t>
            </a:r>
          </a:p>
          <a:p>
            <a:pPr marL="457200" lvl="1" indent="0">
              <a:buNone/>
            </a:pPr>
            <a:r>
              <a:rPr lang="en-US" sz="2100" b="1" dirty="0">
                <a:solidFill>
                  <a:schemeClr val="tx2"/>
                </a:solidFill>
                <a:latin typeface="+mn-lt"/>
                <a:cs typeface="Courier New" panose="02070309020205020404" pitchFamily="49" charset="0"/>
              </a:rPr>
              <a:t>x</a:t>
            </a:r>
            <a:r>
              <a:rPr lang="en-US" sz="2200" dirty="0">
                <a:solidFill>
                  <a:srgbClr val="000000"/>
                </a:solidFill>
                <a:latin typeface="+mn-lt"/>
              </a:rPr>
              <a:t> = </a:t>
            </a:r>
            <a:r>
              <a:rPr lang="en-US" sz="2200" dirty="0">
                <a:solidFill>
                  <a:srgbClr val="0000CD"/>
                </a:solidFill>
                <a:latin typeface="+mn-lt"/>
              </a:rPr>
              <a:t>str</a:t>
            </a:r>
            <a:r>
              <a:rPr lang="en-US" sz="2200" dirty="0">
                <a:solidFill>
                  <a:srgbClr val="000000"/>
                </a:solidFill>
                <a:latin typeface="+mn-lt"/>
              </a:rPr>
              <a:t>(</a:t>
            </a:r>
            <a:r>
              <a:rPr lang="en-US" sz="2200" dirty="0">
                <a:solidFill>
                  <a:srgbClr val="A52A2A"/>
                </a:solidFill>
                <a:latin typeface="+mn-lt"/>
              </a:rPr>
              <a:t>"s1"</a:t>
            </a:r>
            <a:r>
              <a:rPr lang="en-US" sz="2200" dirty="0">
                <a:solidFill>
                  <a:srgbClr val="000000"/>
                </a:solidFill>
                <a:latin typeface="+mn-lt"/>
              </a:rPr>
              <a:t>) </a:t>
            </a:r>
            <a:r>
              <a:rPr lang="en-US" sz="2200" dirty="0">
                <a:solidFill>
                  <a:srgbClr val="008000"/>
                </a:solidFill>
                <a:latin typeface="+mn-lt"/>
              </a:rPr>
              <a:t># x will be 's1'</a:t>
            </a:r>
            <a:br>
              <a:rPr lang="en-US" sz="2200" dirty="0">
                <a:solidFill>
                  <a:srgbClr val="008000"/>
                </a:solidFill>
                <a:latin typeface="+mn-lt"/>
              </a:rPr>
            </a:br>
            <a:r>
              <a:rPr lang="en-US" sz="2100" b="1" dirty="0">
                <a:solidFill>
                  <a:schemeClr val="tx2"/>
                </a:solidFill>
                <a:latin typeface="+mn-lt"/>
                <a:cs typeface="Courier New" panose="02070309020205020404" pitchFamily="49" charset="0"/>
              </a:rPr>
              <a:t>y</a:t>
            </a:r>
            <a:r>
              <a:rPr lang="en-US" sz="2200" dirty="0">
                <a:solidFill>
                  <a:srgbClr val="000000"/>
                </a:solidFill>
                <a:latin typeface="+mn-lt"/>
              </a:rPr>
              <a:t> = </a:t>
            </a:r>
            <a:r>
              <a:rPr lang="en-US" sz="2200" dirty="0">
                <a:solidFill>
                  <a:srgbClr val="0000CD"/>
                </a:solidFill>
                <a:latin typeface="+mn-lt"/>
              </a:rPr>
              <a:t>str</a:t>
            </a:r>
            <a:r>
              <a:rPr lang="en-US" sz="2200" dirty="0">
                <a:solidFill>
                  <a:srgbClr val="000000"/>
                </a:solidFill>
                <a:latin typeface="+mn-lt"/>
              </a:rPr>
              <a:t>(</a:t>
            </a:r>
            <a:r>
              <a:rPr lang="en-US" sz="2200" dirty="0">
                <a:solidFill>
                  <a:srgbClr val="FF0000"/>
                </a:solidFill>
                <a:latin typeface="+mn-lt"/>
              </a:rPr>
              <a:t>2</a:t>
            </a:r>
            <a:r>
              <a:rPr lang="en-US" sz="2200" dirty="0">
                <a:solidFill>
                  <a:srgbClr val="000000"/>
                </a:solidFill>
                <a:latin typeface="+mn-lt"/>
              </a:rPr>
              <a:t>)    </a:t>
            </a:r>
            <a:r>
              <a:rPr lang="en-US" sz="2200" dirty="0">
                <a:solidFill>
                  <a:srgbClr val="008000"/>
                </a:solidFill>
                <a:latin typeface="+mn-lt"/>
              </a:rPr>
              <a:t># y will be '2'</a:t>
            </a:r>
            <a:br>
              <a:rPr lang="en-US" sz="2200" dirty="0">
                <a:solidFill>
                  <a:srgbClr val="008000"/>
                </a:solidFill>
                <a:latin typeface="+mn-lt"/>
              </a:rPr>
            </a:br>
            <a:r>
              <a:rPr lang="en-US" sz="2100" b="1" dirty="0">
                <a:solidFill>
                  <a:schemeClr val="tx2"/>
                </a:solidFill>
                <a:latin typeface="+mn-lt"/>
                <a:cs typeface="Courier New" panose="02070309020205020404" pitchFamily="49" charset="0"/>
              </a:rPr>
              <a:t>z </a:t>
            </a:r>
            <a:r>
              <a:rPr lang="en-US" sz="2200" dirty="0">
                <a:solidFill>
                  <a:srgbClr val="000000"/>
                </a:solidFill>
                <a:latin typeface="+mn-lt"/>
              </a:rPr>
              <a:t>= </a:t>
            </a:r>
            <a:r>
              <a:rPr lang="en-US" sz="2200" dirty="0">
                <a:solidFill>
                  <a:srgbClr val="0000CD"/>
                </a:solidFill>
                <a:latin typeface="+mn-lt"/>
              </a:rPr>
              <a:t>str</a:t>
            </a:r>
            <a:r>
              <a:rPr lang="en-US" sz="2200" dirty="0">
                <a:solidFill>
                  <a:srgbClr val="000000"/>
                </a:solidFill>
                <a:latin typeface="+mn-lt"/>
              </a:rPr>
              <a:t>(</a:t>
            </a:r>
            <a:r>
              <a:rPr lang="en-US" sz="2200" dirty="0">
                <a:solidFill>
                  <a:srgbClr val="FF0000"/>
                </a:solidFill>
                <a:latin typeface="+mn-lt"/>
              </a:rPr>
              <a:t>3.0</a:t>
            </a:r>
            <a:r>
              <a:rPr lang="en-US" sz="2200" dirty="0">
                <a:solidFill>
                  <a:srgbClr val="000000"/>
                </a:solidFill>
                <a:latin typeface="+mn-lt"/>
              </a:rPr>
              <a:t>)  </a:t>
            </a:r>
            <a:r>
              <a:rPr lang="en-US" sz="2200" dirty="0">
                <a:solidFill>
                  <a:srgbClr val="008000"/>
                </a:solidFill>
                <a:latin typeface="+mn-lt"/>
              </a:rPr>
              <a:t># z will be '3.0'</a:t>
            </a:r>
            <a:endParaRPr lang="en-GB" altLang="ar-KW" sz="2200" dirty="0">
              <a:solidFill>
                <a:srgbClr val="7030A0"/>
              </a:solidFill>
              <a:latin typeface="+mn-lt"/>
            </a:endParaRPr>
          </a:p>
          <a:p>
            <a:endParaRPr lang="en-GB" altLang="ar-KW" sz="2600" dirty="0">
              <a:latin typeface="+mn-lt"/>
              <a:cs typeface="Courier New" panose="02070309020205020404" pitchFamily="49" charset="0"/>
            </a:endParaRPr>
          </a:p>
        </p:txBody>
      </p:sp>
      <p:sp>
        <p:nvSpPr>
          <p:cNvPr id="3" name="Footer Placeholder 2">
            <a:extLst>
              <a:ext uri="{FF2B5EF4-FFF2-40B4-BE49-F238E27FC236}">
                <a16:creationId xmlns:a16="http://schemas.microsoft.com/office/drawing/2014/main" id="{E9DF80E6-CCD3-4E1F-BBA6-435B5BD15554}"/>
              </a:ext>
            </a:extLst>
          </p:cNvPr>
          <p:cNvSpPr>
            <a:spLocks noGrp="1"/>
          </p:cNvSpPr>
          <p:nvPr>
            <p:ph type="ftr" sz="quarter" idx="11"/>
          </p:nvPr>
        </p:nvSpPr>
        <p:spPr/>
        <p:txBody>
          <a:bodyPr/>
          <a:lstStyle/>
          <a:p>
            <a:r>
              <a:rPr lang="en-US"/>
              <a:t>AOU-M110</a:t>
            </a:r>
            <a:endParaRPr lang="en-US" dirty="0"/>
          </a:p>
        </p:txBody>
      </p:sp>
      <p:sp>
        <p:nvSpPr>
          <p:cNvPr id="26628" name="Slide Number Placeholder 4"/>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114CC82E-3AB2-4155-8880-44C0DA15F76C}" type="slidenum">
              <a:rPr lang="en-GB" altLang="ar-KW" sz="1100"/>
              <a:pPr/>
              <a:t>32</a:t>
            </a:fld>
            <a:endParaRPr lang="en-GB" altLang="ar-KW" sz="1100"/>
          </a:p>
        </p:txBody>
      </p:sp>
      <p:sp>
        <p:nvSpPr>
          <p:cNvPr id="4" name="Arrow: Right 3">
            <a:extLst>
              <a:ext uri="{FF2B5EF4-FFF2-40B4-BE49-F238E27FC236}">
                <a16:creationId xmlns:a16="http://schemas.microsoft.com/office/drawing/2014/main" id="{EDE52B1F-FE37-44A5-82A1-AD76B1709C3B}"/>
              </a:ext>
            </a:extLst>
          </p:cNvPr>
          <p:cNvSpPr/>
          <p:nvPr/>
        </p:nvSpPr>
        <p:spPr>
          <a:xfrm>
            <a:off x="1264596" y="3903782"/>
            <a:ext cx="389106"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7DC75396-F77D-413E-B850-526877D132C5}"/>
              </a:ext>
            </a:extLst>
          </p:cNvPr>
          <p:cNvSpPr/>
          <p:nvPr/>
        </p:nvSpPr>
        <p:spPr>
          <a:xfrm>
            <a:off x="1264596" y="2466236"/>
            <a:ext cx="389106"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2529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3BE7-8161-4747-AF5C-F296FC144C30}"/>
              </a:ext>
            </a:extLst>
          </p:cNvPr>
          <p:cNvSpPr>
            <a:spLocks noGrp="1"/>
          </p:cNvSpPr>
          <p:nvPr>
            <p:ph type="title"/>
          </p:nvPr>
        </p:nvSpPr>
        <p:spPr/>
        <p:txBody>
          <a:bodyPr>
            <a:normAutofit/>
          </a:bodyPr>
          <a:lstStyle/>
          <a:p>
            <a:r>
              <a:rPr lang="en-US" dirty="0"/>
              <a:t>More about Strings</a:t>
            </a:r>
          </a:p>
        </p:txBody>
      </p:sp>
      <p:sp>
        <p:nvSpPr>
          <p:cNvPr id="5" name="Footer Placeholder 4">
            <a:extLst>
              <a:ext uri="{FF2B5EF4-FFF2-40B4-BE49-F238E27FC236}">
                <a16:creationId xmlns:a16="http://schemas.microsoft.com/office/drawing/2014/main" id="{E0553DF5-A539-4741-A098-18F6F8D31756}"/>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7E16D488-9102-42AA-88B8-1555BEFAF0CA}"/>
              </a:ext>
            </a:extLst>
          </p:cNvPr>
          <p:cNvSpPr>
            <a:spLocks noGrp="1"/>
          </p:cNvSpPr>
          <p:nvPr>
            <p:ph type="sldNum" sz="quarter" idx="4294967295"/>
          </p:nvPr>
        </p:nvSpPr>
        <p:spPr>
          <a:xfrm>
            <a:off x="8715375" y="6316663"/>
            <a:ext cx="428625" cy="366712"/>
          </a:xfrm>
          <a:prstGeom prst="rect">
            <a:avLst/>
          </a:prstGeom>
        </p:spPr>
        <p:txBody>
          <a:bodyPr/>
          <a:lstStyle/>
          <a:p>
            <a:fld id="{D57F1E4F-1CFF-5643-939E-02111984F565}" type="slidenum">
              <a:rPr lang="en-US" smtClean="0"/>
              <a:pPr/>
              <a:t>33</a:t>
            </a:fld>
            <a:endParaRPr lang="en-US" dirty="0"/>
          </a:p>
        </p:txBody>
      </p:sp>
      <p:sp>
        <p:nvSpPr>
          <p:cNvPr id="8" name="TextBox 7">
            <a:extLst>
              <a:ext uri="{FF2B5EF4-FFF2-40B4-BE49-F238E27FC236}">
                <a16:creationId xmlns:a16="http://schemas.microsoft.com/office/drawing/2014/main" id="{65E891FD-8EE4-4671-A8A9-0F4C72402606}"/>
              </a:ext>
            </a:extLst>
          </p:cNvPr>
          <p:cNvSpPr txBox="1"/>
          <p:nvPr/>
        </p:nvSpPr>
        <p:spPr>
          <a:xfrm>
            <a:off x="1131570" y="1294883"/>
            <a:ext cx="4572000" cy="400110"/>
          </a:xfrm>
          <a:prstGeom prst="rect">
            <a:avLst/>
          </a:prstGeom>
          <a:noFill/>
        </p:spPr>
        <p:txBody>
          <a:bodyPr wrap="square">
            <a:spAutoFit/>
          </a:bodyPr>
          <a:lstStyle/>
          <a:p>
            <a:r>
              <a:rPr lang="en-US" sz="2000" b="1" i="0" u="none" strike="noStrike" baseline="0" dirty="0">
                <a:solidFill>
                  <a:srgbClr val="C00000"/>
                </a:solidFill>
              </a:rPr>
              <a:t>String Testing Methods</a:t>
            </a:r>
            <a:endParaRPr lang="en-US" sz="2000" b="1" dirty="0">
              <a:solidFill>
                <a:srgbClr val="C00000"/>
              </a:solidFill>
            </a:endParaRPr>
          </a:p>
        </p:txBody>
      </p:sp>
      <p:graphicFrame>
        <p:nvGraphicFramePr>
          <p:cNvPr id="9" name="Table 8">
            <a:extLst>
              <a:ext uri="{FF2B5EF4-FFF2-40B4-BE49-F238E27FC236}">
                <a16:creationId xmlns:a16="http://schemas.microsoft.com/office/drawing/2014/main" id="{D3796AF7-04C4-4ED9-B67E-F5170B843DBF}"/>
              </a:ext>
            </a:extLst>
          </p:cNvPr>
          <p:cNvGraphicFramePr>
            <a:graphicFrameLocks noGrp="1"/>
          </p:cNvGraphicFramePr>
          <p:nvPr>
            <p:extLst>
              <p:ext uri="{D42A27DB-BD31-4B8C-83A1-F6EECF244321}">
                <p14:modId xmlns:p14="http://schemas.microsoft.com/office/powerpoint/2010/main" val="2952620327"/>
              </p:ext>
            </p:extLst>
          </p:nvPr>
        </p:nvGraphicFramePr>
        <p:xfrm>
          <a:off x="1194911" y="1932995"/>
          <a:ext cx="7320439" cy="3476306"/>
        </p:xfrm>
        <a:graphic>
          <a:graphicData uri="http://schemas.openxmlformats.org/drawingml/2006/table">
            <a:tbl>
              <a:tblPr/>
              <a:tblGrid>
                <a:gridCol w="902321">
                  <a:extLst>
                    <a:ext uri="{9D8B030D-6E8A-4147-A177-3AD203B41FA5}">
                      <a16:colId xmlns:a16="http://schemas.microsoft.com/office/drawing/2014/main" val="3399401829"/>
                    </a:ext>
                  </a:extLst>
                </a:gridCol>
                <a:gridCol w="6418118">
                  <a:extLst>
                    <a:ext uri="{9D8B030D-6E8A-4147-A177-3AD203B41FA5}">
                      <a16:colId xmlns:a16="http://schemas.microsoft.com/office/drawing/2014/main" val="742468240"/>
                    </a:ext>
                  </a:extLst>
                </a:gridCol>
              </a:tblGrid>
              <a:tr h="240932">
                <a:tc>
                  <a:txBody>
                    <a:bodyPr/>
                    <a:lstStyle/>
                    <a:p>
                      <a:pPr algn="l" fontAlgn="ctr"/>
                      <a:r>
                        <a:rPr lang="en-US" sz="1400" b="1" i="0" u="none" strike="noStrike">
                          <a:solidFill>
                            <a:srgbClr val="000000"/>
                          </a:solidFill>
                          <a:effectLst/>
                          <a:latin typeface="Calibri" panose="020F0502020204030204" pitchFamily="34" charset="0"/>
                        </a:rPr>
                        <a:t>Method</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400" b="1" i="0" u="none" strike="noStrike">
                          <a:solidFill>
                            <a:srgbClr val="000000"/>
                          </a:solidFill>
                          <a:effectLst/>
                          <a:latin typeface="Calibri" panose="020F0502020204030204" pitchFamily="34" charset="0"/>
                        </a:rPr>
                        <a:t> Description</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727928853"/>
                  </a:ext>
                </a:extLst>
              </a:tr>
              <a:tr h="481864">
                <a:tc>
                  <a:txBody>
                    <a:bodyPr/>
                    <a:lstStyle/>
                    <a:p>
                      <a:pPr algn="l" fontAlgn="ctr"/>
                      <a:r>
                        <a:rPr lang="en-US" sz="1400" b="1" i="0" u="none" strike="noStrike" dirty="0">
                          <a:solidFill>
                            <a:srgbClr val="000000"/>
                          </a:solidFill>
                          <a:effectLst/>
                          <a:latin typeface="Calibri" panose="020F0502020204030204" pitchFamily="34" charset="0"/>
                        </a:rPr>
                        <a:t>isalnum()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400" b="0" i="0" u="none" strike="noStrike">
                          <a:solidFill>
                            <a:srgbClr val="000000"/>
                          </a:solidFill>
                          <a:effectLst/>
                          <a:latin typeface="Calibri" panose="020F0502020204030204" pitchFamily="34" charset="0"/>
                        </a:rPr>
                        <a:t>Returns true if the string contains only alphabetic letters or digits and is at least one character in length. Returns false otherwise.</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335422126"/>
                  </a:ext>
                </a:extLst>
              </a:tr>
              <a:tr h="573648">
                <a:tc>
                  <a:txBody>
                    <a:bodyPr/>
                    <a:lstStyle/>
                    <a:p>
                      <a:pPr algn="l" fontAlgn="ctr"/>
                      <a:r>
                        <a:rPr lang="en-US" sz="1400" b="1" i="0" u="none" strike="noStrike">
                          <a:solidFill>
                            <a:srgbClr val="000000"/>
                          </a:solidFill>
                          <a:effectLst/>
                          <a:latin typeface="Calibri" panose="020F0502020204030204" pitchFamily="34" charset="0"/>
                        </a:rPr>
                        <a:t>isalpha()</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400" b="0" i="0" u="none" strike="noStrike">
                          <a:solidFill>
                            <a:srgbClr val="000000"/>
                          </a:solidFill>
                          <a:effectLst/>
                          <a:latin typeface="Calibri" panose="020F0502020204030204" pitchFamily="34" charset="0"/>
                        </a:rPr>
                        <a:t>Returns true if the string contains only alphabetic letters and is at least one character in length. Returns false otherwise.</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272914191"/>
                  </a:ext>
                </a:extLst>
              </a:tr>
              <a:tr h="481864">
                <a:tc>
                  <a:txBody>
                    <a:bodyPr/>
                    <a:lstStyle/>
                    <a:p>
                      <a:pPr algn="l" fontAlgn="ctr"/>
                      <a:r>
                        <a:rPr lang="en-US" sz="1400" b="1" i="0" u="none" strike="noStrike">
                          <a:solidFill>
                            <a:srgbClr val="000000"/>
                          </a:solidFill>
                          <a:effectLst/>
                          <a:latin typeface="Calibri" panose="020F0502020204030204" pitchFamily="34" charset="0"/>
                        </a:rPr>
                        <a:t>isdigit()</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400" b="0" i="0" u="none" strike="noStrike">
                          <a:solidFill>
                            <a:srgbClr val="000000"/>
                          </a:solidFill>
                          <a:effectLst/>
                          <a:latin typeface="Calibri" panose="020F0502020204030204" pitchFamily="34" charset="0"/>
                        </a:rPr>
                        <a:t>Returns true if the string contains only numeric digits and is at least one character in length. Returns false otherwise.</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281128834"/>
                  </a:ext>
                </a:extLst>
              </a:tr>
              <a:tr h="481864">
                <a:tc>
                  <a:txBody>
                    <a:bodyPr/>
                    <a:lstStyle/>
                    <a:p>
                      <a:pPr algn="l" fontAlgn="ctr"/>
                      <a:r>
                        <a:rPr lang="en-US" sz="1400" b="1" i="0" u="none" strike="noStrike">
                          <a:solidFill>
                            <a:srgbClr val="000000"/>
                          </a:solidFill>
                          <a:effectLst/>
                          <a:latin typeface="Calibri" panose="020F0502020204030204" pitchFamily="34" charset="0"/>
                        </a:rPr>
                        <a:t>islower()</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400" b="0" i="0" u="none" strike="noStrike">
                          <a:solidFill>
                            <a:srgbClr val="000000"/>
                          </a:solidFill>
                          <a:effectLst/>
                          <a:latin typeface="Calibri" panose="020F0502020204030204" pitchFamily="34" charset="0"/>
                        </a:rPr>
                        <a:t> Returns true if all of the alphabetic letters in the string are lowercase, and the string contains at least one alphabetic letter. Returns false otherwise.</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485752694"/>
                  </a:ext>
                </a:extLst>
              </a:tr>
              <a:tr h="722797">
                <a:tc>
                  <a:txBody>
                    <a:bodyPr/>
                    <a:lstStyle/>
                    <a:p>
                      <a:pPr algn="l" fontAlgn="ctr"/>
                      <a:r>
                        <a:rPr lang="en-US" sz="1400" b="1" i="0" u="none" strike="noStrike">
                          <a:solidFill>
                            <a:srgbClr val="000000"/>
                          </a:solidFill>
                          <a:effectLst/>
                          <a:latin typeface="Calibri" panose="020F0502020204030204" pitchFamily="34" charset="0"/>
                        </a:rPr>
                        <a:t>isspace()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400" b="0" i="0" u="none" strike="noStrike">
                          <a:solidFill>
                            <a:srgbClr val="000000"/>
                          </a:solidFill>
                          <a:effectLst/>
                          <a:latin typeface="Calibri" panose="020F0502020204030204" pitchFamily="34" charset="0"/>
                        </a:rPr>
                        <a:t>Returns true if the string contains only whitespace characters and is at least one character in length. Returns false otherwise. (Whitespace characters are spaces, newlines (\n), and tabs (\t).</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841827248"/>
                  </a:ext>
                </a:extLst>
              </a:tr>
              <a:tr h="493337">
                <a:tc>
                  <a:txBody>
                    <a:bodyPr/>
                    <a:lstStyle/>
                    <a:p>
                      <a:pPr algn="l" fontAlgn="ctr"/>
                      <a:r>
                        <a:rPr lang="en-US" sz="1400" b="1" i="0" u="none" strike="noStrike">
                          <a:solidFill>
                            <a:srgbClr val="000000"/>
                          </a:solidFill>
                          <a:effectLst/>
                          <a:latin typeface="Calibri" panose="020F0502020204030204" pitchFamily="34" charset="0"/>
                        </a:rPr>
                        <a:t>isupper()</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400" b="0" i="0" u="none" strike="noStrike" dirty="0">
                          <a:solidFill>
                            <a:srgbClr val="000000"/>
                          </a:solidFill>
                          <a:effectLst/>
                          <a:latin typeface="Calibri" panose="020F0502020204030204" pitchFamily="34" charset="0"/>
                        </a:rPr>
                        <a:t>Returns true if all the alphabetic letters in the string are uppercase, and the string contains at least one alphabetic letter. Returns false otherwise.</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306635648"/>
                  </a:ext>
                </a:extLst>
              </a:tr>
            </a:tbl>
          </a:graphicData>
        </a:graphic>
      </p:graphicFrame>
    </p:spTree>
    <p:extLst>
      <p:ext uri="{BB962C8B-B14F-4D97-AF65-F5344CB8AC3E}">
        <p14:creationId xmlns:p14="http://schemas.microsoft.com/office/powerpoint/2010/main" val="1268112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3BE7-8161-4747-AF5C-F296FC144C30}"/>
              </a:ext>
            </a:extLst>
          </p:cNvPr>
          <p:cNvSpPr>
            <a:spLocks noGrp="1"/>
          </p:cNvSpPr>
          <p:nvPr>
            <p:ph type="title"/>
          </p:nvPr>
        </p:nvSpPr>
        <p:spPr>
          <a:xfrm>
            <a:off x="628650" y="366055"/>
            <a:ext cx="7886700" cy="906933"/>
          </a:xfrm>
        </p:spPr>
        <p:txBody>
          <a:bodyPr>
            <a:normAutofit/>
          </a:bodyPr>
          <a:lstStyle/>
          <a:p>
            <a:r>
              <a:rPr lang="en-US" dirty="0"/>
              <a:t>More about Strings</a:t>
            </a:r>
          </a:p>
        </p:txBody>
      </p:sp>
      <p:sp>
        <p:nvSpPr>
          <p:cNvPr id="5" name="Footer Placeholder 4">
            <a:extLst>
              <a:ext uri="{FF2B5EF4-FFF2-40B4-BE49-F238E27FC236}">
                <a16:creationId xmlns:a16="http://schemas.microsoft.com/office/drawing/2014/main" id="{E0553DF5-A539-4741-A098-18F6F8D31756}"/>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7E16D488-9102-42AA-88B8-1555BEFAF0CA}"/>
              </a:ext>
            </a:extLst>
          </p:cNvPr>
          <p:cNvSpPr>
            <a:spLocks noGrp="1"/>
          </p:cNvSpPr>
          <p:nvPr>
            <p:ph type="sldNum" sz="quarter" idx="4294967295"/>
          </p:nvPr>
        </p:nvSpPr>
        <p:spPr>
          <a:xfrm>
            <a:off x="8715375" y="6316663"/>
            <a:ext cx="428625" cy="366712"/>
          </a:xfrm>
          <a:prstGeom prst="rect">
            <a:avLst/>
          </a:prstGeom>
        </p:spPr>
        <p:txBody>
          <a:bodyPr/>
          <a:lstStyle/>
          <a:p>
            <a:fld id="{D57F1E4F-1CFF-5643-939E-02111984F565}" type="slidenum">
              <a:rPr lang="en-US" smtClean="0"/>
              <a:pPr/>
              <a:t>34</a:t>
            </a:fld>
            <a:endParaRPr lang="en-US" dirty="0"/>
          </a:p>
        </p:txBody>
      </p:sp>
      <p:sp>
        <p:nvSpPr>
          <p:cNvPr id="8" name="TextBox 7">
            <a:extLst>
              <a:ext uri="{FF2B5EF4-FFF2-40B4-BE49-F238E27FC236}">
                <a16:creationId xmlns:a16="http://schemas.microsoft.com/office/drawing/2014/main" id="{65E891FD-8EE4-4671-A8A9-0F4C72402606}"/>
              </a:ext>
            </a:extLst>
          </p:cNvPr>
          <p:cNvSpPr txBox="1"/>
          <p:nvPr/>
        </p:nvSpPr>
        <p:spPr>
          <a:xfrm>
            <a:off x="1129104" y="1079306"/>
            <a:ext cx="4572000" cy="400110"/>
          </a:xfrm>
          <a:prstGeom prst="rect">
            <a:avLst/>
          </a:prstGeom>
          <a:noFill/>
        </p:spPr>
        <p:txBody>
          <a:bodyPr wrap="square">
            <a:spAutoFit/>
          </a:bodyPr>
          <a:lstStyle/>
          <a:p>
            <a:r>
              <a:rPr lang="en-US" sz="2000" b="1" i="0" u="none" strike="noStrike" baseline="0" dirty="0">
                <a:solidFill>
                  <a:srgbClr val="C00000"/>
                </a:solidFill>
              </a:rPr>
              <a:t>Modification Methods</a:t>
            </a:r>
            <a:endParaRPr lang="en-US" sz="2000" dirty="0">
              <a:solidFill>
                <a:srgbClr val="C00000"/>
              </a:solidFill>
            </a:endParaRPr>
          </a:p>
        </p:txBody>
      </p:sp>
      <p:sp>
        <p:nvSpPr>
          <p:cNvPr id="10" name="TextBox 9">
            <a:extLst>
              <a:ext uri="{FF2B5EF4-FFF2-40B4-BE49-F238E27FC236}">
                <a16:creationId xmlns:a16="http://schemas.microsoft.com/office/drawing/2014/main" id="{061F9119-83C3-4B8E-919F-28FC98D2A807}"/>
              </a:ext>
            </a:extLst>
          </p:cNvPr>
          <p:cNvSpPr txBox="1"/>
          <p:nvPr/>
        </p:nvSpPr>
        <p:spPr>
          <a:xfrm>
            <a:off x="1129104" y="1383585"/>
            <a:ext cx="7557697" cy="584775"/>
          </a:xfrm>
          <a:prstGeom prst="rect">
            <a:avLst/>
          </a:prstGeom>
          <a:noFill/>
        </p:spPr>
        <p:txBody>
          <a:bodyPr wrap="square">
            <a:spAutoFit/>
          </a:bodyPr>
          <a:lstStyle/>
          <a:p>
            <a:r>
              <a:rPr lang="en-US" sz="1600" dirty="0"/>
              <a:t>Although strings are immutable, meaning they cannot be modified, they do have several methods that return modified versions of themselves.</a:t>
            </a:r>
          </a:p>
        </p:txBody>
      </p:sp>
      <p:graphicFrame>
        <p:nvGraphicFramePr>
          <p:cNvPr id="7" name="Table 6">
            <a:extLst>
              <a:ext uri="{FF2B5EF4-FFF2-40B4-BE49-F238E27FC236}">
                <a16:creationId xmlns:a16="http://schemas.microsoft.com/office/drawing/2014/main" id="{98062422-83DC-4B32-ADDF-AC0A6C09A8B9}"/>
              </a:ext>
            </a:extLst>
          </p:cNvPr>
          <p:cNvGraphicFramePr>
            <a:graphicFrameLocks noGrp="1"/>
          </p:cNvGraphicFramePr>
          <p:nvPr>
            <p:extLst>
              <p:ext uri="{D42A27DB-BD31-4B8C-83A1-F6EECF244321}">
                <p14:modId xmlns:p14="http://schemas.microsoft.com/office/powerpoint/2010/main" val="65932207"/>
              </p:ext>
            </p:extLst>
          </p:nvPr>
        </p:nvGraphicFramePr>
        <p:xfrm>
          <a:off x="1437715" y="1968360"/>
          <a:ext cx="7249086" cy="4130520"/>
        </p:xfrm>
        <a:graphic>
          <a:graphicData uri="http://schemas.openxmlformats.org/drawingml/2006/table">
            <a:tbl>
              <a:tblPr/>
              <a:tblGrid>
                <a:gridCol w="893526">
                  <a:extLst>
                    <a:ext uri="{9D8B030D-6E8A-4147-A177-3AD203B41FA5}">
                      <a16:colId xmlns:a16="http://schemas.microsoft.com/office/drawing/2014/main" val="62970226"/>
                    </a:ext>
                  </a:extLst>
                </a:gridCol>
                <a:gridCol w="6355560">
                  <a:extLst>
                    <a:ext uri="{9D8B030D-6E8A-4147-A177-3AD203B41FA5}">
                      <a16:colId xmlns:a16="http://schemas.microsoft.com/office/drawing/2014/main" val="527761494"/>
                    </a:ext>
                  </a:extLst>
                </a:gridCol>
              </a:tblGrid>
              <a:tr h="205654">
                <a:tc>
                  <a:txBody>
                    <a:bodyPr/>
                    <a:lstStyle/>
                    <a:p>
                      <a:pPr algn="l" fontAlgn="ctr"/>
                      <a:r>
                        <a:rPr lang="en-US" sz="1400" b="1" i="0" u="none" strike="noStrike">
                          <a:solidFill>
                            <a:srgbClr val="000000"/>
                          </a:solidFill>
                          <a:effectLst/>
                          <a:latin typeface="Calibri" panose="020F0502020204030204" pitchFamily="34" charset="0"/>
                        </a:rPr>
                        <a:t>Method</a:t>
                      </a:r>
                    </a:p>
                  </a:txBody>
                  <a:tcPr marL="8520" marR="8520" marT="85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400" b="1" i="0" u="none" strike="noStrike">
                          <a:solidFill>
                            <a:srgbClr val="000000"/>
                          </a:solidFill>
                          <a:effectLst/>
                          <a:latin typeface="Calibri" panose="020F0502020204030204" pitchFamily="34" charset="0"/>
                        </a:rPr>
                        <a:t> Description</a:t>
                      </a:r>
                    </a:p>
                  </a:txBody>
                  <a:tcPr marL="8520" marR="8520" marT="85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328420285"/>
                  </a:ext>
                </a:extLst>
              </a:tr>
              <a:tr h="411309">
                <a:tc>
                  <a:txBody>
                    <a:bodyPr/>
                    <a:lstStyle/>
                    <a:p>
                      <a:pPr algn="l" fontAlgn="ctr"/>
                      <a:r>
                        <a:rPr lang="en-US" sz="1400" b="1" i="0" u="none" strike="noStrike">
                          <a:solidFill>
                            <a:srgbClr val="000000"/>
                          </a:solidFill>
                          <a:effectLst/>
                          <a:latin typeface="Calibri" panose="020F0502020204030204" pitchFamily="34" charset="0"/>
                        </a:rPr>
                        <a:t>lower()</a:t>
                      </a:r>
                    </a:p>
                  </a:txBody>
                  <a:tcPr marL="8520" marR="8520" marT="85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400" b="0" i="0" u="none" strike="noStrike" dirty="0">
                          <a:solidFill>
                            <a:srgbClr val="000000"/>
                          </a:solidFill>
                          <a:effectLst/>
                          <a:latin typeface="Calibri" panose="020F0502020204030204" pitchFamily="34" charset="0"/>
                        </a:rPr>
                        <a:t>Returns a copy of the string with all alphabetic letters converted to lowercase. Any character that is already lowercase, or is not an alphabetic letter, is unchanged.</a:t>
                      </a:r>
                    </a:p>
                  </a:txBody>
                  <a:tcPr marL="8520" marR="8520" marT="85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681148772"/>
                  </a:ext>
                </a:extLst>
              </a:tr>
              <a:tr h="616964">
                <a:tc>
                  <a:txBody>
                    <a:bodyPr/>
                    <a:lstStyle/>
                    <a:p>
                      <a:pPr algn="l" fontAlgn="ctr"/>
                      <a:r>
                        <a:rPr lang="en-US" sz="1400" b="1" i="0" u="none" strike="noStrike">
                          <a:solidFill>
                            <a:srgbClr val="000000"/>
                          </a:solidFill>
                          <a:effectLst/>
                          <a:latin typeface="Calibri" panose="020F0502020204030204" pitchFamily="34" charset="0"/>
                        </a:rPr>
                        <a:t>lstrip()</a:t>
                      </a:r>
                    </a:p>
                  </a:txBody>
                  <a:tcPr marL="8520" marR="8520" marT="85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400" b="0" i="0" u="none" strike="noStrike" dirty="0">
                          <a:solidFill>
                            <a:srgbClr val="000000"/>
                          </a:solidFill>
                          <a:effectLst/>
                          <a:latin typeface="Calibri" panose="020F0502020204030204" pitchFamily="34" charset="0"/>
                        </a:rPr>
                        <a:t>Returns a copy of the string with all leading whitespace characters removed. Leading whitespace characters are spaces, newlines (\n), and tabs (\t) that appear at the beginning of the string.</a:t>
                      </a:r>
                    </a:p>
                  </a:txBody>
                  <a:tcPr marL="8520" marR="8520" marT="85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453859456"/>
                  </a:ext>
                </a:extLst>
              </a:tr>
              <a:tr h="411309">
                <a:tc>
                  <a:txBody>
                    <a:bodyPr/>
                    <a:lstStyle/>
                    <a:p>
                      <a:pPr algn="l" fontAlgn="ctr"/>
                      <a:r>
                        <a:rPr lang="en-US" sz="1400" b="1" i="0" u="none" strike="noStrike">
                          <a:solidFill>
                            <a:srgbClr val="000000"/>
                          </a:solidFill>
                          <a:effectLst/>
                          <a:latin typeface="Calibri" panose="020F0502020204030204" pitchFamily="34" charset="0"/>
                        </a:rPr>
                        <a:t>lstrip(char)</a:t>
                      </a:r>
                    </a:p>
                  </a:txBody>
                  <a:tcPr marL="8520" marR="8520" marT="85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400" b="0" i="0" u="none" strike="noStrike">
                          <a:solidFill>
                            <a:srgbClr val="000000"/>
                          </a:solidFill>
                          <a:effectLst/>
                          <a:latin typeface="Calibri" panose="020F0502020204030204" pitchFamily="34" charset="0"/>
                        </a:rPr>
                        <a:t>The char argument is a string containing a character. Returns a copy of the string with all instances of char that appear at the beginning of the string removed.</a:t>
                      </a:r>
                    </a:p>
                  </a:txBody>
                  <a:tcPr marL="8520" marR="8520" marT="85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997526968"/>
                  </a:ext>
                </a:extLst>
              </a:tr>
              <a:tr h="616964">
                <a:tc>
                  <a:txBody>
                    <a:bodyPr/>
                    <a:lstStyle/>
                    <a:p>
                      <a:pPr algn="l" fontAlgn="ctr"/>
                      <a:r>
                        <a:rPr lang="en-US" sz="1400" b="1" i="0" u="none" strike="noStrike">
                          <a:solidFill>
                            <a:srgbClr val="000000"/>
                          </a:solidFill>
                          <a:effectLst/>
                          <a:latin typeface="Calibri" panose="020F0502020204030204" pitchFamily="34" charset="0"/>
                        </a:rPr>
                        <a:t>rstrip()</a:t>
                      </a:r>
                    </a:p>
                  </a:txBody>
                  <a:tcPr marL="8520" marR="8520" marT="85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400" b="0" i="0" u="none" strike="noStrike" dirty="0">
                          <a:solidFill>
                            <a:srgbClr val="000000"/>
                          </a:solidFill>
                          <a:effectLst/>
                          <a:latin typeface="Calibri" panose="020F0502020204030204" pitchFamily="34" charset="0"/>
                        </a:rPr>
                        <a:t> Returns a copy of the string with all trailing whitespace characters removed. Trailing whitespace characters are spaces, newlines (\n), and tabs (\t) that appear at the end of the string.</a:t>
                      </a:r>
                    </a:p>
                  </a:txBody>
                  <a:tcPr marL="8520" marR="8520" marT="85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409736687"/>
                  </a:ext>
                </a:extLst>
              </a:tr>
              <a:tr h="411309">
                <a:tc>
                  <a:txBody>
                    <a:bodyPr/>
                    <a:lstStyle/>
                    <a:p>
                      <a:pPr algn="l" fontAlgn="ctr"/>
                      <a:r>
                        <a:rPr lang="en-US" sz="1400" b="1" i="0" u="none" strike="noStrike">
                          <a:solidFill>
                            <a:srgbClr val="000000"/>
                          </a:solidFill>
                          <a:effectLst/>
                          <a:latin typeface="Calibri" panose="020F0502020204030204" pitchFamily="34" charset="0"/>
                        </a:rPr>
                        <a:t>rstrip(char)</a:t>
                      </a:r>
                    </a:p>
                  </a:txBody>
                  <a:tcPr marL="8520" marR="8520" marT="85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400" b="0" i="0" u="none" strike="noStrike">
                          <a:solidFill>
                            <a:srgbClr val="000000"/>
                          </a:solidFill>
                          <a:effectLst/>
                          <a:latin typeface="Calibri" panose="020F0502020204030204" pitchFamily="34" charset="0"/>
                        </a:rPr>
                        <a:t>The char argument is a string containing a character. The method returns a copy of the string with all instances of char that appear at the end of the string removed.</a:t>
                      </a:r>
                    </a:p>
                  </a:txBody>
                  <a:tcPr marL="8520" marR="8520" marT="85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174586279"/>
                  </a:ext>
                </a:extLst>
              </a:tr>
              <a:tr h="352550">
                <a:tc>
                  <a:txBody>
                    <a:bodyPr/>
                    <a:lstStyle/>
                    <a:p>
                      <a:pPr algn="l" fontAlgn="ctr"/>
                      <a:r>
                        <a:rPr lang="en-US" sz="1400" b="1" i="0" u="none" strike="noStrike">
                          <a:solidFill>
                            <a:srgbClr val="000000"/>
                          </a:solidFill>
                          <a:effectLst/>
                          <a:latin typeface="Calibri" panose="020F0502020204030204" pitchFamily="34" charset="0"/>
                        </a:rPr>
                        <a:t>strip()</a:t>
                      </a:r>
                    </a:p>
                  </a:txBody>
                  <a:tcPr marL="8520" marR="8520" marT="85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400" b="0" i="0" u="none" strike="noStrike">
                          <a:solidFill>
                            <a:srgbClr val="000000"/>
                          </a:solidFill>
                          <a:effectLst/>
                          <a:latin typeface="Calibri" panose="020F0502020204030204" pitchFamily="34" charset="0"/>
                        </a:rPr>
                        <a:t>Returns a copy of the string with all leading and trailing whitespace characters removed.</a:t>
                      </a:r>
                    </a:p>
                  </a:txBody>
                  <a:tcPr marL="8520" marR="8520" marT="85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204214730"/>
                  </a:ext>
                </a:extLst>
              </a:tr>
              <a:tr h="421102">
                <a:tc>
                  <a:txBody>
                    <a:bodyPr/>
                    <a:lstStyle/>
                    <a:p>
                      <a:pPr algn="l" fontAlgn="ctr"/>
                      <a:r>
                        <a:rPr lang="en-US" sz="1400" b="1" i="0" u="none" strike="noStrike">
                          <a:solidFill>
                            <a:srgbClr val="000000"/>
                          </a:solidFill>
                          <a:effectLst/>
                          <a:latin typeface="Calibri" panose="020F0502020204030204" pitchFamily="34" charset="0"/>
                        </a:rPr>
                        <a:t>strip(char)</a:t>
                      </a:r>
                    </a:p>
                  </a:txBody>
                  <a:tcPr marL="8520" marR="8520" marT="85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400" b="0" i="0" u="none" strike="noStrike">
                          <a:solidFill>
                            <a:srgbClr val="000000"/>
                          </a:solidFill>
                          <a:effectLst/>
                          <a:latin typeface="Calibri" panose="020F0502020204030204" pitchFamily="34" charset="0"/>
                        </a:rPr>
                        <a:t>Returns a copy of the string with all instances of char that appear at the beginning and the end of the string removed.</a:t>
                      </a:r>
                    </a:p>
                  </a:txBody>
                  <a:tcPr marL="8520" marR="8520" marT="85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75394220"/>
                  </a:ext>
                </a:extLst>
              </a:tr>
              <a:tr h="421102">
                <a:tc>
                  <a:txBody>
                    <a:bodyPr/>
                    <a:lstStyle/>
                    <a:p>
                      <a:pPr algn="l" fontAlgn="ctr"/>
                      <a:r>
                        <a:rPr lang="en-US" sz="1400" b="1" i="0" u="none" strike="noStrike">
                          <a:solidFill>
                            <a:srgbClr val="000000"/>
                          </a:solidFill>
                          <a:effectLst/>
                          <a:latin typeface="Calibri" panose="020F0502020204030204" pitchFamily="34" charset="0"/>
                        </a:rPr>
                        <a:t>upper()</a:t>
                      </a:r>
                    </a:p>
                  </a:txBody>
                  <a:tcPr marL="8520" marR="8520" marT="85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400" b="0" i="0" u="none" strike="noStrike" dirty="0">
                          <a:solidFill>
                            <a:srgbClr val="000000"/>
                          </a:solidFill>
                          <a:effectLst/>
                          <a:latin typeface="Calibri" panose="020F0502020204030204" pitchFamily="34" charset="0"/>
                        </a:rPr>
                        <a:t>Returns a copy of the string with all alphabetic letters converted to uppercase. Any</a:t>
                      </a:r>
                      <a:br>
                        <a:rPr lang="en-US" sz="1400" b="0" i="0" u="none" strike="noStrike" dirty="0">
                          <a:solidFill>
                            <a:srgbClr val="000000"/>
                          </a:solidFill>
                          <a:effectLst/>
                          <a:latin typeface="Calibri" panose="020F0502020204030204" pitchFamily="34" charset="0"/>
                        </a:rPr>
                      </a:br>
                      <a:r>
                        <a:rPr lang="en-US" sz="1400" b="0" i="0" u="none" strike="noStrike" dirty="0">
                          <a:solidFill>
                            <a:srgbClr val="000000"/>
                          </a:solidFill>
                          <a:effectLst/>
                          <a:latin typeface="Calibri" panose="020F0502020204030204" pitchFamily="34" charset="0"/>
                        </a:rPr>
                        <a:t>character that is already uppercase, or is not an alphabetic letter, is unchanged.</a:t>
                      </a:r>
                    </a:p>
                  </a:txBody>
                  <a:tcPr marL="8520" marR="8520" marT="85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376748225"/>
                  </a:ext>
                </a:extLst>
              </a:tr>
            </a:tbl>
          </a:graphicData>
        </a:graphic>
      </p:graphicFrame>
    </p:spTree>
    <p:extLst>
      <p:ext uri="{BB962C8B-B14F-4D97-AF65-F5344CB8AC3E}">
        <p14:creationId xmlns:p14="http://schemas.microsoft.com/office/powerpoint/2010/main" val="21761826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48B84-9368-410D-B160-B0D3358D3174}"/>
              </a:ext>
            </a:extLst>
          </p:cNvPr>
          <p:cNvSpPr>
            <a:spLocks noGrp="1"/>
          </p:cNvSpPr>
          <p:nvPr>
            <p:ph type="title"/>
          </p:nvPr>
        </p:nvSpPr>
        <p:spPr/>
        <p:txBody>
          <a:bodyPr>
            <a:normAutofit/>
          </a:bodyPr>
          <a:lstStyle/>
          <a:p>
            <a:r>
              <a:rPr lang="en-US" dirty="0"/>
              <a:t>Drill Examples</a:t>
            </a:r>
          </a:p>
        </p:txBody>
      </p:sp>
      <p:sp>
        <p:nvSpPr>
          <p:cNvPr id="5" name="Footer Placeholder 4">
            <a:extLst>
              <a:ext uri="{FF2B5EF4-FFF2-40B4-BE49-F238E27FC236}">
                <a16:creationId xmlns:a16="http://schemas.microsoft.com/office/drawing/2014/main" id="{CF9A060D-524D-49FF-9CE7-80F4C336F0B8}"/>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32CCA143-33E8-4CBE-8B90-D489887B2002}"/>
              </a:ext>
            </a:extLst>
          </p:cNvPr>
          <p:cNvSpPr>
            <a:spLocks noGrp="1"/>
          </p:cNvSpPr>
          <p:nvPr>
            <p:ph type="sldNum" sz="quarter" idx="4294967295"/>
          </p:nvPr>
        </p:nvSpPr>
        <p:spPr>
          <a:xfrm>
            <a:off x="8715375" y="6316663"/>
            <a:ext cx="428625" cy="366712"/>
          </a:xfrm>
          <a:prstGeom prst="rect">
            <a:avLst/>
          </a:prstGeom>
        </p:spPr>
        <p:txBody>
          <a:bodyPr/>
          <a:lstStyle/>
          <a:p>
            <a:fld id="{D57F1E4F-1CFF-5643-939E-02111984F565}" type="slidenum">
              <a:rPr lang="en-US" smtClean="0"/>
              <a:pPr/>
              <a:t>35</a:t>
            </a:fld>
            <a:endParaRPr lang="en-US" dirty="0"/>
          </a:p>
        </p:txBody>
      </p:sp>
      <p:pic>
        <p:nvPicPr>
          <p:cNvPr id="10" name="Picture 9" descr="Graphical user interface, text, application, email&#10;&#10;Description automatically generated">
            <a:extLst>
              <a:ext uri="{FF2B5EF4-FFF2-40B4-BE49-F238E27FC236}">
                <a16:creationId xmlns:a16="http://schemas.microsoft.com/office/drawing/2014/main" id="{38A8CCE3-840D-43B1-AD61-9A0A8F9200CB}"/>
              </a:ext>
            </a:extLst>
          </p:cNvPr>
          <p:cNvPicPr>
            <a:picLocks noChangeAspect="1"/>
          </p:cNvPicPr>
          <p:nvPr/>
        </p:nvPicPr>
        <p:blipFill>
          <a:blip r:embed="rId2"/>
          <a:stretch>
            <a:fillRect/>
          </a:stretch>
        </p:blipFill>
        <p:spPr>
          <a:xfrm>
            <a:off x="363569" y="1429076"/>
            <a:ext cx="8581241" cy="3922853"/>
          </a:xfrm>
          <a:prstGeom prst="rect">
            <a:avLst/>
          </a:prstGeom>
        </p:spPr>
      </p:pic>
    </p:spTree>
    <p:extLst>
      <p:ext uri="{BB962C8B-B14F-4D97-AF65-F5344CB8AC3E}">
        <p14:creationId xmlns:p14="http://schemas.microsoft.com/office/powerpoint/2010/main" val="22832972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48B84-9368-410D-B160-B0D3358D3174}"/>
              </a:ext>
            </a:extLst>
          </p:cNvPr>
          <p:cNvSpPr>
            <a:spLocks noGrp="1"/>
          </p:cNvSpPr>
          <p:nvPr>
            <p:ph type="title"/>
          </p:nvPr>
        </p:nvSpPr>
        <p:spPr>
          <a:xfrm>
            <a:off x="628650" y="366055"/>
            <a:ext cx="7886700" cy="825738"/>
          </a:xfrm>
        </p:spPr>
        <p:txBody>
          <a:bodyPr>
            <a:normAutofit/>
          </a:bodyPr>
          <a:lstStyle/>
          <a:p>
            <a:r>
              <a:rPr lang="en-US" dirty="0"/>
              <a:t>Drill Examples</a:t>
            </a:r>
          </a:p>
        </p:txBody>
      </p:sp>
      <p:sp>
        <p:nvSpPr>
          <p:cNvPr id="5" name="Footer Placeholder 4">
            <a:extLst>
              <a:ext uri="{FF2B5EF4-FFF2-40B4-BE49-F238E27FC236}">
                <a16:creationId xmlns:a16="http://schemas.microsoft.com/office/drawing/2014/main" id="{CF9A060D-524D-49FF-9CE7-80F4C336F0B8}"/>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32CCA143-33E8-4CBE-8B90-D489887B2002}"/>
              </a:ext>
            </a:extLst>
          </p:cNvPr>
          <p:cNvSpPr>
            <a:spLocks noGrp="1"/>
          </p:cNvSpPr>
          <p:nvPr>
            <p:ph type="sldNum" sz="quarter" idx="4294967295"/>
          </p:nvPr>
        </p:nvSpPr>
        <p:spPr>
          <a:xfrm>
            <a:off x="8715375" y="6316663"/>
            <a:ext cx="428625" cy="366712"/>
          </a:xfrm>
          <a:prstGeom prst="rect">
            <a:avLst/>
          </a:prstGeom>
        </p:spPr>
        <p:txBody>
          <a:bodyPr/>
          <a:lstStyle/>
          <a:p>
            <a:fld id="{D57F1E4F-1CFF-5643-939E-02111984F565}" type="slidenum">
              <a:rPr lang="en-US" smtClean="0"/>
              <a:pPr/>
              <a:t>36</a:t>
            </a:fld>
            <a:endParaRPr lang="en-US" dirty="0"/>
          </a:p>
        </p:txBody>
      </p:sp>
      <p:pic>
        <p:nvPicPr>
          <p:cNvPr id="7" name="Picture 6" descr="Graphical user interface, text, application, email&#10;&#10;Description automatically generated">
            <a:extLst>
              <a:ext uri="{FF2B5EF4-FFF2-40B4-BE49-F238E27FC236}">
                <a16:creationId xmlns:a16="http://schemas.microsoft.com/office/drawing/2014/main" id="{AD72D400-A916-4694-A494-E4D6A52DFDB0}"/>
              </a:ext>
            </a:extLst>
          </p:cNvPr>
          <p:cNvPicPr>
            <a:picLocks noChangeAspect="1"/>
          </p:cNvPicPr>
          <p:nvPr/>
        </p:nvPicPr>
        <p:blipFill>
          <a:blip r:embed="rId2"/>
          <a:stretch>
            <a:fillRect/>
          </a:stretch>
        </p:blipFill>
        <p:spPr>
          <a:xfrm>
            <a:off x="933419" y="1191793"/>
            <a:ext cx="7515225" cy="4791075"/>
          </a:xfrm>
          <a:prstGeom prst="rect">
            <a:avLst/>
          </a:prstGeom>
        </p:spPr>
      </p:pic>
    </p:spTree>
    <p:extLst>
      <p:ext uri="{BB962C8B-B14F-4D97-AF65-F5344CB8AC3E}">
        <p14:creationId xmlns:p14="http://schemas.microsoft.com/office/powerpoint/2010/main" val="30295709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48B84-9368-410D-B160-B0D3358D3174}"/>
              </a:ext>
            </a:extLst>
          </p:cNvPr>
          <p:cNvSpPr>
            <a:spLocks noGrp="1"/>
          </p:cNvSpPr>
          <p:nvPr>
            <p:ph type="title"/>
          </p:nvPr>
        </p:nvSpPr>
        <p:spPr>
          <a:xfrm>
            <a:off x="628650" y="366055"/>
            <a:ext cx="7886700" cy="432458"/>
          </a:xfrm>
        </p:spPr>
        <p:txBody>
          <a:bodyPr>
            <a:normAutofit fontScale="90000"/>
          </a:bodyPr>
          <a:lstStyle/>
          <a:p>
            <a:r>
              <a:rPr lang="en-US" dirty="0"/>
              <a:t>Drill Examples</a:t>
            </a:r>
          </a:p>
        </p:txBody>
      </p:sp>
      <p:sp>
        <p:nvSpPr>
          <p:cNvPr id="5" name="Footer Placeholder 4">
            <a:extLst>
              <a:ext uri="{FF2B5EF4-FFF2-40B4-BE49-F238E27FC236}">
                <a16:creationId xmlns:a16="http://schemas.microsoft.com/office/drawing/2014/main" id="{CF9A060D-524D-49FF-9CE7-80F4C336F0B8}"/>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32CCA143-33E8-4CBE-8B90-D489887B2002}"/>
              </a:ext>
            </a:extLst>
          </p:cNvPr>
          <p:cNvSpPr>
            <a:spLocks noGrp="1"/>
          </p:cNvSpPr>
          <p:nvPr>
            <p:ph type="sldNum" sz="quarter" idx="4294967295"/>
          </p:nvPr>
        </p:nvSpPr>
        <p:spPr>
          <a:xfrm>
            <a:off x="8715375" y="6316663"/>
            <a:ext cx="428625" cy="366712"/>
          </a:xfrm>
          <a:prstGeom prst="rect">
            <a:avLst/>
          </a:prstGeom>
        </p:spPr>
        <p:txBody>
          <a:bodyPr/>
          <a:lstStyle/>
          <a:p>
            <a:fld id="{D57F1E4F-1CFF-5643-939E-02111984F565}" type="slidenum">
              <a:rPr lang="en-US" smtClean="0"/>
              <a:pPr/>
              <a:t>37</a:t>
            </a:fld>
            <a:endParaRPr lang="en-US" dirty="0"/>
          </a:p>
        </p:txBody>
      </p:sp>
      <p:pic>
        <p:nvPicPr>
          <p:cNvPr id="8" name="Picture 7" descr="Graphical user interface, text, application&#10;&#10;Description automatically generated">
            <a:extLst>
              <a:ext uri="{FF2B5EF4-FFF2-40B4-BE49-F238E27FC236}">
                <a16:creationId xmlns:a16="http://schemas.microsoft.com/office/drawing/2014/main" id="{8ACF7407-2DC4-4F0A-9AA8-65B531A67116}"/>
              </a:ext>
            </a:extLst>
          </p:cNvPr>
          <p:cNvPicPr>
            <a:picLocks noChangeAspect="1"/>
          </p:cNvPicPr>
          <p:nvPr/>
        </p:nvPicPr>
        <p:blipFill>
          <a:blip r:embed="rId2"/>
          <a:stretch>
            <a:fillRect/>
          </a:stretch>
        </p:blipFill>
        <p:spPr>
          <a:xfrm>
            <a:off x="1299590" y="906352"/>
            <a:ext cx="7173294" cy="5170598"/>
          </a:xfrm>
          <a:prstGeom prst="rect">
            <a:avLst/>
          </a:prstGeom>
        </p:spPr>
      </p:pic>
    </p:spTree>
    <p:extLst>
      <p:ext uri="{BB962C8B-B14F-4D97-AF65-F5344CB8AC3E}">
        <p14:creationId xmlns:p14="http://schemas.microsoft.com/office/powerpoint/2010/main" val="2609050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Title 2"/>
          <p:cNvSpPr>
            <a:spLocks noGrp="1"/>
          </p:cNvSpPr>
          <p:nvPr>
            <p:ph type="title"/>
          </p:nvPr>
        </p:nvSpPr>
        <p:spPr>
          <a:xfrm>
            <a:off x="628650" y="366055"/>
            <a:ext cx="7886700" cy="624545"/>
          </a:xfrm>
        </p:spPr>
        <p:txBody>
          <a:bodyPr/>
          <a:lstStyle/>
          <a:p>
            <a:r>
              <a:rPr lang="en-US" altLang="ar-KW" b="1" dirty="0"/>
              <a:t>Python IDLE</a:t>
            </a:r>
            <a:endParaRPr lang="ar-KW" altLang="ar-KW" b="1" dirty="0"/>
          </a:p>
        </p:txBody>
      </p:sp>
      <p:sp>
        <p:nvSpPr>
          <p:cNvPr id="3" name="Footer Placeholder 2">
            <a:extLst>
              <a:ext uri="{FF2B5EF4-FFF2-40B4-BE49-F238E27FC236}">
                <a16:creationId xmlns:a16="http://schemas.microsoft.com/office/drawing/2014/main" id="{61EE143E-4F2F-4B65-B6C2-77138938DFD5}"/>
              </a:ext>
            </a:extLst>
          </p:cNvPr>
          <p:cNvSpPr>
            <a:spLocks noGrp="1"/>
          </p:cNvSpPr>
          <p:nvPr>
            <p:ph type="ftr" sz="quarter" idx="11"/>
          </p:nvPr>
        </p:nvSpPr>
        <p:spPr/>
        <p:txBody>
          <a:bodyPr/>
          <a:lstStyle/>
          <a:p>
            <a:r>
              <a:rPr lang="en-US"/>
              <a:t>AOU-M110</a:t>
            </a:r>
            <a:endParaRPr lang="en-US" dirty="0"/>
          </a:p>
        </p:txBody>
      </p:sp>
      <p:sp>
        <p:nvSpPr>
          <p:cNvPr id="9218" name="Slide Number Placeholder 4"/>
          <p:cNvSpPr>
            <a:spLocks noGrp="1"/>
          </p:cNvSpPr>
          <p:nvPr>
            <p:ph type="sldNum" sz="quarter" idx="4294967295"/>
          </p:nvPr>
        </p:nvSpPr>
        <p:spPr>
          <a:xfrm>
            <a:off x="8731250" y="6315075"/>
            <a:ext cx="412750" cy="365125"/>
          </a:xfrm>
          <a:prstGeom prst="rect">
            <a:avLst/>
          </a:prstGeom>
        </p:spPr>
        <p:txBody>
          <a:bodyPr vert="horz" lIns="91440" tIns="45720" rIns="91440" bIns="45720" rtlCol="0" anchor="ctr"/>
          <a:lstStyle/>
          <a:p>
            <a:fld id="{155D02FB-1CA2-47FA-8F1E-C224462002D7}" type="slidenum">
              <a:rPr lang="en-US" altLang="en-US" sz="1100"/>
              <a:pPr/>
              <a:t>4</a:t>
            </a:fld>
            <a:endParaRPr lang="en-US" altLang="en-US" sz="1100"/>
          </a:p>
        </p:txBody>
      </p:sp>
      <p:pic>
        <p:nvPicPr>
          <p:cNvPr id="921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257" y="957002"/>
            <a:ext cx="5897563"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Box 6"/>
          <p:cNvSpPr txBox="1">
            <a:spLocks noChangeArrowheads="1"/>
          </p:cNvSpPr>
          <p:nvPr/>
        </p:nvSpPr>
        <p:spPr bwMode="auto">
          <a:xfrm>
            <a:off x="342900" y="4487069"/>
            <a:ext cx="8550276"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Char char="•"/>
            </a:pPr>
            <a:r>
              <a:rPr lang="en-GB" altLang="ar-KW" sz="2400" b="1" dirty="0">
                <a:latin typeface="+mn-lt"/>
              </a:rPr>
              <a:t>IDLE</a:t>
            </a:r>
            <a:r>
              <a:rPr lang="en-GB" altLang="ar-KW" sz="2400" dirty="0">
                <a:latin typeface="+mn-lt"/>
              </a:rPr>
              <a:t>: </a:t>
            </a:r>
            <a:r>
              <a:rPr lang="en-GB" altLang="ar-KW" sz="2400" b="1" dirty="0">
                <a:latin typeface="+mn-lt"/>
              </a:rPr>
              <a:t>I</a:t>
            </a:r>
            <a:r>
              <a:rPr lang="en-GB" altLang="ar-KW" sz="2400" dirty="0">
                <a:latin typeface="+mn-lt"/>
              </a:rPr>
              <a:t>ntegrated </a:t>
            </a:r>
            <a:r>
              <a:rPr lang="en-GB" altLang="ar-KW" sz="2400" b="1" dirty="0" err="1">
                <a:latin typeface="+mn-lt"/>
              </a:rPr>
              <a:t>D</a:t>
            </a:r>
            <a:r>
              <a:rPr lang="en-GB" altLang="ar-KW" sz="2400" dirty="0" err="1">
                <a:latin typeface="+mn-lt"/>
              </a:rPr>
              <a:t>eve</a:t>
            </a:r>
            <a:r>
              <a:rPr lang="en-GB" altLang="ar-KW" sz="2400" b="1" dirty="0" err="1">
                <a:latin typeface="+mn-lt"/>
              </a:rPr>
              <a:t>L</a:t>
            </a:r>
            <a:r>
              <a:rPr lang="en-GB" altLang="ar-KW" sz="2400" dirty="0" err="1">
                <a:latin typeface="+mn-lt"/>
              </a:rPr>
              <a:t>opment</a:t>
            </a:r>
            <a:r>
              <a:rPr lang="en-GB" altLang="ar-KW" sz="2400" dirty="0">
                <a:latin typeface="+mn-lt"/>
              </a:rPr>
              <a:t> </a:t>
            </a:r>
            <a:r>
              <a:rPr lang="en-GB" altLang="ar-KW" sz="2400" b="1" dirty="0">
                <a:latin typeface="+mn-lt"/>
              </a:rPr>
              <a:t>E</a:t>
            </a:r>
            <a:r>
              <a:rPr lang="en-GB" altLang="ar-KW" sz="2400" dirty="0">
                <a:latin typeface="+mn-lt"/>
              </a:rPr>
              <a:t>nvironment</a:t>
            </a:r>
          </a:p>
          <a:p>
            <a:pPr eaLnBrk="1" hangingPunct="1">
              <a:spcBef>
                <a:spcPct val="0"/>
              </a:spcBef>
              <a:buClrTx/>
              <a:buFont typeface="Arial" panose="020B0604020202020204" pitchFamily="34" charset="0"/>
              <a:buChar char="•"/>
            </a:pPr>
            <a:r>
              <a:rPr lang="en-GB" altLang="ar-KW" sz="2400" dirty="0">
                <a:latin typeface="+mn-lt"/>
              </a:rPr>
              <a:t>After installing the IDLE, you can start writing your Python programs. </a:t>
            </a:r>
          </a:p>
        </p:txBody>
      </p:sp>
    </p:spTree>
    <p:extLst>
      <p:ext uri="{BB962C8B-B14F-4D97-AF65-F5344CB8AC3E}">
        <p14:creationId xmlns:p14="http://schemas.microsoft.com/office/powerpoint/2010/main" val="2118768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pPr eaLnBrk="1" hangingPunct="1"/>
            <a:r>
              <a:rPr lang="en-US" altLang="en-US" b="1"/>
              <a:t>Programming Modes in Python</a:t>
            </a:r>
          </a:p>
        </p:txBody>
      </p:sp>
      <p:sp>
        <p:nvSpPr>
          <p:cNvPr id="10243" name="Rectangle 3"/>
          <p:cNvSpPr>
            <a:spLocks noGrp="1" noChangeArrowheads="1"/>
          </p:cNvSpPr>
          <p:nvPr>
            <p:ph idx="1"/>
          </p:nvPr>
        </p:nvSpPr>
        <p:spPr/>
        <p:txBody>
          <a:bodyPr/>
          <a:lstStyle/>
          <a:p>
            <a:pPr eaLnBrk="1" hangingPunct="1"/>
            <a:r>
              <a:rPr lang="en-US" altLang="en-US" b="1" dirty="0">
                <a:latin typeface="+mn-lt"/>
              </a:rPr>
              <a:t>Interactive Mode</a:t>
            </a:r>
            <a:r>
              <a:rPr lang="en-US" altLang="en-US" dirty="0">
                <a:latin typeface="+mn-lt"/>
              </a:rPr>
              <a:t> </a:t>
            </a:r>
          </a:p>
          <a:p>
            <a:pPr lvl="1"/>
            <a:r>
              <a:rPr lang="en-US" altLang="en-US" dirty="0">
                <a:latin typeface="+mn-lt"/>
              </a:rPr>
              <a:t>gives you immediate feedback</a:t>
            </a:r>
          </a:p>
          <a:p>
            <a:pPr lvl="1"/>
            <a:r>
              <a:rPr lang="en-US" altLang="en-US" dirty="0">
                <a:latin typeface="+mn-lt"/>
              </a:rPr>
              <a:t>Not designed to create programs to be saved and run later</a:t>
            </a:r>
          </a:p>
          <a:p>
            <a:pPr marL="342900" lvl="1" indent="0">
              <a:buNone/>
            </a:pPr>
            <a:endParaRPr lang="en-US" altLang="en-US" dirty="0">
              <a:latin typeface="+mn-lt"/>
            </a:endParaRPr>
          </a:p>
          <a:p>
            <a:pPr eaLnBrk="1" hangingPunct="1"/>
            <a:r>
              <a:rPr lang="en-US" altLang="en-US" b="1" dirty="0">
                <a:latin typeface="+mn-lt"/>
              </a:rPr>
              <a:t>Script Mode</a:t>
            </a:r>
          </a:p>
          <a:p>
            <a:pPr lvl="1" eaLnBrk="1" hangingPunct="1"/>
            <a:r>
              <a:rPr lang="en-US" altLang="en-US" dirty="0">
                <a:latin typeface="+mn-lt"/>
              </a:rPr>
              <a:t>Write, edit, save, and run (later)</a:t>
            </a:r>
          </a:p>
          <a:p>
            <a:pPr lvl="1"/>
            <a:r>
              <a:rPr lang="en-US" altLang="en-US" dirty="0">
                <a:latin typeface="+mn-lt"/>
              </a:rPr>
              <a:t>Save your file using the “.</a:t>
            </a:r>
            <a:r>
              <a:rPr lang="en-US" altLang="en-US" dirty="0" err="1">
                <a:latin typeface="+mn-lt"/>
              </a:rPr>
              <a:t>py</a:t>
            </a:r>
            <a:r>
              <a:rPr lang="en-US" altLang="en-US" dirty="0">
                <a:latin typeface="+mn-lt"/>
              </a:rPr>
              <a:t>” extension</a:t>
            </a:r>
          </a:p>
        </p:txBody>
      </p:sp>
      <p:sp>
        <p:nvSpPr>
          <p:cNvPr id="3" name="Footer Placeholder 2">
            <a:extLst>
              <a:ext uri="{FF2B5EF4-FFF2-40B4-BE49-F238E27FC236}">
                <a16:creationId xmlns:a16="http://schemas.microsoft.com/office/drawing/2014/main" id="{71DC6F3F-E6FD-4D80-A693-5ADA0B2C88B2}"/>
              </a:ext>
            </a:extLst>
          </p:cNvPr>
          <p:cNvSpPr>
            <a:spLocks noGrp="1"/>
          </p:cNvSpPr>
          <p:nvPr>
            <p:ph type="ftr" sz="quarter" idx="11"/>
          </p:nvPr>
        </p:nvSpPr>
        <p:spPr/>
        <p:txBody>
          <a:bodyPr/>
          <a:lstStyle/>
          <a:p>
            <a:r>
              <a:rPr lang="en-US"/>
              <a:t>AOU-M110</a:t>
            </a:r>
            <a:endParaRPr lang="en-US" dirty="0"/>
          </a:p>
        </p:txBody>
      </p:sp>
      <p:sp>
        <p:nvSpPr>
          <p:cNvPr id="10244" name="Slide Number Placeholder 5"/>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C847FBCD-4E16-4F5A-AB82-06B6073C942B}" type="slidenum">
              <a:rPr lang="en-US" altLang="en-US" sz="1100"/>
              <a:pPr/>
              <a:t>5</a:t>
            </a:fld>
            <a:endParaRPr lang="en-US" altLang="en-US" sz="1100" dirty="0"/>
          </a:p>
        </p:txBody>
      </p:sp>
    </p:spTree>
    <p:extLst>
      <p:ext uri="{BB962C8B-B14F-4D97-AF65-F5344CB8AC3E}">
        <p14:creationId xmlns:p14="http://schemas.microsoft.com/office/powerpoint/2010/main" val="1000088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3"/>
          <p:cNvSpPr>
            <a:spLocks noGrp="1"/>
          </p:cNvSpPr>
          <p:nvPr>
            <p:ph type="title"/>
          </p:nvPr>
        </p:nvSpPr>
        <p:spPr>
          <a:xfrm>
            <a:off x="628650" y="366055"/>
            <a:ext cx="7886700" cy="938870"/>
          </a:xfrm>
        </p:spPr>
        <p:txBody>
          <a:bodyPr>
            <a:normAutofit/>
          </a:bodyPr>
          <a:lstStyle/>
          <a:p>
            <a:r>
              <a:rPr lang="en-GB" altLang="ar-KW" sz="2800" b="1" dirty="0"/>
              <a:t>Create and run programs in </a:t>
            </a:r>
            <a:r>
              <a:rPr lang="en-US" altLang="en-US" sz="2800" b="1" dirty="0"/>
              <a:t>Script Mode</a:t>
            </a:r>
            <a:endParaRPr lang="en-GB" altLang="ar-KW" sz="2800" b="1" dirty="0"/>
          </a:p>
        </p:txBody>
      </p:sp>
      <p:sp>
        <p:nvSpPr>
          <p:cNvPr id="11267" name="Content Placeholder 4"/>
          <p:cNvSpPr>
            <a:spLocks noGrp="1"/>
          </p:cNvSpPr>
          <p:nvPr>
            <p:ph idx="1"/>
          </p:nvPr>
        </p:nvSpPr>
        <p:spPr/>
        <p:txBody>
          <a:bodyPr>
            <a:normAutofit/>
          </a:bodyPr>
          <a:lstStyle/>
          <a:p>
            <a:pPr marL="514350" indent="-514350">
              <a:buFont typeface="Arial" panose="020B0604020202020204" pitchFamily="34" charset="0"/>
              <a:buAutoNum type="arabicPeriod"/>
            </a:pPr>
            <a:r>
              <a:rPr lang="en-GB" altLang="ar-KW" dirty="0">
                <a:latin typeface="+mn-lt"/>
              </a:rPr>
              <a:t>Go to the File menu.</a:t>
            </a:r>
          </a:p>
          <a:p>
            <a:pPr marL="514350" indent="-514350">
              <a:buFont typeface="Arial" panose="020B0604020202020204" pitchFamily="34" charset="0"/>
              <a:buAutoNum type="arabicPeriod"/>
            </a:pPr>
            <a:r>
              <a:rPr lang="en-GB" altLang="ar-KW" dirty="0">
                <a:latin typeface="+mn-lt"/>
              </a:rPr>
              <a:t>Make a new file.</a:t>
            </a:r>
          </a:p>
          <a:p>
            <a:pPr marL="514350" indent="-514350">
              <a:buFont typeface="Arial" panose="020B0604020202020204" pitchFamily="34" charset="0"/>
              <a:buAutoNum type="arabicPeriod"/>
            </a:pPr>
            <a:r>
              <a:rPr lang="en-GB" altLang="ar-KW" dirty="0">
                <a:latin typeface="+mn-lt"/>
              </a:rPr>
              <a:t>Give a name for the new file such as:</a:t>
            </a:r>
            <a:br>
              <a:rPr lang="en-GB" altLang="ar-KW" dirty="0">
                <a:latin typeface="+mn-lt"/>
              </a:rPr>
            </a:br>
            <a:r>
              <a:rPr lang="en-GB" altLang="ar-KW" dirty="0">
                <a:solidFill>
                  <a:srgbClr val="FF0000"/>
                </a:solidFill>
                <a:latin typeface="+mn-lt"/>
              </a:rPr>
              <a:t>firstProgram.py </a:t>
            </a:r>
            <a:r>
              <a:rPr lang="en-GB" altLang="ar-KW" dirty="0">
                <a:latin typeface="+mn-lt"/>
              </a:rPr>
              <a:t>and then save with </a:t>
            </a:r>
            <a:r>
              <a:rPr lang="en-GB" altLang="ar-KW" dirty="0">
                <a:solidFill>
                  <a:srgbClr val="FF0000"/>
                </a:solidFill>
                <a:latin typeface="+mn-lt"/>
              </a:rPr>
              <a:t>.</a:t>
            </a:r>
            <a:r>
              <a:rPr lang="en-GB" altLang="ar-KW" dirty="0" err="1">
                <a:solidFill>
                  <a:srgbClr val="FF0000"/>
                </a:solidFill>
                <a:latin typeface="+mn-lt"/>
              </a:rPr>
              <a:t>py</a:t>
            </a:r>
            <a:r>
              <a:rPr lang="en-GB" altLang="ar-KW" dirty="0">
                <a:solidFill>
                  <a:srgbClr val="FF0000"/>
                </a:solidFill>
                <a:latin typeface="+mn-lt"/>
              </a:rPr>
              <a:t> </a:t>
            </a:r>
            <a:r>
              <a:rPr lang="en-GB" altLang="ar-KW" dirty="0">
                <a:latin typeface="+mn-lt"/>
              </a:rPr>
              <a:t>extension.</a:t>
            </a:r>
          </a:p>
          <a:p>
            <a:pPr marL="514350" indent="-514350">
              <a:buFont typeface="Arial" panose="020B0604020202020204" pitchFamily="34" charset="0"/>
              <a:buAutoNum type="arabicPeriod"/>
            </a:pPr>
            <a:r>
              <a:rPr lang="en-GB" altLang="ar-KW" dirty="0">
                <a:latin typeface="+mn-lt"/>
              </a:rPr>
              <a:t>You can now start writing your code.</a:t>
            </a:r>
          </a:p>
          <a:p>
            <a:pPr marL="514350" indent="-514350">
              <a:buFont typeface="Arial" panose="020B0604020202020204" pitchFamily="34" charset="0"/>
              <a:buAutoNum type="arabicPeriod"/>
            </a:pPr>
            <a:r>
              <a:rPr lang="en-GB" altLang="ar-KW" dirty="0">
                <a:latin typeface="+mn-lt"/>
              </a:rPr>
              <a:t>To run your code, save it first and then go to the run menu </a:t>
            </a:r>
            <a:r>
              <a:rPr lang="en-GB" altLang="ar-KW" dirty="0">
                <a:latin typeface="+mn-lt"/>
                <a:sym typeface="Wingdings" panose="05000000000000000000" pitchFamily="2" charset="2"/>
              </a:rPr>
              <a:t> choose </a:t>
            </a:r>
            <a:r>
              <a:rPr lang="en-GB" altLang="ar-KW" u="sng" dirty="0">
                <a:latin typeface="+mn-lt"/>
                <a:sym typeface="Wingdings" panose="05000000000000000000" pitchFamily="2" charset="2"/>
              </a:rPr>
              <a:t>run Module</a:t>
            </a:r>
            <a:r>
              <a:rPr lang="en-GB" altLang="ar-KW" dirty="0">
                <a:latin typeface="+mn-lt"/>
                <a:sym typeface="Wingdings" panose="05000000000000000000" pitchFamily="2" charset="2"/>
              </a:rPr>
              <a:t> or press </a:t>
            </a:r>
            <a:r>
              <a:rPr lang="en-GB" altLang="ar-KW" u="sng" dirty="0">
                <a:latin typeface="+mn-lt"/>
                <a:sym typeface="Wingdings" panose="05000000000000000000" pitchFamily="2" charset="2"/>
              </a:rPr>
              <a:t>F5</a:t>
            </a:r>
            <a:r>
              <a:rPr lang="en-GB" altLang="ar-KW" dirty="0">
                <a:latin typeface="+mn-lt"/>
              </a:rPr>
              <a:t>.</a:t>
            </a:r>
          </a:p>
        </p:txBody>
      </p:sp>
      <p:sp>
        <p:nvSpPr>
          <p:cNvPr id="3" name="Footer Placeholder 2">
            <a:extLst>
              <a:ext uri="{FF2B5EF4-FFF2-40B4-BE49-F238E27FC236}">
                <a16:creationId xmlns:a16="http://schemas.microsoft.com/office/drawing/2014/main" id="{47A5BDAF-EA96-4683-B17E-D1717115B943}"/>
              </a:ext>
            </a:extLst>
          </p:cNvPr>
          <p:cNvSpPr>
            <a:spLocks noGrp="1"/>
          </p:cNvSpPr>
          <p:nvPr>
            <p:ph type="ftr" sz="quarter" idx="11"/>
          </p:nvPr>
        </p:nvSpPr>
        <p:spPr/>
        <p:txBody>
          <a:bodyPr/>
          <a:lstStyle/>
          <a:p>
            <a:r>
              <a:rPr lang="en-US"/>
              <a:t>AOU-M110</a:t>
            </a:r>
            <a:endParaRPr lang="en-US" dirty="0"/>
          </a:p>
        </p:txBody>
      </p:sp>
      <p:sp>
        <p:nvSpPr>
          <p:cNvPr id="11268" name="Slide Number Placeholder 1"/>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42607EEB-C017-4077-9CDE-9A990997C52B}" type="slidenum">
              <a:rPr lang="en-GB" altLang="ar-KW" sz="1100" smtClean="0"/>
              <a:pPr/>
              <a:t>6</a:t>
            </a:fld>
            <a:endParaRPr lang="en-GB" altLang="ar-KW" sz="1100" dirty="0"/>
          </a:p>
        </p:txBody>
      </p:sp>
    </p:spTree>
    <p:extLst>
      <p:ext uri="{BB962C8B-B14F-4D97-AF65-F5344CB8AC3E}">
        <p14:creationId xmlns:p14="http://schemas.microsoft.com/office/powerpoint/2010/main" val="3875640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25EAA-741C-4AA6-9F81-B3F565A2E0B4}"/>
              </a:ext>
            </a:extLst>
          </p:cNvPr>
          <p:cNvSpPr>
            <a:spLocks noGrp="1"/>
          </p:cNvSpPr>
          <p:nvPr>
            <p:ph type="title"/>
          </p:nvPr>
        </p:nvSpPr>
        <p:spPr/>
        <p:txBody>
          <a:bodyPr/>
          <a:lstStyle/>
          <a:p>
            <a:r>
              <a:rPr lang="en-US" dirty="0"/>
              <a:t>The Program Development Cycle</a:t>
            </a:r>
          </a:p>
        </p:txBody>
      </p:sp>
      <p:sp>
        <p:nvSpPr>
          <p:cNvPr id="5" name="Footer Placeholder 4">
            <a:extLst>
              <a:ext uri="{FF2B5EF4-FFF2-40B4-BE49-F238E27FC236}">
                <a16:creationId xmlns:a16="http://schemas.microsoft.com/office/drawing/2014/main" id="{7120096B-9F24-4300-917D-053348DD33DB}"/>
              </a:ext>
            </a:extLst>
          </p:cNvPr>
          <p:cNvSpPr>
            <a:spLocks noGrp="1"/>
          </p:cNvSpPr>
          <p:nvPr>
            <p:ph type="ftr" sz="quarter" idx="11"/>
          </p:nvPr>
        </p:nvSpPr>
        <p:spPr/>
        <p:txBody>
          <a:bodyPr/>
          <a:lstStyle/>
          <a:p>
            <a:r>
              <a:rPr lang="en-US"/>
              <a:t>AOU-M110</a:t>
            </a:r>
            <a:endParaRPr lang="en-US" dirty="0"/>
          </a:p>
        </p:txBody>
      </p:sp>
      <p:sp>
        <p:nvSpPr>
          <p:cNvPr id="4" name="Slide Number Placeholder 3">
            <a:extLst>
              <a:ext uri="{FF2B5EF4-FFF2-40B4-BE49-F238E27FC236}">
                <a16:creationId xmlns:a16="http://schemas.microsoft.com/office/drawing/2014/main" id="{2EBC1862-CD19-4142-818A-62714B6C30F3}"/>
              </a:ext>
            </a:extLst>
          </p:cNvPr>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D57F1E4F-1CFF-5643-939E-02111984F565}" type="slidenum">
              <a:rPr lang="en-US" sz="1100"/>
              <a:pPr/>
              <a:t>7</a:t>
            </a:fld>
            <a:endParaRPr lang="en-US" sz="1100" dirty="0"/>
          </a:p>
        </p:txBody>
      </p:sp>
      <p:sp>
        <p:nvSpPr>
          <p:cNvPr id="6" name="TextBox 5">
            <a:extLst>
              <a:ext uri="{FF2B5EF4-FFF2-40B4-BE49-F238E27FC236}">
                <a16:creationId xmlns:a16="http://schemas.microsoft.com/office/drawing/2014/main" id="{8B8394A8-EBBC-4E5C-A1F0-272501CA1217}"/>
              </a:ext>
            </a:extLst>
          </p:cNvPr>
          <p:cNvSpPr txBox="1"/>
          <p:nvPr/>
        </p:nvSpPr>
        <p:spPr>
          <a:xfrm>
            <a:off x="1190978" y="1960403"/>
            <a:ext cx="7704666" cy="1754326"/>
          </a:xfrm>
          <a:prstGeom prst="rect">
            <a:avLst/>
          </a:prstGeom>
          <a:noFill/>
        </p:spPr>
        <p:txBody>
          <a:bodyPr wrap="square">
            <a:spAutoFit/>
          </a:bodyPr>
          <a:lstStyle/>
          <a:p>
            <a:r>
              <a:rPr lang="en-US" dirty="0"/>
              <a:t>Programs must be carefully designed before they are written. During the design process, programmers use tools such as pseudocode and flowcharts to create models of programs (as we have seen in lecture one).</a:t>
            </a:r>
          </a:p>
          <a:p>
            <a:r>
              <a:rPr lang="en-US" dirty="0"/>
              <a:t>The process of creating a program that works correctly typically requires the five phases shown in the below Figure. </a:t>
            </a:r>
          </a:p>
          <a:p>
            <a:r>
              <a:rPr lang="en-US" dirty="0"/>
              <a:t>The entire process is known as the </a:t>
            </a:r>
            <a:r>
              <a:rPr lang="en-US" b="1" dirty="0"/>
              <a:t>program development cycle</a:t>
            </a:r>
            <a:r>
              <a:rPr lang="en-US" dirty="0"/>
              <a:t>.</a:t>
            </a:r>
          </a:p>
        </p:txBody>
      </p:sp>
      <p:pic>
        <p:nvPicPr>
          <p:cNvPr id="8" name="Picture 7" descr="Diagram&#10;&#10;Description automatically generated">
            <a:extLst>
              <a:ext uri="{FF2B5EF4-FFF2-40B4-BE49-F238E27FC236}">
                <a16:creationId xmlns:a16="http://schemas.microsoft.com/office/drawing/2014/main" id="{A824C8E2-878E-47A9-82F1-90E9A0C97A61}"/>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490662" y="4083398"/>
            <a:ext cx="6489902" cy="957344"/>
          </a:xfrm>
          <a:prstGeom prst="rect">
            <a:avLst/>
          </a:prstGeom>
        </p:spPr>
      </p:pic>
    </p:spTree>
    <p:extLst>
      <p:ext uri="{BB962C8B-B14F-4D97-AF65-F5344CB8AC3E}">
        <p14:creationId xmlns:p14="http://schemas.microsoft.com/office/powerpoint/2010/main" val="1440942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25EAA-741C-4AA6-9F81-B3F565A2E0B4}"/>
              </a:ext>
            </a:extLst>
          </p:cNvPr>
          <p:cNvSpPr>
            <a:spLocks noGrp="1"/>
          </p:cNvSpPr>
          <p:nvPr>
            <p:ph type="title"/>
          </p:nvPr>
        </p:nvSpPr>
        <p:spPr>
          <a:xfrm>
            <a:off x="628650" y="366055"/>
            <a:ext cx="7886700" cy="1077263"/>
          </a:xfrm>
        </p:spPr>
        <p:txBody>
          <a:bodyPr>
            <a:normAutofit/>
          </a:bodyPr>
          <a:lstStyle/>
          <a:p>
            <a:r>
              <a:rPr lang="en-US" dirty="0"/>
              <a:t>The Program Development Cycle</a:t>
            </a:r>
          </a:p>
        </p:txBody>
      </p:sp>
      <p:sp>
        <p:nvSpPr>
          <p:cNvPr id="5" name="Footer Placeholder 4">
            <a:extLst>
              <a:ext uri="{FF2B5EF4-FFF2-40B4-BE49-F238E27FC236}">
                <a16:creationId xmlns:a16="http://schemas.microsoft.com/office/drawing/2014/main" id="{3683E2A9-32C7-466B-B3C1-86CAF12F8183}"/>
              </a:ext>
            </a:extLst>
          </p:cNvPr>
          <p:cNvSpPr>
            <a:spLocks noGrp="1"/>
          </p:cNvSpPr>
          <p:nvPr>
            <p:ph type="ftr" sz="quarter" idx="11"/>
          </p:nvPr>
        </p:nvSpPr>
        <p:spPr/>
        <p:txBody>
          <a:bodyPr/>
          <a:lstStyle/>
          <a:p>
            <a:r>
              <a:rPr lang="en-US"/>
              <a:t>AOU-M110</a:t>
            </a:r>
            <a:endParaRPr lang="en-US" dirty="0"/>
          </a:p>
        </p:txBody>
      </p:sp>
      <p:sp>
        <p:nvSpPr>
          <p:cNvPr id="4" name="Slide Number Placeholder 3">
            <a:extLst>
              <a:ext uri="{FF2B5EF4-FFF2-40B4-BE49-F238E27FC236}">
                <a16:creationId xmlns:a16="http://schemas.microsoft.com/office/drawing/2014/main" id="{2EBC1862-CD19-4142-818A-62714B6C30F3}"/>
              </a:ext>
            </a:extLst>
          </p:cNvPr>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D57F1E4F-1CFF-5643-939E-02111984F565}" type="slidenum">
              <a:rPr lang="en-US" sz="1100"/>
              <a:pPr/>
              <a:t>8</a:t>
            </a:fld>
            <a:endParaRPr lang="en-US" sz="1100" dirty="0"/>
          </a:p>
        </p:txBody>
      </p:sp>
      <p:sp>
        <p:nvSpPr>
          <p:cNvPr id="6" name="TextBox 5">
            <a:extLst>
              <a:ext uri="{FF2B5EF4-FFF2-40B4-BE49-F238E27FC236}">
                <a16:creationId xmlns:a16="http://schemas.microsoft.com/office/drawing/2014/main" id="{8B8394A8-EBBC-4E5C-A1F0-272501CA1217}"/>
              </a:ext>
            </a:extLst>
          </p:cNvPr>
          <p:cNvSpPr txBox="1"/>
          <p:nvPr/>
        </p:nvSpPr>
        <p:spPr>
          <a:xfrm>
            <a:off x="982135" y="2321364"/>
            <a:ext cx="7704666" cy="3693319"/>
          </a:xfrm>
          <a:prstGeom prst="rect">
            <a:avLst/>
          </a:prstGeom>
          <a:noFill/>
        </p:spPr>
        <p:txBody>
          <a:bodyPr wrap="square">
            <a:spAutoFit/>
          </a:bodyPr>
          <a:lstStyle/>
          <a:p>
            <a:pPr marL="342900" indent="-342900">
              <a:buAutoNum type="arabicPeriod"/>
            </a:pPr>
            <a:r>
              <a:rPr lang="en-US" b="1" dirty="0"/>
              <a:t>Design the Program</a:t>
            </a:r>
            <a:r>
              <a:rPr lang="en-US" dirty="0"/>
              <a:t>: A program should be carefully designed before the code is written.</a:t>
            </a:r>
          </a:p>
          <a:p>
            <a:pPr marL="342900" indent="-342900">
              <a:buAutoNum type="arabicPeriod"/>
            </a:pPr>
            <a:r>
              <a:rPr lang="en-US" b="1" dirty="0"/>
              <a:t>Write the Code: </a:t>
            </a:r>
            <a:r>
              <a:rPr lang="en-US" dirty="0"/>
              <a:t>After designing the program, the programmer begins writing code in a high-level language such as Python, considering the proper syntax.</a:t>
            </a:r>
          </a:p>
          <a:p>
            <a:pPr marL="342900" indent="-342900">
              <a:buAutoNum type="arabicPeriod"/>
            </a:pPr>
            <a:r>
              <a:rPr lang="en-US" b="1" dirty="0"/>
              <a:t>Correct Syntax Errors: </a:t>
            </a:r>
            <a:r>
              <a:rPr lang="en-US" dirty="0"/>
              <a:t>If the program contains a syntax error, the compiler or interpreter will display an error message indicating what the error is.</a:t>
            </a:r>
          </a:p>
          <a:p>
            <a:pPr marL="342900" indent="-342900">
              <a:buAutoNum type="arabicPeriod"/>
            </a:pPr>
            <a:r>
              <a:rPr lang="en-US" b="1" dirty="0"/>
              <a:t>Test the Program: </a:t>
            </a:r>
            <a:r>
              <a:rPr lang="en-US" dirty="0"/>
              <a:t>Once the code is in an executable form, it is then tested to determine whether any </a:t>
            </a:r>
            <a:r>
              <a:rPr lang="en-US" b="1" dirty="0"/>
              <a:t>logic errors </a:t>
            </a:r>
            <a:r>
              <a:rPr lang="en-US" dirty="0"/>
              <a:t>exist. </a:t>
            </a:r>
          </a:p>
          <a:p>
            <a:pPr lvl="1"/>
            <a:r>
              <a:rPr lang="en-US" sz="1600" dirty="0"/>
              <a:t>A </a:t>
            </a:r>
            <a:r>
              <a:rPr lang="en-US" sz="1600" b="1" dirty="0"/>
              <a:t>logic error </a:t>
            </a:r>
            <a:r>
              <a:rPr lang="en-US" sz="1600" dirty="0"/>
              <a:t>is a mistake that does not prevent the program from running but causes it to produce incorrect results.</a:t>
            </a:r>
          </a:p>
          <a:p>
            <a:pPr marL="342900" indent="-342900">
              <a:buAutoNum type="arabicPeriod"/>
            </a:pPr>
            <a:r>
              <a:rPr lang="en-US" b="1" dirty="0"/>
              <a:t>Correct Logic Errors: </a:t>
            </a:r>
            <a:r>
              <a:rPr lang="en-US" dirty="0"/>
              <a:t>If the program produces incorrect results, the programmer debugs the code.</a:t>
            </a:r>
          </a:p>
        </p:txBody>
      </p:sp>
      <p:pic>
        <p:nvPicPr>
          <p:cNvPr id="3" name="Picture 2" descr="Diagram&#10;&#10;Description automatically generated">
            <a:extLst>
              <a:ext uri="{FF2B5EF4-FFF2-40B4-BE49-F238E27FC236}">
                <a16:creationId xmlns:a16="http://schemas.microsoft.com/office/drawing/2014/main" id="{56A3C838-0C82-EF34-33A5-259D23F8321D}"/>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418944" y="1364020"/>
            <a:ext cx="6489902" cy="957344"/>
          </a:xfrm>
          <a:prstGeom prst="rect">
            <a:avLst/>
          </a:prstGeom>
        </p:spPr>
      </p:pic>
    </p:spTree>
    <p:extLst>
      <p:ext uri="{BB962C8B-B14F-4D97-AF65-F5344CB8AC3E}">
        <p14:creationId xmlns:p14="http://schemas.microsoft.com/office/powerpoint/2010/main" val="3257774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28650" y="366055"/>
            <a:ext cx="7886700" cy="643595"/>
          </a:xfrm>
        </p:spPr>
        <p:txBody>
          <a:bodyPr/>
          <a:lstStyle/>
          <a:p>
            <a:r>
              <a:rPr lang="en-GB" altLang="ar-KW" b="1" dirty="0"/>
              <a:t>Data Types in Python</a:t>
            </a:r>
          </a:p>
        </p:txBody>
      </p:sp>
      <p:sp>
        <p:nvSpPr>
          <p:cNvPr id="3" name="Content Placeholder 2"/>
          <p:cNvSpPr>
            <a:spLocks noGrp="1"/>
          </p:cNvSpPr>
          <p:nvPr>
            <p:ph idx="1"/>
          </p:nvPr>
        </p:nvSpPr>
        <p:spPr>
          <a:xfrm>
            <a:off x="628650" y="1325449"/>
            <a:ext cx="7886700" cy="3657364"/>
          </a:xfrm>
        </p:spPr>
        <p:txBody>
          <a:bodyPr>
            <a:normAutofit/>
          </a:bodyPr>
          <a:lstStyle/>
          <a:p>
            <a:pPr marL="0" indent="0">
              <a:buNone/>
              <a:defRPr/>
            </a:pPr>
            <a:r>
              <a:rPr lang="en-GB" u="sng" dirty="0">
                <a:solidFill>
                  <a:srgbClr val="7030A0"/>
                </a:solidFill>
                <a:latin typeface="+mn-lt"/>
              </a:rPr>
              <a:t>Python supports different Data types:</a:t>
            </a:r>
          </a:p>
          <a:p>
            <a:pPr>
              <a:defRPr/>
            </a:pPr>
            <a:r>
              <a:rPr lang="en-GB" sz="2000" b="1" dirty="0">
                <a:latin typeface="+mn-lt"/>
              </a:rPr>
              <a:t>integer (signed integers): </a:t>
            </a:r>
            <a:r>
              <a:rPr lang="en-GB" sz="2000" dirty="0">
                <a:latin typeface="+mn-lt"/>
              </a:rPr>
              <a:t> positive or negative whole numbers </a:t>
            </a:r>
            <a:r>
              <a:rPr lang="en-GB" sz="2000" u="sng" dirty="0">
                <a:latin typeface="+mn-lt"/>
              </a:rPr>
              <a:t>with no decimal point.</a:t>
            </a:r>
          </a:p>
          <a:p>
            <a:pPr>
              <a:defRPr/>
            </a:pPr>
            <a:r>
              <a:rPr lang="en-GB" sz="2000" b="1" dirty="0">
                <a:latin typeface="+mn-lt"/>
              </a:rPr>
              <a:t>float (floating point real values)</a:t>
            </a:r>
            <a:r>
              <a:rPr lang="en-GB" sz="2000" dirty="0">
                <a:latin typeface="+mn-lt"/>
              </a:rPr>
              <a:t>: real numbers and are written with a </a:t>
            </a:r>
            <a:r>
              <a:rPr lang="en-GB" sz="2000" u="sng" dirty="0">
                <a:latin typeface="+mn-lt"/>
              </a:rPr>
              <a:t>decimal point </a:t>
            </a:r>
            <a:r>
              <a:rPr lang="en-GB" sz="2000" dirty="0">
                <a:latin typeface="+mn-lt"/>
              </a:rPr>
              <a:t>dividing the integer and fractional parts. Floats may also be in scientific notation, with E or e indicating the power of 10 (2.5e2 = 2.5 x 10</a:t>
            </a:r>
            <a:r>
              <a:rPr lang="en-GB" sz="2000" baseline="30000" dirty="0">
                <a:latin typeface="+mn-lt"/>
              </a:rPr>
              <a:t>2</a:t>
            </a:r>
            <a:r>
              <a:rPr lang="en-GB" sz="2000" dirty="0">
                <a:latin typeface="+mn-lt"/>
              </a:rPr>
              <a:t> = 250).</a:t>
            </a:r>
          </a:p>
          <a:p>
            <a:pPr>
              <a:defRPr/>
            </a:pPr>
            <a:r>
              <a:rPr lang="en-GB" sz="2000" b="1" dirty="0">
                <a:latin typeface="+mn-lt"/>
              </a:rPr>
              <a:t>complex (complex numbers)</a:t>
            </a:r>
            <a:r>
              <a:rPr lang="en-GB" sz="2000" dirty="0">
                <a:latin typeface="+mn-lt"/>
              </a:rPr>
              <a:t>: are of the form a + </a:t>
            </a:r>
            <a:r>
              <a:rPr lang="en-GB" sz="2000" dirty="0" err="1">
                <a:latin typeface="+mn-lt"/>
              </a:rPr>
              <a:t>bJ</a:t>
            </a:r>
            <a:r>
              <a:rPr lang="en-GB" sz="2000" dirty="0">
                <a:latin typeface="+mn-lt"/>
              </a:rPr>
              <a:t>, where a and b are floats and J (or j) represents the square root of -1 (which is an imaginary number). The real part of the number is a, and the imaginary part is b. Complex numbers are not used much in Python programming.</a:t>
            </a:r>
          </a:p>
          <a:p>
            <a:pPr>
              <a:defRPr/>
            </a:pPr>
            <a:endParaRPr lang="en-GB" sz="2000" dirty="0">
              <a:latin typeface="+mn-lt"/>
            </a:endParaRPr>
          </a:p>
        </p:txBody>
      </p:sp>
      <p:sp>
        <p:nvSpPr>
          <p:cNvPr id="4" name="Footer Placeholder 3">
            <a:extLst>
              <a:ext uri="{FF2B5EF4-FFF2-40B4-BE49-F238E27FC236}">
                <a16:creationId xmlns:a16="http://schemas.microsoft.com/office/drawing/2014/main" id="{BAC3D2A0-024A-4BE5-9652-3AF06A88D6C5}"/>
              </a:ext>
            </a:extLst>
          </p:cNvPr>
          <p:cNvSpPr>
            <a:spLocks noGrp="1"/>
          </p:cNvSpPr>
          <p:nvPr>
            <p:ph type="ftr" sz="quarter" idx="11"/>
          </p:nvPr>
        </p:nvSpPr>
        <p:spPr/>
        <p:txBody>
          <a:bodyPr/>
          <a:lstStyle/>
          <a:p>
            <a:r>
              <a:rPr lang="en-US"/>
              <a:t>AOU-M110</a:t>
            </a:r>
            <a:endParaRPr lang="en-US" dirty="0"/>
          </a:p>
        </p:txBody>
      </p:sp>
      <p:sp>
        <p:nvSpPr>
          <p:cNvPr id="19460" name="Slide Number Placeholder 3"/>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20825116-0AA6-4AD1-B45D-75F67C94F3CA}" type="slidenum">
              <a:rPr lang="en-GB" altLang="ar-KW" sz="1100"/>
              <a:pPr/>
              <a:t>9</a:t>
            </a:fld>
            <a:endParaRPr lang="en-GB" altLang="ar-KW" sz="1100"/>
          </a:p>
        </p:txBody>
      </p:sp>
    </p:spTree>
    <p:extLst>
      <p:ext uri="{BB962C8B-B14F-4D97-AF65-F5344CB8AC3E}">
        <p14:creationId xmlns:p14="http://schemas.microsoft.com/office/powerpoint/2010/main" val="2125512683"/>
      </p:ext>
    </p:extLst>
  </p:cSld>
  <p:clrMapOvr>
    <a:masterClrMapping/>
  </p:clrMapOvr>
</p:sld>
</file>

<file path=ppt/theme/theme1.xml><?xml version="1.0" encoding="utf-8"?>
<a:theme xmlns:a="http://schemas.openxmlformats.org/drawingml/2006/main" name="1_Office Theme">
  <a:themeElements>
    <a:clrScheme name="AOU Color Palette">
      <a:dk1>
        <a:srgbClr val="002D58"/>
      </a:dk1>
      <a:lt1>
        <a:sysClr val="window" lastClr="FFFFFF"/>
      </a:lt1>
      <a:dk2>
        <a:srgbClr val="194C44"/>
      </a:dk2>
      <a:lt2>
        <a:srgbClr val="E8E6DF"/>
      </a:lt2>
      <a:accent1>
        <a:srgbClr val="002D58"/>
      </a:accent1>
      <a:accent2>
        <a:srgbClr val="194C44"/>
      </a:accent2>
      <a:accent3>
        <a:srgbClr val="A11A16"/>
      </a:accent3>
      <a:accent4>
        <a:srgbClr val="F3B200"/>
      </a:accent4>
      <a:accent5>
        <a:srgbClr val="6DB1E2"/>
      </a:accent5>
      <a:accent6>
        <a:srgbClr val="A64167"/>
      </a:accent6>
      <a:hlink>
        <a:srgbClr val="002D58"/>
      </a:hlink>
      <a:folHlink>
        <a:srgbClr val="A11A1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9976</TotalTime>
  <Words>3849</Words>
  <Application>Microsoft Office PowerPoint</Application>
  <PresentationFormat>Custom</PresentationFormat>
  <Paragraphs>536</Paragraphs>
  <Slides>37</Slides>
  <Notes>4</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37</vt:i4>
      </vt:variant>
    </vt:vector>
  </HeadingPairs>
  <TitlesOfParts>
    <vt:vector size="52" baseType="lpstr">
      <vt:lpstr>Arial</vt:lpstr>
      <vt:lpstr>Arial</vt:lpstr>
      <vt:lpstr>ArialMonoMTPro</vt:lpstr>
      <vt:lpstr>ArialMonoMTPro-Oblique</vt:lpstr>
      <vt:lpstr>Calibri</vt:lpstr>
      <vt:lpstr>Calibri Light</vt:lpstr>
      <vt:lpstr>consolas</vt:lpstr>
      <vt:lpstr>consolas</vt:lpstr>
      <vt:lpstr>Corbel</vt:lpstr>
      <vt:lpstr>Courier New</vt:lpstr>
      <vt:lpstr>Poppins</vt:lpstr>
      <vt:lpstr>Poppins Medium</vt:lpstr>
      <vt:lpstr>SabonLTPro-Roman</vt:lpstr>
      <vt:lpstr>Segoe UI</vt:lpstr>
      <vt:lpstr>1_Office Theme</vt:lpstr>
      <vt:lpstr>M110: Python Programming  Meeting #2  Fundamentals of Python Programming</vt:lpstr>
      <vt:lpstr>Content</vt:lpstr>
      <vt:lpstr>Why Python?</vt:lpstr>
      <vt:lpstr>Python IDLE</vt:lpstr>
      <vt:lpstr>Programming Modes in Python</vt:lpstr>
      <vt:lpstr>Create and run programs in Script Mode</vt:lpstr>
      <vt:lpstr>The Program Development Cycle</vt:lpstr>
      <vt:lpstr>The Program Development Cycle</vt:lpstr>
      <vt:lpstr>Data Types in Python</vt:lpstr>
      <vt:lpstr>Data Types in Python</vt:lpstr>
      <vt:lpstr>Python print() Function</vt:lpstr>
      <vt:lpstr>Your First Python Program</vt:lpstr>
      <vt:lpstr>String Literals </vt:lpstr>
      <vt:lpstr> String Literals </vt:lpstr>
      <vt:lpstr> String Literals </vt:lpstr>
      <vt:lpstr> String Literals </vt:lpstr>
      <vt:lpstr> String Literals </vt:lpstr>
      <vt:lpstr>More about the Print function</vt:lpstr>
      <vt:lpstr>More about the Print function</vt:lpstr>
      <vt:lpstr>More about the Print function</vt:lpstr>
      <vt:lpstr>More about the Print function</vt:lpstr>
      <vt:lpstr>Program Documentation</vt:lpstr>
      <vt:lpstr>  Variables</vt:lpstr>
      <vt:lpstr>  Variables</vt:lpstr>
      <vt:lpstr>  Variables- Rules</vt:lpstr>
      <vt:lpstr>  Displaying Multiple Items with the print Function</vt:lpstr>
      <vt:lpstr>Reading from the keyboard </vt:lpstr>
      <vt:lpstr>PowerPoint Presentation</vt:lpstr>
      <vt:lpstr>Operator Precedence</vt:lpstr>
      <vt:lpstr>Casting in Python</vt:lpstr>
      <vt:lpstr>Casting in Python</vt:lpstr>
      <vt:lpstr>Casting in Python</vt:lpstr>
      <vt:lpstr>More about Strings</vt:lpstr>
      <vt:lpstr>More about Strings</vt:lpstr>
      <vt:lpstr>Drill Examples</vt:lpstr>
      <vt:lpstr>Drill Examples</vt:lpstr>
      <vt:lpstr>Drill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Ahmad Mikati</cp:lastModifiedBy>
  <cp:revision>142</cp:revision>
  <dcterms:created xsi:type="dcterms:W3CDTF">2018-09-14T23:33:58Z</dcterms:created>
  <dcterms:modified xsi:type="dcterms:W3CDTF">2023-06-26T17:51:54Z</dcterms:modified>
</cp:coreProperties>
</file>