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26" r:id="rId1"/>
  </p:sldMasterIdLst>
  <p:notesMasterIdLst>
    <p:notesMasterId r:id="rId36"/>
  </p:notesMasterIdLst>
  <p:sldIdLst>
    <p:sldId id="342" r:id="rId2"/>
    <p:sldId id="650" r:id="rId3"/>
    <p:sldId id="651" r:id="rId4"/>
    <p:sldId id="601" r:id="rId5"/>
    <p:sldId id="600" r:id="rId6"/>
    <p:sldId id="679" r:id="rId7"/>
    <p:sldId id="638" r:id="rId8"/>
    <p:sldId id="680" r:id="rId9"/>
    <p:sldId id="604" r:id="rId10"/>
    <p:sldId id="652" r:id="rId11"/>
    <p:sldId id="684" r:id="rId12"/>
    <p:sldId id="685" r:id="rId13"/>
    <p:sldId id="686" r:id="rId14"/>
    <p:sldId id="659" r:id="rId15"/>
    <p:sldId id="639" r:id="rId16"/>
    <p:sldId id="654" r:id="rId17"/>
    <p:sldId id="653" r:id="rId18"/>
    <p:sldId id="655" r:id="rId19"/>
    <p:sldId id="656" r:id="rId20"/>
    <p:sldId id="657" r:id="rId21"/>
    <p:sldId id="692" r:id="rId22"/>
    <p:sldId id="658" r:id="rId23"/>
    <p:sldId id="687" r:id="rId24"/>
    <p:sldId id="606" r:id="rId25"/>
    <p:sldId id="609" r:id="rId26"/>
    <p:sldId id="610" r:id="rId27"/>
    <p:sldId id="690" r:id="rId28"/>
    <p:sldId id="611" r:id="rId29"/>
    <p:sldId id="683" r:id="rId30"/>
    <p:sldId id="681" r:id="rId31"/>
    <p:sldId id="682" r:id="rId32"/>
    <p:sldId id="693" r:id="rId33"/>
    <p:sldId id="694" r:id="rId34"/>
    <p:sldId id="695" r:id="rId35"/>
  </p:sldIdLst>
  <p:sldSz cx="9144000" cy="687546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4660"/>
  </p:normalViewPr>
  <p:slideViewPr>
    <p:cSldViewPr snapToGrid="0">
      <p:cViewPr varScale="1">
        <p:scale>
          <a:sx n="100" d="100"/>
          <a:sy n="100"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2/12/2023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BAF44B-45B5-4798-8C49-34026A7A703B}" type="slidenum">
              <a:rPr lang="he-IL" altLang="ar-KW" sz="1100">
                <a:latin typeface="Arial" panose="020B0604020202020204" pitchFamily="34" charset="0"/>
              </a:rPr>
              <a:pPr>
                <a:spcBef>
                  <a:spcPct val="0"/>
                </a:spcBef>
              </a:pPr>
              <a:t>5</a:t>
            </a:fld>
            <a:endParaRPr lang="en-GB" altLang="ar-KW" sz="11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161266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BAF44B-45B5-4798-8C49-34026A7A703B}" type="slidenum">
              <a:rPr lang="he-IL" altLang="ar-KW" sz="1100">
                <a:latin typeface="Arial" panose="020B0604020202020204" pitchFamily="34" charset="0"/>
              </a:rPr>
              <a:pPr>
                <a:spcBef>
                  <a:spcPct val="0"/>
                </a:spcBef>
              </a:pPr>
              <a:t>6</a:t>
            </a:fld>
            <a:endParaRPr lang="en-GB" altLang="ar-KW" sz="11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2445802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4281574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47993552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29303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00727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34792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75978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59600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425924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4351302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13822495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495" y="818356"/>
            <a:ext cx="5419725" cy="2619375"/>
          </a:xfrm>
        </p:spPr>
        <p:txBody>
          <a:bodyPr>
            <a:normAutofit fontScale="90000"/>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Meeting #3</a:t>
            </a:r>
            <a:br>
              <a:rPr lang="en-GB" sz="3200" b="1" dirty="0">
                <a:solidFill>
                  <a:srgbClr val="0070C0"/>
                </a:solidFill>
              </a:rPr>
            </a:br>
            <a:br>
              <a:rPr lang="en-GB" sz="3200" b="1" dirty="0"/>
            </a:br>
            <a:r>
              <a:rPr lang="en-US" sz="3200" b="1" dirty="0"/>
              <a:t>Control Structures-1:</a:t>
            </a:r>
            <a:br>
              <a:rPr lang="en-US" sz="3200" b="1" dirty="0"/>
            </a:br>
            <a:r>
              <a:rPr lang="en-US" sz="3200" b="1" dirty="0"/>
              <a:t>Decision Structures and Boolean Logic</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38382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366055"/>
            <a:ext cx="7886700" cy="1130530"/>
          </a:xfrm>
        </p:spPr>
        <p:txBody>
          <a:bodyPr/>
          <a:lstStyle/>
          <a:p>
            <a:r>
              <a:rPr kumimoji="0" lang="en-US" altLang="ar-KW" sz="4000" b="1" i="0" u="none" strike="noStrike" kern="1200" cap="none" spc="0" normalizeH="0" baseline="0" noProof="0" dirty="0">
                <a:ln w="3175" cmpd="sng">
                  <a:noFill/>
                </a:ln>
                <a:solidFill>
                  <a:prstClr val="black"/>
                </a:solidFill>
                <a:effectLst/>
                <a:uLnTx/>
                <a:uFillTx/>
                <a:latin typeface="Corbel" panose="020B0503020204020204"/>
                <a:ea typeface="+mj-ea"/>
                <a:cs typeface="Tahoma" panose="020B0604030504040204" pitchFamily="34" charset="0"/>
              </a:rPr>
              <a:t>The </a:t>
            </a:r>
            <a:r>
              <a:rPr kumimoji="0" lang="en-US" altLang="ar-KW" sz="4000" b="1" i="0" u="none" strike="noStrike" kern="1200" cap="none" spc="0" normalizeH="0" baseline="0" noProof="0" dirty="0">
                <a:ln w="3175" cmpd="sng">
                  <a:noFill/>
                </a:ln>
                <a:solidFill>
                  <a:srgbClr val="0070C0"/>
                </a:solidFill>
                <a:effectLst/>
                <a:uLnTx/>
                <a:uFillTx/>
                <a:latin typeface="Corbel" panose="020B0503020204020204"/>
                <a:ea typeface="+mj-ea"/>
                <a:cs typeface="Tahoma" panose="020B0604030504040204" pitchFamily="34" charset="0"/>
              </a:rPr>
              <a:t>if-</a:t>
            </a:r>
            <a:r>
              <a:rPr kumimoji="0" lang="en-US" altLang="ar-KW" sz="4000" b="1" i="0" u="none" strike="noStrike" kern="1200" cap="none" spc="0" normalizeH="0" baseline="0" noProof="0" dirty="0">
                <a:ln w="3175" cmpd="sng">
                  <a:noFill/>
                </a:ln>
                <a:solidFill>
                  <a:srgbClr val="0070C0"/>
                </a:solidFill>
                <a:effectLst/>
                <a:uLnTx/>
                <a:uFillTx/>
                <a:latin typeface="Courier New" panose="02070309020205020404" pitchFamily="49" charset="0"/>
                <a:ea typeface="+mj-ea"/>
                <a:cs typeface="Courier New" panose="02070309020205020404" pitchFamily="49" charset="0"/>
              </a:rPr>
              <a:t>else</a:t>
            </a:r>
            <a:r>
              <a:rPr kumimoji="0" lang="en-US" altLang="ar-KW" sz="4000" b="1" i="0" u="none" strike="noStrike" kern="1200" cap="none" spc="0" normalizeH="0" baseline="0" noProof="0" dirty="0">
                <a:ln w="3175" cmpd="sng">
                  <a:noFill/>
                </a:ln>
                <a:solidFill>
                  <a:prstClr val="black"/>
                </a:solidFill>
                <a:effectLst/>
                <a:uLnTx/>
                <a:uFillTx/>
                <a:latin typeface="Corbel" panose="020B0503020204020204"/>
                <a:ea typeface="+mj-ea"/>
                <a:cs typeface="Tahoma" panose="020B0604030504040204" pitchFamily="34" charset="0"/>
              </a:rPr>
              <a:t> Statement</a:t>
            </a:r>
            <a:endParaRPr lang="en-US" altLang="ar-KW" dirty="0"/>
          </a:p>
        </p:txBody>
      </p:sp>
      <p:sp>
        <p:nvSpPr>
          <p:cNvPr id="6" name="Footer Placeholder 5">
            <a:extLst>
              <a:ext uri="{FF2B5EF4-FFF2-40B4-BE49-F238E27FC236}">
                <a16:creationId xmlns:a16="http://schemas.microsoft.com/office/drawing/2014/main" id="{69A40068-3939-4EE8-8F04-C3AD02BD31EE}"/>
              </a:ext>
            </a:extLst>
          </p:cNvPr>
          <p:cNvSpPr>
            <a:spLocks noGrp="1"/>
          </p:cNvSpPr>
          <p:nvPr>
            <p:ph type="ftr" sz="quarter" idx="11"/>
          </p:nvPr>
        </p:nvSpPr>
        <p:spPr/>
        <p:txBody>
          <a:bodyPr/>
          <a:lstStyle/>
          <a:p>
            <a:r>
              <a:rPr lang="en-US"/>
              <a:t>AOU-M110</a:t>
            </a:r>
            <a:endParaRPr lang="en-US" dirty="0"/>
          </a:p>
        </p:txBody>
      </p:sp>
      <p:sp>
        <p:nvSpPr>
          <p:cNvPr id="30725" name="Slide Number Placeholder 4"/>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C40917F-FB11-46D9-BF68-E78448527B3A}" type="slidenum">
              <a:rPr lang="en-GB" altLang="ar-KW" sz="1100"/>
              <a:pPr/>
              <a:t>10</a:t>
            </a:fld>
            <a:endParaRPr lang="en-GB" altLang="ar-KW" sz="1100"/>
          </a:p>
        </p:txBody>
      </p:sp>
      <p:sp>
        <p:nvSpPr>
          <p:cNvPr id="3" name="Rectangle 2">
            <a:extLst>
              <a:ext uri="{FF2B5EF4-FFF2-40B4-BE49-F238E27FC236}">
                <a16:creationId xmlns:a16="http://schemas.microsoft.com/office/drawing/2014/main" id="{08885C53-F6E3-42A8-9E73-3BFB2F56A6C4}"/>
              </a:ext>
            </a:extLst>
          </p:cNvPr>
          <p:cNvSpPr/>
          <p:nvPr/>
        </p:nvSpPr>
        <p:spPr>
          <a:xfrm>
            <a:off x="744884" y="1499193"/>
            <a:ext cx="7439891" cy="677108"/>
          </a:xfrm>
          <a:prstGeom prst="rect">
            <a:avLst/>
          </a:prstGeom>
        </p:spPr>
        <p:txBody>
          <a:bodyPr wrap="square">
            <a:spAutoFit/>
          </a:bodyPr>
          <a:lstStyle/>
          <a:p>
            <a:r>
              <a:rPr lang="en-US" dirty="0">
                <a:solidFill>
                  <a:srgbClr val="000000"/>
                </a:solidFill>
              </a:rPr>
              <a:t>The </a:t>
            </a:r>
            <a:r>
              <a:rPr lang="en-US" sz="2000" b="1" dirty="0">
                <a:solidFill>
                  <a:srgbClr val="C00000"/>
                </a:solidFill>
              </a:rPr>
              <a:t>else</a:t>
            </a:r>
            <a:r>
              <a:rPr lang="en-US" dirty="0">
                <a:solidFill>
                  <a:srgbClr val="000000"/>
                </a:solidFill>
              </a:rPr>
              <a:t> keyword catches anything which isn't caught by the preceding condition.</a:t>
            </a:r>
            <a:endParaRPr lang="en-US" dirty="0"/>
          </a:p>
        </p:txBody>
      </p:sp>
      <p:sp>
        <p:nvSpPr>
          <p:cNvPr id="8" name="Rectangle 7">
            <a:extLst>
              <a:ext uri="{FF2B5EF4-FFF2-40B4-BE49-F238E27FC236}">
                <a16:creationId xmlns:a16="http://schemas.microsoft.com/office/drawing/2014/main" id="{8388A648-7648-42D9-8FB7-B8296CD98331}"/>
              </a:ext>
            </a:extLst>
          </p:cNvPr>
          <p:cNvSpPr/>
          <p:nvPr/>
        </p:nvSpPr>
        <p:spPr>
          <a:xfrm>
            <a:off x="936797" y="2262742"/>
            <a:ext cx="1085554" cy="369332"/>
          </a:xfrm>
          <a:prstGeom prst="rect">
            <a:avLst/>
          </a:prstGeom>
        </p:spPr>
        <p:txBody>
          <a:bodyPr wrap="none">
            <a:spAutoFit/>
          </a:bodyPr>
          <a:lstStyle/>
          <a:p>
            <a:r>
              <a:rPr lang="en-US" dirty="0">
                <a:solidFill>
                  <a:srgbClr val="00B050"/>
                </a:solidFill>
                <a:latin typeface="Segoe UI" panose="020B0502040204020203" pitchFamily="34" charset="0"/>
              </a:rPr>
              <a:t>Example:</a:t>
            </a:r>
            <a:endParaRPr lang="en-US" b="0" i="0" dirty="0">
              <a:solidFill>
                <a:srgbClr val="00B050"/>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B74C6127-0EEF-4438-BCC0-74F67F6A5ECA}"/>
              </a:ext>
            </a:extLst>
          </p:cNvPr>
          <p:cNvSpPr/>
          <p:nvPr/>
        </p:nvSpPr>
        <p:spPr>
          <a:xfrm>
            <a:off x="936796" y="2704681"/>
            <a:ext cx="5294671"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00"/>
                </a:solidFill>
                <a:latin typeface="Consolas" panose="020B0609020204030204" pitchFamily="49" charset="0"/>
              </a:rPr>
              <a:t>a = </a:t>
            </a:r>
            <a:r>
              <a:rPr lang="en-US" dirty="0">
                <a:solidFill>
                  <a:srgbClr val="FF0000"/>
                </a:solidFill>
                <a:latin typeface="Consolas" panose="020B0609020204030204" pitchFamily="49" charset="0"/>
              </a:rPr>
              <a:t>200</a:t>
            </a:r>
            <a:br>
              <a:rPr lang="en-US" dirty="0"/>
            </a:br>
            <a:r>
              <a:rPr lang="en-US" dirty="0">
                <a:solidFill>
                  <a:srgbClr val="000000"/>
                </a:solidFill>
                <a:latin typeface="Consolas" panose="020B0609020204030204" pitchFamily="49" charset="0"/>
              </a:rPr>
              <a:t>b = </a:t>
            </a:r>
            <a:r>
              <a:rPr lang="en-US" dirty="0">
                <a:solidFill>
                  <a:srgbClr val="FF0000"/>
                </a:solidFill>
                <a:latin typeface="Consolas" panose="020B0609020204030204" pitchFamily="49" charset="0"/>
              </a:rPr>
              <a:t>33</a:t>
            </a:r>
            <a:br>
              <a:rPr lang="en-US" dirty="0"/>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b &gt; a:</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"b is greater than a"</a:t>
            </a:r>
            <a:r>
              <a:rPr lang="en-US" dirty="0">
                <a:solidFill>
                  <a:srgbClr val="000000"/>
                </a:solidFill>
                <a:latin typeface="Consolas" panose="020B0609020204030204" pitchFamily="49" charset="0"/>
              </a:rPr>
              <a:t>)</a:t>
            </a:r>
            <a:br>
              <a:rPr lang="en-US" dirty="0"/>
            </a:b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“b is less than or equal to a"</a:t>
            </a:r>
            <a:r>
              <a:rPr lang="en-US" dirty="0">
                <a:solidFill>
                  <a:srgbClr val="000000"/>
                </a:solidFill>
                <a:latin typeface="Consolas" panose="020B0609020204030204" pitchFamily="49" charset="0"/>
              </a:rPr>
              <a:t>)</a:t>
            </a:r>
            <a:endParaRPr lang="en-US" dirty="0"/>
          </a:p>
        </p:txBody>
      </p:sp>
      <p:sp>
        <p:nvSpPr>
          <p:cNvPr id="10" name="Rectangle 9">
            <a:extLst>
              <a:ext uri="{FF2B5EF4-FFF2-40B4-BE49-F238E27FC236}">
                <a16:creationId xmlns:a16="http://schemas.microsoft.com/office/drawing/2014/main" id="{723E70C9-99A4-4AED-B0E0-352E976141A7}"/>
              </a:ext>
            </a:extLst>
          </p:cNvPr>
          <p:cNvSpPr/>
          <p:nvPr/>
        </p:nvSpPr>
        <p:spPr>
          <a:xfrm>
            <a:off x="936797" y="5085612"/>
            <a:ext cx="962123" cy="369332"/>
          </a:xfrm>
          <a:prstGeom prst="rect">
            <a:avLst/>
          </a:prstGeom>
        </p:spPr>
        <p:txBody>
          <a:bodyPr wrap="none">
            <a:spAutoFit/>
          </a:bodyPr>
          <a:lstStyle/>
          <a:p>
            <a:r>
              <a:rPr lang="en-US" dirty="0">
                <a:solidFill>
                  <a:srgbClr val="00B050"/>
                </a:solidFill>
                <a:latin typeface="Segoe UI" panose="020B0502040204020203" pitchFamily="34" charset="0"/>
              </a:rPr>
              <a:t>Output:</a:t>
            </a:r>
            <a:endParaRPr lang="en-US" b="0" i="0" dirty="0">
              <a:solidFill>
                <a:srgbClr val="00B050"/>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D7CDD8F7-FC07-4388-9AD2-D0F070D1A5BE}"/>
              </a:ext>
            </a:extLst>
          </p:cNvPr>
          <p:cNvSpPr/>
          <p:nvPr/>
        </p:nvSpPr>
        <p:spPr>
          <a:xfrm>
            <a:off x="1399309" y="5457552"/>
            <a:ext cx="3730508" cy="369332"/>
          </a:xfrm>
          <a:prstGeom prst="rect">
            <a:avLst/>
          </a:prstGeom>
        </p:spPr>
        <p:txBody>
          <a:bodyPr wrap="none">
            <a:spAutoFit/>
          </a:bodyPr>
          <a:lstStyle/>
          <a:p>
            <a:r>
              <a:rPr lang="en-US" dirty="0">
                <a:solidFill>
                  <a:srgbClr val="FF0000"/>
                </a:solidFill>
                <a:latin typeface="consolas" panose="020B0609020204030204" pitchFamily="49" charset="0"/>
              </a:rPr>
              <a:t>b is less than or equal to a</a:t>
            </a:r>
            <a:endParaRPr lang="en-US" dirty="0">
              <a:solidFill>
                <a:srgbClr val="FF0000"/>
              </a:solidFill>
            </a:endParaRPr>
          </a:p>
        </p:txBody>
      </p:sp>
    </p:spTree>
    <p:extLst>
      <p:ext uri="{BB962C8B-B14F-4D97-AF65-F5344CB8AC3E}">
        <p14:creationId xmlns:p14="http://schemas.microsoft.com/office/powerpoint/2010/main" val="17850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366055"/>
            <a:ext cx="7886700" cy="896013"/>
          </a:xfrm>
        </p:spPr>
        <p:txBody>
          <a:bodyPr/>
          <a:lstStyle/>
          <a:p>
            <a:r>
              <a:rPr kumimoji="0" lang="en-US" altLang="ar-KW" sz="4000" b="1" i="0" u="none" strike="noStrike" kern="1200" cap="none" spc="0" normalizeH="0" baseline="0" noProof="0" dirty="0">
                <a:ln w="3175" cmpd="sng">
                  <a:noFill/>
                </a:ln>
                <a:solidFill>
                  <a:srgbClr val="002060"/>
                </a:solidFill>
                <a:effectLst/>
                <a:uLnTx/>
                <a:uFillTx/>
                <a:latin typeface="Corbel" panose="020B0503020204020204"/>
                <a:ea typeface="+mj-ea"/>
                <a:cs typeface="Tahoma" panose="020B0604030504040204" pitchFamily="34" charset="0"/>
              </a:rPr>
              <a:t>Comparing Strings</a:t>
            </a:r>
            <a:endParaRPr lang="en-US" altLang="ar-KW" dirty="0">
              <a:solidFill>
                <a:srgbClr val="002060"/>
              </a:solidFill>
            </a:endParaRPr>
          </a:p>
        </p:txBody>
      </p:sp>
      <p:sp>
        <p:nvSpPr>
          <p:cNvPr id="6" name="Footer Placeholder 5">
            <a:extLst>
              <a:ext uri="{FF2B5EF4-FFF2-40B4-BE49-F238E27FC236}">
                <a16:creationId xmlns:a16="http://schemas.microsoft.com/office/drawing/2014/main" id="{69A40068-3939-4EE8-8F04-C3AD02BD31EE}"/>
              </a:ext>
            </a:extLst>
          </p:cNvPr>
          <p:cNvSpPr>
            <a:spLocks noGrp="1"/>
          </p:cNvSpPr>
          <p:nvPr>
            <p:ph type="ftr" sz="quarter" idx="11"/>
          </p:nvPr>
        </p:nvSpPr>
        <p:spPr/>
        <p:txBody>
          <a:bodyPr/>
          <a:lstStyle/>
          <a:p>
            <a:r>
              <a:rPr lang="en-US"/>
              <a:t>AOU-M110</a:t>
            </a:r>
            <a:endParaRPr lang="en-US" dirty="0"/>
          </a:p>
        </p:txBody>
      </p:sp>
      <p:sp>
        <p:nvSpPr>
          <p:cNvPr id="30725" name="Slide Number Placeholder 4"/>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C40917F-FB11-46D9-BF68-E78448527B3A}" type="slidenum">
              <a:rPr lang="en-GB" altLang="ar-KW" sz="1100"/>
              <a:pPr/>
              <a:t>11</a:t>
            </a:fld>
            <a:endParaRPr lang="en-GB" altLang="ar-KW" sz="1100"/>
          </a:p>
        </p:txBody>
      </p:sp>
      <p:sp>
        <p:nvSpPr>
          <p:cNvPr id="3" name="Rectangle 2">
            <a:extLst>
              <a:ext uri="{FF2B5EF4-FFF2-40B4-BE49-F238E27FC236}">
                <a16:creationId xmlns:a16="http://schemas.microsoft.com/office/drawing/2014/main" id="{08885C53-F6E3-42A8-9E73-3BFB2F56A6C4}"/>
              </a:ext>
            </a:extLst>
          </p:cNvPr>
          <p:cNvSpPr/>
          <p:nvPr/>
        </p:nvSpPr>
        <p:spPr>
          <a:xfrm>
            <a:off x="741814" y="1130555"/>
            <a:ext cx="7660372" cy="646331"/>
          </a:xfrm>
          <a:prstGeom prst="rect">
            <a:avLst/>
          </a:prstGeom>
        </p:spPr>
        <p:txBody>
          <a:bodyPr wrap="square">
            <a:spAutoFit/>
          </a:bodyPr>
          <a:lstStyle/>
          <a:p>
            <a:r>
              <a:rPr lang="en-US" dirty="0">
                <a:solidFill>
                  <a:srgbClr val="000000"/>
                </a:solidFill>
                <a:ea typeface="Verdana" panose="020B0604030504040204" pitchFamily="34" charset="0"/>
              </a:rPr>
              <a:t>Python allows you to compare strings. This allows you to create decision structures that test the value of a string.</a:t>
            </a:r>
            <a:endParaRPr lang="en-US" dirty="0">
              <a:ea typeface="Verdana" panose="020B0604030504040204" pitchFamily="34" charset="0"/>
            </a:endParaRPr>
          </a:p>
        </p:txBody>
      </p:sp>
      <p:sp>
        <p:nvSpPr>
          <p:cNvPr id="8" name="Rectangle 7">
            <a:extLst>
              <a:ext uri="{FF2B5EF4-FFF2-40B4-BE49-F238E27FC236}">
                <a16:creationId xmlns:a16="http://schemas.microsoft.com/office/drawing/2014/main" id="{8388A648-7648-42D9-8FB7-B8296CD98331}"/>
              </a:ext>
            </a:extLst>
          </p:cNvPr>
          <p:cNvSpPr/>
          <p:nvPr/>
        </p:nvSpPr>
        <p:spPr>
          <a:xfrm>
            <a:off x="983689" y="1680124"/>
            <a:ext cx="1085554" cy="369332"/>
          </a:xfrm>
          <a:prstGeom prst="rect">
            <a:avLst/>
          </a:prstGeom>
        </p:spPr>
        <p:txBody>
          <a:bodyPr wrap="none">
            <a:spAutoFit/>
          </a:bodyPr>
          <a:lstStyle/>
          <a:p>
            <a:r>
              <a:rPr lang="en-US" dirty="0">
                <a:solidFill>
                  <a:srgbClr val="00B050"/>
                </a:solidFill>
                <a:latin typeface="Segoe UI" panose="020B0502040204020203" pitchFamily="34" charset="0"/>
              </a:rPr>
              <a:t>Example:</a:t>
            </a:r>
            <a:endParaRPr lang="en-US" b="0" i="0" dirty="0">
              <a:solidFill>
                <a:srgbClr val="00B050"/>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B74C6127-0EEF-4438-BCC0-74F67F6A5ECA}"/>
              </a:ext>
            </a:extLst>
          </p:cNvPr>
          <p:cNvSpPr/>
          <p:nvPr/>
        </p:nvSpPr>
        <p:spPr>
          <a:xfrm>
            <a:off x="802227" y="2025367"/>
            <a:ext cx="4611265" cy="156966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rgbClr val="000000"/>
                </a:solidFill>
                <a:latin typeface="Consolas" panose="020B0609020204030204" pitchFamily="49" charset="0"/>
              </a:rPr>
              <a:t>name1 = ‘Majed'</a:t>
            </a:r>
          </a:p>
          <a:p>
            <a:r>
              <a:rPr lang="en-US" sz="1600" dirty="0">
                <a:solidFill>
                  <a:srgbClr val="000000"/>
                </a:solidFill>
                <a:latin typeface="Consolas" panose="020B0609020204030204" pitchFamily="49" charset="0"/>
              </a:rPr>
              <a:t>name2 = ‘</a:t>
            </a:r>
            <a:r>
              <a:rPr lang="en-US" sz="1600" dirty="0" err="1">
                <a:solidFill>
                  <a:srgbClr val="000000"/>
                </a:solidFill>
                <a:latin typeface="Consolas" panose="020B0609020204030204" pitchFamily="49" charset="0"/>
              </a:rPr>
              <a:t>Majeda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if name1 == name2:</a:t>
            </a:r>
          </a:p>
          <a:p>
            <a:r>
              <a:rPr lang="en-US" sz="1600" dirty="0">
                <a:solidFill>
                  <a:srgbClr val="000000"/>
                </a:solidFill>
                <a:latin typeface="Consolas" panose="020B0609020204030204" pitchFamily="49" charset="0"/>
              </a:rPr>
              <a:t>   print('The names are the same.')</a:t>
            </a:r>
          </a:p>
          <a:p>
            <a:r>
              <a:rPr lang="en-US" sz="1600" dirty="0">
                <a:solidFill>
                  <a:srgbClr val="000000"/>
                </a:solidFill>
                <a:latin typeface="Consolas" panose="020B0609020204030204" pitchFamily="49" charset="0"/>
              </a:rPr>
              <a:t>else:</a:t>
            </a:r>
          </a:p>
          <a:p>
            <a:r>
              <a:rPr lang="en-US" sz="1600" dirty="0">
                <a:solidFill>
                  <a:srgbClr val="000000"/>
                </a:solidFill>
                <a:latin typeface="Consolas" panose="020B0609020204030204" pitchFamily="49" charset="0"/>
              </a:rPr>
              <a:t>   print('The names are NOT the same.')</a:t>
            </a:r>
            <a:endParaRPr lang="en-US" sz="1600" dirty="0"/>
          </a:p>
        </p:txBody>
      </p:sp>
      <p:sp>
        <p:nvSpPr>
          <p:cNvPr id="10" name="Rectangle 9">
            <a:extLst>
              <a:ext uri="{FF2B5EF4-FFF2-40B4-BE49-F238E27FC236}">
                <a16:creationId xmlns:a16="http://schemas.microsoft.com/office/drawing/2014/main" id="{723E70C9-99A4-4AED-B0E0-352E976141A7}"/>
              </a:ext>
            </a:extLst>
          </p:cNvPr>
          <p:cNvSpPr/>
          <p:nvPr/>
        </p:nvSpPr>
        <p:spPr>
          <a:xfrm>
            <a:off x="6633957" y="1635372"/>
            <a:ext cx="962123" cy="369332"/>
          </a:xfrm>
          <a:prstGeom prst="rect">
            <a:avLst/>
          </a:prstGeom>
        </p:spPr>
        <p:txBody>
          <a:bodyPr wrap="none">
            <a:spAutoFit/>
          </a:bodyPr>
          <a:lstStyle/>
          <a:p>
            <a:r>
              <a:rPr lang="en-US" dirty="0">
                <a:solidFill>
                  <a:srgbClr val="00B050"/>
                </a:solidFill>
                <a:latin typeface="Segoe UI" panose="020B0502040204020203" pitchFamily="34" charset="0"/>
              </a:rPr>
              <a:t>Output:</a:t>
            </a:r>
            <a:endParaRPr lang="en-US" b="0" i="0" dirty="0">
              <a:solidFill>
                <a:srgbClr val="00B050"/>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D7CDD8F7-FC07-4388-9AD2-D0F070D1A5BE}"/>
              </a:ext>
            </a:extLst>
          </p:cNvPr>
          <p:cNvSpPr/>
          <p:nvPr/>
        </p:nvSpPr>
        <p:spPr>
          <a:xfrm>
            <a:off x="5413492" y="2349947"/>
            <a:ext cx="3214341" cy="338554"/>
          </a:xfrm>
          <a:prstGeom prst="rect">
            <a:avLst/>
          </a:prstGeom>
        </p:spPr>
        <p:txBody>
          <a:bodyPr wrap="none">
            <a:spAutoFit/>
          </a:bodyPr>
          <a:lstStyle/>
          <a:p>
            <a:r>
              <a:rPr lang="en-US" sz="1600" dirty="0">
                <a:solidFill>
                  <a:srgbClr val="FF0000"/>
                </a:solidFill>
                <a:latin typeface="consolas" panose="020B0609020204030204" pitchFamily="49" charset="0"/>
              </a:rPr>
              <a:t>The names are NOT the same.</a:t>
            </a:r>
            <a:endParaRPr lang="en-US" sz="1600" dirty="0">
              <a:solidFill>
                <a:srgbClr val="FF0000"/>
              </a:solidFill>
            </a:endParaRPr>
          </a:p>
        </p:txBody>
      </p:sp>
      <p:sp>
        <p:nvSpPr>
          <p:cNvPr id="12" name="TextBox 11">
            <a:extLst>
              <a:ext uri="{FF2B5EF4-FFF2-40B4-BE49-F238E27FC236}">
                <a16:creationId xmlns:a16="http://schemas.microsoft.com/office/drawing/2014/main" id="{C27DE153-85CE-490A-B5A9-881C7291E7AC}"/>
              </a:ext>
            </a:extLst>
          </p:cNvPr>
          <p:cNvSpPr txBox="1"/>
          <p:nvPr/>
        </p:nvSpPr>
        <p:spPr>
          <a:xfrm>
            <a:off x="684201" y="3814442"/>
            <a:ext cx="8096384" cy="923330"/>
          </a:xfrm>
          <a:prstGeom prst="rect">
            <a:avLst/>
          </a:prstGeom>
          <a:noFill/>
        </p:spPr>
        <p:txBody>
          <a:bodyPr wrap="square">
            <a:spAutoFit/>
          </a:bodyPr>
          <a:lstStyle/>
          <a:p>
            <a:r>
              <a:rPr lang="en-US" dirty="0"/>
              <a:t>The == operator compares name1 and name2 to determine whether they are equal.</a:t>
            </a:r>
          </a:p>
          <a:p>
            <a:r>
              <a:rPr lang="en-US" dirty="0"/>
              <a:t>Because the strings ‘Majed' and ‘</a:t>
            </a:r>
            <a:r>
              <a:rPr lang="en-US" dirty="0" err="1"/>
              <a:t>Majeda</a:t>
            </a:r>
            <a:r>
              <a:rPr lang="en-US" dirty="0"/>
              <a:t>' are not equal, the else clause will display the message 'The names are NOT the same.'</a:t>
            </a:r>
          </a:p>
        </p:txBody>
      </p:sp>
      <p:sp>
        <p:nvSpPr>
          <p:cNvPr id="13" name="Rectangle 12">
            <a:extLst>
              <a:ext uri="{FF2B5EF4-FFF2-40B4-BE49-F238E27FC236}">
                <a16:creationId xmlns:a16="http://schemas.microsoft.com/office/drawing/2014/main" id="{D5EFDF0B-4F58-4946-B059-5EDE9BEA5521}"/>
              </a:ext>
            </a:extLst>
          </p:cNvPr>
          <p:cNvSpPr/>
          <p:nvPr/>
        </p:nvSpPr>
        <p:spPr>
          <a:xfrm>
            <a:off x="684201" y="4891803"/>
            <a:ext cx="7943632" cy="861774"/>
          </a:xfrm>
          <a:prstGeom prst="rect">
            <a:avLst/>
          </a:prstGeom>
        </p:spPr>
        <p:txBody>
          <a:bodyPr wrap="square">
            <a:spAutoFit/>
          </a:bodyPr>
          <a:lstStyle/>
          <a:p>
            <a:r>
              <a:rPr lang="en-US" dirty="0">
                <a:solidFill>
                  <a:srgbClr val="7030A0"/>
                </a:solidFill>
              </a:rPr>
              <a:t>String comparisons are case sensitive. </a:t>
            </a:r>
          </a:p>
          <a:p>
            <a:r>
              <a:rPr lang="en-US" sz="1600" dirty="0">
                <a:solidFill>
                  <a:srgbClr val="000000"/>
                </a:solidFill>
              </a:rPr>
              <a:t>For example, the strings ‘</a:t>
            </a:r>
            <a:r>
              <a:rPr lang="en-US" sz="1600" dirty="0" err="1">
                <a:solidFill>
                  <a:srgbClr val="000000"/>
                </a:solidFill>
              </a:rPr>
              <a:t>october</a:t>
            </a:r>
            <a:r>
              <a:rPr lang="en-US" sz="1600" dirty="0">
                <a:solidFill>
                  <a:srgbClr val="000000"/>
                </a:solidFill>
              </a:rPr>
              <a:t>' and ‘October’ are not equal because the “o" is lowercase in the first string but uppercase in the second string. </a:t>
            </a:r>
            <a:endParaRPr lang="en-US" sz="1600" dirty="0"/>
          </a:p>
        </p:txBody>
      </p:sp>
    </p:spTree>
    <p:extLst>
      <p:ext uri="{BB962C8B-B14F-4D97-AF65-F5344CB8AC3E}">
        <p14:creationId xmlns:p14="http://schemas.microsoft.com/office/powerpoint/2010/main" val="89386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366055"/>
            <a:ext cx="7886700" cy="1021770"/>
          </a:xfrm>
        </p:spPr>
        <p:txBody>
          <a:bodyPr/>
          <a:lstStyle/>
          <a:p>
            <a:r>
              <a:rPr kumimoji="0" lang="en-US" altLang="ar-KW" sz="4000" b="1" i="0" u="none" strike="noStrike" kern="1200" cap="none" spc="0" normalizeH="0" baseline="0" noProof="0" dirty="0">
                <a:ln w="3175" cmpd="sng">
                  <a:noFill/>
                </a:ln>
                <a:solidFill>
                  <a:srgbClr val="002060"/>
                </a:solidFill>
                <a:effectLst/>
                <a:uLnTx/>
                <a:uFillTx/>
                <a:latin typeface="Corbel" panose="020B0503020204020204"/>
                <a:ea typeface="+mj-ea"/>
                <a:cs typeface="Tahoma" panose="020B0604030504040204" pitchFamily="34" charset="0"/>
              </a:rPr>
              <a:t>Comparing Strings</a:t>
            </a:r>
            <a:endParaRPr lang="en-US" altLang="ar-KW" dirty="0">
              <a:solidFill>
                <a:srgbClr val="002060"/>
              </a:solidFill>
            </a:endParaRPr>
          </a:p>
        </p:txBody>
      </p:sp>
      <p:sp>
        <p:nvSpPr>
          <p:cNvPr id="13" name="TextBox 12">
            <a:extLst>
              <a:ext uri="{FF2B5EF4-FFF2-40B4-BE49-F238E27FC236}">
                <a16:creationId xmlns:a16="http://schemas.microsoft.com/office/drawing/2014/main" id="{1CFFB8CA-3DE2-444D-B7B0-A1056AC23C6A}"/>
              </a:ext>
            </a:extLst>
          </p:cNvPr>
          <p:cNvSpPr txBox="1"/>
          <p:nvPr/>
        </p:nvSpPr>
        <p:spPr>
          <a:xfrm>
            <a:off x="628650" y="1288377"/>
            <a:ext cx="3777400" cy="461665"/>
          </a:xfrm>
          <a:prstGeom prst="rect">
            <a:avLst/>
          </a:prstGeom>
          <a:noFill/>
        </p:spPr>
        <p:txBody>
          <a:bodyPr wrap="square">
            <a:spAutoFit/>
          </a:bodyPr>
          <a:lstStyle/>
          <a:p>
            <a:r>
              <a:rPr lang="en-US" sz="2400" b="1" dirty="0"/>
              <a:t>Other String Comparisons</a:t>
            </a:r>
          </a:p>
        </p:txBody>
      </p:sp>
      <p:sp>
        <p:nvSpPr>
          <p:cNvPr id="15" name="TextBox 14">
            <a:extLst>
              <a:ext uri="{FF2B5EF4-FFF2-40B4-BE49-F238E27FC236}">
                <a16:creationId xmlns:a16="http://schemas.microsoft.com/office/drawing/2014/main" id="{044555C0-76EE-4E93-AC71-F8DDD8177E48}"/>
              </a:ext>
            </a:extLst>
          </p:cNvPr>
          <p:cNvSpPr txBox="1"/>
          <p:nvPr/>
        </p:nvSpPr>
        <p:spPr>
          <a:xfrm>
            <a:off x="772657" y="1750042"/>
            <a:ext cx="7598686" cy="3416320"/>
          </a:xfrm>
          <a:prstGeom prst="rect">
            <a:avLst/>
          </a:prstGeom>
          <a:noFill/>
        </p:spPr>
        <p:txBody>
          <a:bodyPr wrap="square">
            <a:spAutoFit/>
          </a:bodyPr>
          <a:lstStyle/>
          <a:p>
            <a:pPr algn="l"/>
            <a:r>
              <a:rPr lang="en-US" sz="1800" b="0" i="0" u="none" strike="noStrike" baseline="0" dirty="0"/>
              <a:t>In addition to determining whether strings are equal or not equal, you can also determine whether one string is greater than or less than another string. This is a useful capability because programmers commonly need to design programs that sort strings in some order.</a:t>
            </a:r>
          </a:p>
          <a:p>
            <a:pPr algn="l"/>
            <a:r>
              <a:rPr lang="en-US" sz="1800" b="0" i="0" u="none" strike="noStrike" baseline="0" dirty="0"/>
              <a:t>Computers do not actually store characters, such as A, B, C, and</a:t>
            </a:r>
          </a:p>
          <a:p>
            <a:pPr algn="l"/>
            <a:r>
              <a:rPr lang="en-US" sz="1800" b="0" i="0" u="none" strike="noStrike" baseline="0" dirty="0"/>
              <a:t>so on, in memory. Instead, they store numeric codes that represent the characters. </a:t>
            </a:r>
          </a:p>
          <a:p>
            <a:pPr algn="l"/>
            <a:r>
              <a:rPr lang="en-US" sz="1800" b="0" i="0" u="none" strike="noStrike" baseline="0" dirty="0"/>
              <a:t>ASCII (the American Standard Code for Information Interchange) is a commonly used character coding system.</a:t>
            </a:r>
          </a:p>
          <a:p>
            <a:pPr algn="l"/>
            <a:r>
              <a:rPr lang="en-US" sz="1800" b="0" i="0" u="none" strike="noStrike" baseline="0" dirty="0"/>
              <a:t>In addition to establishing a set of numeric codes to represent characters in memory, ASCII also establishes an order for characters. The character “A” comes before the character “B”, which comes before the character “C”, and so on.</a:t>
            </a:r>
            <a:endParaRPr lang="en-US" dirty="0"/>
          </a:p>
        </p:txBody>
      </p:sp>
      <p:sp>
        <p:nvSpPr>
          <p:cNvPr id="3" name="Footer Placeholder 2">
            <a:extLst>
              <a:ext uri="{FF2B5EF4-FFF2-40B4-BE49-F238E27FC236}">
                <a16:creationId xmlns:a16="http://schemas.microsoft.com/office/drawing/2014/main" id="{97D69D20-D597-ABC1-969C-DEBBF890824A}"/>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205987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366055"/>
            <a:ext cx="7886700" cy="1021770"/>
          </a:xfrm>
        </p:spPr>
        <p:txBody>
          <a:bodyPr/>
          <a:lstStyle/>
          <a:p>
            <a:r>
              <a:rPr kumimoji="0" lang="en-US" altLang="ar-KW" sz="4000" b="1" i="0" u="none" strike="noStrike" kern="1200" cap="none" spc="0" normalizeH="0" baseline="0" noProof="0" dirty="0">
                <a:ln w="3175" cmpd="sng">
                  <a:noFill/>
                </a:ln>
                <a:solidFill>
                  <a:srgbClr val="002060"/>
                </a:solidFill>
                <a:effectLst/>
                <a:uLnTx/>
                <a:uFillTx/>
                <a:latin typeface="Corbel" panose="020B0503020204020204"/>
                <a:ea typeface="+mj-ea"/>
                <a:cs typeface="Tahoma" panose="020B0604030504040204" pitchFamily="34" charset="0"/>
              </a:rPr>
              <a:t>Comparing Strings</a:t>
            </a:r>
            <a:endParaRPr lang="en-US" altLang="ar-KW" dirty="0">
              <a:solidFill>
                <a:srgbClr val="002060"/>
              </a:solidFill>
            </a:endParaRPr>
          </a:p>
        </p:txBody>
      </p:sp>
      <p:sp>
        <p:nvSpPr>
          <p:cNvPr id="13" name="TextBox 12">
            <a:extLst>
              <a:ext uri="{FF2B5EF4-FFF2-40B4-BE49-F238E27FC236}">
                <a16:creationId xmlns:a16="http://schemas.microsoft.com/office/drawing/2014/main" id="{1CFFB8CA-3DE2-444D-B7B0-A1056AC23C6A}"/>
              </a:ext>
            </a:extLst>
          </p:cNvPr>
          <p:cNvSpPr txBox="1"/>
          <p:nvPr/>
        </p:nvSpPr>
        <p:spPr>
          <a:xfrm>
            <a:off x="829768" y="1288377"/>
            <a:ext cx="4918569" cy="461665"/>
          </a:xfrm>
          <a:prstGeom prst="rect">
            <a:avLst/>
          </a:prstGeom>
          <a:noFill/>
        </p:spPr>
        <p:txBody>
          <a:bodyPr wrap="square">
            <a:spAutoFit/>
          </a:bodyPr>
          <a:lstStyle/>
          <a:p>
            <a:r>
              <a:rPr lang="en-US" sz="2400" b="1" dirty="0"/>
              <a:t>Other String Comparisons (cont’d)</a:t>
            </a:r>
          </a:p>
        </p:txBody>
      </p:sp>
      <p:sp>
        <p:nvSpPr>
          <p:cNvPr id="15" name="TextBox 14">
            <a:extLst>
              <a:ext uri="{FF2B5EF4-FFF2-40B4-BE49-F238E27FC236}">
                <a16:creationId xmlns:a16="http://schemas.microsoft.com/office/drawing/2014/main" id="{044555C0-76EE-4E93-AC71-F8DDD8177E48}"/>
              </a:ext>
            </a:extLst>
          </p:cNvPr>
          <p:cNvSpPr txBox="1"/>
          <p:nvPr/>
        </p:nvSpPr>
        <p:spPr>
          <a:xfrm>
            <a:off x="916664" y="1750042"/>
            <a:ext cx="7598686" cy="3693319"/>
          </a:xfrm>
          <a:prstGeom prst="rect">
            <a:avLst/>
          </a:prstGeom>
          <a:noFill/>
        </p:spPr>
        <p:txBody>
          <a:bodyPr wrap="square">
            <a:spAutoFit/>
          </a:bodyPr>
          <a:lstStyle/>
          <a:p>
            <a:pPr algn="l"/>
            <a:r>
              <a:rPr lang="en-US" sz="1800" b="0" i="0" u="none" strike="noStrike" baseline="0" dirty="0"/>
              <a:t>When a program compares characters, it actually compares the codes for the characters.</a:t>
            </a:r>
          </a:p>
          <a:p>
            <a:pPr algn="l"/>
            <a:r>
              <a:rPr lang="en-US" sz="1800" b="0" i="0" u="none" strike="noStrike" baseline="0" dirty="0"/>
              <a:t>For example, look at the following if statement:</a:t>
            </a:r>
          </a:p>
          <a:p>
            <a:pPr algn="l"/>
            <a:r>
              <a:rPr lang="en-US" sz="1800" b="0" i="0" u="none" strike="noStrike" baseline="0" dirty="0"/>
              <a:t>if ‘d' &lt; ‘e’:</a:t>
            </a:r>
          </a:p>
          <a:p>
            <a:pPr algn="l"/>
            <a:r>
              <a:rPr lang="en-US" sz="1800" b="0" i="0" u="none" strike="noStrike" baseline="0" dirty="0"/>
              <a:t>    print('The letter d is less than the letter e.’)</a:t>
            </a:r>
          </a:p>
          <a:p>
            <a:pPr algn="l"/>
            <a:endParaRPr lang="en-US" dirty="0"/>
          </a:p>
          <a:p>
            <a:pPr algn="l"/>
            <a:r>
              <a:rPr lang="en-US" sz="1800" b="0" i="0" u="none" strike="noStrike" baseline="0" dirty="0"/>
              <a:t>This code determines whether the ASCII code for the character ‘d' is less than the ASCII code for the character ‘e'. The expression ‘d' &lt; ‘e' is true because the code for ‘d’ is less than the code for ‘e’.</a:t>
            </a:r>
          </a:p>
          <a:p>
            <a:pPr algn="l"/>
            <a:endParaRPr lang="en-US" sz="1800" b="0" i="0" u="none" strike="noStrike" baseline="0" dirty="0"/>
          </a:p>
          <a:p>
            <a:pPr algn="l"/>
            <a:r>
              <a:rPr lang="en-US" dirty="0"/>
              <a:t>Moreover, </a:t>
            </a:r>
            <a:r>
              <a:rPr lang="en-US" sz="1800" b="0" i="0" u="none" strike="noStrike" baseline="0" dirty="0"/>
              <a:t>if one of the strings in a comparison is shorter than the other, only the corresponding characters will be compared. If the corresponding characters are identical, then the shorter string is considered less than the longer string.</a:t>
            </a:r>
            <a:endParaRPr lang="en-US" dirty="0"/>
          </a:p>
        </p:txBody>
      </p:sp>
      <p:sp>
        <p:nvSpPr>
          <p:cNvPr id="3" name="Footer Placeholder 2">
            <a:extLst>
              <a:ext uri="{FF2B5EF4-FFF2-40B4-BE49-F238E27FC236}">
                <a16:creationId xmlns:a16="http://schemas.microsoft.com/office/drawing/2014/main" id="{082E34EC-D527-AEC7-6EFC-1B939C59A03A}"/>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70957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366055"/>
            <a:ext cx="7886700" cy="728690"/>
          </a:xfrm>
        </p:spPr>
        <p:txBody>
          <a:bodyPr/>
          <a:lstStyle/>
          <a:p>
            <a:r>
              <a:rPr kumimoji="0" lang="en-US" altLang="ar-KW" sz="4000" b="1" i="0" u="none" strike="noStrike" kern="1200" cap="none" spc="0" normalizeH="0" baseline="0" noProof="0" dirty="0">
                <a:ln w="3175" cmpd="sng">
                  <a:noFill/>
                </a:ln>
                <a:solidFill>
                  <a:prstClr val="black"/>
                </a:solidFill>
                <a:effectLst/>
                <a:uLnTx/>
                <a:uFillTx/>
                <a:latin typeface="Corbel" panose="020B0503020204020204"/>
                <a:ea typeface="+mj-ea"/>
                <a:cs typeface="Tahoma" panose="020B0604030504040204" pitchFamily="34" charset="0"/>
              </a:rPr>
              <a:t>The </a:t>
            </a:r>
            <a:r>
              <a:rPr kumimoji="0" lang="en-US" altLang="ar-KW" sz="4000" b="1" i="0" u="none" strike="noStrike" kern="1200" cap="none" spc="0" normalizeH="0" baseline="0" noProof="0" dirty="0">
                <a:ln w="3175" cmpd="sng">
                  <a:noFill/>
                </a:ln>
                <a:solidFill>
                  <a:srgbClr val="0070C0"/>
                </a:solidFill>
                <a:effectLst/>
                <a:uLnTx/>
                <a:uFillTx/>
                <a:latin typeface="Corbel" panose="020B0503020204020204"/>
                <a:ea typeface="+mj-ea"/>
                <a:cs typeface="Tahoma" panose="020B0604030504040204" pitchFamily="34" charset="0"/>
              </a:rPr>
              <a:t>Nested if</a:t>
            </a:r>
            <a:r>
              <a:rPr kumimoji="0" lang="en-US" altLang="ar-KW" sz="4000" b="1" i="0" u="none" strike="noStrike" kern="1200" cap="none" spc="0" normalizeH="0" baseline="0" noProof="0" dirty="0">
                <a:ln w="3175" cmpd="sng">
                  <a:noFill/>
                </a:ln>
                <a:solidFill>
                  <a:prstClr val="black"/>
                </a:solidFill>
                <a:effectLst/>
                <a:uLnTx/>
                <a:uFillTx/>
                <a:latin typeface="Corbel" panose="020B0503020204020204"/>
                <a:ea typeface="+mj-ea"/>
                <a:cs typeface="Tahoma" panose="020B0604030504040204" pitchFamily="34" charset="0"/>
              </a:rPr>
              <a:t> Statement</a:t>
            </a:r>
            <a:endParaRPr lang="en-US" altLang="ar-KW" dirty="0"/>
          </a:p>
        </p:txBody>
      </p:sp>
      <p:sp>
        <p:nvSpPr>
          <p:cNvPr id="7" name="Footer Placeholder 6">
            <a:extLst>
              <a:ext uri="{FF2B5EF4-FFF2-40B4-BE49-F238E27FC236}">
                <a16:creationId xmlns:a16="http://schemas.microsoft.com/office/drawing/2014/main" id="{2A7AE48F-C75D-4708-A8E9-95CF087C3DC8}"/>
              </a:ext>
            </a:extLst>
          </p:cNvPr>
          <p:cNvSpPr>
            <a:spLocks noGrp="1"/>
          </p:cNvSpPr>
          <p:nvPr>
            <p:ph type="ftr" sz="quarter" idx="11"/>
          </p:nvPr>
        </p:nvSpPr>
        <p:spPr/>
        <p:txBody>
          <a:bodyPr/>
          <a:lstStyle/>
          <a:p>
            <a:r>
              <a:rPr lang="en-US"/>
              <a:t>AOU-M110</a:t>
            </a:r>
            <a:endParaRPr lang="en-US" dirty="0"/>
          </a:p>
        </p:txBody>
      </p:sp>
      <p:sp>
        <p:nvSpPr>
          <p:cNvPr id="30725" name="Slide Number Placeholder 4"/>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C40917F-FB11-46D9-BF68-E78448527B3A}" type="slidenum">
              <a:rPr lang="en-GB" altLang="ar-KW" sz="1100"/>
              <a:pPr/>
              <a:t>14</a:t>
            </a:fld>
            <a:endParaRPr lang="en-GB" altLang="ar-KW" sz="1100"/>
          </a:p>
        </p:txBody>
      </p:sp>
      <p:sp>
        <p:nvSpPr>
          <p:cNvPr id="3" name="Rectangle 2">
            <a:extLst>
              <a:ext uri="{FF2B5EF4-FFF2-40B4-BE49-F238E27FC236}">
                <a16:creationId xmlns:a16="http://schemas.microsoft.com/office/drawing/2014/main" id="{08885C53-F6E3-42A8-9E73-3BFB2F56A6C4}"/>
              </a:ext>
            </a:extLst>
          </p:cNvPr>
          <p:cNvSpPr/>
          <p:nvPr/>
        </p:nvSpPr>
        <p:spPr>
          <a:xfrm>
            <a:off x="693084" y="1351327"/>
            <a:ext cx="8022291" cy="369332"/>
          </a:xfrm>
          <a:prstGeom prst="rect">
            <a:avLst/>
          </a:prstGeom>
        </p:spPr>
        <p:txBody>
          <a:bodyPr wrap="square">
            <a:spAutoFit/>
          </a:bodyPr>
          <a:lstStyle/>
          <a:p>
            <a:r>
              <a:rPr lang="en-US" dirty="0">
                <a:solidFill>
                  <a:srgbClr val="000000"/>
                </a:solidFill>
              </a:rPr>
              <a:t>When you have if statements inside if statements, this is called nested if statements.</a:t>
            </a:r>
            <a:endParaRPr lang="en-US" dirty="0"/>
          </a:p>
        </p:txBody>
      </p:sp>
      <p:sp>
        <p:nvSpPr>
          <p:cNvPr id="8" name="Rectangle 7">
            <a:extLst>
              <a:ext uri="{FF2B5EF4-FFF2-40B4-BE49-F238E27FC236}">
                <a16:creationId xmlns:a16="http://schemas.microsoft.com/office/drawing/2014/main" id="{8388A648-7648-42D9-8FB7-B8296CD98331}"/>
              </a:ext>
            </a:extLst>
          </p:cNvPr>
          <p:cNvSpPr/>
          <p:nvPr/>
        </p:nvSpPr>
        <p:spPr>
          <a:xfrm>
            <a:off x="936796" y="1908624"/>
            <a:ext cx="1085554" cy="369332"/>
          </a:xfrm>
          <a:prstGeom prst="rect">
            <a:avLst/>
          </a:prstGeom>
        </p:spPr>
        <p:txBody>
          <a:bodyPr wrap="none">
            <a:spAutoFit/>
          </a:bodyPr>
          <a:lstStyle/>
          <a:p>
            <a:r>
              <a:rPr lang="en-US" dirty="0">
                <a:solidFill>
                  <a:srgbClr val="00B050"/>
                </a:solidFill>
                <a:latin typeface="Segoe UI" panose="020B0502040204020203" pitchFamily="34" charset="0"/>
              </a:rPr>
              <a:t>Example:</a:t>
            </a:r>
            <a:endParaRPr lang="en-US" b="0" i="0" dirty="0">
              <a:solidFill>
                <a:srgbClr val="00B050"/>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B74C6127-0EEF-4438-BCC0-74F67F6A5ECA}"/>
              </a:ext>
            </a:extLst>
          </p:cNvPr>
          <p:cNvSpPr/>
          <p:nvPr/>
        </p:nvSpPr>
        <p:spPr>
          <a:xfrm>
            <a:off x="1205773" y="2307956"/>
            <a:ext cx="5282575"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0" i="0" dirty="0">
                <a:solidFill>
                  <a:srgbClr val="000000"/>
                </a:solidFill>
                <a:effectLst/>
                <a:latin typeface="Calibri" panose="020F0502020204030204" pitchFamily="34" charset="0"/>
                <a:cs typeface="Calibri" panose="020F0502020204030204" pitchFamily="34" charset="0"/>
              </a:rPr>
              <a:t>x = </a:t>
            </a:r>
            <a:r>
              <a:rPr lang="en-US" b="0" i="0" dirty="0">
                <a:solidFill>
                  <a:srgbClr val="FF0000"/>
                </a:solidFill>
                <a:effectLst/>
                <a:latin typeface="Calibri" panose="020F0502020204030204" pitchFamily="34" charset="0"/>
                <a:cs typeface="Calibri" panose="020F0502020204030204" pitchFamily="34" charset="0"/>
              </a:rPr>
              <a:t>15</a:t>
            </a:r>
            <a:br>
              <a:rPr lang="en-US" dirty="0">
                <a:latin typeface="Calibri" panose="020F0502020204030204" pitchFamily="34" charset="0"/>
                <a:cs typeface="Calibri" panose="020F0502020204030204" pitchFamily="34" charset="0"/>
              </a:rPr>
            </a:br>
            <a:r>
              <a:rPr lang="en-US" b="0" i="0" dirty="0">
                <a:solidFill>
                  <a:srgbClr val="0000CD"/>
                </a:solidFill>
                <a:effectLst/>
                <a:latin typeface="Calibri" panose="020F0502020204030204" pitchFamily="34" charset="0"/>
                <a:cs typeface="Calibri" panose="020F0502020204030204" pitchFamily="34" charset="0"/>
              </a:rPr>
              <a:t>if</a:t>
            </a:r>
            <a:r>
              <a:rPr lang="en-US" b="0" i="0" dirty="0">
                <a:solidFill>
                  <a:srgbClr val="000000"/>
                </a:solidFill>
                <a:effectLst/>
                <a:latin typeface="Calibri" panose="020F0502020204030204" pitchFamily="34" charset="0"/>
                <a:cs typeface="Calibri" panose="020F0502020204030204" pitchFamily="34" charset="0"/>
              </a:rPr>
              <a:t> x &gt; </a:t>
            </a:r>
            <a:r>
              <a:rPr lang="en-US" b="0" i="0" dirty="0">
                <a:solidFill>
                  <a:srgbClr val="FF0000"/>
                </a:solidFill>
                <a:effectLst/>
                <a:latin typeface="Calibri" panose="020F0502020204030204" pitchFamily="34" charset="0"/>
                <a:cs typeface="Calibri" panose="020F0502020204030204" pitchFamily="34" charset="0"/>
              </a:rPr>
              <a:t>10</a:t>
            </a:r>
            <a:r>
              <a:rPr lang="en-US" b="0" i="0" dirty="0">
                <a:solidFill>
                  <a:srgbClr val="000000"/>
                </a:solidFill>
                <a:effectLst/>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CD"/>
                </a:solidFill>
                <a:effectLst/>
                <a:latin typeface="Calibri" panose="020F0502020204030204" pitchFamily="34" charset="0"/>
                <a:cs typeface="Calibri" panose="020F0502020204030204" pitchFamily="34" charset="0"/>
              </a:rPr>
              <a:t>print</a:t>
            </a:r>
            <a:r>
              <a:rPr lang="en-US" b="0" i="0" dirty="0">
                <a:solidFill>
                  <a:srgbClr val="000000"/>
                </a:solidFill>
                <a:effectLst/>
                <a:latin typeface="Calibri" panose="020F0502020204030204" pitchFamily="34" charset="0"/>
                <a:cs typeface="Calibri" panose="020F0502020204030204" pitchFamily="34" charset="0"/>
              </a:rPr>
              <a:t>(</a:t>
            </a:r>
            <a:r>
              <a:rPr lang="en-US" b="0" i="0" dirty="0">
                <a:solidFill>
                  <a:srgbClr val="A52A2A"/>
                </a:solidFill>
                <a:effectLst/>
                <a:latin typeface="Calibri" panose="020F0502020204030204" pitchFamily="34" charset="0"/>
                <a:cs typeface="Calibri" panose="020F0502020204030204" pitchFamily="34" charset="0"/>
              </a:rPr>
              <a:t>“The number is above ten,“, end=‘ ‘</a:t>
            </a:r>
            <a:r>
              <a:rPr lang="en-US" b="0" i="0" dirty="0">
                <a:solidFill>
                  <a:srgbClr val="000000"/>
                </a:solidFill>
                <a:effectLst/>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CD"/>
                </a:solidFill>
                <a:effectLst/>
                <a:latin typeface="Calibri" panose="020F0502020204030204" pitchFamily="34" charset="0"/>
                <a:cs typeface="Calibri" panose="020F0502020204030204" pitchFamily="34" charset="0"/>
              </a:rPr>
              <a:t>if</a:t>
            </a:r>
            <a:r>
              <a:rPr lang="en-US" b="0" i="0" dirty="0">
                <a:solidFill>
                  <a:srgbClr val="000000"/>
                </a:solidFill>
                <a:effectLst/>
                <a:latin typeface="Calibri" panose="020F0502020204030204" pitchFamily="34" charset="0"/>
                <a:cs typeface="Calibri" panose="020F0502020204030204" pitchFamily="34" charset="0"/>
              </a:rPr>
              <a:t> x &gt; </a:t>
            </a:r>
            <a:r>
              <a:rPr lang="en-US" b="0" i="0" dirty="0">
                <a:solidFill>
                  <a:srgbClr val="FF0000"/>
                </a:solidFill>
                <a:effectLst/>
                <a:latin typeface="Calibri" panose="020F0502020204030204" pitchFamily="34" charset="0"/>
                <a:cs typeface="Calibri" panose="020F0502020204030204" pitchFamily="34" charset="0"/>
              </a:rPr>
              <a:t>20</a:t>
            </a:r>
            <a:r>
              <a:rPr lang="en-US" b="0" i="0" dirty="0">
                <a:solidFill>
                  <a:srgbClr val="000000"/>
                </a:solidFill>
                <a:effectLst/>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CD"/>
                </a:solidFill>
                <a:effectLst/>
                <a:latin typeface="Calibri" panose="020F0502020204030204" pitchFamily="34" charset="0"/>
                <a:cs typeface="Calibri" panose="020F0502020204030204" pitchFamily="34" charset="0"/>
              </a:rPr>
              <a:t>print</a:t>
            </a:r>
            <a:r>
              <a:rPr lang="en-US" b="0" i="0" dirty="0">
                <a:solidFill>
                  <a:srgbClr val="000000"/>
                </a:solidFill>
                <a:effectLst/>
                <a:latin typeface="Calibri" panose="020F0502020204030204" pitchFamily="34" charset="0"/>
                <a:cs typeface="Calibri" panose="020F0502020204030204" pitchFamily="34" charset="0"/>
              </a:rPr>
              <a:t>(</a:t>
            </a:r>
            <a:r>
              <a:rPr lang="en-US" b="0" i="0" dirty="0">
                <a:solidFill>
                  <a:srgbClr val="A52A2A"/>
                </a:solidFill>
                <a:effectLst/>
                <a:latin typeface="Calibri" panose="020F0502020204030204" pitchFamily="34" charset="0"/>
                <a:cs typeface="Calibri" panose="020F0502020204030204" pitchFamily="34" charset="0"/>
              </a:rPr>
              <a:t>"and also above 20!"</a:t>
            </a:r>
            <a:r>
              <a:rPr lang="en-US" b="0" i="0" dirty="0">
                <a:solidFill>
                  <a:srgbClr val="000000"/>
                </a:solidFill>
                <a:effectLst/>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CD"/>
                </a:solidFill>
                <a:effectLst/>
                <a:latin typeface="Calibri" panose="020F0502020204030204" pitchFamily="34" charset="0"/>
                <a:cs typeface="Calibri" panose="020F0502020204030204" pitchFamily="34" charset="0"/>
              </a:rPr>
              <a:t>else</a:t>
            </a:r>
            <a:r>
              <a:rPr lang="en-US" b="0" i="0" dirty="0">
                <a:solidFill>
                  <a:srgbClr val="000000"/>
                </a:solidFill>
                <a:effectLst/>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CD"/>
                </a:solidFill>
                <a:effectLst/>
                <a:latin typeface="Calibri" panose="020F0502020204030204" pitchFamily="34" charset="0"/>
                <a:cs typeface="Calibri" panose="020F0502020204030204" pitchFamily="34" charset="0"/>
              </a:rPr>
              <a:t>print</a:t>
            </a:r>
            <a:r>
              <a:rPr lang="en-US" b="0" i="0" dirty="0">
                <a:solidFill>
                  <a:srgbClr val="000000"/>
                </a:solidFill>
                <a:effectLst/>
                <a:latin typeface="Calibri" panose="020F0502020204030204" pitchFamily="34" charset="0"/>
                <a:cs typeface="Calibri" panose="020F0502020204030204" pitchFamily="34" charset="0"/>
              </a:rPr>
              <a:t>(</a:t>
            </a:r>
            <a:r>
              <a:rPr lang="en-US" b="0" i="0" dirty="0">
                <a:solidFill>
                  <a:srgbClr val="A52A2A"/>
                </a:solidFill>
                <a:effectLst/>
                <a:latin typeface="Calibri" panose="020F0502020204030204" pitchFamily="34" charset="0"/>
                <a:cs typeface="Calibri" panose="020F0502020204030204" pitchFamily="34" charset="0"/>
              </a:rPr>
              <a:t>"but not above 20."</a:t>
            </a:r>
            <a:r>
              <a:rPr lang="en-US" b="0" i="0" dirty="0">
                <a:solidFill>
                  <a:srgbClr val="000000"/>
                </a:solidFill>
                <a:effectLst/>
                <a:latin typeface="Calibri" panose="020F0502020204030204" pitchFamily="34" charset="0"/>
                <a:cs typeface="Calibri" panose="020F0502020204030204" pitchFamily="34" charset="0"/>
              </a:rPr>
              <a:t>)</a:t>
            </a:r>
          </a:p>
          <a:p>
            <a:r>
              <a:rPr lang="en-US" b="0" i="0" dirty="0">
                <a:solidFill>
                  <a:srgbClr val="0000CD"/>
                </a:solidFill>
                <a:effectLst/>
                <a:latin typeface="Calibri" panose="020F0502020204030204" pitchFamily="34" charset="0"/>
                <a:cs typeface="Calibri" panose="020F0502020204030204" pitchFamily="34" charset="0"/>
              </a:rPr>
              <a:t>else</a:t>
            </a:r>
            <a:r>
              <a:rPr lang="en-US" b="0" i="0" dirty="0">
                <a:solidFill>
                  <a:srgbClr val="000000"/>
                </a:solidFill>
                <a:effectLst/>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CD"/>
                </a:solidFill>
                <a:effectLst/>
                <a:latin typeface="Calibri" panose="020F0502020204030204" pitchFamily="34" charset="0"/>
                <a:cs typeface="Calibri" panose="020F0502020204030204" pitchFamily="34" charset="0"/>
              </a:rPr>
              <a:t>print</a:t>
            </a:r>
            <a:r>
              <a:rPr lang="en-US" b="0" i="0" dirty="0">
                <a:solidFill>
                  <a:srgbClr val="000000"/>
                </a:solidFill>
                <a:effectLst/>
                <a:latin typeface="Calibri" panose="020F0502020204030204" pitchFamily="34" charset="0"/>
                <a:cs typeface="Calibri" panose="020F0502020204030204" pitchFamily="34" charset="0"/>
              </a:rPr>
              <a:t>(</a:t>
            </a:r>
            <a:r>
              <a:rPr lang="en-US" b="0" i="0" dirty="0">
                <a:solidFill>
                  <a:srgbClr val="A52A2A"/>
                </a:solidFill>
                <a:effectLst/>
                <a:latin typeface="Calibri" panose="020F0502020204030204" pitchFamily="34" charset="0"/>
                <a:cs typeface="Calibri" panose="020F0502020204030204" pitchFamily="34" charset="0"/>
              </a:rPr>
              <a:t>"The number is less than or equal to ten!"</a:t>
            </a:r>
            <a:r>
              <a:rPr lang="en-US" b="0" i="0" dirty="0">
                <a:solidFill>
                  <a:srgbClr val="000000"/>
                </a:solidFill>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723E70C9-99A4-4AED-B0E0-352E976141A7}"/>
              </a:ext>
            </a:extLst>
          </p:cNvPr>
          <p:cNvSpPr/>
          <p:nvPr/>
        </p:nvSpPr>
        <p:spPr>
          <a:xfrm>
            <a:off x="936797" y="5085612"/>
            <a:ext cx="962123" cy="369332"/>
          </a:xfrm>
          <a:prstGeom prst="rect">
            <a:avLst/>
          </a:prstGeom>
        </p:spPr>
        <p:txBody>
          <a:bodyPr wrap="none">
            <a:spAutoFit/>
          </a:bodyPr>
          <a:lstStyle/>
          <a:p>
            <a:r>
              <a:rPr lang="en-US" dirty="0">
                <a:solidFill>
                  <a:srgbClr val="00B050"/>
                </a:solidFill>
                <a:latin typeface="Segoe UI" panose="020B0502040204020203" pitchFamily="34" charset="0"/>
              </a:rPr>
              <a:t>Output:</a:t>
            </a:r>
            <a:endParaRPr lang="en-US" b="0" i="0" dirty="0">
              <a:solidFill>
                <a:srgbClr val="00B050"/>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D7CDD8F7-FC07-4388-9AD2-D0F070D1A5BE}"/>
              </a:ext>
            </a:extLst>
          </p:cNvPr>
          <p:cNvSpPr/>
          <p:nvPr/>
        </p:nvSpPr>
        <p:spPr>
          <a:xfrm>
            <a:off x="1399309" y="5457552"/>
            <a:ext cx="5503430" cy="369332"/>
          </a:xfrm>
          <a:prstGeom prst="rect">
            <a:avLst/>
          </a:prstGeom>
        </p:spPr>
        <p:txBody>
          <a:bodyPr wrap="square">
            <a:spAutoFit/>
          </a:bodyPr>
          <a:lstStyle/>
          <a:p>
            <a:r>
              <a:rPr lang="en-US" dirty="0">
                <a:solidFill>
                  <a:srgbClr val="FF0000"/>
                </a:solidFill>
                <a:latin typeface="consolas" panose="020B0609020204030204" pitchFamily="49" charset="0"/>
              </a:rPr>
              <a:t>The number is above ten, but not above 20.</a:t>
            </a:r>
            <a:endParaRPr lang="en-US" dirty="0">
              <a:solidFill>
                <a:srgbClr val="FF0000"/>
              </a:solidFill>
            </a:endParaRPr>
          </a:p>
        </p:txBody>
      </p:sp>
    </p:spTree>
    <p:extLst>
      <p:ext uri="{BB962C8B-B14F-4D97-AF65-F5344CB8AC3E}">
        <p14:creationId xmlns:p14="http://schemas.microsoft.com/office/powerpoint/2010/main" val="173655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683F74AF-40F9-4EAD-88F1-34F99EF37E9A}"/>
              </a:ext>
            </a:extLst>
          </p:cNvPr>
          <p:cNvSpPr>
            <a:spLocks noGrp="1"/>
          </p:cNvSpPr>
          <p:nvPr>
            <p:ph type="ftr" sz="quarter" idx="11"/>
          </p:nvPr>
        </p:nvSpPr>
        <p:spPr/>
        <p:txBody>
          <a:bodyPr/>
          <a:lstStyle/>
          <a:p>
            <a:r>
              <a:rPr lang="en-US"/>
              <a:t>AOU-M110</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8624047" y="6315075"/>
            <a:ext cx="519953" cy="365125"/>
          </a:xfrm>
          <a:prstGeom prst="rect">
            <a:avLst/>
          </a:prstGeom>
        </p:spPr>
        <p:txBody>
          <a:bodyPr/>
          <a:lstStyle/>
          <a:p>
            <a:fld id="{D57F1E4F-1CFF-5643-939E-02111984F565}" type="slidenum">
              <a:rPr lang="en-US" smtClean="0"/>
              <a:t>15</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1660569" y="322363"/>
            <a:ext cx="6660443" cy="707886"/>
          </a:xfrm>
          <a:prstGeom prst="rect">
            <a:avLst/>
          </a:prstGeom>
        </p:spPr>
        <p:txBody>
          <a:bodyPr wrap="square">
            <a:spAutoFit/>
          </a:bodyPr>
          <a:lstStyle/>
          <a:p>
            <a:r>
              <a:rPr lang="en-US" altLang="ar-KW" sz="4000" b="1" dirty="0"/>
              <a:t>The </a:t>
            </a:r>
            <a:r>
              <a:rPr lang="en-US" altLang="ar-KW" sz="4000" b="1" dirty="0">
                <a:ln w="3175" cmpd="sng">
                  <a:noFill/>
                </a:ln>
                <a:solidFill>
                  <a:srgbClr val="0070C0"/>
                </a:solidFill>
                <a:latin typeface="Corbel" panose="020B0503020204020204"/>
                <a:ea typeface="+mj-ea"/>
                <a:cs typeface="Tahoma" panose="020B0604030504040204" pitchFamily="34" charset="0"/>
              </a:rPr>
              <a:t>if-</a:t>
            </a:r>
            <a:r>
              <a:rPr lang="en-US" altLang="ar-KW" sz="4000" b="1" dirty="0" err="1">
                <a:ln w="3175" cmpd="sng">
                  <a:noFill/>
                </a:ln>
                <a:solidFill>
                  <a:srgbClr val="0070C0"/>
                </a:solidFill>
                <a:latin typeface="Corbel" panose="020B0503020204020204"/>
                <a:ea typeface="+mj-ea"/>
                <a:cs typeface="Tahoma" panose="020B0604030504040204" pitchFamily="34" charset="0"/>
              </a:rPr>
              <a:t>elif</a:t>
            </a:r>
            <a:r>
              <a:rPr lang="en-US" altLang="ar-KW" sz="4000" b="1" dirty="0">
                <a:ln w="3175" cmpd="sng">
                  <a:noFill/>
                </a:ln>
                <a:solidFill>
                  <a:srgbClr val="0070C0"/>
                </a:solidFill>
                <a:latin typeface="Corbel" panose="020B0503020204020204"/>
                <a:ea typeface="+mj-ea"/>
                <a:cs typeface="Tahoma" panose="020B0604030504040204" pitchFamily="34" charset="0"/>
              </a:rPr>
              <a:t>-else</a:t>
            </a:r>
            <a:r>
              <a:rPr lang="en-US" altLang="ar-KW" sz="4000" b="1" dirty="0"/>
              <a:t> Statement</a:t>
            </a:r>
            <a:endParaRPr lang="en-US" sz="4000" dirty="0"/>
          </a:p>
        </p:txBody>
      </p:sp>
      <p:sp>
        <p:nvSpPr>
          <p:cNvPr id="4" name="Rectangle 3">
            <a:extLst>
              <a:ext uri="{FF2B5EF4-FFF2-40B4-BE49-F238E27FC236}">
                <a16:creationId xmlns:a16="http://schemas.microsoft.com/office/drawing/2014/main" id="{C39CC4DD-54D1-499E-B308-D7126E2009C3}"/>
              </a:ext>
            </a:extLst>
          </p:cNvPr>
          <p:cNvSpPr/>
          <p:nvPr/>
        </p:nvSpPr>
        <p:spPr>
          <a:xfrm>
            <a:off x="594000" y="1544905"/>
            <a:ext cx="7955999" cy="378565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rPr>
              <a:t>The </a:t>
            </a:r>
            <a:r>
              <a:rPr lang="en-US" sz="2000" b="1" i="1" dirty="0">
                <a:solidFill>
                  <a:srgbClr val="000000"/>
                </a:solidFill>
              </a:rPr>
              <a:t>elif</a:t>
            </a:r>
            <a:r>
              <a:rPr lang="en-US" sz="2000" dirty="0">
                <a:solidFill>
                  <a:srgbClr val="000000"/>
                </a:solidFill>
              </a:rPr>
              <a:t> is short for </a:t>
            </a:r>
            <a:r>
              <a:rPr lang="en-US" sz="2000" b="1" dirty="0">
                <a:solidFill>
                  <a:srgbClr val="000000"/>
                </a:solidFill>
              </a:rPr>
              <a:t>else if</a:t>
            </a:r>
            <a:r>
              <a:rPr lang="en-US" sz="2000" dirty="0">
                <a:solidFill>
                  <a:srgbClr val="000000"/>
                </a:solidFill>
              </a:rPr>
              <a:t>. It allows us to check for multiple expressions.</a:t>
            </a:r>
          </a:p>
          <a:p>
            <a:pPr marL="285750" indent="-285750">
              <a:buFont typeface="Arial" panose="020B0604020202020204" pitchFamily="34" charset="0"/>
              <a:buChar char="•"/>
            </a:pPr>
            <a:endParaRPr lang="en-US" sz="1400" dirty="0">
              <a:solidFill>
                <a:srgbClr val="000000"/>
              </a:solidFill>
            </a:endParaRPr>
          </a:p>
          <a:p>
            <a:pPr marL="285750" indent="-285750">
              <a:buFont typeface="Arial" panose="020B0604020202020204" pitchFamily="34" charset="0"/>
              <a:buChar char="•"/>
            </a:pPr>
            <a:r>
              <a:rPr lang="en-US" sz="2000" dirty="0">
                <a:solidFill>
                  <a:srgbClr val="000000"/>
                </a:solidFill>
              </a:rPr>
              <a:t>If the condition for </a:t>
            </a:r>
            <a:r>
              <a:rPr lang="en-US" sz="2000" b="1" dirty="0">
                <a:solidFill>
                  <a:srgbClr val="000000"/>
                </a:solidFill>
              </a:rPr>
              <a:t>if</a:t>
            </a:r>
            <a:r>
              <a:rPr lang="en-US" sz="2000" dirty="0">
                <a:solidFill>
                  <a:srgbClr val="000000"/>
                </a:solidFill>
              </a:rPr>
              <a:t> is False, it checks the condition of the next </a:t>
            </a:r>
            <a:r>
              <a:rPr lang="en-US" sz="2000" b="1" dirty="0">
                <a:solidFill>
                  <a:srgbClr val="000000"/>
                </a:solidFill>
              </a:rPr>
              <a:t>elif</a:t>
            </a:r>
            <a:r>
              <a:rPr lang="en-US" sz="2000" dirty="0">
                <a:solidFill>
                  <a:srgbClr val="000000"/>
                </a:solidFill>
              </a:rPr>
              <a:t> block and so on.</a:t>
            </a:r>
          </a:p>
          <a:p>
            <a:pPr marL="285750" indent="-285750">
              <a:buFont typeface="Arial" panose="020B0604020202020204" pitchFamily="34" charset="0"/>
              <a:buChar char="•"/>
            </a:pPr>
            <a:endParaRPr lang="en-US" sz="1400" dirty="0">
              <a:solidFill>
                <a:srgbClr val="000000"/>
              </a:solidFill>
            </a:endParaRPr>
          </a:p>
          <a:p>
            <a:pPr marL="285750" indent="-285750">
              <a:buFont typeface="Arial" panose="020B0604020202020204" pitchFamily="34" charset="0"/>
              <a:buChar char="•"/>
            </a:pPr>
            <a:r>
              <a:rPr lang="en-US" sz="2000" dirty="0">
                <a:solidFill>
                  <a:srgbClr val="000000"/>
                </a:solidFill>
              </a:rPr>
              <a:t>If all the conditions are False, the body of </a:t>
            </a:r>
            <a:r>
              <a:rPr lang="en-US" sz="2000" b="1" dirty="0">
                <a:solidFill>
                  <a:srgbClr val="000000"/>
                </a:solidFill>
              </a:rPr>
              <a:t>else</a:t>
            </a:r>
            <a:r>
              <a:rPr lang="en-US" sz="2000" dirty="0">
                <a:solidFill>
                  <a:srgbClr val="000000"/>
                </a:solidFill>
              </a:rPr>
              <a:t> is executed.</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2000" dirty="0">
                <a:solidFill>
                  <a:srgbClr val="7030A0"/>
                </a:solidFill>
              </a:rPr>
              <a:t>Only one block among the several if...elif...else blocks is executed according to the condition.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2000" dirty="0">
                <a:solidFill>
                  <a:srgbClr val="000000"/>
                </a:solidFill>
              </a:rPr>
              <a:t>The if block can have only one else block, but it can have multiple elif blocks.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62223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316363AC-4F0B-468A-ADB8-262040118054}"/>
              </a:ext>
            </a:extLst>
          </p:cNvPr>
          <p:cNvSpPr>
            <a:spLocks noGrp="1"/>
          </p:cNvSpPr>
          <p:nvPr>
            <p:ph type="ftr" sz="quarter" idx="11"/>
          </p:nvPr>
        </p:nvSpPr>
        <p:spPr/>
        <p:txBody>
          <a:bodyPr/>
          <a:lstStyle/>
          <a:p>
            <a:r>
              <a:rPr lang="en-US"/>
              <a:t>AOU-M110</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8570259" y="6315075"/>
            <a:ext cx="573741" cy="365125"/>
          </a:xfrm>
          <a:prstGeom prst="rect">
            <a:avLst/>
          </a:prstGeom>
        </p:spPr>
        <p:txBody>
          <a:bodyPr/>
          <a:lstStyle/>
          <a:p>
            <a:fld id="{D57F1E4F-1CFF-5643-939E-02111984F565}" type="slidenum">
              <a:rPr lang="en-US" smtClean="0"/>
              <a:t>16</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1660569" y="322363"/>
            <a:ext cx="6660443" cy="707886"/>
          </a:xfrm>
          <a:prstGeom prst="rect">
            <a:avLst/>
          </a:prstGeom>
        </p:spPr>
        <p:txBody>
          <a:bodyPr wrap="square">
            <a:spAutoFit/>
          </a:bodyPr>
          <a:lstStyle/>
          <a:p>
            <a:r>
              <a:rPr lang="en-US" altLang="ar-KW" sz="4000" b="1" dirty="0"/>
              <a:t>The </a:t>
            </a:r>
            <a:r>
              <a:rPr lang="en-US" altLang="ar-KW" sz="4000" b="1" dirty="0">
                <a:ln w="3175" cmpd="sng">
                  <a:noFill/>
                </a:ln>
                <a:solidFill>
                  <a:srgbClr val="0070C0"/>
                </a:solidFill>
                <a:latin typeface="Corbel" panose="020B0503020204020204"/>
                <a:ea typeface="+mj-ea"/>
                <a:cs typeface="Tahoma" panose="020B0604030504040204" pitchFamily="34" charset="0"/>
              </a:rPr>
              <a:t>if-</a:t>
            </a:r>
            <a:r>
              <a:rPr lang="en-US" altLang="ar-KW" sz="4000" b="1" dirty="0" err="1">
                <a:ln w="3175" cmpd="sng">
                  <a:noFill/>
                </a:ln>
                <a:solidFill>
                  <a:srgbClr val="0070C0"/>
                </a:solidFill>
                <a:latin typeface="Corbel" panose="020B0503020204020204"/>
                <a:ea typeface="+mj-ea"/>
                <a:cs typeface="Tahoma" panose="020B0604030504040204" pitchFamily="34" charset="0"/>
              </a:rPr>
              <a:t>elif</a:t>
            </a:r>
            <a:r>
              <a:rPr lang="en-US" altLang="ar-KW" sz="4000" b="1" dirty="0">
                <a:ln w="3175" cmpd="sng">
                  <a:noFill/>
                </a:ln>
                <a:solidFill>
                  <a:srgbClr val="0070C0"/>
                </a:solidFill>
                <a:latin typeface="Corbel" panose="020B0503020204020204"/>
                <a:ea typeface="+mj-ea"/>
                <a:cs typeface="Tahoma" panose="020B0604030504040204" pitchFamily="34" charset="0"/>
              </a:rPr>
              <a:t>-else</a:t>
            </a:r>
            <a:r>
              <a:rPr lang="en-US" altLang="ar-KW" sz="4000" b="1" dirty="0"/>
              <a:t> Statement</a:t>
            </a:r>
            <a:endParaRPr lang="en-US" sz="4000" dirty="0"/>
          </a:p>
        </p:txBody>
      </p:sp>
      <p:sp>
        <p:nvSpPr>
          <p:cNvPr id="6" name="TextBox 5">
            <a:extLst>
              <a:ext uri="{FF2B5EF4-FFF2-40B4-BE49-F238E27FC236}">
                <a16:creationId xmlns:a16="http://schemas.microsoft.com/office/drawing/2014/main" id="{065A6A69-A136-49C7-8430-2C264A009F8F}"/>
              </a:ext>
            </a:extLst>
          </p:cNvPr>
          <p:cNvSpPr txBox="1"/>
          <p:nvPr/>
        </p:nvSpPr>
        <p:spPr>
          <a:xfrm>
            <a:off x="1303866" y="1175644"/>
            <a:ext cx="5762978" cy="400110"/>
          </a:xfrm>
          <a:prstGeom prst="rect">
            <a:avLst/>
          </a:prstGeom>
          <a:noFill/>
        </p:spPr>
        <p:txBody>
          <a:bodyPr wrap="square">
            <a:spAutoFit/>
          </a:bodyPr>
          <a:lstStyle/>
          <a:p>
            <a:r>
              <a:rPr lang="en-US" sz="2000" b="1" dirty="0"/>
              <a:t>Flowchart of  the if...elif...else statement</a:t>
            </a:r>
          </a:p>
        </p:txBody>
      </p:sp>
      <p:pic>
        <p:nvPicPr>
          <p:cNvPr id="4" name="Picture 3">
            <a:extLst>
              <a:ext uri="{FF2B5EF4-FFF2-40B4-BE49-F238E27FC236}">
                <a16:creationId xmlns:a16="http://schemas.microsoft.com/office/drawing/2014/main" id="{E1B782BC-3373-BC5A-C581-D4EA1AC4B8A6}"/>
              </a:ext>
            </a:extLst>
          </p:cNvPr>
          <p:cNvPicPr>
            <a:picLocks noChangeAspect="1"/>
          </p:cNvPicPr>
          <p:nvPr/>
        </p:nvPicPr>
        <p:blipFill>
          <a:blip r:embed="rId2"/>
          <a:stretch>
            <a:fillRect/>
          </a:stretch>
        </p:blipFill>
        <p:spPr>
          <a:xfrm>
            <a:off x="2621181" y="1558689"/>
            <a:ext cx="4739217" cy="4681702"/>
          </a:xfrm>
          <a:prstGeom prst="rect">
            <a:avLst/>
          </a:prstGeom>
        </p:spPr>
      </p:pic>
    </p:spTree>
    <p:extLst>
      <p:ext uri="{BB962C8B-B14F-4D97-AF65-F5344CB8AC3E}">
        <p14:creationId xmlns:p14="http://schemas.microsoft.com/office/powerpoint/2010/main" val="8729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10D6041-1D14-47A8-ADB8-CB245D333639}"/>
              </a:ext>
            </a:extLst>
          </p:cNvPr>
          <p:cNvSpPr>
            <a:spLocks noGrp="1"/>
          </p:cNvSpPr>
          <p:nvPr>
            <p:ph type="ftr" sz="quarter" idx="11"/>
          </p:nvPr>
        </p:nvSpPr>
        <p:spPr/>
        <p:txBody>
          <a:bodyPr/>
          <a:lstStyle/>
          <a:p>
            <a:r>
              <a:rPr lang="en-US"/>
              <a:t>AOU-M110</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8534400" y="6315075"/>
            <a:ext cx="609600" cy="365125"/>
          </a:xfrm>
          <a:prstGeom prst="rect">
            <a:avLst/>
          </a:prstGeom>
        </p:spPr>
        <p:txBody>
          <a:bodyPr/>
          <a:lstStyle/>
          <a:p>
            <a:fld id="{D57F1E4F-1CFF-5643-939E-02111984F565}" type="slidenum">
              <a:rPr lang="en-US" smtClean="0"/>
              <a:t>17</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1660569" y="322363"/>
            <a:ext cx="6660443" cy="707886"/>
          </a:xfrm>
          <a:prstGeom prst="rect">
            <a:avLst/>
          </a:prstGeom>
        </p:spPr>
        <p:txBody>
          <a:bodyPr wrap="square">
            <a:spAutoFit/>
          </a:bodyPr>
          <a:lstStyle/>
          <a:p>
            <a:r>
              <a:rPr lang="en-US" altLang="ar-KW" sz="4000" b="1" dirty="0"/>
              <a:t>The </a:t>
            </a:r>
            <a:r>
              <a:rPr lang="en-US" altLang="ar-KW" sz="4000" b="1" dirty="0">
                <a:ln w="3175" cmpd="sng">
                  <a:noFill/>
                </a:ln>
                <a:solidFill>
                  <a:srgbClr val="0070C0"/>
                </a:solidFill>
                <a:latin typeface="Corbel" panose="020B0503020204020204"/>
                <a:ea typeface="+mj-ea"/>
                <a:cs typeface="Tahoma" panose="020B0604030504040204" pitchFamily="34" charset="0"/>
              </a:rPr>
              <a:t>if-</a:t>
            </a:r>
            <a:r>
              <a:rPr lang="en-US" altLang="ar-KW" sz="4000" b="1" dirty="0" err="1">
                <a:ln w="3175" cmpd="sng">
                  <a:noFill/>
                </a:ln>
                <a:solidFill>
                  <a:srgbClr val="0070C0"/>
                </a:solidFill>
                <a:latin typeface="Corbel" panose="020B0503020204020204"/>
                <a:ea typeface="+mj-ea"/>
                <a:cs typeface="Tahoma" panose="020B0604030504040204" pitchFamily="34" charset="0"/>
              </a:rPr>
              <a:t>elif</a:t>
            </a:r>
            <a:r>
              <a:rPr lang="en-US" altLang="ar-KW" sz="4000" b="1" dirty="0">
                <a:ln w="3175" cmpd="sng">
                  <a:noFill/>
                </a:ln>
                <a:solidFill>
                  <a:srgbClr val="0070C0"/>
                </a:solidFill>
                <a:latin typeface="Corbel" panose="020B0503020204020204"/>
                <a:ea typeface="+mj-ea"/>
                <a:cs typeface="Tahoma" panose="020B0604030504040204" pitchFamily="34" charset="0"/>
              </a:rPr>
              <a:t>-else</a:t>
            </a:r>
            <a:r>
              <a:rPr lang="en-US" altLang="ar-KW" sz="4000" b="1" dirty="0"/>
              <a:t> Statement</a:t>
            </a:r>
            <a:endParaRPr lang="en-US" sz="4000" dirty="0"/>
          </a:p>
        </p:txBody>
      </p:sp>
      <p:sp>
        <p:nvSpPr>
          <p:cNvPr id="4" name="Rectangle 3">
            <a:extLst>
              <a:ext uri="{FF2B5EF4-FFF2-40B4-BE49-F238E27FC236}">
                <a16:creationId xmlns:a16="http://schemas.microsoft.com/office/drawing/2014/main" id="{C39CC4DD-54D1-499E-B308-D7126E2009C3}"/>
              </a:ext>
            </a:extLst>
          </p:cNvPr>
          <p:cNvSpPr/>
          <p:nvPr/>
        </p:nvSpPr>
        <p:spPr>
          <a:xfrm>
            <a:off x="681895" y="1248427"/>
            <a:ext cx="8049355"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rPr>
              <a:t>The </a:t>
            </a:r>
            <a:r>
              <a:rPr lang="en-US" dirty="0">
                <a:solidFill>
                  <a:srgbClr val="DC143C"/>
                </a:solidFill>
              </a:rPr>
              <a:t>elif</a:t>
            </a:r>
            <a:r>
              <a:rPr lang="en-US" dirty="0">
                <a:solidFill>
                  <a:srgbClr val="000000"/>
                </a:solidFill>
              </a:rPr>
              <a:t> keyword is a python’s way of saying "if the previous conditions were not true, then try this condition".</a:t>
            </a:r>
          </a:p>
          <a:p>
            <a:pPr marL="285750" indent="-285750">
              <a:buFont typeface="Arial" panose="020B0604020202020204" pitchFamily="34" charset="0"/>
              <a:buChar char="•"/>
            </a:pPr>
            <a:r>
              <a:rPr lang="en-US" dirty="0">
                <a:solidFill>
                  <a:srgbClr val="000000"/>
                </a:solidFill>
              </a:rPr>
              <a:t>The </a:t>
            </a:r>
            <a:r>
              <a:rPr lang="en-US" b="1" dirty="0">
                <a:solidFill>
                  <a:srgbClr val="C00000"/>
                </a:solidFill>
              </a:rPr>
              <a:t>else</a:t>
            </a:r>
            <a:r>
              <a:rPr lang="en-US" dirty="0">
                <a:solidFill>
                  <a:srgbClr val="000000"/>
                </a:solidFill>
              </a:rPr>
              <a:t> keyword catches anything which isn't caught by the preceding condition.</a:t>
            </a:r>
          </a:p>
          <a:p>
            <a:endParaRPr lang="en-US" dirty="0">
              <a:solidFill>
                <a:srgbClr val="000000"/>
              </a:solidFill>
              <a:latin typeface="Verdana" panose="020B0604030504040204" pitchFamily="34" charset="0"/>
            </a:endParaRPr>
          </a:p>
          <a:p>
            <a:endParaRPr lang="en-US" dirty="0"/>
          </a:p>
        </p:txBody>
      </p:sp>
      <p:sp>
        <p:nvSpPr>
          <p:cNvPr id="5" name="Rectangle 4">
            <a:extLst>
              <a:ext uri="{FF2B5EF4-FFF2-40B4-BE49-F238E27FC236}">
                <a16:creationId xmlns:a16="http://schemas.microsoft.com/office/drawing/2014/main" id="{ED1ACDC5-DF9A-458A-91B0-8B28793A8562}"/>
              </a:ext>
            </a:extLst>
          </p:cNvPr>
          <p:cNvSpPr/>
          <p:nvPr/>
        </p:nvSpPr>
        <p:spPr>
          <a:xfrm>
            <a:off x="977731" y="3229445"/>
            <a:ext cx="1085554" cy="369332"/>
          </a:xfrm>
          <a:prstGeom prst="rect">
            <a:avLst/>
          </a:prstGeom>
        </p:spPr>
        <p:txBody>
          <a:bodyPr wrap="none">
            <a:spAutoFit/>
          </a:bodyPr>
          <a:lstStyle/>
          <a:p>
            <a:r>
              <a:rPr lang="en-US" dirty="0">
                <a:solidFill>
                  <a:srgbClr val="00B050"/>
                </a:solidFill>
                <a:latin typeface="Segoe UI" panose="020B0502040204020203" pitchFamily="34" charset="0"/>
              </a:rPr>
              <a:t>Example:</a:t>
            </a:r>
            <a:endParaRPr lang="en-US" b="0" i="0" dirty="0">
              <a:solidFill>
                <a:srgbClr val="00B050"/>
              </a:solidFill>
              <a:effectLst/>
              <a:latin typeface="Segoe UI" panose="020B0502040204020203" pitchFamily="34" charset="0"/>
            </a:endParaRPr>
          </a:p>
        </p:txBody>
      </p:sp>
      <p:sp>
        <p:nvSpPr>
          <p:cNvPr id="6" name="Rectangle 5">
            <a:extLst>
              <a:ext uri="{FF2B5EF4-FFF2-40B4-BE49-F238E27FC236}">
                <a16:creationId xmlns:a16="http://schemas.microsoft.com/office/drawing/2014/main" id="{A57C3F90-271E-48B8-BEEB-6AE38B000450}"/>
              </a:ext>
            </a:extLst>
          </p:cNvPr>
          <p:cNvSpPr/>
          <p:nvPr/>
        </p:nvSpPr>
        <p:spPr>
          <a:xfrm>
            <a:off x="2141631" y="2532807"/>
            <a:ext cx="4572000" cy="230832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0000"/>
                </a:solidFill>
                <a:latin typeface="Consolas" panose="020B0609020204030204" pitchFamily="49" charset="0"/>
              </a:rPr>
              <a:t>a = </a:t>
            </a:r>
            <a:r>
              <a:rPr lang="en-US" dirty="0">
                <a:solidFill>
                  <a:srgbClr val="FF0000"/>
                </a:solidFill>
                <a:latin typeface="Consolas" panose="020B0609020204030204" pitchFamily="49" charset="0"/>
              </a:rPr>
              <a:t>33</a:t>
            </a:r>
            <a:br>
              <a:rPr lang="en-US" dirty="0"/>
            </a:br>
            <a:r>
              <a:rPr lang="en-US" dirty="0">
                <a:solidFill>
                  <a:srgbClr val="000000"/>
                </a:solidFill>
                <a:latin typeface="Consolas" panose="020B0609020204030204" pitchFamily="49" charset="0"/>
              </a:rPr>
              <a:t>b = </a:t>
            </a:r>
            <a:r>
              <a:rPr lang="en-US" dirty="0">
                <a:solidFill>
                  <a:srgbClr val="FF0000"/>
                </a:solidFill>
                <a:latin typeface="Consolas" panose="020B0609020204030204" pitchFamily="49" charset="0"/>
              </a:rPr>
              <a:t>33</a:t>
            </a:r>
            <a:br>
              <a:rPr lang="en-US" dirty="0"/>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b &gt; a:</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"b is greater than a"</a:t>
            </a:r>
            <a:r>
              <a:rPr lang="en-US" dirty="0">
                <a:solidFill>
                  <a:srgbClr val="000000"/>
                </a:solidFill>
                <a:latin typeface="Consolas" panose="020B0609020204030204" pitchFamily="49" charset="0"/>
              </a:rPr>
              <a:t>)</a:t>
            </a:r>
            <a:br>
              <a:rPr lang="en-US" dirty="0"/>
            </a:br>
            <a:r>
              <a:rPr lang="en-US" dirty="0">
                <a:solidFill>
                  <a:srgbClr val="0000CD"/>
                </a:solidFill>
                <a:latin typeface="Consolas" panose="020B0609020204030204" pitchFamily="49" charset="0"/>
              </a:rPr>
              <a:t>elif</a:t>
            </a:r>
            <a:r>
              <a:rPr lang="en-US" dirty="0">
                <a:solidFill>
                  <a:srgbClr val="000000"/>
                </a:solidFill>
                <a:latin typeface="Consolas" panose="020B0609020204030204" pitchFamily="49" charset="0"/>
              </a:rPr>
              <a:t> a == b:</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 and b are equal"</a:t>
            </a:r>
            <a:r>
              <a:rPr lang="en-US" dirty="0">
                <a:solidFill>
                  <a:srgbClr val="000000"/>
                </a:solidFill>
                <a:latin typeface="Consolas" panose="020B0609020204030204" pitchFamily="49" charset="0"/>
              </a:rPr>
              <a:t>)</a:t>
            </a:r>
          </a:p>
          <a:p>
            <a:r>
              <a:rPr kumimoji="0" lang="en-US" sz="18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else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print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A52A2A"/>
                </a:solidFill>
                <a:effectLst/>
                <a:uLnTx/>
                <a:uFillTx/>
                <a:latin typeface="Consolas" panose="020B0609020204030204" pitchFamily="49" charset="0"/>
                <a:ea typeface="+mn-ea"/>
                <a:cs typeface="+mn-cs"/>
              </a:rPr>
              <a:t>“b is less than a"</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dirty="0"/>
          </a:p>
        </p:txBody>
      </p:sp>
      <p:sp>
        <p:nvSpPr>
          <p:cNvPr id="7" name="Rectangle 6">
            <a:extLst>
              <a:ext uri="{FF2B5EF4-FFF2-40B4-BE49-F238E27FC236}">
                <a16:creationId xmlns:a16="http://schemas.microsoft.com/office/drawing/2014/main" id="{8F2EB7F4-5009-4DE8-ADBA-3306AD09BE7F}"/>
              </a:ext>
            </a:extLst>
          </p:cNvPr>
          <p:cNvSpPr/>
          <p:nvPr/>
        </p:nvSpPr>
        <p:spPr>
          <a:xfrm>
            <a:off x="2579014" y="5252813"/>
            <a:ext cx="4572000" cy="369332"/>
          </a:xfrm>
          <a:prstGeom prst="rect">
            <a:avLst/>
          </a:prstGeom>
        </p:spPr>
        <p:txBody>
          <a:bodyPr>
            <a:spAutoFit/>
          </a:bodyPr>
          <a:lstStyle/>
          <a:p>
            <a:r>
              <a:rPr lang="en-US" dirty="0">
                <a:solidFill>
                  <a:srgbClr val="FF0000"/>
                </a:solidFill>
                <a:latin typeface="consolas" panose="020B0609020204030204" pitchFamily="49" charset="0"/>
              </a:rPr>
              <a:t>a and b are equal</a:t>
            </a:r>
            <a:endParaRPr lang="en-US" dirty="0">
              <a:solidFill>
                <a:srgbClr val="FF0000"/>
              </a:solidFill>
            </a:endParaRPr>
          </a:p>
        </p:txBody>
      </p:sp>
      <p:sp>
        <p:nvSpPr>
          <p:cNvPr id="8" name="Rectangle 7">
            <a:extLst>
              <a:ext uri="{FF2B5EF4-FFF2-40B4-BE49-F238E27FC236}">
                <a16:creationId xmlns:a16="http://schemas.microsoft.com/office/drawing/2014/main" id="{713C69E9-9F4B-4A70-927D-D4A588AF9CDD}"/>
              </a:ext>
            </a:extLst>
          </p:cNvPr>
          <p:cNvSpPr/>
          <p:nvPr/>
        </p:nvSpPr>
        <p:spPr>
          <a:xfrm>
            <a:off x="1179508" y="5257704"/>
            <a:ext cx="962123" cy="369332"/>
          </a:xfrm>
          <a:prstGeom prst="rect">
            <a:avLst/>
          </a:prstGeom>
        </p:spPr>
        <p:txBody>
          <a:bodyPr wrap="none">
            <a:spAutoFit/>
          </a:bodyPr>
          <a:lstStyle/>
          <a:p>
            <a:r>
              <a:rPr lang="en-US" dirty="0">
                <a:solidFill>
                  <a:srgbClr val="00B050"/>
                </a:solidFill>
                <a:latin typeface="Segoe UI" panose="020B0502040204020203" pitchFamily="34" charset="0"/>
              </a:rPr>
              <a:t>Output:</a:t>
            </a:r>
            <a:endParaRPr lang="en-US" b="0" i="0" dirty="0">
              <a:solidFill>
                <a:srgbClr val="00B050"/>
              </a:solidFill>
              <a:effectLst/>
              <a:latin typeface="Segoe UI" panose="020B0502040204020203" pitchFamily="34" charset="0"/>
            </a:endParaRPr>
          </a:p>
        </p:txBody>
      </p:sp>
    </p:spTree>
    <p:extLst>
      <p:ext uri="{BB962C8B-B14F-4D97-AF65-F5344CB8AC3E}">
        <p14:creationId xmlns:p14="http://schemas.microsoft.com/office/powerpoint/2010/main" val="146966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0">
            <a:extLst>
              <a:ext uri="{FF2B5EF4-FFF2-40B4-BE49-F238E27FC236}">
                <a16:creationId xmlns:a16="http://schemas.microsoft.com/office/drawing/2014/main" id="{3DCDF3FF-FD9E-4AA0-A3FC-8C5B9EE9CDF4}"/>
              </a:ext>
            </a:extLst>
          </p:cNvPr>
          <p:cNvSpPr>
            <a:spLocks noGrp="1"/>
          </p:cNvSpPr>
          <p:nvPr>
            <p:ph type="ftr" sz="quarter" idx="11"/>
          </p:nvPr>
        </p:nvSpPr>
        <p:spPr/>
        <p:txBody>
          <a:bodyPr/>
          <a:lstStyle/>
          <a:p>
            <a:r>
              <a:rPr lang="en-US"/>
              <a:t>AOU-M110</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8615082" y="6315075"/>
            <a:ext cx="528918" cy="365125"/>
          </a:xfrm>
          <a:prstGeom prst="rect">
            <a:avLst/>
          </a:prstGeom>
        </p:spPr>
        <p:txBody>
          <a:bodyPr/>
          <a:lstStyle/>
          <a:p>
            <a:fld id="{D57F1E4F-1CFF-5643-939E-02111984F565}" type="slidenum">
              <a:rPr lang="en-US" smtClean="0"/>
              <a:t>18</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1433902" y="377764"/>
            <a:ext cx="7252899" cy="707886"/>
          </a:xfrm>
          <a:prstGeom prst="rect">
            <a:avLst/>
          </a:prstGeom>
        </p:spPr>
        <p:txBody>
          <a:bodyPr wrap="square">
            <a:spAutoFit/>
          </a:bodyPr>
          <a:lstStyle/>
          <a:p>
            <a:r>
              <a:rPr lang="en-US" altLang="ar-KW" sz="4000" b="1" dirty="0"/>
              <a:t>The </a:t>
            </a:r>
            <a:r>
              <a:rPr lang="en-US" altLang="ar-KW" sz="4000" b="1" dirty="0">
                <a:ln w="3175" cmpd="sng">
                  <a:noFill/>
                </a:ln>
                <a:solidFill>
                  <a:srgbClr val="0070C0"/>
                </a:solidFill>
                <a:latin typeface="Corbel" panose="020B0503020204020204"/>
                <a:ea typeface="+mj-ea"/>
                <a:cs typeface="Tahoma" panose="020B0604030504040204" pitchFamily="34" charset="0"/>
              </a:rPr>
              <a:t>if-</a:t>
            </a:r>
            <a:r>
              <a:rPr lang="en-US" altLang="ar-KW" sz="4000" b="1" dirty="0" err="1">
                <a:ln w="3175" cmpd="sng">
                  <a:noFill/>
                </a:ln>
                <a:solidFill>
                  <a:srgbClr val="0070C0"/>
                </a:solidFill>
                <a:latin typeface="Corbel" panose="020B0503020204020204"/>
                <a:ea typeface="+mj-ea"/>
                <a:cs typeface="Tahoma" panose="020B0604030504040204" pitchFamily="34" charset="0"/>
              </a:rPr>
              <a:t>elif</a:t>
            </a:r>
            <a:r>
              <a:rPr lang="en-US" altLang="ar-KW" sz="4000" b="1" dirty="0">
                <a:ln w="3175" cmpd="sng">
                  <a:noFill/>
                </a:ln>
                <a:solidFill>
                  <a:srgbClr val="0070C0"/>
                </a:solidFill>
                <a:latin typeface="Corbel" panose="020B0503020204020204"/>
                <a:ea typeface="+mj-ea"/>
                <a:cs typeface="Tahoma" panose="020B0604030504040204" pitchFamily="34" charset="0"/>
              </a:rPr>
              <a:t>-else</a:t>
            </a:r>
            <a:r>
              <a:rPr lang="en-US" altLang="ar-KW" sz="4000" b="1" dirty="0"/>
              <a:t> Statement</a:t>
            </a:r>
            <a:endParaRPr lang="en-US" sz="4000" dirty="0"/>
          </a:p>
        </p:txBody>
      </p:sp>
      <p:sp>
        <p:nvSpPr>
          <p:cNvPr id="15" name="Rectangle 14">
            <a:extLst>
              <a:ext uri="{FF2B5EF4-FFF2-40B4-BE49-F238E27FC236}">
                <a16:creationId xmlns:a16="http://schemas.microsoft.com/office/drawing/2014/main" id="{865D2C25-2531-4689-94E0-E1D662674017}"/>
              </a:ext>
            </a:extLst>
          </p:cNvPr>
          <p:cNvSpPr/>
          <p:nvPr/>
        </p:nvSpPr>
        <p:spPr>
          <a:xfrm>
            <a:off x="788970" y="1153764"/>
            <a:ext cx="7680163" cy="923330"/>
          </a:xfrm>
          <a:prstGeom prst="rect">
            <a:avLst/>
          </a:prstGeom>
        </p:spPr>
        <p:txBody>
          <a:bodyPr wrap="square">
            <a:spAutoFit/>
          </a:bodyPr>
          <a:lstStyle/>
          <a:p>
            <a:r>
              <a:rPr lang="en-US" dirty="0">
                <a:solidFill>
                  <a:srgbClr val="00B050"/>
                </a:solidFill>
              </a:rPr>
              <a:t>Example: </a:t>
            </a:r>
            <a:r>
              <a:rPr lang="en-US" dirty="0"/>
              <a:t>Given the following grading </a:t>
            </a:r>
            <a:r>
              <a:rPr lang="en-US" sz="1800" b="0" i="0" u="none" strike="noStrike" baseline="0" dirty="0"/>
              <a:t>scale, you are asked to write a program that will allow a student to enter a test score and then display the proper message for that score.</a:t>
            </a:r>
            <a:endParaRPr lang="en-US" b="0" i="0" dirty="0">
              <a:solidFill>
                <a:srgbClr val="00B050"/>
              </a:solidFill>
              <a:effectLst/>
            </a:endParaRPr>
          </a:p>
        </p:txBody>
      </p:sp>
      <p:sp>
        <p:nvSpPr>
          <p:cNvPr id="17" name="TextBox 16">
            <a:extLst>
              <a:ext uri="{FF2B5EF4-FFF2-40B4-BE49-F238E27FC236}">
                <a16:creationId xmlns:a16="http://schemas.microsoft.com/office/drawing/2014/main" id="{85D23A7D-8EE2-4DAC-BA30-71C481B399C0}"/>
              </a:ext>
            </a:extLst>
          </p:cNvPr>
          <p:cNvSpPr txBox="1"/>
          <p:nvPr/>
        </p:nvSpPr>
        <p:spPr>
          <a:xfrm>
            <a:off x="2622164" y="2071598"/>
            <a:ext cx="3598014" cy="1754326"/>
          </a:xfrm>
          <a:prstGeom prst="rect">
            <a:avLst/>
          </a:prstGeom>
          <a:noFill/>
        </p:spPr>
        <p:txBody>
          <a:bodyPr wrap="square">
            <a:spAutoFit/>
          </a:bodyPr>
          <a:lstStyle/>
          <a:p>
            <a:pPr algn="l"/>
            <a:r>
              <a:rPr lang="en-US" sz="1800" b="1" i="0" u="none" strike="noStrike" baseline="0" dirty="0">
                <a:latin typeface="SabonLTPro-Bold"/>
              </a:rPr>
              <a:t>Percentage           Message</a:t>
            </a:r>
          </a:p>
          <a:p>
            <a:pPr algn="l"/>
            <a:r>
              <a:rPr lang="en-US" sz="1800" b="0" i="0" u="none" strike="noStrike" baseline="0" dirty="0">
                <a:latin typeface="SabonLTPro-Roman"/>
              </a:rPr>
              <a:t>90 and above        Distinction</a:t>
            </a:r>
          </a:p>
          <a:p>
            <a:pPr algn="l"/>
            <a:r>
              <a:rPr lang="en-US" sz="1800" b="0" i="0" u="none" strike="noStrike" baseline="0" dirty="0">
                <a:latin typeface="SabonLTPro-Roman"/>
              </a:rPr>
              <a:t>80–89                     First Class</a:t>
            </a:r>
          </a:p>
          <a:p>
            <a:pPr algn="l"/>
            <a:r>
              <a:rPr lang="en-US" sz="1800" b="0" i="0" u="none" strike="noStrike" baseline="0" dirty="0">
                <a:latin typeface="SabonLTPro-Roman"/>
              </a:rPr>
              <a:t>70–79                     Second Class</a:t>
            </a:r>
          </a:p>
          <a:p>
            <a:pPr algn="l"/>
            <a:r>
              <a:rPr lang="en-US" sz="1800" b="0" i="0" u="none" strike="noStrike" baseline="0" dirty="0">
                <a:latin typeface="SabonLTPro-Roman"/>
              </a:rPr>
              <a:t>60–69                     Pass</a:t>
            </a:r>
          </a:p>
          <a:p>
            <a:pPr algn="l"/>
            <a:r>
              <a:rPr lang="en-US" sz="1800" b="0" i="0" u="none" strike="noStrike" baseline="0" dirty="0">
                <a:latin typeface="SabonLTPro-Roman"/>
              </a:rPr>
              <a:t>Below 60                Fail</a:t>
            </a:r>
            <a:endParaRPr lang="en-US" dirty="0"/>
          </a:p>
        </p:txBody>
      </p:sp>
      <p:sp>
        <p:nvSpPr>
          <p:cNvPr id="19" name="TextBox 18">
            <a:extLst>
              <a:ext uri="{FF2B5EF4-FFF2-40B4-BE49-F238E27FC236}">
                <a16:creationId xmlns:a16="http://schemas.microsoft.com/office/drawing/2014/main" id="{2A9203D6-08EC-4870-9F8B-A93BF2147F68}"/>
              </a:ext>
            </a:extLst>
          </p:cNvPr>
          <p:cNvSpPr txBox="1"/>
          <p:nvPr/>
        </p:nvSpPr>
        <p:spPr>
          <a:xfrm>
            <a:off x="788970" y="3916235"/>
            <a:ext cx="8230851" cy="1677382"/>
          </a:xfrm>
          <a:prstGeom prst="rect">
            <a:avLst/>
          </a:prstGeom>
          <a:noFill/>
        </p:spPr>
        <p:txBody>
          <a:bodyPr wrap="square">
            <a:spAutoFit/>
          </a:bodyPr>
          <a:lstStyle/>
          <a:p>
            <a:pPr algn="l"/>
            <a:r>
              <a:rPr lang="en-US" sz="1800" b="0" i="0" u="none" strike="noStrike" baseline="0" dirty="0"/>
              <a:t>Below is the algorithm that you will use:</a:t>
            </a:r>
          </a:p>
          <a:p>
            <a:pPr algn="l"/>
            <a:r>
              <a:rPr lang="en-US" sz="1700" b="0" i="1" u="none" strike="noStrike" baseline="0" dirty="0"/>
              <a:t>If the Percentage is greater than or equal to 90, then the message is Distinction.</a:t>
            </a:r>
          </a:p>
          <a:p>
            <a:pPr algn="l"/>
            <a:r>
              <a:rPr lang="en-US" sz="1700" b="0" i="1" u="none" strike="noStrike" baseline="0" dirty="0"/>
              <a:t>  Else, if the Percentage is greater than or equal to 80, then the message is First Class.</a:t>
            </a:r>
          </a:p>
          <a:p>
            <a:pPr algn="l"/>
            <a:r>
              <a:rPr lang="en-US" sz="1700" b="0" i="1" u="none" strike="noStrike" baseline="0" dirty="0"/>
              <a:t>    Else, if the Percentage is greater than or equal to 70, then the message is Second Class.</a:t>
            </a:r>
          </a:p>
          <a:p>
            <a:pPr algn="l"/>
            <a:r>
              <a:rPr lang="en-US" sz="1700" b="0" i="1" u="none" strike="noStrike" baseline="0" dirty="0"/>
              <a:t>       Else, if the Percentage is greater than or equal to 60, then the message is Pass.</a:t>
            </a:r>
          </a:p>
          <a:p>
            <a:pPr algn="l"/>
            <a:r>
              <a:rPr lang="en-US" sz="1700" b="0" i="1" u="none" strike="noStrike" baseline="0" dirty="0"/>
              <a:t>          Else, the message is Fail.</a:t>
            </a:r>
            <a:endParaRPr lang="en-US" sz="1700" dirty="0"/>
          </a:p>
        </p:txBody>
      </p:sp>
    </p:spTree>
    <p:extLst>
      <p:ext uri="{BB962C8B-B14F-4D97-AF65-F5344CB8AC3E}">
        <p14:creationId xmlns:p14="http://schemas.microsoft.com/office/powerpoint/2010/main" val="73095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636D0C-945C-4752-A6D7-96AD428E5D2C}"/>
              </a:ext>
            </a:extLst>
          </p:cNvPr>
          <p:cNvSpPr>
            <a:spLocks noGrp="1"/>
          </p:cNvSpPr>
          <p:nvPr>
            <p:ph type="ftr" sz="quarter" idx="11"/>
          </p:nvPr>
        </p:nvSpPr>
        <p:spPr/>
        <p:txBody>
          <a:bodyPr/>
          <a:lstStyle/>
          <a:p>
            <a:r>
              <a:rPr lang="en-US"/>
              <a:t>AOU-M110</a:t>
            </a:r>
            <a:endParaRPr lang="en-US" dirty="0"/>
          </a:p>
        </p:txBody>
      </p:sp>
      <p:sp>
        <p:nvSpPr>
          <p:cNvPr id="2" name="Slide Number Placeholder 1">
            <a:extLst>
              <a:ext uri="{FF2B5EF4-FFF2-40B4-BE49-F238E27FC236}">
                <a16:creationId xmlns:a16="http://schemas.microsoft.com/office/drawing/2014/main" id="{49A1574A-FB05-4227-8FBD-CCA5B55A13FF}"/>
              </a:ext>
            </a:extLst>
          </p:cNvPr>
          <p:cNvSpPr>
            <a:spLocks noGrp="1"/>
          </p:cNvSpPr>
          <p:nvPr>
            <p:ph type="sldNum" sz="quarter" idx="4294967295"/>
          </p:nvPr>
        </p:nvSpPr>
        <p:spPr>
          <a:xfrm>
            <a:off x="8686801" y="6315075"/>
            <a:ext cx="457199" cy="365125"/>
          </a:xfrm>
          <a:prstGeom prst="rect">
            <a:avLst/>
          </a:prstGeom>
        </p:spPr>
        <p:txBody>
          <a:bodyPr/>
          <a:lstStyle/>
          <a:p>
            <a:fld id="{D57F1E4F-1CFF-5643-939E-02111984F565}" type="slidenum">
              <a:rPr lang="en-US" smtClean="0"/>
              <a:t>19</a:t>
            </a:fld>
            <a:endParaRPr lang="en-US" dirty="0"/>
          </a:p>
        </p:txBody>
      </p:sp>
      <p:sp>
        <p:nvSpPr>
          <p:cNvPr id="3" name="Rectangle 2">
            <a:extLst>
              <a:ext uri="{FF2B5EF4-FFF2-40B4-BE49-F238E27FC236}">
                <a16:creationId xmlns:a16="http://schemas.microsoft.com/office/drawing/2014/main" id="{172CA03B-9314-4A35-B53B-044B5C3F8C43}"/>
              </a:ext>
            </a:extLst>
          </p:cNvPr>
          <p:cNvSpPr/>
          <p:nvPr/>
        </p:nvSpPr>
        <p:spPr>
          <a:xfrm>
            <a:off x="1433902" y="377764"/>
            <a:ext cx="7252899" cy="707886"/>
          </a:xfrm>
          <a:prstGeom prst="rect">
            <a:avLst/>
          </a:prstGeom>
        </p:spPr>
        <p:txBody>
          <a:bodyPr wrap="square">
            <a:spAutoFit/>
          </a:bodyPr>
          <a:lstStyle/>
          <a:p>
            <a:r>
              <a:rPr lang="en-US" altLang="ar-KW" sz="4000" b="1" dirty="0"/>
              <a:t>The </a:t>
            </a:r>
            <a:r>
              <a:rPr lang="en-US" altLang="ar-KW" sz="4000" b="1" dirty="0">
                <a:ln w="3175" cmpd="sng">
                  <a:noFill/>
                </a:ln>
                <a:solidFill>
                  <a:srgbClr val="0070C0"/>
                </a:solidFill>
                <a:latin typeface="Corbel" panose="020B0503020204020204"/>
                <a:ea typeface="+mj-ea"/>
                <a:cs typeface="Tahoma" panose="020B0604030504040204" pitchFamily="34" charset="0"/>
              </a:rPr>
              <a:t>if-</a:t>
            </a:r>
            <a:r>
              <a:rPr lang="en-US" altLang="ar-KW" sz="4000" b="1" dirty="0" err="1">
                <a:ln w="3175" cmpd="sng">
                  <a:noFill/>
                </a:ln>
                <a:solidFill>
                  <a:srgbClr val="0070C0"/>
                </a:solidFill>
                <a:latin typeface="Corbel" panose="020B0503020204020204"/>
                <a:ea typeface="+mj-ea"/>
                <a:cs typeface="Tahoma" panose="020B0604030504040204" pitchFamily="34" charset="0"/>
              </a:rPr>
              <a:t>elif</a:t>
            </a:r>
            <a:r>
              <a:rPr lang="en-US" altLang="ar-KW" sz="4000" b="1" dirty="0">
                <a:ln w="3175" cmpd="sng">
                  <a:noFill/>
                </a:ln>
                <a:solidFill>
                  <a:srgbClr val="0070C0"/>
                </a:solidFill>
                <a:latin typeface="Corbel" panose="020B0503020204020204"/>
                <a:ea typeface="+mj-ea"/>
                <a:cs typeface="Tahoma" panose="020B0604030504040204" pitchFamily="34" charset="0"/>
              </a:rPr>
              <a:t>-else</a:t>
            </a:r>
            <a:r>
              <a:rPr lang="en-US" altLang="ar-KW" sz="4000" b="1" dirty="0"/>
              <a:t> Statement</a:t>
            </a:r>
            <a:endParaRPr lang="en-US" sz="4000" dirty="0"/>
          </a:p>
        </p:txBody>
      </p:sp>
      <p:pic>
        <p:nvPicPr>
          <p:cNvPr id="10" name="Picture 9" descr="Text, letter&#10;&#10;Description automatically generated">
            <a:extLst>
              <a:ext uri="{FF2B5EF4-FFF2-40B4-BE49-F238E27FC236}">
                <a16:creationId xmlns:a16="http://schemas.microsoft.com/office/drawing/2014/main" id="{3D020E66-8524-4952-BFFF-911A20642DB4}"/>
              </a:ext>
            </a:extLst>
          </p:cNvPr>
          <p:cNvPicPr>
            <a:picLocks noChangeAspect="1"/>
          </p:cNvPicPr>
          <p:nvPr/>
        </p:nvPicPr>
        <p:blipFill>
          <a:blip r:embed="rId2"/>
          <a:stretch>
            <a:fillRect/>
          </a:stretch>
        </p:blipFill>
        <p:spPr>
          <a:xfrm>
            <a:off x="800409" y="1877256"/>
            <a:ext cx="4022311" cy="3247900"/>
          </a:xfrm>
          <a:prstGeom prst="rect">
            <a:avLst/>
          </a:prstGeom>
        </p:spPr>
      </p:pic>
      <p:pic>
        <p:nvPicPr>
          <p:cNvPr id="12" name="Picture 11" descr="Text&#10;&#10;Description automatically generated">
            <a:extLst>
              <a:ext uri="{FF2B5EF4-FFF2-40B4-BE49-F238E27FC236}">
                <a16:creationId xmlns:a16="http://schemas.microsoft.com/office/drawing/2014/main" id="{A28B04E3-9469-4D13-AA32-59528C199AF0}"/>
              </a:ext>
            </a:extLst>
          </p:cNvPr>
          <p:cNvPicPr>
            <a:picLocks noChangeAspect="1"/>
          </p:cNvPicPr>
          <p:nvPr/>
        </p:nvPicPr>
        <p:blipFill>
          <a:blip r:embed="rId3"/>
          <a:stretch>
            <a:fillRect/>
          </a:stretch>
        </p:blipFill>
        <p:spPr>
          <a:xfrm>
            <a:off x="5149117" y="1877256"/>
            <a:ext cx="3764351" cy="3247900"/>
          </a:xfrm>
          <a:prstGeom prst="rect">
            <a:avLst/>
          </a:prstGeom>
        </p:spPr>
      </p:pic>
      <p:sp>
        <p:nvSpPr>
          <p:cNvPr id="15" name="Rectangle 14">
            <a:extLst>
              <a:ext uri="{FF2B5EF4-FFF2-40B4-BE49-F238E27FC236}">
                <a16:creationId xmlns:a16="http://schemas.microsoft.com/office/drawing/2014/main" id="{865D2C25-2531-4689-94E0-E1D662674017}"/>
              </a:ext>
            </a:extLst>
          </p:cNvPr>
          <p:cNvSpPr/>
          <p:nvPr/>
        </p:nvSpPr>
        <p:spPr>
          <a:xfrm>
            <a:off x="1081322" y="1296787"/>
            <a:ext cx="6108916" cy="369332"/>
          </a:xfrm>
          <a:prstGeom prst="rect">
            <a:avLst/>
          </a:prstGeom>
        </p:spPr>
        <p:txBody>
          <a:bodyPr wrap="none">
            <a:spAutoFit/>
          </a:bodyPr>
          <a:lstStyle/>
          <a:p>
            <a:r>
              <a:rPr lang="en-US" dirty="0">
                <a:solidFill>
                  <a:srgbClr val="00B050"/>
                </a:solidFill>
                <a:latin typeface="Segoe UI" panose="020B0502040204020203" pitchFamily="34" charset="0"/>
              </a:rPr>
              <a:t>Example: </a:t>
            </a:r>
            <a:r>
              <a:rPr lang="en-US" sz="1800" b="0" i="0" u="none" strike="noStrike" baseline="0" dirty="0">
                <a:latin typeface="SabonLTPro-Roman"/>
              </a:rPr>
              <a:t>Below are two equivalent codes that you might write</a:t>
            </a:r>
            <a:endParaRPr lang="en-US" b="0" i="0" dirty="0">
              <a:solidFill>
                <a:srgbClr val="00B050"/>
              </a:solidFill>
              <a:effectLst/>
              <a:latin typeface="Segoe UI" panose="020B0502040204020203" pitchFamily="34" charset="0"/>
            </a:endParaRPr>
          </a:p>
        </p:txBody>
      </p:sp>
      <p:sp>
        <p:nvSpPr>
          <p:cNvPr id="8" name="TextBox 7">
            <a:extLst>
              <a:ext uri="{FF2B5EF4-FFF2-40B4-BE49-F238E27FC236}">
                <a16:creationId xmlns:a16="http://schemas.microsoft.com/office/drawing/2014/main" id="{549B679F-5443-4823-AAE5-E9B95FC507EB}"/>
              </a:ext>
            </a:extLst>
          </p:cNvPr>
          <p:cNvSpPr txBox="1"/>
          <p:nvPr/>
        </p:nvSpPr>
        <p:spPr>
          <a:xfrm>
            <a:off x="2954435" y="5336293"/>
            <a:ext cx="3883378"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7030A0"/>
                </a:solidFill>
                <a:effectLst/>
                <a:uLnTx/>
                <a:uFillTx/>
                <a:latin typeface="SabonLTPro-Roman"/>
                <a:ea typeface="+mn-ea"/>
                <a:cs typeface="+mn-cs"/>
              </a:rPr>
              <a:t>Which one is easier for a user to read?</a:t>
            </a:r>
            <a:endParaRPr lang="en-US" dirty="0">
              <a:solidFill>
                <a:srgbClr val="7030A0"/>
              </a:solidFill>
            </a:endParaRPr>
          </a:p>
        </p:txBody>
      </p:sp>
    </p:spTree>
    <p:extLst>
      <p:ext uri="{BB962C8B-B14F-4D97-AF65-F5344CB8AC3E}">
        <p14:creationId xmlns:p14="http://schemas.microsoft.com/office/powerpoint/2010/main" val="29377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1C37-F5CD-4FF8-91E5-3EE0F73FE7D0}"/>
              </a:ext>
            </a:extLst>
          </p:cNvPr>
          <p:cNvSpPr>
            <a:spLocks noGrp="1"/>
          </p:cNvSpPr>
          <p:nvPr>
            <p:ph type="title"/>
          </p:nvPr>
        </p:nvSpPr>
        <p:spPr/>
        <p:txBody>
          <a:bodyPr/>
          <a:lstStyle/>
          <a:p>
            <a:r>
              <a:rPr lang="en-US" dirty="0"/>
              <a:t>Contents</a:t>
            </a:r>
          </a:p>
        </p:txBody>
      </p:sp>
      <p:sp>
        <p:nvSpPr>
          <p:cNvPr id="8" name="Footer Placeholder 7">
            <a:extLst>
              <a:ext uri="{FF2B5EF4-FFF2-40B4-BE49-F238E27FC236}">
                <a16:creationId xmlns:a16="http://schemas.microsoft.com/office/drawing/2014/main" id="{C83810ED-B378-43E5-AF30-2B1F85F0E219}"/>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4E3589E9-7F80-4543-BA12-A3DAC5991017}"/>
              </a:ext>
            </a:extLst>
          </p:cNvPr>
          <p:cNvSpPr>
            <a:spLocks noGrp="1"/>
          </p:cNvSpPr>
          <p:nvPr>
            <p:ph type="sldNum" sz="quarter" idx="4294967295"/>
          </p:nvPr>
        </p:nvSpPr>
        <p:spPr>
          <a:xfrm>
            <a:off x="8715375" y="6308725"/>
            <a:ext cx="428625" cy="366713"/>
          </a:xfrm>
          <a:prstGeom prst="rect">
            <a:avLst/>
          </a:prstGeom>
        </p:spPr>
        <p:txBody>
          <a:bodyPr/>
          <a:lstStyle/>
          <a:p>
            <a:fld id="{D57F1E4F-1CFF-5643-939E-02111984F565}" type="slidenum">
              <a:rPr lang="en-US" smtClean="0"/>
              <a:t>2</a:t>
            </a:fld>
            <a:endParaRPr lang="en-US" dirty="0"/>
          </a:p>
        </p:txBody>
      </p:sp>
      <p:sp>
        <p:nvSpPr>
          <p:cNvPr id="6" name="TextBox 5">
            <a:extLst>
              <a:ext uri="{FF2B5EF4-FFF2-40B4-BE49-F238E27FC236}">
                <a16:creationId xmlns:a16="http://schemas.microsoft.com/office/drawing/2014/main" id="{3BDD0625-2B9A-4D56-931E-860C177FF226}"/>
              </a:ext>
            </a:extLst>
          </p:cNvPr>
          <p:cNvSpPr txBox="1"/>
          <p:nvPr/>
        </p:nvSpPr>
        <p:spPr>
          <a:xfrm>
            <a:off x="1233010" y="1683405"/>
            <a:ext cx="7394223" cy="2814617"/>
          </a:xfrm>
          <a:prstGeom prst="rect">
            <a:avLst/>
          </a:prstGeom>
          <a:noFill/>
        </p:spPr>
        <p:txBody>
          <a:bodyPr wrap="square">
            <a:spAutoFit/>
          </a:bodyPr>
          <a:lstStyle/>
          <a:p>
            <a:pPr>
              <a:lnSpc>
                <a:spcPct val="150000"/>
              </a:lnSpc>
            </a:pPr>
            <a:r>
              <a:rPr lang="en-US" sz="2000" dirty="0"/>
              <a:t>3.1 The if Statement</a:t>
            </a:r>
          </a:p>
          <a:p>
            <a:pPr>
              <a:lnSpc>
                <a:spcPct val="150000"/>
              </a:lnSpc>
            </a:pPr>
            <a:r>
              <a:rPr lang="en-US" sz="2000" dirty="0"/>
              <a:t>3.2 The if-else Statement</a:t>
            </a:r>
          </a:p>
          <a:p>
            <a:pPr>
              <a:lnSpc>
                <a:spcPct val="150000"/>
              </a:lnSpc>
            </a:pPr>
            <a:r>
              <a:rPr lang="en-US" sz="2000" dirty="0"/>
              <a:t>3.3 Comparing Strings</a:t>
            </a:r>
          </a:p>
          <a:p>
            <a:pPr>
              <a:lnSpc>
                <a:spcPct val="150000"/>
              </a:lnSpc>
            </a:pPr>
            <a:r>
              <a:rPr lang="en-US" sz="2000" dirty="0"/>
              <a:t>3.4 Nested decision Structures and the if-</a:t>
            </a:r>
            <a:r>
              <a:rPr lang="en-US" sz="2000" dirty="0" err="1"/>
              <a:t>elif</a:t>
            </a:r>
            <a:r>
              <a:rPr lang="en-US" sz="2000" dirty="0"/>
              <a:t>-else Statement</a:t>
            </a:r>
          </a:p>
          <a:p>
            <a:pPr algn="l">
              <a:lnSpc>
                <a:spcPct val="150000"/>
              </a:lnSpc>
            </a:pPr>
            <a:r>
              <a:rPr lang="en-US" sz="2000" b="0" i="0" u="none" strike="noStrike" baseline="0" dirty="0"/>
              <a:t>3.5 Logical operators</a:t>
            </a:r>
          </a:p>
          <a:p>
            <a:pPr algn="l">
              <a:lnSpc>
                <a:spcPct val="150000"/>
              </a:lnSpc>
            </a:pPr>
            <a:r>
              <a:rPr lang="en-US" sz="2000" b="0" i="0" u="none" strike="noStrike" baseline="0" dirty="0"/>
              <a:t>3.6 Boolean Variables</a:t>
            </a:r>
          </a:p>
        </p:txBody>
      </p:sp>
    </p:spTree>
    <p:extLst>
      <p:ext uri="{BB962C8B-B14F-4D97-AF65-F5344CB8AC3E}">
        <p14:creationId xmlns:p14="http://schemas.microsoft.com/office/powerpoint/2010/main" val="154220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p:txBody>
          <a:bodyPr>
            <a:normAutofit/>
          </a:bodyPr>
          <a:lstStyle/>
          <a:p>
            <a:r>
              <a:rPr lang="en-US" b="1" dirty="0"/>
              <a:t>Logical Operators</a:t>
            </a:r>
          </a:p>
        </p:txBody>
      </p:sp>
      <p:sp>
        <p:nvSpPr>
          <p:cNvPr id="10" name="Footer Placeholder 9">
            <a:extLst>
              <a:ext uri="{FF2B5EF4-FFF2-40B4-BE49-F238E27FC236}">
                <a16:creationId xmlns:a16="http://schemas.microsoft.com/office/drawing/2014/main" id="{5D13BAE4-E455-4FB1-9099-64B2B4611DFD}"/>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20</a:t>
            </a:fld>
            <a:endParaRPr lang="en-US" dirty="0"/>
          </a:p>
        </p:txBody>
      </p:sp>
      <p:sp>
        <p:nvSpPr>
          <p:cNvPr id="6" name="TextBox 5">
            <a:extLst>
              <a:ext uri="{FF2B5EF4-FFF2-40B4-BE49-F238E27FC236}">
                <a16:creationId xmlns:a16="http://schemas.microsoft.com/office/drawing/2014/main" id="{A48BEA37-8226-4FD4-BE04-8FB198DDA468}"/>
              </a:ext>
            </a:extLst>
          </p:cNvPr>
          <p:cNvSpPr txBox="1"/>
          <p:nvPr/>
        </p:nvSpPr>
        <p:spPr>
          <a:xfrm>
            <a:off x="1021071" y="1342582"/>
            <a:ext cx="7101857" cy="1477328"/>
          </a:xfrm>
          <a:prstGeom prst="rect">
            <a:avLst/>
          </a:prstGeom>
          <a:noFill/>
        </p:spPr>
        <p:txBody>
          <a:bodyPr wrap="square">
            <a:spAutoFit/>
          </a:bodyPr>
          <a:lstStyle/>
          <a:p>
            <a:pPr marL="285750" indent="-285750">
              <a:buFont typeface="Arial" panose="020B0604020202020204" pitchFamily="34" charset="0"/>
              <a:buChar char="•"/>
            </a:pPr>
            <a:r>
              <a:rPr lang="en-US" dirty="0"/>
              <a:t>The logical and operator and the logical or operator allow you to connect multiple Boolean expressions to create a compound expression.</a:t>
            </a:r>
          </a:p>
          <a:p>
            <a:pPr marL="285750" indent="-285750">
              <a:buFont typeface="Arial" panose="020B0604020202020204" pitchFamily="34" charset="0"/>
              <a:buChar char="•"/>
            </a:pPr>
            <a:r>
              <a:rPr lang="en-US" dirty="0"/>
              <a:t>Python provides a set of operators known as logical operators, which you can use to create compound Boolean expressions.</a:t>
            </a:r>
          </a:p>
        </p:txBody>
      </p:sp>
      <p:graphicFrame>
        <p:nvGraphicFramePr>
          <p:cNvPr id="8" name="Table 8">
            <a:extLst>
              <a:ext uri="{FF2B5EF4-FFF2-40B4-BE49-F238E27FC236}">
                <a16:creationId xmlns:a16="http://schemas.microsoft.com/office/drawing/2014/main" id="{769501FF-6B4B-4929-95BB-E963ACDC8A31}"/>
              </a:ext>
            </a:extLst>
          </p:cNvPr>
          <p:cNvGraphicFramePr>
            <a:graphicFrameLocks noGrp="1"/>
          </p:cNvGraphicFramePr>
          <p:nvPr>
            <p:extLst>
              <p:ext uri="{D42A27DB-BD31-4B8C-83A1-F6EECF244321}">
                <p14:modId xmlns:p14="http://schemas.microsoft.com/office/powerpoint/2010/main" val="861341220"/>
              </p:ext>
            </p:extLst>
          </p:nvPr>
        </p:nvGraphicFramePr>
        <p:xfrm>
          <a:off x="1332088" y="3189376"/>
          <a:ext cx="7247468" cy="2595880"/>
        </p:xfrm>
        <a:graphic>
          <a:graphicData uri="http://schemas.openxmlformats.org/drawingml/2006/table">
            <a:tbl>
              <a:tblPr firstRow="1" bandRow="1">
                <a:tableStyleId>{5C22544A-7EE6-4342-B048-85BDC9FD1C3A}</a:tableStyleId>
              </a:tblPr>
              <a:tblGrid>
                <a:gridCol w="1301861">
                  <a:extLst>
                    <a:ext uri="{9D8B030D-6E8A-4147-A177-3AD203B41FA5}">
                      <a16:colId xmlns:a16="http://schemas.microsoft.com/office/drawing/2014/main" val="3801874268"/>
                    </a:ext>
                  </a:extLst>
                </a:gridCol>
                <a:gridCol w="5945607">
                  <a:extLst>
                    <a:ext uri="{9D8B030D-6E8A-4147-A177-3AD203B41FA5}">
                      <a16:colId xmlns:a16="http://schemas.microsoft.com/office/drawing/2014/main" val="286958507"/>
                    </a:ext>
                  </a:extLst>
                </a:gridCol>
              </a:tblGrid>
              <a:tr h="370840">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3167659631"/>
                  </a:ext>
                </a:extLst>
              </a:tr>
              <a:tr h="370840">
                <a:tc>
                  <a:txBody>
                    <a:bodyPr/>
                    <a:lstStyle/>
                    <a:p>
                      <a:pPr algn="ctr"/>
                      <a:r>
                        <a:rPr lang="en-US" sz="2800" b="1" dirty="0">
                          <a:solidFill>
                            <a:srgbClr val="C00000"/>
                          </a:solidFill>
                        </a:rPr>
                        <a:t>and</a:t>
                      </a:r>
                    </a:p>
                  </a:txBody>
                  <a:tcPr anchor="ctr"/>
                </a:tc>
                <a:tc>
                  <a:txBody>
                    <a:bodyPr/>
                    <a:lstStyle/>
                    <a:p>
                      <a:r>
                        <a:rPr lang="en-US" sz="1600" dirty="0"/>
                        <a:t>The and operator connects two Boolean expressions into one compound expression. Both subexpressions must be true for the compound expression to be true.</a:t>
                      </a:r>
                    </a:p>
                  </a:txBody>
                  <a:tcPr/>
                </a:tc>
                <a:extLst>
                  <a:ext uri="{0D108BD9-81ED-4DB2-BD59-A6C34878D82A}">
                    <a16:rowId xmlns:a16="http://schemas.microsoft.com/office/drawing/2014/main" val="3248143026"/>
                  </a:ext>
                </a:extLst>
              </a:tr>
              <a:tr h="370840">
                <a:tc>
                  <a:txBody>
                    <a:bodyPr/>
                    <a:lstStyle/>
                    <a:p>
                      <a:pPr algn="ctr"/>
                      <a:r>
                        <a:rPr lang="en-US" sz="2800" b="1" dirty="0">
                          <a:solidFill>
                            <a:srgbClr val="C00000"/>
                          </a:solidFill>
                        </a:rPr>
                        <a:t>or</a:t>
                      </a:r>
                    </a:p>
                  </a:txBody>
                  <a:tcPr anchor="ctr"/>
                </a:tc>
                <a:tc>
                  <a:txBody>
                    <a:bodyPr/>
                    <a:lstStyle/>
                    <a:p>
                      <a:r>
                        <a:rPr lang="en-US" sz="1600" dirty="0"/>
                        <a:t>One or both subexpressions must be true for the compound expression to be true. It is only necessary for one of the subexpressions to be true.</a:t>
                      </a:r>
                    </a:p>
                  </a:txBody>
                  <a:tcPr/>
                </a:tc>
                <a:extLst>
                  <a:ext uri="{0D108BD9-81ED-4DB2-BD59-A6C34878D82A}">
                    <a16:rowId xmlns:a16="http://schemas.microsoft.com/office/drawing/2014/main" val="1212979438"/>
                  </a:ext>
                </a:extLst>
              </a:tr>
              <a:tr h="370840">
                <a:tc>
                  <a:txBody>
                    <a:bodyPr/>
                    <a:lstStyle/>
                    <a:p>
                      <a:pPr algn="ctr"/>
                      <a:r>
                        <a:rPr lang="en-US" sz="2400" b="1" dirty="0">
                          <a:solidFill>
                            <a:srgbClr val="C00000"/>
                          </a:solidFill>
                        </a:rPr>
                        <a:t>not</a:t>
                      </a:r>
                    </a:p>
                  </a:txBody>
                  <a:tcPr anchor="ctr"/>
                </a:tc>
                <a:tc>
                  <a:txBody>
                    <a:bodyPr/>
                    <a:lstStyle/>
                    <a:p>
                      <a:r>
                        <a:rPr lang="en-US" sz="1600" dirty="0"/>
                        <a:t>The not operator reverses the truth of its operand. If it is applied to an expression that is true, the operator returns false and vice versa.</a:t>
                      </a:r>
                    </a:p>
                  </a:txBody>
                  <a:tcPr/>
                </a:tc>
                <a:extLst>
                  <a:ext uri="{0D108BD9-81ED-4DB2-BD59-A6C34878D82A}">
                    <a16:rowId xmlns:a16="http://schemas.microsoft.com/office/drawing/2014/main" val="1301256566"/>
                  </a:ext>
                </a:extLst>
              </a:tr>
            </a:tbl>
          </a:graphicData>
        </a:graphic>
      </p:graphicFrame>
    </p:spTree>
    <p:extLst>
      <p:ext uri="{BB962C8B-B14F-4D97-AF65-F5344CB8AC3E}">
        <p14:creationId xmlns:p14="http://schemas.microsoft.com/office/powerpoint/2010/main" val="194398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a:xfrm>
            <a:off x="982134" y="353673"/>
            <a:ext cx="7704667" cy="639749"/>
          </a:xfrm>
        </p:spPr>
        <p:txBody>
          <a:bodyPr>
            <a:normAutofit/>
          </a:bodyPr>
          <a:lstStyle/>
          <a:p>
            <a:r>
              <a:rPr lang="en-US" b="1" dirty="0"/>
              <a:t>Logical Operators</a:t>
            </a:r>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21</a:t>
            </a:fld>
            <a:endParaRPr lang="en-US" dirty="0"/>
          </a:p>
        </p:txBody>
      </p:sp>
      <p:sp>
        <p:nvSpPr>
          <p:cNvPr id="10" name="Footer Placeholder 9">
            <a:extLst>
              <a:ext uri="{FF2B5EF4-FFF2-40B4-BE49-F238E27FC236}">
                <a16:creationId xmlns:a16="http://schemas.microsoft.com/office/drawing/2014/main" id="{5D13BAE4-E455-4FB1-9099-64B2B4611DFD}"/>
              </a:ext>
            </a:extLst>
          </p:cNvPr>
          <p:cNvSpPr>
            <a:spLocks noGrp="1"/>
          </p:cNvSpPr>
          <p:nvPr>
            <p:ph type="ftr" sz="quarter" idx="11"/>
          </p:nvPr>
        </p:nvSpPr>
        <p:spPr/>
        <p:txBody>
          <a:bodyPr/>
          <a:lstStyle/>
          <a:p>
            <a:r>
              <a:rPr lang="en-US"/>
              <a:t>AOU-M110</a:t>
            </a:r>
            <a:endParaRPr lang="en-US" dirty="0"/>
          </a:p>
        </p:txBody>
      </p:sp>
      <p:pic>
        <p:nvPicPr>
          <p:cNvPr id="1026" name="Picture 2" descr="python - How are conditional statements with multiple conditions evaluated?  - Stack Overflow"/>
          <p:cNvPicPr>
            <a:picLocks noChangeAspect="1" noChangeArrowheads="1"/>
          </p:cNvPicPr>
          <p:nvPr/>
        </p:nvPicPr>
        <p:blipFill rotWithShape="1">
          <a:blip r:embed="rId2">
            <a:extLst>
              <a:ext uri="{28A0092B-C50C-407E-A947-70E740481C1C}">
                <a14:useLocalDpi xmlns:a14="http://schemas.microsoft.com/office/drawing/2010/main" val="0"/>
              </a:ext>
            </a:extLst>
          </a:blip>
          <a:srcRect l="2720" t="5870" r="2068" b="6694"/>
          <a:stretch/>
        </p:blipFill>
        <p:spPr bwMode="auto">
          <a:xfrm>
            <a:off x="982134" y="2175169"/>
            <a:ext cx="7485034" cy="34082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8BEA37-8226-4FD4-BE04-8FB198DDA468}"/>
              </a:ext>
            </a:extLst>
          </p:cNvPr>
          <p:cNvSpPr txBox="1"/>
          <p:nvPr/>
        </p:nvSpPr>
        <p:spPr>
          <a:xfrm>
            <a:off x="882523" y="1578112"/>
            <a:ext cx="7887401" cy="430887"/>
          </a:xfrm>
          <a:prstGeom prst="rect">
            <a:avLst/>
          </a:prstGeom>
          <a:noFill/>
        </p:spPr>
        <p:txBody>
          <a:bodyPr wrap="square">
            <a:spAutoFit/>
          </a:bodyPr>
          <a:lstStyle/>
          <a:p>
            <a:pPr algn="just"/>
            <a:r>
              <a:rPr lang="en-US" sz="2200" dirty="0"/>
              <a:t>Here is the truth table of the Boolean operators: </a:t>
            </a:r>
            <a:r>
              <a:rPr lang="en-US" sz="2200" b="1" dirty="0">
                <a:solidFill>
                  <a:srgbClr val="C00000"/>
                </a:solidFill>
              </a:rPr>
              <a:t>and</a:t>
            </a:r>
            <a:r>
              <a:rPr lang="en-US" sz="2200" dirty="0"/>
              <a:t> , </a:t>
            </a:r>
            <a:r>
              <a:rPr lang="en-US" sz="2200" b="1" dirty="0">
                <a:solidFill>
                  <a:srgbClr val="C00000"/>
                </a:solidFill>
              </a:rPr>
              <a:t>or</a:t>
            </a:r>
            <a:r>
              <a:rPr lang="en-US" sz="2200" dirty="0"/>
              <a:t> and </a:t>
            </a:r>
            <a:r>
              <a:rPr lang="en-US" sz="2200" b="1" dirty="0">
                <a:solidFill>
                  <a:srgbClr val="C00000"/>
                </a:solidFill>
              </a:rPr>
              <a:t>not</a:t>
            </a:r>
            <a:r>
              <a:rPr lang="en-US" sz="2200" dirty="0"/>
              <a:t>:</a:t>
            </a:r>
          </a:p>
        </p:txBody>
      </p:sp>
    </p:spTree>
    <p:extLst>
      <p:ext uri="{BB962C8B-B14F-4D97-AF65-F5344CB8AC3E}">
        <p14:creationId xmlns:p14="http://schemas.microsoft.com/office/powerpoint/2010/main" val="289864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p:txBody>
          <a:bodyPr>
            <a:normAutofit/>
          </a:bodyPr>
          <a:lstStyle/>
          <a:p>
            <a:r>
              <a:rPr lang="en-US" b="1" dirty="0"/>
              <a:t>Logical Operators</a:t>
            </a:r>
          </a:p>
        </p:txBody>
      </p:sp>
      <p:sp>
        <p:nvSpPr>
          <p:cNvPr id="9" name="Footer Placeholder 8">
            <a:extLst>
              <a:ext uri="{FF2B5EF4-FFF2-40B4-BE49-F238E27FC236}">
                <a16:creationId xmlns:a16="http://schemas.microsoft.com/office/drawing/2014/main" id="{96084B76-1A3C-44F4-AC80-6DFF6AECF7B5}"/>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22</a:t>
            </a:fld>
            <a:endParaRPr lang="en-US" dirty="0"/>
          </a:p>
        </p:txBody>
      </p:sp>
      <p:sp>
        <p:nvSpPr>
          <p:cNvPr id="6" name="TextBox 5">
            <a:extLst>
              <a:ext uri="{FF2B5EF4-FFF2-40B4-BE49-F238E27FC236}">
                <a16:creationId xmlns:a16="http://schemas.microsoft.com/office/drawing/2014/main" id="{A48BEA37-8226-4FD4-BE04-8FB198DDA468}"/>
              </a:ext>
            </a:extLst>
          </p:cNvPr>
          <p:cNvSpPr txBox="1"/>
          <p:nvPr/>
        </p:nvSpPr>
        <p:spPr>
          <a:xfrm>
            <a:off x="1021071" y="1342582"/>
            <a:ext cx="7101857" cy="646331"/>
          </a:xfrm>
          <a:prstGeom prst="rect">
            <a:avLst/>
          </a:prstGeom>
          <a:noFill/>
        </p:spPr>
        <p:txBody>
          <a:bodyPr wrap="square">
            <a:spAutoFit/>
          </a:bodyPr>
          <a:lstStyle/>
          <a:p>
            <a:pPr marL="285750" indent="-285750">
              <a:buFont typeface="Arial" panose="020B0604020202020204" pitchFamily="34" charset="0"/>
              <a:buChar char="•"/>
            </a:pPr>
            <a:r>
              <a:rPr lang="en-US" dirty="0"/>
              <a:t>Below are some examples of  </a:t>
            </a:r>
            <a:r>
              <a:rPr lang="en-US" b="1" dirty="0"/>
              <a:t>Compound Boolean expressions </a:t>
            </a:r>
            <a:r>
              <a:rPr lang="en-US" dirty="0"/>
              <a:t>using logical operators</a:t>
            </a:r>
          </a:p>
        </p:txBody>
      </p:sp>
      <p:graphicFrame>
        <p:nvGraphicFramePr>
          <p:cNvPr id="8" name="Table 8">
            <a:extLst>
              <a:ext uri="{FF2B5EF4-FFF2-40B4-BE49-F238E27FC236}">
                <a16:creationId xmlns:a16="http://schemas.microsoft.com/office/drawing/2014/main" id="{769501FF-6B4B-4929-95BB-E963ACDC8A31}"/>
              </a:ext>
            </a:extLst>
          </p:cNvPr>
          <p:cNvGraphicFramePr>
            <a:graphicFrameLocks noGrp="1"/>
          </p:cNvGraphicFramePr>
          <p:nvPr>
            <p:extLst>
              <p:ext uri="{D42A27DB-BD31-4B8C-83A1-F6EECF244321}">
                <p14:modId xmlns:p14="http://schemas.microsoft.com/office/powerpoint/2010/main" val="560414412"/>
              </p:ext>
            </p:extLst>
          </p:nvPr>
        </p:nvGraphicFramePr>
        <p:xfrm>
          <a:off x="1343377" y="2227394"/>
          <a:ext cx="7247468" cy="1614611"/>
        </p:xfrm>
        <a:graphic>
          <a:graphicData uri="http://schemas.openxmlformats.org/drawingml/2006/table">
            <a:tbl>
              <a:tblPr firstRow="1" bandRow="1">
                <a:tableStyleId>{5C22544A-7EE6-4342-B048-85BDC9FD1C3A}</a:tableStyleId>
              </a:tblPr>
              <a:tblGrid>
                <a:gridCol w="2698045">
                  <a:extLst>
                    <a:ext uri="{9D8B030D-6E8A-4147-A177-3AD203B41FA5}">
                      <a16:colId xmlns:a16="http://schemas.microsoft.com/office/drawing/2014/main" val="3801874268"/>
                    </a:ext>
                  </a:extLst>
                </a:gridCol>
                <a:gridCol w="4549423">
                  <a:extLst>
                    <a:ext uri="{9D8B030D-6E8A-4147-A177-3AD203B41FA5}">
                      <a16:colId xmlns:a16="http://schemas.microsoft.com/office/drawing/2014/main" val="286958507"/>
                    </a:ext>
                  </a:extLst>
                </a:gridCol>
              </a:tblGrid>
              <a:tr h="502091">
                <a:tc>
                  <a:txBody>
                    <a:bodyPr/>
                    <a:lstStyle/>
                    <a:p>
                      <a:r>
                        <a:rPr lang="en-US" sz="1800" b="1" i="0" u="none" strike="noStrike" kern="1200" baseline="0" dirty="0">
                          <a:solidFill>
                            <a:schemeClr val="lt1"/>
                          </a:solidFill>
                          <a:latin typeface="+mn-lt"/>
                          <a:ea typeface="+mn-ea"/>
                          <a:cs typeface="+mn-cs"/>
                        </a:rPr>
                        <a:t>Expression</a:t>
                      </a:r>
                      <a:endParaRPr lang="en-US" dirty="0"/>
                    </a:p>
                  </a:txBody>
                  <a:tcPr/>
                </a:tc>
                <a:tc>
                  <a:txBody>
                    <a:bodyPr/>
                    <a:lstStyle/>
                    <a:p>
                      <a:r>
                        <a:rPr lang="en-US" dirty="0"/>
                        <a:t>Meaning</a:t>
                      </a:r>
                    </a:p>
                  </a:txBody>
                  <a:tcPr/>
                </a:tc>
                <a:extLst>
                  <a:ext uri="{0D108BD9-81ED-4DB2-BD59-A6C34878D82A}">
                    <a16:rowId xmlns:a16="http://schemas.microsoft.com/office/drawing/2014/main" val="3167659631"/>
                  </a:ext>
                </a:extLst>
              </a:tr>
              <a:tr h="370840">
                <a:tc>
                  <a:txBody>
                    <a:bodyPr/>
                    <a:lstStyle/>
                    <a:p>
                      <a:pPr algn="ctr"/>
                      <a:r>
                        <a:rPr lang="en-US" sz="1800" b="1" i="0" u="none" strike="noStrike" kern="1200" baseline="0" dirty="0">
                          <a:solidFill>
                            <a:srgbClr val="C00000"/>
                          </a:solidFill>
                          <a:latin typeface="+mn-lt"/>
                          <a:ea typeface="+mn-ea"/>
                          <a:cs typeface="+mn-cs"/>
                        </a:rPr>
                        <a:t>x &gt; y and x &lt; z</a:t>
                      </a:r>
                      <a:endParaRPr lang="en-US" b="1" dirty="0">
                        <a:solidFill>
                          <a:srgbClr val="C00000"/>
                        </a:solidFill>
                      </a:endParaRPr>
                    </a:p>
                  </a:txBody>
                  <a:tcPr anchor="ctr"/>
                </a:tc>
                <a:tc>
                  <a:txBody>
                    <a:bodyPr/>
                    <a:lstStyle/>
                    <a:p>
                      <a:r>
                        <a:rPr lang="en-US" sz="1800" b="0" i="0" u="none" strike="noStrike" kern="1200" baseline="0" dirty="0">
                          <a:solidFill>
                            <a:schemeClr val="dk1"/>
                          </a:solidFill>
                          <a:latin typeface="+mn-lt"/>
                          <a:ea typeface="+mn-ea"/>
                          <a:cs typeface="+mn-cs"/>
                        </a:rPr>
                        <a:t>Is x greater than y </a:t>
                      </a:r>
                      <a:r>
                        <a:rPr lang="en-US" sz="1800" b="1" i="0" u="none" strike="noStrike" kern="1200" baseline="0" dirty="0">
                          <a:solidFill>
                            <a:schemeClr val="dk1"/>
                          </a:solidFill>
                          <a:latin typeface="+mn-lt"/>
                          <a:ea typeface="+mn-ea"/>
                          <a:cs typeface="+mn-cs"/>
                        </a:rPr>
                        <a:t>AND</a:t>
                      </a:r>
                      <a:r>
                        <a:rPr lang="en-US" sz="1800" b="0" i="0" u="none" strike="noStrike" kern="1200" baseline="0" dirty="0">
                          <a:solidFill>
                            <a:schemeClr val="dk1"/>
                          </a:solidFill>
                          <a:latin typeface="+mn-lt"/>
                          <a:ea typeface="+mn-ea"/>
                          <a:cs typeface="+mn-cs"/>
                        </a:rPr>
                        <a:t> is x less than z?</a:t>
                      </a:r>
                      <a:endParaRPr lang="en-US" sz="1600" dirty="0"/>
                    </a:p>
                  </a:txBody>
                  <a:tcPr/>
                </a:tc>
                <a:extLst>
                  <a:ext uri="{0D108BD9-81ED-4DB2-BD59-A6C34878D82A}">
                    <a16:rowId xmlns:a16="http://schemas.microsoft.com/office/drawing/2014/main" val="3248143026"/>
                  </a:ext>
                </a:extLst>
              </a:tr>
              <a:tr h="370840">
                <a:tc>
                  <a:txBody>
                    <a:bodyPr/>
                    <a:lstStyle/>
                    <a:p>
                      <a:pPr algn="ctr"/>
                      <a:r>
                        <a:rPr lang="pl-PL" b="1" dirty="0">
                          <a:solidFill>
                            <a:srgbClr val="C00000"/>
                          </a:solidFill>
                        </a:rPr>
                        <a:t>x == y or x == z</a:t>
                      </a:r>
                      <a:endParaRPr lang="en-US" b="1" dirty="0">
                        <a:solidFill>
                          <a:srgbClr val="C00000"/>
                        </a:solidFill>
                      </a:endParaRPr>
                    </a:p>
                  </a:txBody>
                  <a:tcPr anchor="ctr"/>
                </a:tc>
                <a:tc>
                  <a:txBody>
                    <a:bodyPr/>
                    <a:lstStyle/>
                    <a:p>
                      <a:r>
                        <a:rPr lang="en-US" sz="1600" dirty="0"/>
                        <a:t>Is x equal to y </a:t>
                      </a:r>
                      <a:r>
                        <a:rPr lang="en-US" sz="1600" b="1" dirty="0"/>
                        <a:t>OR</a:t>
                      </a:r>
                      <a:r>
                        <a:rPr lang="en-US" sz="1600" dirty="0"/>
                        <a:t> is x equal to z?</a:t>
                      </a:r>
                    </a:p>
                  </a:txBody>
                  <a:tcPr/>
                </a:tc>
                <a:extLst>
                  <a:ext uri="{0D108BD9-81ED-4DB2-BD59-A6C34878D82A}">
                    <a16:rowId xmlns:a16="http://schemas.microsoft.com/office/drawing/2014/main" val="1212979438"/>
                  </a:ext>
                </a:extLst>
              </a:tr>
              <a:tr h="370840">
                <a:tc>
                  <a:txBody>
                    <a:bodyPr/>
                    <a:lstStyle/>
                    <a:p>
                      <a:pPr algn="ctr"/>
                      <a:r>
                        <a:rPr lang="en-US" b="1" dirty="0">
                          <a:solidFill>
                            <a:srgbClr val="C00000"/>
                          </a:solidFill>
                        </a:rPr>
                        <a:t>not (z &gt; y)</a:t>
                      </a:r>
                    </a:p>
                  </a:txBody>
                  <a:tcPr anchor="ctr"/>
                </a:tc>
                <a:tc>
                  <a:txBody>
                    <a:bodyPr/>
                    <a:lstStyle/>
                    <a:p>
                      <a:r>
                        <a:rPr lang="en-US" sz="1600" dirty="0"/>
                        <a:t>Is the expression z &gt; y </a:t>
                      </a:r>
                      <a:r>
                        <a:rPr lang="en-US" sz="1600" b="1" dirty="0"/>
                        <a:t>NOT</a:t>
                      </a:r>
                      <a:r>
                        <a:rPr lang="en-US" sz="1600" dirty="0"/>
                        <a:t> true?</a:t>
                      </a:r>
                    </a:p>
                  </a:txBody>
                  <a:tcPr/>
                </a:tc>
                <a:extLst>
                  <a:ext uri="{0D108BD9-81ED-4DB2-BD59-A6C34878D82A}">
                    <a16:rowId xmlns:a16="http://schemas.microsoft.com/office/drawing/2014/main" val="1301256566"/>
                  </a:ext>
                </a:extLst>
              </a:tr>
            </a:tbl>
          </a:graphicData>
        </a:graphic>
      </p:graphicFrame>
      <p:pic>
        <p:nvPicPr>
          <p:cNvPr id="5" name="Picture 4" descr="Text&#10;&#10;Description automatically generated">
            <a:extLst>
              <a:ext uri="{FF2B5EF4-FFF2-40B4-BE49-F238E27FC236}">
                <a16:creationId xmlns:a16="http://schemas.microsoft.com/office/drawing/2014/main" id="{CB53A137-0639-43D0-B815-A2F32E311C6C}"/>
              </a:ext>
            </a:extLst>
          </p:cNvPr>
          <p:cNvPicPr>
            <a:picLocks noChangeAspect="1"/>
          </p:cNvPicPr>
          <p:nvPr/>
        </p:nvPicPr>
        <p:blipFill>
          <a:blip r:embed="rId2"/>
          <a:stretch>
            <a:fillRect/>
          </a:stretch>
        </p:blipFill>
        <p:spPr>
          <a:xfrm>
            <a:off x="2424111" y="4239829"/>
            <a:ext cx="4295775" cy="2066925"/>
          </a:xfrm>
          <a:prstGeom prst="rect">
            <a:avLst/>
          </a:prstGeom>
        </p:spPr>
      </p:pic>
    </p:spTree>
    <p:extLst>
      <p:ext uri="{BB962C8B-B14F-4D97-AF65-F5344CB8AC3E}">
        <p14:creationId xmlns:p14="http://schemas.microsoft.com/office/powerpoint/2010/main" val="259664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F7-89CC-4494-B040-C75CA2E10A80}"/>
              </a:ext>
            </a:extLst>
          </p:cNvPr>
          <p:cNvSpPr>
            <a:spLocks noGrp="1"/>
          </p:cNvSpPr>
          <p:nvPr>
            <p:ph type="title"/>
          </p:nvPr>
        </p:nvSpPr>
        <p:spPr>
          <a:xfrm>
            <a:off x="628650" y="366055"/>
            <a:ext cx="7886700" cy="1181736"/>
          </a:xfrm>
        </p:spPr>
        <p:txBody>
          <a:bodyPr>
            <a:normAutofit/>
          </a:bodyPr>
          <a:lstStyle/>
          <a:p>
            <a:r>
              <a:rPr lang="en-US" b="1" dirty="0"/>
              <a:t>Boolean Variables</a:t>
            </a:r>
          </a:p>
        </p:txBody>
      </p:sp>
      <p:sp>
        <p:nvSpPr>
          <p:cNvPr id="9" name="Footer Placeholder 8">
            <a:extLst>
              <a:ext uri="{FF2B5EF4-FFF2-40B4-BE49-F238E27FC236}">
                <a16:creationId xmlns:a16="http://schemas.microsoft.com/office/drawing/2014/main" id="{96084B76-1A3C-44F4-AC80-6DFF6AECF7B5}"/>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AC28379D-B36B-4AB4-A242-A2BB4AEFAE01}"/>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23</a:t>
            </a:fld>
            <a:endParaRPr lang="en-US" dirty="0"/>
          </a:p>
        </p:txBody>
      </p:sp>
      <p:sp>
        <p:nvSpPr>
          <p:cNvPr id="6" name="TextBox 5">
            <a:extLst>
              <a:ext uri="{FF2B5EF4-FFF2-40B4-BE49-F238E27FC236}">
                <a16:creationId xmlns:a16="http://schemas.microsoft.com/office/drawing/2014/main" id="{A48BEA37-8226-4FD4-BE04-8FB198DDA468}"/>
              </a:ext>
            </a:extLst>
          </p:cNvPr>
          <p:cNvSpPr txBox="1"/>
          <p:nvPr/>
        </p:nvSpPr>
        <p:spPr>
          <a:xfrm>
            <a:off x="971740" y="1902484"/>
            <a:ext cx="7442686" cy="1754326"/>
          </a:xfrm>
          <a:prstGeom prst="rect">
            <a:avLst/>
          </a:prstGeom>
          <a:noFill/>
        </p:spPr>
        <p:txBody>
          <a:bodyPr wrap="square">
            <a:spAutoFit/>
          </a:bodyPr>
          <a:lstStyle/>
          <a:p>
            <a:r>
              <a:rPr lang="en-US" dirty="0">
                <a:solidFill>
                  <a:srgbClr val="C00000"/>
                </a:solidFill>
              </a:rPr>
              <a:t>A Boolean variable can reference one of two values: True or False. </a:t>
            </a:r>
            <a:r>
              <a:rPr lang="en-US" dirty="0"/>
              <a:t>Boolean variables are commonly used as flags, which indicate whether specific conditions exist.</a:t>
            </a:r>
          </a:p>
          <a:p>
            <a:r>
              <a:rPr lang="en-US" dirty="0"/>
              <a:t>A </a:t>
            </a:r>
            <a:r>
              <a:rPr lang="en-US" dirty="0">
                <a:solidFill>
                  <a:srgbClr val="C00000"/>
                </a:solidFill>
              </a:rPr>
              <a:t>flag</a:t>
            </a:r>
            <a:r>
              <a:rPr lang="en-US" dirty="0"/>
              <a:t> is a variable that signals when some condition exists in the program. When the flag variable is set to False, it indicates the condition does not exist. When the flag variable is set to True, it means the condition does exist.</a:t>
            </a:r>
          </a:p>
        </p:txBody>
      </p:sp>
      <p:sp>
        <p:nvSpPr>
          <p:cNvPr id="10" name="TextBox 9">
            <a:extLst>
              <a:ext uri="{FF2B5EF4-FFF2-40B4-BE49-F238E27FC236}">
                <a16:creationId xmlns:a16="http://schemas.microsoft.com/office/drawing/2014/main" id="{665417AE-5D12-4727-8DFC-02804E88359F}"/>
              </a:ext>
            </a:extLst>
          </p:cNvPr>
          <p:cNvSpPr txBox="1"/>
          <p:nvPr/>
        </p:nvSpPr>
        <p:spPr>
          <a:xfrm>
            <a:off x="971740" y="1223938"/>
            <a:ext cx="7101857" cy="646331"/>
          </a:xfrm>
          <a:prstGeom prst="rect">
            <a:avLst/>
          </a:prstGeom>
          <a:noFill/>
        </p:spPr>
        <p:txBody>
          <a:bodyPr wrap="square">
            <a:spAutoFit/>
          </a:bodyPr>
          <a:lstStyle/>
          <a:p>
            <a:pPr algn="l"/>
            <a:r>
              <a:rPr lang="en-US" dirty="0"/>
              <a:t>In addition to </a:t>
            </a:r>
            <a:r>
              <a:rPr lang="en-US" b="1" dirty="0"/>
              <a:t>int</a:t>
            </a:r>
            <a:r>
              <a:rPr lang="en-US" dirty="0"/>
              <a:t>, </a:t>
            </a:r>
            <a:r>
              <a:rPr lang="en-US" b="1" dirty="0"/>
              <a:t>float</a:t>
            </a:r>
            <a:r>
              <a:rPr lang="en-US" dirty="0"/>
              <a:t>, and </a:t>
            </a:r>
            <a:r>
              <a:rPr lang="en-US" b="1" dirty="0"/>
              <a:t>str</a:t>
            </a:r>
            <a:r>
              <a:rPr lang="en-US" dirty="0"/>
              <a:t> (string) variables, </a:t>
            </a:r>
            <a:r>
              <a:rPr lang="en-US" sz="1800" b="0" i="0" u="none" strike="noStrike" baseline="0" dirty="0">
                <a:latin typeface="SabonLTPro-Roman"/>
              </a:rPr>
              <a:t>Python also provides a </a:t>
            </a:r>
            <a:r>
              <a:rPr lang="en-US" sz="1600" b="1" i="0" u="none" strike="noStrike" baseline="0" dirty="0">
                <a:latin typeface="ArialMonoMTPro"/>
              </a:rPr>
              <a:t>bool</a:t>
            </a:r>
            <a:r>
              <a:rPr lang="en-US" sz="1800" b="0" i="0" u="none" strike="noStrike" baseline="0" dirty="0">
                <a:latin typeface="ArialMonoMTPro"/>
              </a:rPr>
              <a:t> </a:t>
            </a:r>
            <a:r>
              <a:rPr lang="en-US" sz="1800" b="0" i="0" u="none" strike="noStrike" baseline="0" dirty="0">
                <a:latin typeface="SabonLTPro-Roman"/>
              </a:rPr>
              <a:t>data type which allows you to create Boolean variables.</a:t>
            </a:r>
            <a:endParaRPr lang="en-US" dirty="0"/>
          </a:p>
        </p:txBody>
      </p:sp>
      <p:sp>
        <p:nvSpPr>
          <p:cNvPr id="12" name="TextBox 11">
            <a:extLst>
              <a:ext uri="{FF2B5EF4-FFF2-40B4-BE49-F238E27FC236}">
                <a16:creationId xmlns:a16="http://schemas.microsoft.com/office/drawing/2014/main" id="{397F8397-1FC7-49CB-A59F-166FF2E7F11F}"/>
              </a:ext>
            </a:extLst>
          </p:cNvPr>
          <p:cNvSpPr txBox="1"/>
          <p:nvPr/>
        </p:nvSpPr>
        <p:spPr>
          <a:xfrm>
            <a:off x="1293779" y="4077198"/>
            <a:ext cx="4572000" cy="1200329"/>
          </a:xfrm>
          <a:prstGeom prst="rect">
            <a:avLst/>
          </a:prstGeom>
          <a:noFill/>
        </p:spPr>
        <p:txBody>
          <a:bodyPr wrap="square">
            <a:spAutoFit/>
          </a:bodyPr>
          <a:lstStyle/>
          <a:p>
            <a:r>
              <a:rPr lang="en-US" dirty="0"/>
              <a:t>if sales &gt;= 50000.0:</a:t>
            </a:r>
          </a:p>
          <a:p>
            <a:r>
              <a:rPr lang="en-US" dirty="0"/>
              <a:t>    </a:t>
            </a:r>
            <a:r>
              <a:rPr lang="en-US" dirty="0" err="1"/>
              <a:t>sales_quota_met</a:t>
            </a:r>
            <a:r>
              <a:rPr lang="en-US" dirty="0"/>
              <a:t> = True</a:t>
            </a:r>
          </a:p>
          <a:p>
            <a:r>
              <a:rPr lang="en-US" dirty="0"/>
              <a:t>else:</a:t>
            </a:r>
          </a:p>
          <a:p>
            <a:r>
              <a:rPr lang="en-US" dirty="0"/>
              <a:t>    </a:t>
            </a:r>
            <a:r>
              <a:rPr lang="en-US" dirty="0" err="1"/>
              <a:t>sales_quota_met</a:t>
            </a:r>
            <a:r>
              <a:rPr lang="en-US" dirty="0"/>
              <a:t> = False</a:t>
            </a:r>
          </a:p>
        </p:txBody>
      </p:sp>
      <p:sp>
        <p:nvSpPr>
          <p:cNvPr id="16" name="TextBox 15">
            <a:extLst>
              <a:ext uri="{FF2B5EF4-FFF2-40B4-BE49-F238E27FC236}">
                <a16:creationId xmlns:a16="http://schemas.microsoft.com/office/drawing/2014/main" id="{B33C8030-82B8-4C3D-8822-31097CC3C265}"/>
              </a:ext>
            </a:extLst>
          </p:cNvPr>
          <p:cNvSpPr txBox="1"/>
          <p:nvPr/>
        </p:nvSpPr>
        <p:spPr>
          <a:xfrm>
            <a:off x="1381326" y="5402135"/>
            <a:ext cx="7305475" cy="646331"/>
          </a:xfrm>
          <a:prstGeom prst="rect">
            <a:avLst/>
          </a:prstGeom>
          <a:noFill/>
        </p:spPr>
        <p:txBody>
          <a:bodyPr wrap="square">
            <a:spAutoFit/>
          </a:bodyPr>
          <a:lstStyle/>
          <a:p>
            <a:r>
              <a:rPr lang="en-US" dirty="0"/>
              <a:t>if sales_quota_met == True:  # </a:t>
            </a:r>
            <a:r>
              <a:rPr lang="en-US" sz="1600" dirty="0">
                <a:solidFill>
                  <a:srgbClr val="C00000"/>
                </a:solidFill>
              </a:rPr>
              <a:t>or you can just write  </a:t>
            </a:r>
            <a:r>
              <a:rPr lang="en-US" sz="1600" b="1" dirty="0">
                <a:solidFill>
                  <a:srgbClr val="C00000"/>
                </a:solidFill>
              </a:rPr>
              <a:t>if sales_quota_met:</a:t>
            </a:r>
          </a:p>
          <a:p>
            <a:r>
              <a:rPr lang="en-US" dirty="0"/>
              <a:t>    print('You have met your sales quota!')</a:t>
            </a:r>
          </a:p>
        </p:txBody>
      </p:sp>
      <p:sp>
        <p:nvSpPr>
          <p:cNvPr id="20" name="TextBox 19">
            <a:extLst>
              <a:ext uri="{FF2B5EF4-FFF2-40B4-BE49-F238E27FC236}">
                <a16:creationId xmlns:a16="http://schemas.microsoft.com/office/drawing/2014/main" id="{A4FDDD29-11D8-455D-9A3D-77D7B1190C9D}"/>
              </a:ext>
            </a:extLst>
          </p:cNvPr>
          <p:cNvSpPr txBox="1"/>
          <p:nvPr/>
        </p:nvSpPr>
        <p:spPr>
          <a:xfrm>
            <a:off x="971740" y="3663437"/>
            <a:ext cx="1138136" cy="369332"/>
          </a:xfrm>
          <a:prstGeom prst="rect">
            <a:avLst/>
          </a:prstGeom>
          <a:noFill/>
        </p:spPr>
        <p:txBody>
          <a:bodyPr wrap="square">
            <a:spAutoFit/>
          </a:bodyPr>
          <a:lstStyle/>
          <a:p>
            <a:r>
              <a:rPr lang="en-US" dirty="0">
                <a:solidFill>
                  <a:srgbClr val="00B050"/>
                </a:solidFill>
                <a:latin typeface="Segoe UI" panose="020B0502040204020203" pitchFamily="34" charset="0"/>
              </a:rPr>
              <a:t>Example: </a:t>
            </a:r>
            <a:endParaRPr lang="en-US" dirty="0"/>
          </a:p>
        </p:txBody>
      </p:sp>
    </p:spTree>
    <p:extLst>
      <p:ext uri="{BB962C8B-B14F-4D97-AF65-F5344CB8AC3E}">
        <p14:creationId xmlns:p14="http://schemas.microsoft.com/office/powerpoint/2010/main" val="107422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altLang="ar-KW" b="1" dirty="0">
                <a:solidFill>
                  <a:srgbClr val="002060"/>
                </a:solidFill>
              </a:rPr>
              <a:t>Common Mistakes</a:t>
            </a:r>
            <a:endParaRPr lang="en-US" altLang="ar-KW" dirty="0">
              <a:solidFill>
                <a:srgbClr val="002060"/>
              </a:solidFill>
            </a:endParaRPr>
          </a:p>
        </p:txBody>
      </p:sp>
      <p:sp>
        <p:nvSpPr>
          <p:cNvPr id="3" name="Footer Placeholder 2">
            <a:extLst>
              <a:ext uri="{FF2B5EF4-FFF2-40B4-BE49-F238E27FC236}">
                <a16:creationId xmlns:a16="http://schemas.microsoft.com/office/drawing/2014/main" id="{C614E35C-AE35-475A-BB55-6AABBDE1A7C7}"/>
              </a:ext>
            </a:extLst>
          </p:cNvPr>
          <p:cNvSpPr>
            <a:spLocks noGrp="1"/>
          </p:cNvSpPr>
          <p:nvPr>
            <p:ph type="ftr" sz="quarter" idx="11"/>
          </p:nvPr>
        </p:nvSpPr>
        <p:spPr/>
        <p:txBody>
          <a:bodyPr/>
          <a:lstStyle/>
          <a:p>
            <a:r>
              <a:rPr lang="en-US"/>
              <a:t>AOU-M110</a:t>
            </a:r>
            <a:endParaRPr lang="en-US" dirty="0"/>
          </a:p>
        </p:txBody>
      </p:sp>
      <p:sp>
        <p:nvSpPr>
          <p:cNvPr id="32772"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2A6BA81E-EFC9-456A-A813-2D39DAFEC55F}" type="slidenum">
              <a:rPr lang="en-GB" altLang="ar-KW" sz="1100"/>
              <a:pPr/>
              <a:t>24</a:t>
            </a:fld>
            <a:endParaRPr lang="en-GB" altLang="ar-KW" sz="1100"/>
          </a:p>
        </p:txBody>
      </p:sp>
      <p:sp>
        <p:nvSpPr>
          <p:cNvPr id="4" name="TextBox 3">
            <a:extLst>
              <a:ext uri="{FF2B5EF4-FFF2-40B4-BE49-F238E27FC236}">
                <a16:creationId xmlns:a16="http://schemas.microsoft.com/office/drawing/2014/main" id="{E6B41982-2669-754A-1F65-B3BE76600420}"/>
              </a:ext>
            </a:extLst>
          </p:cNvPr>
          <p:cNvSpPr txBox="1"/>
          <p:nvPr/>
        </p:nvSpPr>
        <p:spPr>
          <a:xfrm>
            <a:off x="430752" y="1631576"/>
            <a:ext cx="7951248" cy="646331"/>
          </a:xfrm>
          <a:prstGeom prst="rect">
            <a:avLst/>
          </a:prstGeom>
          <a:noFill/>
        </p:spPr>
        <p:txBody>
          <a:bodyPr wrap="square" rtlCol="0">
            <a:spAutoFit/>
          </a:bodyPr>
          <a:lstStyle/>
          <a:p>
            <a:r>
              <a:rPr lang="en-US" b="1" dirty="0"/>
              <a:t>Mistake 1</a:t>
            </a:r>
            <a:r>
              <a:rPr lang="en-US" dirty="0"/>
              <a:t>: The operator for equality consists of two equal signs. It really a common mistake to forget on of the equal signs </a:t>
            </a:r>
          </a:p>
        </p:txBody>
      </p:sp>
      <p:sp>
        <p:nvSpPr>
          <p:cNvPr id="5" name="TextBox 4">
            <a:extLst>
              <a:ext uri="{FF2B5EF4-FFF2-40B4-BE49-F238E27FC236}">
                <a16:creationId xmlns:a16="http://schemas.microsoft.com/office/drawing/2014/main" id="{7D43F12D-D8D2-FC84-EF46-D58A6DAC1CCF}"/>
              </a:ext>
            </a:extLst>
          </p:cNvPr>
          <p:cNvSpPr txBox="1"/>
          <p:nvPr/>
        </p:nvSpPr>
        <p:spPr>
          <a:xfrm>
            <a:off x="430752" y="3201488"/>
            <a:ext cx="7951248" cy="646331"/>
          </a:xfrm>
          <a:prstGeom prst="rect">
            <a:avLst/>
          </a:prstGeom>
          <a:noFill/>
        </p:spPr>
        <p:txBody>
          <a:bodyPr wrap="square" rtlCol="0">
            <a:spAutoFit/>
          </a:bodyPr>
          <a:lstStyle/>
          <a:p>
            <a:r>
              <a:rPr lang="en-US" b="1" dirty="0"/>
              <a:t>Mistake 2</a:t>
            </a:r>
            <a:r>
              <a:rPr lang="en-US" dirty="0"/>
              <a:t>: A common mistake is to use </a:t>
            </a:r>
            <a:r>
              <a:rPr lang="en-US" dirty="0">
                <a:solidFill>
                  <a:srgbClr val="C00000"/>
                </a:solidFill>
              </a:rPr>
              <a:t>and</a:t>
            </a:r>
            <a:r>
              <a:rPr lang="en-US" dirty="0"/>
              <a:t> where </a:t>
            </a:r>
            <a:r>
              <a:rPr lang="en-US" dirty="0">
                <a:solidFill>
                  <a:srgbClr val="C00000"/>
                </a:solidFill>
              </a:rPr>
              <a:t>or</a:t>
            </a:r>
            <a:r>
              <a:rPr lang="en-US" dirty="0"/>
              <a:t> is needed and vice versa. Consider the following if statements.</a:t>
            </a:r>
          </a:p>
        </p:txBody>
      </p:sp>
      <p:pic>
        <p:nvPicPr>
          <p:cNvPr id="7" name="Picture 6">
            <a:extLst>
              <a:ext uri="{FF2B5EF4-FFF2-40B4-BE49-F238E27FC236}">
                <a16:creationId xmlns:a16="http://schemas.microsoft.com/office/drawing/2014/main" id="{0AA6B378-F545-C4A6-27EE-64238F641017}"/>
              </a:ext>
            </a:extLst>
          </p:cNvPr>
          <p:cNvPicPr>
            <a:picLocks noChangeAspect="1"/>
          </p:cNvPicPr>
          <p:nvPr/>
        </p:nvPicPr>
        <p:blipFill>
          <a:blip r:embed="rId2"/>
          <a:stretch>
            <a:fillRect/>
          </a:stretch>
        </p:blipFill>
        <p:spPr>
          <a:xfrm>
            <a:off x="2611531" y="2400015"/>
            <a:ext cx="2647950" cy="647700"/>
          </a:xfrm>
          <a:prstGeom prst="rect">
            <a:avLst/>
          </a:prstGeom>
        </p:spPr>
      </p:pic>
      <p:pic>
        <p:nvPicPr>
          <p:cNvPr id="11" name="Picture 10">
            <a:extLst>
              <a:ext uri="{FF2B5EF4-FFF2-40B4-BE49-F238E27FC236}">
                <a16:creationId xmlns:a16="http://schemas.microsoft.com/office/drawing/2014/main" id="{6802ACD1-E95F-AC23-E740-911E86C9E485}"/>
              </a:ext>
            </a:extLst>
          </p:cNvPr>
          <p:cNvPicPr>
            <a:picLocks noChangeAspect="1"/>
          </p:cNvPicPr>
          <p:nvPr/>
        </p:nvPicPr>
        <p:blipFill>
          <a:blip r:embed="rId3"/>
          <a:stretch>
            <a:fillRect/>
          </a:stretch>
        </p:blipFill>
        <p:spPr>
          <a:xfrm>
            <a:off x="2829291" y="3969927"/>
            <a:ext cx="2164050" cy="499396"/>
          </a:xfrm>
          <a:prstGeom prst="rect">
            <a:avLst/>
          </a:prstGeom>
        </p:spPr>
      </p:pic>
    </p:spTree>
    <p:extLst>
      <p:ext uri="{BB962C8B-B14F-4D97-AF65-F5344CB8AC3E}">
        <p14:creationId xmlns:p14="http://schemas.microsoft.com/office/powerpoint/2010/main" val="2952542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ar-KW" b="1" dirty="0"/>
              <a:t>Exercises</a:t>
            </a:r>
            <a:endParaRPr lang="en-US" altLang="ar-KW" dirty="0"/>
          </a:p>
        </p:txBody>
      </p:sp>
      <p:sp>
        <p:nvSpPr>
          <p:cNvPr id="35843" name="Content Placeholder 2"/>
          <p:cNvSpPr>
            <a:spLocks noGrp="1"/>
          </p:cNvSpPr>
          <p:nvPr>
            <p:ph idx="1"/>
          </p:nvPr>
        </p:nvSpPr>
        <p:spPr>
          <a:xfrm>
            <a:off x="367553" y="1830274"/>
            <a:ext cx="8147797" cy="3657364"/>
          </a:xfrm>
        </p:spPr>
        <p:txBody>
          <a:bodyPr>
            <a:normAutofit/>
          </a:bodyPr>
          <a:lstStyle/>
          <a:p>
            <a:pPr algn="just">
              <a:buFont typeface="Arial" panose="020B0604020202020204" pitchFamily="34" charset="0"/>
              <a:buAutoNum type="arabicPeriod"/>
            </a:pPr>
            <a:r>
              <a:rPr lang="en-US" altLang="ar-KW" sz="2400" dirty="0">
                <a:latin typeface="+mn-lt"/>
              </a:rPr>
              <a:t> Write a program that asks the user to enter a length in centimeters. If the user enters a negative length, the program should tell the user that the entry is invalid. Otherwise, the program should convert the length to inches and print out the result. There are 2.54 centimeters in an inch. </a:t>
            </a:r>
          </a:p>
          <a:p>
            <a:pPr marL="0" indent="0" algn="just">
              <a:buNone/>
            </a:pPr>
            <a:endParaRPr lang="en-US" altLang="ar-KW" sz="2800" b="1" dirty="0">
              <a:latin typeface="+mn-lt"/>
            </a:endParaRPr>
          </a:p>
        </p:txBody>
      </p:sp>
      <p:sp>
        <p:nvSpPr>
          <p:cNvPr id="3" name="Footer Placeholder 2">
            <a:extLst>
              <a:ext uri="{FF2B5EF4-FFF2-40B4-BE49-F238E27FC236}">
                <a16:creationId xmlns:a16="http://schemas.microsoft.com/office/drawing/2014/main" id="{5544BC05-F775-4E6A-AF52-61D1CF2D1AB9}"/>
              </a:ext>
            </a:extLst>
          </p:cNvPr>
          <p:cNvSpPr>
            <a:spLocks noGrp="1"/>
          </p:cNvSpPr>
          <p:nvPr>
            <p:ph type="ftr" sz="quarter" idx="11"/>
          </p:nvPr>
        </p:nvSpPr>
        <p:spPr/>
        <p:txBody>
          <a:bodyPr/>
          <a:lstStyle/>
          <a:p>
            <a:r>
              <a:rPr lang="en-US"/>
              <a:t>AOU-M110</a:t>
            </a:r>
            <a:endParaRPr lang="en-US" dirty="0"/>
          </a:p>
        </p:txBody>
      </p:sp>
      <p:sp>
        <p:nvSpPr>
          <p:cNvPr id="35844" name="Slide Number Placeholder 3"/>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B4AFB364-3CE7-489F-9568-9F2A8FD8EA7B}" type="slidenum">
              <a:rPr lang="en-GB" altLang="ar-KW"/>
              <a:pPr/>
              <a:t>25</a:t>
            </a:fld>
            <a:endParaRPr lang="en-GB" altLang="ar-KW"/>
          </a:p>
        </p:txBody>
      </p:sp>
    </p:spTree>
    <p:extLst>
      <p:ext uri="{BB962C8B-B14F-4D97-AF65-F5344CB8AC3E}">
        <p14:creationId xmlns:p14="http://schemas.microsoft.com/office/powerpoint/2010/main" val="3271199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a:xfrm>
            <a:off x="628650" y="366055"/>
            <a:ext cx="7886700" cy="769434"/>
          </a:xfrm>
        </p:spPr>
        <p:txBody>
          <a:bodyPr/>
          <a:lstStyle/>
          <a:p>
            <a:r>
              <a:rPr lang="en-US" altLang="ar-KW" b="1" dirty="0"/>
              <a:t>Exercises</a:t>
            </a:r>
            <a:endParaRPr lang="en-US" altLang="ar-KW" dirty="0"/>
          </a:p>
        </p:txBody>
      </p:sp>
      <p:sp>
        <p:nvSpPr>
          <p:cNvPr id="36866" name="Content Placeholder 2"/>
          <p:cNvSpPr>
            <a:spLocks noGrp="1"/>
          </p:cNvSpPr>
          <p:nvPr>
            <p:ph idx="1"/>
          </p:nvPr>
        </p:nvSpPr>
        <p:spPr>
          <a:xfrm>
            <a:off x="628650" y="1003613"/>
            <a:ext cx="7886700" cy="3657364"/>
          </a:xfrm>
        </p:spPr>
        <p:txBody>
          <a:bodyPr>
            <a:normAutofit/>
          </a:bodyPr>
          <a:lstStyle/>
          <a:p>
            <a:pPr marL="0" indent="0">
              <a:buNone/>
            </a:pPr>
            <a:r>
              <a:rPr lang="en-US" altLang="ar-KW" sz="2000" dirty="0"/>
              <a:t>Solution of Ex 1:</a:t>
            </a:r>
          </a:p>
          <a:p>
            <a:pPr marL="0" indent="0">
              <a:buNone/>
            </a:pPr>
            <a:endParaRPr lang="en-US" altLang="ar-KW"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dirty="0">
              <a:solidFill>
                <a:srgbClr val="FF0000"/>
              </a:solidFill>
            </a:endParaRPr>
          </a:p>
          <a:p>
            <a:pPr marL="0" indent="0">
              <a:buNone/>
            </a:pPr>
            <a:r>
              <a:rPr lang="en-US" altLang="ar-KW" dirty="0">
                <a:solidFill>
                  <a:srgbClr val="FF0000"/>
                </a:solidFill>
              </a:rPr>
              <a:t>Output:</a:t>
            </a:r>
          </a:p>
        </p:txBody>
      </p:sp>
      <p:sp>
        <p:nvSpPr>
          <p:cNvPr id="3" name="Footer Placeholder 2">
            <a:extLst>
              <a:ext uri="{FF2B5EF4-FFF2-40B4-BE49-F238E27FC236}">
                <a16:creationId xmlns:a16="http://schemas.microsoft.com/office/drawing/2014/main" id="{DD6E531A-9399-4577-B706-1F3C259DEE0B}"/>
              </a:ext>
            </a:extLst>
          </p:cNvPr>
          <p:cNvSpPr>
            <a:spLocks noGrp="1"/>
          </p:cNvSpPr>
          <p:nvPr>
            <p:ph type="ftr" sz="quarter" idx="11"/>
          </p:nvPr>
        </p:nvSpPr>
        <p:spPr/>
        <p:txBody>
          <a:bodyPr/>
          <a:lstStyle/>
          <a:p>
            <a:r>
              <a:rPr lang="en-US"/>
              <a:t>AOU-M110</a:t>
            </a:r>
            <a:endParaRPr lang="en-US" dirty="0"/>
          </a:p>
        </p:txBody>
      </p:sp>
      <p:sp>
        <p:nvSpPr>
          <p:cNvPr id="36870" name="Slide Number Placeholder 6"/>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CE8A7B9C-C081-4CD2-B757-F411D0C77BF6}" type="slidenum">
              <a:rPr lang="en-GB" altLang="ar-KW"/>
              <a:pPr/>
              <a:t>26</a:t>
            </a:fld>
            <a:endParaRPr lang="en-GB" altLang="ar-KW" dirty="0"/>
          </a:p>
        </p:txBody>
      </p:sp>
      <p:sp>
        <p:nvSpPr>
          <p:cNvPr id="4" name="Content Placeholder 2"/>
          <p:cNvSpPr txBox="1">
            <a:spLocks/>
          </p:cNvSpPr>
          <p:nvPr/>
        </p:nvSpPr>
        <p:spPr>
          <a:xfrm>
            <a:off x="513970" y="1298694"/>
            <a:ext cx="8116060" cy="1989006"/>
          </a:xfrm>
          <a:prstGeom prst="rect">
            <a:avLst/>
          </a:prstGeom>
          <a:solidFill>
            <a:schemeClr val="bg1">
              <a:lumMod val="95000"/>
            </a:schemeClr>
          </a:solidFill>
          <a:ln w="28575">
            <a:solidFill>
              <a:srgbClr val="0070C0"/>
            </a:solidFill>
            <a:round/>
            <a:headEnd type="triangle" w="med" len="med"/>
            <a:tailEnd/>
          </a:ln>
          <a:effectLst/>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800" dirty="0">
                <a:latin typeface="Courier New" pitchFamily="49" charset="0"/>
                <a:ea typeface="msmincho" charset="0"/>
                <a:cs typeface="msmincho" charset="0"/>
              </a:rPr>
              <a:t>length = </a:t>
            </a:r>
            <a:r>
              <a:rPr lang="en-US" sz="1800" dirty="0">
                <a:solidFill>
                  <a:schemeClr val="accent4">
                    <a:lumMod val="75000"/>
                  </a:schemeClr>
                </a:solidFill>
                <a:latin typeface="Courier New" pitchFamily="49" charset="0"/>
                <a:ea typeface="msmincho" charset="0"/>
                <a:cs typeface="msmincho" charset="0"/>
              </a:rPr>
              <a:t>float</a:t>
            </a:r>
            <a:r>
              <a:rPr lang="en-US" sz="1800" dirty="0">
                <a:latin typeface="Courier New" pitchFamily="49" charset="0"/>
                <a:ea typeface="msmincho" charset="0"/>
                <a:cs typeface="msmincho" charset="0"/>
              </a:rPr>
              <a:t>(</a:t>
            </a:r>
            <a:r>
              <a:rPr lang="en-US" sz="1800" dirty="0">
                <a:solidFill>
                  <a:schemeClr val="accent4">
                    <a:lumMod val="75000"/>
                  </a:schemeClr>
                </a:solidFill>
                <a:latin typeface="Courier New" pitchFamily="49" charset="0"/>
                <a:ea typeface="msmincho" charset="0"/>
                <a:cs typeface="msmincho" charset="0"/>
              </a:rPr>
              <a:t>input</a:t>
            </a:r>
            <a:r>
              <a:rPr lang="en-US" sz="1800" dirty="0">
                <a:latin typeface="Courier New" pitchFamily="49" charset="0"/>
                <a:ea typeface="msmincho" charset="0"/>
                <a:cs typeface="msmincho" charset="0"/>
              </a:rPr>
              <a:t>(</a:t>
            </a:r>
            <a:r>
              <a:rPr lang="en-US" sz="1800" dirty="0">
                <a:solidFill>
                  <a:srgbClr val="00B050"/>
                </a:solidFill>
                <a:latin typeface="Courier New" pitchFamily="49" charset="0"/>
                <a:ea typeface="msmincho" charset="0"/>
                <a:cs typeface="msmincho" charset="0"/>
              </a:rPr>
              <a:t>“Enter the length in Centimeters: "</a:t>
            </a:r>
            <a:r>
              <a:rPr lang="en-US" sz="18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800" dirty="0">
                <a:solidFill>
                  <a:schemeClr val="accent6">
                    <a:lumMod val="75000"/>
                  </a:schemeClr>
                </a:solidFill>
                <a:latin typeface="Courier New" pitchFamily="49" charset="0"/>
                <a:ea typeface="msmincho" charset="0"/>
                <a:cs typeface="msmincho" charset="0"/>
              </a:rPr>
              <a:t>if</a:t>
            </a:r>
            <a:r>
              <a:rPr lang="en-US" sz="1800" dirty="0">
                <a:latin typeface="Courier New" pitchFamily="49" charset="0"/>
                <a:ea typeface="msmincho" charset="0"/>
                <a:cs typeface="msmincho" charset="0"/>
              </a:rPr>
              <a:t> length &lt;0:</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800" dirty="0">
                <a:latin typeface="Courier New" pitchFamily="49" charset="0"/>
                <a:ea typeface="msmincho" charset="0"/>
                <a:cs typeface="msmincho" charset="0"/>
              </a:rPr>
              <a:t>    </a:t>
            </a:r>
            <a:r>
              <a:rPr lang="en-US" sz="1800" dirty="0">
                <a:solidFill>
                  <a:schemeClr val="accent4">
                    <a:lumMod val="75000"/>
                  </a:schemeClr>
                </a:solidFill>
                <a:latin typeface="Courier New" pitchFamily="49" charset="0"/>
                <a:ea typeface="msmincho" charset="0"/>
                <a:cs typeface="msmincho" charset="0"/>
              </a:rPr>
              <a:t>print</a:t>
            </a:r>
            <a:r>
              <a:rPr lang="en-US" sz="1800" dirty="0">
                <a:latin typeface="Courier New" pitchFamily="49" charset="0"/>
                <a:ea typeface="msmincho" charset="0"/>
                <a:cs typeface="msmincho" charset="0"/>
              </a:rPr>
              <a:t>(</a:t>
            </a:r>
            <a:r>
              <a:rPr lang="en-US" sz="1800" dirty="0">
                <a:solidFill>
                  <a:srgbClr val="00B050"/>
                </a:solidFill>
                <a:latin typeface="Courier New" pitchFamily="49" charset="0"/>
                <a:ea typeface="msmincho" charset="0"/>
                <a:cs typeface="msmincho" charset="0"/>
              </a:rPr>
              <a:t>"Length should be positive!!"</a:t>
            </a:r>
            <a:r>
              <a:rPr lang="en-US" sz="18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800" dirty="0">
                <a:solidFill>
                  <a:schemeClr val="accent6">
                    <a:lumMod val="75000"/>
                  </a:schemeClr>
                </a:solidFill>
                <a:latin typeface="Courier New" pitchFamily="49" charset="0"/>
                <a:ea typeface="msmincho" charset="0"/>
                <a:cs typeface="msmincho" charset="0"/>
              </a:rPr>
              <a:t>else</a:t>
            </a:r>
            <a:r>
              <a:rPr lang="en-US" sz="18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800" dirty="0">
                <a:latin typeface="Courier New" pitchFamily="49" charset="0"/>
                <a:ea typeface="msmincho" charset="0"/>
                <a:cs typeface="msmincho" charset="0"/>
              </a:rPr>
              <a:t>    inch = length/ 2.54</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800" dirty="0">
                <a:latin typeface="Courier New" pitchFamily="49" charset="0"/>
                <a:ea typeface="msmincho" charset="0"/>
                <a:cs typeface="msmincho" charset="0"/>
              </a:rPr>
              <a:t>    </a:t>
            </a:r>
            <a:r>
              <a:rPr lang="en-US" sz="1800" dirty="0">
                <a:solidFill>
                  <a:schemeClr val="accent4">
                    <a:lumMod val="75000"/>
                  </a:schemeClr>
                </a:solidFill>
                <a:latin typeface="Courier New" pitchFamily="49" charset="0"/>
                <a:ea typeface="msmincho" charset="0"/>
                <a:cs typeface="msmincho" charset="0"/>
              </a:rPr>
              <a:t>print</a:t>
            </a:r>
            <a:r>
              <a:rPr lang="en-US" sz="1800" dirty="0">
                <a:latin typeface="Courier New" pitchFamily="49" charset="0"/>
                <a:ea typeface="msmincho" charset="0"/>
                <a:cs typeface="msmincho" charset="0"/>
              </a:rPr>
              <a:t>(length, </a:t>
            </a:r>
            <a:r>
              <a:rPr lang="en-US" sz="1800" dirty="0">
                <a:solidFill>
                  <a:srgbClr val="00B050"/>
                </a:solidFill>
                <a:latin typeface="Courier New" pitchFamily="49" charset="0"/>
                <a:ea typeface="msmincho" charset="0"/>
                <a:cs typeface="msmincho" charset="0"/>
              </a:rPr>
              <a:t>“Centimeters is: "</a:t>
            </a:r>
            <a:r>
              <a:rPr lang="en-US" sz="1800" dirty="0">
                <a:latin typeface="Courier New" pitchFamily="49" charset="0"/>
                <a:ea typeface="msmincho" charset="0"/>
                <a:cs typeface="msmincho" charset="0"/>
              </a:rPr>
              <a:t>,inch,</a:t>
            </a:r>
            <a:r>
              <a:rPr lang="en-US" sz="1800" dirty="0">
                <a:solidFill>
                  <a:srgbClr val="00B050"/>
                </a:solidFill>
                <a:latin typeface="Courier New" pitchFamily="49" charset="0"/>
                <a:ea typeface="msmincho" charset="0"/>
                <a:cs typeface="msmincho" charset="0"/>
              </a:rPr>
              <a:t>" Inches"</a:t>
            </a:r>
            <a:r>
              <a:rPr lang="en-US" sz="1800" dirty="0">
                <a:latin typeface="Courier New" pitchFamily="49" charset="0"/>
                <a:ea typeface="msmincho" charset="0"/>
                <a:cs typeface="msmincho" charset="0"/>
              </a:rPr>
              <a:t>)</a:t>
            </a:r>
            <a:endParaRPr lang="en-GB" sz="800" dirty="0">
              <a:latin typeface="Courier New" pitchFamily="49" charset="0"/>
              <a:ea typeface="msmincho" charset="0"/>
              <a:cs typeface="msmincho" charset="0"/>
            </a:endParaRPr>
          </a:p>
        </p:txBody>
      </p:sp>
      <p:sp>
        <p:nvSpPr>
          <p:cNvPr id="9" name="Content Placeholder 2"/>
          <p:cNvSpPr txBox="1">
            <a:spLocks/>
          </p:cNvSpPr>
          <p:nvPr/>
        </p:nvSpPr>
        <p:spPr>
          <a:xfrm>
            <a:off x="513970" y="3685173"/>
            <a:ext cx="8229600" cy="1020763"/>
          </a:xfrm>
          <a:prstGeom prst="rect">
            <a:avLst/>
          </a:prstGeom>
          <a:noFill/>
          <a:ln w="28575">
            <a:solidFill>
              <a:srgbClr val="0070C0"/>
            </a:solidFill>
            <a:round/>
            <a:headEnd type="triangle" w="med" len="med"/>
            <a:tailEnd/>
          </a:ln>
          <a:effectLst/>
        </p:spPr>
        <p:txBody>
          <a:bodyPr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900" dirty="0">
                <a:solidFill>
                  <a:schemeClr val="tx2"/>
                </a:solidFill>
                <a:latin typeface="Courier New" pitchFamily="49" charset="0"/>
                <a:ea typeface="msmincho" charset="0"/>
                <a:cs typeface="msmincho" charset="0"/>
              </a:rPr>
              <a:t> Enter the length in Centimeters : </a:t>
            </a:r>
            <a:r>
              <a:rPr lang="en-US" sz="1900" dirty="0">
                <a:latin typeface="Courier New" pitchFamily="49" charset="0"/>
                <a:ea typeface="msmincho" charset="0"/>
                <a:cs typeface="msmincho" charset="0"/>
              </a:rPr>
              <a:t>20</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900" dirty="0">
                <a:solidFill>
                  <a:schemeClr val="tx2"/>
                </a:solidFill>
                <a:latin typeface="Courier New" pitchFamily="49" charset="0"/>
                <a:ea typeface="msmincho" charset="0"/>
                <a:cs typeface="msmincho" charset="0"/>
              </a:rPr>
              <a:t> 20.0 Centimeters  is: 7.874015748031496  Inches</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900" dirty="0">
                <a:solidFill>
                  <a:schemeClr val="accent6">
                    <a:lumMod val="50000"/>
                  </a:schemeClr>
                </a:solidFill>
                <a:latin typeface="Courier New" pitchFamily="49" charset="0"/>
                <a:ea typeface="msmincho" charset="0"/>
                <a:cs typeface="msmincho" charset="0"/>
              </a:rPr>
              <a:t>&gt;&gt;&gt; </a:t>
            </a:r>
            <a:endParaRPr lang="en-GB" sz="1900" dirty="0">
              <a:solidFill>
                <a:schemeClr val="accent6">
                  <a:lumMod val="50000"/>
                </a:schemeClr>
              </a:solidFill>
              <a:latin typeface="Courier New" pitchFamily="49" charset="0"/>
              <a:ea typeface="msmincho" charset="0"/>
              <a:cs typeface="msmincho" charset="0"/>
            </a:endParaRPr>
          </a:p>
        </p:txBody>
      </p:sp>
      <p:sp>
        <p:nvSpPr>
          <p:cNvPr id="10" name="Rectangle 9"/>
          <p:cNvSpPr/>
          <p:nvPr/>
        </p:nvSpPr>
        <p:spPr>
          <a:xfrm>
            <a:off x="1050304" y="4706321"/>
            <a:ext cx="8025527" cy="1415772"/>
          </a:xfrm>
          <a:prstGeom prst="rect">
            <a:avLst/>
          </a:prstGeom>
        </p:spPr>
        <p:txBody>
          <a:bodyPr wrap="square">
            <a:spAutoFit/>
          </a:bodyPr>
          <a:lstStyle/>
          <a:p>
            <a:pPr algn="just">
              <a:defRPr/>
            </a:pPr>
            <a:r>
              <a:rPr lang="en-US" b="1" dirty="0">
                <a:solidFill>
                  <a:srgbClr val="FF0000"/>
                </a:solidFill>
                <a:latin typeface="+mj-lt"/>
                <a:ea typeface="+mj-ea"/>
                <a:cs typeface="+mj-cs"/>
              </a:rPr>
              <a:t>Note: </a:t>
            </a:r>
          </a:p>
          <a:p>
            <a:pPr marL="342900" indent="-342900" algn="just">
              <a:buFont typeface="Arial" panose="020B0604020202020204" pitchFamily="34" charset="0"/>
              <a:buChar char="•"/>
              <a:defRPr/>
            </a:pPr>
            <a:r>
              <a:rPr lang="en-US" dirty="0">
                <a:solidFill>
                  <a:srgbClr val="002060"/>
                </a:solidFill>
                <a:latin typeface="+mj-lt"/>
                <a:ea typeface="+mj-ea"/>
                <a:cs typeface="+mj-cs"/>
              </a:rPr>
              <a:t>You can use the </a:t>
            </a:r>
            <a:r>
              <a:rPr lang="en-US" dirty="0">
                <a:solidFill>
                  <a:srgbClr val="002060"/>
                </a:solidFill>
                <a:latin typeface="Courier New" panose="02070309020205020404" pitchFamily="49" charset="0"/>
                <a:ea typeface="+mj-ea"/>
                <a:cs typeface="Courier New" panose="02070309020205020404" pitchFamily="49" charset="0"/>
              </a:rPr>
              <a:t>round</a:t>
            </a:r>
            <a:r>
              <a:rPr lang="en-US" dirty="0">
                <a:solidFill>
                  <a:srgbClr val="002060"/>
                </a:solidFill>
                <a:latin typeface="+mj-lt"/>
                <a:ea typeface="+mj-ea"/>
                <a:cs typeface="+mj-cs"/>
              </a:rPr>
              <a:t> function to round the result:</a:t>
            </a:r>
          </a:p>
          <a:p>
            <a:pPr algn="just">
              <a:defRPr/>
            </a:pPr>
            <a:r>
              <a:rPr lang="en-US" dirty="0">
                <a:solidFill>
                  <a:schemeClr val="accent4">
                    <a:lumMod val="75000"/>
                  </a:schemeClr>
                </a:solidFill>
                <a:latin typeface="Courier New" pitchFamily="49" charset="0"/>
                <a:ea typeface="msmincho" charset="0"/>
                <a:cs typeface="msmincho" charset="0"/>
              </a:rPr>
              <a:t>  </a:t>
            </a:r>
            <a:r>
              <a:rPr lang="en-US" sz="1600" dirty="0">
                <a:solidFill>
                  <a:schemeClr val="accent4">
                    <a:lumMod val="75000"/>
                  </a:schemeClr>
                </a:solidFill>
                <a:latin typeface="Courier New" pitchFamily="49" charset="0"/>
                <a:ea typeface="msmincho" charset="0"/>
                <a:cs typeface="msmincho" charset="0"/>
              </a:rPr>
              <a:t>print</a:t>
            </a:r>
            <a:r>
              <a:rPr lang="en-US" sz="1600" dirty="0">
                <a:latin typeface="Courier New" pitchFamily="49" charset="0"/>
                <a:ea typeface="msmincho" charset="0"/>
                <a:cs typeface="msmincho" charset="0"/>
              </a:rPr>
              <a:t>(length, </a:t>
            </a:r>
            <a:r>
              <a:rPr lang="en-US" sz="1600" dirty="0">
                <a:solidFill>
                  <a:srgbClr val="00B050"/>
                </a:solidFill>
                <a:latin typeface="Courier New" pitchFamily="49" charset="0"/>
                <a:ea typeface="msmincho" charset="0"/>
                <a:cs typeface="msmincho" charset="0"/>
              </a:rPr>
              <a:t>“Centimeters is: "</a:t>
            </a:r>
            <a:r>
              <a:rPr lang="en-US" sz="1600" dirty="0">
                <a:latin typeface="Courier New" pitchFamily="49" charset="0"/>
                <a:ea typeface="msmincho" charset="0"/>
                <a:cs typeface="msmincho" charset="0"/>
              </a:rPr>
              <a:t>,</a:t>
            </a:r>
            <a:r>
              <a:rPr lang="en-US" sz="1600" u="sng" dirty="0">
                <a:latin typeface="Courier New" pitchFamily="49" charset="0"/>
                <a:ea typeface="msmincho" charset="0"/>
                <a:cs typeface="msmincho" charset="0"/>
              </a:rPr>
              <a:t>round(inch,1)</a:t>
            </a:r>
            <a:r>
              <a:rPr lang="en-US" sz="1600" dirty="0">
                <a:latin typeface="Courier New" pitchFamily="49" charset="0"/>
                <a:ea typeface="msmincho" charset="0"/>
                <a:cs typeface="msmincho" charset="0"/>
              </a:rPr>
              <a:t>,</a:t>
            </a:r>
            <a:r>
              <a:rPr lang="en-US" sz="1600" dirty="0">
                <a:solidFill>
                  <a:srgbClr val="00B050"/>
                </a:solidFill>
                <a:latin typeface="Courier New" pitchFamily="49" charset="0"/>
                <a:ea typeface="msmincho" charset="0"/>
                <a:cs typeface="msmincho" charset="0"/>
              </a:rPr>
              <a:t>" Inches"</a:t>
            </a:r>
            <a:r>
              <a:rPr lang="en-US" sz="1600" dirty="0">
                <a:latin typeface="Courier New" pitchFamily="49" charset="0"/>
                <a:ea typeface="msmincho" charset="0"/>
                <a:cs typeface="msmincho" charset="0"/>
              </a:rPr>
              <a:t>)</a:t>
            </a:r>
          </a:p>
          <a:p>
            <a:pPr marL="342900" indent="-342900" algn="just">
              <a:buFont typeface="Arial" panose="020B0604020202020204" pitchFamily="34" charset="0"/>
              <a:buChar char="•"/>
              <a:defRPr/>
            </a:pPr>
            <a:r>
              <a:rPr lang="en-US" sz="1600" dirty="0">
                <a:solidFill>
                  <a:srgbClr val="002060"/>
                </a:solidFill>
                <a:latin typeface="+mj-lt"/>
                <a:ea typeface="+mj-ea"/>
                <a:cs typeface="+mj-cs"/>
              </a:rPr>
              <a:t>In this case, the output will be rounded into </a:t>
            </a:r>
            <a:r>
              <a:rPr lang="en-US" sz="1600" b="1" dirty="0">
                <a:solidFill>
                  <a:srgbClr val="002060"/>
                </a:solidFill>
                <a:latin typeface="+mj-lt"/>
                <a:ea typeface="+mj-ea"/>
                <a:cs typeface="+mj-cs"/>
              </a:rPr>
              <a:t>1</a:t>
            </a:r>
            <a:r>
              <a:rPr lang="en-US" sz="1600" dirty="0">
                <a:solidFill>
                  <a:srgbClr val="002060"/>
                </a:solidFill>
                <a:latin typeface="+mj-lt"/>
                <a:ea typeface="+mj-ea"/>
                <a:cs typeface="+mj-cs"/>
              </a:rPr>
              <a:t> decimal place: </a:t>
            </a:r>
          </a:p>
          <a:p>
            <a:pPr algn="just">
              <a:defRPr/>
            </a:pPr>
            <a:r>
              <a:rPr lang="en-US" sz="1600" dirty="0">
                <a:solidFill>
                  <a:schemeClr val="tx2"/>
                </a:solidFill>
                <a:latin typeface="Courier New" pitchFamily="49" charset="0"/>
                <a:ea typeface="msmincho" charset="0"/>
                <a:cs typeface="msmincho" charset="0"/>
              </a:rPr>
              <a:t>  20.0 Centimeters  is:  7.9  Inches</a:t>
            </a:r>
          </a:p>
        </p:txBody>
      </p:sp>
    </p:spTree>
    <p:extLst>
      <p:ext uri="{BB962C8B-B14F-4D97-AF65-F5344CB8AC3E}">
        <p14:creationId xmlns:p14="http://schemas.microsoft.com/office/powerpoint/2010/main" val="122261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691680" y="156069"/>
            <a:ext cx="6458538" cy="1280890"/>
          </a:xfrm>
        </p:spPr>
        <p:txBody>
          <a:bodyPr/>
          <a:lstStyle/>
          <a:p>
            <a:r>
              <a:rPr lang="en-US" altLang="ar-KW" b="1" dirty="0"/>
              <a:t>Exercises</a:t>
            </a:r>
            <a:endParaRPr lang="en-US" altLang="ar-KW" dirty="0"/>
          </a:p>
        </p:txBody>
      </p:sp>
      <p:sp>
        <p:nvSpPr>
          <p:cNvPr id="35843" name="Content Placeholder 2"/>
          <p:cNvSpPr>
            <a:spLocks noGrp="1"/>
          </p:cNvSpPr>
          <p:nvPr>
            <p:ph idx="1"/>
          </p:nvPr>
        </p:nvSpPr>
        <p:spPr>
          <a:xfrm>
            <a:off x="1259633" y="1436959"/>
            <a:ext cx="7560982" cy="3412132"/>
          </a:xfrm>
        </p:spPr>
        <p:txBody>
          <a:bodyPr>
            <a:normAutofit/>
          </a:bodyPr>
          <a:lstStyle/>
          <a:p>
            <a:pPr marL="0" indent="0" algn="just">
              <a:lnSpc>
                <a:spcPct val="100000"/>
              </a:lnSpc>
              <a:buNone/>
            </a:pPr>
            <a:r>
              <a:rPr lang="en-US" altLang="ar-KW" sz="2000" dirty="0">
                <a:latin typeface="+mn-lt"/>
              </a:rPr>
              <a:t>2. Ask the user for a temperature. Then ask them what units, Celsius or Fahrenheit, the temperature is in. </a:t>
            </a:r>
          </a:p>
          <a:p>
            <a:pPr marL="0" indent="0" algn="just">
              <a:lnSpc>
                <a:spcPct val="100000"/>
              </a:lnSpc>
              <a:buNone/>
            </a:pPr>
            <a:r>
              <a:rPr lang="en-US" altLang="ar-KW" sz="2000" dirty="0">
                <a:latin typeface="+mn-lt"/>
              </a:rPr>
              <a:t>Your program should convert the temperature to the other unit. </a:t>
            </a:r>
            <a:r>
              <a:rPr lang="en-US" sz="2000" dirty="0">
                <a:latin typeface="+mn-lt"/>
                <a:ea typeface="Times New Roman" panose="02020603050405020304" pitchFamily="18" charset="0"/>
              </a:rPr>
              <a:t>The conversion Formulas are: </a:t>
            </a:r>
            <a:endParaRPr lang="en-US" altLang="ar-KW" sz="2400" b="1" dirty="0">
              <a:latin typeface="+mn-lt"/>
            </a:endParaRPr>
          </a:p>
          <a:p>
            <a:pPr algn="just">
              <a:lnSpc>
                <a:spcPct val="100000"/>
              </a:lnSpc>
            </a:pPr>
            <a:r>
              <a:rPr lang="en-US" dirty="0">
                <a:latin typeface="+mj-lt"/>
                <a:ea typeface="Times New Roman" panose="02020603050405020304" pitchFamily="18" charset="0"/>
              </a:rPr>
              <a:t>From Celsius to Fahrenheit: </a:t>
            </a:r>
            <a:r>
              <a:rPr lang="en-US" b="1" dirty="0">
                <a:latin typeface="+mj-lt"/>
                <a:ea typeface="Times New Roman" panose="02020603050405020304" pitchFamily="18" charset="0"/>
              </a:rPr>
              <a:t>F = 9/5 C + 32 </a:t>
            </a:r>
          </a:p>
          <a:p>
            <a:pPr algn="just">
              <a:lnSpc>
                <a:spcPct val="100000"/>
              </a:lnSpc>
            </a:pPr>
            <a:r>
              <a:rPr lang="en-US" dirty="0">
                <a:latin typeface="+mj-lt"/>
              </a:rPr>
              <a:t>From Fahrenheit to Celsius: </a:t>
            </a:r>
            <a:r>
              <a:rPr lang="en-US" b="1" dirty="0">
                <a:latin typeface="+mj-lt"/>
              </a:rPr>
              <a:t>C = 5 (F -32) /9</a:t>
            </a:r>
            <a:endParaRPr lang="en-US" altLang="ar-KW" b="1" dirty="0">
              <a:latin typeface="+mj-lt"/>
            </a:endParaRPr>
          </a:p>
        </p:txBody>
      </p:sp>
      <p:sp>
        <p:nvSpPr>
          <p:cNvPr id="35844" name="Slide Number Placeholder 3"/>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27</a:t>
            </a:fld>
            <a:endParaRPr lang="en-GB" altLang="ar-KW"/>
          </a:p>
        </p:txBody>
      </p:sp>
      <p:sp>
        <p:nvSpPr>
          <p:cNvPr id="3" name="Footer Placeholder 2">
            <a:extLst>
              <a:ext uri="{FF2B5EF4-FFF2-40B4-BE49-F238E27FC236}">
                <a16:creationId xmlns:a16="http://schemas.microsoft.com/office/drawing/2014/main" id="{5544BC05-F775-4E6A-AF52-61D1CF2D1AB9}"/>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11286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28650" y="366055"/>
            <a:ext cx="7886700" cy="754488"/>
          </a:xfrm>
        </p:spPr>
        <p:txBody>
          <a:bodyPr/>
          <a:lstStyle/>
          <a:p>
            <a:r>
              <a:rPr lang="en-US" altLang="ar-KW" b="1" dirty="0"/>
              <a:t>Exercises</a:t>
            </a:r>
            <a:endParaRPr lang="en-US" altLang="ar-KW" dirty="0"/>
          </a:p>
        </p:txBody>
      </p:sp>
      <p:sp>
        <p:nvSpPr>
          <p:cNvPr id="37891" name="Content Placeholder 2"/>
          <p:cNvSpPr>
            <a:spLocks noGrp="1"/>
          </p:cNvSpPr>
          <p:nvPr>
            <p:ph idx="1"/>
          </p:nvPr>
        </p:nvSpPr>
        <p:spPr>
          <a:xfrm>
            <a:off x="546722" y="1057573"/>
            <a:ext cx="7886700" cy="3657364"/>
          </a:xfrm>
        </p:spPr>
        <p:txBody>
          <a:bodyPr>
            <a:normAutofit lnSpcReduction="10000"/>
          </a:bodyPr>
          <a:lstStyle/>
          <a:p>
            <a:pPr marL="0" indent="0">
              <a:buNone/>
            </a:pPr>
            <a:r>
              <a:rPr lang="en-US" altLang="ar-KW" sz="2000" dirty="0"/>
              <a:t>Solution of Ex 2:</a:t>
            </a:r>
          </a:p>
          <a:p>
            <a:pPr marL="0" indent="0">
              <a:buNone/>
            </a:pPr>
            <a:endParaRPr lang="en-US" altLang="ar-KW" sz="2000"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sz="2000"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sz="2000"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sz="2000"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sz="2000"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sz="2000" b="1" dirty="0">
              <a:solidFill>
                <a:srgbClr val="002060"/>
              </a:solidFill>
              <a:latin typeface="Courier New" panose="02070309020205020404" pitchFamily="49" charset="0"/>
              <a:cs typeface="Courier New" panose="02070309020205020404" pitchFamily="49" charset="0"/>
            </a:endParaRPr>
          </a:p>
          <a:p>
            <a:pPr marL="0" indent="0">
              <a:buNone/>
            </a:pPr>
            <a:endParaRPr lang="en-US" altLang="ar-KW" sz="2000" dirty="0"/>
          </a:p>
          <a:p>
            <a:pPr marL="0" indent="0">
              <a:buNone/>
            </a:pPr>
            <a:endParaRPr lang="en-US" altLang="ar-KW" sz="2000" dirty="0">
              <a:solidFill>
                <a:srgbClr val="FF0000"/>
              </a:solidFill>
            </a:endParaRPr>
          </a:p>
          <a:p>
            <a:pPr marL="0" indent="0">
              <a:buNone/>
            </a:pPr>
            <a:r>
              <a:rPr lang="en-US" altLang="ar-KW" sz="2000" dirty="0">
                <a:solidFill>
                  <a:srgbClr val="FF0000"/>
                </a:solidFill>
              </a:rPr>
              <a:t>Output:</a:t>
            </a:r>
          </a:p>
        </p:txBody>
      </p:sp>
      <p:sp>
        <p:nvSpPr>
          <p:cNvPr id="3" name="Footer Placeholder 2">
            <a:extLst>
              <a:ext uri="{FF2B5EF4-FFF2-40B4-BE49-F238E27FC236}">
                <a16:creationId xmlns:a16="http://schemas.microsoft.com/office/drawing/2014/main" id="{3445D1AA-20CC-48D6-A91B-6CE03E6D57DC}"/>
              </a:ext>
            </a:extLst>
          </p:cNvPr>
          <p:cNvSpPr>
            <a:spLocks noGrp="1"/>
          </p:cNvSpPr>
          <p:nvPr>
            <p:ph type="ftr" sz="quarter" idx="11"/>
          </p:nvPr>
        </p:nvSpPr>
        <p:spPr/>
        <p:txBody>
          <a:bodyPr/>
          <a:lstStyle/>
          <a:p>
            <a:r>
              <a:rPr lang="en-US"/>
              <a:t>AOU-M110</a:t>
            </a:r>
            <a:endParaRPr lang="en-US" dirty="0"/>
          </a:p>
        </p:txBody>
      </p:sp>
      <p:sp>
        <p:nvSpPr>
          <p:cNvPr id="37894" name="Slide Number Placeholder 4"/>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BB9C3A82-4F97-4BE3-B18B-1702FDC88729}" type="slidenum">
              <a:rPr lang="en-GB" altLang="ar-KW"/>
              <a:pPr/>
              <a:t>28</a:t>
            </a:fld>
            <a:endParaRPr lang="en-GB" altLang="ar-KW"/>
          </a:p>
        </p:txBody>
      </p:sp>
      <p:sp>
        <p:nvSpPr>
          <p:cNvPr id="4" name="Content Placeholder 2"/>
          <p:cNvSpPr txBox="1">
            <a:spLocks/>
          </p:cNvSpPr>
          <p:nvPr/>
        </p:nvSpPr>
        <p:spPr>
          <a:xfrm>
            <a:off x="914400" y="1367862"/>
            <a:ext cx="7704667" cy="2817812"/>
          </a:xfrm>
          <a:prstGeom prst="rect">
            <a:avLst/>
          </a:prstGeom>
          <a:solidFill>
            <a:schemeClr val="bg1">
              <a:lumMod val="95000"/>
            </a:schemeClr>
          </a:solidFill>
          <a:ln w="28575">
            <a:solidFill>
              <a:srgbClr val="0070C0"/>
            </a:solidFill>
            <a:round/>
            <a:headEnd type="triangle" w="med" len="med"/>
            <a:tailEnd/>
          </a:ln>
          <a:effectLst/>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latin typeface="Courier New" pitchFamily="49" charset="0"/>
                <a:ea typeface="msmincho" charset="0"/>
                <a:cs typeface="msmincho" charset="0"/>
              </a:rPr>
              <a:t>temp = </a:t>
            </a:r>
            <a:r>
              <a:rPr lang="en-GB" sz="1900" dirty="0">
                <a:solidFill>
                  <a:srgbClr val="7030A0"/>
                </a:solidFill>
                <a:latin typeface="Courier New" pitchFamily="49" charset="0"/>
                <a:ea typeface="msmincho" charset="0"/>
                <a:cs typeface="msmincho" charset="0"/>
              </a:rPr>
              <a:t>float</a:t>
            </a:r>
            <a:r>
              <a:rPr lang="en-GB" sz="1900" dirty="0">
                <a:latin typeface="Courier New" pitchFamily="49" charset="0"/>
                <a:ea typeface="msmincho" charset="0"/>
                <a:cs typeface="msmincho" charset="0"/>
              </a:rPr>
              <a:t>(</a:t>
            </a:r>
            <a:r>
              <a:rPr lang="en-GB" sz="1900" dirty="0">
                <a:solidFill>
                  <a:srgbClr val="7030A0"/>
                </a:solidFill>
                <a:latin typeface="Courier New" pitchFamily="49" charset="0"/>
                <a:ea typeface="msmincho" charset="0"/>
                <a:cs typeface="msmincho" charset="0"/>
              </a:rPr>
              <a:t>input</a:t>
            </a:r>
            <a:r>
              <a:rPr lang="en-GB" sz="1900" dirty="0">
                <a:latin typeface="Courier New" pitchFamily="49" charset="0"/>
                <a:ea typeface="msmincho" charset="0"/>
                <a:cs typeface="msmincho" charset="0"/>
              </a:rPr>
              <a:t>(</a:t>
            </a:r>
            <a:r>
              <a:rPr lang="en-GB" sz="1900" dirty="0">
                <a:solidFill>
                  <a:srgbClr val="00B050"/>
                </a:solidFill>
                <a:latin typeface="Courier New" pitchFamily="49" charset="0"/>
                <a:ea typeface="msmincho" charset="0"/>
                <a:cs typeface="msmincho" charset="0"/>
              </a:rPr>
              <a:t>“Enter the temperature: "</a:t>
            </a:r>
            <a:r>
              <a:rPr lang="en-GB" sz="19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latin typeface="Courier New" pitchFamily="49" charset="0"/>
                <a:ea typeface="msmincho" charset="0"/>
                <a:cs typeface="msmincho" charset="0"/>
              </a:rPr>
              <a:t>unit = </a:t>
            </a:r>
            <a:r>
              <a:rPr lang="en-GB" sz="1900" dirty="0">
                <a:solidFill>
                  <a:srgbClr val="7030A0"/>
                </a:solidFill>
                <a:latin typeface="Courier New" pitchFamily="49" charset="0"/>
                <a:ea typeface="msmincho" charset="0"/>
                <a:cs typeface="msmincho" charset="0"/>
              </a:rPr>
              <a:t>input</a:t>
            </a:r>
            <a:r>
              <a:rPr lang="en-GB" sz="1900" dirty="0">
                <a:latin typeface="Courier New" pitchFamily="49" charset="0"/>
                <a:ea typeface="msmincho" charset="0"/>
                <a:cs typeface="msmincho" charset="0"/>
              </a:rPr>
              <a:t>(</a:t>
            </a:r>
            <a:r>
              <a:rPr lang="en-GB" sz="1900" dirty="0">
                <a:solidFill>
                  <a:srgbClr val="00B050"/>
                </a:solidFill>
                <a:latin typeface="Courier New" pitchFamily="49" charset="0"/>
                <a:ea typeface="msmincho" charset="0"/>
                <a:cs typeface="msmincho" charset="0"/>
              </a:rPr>
              <a:t>“Enter the unit: C/F: "</a:t>
            </a:r>
            <a:r>
              <a:rPr lang="en-GB" sz="19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chemeClr val="accent6">
                    <a:lumMod val="75000"/>
                  </a:schemeClr>
                </a:solidFill>
                <a:latin typeface="Courier New" pitchFamily="49" charset="0"/>
                <a:ea typeface="msmincho" charset="0"/>
                <a:cs typeface="msmincho" charset="0"/>
              </a:rPr>
              <a:t>if</a:t>
            </a:r>
            <a:r>
              <a:rPr lang="en-GB" sz="1900" dirty="0">
                <a:latin typeface="Courier New" pitchFamily="49" charset="0"/>
                <a:ea typeface="msmincho" charset="0"/>
                <a:cs typeface="msmincho" charset="0"/>
              </a:rPr>
              <a:t> unit == </a:t>
            </a:r>
            <a:r>
              <a:rPr lang="en-GB" sz="1900" dirty="0">
                <a:solidFill>
                  <a:srgbClr val="00B050"/>
                </a:solidFill>
                <a:latin typeface="Courier New" pitchFamily="49" charset="0"/>
                <a:ea typeface="msmincho" charset="0"/>
                <a:cs typeface="msmincho" charset="0"/>
              </a:rPr>
              <a:t>"C"</a:t>
            </a:r>
            <a:r>
              <a:rPr lang="en-GB" sz="19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latin typeface="Courier New" pitchFamily="49" charset="0"/>
                <a:ea typeface="msmincho" charset="0"/>
                <a:cs typeface="msmincho" charset="0"/>
              </a:rPr>
              <a:t>    fah = 9/5 * temp + 32</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latin typeface="Courier New" pitchFamily="49" charset="0"/>
                <a:ea typeface="msmincho" charset="0"/>
                <a:cs typeface="msmincho" charset="0"/>
              </a:rPr>
              <a:t>    </a:t>
            </a:r>
            <a:r>
              <a:rPr lang="en-GB" sz="1900" dirty="0">
                <a:solidFill>
                  <a:srgbClr val="7030A0"/>
                </a:solidFill>
                <a:latin typeface="Courier New" pitchFamily="49" charset="0"/>
                <a:ea typeface="msmincho" charset="0"/>
                <a:cs typeface="msmincho" charset="0"/>
              </a:rPr>
              <a:t>print</a:t>
            </a:r>
            <a:r>
              <a:rPr lang="en-GB" sz="1900" dirty="0">
                <a:latin typeface="Courier New" pitchFamily="49" charset="0"/>
                <a:ea typeface="msmincho" charset="0"/>
                <a:cs typeface="msmincho" charset="0"/>
              </a:rPr>
              <a:t>(temp,</a:t>
            </a:r>
            <a:r>
              <a:rPr lang="en-GB" sz="1900" dirty="0">
                <a:solidFill>
                  <a:srgbClr val="00B050"/>
                </a:solidFill>
                <a:latin typeface="Courier New" pitchFamily="49" charset="0"/>
                <a:ea typeface="msmincho" charset="0"/>
                <a:cs typeface="msmincho" charset="0"/>
              </a:rPr>
              <a:t>" Celsius is "</a:t>
            </a:r>
            <a:r>
              <a:rPr lang="en-GB" sz="1900" dirty="0">
                <a:latin typeface="Courier New" pitchFamily="49" charset="0"/>
                <a:ea typeface="msmincho" charset="0"/>
                <a:cs typeface="msmincho" charset="0"/>
              </a:rPr>
              <a:t>,fah,</a:t>
            </a:r>
            <a:r>
              <a:rPr lang="en-GB" sz="1900" dirty="0">
                <a:solidFill>
                  <a:srgbClr val="00B050"/>
                </a:solidFill>
                <a:latin typeface="Courier New" pitchFamily="49" charset="0"/>
                <a:ea typeface="msmincho" charset="0"/>
                <a:cs typeface="msmincho" charset="0"/>
              </a:rPr>
              <a:t>" Fahrenheit"</a:t>
            </a:r>
            <a:r>
              <a:rPr lang="en-GB" sz="19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chemeClr val="accent6">
                    <a:lumMod val="75000"/>
                  </a:schemeClr>
                </a:solidFill>
                <a:latin typeface="Courier New" pitchFamily="49" charset="0"/>
                <a:ea typeface="msmincho" charset="0"/>
                <a:cs typeface="msmincho" charset="0"/>
              </a:rPr>
              <a:t>else</a:t>
            </a:r>
            <a:r>
              <a:rPr lang="en-GB" sz="1900" dirty="0">
                <a:latin typeface="Courier New" pitchFamily="49" charset="0"/>
                <a:ea typeface="msmincho" charset="0"/>
                <a:cs typeface="msmincho" charset="0"/>
              </a:rPr>
              <a: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latin typeface="Courier New" pitchFamily="49" charset="0"/>
                <a:ea typeface="msmincho" charset="0"/>
                <a:cs typeface="msmincho" charset="0"/>
              </a:rPr>
              <a:t>    cel = 5/9*(temp -32)</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latin typeface="Courier New" pitchFamily="49" charset="0"/>
                <a:ea typeface="msmincho" charset="0"/>
                <a:cs typeface="msmincho" charset="0"/>
              </a:rPr>
              <a:t>    </a:t>
            </a:r>
            <a:r>
              <a:rPr lang="en-GB" sz="1900" dirty="0">
                <a:solidFill>
                  <a:srgbClr val="7030A0"/>
                </a:solidFill>
                <a:latin typeface="Courier New" pitchFamily="49" charset="0"/>
                <a:ea typeface="msmincho" charset="0"/>
                <a:cs typeface="msmincho" charset="0"/>
              </a:rPr>
              <a:t>print</a:t>
            </a:r>
            <a:r>
              <a:rPr lang="en-GB" sz="1900" dirty="0">
                <a:latin typeface="Courier New" pitchFamily="49" charset="0"/>
                <a:ea typeface="msmincho" charset="0"/>
                <a:cs typeface="msmincho" charset="0"/>
              </a:rPr>
              <a:t>(temp,</a:t>
            </a:r>
            <a:r>
              <a:rPr lang="en-GB" sz="1900" dirty="0">
                <a:solidFill>
                  <a:srgbClr val="00B050"/>
                </a:solidFill>
                <a:latin typeface="Courier New" pitchFamily="49" charset="0"/>
                <a:ea typeface="msmincho" charset="0"/>
                <a:cs typeface="msmincho" charset="0"/>
              </a:rPr>
              <a:t>" Fahrenheit is "</a:t>
            </a:r>
            <a:r>
              <a:rPr lang="en-GB" sz="1900" dirty="0">
                <a:latin typeface="Courier New" pitchFamily="49" charset="0"/>
                <a:ea typeface="msmincho" charset="0"/>
                <a:cs typeface="msmincho" charset="0"/>
              </a:rPr>
              <a:t>,cel,</a:t>
            </a:r>
            <a:r>
              <a:rPr lang="en-GB" sz="1900" dirty="0">
                <a:solidFill>
                  <a:srgbClr val="00B050"/>
                </a:solidFill>
                <a:latin typeface="Courier New" pitchFamily="49" charset="0"/>
                <a:ea typeface="msmincho" charset="0"/>
                <a:cs typeface="msmincho" charset="0"/>
              </a:rPr>
              <a:t>" Celsius"</a:t>
            </a:r>
            <a:r>
              <a:rPr lang="en-GB" sz="1900" dirty="0">
                <a:latin typeface="Courier New" pitchFamily="49" charset="0"/>
                <a:ea typeface="msmincho" charset="0"/>
                <a:cs typeface="msmincho" charset="0"/>
              </a:rPr>
              <a:t>)</a:t>
            </a:r>
          </a:p>
        </p:txBody>
      </p:sp>
      <p:sp>
        <p:nvSpPr>
          <p:cNvPr id="6" name="Content Placeholder 2"/>
          <p:cNvSpPr txBox="1">
            <a:spLocks/>
          </p:cNvSpPr>
          <p:nvPr/>
        </p:nvSpPr>
        <p:spPr>
          <a:xfrm>
            <a:off x="990668" y="4494359"/>
            <a:ext cx="6844915" cy="1379537"/>
          </a:xfrm>
          <a:prstGeom prst="rect">
            <a:avLst/>
          </a:prstGeom>
          <a:noFill/>
          <a:ln w="28575">
            <a:solidFill>
              <a:srgbClr val="0070C0"/>
            </a:solidFill>
            <a:round/>
            <a:headEnd type="triangle" w="med" len="med"/>
            <a:tailEnd/>
          </a:ln>
          <a:effectLst/>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chemeClr val="tx2"/>
                </a:solidFill>
                <a:latin typeface="Courier New" pitchFamily="49" charset="0"/>
                <a:ea typeface="msmincho" charset="0"/>
                <a:cs typeface="msmincho" charset="0"/>
              </a:rPr>
              <a:t>Enter the temperature: </a:t>
            </a:r>
            <a:r>
              <a:rPr lang="en-GB" sz="1900" dirty="0">
                <a:latin typeface="Courier New" pitchFamily="49" charset="0"/>
                <a:ea typeface="msmincho" charset="0"/>
                <a:cs typeface="msmincho" charset="0"/>
              </a:rPr>
              <a:t>50</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chemeClr val="tx2"/>
                </a:solidFill>
                <a:latin typeface="Courier New" pitchFamily="49" charset="0"/>
                <a:ea typeface="msmincho" charset="0"/>
                <a:cs typeface="msmincho" charset="0"/>
              </a:rPr>
              <a:t>Enter the unit: C/F: </a:t>
            </a:r>
            <a:r>
              <a:rPr lang="en-GB" sz="1900" dirty="0">
                <a:latin typeface="Courier New" pitchFamily="49" charset="0"/>
                <a:ea typeface="msmincho" charset="0"/>
                <a:cs typeface="msmincho" charset="0"/>
              </a:rPr>
              <a:t>C</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chemeClr val="tx2"/>
                </a:solidFill>
                <a:latin typeface="Courier New" pitchFamily="49" charset="0"/>
                <a:ea typeface="msmincho" charset="0"/>
                <a:cs typeface="msmincho" charset="0"/>
              </a:rPr>
              <a:t>50.0  Celsius is  122.0  Fahrenheit</a:t>
            </a:r>
          </a:p>
          <a:p>
            <a:pPr marL="0" indent="0">
              <a:lnSpc>
                <a:spcPct val="103000"/>
              </a:lnSpc>
              <a:buNone/>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chemeClr val="accent6">
                    <a:lumMod val="50000"/>
                  </a:schemeClr>
                </a:solidFill>
                <a:latin typeface="Courier New" pitchFamily="49" charset="0"/>
                <a:ea typeface="msmincho" charset="0"/>
                <a:cs typeface="msmincho" charset="0"/>
              </a:rPr>
              <a:t>&gt;&gt;&gt; </a:t>
            </a:r>
          </a:p>
        </p:txBody>
      </p:sp>
    </p:spTree>
    <p:extLst>
      <p:ext uri="{BB962C8B-B14F-4D97-AF65-F5344CB8AC3E}">
        <p14:creationId xmlns:p14="http://schemas.microsoft.com/office/powerpoint/2010/main" val="3618265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p:txBody>
          <a:bodyPr/>
          <a:lstStyle/>
          <a:p>
            <a:r>
              <a:rPr lang="en-US" dirty="0"/>
              <a:t>Exercises</a:t>
            </a:r>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29</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1010709" y="1374226"/>
            <a:ext cx="7704666" cy="2031325"/>
          </a:xfrm>
          <a:prstGeom prst="rect">
            <a:avLst/>
          </a:prstGeom>
          <a:noFill/>
        </p:spPr>
        <p:txBody>
          <a:bodyPr wrap="square">
            <a:spAutoFit/>
          </a:bodyPr>
          <a:lstStyle/>
          <a:p>
            <a:pPr algn="l"/>
            <a:r>
              <a:rPr lang="en-US" sz="1800" b="0" i="0" u="none" strike="noStrike" baseline="0" dirty="0">
                <a:latin typeface="SabonLTPro-Roman"/>
              </a:rPr>
              <a:t>3. Write a program that asks the user to enter the age of the customer , then display the proper message as follows:</a:t>
            </a:r>
          </a:p>
          <a:p>
            <a:pPr marL="285750" indent="-285750" algn="l">
              <a:buFontTx/>
              <a:buChar char="-"/>
            </a:pPr>
            <a:r>
              <a:rPr lang="en-US" sz="1800" b="0" i="0" u="none" strike="noStrike" baseline="0" dirty="0">
                <a:latin typeface="SabonLTPro-Roman"/>
              </a:rPr>
              <a:t>If the age is greater than or equal to 60, the message is: “ Senior Discount”.</a:t>
            </a:r>
          </a:p>
          <a:p>
            <a:pPr marL="285750" indent="-285750">
              <a:buFontTx/>
              <a:buChar char="-"/>
            </a:pPr>
            <a:r>
              <a:rPr lang="en-US" dirty="0">
                <a:latin typeface="SabonLTPro-Roman"/>
              </a:rPr>
              <a:t>If the age </a:t>
            </a:r>
            <a:r>
              <a:rPr lang="en-US" sz="1800" b="0" i="0" u="none" strike="noStrike" baseline="0" dirty="0">
                <a:latin typeface="SabonLTPro-Roman"/>
              </a:rPr>
              <a:t>is greater than or equal to 18 and less than 60 , the message is: “ No Discount”.</a:t>
            </a:r>
          </a:p>
          <a:p>
            <a:pPr marL="285750" indent="-285750">
              <a:buFontTx/>
              <a:buChar char="-"/>
            </a:pPr>
            <a:r>
              <a:rPr lang="en-US" sz="1800" b="0" i="0" u="none" strike="noStrike" baseline="0" dirty="0">
                <a:latin typeface="SabonLTPro-Roman"/>
              </a:rPr>
              <a:t>If the age is less than 18, the message is: “ Junior Discount”.</a:t>
            </a:r>
          </a:p>
          <a:p>
            <a:pPr algn="l"/>
            <a:endParaRPr lang="en-US" dirty="0"/>
          </a:p>
        </p:txBody>
      </p:sp>
      <p:sp>
        <p:nvSpPr>
          <p:cNvPr id="9" name="TextBox 8">
            <a:extLst>
              <a:ext uri="{FF2B5EF4-FFF2-40B4-BE49-F238E27FC236}">
                <a16:creationId xmlns:a16="http://schemas.microsoft.com/office/drawing/2014/main" id="{722BEC9E-598A-4B31-B4A3-94E1A6418A7F}"/>
              </a:ext>
            </a:extLst>
          </p:cNvPr>
          <p:cNvSpPr txBox="1"/>
          <p:nvPr/>
        </p:nvSpPr>
        <p:spPr>
          <a:xfrm>
            <a:off x="2062264" y="3879901"/>
            <a:ext cx="5301574" cy="2031325"/>
          </a:xfrm>
          <a:prstGeom prst="rect">
            <a:avLst/>
          </a:prstGeom>
          <a:noFill/>
          <a:ln>
            <a:solidFill>
              <a:schemeClr val="accent1"/>
            </a:solidFill>
          </a:ln>
        </p:spPr>
        <p:txBody>
          <a:bodyPr wrap="square">
            <a:spAutoFit/>
          </a:bodyPr>
          <a:lstStyle/>
          <a:p>
            <a:r>
              <a:rPr lang="en-US" dirty="0"/>
              <a:t>age= eval(input('Enter the age of the customer: '))</a:t>
            </a:r>
          </a:p>
          <a:p>
            <a:r>
              <a:rPr lang="en-US" dirty="0"/>
              <a:t>if age&gt;=60:</a:t>
            </a:r>
          </a:p>
          <a:p>
            <a:r>
              <a:rPr lang="en-US" dirty="0"/>
              <a:t>    print('Senior Discount')</a:t>
            </a:r>
          </a:p>
          <a:p>
            <a:r>
              <a:rPr lang="en-US" dirty="0"/>
              <a:t>elif age&gt;=18:</a:t>
            </a:r>
          </a:p>
          <a:p>
            <a:r>
              <a:rPr lang="en-US" dirty="0"/>
              <a:t>    print('No Discount')</a:t>
            </a:r>
          </a:p>
          <a:p>
            <a:r>
              <a:rPr lang="en-US" dirty="0"/>
              <a:t>else:</a:t>
            </a:r>
          </a:p>
          <a:p>
            <a:r>
              <a:rPr lang="en-US" dirty="0"/>
              <a:t>    print('Junior Discount')</a:t>
            </a:r>
          </a:p>
        </p:txBody>
      </p:sp>
      <p:sp>
        <p:nvSpPr>
          <p:cNvPr id="12" name="TextBox 11">
            <a:extLst>
              <a:ext uri="{FF2B5EF4-FFF2-40B4-BE49-F238E27FC236}">
                <a16:creationId xmlns:a16="http://schemas.microsoft.com/office/drawing/2014/main" id="{F7040E7F-1676-415A-89F5-B5C3B359BCAD}"/>
              </a:ext>
            </a:extLst>
          </p:cNvPr>
          <p:cNvSpPr txBox="1"/>
          <p:nvPr/>
        </p:nvSpPr>
        <p:spPr>
          <a:xfrm>
            <a:off x="726141" y="3387968"/>
            <a:ext cx="1900518" cy="461665"/>
          </a:xfrm>
          <a:prstGeom prst="rect">
            <a:avLst/>
          </a:prstGeom>
          <a:noFill/>
        </p:spPr>
        <p:txBody>
          <a:bodyPr wrap="square">
            <a:spAutoFit/>
          </a:bodyPr>
          <a:lstStyle/>
          <a:p>
            <a:pPr algn="ctr"/>
            <a:r>
              <a:rPr kumimoji="0" lang="en-US" sz="2400" b="0" i="0" u="none" strike="noStrike" kern="1200" cap="none" spc="0" normalizeH="0" baseline="0" noProof="0" dirty="0">
                <a:ln w="3175" cmpd="sng">
                  <a:noFill/>
                </a:ln>
                <a:solidFill>
                  <a:srgbClr val="C00000"/>
                </a:solidFill>
                <a:effectLst/>
                <a:uLnTx/>
                <a:uFillTx/>
                <a:latin typeface="Corbel" panose="020B0503020204020204"/>
                <a:ea typeface="+mj-ea"/>
                <a:cs typeface="+mj-cs"/>
              </a:rPr>
              <a:t>Solution:</a:t>
            </a:r>
            <a:endParaRPr lang="en-US" sz="1100" dirty="0">
              <a:solidFill>
                <a:srgbClr val="C00000"/>
              </a:solidFill>
            </a:endParaRPr>
          </a:p>
        </p:txBody>
      </p:sp>
    </p:spTree>
    <p:extLst>
      <p:ext uri="{BB962C8B-B14F-4D97-AF65-F5344CB8AC3E}">
        <p14:creationId xmlns:p14="http://schemas.microsoft.com/office/powerpoint/2010/main" val="374879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1C37-F5CD-4FF8-91E5-3EE0F73FE7D0}"/>
              </a:ext>
            </a:extLst>
          </p:cNvPr>
          <p:cNvSpPr>
            <a:spLocks noGrp="1"/>
          </p:cNvSpPr>
          <p:nvPr>
            <p:ph type="title"/>
          </p:nvPr>
        </p:nvSpPr>
        <p:spPr>
          <a:xfrm>
            <a:off x="628650" y="366055"/>
            <a:ext cx="7886700" cy="859282"/>
          </a:xfrm>
        </p:spPr>
        <p:txBody>
          <a:bodyPr>
            <a:normAutofit/>
          </a:bodyPr>
          <a:lstStyle/>
          <a:p>
            <a:r>
              <a:rPr lang="en-US" dirty="0"/>
              <a:t>If Statement</a:t>
            </a:r>
          </a:p>
        </p:txBody>
      </p:sp>
      <p:sp>
        <p:nvSpPr>
          <p:cNvPr id="8" name="Footer Placeholder 7">
            <a:extLst>
              <a:ext uri="{FF2B5EF4-FFF2-40B4-BE49-F238E27FC236}">
                <a16:creationId xmlns:a16="http://schemas.microsoft.com/office/drawing/2014/main" id="{72B83F46-157B-4184-9F59-02F278709905}"/>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4E3589E9-7F80-4543-BA12-A3DAC5991017}"/>
              </a:ext>
            </a:extLst>
          </p:cNvPr>
          <p:cNvSpPr>
            <a:spLocks noGrp="1"/>
          </p:cNvSpPr>
          <p:nvPr>
            <p:ph type="sldNum" sz="quarter" idx="4294967295"/>
          </p:nvPr>
        </p:nvSpPr>
        <p:spPr>
          <a:xfrm>
            <a:off x="8715375" y="6308725"/>
            <a:ext cx="428625" cy="366713"/>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3BDD0625-2B9A-4D56-931E-860C177FF226}"/>
              </a:ext>
            </a:extLst>
          </p:cNvPr>
          <p:cNvSpPr txBox="1"/>
          <p:nvPr/>
        </p:nvSpPr>
        <p:spPr>
          <a:xfrm>
            <a:off x="1010709" y="1413591"/>
            <a:ext cx="7704666" cy="4801314"/>
          </a:xfrm>
          <a:prstGeom prst="rect">
            <a:avLst/>
          </a:prstGeom>
          <a:noFill/>
        </p:spPr>
        <p:txBody>
          <a:bodyPr wrap="square">
            <a:spAutoFit/>
          </a:bodyPr>
          <a:lstStyle/>
          <a:p>
            <a:r>
              <a:rPr lang="en-US" b="1" dirty="0"/>
              <a:t>Control structure:</a:t>
            </a:r>
          </a:p>
          <a:p>
            <a:r>
              <a:rPr lang="en-US" dirty="0">
                <a:solidFill>
                  <a:srgbClr val="7030A0"/>
                </a:solidFill>
              </a:rPr>
              <a:t>A control structure is a logical design that controls the order in which a set of statements execute.</a:t>
            </a:r>
          </a:p>
          <a:p>
            <a:r>
              <a:rPr lang="en-US" dirty="0"/>
              <a:t>So far, we have used the sequence structure. A sequence structure is a set of statements that execute in the order in which they appear.</a:t>
            </a:r>
          </a:p>
          <a:p>
            <a:r>
              <a:rPr lang="en-US" dirty="0"/>
              <a:t>However, many programs require a different type of control structure: one that can execute a set of statements only under certain circumstances.</a:t>
            </a:r>
          </a:p>
          <a:p>
            <a:r>
              <a:rPr lang="en-US" dirty="0"/>
              <a:t>This can be accomplished with a </a:t>
            </a:r>
            <a:r>
              <a:rPr lang="en-US" b="1" i="1" dirty="0"/>
              <a:t>decision structure</a:t>
            </a:r>
            <a:r>
              <a:rPr lang="en-US" dirty="0"/>
              <a:t>(also known as selection structures).</a:t>
            </a:r>
          </a:p>
          <a:p>
            <a:r>
              <a:rPr lang="en-US" dirty="0"/>
              <a:t>In a decision structure’s simplest form, a specific action is performed only if a certain condition satisfied. If the condition is not satisfied, the action is not performed.</a:t>
            </a:r>
          </a:p>
          <a:p>
            <a:endParaRPr lang="en-US" dirty="0"/>
          </a:p>
          <a:p>
            <a:r>
              <a:rPr lang="en-US" dirty="0"/>
              <a:t>The if statement is used to create a decision structure, which allows a program to have more than one path of execution. The if statement causes one or more statements to execute only when a Boolean expression is true.</a:t>
            </a:r>
          </a:p>
          <a:p>
            <a:endParaRPr lang="en-US" dirty="0"/>
          </a:p>
        </p:txBody>
      </p:sp>
    </p:spTree>
    <p:extLst>
      <p:ext uri="{BB962C8B-B14F-4D97-AF65-F5344CB8AC3E}">
        <p14:creationId xmlns:p14="http://schemas.microsoft.com/office/powerpoint/2010/main" val="89932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628650" y="366055"/>
            <a:ext cx="7886700" cy="906933"/>
          </a:xfrm>
        </p:spPr>
        <p:txBody>
          <a:bodyPr/>
          <a:lstStyle/>
          <a:p>
            <a:r>
              <a:rPr lang="en-US" dirty="0"/>
              <a:t>Exercises</a:t>
            </a:r>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30</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628650" y="1452946"/>
            <a:ext cx="8086725" cy="2862322"/>
          </a:xfrm>
          <a:prstGeom prst="rect">
            <a:avLst/>
          </a:prstGeom>
          <a:noFill/>
        </p:spPr>
        <p:txBody>
          <a:bodyPr wrap="square">
            <a:spAutoFit/>
          </a:bodyPr>
          <a:lstStyle/>
          <a:p>
            <a:pPr algn="l"/>
            <a:r>
              <a:rPr lang="en-US" sz="1800" b="0" i="0" u="none" strike="noStrike" baseline="0" dirty="0">
                <a:latin typeface="SabonLTPro-Roman"/>
              </a:rPr>
              <a:t>4. Scientists measure an object’s mass in kilograms and its weight in newtons. If you know the amount of mass of an object in kilograms, you can calculate its weight in newtons with the following formula:</a:t>
            </a:r>
          </a:p>
          <a:p>
            <a:pPr algn="l"/>
            <a:r>
              <a:rPr lang="en-US" sz="1800" b="1" i="1" u="none" strike="noStrike" baseline="0" dirty="0">
                <a:latin typeface="SabonLTPro-Italic"/>
              </a:rPr>
              <a:t>weight </a:t>
            </a:r>
            <a:r>
              <a:rPr lang="en-US" sz="1800" b="1" i="0" u="none" strike="noStrike" baseline="0" dirty="0">
                <a:latin typeface="MathematicalPiLTStd-1"/>
              </a:rPr>
              <a:t>= </a:t>
            </a:r>
            <a:r>
              <a:rPr lang="en-US" sz="1800" b="1" i="1" u="none" strike="noStrike" baseline="0" dirty="0">
                <a:latin typeface="SabonLTPro-Italic"/>
              </a:rPr>
              <a:t>mass </a:t>
            </a:r>
            <a:r>
              <a:rPr lang="en-US" sz="1800" b="1" i="0" u="none" strike="noStrike" baseline="0" dirty="0">
                <a:latin typeface="MathematicalPiLTStd-1"/>
              </a:rPr>
              <a:t>* </a:t>
            </a:r>
            <a:r>
              <a:rPr lang="en-US" sz="1800" b="1" i="0" u="none" strike="noStrike" baseline="0" dirty="0">
                <a:latin typeface="SabonLTPro-Roman"/>
              </a:rPr>
              <a:t>9.8</a:t>
            </a:r>
          </a:p>
          <a:p>
            <a:pPr algn="l"/>
            <a:endParaRPr lang="en-US" sz="1800" b="0" i="0" u="none" strike="noStrike" baseline="0" dirty="0">
              <a:latin typeface="SabonLTPro-Roman"/>
            </a:endParaRPr>
          </a:p>
          <a:p>
            <a:pPr algn="l"/>
            <a:r>
              <a:rPr lang="en-US" sz="1800" b="0" i="0" u="none" strike="noStrike" baseline="0" dirty="0">
                <a:latin typeface="SabonLTPro-Roman"/>
              </a:rPr>
              <a:t>Write a program that asks the user to enter an object’s mass, then calculates its weight. If the object weighs more than 500 newtons, display a message indicating that it is too heavy.</a:t>
            </a:r>
          </a:p>
          <a:p>
            <a:pPr algn="l"/>
            <a:r>
              <a:rPr lang="en-US" sz="1800" b="0" i="0" u="none" strike="noStrike" baseline="0" dirty="0">
                <a:latin typeface="SabonLTPro-Roman"/>
              </a:rPr>
              <a:t>If the object weighs less than 100 newtons, display a message indicating that it is too light.</a:t>
            </a:r>
            <a:endParaRPr lang="en-US" dirty="0"/>
          </a:p>
        </p:txBody>
      </p:sp>
    </p:spTree>
    <p:extLst>
      <p:ext uri="{BB962C8B-B14F-4D97-AF65-F5344CB8AC3E}">
        <p14:creationId xmlns:p14="http://schemas.microsoft.com/office/powerpoint/2010/main" val="220894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C9BE-26D5-46F1-9BE4-B9CC2C8DEEE7}"/>
              </a:ext>
            </a:extLst>
          </p:cNvPr>
          <p:cNvSpPr>
            <a:spLocks noGrp="1"/>
          </p:cNvSpPr>
          <p:nvPr>
            <p:ph type="title"/>
          </p:nvPr>
        </p:nvSpPr>
        <p:spPr>
          <a:xfrm>
            <a:off x="628650" y="366055"/>
            <a:ext cx="7886700" cy="700745"/>
          </a:xfrm>
        </p:spPr>
        <p:txBody>
          <a:bodyPr>
            <a:normAutofit/>
          </a:bodyPr>
          <a:lstStyle/>
          <a:p>
            <a:r>
              <a:rPr lang="en-US" dirty="0"/>
              <a:t>Exercise 4- </a:t>
            </a:r>
            <a:r>
              <a:rPr lang="en-US" dirty="0">
                <a:solidFill>
                  <a:srgbClr val="C00000"/>
                </a:solidFill>
              </a:rPr>
              <a:t>Solution</a:t>
            </a:r>
          </a:p>
        </p:txBody>
      </p:sp>
      <p:sp>
        <p:nvSpPr>
          <p:cNvPr id="5" name="Footer Placeholder 4">
            <a:extLst>
              <a:ext uri="{FF2B5EF4-FFF2-40B4-BE49-F238E27FC236}">
                <a16:creationId xmlns:a16="http://schemas.microsoft.com/office/drawing/2014/main" id="{ABD84ADF-CA9E-47CF-BFF9-B1BBC1A5E668}"/>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8DFCC56E-948B-4E14-ACB8-339D3A1079B0}"/>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31</a:t>
            </a:fld>
            <a:endParaRPr lang="en-US" dirty="0"/>
          </a:p>
        </p:txBody>
      </p:sp>
      <p:sp>
        <p:nvSpPr>
          <p:cNvPr id="8" name="TextBox 7">
            <a:extLst>
              <a:ext uri="{FF2B5EF4-FFF2-40B4-BE49-F238E27FC236}">
                <a16:creationId xmlns:a16="http://schemas.microsoft.com/office/drawing/2014/main" id="{06FB0C5D-C1C1-4F8A-B820-6C9B6A6E94B7}"/>
              </a:ext>
            </a:extLst>
          </p:cNvPr>
          <p:cNvSpPr txBox="1"/>
          <p:nvPr/>
        </p:nvSpPr>
        <p:spPr>
          <a:xfrm>
            <a:off x="1147684" y="982495"/>
            <a:ext cx="7373566" cy="4278094"/>
          </a:xfrm>
          <a:prstGeom prst="rect">
            <a:avLst/>
          </a:prstGeom>
          <a:noFill/>
        </p:spPr>
        <p:txBody>
          <a:bodyPr wrap="square">
            <a:spAutoFit/>
          </a:bodyPr>
          <a:lstStyle/>
          <a:p>
            <a:r>
              <a:rPr lang="en-US" sz="1600" dirty="0"/>
              <a:t># Global constants</a:t>
            </a:r>
          </a:p>
          <a:p>
            <a:r>
              <a:rPr lang="en-US" sz="1600" dirty="0"/>
              <a:t>MASS_MULTIPLIER = 9.8</a:t>
            </a:r>
          </a:p>
          <a:p>
            <a:r>
              <a:rPr lang="en-US" sz="1600" dirty="0"/>
              <a:t>TOO_HEAVY = 500.0</a:t>
            </a:r>
          </a:p>
          <a:p>
            <a:r>
              <a:rPr lang="en-US" sz="1600" dirty="0"/>
              <a:t>TOO_LIGHT = 100.0</a:t>
            </a:r>
          </a:p>
          <a:p>
            <a:r>
              <a:rPr lang="en-US" sz="1600" dirty="0"/>
              <a:t># Local variables   </a:t>
            </a:r>
          </a:p>
          <a:p>
            <a:r>
              <a:rPr lang="en-US" sz="1600" dirty="0"/>
              <a:t>weight = 0.0</a:t>
            </a:r>
          </a:p>
          <a:p>
            <a:r>
              <a:rPr lang="en-US" sz="1600" dirty="0"/>
              <a:t>mass = 0.0</a:t>
            </a:r>
          </a:p>
          <a:p>
            <a:r>
              <a:rPr lang="en-US" sz="1600" dirty="0"/>
              <a:t># Get mass</a:t>
            </a:r>
          </a:p>
          <a:p>
            <a:r>
              <a:rPr lang="en-US" sz="1600" dirty="0"/>
              <a:t>mass = float(input("Enter the object's mass in kilograms: "))</a:t>
            </a:r>
          </a:p>
          <a:p>
            <a:r>
              <a:rPr lang="en-US" sz="1600" dirty="0"/>
              <a:t># Calculate weight </a:t>
            </a:r>
          </a:p>
          <a:p>
            <a:r>
              <a:rPr lang="en-US" sz="1600" dirty="0"/>
              <a:t>weight = mass * MASS_MULTIPLIER</a:t>
            </a:r>
          </a:p>
          <a:p>
            <a:r>
              <a:rPr lang="en-US" sz="1600" dirty="0"/>
              <a:t># Display weight evaluation</a:t>
            </a:r>
          </a:p>
          <a:p>
            <a:r>
              <a:rPr lang="en-US" sz="1600" dirty="0"/>
              <a:t>print ('Object Weight:’, round(weight,2))</a:t>
            </a:r>
          </a:p>
          <a:p>
            <a:r>
              <a:rPr lang="en-US" sz="1600" dirty="0"/>
              <a:t>if weight &gt; TOO_HEAVY:</a:t>
            </a:r>
          </a:p>
          <a:p>
            <a:r>
              <a:rPr lang="en-US" sz="1600" dirty="0"/>
              <a:t>    print ('The object is too heavy. It weighs more than ', TOO_HEAVY,' Newtons.')</a:t>
            </a:r>
          </a:p>
          <a:p>
            <a:r>
              <a:rPr lang="en-US" sz="1600" dirty="0"/>
              <a:t>elif  weight &lt; TOO_LIGHT:</a:t>
            </a:r>
          </a:p>
          <a:p>
            <a:r>
              <a:rPr lang="en-US" sz="1600" dirty="0"/>
              <a:t>    print ('The object is too light. It weighs less than ‘ , TOO_LIGHT, ' Newtons.')</a:t>
            </a:r>
          </a:p>
        </p:txBody>
      </p:sp>
      <p:sp>
        <p:nvSpPr>
          <p:cNvPr id="11" name="TextBox 10">
            <a:extLst>
              <a:ext uri="{FF2B5EF4-FFF2-40B4-BE49-F238E27FC236}">
                <a16:creationId xmlns:a16="http://schemas.microsoft.com/office/drawing/2014/main" id="{04D22A5D-884E-4D43-8C0B-06AD247229F2}"/>
              </a:ext>
            </a:extLst>
          </p:cNvPr>
          <p:cNvSpPr txBox="1"/>
          <p:nvPr/>
        </p:nvSpPr>
        <p:spPr>
          <a:xfrm>
            <a:off x="2402731" y="5357078"/>
            <a:ext cx="5330937" cy="830997"/>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1600" dirty="0"/>
              <a:t>Enter the object's mass in kilograms: 100</a:t>
            </a:r>
          </a:p>
          <a:p>
            <a:r>
              <a:rPr lang="en-US" sz="1600" dirty="0"/>
              <a:t>Object Weight: 980.0</a:t>
            </a:r>
          </a:p>
          <a:p>
            <a:r>
              <a:rPr lang="en-US" sz="1600" dirty="0"/>
              <a:t>The object is too heavy. It weighs more than  500.0  Newtons.</a:t>
            </a:r>
          </a:p>
        </p:txBody>
      </p:sp>
      <p:sp>
        <p:nvSpPr>
          <p:cNvPr id="3" name="TextBox 2">
            <a:extLst>
              <a:ext uri="{FF2B5EF4-FFF2-40B4-BE49-F238E27FC236}">
                <a16:creationId xmlns:a16="http://schemas.microsoft.com/office/drawing/2014/main" id="{67072763-5B0E-2C9B-0ABC-BFE29E3D2DEF}"/>
              </a:ext>
            </a:extLst>
          </p:cNvPr>
          <p:cNvSpPr txBox="1"/>
          <p:nvPr/>
        </p:nvSpPr>
        <p:spPr>
          <a:xfrm>
            <a:off x="1410332" y="5507697"/>
            <a:ext cx="1433490" cy="369332"/>
          </a:xfrm>
          <a:prstGeom prst="rect">
            <a:avLst/>
          </a:prstGeom>
          <a:noFill/>
        </p:spPr>
        <p:txBody>
          <a:bodyPr wrap="square">
            <a:spAutoFit/>
          </a:bodyPr>
          <a:lstStyle/>
          <a:p>
            <a:r>
              <a:rPr kumimoji="0" lang="en-US" b="1" i="0" u="none" strike="noStrike" kern="1200" cap="none" spc="0" normalizeH="0" baseline="0" noProof="0" dirty="0">
                <a:ln w="3175" cmpd="sng">
                  <a:noFill/>
                </a:ln>
                <a:solidFill>
                  <a:srgbClr val="C00000"/>
                </a:solidFill>
                <a:effectLst/>
                <a:uLnTx/>
                <a:uFillTx/>
                <a:latin typeface="Corbel" panose="020B0503020204020204"/>
                <a:ea typeface="+mj-ea"/>
                <a:cs typeface="+mj-cs"/>
              </a:rPr>
              <a:t>Output:</a:t>
            </a:r>
            <a:endParaRPr lang="en-US" sz="1000" b="1" dirty="0">
              <a:solidFill>
                <a:srgbClr val="C00000"/>
              </a:solidFill>
            </a:endParaRPr>
          </a:p>
        </p:txBody>
      </p:sp>
    </p:spTree>
    <p:extLst>
      <p:ext uri="{BB962C8B-B14F-4D97-AF65-F5344CB8AC3E}">
        <p14:creationId xmlns:p14="http://schemas.microsoft.com/office/powerpoint/2010/main" val="3318046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32</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768218" y="847353"/>
            <a:ext cx="7704666" cy="430887"/>
          </a:xfrm>
          <a:prstGeom prst="rect">
            <a:avLst/>
          </a:prstGeom>
          <a:noFill/>
        </p:spPr>
        <p:txBody>
          <a:bodyPr wrap="square">
            <a:spAutoFit/>
          </a:bodyPr>
          <a:lstStyle/>
          <a:p>
            <a:pPr marL="457200" indent="-457200" algn="just">
              <a:buFont typeface="+mj-lt"/>
              <a:buAutoNum type="arabicPeriod"/>
            </a:pPr>
            <a:r>
              <a:rPr lang="en-US" sz="2200" b="0" i="0" u="none" strike="noStrike" baseline="0" dirty="0"/>
              <a:t>Find the value of x and y after </a:t>
            </a:r>
            <a:r>
              <a:rPr lang="en-US" sz="2200" dirty="0"/>
              <a:t>executing the following code:</a:t>
            </a:r>
          </a:p>
        </p:txBody>
      </p:sp>
      <p:graphicFrame>
        <p:nvGraphicFramePr>
          <p:cNvPr id="3" name="Table 2"/>
          <p:cNvGraphicFramePr>
            <a:graphicFrameLocks noGrp="1"/>
          </p:cNvGraphicFramePr>
          <p:nvPr>
            <p:extLst>
              <p:ext uri="{D42A27DB-BD31-4B8C-83A1-F6EECF244321}">
                <p14:modId xmlns:p14="http://schemas.microsoft.com/office/powerpoint/2010/main" val="1045693555"/>
              </p:ext>
            </p:extLst>
          </p:nvPr>
        </p:nvGraphicFramePr>
        <p:xfrm>
          <a:off x="1778312" y="1224885"/>
          <a:ext cx="6165274" cy="5059680"/>
        </p:xfrm>
        <a:graphic>
          <a:graphicData uri="http://schemas.openxmlformats.org/drawingml/2006/table">
            <a:tbl>
              <a:tblPr firstRow="1" bandRow="1">
                <a:tableStyleId>{5940675A-B579-460E-94D1-54222C63F5DA}</a:tableStyleId>
              </a:tblPr>
              <a:tblGrid>
                <a:gridCol w="3082637">
                  <a:extLst>
                    <a:ext uri="{9D8B030D-6E8A-4147-A177-3AD203B41FA5}">
                      <a16:colId xmlns:a16="http://schemas.microsoft.com/office/drawing/2014/main" val="4172449523"/>
                    </a:ext>
                  </a:extLst>
                </a:gridCol>
                <a:gridCol w="3082637">
                  <a:extLst>
                    <a:ext uri="{9D8B030D-6E8A-4147-A177-3AD203B41FA5}">
                      <a16:colId xmlns:a16="http://schemas.microsoft.com/office/drawing/2014/main" val="2094047383"/>
                    </a:ext>
                  </a:extLst>
                </a:gridCol>
              </a:tblGrid>
              <a:tr h="2499909">
                <a:tc>
                  <a:txBody>
                    <a:bodyPr/>
                    <a:lstStyle/>
                    <a:p>
                      <a:r>
                        <a:rPr lang="en-US" sz="1600" kern="1200" dirty="0">
                          <a:solidFill>
                            <a:schemeClr val="tx1"/>
                          </a:solidFill>
                          <a:effectLst/>
                          <a:latin typeface="Consolas" panose="020B0609020204030204" pitchFamily="49" charset="0"/>
                          <a:ea typeface="+mn-ea"/>
                          <a:cs typeface="+mn-cs"/>
                        </a:rPr>
                        <a:t>x = 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y = 5</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if x&gt;=0 and y &lt;10: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else:</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print(x)</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print(y)</a:t>
                      </a:r>
                      <a:endParaRPr lang="en-US" sz="1600" dirty="0">
                        <a:latin typeface="Consolas" panose="020B0609020204030204" pitchFamily="49" charset="0"/>
                      </a:endParaRPr>
                    </a:p>
                  </a:txBody>
                  <a:tcPr>
                    <a:solidFill>
                      <a:schemeClr val="bg1"/>
                    </a:solidFill>
                  </a:tcPr>
                </a:tc>
                <a:tc>
                  <a:txBody>
                    <a:bodyPr/>
                    <a:lstStyle/>
                    <a:p>
                      <a:r>
                        <a:rPr lang="en-US" sz="1600" kern="1200" dirty="0">
                          <a:solidFill>
                            <a:schemeClr val="tx1"/>
                          </a:solidFill>
                          <a:effectLst/>
                          <a:latin typeface="Consolas" panose="020B0609020204030204" pitchFamily="49" charset="0"/>
                          <a:ea typeface="+mn-ea"/>
                          <a:cs typeface="+mn-cs"/>
                        </a:rPr>
                        <a:t>x = 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y = 5</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if not (x&gt;=0 and y &lt;10):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y+=1</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else:</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print(x)</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print(y)</a:t>
                      </a:r>
                      <a:endParaRPr lang="en-US" sz="1600" dirty="0">
                        <a:latin typeface="Consolas" panose="020B0609020204030204" pitchFamily="49" charset="0"/>
                      </a:endParaRPr>
                    </a:p>
                  </a:txBody>
                  <a:tcPr>
                    <a:solidFill>
                      <a:schemeClr val="bg1"/>
                    </a:solidFill>
                  </a:tcPr>
                </a:tc>
                <a:extLst>
                  <a:ext uri="{0D108BD9-81ED-4DB2-BD59-A6C34878D82A}">
                    <a16:rowId xmlns:a16="http://schemas.microsoft.com/office/drawing/2014/main" val="567877072"/>
                  </a:ext>
                </a:extLst>
              </a:tr>
              <a:tr h="2499909">
                <a:tc>
                  <a:txBody>
                    <a:bodyPr/>
                    <a:lstStyle/>
                    <a:p>
                      <a:r>
                        <a:rPr lang="en-US" sz="1600" kern="1200" dirty="0">
                          <a:solidFill>
                            <a:schemeClr val="tx1"/>
                          </a:solidFill>
                          <a:effectLst/>
                          <a:latin typeface="Consolas" panose="020B0609020204030204" pitchFamily="49" charset="0"/>
                          <a:ea typeface="+mn-ea"/>
                          <a:cs typeface="+mn-cs"/>
                        </a:rPr>
                        <a:t>x = 2</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y = 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if x&gt;5 or y &gt;10:</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x*=3</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y*=3</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else:</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x%=4</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    y%=4</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print(x)</a:t>
                      </a:r>
                      <a:br>
                        <a:rPr lang="en-US" sz="1600" kern="1200" dirty="0">
                          <a:solidFill>
                            <a:schemeClr val="tx1"/>
                          </a:solidFill>
                          <a:effectLst/>
                          <a:latin typeface="Consolas" panose="020B0609020204030204" pitchFamily="49" charset="0"/>
                          <a:ea typeface="+mn-ea"/>
                          <a:cs typeface="+mn-cs"/>
                        </a:rPr>
                      </a:br>
                      <a:r>
                        <a:rPr lang="en-US" sz="1600" kern="1200" dirty="0">
                          <a:solidFill>
                            <a:schemeClr val="tx1"/>
                          </a:solidFill>
                          <a:effectLst/>
                          <a:latin typeface="Consolas" panose="020B0609020204030204" pitchFamily="49" charset="0"/>
                          <a:ea typeface="+mn-ea"/>
                          <a:cs typeface="+mn-cs"/>
                        </a:rPr>
                        <a:t>print(y)</a:t>
                      </a:r>
                      <a:endParaRPr lang="en-US" sz="1600" dirty="0">
                        <a:latin typeface="Consolas" panose="020B0609020204030204" pitchFamily="49" charset="0"/>
                      </a:endParaRPr>
                    </a:p>
                  </a:txBody>
                  <a:tcPr>
                    <a:solidFill>
                      <a:schemeClr val="bg1"/>
                    </a:solidFill>
                  </a:tcPr>
                </a:tc>
                <a:tc>
                  <a:txBody>
                    <a:bodyPr/>
                    <a:lstStyle/>
                    <a:p>
                      <a:r>
                        <a:rPr lang="en-US" sz="1600" dirty="0">
                          <a:latin typeface="Consolas" panose="020B0609020204030204" pitchFamily="49" charset="0"/>
                        </a:rPr>
                        <a:t>x = 2</a:t>
                      </a:r>
                    </a:p>
                    <a:p>
                      <a:r>
                        <a:rPr lang="en-US" sz="1600" dirty="0">
                          <a:latin typeface="Consolas" panose="020B0609020204030204" pitchFamily="49" charset="0"/>
                        </a:rPr>
                        <a:t>y = 10</a:t>
                      </a:r>
                    </a:p>
                    <a:p>
                      <a:r>
                        <a:rPr lang="en-US" sz="1600" dirty="0">
                          <a:latin typeface="Consolas" panose="020B0609020204030204" pitchFamily="49" charset="0"/>
                        </a:rPr>
                        <a:t>if not x&gt;5 or y &gt;10:</a:t>
                      </a:r>
                    </a:p>
                    <a:p>
                      <a:r>
                        <a:rPr lang="en-US" sz="1600" dirty="0">
                          <a:latin typeface="Consolas" panose="020B0609020204030204" pitchFamily="49" charset="0"/>
                        </a:rPr>
                        <a:t>    x*=3</a:t>
                      </a:r>
                    </a:p>
                    <a:p>
                      <a:r>
                        <a:rPr lang="en-US" sz="1600" dirty="0">
                          <a:latin typeface="Consolas" panose="020B0609020204030204" pitchFamily="49" charset="0"/>
                        </a:rPr>
                        <a:t>    y*=3</a:t>
                      </a:r>
                    </a:p>
                    <a:p>
                      <a:r>
                        <a:rPr lang="en-US" sz="1600" dirty="0">
                          <a:latin typeface="Consolas" panose="020B0609020204030204" pitchFamily="49" charset="0"/>
                        </a:rPr>
                        <a:t>else:</a:t>
                      </a:r>
                    </a:p>
                    <a:p>
                      <a:r>
                        <a:rPr lang="en-US" sz="1600" dirty="0">
                          <a:latin typeface="Consolas" panose="020B0609020204030204" pitchFamily="49" charset="0"/>
                        </a:rPr>
                        <a:t>    x%=4</a:t>
                      </a:r>
                    </a:p>
                    <a:p>
                      <a:r>
                        <a:rPr lang="en-US" sz="1600" dirty="0">
                          <a:latin typeface="Consolas" panose="020B0609020204030204" pitchFamily="49" charset="0"/>
                        </a:rPr>
                        <a:t>    y%=4</a:t>
                      </a:r>
                    </a:p>
                    <a:p>
                      <a:r>
                        <a:rPr lang="en-US" sz="1600" dirty="0">
                          <a:latin typeface="Consolas" panose="020B0609020204030204" pitchFamily="49" charset="0"/>
                        </a:rPr>
                        <a:t>print(x)</a:t>
                      </a:r>
                    </a:p>
                    <a:p>
                      <a:r>
                        <a:rPr lang="en-US" sz="1600" dirty="0">
                          <a:latin typeface="Consolas" panose="020B0609020204030204" pitchFamily="49" charset="0"/>
                        </a:rPr>
                        <a:t>print(y)</a:t>
                      </a:r>
                    </a:p>
                  </a:txBody>
                  <a:tcPr>
                    <a:solidFill>
                      <a:schemeClr val="bg1"/>
                    </a:solidFill>
                  </a:tcPr>
                </a:tc>
                <a:extLst>
                  <a:ext uri="{0D108BD9-81ED-4DB2-BD59-A6C34878D82A}">
                    <a16:rowId xmlns:a16="http://schemas.microsoft.com/office/drawing/2014/main" val="921489591"/>
                  </a:ext>
                </a:extLst>
              </a:tr>
            </a:tbl>
          </a:graphicData>
        </a:graphic>
      </p:graphicFrame>
    </p:spTree>
    <p:extLst>
      <p:ext uri="{BB962C8B-B14F-4D97-AF65-F5344CB8AC3E}">
        <p14:creationId xmlns:p14="http://schemas.microsoft.com/office/powerpoint/2010/main" val="86624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33</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AAD5C0-A7EA-4663-A7EA-82CCC0F7B0CB}"/>
                  </a:ext>
                </a:extLst>
              </p:cNvPr>
              <p:cNvSpPr txBox="1"/>
              <p:nvPr/>
            </p:nvSpPr>
            <p:spPr>
              <a:xfrm>
                <a:off x="554302" y="905066"/>
                <a:ext cx="7704666" cy="4835811"/>
              </a:xfrm>
              <a:prstGeom prst="rect">
                <a:avLst/>
              </a:prstGeom>
              <a:noFill/>
            </p:spPr>
            <p:txBody>
              <a:bodyPr wrap="square">
                <a:spAutoFit/>
              </a:bodyPr>
              <a:lstStyle/>
              <a:p>
                <a:pPr marL="457200" indent="-457200" algn="just">
                  <a:buFont typeface="+mj-lt"/>
                  <a:buAutoNum type="arabicPeriod" startAt="2"/>
                </a:pPr>
                <a:r>
                  <a:rPr lang="en-US" sz="2000" dirty="0"/>
                  <a:t>Write a program that reads from the user an integer and displays on the screen a message if this integer is odd or even. </a:t>
                </a:r>
              </a:p>
              <a:p>
                <a:pPr marL="457200" indent="-457200" algn="just">
                  <a:buFont typeface="+mj-lt"/>
                  <a:buAutoNum type="arabicPeriod" startAt="2"/>
                </a:pPr>
                <a:r>
                  <a:rPr lang="en-US" sz="2000" dirty="0"/>
                  <a:t>Write a program reads from the user 2 positive integers and displays on the screen a message if the first integer is a multiple of the second one or not.</a:t>
                </a:r>
              </a:p>
              <a:p>
                <a:pPr marL="457200" indent="-457200" algn="just">
                  <a:buFont typeface="+mj-lt"/>
                  <a:buAutoNum type="arabicPeriod" startAt="2"/>
                </a:pPr>
                <a:r>
                  <a:rPr lang="en-US" sz="2000" dirty="0"/>
                  <a:t>Write a program that reads from the user an integer and displays on the screen a message if this integer is divisible by both 2 and 3 or not.</a:t>
                </a:r>
              </a:p>
              <a:p>
                <a:pPr marL="457200" indent="-457200" algn="just">
                  <a:buFont typeface="+mj-lt"/>
                  <a:buAutoNum type="arabicPeriod" startAt="2"/>
                </a:pPr>
                <a:r>
                  <a:rPr lang="en-US" sz="2000" dirty="0"/>
                  <a:t>Write a program that reads from the user an integer and displays on the screen a message if this integer is positive, negative or zero.</a:t>
                </a:r>
              </a:p>
              <a:p>
                <a:pPr marL="457200" indent="-457200" algn="just">
                  <a:buFont typeface="+mj-lt"/>
                  <a:buAutoNum type="arabicPeriod" startAt="2"/>
                </a:pPr>
                <a:r>
                  <a:rPr lang="en-US" sz="2000" dirty="0"/>
                  <a:t>Write a program that reads from the user the base and the height of a triangle. The program calculates and prints the area of the triangle using the formula: Area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base x height</a:t>
                </a:r>
              </a:p>
              <a:p>
                <a:pPr lvl="1" algn="just"/>
                <a:r>
                  <a:rPr lang="en-US" sz="2000" i="1" dirty="0"/>
                  <a:t>Note: if the base or height is zero or negative the program should print error message and the area should not be calculated.</a:t>
                </a:r>
              </a:p>
            </p:txBody>
          </p:sp>
        </mc:Choice>
        <mc:Fallback xmlns="">
          <p:sp>
            <p:nvSpPr>
              <p:cNvPr id="8" name="TextBox 7">
                <a:extLst>
                  <a:ext uri="{FF2B5EF4-FFF2-40B4-BE49-F238E27FC236}">
                    <a16:creationId xmlns:a16="http://schemas.microsoft.com/office/drawing/2014/main" id="{37AAD5C0-A7EA-4663-A7EA-82CCC0F7B0CB}"/>
                  </a:ext>
                </a:extLst>
              </p:cNvPr>
              <p:cNvSpPr txBox="1">
                <a:spLocks noRot="1" noChangeAspect="1" noMove="1" noResize="1" noEditPoints="1" noAdjustHandles="1" noChangeArrowheads="1" noChangeShapeType="1" noTextEdit="1"/>
              </p:cNvSpPr>
              <p:nvPr/>
            </p:nvSpPr>
            <p:spPr>
              <a:xfrm>
                <a:off x="554302" y="905066"/>
                <a:ext cx="7704666" cy="4835811"/>
              </a:xfrm>
              <a:prstGeom prst="rect">
                <a:avLst/>
              </a:prstGeom>
              <a:blipFill>
                <a:blip r:embed="rId2"/>
                <a:stretch>
                  <a:fillRect l="-870" t="-756" r="-791" b="-125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C5834B57-C511-0C1A-9744-066F33A46DE0}"/>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1934967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34</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858982" y="1062797"/>
            <a:ext cx="7827818" cy="5016758"/>
          </a:xfrm>
          <a:prstGeom prst="rect">
            <a:avLst/>
          </a:prstGeom>
          <a:noFill/>
        </p:spPr>
        <p:txBody>
          <a:bodyPr wrap="square">
            <a:spAutoFit/>
          </a:bodyPr>
          <a:lstStyle/>
          <a:p>
            <a:pPr marL="457200" indent="-457200" algn="just">
              <a:buFont typeface="+mj-lt"/>
              <a:buAutoNum type="arabicPeriod" startAt="7"/>
            </a:pPr>
            <a:r>
              <a:rPr lang="en-US" sz="2000" dirty="0"/>
              <a:t>Write a program that reads from the user the lengths of the bases and the heights of two triangles. The program should calculate the area of the two tringles and print them. Then, it should print a message that indicates which triangle has a larger area or if they have the same area.</a:t>
            </a:r>
          </a:p>
          <a:p>
            <a:pPr marL="457200" indent="-457200" algn="just">
              <a:buFont typeface="+mj-lt"/>
              <a:buAutoNum type="arabicPeriod" startAt="7"/>
            </a:pPr>
            <a:r>
              <a:rPr lang="en-US" sz="2000" dirty="0"/>
              <a:t>Write a program that reads from the user a student’s grades in TMA, MTA and final exam. The program should calculate the total grade and displays in the screen if the student passed or not. A student passes a course if the total grade is 50 or more.</a:t>
            </a:r>
          </a:p>
          <a:p>
            <a:pPr marL="457200" indent="-457200" algn="just">
              <a:buFont typeface="+mj-lt"/>
              <a:buAutoNum type="arabicPeriod" startAt="7"/>
            </a:pPr>
            <a:r>
              <a:rPr lang="en-US" sz="2000" dirty="0"/>
              <a:t>Write a program that reads 3 scores (quiz, midterm, and final). Calculate the total score and determine and print the grade based on the following rules:	</a:t>
            </a:r>
          </a:p>
          <a:p>
            <a:pPr marL="800100" lvl="1" indent="-342900" algn="just">
              <a:buFont typeface="Corbel" panose="020B0503020204020204" pitchFamily="34" charset="0"/>
              <a:buChar char="-"/>
            </a:pPr>
            <a:r>
              <a:rPr lang="en-US" sz="2000" dirty="0"/>
              <a:t>if the total score &gt;= 90 	</a:t>
            </a:r>
            <a:r>
              <a:rPr lang="en-US" sz="2000" dirty="0">
                <a:sym typeface="Wingdings" panose="05000000000000000000" pitchFamily="2" charset="2"/>
              </a:rPr>
              <a:t></a:t>
            </a:r>
            <a:r>
              <a:rPr lang="en-US" sz="2000" dirty="0"/>
              <a:t>	grade=A</a:t>
            </a:r>
          </a:p>
          <a:p>
            <a:pPr marL="800100" lvl="1" indent="-342900" algn="just">
              <a:buFont typeface="Corbel" panose="020B0503020204020204" pitchFamily="34" charset="0"/>
              <a:buChar char="-"/>
            </a:pPr>
            <a:r>
              <a:rPr lang="en-US" sz="2000" dirty="0"/>
              <a:t>if the total score &gt;= 70 and &lt;90	</a:t>
            </a:r>
            <a:r>
              <a:rPr lang="en-US" sz="2000" dirty="0">
                <a:sym typeface="Wingdings" panose="05000000000000000000" pitchFamily="2" charset="2"/>
              </a:rPr>
              <a:t>  </a:t>
            </a:r>
            <a:r>
              <a:rPr lang="en-US" sz="2000" dirty="0"/>
              <a:t>	grade=B</a:t>
            </a:r>
          </a:p>
          <a:p>
            <a:pPr marL="800100" lvl="1" indent="-342900" algn="just">
              <a:buFont typeface="Corbel" panose="020B0503020204020204" pitchFamily="34" charset="0"/>
              <a:buChar char="-"/>
            </a:pPr>
            <a:r>
              <a:rPr lang="en-US" sz="2000" dirty="0"/>
              <a:t>if the total score&gt;=50 and &lt;70	</a:t>
            </a:r>
            <a:r>
              <a:rPr lang="en-US" sz="2000" dirty="0">
                <a:sym typeface="Wingdings" panose="05000000000000000000" pitchFamily="2" charset="2"/>
              </a:rPr>
              <a:t>  </a:t>
            </a:r>
            <a:r>
              <a:rPr lang="en-US" sz="2000" dirty="0"/>
              <a:t>	grade=C</a:t>
            </a:r>
          </a:p>
          <a:p>
            <a:pPr marL="800100" lvl="1" indent="-342900" algn="just">
              <a:buFont typeface="Corbel" panose="020B0503020204020204" pitchFamily="34" charset="0"/>
              <a:buChar char="-"/>
            </a:pPr>
            <a:r>
              <a:rPr lang="en-US" sz="2000" dirty="0"/>
              <a:t>if the total score&lt;50 	</a:t>
            </a:r>
            <a:r>
              <a:rPr lang="en-US" sz="2000" dirty="0">
                <a:sym typeface="Wingdings" panose="05000000000000000000" pitchFamily="2" charset="2"/>
              </a:rPr>
              <a:t>  </a:t>
            </a:r>
            <a:r>
              <a:rPr lang="en-US" sz="2000" dirty="0"/>
              <a:t>	grade=F</a:t>
            </a:r>
          </a:p>
        </p:txBody>
      </p:sp>
      <p:sp>
        <p:nvSpPr>
          <p:cNvPr id="3" name="Footer Placeholder 2">
            <a:extLst>
              <a:ext uri="{FF2B5EF4-FFF2-40B4-BE49-F238E27FC236}">
                <a16:creationId xmlns:a16="http://schemas.microsoft.com/office/drawing/2014/main" id="{2C07A5CE-1D2D-795B-B0C2-D381BC689572}"/>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201757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3386738" y="304635"/>
            <a:ext cx="2431059" cy="484094"/>
          </a:xfrm>
          <a:prstGeom prst="rect">
            <a:avLst/>
          </a:prstGeom>
        </p:spPr>
        <p:txBody>
          <a:bodyPr wrap="square" lIns="0" tIns="0" rIns="0" bIns="0" rtlCol="0">
            <a:noAutofit/>
          </a:bodyPr>
          <a:lstStyle/>
          <a:p>
            <a:pPr marL="11351">
              <a:lnSpc>
                <a:spcPts val="3744"/>
              </a:lnSpc>
              <a:spcBef>
                <a:spcPts val="188"/>
              </a:spcBef>
            </a:pPr>
            <a:r>
              <a:rPr sz="3564" dirty="0">
                <a:solidFill>
                  <a:srgbClr val="002060"/>
                </a:solidFill>
                <a:latin typeface="Arial"/>
                <a:cs typeface="Arial"/>
              </a:rPr>
              <a:t>If st</a:t>
            </a:r>
            <a:r>
              <a:rPr sz="3564" spc="-8" dirty="0">
                <a:solidFill>
                  <a:srgbClr val="002060"/>
                </a:solidFill>
                <a:latin typeface="Arial"/>
                <a:cs typeface="Arial"/>
              </a:rPr>
              <a:t>a</a:t>
            </a:r>
            <a:r>
              <a:rPr sz="3564" dirty="0">
                <a:solidFill>
                  <a:srgbClr val="002060"/>
                </a:solidFill>
                <a:latin typeface="Arial"/>
                <a:cs typeface="Arial"/>
              </a:rPr>
              <a:t>t</a:t>
            </a:r>
            <a:r>
              <a:rPr sz="3564" spc="-8" dirty="0">
                <a:solidFill>
                  <a:srgbClr val="002060"/>
                </a:solidFill>
                <a:latin typeface="Arial"/>
                <a:cs typeface="Arial"/>
              </a:rPr>
              <a:t>e</a:t>
            </a:r>
            <a:r>
              <a:rPr sz="3564" spc="-3" dirty="0">
                <a:solidFill>
                  <a:srgbClr val="002060"/>
                </a:solidFill>
                <a:latin typeface="Arial"/>
                <a:cs typeface="Arial"/>
              </a:rPr>
              <a:t>men</a:t>
            </a:r>
            <a:r>
              <a:rPr sz="3564" dirty="0">
                <a:solidFill>
                  <a:srgbClr val="002060"/>
                </a:solidFill>
                <a:latin typeface="Arial"/>
                <a:cs typeface="Arial"/>
              </a:rPr>
              <a:t>t</a:t>
            </a:r>
          </a:p>
        </p:txBody>
      </p:sp>
      <p:sp>
        <p:nvSpPr>
          <p:cNvPr id="13" name="object 13"/>
          <p:cNvSpPr txBox="1"/>
          <p:nvPr/>
        </p:nvSpPr>
        <p:spPr>
          <a:xfrm>
            <a:off x="1113345" y="1121762"/>
            <a:ext cx="6801438" cy="1832862"/>
          </a:xfrm>
          <a:prstGeom prst="rect">
            <a:avLst/>
          </a:prstGeom>
        </p:spPr>
        <p:txBody>
          <a:bodyPr wrap="square" lIns="0" tIns="0" rIns="0" bIns="0" rtlCol="0">
            <a:noAutofit/>
          </a:bodyPr>
          <a:lstStyle/>
          <a:p>
            <a:pPr marL="11351" marR="44862">
              <a:lnSpc>
                <a:spcPts val="3379"/>
              </a:lnSpc>
              <a:spcBef>
                <a:spcPts val="169"/>
              </a:spcBef>
            </a:pPr>
            <a:r>
              <a:rPr sz="3152" dirty="0">
                <a:latin typeface="Calibri" panose="020F0502020204030204" pitchFamily="34" charset="0"/>
                <a:cs typeface="Calibri" panose="020F0502020204030204" pitchFamily="34" charset="0"/>
              </a:rPr>
              <a:t>The general</a:t>
            </a:r>
            <a:r>
              <a:rPr lang="en-US" sz="3152" dirty="0">
                <a:latin typeface="Calibri" panose="020F0502020204030204" pitchFamily="34" charset="0"/>
                <a:cs typeface="Calibri" panose="020F0502020204030204" pitchFamily="34" charset="0"/>
              </a:rPr>
              <a:t> form of an if statement is:</a:t>
            </a:r>
            <a:endParaRPr sz="3152" dirty="0">
              <a:latin typeface="Calibri" panose="020F0502020204030204" pitchFamily="34" charset="0"/>
              <a:cs typeface="Calibri" panose="020F0502020204030204" pitchFamily="34" charset="0"/>
            </a:endParaRPr>
          </a:p>
          <a:p>
            <a:pPr marL="397276">
              <a:lnSpc>
                <a:spcPct val="95825"/>
              </a:lnSpc>
              <a:spcBef>
                <a:spcPts val="1007"/>
              </a:spcBef>
            </a:pPr>
            <a:r>
              <a:rPr lang="en-GB" sz="2947" b="1" dirty="0">
                <a:solidFill>
                  <a:srgbClr val="7030A0"/>
                </a:solidFill>
                <a:latin typeface="Calibri" panose="020F0502020204030204" pitchFamily="34" charset="0"/>
                <a:cs typeface="Calibri" panose="020F0502020204030204" pitchFamily="34" charset="0"/>
              </a:rPr>
              <a:t>i</a:t>
            </a:r>
            <a:r>
              <a:rPr sz="2947" b="1" dirty="0">
                <a:solidFill>
                  <a:srgbClr val="7030A0"/>
                </a:solidFill>
                <a:latin typeface="Calibri" panose="020F0502020204030204" pitchFamily="34" charset="0"/>
                <a:cs typeface="Calibri" panose="020F0502020204030204" pitchFamily="34" charset="0"/>
              </a:rPr>
              <a:t>f</a:t>
            </a:r>
            <a:r>
              <a:rPr lang="en-GB" sz="2947" b="1" dirty="0">
                <a:solidFill>
                  <a:srgbClr val="7030A0"/>
                </a:solidFill>
                <a:latin typeface="Calibri" panose="020F0502020204030204" pitchFamily="34" charset="0"/>
                <a:cs typeface="Calibri" panose="020F0502020204030204" pitchFamily="34" charset="0"/>
              </a:rPr>
              <a:t> </a:t>
            </a:r>
            <a:r>
              <a:rPr sz="2947" b="1" i="1" dirty="0">
                <a:solidFill>
                  <a:srgbClr val="7030A0"/>
                </a:solidFill>
                <a:latin typeface="Calibri" panose="020F0502020204030204" pitchFamily="34" charset="0"/>
                <a:cs typeface="Calibri" panose="020F0502020204030204" pitchFamily="34" charset="0"/>
              </a:rPr>
              <a:t>conditio</a:t>
            </a:r>
            <a:r>
              <a:rPr sz="2947" b="1" i="1" spc="8" dirty="0">
                <a:solidFill>
                  <a:srgbClr val="7030A0"/>
                </a:solidFill>
                <a:latin typeface="Calibri" panose="020F0502020204030204" pitchFamily="34" charset="0"/>
                <a:cs typeface="Calibri" panose="020F0502020204030204" pitchFamily="34" charset="0"/>
              </a:rPr>
              <a:t>n</a:t>
            </a:r>
            <a:r>
              <a:rPr sz="2947" b="1" dirty="0">
                <a:solidFill>
                  <a:srgbClr val="7030A0"/>
                </a:solidFill>
                <a:latin typeface="Calibri" panose="020F0502020204030204" pitchFamily="34" charset="0"/>
                <a:cs typeface="Calibri" panose="020F0502020204030204" pitchFamily="34" charset="0"/>
              </a:rPr>
              <a:t>:</a:t>
            </a:r>
          </a:p>
          <a:p>
            <a:pPr marL="800225" marR="62651">
              <a:lnSpc>
                <a:spcPct val="95825"/>
              </a:lnSpc>
              <a:spcBef>
                <a:spcPts val="920"/>
              </a:spcBef>
            </a:pPr>
            <a:r>
              <a:rPr sz="2947" b="1" dirty="0">
                <a:solidFill>
                  <a:srgbClr val="7030A0"/>
                </a:solidFill>
                <a:latin typeface="Calibri" panose="020F0502020204030204" pitchFamily="34" charset="0"/>
                <a:cs typeface="Calibri" panose="020F0502020204030204" pitchFamily="34" charset="0"/>
              </a:rPr>
              <a:t>block</a:t>
            </a:r>
          </a:p>
          <a:p>
            <a:pPr marL="11351" marR="62651">
              <a:lnSpc>
                <a:spcPct val="95825"/>
              </a:lnSpc>
              <a:spcBef>
                <a:spcPts val="916"/>
              </a:spcBef>
            </a:pPr>
            <a:r>
              <a:rPr lang="en-GB" sz="3152" dirty="0">
                <a:latin typeface="Calibri" panose="020F0502020204030204" pitchFamily="34" charset="0"/>
                <a:cs typeface="Calibri" panose="020F0502020204030204" pitchFamily="34" charset="0"/>
              </a:rPr>
              <a:t>Example</a:t>
            </a:r>
          </a:p>
          <a:p>
            <a:pPr marL="11351" marR="62651">
              <a:lnSpc>
                <a:spcPct val="95825"/>
              </a:lnSpc>
              <a:spcBef>
                <a:spcPts val="916"/>
              </a:spcBef>
            </a:pPr>
            <a:endParaRPr lang="en-GB" sz="3152" dirty="0">
              <a:latin typeface="Calibri" panose="020F0502020204030204" pitchFamily="34" charset="0"/>
              <a:cs typeface="Calibri" panose="020F0502020204030204" pitchFamily="34" charset="0"/>
            </a:endParaRPr>
          </a:p>
          <a:p>
            <a:pPr marL="11351" marR="62651">
              <a:lnSpc>
                <a:spcPct val="95825"/>
              </a:lnSpc>
              <a:spcBef>
                <a:spcPts val="916"/>
              </a:spcBef>
            </a:pPr>
            <a:endParaRPr lang="en-GB" sz="3152" dirty="0">
              <a:latin typeface="Calibri" panose="020F0502020204030204" pitchFamily="34" charset="0"/>
              <a:cs typeface="Calibri" panose="020F0502020204030204" pitchFamily="34" charset="0"/>
            </a:endParaRPr>
          </a:p>
        </p:txBody>
      </p:sp>
      <p:sp>
        <p:nvSpPr>
          <p:cNvPr id="6" name="object 6"/>
          <p:cNvSpPr txBox="1"/>
          <p:nvPr/>
        </p:nvSpPr>
        <p:spPr>
          <a:xfrm>
            <a:off x="944733" y="1284869"/>
            <a:ext cx="194263" cy="209774"/>
          </a:xfrm>
          <a:prstGeom prst="rect">
            <a:avLst/>
          </a:prstGeom>
        </p:spPr>
        <p:txBody>
          <a:bodyPr wrap="square" lIns="0" tIns="0" rIns="0" bIns="0" rtlCol="0">
            <a:noAutofit/>
          </a:bodyPr>
          <a:lstStyle/>
          <a:p>
            <a:pPr marL="11351">
              <a:lnSpc>
                <a:spcPts val="1626"/>
              </a:lnSpc>
              <a:spcBef>
                <a:spcPts val="82"/>
              </a:spcBef>
            </a:pPr>
            <a:r>
              <a:rPr sz="2124" baseline="3222" dirty="0">
                <a:latin typeface="Calibri" panose="020F0502020204030204" pitchFamily="34" charset="0"/>
                <a:cs typeface="Calibri" panose="020F0502020204030204" pitchFamily="34" charset="0"/>
              </a:rPr>
              <a:t>●</a:t>
            </a:r>
            <a:endParaRPr sz="1439" dirty="0">
              <a:latin typeface="Calibri" panose="020F0502020204030204" pitchFamily="34" charset="0"/>
              <a:cs typeface="Calibri" panose="020F0502020204030204" pitchFamily="34" charset="0"/>
            </a:endParaRPr>
          </a:p>
        </p:txBody>
      </p:sp>
      <p:sp>
        <p:nvSpPr>
          <p:cNvPr id="5" name="object 5"/>
          <p:cNvSpPr txBox="1"/>
          <p:nvPr/>
        </p:nvSpPr>
        <p:spPr>
          <a:xfrm>
            <a:off x="919082" y="2985312"/>
            <a:ext cx="194263" cy="209774"/>
          </a:xfrm>
          <a:prstGeom prst="rect">
            <a:avLst/>
          </a:prstGeom>
        </p:spPr>
        <p:txBody>
          <a:bodyPr wrap="square" lIns="0" tIns="0" rIns="0" bIns="0" rtlCol="0">
            <a:noAutofit/>
          </a:bodyPr>
          <a:lstStyle/>
          <a:p>
            <a:pPr marL="11351">
              <a:lnSpc>
                <a:spcPts val="1626"/>
              </a:lnSpc>
              <a:spcBef>
                <a:spcPts val="82"/>
              </a:spcBef>
            </a:pPr>
            <a:r>
              <a:rPr sz="2124" baseline="3222" dirty="0">
                <a:latin typeface="Calibri" panose="020F0502020204030204" pitchFamily="34" charset="0"/>
                <a:cs typeface="Calibri" panose="020F0502020204030204" pitchFamily="34" charset="0"/>
              </a:rPr>
              <a:t>●</a:t>
            </a:r>
            <a:endParaRPr sz="1439" dirty="0">
              <a:latin typeface="Calibri" panose="020F0502020204030204" pitchFamily="34" charset="0"/>
              <a:cs typeface="Calibri" panose="020F0502020204030204" pitchFamily="34" charset="0"/>
            </a:endParaRPr>
          </a:p>
        </p:txBody>
      </p:sp>
      <p:sp>
        <p:nvSpPr>
          <p:cNvPr id="4" name="object 4"/>
          <p:cNvSpPr txBox="1"/>
          <p:nvPr/>
        </p:nvSpPr>
        <p:spPr>
          <a:xfrm>
            <a:off x="1595560" y="3751041"/>
            <a:ext cx="255907" cy="391886"/>
          </a:xfrm>
          <a:prstGeom prst="rect">
            <a:avLst/>
          </a:prstGeom>
        </p:spPr>
        <p:txBody>
          <a:bodyPr wrap="square" lIns="0" tIns="0" rIns="0" bIns="0" rtlCol="0">
            <a:noAutofit/>
          </a:bodyPr>
          <a:lstStyle/>
          <a:p>
            <a:pPr marL="11351">
              <a:lnSpc>
                <a:spcPts val="3011"/>
              </a:lnSpc>
              <a:spcBef>
                <a:spcPts val="150"/>
              </a:spcBef>
            </a:pPr>
            <a:r>
              <a:rPr sz="2947" dirty="0">
                <a:latin typeface="Calibri" panose="020F0502020204030204" pitchFamily="34" charset="0"/>
                <a:cs typeface="Calibri" panose="020F0502020204030204" pitchFamily="34" charset="0"/>
              </a:rPr>
              <a:t>if</a:t>
            </a:r>
          </a:p>
        </p:txBody>
      </p:sp>
      <p:sp>
        <p:nvSpPr>
          <p:cNvPr id="3" name="object 3"/>
          <p:cNvSpPr txBox="1"/>
          <p:nvPr/>
        </p:nvSpPr>
        <p:spPr>
          <a:xfrm>
            <a:off x="1592367" y="3680586"/>
            <a:ext cx="2822979" cy="592638"/>
          </a:xfrm>
          <a:prstGeom prst="rect">
            <a:avLst/>
          </a:prstGeom>
        </p:spPr>
        <p:txBody>
          <a:bodyPr wrap="square" lIns="0" tIns="0" rIns="0" bIns="0" rtlCol="0">
            <a:noAutofit/>
          </a:bodyPr>
          <a:lstStyle/>
          <a:p>
            <a:pPr algn="ctr">
              <a:lnSpc>
                <a:spcPts val="3011"/>
              </a:lnSpc>
              <a:spcBef>
                <a:spcPts val="150"/>
              </a:spcBef>
            </a:pPr>
            <a:r>
              <a:rPr sz="2947" dirty="0">
                <a:latin typeface="Calibri" panose="020F0502020204030204" pitchFamily="34" charset="0"/>
                <a:cs typeface="Calibri" panose="020F0502020204030204" pitchFamily="34" charset="0"/>
              </a:rPr>
              <a:t>grade &gt;=50:</a:t>
            </a:r>
          </a:p>
          <a:p>
            <a:pPr marL="93847" marR="21579" algn="ctr">
              <a:lnSpc>
                <a:spcPct val="95825"/>
              </a:lnSpc>
              <a:spcBef>
                <a:spcPts val="770"/>
              </a:spcBef>
            </a:pPr>
            <a:r>
              <a:rPr sz="2947" dirty="0">
                <a:latin typeface="Calibri" panose="020F0502020204030204" pitchFamily="34" charset="0"/>
                <a:cs typeface="Calibri" panose="020F0502020204030204" pitchFamily="34" charset="0"/>
              </a:rPr>
              <a:t>print </a:t>
            </a:r>
            <a:r>
              <a:rPr lang="en-US" sz="2947" dirty="0">
                <a:latin typeface="Calibri" panose="020F0502020204030204" pitchFamily="34" charset="0"/>
                <a:cs typeface="Calibri" panose="020F0502020204030204" pitchFamily="34" charset="0"/>
              </a:rPr>
              <a:t>(</a:t>
            </a:r>
            <a:r>
              <a:rPr sz="2947" dirty="0">
                <a:latin typeface="Calibri" panose="020F0502020204030204" pitchFamily="34" charset="0"/>
                <a:cs typeface="Calibri" panose="020F0502020204030204" pitchFamily="34" charset="0"/>
              </a:rPr>
              <a:t>“pass”</a:t>
            </a:r>
            <a:r>
              <a:rPr lang="en-US" sz="2947" dirty="0">
                <a:latin typeface="Calibri" panose="020F0502020204030204" pitchFamily="34" charset="0"/>
                <a:cs typeface="Calibri" panose="020F0502020204030204" pitchFamily="34" charset="0"/>
              </a:rPr>
              <a:t>)</a:t>
            </a:r>
            <a:endParaRPr sz="2947" dirty="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EC021E1F-57C8-4AA0-8F20-715FDEF29E66}"/>
              </a:ext>
            </a:extLst>
          </p:cNvPr>
          <p:cNvSpPr/>
          <p:nvPr/>
        </p:nvSpPr>
        <p:spPr>
          <a:xfrm>
            <a:off x="1160116" y="4775236"/>
            <a:ext cx="7347115" cy="1421351"/>
          </a:xfrm>
          <a:prstGeom prst="rect">
            <a:avLst/>
          </a:prstGeom>
        </p:spPr>
        <p:txBody>
          <a:bodyPr wrap="square">
            <a:spAutoFit/>
          </a:bodyPr>
          <a:lstStyle/>
          <a:p>
            <a:pPr marL="313319" indent="-313319">
              <a:lnSpc>
                <a:spcPct val="150000"/>
              </a:lnSpc>
              <a:buFont typeface="Arial" panose="020B0604020202020204" pitchFamily="34" charset="0"/>
              <a:buChar char="•"/>
            </a:pPr>
            <a:r>
              <a:rPr lang="en-US" sz="1919" b="1" dirty="0">
                <a:latin typeface="Calibri" panose="020F0502020204030204" pitchFamily="34" charset="0"/>
                <a:cs typeface="Calibri" panose="020F0502020204030204" pitchFamily="34" charset="0"/>
              </a:rPr>
              <a:t>The condition is a Boolean expression</a:t>
            </a:r>
          </a:p>
          <a:p>
            <a:pPr marL="313319" indent="-313319">
              <a:lnSpc>
                <a:spcPct val="150000"/>
              </a:lnSpc>
              <a:buFont typeface="Arial" panose="020B0604020202020204" pitchFamily="34" charset="0"/>
              <a:buChar char="•"/>
            </a:pPr>
            <a:r>
              <a:rPr lang="en-US" sz="1919" b="1" dirty="0">
                <a:latin typeface="Calibri" panose="020F0502020204030204" pitchFamily="34" charset="0"/>
                <a:cs typeface="Calibri" panose="020F0502020204030204" pitchFamily="34" charset="0"/>
              </a:rPr>
              <a:t>The block could be a series of statements</a:t>
            </a:r>
          </a:p>
          <a:p>
            <a:pPr marL="313319" indent="-313319">
              <a:lnSpc>
                <a:spcPct val="150000"/>
              </a:lnSpc>
              <a:buFont typeface="Arial" panose="020B0604020202020204" pitchFamily="34" charset="0"/>
              <a:buChar char="•"/>
            </a:pPr>
            <a:r>
              <a:rPr lang="en-US" sz="1919" b="1" dirty="0">
                <a:latin typeface="Calibri" panose="020F0502020204030204" pitchFamily="34" charset="0"/>
                <a:cs typeface="Calibri" panose="020F0502020204030204" pitchFamily="34" charset="0"/>
              </a:rPr>
              <a:t>If the condition evaluates to true, the block is executed</a:t>
            </a:r>
          </a:p>
        </p:txBody>
      </p:sp>
      <p:sp>
        <p:nvSpPr>
          <p:cNvPr id="35" name="Footer Placeholder 34">
            <a:extLst>
              <a:ext uri="{FF2B5EF4-FFF2-40B4-BE49-F238E27FC236}">
                <a16:creationId xmlns:a16="http://schemas.microsoft.com/office/drawing/2014/main" id="{EA648545-DD49-48D8-AC3C-B08A63DD0761}"/>
              </a:ext>
            </a:extLst>
          </p:cNvPr>
          <p:cNvSpPr>
            <a:spLocks noGrp="1"/>
          </p:cNvSpPr>
          <p:nvPr>
            <p:ph type="ftr" sz="quarter" idx="11"/>
          </p:nvPr>
        </p:nvSpPr>
        <p:spPr/>
        <p:txBody>
          <a:bodyPr/>
          <a:lstStyle/>
          <a:p>
            <a:r>
              <a:rPr lang="en-US"/>
              <a:t>AOU-M110</a:t>
            </a:r>
            <a:endParaRPr lang="en-US" dirty="0"/>
          </a:p>
        </p:txBody>
      </p:sp>
      <p:sp>
        <p:nvSpPr>
          <p:cNvPr id="17" name="Slide Number Placeholder 16"/>
          <p:cNvSpPr>
            <a:spLocks noGrp="1"/>
          </p:cNvSpPr>
          <p:nvPr>
            <p:ph type="sldNum" sz="quarter" idx="4294967295"/>
          </p:nvPr>
        </p:nvSpPr>
        <p:spPr>
          <a:xfrm>
            <a:off x="8731250" y="6315075"/>
            <a:ext cx="412750" cy="365125"/>
          </a:xfrm>
          <a:prstGeom prst="rect">
            <a:avLst/>
          </a:prstGeom>
        </p:spPr>
        <p:txBody>
          <a:bodyPr/>
          <a:lstStyle/>
          <a:p>
            <a:fld id="{1FC09F28-D02F-468D-9B8F-4CA017CFA760}" type="slidenum">
              <a:rPr lang="en-US" altLang="en-US" smtClean="0"/>
              <a:pPr/>
              <a:t>4</a:t>
            </a:fld>
            <a:endParaRPr lang="en-US" altLang="en-US"/>
          </a:p>
        </p:txBody>
      </p:sp>
      <p:sp>
        <p:nvSpPr>
          <p:cNvPr id="16" name="Speech Bubble: Rectangle 15">
            <a:extLst>
              <a:ext uri="{FF2B5EF4-FFF2-40B4-BE49-F238E27FC236}">
                <a16:creationId xmlns:a16="http://schemas.microsoft.com/office/drawing/2014/main" id="{DAE0D7AB-C79C-4996-8662-BBF5668A81BF}"/>
              </a:ext>
            </a:extLst>
          </p:cNvPr>
          <p:cNvSpPr/>
          <p:nvPr/>
        </p:nvSpPr>
        <p:spPr>
          <a:xfrm>
            <a:off x="393476" y="4127774"/>
            <a:ext cx="1296779" cy="766027"/>
          </a:xfrm>
          <a:prstGeom prst="wedgeRectCallout">
            <a:avLst>
              <a:gd name="adj1" fmla="val 75877"/>
              <a:gd name="adj2" fmla="val -1182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Needs indentation</a:t>
            </a:r>
          </a:p>
        </p:txBody>
      </p:sp>
      <p:pic>
        <p:nvPicPr>
          <p:cNvPr id="34" name="Picture 33">
            <a:extLst>
              <a:ext uri="{FF2B5EF4-FFF2-40B4-BE49-F238E27FC236}">
                <a16:creationId xmlns:a16="http://schemas.microsoft.com/office/drawing/2014/main" id="{214160B0-AAC2-438B-8FA8-F433B3335264}"/>
              </a:ext>
            </a:extLst>
          </p:cNvPr>
          <p:cNvPicPr>
            <a:picLocks noChangeAspect="1"/>
          </p:cNvPicPr>
          <p:nvPr/>
        </p:nvPicPr>
        <p:blipFill>
          <a:blip r:embed="rId2">
            <a:duotone>
              <a:schemeClr val="accent3">
                <a:shade val="45000"/>
                <a:satMod val="135000"/>
              </a:schemeClr>
              <a:prstClr val="white"/>
            </a:duotone>
          </a:blip>
          <a:stretch>
            <a:fillRect/>
          </a:stretch>
        </p:blipFill>
        <p:spPr>
          <a:xfrm>
            <a:off x="5871702" y="1500438"/>
            <a:ext cx="2611646" cy="3393363"/>
          </a:xfrm>
          <a:prstGeom prst="rect">
            <a:avLst/>
          </a:prstGeom>
        </p:spPr>
      </p:pic>
    </p:spTree>
    <p:extLst>
      <p:ext uri="{BB962C8B-B14F-4D97-AF65-F5344CB8AC3E}">
        <p14:creationId xmlns:p14="http://schemas.microsoft.com/office/powerpoint/2010/main" val="4146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pPr>
              <a:defRPr/>
            </a:pPr>
            <a:r>
              <a:rPr lang="en-US" b="1" dirty="0">
                <a:solidFill>
                  <a:srgbClr val="C00000"/>
                </a:solidFill>
              </a:rPr>
              <a:t>Indentation-No Braces</a:t>
            </a:r>
          </a:p>
        </p:txBody>
      </p:sp>
      <p:sp>
        <p:nvSpPr>
          <p:cNvPr id="28675" name="Rectangle 3"/>
          <p:cNvSpPr>
            <a:spLocks noGrp="1" noChangeArrowheads="1"/>
          </p:cNvSpPr>
          <p:nvPr>
            <p:ph idx="1"/>
          </p:nvPr>
        </p:nvSpPr>
        <p:spPr/>
        <p:txBody>
          <a:bodyPr>
            <a:normAutofit/>
          </a:bodyPr>
          <a:lstStyle/>
          <a:p>
            <a:pPr algn="just">
              <a:lnSpc>
                <a:spcPct val="90000"/>
              </a:lnSpc>
            </a:pPr>
            <a:r>
              <a:rPr lang="en-US" dirty="0">
                <a:solidFill>
                  <a:srgbClr val="7030A0"/>
                </a:solidFill>
                <a:latin typeface="+mn-lt"/>
              </a:rPr>
              <a:t>Python relies on </a:t>
            </a:r>
            <a:r>
              <a:rPr lang="en-US" b="1" u="sng" dirty="0">
                <a:solidFill>
                  <a:srgbClr val="7030A0"/>
                </a:solidFill>
                <a:latin typeface="+mn-lt"/>
              </a:rPr>
              <a:t>indentation</a:t>
            </a:r>
            <a:r>
              <a:rPr lang="en-US" dirty="0">
                <a:latin typeface="+mn-lt"/>
              </a:rPr>
              <a:t>, using whitespace, </a:t>
            </a:r>
            <a:r>
              <a:rPr lang="en-US" dirty="0">
                <a:solidFill>
                  <a:srgbClr val="7030A0"/>
                </a:solidFill>
                <a:latin typeface="+mn-lt"/>
              </a:rPr>
              <a:t>to define scope in the code.</a:t>
            </a:r>
            <a:r>
              <a:rPr lang="en-US" dirty="0">
                <a:latin typeface="+mn-lt"/>
              </a:rPr>
              <a:t> Other programming languages often use curly-brackets for this purpose. </a:t>
            </a:r>
          </a:p>
          <a:p>
            <a:pPr algn="just">
              <a:lnSpc>
                <a:spcPct val="90000"/>
              </a:lnSpc>
            </a:pPr>
            <a:r>
              <a:rPr lang="en-US" altLang="ar-KW" dirty="0">
                <a:latin typeface="+mn-lt"/>
              </a:rPr>
              <a:t>All lines must be </a:t>
            </a:r>
            <a:r>
              <a:rPr lang="en-US" altLang="ar-KW" u="sng" dirty="0">
                <a:latin typeface="+mn-lt"/>
              </a:rPr>
              <a:t>indented the same amount </a:t>
            </a:r>
            <a:r>
              <a:rPr lang="en-US" altLang="ar-KW" dirty="0">
                <a:latin typeface="+mn-lt"/>
              </a:rPr>
              <a:t>to be part of the scope (or indented more if part of an inner scope)</a:t>
            </a:r>
          </a:p>
          <a:p>
            <a:pPr algn="just">
              <a:lnSpc>
                <a:spcPct val="90000"/>
              </a:lnSpc>
            </a:pPr>
            <a:r>
              <a:rPr lang="en-US" altLang="ar-KW" dirty="0">
                <a:latin typeface="+mn-lt"/>
              </a:rPr>
              <a:t>This </a:t>
            </a:r>
            <a:r>
              <a:rPr lang="en-US" altLang="ar-KW" b="1" dirty="0">
                <a:latin typeface="+mn-lt"/>
              </a:rPr>
              <a:t>forces</a:t>
            </a:r>
            <a:r>
              <a:rPr lang="en-US" altLang="ar-KW" dirty="0">
                <a:latin typeface="+mn-lt"/>
              </a:rPr>
              <a:t> the programmer to use proper indentation since the indenting is part of the program!</a:t>
            </a:r>
          </a:p>
          <a:p>
            <a:pPr algn="just">
              <a:lnSpc>
                <a:spcPct val="90000"/>
              </a:lnSpc>
            </a:pPr>
            <a:r>
              <a:rPr lang="en-US" altLang="ar-KW" dirty="0">
                <a:latin typeface="+mn-lt"/>
              </a:rPr>
              <a:t>In the </a:t>
            </a:r>
            <a:r>
              <a:rPr lang="en-US" altLang="ar-KW" b="1" i="1" dirty="0">
                <a:latin typeface="+mn-lt"/>
              </a:rPr>
              <a:t>if</a:t>
            </a:r>
            <a:r>
              <a:rPr lang="en-US" altLang="ar-KW" dirty="0">
                <a:latin typeface="+mn-lt"/>
              </a:rPr>
              <a:t> statement, all the block statements are indented. This indentation is required because the Python interpreter uses it to tell where the block begins and ends.</a:t>
            </a:r>
          </a:p>
        </p:txBody>
      </p:sp>
      <p:sp>
        <p:nvSpPr>
          <p:cNvPr id="3" name="Footer Placeholder 2">
            <a:extLst>
              <a:ext uri="{FF2B5EF4-FFF2-40B4-BE49-F238E27FC236}">
                <a16:creationId xmlns:a16="http://schemas.microsoft.com/office/drawing/2014/main" id="{7B97F239-6A54-477D-8C02-147723D6FA88}"/>
              </a:ext>
            </a:extLst>
          </p:cNvPr>
          <p:cNvSpPr>
            <a:spLocks noGrp="1"/>
          </p:cNvSpPr>
          <p:nvPr>
            <p:ph type="ftr" sz="quarter" idx="11"/>
          </p:nvPr>
        </p:nvSpPr>
        <p:spPr/>
        <p:txBody>
          <a:bodyPr/>
          <a:lstStyle/>
          <a:p>
            <a:r>
              <a:rPr lang="en-US"/>
              <a:t>AOU-M110</a:t>
            </a:r>
            <a:endParaRPr lang="en-US" dirty="0"/>
          </a:p>
        </p:txBody>
      </p:sp>
      <p:sp>
        <p:nvSpPr>
          <p:cNvPr id="28676"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97520F91-7272-4E52-A1CF-336CBEDC638B}" type="slidenum">
              <a:rPr lang="en-GB" altLang="ar-KW" sz="1100"/>
              <a:pPr/>
              <a:t>5</a:t>
            </a:fld>
            <a:endParaRPr lang="en-GB" altLang="ar-KW" sz="1100"/>
          </a:p>
        </p:txBody>
      </p:sp>
    </p:spTree>
    <p:extLst>
      <p:ext uri="{BB962C8B-B14F-4D97-AF65-F5344CB8AC3E}">
        <p14:creationId xmlns:p14="http://schemas.microsoft.com/office/powerpoint/2010/main" val="288456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199" y="366055"/>
            <a:ext cx="8498541" cy="1029478"/>
          </a:xfrm>
        </p:spPr>
        <p:txBody>
          <a:bodyPr>
            <a:noAutofit/>
          </a:bodyPr>
          <a:lstStyle/>
          <a:p>
            <a:pPr algn="l">
              <a:defRPr/>
            </a:pPr>
            <a:r>
              <a:rPr lang="en-US" sz="2800" b="1" dirty="0"/>
              <a:t>Relational Operators and Boolean Expressions </a:t>
            </a:r>
          </a:p>
        </p:txBody>
      </p:sp>
      <p:sp>
        <p:nvSpPr>
          <p:cNvPr id="3" name="Footer Placeholder 2">
            <a:extLst>
              <a:ext uri="{FF2B5EF4-FFF2-40B4-BE49-F238E27FC236}">
                <a16:creationId xmlns:a16="http://schemas.microsoft.com/office/drawing/2014/main" id="{7B97F239-6A54-477D-8C02-147723D6FA88}"/>
              </a:ext>
            </a:extLst>
          </p:cNvPr>
          <p:cNvSpPr>
            <a:spLocks noGrp="1"/>
          </p:cNvSpPr>
          <p:nvPr>
            <p:ph type="ftr" sz="quarter" idx="11"/>
          </p:nvPr>
        </p:nvSpPr>
        <p:spPr/>
        <p:txBody>
          <a:bodyPr/>
          <a:lstStyle/>
          <a:p>
            <a:r>
              <a:rPr lang="en-US"/>
              <a:t>AOU-M110</a:t>
            </a:r>
            <a:endParaRPr lang="en-US" dirty="0"/>
          </a:p>
        </p:txBody>
      </p:sp>
      <p:sp>
        <p:nvSpPr>
          <p:cNvPr id="28676"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97520F91-7272-4E52-A1CF-336CBEDC638B}" type="slidenum">
              <a:rPr lang="en-GB" altLang="ar-KW" sz="1100"/>
              <a:pPr/>
              <a:t>6</a:t>
            </a:fld>
            <a:endParaRPr lang="en-GB" altLang="ar-KW" sz="1100"/>
          </a:p>
        </p:txBody>
      </p:sp>
      <p:sp>
        <p:nvSpPr>
          <p:cNvPr id="8" name="TextBox 7">
            <a:extLst>
              <a:ext uri="{FF2B5EF4-FFF2-40B4-BE49-F238E27FC236}">
                <a16:creationId xmlns:a16="http://schemas.microsoft.com/office/drawing/2014/main" id="{809D47DD-9808-4A85-A8C8-44104943E3A7}"/>
              </a:ext>
            </a:extLst>
          </p:cNvPr>
          <p:cNvSpPr txBox="1"/>
          <p:nvPr/>
        </p:nvSpPr>
        <p:spPr>
          <a:xfrm>
            <a:off x="958005" y="1395533"/>
            <a:ext cx="7227990" cy="2600712"/>
          </a:xfrm>
          <a:prstGeom prst="rect">
            <a:avLst/>
          </a:prstGeom>
          <a:noFill/>
        </p:spPr>
        <p:txBody>
          <a:bodyPr wrap="square">
            <a:spAutoFit/>
          </a:bodyPr>
          <a:lstStyle/>
          <a:p>
            <a:pPr marL="285750" marR="0" lvl="0" indent="-285750" algn="just" defTabSz="457200" rtl="0" eaLnBrk="1" fontAlgn="auto" latinLnBrk="0" hangingPunct="1">
              <a:lnSpc>
                <a:spcPct val="90000"/>
              </a:lnSpc>
              <a:spcBef>
                <a:spcPct val="20000"/>
              </a:spcBef>
              <a:spcAft>
                <a:spcPts val="600"/>
              </a:spcAft>
              <a:buClr>
                <a:srgbClr val="30ACEC">
                  <a:lumMod val="75000"/>
                </a:srgbClr>
              </a:buClr>
              <a:buSzPct val="145000"/>
              <a:buFont typeface="Arial"/>
              <a:buChar char="•"/>
              <a:tabLst/>
              <a:defRPr/>
            </a:pPr>
            <a:r>
              <a:rPr kumimoji="0" lang="en-US" sz="1800" b="0" i="0" u="none" strike="noStrike" kern="1200" cap="none" spc="0" normalizeH="0" baseline="0" noProof="0" dirty="0">
                <a:ln>
                  <a:noFill/>
                </a:ln>
                <a:solidFill>
                  <a:srgbClr val="7030A0"/>
                </a:solidFill>
                <a:effectLst/>
                <a:uLnTx/>
                <a:uFillTx/>
                <a:ea typeface="+mn-ea"/>
                <a:cs typeface="+mn-cs"/>
              </a:rPr>
              <a:t> </a:t>
            </a:r>
            <a:r>
              <a:rPr kumimoji="0" lang="en-US" sz="1800" b="0" i="0" u="none" strike="noStrike" kern="1200" cap="none" spc="0" normalizeH="0" baseline="0" noProof="0" dirty="0">
                <a:ln>
                  <a:noFill/>
                </a:ln>
                <a:solidFill>
                  <a:prstClr val="black"/>
                </a:solidFill>
                <a:effectLst/>
                <a:uLnTx/>
                <a:uFillTx/>
                <a:ea typeface="+mn-ea"/>
                <a:cs typeface="+mn-cs"/>
              </a:rPr>
              <a:t>The if statement tests an expression to determine whether it is true or false. </a:t>
            </a:r>
            <a:r>
              <a:rPr kumimoji="0" lang="en-US" sz="1800" b="0" i="0" u="sng" strike="noStrike" kern="1200" cap="none" spc="0" normalizeH="0" baseline="0" noProof="0" dirty="0">
                <a:ln>
                  <a:noFill/>
                </a:ln>
                <a:solidFill>
                  <a:prstClr val="black"/>
                </a:solidFill>
                <a:effectLst/>
                <a:uLnTx/>
                <a:uFillTx/>
                <a:ea typeface="+mn-ea"/>
                <a:cs typeface="+mn-cs"/>
              </a:rPr>
              <a:t>The expressions that are tested by the if statement are called </a:t>
            </a:r>
            <a:r>
              <a:rPr kumimoji="0" lang="en-US" sz="1800" b="1" i="0" u="sng" strike="noStrike" kern="1200" cap="none" spc="0" normalizeH="0" baseline="0" noProof="0" dirty="0">
                <a:ln>
                  <a:noFill/>
                </a:ln>
                <a:solidFill>
                  <a:prstClr val="black"/>
                </a:solidFill>
                <a:effectLst/>
                <a:uLnTx/>
                <a:uFillTx/>
                <a:ea typeface="+mn-ea"/>
                <a:cs typeface="+mn-cs"/>
              </a:rPr>
              <a:t>Boolean expressions</a:t>
            </a:r>
            <a:r>
              <a:rPr kumimoji="0" lang="en-US" sz="1800" b="0" i="0" u="none" strike="noStrike" kern="1200" cap="none" spc="0" normalizeH="0" baseline="0" noProof="0" dirty="0">
                <a:ln>
                  <a:noFill/>
                </a:ln>
                <a:solidFill>
                  <a:prstClr val="black"/>
                </a:solidFill>
                <a:effectLst/>
                <a:uLnTx/>
                <a:uFillTx/>
                <a:ea typeface="+mn-ea"/>
                <a:cs typeface="+mn-cs"/>
              </a:rPr>
              <a:t>.</a:t>
            </a:r>
          </a:p>
          <a:p>
            <a:pPr marL="285750" marR="0" lvl="0" indent="-285750" algn="just" defTabSz="457200" rtl="0" eaLnBrk="1" fontAlgn="auto" latinLnBrk="0" hangingPunct="1">
              <a:lnSpc>
                <a:spcPct val="90000"/>
              </a:lnSpc>
              <a:spcBef>
                <a:spcPct val="20000"/>
              </a:spcBef>
              <a:spcAft>
                <a:spcPts val="600"/>
              </a:spcAft>
              <a:buClr>
                <a:srgbClr val="30ACEC">
                  <a:lumMod val="75000"/>
                </a:srgbClr>
              </a:buClr>
              <a:buSzPct val="145000"/>
              <a:buFont typeface="Arial"/>
              <a:buChar char="•"/>
              <a:tabLst/>
              <a:defRPr/>
            </a:pPr>
            <a:r>
              <a:rPr kumimoji="0" lang="en-US" sz="1800" b="0" i="0" u="none" strike="noStrike" kern="1200" cap="none" spc="0" normalizeH="0" baseline="0" noProof="0" dirty="0">
                <a:ln>
                  <a:noFill/>
                </a:ln>
                <a:solidFill>
                  <a:prstClr val="black"/>
                </a:solidFill>
                <a:effectLst/>
                <a:uLnTx/>
                <a:uFillTx/>
                <a:ea typeface="+mn-ea"/>
                <a:cs typeface="+mn-cs"/>
              </a:rPr>
              <a:t>Typically, </a:t>
            </a:r>
            <a:r>
              <a:rPr kumimoji="0" lang="en-US" sz="1800" b="0" i="0" u="sng" strike="noStrike" kern="1200" cap="none" spc="0" normalizeH="0" baseline="0" noProof="0" dirty="0">
                <a:ln>
                  <a:noFill/>
                </a:ln>
                <a:solidFill>
                  <a:prstClr val="black"/>
                </a:solidFill>
                <a:effectLst/>
                <a:uLnTx/>
                <a:uFillTx/>
                <a:ea typeface="+mn-ea"/>
                <a:cs typeface="+mn-cs"/>
              </a:rPr>
              <a:t>the Boolean expression that is tested by an if statement is formed with a </a:t>
            </a:r>
            <a:r>
              <a:rPr kumimoji="0" lang="en-US" sz="1800" b="1" i="0" u="sng" strike="noStrike" kern="1200" cap="none" spc="0" normalizeH="0" baseline="0" noProof="0" dirty="0">
                <a:ln>
                  <a:noFill/>
                </a:ln>
                <a:solidFill>
                  <a:srgbClr val="7030A0"/>
                </a:solidFill>
                <a:effectLst/>
                <a:uLnTx/>
                <a:uFillTx/>
                <a:ea typeface="+mn-ea"/>
                <a:cs typeface="+mn-cs"/>
              </a:rPr>
              <a:t>relational operator</a:t>
            </a:r>
            <a:r>
              <a:rPr kumimoji="0" lang="en-US" sz="1800" b="0" i="0" u="none" strike="noStrike" kern="1200" cap="none" spc="0" normalizeH="0" baseline="0" noProof="0" dirty="0">
                <a:ln>
                  <a:noFill/>
                </a:ln>
                <a:solidFill>
                  <a:prstClr val="black"/>
                </a:solidFill>
                <a:effectLst/>
                <a:uLnTx/>
                <a:uFillTx/>
                <a:ea typeface="+mn-ea"/>
                <a:cs typeface="+mn-cs"/>
              </a:rPr>
              <a:t>. </a:t>
            </a:r>
          </a:p>
          <a:p>
            <a:pPr marL="285750" marR="0" lvl="0" indent="-285750" algn="just" defTabSz="457200" rtl="0" eaLnBrk="1" fontAlgn="auto" latinLnBrk="0" hangingPunct="1">
              <a:lnSpc>
                <a:spcPct val="90000"/>
              </a:lnSpc>
              <a:spcBef>
                <a:spcPct val="20000"/>
              </a:spcBef>
              <a:spcAft>
                <a:spcPts val="600"/>
              </a:spcAft>
              <a:buClr>
                <a:srgbClr val="30ACEC">
                  <a:lumMod val="75000"/>
                </a:srgbClr>
              </a:buClr>
              <a:buSzPct val="145000"/>
              <a:buFont typeface="Arial"/>
              <a:buChar char="•"/>
              <a:tabLst/>
              <a:defRPr/>
            </a:pPr>
            <a:r>
              <a:rPr kumimoji="0" lang="en-US" sz="1800" b="0" i="0" u="none" strike="noStrike" kern="1200" cap="none" spc="0" normalizeH="0" baseline="0" noProof="0" dirty="0">
                <a:ln>
                  <a:noFill/>
                </a:ln>
                <a:solidFill>
                  <a:prstClr val="black"/>
                </a:solidFill>
                <a:effectLst/>
                <a:uLnTx/>
                <a:uFillTx/>
                <a:ea typeface="+mn-ea"/>
                <a:cs typeface="+mn-cs"/>
              </a:rPr>
              <a:t>A relational operator determines whether a specific relationship exists between two values. For example, the greater than operator (&gt;) determines whether one value is greater than another. The equal to operator (==) determines whether two values are equal.</a:t>
            </a:r>
            <a:endParaRPr kumimoji="0" lang="en-US" altLang="ar-KW" sz="1800" b="0" i="0" u="none" strike="noStrike" kern="1200" cap="none" spc="0" normalizeH="0" baseline="0" noProof="0" dirty="0">
              <a:ln>
                <a:noFill/>
              </a:ln>
              <a:solidFill>
                <a:prstClr val="black"/>
              </a:solidFill>
              <a:effectLst/>
              <a:uLnTx/>
              <a:uFillTx/>
              <a:ea typeface="+mn-ea"/>
              <a:cs typeface="Tahoma" panose="020B0604030504040204" pitchFamily="34" charset="0"/>
            </a:endParaRPr>
          </a:p>
        </p:txBody>
      </p:sp>
      <p:graphicFrame>
        <p:nvGraphicFramePr>
          <p:cNvPr id="5" name="Table 4">
            <a:extLst>
              <a:ext uri="{FF2B5EF4-FFF2-40B4-BE49-F238E27FC236}">
                <a16:creationId xmlns:a16="http://schemas.microsoft.com/office/drawing/2014/main" id="{866E78D6-947F-4F52-B6DF-A5C12E87A7EB}"/>
              </a:ext>
            </a:extLst>
          </p:cNvPr>
          <p:cNvGraphicFramePr>
            <a:graphicFrameLocks noGrp="1"/>
          </p:cNvGraphicFramePr>
          <p:nvPr>
            <p:extLst>
              <p:ext uri="{D42A27DB-BD31-4B8C-83A1-F6EECF244321}">
                <p14:modId xmlns:p14="http://schemas.microsoft.com/office/powerpoint/2010/main" val="3166703193"/>
              </p:ext>
            </p:extLst>
          </p:nvPr>
        </p:nvGraphicFramePr>
        <p:xfrm>
          <a:off x="3087106" y="4153515"/>
          <a:ext cx="3392406" cy="2131050"/>
        </p:xfrm>
        <a:graphic>
          <a:graphicData uri="http://schemas.openxmlformats.org/drawingml/2006/table">
            <a:tbl>
              <a:tblPr/>
              <a:tblGrid>
                <a:gridCol w="996927">
                  <a:extLst>
                    <a:ext uri="{9D8B030D-6E8A-4147-A177-3AD203B41FA5}">
                      <a16:colId xmlns:a16="http://schemas.microsoft.com/office/drawing/2014/main" val="1734143222"/>
                    </a:ext>
                  </a:extLst>
                </a:gridCol>
                <a:gridCol w="2395479">
                  <a:extLst>
                    <a:ext uri="{9D8B030D-6E8A-4147-A177-3AD203B41FA5}">
                      <a16:colId xmlns:a16="http://schemas.microsoft.com/office/drawing/2014/main" val="453739934"/>
                    </a:ext>
                  </a:extLst>
                </a:gridCol>
              </a:tblGrid>
              <a:tr h="302553">
                <a:tc>
                  <a:txBody>
                    <a:bodyPr/>
                    <a:lstStyle/>
                    <a:p>
                      <a:pPr algn="l" fontAlgn="ctr"/>
                      <a:r>
                        <a:rPr lang="en-US" sz="1600" b="1" i="0" u="none" strike="noStrike" dirty="0">
                          <a:solidFill>
                            <a:srgbClr val="000000"/>
                          </a:solidFill>
                          <a:effectLst/>
                          <a:latin typeface="Calibri" panose="020F0502020204030204" pitchFamily="34" charset="0"/>
                        </a:rPr>
                        <a:t>Operator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600" b="1" i="0" u="none" strike="noStrike">
                          <a:solidFill>
                            <a:srgbClr val="000000"/>
                          </a:solidFill>
                          <a:effectLst/>
                          <a:latin typeface="Calibri" panose="020F0502020204030204" pitchFamily="34" charset="0"/>
                        </a:rPr>
                        <a:t> Meaning</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06061881"/>
                  </a:ext>
                </a:extLst>
              </a:tr>
              <a:tr h="302553">
                <a:tc>
                  <a:txBody>
                    <a:bodyPr/>
                    <a:lstStyle/>
                    <a:p>
                      <a:pPr algn="ctr" fontAlgn="ctr"/>
                      <a:r>
                        <a:rPr lang="en-US" sz="1600" b="1" i="0" u="none" strike="noStrike" dirty="0">
                          <a:solidFill>
                            <a:srgbClr val="000000"/>
                          </a:solidFill>
                          <a:effectLst/>
                          <a:latin typeface="Calibri" panose="020F0502020204030204" pitchFamily="34" charset="0"/>
                        </a:rPr>
                        <a:t>&gt;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Greater than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30492983"/>
                  </a:ext>
                </a:extLst>
              </a:tr>
              <a:tr h="302553">
                <a:tc>
                  <a:txBody>
                    <a:bodyPr/>
                    <a:lstStyle/>
                    <a:p>
                      <a:pPr algn="ctr" fontAlgn="ctr"/>
                      <a:r>
                        <a:rPr lang="en-US" sz="1600" b="1" i="0" u="none" strike="noStrike" dirty="0">
                          <a:solidFill>
                            <a:srgbClr val="000000"/>
                          </a:solidFill>
                          <a:effectLst/>
                          <a:latin typeface="Calibri" panose="020F0502020204030204" pitchFamily="34" charset="0"/>
                        </a:rPr>
                        <a:t>&lt;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Less than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95550159"/>
                  </a:ext>
                </a:extLst>
              </a:tr>
              <a:tr h="302553">
                <a:tc>
                  <a:txBody>
                    <a:bodyPr/>
                    <a:lstStyle/>
                    <a:p>
                      <a:pPr algn="ctr" fontAlgn="ctr"/>
                      <a:r>
                        <a:rPr lang="en-US" sz="1600" b="1" i="0" u="none" strike="noStrike" dirty="0">
                          <a:solidFill>
                            <a:srgbClr val="000000"/>
                          </a:solidFill>
                          <a:effectLst/>
                          <a:latin typeface="Calibri" panose="020F0502020204030204" pitchFamily="34" charset="0"/>
                        </a:rPr>
                        <a:t>&gt;=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Greater than or equal to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052902657"/>
                  </a:ext>
                </a:extLst>
              </a:tr>
              <a:tr h="302553">
                <a:tc>
                  <a:txBody>
                    <a:bodyPr/>
                    <a:lstStyle/>
                    <a:p>
                      <a:pPr algn="ctr" fontAlgn="ctr"/>
                      <a:r>
                        <a:rPr lang="en-US" sz="1600" b="1" i="0" u="none" strike="noStrike" dirty="0">
                          <a:solidFill>
                            <a:srgbClr val="000000"/>
                          </a:solidFill>
                          <a:effectLst/>
                          <a:latin typeface="Calibri" panose="020F0502020204030204" pitchFamily="34" charset="0"/>
                        </a:rPr>
                        <a:t>&lt;=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Less than or equal to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831232242"/>
                  </a:ext>
                </a:extLst>
              </a:tr>
              <a:tr h="302553">
                <a:tc>
                  <a:txBody>
                    <a:bodyPr/>
                    <a:lstStyle/>
                    <a:p>
                      <a:pPr algn="ctr" fontAlgn="ctr"/>
                      <a:r>
                        <a:rPr lang="en-US" sz="16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Equal to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41751226"/>
                  </a:ext>
                </a:extLst>
              </a:tr>
              <a:tr h="315732">
                <a:tc>
                  <a:txBody>
                    <a:bodyPr/>
                    <a:lstStyle/>
                    <a:p>
                      <a:pPr algn="ctr" fontAlgn="ctr"/>
                      <a:r>
                        <a:rPr lang="en-US" sz="1600" b="1" i="0" u="none" strike="noStrike" dirty="0">
                          <a:solidFill>
                            <a:srgbClr val="000000"/>
                          </a:solidFill>
                          <a:effectLst/>
                          <a:latin typeface="Calibri" panose="020F0502020204030204" pitchFamily="34" charset="0"/>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Not equal to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12060872"/>
                  </a:ext>
                </a:extLst>
              </a:tr>
            </a:tbl>
          </a:graphicData>
        </a:graphic>
      </p:graphicFrame>
      <p:sp>
        <p:nvSpPr>
          <p:cNvPr id="11" name="TextBox 10">
            <a:extLst>
              <a:ext uri="{FF2B5EF4-FFF2-40B4-BE49-F238E27FC236}">
                <a16:creationId xmlns:a16="http://schemas.microsoft.com/office/drawing/2014/main" id="{B704EB56-E228-4301-AA3D-F8D71FF84CD4}"/>
              </a:ext>
            </a:extLst>
          </p:cNvPr>
          <p:cNvSpPr txBox="1"/>
          <p:nvPr/>
        </p:nvSpPr>
        <p:spPr>
          <a:xfrm>
            <a:off x="892133" y="4891924"/>
            <a:ext cx="2040528" cy="338554"/>
          </a:xfrm>
          <a:prstGeom prst="rect">
            <a:avLst/>
          </a:prstGeom>
          <a:noFill/>
        </p:spPr>
        <p:txBody>
          <a:bodyPr wrap="square">
            <a:spAutoFit/>
          </a:bodyPr>
          <a:lstStyle/>
          <a:p>
            <a:r>
              <a:rPr lang="en-US" sz="1600" b="1" dirty="0"/>
              <a:t>Relational Operators </a:t>
            </a:r>
          </a:p>
        </p:txBody>
      </p:sp>
    </p:spTree>
    <p:extLst>
      <p:ext uri="{BB962C8B-B14F-4D97-AF65-F5344CB8AC3E}">
        <p14:creationId xmlns:p14="http://schemas.microsoft.com/office/powerpoint/2010/main" val="139048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612D3F4C-6E2E-4876-9FCB-6EC20398A222}"/>
              </a:ext>
            </a:extLst>
          </p:cNvPr>
          <p:cNvSpPr>
            <a:spLocks noGrp="1"/>
          </p:cNvSpPr>
          <p:nvPr>
            <p:ph type="ftr" sz="quarter" idx="11"/>
          </p:nvPr>
        </p:nvSpPr>
        <p:spPr/>
        <p:txBody>
          <a:bodyPr/>
          <a:lstStyle/>
          <a:p>
            <a:r>
              <a:rPr lang="en-US"/>
              <a:t>AOU-M110</a:t>
            </a:r>
            <a:endParaRPr lang="en-US" dirty="0"/>
          </a:p>
        </p:txBody>
      </p:sp>
      <p:sp>
        <p:nvSpPr>
          <p:cNvPr id="2" name="Slide Number Placeholder 1">
            <a:extLst>
              <a:ext uri="{FF2B5EF4-FFF2-40B4-BE49-F238E27FC236}">
                <a16:creationId xmlns:a16="http://schemas.microsoft.com/office/drawing/2014/main" id="{9C7293AE-57A2-4BFB-BAD6-22EEAA54AF8B}"/>
              </a:ext>
            </a:extLst>
          </p:cNvPr>
          <p:cNvSpPr>
            <a:spLocks noGrp="1"/>
          </p:cNvSpPr>
          <p:nvPr>
            <p:ph type="sldNum" sz="quarter" idx="4294967295"/>
          </p:nvPr>
        </p:nvSpPr>
        <p:spPr>
          <a:xfrm>
            <a:off x="8731250" y="6315075"/>
            <a:ext cx="412750" cy="365125"/>
          </a:xfrm>
          <a:prstGeom prst="rect">
            <a:avLst/>
          </a:prstGeom>
        </p:spPr>
        <p:txBody>
          <a:bodyPr/>
          <a:lstStyle/>
          <a:p>
            <a:fld id="{D57F1E4F-1CFF-5643-939E-02111984F565}" type="slidenum">
              <a:rPr lang="en-US" smtClean="0"/>
              <a:t>7</a:t>
            </a:fld>
            <a:endParaRPr lang="en-US" dirty="0"/>
          </a:p>
        </p:txBody>
      </p:sp>
      <p:sp>
        <p:nvSpPr>
          <p:cNvPr id="3" name="Rectangle 2">
            <a:extLst>
              <a:ext uri="{FF2B5EF4-FFF2-40B4-BE49-F238E27FC236}">
                <a16:creationId xmlns:a16="http://schemas.microsoft.com/office/drawing/2014/main" id="{DB49451F-9C53-488C-B5AC-7704733C9AA8}"/>
              </a:ext>
            </a:extLst>
          </p:cNvPr>
          <p:cNvSpPr/>
          <p:nvPr/>
        </p:nvSpPr>
        <p:spPr>
          <a:xfrm>
            <a:off x="1389605" y="402108"/>
            <a:ext cx="6897722" cy="461665"/>
          </a:xfrm>
          <a:prstGeom prst="rect">
            <a:avLst/>
          </a:prstGeom>
        </p:spPr>
        <p:txBody>
          <a:bodyPr wrap="none">
            <a:spAutoFit/>
          </a:bodyPr>
          <a:lstStyle/>
          <a:p>
            <a:r>
              <a:rPr lang="en-US" sz="2400" b="1" dirty="0">
                <a:solidFill>
                  <a:srgbClr val="002060"/>
                </a:solidFill>
                <a:latin typeface="Segoe UI" panose="020B0502040204020203" pitchFamily="34" charset="0"/>
              </a:rPr>
              <a:t>Relational Operators and Boolean Expressions </a:t>
            </a:r>
            <a:endParaRPr lang="en-US" sz="2400" b="1" i="0" dirty="0">
              <a:solidFill>
                <a:srgbClr val="002060"/>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3722450B-FB6F-4B29-A148-9C0865686C2E}"/>
              </a:ext>
            </a:extLst>
          </p:cNvPr>
          <p:cNvSpPr/>
          <p:nvPr/>
        </p:nvSpPr>
        <p:spPr>
          <a:xfrm>
            <a:off x="782484" y="1172399"/>
            <a:ext cx="7948766" cy="967957"/>
          </a:xfrm>
          <a:prstGeom prst="rect">
            <a:avLst/>
          </a:prstGeom>
        </p:spPr>
        <p:txBody>
          <a:bodyPr wrap="square">
            <a:spAutoFit/>
          </a:bodyPr>
          <a:lstStyle/>
          <a:p>
            <a:pPr>
              <a:lnSpc>
                <a:spcPct val="150000"/>
              </a:lnSpc>
            </a:pPr>
            <a:r>
              <a:rPr lang="en-US" sz="2000" dirty="0">
                <a:solidFill>
                  <a:srgbClr val="000000"/>
                </a:solidFill>
              </a:rPr>
              <a:t>Python supports the usual logical conditions (Boolean expressions) from mathematics:</a:t>
            </a:r>
          </a:p>
        </p:txBody>
      </p:sp>
      <p:graphicFrame>
        <p:nvGraphicFramePr>
          <p:cNvPr id="9" name="Table 8">
            <a:extLst>
              <a:ext uri="{FF2B5EF4-FFF2-40B4-BE49-F238E27FC236}">
                <a16:creationId xmlns:a16="http://schemas.microsoft.com/office/drawing/2014/main" id="{A41F4ADE-14CD-463E-97F2-868607520190}"/>
              </a:ext>
            </a:extLst>
          </p:cNvPr>
          <p:cNvGraphicFramePr>
            <a:graphicFrameLocks noGrp="1"/>
          </p:cNvGraphicFramePr>
          <p:nvPr>
            <p:extLst>
              <p:ext uri="{D42A27DB-BD31-4B8C-83A1-F6EECF244321}">
                <p14:modId xmlns:p14="http://schemas.microsoft.com/office/powerpoint/2010/main" val="4287228056"/>
              </p:ext>
            </p:extLst>
          </p:nvPr>
        </p:nvGraphicFramePr>
        <p:xfrm>
          <a:off x="3035299" y="2247271"/>
          <a:ext cx="3602567" cy="1773555"/>
        </p:xfrm>
        <a:graphic>
          <a:graphicData uri="http://schemas.openxmlformats.org/drawingml/2006/table">
            <a:tbl>
              <a:tblPr/>
              <a:tblGrid>
                <a:gridCol w="982518">
                  <a:extLst>
                    <a:ext uri="{9D8B030D-6E8A-4147-A177-3AD203B41FA5}">
                      <a16:colId xmlns:a16="http://schemas.microsoft.com/office/drawing/2014/main" val="139893342"/>
                    </a:ext>
                  </a:extLst>
                </a:gridCol>
                <a:gridCol w="2620049">
                  <a:extLst>
                    <a:ext uri="{9D8B030D-6E8A-4147-A177-3AD203B41FA5}">
                      <a16:colId xmlns:a16="http://schemas.microsoft.com/office/drawing/2014/main" val="1666846954"/>
                    </a:ext>
                  </a:extLst>
                </a:gridCol>
              </a:tblGrid>
              <a:tr h="200025">
                <a:tc>
                  <a:txBody>
                    <a:bodyPr/>
                    <a:lstStyle/>
                    <a:p>
                      <a:pPr algn="l" fontAlgn="ctr"/>
                      <a:r>
                        <a:rPr lang="en-US" sz="1600" b="1" i="0" u="none" strike="noStrike">
                          <a:solidFill>
                            <a:srgbClr val="000000"/>
                          </a:solidFill>
                          <a:effectLst/>
                          <a:latin typeface="Calibri" panose="020F0502020204030204" pitchFamily="34" charset="0"/>
                        </a:rPr>
                        <a:t>Expression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600" b="1" i="0" u="none" strike="noStrike">
                          <a:solidFill>
                            <a:srgbClr val="000000"/>
                          </a:solidFill>
                          <a:effectLst/>
                          <a:latin typeface="Calibri" panose="020F0502020204030204" pitchFamily="34" charset="0"/>
                        </a:rPr>
                        <a:t> Meaning</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09743719"/>
                  </a:ext>
                </a:extLst>
              </a:tr>
              <a:tr h="200025">
                <a:tc>
                  <a:txBody>
                    <a:bodyPr/>
                    <a:lstStyle/>
                    <a:p>
                      <a:pPr algn="ctr" fontAlgn="ctr"/>
                      <a:r>
                        <a:rPr lang="en-US" sz="1600" b="1" i="0" u="none" strike="noStrike">
                          <a:solidFill>
                            <a:srgbClr val="000000"/>
                          </a:solidFill>
                          <a:effectLst/>
                          <a:latin typeface="Calibri" panose="020F0502020204030204" pitchFamily="34" charset="0"/>
                        </a:rPr>
                        <a:t>x&gt;y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greater than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88439855"/>
                  </a:ext>
                </a:extLst>
              </a:tr>
              <a:tr h="200025">
                <a:tc>
                  <a:txBody>
                    <a:bodyPr/>
                    <a:lstStyle/>
                    <a:p>
                      <a:pPr algn="ctr" fontAlgn="ctr"/>
                      <a:r>
                        <a:rPr lang="en-US" sz="1600" b="1" i="0" u="none" strike="noStrike">
                          <a:solidFill>
                            <a:srgbClr val="000000"/>
                          </a:solidFill>
                          <a:effectLst/>
                          <a:latin typeface="Calibri" panose="020F0502020204030204" pitchFamily="34" charset="0"/>
                        </a:rPr>
                        <a:t>x&lt;y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less than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48403493"/>
                  </a:ext>
                </a:extLst>
              </a:tr>
              <a:tr h="200025">
                <a:tc>
                  <a:txBody>
                    <a:bodyPr/>
                    <a:lstStyle/>
                    <a:p>
                      <a:pPr algn="ctr" fontAlgn="ctr"/>
                      <a:r>
                        <a:rPr lang="en-US" sz="1600" b="1" i="0" u="none" strike="noStrike">
                          <a:solidFill>
                            <a:srgbClr val="000000"/>
                          </a:solidFill>
                          <a:effectLst/>
                          <a:latin typeface="Calibri" panose="020F0502020204030204" pitchFamily="34" charset="0"/>
                        </a:rPr>
                        <a:t>x&gt;=y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greater than or equal to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56814800"/>
                  </a:ext>
                </a:extLst>
              </a:tr>
              <a:tr h="200025">
                <a:tc>
                  <a:txBody>
                    <a:bodyPr/>
                    <a:lstStyle/>
                    <a:p>
                      <a:pPr algn="ctr" fontAlgn="ctr"/>
                      <a:r>
                        <a:rPr lang="en-US" sz="1600" b="1" i="0" u="none" strike="noStrike">
                          <a:solidFill>
                            <a:srgbClr val="000000"/>
                          </a:solidFill>
                          <a:effectLst/>
                          <a:latin typeface="Calibri" panose="020F0502020204030204" pitchFamily="34" charset="0"/>
                        </a:rPr>
                        <a:t>x&lt;=y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less than or equal to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6805488"/>
                  </a:ext>
                </a:extLst>
              </a:tr>
              <a:tr h="200025">
                <a:tc>
                  <a:txBody>
                    <a:bodyPr/>
                    <a:lstStyle/>
                    <a:p>
                      <a:pPr algn="ctr" fontAlgn="ctr"/>
                      <a:r>
                        <a:rPr lang="en-US" sz="1600" b="1" i="0" u="none" strike="noStrike">
                          <a:solidFill>
                            <a:srgbClr val="000000"/>
                          </a:solidFill>
                          <a:effectLst/>
                          <a:latin typeface="Calibri" panose="020F0502020204030204" pitchFamily="34" charset="0"/>
                        </a:rPr>
                        <a:t>x==y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a:solidFill>
                            <a:srgbClr val="000000"/>
                          </a:solidFill>
                          <a:effectLst/>
                          <a:latin typeface="Calibri" panose="020F0502020204030204" pitchFamily="34" charset="0"/>
                        </a:rPr>
                        <a:t>Is x equal to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21639651"/>
                  </a:ext>
                </a:extLst>
              </a:tr>
              <a:tr h="209550">
                <a:tc>
                  <a:txBody>
                    <a:bodyPr/>
                    <a:lstStyle/>
                    <a:p>
                      <a:pPr algn="ctr" fontAlgn="ctr"/>
                      <a:r>
                        <a:rPr lang="en-US" sz="1600" b="1" i="0" u="none" strike="noStrike">
                          <a:solidFill>
                            <a:srgbClr val="000000"/>
                          </a:solidFill>
                          <a:effectLst/>
                          <a:latin typeface="Calibri" panose="020F0502020204030204" pitchFamily="34" charset="0"/>
                        </a:rPr>
                        <a:t>x!=y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600" b="0" i="0" u="none" strike="noStrike" dirty="0">
                          <a:solidFill>
                            <a:srgbClr val="000000"/>
                          </a:solidFill>
                          <a:effectLst/>
                          <a:latin typeface="Calibri" panose="020F0502020204030204" pitchFamily="34" charset="0"/>
                        </a:rPr>
                        <a:t>Is x not equal to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84816613"/>
                  </a:ext>
                </a:extLst>
              </a:tr>
            </a:tbl>
          </a:graphicData>
        </a:graphic>
      </p:graphicFrame>
      <p:sp>
        <p:nvSpPr>
          <p:cNvPr id="11" name="TextBox 10">
            <a:extLst>
              <a:ext uri="{FF2B5EF4-FFF2-40B4-BE49-F238E27FC236}">
                <a16:creationId xmlns:a16="http://schemas.microsoft.com/office/drawing/2014/main" id="{F1DEF67F-ABF8-46A2-9E9C-71DB2884F77F}"/>
              </a:ext>
            </a:extLst>
          </p:cNvPr>
          <p:cNvSpPr txBox="1"/>
          <p:nvPr/>
        </p:nvSpPr>
        <p:spPr>
          <a:xfrm>
            <a:off x="807870" y="4345737"/>
            <a:ext cx="7672189" cy="880369"/>
          </a:xfrm>
          <a:prstGeom prst="rect">
            <a:avLst/>
          </a:prstGeom>
          <a:noFill/>
        </p:spPr>
        <p:txBody>
          <a:bodyPr wrap="square">
            <a:spAutoFit/>
          </a:bodyPr>
          <a:lstStyle/>
          <a:p>
            <a:pPr>
              <a:lnSpc>
                <a:spcPct val="150000"/>
              </a:lnSpc>
            </a:pPr>
            <a:r>
              <a:rPr lang="en-US" dirty="0">
                <a:solidFill>
                  <a:srgbClr val="000000"/>
                </a:solidFill>
              </a:rPr>
              <a:t>These conditions can be used in several ways, most commonly in "if statements" and loops.</a:t>
            </a:r>
            <a:endParaRPr lang="en-US" b="0" i="0" dirty="0">
              <a:solidFill>
                <a:srgbClr val="000000"/>
              </a:solidFill>
              <a:effectLst/>
            </a:endParaRPr>
          </a:p>
        </p:txBody>
      </p:sp>
      <p:sp>
        <p:nvSpPr>
          <p:cNvPr id="13" name="TextBox 12">
            <a:extLst>
              <a:ext uri="{FF2B5EF4-FFF2-40B4-BE49-F238E27FC236}">
                <a16:creationId xmlns:a16="http://schemas.microsoft.com/office/drawing/2014/main" id="{21128A8A-5990-41EF-95EA-FFA098DF643D}"/>
              </a:ext>
            </a:extLst>
          </p:cNvPr>
          <p:cNvSpPr txBox="1"/>
          <p:nvPr/>
        </p:nvSpPr>
        <p:spPr>
          <a:xfrm>
            <a:off x="733779" y="3068399"/>
            <a:ext cx="2222900" cy="369332"/>
          </a:xfrm>
          <a:prstGeom prst="rect">
            <a:avLst/>
          </a:prstGeom>
          <a:noFill/>
        </p:spPr>
        <p:txBody>
          <a:bodyPr wrap="square">
            <a:spAutoFit/>
          </a:bodyPr>
          <a:lstStyle/>
          <a:p>
            <a:r>
              <a:rPr lang="en-US" b="1" dirty="0"/>
              <a:t>Boolean Expressions </a:t>
            </a:r>
          </a:p>
        </p:txBody>
      </p:sp>
    </p:spTree>
    <p:extLst>
      <p:ext uri="{BB962C8B-B14F-4D97-AF65-F5344CB8AC3E}">
        <p14:creationId xmlns:p14="http://schemas.microsoft.com/office/powerpoint/2010/main" val="18127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612D3F4C-6E2E-4876-9FCB-6EC20398A222}"/>
              </a:ext>
            </a:extLst>
          </p:cNvPr>
          <p:cNvSpPr>
            <a:spLocks noGrp="1"/>
          </p:cNvSpPr>
          <p:nvPr>
            <p:ph type="ftr" sz="quarter" idx="11"/>
          </p:nvPr>
        </p:nvSpPr>
        <p:spPr/>
        <p:txBody>
          <a:bodyPr/>
          <a:lstStyle/>
          <a:p>
            <a:r>
              <a:rPr lang="en-US"/>
              <a:t>AOU-M110</a:t>
            </a:r>
            <a:endParaRPr lang="en-US" dirty="0"/>
          </a:p>
        </p:txBody>
      </p:sp>
      <p:sp>
        <p:nvSpPr>
          <p:cNvPr id="2" name="Slide Number Placeholder 1">
            <a:extLst>
              <a:ext uri="{FF2B5EF4-FFF2-40B4-BE49-F238E27FC236}">
                <a16:creationId xmlns:a16="http://schemas.microsoft.com/office/drawing/2014/main" id="{9C7293AE-57A2-4BFB-BAD6-22EEAA54AF8B}"/>
              </a:ext>
            </a:extLst>
          </p:cNvPr>
          <p:cNvSpPr>
            <a:spLocks noGrp="1"/>
          </p:cNvSpPr>
          <p:nvPr>
            <p:ph type="sldNum" sz="quarter" idx="4294967295"/>
          </p:nvPr>
        </p:nvSpPr>
        <p:spPr>
          <a:xfrm>
            <a:off x="8731250" y="6315075"/>
            <a:ext cx="412750" cy="365125"/>
          </a:xfrm>
          <a:prstGeom prst="rect">
            <a:avLst/>
          </a:prstGeom>
        </p:spPr>
        <p:txBody>
          <a:bodyPr/>
          <a:lstStyle/>
          <a:p>
            <a:fld id="{D57F1E4F-1CFF-5643-939E-02111984F565}" type="slidenum">
              <a:rPr lang="en-US" smtClean="0"/>
              <a:t>8</a:t>
            </a:fld>
            <a:endParaRPr lang="en-US" dirty="0"/>
          </a:p>
        </p:txBody>
      </p:sp>
      <p:sp>
        <p:nvSpPr>
          <p:cNvPr id="3" name="Rectangle 2">
            <a:extLst>
              <a:ext uri="{FF2B5EF4-FFF2-40B4-BE49-F238E27FC236}">
                <a16:creationId xmlns:a16="http://schemas.microsoft.com/office/drawing/2014/main" id="{DB49451F-9C53-488C-B5AC-7704733C9AA8}"/>
              </a:ext>
            </a:extLst>
          </p:cNvPr>
          <p:cNvSpPr/>
          <p:nvPr/>
        </p:nvSpPr>
        <p:spPr>
          <a:xfrm>
            <a:off x="1389605" y="402108"/>
            <a:ext cx="6897722" cy="461665"/>
          </a:xfrm>
          <a:prstGeom prst="rect">
            <a:avLst/>
          </a:prstGeom>
        </p:spPr>
        <p:txBody>
          <a:bodyPr wrap="none">
            <a:spAutoFit/>
          </a:bodyPr>
          <a:lstStyle/>
          <a:p>
            <a:r>
              <a:rPr lang="en-US" sz="2400" b="1" dirty="0">
                <a:solidFill>
                  <a:srgbClr val="002060"/>
                </a:solidFill>
                <a:latin typeface="Segoe UI" panose="020B0502040204020203" pitchFamily="34" charset="0"/>
              </a:rPr>
              <a:t>Relational Operators and Boolean Expressions </a:t>
            </a:r>
            <a:endParaRPr lang="en-US" sz="2400" b="1" i="0" dirty="0">
              <a:solidFill>
                <a:srgbClr val="002060"/>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3722450B-FB6F-4B29-A148-9C0865686C2E}"/>
              </a:ext>
            </a:extLst>
          </p:cNvPr>
          <p:cNvSpPr/>
          <p:nvPr/>
        </p:nvSpPr>
        <p:spPr>
          <a:xfrm>
            <a:off x="1014612" y="1022180"/>
            <a:ext cx="7948766" cy="880369"/>
          </a:xfrm>
          <a:prstGeom prst="rect">
            <a:avLst/>
          </a:prstGeom>
        </p:spPr>
        <p:txBody>
          <a:bodyPr wrap="square">
            <a:spAutoFit/>
          </a:bodyPr>
          <a:lstStyle/>
          <a:p>
            <a:pPr>
              <a:lnSpc>
                <a:spcPct val="150000"/>
              </a:lnSpc>
            </a:pPr>
            <a:r>
              <a:rPr lang="en-US" dirty="0">
                <a:solidFill>
                  <a:srgbClr val="000000"/>
                </a:solidFill>
                <a:ea typeface="Verdana" panose="020B0604030504040204" pitchFamily="34" charset="0"/>
              </a:rPr>
              <a:t>The following is an example of an expression that uses the greater than (&gt;) operator to compare two variables</a:t>
            </a:r>
          </a:p>
        </p:txBody>
      </p:sp>
      <p:sp>
        <p:nvSpPr>
          <p:cNvPr id="5" name="Rectangle 4">
            <a:extLst>
              <a:ext uri="{FF2B5EF4-FFF2-40B4-BE49-F238E27FC236}">
                <a16:creationId xmlns:a16="http://schemas.microsoft.com/office/drawing/2014/main" id="{8871CC3F-1C91-416C-BAC9-73F1402B9168}"/>
              </a:ext>
            </a:extLst>
          </p:cNvPr>
          <p:cNvSpPr/>
          <p:nvPr/>
        </p:nvSpPr>
        <p:spPr>
          <a:xfrm>
            <a:off x="2702995" y="2182959"/>
            <a:ext cx="4572000" cy="1200329"/>
          </a:xfrm>
          <a:prstGeom prst="rect">
            <a:avLst/>
          </a:prstGeom>
        </p:spPr>
        <p:txBody>
          <a:bodyPr>
            <a:spAutoFit/>
          </a:bodyPr>
          <a:lstStyle/>
          <a:p>
            <a:r>
              <a:rPr lang="en-US" dirty="0">
                <a:solidFill>
                  <a:srgbClr val="000000"/>
                </a:solidFill>
                <a:latin typeface="Consolas" panose="020B0609020204030204" pitchFamily="49" charset="0"/>
              </a:rPr>
              <a:t>a = </a:t>
            </a:r>
            <a:r>
              <a:rPr lang="en-US" dirty="0">
                <a:solidFill>
                  <a:srgbClr val="FF0000"/>
                </a:solidFill>
                <a:latin typeface="Consolas" panose="020B0609020204030204" pitchFamily="49" charset="0"/>
              </a:rPr>
              <a:t>33</a:t>
            </a:r>
            <a:br>
              <a:rPr lang="en-US" dirty="0"/>
            </a:br>
            <a:r>
              <a:rPr lang="en-US" dirty="0">
                <a:solidFill>
                  <a:srgbClr val="000000"/>
                </a:solidFill>
                <a:latin typeface="Consolas" panose="020B0609020204030204" pitchFamily="49" charset="0"/>
              </a:rPr>
              <a:t>b = </a:t>
            </a:r>
            <a:r>
              <a:rPr lang="en-US" dirty="0">
                <a:solidFill>
                  <a:srgbClr val="FF0000"/>
                </a:solidFill>
                <a:latin typeface="Consolas" panose="020B0609020204030204" pitchFamily="49" charset="0"/>
              </a:rPr>
              <a:t>200</a:t>
            </a:r>
            <a:br>
              <a:rPr lang="en-US" dirty="0"/>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b &gt; a:</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"b is greater than a"</a:t>
            </a:r>
            <a:r>
              <a:rPr lang="en-US" dirty="0">
                <a:solidFill>
                  <a:srgbClr val="000000"/>
                </a:solidFill>
                <a:latin typeface="Consolas" panose="020B0609020204030204" pitchFamily="49" charset="0"/>
              </a:rPr>
              <a:t>)</a:t>
            </a:r>
            <a:endParaRPr lang="en-US" dirty="0"/>
          </a:p>
        </p:txBody>
      </p:sp>
      <p:sp>
        <p:nvSpPr>
          <p:cNvPr id="6" name="Rectangle 5">
            <a:extLst>
              <a:ext uri="{FF2B5EF4-FFF2-40B4-BE49-F238E27FC236}">
                <a16:creationId xmlns:a16="http://schemas.microsoft.com/office/drawing/2014/main" id="{1D81BB61-E28A-4B85-8BF7-8201FF791F9F}"/>
              </a:ext>
            </a:extLst>
          </p:cNvPr>
          <p:cNvSpPr/>
          <p:nvPr/>
        </p:nvSpPr>
        <p:spPr>
          <a:xfrm>
            <a:off x="1084741" y="2383013"/>
            <a:ext cx="1186543" cy="400110"/>
          </a:xfrm>
          <a:prstGeom prst="rect">
            <a:avLst/>
          </a:prstGeom>
        </p:spPr>
        <p:txBody>
          <a:bodyPr wrap="none">
            <a:spAutoFit/>
          </a:bodyPr>
          <a:lstStyle/>
          <a:p>
            <a:r>
              <a:rPr lang="en-US" sz="2000" dirty="0">
                <a:solidFill>
                  <a:srgbClr val="00B050"/>
                </a:solidFill>
                <a:latin typeface="Segoe UI" panose="020B0502040204020203" pitchFamily="34" charset="0"/>
              </a:rPr>
              <a:t>Example:</a:t>
            </a:r>
            <a:endParaRPr lang="en-US" sz="2000" b="0" i="0" dirty="0">
              <a:solidFill>
                <a:srgbClr val="00B050"/>
              </a:solidFill>
              <a:effectLst/>
              <a:latin typeface="Segoe UI" panose="020B0502040204020203" pitchFamily="34" charset="0"/>
            </a:endParaRPr>
          </a:p>
        </p:txBody>
      </p:sp>
      <p:pic>
        <p:nvPicPr>
          <p:cNvPr id="17" name="Picture 16">
            <a:extLst>
              <a:ext uri="{FF2B5EF4-FFF2-40B4-BE49-F238E27FC236}">
                <a16:creationId xmlns:a16="http://schemas.microsoft.com/office/drawing/2014/main" id="{B0B2D69B-792B-44DA-AA9A-BDFB8E6DB233}"/>
              </a:ext>
            </a:extLst>
          </p:cNvPr>
          <p:cNvPicPr>
            <a:picLocks noChangeAspect="1"/>
          </p:cNvPicPr>
          <p:nvPr/>
        </p:nvPicPr>
        <p:blipFill>
          <a:blip r:embed="rId2">
            <a:duotone>
              <a:schemeClr val="accent3">
                <a:shade val="45000"/>
                <a:satMod val="135000"/>
              </a:schemeClr>
              <a:prstClr val="white"/>
            </a:duotone>
          </a:blip>
          <a:stretch>
            <a:fillRect/>
          </a:stretch>
        </p:blipFill>
        <p:spPr>
          <a:xfrm>
            <a:off x="3128962" y="3437731"/>
            <a:ext cx="2886075" cy="2781300"/>
          </a:xfrm>
          <a:prstGeom prst="rect">
            <a:avLst/>
          </a:prstGeom>
        </p:spPr>
      </p:pic>
    </p:spTree>
    <p:extLst>
      <p:ext uri="{BB962C8B-B14F-4D97-AF65-F5344CB8AC3E}">
        <p14:creationId xmlns:p14="http://schemas.microsoft.com/office/powerpoint/2010/main" val="251615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366055"/>
            <a:ext cx="7886700" cy="924863"/>
          </a:xfrm>
        </p:spPr>
        <p:txBody>
          <a:bodyPr/>
          <a:lstStyle/>
          <a:p>
            <a:r>
              <a:rPr lang="en-US" altLang="ar-KW" b="1" dirty="0">
                <a:latin typeface="Poppins" panose="00000500000000000000" pitchFamily="2" charset="0"/>
                <a:cs typeface="Poppins" panose="00000500000000000000" pitchFamily="2" charset="0"/>
              </a:rPr>
              <a:t>The </a:t>
            </a:r>
            <a:r>
              <a:rPr lang="en-US" altLang="ar-KW" b="1" dirty="0">
                <a:solidFill>
                  <a:srgbClr val="0070C0"/>
                </a:solidFill>
                <a:latin typeface="Poppins" panose="00000500000000000000" pitchFamily="2" charset="0"/>
                <a:cs typeface="Poppins" panose="00000500000000000000" pitchFamily="2" charset="0"/>
              </a:rPr>
              <a:t>if-else</a:t>
            </a:r>
            <a:r>
              <a:rPr lang="en-US" altLang="ar-KW" b="1" dirty="0">
                <a:latin typeface="Poppins" panose="00000500000000000000" pitchFamily="2" charset="0"/>
                <a:cs typeface="Poppins" panose="00000500000000000000" pitchFamily="2" charset="0"/>
              </a:rPr>
              <a:t> Statement</a:t>
            </a:r>
            <a:endParaRPr lang="en-US" altLang="ar-KW"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08D25A5B-83B6-4137-A327-A2B4D665B45C}"/>
              </a:ext>
            </a:extLst>
          </p:cNvPr>
          <p:cNvSpPr>
            <a:spLocks noGrp="1"/>
          </p:cNvSpPr>
          <p:nvPr>
            <p:ph type="ftr" sz="quarter" idx="11"/>
          </p:nvPr>
        </p:nvSpPr>
        <p:spPr/>
        <p:txBody>
          <a:bodyPr/>
          <a:lstStyle/>
          <a:p>
            <a:r>
              <a:rPr lang="en-US"/>
              <a:t>AOU-M110</a:t>
            </a:r>
            <a:endParaRPr lang="en-US" dirty="0"/>
          </a:p>
        </p:txBody>
      </p:sp>
      <p:sp>
        <p:nvSpPr>
          <p:cNvPr id="30725" name="Slide Number Placeholder 4"/>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C40917F-FB11-46D9-BF68-E78448527B3A}" type="slidenum">
              <a:rPr lang="en-GB" altLang="ar-KW" sz="1100"/>
              <a:pPr/>
              <a:t>9</a:t>
            </a:fld>
            <a:endParaRPr lang="en-GB" altLang="ar-KW" sz="1100"/>
          </a:p>
        </p:txBody>
      </p:sp>
      <p:sp>
        <p:nvSpPr>
          <p:cNvPr id="3" name="Rectangle 2">
            <a:extLst>
              <a:ext uri="{FF2B5EF4-FFF2-40B4-BE49-F238E27FC236}">
                <a16:creationId xmlns:a16="http://schemas.microsoft.com/office/drawing/2014/main" id="{08885C53-F6E3-42A8-9E73-3BFB2F56A6C4}"/>
              </a:ext>
            </a:extLst>
          </p:cNvPr>
          <p:cNvSpPr/>
          <p:nvPr/>
        </p:nvSpPr>
        <p:spPr>
          <a:xfrm>
            <a:off x="1016571" y="1162789"/>
            <a:ext cx="7670229"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7030A0"/>
                </a:solidFill>
              </a:rPr>
              <a:t>An </a:t>
            </a:r>
            <a:r>
              <a:rPr lang="en-US" b="1" dirty="0">
                <a:solidFill>
                  <a:srgbClr val="C00000"/>
                </a:solidFill>
              </a:rPr>
              <a:t>if-else</a:t>
            </a:r>
            <a:r>
              <a:rPr lang="en-US" dirty="0">
                <a:solidFill>
                  <a:srgbClr val="7030A0"/>
                </a:solidFill>
              </a:rPr>
              <a:t> statement will execute one block of statements if its condition is true, or another block if its condition is false.</a:t>
            </a:r>
          </a:p>
          <a:p>
            <a:pPr marL="285750" indent="-285750">
              <a:buFont typeface="Arial" panose="020B0604020202020204" pitchFamily="34" charset="0"/>
              <a:buChar char="•"/>
            </a:pPr>
            <a:r>
              <a:rPr lang="en-US" dirty="0">
                <a:solidFill>
                  <a:srgbClr val="000000"/>
                </a:solidFill>
              </a:rPr>
              <a:t>Earlier, we introduced the single alternative decision structure (the if statement), which has one alternative path of execution. </a:t>
            </a:r>
          </a:p>
          <a:p>
            <a:pPr marL="285750" indent="-285750">
              <a:buFont typeface="Arial" panose="020B0604020202020204" pitchFamily="34" charset="0"/>
              <a:buChar char="•"/>
            </a:pPr>
            <a:r>
              <a:rPr lang="en-US" dirty="0">
                <a:solidFill>
                  <a:srgbClr val="7030A0"/>
                </a:solidFill>
              </a:rPr>
              <a:t>Dual alternative decision structure has two possible paths of execution—one path is taken if a condition is true, and the other path is taken if the condition is false</a:t>
            </a:r>
            <a:r>
              <a:rPr lang="en-US" dirty="0">
                <a:solidFill>
                  <a:srgbClr val="000000"/>
                </a:solidFill>
              </a:rPr>
              <a:t>. </a:t>
            </a:r>
          </a:p>
          <a:p>
            <a:pPr marL="285750" indent="-285750">
              <a:buFont typeface="Arial" panose="020B0604020202020204" pitchFamily="34" charset="0"/>
              <a:buChar char="•"/>
            </a:pPr>
            <a:r>
              <a:rPr lang="en-US" dirty="0">
                <a:solidFill>
                  <a:srgbClr val="000000"/>
                </a:solidFill>
              </a:rPr>
              <a:t>The below Figures show a flowchart for a dual alternative decision structure.</a:t>
            </a:r>
            <a:endParaRPr lang="en-US" dirty="0"/>
          </a:p>
        </p:txBody>
      </p:sp>
      <p:pic>
        <p:nvPicPr>
          <p:cNvPr id="7" name="Picture 6" descr="Diagram&#10;&#10;Description automatically generated">
            <a:extLst>
              <a:ext uri="{FF2B5EF4-FFF2-40B4-BE49-F238E27FC236}">
                <a16:creationId xmlns:a16="http://schemas.microsoft.com/office/drawing/2014/main" id="{108ED038-BB9C-4648-9630-09EB124C4754}"/>
              </a:ext>
            </a:extLst>
          </p:cNvPr>
          <p:cNvPicPr>
            <a:picLocks noChangeAspect="1"/>
          </p:cNvPicPr>
          <p:nvPr/>
        </p:nvPicPr>
        <p:blipFill>
          <a:blip r:embed="rId2">
            <a:alphaModFix/>
          </a:blip>
          <a:stretch>
            <a:fillRect/>
          </a:stretch>
        </p:blipFill>
        <p:spPr>
          <a:xfrm>
            <a:off x="4249271" y="3602867"/>
            <a:ext cx="4826996" cy="2481724"/>
          </a:xfrm>
          <a:prstGeom prst="rect">
            <a:avLst/>
          </a:prstGeom>
          <a:effectLst>
            <a:softEdge rad="63500"/>
          </a:effectLst>
        </p:spPr>
      </p:pic>
      <p:pic>
        <p:nvPicPr>
          <p:cNvPr id="11" name="Picture 10" descr="Diagram&#10;&#10;Description automatically generated">
            <a:extLst>
              <a:ext uri="{FF2B5EF4-FFF2-40B4-BE49-F238E27FC236}">
                <a16:creationId xmlns:a16="http://schemas.microsoft.com/office/drawing/2014/main" id="{83CAE469-8ECD-47BE-8AD7-D24A7857A5A4}"/>
              </a:ext>
            </a:extLst>
          </p:cNvPr>
          <p:cNvPicPr>
            <a:picLocks noChangeAspect="1"/>
          </p:cNvPicPr>
          <p:nvPr/>
        </p:nvPicPr>
        <p:blipFill>
          <a:blip r:embed="rId3"/>
          <a:stretch>
            <a:fillRect/>
          </a:stretch>
        </p:blipFill>
        <p:spPr>
          <a:xfrm>
            <a:off x="1410761" y="3602866"/>
            <a:ext cx="2701749" cy="2800293"/>
          </a:xfrm>
          <a:prstGeom prst="rect">
            <a:avLst/>
          </a:prstGeom>
        </p:spPr>
      </p:pic>
    </p:spTree>
    <p:extLst>
      <p:ext uri="{BB962C8B-B14F-4D97-AF65-F5344CB8AC3E}">
        <p14:creationId xmlns:p14="http://schemas.microsoft.com/office/powerpoint/2010/main" val="3428937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790615371"/>
</p:tagLst>
</file>

<file path=ppt/theme/theme1.xml><?xml version="1.0" encoding="utf-8"?>
<a:theme xmlns:a="http://schemas.openxmlformats.org/drawingml/2006/main" name="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17758</TotalTime>
  <Words>3573</Words>
  <Application>Microsoft Office PowerPoint</Application>
  <PresentationFormat>Custom</PresentationFormat>
  <Paragraphs>392</Paragraphs>
  <Slides>34</Slides>
  <Notes>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34</vt:i4>
      </vt:variant>
    </vt:vector>
  </HeadingPairs>
  <TitlesOfParts>
    <vt:vector size="52" baseType="lpstr">
      <vt:lpstr>Arial</vt:lpstr>
      <vt:lpstr>ArialMonoMTPro</vt:lpstr>
      <vt:lpstr>Calibri</vt:lpstr>
      <vt:lpstr>Calibri Light</vt:lpstr>
      <vt:lpstr>Cambria Math</vt:lpstr>
      <vt:lpstr>Consolas</vt:lpstr>
      <vt:lpstr>Consolas</vt:lpstr>
      <vt:lpstr>Corbel</vt:lpstr>
      <vt:lpstr>Courier New</vt:lpstr>
      <vt:lpstr>MathematicalPiLTStd-1</vt:lpstr>
      <vt:lpstr>Poppins</vt:lpstr>
      <vt:lpstr>Poppins Medium</vt:lpstr>
      <vt:lpstr>SabonLTPro-Bold</vt:lpstr>
      <vt:lpstr>SabonLTPro-Italic</vt:lpstr>
      <vt:lpstr>SabonLTPro-Roman</vt:lpstr>
      <vt:lpstr>Segoe UI</vt:lpstr>
      <vt:lpstr>Verdana</vt:lpstr>
      <vt:lpstr>Office Theme</vt:lpstr>
      <vt:lpstr>M110: Python Programming  Meeting #3  Control Structures-1: Decision Structures and Boolean Logic</vt:lpstr>
      <vt:lpstr>Contents</vt:lpstr>
      <vt:lpstr>If Statement</vt:lpstr>
      <vt:lpstr>PowerPoint Presentation</vt:lpstr>
      <vt:lpstr>Indentation-No Braces</vt:lpstr>
      <vt:lpstr>Relational Operators and Boolean Expressions </vt:lpstr>
      <vt:lpstr>PowerPoint Presentation</vt:lpstr>
      <vt:lpstr>PowerPoint Presentation</vt:lpstr>
      <vt:lpstr>The if-else Statement</vt:lpstr>
      <vt:lpstr>The if-else Statement</vt:lpstr>
      <vt:lpstr>Comparing Strings</vt:lpstr>
      <vt:lpstr>Comparing Strings</vt:lpstr>
      <vt:lpstr>Comparing Strings</vt:lpstr>
      <vt:lpstr>The Nested if Statement</vt:lpstr>
      <vt:lpstr>PowerPoint Presentation</vt:lpstr>
      <vt:lpstr>PowerPoint Presentation</vt:lpstr>
      <vt:lpstr>PowerPoint Presentation</vt:lpstr>
      <vt:lpstr>PowerPoint Presentation</vt:lpstr>
      <vt:lpstr>PowerPoint Presentation</vt:lpstr>
      <vt:lpstr>Logical Operators</vt:lpstr>
      <vt:lpstr>Logical Operators</vt:lpstr>
      <vt:lpstr>Logical Operators</vt:lpstr>
      <vt:lpstr>Boolean Variables</vt:lpstr>
      <vt:lpstr>Common Mistakes</vt:lpstr>
      <vt:lpstr>Exercises</vt:lpstr>
      <vt:lpstr>Exercises</vt:lpstr>
      <vt:lpstr>Exercises</vt:lpstr>
      <vt:lpstr>Exercises</vt:lpstr>
      <vt:lpstr>Exercises</vt:lpstr>
      <vt:lpstr>Exercises</vt:lpstr>
      <vt:lpstr>Exercise 4- Solution</vt:lpstr>
      <vt:lpstr>Extra Exercises</vt:lpstr>
      <vt:lpstr>Extra Exercises</vt:lpstr>
      <vt:lpstr>Extra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154</cp:revision>
  <dcterms:created xsi:type="dcterms:W3CDTF">2018-09-14T23:33:58Z</dcterms:created>
  <dcterms:modified xsi:type="dcterms:W3CDTF">2023-02-12T08:20:31Z</dcterms:modified>
</cp:coreProperties>
</file>