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Lst>
  <p:notesMasterIdLst>
    <p:notesMasterId r:id="rId28"/>
  </p:notesMasterIdLst>
  <p:sldIdLst>
    <p:sldId id="688" r:id="rId2"/>
    <p:sldId id="343" r:id="rId3"/>
    <p:sldId id="716" r:id="rId4"/>
    <p:sldId id="376" r:id="rId5"/>
    <p:sldId id="684" r:id="rId6"/>
    <p:sldId id="685" r:id="rId7"/>
    <p:sldId id="381" r:id="rId8"/>
    <p:sldId id="686" r:id="rId9"/>
    <p:sldId id="687" r:id="rId10"/>
    <p:sldId id="689" r:id="rId11"/>
    <p:sldId id="690" r:id="rId12"/>
    <p:sldId id="691" r:id="rId13"/>
    <p:sldId id="377" r:id="rId14"/>
    <p:sldId id="692" r:id="rId15"/>
    <p:sldId id="693" r:id="rId16"/>
    <p:sldId id="695" r:id="rId17"/>
    <p:sldId id="694" r:id="rId18"/>
    <p:sldId id="696" r:id="rId19"/>
    <p:sldId id="718" r:id="rId20"/>
    <p:sldId id="697" r:id="rId21"/>
    <p:sldId id="698" r:id="rId22"/>
    <p:sldId id="699" r:id="rId23"/>
    <p:sldId id="700" r:id="rId24"/>
    <p:sldId id="721" r:id="rId25"/>
    <p:sldId id="720" r:id="rId26"/>
    <p:sldId id="717" r:id="rId27"/>
  </p:sldIdLst>
  <p:sldSz cx="9144000" cy="687546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varScale="1">
        <p:scale>
          <a:sx n="113" d="100"/>
          <a:sy n="113" d="100"/>
        </p:scale>
        <p:origin x="15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68FB9-29DA-4C4B-ABB5-05F7E02F66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610822-C514-484E-B382-D7CC85FE316A}">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Accessing the 2</a:t>
          </a:r>
          <a:r>
            <a:rPr lang="en-US" baseline="30000" dirty="0"/>
            <a:t>nd</a:t>
          </a:r>
          <a:r>
            <a:rPr lang="en-US" dirty="0"/>
            <a:t> grade</a:t>
          </a:r>
        </a:p>
      </dgm:t>
    </dgm:pt>
    <dgm:pt modelId="{2F2B0C4F-BB01-4CB5-8AAA-6F7CA39D57BC}" type="parTrans" cxnId="{1AB0A3AC-EB29-4AE8-BA9C-ACB66F83F336}">
      <dgm:prSet/>
      <dgm:spPr/>
      <dgm:t>
        <a:bodyPr/>
        <a:lstStyle/>
        <a:p>
          <a:endParaRPr lang="en-US"/>
        </a:p>
      </dgm:t>
    </dgm:pt>
    <dgm:pt modelId="{95804624-04EA-4CB9-9FAB-670E72B08938}" type="sibTrans" cxnId="{1AB0A3AC-EB29-4AE8-BA9C-ACB66F83F336}">
      <dgm:prSet/>
      <dgm:spPr/>
      <dgm:t>
        <a:bodyPr/>
        <a:lstStyle/>
        <a:p>
          <a:endParaRPr lang="en-US"/>
        </a:p>
      </dgm:t>
    </dgm:pt>
    <dgm:pt modelId="{EEBF4D29-6251-46ED-878F-EA333596D40B}" type="pres">
      <dgm:prSet presAssocID="{19168FB9-29DA-4C4B-ABB5-05F7E02F66EE}" presName="linear" presStyleCnt="0">
        <dgm:presLayoutVars>
          <dgm:animLvl val="lvl"/>
          <dgm:resizeHandles val="exact"/>
        </dgm:presLayoutVars>
      </dgm:prSet>
      <dgm:spPr/>
    </dgm:pt>
    <dgm:pt modelId="{AA7FF7F4-8324-45BA-8E3F-84C53C6CAD12}" type="pres">
      <dgm:prSet presAssocID="{D6610822-C514-484E-B382-D7CC85FE316A}" presName="parentText" presStyleLbl="node1" presStyleIdx="0" presStyleCnt="1" custLinFactNeighborX="45609" custLinFactNeighborY="-17094">
        <dgm:presLayoutVars>
          <dgm:chMax val="0"/>
          <dgm:bulletEnabled val="1"/>
        </dgm:presLayoutVars>
      </dgm:prSet>
      <dgm:spPr/>
    </dgm:pt>
  </dgm:ptLst>
  <dgm:cxnLst>
    <dgm:cxn modelId="{1AB0A3AC-EB29-4AE8-BA9C-ACB66F83F336}" srcId="{19168FB9-29DA-4C4B-ABB5-05F7E02F66EE}" destId="{D6610822-C514-484E-B382-D7CC85FE316A}" srcOrd="0" destOrd="0" parTransId="{2F2B0C4F-BB01-4CB5-8AAA-6F7CA39D57BC}" sibTransId="{95804624-04EA-4CB9-9FAB-670E72B08938}"/>
    <dgm:cxn modelId="{C42114C7-FEA6-4937-80BA-1D01C68290FE}" type="presOf" srcId="{D6610822-C514-484E-B382-D7CC85FE316A}" destId="{AA7FF7F4-8324-45BA-8E3F-84C53C6CAD12}" srcOrd="0" destOrd="0" presId="urn:microsoft.com/office/officeart/2005/8/layout/vList2"/>
    <dgm:cxn modelId="{CDE82BD6-93C5-444A-9E57-12BAA67000EC}" type="presOf" srcId="{19168FB9-29DA-4C4B-ABB5-05F7E02F66EE}" destId="{EEBF4D29-6251-46ED-878F-EA333596D40B}" srcOrd="0" destOrd="0" presId="urn:microsoft.com/office/officeart/2005/8/layout/vList2"/>
    <dgm:cxn modelId="{3C7D5A81-3FFE-4FFA-830C-E0995BBA6F9F}" type="presParOf" srcId="{EEBF4D29-6251-46ED-878F-EA333596D40B}" destId="{AA7FF7F4-8324-45BA-8E3F-84C53C6CAD1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FF7F4-8324-45BA-8E3F-84C53C6CAD12}">
      <dsp:nvSpPr>
        <dsp:cNvPr id="0" name=""/>
        <dsp:cNvSpPr/>
      </dsp:nvSpPr>
      <dsp:spPr>
        <a:xfrm>
          <a:off x="0" y="0"/>
          <a:ext cx="1989303" cy="359774"/>
        </a:xfrm>
        <a:prstGeom prst="round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Accessing the 2</a:t>
          </a:r>
          <a:r>
            <a:rPr lang="en-US" sz="1500" kern="1200" baseline="30000" dirty="0"/>
            <a:t>nd</a:t>
          </a:r>
          <a:r>
            <a:rPr lang="en-US" sz="1500" kern="1200" dirty="0"/>
            <a:t> grade</a:t>
          </a:r>
        </a:p>
      </dsp:txBody>
      <dsp:txXfrm>
        <a:off x="17563" y="17563"/>
        <a:ext cx="1954177"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6/26/2023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84213481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408903325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3226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22351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9670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8168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7456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6808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1940816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32458901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pn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06689"/>
            <a:ext cx="604370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Meetings #5</a:t>
            </a:r>
            <a:br>
              <a:rPr lang="en-GB" sz="3200" b="1" dirty="0">
                <a:solidFill>
                  <a:srgbClr val="0070C0"/>
                </a:solidFill>
              </a:rPr>
            </a:br>
            <a:br>
              <a:rPr lang="en-GB" sz="3200" b="1" dirty="0"/>
            </a:br>
            <a:r>
              <a:rPr lang="en-US" sz="3200" b="1" dirty="0"/>
              <a:t>Collection Data Types</a:t>
            </a:r>
            <a:br>
              <a:rPr lang="en-US" sz="3200" b="1" dirty="0"/>
            </a:br>
            <a:r>
              <a:rPr lang="en-US" sz="3200" b="1" dirty="0"/>
              <a:t>Lists , Tuples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0695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3DDB1946-862C-4A59-A427-359D5E8C2E59}"/>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10</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519261"/>
            <a:ext cx="7828220" cy="707886"/>
          </a:xfrm>
          <a:prstGeom prst="rect">
            <a:avLst/>
          </a:prstGeom>
          <a:noFill/>
        </p:spPr>
        <p:txBody>
          <a:bodyPr wrap="square" rtlCol="0">
            <a:spAutoFit/>
          </a:bodyPr>
          <a:lstStyle/>
          <a:p>
            <a:pPr algn="l"/>
            <a:r>
              <a:rPr lang="en-US" sz="2000" b="0" i="0" u="none" strike="noStrike" baseline="0" dirty="0">
                <a:latin typeface="SabonLTPro-Roman"/>
              </a:rPr>
              <a:t>To concatenate means to join two things together. You can use the </a:t>
            </a:r>
            <a:r>
              <a:rPr lang="en-US" sz="2000" b="1" i="0" u="none" strike="noStrike" baseline="0" dirty="0">
                <a:solidFill>
                  <a:srgbClr val="C00000"/>
                </a:solidFill>
                <a:latin typeface="SabonLTPro-Roman"/>
              </a:rPr>
              <a:t>+ </a:t>
            </a:r>
            <a:r>
              <a:rPr lang="en-US" sz="2000" b="0" i="0" u="none" strike="noStrike" baseline="0" dirty="0">
                <a:latin typeface="SabonLTPro-Roman"/>
              </a:rPr>
              <a:t>operator to concatenate two lists.</a:t>
            </a:r>
            <a:endParaRPr lang="en-US" sz="2000" dirty="0"/>
          </a:p>
        </p:txBody>
      </p:sp>
      <p:sp>
        <p:nvSpPr>
          <p:cNvPr id="9" name="TextBox 8">
            <a:extLst>
              <a:ext uri="{FF2B5EF4-FFF2-40B4-BE49-F238E27FC236}">
                <a16:creationId xmlns:a16="http://schemas.microsoft.com/office/drawing/2014/main" id="{A772FA7F-53E3-4945-9A5C-C80523391990}"/>
              </a:ext>
            </a:extLst>
          </p:cNvPr>
          <p:cNvSpPr txBox="1"/>
          <p:nvPr/>
        </p:nvSpPr>
        <p:spPr>
          <a:xfrm>
            <a:off x="2001320" y="2246795"/>
            <a:ext cx="2004380" cy="1200329"/>
          </a:xfrm>
          <a:prstGeom prst="rect">
            <a:avLst/>
          </a:prstGeom>
          <a:noFill/>
        </p:spPr>
        <p:txBody>
          <a:bodyPr wrap="square">
            <a:spAutoFit/>
          </a:bodyPr>
          <a:lstStyle/>
          <a:p>
            <a:pPr algn="just">
              <a:defRPr/>
            </a:pPr>
            <a:r>
              <a:rPr lang="en-GB" altLang="ar-KW" dirty="0">
                <a:solidFill>
                  <a:srgbClr val="0070C0"/>
                </a:solidFill>
                <a:cs typeface="Courier New" pitchFamily="49" charset="0"/>
              </a:rPr>
              <a:t>list1 = [1, 2, 3, 4]</a:t>
            </a:r>
          </a:p>
          <a:p>
            <a:pPr algn="just">
              <a:defRPr/>
            </a:pPr>
            <a:r>
              <a:rPr lang="en-GB" altLang="ar-KW" dirty="0">
                <a:solidFill>
                  <a:srgbClr val="0070C0"/>
                </a:solidFill>
                <a:cs typeface="Courier New" pitchFamily="49" charset="0"/>
              </a:rPr>
              <a:t>list2 = [5, 6, 7, 8]</a:t>
            </a:r>
          </a:p>
          <a:p>
            <a:pPr algn="just">
              <a:defRPr/>
            </a:pPr>
            <a:r>
              <a:rPr lang="en-GB" altLang="ar-KW" dirty="0">
                <a:solidFill>
                  <a:srgbClr val="0070C0"/>
                </a:solidFill>
                <a:cs typeface="Courier New" pitchFamily="49" charset="0"/>
              </a:rPr>
              <a:t>list3 = list1 + list2</a:t>
            </a:r>
          </a:p>
          <a:p>
            <a:pPr algn="just">
              <a:defRPr/>
            </a:pPr>
            <a:r>
              <a:rPr lang="en-GB" altLang="ar-KW" dirty="0">
                <a:solidFill>
                  <a:srgbClr val="0070C0"/>
                </a:solidFill>
                <a:cs typeface="Courier New" pitchFamily="49" charset="0"/>
              </a:rPr>
              <a:t>print(list3)</a:t>
            </a:r>
          </a:p>
        </p:txBody>
      </p:sp>
      <p:sp>
        <p:nvSpPr>
          <p:cNvPr id="14" name="TextBox 13">
            <a:extLst>
              <a:ext uri="{FF2B5EF4-FFF2-40B4-BE49-F238E27FC236}">
                <a16:creationId xmlns:a16="http://schemas.microsoft.com/office/drawing/2014/main" id="{533BC4CD-5670-4E3A-BAEE-E1902C2BC116}"/>
              </a:ext>
            </a:extLst>
          </p:cNvPr>
          <p:cNvSpPr txBox="1"/>
          <p:nvPr/>
        </p:nvSpPr>
        <p:spPr>
          <a:xfrm>
            <a:off x="866268" y="2187233"/>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1132513"/>
            <a:ext cx="3036086" cy="400110"/>
          </a:xfrm>
          <a:prstGeom prst="rect">
            <a:avLst/>
          </a:prstGeom>
          <a:noFill/>
        </p:spPr>
        <p:txBody>
          <a:bodyPr wrap="square">
            <a:spAutoFit/>
          </a:bodyPr>
          <a:lstStyle/>
          <a:p>
            <a:r>
              <a:rPr lang="en-US" sz="2000" b="1" dirty="0">
                <a:solidFill>
                  <a:schemeClr val="accent1">
                    <a:lumMod val="50000"/>
                  </a:schemeClr>
                </a:solidFill>
              </a:rPr>
              <a:t>Concatenating Lists</a:t>
            </a:r>
          </a:p>
        </p:txBody>
      </p:sp>
      <p:sp>
        <p:nvSpPr>
          <p:cNvPr id="15" name="TextBox 14">
            <a:extLst>
              <a:ext uri="{FF2B5EF4-FFF2-40B4-BE49-F238E27FC236}">
                <a16:creationId xmlns:a16="http://schemas.microsoft.com/office/drawing/2014/main" id="{92620172-76CF-425E-A4B5-E110F1B60DEC}"/>
              </a:ext>
            </a:extLst>
          </p:cNvPr>
          <p:cNvSpPr txBox="1"/>
          <p:nvPr/>
        </p:nvSpPr>
        <p:spPr>
          <a:xfrm>
            <a:off x="4510774" y="2530851"/>
            <a:ext cx="2524124" cy="369332"/>
          </a:xfrm>
          <a:prstGeom prst="rect">
            <a:avLst/>
          </a:prstGeom>
          <a:noFill/>
        </p:spPr>
        <p:txBody>
          <a:bodyPr wrap="square">
            <a:spAutoFit/>
          </a:bodyPr>
          <a:lstStyle/>
          <a:p>
            <a:r>
              <a:rPr lang="en-US" dirty="0">
                <a:solidFill>
                  <a:srgbClr val="FF0000"/>
                </a:solidFill>
              </a:rPr>
              <a:t>[1, 2, 3, 4, 5, 6, 7, 8]</a:t>
            </a:r>
          </a:p>
        </p:txBody>
      </p:sp>
      <p:sp>
        <p:nvSpPr>
          <p:cNvPr id="10" name="TextBox 9">
            <a:extLst>
              <a:ext uri="{FF2B5EF4-FFF2-40B4-BE49-F238E27FC236}">
                <a16:creationId xmlns:a16="http://schemas.microsoft.com/office/drawing/2014/main" id="{711A3B16-CB25-4F42-A685-65BAB10B9CE1}"/>
              </a:ext>
            </a:extLst>
          </p:cNvPr>
          <p:cNvSpPr txBox="1"/>
          <p:nvPr/>
        </p:nvSpPr>
        <p:spPr>
          <a:xfrm>
            <a:off x="858581" y="3639404"/>
            <a:ext cx="8134812" cy="707886"/>
          </a:xfrm>
          <a:prstGeom prst="rect">
            <a:avLst/>
          </a:prstGeom>
          <a:noFill/>
        </p:spPr>
        <p:txBody>
          <a:bodyPr wrap="square">
            <a:spAutoFit/>
          </a:bodyPr>
          <a:lstStyle/>
          <a:p>
            <a:r>
              <a:rPr lang="en-US" sz="2000" dirty="0"/>
              <a:t>You can also use the </a:t>
            </a:r>
            <a:r>
              <a:rPr lang="en-US" sz="2000" b="1" dirty="0">
                <a:solidFill>
                  <a:srgbClr val="C00000"/>
                </a:solidFill>
              </a:rPr>
              <a:t>+=</a:t>
            </a:r>
            <a:r>
              <a:rPr lang="en-US" sz="2000" dirty="0"/>
              <a:t> augmented assignment operator to concatenate one list to another.</a:t>
            </a:r>
          </a:p>
        </p:txBody>
      </p:sp>
      <p:sp>
        <p:nvSpPr>
          <p:cNvPr id="12" name="TextBox 11">
            <a:extLst>
              <a:ext uri="{FF2B5EF4-FFF2-40B4-BE49-F238E27FC236}">
                <a16:creationId xmlns:a16="http://schemas.microsoft.com/office/drawing/2014/main" id="{213B2438-03AF-4C43-9F54-C5186BD550CC}"/>
              </a:ext>
            </a:extLst>
          </p:cNvPr>
          <p:cNvSpPr txBox="1"/>
          <p:nvPr/>
        </p:nvSpPr>
        <p:spPr>
          <a:xfrm>
            <a:off x="2001320" y="4374095"/>
            <a:ext cx="1893347" cy="1200329"/>
          </a:xfrm>
          <a:prstGeom prst="rect">
            <a:avLst/>
          </a:prstGeom>
          <a:noFill/>
        </p:spPr>
        <p:txBody>
          <a:bodyPr wrap="square">
            <a:spAutoFit/>
          </a:bodyPr>
          <a:lstStyle/>
          <a:p>
            <a:r>
              <a:rPr lang="en-US" dirty="0">
                <a:solidFill>
                  <a:srgbClr val="0070C0"/>
                </a:solidFill>
              </a:rPr>
              <a:t>list1 = [1, 2, 3, 4]</a:t>
            </a:r>
          </a:p>
          <a:p>
            <a:r>
              <a:rPr lang="en-US" dirty="0">
                <a:solidFill>
                  <a:srgbClr val="0070C0"/>
                </a:solidFill>
              </a:rPr>
              <a:t>list2 = [5, 6, 7, 8]</a:t>
            </a:r>
          </a:p>
          <a:p>
            <a:r>
              <a:rPr lang="en-US" dirty="0">
                <a:solidFill>
                  <a:srgbClr val="0070C0"/>
                </a:solidFill>
              </a:rPr>
              <a:t>list1 += list2</a:t>
            </a:r>
          </a:p>
          <a:p>
            <a:r>
              <a:rPr lang="en-US" dirty="0">
                <a:solidFill>
                  <a:srgbClr val="0070C0"/>
                </a:solidFill>
              </a:rPr>
              <a:t>print(list1)</a:t>
            </a:r>
          </a:p>
        </p:txBody>
      </p:sp>
      <p:sp>
        <p:nvSpPr>
          <p:cNvPr id="16" name="TextBox 15">
            <a:extLst>
              <a:ext uri="{FF2B5EF4-FFF2-40B4-BE49-F238E27FC236}">
                <a16:creationId xmlns:a16="http://schemas.microsoft.com/office/drawing/2014/main" id="{372157D6-E7EA-45CA-B962-9071AAB71BB1}"/>
              </a:ext>
            </a:extLst>
          </p:cNvPr>
          <p:cNvSpPr txBox="1"/>
          <p:nvPr/>
        </p:nvSpPr>
        <p:spPr>
          <a:xfrm>
            <a:off x="4471597" y="4740562"/>
            <a:ext cx="2524124" cy="369332"/>
          </a:xfrm>
          <a:prstGeom prst="rect">
            <a:avLst/>
          </a:prstGeom>
          <a:noFill/>
        </p:spPr>
        <p:txBody>
          <a:bodyPr wrap="square">
            <a:spAutoFit/>
          </a:bodyPr>
          <a:lstStyle/>
          <a:p>
            <a:r>
              <a:rPr lang="en-US" dirty="0">
                <a:solidFill>
                  <a:srgbClr val="FF0000"/>
                </a:solidFill>
              </a:rPr>
              <a:t>[1, 2, 3, 4, 5, 6, 7, 8]</a:t>
            </a:r>
          </a:p>
        </p:txBody>
      </p:sp>
      <p:sp>
        <p:nvSpPr>
          <p:cNvPr id="17" name="TextBox 16">
            <a:extLst>
              <a:ext uri="{FF2B5EF4-FFF2-40B4-BE49-F238E27FC236}">
                <a16:creationId xmlns:a16="http://schemas.microsoft.com/office/drawing/2014/main" id="{30848B05-B730-4BBB-B9E3-66D507C42A21}"/>
              </a:ext>
            </a:extLst>
          </p:cNvPr>
          <p:cNvSpPr txBox="1"/>
          <p:nvPr/>
        </p:nvSpPr>
        <p:spPr>
          <a:xfrm>
            <a:off x="866268" y="4290865"/>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8" name="TextBox 17">
            <a:extLst>
              <a:ext uri="{FF2B5EF4-FFF2-40B4-BE49-F238E27FC236}">
                <a16:creationId xmlns:a16="http://schemas.microsoft.com/office/drawing/2014/main" id="{53B8544B-9446-47C7-898C-6F80BC244954}"/>
              </a:ext>
            </a:extLst>
          </p:cNvPr>
          <p:cNvSpPr txBox="1"/>
          <p:nvPr/>
        </p:nvSpPr>
        <p:spPr>
          <a:xfrm>
            <a:off x="2399698" y="5623474"/>
            <a:ext cx="4596023" cy="58477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a:r>
              <a:rPr lang="en-US" sz="1600" b="1" i="0" u="none" strike="noStrike" baseline="0" dirty="0">
                <a:solidFill>
                  <a:srgbClr val="C00000"/>
                </a:solidFill>
                <a:latin typeface="SabonLTPro-Roman"/>
              </a:rPr>
              <a:t>N.B</a:t>
            </a:r>
            <a:r>
              <a:rPr lang="en-US" sz="1600" i="0" u="none" strike="noStrike" baseline="0" dirty="0">
                <a:solidFill>
                  <a:srgbClr val="C00000"/>
                </a:solidFill>
                <a:latin typeface="SabonLTPro-Roman"/>
              </a:rPr>
              <a:t>: If you try to concatenate a list with something that is </a:t>
            </a:r>
            <a:r>
              <a:rPr lang="en-US" sz="1600" b="1" i="1" u="none" strike="noStrike" baseline="0" dirty="0">
                <a:solidFill>
                  <a:srgbClr val="C00000"/>
                </a:solidFill>
                <a:latin typeface="SabonLTPro-Roman"/>
              </a:rPr>
              <a:t>not a list</a:t>
            </a:r>
            <a:r>
              <a:rPr lang="en-US" sz="1600" i="0" u="none" strike="noStrike" baseline="0" dirty="0">
                <a:solidFill>
                  <a:srgbClr val="C00000"/>
                </a:solidFill>
                <a:latin typeface="SabonLTPro-Roman"/>
              </a:rPr>
              <a:t>, an exception will be raised.</a:t>
            </a:r>
            <a:endParaRPr lang="en-US" sz="1600" dirty="0">
              <a:solidFill>
                <a:srgbClr val="C00000"/>
              </a:solidFill>
            </a:endParaRPr>
          </a:p>
        </p:txBody>
      </p:sp>
    </p:spTree>
    <p:extLst>
      <p:ext uri="{BB962C8B-B14F-4D97-AF65-F5344CB8AC3E}">
        <p14:creationId xmlns:p14="http://schemas.microsoft.com/office/powerpoint/2010/main" val="17858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64633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E7846948-579B-48E4-98FB-26FB0FE88C78}"/>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11</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2378199"/>
            <a:ext cx="7828220" cy="2462213"/>
          </a:xfrm>
          <a:prstGeom prst="rect">
            <a:avLst/>
          </a:prstGeom>
          <a:noFill/>
        </p:spPr>
        <p:txBody>
          <a:bodyPr wrap="square" rtlCol="0">
            <a:spAutoFit/>
          </a:bodyPr>
          <a:lstStyle/>
          <a:p>
            <a:pPr algn="l"/>
            <a:r>
              <a:rPr lang="en-US" b="0" i="0" u="none" strike="noStrike" baseline="0" dirty="0">
                <a:latin typeface="SabonLTPro-Roman"/>
              </a:rPr>
              <a:t>Sometimes, you want to select more than one element from a sequence. </a:t>
            </a:r>
          </a:p>
          <a:p>
            <a:pPr algn="l"/>
            <a:r>
              <a:rPr lang="en-US" b="0" i="0" u="none" strike="noStrike" baseline="0" dirty="0">
                <a:latin typeface="SabonLTPro-Roman"/>
              </a:rPr>
              <a:t>In Python, you can write expressions that select subsections of a sequence, known as </a:t>
            </a:r>
            <a:r>
              <a:rPr lang="en-US" b="1" i="0" u="none" strike="noStrike" baseline="0" dirty="0">
                <a:latin typeface="SabonLTPro-Roman"/>
              </a:rPr>
              <a:t>slices</a:t>
            </a:r>
            <a:r>
              <a:rPr lang="en-US" b="0" i="0" u="none" strike="noStrike" baseline="0" dirty="0">
                <a:latin typeface="SabonLTPro-Roman"/>
              </a:rPr>
              <a:t>.</a:t>
            </a:r>
          </a:p>
          <a:p>
            <a:pPr algn="l"/>
            <a:endParaRPr lang="en-GB" sz="1400" b="1" dirty="0">
              <a:solidFill>
                <a:srgbClr val="0070C0"/>
              </a:solidFill>
              <a:cs typeface="Courier New" panose="02070309020205020404" pitchFamily="49" charset="0"/>
            </a:endParaRPr>
          </a:p>
          <a:p>
            <a:pPr algn="l"/>
            <a:r>
              <a:rPr lang="en-GB" sz="2000" b="1" dirty="0">
                <a:solidFill>
                  <a:srgbClr val="0070C0"/>
                </a:solidFill>
                <a:cs typeface="Courier New" panose="02070309020205020404" pitchFamily="49" charset="0"/>
              </a:rPr>
              <a:t>Slicing:</a:t>
            </a:r>
            <a:r>
              <a:rPr lang="en-GB" sz="1800" b="1" dirty="0">
                <a:solidFill>
                  <a:srgbClr val="C00000"/>
                </a:solidFill>
                <a:cs typeface="Courier New" panose="02070309020205020404" pitchFamily="49" charset="0"/>
              </a:rPr>
              <a:t> </a:t>
            </a:r>
            <a:r>
              <a:rPr lang="en-US" sz="2000" dirty="0"/>
              <a:t>A slice is a subset of list elements</a:t>
            </a:r>
            <a:r>
              <a:rPr lang="en-US" sz="2000" b="0" i="0" u="none" strike="noStrike" baseline="0" dirty="0">
                <a:latin typeface="SabonLTPro-Roman"/>
              </a:rPr>
              <a:t> that are taken from a sequence. When you take a slice from a list, you get a span of elements from within the list. </a:t>
            </a:r>
          </a:p>
          <a:p>
            <a:pPr algn="l"/>
            <a:r>
              <a:rPr lang="en-US" sz="2000" b="0" i="0" u="none" strike="noStrike" baseline="0" dirty="0">
                <a:latin typeface="SabonLTPro-Roman"/>
              </a:rPr>
              <a:t>To get a slice of a list, write the following general format:</a:t>
            </a:r>
            <a:endParaRPr lang="en-US" sz="2000" dirty="0"/>
          </a:p>
        </p:txBody>
      </p:sp>
      <p:sp>
        <p:nvSpPr>
          <p:cNvPr id="10" name="TextBox 9">
            <a:extLst>
              <a:ext uri="{FF2B5EF4-FFF2-40B4-BE49-F238E27FC236}">
                <a16:creationId xmlns:a16="http://schemas.microsoft.com/office/drawing/2014/main" id="{FDB83EF9-CC6E-4ED8-8EE9-CD7375B4D454}"/>
              </a:ext>
            </a:extLst>
          </p:cNvPr>
          <p:cNvSpPr txBox="1"/>
          <p:nvPr/>
        </p:nvSpPr>
        <p:spPr>
          <a:xfrm>
            <a:off x="2593034" y="4732572"/>
            <a:ext cx="3731565" cy="400110"/>
          </a:xfrm>
          <a:prstGeom prst="rect">
            <a:avLst/>
          </a:prstGeom>
          <a:noFill/>
        </p:spPr>
        <p:txBody>
          <a:bodyPr wrap="square">
            <a:spAutoFit/>
          </a:bodyPr>
          <a:lstStyle/>
          <a:p>
            <a:r>
              <a:rPr lang="en-US" sz="2000" b="0" i="1" u="none" strike="noStrike" baseline="0" dirty="0" err="1">
                <a:solidFill>
                  <a:srgbClr val="C00000"/>
                </a:solidFill>
                <a:latin typeface="ArialMonoMTPro-Oblique"/>
              </a:rPr>
              <a:t>list_name</a:t>
            </a:r>
            <a:r>
              <a:rPr lang="en-US" sz="2000" b="0" i="0" u="none" strike="noStrike" baseline="0" dirty="0">
                <a:solidFill>
                  <a:srgbClr val="C00000"/>
                </a:solidFill>
                <a:latin typeface="ArialMonoMTPro"/>
              </a:rPr>
              <a:t>[</a:t>
            </a:r>
            <a:r>
              <a:rPr lang="en-US" sz="2000" b="0" i="1" u="none" strike="noStrike" baseline="0" dirty="0">
                <a:solidFill>
                  <a:srgbClr val="C00000"/>
                </a:solidFill>
                <a:latin typeface="ArialMonoMTPro-Oblique"/>
              </a:rPr>
              <a:t>start </a:t>
            </a:r>
            <a:r>
              <a:rPr lang="en-US" sz="2000" b="0" i="0" u="none" strike="noStrike" baseline="0" dirty="0">
                <a:solidFill>
                  <a:srgbClr val="C00000"/>
                </a:solidFill>
                <a:latin typeface="ArialMonoMTPro"/>
              </a:rPr>
              <a:t>: </a:t>
            </a:r>
            <a:r>
              <a:rPr lang="en-US" sz="2000" b="0" i="1" u="none" strike="noStrike" baseline="0" dirty="0">
                <a:solidFill>
                  <a:srgbClr val="C00000"/>
                </a:solidFill>
                <a:latin typeface="ArialMonoMTPro-Oblique"/>
              </a:rPr>
              <a:t>stop : step</a:t>
            </a:r>
            <a:r>
              <a:rPr lang="en-US" sz="2000" b="0" i="0" u="none" strike="noStrike" baseline="0" dirty="0">
                <a:solidFill>
                  <a:srgbClr val="C00000"/>
                </a:solidFill>
                <a:latin typeface="ArialMonoMTPro"/>
              </a:rPr>
              <a:t>]</a:t>
            </a:r>
            <a:endParaRPr lang="en-US" sz="2000" dirty="0">
              <a:solidFill>
                <a:srgbClr val="C00000"/>
              </a:solidFill>
            </a:endParaRPr>
          </a:p>
        </p:txBody>
      </p:sp>
      <p:sp>
        <p:nvSpPr>
          <p:cNvPr id="12" name="TextBox 11">
            <a:extLst>
              <a:ext uri="{FF2B5EF4-FFF2-40B4-BE49-F238E27FC236}">
                <a16:creationId xmlns:a16="http://schemas.microsoft.com/office/drawing/2014/main" id="{829D66A5-F9A9-403D-B6D7-56F3FC8DF472}"/>
              </a:ext>
            </a:extLst>
          </p:cNvPr>
          <p:cNvSpPr txBox="1"/>
          <p:nvPr/>
        </p:nvSpPr>
        <p:spPr>
          <a:xfrm>
            <a:off x="1113416" y="5184413"/>
            <a:ext cx="7573385" cy="923330"/>
          </a:xfrm>
          <a:prstGeom prst="rect">
            <a:avLst/>
          </a:prstGeom>
          <a:noFill/>
        </p:spPr>
        <p:txBody>
          <a:bodyPr wrap="square">
            <a:spAutoFit/>
          </a:bodyPr>
          <a:lstStyle/>
          <a:p>
            <a:pPr algn="l"/>
            <a:r>
              <a:rPr lang="en-US" sz="1800" b="0" i="0" u="none" strike="noStrike" baseline="0" dirty="0">
                <a:latin typeface="SabonLTPro-Roman"/>
              </a:rPr>
              <a:t>The expression returns a list containing a copy of the elements from </a:t>
            </a:r>
            <a:r>
              <a:rPr lang="en-US" sz="1600" b="0" i="1" u="none" strike="noStrike" baseline="0" dirty="0">
                <a:solidFill>
                  <a:srgbClr val="C00000"/>
                </a:solidFill>
                <a:latin typeface="ArialMonoMTPro-Oblique"/>
              </a:rPr>
              <a:t>start</a:t>
            </a:r>
            <a:r>
              <a:rPr lang="en-US" sz="1600" b="0" i="1" u="none" strike="noStrike" baseline="0" dirty="0">
                <a:latin typeface="ArialMonoMTPro-Oblique"/>
              </a:rPr>
              <a:t> </a:t>
            </a:r>
            <a:r>
              <a:rPr lang="en-US" sz="1800" b="0" i="0" u="none" strike="noStrike" baseline="0" dirty="0">
                <a:latin typeface="SabonLTPro-Roman"/>
              </a:rPr>
              <a:t>up to (</a:t>
            </a:r>
            <a:r>
              <a:rPr lang="en-US" sz="1800" b="0" i="0" u="sng" strike="noStrike" baseline="0" dirty="0">
                <a:latin typeface="SabonLTPro-Roman"/>
              </a:rPr>
              <a:t>but not including</a:t>
            </a:r>
            <a:r>
              <a:rPr lang="en-US" sz="1800" b="0" i="0" u="none" strike="noStrike" baseline="0" dirty="0">
                <a:latin typeface="SabonLTPro-Roman"/>
              </a:rPr>
              <a:t>) </a:t>
            </a:r>
            <a:r>
              <a:rPr lang="en-US" sz="1600" b="0" i="1" u="none" strike="noStrike" baseline="0" dirty="0">
                <a:solidFill>
                  <a:srgbClr val="C00000"/>
                </a:solidFill>
                <a:latin typeface="ArialMonoMTPro-Oblique"/>
              </a:rPr>
              <a:t>stop</a:t>
            </a:r>
            <a:r>
              <a:rPr lang="en-US" sz="1800" b="0" i="0" u="none" strike="noStrike" baseline="0" dirty="0">
                <a:latin typeface="SabonLTPro-Roman"/>
              </a:rPr>
              <a:t>. The </a:t>
            </a:r>
            <a:r>
              <a:rPr lang="en-US" sz="1800" b="0" i="1" u="none" strike="noStrike" baseline="0" dirty="0">
                <a:solidFill>
                  <a:srgbClr val="C00000"/>
                </a:solidFill>
                <a:latin typeface="SabonLTPro-Roman"/>
              </a:rPr>
              <a:t>step</a:t>
            </a:r>
            <a:r>
              <a:rPr lang="en-US" sz="1800" b="0" i="0" u="none" strike="noStrike" baseline="0" dirty="0">
                <a:latin typeface="SabonLTPro-Roman"/>
              </a:rPr>
              <a:t> is an integer number specifying the step of the slicing.</a:t>
            </a:r>
            <a:endParaRPr lang="en-US" dirty="0"/>
          </a:p>
        </p:txBody>
      </p:sp>
      <p:sp>
        <p:nvSpPr>
          <p:cNvPr id="16" name="TextBox 15">
            <a:extLst>
              <a:ext uri="{FF2B5EF4-FFF2-40B4-BE49-F238E27FC236}">
                <a16:creationId xmlns:a16="http://schemas.microsoft.com/office/drawing/2014/main" id="{77F6CF31-33C5-4D19-BF03-F288631100A9}"/>
              </a:ext>
            </a:extLst>
          </p:cNvPr>
          <p:cNvSpPr txBox="1"/>
          <p:nvPr/>
        </p:nvSpPr>
        <p:spPr>
          <a:xfrm>
            <a:off x="920357" y="1620103"/>
            <a:ext cx="7828220" cy="707886"/>
          </a:xfrm>
          <a:prstGeom prst="rect">
            <a:avLst/>
          </a:prstGeom>
          <a:noFill/>
        </p:spPr>
        <p:txBody>
          <a:bodyPr wrap="square">
            <a:spAutoFit/>
          </a:bodyPr>
          <a:lstStyle/>
          <a:p>
            <a:pPr marL="0" indent="0" algn="just">
              <a:buNone/>
              <a:defRPr/>
            </a:pPr>
            <a:r>
              <a:rPr lang="en-GB" sz="2000" b="1" dirty="0">
                <a:solidFill>
                  <a:srgbClr val="0070C0"/>
                </a:solidFill>
                <a:cs typeface="Courier New" panose="02070309020205020404" pitchFamily="49" charset="0"/>
              </a:rPr>
              <a:t>Indexing:</a:t>
            </a:r>
            <a:r>
              <a:rPr lang="en-US" sz="1800" dirty="0"/>
              <a:t>To retrieve an element of the list, we use the index operator ([]):</a:t>
            </a:r>
            <a:endParaRPr lang="en-GB" sz="2000" dirty="0">
              <a:cs typeface="Courier New" panose="02070309020205020404" pitchFamily="49" charset="0"/>
            </a:endParaRPr>
          </a:p>
          <a:p>
            <a:pPr marL="0" indent="0" algn="just">
              <a:buNone/>
              <a:defRPr/>
            </a:pPr>
            <a:r>
              <a:rPr lang="en-GB" sz="2000" dirty="0">
                <a:cs typeface="Courier New" panose="02070309020205020404" pitchFamily="49" charset="0"/>
              </a:rPr>
              <a:t>L[0]</a:t>
            </a:r>
            <a:r>
              <a:rPr lang="en-GB" sz="2000" dirty="0"/>
              <a:t> is the first item of the list </a:t>
            </a:r>
            <a:r>
              <a:rPr lang="en-GB" sz="2000" dirty="0">
                <a:cs typeface="Courier New" panose="02070309020205020404" pitchFamily="49" charset="0"/>
              </a:rPr>
              <a:t>L</a:t>
            </a:r>
            <a:r>
              <a:rPr lang="en-GB" sz="2000" dirty="0"/>
              <a:t>.  </a:t>
            </a:r>
            <a:r>
              <a:rPr lang="en-GB" sz="2000" dirty="0">
                <a:solidFill>
                  <a:srgbClr val="C00000"/>
                </a:solidFill>
                <a:sym typeface="Wingdings" panose="05000000000000000000" pitchFamily="2" charset="2"/>
              </a:rPr>
              <a:t></a:t>
            </a:r>
            <a:r>
              <a:rPr lang="en-GB" sz="2000" dirty="0">
                <a:solidFill>
                  <a:srgbClr val="C00000"/>
                </a:solidFill>
                <a:ea typeface="Cambria" panose="02040503050406030204" pitchFamily="18" charset="0"/>
              </a:rPr>
              <a:t>5</a:t>
            </a:r>
          </a:p>
        </p:txBody>
      </p:sp>
      <p:sp>
        <p:nvSpPr>
          <p:cNvPr id="18" name="TextBox 17">
            <a:extLst>
              <a:ext uri="{FF2B5EF4-FFF2-40B4-BE49-F238E27FC236}">
                <a16:creationId xmlns:a16="http://schemas.microsoft.com/office/drawing/2014/main" id="{753792F9-80E7-4094-96D8-4A616117844E}"/>
              </a:ext>
            </a:extLst>
          </p:cNvPr>
          <p:cNvSpPr txBox="1"/>
          <p:nvPr/>
        </p:nvSpPr>
        <p:spPr>
          <a:xfrm>
            <a:off x="982134" y="893928"/>
            <a:ext cx="4991548" cy="646331"/>
          </a:xfrm>
          <a:prstGeom prst="rect">
            <a:avLst/>
          </a:prstGeom>
          <a:noFill/>
        </p:spPr>
        <p:txBody>
          <a:bodyPr wrap="square">
            <a:spAutoFit/>
          </a:bodyPr>
          <a:lstStyle/>
          <a:p>
            <a:pPr algn="just">
              <a:defRPr/>
            </a:pPr>
            <a:r>
              <a:rPr lang="en-GB" sz="1800" dirty="0"/>
              <a:t>Indexing and slicing work exactly as with strings:    </a:t>
            </a:r>
            <a:r>
              <a:rPr lang="en-GB" sz="1800" dirty="0">
                <a:latin typeface="Cambria" panose="02040503050406030204" pitchFamily="18" charset="0"/>
                <a:ea typeface="Cambria" panose="02040503050406030204" pitchFamily="18" charset="0"/>
              </a:rPr>
              <a:t>L=[5,7,9, 8,10]</a:t>
            </a:r>
            <a:endParaRPr lang="en-GB" sz="1800" dirty="0"/>
          </a:p>
        </p:txBody>
      </p:sp>
    </p:spTree>
    <p:extLst>
      <p:ext uri="{BB962C8B-B14F-4D97-AF65-F5344CB8AC3E}">
        <p14:creationId xmlns:p14="http://schemas.microsoft.com/office/powerpoint/2010/main" val="131262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1848D98F-562A-4965-9A63-FE8EB2771E4B}"/>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12</a:t>
            </a:fld>
            <a:endParaRPr lang="en-US" dirty="0"/>
          </a:p>
        </p:txBody>
      </p:sp>
      <p:sp>
        <p:nvSpPr>
          <p:cNvPr id="9" name="TextBox 8">
            <a:extLst>
              <a:ext uri="{FF2B5EF4-FFF2-40B4-BE49-F238E27FC236}">
                <a16:creationId xmlns:a16="http://schemas.microsoft.com/office/drawing/2014/main" id="{22735138-6304-430C-9D6E-E830E26D14DB}"/>
              </a:ext>
            </a:extLst>
          </p:cNvPr>
          <p:cNvSpPr txBox="1"/>
          <p:nvPr/>
        </p:nvSpPr>
        <p:spPr>
          <a:xfrm>
            <a:off x="1543722" y="1795899"/>
            <a:ext cx="2770093" cy="400110"/>
          </a:xfrm>
          <a:prstGeom prst="rect">
            <a:avLst/>
          </a:prstGeom>
          <a:noFill/>
        </p:spPr>
        <p:txBody>
          <a:bodyPr wrap="square">
            <a:spAutoFit/>
          </a:bodyPr>
          <a:lstStyle/>
          <a:p>
            <a:r>
              <a:rPr lang="en-US" sz="2000" dirty="0">
                <a:solidFill>
                  <a:srgbClr val="0070C0"/>
                </a:solidFill>
              </a:rPr>
              <a:t>list1 = [1, 2, 3, 4,5,6,7,8]</a:t>
            </a:r>
          </a:p>
        </p:txBody>
      </p:sp>
      <p:sp>
        <p:nvSpPr>
          <p:cNvPr id="14" name="TextBox 13">
            <a:extLst>
              <a:ext uri="{FF2B5EF4-FFF2-40B4-BE49-F238E27FC236}">
                <a16:creationId xmlns:a16="http://schemas.microsoft.com/office/drawing/2014/main" id="{089E683A-35C2-4B34-B1C7-48ABC646245D}"/>
              </a:ext>
            </a:extLst>
          </p:cNvPr>
          <p:cNvSpPr txBox="1"/>
          <p:nvPr/>
        </p:nvSpPr>
        <p:spPr>
          <a:xfrm>
            <a:off x="1543724" y="2564405"/>
            <a:ext cx="1898724" cy="369332"/>
          </a:xfrm>
          <a:prstGeom prst="rect">
            <a:avLst/>
          </a:prstGeom>
          <a:noFill/>
        </p:spPr>
        <p:txBody>
          <a:bodyPr wrap="square">
            <a:spAutoFit/>
          </a:bodyPr>
          <a:lstStyle/>
          <a:p>
            <a:r>
              <a:rPr lang="en-US" dirty="0">
                <a:solidFill>
                  <a:srgbClr val="0070C0"/>
                </a:solidFill>
              </a:rPr>
              <a:t>print(list1[1:4])</a:t>
            </a:r>
          </a:p>
        </p:txBody>
      </p:sp>
      <p:sp>
        <p:nvSpPr>
          <p:cNvPr id="15" name="TextBox 14">
            <a:extLst>
              <a:ext uri="{FF2B5EF4-FFF2-40B4-BE49-F238E27FC236}">
                <a16:creationId xmlns:a16="http://schemas.microsoft.com/office/drawing/2014/main" id="{520EE0CC-D273-4BD4-86E6-22288DFDD8B7}"/>
              </a:ext>
            </a:extLst>
          </p:cNvPr>
          <p:cNvSpPr txBox="1"/>
          <p:nvPr/>
        </p:nvSpPr>
        <p:spPr>
          <a:xfrm>
            <a:off x="3900884" y="2560812"/>
            <a:ext cx="972330" cy="369332"/>
          </a:xfrm>
          <a:prstGeom prst="rect">
            <a:avLst/>
          </a:prstGeom>
          <a:noFill/>
        </p:spPr>
        <p:txBody>
          <a:bodyPr wrap="square">
            <a:spAutoFit/>
          </a:bodyPr>
          <a:lstStyle/>
          <a:p>
            <a:r>
              <a:rPr lang="en-US" dirty="0">
                <a:solidFill>
                  <a:srgbClr val="FF0000"/>
                </a:solidFill>
              </a:rPr>
              <a:t>[2, 3, 4]</a:t>
            </a:r>
          </a:p>
        </p:txBody>
      </p:sp>
      <p:sp>
        <p:nvSpPr>
          <p:cNvPr id="16" name="TextBox 15">
            <a:extLst>
              <a:ext uri="{FF2B5EF4-FFF2-40B4-BE49-F238E27FC236}">
                <a16:creationId xmlns:a16="http://schemas.microsoft.com/office/drawing/2014/main" id="{D3E298DD-0DF9-4A0C-8111-252E6E09EA99}"/>
              </a:ext>
            </a:extLst>
          </p:cNvPr>
          <p:cNvSpPr txBox="1"/>
          <p:nvPr/>
        </p:nvSpPr>
        <p:spPr>
          <a:xfrm>
            <a:off x="1543722" y="3111752"/>
            <a:ext cx="1769633" cy="369332"/>
          </a:xfrm>
          <a:prstGeom prst="rect">
            <a:avLst/>
          </a:prstGeom>
          <a:noFill/>
        </p:spPr>
        <p:txBody>
          <a:bodyPr wrap="square">
            <a:spAutoFit/>
          </a:bodyPr>
          <a:lstStyle/>
          <a:p>
            <a:r>
              <a:rPr lang="en-US" dirty="0">
                <a:solidFill>
                  <a:srgbClr val="0070C0"/>
                </a:solidFill>
              </a:rPr>
              <a:t>print(list1[:3])</a:t>
            </a:r>
          </a:p>
        </p:txBody>
      </p:sp>
      <p:sp>
        <p:nvSpPr>
          <p:cNvPr id="17" name="TextBox 16">
            <a:extLst>
              <a:ext uri="{FF2B5EF4-FFF2-40B4-BE49-F238E27FC236}">
                <a16:creationId xmlns:a16="http://schemas.microsoft.com/office/drawing/2014/main" id="{61072F55-5FE5-4430-94BB-3163DEC6DA8A}"/>
              </a:ext>
            </a:extLst>
          </p:cNvPr>
          <p:cNvSpPr txBox="1"/>
          <p:nvPr/>
        </p:nvSpPr>
        <p:spPr>
          <a:xfrm>
            <a:off x="3900884" y="3111752"/>
            <a:ext cx="972330" cy="369332"/>
          </a:xfrm>
          <a:prstGeom prst="rect">
            <a:avLst/>
          </a:prstGeom>
          <a:noFill/>
        </p:spPr>
        <p:txBody>
          <a:bodyPr wrap="square">
            <a:spAutoFit/>
          </a:bodyPr>
          <a:lstStyle/>
          <a:p>
            <a:r>
              <a:rPr lang="en-US" dirty="0">
                <a:solidFill>
                  <a:srgbClr val="FF0000"/>
                </a:solidFill>
              </a:rPr>
              <a:t>[1, 2, 3]</a:t>
            </a:r>
          </a:p>
        </p:txBody>
      </p:sp>
      <p:sp>
        <p:nvSpPr>
          <p:cNvPr id="19" name="TextBox 18">
            <a:extLst>
              <a:ext uri="{FF2B5EF4-FFF2-40B4-BE49-F238E27FC236}">
                <a16:creationId xmlns:a16="http://schemas.microsoft.com/office/drawing/2014/main" id="{55559ECF-9238-4990-BAF3-705EFB20A9C0}"/>
              </a:ext>
            </a:extLst>
          </p:cNvPr>
          <p:cNvSpPr txBox="1"/>
          <p:nvPr/>
        </p:nvSpPr>
        <p:spPr>
          <a:xfrm>
            <a:off x="1543722" y="3659099"/>
            <a:ext cx="1604566" cy="369332"/>
          </a:xfrm>
          <a:prstGeom prst="rect">
            <a:avLst/>
          </a:prstGeom>
          <a:noFill/>
        </p:spPr>
        <p:txBody>
          <a:bodyPr wrap="square">
            <a:spAutoFit/>
          </a:bodyPr>
          <a:lstStyle/>
          <a:p>
            <a:r>
              <a:rPr lang="en-US" dirty="0">
                <a:solidFill>
                  <a:srgbClr val="0070C0"/>
                </a:solidFill>
              </a:rPr>
              <a:t>print(list1[4:])</a:t>
            </a:r>
          </a:p>
        </p:txBody>
      </p:sp>
      <p:sp>
        <p:nvSpPr>
          <p:cNvPr id="22" name="TextBox 21">
            <a:extLst>
              <a:ext uri="{FF2B5EF4-FFF2-40B4-BE49-F238E27FC236}">
                <a16:creationId xmlns:a16="http://schemas.microsoft.com/office/drawing/2014/main" id="{E43DEC40-7877-40B9-A8C1-BC8810EB9C00}"/>
              </a:ext>
            </a:extLst>
          </p:cNvPr>
          <p:cNvSpPr txBox="1"/>
          <p:nvPr/>
        </p:nvSpPr>
        <p:spPr>
          <a:xfrm>
            <a:off x="3900884" y="3632665"/>
            <a:ext cx="1269206" cy="338554"/>
          </a:xfrm>
          <a:prstGeom prst="rect">
            <a:avLst/>
          </a:prstGeom>
          <a:noFill/>
        </p:spPr>
        <p:txBody>
          <a:bodyPr wrap="square">
            <a:spAutoFit/>
          </a:bodyPr>
          <a:lstStyle/>
          <a:p>
            <a:r>
              <a:rPr lang="en-US" sz="1600" dirty="0">
                <a:solidFill>
                  <a:srgbClr val="FF0000"/>
                </a:solidFill>
              </a:rPr>
              <a:t>[5, 6, 7, 8]</a:t>
            </a:r>
          </a:p>
        </p:txBody>
      </p:sp>
      <p:sp>
        <p:nvSpPr>
          <p:cNvPr id="24" name="TextBox 23">
            <a:extLst>
              <a:ext uri="{FF2B5EF4-FFF2-40B4-BE49-F238E27FC236}">
                <a16:creationId xmlns:a16="http://schemas.microsoft.com/office/drawing/2014/main" id="{B20DB9F7-5905-49C3-8221-B49272DFA0D4}"/>
              </a:ext>
            </a:extLst>
          </p:cNvPr>
          <p:cNvSpPr txBox="1"/>
          <p:nvPr/>
        </p:nvSpPr>
        <p:spPr>
          <a:xfrm>
            <a:off x="1543722" y="4210691"/>
            <a:ext cx="2345669" cy="369332"/>
          </a:xfrm>
          <a:prstGeom prst="rect">
            <a:avLst/>
          </a:prstGeom>
          <a:noFill/>
        </p:spPr>
        <p:txBody>
          <a:bodyPr wrap="square">
            <a:spAutoFit/>
          </a:bodyPr>
          <a:lstStyle/>
          <a:p>
            <a:r>
              <a:rPr lang="en-US" dirty="0">
                <a:solidFill>
                  <a:srgbClr val="0070C0"/>
                </a:solidFill>
              </a:rPr>
              <a:t>print(list1[1:len(list1)])</a:t>
            </a:r>
          </a:p>
        </p:txBody>
      </p:sp>
      <p:sp>
        <p:nvSpPr>
          <p:cNvPr id="26" name="TextBox 25">
            <a:extLst>
              <a:ext uri="{FF2B5EF4-FFF2-40B4-BE49-F238E27FC236}">
                <a16:creationId xmlns:a16="http://schemas.microsoft.com/office/drawing/2014/main" id="{D3A9FD78-A2F2-43E6-AB1C-C004D3671AFF}"/>
              </a:ext>
            </a:extLst>
          </p:cNvPr>
          <p:cNvSpPr txBox="1"/>
          <p:nvPr/>
        </p:nvSpPr>
        <p:spPr>
          <a:xfrm>
            <a:off x="3966323" y="4210691"/>
            <a:ext cx="1891552" cy="369332"/>
          </a:xfrm>
          <a:prstGeom prst="rect">
            <a:avLst/>
          </a:prstGeom>
          <a:noFill/>
        </p:spPr>
        <p:txBody>
          <a:bodyPr wrap="square">
            <a:spAutoFit/>
          </a:bodyPr>
          <a:lstStyle/>
          <a:p>
            <a:r>
              <a:rPr lang="en-US" dirty="0">
                <a:solidFill>
                  <a:srgbClr val="FF0000"/>
                </a:solidFill>
              </a:rPr>
              <a:t>[2, 3, 4, 5, 6, 7, 8]</a:t>
            </a:r>
          </a:p>
        </p:txBody>
      </p:sp>
      <p:sp>
        <p:nvSpPr>
          <p:cNvPr id="27" name="TextBox 26">
            <a:extLst>
              <a:ext uri="{FF2B5EF4-FFF2-40B4-BE49-F238E27FC236}">
                <a16:creationId xmlns:a16="http://schemas.microsoft.com/office/drawing/2014/main" id="{67A6AC55-D2EC-4DF2-8D87-34C77D44EBA4}"/>
              </a:ext>
            </a:extLst>
          </p:cNvPr>
          <p:cNvSpPr txBox="1"/>
          <p:nvPr/>
        </p:nvSpPr>
        <p:spPr>
          <a:xfrm>
            <a:off x="1493579" y="1323276"/>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Examples:</a:t>
            </a:r>
          </a:p>
        </p:txBody>
      </p:sp>
      <p:sp>
        <p:nvSpPr>
          <p:cNvPr id="29" name="TextBox 28">
            <a:extLst>
              <a:ext uri="{FF2B5EF4-FFF2-40B4-BE49-F238E27FC236}">
                <a16:creationId xmlns:a16="http://schemas.microsoft.com/office/drawing/2014/main" id="{BD6C6092-472B-47D1-9D3B-D56863B53139}"/>
              </a:ext>
            </a:extLst>
          </p:cNvPr>
          <p:cNvSpPr txBox="1"/>
          <p:nvPr/>
        </p:nvSpPr>
        <p:spPr>
          <a:xfrm>
            <a:off x="1543722" y="4762283"/>
            <a:ext cx="1762125" cy="369332"/>
          </a:xfrm>
          <a:prstGeom prst="rect">
            <a:avLst/>
          </a:prstGeom>
          <a:noFill/>
        </p:spPr>
        <p:txBody>
          <a:bodyPr wrap="square">
            <a:spAutoFit/>
          </a:bodyPr>
          <a:lstStyle/>
          <a:p>
            <a:r>
              <a:rPr lang="en-US" dirty="0">
                <a:solidFill>
                  <a:srgbClr val="0070C0"/>
                </a:solidFill>
              </a:rPr>
              <a:t>print(list1[::2])</a:t>
            </a:r>
          </a:p>
        </p:txBody>
      </p:sp>
      <p:sp>
        <p:nvSpPr>
          <p:cNvPr id="32" name="TextBox 31">
            <a:extLst>
              <a:ext uri="{FF2B5EF4-FFF2-40B4-BE49-F238E27FC236}">
                <a16:creationId xmlns:a16="http://schemas.microsoft.com/office/drawing/2014/main" id="{0540EEDE-04E2-4145-9C2F-1546BA577FEF}"/>
              </a:ext>
            </a:extLst>
          </p:cNvPr>
          <p:cNvSpPr txBox="1"/>
          <p:nvPr/>
        </p:nvSpPr>
        <p:spPr>
          <a:xfrm>
            <a:off x="3966323" y="4762283"/>
            <a:ext cx="1409252" cy="369332"/>
          </a:xfrm>
          <a:prstGeom prst="rect">
            <a:avLst/>
          </a:prstGeom>
          <a:noFill/>
        </p:spPr>
        <p:txBody>
          <a:bodyPr wrap="square">
            <a:spAutoFit/>
          </a:bodyPr>
          <a:lstStyle/>
          <a:p>
            <a:r>
              <a:rPr lang="en-US" dirty="0">
                <a:solidFill>
                  <a:srgbClr val="FF0000"/>
                </a:solidFill>
              </a:rPr>
              <a:t>[1, 3, 5, 7]</a:t>
            </a:r>
          </a:p>
        </p:txBody>
      </p:sp>
      <p:sp>
        <p:nvSpPr>
          <p:cNvPr id="34" name="TextBox 33">
            <a:extLst>
              <a:ext uri="{FF2B5EF4-FFF2-40B4-BE49-F238E27FC236}">
                <a16:creationId xmlns:a16="http://schemas.microsoft.com/office/drawing/2014/main" id="{D2C4884B-B196-45DD-B3EB-9C8C3693570E}"/>
              </a:ext>
            </a:extLst>
          </p:cNvPr>
          <p:cNvSpPr txBox="1"/>
          <p:nvPr/>
        </p:nvSpPr>
        <p:spPr>
          <a:xfrm>
            <a:off x="1543722" y="5305320"/>
            <a:ext cx="2084853" cy="369332"/>
          </a:xfrm>
          <a:prstGeom prst="rect">
            <a:avLst/>
          </a:prstGeom>
          <a:noFill/>
        </p:spPr>
        <p:txBody>
          <a:bodyPr wrap="square">
            <a:spAutoFit/>
          </a:bodyPr>
          <a:lstStyle/>
          <a:p>
            <a:r>
              <a:rPr lang="en-US" dirty="0">
                <a:solidFill>
                  <a:srgbClr val="0070C0"/>
                </a:solidFill>
              </a:rPr>
              <a:t>print(list1[-1:-5:-1])</a:t>
            </a:r>
          </a:p>
        </p:txBody>
      </p:sp>
      <p:sp>
        <p:nvSpPr>
          <p:cNvPr id="36" name="TextBox 35">
            <a:extLst>
              <a:ext uri="{FF2B5EF4-FFF2-40B4-BE49-F238E27FC236}">
                <a16:creationId xmlns:a16="http://schemas.microsoft.com/office/drawing/2014/main" id="{17F26A26-7701-45CE-99A9-40DEA55B40F1}"/>
              </a:ext>
            </a:extLst>
          </p:cNvPr>
          <p:cNvSpPr txBox="1"/>
          <p:nvPr/>
        </p:nvSpPr>
        <p:spPr>
          <a:xfrm>
            <a:off x="3966323" y="5305320"/>
            <a:ext cx="1203767" cy="369332"/>
          </a:xfrm>
          <a:prstGeom prst="rect">
            <a:avLst/>
          </a:prstGeom>
          <a:noFill/>
        </p:spPr>
        <p:txBody>
          <a:bodyPr wrap="square">
            <a:spAutoFit/>
          </a:bodyPr>
          <a:lstStyle/>
          <a:p>
            <a:r>
              <a:rPr lang="en-US" dirty="0">
                <a:solidFill>
                  <a:srgbClr val="FF0000"/>
                </a:solidFill>
              </a:rPr>
              <a:t>[8, 7, 6, 5]</a:t>
            </a:r>
          </a:p>
        </p:txBody>
      </p:sp>
      <p:pic>
        <p:nvPicPr>
          <p:cNvPr id="38" name="Picture 37" descr="Table, calendar&#10;&#10;Description automatically generated">
            <a:extLst>
              <a:ext uri="{FF2B5EF4-FFF2-40B4-BE49-F238E27FC236}">
                <a16:creationId xmlns:a16="http://schemas.microsoft.com/office/drawing/2014/main" id="{09CC8D7A-5942-48CF-8114-68DCF26A677E}"/>
              </a:ext>
            </a:extLst>
          </p:cNvPr>
          <p:cNvPicPr>
            <a:picLocks noChangeAspect="1"/>
          </p:cNvPicPr>
          <p:nvPr/>
        </p:nvPicPr>
        <p:blipFill>
          <a:blip r:embed="rId2"/>
          <a:stretch>
            <a:fillRect/>
          </a:stretch>
        </p:blipFill>
        <p:spPr>
          <a:xfrm>
            <a:off x="5065395" y="1306320"/>
            <a:ext cx="3193573" cy="1044956"/>
          </a:xfrm>
          <a:prstGeom prst="rect">
            <a:avLst/>
          </a:prstGeom>
        </p:spPr>
      </p:pic>
    </p:spTree>
    <p:extLst>
      <p:ext uri="{BB962C8B-B14F-4D97-AF65-F5344CB8AC3E}">
        <p14:creationId xmlns:p14="http://schemas.microsoft.com/office/powerpoint/2010/main" val="388842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List </a:t>
            </a:r>
            <a:r>
              <a:rPr lang="en-GB" sz="3200" b="1" dirty="0">
                <a:solidFill>
                  <a:srgbClr val="C00000"/>
                </a:solidFill>
              </a:rPr>
              <a:t>Methods</a:t>
            </a:r>
            <a:r>
              <a:rPr lang="en-GB" sz="3200" b="1" dirty="0"/>
              <a:t> and Built-in Functions</a:t>
            </a:r>
            <a:endParaRPr lang="en-US" sz="2800" b="1" dirty="0"/>
          </a:p>
        </p:txBody>
      </p:sp>
      <p:sp>
        <p:nvSpPr>
          <p:cNvPr id="5" name="Footer Placeholder 4">
            <a:extLst>
              <a:ext uri="{FF2B5EF4-FFF2-40B4-BE49-F238E27FC236}">
                <a16:creationId xmlns:a16="http://schemas.microsoft.com/office/drawing/2014/main" id="{6D83F83D-1C58-489D-BB6B-DDFB8D4C4EC2}"/>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13</a:t>
            </a:fld>
            <a:endParaRPr lang="en-US" dirty="0"/>
          </a:p>
        </p:txBody>
      </p:sp>
      <p:sp>
        <p:nvSpPr>
          <p:cNvPr id="8" name="TextBox 7">
            <a:extLst>
              <a:ext uri="{FF2B5EF4-FFF2-40B4-BE49-F238E27FC236}">
                <a16:creationId xmlns:a16="http://schemas.microsoft.com/office/drawing/2014/main" id="{19D22BEA-AC5E-4FF0-91A8-999B3F0CD31A}"/>
              </a:ext>
            </a:extLst>
          </p:cNvPr>
          <p:cNvSpPr txBox="1"/>
          <p:nvPr/>
        </p:nvSpPr>
        <p:spPr>
          <a:xfrm>
            <a:off x="1253265" y="1383271"/>
            <a:ext cx="7433536" cy="646331"/>
          </a:xfrm>
          <a:prstGeom prst="rect">
            <a:avLst/>
          </a:prstGeom>
          <a:noFill/>
        </p:spPr>
        <p:txBody>
          <a:bodyPr wrap="square">
            <a:spAutoFit/>
          </a:bodyPr>
          <a:lstStyle/>
          <a:p>
            <a:r>
              <a:rPr lang="en-US" dirty="0"/>
              <a:t>Lists have numerous methods that allow you to add elements, remove elements, change the ordering of elements, and so forth.</a:t>
            </a:r>
          </a:p>
        </p:txBody>
      </p:sp>
      <p:graphicFrame>
        <p:nvGraphicFramePr>
          <p:cNvPr id="9" name="Table 8">
            <a:extLst>
              <a:ext uri="{FF2B5EF4-FFF2-40B4-BE49-F238E27FC236}">
                <a16:creationId xmlns:a16="http://schemas.microsoft.com/office/drawing/2014/main" id="{2DC374F6-3251-48A0-931A-E0D3B8FCB0C0}"/>
              </a:ext>
            </a:extLst>
          </p:cNvPr>
          <p:cNvGraphicFramePr>
            <a:graphicFrameLocks noGrp="1"/>
          </p:cNvGraphicFramePr>
          <p:nvPr>
            <p:extLst>
              <p:ext uri="{D42A27DB-BD31-4B8C-83A1-F6EECF244321}">
                <p14:modId xmlns:p14="http://schemas.microsoft.com/office/powerpoint/2010/main" val="2405046566"/>
              </p:ext>
            </p:extLst>
          </p:nvPr>
        </p:nvGraphicFramePr>
        <p:xfrm>
          <a:off x="1796527" y="2603351"/>
          <a:ext cx="5756004" cy="3499485"/>
        </p:xfrm>
        <a:graphic>
          <a:graphicData uri="http://schemas.openxmlformats.org/drawingml/2006/table">
            <a:tbl>
              <a:tblPr/>
              <a:tblGrid>
                <a:gridCol w="1473798">
                  <a:extLst>
                    <a:ext uri="{9D8B030D-6E8A-4147-A177-3AD203B41FA5}">
                      <a16:colId xmlns:a16="http://schemas.microsoft.com/office/drawing/2014/main" val="2920730267"/>
                    </a:ext>
                  </a:extLst>
                </a:gridCol>
                <a:gridCol w="4282206">
                  <a:extLst>
                    <a:ext uri="{9D8B030D-6E8A-4147-A177-3AD203B41FA5}">
                      <a16:colId xmlns:a16="http://schemas.microsoft.com/office/drawing/2014/main" val="2841677951"/>
                    </a:ext>
                  </a:extLst>
                </a:gridCol>
              </a:tblGrid>
              <a:tr h="212100">
                <a:tc>
                  <a:txBody>
                    <a:bodyPr/>
                    <a:lstStyle/>
                    <a:p>
                      <a:pPr algn="l" fontAlgn="ctr"/>
                      <a:r>
                        <a:rPr lang="en-US" sz="1400" b="1" i="0" u="none" strike="noStrike">
                          <a:solidFill>
                            <a:srgbClr val="203764"/>
                          </a:solidFill>
                          <a:effectLst/>
                          <a:latin typeface="Calibri" panose="020F0502020204030204" pitchFamily="34" charset="0"/>
                        </a:rPr>
                        <a:t>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1" i="0" u="none" strike="noStrike">
                          <a:solidFill>
                            <a:srgbClr val="203764"/>
                          </a:solidFill>
                          <a:effectLst/>
                          <a:latin typeface="Calibri" panose="020F0502020204030204" pitchFamily="34" charset="0"/>
                        </a:rPr>
                        <a:t> 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71088289"/>
                  </a:ext>
                </a:extLst>
              </a:tr>
              <a:tr h="212100">
                <a:tc>
                  <a:txBody>
                    <a:bodyPr/>
                    <a:lstStyle/>
                    <a:p>
                      <a:pPr algn="l" fontAlgn="ctr"/>
                      <a:r>
                        <a:rPr lang="en-US" sz="1400" b="1" i="0" u="none" strike="noStrike">
                          <a:solidFill>
                            <a:srgbClr val="000000"/>
                          </a:solidFill>
                          <a:effectLst/>
                          <a:latin typeface="Calibri" panose="020F0502020204030204" pitchFamily="34" charset="0"/>
                        </a:rPr>
                        <a:t>append(item)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Adds item to the end of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1912736"/>
                  </a:ext>
                </a:extLst>
              </a:tr>
              <a:tr h="424200">
                <a:tc>
                  <a:txBody>
                    <a:bodyPr/>
                    <a:lstStyle/>
                    <a:p>
                      <a:pPr algn="l" fontAlgn="ctr"/>
                      <a:r>
                        <a:rPr lang="en-US" sz="1400" b="1" i="0" u="none" strike="noStrike" dirty="0">
                          <a:solidFill>
                            <a:srgbClr val="000000"/>
                          </a:solidFill>
                          <a:effectLst/>
                          <a:latin typeface="Calibri" panose="020F0502020204030204" pitchFamily="34" charset="0"/>
                        </a:rPr>
                        <a:t>index(item)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Returns the index of the first element whose value is equal to item.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1566972"/>
                  </a:ext>
                </a:extLst>
              </a:tr>
              <a:tr h="1060500">
                <a:tc>
                  <a:txBody>
                    <a:bodyPr/>
                    <a:lstStyle/>
                    <a:p>
                      <a:pPr algn="l" fontAlgn="ctr"/>
                      <a:r>
                        <a:rPr lang="en-US" sz="1400" b="1" i="0" u="none" strike="noStrike">
                          <a:solidFill>
                            <a:srgbClr val="000000"/>
                          </a:solidFill>
                          <a:effectLst/>
                          <a:latin typeface="Calibri" panose="020F0502020204030204" pitchFamily="34" charset="0"/>
                        </a:rPr>
                        <a:t>insert(index, 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Inserts item into the list at the specified index. When an item is inserted into a list, the list is expanded in size to accommodate the new item. The item that was previously at the specified index, and all the items after it, are shifted by one position toward the end of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777127500"/>
                  </a:ext>
                </a:extLst>
              </a:tr>
              <a:tr h="424200">
                <a:tc>
                  <a:txBody>
                    <a:bodyPr/>
                    <a:lstStyle/>
                    <a:p>
                      <a:pPr algn="l" fontAlgn="ctr"/>
                      <a:r>
                        <a:rPr lang="en-US" sz="1400" b="1" i="0" u="none" strike="noStrike">
                          <a:solidFill>
                            <a:srgbClr val="000000"/>
                          </a:solidFill>
                          <a:effectLst/>
                          <a:latin typeface="Calibri" panose="020F0502020204030204" pitchFamily="34" charset="0"/>
                        </a:rPr>
                        <a:t>sort()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Sorts the items in the list so they appear in ascending order (from the lowest value to the highest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594275"/>
                  </a:ext>
                </a:extLst>
              </a:tr>
              <a:tr h="212100">
                <a:tc>
                  <a:txBody>
                    <a:bodyPr/>
                    <a:lstStyle/>
                    <a:p>
                      <a:pPr algn="l" fontAlgn="ctr"/>
                      <a:r>
                        <a:rPr lang="en-US" sz="1400" b="1" i="0" u="none" strike="noStrike">
                          <a:solidFill>
                            <a:srgbClr val="000000"/>
                          </a:solidFill>
                          <a:effectLst/>
                          <a:latin typeface="Calibri" panose="020F0502020204030204" pitchFamily="34" charset="0"/>
                        </a:rPr>
                        <a:t>remove(item)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Removes the first occurrence of item from the list.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26413253"/>
                  </a:ext>
                </a:extLst>
              </a:tr>
              <a:tr h="212100">
                <a:tc>
                  <a:txBody>
                    <a:bodyPr/>
                    <a:lstStyle/>
                    <a:p>
                      <a:pPr algn="l" fontAlgn="ctr"/>
                      <a:r>
                        <a:rPr lang="en-US" sz="1400" b="1" i="0" u="none" strike="noStrike">
                          <a:solidFill>
                            <a:srgbClr val="000000"/>
                          </a:solidFill>
                          <a:effectLst/>
                          <a:latin typeface="Calibri" panose="020F0502020204030204" pitchFamily="34" charset="0"/>
                        </a:rPr>
                        <a:t>reverse()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Reverses the order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97631972"/>
                  </a:ext>
                </a:extLst>
              </a:tr>
              <a:tr h="212100">
                <a:tc>
                  <a:txBody>
                    <a:bodyPr/>
                    <a:lstStyle/>
                    <a:p>
                      <a:pPr algn="l" fontAlgn="ctr"/>
                      <a:r>
                        <a:rPr lang="en-US" sz="1400" b="1" i="0" u="none" strike="noStrike" dirty="0">
                          <a:solidFill>
                            <a:srgbClr val="000000"/>
                          </a:solidFill>
                          <a:effectLst/>
                          <a:latin typeface="Calibri" panose="020F0502020204030204" pitchFamily="34" charset="0"/>
                        </a:rPr>
                        <a:t>count (item)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returns the number of occurrences of item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68416702"/>
                  </a:ext>
                </a:extLst>
              </a:tr>
              <a:tr h="212100">
                <a:tc>
                  <a:txBody>
                    <a:bodyPr/>
                    <a:lstStyle/>
                    <a:p>
                      <a:pPr algn="l" fontAlgn="ctr"/>
                      <a:r>
                        <a:rPr lang="en-US" sz="1400" b="1" i="0" u="none" strike="noStrike">
                          <a:solidFill>
                            <a:srgbClr val="000000"/>
                          </a:solidFill>
                          <a:effectLst/>
                          <a:latin typeface="Calibri" panose="020F0502020204030204" pitchFamily="34" charset="0"/>
                        </a:rPr>
                        <a:t>pop(index)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removes the item at the specified index and returns its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467795014"/>
                  </a:ext>
                </a:extLst>
              </a:tr>
            </a:tbl>
          </a:graphicData>
        </a:graphic>
      </p:graphicFrame>
      <p:sp>
        <p:nvSpPr>
          <p:cNvPr id="10" name="TextBox 9">
            <a:extLst>
              <a:ext uri="{FF2B5EF4-FFF2-40B4-BE49-F238E27FC236}">
                <a16:creationId xmlns:a16="http://schemas.microsoft.com/office/drawing/2014/main" id="{898DBAE3-225E-4236-97C5-5D981909EFC9}"/>
              </a:ext>
            </a:extLst>
          </p:cNvPr>
          <p:cNvSpPr txBox="1"/>
          <p:nvPr/>
        </p:nvSpPr>
        <p:spPr>
          <a:xfrm>
            <a:off x="1316249" y="2102236"/>
            <a:ext cx="3255751" cy="369332"/>
          </a:xfrm>
          <a:prstGeom prst="rect">
            <a:avLst/>
          </a:prstGeom>
          <a:noFill/>
        </p:spPr>
        <p:txBody>
          <a:bodyPr wrap="square" rtlCol="0">
            <a:spAutoFit/>
          </a:bodyPr>
          <a:lstStyle/>
          <a:p>
            <a:r>
              <a:rPr lang="en-US" dirty="0"/>
              <a:t>Below are some useful methods:</a:t>
            </a:r>
          </a:p>
        </p:txBody>
      </p:sp>
    </p:spTree>
    <p:extLst>
      <p:ext uri="{BB962C8B-B14F-4D97-AF65-F5344CB8AC3E}">
        <p14:creationId xmlns:p14="http://schemas.microsoft.com/office/powerpoint/2010/main" val="200887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58173"/>
          </a:xfrm>
        </p:spPr>
        <p:txBody>
          <a:bodyPr>
            <a:normAutofit/>
          </a:bodyPr>
          <a:lstStyle/>
          <a:p>
            <a:r>
              <a:rPr lang="en-GB" sz="3200" b="1" dirty="0"/>
              <a:t>List </a:t>
            </a:r>
            <a:r>
              <a:rPr lang="en-GB" sz="3200" b="1" dirty="0">
                <a:solidFill>
                  <a:srgbClr val="C00000"/>
                </a:solidFill>
              </a:rPr>
              <a:t>Methods</a:t>
            </a:r>
            <a:r>
              <a:rPr lang="en-GB" sz="3200" b="1" dirty="0"/>
              <a:t> and Built-in Functions</a:t>
            </a:r>
            <a:endParaRPr lang="en-US" sz="2800" b="1" dirty="0"/>
          </a:p>
        </p:txBody>
      </p:sp>
      <p:sp>
        <p:nvSpPr>
          <p:cNvPr id="5" name="Footer Placeholder 4">
            <a:extLst>
              <a:ext uri="{FF2B5EF4-FFF2-40B4-BE49-F238E27FC236}">
                <a16:creationId xmlns:a16="http://schemas.microsoft.com/office/drawing/2014/main" id="{6FD6BE43-3240-4624-BF34-BEE51CD5F1DC}"/>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14</a:t>
            </a:fld>
            <a:endParaRPr lang="en-US" dirty="0"/>
          </a:p>
        </p:txBody>
      </p:sp>
      <p:sp>
        <p:nvSpPr>
          <p:cNvPr id="10" name="TextBox 9">
            <a:extLst>
              <a:ext uri="{FF2B5EF4-FFF2-40B4-BE49-F238E27FC236}">
                <a16:creationId xmlns:a16="http://schemas.microsoft.com/office/drawing/2014/main" id="{898DBAE3-225E-4236-97C5-5D981909EFC9}"/>
              </a:ext>
            </a:extLst>
          </p:cNvPr>
          <p:cNvSpPr txBox="1"/>
          <p:nvPr/>
        </p:nvSpPr>
        <p:spPr>
          <a:xfrm>
            <a:off x="1316250" y="1153972"/>
            <a:ext cx="1429416" cy="400110"/>
          </a:xfrm>
          <a:prstGeom prst="rect">
            <a:avLst/>
          </a:prstGeom>
          <a:noFill/>
        </p:spPr>
        <p:txBody>
          <a:bodyPr wrap="square" rtlCol="0">
            <a:spAutoFit/>
          </a:bodyPr>
          <a:lstStyle/>
          <a:p>
            <a:r>
              <a:rPr lang="en-US" sz="2000" b="1" dirty="0">
                <a:solidFill>
                  <a:schemeClr val="accent2">
                    <a:lumMod val="50000"/>
                  </a:schemeClr>
                </a:solidFill>
              </a:rPr>
              <a:t>Examples:</a:t>
            </a:r>
          </a:p>
        </p:txBody>
      </p:sp>
      <p:sp>
        <p:nvSpPr>
          <p:cNvPr id="11" name="TextBox 10">
            <a:extLst>
              <a:ext uri="{FF2B5EF4-FFF2-40B4-BE49-F238E27FC236}">
                <a16:creationId xmlns:a16="http://schemas.microsoft.com/office/drawing/2014/main" id="{F69FEAA8-C542-445B-8E03-6EC11885D2CE}"/>
              </a:ext>
            </a:extLst>
          </p:cNvPr>
          <p:cNvSpPr txBox="1"/>
          <p:nvPr/>
        </p:nvSpPr>
        <p:spPr>
          <a:xfrm>
            <a:off x="1103562" y="1771029"/>
            <a:ext cx="1532965" cy="861774"/>
          </a:xfrm>
          <a:prstGeom prst="rect">
            <a:avLst/>
          </a:prstGeom>
          <a:noFill/>
          <a:ln>
            <a:solidFill>
              <a:schemeClr val="accent1"/>
            </a:solidFill>
          </a:ln>
        </p:spPr>
        <p:txBody>
          <a:bodyPr wrap="square">
            <a:spAutoFit/>
          </a:bodyPr>
          <a:lstStyle/>
          <a:p>
            <a:r>
              <a:rPr lang="en-US" sz="1600" dirty="0"/>
              <a:t>L1 = [0,3,2] </a:t>
            </a:r>
          </a:p>
          <a:p>
            <a:r>
              <a:rPr lang="en-US" sz="1600" dirty="0"/>
              <a:t>L1.append(1)</a:t>
            </a:r>
          </a:p>
          <a:p>
            <a:r>
              <a:rPr lang="en-US" sz="1600" dirty="0"/>
              <a:t>print(L1)</a:t>
            </a:r>
          </a:p>
        </p:txBody>
      </p:sp>
      <p:sp>
        <p:nvSpPr>
          <p:cNvPr id="12" name="TextBox 11">
            <a:extLst>
              <a:ext uri="{FF2B5EF4-FFF2-40B4-BE49-F238E27FC236}">
                <a16:creationId xmlns:a16="http://schemas.microsoft.com/office/drawing/2014/main" id="{830EBEA8-146E-4F88-B266-0DA1FC992901}"/>
              </a:ext>
            </a:extLst>
          </p:cNvPr>
          <p:cNvSpPr txBox="1"/>
          <p:nvPr/>
        </p:nvSpPr>
        <p:spPr>
          <a:xfrm>
            <a:off x="2858062" y="1949057"/>
            <a:ext cx="1241939" cy="369332"/>
          </a:xfrm>
          <a:prstGeom prst="rect">
            <a:avLst/>
          </a:prstGeom>
          <a:noFill/>
        </p:spPr>
        <p:txBody>
          <a:bodyPr wrap="square">
            <a:spAutoFit/>
          </a:bodyPr>
          <a:lstStyle/>
          <a:p>
            <a:r>
              <a:rPr lang="en-US" dirty="0">
                <a:solidFill>
                  <a:srgbClr val="C00000"/>
                </a:solidFill>
              </a:rPr>
              <a:t>[0, 3, 2, </a:t>
            </a:r>
            <a:r>
              <a:rPr lang="en-US" b="1" dirty="0">
                <a:solidFill>
                  <a:srgbClr val="C00000"/>
                </a:solidFill>
              </a:rPr>
              <a:t>1</a:t>
            </a:r>
            <a:r>
              <a:rPr lang="en-US" dirty="0">
                <a:solidFill>
                  <a:srgbClr val="C00000"/>
                </a:solidFill>
              </a:rPr>
              <a:t>]</a:t>
            </a:r>
          </a:p>
        </p:txBody>
      </p:sp>
      <p:sp>
        <p:nvSpPr>
          <p:cNvPr id="13" name="TextBox 12">
            <a:extLst>
              <a:ext uri="{FF2B5EF4-FFF2-40B4-BE49-F238E27FC236}">
                <a16:creationId xmlns:a16="http://schemas.microsoft.com/office/drawing/2014/main" id="{B1F41851-B420-4587-BA39-F49087E6096C}"/>
              </a:ext>
            </a:extLst>
          </p:cNvPr>
          <p:cNvSpPr txBox="1"/>
          <p:nvPr/>
        </p:nvSpPr>
        <p:spPr>
          <a:xfrm>
            <a:off x="1103562" y="2880528"/>
            <a:ext cx="1930998" cy="584775"/>
          </a:xfrm>
          <a:prstGeom prst="rect">
            <a:avLst/>
          </a:prstGeom>
          <a:noFill/>
          <a:ln>
            <a:solidFill>
              <a:schemeClr val="accent1"/>
            </a:solidFill>
          </a:ln>
        </p:spPr>
        <p:txBody>
          <a:bodyPr wrap="square">
            <a:spAutoFit/>
          </a:bodyPr>
          <a:lstStyle/>
          <a:p>
            <a:r>
              <a:rPr lang="en-US" sz="1600" dirty="0"/>
              <a:t>L1 = [0,3,2] </a:t>
            </a:r>
          </a:p>
          <a:p>
            <a:r>
              <a:rPr lang="en-US" sz="1600" dirty="0"/>
              <a:t>print(L1.index(3))</a:t>
            </a:r>
          </a:p>
        </p:txBody>
      </p:sp>
      <p:sp>
        <p:nvSpPr>
          <p:cNvPr id="15" name="TextBox 14">
            <a:extLst>
              <a:ext uri="{FF2B5EF4-FFF2-40B4-BE49-F238E27FC236}">
                <a16:creationId xmlns:a16="http://schemas.microsoft.com/office/drawing/2014/main" id="{35656F4F-EC3A-4C83-AB6D-98255E92F9C9}"/>
              </a:ext>
            </a:extLst>
          </p:cNvPr>
          <p:cNvSpPr txBox="1"/>
          <p:nvPr/>
        </p:nvSpPr>
        <p:spPr>
          <a:xfrm>
            <a:off x="1103562" y="3605917"/>
            <a:ext cx="1642103" cy="861774"/>
          </a:xfrm>
          <a:prstGeom prst="rect">
            <a:avLst/>
          </a:prstGeom>
          <a:noFill/>
          <a:ln>
            <a:solidFill>
              <a:schemeClr val="accent1"/>
            </a:solidFill>
          </a:ln>
        </p:spPr>
        <p:txBody>
          <a:bodyPr wrap="square">
            <a:spAutoFit/>
          </a:bodyPr>
          <a:lstStyle/>
          <a:p>
            <a:r>
              <a:rPr lang="en-US" sz="1600" dirty="0"/>
              <a:t>L1 = [0,3,2]</a:t>
            </a:r>
          </a:p>
          <a:p>
            <a:r>
              <a:rPr lang="en-US" sz="1600" dirty="0"/>
              <a:t>L1.insert(2,4)</a:t>
            </a:r>
          </a:p>
          <a:p>
            <a:r>
              <a:rPr lang="en-US" sz="1600" dirty="0"/>
              <a:t>print(L1)</a:t>
            </a:r>
          </a:p>
        </p:txBody>
      </p:sp>
      <p:sp>
        <p:nvSpPr>
          <p:cNvPr id="18" name="TextBox 17">
            <a:extLst>
              <a:ext uri="{FF2B5EF4-FFF2-40B4-BE49-F238E27FC236}">
                <a16:creationId xmlns:a16="http://schemas.microsoft.com/office/drawing/2014/main" id="{7AF28CA5-3BFE-45C5-8937-B1979162EBD0}"/>
              </a:ext>
            </a:extLst>
          </p:cNvPr>
          <p:cNvSpPr txBox="1"/>
          <p:nvPr/>
        </p:nvSpPr>
        <p:spPr>
          <a:xfrm>
            <a:off x="3034560" y="3852138"/>
            <a:ext cx="1241940" cy="369332"/>
          </a:xfrm>
          <a:prstGeom prst="rect">
            <a:avLst/>
          </a:prstGeom>
          <a:noFill/>
        </p:spPr>
        <p:txBody>
          <a:bodyPr wrap="square">
            <a:spAutoFit/>
          </a:bodyPr>
          <a:lstStyle/>
          <a:p>
            <a:r>
              <a:rPr lang="en-US" dirty="0">
                <a:solidFill>
                  <a:srgbClr val="C00000"/>
                </a:solidFill>
              </a:rPr>
              <a:t>[0, 3, </a:t>
            </a:r>
            <a:r>
              <a:rPr lang="en-US" b="1" dirty="0">
                <a:solidFill>
                  <a:srgbClr val="C00000"/>
                </a:solidFill>
              </a:rPr>
              <a:t>4</a:t>
            </a:r>
            <a:r>
              <a:rPr lang="en-US" dirty="0">
                <a:solidFill>
                  <a:srgbClr val="C00000"/>
                </a:solidFill>
              </a:rPr>
              <a:t>, 2]</a:t>
            </a:r>
          </a:p>
        </p:txBody>
      </p:sp>
      <p:sp>
        <p:nvSpPr>
          <p:cNvPr id="20" name="TextBox 19">
            <a:extLst>
              <a:ext uri="{FF2B5EF4-FFF2-40B4-BE49-F238E27FC236}">
                <a16:creationId xmlns:a16="http://schemas.microsoft.com/office/drawing/2014/main" id="{45D32EA1-6EB6-4723-ABF1-007331C898EE}"/>
              </a:ext>
            </a:extLst>
          </p:cNvPr>
          <p:cNvSpPr txBox="1"/>
          <p:nvPr/>
        </p:nvSpPr>
        <p:spPr>
          <a:xfrm>
            <a:off x="3238680" y="2880528"/>
            <a:ext cx="491370" cy="369332"/>
          </a:xfrm>
          <a:prstGeom prst="rect">
            <a:avLst/>
          </a:prstGeom>
          <a:noFill/>
        </p:spPr>
        <p:txBody>
          <a:bodyPr wrap="square">
            <a:spAutoFit/>
          </a:bodyPr>
          <a:lstStyle/>
          <a:p>
            <a:r>
              <a:rPr lang="en-US" dirty="0">
                <a:solidFill>
                  <a:srgbClr val="C00000"/>
                </a:solidFill>
              </a:rPr>
              <a:t>1</a:t>
            </a:r>
          </a:p>
        </p:txBody>
      </p:sp>
      <p:sp>
        <p:nvSpPr>
          <p:cNvPr id="22" name="TextBox 21">
            <a:extLst>
              <a:ext uri="{FF2B5EF4-FFF2-40B4-BE49-F238E27FC236}">
                <a16:creationId xmlns:a16="http://schemas.microsoft.com/office/drawing/2014/main" id="{53833675-DE59-4A73-8476-2D4C9EC5014A}"/>
              </a:ext>
            </a:extLst>
          </p:cNvPr>
          <p:cNvSpPr txBox="1"/>
          <p:nvPr/>
        </p:nvSpPr>
        <p:spPr>
          <a:xfrm>
            <a:off x="1103562" y="4698747"/>
            <a:ext cx="1642103" cy="861774"/>
          </a:xfrm>
          <a:prstGeom prst="rect">
            <a:avLst/>
          </a:prstGeom>
          <a:noFill/>
          <a:ln>
            <a:solidFill>
              <a:schemeClr val="accent1"/>
            </a:solidFill>
          </a:ln>
        </p:spPr>
        <p:txBody>
          <a:bodyPr wrap="square">
            <a:spAutoFit/>
          </a:bodyPr>
          <a:lstStyle/>
          <a:p>
            <a:r>
              <a:rPr lang="en-US" sz="1600" dirty="0"/>
              <a:t>L1 = [0,3,2]</a:t>
            </a:r>
          </a:p>
          <a:p>
            <a:r>
              <a:rPr lang="en-US" sz="1600" dirty="0"/>
              <a:t>L1.sort()</a:t>
            </a:r>
          </a:p>
          <a:p>
            <a:r>
              <a:rPr lang="en-US" sz="1600" dirty="0"/>
              <a:t>print(L1)</a:t>
            </a:r>
          </a:p>
        </p:txBody>
      </p:sp>
      <p:sp>
        <p:nvSpPr>
          <p:cNvPr id="24" name="TextBox 23">
            <a:extLst>
              <a:ext uri="{FF2B5EF4-FFF2-40B4-BE49-F238E27FC236}">
                <a16:creationId xmlns:a16="http://schemas.microsoft.com/office/drawing/2014/main" id="{90CB08DB-02D0-46CA-BB46-9E1618DF2BC5}"/>
              </a:ext>
            </a:extLst>
          </p:cNvPr>
          <p:cNvSpPr txBox="1"/>
          <p:nvPr/>
        </p:nvSpPr>
        <p:spPr>
          <a:xfrm>
            <a:off x="3091890" y="4823748"/>
            <a:ext cx="1108038" cy="369332"/>
          </a:xfrm>
          <a:prstGeom prst="rect">
            <a:avLst/>
          </a:prstGeom>
          <a:noFill/>
        </p:spPr>
        <p:txBody>
          <a:bodyPr wrap="square">
            <a:spAutoFit/>
          </a:bodyPr>
          <a:lstStyle/>
          <a:p>
            <a:r>
              <a:rPr lang="en-US" dirty="0">
                <a:solidFill>
                  <a:srgbClr val="C00000"/>
                </a:solidFill>
              </a:rPr>
              <a:t>[0, 2, 3]</a:t>
            </a:r>
          </a:p>
        </p:txBody>
      </p:sp>
      <p:sp>
        <p:nvSpPr>
          <p:cNvPr id="26" name="TextBox 25">
            <a:extLst>
              <a:ext uri="{FF2B5EF4-FFF2-40B4-BE49-F238E27FC236}">
                <a16:creationId xmlns:a16="http://schemas.microsoft.com/office/drawing/2014/main" id="{4078B05F-13CE-40BA-B6B0-B86A05D0023D}"/>
              </a:ext>
            </a:extLst>
          </p:cNvPr>
          <p:cNvSpPr txBox="1"/>
          <p:nvPr/>
        </p:nvSpPr>
        <p:spPr>
          <a:xfrm>
            <a:off x="4534437" y="1771029"/>
            <a:ext cx="2314243"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alist.remove</a:t>
            </a:r>
            <a:r>
              <a:rPr lang="en-US" sz="1600" dirty="0"/>
              <a:t>(12)</a:t>
            </a:r>
          </a:p>
          <a:p>
            <a:r>
              <a:rPr lang="en-US" sz="1600" dirty="0"/>
              <a:t>print(</a:t>
            </a:r>
            <a:r>
              <a:rPr lang="en-US" sz="1600" dirty="0" err="1"/>
              <a:t>alist</a:t>
            </a:r>
            <a:r>
              <a:rPr lang="en-US" sz="1600" dirty="0"/>
              <a:t>)</a:t>
            </a:r>
          </a:p>
        </p:txBody>
      </p:sp>
      <p:sp>
        <p:nvSpPr>
          <p:cNvPr id="29" name="TextBox 28">
            <a:extLst>
              <a:ext uri="{FF2B5EF4-FFF2-40B4-BE49-F238E27FC236}">
                <a16:creationId xmlns:a16="http://schemas.microsoft.com/office/drawing/2014/main" id="{7F2F39D5-0D81-4AF0-8053-97FD2A716CAC}"/>
              </a:ext>
            </a:extLst>
          </p:cNvPr>
          <p:cNvSpPr txBox="1"/>
          <p:nvPr/>
        </p:nvSpPr>
        <p:spPr>
          <a:xfrm>
            <a:off x="7025181" y="2017250"/>
            <a:ext cx="1951580" cy="369332"/>
          </a:xfrm>
          <a:prstGeom prst="rect">
            <a:avLst/>
          </a:prstGeom>
          <a:noFill/>
        </p:spPr>
        <p:txBody>
          <a:bodyPr wrap="square">
            <a:spAutoFit/>
          </a:bodyPr>
          <a:lstStyle/>
          <a:p>
            <a:r>
              <a:rPr lang="en-US" dirty="0">
                <a:solidFill>
                  <a:srgbClr val="C00000"/>
                </a:solidFill>
              </a:rPr>
              <a:t>[10, 15, 16, 12, 13]</a:t>
            </a:r>
          </a:p>
        </p:txBody>
      </p:sp>
      <p:sp>
        <p:nvSpPr>
          <p:cNvPr id="31" name="TextBox 30">
            <a:extLst>
              <a:ext uri="{FF2B5EF4-FFF2-40B4-BE49-F238E27FC236}">
                <a16:creationId xmlns:a16="http://schemas.microsoft.com/office/drawing/2014/main" id="{D41122E6-DE15-4829-830B-9910ED75CCE3}"/>
              </a:ext>
            </a:extLst>
          </p:cNvPr>
          <p:cNvSpPr txBox="1"/>
          <p:nvPr/>
        </p:nvSpPr>
        <p:spPr>
          <a:xfrm>
            <a:off x="4546153" y="2818973"/>
            <a:ext cx="2294645"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alist.reverse</a:t>
            </a:r>
            <a:r>
              <a:rPr lang="en-US" sz="1600" dirty="0"/>
              <a:t>()</a:t>
            </a:r>
          </a:p>
          <a:p>
            <a:r>
              <a:rPr lang="en-US" sz="1600" dirty="0"/>
              <a:t>print(</a:t>
            </a:r>
            <a:r>
              <a:rPr lang="en-US" sz="1600" dirty="0" err="1"/>
              <a:t>alist</a:t>
            </a:r>
            <a:r>
              <a:rPr lang="en-US" sz="1600" dirty="0"/>
              <a:t>)</a:t>
            </a:r>
          </a:p>
        </p:txBody>
      </p:sp>
      <p:sp>
        <p:nvSpPr>
          <p:cNvPr id="34" name="TextBox 33">
            <a:extLst>
              <a:ext uri="{FF2B5EF4-FFF2-40B4-BE49-F238E27FC236}">
                <a16:creationId xmlns:a16="http://schemas.microsoft.com/office/drawing/2014/main" id="{6FB9659C-FBDC-4367-A56B-00C8DD9AF920}"/>
              </a:ext>
            </a:extLst>
          </p:cNvPr>
          <p:cNvSpPr txBox="1"/>
          <p:nvPr/>
        </p:nvSpPr>
        <p:spPr>
          <a:xfrm>
            <a:off x="6917167" y="3048431"/>
            <a:ext cx="2167566" cy="353943"/>
          </a:xfrm>
          <a:prstGeom prst="rect">
            <a:avLst/>
          </a:prstGeom>
          <a:noFill/>
        </p:spPr>
        <p:txBody>
          <a:bodyPr wrap="square">
            <a:spAutoFit/>
          </a:bodyPr>
          <a:lstStyle/>
          <a:p>
            <a:r>
              <a:rPr lang="en-US" sz="1700" dirty="0">
                <a:solidFill>
                  <a:srgbClr val="C00000"/>
                </a:solidFill>
              </a:rPr>
              <a:t>[13, 12, 16, 15, 12, 10]</a:t>
            </a:r>
          </a:p>
        </p:txBody>
      </p:sp>
      <p:sp>
        <p:nvSpPr>
          <p:cNvPr id="36" name="TextBox 35">
            <a:extLst>
              <a:ext uri="{FF2B5EF4-FFF2-40B4-BE49-F238E27FC236}">
                <a16:creationId xmlns:a16="http://schemas.microsoft.com/office/drawing/2014/main" id="{74C7490C-9714-4BB1-9B5E-753377B222EE}"/>
              </a:ext>
            </a:extLst>
          </p:cNvPr>
          <p:cNvSpPr txBox="1"/>
          <p:nvPr/>
        </p:nvSpPr>
        <p:spPr>
          <a:xfrm>
            <a:off x="4565395" y="3821360"/>
            <a:ext cx="2351772" cy="584775"/>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a:t>print(</a:t>
            </a:r>
            <a:r>
              <a:rPr lang="en-US" sz="1600" dirty="0" err="1"/>
              <a:t>alist.count</a:t>
            </a:r>
            <a:r>
              <a:rPr lang="en-US" sz="1600" dirty="0"/>
              <a:t>(12))</a:t>
            </a:r>
          </a:p>
        </p:txBody>
      </p:sp>
      <p:sp>
        <p:nvSpPr>
          <p:cNvPr id="37" name="TextBox 36">
            <a:extLst>
              <a:ext uri="{FF2B5EF4-FFF2-40B4-BE49-F238E27FC236}">
                <a16:creationId xmlns:a16="http://schemas.microsoft.com/office/drawing/2014/main" id="{09B57036-A7E6-4ABB-8FD9-E15923C523D8}"/>
              </a:ext>
            </a:extLst>
          </p:cNvPr>
          <p:cNvSpPr txBox="1"/>
          <p:nvPr/>
        </p:nvSpPr>
        <p:spPr>
          <a:xfrm>
            <a:off x="7360651" y="3854058"/>
            <a:ext cx="491370" cy="369332"/>
          </a:xfrm>
          <a:prstGeom prst="rect">
            <a:avLst/>
          </a:prstGeom>
          <a:noFill/>
        </p:spPr>
        <p:txBody>
          <a:bodyPr wrap="square">
            <a:spAutoFit/>
          </a:bodyPr>
          <a:lstStyle/>
          <a:p>
            <a:r>
              <a:rPr lang="en-US" dirty="0">
                <a:solidFill>
                  <a:srgbClr val="C00000"/>
                </a:solidFill>
              </a:rPr>
              <a:t>2</a:t>
            </a:r>
          </a:p>
        </p:txBody>
      </p:sp>
      <p:sp>
        <p:nvSpPr>
          <p:cNvPr id="39" name="TextBox 38">
            <a:extLst>
              <a:ext uri="{FF2B5EF4-FFF2-40B4-BE49-F238E27FC236}">
                <a16:creationId xmlns:a16="http://schemas.microsoft.com/office/drawing/2014/main" id="{F072705B-B944-48D8-9CAE-924FED2EB793}"/>
              </a:ext>
            </a:extLst>
          </p:cNvPr>
          <p:cNvSpPr txBox="1"/>
          <p:nvPr/>
        </p:nvSpPr>
        <p:spPr>
          <a:xfrm>
            <a:off x="4546153" y="4596380"/>
            <a:ext cx="2371014"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alist.pop</a:t>
            </a:r>
            <a:r>
              <a:rPr lang="en-US" sz="1600" dirty="0"/>
              <a:t>(2)</a:t>
            </a:r>
          </a:p>
          <a:p>
            <a:r>
              <a:rPr lang="en-US" sz="1600" dirty="0"/>
              <a:t>print(</a:t>
            </a:r>
            <a:r>
              <a:rPr lang="en-US" sz="1600" dirty="0" err="1"/>
              <a:t>alist</a:t>
            </a:r>
            <a:r>
              <a:rPr lang="en-US" sz="1600" dirty="0"/>
              <a:t>)</a:t>
            </a:r>
          </a:p>
        </p:txBody>
      </p:sp>
      <p:sp>
        <p:nvSpPr>
          <p:cNvPr id="41" name="TextBox 40">
            <a:extLst>
              <a:ext uri="{FF2B5EF4-FFF2-40B4-BE49-F238E27FC236}">
                <a16:creationId xmlns:a16="http://schemas.microsoft.com/office/drawing/2014/main" id="{AFE306E8-3538-491E-91C9-5C6CE63AF26E}"/>
              </a:ext>
            </a:extLst>
          </p:cNvPr>
          <p:cNvSpPr txBox="1"/>
          <p:nvPr/>
        </p:nvSpPr>
        <p:spPr>
          <a:xfrm>
            <a:off x="7004493" y="4772110"/>
            <a:ext cx="1965335" cy="369332"/>
          </a:xfrm>
          <a:prstGeom prst="rect">
            <a:avLst/>
          </a:prstGeom>
          <a:noFill/>
        </p:spPr>
        <p:txBody>
          <a:bodyPr wrap="square">
            <a:spAutoFit/>
          </a:bodyPr>
          <a:lstStyle/>
          <a:p>
            <a:r>
              <a:rPr lang="en-US" dirty="0">
                <a:solidFill>
                  <a:srgbClr val="C00000"/>
                </a:solidFill>
              </a:rPr>
              <a:t>[10, 12, 16, 12, 13]</a:t>
            </a:r>
          </a:p>
        </p:txBody>
      </p:sp>
      <p:cxnSp>
        <p:nvCxnSpPr>
          <p:cNvPr id="7" name="Straight Connector 6">
            <a:extLst>
              <a:ext uri="{FF2B5EF4-FFF2-40B4-BE49-F238E27FC236}">
                <a16:creationId xmlns:a16="http://schemas.microsoft.com/office/drawing/2014/main" id="{4314A625-9617-4032-8A83-00D2BF924753}"/>
              </a:ext>
            </a:extLst>
          </p:cNvPr>
          <p:cNvCxnSpPr/>
          <p:nvPr/>
        </p:nvCxnSpPr>
        <p:spPr>
          <a:xfrm>
            <a:off x="4276500" y="1496129"/>
            <a:ext cx="0" cy="421957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88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List Methods and Built-in </a:t>
            </a:r>
            <a:r>
              <a:rPr lang="en-GB" sz="3200" b="1" dirty="0">
                <a:solidFill>
                  <a:srgbClr val="C00000"/>
                </a:solidFill>
              </a:rPr>
              <a:t>Functions</a:t>
            </a:r>
            <a:endParaRPr lang="en-US" sz="3200" b="1" dirty="0">
              <a:solidFill>
                <a:srgbClr val="C00000"/>
              </a:solidFill>
            </a:endParaRPr>
          </a:p>
        </p:txBody>
      </p:sp>
      <p:sp>
        <p:nvSpPr>
          <p:cNvPr id="5" name="Footer Placeholder 4">
            <a:extLst>
              <a:ext uri="{FF2B5EF4-FFF2-40B4-BE49-F238E27FC236}">
                <a16:creationId xmlns:a16="http://schemas.microsoft.com/office/drawing/2014/main" id="{99652D14-E2CE-4FF0-9D86-10A219F621CF}"/>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596842" y="6299729"/>
            <a:ext cx="428625" cy="3667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02111984F565}" type="slidenum">
              <a:rPr kumimoji="0" lang="en-US"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TextBox 7">
            <a:extLst>
              <a:ext uri="{FF2B5EF4-FFF2-40B4-BE49-F238E27FC236}">
                <a16:creationId xmlns:a16="http://schemas.microsoft.com/office/drawing/2014/main" id="{19D22BEA-AC5E-4FF0-91A8-999B3F0CD31A}"/>
              </a:ext>
            </a:extLst>
          </p:cNvPr>
          <p:cNvSpPr txBox="1"/>
          <p:nvPr/>
        </p:nvSpPr>
        <p:spPr>
          <a:xfrm>
            <a:off x="1253265" y="1383271"/>
            <a:ext cx="55993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There are several built-in functions that operate on lists. </a:t>
            </a:r>
          </a:p>
        </p:txBody>
      </p:sp>
      <p:graphicFrame>
        <p:nvGraphicFramePr>
          <p:cNvPr id="9" name="Table 8">
            <a:extLst>
              <a:ext uri="{FF2B5EF4-FFF2-40B4-BE49-F238E27FC236}">
                <a16:creationId xmlns:a16="http://schemas.microsoft.com/office/drawing/2014/main" id="{2DC374F6-3251-48A0-931A-E0D3B8FCB0C0}"/>
              </a:ext>
            </a:extLst>
          </p:cNvPr>
          <p:cNvGraphicFramePr>
            <a:graphicFrameLocks noGrp="1"/>
          </p:cNvGraphicFramePr>
          <p:nvPr>
            <p:extLst>
              <p:ext uri="{D42A27DB-BD31-4B8C-83A1-F6EECF244321}">
                <p14:modId xmlns:p14="http://schemas.microsoft.com/office/powerpoint/2010/main" val="3551450678"/>
              </p:ext>
            </p:extLst>
          </p:nvPr>
        </p:nvGraphicFramePr>
        <p:xfrm>
          <a:off x="1600199" y="2821201"/>
          <a:ext cx="5252422" cy="1271644"/>
        </p:xfrm>
        <a:graphic>
          <a:graphicData uri="http://schemas.openxmlformats.org/drawingml/2006/table">
            <a:tbl>
              <a:tblPr/>
              <a:tblGrid>
                <a:gridCol w="907305">
                  <a:extLst>
                    <a:ext uri="{9D8B030D-6E8A-4147-A177-3AD203B41FA5}">
                      <a16:colId xmlns:a16="http://schemas.microsoft.com/office/drawing/2014/main" val="2920730267"/>
                    </a:ext>
                  </a:extLst>
                </a:gridCol>
                <a:gridCol w="4345117">
                  <a:extLst>
                    <a:ext uri="{9D8B030D-6E8A-4147-A177-3AD203B41FA5}">
                      <a16:colId xmlns:a16="http://schemas.microsoft.com/office/drawing/2014/main" val="2841677951"/>
                    </a:ext>
                  </a:extLst>
                </a:gridCol>
              </a:tblGrid>
              <a:tr h="212100">
                <a:tc>
                  <a:txBody>
                    <a:bodyPr/>
                    <a:lstStyle/>
                    <a:p>
                      <a:pPr algn="l" fontAlgn="ctr"/>
                      <a:r>
                        <a:rPr lang="en-US" sz="1600" b="1" i="0" u="none" strike="noStrike" dirty="0">
                          <a:solidFill>
                            <a:srgbClr val="203764"/>
                          </a:solidFill>
                          <a:effectLst/>
                          <a:latin typeface="Calibri" panose="020F0502020204030204" pitchFamily="34" charset="0"/>
                        </a:rPr>
                        <a:t>Function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600" b="1" i="0" u="none" strike="noStrike">
                          <a:solidFill>
                            <a:srgbClr val="203764"/>
                          </a:solidFill>
                          <a:effectLst/>
                          <a:latin typeface="Calibri" panose="020F0502020204030204" pitchFamily="34" charset="0"/>
                        </a:rPr>
                        <a:t> 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71088289"/>
                  </a:ext>
                </a:extLst>
              </a:tr>
              <a:tr h="212100">
                <a:tc>
                  <a:txBody>
                    <a:bodyPr/>
                    <a:lstStyle/>
                    <a:p>
                      <a:pPr algn="l" fontAlgn="ctr"/>
                      <a:r>
                        <a:rPr lang="en-US" sz="1600" b="1" i="0" u="none" strike="noStrike" dirty="0">
                          <a:solidFill>
                            <a:srgbClr val="000000"/>
                          </a:solidFill>
                          <a:effectLst/>
                          <a:latin typeface="Calibri" panose="020F0502020204030204" pitchFamily="34" charset="0"/>
                        </a:rPr>
                        <a:t>len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number of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1912736"/>
                  </a:ext>
                </a:extLst>
              </a:tr>
              <a:tr h="242719">
                <a:tc>
                  <a:txBody>
                    <a:bodyPr/>
                    <a:lstStyle/>
                    <a:p>
                      <a:pPr algn="l" fontAlgn="ctr"/>
                      <a:r>
                        <a:rPr lang="en-US" sz="1600" b="1" i="0" u="none" strike="noStrike" dirty="0">
                          <a:solidFill>
                            <a:srgbClr val="000000"/>
                          </a:solidFill>
                          <a:effectLst/>
                          <a:latin typeface="Calibri" panose="020F0502020204030204" pitchFamily="34" charset="0"/>
                        </a:rPr>
                        <a:t>sum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sum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1566972"/>
                  </a:ext>
                </a:extLst>
              </a:tr>
              <a:tr h="258184">
                <a:tc>
                  <a:txBody>
                    <a:bodyPr/>
                    <a:lstStyle/>
                    <a:p>
                      <a:pPr algn="l" fontAlgn="ctr"/>
                      <a:r>
                        <a:rPr lang="en-US" sz="1600" b="1" i="0" u="none" strike="noStrike" dirty="0">
                          <a:solidFill>
                            <a:srgbClr val="000000"/>
                          </a:solidFill>
                          <a:effectLst/>
                          <a:latin typeface="Calibri" panose="020F0502020204030204" pitchFamily="34" charset="0"/>
                        </a:rPr>
                        <a:t>min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minimum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594275"/>
                  </a:ext>
                </a:extLst>
              </a:tr>
              <a:tr h="212100">
                <a:tc>
                  <a:txBody>
                    <a:bodyPr/>
                    <a:lstStyle/>
                    <a:p>
                      <a:pPr algn="l" fontAlgn="ctr"/>
                      <a:r>
                        <a:rPr lang="en-US" sz="1600" b="1" i="0" u="none" strike="noStrike" dirty="0">
                          <a:solidFill>
                            <a:srgbClr val="000000"/>
                          </a:solidFill>
                          <a:effectLst/>
                          <a:latin typeface="Calibri" panose="020F0502020204030204" pitchFamily="34" charset="0"/>
                        </a:rPr>
                        <a:t>max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maximum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26413253"/>
                  </a:ext>
                </a:extLst>
              </a:tr>
            </a:tbl>
          </a:graphicData>
        </a:graphic>
      </p:graphicFrame>
      <p:sp>
        <p:nvSpPr>
          <p:cNvPr id="10" name="TextBox 9">
            <a:extLst>
              <a:ext uri="{FF2B5EF4-FFF2-40B4-BE49-F238E27FC236}">
                <a16:creationId xmlns:a16="http://schemas.microsoft.com/office/drawing/2014/main" id="{898DBAE3-225E-4236-97C5-5D981909EFC9}"/>
              </a:ext>
            </a:extLst>
          </p:cNvPr>
          <p:cNvSpPr txBox="1"/>
          <p:nvPr/>
        </p:nvSpPr>
        <p:spPr>
          <a:xfrm>
            <a:off x="1316249" y="2102236"/>
            <a:ext cx="32557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Below are some useful functions</a:t>
            </a:r>
          </a:p>
        </p:txBody>
      </p:sp>
      <p:sp>
        <p:nvSpPr>
          <p:cNvPr id="11" name="TextBox 10">
            <a:extLst>
              <a:ext uri="{FF2B5EF4-FFF2-40B4-BE49-F238E27FC236}">
                <a16:creationId xmlns:a16="http://schemas.microsoft.com/office/drawing/2014/main" id="{83238855-4CB9-43A7-95F9-FEE7DE804EAF}"/>
              </a:ext>
            </a:extLst>
          </p:cNvPr>
          <p:cNvSpPr txBox="1"/>
          <p:nvPr/>
        </p:nvSpPr>
        <p:spPr>
          <a:xfrm>
            <a:off x="1253265" y="4264971"/>
            <a:ext cx="7256034" cy="369332"/>
          </a:xfrm>
          <a:prstGeom prst="rect">
            <a:avLst/>
          </a:prstGeom>
          <a:noFill/>
        </p:spPr>
        <p:txBody>
          <a:bodyPr wrap="square">
            <a:spAutoFit/>
          </a:bodyPr>
          <a:lstStyle/>
          <a:p>
            <a:r>
              <a:rPr lang="en-US" dirty="0"/>
              <a:t>For example, the following computes the average of the values in the list L:</a:t>
            </a:r>
          </a:p>
        </p:txBody>
      </p:sp>
      <p:sp>
        <p:nvSpPr>
          <p:cNvPr id="12" name="Rectangle 11">
            <a:extLst>
              <a:ext uri="{FF2B5EF4-FFF2-40B4-BE49-F238E27FC236}">
                <a16:creationId xmlns:a16="http://schemas.microsoft.com/office/drawing/2014/main" id="{C24836FD-14A6-428A-9A3F-9090E4BDCB34}"/>
              </a:ext>
            </a:extLst>
          </p:cNvPr>
          <p:cNvSpPr/>
          <p:nvPr/>
        </p:nvSpPr>
        <p:spPr>
          <a:xfrm>
            <a:off x="1600199" y="4806429"/>
            <a:ext cx="2463801" cy="923330"/>
          </a:xfrm>
          <a:prstGeom prst="rect">
            <a:avLst/>
          </a:prstGeom>
        </p:spPr>
        <p:txBody>
          <a:bodyPr wrap="square">
            <a:spAutoFit/>
          </a:bodyPr>
          <a:lstStyle/>
          <a:p>
            <a:pPr algn="just">
              <a:defRPr/>
            </a:pPr>
            <a:r>
              <a:rPr lang="en-GB" b="1" dirty="0">
                <a:ea typeface="Cambria" panose="02040503050406030204" pitchFamily="18" charset="0"/>
              </a:rPr>
              <a:t>L=[5,7,9, 8,10]</a:t>
            </a:r>
          </a:p>
          <a:p>
            <a:pPr algn="just">
              <a:defRPr/>
            </a:pPr>
            <a:r>
              <a:rPr lang="en-GB" dirty="0">
                <a:ea typeface="Cambria" panose="02040503050406030204" pitchFamily="18" charset="0"/>
              </a:rPr>
              <a:t>average= </a:t>
            </a:r>
            <a:r>
              <a:rPr lang="en-GB" b="1" dirty="0">
                <a:solidFill>
                  <a:srgbClr val="7030A0"/>
                </a:solidFill>
                <a:ea typeface="Cambria" panose="02040503050406030204" pitchFamily="18" charset="0"/>
              </a:rPr>
              <a:t>sum</a:t>
            </a:r>
            <a:r>
              <a:rPr lang="en-GB" dirty="0">
                <a:ea typeface="Cambria" panose="02040503050406030204" pitchFamily="18" charset="0"/>
              </a:rPr>
              <a:t>(L)/</a:t>
            </a:r>
            <a:r>
              <a:rPr lang="en-GB" b="1" dirty="0">
                <a:solidFill>
                  <a:srgbClr val="7030A0"/>
                </a:solidFill>
                <a:ea typeface="Cambria" panose="02040503050406030204" pitchFamily="18" charset="0"/>
              </a:rPr>
              <a:t>len</a:t>
            </a:r>
            <a:r>
              <a:rPr lang="en-GB" dirty="0">
                <a:ea typeface="Cambria" panose="02040503050406030204" pitchFamily="18" charset="0"/>
              </a:rPr>
              <a:t>(L) </a:t>
            </a:r>
          </a:p>
          <a:p>
            <a:pPr algn="just">
              <a:defRPr/>
            </a:pPr>
            <a:r>
              <a:rPr lang="en-GB" dirty="0">
                <a:ea typeface="Cambria" panose="02040503050406030204" pitchFamily="18" charset="0"/>
                <a:sym typeface="Wingdings" panose="05000000000000000000" pitchFamily="2" charset="2"/>
              </a:rPr>
              <a:t>print(average)</a:t>
            </a:r>
            <a:endParaRPr lang="en-GB" dirty="0">
              <a:solidFill>
                <a:srgbClr val="C00000"/>
              </a:solidFill>
              <a:ea typeface="Cambria" panose="02040503050406030204" pitchFamily="18" charset="0"/>
            </a:endParaRPr>
          </a:p>
        </p:txBody>
      </p:sp>
      <p:sp>
        <p:nvSpPr>
          <p:cNvPr id="6" name="TextBox 5">
            <a:extLst>
              <a:ext uri="{FF2B5EF4-FFF2-40B4-BE49-F238E27FC236}">
                <a16:creationId xmlns:a16="http://schemas.microsoft.com/office/drawing/2014/main" id="{0C625723-CBC3-74DF-F81D-D540C4C7C19A}"/>
              </a:ext>
            </a:extLst>
          </p:cNvPr>
          <p:cNvSpPr txBox="1"/>
          <p:nvPr/>
        </p:nvSpPr>
        <p:spPr>
          <a:xfrm>
            <a:off x="4377267" y="5123037"/>
            <a:ext cx="855133" cy="369332"/>
          </a:xfrm>
          <a:prstGeom prst="rect">
            <a:avLst/>
          </a:prstGeom>
          <a:noFill/>
        </p:spPr>
        <p:txBody>
          <a:bodyPr wrap="square">
            <a:spAutoFit/>
          </a:bodyPr>
          <a:lstStyle/>
          <a:p>
            <a:r>
              <a:rPr lang="en-GB" dirty="0">
                <a:solidFill>
                  <a:srgbClr val="C00000"/>
                </a:solidFill>
                <a:ea typeface="Cambria" panose="02040503050406030204" pitchFamily="18" charset="0"/>
                <a:sym typeface="Wingdings" panose="05000000000000000000" pitchFamily="2" charset="2"/>
              </a:rPr>
              <a:t>7.8</a:t>
            </a:r>
            <a:endParaRPr lang="en-US" dirty="0"/>
          </a:p>
        </p:txBody>
      </p:sp>
    </p:spTree>
    <p:extLst>
      <p:ext uri="{BB962C8B-B14F-4D97-AF65-F5344CB8AC3E}">
        <p14:creationId xmlns:p14="http://schemas.microsoft.com/office/powerpoint/2010/main" val="73471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843834"/>
          </a:xfrm>
        </p:spPr>
        <p:txBody>
          <a:bodyPr>
            <a:normAutofit/>
          </a:bodyPr>
          <a:lstStyle/>
          <a:p>
            <a:r>
              <a:rPr lang="en-GB" altLang="ar-KW" sz="3200" b="1" dirty="0">
                <a:cs typeface="Times New Roman" panose="02020603050405020304" pitchFamily="18" charset="0"/>
              </a:rPr>
              <a:t>Two-Dimensional Lists (Lists of Lists)</a:t>
            </a:r>
            <a:endParaRPr lang="ar-KW" altLang="ar-KW" sz="3200" dirty="0"/>
          </a:p>
        </p:txBody>
      </p:sp>
      <p:sp>
        <p:nvSpPr>
          <p:cNvPr id="3" name="Footer Placeholder 2">
            <a:extLst>
              <a:ext uri="{FF2B5EF4-FFF2-40B4-BE49-F238E27FC236}">
                <a16:creationId xmlns:a16="http://schemas.microsoft.com/office/drawing/2014/main" id="{D312DAB4-85CE-4FA2-8FB0-10B5C258FCB3}"/>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16</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757851" y="1023074"/>
            <a:ext cx="7828220" cy="1200329"/>
          </a:xfrm>
          <a:prstGeom prst="rect">
            <a:avLst/>
          </a:prstGeom>
          <a:noFill/>
        </p:spPr>
        <p:txBody>
          <a:bodyPr wrap="square" rtlCol="0">
            <a:spAutoFit/>
          </a:bodyPr>
          <a:lstStyle/>
          <a:p>
            <a:pPr algn="l"/>
            <a:r>
              <a:rPr lang="en-US" b="0" i="0" u="none" strike="noStrike" baseline="0" dirty="0">
                <a:latin typeface="SabonLTPro-Roman"/>
              </a:rPr>
              <a:t>A two-dimensional list is a list that has other lists as its elements.</a:t>
            </a:r>
          </a:p>
          <a:p>
            <a:pPr algn="l"/>
            <a:r>
              <a:rPr lang="en-US" dirty="0"/>
              <a:t>Lists of lists are also known as nested lists, or two-dimensional lists. </a:t>
            </a:r>
          </a:p>
          <a:p>
            <a:pPr algn="l"/>
            <a:r>
              <a:rPr lang="en-US" dirty="0"/>
              <a:t>It is common to think of a two-dimensional list as having rows and columns of elements</a:t>
            </a:r>
          </a:p>
        </p:txBody>
      </p:sp>
      <p:sp>
        <p:nvSpPr>
          <p:cNvPr id="14" name="TextBox 13">
            <a:extLst>
              <a:ext uri="{FF2B5EF4-FFF2-40B4-BE49-F238E27FC236}">
                <a16:creationId xmlns:a16="http://schemas.microsoft.com/office/drawing/2014/main" id="{533BC4CD-5670-4E3A-BAEE-E1902C2BC116}"/>
              </a:ext>
            </a:extLst>
          </p:cNvPr>
          <p:cNvSpPr txBox="1"/>
          <p:nvPr/>
        </p:nvSpPr>
        <p:spPr>
          <a:xfrm>
            <a:off x="757851" y="2223403"/>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2" name="TextBox 11">
            <a:extLst>
              <a:ext uri="{FF2B5EF4-FFF2-40B4-BE49-F238E27FC236}">
                <a16:creationId xmlns:a16="http://schemas.microsoft.com/office/drawing/2014/main" id="{B8A83944-E727-49D6-B997-39CBD3EB7E71}"/>
              </a:ext>
            </a:extLst>
          </p:cNvPr>
          <p:cNvSpPr txBox="1"/>
          <p:nvPr/>
        </p:nvSpPr>
        <p:spPr>
          <a:xfrm>
            <a:off x="794034" y="3072841"/>
            <a:ext cx="7828220" cy="1938992"/>
          </a:xfrm>
          <a:prstGeom prst="rect">
            <a:avLst/>
          </a:prstGeom>
          <a:noFill/>
        </p:spPr>
        <p:txBody>
          <a:bodyPr wrap="square" rtlCol="0">
            <a:spAutoFit/>
          </a:bodyPr>
          <a:lstStyle/>
          <a:p>
            <a:pPr algn="l"/>
            <a:r>
              <a:rPr lang="en-US" sz="2000" b="1" i="1" dirty="0"/>
              <a:t>List</a:t>
            </a:r>
            <a:r>
              <a:rPr lang="en-US" sz="2000" dirty="0"/>
              <a:t> is a list of lists. Each item in this list is a list that is composed of ,say, name and three grades.</a:t>
            </a:r>
          </a:p>
          <a:p>
            <a:pPr algn="l"/>
            <a:r>
              <a:rPr lang="en-US" sz="2000" dirty="0"/>
              <a:t>List[1] will report ['</a:t>
            </a:r>
            <a:r>
              <a:rPr lang="en-US" sz="2000" dirty="0" err="1"/>
              <a:t>Naji</a:t>
            </a:r>
            <a:r>
              <a:rPr lang="en-US" sz="2000" dirty="0"/>
              <a:t>', 12, 12, 15]</a:t>
            </a:r>
          </a:p>
          <a:p>
            <a:pPr algn="l"/>
            <a:r>
              <a:rPr lang="en-US" sz="2000" dirty="0"/>
              <a:t>List[0][0] will report Ali</a:t>
            </a:r>
          </a:p>
          <a:p>
            <a:pPr algn="l"/>
            <a:r>
              <a:rPr lang="en-US" sz="2000" dirty="0"/>
              <a:t>List[2][2] will report 14</a:t>
            </a:r>
          </a:p>
          <a:p>
            <a:pPr algn="l"/>
            <a:r>
              <a:rPr lang="en-US" sz="2000" dirty="0"/>
              <a:t> </a:t>
            </a:r>
          </a:p>
        </p:txBody>
      </p:sp>
      <p:pic>
        <p:nvPicPr>
          <p:cNvPr id="4" name="Picture 3" descr="Graphical user interface, text, email&#10;&#10;Description automatically generated">
            <a:extLst>
              <a:ext uri="{FF2B5EF4-FFF2-40B4-BE49-F238E27FC236}">
                <a16:creationId xmlns:a16="http://schemas.microsoft.com/office/drawing/2014/main" id="{7642E41D-64B2-4978-8868-D32C98BC552C}"/>
              </a:ext>
            </a:extLst>
          </p:cNvPr>
          <p:cNvPicPr>
            <a:picLocks noChangeAspect="1"/>
          </p:cNvPicPr>
          <p:nvPr/>
        </p:nvPicPr>
        <p:blipFill>
          <a:blip r:embed="rId2"/>
          <a:stretch>
            <a:fillRect/>
          </a:stretch>
        </p:blipFill>
        <p:spPr>
          <a:xfrm>
            <a:off x="1801017" y="4687808"/>
            <a:ext cx="6608551" cy="1467458"/>
          </a:xfrm>
          <a:prstGeom prst="rect">
            <a:avLst/>
          </a:prstGeom>
        </p:spPr>
      </p:pic>
      <p:sp>
        <p:nvSpPr>
          <p:cNvPr id="7" name="TextBox 6">
            <a:extLst>
              <a:ext uri="{FF2B5EF4-FFF2-40B4-BE49-F238E27FC236}">
                <a16:creationId xmlns:a16="http://schemas.microsoft.com/office/drawing/2014/main" id="{9046EC62-2A5F-7533-A88C-699CB8DFC1C4}"/>
              </a:ext>
            </a:extLst>
          </p:cNvPr>
          <p:cNvSpPr txBox="1"/>
          <p:nvPr/>
        </p:nvSpPr>
        <p:spPr>
          <a:xfrm>
            <a:off x="794034" y="2628821"/>
            <a:ext cx="7257089" cy="369332"/>
          </a:xfrm>
          <a:prstGeom prst="rect">
            <a:avLst/>
          </a:prstGeom>
          <a:noFill/>
        </p:spPr>
        <p:txBody>
          <a:bodyPr wrap="square">
            <a:spAutoFit/>
          </a:bodyPr>
          <a:lstStyle/>
          <a:p>
            <a:pPr marL="0" indent="0">
              <a:buNone/>
            </a:pPr>
            <a:r>
              <a:rPr lang="en-US" sz="1800" dirty="0">
                <a:latin typeface="+mn-lt"/>
              </a:rPr>
              <a:t>List=[['Ali', 5, 10,15],['Naji',12,12,15],['Fadi',10,14,12],['Rajaa',18,16,14]]</a:t>
            </a:r>
          </a:p>
        </p:txBody>
      </p:sp>
    </p:spTree>
    <p:extLst>
      <p:ext uri="{BB962C8B-B14F-4D97-AF65-F5344CB8AC3E}">
        <p14:creationId xmlns:p14="http://schemas.microsoft.com/office/powerpoint/2010/main" val="388949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CD7815-4646-43B3-932C-8BFF320CDDA8}"/>
              </a:ext>
            </a:extLst>
          </p:cNvPr>
          <p:cNvPicPr>
            <a:picLocks noChangeAspect="1"/>
          </p:cNvPicPr>
          <p:nvPr/>
        </p:nvPicPr>
        <p:blipFill>
          <a:blip r:embed="rId2"/>
          <a:stretch>
            <a:fillRect/>
          </a:stretch>
        </p:blipFill>
        <p:spPr>
          <a:xfrm>
            <a:off x="0" y="4131532"/>
            <a:ext cx="4391042" cy="2615839"/>
          </a:xfrm>
          <a:prstGeom prst="rect">
            <a:avLst/>
          </a:prstGeom>
          <a:ln>
            <a:solidFill>
              <a:srgbClr val="00B0F0"/>
            </a:solidFill>
          </a:ln>
        </p:spPr>
      </p:pic>
      <p:sp>
        <p:nvSpPr>
          <p:cNvPr id="2" name="Title 1">
            <a:extLst>
              <a:ext uri="{FF2B5EF4-FFF2-40B4-BE49-F238E27FC236}">
                <a16:creationId xmlns:a16="http://schemas.microsoft.com/office/drawing/2014/main" id="{1A17E99A-07D6-46D3-99A2-2F4DD1B1ECAB}"/>
              </a:ext>
            </a:extLst>
          </p:cNvPr>
          <p:cNvSpPr>
            <a:spLocks noGrp="1"/>
          </p:cNvSpPr>
          <p:nvPr>
            <p:ph type="title"/>
          </p:nvPr>
        </p:nvSpPr>
        <p:spPr>
          <a:xfrm>
            <a:off x="628650" y="366055"/>
            <a:ext cx="7886700" cy="526881"/>
          </a:xfrm>
        </p:spPr>
        <p:txBody>
          <a:bodyPr>
            <a:normAutofit fontScale="90000"/>
          </a:bodyPr>
          <a:lstStyle/>
          <a:p>
            <a:r>
              <a:rPr lang="en-US" b="1" dirty="0"/>
              <a:t>List of lists </a:t>
            </a:r>
            <a:r>
              <a:rPr lang="en-US" dirty="0"/>
              <a:t>Example</a:t>
            </a:r>
            <a:endParaRPr lang="en-US" b="1" dirty="0">
              <a:solidFill>
                <a:srgbClr val="C00000"/>
              </a:solidFill>
            </a:endParaRPr>
          </a:p>
        </p:txBody>
      </p:sp>
      <p:sp>
        <p:nvSpPr>
          <p:cNvPr id="3" name="Content Placeholder 2">
            <a:extLst>
              <a:ext uri="{FF2B5EF4-FFF2-40B4-BE49-F238E27FC236}">
                <a16:creationId xmlns:a16="http://schemas.microsoft.com/office/drawing/2014/main" id="{0AA81617-93ED-4477-ABA4-DA724EEC8EC9}"/>
              </a:ext>
            </a:extLst>
          </p:cNvPr>
          <p:cNvSpPr>
            <a:spLocks noGrp="1"/>
          </p:cNvSpPr>
          <p:nvPr>
            <p:ph idx="1"/>
          </p:nvPr>
        </p:nvSpPr>
        <p:spPr>
          <a:xfrm>
            <a:off x="738218" y="892936"/>
            <a:ext cx="7886700" cy="3657364"/>
          </a:xfrm>
        </p:spPr>
        <p:txBody>
          <a:bodyPr>
            <a:normAutofit/>
          </a:bodyPr>
          <a:lstStyle/>
          <a:p>
            <a:r>
              <a:rPr lang="en-US" sz="2000" dirty="0">
                <a:latin typeface="+mn-lt"/>
              </a:rPr>
              <a:t>Suppose we have the following list:</a:t>
            </a:r>
          </a:p>
          <a:p>
            <a:pPr marL="0" indent="0">
              <a:buNone/>
            </a:pPr>
            <a:r>
              <a:rPr lang="en-US" sz="2000" dirty="0">
                <a:latin typeface="+mn-lt"/>
              </a:rPr>
              <a:t>List=[['Ali', 5, 10,15],['Naji',12,12,15],['Fadi',10,14,12],['Rajaa',18,16,14]]</a:t>
            </a:r>
          </a:p>
        </p:txBody>
      </p:sp>
      <p:sp>
        <p:nvSpPr>
          <p:cNvPr id="11" name="Footer Placeholder 10">
            <a:extLst>
              <a:ext uri="{FF2B5EF4-FFF2-40B4-BE49-F238E27FC236}">
                <a16:creationId xmlns:a16="http://schemas.microsoft.com/office/drawing/2014/main" id="{6CB7AD97-D7D2-4925-9FBE-991B52E42FB5}"/>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94680E6B-A4AA-47CC-9719-31AD11B08BF9}"/>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17</a:t>
            </a:fld>
            <a:endParaRPr lang="en-US" dirty="0"/>
          </a:p>
        </p:txBody>
      </p:sp>
      <p:sp>
        <p:nvSpPr>
          <p:cNvPr id="5" name="Rectangle 4">
            <a:extLst>
              <a:ext uri="{FF2B5EF4-FFF2-40B4-BE49-F238E27FC236}">
                <a16:creationId xmlns:a16="http://schemas.microsoft.com/office/drawing/2014/main" id="{159BF7FA-8587-4B78-A30D-E24044996372}"/>
              </a:ext>
            </a:extLst>
          </p:cNvPr>
          <p:cNvSpPr/>
          <p:nvPr/>
        </p:nvSpPr>
        <p:spPr>
          <a:xfrm>
            <a:off x="909523" y="1634699"/>
            <a:ext cx="5501186" cy="369332"/>
          </a:xfrm>
          <a:prstGeom prst="rect">
            <a:avLst/>
          </a:prstGeom>
        </p:spPr>
        <p:txBody>
          <a:bodyPr wrap="none">
            <a:spAutoFit/>
          </a:bodyPr>
          <a:lstStyle/>
          <a:p>
            <a:pPr marL="285750" indent="-285750">
              <a:buFontTx/>
              <a:buChar char="-"/>
            </a:pPr>
            <a:r>
              <a:rPr lang="en-US" dirty="0"/>
              <a:t>Print the average of the second grade for all students.</a:t>
            </a:r>
          </a:p>
        </p:txBody>
      </p:sp>
      <p:pic>
        <p:nvPicPr>
          <p:cNvPr id="9" name="Picture 8">
            <a:extLst>
              <a:ext uri="{FF2B5EF4-FFF2-40B4-BE49-F238E27FC236}">
                <a16:creationId xmlns:a16="http://schemas.microsoft.com/office/drawing/2014/main" id="{F5C6B084-7776-42E4-B4CA-893E492D89C0}"/>
              </a:ext>
            </a:extLst>
          </p:cNvPr>
          <p:cNvPicPr>
            <a:picLocks noChangeAspect="1"/>
          </p:cNvPicPr>
          <p:nvPr/>
        </p:nvPicPr>
        <p:blipFill>
          <a:blip r:embed="rId3"/>
          <a:stretch>
            <a:fillRect/>
          </a:stretch>
        </p:blipFill>
        <p:spPr>
          <a:xfrm>
            <a:off x="4681568" y="4116701"/>
            <a:ext cx="4462432" cy="2630670"/>
          </a:xfrm>
          <a:prstGeom prst="rect">
            <a:avLst/>
          </a:prstGeom>
          <a:ln>
            <a:solidFill>
              <a:srgbClr val="00B0F0"/>
            </a:solidFill>
          </a:ln>
        </p:spPr>
      </p:pic>
      <p:sp>
        <p:nvSpPr>
          <p:cNvPr id="13" name="TextBox 12">
            <a:extLst>
              <a:ext uri="{FF2B5EF4-FFF2-40B4-BE49-F238E27FC236}">
                <a16:creationId xmlns:a16="http://schemas.microsoft.com/office/drawing/2014/main" id="{8367E302-5298-46DC-9E90-470B22FAB021}"/>
              </a:ext>
            </a:extLst>
          </p:cNvPr>
          <p:cNvSpPr txBox="1"/>
          <p:nvPr/>
        </p:nvSpPr>
        <p:spPr>
          <a:xfrm>
            <a:off x="4293306" y="4992179"/>
            <a:ext cx="581025" cy="369332"/>
          </a:xfrm>
          <a:prstGeom prst="rect">
            <a:avLst/>
          </a:prstGeom>
          <a:noFill/>
        </p:spPr>
        <p:txBody>
          <a:bodyPr wrap="square" rtlCol="0">
            <a:spAutoFit/>
          </a:bodyPr>
          <a:lstStyle/>
          <a:p>
            <a:r>
              <a:rPr lang="en-US" b="1" dirty="0">
                <a:solidFill>
                  <a:srgbClr val="FF0000"/>
                </a:solidFill>
              </a:rPr>
              <a:t>OR</a:t>
            </a:r>
          </a:p>
        </p:txBody>
      </p:sp>
      <p:grpSp>
        <p:nvGrpSpPr>
          <p:cNvPr id="7" name="Group 6">
            <a:extLst>
              <a:ext uri="{FF2B5EF4-FFF2-40B4-BE49-F238E27FC236}">
                <a16:creationId xmlns:a16="http://schemas.microsoft.com/office/drawing/2014/main" id="{9746B022-6F11-886D-C707-7C71C87CC2CC}"/>
              </a:ext>
            </a:extLst>
          </p:cNvPr>
          <p:cNvGrpSpPr/>
          <p:nvPr/>
        </p:nvGrpSpPr>
        <p:grpSpPr>
          <a:xfrm>
            <a:off x="291335" y="2036953"/>
            <a:ext cx="7599984" cy="1546041"/>
            <a:chOff x="249002" y="2521379"/>
            <a:chExt cx="7599984" cy="1546041"/>
          </a:xfrm>
        </p:grpSpPr>
        <p:pic>
          <p:nvPicPr>
            <p:cNvPr id="14" name="Picture 13">
              <a:extLst>
                <a:ext uri="{FF2B5EF4-FFF2-40B4-BE49-F238E27FC236}">
                  <a16:creationId xmlns:a16="http://schemas.microsoft.com/office/drawing/2014/main" id="{06F35036-BE5D-CDCB-A9DB-5974AACA6AE9}"/>
                </a:ext>
              </a:extLst>
            </p:cNvPr>
            <p:cNvPicPr>
              <a:picLocks noChangeAspect="1"/>
            </p:cNvPicPr>
            <p:nvPr/>
          </p:nvPicPr>
          <p:blipFill>
            <a:blip r:embed="rId4"/>
            <a:stretch>
              <a:fillRect/>
            </a:stretch>
          </p:blipFill>
          <p:spPr>
            <a:xfrm>
              <a:off x="1672439" y="2521379"/>
              <a:ext cx="6176547" cy="1546041"/>
            </a:xfrm>
            <a:prstGeom prst="rect">
              <a:avLst/>
            </a:prstGeom>
          </p:spPr>
        </p:pic>
        <p:cxnSp>
          <p:nvCxnSpPr>
            <p:cNvPr id="10" name="Straight Arrow Connector 9">
              <a:extLst>
                <a:ext uri="{FF2B5EF4-FFF2-40B4-BE49-F238E27FC236}">
                  <a16:creationId xmlns:a16="http://schemas.microsoft.com/office/drawing/2014/main" id="{725B15EE-ADD0-4FCB-908D-326437C98A8B}"/>
                </a:ext>
              </a:extLst>
            </p:cNvPr>
            <p:cNvCxnSpPr>
              <a:cxnSpLocks/>
            </p:cNvCxnSpPr>
            <p:nvPr/>
          </p:nvCxnSpPr>
          <p:spPr>
            <a:xfrm flipH="1">
              <a:off x="3592118" y="3348028"/>
              <a:ext cx="120721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Diagram 14">
              <a:extLst>
                <a:ext uri="{FF2B5EF4-FFF2-40B4-BE49-F238E27FC236}">
                  <a16:creationId xmlns:a16="http://schemas.microsoft.com/office/drawing/2014/main" id="{13A8F5D0-3A28-4A66-BE9F-0A9C42A4ED50}"/>
                </a:ext>
              </a:extLst>
            </p:cNvPr>
            <p:cNvGraphicFramePr/>
            <p:nvPr>
              <p:extLst>
                <p:ext uri="{D42A27DB-BD31-4B8C-83A1-F6EECF244321}">
                  <p14:modId xmlns:p14="http://schemas.microsoft.com/office/powerpoint/2010/main" val="1544749016"/>
                </p:ext>
              </p:extLst>
            </p:nvPr>
          </p:nvGraphicFramePr>
          <p:xfrm>
            <a:off x="4777909" y="3173113"/>
            <a:ext cx="1989303" cy="369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7" name="Group 16">
              <a:extLst>
                <a:ext uri="{FF2B5EF4-FFF2-40B4-BE49-F238E27FC236}">
                  <a16:creationId xmlns:a16="http://schemas.microsoft.com/office/drawing/2014/main" id="{76038845-B934-1345-AA70-57275DB84B0C}"/>
                </a:ext>
              </a:extLst>
            </p:cNvPr>
            <p:cNvGrpSpPr/>
            <p:nvPr/>
          </p:nvGrpSpPr>
          <p:grpSpPr>
            <a:xfrm>
              <a:off x="249002" y="2593406"/>
              <a:ext cx="1168980" cy="1139912"/>
              <a:chOff x="0" y="16770"/>
              <a:chExt cx="2598082" cy="1407406"/>
            </a:xfrm>
          </p:grpSpPr>
          <p:sp>
            <p:nvSpPr>
              <p:cNvPr id="18" name="Rectangle: Rounded Corners 17">
                <a:extLst>
                  <a:ext uri="{FF2B5EF4-FFF2-40B4-BE49-F238E27FC236}">
                    <a16:creationId xmlns:a16="http://schemas.microsoft.com/office/drawing/2014/main" id="{9CCD2B40-D4C9-69A3-A813-F2BFBEB9FC71}"/>
                  </a:ext>
                </a:extLst>
              </p:cNvPr>
              <p:cNvSpPr/>
              <p:nvPr/>
            </p:nvSpPr>
            <p:spPr>
              <a:xfrm>
                <a:off x="0" y="16770"/>
                <a:ext cx="2598082" cy="1407406"/>
              </a:xfrm>
              <a:prstGeom prst="roundRect">
                <a:avLst/>
              </a:prstGeom>
            </p:spPr>
            <p:style>
              <a:lnRef idx="2">
                <a:schemeClr val="accent3">
                  <a:shade val="50000"/>
                </a:schemeClr>
              </a:lnRef>
              <a:fillRef idx="1">
                <a:schemeClr val="accent3"/>
              </a:fillRef>
              <a:effectRef idx="0">
                <a:schemeClr val="accent3"/>
              </a:effectRef>
              <a:fontRef idx="minor">
                <a:schemeClr val="lt1"/>
              </a:fontRef>
            </p:style>
          </p:sp>
          <p:sp>
            <p:nvSpPr>
              <p:cNvPr id="19" name="Rectangle: Rounded Corners 4">
                <a:extLst>
                  <a:ext uri="{FF2B5EF4-FFF2-40B4-BE49-F238E27FC236}">
                    <a16:creationId xmlns:a16="http://schemas.microsoft.com/office/drawing/2014/main" id="{1D9C0E8D-F1D8-AEEB-D19D-D6E4B573FF0A}"/>
                  </a:ext>
                </a:extLst>
              </p:cNvPr>
              <p:cNvSpPr txBox="1"/>
              <p:nvPr/>
            </p:nvSpPr>
            <p:spPr>
              <a:xfrm>
                <a:off x="59177" y="537250"/>
                <a:ext cx="2538905" cy="2963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200" kern="1200" dirty="0"/>
                  <a:t>This is not the function sum! </a:t>
                </a:r>
                <a:r>
                  <a:rPr lang="en-US" sz="1200" b="1" kern="1200" dirty="0">
                    <a:solidFill>
                      <a:srgbClr val="FFFF00"/>
                    </a:solidFill>
                  </a:rPr>
                  <a:t>Why can’t we use the sum function here?</a:t>
                </a:r>
              </a:p>
            </p:txBody>
          </p:sp>
        </p:grpSp>
        <p:cxnSp>
          <p:nvCxnSpPr>
            <p:cNvPr id="21" name="Straight Arrow Connector 20">
              <a:extLst>
                <a:ext uri="{FF2B5EF4-FFF2-40B4-BE49-F238E27FC236}">
                  <a16:creationId xmlns:a16="http://schemas.microsoft.com/office/drawing/2014/main" id="{6BD0644A-AF82-971C-6A0D-7A681C185458}"/>
                </a:ext>
              </a:extLst>
            </p:cNvPr>
            <p:cNvCxnSpPr>
              <a:cxnSpLocks/>
              <a:stCxn id="18" idx="3"/>
            </p:cNvCxnSpPr>
            <p:nvPr/>
          </p:nvCxnSpPr>
          <p:spPr>
            <a:xfrm flipV="1">
              <a:off x="1417982" y="3057101"/>
              <a:ext cx="738218" cy="1062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7048245-28D3-036E-AB08-1486B121559E}"/>
              </a:ext>
            </a:extLst>
          </p:cNvPr>
          <p:cNvSpPr txBox="1"/>
          <p:nvPr/>
        </p:nvSpPr>
        <p:spPr>
          <a:xfrm>
            <a:off x="909523" y="3655541"/>
            <a:ext cx="6718943" cy="369332"/>
          </a:xfrm>
          <a:prstGeom prst="rect">
            <a:avLst/>
          </a:prstGeom>
          <a:noFill/>
        </p:spPr>
        <p:txBody>
          <a:bodyPr wrap="square">
            <a:spAutoFit/>
          </a:bodyPr>
          <a:lstStyle/>
          <a:p>
            <a:pPr marL="285750" indent="-285750">
              <a:buFontTx/>
              <a:buChar char="-"/>
            </a:pPr>
            <a:r>
              <a:rPr lang="en-US" dirty="0"/>
              <a:t>Print the name of the student and his/her average grade</a:t>
            </a:r>
          </a:p>
        </p:txBody>
      </p:sp>
    </p:spTree>
    <p:extLst>
      <p:ext uri="{BB962C8B-B14F-4D97-AF65-F5344CB8AC3E}">
        <p14:creationId xmlns:p14="http://schemas.microsoft.com/office/powerpoint/2010/main" val="156259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54749"/>
          </a:xfrm>
        </p:spPr>
        <p:txBody>
          <a:bodyPr>
            <a:normAutofit/>
          </a:bodyPr>
          <a:lstStyle/>
          <a:p>
            <a:r>
              <a:rPr lang="en-GB" altLang="ar-KW" b="1" dirty="0">
                <a:solidFill>
                  <a:srgbClr val="C00000"/>
                </a:solidFill>
                <a:cs typeface="Times New Roman" panose="02020603050405020304" pitchFamily="18" charset="0"/>
              </a:rPr>
              <a:t>Tuples</a:t>
            </a:r>
            <a:endParaRPr lang="ar-KW" altLang="ar-KW" dirty="0">
              <a:solidFill>
                <a:srgbClr val="C00000"/>
              </a:solidFill>
            </a:endParaRPr>
          </a:p>
        </p:txBody>
      </p:sp>
      <p:sp>
        <p:nvSpPr>
          <p:cNvPr id="3" name="Footer Placeholder 2">
            <a:extLst>
              <a:ext uri="{FF2B5EF4-FFF2-40B4-BE49-F238E27FC236}">
                <a16:creationId xmlns:a16="http://schemas.microsoft.com/office/drawing/2014/main" id="{29668A00-8843-43DE-8BE1-77FE4E4069CA}"/>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18</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1320804"/>
            <a:ext cx="7828220" cy="1477328"/>
          </a:xfrm>
          <a:prstGeom prst="rect">
            <a:avLst/>
          </a:prstGeom>
          <a:noFill/>
        </p:spPr>
        <p:txBody>
          <a:bodyPr wrap="square" rtlCol="0">
            <a:spAutoFit/>
          </a:bodyPr>
          <a:lstStyle/>
          <a:p>
            <a:pPr algn="l"/>
            <a:r>
              <a:rPr lang="en-US" sz="1800" b="0" i="0" u="none" strike="noStrike" baseline="0" dirty="0">
                <a:latin typeface="SabonLTPro-Roman"/>
              </a:rPr>
              <a:t>A </a:t>
            </a:r>
            <a:r>
              <a:rPr lang="en-US" sz="1800" b="1" i="1" u="none" strike="noStrike" baseline="0" dirty="0">
                <a:solidFill>
                  <a:srgbClr val="C00000"/>
                </a:solidFill>
                <a:latin typeface="SabonLTPro-Italic"/>
              </a:rPr>
              <a:t>tuple</a:t>
            </a:r>
            <a:r>
              <a:rPr lang="en-US" sz="1800" b="0" i="1" u="none" strike="noStrike" baseline="0" dirty="0">
                <a:latin typeface="SabonLTPro-Italic"/>
              </a:rPr>
              <a:t> </a:t>
            </a:r>
            <a:r>
              <a:rPr lang="en-US" sz="1800" b="0" i="0" u="none" strike="noStrike" baseline="0" dirty="0">
                <a:latin typeface="SabonLTPro-Roman"/>
              </a:rPr>
              <a:t>is a sequence, very much like a list. The primary difference between tuples and lists is that </a:t>
            </a:r>
            <a:r>
              <a:rPr lang="en-US" sz="1800" b="0" i="0" u="sng" strike="noStrike" baseline="0" dirty="0">
                <a:latin typeface="SabonLTPro-Roman"/>
              </a:rPr>
              <a:t>tuples are immutable</a:t>
            </a:r>
            <a:r>
              <a:rPr lang="en-US" sz="1800" b="0" i="0" u="none" strike="noStrike" baseline="0" dirty="0">
                <a:latin typeface="SabonLTPro-Roman"/>
              </a:rPr>
              <a:t>. That means once a tuple is created, it cannot be changed.</a:t>
            </a:r>
          </a:p>
          <a:p>
            <a:pPr algn="l"/>
            <a:r>
              <a:rPr lang="en-US" sz="1800" b="0" i="0" u="none" strike="noStrike" baseline="0" dirty="0">
                <a:latin typeface="SabonLTPro-Roman"/>
              </a:rPr>
              <a:t>When you create a tuple, you enclose its elements in a set of </a:t>
            </a:r>
            <a:r>
              <a:rPr lang="en-US" sz="1800" b="0" i="0" u="sng" strike="noStrike" baseline="0" dirty="0">
                <a:latin typeface="SabonLTPro-Roman"/>
              </a:rPr>
              <a:t>parentheses</a:t>
            </a:r>
            <a:r>
              <a:rPr lang="en-US" sz="1800" b="0" i="0" u="none" strike="noStrike" baseline="0" dirty="0">
                <a:latin typeface="SabonLTPro-Roman"/>
              </a:rPr>
              <a:t>, as shown in the following example:</a:t>
            </a:r>
            <a:endParaRPr lang="en-US" sz="2000" dirty="0"/>
          </a:p>
        </p:txBody>
      </p:sp>
      <p:sp>
        <p:nvSpPr>
          <p:cNvPr id="15" name="TextBox 14">
            <a:extLst>
              <a:ext uri="{FF2B5EF4-FFF2-40B4-BE49-F238E27FC236}">
                <a16:creationId xmlns:a16="http://schemas.microsoft.com/office/drawing/2014/main" id="{937497DE-BC50-471A-A0FB-C37EBB7A34C6}"/>
              </a:ext>
            </a:extLst>
          </p:cNvPr>
          <p:cNvSpPr txBox="1"/>
          <p:nvPr/>
        </p:nvSpPr>
        <p:spPr>
          <a:xfrm>
            <a:off x="2286000" y="2798132"/>
            <a:ext cx="2554941" cy="646331"/>
          </a:xfrm>
          <a:prstGeom prst="rect">
            <a:avLst/>
          </a:prstGeom>
          <a:noFill/>
        </p:spPr>
        <p:txBody>
          <a:bodyPr wrap="square">
            <a:spAutoFit/>
          </a:bodyPr>
          <a:lstStyle/>
          <a:p>
            <a:r>
              <a:rPr lang="en-US" dirty="0"/>
              <a:t>my_tuple = (1, 2, 3, 4, 5)</a:t>
            </a:r>
          </a:p>
          <a:p>
            <a:r>
              <a:rPr lang="en-US" dirty="0"/>
              <a:t>print(my_tuple)</a:t>
            </a:r>
          </a:p>
        </p:txBody>
      </p:sp>
      <p:sp>
        <p:nvSpPr>
          <p:cNvPr id="16" name="TextBox 15">
            <a:extLst>
              <a:ext uri="{FF2B5EF4-FFF2-40B4-BE49-F238E27FC236}">
                <a16:creationId xmlns:a16="http://schemas.microsoft.com/office/drawing/2014/main" id="{82FDB65E-191E-4064-BACD-19A0A4E6E717}"/>
              </a:ext>
            </a:extLst>
          </p:cNvPr>
          <p:cNvSpPr txBox="1"/>
          <p:nvPr/>
        </p:nvSpPr>
        <p:spPr>
          <a:xfrm>
            <a:off x="5276626" y="2830298"/>
            <a:ext cx="1619026" cy="369332"/>
          </a:xfrm>
          <a:prstGeom prst="rect">
            <a:avLst/>
          </a:prstGeom>
          <a:noFill/>
        </p:spPr>
        <p:txBody>
          <a:bodyPr wrap="square">
            <a:spAutoFit/>
          </a:bodyPr>
          <a:lstStyle/>
          <a:p>
            <a:r>
              <a:rPr lang="en-US" dirty="0">
                <a:solidFill>
                  <a:srgbClr val="FF0000"/>
                </a:solidFill>
              </a:rPr>
              <a:t>(1, 2, 3, 4, 5)</a:t>
            </a:r>
          </a:p>
        </p:txBody>
      </p:sp>
      <p:sp>
        <p:nvSpPr>
          <p:cNvPr id="19" name="TextBox 18">
            <a:extLst>
              <a:ext uri="{FF2B5EF4-FFF2-40B4-BE49-F238E27FC236}">
                <a16:creationId xmlns:a16="http://schemas.microsoft.com/office/drawing/2014/main" id="{7940814D-752E-4D2B-98A4-C786A4C5A5AD}"/>
              </a:ext>
            </a:extLst>
          </p:cNvPr>
          <p:cNvSpPr txBox="1"/>
          <p:nvPr/>
        </p:nvSpPr>
        <p:spPr>
          <a:xfrm>
            <a:off x="982134" y="3444463"/>
            <a:ext cx="4572000" cy="369332"/>
          </a:xfrm>
          <a:prstGeom prst="rect">
            <a:avLst/>
          </a:prstGeom>
          <a:noFill/>
        </p:spPr>
        <p:txBody>
          <a:bodyPr wrap="square">
            <a:spAutoFit/>
          </a:bodyPr>
          <a:lstStyle/>
          <a:p>
            <a:pPr algn="l"/>
            <a:r>
              <a:rPr lang="en-US" b="1" i="0" dirty="0">
                <a:solidFill>
                  <a:srgbClr val="292929"/>
                </a:solidFill>
                <a:effectLst/>
                <a:latin typeface="sohne"/>
              </a:rPr>
              <a:t>Initialize a Tuple</a:t>
            </a:r>
          </a:p>
        </p:txBody>
      </p:sp>
      <p:sp>
        <p:nvSpPr>
          <p:cNvPr id="21" name="TextBox 20">
            <a:extLst>
              <a:ext uri="{FF2B5EF4-FFF2-40B4-BE49-F238E27FC236}">
                <a16:creationId xmlns:a16="http://schemas.microsoft.com/office/drawing/2014/main" id="{087012A1-B86E-40BD-8706-95E7753C43ED}"/>
              </a:ext>
            </a:extLst>
          </p:cNvPr>
          <p:cNvSpPr txBox="1"/>
          <p:nvPr/>
        </p:nvSpPr>
        <p:spPr>
          <a:xfrm>
            <a:off x="982134" y="3822784"/>
            <a:ext cx="7476066" cy="646331"/>
          </a:xfrm>
          <a:prstGeom prst="rect">
            <a:avLst/>
          </a:prstGeom>
          <a:noFill/>
        </p:spPr>
        <p:txBody>
          <a:bodyPr wrap="square">
            <a:spAutoFit/>
          </a:bodyPr>
          <a:lstStyle/>
          <a:p>
            <a:r>
              <a:rPr lang="en-US" b="0" i="0" dirty="0">
                <a:solidFill>
                  <a:srgbClr val="292929"/>
                </a:solidFill>
                <a:effectLst/>
                <a:latin typeface="charter"/>
              </a:rPr>
              <a:t>There are two ways to initialize an empty tuple. </a:t>
            </a:r>
          </a:p>
          <a:p>
            <a:pPr marL="285750" indent="-285750">
              <a:buFont typeface="Arial" panose="020B0604020202020204" pitchFamily="34" charset="0"/>
              <a:buChar char="•"/>
            </a:pPr>
            <a:r>
              <a:rPr lang="en-US" b="0" i="0" dirty="0">
                <a:solidFill>
                  <a:srgbClr val="002060"/>
                </a:solidFill>
                <a:effectLst/>
                <a:latin typeface="charter"/>
              </a:rPr>
              <a:t>You can initialize an empty tuple by having </a:t>
            </a:r>
            <a:r>
              <a:rPr lang="en-US" b="0" i="0" dirty="0">
                <a:solidFill>
                  <a:srgbClr val="C00000"/>
                </a:solidFill>
                <a:effectLst/>
                <a:latin typeface="charter"/>
              </a:rPr>
              <a:t>() </a:t>
            </a:r>
            <a:r>
              <a:rPr lang="en-US" b="0" i="0" dirty="0">
                <a:solidFill>
                  <a:srgbClr val="002060"/>
                </a:solidFill>
                <a:effectLst/>
                <a:latin typeface="charter"/>
              </a:rPr>
              <a:t>with no values in them.</a:t>
            </a:r>
            <a:endParaRPr lang="en-US" dirty="0">
              <a:solidFill>
                <a:srgbClr val="002060"/>
              </a:solidFill>
            </a:endParaRPr>
          </a:p>
        </p:txBody>
      </p:sp>
      <p:sp>
        <p:nvSpPr>
          <p:cNvPr id="23" name="TextBox 22">
            <a:extLst>
              <a:ext uri="{FF2B5EF4-FFF2-40B4-BE49-F238E27FC236}">
                <a16:creationId xmlns:a16="http://schemas.microsoft.com/office/drawing/2014/main" id="{CEF1BF67-1ED1-434A-9C0E-F43D9A03D7C7}"/>
              </a:ext>
            </a:extLst>
          </p:cNvPr>
          <p:cNvSpPr txBox="1"/>
          <p:nvPr/>
        </p:nvSpPr>
        <p:spPr>
          <a:xfrm>
            <a:off x="1829773" y="4469115"/>
            <a:ext cx="1543050" cy="369332"/>
          </a:xfrm>
          <a:prstGeom prst="rect">
            <a:avLst/>
          </a:prstGeom>
          <a:noFill/>
        </p:spPr>
        <p:txBody>
          <a:bodyPr wrap="square">
            <a:spAutoFit/>
          </a:bodyPr>
          <a:lstStyle/>
          <a:p>
            <a:r>
              <a:rPr lang="en-US" b="0" i="0" dirty="0">
                <a:solidFill>
                  <a:srgbClr val="292929"/>
                </a:solidFill>
                <a:effectLst/>
                <a:latin typeface="Menlo"/>
              </a:rPr>
              <a:t>my_Tuple = ()</a:t>
            </a:r>
            <a:endParaRPr lang="en-US" dirty="0"/>
          </a:p>
        </p:txBody>
      </p:sp>
      <p:sp>
        <p:nvSpPr>
          <p:cNvPr id="26" name="TextBox 25">
            <a:extLst>
              <a:ext uri="{FF2B5EF4-FFF2-40B4-BE49-F238E27FC236}">
                <a16:creationId xmlns:a16="http://schemas.microsoft.com/office/drawing/2014/main" id="{0EA759A2-1829-498F-AD9A-569363A05C9B}"/>
              </a:ext>
            </a:extLst>
          </p:cNvPr>
          <p:cNvSpPr txBox="1"/>
          <p:nvPr/>
        </p:nvSpPr>
        <p:spPr>
          <a:xfrm>
            <a:off x="982134" y="4877653"/>
            <a:ext cx="7057051" cy="369332"/>
          </a:xfrm>
          <a:prstGeom prst="rect">
            <a:avLst/>
          </a:prstGeom>
          <a:noFill/>
        </p:spPr>
        <p:txBody>
          <a:bodyPr wrap="square">
            <a:spAutoFit/>
          </a:bodyPr>
          <a:lstStyle/>
          <a:p>
            <a:pPr marL="285750" indent="-285750">
              <a:buFont typeface="Arial" panose="020B0604020202020204" pitchFamily="34" charset="0"/>
              <a:buChar char="•"/>
            </a:pPr>
            <a:r>
              <a:rPr lang="en-US" dirty="0"/>
              <a:t>You can also initialize an empty tuple by using the </a:t>
            </a:r>
            <a:r>
              <a:rPr lang="en-US" b="1" dirty="0">
                <a:solidFill>
                  <a:srgbClr val="C00000"/>
                </a:solidFill>
              </a:rPr>
              <a:t>tuple</a:t>
            </a:r>
            <a:r>
              <a:rPr lang="en-US" dirty="0"/>
              <a:t> function.</a:t>
            </a:r>
          </a:p>
        </p:txBody>
      </p:sp>
      <p:sp>
        <p:nvSpPr>
          <p:cNvPr id="27" name="TextBox 26">
            <a:extLst>
              <a:ext uri="{FF2B5EF4-FFF2-40B4-BE49-F238E27FC236}">
                <a16:creationId xmlns:a16="http://schemas.microsoft.com/office/drawing/2014/main" id="{EF69D1CB-7AC4-4341-B0CB-15A437E49B79}"/>
              </a:ext>
            </a:extLst>
          </p:cNvPr>
          <p:cNvSpPr txBox="1"/>
          <p:nvPr/>
        </p:nvSpPr>
        <p:spPr>
          <a:xfrm>
            <a:off x="1829773" y="5309101"/>
            <a:ext cx="2008801" cy="369332"/>
          </a:xfrm>
          <a:prstGeom prst="rect">
            <a:avLst/>
          </a:prstGeom>
          <a:noFill/>
        </p:spPr>
        <p:txBody>
          <a:bodyPr wrap="square">
            <a:spAutoFit/>
          </a:bodyPr>
          <a:lstStyle/>
          <a:p>
            <a:r>
              <a:rPr lang="en-US" b="0" i="0" dirty="0" err="1">
                <a:solidFill>
                  <a:srgbClr val="292929"/>
                </a:solidFill>
                <a:effectLst/>
                <a:latin typeface="Menlo"/>
              </a:rPr>
              <a:t>my_Tuple</a:t>
            </a:r>
            <a:r>
              <a:rPr lang="en-US" b="0" i="0" dirty="0">
                <a:solidFill>
                  <a:srgbClr val="292929"/>
                </a:solidFill>
                <a:effectLst/>
                <a:latin typeface="Menlo"/>
              </a:rPr>
              <a:t> = tuple()</a:t>
            </a:r>
            <a:endParaRPr lang="en-US" dirty="0"/>
          </a:p>
        </p:txBody>
      </p:sp>
    </p:spTree>
    <p:extLst>
      <p:ext uri="{BB962C8B-B14F-4D97-AF65-F5344CB8AC3E}">
        <p14:creationId xmlns:p14="http://schemas.microsoft.com/office/powerpoint/2010/main" val="2452165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67318"/>
          </a:xfrm>
        </p:spPr>
        <p:txBody>
          <a:bodyPr>
            <a:normAutofit/>
          </a:bodyPr>
          <a:lstStyle/>
          <a:p>
            <a:r>
              <a:rPr lang="en-GB" altLang="ar-KW" b="1" dirty="0">
                <a:solidFill>
                  <a:srgbClr val="C00000"/>
                </a:solidFill>
                <a:cs typeface="Times New Roman" panose="02020603050405020304" pitchFamily="18" charset="0"/>
              </a:rPr>
              <a:t>Tuples</a:t>
            </a:r>
            <a:endParaRPr lang="ar-KW" altLang="ar-KW" dirty="0">
              <a:solidFill>
                <a:srgbClr val="C00000"/>
              </a:solidFill>
            </a:endParaRPr>
          </a:p>
        </p:txBody>
      </p:sp>
      <p:sp>
        <p:nvSpPr>
          <p:cNvPr id="3" name="Footer Placeholder 2">
            <a:extLst>
              <a:ext uri="{FF2B5EF4-FFF2-40B4-BE49-F238E27FC236}">
                <a16:creationId xmlns:a16="http://schemas.microsoft.com/office/drawing/2014/main" id="{29668A00-8843-43DE-8BE1-77FE4E4069CA}"/>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19</a:t>
            </a:fld>
            <a:endParaRPr lang="en-US" dirty="0"/>
          </a:p>
        </p:txBody>
      </p:sp>
      <p:sp>
        <p:nvSpPr>
          <p:cNvPr id="16" name="TextBox 15">
            <a:extLst>
              <a:ext uri="{FF2B5EF4-FFF2-40B4-BE49-F238E27FC236}">
                <a16:creationId xmlns:a16="http://schemas.microsoft.com/office/drawing/2014/main" id="{82FDB65E-191E-4064-BACD-19A0A4E6E717}"/>
              </a:ext>
            </a:extLst>
          </p:cNvPr>
          <p:cNvSpPr txBox="1"/>
          <p:nvPr/>
        </p:nvSpPr>
        <p:spPr>
          <a:xfrm>
            <a:off x="442158" y="1344003"/>
            <a:ext cx="3400649" cy="369332"/>
          </a:xfrm>
          <a:prstGeom prst="rect">
            <a:avLst/>
          </a:prstGeom>
          <a:noFill/>
        </p:spPr>
        <p:txBody>
          <a:bodyPr wrap="square">
            <a:spAutoFit/>
          </a:bodyPr>
          <a:lstStyle/>
          <a:p>
            <a:r>
              <a:rPr lang="en-US" dirty="0">
                <a:solidFill>
                  <a:srgbClr val="FF0000"/>
                </a:solidFill>
              </a:rPr>
              <a:t>Iteration by item :</a:t>
            </a:r>
          </a:p>
        </p:txBody>
      </p:sp>
      <p:sp>
        <p:nvSpPr>
          <p:cNvPr id="17" name="TextBox 16">
            <a:extLst>
              <a:ext uri="{FF2B5EF4-FFF2-40B4-BE49-F238E27FC236}">
                <a16:creationId xmlns:a16="http://schemas.microsoft.com/office/drawing/2014/main" id="{6AE9CABD-ADC2-461F-A0DC-C49EBE3884EA}"/>
              </a:ext>
            </a:extLst>
          </p:cNvPr>
          <p:cNvSpPr txBox="1"/>
          <p:nvPr/>
        </p:nvSpPr>
        <p:spPr>
          <a:xfrm>
            <a:off x="595199" y="1754155"/>
            <a:ext cx="7933188" cy="369332"/>
          </a:xfrm>
          <a:prstGeom prst="rect">
            <a:avLst/>
          </a:prstGeom>
          <a:noFill/>
        </p:spPr>
        <p:txBody>
          <a:bodyPr wrap="square">
            <a:spAutoFit/>
          </a:bodyPr>
          <a:lstStyle/>
          <a:p>
            <a:pPr algn="l"/>
            <a:r>
              <a:rPr lang="en-US" sz="1800" b="0" i="0" u="none" strike="noStrike" baseline="0" dirty="0">
                <a:latin typeface="SabonLTPro-Roman"/>
              </a:rPr>
              <a:t>The following example shows how a </a:t>
            </a:r>
            <a:r>
              <a:rPr lang="en-US" sz="1600" b="0" i="0" u="none" strike="noStrike" baseline="0" dirty="0">
                <a:latin typeface="ArialMonoMTPro"/>
              </a:rPr>
              <a:t>for </a:t>
            </a:r>
            <a:r>
              <a:rPr lang="en-US" sz="1800" b="0" i="0" u="none" strike="noStrike" baseline="0" dirty="0">
                <a:latin typeface="SabonLTPro-Roman"/>
              </a:rPr>
              <a:t>loop can </a:t>
            </a:r>
            <a:r>
              <a:rPr lang="en-US" sz="1800" b="0" i="0" u="none" strike="noStrike" baseline="0" dirty="0">
                <a:solidFill>
                  <a:srgbClr val="7030A0"/>
                </a:solidFill>
                <a:latin typeface="SabonLTPro-Roman"/>
              </a:rPr>
              <a:t>iterate by the items </a:t>
            </a:r>
            <a:r>
              <a:rPr lang="en-US" sz="1800" b="0" i="0" u="none" strike="noStrike" baseline="0" dirty="0">
                <a:latin typeface="SabonLTPro-Roman"/>
              </a:rPr>
              <a:t>in a tuple:</a:t>
            </a:r>
            <a:endParaRPr lang="en-US" dirty="0"/>
          </a:p>
        </p:txBody>
      </p:sp>
      <p:sp>
        <p:nvSpPr>
          <p:cNvPr id="18" name="TextBox 17">
            <a:extLst>
              <a:ext uri="{FF2B5EF4-FFF2-40B4-BE49-F238E27FC236}">
                <a16:creationId xmlns:a16="http://schemas.microsoft.com/office/drawing/2014/main" id="{077A1BD4-ACC4-4374-A8F8-90E92AB0BDDF}"/>
              </a:ext>
            </a:extLst>
          </p:cNvPr>
          <p:cNvSpPr txBox="1"/>
          <p:nvPr/>
        </p:nvSpPr>
        <p:spPr>
          <a:xfrm>
            <a:off x="1533779" y="2182650"/>
            <a:ext cx="2648755" cy="923330"/>
          </a:xfrm>
          <a:prstGeom prst="rect">
            <a:avLst/>
          </a:prstGeom>
          <a:solidFill>
            <a:schemeClr val="tx1">
              <a:lumMod val="10000"/>
              <a:lumOff val="90000"/>
            </a:schemeClr>
          </a:solidFill>
        </p:spPr>
        <p:txBody>
          <a:bodyPr wrap="square">
            <a:spAutoFit/>
          </a:bodyPr>
          <a:lstStyle/>
          <a:p>
            <a:r>
              <a:rPr lang="en-US" dirty="0"/>
              <a:t>my_tuple = (1, 2, 3, 4, 5)</a:t>
            </a:r>
          </a:p>
          <a:p>
            <a:r>
              <a:rPr lang="en-US" dirty="0"/>
              <a:t>for item in my_tuple:</a:t>
            </a:r>
          </a:p>
          <a:p>
            <a:r>
              <a:rPr lang="en-US" dirty="0"/>
              <a:t>     print(item, end=' ')</a:t>
            </a:r>
          </a:p>
        </p:txBody>
      </p:sp>
      <p:sp>
        <p:nvSpPr>
          <p:cNvPr id="20" name="TextBox 19">
            <a:extLst>
              <a:ext uri="{FF2B5EF4-FFF2-40B4-BE49-F238E27FC236}">
                <a16:creationId xmlns:a16="http://schemas.microsoft.com/office/drawing/2014/main" id="{A845B047-E3CE-4DFA-ACB6-727A2417A9CA}"/>
              </a:ext>
            </a:extLst>
          </p:cNvPr>
          <p:cNvSpPr txBox="1"/>
          <p:nvPr/>
        </p:nvSpPr>
        <p:spPr>
          <a:xfrm>
            <a:off x="5448746" y="2418442"/>
            <a:ext cx="1274781" cy="369332"/>
          </a:xfrm>
          <a:prstGeom prst="rect">
            <a:avLst/>
          </a:prstGeom>
          <a:noFill/>
        </p:spPr>
        <p:txBody>
          <a:bodyPr wrap="square">
            <a:spAutoFit/>
          </a:bodyPr>
          <a:lstStyle/>
          <a:p>
            <a:r>
              <a:rPr lang="en-US" dirty="0">
                <a:solidFill>
                  <a:srgbClr val="FF0000"/>
                </a:solidFill>
              </a:rPr>
              <a:t>1 2 3 4 5 </a:t>
            </a:r>
          </a:p>
        </p:txBody>
      </p:sp>
      <p:sp>
        <p:nvSpPr>
          <p:cNvPr id="22" name="TextBox 21">
            <a:extLst>
              <a:ext uri="{FF2B5EF4-FFF2-40B4-BE49-F238E27FC236}">
                <a16:creationId xmlns:a16="http://schemas.microsoft.com/office/drawing/2014/main" id="{6BF5BC46-8B0A-4218-9A59-B4B8C74EDE41}"/>
              </a:ext>
            </a:extLst>
          </p:cNvPr>
          <p:cNvSpPr txBox="1"/>
          <p:nvPr/>
        </p:nvSpPr>
        <p:spPr>
          <a:xfrm>
            <a:off x="595199" y="3813294"/>
            <a:ext cx="8094552" cy="369332"/>
          </a:xfrm>
          <a:prstGeom prst="rect">
            <a:avLst/>
          </a:prstGeom>
          <a:noFill/>
        </p:spPr>
        <p:txBody>
          <a:bodyPr wrap="square">
            <a:spAutoFit/>
          </a:bodyPr>
          <a:lstStyle/>
          <a:p>
            <a:pPr algn="l"/>
            <a:r>
              <a:rPr lang="en-US" sz="1800" b="0" i="0" u="none" strike="noStrike" baseline="0" dirty="0">
                <a:latin typeface="SabonLTPro-Roman"/>
              </a:rPr>
              <a:t>The following example shows how a </a:t>
            </a:r>
            <a:r>
              <a:rPr lang="en-US" sz="1600" b="0" i="0" u="none" strike="noStrike" baseline="0" dirty="0">
                <a:latin typeface="ArialMonoMTPro"/>
              </a:rPr>
              <a:t>for </a:t>
            </a:r>
            <a:r>
              <a:rPr lang="en-US" sz="1800" b="0" i="0" u="none" strike="noStrike" baseline="0" dirty="0">
                <a:latin typeface="SabonLTPro-Roman"/>
              </a:rPr>
              <a:t>loop can </a:t>
            </a:r>
            <a:r>
              <a:rPr lang="en-US" sz="1800" b="0" i="0" u="none" strike="noStrike" baseline="0" dirty="0">
                <a:solidFill>
                  <a:srgbClr val="7030A0"/>
                </a:solidFill>
                <a:latin typeface="SabonLTPro-Roman"/>
              </a:rPr>
              <a:t>iterate by the index </a:t>
            </a:r>
            <a:r>
              <a:rPr lang="en-US" sz="1800" b="0" i="0" u="none" strike="noStrike" baseline="0" dirty="0">
                <a:latin typeface="SabonLTPro-Roman"/>
              </a:rPr>
              <a:t>in a tuple:</a:t>
            </a:r>
            <a:endParaRPr lang="en-US" dirty="0"/>
          </a:p>
        </p:txBody>
      </p:sp>
      <p:sp>
        <p:nvSpPr>
          <p:cNvPr id="24" name="TextBox 23">
            <a:extLst>
              <a:ext uri="{FF2B5EF4-FFF2-40B4-BE49-F238E27FC236}">
                <a16:creationId xmlns:a16="http://schemas.microsoft.com/office/drawing/2014/main" id="{1E20C498-F85A-4B62-B9ED-D7E3AAE2A47C}"/>
              </a:ext>
            </a:extLst>
          </p:cNvPr>
          <p:cNvSpPr txBox="1"/>
          <p:nvPr/>
        </p:nvSpPr>
        <p:spPr>
          <a:xfrm>
            <a:off x="1322502" y="4556675"/>
            <a:ext cx="3071308" cy="923330"/>
          </a:xfrm>
          <a:prstGeom prst="rect">
            <a:avLst/>
          </a:prstGeom>
          <a:solidFill>
            <a:schemeClr val="tx1">
              <a:lumMod val="10000"/>
              <a:lumOff val="90000"/>
            </a:schemeClr>
          </a:solidFill>
        </p:spPr>
        <p:txBody>
          <a:bodyPr wrap="square">
            <a:spAutoFit/>
          </a:bodyPr>
          <a:lstStyle/>
          <a:p>
            <a:r>
              <a:rPr lang="en-US" dirty="0"/>
              <a:t>my_tuple = (1, 2, 3, 4, 5)</a:t>
            </a:r>
          </a:p>
          <a:p>
            <a:r>
              <a:rPr lang="en-US" dirty="0"/>
              <a:t>for i in range(len(my_tuple)):</a:t>
            </a:r>
          </a:p>
          <a:p>
            <a:r>
              <a:rPr lang="en-US" dirty="0"/>
              <a:t>    print(my_tuple[i], end=' ')</a:t>
            </a:r>
          </a:p>
        </p:txBody>
      </p:sp>
      <p:sp>
        <p:nvSpPr>
          <p:cNvPr id="25" name="TextBox 24">
            <a:extLst>
              <a:ext uri="{FF2B5EF4-FFF2-40B4-BE49-F238E27FC236}">
                <a16:creationId xmlns:a16="http://schemas.microsoft.com/office/drawing/2014/main" id="{437EF48A-D609-47F7-8DB9-5EA8067D5DCB}"/>
              </a:ext>
            </a:extLst>
          </p:cNvPr>
          <p:cNvSpPr txBox="1"/>
          <p:nvPr/>
        </p:nvSpPr>
        <p:spPr>
          <a:xfrm>
            <a:off x="5797277" y="4833674"/>
            <a:ext cx="1274781" cy="369332"/>
          </a:xfrm>
          <a:prstGeom prst="rect">
            <a:avLst/>
          </a:prstGeom>
          <a:noFill/>
        </p:spPr>
        <p:txBody>
          <a:bodyPr wrap="square">
            <a:spAutoFit/>
          </a:bodyPr>
          <a:lstStyle/>
          <a:p>
            <a:r>
              <a:rPr lang="en-US" dirty="0">
                <a:solidFill>
                  <a:srgbClr val="FF0000"/>
                </a:solidFill>
              </a:rPr>
              <a:t>1 2 3 4 5 </a:t>
            </a:r>
          </a:p>
        </p:txBody>
      </p:sp>
      <p:sp>
        <p:nvSpPr>
          <p:cNvPr id="2" name="TextBox 1">
            <a:extLst>
              <a:ext uri="{FF2B5EF4-FFF2-40B4-BE49-F238E27FC236}">
                <a16:creationId xmlns:a16="http://schemas.microsoft.com/office/drawing/2014/main" id="{DFA10BBE-BDB7-504C-7271-B89B9F5BCF6D}"/>
              </a:ext>
            </a:extLst>
          </p:cNvPr>
          <p:cNvSpPr txBox="1"/>
          <p:nvPr/>
        </p:nvSpPr>
        <p:spPr>
          <a:xfrm>
            <a:off x="442158" y="3312233"/>
            <a:ext cx="3400649" cy="369332"/>
          </a:xfrm>
          <a:prstGeom prst="rect">
            <a:avLst/>
          </a:prstGeom>
          <a:noFill/>
        </p:spPr>
        <p:txBody>
          <a:bodyPr wrap="square">
            <a:spAutoFit/>
          </a:bodyPr>
          <a:lstStyle/>
          <a:p>
            <a:r>
              <a:rPr lang="en-US" dirty="0">
                <a:solidFill>
                  <a:srgbClr val="FF0000"/>
                </a:solidFill>
              </a:rPr>
              <a:t>Iteration by index:</a:t>
            </a:r>
          </a:p>
        </p:txBody>
      </p:sp>
      <p:sp>
        <p:nvSpPr>
          <p:cNvPr id="4" name="Arrow: Right 3">
            <a:extLst>
              <a:ext uri="{FF2B5EF4-FFF2-40B4-BE49-F238E27FC236}">
                <a16:creationId xmlns:a16="http://schemas.microsoft.com/office/drawing/2014/main" id="{0FCCDAB0-03FF-0FB8-D3D8-B8393516211E}"/>
              </a:ext>
            </a:extLst>
          </p:cNvPr>
          <p:cNvSpPr/>
          <p:nvPr/>
        </p:nvSpPr>
        <p:spPr>
          <a:xfrm>
            <a:off x="4408752" y="2490843"/>
            <a:ext cx="849048" cy="27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489398D-BD8E-2D28-E3D9-3A84C9BC7CA3}"/>
              </a:ext>
            </a:extLst>
          </p:cNvPr>
          <p:cNvSpPr/>
          <p:nvPr/>
        </p:nvSpPr>
        <p:spPr>
          <a:xfrm>
            <a:off x="4718010" y="4896042"/>
            <a:ext cx="849048" cy="27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54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5" name="Footer Placeholder 4">
            <a:extLst>
              <a:ext uri="{FF2B5EF4-FFF2-40B4-BE49-F238E27FC236}">
                <a16:creationId xmlns:a16="http://schemas.microsoft.com/office/drawing/2014/main" id="{F7E8444D-F29F-49A0-9545-AE68F2D57E4F}"/>
              </a:ext>
            </a:extLst>
          </p:cNvPr>
          <p:cNvSpPr>
            <a:spLocks noGrp="1"/>
          </p:cNvSpPr>
          <p:nvPr>
            <p:ph type="ftr" sz="quarter" idx="11"/>
          </p:nvPr>
        </p:nvSpPr>
        <p:spPr/>
        <p:txBody>
          <a:bodyPr/>
          <a:lstStyle/>
          <a:p>
            <a:r>
              <a:rPr lang="en-US"/>
              <a:t>AOU-M110</a:t>
            </a:r>
            <a:endParaRPr lang="en-US" dirty="0"/>
          </a:p>
        </p:txBody>
      </p:sp>
      <p:sp>
        <p:nvSpPr>
          <p:cNvPr id="4" name="Slide Number Placeholder 3"/>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18799EFD-244E-49AE-B79A-A5FF435C953C}"/>
              </a:ext>
            </a:extLst>
          </p:cNvPr>
          <p:cNvSpPr txBox="1"/>
          <p:nvPr/>
        </p:nvSpPr>
        <p:spPr>
          <a:xfrm>
            <a:off x="1461910" y="1625624"/>
            <a:ext cx="5627511" cy="2031325"/>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StoneSansITCStd-Medium"/>
              </a:rPr>
              <a:t>Collections</a:t>
            </a:r>
          </a:p>
          <a:p>
            <a:pPr marL="285750" indent="-285750" algn="l">
              <a:buFont typeface="Arial" panose="020B0604020202020204" pitchFamily="34" charset="0"/>
              <a:buChar char="•"/>
            </a:pPr>
            <a:r>
              <a:rPr lang="en-US" sz="1800" b="0" i="0" u="none" strike="noStrike" baseline="0" dirty="0">
                <a:latin typeface="StoneSansITCStd-Medium"/>
              </a:rPr>
              <a:t>Introduction to lists</a:t>
            </a:r>
          </a:p>
          <a:p>
            <a:pPr marL="285750" indent="-285750" algn="l">
              <a:buFont typeface="Arial" panose="020B0604020202020204" pitchFamily="34" charset="0"/>
              <a:buChar char="•"/>
            </a:pPr>
            <a:r>
              <a:rPr lang="en-US" sz="1800" b="0" i="0" u="none" strike="noStrike" baseline="0" dirty="0">
                <a:latin typeface="StoneSansITCStd-Medium"/>
              </a:rPr>
              <a:t>List Slicing</a:t>
            </a:r>
          </a:p>
          <a:p>
            <a:pPr marL="285750" indent="-285750" algn="l">
              <a:buFont typeface="Arial" panose="020B0604020202020204" pitchFamily="34" charset="0"/>
              <a:buChar char="•"/>
            </a:pPr>
            <a:r>
              <a:rPr lang="en-US" sz="1800" b="0" i="0" u="none" strike="noStrike" baseline="0" dirty="0">
                <a:latin typeface="StoneSansITCStd-Medium"/>
              </a:rPr>
              <a:t>Finding items in lists with the </a:t>
            </a:r>
            <a:r>
              <a:rPr lang="en-US" sz="1600" b="1" i="0" u="none" strike="noStrike" baseline="0" dirty="0">
                <a:latin typeface="ArialMonoMTPro"/>
              </a:rPr>
              <a:t>in</a:t>
            </a:r>
            <a:r>
              <a:rPr lang="en-US" sz="1800" b="0" i="0" u="none" strike="noStrike" baseline="0" dirty="0">
                <a:latin typeface="ArialMonoMTPro"/>
              </a:rPr>
              <a:t> </a:t>
            </a:r>
            <a:r>
              <a:rPr lang="en-US" sz="1800" b="0" i="0" u="none" strike="noStrike" baseline="0" dirty="0">
                <a:latin typeface="StoneSansITCStd-Medium"/>
              </a:rPr>
              <a:t>operator</a:t>
            </a:r>
          </a:p>
          <a:p>
            <a:pPr marL="285750" indent="-285750" algn="l">
              <a:buFont typeface="Arial" panose="020B0604020202020204" pitchFamily="34" charset="0"/>
              <a:buChar char="•"/>
            </a:pPr>
            <a:r>
              <a:rPr lang="en-US" sz="1800" b="0" i="0" u="none" strike="noStrike" baseline="0" dirty="0">
                <a:latin typeface="StoneSansITCStd-Medium"/>
              </a:rPr>
              <a:t>List Methods and useful built-in Functions</a:t>
            </a:r>
          </a:p>
          <a:p>
            <a:pPr marL="285750" indent="-285750" algn="l">
              <a:buFont typeface="Arial" panose="020B0604020202020204" pitchFamily="34" charset="0"/>
              <a:buChar char="•"/>
            </a:pPr>
            <a:r>
              <a:rPr lang="en-US" dirty="0"/>
              <a:t>Two-dimensional lists</a:t>
            </a:r>
          </a:p>
          <a:p>
            <a:pPr marL="285750" indent="-285750" algn="l">
              <a:buFont typeface="Arial" panose="020B0604020202020204" pitchFamily="34" charset="0"/>
              <a:buChar char="•"/>
            </a:pPr>
            <a:r>
              <a:rPr lang="en-US" dirty="0"/>
              <a:t>Tuples</a:t>
            </a:r>
          </a:p>
        </p:txBody>
      </p:sp>
    </p:spTree>
    <p:extLst>
      <p:ext uri="{BB962C8B-B14F-4D97-AF65-F5344CB8AC3E}">
        <p14:creationId xmlns:p14="http://schemas.microsoft.com/office/powerpoint/2010/main" val="20553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34612"/>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5A296B81-92FF-438F-8343-FC4BDA499B42}"/>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20</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1320804"/>
            <a:ext cx="7828220"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SabonLTPro-Roman"/>
              </a:rPr>
              <a:t>Tuples support all the same operations as lists, except those that change the contents of the list. </a:t>
            </a:r>
          </a:p>
          <a:p>
            <a:pPr marL="285750" indent="-285750" algn="l">
              <a:buFont typeface="Arial" panose="020B0604020202020204" pitchFamily="34" charset="0"/>
              <a:buChar char="•"/>
            </a:pPr>
            <a:r>
              <a:rPr lang="en-US" sz="1800" b="0" i="0" u="none" strike="noStrike" baseline="0" dirty="0">
                <a:solidFill>
                  <a:srgbClr val="C00000"/>
                </a:solidFill>
                <a:latin typeface="SabonLTPro-Roman"/>
              </a:rPr>
              <a:t>Tuples support the following</a:t>
            </a:r>
            <a:r>
              <a:rPr lang="en-US" sz="1800" b="0" i="0" u="none" strike="noStrike" baseline="0" dirty="0">
                <a:latin typeface="SabonLTPro-Roman"/>
              </a:rPr>
              <a:t>:</a:t>
            </a:r>
          </a:p>
          <a:p>
            <a:pPr marL="742950" lvl="1" indent="-285750">
              <a:buFont typeface="Arial" panose="020B0604020202020204" pitchFamily="34" charset="0"/>
              <a:buChar char="•"/>
            </a:pPr>
            <a:r>
              <a:rPr lang="en-US" b="0" i="0" u="none" strike="noStrike" baseline="0" dirty="0">
                <a:latin typeface="SabonLTPro-Roman"/>
              </a:rPr>
              <a:t>Subscript indexing (for retrieving element values only)</a:t>
            </a:r>
          </a:p>
          <a:p>
            <a:pPr marL="742950" lvl="1" indent="-285750">
              <a:buFont typeface="Arial" panose="020B0604020202020204" pitchFamily="34" charset="0"/>
              <a:buChar char="•"/>
            </a:pPr>
            <a:r>
              <a:rPr lang="en-US" b="0" i="0" u="none" strike="noStrike" baseline="0" dirty="0">
                <a:latin typeface="SabonLTPro-Roman"/>
              </a:rPr>
              <a:t>Methods such as </a:t>
            </a:r>
            <a:r>
              <a:rPr lang="en-US" b="1" i="1" u="none" strike="noStrike" baseline="0" dirty="0">
                <a:solidFill>
                  <a:srgbClr val="C00000"/>
                </a:solidFill>
                <a:latin typeface="SabonLTPro-Roman"/>
              </a:rPr>
              <a:t>index()</a:t>
            </a:r>
          </a:p>
          <a:p>
            <a:pPr marL="742950" lvl="1" indent="-285750">
              <a:buFont typeface="Arial" panose="020B0604020202020204" pitchFamily="34" charset="0"/>
              <a:buChar char="•"/>
            </a:pPr>
            <a:r>
              <a:rPr lang="en-US" b="0" i="0" u="none" strike="noStrike" baseline="0" dirty="0">
                <a:latin typeface="SabonLTPro-Roman"/>
              </a:rPr>
              <a:t>Built-in functions such as </a:t>
            </a:r>
            <a:r>
              <a:rPr lang="en-US" b="1" i="1" u="none" strike="noStrike" baseline="0" dirty="0" err="1">
                <a:solidFill>
                  <a:srgbClr val="C00000"/>
                </a:solidFill>
                <a:latin typeface="SabonLTPro-Roman"/>
              </a:rPr>
              <a:t>len</a:t>
            </a:r>
            <a:r>
              <a:rPr lang="en-US" b="1" i="1" u="none" strike="noStrike" baseline="0" dirty="0">
                <a:solidFill>
                  <a:srgbClr val="C00000"/>
                </a:solidFill>
                <a:latin typeface="SabonLTPro-Roman"/>
              </a:rPr>
              <a:t>()</a:t>
            </a:r>
            <a:r>
              <a:rPr lang="en-US" b="0" i="0" u="none" strike="noStrike" baseline="0" dirty="0">
                <a:latin typeface="SabonLTPro-Roman"/>
              </a:rPr>
              <a:t>, </a:t>
            </a:r>
            <a:r>
              <a:rPr lang="en-US" b="1" i="1" u="none" strike="noStrike" baseline="0" dirty="0">
                <a:solidFill>
                  <a:srgbClr val="C00000"/>
                </a:solidFill>
                <a:latin typeface="SabonLTPro-Roman"/>
              </a:rPr>
              <a:t>min()</a:t>
            </a:r>
            <a:r>
              <a:rPr lang="en-US" b="0" i="0" u="none" strike="noStrike" baseline="0" dirty="0">
                <a:latin typeface="SabonLTPro-Roman"/>
              </a:rPr>
              <a:t>, and </a:t>
            </a:r>
            <a:r>
              <a:rPr lang="en-US" b="1" i="1" u="none" strike="noStrike" baseline="0" dirty="0">
                <a:solidFill>
                  <a:srgbClr val="C00000"/>
                </a:solidFill>
                <a:latin typeface="SabonLTPro-Roman"/>
              </a:rPr>
              <a:t>max()</a:t>
            </a:r>
          </a:p>
          <a:p>
            <a:pPr marL="742950" lvl="1" indent="-285750">
              <a:buFont typeface="Arial" panose="020B0604020202020204" pitchFamily="34" charset="0"/>
              <a:buChar char="•"/>
            </a:pPr>
            <a:r>
              <a:rPr lang="en-US" b="0" i="0" u="none" strike="noStrike" baseline="0" dirty="0">
                <a:latin typeface="SabonLTPro-Roman"/>
              </a:rPr>
              <a:t>Slicing expressions</a:t>
            </a:r>
          </a:p>
          <a:p>
            <a:pPr marL="742950" lvl="1" indent="-285750">
              <a:buFont typeface="Arial" panose="020B0604020202020204" pitchFamily="34" charset="0"/>
              <a:buChar char="•"/>
            </a:pPr>
            <a:r>
              <a:rPr lang="en-US" b="0" i="0" u="none" strike="noStrike" baseline="0" dirty="0">
                <a:latin typeface="SabonLTPro-Roman"/>
              </a:rPr>
              <a:t>The </a:t>
            </a:r>
            <a:r>
              <a:rPr lang="en-US" b="1" i="0" u="none" strike="noStrike" baseline="0" dirty="0">
                <a:solidFill>
                  <a:srgbClr val="C00000"/>
                </a:solidFill>
                <a:latin typeface="SabonLTPro-Roman"/>
              </a:rPr>
              <a:t>in</a:t>
            </a:r>
            <a:r>
              <a:rPr lang="en-US" b="0" i="0" u="none" strike="noStrike" baseline="0" dirty="0">
                <a:latin typeface="SabonLTPro-Roman"/>
              </a:rPr>
              <a:t> operator</a:t>
            </a:r>
          </a:p>
          <a:p>
            <a:pPr marL="742950" lvl="1" indent="-285750">
              <a:buFont typeface="Arial" panose="020B0604020202020204" pitchFamily="34" charset="0"/>
              <a:buChar char="•"/>
            </a:pPr>
            <a:r>
              <a:rPr lang="en-US" b="0" i="0" u="none" strike="noStrike" baseline="0" dirty="0">
                <a:latin typeface="SabonLTPro-Roman"/>
              </a:rPr>
              <a:t>The </a:t>
            </a:r>
            <a:r>
              <a:rPr lang="en-US" b="1" i="0" u="none" strike="noStrike" baseline="0" dirty="0">
                <a:solidFill>
                  <a:srgbClr val="C00000"/>
                </a:solidFill>
                <a:latin typeface="SabonLTPro-Roman"/>
              </a:rPr>
              <a:t>+</a:t>
            </a:r>
            <a:r>
              <a:rPr lang="en-US" b="0" i="0" u="none" strike="noStrike" baseline="0" dirty="0">
                <a:latin typeface="SabonLTPro-Roman"/>
              </a:rPr>
              <a:t> and </a:t>
            </a:r>
            <a:r>
              <a:rPr lang="en-US" b="1" i="0" u="none" strike="noStrike" baseline="0" dirty="0">
                <a:solidFill>
                  <a:srgbClr val="C00000"/>
                </a:solidFill>
                <a:latin typeface="SabonLTPro-Roman"/>
              </a:rPr>
              <a:t>*</a:t>
            </a:r>
            <a:r>
              <a:rPr lang="en-US" b="0" i="0" u="none" strike="noStrike" baseline="0" dirty="0">
                <a:latin typeface="SabonLTPro-Roman"/>
              </a:rPr>
              <a:t> operators</a:t>
            </a:r>
          </a:p>
          <a:p>
            <a:pPr marL="742950" lvl="1" indent="-285750">
              <a:buFont typeface="Arial" panose="020B0604020202020204" pitchFamily="34" charset="0"/>
              <a:buChar char="•"/>
            </a:pPr>
            <a:endParaRPr lang="en-US" b="0" i="0" u="none" strike="noStrike" baseline="0" dirty="0">
              <a:latin typeface="SabonLTPro-Roman"/>
            </a:endParaRPr>
          </a:p>
          <a:p>
            <a:pPr marL="285750" indent="-285750" algn="l">
              <a:buFont typeface="Arial" panose="020B0604020202020204" pitchFamily="34" charset="0"/>
              <a:buChar char="•"/>
            </a:pPr>
            <a:r>
              <a:rPr lang="en-US" sz="1800" b="1" i="0" u="none" strike="noStrike" baseline="0" dirty="0">
                <a:solidFill>
                  <a:srgbClr val="7030A0"/>
                </a:solidFill>
                <a:latin typeface="SabonLTPro-Roman"/>
              </a:rPr>
              <a:t>Tuples do not support methods such as </a:t>
            </a:r>
            <a:r>
              <a:rPr lang="en-US" sz="1800" b="1" i="0" u="none" strike="noStrike" baseline="0" dirty="0">
                <a:solidFill>
                  <a:srgbClr val="C00000"/>
                </a:solidFill>
                <a:latin typeface="SabonLTPro-Roman"/>
              </a:rPr>
              <a:t>append()</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remove()</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insert()</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reverse()</a:t>
            </a:r>
            <a:r>
              <a:rPr lang="en-US" sz="1800" b="1" i="0" u="none" strike="noStrike" baseline="0" dirty="0">
                <a:solidFill>
                  <a:srgbClr val="7030A0"/>
                </a:solidFill>
                <a:latin typeface="SabonLTPro-Roman"/>
              </a:rPr>
              <a:t>, and </a:t>
            </a:r>
            <a:r>
              <a:rPr lang="en-US" sz="1800" b="1" i="0" u="none" strike="noStrike" baseline="0" dirty="0">
                <a:solidFill>
                  <a:srgbClr val="C00000"/>
                </a:solidFill>
                <a:latin typeface="SabonLTPro-Roman"/>
              </a:rPr>
              <a:t>sort()</a:t>
            </a:r>
            <a:r>
              <a:rPr lang="en-US" sz="1800" b="1" i="0" u="none" strike="noStrike" baseline="0" dirty="0">
                <a:solidFill>
                  <a:srgbClr val="7030A0"/>
                </a:solidFill>
                <a:latin typeface="SabonLTPro-Roman"/>
              </a:rPr>
              <a:t>.</a:t>
            </a:r>
          </a:p>
        </p:txBody>
      </p:sp>
      <p:sp>
        <p:nvSpPr>
          <p:cNvPr id="14" name="TextBox 13">
            <a:extLst>
              <a:ext uri="{FF2B5EF4-FFF2-40B4-BE49-F238E27FC236}">
                <a16:creationId xmlns:a16="http://schemas.microsoft.com/office/drawing/2014/main" id="{9C2BE28C-AB3B-4462-A3B5-4D1A36564FFC}"/>
              </a:ext>
            </a:extLst>
          </p:cNvPr>
          <p:cNvSpPr txBox="1"/>
          <p:nvPr/>
        </p:nvSpPr>
        <p:spPr>
          <a:xfrm>
            <a:off x="1104900" y="4834310"/>
            <a:ext cx="7828220" cy="830997"/>
          </a:xfrm>
          <a:prstGeom prst="rect">
            <a:avLst/>
          </a:prstGeom>
          <a:noFill/>
        </p:spPr>
        <p:txBody>
          <a:bodyPr wrap="square">
            <a:spAutoFit/>
          </a:bodyPr>
          <a:lstStyle/>
          <a:p>
            <a:pPr algn="l"/>
            <a:r>
              <a:rPr lang="en-US" sz="1600" b="1" i="0" u="none" strike="noStrike" baseline="0" dirty="0">
                <a:solidFill>
                  <a:srgbClr val="7030A0"/>
                </a:solidFill>
                <a:latin typeface="SabonLTPro-Roman"/>
              </a:rPr>
              <a:t>NOTE</a:t>
            </a:r>
            <a:r>
              <a:rPr lang="en-US" sz="1600" b="0" i="0" u="none" strike="noStrike" baseline="0" dirty="0">
                <a:solidFill>
                  <a:srgbClr val="7030A0"/>
                </a:solidFill>
                <a:latin typeface="SabonLTPro-Roman"/>
              </a:rPr>
              <a:t>: </a:t>
            </a:r>
            <a:r>
              <a:rPr lang="en-US" sz="1600" b="0" i="0" u="none" strike="noStrike" baseline="0" dirty="0">
                <a:latin typeface="SabonLTPro-Roman"/>
              </a:rPr>
              <a:t>If you want to create a tuple with just one element, you must write a trailing comma after the element’s value, otherwise Python will not recognize it as a tuple.</a:t>
            </a:r>
          </a:p>
          <a:p>
            <a:pPr algn="l"/>
            <a:r>
              <a:rPr lang="en-US" sz="1600" b="1" i="0" u="none" strike="noStrike" baseline="0" dirty="0">
                <a:latin typeface="SabonLTPro-Roman"/>
              </a:rPr>
              <a:t>               </a:t>
            </a:r>
            <a:r>
              <a:rPr lang="en-US" sz="1600" b="1" i="0" u="none" strike="noStrike" baseline="0" dirty="0" err="1">
                <a:latin typeface="SabonLTPro-Roman"/>
              </a:rPr>
              <a:t>my_tuple</a:t>
            </a:r>
            <a:r>
              <a:rPr lang="en-US" sz="1600" b="1" i="0" u="none" strike="noStrike" baseline="0" dirty="0">
                <a:latin typeface="SabonLTPro-Roman"/>
              </a:rPr>
              <a:t> = (1,) </a:t>
            </a:r>
            <a:r>
              <a:rPr lang="en-US" sz="1600" b="0" i="0" u="none" strike="noStrike" baseline="0" dirty="0">
                <a:solidFill>
                  <a:schemeClr val="bg1">
                    <a:lumMod val="50000"/>
                  </a:schemeClr>
                </a:solidFill>
                <a:latin typeface="SabonLTPro-Roman"/>
              </a:rPr>
              <a:t># Creates a tuple with one element.</a:t>
            </a:r>
          </a:p>
        </p:txBody>
      </p:sp>
    </p:spTree>
    <p:extLst>
      <p:ext uri="{BB962C8B-B14F-4D97-AF65-F5344CB8AC3E}">
        <p14:creationId xmlns:p14="http://schemas.microsoft.com/office/powerpoint/2010/main" val="83726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32749"/>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5506F6B7-6E8D-4009-94D2-1DCCE61FF2F9}"/>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21</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6" y="1037358"/>
            <a:ext cx="7828220" cy="1200329"/>
          </a:xfrm>
          <a:prstGeom prst="rect">
            <a:avLst/>
          </a:prstGeom>
          <a:noFill/>
        </p:spPr>
        <p:txBody>
          <a:bodyPr wrap="square" rtlCol="0">
            <a:spAutoFit/>
          </a:bodyPr>
          <a:lstStyle/>
          <a:p>
            <a:pPr algn="l"/>
            <a:r>
              <a:rPr lang="en-US" sz="1800" b="0" i="0" u="none" strike="noStrike" baseline="0" dirty="0">
                <a:latin typeface="SabonLTPro-Roman"/>
              </a:rPr>
              <a:t>You might wonder why tuples exist, if the only difference between lists and tuples is immutability!</a:t>
            </a:r>
          </a:p>
          <a:p>
            <a:pPr algn="l"/>
            <a:r>
              <a:rPr lang="en-US" sz="1800" b="1" i="0" u="none" strike="noStrike" baseline="0" dirty="0">
                <a:solidFill>
                  <a:srgbClr val="7030A0"/>
                </a:solidFill>
                <a:latin typeface="SabonLTPro-Roman"/>
              </a:rPr>
              <a:t>One reason that tuples exist is performance-  </a:t>
            </a:r>
            <a:r>
              <a:rPr lang="en-US" sz="1600" b="0" i="0" u="none" strike="noStrike" baseline="0" dirty="0">
                <a:latin typeface="SabonLTPro-Roman"/>
              </a:rPr>
              <a:t>faster than processing a list</a:t>
            </a:r>
            <a:endParaRPr lang="en-US" sz="1800" b="1" i="0" u="none" strike="noStrike" baseline="0" dirty="0">
              <a:solidFill>
                <a:srgbClr val="7030A0"/>
              </a:solidFill>
              <a:latin typeface="SabonLTPro-Roman"/>
            </a:endParaRPr>
          </a:p>
          <a:p>
            <a:pPr algn="l"/>
            <a:r>
              <a:rPr lang="en-US" sz="1800" b="1" i="0" u="none" strike="noStrike" baseline="0" dirty="0">
                <a:solidFill>
                  <a:srgbClr val="7030A0"/>
                </a:solidFill>
                <a:latin typeface="SabonLTPro-Roman"/>
              </a:rPr>
              <a:t>Another reason is that tuples are safe- </a:t>
            </a:r>
            <a:r>
              <a:rPr lang="en-US" sz="1600" b="0" i="0" u="none" strike="noStrike" baseline="0" dirty="0">
                <a:latin typeface="SabonLTPro-Roman"/>
              </a:rPr>
              <a:t>not allowed to change the contents of a tuple</a:t>
            </a:r>
            <a:endParaRPr lang="en-US" sz="1600" b="1" i="0" u="none" strike="noStrike" baseline="0" dirty="0">
              <a:solidFill>
                <a:srgbClr val="7030A0"/>
              </a:solidFill>
              <a:latin typeface="SabonLTPro-Roman"/>
            </a:endParaRPr>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2303160"/>
            <a:ext cx="4572000" cy="369332"/>
          </a:xfrm>
          <a:prstGeom prst="rect">
            <a:avLst/>
          </a:prstGeom>
          <a:noFill/>
        </p:spPr>
        <p:txBody>
          <a:bodyPr wrap="square">
            <a:spAutoFit/>
          </a:bodyPr>
          <a:lstStyle/>
          <a:p>
            <a:r>
              <a:rPr lang="en-US" b="1" dirty="0">
                <a:solidFill>
                  <a:srgbClr val="002060"/>
                </a:solidFill>
              </a:rPr>
              <a:t>Converting Between Lists and Tuples</a:t>
            </a:r>
          </a:p>
        </p:txBody>
      </p:sp>
      <p:sp>
        <p:nvSpPr>
          <p:cNvPr id="9" name="TextBox 8">
            <a:extLst>
              <a:ext uri="{FF2B5EF4-FFF2-40B4-BE49-F238E27FC236}">
                <a16:creationId xmlns:a16="http://schemas.microsoft.com/office/drawing/2014/main" id="{C3341E88-E021-44C2-BA69-7A8A04E7B653}"/>
              </a:ext>
            </a:extLst>
          </p:cNvPr>
          <p:cNvSpPr txBox="1"/>
          <p:nvPr/>
        </p:nvSpPr>
        <p:spPr>
          <a:xfrm>
            <a:off x="911113" y="2703552"/>
            <a:ext cx="7837463" cy="646331"/>
          </a:xfrm>
          <a:prstGeom prst="rect">
            <a:avLst/>
          </a:prstGeom>
          <a:noFill/>
        </p:spPr>
        <p:txBody>
          <a:bodyPr wrap="square">
            <a:spAutoFit/>
          </a:bodyPr>
          <a:lstStyle/>
          <a:p>
            <a:r>
              <a:rPr lang="en-US" dirty="0"/>
              <a:t>You can use the built-in </a:t>
            </a:r>
            <a:r>
              <a:rPr lang="en-US" b="1" dirty="0">
                <a:solidFill>
                  <a:srgbClr val="C00000"/>
                </a:solidFill>
              </a:rPr>
              <a:t>list() </a:t>
            </a:r>
            <a:r>
              <a:rPr lang="en-US" dirty="0"/>
              <a:t>function to convert a tuple to a list, and the built-in </a:t>
            </a:r>
            <a:r>
              <a:rPr lang="en-US" b="1" dirty="0">
                <a:solidFill>
                  <a:srgbClr val="C00000"/>
                </a:solidFill>
              </a:rPr>
              <a:t>tuple()</a:t>
            </a:r>
            <a:r>
              <a:rPr lang="en-US" dirty="0"/>
              <a:t> function to convert a list to a tuple.</a:t>
            </a:r>
          </a:p>
        </p:txBody>
      </p:sp>
      <p:sp>
        <p:nvSpPr>
          <p:cNvPr id="11" name="TextBox 10">
            <a:extLst>
              <a:ext uri="{FF2B5EF4-FFF2-40B4-BE49-F238E27FC236}">
                <a16:creationId xmlns:a16="http://schemas.microsoft.com/office/drawing/2014/main" id="{50339093-2534-4BCF-9C77-73563499B064}"/>
              </a:ext>
            </a:extLst>
          </p:cNvPr>
          <p:cNvSpPr txBox="1"/>
          <p:nvPr/>
        </p:nvSpPr>
        <p:spPr>
          <a:xfrm>
            <a:off x="1608268" y="3439183"/>
            <a:ext cx="2705548" cy="923330"/>
          </a:xfrm>
          <a:prstGeom prst="rect">
            <a:avLst/>
          </a:prstGeom>
          <a:noFill/>
          <a:ln>
            <a:solidFill>
              <a:schemeClr val="accent1"/>
            </a:solidFill>
          </a:ln>
        </p:spPr>
        <p:txBody>
          <a:bodyPr wrap="square">
            <a:spAutoFit/>
          </a:bodyPr>
          <a:lstStyle/>
          <a:p>
            <a:r>
              <a:rPr lang="en-US" dirty="0">
                <a:solidFill>
                  <a:srgbClr val="002060"/>
                </a:solidFill>
              </a:rPr>
              <a:t>my_tuple = (1, 2, 3, 4, 5)</a:t>
            </a:r>
          </a:p>
          <a:p>
            <a:r>
              <a:rPr lang="en-US" dirty="0" err="1">
                <a:solidFill>
                  <a:srgbClr val="002060"/>
                </a:solidFill>
              </a:rPr>
              <a:t>my_list</a:t>
            </a:r>
            <a:r>
              <a:rPr lang="en-US" dirty="0">
                <a:solidFill>
                  <a:srgbClr val="002060"/>
                </a:solidFill>
              </a:rPr>
              <a:t>= list(my_tuple)</a:t>
            </a:r>
          </a:p>
          <a:p>
            <a:r>
              <a:rPr lang="en-US" dirty="0">
                <a:solidFill>
                  <a:srgbClr val="002060"/>
                </a:solidFill>
              </a:rPr>
              <a:t>print(</a:t>
            </a:r>
            <a:r>
              <a:rPr lang="en-US" dirty="0" err="1">
                <a:solidFill>
                  <a:srgbClr val="002060"/>
                </a:solidFill>
              </a:rPr>
              <a:t>my_list</a:t>
            </a:r>
            <a:r>
              <a:rPr lang="en-US" dirty="0">
                <a:solidFill>
                  <a:srgbClr val="002060"/>
                </a:solidFill>
              </a:rPr>
              <a:t>)</a:t>
            </a:r>
          </a:p>
        </p:txBody>
      </p:sp>
      <p:sp>
        <p:nvSpPr>
          <p:cNvPr id="15" name="TextBox 14">
            <a:extLst>
              <a:ext uri="{FF2B5EF4-FFF2-40B4-BE49-F238E27FC236}">
                <a16:creationId xmlns:a16="http://schemas.microsoft.com/office/drawing/2014/main" id="{C06BC36F-EFB7-49C2-976C-016FACB8734C}"/>
              </a:ext>
            </a:extLst>
          </p:cNvPr>
          <p:cNvSpPr txBox="1"/>
          <p:nvPr/>
        </p:nvSpPr>
        <p:spPr>
          <a:xfrm>
            <a:off x="5427232" y="3667440"/>
            <a:ext cx="1807285" cy="369332"/>
          </a:xfrm>
          <a:prstGeom prst="rect">
            <a:avLst/>
          </a:prstGeom>
          <a:noFill/>
        </p:spPr>
        <p:txBody>
          <a:bodyPr wrap="square">
            <a:spAutoFit/>
          </a:bodyPr>
          <a:lstStyle/>
          <a:p>
            <a:r>
              <a:rPr lang="en-US" dirty="0">
                <a:solidFill>
                  <a:srgbClr val="FF0000"/>
                </a:solidFill>
              </a:rPr>
              <a:t>[1, 2, 3, 4, 5]</a:t>
            </a:r>
          </a:p>
        </p:txBody>
      </p:sp>
      <p:sp>
        <p:nvSpPr>
          <p:cNvPr id="16" name="TextBox 15">
            <a:extLst>
              <a:ext uri="{FF2B5EF4-FFF2-40B4-BE49-F238E27FC236}">
                <a16:creationId xmlns:a16="http://schemas.microsoft.com/office/drawing/2014/main" id="{ACE190E4-4D34-456D-AE77-7907FB5F17DD}"/>
              </a:ext>
            </a:extLst>
          </p:cNvPr>
          <p:cNvSpPr txBox="1"/>
          <p:nvPr/>
        </p:nvSpPr>
        <p:spPr>
          <a:xfrm>
            <a:off x="1608268" y="4554239"/>
            <a:ext cx="2963732" cy="923330"/>
          </a:xfrm>
          <a:prstGeom prst="rect">
            <a:avLst/>
          </a:prstGeom>
          <a:noFill/>
          <a:ln>
            <a:solidFill>
              <a:schemeClr val="accent1"/>
            </a:solidFill>
          </a:ln>
        </p:spPr>
        <p:txBody>
          <a:bodyPr wrap="square">
            <a:spAutoFit/>
          </a:bodyPr>
          <a:lstStyle/>
          <a:p>
            <a:r>
              <a:rPr lang="en-US" dirty="0"/>
              <a:t>list1=['Ali', 'Mazen', 'Nawaf']</a:t>
            </a:r>
          </a:p>
          <a:p>
            <a:r>
              <a:rPr lang="en-US" dirty="0"/>
              <a:t>tuple1= tuple(list1)</a:t>
            </a:r>
          </a:p>
          <a:p>
            <a:r>
              <a:rPr lang="en-US" dirty="0"/>
              <a:t>print(tuple1)</a:t>
            </a:r>
          </a:p>
        </p:txBody>
      </p:sp>
      <p:sp>
        <p:nvSpPr>
          <p:cNvPr id="17" name="TextBox 16">
            <a:extLst>
              <a:ext uri="{FF2B5EF4-FFF2-40B4-BE49-F238E27FC236}">
                <a16:creationId xmlns:a16="http://schemas.microsoft.com/office/drawing/2014/main" id="{763241FB-9E60-4D3F-97A6-29D1AF5BA946}"/>
              </a:ext>
            </a:extLst>
          </p:cNvPr>
          <p:cNvSpPr txBox="1"/>
          <p:nvPr/>
        </p:nvSpPr>
        <p:spPr>
          <a:xfrm>
            <a:off x="5126019" y="4646572"/>
            <a:ext cx="2409713" cy="369332"/>
          </a:xfrm>
          <a:prstGeom prst="rect">
            <a:avLst/>
          </a:prstGeom>
          <a:noFill/>
        </p:spPr>
        <p:txBody>
          <a:bodyPr wrap="square">
            <a:spAutoFit/>
          </a:bodyPr>
          <a:lstStyle/>
          <a:p>
            <a:r>
              <a:rPr lang="en-US" dirty="0">
                <a:solidFill>
                  <a:srgbClr val="FF0000"/>
                </a:solidFill>
              </a:rPr>
              <a:t>('Ali', 'Mazen', 'Nawaf')</a:t>
            </a:r>
          </a:p>
        </p:txBody>
      </p:sp>
    </p:spTree>
    <p:extLst>
      <p:ext uri="{BB962C8B-B14F-4D97-AF65-F5344CB8AC3E}">
        <p14:creationId xmlns:p14="http://schemas.microsoft.com/office/powerpoint/2010/main" val="190744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0F284605-5F0B-4219-8180-96090DF2102E}"/>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22</a:t>
            </a:fld>
            <a:endParaRPr lang="en-US" dirty="0"/>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1440354"/>
            <a:ext cx="2477546" cy="369332"/>
          </a:xfrm>
          <a:prstGeom prst="rect">
            <a:avLst/>
          </a:prstGeom>
          <a:noFill/>
        </p:spPr>
        <p:txBody>
          <a:bodyPr wrap="square">
            <a:spAutoFit/>
          </a:bodyPr>
          <a:lstStyle/>
          <a:p>
            <a:r>
              <a:rPr lang="en-US" b="1" dirty="0">
                <a:solidFill>
                  <a:srgbClr val="002060"/>
                </a:solidFill>
              </a:rPr>
              <a:t>Change Tuple Values</a:t>
            </a:r>
          </a:p>
        </p:txBody>
      </p:sp>
      <p:sp>
        <p:nvSpPr>
          <p:cNvPr id="11" name="TextBox 10">
            <a:extLst>
              <a:ext uri="{FF2B5EF4-FFF2-40B4-BE49-F238E27FC236}">
                <a16:creationId xmlns:a16="http://schemas.microsoft.com/office/drawing/2014/main" id="{50339093-2534-4BCF-9C77-73563499B064}"/>
              </a:ext>
            </a:extLst>
          </p:cNvPr>
          <p:cNvSpPr txBox="1"/>
          <p:nvPr/>
        </p:nvSpPr>
        <p:spPr>
          <a:xfrm>
            <a:off x="1205725" y="3437731"/>
            <a:ext cx="3478082" cy="1477328"/>
          </a:xfrm>
          <a:prstGeom prst="rect">
            <a:avLst/>
          </a:prstGeom>
          <a:noFill/>
          <a:ln>
            <a:solidFill>
              <a:schemeClr val="accent1"/>
            </a:solidFill>
          </a:ln>
        </p:spPr>
        <p:txBody>
          <a:bodyPr wrap="square">
            <a:spAutoFit/>
          </a:bodyPr>
          <a:lstStyle/>
          <a:p>
            <a:r>
              <a:rPr lang="es-ES" dirty="0">
                <a:solidFill>
                  <a:srgbClr val="002060"/>
                </a:solidFill>
              </a:rPr>
              <a:t>x = ("</a:t>
            </a:r>
            <a:r>
              <a:rPr lang="es-ES" dirty="0" err="1">
                <a:solidFill>
                  <a:srgbClr val="002060"/>
                </a:solidFill>
              </a:rPr>
              <a:t>apple</a:t>
            </a:r>
            <a:r>
              <a:rPr lang="es-ES" dirty="0">
                <a:solidFill>
                  <a:srgbClr val="002060"/>
                </a:solidFill>
              </a:rPr>
              <a:t>", "banana", "</a:t>
            </a:r>
            <a:r>
              <a:rPr lang="es-ES" dirty="0" err="1">
                <a:solidFill>
                  <a:srgbClr val="002060"/>
                </a:solidFill>
              </a:rPr>
              <a:t>cherry</a:t>
            </a:r>
            <a:r>
              <a:rPr lang="es-ES" dirty="0">
                <a:solidFill>
                  <a:srgbClr val="002060"/>
                </a:solidFill>
              </a:rPr>
              <a:t>")</a:t>
            </a:r>
          </a:p>
          <a:p>
            <a:r>
              <a:rPr lang="es-ES" dirty="0">
                <a:solidFill>
                  <a:srgbClr val="002060"/>
                </a:solidFill>
              </a:rPr>
              <a:t>y = </a:t>
            </a:r>
            <a:r>
              <a:rPr lang="es-ES" dirty="0" err="1">
                <a:solidFill>
                  <a:srgbClr val="002060"/>
                </a:solidFill>
              </a:rPr>
              <a:t>list</a:t>
            </a:r>
            <a:r>
              <a:rPr lang="es-ES" dirty="0">
                <a:solidFill>
                  <a:srgbClr val="002060"/>
                </a:solidFill>
              </a:rPr>
              <a:t>(x)</a:t>
            </a:r>
          </a:p>
          <a:p>
            <a:r>
              <a:rPr lang="es-ES" dirty="0">
                <a:solidFill>
                  <a:srgbClr val="002060"/>
                </a:solidFill>
              </a:rPr>
              <a:t>y[1] = "kiwi"</a:t>
            </a:r>
          </a:p>
          <a:p>
            <a:r>
              <a:rPr lang="es-ES" dirty="0">
                <a:solidFill>
                  <a:srgbClr val="002060"/>
                </a:solidFill>
              </a:rPr>
              <a:t>x = </a:t>
            </a:r>
            <a:r>
              <a:rPr lang="es-ES" dirty="0" err="1">
                <a:solidFill>
                  <a:srgbClr val="002060"/>
                </a:solidFill>
              </a:rPr>
              <a:t>tuple</a:t>
            </a:r>
            <a:r>
              <a:rPr lang="es-ES" dirty="0">
                <a:solidFill>
                  <a:srgbClr val="002060"/>
                </a:solidFill>
              </a:rPr>
              <a:t>(y)</a:t>
            </a:r>
          </a:p>
          <a:p>
            <a:r>
              <a:rPr lang="es-ES" dirty="0" err="1">
                <a:solidFill>
                  <a:srgbClr val="002060"/>
                </a:solidFill>
              </a:rPr>
              <a:t>print</a:t>
            </a:r>
            <a:r>
              <a:rPr lang="es-ES" dirty="0">
                <a:solidFill>
                  <a:srgbClr val="002060"/>
                </a:solidFill>
              </a:rPr>
              <a:t>(x)</a:t>
            </a:r>
            <a:endParaRPr lang="en-US" dirty="0">
              <a:solidFill>
                <a:srgbClr val="002060"/>
              </a:solidFill>
            </a:endParaRPr>
          </a:p>
        </p:txBody>
      </p:sp>
      <p:sp>
        <p:nvSpPr>
          <p:cNvPr id="12" name="TextBox 11">
            <a:extLst>
              <a:ext uri="{FF2B5EF4-FFF2-40B4-BE49-F238E27FC236}">
                <a16:creationId xmlns:a16="http://schemas.microsoft.com/office/drawing/2014/main" id="{086A6863-6FB7-40AA-8042-E4FEAEF56C0F}"/>
              </a:ext>
            </a:extLst>
          </p:cNvPr>
          <p:cNvSpPr txBox="1"/>
          <p:nvPr/>
        </p:nvSpPr>
        <p:spPr>
          <a:xfrm>
            <a:off x="911113" y="1838878"/>
            <a:ext cx="7704667" cy="1200329"/>
          </a:xfrm>
          <a:prstGeom prst="rect">
            <a:avLst/>
          </a:prstGeom>
          <a:noFill/>
        </p:spPr>
        <p:txBody>
          <a:bodyPr wrap="square">
            <a:spAutoFit/>
          </a:bodyPr>
          <a:lstStyle/>
          <a:p>
            <a:r>
              <a:rPr lang="en-US" dirty="0"/>
              <a:t>Once a tuple is created, you cannot change its values. Tuples are immutable.</a:t>
            </a:r>
          </a:p>
          <a:p>
            <a:endParaRPr lang="en-US" dirty="0"/>
          </a:p>
          <a:p>
            <a:r>
              <a:rPr lang="en-US" b="1" dirty="0"/>
              <a:t>But</a:t>
            </a:r>
            <a:r>
              <a:rPr lang="en-US" dirty="0"/>
              <a:t> there is a workaround. You can convert the tuple into a list, change the list, and convert the list back into a tuple.</a:t>
            </a:r>
          </a:p>
        </p:txBody>
      </p:sp>
      <p:sp>
        <p:nvSpPr>
          <p:cNvPr id="18" name="TextBox 17">
            <a:extLst>
              <a:ext uri="{FF2B5EF4-FFF2-40B4-BE49-F238E27FC236}">
                <a16:creationId xmlns:a16="http://schemas.microsoft.com/office/drawing/2014/main" id="{2989E67C-6745-46EF-A043-04E9145116BC}"/>
              </a:ext>
            </a:extLst>
          </p:cNvPr>
          <p:cNvSpPr txBox="1"/>
          <p:nvPr/>
        </p:nvSpPr>
        <p:spPr>
          <a:xfrm>
            <a:off x="5126019" y="3807063"/>
            <a:ext cx="2812256" cy="369332"/>
          </a:xfrm>
          <a:prstGeom prst="rect">
            <a:avLst/>
          </a:prstGeom>
          <a:noFill/>
        </p:spPr>
        <p:txBody>
          <a:bodyPr wrap="square">
            <a:spAutoFit/>
          </a:bodyPr>
          <a:lstStyle/>
          <a:p>
            <a:r>
              <a:rPr lang="en-US" dirty="0">
                <a:solidFill>
                  <a:srgbClr val="FF0000"/>
                </a:solidFill>
              </a:rPr>
              <a:t>('apple', 'kiwi', 'cherry')</a:t>
            </a:r>
          </a:p>
        </p:txBody>
      </p:sp>
    </p:spTree>
    <p:extLst>
      <p:ext uri="{BB962C8B-B14F-4D97-AF65-F5344CB8AC3E}">
        <p14:creationId xmlns:p14="http://schemas.microsoft.com/office/powerpoint/2010/main" val="391917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62978"/>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163C70BF-4AD6-46CC-983B-1DB57237D03F}"/>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23</a:t>
            </a:fld>
            <a:endParaRPr lang="en-US" dirty="0"/>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1191871"/>
            <a:ext cx="2477546" cy="400110"/>
          </a:xfrm>
          <a:prstGeom prst="rect">
            <a:avLst/>
          </a:prstGeom>
          <a:noFill/>
        </p:spPr>
        <p:txBody>
          <a:bodyPr wrap="square">
            <a:spAutoFit/>
          </a:bodyPr>
          <a:lstStyle/>
          <a:p>
            <a:r>
              <a:rPr lang="en-US" sz="2000" b="1" dirty="0">
                <a:solidFill>
                  <a:srgbClr val="002060"/>
                </a:solidFill>
              </a:rPr>
              <a:t>Add Items</a:t>
            </a:r>
          </a:p>
        </p:txBody>
      </p:sp>
      <p:sp>
        <p:nvSpPr>
          <p:cNvPr id="11" name="TextBox 10">
            <a:extLst>
              <a:ext uri="{FF2B5EF4-FFF2-40B4-BE49-F238E27FC236}">
                <a16:creationId xmlns:a16="http://schemas.microsoft.com/office/drawing/2014/main" id="{50339093-2534-4BCF-9C77-73563499B064}"/>
              </a:ext>
            </a:extLst>
          </p:cNvPr>
          <p:cNvSpPr txBox="1"/>
          <p:nvPr/>
        </p:nvSpPr>
        <p:spPr>
          <a:xfrm>
            <a:off x="911113" y="2943739"/>
            <a:ext cx="3660887" cy="1354217"/>
          </a:xfrm>
          <a:prstGeom prst="rect">
            <a:avLst/>
          </a:prstGeom>
          <a:noFill/>
          <a:ln>
            <a:solidFill>
              <a:schemeClr val="accent1"/>
            </a:solidFill>
          </a:ln>
        </p:spPr>
        <p:txBody>
          <a:bodyPr wrap="square">
            <a:spAutoFit/>
          </a:bodyPr>
          <a:lstStyle/>
          <a:p>
            <a:r>
              <a:rPr lang="en-US" sz="1600" dirty="0">
                <a:solidFill>
                  <a:srgbClr val="002060"/>
                </a:solidFill>
              </a:rPr>
              <a:t>my_tuple = ("apple", "banana", "cherry")</a:t>
            </a:r>
          </a:p>
          <a:p>
            <a:r>
              <a:rPr lang="en-US" sz="1600" dirty="0">
                <a:solidFill>
                  <a:srgbClr val="002060"/>
                </a:solidFill>
              </a:rPr>
              <a:t>y = list(my_tuple)</a:t>
            </a:r>
          </a:p>
          <a:p>
            <a:r>
              <a:rPr lang="en-US" sz="1600" dirty="0" err="1">
                <a:solidFill>
                  <a:srgbClr val="002060"/>
                </a:solidFill>
              </a:rPr>
              <a:t>y.append</a:t>
            </a:r>
            <a:r>
              <a:rPr lang="en-US" sz="1600" dirty="0">
                <a:solidFill>
                  <a:srgbClr val="002060"/>
                </a:solidFill>
              </a:rPr>
              <a:t>("orange")</a:t>
            </a:r>
          </a:p>
          <a:p>
            <a:r>
              <a:rPr lang="en-US" sz="1600" dirty="0">
                <a:solidFill>
                  <a:srgbClr val="002060"/>
                </a:solidFill>
              </a:rPr>
              <a:t>my_tuple = tuple(y)</a:t>
            </a:r>
          </a:p>
          <a:p>
            <a:r>
              <a:rPr lang="en-US" sz="1600" dirty="0">
                <a:solidFill>
                  <a:srgbClr val="002060"/>
                </a:solidFill>
              </a:rPr>
              <a:t>print(my_tuple)</a:t>
            </a:r>
          </a:p>
        </p:txBody>
      </p:sp>
      <p:sp>
        <p:nvSpPr>
          <p:cNvPr id="12" name="TextBox 11">
            <a:extLst>
              <a:ext uri="{FF2B5EF4-FFF2-40B4-BE49-F238E27FC236}">
                <a16:creationId xmlns:a16="http://schemas.microsoft.com/office/drawing/2014/main" id="{086A6863-6FB7-40AA-8042-E4FEAEF56C0F}"/>
              </a:ext>
            </a:extLst>
          </p:cNvPr>
          <p:cNvSpPr txBox="1"/>
          <p:nvPr/>
        </p:nvSpPr>
        <p:spPr>
          <a:xfrm>
            <a:off x="890605" y="1561203"/>
            <a:ext cx="7704667" cy="646331"/>
          </a:xfrm>
          <a:prstGeom prst="rect">
            <a:avLst/>
          </a:prstGeom>
          <a:noFill/>
        </p:spPr>
        <p:txBody>
          <a:bodyPr wrap="square">
            <a:spAutoFit/>
          </a:bodyPr>
          <a:lstStyle/>
          <a:p>
            <a:r>
              <a:rPr lang="en-US" dirty="0"/>
              <a:t>Since tuples are immutable, they do not have a build-in append() method, but there are other ways to add items to a tuple.</a:t>
            </a:r>
          </a:p>
        </p:txBody>
      </p:sp>
      <p:sp>
        <p:nvSpPr>
          <p:cNvPr id="18" name="TextBox 17">
            <a:extLst>
              <a:ext uri="{FF2B5EF4-FFF2-40B4-BE49-F238E27FC236}">
                <a16:creationId xmlns:a16="http://schemas.microsoft.com/office/drawing/2014/main" id="{2989E67C-6745-46EF-A043-04E9145116BC}"/>
              </a:ext>
            </a:extLst>
          </p:cNvPr>
          <p:cNvSpPr txBox="1"/>
          <p:nvPr/>
        </p:nvSpPr>
        <p:spPr>
          <a:xfrm>
            <a:off x="4941046" y="3195127"/>
            <a:ext cx="3654225" cy="369332"/>
          </a:xfrm>
          <a:prstGeom prst="rect">
            <a:avLst/>
          </a:prstGeom>
          <a:noFill/>
        </p:spPr>
        <p:txBody>
          <a:bodyPr wrap="square">
            <a:spAutoFit/>
          </a:bodyPr>
          <a:lstStyle/>
          <a:p>
            <a:r>
              <a:rPr lang="en-US" dirty="0">
                <a:solidFill>
                  <a:srgbClr val="FF0000"/>
                </a:solidFill>
              </a:rPr>
              <a:t>('apple', 'banana', 'cherry', 'orange')</a:t>
            </a:r>
          </a:p>
        </p:txBody>
      </p:sp>
      <p:sp>
        <p:nvSpPr>
          <p:cNvPr id="9" name="TextBox 8">
            <a:extLst>
              <a:ext uri="{FF2B5EF4-FFF2-40B4-BE49-F238E27FC236}">
                <a16:creationId xmlns:a16="http://schemas.microsoft.com/office/drawing/2014/main" id="{1565AB0C-B930-4EC6-AFF8-6405BC771375}"/>
              </a:ext>
            </a:extLst>
          </p:cNvPr>
          <p:cNvSpPr txBox="1"/>
          <p:nvPr/>
        </p:nvSpPr>
        <p:spPr>
          <a:xfrm>
            <a:off x="936301" y="2297408"/>
            <a:ext cx="7497693" cy="646331"/>
          </a:xfrm>
          <a:prstGeom prst="rect">
            <a:avLst/>
          </a:prstGeom>
          <a:noFill/>
        </p:spPr>
        <p:txBody>
          <a:bodyPr wrap="square">
            <a:spAutoFit/>
          </a:bodyPr>
          <a:lstStyle/>
          <a:p>
            <a:pPr marL="342900" indent="-342900">
              <a:buFont typeface="+mj-lt"/>
              <a:buAutoNum type="alphaLcParenR"/>
            </a:pPr>
            <a:r>
              <a:rPr lang="en-US" b="1" dirty="0"/>
              <a:t>Convert into a list</a:t>
            </a:r>
            <a:r>
              <a:rPr lang="en-US" dirty="0"/>
              <a:t>: Just like the workaround for changing a tuple, you can convert it into a list, add your item(s), and convert it back into a tuple.</a:t>
            </a:r>
          </a:p>
        </p:txBody>
      </p:sp>
      <p:sp>
        <p:nvSpPr>
          <p:cNvPr id="13" name="TextBox 12">
            <a:extLst>
              <a:ext uri="{FF2B5EF4-FFF2-40B4-BE49-F238E27FC236}">
                <a16:creationId xmlns:a16="http://schemas.microsoft.com/office/drawing/2014/main" id="{92788EB7-58BC-4DB8-9A71-24EF22780ABF}"/>
              </a:ext>
            </a:extLst>
          </p:cNvPr>
          <p:cNvSpPr txBox="1"/>
          <p:nvPr/>
        </p:nvSpPr>
        <p:spPr>
          <a:xfrm>
            <a:off x="890604" y="4412481"/>
            <a:ext cx="3401697" cy="369332"/>
          </a:xfrm>
          <a:prstGeom prst="rect">
            <a:avLst/>
          </a:prstGeom>
          <a:noFill/>
        </p:spPr>
        <p:txBody>
          <a:bodyPr wrap="square">
            <a:spAutoFit/>
          </a:bodyPr>
          <a:lstStyle/>
          <a:p>
            <a:pPr marL="342900" indent="-342900">
              <a:buFont typeface="+mj-lt"/>
              <a:buAutoNum type="alphaLcParenR" startAt="2"/>
            </a:pPr>
            <a:r>
              <a:rPr lang="en-US" b="1" dirty="0"/>
              <a:t>Add tuple to a tuple. </a:t>
            </a:r>
          </a:p>
        </p:txBody>
      </p:sp>
      <p:sp>
        <p:nvSpPr>
          <p:cNvPr id="14" name="TextBox 13">
            <a:extLst>
              <a:ext uri="{FF2B5EF4-FFF2-40B4-BE49-F238E27FC236}">
                <a16:creationId xmlns:a16="http://schemas.microsoft.com/office/drawing/2014/main" id="{33EA6DE7-32B1-4F50-8566-E033B1CE6A5A}"/>
              </a:ext>
            </a:extLst>
          </p:cNvPr>
          <p:cNvSpPr txBox="1"/>
          <p:nvPr/>
        </p:nvSpPr>
        <p:spPr>
          <a:xfrm>
            <a:off x="1253266" y="4880240"/>
            <a:ext cx="3687780" cy="1077218"/>
          </a:xfrm>
          <a:prstGeom prst="rect">
            <a:avLst/>
          </a:prstGeom>
          <a:noFill/>
          <a:ln>
            <a:solidFill>
              <a:schemeClr val="accent1"/>
            </a:solidFill>
          </a:ln>
        </p:spPr>
        <p:txBody>
          <a:bodyPr wrap="square">
            <a:spAutoFit/>
          </a:bodyPr>
          <a:lstStyle>
            <a:defPPr>
              <a:defRPr lang="en-US"/>
            </a:defPPr>
            <a:lvl1pPr>
              <a:defRPr sz="1600">
                <a:solidFill>
                  <a:srgbClr val="002060"/>
                </a:solidFill>
              </a:defRPr>
            </a:lvl1pPr>
          </a:lstStyle>
          <a:p>
            <a:r>
              <a:rPr lang="en-US" dirty="0"/>
              <a:t>my_tuple = ("apple", "banana", "cherry")</a:t>
            </a:r>
          </a:p>
          <a:p>
            <a:r>
              <a:rPr lang="en-US" dirty="0"/>
              <a:t>y = ("orange",)</a:t>
            </a:r>
          </a:p>
          <a:p>
            <a:r>
              <a:rPr lang="en-US" dirty="0"/>
              <a:t>my_tuple += y</a:t>
            </a:r>
          </a:p>
          <a:p>
            <a:r>
              <a:rPr lang="en-US" dirty="0"/>
              <a:t>print(my_tuple)</a:t>
            </a:r>
          </a:p>
        </p:txBody>
      </p:sp>
      <p:sp>
        <p:nvSpPr>
          <p:cNvPr id="15" name="TextBox 14">
            <a:extLst>
              <a:ext uri="{FF2B5EF4-FFF2-40B4-BE49-F238E27FC236}">
                <a16:creationId xmlns:a16="http://schemas.microsoft.com/office/drawing/2014/main" id="{40DF0A2C-50A5-45C6-96DC-261923B2D4E5}"/>
              </a:ext>
            </a:extLst>
          </p:cNvPr>
          <p:cNvSpPr txBox="1"/>
          <p:nvPr/>
        </p:nvSpPr>
        <p:spPr>
          <a:xfrm>
            <a:off x="5032576" y="5065452"/>
            <a:ext cx="3654225" cy="369332"/>
          </a:xfrm>
          <a:prstGeom prst="rect">
            <a:avLst/>
          </a:prstGeom>
          <a:noFill/>
        </p:spPr>
        <p:txBody>
          <a:bodyPr wrap="square">
            <a:spAutoFit/>
          </a:bodyPr>
          <a:lstStyle/>
          <a:p>
            <a:r>
              <a:rPr lang="en-US" dirty="0">
                <a:solidFill>
                  <a:srgbClr val="FF0000"/>
                </a:solidFill>
              </a:rPr>
              <a:t>('apple', 'banana', 'cherry', 'orange')</a:t>
            </a:r>
          </a:p>
        </p:txBody>
      </p:sp>
    </p:spTree>
    <p:extLst>
      <p:ext uri="{BB962C8B-B14F-4D97-AF65-F5344CB8AC3E}">
        <p14:creationId xmlns:p14="http://schemas.microsoft.com/office/powerpoint/2010/main" val="37478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74E1-ED85-AA81-97C0-A36AE0EBD03C}"/>
              </a:ext>
            </a:extLst>
          </p:cNvPr>
          <p:cNvSpPr>
            <a:spLocks noGrp="1"/>
          </p:cNvSpPr>
          <p:nvPr>
            <p:ph type="title"/>
          </p:nvPr>
        </p:nvSpPr>
        <p:spPr>
          <a:xfrm>
            <a:off x="628650" y="366055"/>
            <a:ext cx="7886700" cy="722081"/>
          </a:xfrm>
        </p:spPr>
        <p:txBody>
          <a:bodyPr/>
          <a:lstStyle/>
          <a:p>
            <a:r>
              <a:rPr lang="en-US" dirty="0"/>
              <a:t>Exercise</a:t>
            </a:r>
          </a:p>
        </p:txBody>
      </p:sp>
      <p:sp>
        <p:nvSpPr>
          <p:cNvPr id="4" name="Footer Placeholder 3">
            <a:extLst>
              <a:ext uri="{FF2B5EF4-FFF2-40B4-BE49-F238E27FC236}">
                <a16:creationId xmlns:a16="http://schemas.microsoft.com/office/drawing/2014/main" id="{FCC53332-06D0-384B-C9F0-66E38B4BF339}"/>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50FE4A19-F463-8C3E-BB42-BFA471142C0E}"/>
              </a:ext>
            </a:extLst>
          </p:cNvPr>
          <p:cNvSpPr txBox="1"/>
          <p:nvPr/>
        </p:nvSpPr>
        <p:spPr>
          <a:xfrm>
            <a:off x="1133856" y="1266551"/>
            <a:ext cx="7059168" cy="646331"/>
          </a:xfrm>
          <a:prstGeom prst="rect">
            <a:avLst/>
          </a:prstGeom>
          <a:noFill/>
        </p:spPr>
        <p:txBody>
          <a:bodyPr wrap="square">
            <a:spAutoFit/>
          </a:bodyPr>
          <a:lstStyle/>
          <a:p>
            <a:r>
              <a:rPr lang="en-US" b="0" i="0" dirty="0">
                <a:solidFill>
                  <a:srgbClr val="343541"/>
                </a:solidFill>
                <a:effectLst/>
                <a:latin typeface="Söhne"/>
              </a:rPr>
              <a:t>Given the following list of lists:  </a:t>
            </a:r>
            <a:r>
              <a:rPr lang="en-US" b="1" i="0" dirty="0" err="1">
                <a:solidFill>
                  <a:srgbClr val="343541"/>
                </a:solidFill>
                <a:effectLst/>
                <a:latin typeface="Söhne"/>
              </a:rPr>
              <a:t>grades_list</a:t>
            </a:r>
            <a:r>
              <a:rPr lang="en-US" b="1" i="0" dirty="0">
                <a:solidFill>
                  <a:srgbClr val="343541"/>
                </a:solidFill>
                <a:effectLst/>
                <a:latin typeface="Söhne"/>
              </a:rPr>
              <a:t> = [[1, 2, 3], [4, 5, 6], [7, 8, 9]]. </a:t>
            </a:r>
            <a:r>
              <a:rPr lang="en-US" b="0" i="0" dirty="0">
                <a:solidFill>
                  <a:srgbClr val="343541"/>
                </a:solidFill>
                <a:effectLst/>
                <a:latin typeface="Söhne"/>
              </a:rPr>
              <a:t>Convert it to a list of tuples.</a:t>
            </a:r>
            <a:endParaRPr lang="en-US" dirty="0"/>
          </a:p>
        </p:txBody>
      </p:sp>
      <p:sp>
        <p:nvSpPr>
          <p:cNvPr id="8" name="TextBox 7">
            <a:extLst>
              <a:ext uri="{FF2B5EF4-FFF2-40B4-BE49-F238E27FC236}">
                <a16:creationId xmlns:a16="http://schemas.microsoft.com/office/drawing/2014/main" id="{B6D0D580-3707-1976-6D33-9C13BDB7626A}"/>
              </a:ext>
            </a:extLst>
          </p:cNvPr>
          <p:cNvSpPr txBox="1"/>
          <p:nvPr/>
        </p:nvSpPr>
        <p:spPr>
          <a:xfrm>
            <a:off x="1234440" y="2126695"/>
            <a:ext cx="398678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t>grades_list</a:t>
            </a:r>
            <a:r>
              <a:rPr lang="en-US" dirty="0"/>
              <a:t> = [[1, 2, 3], [4, 5, 6], [7, 8, 9]]</a:t>
            </a:r>
          </a:p>
          <a:p>
            <a:r>
              <a:rPr lang="en-US" dirty="0" err="1"/>
              <a:t>tuples_list</a:t>
            </a:r>
            <a:r>
              <a:rPr lang="en-US" dirty="0"/>
              <a:t>=[]</a:t>
            </a:r>
          </a:p>
          <a:p>
            <a:r>
              <a:rPr lang="en-US" dirty="0"/>
              <a:t># Convert list of lists to a list of tuples</a:t>
            </a:r>
          </a:p>
          <a:p>
            <a:r>
              <a:rPr lang="en-US" dirty="0"/>
              <a:t>for item in </a:t>
            </a:r>
            <a:r>
              <a:rPr lang="en-US" dirty="0" err="1"/>
              <a:t>grades_list</a:t>
            </a:r>
            <a:r>
              <a:rPr lang="en-US" dirty="0"/>
              <a:t>:</a:t>
            </a:r>
          </a:p>
          <a:p>
            <a:r>
              <a:rPr lang="en-US" dirty="0">
                <a:solidFill>
                  <a:srgbClr val="C00000"/>
                </a:solidFill>
              </a:rPr>
              <a:t>    </a:t>
            </a:r>
            <a:r>
              <a:rPr lang="en-US" dirty="0" err="1">
                <a:solidFill>
                  <a:srgbClr val="C00000"/>
                </a:solidFill>
              </a:rPr>
              <a:t>tuples_list</a:t>
            </a:r>
            <a:r>
              <a:rPr lang="en-US" dirty="0">
                <a:solidFill>
                  <a:srgbClr val="C00000"/>
                </a:solidFill>
              </a:rPr>
              <a:t>=</a:t>
            </a:r>
            <a:r>
              <a:rPr lang="en-US" dirty="0" err="1">
                <a:solidFill>
                  <a:srgbClr val="C00000"/>
                </a:solidFill>
              </a:rPr>
              <a:t>tuples_list</a:t>
            </a:r>
            <a:r>
              <a:rPr lang="en-US" dirty="0">
                <a:solidFill>
                  <a:srgbClr val="C00000"/>
                </a:solidFill>
              </a:rPr>
              <a:t>+ [tuple(item)]</a:t>
            </a:r>
          </a:p>
          <a:p>
            <a:endParaRPr lang="en-US" dirty="0"/>
          </a:p>
          <a:p>
            <a:r>
              <a:rPr lang="en-US" dirty="0"/>
              <a:t>print(</a:t>
            </a:r>
            <a:r>
              <a:rPr lang="en-US" dirty="0" err="1"/>
              <a:t>tuples_list</a:t>
            </a:r>
            <a:r>
              <a:rPr lang="en-US" dirty="0"/>
              <a:t>)</a:t>
            </a:r>
          </a:p>
        </p:txBody>
      </p:sp>
      <p:sp>
        <p:nvSpPr>
          <p:cNvPr id="10" name="TextBox 9">
            <a:extLst>
              <a:ext uri="{FF2B5EF4-FFF2-40B4-BE49-F238E27FC236}">
                <a16:creationId xmlns:a16="http://schemas.microsoft.com/office/drawing/2014/main" id="{532C3B48-1195-5959-7850-D0EE10894296}"/>
              </a:ext>
            </a:extLst>
          </p:cNvPr>
          <p:cNvSpPr txBox="1"/>
          <p:nvPr/>
        </p:nvSpPr>
        <p:spPr>
          <a:xfrm>
            <a:off x="5772150" y="3253065"/>
            <a:ext cx="2743200" cy="369332"/>
          </a:xfrm>
          <a:prstGeom prst="rect">
            <a:avLst/>
          </a:prstGeom>
          <a:noFill/>
        </p:spPr>
        <p:txBody>
          <a:bodyPr wrap="square">
            <a:spAutoFit/>
          </a:bodyPr>
          <a:lstStyle/>
          <a:p>
            <a:r>
              <a:rPr lang="en-US" dirty="0" err="1">
                <a:solidFill>
                  <a:srgbClr val="C00000"/>
                </a:solidFill>
              </a:rPr>
              <a:t>tuples_list</a:t>
            </a:r>
            <a:r>
              <a:rPr lang="en-US" dirty="0">
                <a:solidFill>
                  <a:srgbClr val="C00000"/>
                </a:solidFill>
              </a:rPr>
              <a:t>+=[tuple(item)]</a:t>
            </a:r>
          </a:p>
        </p:txBody>
      </p:sp>
      <p:sp>
        <p:nvSpPr>
          <p:cNvPr id="11" name="TextBox 10">
            <a:extLst>
              <a:ext uri="{FF2B5EF4-FFF2-40B4-BE49-F238E27FC236}">
                <a16:creationId xmlns:a16="http://schemas.microsoft.com/office/drawing/2014/main" id="{EF4403BB-9445-F727-B353-549B794619C4}"/>
              </a:ext>
            </a:extLst>
          </p:cNvPr>
          <p:cNvSpPr txBox="1"/>
          <p:nvPr/>
        </p:nvSpPr>
        <p:spPr>
          <a:xfrm>
            <a:off x="5314950" y="3250866"/>
            <a:ext cx="457200" cy="369332"/>
          </a:xfrm>
          <a:prstGeom prst="rect">
            <a:avLst/>
          </a:prstGeom>
          <a:noFill/>
        </p:spPr>
        <p:txBody>
          <a:bodyPr wrap="square" rtlCol="0">
            <a:spAutoFit/>
          </a:bodyPr>
          <a:lstStyle/>
          <a:p>
            <a:r>
              <a:rPr lang="en-US" dirty="0"/>
              <a:t>or</a:t>
            </a:r>
          </a:p>
        </p:txBody>
      </p:sp>
      <p:sp>
        <p:nvSpPr>
          <p:cNvPr id="13" name="TextBox 12">
            <a:extLst>
              <a:ext uri="{FF2B5EF4-FFF2-40B4-BE49-F238E27FC236}">
                <a16:creationId xmlns:a16="http://schemas.microsoft.com/office/drawing/2014/main" id="{D1CB2AE2-B7E8-5EBF-DF52-17A56B953DF6}"/>
              </a:ext>
            </a:extLst>
          </p:cNvPr>
          <p:cNvSpPr txBox="1"/>
          <p:nvPr/>
        </p:nvSpPr>
        <p:spPr>
          <a:xfrm>
            <a:off x="2635758" y="4706184"/>
            <a:ext cx="2832354" cy="369332"/>
          </a:xfrm>
          <a:prstGeom prst="rect">
            <a:avLst/>
          </a:prstGeom>
          <a:noFill/>
        </p:spPr>
        <p:txBody>
          <a:bodyPr wrap="square">
            <a:spAutoFit/>
          </a:bodyPr>
          <a:lstStyle/>
          <a:p>
            <a:r>
              <a:rPr lang="en-US" dirty="0">
                <a:solidFill>
                  <a:srgbClr val="FF0000"/>
                </a:solidFill>
              </a:rPr>
              <a:t>[(1, 2, 3), (4, 5, 6), (7, 8, 9)]</a:t>
            </a:r>
          </a:p>
        </p:txBody>
      </p:sp>
    </p:spTree>
    <p:extLst>
      <p:ext uri="{BB962C8B-B14F-4D97-AF65-F5344CB8AC3E}">
        <p14:creationId xmlns:p14="http://schemas.microsoft.com/office/powerpoint/2010/main" val="240255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107C-0288-C670-BAAD-64DFA4F44F78}"/>
              </a:ext>
            </a:extLst>
          </p:cNvPr>
          <p:cNvSpPr>
            <a:spLocks noGrp="1"/>
          </p:cNvSpPr>
          <p:nvPr>
            <p:ph type="title"/>
          </p:nvPr>
        </p:nvSpPr>
        <p:spPr>
          <a:xfrm>
            <a:off x="628650" y="366055"/>
            <a:ext cx="7886700" cy="900770"/>
          </a:xfrm>
        </p:spPr>
        <p:txBody>
          <a:bodyPr/>
          <a:lstStyle/>
          <a:p>
            <a:r>
              <a:rPr lang="en-US" dirty="0"/>
              <a:t>Extra Exercises</a:t>
            </a:r>
          </a:p>
        </p:txBody>
      </p:sp>
      <p:sp>
        <p:nvSpPr>
          <p:cNvPr id="3" name="Content Placeholder 2">
            <a:extLst>
              <a:ext uri="{FF2B5EF4-FFF2-40B4-BE49-F238E27FC236}">
                <a16:creationId xmlns:a16="http://schemas.microsoft.com/office/drawing/2014/main" id="{25F32E00-4D7B-10F1-7373-C474007BF0BC}"/>
              </a:ext>
            </a:extLst>
          </p:cNvPr>
          <p:cNvSpPr>
            <a:spLocks noGrp="1"/>
          </p:cNvSpPr>
          <p:nvPr>
            <p:ph idx="1"/>
          </p:nvPr>
        </p:nvSpPr>
        <p:spPr>
          <a:xfrm>
            <a:off x="628650" y="1494749"/>
            <a:ext cx="7886700" cy="3657364"/>
          </a:xfrm>
        </p:spPr>
        <p:txBody>
          <a:bodyPr>
            <a:normAutofit/>
          </a:bodyPr>
          <a:lstStyle/>
          <a:p>
            <a:pPr marL="457200" indent="-457200">
              <a:buFont typeface="+mj-lt"/>
              <a:buAutoNum type="arabicPeriod"/>
            </a:pPr>
            <a:r>
              <a:rPr lang="en-US" sz="2000" b="0" i="0" dirty="0">
                <a:solidFill>
                  <a:srgbClr val="374151"/>
                </a:solidFill>
                <a:effectLst/>
                <a:latin typeface="+mn-lt"/>
              </a:rPr>
              <a:t>Find the second largest element in a list of integers</a:t>
            </a:r>
          </a:p>
          <a:p>
            <a:pPr marL="457200" indent="-457200">
              <a:buFont typeface="+mj-lt"/>
              <a:buAutoNum type="arabicPeriod"/>
            </a:pPr>
            <a:r>
              <a:rPr lang="en-US" sz="2000" b="0" i="0" dirty="0">
                <a:solidFill>
                  <a:srgbClr val="374151"/>
                </a:solidFill>
                <a:effectLst/>
                <a:latin typeface="+mn-lt"/>
              </a:rPr>
              <a:t>Find the nth largest element in a list of integers</a:t>
            </a:r>
          </a:p>
          <a:p>
            <a:pPr marL="457200" indent="-457200">
              <a:buFont typeface="+mj-lt"/>
              <a:buAutoNum type="arabicPeriod"/>
            </a:pPr>
            <a:r>
              <a:rPr lang="en-US" sz="2000" b="0" i="0" dirty="0">
                <a:solidFill>
                  <a:srgbClr val="374151"/>
                </a:solidFill>
                <a:effectLst/>
                <a:latin typeface="+mn-lt"/>
              </a:rPr>
              <a:t>Given a list of integers, find the first number that is divisible by 3</a:t>
            </a:r>
          </a:p>
          <a:p>
            <a:pPr marL="457200" indent="-457200">
              <a:buFont typeface="+mj-lt"/>
              <a:buAutoNum type="arabicPeriod"/>
            </a:pPr>
            <a:r>
              <a:rPr lang="en-US" sz="2000" b="0" i="0" dirty="0">
                <a:solidFill>
                  <a:srgbClr val="374151"/>
                </a:solidFill>
                <a:effectLst/>
                <a:latin typeface="+mn-lt"/>
              </a:rPr>
              <a:t>Given a list of strings, count the number of strings that are longer than 5 characters.</a:t>
            </a:r>
          </a:p>
          <a:p>
            <a:pPr marL="457200" indent="-457200">
              <a:buFont typeface="+mj-lt"/>
              <a:buAutoNum type="arabicPeriod"/>
            </a:pPr>
            <a:r>
              <a:rPr lang="en-US" sz="2000" b="0" i="0" dirty="0">
                <a:solidFill>
                  <a:srgbClr val="374151"/>
                </a:solidFill>
                <a:effectLst/>
                <a:latin typeface="+mn-lt"/>
              </a:rPr>
              <a:t>Given a list of strings, find the longest string in the list.</a:t>
            </a:r>
          </a:p>
          <a:p>
            <a:pPr marL="457200" indent="-457200" algn="l">
              <a:buFont typeface="+mj-lt"/>
              <a:buAutoNum type="arabicPeriod"/>
            </a:pPr>
            <a:r>
              <a:rPr lang="en-US" sz="2000" b="0" i="0" dirty="0">
                <a:solidFill>
                  <a:srgbClr val="374151"/>
                </a:solidFill>
                <a:effectLst/>
                <a:latin typeface="+mn-lt"/>
              </a:rPr>
              <a:t>Write a program that takes in a list of numbers and finds the largest prime number in the list.</a:t>
            </a:r>
          </a:p>
          <a:p>
            <a:pPr marL="457200" indent="-457200" algn="l">
              <a:buFont typeface="+mj-lt"/>
              <a:buAutoNum type="arabicPeriod"/>
            </a:pPr>
            <a:r>
              <a:rPr lang="en-US" sz="2000" b="0" i="0" dirty="0">
                <a:solidFill>
                  <a:srgbClr val="374151"/>
                </a:solidFill>
                <a:effectLst/>
                <a:latin typeface="+mn-lt"/>
              </a:rPr>
              <a:t>Given a </a:t>
            </a:r>
            <a:r>
              <a:rPr lang="en-US" sz="2000" b="1" i="0" dirty="0">
                <a:solidFill>
                  <a:srgbClr val="374151"/>
                </a:solidFill>
                <a:effectLst/>
                <a:latin typeface="+mn-lt"/>
              </a:rPr>
              <a:t>list of tuples</a:t>
            </a:r>
            <a:r>
              <a:rPr lang="en-US" sz="2000" b="0" i="0" dirty="0">
                <a:solidFill>
                  <a:srgbClr val="374151"/>
                </a:solidFill>
                <a:effectLst/>
                <a:latin typeface="+mn-lt"/>
              </a:rPr>
              <a:t>, find the average of the second elements of all the tuples.</a:t>
            </a:r>
          </a:p>
          <a:p>
            <a:endParaRPr lang="en-US" sz="2000" dirty="0"/>
          </a:p>
        </p:txBody>
      </p:sp>
      <p:sp>
        <p:nvSpPr>
          <p:cNvPr id="4" name="Footer Placeholder 3">
            <a:extLst>
              <a:ext uri="{FF2B5EF4-FFF2-40B4-BE49-F238E27FC236}">
                <a16:creationId xmlns:a16="http://schemas.microsoft.com/office/drawing/2014/main" id="{8DE29DFE-DED1-7372-B22E-917C131044F2}"/>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843615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A78D-B1CB-4324-A0EC-CD296C8AF2FF}"/>
              </a:ext>
            </a:extLst>
          </p:cNvPr>
          <p:cNvSpPr>
            <a:spLocks noGrp="1"/>
          </p:cNvSpPr>
          <p:nvPr>
            <p:ph type="title"/>
          </p:nvPr>
        </p:nvSpPr>
        <p:spPr>
          <a:xfrm>
            <a:off x="628650" y="366055"/>
            <a:ext cx="7886700" cy="539491"/>
          </a:xfrm>
        </p:spPr>
        <p:txBody>
          <a:bodyPr>
            <a:normAutofit fontScale="90000"/>
          </a:bodyPr>
          <a:lstStyle/>
          <a:p>
            <a:r>
              <a:rPr lang="en-US" altLang="en-US" dirty="0"/>
              <a:t>Summary</a:t>
            </a:r>
            <a:endParaRPr lang="en-US" dirty="0"/>
          </a:p>
        </p:txBody>
      </p:sp>
      <p:sp>
        <p:nvSpPr>
          <p:cNvPr id="5" name="Footer Placeholder 4">
            <a:extLst>
              <a:ext uri="{FF2B5EF4-FFF2-40B4-BE49-F238E27FC236}">
                <a16:creationId xmlns:a16="http://schemas.microsoft.com/office/drawing/2014/main" id="{3F649D62-266A-42DD-81EE-49F7DF47C8C7}"/>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4FA2D0F7-F2E7-4A4C-9969-2892714808E2}"/>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pPr/>
              <a:t>26</a:t>
            </a:fld>
            <a:endParaRPr lang="en-US" dirty="0"/>
          </a:p>
        </p:txBody>
      </p:sp>
      <p:sp>
        <p:nvSpPr>
          <p:cNvPr id="8" name="TextBox 7">
            <a:extLst>
              <a:ext uri="{FF2B5EF4-FFF2-40B4-BE49-F238E27FC236}">
                <a16:creationId xmlns:a16="http://schemas.microsoft.com/office/drawing/2014/main" id="{3E9415E3-1780-4EFA-9626-AB2C40676478}"/>
              </a:ext>
            </a:extLst>
          </p:cNvPr>
          <p:cNvSpPr txBox="1"/>
          <p:nvPr/>
        </p:nvSpPr>
        <p:spPr>
          <a:xfrm>
            <a:off x="557592" y="1583377"/>
            <a:ext cx="5305425" cy="2616101"/>
          </a:xfrm>
          <a:prstGeom prst="rect">
            <a:avLst/>
          </a:prstGeom>
          <a:noFill/>
        </p:spPr>
        <p:txBody>
          <a:bodyPr wrap="square">
            <a:spAutoFit/>
          </a:bodyPr>
          <a:lstStyle/>
          <a:p>
            <a:pPr lvl="1" eaLnBrk="1" hangingPunct="1"/>
            <a:r>
              <a:rPr lang="en-US" altLang="en-US" dirty="0"/>
              <a:t>Lists, including:</a:t>
            </a:r>
          </a:p>
          <a:p>
            <a:pPr marL="1200150" lvl="2" indent="-285750">
              <a:buFont typeface="Arial" panose="020B0604020202020204" pitchFamily="34" charset="0"/>
              <a:buChar char="•"/>
            </a:pPr>
            <a:r>
              <a:rPr lang="en-US" altLang="en-US" sz="1600" dirty="0"/>
              <a:t>Repetition and concatenation operators</a:t>
            </a:r>
          </a:p>
          <a:p>
            <a:pPr marL="1200150" lvl="2" indent="-285750">
              <a:buFont typeface="Arial" panose="020B0604020202020204" pitchFamily="34" charset="0"/>
              <a:buChar char="•"/>
            </a:pPr>
            <a:r>
              <a:rPr lang="en-US" altLang="en-US" sz="1600" dirty="0"/>
              <a:t>Indexing </a:t>
            </a:r>
          </a:p>
          <a:p>
            <a:pPr marL="1200150" lvl="2" indent="-285750">
              <a:buFont typeface="Arial" panose="020B0604020202020204" pitchFamily="34" charset="0"/>
              <a:buChar char="•"/>
            </a:pPr>
            <a:r>
              <a:rPr lang="en-US" altLang="en-US" sz="1600" dirty="0"/>
              <a:t>Techniques for processing lists</a:t>
            </a:r>
          </a:p>
          <a:p>
            <a:pPr marL="1200150" lvl="2" indent="-285750">
              <a:buFont typeface="Arial" panose="020B0604020202020204" pitchFamily="34" charset="0"/>
              <a:buChar char="•"/>
            </a:pPr>
            <a:r>
              <a:rPr lang="en-US" altLang="en-US" sz="1600" dirty="0"/>
              <a:t>Slicing and copying lists</a:t>
            </a:r>
          </a:p>
          <a:p>
            <a:pPr marL="1200150" lvl="2" indent="-285750">
              <a:buFont typeface="Arial" panose="020B0604020202020204" pitchFamily="34" charset="0"/>
              <a:buChar char="•"/>
            </a:pPr>
            <a:r>
              <a:rPr lang="en-US" altLang="en-US" sz="1600" dirty="0"/>
              <a:t>List methods and built-in functions for lists</a:t>
            </a:r>
          </a:p>
          <a:p>
            <a:pPr marL="1200150" lvl="2" indent="-285750">
              <a:buFont typeface="Arial" panose="020B0604020202020204" pitchFamily="34" charset="0"/>
              <a:buChar char="•"/>
            </a:pPr>
            <a:r>
              <a:rPr lang="en-US" altLang="en-US" sz="1600" dirty="0"/>
              <a:t>Two-dimensional lists</a:t>
            </a:r>
          </a:p>
          <a:p>
            <a:pPr lvl="1" eaLnBrk="1" hangingPunct="1"/>
            <a:r>
              <a:rPr lang="en-US" altLang="en-US" dirty="0"/>
              <a:t>Tuples, including:</a:t>
            </a:r>
          </a:p>
          <a:p>
            <a:pPr marL="1200150" lvl="2" indent="-285750">
              <a:buFont typeface="Arial" panose="020B0604020202020204" pitchFamily="34" charset="0"/>
              <a:buChar char="•"/>
            </a:pPr>
            <a:r>
              <a:rPr lang="en-US" altLang="en-US" sz="1600" dirty="0"/>
              <a:t>Immutability</a:t>
            </a:r>
          </a:p>
          <a:p>
            <a:pPr marL="1200150" lvl="2" indent="-285750">
              <a:buFont typeface="Arial" panose="020B0604020202020204" pitchFamily="34" charset="0"/>
              <a:buChar char="•"/>
            </a:pPr>
            <a:r>
              <a:rPr lang="en-US" altLang="en-US" sz="1600" dirty="0"/>
              <a:t>Difference from and advantages over lists</a:t>
            </a:r>
            <a:endParaRPr lang="en-US" sz="1400" dirty="0"/>
          </a:p>
        </p:txBody>
      </p:sp>
      <p:sp>
        <p:nvSpPr>
          <p:cNvPr id="14" name="TextBox 13">
            <a:extLst>
              <a:ext uri="{FF2B5EF4-FFF2-40B4-BE49-F238E27FC236}">
                <a16:creationId xmlns:a16="http://schemas.microsoft.com/office/drawing/2014/main" id="{C8175E22-F45D-45FA-94BD-FBD1BF706FF4}"/>
              </a:ext>
            </a:extLst>
          </p:cNvPr>
          <p:cNvSpPr txBox="1"/>
          <p:nvPr/>
        </p:nvSpPr>
        <p:spPr>
          <a:xfrm>
            <a:off x="831299" y="1059795"/>
            <a:ext cx="4572000" cy="369332"/>
          </a:xfrm>
          <a:prstGeom prst="rect">
            <a:avLst/>
          </a:prstGeom>
          <a:noFill/>
        </p:spPr>
        <p:txBody>
          <a:bodyPr wrap="square">
            <a:spAutoFit/>
          </a:bodyPr>
          <a:lstStyle/>
          <a:p>
            <a:r>
              <a:rPr lang="en-US" altLang="en-US" dirty="0"/>
              <a:t>This lecture covered:</a:t>
            </a:r>
            <a:endParaRPr lang="en-US" dirty="0"/>
          </a:p>
        </p:txBody>
      </p:sp>
    </p:spTree>
    <p:extLst>
      <p:ext uri="{BB962C8B-B14F-4D97-AF65-F5344CB8AC3E}">
        <p14:creationId xmlns:p14="http://schemas.microsoft.com/office/powerpoint/2010/main" val="52374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68478"/>
          </a:xfrm>
        </p:spPr>
        <p:txBody>
          <a:bodyPr/>
          <a:lstStyle/>
          <a:p>
            <a:r>
              <a:rPr lang="en-US" dirty="0"/>
              <a:t>Introduction</a:t>
            </a:r>
          </a:p>
        </p:txBody>
      </p:sp>
      <p:sp>
        <p:nvSpPr>
          <p:cNvPr id="5" name="Footer Placeholder 4">
            <a:extLst>
              <a:ext uri="{FF2B5EF4-FFF2-40B4-BE49-F238E27FC236}">
                <a16:creationId xmlns:a16="http://schemas.microsoft.com/office/drawing/2014/main" id="{D7241777-BFF4-468B-9A5A-6D7024D71EA0}"/>
              </a:ext>
            </a:extLst>
          </p:cNvPr>
          <p:cNvSpPr>
            <a:spLocks noGrp="1"/>
          </p:cNvSpPr>
          <p:nvPr>
            <p:ph type="ftr" sz="quarter" idx="11"/>
          </p:nvPr>
        </p:nvSpPr>
        <p:spPr/>
        <p:txBody>
          <a:bodyPr/>
          <a:lstStyle/>
          <a:p>
            <a:r>
              <a:rPr lang="en-US"/>
              <a:t>AOU-M110</a:t>
            </a:r>
            <a:endParaRPr lang="en-US" dirty="0"/>
          </a:p>
        </p:txBody>
      </p:sp>
      <p:sp>
        <p:nvSpPr>
          <p:cNvPr id="4" name="Slide Number Placeholder 3"/>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3</a:t>
            </a:fld>
            <a:endParaRPr lang="en-US" dirty="0"/>
          </a:p>
        </p:txBody>
      </p:sp>
      <p:sp>
        <p:nvSpPr>
          <p:cNvPr id="8" name="TextBox 7">
            <a:extLst>
              <a:ext uri="{FF2B5EF4-FFF2-40B4-BE49-F238E27FC236}">
                <a16:creationId xmlns:a16="http://schemas.microsoft.com/office/drawing/2014/main" id="{7BDAA93C-E4BF-4853-8E31-E6D55C0E8B58}"/>
              </a:ext>
            </a:extLst>
          </p:cNvPr>
          <p:cNvSpPr txBox="1"/>
          <p:nvPr/>
        </p:nvSpPr>
        <p:spPr>
          <a:xfrm>
            <a:off x="975742" y="2251497"/>
            <a:ext cx="7450666" cy="2585323"/>
          </a:xfrm>
          <a:prstGeom prst="rect">
            <a:avLst/>
          </a:prstGeom>
          <a:noFill/>
        </p:spPr>
        <p:txBody>
          <a:bodyPr wrap="square">
            <a:spAutoFit/>
          </a:bodyPr>
          <a:lstStyle/>
          <a:p>
            <a:pPr marL="285750" indent="-285750">
              <a:buFont typeface="Arial" panose="020B0604020202020204" pitchFamily="34" charset="0"/>
              <a:buChar char="•"/>
            </a:pPr>
            <a:r>
              <a:rPr lang="en-US" dirty="0"/>
              <a:t>A sequence is an object that contains multiple items of data. The items that are in a sequence are stored one after the other. </a:t>
            </a:r>
          </a:p>
          <a:p>
            <a:pPr marL="285750" indent="-285750">
              <a:buFont typeface="Arial" panose="020B0604020202020204" pitchFamily="34" charset="0"/>
              <a:buChar char="•"/>
            </a:pPr>
            <a:r>
              <a:rPr lang="en-US" dirty="0"/>
              <a:t>Python provides various ways to perform operations on the items that are stored in a sequence.</a:t>
            </a:r>
          </a:p>
          <a:p>
            <a:pPr marL="285750" indent="-285750">
              <a:buFont typeface="Arial" panose="020B0604020202020204" pitchFamily="34" charset="0"/>
              <a:buChar char="•"/>
            </a:pPr>
            <a:r>
              <a:rPr lang="en-US" dirty="0"/>
              <a:t>There are several different types of sequence objects in Python. </a:t>
            </a:r>
          </a:p>
          <a:p>
            <a:endParaRPr lang="en-US" dirty="0"/>
          </a:p>
          <a:p>
            <a:pPr marL="285750" indent="-285750">
              <a:buFont typeface="Arial" panose="020B0604020202020204" pitchFamily="34" charset="0"/>
              <a:buChar char="•"/>
            </a:pPr>
            <a:r>
              <a:rPr lang="en-US" dirty="0"/>
              <a:t>In this lecture, we will look at two of the fundamental sequence types: lists and tuples. </a:t>
            </a:r>
          </a:p>
          <a:p>
            <a:pPr marL="285750" indent="-285750">
              <a:buFont typeface="Arial" panose="020B0604020202020204" pitchFamily="34" charset="0"/>
              <a:buChar char="•"/>
            </a:pPr>
            <a:r>
              <a:rPr lang="en-US" dirty="0"/>
              <a:t>Both lists and tuples are sequences that can hold various types of data. </a:t>
            </a:r>
          </a:p>
        </p:txBody>
      </p:sp>
      <p:sp>
        <p:nvSpPr>
          <p:cNvPr id="9" name="TextBox 8">
            <a:extLst>
              <a:ext uri="{FF2B5EF4-FFF2-40B4-BE49-F238E27FC236}">
                <a16:creationId xmlns:a16="http://schemas.microsoft.com/office/drawing/2014/main" id="{1B11EF3B-9F77-43EA-B43D-673D3961B57A}"/>
              </a:ext>
            </a:extLst>
          </p:cNvPr>
          <p:cNvSpPr txBox="1"/>
          <p:nvPr/>
        </p:nvSpPr>
        <p:spPr>
          <a:xfrm>
            <a:off x="982134" y="1263311"/>
            <a:ext cx="7450667" cy="923330"/>
          </a:xfrm>
          <a:prstGeom prst="rect">
            <a:avLst/>
          </a:prstGeom>
          <a:noFill/>
        </p:spPr>
        <p:txBody>
          <a:bodyPr wrap="square">
            <a:spAutoFit/>
          </a:bodyPr>
          <a:lstStyle/>
          <a:p>
            <a:pPr marL="285750" indent="-285750">
              <a:buFont typeface="Arial" panose="020B0604020202020204" pitchFamily="34" charset="0"/>
              <a:buChar char="•"/>
            </a:pPr>
            <a:r>
              <a:rPr lang="en-US" dirty="0"/>
              <a:t>Python programming language has four collection data types- list, tuple, sets and dictionary. They have different characteristics based on the declaration and the usage.</a:t>
            </a:r>
          </a:p>
        </p:txBody>
      </p:sp>
    </p:spTree>
    <p:extLst>
      <p:ext uri="{BB962C8B-B14F-4D97-AF65-F5344CB8AC3E}">
        <p14:creationId xmlns:p14="http://schemas.microsoft.com/office/powerpoint/2010/main" val="198212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C00000"/>
                </a:solidFill>
              </a:rPr>
              <a:t>Lists</a:t>
            </a:r>
            <a:endParaRPr lang="en-US" sz="3400" b="1" dirty="0">
              <a:solidFill>
                <a:srgbClr val="C00000"/>
              </a:solidFill>
            </a:endParaRPr>
          </a:p>
        </p:txBody>
      </p:sp>
      <p:sp>
        <p:nvSpPr>
          <p:cNvPr id="5" name="Footer Placeholder 4">
            <a:extLst>
              <a:ext uri="{FF2B5EF4-FFF2-40B4-BE49-F238E27FC236}">
                <a16:creationId xmlns:a16="http://schemas.microsoft.com/office/drawing/2014/main" id="{B1C43BDF-6BDA-437E-B5F8-5515A9E1CB81}"/>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4</a:t>
            </a:fld>
            <a:endParaRPr lang="en-US" dirty="0"/>
          </a:p>
        </p:txBody>
      </p:sp>
      <p:sp>
        <p:nvSpPr>
          <p:cNvPr id="6" name="TextBox 5">
            <a:extLst>
              <a:ext uri="{FF2B5EF4-FFF2-40B4-BE49-F238E27FC236}">
                <a16:creationId xmlns:a16="http://schemas.microsoft.com/office/drawing/2014/main" id="{0A431683-19A4-4FDC-8BF3-2E4D4BBFA5BC}"/>
              </a:ext>
            </a:extLst>
          </p:cNvPr>
          <p:cNvSpPr txBox="1"/>
          <p:nvPr/>
        </p:nvSpPr>
        <p:spPr>
          <a:xfrm>
            <a:off x="1349021" y="1340160"/>
            <a:ext cx="7095067" cy="313008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A list is an object that contains multiple data items.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Lists are mutable, which means that their contents can be changed during a program’s execution.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Lists are dynamic data structures, meaning that items may be added to them or removed from them.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You can use indexing, slicing, and various methods to work with lists in a program.</a:t>
            </a:r>
          </a:p>
        </p:txBody>
      </p:sp>
    </p:spTree>
    <p:extLst>
      <p:ext uri="{BB962C8B-B14F-4D97-AF65-F5344CB8AC3E}">
        <p14:creationId xmlns:p14="http://schemas.microsoft.com/office/powerpoint/2010/main" val="77139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p:nvPr>
        </p:nvSpPr>
        <p:spPr/>
        <p:txBody>
          <a:bodyPr>
            <a:normAutofit/>
          </a:bodyPr>
          <a:lstStyle/>
          <a:p>
            <a:r>
              <a:rPr lang="en-GB" b="1" dirty="0"/>
              <a:t>Lists</a:t>
            </a:r>
            <a:endParaRPr lang="ar-KW" altLang="ar-KW" dirty="0"/>
          </a:p>
        </p:txBody>
      </p:sp>
      <p:sp>
        <p:nvSpPr>
          <p:cNvPr id="25602" name="Content Placeholder 2"/>
          <p:cNvSpPr>
            <a:spLocks noGrp="1"/>
          </p:cNvSpPr>
          <p:nvPr>
            <p:ph idx="1"/>
          </p:nvPr>
        </p:nvSpPr>
        <p:spPr>
          <a:xfrm>
            <a:off x="628650" y="1524236"/>
            <a:ext cx="7886700" cy="3657364"/>
          </a:xfrm>
        </p:spPr>
        <p:txBody>
          <a:bodyPr>
            <a:normAutofit lnSpcReduction="10000"/>
          </a:bodyPr>
          <a:lstStyle/>
          <a:p>
            <a:pPr algn="just"/>
            <a:r>
              <a:rPr lang="en-US" altLang="ar-KW" sz="2600" dirty="0">
                <a:latin typeface="+mn-lt"/>
              </a:rPr>
              <a:t>A </a:t>
            </a:r>
            <a:r>
              <a:rPr lang="en-US" altLang="ar-KW" sz="2600" b="1" dirty="0">
                <a:solidFill>
                  <a:srgbClr val="FF0000"/>
                </a:solidFill>
                <a:latin typeface="+mn-lt"/>
              </a:rPr>
              <a:t>list</a:t>
            </a:r>
            <a:r>
              <a:rPr lang="en-US" altLang="ar-KW" sz="2600" dirty="0">
                <a:latin typeface="+mn-lt"/>
              </a:rPr>
              <a:t> </a:t>
            </a:r>
            <a:r>
              <a:rPr lang="en-US" altLang="ar-KW" sz="2600" dirty="0">
                <a:solidFill>
                  <a:srgbClr val="7030A0"/>
                </a:solidFill>
                <a:latin typeface="+mn-lt"/>
              </a:rPr>
              <a:t>is a data structure in Python that is a </a:t>
            </a:r>
            <a:r>
              <a:rPr lang="en-US" altLang="ar-KW" sz="2600" u="sng" dirty="0">
                <a:solidFill>
                  <a:srgbClr val="7030A0"/>
                </a:solidFill>
                <a:latin typeface="+mn-lt"/>
              </a:rPr>
              <a:t>mutable</a:t>
            </a:r>
            <a:r>
              <a:rPr lang="en-US" altLang="ar-KW" sz="2600" dirty="0">
                <a:solidFill>
                  <a:srgbClr val="7030A0"/>
                </a:solidFill>
                <a:latin typeface="+mn-lt"/>
              </a:rPr>
              <a:t> (or changeable), </a:t>
            </a:r>
            <a:r>
              <a:rPr lang="en-US" altLang="ar-KW" sz="2600" u="sng" dirty="0">
                <a:solidFill>
                  <a:srgbClr val="7030A0"/>
                </a:solidFill>
                <a:latin typeface="+mn-lt"/>
              </a:rPr>
              <a:t>ordered</a:t>
            </a:r>
            <a:r>
              <a:rPr lang="en-US" altLang="ar-KW" sz="2600" dirty="0">
                <a:solidFill>
                  <a:srgbClr val="7030A0"/>
                </a:solidFill>
                <a:latin typeface="+mn-lt"/>
              </a:rPr>
              <a:t> sequence of elements.</a:t>
            </a:r>
          </a:p>
          <a:p>
            <a:pPr algn="just"/>
            <a:r>
              <a:rPr lang="en-US" altLang="ar-KW" dirty="0">
                <a:latin typeface="+mn-lt"/>
              </a:rPr>
              <a:t>Each element or value that is inside of a list is called an </a:t>
            </a:r>
            <a:r>
              <a:rPr lang="en-US" altLang="ar-KW" b="1" dirty="0">
                <a:solidFill>
                  <a:srgbClr val="7030A0"/>
                </a:solidFill>
                <a:latin typeface="+mn-lt"/>
              </a:rPr>
              <a:t>item</a:t>
            </a:r>
            <a:r>
              <a:rPr lang="en-US" altLang="ar-KW" dirty="0">
                <a:latin typeface="+mn-lt"/>
              </a:rPr>
              <a:t>.</a:t>
            </a:r>
          </a:p>
          <a:p>
            <a:pPr algn="just"/>
            <a:r>
              <a:rPr lang="en-US" altLang="ar-KW" dirty="0">
                <a:latin typeface="+mn-lt"/>
              </a:rPr>
              <a:t>Lists are defined by having values between square brackets [ ].</a:t>
            </a:r>
          </a:p>
          <a:p>
            <a:pPr algn="just"/>
            <a:r>
              <a:rPr lang="en-US" altLang="ar-KW" dirty="0">
                <a:latin typeface="+mn-lt"/>
              </a:rPr>
              <a:t>Lists are great to use when you want to work with many related values.</a:t>
            </a:r>
          </a:p>
          <a:p>
            <a:pPr algn="just"/>
            <a:r>
              <a:rPr lang="en-US" altLang="ar-KW" dirty="0">
                <a:latin typeface="+mn-lt"/>
              </a:rPr>
              <a:t>They enable you to keep data together that belongs together, condense your code, and perform the same methods and operations on multiple values at once. </a:t>
            </a:r>
          </a:p>
          <a:p>
            <a:pPr algn="just"/>
            <a:r>
              <a:rPr lang="en-US" altLang="ar-KW" dirty="0">
                <a:latin typeface="+mn-lt"/>
              </a:rPr>
              <a:t>To create a list, we use square brackets to indicate the start and end of the list and separate the items by commas</a:t>
            </a:r>
            <a:r>
              <a:rPr lang="en-US" altLang="ar-KW" dirty="0"/>
              <a:t>.</a:t>
            </a:r>
          </a:p>
        </p:txBody>
      </p:sp>
      <p:sp>
        <p:nvSpPr>
          <p:cNvPr id="3" name="Footer Placeholder 2">
            <a:extLst>
              <a:ext uri="{FF2B5EF4-FFF2-40B4-BE49-F238E27FC236}">
                <a16:creationId xmlns:a16="http://schemas.microsoft.com/office/drawing/2014/main" id="{B3026D1A-09FB-4616-8C26-0662FE4C7FAE}"/>
              </a:ext>
            </a:extLst>
          </p:cNvPr>
          <p:cNvSpPr>
            <a:spLocks noGrp="1"/>
          </p:cNvSpPr>
          <p:nvPr>
            <p:ph type="ftr" sz="quarter" idx="11"/>
          </p:nvPr>
        </p:nvSpPr>
        <p:spPr/>
        <p:txBody>
          <a:bodyPr/>
          <a:lstStyle/>
          <a:p>
            <a:r>
              <a:rPr lang="en-US"/>
              <a:t>AOU-M110</a:t>
            </a:r>
            <a:endParaRPr lang="en-US" dirty="0"/>
          </a:p>
        </p:txBody>
      </p:sp>
      <p:sp>
        <p:nvSpPr>
          <p:cNvPr id="25603" name="Slide Number Placeholder 1"/>
          <p:cNvSpPr>
            <a:spLocks noGrp="1"/>
          </p:cNvSpPr>
          <p:nvPr>
            <p:ph type="sldNum" sz="quarter" idx="4294967295"/>
          </p:nvPr>
        </p:nvSpPr>
        <p:spPr>
          <a:xfrm>
            <a:off x="8715375" y="6342063"/>
            <a:ext cx="428625"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fld id="{CD701089-68C2-4505-852E-3B4DE449A696}" type="slidenum">
              <a:rPr lang="en-US" altLang="ar-KW" sz="1400"/>
              <a:pPr eaLnBrk="1" hangingPunct="1">
                <a:spcBef>
                  <a:spcPct val="0"/>
                </a:spcBef>
                <a:buClrTx/>
                <a:buFontTx/>
                <a:buNone/>
              </a:pPr>
              <a:t>5</a:t>
            </a:fld>
            <a:endParaRPr lang="en-US" altLang="ar-KW" sz="1400"/>
          </a:p>
        </p:txBody>
      </p:sp>
      <p:sp>
        <p:nvSpPr>
          <p:cNvPr id="6" name="TextBox 5">
            <a:extLst>
              <a:ext uri="{FF2B5EF4-FFF2-40B4-BE49-F238E27FC236}">
                <a16:creationId xmlns:a16="http://schemas.microsoft.com/office/drawing/2014/main" id="{59AF2D65-9E1E-436D-8ADF-1312FDD2C5CB}"/>
              </a:ext>
            </a:extLst>
          </p:cNvPr>
          <p:cNvSpPr txBox="1"/>
          <p:nvPr/>
        </p:nvSpPr>
        <p:spPr>
          <a:xfrm>
            <a:off x="282223" y="5012267"/>
            <a:ext cx="7643193" cy="846386"/>
          </a:xfrm>
          <a:prstGeom prst="rect">
            <a:avLst/>
          </a:prstGeom>
          <a:noFill/>
        </p:spPr>
        <p:txBody>
          <a:bodyPr wrap="square">
            <a:spAutoFit/>
          </a:bodyPr>
          <a:lstStyle/>
          <a:p>
            <a:pPr lvl="1" defTabSz="457200">
              <a:spcBef>
                <a:spcPct val="20000"/>
              </a:spcBef>
              <a:spcAft>
                <a:spcPts val="600"/>
              </a:spcAft>
              <a:buClr>
                <a:srgbClr val="30ACEC">
                  <a:lumMod val="75000"/>
                </a:srgbClr>
              </a:buClr>
              <a:buSzPct val="145000"/>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Here is a statement that creates a list of integers:  </a:t>
            </a:r>
          </a:p>
          <a:p>
            <a:pPr lvl="1" defTabSz="457200">
              <a:spcBef>
                <a:spcPct val="20000"/>
              </a:spcBef>
              <a:spcAft>
                <a:spcPts val="600"/>
              </a:spcAft>
              <a:buClr>
                <a:srgbClr val="30ACEC">
                  <a:lumMod val="75000"/>
                </a:srgbClr>
              </a:buClr>
              <a:buSzPct val="145000"/>
              <a:defRPr/>
            </a:pPr>
            <a:r>
              <a:rPr lang="en-US" sz="2000" dirty="0">
                <a:solidFill>
                  <a:srgbClr val="0070C0"/>
                </a:solidFill>
                <a:latin typeface="Corbel" panose="020B0503020204020204"/>
              </a:rPr>
              <a:t>List1= [1,2,3,4,5]</a:t>
            </a:r>
          </a:p>
        </p:txBody>
      </p:sp>
    </p:spTree>
    <p:extLst>
      <p:ext uri="{BB962C8B-B14F-4D97-AF65-F5344CB8AC3E}">
        <p14:creationId xmlns:p14="http://schemas.microsoft.com/office/powerpoint/2010/main" val="99106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p:txBody>
          <a:bodyPr>
            <a:normAutofit/>
          </a:bodyPr>
          <a:lstStyle/>
          <a:p>
            <a:r>
              <a:rPr lang="en-GB" b="1" dirty="0"/>
              <a:t>Lists</a:t>
            </a:r>
            <a:endParaRPr lang="ar-KW" altLang="ar-KW" dirty="0"/>
          </a:p>
        </p:txBody>
      </p:sp>
      <p:sp>
        <p:nvSpPr>
          <p:cNvPr id="3" name="Footer Placeholder 2">
            <a:extLst>
              <a:ext uri="{FF2B5EF4-FFF2-40B4-BE49-F238E27FC236}">
                <a16:creationId xmlns:a16="http://schemas.microsoft.com/office/drawing/2014/main" id="{D2EE2DED-83E7-44BC-81C1-B4A4F9031269}"/>
              </a:ext>
            </a:extLst>
          </p:cNvPr>
          <p:cNvSpPr>
            <a:spLocks noGrp="1"/>
          </p:cNvSpPr>
          <p:nvPr>
            <p:ph type="ftr" sz="quarter" idx="11"/>
          </p:nvPr>
        </p:nvSpPr>
        <p:spPr/>
        <p:txBody>
          <a:bodyPr/>
          <a:lstStyle/>
          <a:p>
            <a:r>
              <a:rPr lang="en-US"/>
              <a:t>AOU-M110</a:t>
            </a:r>
            <a:endParaRPr lang="en-US" dirty="0"/>
          </a:p>
        </p:txBody>
      </p:sp>
      <p:sp>
        <p:nvSpPr>
          <p:cNvPr id="26627" name="Slide Number Placeholder 1"/>
          <p:cNvSpPr>
            <a:spLocks noGrp="1"/>
          </p:cNvSpPr>
          <p:nvPr>
            <p:ph type="sldNum" sz="quarter" idx="4294967295"/>
          </p:nvPr>
        </p:nvSpPr>
        <p:spPr>
          <a:xfrm>
            <a:off x="8715375" y="6342063"/>
            <a:ext cx="428625"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fld id="{173E39CE-32DB-4D1B-B4A4-B087B1002892}" type="slidenum">
              <a:rPr lang="en-US" altLang="ar-KW" sz="1400"/>
              <a:pPr eaLnBrk="1" hangingPunct="1">
                <a:spcBef>
                  <a:spcPct val="0"/>
                </a:spcBef>
                <a:buClrTx/>
                <a:buFontTx/>
                <a:buNone/>
              </a:pPr>
              <a:t>6</a:t>
            </a:fld>
            <a:endParaRPr lang="en-US" altLang="ar-KW" sz="1400"/>
          </a:p>
        </p:txBody>
      </p:sp>
      <p:sp>
        <p:nvSpPr>
          <p:cNvPr id="6" name="TextBox 5">
            <a:extLst>
              <a:ext uri="{FF2B5EF4-FFF2-40B4-BE49-F238E27FC236}">
                <a16:creationId xmlns:a16="http://schemas.microsoft.com/office/drawing/2014/main" id="{8B69F410-EC64-4687-9445-365A55CD201B}"/>
              </a:ext>
            </a:extLst>
          </p:cNvPr>
          <p:cNvSpPr txBox="1"/>
          <p:nvPr/>
        </p:nvSpPr>
        <p:spPr>
          <a:xfrm>
            <a:off x="891822" y="1466854"/>
            <a:ext cx="7794979" cy="4108817"/>
          </a:xfrm>
          <a:prstGeom prst="rect">
            <a:avLst/>
          </a:prstGeom>
          <a:noFill/>
        </p:spPr>
        <p:txBody>
          <a:bodyPr wrap="square">
            <a:spAutoFit/>
          </a:bodyPr>
          <a:lstStyle/>
          <a:p>
            <a:pPr defTabSz="457200">
              <a:spcBef>
                <a:spcPct val="20000"/>
              </a:spcBef>
              <a:spcAft>
                <a:spcPts val="600"/>
              </a:spcAft>
              <a:buClr>
                <a:srgbClr val="30ACEC">
                  <a:lumMod val="75000"/>
                </a:srgbClr>
              </a:buClr>
              <a:buSzPct val="145000"/>
              <a:defRPr/>
            </a:pPr>
            <a:r>
              <a:rPr kumimoji="0" lang="en-US" sz="2000" b="0" i="0" u="none" strike="noStrike" kern="1200" cap="none" spc="0" normalizeH="0" baseline="0" noProof="0" dirty="0">
                <a:ln>
                  <a:noFill/>
                </a:ln>
                <a:solidFill>
                  <a:srgbClr val="0070C0"/>
                </a:solidFill>
                <a:effectLst/>
                <a:uLnTx/>
                <a:uFillTx/>
                <a:latin typeface="Corbel" panose="020B0503020204020204"/>
                <a:ea typeface="+mn-ea"/>
                <a:cs typeface="+mn-cs"/>
              </a:rPr>
              <a:t>List1= [1,2,3,4,5]</a:t>
            </a:r>
          </a:p>
          <a:p>
            <a:pPr marL="285750" indent="-285750" algn="just">
              <a:buFont typeface="Arial" panose="020B0604020202020204" pitchFamily="34" charset="0"/>
              <a:buChar char="•"/>
              <a:defRPr/>
            </a:pPr>
            <a:r>
              <a:rPr lang="en-US" sz="2000" dirty="0"/>
              <a:t>You can use the </a:t>
            </a:r>
            <a:r>
              <a:rPr lang="en-US" sz="2000" b="1" dirty="0">
                <a:solidFill>
                  <a:srgbClr val="7030A0"/>
                </a:solidFill>
                <a:latin typeface="Courier New" panose="02070309020205020404" pitchFamily="49" charset="0"/>
                <a:cs typeface="Courier New" panose="02070309020205020404" pitchFamily="49" charset="0"/>
              </a:rPr>
              <a:t>print</a:t>
            </a:r>
            <a:r>
              <a:rPr lang="en-US" sz="2000" dirty="0"/>
              <a:t> function to print the entire contents of a list:</a:t>
            </a:r>
          </a:p>
          <a:p>
            <a:pPr algn="just">
              <a:defRPr/>
            </a:pPr>
            <a:r>
              <a:rPr lang="en-US" sz="1600" dirty="0">
                <a:solidFill>
                  <a:srgbClr val="0070C0"/>
                </a:solidFill>
              </a:rPr>
              <a:t>  </a:t>
            </a:r>
            <a:r>
              <a:rPr lang="en-US" sz="2000" dirty="0">
                <a:solidFill>
                  <a:srgbClr val="0070C0"/>
                </a:solidFill>
                <a:cs typeface="Courier New" panose="02070309020205020404" pitchFamily="49" charset="0"/>
              </a:rPr>
              <a:t>print(List1)  </a:t>
            </a:r>
            <a:r>
              <a:rPr lang="en-US" sz="2000" dirty="0">
                <a:solidFill>
                  <a:srgbClr val="C00000"/>
                </a:solidFill>
                <a:cs typeface="Courier New" panose="02070309020205020404" pitchFamily="49" charset="0"/>
              </a:rPr>
              <a:t>#[1, 2, 3,4,5] will be printed</a:t>
            </a:r>
            <a:endParaRPr lang="en-GB" sz="1600" dirty="0"/>
          </a:p>
          <a:p>
            <a:pPr algn="just">
              <a:defRPr/>
            </a:pPr>
            <a:endParaRPr lang="en-US" sz="1800" dirty="0"/>
          </a:p>
          <a:p>
            <a:pPr marL="285750" indent="-285750" algn="just">
              <a:buFont typeface="Arial" panose="020B0604020202020204" pitchFamily="34" charset="0"/>
              <a:buChar char="•"/>
              <a:defRPr/>
            </a:pPr>
            <a:r>
              <a:rPr lang="en-US" sz="2000" dirty="0"/>
              <a:t>Lists are mutable: individual elements can be reassigned in place. </a:t>
            </a:r>
            <a:endParaRPr lang="en-US" dirty="0"/>
          </a:p>
          <a:p>
            <a:pPr algn="just">
              <a:defRPr/>
            </a:pPr>
            <a:r>
              <a:rPr lang="en-US" sz="1600" dirty="0"/>
              <a:t>  </a:t>
            </a:r>
            <a:r>
              <a:rPr lang="en-GB" dirty="0">
                <a:solidFill>
                  <a:srgbClr val="0070C0"/>
                </a:solidFill>
                <a:latin typeface="Courier New" panose="02070309020205020404" pitchFamily="49" charset="0"/>
                <a:cs typeface="Courier New" panose="02070309020205020404" pitchFamily="49" charset="0"/>
              </a:rPr>
              <a:t>List1[0] = 6</a:t>
            </a:r>
          </a:p>
          <a:p>
            <a:pPr algn="just">
              <a:defRPr/>
            </a:pPr>
            <a:r>
              <a:rPr lang="en-US" dirty="0">
                <a:solidFill>
                  <a:srgbClr val="00B0F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print(List1)</a:t>
            </a:r>
            <a:r>
              <a:rPr lang="en-US" dirty="0">
                <a:solidFill>
                  <a:srgbClr val="00B0F0"/>
                </a:solidFill>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#[6, 2, 3,4,5] will be printed</a:t>
            </a:r>
            <a:endParaRPr lang="en-GB" dirty="0"/>
          </a:p>
          <a:p>
            <a:pPr algn="just">
              <a:defRPr/>
            </a:pPr>
            <a:endParaRPr lang="en-GB" sz="1800" dirty="0"/>
          </a:p>
          <a:p>
            <a:pPr marL="285750" indent="-285750" algn="just">
              <a:buFont typeface="Arial" panose="020B0604020202020204" pitchFamily="34" charset="0"/>
              <a:buChar char="•"/>
              <a:defRPr/>
            </a:pPr>
            <a:r>
              <a:rPr lang="en-GB" sz="2000" dirty="0"/>
              <a:t>The empty list is []. It is the list equivalent of 0 or empty string </a:t>
            </a:r>
            <a:r>
              <a:rPr lang="en-GB" sz="2000" dirty="0">
                <a:latin typeface="Courier New" panose="02070309020205020404" pitchFamily="49" charset="0"/>
                <a:cs typeface="Courier New" panose="02070309020205020404" pitchFamily="49" charset="0"/>
              </a:rPr>
              <a:t>‘’</a:t>
            </a:r>
            <a:r>
              <a:rPr lang="en-GB" sz="2000" dirty="0"/>
              <a:t>.</a:t>
            </a:r>
          </a:p>
          <a:p>
            <a:pPr algn="just">
              <a:defRPr/>
            </a:pPr>
            <a:endParaRPr lang="en-GB" sz="1800" dirty="0"/>
          </a:p>
          <a:p>
            <a:pPr algn="just">
              <a:defRPr/>
            </a:pPr>
            <a:r>
              <a:rPr lang="en-GB" sz="1800" dirty="0"/>
              <a:t>If you have a long list to enter, you can split it across several lines, like below:</a:t>
            </a:r>
          </a:p>
          <a:p>
            <a:pPr algn="just">
              <a:defRPr/>
            </a:pPr>
            <a:r>
              <a:rPr lang="en-GB" sz="1600" dirty="0" err="1">
                <a:solidFill>
                  <a:srgbClr val="0070C0"/>
                </a:solidFill>
                <a:latin typeface="Courier New" panose="02070309020205020404" pitchFamily="49" charset="0"/>
                <a:cs typeface="Courier New" panose="02070309020205020404" pitchFamily="49" charset="0"/>
              </a:rPr>
              <a:t>nums</a:t>
            </a:r>
            <a:r>
              <a:rPr lang="en-GB" sz="1600" dirty="0">
                <a:solidFill>
                  <a:srgbClr val="0070C0"/>
                </a:solidFill>
                <a:latin typeface="Courier New" panose="02070309020205020404" pitchFamily="49" charset="0"/>
                <a:cs typeface="Courier New" panose="02070309020205020404" pitchFamily="49" charset="0"/>
              </a:rPr>
              <a:t> = [0, 1, 2, 3, 4, 5, 6, 7, 8, 9, 10, 11, 12, 13, 14, 15, 16, 17, 18, 19, 20, 21, 22, 23, 24, 25, 26, 27, 28, 29, 30, 31, 32, 33, 34, 35, 36, 37, 38, 39, 40]</a:t>
            </a:r>
          </a:p>
        </p:txBody>
      </p:sp>
    </p:spTree>
    <p:extLst>
      <p:ext uri="{BB962C8B-B14F-4D97-AF65-F5344CB8AC3E}">
        <p14:creationId xmlns:p14="http://schemas.microsoft.com/office/powerpoint/2010/main" val="202668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ED017D68-C70F-4FC5-9792-A79540FCF1F2}"/>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7</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308473"/>
            <a:ext cx="7828220" cy="132343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t>An example of a list with three integers is </a:t>
            </a:r>
            <a:r>
              <a:rPr lang="en-US" sz="2000" dirty="0">
                <a:latin typeface="Courier New" panose="02070309020205020404" pitchFamily="49" charset="0"/>
                <a:cs typeface="Courier New" panose="02070309020205020404" pitchFamily="49" charset="0"/>
              </a:rPr>
              <a:t>[4, 2, -9]</a:t>
            </a:r>
            <a:r>
              <a:rPr lang="en-US" sz="2000" dirty="0"/>
              <a:t>. </a:t>
            </a:r>
          </a:p>
          <a:p>
            <a:pPr algn="just">
              <a:buClr>
                <a:srgbClr val="1287C3"/>
              </a:buClr>
            </a:pPr>
            <a:r>
              <a:rPr lang="en-US" sz="2000" dirty="0"/>
              <a:t>Lists can be assigned to variables, e.g., </a:t>
            </a:r>
            <a:r>
              <a:rPr lang="en-US" b="1" dirty="0">
                <a:latin typeface="Courier New" panose="02070309020205020404" pitchFamily="49" charset="0"/>
                <a:cs typeface="Courier New" panose="02070309020205020404" pitchFamily="49" charset="0"/>
              </a:rPr>
              <a:t>temperatures= [4, 2,-9]</a:t>
            </a:r>
            <a:r>
              <a:rPr lang="en-US" b="1" dirty="0"/>
              <a:t>.</a:t>
            </a:r>
            <a:r>
              <a:rPr lang="en-US" sz="2000" b="1" dirty="0"/>
              <a:t> </a:t>
            </a:r>
            <a:r>
              <a:rPr lang="en-US" sz="2000" dirty="0"/>
              <a:t>The variable name should reflect the content of the list to make the program easier to understand. </a:t>
            </a:r>
          </a:p>
        </p:txBody>
      </p:sp>
      <p:sp>
        <p:nvSpPr>
          <p:cNvPr id="9" name="TextBox 8">
            <a:extLst>
              <a:ext uri="{FF2B5EF4-FFF2-40B4-BE49-F238E27FC236}">
                <a16:creationId xmlns:a16="http://schemas.microsoft.com/office/drawing/2014/main" id="{A772FA7F-53E3-4945-9A5C-C80523391990}"/>
              </a:ext>
            </a:extLst>
          </p:cNvPr>
          <p:cNvSpPr txBox="1"/>
          <p:nvPr/>
        </p:nvSpPr>
        <p:spPr>
          <a:xfrm>
            <a:off x="1281745" y="4874242"/>
            <a:ext cx="6722245" cy="1200329"/>
          </a:xfrm>
          <a:prstGeom prst="rect">
            <a:avLst/>
          </a:prstGeom>
          <a:noFill/>
        </p:spPr>
        <p:txBody>
          <a:bodyPr wrap="square">
            <a:spAutoFit/>
          </a:bodyPr>
          <a:lstStyle/>
          <a:p>
            <a:pPr algn="just">
              <a:defRPr/>
            </a:pPr>
            <a:r>
              <a:rPr lang="en-GB" altLang="ar-KW" dirty="0">
                <a:solidFill>
                  <a:srgbClr val="0070C0"/>
                </a:solidFill>
                <a:latin typeface="Courier New" pitchFamily="49" charset="0"/>
                <a:cs typeface="Courier New" pitchFamily="49" charset="0"/>
              </a:rPr>
              <a:t>if 2 </a:t>
            </a:r>
            <a:r>
              <a:rPr lang="en-GB" altLang="ar-KW" b="1" dirty="0">
                <a:solidFill>
                  <a:srgbClr val="7030A0"/>
                </a:solidFill>
                <a:latin typeface="Courier New" pitchFamily="49" charset="0"/>
                <a:cs typeface="Courier New" pitchFamily="49" charset="0"/>
              </a:rPr>
              <a:t>in</a:t>
            </a:r>
            <a:r>
              <a:rPr lang="en-GB" altLang="ar-KW" dirty="0">
                <a:solidFill>
                  <a:srgbClr val="0070C0"/>
                </a:solidFill>
                <a:latin typeface="Courier New" pitchFamily="49" charset="0"/>
                <a:cs typeface="Courier New" pitchFamily="49" charset="0"/>
              </a:rPr>
              <a:t> temperatures:</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    print('Your list contains number 2.')</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if 0 not </a:t>
            </a:r>
            <a:r>
              <a:rPr lang="en-GB" altLang="ar-KW" b="1" dirty="0">
                <a:solidFill>
                  <a:srgbClr val="7030A0"/>
                </a:solidFill>
                <a:latin typeface="Courier New" pitchFamily="49" charset="0"/>
                <a:cs typeface="Courier New" pitchFamily="49" charset="0"/>
              </a:rPr>
              <a:t>in</a:t>
            </a:r>
            <a:r>
              <a:rPr lang="en-GB" altLang="ar-KW" dirty="0">
                <a:solidFill>
                  <a:srgbClr val="0070C0"/>
                </a:solidFill>
                <a:latin typeface="Courier New" pitchFamily="49" charset="0"/>
                <a:cs typeface="Courier New" pitchFamily="49" charset="0"/>
              </a:rPr>
              <a:t> temperatures:</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    print('Your list has no zeroes.')</a:t>
            </a:r>
          </a:p>
        </p:txBody>
      </p:sp>
      <p:sp>
        <p:nvSpPr>
          <p:cNvPr id="10" name="TextBox 9">
            <a:extLst>
              <a:ext uri="{FF2B5EF4-FFF2-40B4-BE49-F238E27FC236}">
                <a16:creationId xmlns:a16="http://schemas.microsoft.com/office/drawing/2014/main" id="{800D9C0F-CE88-4D63-BDA0-00C40E48423A}"/>
              </a:ext>
            </a:extLst>
          </p:cNvPr>
          <p:cNvSpPr txBox="1"/>
          <p:nvPr/>
        </p:nvSpPr>
        <p:spPr>
          <a:xfrm>
            <a:off x="728759" y="2776468"/>
            <a:ext cx="7828219" cy="1292662"/>
          </a:xfrm>
          <a:prstGeom prst="rect">
            <a:avLst/>
          </a:prstGeom>
          <a:noFill/>
        </p:spPr>
        <p:txBody>
          <a:bodyPr wrap="square">
            <a:spAutoFit/>
          </a:bodyPr>
          <a:lstStyle/>
          <a:p>
            <a:pPr marL="0" marR="0" lvl="0" indent="0" algn="just"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There are several things which work the same way for lists as for strings.</a:t>
            </a:r>
          </a:p>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Courier New" pitchFamily="49" charset="0"/>
              </a:rPr>
              <a:t>len()</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where you can use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Courier New" pitchFamily="49" charset="0"/>
              </a:rPr>
              <a:t>len(L)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to know the number of items in a list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Courier New" pitchFamily="49" charset="0"/>
              </a:rPr>
              <a:t>L</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a:t>
            </a:r>
          </a:p>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Courier New" pitchFamily="49" charset="0"/>
              </a:rPr>
              <a:t>in</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t>
            </a: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operator which tells you if a list contains something</a:t>
            </a: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p>
        </p:txBody>
      </p:sp>
      <p:sp>
        <p:nvSpPr>
          <p:cNvPr id="12" name="TextBox 11">
            <a:extLst>
              <a:ext uri="{FF2B5EF4-FFF2-40B4-BE49-F238E27FC236}">
                <a16:creationId xmlns:a16="http://schemas.microsoft.com/office/drawing/2014/main" id="{D113B3CF-F6ED-41F8-B62F-D4C5C424BBA3}"/>
              </a:ext>
            </a:extLst>
          </p:cNvPr>
          <p:cNvSpPr txBox="1"/>
          <p:nvPr/>
        </p:nvSpPr>
        <p:spPr>
          <a:xfrm>
            <a:off x="869870" y="4437549"/>
            <a:ext cx="7687108" cy="369332"/>
          </a:xfrm>
          <a:prstGeom prst="rect">
            <a:avLst/>
          </a:prstGeom>
          <a:noFill/>
        </p:spPr>
        <p:txBody>
          <a:bodyPr wrap="square">
            <a:spAutoFit/>
          </a:bodyPr>
          <a:lstStyle/>
          <a:p>
            <a:r>
              <a:rPr kumimoji="0" lang="en-GB" altLang="en-US" b="1" i="0" u="none" strike="noStrike" cap="none" normalizeH="0" baseline="0" dirty="0">
                <a:ln>
                  <a:noFill/>
                </a:ln>
                <a:solidFill>
                  <a:srgbClr val="7030A0"/>
                </a:solidFill>
                <a:effectLst/>
                <a:latin typeface="Courier New" panose="02070309020205020404" pitchFamily="49" charset="0"/>
                <a:ea typeface="Times New Roman" panose="02020603050405020304" pitchFamily="18" charset="0"/>
                <a:cs typeface="Courier New" panose="02070309020205020404" pitchFamily="49" charset="0"/>
              </a:rPr>
              <a:t>len(temperatures)</a:t>
            </a:r>
            <a:r>
              <a:rPr kumimoji="0" lang="en-GB" altLang="en-US"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GB" altLang="en-US" sz="16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computes the length of temperatures (3) </a:t>
            </a:r>
            <a:endParaRPr lang="en-US" dirty="0"/>
          </a:p>
        </p:txBody>
      </p:sp>
      <p:sp>
        <p:nvSpPr>
          <p:cNvPr id="14" name="TextBox 13">
            <a:extLst>
              <a:ext uri="{FF2B5EF4-FFF2-40B4-BE49-F238E27FC236}">
                <a16:creationId xmlns:a16="http://schemas.microsoft.com/office/drawing/2014/main" id="{533BC4CD-5670-4E3A-BAEE-E1902C2BC116}"/>
              </a:ext>
            </a:extLst>
          </p:cNvPr>
          <p:cNvSpPr txBox="1"/>
          <p:nvPr/>
        </p:nvSpPr>
        <p:spPr>
          <a:xfrm>
            <a:off x="858581" y="4068217"/>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Examples:</a:t>
            </a:r>
          </a:p>
        </p:txBody>
      </p:sp>
    </p:spTree>
    <p:extLst>
      <p:ext uri="{BB962C8B-B14F-4D97-AF65-F5344CB8AC3E}">
        <p14:creationId xmlns:p14="http://schemas.microsoft.com/office/powerpoint/2010/main" val="420282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7802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7C5BE203-F722-450D-A4DA-A66AB8FB224E}"/>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8</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10870" y="1325465"/>
            <a:ext cx="6518630" cy="1015663"/>
          </a:xfrm>
          <a:prstGeom prst="rect">
            <a:avLst/>
          </a:prstGeom>
          <a:noFill/>
        </p:spPr>
        <p:txBody>
          <a:bodyPr wrap="square" rtlCol="0">
            <a:spAutoFit/>
          </a:bodyPr>
          <a:lstStyle/>
          <a:p>
            <a:pPr algn="l"/>
            <a:r>
              <a:rPr lang="en-US" sz="2000" b="0" i="0" u="none" strike="noStrike" baseline="0" dirty="0"/>
              <a:t>You can also iterate over a list with the for loop as follows:</a:t>
            </a:r>
          </a:p>
          <a:p>
            <a:pPr algn="l"/>
            <a:r>
              <a:rPr lang="en-US" sz="2000" dirty="0"/>
              <a:t>1- iterate-by-item</a:t>
            </a:r>
          </a:p>
          <a:p>
            <a:pPr algn="l"/>
            <a:r>
              <a:rPr lang="en-US" sz="2000" dirty="0"/>
              <a:t>2- iterate-by-position (index)</a:t>
            </a:r>
          </a:p>
        </p:txBody>
      </p:sp>
      <p:sp>
        <p:nvSpPr>
          <p:cNvPr id="14" name="TextBox 13">
            <a:extLst>
              <a:ext uri="{FF2B5EF4-FFF2-40B4-BE49-F238E27FC236}">
                <a16:creationId xmlns:a16="http://schemas.microsoft.com/office/drawing/2014/main" id="{533BC4CD-5670-4E3A-BAEE-E1902C2BC116}"/>
              </a:ext>
            </a:extLst>
          </p:cNvPr>
          <p:cNvSpPr txBox="1"/>
          <p:nvPr/>
        </p:nvSpPr>
        <p:spPr>
          <a:xfrm>
            <a:off x="1057275" y="4543262"/>
            <a:ext cx="7381875" cy="369332"/>
          </a:xfrm>
          <a:prstGeom prst="rect">
            <a:avLst/>
          </a:prstGeom>
          <a:noFill/>
        </p:spPr>
        <p:txBody>
          <a:bodyPr wrap="square">
            <a:spAutoFit/>
          </a:bodyPr>
          <a:lstStyle/>
          <a:p>
            <a:pPr algn="just">
              <a:defRPr/>
            </a:pPr>
            <a:r>
              <a:rPr lang="en-GB" altLang="ar-KW" b="1" dirty="0">
                <a:solidFill>
                  <a:schemeClr val="accent2">
                    <a:lumMod val="50000"/>
                  </a:schemeClr>
                </a:solidFill>
              </a:rPr>
              <a:t>Example: </a:t>
            </a:r>
            <a:r>
              <a:rPr lang="en-US" dirty="0"/>
              <a:t>Both of the following examples print out the items of a list</a:t>
            </a:r>
            <a:endParaRPr lang="en-GB" altLang="ar-KW" b="1" dirty="0">
              <a:solidFill>
                <a:schemeClr val="accent2">
                  <a:lumMod val="50000"/>
                </a:schemeClr>
              </a:solidFill>
            </a:endParaRP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925523"/>
            <a:ext cx="4389694" cy="400110"/>
          </a:xfrm>
          <a:prstGeom prst="rect">
            <a:avLst/>
          </a:prstGeom>
          <a:noFill/>
        </p:spPr>
        <p:txBody>
          <a:bodyPr wrap="square">
            <a:spAutoFit/>
          </a:bodyPr>
          <a:lstStyle/>
          <a:p>
            <a:r>
              <a:rPr lang="en-US" sz="2000" b="1" dirty="0">
                <a:solidFill>
                  <a:schemeClr val="accent1">
                    <a:lumMod val="50000"/>
                  </a:schemeClr>
                </a:solidFill>
              </a:rPr>
              <a:t>Iterating over a List with the for Loop</a:t>
            </a:r>
          </a:p>
        </p:txBody>
      </p:sp>
      <p:sp>
        <p:nvSpPr>
          <p:cNvPr id="10" name="TextBox 9">
            <a:extLst>
              <a:ext uri="{FF2B5EF4-FFF2-40B4-BE49-F238E27FC236}">
                <a16:creationId xmlns:a16="http://schemas.microsoft.com/office/drawing/2014/main" id="{A53A092D-106C-47D8-88CD-8303BEAD1C68}"/>
              </a:ext>
            </a:extLst>
          </p:cNvPr>
          <p:cNvSpPr txBox="1"/>
          <p:nvPr/>
        </p:nvSpPr>
        <p:spPr>
          <a:xfrm>
            <a:off x="950938" y="2513261"/>
            <a:ext cx="1911226" cy="369332"/>
          </a:xfrm>
          <a:prstGeom prst="rect">
            <a:avLst/>
          </a:prstGeom>
          <a:noFill/>
        </p:spPr>
        <p:txBody>
          <a:bodyPr wrap="square">
            <a:spAutoFit/>
          </a:bodyPr>
          <a:lstStyle/>
          <a:p>
            <a:pPr algn="l"/>
            <a:r>
              <a:rPr lang="en-US" sz="1800" b="1" dirty="0">
                <a:latin typeface="SabonLTPro-Roman"/>
              </a:rPr>
              <a:t>1- iterate-by-item:</a:t>
            </a:r>
          </a:p>
        </p:txBody>
      </p:sp>
      <p:sp>
        <p:nvSpPr>
          <p:cNvPr id="16" name="TextBox 15">
            <a:extLst>
              <a:ext uri="{FF2B5EF4-FFF2-40B4-BE49-F238E27FC236}">
                <a16:creationId xmlns:a16="http://schemas.microsoft.com/office/drawing/2014/main" id="{4F85EA89-552A-4B52-BE1B-44BD80D8FC7D}"/>
              </a:ext>
            </a:extLst>
          </p:cNvPr>
          <p:cNvSpPr txBox="1"/>
          <p:nvPr/>
        </p:nvSpPr>
        <p:spPr>
          <a:xfrm>
            <a:off x="1057275" y="2838655"/>
            <a:ext cx="7562850" cy="369332"/>
          </a:xfrm>
          <a:prstGeom prst="rect">
            <a:avLst/>
          </a:prstGeom>
          <a:noFill/>
        </p:spPr>
        <p:txBody>
          <a:bodyPr wrap="square">
            <a:spAutoFit/>
          </a:bodyPr>
          <a:lstStyle/>
          <a:p>
            <a:r>
              <a:rPr lang="en-US" dirty="0"/>
              <a:t>The</a:t>
            </a:r>
            <a:r>
              <a:rPr lang="en-US" dirty="0">
                <a:solidFill>
                  <a:srgbClr val="7030A0"/>
                </a:solidFill>
              </a:rPr>
              <a:t> for loop </a:t>
            </a:r>
            <a:r>
              <a:rPr lang="en-US" dirty="0"/>
              <a:t>is used to iterate over the </a:t>
            </a:r>
            <a:r>
              <a:rPr lang="en-US" dirty="0">
                <a:solidFill>
                  <a:schemeClr val="accent1">
                    <a:lumMod val="75000"/>
                  </a:schemeClr>
                </a:solidFill>
              </a:rPr>
              <a:t>items</a:t>
            </a:r>
            <a:r>
              <a:rPr lang="en-US" dirty="0"/>
              <a:t> of any sequence using </a:t>
            </a:r>
            <a:r>
              <a:rPr lang="en-US" b="1" dirty="0">
                <a:solidFill>
                  <a:srgbClr val="0070C0"/>
                </a:solidFill>
              </a:rPr>
              <a:t>in </a:t>
            </a:r>
            <a:r>
              <a:rPr lang="en-US" dirty="0"/>
              <a:t>operator</a:t>
            </a:r>
          </a:p>
        </p:txBody>
      </p:sp>
      <p:sp>
        <p:nvSpPr>
          <p:cNvPr id="18" name="TextBox 17">
            <a:extLst>
              <a:ext uri="{FF2B5EF4-FFF2-40B4-BE49-F238E27FC236}">
                <a16:creationId xmlns:a16="http://schemas.microsoft.com/office/drawing/2014/main" id="{AC886384-D266-4CFB-BA17-C7A34DE30C70}"/>
              </a:ext>
            </a:extLst>
          </p:cNvPr>
          <p:cNvSpPr txBox="1"/>
          <p:nvPr/>
        </p:nvSpPr>
        <p:spPr>
          <a:xfrm>
            <a:off x="2385916" y="5285906"/>
            <a:ext cx="2085975" cy="923330"/>
          </a:xfrm>
          <a:prstGeom prst="rect">
            <a:avLst/>
          </a:prstGeom>
          <a:noFill/>
        </p:spPr>
        <p:txBody>
          <a:bodyPr wrap="square">
            <a:spAutoFit/>
          </a:bodyPr>
          <a:lstStyle/>
          <a:p>
            <a:r>
              <a:rPr lang="da-DK" dirty="0"/>
              <a:t>L=[6,7,8,9,10]</a:t>
            </a:r>
          </a:p>
          <a:p>
            <a:r>
              <a:rPr lang="da-DK" dirty="0"/>
              <a:t>for i in L:</a:t>
            </a:r>
          </a:p>
          <a:p>
            <a:r>
              <a:rPr lang="da-DK" dirty="0"/>
              <a:t>    print(i, end=' ')</a:t>
            </a:r>
            <a:endParaRPr lang="en-US" dirty="0"/>
          </a:p>
        </p:txBody>
      </p:sp>
      <p:sp>
        <p:nvSpPr>
          <p:cNvPr id="19" name="TextBox 18">
            <a:extLst>
              <a:ext uri="{FF2B5EF4-FFF2-40B4-BE49-F238E27FC236}">
                <a16:creationId xmlns:a16="http://schemas.microsoft.com/office/drawing/2014/main" id="{8E7B669B-70E5-4848-B70A-9712B3D8EF95}"/>
              </a:ext>
            </a:extLst>
          </p:cNvPr>
          <p:cNvSpPr txBox="1"/>
          <p:nvPr/>
        </p:nvSpPr>
        <p:spPr>
          <a:xfrm>
            <a:off x="2862164" y="6190439"/>
            <a:ext cx="1133475" cy="369332"/>
          </a:xfrm>
          <a:prstGeom prst="rect">
            <a:avLst/>
          </a:prstGeom>
          <a:noFill/>
        </p:spPr>
        <p:txBody>
          <a:bodyPr wrap="square">
            <a:spAutoFit/>
          </a:bodyPr>
          <a:lstStyle/>
          <a:p>
            <a:r>
              <a:rPr lang="en-US" dirty="0">
                <a:solidFill>
                  <a:srgbClr val="FF0000"/>
                </a:solidFill>
              </a:rPr>
              <a:t>6 7 8 9 10</a:t>
            </a:r>
          </a:p>
        </p:txBody>
      </p:sp>
      <p:sp>
        <p:nvSpPr>
          <p:cNvPr id="20" name="TextBox 19">
            <a:extLst>
              <a:ext uri="{FF2B5EF4-FFF2-40B4-BE49-F238E27FC236}">
                <a16:creationId xmlns:a16="http://schemas.microsoft.com/office/drawing/2014/main" id="{B21AA966-5AAF-4DC1-9579-6D724FFF72E6}"/>
              </a:ext>
            </a:extLst>
          </p:cNvPr>
          <p:cNvSpPr txBox="1"/>
          <p:nvPr/>
        </p:nvSpPr>
        <p:spPr>
          <a:xfrm>
            <a:off x="950938" y="3389376"/>
            <a:ext cx="2322769" cy="369332"/>
          </a:xfrm>
          <a:prstGeom prst="rect">
            <a:avLst/>
          </a:prstGeom>
          <a:noFill/>
        </p:spPr>
        <p:txBody>
          <a:bodyPr wrap="square">
            <a:spAutoFit/>
          </a:bodyPr>
          <a:lstStyle/>
          <a:p>
            <a:pPr algn="l"/>
            <a:r>
              <a:rPr lang="en-US" sz="1800" b="1" dirty="0">
                <a:latin typeface="SabonLTPro-Roman"/>
              </a:rPr>
              <a:t>2- iterate-by-position:</a:t>
            </a:r>
          </a:p>
        </p:txBody>
      </p:sp>
      <p:sp>
        <p:nvSpPr>
          <p:cNvPr id="21" name="TextBox 20">
            <a:extLst>
              <a:ext uri="{FF2B5EF4-FFF2-40B4-BE49-F238E27FC236}">
                <a16:creationId xmlns:a16="http://schemas.microsoft.com/office/drawing/2014/main" id="{6DB4907B-9C8B-4F15-987D-86407AE8C6A5}"/>
              </a:ext>
            </a:extLst>
          </p:cNvPr>
          <p:cNvSpPr txBox="1"/>
          <p:nvPr/>
        </p:nvSpPr>
        <p:spPr>
          <a:xfrm>
            <a:off x="1133474" y="3923627"/>
            <a:ext cx="7704667" cy="646331"/>
          </a:xfrm>
          <a:prstGeom prst="rect">
            <a:avLst/>
          </a:prstGeom>
          <a:noFill/>
        </p:spPr>
        <p:txBody>
          <a:bodyPr wrap="square">
            <a:spAutoFit/>
          </a:bodyPr>
          <a:lstStyle/>
          <a:p>
            <a:r>
              <a:rPr lang="en-US" dirty="0"/>
              <a:t>The </a:t>
            </a:r>
            <a:r>
              <a:rPr lang="en-US" dirty="0">
                <a:solidFill>
                  <a:srgbClr val="7030A0"/>
                </a:solidFill>
              </a:rPr>
              <a:t>for loop </a:t>
            </a:r>
            <a:r>
              <a:rPr lang="en-US" dirty="0"/>
              <a:t>is also used to access elements from a sequence via their </a:t>
            </a:r>
            <a:r>
              <a:rPr lang="en-US" dirty="0">
                <a:solidFill>
                  <a:srgbClr val="7030A0"/>
                </a:solidFill>
              </a:rPr>
              <a:t>position</a:t>
            </a:r>
            <a:r>
              <a:rPr lang="en-US" dirty="0"/>
              <a:t> using built-in function </a:t>
            </a:r>
            <a:r>
              <a:rPr lang="en-US" b="1" dirty="0">
                <a:solidFill>
                  <a:srgbClr val="7030A0"/>
                </a:solidFill>
              </a:rPr>
              <a:t>range()</a:t>
            </a:r>
            <a:r>
              <a:rPr lang="en-US" dirty="0"/>
              <a:t>.</a:t>
            </a:r>
          </a:p>
        </p:txBody>
      </p:sp>
      <p:sp>
        <p:nvSpPr>
          <p:cNvPr id="23" name="TextBox 22">
            <a:extLst>
              <a:ext uri="{FF2B5EF4-FFF2-40B4-BE49-F238E27FC236}">
                <a16:creationId xmlns:a16="http://schemas.microsoft.com/office/drawing/2014/main" id="{13D18DC7-C25A-4D6F-BF5E-3105CB9B3EA2}"/>
              </a:ext>
            </a:extLst>
          </p:cNvPr>
          <p:cNvSpPr txBox="1"/>
          <p:nvPr/>
        </p:nvSpPr>
        <p:spPr>
          <a:xfrm>
            <a:off x="5286376" y="5318581"/>
            <a:ext cx="2609850" cy="923330"/>
          </a:xfrm>
          <a:prstGeom prst="rect">
            <a:avLst/>
          </a:prstGeom>
          <a:noFill/>
        </p:spPr>
        <p:txBody>
          <a:bodyPr wrap="square">
            <a:spAutoFit/>
          </a:bodyPr>
          <a:lstStyle/>
          <a:p>
            <a:r>
              <a:rPr lang="en-US" dirty="0"/>
              <a:t>L=[6,7,8,9,10] </a:t>
            </a:r>
          </a:p>
          <a:p>
            <a:r>
              <a:rPr lang="en-US" dirty="0"/>
              <a:t>for i in range(5):</a:t>
            </a:r>
          </a:p>
          <a:p>
            <a:r>
              <a:rPr lang="en-US" dirty="0"/>
              <a:t>    print(L[i], end=' ')</a:t>
            </a:r>
          </a:p>
        </p:txBody>
      </p:sp>
      <p:sp>
        <p:nvSpPr>
          <p:cNvPr id="24" name="TextBox 23">
            <a:extLst>
              <a:ext uri="{FF2B5EF4-FFF2-40B4-BE49-F238E27FC236}">
                <a16:creationId xmlns:a16="http://schemas.microsoft.com/office/drawing/2014/main" id="{41279FAA-60AD-456C-B29C-FC85D4419503}"/>
              </a:ext>
            </a:extLst>
          </p:cNvPr>
          <p:cNvSpPr txBox="1"/>
          <p:nvPr/>
        </p:nvSpPr>
        <p:spPr>
          <a:xfrm>
            <a:off x="5820865" y="6190439"/>
            <a:ext cx="1133475" cy="369332"/>
          </a:xfrm>
          <a:prstGeom prst="rect">
            <a:avLst/>
          </a:prstGeom>
          <a:noFill/>
        </p:spPr>
        <p:txBody>
          <a:bodyPr wrap="square">
            <a:spAutoFit/>
          </a:bodyPr>
          <a:lstStyle/>
          <a:p>
            <a:r>
              <a:rPr lang="en-US" dirty="0">
                <a:solidFill>
                  <a:srgbClr val="FF0000"/>
                </a:solidFill>
              </a:rPr>
              <a:t>6 7 8 9 10</a:t>
            </a:r>
          </a:p>
        </p:txBody>
      </p:sp>
      <p:sp>
        <p:nvSpPr>
          <p:cNvPr id="26" name="TextBox 25">
            <a:extLst>
              <a:ext uri="{FF2B5EF4-FFF2-40B4-BE49-F238E27FC236}">
                <a16:creationId xmlns:a16="http://schemas.microsoft.com/office/drawing/2014/main" id="{26A4555F-2D90-4F0A-A924-12A4E0872407}"/>
              </a:ext>
            </a:extLst>
          </p:cNvPr>
          <p:cNvSpPr txBox="1"/>
          <p:nvPr/>
        </p:nvSpPr>
        <p:spPr>
          <a:xfrm>
            <a:off x="2343647" y="4969388"/>
            <a:ext cx="1709639" cy="338554"/>
          </a:xfrm>
          <a:prstGeom prst="rect">
            <a:avLst/>
          </a:prstGeom>
          <a:noFill/>
        </p:spPr>
        <p:txBody>
          <a:bodyPr wrap="square">
            <a:spAutoFit/>
          </a:bodyPr>
          <a:lstStyle/>
          <a:p>
            <a:r>
              <a:rPr lang="en-US" sz="1600" b="1" dirty="0">
                <a:solidFill>
                  <a:srgbClr val="0070C0"/>
                </a:solidFill>
                <a:latin typeface="SabonLTPro-Roman"/>
              </a:rPr>
              <a:t>iterate-by-item</a:t>
            </a:r>
            <a:endParaRPr lang="en-US" sz="1600" dirty="0">
              <a:solidFill>
                <a:srgbClr val="0070C0"/>
              </a:solidFill>
            </a:endParaRPr>
          </a:p>
        </p:txBody>
      </p:sp>
      <p:sp>
        <p:nvSpPr>
          <p:cNvPr id="27" name="TextBox 26">
            <a:extLst>
              <a:ext uri="{FF2B5EF4-FFF2-40B4-BE49-F238E27FC236}">
                <a16:creationId xmlns:a16="http://schemas.microsoft.com/office/drawing/2014/main" id="{5F7E3B60-D59F-4D6A-8EA6-264028FDC0CD}"/>
              </a:ext>
            </a:extLst>
          </p:cNvPr>
          <p:cNvSpPr txBox="1"/>
          <p:nvPr/>
        </p:nvSpPr>
        <p:spPr>
          <a:xfrm>
            <a:off x="5248275" y="4947044"/>
            <a:ext cx="2085975" cy="338554"/>
          </a:xfrm>
          <a:prstGeom prst="rect">
            <a:avLst/>
          </a:prstGeom>
          <a:noFill/>
        </p:spPr>
        <p:txBody>
          <a:bodyPr wrap="square">
            <a:spAutoFit/>
          </a:bodyPr>
          <a:lstStyle/>
          <a:p>
            <a:r>
              <a:rPr lang="en-US" sz="1600" b="1" dirty="0">
                <a:solidFill>
                  <a:srgbClr val="0070C0"/>
                </a:solidFill>
                <a:latin typeface="SabonLTPro-Roman"/>
              </a:rPr>
              <a:t>iterate-by-position</a:t>
            </a:r>
            <a:endParaRPr lang="en-US" sz="1600" dirty="0">
              <a:solidFill>
                <a:srgbClr val="0070C0"/>
              </a:solidFill>
            </a:endParaRPr>
          </a:p>
        </p:txBody>
      </p:sp>
    </p:spTree>
    <p:extLst>
      <p:ext uri="{BB962C8B-B14F-4D97-AF65-F5344CB8AC3E}">
        <p14:creationId xmlns:p14="http://schemas.microsoft.com/office/powerpoint/2010/main" val="7004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3D89B19E-6E01-40CB-A97A-24A0B7B4820F}"/>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9</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889715"/>
            <a:ext cx="7828220" cy="1323439"/>
          </a:xfrm>
          <a:prstGeom prst="rect">
            <a:avLst/>
          </a:prstGeom>
          <a:noFill/>
        </p:spPr>
        <p:txBody>
          <a:bodyPr wrap="square" rtlCol="0">
            <a:spAutoFit/>
          </a:bodyPr>
          <a:lstStyle/>
          <a:p>
            <a:pPr algn="l"/>
            <a:r>
              <a:rPr lang="en-US" sz="2000" b="0" i="0" u="none" strike="noStrike" baseline="0" dirty="0">
                <a:latin typeface="SabonLTPro-Roman"/>
              </a:rPr>
              <a:t>The repetition operator makes multiple copies of a list and joins them all together. </a:t>
            </a:r>
          </a:p>
          <a:p>
            <a:pPr algn="l"/>
            <a:r>
              <a:rPr lang="en-US" sz="2000" b="0" i="0" u="none" strike="noStrike" baseline="0" dirty="0">
                <a:latin typeface="SabonLTPro-Roman"/>
              </a:rPr>
              <a:t>Here is the general format:    </a:t>
            </a:r>
            <a:r>
              <a:rPr lang="en-US" sz="1800" b="1" i="1" u="none" strike="noStrike" baseline="0" dirty="0">
                <a:solidFill>
                  <a:srgbClr val="C00000"/>
                </a:solidFill>
                <a:latin typeface="ArialMonoMTPro-Oblique"/>
              </a:rPr>
              <a:t> list * n</a:t>
            </a:r>
          </a:p>
          <a:p>
            <a:pPr algn="l"/>
            <a:r>
              <a:rPr lang="en-US" sz="2000" b="0" i="0" u="none" strike="noStrike" baseline="0" dirty="0">
                <a:latin typeface="SabonLTPro-Roman"/>
              </a:rPr>
              <a:t>In the general format, </a:t>
            </a:r>
            <a:r>
              <a:rPr lang="en-US" sz="1800" b="0" i="1" u="none" strike="noStrike" baseline="0" dirty="0">
                <a:latin typeface="ArialMonoMTPro-Oblique"/>
              </a:rPr>
              <a:t>list </a:t>
            </a:r>
            <a:r>
              <a:rPr lang="en-US" sz="2000" b="0" i="0" u="none" strike="noStrike" baseline="0" dirty="0">
                <a:latin typeface="SabonLTPro-Roman"/>
              </a:rPr>
              <a:t>is a list, and </a:t>
            </a:r>
            <a:r>
              <a:rPr lang="en-US" sz="1800" b="0" i="1" u="none" strike="noStrike" baseline="0" dirty="0">
                <a:latin typeface="ArialMonoMTPro-Oblique"/>
              </a:rPr>
              <a:t>n </a:t>
            </a:r>
            <a:r>
              <a:rPr lang="en-US" sz="2000" b="0" i="0" u="none" strike="noStrike" baseline="0" dirty="0">
                <a:latin typeface="SabonLTPro-Roman"/>
              </a:rPr>
              <a:t>is the number of copies to make.</a:t>
            </a:r>
            <a:endParaRPr lang="en-US" sz="2000" dirty="0"/>
          </a:p>
        </p:txBody>
      </p:sp>
      <p:sp>
        <p:nvSpPr>
          <p:cNvPr id="9" name="TextBox 8">
            <a:extLst>
              <a:ext uri="{FF2B5EF4-FFF2-40B4-BE49-F238E27FC236}">
                <a16:creationId xmlns:a16="http://schemas.microsoft.com/office/drawing/2014/main" id="{A772FA7F-53E3-4945-9A5C-C80523391990}"/>
              </a:ext>
            </a:extLst>
          </p:cNvPr>
          <p:cNvSpPr txBox="1"/>
          <p:nvPr/>
        </p:nvSpPr>
        <p:spPr>
          <a:xfrm>
            <a:off x="1053146" y="4114383"/>
            <a:ext cx="2004380" cy="923330"/>
          </a:xfrm>
          <a:prstGeom prst="rect">
            <a:avLst/>
          </a:prstGeom>
          <a:noFill/>
        </p:spPr>
        <p:txBody>
          <a:bodyPr wrap="square">
            <a:spAutoFit/>
          </a:bodyPr>
          <a:lstStyle/>
          <a:p>
            <a:pPr algn="just">
              <a:defRPr/>
            </a:pPr>
            <a:r>
              <a:rPr lang="en-GB" altLang="ar-KW" dirty="0">
                <a:solidFill>
                  <a:srgbClr val="0070C0"/>
                </a:solidFill>
                <a:cs typeface="Courier New" pitchFamily="49" charset="0"/>
              </a:rPr>
              <a:t>List1= [1,2,3,4,5]</a:t>
            </a:r>
          </a:p>
          <a:p>
            <a:pPr algn="just">
              <a:defRPr/>
            </a:pPr>
            <a:r>
              <a:rPr lang="en-GB" altLang="ar-KW" dirty="0">
                <a:solidFill>
                  <a:srgbClr val="0070C0"/>
                </a:solidFill>
                <a:cs typeface="Courier New" pitchFamily="49" charset="0"/>
              </a:rPr>
              <a:t>List2=List1*2</a:t>
            </a:r>
          </a:p>
          <a:p>
            <a:pPr algn="just">
              <a:defRPr/>
            </a:pPr>
            <a:r>
              <a:rPr lang="en-GB" altLang="ar-KW" dirty="0">
                <a:solidFill>
                  <a:srgbClr val="0070C0"/>
                </a:solidFill>
                <a:cs typeface="Courier New" pitchFamily="49" charset="0"/>
              </a:rPr>
              <a:t>print(List2)</a:t>
            </a:r>
          </a:p>
        </p:txBody>
      </p:sp>
      <p:sp>
        <p:nvSpPr>
          <p:cNvPr id="14" name="TextBox 13">
            <a:extLst>
              <a:ext uri="{FF2B5EF4-FFF2-40B4-BE49-F238E27FC236}">
                <a16:creationId xmlns:a16="http://schemas.microsoft.com/office/drawing/2014/main" id="{533BC4CD-5670-4E3A-BAEE-E1902C2BC116}"/>
              </a:ext>
            </a:extLst>
          </p:cNvPr>
          <p:cNvSpPr txBox="1"/>
          <p:nvPr/>
        </p:nvSpPr>
        <p:spPr>
          <a:xfrm>
            <a:off x="858581" y="3560385"/>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1384314"/>
            <a:ext cx="3036086" cy="400110"/>
          </a:xfrm>
          <a:prstGeom prst="rect">
            <a:avLst/>
          </a:prstGeom>
          <a:noFill/>
        </p:spPr>
        <p:txBody>
          <a:bodyPr wrap="square">
            <a:spAutoFit/>
          </a:bodyPr>
          <a:lstStyle/>
          <a:p>
            <a:r>
              <a:rPr lang="en-US" sz="2000" b="1" dirty="0">
                <a:solidFill>
                  <a:schemeClr val="accent1">
                    <a:lumMod val="50000"/>
                  </a:schemeClr>
                </a:solidFill>
              </a:rPr>
              <a:t>The Repetition Operator</a:t>
            </a:r>
          </a:p>
        </p:txBody>
      </p:sp>
      <p:sp>
        <p:nvSpPr>
          <p:cNvPr id="15" name="TextBox 14">
            <a:extLst>
              <a:ext uri="{FF2B5EF4-FFF2-40B4-BE49-F238E27FC236}">
                <a16:creationId xmlns:a16="http://schemas.microsoft.com/office/drawing/2014/main" id="{92620172-76CF-425E-A4B5-E110F1B60DEC}"/>
              </a:ext>
            </a:extLst>
          </p:cNvPr>
          <p:cNvSpPr txBox="1"/>
          <p:nvPr/>
        </p:nvSpPr>
        <p:spPr>
          <a:xfrm>
            <a:off x="4114801" y="4324027"/>
            <a:ext cx="2524124" cy="369332"/>
          </a:xfrm>
          <a:prstGeom prst="rect">
            <a:avLst/>
          </a:prstGeom>
          <a:noFill/>
        </p:spPr>
        <p:txBody>
          <a:bodyPr wrap="square">
            <a:spAutoFit/>
          </a:bodyPr>
          <a:lstStyle/>
          <a:p>
            <a:r>
              <a:rPr lang="en-US" dirty="0">
                <a:solidFill>
                  <a:srgbClr val="FF0000"/>
                </a:solidFill>
              </a:rPr>
              <a:t>[1, 2, 3, 4, 5, 1, 2, 3, 4, 5]</a:t>
            </a:r>
          </a:p>
        </p:txBody>
      </p:sp>
    </p:spTree>
    <p:extLst>
      <p:ext uri="{BB962C8B-B14F-4D97-AF65-F5344CB8AC3E}">
        <p14:creationId xmlns:p14="http://schemas.microsoft.com/office/powerpoint/2010/main" val="1585335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787182290"/>
</p:tagLst>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7999</TotalTime>
  <Words>3200</Words>
  <Application>Microsoft Office PowerPoint</Application>
  <PresentationFormat>Custom</PresentationFormat>
  <Paragraphs>380</Paragraphs>
  <Slides>26</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26</vt:i4>
      </vt:variant>
    </vt:vector>
  </HeadingPairs>
  <TitlesOfParts>
    <vt:vector size="45" baseType="lpstr">
      <vt:lpstr>Arial</vt:lpstr>
      <vt:lpstr>ArialMonoMTPro</vt:lpstr>
      <vt:lpstr>ArialMonoMTPro-Oblique</vt:lpstr>
      <vt:lpstr>Calibri</vt:lpstr>
      <vt:lpstr>Calibri Light</vt:lpstr>
      <vt:lpstr>Cambria</vt:lpstr>
      <vt:lpstr>charter</vt:lpstr>
      <vt:lpstr>Corbel</vt:lpstr>
      <vt:lpstr>Courier New</vt:lpstr>
      <vt:lpstr>Menlo</vt:lpstr>
      <vt:lpstr>Poppins</vt:lpstr>
      <vt:lpstr>Poppins Medium</vt:lpstr>
      <vt:lpstr>SabonLTPro-Italic</vt:lpstr>
      <vt:lpstr>SabonLTPro-Roman</vt:lpstr>
      <vt:lpstr>sohne</vt:lpstr>
      <vt:lpstr>Söhne</vt:lpstr>
      <vt:lpstr>StoneSansITCStd-Medium</vt:lpstr>
      <vt:lpstr>Wingdings</vt:lpstr>
      <vt:lpstr>1_Office Theme</vt:lpstr>
      <vt:lpstr>M110: Python Programming  Meetings #5  Collection Data Types Lists , Tuples</vt:lpstr>
      <vt:lpstr>Contents</vt:lpstr>
      <vt:lpstr>Introduction</vt:lpstr>
      <vt:lpstr>Lists</vt:lpstr>
      <vt:lpstr>Lists</vt:lpstr>
      <vt:lpstr>Lists</vt:lpstr>
      <vt:lpstr>Lists</vt:lpstr>
      <vt:lpstr>Lists</vt:lpstr>
      <vt:lpstr>Lists</vt:lpstr>
      <vt:lpstr>Lists</vt:lpstr>
      <vt:lpstr>Lists</vt:lpstr>
      <vt:lpstr>Lists</vt:lpstr>
      <vt:lpstr>List Methods and Built-in Functions</vt:lpstr>
      <vt:lpstr>List Methods and Built-in Functions</vt:lpstr>
      <vt:lpstr>List Methods and Built-in Functions</vt:lpstr>
      <vt:lpstr>Two-Dimensional Lists (Lists of Lists)</vt:lpstr>
      <vt:lpstr>List of lists Example</vt:lpstr>
      <vt:lpstr>Tuples</vt:lpstr>
      <vt:lpstr>Tuples</vt:lpstr>
      <vt:lpstr>Tuples</vt:lpstr>
      <vt:lpstr>Tuples</vt:lpstr>
      <vt:lpstr>Tuples</vt:lpstr>
      <vt:lpstr>Tuples</vt:lpstr>
      <vt:lpstr>Exercise</vt:lpstr>
      <vt:lpstr>Extra 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129</cp:revision>
  <dcterms:created xsi:type="dcterms:W3CDTF">2018-09-14T23:33:58Z</dcterms:created>
  <dcterms:modified xsi:type="dcterms:W3CDTF">2023-06-26T18:11:17Z</dcterms:modified>
</cp:coreProperties>
</file>