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26" r:id="rId1"/>
  </p:sldMasterIdLst>
  <p:notesMasterIdLst>
    <p:notesMasterId r:id="rId37"/>
  </p:notesMasterIdLst>
  <p:sldIdLst>
    <p:sldId id="699" r:id="rId2"/>
    <p:sldId id="343" r:id="rId3"/>
    <p:sldId id="665" r:id="rId4"/>
    <p:sldId id="668" r:id="rId5"/>
    <p:sldId id="667" r:id="rId6"/>
    <p:sldId id="669" r:id="rId7"/>
    <p:sldId id="670" r:id="rId8"/>
    <p:sldId id="671" r:id="rId9"/>
    <p:sldId id="672" r:id="rId10"/>
    <p:sldId id="674" r:id="rId11"/>
    <p:sldId id="673" r:id="rId12"/>
    <p:sldId id="675" r:id="rId13"/>
    <p:sldId id="676" r:id="rId14"/>
    <p:sldId id="677" r:id="rId15"/>
    <p:sldId id="678" r:id="rId16"/>
    <p:sldId id="679" r:id="rId17"/>
    <p:sldId id="680" r:id="rId18"/>
    <p:sldId id="681" r:id="rId19"/>
    <p:sldId id="682" r:id="rId20"/>
    <p:sldId id="683" r:id="rId21"/>
    <p:sldId id="684" r:id="rId22"/>
    <p:sldId id="686" r:id="rId23"/>
    <p:sldId id="687" r:id="rId24"/>
    <p:sldId id="685" r:id="rId25"/>
    <p:sldId id="688" r:id="rId26"/>
    <p:sldId id="689" r:id="rId27"/>
    <p:sldId id="690" r:id="rId28"/>
    <p:sldId id="691" r:id="rId29"/>
    <p:sldId id="692" r:id="rId30"/>
    <p:sldId id="693" r:id="rId31"/>
    <p:sldId id="694" r:id="rId32"/>
    <p:sldId id="695" r:id="rId33"/>
    <p:sldId id="697" r:id="rId34"/>
    <p:sldId id="696" r:id="rId35"/>
    <p:sldId id="698" r:id="rId36"/>
  </p:sldIdLst>
  <p:sldSz cx="9144000" cy="687546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6/25/2023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17</a:t>
            </a:fld>
            <a:endParaRPr lang="en-US"/>
          </a:p>
        </p:txBody>
      </p:sp>
    </p:spTree>
    <p:extLst>
      <p:ext uri="{BB962C8B-B14F-4D97-AF65-F5344CB8AC3E}">
        <p14:creationId xmlns:p14="http://schemas.microsoft.com/office/powerpoint/2010/main" val="2838073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 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17589020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4721481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205552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4153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90058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410654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360681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385258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7875842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 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156828260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96336"/>
            <a:ext cx="6043705" cy="2619375"/>
          </a:xfrm>
        </p:spPr>
        <p:txBody>
          <a:bodyPr>
            <a:normAutofit/>
          </a:bodyPr>
          <a:lstStyle/>
          <a:p>
            <a:pPr algn="ctr"/>
            <a:r>
              <a:rPr lang="en-GB" sz="3200" b="1" dirty="0"/>
              <a:t>M110: </a:t>
            </a:r>
            <a:r>
              <a:rPr lang="en-GB" sz="3200" dirty="0"/>
              <a:t>Python Programming</a:t>
            </a:r>
            <a:br>
              <a:rPr lang="en-GB" sz="3200" dirty="0"/>
            </a:br>
            <a:br>
              <a:rPr lang="en-US" sz="3200" dirty="0"/>
            </a:br>
            <a:r>
              <a:rPr lang="en-GB" sz="3200" b="1">
                <a:solidFill>
                  <a:srgbClr val="0070C0"/>
                </a:solidFill>
              </a:rPr>
              <a:t>Meeting </a:t>
            </a:r>
            <a:r>
              <a:rPr lang="en-GB" sz="3200" b="1" dirty="0">
                <a:solidFill>
                  <a:srgbClr val="0070C0"/>
                </a:solidFill>
              </a:rPr>
              <a:t>#8</a:t>
            </a:r>
            <a:br>
              <a:rPr lang="en-GB" sz="3200" b="1" dirty="0">
                <a:solidFill>
                  <a:srgbClr val="0070C0"/>
                </a:solidFill>
              </a:rPr>
            </a:br>
            <a:br>
              <a:rPr lang="en-GB" sz="3200" b="1" dirty="0"/>
            </a:br>
            <a:r>
              <a:rPr lang="en-US" sz="3200" b="1" dirty="0"/>
              <a:t>Files and Exceptions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DF2F-53BC-4ABB-B654-548D21486069}"/>
              </a:ext>
            </a:extLst>
          </p:cNvPr>
          <p:cNvSpPr>
            <a:spLocks noGrp="1"/>
          </p:cNvSpPr>
          <p:nvPr>
            <p:ph type="title"/>
          </p:nvPr>
        </p:nvSpPr>
        <p:spPr>
          <a:xfrm>
            <a:off x="628650" y="366055"/>
            <a:ext cx="7886700" cy="1003906"/>
          </a:xfrm>
        </p:spPr>
        <p:txBody>
          <a:bodyPr>
            <a:normAutofit/>
          </a:bodyPr>
          <a:lstStyle/>
          <a:p>
            <a:r>
              <a:rPr lang="en-US" sz="3200" dirty="0"/>
              <a:t>Writing Data to a File- </a:t>
            </a:r>
            <a:r>
              <a:rPr lang="en-US" sz="3200" dirty="0">
                <a:solidFill>
                  <a:srgbClr val="00B050"/>
                </a:solidFill>
              </a:rPr>
              <a:t>Example</a:t>
            </a:r>
          </a:p>
        </p:txBody>
      </p:sp>
      <p:sp>
        <p:nvSpPr>
          <p:cNvPr id="4" name="Footer Placeholder 3">
            <a:extLst>
              <a:ext uri="{FF2B5EF4-FFF2-40B4-BE49-F238E27FC236}">
                <a16:creationId xmlns:a16="http://schemas.microsoft.com/office/drawing/2014/main" id="{7EC0B9B5-F1B8-4374-BE0E-3810D457FF3E}"/>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EEFDAFD2-7416-42B8-B291-237D6C6479B4}"/>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10</a:t>
            </a:fld>
            <a:endParaRPr lang="en-US" dirty="0"/>
          </a:p>
        </p:txBody>
      </p:sp>
      <p:sp>
        <p:nvSpPr>
          <p:cNvPr id="10" name="TextBox 9">
            <a:extLst>
              <a:ext uri="{FF2B5EF4-FFF2-40B4-BE49-F238E27FC236}">
                <a16:creationId xmlns:a16="http://schemas.microsoft.com/office/drawing/2014/main" id="{2AC7B755-07FE-4D0E-A7F2-A81825DF7CD4}"/>
              </a:ext>
            </a:extLst>
          </p:cNvPr>
          <p:cNvSpPr txBox="1"/>
          <p:nvPr/>
        </p:nvSpPr>
        <p:spPr>
          <a:xfrm>
            <a:off x="967580" y="1265461"/>
            <a:ext cx="6134100" cy="3877985"/>
          </a:xfrm>
          <a:prstGeom prst="rect">
            <a:avLst/>
          </a:prstGeom>
          <a:noFill/>
        </p:spPr>
        <p:txBody>
          <a:bodyPr wrap="square">
            <a:spAutoFit/>
          </a:bodyPr>
          <a:lstStyle/>
          <a:p>
            <a:r>
              <a:rPr lang="en-US" sz="1600" dirty="0"/>
              <a:t># This program writes three lines of data to a file.</a:t>
            </a:r>
          </a:p>
          <a:p>
            <a:r>
              <a:rPr lang="en-US" sz="1600" dirty="0"/>
              <a:t>def main():</a:t>
            </a:r>
          </a:p>
          <a:p>
            <a:r>
              <a:rPr lang="en-US" sz="1600" dirty="0"/>
              <a:t>     # Open a file named instructors.txt.</a:t>
            </a:r>
          </a:p>
          <a:p>
            <a:r>
              <a:rPr lang="en-US" sz="1600" dirty="0"/>
              <a:t>     </a:t>
            </a:r>
            <a:r>
              <a:rPr lang="en-US" sz="1600" dirty="0" err="1">
                <a:solidFill>
                  <a:srgbClr val="C00000"/>
                </a:solidFill>
              </a:rPr>
              <a:t>myfile</a:t>
            </a:r>
            <a:r>
              <a:rPr lang="en-US" sz="1600" dirty="0">
                <a:solidFill>
                  <a:srgbClr val="C00000"/>
                </a:solidFill>
              </a:rPr>
              <a:t> = open(r'C:\Users\</a:t>
            </a:r>
            <a:r>
              <a:rPr lang="en-US" sz="1600" dirty="0" err="1">
                <a:solidFill>
                  <a:srgbClr val="C00000"/>
                </a:solidFill>
              </a:rPr>
              <a:t>ABMikati</a:t>
            </a:r>
            <a:r>
              <a:rPr lang="en-US" sz="1600" dirty="0">
                <a:solidFill>
                  <a:srgbClr val="C00000"/>
                </a:solidFill>
              </a:rPr>
              <a:t>\M110\instructors.txt', 'w’)</a:t>
            </a:r>
          </a:p>
          <a:p>
            <a:r>
              <a:rPr lang="en-US" sz="1600" dirty="0"/>
              <a:t>                                                                                </a:t>
            </a:r>
            <a:r>
              <a:rPr lang="en-US" sz="1600" dirty="0">
                <a:solidFill>
                  <a:srgbClr val="FF0000"/>
                </a:solidFill>
              </a:rPr>
              <a:t>path</a:t>
            </a:r>
          </a:p>
          <a:p>
            <a:r>
              <a:rPr lang="en-US" sz="1600" dirty="0"/>
              <a:t>     # Write the names of three instructors to the file.</a:t>
            </a:r>
          </a:p>
          <a:p>
            <a:r>
              <a:rPr lang="en-US" sz="1600" dirty="0"/>
              <a:t>     </a:t>
            </a:r>
            <a:r>
              <a:rPr lang="en-US" sz="1600" dirty="0" err="1">
                <a:solidFill>
                  <a:srgbClr val="C00000"/>
                </a:solidFill>
              </a:rPr>
              <a:t>myfile.write</a:t>
            </a:r>
            <a:r>
              <a:rPr lang="en-US" sz="1600" dirty="0">
                <a:solidFill>
                  <a:srgbClr val="C00000"/>
                </a:solidFill>
              </a:rPr>
              <a:t>('Ameen </a:t>
            </a:r>
            <a:r>
              <a:rPr lang="en-US" sz="1600" dirty="0" err="1">
                <a:solidFill>
                  <a:srgbClr val="C00000"/>
                </a:solidFill>
              </a:rPr>
              <a:t>Sinjer</a:t>
            </a:r>
            <a:r>
              <a:rPr lang="en-US" sz="1600" dirty="0">
                <a:solidFill>
                  <a:srgbClr val="C00000"/>
                </a:solidFill>
              </a:rPr>
              <a:t>\n’)</a:t>
            </a:r>
          </a:p>
          <a:p>
            <a:r>
              <a:rPr lang="en-US" sz="1600" dirty="0">
                <a:solidFill>
                  <a:srgbClr val="C00000"/>
                </a:solidFill>
              </a:rPr>
              <a:t>     </a:t>
            </a:r>
            <a:r>
              <a:rPr lang="en-US" sz="1600" dirty="0" err="1">
                <a:solidFill>
                  <a:srgbClr val="C00000"/>
                </a:solidFill>
              </a:rPr>
              <a:t>myfile.write</a:t>
            </a:r>
            <a:r>
              <a:rPr lang="en-US" sz="1600" dirty="0">
                <a:solidFill>
                  <a:srgbClr val="C00000"/>
                </a:solidFill>
              </a:rPr>
              <a:t>('</a:t>
            </a:r>
            <a:r>
              <a:rPr lang="en-US" sz="1600" dirty="0" err="1">
                <a:solidFill>
                  <a:srgbClr val="C00000"/>
                </a:solidFill>
              </a:rPr>
              <a:t>Mazen</a:t>
            </a:r>
            <a:r>
              <a:rPr lang="en-US" sz="1600" dirty="0">
                <a:solidFill>
                  <a:srgbClr val="C00000"/>
                </a:solidFill>
              </a:rPr>
              <a:t> Ali\n’)</a:t>
            </a:r>
          </a:p>
          <a:p>
            <a:r>
              <a:rPr lang="en-US" sz="1600" dirty="0">
                <a:solidFill>
                  <a:srgbClr val="C00000"/>
                </a:solidFill>
              </a:rPr>
              <a:t>     </a:t>
            </a:r>
            <a:r>
              <a:rPr lang="en-US" sz="1600" dirty="0" err="1">
                <a:solidFill>
                  <a:srgbClr val="C00000"/>
                </a:solidFill>
              </a:rPr>
              <a:t>myfile.write</a:t>
            </a:r>
            <a:r>
              <a:rPr lang="en-US" sz="1600" dirty="0">
                <a:solidFill>
                  <a:srgbClr val="C00000"/>
                </a:solidFill>
              </a:rPr>
              <a:t>('Nawaf Abdullah\n’)</a:t>
            </a:r>
          </a:p>
          <a:p>
            <a:endParaRPr lang="en-US" sz="1600" dirty="0"/>
          </a:p>
          <a:p>
            <a:r>
              <a:rPr lang="en-US" sz="1600" dirty="0"/>
              <a:t>     # Close the file.</a:t>
            </a:r>
          </a:p>
          <a:p>
            <a:r>
              <a:rPr lang="en-US" sz="1600" dirty="0"/>
              <a:t>     </a:t>
            </a:r>
            <a:r>
              <a:rPr lang="en-US" sz="1600" dirty="0" err="1">
                <a:solidFill>
                  <a:srgbClr val="C00000"/>
                </a:solidFill>
              </a:rPr>
              <a:t>myfile.close</a:t>
            </a:r>
            <a:r>
              <a:rPr lang="en-US" sz="1600" dirty="0">
                <a:solidFill>
                  <a:srgbClr val="C00000"/>
                </a:solidFill>
              </a:rPr>
              <a:t>()</a:t>
            </a:r>
          </a:p>
          <a:p>
            <a:endParaRPr lang="en-US" sz="1600" dirty="0"/>
          </a:p>
          <a:p>
            <a:r>
              <a:rPr lang="en-US" sz="1600" dirty="0"/>
              <a:t># Call the main function.</a:t>
            </a:r>
          </a:p>
          <a:p>
            <a:r>
              <a:rPr lang="en-US" sz="1600" dirty="0"/>
              <a:t>main()</a:t>
            </a:r>
          </a:p>
        </p:txBody>
      </p:sp>
      <p:pic>
        <p:nvPicPr>
          <p:cNvPr id="14" name="Picture 13">
            <a:extLst>
              <a:ext uri="{FF2B5EF4-FFF2-40B4-BE49-F238E27FC236}">
                <a16:creationId xmlns:a16="http://schemas.microsoft.com/office/drawing/2014/main" id="{74554EBF-5F02-44B7-9ED8-E8CCA1BF1BAB}"/>
              </a:ext>
            </a:extLst>
          </p:cNvPr>
          <p:cNvPicPr>
            <a:picLocks noChangeAspect="1"/>
          </p:cNvPicPr>
          <p:nvPr/>
        </p:nvPicPr>
        <p:blipFill>
          <a:blip r:embed="rId2"/>
          <a:stretch>
            <a:fillRect/>
          </a:stretch>
        </p:blipFill>
        <p:spPr>
          <a:xfrm>
            <a:off x="5325268" y="2980534"/>
            <a:ext cx="3552825" cy="1771650"/>
          </a:xfrm>
          <a:prstGeom prst="rect">
            <a:avLst/>
          </a:prstGeom>
        </p:spPr>
      </p:pic>
      <p:sp>
        <p:nvSpPr>
          <p:cNvPr id="16" name="TextBox 15">
            <a:extLst>
              <a:ext uri="{FF2B5EF4-FFF2-40B4-BE49-F238E27FC236}">
                <a16:creationId xmlns:a16="http://schemas.microsoft.com/office/drawing/2014/main" id="{5538EEF4-2137-4678-B4E6-D7F287783557}"/>
              </a:ext>
            </a:extLst>
          </p:cNvPr>
          <p:cNvSpPr txBox="1"/>
          <p:nvPr/>
        </p:nvSpPr>
        <p:spPr>
          <a:xfrm>
            <a:off x="1243236" y="5045785"/>
            <a:ext cx="7443565" cy="954107"/>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400" i="1" dirty="0"/>
              <a:t>Notice each of the strings written to the file end with</a:t>
            </a:r>
            <a:r>
              <a:rPr lang="en-US" sz="1400" i="1" dirty="0">
                <a:solidFill>
                  <a:srgbClr val="C00000"/>
                </a:solidFill>
              </a:rPr>
              <a:t> \n</a:t>
            </a:r>
            <a:r>
              <a:rPr lang="en-US" sz="1400" i="1" dirty="0"/>
              <a:t>, which you will recall is the newline escape sequence. </a:t>
            </a:r>
          </a:p>
          <a:p>
            <a:r>
              <a:rPr lang="en-US" sz="1400" i="1" dirty="0"/>
              <a:t>The </a:t>
            </a:r>
            <a:r>
              <a:rPr lang="en-US" sz="1400" i="1" dirty="0">
                <a:solidFill>
                  <a:srgbClr val="C00000"/>
                </a:solidFill>
              </a:rPr>
              <a:t>\n</a:t>
            </a:r>
            <a:r>
              <a:rPr lang="en-US" sz="1400" i="1" dirty="0"/>
              <a:t> not only separates the items that are in the file, but also causes each of them to appear in a separate line when viewed in a text editor.</a:t>
            </a:r>
          </a:p>
        </p:txBody>
      </p:sp>
      <p:sp>
        <p:nvSpPr>
          <p:cNvPr id="17" name="Arrow: Right 16">
            <a:extLst>
              <a:ext uri="{FF2B5EF4-FFF2-40B4-BE49-F238E27FC236}">
                <a16:creationId xmlns:a16="http://schemas.microsoft.com/office/drawing/2014/main" id="{F6547911-9BEB-49E4-848A-93C7E90F3FD5}"/>
              </a:ext>
            </a:extLst>
          </p:cNvPr>
          <p:cNvSpPr/>
          <p:nvPr/>
        </p:nvSpPr>
        <p:spPr>
          <a:xfrm>
            <a:off x="4249562" y="3790950"/>
            <a:ext cx="876300" cy="265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a:extLst>
              <a:ext uri="{FF2B5EF4-FFF2-40B4-BE49-F238E27FC236}">
                <a16:creationId xmlns:a16="http://schemas.microsoft.com/office/drawing/2014/main" id="{4E0256AA-852D-4172-BD0F-BE35F49888D3}"/>
              </a:ext>
            </a:extLst>
          </p:cNvPr>
          <p:cNvSpPr/>
          <p:nvPr/>
        </p:nvSpPr>
        <p:spPr>
          <a:xfrm rot="5400000">
            <a:off x="4073425" y="660533"/>
            <a:ext cx="265755" cy="3366072"/>
          </a:xfrm>
          <a:prstGeom prst="righ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513FA7-19E0-4215-A678-C53B063756CC}"/>
              </a:ext>
            </a:extLst>
          </p:cNvPr>
          <p:cNvSpPr/>
          <p:nvPr/>
        </p:nvSpPr>
        <p:spPr>
          <a:xfrm>
            <a:off x="5325268" y="2980534"/>
            <a:ext cx="2685257" cy="2657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5811187-5BC4-49BC-83DA-105C3A01744F}"/>
              </a:ext>
            </a:extLst>
          </p:cNvPr>
          <p:cNvCxnSpPr/>
          <p:nvPr/>
        </p:nvCxnSpPr>
        <p:spPr>
          <a:xfrm>
            <a:off x="5791199" y="2359043"/>
            <a:ext cx="295275" cy="58023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6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709A-70B9-47DF-8D22-A66DDFEAAF34}"/>
              </a:ext>
            </a:extLst>
          </p:cNvPr>
          <p:cNvSpPr>
            <a:spLocks noGrp="1"/>
          </p:cNvSpPr>
          <p:nvPr>
            <p:ph type="title"/>
          </p:nvPr>
        </p:nvSpPr>
        <p:spPr>
          <a:xfrm>
            <a:off x="628650" y="366055"/>
            <a:ext cx="7886700" cy="861774"/>
          </a:xfrm>
        </p:spPr>
        <p:txBody>
          <a:bodyPr>
            <a:normAutofit/>
          </a:bodyPr>
          <a:lstStyle/>
          <a:p>
            <a:r>
              <a:rPr lang="en-US" sz="3200" dirty="0"/>
              <a:t>Reading Data From a File</a:t>
            </a:r>
          </a:p>
        </p:txBody>
      </p:sp>
      <p:sp>
        <p:nvSpPr>
          <p:cNvPr id="4" name="Footer Placeholder 3">
            <a:extLst>
              <a:ext uri="{FF2B5EF4-FFF2-40B4-BE49-F238E27FC236}">
                <a16:creationId xmlns:a16="http://schemas.microsoft.com/office/drawing/2014/main" id="{1D71EFB2-F6BE-4091-92A2-FDB0C8337E84}"/>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3B325F80-69DB-49BB-B8A4-097B4C61EAD5}"/>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11</a:t>
            </a:fld>
            <a:endParaRPr lang="en-US" dirty="0"/>
          </a:p>
        </p:txBody>
      </p:sp>
      <p:sp>
        <p:nvSpPr>
          <p:cNvPr id="7" name="TextBox 6">
            <a:extLst>
              <a:ext uri="{FF2B5EF4-FFF2-40B4-BE49-F238E27FC236}">
                <a16:creationId xmlns:a16="http://schemas.microsoft.com/office/drawing/2014/main" id="{B6A93E6A-D5A0-47ED-9599-D52C93858868}"/>
              </a:ext>
            </a:extLst>
          </p:cNvPr>
          <p:cNvSpPr txBox="1"/>
          <p:nvPr/>
        </p:nvSpPr>
        <p:spPr>
          <a:xfrm>
            <a:off x="628651" y="1185367"/>
            <a:ext cx="8086724" cy="861774"/>
          </a:xfrm>
          <a:prstGeom prst="rect">
            <a:avLst/>
          </a:prstGeom>
          <a:noFill/>
        </p:spPr>
        <p:txBody>
          <a:bodyPr wrap="square">
            <a:spAutoFit/>
          </a:bodyPr>
          <a:lstStyle/>
          <a:p>
            <a:pPr algn="l"/>
            <a:r>
              <a:rPr lang="en-US" sz="1600" b="0" i="0" u="none" strike="noStrike" baseline="0" dirty="0">
                <a:latin typeface="SabonLTPro-Roman"/>
              </a:rPr>
              <a:t>If a file has been opened for reading (using the </a:t>
            </a:r>
            <a:r>
              <a:rPr lang="en-US" sz="1400" b="0" i="0" u="none" strike="noStrike" baseline="0" dirty="0">
                <a:latin typeface="ArialMonoMTPro"/>
              </a:rPr>
              <a:t>'r' </a:t>
            </a:r>
            <a:r>
              <a:rPr lang="en-US" sz="1600" b="0" i="0" u="none" strike="noStrike" baseline="0" dirty="0">
                <a:latin typeface="SabonLTPro-Roman"/>
              </a:rPr>
              <a:t>mode) </a:t>
            </a:r>
            <a:r>
              <a:rPr lang="en-US" sz="1600" b="0" i="0" u="none" strike="noStrike" baseline="0" dirty="0">
                <a:solidFill>
                  <a:srgbClr val="7030A0"/>
                </a:solidFill>
                <a:latin typeface="SabonLTPro-Roman"/>
              </a:rPr>
              <a:t>you can use the file object’s </a:t>
            </a:r>
            <a:r>
              <a:rPr lang="en-US" sz="1400" b="0" i="1" u="none" strike="noStrike" baseline="0" dirty="0">
                <a:solidFill>
                  <a:srgbClr val="C00000"/>
                </a:solidFill>
                <a:latin typeface="ArialMonoMTPro"/>
              </a:rPr>
              <a:t>read </a:t>
            </a:r>
            <a:r>
              <a:rPr lang="en-US" sz="1600" b="0" i="0" u="none" strike="noStrike" baseline="0" dirty="0">
                <a:solidFill>
                  <a:srgbClr val="7030A0"/>
                </a:solidFill>
                <a:latin typeface="SabonLTPro-Roman"/>
              </a:rPr>
              <a:t>method to read its entire contents into memory</a:t>
            </a:r>
            <a:r>
              <a:rPr lang="en-US" sz="1600" b="0" i="0" u="none" strike="noStrike" baseline="0" dirty="0">
                <a:latin typeface="SabonLTPro-Roman"/>
              </a:rPr>
              <a:t>. </a:t>
            </a:r>
          </a:p>
          <a:p>
            <a:pPr algn="l"/>
            <a:r>
              <a:rPr lang="en-US" b="0" i="0" u="none" strike="noStrike" baseline="0" dirty="0">
                <a:latin typeface="SabonLTPro-Roman"/>
              </a:rPr>
              <a:t>When you call the </a:t>
            </a:r>
            <a:r>
              <a:rPr lang="en-US" sz="1600" b="0" i="1" u="none" strike="noStrike" baseline="0" dirty="0">
                <a:solidFill>
                  <a:srgbClr val="C00000"/>
                </a:solidFill>
                <a:latin typeface="ArialMonoMTPro"/>
              </a:rPr>
              <a:t>read</a:t>
            </a:r>
            <a:r>
              <a:rPr lang="en-US" sz="1600" b="0" i="0" u="none" strike="noStrike" baseline="0" dirty="0">
                <a:latin typeface="ArialMonoMTPro"/>
              </a:rPr>
              <a:t> </a:t>
            </a:r>
            <a:r>
              <a:rPr lang="en-US" b="0" i="0" u="none" strike="noStrike" baseline="0" dirty="0">
                <a:latin typeface="SabonLTPro-Roman"/>
              </a:rPr>
              <a:t>method, </a:t>
            </a:r>
            <a:r>
              <a:rPr lang="en-US" b="0" i="0" u="sng" strike="noStrike" baseline="0" dirty="0">
                <a:solidFill>
                  <a:srgbClr val="7030A0"/>
                </a:solidFill>
                <a:latin typeface="SabonLTPro-Roman"/>
              </a:rPr>
              <a:t>it returns the file’s contents as a </a:t>
            </a:r>
            <a:r>
              <a:rPr lang="en-US" b="1" i="0" u="sng" strike="noStrike" baseline="0" dirty="0">
                <a:solidFill>
                  <a:srgbClr val="7030A0"/>
                </a:solidFill>
                <a:latin typeface="SabonLTPro-Roman"/>
              </a:rPr>
              <a:t>string</a:t>
            </a:r>
            <a:r>
              <a:rPr lang="en-US" b="0" i="0" u="sng" strike="noStrike" baseline="0" dirty="0">
                <a:latin typeface="SabonLTPro-Roman"/>
              </a:rPr>
              <a:t>.</a:t>
            </a:r>
            <a:endParaRPr lang="en-US" u="sng" dirty="0"/>
          </a:p>
        </p:txBody>
      </p:sp>
      <p:pic>
        <p:nvPicPr>
          <p:cNvPr id="9" name="Picture 8">
            <a:extLst>
              <a:ext uri="{FF2B5EF4-FFF2-40B4-BE49-F238E27FC236}">
                <a16:creationId xmlns:a16="http://schemas.microsoft.com/office/drawing/2014/main" id="{D79BACDC-D7B2-46F2-ACD4-160DCF5BB313}"/>
              </a:ext>
            </a:extLst>
          </p:cNvPr>
          <p:cNvPicPr>
            <a:picLocks noChangeAspect="1"/>
          </p:cNvPicPr>
          <p:nvPr/>
        </p:nvPicPr>
        <p:blipFill>
          <a:blip r:embed="rId2"/>
          <a:stretch>
            <a:fillRect/>
          </a:stretch>
        </p:blipFill>
        <p:spPr>
          <a:xfrm>
            <a:off x="1239644" y="1987183"/>
            <a:ext cx="6019800" cy="2914650"/>
          </a:xfrm>
          <a:prstGeom prst="rect">
            <a:avLst/>
          </a:prstGeom>
        </p:spPr>
      </p:pic>
      <p:sp>
        <p:nvSpPr>
          <p:cNvPr id="11" name="TextBox 10">
            <a:extLst>
              <a:ext uri="{FF2B5EF4-FFF2-40B4-BE49-F238E27FC236}">
                <a16:creationId xmlns:a16="http://schemas.microsoft.com/office/drawing/2014/main" id="{89DD77FD-49C5-4EBE-957B-4FD57D360E18}"/>
              </a:ext>
            </a:extLst>
          </p:cNvPr>
          <p:cNvSpPr txBox="1"/>
          <p:nvPr/>
        </p:nvSpPr>
        <p:spPr>
          <a:xfrm>
            <a:off x="628650" y="4901833"/>
            <a:ext cx="8086725" cy="954107"/>
          </a:xfrm>
          <a:prstGeom prst="rect">
            <a:avLst/>
          </a:prstGeom>
          <a:noFill/>
        </p:spPr>
        <p:txBody>
          <a:bodyPr wrap="square">
            <a:spAutoFit/>
          </a:bodyPr>
          <a:lstStyle/>
          <a:p>
            <a:pPr algn="l"/>
            <a:r>
              <a:rPr lang="en-US" sz="1400" b="0" i="0" u="none" strike="noStrike" baseline="0" dirty="0">
                <a:latin typeface="SabonLTPro-Roman"/>
              </a:rPr>
              <a:t>The statement in line 4 opens the </a:t>
            </a:r>
            <a:r>
              <a:rPr lang="en-US" sz="1400" b="0" i="0" u="none" strike="noStrike" baseline="0" dirty="0">
                <a:latin typeface="ArialMonoMTPro"/>
              </a:rPr>
              <a:t>instructors.txt </a:t>
            </a:r>
            <a:r>
              <a:rPr lang="en-US" sz="1400" b="0" i="0" u="none" strike="noStrike" baseline="0" dirty="0">
                <a:latin typeface="SabonLTPro-Roman"/>
              </a:rPr>
              <a:t>file for reading, using the </a:t>
            </a:r>
            <a:r>
              <a:rPr lang="en-US" sz="1400" b="0" i="0" u="none" strike="noStrike" baseline="0" dirty="0">
                <a:latin typeface="ArialMonoMTPro"/>
              </a:rPr>
              <a:t>'r' </a:t>
            </a:r>
            <a:r>
              <a:rPr lang="en-US" sz="1400" b="0" i="0" u="none" strike="noStrike" baseline="0" dirty="0">
                <a:latin typeface="SabonLTPro-Roman"/>
              </a:rPr>
              <a:t>mode. It also creates a file object and assigns the object to the </a:t>
            </a:r>
            <a:r>
              <a:rPr lang="en-US" sz="1400" b="0" i="1" u="none" strike="noStrike" baseline="0" dirty="0" err="1">
                <a:latin typeface="ArialMonoMTPro"/>
              </a:rPr>
              <a:t>infile</a:t>
            </a:r>
            <a:r>
              <a:rPr lang="en-US" sz="1400" b="0" i="0" u="none" strike="noStrike" baseline="0" dirty="0">
                <a:latin typeface="ArialMonoMTPro"/>
              </a:rPr>
              <a:t> </a:t>
            </a:r>
            <a:r>
              <a:rPr lang="en-US" sz="1400" b="0" i="0" u="none" strike="noStrike" baseline="0" dirty="0">
                <a:latin typeface="SabonLTPro-Roman"/>
              </a:rPr>
              <a:t>variable. Line 6 calls the </a:t>
            </a:r>
            <a:r>
              <a:rPr lang="en-US" sz="1400" b="0" i="1" u="none" strike="noStrike" baseline="0" dirty="0" err="1">
                <a:latin typeface="ArialMonoMTPro"/>
              </a:rPr>
              <a:t>infile.read</a:t>
            </a:r>
            <a:r>
              <a:rPr lang="en-US" sz="1400" b="0" i="1" u="none" strike="noStrike" baseline="0" dirty="0">
                <a:latin typeface="ArialMonoMTPro"/>
              </a:rPr>
              <a:t> </a:t>
            </a:r>
            <a:r>
              <a:rPr lang="en-US" sz="1400" b="0" i="0" u="none" strike="noStrike" baseline="0" dirty="0">
                <a:latin typeface="SabonLTPro-Roman"/>
              </a:rPr>
              <a:t>method to read the file’s contents. The file’s contents are read into memory as a string and assigned to the </a:t>
            </a:r>
            <a:r>
              <a:rPr lang="en-US" sz="1400" b="0" i="1" u="none" strike="noStrike" baseline="0" dirty="0" err="1">
                <a:latin typeface="ArialMonoMTPro"/>
              </a:rPr>
              <a:t>file_contents</a:t>
            </a:r>
            <a:r>
              <a:rPr lang="en-US" sz="1400" b="0" i="0" u="none" strike="noStrike" baseline="0" dirty="0">
                <a:latin typeface="ArialMonoMTPro"/>
              </a:rPr>
              <a:t> </a:t>
            </a:r>
            <a:r>
              <a:rPr lang="en-US" sz="1400" b="0" i="0" u="none" strike="noStrike" baseline="0" dirty="0">
                <a:latin typeface="SabonLTPro-Roman"/>
              </a:rPr>
              <a:t>variable. Then the statement in line 10 prints the string that is referenced by the variable.</a:t>
            </a:r>
            <a:endParaRPr lang="en-US" sz="1400" dirty="0"/>
          </a:p>
        </p:txBody>
      </p:sp>
      <p:sp>
        <p:nvSpPr>
          <p:cNvPr id="6" name="Oval 5">
            <a:extLst>
              <a:ext uri="{FF2B5EF4-FFF2-40B4-BE49-F238E27FC236}">
                <a16:creationId xmlns:a16="http://schemas.microsoft.com/office/drawing/2014/main" id="{C78A3559-44FE-456E-AED4-9908691A8791}"/>
              </a:ext>
            </a:extLst>
          </p:cNvPr>
          <p:cNvSpPr/>
          <p:nvPr/>
        </p:nvSpPr>
        <p:spPr>
          <a:xfrm>
            <a:off x="6065184" y="2498012"/>
            <a:ext cx="438150" cy="31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1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533-1C08-43D7-BC47-837DD3786EEB}"/>
              </a:ext>
            </a:extLst>
          </p:cNvPr>
          <p:cNvSpPr>
            <a:spLocks noGrp="1"/>
          </p:cNvSpPr>
          <p:nvPr>
            <p:ph type="title"/>
          </p:nvPr>
        </p:nvSpPr>
        <p:spPr>
          <a:xfrm>
            <a:off x="628650" y="366055"/>
            <a:ext cx="7886700" cy="1038999"/>
          </a:xfrm>
        </p:spPr>
        <p:txBody>
          <a:bodyPr>
            <a:normAutofit/>
          </a:bodyPr>
          <a:lstStyle/>
          <a:p>
            <a:r>
              <a:rPr lang="en-US" sz="3200" dirty="0"/>
              <a:t>Reading Data From a File</a:t>
            </a:r>
          </a:p>
        </p:txBody>
      </p:sp>
      <p:sp>
        <p:nvSpPr>
          <p:cNvPr id="4" name="Footer Placeholder 3">
            <a:extLst>
              <a:ext uri="{FF2B5EF4-FFF2-40B4-BE49-F238E27FC236}">
                <a16:creationId xmlns:a16="http://schemas.microsoft.com/office/drawing/2014/main" id="{BAB16305-97E1-4868-ACB8-17EAF77A8984}"/>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7857020D-27DE-4BFC-B93E-6288ED9D50DB}"/>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12</a:t>
            </a:fld>
            <a:endParaRPr lang="en-US" dirty="0"/>
          </a:p>
        </p:txBody>
      </p:sp>
      <p:sp>
        <p:nvSpPr>
          <p:cNvPr id="7" name="TextBox 6">
            <a:extLst>
              <a:ext uri="{FF2B5EF4-FFF2-40B4-BE49-F238E27FC236}">
                <a16:creationId xmlns:a16="http://schemas.microsoft.com/office/drawing/2014/main" id="{96D6ECAC-86D1-4558-8A51-8557076D7F88}"/>
              </a:ext>
            </a:extLst>
          </p:cNvPr>
          <p:cNvSpPr txBox="1"/>
          <p:nvPr/>
        </p:nvSpPr>
        <p:spPr>
          <a:xfrm>
            <a:off x="493467" y="1694993"/>
            <a:ext cx="8157066" cy="3662541"/>
          </a:xfrm>
          <a:prstGeom prst="rect">
            <a:avLst/>
          </a:prstGeom>
          <a:noFill/>
        </p:spPr>
        <p:txBody>
          <a:bodyPr wrap="square">
            <a:spAutoFit/>
          </a:bodyPr>
          <a:lstStyle/>
          <a:p>
            <a:pPr algn="l"/>
            <a:r>
              <a:rPr lang="en-US" sz="1800" b="0" i="0" u="none" strike="noStrike" baseline="0" dirty="0">
                <a:latin typeface="SabonLTPro-Roman"/>
              </a:rPr>
              <a:t>Although the </a:t>
            </a:r>
            <a:r>
              <a:rPr lang="en-US" sz="1600" b="0" i="0" u="none" strike="noStrike" baseline="0" dirty="0">
                <a:latin typeface="ArialMonoMTPro"/>
              </a:rPr>
              <a:t>read </a:t>
            </a:r>
            <a:r>
              <a:rPr lang="en-US" sz="1800" b="0" i="0" u="none" strike="noStrike" baseline="0" dirty="0">
                <a:latin typeface="SabonLTPro-Roman"/>
              </a:rPr>
              <a:t>method allows you to easily read the entire contents of a file with one statement, many programs need to read and process the items that are stored in a file one at a time. </a:t>
            </a:r>
          </a:p>
          <a:p>
            <a:pPr algn="l"/>
            <a:endParaRPr lang="en-US" sz="1800" b="0" i="0" u="none" strike="noStrike" baseline="0" dirty="0">
              <a:latin typeface="SabonLTPro-Roman"/>
            </a:endParaRPr>
          </a:p>
          <a:p>
            <a:pPr algn="l"/>
            <a:r>
              <a:rPr lang="en-US" sz="1800" b="0" i="0" u="none" strike="noStrike" baseline="0" dirty="0">
                <a:latin typeface="SabonLTPro-Roman"/>
              </a:rPr>
              <a:t>For example, suppose a file contains a series of sales amounts, and you need to write a program that calculates the total of the amounts in the file. The program would read each sale amount from the file and add it to an accumulator.</a:t>
            </a:r>
          </a:p>
          <a:p>
            <a:pPr algn="l"/>
            <a:r>
              <a:rPr lang="en-US" sz="1800" b="0" i="0" u="none" strike="noStrike" baseline="0" dirty="0">
                <a:solidFill>
                  <a:srgbClr val="7030A0"/>
                </a:solidFill>
                <a:latin typeface="SabonLTPro-Roman"/>
              </a:rPr>
              <a:t>In Python, you can use the </a:t>
            </a:r>
            <a:r>
              <a:rPr lang="en-US" sz="1600" b="0" i="1" u="none" strike="noStrike" baseline="0" dirty="0" err="1">
                <a:solidFill>
                  <a:srgbClr val="C00000"/>
                </a:solidFill>
                <a:latin typeface="ArialMonoMTPro"/>
              </a:rPr>
              <a:t>readline</a:t>
            </a:r>
            <a:r>
              <a:rPr lang="en-US" sz="1600" b="0" i="0" u="none" strike="noStrike" baseline="0" dirty="0">
                <a:solidFill>
                  <a:srgbClr val="7030A0"/>
                </a:solidFill>
                <a:latin typeface="ArialMonoMTPro"/>
              </a:rPr>
              <a:t> </a:t>
            </a:r>
            <a:r>
              <a:rPr lang="en-US" sz="1800" b="0" i="0" u="none" strike="noStrike" baseline="0" dirty="0">
                <a:solidFill>
                  <a:srgbClr val="7030A0"/>
                </a:solidFill>
                <a:latin typeface="SabonLTPro-Roman"/>
              </a:rPr>
              <a:t>method to read a line from a file. </a:t>
            </a:r>
          </a:p>
          <a:p>
            <a:pPr algn="l"/>
            <a:r>
              <a:rPr lang="en-US" sz="1600" b="0" i="0" u="none" strike="noStrike" baseline="0" dirty="0">
                <a:latin typeface="SabonLTPro-Roman"/>
              </a:rPr>
              <a:t>(A line is simply a string of characters that are terminated with a </a:t>
            </a:r>
            <a:r>
              <a:rPr lang="en-US" sz="1400" b="0" i="0" u="none" strike="noStrike" baseline="0" dirty="0">
                <a:latin typeface="ArialMonoMTPro"/>
              </a:rPr>
              <a:t>\n</a:t>
            </a:r>
            <a:r>
              <a:rPr lang="en-US" sz="1600" b="0" i="0" u="none" strike="noStrike" baseline="0" dirty="0">
                <a:latin typeface="SabonLTPro-Roman"/>
              </a:rPr>
              <a:t>.) </a:t>
            </a:r>
          </a:p>
          <a:p>
            <a:pPr algn="l"/>
            <a:r>
              <a:rPr lang="en-US" sz="1800" b="0" i="0" u="none" strike="noStrike" baseline="0" dirty="0">
                <a:latin typeface="SabonLTPro-Roman"/>
              </a:rPr>
              <a:t>The method returns the line as a string, including the </a:t>
            </a:r>
            <a:r>
              <a:rPr lang="en-US" sz="1600" b="0" i="0" u="none" strike="noStrike" baseline="0" dirty="0">
                <a:latin typeface="ArialMonoMTPro"/>
              </a:rPr>
              <a:t>\n</a:t>
            </a:r>
            <a:r>
              <a:rPr lang="en-US" sz="1800" b="0" i="0" u="none" strike="noStrike" baseline="0" dirty="0">
                <a:latin typeface="SabonLTPro-Roman"/>
              </a:rPr>
              <a:t>. </a:t>
            </a:r>
          </a:p>
          <a:p>
            <a:pPr algn="l"/>
            <a:endParaRPr lang="en-US" dirty="0">
              <a:latin typeface="SabonLTPro-Roman"/>
            </a:endParaRPr>
          </a:p>
          <a:p>
            <a:pPr algn="l"/>
            <a:r>
              <a:rPr lang="en-US" sz="1800" b="0" i="0" u="none" strike="noStrike" baseline="0" dirty="0">
                <a:latin typeface="SabonLTPro-Roman"/>
              </a:rPr>
              <a:t>The next Program shows how we can use the </a:t>
            </a:r>
            <a:r>
              <a:rPr lang="en-US" sz="1600" b="0" i="1" u="none" strike="noStrike" baseline="0" dirty="0" err="1">
                <a:solidFill>
                  <a:srgbClr val="C00000"/>
                </a:solidFill>
                <a:latin typeface="ArialMonoMTPro"/>
              </a:rPr>
              <a:t>readline</a:t>
            </a:r>
            <a:r>
              <a:rPr lang="en-US" sz="1600" b="0" i="0" u="none" strike="noStrike" baseline="0" dirty="0">
                <a:latin typeface="ArialMonoMTPro"/>
              </a:rPr>
              <a:t> </a:t>
            </a:r>
            <a:r>
              <a:rPr lang="en-US" sz="1800" b="0" i="0" u="none" strike="noStrike" baseline="0" dirty="0">
                <a:latin typeface="SabonLTPro-Roman"/>
              </a:rPr>
              <a:t>method to read the</a:t>
            </a:r>
          </a:p>
          <a:p>
            <a:pPr algn="l"/>
            <a:r>
              <a:rPr lang="en-US" sz="1800" b="0" i="0" u="none" strike="noStrike" baseline="0" dirty="0">
                <a:latin typeface="SabonLTPro-Roman"/>
              </a:rPr>
              <a:t>contents of the </a:t>
            </a:r>
            <a:r>
              <a:rPr lang="en-US" sz="1600" b="0" i="0" u="none" strike="noStrike" baseline="0" dirty="0">
                <a:latin typeface="ArialMonoMTPro"/>
              </a:rPr>
              <a:t>instructors.txt </a:t>
            </a:r>
            <a:r>
              <a:rPr lang="en-US" sz="1800" b="0" i="0" u="none" strike="noStrike" baseline="0" dirty="0">
                <a:latin typeface="SabonLTPro-Roman"/>
              </a:rPr>
              <a:t>file, one line at a time.</a:t>
            </a:r>
            <a:endParaRPr lang="en-US" dirty="0"/>
          </a:p>
        </p:txBody>
      </p:sp>
    </p:spTree>
    <p:extLst>
      <p:ext uri="{BB962C8B-B14F-4D97-AF65-F5344CB8AC3E}">
        <p14:creationId xmlns:p14="http://schemas.microsoft.com/office/powerpoint/2010/main" val="299018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533-1C08-43D7-BC47-837DD3786EEB}"/>
              </a:ext>
            </a:extLst>
          </p:cNvPr>
          <p:cNvSpPr>
            <a:spLocks noGrp="1"/>
          </p:cNvSpPr>
          <p:nvPr>
            <p:ph type="title"/>
          </p:nvPr>
        </p:nvSpPr>
        <p:spPr>
          <a:xfrm>
            <a:off x="628650" y="366056"/>
            <a:ext cx="7886700" cy="582446"/>
          </a:xfrm>
        </p:spPr>
        <p:txBody>
          <a:bodyPr>
            <a:normAutofit/>
          </a:bodyPr>
          <a:lstStyle/>
          <a:p>
            <a:r>
              <a:rPr lang="en-US" sz="3200" dirty="0"/>
              <a:t>Reading Data From a File</a:t>
            </a:r>
          </a:p>
        </p:txBody>
      </p:sp>
      <p:sp>
        <p:nvSpPr>
          <p:cNvPr id="4" name="Footer Placeholder 3">
            <a:extLst>
              <a:ext uri="{FF2B5EF4-FFF2-40B4-BE49-F238E27FC236}">
                <a16:creationId xmlns:a16="http://schemas.microsoft.com/office/drawing/2014/main" id="{BAB16305-97E1-4868-ACB8-17EAF77A8984}"/>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7857020D-27DE-4BFC-B93E-6288ED9D50DB}"/>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13</a:t>
            </a:fld>
            <a:endParaRPr lang="en-US" dirty="0"/>
          </a:p>
        </p:txBody>
      </p:sp>
      <p:sp>
        <p:nvSpPr>
          <p:cNvPr id="10" name="TextBox 9">
            <a:extLst>
              <a:ext uri="{FF2B5EF4-FFF2-40B4-BE49-F238E27FC236}">
                <a16:creationId xmlns:a16="http://schemas.microsoft.com/office/drawing/2014/main" id="{EAD04E90-D854-4DFD-8D1E-E5079FC9BB43}"/>
              </a:ext>
            </a:extLst>
          </p:cNvPr>
          <p:cNvSpPr txBox="1"/>
          <p:nvPr/>
        </p:nvSpPr>
        <p:spPr>
          <a:xfrm>
            <a:off x="1152525" y="5212978"/>
            <a:ext cx="7362826" cy="830997"/>
          </a:xfrm>
          <a:prstGeom prst="rect">
            <a:avLst/>
          </a:prstGeom>
          <a:noFill/>
        </p:spPr>
        <p:txBody>
          <a:bodyPr wrap="square">
            <a:spAutoFit/>
          </a:bodyPr>
          <a:lstStyle/>
          <a:p>
            <a:pPr algn="l"/>
            <a:r>
              <a:rPr lang="en-US" sz="1600" b="0" i="0" u="none" strike="noStrike" baseline="0" dirty="0">
                <a:solidFill>
                  <a:srgbClr val="C00000"/>
                </a:solidFill>
                <a:latin typeface="SabonLTPro-Roman"/>
              </a:rPr>
              <a:t>Notice</a:t>
            </a:r>
            <a:r>
              <a:rPr lang="en-US" sz="1600" b="0" i="0" u="none" strike="noStrike" baseline="0" dirty="0">
                <a:latin typeface="SabonLTPro-Roman"/>
              </a:rPr>
              <a:t> that a </a:t>
            </a:r>
            <a:r>
              <a:rPr lang="en-US" sz="1600" b="0" i="0" u="none" strike="noStrike" baseline="0" dirty="0">
                <a:solidFill>
                  <a:schemeClr val="accent1">
                    <a:lumMod val="75000"/>
                  </a:schemeClr>
                </a:solidFill>
                <a:latin typeface="SabonLTPro-Roman"/>
              </a:rPr>
              <a:t>blank line </a:t>
            </a:r>
            <a:r>
              <a:rPr lang="en-US" sz="1600" b="0" i="0" u="none" strike="noStrike" baseline="0" dirty="0">
                <a:latin typeface="SabonLTPro-Roman"/>
              </a:rPr>
              <a:t>is displayed after each line in the output.</a:t>
            </a:r>
          </a:p>
          <a:p>
            <a:pPr algn="l"/>
            <a:r>
              <a:rPr lang="en-US" sz="1600" b="0" i="0" u="none" strike="noStrike" baseline="0" dirty="0">
                <a:latin typeface="SabonLTPro-Roman"/>
              </a:rPr>
              <a:t>This is because each item that is read from the file ends with a newline character (</a:t>
            </a:r>
            <a:r>
              <a:rPr lang="en-US" sz="1400" b="0" i="0" u="none" strike="noStrike" baseline="0" dirty="0">
                <a:latin typeface="ArialMonoMTPro"/>
              </a:rPr>
              <a:t>\n</a:t>
            </a:r>
            <a:r>
              <a:rPr lang="en-US" sz="1600" b="0" i="0" u="none" strike="noStrike" baseline="0" dirty="0">
                <a:latin typeface="SabonLTPro-Roman"/>
              </a:rPr>
              <a:t>).</a:t>
            </a:r>
          </a:p>
          <a:p>
            <a:pPr algn="l"/>
            <a:r>
              <a:rPr lang="en-US" sz="1600" b="0" i="0" u="none" strike="noStrike" baseline="0" dirty="0">
                <a:latin typeface="SabonLTPro-Roman"/>
              </a:rPr>
              <a:t>Later, you will learn how to remove the newline character.</a:t>
            </a:r>
            <a:endParaRPr lang="en-US" sz="1600" dirty="0"/>
          </a:p>
        </p:txBody>
      </p:sp>
      <p:grpSp>
        <p:nvGrpSpPr>
          <p:cNvPr id="8" name="Group 7">
            <a:extLst>
              <a:ext uri="{FF2B5EF4-FFF2-40B4-BE49-F238E27FC236}">
                <a16:creationId xmlns:a16="http://schemas.microsoft.com/office/drawing/2014/main" id="{9F1375C1-E781-D8F3-97E6-E5CA914EC976}"/>
              </a:ext>
            </a:extLst>
          </p:cNvPr>
          <p:cNvGrpSpPr/>
          <p:nvPr/>
        </p:nvGrpSpPr>
        <p:grpSpPr>
          <a:xfrm>
            <a:off x="2301100" y="948502"/>
            <a:ext cx="3892946" cy="4350940"/>
            <a:chOff x="1152524" y="948502"/>
            <a:chExt cx="3892946" cy="4350940"/>
          </a:xfrm>
        </p:grpSpPr>
        <p:pic>
          <p:nvPicPr>
            <p:cNvPr id="16" name="Picture 15">
              <a:extLst>
                <a:ext uri="{FF2B5EF4-FFF2-40B4-BE49-F238E27FC236}">
                  <a16:creationId xmlns:a16="http://schemas.microsoft.com/office/drawing/2014/main" id="{4F6CC3AE-A586-3EC0-F195-5B8BCD054841}"/>
                </a:ext>
              </a:extLst>
            </p:cNvPr>
            <p:cNvPicPr>
              <a:picLocks noChangeAspect="1"/>
            </p:cNvPicPr>
            <p:nvPr/>
          </p:nvPicPr>
          <p:blipFill>
            <a:blip r:embed="rId2"/>
            <a:stretch>
              <a:fillRect/>
            </a:stretch>
          </p:blipFill>
          <p:spPr>
            <a:xfrm>
              <a:off x="1152524" y="948502"/>
              <a:ext cx="3892946" cy="4350940"/>
            </a:xfrm>
            <a:prstGeom prst="rect">
              <a:avLst/>
            </a:prstGeom>
          </p:spPr>
        </p:pic>
        <p:cxnSp>
          <p:nvCxnSpPr>
            <p:cNvPr id="7" name="Straight Arrow Connector 6">
              <a:extLst>
                <a:ext uri="{FF2B5EF4-FFF2-40B4-BE49-F238E27FC236}">
                  <a16:creationId xmlns:a16="http://schemas.microsoft.com/office/drawing/2014/main" id="{AF4C7181-3950-D31F-22F3-05B15DBA76F3}"/>
                </a:ext>
              </a:extLst>
            </p:cNvPr>
            <p:cNvCxnSpPr/>
            <p:nvPr/>
          </p:nvCxnSpPr>
          <p:spPr>
            <a:xfrm>
              <a:off x="1219199" y="4552950"/>
              <a:ext cx="204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5E2E2A7-CD50-E88F-0B56-023FC35EDB5C}"/>
                </a:ext>
              </a:extLst>
            </p:cNvPr>
            <p:cNvCxnSpPr/>
            <p:nvPr/>
          </p:nvCxnSpPr>
          <p:spPr>
            <a:xfrm>
              <a:off x="1223962" y="4857750"/>
              <a:ext cx="204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418A80D-35F5-386C-5CB9-41B659A2ABD9}"/>
                </a:ext>
              </a:extLst>
            </p:cNvPr>
            <p:cNvCxnSpPr>
              <a:cxnSpLocks/>
            </p:cNvCxnSpPr>
            <p:nvPr/>
          </p:nvCxnSpPr>
          <p:spPr>
            <a:xfrm>
              <a:off x="1219199" y="5146303"/>
              <a:ext cx="204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376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3F91-3432-4415-99FC-E718E26D4FEB}"/>
              </a:ext>
            </a:extLst>
          </p:cNvPr>
          <p:cNvSpPr>
            <a:spLocks noGrp="1"/>
          </p:cNvSpPr>
          <p:nvPr>
            <p:ph type="title"/>
          </p:nvPr>
        </p:nvSpPr>
        <p:spPr>
          <a:xfrm>
            <a:off x="628650" y="366055"/>
            <a:ext cx="7886700" cy="960072"/>
          </a:xfrm>
        </p:spPr>
        <p:txBody>
          <a:bodyPr>
            <a:normAutofit/>
          </a:bodyPr>
          <a:lstStyle/>
          <a:p>
            <a:r>
              <a:rPr lang="en-US" sz="3200" dirty="0"/>
              <a:t>Dealing with the newline \n</a:t>
            </a:r>
          </a:p>
        </p:txBody>
      </p:sp>
      <p:sp>
        <p:nvSpPr>
          <p:cNvPr id="4" name="Footer Placeholder 3">
            <a:extLst>
              <a:ext uri="{FF2B5EF4-FFF2-40B4-BE49-F238E27FC236}">
                <a16:creationId xmlns:a16="http://schemas.microsoft.com/office/drawing/2014/main" id="{F5F42465-A9EC-4856-B89F-868EF926C35A}"/>
              </a:ext>
            </a:extLst>
          </p:cNvPr>
          <p:cNvSpPr>
            <a:spLocks noGrp="1"/>
          </p:cNvSpPr>
          <p:nvPr>
            <p:ph type="ftr" sz="quarter" idx="11"/>
          </p:nvPr>
        </p:nvSpPr>
        <p:spPr/>
        <p:txBody>
          <a:bodyPr/>
          <a:lstStyle/>
          <a:p>
            <a:r>
              <a:rPr lang="en-US" dirty="0"/>
              <a:t>AOU- M110</a:t>
            </a:r>
          </a:p>
        </p:txBody>
      </p:sp>
      <p:sp>
        <p:nvSpPr>
          <p:cNvPr id="5" name="Slide Number Placeholder 4">
            <a:extLst>
              <a:ext uri="{FF2B5EF4-FFF2-40B4-BE49-F238E27FC236}">
                <a16:creationId xmlns:a16="http://schemas.microsoft.com/office/drawing/2014/main" id="{43B7B0D4-F3F3-4773-A026-808349759238}"/>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14</a:t>
            </a:fld>
            <a:endParaRPr lang="en-US" dirty="0"/>
          </a:p>
        </p:txBody>
      </p:sp>
      <p:sp>
        <p:nvSpPr>
          <p:cNvPr id="7" name="TextBox 6">
            <a:extLst>
              <a:ext uri="{FF2B5EF4-FFF2-40B4-BE49-F238E27FC236}">
                <a16:creationId xmlns:a16="http://schemas.microsoft.com/office/drawing/2014/main" id="{9F66C0C0-287E-4A6E-8E4A-224F211406C9}"/>
              </a:ext>
            </a:extLst>
          </p:cNvPr>
          <p:cNvSpPr txBox="1"/>
          <p:nvPr/>
        </p:nvSpPr>
        <p:spPr>
          <a:xfrm>
            <a:off x="432371" y="1246076"/>
            <a:ext cx="4117488" cy="369332"/>
          </a:xfrm>
          <a:prstGeom prst="rect">
            <a:avLst/>
          </a:prstGeom>
          <a:noFill/>
        </p:spPr>
        <p:txBody>
          <a:bodyPr wrap="square">
            <a:spAutoFit/>
          </a:bodyPr>
          <a:lstStyle/>
          <a:p>
            <a:r>
              <a:rPr lang="en-US" b="1" dirty="0"/>
              <a:t>Concatenating a Newline to a String</a:t>
            </a:r>
          </a:p>
        </p:txBody>
      </p:sp>
      <p:sp>
        <p:nvSpPr>
          <p:cNvPr id="9" name="TextBox 8">
            <a:extLst>
              <a:ext uri="{FF2B5EF4-FFF2-40B4-BE49-F238E27FC236}">
                <a16:creationId xmlns:a16="http://schemas.microsoft.com/office/drawing/2014/main" id="{5881D41E-3F61-4C55-B756-5C4434387C08}"/>
              </a:ext>
            </a:extLst>
          </p:cNvPr>
          <p:cNvSpPr txBox="1"/>
          <p:nvPr/>
        </p:nvSpPr>
        <p:spPr>
          <a:xfrm>
            <a:off x="510123" y="1649817"/>
            <a:ext cx="8279258" cy="2800767"/>
          </a:xfrm>
          <a:prstGeom prst="rect">
            <a:avLst/>
          </a:prstGeom>
          <a:noFill/>
        </p:spPr>
        <p:txBody>
          <a:bodyPr wrap="square">
            <a:spAutoFit/>
          </a:bodyPr>
          <a:lstStyle/>
          <a:p>
            <a:pPr algn="l"/>
            <a:r>
              <a:rPr lang="en-US" sz="1600" b="0" i="0" u="none" strike="noStrike" baseline="0" dirty="0">
                <a:latin typeface="SabonLTPro-Roman"/>
              </a:rPr>
              <a:t>Earlier, we have written three string literals to a file, and each string literal ended with a </a:t>
            </a:r>
            <a:r>
              <a:rPr lang="en-US" sz="1400" b="1" i="0" u="none" strike="noStrike" baseline="0" dirty="0">
                <a:solidFill>
                  <a:srgbClr val="C00000"/>
                </a:solidFill>
                <a:latin typeface="ArialMonoMTPro"/>
              </a:rPr>
              <a:t>\n</a:t>
            </a:r>
            <a:r>
              <a:rPr lang="en-US" sz="1400" b="0" i="0" u="none" strike="noStrike" baseline="0" dirty="0">
                <a:latin typeface="ArialMonoMTPro"/>
              </a:rPr>
              <a:t> </a:t>
            </a:r>
            <a:r>
              <a:rPr lang="en-US" sz="1600" b="0" i="0" u="none" strike="noStrike" baseline="0" dirty="0">
                <a:latin typeface="SabonLTPro-Roman"/>
              </a:rPr>
              <a:t>escape sequence. </a:t>
            </a:r>
          </a:p>
          <a:p>
            <a:pPr algn="l"/>
            <a:r>
              <a:rPr lang="en-US" sz="1600" b="0" i="0" u="none" strike="noStrike" baseline="0" dirty="0">
                <a:latin typeface="SabonLTPro-Roman"/>
              </a:rPr>
              <a:t>In most cases, the data items that are written to a file are not string literals, but values in memory that are referenced by variables. </a:t>
            </a:r>
          </a:p>
          <a:p>
            <a:pPr algn="l"/>
            <a:r>
              <a:rPr lang="en-US" sz="1600" b="0" i="0" u="none" strike="noStrike" baseline="0" dirty="0">
                <a:latin typeface="SabonLTPro-Roman"/>
              </a:rPr>
              <a:t>This would be the case in a program that prompts the user to enter data and then writes that data to a file.</a:t>
            </a:r>
          </a:p>
          <a:p>
            <a:pPr algn="l"/>
            <a:r>
              <a:rPr lang="en-US" sz="1600" b="0" i="0" u="none" strike="noStrike" baseline="0" dirty="0">
                <a:solidFill>
                  <a:srgbClr val="7030A0"/>
                </a:solidFill>
                <a:latin typeface="SabonLTPro-Roman"/>
              </a:rPr>
              <a:t>When a program writes data that has been entered by the user to a file, it is usually necessary to concatenate a </a:t>
            </a:r>
            <a:r>
              <a:rPr lang="en-US" sz="1400" b="1" i="0" u="none" strike="noStrike" baseline="0" dirty="0">
                <a:solidFill>
                  <a:srgbClr val="7030A0"/>
                </a:solidFill>
                <a:latin typeface="ArialMonoMTPro"/>
              </a:rPr>
              <a:t>\n </a:t>
            </a:r>
            <a:r>
              <a:rPr lang="en-US" sz="1600" b="0" i="0" u="none" strike="noStrike" baseline="0" dirty="0">
                <a:solidFill>
                  <a:srgbClr val="7030A0"/>
                </a:solidFill>
                <a:latin typeface="SabonLTPro-Roman"/>
              </a:rPr>
              <a:t>escape sequence to the data before writing it. </a:t>
            </a:r>
            <a:r>
              <a:rPr lang="en-US" sz="1600" b="0" i="0" u="sng" strike="noStrike" baseline="0" dirty="0">
                <a:solidFill>
                  <a:srgbClr val="7030A0"/>
                </a:solidFill>
                <a:latin typeface="SabonLTPro-Roman"/>
              </a:rPr>
              <a:t>This ensures that each piece of data is written to a separate line in the file.</a:t>
            </a:r>
          </a:p>
          <a:p>
            <a:pPr algn="l"/>
            <a:endParaRPr lang="en-US" sz="1100" dirty="0">
              <a:latin typeface="SabonLTPro-Roman"/>
            </a:endParaRPr>
          </a:p>
          <a:p>
            <a:pPr algn="l"/>
            <a:r>
              <a:rPr lang="en-US" sz="1600" dirty="0">
                <a:latin typeface="SabonLTPro-Roman"/>
              </a:rPr>
              <a:t>The following code demonstrates how this is done.</a:t>
            </a:r>
            <a:endParaRPr lang="en-US" sz="1600" dirty="0"/>
          </a:p>
        </p:txBody>
      </p:sp>
      <p:sp>
        <p:nvSpPr>
          <p:cNvPr id="34" name="TextBox 33">
            <a:extLst>
              <a:ext uri="{FF2B5EF4-FFF2-40B4-BE49-F238E27FC236}">
                <a16:creationId xmlns:a16="http://schemas.microsoft.com/office/drawing/2014/main" id="{D7716F48-C280-46EB-A0B7-B08AA3694489}"/>
              </a:ext>
            </a:extLst>
          </p:cNvPr>
          <p:cNvSpPr txBox="1"/>
          <p:nvPr/>
        </p:nvSpPr>
        <p:spPr>
          <a:xfrm>
            <a:off x="620677" y="4308889"/>
            <a:ext cx="2590800" cy="1384995"/>
          </a:xfrm>
          <a:prstGeom prst="rect">
            <a:avLst/>
          </a:prstGeom>
          <a:noFill/>
        </p:spPr>
        <p:txBody>
          <a:bodyPr wrap="square">
            <a:spAutoFit/>
          </a:bodyPr>
          <a:lstStyle/>
          <a:p>
            <a:r>
              <a:rPr lang="en-US" sz="1400" b="0" i="0" u="none" strike="noStrike" baseline="0" dirty="0">
                <a:latin typeface="ArialMonoMTPro"/>
              </a:rPr>
              <a:t>name1 = input('Friend #1: ‘)</a:t>
            </a:r>
          </a:p>
          <a:p>
            <a:r>
              <a:rPr lang="en-US" sz="1400" b="0" i="0" u="none" strike="noStrike" baseline="0" dirty="0">
                <a:latin typeface="ArialMonoMTPro"/>
              </a:rPr>
              <a:t>name2 = input('Friend #2: ')</a:t>
            </a:r>
          </a:p>
          <a:p>
            <a:r>
              <a:rPr lang="en-US" sz="1400" b="0" i="0" u="none" strike="noStrike" baseline="0" dirty="0" err="1">
                <a:latin typeface="ArialMonoMTPro"/>
              </a:rPr>
              <a:t>myfile</a:t>
            </a:r>
            <a:r>
              <a:rPr lang="en-US" sz="1400" b="0" i="0" u="none" strike="noStrike" baseline="0" dirty="0">
                <a:latin typeface="ArialMonoMTPro"/>
              </a:rPr>
              <a:t> = open('friends.txt', 'w’)</a:t>
            </a:r>
            <a:endParaRPr lang="en-US" sz="1400" dirty="0">
              <a:latin typeface="ArialMonoMTPro"/>
            </a:endParaRPr>
          </a:p>
          <a:p>
            <a:r>
              <a:rPr lang="en-US" sz="1400" b="0" i="0" u="none" strike="noStrike" baseline="0" dirty="0" err="1">
                <a:latin typeface="ArialMonoMTPro"/>
              </a:rPr>
              <a:t>myfile.write</a:t>
            </a:r>
            <a:r>
              <a:rPr lang="en-US" sz="1400" b="0" i="0" u="none" strike="noStrike" baseline="0" dirty="0">
                <a:latin typeface="ArialMonoMTPro"/>
              </a:rPr>
              <a:t>(name1 + '\n’)</a:t>
            </a:r>
          </a:p>
          <a:p>
            <a:r>
              <a:rPr lang="en-US" sz="1400" b="0" i="0" u="none" strike="noStrike" baseline="0" dirty="0" err="1">
                <a:latin typeface="ArialMonoMTPro"/>
              </a:rPr>
              <a:t>myfile.write</a:t>
            </a:r>
            <a:r>
              <a:rPr lang="en-US" sz="1400" b="0" i="0" u="none" strike="noStrike" baseline="0" dirty="0">
                <a:latin typeface="ArialMonoMTPro"/>
              </a:rPr>
              <a:t>(name2 + '\n')</a:t>
            </a:r>
          </a:p>
          <a:p>
            <a:r>
              <a:rPr lang="en-US" sz="1400" b="0" i="0" u="none" strike="noStrike" baseline="0" dirty="0" err="1">
                <a:latin typeface="ArialMonoMTPro"/>
              </a:rPr>
              <a:t>myfile.close</a:t>
            </a:r>
            <a:r>
              <a:rPr lang="en-US" sz="1400" b="0" i="0" u="none" strike="noStrike" baseline="0" dirty="0">
                <a:latin typeface="ArialMonoMTPro"/>
              </a:rPr>
              <a:t>()</a:t>
            </a:r>
            <a:endParaRPr lang="en-US" sz="1400" dirty="0"/>
          </a:p>
        </p:txBody>
      </p:sp>
      <p:pic>
        <p:nvPicPr>
          <p:cNvPr id="35" name="Picture 34">
            <a:extLst>
              <a:ext uri="{FF2B5EF4-FFF2-40B4-BE49-F238E27FC236}">
                <a16:creationId xmlns:a16="http://schemas.microsoft.com/office/drawing/2014/main" id="{8BC470DB-1DB4-4A4D-9699-A7489D311231}"/>
              </a:ext>
            </a:extLst>
          </p:cNvPr>
          <p:cNvPicPr>
            <a:picLocks noChangeAspect="1"/>
          </p:cNvPicPr>
          <p:nvPr/>
        </p:nvPicPr>
        <p:blipFill>
          <a:blip r:embed="rId2"/>
          <a:stretch>
            <a:fillRect/>
          </a:stretch>
        </p:blipFill>
        <p:spPr>
          <a:xfrm>
            <a:off x="6290941" y="4558473"/>
            <a:ext cx="2295525" cy="885825"/>
          </a:xfrm>
          <a:prstGeom prst="rect">
            <a:avLst/>
          </a:prstGeom>
        </p:spPr>
      </p:pic>
      <p:pic>
        <p:nvPicPr>
          <p:cNvPr id="36" name="Picture 35">
            <a:extLst>
              <a:ext uri="{FF2B5EF4-FFF2-40B4-BE49-F238E27FC236}">
                <a16:creationId xmlns:a16="http://schemas.microsoft.com/office/drawing/2014/main" id="{04D2D3AE-EE1D-416E-A706-53414722042F}"/>
              </a:ext>
            </a:extLst>
          </p:cNvPr>
          <p:cNvPicPr>
            <a:picLocks noChangeAspect="1"/>
          </p:cNvPicPr>
          <p:nvPr/>
        </p:nvPicPr>
        <p:blipFill>
          <a:blip r:embed="rId3"/>
          <a:stretch>
            <a:fillRect/>
          </a:stretch>
        </p:blipFill>
        <p:spPr>
          <a:xfrm>
            <a:off x="3211477" y="4274480"/>
            <a:ext cx="2876550" cy="1743075"/>
          </a:xfrm>
          <a:prstGeom prst="rect">
            <a:avLst/>
          </a:prstGeom>
        </p:spPr>
      </p:pic>
    </p:spTree>
    <p:extLst>
      <p:ext uri="{BB962C8B-B14F-4D97-AF65-F5344CB8AC3E}">
        <p14:creationId xmlns:p14="http://schemas.microsoft.com/office/powerpoint/2010/main" val="217525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3F91-3432-4415-99FC-E718E26D4FEB}"/>
              </a:ext>
            </a:extLst>
          </p:cNvPr>
          <p:cNvSpPr>
            <a:spLocks noGrp="1"/>
          </p:cNvSpPr>
          <p:nvPr>
            <p:ph type="title"/>
          </p:nvPr>
        </p:nvSpPr>
        <p:spPr>
          <a:xfrm>
            <a:off x="628650" y="366056"/>
            <a:ext cx="7886700" cy="894978"/>
          </a:xfrm>
        </p:spPr>
        <p:txBody>
          <a:bodyPr>
            <a:normAutofit/>
          </a:bodyPr>
          <a:lstStyle/>
          <a:p>
            <a:r>
              <a:rPr lang="en-US" sz="3200" dirty="0"/>
              <a:t>Dealing with the newline \n</a:t>
            </a:r>
          </a:p>
        </p:txBody>
      </p:sp>
      <p:sp>
        <p:nvSpPr>
          <p:cNvPr id="4" name="Footer Placeholder 3">
            <a:extLst>
              <a:ext uri="{FF2B5EF4-FFF2-40B4-BE49-F238E27FC236}">
                <a16:creationId xmlns:a16="http://schemas.microsoft.com/office/drawing/2014/main" id="{F5F42465-A9EC-4856-B89F-868EF926C35A}"/>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43B7B0D4-F3F3-4773-A026-808349759238}"/>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15</a:t>
            </a:fld>
            <a:endParaRPr lang="en-US" dirty="0"/>
          </a:p>
        </p:txBody>
      </p:sp>
      <p:sp>
        <p:nvSpPr>
          <p:cNvPr id="7" name="TextBox 6">
            <a:extLst>
              <a:ext uri="{FF2B5EF4-FFF2-40B4-BE49-F238E27FC236}">
                <a16:creationId xmlns:a16="http://schemas.microsoft.com/office/drawing/2014/main" id="{9F66C0C0-287E-4A6E-8E4A-224F211406C9}"/>
              </a:ext>
            </a:extLst>
          </p:cNvPr>
          <p:cNvSpPr txBox="1"/>
          <p:nvPr/>
        </p:nvSpPr>
        <p:spPr>
          <a:xfrm>
            <a:off x="609733" y="1457993"/>
            <a:ext cx="5470038" cy="369332"/>
          </a:xfrm>
          <a:prstGeom prst="rect">
            <a:avLst/>
          </a:prstGeom>
          <a:noFill/>
        </p:spPr>
        <p:txBody>
          <a:bodyPr wrap="square">
            <a:spAutoFit/>
          </a:bodyPr>
          <a:lstStyle/>
          <a:p>
            <a:r>
              <a:rPr lang="en-US" b="1" dirty="0"/>
              <a:t>Reading a String and Stripping the Newline from it</a:t>
            </a:r>
          </a:p>
        </p:txBody>
      </p:sp>
      <p:sp>
        <p:nvSpPr>
          <p:cNvPr id="9" name="TextBox 8">
            <a:extLst>
              <a:ext uri="{FF2B5EF4-FFF2-40B4-BE49-F238E27FC236}">
                <a16:creationId xmlns:a16="http://schemas.microsoft.com/office/drawing/2014/main" id="{5881D41E-3F61-4C55-B756-5C4434387C08}"/>
              </a:ext>
            </a:extLst>
          </p:cNvPr>
          <p:cNvSpPr txBox="1"/>
          <p:nvPr/>
        </p:nvSpPr>
        <p:spPr>
          <a:xfrm>
            <a:off x="609733" y="1829753"/>
            <a:ext cx="8105642" cy="2200602"/>
          </a:xfrm>
          <a:prstGeom prst="rect">
            <a:avLst/>
          </a:prstGeom>
          <a:noFill/>
        </p:spPr>
        <p:txBody>
          <a:bodyPr wrap="square">
            <a:spAutoFit/>
          </a:bodyPr>
          <a:lstStyle/>
          <a:p>
            <a:pPr algn="l"/>
            <a:r>
              <a:rPr lang="en-US" sz="1600" b="0" i="0" u="none" strike="noStrike" baseline="0" dirty="0">
                <a:latin typeface="SabonLTPro-Roman"/>
              </a:rPr>
              <a:t>The </a:t>
            </a:r>
            <a:r>
              <a:rPr lang="en-US" sz="1600" b="0" i="0" u="none" strike="noStrike" baseline="0" dirty="0">
                <a:solidFill>
                  <a:srgbClr val="C00000"/>
                </a:solidFill>
                <a:latin typeface="ArialMonoMTPro"/>
              </a:rPr>
              <a:t>\n </a:t>
            </a:r>
            <a:r>
              <a:rPr lang="en-US" sz="1600" b="0" i="0" u="none" strike="noStrike" baseline="0" dirty="0">
                <a:latin typeface="SabonLTPro-Roman"/>
              </a:rPr>
              <a:t>serves a necessary purpose inside a file: it separates the items that are stored in the file. </a:t>
            </a:r>
          </a:p>
          <a:p>
            <a:pPr algn="l"/>
            <a:r>
              <a:rPr lang="en-US" sz="1600" b="0" i="0" u="none" strike="noStrike" baseline="0" dirty="0">
                <a:latin typeface="SabonLTPro-Roman"/>
              </a:rPr>
              <a:t>However, in many cases, you want to remove the </a:t>
            </a:r>
            <a:r>
              <a:rPr lang="en-US" sz="1600" b="0" i="0" u="none" strike="noStrike" baseline="0" dirty="0">
                <a:latin typeface="ArialMonoMTPro"/>
              </a:rPr>
              <a:t>\n </a:t>
            </a:r>
            <a:r>
              <a:rPr lang="en-US" sz="1600" b="0" i="0" u="none" strike="noStrike" baseline="0" dirty="0">
                <a:latin typeface="SabonLTPro-Roman"/>
              </a:rPr>
              <a:t>from a string after it is read from a file. </a:t>
            </a:r>
          </a:p>
          <a:p>
            <a:pPr algn="l"/>
            <a:endParaRPr lang="en-US" sz="1100" dirty="0">
              <a:latin typeface="SabonLTPro-Roman"/>
            </a:endParaRPr>
          </a:p>
          <a:p>
            <a:pPr algn="l"/>
            <a:r>
              <a:rPr lang="en-US" sz="1600" b="0" i="0" u="none" strike="noStrike" baseline="0" dirty="0">
                <a:latin typeface="SabonLTPro-Roman"/>
              </a:rPr>
              <a:t>Each string in </a:t>
            </a:r>
            <a:r>
              <a:rPr lang="en-US" sz="1600" b="0" i="0" u="none" strike="noStrike" baseline="0" dirty="0">
                <a:solidFill>
                  <a:srgbClr val="7030A0"/>
                </a:solidFill>
                <a:latin typeface="SabonLTPro-Roman"/>
              </a:rPr>
              <a:t>Python has a method named </a:t>
            </a:r>
            <a:r>
              <a:rPr lang="en-US" sz="1600" b="0" i="1" u="none" strike="noStrike" baseline="0" dirty="0" err="1">
                <a:solidFill>
                  <a:srgbClr val="C00000"/>
                </a:solidFill>
                <a:latin typeface="ArialMonoMTPro"/>
              </a:rPr>
              <a:t>rstrip</a:t>
            </a:r>
            <a:r>
              <a:rPr lang="en-US" sz="1600" b="0" i="0" u="none" strike="noStrike" baseline="0" dirty="0">
                <a:latin typeface="ArialMonoMTPro"/>
              </a:rPr>
              <a:t> </a:t>
            </a:r>
            <a:r>
              <a:rPr lang="en-US" sz="1600" b="0" i="0" u="none" strike="noStrike" baseline="0" dirty="0">
                <a:solidFill>
                  <a:srgbClr val="7030A0"/>
                </a:solidFill>
                <a:latin typeface="SabonLTPro-Roman"/>
              </a:rPr>
              <a:t>that removes</a:t>
            </a:r>
            <a:r>
              <a:rPr lang="en-US" sz="1600" b="0" i="0" u="none" strike="noStrike" baseline="0" dirty="0">
                <a:latin typeface="SabonLTPro-Roman"/>
              </a:rPr>
              <a:t>, or “strips,” </a:t>
            </a:r>
            <a:r>
              <a:rPr lang="en-US" sz="1600" b="0" i="0" u="none" strike="noStrike" baseline="0" dirty="0">
                <a:solidFill>
                  <a:srgbClr val="7030A0"/>
                </a:solidFill>
                <a:latin typeface="SabonLTPro-Roman"/>
              </a:rPr>
              <a:t>specific characters from the end of a string</a:t>
            </a:r>
            <a:r>
              <a:rPr lang="en-US" sz="1600" b="0" i="0" u="none" strike="noStrike" baseline="0" dirty="0">
                <a:latin typeface="SabonLTPro-Roman"/>
              </a:rPr>
              <a:t>. (It is named </a:t>
            </a:r>
            <a:r>
              <a:rPr lang="en-US" sz="1600" b="0" i="1" u="none" strike="noStrike" baseline="0" dirty="0" err="1">
                <a:solidFill>
                  <a:srgbClr val="C00000"/>
                </a:solidFill>
                <a:latin typeface="ArialMonoMTPro"/>
              </a:rPr>
              <a:t>rstrip</a:t>
            </a:r>
            <a:r>
              <a:rPr lang="en-US" sz="1600" b="0" i="0" u="none" strike="noStrike" baseline="0" dirty="0">
                <a:latin typeface="ArialMonoMTPro"/>
              </a:rPr>
              <a:t> </a:t>
            </a:r>
            <a:r>
              <a:rPr lang="en-US" sz="1600" b="0" i="0" u="none" strike="noStrike" baseline="0" dirty="0">
                <a:latin typeface="SabonLTPro-Roman"/>
              </a:rPr>
              <a:t>because it strips characters from the right side of a string.) </a:t>
            </a:r>
          </a:p>
          <a:p>
            <a:pPr algn="l"/>
            <a:endParaRPr lang="en-US" sz="1100" b="0" i="0" u="none" strike="noStrike" baseline="0" dirty="0">
              <a:latin typeface="SabonLTPro-Roman"/>
            </a:endParaRPr>
          </a:p>
          <a:p>
            <a:pPr algn="l"/>
            <a:r>
              <a:rPr lang="en-US" sz="1600" b="0" i="0" u="none" strike="noStrike" baseline="0" dirty="0">
                <a:latin typeface="SabonLTPro-Roman"/>
              </a:rPr>
              <a:t>The following amended code of our last program demonstrates how the </a:t>
            </a:r>
            <a:r>
              <a:rPr lang="en-US" sz="1600" b="0" i="0" u="none" strike="noStrike" baseline="0" dirty="0" err="1">
                <a:latin typeface="ArialMonoMTPro"/>
              </a:rPr>
              <a:t>rstrip</a:t>
            </a:r>
            <a:r>
              <a:rPr lang="en-US" sz="1600" b="0" i="0" u="none" strike="noStrike" baseline="0" dirty="0">
                <a:latin typeface="ArialMonoMTPro"/>
              </a:rPr>
              <a:t> </a:t>
            </a:r>
            <a:r>
              <a:rPr lang="en-US" sz="1600" b="0" i="0" u="none" strike="noStrike" baseline="0" dirty="0">
                <a:latin typeface="SabonLTPro-Roman"/>
              </a:rPr>
              <a:t>method can be used.</a:t>
            </a:r>
          </a:p>
        </p:txBody>
      </p:sp>
      <p:grpSp>
        <p:nvGrpSpPr>
          <p:cNvPr id="12" name="Group 11">
            <a:extLst>
              <a:ext uri="{FF2B5EF4-FFF2-40B4-BE49-F238E27FC236}">
                <a16:creationId xmlns:a16="http://schemas.microsoft.com/office/drawing/2014/main" id="{BD165AB6-48AC-407A-A89A-C4183AA21C3F}"/>
              </a:ext>
            </a:extLst>
          </p:cNvPr>
          <p:cNvGrpSpPr/>
          <p:nvPr/>
        </p:nvGrpSpPr>
        <p:grpSpPr>
          <a:xfrm>
            <a:off x="1085850" y="4021654"/>
            <a:ext cx="3295650" cy="1647825"/>
            <a:chOff x="1104900" y="4288856"/>
            <a:chExt cx="3295650" cy="1647825"/>
          </a:xfrm>
        </p:grpSpPr>
        <p:pic>
          <p:nvPicPr>
            <p:cNvPr id="14" name="Picture 13">
              <a:extLst>
                <a:ext uri="{FF2B5EF4-FFF2-40B4-BE49-F238E27FC236}">
                  <a16:creationId xmlns:a16="http://schemas.microsoft.com/office/drawing/2014/main" id="{3A2C1B3F-5DB1-4C75-AA05-2ED80EB35B3F}"/>
                </a:ext>
              </a:extLst>
            </p:cNvPr>
            <p:cNvPicPr>
              <a:picLocks noChangeAspect="1"/>
            </p:cNvPicPr>
            <p:nvPr/>
          </p:nvPicPr>
          <p:blipFill>
            <a:blip r:embed="rId2"/>
            <a:stretch>
              <a:fillRect/>
            </a:stretch>
          </p:blipFill>
          <p:spPr>
            <a:xfrm>
              <a:off x="1104900" y="4288856"/>
              <a:ext cx="3295650" cy="1647825"/>
            </a:xfrm>
            <a:prstGeom prst="rect">
              <a:avLst/>
            </a:prstGeom>
          </p:spPr>
        </p:pic>
        <p:sp>
          <p:nvSpPr>
            <p:cNvPr id="16" name="Rectangle: Rounded Corners 15">
              <a:extLst>
                <a:ext uri="{FF2B5EF4-FFF2-40B4-BE49-F238E27FC236}">
                  <a16:creationId xmlns:a16="http://schemas.microsoft.com/office/drawing/2014/main" id="{BEA57E57-9F26-4D65-A946-B553188F0F7C}"/>
                </a:ext>
              </a:extLst>
            </p:cNvPr>
            <p:cNvSpPr/>
            <p:nvPr/>
          </p:nvSpPr>
          <p:spPr>
            <a:xfrm>
              <a:off x="1591230" y="4914900"/>
              <a:ext cx="2514045" cy="6762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901BF90-613A-4863-A0A7-6484FDC34420}"/>
              </a:ext>
            </a:extLst>
          </p:cNvPr>
          <p:cNvGrpSpPr/>
          <p:nvPr/>
        </p:nvGrpSpPr>
        <p:grpSpPr>
          <a:xfrm>
            <a:off x="4681239" y="3767200"/>
            <a:ext cx="3791645" cy="2156731"/>
            <a:chOff x="4858600" y="4100706"/>
            <a:chExt cx="3791645" cy="2156731"/>
          </a:xfrm>
        </p:grpSpPr>
        <p:pic>
          <p:nvPicPr>
            <p:cNvPr id="18" name="Picture 17">
              <a:extLst>
                <a:ext uri="{FF2B5EF4-FFF2-40B4-BE49-F238E27FC236}">
                  <a16:creationId xmlns:a16="http://schemas.microsoft.com/office/drawing/2014/main" id="{00E3DAD6-CEA5-46FE-B6B1-06DF12D28D43}"/>
                </a:ext>
              </a:extLst>
            </p:cNvPr>
            <p:cNvPicPr>
              <a:picLocks noChangeAspect="1"/>
            </p:cNvPicPr>
            <p:nvPr/>
          </p:nvPicPr>
          <p:blipFill>
            <a:blip r:embed="rId3"/>
            <a:stretch>
              <a:fillRect/>
            </a:stretch>
          </p:blipFill>
          <p:spPr>
            <a:xfrm>
              <a:off x="4859295" y="4100706"/>
              <a:ext cx="3790950" cy="2133600"/>
            </a:xfrm>
            <a:prstGeom prst="rect">
              <a:avLst/>
            </a:prstGeom>
          </p:spPr>
        </p:pic>
        <p:sp>
          <p:nvSpPr>
            <p:cNvPr id="19" name="Rectangle: Rounded Corners 18">
              <a:extLst>
                <a:ext uri="{FF2B5EF4-FFF2-40B4-BE49-F238E27FC236}">
                  <a16:creationId xmlns:a16="http://schemas.microsoft.com/office/drawing/2014/main" id="{832EF8B9-5D24-411B-82A4-B0E1256F9AFD}"/>
                </a:ext>
              </a:extLst>
            </p:cNvPr>
            <p:cNvSpPr/>
            <p:nvPr/>
          </p:nvSpPr>
          <p:spPr>
            <a:xfrm>
              <a:off x="4858600" y="5656303"/>
              <a:ext cx="1073016" cy="60113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6425FEB-94A3-41AD-8BB7-621C091D19B7}"/>
                </a:ext>
              </a:extLst>
            </p:cNvPr>
            <p:cNvSpPr txBox="1"/>
            <p:nvPr/>
          </p:nvSpPr>
          <p:spPr>
            <a:xfrm>
              <a:off x="6390361" y="5705848"/>
              <a:ext cx="2172614" cy="461665"/>
            </a:xfrm>
            <a:prstGeom prst="rect">
              <a:avLst/>
            </a:prstGeom>
            <a:noFill/>
            <a:ln>
              <a:solidFill>
                <a:srgbClr val="C00000"/>
              </a:solidFill>
            </a:ln>
          </p:spPr>
          <p:txBody>
            <a:bodyPr wrap="square">
              <a:spAutoFit/>
            </a:bodyPr>
            <a:lstStyle/>
            <a:p>
              <a:pPr algn="l"/>
              <a:r>
                <a:rPr lang="en-US" sz="1200" b="0" i="0" u="none" strike="noStrike" baseline="0" dirty="0">
                  <a:solidFill>
                    <a:srgbClr val="C00000"/>
                  </a:solidFill>
                  <a:latin typeface="SabonLTPro-Roman"/>
                </a:rPr>
                <a:t>As a result, the extra blank lines do not appear in the output.</a:t>
              </a:r>
              <a:endParaRPr lang="en-US" sz="1200" dirty="0">
                <a:solidFill>
                  <a:srgbClr val="C00000"/>
                </a:solidFill>
              </a:endParaRPr>
            </a:p>
          </p:txBody>
        </p:sp>
        <p:cxnSp>
          <p:nvCxnSpPr>
            <p:cNvPr id="21" name="Straight Arrow Connector 20">
              <a:extLst>
                <a:ext uri="{FF2B5EF4-FFF2-40B4-BE49-F238E27FC236}">
                  <a16:creationId xmlns:a16="http://schemas.microsoft.com/office/drawing/2014/main" id="{7175DB25-CDC9-43B9-8EA4-A25D614BF492}"/>
                </a:ext>
              </a:extLst>
            </p:cNvPr>
            <p:cNvCxnSpPr>
              <a:cxnSpLocks/>
            </p:cNvCxnSpPr>
            <p:nvPr/>
          </p:nvCxnSpPr>
          <p:spPr>
            <a:xfrm>
              <a:off x="5946278" y="5947935"/>
              <a:ext cx="44408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53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6DD2-54F2-44F8-9011-0D622CA19599}"/>
              </a:ext>
            </a:extLst>
          </p:cNvPr>
          <p:cNvSpPr>
            <a:spLocks noGrp="1"/>
          </p:cNvSpPr>
          <p:nvPr>
            <p:ph type="title"/>
          </p:nvPr>
        </p:nvSpPr>
        <p:spPr>
          <a:xfrm>
            <a:off x="628650" y="366055"/>
            <a:ext cx="7886700" cy="838759"/>
          </a:xfrm>
        </p:spPr>
        <p:txBody>
          <a:bodyPr>
            <a:normAutofit/>
          </a:bodyPr>
          <a:lstStyle/>
          <a:p>
            <a:r>
              <a:rPr lang="en-US" sz="3200" dirty="0"/>
              <a:t>Appending Data to an Existing File</a:t>
            </a:r>
          </a:p>
        </p:txBody>
      </p:sp>
      <p:sp>
        <p:nvSpPr>
          <p:cNvPr id="4" name="Footer Placeholder 3">
            <a:extLst>
              <a:ext uri="{FF2B5EF4-FFF2-40B4-BE49-F238E27FC236}">
                <a16:creationId xmlns:a16="http://schemas.microsoft.com/office/drawing/2014/main" id="{78F3369B-464D-4118-8509-95CE4D485AFE}"/>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DE2FFF72-584E-4F03-9F53-187B430ED829}"/>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16</a:t>
            </a:fld>
            <a:endParaRPr lang="en-US" dirty="0"/>
          </a:p>
        </p:txBody>
      </p:sp>
      <p:sp>
        <p:nvSpPr>
          <p:cNvPr id="7" name="TextBox 6">
            <a:extLst>
              <a:ext uri="{FF2B5EF4-FFF2-40B4-BE49-F238E27FC236}">
                <a16:creationId xmlns:a16="http://schemas.microsoft.com/office/drawing/2014/main" id="{325DF851-78B6-4353-A5D4-BA461613BBF7}"/>
              </a:ext>
            </a:extLst>
          </p:cNvPr>
          <p:cNvSpPr txBox="1"/>
          <p:nvPr/>
        </p:nvSpPr>
        <p:spPr>
          <a:xfrm>
            <a:off x="241120" y="1319428"/>
            <a:ext cx="8566509" cy="2716128"/>
          </a:xfrm>
          <a:prstGeom prst="rect">
            <a:avLst/>
          </a:prstGeom>
          <a:noFill/>
        </p:spPr>
        <p:txBody>
          <a:bodyPr wrap="square">
            <a:spAutoFit/>
          </a:bodyPr>
          <a:lstStyle/>
          <a:p>
            <a:pPr algn="l"/>
            <a:r>
              <a:rPr lang="en-US" sz="1600" b="0" i="0" u="none" strike="noStrike" baseline="0" dirty="0">
                <a:latin typeface="SabonLTPro-Roman"/>
              </a:rPr>
              <a:t>When you use the </a:t>
            </a:r>
            <a:r>
              <a:rPr lang="en-US" sz="1400" b="0" i="0" u="none" strike="noStrike" baseline="0" dirty="0">
                <a:solidFill>
                  <a:srgbClr val="C00000"/>
                </a:solidFill>
                <a:latin typeface="ArialMonoMTPro"/>
              </a:rPr>
              <a:t>'w'</a:t>
            </a:r>
            <a:r>
              <a:rPr lang="en-US" sz="1400" b="0" i="0" u="none" strike="noStrike" baseline="0" dirty="0">
                <a:latin typeface="ArialMonoMTPro"/>
              </a:rPr>
              <a:t> </a:t>
            </a:r>
            <a:r>
              <a:rPr lang="en-US" sz="1600" b="0" i="0" u="none" strike="noStrike" baseline="0" dirty="0">
                <a:latin typeface="SabonLTPro-Roman"/>
              </a:rPr>
              <a:t>mode to open an output file and a file with the specified filename</a:t>
            </a:r>
          </a:p>
          <a:p>
            <a:pPr algn="l"/>
            <a:r>
              <a:rPr lang="en-US" sz="1600" b="0" i="0" u="none" strike="noStrike" baseline="0" dirty="0">
                <a:latin typeface="SabonLTPro-Roman"/>
              </a:rPr>
              <a:t>already exists on the disk, the existing file will be deleted and a new empty file with the</a:t>
            </a:r>
          </a:p>
          <a:p>
            <a:pPr algn="l"/>
            <a:r>
              <a:rPr lang="en-US" sz="1600" b="0" i="0" u="none" strike="noStrike" baseline="0" dirty="0">
                <a:latin typeface="SabonLTPro-Roman"/>
              </a:rPr>
              <a:t>same name will be created. </a:t>
            </a:r>
          </a:p>
          <a:p>
            <a:pPr algn="l"/>
            <a:r>
              <a:rPr lang="en-US" sz="1600" b="0" i="0" u="none" strike="noStrike" baseline="0" dirty="0">
                <a:latin typeface="SabonLTPro-Roman"/>
              </a:rPr>
              <a:t>Sometimes you want to preserve an existing file and append new data to its current contents. </a:t>
            </a:r>
          </a:p>
          <a:p>
            <a:pPr algn="l"/>
            <a:endParaRPr lang="en-US" sz="1050" b="1" i="0" u="none" strike="noStrike" baseline="0" dirty="0">
              <a:latin typeface="SabonLTPro-Roman"/>
            </a:endParaRPr>
          </a:p>
          <a:p>
            <a:pPr algn="l"/>
            <a:r>
              <a:rPr lang="en-US" sz="1600" b="1" i="0" u="none" strike="noStrike" baseline="0" dirty="0">
                <a:latin typeface="SabonLTPro-Roman"/>
              </a:rPr>
              <a:t>Appending</a:t>
            </a:r>
            <a:r>
              <a:rPr lang="en-US" sz="1600" b="0" i="0" u="none" strike="noStrike" baseline="0" dirty="0">
                <a:latin typeface="SabonLTPro-Roman"/>
              </a:rPr>
              <a:t> </a:t>
            </a:r>
            <a:r>
              <a:rPr lang="en-US" sz="1600" b="0" i="0" u="none" strike="noStrike" baseline="0" dirty="0">
                <a:solidFill>
                  <a:srgbClr val="7030A0"/>
                </a:solidFill>
                <a:latin typeface="SabonLTPro-Roman"/>
              </a:rPr>
              <a:t>data to a file means writing new data to the end of the data that already exists in the file.</a:t>
            </a:r>
          </a:p>
          <a:p>
            <a:pPr algn="l"/>
            <a:endParaRPr lang="en-US" sz="1000" b="0" i="0" u="none" strike="noStrike" baseline="0" dirty="0">
              <a:latin typeface="SabonLTPro-Roman"/>
            </a:endParaRPr>
          </a:p>
          <a:p>
            <a:pPr algn="l"/>
            <a:r>
              <a:rPr lang="en-US" sz="1600" b="0" i="0" u="none" strike="noStrike" baseline="0" dirty="0">
                <a:latin typeface="SabonLTPro-Roman"/>
              </a:rPr>
              <a:t>In Python, you can use the </a:t>
            </a:r>
            <a:r>
              <a:rPr lang="en-US" sz="1400" b="1" i="0" u="none" strike="noStrike" baseline="0" dirty="0">
                <a:solidFill>
                  <a:srgbClr val="C00000"/>
                </a:solidFill>
                <a:latin typeface="ArialMonoMTPro"/>
              </a:rPr>
              <a:t>'a</a:t>
            </a:r>
            <a:r>
              <a:rPr lang="en-US" sz="1400" b="0" i="0" u="none" strike="noStrike" baseline="0" dirty="0">
                <a:latin typeface="ArialMonoMTPro"/>
              </a:rPr>
              <a:t>' </a:t>
            </a:r>
            <a:r>
              <a:rPr lang="en-US" sz="1600" b="0" i="0" u="none" strike="noStrike" baseline="0" dirty="0">
                <a:latin typeface="SabonLTPro-Roman"/>
              </a:rPr>
              <a:t>mode to open an output file in </a:t>
            </a:r>
            <a:r>
              <a:rPr lang="en-US" sz="1600" b="1" i="1" u="none" strike="noStrike" baseline="0" dirty="0">
                <a:latin typeface="SabonLTPro-Italic"/>
              </a:rPr>
              <a:t>append mode</a:t>
            </a:r>
            <a:r>
              <a:rPr lang="en-US" sz="1600" b="0" i="0" u="none" strike="noStrike" baseline="0" dirty="0">
                <a:latin typeface="SabonLTPro-Roman"/>
              </a:rPr>
              <a:t>, which means</a:t>
            </a:r>
          </a:p>
          <a:p>
            <a:pPr algn="l"/>
            <a:r>
              <a:rPr lang="en-US" sz="1600" b="0" i="0" u="none" strike="noStrike" baseline="0" dirty="0">
                <a:latin typeface="SabonLTPro-Roman"/>
              </a:rPr>
              <a:t>the following:</a:t>
            </a:r>
          </a:p>
          <a:p>
            <a:pPr marL="285750" indent="-285750" algn="l">
              <a:buFont typeface="Wingdings" panose="05000000000000000000" pitchFamily="2" charset="2"/>
              <a:buChar char="§"/>
            </a:pPr>
            <a:r>
              <a:rPr lang="en-US" sz="1600" b="0" i="0" u="none" strike="noStrike" baseline="0" dirty="0">
                <a:latin typeface="SabonLTPro-Roman"/>
              </a:rPr>
              <a:t>If the file already exists, it will not be erased. If the file does not exist, it will be created.</a:t>
            </a:r>
          </a:p>
          <a:p>
            <a:pPr marL="285750" indent="-285750" algn="l">
              <a:buFont typeface="Wingdings" panose="05000000000000000000" pitchFamily="2" charset="2"/>
              <a:buChar char="§"/>
            </a:pPr>
            <a:r>
              <a:rPr lang="en-US" sz="1600" b="0" i="0" u="none" strike="noStrike" baseline="0" dirty="0">
                <a:latin typeface="SabonLTPro-Roman"/>
              </a:rPr>
              <a:t>When data is written to the file, it will be written at the end of the file’s current contents.</a:t>
            </a:r>
            <a:endParaRPr lang="en-US" sz="1600" dirty="0"/>
          </a:p>
        </p:txBody>
      </p:sp>
      <p:sp>
        <p:nvSpPr>
          <p:cNvPr id="9" name="TextBox 8">
            <a:extLst>
              <a:ext uri="{FF2B5EF4-FFF2-40B4-BE49-F238E27FC236}">
                <a16:creationId xmlns:a16="http://schemas.microsoft.com/office/drawing/2014/main" id="{075D2677-AA95-4A55-A4D2-77F95F4AD1AE}"/>
              </a:ext>
            </a:extLst>
          </p:cNvPr>
          <p:cNvSpPr txBox="1"/>
          <p:nvPr/>
        </p:nvSpPr>
        <p:spPr>
          <a:xfrm>
            <a:off x="241120" y="3942869"/>
            <a:ext cx="8231764" cy="584775"/>
          </a:xfrm>
          <a:prstGeom prst="rect">
            <a:avLst/>
          </a:prstGeom>
          <a:noFill/>
        </p:spPr>
        <p:txBody>
          <a:bodyPr wrap="square">
            <a:spAutoFit/>
          </a:bodyPr>
          <a:lstStyle/>
          <a:p>
            <a:pPr algn="l"/>
            <a:r>
              <a:rPr lang="en-US" sz="1600" b="0" i="0" u="none" strike="noStrike" baseline="0" dirty="0">
                <a:latin typeface="SabonLTPro-Roman"/>
              </a:rPr>
              <a:t>For example, consider our file </a:t>
            </a:r>
            <a:r>
              <a:rPr lang="en-US" sz="1400" b="0" i="0" u="none" strike="noStrike" baseline="0" dirty="0">
                <a:latin typeface="ArialMonoMTPro"/>
              </a:rPr>
              <a:t>friends.txt that </a:t>
            </a:r>
            <a:r>
              <a:rPr lang="en-US" sz="1600" b="0" i="0" u="none" strike="noStrike" baseline="0" dirty="0">
                <a:latin typeface="SabonLTPro-Roman"/>
              </a:rPr>
              <a:t>contains the names </a:t>
            </a:r>
            <a:r>
              <a:rPr lang="en-US" sz="1600" b="1" i="0" u="none" strike="noStrike" baseline="0" dirty="0">
                <a:latin typeface="SabonLTPro-Roman"/>
              </a:rPr>
              <a:t>Hani</a:t>
            </a:r>
            <a:r>
              <a:rPr lang="en-US" sz="1600" b="0" i="0" u="none" strike="noStrike" baseline="0" dirty="0">
                <a:latin typeface="SabonLTPro-Roman"/>
              </a:rPr>
              <a:t> and </a:t>
            </a:r>
            <a:r>
              <a:rPr lang="en-US" sz="1600" b="1" i="0" u="none" strike="noStrike" baseline="0" dirty="0" err="1">
                <a:latin typeface="SabonLTPro-Roman"/>
              </a:rPr>
              <a:t>Fadi</a:t>
            </a:r>
            <a:r>
              <a:rPr lang="en-US" sz="1600" b="0" i="0" u="none" strike="noStrike" baseline="0" dirty="0">
                <a:latin typeface="SabonLTPro-Roman"/>
              </a:rPr>
              <a:t>, each in a separate line. The following code opens the file and appends additional data to its existing contents.</a:t>
            </a:r>
            <a:endParaRPr lang="en-US" sz="1600" dirty="0"/>
          </a:p>
        </p:txBody>
      </p:sp>
      <p:pic>
        <p:nvPicPr>
          <p:cNvPr id="11" name="Picture 10">
            <a:extLst>
              <a:ext uri="{FF2B5EF4-FFF2-40B4-BE49-F238E27FC236}">
                <a16:creationId xmlns:a16="http://schemas.microsoft.com/office/drawing/2014/main" id="{550905E9-8324-4580-9E84-3575E3D72575}"/>
              </a:ext>
            </a:extLst>
          </p:cNvPr>
          <p:cNvPicPr>
            <a:picLocks noChangeAspect="1"/>
          </p:cNvPicPr>
          <p:nvPr/>
        </p:nvPicPr>
        <p:blipFill>
          <a:blip r:embed="rId2"/>
          <a:stretch>
            <a:fillRect/>
          </a:stretch>
        </p:blipFill>
        <p:spPr>
          <a:xfrm>
            <a:off x="6034484" y="4735373"/>
            <a:ext cx="2438400" cy="1553172"/>
          </a:xfrm>
          <a:prstGeom prst="rect">
            <a:avLst/>
          </a:prstGeom>
        </p:spPr>
      </p:pic>
      <p:pic>
        <p:nvPicPr>
          <p:cNvPr id="13" name="Picture 12">
            <a:extLst>
              <a:ext uri="{FF2B5EF4-FFF2-40B4-BE49-F238E27FC236}">
                <a16:creationId xmlns:a16="http://schemas.microsoft.com/office/drawing/2014/main" id="{9CA433A4-F635-448B-9A40-28D87966DF7B}"/>
              </a:ext>
            </a:extLst>
          </p:cNvPr>
          <p:cNvPicPr>
            <a:picLocks noChangeAspect="1"/>
          </p:cNvPicPr>
          <p:nvPr/>
        </p:nvPicPr>
        <p:blipFill>
          <a:blip r:embed="rId3"/>
          <a:stretch>
            <a:fillRect/>
          </a:stretch>
        </p:blipFill>
        <p:spPr>
          <a:xfrm>
            <a:off x="1077587" y="4993475"/>
            <a:ext cx="2831560" cy="943853"/>
          </a:xfrm>
          <a:prstGeom prst="rect">
            <a:avLst/>
          </a:prstGeom>
        </p:spPr>
      </p:pic>
      <p:sp>
        <p:nvSpPr>
          <p:cNvPr id="14" name="Arrow: Right 13">
            <a:extLst>
              <a:ext uri="{FF2B5EF4-FFF2-40B4-BE49-F238E27FC236}">
                <a16:creationId xmlns:a16="http://schemas.microsoft.com/office/drawing/2014/main" id="{A0916AA4-238B-475B-B02C-15196A980AC9}"/>
              </a:ext>
            </a:extLst>
          </p:cNvPr>
          <p:cNvSpPr/>
          <p:nvPr/>
        </p:nvSpPr>
        <p:spPr>
          <a:xfrm>
            <a:off x="4015184" y="4781254"/>
            <a:ext cx="2019300" cy="136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0" i="0" u="none" strike="noStrike" baseline="0" dirty="0">
                <a:solidFill>
                  <a:schemeClr val="bg1"/>
                </a:solidFill>
                <a:latin typeface="SabonLTPro-Roman"/>
              </a:rPr>
              <a:t>After running this program, the file </a:t>
            </a:r>
            <a:r>
              <a:rPr lang="en-US" sz="1050" b="1" i="0" u="none" strike="noStrike" baseline="0" dirty="0">
                <a:solidFill>
                  <a:schemeClr val="bg1"/>
                </a:solidFill>
                <a:latin typeface="ArialMonoMTPro"/>
              </a:rPr>
              <a:t>friends.txt </a:t>
            </a:r>
            <a:r>
              <a:rPr lang="en-US" sz="1050" b="0" i="0" u="none" strike="noStrike" baseline="0" dirty="0">
                <a:solidFill>
                  <a:schemeClr val="bg1"/>
                </a:solidFill>
                <a:latin typeface="SabonLTPro-Roman"/>
              </a:rPr>
              <a:t>will contain the following data</a:t>
            </a:r>
            <a:endParaRPr lang="en-US" sz="1050" dirty="0">
              <a:solidFill>
                <a:schemeClr val="bg1"/>
              </a:solidFill>
            </a:endParaRPr>
          </a:p>
        </p:txBody>
      </p:sp>
    </p:spTree>
    <p:extLst>
      <p:ext uri="{BB962C8B-B14F-4D97-AF65-F5344CB8AC3E}">
        <p14:creationId xmlns:p14="http://schemas.microsoft.com/office/powerpoint/2010/main" val="274961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5AFD-CC7B-4897-97D2-7A9263098607}"/>
              </a:ext>
            </a:extLst>
          </p:cNvPr>
          <p:cNvSpPr>
            <a:spLocks noGrp="1"/>
          </p:cNvSpPr>
          <p:nvPr>
            <p:ph type="title"/>
          </p:nvPr>
        </p:nvSpPr>
        <p:spPr>
          <a:xfrm>
            <a:off x="628650" y="366055"/>
            <a:ext cx="7886700" cy="949789"/>
          </a:xfrm>
        </p:spPr>
        <p:txBody>
          <a:bodyPr>
            <a:normAutofit/>
          </a:bodyPr>
          <a:lstStyle/>
          <a:p>
            <a:r>
              <a:rPr lang="en-US" sz="3200" dirty="0">
                <a:solidFill>
                  <a:srgbClr val="C00000"/>
                </a:solidFill>
              </a:rPr>
              <a:t>Writing</a:t>
            </a:r>
            <a:r>
              <a:rPr lang="en-US" sz="3200" dirty="0"/>
              <a:t> and Reading Numeric Data</a:t>
            </a:r>
          </a:p>
        </p:txBody>
      </p:sp>
      <p:sp>
        <p:nvSpPr>
          <p:cNvPr id="4" name="Footer Placeholder 3">
            <a:extLst>
              <a:ext uri="{FF2B5EF4-FFF2-40B4-BE49-F238E27FC236}">
                <a16:creationId xmlns:a16="http://schemas.microsoft.com/office/drawing/2014/main" id="{92628E23-7C78-4C54-A051-AA0AF996B1AD}"/>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3A4B9E1E-1DA2-420E-9185-8271FA6B0667}"/>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17</a:t>
            </a:fld>
            <a:endParaRPr lang="en-US" dirty="0"/>
          </a:p>
        </p:txBody>
      </p:sp>
      <p:sp>
        <p:nvSpPr>
          <p:cNvPr id="7" name="TextBox 6">
            <a:extLst>
              <a:ext uri="{FF2B5EF4-FFF2-40B4-BE49-F238E27FC236}">
                <a16:creationId xmlns:a16="http://schemas.microsoft.com/office/drawing/2014/main" id="{A0B0244A-0199-49C1-9B41-D46AE4F29254}"/>
              </a:ext>
            </a:extLst>
          </p:cNvPr>
          <p:cNvSpPr txBox="1"/>
          <p:nvPr/>
        </p:nvSpPr>
        <p:spPr>
          <a:xfrm>
            <a:off x="434898" y="1163241"/>
            <a:ext cx="8051877" cy="1923604"/>
          </a:xfrm>
          <a:prstGeom prst="rect">
            <a:avLst/>
          </a:prstGeom>
          <a:noFill/>
        </p:spPr>
        <p:txBody>
          <a:bodyPr wrap="square">
            <a:spAutoFit/>
          </a:bodyPr>
          <a:lstStyle/>
          <a:p>
            <a:pPr algn="l"/>
            <a:r>
              <a:rPr lang="en-US" sz="1700" b="0" i="0" u="none" strike="noStrike" baseline="0" dirty="0"/>
              <a:t>Strings can be written directly to a file with the write method, but numbers must be converted to strings before they can be written. </a:t>
            </a:r>
          </a:p>
          <a:p>
            <a:pPr algn="l"/>
            <a:r>
              <a:rPr lang="en-US" sz="1700" b="0" i="0" u="none" strike="noStrike" baseline="0" dirty="0"/>
              <a:t>Python has a built-in function named str that converts a value to a string. </a:t>
            </a:r>
          </a:p>
          <a:p>
            <a:pPr algn="l"/>
            <a:r>
              <a:rPr lang="en-US" sz="1700" b="0" i="0" u="none" strike="noStrike" baseline="0" dirty="0"/>
              <a:t>For example, assuming the variable num is assigned the value 99, the expression str(num) will return the string '99’.</a:t>
            </a:r>
          </a:p>
          <a:p>
            <a:pPr algn="l"/>
            <a:r>
              <a:rPr lang="en-US" sz="1700" b="0" i="0" u="none" strike="noStrike" baseline="0" dirty="0"/>
              <a:t>The below Program shows an example of how you can use the str function to convert a number to a string and write the resulting string to a file.</a:t>
            </a:r>
            <a:endParaRPr lang="en-US" sz="1700" dirty="0"/>
          </a:p>
        </p:txBody>
      </p:sp>
      <p:sp>
        <p:nvSpPr>
          <p:cNvPr id="9" name="TextBox 8">
            <a:extLst>
              <a:ext uri="{FF2B5EF4-FFF2-40B4-BE49-F238E27FC236}">
                <a16:creationId xmlns:a16="http://schemas.microsoft.com/office/drawing/2014/main" id="{C01E9D92-6C02-4F16-98BF-73041E69D8BD}"/>
              </a:ext>
            </a:extLst>
          </p:cNvPr>
          <p:cNvSpPr txBox="1"/>
          <p:nvPr/>
        </p:nvSpPr>
        <p:spPr>
          <a:xfrm>
            <a:off x="887236" y="3046946"/>
            <a:ext cx="4823612" cy="2862322"/>
          </a:xfrm>
          <a:prstGeom prst="rect">
            <a:avLst/>
          </a:prstGeom>
          <a:noFill/>
          <a:ln>
            <a:solidFill>
              <a:srgbClr val="C00000"/>
            </a:solidFill>
          </a:ln>
        </p:spPr>
        <p:txBody>
          <a:bodyPr wrap="square">
            <a:spAutoFit/>
          </a:bodyPr>
          <a:lstStyle/>
          <a:p>
            <a:r>
              <a:rPr lang="en-US" b="1" dirty="0"/>
              <a:t>outfile = open('numbers.txt', 'w')</a:t>
            </a:r>
          </a:p>
          <a:p>
            <a:r>
              <a:rPr lang="en-US" dirty="0"/>
              <a:t># Get three numbers from the user.</a:t>
            </a:r>
          </a:p>
          <a:p>
            <a:r>
              <a:rPr lang="en-US" dirty="0"/>
              <a:t>num1 = int(input('Enter a number: ‘)) </a:t>
            </a:r>
            <a:r>
              <a:rPr lang="en-US" dirty="0">
                <a:solidFill>
                  <a:srgbClr val="C00000"/>
                </a:solidFill>
              </a:rPr>
              <a:t>#55</a:t>
            </a:r>
          </a:p>
          <a:p>
            <a:r>
              <a:rPr lang="en-US" dirty="0"/>
              <a:t>num2 = int(input('Enter another number: ‘)) </a:t>
            </a:r>
            <a:r>
              <a:rPr lang="en-US" dirty="0">
                <a:solidFill>
                  <a:srgbClr val="C00000"/>
                </a:solidFill>
              </a:rPr>
              <a:t># 33</a:t>
            </a:r>
          </a:p>
          <a:p>
            <a:r>
              <a:rPr lang="en-US" dirty="0"/>
              <a:t>num3 = int(input('Enter another number: ‘)) </a:t>
            </a:r>
            <a:r>
              <a:rPr lang="en-US" dirty="0">
                <a:solidFill>
                  <a:srgbClr val="C00000"/>
                </a:solidFill>
              </a:rPr>
              <a:t># -50</a:t>
            </a:r>
            <a:endParaRPr lang="en-US" dirty="0"/>
          </a:p>
          <a:p>
            <a:r>
              <a:rPr lang="en-US" dirty="0"/>
              <a:t># Write the numbers to the file.</a:t>
            </a:r>
          </a:p>
          <a:p>
            <a:r>
              <a:rPr lang="en-US" b="1" dirty="0" err="1"/>
              <a:t>outfile.write</a:t>
            </a:r>
            <a:r>
              <a:rPr lang="en-US" b="1" dirty="0"/>
              <a:t>(str(num1) + '\n')</a:t>
            </a:r>
          </a:p>
          <a:p>
            <a:r>
              <a:rPr lang="en-US" b="1" dirty="0" err="1"/>
              <a:t>outfile.write</a:t>
            </a:r>
            <a:r>
              <a:rPr lang="en-US" b="1" dirty="0"/>
              <a:t>(str(num2) + '\n')</a:t>
            </a:r>
          </a:p>
          <a:p>
            <a:r>
              <a:rPr lang="en-US" b="1" dirty="0" err="1"/>
              <a:t>outfile.write</a:t>
            </a:r>
            <a:r>
              <a:rPr lang="en-US" b="1" dirty="0"/>
              <a:t>(str(num3) + '\n')</a:t>
            </a:r>
          </a:p>
          <a:p>
            <a:r>
              <a:rPr lang="en-US" b="1" dirty="0" err="1"/>
              <a:t>outfile.close</a:t>
            </a:r>
            <a:r>
              <a:rPr lang="en-US" b="1" dirty="0"/>
              <a:t>()</a:t>
            </a:r>
          </a:p>
        </p:txBody>
      </p:sp>
      <p:sp>
        <p:nvSpPr>
          <p:cNvPr id="11" name="TextBox 10">
            <a:extLst>
              <a:ext uri="{FF2B5EF4-FFF2-40B4-BE49-F238E27FC236}">
                <a16:creationId xmlns:a16="http://schemas.microsoft.com/office/drawing/2014/main" id="{F1618BA4-B395-4B4B-9363-10FCACF35807}"/>
              </a:ext>
            </a:extLst>
          </p:cNvPr>
          <p:cNvSpPr txBox="1"/>
          <p:nvPr/>
        </p:nvSpPr>
        <p:spPr>
          <a:xfrm>
            <a:off x="5950484" y="2936200"/>
            <a:ext cx="2893430" cy="1323439"/>
          </a:xfrm>
          <a:prstGeom prst="rect">
            <a:avLst/>
          </a:prstGeom>
          <a:noFill/>
        </p:spPr>
        <p:txBody>
          <a:bodyPr wrap="square">
            <a:spAutoFit/>
          </a:bodyPr>
          <a:lstStyle/>
          <a:p>
            <a:pPr algn="l"/>
            <a:r>
              <a:rPr lang="en-US" sz="1600" b="0" i="0" u="none" strike="noStrike" baseline="0" dirty="0">
                <a:latin typeface="SabonLTPro-Roman"/>
              </a:rPr>
              <a:t>The expression </a:t>
            </a:r>
            <a:r>
              <a:rPr lang="en-US" sz="1400" b="1" i="0" u="none" strike="noStrike" baseline="0" dirty="0">
                <a:latin typeface="ArialMonoMTPro"/>
              </a:rPr>
              <a:t>str(num1) </a:t>
            </a:r>
            <a:r>
              <a:rPr lang="en-US" sz="1600" b="1" i="0" u="none" strike="noStrike" baseline="0" dirty="0">
                <a:latin typeface="SabonLTPro-Roman"/>
              </a:rPr>
              <a:t>+ </a:t>
            </a:r>
            <a:r>
              <a:rPr lang="en-US" sz="1400" b="1" i="0" u="none" strike="noStrike" baseline="0" dirty="0">
                <a:latin typeface="ArialMonoMTPro"/>
              </a:rPr>
              <a:t>'\n' </a:t>
            </a:r>
            <a:r>
              <a:rPr lang="en-US" sz="1600" b="0" i="0" u="none" strike="noStrike" baseline="0" dirty="0">
                <a:latin typeface="SabonLTPro-Roman"/>
              </a:rPr>
              <a:t>converts the value referenced by </a:t>
            </a:r>
            <a:r>
              <a:rPr lang="en-US" sz="1400" b="0" i="0" u="none" strike="noStrike" baseline="0" dirty="0">
                <a:latin typeface="ArialMonoMTPro"/>
              </a:rPr>
              <a:t>num1 </a:t>
            </a:r>
            <a:r>
              <a:rPr lang="en-US" sz="1600" b="0" i="0" u="none" strike="noStrike" baseline="0" dirty="0">
                <a:latin typeface="SabonLTPro-Roman"/>
              </a:rPr>
              <a:t>to a string and</a:t>
            </a:r>
          </a:p>
          <a:p>
            <a:pPr algn="l"/>
            <a:r>
              <a:rPr lang="en-US" sz="1600" b="0" i="0" u="none" strike="noStrike" baseline="0" dirty="0">
                <a:latin typeface="SabonLTPro-Roman"/>
              </a:rPr>
              <a:t>concatenates the </a:t>
            </a:r>
            <a:r>
              <a:rPr lang="en-US" sz="1400" b="0" i="0" u="none" strike="noStrike" baseline="0" dirty="0">
                <a:latin typeface="ArialMonoMTPro"/>
              </a:rPr>
              <a:t>\n </a:t>
            </a:r>
            <a:r>
              <a:rPr lang="en-US" sz="1600" b="0" i="0" u="none" strike="noStrike" baseline="0" dirty="0">
                <a:latin typeface="SabonLTPro-Roman"/>
              </a:rPr>
              <a:t>escape sequence to the string.</a:t>
            </a:r>
            <a:endParaRPr lang="en-US" sz="1600" dirty="0"/>
          </a:p>
        </p:txBody>
      </p:sp>
      <p:pic>
        <p:nvPicPr>
          <p:cNvPr id="13" name="Picture 12">
            <a:extLst>
              <a:ext uri="{FF2B5EF4-FFF2-40B4-BE49-F238E27FC236}">
                <a16:creationId xmlns:a16="http://schemas.microsoft.com/office/drawing/2014/main" id="{B201FA93-7519-4196-B2E8-8C3823A1CAEC}"/>
              </a:ext>
            </a:extLst>
          </p:cNvPr>
          <p:cNvPicPr>
            <a:picLocks noChangeAspect="1"/>
          </p:cNvPicPr>
          <p:nvPr/>
        </p:nvPicPr>
        <p:blipFill>
          <a:blip r:embed="rId3"/>
          <a:stretch>
            <a:fillRect/>
          </a:stretch>
        </p:blipFill>
        <p:spPr>
          <a:xfrm>
            <a:off x="5978573" y="4270555"/>
            <a:ext cx="2736802" cy="1691032"/>
          </a:xfrm>
          <a:prstGeom prst="rect">
            <a:avLst/>
          </a:prstGeom>
        </p:spPr>
      </p:pic>
    </p:spTree>
    <p:extLst>
      <p:ext uri="{BB962C8B-B14F-4D97-AF65-F5344CB8AC3E}">
        <p14:creationId xmlns:p14="http://schemas.microsoft.com/office/powerpoint/2010/main" val="3927191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777C-8404-49C6-A187-46AEB549AB1D}"/>
              </a:ext>
            </a:extLst>
          </p:cNvPr>
          <p:cNvSpPr>
            <a:spLocks noGrp="1"/>
          </p:cNvSpPr>
          <p:nvPr>
            <p:ph type="title"/>
          </p:nvPr>
        </p:nvSpPr>
        <p:spPr/>
        <p:txBody>
          <a:bodyPr/>
          <a:lstStyle/>
          <a:p>
            <a:r>
              <a:rPr lang="en-US" dirty="0"/>
              <a:t>Writing and </a:t>
            </a:r>
            <a:r>
              <a:rPr lang="en-US" dirty="0">
                <a:solidFill>
                  <a:srgbClr val="C00000"/>
                </a:solidFill>
              </a:rPr>
              <a:t>Reading</a:t>
            </a:r>
            <a:r>
              <a:rPr lang="en-US" dirty="0"/>
              <a:t> Numeric Data</a:t>
            </a:r>
          </a:p>
        </p:txBody>
      </p:sp>
      <p:sp>
        <p:nvSpPr>
          <p:cNvPr id="4" name="Footer Placeholder 3">
            <a:extLst>
              <a:ext uri="{FF2B5EF4-FFF2-40B4-BE49-F238E27FC236}">
                <a16:creationId xmlns:a16="http://schemas.microsoft.com/office/drawing/2014/main" id="{2D31E106-E0AA-422C-A3E4-6353336CA3B5}"/>
              </a:ext>
            </a:extLst>
          </p:cNvPr>
          <p:cNvSpPr>
            <a:spLocks noGrp="1"/>
          </p:cNvSpPr>
          <p:nvPr>
            <p:ph type="ftr" sz="quarter" idx="11"/>
          </p:nvPr>
        </p:nvSpPr>
        <p:spPr/>
        <p:txBody>
          <a:bodyPr/>
          <a:lstStyle/>
          <a:p>
            <a:r>
              <a:rPr lang="en-US" dirty="0"/>
              <a:t>AOU- M110</a:t>
            </a:r>
          </a:p>
        </p:txBody>
      </p:sp>
      <p:sp>
        <p:nvSpPr>
          <p:cNvPr id="5" name="Slide Number Placeholder 4">
            <a:extLst>
              <a:ext uri="{FF2B5EF4-FFF2-40B4-BE49-F238E27FC236}">
                <a16:creationId xmlns:a16="http://schemas.microsoft.com/office/drawing/2014/main" id="{44CC3CD5-6888-4FFC-9B5E-47A9F90C1B86}"/>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18</a:t>
            </a:fld>
            <a:endParaRPr lang="en-US" dirty="0"/>
          </a:p>
        </p:txBody>
      </p:sp>
      <p:sp>
        <p:nvSpPr>
          <p:cNvPr id="7" name="TextBox 6">
            <a:extLst>
              <a:ext uri="{FF2B5EF4-FFF2-40B4-BE49-F238E27FC236}">
                <a16:creationId xmlns:a16="http://schemas.microsoft.com/office/drawing/2014/main" id="{5DC3178D-EC84-40EF-AF60-57A892B9EC10}"/>
              </a:ext>
            </a:extLst>
          </p:cNvPr>
          <p:cNvSpPr txBox="1"/>
          <p:nvPr/>
        </p:nvSpPr>
        <p:spPr>
          <a:xfrm>
            <a:off x="512956" y="1238123"/>
            <a:ext cx="7746012" cy="877163"/>
          </a:xfrm>
          <a:prstGeom prst="rect">
            <a:avLst/>
          </a:prstGeom>
          <a:noFill/>
        </p:spPr>
        <p:txBody>
          <a:bodyPr wrap="square">
            <a:spAutoFit/>
          </a:bodyPr>
          <a:lstStyle/>
          <a:p>
            <a:r>
              <a:rPr lang="en-US" sz="1700" dirty="0">
                <a:solidFill>
                  <a:srgbClr val="7030A0"/>
                </a:solidFill>
              </a:rPr>
              <a:t>When you read numbers from a text file, they are always read as strings.</a:t>
            </a:r>
          </a:p>
          <a:p>
            <a:r>
              <a:rPr lang="en-US" sz="1700" dirty="0"/>
              <a:t>Python provides the built-in function int to convert a string to an integer, and the built-in function float to convert a string to a floating-point number.</a:t>
            </a:r>
          </a:p>
        </p:txBody>
      </p:sp>
      <p:pic>
        <p:nvPicPr>
          <p:cNvPr id="9" name="Picture 8">
            <a:extLst>
              <a:ext uri="{FF2B5EF4-FFF2-40B4-BE49-F238E27FC236}">
                <a16:creationId xmlns:a16="http://schemas.microsoft.com/office/drawing/2014/main" id="{BC62C6E3-B4E1-42B2-BB41-748EC76DE911}"/>
              </a:ext>
            </a:extLst>
          </p:cNvPr>
          <p:cNvPicPr>
            <a:picLocks noChangeAspect="1"/>
          </p:cNvPicPr>
          <p:nvPr/>
        </p:nvPicPr>
        <p:blipFill>
          <a:blip r:embed="rId2"/>
          <a:stretch>
            <a:fillRect/>
          </a:stretch>
        </p:blipFill>
        <p:spPr>
          <a:xfrm>
            <a:off x="330410" y="2476101"/>
            <a:ext cx="4878312" cy="1923260"/>
          </a:xfrm>
          <a:prstGeom prst="rect">
            <a:avLst/>
          </a:prstGeom>
        </p:spPr>
      </p:pic>
      <p:sp>
        <p:nvSpPr>
          <p:cNvPr id="14" name="TextBox 13">
            <a:extLst>
              <a:ext uri="{FF2B5EF4-FFF2-40B4-BE49-F238E27FC236}">
                <a16:creationId xmlns:a16="http://schemas.microsoft.com/office/drawing/2014/main" id="{44BCB1D0-9AA8-4992-B8A0-52BDE917B060}"/>
              </a:ext>
            </a:extLst>
          </p:cNvPr>
          <p:cNvSpPr txBox="1"/>
          <p:nvPr/>
        </p:nvSpPr>
        <p:spPr>
          <a:xfrm>
            <a:off x="512956" y="4463854"/>
            <a:ext cx="4643408" cy="1077218"/>
          </a:xfrm>
          <a:prstGeom prst="rect">
            <a:avLst/>
          </a:prstGeom>
          <a:noFill/>
        </p:spPr>
        <p:txBody>
          <a:bodyPr wrap="square">
            <a:spAutoFit/>
          </a:bodyPr>
          <a:lstStyle/>
          <a:p>
            <a:pPr algn="l"/>
            <a:r>
              <a:rPr lang="en-US" sz="1600" b="0" i="0" u="none" strike="noStrike" baseline="0" dirty="0"/>
              <a:t>The </a:t>
            </a:r>
            <a:r>
              <a:rPr lang="en-US" sz="1400" b="1" i="0" u="none" strike="noStrike" baseline="0" dirty="0"/>
              <a:t>value</a:t>
            </a:r>
            <a:r>
              <a:rPr lang="en-US" sz="1400" b="0" i="0" u="none" strike="noStrike" baseline="0" dirty="0"/>
              <a:t> </a:t>
            </a:r>
            <a:r>
              <a:rPr lang="en-US" sz="1600" b="0" i="0" u="none" strike="noStrike" baseline="0" dirty="0"/>
              <a:t>variable referenced the string </a:t>
            </a:r>
            <a:r>
              <a:rPr lang="en-US" sz="1400" b="0" i="0" u="none" strike="noStrike" baseline="0" dirty="0"/>
              <a:t>‘55\n’</a:t>
            </a:r>
            <a:r>
              <a:rPr lang="en-US" sz="1600" b="0" i="0" u="none" strike="noStrike" baseline="0" dirty="0"/>
              <a:t>. </a:t>
            </a:r>
          </a:p>
          <a:p>
            <a:pPr algn="l"/>
            <a:r>
              <a:rPr lang="en-US" sz="1600" b="0" i="0" u="none" strike="noStrike" baseline="0" dirty="0"/>
              <a:t>This caused a problem as we intend to perform math with the </a:t>
            </a:r>
            <a:r>
              <a:rPr lang="en-US" sz="1400" b="0" i="0" u="none" strike="noStrike" baseline="0" dirty="0"/>
              <a:t>value </a:t>
            </a:r>
            <a:r>
              <a:rPr lang="en-US" sz="1600" b="0" i="0" u="none" strike="noStrike" baseline="0" dirty="0"/>
              <a:t>variable, because we cannot perform math on strings.</a:t>
            </a:r>
            <a:endParaRPr lang="en-US" sz="1600" dirty="0"/>
          </a:p>
        </p:txBody>
      </p:sp>
      <p:sp>
        <p:nvSpPr>
          <p:cNvPr id="16" name="TextBox 15">
            <a:extLst>
              <a:ext uri="{FF2B5EF4-FFF2-40B4-BE49-F238E27FC236}">
                <a16:creationId xmlns:a16="http://schemas.microsoft.com/office/drawing/2014/main" id="{CE5B57BF-8ACD-4FA2-9EF4-96A45D9F0B97}"/>
              </a:ext>
            </a:extLst>
          </p:cNvPr>
          <p:cNvSpPr txBox="1"/>
          <p:nvPr/>
        </p:nvSpPr>
        <p:spPr>
          <a:xfrm>
            <a:off x="5674869" y="4556226"/>
            <a:ext cx="3262937" cy="1815882"/>
          </a:xfrm>
          <a:prstGeom prst="rect">
            <a:avLst/>
          </a:prstGeom>
          <a:noFill/>
        </p:spPr>
        <p:txBody>
          <a:bodyPr wrap="square">
            <a:spAutoFit/>
          </a:bodyPr>
          <a:lstStyle/>
          <a:p>
            <a:pPr algn="l"/>
            <a:r>
              <a:rPr lang="en-US" sz="1600" b="0" i="0" u="none" strike="noStrike" baseline="0" dirty="0"/>
              <a:t>Notice in line 2 a call to the </a:t>
            </a:r>
            <a:r>
              <a:rPr lang="en-US" sz="1600" b="0" i="1" u="none" strike="noStrike" baseline="0" dirty="0" err="1">
                <a:solidFill>
                  <a:srgbClr val="C00000"/>
                </a:solidFill>
              </a:rPr>
              <a:t>readline</a:t>
            </a:r>
            <a:r>
              <a:rPr lang="en-US" sz="1600" b="0" i="1" u="none" strike="noStrike" baseline="0" dirty="0">
                <a:solidFill>
                  <a:srgbClr val="C00000"/>
                </a:solidFill>
              </a:rPr>
              <a:t> </a:t>
            </a:r>
            <a:r>
              <a:rPr lang="en-US" sz="1600" b="0" i="0" u="none" strike="noStrike" baseline="0" dirty="0"/>
              <a:t>method is used as the argument to the </a:t>
            </a:r>
            <a:r>
              <a:rPr lang="en-US" sz="1600" b="0" i="1" u="none" strike="noStrike" baseline="0" dirty="0">
                <a:solidFill>
                  <a:srgbClr val="C00000"/>
                </a:solidFill>
              </a:rPr>
              <a:t>int</a:t>
            </a:r>
            <a:r>
              <a:rPr lang="en-US" sz="1600" b="0" i="0" u="none" strike="noStrike" baseline="0" dirty="0"/>
              <a:t> function.</a:t>
            </a:r>
          </a:p>
          <a:p>
            <a:pPr algn="l"/>
            <a:r>
              <a:rPr lang="en-US" sz="1600" b="0" i="0" u="none" strike="noStrike" baseline="0" dirty="0"/>
              <a:t>After this statement executes, the </a:t>
            </a:r>
            <a:r>
              <a:rPr lang="en-US" sz="1400" b="1" i="0" u="none" strike="noStrike" baseline="0" dirty="0"/>
              <a:t>value</a:t>
            </a:r>
            <a:r>
              <a:rPr lang="en-US" sz="1400" b="0" i="0" u="none" strike="noStrike" baseline="0" dirty="0"/>
              <a:t> </a:t>
            </a:r>
            <a:r>
              <a:rPr lang="en-US" sz="1600" b="0" i="0" u="none" strike="noStrike" baseline="0" dirty="0"/>
              <a:t>variable will reference the integer </a:t>
            </a:r>
            <a:r>
              <a:rPr lang="en-US" sz="1400" b="0" i="0" u="none" strike="noStrike" baseline="0" dirty="0"/>
              <a:t>55, hence the displayed number will be 58</a:t>
            </a:r>
            <a:r>
              <a:rPr lang="en-US" sz="1600" b="0" i="0" u="none" strike="noStrike" baseline="0" dirty="0"/>
              <a:t>.</a:t>
            </a:r>
            <a:endParaRPr lang="en-US" sz="1600" dirty="0"/>
          </a:p>
        </p:txBody>
      </p:sp>
      <p:pic>
        <p:nvPicPr>
          <p:cNvPr id="18" name="Picture 17">
            <a:extLst>
              <a:ext uri="{FF2B5EF4-FFF2-40B4-BE49-F238E27FC236}">
                <a16:creationId xmlns:a16="http://schemas.microsoft.com/office/drawing/2014/main" id="{8F861EF7-A0C2-4124-A890-5972199357AA}"/>
              </a:ext>
            </a:extLst>
          </p:cNvPr>
          <p:cNvPicPr>
            <a:picLocks noChangeAspect="1"/>
          </p:cNvPicPr>
          <p:nvPr/>
        </p:nvPicPr>
        <p:blipFill>
          <a:blip r:embed="rId3"/>
          <a:stretch>
            <a:fillRect/>
          </a:stretch>
        </p:blipFill>
        <p:spPr>
          <a:xfrm>
            <a:off x="5829299" y="3448851"/>
            <a:ext cx="2905125" cy="1076325"/>
          </a:xfrm>
          <a:prstGeom prst="rect">
            <a:avLst/>
          </a:prstGeom>
        </p:spPr>
      </p:pic>
      <p:grpSp>
        <p:nvGrpSpPr>
          <p:cNvPr id="8" name="Group 7">
            <a:extLst>
              <a:ext uri="{FF2B5EF4-FFF2-40B4-BE49-F238E27FC236}">
                <a16:creationId xmlns:a16="http://schemas.microsoft.com/office/drawing/2014/main" id="{DE2EF6FB-0EF2-4BC8-A21C-91CF6312A3AF}"/>
              </a:ext>
            </a:extLst>
          </p:cNvPr>
          <p:cNvGrpSpPr/>
          <p:nvPr/>
        </p:nvGrpSpPr>
        <p:grpSpPr>
          <a:xfrm>
            <a:off x="5927514" y="2115286"/>
            <a:ext cx="2248298" cy="1328938"/>
            <a:chOff x="6400800" y="2191320"/>
            <a:chExt cx="1858268" cy="1098004"/>
          </a:xfrm>
        </p:grpSpPr>
        <p:pic>
          <p:nvPicPr>
            <p:cNvPr id="12" name="Picture 11">
              <a:extLst>
                <a:ext uri="{FF2B5EF4-FFF2-40B4-BE49-F238E27FC236}">
                  <a16:creationId xmlns:a16="http://schemas.microsoft.com/office/drawing/2014/main" id="{9CC0E4FC-D509-42A9-BE22-7357A1C49DFD}"/>
                </a:ext>
              </a:extLst>
            </p:cNvPr>
            <p:cNvPicPr>
              <a:picLocks noChangeAspect="1"/>
            </p:cNvPicPr>
            <p:nvPr/>
          </p:nvPicPr>
          <p:blipFill>
            <a:blip r:embed="rId4"/>
            <a:stretch>
              <a:fillRect/>
            </a:stretch>
          </p:blipFill>
          <p:spPr>
            <a:xfrm>
              <a:off x="6482036" y="2191320"/>
              <a:ext cx="1777032" cy="1098004"/>
            </a:xfrm>
            <a:prstGeom prst="rect">
              <a:avLst/>
            </a:prstGeom>
          </p:spPr>
        </p:pic>
        <p:sp>
          <p:nvSpPr>
            <p:cNvPr id="6" name="Oval 5">
              <a:extLst>
                <a:ext uri="{FF2B5EF4-FFF2-40B4-BE49-F238E27FC236}">
                  <a16:creationId xmlns:a16="http://schemas.microsoft.com/office/drawing/2014/main" id="{7CCAAD88-225D-4541-8689-84B11FAAC405}"/>
                </a:ext>
              </a:extLst>
            </p:cNvPr>
            <p:cNvSpPr/>
            <p:nvPr/>
          </p:nvSpPr>
          <p:spPr>
            <a:xfrm>
              <a:off x="6400800" y="2509814"/>
              <a:ext cx="340468" cy="2034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2B71847C-F4E6-F0DA-9230-E18DC5444591}"/>
              </a:ext>
            </a:extLst>
          </p:cNvPr>
          <p:cNvCxnSpPr/>
          <p:nvPr/>
        </p:nvCxnSpPr>
        <p:spPr>
          <a:xfrm>
            <a:off x="5441795" y="2248511"/>
            <a:ext cx="0" cy="3901464"/>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28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D593-E1D0-4D58-9CF2-DD20B01A8063}"/>
              </a:ext>
            </a:extLst>
          </p:cNvPr>
          <p:cNvSpPr>
            <a:spLocks noGrp="1"/>
          </p:cNvSpPr>
          <p:nvPr>
            <p:ph type="title"/>
          </p:nvPr>
        </p:nvSpPr>
        <p:spPr>
          <a:xfrm>
            <a:off x="628650" y="366055"/>
            <a:ext cx="7886700" cy="920523"/>
          </a:xfrm>
        </p:spPr>
        <p:txBody>
          <a:bodyPr>
            <a:normAutofit/>
          </a:bodyPr>
          <a:lstStyle/>
          <a:p>
            <a:r>
              <a:rPr lang="en-US" sz="3200" b="1" dirty="0">
                <a:solidFill>
                  <a:srgbClr val="002060"/>
                </a:solidFill>
              </a:rPr>
              <a:t>Using </a:t>
            </a:r>
            <a:r>
              <a:rPr lang="en-US" sz="3200" b="1" dirty="0">
                <a:solidFill>
                  <a:srgbClr val="C00000"/>
                </a:solidFill>
              </a:rPr>
              <a:t>loops</a:t>
            </a:r>
            <a:r>
              <a:rPr lang="en-US" sz="3200" b="1" dirty="0">
                <a:solidFill>
                  <a:srgbClr val="002060"/>
                </a:solidFill>
              </a:rPr>
              <a:t> to Process Files</a:t>
            </a:r>
          </a:p>
        </p:txBody>
      </p:sp>
      <p:sp>
        <p:nvSpPr>
          <p:cNvPr id="4" name="Footer Placeholder 3">
            <a:extLst>
              <a:ext uri="{FF2B5EF4-FFF2-40B4-BE49-F238E27FC236}">
                <a16:creationId xmlns:a16="http://schemas.microsoft.com/office/drawing/2014/main" id="{E5875F1D-315E-4FE2-A3D8-FEF4B0EFEF7A}"/>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4FF95C9A-DD48-4412-9D39-3722AB65A0CC}"/>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19</a:t>
            </a:fld>
            <a:endParaRPr lang="en-US" dirty="0"/>
          </a:p>
        </p:txBody>
      </p:sp>
      <p:sp>
        <p:nvSpPr>
          <p:cNvPr id="7" name="TextBox 6">
            <a:extLst>
              <a:ext uri="{FF2B5EF4-FFF2-40B4-BE49-F238E27FC236}">
                <a16:creationId xmlns:a16="http://schemas.microsoft.com/office/drawing/2014/main" id="{FABE0268-891D-41EE-96A5-4A71B1B852BD}"/>
              </a:ext>
            </a:extLst>
          </p:cNvPr>
          <p:cNvSpPr txBox="1"/>
          <p:nvPr/>
        </p:nvSpPr>
        <p:spPr>
          <a:xfrm>
            <a:off x="283775" y="1286578"/>
            <a:ext cx="8576449" cy="1708160"/>
          </a:xfrm>
          <a:prstGeom prst="rect">
            <a:avLst/>
          </a:prstGeom>
          <a:noFill/>
        </p:spPr>
        <p:txBody>
          <a:bodyPr wrap="square">
            <a:spAutoFit/>
          </a:bodyPr>
          <a:lstStyle/>
          <a:p>
            <a:r>
              <a:rPr lang="en-US" sz="1500" dirty="0"/>
              <a:t>Although some programs use files to store only small amounts of data, files are typically used to hold large collections of data. </a:t>
            </a:r>
          </a:p>
          <a:p>
            <a:r>
              <a:rPr lang="en-US" sz="1500" dirty="0"/>
              <a:t>When a program uses a file to write or read a large amount of data, a loop is typically involved.</a:t>
            </a:r>
          </a:p>
          <a:p>
            <a:r>
              <a:rPr lang="en-US" sz="1500" dirty="0"/>
              <a:t>For example, consider the below program that gets sales amounts for a series of days from the user and writes those amounts to a file named </a:t>
            </a:r>
            <a:r>
              <a:rPr lang="en-US" sz="1500" b="1" dirty="0"/>
              <a:t>sales.txt</a:t>
            </a:r>
            <a:r>
              <a:rPr lang="en-US" sz="1500" dirty="0"/>
              <a:t>. </a:t>
            </a:r>
          </a:p>
          <a:p>
            <a:r>
              <a:rPr lang="en-US" sz="1500" dirty="0"/>
              <a:t>The user specifies the number of days of sales data he or she needs to enter. In the sample run of the program, the user enters sales amounts for five days as follows: 225,255,240,135,560 .</a:t>
            </a:r>
          </a:p>
        </p:txBody>
      </p:sp>
      <p:grpSp>
        <p:nvGrpSpPr>
          <p:cNvPr id="19" name="Group 18">
            <a:extLst>
              <a:ext uri="{FF2B5EF4-FFF2-40B4-BE49-F238E27FC236}">
                <a16:creationId xmlns:a16="http://schemas.microsoft.com/office/drawing/2014/main" id="{2239CAAB-1B80-4969-A32F-7189926E6515}"/>
              </a:ext>
            </a:extLst>
          </p:cNvPr>
          <p:cNvGrpSpPr/>
          <p:nvPr/>
        </p:nvGrpSpPr>
        <p:grpSpPr>
          <a:xfrm>
            <a:off x="848319" y="3102124"/>
            <a:ext cx="6305550" cy="2751361"/>
            <a:chOff x="900112" y="2901036"/>
            <a:chExt cx="6305550" cy="2751361"/>
          </a:xfrm>
        </p:grpSpPr>
        <p:pic>
          <p:nvPicPr>
            <p:cNvPr id="18" name="Picture 17">
              <a:extLst>
                <a:ext uri="{FF2B5EF4-FFF2-40B4-BE49-F238E27FC236}">
                  <a16:creationId xmlns:a16="http://schemas.microsoft.com/office/drawing/2014/main" id="{01088F08-26D6-4E0D-A7F0-95EAA108B1C0}"/>
                </a:ext>
              </a:extLst>
            </p:cNvPr>
            <p:cNvPicPr>
              <a:picLocks noChangeAspect="1"/>
            </p:cNvPicPr>
            <p:nvPr/>
          </p:nvPicPr>
          <p:blipFill>
            <a:blip r:embed="rId2"/>
            <a:stretch>
              <a:fillRect/>
            </a:stretch>
          </p:blipFill>
          <p:spPr>
            <a:xfrm>
              <a:off x="900112" y="2901036"/>
              <a:ext cx="6305550" cy="2751361"/>
            </a:xfrm>
            <a:prstGeom prst="rect">
              <a:avLst/>
            </a:prstGeom>
          </p:spPr>
        </p:pic>
        <p:sp>
          <p:nvSpPr>
            <p:cNvPr id="9" name="Rectangle: Rounded Corners 8">
              <a:extLst>
                <a:ext uri="{FF2B5EF4-FFF2-40B4-BE49-F238E27FC236}">
                  <a16:creationId xmlns:a16="http://schemas.microsoft.com/office/drawing/2014/main" id="{1E98126A-A6FD-4E50-A58F-B8C85370210D}"/>
                </a:ext>
              </a:extLst>
            </p:cNvPr>
            <p:cNvSpPr/>
            <p:nvPr/>
          </p:nvSpPr>
          <p:spPr>
            <a:xfrm>
              <a:off x="1069181" y="4181546"/>
              <a:ext cx="4798219" cy="7714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DF74FD8-8FE4-4B71-B8E6-16C22F6D6DD9}"/>
              </a:ext>
            </a:extLst>
          </p:cNvPr>
          <p:cNvPicPr>
            <a:picLocks noChangeAspect="1"/>
          </p:cNvPicPr>
          <p:nvPr/>
        </p:nvPicPr>
        <p:blipFill>
          <a:blip r:embed="rId3"/>
          <a:stretch>
            <a:fillRect/>
          </a:stretch>
        </p:blipFill>
        <p:spPr>
          <a:xfrm>
            <a:off x="6743700" y="3910243"/>
            <a:ext cx="2209800" cy="1433384"/>
          </a:xfrm>
          <a:prstGeom prst="rect">
            <a:avLst/>
          </a:prstGeom>
        </p:spPr>
      </p:pic>
    </p:spTree>
    <p:extLst>
      <p:ext uri="{BB962C8B-B14F-4D97-AF65-F5344CB8AC3E}">
        <p14:creationId xmlns:p14="http://schemas.microsoft.com/office/powerpoint/2010/main" val="403807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Autofit/>
          </a:bodyPr>
          <a:lstStyle/>
          <a:p>
            <a:pPr marL="0" lvl="0" indent="0">
              <a:buNone/>
            </a:pPr>
            <a:r>
              <a:rPr lang="en-GB" sz="2000" dirty="0"/>
              <a:t>8.1 Introduction to File input and output</a:t>
            </a:r>
            <a:endParaRPr lang="en-US" sz="2000" dirty="0"/>
          </a:p>
          <a:p>
            <a:pPr marL="0" lvl="0" indent="0">
              <a:buNone/>
            </a:pPr>
            <a:r>
              <a:rPr lang="en-GB" sz="2000" dirty="0"/>
              <a:t>8.2 </a:t>
            </a:r>
            <a:r>
              <a:rPr lang="en-US" sz="2000" dirty="0"/>
              <a:t>Using loops to Process Files</a:t>
            </a:r>
          </a:p>
          <a:p>
            <a:pPr marL="0" lvl="0" indent="0">
              <a:buNone/>
            </a:pPr>
            <a:r>
              <a:rPr lang="en-GB" sz="2000" dirty="0"/>
              <a:t>8.3 Processing records</a:t>
            </a:r>
            <a:endParaRPr lang="en-US" sz="2000" dirty="0"/>
          </a:p>
          <a:p>
            <a:pPr marL="0" lvl="0" indent="0">
              <a:buNone/>
            </a:pPr>
            <a:r>
              <a:rPr lang="en-GB" sz="2000" dirty="0"/>
              <a:t>8.4 Exceptions</a:t>
            </a:r>
            <a:endParaRPr lang="en-US" sz="2000" dirty="0"/>
          </a:p>
          <a:p>
            <a:pPr marL="0" indent="0">
              <a:buNone/>
            </a:pPr>
            <a:r>
              <a:rPr lang="en-GB" sz="2000" dirty="0"/>
              <a:t>8.5 Summary</a:t>
            </a:r>
            <a:endParaRPr lang="en-US" sz="2000" dirty="0"/>
          </a:p>
        </p:txBody>
      </p:sp>
      <p:sp>
        <p:nvSpPr>
          <p:cNvPr id="6" name="Footer Placeholder 5">
            <a:extLst>
              <a:ext uri="{FF2B5EF4-FFF2-40B4-BE49-F238E27FC236}">
                <a16:creationId xmlns:a16="http://schemas.microsoft.com/office/drawing/2014/main" id="{825A0E0E-6074-4820-A661-C3C71BA7966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0C0"/>
                </a:solidFill>
                <a:effectLst/>
                <a:uLnTx/>
                <a:uFillTx/>
                <a:latin typeface="Corbel" panose="020B0503020204020204"/>
                <a:ea typeface="+mn-ea"/>
                <a:cs typeface="+mn-cs"/>
              </a:rPr>
              <a:t>AOU- M110</a:t>
            </a:r>
            <a:endParaRPr kumimoji="0" lang="en-US" sz="10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4" name="Slide Number Placeholder 3"/>
          <p:cNvSpPr>
            <a:spLocks noGrp="1"/>
          </p:cNvSpPr>
          <p:nvPr>
            <p:ph type="sldNum" sz="quarter" idx="4294967295"/>
          </p:nvPr>
        </p:nvSpPr>
        <p:spPr>
          <a:xfrm>
            <a:off x="8715375" y="6149975"/>
            <a:ext cx="428625"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02111984F565}" type="slidenum">
              <a:rPr kumimoji="0" lang="en-US" sz="800" b="0" i="0" u="none" strike="noStrike" kern="1200" cap="none" spc="0" normalizeH="0" baseline="0" noProof="0" smtClean="0">
                <a:ln>
                  <a:noFill/>
                </a:ln>
                <a:solidFill>
                  <a:srgbClr val="0070C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05530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4E85-1DBB-4B9E-895B-9506DDACC9C2}"/>
              </a:ext>
            </a:extLst>
          </p:cNvPr>
          <p:cNvSpPr>
            <a:spLocks noGrp="1"/>
          </p:cNvSpPr>
          <p:nvPr>
            <p:ph type="title"/>
          </p:nvPr>
        </p:nvSpPr>
        <p:spPr/>
        <p:txBody>
          <a:bodyPr/>
          <a:lstStyle/>
          <a:p>
            <a:r>
              <a:rPr lang="en-US" dirty="0"/>
              <a:t>Using loops to Process Files</a:t>
            </a:r>
          </a:p>
        </p:txBody>
      </p:sp>
      <p:sp>
        <p:nvSpPr>
          <p:cNvPr id="4" name="Footer Placeholder 3">
            <a:extLst>
              <a:ext uri="{FF2B5EF4-FFF2-40B4-BE49-F238E27FC236}">
                <a16:creationId xmlns:a16="http://schemas.microsoft.com/office/drawing/2014/main" id="{B3AFC358-1637-4D84-BD1F-DD01156BE390}"/>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08778E5E-748E-437A-BD5B-0A22B7112904}"/>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20</a:t>
            </a:fld>
            <a:endParaRPr lang="en-US" dirty="0"/>
          </a:p>
        </p:txBody>
      </p:sp>
      <p:sp>
        <p:nvSpPr>
          <p:cNvPr id="7" name="TextBox 6">
            <a:extLst>
              <a:ext uri="{FF2B5EF4-FFF2-40B4-BE49-F238E27FC236}">
                <a16:creationId xmlns:a16="http://schemas.microsoft.com/office/drawing/2014/main" id="{E438F53C-CE7E-4A3F-B927-E597682F242E}"/>
              </a:ext>
            </a:extLst>
          </p:cNvPr>
          <p:cNvSpPr txBox="1"/>
          <p:nvPr/>
        </p:nvSpPr>
        <p:spPr>
          <a:xfrm>
            <a:off x="578377" y="1308092"/>
            <a:ext cx="6333066" cy="369332"/>
          </a:xfrm>
          <a:prstGeom prst="rect">
            <a:avLst/>
          </a:prstGeom>
          <a:noFill/>
        </p:spPr>
        <p:txBody>
          <a:bodyPr wrap="square">
            <a:spAutoFit/>
          </a:bodyPr>
          <a:lstStyle/>
          <a:p>
            <a:r>
              <a:rPr lang="en-US" b="1" dirty="0"/>
              <a:t>Reading a File with a Loop and Detecting the End of the File</a:t>
            </a:r>
          </a:p>
        </p:txBody>
      </p:sp>
      <p:sp>
        <p:nvSpPr>
          <p:cNvPr id="9" name="TextBox 8">
            <a:extLst>
              <a:ext uri="{FF2B5EF4-FFF2-40B4-BE49-F238E27FC236}">
                <a16:creationId xmlns:a16="http://schemas.microsoft.com/office/drawing/2014/main" id="{405AF8F8-E53E-4D14-9C06-719C6B15B8A1}"/>
              </a:ext>
            </a:extLst>
          </p:cNvPr>
          <p:cNvSpPr txBox="1"/>
          <p:nvPr/>
        </p:nvSpPr>
        <p:spPr>
          <a:xfrm>
            <a:off x="647700" y="1651162"/>
            <a:ext cx="7618941" cy="1323439"/>
          </a:xfrm>
          <a:prstGeom prst="rect">
            <a:avLst/>
          </a:prstGeom>
          <a:noFill/>
        </p:spPr>
        <p:txBody>
          <a:bodyPr wrap="square">
            <a:spAutoFit/>
          </a:bodyPr>
          <a:lstStyle/>
          <a:p>
            <a:pPr algn="l"/>
            <a:r>
              <a:rPr lang="en-US" sz="1600" b="0" i="0" u="none" strike="noStrike" baseline="0" dirty="0">
                <a:latin typeface="SabonLTPro-Roman"/>
              </a:rPr>
              <a:t>The Python language allows you to write a </a:t>
            </a:r>
            <a:r>
              <a:rPr lang="en-US" sz="1400" b="0" i="0" u="none" strike="noStrike" baseline="0" dirty="0">
                <a:latin typeface="ArialMonoMTPro"/>
              </a:rPr>
              <a:t>for </a:t>
            </a:r>
            <a:r>
              <a:rPr lang="en-US" sz="1600" b="0" i="0" u="none" strike="noStrike" baseline="0" dirty="0">
                <a:latin typeface="SabonLTPro-Roman"/>
              </a:rPr>
              <a:t>loop that automatically reads the lines in a file without testing for any special condition that signals the end of the file. </a:t>
            </a:r>
          </a:p>
          <a:p>
            <a:pPr algn="l"/>
            <a:r>
              <a:rPr lang="en-US" sz="1600" b="0" i="0" u="none" strike="noStrike" baseline="0" dirty="0">
                <a:latin typeface="SabonLTPro-Roman"/>
              </a:rPr>
              <a:t>The loop automatically stops when the end of the file has been reached.</a:t>
            </a:r>
          </a:p>
          <a:p>
            <a:pPr algn="l"/>
            <a:endParaRPr lang="en-US" sz="1600" b="0" i="0" u="none" strike="noStrike" baseline="0" dirty="0">
              <a:latin typeface="SabonLTPro-Roman"/>
            </a:endParaRPr>
          </a:p>
          <a:p>
            <a:pPr algn="l"/>
            <a:r>
              <a:rPr lang="en-US" sz="1600" dirty="0">
                <a:latin typeface="SabonLTPro-Roman"/>
              </a:rPr>
              <a:t>The below programs read and display all the items in the </a:t>
            </a:r>
            <a:r>
              <a:rPr lang="en-US" sz="1600" b="1" dirty="0">
                <a:latin typeface="SabonLTPro-Roman"/>
              </a:rPr>
              <a:t>sales.txt </a:t>
            </a:r>
            <a:r>
              <a:rPr lang="en-US" sz="1600" dirty="0">
                <a:latin typeface="SabonLTPro-Roman"/>
              </a:rPr>
              <a:t>file.</a:t>
            </a:r>
            <a:endParaRPr lang="en-US" sz="1600" dirty="0"/>
          </a:p>
        </p:txBody>
      </p:sp>
      <p:sp>
        <p:nvSpPr>
          <p:cNvPr id="15" name="TextBox 14">
            <a:extLst>
              <a:ext uri="{FF2B5EF4-FFF2-40B4-BE49-F238E27FC236}">
                <a16:creationId xmlns:a16="http://schemas.microsoft.com/office/drawing/2014/main" id="{8EAC476A-8037-4A92-AF41-82DFA19DFCD6}"/>
              </a:ext>
            </a:extLst>
          </p:cNvPr>
          <p:cNvSpPr txBox="1"/>
          <p:nvPr/>
        </p:nvSpPr>
        <p:spPr>
          <a:xfrm>
            <a:off x="4362450" y="3780922"/>
            <a:ext cx="542925" cy="369332"/>
          </a:xfrm>
          <a:prstGeom prst="rect">
            <a:avLst/>
          </a:prstGeom>
          <a:noFill/>
        </p:spPr>
        <p:txBody>
          <a:bodyPr wrap="square" rtlCol="0">
            <a:spAutoFit/>
          </a:bodyPr>
          <a:lstStyle/>
          <a:p>
            <a:r>
              <a:rPr lang="en-US" b="1" dirty="0">
                <a:solidFill>
                  <a:srgbClr val="7030A0"/>
                </a:solidFill>
              </a:rPr>
              <a:t>OR</a:t>
            </a:r>
          </a:p>
        </p:txBody>
      </p:sp>
      <p:pic>
        <p:nvPicPr>
          <p:cNvPr id="17" name="Picture 16">
            <a:extLst>
              <a:ext uri="{FF2B5EF4-FFF2-40B4-BE49-F238E27FC236}">
                <a16:creationId xmlns:a16="http://schemas.microsoft.com/office/drawing/2014/main" id="{E82604F3-CD29-4FB9-A1DF-0A377312FE93}"/>
              </a:ext>
            </a:extLst>
          </p:cNvPr>
          <p:cNvPicPr>
            <a:picLocks noChangeAspect="1"/>
          </p:cNvPicPr>
          <p:nvPr/>
        </p:nvPicPr>
        <p:blipFill>
          <a:blip r:embed="rId2"/>
          <a:stretch>
            <a:fillRect/>
          </a:stretch>
        </p:blipFill>
        <p:spPr>
          <a:xfrm>
            <a:off x="4810125" y="3219546"/>
            <a:ext cx="4215404" cy="2004755"/>
          </a:xfrm>
          <a:prstGeom prst="rect">
            <a:avLst/>
          </a:prstGeom>
        </p:spPr>
      </p:pic>
      <p:pic>
        <p:nvPicPr>
          <p:cNvPr id="19" name="Picture 18">
            <a:extLst>
              <a:ext uri="{FF2B5EF4-FFF2-40B4-BE49-F238E27FC236}">
                <a16:creationId xmlns:a16="http://schemas.microsoft.com/office/drawing/2014/main" id="{2887065F-842E-4A0B-98E9-364ED8EF380B}"/>
              </a:ext>
            </a:extLst>
          </p:cNvPr>
          <p:cNvPicPr>
            <a:picLocks noChangeAspect="1"/>
          </p:cNvPicPr>
          <p:nvPr/>
        </p:nvPicPr>
        <p:blipFill>
          <a:blip r:embed="rId3"/>
          <a:stretch>
            <a:fillRect/>
          </a:stretch>
        </p:blipFill>
        <p:spPr>
          <a:xfrm>
            <a:off x="113141" y="3236260"/>
            <a:ext cx="4249309" cy="2146446"/>
          </a:xfrm>
          <a:prstGeom prst="rect">
            <a:avLst/>
          </a:prstGeom>
        </p:spPr>
      </p:pic>
    </p:spTree>
    <p:extLst>
      <p:ext uri="{BB962C8B-B14F-4D97-AF65-F5344CB8AC3E}">
        <p14:creationId xmlns:p14="http://schemas.microsoft.com/office/powerpoint/2010/main" val="2645050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0FC1-BD39-44C7-A01E-D3EE9EDFFC2C}"/>
              </a:ext>
            </a:extLst>
          </p:cNvPr>
          <p:cNvSpPr>
            <a:spLocks noGrp="1"/>
          </p:cNvSpPr>
          <p:nvPr>
            <p:ph type="title"/>
          </p:nvPr>
        </p:nvSpPr>
        <p:spPr>
          <a:xfrm>
            <a:off x="628650" y="366055"/>
            <a:ext cx="7886700" cy="1061301"/>
          </a:xfrm>
        </p:spPr>
        <p:txBody>
          <a:bodyPr>
            <a:normAutofit/>
          </a:bodyPr>
          <a:lstStyle/>
          <a:p>
            <a:r>
              <a:rPr lang="en-US" sz="3200" b="1" dirty="0">
                <a:solidFill>
                  <a:srgbClr val="C00000"/>
                </a:solidFill>
              </a:rPr>
              <a:t>Processing Records</a:t>
            </a:r>
          </a:p>
        </p:txBody>
      </p:sp>
      <p:sp>
        <p:nvSpPr>
          <p:cNvPr id="4" name="Footer Placeholder 3">
            <a:extLst>
              <a:ext uri="{FF2B5EF4-FFF2-40B4-BE49-F238E27FC236}">
                <a16:creationId xmlns:a16="http://schemas.microsoft.com/office/drawing/2014/main" id="{F18C6C28-DEC7-45A3-B01F-AFCC1D4452FB}"/>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D9C5799B-498B-4528-B00D-FE66C02EC476}"/>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21</a:t>
            </a:fld>
            <a:endParaRPr lang="en-US" dirty="0"/>
          </a:p>
        </p:txBody>
      </p:sp>
      <p:sp>
        <p:nvSpPr>
          <p:cNvPr id="7" name="TextBox 6">
            <a:extLst>
              <a:ext uri="{FF2B5EF4-FFF2-40B4-BE49-F238E27FC236}">
                <a16:creationId xmlns:a16="http://schemas.microsoft.com/office/drawing/2014/main" id="{742A6701-72DD-4F9A-ABD2-C018FF025A95}"/>
              </a:ext>
            </a:extLst>
          </p:cNvPr>
          <p:cNvSpPr txBox="1"/>
          <p:nvPr/>
        </p:nvSpPr>
        <p:spPr>
          <a:xfrm>
            <a:off x="499480" y="1324574"/>
            <a:ext cx="8215895" cy="2308324"/>
          </a:xfrm>
          <a:prstGeom prst="rect">
            <a:avLst/>
          </a:prstGeom>
          <a:noFill/>
        </p:spPr>
        <p:txBody>
          <a:bodyPr wrap="square">
            <a:spAutoFit/>
          </a:bodyPr>
          <a:lstStyle/>
          <a:p>
            <a:pPr algn="l"/>
            <a:r>
              <a:rPr lang="en-US" sz="1800" b="0" i="0" u="none" strike="noStrike" baseline="0" dirty="0"/>
              <a:t>When data is written to a file, it is often organized into records and fields. </a:t>
            </a:r>
          </a:p>
          <a:p>
            <a:pPr algn="l"/>
            <a:r>
              <a:rPr lang="en-US" sz="1800" b="0" i="0" u="none" strike="noStrike" baseline="0" dirty="0"/>
              <a:t>A </a:t>
            </a:r>
            <a:r>
              <a:rPr lang="en-US" sz="1800" b="0" i="1" u="none" strike="noStrike" baseline="0" dirty="0">
                <a:solidFill>
                  <a:srgbClr val="7030A0"/>
                </a:solidFill>
              </a:rPr>
              <a:t>record </a:t>
            </a:r>
            <a:r>
              <a:rPr lang="en-US" sz="1800" b="0" i="0" u="none" strike="noStrike" baseline="0" dirty="0"/>
              <a:t>is a complete set of data that describes one item, and a </a:t>
            </a:r>
            <a:r>
              <a:rPr lang="en-US" sz="1800" b="0" i="1" u="none" strike="noStrike" baseline="0" dirty="0">
                <a:solidFill>
                  <a:srgbClr val="7030A0"/>
                </a:solidFill>
              </a:rPr>
              <a:t>field </a:t>
            </a:r>
            <a:r>
              <a:rPr lang="en-US" sz="1800" b="0" i="0" u="none" strike="noStrike" baseline="0" dirty="0"/>
              <a:t>is a single piece of data within a record. </a:t>
            </a:r>
          </a:p>
          <a:p>
            <a:pPr algn="l"/>
            <a:endParaRPr lang="en-US" sz="1800" b="0" i="0" u="none" strike="noStrike" baseline="0" dirty="0"/>
          </a:p>
          <a:p>
            <a:pPr algn="l"/>
            <a:r>
              <a:rPr lang="en-US" sz="1800" b="0" i="0" u="none" strike="noStrike" baseline="0" dirty="0"/>
              <a:t>For example, suppose we want to store data about employees in a file. The file will contain a record for each employee. Each record will be a collection of fields, such as name, ID number, and department. </a:t>
            </a:r>
          </a:p>
          <a:p>
            <a:pPr algn="l"/>
            <a:r>
              <a:rPr lang="en-US" sz="1800" b="0" i="0" u="none" strike="noStrike" baseline="0" dirty="0"/>
              <a:t>This is illustrated in the below figure.</a:t>
            </a:r>
            <a:endParaRPr lang="en-US" dirty="0"/>
          </a:p>
        </p:txBody>
      </p:sp>
      <p:pic>
        <p:nvPicPr>
          <p:cNvPr id="9" name="Picture 8">
            <a:extLst>
              <a:ext uri="{FF2B5EF4-FFF2-40B4-BE49-F238E27FC236}">
                <a16:creationId xmlns:a16="http://schemas.microsoft.com/office/drawing/2014/main" id="{B9471A85-0E90-4F40-9F4D-864BA74FE1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2955072" y="3601857"/>
            <a:ext cx="3932405" cy="2589632"/>
          </a:xfrm>
          <a:prstGeom prst="rect">
            <a:avLst/>
          </a:prstGeom>
        </p:spPr>
      </p:pic>
    </p:spTree>
    <p:extLst>
      <p:ext uri="{BB962C8B-B14F-4D97-AF65-F5344CB8AC3E}">
        <p14:creationId xmlns:p14="http://schemas.microsoft.com/office/powerpoint/2010/main" val="390767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0FC1-BD39-44C7-A01E-D3EE9EDFFC2C}"/>
              </a:ext>
            </a:extLst>
          </p:cNvPr>
          <p:cNvSpPr>
            <a:spLocks noGrp="1"/>
          </p:cNvSpPr>
          <p:nvPr>
            <p:ph type="title"/>
          </p:nvPr>
        </p:nvSpPr>
        <p:spPr>
          <a:xfrm>
            <a:off x="628650" y="366055"/>
            <a:ext cx="7886700" cy="790329"/>
          </a:xfrm>
        </p:spPr>
        <p:txBody>
          <a:bodyPr>
            <a:normAutofit/>
          </a:bodyPr>
          <a:lstStyle/>
          <a:p>
            <a:r>
              <a:rPr lang="en-US" sz="3200" dirty="0"/>
              <a:t>Processing Records</a:t>
            </a:r>
          </a:p>
        </p:txBody>
      </p:sp>
      <p:sp>
        <p:nvSpPr>
          <p:cNvPr id="4" name="Footer Placeholder 3">
            <a:extLst>
              <a:ext uri="{FF2B5EF4-FFF2-40B4-BE49-F238E27FC236}">
                <a16:creationId xmlns:a16="http://schemas.microsoft.com/office/drawing/2014/main" id="{F18C6C28-DEC7-45A3-B01F-AFCC1D4452FB}"/>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D9C5799B-498B-4528-B00D-FE66C02EC476}"/>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22</a:t>
            </a:fld>
            <a:endParaRPr lang="en-US" dirty="0"/>
          </a:p>
        </p:txBody>
      </p:sp>
      <p:sp>
        <p:nvSpPr>
          <p:cNvPr id="7" name="TextBox 6">
            <a:extLst>
              <a:ext uri="{FF2B5EF4-FFF2-40B4-BE49-F238E27FC236}">
                <a16:creationId xmlns:a16="http://schemas.microsoft.com/office/drawing/2014/main" id="{742A6701-72DD-4F9A-ABD2-C018FF025A95}"/>
              </a:ext>
            </a:extLst>
          </p:cNvPr>
          <p:cNvSpPr txBox="1"/>
          <p:nvPr/>
        </p:nvSpPr>
        <p:spPr>
          <a:xfrm>
            <a:off x="324708" y="1064815"/>
            <a:ext cx="8494583" cy="1077218"/>
          </a:xfrm>
          <a:prstGeom prst="rect">
            <a:avLst/>
          </a:prstGeom>
          <a:noFill/>
        </p:spPr>
        <p:txBody>
          <a:bodyPr wrap="square">
            <a:spAutoFit/>
          </a:bodyPr>
          <a:lstStyle/>
          <a:p>
            <a:r>
              <a:rPr lang="en-US" sz="1600" b="0" i="0" u="none" strike="noStrike" baseline="0" dirty="0">
                <a:latin typeface="SabonLTPro-Roman"/>
              </a:rPr>
              <a:t>Each time you write a record to a sequential access file, you write the fields that make up the record, one after the other. For example, in a file that contains three employee records, each record will consist of the employee’s name, ID number, and department. The program below shows how a specific number of records can be written to a file.</a:t>
            </a:r>
            <a:endParaRPr lang="en-US" sz="1600" dirty="0"/>
          </a:p>
        </p:txBody>
      </p:sp>
      <p:pic>
        <p:nvPicPr>
          <p:cNvPr id="11" name="Picture 10">
            <a:extLst>
              <a:ext uri="{FF2B5EF4-FFF2-40B4-BE49-F238E27FC236}">
                <a16:creationId xmlns:a16="http://schemas.microsoft.com/office/drawing/2014/main" id="{E8D86FA1-0DB5-4245-9A61-58055510D432}"/>
              </a:ext>
            </a:extLst>
          </p:cNvPr>
          <p:cNvPicPr>
            <a:picLocks noChangeAspect="1"/>
          </p:cNvPicPr>
          <p:nvPr/>
        </p:nvPicPr>
        <p:blipFill>
          <a:blip r:embed="rId2"/>
          <a:stretch>
            <a:fillRect/>
          </a:stretch>
        </p:blipFill>
        <p:spPr>
          <a:xfrm>
            <a:off x="6223300" y="2376313"/>
            <a:ext cx="2860073" cy="1509886"/>
          </a:xfrm>
          <a:prstGeom prst="rect">
            <a:avLst/>
          </a:prstGeom>
        </p:spPr>
      </p:pic>
      <p:pic>
        <p:nvPicPr>
          <p:cNvPr id="13" name="Picture 12">
            <a:extLst>
              <a:ext uri="{FF2B5EF4-FFF2-40B4-BE49-F238E27FC236}">
                <a16:creationId xmlns:a16="http://schemas.microsoft.com/office/drawing/2014/main" id="{C5C49C5B-F3AC-40CD-B652-EFCD319AB040}"/>
              </a:ext>
            </a:extLst>
          </p:cNvPr>
          <p:cNvPicPr>
            <a:picLocks noChangeAspect="1"/>
          </p:cNvPicPr>
          <p:nvPr/>
        </p:nvPicPr>
        <p:blipFill>
          <a:blip r:embed="rId3"/>
          <a:stretch>
            <a:fillRect/>
          </a:stretch>
        </p:blipFill>
        <p:spPr>
          <a:xfrm>
            <a:off x="6376987" y="3979862"/>
            <a:ext cx="2552700" cy="2076450"/>
          </a:xfrm>
          <a:prstGeom prst="rect">
            <a:avLst/>
          </a:prstGeom>
        </p:spPr>
      </p:pic>
      <p:pic>
        <p:nvPicPr>
          <p:cNvPr id="15" name="Picture 14">
            <a:extLst>
              <a:ext uri="{FF2B5EF4-FFF2-40B4-BE49-F238E27FC236}">
                <a16:creationId xmlns:a16="http://schemas.microsoft.com/office/drawing/2014/main" id="{F97A1F6F-67BD-4953-8D40-45337FBB6E33}"/>
              </a:ext>
            </a:extLst>
          </p:cNvPr>
          <p:cNvPicPr>
            <a:picLocks noChangeAspect="1"/>
          </p:cNvPicPr>
          <p:nvPr/>
        </p:nvPicPr>
        <p:blipFill>
          <a:blip r:embed="rId4"/>
          <a:stretch>
            <a:fillRect/>
          </a:stretch>
        </p:blipFill>
        <p:spPr>
          <a:xfrm>
            <a:off x="891874" y="2156761"/>
            <a:ext cx="5145387" cy="3754289"/>
          </a:xfrm>
          <a:prstGeom prst="rect">
            <a:avLst/>
          </a:prstGeom>
        </p:spPr>
      </p:pic>
    </p:spTree>
    <p:extLst>
      <p:ext uri="{BB962C8B-B14F-4D97-AF65-F5344CB8AC3E}">
        <p14:creationId xmlns:p14="http://schemas.microsoft.com/office/powerpoint/2010/main" val="518343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0FC1-BD39-44C7-A01E-D3EE9EDFFC2C}"/>
              </a:ext>
            </a:extLst>
          </p:cNvPr>
          <p:cNvSpPr>
            <a:spLocks noGrp="1"/>
          </p:cNvSpPr>
          <p:nvPr>
            <p:ph type="title"/>
          </p:nvPr>
        </p:nvSpPr>
        <p:spPr>
          <a:xfrm>
            <a:off x="628650" y="366055"/>
            <a:ext cx="7886700" cy="960940"/>
          </a:xfrm>
        </p:spPr>
        <p:txBody>
          <a:bodyPr>
            <a:normAutofit/>
          </a:bodyPr>
          <a:lstStyle/>
          <a:p>
            <a:r>
              <a:rPr lang="en-US" sz="3200" dirty="0"/>
              <a:t>Processing Records</a:t>
            </a:r>
          </a:p>
        </p:txBody>
      </p:sp>
      <p:sp>
        <p:nvSpPr>
          <p:cNvPr id="4" name="Footer Placeholder 3">
            <a:extLst>
              <a:ext uri="{FF2B5EF4-FFF2-40B4-BE49-F238E27FC236}">
                <a16:creationId xmlns:a16="http://schemas.microsoft.com/office/drawing/2014/main" id="{F18C6C28-DEC7-45A3-B01F-AFCC1D4452FB}"/>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D9C5799B-498B-4528-B00D-FE66C02EC476}"/>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23</a:t>
            </a:fld>
            <a:endParaRPr lang="en-US" dirty="0"/>
          </a:p>
        </p:txBody>
      </p:sp>
      <p:sp>
        <p:nvSpPr>
          <p:cNvPr id="7" name="TextBox 6">
            <a:extLst>
              <a:ext uri="{FF2B5EF4-FFF2-40B4-BE49-F238E27FC236}">
                <a16:creationId xmlns:a16="http://schemas.microsoft.com/office/drawing/2014/main" id="{742A6701-72DD-4F9A-ABD2-C018FF025A95}"/>
              </a:ext>
            </a:extLst>
          </p:cNvPr>
          <p:cNvSpPr txBox="1"/>
          <p:nvPr/>
        </p:nvSpPr>
        <p:spPr>
          <a:xfrm>
            <a:off x="289933" y="1215038"/>
            <a:ext cx="8425442" cy="830997"/>
          </a:xfrm>
          <a:prstGeom prst="rect">
            <a:avLst/>
          </a:prstGeom>
          <a:noFill/>
        </p:spPr>
        <p:txBody>
          <a:bodyPr wrap="square">
            <a:spAutoFit/>
          </a:bodyPr>
          <a:lstStyle/>
          <a:p>
            <a:r>
              <a:rPr lang="en-US" sz="1600" b="0" i="0" u="none" strike="noStrike" baseline="0" dirty="0"/>
              <a:t>When we read a record from a sequential access file, we read the data for each field, one after the other, until we have read the complete record. The below program demonstrates how we can read the employee records in the </a:t>
            </a:r>
            <a:r>
              <a:rPr lang="en-US" sz="1600" b="1" i="0" u="none" strike="noStrike" baseline="0" dirty="0"/>
              <a:t>employee.txt </a:t>
            </a:r>
            <a:r>
              <a:rPr lang="en-US" sz="1600" b="0" i="0" u="none" strike="noStrike" baseline="0" dirty="0"/>
              <a:t>file.</a:t>
            </a:r>
            <a:endParaRPr lang="en-US" sz="1600" dirty="0"/>
          </a:p>
        </p:txBody>
      </p:sp>
      <p:pic>
        <p:nvPicPr>
          <p:cNvPr id="13" name="Picture 12">
            <a:extLst>
              <a:ext uri="{FF2B5EF4-FFF2-40B4-BE49-F238E27FC236}">
                <a16:creationId xmlns:a16="http://schemas.microsoft.com/office/drawing/2014/main" id="{C5C49C5B-F3AC-40CD-B652-EFCD319AB040}"/>
              </a:ext>
            </a:extLst>
          </p:cNvPr>
          <p:cNvPicPr>
            <a:picLocks noChangeAspect="1"/>
          </p:cNvPicPr>
          <p:nvPr/>
        </p:nvPicPr>
        <p:blipFill>
          <a:blip r:embed="rId2"/>
          <a:stretch>
            <a:fillRect/>
          </a:stretch>
        </p:blipFill>
        <p:spPr>
          <a:xfrm>
            <a:off x="6520230" y="2205396"/>
            <a:ext cx="2552700" cy="2076450"/>
          </a:xfrm>
          <a:prstGeom prst="rect">
            <a:avLst/>
          </a:prstGeom>
        </p:spPr>
      </p:pic>
      <p:pic>
        <p:nvPicPr>
          <p:cNvPr id="8" name="Picture 7">
            <a:extLst>
              <a:ext uri="{FF2B5EF4-FFF2-40B4-BE49-F238E27FC236}">
                <a16:creationId xmlns:a16="http://schemas.microsoft.com/office/drawing/2014/main" id="{F917A6FD-F026-471A-A49B-044812F9661C}"/>
              </a:ext>
            </a:extLst>
          </p:cNvPr>
          <p:cNvPicPr>
            <a:picLocks noChangeAspect="1"/>
          </p:cNvPicPr>
          <p:nvPr/>
        </p:nvPicPr>
        <p:blipFill>
          <a:blip r:embed="rId3"/>
          <a:stretch>
            <a:fillRect/>
          </a:stretch>
        </p:blipFill>
        <p:spPr>
          <a:xfrm>
            <a:off x="628650" y="2085668"/>
            <a:ext cx="5673085" cy="3767817"/>
          </a:xfrm>
          <a:prstGeom prst="rect">
            <a:avLst/>
          </a:prstGeom>
        </p:spPr>
      </p:pic>
      <p:pic>
        <p:nvPicPr>
          <p:cNvPr id="10" name="Picture 9">
            <a:extLst>
              <a:ext uri="{FF2B5EF4-FFF2-40B4-BE49-F238E27FC236}">
                <a16:creationId xmlns:a16="http://schemas.microsoft.com/office/drawing/2014/main" id="{EDE566A2-A46B-4A7C-9900-A69D42D98CD0}"/>
              </a:ext>
            </a:extLst>
          </p:cNvPr>
          <p:cNvPicPr>
            <a:picLocks noChangeAspect="1"/>
          </p:cNvPicPr>
          <p:nvPr/>
        </p:nvPicPr>
        <p:blipFill>
          <a:blip r:embed="rId4"/>
          <a:stretch>
            <a:fillRect/>
          </a:stretch>
        </p:blipFill>
        <p:spPr>
          <a:xfrm>
            <a:off x="6972300" y="4459575"/>
            <a:ext cx="1543050" cy="1343025"/>
          </a:xfrm>
          <a:prstGeom prst="rect">
            <a:avLst/>
          </a:prstGeom>
        </p:spPr>
      </p:pic>
    </p:spTree>
    <p:extLst>
      <p:ext uri="{BB962C8B-B14F-4D97-AF65-F5344CB8AC3E}">
        <p14:creationId xmlns:p14="http://schemas.microsoft.com/office/powerpoint/2010/main" val="388729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6634-20DA-4BFE-B624-48217C1203B5}"/>
              </a:ext>
            </a:extLst>
          </p:cNvPr>
          <p:cNvSpPr>
            <a:spLocks noGrp="1"/>
          </p:cNvSpPr>
          <p:nvPr>
            <p:ph type="title"/>
          </p:nvPr>
        </p:nvSpPr>
        <p:spPr>
          <a:xfrm>
            <a:off x="628650" y="366055"/>
            <a:ext cx="7886700" cy="1006189"/>
          </a:xfrm>
        </p:spPr>
        <p:txBody>
          <a:bodyPr>
            <a:normAutofit/>
          </a:bodyPr>
          <a:lstStyle/>
          <a:p>
            <a:r>
              <a:rPr lang="en-US" sz="3200" b="1" dirty="0">
                <a:solidFill>
                  <a:srgbClr val="C00000"/>
                </a:solidFill>
              </a:rPr>
              <a:t>Exceptions</a:t>
            </a:r>
          </a:p>
        </p:txBody>
      </p:sp>
      <p:sp>
        <p:nvSpPr>
          <p:cNvPr id="4" name="Footer Placeholder 3">
            <a:extLst>
              <a:ext uri="{FF2B5EF4-FFF2-40B4-BE49-F238E27FC236}">
                <a16:creationId xmlns:a16="http://schemas.microsoft.com/office/drawing/2014/main" id="{EEC98EA0-EBAA-452D-B5E8-B503E6C45FFC}"/>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1A642C52-8483-4813-8861-2DD0E5D18818}"/>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24</a:t>
            </a:fld>
            <a:endParaRPr lang="en-US" dirty="0"/>
          </a:p>
        </p:txBody>
      </p:sp>
      <p:sp>
        <p:nvSpPr>
          <p:cNvPr id="7" name="TextBox 6">
            <a:extLst>
              <a:ext uri="{FF2B5EF4-FFF2-40B4-BE49-F238E27FC236}">
                <a16:creationId xmlns:a16="http://schemas.microsoft.com/office/drawing/2014/main" id="{91E5468A-D71D-4396-A4DD-E63FEDCB19C0}"/>
              </a:ext>
            </a:extLst>
          </p:cNvPr>
          <p:cNvSpPr txBox="1"/>
          <p:nvPr/>
        </p:nvSpPr>
        <p:spPr>
          <a:xfrm>
            <a:off x="628650" y="1123861"/>
            <a:ext cx="8172450" cy="646331"/>
          </a:xfrm>
          <a:prstGeom prst="rect">
            <a:avLst/>
          </a:prstGeom>
          <a:noFill/>
        </p:spPr>
        <p:txBody>
          <a:bodyPr wrap="square">
            <a:spAutoFit/>
          </a:bodyPr>
          <a:lstStyle/>
          <a:p>
            <a:r>
              <a:rPr lang="en-US" dirty="0"/>
              <a:t>An exception is an error that occurs while a program is running. In most cases, an exception causes a program to abruptly halt. Consider the below program</a:t>
            </a:r>
          </a:p>
        </p:txBody>
      </p:sp>
      <p:pic>
        <p:nvPicPr>
          <p:cNvPr id="9" name="Picture 8">
            <a:extLst>
              <a:ext uri="{FF2B5EF4-FFF2-40B4-BE49-F238E27FC236}">
                <a16:creationId xmlns:a16="http://schemas.microsoft.com/office/drawing/2014/main" id="{36CEB41F-8FEF-4486-B2E9-9AE8C75FE893}"/>
              </a:ext>
            </a:extLst>
          </p:cNvPr>
          <p:cNvPicPr>
            <a:picLocks noChangeAspect="1"/>
          </p:cNvPicPr>
          <p:nvPr/>
        </p:nvPicPr>
        <p:blipFill>
          <a:blip r:embed="rId2"/>
          <a:stretch>
            <a:fillRect/>
          </a:stretch>
        </p:blipFill>
        <p:spPr>
          <a:xfrm>
            <a:off x="749916" y="1872075"/>
            <a:ext cx="4462817" cy="3631144"/>
          </a:xfrm>
          <a:prstGeom prst="rect">
            <a:avLst/>
          </a:prstGeom>
        </p:spPr>
      </p:pic>
      <p:sp>
        <p:nvSpPr>
          <p:cNvPr id="11" name="TextBox 10">
            <a:extLst>
              <a:ext uri="{FF2B5EF4-FFF2-40B4-BE49-F238E27FC236}">
                <a16:creationId xmlns:a16="http://schemas.microsoft.com/office/drawing/2014/main" id="{CBC25D31-B163-4E8E-A6EE-8EC1F53130F9}"/>
              </a:ext>
            </a:extLst>
          </p:cNvPr>
          <p:cNvSpPr txBox="1"/>
          <p:nvPr/>
        </p:nvSpPr>
        <p:spPr>
          <a:xfrm>
            <a:off x="5212732" y="2075587"/>
            <a:ext cx="3702667" cy="1169551"/>
          </a:xfrm>
          <a:prstGeom prst="rect">
            <a:avLst/>
          </a:prstGeom>
          <a:noFill/>
        </p:spPr>
        <p:txBody>
          <a:bodyPr wrap="square">
            <a:spAutoFit/>
          </a:bodyPr>
          <a:lstStyle/>
          <a:p>
            <a:r>
              <a:rPr lang="en-US" sz="1400" dirty="0"/>
              <a:t>In the sample running of the program, an exception occurred because the user entered </a:t>
            </a:r>
            <a:r>
              <a:rPr lang="en-US" sz="1400" b="1" dirty="0"/>
              <a:t>zero</a:t>
            </a:r>
            <a:r>
              <a:rPr lang="en-US" sz="1400" dirty="0"/>
              <a:t> as the second number. </a:t>
            </a:r>
          </a:p>
          <a:p>
            <a:r>
              <a:rPr lang="en-US" sz="1400" dirty="0"/>
              <a:t>(Division by 0 causes an exception because it is mathematically impossible.)</a:t>
            </a:r>
          </a:p>
        </p:txBody>
      </p:sp>
      <p:sp>
        <p:nvSpPr>
          <p:cNvPr id="13" name="TextBox 12">
            <a:extLst>
              <a:ext uri="{FF2B5EF4-FFF2-40B4-BE49-F238E27FC236}">
                <a16:creationId xmlns:a16="http://schemas.microsoft.com/office/drawing/2014/main" id="{F74BAEB0-A31B-4D3A-9C58-31667AC4A039}"/>
              </a:ext>
            </a:extLst>
          </p:cNvPr>
          <p:cNvSpPr txBox="1"/>
          <p:nvPr/>
        </p:nvSpPr>
        <p:spPr>
          <a:xfrm>
            <a:off x="5212732" y="3414415"/>
            <a:ext cx="3588368" cy="1384995"/>
          </a:xfrm>
          <a:prstGeom prst="rect">
            <a:avLst/>
          </a:prstGeom>
          <a:noFill/>
        </p:spPr>
        <p:txBody>
          <a:bodyPr wrap="square">
            <a:spAutoFit/>
          </a:bodyPr>
          <a:lstStyle/>
          <a:p>
            <a:pPr algn="l"/>
            <a:r>
              <a:rPr lang="en-US" sz="1400" b="0" i="0" u="none" strike="noStrike" baseline="0" dirty="0">
                <a:latin typeface="SabonLTPro-Roman"/>
              </a:rPr>
              <a:t>The lengthy error message that is shown in the sample run is called a </a:t>
            </a:r>
            <a:r>
              <a:rPr lang="en-US" sz="1400" b="0" i="1" u="none" strike="noStrike" baseline="0" dirty="0">
                <a:solidFill>
                  <a:srgbClr val="C00000"/>
                </a:solidFill>
                <a:latin typeface="SabonLTPro-Italic"/>
              </a:rPr>
              <a:t>traceback</a:t>
            </a:r>
            <a:r>
              <a:rPr lang="en-US" sz="1400" b="0" i="0" u="none" strike="noStrike" baseline="0" dirty="0">
                <a:latin typeface="SabonLTPro-Roman"/>
              </a:rPr>
              <a:t>. The traceback</a:t>
            </a:r>
          </a:p>
          <a:p>
            <a:pPr algn="l"/>
            <a:r>
              <a:rPr lang="en-US" sz="1400" b="0" i="0" u="none" strike="noStrike" baseline="0" dirty="0">
                <a:latin typeface="SabonLTPro-Roman"/>
              </a:rPr>
              <a:t>gives information regarding the line number(s) that caused the exception. The last line of the error message shows the name of the exception that was raised (</a:t>
            </a:r>
            <a:r>
              <a:rPr lang="en-US" sz="1400" b="0" i="0" u="none" strike="noStrike" baseline="0" dirty="0" err="1">
                <a:latin typeface="ArialMonoMTPro"/>
              </a:rPr>
              <a:t>ZeroDivisionError</a:t>
            </a:r>
            <a:r>
              <a:rPr lang="en-US" sz="1400" b="0" i="0" u="none" strike="noStrike" baseline="0" dirty="0">
                <a:latin typeface="SabonLTPro-Roman"/>
              </a:rPr>
              <a:t>)</a:t>
            </a:r>
            <a:endParaRPr lang="en-US" sz="1100" dirty="0"/>
          </a:p>
        </p:txBody>
      </p:sp>
    </p:spTree>
    <p:extLst>
      <p:ext uri="{BB962C8B-B14F-4D97-AF65-F5344CB8AC3E}">
        <p14:creationId xmlns:p14="http://schemas.microsoft.com/office/powerpoint/2010/main" val="1314243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6634-20DA-4BFE-B624-48217C1203B5}"/>
              </a:ext>
            </a:extLst>
          </p:cNvPr>
          <p:cNvSpPr>
            <a:spLocks noGrp="1"/>
          </p:cNvSpPr>
          <p:nvPr>
            <p:ph type="title"/>
          </p:nvPr>
        </p:nvSpPr>
        <p:spPr>
          <a:xfrm>
            <a:off x="628650" y="366055"/>
            <a:ext cx="7886700" cy="972687"/>
          </a:xfrm>
        </p:spPr>
        <p:txBody>
          <a:bodyPr>
            <a:normAutofit/>
          </a:bodyPr>
          <a:lstStyle/>
          <a:p>
            <a:r>
              <a:rPr lang="en-US" sz="3200" dirty="0"/>
              <a:t>Exceptions</a:t>
            </a:r>
          </a:p>
        </p:txBody>
      </p:sp>
      <p:sp>
        <p:nvSpPr>
          <p:cNvPr id="4" name="Footer Placeholder 3">
            <a:extLst>
              <a:ext uri="{FF2B5EF4-FFF2-40B4-BE49-F238E27FC236}">
                <a16:creationId xmlns:a16="http://schemas.microsoft.com/office/drawing/2014/main" id="{EEC98EA0-EBAA-452D-B5E8-B503E6C45FFC}"/>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1A642C52-8483-4813-8861-2DD0E5D18818}"/>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25</a:t>
            </a:fld>
            <a:endParaRPr lang="en-US" dirty="0"/>
          </a:p>
        </p:txBody>
      </p:sp>
      <p:sp>
        <p:nvSpPr>
          <p:cNvPr id="7" name="TextBox 6">
            <a:extLst>
              <a:ext uri="{FF2B5EF4-FFF2-40B4-BE49-F238E27FC236}">
                <a16:creationId xmlns:a16="http://schemas.microsoft.com/office/drawing/2014/main" id="{91E5468A-D71D-4396-A4DD-E63FEDCB19C0}"/>
              </a:ext>
            </a:extLst>
          </p:cNvPr>
          <p:cNvSpPr txBox="1"/>
          <p:nvPr/>
        </p:nvSpPr>
        <p:spPr>
          <a:xfrm>
            <a:off x="372172" y="1338742"/>
            <a:ext cx="8399656" cy="1323439"/>
          </a:xfrm>
          <a:prstGeom prst="rect">
            <a:avLst/>
          </a:prstGeom>
          <a:noFill/>
        </p:spPr>
        <p:txBody>
          <a:bodyPr wrap="square">
            <a:spAutoFit/>
          </a:bodyPr>
          <a:lstStyle/>
          <a:p>
            <a:pPr algn="l"/>
            <a:r>
              <a:rPr lang="en-US" sz="1600" b="0" i="0" u="none" strike="noStrike" baseline="0" dirty="0">
                <a:latin typeface="SabonLTPro-Roman"/>
              </a:rPr>
              <a:t>You can prevent many exceptions from being raised by carefully coding your program. </a:t>
            </a:r>
          </a:p>
          <a:p>
            <a:pPr algn="l"/>
            <a:r>
              <a:rPr lang="en-US" sz="1600" b="0" i="0" u="none" strike="noStrike" baseline="0" dirty="0">
                <a:latin typeface="SabonLTPro-Roman"/>
              </a:rPr>
              <a:t>For example, division by 0 can be prevented with a simple </a:t>
            </a:r>
            <a:r>
              <a:rPr lang="en-US" sz="1600" b="0" i="0" u="none" strike="noStrike" baseline="0" dirty="0">
                <a:solidFill>
                  <a:srgbClr val="7030A0"/>
                </a:solidFill>
                <a:latin typeface="ArialMonoMTPro"/>
              </a:rPr>
              <a:t>if</a:t>
            </a:r>
            <a:r>
              <a:rPr lang="en-US" sz="1600" b="0" i="0" u="none" strike="noStrike" baseline="0" dirty="0">
                <a:latin typeface="ArialMonoMTPro"/>
              </a:rPr>
              <a:t> </a:t>
            </a:r>
            <a:r>
              <a:rPr lang="en-US" sz="1600" b="0" i="0" u="none" strike="noStrike" baseline="0" dirty="0">
                <a:latin typeface="SabonLTPro-Roman"/>
              </a:rPr>
              <a:t>statement.</a:t>
            </a:r>
          </a:p>
          <a:p>
            <a:pPr algn="l"/>
            <a:r>
              <a:rPr lang="en-US" sz="1600" b="0" i="0" u="none" strike="noStrike" baseline="0" dirty="0">
                <a:latin typeface="SabonLTPro-Roman"/>
              </a:rPr>
              <a:t>Rather than allowing the exception to be raised, the program tests the value of </a:t>
            </a:r>
            <a:r>
              <a:rPr lang="en-US" sz="1600" b="0" i="0" u="none" strike="noStrike" baseline="0" dirty="0">
                <a:latin typeface="ArialMonoMTPro"/>
              </a:rPr>
              <a:t>num2</a:t>
            </a:r>
            <a:r>
              <a:rPr lang="en-US" sz="1600" b="0" i="0" u="none" strike="noStrike" baseline="0" dirty="0">
                <a:latin typeface="SabonLTPro-Roman"/>
              </a:rPr>
              <a:t>, and displays an error message if the value is 0. This is an example of gracefully avoiding an exception.</a:t>
            </a:r>
          </a:p>
          <a:p>
            <a:pPr algn="l"/>
            <a:r>
              <a:rPr lang="en-US" sz="1600" b="0" i="0" u="none" strike="noStrike" baseline="0" dirty="0">
                <a:latin typeface="SabonLTPro-Roman"/>
              </a:rPr>
              <a:t>Some exceptions, however,  cannot be avoided regardless of how carefully you write your program.</a:t>
            </a:r>
            <a:endParaRPr lang="en-US" sz="1400" dirty="0"/>
          </a:p>
        </p:txBody>
      </p:sp>
      <p:sp>
        <p:nvSpPr>
          <p:cNvPr id="12" name="TextBox 11">
            <a:extLst>
              <a:ext uri="{FF2B5EF4-FFF2-40B4-BE49-F238E27FC236}">
                <a16:creationId xmlns:a16="http://schemas.microsoft.com/office/drawing/2014/main" id="{C89DA2ED-FFD6-498E-A6FD-5A44754F666A}"/>
              </a:ext>
            </a:extLst>
          </p:cNvPr>
          <p:cNvSpPr txBox="1"/>
          <p:nvPr/>
        </p:nvSpPr>
        <p:spPr>
          <a:xfrm>
            <a:off x="372173" y="2899121"/>
            <a:ext cx="8247952" cy="1569660"/>
          </a:xfrm>
          <a:prstGeom prst="rect">
            <a:avLst/>
          </a:prstGeom>
          <a:noFill/>
        </p:spPr>
        <p:txBody>
          <a:bodyPr wrap="square">
            <a:spAutoFit/>
          </a:bodyPr>
          <a:lstStyle/>
          <a:p>
            <a:pPr algn="l"/>
            <a:r>
              <a:rPr lang="en-US" sz="1600" b="0" i="0" u="none" strike="noStrike" baseline="0" dirty="0">
                <a:latin typeface="SabonLTPro-Roman"/>
              </a:rPr>
              <a:t>Python, like most modern programming languages, allows you to write code that responds to exceptions when they are raised and prevents the program from abruptly crashing. </a:t>
            </a:r>
          </a:p>
          <a:p>
            <a:pPr algn="l"/>
            <a:r>
              <a:rPr lang="en-US" sz="1600" b="0" i="0" u="none" strike="noStrike" baseline="0" dirty="0">
                <a:latin typeface="SabonLTPro-Roman"/>
              </a:rPr>
              <a:t>Such code is called an </a:t>
            </a:r>
            <a:r>
              <a:rPr lang="en-US" sz="1600" b="1" i="1" u="none" strike="noStrike" baseline="0" dirty="0">
                <a:solidFill>
                  <a:srgbClr val="C00000"/>
                </a:solidFill>
                <a:latin typeface="SabonLTPro-Italic"/>
              </a:rPr>
              <a:t>exception handler </a:t>
            </a:r>
            <a:r>
              <a:rPr lang="en-US" sz="1600" b="0" i="0" u="none" strike="noStrike" baseline="0" dirty="0">
                <a:latin typeface="SabonLTPro-Roman"/>
              </a:rPr>
              <a:t>and is written with the </a:t>
            </a:r>
            <a:r>
              <a:rPr lang="en-US" sz="1400" b="1" i="0" u="none" strike="noStrike" baseline="0" dirty="0">
                <a:solidFill>
                  <a:srgbClr val="C00000"/>
                </a:solidFill>
                <a:latin typeface="ArialMonoMTPro"/>
              </a:rPr>
              <a:t>try/except </a:t>
            </a:r>
            <a:r>
              <a:rPr lang="en-US" sz="1600" b="0" i="0" u="none" strike="noStrike" baseline="0" dirty="0">
                <a:latin typeface="SabonLTPro-Roman"/>
              </a:rPr>
              <a:t>statement. </a:t>
            </a:r>
          </a:p>
          <a:p>
            <a:pPr algn="l"/>
            <a:endParaRPr lang="en-US" sz="1600" b="0" i="0" u="none" strike="noStrike" baseline="0" dirty="0">
              <a:latin typeface="SabonLTPro-Roman"/>
            </a:endParaRPr>
          </a:p>
          <a:p>
            <a:pPr algn="l"/>
            <a:r>
              <a:rPr lang="en-US" sz="1600" b="0" i="0" u="none" strike="noStrike" baseline="0" dirty="0">
                <a:latin typeface="SabonLTPro-Roman"/>
              </a:rPr>
              <a:t>There are several ways to write a </a:t>
            </a:r>
            <a:r>
              <a:rPr lang="en-US" sz="1400" b="0" i="0" u="none" strike="noStrike" baseline="0" dirty="0">
                <a:latin typeface="ArialMonoMTPro"/>
              </a:rPr>
              <a:t>try/except </a:t>
            </a:r>
            <a:r>
              <a:rPr lang="en-US" sz="1600" b="0" i="0" u="none" strike="noStrike" baseline="0" dirty="0">
                <a:latin typeface="SabonLTPro-Roman"/>
              </a:rPr>
              <a:t>statement, but the following general format shows the simplest variation:</a:t>
            </a:r>
            <a:endParaRPr lang="en-US" sz="1600" dirty="0"/>
          </a:p>
        </p:txBody>
      </p:sp>
      <p:grpSp>
        <p:nvGrpSpPr>
          <p:cNvPr id="16" name="Group 15">
            <a:extLst>
              <a:ext uri="{FF2B5EF4-FFF2-40B4-BE49-F238E27FC236}">
                <a16:creationId xmlns:a16="http://schemas.microsoft.com/office/drawing/2014/main" id="{E87B26EC-2A50-4F5F-A508-0B09E9B9CD96}"/>
              </a:ext>
            </a:extLst>
          </p:cNvPr>
          <p:cNvGrpSpPr/>
          <p:nvPr/>
        </p:nvGrpSpPr>
        <p:grpSpPr>
          <a:xfrm>
            <a:off x="3365214" y="4312001"/>
            <a:ext cx="2413572" cy="1837974"/>
            <a:chOff x="2548466" y="4454169"/>
            <a:chExt cx="2413572" cy="1837974"/>
          </a:xfrm>
        </p:grpSpPr>
        <p:sp>
          <p:nvSpPr>
            <p:cNvPr id="14" name="TextBox 13">
              <a:extLst>
                <a:ext uri="{FF2B5EF4-FFF2-40B4-BE49-F238E27FC236}">
                  <a16:creationId xmlns:a16="http://schemas.microsoft.com/office/drawing/2014/main" id="{5FC49F21-070B-408D-9583-FB9B162EC10C}"/>
                </a:ext>
              </a:extLst>
            </p:cNvPr>
            <p:cNvSpPr txBox="1"/>
            <p:nvPr/>
          </p:nvSpPr>
          <p:spPr>
            <a:xfrm>
              <a:off x="2548466" y="4454169"/>
              <a:ext cx="1490134" cy="954107"/>
            </a:xfrm>
            <a:prstGeom prst="rect">
              <a:avLst/>
            </a:prstGeom>
            <a:noFill/>
          </p:spPr>
          <p:txBody>
            <a:bodyPr wrap="square">
              <a:spAutoFit/>
            </a:bodyPr>
            <a:lstStyle/>
            <a:p>
              <a:pPr algn="l"/>
              <a:r>
                <a:rPr lang="en-US" sz="1400" b="1" i="0" u="none" strike="noStrike" baseline="0" dirty="0">
                  <a:solidFill>
                    <a:srgbClr val="C00000"/>
                  </a:solidFill>
                  <a:latin typeface="ArialMonoMTPro"/>
                </a:rPr>
                <a:t>try:</a:t>
              </a:r>
            </a:p>
            <a:p>
              <a:pPr algn="l"/>
              <a:r>
                <a:rPr lang="en-US" sz="1400" b="1" i="1" u="none" strike="noStrike" baseline="0" dirty="0">
                  <a:solidFill>
                    <a:srgbClr val="C00000"/>
                  </a:solidFill>
                  <a:latin typeface="ArialMonoMTPro-Oblique"/>
                </a:rPr>
                <a:t>   statement</a:t>
              </a:r>
            </a:p>
            <a:p>
              <a:pPr algn="l"/>
              <a:r>
                <a:rPr lang="en-US" sz="1400" b="1" i="1" u="none" strike="noStrike" baseline="0" dirty="0">
                  <a:solidFill>
                    <a:srgbClr val="C00000"/>
                  </a:solidFill>
                  <a:latin typeface="ArialMonoMTPro-Oblique"/>
                </a:rPr>
                <a:t>   statement</a:t>
              </a:r>
            </a:p>
            <a:p>
              <a:pPr algn="l"/>
              <a:r>
                <a:rPr lang="en-US" sz="1400" b="1" i="1" u="none" strike="noStrike" baseline="0" dirty="0">
                  <a:solidFill>
                    <a:srgbClr val="C00000"/>
                  </a:solidFill>
                  <a:latin typeface="ArialMonoMTPro-Oblique"/>
                </a:rPr>
                <a:t>   etc.</a:t>
              </a:r>
              <a:endParaRPr lang="en-US" sz="1400" b="1" dirty="0">
                <a:solidFill>
                  <a:srgbClr val="C00000"/>
                </a:solidFill>
              </a:endParaRPr>
            </a:p>
          </p:txBody>
        </p:sp>
        <p:sp>
          <p:nvSpPr>
            <p:cNvPr id="15" name="TextBox 14">
              <a:extLst>
                <a:ext uri="{FF2B5EF4-FFF2-40B4-BE49-F238E27FC236}">
                  <a16:creationId xmlns:a16="http://schemas.microsoft.com/office/drawing/2014/main" id="{AF587C51-2292-4704-AA80-BDD13EAB98BC}"/>
                </a:ext>
              </a:extLst>
            </p:cNvPr>
            <p:cNvSpPr txBox="1"/>
            <p:nvPr/>
          </p:nvSpPr>
          <p:spPr>
            <a:xfrm>
              <a:off x="2548466" y="5338036"/>
              <a:ext cx="2413572" cy="954107"/>
            </a:xfrm>
            <a:prstGeom prst="rect">
              <a:avLst/>
            </a:prstGeom>
            <a:noFill/>
          </p:spPr>
          <p:txBody>
            <a:bodyPr wrap="square">
              <a:spAutoFit/>
            </a:bodyPr>
            <a:lstStyle>
              <a:defPPr>
                <a:defRPr lang="en-US"/>
              </a:defPPr>
              <a:lvl1pPr>
                <a:defRPr sz="1400" b="1" i="0" u="none" strike="noStrike" baseline="0">
                  <a:solidFill>
                    <a:srgbClr val="C00000"/>
                  </a:solidFill>
                  <a:latin typeface="ArialMonoMTPro"/>
                </a:defRPr>
              </a:lvl1pPr>
            </a:lstStyle>
            <a:p>
              <a:r>
                <a:rPr lang="en-US" dirty="0"/>
                <a:t>except </a:t>
              </a:r>
              <a:r>
                <a:rPr lang="en-US" i="1" dirty="0" err="1"/>
                <a:t>ExceptionName</a:t>
              </a:r>
              <a:r>
                <a:rPr lang="en-US" dirty="0"/>
                <a:t>:</a:t>
              </a:r>
            </a:p>
            <a:p>
              <a:r>
                <a:rPr lang="en-US" dirty="0"/>
                <a:t>   statement</a:t>
              </a:r>
            </a:p>
            <a:p>
              <a:r>
                <a:rPr lang="en-US" dirty="0"/>
                <a:t>   statement</a:t>
              </a:r>
            </a:p>
            <a:p>
              <a:r>
                <a:rPr lang="en-US" dirty="0"/>
                <a:t>   etc.</a:t>
              </a:r>
            </a:p>
          </p:txBody>
        </p:sp>
      </p:grpSp>
    </p:spTree>
    <p:extLst>
      <p:ext uri="{BB962C8B-B14F-4D97-AF65-F5344CB8AC3E}">
        <p14:creationId xmlns:p14="http://schemas.microsoft.com/office/powerpoint/2010/main" val="129231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6634-20DA-4BFE-B624-48217C1203B5}"/>
              </a:ext>
            </a:extLst>
          </p:cNvPr>
          <p:cNvSpPr>
            <a:spLocks noGrp="1"/>
          </p:cNvSpPr>
          <p:nvPr>
            <p:ph type="title"/>
          </p:nvPr>
        </p:nvSpPr>
        <p:spPr>
          <a:xfrm>
            <a:off x="628650" y="366056"/>
            <a:ext cx="7886700" cy="684540"/>
          </a:xfrm>
        </p:spPr>
        <p:txBody>
          <a:bodyPr>
            <a:normAutofit/>
          </a:bodyPr>
          <a:lstStyle/>
          <a:p>
            <a:r>
              <a:rPr lang="en-US" sz="3200" dirty="0"/>
              <a:t>Exceptions</a:t>
            </a:r>
          </a:p>
        </p:txBody>
      </p:sp>
      <p:sp>
        <p:nvSpPr>
          <p:cNvPr id="4" name="Footer Placeholder 3">
            <a:extLst>
              <a:ext uri="{FF2B5EF4-FFF2-40B4-BE49-F238E27FC236}">
                <a16:creationId xmlns:a16="http://schemas.microsoft.com/office/drawing/2014/main" id="{EEC98EA0-EBAA-452D-B5E8-B503E6C45FFC}"/>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1A642C52-8483-4813-8861-2DD0E5D18818}"/>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26</a:t>
            </a:fld>
            <a:endParaRPr lang="en-US" dirty="0"/>
          </a:p>
        </p:txBody>
      </p:sp>
      <p:grpSp>
        <p:nvGrpSpPr>
          <p:cNvPr id="16" name="Group 15">
            <a:extLst>
              <a:ext uri="{FF2B5EF4-FFF2-40B4-BE49-F238E27FC236}">
                <a16:creationId xmlns:a16="http://schemas.microsoft.com/office/drawing/2014/main" id="{E87B26EC-2A50-4F5F-A508-0B09E9B9CD96}"/>
              </a:ext>
            </a:extLst>
          </p:cNvPr>
          <p:cNvGrpSpPr/>
          <p:nvPr/>
        </p:nvGrpSpPr>
        <p:grpSpPr>
          <a:xfrm>
            <a:off x="6888287" y="277776"/>
            <a:ext cx="2041400" cy="1810486"/>
            <a:chOff x="2548466" y="4454169"/>
            <a:chExt cx="2413572" cy="1545610"/>
          </a:xfrm>
        </p:grpSpPr>
        <p:sp>
          <p:nvSpPr>
            <p:cNvPr id="14" name="TextBox 13">
              <a:extLst>
                <a:ext uri="{FF2B5EF4-FFF2-40B4-BE49-F238E27FC236}">
                  <a16:creationId xmlns:a16="http://schemas.microsoft.com/office/drawing/2014/main" id="{5FC49F21-070B-408D-9583-FB9B162EC10C}"/>
                </a:ext>
              </a:extLst>
            </p:cNvPr>
            <p:cNvSpPr txBox="1"/>
            <p:nvPr/>
          </p:nvSpPr>
          <p:spPr>
            <a:xfrm>
              <a:off x="2548466" y="4454169"/>
              <a:ext cx="1490134" cy="814520"/>
            </a:xfrm>
            <a:prstGeom prst="rect">
              <a:avLst/>
            </a:prstGeom>
            <a:noFill/>
          </p:spPr>
          <p:txBody>
            <a:bodyPr wrap="square">
              <a:spAutoFit/>
            </a:bodyPr>
            <a:lstStyle/>
            <a:p>
              <a:pPr algn="l"/>
              <a:r>
                <a:rPr lang="en-US" sz="1400" b="1" i="0" u="none" strike="noStrike" baseline="0" dirty="0">
                  <a:solidFill>
                    <a:srgbClr val="C00000"/>
                  </a:solidFill>
                </a:rPr>
                <a:t>try:</a:t>
              </a:r>
            </a:p>
            <a:p>
              <a:pPr algn="l"/>
              <a:r>
                <a:rPr lang="en-US" sz="1400" b="1" i="1" u="none" strike="noStrike" baseline="0" dirty="0">
                  <a:solidFill>
                    <a:srgbClr val="C00000"/>
                  </a:solidFill>
                </a:rPr>
                <a:t>   </a:t>
              </a:r>
              <a:r>
                <a:rPr lang="en-US" sz="1400" b="1" i="1" u="none" strike="noStrike" baseline="0" dirty="0">
                  <a:solidFill>
                    <a:schemeClr val="tx1">
                      <a:lumMod val="90000"/>
                      <a:lumOff val="10000"/>
                    </a:schemeClr>
                  </a:solidFill>
                </a:rPr>
                <a:t>statement</a:t>
              </a:r>
            </a:p>
            <a:p>
              <a:pPr algn="l"/>
              <a:r>
                <a:rPr lang="en-US" sz="1400" b="1" i="1" u="none" strike="noStrike" baseline="0" dirty="0">
                  <a:solidFill>
                    <a:schemeClr val="tx1">
                      <a:lumMod val="90000"/>
                      <a:lumOff val="10000"/>
                    </a:schemeClr>
                  </a:solidFill>
                </a:rPr>
                <a:t>   statement</a:t>
              </a:r>
            </a:p>
            <a:p>
              <a:pPr algn="l"/>
              <a:r>
                <a:rPr lang="en-US" sz="1400" b="1" i="1" u="none" strike="noStrike" baseline="0" dirty="0">
                  <a:solidFill>
                    <a:schemeClr val="tx1">
                      <a:lumMod val="90000"/>
                      <a:lumOff val="10000"/>
                    </a:schemeClr>
                  </a:solidFill>
                </a:rPr>
                <a:t>   etc.</a:t>
              </a:r>
              <a:endParaRPr lang="en-US" sz="1400" b="1" dirty="0">
                <a:solidFill>
                  <a:schemeClr val="tx1">
                    <a:lumMod val="90000"/>
                    <a:lumOff val="10000"/>
                  </a:schemeClr>
                </a:solidFill>
              </a:endParaRPr>
            </a:p>
          </p:txBody>
        </p:sp>
        <p:sp>
          <p:nvSpPr>
            <p:cNvPr id="15" name="TextBox 14">
              <a:extLst>
                <a:ext uri="{FF2B5EF4-FFF2-40B4-BE49-F238E27FC236}">
                  <a16:creationId xmlns:a16="http://schemas.microsoft.com/office/drawing/2014/main" id="{AF587C51-2292-4704-AA80-BDD13EAB98BC}"/>
                </a:ext>
              </a:extLst>
            </p:cNvPr>
            <p:cNvSpPr txBox="1"/>
            <p:nvPr/>
          </p:nvSpPr>
          <p:spPr>
            <a:xfrm>
              <a:off x="2548466" y="5185259"/>
              <a:ext cx="2413572" cy="814520"/>
            </a:xfrm>
            <a:prstGeom prst="rect">
              <a:avLst/>
            </a:prstGeom>
            <a:noFill/>
          </p:spPr>
          <p:txBody>
            <a:bodyPr wrap="square">
              <a:spAutoFit/>
            </a:bodyPr>
            <a:lstStyle>
              <a:defPPr>
                <a:defRPr lang="en-US"/>
              </a:defPPr>
              <a:lvl1pPr>
                <a:defRPr sz="1400" b="1" i="0" u="none" strike="noStrike" baseline="0">
                  <a:solidFill>
                    <a:srgbClr val="C00000"/>
                  </a:solidFill>
                  <a:latin typeface="ArialMonoMTPro"/>
                </a:defRPr>
              </a:lvl1pPr>
            </a:lstStyle>
            <a:p>
              <a:r>
                <a:rPr lang="en-US" dirty="0">
                  <a:latin typeface="+mn-lt"/>
                </a:rPr>
                <a:t>except </a:t>
              </a:r>
              <a:r>
                <a:rPr lang="en-US" i="1" dirty="0" err="1">
                  <a:latin typeface="+mn-lt"/>
                </a:rPr>
                <a:t>ExceptionName</a:t>
              </a:r>
              <a:r>
                <a:rPr lang="en-US" dirty="0">
                  <a:latin typeface="+mn-lt"/>
                </a:rPr>
                <a:t>:</a:t>
              </a:r>
            </a:p>
            <a:p>
              <a:r>
                <a:rPr lang="en-US" dirty="0">
                  <a:latin typeface="+mn-lt"/>
                </a:rPr>
                <a:t>   </a:t>
              </a:r>
              <a:r>
                <a:rPr lang="en-US" dirty="0">
                  <a:solidFill>
                    <a:schemeClr val="tx1">
                      <a:lumMod val="90000"/>
                      <a:lumOff val="10000"/>
                    </a:schemeClr>
                  </a:solidFill>
                  <a:latin typeface="+mn-lt"/>
                </a:rPr>
                <a:t>statement</a:t>
              </a:r>
            </a:p>
            <a:p>
              <a:r>
                <a:rPr lang="en-US" dirty="0">
                  <a:solidFill>
                    <a:schemeClr val="tx1">
                      <a:lumMod val="90000"/>
                      <a:lumOff val="10000"/>
                    </a:schemeClr>
                  </a:solidFill>
                  <a:latin typeface="+mn-lt"/>
                </a:rPr>
                <a:t>   statement</a:t>
              </a:r>
            </a:p>
            <a:p>
              <a:r>
                <a:rPr lang="en-US" dirty="0">
                  <a:solidFill>
                    <a:schemeClr val="tx1">
                      <a:lumMod val="90000"/>
                      <a:lumOff val="10000"/>
                    </a:schemeClr>
                  </a:solidFill>
                  <a:latin typeface="+mn-lt"/>
                </a:rPr>
                <a:t>   etc.</a:t>
              </a:r>
            </a:p>
          </p:txBody>
        </p:sp>
      </p:grpSp>
      <p:sp>
        <p:nvSpPr>
          <p:cNvPr id="13" name="TextBox 12">
            <a:extLst>
              <a:ext uri="{FF2B5EF4-FFF2-40B4-BE49-F238E27FC236}">
                <a16:creationId xmlns:a16="http://schemas.microsoft.com/office/drawing/2014/main" id="{53E6EBD3-F26A-46AE-98D7-16BB8C1037D2}"/>
              </a:ext>
            </a:extLst>
          </p:cNvPr>
          <p:cNvSpPr txBox="1"/>
          <p:nvPr/>
        </p:nvSpPr>
        <p:spPr>
          <a:xfrm>
            <a:off x="396680" y="1145126"/>
            <a:ext cx="6124900" cy="784830"/>
          </a:xfrm>
          <a:prstGeom prst="rect">
            <a:avLst/>
          </a:prstGeom>
          <a:noFill/>
        </p:spPr>
        <p:txBody>
          <a:bodyPr wrap="square">
            <a:spAutoFit/>
          </a:bodyPr>
          <a:lstStyle/>
          <a:p>
            <a:pPr algn="l"/>
            <a:r>
              <a:rPr lang="en-US" sz="1500" b="0" i="0" u="none" strike="noStrike" baseline="0" dirty="0"/>
              <a:t>First, the key word </a:t>
            </a:r>
            <a:r>
              <a:rPr lang="en-US" sz="1500" b="1" i="0" u="none" strike="noStrike" baseline="0" dirty="0">
                <a:solidFill>
                  <a:srgbClr val="C00000"/>
                </a:solidFill>
              </a:rPr>
              <a:t>try</a:t>
            </a:r>
            <a:r>
              <a:rPr lang="en-US" sz="1500" b="0" i="0" u="none" strike="noStrike" baseline="0" dirty="0"/>
              <a:t> appears, followed by a colon. Next, a code block appears which we will refer to as the </a:t>
            </a:r>
            <a:r>
              <a:rPr lang="en-US" sz="1500" b="1" i="1" u="none" strike="noStrike" baseline="0" dirty="0">
                <a:solidFill>
                  <a:srgbClr val="C00000"/>
                </a:solidFill>
              </a:rPr>
              <a:t>try suite</a:t>
            </a:r>
            <a:r>
              <a:rPr lang="en-US" sz="1500" b="0" i="0" u="none" strike="noStrike" baseline="0" dirty="0"/>
              <a:t>. The </a:t>
            </a:r>
            <a:r>
              <a:rPr lang="en-US" sz="1500" b="0" i="1" u="none" strike="noStrike" baseline="0" dirty="0"/>
              <a:t>try suite </a:t>
            </a:r>
            <a:r>
              <a:rPr lang="en-US" sz="1500" b="0" i="0" u="none" strike="noStrike" baseline="0" dirty="0"/>
              <a:t>is one or more statements that can potentially raise an exception.</a:t>
            </a:r>
            <a:endParaRPr lang="en-US" sz="1500" dirty="0"/>
          </a:p>
        </p:txBody>
      </p:sp>
      <p:sp>
        <p:nvSpPr>
          <p:cNvPr id="17" name="TextBox 16">
            <a:extLst>
              <a:ext uri="{FF2B5EF4-FFF2-40B4-BE49-F238E27FC236}">
                <a16:creationId xmlns:a16="http://schemas.microsoft.com/office/drawing/2014/main" id="{59D4C1B1-CEC4-4C35-8796-1C776593807E}"/>
              </a:ext>
            </a:extLst>
          </p:cNvPr>
          <p:cNvSpPr txBox="1"/>
          <p:nvPr/>
        </p:nvSpPr>
        <p:spPr>
          <a:xfrm>
            <a:off x="393761" y="2088262"/>
            <a:ext cx="8321614" cy="784830"/>
          </a:xfrm>
          <a:prstGeom prst="rect">
            <a:avLst/>
          </a:prstGeom>
          <a:noFill/>
        </p:spPr>
        <p:txBody>
          <a:bodyPr wrap="square">
            <a:spAutoFit/>
          </a:bodyPr>
          <a:lstStyle/>
          <a:p>
            <a:pPr algn="l"/>
            <a:r>
              <a:rPr lang="en-US" sz="1500" b="0" i="0" u="none" strike="noStrike" baseline="0" dirty="0"/>
              <a:t>After the try suite, an </a:t>
            </a:r>
            <a:r>
              <a:rPr lang="en-US" sz="1500" b="1" i="1" u="none" strike="noStrike" baseline="0" dirty="0">
                <a:solidFill>
                  <a:srgbClr val="C00000"/>
                </a:solidFill>
              </a:rPr>
              <a:t>except clause </a:t>
            </a:r>
            <a:r>
              <a:rPr lang="en-US" sz="1500" b="0" i="0" u="none" strike="noStrike" baseline="0" dirty="0"/>
              <a:t>appears. The except clause begins with the key word </a:t>
            </a:r>
            <a:r>
              <a:rPr lang="en-US" sz="1500" b="1" i="0" u="none" strike="noStrike" baseline="0" dirty="0">
                <a:solidFill>
                  <a:srgbClr val="C00000"/>
                </a:solidFill>
              </a:rPr>
              <a:t>except</a:t>
            </a:r>
            <a:r>
              <a:rPr lang="en-US" sz="1500" b="0" i="0" u="none" strike="noStrike" baseline="0" dirty="0"/>
              <a:t>, </a:t>
            </a:r>
            <a:r>
              <a:rPr lang="en-US" sz="1500" b="0" i="0" u="sng" strike="noStrike" baseline="0" dirty="0"/>
              <a:t>optionally followed by the name of an exception</a:t>
            </a:r>
            <a:r>
              <a:rPr lang="en-US" sz="1500" b="0" i="0" u="none" strike="noStrike" baseline="0" dirty="0"/>
              <a:t>, and ending with a colon.</a:t>
            </a:r>
          </a:p>
          <a:p>
            <a:pPr algn="l"/>
            <a:r>
              <a:rPr lang="en-US" sz="1500" b="0" i="0" u="none" strike="noStrike" baseline="0" dirty="0"/>
              <a:t>Beginning on the next line is a block of statements that we will refer to as a </a:t>
            </a:r>
            <a:r>
              <a:rPr lang="en-US" sz="1500" b="1" i="1" u="none" strike="noStrike" baseline="0" dirty="0">
                <a:solidFill>
                  <a:srgbClr val="C00000"/>
                </a:solidFill>
              </a:rPr>
              <a:t>handler</a:t>
            </a:r>
            <a:r>
              <a:rPr lang="en-US" sz="1500" b="0" i="0" u="none" strike="noStrike" baseline="0" dirty="0"/>
              <a:t>.</a:t>
            </a:r>
            <a:endParaRPr lang="en-US" sz="1500" dirty="0"/>
          </a:p>
        </p:txBody>
      </p:sp>
      <p:sp>
        <p:nvSpPr>
          <p:cNvPr id="18" name="TextBox 17">
            <a:extLst>
              <a:ext uri="{FF2B5EF4-FFF2-40B4-BE49-F238E27FC236}">
                <a16:creationId xmlns:a16="http://schemas.microsoft.com/office/drawing/2014/main" id="{436D8779-0512-4079-8548-AEB38BD34949}"/>
              </a:ext>
            </a:extLst>
          </p:cNvPr>
          <p:cNvSpPr txBox="1"/>
          <p:nvPr/>
        </p:nvSpPr>
        <p:spPr>
          <a:xfrm>
            <a:off x="412239" y="3015336"/>
            <a:ext cx="8319522" cy="2739211"/>
          </a:xfrm>
          <a:prstGeom prst="rect">
            <a:avLst/>
          </a:prstGeom>
          <a:noFill/>
        </p:spPr>
        <p:txBody>
          <a:bodyPr wrap="square">
            <a:spAutoFit/>
          </a:bodyPr>
          <a:lstStyle/>
          <a:p>
            <a:pPr algn="l"/>
            <a:r>
              <a:rPr lang="en-US" sz="1500" b="0" i="0" u="none" strike="noStrike" baseline="0" dirty="0"/>
              <a:t>When the try/except statement executes, the statements in the try suite begin to execute.</a:t>
            </a:r>
          </a:p>
          <a:p>
            <a:pPr algn="l"/>
            <a:r>
              <a:rPr lang="en-US" sz="1500" b="0" i="0" u="none" strike="noStrike" baseline="0" dirty="0"/>
              <a:t>The following describes what happens next:</a:t>
            </a:r>
          </a:p>
          <a:p>
            <a:pPr algn="l"/>
            <a:r>
              <a:rPr lang="en-US" sz="1500" b="0" i="0" u="none" strike="noStrike" baseline="0" dirty="0"/>
              <a:t>• If a statement in the </a:t>
            </a:r>
            <a:r>
              <a:rPr lang="en-US" sz="1500" b="0" i="1" u="none" strike="noStrike" baseline="0" dirty="0">
                <a:solidFill>
                  <a:srgbClr val="C00000"/>
                </a:solidFill>
              </a:rPr>
              <a:t>try suite </a:t>
            </a:r>
            <a:r>
              <a:rPr lang="en-US" sz="1500" b="0" i="0" u="none" strike="noStrike" baseline="0" dirty="0"/>
              <a:t>raises an exception that is specified by the </a:t>
            </a:r>
            <a:r>
              <a:rPr lang="en-US" sz="1500" b="0" i="1" u="none" strike="noStrike" baseline="0" dirty="0" err="1"/>
              <a:t>ExceptionName</a:t>
            </a:r>
            <a:endParaRPr lang="en-US" sz="1500" b="0" i="1" u="none" strike="noStrike" baseline="0" dirty="0"/>
          </a:p>
          <a:p>
            <a:pPr algn="l"/>
            <a:r>
              <a:rPr lang="en-US" sz="1500" b="0" i="0" u="none" strike="noStrike" baseline="0" dirty="0"/>
              <a:t>in an except clause, then the handler that immediately follows the except clause executes. Then, the program resumes execution with the statement immediately following the try/except statement.</a:t>
            </a:r>
          </a:p>
          <a:p>
            <a:pPr algn="l"/>
            <a:endParaRPr lang="en-US" sz="1100" b="0" i="0" u="none" strike="noStrike" baseline="0" dirty="0"/>
          </a:p>
          <a:p>
            <a:pPr algn="l"/>
            <a:r>
              <a:rPr lang="en-US" sz="1500" b="0" i="0" u="none" strike="noStrike" baseline="0" dirty="0"/>
              <a:t>• If a statement in the </a:t>
            </a:r>
            <a:r>
              <a:rPr lang="en-US" sz="1500" b="0" i="1" u="none" strike="noStrike" baseline="0" dirty="0">
                <a:solidFill>
                  <a:srgbClr val="C00000"/>
                </a:solidFill>
              </a:rPr>
              <a:t>try suite </a:t>
            </a:r>
            <a:r>
              <a:rPr lang="en-US" sz="1500" b="0" i="0" u="none" strike="noStrike" baseline="0" dirty="0"/>
              <a:t>raises an exception that is </a:t>
            </a:r>
            <a:r>
              <a:rPr lang="en-US" sz="1500" b="0" i="1" u="none" strike="noStrike" baseline="0" dirty="0"/>
              <a:t>not </a:t>
            </a:r>
            <a:r>
              <a:rPr lang="en-US" sz="1500" b="0" i="0" u="none" strike="noStrike" baseline="0" dirty="0"/>
              <a:t>specified by the </a:t>
            </a:r>
            <a:r>
              <a:rPr lang="en-US" sz="1500" b="0" i="1" u="none" strike="noStrike" baseline="0" dirty="0" err="1"/>
              <a:t>ExceptionName</a:t>
            </a:r>
            <a:r>
              <a:rPr lang="en-US" sz="1500" b="0" i="0" u="none" strike="noStrike" baseline="0" dirty="0"/>
              <a:t> in an except clause, then the program will halt with a traceback error message.</a:t>
            </a:r>
          </a:p>
          <a:p>
            <a:pPr algn="l"/>
            <a:endParaRPr lang="en-US" sz="1100" b="0" i="0" u="none" strike="noStrike" baseline="0" dirty="0"/>
          </a:p>
          <a:p>
            <a:pPr algn="l"/>
            <a:r>
              <a:rPr lang="en-US" sz="1500" b="0" i="0" u="none" strike="noStrike" baseline="0" dirty="0"/>
              <a:t>• If the statements in the </a:t>
            </a:r>
            <a:r>
              <a:rPr lang="en-US" sz="1500" b="0" i="1" u="none" strike="noStrike" baseline="0" dirty="0">
                <a:solidFill>
                  <a:srgbClr val="C00000"/>
                </a:solidFill>
              </a:rPr>
              <a:t>try suite </a:t>
            </a:r>
            <a:r>
              <a:rPr lang="en-US" sz="1500" b="0" i="0" u="none" strike="noStrike" baseline="0" dirty="0"/>
              <a:t>execute without raising an exception, then any except clauses and handlers in the statement are skipped, and the program resumes execution with the statement immediately following the try/except statement.</a:t>
            </a:r>
            <a:endParaRPr lang="en-US" sz="1500" dirty="0"/>
          </a:p>
        </p:txBody>
      </p:sp>
    </p:spTree>
    <p:extLst>
      <p:ext uri="{BB962C8B-B14F-4D97-AF65-F5344CB8AC3E}">
        <p14:creationId xmlns:p14="http://schemas.microsoft.com/office/powerpoint/2010/main" val="209316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ABEF-A139-4306-B54D-E4409BBBAFD3}"/>
              </a:ext>
            </a:extLst>
          </p:cNvPr>
          <p:cNvSpPr>
            <a:spLocks noGrp="1"/>
          </p:cNvSpPr>
          <p:nvPr>
            <p:ph type="title"/>
          </p:nvPr>
        </p:nvSpPr>
        <p:spPr>
          <a:xfrm>
            <a:off x="628650" y="366055"/>
            <a:ext cx="7886700" cy="760218"/>
          </a:xfrm>
        </p:spPr>
        <p:txBody>
          <a:bodyPr/>
          <a:lstStyle/>
          <a:p>
            <a:r>
              <a:rPr lang="en-US" dirty="0"/>
              <a:t>Exceptions</a:t>
            </a:r>
          </a:p>
        </p:txBody>
      </p:sp>
      <p:sp>
        <p:nvSpPr>
          <p:cNvPr id="4" name="Footer Placeholder 3">
            <a:extLst>
              <a:ext uri="{FF2B5EF4-FFF2-40B4-BE49-F238E27FC236}">
                <a16:creationId xmlns:a16="http://schemas.microsoft.com/office/drawing/2014/main" id="{42317AE2-72F4-4B90-87DC-01A7962AAE53}"/>
              </a:ext>
            </a:extLst>
          </p:cNvPr>
          <p:cNvSpPr>
            <a:spLocks noGrp="1"/>
          </p:cNvSpPr>
          <p:nvPr>
            <p:ph type="ftr" sz="quarter" idx="11"/>
          </p:nvPr>
        </p:nvSpPr>
        <p:spPr/>
        <p:txBody>
          <a:bodyPr/>
          <a:lstStyle/>
          <a:p>
            <a:r>
              <a:rPr lang="en-US" dirty="0"/>
              <a:t>AOU- M110</a:t>
            </a:r>
          </a:p>
        </p:txBody>
      </p:sp>
      <p:sp>
        <p:nvSpPr>
          <p:cNvPr id="5" name="Slide Number Placeholder 4">
            <a:extLst>
              <a:ext uri="{FF2B5EF4-FFF2-40B4-BE49-F238E27FC236}">
                <a16:creationId xmlns:a16="http://schemas.microsoft.com/office/drawing/2014/main" id="{AFA31B3D-DA42-4E95-86FD-857C265FBF45}"/>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27</a:t>
            </a:fld>
            <a:endParaRPr lang="en-US" dirty="0"/>
          </a:p>
        </p:txBody>
      </p:sp>
      <p:sp>
        <p:nvSpPr>
          <p:cNvPr id="7" name="TextBox 6">
            <a:extLst>
              <a:ext uri="{FF2B5EF4-FFF2-40B4-BE49-F238E27FC236}">
                <a16:creationId xmlns:a16="http://schemas.microsoft.com/office/drawing/2014/main" id="{E8833935-F7C0-43C3-8205-809B49D9DA6B}"/>
              </a:ext>
            </a:extLst>
          </p:cNvPr>
          <p:cNvSpPr txBox="1"/>
          <p:nvPr/>
        </p:nvSpPr>
        <p:spPr>
          <a:xfrm>
            <a:off x="267630" y="1077479"/>
            <a:ext cx="8559954" cy="1261884"/>
          </a:xfrm>
          <a:prstGeom prst="rect">
            <a:avLst/>
          </a:prstGeom>
          <a:noFill/>
        </p:spPr>
        <p:txBody>
          <a:bodyPr wrap="square">
            <a:spAutoFit/>
          </a:bodyPr>
          <a:lstStyle/>
          <a:p>
            <a:pPr algn="l"/>
            <a:r>
              <a:rPr lang="en-US" sz="1600" b="0" i="0" u="none" strike="noStrike" baseline="0" dirty="0"/>
              <a:t>Let’s look at an example. The below program, which does not use exception</a:t>
            </a:r>
          </a:p>
          <a:p>
            <a:pPr algn="l"/>
            <a:r>
              <a:rPr lang="en-US" sz="1600" b="0" i="0" u="none" strike="noStrike" baseline="0" dirty="0"/>
              <a:t>handling, gets the name of a file from the user then displays the contents of the file.</a:t>
            </a:r>
          </a:p>
          <a:p>
            <a:pPr algn="l"/>
            <a:endParaRPr lang="en-US" sz="1000" b="0" i="0" u="none" strike="noStrike" baseline="0" dirty="0"/>
          </a:p>
          <a:p>
            <a:pPr algn="l"/>
            <a:r>
              <a:rPr lang="en-US" sz="1600" b="0" i="0" u="none" strike="noStrike" baseline="0" dirty="0"/>
              <a:t>The program works as long as the user enters the name of an existing file. An exception will be raised, however, if the file specified by the user does not exist. This is what happened in the sample run.</a:t>
            </a:r>
            <a:endParaRPr lang="en-US" sz="1600" dirty="0"/>
          </a:p>
        </p:txBody>
      </p:sp>
      <p:pic>
        <p:nvPicPr>
          <p:cNvPr id="11" name="Picture 10">
            <a:extLst>
              <a:ext uri="{FF2B5EF4-FFF2-40B4-BE49-F238E27FC236}">
                <a16:creationId xmlns:a16="http://schemas.microsoft.com/office/drawing/2014/main" id="{2B118034-9258-4DAC-AD61-632228294091}"/>
              </a:ext>
            </a:extLst>
          </p:cNvPr>
          <p:cNvPicPr>
            <a:picLocks noChangeAspect="1"/>
          </p:cNvPicPr>
          <p:nvPr/>
        </p:nvPicPr>
        <p:blipFill>
          <a:blip r:embed="rId2"/>
          <a:stretch>
            <a:fillRect/>
          </a:stretch>
        </p:blipFill>
        <p:spPr>
          <a:xfrm>
            <a:off x="126846" y="2397037"/>
            <a:ext cx="3760208" cy="2698247"/>
          </a:xfrm>
          <a:prstGeom prst="rect">
            <a:avLst/>
          </a:prstGeom>
        </p:spPr>
      </p:pic>
      <p:pic>
        <p:nvPicPr>
          <p:cNvPr id="13" name="Picture 12">
            <a:extLst>
              <a:ext uri="{FF2B5EF4-FFF2-40B4-BE49-F238E27FC236}">
                <a16:creationId xmlns:a16="http://schemas.microsoft.com/office/drawing/2014/main" id="{B9A14CCB-6C75-4E01-B22A-89AECCCB50F2}"/>
              </a:ext>
            </a:extLst>
          </p:cNvPr>
          <p:cNvPicPr>
            <a:picLocks noChangeAspect="1"/>
          </p:cNvPicPr>
          <p:nvPr/>
        </p:nvPicPr>
        <p:blipFill>
          <a:blip r:embed="rId3"/>
          <a:stretch>
            <a:fillRect/>
          </a:stretch>
        </p:blipFill>
        <p:spPr>
          <a:xfrm>
            <a:off x="4027838" y="2472267"/>
            <a:ext cx="5043869" cy="2464618"/>
          </a:xfrm>
          <a:prstGeom prst="rect">
            <a:avLst/>
          </a:prstGeom>
        </p:spPr>
      </p:pic>
      <p:sp>
        <p:nvSpPr>
          <p:cNvPr id="15" name="TextBox 14">
            <a:extLst>
              <a:ext uri="{FF2B5EF4-FFF2-40B4-BE49-F238E27FC236}">
                <a16:creationId xmlns:a16="http://schemas.microsoft.com/office/drawing/2014/main" id="{8CB0CE29-F9E2-4055-B43E-9AC4CC3198D5}"/>
              </a:ext>
            </a:extLst>
          </p:cNvPr>
          <p:cNvSpPr txBox="1"/>
          <p:nvPr/>
        </p:nvSpPr>
        <p:spPr>
          <a:xfrm>
            <a:off x="779747" y="5094436"/>
            <a:ext cx="7535719" cy="784830"/>
          </a:xfrm>
          <a:prstGeom prst="rect">
            <a:avLst/>
          </a:prstGeom>
          <a:noFill/>
        </p:spPr>
        <p:txBody>
          <a:bodyPr wrap="square">
            <a:spAutoFit/>
          </a:bodyPr>
          <a:lstStyle/>
          <a:p>
            <a:pPr algn="l"/>
            <a:r>
              <a:rPr lang="en-US" sz="1500" b="0" i="0" u="none" strike="noStrike" baseline="0" dirty="0"/>
              <a:t>The statement in line 7 raised the exception when it called the open function. </a:t>
            </a:r>
          </a:p>
          <a:p>
            <a:pPr algn="l"/>
            <a:r>
              <a:rPr lang="en-US" sz="1500" b="0" i="0" u="none" strike="noStrike" baseline="0" dirty="0"/>
              <a:t>Notice in the traceback error message that the name of the exception that occurred is </a:t>
            </a:r>
            <a:r>
              <a:rPr lang="en-US" sz="1500" b="1" i="1" u="none" strike="noStrike" baseline="0" dirty="0" err="1"/>
              <a:t>IOError</a:t>
            </a:r>
            <a:r>
              <a:rPr lang="en-US" sz="1500" b="1" i="1" u="none" strike="noStrike" baseline="0" dirty="0"/>
              <a:t>.</a:t>
            </a:r>
            <a:r>
              <a:rPr lang="en-US" sz="1500" b="0" i="0" u="none" strike="noStrike" baseline="0" dirty="0"/>
              <a:t> </a:t>
            </a:r>
          </a:p>
          <a:p>
            <a:pPr algn="l"/>
            <a:r>
              <a:rPr lang="en-US" sz="1500" b="0" i="0" u="none" strike="noStrike" baseline="0" dirty="0">
                <a:solidFill>
                  <a:srgbClr val="7030A0"/>
                </a:solidFill>
              </a:rPr>
              <a:t>This is an exception that is raised when a file I/O operation fails.</a:t>
            </a:r>
            <a:endParaRPr lang="en-US" sz="1500" dirty="0">
              <a:solidFill>
                <a:srgbClr val="7030A0"/>
              </a:solidFill>
            </a:endParaRPr>
          </a:p>
        </p:txBody>
      </p:sp>
      <p:sp>
        <p:nvSpPr>
          <p:cNvPr id="8" name="Rectangle: Rounded Corners 7">
            <a:extLst>
              <a:ext uri="{FF2B5EF4-FFF2-40B4-BE49-F238E27FC236}">
                <a16:creationId xmlns:a16="http://schemas.microsoft.com/office/drawing/2014/main" id="{970E6D0B-345F-BF52-097C-799D5D7B3662}"/>
              </a:ext>
            </a:extLst>
          </p:cNvPr>
          <p:cNvSpPr/>
          <p:nvPr/>
        </p:nvSpPr>
        <p:spPr>
          <a:xfrm>
            <a:off x="628650" y="3437731"/>
            <a:ext cx="2437935" cy="22119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324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ABEF-A139-4306-B54D-E4409BBBAFD3}"/>
              </a:ext>
            </a:extLst>
          </p:cNvPr>
          <p:cNvSpPr>
            <a:spLocks noGrp="1"/>
          </p:cNvSpPr>
          <p:nvPr>
            <p:ph type="title"/>
          </p:nvPr>
        </p:nvSpPr>
        <p:spPr>
          <a:xfrm>
            <a:off x="628650" y="366055"/>
            <a:ext cx="7886700" cy="793672"/>
          </a:xfrm>
        </p:spPr>
        <p:txBody>
          <a:bodyPr>
            <a:normAutofit/>
          </a:bodyPr>
          <a:lstStyle/>
          <a:p>
            <a:r>
              <a:rPr lang="en-US" sz="3200" dirty="0"/>
              <a:t>Exceptions</a:t>
            </a:r>
          </a:p>
        </p:txBody>
      </p:sp>
      <p:sp>
        <p:nvSpPr>
          <p:cNvPr id="4" name="Footer Placeholder 3">
            <a:extLst>
              <a:ext uri="{FF2B5EF4-FFF2-40B4-BE49-F238E27FC236}">
                <a16:creationId xmlns:a16="http://schemas.microsoft.com/office/drawing/2014/main" id="{42317AE2-72F4-4B90-87DC-01A7962AAE53}"/>
              </a:ext>
            </a:extLst>
          </p:cNvPr>
          <p:cNvSpPr>
            <a:spLocks noGrp="1"/>
          </p:cNvSpPr>
          <p:nvPr>
            <p:ph type="ftr" sz="quarter" idx="11"/>
          </p:nvPr>
        </p:nvSpPr>
        <p:spPr/>
        <p:txBody>
          <a:bodyPr/>
          <a:lstStyle/>
          <a:p>
            <a:r>
              <a:rPr lang="en-US" dirty="0"/>
              <a:t>AOU- M110</a:t>
            </a:r>
          </a:p>
        </p:txBody>
      </p:sp>
      <p:sp>
        <p:nvSpPr>
          <p:cNvPr id="5" name="Slide Number Placeholder 4">
            <a:extLst>
              <a:ext uri="{FF2B5EF4-FFF2-40B4-BE49-F238E27FC236}">
                <a16:creationId xmlns:a16="http://schemas.microsoft.com/office/drawing/2014/main" id="{AFA31B3D-DA42-4E95-86FD-857C265FBF45}"/>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28</a:t>
            </a:fld>
            <a:endParaRPr lang="en-US" dirty="0"/>
          </a:p>
        </p:txBody>
      </p:sp>
      <p:sp>
        <p:nvSpPr>
          <p:cNvPr id="7" name="TextBox 6">
            <a:extLst>
              <a:ext uri="{FF2B5EF4-FFF2-40B4-BE49-F238E27FC236}">
                <a16:creationId xmlns:a16="http://schemas.microsoft.com/office/drawing/2014/main" id="{E8833935-F7C0-43C3-8205-809B49D9DA6B}"/>
              </a:ext>
            </a:extLst>
          </p:cNvPr>
          <p:cNvSpPr txBox="1"/>
          <p:nvPr/>
        </p:nvSpPr>
        <p:spPr>
          <a:xfrm>
            <a:off x="249508" y="1237707"/>
            <a:ext cx="8370385" cy="584775"/>
          </a:xfrm>
          <a:prstGeom prst="rect">
            <a:avLst/>
          </a:prstGeom>
          <a:noFill/>
        </p:spPr>
        <p:txBody>
          <a:bodyPr wrap="square">
            <a:spAutoFit/>
          </a:bodyPr>
          <a:lstStyle/>
          <a:p>
            <a:pPr algn="l"/>
            <a:r>
              <a:rPr lang="en-US" sz="1600" b="0" i="0" u="none" strike="noStrike" baseline="0" dirty="0"/>
              <a:t>The below program shows how we can modify the previous program with a </a:t>
            </a:r>
            <a:r>
              <a:rPr lang="en-US" sz="1600" b="0" i="0" u="none" strike="noStrike" baseline="0" dirty="0">
                <a:solidFill>
                  <a:srgbClr val="C00000"/>
                </a:solidFill>
              </a:rPr>
              <a:t>try/except </a:t>
            </a:r>
            <a:r>
              <a:rPr lang="en-US" sz="1600" b="0" i="0" u="none" strike="noStrike" baseline="0" dirty="0"/>
              <a:t>statement that gracefully responds to an </a:t>
            </a:r>
            <a:r>
              <a:rPr lang="en-US" sz="1600" b="1" i="1" u="none" strike="noStrike" baseline="0" dirty="0" err="1"/>
              <a:t>IOError</a:t>
            </a:r>
            <a:r>
              <a:rPr lang="en-US" sz="1600" b="0" i="0" u="none" strike="noStrike" baseline="0" dirty="0"/>
              <a:t> exception.</a:t>
            </a:r>
            <a:endParaRPr lang="en-US" sz="1600" dirty="0"/>
          </a:p>
        </p:txBody>
      </p:sp>
      <p:pic>
        <p:nvPicPr>
          <p:cNvPr id="17" name="Picture 16">
            <a:extLst>
              <a:ext uri="{FF2B5EF4-FFF2-40B4-BE49-F238E27FC236}">
                <a16:creationId xmlns:a16="http://schemas.microsoft.com/office/drawing/2014/main" id="{21B473A8-F289-462B-8E69-31931A3E92BA}"/>
              </a:ext>
            </a:extLst>
          </p:cNvPr>
          <p:cNvPicPr>
            <a:picLocks noChangeAspect="1"/>
          </p:cNvPicPr>
          <p:nvPr/>
        </p:nvPicPr>
        <p:blipFill>
          <a:blip r:embed="rId2"/>
          <a:stretch>
            <a:fillRect/>
          </a:stretch>
        </p:blipFill>
        <p:spPr>
          <a:xfrm>
            <a:off x="2043112" y="1969035"/>
            <a:ext cx="5057775" cy="2266950"/>
          </a:xfrm>
          <a:prstGeom prst="rect">
            <a:avLst/>
          </a:prstGeom>
        </p:spPr>
      </p:pic>
      <p:sp>
        <p:nvSpPr>
          <p:cNvPr id="19" name="TextBox 18">
            <a:extLst>
              <a:ext uri="{FF2B5EF4-FFF2-40B4-BE49-F238E27FC236}">
                <a16:creationId xmlns:a16="http://schemas.microsoft.com/office/drawing/2014/main" id="{4759A249-E804-4514-9F22-496C62F129DD}"/>
              </a:ext>
            </a:extLst>
          </p:cNvPr>
          <p:cNvSpPr txBox="1"/>
          <p:nvPr/>
        </p:nvSpPr>
        <p:spPr>
          <a:xfrm>
            <a:off x="434898" y="4235985"/>
            <a:ext cx="8461451" cy="1323439"/>
          </a:xfrm>
          <a:prstGeom prst="rect">
            <a:avLst/>
          </a:prstGeom>
          <a:noFill/>
        </p:spPr>
        <p:txBody>
          <a:bodyPr wrap="square">
            <a:spAutoFit/>
          </a:bodyPr>
          <a:lstStyle/>
          <a:p>
            <a:pPr algn="l"/>
            <a:r>
              <a:rPr lang="en-US" sz="1600" b="0" i="0" u="none" strike="noStrike" baseline="0" dirty="0">
                <a:latin typeface="SabonLTPro-Roman"/>
              </a:rPr>
              <a:t>Let’s look at what happened in the sample run. When line 3 executed, the user entered</a:t>
            </a:r>
          </a:p>
          <a:p>
            <a:pPr algn="l"/>
            <a:r>
              <a:rPr lang="en-US" sz="1400" b="0" i="0" u="none" strike="noStrike" baseline="0" dirty="0">
                <a:latin typeface="ArialMonoMTPro"/>
              </a:rPr>
              <a:t>None</a:t>
            </a:r>
            <a:r>
              <a:rPr lang="en-US" sz="1600" b="0" i="0" u="none" strike="noStrike" baseline="0" dirty="0">
                <a:latin typeface="SabonLTPro-Roman"/>
              </a:rPr>
              <a:t>, which was assigned to the </a:t>
            </a:r>
            <a:r>
              <a:rPr lang="en-US" sz="1400" b="0" i="0" u="none" strike="noStrike" baseline="0" dirty="0">
                <a:latin typeface="ArialMonoMTPro"/>
              </a:rPr>
              <a:t>filename </a:t>
            </a:r>
            <a:r>
              <a:rPr lang="en-US" sz="1600" b="0" i="0" u="none" strike="noStrike" baseline="0" dirty="0">
                <a:latin typeface="SabonLTPro-Roman"/>
              </a:rPr>
              <a:t>variable. Inside the </a:t>
            </a:r>
            <a:r>
              <a:rPr lang="en-US" sz="1600" b="1" i="1" u="none" strike="noStrike" baseline="0" dirty="0">
                <a:latin typeface="SabonLTPro-Roman"/>
              </a:rPr>
              <a:t>try suite</a:t>
            </a:r>
            <a:r>
              <a:rPr lang="en-US" sz="1600" b="0" i="0" u="none" strike="noStrike" baseline="0" dirty="0">
                <a:latin typeface="SabonLTPro-Roman"/>
              </a:rPr>
              <a:t>, line 5 attempts to open the file </a:t>
            </a:r>
            <a:r>
              <a:rPr lang="en-US" sz="1400" b="0" i="0" u="none" strike="noStrike" baseline="0" dirty="0">
                <a:latin typeface="ArialMonoMTPro"/>
              </a:rPr>
              <a:t>None</a:t>
            </a:r>
            <a:r>
              <a:rPr lang="en-US" sz="1600" b="0" i="0" u="none" strike="noStrike" baseline="0" dirty="0">
                <a:latin typeface="SabonLTPro-Roman"/>
              </a:rPr>
              <a:t>. Because this file does not exist, the statement raises an </a:t>
            </a:r>
            <a:r>
              <a:rPr lang="en-US" sz="1400" b="0" i="0" u="none" strike="noStrike" baseline="0" dirty="0" err="1">
                <a:latin typeface="ArialMonoMTPro"/>
              </a:rPr>
              <a:t>IOError</a:t>
            </a:r>
            <a:r>
              <a:rPr lang="en-US" sz="1400" b="0" i="0" u="none" strike="noStrike" baseline="0" dirty="0">
                <a:latin typeface="ArialMonoMTPro"/>
              </a:rPr>
              <a:t> </a:t>
            </a:r>
            <a:r>
              <a:rPr lang="en-US" sz="1600" b="0" i="0" u="none" strike="noStrike" baseline="0" dirty="0">
                <a:latin typeface="SabonLTPro-Roman"/>
              </a:rPr>
              <a:t>exception. When this happens, the program exits the try suite, skipping lines 6 through 8. Because the </a:t>
            </a:r>
            <a:r>
              <a:rPr lang="en-US" sz="1400" b="0" i="0" u="none" strike="noStrike" baseline="0" dirty="0">
                <a:latin typeface="ArialMonoMTPro"/>
              </a:rPr>
              <a:t>except </a:t>
            </a:r>
            <a:r>
              <a:rPr lang="en-US" sz="1600" b="0" i="0" u="none" strike="noStrike" baseline="0" dirty="0">
                <a:latin typeface="SabonLTPro-Roman"/>
              </a:rPr>
              <a:t>clause in line 9 specifies the </a:t>
            </a:r>
            <a:r>
              <a:rPr lang="en-US" sz="1400" b="0" i="0" u="none" strike="noStrike" baseline="0" dirty="0" err="1">
                <a:latin typeface="ArialMonoMTPro"/>
              </a:rPr>
              <a:t>IOError</a:t>
            </a:r>
            <a:r>
              <a:rPr lang="en-US" sz="1400" b="0" i="0" u="none" strike="noStrike" baseline="0" dirty="0">
                <a:latin typeface="ArialMonoMTPro"/>
              </a:rPr>
              <a:t> </a:t>
            </a:r>
            <a:r>
              <a:rPr lang="en-US" sz="1600" b="0" i="0" u="none" strike="noStrike" baseline="0" dirty="0">
                <a:latin typeface="SabonLTPro-Roman"/>
              </a:rPr>
              <a:t>exception, the program jumps to the handler that begins in line 10.</a:t>
            </a:r>
            <a:endParaRPr lang="en-US" sz="1600" dirty="0"/>
          </a:p>
        </p:txBody>
      </p:sp>
    </p:spTree>
    <p:extLst>
      <p:ext uri="{BB962C8B-B14F-4D97-AF65-F5344CB8AC3E}">
        <p14:creationId xmlns:p14="http://schemas.microsoft.com/office/powerpoint/2010/main" val="374788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ABEF-A139-4306-B54D-E4409BBBAFD3}"/>
              </a:ext>
            </a:extLst>
          </p:cNvPr>
          <p:cNvSpPr>
            <a:spLocks noGrp="1"/>
          </p:cNvSpPr>
          <p:nvPr>
            <p:ph type="title"/>
          </p:nvPr>
        </p:nvSpPr>
        <p:spPr>
          <a:xfrm>
            <a:off x="628650" y="366055"/>
            <a:ext cx="7886700" cy="954107"/>
          </a:xfrm>
        </p:spPr>
        <p:txBody>
          <a:bodyPr>
            <a:normAutofit/>
          </a:bodyPr>
          <a:lstStyle/>
          <a:p>
            <a:r>
              <a:rPr lang="en-US" sz="3200" dirty="0"/>
              <a:t>Handling Multiple Exceptions</a:t>
            </a:r>
          </a:p>
        </p:txBody>
      </p:sp>
      <p:sp>
        <p:nvSpPr>
          <p:cNvPr id="4" name="Footer Placeholder 3">
            <a:extLst>
              <a:ext uri="{FF2B5EF4-FFF2-40B4-BE49-F238E27FC236}">
                <a16:creationId xmlns:a16="http://schemas.microsoft.com/office/drawing/2014/main" id="{42317AE2-72F4-4B90-87DC-01A7962AAE53}"/>
              </a:ext>
            </a:extLst>
          </p:cNvPr>
          <p:cNvSpPr>
            <a:spLocks noGrp="1"/>
          </p:cNvSpPr>
          <p:nvPr>
            <p:ph type="ftr" sz="quarter" idx="11"/>
          </p:nvPr>
        </p:nvSpPr>
        <p:spPr/>
        <p:txBody>
          <a:bodyPr/>
          <a:lstStyle/>
          <a:p>
            <a:r>
              <a:rPr lang="en-US" dirty="0"/>
              <a:t>AOU- M110</a:t>
            </a:r>
          </a:p>
        </p:txBody>
      </p:sp>
      <p:sp>
        <p:nvSpPr>
          <p:cNvPr id="5" name="Slide Number Placeholder 4">
            <a:extLst>
              <a:ext uri="{FF2B5EF4-FFF2-40B4-BE49-F238E27FC236}">
                <a16:creationId xmlns:a16="http://schemas.microsoft.com/office/drawing/2014/main" id="{AFA31B3D-DA42-4E95-86FD-857C265FBF45}"/>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29</a:t>
            </a:fld>
            <a:endParaRPr lang="en-US" dirty="0"/>
          </a:p>
        </p:txBody>
      </p:sp>
      <p:sp>
        <p:nvSpPr>
          <p:cNvPr id="7" name="TextBox 6">
            <a:extLst>
              <a:ext uri="{FF2B5EF4-FFF2-40B4-BE49-F238E27FC236}">
                <a16:creationId xmlns:a16="http://schemas.microsoft.com/office/drawing/2014/main" id="{E8833935-F7C0-43C3-8205-809B49D9DA6B}"/>
              </a:ext>
            </a:extLst>
          </p:cNvPr>
          <p:cNvSpPr txBox="1"/>
          <p:nvPr/>
        </p:nvSpPr>
        <p:spPr>
          <a:xfrm>
            <a:off x="496359" y="1128654"/>
            <a:ext cx="8018991" cy="1015663"/>
          </a:xfrm>
          <a:prstGeom prst="rect">
            <a:avLst/>
          </a:prstGeom>
          <a:noFill/>
        </p:spPr>
        <p:txBody>
          <a:bodyPr wrap="square">
            <a:spAutoFit/>
          </a:bodyPr>
          <a:lstStyle/>
          <a:p>
            <a:pPr algn="l"/>
            <a:r>
              <a:rPr lang="en-US" sz="1500" b="0" i="0" u="none" strike="noStrike" baseline="0" dirty="0"/>
              <a:t>In many cases, the code in a try suite will be capable of throwing more than one type of exception. In such a case, you need to write an except clause for each type of exception that you want to handle. For example, our next program reads the contents of a file named sales_data.txt.</a:t>
            </a:r>
          </a:p>
          <a:p>
            <a:pPr algn="l"/>
            <a:r>
              <a:rPr lang="en-US" sz="1500" b="0" i="0" u="none" strike="noStrike" baseline="0" dirty="0"/>
              <a:t>Each line in the file contains the sales amount for one month, and the file has several lines. </a:t>
            </a:r>
          </a:p>
        </p:txBody>
      </p:sp>
      <p:sp>
        <p:nvSpPr>
          <p:cNvPr id="14" name="TextBox 13">
            <a:extLst>
              <a:ext uri="{FF2B5EF4-FFF2-40B4-BE49-F238E27FC236}">
                <a16:creationId xmlns:a16="http://schemas.microsoft.com/office/drawing/2014/main" id="{4DEA5441-899F-4114-975A-B20272BE592C}"/>
              </a:ext>
            </a:extLst>
          </p:cNvPr>
          <p:cNvSpPr txBox="1"/>
          <p:nvPr/>
        </p:nvSpPr>
        <p:spPr>
          <a:xfrm>
            <a:off x="4821601" y="2214899"/>
            <a:ext cx="4179524" cy="4031873"/>
          </a:xfrm>
          <a:prstGeom prst="rect">
            <a:avLst/>
          </a:prstGeom>
          <a:noFill/>
        </p:spPr>
        <p:txBody>
          <a:bodyPr wrap="square">
            <a:spAutoFit/>
          </a:bodyPr>
          <a:lstStyle/>
          <a:p>
            <a:pPr algn="l"/>
            <a:r>
              <a:rPr lang="en-US" sz="1400" b="0" i="0" u="none" strike="noStrike" baseline="0" dirty="0">
                <a:latin typeface="SabonLTPro-Roman"/>
              </a:rPr>
              <a:t>• </a:t>
            </a:r>
            <a:r>
              <a:rPr lang="en-US" sz="1400" b="0" i="0" u="none" strike="noStrike" baseline="0" dirty="0">
                <a:solidFill>
                  <a:srgbClr val="7030A0"/>
                </a:solidFill>
                <a:latin typeface="SabonLTPro-Roman"/>
              </a:rPr>
              <a:t>The statement in line 7 </a:t>
            </a:r>
            <a:r>
              <a:rPr lang="en-US" sz="1400" b="0" i="0" u="none" strike="noStrike" baseline="0" dirty="0">
                <a:latin typeface="SabonLTPro-Roman"/>
              </a:rPr>
              <a:t>can raise an </a:t>
            </a:r>
            <a:r>
              <a:rPr lang="en-US" sz="1200" b="0" i="0" u="none" strike="noStrike" baseline="0" dirty="0" err="1">
                <a:latin typeface="ArialMonoMTPro"/>
              </a:rPr>
              <a:t>IOError</a:t>
            </a:r>
            <a:r>
              <a:rPr lang="en-US" sz="1200" b="0" i="0" u="none" strike="noStrike" baseline="0" dirty="0">
                <a:latin typeface="ArialMonoMTPro"/>
              </a:rPr>
              <a:t> </a:t>
            </a:r>
            <a:r>
              <a:rPr lang="en-US" sz="1400" b="0" i="0" u="none" strike="noStrike" baseline="0" dirty="0">
                <a:latin typeface="SabonLTPro-Roman"/>
              </a:rPr>
              <a:t>exception if the </a:t>
            </a:r>
            <a:r>
              <a:rPr lang="en-US" sz="1200" b="0" i="0" u="none" strike="noStrike" baseline="0" dirty="0">
                <a:latin typeface="ArialMonoMTPro"/>
              </a:rPr>
              <a:t>sales_data.txt </a:t>
            </a:r>
            <a:r>
              <a:rPr lang="en-US" sz="1400" b="0" i="0" u="none" strike="noStrike" baseline="0" dirty="0">
                <a:latin typeface="SabonLTPro-Roman"/>
              </a:rPr>
              <a:t>file does not exist. </a:t>
            </a:r>
          </a:p>
          <a:p>
            <a:pPr algn="l"/>
            <a:r>
              <a:rPr lang="en-US" sz="1400" b="0" i="0" u="none" strike="noStrike" baseline="0" dirty="0">
                <a:latin typeface="SabonLTPro-Roman"/>
              </a:rPr>
              <a:t>The </a:t>
            </a:r>
            <a:r>
              <a:rPr lang="en-US" sz="1200" b="0" i="0" u="none" strike="noStrike" baseline="0" dirty="0">
                <a:latin typeface="ArialMonoMTPro"/>
              </a:rPr>
              <a:t>for </a:t>
            </a:r>
            <a:r>
              <a:rPr lang="en-US" sz="1400" b="0" i="0" u="none" strike="noStrike" baseline="0" dirty="0">
                <a:latin typeface="SabonLTPro-Roman"/>
              </a:rPr>
              <a:t>loop in line 8 can also raise an </a:t>
            </a:r>
            <a:r>
              <a:rPr lang="en-US" sz="1200" b="0" i="0" u="none" strike="noStrike" baseline="0" dirty="0" err="1">
                <a:latin typeface="ArialMonoMTPro"/>
              </a:rPr>
              <a:t>IOError</a:t>
            </a:r>
            <a:r>
              <a:rPr lang="en-US" sz="1200" b="0" i="0" u="none" strike="noStrike" baseline="0" dirty="0">
                <a:latin typeface="ArialMonoMTPro"/>
              </a:rPr>
              <a:t> </a:t>
            </a:r>
            <a:r>
              <a:rPr lang="en-US" sz="1400" b="0" i="0" u="none" strike="noStrike" baseline="0" dirty="0">
                <a:latin typeface="SabonLTPro-Roman"/>
              </a:rPr>
              <a:t>exception if it encounters a problem reading data from the file.</a:t>
            </a:r>
          </a:p>
          <a:p>
            <a:pPr algn="l"/>
            <a:r>
              <a:rPr lang="en-US" sz="1400" b="0" i="0" u="none" strike="noStrike" baseline="0" dirty="0">
                <a:latin typeface="SabonLTPro-Roman"/>
              </a:rPr>
              <a:t>• </a:t>
            </a:r>
            <a:r>
              <a:rPr lang="en-US" sz="1400" b="0" i="0" u="none" strike="noStrike" baseline="0" dirty="0">
                <a:solidFill>
                  <a:srgbClr val="C00000"/>
                </a:solidFill>
                <a:latin typeface="SabonLTPro-Roman"/>
              </a:rPr>
              <a:t>The </a:t>
            </a:r>
            <a:r>
              <a:rPr lang="en-US" sz="1200" b="0" i="0" u="none" strike="noStrike" baseline="0" dirty="0">
                <a:solidFill>
                  <a:srgbClr val="C00000"/>
                </a:solidFill>
                <a:latin typeface="ArialMonoMTPro"/>
              </a:rPr>
              <a:t>float </a:t>
            </a:r>
            <a:r>
              <a:rPr lang="en-US" sz="1400" b="0" i="0" u="none" strike="noStrike" baseline="0" dirty="0">
                <a:solidFill>
                  <a:srgbClr val="C00000"/>
                </a:solidFill>
                <a:latin typeface="SabonLTPro-Roman"/>
              </a:rPr>
              <a:t>function in line 9 </a:t>
            </a:r>
            <a:r>
              <a:rPr lang="en-US" sz="1400" b="0" i="0" u="none" strike="noStrike" baseline="0" dirty="0">
                <a:latin typeface="SabonLTPro-Roman"/>
              </a:rPr>
              <a:t>can raise a </a:t>
            </a:r>
            <a:r>
              <a:rPr lang="en-US" sz="1200" b="0" i="0" u="none" strike="noStrike" baseline="0" dirty="0" err="1">
                <a:latin typeface="ArialMonoMTPro"/>
              </a:rPr>
              <a:t>ValueError</a:t>
            </a:r>
            <a:r>
              <a:rPr lang="en-US" sz="1200" b="0" i="0" u="none" strike="noStrike" baseline="0" dirty="0">
                <a:latin typeface="ArialMonoMTPro"/>
              </a:rPr>
              <a:t> </a:t>
            </a:r>
            <a:r>
              <a:rPr lang="en-US" sz="1400" b="0" i="0" u="none" strike="noStrike" baseline="0" dirty="0">
                <a:latin typeface="SabonLTPro-Roman"/>
              </a:rPr>
              <a:t>exception if the </a:t>
            </a:r>
            <a:r>
              <a:rPr lang="en-US" sz="1200" b="0" i="0" u="none" strike="noStrike" baseline="0" dirty="0">
                <a:latin typeface="ArialMonoMTPro"/>
              </a:rPr>
              <a:t>line </a:t>
            </a:r>
            <a:r>
              <a:rPr lang="en-US" sz="1400" b="0" i="0" u="none" strike="noStrike" baseline="0" dirty="0">
                <a:latin typeface="SabonLTPro-Roman"/>
              </a:rPr>
              <a:t>variable references a string that cannot be converted to a floating-point number (an alphabetic string, for example).</a:t>
            </a:r>
          </a:p>
          <a:p>
            <a:pPr algn="l"/>
            <a:r>
              <a:rPr lang="en-US" sz="1800" b="0" i="0" u="none" strike="noStrike" baseline="0" dirty="0">
                <a:latin typeface="SabonLTPro-Roman"/>
              </a:rPr>
              <a:t>• </a:t>
            </a:r>
            <a:r>
              <a:rPr lang="en-US" sz="1400" b="0" i="0" u="none" strike="noStrike" baseline="0" dirty="0">
                <a:latin typeface="SabonLTPro-Roman"/>
              </a:rPr>
              <a:t>The </a:t>
            </a:r>
            <a:r>
              <a:rPr lang="en-US" sz="1400" b="0" i="0" u="none" strike="noStrike" baseline="0" dirty="0">
                <a:latin typeface="ArialMonoMTPro"/>
              </a:rPr>
              <a:t>except </a:t>
            </a:r>
            <a:r>
              <a:rPr lang="en-US" sz="1400" b="0" i="0" u="none" strike="noStrike" baseline="0" dirty="0">
                <a:latin typeface="SabonLTPro-Roman"/>
              </a:rPr>
              <a:t>clause in line 1</a:t>
            </a:r>
            <a:r>
              <a:rPr lang="en-US" sz="1400" dirty="0">
                <a:latin typeface="SabonLTPro-Roman"/>
              </a:rPr>
              <a:t>3</a:t>
            </a:r>
            <a:r>
              <a:rPr lang="en-US" sz="1400" b="0" i="0" u="none" strike="noStrike" baseline="0" dirty="0">
                <a:latin typeface="SabonLTPro-Roman"/>
              </a:rPr>
              <a:t> specifies the </a:t>
            </a:r>
            <a:r>
              <a:rPr lang="en-US" sz="1400" b="0" i="0" u="none" strike="noStrike" baseline="0" dirty="0" err="1">
                <a:solidFill>
                  <a:srgbClr val="7030A0"/>
                </a:solidFill>
                <a:latin typeface="ArialMonoMTPro"/>
              </a:rPr>
              <a:t>IOError</a:t>
            </a:r>
            <a:r>
              <a:rPr lang="en-US" sz="1400" b="0" i="0" u="none" strike="noStrike" baseline="0" dirty="0">
                <a:solidFill>
                  <a:srgbClr val="7030A0"/>
                </a:solidFill>
                <a:latin typeface="ArialMonoMTPro"/>
              </a:rPr>
              <a:t> </a:t>
            </a:r>
            <a:r>
              <a:rPr lang="en-US" sz="1400" b="0" i="0" u="none" strike="noStrike" baseline="0" dirty="0">
                <a:solidFill>
                  <a:srgbClr val="7030A0"/>
                </a:solidFill>
                <a:latin typeface="SabonLTPro-Roman"/>
              </a:rPr>
              <a:t>exception</a:t>
            </a:r>
            <a:r>
              <a:rPr lang="en-US" sz="1400" b="0" i="0" u="none" strike="noStrike" baseline="0" dirty="0">
                <a:latin typeface="SabonLTPro-Roman"/>
              </a:rPr>
              <a:t>. Its handler in line 14 will execute if an </a:t>
            </a:r>
            <a:r>
              <a:rPr lang="en-US" sz="1400" b="0" i="0" u="none" strike="noStrike" baseline="0" dirty="0" err="1">
                <a:latin typeface="ArialMonoMTPro"/>
              </a:rPr>
              <a:t>IOError</a:t>
            </a:r>
            <a:r>
              <a:rPr lang="en-US" sz="1400" b="0" i="0" u="none" strike="noStrike" baseline="0" dirty="0">
                <a:latin typeface="ArialMonoMTPro"/>
              </a:rPr>
              <a:t> </a:t>
            </a:r>
            <a:r>
              <a:rPr lang="en-US" sz="1400" b="0" i="0" u="none" strike="noStrike" baseline="0" dirty="0">
                <a:latin typeface="SabonLTPro-Roman"/>
              </a:rPr>
              <a:t>exception is raised.</a:t>
            </a:r>
          </a:p>
          <a:p>
            <a:pPr algn="l"/>
            <a:r>
              <a:rPr lang="en-US" sz="1400" b="0" i="0" u="none" strike="noStrike" baseline="0" dirty="0">
                <a:latin typeface="SabonLTPro-Roman"/>
              </a:rPr>
              <a:t>• The </a:t>
            </a:r>
            <a:r>
              <a:rPr lang="en-US" sz="1400" b="0" i="0" u="none" strike="noStrike" baseline="0" dirty="0">
                <a:latin typeface="ArialMonoMTPro"/>
              </a:rPr>
              <a:t>except </a:t>
            </a:r>
            <a:r>
              <a:rPr lang="en-US" sz="1400" b="0" i="0" u="none" strike="noStrike" baseline="0" dirty="0">
                <a:latin typeface="SabonLTPro-Roman"/>
              </a:rPr>
              <a:t>clause in line 15 specifies the </a:t>
            </a:r>
            <a:r>
              <a:rPr lang="en-US" sz="1400" b="0" i="0" u="none" strike="noStrike" baseline="0" dirty="0" err="1">
                <a:solidFill>
                  <a:srgbClr val="C00000"/>
                </a:solidFill>
                <a:latin typeface="ArialMonoMTPro"/>
              </a:rPr>
              <a:t>ValueError</a:t>
            </a:r>
            <a:r>
              <a:rPr lang="en-US" sz="1400" b="0" i="0" u="none" strike="noStrike" baseline="0" dirty="0">
                <a:solidFill>
                  <a:srgbClr val="C00000"/>
                </a:solidFill>
                <a:latin typeface="ArialMonoMTPro"/>
              </a:rPr>
              <a:t> </a:t>
            </a:r>
            <a:r>
              <a:rPr lang="en-US" sz="1400" b="0" i="0" u="none" strike="noStrike" baseline="0" dirty="0">
                <a:solidFill>
                  <a:srgbClr val="C00000"/>
                </a:solidFill>
                <a:latin typeface="SabonLTPro-Roman"/>
              </a:rPr>
              <a:t>exception</a:t>
            </a:r>
            <a:r>
              <a:rPr lang="en-US" sz="1400" b="0" i="0" u="none" strike="noStrike" baseline="0" dirty="0">
                <a:latin typeface="SabonLTPro-Roman"/>
              </a:rPr>
              <a:t>. Its handler in line</a:t>
            </a:r>
          </a:p>
          <a:p>
            <a:pPr algn="l"/>
            <a:r>
              <a:rPr lang="en-US" sz="1400" b="0" i="0" u="none" strike="noStrike" baseline="0" dirty="0">
                <a:latin typeface="SabonLTPro-Roman"/>
              </a:rPr>
              <a:t>16 will execute if a </a:t>
            </a:r>
            <a:r>
              <a:rPr lang="en-US" sz="1400" b="0" i="0" u="none" strike="noStrike" baseline="0" dirty="0" err="1">
                <a:latin typeface="ArialMonoMTPro"/>
              </a:rPr>
              <a:t>ValueError</a:t>
            </a:r>
            <a:r>
              <a:rPr lang="en-US" sz="1400" b="0" i="0" u="none" strike="noStrike" baseline="0" dirty="0">
                <a:latin typeface="ArialMonoMTPro"/>
              </a:rPr>
              <a:t> </a:t>
            </a:r>
            <a:r>
              <a:rPr lang="en-US" sz="1400" b="0" i="0" u="none" strike="noStrike" baseline="0" dirty="0">
                <a:latin typeface="SabonLTPro-Roman"/>
              </a:rPr>
              <a:t>exception is raised.</a:t>
            </a:r>
          </a:p>
          <a:p>
            <a:pPr algn="l"/>
            <a:r>
              <a:rPr lang="en-US" sz="1400" b="0" i="0" u="none" strike="noStrike" baseline="0" dirty="0">
                <a:latin typeface="SabonLTPro-Roman"/>
              </a:rPr>
              <a:t>• The </a:t>
            </a:r>
            <a:r>
              <a:rPr lang="en-US" sz="1400" b="0" i="0" u="none" strike="noStrike" baseline="0" dirty="0">
                <a:latin typeface="ArialMonoMTPro"/>
              </a:rPr>
              <a:t>except </a:t>
            </a:r>
            <a:r>
              <a:rPr lang="en-US" sz="1400" b="0" i="0" u="none" strike="noStrike" baseline="0" dirty="0">
                <a:latin typeface="SabonLTPro-Roman"/>
              </a:rPr>
              <a:t>clause in line 17 does not list a specific exception. Its handler in line 18 will execute if an exception that is not handled by the other </a:t>
            </a:r>
            <a:r>
              <a:rPr lang="en-US" sz="1400" b="0" i="0" u="none" strike="noStrike" baseline="0" dirty="0">
                <a:latin typeface="ArialMonoMTPro"/>
              </a:rPr>
              <a:t>except </a:t>
            </a:r>
            <a:r>
              <a:rPr lang="en-US" sz="1400" b="0" i="0" u="none" strike="noStrike" baseline="0" dirty="0">
                <a:latin typeface="SabonLTPro-Roman"/>
              </a:rPr>
              <a:t>clauses is raised.</a:t>
            </a:r>
            <a:endParaRPr lang="en-US" sz="1100" dirty="0"/>
          </a:p>
        </p:txBody>
      </p:sp>
      <p:grpSp>
        <p:nvGrpSpPr>
          <p:cNvPr id="9" name="Group 8">
            <a:extLst>
              <a:ext uri="{FF2B5EF4-FFF2-40B4-BE49-F238E27FC236}">
                <a16:creationId xmlns:a16="http://schemas.microsoft.com/office/drawing/2014/main" id="{52EF753D-2C74-4007-A927-9F9A18D807C9}"/>
              </a:ext>
            </a:extLst>
          </p:cNvPr>
          <p:cNvGrpSpPr/>
          <p:nvPr/>
        </p:nvGrpSpPr>
        <p:grpSpPr>
          <a:xfrm>
            <a:off x="288771" y="2214899"/>
            <a:ext cx="4472801" cy="3226896"/>
            <a:chOff x="738981" y="2572155"/>
            <a:chExt cx="4238625" cy="2981325"/>
          </a:xfrm>
        </p:grpSpPr>
        <p:pic>
          <p:nvPicPr>
            <p:cNvPr id="8" name="Picture 7">
              <a:extLst>
                <a:ext uri="{FF2B5EF4-FFF2-40B4-BE49-F238E27FC236}">
                  <a16:creationId xmlns:a16="http://schemas.microsoft.com/office/drawing/2014/main" id="{ECE7E6CF-17A5-4CE0-A0FF-EF85AB4D074A}"/>
                </a:ext>
              </a:extLst>
            </p:cNvPr>
            <p:cNvPicPr>
              <a:picLocks noChangeAspect="1"/>
            </p:cNvPicPr>
            <p:nvPr/>
          </p:nvPicPr>
          <p:blipFill>
            <a:blip r:embed="rId2"/>
            <a:stretch>
              <a:fillRect/>
            </a:stretch>
          </p:blipFill>
          <p:spPr>
            <a:xfrm>
              <a:off x="738981" y="2572155"/>
              <a:ext cx="4238625" cy="2981325"/>
            </a:xfrm>
            <a:prstGeom prst="rect">
              <a:avLst/>
            </a:prstGeom>
          </p:spPr>
        </p:pic>
        <p:pic>
          <p:nvPicPr>
            <p:cNvPr id="10" name="Picture 9">
              <a:extLst>
                <a:ext uri="{FF2B5EF4-FFF2-40B4-BE49-F238E27FC236}">
                  <a16:creationId xmlns:a16="http://schemas.microsoft.com/office/drawing/2014/main" id="{99D5F105-79F9-432F-91F9-EF9067A8942D}"/>
                </a:ext>
              </a:extLst>
            </p:cNvPr>
            <p:cNvPicPr>
              <a:picLocks noChangeAspect="1"/>
            </p:cNvPicPr>
            <p:nvPr/>
          </p:nvPicPr>
          <p:blipFill>
            <a:blip r:embed="rId3"/>
            <a:stretch>
              <a:fillRect/>
            </a:stretch>
          </p:blipFill>
          <p:spPr>
            <a:xfrm>
              <a:off x="4158456" y="2847181"/>
              <a:ext cx="819150" cy="1181100"/>
            </a:xfrm>
            <a:prstGeom prst="rect">
              <a:avLst/>
            </a:prstGeom>
          </p:spPr>
        </p:pic>
        <p:sp>
          <p:nvSpPr>
            <p:cNvPr id="6" name="Rectangle: Rounded Corners 5">
              <a:extLst>
                <a:ext uri="{FF2B5EF4-FFF2-40B4-BE49-F238E27FC236}">
                  <a16:creationId xmlns:a16="http://schemas.microsoft.com/office/drawing/2014/main" id="{6497B952-4A1A-4200-8837-E68A8370CD2E}"/>
                </a:ext>
              </a:extLst>
            </p:cNvPr>
            <p:cNvSpPr/>
            <p:nvPr/>
          </p:nvSpPr>
          <p:spPr>
            <a:xfrm>
              <a:off x="876300" y="3552825"/>
              <a:ext cx="3225270" cy="16192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8FFA417-8E3C-4845-ABF4-86D52ED08E0A}"/>
                </a:ext>
              </a:extLst>
            </p:cNvPr>
            <p:cNvSpPr/>
            <p:nvPr/>
          </p:nvSpPr>
          <p:spPr>
            <a:xfrm>
              <a:off x="876300" y="3850859"/>
              <a:ext cx="3225270" cy="1619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440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F95B-91D7-4963-9783-7EC0F45B8DB2}"/>
              </a:ext>
            </a:extLst>
          </p:cNvPr>
          <p:cNvSpPr>
            <a:spLocks noGrp="1"/>
          </p:cNvSpPr>
          <p:nvPr>
            <p:ph type="title"/>
          </p:nvPr>
        </p:nvSpPr>
        <p:spPr>
          <a:xfrm>
            <a:off x="628650" y="366055"/>
            <a:ext cx="7886700" cy="978904"/>
          </a:xfrm>
        </p:spPr>
        <p:txBody>
          <a:bodyPr>
            <a:normAutofit/>
          </a:bodyPr>
          <a:lstStyle/>
          <a:p>
            <a:r>
              <a:rPr lang="en-US" sz="3200" b="1" dirty="0">
                <a:solidFill>
                  <a:srgbClr val="C00000"/>
                </a:solidFill>
              </a:rPr>
              <a:t>Introduction to File Input and Output</a:t>
            </a:r>
          </a:p>
        </p:txBody>
      </p:sp>
      <p:sp>
        <p:nvSpPr>
          <p:cNvPr id="5" name="Footer Placeholder 4">
            <a:extLst>
              <a:ext uri="{FF2B5EF4-FFF2-40B4-BE49-F238E27FC236}">
                <a16:creationId xmlns:a16="http://schemas.microsoft.com/office/drawing/2014/main" id="{724104EB-9314-42C2-8134-53E0A8EA1F86}"/>
              </a:ext>
            </a:extLst>
          </p:cNvPr>
          <p:cNvSpPr>
            <a:spLocks noGrp="1"/>
          </p:cNvSpPr>
          <p:nvPr>
            <p:ph type="ftr" sz="quarter" idx="11"/>
          </p:nvPr>
        </p:nvSpPr>
        <p:spPr/>
        <p:txBody>
          <a:bodyPr/>
          <a:lstStyle/>
          <a:p>
            <a:r>
              <a:rPr lang="en-US" dirty="0"/>
              <a:t>AOU- M110</a:t>
            </a:r>
          </a:p>
        </p:txBody>
      </p:sp>
      <p:sp>
        <p:nvSpPr>
          <p:cNvPr id="6" name="Slide Number Placeholder 5">
            <a:extLst>
              <a:ext uri="{FF2B5EF4-FFF2-40B4-BE49-F238E27FC236}">
                <a16:creationId xmlns:a16="http://schemas.microsoft.com/office/drawing/2014/main" id="{4F5327AB-2075-4D88-8C23-592E0494D01E}"/>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3</a:t>
            </a:fld>
            <a:endParaRPr lang="en-US" dirty="0"/>
          </a:p>
        </p:txBody>
      </p:sp>
      <p:sp>
        <p:nvSpPr>
          <p:cNvPr id="8" name="TextBox 7">
            <a:extLst>
              <a:ext uri="{FF2B5EF4-FFF2-40B4-BE49-F238E27FC236}">
                <a16:creationId xmlns:a16="http://schemas.microsoft.com/office/drawing/2014/main" id="{74D3726A-FE5B-4379-A353-6960699434A6}"/>
              </a:ext>
            </a:extLst>
          </p:cNvPr>
          <p:cNvSpPr txBox="1"/>
          <p:nvPr/>
        </p:nvSpPr>
        <p:spPr>
          <a:xfrm>
            <a:off x="457200" y="1344959"/>
            <a:ext cx="8229601" cy="2031325"/>
          </a:xfrm>
          <a:prstGeom prst="rect">
            <a:avLst/>
          </a:prstGeom>
          <a:noFill/>
        </p:spPr>
        <p:txBody>
          <a:bodyPr wrap="square">
            <a:spAutoFit/>
          </a:bodyPr>
          <a:lstStyle/>
          <a:p>
            <a:r>
              <a:rPr lang="en-US" dirty="0"/>
              <a:t>The programs you have written so far require the user to reenter data each time the program runs, because data stored in RAM (referenced by variables) disappears once the program stops running. </a:t>
            </a:r>
          </a:p>
          <a:p>
            <a:r>
              <a:rPr lang="en-US" dirty="0"/>
              <a:t>If a program is to retain data between the times it runs, it must have a way of saving it. </a:t>
            </a:r>
          </a:p>
          <a:p>
            <a:r>
              <a:rPr lang="en-US" dirty="0"/>
              <a:t>Data is saved in a file, which is usually stored on a computer’s disk. Once the data is saved in a file, it will remain there after the program stops running. Data stored in a file can be retrieved and used later.</a:t>
            </a:r>
          </a:p>
        </p:txBody>
      </p:sp>
      <p:sp>
        <p:nvSpPr>
          <p:cNvPr id="10" name="TextBox 9">
            <a:extLst>
              <a:ext uri="{FF2B5EF4-FFF2-40B4-BE49-F238E27FC236}">
                <a16:creationId xmlns:a16="http://schemas.microsoft.com/office/drawing/2014/main" id="{E495682F-D970-488B-892A-2D1CE6D4F8B6}"/>
              </a:ext>
            </a:extLst>
          </p:cNvPr>
          <p:cNvSpPr txBox="1"/>
          <p:nvPr/>
        </p:nvSpPr>
        <p:spPr>
          <a:xfrm>
            <a:off x="457200" y="3437731"/>
            <a:ext cx="8229600" cy="2308324"/>
          </a:xfrm>
          <a:prstGeom prst="rect">
            <a:avLst/>
          </a:prstGeom>
          <a:noFill/>
        </p:spPr>
        <p:txBody>
          <a:bodyPr wrap="square">
            <a:spAutoFit/>
          </a:bodyPr>
          <a:lstStyle/>
          <a:p>
            <a:r>
              <a:rPr lang="en-US" dirty="0"/>
              <a:t>Programs that are used in daily business operations rely extensively on files. Payroll programs keep employee data in files, inventory programs keep data about a company’s products in files, and so on.</a:t>
            </a:r>
          </a:p>
          <a:p>
            <a:r>
              <a:rPr lang="en-US" dirty="0"/>
              <a:t>Programmers usually refer to the </a:t>
            </a:r>
            <a:r>
              <a:rPr lang="en-US" u="sng" dirty="0"/>
              <a:t>process of saving data in a file as “</a:t>
            </a:r>
            <a:r>
              <a:rPr lang="en-US" u="sng" dirty="0">
                <a:solidFill>
                  <a:srgbClr val="7030A0"/>
                </a:solidFill>
              </a:rPr>
              <a:t>writing data</a:t>
            </a:r>
            <a:r>
              <a:rPr lang="en-US" u="sng" dirty="0"/>
              <a:t>” to the file</a:t>
            </a:r>
            <a:r>
              <a:rPr lang="en-US" dirty="0"/>
              <a:t>. When a piece of data is written to a file, it is copied from a variable in RAM to the file. The </a:t>
            </a:r>
            <a:r>
              <a:rPr lang="en-US" u="sng" dirty="0"/>
              <a:t>process of retrieving data from a file is known as “</a:t>
            </a:r>
            <a:r>
              <a:rPr lang="en-US" u="sng" dirty="0">
                <a:solidFill>
                  <a:srgbClr val="7030A0"/>
                </a:solidFill>
              </a:rPr>
              <a:t>reading data</a:t>
            </a:r>
            <a:r>
              <a:rPr lang="en-US" u="sng" dirty="0"/>
              <a:t>” from the file</a:t>
            </a:r>
            <a:r>
              <a:rPr lang="en-US" dirty="0"/>
              <a:t>. When a piece of data is read from a file, it is copied from the file into RAM and referenced by a variable.</a:t>
            </a:r>
          </a:p>
        </p:txBody>
      </p:sp>
    </p:spTree>
    <p:extLst>
      <p:ext uri="{BB962C8B-B14F-4D97-AF65-F5344CB8AC3E}">
        <p14:creationId xmlns:p14="http://schemas.microsoft.com/office/powerpoint/2010/main" val="1818438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ABEF-A139-4306-B54D-E4409BBBAFD3}"/>
              </a:ext>
            </a:extLst>
          </p:cNvPr>
          <p:cNvSpPr>
            <a:spLocks noGrp="1"/>
          </p:cNvSpPr>
          <p:nvPr>
            <p:ph type="title"/>
          </p:nvPr>
        </p:nvSpPr>
        <p:spPr>
          <a:xfrm>
            <a:off x="628650" y="366055"/>
            <a:ext cx="7886700" cy="813752"/>
          </a:xfrm>
        </p:spPr>
        <p:txBody>
          <a:bodyPr>
            <a:normAutofit/>
          </a:bodyPr>
          <a:lstStyle/>
          <a:p>
            <a:r>
              <a:rPr lang="en-US" sz="3200" dirty="0"/>
              <a:t>Handling Multiple Exceptions</a:t>
            </a:r>
          </a:p>
        </p:txBody>
      </p:sp>
      <p:sp>
        <p:nvSpPr>
          <p:cNvPr id="4" name="Footer Placeholder 3">
            <a:extLst>
              <a:ext uri="{FF2B5EF4-FFF2-40B4-BE49-F238E27FC236}">
                <a16:creationId xmlns:a16="http://schemas.microsoft.com/office/drawing/2014/main" id="{42317AE2-72F4-4B90-87DC-01A7962AAE53}"/>
              </a:ext>
            </a:extLst>
          </p:cNvPr>
          <p:cNvSpPr>
            <a:spLocks noGrp="1"/>
          </p:cNvSpPr>
          <p:nvPr>
            <p:ph type="ftr" sz="quarter" idx="11"/>
          </p:nvPr>
        </p:nvSpPr>
        <p:spPr/>
        <p:txBody>
          <a:bodyPr/>
          <a:lstStyle/>
          <a:p>
            <a:r>
              <a:rPr lang="en-US" dirty="0"/>
              <a:t>AOU- M110</a:t>
            </a:r>
          </a:p>
        </p:txBody>
      </p:sp>
      <p:sp>
        <p:nvSpPr>
          <p:cNvPr id="5" name="Slide Number Placeholder 4">
            <a:extLst>
              <a:ext uri="{FF2B5EF4-FFF2-40B4-BE49-F238E27FC236}">
                <a16:creationId xmlns:a16="http://schemas.microsoft.com/office/drawing/2014/main" id="{AFA31B3D-DA42-4E95-86FD-857C265FBF45}"/>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30</a:t>
            </a:fld>
            <a:endParaRPr lang="en-US" dirty="0"/>
          </a:p>
        </p:txBody>
      </p:sp>
      <p:sp>
        <p:nvSpPr>
          <p:cNvPr id="7" name="TextBox 6">
            <a:extLst>
              <a:ext uri="{FF2B5EF4-FFF2-40B4-BE49-F238E27FC236}">
                <a16:creationId xmlns:a16="http://schemas.microsoft.com/office/drawing/2014/main" id="{E8833935-F7C0-43C3-8205-809B49D9DA6B}"/>
              </a:ext>
            </a:extLst>
          </p:cNvPr>
          <p:cNvSpPr txBox="1"/>
          <p:nvPr/>
        </p:nvSpPr>
        <p:spPr>
          <a:xfrm>
            <a:off x="334538" y="1179807"/>
            <a:ext cx="8474925" cy="1323439"/>
          </a:xfrm>
          <a:prstGeom prst="rect">
            <a:avLst/>
          </a:prstGeom>
          <a:noFill/>
        </p:spPr>
        <p:txBody>
          <a:bodyPr wrap="square">
            <a:spAutoFit/>
          </a:bodyPr>
          <a:lstStyle/>
          <a:p>
            <a:r>
              <a:rPr lang="en-US" sz="1600" dirty="0"/>
              <a:t>If an exception occurs in the try suite, the Python interpreter examines each of the except clauses, from top to bottom, in the try/except statement. </a:t>
            </a:r>
          </a:p>
          <a:p>
            <a:r>
              <a:rPr lang="en-US" sz="1600" dirty="0"/>
              <a:t>When it finds an except clause that specifies a type that matches the type of exception that occurred, it branches to that except clause. If none of the except clauses specifies a type that matches the exception, the interpreter branches to the except clause in line 17.</a:t>
            </a:r>
          </a:p>
        </p:txBody>
      </p:sp>
      <p:sp>
        <p:nvSpPr>
          <p:cNvPr id="11" name="TextBox 10">
            <a:extLst>
              <a:ext uri="{FF2B5EF4-FFF2-40B4-BE49-F238E27FC236}">
                <a16:creationId xmlns:a16="http://schemas.microsoft.com/office/drawing/2014/main" id="{3FEBF95E-61E4-4708-A56B-DDD853D14C29}"/>
              </a:ext>
            </a:extLst>
          </p:cNvPr>
          <p:cNvSpPr txBox="1"/>
          <p:nvPr/>
        </p:nvSpPr>
        <p:spPr>
          <a:xfrm>
            <a:off x="334538" y="2598849"/>
            <a:ext cx="4818487" cy="353943"/>
          </a:xfrm>
          <a:prstGeom prst="rect">
            <a:avLst/>
          </a:prstGeom>
          <a:noFill/>
        </p:spPr>
        <p:txBody>
          <a:bodyPr wrap="square">
            <a:spAutoFit/>
          </a:bodyPr>
          <a:lstStyle/>
          <a:p>
            <a:r>
              <a:rPr lang="en-US" sz="1700" b="1" i="0" u="none" strike="noStrike" baseline="0" dirty="0"/>
              <a:t>Using One except Clause to Catch All Exceptions</a:t>
            </a:r>
            <a:endParaRPr lang="en-US" sz="1700" dirty="0"/>
          </a:p>
        </p:txBody>
      </p:sp>
      <p:sp>
        <p:nvSpPr>
          <p:cNvPr id="13" name="TextBox 12">
            <a:extLst>
              <a:ext uri="{FF2B5EF4-FFF2-40B4-BE49-F238E27FC236}">
                <a16:creationId xmlns:a16="http://schemas.microsoft.com/office/drawing/2014/main" id="{13E61557-E1BA-483E-92DA-1F686F552181}"/>
              </a:ext>
            </a:extLst>
          </p:cNvPr>
          <p:cNvSpPr txBox="1"/>
          <p:nvPr/>
        </p:nvSpPr>
        <p:spPr>
          <a:xfrm>
            <a:off x="334538" y="2903263"/>
            <a:ext cx="4818487" cy="2923877"/>
          </a:xfrm>
          <a:prstGeom prst="rect">
            <a:avLst/>
          </a:prstGeom>
          <a:noFill/>
        </p:spPr>
        <p:txBody>
          <a:bodyPr wrap="square">
            <a:spAutoFit/>
          </a:bodyPr>
          <a:lstStyle/>
          <a:p>
            <a:pPr algn="l"/>
            <a:r>
              <a:rPr lang="en-US" sz="1600" b="0" i="0" u="none" strike="noStrike" baseline="0" dirty="0"/>
              <a:t>The previous example demonstrated how multiple types of exceptions can be handled individually in a </a:t>
            </a:r>
            <a:r>
              <a:rPr lang="en-US" sz="1600" b="0" i="0" u="none" strike="noStrike" baseline="0" dirty="0">
                <a:solidFill>
                  <a:srgbClr val="7030A0"/>
                </a:solidFill>
              </a:rPr>
              <a:t>try/except </a:t>
            </a:r>
            <a:r>
              <a:rPr lang="en-US" sz="1600" b="0" i="0" u="none" strike="noStrike" baseline="0" dirty="0"/>
              <a:t>statement. </a:t>
            </a:r>
          </a:p>
          <a:p>
            <a:pPr algn="l"/>
            <a:endParaRPr lang="en-US" sz="1200" b="0" i="0" u="none" strike="noStrike" baseline="0" dirty="0"/>
          </a:p>
          <a:p>
            <a:pPr algn="l"/>
            <a:r>
              <a:rPr lang="en-US" sz="1600" b="0" i="0" u="none" strike="noStrike" baseline="0" dirty="0"/>
              <a:t>Sometimes you might want to write a try/except statement that simply catches any exception that is raised in the try suite and, regardless of the exception’s type, responds the same way. </a:t>
            </a:r>
          </a:p>
          <a:p>
            <a:pPr algn="l"/>
            <a:endParaRPr lang="en-US" sz="1200" b="0" i="0" u="sng" strike="noStrike" baseline="0" dirty="0"/>
          </a:p>
          <a:p>
            <a:pPr algn="l"/>
            <a:r>
              <a:rPr lang="en-US" sz="1600" b="0" i="0" u="sng" strike="noStrike" baseline="0" dirty="0"/>
              <a:t>You can accomplish that in a try/except statement by writing one </a:t>
            </a:r>
            <a:r>
              <a:rPr lang="en-US" sz="1600" b="0" i="0" u="sng" strike="noStrike" baseline="0" dirty="0">
                <a:solidFill>
                  <a:srgbClr val="7030A0"/>
                </a:solidFill>
              </a:rPr>
              <a:t>except</a:t>
            </a:r>
            <a:r>
              <a:rPr lang="en-US" sz="1400" b="0" i="0" u="sng" strike="noStrike" baseline="0" dirty="0"/>
              <a:t> </a:t>
            </a:r>
            <a:r>
              <a:rPr lang="en-US" sz="1600" b="0" i="0" u="sng" strike="noStrike" baseline="0" dirty="0"/>
              <a:t>clause that does not specify a particular type of exception.</a:t>
            </a:r>
            <a:endParaRPr lang="en-US" sz="1600" u="sng" dirty="0"/>
          </a:p>
        </p:txBody>
      </p:sp>
      <p:pic>
        <p:nvPicPr>
          <p:cNvPr id="15" name="Picture 14">
            <a:extLst>
              <a:ext uri="{FF2B5EF4-FFF2-40B4-BE49-F238E27FC236}">
                <a16:creationId xmlns:a16="http://schemas.microsoft.com/office/drawing/2014/main" id="{207470CB-79F3-4FFF-9079-F9CC535BB30D}"/>
              </a:ext>
            </a:extLst>
          </p:cNvPr>
          <p:cNvPicPr>
            <a:picLocks noChangeAspect="1"/>
          </p:cNvPicPr>
          <p:nvPr/>
        </p:nvPicPr>
        <p:blipFill>
          <a:blip r:embed="rId2"/>
          <a:stretch>
            <a:fillRect/>
          </a:stretch>
        </p:blipFill>
        <p:spPr>
          <a:xfrm>
            <a:off x="4953524" y="2503246"/>
            <a:ext cx="3976163" cy="3047259"/>
          </a:xfrm>
          <a:prstGeom prst="rect">
            <a:avLst/>
          </a:prstGeom>
        </p:spPr>
      </p:pic>
    </p:spTree>
    <p:extLst>
      <p:ext uri="{BB962C8B-B14F-4D97-AF65-F5344CB8AC3E}">
        <p14:creationId xmlns:p14="http://schemas.microsoft.com/office/powerpoint/2010/main" val="1952699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65DA-DADF-44C2-985D-A5C7EB380AB4}"/>
              </a:ext>
            </a:extLst>
          </p:cNvPr>
          <p:cNvSpPr>
            <a:spLocks noGrp="1"/>
          </p:cNvSpPr>
          <p:nvPr>
            <p:ph type="title"/>
          </p:nvPr>
        </p:nvSpPr>
        <p:spPr>
          <a:xfrm>
            <a:off x="461382" y="163777"/>
            <a:ext cx="7886700" cy="1328938"/>
          </a:xfrm>
        </p:spPr>
        <p:txBody>
          <a:bodyPr>
            <a:normAutofit/>
          </a:bodyPr>
          <a:lstStyle/>
          <a:p>
            <a:r>
              <a:rPr lang="en-US" sz="3200" dirty="0"/>
              <a:t>What If an Exception Is Not Handled?</a:t>
            </a:r>
          </a:p>
        </p:txBody>
      </p:sp>
      <p:sp>
        <p:nvSpPr>
          <p:cNvPr id="4" name="Footer Placeholder 3">
            <a:extLst>
              <a:ext uri="{FF2B5EF4-FFF2-40B4-BE49-F238E27FC236}">
                <a16:creationId xmlns:a16="http://schemas.microsoft.com/office/drawing/2014/main" id="{78246D18-F6EB-4306-BD64-E6E59CB23375}"/>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09F3C35D-62E1-4AFA-8535-613378795C58}"/>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31</a:t>
            </a:fld>
            <a:endParaRPr lang="en-US" dirty="0"/>
          </a:p>
        </p:txBody>
      </p:sp>
      <p:sp>
        <p:nvSpPr>
          <p:cNvPr id="7" name="TextBox 6">
            <a:extLst>
              <a:ext uri="{FF2B5EF4-FFF2-40B4-BE49-F238E27FC236}">
                <a16:creationId xmlns:a16="http://schemas.microsoft.com/office/drawing/2014/main" id="{BF29452B-DE48-4223-86CB-9D15ACB93C62}"/>
              </a:ext>
            </a:extLst>
          </p:cNvPr>
          <p:cNvSpPr txBox="1"/>
          <p:nvPr/>
        </p:nvSpPr>
        <p:spPr>
          <a:xfrm>
            <a:off x="323385" y="1175573"/>
            <a:ext cx="8552986" cy="4524315"/>
          </a:xfrm>
          <a:prstGeom prst="rect">
            <a:avLst/>
          </a:prstGeom>
          <a:noFill/>
        </p:spPr>
        <p:txBody>
          <a:bodyPr wrap="square">
            <a:spAutoFit/>
          </a:bodyPr>
          <a:lstStyle/>
          <a:p>
            <a:pPr algn="l"/>
            <a:r>
              <a:rPr lang="en-US" sz="1600" b="0" i="0" u="none" strike="noStrike" baseline="0" dirty="0">
                <a:latin typeface="SabonLTPro-Roman"/>
              </a:rPr>
              <a:t>Unless an exception is handled, it will cause the program to halt. There are two possible ways for a thrown exception to go unhandled. The first possibility is for the </a:t>
            </a:r>
            <a:r>
              <a:rPr lang="en-US" sz="1400" b="0" i="0" u="none" strike="noStrike" baseline="0" dirty="0">
                <a:latin typeface="ArialMonoMTPro"/>
              </a:rPr>
              <a:t>try/except </a:t>
            </a:r>
            <a:r>
              <a:rPr lang="en-US" sz="1600" b="0" i="0" u="none" strike="noStrike" baseline="0" dirty="0">
                <a:latin typeface="SabonLTPro-Roman"/>
              </a:rPr>
              <a:t>statement to contain no </a:t>
            </a:r>
            <a:r>
              <a:rPr lang="en-US" sz="1400" b="0" i="0" u="none" strike="noStrike" baseline="0" dirty="0">
                <a:latin typeface="ArialMonoMTPro"/>
              </a:rPr>
              <a:t>except </a:t>
            </a:r>
            <a:r>
              <a:rPr lang="en-US" sz="1600" b="0" i="0" u="none" strike="noStrike" baseline="0" dirty="0">
                <a:latin typeface="SabonLTPro-Roman"/>
              </a:rPr>
              <a:t>clauses specifying an exception of the right type. </a:t>
            </a:r>
          </a:p>
          <a:p>
            <a:pPr algn="l"/>
            <a:r>
              <a:rPr lang="en-US" sz="1600" b="0" i="0" u="none" strike="noStrike" baseline="0" dirty="0">
                <a:latin typeface="SabonLTPro-Roman"/>
              </a:rPr>
              <a:t>The second possibility is for the exception to be raised from outside a try suite. </a:t>
            </a:r>
          </a:p>
          <a:p>
            <a:pPr algn="l"/>
            <a:r>
              <a:rPr lang="en-US" sz="1600" b="0" i="0" u="none" strike="noStrike" baseline="0" dirty="0">
                <a:latin typeface="SabonLTPro-Roman"/>
              </a:rPr>
              <a:t>In either case, the exception will cause the program to halt.</a:t>
            </a:r>
          </a:p>
          <a:p>
            <a:pPr algn="l"/>
            <a:endParaRPr lang="en-US" sz="1600" b="0" i="0" u="none" strike="noStrike" baseline="0" dirty="0">
              <a:latin typeface="SabonLTPro-Roman"/>
            </a:endParaRPr>
          </a:p>
          <a:p>
            <a:pPr algn="l"/>
            <a:r>
              <a:rPr lang="en-US" sz="1600" b="0" i="0" u="none" strike="noStrike" baseline="0" dirty="0">
                <a:latin typeface="SabonLTPro-Roman"/>
              </a:rPr>
              <a:t>In this section, you’ve seen examples of programs that can raise </a:t>
            </a:r>
            <a:r>
              <a:rPr lang="en-US" sz="1400" b="0" i="0" u="none" strike="noStrike" baseline="0" dirty="0" err="1">
                <a:latin typeface="ArialMonoMTPro"/>
              </a:rPr>
              <a:t>ZeroDivisionError</a:t>
            </a:r>
            <a:r>
              <a:rPr lang="en-US" sz="1400" b="0" i="0" u="none" strike="noStrike" baseline="0" dirty="0">
                <a:latin typeface="ArialMonoMTPro"/>
              </a:rPr>
              <a:t> </a:t>
            </a:r>
            <a:r>
              <a:rPr lang="en-US" sz="1600" b="0" i="0" u="none" strike="noStrike" baseline="0" dirty="0">
                <a:latin typeface="SabonLTPro-Roman"/>
              </a:rPr>
              <a:t>exceptions, </a:t>
            </a:r>
            <a:r>
              <a:rPr lang="en-US" sz="1400" b="0" i="0" u="none" strike="noStrike" baseline="0" dirty="0" err="1">
                <a:latin typeface="ArialMonoMTPro"/>
              </a:rPr>
              <a:t>IOError</a:t>
            </a:r>
            <a:r>
              <a:rPr lang="en-US" sz="1400" b="0" i="0" u="none" strike="noStrike" baseline="0" dirty="0">
                <a:latin typeface="ArialMonoMTPro"/>
              </a:rPr>
              <a:t> </a:t>
            </a:r>
            <a:r>
              <a:rPr lang="en-US" sz="1600" b="0" i="0" u="none" strike="noStrike" baseline="0" dirty="0">
                <a:latin typeface="SabonLTPro-Roman"/>
              </a:rPr>
              <a:t>exceptions, and </a:t>
            </a:r>
            <a:r>
              <a:rPr lang="en-US" sz="1400" b="0" i="0" u="none" strike="noStrike" baseline="0" dirty="0" err="1">
                <a:latin typeface="ArialMonoMTPro"/>
              </a:rPr>
              <a:t>ValueError</a:t>
            </a:r>
            <a:r>
              <a:rPr lang="en-US" sz="1400" b="0" i="0" u="none" strike="noStrike" baseline="0" dirty="0">
                <a:latin typeface="ArialMonoMTPro"/>
              </a:rPr>
              <a:t> </a:t>
            </a:r>
            <a:r>
              <a:rPr lang="en-US" sz="1600" b="0" i="0" u="none" strike="noStrike" baseline="0" dirty="0">
                <a:latin typeface="SabonLTPro-Roman"/>
              </a:rPr>
              <a:t>exceptions. </a:t>
            </a:r>
          </a:p>
          <a:p>
            <a:pPr algn="l"/>
            <a:r>
              <a:rPr lang="en-US" sz="1600" b="0" i="0" u="none" strike="noStrike" baseline="0" dirty="0">
                <a:latin typeface="SabonLTPro-Roman"/>
              </a:rPr>
              <a:t>There are many different types of exceptions that can occur in a Python program. When you are designing </a:t>
            </a:r>
            <a:r>
              <a:rPr lang="en-US" sz="1400" b="0" i="0" u="none" strike="noStrike" baseline="0" dirty="0">
                <a:latin typeface="ArialMonoMTPro"/>
              </a:rPr>
              <a:t>try/except </a:t>
            </a:r>
            <a:r>
              <a:rPr lang="en-US" sz="1600" b="0" i="0" u="none" strike="noStrike" baseline="0" dirty="0">
                <a:latin typeface="SabonLTPro-Roman"/>
              </a:rPr>
              <a:t>statements, one way you can learn about the exceptions that you need to handle is to consult the Python documentation. It gives detailed information about each possible exception and the types of errors that can cause them to occur.</a:t>
            </a:r>
          </a:p>
          <a:p>
            <a:pPr algn="l"/>
            <a:endParaRPr lang="en-US" sz="1600" b="0" i="0" u="none" strike="noStrike" baseline="0" dirty="0">
              <a:latin typeface="SabonLTPro-Roman"/>
            </a:endParaRPr>
          </a:p>
          <a:p>
            <a:pPr algn="l"/>
            <a:r>
              <a:rPr lang="en-US" sz="1600" b="0" i="0" u="none" strike="noStrike" baseline="0" dirty="0">
                <a:latin typeface="SabonLTPro-Roman"/>
              </a:rPr>
              <a:t>Another way that you can learn about the exceptions that can occur in a program is through experimentation. </a:t>
            </a:r>
          </a:p>
          <a:p>
            <a:pPr algn="l"/>
            <a:r>
              <a:rPr lang="en-US" sz="1600" b="0" i="0" u="none" strike="noStrike" baseline="0" dirty="0">
                <a:latin typeface="SabonLTPro-Roman"/>
              </a:rPr>
              <a:t>You can run a program and deliberately perform actions that will cause errors. By watching the traceback error messages that are displayed, you will see the names of the exceptions that are raised. You can then write </a:t>
            </a:r>
            <a:r>
              <a:rPr lang="en-US" sz="1600" b="0" i="0" u="none" strike="noStrike" baseline="0" dirty="0">
                <a:latin typeface="ArialMonoMTPro"/>
              </a:rPr>
              <a:t>except </a:t>
            </a:r>
            <a:r>
              <a:rPr lang="en-US" sz="1600" b="0" i="0" u="none" strike="noStrike" baseline="0" dirty="0">
                <a:latin typeface="SabonLTPro-Roman"/>
              </a:rPr>
              <a:t>clauses to handle these exceptions.</a:t>
            </a:r>
            <a:endParaRPr lang="en-US" sz="1600" dirty="0"/>
          </a:p>
        </p:txBody>
      </p:sp>
    </p:spTree>
    <p:extLst>
      <p:ext uri="{BB962C8B-B14F-4D97-AF65-F5344CB8AC3E}">
        <p14:creationId xmlns:p14="http://schemas.microsoft.com/office/powerpoint/2010/main" val="428330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87CC-1C32-4D05-905D-A1A946895366}"/>
              </a:ext>
            </a:extLst>
          </p:cNvPr>
          <p:cNvSpPr>
            <a:spLocks noGrp="1"/>
          </p:cNvSpPr>
          <p:nvPr>
            <p:ph type="title"/>
          </p:nvPr>
        </p:nvSpPr>
        <p:spPr/>
        <p:txBody>
          <a:bodyPr/>
          <a:lstStyle/>
          <a:p>
            <a:r>
              <a:rPr lang="en-US" dirty="0"/>
              <a:t>Exercise 1</a:t>
            </a:r>
          </a:p>
        </p:txBody>
      </p:sp>
      <p:sp>
        <p:nvSpPr>
          <p:cNvPr id="4" name="Footer Placeholder 3">
            <a:extLst>
              <a:ext uri="{FF2B5EF4-FFF2-40B4-BE49-F238E27FC236}">
                <a16:creationId xmlns:a16="http://schemas.microsoft.com/office/drawing/2014/main" id="{644810FE-FBB6-455F-A809-92B172CC0D98}"/>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9724F4F6-37B3-4F7A-9E50-FD75D774C8C7}"/>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32</a:t>
            </a:fld>
            <a:endParaRPr lang="en-US" dirty="0"/>
          </a:p>
        </p:txBody>
      </p:sp>
      <p:sp>
        <p:nvSpPr>
          <p:cNvPr id="7" name="TextBox 6">
            <a:extLst>
              <a:ext uri="{FF2B5EF4-FFF2-40B4-BE49-F238E27FC236}">
                <a16:creationId xmlns:a16="http://schemas.microsoft.com/office/drawing/2014/main" id="{BD428522-F2DE-4A32-AD6C-54D5D22A21DD}"/>
              </a:ext>
            </a:extLst>
          </p:cNvPr>
          <p:cNvSpPr txBox="1"/>
          <p:nvPr/>
        </p:nvSpPr>
        <p:spPr>
          <a:xfrm>
            <a:off x="1137138" y="1303329"/>
            <a:ext cx="7315199" cy="2031325"/>
          </a:xfrm>
          <a:prstGeom prst="rect">
            <a:avLst/>
          </a:prstGeom>
          <a:noFill/>
        </p:spPr>
        <p:txBody>
          <a:bodyPr wrap="square">
            <a:spAutoFit/>
          </a:bodyPr>
          <a:lstStyle/>
          <a:p>
            <a:pPr marL="342900" indent="-342900" algn="l">
              <a:buFont typeface="+mj-lt"/>
              <a:buAutoNum type="arabicPeriod"/>
            </a:pPr>
            <a:r>
              <a:rPr lang="en-US" sz="1800" b="0" i="0" u="none" strike="noStrike" baseline="0" dirty="0">
                <a:latin typeface="SabonLTPro-Roman"/>
              </a:rPr>
              <a:t>Assume a file containing a series of integers is named </a:t>
            </a:r>
            <a:r>
              <a:rPr lang="en-US" sz="1600" b="0" i="0" u="none" strike="noStrike" baseline="0" dirty="0">
                <a:latin typeface="ArialMonoMTPro"/>
              </a:rPr>
              <a:t>numbers.txt </a:t>
            </a:r>
            <a:r>
              <a:rPr lang="en-US" sz="1800" b="0" i="0" u="none" strike="noStrike" baseline="0" dirty="0">
                <a:latin typeface="SabonLTPro-Roman"/>
              </a:rPr>
              <a:t>and exists on the computer’s disk. </a:t>
            </a:r>
          </a:p>
          <a:p>
            <a:pPr lvl="1"/>
            <a:r>
              <a:rPr lang="en-US" b="0" i="0" u="none" strike="noStrike" baseline="0" dirty="0">
                <a:latin typeface="SabonLTPro-Roman"/>
              </a:rPr>
              <a:t>Write a program that calculates the average of all the numbers stored in the file.</a:t>
            </a:r>
          </a:p>
          <a:p>
            <a:pPr lvl="1"/>
            <a:endParaRPr lang="en-US" dirty="0">
              <a:latin typeface="SabonLTPro-Roman"/>
            </a:endParaRPr>
          </a:p>
          <a:p>
            <a:pPr lvl="1"/>
            <a:endParaRPr lang="en-US" b="0" i="0" u="none" strike="noStrike" baseline="0" dirty="0">
              <a:latin typeface="SabonLTPro-Roman"/>
            </a:endParaRPr>
          </a:p>
          <a:p>
            <a:pPr algn="l"/>
            <a:endParaRPr lang="en-US" dirty="0"/>
          </a:p>
        </p:txBody>
      </p:sp>
    </p:spTree>
    <p:extLst>
      <p:ext uri="{BB962C8B-B14F-4D97-AF65-F5344CB8AC3E}">
        <p14:creationId xmlns:p14="http://schemas.microsoft.com/office/powerpoint/2010/main" val="3833843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C6E3-1E3B-431E-903B-D225DA830D23}"/>
              </a:ext>
            </a:extLst>
          </p:cNvPr>
          <p:cNvSpPr>
            <a:spLocks noGrp="1"/>
          </p:cNvSpPr>
          <p:nvPr>
            <p:ph type="title"/>
          </p:nvPr>
        </p:nvSpPr>
        <p:spPr/>
        <p:txBody>
          <a:bodyPr/>
          <a:lstStyle/>
          <a:p>
            <a:r>
              <a:rPr lang="en-US" dirty="0"/>
              <a:t>Exercise 1- </a:t>
            </a:r>
            <a:r>
              <a:rPr lang="en-US" dirty="0">
                <a:solidFill>
                  <a:srgbClr val="FF0000"/>
                </a:solidFill>
              </a:rPr>
              <a:t>Solution</a:t>
            </a:r>
          </a:p>
        </p:txBody>
      </p:sp>
      <p:sp>
        <p:nvSpPr>
          <p:cNvPr id="4" name="Footer Placeholder 3">
            <a:extLst>
              <a:ext uri="{FF2B5EF4-FFF2-40B4-BE49-F238E27FC236}">
                <a16:creationId xmlns:a16="http://schemas.microsoft.com/office/drawing/2014/main" id="{16F644A0-267B-4310-A77B-9EE7F4CB3D3C}"/>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D142CB1E-1744-44BB-8CE7-8C7E87C1EEF0}"/>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33</a:t>
            </a:fld>
            <a:endParaRPr lang="en-US" dirty="0"/>
          </a:p>
        </p:txBody>
      </p:sp>
      <p:sp>
        <p:nvSpPr>
          <p:cNvPr id="7" name="TextBox 6">
            <a:extLst>
              <a:ext uri="{FF2B5EF4-FFF2-40B4-BE49-F238E27FC236}">
                <a16:creationId xmlns:a16="http://schemas.microsoft.com/office/drawing/2014/main" id="{CF1CAA0F-4E8A-4EE3-8872-17B1D505719C}"/>
              </a:ext>
            </a:extLst>
          </p:cNvPr>
          <p:cNvSpPr txBox="1"/>
          <p:nvPr/>
        </p:nvSpPr>
        <p:spPr>
          <a:xfrm>
            <a:off x="2079601" y="1315779"/>
            <a:ext cx="4624283" cy="5016758"/>
          </a:xfrm>
          <a:prstGeom prst="rect">
            <a:avLst/>
          </a:prstGeom>
          <a:solidFill>
            <a:schemeClr val="accent1">
              <a:lumMod val="10000"/>
              <a:lumOff val="90000"/>
            </a:schemeClr>
          </a:solidFill>
        </p:spPr>
        <p:txBody>
          <a:bodyPr wrap="square">
            <a:spAutoFit/>
          </a:bodyPr>
          <a:lstStyle/>
          <a:p>
            <a:r>
              <a:rPr lang="en-US" sz="1600" dirty="0"/>
              <a:t>def main():</a:t>
            </a:r>
          </a:p>
          <a:p>
            <a:r>
              <a:rPr lang="en-US" sz="1600" dirty="0"/>
              <a:t>    # Declare variables</a:t>
            </a:r>
          </a:p>
          <a:p>
            <a:r>
              <a:rPr lang="en-US" sz="1600" dirty="0"/>
              <a:t>    total = 0.0</a:t>
            </a:r>
          </a:p>
          <a:p>
            <a:r>
              <a:rPr lang="en-US" sz="1600" dirty="0"/>
              <a:t>    number = 0.0</a:t>
            </a:r>
          </a:p>
          <a:p>
            <a:r>
              <a:rPr lang="en-US" sz="1600" dirty="0"/>
              <a:t>    counter = 0</a:t>
            </a:r>
          </a:p>
          <a:p>
            <a:r>
              <a:rPr lang="en-US" sz="1600" dirty="0"/>
              <a:t>    # Open numbers.txt file for reading</a:t>
            </a:r>
          </a:p>
          <a:p>
            <a:r>
              <a:rPr lang="en-US" sz="1600" dirty="0"/>
              <a:t>    </a:t>
            </a:r>
            <a:r>
              <a:rPr lang="en-US" sz="1600" dirty="0" err="1"/>
              <a:t>infile</a:t>
            </a:r>
            <a:r>
              <a:rPr lang="en-US" sz="1600" dirty="0"/>
              <a:t> = open('numbers.txt', 'r')</a:t>
            </a:r>
          </a:p>
          <a:p>
            <a:r>
              <a:rPr lang="en-US" sz="1600" dirty="0"/>
              <a:t>    for line in </a:t>
            </a:r>
            <a:r>
              <a:rPr lang="en-US" sz="1600" dirty="0" err="1"/>
              <a:t>infile</a:t>
            </a:r>
            <a:r>
              <a:rPr lang="en-US" sz="1600" dirty="0"/>
              <a:t>:</a:t>
            </a:r>
          </a:p>
          <a:p>
            <a:r>
              <a:rPr lang="en-US" sz="1600" dirty="0"/>
              <a:t>        counter = counter + 1</a:t>
            </a:r>
          </a:p>
          <a:p>
            <a:r>
              <a:rPr lang="en-US" sz="1600" dirty="0"/>
              <a:t>        number = float(line)</a:t>
            </a:r>
          </a:p>
          <a:p>
            <a:r>
              <a:rPr lang="en-US" sz="1600" dirty="0"/>
              <a:t>        total += number</a:t>
            </a:r>
          </a:p>
          <a:p>
            <a:r>
              <a:rPr lang="en-US" sz="1600" dirty="0"/>
              <a:t>    # Close file</a:t>
            </a:r>
          </a:p>
          <a:p>
            <a:r>
              <a:rPr lang="en-US" sz="1600" dirty="0"/>
              <a:t>    </a:t>
            </a:r>
            <a:r>
              <a:rPr lang="en-US" sz="1600" dirty="0" err="1"/>
              <a:t>infile.close</a:t>
            </a:r>
            <a:r>
              <a:rPr lang="en-US" sz="1600" dirty="0"/>
              <a:t>()</a:t>
            </a:r>
          </a:p>
          <a:p>
            <a:r>
              <a:rPr lang="en-US" sz="1600" dirty="0"/>
              <a:t>   # Calculate average</a:t>
            </a:r>
          </a:p>
          <a:p>
            <a:r>
              <a:rPr lang="en-US" sz="1600" dirty="0"/>
              <a:t>    average = total / counter</a:t>
            </a:r>
          </a:p>
          <a:p>
            <a:r>
              <a:rPr lang="en-US" sz="1600" dirty="0"/>
              <a:t>    # Display the average of the numbers in the file</a:t>
            </a:r>
          </a:p>
          <a:p>
            <a:r>
              <a:rPr lang="en-US" sz="1600" dirty="0"/>
              <a:t>    print(</a:t>
            </a:r>
            <a:r>
              <a:rPr lang="en-US" sz="1600" dirty="0" err="1"/>
              <a:t>f'Average</a:t>
            </a:r>
            <a:r>
              <a:rPr lang="en-US" sz="1600" dirty="0"/>
              <a:t>: {average}')</a:t>
            </a:r>
          </a:p>
          <a:p>
            <a:endParaRPr lang="en-US" sz="1600" dirty="0"/>
          </a:p>
          <a:p>
            <a:r>
              <a:rPr lang="en-US" sz="1600" dirty="0"/>
              <a:t># Call the main function.</a:t>
            </a:r>
          </a:p>
          <a:p>
            <a:r>
              <a:rPr lang="en-US" sz="1600" dirty="0"/>
              <a:t>main()</a:t>
            </a:r>
          </a:p>
        </p:txBody>
      </p:sp>
    </p:spTree>
    <p:extLst>
      <p:ext uri="{BB962C8B-B14F-4D97-AF65-F5344CB8AC3E}">
        <p14:creationId xmlns:p14="http://schemas.microsoft.com/office/powerpoint/2010/main" val="1759524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87CC-1C32-4D05-905D-A1A946895366}"/>
              </a:ext>
            </a:extLst>
          </p:cNvPr>
          <p:cNvSpPr>
            <a:spLocks noGrp="1"/>
          </p:cNvSpPr>
          <p:nvPr>
            <p:ph type="title"/>
          </p:nvPr>
        </p:nvSpPr>
        <p:spPr/>
        <p:txBody>
          <a:bodyPr/>
          <a:lstStyle/>
          <a:p>
            <a:r>
              <a:rPr lang="en-US" dirty="0"/>
              <a:t>Exercise 2</a:t>
            </a:r>
          </a:p>
        </p:txBody>
      </p:sp>
      <p:sp>
        <p:nvSpPr>
          <p:cNvPr id="4" name="Footer Placeholder 3">
            <a:extLst>
              <a:ext uri="{FF2B5EF4-FFF2-40B4-BE49-F238E27FC236}">
                <a16:creationId xmlns:a16="http://schemas.microsoft.com/office/drawing/2014/main" id="{644810FE-FBB6-455F-A809-92B172CC0D98}"/>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9724F4F6-37B3-4F7A-9E50-FD75D774C8C7}"/>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34</a:t>
            </a:fld>
            <a:endParaRPr lang="en-US" dirty="0"/>
          </a:p>
        </p:txBody>
      </p:sp>
      <p:sp>
        <p:nvSpPr>
          <p:cNvPr id="7" name="TextBox 6">
            <a:extLst>
              <a:ext uri="{FF2B5EF4-FFF2-40B4-BE49-F238E27FC236}">
                <a16:creationId xmlns:a16="http://schemas.microsoft.com/office/drawing/2014/main" id="{BD428522-F2DE-4A32-AD6C-54D5D22A21DD}"/>
              </a:ext>
            </a:extLst>
          </p:cNvPr>
          <p:cNvSpPr txBox="1"/>
          <p:nvPr/>
        </p:nvSpPr>
        <p:spPr>
          <a:xfrm>
            <a:off x="1137138" y="1303329"/>
            <a:ext cx="7315199" cy="2308324"/>
          </a:xfrm>
          <a:prstGeom prst="rect">
            <a:avLst/>
          </a:prstGeom>
          <a:noFill/>
        </p:spPr>
        <p:txBody>
          <a:bodyPr wrap="square">
            <a:spAutoFit/>
          </a:bodyPr>
          <a:lstStyle/>
          <a:p>
            <a:pPr lvl="1"/>
            <a:endParaRPr lang="en-US" b="0" i="0" u="none" strike="noStrike" baseline="0" dirty="0">
              <a:latin typeface="SabonLTPro-Roman"/>
            </a:endParaRPr>
          </a:p>
          <a:p>
            <a:pPr marL="342900" indent="-342900" algn="l">
              <a:buFont typeface="+mj-lt"/>
              <a:buAutoNum type="arabicPeriod" startAt="2"/>
            </a:pPr>
            <a:r>
              <a:rPr lang="en-US" sz="1800" b="0" i="0" u="none" strike="noStrike" baseline="0" dirty="0">
                <a:latin typeface="SabonLTPro-Roman"/>
              </a:rPr>
              <a:t>Modify the program that you wrote for Exercise 1, so it handles the following exceptions:</a:t>
            </a:r>
          </a:p>
          <a:p>
            <a:pPr lvl="1"/>
            <a:r>
              <a:rPr lang="en-US" b="0" i="0" u="none" strike="noStrike" baseline="0" dirty="0">
                <a:latin typeface="SabonLTPro-Roman"/>
              </a:rPr>
              <a:t>• It should handle any </a:t>
            </a:r>
            <a:r>
              <a:rPr lang="en-US" b="0" i="1" u="none" strike="noStrike" baseline="0" dirty="0" err="1">
                <a:latin typeface="SabonLTPro-Roman"/>
              </a:rPr>
              <a:t>IOError</a:t>
            </a:r>
            <a:r>
              <a:rPr lang="en-US" b="0" i="0" u="none" strike="noStrike" baseline="0" dirty="0">
                <a:latin typeface="SabonLTPro-Roman"/>
              </a:rPr>
              <a:t> exceptions that are raised when the file is opened, and data is read from it.</a:t>
            </a:r>
          </a:p>
          <a:p>
            <a:pPr lvl="1"/>
            <a:r>
              <a:rPr lang="en-US" b="0" i="0" u="none" strike="noStrike" baseline="0" dirty="0">
                <a:latin typeface="SabonLTPro-Roman"/>
              </a:rPr>
              <a:t>• It should handle any </a:t>
            </a:r>
            <a:r>
              <a:rPr lang="en-US" b="0" i="1" u="none" strike="noStrike" baseline="0" dirty="0" err="1">
                <a:latin typeface="SabonLTPro-Roman"/>
              </a:rPr>
              <a:t>ValueError</a:t>
            </a:r>
            <a:r>
              <a:rPr lang="en-US" b="0" i="0" u="none" strike="noStrike" baseline="0" dirty="0">
                <a:latin typeface="SabonLTPro-Roman"/>
              </a:rPr>
              <a:t> exceptions that are raised when the items that are read from the file are converted to a number.</a:t>
            </a:r>
          </a:p>
          <a:p>
            <a:pPr marL="342900" indent="-342900" algn="l">
              <a:buFont typeface="+mj-lt"/>
              <a:buAutoNum type="arabicPeriod" startAt="2"/>
            </a:pPr>
            <a:endParaRPr lang="en-US" dirty="0"/>
          </a:p>
        </p:txBody>
      </p:sp>
    </p:spTree>
    <p:extLst>
      <p:ext uri="{BB962C8B-B14F-4D97-AF65-F5344CB8AC3E}">
        <p14:creationId xmlns:p14="http://schemas.microsoft.com/office/powerpoint/2010/main" val="1793445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D7D3-B4EE-40AC-B04E-C880A48DF350}"/>
              </a:ext>
            </a:extLst>
          </p:cNvPr>
          <p:cNvSpPr>
            <a:spLocks noGrp="1"/>
          </p:cNvSpPr>
          <p:nvPr>
            <p:ph type="title"/>
          </p:nvPr>
        </p:nvSpPr>
        <p:spPr>
          <a:xfrm>
            <a:off x="628650" y="366055"/>
            <a:ext cx="7886700" cy="983243"/>
          </a:xfrm>
        </p:spPr>
        <p:txBody>
          <a:bodyPr>
            <a:normAutofit/>
          </a:bodyPr>
          <a:lstStyle/>
          <a:p>
            <a:r>
              <a:rPr lang="en-US" sz="3200" dirty="0"/>
              <a:t>Exercise 2- </a:t>
            </a:r>
            <a:r>
              <a:rPr lang="en-US" sz="3200" dirty="0">
                <a:solidFill>
                  <a:srgbClr val="FF0000"/>
                </a:solidFill>
              </a:rPr>
              <a:t>Solution</a:t>
            </a:r>
          </a:p>
        </p:txBody>
      </p:sp>
      <p:sp>
        <p:nvSpPr>
          <p:cNvPr id="4" name="Footer Placeholder 3">
            <a:extLst>
              <a:ext uri="{FF2B5EF4-FFF2-40B4-BE49-F238E27FC236}">
                <a16:creationId xmlns:a16="http://schemas.microsoft.com/office/drawing/2014/main" id="{0E61832D-B52D-462F-86C2-A24B5E3E7A35}"/>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EF1FBD4E-A93C-44F4-B6C3-A3A5EF3ADF7C}"/>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35</a:t>
            </a:fld>
            <a:endParaRPr lang="en-US" dirty="0"/>
          </a:p>
        </p:txBody>
      </p:sp>
      <p:pic>
        <p:nvPicPr>
          <p:cNvPr id="7" name="Picture 6">
            <a:extLst>
              <a:ext uri="{FF2B5EF4-FFF2-40B4-BE49-F238E27FC236}">
                <a16:creationId xmlns:a16="http://schemas.microsoft.com/office/drawing/2014/main" id="{BAC05956-57BA-4BBA-B1F4-3B4DD72E62BE}"/>
              </a:ext>
            </a:extLst>
          </p:cNvPr>
          <p:cNvPicPr>
            <a:picLocks noChangeAspect="1"/>
          </p:cNvPicPr>
          <p:nvPr/>
        </p:nvPicPr>
        <p:blipFill>
          <a:blip r:embed="rId2"/>
          <a:stretch>
            <a:fillRect/>
          </a:stretch>
        </p:blipFill>
        <p:spPr>
          <a:xfrm>
            <a:off x="1992674" y="1085947"/>
            <a:ext cx="5744242" cy="5317212"/>
          </a:xfrm>
          <a:prstGeom prst="rect">
            <a:avLst/>
          </a:prstGeom>
        </p:spPr>
      </p:pic>
    </p:spTree>
    <p:extLst>
      <p:ext uri="{BB962C8B-B14F-4D97-AF65-F5344CB8AC3E}">
        <p14:creationId xmlns:p14="http://schemas.microsoft.com/office/powerpoint/2010/main" val="13829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F95B-91D7-4963-9783-7EC0F45B8DB2}"/>
              </a:ext>
            </a:extLst>
          </p:cNvPr>
          <p:cNvSpPr>
            <a:spLocks noGrp="1"/>
          </p:cNvSpPr>
          <p:nvPr>
            <p:ph type="title"/>
          </p:nvPr>
        </p:nvSpPr>
        <p:spPr>
          <a:xfrm>
            <a:off x="628650" y="366055"/>
            <a:ext cx="7886700" cy="978904"/>
          </a:xfrm>
        </p:spPr>
        <p:txBody>
          <a:bodyPr>
            <a:normAutofit/>
          </a:bodyPr>
          <a:lstStyle/>
          <a:p>
            <a:r>
              <a:rPr lang="en-US" sz="3200" dirty="0"/>
              <a:t>Introduction to File Input and Output</a:t>
            </a:r>
          </a:p>
        </p:txBody>
      </p:sp>
      <p:sp>
        <p:nvSpPr>
          <p:cNvPr id="5" name="Footer Placeholder 4">
            <a:extLst>
              <a:ext uri="{FF2B5EF4-FFF2-40B4-BE49-F238E27FC236}">
                <a16:creationId xmlns:a16="http://schemas.microsoft.com/office/drawing/2014/main" id="{724104EB-9314-42C2-8134-53E0A8EA1F86}"/>
              </a:ext>
            </a:extLst>
          </p:cNvPr>
          <p:cNvSpPr>
            <a:spLocks noGrp="1"/>
          </p:cNvSpPr>
          <p:nvPr>
            <p:ph type="ftr" sz="quarter" idx="11"/>
          </p:nvPr>
        </p:nvSpPr>
        <p:spPr/>
        <p:txBody>
          <a:bodyPr/>
          <a:lstStyle/>
          <a:p>
            <a:r>
              <a:rPr lang="en-US" dirty="0"/>
              <a:t>AOU- M110</a:t>
            </a:r>
          </a:p>
        </p:txBody>
      </p:sp>
      <p:sp>
        <p:nvSpPr>
          <p:cNvPr id="6" name="Slide Number Placeholder 5">
            <a:extLst>
              <a:ext uri="{FF2B5EF4-FFF2-40B4-BE49-F238E27FC236}">
                <a16:creationId xmlns:a16="http://schemas.microsoft.com/office/drawing/2014/main" id="{4F5327AB-2075-4D88-8C23-592E0494D01E}"/>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4</a:t>
            </a:fld>
            <a:endParaRPr lang="en-US" dirty="0"/>
          </a:p>
        </p:txBody>
      </p:sp>
      <p:sp>
        <p:nvSpPr>
          <p:cNvPr id="8" name="TextBox 7">
            <a:extLst>
              <a:ext uri="{FF2B5EF4-FFF2-40B4-BE49-F238E27FC236}">
                <a16:creationId xmlns:a16="http://schemas.microsoft.com/office/drawing/2014/main" id="{74D3726A-FE5B-4379-A353-6960699434A6}"/>
              </a:ext>
            </a:extLst>
          </p:cNvPr>
          <p:cNvSpPr txBox="1"/>
          <p:nvPr/>
        </p:nvSpPr>
        <p:spPr>
          <a:xfrm>
            <a:off x="423746" y="1344959"/>
            <a:ext cx="8263055" cy="3970318"/>
          </a:xfrm>
          <a:prstGeom prst="rect">
            <a:avLst/>
          </a:prstGeom>
          <a:noFill/>
        </p:spPr>
        <p:txBody>
          <a:bodyPr wrap="square">
            <a:spAutoFit/>
          </a:bodyPr>
          <a:lstStyle/>
          <a:p>
            <a:r>
              <a:rPr lang="en-US" dirty="0"/>
              <a:t>This chapter discusses how to write data to files and read data from files. There are always three steps that must be taken when a file is used by a program.</a:t>
            </a:r>
          </a:p>
          <a:p>
            <a:endParaRPr lang="en-US" dirty="0"/>
          </a:p>
          <a:p>
            <a:pPr marL="342900" indent="-342900">
              <a:buFont typeface="+mj-lt"/>
              <a:buAutoNum type="arabicPeriod"/>
            </a:pPr>
            <a:r>
              <a:rPr lang="en-US" b="1" dirty="0"/>
              <a:t>Open the file</a:t>
            </a:r>
            <a:r>
              <a:rPr lang="en-US" dirty="0"/>
              <a:t>. Opening a file creates a connection between the file and the program.</a:t>
            </a:r>
          </a:p>
          <a:p>
            <a:pPr marL="742950" lvl="1" indent="-285750">
              <a:buFont typeface="Arial" panose="020B0604020202020204" pitchFamily="34" charset="0"/>
              <a:buChar char="•"/>
            </a:pPr>
            <a:r>
              <a:rPr lang="en-US" dirty="0"/>
              <a:t>Opening an output file usually creates the file on the disk and allows the program to write data to it. </a:t>
            </a:r>
          </a:p>
          <a:p>
            <a:pPr marL="742950" lvl="1" indent="-285750">
              <a:buFont typeface="Arial" panose="020B0604020202020204" pitchFamily="34" charset="0"/>
              <a:buChar char="•"/>
            </a:pPr>
            <a:r>
              <a:rPr lang="en-US" dirty="0"/>
              <a:t>Opening an input file allows the program to read data from the file.</a:t>
            </a:r>
          </a:p>
          <a:p>
            <a:pPr lvl="1"/>
            <a:endParaRPr lang="en-US" dirty="0"/>
          </a:p>
          <a:p>
            <a:pPr marL="342900" indent="-342900">
              <a:buFont typeface="+mj-lt"/>
              <a:buAutoNum type="arabicPeriod"/>
            </a:pPr>
            <a:r>
              <a:rPr lang="en-US" b="1" dirty="0"/>
              <a:t>Process the file</a:t>
            </a:r>
            <a:r>
              <a:rPr lang="en-US" dirty="0"/>
              <a:t>. In this step, data is either written to the file (if it is an output file) or read from the file (if it is an input file).</a:t>
            </a:r>
          </a:p>
          <a:p>
            <a:endParaRPr lang="en-US" dirty="0"/>
          </a:p>
          <a:p>
            <a:r>
              <a:rPr lang="en-US" b="1" dirty="0"/>
              <a:t>3. Close the file. </a:t>
            </a:r>
            <a:r>
              <a:rPr lang="en-US" dirty="0"/>
              <a:t>When the program is finished using the file, the file must be closed. Closing a file disconnects the file from the program.</a:t>
            </a:r>
          </a:p>
        </p:txBody>
      </p:sp>
    </p:spTree>
    <p:extLst>
      <p:ext uri="{BB962C8B-B14F-4D97-AF65-F5344CB8AC3E}">
        <p14:creationId xmlns:p14="http://schemas.microsoft.com/office/powerpoint/2010/main" val="367083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038B-5D05-4492-8C0B-FF8FF5EB564E}"/>
              </a:ext>
            </a:extLst>
          </p:cNvPr>
          <p:cNvSpPr>
            <a:spLocks noGrp="1"/>
          </p:cNvSpPr>
          <p:nvPr>
            <p:ph type="title"/>
          </p:nvPr>
        </p:nvSpPr>
        <p:spPr>
          <a:xfrm>
            <a:off x="628650" y="366055"/>
            <a:ext cx="7886700" cy="1195116"/>
          </a:xfrm>
          <a:effectLst/>
        </p:spPr>
        <p:txBody>
          <a:bodyPr vert="horz" lIns="91440" tIns="45720" rIns="91440" bIns="45720" rtlCol="0" anchor="ctr">
            <a:noAutofit/>
          </a:bodyPr>
          <a:lstStyle/>
          <a:p>
            <a:r>
              <a:rPr lang="en-US" sz="3200" b="1" dirty="0"/>
              <a:t>Files</a:t>
            </a:r>
            <a:r>
              <a:rPr lang="en-US" sz="3200" dirty="0"/>
              <a:t>: Types and Access Methods</a:t>
            </a:r>
          </a:p>
        </p:txBody>
      </p:sp>
      <p:sp>
        <p:nvSpPr>
          <p:cNvPr id="4" name="Footer Placeholder 3">
            <a:extLst>
              <a:ext uri="{FF2B5EF4-FFF2-40B4-BE49-F238E27FC236}">
                <a16:creationId xmlns:a16="http://schemas.microsoft.com/office/drawing/2014/main" id="{E9B8CA5C-9557-45A7-BB2C-0B91564524F6}"/>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C668B4AE-2448-45D2-9D64-F06768A6D4E1}"/>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5</a:t>
            </a:fld>
            <a:endParaRPr lang="en-US" dirty="0"/>
          </a:p>
        </p:txBody>
      </p:sp>
      <p:sp>
        <p:nvSpPr>
          <p:cNvPr id="7" name="TextBox 6">
            <a:extLst>
              <a:ext uri="{FF2B5EF4-FFF2-40B4-BE49-F238E27FC236}">
                <a16:creationId xmlns:a16="http://schemas.microsoft.com/office/drawing/2014/main" id="{3CC5A5E1-C158-4AF0-B024-12A5676DE1EB}"/>
              </a:ext>
            </a:extLst>
          </p:cNvPr>
          <p:cNvSpPr txBox="1"/>
          <p:nvPr/>
        </p:nvSpPr>
        <p:spPr>
          <a:xfrm>
            <a:off x="401444" y="1915210"/>
            <a:ext cx="8285357" cy="2585323"/>
          </a:xfrm>
          <a:prstGeom prst="rect">
            <a:avLst/>
          </a:prstGeom>
          <a:noFill/>
        </p:spPr>
        <p:txBody>
          <a:bodyPr wrap="square">
            <a:spAutoFit/>
          </a:bodyPr>
          <a:lstStyle/>
          <a:p>
            <a:r>
              <a:rPr lang="en-US" dirty="0"/>
              <a:t>In general, there are two types of files: </a:t>
            </a:r>
            <a:r>
              <a:rPr lang="en-US" dirty="0">
                <a:solidFill>
                  <a:srgbClr val="7030A0"/>
                </a:solidFill>
              </a:rPr>
              <a:t>text</a:t>
            </a:r>
            <a:r>
              <a:rPr lang="en-US" dirty="0"/>
              <a:t> and binary.</a:t>
            </a:r>
          </a:p>
          <a:p>
            <a:r>
              <a:rPr lang="en-US" dirty="0"/>
              <a:t>Although Python allows you to work both text files and binary files, we will work only with text files.</a:t>
            </a:r>
          </a:p>
          <a:p>
            <a:endParaRPr lang="en-US" dirty="0">
              <a:solidFill>
                <a:srgbClr val="7030A0"/>
              </a:solidFill>
            </a:endParaRPr>
          </a:p>
          <a:p>
            <a:r>
              <a:rPr lang="en-US" dirty="0">
                <a:solidFill>
                  <a:srgbClr val="7030A0"/>
                </a:solidFill>
              </a:rPr>
              <a:t>A text file </a:t>
            </a:r>
            <a:r>
              <a:rPr lang="en-US" dirty="0"/>
              <a:t>contains data that has been encoded as text, using a scheme such as ASCII or Unicode. Even if the file contains numbers, those numbers are stored in the file as a series of characters. As a result, the file may be opened and viewed in a text editor such as </a:t>
            </a:r>
            <a:r>
              <a:rPr lang="en-US" dirty="0">
                <a:solidFill>
                  <a:srgbClr val="7030A0"/>
                </a:solidFill>
              </a:rPr>
              <a:t>Notepad</a:t>
            </a:r>
            <a:r>
              <a:rPr lang="en-US" dirty="0"/>
              <a:t>. That way, you will be able to use an editor to inspect the files that your programs create.</a:t>
            </a:r>
          </a:p>
        </p:txBody>
      </p:sp>
      <p:sp>
        <p:nvSpPr>
          <p:cNvPr id="11" name="TextBox 10">
            <a:extLst>
              <a:ext uri="{FF2B5EF4-FFF2-40B4-BE49-F238E27FC236}">
                <a16:creationId xmlns:a16="http://schemas.microsoft.com/office/drawing/2014/main" id="{7A5F7CC1-50EA-482B-AF78-28935165FAC7}"/>
              </a:ext>
            </a:extLst>
          </p:cNvPr>
          <p:cNvSpPr txBox="1"/>
          <p:nvPr/>
        </p:nvSpPr>
        <p:spPr>
          <a:xfrm>
            <a:off x="401444" y="1453545"/>
            <a:ext cx="1590676" cy="461665"/>
          </a:xfrm>
          <a:prstGeom prst="rect">
            <a:avLst/>
          </a:prstGeom>
          <a:noFill/>
        </p:spPr>
        <p:txBody>
          <a:bodyPr wrap="square">
            <a:spAutoFit/>
          </a:bodyPr>
          <a:lstStyle/>
          <a:p>
            <a:r>
              <a:rPr lang="en-US" sz="2400" b="1" dirty="0"/>
              <a:t>File Types</a:t>
            </a:r>
          </a:p>
        </p:txBody>
      </p:sp>
    </p:spTree>
    <p:extLst>
      <p:ext uri="{BB962C8B-B14F-4D97-AF65-F5344CB8AC3E}">
        <p14:creationId xmlns:p14="http://schemas.microsoft.com/office/powerpoint/2010/main" val="367828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038B-5D05-4492-8C0B-FF8FF5EB564E}"/>
              </a:ext>
            </a:extLst>
          </p:cNvPr>
          <p:cNvSpPr>
            <a:spLocks noGrp="1"/>
          </p:cNvSpPr>
          <p:nvPr>
            <p:ph type="title"/>
          </p:nvPr>
        </p:nvSpPr>
        <p:spPr>
          <a:xfrm>
            <a:off x="628650" y="366055"/>
            <a:ext cx="7886700" cy="1155827"/>
          </a:xfrm>
          <a:effectLst/>
        </p:spPr>
        <p:txBody>
          <a:bodyPr vert="horz" lIns="91440" tIns="45720" rIns="91440" bIns="45720" rtlCol="0" anchor="ctr">
            <a:noAutofit/>
          </a:bodyPr>
          <a:lstStyle/>
          <a:p>
            <a:r>
              <a:rPr lang="en-US" sz="3200" b="1" dirty="0"/>
              <a:t>Files</a:t>
            </a:r>
            <a:r>
              <a:rPr lang="en-US" sz="3200" dirty="0"/>
              <a:t>: Types and Access Methods</a:t>
            </a:r>
          </a:p>
        </p:txBody>
      </p:sp>
      <p:sp>
        <p:nvSpPr>
          <p:cNvPr id="4" name="Footer Placeholder 3">
            <a:extLst>
              <a:ext uri="{FF2B5EF4-FFF2-40B4-BE49-F238E27FC236}">
                <a16:creationId xmlns:a16="http://schemas.microsoft.com/office/drawing/2014/main" id="{E9B8CA5C-9557-45A7-BB2C-0B91564524F6}"/>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C668B4AE-2448-45D2-9D64-F06768A6D4E1}"/>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6</a:t>
            </a:fld>
            <a:endParaRPr lang="en-US" dirty="0"/>
          </a:p>
        </p:txBody>
      </p:sp>
      <p:sp>
        <p:nvSpPr>
          <p:cNvPr id="7" name="TextBox 6">
            <a:extLst>
              <a:ext uri="{FF2B5EF4-FFF2-40B4-BE49-F238E27FC236}">
                <a16:creationId xmlns:a16="http://schemas.microsoft.com/office/drawing/2014/main" id="{3CC5A5E1-C158-4AF0-B024-12A5676DE1EB}"/>
              </a:ext>
            </a:extLst>
          </p:cNvPr>
          <p:cNvSpPr txBox="1"/>
          <p:nvPr/>
        </p:nvSpPr>
        <p:spPr>
          <a:xfrm>
            <a:off x="628650" y="1983547"/>
            <a:ext cx="8058151" cy="3139321"/>
          </a:xfrm>
          <a:prstGeom prst="rect">
            <a:avLst/>
          </a:prstGeom>
          <a:noFill/>
        </p:spPr>
        <p:txBody>
          <a:bodyPr wrap="square">
            <a:spAutoFit/>
          </a:bodyPr>
          <a:lstStyle/>
          <a:p>
            <a:r>
              <a:rPr lang="en-US" dirty="0"/>
              <a:t>Most programming languages provide two different ways to access data stored in a file: </a:t>
            </a:r>
            <a:r>
              <a:rPr lang="en-US" dirty="0">
                <a:solidFill>
                  <a:srgbClr val="7030A0"/>
                </a:solidFill>
              </a:rPr>
              <a:t>sequential access </a:t>
            </a:r>
            <a:r>
              <a:rPr lang="en-US" dirty="0"/>
              <a:t>and direct access.</a:t>
            </a:r>
          </a:p>
          <a:p>
            <a:endParaRPr lang="en-US" dirty="0"/>
          </a:p>
          <a:p>
            <a:r>
              <a:rPr lang="en-US" dirty="0"/>
              <a:t>We will use sequential access files. Sequential access files are easy to work</a:t>
            </a:r>
          </a:p>
          <a:p>
            <a:r>
              <a:rPr lang="en-US" dirty="0"/>
              <a:t>with, and you can use them to gain an understanding of basic file operations.</a:t>
            </a:r>
          </a:p>
          <a:p>
            <a:endParaRPr lang="en-US" dirty="0"/>
          </a:p>
          <a:p>
            <a:pPr algn="l"/>
            <a:r>
              <a:rPr lang="en-US" sz="1800" b="0" i="0" u="none" strike="noStrike" baseline="0" dirty="0">
                <a:latin typeface="SabonLTPro-Roman"/>
              </a:rPr>
              <a:t>When you work with a </a:t>
            </a:r>
            <a:r>
              <a:rPr lang="en-US" sz="1800" b="0" i="1" u="none" strike="noStrike" baseline="0" dirty="0">
                <a:latin typeface="SabonLTPro-Italic"/>
              </a:rPr>
              <a:t>sequential access file</a:t>
            </a:r>
            <a:r>
              <a:rPr lang="en-US" sz="1800" b="0" i="0" u="none" strike="noStrike" baseline="0" dirty="0">
                <a:latin typeface="SabonLTPro-Roman"/>
              </a:rPr>
              <a:t>, you access data from the beginning of the file to the end of the file. If you want to read a piece of data</a:t>
            </a:r>
          </a:p>
          <a:p>
            <a:pPr algn="l"/>
            <a:r>
              <a:rPr lang="en-US" sz="1800" b="0" i="0" u="none" strike="noStrike" baseline="0" dirty="0">
                <a:latin typeface="SabonLTPro-Roman"/>
              </a:rPr>
              <a:t>that is stored at the very end of the file, you should read all the data that comes before it—you cannot jump directly to the desired data. This is similar to the way older cassette tape players work.</a:t>
            </a:r>
            <a:endParaRPr lang="en-US" dirty="0"/>
          </a:p>
        </p:txBody>
      </p:sp>
      <p:sp>
        <p:nvSpPr>
          <p:cNvPr id="8" name="TextBox 7">
            <a:extLst>
              <a:ext uri="{FF2B5EF4-FFF2-40B4-BE49-F238E27FC236}">
                <a16:creationId xmlns:a16="http://schemas.microsoft.com/office/drawing/2014/main" id="{ED9387DA-8094-45DB-9D6C-12154DF120CF}"/>
              </a:ext>
            </a:extLst>
          </p:cNvPr>
          <p:cNvSpPr txBox="1"/>
          <p:nvPr/>
        </p:nvSpPr>
        <p:spPr>
          <a:xfrm>
            <a:off x="567267" y="1521882"/>
            <a:ext cx="3124201" cy="461665"/>
          </a:xfrm>
          <a:prstGeom prst="rect">
            <a:avLst/>
          </a:prstGeom>
          <a:noFill/>
        </p:spPr>
        <p:txBody>
          <a:bodyPr wrap="square">
            <a:spAutoFit/>
          </a:bodyPr>
          <a:lstStyle/>
          <a:p>
            <a:r>
              <a:rPr lang="en-US" sz="2400" b="1" dirty="0"/>
              <a:t>File Access Methods</a:t>
            </a:r>
          </a:p>
        </p:txBody>
      </p:sp>
    </p:spTree>
    <p:extLst>
      <p:ext uri="{BB962C8B-B14F-4D97-AF65-F5344CB8AC3E}">
        <p14:creationId xmlns:p14="http://schemas.microsoft.com/office/powerpoint/2010/main" val="257851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E47A-10EF-4E7D-9831-78AD7959E190}"/>
              </a:ext>
            </a:extLst>
          </p:cNvPr>
          <p:cNvSpPr>
            <a:spLocks noGrp="1"/>
          </p:cNvSpPr>
          <p:nvPr>
            <p:ph type="title"/>
          </p:nvPr>
        </p:nvSpPr>
        <p:spPr>
          <a:xfrm>
            <a:off x="628650" y="366055"/>
            <a:ext cx="7886700" cy="947765"/>
          </a:xfrm>
        </p:spPr>
        <p:txBody>
          <a:bodyPr>
            <a:normAutofit/>
          </a:bodyPr>
          <a:lstStyle/>
          <a:p>
            <a:r>
              <a:rPr lang="en-US" sz="3200" dirty="0"/>
              <a:t>Opening a File</a:t>
            </a:r>
          </a:p>
        </p:txBody>
      </p:sp>
      <p:sp>
        <p:nvSpPr>
          <p:cNvPr id="4" name="Footer Placeholder 3">
            <a:extLst>
              <a:ext uri="{FF2B5EF4-FFF2-40B4-BE49-F238E27FC236}">
                <a16:creationId xmlns:a16="http://schemas.microsoft.com/office/drawing/2014/main" id="{53D0F0B7-373F-431F-90B3-C0A332CDC235}"/>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292BAA5C-073B-43F5-9BC5-A7C385859400}"/>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7</a:t>
            </a:fld>
            <a:endParaRPr lang="en-US" dirty="0"/>
          </a:p>
        </p:txBody>
      </p:sp>
      <p:sp>
        <p:nvSpPr>
          <p:cNvPr id="7" name="TextBox 6">
            <a:extLst>
              <a:ext uri="{FF2B5EF4-FFF2-40B4-BE49-F238E27FC236}">
                <a16:creationId xmlns:a16="http://schemas.microsoft.com/office/drawing/2014/main" id="{4FF5C1BE-5A38-4392-8A07-511A7FD21478}"/>
              </a:ext>
            </a:extLst>
          </p:cNvPr>
          <p:cNvSpPr txBox="1"/>
          <p:nvPr/>
        </p:nvSpPr>
        <p:spPr>
          <a:xfrm>
            <a:off x="401675" y="1313820"/>
            <a:ext cx="8313699" cy="3300904"/>
          </a:xfrm>
          <a:prstGeom prst="rect">
            <a:avLst/>
          </a:prstGeom>
          <a:noFill/>
        </p:spPr>
        <p:txBody>
          <a:bodyPr wrap="square">
            <a:spAutoFit/>
          </a:bodyPr>
          <a:lstStyle/>
          <a:p>
            <a:r>
              <a:rPr lang="en-US" dirty="0"/>
              <a:t>You use the </a:t>
            </a:r>
            <a:r>
              <a:rPr lang="en-US" i="1" dirty="0">
                <a:solidFill>
                  <a:srgbClr val="7030A0"/>
                </a:solidFill>
              </a:rPr>
              <a:t>open</a:t>
            </a:r>
            <a:r>
              <a:rPr lang="en-US" dirty="0"/>
              <a:t> function in Python to open a file. </a:t>
            </a:r>
          </a:p>
          <a:p>
            <a:r>
              <a:rPr lang="en-US" dirty="0"/>
              <a:t>The open function creates a file object and associates it with a file on the disk. Here is the general format of how the open function is used:</a:t>
            </a:r>
          </a:p>
          <a:p>
            <a:pPr algn="ctr"/>
            <a:r>
              <a:rPr lang="en-US" sz="2000" i="1" dirty="0" err="1">
                <a:solidFill>
                  <a:srgbClr val="C00000"/>
                </a:solidFill>
              </a:rPr>
              <a:t>file_variable</a:t>
            </a:r>
            <a:r>
              <a:rPr lang="en-US" sz="2000" i="1" dirty="0">
                <a:solidFill>
                  <a:srgbClr val="C00000"/>
                </a:solidFill>
              </a:rPr>
              <a:t> = open(filename, mode)</a:t>
            </a:r>
          </a:p>
          <a:p>
            <a:endParaRPr lang="en-US" sz="1400" dirty="0"/>
          </a:p>
          <a:p>
            <a:r>
              <a:rPr lang="en-US" dirty="0"/>
              <a:t>In the general format:</a:t>
            </a:r>
          </a:p>
          <a:p>
            <a:pPr marL="285750" indent="-285750">
              <a:buFont typeface="Wingdings" panose="05000000000000000000" pitchFamily="2" charset="2"/>
              <a:buChar char="Ø"/>
            </a:pPr>
            <a:r>
              <a:rPr lang="en-US" i="1" dirty="0" err="1">
                <a:solidFill>
                  <a:srgbClr val="C00000"/>
                </a:solidFill>
              </a:rPr>
              <a:t>file_variable</a:t>
            </a:r>
            <a:r>
              <a:rPr lang="en-US" i="1" dirty="0">
                <a:solidFill>
                  <a:srgbClr val="C00000"/>
                </a:solidFill>
              </a:rPr>
              <a:t> </a:t>
            </a:r>
            <a:r>
              <a:rPr lang="en-US" dirty="0"/>
              <a:t>is the name of the variable that will reference the file object.</a:t>
            </a:r>
          </a:p>
          <a:p>
            <a:pPr marL="285750" indent="-285750">
              <a:buFont typeface="Wingdings" panose="05000000000000000000" pitchFamily="2" charset="2"/>
              <a:buChar char="Ø"/>
            </a:pPr>
            <a:r>
              <a:rPr lang="en-US" i="1" dirty="0">
                <a:solidFill>
                  <a:srgbClr val="C00000"/>
                </a:solidFill>
              </a:rPr>
              <a:t>filename</a:t>
            </a:r>
            <a:r>
              <a:rPr lang="en-US" dirty="0"/>
              <a:t> is a string specifying the name of the file.</a:t>
            </a:r>
          </a:p>
          <a:p>
            <a:pPr marL="285750" indent="-285750">
              <a:buFont typeface="Wingdings" panose="05000000000000000000" pitchFamily="2" charset="2"/>
              <a:buChar char="Ø"/>
            </a:pPr>
            <a:r>
              <a:rPr lang="en-US" i="1" dirty="0">
                <a:solidFill>
                  <a:srgbClr val="C00000"/>
                </a:solidFill>
              </a:rPr>
              <a:t>mode</a:t>
            </a:r>
            <a:r>
              <a:rPr lang="en-US" dirty="0"/>
              <a:t> is a string specifying the mode (reading, writing, etc.) in which the file will be opened.</a:t>
            </a:r>
          </a:p>
          <a:p>
            <a:endParaRPr lang="en-US" sz="1050" dirty="0"/>
          </a:p>
          <a:p>
            <a:r>
              <a:rPr lang="en-US" dirty="0"/>
              <a:t>The modes shown in Table 8-1 are the ones we will use.</a:t>
            </a:r>
          </a:p>
        </p:txBody>
      </p:sp>
      <p:pic>
        <p:nvPicPr>
          <p:cNvPr id="17" name="Picture 16">
            <a:extLst>
              <a:ext uri="{FF2B5EF4-FFF2-40B4-BE49-F238E27FC236}">
                <a16:creationId xmlns:a16="http://schemas.microsoft.com/office/drawing/2014/main" id="{2210A6FF-42A5-4172-8C29-944EBBF1A068}"/>
              </a:ext>
            </a:extLst>
          </p:cNvPr>
          <p:cNvPicPr>
            <a:picLocks noChangeAspect="1"/>
          </p:cNvPicPr>
          <p:nvPr/>
        </p:nvPicPr>
        <p:blipFill>
          <a:blip r:embed="rId2"/>
          <a:stretch>
            <a:fillRect/>
          </a:stretch>
        </p:blipFill>
        <p:spPr>
          <a:xfrm>
            <a:off x="1702875" y="4651741"/>
            <a:ext cx="6529623" cy="1409024"/>
          </a:xfrm>
          <a:prstGeom prst="rect">
            <a:avLst/>
          </a:prstGeom>
        </p:spPr>
      </p:pic>
      <p:sp>
        <p:nvSpPr>
          <p:cNvPr id="9" name="TextBox 8">
            <a:extLst>
              <a:ext uri="{FF2B5EF4-FFF2-40B4-BE49-F238E27FC236}">
                <a16:creationId xmlns:a16="http://schemas.microsoft.com/office/drawing/2014/main" id="{AC600766-30D2-4843-9E49-D9F20246E44C}"/>
              </a:ext>
            </a:extLst>
          </p:cNvPr>
          <p:cNvSpPr txBox="1"/>
          <p:nvPr/>
        </p:nvSpPr>
        <p:spPr>
          <a:xfrm>
            <a:off x="4315522" y="6019170"/>
            <a:ext cx="947854" cy="261610"/>
          </a:xfrm>
          <a:prstGeom prst="rect">
            <a:avLst/>
          </a:prstGeom>
          <a:noFill/>
        </p:spPr>
        <p:txBody>
          <a:bodyPr wrap="square">
            <a:spAutoFit/>
          </a:bodyPr>
          <a:lstStyle/>
          <a:p>
            <a:r>
              <a:rPr lang="en-US" sz="1100" dirty="0"/>
              <a:t>Table 8-1 </a:t>
            </a:r>
          </a:p>
        </p:txBody>
      </p:sp>
    </p:spTree>
    <p:extLst>
      <p:ext uri="{BB962C8B-B14F-4D97-AF65-F5344CB8AC3E}">
        <p14:creationId xmlns:p14="http://schemas.microsoft.com/office/powerpoint/2010/main" val="69493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A915-9929-42D2-A027-E676992B2E44}"/>
              </a:ext>
            </a:extLst>
          </p:cNvPr>
          <p:cNvSpPr>
            <a:spLocks noGrp="1"/>
          </p:cNvSpPr>
          <p:nvPr>
            <p:ph type="title"/>
          </p:nvPr>
        </p:nvSpPr>
        <p:spPr>
          <a:xfrm>
            <a:off x="427928" y="299148"/>
            <a:ext cx="7886700" cy="940350"/>
          </a:xfrm>
        </p:spPr>
        <p:txBody>
          <a:bodyPr>
            <a:normAutofit/>
          </a:bodyPr>
          <a:lstStyle/>
          <a:p>
            <a:r>
              <a:rPr lang="en-US" sz="3200" dirty="0"/>
              <a:t>Specifying the Location of a File</a:t>
            </a:r>
          </a:p>
        </p:txBody>
      </p:sp>
      <p:sp>
        <p:nvSpPr>
          <p:cNvPr id="4" name="Footer Placeholder 3">
            <a:extLst>
              <a:ext uri="{FF2B5EF4-FFF2-40B4-BE49-F238E27FC236}">
                <a16:creationId xmlns:a16="http://schemas.microsoft.com/office/drawing/2014/main" id="{7BC719DF-4610-4865-93F2-44EE3D489503}"/>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AFC72C00-BC26-4126-8F08-FB1F6E4E5F8A}"/>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8</a:t>
            </a:fld>
            <a:endParaRPr lang="en-US" dirty="0"/>
          </a:p>
        </p:txBody>
      </p:sp>
      <p:sp>
        <p:nvSpPr>
          <p:cNvPr id="7" name="TextBox 6">
            <a:extLst>
              <a:ext uri="{FF2B5EF4-FFF2-40B4-BE49-F238E27FC236}">
                <a16:creationId xmlns:a16="http://schemas.microsoft.com/office/drawing/2014/main" id="{1B76AF07-4ADD-4DB4-AA54-24BF9AA884E9}"/>
              </a:ext>
            </a:extLst>
          </p:cNvPr>
          <p:cNvSpPr txBox="1"/>
          <p:nvPr/>
        </p:nvSpPr>
        <p:spPr>
          <a:xfrm>
            <a:off x="528985" y="1161439"/>
            <a:ext cx="7886700" cy="4739759"/>
          </a:xfrm>
          <a:prstGeom prst="rect">
            <a:avLst/>
          </a:prstGeom>
          <a:noFill/>
        </p:spPr>
        <p:txBody>
          <a:bodyPr wrap="square">
            <a:spAutoFit/>
          </a:bodyPr>
          <a:lstStyle/>
          <a:p>
            <a:pPr algn="l"/>
            <a:r>
              <a:rPr lang="en-US" sz="1800" b="0" i="0" u="none" strike="noStrike" baseline="0" dirty="0">
                <a:latin typeface="SabonLTPro-Roman"/>
              </a:rPr>
              <a:t>When you pass a file name that does not contain a path as an argument to the </a:t>
            </a:r>
            <a:r>
              <a:rPr lang="en-US" sz="1600" b="0" i="0" u="none" strike="noStrike" baseline="0" dirty="0">
                <a:latin typeface="ArialMonoMTPro"/>
              </a:rPr>
              <a:t>open </a:t>
            </a:r>
            <a:r>
              <a:rPr lang="en-US" sz="1800" b="0" i="0" u="none" strike="noStrike" baseline="0" dirty="0">
                <a:latin typeface="SabonLTPro-Roman"/>
              </a:rPr>
              <a:t>function</a:t>
            </a:r>
            <a:r>
              <a:rPr lang="en-US" dirty="0">
                <a:latin typeface="SabonLTPro-Roman"/>
              </a:rPr>
              <a:t>, </a:t>
            </a:r>
            <a:r>
              <a:rPr lang="en-US" sz="1800" b="0" i="0" u="none" strike="noStrike" baseline="0" dirty="0">
                <a:latin typeface="SabonLTPro-Roman"/>
              </a:rPr>
              <a:t>the Python interpreter assumes the file’s location is the same as that of the program.</a:t>
            </a:r>
          </a:p>
          <a:p>
            <a:pPr algn="l"/>
            <a:r>
              <a:rPr lang="en-US" sz="1800" b="0" i="0" u="none" strike="noStrike" baseline="0" dirty="0">
                <a:latin typeface="SabonLTPro-Roman"/>
              </a:rPr>
              <a:t>For example, suppose a program is in the following folder on a Windows computer:  </a:t>
            </a:r>
            <a:r>
              <a:rPr lang="fr-FR" sz="1600" b="0" i="0" u="none" strike="noStrike" baseline="0" dirty="0">
                <a:latin typeface="ArialMonoMTPro"/>
              </a:rPr>
              <a:t>  </a:t>
            </a:r>
            <a:r>
              <a:rPr lang="fr-FR" sz="1600" b="1" i="0" u="none" strike="noStrike" baseline="0" dirty="0">
                <a:latin typeface="ArialMonoMTPro"/>
              </a:rPr>
              <a:t>C:\Users\ABM\Documents\Python</a:t>
            </a:r>
          </a:p>
          <a:p>
            <a:pPr algn="l"/>
            <a:r>
              <a:rPr lang="en-US" sz="1800" b="0" i="0" u="none" strike="noStrike" baseline="0" dirty="0">
                <a:latin typeface="SabonLTPro-Roman"/>
              </a:rPr>
              <a:t>If the program is running and it executes the following statement, the file </a:t>
            </a:r>
            <a:r>
              <a:rPr lang="en-US" sz="1600" b="0" i="0" u="none" strike="noStrike" baseline="0" dirty="0">
                <a:latin typeface="ArialMonoMTPro"/>
              </a:rPr>
              <a:t>test.txt </a:t>
            </a:r>
            <a:r>
              <a:rPr lang="en-US" sz="1800" b="0" i="0" u="none" strike="noStrike" baseline="0" dirty="0">
                <a:latin typeface="SabonLTPro-Roman"/>
              </a:rPr>
              <a:t>is created in the same folder:</a:t>
            </a:r>
            <a:r>
              <a:rPr lang="en-US" sz="1600" b="0" i="0" u="none" strike="noStrike" baseline="0" dirty="0">
                <a:latin typeface="ArialMonoMTPro"/>
              </a:rPr>
              <a:t>   </a:t>
            </a:r>
            <a:r>
              <a:rPr lang="en-US" sz="1600" b="1" i="0" u="none" strike="noStrike" baseline="0" dirty="0">
                <a:latin typeface="ArialMonoMTPro"/>
              </a:rPr>
              <a:t> </a:t>
            </a:r>
            <a:r>
              <a:rPr lang="en-US" sz="1600" b="1" i="0" u="none" strike="noStrike" baseline="0" dirty="0" err="1">
                <a:latin typeface="ArialMonoMTPro"/>
              </a:rPr>
              <a:t>test_file</a:t>
            </a:r>
            <a:r>
              <a:rPr lang="en-US" sz="1600" b="1" i="0" u="none" strike="noStrike" baseline="0" dirty="0">
                <a:latin typeface="ArialMonoMTPro"/>
              </a:rPr>
              <a:t> = open('test.txt', 'w’)</a:t>
            </a:r>
          </a:p>
          <a:p>
            <a:pPr algn="l"/>
            <a:endParaRPr lang="en-US" sz="1400" b="0" i="0" u="none" strike="noStrike" baseline="0" dirty="0">
              <a:latin typeface="SabonLTPro-Roman"/>
            </a:endParaRPr>
          </a:p>
          <a:p>
            <a:pPr algn="l"/>
            <a:r>
              <a:rPr lang="en-US" sz="1800" b="0" i="0" u="none" strike="noStrike" baseline="0" dirty="0">
                <a:latin typeface="SabonLTPro-Roman"/>
              </a:rPr>
              <a:t>If you want to open a file in a different location, you can specify a path as well as a filename in the argument that you pass to the </a:t>
            </a:r>
            <a:r>
              <a:rPr lang="en-US" sz="1600" b="0" i="0" u="none" strike="noStrike" baseline="0" dirty="0">
                <a:latin typeface="ArialMonoMTPro"/>
              </a:rPr>
              <a:t>open </a:t>
            </a:r>
            <a:r>
              <a:rPr lang="en-US" sz="1800" b="0" i="0" u="none" strike="noStrike" baseline="0" dirty="0">
                <a:latin typeface="SabonLTPro-Roman"/>
              </a:rPr>
              <a:t>function. If you specify a path in a string literal (particularly on a Windows computer), be sure to prefix the string with the letter </a:t>
            </a:r>
            <a:r>
              <a:rPr lang="en-US" sz="1600" b="1" i="0" u="none" strike="noStrike" baseline="0" dirty="0">
                <a:solidFill>
                  <a:srgbClr val="C00000"/>
                </a:solidFill>
                <a:latin typeface="ArialMonoMTPro"/>
              </a:rPr>
              <a:t>r</a:t>
            </a:r>
            <a:r>
              <a:rPr lang="en-US" sz="1800" b="0" i="0" u="none" strike="noStrike" baseline="0" dirty="0">
                <a:latin typeface="SabonLTPro-Roman"/>
              </a:rPr>
              <a:t>. </a:t>
            </a:r>
          </a:p>
          <a:p>
            <a:pPr algn="l"/>
            <a:r>
              <a:rPr lang="en-US" sz="1800" b="0" i="0" u="sng" strike="noStrike" baseline="0" dirty="0">
                <a:latin typeface="SabonLTPro-Roman"/>
              </a:rPr>
              <a:t>The </a:t>
            </a:r>
            <a:r>
              <a:rPr lang="en-US" sz="1800" b="0" i="0" u="sng" strike="noStrike" baseline="0" dirty="0">
                <a:solidFill>
                  <a:srgbClr val="C00000"/>
                </a:solidFill>
                <a:latin typeface="SabonLTPro-Roman"/>
              </a:rPr>
              <a:t>r</a:t>
            </a:r>
            <a:r>
              <a:rPr lang="en-US" sz="1800" b="0" i="0" u="sng" strike="noStrike" baseline="0" dirty="0">
                <a:latin typeface="SabonLTPro-Roman"/>
              </a:rPr>
              <a:t> prefix specifies that the string is a raw string. This causes the Python interpreter to read the backslash characters as literal backslashes.</a:t>
            </a:r>
            <a:r>
              <a:rPr lang="en-US" sz="1800" b="0" i="0" u="none" strike="noStrike" baseline="0" dirty="0">
                <a:latin typeface="SabonLTPro-Roman"/>
              </a:rPr>
              <a:t> </a:t>
            </a:r>
          </a:p>
          <a:p>
            <a:pPr algn="l"/>
            <a:r>
              <a:rPr lang="en-US" sz="1800" b="0" i="0" u="none" strike="noStrike" baseline="0" dirty="0">
                <a:latin typeface="SabonLTPro-Roman"/>
              </a:rPr>
              <a:t>Without the r prefix, the interpreter would assume that the backslash characters were part of escape sequences, and an error would occur.</a:t>
            </a:r>
          </a:p>
          <a:p>
            <a:pPr algn="l"/>
            <a:r>
              <a:rPr lang="en-US" sz="1800" b="0" i="0" u="none" strike="noStrike" baseline="0" dirty="0">
                <a:latin typeface="SabonLTPro-Roman"/>
              </a:rPr>
              <a:t>Here is an example:</a:t>
            </a:r>
            <a:r>
              <a:rPr lang="en-US" sz="1600" b="0" i="0" u="none" strike="noStrike" baseline="0" dirty="0">
                <a:latin typeface="ArialMonoMTPro"/>
              </a:rPr>
              <a:t>  </a:t>
            </a:r>
            <a:r>
              <a:rPr lang="en-US" sz="1600" b="0" i="0" u="none" strike="noStrike" baseline="0" dirty="0" err="1">
                <a:solidFill>
                  <a:srgbClr val="7030A0"/>
                </a:solidFill>
                <a:latin typeface="ArialMonoMTPro"/>
              </a:rPr>
              <a:t>test_file</a:t>
            </a:r>
            <a:r>
              <a:rPr lang="en-US" sz="1600" b="0" i="0" u="none" strike="noStrike" baseline="0" dirty="0">
                <a:solidFill>
                  <a:srgbClr val="7030A0"/>
                </a:solidFill>
                <a:latin typeface="ArialMonoMTPro"/>
              </a:rPr>
              <a:t> = open(r'C:\Users\ABM\M110\test.txt', 'w')</a:t>
            </a:r>
            <a:endParaRPr lang="en-US" dirty="0">
              <a:solidFill>
                <a:srgbClr val="7030A0"/>
              </a:solidFill>
            </a:endParaRPr>
          </a:p>
        </p:txBody>
      </p:sp>
    </p:spTree>
    <p:extLst>
      <p:ext uri="{BB962C8B-B14F-4D97-AF65-F5344CB8AC3E}">
        <p14:creationId xmlns:p14="http://schemas.microsoft.com/office/powerpoint/2010/main" val="163386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DF2F-53BC-4ABB-B654-548D21486069}"/>
              </a:ext>
            </a:extLst>
          </p:cNvPr>
          <p:cNvSpPr>
            <a:spLocks noGrp="1"/>
          </p:cNvSpPr>
          <p:nvPr>
            <p:ph type="title"/>
          </p:nvPr>
        </p:nvSpPr>
        <p:spPr>
          <a:xfrm>
            <a:off x="628650" y="366055"/>
            <a:ext cx="7886700" cy="845585"/>
          </a:xfrm>
        </p:spPr>
        <p:txBody>
          <a:bodyPr>
            <a:normAutofit/>
          </a:bodyPr>
          <a:lstStyle/>
          <a:p>
            <a:r>
              <a:rPr lang="en-US" sz="3200" dirty="0"/>
              <a:t>Writing Data to a File</a:t>
            </a:r>
          </a:p>
        </p:txBody>
      </p:sp>
      <p:sp>
        <p:nvSpPr>
          <p:cNvPr id="4" name="Footer Placeholder 3">
            <a:extLst>
              <a:ext uri="{FF2B5EF4-FFF2-40B4-BE49-F238E27FC236}">
                <a16:creationId xmlns:a16="http://schemas.microsoft.com/office/drawing/2014/main" id="{7EC0B9B5-F1B8-4374-BE0E-3810D457FF3E}"/>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EEFDAFD2-7416-42B8-B291-237D6C6479B4}"/>
              </a:ext>
            </a:extLst>
          </p:cNvPr>
          <p:cNvSpPr>
            <a:spLocks noGrp="1"/>
          </p:cNvSpPr>
          <p:nvPr>
            <p:ph type="sldNum" sz="quarter" idx="4294967295"/>
          </p:nvPr>
        </p:nvSpPr>
        <p:spPr>
          <a:xfrm>
            <a:off x="8715375" y="6149975"/>
            <a:ext cx="428625" cy="365125"/>
          </a:xfrm>
          <a:prstGeom prst="rect">
            <a:avLst/>
          </a:prstGeom>
        </p:spPr>
        <p:txBody>
          <a:bodyPr/>
          <a:lstStyle/>
          <a:p>
            <a:fld id="{D57F1E4F-1CFF-5643-939E-02111984F565}" type="slidenum">
              <a:rPr lang="en-US" smtClean="0"/>
              <a:pPr/>
              <a:t>9</a:t>
            </a:fld>
            <a:endParaRPr lang="en-US" dirty="0"/>
          </a:p>
        </p:txBody>
      </p:sp>
      <p:sp>
        <p:nvSpPr>
          <p:cNvPr id="7" name="TextBox 6">
            <a:extLst>
              <a:ext uri="{FF2B5EF4-FFF2-40B4-BE49-F238E27FC236}">
                <a16:creationId xmlns:a16="http://schemas.microsoft.com/office/drawing/2014/main" id="{988042BD-C39C-4D8D-8763-A8B73ACA5FF4}"/>
              </a:ext>
            </a:extLst>
          </p:cNvPr>
          <p:cNvSpPr txBox="1"/>
          <p:nvPr/>
        </p:nvSpPr>
        <p:spPr>
          <a:xfrm>
            <a:off x="490654" y="1211640"/>
            <a:ext cx="8329496" cy="2031325"/>
          </a:xfrm>
          <a:prstGeom prst="rect">
            <a:avLst/>
          </a:prstGeom>
          <a:noFill/>
        </p:spPr>
        <p:txBody>
          <a:bodyPr wrap="square">
            <a:spAutoFit/>
          </a:bodyPr>
          <a:lstStyle/>
          <a:p>
            <a:pPr algn="l"/>
            <a:r>
              <a:rPr lang="en-US" sz="1800" b="0" i="0" u="none" strike="noStrike" baseline="0" dirty="0">
                <a:latin typeface="SabonLTPro-Roman"/>
              </a:rPr>
              <a:t>So far, you have worked with several of Python’s library functions, and you have even written your own functions. </a:t>
            </a:r>
          </a:p>
          <a:p>
            <a:pPr algn="l"/>
            <a:r>
              <a:rPr lang="en-US" sz="1800" b="0" i="0" u="none" strike="noStrike" baseline="0" dirty="0">
                <a:latin typeface="SabonLTPro-Roman"/>
              </a:rPr>
              <a:t>Now, we introduce you to another type of function, which is known as a method. </a:t>
            </a:r>
          </a:p>
          <a:p>
            <a:pPr algn="l"/>
            <a:r>
              <a:rPr lang="en-US" sz="1800" b="0" i="0" u="none" strike="noStrike" baseline="0" dirty="0">
                <a:latin typeface="SabonLTPro-Roman"/>
              </a:rPr>
              <a:t>A </a:t>
            </a:r>
            <a:r>
              <a:rPr lang="en-US" sz="1800" b="0" i="1" u="none" strike="noStrike" baseline="0" dirty="0">
                <a:solidFill>
                  <a:srgbClr val="C00000"/>
                </a:solidFill>
                <a:latin typeface="SabonLTPro-Italic"/>
              </a:rPr>
              <a:t>method</a:t>
            </a:r>
            <a:r>
              <a:rPr lang="en-US" sz="1800" b="0" i="1" u="none" strike="noStrike" baseline="0" dirty="0">
                <a:latin typeface="SabonLTPro-Italic"/>
              </a:rPr>
              <a:t> </a:t>
            </a:r>
            <a:r>
              <a:rPr lang="en-US" sz="1800" b="0" i="0" u="none" strike="noStrike" baseline="0" dirty="0">
                <a:latin typeface="SabonLTPro-Roman"/>
              </a:rPr>
              <a:t>is a function that belongs to an object and performs some operation using that object. </a:t>
            </a:r>
          </a:p>
          <a:p>
            <a:pPr algn="l"/>
            <a:r>
              <a:rPr lang="en-US" sz="1800" b="0" i="0" u="none" strike="noStrike" baseline="0" dirty="0">
                <a:latin typeface="SabonLTPro-Roman"/>
              </a:rPr>
              <a:t>Once you have opened a file, you use the file object’s methods to perform operations on the file.</a:t>
            </a:r>
            <a:endParaRPr lang="en-US" dirty="0"/>
          </a:p>
        </p:txBody>
      </p:sp>
      <p:sp>
        <p:nvSpPr>
          <p:cNvPr id="9" name="TextBox 8">
            <a:extLst>
              <a:ext uri="{FF2B5EF4-FFF2-40B4-BE49-F238E27FC236}">
                <a16:creationId xmlns:a16="http://schemas.microsoft.com/office/drawing/2014/main" id="{1452FE8F-47F0-46CC-A908-5F187EFEB159}"/>
              </a:ext>
            </a:extLst>
          </p:cNvPr>
          <p:cNvSpPr txBox="1"/>
          <p:nvPr/>
        </p:nvSpPr>
        <p:spPr>
          <a:xfrm>
            <a:off x="490655" y="3362950"/>
            <a:ext cx="8196146" cy="954107"/>
          </a:xfrm>
          <a:prstGeom prst="rect">
            <a:avLst/>
          </a:prstGeom>
          <a:noFill/>
        </p:spPr>
        <p:txBody>
          <a:bodyPr wrap="square">
            <a:spAutoFit/>
          </a:bodyPr>
          <a:lstStyle/>
          <a:p>
            <a:pPr algn="l"/>
            <a:r>
              <a:rPr lang="en-US" sz="1800" b="0" i="0" u="none" strike="noStrike" baseline="0" dirty="0">
                <a:latin typeface="SabonLTPro-Roman"/>
              </a:rPr>
              <a:t>For example, file objects have a method named </a:t>
            </a:r>
            <a:r>
              <a:rPr lang="en-US" sz="1600" b="0" i="1" u="none" strike="noStrike" baseline="0" dirty="0">
                <a:solidFill>
                  <a:srgbClr val="C00000"/>
                </a:solidFill>
                <a:latin typeface="ArialMonoMTPro"/>
              </a:rPr>
              <a:t>write</a:t>
            </a:r>
            <a:r>
              <a:rPr lang="en-US" sz="1600" b="0" i="0" u="none" strike="noStrike" baseline="0" dirty="0">
                <a:latin typeface="ArialMonoMTPro"/>
              </a:rPr>
              <a:t> </a:t>
            </a:r>
            <a:r>
              <a:rPr lang="en-US" sz="1800" b="0" i="0" u="none" strike="noStrike" baseline="0" dirty="0">
                <a:latin typeface="SabonLTPro-Roman"/>
              </a:rPr>
              <a:t>that can be used to write data to a file. Below is the general format of how you call the </a:t>
            </a:r>
            <a:r>
              <a:rPr lang="en-US" sz="1600" b="0" i="1" u="none" strike="noStrike" baseline="0" dirty="0">
                <a:solidFill>
                  <a:srgbClr val="C00000"/>
                </a:solidFill>
                <a:latin typeface="ArialMonoMTPro"/>
              </a:rPr>
              <a:t>write</a:t>
            </a:r>
            <a:r>
              <a:rPr lang="en-US" sz="1600" b="0" i="0" u="none" strike="noStrike" baseline="0" dirty="0">
                <a:latin typeface="ArialMonoMTPro"/>
              </a:rPr>
              <a:t> </a:t>
            </a:r>
            <a:r>
              <a:rPr lang="en-US" sz="1800" b="0" i="0" u="none" strike="noStrike" baseline="0" dirty="0">
                <a:latin typeface="SabonLTPro-Roman"/>
              </a:rPr>
              <a:t>method:</a:t>
            </a:r>
          </a:p>
          <a:p>
            <a:pPr algn="l"/>
            <a:r>
              <a:rPr lang="en-US" b="0" i="1" u="none" strike="noStrike" baseline="0" dirty="0">
                <a:solidFill>
                  <a:srgbClr val="C00000"/>
                </a:solidFill>
                <a:latin typeface="ArialMonoMTPro-Oblique"/>
              </a:rPr>
              <a:t>                               </a:t>
            </a:r>
            <a:r>
              <a:rPr lang="en-US" b="0" i="1" u="none" strike="noStrike" baseline="0" dirty="0" err="1">
                <a:solidFill>
                  <a:srgbClr val="C00000"/>
                </a:solidFill>
                <a:latin typeface="ArialMonoMTPro-Oblique"/>
              </a:rPr>
              <a:t>file_variable</a:t>
            </a:r>
            <a:r>
              <a:rPr lang="en-US" b="0" i="0" u="none" strike="noStrike" baseline="0" dirty="0" err="1">
                <a:solidFill>
                  <a:srgbClr val="C00000"/>
                </a:solidFill>
                <a:latin typeface="ArialMonoMTPro"/>
              </a:rPr>
              <a:t>.write</a:t>
            </a:r>
            <a:r>
              <a:rPr lang="en-US" b="0" i="0" u="none" strike="noStrike" baseline="0" dirty="0">
                <a:solidFill>
                  <a:srgbClr val="C00000"/>
                </a:solidFill>
                <a:latin typeface="ArialMonoMTPro"/>
              </a:rPr>
              <a:t>(</a:t>
            </a:r>
            <a:r>
              <a:rPr lang="en-US" b="0" i="1" u="none" strike="noStrike" baseline="0" dirty="0">
                <a:solidFill>
                  <a:srgbClr val="C00000"/>
                </a:solidFill>
                <a:latin typeface="ArialMonoMTPro-Oblique"/>
              </a:rPr>
              <a:t>string</a:t>
            </a:r>
            <a:r>
              <a:rPr lang="en-US" b="0" i="0" u="none" strike="noStrike" baseline="0" dirty="0">
                <a:solidFill>
                  <a:srgbClr val="C00000"/>
                </a:solidFill>
                <a:latin typeface="ArialMonoMTPro"/>
              </a:rPr>
              <a:t>)</a:t>
            </a:r>
            <a:endParaRPr lang="en-US" sz="2000" dirty="0">
              <a:solidFill>
                <a:srgbClr val="C00000"/>
              </a:solidFill>
            </a:endParaRPr>
          </a:p>
        </p:txBody>
      </p:sp>
      <p:sp>
        <p:nvSpPr>
          <p:cNvPr id="11" name="TextBox 10">
            <a:extLst>
              <a:ext uri="{FF2B5EF4-FFF2-40B4-BE49-F238E27FC236}">
                <a16:creationId xmlns:a16="http://schemas.microsoft.com/office/drawing/2014/main" id="{7FC8BA5F-4DD0-4FC3-B505-3C0F747F75AF}"/>
              </a:ext>
            </a:extLst>
          </p:cNvPr>
          <p:cNvSpPr txBox="1"/>
          <p:nvPr/>
        </p:nvSpPr>
        <p:spPr>
          <a:xfrm>
            <a:off x="507264" y="4437042"/>
            <a:ext cx="8129471" cy="923330"/>
          </a:xfrm>
          <a:prstGeom prst="rect">
            <a:avLst/>
          </a:prstGeom>
          <a:noFill/>
        </p:spPr>
        <p:txBody>
          <a:bodyPr wrap="square">
            <a:spAutoFit/>
          </a:bodyPr>
          <a:lstStyle/>
          <a:p>
            <a:pPr algn="l"/>
            <a:r>
              <a:rPr lang="en-US" sz="1800" b="0" i="0" u="none" strike="noStrike" baseline="0" dirty="0">
                <a:latin typeface="SabonLTPro-Roman"/>
              </a:rPr>
              <a:t>In the format, </a:t>
            </a:r>
            <a:r>
              <a:rPr lang="en-US" sz="1600" b="0" i="1" u="none" strike="noStrike" baseline="0" dirty="0" err="1">
                <a:solidFill>
                  <a:srgbClr val="C00000"/>
                </a:solidFill>
                <a:latin typeface="ArialMonoMTPro-Oblique"/>
              </a:rPr>
              <a:t>file_variable</a:t>
            </a:r>
            <a:r>
              <a:rPr lang="en-US" sz="1600" b="0" i="1" u="none" strike="noStrike" baseline="0" dirty="0">
                <a:solidFill>
                  <a:srgbClr val="C00000"/>
                </a:solidFill>
                <a:latin typeface="ArialMonoMTPro-Oblique"/>
              </a:rPr>
              <a:t> </a:t>
            </a:r>
            <a:r>
              <a:rPr lang="en-US" sz="1800" b="0" i="0" u="none" strike="noStrike" baseline="0" dirty="0">
                <a:latin typeface="SabonLTPro-Roman"/>
              </a:rPr>
              <a:t>is a variable that references a file object, and </a:t>
            </a:r>
            <a:r>
              <a:rPr lang="en-US" sz="1600" b="0" i="1" u="none" strike="noStrike" baseline="0" dirty="0">
                <a:solidFill>
                  <a:srgbClr val="C00000"/>
                </a:solidFill>
                <a:latin typeface="ArialMonoMTPro-Oblique"/>
              </a:rPr>
              <a:t>string</a:t>
            </a:r>
            <a:r>
              <a:rPr lang="en-US" sz="1600" b="0" i="1" u="none" strike="noStrike" baseline="0" dirty="0">
                <a:latin typeface="ArialMonoMTPro-Oblique"/>
              </a:rPr>
              <a:t> </a:t>
            </a:r>
            <a:r>
              <a:rPr lang="en-US" sz="1800" b="0" i="0" u="none" strike="noStrike" baseline="0" dirty="0">
                <a:latin typeface="SabonLTPro-Roman"/>
              </a:rPr>
              <a:t>is a string that will be written to the file. </a:t>
            </a:r>
          </a:p>
          <a:p>
            <a:pPr algn="l"/>
            <a:r>
              <a:rPr lang="en-US" sz="1800" b="0" i="0" u="none" strike="noStrike" baseline="0" dirty="0">
                <a:latin typeface="SabonLTPro-Roman"/>
              </a:rPr>
              <a:t>The file must be opened for writing (using the </a:t>
            </a:r>
            <a:r>
              <a:rPr lang="en-US" sz="1600" b="0" i="0" u="none" strike="noStrike" baseline="0" dirty="0">
                <a:latin typeface="ArialMonoMTPro"/>
              </a:rPr>
              <a:t>'w’ </a:t>
            </a:r>
            <a:r>
              <a:rPr lang="en-US" sz="1800" b="0" i="0" u="none" strike="noStrike" baseline="0" dirty="0">
                <a:latin typeface="SabonLTPro-Roman"/>
              </a:rPr>
              <a:t>or </a:t>
            </a:r>
            <a:r>
              <a:rPr lang="en-US" sz="1600" b="0" i="0" u="none" strike="noStrike" baseline="0" dirty="0">
                <a:latin typeface="ArialMonoMTPro"/>
              </a:rPr>
              <a:t>'a' </a:t>
            </a:r>
            <a:r>
              <a:rPr lang="en-US" sz="1800" b="0" i="0" u="none" strike="noStrike" baseline="0" dirty="0">
                <a:latin typeface="SabonLTPro-Roman"/>
              </a:rPr>
              <a:t>mode) or an error will occur.</a:t>
            </a:r>
            <a:endParaRPr lang="en-US" dirty="0"/>
          </a:p>
        </p:txBody>
      </p:sp>
    </p:spTree>
    <p:extLst>
      <p:ext uri="{BB962C8B-B14F-4D97-AF65-F5344CB8AC3E}">
        <p14:creationId xmlns:p14="http://schemas.microsoft.com/office/powerpoint/2010/main" val="11144291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1617860480"/>
</p:tagLst>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17664</TotalTime>
  <Words>4887</Words>
  <Application>Microsoft Office PowerPoint</Application>
  <PresentationFormat>Custom</PresentationFormat>
  <Paragraphs>373</Paragraphs>
  <Slides>35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ArialMonoMTPro</vt:lpstr>
      <vt:lpstr>ArialMonoMTPro-Oblique</vt:lpstr>
      <vt:lpstr>Calibri</vt:lpstr>
      <vt:lpstr>Calibri Light</vt:lpstr>
      <vt:lpstr>Corbel</vt:lpstr>
      <vt:lpstr>Poppins</vt:lpstr>
      <vt:lpstr>Poppins Medium</vt:lpstr>
      <vt:lpstr>SabonLTPro-Italic</vt:lpstr>
      <vt:lpstr>SabonLTPro-Roman</vt:lpstr>
      <vt:lpstr>Wingdings</vt:lpstr>
      <vt:lpstr>1_Office Theme</vt:lpstr>
      <vt:lpstr>M110: Python Programming  Meeting #8  Files and Exceptions</vt:lpstr>
      <vt:lpstr>Contents</vt:lpstr>
      <vt:lpstr>Introduction to File Input and Output</vt:lpstr>
      <vt:lpstr>Introduction to File Input and Output</vt:lpstr>
      <vt:lpstr>Files: Types and Access Methods</vt:lpstr>
      <vt:lpstr>Files: Types and Access Methods</vt:lpstr>
      <vt:lpstr>Opening a File</vt:lpstr>
      <vt:lpstr>Specifying the Location of a File</vt:lpstr>
      <vt:lpstr>Writing Data to a File</vt:lpstr>
      <vt:lpstr>Writing Data to a File- Example</vt:lpstr>
      <vt:lpstr>Reading Data From a File</vt:lpstr>
      <vt:lpstr>Reading Data From a File</vt:lpstr>
      <vt:lpstr>Reading Data From a File</vt:lpstr>
      <vt:lpstr>Dealing with the newline \n</vt:lpstr>
      <vt:lpstr>Dealing with the newline \n</vt:lpstr>
      <vt:lpstr>Appending Data to an Existing File</vt:lpstr>
      <vt:lpstr>Writing and Reading Numeric Data</vt:lpstr>
      <vt:lpstr>Writing and Reading Numeric Data</vt:lpstr>
      <vt:lpstr>Using loops to Process Files</vt:lpstr>
      <vt:lpstr>Using loops to Process Files</vt:lpstr>
      <vt:lpstr>Processing Records</vt:lpstr>
      <vt:lpstr>Processing Records</vt:lpstr>
      <vt:lpstr>Processing Records</vt:lpstr>
      <vt:lpstr>Exceptions</vt:lpstr>
      <vt:lpstr>Exceptions</vt:lpstr>
      <vt:lpstr>Exceptions</vt:lpstr>
      <vt:lpstr>Exceptions</vt:lpstr>
      <vt:lpstr>Exceptions</vt:lpstr>
      <vt:lpstr>Handling Multiple Exceptions</vt:lpstr>
      <vt:lpstr>Handling Multiple Exceptions</vt:lpstr>
      <vt:lpstr>What If an Exception Is Not Handled?</vt:lpstr>
      <vt:lpstr>Exercise 1</vt:lpstr>
      <vt:lpstr>Exercise 1- Solution</vt:lpstr>
      <vt:lpstr>Exercise 2</vt:lpstr>
      <vt:lpstr>Exercise 2-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127</cp:revision>
  <dcterms:created xsi:type="dcterms:W3CDTF">2018-09-14T23:33:58Z</dcterms:created>
  <dcterms:modified xsi:type="dcterms:W3CDTF">2023-06-25T18:51:19Z</dcterms:modified>
</cp:coreProperties>
</file>