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embeddedFontLst>
    <p:embeddedFont>
      <p:font typeface="Arial Black"/>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9" roundtripDataSignature="AMtx7mhcoaexDP01gP6/PGKdn/ma+EXz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ArialBlack-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6" name="Google Shape;54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2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3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3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3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3"/>
          <p:cNvSpPr/>
          <p:nvPr>
            <p:ph idx="2" type="pic"/>
          </p:nvPr>
        </p:nvSpPr>
        <p:spPr>
          <a:xfrm>
            <a:off x="5183188" y="987425"/>
            <a:ext cx="6172200" cy="4873625"/>
          </a:xfrm>
          <a:prstGeom prst="rect">
            <a:avLst/>
          </a:prstGeom>
          <a:noFill/>
          <a:ln>
            <a:noFill/>
          </a:ln>
        </p:spPr>
      </p:sp>
      <p:sp>
        <p:nvSpPr>
          <p:cNvPr id="68" name="Google Shape;68;p3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11.png"/><Relationship Id="rId7"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11.png"/><Relationship Id="rId7"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11.png"/><Relationship Id="rId7"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11.png"/><Relationship Id="rId7" Type="http://schemas.openxmlformats.org/officeDocument/2006/relationships/image" Target="../media/image2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11.png"/><Relationship Id="rId7" Type="http://schemas.openxmlformats.org/officeDocument/2006/relationships/image" Target="../media/image2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11.png"/><Relationship Id="rId7" Type="http://schemas.openxmlformats.org/officeDocument/2006/relationships/hyperlink" Target="http://wiki.ros.org/navigation" TargetMode="External"/><Relationship Id="rId8"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11.png"/><Relationship Id="rId7"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11.png"/><Relationship Id="rId7" Type="http://schemas.openxmlformats.org/officeDocument/2006/relationships/hyperlink" Target="https://automaticaddison.com/how-to-set-up-the-ros-navigation-stack-on-a-robo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jpg"/><Relationship Id="rId4" Type="http://schemas.openxmlformats.org/officeDocument/2006/relationships/image" Target="../media/image28.png"/><Relationship Id="rId5" Type="http://schemas.openxmlformats.org/officeDocument/2006/relationships/image" Target="../media/image1.png"/><Relationship Id="rId6"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1.png"/><Relationship Id="rId5"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11.png"/><Relationship Id="rId7"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0" y="0"/>
            <a:ext cx="12192000" cy="6858000"/>
          </a:xfrm>
          <a:prstGeom prst="rect">
            <a:avLst/>
          </a:prstGeom>
          <a:solidFill>
            <a:srgbClr val="9C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89" name="Google Shape;89;p1"/>
          <p:cNvPicPr preferRelativeResize="0"/>
          <p:nvPr/>
        </p:nvPicPr>
        <p:blipFill rotWithShape="1">
          <a:blip r:embed="rId3">
            <a:alphaModFix/>
          </a:blip>
          <a:srcRect b="0" l="0" r="0" t="0"/>
          <a:stretch/>
        </p:blipFill>
        <p:spPr>
          <a:xfrm>
            <a:off x="10532032" y="5678465"/>
            <a:ext cx="1659968" cy="1659968"/>
          </a:xfrm>
          <a:prstGeom prst="rect">
            <a:avLst/>
          </a:prstGeom>
          <a:noFill/>
          <a:ln>
            <a:noFill/>
          </a:ln>
        </p:spPr>
      </p:pic>
      <p:sp>
        <p:nvSpPr>
          <p:cNvPr id="90" name="Google Shape;90;p1"/>
          <p:cNvSpPr/>
          <p:nvPr/>
        </p:nvSpPr>
        <p:spPr>
          <a:xfrm>
            <a:off x="3637935" y="1092007"/>
            <a:ext cx="5073445" cy="4864510"/>
          </a:xfrm>
          <a:prstGeom prst="donut">
            <a:avLst>
              <a:gd fmla="val 4214" name="adj"/>
            </a:avLst>
          </a:prstGeom>
          <a:solidFill>
            <a:srgbClr val="1E4E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1" name="Google Shape;91;p1"/>
          <p:cNvSpPr txBox="1"/>
          <p:nvPr/>
        </p:nvSpPr>
        <p:spPr>
          <a:xfrm>
            <a:off x="4395018" y="1554492"/>
            <a:ext cx="3559278" cy="39395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5000" u="none" cap="none" strike="noStrike">
                <a:solidFill>
                  <a:schemeClr val="dk1"/>
                </a:solidFill>
                <a:latin typeface="Calibri"/>
                <a:ea typeface="Calibri"/>
                <a:cs typeface="Calibri"/>
                <a:sym typeface="Calibri"/>
              </a:rPr>
              <a:t>10</a:t>
            </a:r>
            <a:endParaRPr/>
          </a:p>
        </p:txBody>
      </p:sp>
      <p:sp>
        <p:nvSpPr>
          <p:cNvPr id="92" name="Google Shape;92;p1"/>
          <p:cNvSpPr txBox="1"/>
          <p:nvPr/>
        </p:nvSpPr>
        <p:spPr>
          <a:xfrm>
            <a:off x="5297128" y="1554492"/>
            <a:ext cx="1755059" cy="39395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0">
                <a:solidFill>
                  <a:schemeClr val="dk1"/>
                </a:solidFill>
                <a:latin typeface="Calibri"/>
                <a:ea typeface="Calibri"/>
                <a:cs typeface="Calibri"/>
                <a:sym typeface="Calibri"/>
              </a:rPr>
              <a:t>9</a:t>
            </a:r>
            <a:endParaRPr/>
          </a:p>
        </p:txBody>
      </p:sp>
      <p:sp>
        <p:nvSpPr>
          <p:cNvPr id="93" name="Google Shape;93;p1"/>
          <p:cNvSpPr txBox="1"/>
          <p:nvPr/>
        </p:nvSpPr>
        <p:spPr>
          <a:xfrm>
            <a:off x="5297128" y="1554492"/>
            <a:ext cx="1755059" cy="39395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0">
                <a:solidFill>
                  <a:schemeClr val="dk1"/>
                </a:solidFill>
                <a:latin typeface="Calibri"/>
                <a:ea typeface="Calibri"/>
                <a:cs typeface="Calibri"/>
                <a:sym typeface="Calibri"/>
              </a:rPr>
              <a:t>8</a:t>
            </a:r>
            <a:endParaRPr/>
          </a:p>
        </p:txBody>
      </p:sp>
      <p:sp>
        <p:nvSpPr>
          <p:cNvPr id="94" name="Google Shape;94;p1"/>
          <p:cNvSpPr txBox="1"/>
          <p:nvPr/>
        </p:nvSpPr>
        <p:spPr>
          <a:xfrm>
            <a:off x="5297128" y="1554492"/>
            <a:ext cx="1755059" cy="39395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0">
                <a:solidFill>
                  <a:schemeClr val="dk1"/>
                </a:solidFill>
                <a:latin typeface="Calibri"/>
                <a:ea typeface="Calibri"/>
                <a:cs typeface="Calibri"/>
                <a:sym typeface="Calibri"/>
              </a:rPr>
              <a:t>7</a:t>
            </a:r>
            <a:endParaRPr/>
          </a:p>
        </p:txBody>
      </p:sp>
      <p:sp>
        <p:nvSpPr>
          <p:cNvPr id="95" name="Google Shape;95;p1"/>
          <p:cNvSpPr txBox="1"/>
          <p:nvPr/>
        </p:nvSpPr>
        <p:spPr>
          <a:xfrm>
            <a:off x="5297128" y="1554492"/>
            <a:ext cx="1755059" cy="39395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0">
                <a:solidFill>
                  <a:schemeClr val="dk1"/>
                </a:solidFill>
                <a:latin typeface="Calibri"/>
                <a:ea typeface="Calibri"/>
                <a:cs typeface="Calibri"/>
                <a:sym typeface="Calibri"/>
              </a:rPr>
              <a:t>6</a:t>
            </a:r>
            <a:endParaRPr/>
          </a:p>
        </p:txBody>
      </p:sp>
      <p:sp>
        <p:nvSpPr>
          <p:cNvPr id="96" name="Google Shape;96;p1"/>
          <p:cNvSpPr txBox="1"/>
          <p:nvPr/>
        </p:nvSpPr>
        <p:spPr>
          <a:xfrm>
            <a:off x="5297128" y="1554492"/>
            <a:ext cx="1755059" cy="39395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0">
                <a:solidFill>
                  <a:schemeClr val="dk1"/>
                </a:solidFill>
                <a:latin typeface="Calibri"/>
                <a:ea typeface="Calibri"/>
                <a:cs typeface="Calibri"/>
                <a:sym typeface="Calibri"/>
              </a:rPr>
              <a:t>5</a:t>
            </a:r>
            <a:endParaRPr/>
          </a:p>
        </p:txBody>
      </p:sp>
      <p:sp>
        <p:nvSpPr>
          <p:cNvPr id="97" name="Google Shape;97;p1"/>
          <p:cNvSpPr txBox="1"/>
          <p:nvPr/>
        </p:nvSpPr>
        <p:spPr>
          <a:xfrm>
            <a:off x="5297128" y="1554492"/>
            <a:ext cx="1755059" cy="39395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0">
                <a:solidFill>
                  <a:schemeClr val="dk1"/>
                </a:solidFill>
                <a:latin typeface="Calibri"/>
                <a:ea typeface="Calibri"/>
                <a:cs typeface="Calibri"/>
                <a:sym typeface="Calibri"/>
              </a:rPr>
              <a:t>4</a:t>
            </a:r>
            <a:endParaRPr/>
          </a:p>
        </p:txBody>
      </p:sp>
      <p:sp>
        <p:nvSpPr>
          <p:cNvPr id="98" name="Google Shape;98;p1"/>
          <p:cNvSpPr txBox="1"/>
          <p:nvPr/>
        </p:nvSpPr>
        <p:spPr>
          <a:xfrm>
            <a:off x="5297128" y="1554492"/>
            <a:ext cx="1755059" cy="39395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0">
                <a:solidFill>
                  <a:schemeClr val="dk1"/>
                </a:solidFill>
                <a:latin typeface="Calibri"/>
                <a:ea typeface="Calibri"/>
                <a:cs typeface="Calibri"/>
                <a:sym typeface="Calibri"/>
              </a:rPr>
              <a:t>3</a:t>
            </a:r>
            <a:endParaRPr/>
          </a:p>
        </p:txBody>
      </p:sp>
      <p:sp>
        <p:nvSpPr>
          <p:cNvPr id="99" name="Google Shape;99;p1"/>
          <p:cNvSpPr txBox="1"/>
          <p:nvPr/>
        </p:nvSpPr>
        <p:spPr>
          <a:xfrm>
            <a:off x="5297128" y="1554492"/>
            <a:ext cx="1755059" cy="39395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0">
                <a:solidFill>
                  <a:schemeClr val="dk1"/>
                </a:solidFill>
                <a:latin typeface="Calibri"/>
                <a:ea typeface="Calibri"/>
                <a:cs typeface="Calibri"/>
                <a:sym typeface="Calibri"/>
              </a:rPr>
              <a:t>2</a:t>
            </a:r>
            <a:endParaRPr/>
          </a:p>
        </p:txBody>
      </p:sp>
      <p:sp>
        <p:nvSpPr>
          <p:cNvPr id="100" name="Google Shape;100;p1"/>
          <p:cNvSpPr txBox="1"/>
          <p:nvPr/>
        </p:nvSpPr>
        <p:spPr>
          <a:xfrm>
            <a:off x="5297128" y="1554492"/>
            <a:ext cx="1755059" cy="39395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0">
                <a:solidFill>
                  <a:schemeClr val="dk1"/>
                </a:solidFill>
                <a:latin typeface="Calibri"/>
                <a:ea typeface="Calibri"/>
                <a:cs typeface="Calibri"/>
                <a:sym typeface="Calibri"/>
              </a:rPr>
              <a:t>1</a:t>
            </a:r>
            <a:endParaRPr/>
          </a:p>
        </p:txBody>
      </p:sp>
      <p:sp>
        <p:nvSpPr>
          <p:cNvPr id="101" name="Google Shape;101;p1"/>
          <p:cNvSpPr txBox="1"/>
          <p:nvPr/>
        </p:nvSpPr>
        <p:spPr>
          <a:xfrm>
            <a:off x="5218471" y="1459230"/>
            <a:ext cx="1755059" cy="39395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0">
                <a:solidFill>
                  <a:schemeClr val="dk1"/>
                </a:solidFill>
                <a:latin typeface="Calibri"/>
                <a:ea typeface="Calibri"/>
                <a:cs typeface="Calibri"/>
                <a:sym typeface="Calibri"/>
              </a:rPr>
              <a:t>0</a:t>
            </a:r>
            <a:endParaRPr/>
          </a:p>
        </p:txBody>
      </p:sp>
      <p:pic>
        <p:nvPicPr>
          <p:cNvPr descr="Robot arm - Free technology icons" id="102" name="Google Shape;102;p1"/>
          <p:cNvPicPr preferRelativeResize="0"/>
          <p:nvPr/>
        </p:nvPicPr>
        <p:blipFill rotWithShape="1">
          <a:blip r:embed="rId4">
            <a:alphaModFix/>
          </a:blip>
          <a:srcRect b="0" l="0" r="0" t="0"/>
          <a:stretch/>
        </p:blipFill>
        <p:spPr>
          <a:xfrm>
            <a:off x="10797309" y="131618"/>
            <a:ext cx="1089891" cy="108989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par>
                                <p:cTn fill="hold" nodeType="with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par>
                                <p:cTn fill="hold" nodeType="withEffect" presetClass="exit" presetID="1" presetSubtype="0">
                                  <p:stCondLst>
                                    <p:cond delay="1000"/>
                                  </p:stCondLst>
                                  <p:childTnLst>
                                    <p:set>
                                      <p:cBhvr>
                                        <p:cTn dur="1" fill="hold">
                                          <p:stCondLst>
                                            <p:cond delay="1"/>
                                          </p:stCondLst>
                                        </p:cTn>
                                        <p:tgtEl>
                                          <p:spTgt spid="91"/>
                                        </p:tgtEl>
                                        <p:attrNameLst>
                                          <p:attrName>style.visibility</p:attrName>
                                        </p:attrNameLst>
                                      </p:cBhvr>
                                      <p:to>
                                        <p:strVal val="hidden"/>
                                      </p:to>
                                    </p:set>
                                  </p:childTnLst>
                                </p:cTn>
                              </p:par>
                              <p:par>
                                <p:cTn fill="hold" nodeType="withEffect" presetClass="entr" presetID="1" presetSubtype="0">
                                  <p:stCondLst>
                                    <p:cond delay="1100"/>
                                  </p:stCondLst>
                                  <p:childTnLst>
                                    <p:set>
                                      <p:cBhvr>
                                        <p:cTn dur="1" fill="hold">
                                          <p:stCondLst>
                                            <p:cond delay="0"/>
                                          </p:stCondLst>
                                        </p:cTn>
                                        <p:tgtEl>
                                          <p:spTgt spid="92"/>
                                        </p:tgtEl>
                                        <p:attrNameLst>
                                          <p:attrName>style.visibility</p:attrName>
                                        </p:attrNameLst>
                                      </p:cBhvr>
                                      <p:to>
                                        <p:strVal val="visible"/>
                                      </p:to>
                                    </p:set>
                                  </p:childTnLst>
                                </p:cTn>
                              </p:par>
                              <p:par>
                                <p:cTn fill="hold" nodeType="withEffect" presetClass="exit" presetID="1" presetSubtype="0">
                                  <p:stCondLst>
                                    <p:cond delay="2000"/>
                                  </p:stCondLst>
                                  <p:childTnLst>
                                    <p:set>
                                      <p:cBhvr>
                                        <p:cTn dur="1" fill="hold">
                                          <p:stCondLst>
                                            <p:cond delay="1"/>
                                          </p:stCondLst>
                                        </p:cTn>
                                        <p:tgtEl>
                                          <p:spTgt spid="92"/>
                                        </p:tgtEl>
                                        <p:attrNameLst>
                                          <p:attrName>style.visibility</p:attrName>
                                        </p:attrNameLst>
                                      </p:cBhvr>
                                      <p:to>
                                        <p:strVal val="hidden"/>
                                      </p:to>
                                    </p:set>
                                  </p:childTnLst>
                                </p:cTn>
                              </p:par>
                              <p:par>
                                <p:cTn fill="hold" nodeType="withEffect" presetClass="entr" presetID="1" presetSubtype="0">
                                  <p:stCondLst>
                                    <p:cond delay="2000"/>
                                  </p:stCondLst>
                                  <p:childTnLst>
                                    <p:set>
                                      <p:cBhvr>
                                        <p:cTn dur="1" fill="hold">
                                          <p:stCondLst>
                                            <p:cond delay="0"/>
                                          </p:stCondLst>
                                        </p:cTn>
                                        <p:tgtEl>
                                          <p:spTgt spid="93"/>
                                        </p:tgtEl>
                                        <p:attrNameLst>
                                          <p:attrName>style.visibility</p:attrName>
                                        </p:attrNameLst>
                                      </p:cBhvr>
                                      <p:to>
                                        <p:strVal val="visible"/>
                                      </p:to>
                                    </p:set>
                                  </p:childTnLst>
                                </p:cTn>
                              </p:par>
                              <p:par>
                                <p:cTn fill="hold" nodeType="withEffect" presetClass="exit" presetID="1" presetSubtype="0">
                                  <p:stCondLst>
                                    <p:cond delay="3000"/>
                                  </p:stCondLst>
                                  <p:childTnLst>
                                    <p:set>
                                      <p:cBhvr>
                                        <p:cTn dur="1" fill="hold">
                                          <p:stCondLst>
                                            <p:cond delay="1"/>
                                          </p:stCondLst>
                                        </p:cTn>
                                        <p:tgtEl>
                                          <p:spTgt spid="93"/>
                                        </p:tgtEl>
                                        <p:attrNameLst>
                                          <p:attrName>style.visibility</p:attrName>
                                        </p:attrNameLst>
                                      </p:cBhvr>
                                      <p:to>
                                        <p:strVal val="hidden"/>
                                      </p:to>
                                    </p:set>
                                  </p:childTnLst>
                                </p:cTn>
                              </p:par>
                              <p:par>
                                <p:cTn fill="hold" nodeType="withEffect" presetClass="entr" presetID="1" presetSubtype="0">
                                  <p:stCondLst>
                                    <p:cond delay="3000"/>
                                  </p:stCondLst>
                                  <p:childTnLst>
                                    <p:set>
                                      <p:cBhvr>
                                        <p:cTn dur="1" fill="hold">
                                          <p:stCondLst>
                                            <p:cond delay="0"/>
                                          </p:stCondLst>
                                        </p:cTn>
                                        <p:tgtEl>
                                          <p:spTgt spid="94"/>
                                        </p:tgtEl>
                                        <p:attrNameLst>
                                          <p:attrName>style.visibility</p:attrName>
                                        </p:attrNameLst>
                                      </p:cBhvr>
                                      <p:to>
                                        <p:strVal val="visible"/>
                                      </p:to>
                                    </p:set>
                                  </p:childTnLst>
                                </p:cTn>
                              </p:par>
                              <p:par>
                                <p:cTn fill="hold" nodeType="withEffect" presetClass="exit" presetID="1" presetSubtype="0">
                                  <p:stCondLst>
                                    <p:cond delay="4000"/>
                                  </p:stCondLst>
                                  <p:childTnLst>
                                    <p:set>
                                      <p:cBhvr>
                                        <p:cTn dur="1" fill="hold">
                                          <p:stCondLst>
                                            <p:cond delay="1"/>
                                          </p:stCondLst>
                                        </p:cTn>
                                        <p:tgtEl>
                                          <p:spTgt spid="94"/>
                                        </p:tgtEl>
                                        <p:attrNameLst>
                                          <p:attrName>style.visibility</p:attrName>
                                        </p:attrNameLst>
                                      </p:cBhvr>
                                      <p:to>
                                        <p:strVal val="hidden"/>
                                      </p:to>
                                    </p:set>
                                  </p:childTnLst>
                                </p:cTn>
                              </p:par>
                              <p:par>
                                <p:cTn fill="hold" nodeType="withEffect" presetClass="entr" presetID="1" presetSubtype="0">
                                  <p:stCondLst>
                                    <p:cond delay="4000"/>
                                  </p:stCondLst>
                                  <p:childTnLst>
                                    <p:set>
                                      <p:cBhvr>
                                        <p:cTn dur="1" fill="hold">
                                          <p:stCondLst>
                                            <p:cond delay="0"/>
                                          </p:stCondLst>
                                        </p:cTn>
                                        <p:tgtEl>
                                          <p:spTgt spid="95"/>
                                        </p:tgtEl>
                                        <p:attrNameLst>
                                          <p:attrName>style.visibility</p:attrName>
                                        </p:attrNameLst>
                                      </p:cBhvr>
                                      <p:to>
                                        <p:strVal val="visible"/>
                                      </p:to>
                                    </p:set>
                                  </p:childTnLst>
                                </p:cTn>
                              </p:par>
                              <p:par>
                                <p:cTn fill="hold" nodeType="withEffect" presetClass="exit" presetID="1" presetSubtype="0">
                                  <p:stCondLst>
                                    <p:cond delay="5000"/>
                                  </p:stCondLst>
                                  <p:childTnLst>
                                    <p:set>
                                      <p:cBhvr>
                                        <p:cTn dur="1" fill="hold">
                                          <p:stCondLst>
                                            <p:cond delay="1"/>
                                          </p:stCondLst>
                                        </p:cTn>
                                        <p:tgtEl>
                                          <p:spTgt spid="95"/>
                                        </p:tgtEl>
                                        <p:attrNameLst>
                                          <p:attrName>style.visibility</p:attrName>
                                        </p:attrNameLst>
                                      </p:cBhvr>
                                      <p:to>
                                        <p:strVal val="hidden"/>
                                      </p:to>
                                    </p:set>
                                  </p:childTnLst>
                                </p:cTn>
                              </p:par>
                              <p:par>
                                <p:cTn fill="hold" nodeType="withEffect" presetClass="entr" presetID="1" presetSubtype="0">
                                  <p:stCondLst>
                                    <p:cond delay="5000"/>
                                  </p:stCondLst>
                                  <p:childTnLst>
                                    <p:set>
                                      <p:cBhvr>
                                        <p:cTn dur="1" fill="hold">
                                          <p:stCondLst>
                                            <p:cond delay="0"/>
                                          </p:stCondLst>
                                        </p:cTn>
                                        <p:tgtEl>
                                          <p:spTgt spid="96"/>
                                        </p:tgtEl>
                                        <p:attrNameLst>
                                          <p:attrName>style.visibility</p:attrName>
                                        </p:attrNameLst>
                                      </p:cBhvr>
                                      <p:to>
                                        <p:strVal val="visible"/>
                                      </p:to>
                                    </p:set>
                                  </p:childTnLst>
                                </p:cTn>
                              </p:par>
                              <p:par>
                                <p:cTn fill="hold" nodeType="withEffect" presetClass="exit" presetID="1" presetSubtype="0">
                                  <p:stCondLst>
                                    <p:cond delay="6000"/>
                                  </p:stCondLst>
                                  <p:childTnLst>
                                    <p:set>
                                      <p:cBhvr>
                                        <p:cTn dur="1" fill="hold">
                                          <p:stCondLst>
                                            <p:cond delay="1"/>
                                          </p:stCondLst>
                                        </p:cTn>
                                        <p:tgtEl>
                                          <p:spTgt spid="96"/>
                                        </p:tgtEl>
                                        <p:attrNameLst>
                                          <p:attrName>style.visibility</p:attrName>
                                        </p:attrNameLst>
                                      </p:cBhvr>
                                      <p:to>
                                        <p:strVal val="hidden"/>
                                      </p:to>
                                    </p:set>
                                  </p:childTnLst>
                                </p:cTn>
                              </p:par>
                              <p:par>
                                <p:cTn fill="hold" nodeType="withEffect" presetClass="entr" presetID="1" presetSubtype="0">
                                  <p:stCondLst>
                                    <p:cond delay="6000"/>
                                  </p:stCondLst>
                                  <p:childTnLst>
                                    <p:set>
                                      <p:cBhvr>
                                        <p:cTn dur="1" fill="hold">
                                          <p:stCondLst>
                                            <p:cond delay="0"/>
                                          </p:stCondLst>
                                        </p:cTn>
                                        <p:tgtEl>
                                          <p:spTgt spid="97"/>
                                        </p:tgtEl>
                                        <p:attrNameLst>
                                          <p:attrName>style.visibility</p:attrName>
                                        </p:attrNameLst>
                                      </p:cBhvr>
                                      <p:to>
                                        <p:strVal val="visible"/>
                                      </p:to>
                                    </p:set>
                                  </p:childTnLst>
                                </p:cTn>
                              </p:par>
                              <p:par>
                                <p:cTn fill="hold" nodeType="withEffect" presetClass="exit" presetID="1" presetSubtype="0">
                                  <p:stCondLst>
                                    <p:cond delay="7000"/>
                                  </p:stCondLst>
                                  <p:childTnLst>
                                    <p:set>
                                      <p:cBhvr>
                                        <p:cTn dur="1" fill="hold">
                                          <p:stCondLst>
                                            <p:cond delay="1"/>
                                          </p:stCondLst>
                                        </p:cTn>
                                        <p:tgtEl>
                                          <p:spTgt spid="97"/>
                                        </p:tgtEl>
                                        <p:attrNameLst>
                                          <p:attrName>style.visibility</p:attrName>
                                        </p:attrNameLst>
                                      </p:cBhvr>
                                      <p:to>
                                        <p:strVal val="hidden"/>
                                      </p:to>
                                    </p:set>
                                  </p:childTnLst>
                                </p:cTn>
                              </p:par>
                              <p:par>
                                <p:cTn fill="hold" nodeType="withEffect" presetClass="entr" presetID="1" presetSubtype="0">
                                  <p:stCondLst>
                                    <p:cond delay="7000"/>
                                  </p:stCondLst>
                                  <p:childTnLst>
                                    <p:set>
                                      <p:cBhvr>
                                        <p:cTn dur="1" fill="hold">
                                          <p:stCondLst>
                                            <p:cond delay="0"/>
                                          </p:stCondLst>
                                        </p:cTn>
                                        <p:tgtEl>
                                          <p:spTgt spid="98"/>
                                        </p:tgtEl>
                                        <p:attrNameLst>
                                          <p:attrName>style.visibility</p:attrName>
                                        </p:attrNameLst>
                                      </p:cBhvr>
                                      <p:to>
                                        <p:strVal val="visible"/>
                                      </p:to>
                                    </p:set>
                                  </p:childTnLst>
                                </p:cTn>
                              </p:par>
                              <p:par>
                                <p:cTn fill="hold" nodeType="withEffect" presetClass="exit" presetID="1" presetSubtype="0">
                                  <p:stCondLst>
                                    <p:cond delay="8000"/>
                                  </p:stCondLst>
                                  <p:childTnLst>
                                    <p:set>
                                      <p:cBhvr>
                                        <p:cTn dur="1" fill="hold">
                                          <p:stCondLst>
                                            <p:cond delay="1"/>
                                          </p:stCondLst>
                                        </p:cTn>
                                        <p:tgtEl>
                                          <p:spTgt spid="98"/>
                                        </p:tgtEl>
                                        <p:attrNameLst>
                                          <p:attrName>style.visibility</p:attrName>
                                        </p:attrNameLst>
                                      </p:cBhvr>
                                      <p:to>
                                        <p:strVal val="hidden"/>
                                      </p:to>
                                    </p:set>
                                  </p:childTnLst>
                                </p:cTn>
                              </p:par>
                              <p:par>
                                <p:cTn fill="hold" nodeType="withEffect" presetClass="entr" presetID="1" presetSubtype="0">
                                  <p:stCondLst>
                                    <p:cond delay="8000"/>
                                  </p:stCondLst>
                                  <p:childTnLst>
                                    <p:set>
                                      <p:cBhvr>
                                        <p:cTn dur="1" fill="hold">
                                          <p:stCondLst>
                                            <p:cond delay="0"/>
                                          </p:stCondLst>
                                        </p:cTn>
                                        <p:tgtEl>
                                          <p:spTgt spid="99"/>
                                        </p:tgtEl>
                                        <p:attrNameLst>
                                          <p:attrName>style.visibility</p:attrName>
                                        </p:attrNameLst>
                                      </p:cBhvr>
                                      <p:to>
                                        <p:strVal val="visible"/>
                                      </p:to>
                                    </p:set>
                                  </p:childTnLst>
                                </p:cTn>
                              </p:par>
                              <p:par>
                                <p:cTn fill="hold" nodeType="withEffect" presetClass="exit" presetID="1" presetSubtype="0">
                                  <p:stCondLst>
                                    <p:cond delay="9000"/>
                                  </p:stCondLst>
                                  <p:childTnLst>
                                    <p:set>
                                      <p:cBhvr>
                                        <p:cTn dur="1" fill="hold">
                                          <p:stCondLst>
                                            <p:cond delay="1"/>
                                          </p:stCondLst>
                                        </p:cTn>
                                        <p:tgtEl>
                                          <p:spTgt spid="99"/>
                                        </p:tgtEl>
                                        <p:attrNameLst>
                                          <p:attrName>style.visibility</p:attrName>
                                        </p:attrNameLst>
                                      </p:cBhvr>
                                      <p:to>
                                        <p:strVal val="hidden"/>
                                      </p:to>
                                    </p:set>
                                  </p:childTnLst>
                                </p:cTn>
                              </p:par>
                              <p:par>
                                <p:cTn fill="hold" nodeType="withEffect" presetClass="entr" presetID="1" presetSubtype="0">
                                  <p:stCondLst>
                                    <p:cond delay="9000"/>
                                  </p:stCondLst>
                                  <p:childTnLst>
                                    <p:set>
                                      <p:cBhvr>
                                        <p:cTn dur="1" fill="hold">
                                          <p:stCondLst>
                                            <p:cond delay="0"/>
                                          </p:stCondLst>
                                        </p:cTn>
                                        <p:tgtEl>
                                          <p:spTgt spid="100"/>
                                        </p:tgtEl>
                                        <p:attrNameLst>
                                          <p:attrName>style.visibility</p:attrName>
                                        </p:attrNameLst>
                                      </p:cBhvr>
                                      <p:to>
                                        <p:strVal val="visible"/>
                                      </p:to>
                                    </p:set>
                                  </p:childTnLst>
                                </p:cTn>
                              </p:par>
                              <p:par>
                                <p:cTn fill="hold" nodeType="withEffect" presetClass="exit" presetID="1" presetSubtype="0">
                                  <p:stCondLst>
                                    <p:cond delay="10000"/>
                                  </p:stCondLst>
                                  <p:childTnLst>
                                    <p:set>
                                      <p:cBhvr>
                                        <p:cTn dur="1" fill="hold">
                                          <p:stCondLst>
                                            <p:cond delay="1"/>
                                          </p:stCondLst>
                                        </p:cTn>
                                        <p:tgtEl>
                                          <p:spTgt spid="100"/>
                                        </p:tgtEl>
                                        <p:attrNameLst>
                                          <p:attrName>style.visibility</p:attrName>
                                        </p:attrNameLst>
                                      </p:cBhvr>
                                      <p:to>
                                        <p:strVal val="hidden"/>
                                      </p:to>
                                    </p:set>
                                  </p:childTnLst>
                                </p:cTn>
                              </p:par>
                              <p:par>
                                <p:cTn fill="hold" nodeType="withEffect" presetClass="entr" presetID="1" presetSubtype="0">
                                  <p:stCondLst>
                                    <p:cond delay="10000"/>
                                  </p:stCondLst>
                                  <p:childTnLst>
                                    <p:set>
                                      <p:cBhvr>
                                        <p:cTn dur="1" fill="hold">
                                          <p:stCondLst>
                                            <p:cond delay="0"/>
                                          </p:stCondLst>
                                        </p:cTn>
                                        <p:tgtEl>
                                          <p:spTgt spid="101"/>
                                        </p:tgtEl>
                                        <p:attrNameLst>
                                          <p:attrName>style.visibility</p:attrName>
                                        </p:attrNameLst>
                                      </p:cBhvr>
                                      <p:to>
                                        <p:strVal val="visible"/>
                                      </p:to>
                                    </p:set>
                                  </p:childTnLst>
                                </p:cTn>
                              </p:par>
                              <p:par>
                                <p:cTn fill="hold" nodeType="withEffect" presetClass="exit" presetID="1" presetSubtype="0">
                                  <p:stCondLst>
                                    <p:cond delay="11000"/>
                                  </p:stCondLst>
                                  <p:childTnLst>
                                    <p:set>
                                      <p:cBhvr>
                                        <p:cTn dur="1" fill="hold">
                                          <p:stCondLst>
                                            <p:cond delay="1"/>
                                          </p:stCondLst>
                                        </p:cTn>
                                        <p:tgtEl>
                                          <p:spTgt spid="101"/>
                                        </p:tgtEl>
                                        <p:attrNameLst>
                                          <p:attrName>style.visibility</p:attrName>
                                        </p:attrNameLst>
                                      </p:cBhvr>
                                      <p:to>
                                        <p:strVal val="hidden"/>
                                      </p:to>
                                    </p:set>
                                  </p:childTnLst>
                                </p:cTn>
                              </p:par>
                              <p:par>
                                <p:cTn fill="hold" nodeType="withEffect" presetClass="exit" presetID="1" presetSubtype="0">
                                  <p:stCondLst>
                                    <p:cond delay="11000"/>
                                  </p:stCondLst>
                                  <p:childTnLst>
                                    <p:set>
                                      <p:cBhvr>
                                        <p:cTn dur="1" fill="hold">
                                          <p:stCondLst>
                                            <p:cond delay="1"/>
                                          </p:stCondLst>
                                        </p:cTn>
                                        <p:tgtEl>
                                          <p:spTgt spid="9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0"/>
          <p:cNvSpPr txBox="1"/>
          <p:nvPr/>
        </p:nvSpPr>
        <p:spPr>
          <a:xfrm>
            <a:off x="749799" y="2108315"/>
            <a:ext cx="6235863" cy="378565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To accomplish a task, a robot should “understand” the environment from its sensor measurements. </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Understanding: capturing the information at the right level of abstraction.  </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An autonomously navigating robot should know </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what the environment looks like</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where it is in the environment </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t>
            </a:r>
            <a:endParaRPr b="1" i="0" sz="2400" u="none" cap="none" strike="noStrike">
              <a:solidFill>
                <a:schemeClr val="dk1"/>
              </a:solidFill>
              <a:latin typeface="Calibri"/>
              <a:ea typeface="Calibri"/>
              <a:cs typeface="Calibri"/>
              <a:sym typeface="Calibri"/>
            </a:endParaRPr>
          </a:p>
        </p:txBody>
      </p:sp>
      <p:sp>
        <p:nvSpPr>
          <p:cNvPr id="348" name="Google Shape;348;p10"/>
          <p:cNvSpPr txBox="1"/>
          <p:nvPr/>
        </p:nvSpPr>
        <p:spPr>
          <a:xfrm>
            <a:off x="815025" y="1313753"/>
            <a:ext cx="916770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Sense - Plan - Act</a:t>
            </a:r>
            <a:endParaRPr/>
          </a:p>
        </p:txBody>
      </p:sp>
      <p:sp>
        <p:nvSpPr>
          <p:cNvPr id="349" name="Google Shape;349;p10"/>
          <p:cNvSpPr/>
          <p:nvPr/>
        </p:nvSpPr>
        <p:spPr>
          <a:xfrm>
            <a:off x="137652" y="88491"/>
            <a:ext cx="678426" cy="688259"/>
          </a:xfrm>
          <a:prstGeom prst="flowChartConnector">
            <a:avLst/>
          </a:prstGeom>
          <a:solidFill>
            <a:srgbClr val="002060"/>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01</a:t>
            </a:r>
            <a:endParaRPr/>
          </a:p>
        </p:txBody>
      </p:sp>
      <p:sp>
        <p:nvSpPr>
          <p:cNvPr id="350" name="Google Shape;350;p10"/>
          <p:cNvSpPr/>
          <p:nvPr/>
        </p:nvSpPr>
        <p:spPr>
          <a:xfrm>
            <a:off x="0" y="6457890"/>
            <a:ext cx="12192000" cy="400110"/>
          </a:xfrm>
          <a:prstGeom prst="rect">
            <a:avLst/>
          </a:prstGeom>
          <a:solidFill>
            <a:srgbClr val="9C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51" name="Google Shape;351;p10"/>
          <p:cNvPicPr preferRelativeResize="0"/>
          <p:nvPr/>
        </p:nvPicPr>
        <p:blipFill rotWithShape="1">
          <a:blip r:embed="rId3">
            <a:alphaModFix/>
          </a:blip>
          <a:srcRect b="0" l="0" r="0" t="0"/>
          <a:stretch/>
        </p:blipFill>
        <p:spPr>
          <a:xfrm>
            <a:off x="10506209" y="5627906"/>
            <a:ext cx="1659968" cy="1659968"/>
          </a:xfrm>
          <a:prstGeom prst="rect">
            <a:avLst/>
          </a:prstGeom>
          <a:noFill/>
          <a:ln>
            <a:noFill/>
          </a:ln>
        </p:spPr>
      </p:pic>
      <p:pic>
        <p:nvPicPr>
          <p:cNvPr descr="Robot arm - Free technology icons" id="352" name="Google Shape;352;p10"/>
          <p:cNvPicPr preferRelativeResize="0"/>
          <p:nvPr/>
        </p:nvPicPr>
        <p:blipFill rotWithShape="1">
          <a:blip r:embed="rId4">
            <a:alphaModFix/>
          </a:blip>
          <a:srcRect b="0" l="0" r="0" t="0"/>
          <a:stretch/>
        </p:blipFill>
        <p:spPr>
          <a:xfrm>
            <a:off x="10797309" y="131618"/>
            <a:ext cx="1089891" cy="1089891"/>
          </a:xfrm>
          <a:prstGeom prst="rect">
            <a:avLst/>
          </a:prstGeom>
          <a:noFill/>
          <a:ln>
            <a:noFill/>
          </a:ln>
        </p:spPr>
      </p:pic>
      <p:sp>
        <p:nvSpPr>
          <p:cNvPr id="353" name="Google Shape;353;p10"/>
          <p:cNvSpPr txBox="1"/>
          <p:nvPr/>
        </p:nvSpPr>
        <p:spPr>
          <a:xfrm>
            <a:off x="1154487" y="6488668"/>
            <a:ext cx="15279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01285960031</a:t>
            </a:r>
            <a:endParaRPr/>
          </a:p>
        </p:txBody>
      </p:sp>
      <p:sp>
        <p:nvSpPr>
          <p:cNvPr id="354" name="Google Shape;354;p10"/>
          <p:cNvSpPr txBox="1"/>
          <p:nvPr/>
        </p:nvSpPr>
        <p:spPr>
          <a:xfrm>
            <a:off x="2641982" y="6484702"/>
            <a:ext cx="15279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01285960031</a:t>
            </a:r>
            <a:endParaRPr/>
          </a:p>
        </p:txBody>
      </p:sp>
      <p:pic>
        <p:nvPicPr>
          <p:cNvPr descr="Receiver with solid fill" id="355" name="Google Shape;355;p10"/>
          <p:cNvPicPr preferRelativeResize="0"/>
          <p:nvPr/>
        </p:nvPicPr>
        <p:blipFill rotWithShape="1">
          <a:blip r:embed="rId5">
            <a:alphaModFix/>
          </a:blip>
          <a:srcRect b="0" l="0" r="0" t="0"/>
          <a:stretch/>
        </p:blipFill>
        <p:spPr>
          <a:xfrm>
            <a:off x="633551" y="6446745"/>
            <a:ext cx="400110" cy="400110"/>
          </a:xfrm>
          <a:prstGeom prst="rect">
            <a:avLst/>
          </a:prstGeom>
          <a:noFill/>
          <a:ln>
            <a:noFill/>
          </a:ln>
        </p:spPr>
      </p:pic>
      <p:pic>
        <p:nvPicPr>
          <p:cNvPr descr="Book - Internet Icon White PNG Transparent With Clear ..." id="356" name="Google Shape;356;p10"/>
          <p:cNvPicPr preferRelativeResize="0"/>
          <p:nvPr/>
        </p:nvPicPr>
        <p:blipFill rotWithShape="1">
          <a:blip r:embed="rId6">
            <a:alphaModFix/>
          </a:blip>
          <a:srcRect b="0" l="0" r="0" t="0"/>
          <a:stretch/>
        </p:blipFill>
        <p:spPr>
          <a:xfrm>
            <a:off x="5578228" y="6457890"/>
            <a:ext cx="400109" cy="409203"/>
          </a:xfrm>
          <a:prstGeom prst="rect">
            <a:avLst/>
          </a:prstGeom>
          <a:noFill/>
          <a:ln>
            <a:noFill/>
          </a:ln>
        </p:spPr>
      </p:pic>
      <p:sp>
        <p:nvSpPr>
          <p:cNvPr id="357" name="Google Shape;357;p10"/>
          <p:cNvSpPr txBox="1"/>
          <p:nvPr/>
        </p:nvSpPr>
        <p:spPr>
          <a:xfrm>
            <a:off x="6184667" y="6493215"/>
            <a:ext cx="25298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www.roboticscorner.tech</a:t>
            </a:r>
            <a:endParaRPr/>
          </a:p>
        </p:txBody>
      </p:sp>
      <p:pic>
        <p:nvPicPr>
          <p:cNvPr id="358" name="Google Shape;358;p10"/>
          <p:cNvPicPr preferRelativeResize="0"/>
          <p:nvPr/>
        </p:nvPicPr>
        <p:blipFill rotWithShape="1">
          <a:blip r:embed="rId7">
            <a:alphaModFix/>
          </a:blip>
          <a:srcRect b="0" l="50000" r="0" t="0"/>
          <a:stretch/>
        </p:blipFill>
        <p:spPr>
          <a:xfrm>
            <a:off x="8605156" y="3143217"/>
            <a:ext cx="3380185" cy="2899682"/>
          </a:xfrm>
          <a:prstGeom prst="rect">
            <a:avLst/>
          </a:prstGeom>
          <a:noFill/>
          <a:ln>
            <a:noFill/>
          </a:ln>
        </p:spPr>
      </p:pic>
      <p:pic>
        <p:nvPicPr>
          <p:cNvPr id="359" name="Google Shape;359;p10"/>
          <p:cNvPicPr preferRelativeResize="0"/>
          <p:nvPr/>
        </p:nvPicPr>
        <p:blipFill rotWithShape="1">
          <a:blip r:embed="rId7">
            <a:alphaModFix/>
          </a:blip>
          <a:srcRect b="0" l="0" r="50000" t="0"/>
          <a:stretch/>
        </p:blipFill>
        <p:spPr>
          <a:xfrm>
            <a:off x="6335486" y="167543"/>
            <a:ext cx="3427589" cy="2940348"/>
          </a:xfrm>
          <a:prstGeom prst="rect">
            <a:avLst/>
          </a:prstGeom>
          <a:noFill/>
          <a:ln>
            <a:noFill/>
          </a:ln>
        </p:spPr>
      </p:pic>
      <p:sp>
        <p:nvSpPr>
          <p:cNvPr id="360" name="Google Shape;360;p10"/>
          <p:cNvSpPr txBox="1"/>
          <p:nvPr/>
        </p:nvSpPr>
        <p:spPr>
          <a:xfrm>
            <a:off x="833606" y="232565"/>
            <a:ext cx="287102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2060"/>
                </a:solidFill>
                <a:latin typeface="Calibri"/>
                <a:ea typeface="Calibri"/>
                <a:cs typeface="Calibri"/>
                <a:sym typeface="Calibri"/>
              </a:rPr>
              <a:t>What is Navigation Stack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500"/>
                                        <p:tgtEl>
                                          <p:spTgt spid="3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500"/>
                                        <p:tgtEl>
                                          <p:spTgt spid="3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11"/>
          <p:cNvSpPr/>
          <p:nvPr/>
        </p:nvSpPr>
        <p:spPr>
          <a:xfrm>
            <a:off x="137652" y="88491"/>
            <a:ext cx="678426" cy="688259"/>
          </a:xfrm>
          <a:prstGeom prst="flowChartConnector">
            <a:avLst/>
          </a:prstGeom>
          <a:solidFill>
            <a:srgbClr val="002060"/>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01</a:t>
            </a:r>
            <a:endParaRPr/>
          </a:p>
        </p:txBody>
      </p:sp>
      <p:sp>
        <p:nvSpPr>
          <p:cNvPr id="366" name="Google Shape;366;p11"/>
          <p:cNvSpPr txBox="1"/>
          <p:nvPr/>
        </p:nvSpPr>
        <p:spPr>
          <a:xfrm>
            <a:off x="916156" y="232565"/>
            <a:ext cx="287102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2060"/>
                </a:solidFill>
                <a:latin typeface="Calibri"/>
                <a:ea typeface="Calibri"/>
                <a:cs typeface="Calibri"/>
                <a:sym typeface="Calibri"/>
              </a:rPr>
              <a:t>What is and why Linux</a:t>
            </a:r>
            <a:endParaRPr/>
          </a:p>
        </p:txBody>
      </p:sp>
      <p:sp>
        <p:nvSpPr>
          <p:cNvPr id="367" name="Google Shape;367;p11"/>
          <p:cNvSpPr/>
          <p:nvPr/>
        </p:nvSpPr>
        <p:spPr>
          <a:xfrm>
            <a:off x="0" y="6457890"/>
            <a:ext cx="12192000" cy="400110"/>
          </a:xfrm>
          <a:prstGeom prst="rect">
            <a:avLst/>
          </a:prstGeom>
          <a:solidFill>
            <a:srgbClr val="9C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68" name="Google Shape;368;p11"/>
          <p:cNvPicPr preferRelativeResize="0"/>
          <p:nvPr/>
        </p:nvPicPr>
        <p:blipFill rotWithShape="1">
          <a:blip r:embed="rId3">
            <a:alphaModFix/>
          </a:blip>
          <a:srcRect b="0" l="0" r="0" t="0"/>
          <a:stretch/>
        </p:blipFill>
        <p:spPr>
          <a:xfrm>
            <a:off x="10506209" y="5627906"/>
            <a:ext cx="1659968" cy="1659968"/>
          </a:xfrm>
          <a:prstGeom prst="rect">
            <a:avLst/>
          </a:prstGeom>
          <a:noFill/>
          <a:ln>
            <a:noFill/>
          </a:ln>
        </p:spPr>
      </p:pic>
      <p:pic>
        <p:nvPicPr>
          <p:cNvPr descr="Robot arm - Free technology icons" id="369" name="Google Shape;369;p11"/>
          <p:cNvPicPr preferRelativeResize="0"/>
          <p:nvPr/>
        </p:nvPicPr>
        <p:blipFill rotWithShape="1">
          <a:blip r:embed="rId4">
            <a:alphaModFix/>
          </a:blip>
          <a:srcRect b="0" l="0" r="0" t="0"/>
          <a:stretch/>
        </p:blipFill>
        <p:spPr>
          <a:xfrm>
            <a:off x="10797309" y="131618"/>
            <a:ext cx="1089891" cy="1089891"/>
          </a:xfrm>
          <a:prstGeom prst="rect">
            <a:avLst/>
          </a:prstGeom>
          <a:noFill/>
          <a:ln>
            <a:noFill/>
          </a:ln>
        </p:spPr>
      </p:pic>
      <p:sp>
        <p:nvSpPr>
          <p:cNvPr id="370" name="Google Shape;370;p11"/>
          <p:cNvSpPr txBox="1"/>
          <p:nvPr/>
        </p:nvSpPr>
        <p:spPr>
          <a:xfrm>
            <a:off x="1154487" y="6488668"/>
            <a:ext cx="15279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01285960031</a:t>
            </a:r>
            <a:endParaRPr/>
          </a:p>
        </p:txBody>
      </p:sp>
      <p:sp>
        <p:nvSpPr>
          <p:cNvPr id="371" name="Google Shape;371;p11"/>
          <p:cNvSpPr txBox="1"/>
          <p:nvPr/>
        </p:nvSpPr>
        <p:spPr>
          <a:xfrm>
            <a:off x="2641982" y="6484702"/>
            <a:ext cx="15279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01285960031</a:t>
            </a:r>
            <a:endParaRPr/>
          </a:p>
        </p:txBody>
      </p:sp>
      <p:pic>
        <p:nvPicPr>
          <p:cNvPr descr="Receiver with solid fill" id="372" name="Google Shape;372;p11"/>
          <p:cNvPicPr preferRelativeResize="0"/>
          <p:nvPr/>
        </p:nvPicPr>
        <p:blipFill rotWithShape="1">
          <a:blip r:embed="rId5">
            <a:alphaModFix/>
          </a:blip>
          <a:srcRect b="0" l="0" r="0" t="0"/>
          <a:stretch/>
        </p:blipFill>
        <p:spPr>
          <a:xfrm>
            <a:off x="633551" y="6446745"/>
            <a:ext cx="400110" cy="400110"/>
          </a:xfrm>
          <a:prstGeom prst="rect">
            <a:avLst/>
          </a:prstGeom>
          <a:noFill/>
          <a:ln>
            <a:noFill/>
          </a:ln>
        </p:spPr>
      </p:pic>
      <p:pic>
        <p:nvPicPr>
          <p:cNvPr descr="Book - Internet Icon White PNG Transparent With Clear ..." id="373" name="Google Shape;373;p11"/>
          <p:cNvPicPr preferRelativeResize="0"/>
          <p:nvPr/>
        </p:nvPicPr>
        <p:blipFill rotWithShape="1">
          <a:blip r:embed="rId6">
            <a:alphaModFix/>
          </a:blip>
          <a:srcRect b="0" l="0" r="0" t="0"/>
          <a:stretch/>
        </p:blipFill>
        <p:spPr>
          <a:xfrm>
            <a:off x="5578228" y="6457890"/>
            <a:ext cx="400109" cy="409203"/>
          </a:xfrm>
          <a:prstGeom prst="rect">
            <a:avLst/>
          </a:prstGeom>
          <a:noFill/>
          <a:ln>
            <a:noFill/>
          </a:ln>
        </p:spPr>
      </p:pic>
      <p:sp>
        <p:nvSpPr>
          <p:cNvPr id="374" name="Google Shape;374;p11"/>
          <p:cNvSpPr txBox="1"/>
          <p:nvPr/>
        </p:nvSpPr>
        <p:spPr>
          <a:xfrm>
            <a:off x="6184667" y="6493215"/>
            <a:ext cx="25298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www.roboticscorner.tech</a:t>
            </a:r>
            <a:endParaRPr/>
          </a:p>
        </p:txBody>
      </p:sp>
      <p:sp>
        <p:nvSpPr>
          <p:cNvPr id="375" name="Google Shape;375;p11"/>
          <p:cNvSpPr/>
          <p:nvPr/>
        </p:nvSpPr>
        <p:spPr>
          <a:xfrm>
            <a:off x="5186265" y="967077"/>
            <a:ext cx="1819469" cy="1726163"/>
          </a:xfrm>
          <a:prstGeom prst="ellipse">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Navigation</a:t>
            </a:r>
            <a:endParaRPr/>
          </a:p>
        </p:txBody>
      </p:sp>
      <p:sp>
        <p:nvSpPr>
          <p:cNvPr id="376" name="Google Shape;376;p11"/>
          <p:cNvSpPr/>
          <p:nvPr/>
        </p:nvSpPr>
        <p:spPr>
          <a:xfrm>
            <a:off x="5186265" y="3886308"/>
            <a:ext cx="1819469" cy="1726163"/>
          </a:xfrm>
          <a:prstGeom prst="ellipse">
            <a:avLst/>
          </a:prstGeom>
          <a:solidFill>
            <a:srgbClr val="A4FFB5"/>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Localization</a:t>
            </a:r>
            <a:endParaRPr/>
          </a:p>
        </p:txBody>
      </p:sp>
      <p:sp>
        <p:nvSpPr>
          <p:cNvPr id="377" name="Google Shape;377;p11"/>
          <p:cNvSpPr/>
          <p:nvPr/>
        </p:nvSpPr>
        <p:spPr>
          <a:xfrm>
            <a:off x="8643554" y="3886307"/>
            <a:ext cx="1819469" cy="1726163"/>
          </a:xfrm>
          <a:prstGeom prst="ellipse">
            <a:avLst/>
          </a:prstGeom>
          <a:solidFill>
            <a:srgbClr val="B2E1FF"/>
          </a:solidFill>
          <a:ln cap="flat" cmpd="sng" w="1905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Path Planning</a:t>
            </a:r>
            <a:endParaRPr/>
          </a:p>
        </p:txBody>
      </p:sp>
      <p:sp>
        <p:nvSpPr>
          <p:cNvPr id="378" name="Google Shape;378;p11"/>
          <p:cNvSpPr/>
          <p:nvPr/>
        </p:nvSpPr>
        <p:spPr>
          <a:xfrm>
            <a:off x="1728976" y="3880069"/>
            <a:ext cx="1819469" cy="1726163"/>
          </a:xfrm>
          <a:prstGeom prst="ellipse">
            <a:avLst/>
          </a:prstGeom>
          <a:solidFill>
            <a:srgbClr val="FAC7C7"/>
          </a:solidFill>
          <a:ln cap="flat" cmpd="sng" w="1905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Mapping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12"/>
          <p:cNvSpPr/>
          <p:nvPr/>
        </p:nvSpPr>
        <p:spPr>
          <a:xfrm>
            <a:off x="137652" y="88491"/>
            <a:ext cx="678426" cy="688259"/>
          </a:xfrm>
          <a:prstGeom prst="flowChartConnector">
            <a:avLst/>
          </a:prstGeom>
          <a:solidFill>
            <a:srgbClr val="002060"/>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01</a:t>
            </a:r>
            <a:endParaRPr/>
          </a:p>
        </p:txBody>
      </p:sp>
      <p:sp>
        <p:nvSpPr>
          <p:cNvPr id="384" name="Google Shape;384;p12"/>
          <p:cNvSpPr txBox="1"/>
          <p:nvPr/>
        </p:nvSpPr>
        <p:spPr>
          <a:xfrm>
            <a:off x="916156" y="232565"/>
            <a:ext cx="287102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2060"/>
                </a:solidFill>
                <a:latin typeface="Calibri"/>
                <a:ea typeface="Calibri"/>
                <a:cs typeface="Calibri"/>
                <a:sym typeface="Calibri"/>
              </a:rPr>
              <a:t>What is and why Linux</a:t>
            </a:r>
            <a:endParaRPr/>
          </a:p>
        </p:txBody>
      </p:sp>
      <p:sp>
        <p:nvSpPr>
          <p:cNvPr id="385" name="Google Shape;385;p12"/>
          <p:cNvSpPr/>
          <p:nvPr/>
        </p:nvSpPr>
        <p:spPr>
          <a:xfrm>
            <a:off x="0" y="6457890"/>
            <a:ext cx="12192000" cy="400110"/>
          </a:xfrm>
          <a:prstGeom prst="rect">
            <a:avLst/>
          </a:prstGeom>
          <a:solidFill>
            <a:srgbClr val="9C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86" name="Google Shape;386;p12"/>
          <p:cNvPicPr preferRelativeResize="0"/>
          <p:nvPr/>
        </p:nvPicPr>
        <p:blipFill rotWithShape="1">
          <a:blip r:embed="rId3">
            <a:alphaModFix/>
          </a:blip>
          <a:srcRect b="0" l="0" r="0" t="0"/>
          <a:stretch/>
        </p:blipFill>
        <p:spPr>
          <a:xfrm>
            <a:off x="10506209" y="5627906"/>
            <a:ext cx="1659968" cy="1659968"/>
          </a:xfrm>
          <a:prstGeom prst="rect">
            <a:avLst/>
          </a:prstGeom>
          <a:noFill/>
          <a:ln>
            <a:noFill/>
          </a:ln>
        </p:spPr>
      </p:pic>
      <p:pic>
        <p:nvPicPr>
          <p:cNvPr descr="Robot arm - Free technology icons" id="387" name="Google Shape;387;p12"/>
          <p:cNvPicPr preferRelativeResize="0"/>
          <p:nvPr/>
        </p:nvPicPr>
        <p:blipFill rotWithShape="1">
          <a:blip r:embed="rId4">
            <a:alphaModFix/>
          </a:blip>
          <a:srcRect b="0" l="0" r="0" t="0"/>
          <a:stretch/>
        </p:blipFill>
        <p:spPr>
          <a:xfrm>
            <a:off x="10797309" y="131618"/>
            <a:ext cx="1089891" cy="1089891"/>
          </a:xfrm>
          <a:prstGeom prst="rect">
            <a:avLst/>
          </a:prstGeom>
          <a:noFill/>
          <a:ln>
            <a:noFill/>
          </a:ln>
        </p:spPr>
      </p:pic>
      <p:sp>
        <p:nvSpPr>
          <p:cNvPr id="388" name="Google Shape;388;p12"/>
          <p:cNvSpPr txBox="1"/>
          <p:nvPr/>
        </p:nvSpPr>
        <p:spPr>
          <a:xfrm>
            <a:off x="1154487" y="6488668"/>
            <a:ext cx="15279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01285960031</a:t>
            </a:r>
            <a:endParaRPr/>
          </a:p>
        </p:txBody>
      </p:sp>
      <p:sp>
        <p:nvSpPr>
          <p:cNvPr id="389" name="Google Shape;389;p12"/>
          <p:cNvSpPr txBox="1"/>
          <p:nvPr/>
        </p:nvSpPr>
        <p:spPr>
          <a:xfrm>
            <a:off x="2641982" y="6484702"/>
            <a:ext cx="15279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01285960031</a:t>
            </a:r>
            <a:endParaRPr/>
          </a:p>
        </p:txBody>
      </p:sp>
      <p:pic>
        <p:nvPicPr>
          <p:cNvPr descr="Receiver with solid fill" id="390" name="Google Shape;390;p12"/>
          <p:cNvPicPr preferRelativeResize="0"/>
          <p:nvPr/>
        </p:nvPicPr>
        <p:blipFill rotWithShape="1">
          <a:blip r:embed="rId5">
            <a:alphaModFix/>
          </a:blip>
          <a:srcRect b="0" l="0" r="0" t="0"/>
          <a:stretch/>
        </p:blipFill>
        <p:spPr>
          <a:xfrm>
            <a:off x="633551" y="6446745"/>
            <a:ext cx="400110" cy="400110"/>
          </a:xfrm>
          <a:prstGeom prst="rect">
            <a:avLst/>
          </a:prstGeom>
          <a:noFill/>
          <a:ln>
            <a:noFill/>
          </a:ln>
        </p:spPr>
      </p:pic>
      <p:pic>
        <p:nvPicPr>
          <p:cNvPr descr="Book - Internet Icon White PNG Transparent With Clear ..." id="391" name="Google Shape;391;p12"/>
          <p:cNvPicPr preferRelativeResize="0"/>
          <p:nvPr/>
        </p:nvPicPr>
        <p:blipFill rotWithShape="1">
          <a:blip r:embed="rId6">
            <a:alphaModFix/>
          </a:blip>
          <a:srcRect b="0" l="0" r="0" t="0"/>
          <a:stretch/>
        </p:blipFill>
        <p:spPr>
          <a:xfrm>
            <a:off x="5578228" y="6457890"/>
            <a:ext cx="400109" cy="409203"/>
          </a:xfrm>
          <a:prstGeom prst="rect">
            <a:avLst/>
          </a:prstGeom>
          <a:noFill/>
          <a:ln>
            <a:noFill/>
          </a:ln>
        </p:spPr>
      </p:pic>
      <p:sp>
        <p:nvSpPr>
          <p:cNvPr id="392" name="Google Shape;392;p12"/>
          <p:cNvSpPr txBox="1"/>
          <p:nvPr/>
        </p:nvSpPr>
        <p:spPr>
          <a:xfrm>
            <a:off x="6184667" y="6493215"/>
            <a:ext cx="25298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www.roboticscorner.tech</a:t>
            </a:r>
            <a:endParaRPr/>
          </a:p>
        </p:txBody>
      </p:sp>
      <p:sp>
        <p:nvSpPr>
          <p:cNvPr id="393" name="Google Shape;393;p12"/>
          <p:cNvSpPr txBox="1"/>
          <p:nvPr>
            <p:ph type="title"/>
          </p:nvPr>
        </p:nvSpPr>
        <p:spPr>
          <a:xfrm>
            <a:off x="838200" y="1145358"/>
            <a:ext cx="10515600" cy="10226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394" name="Google Shape;394;p12"/>
          <p:cNvPicPr preferRelativeResize="0"/>
          <p:nvPr>
            <p:ph idx="1" type="body"/>
          </p:nvPr>
        </p:nvPicPr>
        <p:blipFill rotWithShape="1">
          <a:blip r:embed="rId7">
            <a:alphaModFix/>
          </a:blip>
          <a:srcRect b="0" l="5305" r="7137" t="0"/>
          <a:stretch/>
        </p:blipFill>
        <p:spPr>
          <a:xfrm>
            <a:off x="2151794" y="1863145"/>
            <a:ext cx="6176454" cy="3895273"/>
          </a:xfrm>
          <a:prstGeom prst="rect">
            <a:avLst/>
          </a:prstGeom>
          <a:noFill/>
          <a:ln>
            <a:noFill/>
          </a:ln>
        </p:spPr>
      </p:pic>
      <p:sp>
        <p:nvSpPr>
          <p:cNvPr id="395" name="Google Shape;395;p12"/>
          <p:cNvSpPr/>
          <p:nvPr/>
        </p:nvSpPr>
        <p:spPr>
          <a:xfrm>
            <a:off x="5447522" y="2581232"/>
            <a:ext cx="1819469" cy="1726163"/>
          </a:xfrm>
          <a:prstGeom prst="ellipse">
            <a:avLst/>
          </a:prstGeom>
          <a:solidFill>
            <a:srgbClr val="A4FFB5"/>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Localization</a:t>
            </a:r>
            <a:endParaRPr/>
          </a:p>
        </p:txBody>
      </p:sp>
      <p:sp>
        <p:nvSpPr>
          <p:cNvPr id="396" name="Google Shape;396;p12"/>
          <p:cNvSpPr/>
          <p:nvPr/>
        </p:nvSpPr>
        <p:spPr>
          <a:xfrm>
            <a:off x="4862039" y="3587727"/>
            <a:ext cx="1819469" cy="1726163"/>
          </a:xfrm>
          <a:prstGeom prst="ellipse">
            <a:avLst/>
          </a:prstGeom>
          <a:solidFill>
            <a:srgbClr val="B2E1FF"/>
          </a:solidFill>
          <a:ln cap="flat" cmpd="sng" w="1905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Path Planning</a:t>
            </a:r>
            <a:endParaRPr/>
          </a:p>
        </p:txBody>
      </p:sp>
      <p:sp>
        <p:nvSpPr>
          <p:cNvPr id="397" name="Google Shape;397;p12"/>
          <p:cNvSpPr/>
          <p:nvPr/>
        </p:nvSpPr>
        <p:spPr>
          <a:xfrm>
            <a:off x="4158868" y="2543188"/>
            <a:ext cx="1819469" cy="1726163"/>
          </a:xfrm>
          <a:prstGeom prst="ellipse">
            <a:avLst/>
          </a:prstGeom>
          <a:solidFill>
            <a:srgbClr val="FAC7C7"/>
          </a:solidFill>
          <a:ln cap="flat" cmpd="sng" w="1905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Mapping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13"/>
          <p:cNvSpPr/>
          <p:nvPr/>
        </p:nvSpPr>
        <p:spPr>
          <a:xfrm>
            <a:off x="137652" y="88491"/>
            <a:ext cx="678426" cy="688259"/>
          </a:xfrm>
          <a:prstGeom prst="flowChartConnector">
            <a:avLst/>
          </a:prstGeom>
          <a:solidFill>
            <a:srgbClr val="002060"/>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01</a:t>
            </a:r>
            <a:endParaRPr/>
          </a:p>
        </p:txBody>
      </p:sp>
      <p:sp>
        <p:nvSpPr>
          <p:cNvPr id="403" name="Google Shape;403;p13"/>
          <p:cNvSpPr txBox="1"/>
          <p:nvPr/>
        </p:nvSpPr>
        <p:spPr>
          <a:xfrm>
            <a:off x="916156" y="232565"/>
            <a:ext cx="287102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2060"/>
                </a:solidFill>
                <a:latin typeface="Calibri"/>
                <a:ea typeface="Calibri"/>
                <a:cs typeface="Calibri"/>
                <a:sym typeface="Calibri"/>
              </a:rPr>
              <a:t>What is and why Linux</a:t>
            </a:r>
            <a:endParaRPr/>
          </a:p>
        </p:txBody>
      </p:sp>
      <p:sp>
        <p:nvSpPr>
          <p:cNvPr id="404" name="Google Shape;404;p13"/>
          <p:cNvSpPr/>
          <p:nvPr/>
        </p:nvSpPr>
        <p:spPr>
          <a:xfrm>
            <a:off x="0" y="6457890"/>
            <a:ext cx="12192000" cy="400110"/>
          </a:xfrm>
          <a:prstGeom prst="rect">
            <a:avLst/>
          </a:prstGeom>
          <a:solidFill>
            <a:srgbClr val="9C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05" name="Google Shape;405;p13"/>
          <p:cNvPicPr preferRelativeResize="0"/>
          <p:nvPr/>
        </p:nvPicPr>
        <p:blipFill rotWithShape="1">
          <a:blip r:embed="rId3">
            <a:alphaModFix/>
          </a:blip>
          <a:srcRect b="0" l="0" r="0" t="0"/>
          <a:stretch/>
        </p:blipFill>
        <p:spPr>
          <a:xfrm>
            <a:off x="10506209" y="5627906"/>
            <a:ext cx="1659968" cy="1659968"/>
          </a:xfrm>
          <a:prstGeom prst="rect">
            <a:avLst/>
          </a:prstGeom>
          <a:noFill/>
          <a:ln>
            <a:noFill/>
          </a:ln>
        </p:spPr>
      </p:pic>
      <p:pic>
        <p:nvPicPr>
          <p:cNvPr descr="Robot arm - Free technology icons" id="406" name="Google Shape;406;p13"/>
          <p:cNvPicPr preferRelativeResize="0"/>
          <p:nvPr/>
        </p:nvPicPr>
        <p:blipFill rotWithShape="1">
          <a:blip r:embed="rId4">
            <a:alphaModFix/>
          </a:blip>
          <a:srcRect b="0" l="0" r="0" t="0"/>
          <a:stretch/>
        </p:blipFill>
        <p:spPr>
          <a:xfrm>
            <a:off x="10797309" y="131618"/>
            <a:ext cx="1089891" cy="1089891"/>
          </a:xfrm>
          <a:prstGeom prst="rect">
            <a:avLst/>
          </a:prstGeom>
          <a:noFill/>
          <a:ln>
            <a:noFill/>
          </a:ln>
        </p:spPr>
      </p:pic>
      <p:sp>
        <p:nvSpPr>
          <p:cNvPr id="407" name="Google Shape;407;p13"/>
          <p:cNvSpPr txBox="1"/>
          <p:nvPr/>
        </p:nvSpPr>
        <p:spPr>
          <a:xfrm>
            <a:off x="1154487" y="6488668"/>
            <a:ext cx="15279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01285960031</a:t>
            </a:r>
            <a:endParaRPr/>
          </a:p>
        </p:txBody>
      </p:sp>
      <p:sp>
        <p:nvSpPr>
          <p:cNvPr id="408" name="Google Shape;408;p13"/>
          <p:cNvSpPr txBox="1"/>
          <p:nvPr/>
        </p:nvSpPr>
        <p:spPr>
          <a:xfrm>
            <a:off x="2641982" y="6484702"/>
            <a:ext cx="15279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01285960031</a:t>
            </a:r>
            <a:endParaRPr/>
          </a:p>
        </p:txBody>
      </p:sp>
      <p:pic>
        <p:nvPicPr>
          <p:cNvPr descr="Receiver with solid fill" id="409" name="Google Shape;409;p13"/>
          <p:cNvPicPr preferRelativeResize="0"/>
          <p:nvPr/>
        </p:nvPicPr>
        <p:blipFill rotWithShape="1">
          <a:blip r:embed="rId5">
            <a:alphaModFix/>
          </a:blip>
          <a:srcRect b="0" l="0" r="0" t="0"/>
          <a:stretch/>
        </p:blipFill>
        <p:spPr>
          <a:xfrm>
            <a:off x="633551" y="6446745"/>
            <a:ext cx="400110" cy="400110"/>
          </a:xfrm>
          <a:prstGeom prst="rect">
            <a:avLst/>
          </a:prstGeom>
          <a:noFill/>
          <a:ln>
            <a:noFill/>
          </a:ln>
        </p:spPr>
      </p:pic>
      <p:pic>
        <p:nvPicPr>
          <p:cNvPr descr="Book - Internet Icon White PNG Transparent With Clear ..." id="410" name="Google Shape;410;p13"/>
          <p:cNvPicPr preferRelativeResize="0"/>
          <p:nvPr/>
        </p:nvPicPr>
        <p:blipFill rotWithShape="1">
          <a:blip r:embed="rId6">
            <a:alphaModFix/>
          </a:blip>
          <a:srcRect b="0" l="0" r="0" t="0"/>
          <a:stretch/>
        </p:blipFill>
        <p:spPr>
          <a:xfrm>
            <a:off x="5578228" y="6457890"/>
            <a:ext cx="400109" cy="409203"/>
          </a:xfrm>
          <a:prstGeom prst="rect">
            <a:avLst/>
          </a:prstGeom>
          <a:noFill/>
          <a:ln>
            <a:noFill/>
          </a:ln>
        </p:spPr>
      </p:pic>
      <p:sp>
        <p:nvSpPr>
          <p:cNvPr id="411" name="Google Shape;411;p13"/>
          <p:cNvSpPr txBox="1"/>
          <p:nvPr/>
        </p:nvSpPr>
        <p:spPr>
          <a:xfrm>
            <a:off x="6184667" y="6493215"/>
            <a:ext cx="25298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www.roboticscorner.tech</a:t>
            </a:r>
            <a:endParaRPr/>
          </a:p>
        </p:txBody>
      </p:sp>
      <p:sp>
        <p:nvSpPr>
          <p:cNvPr id="412" name="Google Shape;412;p13"/>
          <p:cNvSpPr txBox="1"/>
          <p:nvPr>
            <p:ph type="title"/>
          </p:nvPr>
        </p:nvSpPr>
        <p:spPr>
          <a:xfrm>
            <a:off x="838200" y="1145358"/>
            <a:ext cx="10515600" cy="10226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413" name="Google Shape;413;p13"/>
          <p:cNvPicPr preferRelativeResize="0"/>
          <p:nvPr>
            <p:ph idx="1" type="body"/>
          </p:nvPr>
        </p:nvPicPr>
        <p:blipFill rotWithShape="1">
          <a:blip r:embed="rId7">
            <a:alphaModFix/>
          </a:blip>
          <a:srcRect b="0" l="5305" r="7137" t="0"/>
          <a:stretch/>
        </p:blipFill>
        <p:spPr>
          <a:xfrm>
            <a:off x="2151794" y="1863145"/>
            <a:ext cx="6176454" cy="389527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14"/>
          <p:cNvSpPr/>
          <p:nvPr/>
        </p:nvSpPr>
        <p:spPr>
          <a:xfrm>
            <a:off x="137652" y="88491"/>
            <a:ext cx="678426" cy="688259"/>
          </a:xfrm>
          <a:prstGeom prst="flowChartConnector">
            <a:avLst/>
          </a:prstGeom>
          <a:solidFill>
            <a:srgbClr val="002060"/>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01</a:t>
            </a:r>
            <a:endParaRPr/>
          </a:p>
        </p:txBody>
      </p:sp>
      <p:sp>
        <p:nvSpPr>
          <p:cNvPr id="419" name="Google Shape;419;p14"/>
          <p:cNvSpPr txBox="1"/>
          <p:nvPr/>
        </p:nvSpPr>
        <p:spPr>
          <a:xfrm>
            <a:off x="916156" y="232565"/>
            <a:ext cx="287102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2060"/>
                </a:solidFill>
                <a:latin typeface="Calibri"/>
                <a:ea typeface="Calibri"/>
                <a:cs typeface="Calibri"/>
                <a:sym typeface="Calibri"/>
              </a:rPr>
              <a:t>What is and why Linux</a:t>
            </a:r>
            <a:endParaRPr/>
          </a:p>
        </p:txBody>
      </p:sp>
      <p:sp>
        <p:nvSpPr>
          <p:cNvPr id="420" name="Google Shape;420;p14"/>
          <p:cNvSpPr/>
          <p:nvPr/>
        </p:nvSpPr>
        <p:spPr>
          <a:xfrm>
            <a:off x="0" y="6457890"/>
            <a:ext cx="12192000" cy="400110"/>
          </a:xfrm>
          <a:prstGeom prst="rect">
            <a:avLst/>
          </a:prstGeom>
          <a:solidFill>
            <a:srgbClr val="9C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21" name="Google Shape;421;p14"/>
          <p:cNvPicPr preferRelativeResize="0"/>
          <p:nvPr/>
        </p:nvPicPr>
        <p:blipFill rotWithShape="1">
          <a:blip r:embed="rId3">
            <a:alphaModFix/>
          </a:blip>
          <a:srcRect b="0" l="0" r="0" t="0"/>
          <a:stretch/>
        </p:blipFill>
        <p:spPr>
          <a:xfrm>
            <a:off x="10506209" y="5627906"/>
            <a:ext cx="1659968" cy="1659968"/>
          </a:xfrm>
          <a:prstGeom prst="rect">
            <a:avLst/>
          </a:prstGeom>
          <a:noFill/>
          <a:ln>
            <a:noFill/>
          </a:ln>
        </p:spPr>
      </p:pic>
      <p:pic>
        <p:nvPicPr>
          <p:cNvPr descr="Robot arm - Free technology icons" id="422" name="Google Shape;422;p14"/>
          <p:cNvPicPr preferRelativeResize="0"/>
          <p:nvPr/>
        </p:nvPicPr>
        <p:blipFill rotWithShape="1">
          <a:blip r:embed="rId4">
            <a:alphaModFix/>
          </a:blip>
          <a:srcRect b="0" l="0" r="0" t="0"/>
          <a:stretch/>
        </p:blipFill>
        <p:spPr>
          <a:xfrm>
            <a:off x="10797309" y="131618"/>
            <a:ext cx="1089891" cy="1089891"/>
          </a:xfrm>
          <a:prstGeom prst="rect">
            <a:avLst/>
          </a:prstGeom>
          <a:noFill/>
          <a:ln>
            <a:noFill/>
          </a:ln>
        </p:spPr>
      </p:pic>
      <p:sp>
        <p:nvSpPr>
          <p:cNvPr id="423" name="Google Shape;423;p14"/>
          <p:cNvSpPr txBox="1"/>
          <p:nvPr/>
        </p:nvSpPr>
        <p:spPr>
          <a:xfrm>
            <a:off x="1154487" y="6488668"/>
            <a:ext cx="15279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01285960031</a:t>
            </a:r>
            <a:endParaRPr/>
          </a:p>
        </p:txBody>
      </p:sp>
      <p:sp>
        <p:nvSpPr>
          <p:cNvPr id="424" name="Google Shape;424;p14"/>
          <p:cNvSpPr txBox="1"/>
          <p:nvPr/>
        </p:nvSpPr>
        <p:spPr>
          <a:xfrm>
            <a:off x="2641982" y="6484702"/>
            <a:ext cx="15279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01285960031</a:t>
            </a:r>
            <a:endParaRPr/>
          </a:p>
        </p:txBody>
      </p:sp>
      <p:pic>
        <p:nvPicPr>
          <p:cNvPr descr="Receiver with solid fill" id="425" name="Google Shape;425;p14"/>
          <p:cNvPicPr preferRelativeResize="0"/>
          <p:nvPr/>
        </p:nvPicPr>
        <p:blipFill rotWithShape="1">
          <a:blip r:embed="rId5">
            <a:alphaModFix/>
          </a:blip>
          <a:srcRect b="0" l="0" r="0" t="0"/>
          <a:stretch/>
        </p:blipFill>
        <p:spPr>
          <a:xfrm>
            <a:off x="633551" y="6446745"/>
            <a:ext cx="400110" cy="400110"/>
          </a:xfrm>
          <a:prstGeom prst="rect">
            <a:avLst/>
          </a:prstGeom>
          <a:noFill/>
          <a:ln>
            <a:noFill/>
          </a:ln>
        </p:spPr>
      </p:pic>
      <p:pic>
        <p:nvPicPr>
          <p:cNvPr descr="Book - Internet Icon White PNG Transparent With Clear ..." id="426" name="Google Shape;426;p14"/>
          <p:cNvPicPr preferRelativeResize="0"/>
          <p:nvPr/>
        </p:nvPicPr>
        <p:blipFill rotWithShape="1">
          <a:blip r:embed="rId6">
            <a:alphaModFix/>
          </a:blip>
          <a:srcRect b="0" l="0" r="0" t="0"/>
          <a:stretch/>
        </p:blipFill>
        <p:spPr>
          <a:xfrm>
            <a:off x="5578228" y="6457890"/>
            <a:ext cx="400109" cy="409203"/>
          </a:xfrm>
          <a:prstGeom prst="rect">
            <a:avLst/>
          </a:prstGeom>
          <a:noFill/>
          <a:ln>
            <a:noFill/>
          </a:ln>
        </p:spPr>
      </p:pic>
      <p:sp>
        <p:nvSpPr>
          <p:cNvPr id="427" name="Google Shape;427;p14"/>
          <p:cNvSpPr txBox="1"/>
          <p:nvPr/>
        </p:nvSpPr>
        <p:spPr>
          <a:xfrm>
            <a:off x="6184667" y="6493215"/>
            <a:ext cx="25298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www.roboticscorner.tech</a:t>
            </a:r>
            <a:endParaRPr/>
          </a:p>
        </p:txBody>
      </p:sp>
      <p:sp>
        <p:nvSpPr>
          <p:cNvPr id="428" name="Google Shape;428;p14"/>
          <p:cNvSpPr txBox="1"/>
          <p:nvPr>
            <p:ph type="title"/>
          </p:nvPr>
        </p:nvSpPr>
        <p:spPr>
          <a:xfrm>
            <a:off x="838200" y="1145358"/>
            <a:ext cx="10515600" cy="10226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Mapping</a:t>
            </a:r>
            <a:endParaRPr/>
          </a:p>
        </p:txBody>
      </p:sp>
      <p:sp>
        <p:nvSpPr>
          <p:cNvPr id="429" name="Google Shape;429;p14"/>
          <p:cNvSpPr txBox="1"/>
          <p:nvPr>
            <p:ph idx="1" type="body"/>
          </p:nvPr>
        </p:nvSpPr>
        <p:spPr>
          <a:xfrm>
            <a:off x="838200" y="2355532"/>
            <a:ext cx="10515600" cy="335711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Given a robot that has a perfect ego- estimate of the position, and a sequence of measurements, determine the map of the environment.  </a:t>
            </a:r>
            <a:endParaRPr/>
          </a:p>
          <a:p>
            <a:pPr indent="-228600" lvl="0" marL="228600" rtl="0" algn="l">
              <a:lnSpc>
                <a:spcPct val="90000"/>
              </a:lnSpc>
              <a:spcBef>
                <a:spcPts val="1000"/>
              </a:spcBef>
              <a:spcAft>
                <a:spcPts val="0"/>
              </a:spcAft>
              <a:buClr>
                <a:schemeClr val="dk1"/>
              </a:buClr>
              <a:buSzPts val="2800"/>
              <a:buChar char="•"/>
            </a:pPr>
            <a:r>
              <a:rPr lang="en-US"/>
              <a:t>A perfect estimate of the robot pose is usually not available.  </a:t>
            </a:r>
            <a:endParaRPr/>
          </a:p>
          <a:p>
            <a:pPr indent="-228600" lvl="0" marL="228600" rtl="0" algn="l">
              <a:lnSpc>
                <a:spcPct val="90000"/>
              </a:lnSpc>
              <a:spcBef>
                <a:spcPts val="1000"/>
              </a:spcBef>
              <a:spcAft>
                <a:spcPts val="0"/>
              </a:spcAft>
              <a:buClr>
                <a:schemeClr val="dk1"/>
              </a:buClr>
              <a:buSzPts val="2800"/>
              <a:buChar char="•"/>
            </a:pPr>
            <a:r>
              <a:rPr lang="en-US"/>
              <a:t>Instead we solve a more complex problem: Simultaneous Localization and Mapping (SLAM).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15"/>
          <p:cNvSpPr/>
          <p:nvPr/>
        </p:nvSpPr>
        <p:spPr>
          <a:xfrm>
            <a:off x="137652" y="88491"/>
            <a:ext cx="678426" cy="688259"/>
          </a:xfrm>
          <a:prstGeom prst="flowChartConnector">
            <a:avLst/>
          </a:prstGeom>
          <a:solidFill>
            <a:srgbClr val="002060"/>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01</a:t>
            </a:r>
            <a:endParaRPr/>
          </a:p>
        </p:txBody>
      </p:sp>
      <p:sp>
        <p:nvSpPr>
          <p:cNvPr id="435" name="Google Shape;435;p15"/>
          <p:cNvSpPr txBox="1"/>
          <p:nvPr/>
        </p:nvSpPr>
        <p:spPr>
          <a:xfrm>
            <a:off x="916156" y="232565"/>
            <a:ext cx="287102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2060"/>
                </a:solidFill>
                <a:latin typeface="Calibri"/>
                <a:ea typeface="Calibri"/>
                <a:cs typeface="Calibri"/>
                <a:sym typeface="Calibri"/>
              </a:rPr>
              <a:t>What is and why Linux</a:t>
            </a:r>
            <a:endParaRPr/>
          </a:p>
        </p:txBody>
      </p:sp>
      <p:sp>
        <p:nvSpPr>
          <p:cNvPr id="436" name="Google Shape;436;p15"/>
          <p:cNvSpPr/>
          <p:nvPr/>
        </p:nvSpPr>
        <p:spPr>
          <a:xfrm>
            <a:off x="0" y="6457890"/>
            <a:ext cx="12192000" cy="400110"/>
          </a:xfrm>
          <a:prstGeom prst="rect">
            <a:avLst/>
          </a:prstGeom>
          <a:solidFill>
            <a:srgbClr val="9C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37" name="Google Shape;437;p15"/>
          <p:cNvPicPr preferRelativeResize="0"/>
          <p:nvPr/>
        </p:nvPicPr>
        <p:blipFill rotWithShape="1">
          <a:blip r:embed="rId3">
            <a:alphaModFix/>
          </a:blip>
          <a:srcRect b="0" l="0" r="0" t="0"/>
          <a:stretch/>
        </p:blipFill>
        <p:spPr>
          <a:xfrm>
            <a:off x="10506209" y="5627906"/>
            <a:ext cx="1659968" cy="1659968"/>
          </a:xfrm>
          <a:prstGeom prst="rect">
            <a:avLst/>
          </a:prstGeom>
          <a:noFill/>
          <a:ln>
            <a:noFill/>
          </a:ln>
        </p:spPr>
      </p:pic>
      <p:pic>
        <p:nvPicPr>
          <p:cNvPr descr="Robot arm - Free technology icons" id="438" name="Google Shape;438;p15"/>
          <p:cNvPicPr preferRelativeResize="0"/>
          <p:nvPr/>
        </p:nvPicPr>
        <p:blipFill rotWithShape="1">
          <a:blip r:embed="rId4">
            <a:alphaModFix/>
          </a:blip>
          <a:srcRect b="0" l="0" r="0" t="0"/>
          <a:stretch/>
        </p:blipFill>
        <p:spPr>
          <a:xfrm>
            <a:off x="10797309" y="131618"/>
            <a:ext cx="1089891" cy="1089891"/>
          </a:xfrm>
          <a:prstGeom prst="rect">
            <a:avLst/>
          </a:prstGeom>
          <a:noFill/>
          <a:ln>
            <a:noFill/>
          </a:ln>
        </p:spPr>
      </p:pic>
      <p:sp>
        <p:nvSpPr>
          <p:cNvPr id="439" name="Google Shape;439;p15"/>
          <p:cNvSpPr txBox="1"/>
          <p:nvPr/>
        </p:nvSpPr>
        <p:spPr>
          <a:xfrm>
            <a:off x="1154487" y="6488668"/>
            <a:ext cx="15279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01285960031</a:t>
            </a:r>
            <a:endParaRPr/>
          </a:p>
        </p:txBody>
      </p:sp>
      <p:sp>
        <p:nvSpPr>
          <p:cNvPr id="440" name="Google Shape;440;p15"/>
          <p:cNvSpPr txBox="1"/>
          <p:nvPr/>
        </p:nvSpPr>
        <p:spPr>
          <a:xfrm>
            <a:off x="2641982" y="6484702"/>
            <a:ext cx="15279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01285960031</a:t>
            </a:r>
            <a:endParaRPr/>
          </a:p>
        </p:txBody>
      </p:sp>
      <p:pic>
        <p:nvPicPr>
          <p:cNvPr descr="Receiver with solid fill" id="441" name="Google Shape;441;p15"/>
          <p:cNvPicPr preferRelativeResize="0"/>
          <p:nvPr/>
        </p:nvPicPr>
        <p:blipFill rotWithShape="1">
          <a:blip r:embed="rId5">
            <a:alphaModFix/>
          </a:blip>
          <a:srcRect b="0" l="0" r="0" t="0"/>
          <a:stretch/>
        </p:blipFill>
        <p:spPr>
          <a:xfrm>
            <a:off x="633551" y="6446745"/>
            <a:ext cx="400110" cy="400110"/>
          </a:xfrm>
          <a:prstGeom prst="rect">
            <a:avLst/>
          </a:prstGeom>
          <a:noFill/>
          <a:ln>
            <a:noFill/>
          </a:ln>
        </p:spPr>
      </p:pic>
      <p:pic>
        <p:nvPicPr>
          <p:cNvPr descr="Book - Internet Icon White PNG Transparent With Clear ..." id="442" name="Google Shape;442;p15"/>
          <p:cNvPicPr preferRelativeResize="0"/>
          <p:nvPr/>
        </p:nvPicPr>
        <p:blipFill rotWithShape="1">
          <a:blip r:embed="rId6">
            <a:alphaModFix/>
          </a:blip>
          <a:srcRect b="0" l="0" r="0" t="0"/>
          <a:stretch/>
        </p:blipFill>
        <p:spPr>
          <a:xfrm>
            <a:off x="5578228" y="6457890"/>
            <a:ext cx="400109" cy="409203"/>
          </a:xfrm>
          <a:prstGeom prst="rect">
            <a:avLst/>
          </a:prstGeom>
          <a:noFill/>
          <a:ln>
            <a:noFill/>
          </a:ln>
        </p:spPr>
      </p:pic>
      <p:sp>
        <p:nvSpPr>
          <p:cNvPr id="443" name="Google Shape;443;p15"/>
          <p:cNvSpPr txBox="1"/>
          <p:nvPr/>
        </p:nvSpPr>
        <p:spPr>
          <a:xfrm>
            <a:off x="6184667" y="6493215"/>
            <a:ext cx="25298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www.roboticscorner.tech</a:t>
            </a:r>
            <a:endParaRPr/>
          </a:p>
        </p:txBody>
      </p:sp>
      <p:sp>
        <p:nvSpPr>
          <p:cNvPr id="444" name="Google Shape;444;p15"/>
          <p:cNvSpPr txBox="1"/>
          <p:nvPr>
            <p:ph type="title"/>
          </p:nvPr>
        </p:nvSpPr>
        <p:spPr>
          <a:xfrm>
            <a:off x="905773" y="783617"/>
            <a:ext cx="10515600" cy="10226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Localization</a:t>
            </a:r>
            <a:endParaRPr/>
          </a:p>
        </p:txBody>
      </p:sp>
      <p:sp>
        <p:nvSpPr>
          <p:cNvPr id="445" name="Google Shape;445;p15"/>
          <p:cNvSpPr txBox="1"/>
          <p:nvPr>
            <p:ph idx="1" type="body"/>
          </p:nvPr>
        </p:nvSpPr>
        <p:spPr>
          <a:xfrm>
            <a:off x="905773" y="2051493"/>
            <a:ext cx="10515600" cy="335711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Determine the current robot position, the measurements up to the current instant and a map.</a:t>
            </a:r>
            <a:endParaRPr/>
          </a:p>
        </p:txBody>
      </p:sp>
      <p:pic>
        <p:nvPicPr>
          <p:cNvPr descr="Example] AMCL localization with Turtlebot 3 in 3D View - YouTube" id="446" name="Google Shape;446;p15"/>
          <p:cNvPicPr preferRelativeResize="0"/>
          <p:nvPr/>
        </p:nvPicPr>
        <p:blipFill rotWithShape="1">
          <a:blip r:embed="rId7">
            <a:alphaModFix/>
          </a:blip>
          <a:srcRect b="0" l="0" r="0" t="0"/>
          <a:stretch/>
        </p:blipFill>
        <p:spPr>
          <a:xfrm>
            <a:off x="5923885" y="3072053"/>
            <a:ext cx="5429915" cy="305432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16"/>
          <p:cNvSpPr/>
          <p:nvPr/>
        </p:nvSpPr>
        <p:spPr>
          <a:xfrm>
            <a:off x="137652" y="88491"/>
            <a:ext cx="678426" cy="688259"/>
          </a:xfrm>
          <a:prstGeom prst="flowChartConnector">
            <a:avLst/>
          </a:prstGeom>
          <a:solidFill>
            <a:srgbClr val="002060"/>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01</a:t>
            </a:r>
            <a:endParaRPr/>
          </a:p>
        </p:txBody>
      </p:sp>
      <p:sp>
        <p:nvSpPr>
          <p:cNvPr id="452" name="Google Shape;452;p16"/>
          <p:cNvSpPr txBox="1"/>
          <p:nvPr/>
        </p:nvSpPr>
        <p:spPr>
          <a:xfrm>
            <a:off x="916156" y="232565"/>
            <a:ext cx="287102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2060"/>
                </a:solidFill>
                <a:latin typeface="Calibri"/>
                <a:ea typeface="Calibri"/>
                <a:cs typeface="Calibri"/>
                <a:sym typeface="Calibri"/>
              </a:rPr>
              <a:t>What is and why Linux</a:t>
            </a:r>
            <a:endParaRPr/>
          </a:p>
        </p:txBody>
      </p:sp>
      <p:sp>
        <p:nvSpPr>
          <p:cNvPr id="453" name="Google Shape;453;p16"/>
          <p:cNvSpPr/>
          <p:nvPr/>
        </p:nvSpPr>
        <p:spPr>
          <a:xfrm>
            <a:off x="0" y="6457890"/>
            <a:ext cx="12192000" cy="400110"/>
          </a:xfrm>
          <a:prstGeom prst="rect">
            <a:avLst/>
          </a:prstGeom>
          <a:solidFill>
            <a:srgbClr val="9C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54" name="Google Shape;454;p16"/>
          <p:cNvPicPr preferRelativeResize="0"/>
          <p:nvPr/>
        </p:nvPicPr>
        <p:blipFill rotWithShape="1">
          <a:blip r:embed="rId3">
            <a:alphaModFix/>
          </a:blip>
          <a:srcRect b="0" l="0" r="0" t="0"/>
          <a:stretch/>
        </p:blipFill>
        <p:spPr>
          <a:xfrm>
            <a:off x="10506209" y="5627906"/>
            <a:ext cx="1659968" cy="1659968"/>
          </a:xfrm>
          <a:prstGeom prst="rect">
            <a:avLst/>
          </a:prstGeom>
          <a:noFill/>
          <a:ln>
            <a:noFill/>
          </a:ln>
        </p:spPr>
      </p:pic>
      <p:pic>
        <p:nvPicPr>
          <p:cNvPr descr="Robot arm - Free technology icons" id="455" name="Google Shape;455;p16"/>
          <p:cNvPicPr preferRelativeResize="0"/>
          <p:nvPr/>
        </p:nvPicPr>
        <p:blipFill rotWithShape="1">
          <a:blip r:embed="rId4">
            <a:alphaModFix/>
          </a:blip>
          <a:srcRect b="0" l="0" r="0" t="0"/>
          <a:stretch/>
        </p:blipFill>
        <p:spPr>
          <a:xfrm>
            <a:off x="10797309" y="131618"/>
            <a:ext cx="1089891" cy="1089891"/>
          </a:xfrm>
          <a:prstGeom prst="rect">
            <a:avLst/>
          </a:prstGeom>
          <a:noFill/>
          <a:ln>
            <a:noFill/>
          </a:ln>
        </p:spPr>
      </p:pic>
      <p:sp>
        <p:nvSpPr>
          <p:cNvPr id="456" name="Google Shape;456;p16"/>
          <p:cNvSpPr txBox="1"/>
          <p:nvPr/>
        </p:nvSpPr>
        <p:spPr>
          <a:xfrm>
            <a:off x="1154487" y="6488668"/>
            <a:ext cx="15279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01285960031</a:t>
            </a:r>
            <a:endParaRPr/>
          </a:p>
        </p:txBody>
      </p:sp>
      <p:sp>
        <p:nvSpPr>
          <p:cNvPr id="457" name="Google Shape;457;p16"/>
          <p:cNvSpPr txBox="1"/>
          <p:nvPr/>
        </p:nvSpPr>
        <p:spPr>
          <a:xfrm>
            <a:off x="2641982" y="6484702"/>
            <a:ext cx="15279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01285960031</a:t>
            </a:r>
            <a:endParaRPr/>
          </a:p>
        </p:txBody>
      </p:sp>
      <p:pic>
        <p:nvPicPr>
          <p:cNvPr descr="Receiver with solid fill" id="458" name="Google Shape;458;p16"/>
          <p:cNvPicPr preferRelativeResize="0"/>
          <p:nvPr/>
        </p:nvPicPr>
        <p:blipFill rotWithShape="1">
          <a:blip r:embed="rId5">
            <a:alphaModFix/>
          </a:blip>
          <a:srcRect b="0" l="0" r="0" t="0"/>
          <a:stretch/>
        </p:blipFill>
        <p:spPr>
          <a:xfrm>
            <a:off x="633551" y="6446745"/>
            <a:ext cx="400110" cy="400110"/>
          </a:xfrm>
          <a:prstGeom prst="rect">
            <a:avLst/>
          </a:prstGeom>
          <a:noFill/>
          <a:ln>
            <a:noFill/>
          </a:ln>
        </p:spPr>
      </p:pic>
      <p:pic>
        <p:nvPicPr>
          <p:cNvPr descr="Book - Internet Icon White PNG Transparent With Clear ..." id="459" name="Google Shape;459;p16"/>
          <p:cNvPicPr preferRelativeResize="0"/>
          <p:nvPr/>
        </p:nvPicPr>
        <p:blipFill rotWithShape="1">
          <a:blip r:embed="rId6">
            <a:alphaModFix/>
          </a:blip>
          <a:srcRect b="0" l="0" r="0" t="0"/>
          <a:stretch/>
        </p:blipFill>
        <p:spPr>
          <a:xfrm>
            <a:off x="5578228" y="6457890"/>
            <a:ext cx="400109" cy="409203"/>
          </a:xfrm>
          <a:prstGeom prst="rect">
            <a:avLst/>
          </a:prstGeom>
          <a:noFill/>
          <a:ln>
            <a:noFill/>
          </a:ln>
        </p:spPr>
      </p:pic>
      <p:sp>
        <p:nvSpPr>
          <p:cNvPr id="460" name="Google Shape;460;p16"/>
          <p:cNvSpPr txBox="1"/>
          <p:nvPr/>
        </p:nvSpPr>
        <p:spPr>
          <a:xfrm>
            <a:off x="6184667" y="6493215"/>
            <a:ext cx="25298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www.roboticscorner.tech</a:t>
            </a:r>
            <a:endParaRPr/>
          </a:p>
        </p:txBody>
      </p:sp>
      <p:sp>
        <p:nvSpPr>
          <p:cNvPr id="461" name="Google Shape;461;p16"/>
          <p:cNvSpPr txBox="1"/>
          <p:nvPr>
            <p:ph type="title"/>
          </p:nvPr>
        </p:nvSpPr>
        <p:spPr>
          <a:xfrm>
            <a:off x="816078" y="837863"/>
            <a:ext cx="10515600" cy="10226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Path planning</a:t>
            </a:r>
            <a:endParaRPr/>
          </a:p>
        </p:txBody>
      </p:sp>
      <p:sp>
        <p:nvSpPr>
          <p:cNvPr id="462" name="Google Shape;462;p16"/>
          <p:cNvSpPr txBox="1"/>
          <p:nvPr>
            <p:ph idx="1" type="body"/>
          </p:nvPr>
        </p:nvSpPr>
        <p:spPr>
          <a:xfrm>
            <a:off x="833606" y="1843501"/>
            <a:ext cx="10515600" cy="335711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Determine (if it exists) a path to reach a given goal location given a localized robot and a map of traversable regions</a:t>
            </a:r>
            <a:endParaRPr/>
          </a:p>
        </p:txBody>
      </p:sp>
      <p:pic>
        <p:nvPicPr>
          <p:cNvPr descr="Path Planning and Navigation with a Mobile Robot Turtlebot3 in ROS, Rviz  and Gazebo" id="463" name="Google Shape;463;p16"/>
          <p:cNvPicPr preferRelativeResize="0"/>
          <p:nvPr/>
        </p:nvPicPr>
        <p:blipFill rotWithShape="1">
          <a:blip r:embed="rId7">
            <a:alphaModFix/>
          </a:blip>
          <a:srcRect b="0" l="0" r="0" t="0"/>
          <a:stretch/>
        </p:blipFill>
        <p:spPr>
          <a:xfrm>
            <a:off x="3100615" y="2968812"/>
            <a:ext cx="5755444" cy="323743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17"/>
          <p:cNvSpPr/>
          <p:nvPr/>
        </p:nvSpPr>
        <p:spPr>
          <a:xfrm>
            <a:off x="137652" y="88491"/>
            <a:ext cx="678426" cy="688259"/>
          </a:xfrm>
          <a:prstGeom prst="flowChartConnector">
            <a:avLst/>
          </a:prstGeom>
          <a:solidFill>
            <a:srgbClr val="002060"/>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01</a:t>
            </a:r>
            <a:endParaRPr/>
          </a:p>
        </p:txBody>
      </p:sp>
      <p:sp>
        <p:nvSpPr>
          <p:cNvPr id="469" name="Google Shape;469;p17"/>
          <p:cNvSpPr txBox="1"/>
          <p:nvPr/>
        </p:nvSpPr>
        <p:spPr>
          <a:xfrm>
            <a:off x="916156" y="232565"/>
            <a:ext cx="287102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2060"/>
                </a:solidFill>
                <a:latin typeface="Calibri"/>
                <a:ea typeface="Calibri"/>
                <a:cs typeface="Calibri"/>
                <a:sym typeface="Calibri"/>
              </a:rPr>
              <a:t>What is and why Linux</a:t>
            </a:r>
            <a:endParaRPr/>
          </a:p>
        </p:txBody>
      </p:sp>
      <p:sp>
        <p:nvSpPr>
          <p:cNvPr id="470" name="Google Shape;470;p17"/>
          <p:cNvSpPr/>
          <p:nvPr/>
        </p:nvSpPr>
        <p:spPr>
          <a:xfrm>
            <a:off x="0" y="6457890"/>
            <a:ext cx="12192000" cy="400110"/>
          </a:xfrm>
          <a:prstGeom prst="rect">
            <a:avLst/>
          </a:prstGeom>
          <a:solidFill>
            <a:srgbClr val="9C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71" name="Google Shape;471;p17"/>
          <p:cNvPicPr preferRelativeResize="0"/>
          <p:nvPr/>
        </p:nvPicPr>
        <p:blipFill rotWithShape="1">
          <a:blip r:embed="rId3">
            <a:alphaModFix/>
          </a:blip>
          <a:srcRect b="0" l="0" r="0" t="0"/>
          <a:stretch/>
        </p:blipFill>
        <p:spPr>
          <a:xfrm>
            <a:off x="10506209" y="5627906"/>
            <a:ext cx="1659968" cy="1659968"/>
          </a:xfrm>
          <a:prstGeom prst="rect">
            <a:avLst/>
          </a:prstGeom>
          <a:noFill/>
          <a:ln>
            <a:noFill/>
          </a:ln>
        </p:spPr>
      </p:pic>
      <p:pic>
        <p:nvPicPr>
          <p:cNvPr descr="Robot arm - Free technology icons" id="472" name="Google Shape;472;p17"/>
          <p:cNvPicPr preferRelativeResize="0"/>
          <p:nvPr/>
        </p:nvPicPr>
        <p:blipFill rotWithShape="1">
          <a:blip r:embed="rId4">
            <a:alphaModFix/>
          </a:blip>
          <a:srcRect b="0" l="0" r="0" t="0"/>
          <a:stretch/>
        </p:blipFill>
        <p:spPr>
          <a:xfrm>
            <a:off x="10797309" y="131618"/>
            <a:ext cx="1089891" cy="1089891"/>
          </a:xfrm>
          <a:prstGeom prst="rect">
            <a:avLst/>
          </a:prstGeom>
          <a:noFill/>
          <a:ln>
            <a:noFill/>
          </a:ln>
        </p:spPr>
      </p:pic>
      <p:sp>
        <p:nvSpPr>
          <p:cNvPr id="473" name="Google Shape;473;p17"/>
          <p:cNvSpPr txBox="1"/>
          <p:nvPr/>
        </p:nvSpPr>
        <p:spPr>
          <a:xfrm>
            <a:off x="1154487" y="6488668"/>
            <a:ext cx="15279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01285960031</a:t>
            </a:r>
            <a:endParaRPr/>
          </a:p>
        </p:txBody>
      </p:sp>
      <p:sp>
        <p:nvSpPr>
          <p:cNvPr id="474" name="Google Shape;474;p17"/>
          <p:cNvSpPr txBox="1"/>
          <p:nvPr/>
        </p:nvSpPr>
        <p:spPr>
          <a:xfrm>
            <a:off x="2641982" y="6484702"/>
            <a:ext cx="15279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01285960031</a:t>
            </a:r>
            <a:endParaRPr/>
          </a:p>
        </p:txBody>
      </p:sp>
      <p:pic>
        <p:nvPicPr>
          <p:cNvPr descr="Receiver with solid fill" id="475" name="Google Shape;475;p17"/>
          <p:cNvPicPr preferRelativeResize="0"/>
          <p:nvPr/>
        </p:nvPicPr>
        <p:blipFill rotWithShape="1">
          <a:blip r:embed="rId5">
            <a:alphaModFix/>
          </a:blip>
          <a:srcRect b="0" l="0" r="0" t="0"/>
          <a:stretch/>
        </p:blipFill>
        <p:spPr>
          <a:xfrm>
            <a:off x="633551" y="6446745"/>
            <a:ext cx="400110" cy="400110"/>
          </a:xfrm>
          <a:prstGeom prst="rect">
            <a:avLst/>
          </a:prstGeom>
          <a:noFill/>
          <a:ln>
            <a:noFill/>
          </a:ln>
        </p:spPr>
      </p:pic>
      <p:pic>
        <p:nvPicPr>
          <p:cNvPr descr="Book - Internet Icon White PNG Transparent With Clear ..." id="476" name="Google Shape;476;p17"/>
          <p:cNvPicPr preferRelativeResize="0"/>
          <p:nvPr/>
        </p:nvPicPr>
        <p:blipFill rotWithShape="1">
          <a:blip r:embed="rId6">
            <a:alphaModFix/>
          </a:blip>
          <a:srcRect b="0" l="0" r="0" t="0"/>
          <a:stretch/>
        </p:blipFill>
        <p:spPr>
          <a:xfrm>
            <a:off x="5578228" y="6457890"/>
            <a:ext cx="400109" cy="409203"/>
          </a:xfrm>
          <a:prstGeom prst="rect">
            <a:avLst/>
          </a:prstGeom>
          <a:noFill/>
          <a:ln>
            <a:noFill/>
          </a:ln>
        </p:spPr>
      </p:pic>
      <p:sp>
        <p:nvSpPr>
          <p:cNvPr id="477" name="Google Shape;477;p17"/>
          <p:cNvSpPr txBox="1"/>
          <p:nvPr/>
        </p:nvSpPr>
        <p:spPr>
          <a:xfrm>
            <a:off x="6184667" y="6493215"/>
            <a:ext cx="25298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www.roboticscorner.tech</a:t>
            </a:r>
            <a:endParaRPr/>
          </a:p>
        </p:txBody>
      </p:sp>
      <p:sp>
        <p:nvSpPr>
          <p:cNvPr id="478" name="Google Shape;478;p17"/>
          <p:cNvSpPr txBox="1"/>
          <p:nvPr>
            <p:ph type="title"/>
          </p:nvPr>
        </p:nvSpPr>
        <p:spPr>
          <a:xfrm>
            <a:off x="816078" y="902970"/>
            <a:ext cx="10515600" cy="10226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To navigate a robot, we need:</a:t>
            </a:r>
            <a:endParaRPr/>
          </a:p>
        </p:txBody>
      </p:sp>
      <p:sp>
        <p:nvSpPr>
          <p:cNvPr id="479" name="Google Shape;479;p17"/>
          <p:cNvSpPr txBox="1"/>
          <p:nvPr>
            <p:ph idx="1" type="body"/>
          </p:nvPr>
        </p:nvSpPr>
        <p:spPr>
          <a:xfrm>
            <a:off x="860322" y="1925658"/>
            <a:ext cx="10515600" cy="4406397"/>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Char char="•"/>
            </a:pPr>
            <a:r>
              <a:rPr lang="en-US"/>
              <a:t>A map  </a:t>
            </a:r>
            <a:endParaRPr/>
          </a:p>
          <a:p>
            <a:pPr indent="-228600" lvl="0" marL="228600" rtl="0" algn="l">
              <a:lnSpc>
                <a:spcPct val="90000"/>
              </a:lnSpc>
              <a:spcBef>
                <a:spcPts val="1000"/>
              </a:spcBef>
              <a:spcAft>
                <a:spcPts val="0"/>
              </a:spcAft>
              <a:buClr>
                <a:schemeClr val="dk1"/>
              </a:buClr>
              <a:buSzPct val="100000"/>
              <a:buChar char="•"/>
            </a:pPr>
            <a:r>
              <a:rPr lang="en-US"/>
              <a:t>A localization module  </a:t>
            </a:r>
            <a:endParaRPr/>
          </a:p>
          <a:p>
            <a:pPr indent="-228600" lvl="0" marL="228600" rtl="0" algn="l">
              <a:lnSpc>
                <a:spcPct val="90000"/>
              </a:lnSpc>
              <a:spcBef>
                <a:spcPts val="1000"/>
              </a:spcBef>
              <a:spcAft>
                <a:spcPts val="0"/>
              </a:spcAft>
              <a:buClr>
                <a:schemeClr val="dk1"/>
              </a:buClr>
              <a:buSzPct val="100000"/>
              <a:buChar char="•"/>
            </a:pPr>
            <a:r>
              <a:rPr lang="en-US"/>
              <a:t>A path planning module  </a:t>
            </a:r>
            <a:endParaRPr/>
          </a:p>
          <a:p>
            <a:pPr indent="-228600" lvl="0" marL="228600" rtl="0" algn="l">
              <a:lnSpc>
                <a:spcPct val="90000"/>
              </a:lnSpc>
              <a:spcBef>
                <a:spcPts val="1000"/>
              </a:spcBef>
              <a:spcAft>
                <a:spcPts val="0"/>
              </a:spcAft>
              <a:buClr>
                <a:schemeClr val="dk1"/>
              </a:buClr>
              <a:buSzPct val="100000"/>
              <a:buChar char="•"/>
            </a:pPr>
            <a:r>
              <a:rPr lang="en-US"/>
              <a:t>These components are sufficient if  </a:t>
            </a:r>
            <a:endParaRPr/>
          </a:p>
          <a:p>
            <a:pPr indent="-228600" lvl="1" marL="685800" rtl="0" algn="l">
              <a:lnSpc>
                <a:spcPct val="90000"/>
              </a:lnSpc>
              <a:spcBef>
                <a:spcPts val="500"/>
              </a:spcBef>
              <a:spcAft>
                <a:spcPts val="0"/>
              </a:spcAft>
              <a:buClr>
                <a:schemeClr val="dk1"/>
              </a:buClr>
              <a:buSzPct val="100000"/>
              <a:buChar char="•"/>
            </a:pPr>
            <a:r>
              <a:rPr lang="en-US"/>
              <a:t>The map fully reflects the environment  </a:t>
            </a:r>
            <a:endParaRPr/>
          </a:p>
          <a:p>
            <a:pPr indent="-228600" lvl="1" marL="685800" rtl="0" algn="l">
              <a:lnSpc>
                <a:spcPct val="90000"/>
              </a:lnSpc>
              <a:spcBef>
                <a:spcPts val="500"/>
              </a:spcBef>
              <a:spcAft>
                <a:spcPts val="0"/>
              </a:spcAft>
              <a:buClr>
                <a:schemeClr val="dk1"/>
              </a:buClr>
              <a:buSzPct val="100000"/>
              <a:buChar char="•"/>
            </a:pPr>
            <a:r>
              <a:rPr lang="en-US"/>
              <a:t>The environment is static  </a:t>
            </a:r>
            <a:endParaRPr/>
          </a:p>
          <a:p>
            <a:pPr indent="-228600" lvl="1" marL="685800" rtl="0" algn="l">
              <a:lnSpc>
                <a:spcPct val="90000"/>
              </a:lnSpc>
              <a:spcBef>
                <a:spcPts val="500"/>
              </a:spcBef>
              <a:spcAft>
                <a:spcPts val="0"/>
              </a:spcAft>
              <a:buClr>
                <a:schemeClr val="dk1"/>
              </a:buClr>
              <a:buSzPct val="100000"/>
              <a:buChar char="•"/>
            </a:pPr>
            <a:r>
              <a:rPr lang="en-US"/>
              <a:t>There are no errors in the estimate  </a:t>
            </a:r>
            <a:endParaRPr/>
          </a:p>
          <a:p>
            <a:pPr indent="0" lvl="0" marL="0" rtl="0" algn="l">
              <a:lnSpc>
                <a:spcPct val="90000"/>
              </a:lnSpc>
              <a:spcBef>
                <a:spcPts val="1000"/>
              </a:spcBef>
              <a:spcAft>
                <a:spcPts val="0"/>
              </a:spcAft>
              <a:buClr>
                <a:schemeClr val="dk1"/>
              </a:buClr>
              <a:buSzPct val="100000"/>
              <a:buNone/>
            </a:pPr>
            <a:r>
              <a:rPr lang="en-US"/>
              <a:t>However, if</a:t>
            </a:r>
            <a:endParaRPr/>
          </a:p>
          <a:p>
            <a:pPr indent="-228600" lvl="1" marL="685800" rtl="0" algn="l">
              <a:lnSpc>
                <a:spcPct val="90000"/>
              </a:lnSpc>
              <a:spcBef>
                <a:spcPts val="500"/>
              </a:spcBef>
              <a:spcAft>
                <a:spcPts val="0"/>
              </a:spcAft>
              <a:buClr>
                <a:schemeClr val="dk1"/>
              </a:buClr>
              <a:buSzPct val="100000"/>
              <a:buChar char="•"/>
            </a:pPr>
            <a:r>
              <a:rPr lang="en-US"/>
              <a:t>The environment changes (e.g. opening/closing doors )  </a:t>
            </a:r>
            <a:endParaRPr/>
          </a:p>
          <a:p>
            <a:pPr indent="-228600" lvl="1" marL="685800" rtl="0" algn="l">
              <a:lnSpc>
                <a:spcPct val="90000"/>
              </a:lnSpc>
              <a:spcBef>
                <a:spcPts val="500"/>
              </a:spcBef>
              <a:spcAft>
                <a:spcPts val="0"/>
              </a:spcAft>
              <a:buClr>
                <a:schemeClr val="dk1"/>
              </a:buClr>
              <a:buSzPct val="100000"/>
              <a:buChar char="•"/>
            </a:pPr>
            <a:r>
              <a:rPr lang="en-US"/>
              <a:t>It is dynamic (things might appear/disappear from the perception range of the robot)  </a:t>
            </a:r>
            <a:endParaRPr/>
          </a:p>
          <a:p>
            <a:pPr indent="-228600" lvl="1" marL="685800" rtl="0" algn="l">
              <a:lnSpc>
                <a:spcPct val="90000"/>
              </a:lnSpc>
              <a:spcBef>
                <a:spcPts val="500"/>
              </a:spcBef>
              <a:spcAft>
                <a:spcPts val="0"/>
              </a:spcAft>
              <a:buClr>
                <a:schemeClr val="dk1"/>
              </a:buClr>
              <a:buSzPct val="100000"/>
              <a:buChar char="•"/>
            </a:pPr>
            <a:r>
              <a:rPr lang="en-US"/>
              <a:t>The estimate is “noisy” </a:t>
            </a:r>
            <a:endParaRPr/>
          </a:p>
          <a:p>
            <a:pPr indent="0" lvl="0" marL="0" rtl="0" algn="l">
              <a:lnSpc>
                <a:spcPct val="90000"/>
              </a:lnSpc>
              <a:spcBef>
                <a:spcPts val="1000"/>
              </a:spcBef>
              <a:spcAft>
                <a:spcPts val="0"/>
              </a:spcAft>
              <a:buClr>
                <a:schemeClr val="dk1"/>
              </a:buClr>
              <a:buSzPct val="100000"/>
              <a:buNone/>
            </a:pPr>
            <a:r>
              <a:rPr lang="en-US"/>
              <a:t>Then, we need to complement our ideal design with other components that address these issues, namely  </a:t>
            </a:r>
            <a:endParaRPr/>
          </a:p>
          <a:p>
            <a:pPr indent="-228600" lvl="1" marL="685800" rtl="0" algn="l">
              <a:lnSpc>
                <a:spcPct val="90000"/>
              </a:lnSpc>
              <a:spcBef>
                <a:spcPts val="500"/>
              </a:spcBef>
              <a:spcAft>
                <a:spcPts val="0"/>
              </a:spcAft>
              <a:buClr>
                <a:schemeClr val="dk1"/>
              </a:buClr>
              <a:buSzPct val="100000"/>
              <a:buChar char="•"/>
            </a:pPr>
            <a:r>
              <a:rPr lang="en-US"/>
              <a:t>Obstacle-Detection/Avoidance  </a:t>
            </a:r>
            <a:endParaRPr/>
          </a:p>
          <a:p>
            <a:pPr indent="-228600" lvl="1" marL="685800" rtl="0" algn="l">
              <a:lnSpc>
                <a:spcPct val="90000"/>
              </a:lnSpc>
              <a:spcBef>
                <a:spcPts val="500"/>
              </a:spcBef>
              <a:spcAft>
                <a:spcPts val="0"/>
              </a:spcAft>
              <a:buClr>
                <a:schemeClr val="dk1"/>
              </a:buClr>
              <a:buSzPct val="100000"/>
              <a:buChar char="•"/>
            </a:pPr>
            <a:r>
              <a:rPr lang="en-US"/>
              <a:t>Local Map Refinement, based on the most recent sensor reading.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18"/>
          <p:cNvSpPr/>
          <p:nvPr/>
        </p:nvSpPr>
        <p:spPr>
          <a:xfrm>
            <a:off x="137652" y="88491"/>
            <a:ext cx="678426" cy="688259"/>
          </a:xfrm>
          <a:prstGeom prst="flowChartConnector">
            <a:avLst/>
          </a:prstGeom>
          <a:solidFill>
            <a:srgbClr val="002060"/>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01</a:t>
            </a:r>
            <a:endParaRPr/>
          </a:p>
        </p:txBody>
      </p:sp>
      <p:sp>
        <p:nvSpPr>
          <p:cNvPr id="485" name="Google Shape;485;p18"/>
          <p:cNvSpPr txBox="1"/>
          <p:nvPr/>
        </p:nvSpPr>
        <p:spPr>
          <a:xfrm>
            <a:off x="916156" y="232565"/>
            <a:ext cx="287102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2060"/>
                </a:solidFill>
                <a:latin typeface="Calibri"/>
                <a:ea typeface="Calibri"/>
                <a:cs typeface="Calibri"/>
                <a:sym typeface="Calibri"/>
              </a:rPr>
              <a:t>What is and why Linux</a:t>
            </a:r>
            <a:endParaRPr/>
          </a:p>
        </p:txBody>
      </p:sp>
      <p:sp>
        <p:nvSpPr>
          <p:cNvPr id="486" name="Google Shape;486;p18"/>
          <p:cNvSpPr/>
          <p:nvPr/>
        </p:nvSpPr>
        <p:spPr>
          <a:xfrm>
            <a:off x="0" y="6457890"/>
            <a:ext cx="12192000" cy="400110"/>
          </a:xfrm>
          <a:prstGeom prst="rect">
            <a:avLst/>
          </a:prstGeom>
          <a:solidFill>
            <a:srgbClr val="9C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87" name="Google Shape;487;p18"/>
          <p:cNvPicPr preferRelativeResize="0"/>
          <p:nvPr/>
        </p:nvPicPr>
        <p:blipFill rotWithShape="1">
          <a:blip r:embed="rId3">
            <a:alphaModFix/>
          </a:blip>
          <a:srcRect b="0" l="0" r="0" t="0"/>
          <a:stretch/>
        </p:blipFill>
        <p:spPr>
          <a:xfrm>
            <a:off x="10506209" y="5627906"/>
            <a:ext cx="1659968" cy="1659968"/>
          </a:xfrm>
          <a:prstGeom prst="rect">
            <a:avLst/>
          </a:prstGeom>
          <a:noFill/>
          <a:ln>
            <a:noFill/>
          </a:ln>
        </p:spPr>
      </p:pic>
      <p:pic>
        <p:nvPicPr>
          <p:cNvPr descr="Robot arm - Free technology icons" id="488" name="Google Shape;488;p18"/>
          <p:cNvPicPr preferRelativeResize="0"/>
          <p:nvPr/>
        </p:nvPicPr>
        <p:blipFill rotWithShape="1">
          <a:blip r:embed="rId4">
            <a:alphaModFix/>
          </a:blip>
          <a:srcRect b="0" l="0" r="0" t="0"/>
          <a:stretch/>
        </p:blipFill>
        <p:spPr>
          <a:xfrm>
            <a:off x="10797309" y="131618"/>
            <a:ext cx="1089891" cy="1089891"/>
          </a:xfrm>
          <a:prstGeom prst="rect">
            <a:avLst/>
          </a:prstGeom>
          <a:noFill/>
          <a:ln>
            <a:noFill/>
          </a:ln>
        </p:spPr>
      </p:pic>
      <p:sp>
        <p:nvSpPr>
          <p:cNvPr id="489" name="Google Shape;489;p18"/>
          <p:cNvSpPr txBox="1"/>
          <p:nvPr/>
        </p:nvSpPr>
        <p:spPr>
          <a:xfrm>
            <a:off x="1154487" y="6488668"/>
            <a:ext cx="15279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01285960031</a:t>
            </a:r>
            <a:endParaRPr/>
          </a:p>
        </p:txBody>
      </p:sp>
      <p:sp>
        <p:nvSpPr>
          <p:cNvPr id="490" name="Google Shape;490;p18"/>
          <p:cNvSpPr txBox="1"/>
          <p:nvPr/>
        </p:nvSpPr>
        <p:spPr>
          <a:xfrm>
            <a:off x="2641982" y="6484702"/>
            <a:ext cx="15279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01285960031</a:t>
            </a:r>
            <a:endParaRPr/>
          </a:p>
        </p:txBody>
      </p:sp>
      <p:pic>
        <p:nvPicPr>
          <p:cNvPr descr="Receiver with solid fill" id="491" name="Google Shape;491;p18"/>
          <p:cNvPicPr preferRelativeResize="0"/>
          <p:nvPr/>
        </p:nvPicPr>
        <p:blipFill rotWithShape="1">
          <a:blip r:embed="rId5">
            <a:alphaModFix/>
          </a:blip>
          <a:srcRect b="0" l="0" r="0" t="0"/>
          <a:stretch/>
        </p:blipFill>
        <p:spPr>
          <a:xfrm>
            <a:off x="633551" y="6446745"/>
            <a:ext cx="400110" cy="400110"/>
          </a:xfrm>
          <a:prstGeom prst="rect">
            <a:avLst/>
          </a:prstGeom>
          <a:noFill/>
          <a:ln>
            <a:noFill/>
          </a:ln>
        </p:spPr>
      </p:pic>
      <p:pic>
        <p:nvPicPr>
          <p:cNvPr descr="Book - Internet Icon White PNG Transparent With Clear ..." id="492" name="Google Shape;492;p18"/>
          <p:cNvPicPr preferRelativeResize="0"/>
          <p:nvPr/>
        </p:nvPicPr>
        <p:blipFill rotWithShape="1">
          <a:blip r:embed="rId6">
            <a:alphaModFix/>
          </a:blip>
          <a:srcRect b="0" l="0" r="0" t="0"/>
          <a:stretch/>
        </p:blipFill>
        <p:spPr>
          <a:xfrm>
            <a:off x="5578228" y="6457890"/>
            <a:ext cx="400109" cy="409203"/>
          </a:xfrm>
          <a:prstGeom prst="rect">
            <a:avLst/>
          </a:prstGeom>
          <a:noFill/>
          <a:ln>
            <a:noFill/>
          </a:ln>
        </p:spPr>
      </p:pic>
      <p:sp>
        <p:nvSpPr>
          <p:cNvPr id="493" name="Google Shape;493;p18"/>
          <p:cNvSpPr txBox="1"/>
          <p:nvPr/>
        </p:nvSpPr>
        <p:spPr>
          <a:xfrm>
            <a:off x="6184667" y="6493215"/>
            <a:ext cx="25298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www.roboticscorner.tech</a:t>
            </a:r>
            <a:endParaRPr/>
          </a:p>
        </p:txBody>
      </p:sp>
      <p:sp>
        <p:nvSpPr>
          <p:cNvPr id="494" name="Google Shape;494;p18"/>
          <p:cNvSpPr txBox="1"/>
          <p:nvPr>
            <p:ph type="title"/>
          </p:nvPr>
        </p:nvSpPr>
        <p:spPr>
          <a:xfrm>
            <a:off x="816078" y="828429"/>
            <a:ext cx="10515600" cy="10226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Navigation stack</a:t>
            </a:r>
            <a:endParaRPr/>
          </a:p>
        </p:txBody>
      </p:sp>
      <p:sp>
        <p:nvSpPr>
          <p:cNvPr id="495" name="Google Shape;495;p18"/>
          <p:cNvSpPr txBox="1"/>
          <p:nvPr>
            <p:ph idx="1" type="body"/>
          </p:nvPr>
        </p:nvSpPr>
        <p:spPr>
          <a:xfrm>
            <a:off x="816078" y="1681962"/>
            <a:ext cx="10515600" cy="335711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Map provided by a “Map Server”  </a:t>
            </a:r>
            <a:endParaRPr/>
          </a:p>
          <a:p>
            <a:pPr indent="-228600" lvl="0" marL="228600" rtl="0" algn="l">
              <a:lnSpc>
                <a:spcPct val="90000"/>
              </a:lnSpc>
              <a:spcBef>
                <a:spcPts val="1000"/>
              </a:spcBef>
              <a:spcAft>
                <a:spcPts val="0"/>
              </a:spcAft>
              <a:buClr>
                <a:schemeClr val="dk1"/>
              </a:buClr>
              <a:buSzPts val="2000"/>
              <a:buChar char="•"/>
            </a:pPr>
            <a:r>
              <a:rPr lang="en-US" sz="2000"/>
              <a:t>Each module is a node  </a:t>
            </a:r>
            <a:endParaRPr/>
          </a:p>
          <a:p>
            <a:pPr indent="-228600" lvl="0" marL="228600" rtl="0" algn="l">
              <a:lnSpc>
                <a:spcPct val="90000"/>
              </a:lnSpc>
              <a:spcBef>
                <a:spcPts val="1000"/>
              </a:spcBef>
              <a:spcAft>
                <a:spcPts val="0"/>
              </a:spcAft>
              <a:buClr>
                <a:schemeClr val="dk1"/>
              </a:buClr>
              <a:buSzPts val="2000"/>
              <a:buChar char="•"/>
            </a:pPr>
            <a:r>
              <a:rPr lang="en-US" sz="2000"/>
              <a:t>Planner has a layered architecture (local and global planner)  </a:t>
            </a:r>
            <a:endParaRPr/>
          </a:p>
          <a:p>
            <a:pPr indent="-228600" lvl="0" marL="228600" rtl="0" algn="l">
              <a:lnSpc>
                <a:spcPct val="90000"/>
              </a:lnSpc>
              <a:spcBef>
                <a:spcPts val="1000"/>
              </a:spcBef>
              <a:spcAft>
                <a:spcPts val="0"/>
              </a:spcAft>
              <a:buClr>
                <a:schemeClr val="dk1"/>
              </a:buClr>
              <a:buSzPts val="2000"/>
              <a:buChar char="•"/>
            </a:pPr>
            <a:r>
              <a:rPr lang="en-US" sz="2000"/>
              <a:t>Obstacle sensing refined on-line by appropriate modules (local and global costmap)</a:t>
            </a:r>
            <a:endParaRPr sz="2000"/>
          </a:p>
          <a:p>
            <a:pPr indent="-228600" lvl="0" marL="228600" rtl="0" algn="l">
              <a:lnSpc>
                <a:spcPct val="90000"/>
              </a:lnSpc>
              <a:spcBef>
                <a:spcPts val="1000"/>
              </a:spcBef>
              <a:spcAft>
                <a:spcPts val="0"/>
              </a:spcAft>
              <a:buClr>
                <a:schemeClr val="dk1"/>
              </a:buClr>
              <a:buSzPts val="2000"/>
              <a:buChar char="•"/>
            </a:pPr>
            <a:r>
              <a:rPr lang="en-US" sz="2000" u="sng">
                <a:solidFill>
                  <a:schemeClr val="hlink"/>
                </a:solidFill>
                <a:hlinkClick r:id="rId7"/>
              </a:rPr>
              <a:t>http://wiki.ros.org/navigation</a:t>
            </a:r>
            <a:r>
              <a:rPr lang="en-US" sz="2000"/>
              <a:t> </a:t>
            </a:r>
            <a:endParaRPr sz="2000"/>
          </a:p>
        </p:txBody>
      </p:sp>
      <p:pic>
        <p:nvPicPr>
          <p:cNvPr id="496" name="Google Shape;496;p18"/>
          <p:cNvPicPr preferRelativeResize="0"/>
          <p:nvPr/>
        </p:nvPicPr>
        <p:blipFill rotWithShape="1">
          <a:blip r:embed="rId8">
            <a:alphaModFix/>
          </a:blip>
          <a:srcRect b="0" l="0" r="0" t="0"/>
          <a:stretch/>
        </p:blipFill>
        <p:spPr>
          <a:xfrm>
            <a:off x="3208333" y="3429000"/>
            <a:ext cx="7053781" cy="288481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19"/>
          <p:cNvSpPr/>
          <p:nvPr/>
        </p:nvSpPr>
        <p:spPr>
          <a:xfrm>
            <a:off x="137652" y="88491"/>
            <a:ext cx="678426" cy="688259"/>
          </a:xfrm>
          <a:prstGeom prst="flowChartConnector">
            <a:avLst/>
          </a:prstGeom>
          <a:solidFill>
            <a:srgbClr val="002060"/>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01</a:t>
            </a:r>
            <a:endParaRPr/>
          </a:p>
        </p:txBody>
      </p:sp>
      <p:sp>
        <p:nvSpPr>
          <p:cNvPr id="502" name="Google Shape;502;p19"/>
          <p:cNvSpPr txBox="1"/>
          <p:nvPr/>
        </p:nvSpPr>
        <p:spPr>
          <a:xfrm>
            <a:off x="916156" y="232565"/>
            <a:ext cx="287102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2060"/>
                </a:solidFill>
                <a:latin typeface="Calibri"/>
                <a:ea typeface="Calibri"/>
                <a:cs typeface="Calibri"/>
                <a:sym typeface="Calibri"/>
              </a:rPr>
              <a:t>What is and why Linux</a:t>
            </a:r>
            <a:endParaRPr/>
          </a:p>
        </p:txBody>
      </p:sp>
      <p:sp>
        <p:nvSpPr>
          <p:cNvPr id="503" name="Google Shape;503;p19"/>
          <p:cNvSpPr/>
          <p:nvPr/>
        </p:nvSpPr>
        <p:spPr>
          <a:xfrm>
            <a:off x="0" y="6457890"/>
            <a:ext cx="12192000" cy="400110"/>
          </a:xfrm>
          <a:prstGeom prst="rect">
            <a:avLst/>
          </a:prstGeom>
          <a:solidFill>
            <a:srgbClr val="9C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04" name="Google Shape;504;p19"/>
          <p:cNvPicPr preferRelativeResize="0"/>
          <p:nvPr/>
        </p:nvPicPr>
        <p:blipFill rotWithShape="1">
          <a:blip r:embed="rId3">
            <a:alphaModFix/>
          </a:blip>
          <a:srcRect b="0" l="0" r="0" t="0"/>
          <a:stretch/>
        </p:blipFill>
        <p:spPr>
          <a:xfrm>
            <a:off x="10506209" y="5627906"/>
            <a:ext cx="1659968" cy="1659968"/>
          </a:xfrm>
          <a:prstGeom prst="rect">
            <a:avLst/>
          </a:prstGeom>
          <a:noFill/>
          <a:ln>
            <a:noFill/>
          </a:ln>
        </p:spPr>
      </p:pic>
      <p:pic>
        <p:nvPicPr>
          <p:cNvPr descr="Robot arm - Free technology icons" id="505" name="Google Shape;505;p19"/>
          <p:cNvPicPr preferRelativeResize="0"/>
          <p:nvPr/>
        </p:nvPicPr>
        <p:blipFill rotWithShape="1">
          <a:blip r:embed="rId4">
            <a:alphaModFix/>
          </a:blip>
          <a:srcRect b="0" l="0" r="0" t="0"/>
          <a:stretch/>
        </p:blipFill>
        <p:spPr>
          <a:xfrm>
            <a:off x="10797309" y="131618"/>
            <a:ext cx="1089891" cy="1089891"/>
          </a:xfrm>
          <a:prstGeom prst="rect">
            <a:avLst/>
          </a:prstGeom>
          <a:noFill/>
          <a:ln>
            <a:noFill/>
          </a:ln>
        </p:spPr>
      </p:pic>
      <p:sp>
        <p:nvSpPr>
          <p:cNvPr id="506" name="Google Shape;506;p19"/>
          <p:cNvSpPr txBox="1"/>
          <p:nvPr/>
        </p:nvSpPr>
        <p:spPr>
          <a:xfrm>
            <a:off x="1154487" y="6488668"/>
            <a:ext cx="15279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01285960031</a:t>
            </a:r>
            <a:endParaRPr/>
          </a:p>
        </p:txBody>
      </p:sp>
      <p:sp>
        <p:nvSpPr>
          <p:cNvPr id="507" name="Google Shape;507;p19"/>
          <p:cNvSpPr txBox="1"/>
          <p:nvPr/>
        </p:nvSpPr>
        <p:spPr>
          <a:xfrm>
            <a:off x="2641982" y="6484702"/>
            <a:ext cx="15279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01285960031</a:t>
            </a:r>
            <a:endParaRPr/>
          </a:p>
        </p:txBody>
      </p:sp>
      <p:pic>
        <p:nvPicPr>
          <p:cNvPr descr="Receiver with solid fill" id="508" name="Google Shape;508;p19"/>
          <p:cNvPicPr preferRelativeResize="0"/>
          <p:nvPr/>
        </p:nvPicPr>
        <p:blipFill rotWithShape="1">
          <a:blip r:embed="rId5">
            <a:alphaModFix/>
          </a:blip>
          <a:srcRect b="0" l="0" r="0" t="0"/>
          <a:stretch/>
        </p:blipFill>
        <p:spPr>
          <a:xfrm>
            <a:off x="633551" y="6446745"/>
            <a:ext cx="400110" cy="400110"/>
          </a:xfrm>
          <a:prstGeom prst="rect">
            <a:avLst/>
          </a:prstGeom>
          <a:noFill/>
          <a:ln>
            <a:noFill/>
          </a:ln>
        </p:spPr>
      </p:pic>
      <p:pic>
        <p:nvPicPr>
          <p:cNvPr descr="Book - Internet Icon White PNG Transparent With Clear ..." id="509" name="Google Shape;509;p19"/>
          <p:cNvPicPr preferRelativeResize="0"/>
          <p:nvPr/>
        </p:nvPicPr>
        <p:blipFill rotWithShape="1">
          <a:blip r:embed="rId6">
            <a:alphaModFix/>
          </a:blip>
          <a:srcRect b="0" l="0" r="0" t="0"/>
          <a:stretch/>
        </p:blipFill>
        <p:spPr>
          <a:xfrm>
            <a:off x="5578228" y="6457890"/>
            <a:ext cx="400109" cy="409203"/>
          </a:xfrm>
          <a:prstGeom prst="rect">
            <a:avLst/>
          </a:prstGeom>
          <a:noFill/>
          <a:ln>
            <a:noFill/>
          </a:ln>
        </p:spPr>
      </p:pic>
      <p:sp>
        <p:nvSpPr>
          <p:cNvPr id="510" name="Google Shape;510;p19"/>
          <p:cNvSpPr txBox="1"/>
          <p:nvPr/>
        </p:nvSpPr>
        <p:spPr>
          <a:xfrm>
            <a:off x="6184667" y="6493215"/>
            <a:ext cx="25298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www.roboticscorner.tech</a:t>
            </a:r>
            <a:endParaRPr/>
          </a:p>
        </p:txBody>
      </p:sp>
      <p:pic>
        <p:nvPicPr>
          <p:cNvPr id="511" name="Google Shape;511;p19"/>
          <p:cNvPicPr preferRelativeResize="0"/>
          <p:nvPr/>
        </p:nvPicPr>
        <p:blipFill rotWithShape="1">
          <a:blip r:embed="rId7">
            <a:alphaModFix/>
          </a:blip>
          <a:srcRect b="0" l="0" r="0" t="0"/>
          <a:stretch/>
        </p:blipFill>
        <p:spPr>
          <a:xfrm>
            <a:off x="698437" y="1462659"/>
            <a:ext cx="10795126" cy="441493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
          <p:cNvSpPr/>
          <p:nvPr/>
        </p:nvSpPr>
        <p:spPr>
          <a:xfrm>
            <a:off x="0" y="0"/>
            <a:ext cx="12192000" cy="6858000"/>
          </a:xfrm>
          <a:prstGeom prst="rect">
            <a:avLst/>
          </a:prstGeom>
          <a:solidFill>
            <a:srgbClr val="9C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 name="Google Shape;109;p2"/>
          <p:cNvSpPr txBox="1"/>
          <p:nvPr/>
        </p:nvSpPr>
        <p:spPr>
          <a:xfrm>
            <a:off x="-1702209" y="2767280"/>
            <a:ext cx="8615516"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8000">
                <a:solidFill>
                  <a:srgbClr val="002060"/>
                </a:solidFill>
                <a:latin typeface="Arial"/>
                <a:ea typeface="Arial"/>
                <a:cs typeface="Arial"/>
                <a:sym typeface="Arial"/>
              </a:rPr>
              <a:t>Robotics Corner</a:t>
            </a:r>
            <a:endParaRPr/>
          </a:p>
        </p:txBody>
      </p:sp>
      <p:grpSp>
        <p:nvGrpSpPr>
          <p:cNvPr id="110" name="Google Shape;110;p2"/>
          <p:cNvGrpSpPr/>
          <p:nvPr/>
        </p:nvGrpSpPr>
        <p:grpSpPr>
          <a:xfrm>
            <a:off x="6096000" y="-1562970"/>
            <a:ext cx="7182459" cy="12330284"/>
            <a:chOff x="6096000" y="-1562970"/>
            <a:chExt cx="7182459" cy="12330284"/>
          </a:xfrm>
        </p:grpSpPr>
        <p:sp>
          <p:nvSpPr>
            <p:cNvPr id="111" name="Google Shape;111;p2"/>
            <p:cNvSpPr/>
            <p:nvPr/>
          </p:nvSpPr>
          <p:spPr>
            <a:xfrm>
              <a:off x="8124963" y="1564968"/>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 name="Google Shape;112;p2"/>
            <p:cNvSpPr/>
            <p:nvPr/>
          </p:nvSpPr>
          <p:spPr>
            <a:xfrm>
              <a:off x="9077873" y="1025832"/>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 name="Google Shape;113;p2"/>
            <p:cNvSpPr/>
            <p:nvPr/>
          </p:nvSpPr>
          <p:spPr>
            <a:xfrm>
              <a:off x="9077873" y="2104104"/>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 name="Google Shape;114;p2"/>
            <p:cNvSpPr/>
            <p:nvPr/>
          </p:nvSpPr>
          <p:spPr>
            <a:xfrm>
              <a:off x="10072323" y="562078"/>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 name="Google Shape;115;p2"/>
            <p:cNvSpPr/>
            <p:nvPr/>
          </p:nvSpPr>
          <p:spPr>
            <a:xfrm>
              <a:off x="11025233" y="22942"/>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 name="Google Shape;116;p2"/>
            <p:cNvSpPr/>
            <p:nvPr/>
          </p:nvSpPr>
          <p:spPr>
            <a:xfrm>
              <a:off x="11025233" y="1101214"/>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 name="Google Shape;117;p2"/>
            <p:cNvSpPr/>
            <p:nvPr/>
          </p:nvSpPr>
          <p:spPr>
            <a:xfrm>
              <a:off x="10034469" y="2702642"/>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 name="Google Shape;118;p2"/>
            <p:cNvSpPr/>
            <p:nvPr/>
          </p:nvSpPr>
          <p:spPr>
            <a:xfrm>
              <a:off x="10987379" y="2193413"/>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 name="Google Shape;119;p2"/>
            <p:cNvSpPr/>
            <p:nvPr/>
          </p:nvSpPr>
          <p:spPr>
            <a:xfrm>
              <a:off x="10987379" y="3271685"/>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 name="Google Shape;120;p2"/>
            <p:cNvSpPr/>
            <p:nvPr/>
          </p:nvSpPr>
          <p:spPr>
            <a:xfrm>
              <a:off x="10051553" y="1630517"/>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 name="Google Shape;121;p2"/>
            <p:cNvSpPr/>
            <p:nvPr/>
          </p:nvSpPr>
          <p:spPr>
            <a:xfrm>
              <a:off x="8078098" y="3690254"/>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2"/>
            <p:cNvSpPr/>
            <p:nvPr/>
          </p:nvSpPr>
          <p:spPr>
            <a:xfrm>
              <a:off x="9042231" y="3172543"/>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 name="Google Shape;123;p2"/>
            <p:cNvSpPr/>
            <p:nvPr/>
          </p:nvSpPr>
          <p:spPr>
            <a:xfrm>
              <a:off x="9050672" y="4299360"/>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 name="Google Shape;124;p2"/>
            <p:cNvSpPr/>
            <p:nvPr/>
          </p:nvSpPr>
          <p:spPr>
            <a:xfrm>
              <a:off x="10014805" y="3759199"/>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 name="Google Shape;125;p2"/>
            <p:cNvSpPr/>
            <p:nvPr/>
          </p:nvSpPr>
          <p:spPr>
            <a:xfrm>
              <a:off x="10992948" y="4320178"/>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 name="Google Shape;126;p2"/>
            <p:cNvSpPr/>
            <p:nvPr/>
          </p:nvSpPr>
          <p:spPr>
            <a:xfrm>
              <a:off x="10034468" y="4827638"/>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 name="Google Shape;127;p2"/>
            <p:cNvSpPr/>
            <p:nvPr/>
          </p:nvSpPr>
          <p:spPr>
            <a:xfrm>
              <a:off x="9050671" y="5356941"/>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 name="Google Shape;128;p2"/>
            <p:cNvSpPr/>
            <p:nvPr/>
          </p:nvSpPr>
          <p:spPr>
            <a:xfrm>
              <a:off x="10987378" y="5368671"/>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 name="Google Shape;129;p2"/>
            <p:cNvSpPr/>
            <p:nvPr/>
          </p:nvSpPr>
          <p:spPr>
            <a:xfrm>
              <a:off x="10014805" y="5903989"/>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2"/>
            <p:cNvSpPr/>
            <p:nvPr/>
          </p:nvSpPr>
          <p:spPr>
            <a:xfrm>
              <a:off x="8097762" y="2653726"/>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 name="Google Shape;131;p2"/>
            <p:cNvSpPr/>
            <p:nvPr/>
          </p:nvSpPr>
          <p:spPr>
            <a:xfrm>
              <a:off x="8140161" y="456789"/>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p2"/>
            <p:cNvSpPr/>
            <p:nvPr/>
          </p:nvSpPr>
          <p:spPr>
            <a:xfrm>
              <a:off x="9113841" y="-82347"/>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 name="Google Shape;133;p2"/>
            <p:cNvSpPr/>
            <p:nvPr/>
          </p:nvSpPr>
          <p:spPr>
            <a:xfrm>
              <a:off x="10108291" y="-546101"/>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 name="Google Shape;134;p2"/>
            <p:cNvSpPr/>
            <p:nvPr/>
          </p:nvSpPr>
          <p:spPr>
            <a:xfrm>
              <a:off x="11061201" y="-1085237"/>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 name="Google Shape;135;p2"/>
            <p:cNvSpPr/>
            <p:nvPr/>
          </p:nvSpPr>
          <p:spPr>
            <a:xfrm>
              <a:off x="7140142" y="2066413"/>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 name="Google Shape;136;p2"/>
            <p:cNvSpPr/>
            <p:nvPr/>
          </p:nvSpPr>
          <p:spPr>
            <a:xfrm>
              <a:off x="7115766" y="4203241"/>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7" name="Google Shape;137;p2"/>
            <p:cNvSpPr/>
            <p:nvPr/>
          </p:nvSpPr>
          <p:spPr>
            <a:xfrm>
              <a:off x="7107325" y="3150093"/>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 name="Google Shape;138;p2"/>
            <p:cNvSpPr/>
            <p:nvPr/>
          </p:nvSpPr>
          <p:spPr>
            <a:xfrm>
              <a:off x="7166481" y="1016483"/>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 name="Google Shape;139;p2"/>
            <p:cNvSpPr/>
            <p:nvPr/>
          </p:nvSpPr>
          <p:spPr>
            <a:xfrm>
              <a:off x="6125434" y="2605549"/>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 name="Google Shape;140;p2"/>
            <p:cNvSpPr/>
            <p:nvPr/>
          </p:nvSpPr>
          <p:spPr>
            <a:xfrm>
              <a:off x="6140143" y="1498395"/>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 name="Google Shape;141;p2"/>
            <p:cNvSpPr/>
            <p:nvPr/>
          </p:nvSpPr>
          <p:spPr>
            <a:xfrm>
              <a:off x="8066874" y="4786540"/>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 name="Google Shape;142;p2"/>
            <p:cNvSpPr/>
            <p:nvPr/>
          </p:nvSpPr>
          <p:spPr>
            <a:xfrm>
              <a:off x="7104542" y="5299527"/>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 name="Google Shape;143;p2"/>
            <p:cNvSpPr/>
            <p:nvPr/>
          </p:nvSpPr>
          <p:spPr>
            <a:xfrm>
              <a:off x="8097761" y="5874517"/>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 name="Google Shape;144;p2"/>
            <p:cNvSpPr/>
            <p:nvPr/>
          </p:nvSpPr>
          <p:spPr>
            <a:xfrm>
              <a:off x="12028694" y="-454791"/>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 name="Google Shape;145;p2"/>
            <p:cNvSpPr/>
            <p:nvPr/>
          </p:nvSpPr>
          <p:spPr>
            <a:xfrm>
              <a:off x="12028694" y="623481"/>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 name="Google Shape;146;p2"/>
            <p:cNvSpPr/>
            <p:nvPr/>
          </p:nvSpPr>
          <p:spPr>
            <a:xfrm>
              <a:off x="11990840" y="1715680"/>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2"/>
            <p:cNvSpPr/>
            <p:nvPr/>
          </p:nvSpPr>
          <p:spPr>
            <a:xfrm>
              <a:off x="11990840" y="2793952"/>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 name="Google Shape;148;p2"/>
            <p:cNvSpPr/>
            <p:nvPr/>
          </p:nvSpPr>
          <p:spPr>
            <a:xfrm>
              <a:off x="11996409" y="3842445"/>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 name="Google Shape;149;p2"/>
            <p:cNvSpPr/>
            <p:nvPr/>
          </p:nvSpPr>
          <p:spPr>
            <a:xfrm>
              <a:off x="11990839" y="4890938"/>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0" name="Google Shape;150;p2"/>
            <p:cNvSpPr/>
            <p:nvPr/>
          </p:nvSpPr>
          <p:spPr>
            <a:xfrm>
              <a:off x="12064662" y="-1562970"/>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p2"/>
            <p:cNvSpPr/>
            <p:nvPr/>
          </p:nvSpPr>
          <p:spPr>
            <a:xfrm>
              <a:off x="6096000" y="4764795"/>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 name="Google Shape;152;p2"/>
            <p:cNvSpPr/>
            <p:nvPr/>
          </p:nvSpPr>
          <p:spPr>
            <a:xfrm>
              <a:off x="7115765" y="6389440"/>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 name="Google Shape;153;p2"/>
            <p:cNvSpPr/>
            <p:nvPr/>
          </p:nvSpPr>
          <p:spPr>
            <a:xfrm>
              <a:off x="11949711" y="5975473"/>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 name="Google Shape;154;p2"/>
            <p:cNvSpPr/>
            <p:nvPr/>
          </p:nvSpPr>
          <p:spPr>
            <a:xfrm>
              <a:off x="10992948" y="6502811"/>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 name="Google Shape;155;p2"/>
            <p:cNvSpPr/>
            <p:nvPr/>
          </p:nvSpPr>
          <p:spPr>
            <a:xfrm>
              <a:off x="10987378" y="7551304"/>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 name="Google Shape;156;p2"/>
            <p:cNvSpPr/>
            <p:nvPr/>
          </p:nvSpPr>
          <p:spPr>
            <a:xfrm>
              <a:off x="6131968" y="3656616"/>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7" name="Google Shape;157;p2"/>
            <p:cNvSpPr/>
            <p:nvPr/>
          </p:nvSpPr>
          <p:spPr>
            <a:xfrm>
              <a:off x="9065214" y="6469319"/>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 name="Google Shape;158;p2"/>
            <p:cNvSpPr/>
            <p:nvPr/>
          </p:nvSpPr>
          <p:spPr>
            <a:xfrm>
              <a:off x="7113489" y="7482685"/>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 name="Google Shape;159;p2"/>
            <p:cNvSpPr/>
            <p:nvPr/>
          </p:nvSpPr>
          <p:spPr>
            <a:xfrm>
              <a:off x="8077723" y="8063375"/>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 name="Google Shape;160;p2"/>
            <p:cNvSpPr/>
            <p:nvPr/>
          </p:nvSpPr>
          <p:spPr>
            <a:xfrm>
              <a:off x="7115766" y="8620183"/>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 name="Google Shape;161;p2"/>
            <p:cNvSpPr/>
            <p:nvPr/>
          </p:nvSpPr>
          <p:spPr>
            <a:xfrm>
              <a:off x="9075023" y="8658096"/>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 name="Google Shape;162;p2"/>
            <p:cNvSpPr/>
            <p:nvPr/>
          </p:nvSpPr>
          <p:spPr>
            <a:xfrm>
              <a:off x="8110789" y="7002762"/>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 name="Google Shape;163;p2"/>
            <p:cNvSpPr/>
            <p:nvPr/>
          </p:nvSpPr>
          <p:spPr>
            <a:xfrm>
              <a:off x="9088730" y="7545532"/>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4" name="Google Shape;164;p2"/>
            <p:cNvSpPr/>
            <p:nvPr/>
          </p:nvSpPr>
          <p:spPr>
            <a:xfrm>
              <a:off x="10035983" y="7016367"/>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 name="Google Shape;165;p2"/>
            <p:cNvSpPr/>
            <p:nvPr/>
          </p:nvSpPr>
          <p:spPr>
            <a:xfrm>
              <a:off x="12028694" y="7048042"/>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 name="Google Shape;166;p2"/>
            <p:cNvSpPr/>
            <p:nvPr/>
          </p:nvSpPr>
          <p:spPr>
            <a:xfrm>
              <a:off x="10072323" y="8153241"/>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 name="Google Shape;167;p2"/>
            <p:cNvSpPr/>
            <p:nvPr/>
          </p:nvSpPr>
          <p:spPr>
            <a:xfrm>
              <a:off x="8107408" y="9189434"/>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p2"/>
            <p:cNvSpPr/>
            <p:nvPr/>
          </p:nvSpPr>
          <p:spPr>
            <a:xfrm>
              <a:off x="12118252" y="8153241"/>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 name="Google Shape;169;p2"/>
            <p:cNvSpPr/>
            <p:nvPr/>
          </p:nvSpPr>
          <p:spPr>
            <a:xfrm>
              <a:off x="10078463" y="9233086"/>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0" name="Google Shape;170;p2"/>
            <p:cNvSpPr/>
            <p:nvPr/>
          </p:nvSpPr>
          <p:spPr>
            <a:xfrm>
              <a:off x="9046626" y="9764424"/>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1" name="Google Shape;171;p2"/>
            <p:cNvSpPr/>
            <p:nvPr/>
          </p:nvSpPr>
          <p:spPr>
            <a:xfrm>
              <a:off x="11109954" y="8680944"/>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2" name="Google Shape;172;p2"/>
            <p:cNvSpPr/>
            <p:nvPr/>
          </p:nvSpPr>
          <p:spPr>
            <a:xfrm>
              <a:off x="6096000" y="5858040"/>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descr="Robot arm - Free technology icons" id="173" name="Google Shape;173;p2"/>
          <p:cNvPicPr preferRelativeResize="0"/>
          <p:nvPr/>
        </p:nvPicPr>
        <p:blipFill rotWithShape="1">
          <a:blip r:embed="rId4">
            <a:alphaModFix/>
          </a:blip>
          <a:srcRect b="0" l="0" r="0" t="0"/>
          <a:stretch/>
        </p:blipFill>
        <p:spPr>
          <a:xfrm>
            <a:off x="165277" y="204044"/>
            <a:ext cx="1089891" cy="108989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20"/>
          <p:cNvSpPr/>
          <p:nvPr/>
        </p:nvSpPr>
        <p:spPr>
          <a:xfrm>
            <a:off x="137652" y="88491"/>
            <a:ext cx="678426" cy="688259"/>
          </a:xfrm>
          <a:prstGeom prst="flowChartConnector">
            <a:avLst/>
          </a:prstGeom>
          <a:solidFill>
            <a:srgbClr val="002060"/>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01</a:t>
            </a:r>
            <a:endParaRPr/>
          </a:p>
        </p:txBody>
      </p:sp>
      <p:sp>
        <p:nvSpPr>
          <p:cNvPr id="517" name="Google Shape;517;p20"/>
          <p:cNvSpPr txBox="1"/>
          <p:nvPr/>
        </p:nvSpPr>
        <p:spPr>
          <a:xfrm>
            <a:off x="916156" y="232565"/>
            <a:ext cx="287102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2060"/>
                </a:solidFill>
                <a:latin typeface="Calibri"/>
                <a:ea typeface="Calibri"/>
                <a:cs typeface="Calibri"/>
                <a:sym typeface="Calibri"/>
              </a:rPr>
              <a:t>What is and why Linux</a:t>
            </a:r>
            <a:endParaRPr/>
          </a:p>
        </p:txBody>
      </p:sp>
      <p:sp>
        <p:nvSpPr>
          <p:cNvPr id="518" name="Google Shape;518;p20"/>
          <p:cNvSpPr/>
          <p:nvPr/>
        </p:nvSpPr>
        <p:spPr>
          <a:xfrm>
            <a:off x="0" y="6457890"/>
            <a:ext cx="12192000" cy="400110"/>
          </a:xfrm>
          <a:prstGeom prst="rect">
            <a:avLst/>
          </a:prstGeom>
          <a:solidFill>
            <a:srgbClr val="9C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19" name="Google Shape;519;p20"/>
          <p:cNvPicPr preferRelativeResize="0"/>
          <p:nvPr/>
        </p:nvPicPr>
        <p:blipFill rotWithShape="1">
          <a:blip r:embed="rId3">
            <a:alphaModFix/>
          </a:blip>
          <a:srcRect b="0" l="0" r="0" t="0"/>
          <a:stretch/>
        </p:blipFill>
        <p:spPr>
          <a:xfrm>
            <a:off x="10506209" y="5627906"/>
            <a:ext cx="1659968" cy="1659968"/>
          </a:xfrm>
          <a:prstGeom prst="rect">
            <a:avLst/>
          </a:prstGeom>
          <a:noFill/>
          <a:ln>
            <a:noFill/>
          </a:ln>
        </p:spPr>
      </p:pic>
      <p:pic>
        <p:nvPicPr>
          <p:cNvPr descr="Robot arm - Free technology icons" id="520" name="Google Shape;520;p20"/>
          <p:cNvPicPr preferRelativeResize="0"/>
          <p:nvPr/>
        </p:nvPicPr>
        <p:blipFill rotWithShape="1">
          <a:blip r:embed="rId4">
            <a:alphaModFix/>
          </a:blip>
          <a:srcRect b="0" l="0" r="0" t="0"/>
          <a:stretch/>
        </p:blipFill>
        <p:spPr>
          <a:xfrm>
            <a:off x="10797309" y="131618"/>
            <a:ext cx="1089891" cy="1089891"/>
          </a:xfrm>
          <a:prstGeom prst="rect">
            <a:avLst/>
          </a:prstGeom>
          <a:noFill/>
          <a:ln>
            <a:noFill/>
          </a:ln>
        </p:spPr>
      </p:pic>
      <p:sp>
        <p:nvSpPr>
          <p:cNvPr id="521" name="Google Shape;521;p20"/>
          <p:cNvSpPr txBox="1"/>
          <p:nvPr/>
        </p:nvSpPr>
        <p:spPr>
          <a:xfrm>
            <a:off x="1154487" y="6488668"/>
            <a:ext cx="15279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01285960031</a:t>
            </a:r>
            <a:endParaRPr/>
          </a:p>
        </p:txBody>
      </p:sp>
      <p:sp>
        <p:nvSpPr>
          <p:cNvPr id="522" name="Google Shape;522;p20"/>
          <p:cNvSpPr txBox="1"/>
          <p:nvPr/>
        </p:nvSpPr>
        <p:spPr>
          <a:xfrm>
            <a:off x="2641982" y="6484702"/>
            <a:ext cx="15279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01285960031</a:t>
            </a:r>
            <a:endParaRPr/>
          </a:p>
        </p:txBody>
      </p:sp>
      <p:pic>
        <p:nvPicPr>
          <p:cNvPr descr="Receiver with solid fill" id="523" name="Google Shape;523;p20"/>
          <p:cNvPicPr preferRelativeResize="0"/>
          <p:nvPr/>
        </p:nvPicPr>
        <p:blipFill rotWithShape="1">
          <a:blip r:embed="rId5">
            <a:alphaModFix/>
          </a:blip>
          <a:srcRect b="0" l="0" r="0" t="0"/>
          <a:stretch/>
        </p:blipFill>
        <p:spPr>
          <a:xfrm>
            <a:off x="633551" y="6446745"/>
            <a:ext cx="400110" cy="400110"/>
          </a:xfrm>
          <a:prstGeom prst="rect">
            <a:avLst/>
          </a:prstGeom>
          <a:noFill/>
          <a:ln>
            <a:noFill/>
          </a:ln>
        </p:spPr>
      </p:pic>
      <p:pic>
        <p:nvPicPr>
          <p:cNvPr descr="Book - Internet Icon White PNG Transparent With Clear ..." id="524" name="Google Shape;524;p20"/>
          <p:cNvPicPr preferRelativeResize="0"/>
          <p:nvPr/>
        </p:nvPicPr>
        <p:blipFill rotWithShape="1">
          <a:blip r:embed="rId6">
            <a:alphaModFix/>
          </a:blip>
          <a:srcRect b="0" l="0" r="0" t="0"/>
          <a:stretch/>
        </p:blipFill>
        <p:spPr>
          <a:xfrm>
            <a:off x="5578228" y="6457890"/>
            <a:ext cx="400109" cy="409203"/>
          </a:xfrm>
          <a:prstGeom prst="rect">
            <a:avLst/>
          </a:prstGeom>
          <a:noFill/>
          <a:ln>
            <a:noFill/>
          </a:ln>
        </p:spPr>
      </p:pic>
      <p:sp>
        <p:nvSpPr>
          <p:cNvPr id="525" name="Google Shape;525;p20"/>
          <p:cNvSpPr txBox="1"/>
          <p:nvPr/>
        </p:nvSpPr>
        <p:spPr>
          <a:xfrm>
            <a:off x="6184667" y="6493215"/>
            <a:ext cx="25298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www.roboticscorner.tech</a:t>
            </a:r>
            <a:endParaRPr/>
          </a:p>
        </p:txBody>
      </p:sp>
      <p:sp>
        <p:nvSpPr>
          <p:cNvPr id="526" name="Google Shape;526;p20"/>
          <p:cNvSpPr txBox="1"/>
          <p:nvPr>
            <p:ph type="title"/>
          </p:nvPr>
        </p:nvSpPr>
        <p:spPr>
          <a:xfrm>
            <a:off x="838200" y="1145358"/>
            <a:ext cx="10515600" cy="10226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How to use navigation stack</a:t>
            </a:r>
            <a:endParaRPr/>
          </a:p>
        </p:txBody>
      </p:sp>
      <p:sp>
        <p:nvSpPr>
          <p:cNvPr id="527" name="Google Shape;527;p20"/>
          <p:cNvSpPr txBox="1"/>
          <p:nvPr>
            <p:ph idx="1" type="body"/>
          </p:nvPr>
        </p:nvSpPr>
        <p:spPr>
          <a:xfrm>
            <a:off x="838200" y="2355532"/>
            <a:ext cx="10515600" cy="335711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Install navigation stack using this line</a:t>
            </a:r>
            <a:endParaRPr/>
          </a:p>
          <a:p>
            <a:pPr indent="-228600" lvl="1" marL="685800" rtl="0" algn="l">
              <a:lnSpc>
                <a:spcPct val="90000"/>
              </a:lnSpc>
              <a:spcBef>
                <a:spcPts val="500"/>
              </a:spcBef>
              <a:spcAft>
                <a:spcPts val="0"/>
              </a:spcAft>
              <a:buClr>
                <a:schemeClr val="dk1"/>
              </a:buClr>
              <a:buSzPts val="2400"/>
              <a:buChar char="•"/>
            </a:pPr>
            <a:r>
              <a:rPr lang="en-US"/>
              <a:t>sudo apt-get install ros-noetic-navigation</a:t>
            </a:r>
            <a:endParaRPr/>
          </a:p>
          <a:p>
            <a:pPr indent="-228600" lvl="0" marL="228600" rtl="0" algn="l">
              <a:lnSpc>
                <a:spcPct val="90000"/>
              </a:lnSpc>
              <a:spcBef>
                <a:spcPts val="1000"/>
              </a:spcBef>
              <a:spcAft>
                <a:spcPts val="0"/>
              </a:spcAft>
              <a:buClr>
                <a:schemeClr val="dk1"/>
              </a:buClr>
              <a:buSzPts val="2800"/>
              <a:buChar char="•"/>
            </a:pPr>
            <a:r>
              <a:rPr lang="en-US"/>
              <a:t>To see if it installed correctly, type: </a:t>
            </a:r>
            <a:endParaRPr/>
          </a:p>
          <a:p>
            <a:pPr indent="-228600" lvl="1" marL="685800" rtl="0" algn="l">
              <a:lnSpc>
                <a:spcPct val="90000"/>
              </a:lnSpc>
              <a:spcBef>
                <a:spcPts val="500"/>
              </a:spcBef>
              <a:spcAft>
                <a:spcPts val="0"/>
              </a:spcAft>
              <a:buClr>
                <a:schemeClr val="dk1"/>
              </a:buClr>
              <a:buSzPts val="2400"/>
              <a:buChar char="•"/>
            </a:pPr>
            <a:r>
              <a:rPr lang="en-US"/>
              <a:t>rospack find amcl</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21"/>
          <p:cNvSpPr/>
          <p:nvPr/>
        </p:nvSpPr>
        <p:spPr>
          <a:xfrm>
            <a:off x="137652" y="88491"/>
            <a:ext cx="678426" cy="688259"/>
          </a:xfrm>
          <a:prstGeom prst="flowChartConnector">
            <a:avLst/>
          </a:prstGeom>
          <a:solidFill>
            <a:srgbClr val="002060"/>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01</a:t>
            </a:r>
            <a:endParaRPr/>
          </a:p>
        </p:txBody>
      </p:sp>
      <p:sp>
        <p:nvSpPr>
          <p:cNvPr id="533" name="Google Shape;533;p21"/>
          <p:cNvSpPr txBox="1"/>
          <p:nvPr/>
        </p:nvSpPr>
        <p:spPr>
          <a:xfrm>
            <a:off x="916156" y="232565"/>
            <a:ext cx="287102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2060"/>
                </a:solidFill>
                <a:latin typeface="Calibri"/>
                <a:ea typeface="Calibri"/>
                <a:cs typeface="Calibri"/>
                <a:sym typeface="Calibri"/>
              </a:rPr>
              <a:t>What is and why Linux</a:t>
            </a:r>
            <a:endParaRPr/>
          </a:p>
        </p:txBody>
      </p:sp>
      <p:sp>
        <p:nvSpPr>
          <p:cNvPr id="534" name="Google Shape;534;p21"/>
          <p:cNvSpPr/>
          <p:nvPr/>
        </p:nvSpPr>
        <p:spPr>
          <a:xfrm>
            <a:off x="0" y="6457890"/>
            <a:ext cx="12192000" cy="400110"/>
          </a:xfrm>
          <a:prstGeom prst="rect">
            <a:avLst/>
          </a:prstGeom>
          <a:solidFill>
            <a:srgbClr val="9C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35" name="Google Shape;535;p21"/>
          <p:cNvPicPr preferRelativeResize="0"/>
          <p:nvPr/>
        </p:nvPicPr>
        <p:blipFill rotWithShape="1">
          <a:blip r:embed="rId3">
            <a:alphaModFix/>
          </a:blip>
          <a:srcRect b="0" l="0" r="0" t="0"/>
          <a:stretch/>
        </p:blipFill>
        <p:spPr>
          <a:xfrm>
            <a:off x="10506209" y="5627906"/>
            <a:ext cx="1659968" cy="1659968"/>
          </a:xfrm>
          <a:prstGeom prst="rect">
            <a:avLst/>
          </a:prstGeom>
          <a:noFill/>
          <a:ln>
            <a:noFill/>
          </a:ln>
        </p:spPr>
      </p:pic>
      <p:pic>
        <p:nvPicPr>
          <p:cNvPr descr="Robot arm - Free technology icons" id="536" name="Google Shape;536;p21"/>
          <p:cNvPicPr preferRelativeResize="0"/>
          <p:nvPr/>
        </p:nvPicPr>
        <p:blipFill rotWithShape="1">
          <a:blip r:embed="rId4">
            <a:alphaModFix/>
          </a:blip>
          <a:srcRect b="0" l="0" r="0" t="0"/>
          <a:stretch/>
        </p:blipFill>
        <p:spPr>
          <a:xfrm>
            <a:off x="10797309" y="131618"/>
            <a:ext cx="1089891" cy="1089891"/>
          </a:xfrm>
          <a:prstGeom prst="rect">
            <a:avLst/>
          </a:prstGeom>
          <a:noFill/>
          <a:ln>
            <a:noFill/>
          </a:ln>
        </p:spPr>
      </p:pic>
      <p:sp>
        <p:nvSpPr>
          <p:cNvPr id="537" name="Google Shape;537;p21"/>
          <p:cNvSpPr txBox="1"/>
          <p:nvPr/>
        </p:nvSpPr>
        <p:spPr>
          <a:xfrm>
            <a:off x="1154487" y="6488668"/>
            <a:ext cx="15279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01285960031</a:t>
            </a:r>
            <a:endParaRPr/>
          </a:p>
        </p:txBody>
      </p:sp>
      <p:sp>
        <p:nvSpPr>
          <p:cNvPr id="538" name="Google Shape;538;p21"/>
          <p:cNvSpPr txBox="1"/>
          <p:nvPr/>
        </p:nvSpPr>
        <p:spPr>
          <a:xfrm>
            <a:off x="2641982" y="6484702"/>
            <a:ext cx="15279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01285960031</a:t>
            </a:r>
            <a:endParaRPr/>
          </a:p>
        </p:txBody>
      </p:sp>
      <p:pic>
        <p:nvPicPr>
          <p:cNvPr descr="Receiver with solid fill" id="539" name="Google Shape;539;p21"/>
          <p:cNvPicPr preferRelativeResize="0"/>
          <p:nvPr/>
        </p:nvPicPr>
        <p:blipFill rotWithShape="1">
          <a:blip r:embed="rId5">
            <a:alphaModFix/>
          </a:blip>
          <a:srcRect b="0" l="0" r="0" t="0"/>
          <a:stretch/>
        </p:blipFill>
        <p:spPr>
          <a:xfrm>
            <a:off x="633551" y="6446745"/>
            <a:ext cx="400110" cy="400110"/>
          </a:xfrm>
          <a:prstGeom prst="rect">
            <a:avLst/>
          </a:prstGeom>
          <a:noFill/>
          <a:ln>
            <a:noFill/>
          </a:ln>
        </p:spPr>
      </p:pic>
      <p:pic>
        <p:nvPicPr>
          <p:cNvPr descr="Book - Internet Icon White PNG Transparent With Clear ..." id="540" name="Google Shape;540;p21"/>
          <p:cNvPicPr preferRelativeResize="0"/>
          <p:nvPr/>
        </p:nvPicPr>
        <p:blipFill rotWithShape="1">
          <a:blip r:embed="rId6">
            <a:alphaModFix/>
          </a:blip>
          <a:srcRect b="0" l="0" r="0" t="0"/>
          <a:stretch/>
        </p:blipFill>
        <p:spPr>
          <a:xfrm>
            <a:off x="5578228" y="6457890"/>
            <a:ext cx="400109" cy="409203"/>
          </a:xfrm>
          <a:prstGeom prst="rect">
            <a:avLst/>
          </a:prstGeom>
          <a:noFill/>
          <a:ln>
            <a:noFill/>
          </a:ln>
        </p:spPr>
      </p:pic>
      <p:sp>
        <p:nvSpPr>
          <p:cNvPr id="541" name="Google Shape;541;p21"/>
          <p:cNvSpPr txBox="1"/>
          <p:nvPr/>
        </p:nvSpPr>
        <p:spPr>
          <a:xfrm>
            <a:off x="6184667" y="6493215"/>
            <a:ext cx="25298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www.roboticscorner.tech</a:t>
            </a:r>
            <a:endParaRPr/>
          </a:p>
        </p:txBody>
      </p:sp>
      <p:sp>
        <p:nvSpPr>
          <p:cNvPr id="542" name="Google Shape;542;p21"/>
          <p:cNvSpPr txBox="1"/>
          <p:nvPr>
            <p:ph type="title"/>
          </p:nvPr>
        </p:nvSpPr>
        <p:spPr>
          <a:xfrm>
            <a:off x="838200" y="1145358"/>
            <a:ext cx="10515600" cy="10226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References</a:t>
            </a:r>
            <a:endParaRPr/>
          </a:p>
        </p:txBody>
      </p:sp>
      <p:sp>
        <p:nvSpPr>
          <p:cNvPr id="543" name="Google Shape;543;p21"/>
          <p:cNvSpPr txBox="1"/>
          <p:nvPr>
            <p:ph idx="1" type="body"/>
          </p:nvPr>
        </p:nvSpPr>
        <p:spPr>
          <a:xfrm>
            <a:off x="838200" y="2355532"/>
            <a:ext cx="10515600" cy="335711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u="sng">
                <a:solidFill>
                  <a:schemeClr val="hlink"/>
                </a:solidFill>
                <a:hlinkClick r:id="rId7"/>
              </a:rPr>
              <a:t>https://automaticaddison.com/how-to-set-up-the-ros-navigation-stack-on-a-robot/</a:t>
            </a:r>
            <a:r>
              <a:rPr lang="en-US"/>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pic>
        <p:nvPicPr>
          <p:cNvPr descr="10,687,402 Purple Background Images, Stock Photos, 3D objects, &amp; Vectors |  Shutterstock" id="548" name="Google Shape;548;p22"/>
          <p:cNvPicPr preferRelativeResize="0"/>
          <p:nvPr/>
        </p:nvPicPr>
        <p:blipFill rotWithShape="1">
          <a:blip r:embed="rId3">
            <a:alphaModFix/>
          </a:blip>
          <a:srcRect b="7813" l="0" r="0" t="7812"/>
          <a:stretch/>
        </p:blipFill>
        <p:spPr>
          <a:xfrm>
            <a:off x="989048" y="531489"/>
            <a:ext cx="10254336" cy="5768064"/>
          </a:xfrm>
          <a:prstGeom prst="rect">
            <a:avLst/>
          </a:prstGeom>
          <a:noFill/>
          <a:ln>
            <a:noFill/>
          </a:ln>
        </p:spPr>
      </p:pic>
      <p:pic>
        <p:nvPicPr>
          <p:cNvPr id="549" name="Google Shape;549;p22"/>
          <p:cNvPicPr preferRelativeResize="0"/>
          <p:nvPr/>
        </p:nvPicPr>
        <p:blipFill rotWithShape="1">
          <a:blip r:embed="rId4">
            <a:alphaModFix/>
          </a:blip>
          <a:srcRect b="0" l="0" r="0" t="0"/>
          <a:stretch/>
        </p:blipFill>
        <p:spPr>
          <a:xfrm>
            <a:off x="1594338" y="1408744"/>
            <a:ext cx="8881311" cy="4312117"/>
          </a:xfrm>
          <a:prstGeom prst="rect">
            <a:avLst/>
          </a:prstGeom>
          <a:noFill/>
          <a:ln>
            <a:noFill/>
          </a:ln>
        </p:spPr>
      </p:pic>
      <p:sp>
        <p:nvSpPr>
          <p:cNvPr id="550" name="Google Shape;550;p22"/>
          <p:cNvSpPr/>
          <p:nvPr/>
        </p:nvSpPr>
        <p:spPr>
          <a:xfrm>
            <a:off x="0" y="0"/>
            <a:ext cx="12192000" cy="6858000"/>
          </a:xfrm>
          <a:custGeom>
            <a:rect b="b" l="l" r="r" t="t"/>
            <a:pathLst>
              <a:path extrusionOk="0" h="6858000" w="12192000">
                <a:moveTo>
                  <a:pt x="8308718" y="4454408"/>
                </a:moveTo>
                <a:lnTo>
                  <a:pt x="8308718" y="4487671"/>
                </a:lnTo>
                <a:lnTo>
                  <a:pt x="8348679" y="4487671"/>
                </a:lnTo>
                <a:lnTo>
                  <a:pt x="8348679" y="4454408"/>
                </a:lnTo>
                <a:close/>
                <a:moveTo>
                  <a:pt x="6072502" y="4398820"/>
                </a:moveTo>
                <a:lnTo>
                  <a:pt x="6072502" y="4445478"/>
                </a:lnTo>
                <a:cubicBezTo>
                  <a:pt x="6072502" y="4448678"/>
                  <a:pt x="6071907" y="4451654"/>
                  <a:pt x="6070715" y="4454408"/>
                </a:cubicBezTo>
                <a:cubicBezTo>
                  <a:pt x="6069525" y="4457161"/>
                  <a:pt x="6067293" y="4458538"/>
                  <a:pt x="6064018" y="4458538"/>
                </a:cubicBezTo>
                <a:cubicBezTo>
                  <a:pt x="6058065" y="4458538"/>
                  <a:pt x="6055089" y="4453589"/>
                  <a:pt x="6055089" y="4443692"/>
                </a:cubicBezTo>
                <a:lnTo>
                  <a:pt x="6055089" y="4422149"/>
                </a:lnTo>
                <a:cubicBezTo>
                  <a:pt x="6055089" y="4415601"/>
                  <a:pt x="6056614" y="4410633"/>
                  <a:pt x="6059665" y="4407248"/>
                </a:cubicBezTo>
                <a:cubicBezTo>
                  <a:pt x="6062716" y="4403862"/>
                  <a:pt x="6066995" y="4401053"/>
                  <a:pt x="6072502" y="4398820"/>
                </a:cubicBezTo>
                <a:close/>
                <a:moveTo>
                  <a:pt x="5386701" y="4398820"/>
                </a:moveTo>
                <a:lnTo>
                  <a:pt x="5386701" y="4445478"/>
                </a:lnTo>
                <a:cubicBezTo>
                  <a:pt x="5386701" y="4448678"/>
                  <a:pt x="5386106" y="4451654"/>
                  <a:pt x="5384916" y="4454408"/>
                </a:cubicBezTo>
                <a:cubicBezTo>
                  <a:pt x="5383725" y="4457161"/>
                  <a:pt x="5381492" y="4458538"/>
                  <a:pt x="5378218" y="4458538"/>
                </a:cubicBezTo>
                <a:cubicBezTo>
                  <a:pt x="5372265" y="4458538"/>
                  <a:pt x="5369288" y="4453589"/>
                  <a:pt x="5369288" y="4443692"/>
                </a:cubicBezTo>
                <a:lnTo>
                  <a:pt x="5369288" y="4422149"/>
                </a:lnTo>
                <a:cubicBezTo>
                  <a:pt x="5369288" y="4415601"/>
                  <a:pt x="5370814" y="4410633"/>
                  <a:pt x="5373865" y="4407248"/>
                </a:cubicBezTo>
                <a:cubicBezTo>
                  <a:pt x="5376916" y="4403862"/>
                  <a:pt x="5381195" y="4401053"/>
                  <a:pt x="5386701" y="4398820"/>
                </a:cubicBezTo>
                <a:close/>
                <a:moveTo>
                  <a:pt x="7790499" y="4349484"/>
                </a:moveTo>
                <a:cubicBezTo>
                  <a:pt x="7796749" y="4349484"/>
                  <a:pt x="7799875" y="4354358"/>
                  <a:pt x="7799875" y="4364106"/>
                </a:cubicBezTo>
                <a:lnTo>
                  <a:pt x="7799875" y="4445924"/>
                </a:lnTo>
                <a:cubicBezTo>
                  <a:pt x="7799875" y="4449645"/>
                  <a:pt x="7799149" y="4452715"/>
                  <a:pt x="7797698" y="4455133"/>
                </a:cubicBezTo>
                <a:cubicBezTo>
                  <a:pt x="7796247" y="4457552"/>
                  <a:pt x="7793847" y="4458761"/>
                  <a:pt x="7790499" y="4458761"/>
                </a:cubicBezTo>
                <a:cubicBezTo>
                  <a:pt x="7787150" y="4458761"/>
                  <a:pt x="7784750" y="4457552"/>
                  <a:pt x="7783299" y="4455133"/>
                </a:cubicBezTo>
                <a:cubicBezTo>
                  <a:pt x="7781848" y="4452715"/>
                  <a:pt x="7781123" y="4449645"/>
                  <a:pt x="7781123" y="4445924"/>
                </a:cubicBezTo>
                <a:lnTo>
                  <a:pt x="7781123" y="4364106"/>
                </a:lnTo>
                <a:cubicBezTo>
                  <a:pt x="7781123" y="4354358"/>
                  <a:pt x="7784248" y="4349484"/>
                  <a:pt x="7790499" y="4349484"/>
                </a:cubicBezTo>
                <a:close/>
                <a:moveTo>
                  <a:pt x="6761575" y="4349484"/>
                </a:moveTo>
                <a:cubicBezTo>
                  <a:pt x="6765519" y="4349484"/>
                  <a:pt x="6768068" y="4351400"/>
                  <a:pt x="6769222" y="4355232"/>
                </a:cubicBezTo>
                <a:cubicBezTo>
                  <a:pt x="6770375" y="4359065"/>
                  <a:pt x="6770952" y="4362953"/>
                  <a:pt x="6770952" y="4366897"/>
                </a:cubicBezTo>
                <a:lnTo>
                  <a:pt x="6770952" y="4437553"/>
                </a:lnTo>
                <a:cubicBezTo>
                  <a:pt x="6770952" y="4444101"/>
                  <a:pt x="6770226" y="4449199"/>
                  <a:pt x="6768775" y="4452845"/>
                </a:cubicBezTo>
                <a:cubicBezTo>
                  <a:pt x="6767324" y="4456491"/>
                  <a:pt x="6764850" y="4458314"/>
                  <a:pt x="6761352" y="4458314"/>
                </a:cubicBezTo>
                <a:cubicBezTo>
                  <a:pt x="6754953" y="4458314"/>
                  <a:pt x="6751753" y="4451319"/>
                  <a:pt x="6751753" y="4437329"/>
                </a:cubicBezTo>
                <a:lnTo>
                  <a:pt x="6751753" y="4366897"/>
                </a:lnTo>
                <a:cubicBezTo>
                  <a:pt x="6751753" y="4362581"/>
                  <a:pt x="6752311" y="4358599"/>
                  <a:pt x="6753427" y="4354953"/>
                </a:cubicBezTo>
                <a:cubicBezTo>
                  <a:pt x="6754543" y="4351307"/>
                  <a:pt x="6757259" y="4349484"/>
                  <a:pt x="6761575" y="4349484"/>
                </a:cubicBezTo>
                <a:close/>
                <a:moveTo>
                  <a:pt x="4675824" y="4349484"/>
                </a:moveTo>
                <a:cubicBezTo>
                  <a:pt x="4682075" y="4349484"/>
                  <a:pt x="4685200" y="4354358"/>
                  <a:pt x="4685200" y="4364106"/>
                </a:cubicBezTo>
                <a:lnTo>
                  <a:pt x="4685200" y="4445924"/>
                </a:lnTo>
                <a:cubicBezTo>
                  <a:pt x="4685200" y="4449645"/>
                  <a:pt x="4684474" y="4452715"/>
                  <a:pt x="4683023" y="4455133"/>
                </a:cubicBezTo>
                <a:cubicBezTo>
                  <a:pt x="4681572" y="4457552"/>
                  <a:pt x="4679172" y="4458761"/>
                  <a:pt x="4675824" y="4458761"/>
                </a:cubicBezTo>
                <a:cubicBezTo>
                  <a:pt x="4672475" y="4458761"/>
                  <a:pt x="4670075" y="4457552"/>
                  <a:pt x="4668624" y="4455133"/>
                </a:cubicBezTo>
                <a:cubicBezTo>
                  <a:pt x="4667173" y="4452715"/>
                  <a:pt x="4666448" y="4449645"/>
                  <a:pt x="4666448" y="4445924"/>
                </a:cubicBezTo>
                <a:lnTo>
                  <a:pt x="4666448" y="4364106"/>
                </a:lnTo>
                <a:cubicBezTo>
                  <a:pt x="4666448" y="4354358"/>
                  <a:pt x="4669574" y="4349484"/>
                  <a:pt x="4675824" y="4349484"/>
                </a:cubicBezTo>
                <a:close/>
                <a:moveTo>
                  <a:pt x="4180524" y="4349484"/>
                </a:moveTo>
                <a:cubicBezTo>
                  <a:pt x="4186775" y="4349484"/>
                  <a:pt x="4189900" y="4354358"/>
                  <a:pt x="4189900" y="4364106"/>
                </a:cubicBezTo>
                <a:lnTo>
                  <a:pt x="4189900" y="4445924"/>
                </a:lnTo>
                <a:cubicBezTo>
                  <a:pt x="4189900" y="4449645"/>
                  <a:pt x="4189174" y="4452715"/>
                  <a:pt x="4187723" y="4455133"/>
                </a:cubicBezTo>
                <a:cubicBezTo>
                  <a:pt x="4186272" y="4457552"/>
                  <a:pt x="4183872" y="4458761"/>
                  <a:pt x="4180524" y="4458761"/>
                </a:cubicBezTo>
                <a:cubicBezTo>
                  <a:pt x="4177175" y="4458761"/>
                  <a:pt x="4174775" y="4457552"/>
                  <a:pt x="4173324" y="4455133"/>
                </a:cubicBezTo>
                <a:cubicBezTo>
                  <a:pt x="4171873" y="4452715"/>
                  <a:pt x="4171148" y="4449645"/>
                  <a:pt x="4171148" y="4445924"/>
                </a:cubicBezTo>
                <a:lnTo>
                  <a:pt x="4171148" y="4364106"/>
                </a:lnTo>
                <a:cubicBezTo>
                  <a:pt x="4171148" y="4354358"/>
                  <a:pt x="4174273" y="4349484"/>
                  <a:pt x="4180524" y="4349484"/>
                </a:cubicBezTo>
                <a:close/>
                <a:moveTo>
                  <a:pt x="7142575" y="4348367"/>
                </a:moveTo>
                <a:cubicBezTo>
                  <a:pt x="7145552" y="4348367"/>
                  <a:pt x="7147784" y="4349688"/>
                  <a:pt x="7149273" y="4352330"/>
                </a:cubicBezTo>
                <a:cubicBezTo>
                  <a:pt x="7150761" y="4354972"/>
                  <a:pt x="7151505" y="4359306"/>
                  <a:pt x="7151505" y="4365334"/>
                </a:cubicBezTo>
                <a:lnTo>
                  <a:pt x="7151505" y="4387881"/>
                </a:lnTo>
                <a:lnTo>
                  <a:pt x="7132530" y="4387881"/>
                </a:lnTo>
                <a:lnTo>
                  <a:pt x="7132530" y="4365334"/>
                </a:lnTo>
                <a:cubicBezTo>
                  <a:pt x="7132530" y="4359083"/>
                  <a:pt x="7133404" y="4354693"/>
                  <a:pt x="7135153" y="4352163"/>
                </a:cubicBezTo>
                <a:cubicBezTo>
                  <a:pt x="7136901" y="4349633"/>
                  <a:pt x="7139376" y="4348367"/>
                  <a:pt x="7142575" y="4348367"/>
                </a:cubicBezTo>
                <a:close/>
                <a:moveTo>
                  <a:pt x="5751926" y="4348367"/>
                </a:moveTo>
                <a:cubicBezTo>
                  <a:pt x="5754902" y="4348367"/>
                  <a:pt x="5757135" y="4349688"/>
                  <a:pt x="5758623" y="4352330"/>
                </a:cubicBezTo>
                <a:cubicBezTo>
                  <a:pt x="5760111" y="4354972"/>
                  <a:pt x="5760855" y="4359306"/>
                  <a:pt x="5760855" y="4365334"/>
                </a:cubicBezTo>
                <a:lnTo>
                  <a:pt x="5760855" y="4387881"/>
                </a:lnTo>
                <a:lnTo>
                  <a:pt x="5741880" y="4387881"/>
                </a:lnTo>
                <a:lnTo>
                  <a:pt x="5741880" y="4365334"/>
                </a:lnTo>
                <a:cubicBezTo>
                  <a:pt x="5741880" y="4359083"/>
                  <a:pt x="5742754" y="4354693"/>
                  <a:pt x="5744503" y="4352163"/>
                </a:cubicBezTo>
                <a:cubicBezTo>
                  <a:pt x="5746252" y="4349633"/>
                  <a:pt x="5748726" y="4348367"/>
                  <a:pt x="5751926" y="4348367"/>
                </a:cubicBezTo>
                <a:close/>
                <a:moveTo>
                  <a:pt x="3981541" y="4325708"/>
                </a:moveTo>
                <a:lnTo>
                  <a:pt x="3985894" y="4325708"/>
                </a:lnTo>
                <a:cubicBezTo>
                  <a:pt x="3991252" y="4325708"/>
                  <a:pt x="3994805" y="4326657"/>
                  <a:pt x="3996554" y="4328555"/>
                </a:cubicBezTo>
                <a:cubicBezTo>
                  <a:pt x="3998303" y="4330452"/>
                  <a:pt x="3999177" y="4334675"/>
                  <a:pt x="3999177" y="4341224"/>
                </a:cubicBezTo>
                <a:lnTo>
                  <a:pt x="3999177" y="4442576"/>
                </a:lnTo>
                <a:cubicBezTo>
                  <a:pt x="3999177" y="4449571"/>
                  <a:pt x="3995568" y="4453068"/>
                  <a:pt x="3988350" y="4453068"/>
                </a:cubicBezTo>
                <a:lnTo>
                  <a:pt x="3981541" y="4453068"/>
                </a:lnTo>
                <a:close/>
                <a:moveTo>
                  <a:pt x="7608259" y="4320351"/>
                </a:moveTo>
                <a:lnTo>
                  <a:pt x="7608259" y="4487782"/>
                </a:lnTo>
                <a:lnTo>
                  <a:pt x="7648219" y="4487782"/>
                </a:lnTo>
                <a:lnTo>
                  <a:pt x="7648219" y="4320351"/>
                </a:lnTo>
                <a:close/>
                <a:moveTo>
                  <a:pt x="6903185" y="4320351"/>
                </a:moveTo>
                <a:lnTo>
                  <a:pt x="6903185" y="4445031"/>
                </a:lnTo>
                <a:cubicBezTo>
                  <a:pt x="6903185" y="4453961"/>
                  <a:pt x="6904041" y="4461756"/>
                  <a:pt x="6905753" y="4468416"/>
                </a:cubicBezTo>
                <a:cubicBezTo>
                  <a:pt x="6907464" y="4475076"/>
                  <a:pt x="6910683" y="4480266"/>
                  <a:pt x="6915408" y="4483987"/>
                </a:cubicBezTo>
                <a:cubicBezTo>
                  <a:pt x="6920133" y="4487708"/>
                  <a:pt x="6926961" y="4489568"/>
                  <a:pt x="6935890" y="4489568"/>
                </a:cubicBezTo>
                <a:cubicBezTo>
                  <a:pt x="6943481" y="4489568"/>
                  <a:pt x="6949043" y="4487894"/>
                  <a:pt x="6952578" y="4484545"/>
                </a:cubicBezTo>
                <a:cubicBezTo>
                  <a:pt x="6956112" y="4481197"/>
                  <a:pt x="6959145" y="4476322"/>
                  <a:pt x="6961675" y="4469923"/>
                </a:cubicBezTo>
                <a:lnTo>
                  <a:pt x="6961675" y="4487782"/>
                </a:lnTo>
                <a:lnTo>
                  <a:pt x="7001635" y="4487782"/>
                </a:lnTo>
                <a:lnTo>
                  <a:pt x="7001635" y="4320351"/>
                </a:lnTo>
                <a:lnTo>
                  <a:pt x="6961786" y="4320351"/>
                </a:lnTo>
                <a:lnTo>
                  <a:pt x="6961786" y="4438334"/>
                </a:lnTo>
                <a:cubicBezTo>
                  <a:pt x="6961786" y="4444213"/>
                  <a:pt x="6961247" y="4449013"/>
                  <a:pt x="6960168" y="4452733"/>
                </a:cubicBezTo>
                <a:cubicBezTo>
                  <a:pt x="6959089" y="4456454"/>
                  <a:pt x="6956466" y="4458314"/>
                  <a:pt x="6952299" y="4458314"/>
                </a:cubicBezTo>
                <a:cubicBezTo>
                  <a:pt x="6948429" y="4458314"/>
                  <a:pt x="6945974" y="4456993"/>
                  <a:pt x="6944932" y="4454352"/>
                </a:cubicBezTo>
                <a:cubicBezTo>
                  <a:pt x="6943890" y="4451710"/>
                  <a:pt x="6943369" y="4447041"/>
                  <a:pt x="6943369" y="4440343"/>
                </a:cubicBezTo>
                <a:lnTo>
                  <a:pt x="6943369" y="4320351"/>
                </a:lnTo>
                <a:close/>
                <a:moveTo>
                  <a:pt x="6392556" y="4320351"/>
                </a:moveTo>
                <a:lnTo>
                  <a:pt x="6418787" y="4484099"/>
                </a:lnTo>
                <a:cubicBezTo>
                  <a:pt x="6419010" y="4485215"/>
                  <a:pt x="6419122" y="4486294"/>
                  <a:pt x="6419122" y="4487336"/>
                </a:cubicBezTo>
                <a:cubicBezTo>
                  <a:pt x="6419122" y="4489345"/>
                  <a:pt x="6417671" y="4490350"/>
                  <a:pt x="6414769" y="4490350"/>
                </a:cubicBezTo>
                <a:lnTo>
                  <a:pt x="6395570" y="4490350"/>
                </a:lnTo>
                <a:lnTo>
                  <a:pt x="6395570" y="4515688"/>
                </a:lnTo>
                <a:lnTo>
                  <a:pt x="6440665" y="4515688"/>
                </a:lnTo>
                <a:cubicBezTo>
                  <a:pt x="6447883" y="4515688"/>
                  <a:pt x="6453073" y="4514069"/>
                  <a:pt x="6456236" y="4510832"/>
                </a:cubicBezTo>
                <a:cubicBezTo>
                  <a:pt x="6459399" y="4507595"/>
                  <a:pt x="6461538" y="4502814"/>
                  <a:pt x="6462654" y="4496489"/>
                </a:cubicBezTo>
                <a:lnTo>
                  <a:pt x="6493685" y="4320351"/>
                </a:lnTo>
                <a:lnTo>
                  <a:pt x="6455176" y="4320351"/>
                </a:lnTo>
                <a:lnTo>
                  <a:pt x="6442004" y="4443580"/>
                </a:lnTo>
                <a:lnTo>
                  <a:pt x="6430842" y="4320351"/>
                </a:lnTo>
                <a:close/>
                <a:moveTo>
                  <a:pt x="5516926" y="4320351"/>
                </a:moveTo>
                <a:lnTo>
                  <a:pt x="5543827" y="4487782"/>
                </a:lnTo>
                <a:lnTo>
                  <a:pt x="5590038" y="4487782"/>
                </a:lnTo>
                <a:lnTo>
                  <a:pt x="5617385" y="4320351"/>
                </a:lnTo>
                <a:lnTo>
                  <a:pt x="5577425" y="4320351"/>
                </a:lnTo>
                <a:lnTo>
                  <a:pt x="5566597" y="4432195"/>
                </a:lnTo>
                <a:lnTo>
                  <a:pt x="5556998" y="4320351"/>
                </a:lnTo>
                <a:close/>
                <a:moveTo>
                  <a:pt x="4817211" y="4320351"/>
                </a:moveTo>
                <a:lnTo>
                  <a:pt x="4817211" y="4445031"/>
                </a:lnTo>
                <a:cubicBezTo>
                  <a:pt x="4817211" y="4453961"/>
                  <a:pt x="4818066" y="4461756"/>
                  <a:pt x="4819778" y="4468416"/>
                </a:cubicBezTo>
                <a:cubicBezTo>
                  <a:pt x="4821489" y="4475076"/>
                  <a:pt x="4824708" y="4480266"/>
                  <a:pt x="4829433" y="4483987"/>
                </a:cubicBezTo>
                <a:cubicBezTo>
                  <a:pt x="4834158" y="4487708"/>
                  <a:pt x="4840986" y="4489568"/>
                  <a:pt x="4849916" y="4489568"/>
                </a:cubicBezTo>
                <a:cubicBezTo>
                  <a:pt x="4857506" y="4489568"/>
                  <a:pt x="4863068" y="4487894"/>
                  <a:pt x="4866603" y="4484545"/>
                </a:cubicBezTo>
                <a:cubicBezTo>
                  <a:pt x="4870138" y="4481197"/>
                  <a:pt x="4873170" y="4476322"/>
                  <a:pt x="4875700" y="4469923"/>
                </a:cubicBezTo>
                <a:lnTo>
                  <a:pt x="4875700" y="4487782"/>
                </a:lnTo>
                <a:lnTo>
                  <a:pt x="4915660" y="4487782"/>
                </a:lnTo>
                <a:lnTo>
                  <a:pt x="4915660" y="4320351"/>
                </a:lnTo>
                <a:lnTo>
                  <a:pt x="4875812" y="4320351"/>
                </a:lnTo>
                <a:lnTo>
                  <a:pt x="4875812" y="4438334"/>
                </a:lnTo>
                <a:cubicBezTo>
                  <a:pt x="4875812" y="4444213"/>
                  <a:pt x="4875272" y="4449013"/>
                  <a:pt x="4874193" y="4452733"/>
                </a:cubicBezTo>
                <a:cubicBezTo>
                  <a:pt x="4873115" y="4456454"/>
                  <a:pt x="4870491" y="4458314"/>
                  <a:pt x="4866324" y="4458314"/>
                </a:cubicBezTo>
                <a:cubicBezTo>
                  <a:pt x="4862454" y="4458314"/>
                  <a:pt x="4859999" y="4456993"/>
                  <a:pt x="4858957" y="4454352"/>
                </a:cubicBezTo>
                <a:cubicBezTo>
                  <a:pt x="4857915" y="4451710"/>
                  <a:pt x="4857394" y="4447041"/>
                  <a:pt x="4857394" y="4440343"/>
                </a:cubicBezTo>
                <a:lnTo>
                  <a:pt x="4857394" y="4320351"/>
                </a:lnTo>
                <a:close/>
                <a:moveTo>
                  <a:pt x="4439931" y="4320351"/>
                </a:moveTo>
                <a:lnTo>
                  <a:pt x="4466162" y="4484099"/>
                </a:lnTo>
                <a:cubicBezTo>
                  <a:pt x="4466386" y="4485215"/>
                  <a:pt x="4466497" y="4486294"/>
                  <a:pt x="4466497" y="4487336"/>
                </a:cubicBezTo>
                <a:cubicBezTo>
                  <a:pt x="4466497" y="4489345"/>
                  <a:pt x="4465046" y="4490350"/>
                  <a:pt x="4462144" y="4490350"/>
                </a:cubicBezTo>
                <a:lnTo>
                  <a:pt x="4442945" y="4490350"/>
                </a:lnTo>
                <a:lnTo>
                  <a:pt x="4442945" y="4515688"/>
                </a:lnTo>
                <a:lnTo>
                  <a:pt x="4488040" y="4515688"/>
                </a:lnTo>
                <a:cubicBezTo>
                  <a:pt x="4495258" y="4515688"/>
                  <a:pt x="4500448" y="4514069"/>
                  <a:pt x="4503611" y="4510832"/>
                </a:cubicBezTo>
                <a:cubicBezTo>
                  <a:pt x="4506774" y="4507595"/>
                  <a:pt x="4508913" y="4502814"/>
                  <a:pt x="4510029" y="4496489"/>
                </a:cubicBezTo>
                <a:lnTo>
                  <a:pt x="4541060" y="4320351"/>
                </a:lnTo>
                <a:lnTo>
                  <a:pt x="4502551" y="4320351"/>
                </a:lnTo>
                <a:lnTo>
                  <a:pt x="4489379" y="4443580"/>
                </a:lnTo>
                <a:lnTo>
                  <a:pt x="4478217" y="4320351"/>
                </a:lnTo>
                <a:close/>
                <a:moveTo>
                  <a:pt x="8169378" y="4318565"/>
                </a:moveTo>
                <a:cubicBezTo>
                  <a:pt x="8160597" y="4318565"/>
                  <a:pt x="8152430" y="4320090"/>
                  <a:pt x="8144877" y="4323141"/>
                </a:cubicBezTo>
                <a:cubicBezTo>
                  <a:pt x="8137324" y="4326192"/>
                  <a:pt x="8131259" y="4330843"/>
                  <a:pt x="8126683" y="4337094"/>
                </a:cubicBezTo>
                <a:cubicBezTo>
                  <a:pt x="8122106" y="4343345"/>
                  <a:pt x="8119818" y="4351270"/>
                  <a:pt x="8119818" y="4360869"/>
                </a:cubicBezTo>
                <a:cubicBezTo>
                  <a:pt x="8119818" y="4371213"/>
                  <a:pt x="8121567" y="4379287"/>
                  <a:pt x="8125064" y="4385091"/>
                </a:cubicBezTo>
                <a:cubicBezTo>
                  <a:pt x="8128562" y="4390895"/>
                  <a:pt x="8133659" y="4396402"/>
                  <a:pt x="8140357" y="4401611"/>
                </a:cubicBezTo>
                <a:lnTo>
                  <a:pt x="8161676" y="4418019"/>
                </a:lnTo>
                <a:cubicBezTo>
                  <a:pt x="8166067" y="4421368"/>
                  <a:pt x="8169787" y="4424847"/>
                  <a:pt x="8172838" y="4428456"/>
                </a:cubicBezTo>
                <a:cubicBezTo>
                  <a:pt x="8175889" y="4432065"/>
                  <a:pt x="8177415" y="4437516"/>
                  <a:pt x="8177415" y="4444808"/>
                </a:cubicBezTo>
                <a:cubicBezTo>
                  <a:pt x="8177415" y="4453515"/>
                  <a:pt x="8174513" y="4457868"/>
                  <a:pt x="8168708" y="4457868"/>
                </a:cubicBezTo>
                <a:cubicBezTo>
                  <a:pt x="8165434" y="4457868"/>
                  <a:pt x="8163053" y="4456789"/>
                  <a:pt x="8161565" y="4454631"/>
                </a:cubicBezTo>
                <a:cubicBezTo>
                  <a:pt x="8160076" y="4452473"/>
                  <a:pt x="8159332" y="4449496"/>
                  <a:pt x="8159332" y="4445701"/>
                </a:cubicBezTo>
                <a:lnTo>
                  <a:pt x="8159332" y="4426056"/>
                </a:lnTo>
                <a:lnTo>
                  <a:pt x="8119149" y="4426056"/>
                </a:lnTo>
                <a:lnTo>
                  <a:pt x="8119149" y="4439339"/>
                </a:lnTo>
                <a:cubicBezTo>
                  <a:pt x="8119149" y="4472825"/>
                  <a:pt x="8135668" y="4489568"/>
                  <a:pt x="8168708" y="4489568"/>
                </a:cubicBezTo>
                <a:cubicBezTo>
                  <a:pt x="8184335" y="4489568"/>
                  <a:pt x="8196632" y="4485438"/>
                  <a:pt x="8205599" y="4477178"/>
                </a:cubicBezTo>
                <a:cubicBezTo>
                  <a:pt x="8214566" y="4468918"/>
                  <a:pt x="8219049" y="4456900"/>
                  <a:pt x="8219049" y="4441125"/>
                </a:cubicBezTo>
                <a:cubicBezTo>
                  <a:pt x="8219049" y="4428400"/>
                  <a:pt x="8216426" y="4418205"/>
                  <a:pt x="8211180" y="4410540"/>
                </a:cubicBezTo>
                <a:cubicBezTo>
                  <a:pt x="8205934" y="4402876"/>
                  <a:pt x="8199441" y="4396253"/>
                  <a:pt x="8191702" y="4390672"/>
                </a:cubicBezTo>
                <a:lnTo>
                  <a:pt x="8166922" y="4372589"/>
                </a:lnTo>
                <a:cubicBezTo>
                  <a:pt x="8162160" y="4369166"/>
                  <a:pt x="8159779" y="4364441"/>
                  <a:pt x="8159779" y="4358413"/>
                </a:cubicBezTo>
                <a:cubicBezTo>
                  <a:pt x="8159779" y="4352460"/>
                  <a:pt x="8162606" y="4349484"/>
                  <a:pt x="8168262" y="4349484"/>
                </a:cubicBezTo>
                <a:cubicBezTo>
                  <a:pt x="8171610" y="4349484"/>
                  <a:pt x="8173861" y="4351046"/>
                  <a:pt x="8175015" y="4354172"/>
                </a:cubicBezTo>
                <a:cubicBezTo>
                  <a:pt x="8176168" y="4357297"/>
                  <a:pt x="8176745" y="4360534"/>
                  <a:pt x="8176745" y="4363883"/>
                </a:cubicBezTo>
                <a:lnTo>
                  <a:pt x="8176745" y="4370245"/>
                </a:lnTo>
                <a:lnTo>
                  <a:pt x="8218045" y="4370245"/>
                </a:lnTo>
                <a:lnTo>
                  <a:pt x="8218045" y="4367120"/>
                </a:lnTo>
                <a:cubicBezTo>
                  <a:pt x="8218045" y="4334750"/>
                  <a:pt x="8201823" y="4318565"/>
                  <a:pt x="8169378" y="4318565"/>
                </a:cubicBezTo>
                <a:close/>
                <a:moveTo>
                  <a:pt x="7997519" y="4318565"/>
                </a:moveTo>
                <a:cubicBezTo>
                  <a:pt x="7990300" y="4318565"/>
                  <a:pt x="7984664" y="4320816"/>
                  <a:pt x="7980608" y="4325318"/>
                </a:cubicBezTo>
                <a:cubicBezTo>
                  <a:pt x="7976552" y="4329820"/>
                  <a:pt x="7973781" y="4335271"/>
                  <a:pt x="7972292" y="4341670"/>
                </a:cubicBezTo>
                <a:lnTo>
                  <a:pt x="7972292" y="4320351"/>
                </a:lnTo>
                <a:lnTo>
                  <a:pt x="7932332" y="4320351"/>
                </a:lnTo>
                <a:lnTo>
                  <a:pt x="7932332" y="4487782"/>
                </a:lnTo>
                <a:lnTo>
                  <a:pt x="7972292" y="4487782"/>
                </a:lnTo>
                <a:lnTo>
                  <a:pt x="7972292" y="4370022"/>
                </a:lnTo>
                <a:cubicBezTo>
                  <a:pt x="7972292" y="4366897"/>
                  <a:pt x="7972478" y="4363753"/>
                  <a:pt x="7972850" y="4360590"/>
                </a:cubicBezTo>
                <a:cubicBezTo>
                  <a:pt x="7973222" y="4357427"/>
                  <a:pt x="7974134" y="4354786"/>
                  <a:pt x="7975585" y="4352665"/>
                </a:cubicBezTo>
                <a:cubicBezTo>
                  <a:pt x="7977036" y="4350544"/>
                  <a:pt x="7979287" y="4349484"/>
                  <a:pt x="7982338" y="4349484"/>
                </a:cubicBezTo>
                <a:cubicBezTo>
                  <a:pt x="7985612" y="4349484"/>
                  <a:pt x="7987919" y="4350879"/>
                  <a:pt x="7989259" y="4353669"/>
                </a:cubicBezTo>
                <a:cubicBezTo>
                  <a:pt x="7990598" y="4356460"/>
                  <a:pt x="7991268" y="4359492"/>
                  <a:pt x="7991268" y="4362767"/>
                </a:cubicBezTo>
                <a:lnTo>
                  <a:pt x="7991268" y="4487782"/>
                </a:lnTo>
                <a:lnTo>
                  <a:pt x="8030670" y="4487782"/>
                </a:lnTo>
                <a:lnTo>
                  <a:pt x="8030670" y="4358637"/>
                </a:lnTo>
                <a:cubicBezTo>
                  <a:pt x="8030670" y="4346209"/>
                  <a:pt x="8028047" y="4336424"/>
                  <a:pt x="8022801" y="4329280"/>
                </a:cubicBezTo>
                <a:cubicBezTo>
                  <a:pt x="8017555" y="4322137"/>
                  <a:pt x="8009127" y="4318565"/>
                  <a:pt x="7997519" y="4318565"/>
                </a:cubicBezTo>
                <a:close/>
                <a:moveTo>
                  <a:pt x="7790499" y="4318565"/>
                </a:moveTo>
                <a:cubicBezTo>
                  <a:pt x="7774872" y="4318565"/>
                  <a:pt x="7762631" y="4323271"/>
                  <a:pt x="7753775" y="4332685"/>
                </a:cubicBezTo>
                <a:cubicBezTo>
                  <a:pt x="7744920" y="4342098"/>
                  <a:pt x="7740492" y="4354693"/>
                  <a:pt x="7740492" y="4370468"/>
                </a:cubicBezTo>
                <a:lnTo>
                  <a:pt x="7740492" y="4437664"/>
                </a:lnTo>
                <a:cubicBezTo>
                  <a:pt x="7740492" y="4472267"/>
                  <a:pt x="7757161" y="4489568"/>
                  <a:pt x="7790499" y="4489568"/>
                </a:cubicBezTo>
                <a:cubicBezTo>
                  <a:pt x="7823911" y="4489568"/>
                  <a:pt x="7840617" y="4472267"/>
                  <a:pt x="7840617" y="4437664"/>
                </a:cubicBezTo>
                <a:lnTo>
                  <a:pt x="7840617" y="4370468"/>
                </a:lnTo>
                <a:cubicBezTo>
                  <a:pt x="7840617" y="4354693"/>
                  <a:pt x="7836189" y="4342098"/>
                  <a:pt x="7827334" y="4332685"/>
                </a:cubicBezTo>
                <a:cubicBezTo>
                  <a:pt x="7818478" y="4323271"/>
                  <a:pt x="7806200" y="4318565"/>
                  <a:pt x="7790499" y="4318565"/>
                </a:cubicBezTo>
                <a:close/>
                <a:moveTo>
                  <a:pt x="7331178" y="4318565"/>
                </a:moveTo>
                <a:cubicBezTo>
                  <a:pt x="7322397" y="4318565"/>
                  <a:pt x="7314230" y="4320090"/>
                  <a:pt x="7306677" y="4323141"/>
                </a:cubicBezTo>
                <a:cubicBezTo>
                  <a:pt x="7299124" y="4326192"/>
                  <a:pt x="7293059" y="4330843"/>
                  <a:pt x="7288483" y="4337094"/>
                </a:cubicBezTo>
                <a:cubicBezTo>
                  <a:pt x="7283906" y="4343345"/>
                  <a:pt x="7281618" y="4351270"/>
                  <a:pt x="7281618" y="4360869"/>
                </a:cubicBezTo>
                <a:cubicBezTo>
                  <a:pt x="7281618" y="4371213"/>
                  <a:pt x="7283367" y="4379287"/>
                  <a:pt x="7286864" y="4385091"/>
                </a:cubicBezTo>
                <a:cubicBezTo>
                  <a:pt x="7290362" y="4390895"/>
                  <a:pt x="7295459" y="4396402"/>
                  <a:pt x="7302156" y="4401611"/>
                </a:cubicBezTo>
                <a:lnTo>
                  <a:pt x="7323476" y="4418019"/>
                </a:lnTo>
                <a:cubicBezTo>
                  <a:pt x="7327866" y="4421368"/>
                  <a:pt x="7331587" y="4424847"/>
                  <a:pt x="7334638" y="4428456"/>
                </a:cubicBezTo>
                <a:cubicBezTo>
                  <a:pt x="7337689" y="4432065"/>
                  <a:pt x="7339215" y="4437516"/>
                  <a:pt x="7339215" y="4444808"/>
                </a:cubicBezTo>
                <a:cubicBezTo>
                  <a:pt x="7339215" y="4453515"/>
                  <a:pt x="7336312" y="4457868"/>
                  <a:pt x="7330508" y="4457868"/>
                </a:cubicBezTo>
                <a:cubicBezTo>
                  <a:pt x="7327234" y="4457868"/>
                  <a:pt x="7324853" y="4456789"/>
                  <a:pt x="7323364" y="4454631"/>
                </a:cubicBezTo>
                <a:cubicBezTo>
                  <a:pt x="7321876" y="4452473"/>
                  <a:pt x="7321132" y="4449496"/>
                  <a:pt x="7321132" y="4445701"/>
                </a:cubicBezTo>
                <a:lnTo>
                  <a:pt x="7321132" y="4426056"/>
                </a:lnTo>
                <a:lnTo>
                  <a:pt x="7280948" y="4426056"/>
                </a:lnTo>
                <a:lnTo>
                  <a:pt x="7280948" y="4439339"/>
                </a:lnTo>
                <a:cubicBezTo>
                  <a:pt x="7280948" y="4472825"/>
                  <a:pt x="7297468" y="4489568"/>
                  <a:pt x="7330508" y="4489568"/>
                </a:cubicBezTo>
                <a:cubicBezTo>
                  <a:pt x="7346135" y="4489568"/>
                  <a:pt x="7358432" y="4485438"/>
                  <a:pt x="7367399" y="4477178"/>
                </a:cubicBezTo>
                <a:cubicBezTo>
                  <a:pt x="7376366" y="4468918"/>
                  <a:pt x="7380849" y="4456900"/>
                  <a:pt x="7380849" y="4441125"/>
                </a:cubicBezTo>
                <a:cubicBezTo>
                  <a:pt x="7380849" y="4428400"/>
                  <a:pt x="7378226" y="4418205"/>
                  <a:pt x="7372980" y="4410540"/>
                </a:cubicBezTo>
                <a:cubicBezTo>
                  <a:pt x="7367734" y="4402876"/>
                  <a:pt x="7361241" y="4396253"/>
                  <a:pt x="7353502" y="4390672"/>
                </a:cubicBezTo>
                <a:lnTo>
                  <a:pt x="7328722" y="4372589"/>
                </a:lnTo>
                <a:cubicBezTo>
                  <a:pt x="7323960" y="4369166"/>
                  <a:pt x="7321578" y="4364441"/>
                  <a:pt x="7321578" y="4358413"/>
                </a:cubicBezTo>
                <a:cubicBezTo>
                  <a:pt x="7321578" y="4352460"/>
                  <a:pt x="7324406" y="4349484"/>
                  <a:pt x="7330062" y="4349484"/>
                </a:cubicBezTo>
                <a:cubicBezTo>
                  <a:pt x="7333410" y="4349484"/>
                  <a:pt x="7335661" y="4351046"/>
                  <a:pt x="7336815" y="4354172"/>
                </a:cubicBezTo>
                <a:cubicBezTo>
                  <a:pt x="7337968" y="4357297"/>
                  <a:pt x="7338545" y="4360534"/>
                  <a:pt x="7338545" y="4363883"/>
                </a:cubicBezTo>
                <a:lnTo>
                  <a:pt x="7338545" y="4370245"/>
                </a:lnTo>
                <a:lnTo>
                  <a:pt x="7379845" y="4370245"/>
                </a:lnTo>
                <a:lnTo>
                  <a:pt x="7379845" y="4367120"/>
                </a:lnTo>
                <a:cubicBezTo>
                  <a:pt x="7379845" y="4334750"/>
                  <a:pt x="7363622" y="4318565"/>
                  <a:pt x="7331178" y="4318565"/>
                </a:cubicBezTo>
                <a:close/>
                <a:moveTo>
                  <a:pt x="7143022" y="4318565"/>
                </a:moveTo>
                <a:cubicBezTo>
                  <a:pt x="7127395" y="4318565"/>
                  <a:pt x="7115117" y="4322564"/>
                  <a:pt x="7106187" y="4330564"/>
                </a:cubicBezTo>
                <a:cubicBezTo>
                  <a:pt x="7097257" y="4338563"/>
                  <a:pt x="7092792" y="4350339"/>
                  <a:pt x="7092792" y="4365892"/>
                </a:cubicBezTo>
                <a:lnTo>
                  <a:pt x="7092792" y="4433200"/>
                </a:lnTo>
                <a:cubicBezTo>
                  <a:pt x="7092792" y="4445031"/>
                  <a:pt x="7094318" y="4455152"/>
                  <a:pt x="7097369" y="4463560"/>
                </a:cubicBezTo>
                <a:cubicBezTo>
                  <a:pt x="7100420" y="4471969"/>
                  <a:pt x="7105480" y="4478406"/>
                  <a:pt x="7112549" y="4482871"/>
                </a:cubicBezTo>
                <a:cubicBezTo>
                  <a:pt x="7119619" y="4487336"/>
                  <a:pt x="7129107" y="4489568"/>
                  <a:pt x="7141013" y="4489568"/>
                </a:cubicBezTo>
                <a:cubicBezTo>
                  <a:pt x="7153663" y="4489568"/>
                  <a:pt x="7163653" y="4487429"/>
                  <a:pt x="7170983" y="4483150"/>
                </a:cubicBezTo>
                <a:cubicBezTo>
                  <a:pt x="7178313" y="4478871"/>
                  <a:pt x="7183522" y="4472509"/>
                  <a:pt x="7186610" y="4464063"/>
                </a:cubicBezTo>
                <a:cubicBezTo>
                  <a:pt x="7189698" y="4455617"/>
                  <a:pt x="7191242" y="4445143"/>
                  <a:pt x="7191242" y="4432641"/>
                </a:cubicBezTo>
                <a:lnTo>
                  <a:pt x="7191242" y="4423154"/>
                </a:lnTo>
                <a:lnTo>
                  <a:pt x="7151505" y="4423154"/>
                </a:lnTo>
                <a:lnTo>
                  <a:pt x="7151505" y="4439227"/>
                </a:lnTo>
                <a:cubicBezTo>
                  <a:pt x="7151505" y="4445031"/>
                  <a:pt x="7150984" y="4449738"/>
                  <a:pt x="7149942" y="4453347"/>
                </a:cubicBezTo>
                <a:cubicBezTo>
                  <a:pt x="7148901" y="4456956"/>
                  <a:pt x="7146296" y="4458761"/>
                  <a:pt x="7142129" y="4458761"/>
                </a:cubicBezTo>
                <a:cubicBezTo>
                  <a:pt x="7139227" y="4458761"/>
                  <a:pt x="7137125" y="4457831"/>
                  <a:pt x="7135822" y="4455970"/>
                </a:cubicBezTo>
                <a:cubicBezTo>
                  <a:pt x="7134520" y="4454110"/>
                  <a:pt x="7133683" y="4451747"/>
                  <a:pt x="7133311" y="4448882"/>
                </a:cubicBezTo>
                <a:cubicBezTo>
                  <a:pt x="7132939" y="4446017"/>
                  <a:pt x="7132753" y="4443097"/>
                  <a:pt x="7132753" y="4440120"/>
                </a:cubicBezTo>
                <a:lnTo>
                  <a:pt x="7132753" y="4407750"/>
                </a:lnTo>
                <a:lnTo>
                  <a:pt x="7190796" y="4407750"/>
                </a:lnTo>
                <a:cubicBezTo>
                  <a:pt x="7191093" y="4402690"/>
                  <a:pt x="7191242" y="4392793"/>
                  <a:pt x="7191242" y="4378059"/>
                </a:cubicBezTo>
                <a:lnTo>
                  <a:pt x="7191242" y="4365892"/>
                </a:lnTo>
                <a:cubicBezTo>
                  <a:pt x="7191242" y="4334340"/>
                  <a:pt x="7175169" y="4318565"/>
                  <a:pt x="7143022" y="4318565"/>
                </a:cubicBezTo>
                <a:close/>
                <a:moveTo>
                  <a:pt x="6742153" y="4318565"/>
                </a:moveTo>
                <a:cubicBezTo>
                  <a:pt x="6731215" y="4318565"/>
                  <a:pt x="6723457" y="4322546"/>
                  <a:pt x="6718880" y="4330508"/>
                </a:cubicBezTo>
                <a:cubicBezTo>
                  <a:pt x="6714304" y="4338470"/>
                  <a:pt x="6712016" y="4348888"/>
                  <a:pt x="6712016" y="4361762"/>
                </a:cubicBezTo>
                <a:lnTo>
                  <a:pt x="6712016" y="4434539"/>
                </a:lnTo>
                <a:cubicBezTo>
                  <a:pt x="6712016" y="4442204"/>
                  <a:pt x="6712369" y="4449385"/>
                  <a:pt x="6713076" y="4456082"/>
                </a:cubicBezTo>
                <a:cubicBezTo>
                  <a:pt x="6713783" y="4462779"/>
                  <a:pt x="6715253" y="4468621"/>
                  <a:pt x="6717485" y="4473606"/>
                </a:cubicBezTo>
                <a:cubicBezTo>
                  <a:pt x="6719718" y="4478592"/>
                  <a:pt x="6723103" y="4482499"/>
                  <a:pt x="6727643" y="4485327"/>
                </a:cubicBezTo>
                <a:cubicBezTo>
                  <a:pt x="6732182" y="4488154"/>
                  <a:pt x="6738321" y="4489568"/>
                  <a:pt x="6746060" y="4489568"/>
                </a:cubicBezTo>
                <a:cubicBezTo>
                  <a:pt x="6753055" y="4489568"/>
                  <a:pt x="6758394" y="4487819"/>
                  <a:pt x="6762078" y="4484322"/>
                </a:cubicBezTo>
                <a:cubicBezTo>
                  <a:pt x="6765761" y="4480825"/>
                  <a:pt x="6768719" y="4476062"/>
                  <a:pt x="6770952" y="4470034"/>
                </a:cubicBezTo>
                <a:lnTo>
                  <a:pt x="6770952" y="4515688"/>
                </a:lnTo>
                <a:lnTo>
                  <a:pt x="6811582" y="4515688"/>
                </a:lnTo>
                <a:lnTo>
                  <a:pt x="6811582" y="4320351"/>
                </a:lnTo>
                <a:lnTo>
                  <a:pt x="6770952" y="4320351"/>
                </a:lnTo>
                <a:lnTo>
                  <a:pt x="6770952" y="4338210"/>
                </a:lnTo>
                <a:cubicBezTo>
                  <a:pt x="6768570" y="4332034"/>
                  <a:pt x="6765203" y="4327215"/>
                  <a:pt x="6760850" y="4323755"/>
                </a:cubicBezTo>
                <a:cubicBezTo>
                  <a:pt x="6756497" y="4320295"/>
                  <a:pt x="6750265" y="4318565"/>
                  <a:pt x="6742153" y="4318565"/>
                </a:cubicBezTo>
                <a:close/>
                <a:moveTo>
                  <a:pt x="6273494" y="4318565"/>
                </a:moveTo>
                <a:cubicBezTo>
                  <a:pt x="6266275" y="4318565"/>
                  <a:pt x="6260639" y="4320816"/>
                  <a:pt x="6256583" y="4325318"/>
                </a:cubicBezTo>
                <a:cubicBezTo>
                  <a:pt x="6252527" y="4329820"/>
                  <a:pt x="6249756" y="4335271"/>
                  <a:pt x="6248267" y="4341670"/>
                </a:cubicBezTo>
                <a:lnTo>
                  <a:pt x="6248267" y="4320351"/>
                </a:lnTo>
                <a:lnTo>
                  <a:pt x="6208307" y="4320351"/>
                </a:lnTo>
                <a:lnTo>
                  <a:pt x="6208307" y="4487782"/>
                </a:lnTo>
                <a:lnTo>
                  <a:pt x="6248267" y="4487782"/>
                </a:lnTo>
                <a:lnTo>
                  <a:pt x="6248267" y="4370022"/>
                </a:lnTo>
                <a:cubicBezTo>
                  <a:pt x="6248267" y="4366897"/>
                  <a:pt x="6248453" y="4363753"/>
                  <a:pt x="6248825" y="4360590"/>
                </a:cubicBezTo>
                <a:cubicBezTo>
                  <a:pt x="6249197" y="4357427"/>
                  <a:pt x="6250109" y="4354786"/>
                  <a:pt x="6251560" y="4352665"/>
                </a:cubicBezTo>
                <a:cubicBezTo>
                  <a:pt x="6253011" y="4350544"/>
                  <a:pt x="6255262" y="4349484"/>
                  <a:pt x="6258313" y="4349484"/>
                </a:cubicBezTo>
                <a:cubicBezTo>
                  <a:pt x="6261587" y="4349484"/>
                  <a:pt x="6263894" y="4350879"/>
                  <a:pt x="6265234" y="4353669"/>
                </a:cubicBezTo>
                <a:cubicBezTo>
                  <a:pt x="6266573" y="4356460"/>
                  <a:pt x="6267243" y="4359492"/>
                  <a:pt x="6267243" y="4362767"/>
                </a:cubicBezTo>
                <a:lnTo>
                  <a:pt x="6267243" y="4487782"/>
                </a:lnTo>
                <a:lnTo>
                  <a:pt x="6306645" y="4487782"/>
                </a:lnTo>
                <a:lnTo>
                  <a:pt x="6306645" y="4358637"/>
                </a:lnTo>
                <a:cubicBezTo>
                  <a:pt x="6306645" y="4346209"/>
                  <a:pt x="6304022" y="4336424"/>
                  <a:pt x="6298776" y="4329280"/>
                </a:cubicBezTo>
                <a:cubicBezTo>
                  <a:pt x="6293530" y="4322137"/>
                  <a:pt x="6285102" y="4318565"/>
                  <a:pt x="6273494" y="4318565"/>
                </a:cubicBezTo>
                <a:close/>
                <a:moveTo>
                  <a:pt x="6065916" y="4318565"/>
                </a:moveTo>
                <a:cubicBezTo>
                  <a:pt x="6048875" y="4318565"/>
                  <a:pt x="6036429" y="4322044"/>
                  <a:pt x="6028578" y="4329001"/>
                </a:cubicBezTo>
                <a:cubicBezTo>
                  <a:pt x="6020729" y="4335959"/>
                  <a:pt x="6016803" y="4347772"/>
                  <a:pt x="6016803" y="4364441"/>
                </a:cubicBezTo>
                <a:cubicBezTo>
                  <a:pt x="6016803" y="4365632"/>
                  <a:pt x="6016803" y="4366692"/>
                  <a:pt x="6016803" y="4367622"/>
                </a:cubicBezTo>
                <a:cubicBezTo>
                  <a:pt x="6016803" y="4368552"/>
                  <a:pt x="6016840" y="4369315"/>
                  <a:pt x="6016914" y="4369910"/>
                </a:cubicBezTo>
                <a:lnTo>
                  <a:pt x="6055759" y="4369910"/>
                </a:lnTo>
                <a:lnTo>
                  <a:pt x="6055759" y="4359864"/>
                </a:lnTo>
                <a:cubicBezTo>
                  <a:pt x="6055759" y="4352572"/>
                  <a:pt x="6058437" y="4348926"/>
                  <a:pt x="6063795" y="4348926"/>
                </a:cubicBezTo>
                <a:cubicBezTo>
                  <a:pt x="6069674" y="4348926"/>
                  <a:pt x="6072613" y="4353428"/>
                  <a:pt x="6072613" y="4362432"/>
                </a:cubicBezTo>
                <a:lnTo>
                  <a:pt x="6072613" y="4379621"/>
                </a:lnTo>
                <a:lnTo>
                  <a:pt x="6047833" y="4388105"/>
                </a:lnTo>
                <a:cubicBezTo>
                  <a:pt x="6039276" y="4391007"/>
                  <a:pt x="6032559" y="4394541"/>
                  <a:pt x="6027685" y="4398709"/>
                </a:cubicBezTo>
                <a:cubicBezTo>
                  <a:pt x="6022811" y="4402876"/>
                  <a:pt x="6019370" y="4408215"/>
                  <a:pt x="6017360" y="4414726"/>
                </a:cubicBezTo>
                <a:cubicBezTo>
                  <a:pt x="6015351" y="4421237"/>
                  <a:pt x="6014347" y="4429590"/>
                  <a:pt x="6014347" y="4439785"/>
                </a:cubicBezTo>
                <a:cubicBezTo>
                  <a:pt x="6014347" y="4449310"/>
                  <a:pt x="6015240" y="4457831"/>
                  <a:pt x="6017026" y="4465346"/>
                </a:cubicBezTo>
                <a:cubicBezTo>
                  <a:pt x="6018811" y="4472862"/>
                  <a:pt x="6022142" y="4478778"/>
                  <a:pt x="6027016" y="4483094"/>
                </a:cubicBezTo>
                <a:cubicBezTo>
                  <a:pt x="6031890" y="4487410"/>
                  <a:pt x="6038978" y="4489568"/>
                  <a:pt x="6048280" y="4489568"/>
                </a:cubicBezTo>
                <a:cubicBezTo>
                  <a:pt x="6054009" y="4489568"/>
                  <a:pt x="6059107" y="4487708"/>
                  <a:pt x="6063572" y="4483987"/>
                </a:cubicBezTo>
                <a:cubicBezTo>
                  <a:pt x="6068036" y="4480266"/>
                  <a:pt x="6071236" y="4474909"/>
                  <a:pt x="6073172" y="4467914"/>
                </a:cubicBezTo>
                <a:lnTo>
                  <a:pt x="6073172" y="4487782"/>
                </a:lnTo>
                <a:lnTo>
                  <a:pt x="6112908" y="4487782"/>
                </a:lnTo>
                <a:lnTo>
                  <a:pt x="6112908" y="4360199"/>
                </a:lnTo>
                <a:cubicBezTo>
                  <a:pt x="6112908" y="4351121"/>
                  <a:pt x="6110843" y="4343493"/>
                  <a:pt x="6106713" y="4337317"/>
                </a:cubicBezTo>
                <a:cubicBezTo>
                  <a:pt x="6102583" y="4331141"/>
                  <a:pt x="6096983" y="4326471"/>
                  <a:pt x="6089915" y="4323309"/>
                </a:cubicBezTo>
                <a:cubicBezTo>
                  <a:pt x="6082845" y="4320146"/>
                  <a:pt x="6074845" y="4318565"/>
                  <a:pt x="6065916" y="4318565"/>
                </a:cubicBezTo>
                <a:close/>
                <a:moveTo>
                  <a:pt x="5752372" y="4318565"/>
                </a:moveTo>
                <a:cubicBezTo>
                  <a:pt x="5736745" y="4318565"/>
                  <a:pt x="5724467" y="4322564"/>
                  <a:pt x="5715537" y="4330564"/>
                </a:cubicBezTo>
                <a:cubicBezTo>
                  <a:pt x="5706608" y="4338563"/>
                  <a:pt x="5702143" y="4350339"/>
                  <a:pt x="5702143" y="4365892"/>
                </a:cubicBezTo>
                <a:lnTo>
                  <a:pt x="5702143" y="4433200"/>
                </a:lnTo>
                <a:cubicBezTo>
                  <a:pt x="5702143" y="4445031"/>
                  <a:pt x="5703668" y="4455152"/>
                  <a:pt x="5706720" y="4463560"/>
                </a:cubicBezTo>
                <a:cubicBezTo>
                  <a:pt x="5709770" y="4471969"/>
                  <a:pt x="5714830" y="4478406"/>
                  <a:pt x="5721899" y="4482871"/>
                </a:cubicBezTo>
                <a:cubicBezTo>
                  <a:pt x="5728969" y="4487336"/>
                  <a:pt x="5738457" y="4489568"/>
                  <a:pt x="5750363" y="4489568"/>
                </a:cubicBezTo>
                <a:cubicBezTo>
                  <a:pt x="5763013" y="4489568"/>
                  <a:pt x="5773003" y="4487429"/>
                  <a:pt x="5780333" y="4483150"/>
                </a:cubicBezTo>
                <a:cubicBezTo>
                  <a:pt x="5787663" y="4478871"/>
                  <a:pt x="5792872" y="4472509"/>
                  <a:pt x="5795960" y="4464063"/>
                </a:cubicBezTo>
                <a:cubicBezTo>
                  <a:pt x="5799048" y="4455617"/>
                  <a:pt x="5800592" y="4445143"/>
                  <a:pt x="5800592" y="4432641"/>
                </a:cubicBezTo>
                <a:lnTo>
                  <a:pt x="5800592" y="4423154"/>
                </a:lnTo>
                <a:lnTo>
                  <a:pt x="5760855" y="4423154"/>
                </a:lnTo>
                <a:lnTo>
                  <a:pt x="5760855" y="4439227"/>
                </a:lnTo>
                <a:cubicBezTo>
                  <a:pt x="5760855" y="4445031"/>
                  <a:pt x="5760335" y="4449738"/>
                  <a:pt x="5759293" y="4453347"/>
                </a:cubicBezTo>
                <a:cubicBezTo>
                  <a:pt x="5758251" y="4456956"/>
                  <a:pt x="5755646" y="4458761"/>
                  <a:pt x="5751479" y="4458761"/>
                </a:cubicBezTo>
                <a:cubicBezTo>
                  <a:pt x="5748577" y="4458761"/>
                  <a:pt x="5746475" y="4457831"/>
                  <a:pt x="5745173" y="4455970"/>
                </a:cubicBezTo>
                <a:cubicBezTo>
                  <a:pt x="5743870" y="4454110"/>
                  <a:pt x="5743033" y="4451747"/>
                  <a:pt x="5742661" y="4448882"/>
                </a:cubicBezTo>
                <a:cubicBezTo>
                  <a:pt x="5742289" y="4446017"/>
                  <a:pt x="5742103" y="4443097"/>
                  <a:pt x="5742103" y="4440120"/>
                </a:cubicBezTo>
                <a:lnTo>
                  <a:pt x="5742103" y="4407750"/>
                </a:lnTo>
                <a:lnTo>
                  <a:pt x="5800146" y="4407750"/>
                </a:lnTo>
                <a:cubicBezTo>
                  <a:pt x="5800444" y="4402690"/>
                  <a:pt x="5800592" y="4392793"/>
                  <a:pt x="5800592" y="4378059"/>
                </a:cubicBezTo>
                <a:lnTo>
                  <a:pt x="5800592" y="4365892"/>
                </a:lnTo>
                <a:cubicBezTo>
                  <a:pt x="5800592" y="4334340"/>
                  <a:pt x="5784519" y="4318565"/>
                  <a:pt x="5752372" y="4318565"/>
                </a:cubicBezTo>
                <a:close/>
                <a:moveTo>
                  <a:pt x="5380116" y="4318565"/>
                </a:moveTo>
                <a:cubicBezTo>
                  <a:pt x="5363075" y="4318565"/>
                  <a:pt x="5350630" y="4322044"/>
                  <a:pt x="5342778" y="4329001"/>
                </a:cubicBezTo>
                <a:cubicBezTo>
                  <a:pt x="5334928" y="4335959"/>
                  <a:pt x="5331002" y="4347772"/>
                  <a:pt x="5331002" y="4364441"/>
                </a:cubicBezTo>
                <a:cubicBezTo>
                  <a:pt x="5331002" y="4365632"/>
                  <a:pt x="5331002" y="4366692"/>
                  <a:pt x="5331002" y="4367622"/>
                </a:cubicBezTo>
                <a:cubicBezTo>
                  <a:pt x="5331002" y="4368552"/>
                  <a:pt x="5331040" y="4369315"/>
                  <a:pt x="5331114" y="4369910"/>
                </a:cubicBezTo>
                <a:lnTo>
                  <a:pt x="5369958" y="4369910"/>
                </a:lnTo>
                <a:lnTo>
                  <a:pt x="5369958" y="4359864"/>
                </a:lnTo>
                <a:cubicBezTo>
                  <a:pt x="5369958" y="4352572"/>
                  <a:pt x="5372637" y="4348926"/>
                  <a:pt x="5377995" y="4348926"/>
                </a:cubicBezTo>
                <a:cubicBezTo>
                  <a:pt x="5383874" y="4348926"/>
                  <a:pt x="5386813" y="4353428"/>
                  <a:pt x="5386813" y="4362432"/>
                </a:cubicBezTo>
                <a:lnTo>
                  <a:pt x="5386813" y="4379621"/>
                </a:lnTo>
                <a:lnTo>
                  <a:pt x="5362033" y="4388105"/>
                </a:lnTo>
                <a:cubicBezTo>
                  <a:pt x="5353476" y="4391007"/>
                  <a:pt x="5346760" y="4394541"/>
                  <a:pt x="5341886" y="4398709"/>
                </a:cubicBezTo>
                <a:cubicBezTo>
                  <a:pt x="5337012" y="4402876"/>
                  <a:pt x="5333570" y="4408215"/>
                  <a:pt x="5331560" y="4414726"/>
                </a:cubicBezTo>
                <a:cubicBezTo>
                  <a:pt x="5329551" y="4421237"/>
                  <a:pt x="5328547" y="4429590"/>
                  <a:pt x="5328547" y="4439785"/>
                </a:cubicBezTo>
                <a:cubicBezTo>
                  <a:pt x="5328547" y="4449310"/>
                  <a:pt x="5329440" y="4457831"/>
                  <a:pt x="5331226" y="4465346"/>
                </a:cubicBezTo>
                <a:cubicBezTo>
                  <a:pt x="5333012" y="4472862"/>
                  <a:pt x="5336342" y="4478778"/>
                  <a:pt x="5341216" y="4483094"/>
                </a:cubicBezTo>
                <a:cubicBezTo>
                  <a:pt x="5346090" y="4487410"/>
                  <a:pt x="5353178" y="4489568"/>
                  <a:pt x="5362480" y="4489568"/>
                </a:cubicBezTo>
                <a:cubicBezTo>
                  <a:pt x="5368209" y="4489568"/>
                  <a:pt x="5373307" y="4487708"/>
                  <a:pt x="5377772" y="4483987"/>
                </a:cubicBezTo>
                <a:cubicBezTo>
                  <a:pt x="5382236" y="4480266"/>
                  <a:pt x="5385436" y="4474909"/>
                  <a:pt x="5387371" y="4467914"/>
                </a:cubicBezTo>
                <a:lnTo>
                  <a:pt x="5387371" y="4487782"/>
                </a:lnTo>
                <a:lnTo>
                  <a:pt x="5427108" y="4487782"/>
                </a:lnTo>
                <a:lnTo>
                  <a:pt x="5427108" y="4360199"/>
                </a:lnTo>
                <a:cubicBezTo>
                  <a:pt x="5427108" y="4351121"/>
                  <a:pt x="5425043" y="4343493"/>
                  <a:pt x="5420913" y="4337317"/>
                </a:cubicBezTo>
                <a:cubicBezTo>
                  <a:pt x="5416783" y="4331141"/>
                  <a:pt x="5411184" y="4326471"/>
                  <a:pt x="5404114" y="4323309"/>
                </a:cubicBezTo>
                <a:cubicBezTo>
                  <a:pt x="5397045" y="4320146"/>
                  <a:pt x="5389045" y="4318565"/>
                  <a:pt x="5380116" y="4318565"/>
                </a:cubicBezTo>
                <a:close/>
                <a:moveTo>
                  <a:pt x="4675824" y="4318565"/>
                </a:moveTo>
                <a:cubicBezTo>
                  <a:pt x="4660197" y="4318565"/>
                  <a:pt x="4647956" y="4323271"/>
                  <a:pt x="4639100" y="4332685"/>
                </a:cubicBezTo>
                <a:cubicBezTo>
                  <a:pt x="4630245" y="4342098"/>
                  <a:pt x="4625818" y="4354693"/>
                  <a:pt x="4625818" y="4370468"/>
                </a:cubicBezTo>
                <a:lnTo>
                  <a:pt x="4625818" y="4437664"/>
                </a:lnTo>
                <a:cubicBezTo>
                  <a:pt x="4625818" y="4472267"/>
                  <a:pt x="4642486" y="4489568"/>
                  <a:pt x="4675824" y="4489568"/>
                </a:cubicBezTo>
                <a:cubicBezTo>
                  <a:pt x="4709236" y="4489568"/>
                  <a:pt x="4725942" y="4472267"/>
                  <a:pt x="4725942" y="4437664"/>
                </a:cubicBezTo>
                <a:lnTo>
                  <a:pt x="4725942" y="4370468"/>
                </a:lnTo>
                <a:cubicBezTo>
                  <a:pt x="4725942" y="4354693"/>
                  <a:pt x="4721514" y="4342098"/>
                  <a:pt x="4712659" y="4332685"/>
                </a:cubicBezTo>
                <a:cubicBezTo>
                  <a:pt x="4703803" y="4323271"/>
                  <a:pt x="4691525" y="4318565"/>
                  <a:pt x="4675824" y="4318565"/>
                </a:cubicBezTo>
                <a:close/>
                <a:moveTo>
                  <a:pt x="4180524" y="4318565"/>
                </a:moveTo>
                <a:cubicBezTo>
                  <a:pt x="4164897" y="4318565"/>
                  <a:pt x="4152656" y="4323271"/>
                  <a:pt x="4143801" y="4332685"/>
                </a:cubicBezTo>
                <a:cubicBezTo>
                  <a:pt x="4134945" y="4342098"/>
                  <a:pt x="4130518" y="4354693"/>
                  <a:pt x="4130518" y="4370468"/>
                </a:cubicBezTo>
                <a:lnTo>
                  <a:pt x="4130518" y="4437664"/>
                </a:lnTo>
                <a:cubicBezTo>
                  <a:pt x="4130518" y="4472267"/>
                  <a:pt x="4147186" y="4489568"/>
                  <a:pt x="4180524" y="4489568"/>
                </a:cubicBezTo>
                <a:cubicBezTo>
                  <a:pt x="4213936" y="4489568"/>
                  <a:pt x="4230642" y="4472267"/>
                  <a:pt x="4230642" y="4437664"/>
                </a:cubicBezTo>
                <a:lnTo>
                  <a:pt x="4230642" y="4370468"/>
                </a:lnTo>
                <a:cubicBezTo>
                  <a:pt x="4230642" y="4354693"/>
                  <a:pt x="4226214" y="4342098"/>
                  <a:pt x="4217359" y="4332685"/>
                </a:cubicBezTo>
                <a:cubicBezTo>
                  <a:pt x="4208503" y="4323271"/>
                  <a:pt x="4196225" y="4318565"/>
                  <a:pt x="4180524" y="4318565"/>
                </a:cubicBezTo>
                <a:close/>
                <a:moveTo>
                  <a:pt x="7472527" y="4291329"/>
                </a:moveTo>
                <a:lnTo>
                  <a:pt x="7472527" y="4326825"/>
                </a:lnTo>
                <a:lnTo>
                  <a:pt x="7461254" y="4326825"/>
                </a:lnTo>
                <a:lnTo>
                  <a:pt x="7461254" y="4357297"/>
                </a:lnTo>
                <a:lnTo>
                  <a:pt x="7472527" y="4357297"/>
                </a:lnTo>
                <a:lnTo>
                  <a:pt x="7472527" y="4461663"/>
                </a:lnTo>
                <a:cubicBezTo>
                  <a:pt x="7472527" y="4471113"/>
                  <a:pt x="7474406" y="4478127"/>
                  <a:pt x="7478164" y="4482703"/>
                </a:cubicBezTo>
                <a:cubicBezTo>
                  <a:pt x="7481922" y="4487280"/>
                  <a:pt x="7489196" y="4489568"/>
                  <a:pt x="7499986" y="4489568"/>
                </a:cubicBezTo>
                <a:cubicBezTo>
                  <a:pt x="7504823" y="4489568"/>
                  <a:pt x="7509586" y="4489140"/>
                  <a:pt x="7514274" y="4488285"/>
                </a:cubicBezTo>
                <a:cubicBezTo>
                  <a:pt x="7518962" y="4487429"/>
                  <a:pt x="7521752" y="4486852"/>
                  <a:pt x="7522645" y="4486554"/>
                </a:cubicBezTo>
                <a:lnTo>
                  <a:pt x="7522645" y="4459319"/>
                </a:lnTo>
                <a:cubicBezTo>
                  <a:pt x="7521231" y="4459617"/>
                  <a:pt x="7519632" y="4459765"/>
                  <a:pt x="7517846" y="4459765"/>
                </a:cubicBezTo>
                <a:cubicBezTo>
                  <a:pt x="7515315" y="4459765"/>
                  <a:pt x="7513604" y="4459207"/>
                  <a:pt x="7512711" y="4458091"/>
                </a:cubicBezTo>
                <a:cubicBezTo>
                  <a:pt x="7511818" y="4456975"/>
                  <a:pt x="7511372" y="4455040"/>
                  <a:pt x="7511372" y="4452287"/>
                </a:cubicBezTo>
                <a:lnTo>
                  <a:pt x="7511372" y="4357297"/>
                </a:lnTo>
                <a:lnTo>
                  <a:pt x="7522645" y="4357297"/>
                </a:lnTo>
                <a:lnTo>
                  <a:pt x="7522645" y="4326825"/>
                </a:lnTo>
                <a:lnTo>
                  <a:pt x="7511372" y="4326825"/>
                </a:lnTo>
                <a:lnTo>
                  <a:pt x="7511372" y="4291329"/>
                </a:lnTo>
                <a:close/>
                <a:moveTo>
                  <a:pt x="5141507" y="4291329"/>
                </a:moveTo>
                <a:lnTo>
                  <a:pt x="5141507" y="4487782"/>
                </a:lnTo>
                <a:lnTo>
                  <a:pt x="5182584" y="4487782"/>
                </a:lnTo>
                <a:lnTo>
                  <a:pt x="5182584" y="4361092"/>
                </a:lnTo>
                <a:cubicBezTo>
                  <a:pt x="5182584" y="4357818"/>
                  <a:pt x="5183383" y="4354990"/>
                  <a:pt x="5184983" y="4352609"/>
                </a:cubicBezTo>
                <a:cubicBezTo>
                  <a:pt x="5186583" y="4350228"/>
                  <a:pt x="5188760" y="4349037"/>
                  <a:pt x="5191513" y="4349037"/>
                </a:cubicBezTo>
                <a:cubicBezTo>
                  <a:pt x="5194788" y="4349037"/>
                  <a:pt x="5197187" y="4350191"/>
                  <a:pt x="5198713" y="4352497"/>
                </a:cubicBezTo>
                <a:cubicBezTo>
                  <a:pt x="5200238" y="4354804"/>
                  <a:pt x="5201001" y="4357781"/>
                  <a:pt x="5201001" y="4361427"/>
                </a:cubicBezTo>
                <a:lnTo>
                  <a:pt x="5201001" y="4487782"/>
                </a:lnTo>
                <a:lnTo>
                  <a:pt x="5241408" y="4487782"/>
                </a:lnTo>
                <a:lnTo>
                  <a:pt x="5241408" y="4358860"/>
                </a:lnTo>
                <a:cubicBezTo>
                  <a:pt x="5241408" y="4346582"/>
                  <a:pt x="5238766" y="4336796"/>
                  <a:pt x="5233483" y="4329504"/>
                </a:cubicBezTo>
                <a:cubicBezTo>
                  <a:pt x="5228199" y="4322211"/>
                  <a:pt x="5219753" y="4318565"/>
                  <a:pt x="5208145" y="4318565"/>
                </a:cubicBezTo>
                <a:cubicBezTo>
                  <a:pt x="5202192" y="4318565"/>
                  <a:pt x="5196983" y="4320072"/>
                  <a:pt x="5192518" y="4323085"/>
                </a:cubicBezTo>
                <a:cubicBezTo>
                  <a:pt x="5188053" y="4326099"/>
                  <a:pt x="5184742" y="4330731"/>
                  <a:pt x="5182584" y="4336982"/>
                </a:cubicBezTo>
                <a:lnTo>
                  <a:pt x="5182584" y="4291329"/>
                </a:lnTo>
                <a:close/>
                <a:moveTo>
                  <a:pt x="3942027" y="4291329"/>
                </a:moveTo>
                <a:lnTo>
                  <a:pt x="3942027" y="4487782"/>
                </a:lnTo>
                <a:lnTo>
                  <a:pt x="3994712" y="4487782"/>
                </a:lnTo>
                <a:cubicBezTo>
                  <a:pt x="4011009" y="4487782"/>
                  <a:pt x="4022412" y="4482722"/>
                  <a:pt x="4028924" y="4472602"/>
                </a:cubicBezTo>
                <a:cubicBezTo>
                  <a:pt x="4035435" y="4462481"/>
                  <a:pt x="4038691" y="4448120"/>
                  <a:pt x="4038691" y="4429516"/>
                </a:cubicBezTo>
                <a:lnTo>
                  <a:pt x="4038691" y="4337540"/>
                </a:lnTo>
                <a:cubicBezTo>
                  <a:pt x="4038691" y="4322434"/>
                  <a:pt x="4035119" y="4310956"/>
                  <a:pt x="4027975" y="4303105"/>
                </a:cubicBezTo>
                <a:cubicBezTo>
                  <a:pt x="4020831" y="4295254"/>
                  <a:pt x="4010190" y="4291329"/>
                  <a:pt x="3996051" y="4291329"/>
                </a:cubicBezTo>
                <a:close/>
                <a:moveTo>
                  <a:pt x="8352474" y="4289543"/>
                </a:moveTo>
                <a:cubicBezTo>
                  <a:pt x="8337368" y="4289543"/>
                  <a:pt x="8325034" y="4293171"/>
                  <a:pt x="8315471" y="4300426"/>
                </a:cubicBezTo>
                <a:cubicBezTo>
                  <a:pt x="8305909" y="4307682"/>
                  <a:pt x="8301128" y="4318825"/>
                  <a:pt x="8301128" y="4333857"/>
                </a:cubicBezTo>
                <a:lnTo>
                  <a:pt x="8301128" y="4362209"/>
                </a:lnTo>
                <a:lnTo>
                  <a:pt x="8341981" y="4362209"/>
                </a:lnTo>
                <a:lnTo>
                  <a:pt x="8341981" y="4345912"/>
                </a:lnTo>
                <a:cubicBezTo>
                  <a:pt x="8341981" y="4342489"/>
                  <a:pt x="8342186" y="4339196"/>
                  <a:pt x="8342595" y="4336033"/>
                </a:cubicBezTo>
                <a:cubicBezTo>
                  <a:pt x="8343005" y="4332871"/>
                  <a:pt x="8343953" y="4330266"/>
                  <a:pt x="8345442" y="4328220"/>
                </a:cubicBezTo>
                <a:cubicBezTo>
                  <a:pt x="8346930" y="4326173"/>
                  <a:pt x="8349274" y="4325150"/>
                  <a:pt x="8352474" y="4325150"/>
                </a:cubicBezTo>
                <a:cubicBezTo>
                  <a:pt x="8356939" y="4325150"/>
                  <a:pt x="8359785" y="4326973"/>
                  <a:pt x="8361013" y="4330620"/>
                </a:cubicBezTo>
                <a:cubicBezTo>
                  <a:pt x="8362241" y="4334266"/>
                  <a:pt x="8362855" y="4338508"/>
                  <a:pt x="8362855" y="4343345"/>
                </a:cubicBezTo>
                <a:cubicBezTo>
                  <a:pt x="8362855" y="4353986"/>
                  <a:pt x="8361831" y="4362469"/>
                  <a:pt x="8359785" y="4368794"/>
                </a:cubicBezTo>
                <a:cubicBezTo>
                  <a:pt x="8357739" y="4375119"/>
                  <a:pt x="8354576" y="4379845"/>
                  <a:pt x="8350297" y="4382970"/>
                </a:cubicBezTo>
                <a:cubicBezTo>
                  <a:pt x="8346018" y="4386095"/>
                  <a:pt x="8340549" y="4388142"/>
                  <a:pt x="8333889" y="4389109"/>
                </a:cubicBezTo>
                <a:cubicBezTo>
                  <a:pt x="8327229" y="4390077"/>
                  <a:pt x="8319248" y="4390560"/>
                  <a:pt x="8309946" y="4390560"/>
                </a:cubicBezTo>
                <a:lnTo>
                  <a:pt x="8309946" y="4436995"/>
                </a:lnTo>
                <a:lnTo>
                  <a:pt x="8347116" y="4436995"/>
                </a:lnTo>
                <a:lnTo>
                  <a:pt x="8347116" y="4418019"/>
                </a:lnTo>
                <a:cubicBezTo>
                  <a:pt x="8360138" y="4418019"/>
                  <a:pt x="8370929" y="4415117"/>
                  <a:pt x="8379486" y="4409313"/>
                </a:cubicBezTo>
                <a:cubicBezTo>
                  <a:pt x="8388044" y="4403508"/>
                  <a:pt x="8394424" y="4395546"/>
                  <a:pt x="8398629" y="4385426"/>
                </a:cubicBezTo>
                <a:cubicBezTo>
                  <a:pt x="8402834" y="4375305"/>
                  <a:pt x="8404936" y="4363808"/>
                  <a:pt x="8404936" y="4350935"/>
                </a:cubicBezTo>
                <a:cubicBezTo>
                  <a:pt x="8404936" y="4337764"/>
                  <a:pt x="8403317" y="4326620"/>
                  <a:pt x="8400080" y="4317504"/>
                </a:cubicBezTo>
                <a:cubicBezTo>
                  <a:pt x="8396843" y="4308389"/>
                  <a:pt x="8391410" y="4301449"/>
                  <a:pt x="8383784" y="4296687"/>
                </a:cubicBezTo>
                <a:cubicBezTo>
                  <a:pt x="8376156" y="4291924"/>
                  <a:pt x="8365720" y="4289543"/>
                  <a:pt x="8352474" y="4289543"/>
                </a:cubicBezTo>
                <a:close/>
                <a:moveTo>
                  <a:pt x="7608259" y="4276818"/>
                </a:moveTo>
                <a:lnTo>
                  <a:pt x="7608259" y="4310081"/>
                </a:lnTo>
                <a:lnTo>
                  <a:pt x="7648219" y="4310081"/>
                </a:lnTo>
                <a:lnTo>
                  <a:pt x="7648219" y="4276818"/>
                </a:lnTo>
                <a:close/>
                <a:moveTo>
                  <a:pt x="4140368" y="3313289"/>
                </a:moveTo>
                <a:lnTo>
                  <a:pt x="4140368" y="3742928"/>
                </a:lnTo>
                <a:cubicBezTo>
                  <a:pt x="4140368" y="3772393"/>
                  <a:pt x="4134886" y="3799802"/>
                  <a:pt x="4123922" y="3825156"/>
                </a:cubicBezTo>
                <a:cubicBezTo>
                  <a:pt x="4112959" y="3850509"/>
                  <a:pt x="4092402" y="3863186"/>
                  <a:pt x="4062252" y="3863186"/>
                </a:cubicBezTo>
                <a:cubicBezTo>
                  <a:pt x="4007434" y="3863186"/>
                  <a:pt x="3980024" y="3817618"/>
                  <a:pt x="3980024" y="3726483"/>
                </a:cubicBezTo>
                <a:lnTo>
                  <a:pt x="3980024" y="3528109"/>
                </a:lnTo>
                <a:cubicBezTo>
                  <a:pt x="3980024" y="3467809"/>
                  <a:pt x="3994072" y="3422069"/>
                  <a:pt x="4022166" y="3390892"/>
                </a:cubicBezTo>
                <a:cubicBezTo>
                  <a:pt x="4050260" y="3359714"/>
                  <a:pt x="4089661" y="3333846"/>
                  <a:pt x="4140368" y="3313289"/>
                </a:cubicBezTo>
                <a:close/>
                <a:moveTo>
                  <a:pt x="8818788" y="2858982"/>
                </a:moveTo>
                <a:cubicBezTo>
                  <a:pt x="8876348" y="2858982"/>
                  <a:pt x="8905128" y="2903865"/>
                  <a:pt x="8905128" y="2993630"/>
                </a:cubicBezTo>
                <a:lnTo>
                  <a:pt x="8905128" y="3747040"/>
                </a:lnTo>
                <a:cubicBezTo>
                  <a:pt x="8905128" y="3781301"/>
                  <a:pt x="8898446" y="3809567"/>
                  <a:pt x="8885084" y="3831837"/>
                </a:cubicBezTo>
                <a:cubicBezTo>
                  <a:pt x="8871722" y="3854107"/>
                  <a:pt x="8849624" y="3865242"/>
                  <a:pt x="8818788" y="3865242"/>
                </a:cubicBezTo>
                <a:cubicBezTo>
                  <a:pt x="8787954" y="3865242"/>
                  <a:pt x="8765854" y="3854107"/>
                  <a:pt x="8752492" y="3831837"/>
                </a:cubicBezTo>
                <a:cubicBezTo>
                  <a:pt x="8739130" y="3809567"/>
                  <a:pt x="8732450" y="3781301"/>
                  <a:pt x="8732450" y="3747040"/>
                </a:cubicBezTo>
                <a:lnTo>
                  <a:pt x="8732450" y="2993630"/>
                </a:lnTo>
                <a:cubicBezTo>
                  <a:pt x="8732450" y="2903865"/>
                  <a:pt x="8761230" y="2858982"/>
                  <a:pt x="8818788" y="2858982"/>
                </a:cubicBezTo>
                <a:close/>
                <a:moveTo>
                  <a:pt x="9452387" y="2590715"/>
                </a:moveTo>
                <a:lnTo>
                  <a:pt x="9452387" y="3738817"/>
                </a:lnTo>
                <a:cubicBezTo>
                  <a:pt x="9452387" y="3821044"/>
                  <a:pt x="9460268" y="3892822"/>
                  <a:pt x="9476028" y="3954150"/>
                </a:cubicBezTo>
                <a:cubicBezTo>
                  <a:pt x="9491788" y="4015478"/>
                  <a:pt x="9521424" y="4063273"/>
                  <a:pt x="9564936" y="4097535"/>
                </a:cubicBezTo>
                <a:cubicBezTo>
                  <a:pt x="9608448" y="4131796"/>
                  <a:pt x="9671318" y="4148927"/>
                  <a:pt x="9753546" y="4148927"/>
                </a:cubicBezTo>
                <a:cubicBezTo>
                  <a:pt x="9823439" y="4148927"/>
                  <a:pt x="9874660" y="4133509"/>
                  <a:pt x="9907208" y="4102674"/>
                </a:cubicBezTo>
                <a:cubicBezTo>
                  <a:pt x="9939757" y="4071838"/>
                  <a:pt x="9967680" y="4026956"/>
                  <a:pt x="9990978" y="3968026"/>
                </a:cubicBezTo>
                <a:lnTo>
                  <a:pt x="9990978" y="4132481"/>
                </a:lnTo>
                <a:lnTo>
                  <a:pt x="10358946" y="4132481"/>
                </a:lnTo>
                <a:lnTo>
                  <a:pt x="10358946" y="2590715"/>
                </a:lnTo>
                <a:lnTo>
                  <a:pt x="9992005" y="2590715"/>
                </a:lnTo>
                <a:lnTo>
                  <a:pt x="9992005" y="3677146"/>
                </a:lnTo>
                <a:cubicBezTo>
                  <a:pt x="9992005" y="3731279"/>
                  <a:pt x="9987038" y="3775477"/>
                  <a:pt x="9977102" y="3809738"/>
                </a:cubicBezTo>
                <a:cubicBezTo>
                  <a:pt x="9967166" y="3844000"/>
                  <a:pt x="9943011" y="3861130"/>
                  <a:pt x="9904639" y="3861130"/>
                </a:cubicBezTo>
                <a:cubicBezTo>
                  <a:pt x="9869006" y="3861130"/>
                  <a:pt x="9846394" y="3848967"/>
                  <a:pt x="9836801" y="3824642"/>
                </a:cubicBezTo>
                <a:cubicBezTo>
                  <a:pt x="9827208" y="3800316"/>
                  <a:pt x="9822411" y="3757318"/>
                  <a:pt x="9822411" y="3695647"/>
                </a:cubicBezTo>
                <a:lnTo>
                  <a:pt x="9822411" y="2590715"/>
                </a:lnTo>
                <a:close/>
                <a:moveTo>
                  <a:pt x="8818788" y="2574269"/>
                </a:moveTo>
                <a:cubicBezTo>
                  <a:pt x="8674890" y="2574269"/>
                  <a:pt x="8562170" y="2617610"/>
                  <a:pt x="8480628" y="2704292"/>
                </a:cubicBezTo>
                <a:cubicBezTo>
                  <a:pt x="8399086" y="2790973"/>
                  <a:pt x="8358315" y="2906948"/>
                  <a:pt x="8358315" y="3052217"/>
                </a:cubicBezTo>
                <a:lnTo>
                  <a:pt x="8358315" y="3670979"/>
                </a:lnTo>
                <a:cubicBezTo>
                  <a:pt x="8358315" y="3989611"/>
                  <a:pt x="8511806" y="4148927"/>
                  <a:pt x="8818788" y="4148927"/>
                </a:cubicBezTo>
                <a:cubicBezTo>
                  <a:pt x="9126456" y="4148927"/>
                  <a:pt x="9280290" y="3989611"/>
                  <a:pt x="9280290" y="3670979"/>
                </a:cubicBezTo>
                <a:lnTo>
                  <a:pt x="9280290" y="3052217"/>
                </a:lnTo>
                <a:cubicBezTo>
                  <a:pt x="9280290" y="2906948"/>
                  <a:pt x="9239520" y="2790973"/>
                  <a:pt x="9157977" y="2704292"/>
                </a:cubicBezTo>
                <a:cubicBezTo>
                  <a:pt x="9076435" y="2617610"/>
                  <a:pt x="8963372" y="2574269"/>
                  <a:pt x="8818788" y="2574269"/>
                </a:cubicBezTo>
                <a:close/>
                <a:moveTo>
                  <a:pt x="5294260" y="2574269"/>
                </a:moveTo>
                <a:cubicBezTo>
                  <a:pt x="5227793" y="2574269"/>
                  <a:pt x="5175887" y="2594998"/>
                  <a:pt x="5138543" y="2636454"/>
                </a:cubicBezTo>
                <a:cubicBezTo>
                  <a:pt x="5101197" y="2677911"/>
                  <a:pt x="5075672" y="2728103"/>
                  <a:pt x="5061967" y="2787033"/>
                </a:cubicBezTo>
                <a:lnTo>
                  <a:pt x="5061967" y="2590715"/>
                </a:lnTo>
                <a:lnTo>
                  <a:pt x="4693999" y="2590715"/>
                </a:lnTo>
                <a:lnTo>
                  <a:pt x="4693999" y="4132481"/>
                </a:lnTo>
                <a:lnTo>
                  <a:pt x="5061967" y="4132481"/>
                </a:lnTo>
                <a:lnTo>
                  <a:pt x="5061967" y="3048106"/>
                </a:lnTo>
                <a:cubicBezTo>
                  <a:pt x="5061967" y="3019326"/>
                  <a:pt x="5063680" y="2990375"/>
                  <a:pt x="5067106" y="2961253"/>
                </a:cubicBezTo>
                <a:cubicBezTo>
                  <a:pt x="5070533" y="2932130"/>
                  <a:pt x="5078928" y="2907805"/>
                  <a:pt x="5092289" y="2888276"/>
                </a:cubicBezTo>
                <a:cubicBezTo>
                  <a:pt x="5105651" y="2868747"/>
                  <a:pt x="5126379" y="2858982"/>
                  <a:pt x="5154473" y="2858982"/>
                </a:cubicBezTo>
                <a:cubicBezTo>
                  <a:pt x="5184623" y="2858982"/>
                  <a:pt x="5205865" y="2871830"/>
                  <a:pt x="5218200" y="2897526"/>
                </a:cubicBezTo>
                <a:cubicBezTo>
                  <a:pt x="5230534" y="2923222"/>
                  <a:pt x="5236702" y="2951146"/>
                  <a:pt x="5236702" y="2981296"/>
                </a:cubicBezTo>
                <a:lnTo>
                  <a:pt x="5236702" y="4132481"/>
                </a:lnTo>
                <a:lnTo>
                  <a:pt x="5599530" y="4132481"/>
                </a:lnTo>
                <a:lnTo>
                  <a:pt x="5599530" y="2943265"/>
                </a:lnTo>
                <a:cubicBezTo>
                  <a:pt x="5599530" y="2828832"/>
                  <a:pt x="5575375" y="2738724"/>
                  <a:pt x="5527067" y="2672942"/>
                </a:cubicBezTo>
                <a:cubicBezTo>
                  <a:pt x="5478758" y="2607161"/>
                  <a:pt x="5401156" y="2574269"/>
                  <a:pt x="5294260" y="2574269"/>
                </a:cubicBezTo>
                <a:close/>
                <a:moveTo>
                  <a:pt x="4079725" y="2574269"/>
                </a:moveTo>
                <a:cubicBezTo>
                  <a:pt x="3922808" y="2574269"/>
                  <a:pt x="3808203" y="2606304"/>
                  <a:pt x="3735911" y="2670373"/>
                </a:cubicBezTo>
                <a:cubicBezTo>
                  <a:pt x="3663620" y="2734442"/>
                  <a:pt x="3627474" y="2843222"/>
                  <a:pt x="3627474" y="2996713"/>
                </a:cubicBezTo>
                <a:cubicBezTo>
                  <a:pt x="3627474" y="3007677"/>
                  <a:pt x="3627474" y="3017442"/>
                  <a:pt x="3627474" y="3026007"/>
                </a:cubicBezTo>
                <a:cubicBezTo>
                  <a:pt x="3627474" y="3034572"/>
                  <a:pt x="3627816" y="3041596"/>
                  <a:pt x="3628501" y="3047078"/>
                </a:cubicBezTo>
                <a:lnTo>
                  <a:pt x="3986191" y="3047078"/>
                </a:lnTo>
                <a:lnTo>
                  <a:pt x="3986191" y="2954572"/>
                </a:lnTo>
                <a:cubicBezTo>
                  <a:pt x="3986191" y="2887419"/>
                  <a:pt x="4010860" y="2853843"/>
                  <a:pt x="4060196" y="2853843"/>
                </a:cubicBezTo>
                <a:cubicBezTo>
                  <a:pt x="4114329" y="2853843"/>
                  <a:pt x="4141396" y="2895300"/>
                  <a:pt x="4141396" y="2978212"/>
                </a:cubicBezTo>
                <a:lnTo>
                  <a:pt x="4141396" y="3136500"/>
                </a:lnTo>
                <a:lnTo>
                  <a:pt x="3913214" y="3214616"/>
                </a:lnTo>
                <a:cubicBezTo>
                  <a:pt x="3834413" y="3241340"/>
                  <a:pt x="3772571" y="3273889"/>
                  <a:pt x="3727688" y="3312262"/>
                </a:cubicBezTo>
                <a:cubicBezTo>
                  <a:pt x="3682806" y="3350634"/>
                  <a:pt x="3651114" y="3399800"/>
                  <a:pt x="3632613" y="3459757"/>
                </a:cubicBezTo>
                <a:cubicBezTo>
                  <a:pt x="3614112" y="3519715"/>
                  <a:pt x="3604861" y="3596632"/>
                  <a:pt x="3604861" y="3690508"/>
                </a:cubicBezTo>
                <a:cubicBezTo>
                  <a:pt x="3604861" y="3778218"/>
                  <a:pt x="3613084" y="3856676"/>
                  <a:pt x="3629529" y="3925885"/>
                </a:cubicBezTo>
                <a:cubicBezTo>
                  <a:pt x="3645975" y="3995093"/>
                  <a:pt x="3676639" y="4049568"/>
                  <a:pt x="3721522" y="4089312"/>
                </a:cubicBezTo>
                <a:cubicBezTo>
                  <a:pt x="3766404" y="4129055"/>
                  <a:pt x="3831672" y="4148927"/>
                  <a:pt x="3917326" y="4148927"/>
                </a:cubicBezTo>
                <a:cubicBezTo>
                  <a:pt x="3970088" y="4148927"/>
                  <a:pt x="4017027" y="4131796"/>
                  <a:pt x="4058140" y="4097535"/>
                </a:cubicBezTo>
                <a:cubicBezTo>
                  <a:pt x="4099254" y="4063273"/>
                  <a:pt x="4128719" y="4013936"/>
                  <a:pt x="4146535" y="3949525"/>
                </a:cubicBezTo>
                <a:lnTo>
                  <a:pt x="4146535" y="4132481"/>
                </a:lnTo>
                <a:lnTo>
                  <a:pt x="4512447" y="4132481"/>
                </a:lnTo>
                <a:lnTo>
                  <a:pt x="4512447" y="2957655"/>
                </a:lnTo>
                <a:cubicBezTo>
                  <a:pt x="4512447" y="2874057"/>
                  <a:pt x="4493432" y="2803821"/>
                  <a:pt x="4455402" y="2746947"/>
                </a:cubicBezTo>
                <a:cubicBezTo>
                  <a:pt x="4417373" y="2690073"/>
                  <a:pt x="4365808" y="2647075"/>
                  <a:pt x="4300712" y="2617953"/>
                </a:cubicBezTo>
                <a:cubicBezTo>
                  <a:pt x="4235615" y="2588831"/>
                  <a:pt x="4161952" y="2574269"/>
                  <a:pt x="4079725" y="2574269"/>
                </a:cubicBezTo>
                <a:close/>
                <a:moveTo>
                  <a:pt x="7325847" y="2323475"/>
                </a:moveTo>
                <a:lnTo>
                  <a:pt x="7614672" y="3537359"/>
                </a:lnTo>
                <a:lnTo>
                  <a:pt x="7614672" y="4132481"/>
                </a:lnTo>
                <a:lnTo>
                  <a:pt x="7955916" y="4132481"/>
                </a:lnTo>
                <a:lnTo>
                  <a:pt x="7955916" y="3537359"/>
                </a:lnTo>
                <a:lnTo>
                  <a:pt x="8243712" y="2323475"/>
                </a:lnTo>
                <a:lnTo>
                  <a:pt x="7886023" y="2323475"/>
                </a:lnTo>
                <a:lnTo>
                  <a:pt x="7785294" y="2936071"/>
                </a:lnTo>
                <a:lnTo>
                  <a:pt x="7684565" y="2323475"/>
                </a:lnTo>
                <a:close/>
                <a:moveTo>
                  <a:pt x="5779849" y="2323475"/>
                </a:moveTo>
                <a:lnTo>
                  <a:pt x="5779849" y="4132481"/>
                </a:lnTo>
                <a:lnTo>
                  <a:pt x="6143706" y="4132481"/>
                </a:lnTo>
                <a:lnTo>
                  <a:pt x="6143706" y="3405795"/>
                </a:lnTo>
                <a:lnTo>
                  <a:pt x="6372915" y="4132481"/>
                </a:lnTo>
                <a:lnTo>
                  <a:pt x="6764524" y="4132481"/>
                </a:lnTo>
                <a:lnTo>
                  <a:pt x="6470560" y="3260869"/>
                </a:lnTo>
                <a:lnTo>
                  <a:pt x="6701825" y="2590715"/>
                </a:lnTo>
                <a:lnTo>
                  <a:pt x="6320495" y="2590715"/>
                </a:lnTo>
                <a:lnTo>
                  <a:pt x="6143706" y="3122110"/>
                </a:lnTo>
                <a:lnTo>
                  <a:pt x="6143706" y="2323475"/>
                </a:lnTo>
                <a:close/>
                <a:moveTo>
                  <a:pt x="2531824" y="2323475"/>
                </a:moveTo>
                <a:lnTo>
                  <a:pt x="2531824" y="4132481"/>
                </a:lnTo>
                <a:lnTo>
                  <a:pt x="2910071" y="4132481"/>
                </a:lnTo>
                <a:lnTo>
                  <a:pt x="2910071" y="2965878"/>
                </a:lnTo>
                <a:cubicBezTo>
                  <a:pt x="2910071" y="2935728"/>
                  <a:pt x="2917437" y="2909689"/>
                  <a:pt x="2932170" y="2887762"/>
                </a:cubicBezTo>
                <a:cubicBezTo>
                  <a:pt x="2946902" y="2865834"/>
                  <a:pt x="2966945" y="2854871"/>
                  <a:pt x="2992299" y="2854871"/>
                </a:cubicBezTo>
                <a:cubicBezTo>
                  <a:pt x="3022449" y="2854871"/>
                  <a:pt x="3044547" y="2865492"/>
                  <a:pt x="3058594" y="2886734"/>
                </a:cubicBezTo>
                <a:cubicBezTo>
                  <a:pt x="3072642" y="2907976"/>
                  <a:pt x="3079665" y="2935386"/>
                  <a:pt x="3079665" y="2968962"/>
                </a:cubicBezTo>
                <a:lnTo>
                  <a:pt x="3079665" y="4132481"/>
                </a:lnTo>
                <a:lnTo>
                  <a:pt x="3451745" y="4132481"/>
                </a:lnTo>
                <a:lnTo>
                  <a:pt x="3451745" y="2945321"/>
                </a:lnTo>
                <a:cubicBezTo>
                  <a:pt x="3451745" y="2832258"/>
                  <a:pt x="3427419" y="2742151"/>
                  <a:pt x="3378768" y="2674998"/>
                </a:cubicBezTo>
                <a:cubicBezTo>
                  <a:pt x="3330117" y="2607846"/>
                  <a:pt x="3252343" y="2574269"/>
                  <a:pt x="3145447" y="2574269"/>
                </a:cubicBezTo>
                <a:cubicBezTo>
                  <a:pt x="3090629" y="2574269"/>
                  <a:pt x="3042663" y="2588145"/>
                  <a:pt x="3001549" y="2615897"/>
                </a:cubicBezTo>
                <a:cubicBezTo>
                  <a:pt x="2960435" y="2643649"/>
                  <a:pt x="2929942" y="2686304"/>
                  <a:pt x="2910071" y="2743864"/>
                </a:cubicBezTo>
                <a:lnTo>
                  <a:pt x="2910071" y="2323475"/>
                </a:lnTo>
                <a:close/>
                <a:moveTo>
                  <a:pt x="1611601" y="2323475"/>
                </a:moveTo>
                <a:lnTo>
                  <a:pt x="1611601" y="2670887"/>
                </a:lnTo>
                <a:lnTo>
                  <a:pt x="1826421" y="2670887"/>
                </a:lnTo>
                <a:lnTo>
                  <a:pt x="1826421" y="4132481"/>
                </a:lnTo>
                <a:lnTo>
                  <a:pt x="2188222" y="4132481"/>
                </a:lnTo>
                <a:lnTo>
                  <a:pt x="2188222" y="2670887"/>
                </a:lnTo>
                <a:lnTo>
                  <a:pt x="2403041" y="2670887"/>
                </a:lnTo>
                <a:lnTo>
                  <a:pt x="2403041" y="2323475"/>
                </a:lnTo>
                <a:close/>
                <a:moveTo>
                  <a:pt x="0" y="0"/>
                </a:moveTo>
                <a:lnTo>
                  <a:pt x="12192000" y="0"/>
                </a:lnTo>
                <a:lnTo>
                  <a:pt x="12192000"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51" name="Google Shape;551;p22"/>
          <p:cNvPicPr preferRelativeResize="0"/>
          <p:nvPr/>
        </p:nvPicPr>
        <p:blipFill rotWithShape="1">
          <a:blip r:embed="rId5">
            <a:alphaModFix/>
          </a:blip>
          <a:srcRect b="0" l="0" r="0" t="0"/>
          <a:stretch/>
        </p:blipFill>
        <p:spPr>
          <a:xfrm>
            <a:off x="10244527" y="5239927"/>
            <a:ext cx="1659968" cy="1659968"/>
          </a:xfrm>
          <a:prstGeom prst="rect">
            <a:avLst/>
          </a:prstGeom>
          <a:noFill/>
          <a:ln>
            <a:noFill/>
          </a:ln>
        </p:spPr>
      </p:pic>
      <p:pic>
        <p:nvPicPr>
          <p:cNvPr descr="Robot arm - Free technology icons" id="552" name="Google Shape;552;p22"/>
          <p:cNvPicPr preferRelativeResize="0"/>
          <p:nvPr/>
        </p:nvPicPr>
        <p:blipFill rotWithShape="1">
          <a:blip r:embed="rId6">
            <a:alphaModFix/>
          </a:blip>
          <a:srcRect b="0" l="0" r="0" t="0"/>
          <a:stretch/>
        </p:blipFill>
        <p:spPr>
          <a:xfrm>
            <a:off x="10797309" y="131618"/>
            <a:ext cx="1089891" cy="1089891"/>
          </a:xfrm>
          <a:prstGeom prst="rect">
            <a:avLst/>
          </a:prstGeom>
          <a:noFill/>
          <a:ln>
            <a:noFill/>
          </a:ln>
        </p:spPr>
      </p:pic>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5000"/>
                                        <p:tgtEl>
                                          <p:spTgt spid="5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pic>
        <p:nvPicPr>
          <p:cNvPr descr="A set of social media icons Facebook,Twitter,Instagram,Whatsapp,Youtube and  linkedin 16337947 PNG" id="557" name="Google Shape;557;p23"/>
          <p:cNvPicPr preferRelativeResize="0"/>
          <p:nvPr/>
        </p:nvPicPr>
        <p:blipFill rotWithShape="1">
          <a:blip r:embed="rId3">
            <a:alphaModFix/>
          </a:blip>
          <a:srcRect b="69270" l="59883" r="0" t="0"/>
          <a:stretch/>
        </p:blipFill>
        <p:spPr>
          <a:xfrm>
            <a:off x="948815" y="4454596"/>
            <a:ext cx="678426" cy="670951"/>
          </a:xfrm>
          <a:prstGeom prst="rect">
            <a:avLst/>
          </a:prstGeom>
          <a:noFill/>
          <a:ln>
            <a:noFill/>
          </a:ln>
        </p:spPr>
      </p:pic>
      <p:sp>
        <p:nvSpPr>
          <p:cNvPr id="558" name="Google Shape;558;p23"/>
          <p:cNvSpPr txBox="1"/>
          <p:nvPr/>
        </p:nvSpPr>
        <p:spPr>
          <a:xfrm>
            <a:off x="1833719" y="4528461"/>
            <a:ext cx="337246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Arial Black"/>
                <a:ea typeface="Arial Black"/>
                <a:cs typeface="Arial Black"/>
                <a:sym typeface="Arial Black"/>
              </a:rPr>
              <a:t>Robotics Corner</a:t>
            </a:r>
            <a:endParaRPr/>
          </a:p>
        </p:txBody>
      </p:sp>
      <p:sp>
        <p:nvSpPr>
          <p:cNvPr id="559" name="Google Shape;559;p23"/>
          <p:cNvSpPr txBox="1"/>
          <p:nvPr/>
        </p:nvSpPr>
        <p:spPr>
          <a:xfrm>
            <a:off x="1833718" y="5890229"/>
            <a:ext cx="337246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Arial Black"/>
                <a:ea typeface="Arial Black"/>
                <a:cs typeface="Arial Black"/>
                <a:sym typeface="Arial Black"/>
              </a:rPr>
              <a:t>Robotics Corner</a:t>
            </a:r>
            <a:endParaRPr/>
          </a:p>
        </p:txBody>
      </p:sp>
      <p:sp>
        <p:nvSpPr>
          <p:cNvPr id="560" name="Google Shape;560;p23"/>
          <p:cNvSpPr txBox="1"/>
          <p:nvPr/>
        </p:nvSpPr>
        <p:spPr>
          <a:xfrm>
            <a:off x="7494060" y="4562991"/>
            <a:ext cx="337246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Arial Black"/>
                <a:ea typeface="Arial Black"/>
                <a:cs typeface="Arial Black"/>
                <a:sym typeface="Arial Black"/>
              </a:rPr>
              <a:t>Robotics Corner</a:t>
            </a:r>
            <a:endParaRPr/>
          </a:p>
        </p:txBody>
      </p:sp>
      <p:sp>
        <p:nvSpPr>
          <p:cNvPr id="561" name="Google Shape;561;p23"/>
          <p:cNvSpPr txBox="1"/>
          <p:nvPr/>
        </p:nvSpPr>
        <p:spPr>
          <a:xfrm>
            <a:off x="7494060" y="5924759"/>
            <a:ext cx="337246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Arial Black"/>
                <a:ea typeface="Arial Black"/>
                <a:cs typeface="Arial Black"/>
                <a:sym typeface="Arial Black"/>
              </a:rPr>
              <a:t>Robotics Corner</a:t>
            </a:r>
            <a:endParaRPr/>
          </a:p>
        </p:txBody>
      </p:sp>
      <p:pic>
        <p:nvPicPr>
          <p:cNvPr descr="A set of social media icons Facebook,Twitter,Instagram,Whatsapp,Youtube and  linkedin 16337947 PNG" id="562" name="Google Shape;562;p23"/>
          <p:cNvPicPr preferRelativeResize="0"/>
          <p:nvPr/>
        </p:nvPicPr>
        <p:blipFill rotWithShape="1">
          <a:blip r:embed="rId3">
            <a:alphaModFix/>
          </a:blip>
          <a:srcRect b="32530" l="58841" r="-246" t="33396"/>
          <a:stretch/>
        </p:blipFill>
        <p:spPr>
          <a:xfrm>
            <a:off x="6609156" y="4464187"/>
            <a:ext cx="678426" cy="720828"/>
          </a:xfrm>
          <a:prstGeom prst="rect">
            <a:avLst/>
          </a:prstGeom>
          <a:noFill/>
          <a:ln>
            <a:noFill/>
          </a:ln>
        </p:spPr>
      </p:pic>
      <p:pic>
        <p:nvPicPr>
          <p:cNvPr descr="A set of social media icons Facebook,Twitter,Instagram,Whatsapp,Youtube and  linkedin 16337947 PNG" id="563" name="Google Shape;563;p23"/>
          <p:cNvPicPr preferRelativeResize="0"/>
          <p:nvPr/>
        </p:nvPicPr>
        <p:blipFill rotWithShape="1">
          <a:blip r:embed="rId3">
            <a:alphaModFix/>
          </a:blip>
          <a:srcRect b="0" l="-2" r="57447" t="67404"/>
          <a:stretch/>
        </p:blipFill>
        <p:spPr>
          <a:xfrm>
            <a:off x="6609157" y="5850893"/>
            <a:ext cx="678425" cy="670951"/>
          </a:xfrm>
          <a:prstGeom prst="rect">
            <a:avLst/>
          </a:prstGeom>
          <a:noFill/>
          <a:ln>
            <a:noFill/>
          </a:ln>
        </p:spPr>
      </p:pic>
      <p:pic>
        <p:nvPicPr>
          <p:cNvPr descr="A set of social media icons Facebook,Twitter,Instagram,Whatsapp,Youtube and  linkedin 16337947 PNG" id="564" name="Google Shape;564;p23"/>
          <p:cNvPicPr preferRelativeResize="0"/>
          <p:nvPr/>
        </p:nvPicPr>
        <p:blipFill rotWithShape="1">
          <a:blip r:embed="rId3">
            <a:alphaModFix/>
          </a:blip>
          <a:srcRect b="0" l="59811" r="0" t="68650"/>
          <a:stretch/>
        </p:blipFill>
        <p:spPr>
          <a:xfrm>
            <a:off x="948813" y="5823040"/>
            <a:ext cx="689433" cy="694338"/>
          </a:xfrm>
          <a:prstGeom prst="rect">
            <a:avLst/>
          </a:prstGeom>
          <a:noFill/>
          <a:ln>
            <a:noFill/>
          </a:ln>
        </p:spPr>
      </p:pic>
      <p:pic>
        <p:nvPicPr>
          <p:cNvPr descr="A set of social media icons Facebook,Twitter,Instagram,Whatsapp,Youtube and  linkedin 16337947 PNG" id="565" name="Google Shape;565;p23"/>
          <p:cNvPicPr preferRelativeResize="0"/>
          <p:nvPr/>
        </p:nvPicPr>
        <p:blipFill rotWithShape="1">
          <a:blip r:embed="rId3">
            <a:alphaModFix/>
          </a:blip>
          <a:srcRect b="34624" l="0" r="60921" t="34695"/>
          <a:stretch/>
        </p:blipFill>
        <p:spPr>
          <a:xfrm>
            <a:off x="948813" y="3169117"/>
            <a:ext cx="689434" cy="698840"/>
          </a:xfrm>
          <a:prstGeom prst="rect">
            <a:avLst/>
          </a:prstGeom>
          <a:noFill/>
          <a:ln>
            <a:noFill/>
          </a:ln>
        </p:spPr>
      </p:pic>
      <p:sp>
        <p:nvSpPr>
          <p:cNvPr id="566" name="Google Shape;566;p23"/>
          <p:cNvSpPr txBox="1"/>
          <p:nvPr/>
        </p:nvSpPr>
        <p:spPr>
          <a:xfrm>
            <a:off x="1805395" y="3296379"/>
            <a:ext cx="337246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Arial Black"/>
                <a:ea typeface="Arial Black"/>
                <a:cs typeface="Arial Black"/>
                <a:sym typeface="Arial Black"/>
              </a:rPr>
              <a:t>01211626904</a:t>
            </a:r>
            <a:endParaRPr/>
          </a:p>
        </p:txBody>
      </p:sp>
      <p:pic>
        <p:nvPicPr>
          <p:cNvPr id="567" name="Google Shape;567;p23"/>
          <p:cNvPicPr preferRelativeResize="0"/>
          <p:nvPr/>
        </p:nvPicPr>
        <p:blipFill rotWithShape="1">
          <a:blip r:embed="rId4">
            <a:alphaModFix/>
          </a:blip>
          <a:srcRect b="0" l="0" r="0" t="0"/>
          <a:stretch/>
        </p:blipFill>
        <p:spPr>
          <a:xfrm>
            <a:off x="3907736" y="-54499"/>
            <a:ext cx="3744412" cy="3744412"/>
          </a:xfrm>
          <a:prstGeom prst="rect">
            <a:avLst/>
          </a:prstGeom>
          <a:noFill/>
          <a:ln>
            <a:noFill/>
          </a:ln>
        </p:spPr>
      </p:pic>
      <p:pic>
        <p:nvPicPr>
          <p:cNvPr descr="Book - Internet Icon White PNG Transparent With Clear ..." id="568" name="Google Shape;568;p23"/>
          <p:cNvPicPr preferRelativeResize="0"/>
          <p:nvPr/>
        </p:nvPicPr>
        <p:blipFill rotWithShape="1">
          <a:blip r:embed="rId5">
            <a:alphaModFix/>
          </a:blip>
          <a:srcRect b="0" l="0" r="0" t="0"/>
          <a:stretch/>
        </p:blipFill>
        <p:spPr>
          <a:xfrm>
            <a:off x="6609156" y="3132040"/>
            <a:ext cx="753325" cy="770447"/>
          </a:xfrm>
          <a:prstGeom prst="rect">
            <a:avLst/>
          </a:prstGeom>
          <a:solidFill>
            <a:schemeClr val="dk1"/>
          </a:solidFill>
          <a:ln>
            <a:noFill/>
          </a:ln>
        </p:spPr>
      </p:pic>
      <p:sp>
        <p:nvSpPr>
          <p:cNvPr id="569" name="Google Shape;569;p23"/>
          <p:cNvSpPr txBox="1"/>
          <p:nvPr/>
        </p:nvSpPr>
        <p:spPr>
          <a:xfrm>
            <a:off x="7494059" y="3330909"/>
            <a:ext cx="456707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www.roboticscorner.tech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69"/>
                                        </p:tgtEl>
                                        <p:attrNameLst>
                                          <p:attrName>style.visibility</p:attrName>
                                        </p:attrNameLst>
                                      </p:cBhvr>
                                      <p:to>
                                        <p:strVal val="visible"/>
                                      </p:to>
                                    </p:set>
                                    <p:animEffect filter="fade" transition="in">
                                      <p:cBhvr>
                                        <p:cTn dur="500"/>
                                        <p:tgtEl>
                                          <p:spTgt spid="569"/>
                                        </p:tgtEl>
                                      </p:cBhvr>
                                    </p:animEffect>
                                  </p:childTnLst>
                                </p:cTn>
                              </p:par>
                              <p:par>
                                <p:cTn fill="hold" nodeType="withEffect" presetClass="entr" presetID="10" presetSubtype="0">
                                  <p:stCondLst>
                                    <p:cond delay="0"/>
                                  </p:stCondLst>
                                  <p:childTnLst>
                                    <p:set>
                                      <p:cBhvr>
                                        <p:cTn dur="1" fill="hold">
                                          <p:stCondLst>
                                            <p:cond delay="0"/>
                                          </p:stCondLst>
                                        </p:cTn>
                                        <p:tgtEl>
                                          <p:spTgt spid="568"/>
                                        </p:tgtEl>
                                        <p:attrNameLst>
                                          <p:attrName>style.visibility</p:attrName>
                                        </p:attrNameLst>
                                      </p:cBhvr>
                                      <p:to>
                                        <p:strVal val="visible"/>
                                      </p:to>
                                    </p:set>
                                    <p:animEffect filter="fade" transition="in">
                                      <p:cBhvr>
                                        <p:cTn dur="500"/>
                                        <p:tgtEl>
                                          <p:spTgt spid="5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
          <p:cNvSpPr/>
          <p:nvPr/>
        </p:nvSpPr>
        <p:spPr>
          <a:xfrm>
            <a:off x="0" y="0"/>
            <a:ext cx="12192000" cy="6858000"/>
          </a:xfrm>
          <a:prstGeom prst="rect">
            <a:avLst/>
          </a:prstGeom>
          <a:solidFill>
            <a:srgbClr val="9C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9" name="Google Shape;179;p3"/>
          <p:cNvSpPr txBox="1"/>
          <p:nvPr/>
        </p:nvSpPr>
        <p:spPr>
          <a:xfrm>
            <a:off x="-1735083" y="1650412"/>
            <a:ext cx="8615516"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8000">
                <a:solidFill>
                  <a:srgbClr val="002060"/>
                </a:solidFill>
                <a:latin typeface="Arial"/>
                <a:ea typeface="Arial"/>
                <a:cs typeface="Arial"/>
                <a:sym typeface="Arial"/>
              </a:rPr>
              <a:t>Navigation Stack</a:t>
            </a:r>
            <a:endParaRPr/>
          </a:p>
        </p:txBody>
      </p:sp>
      <p:cxnSp>
        <p:nvCxnSpPr>
          <p:cNvPr id="180" name="Google Shape;180;p3"/>
          <p:cNvCxnSpPr/>
          <p:nvPr/>
        </p:nvCxnSpPr>
        <p:spPr>
          <a:xfrm>
            <a:off x="321548" y="2983900"/>
            <a:ext cx="4632290" cy="0"/>
          </a:xfrm>
          <a:prstGeom prst="straightConnector1">
            <a:avLst/>
          </a:prstGeom>
          <a:noFill/>
          <a:ln cap="flat" cmpd="sng" w="38100">
            <a:solidFill>
              <a:srgbClr val="002060"/>
            </a:solidFill>
            <a:prstDash val="solid"/>
            <a:miter lim="800000"/>
            <a:headEnd len="sm" w="sm" type="none"/>
            <a:tailEnd len="sm" w="sm" type="none"/>
          </a:ln>
        </p:spPr>
      </p:cxnSp>
      <p:grpSp>
        <p:nvGrpSpPr>
          <p:cNvPr id="181" name="Google Shape;181;p3"/>
          <p:cNvGrpSpPr/>
          <p:nvPr/>
        </p:nvGrpSpPr>
        <p:grpSpPr>
          <a:xfrm>
            <a:off x="6092312" y="-6165142"/>
            <a:ext cx="7182459" cy="12330284"/>
            <a:chOff x="6096000" y="-1562970"/>
            <a:chExt cx="7182459" cy="12330284"/>
          </a:xfrm>
        </p:grpSpPr>
        <p:sp>
          <p:nvSpPr>
            <p:cNvPr id="182" name="Google Shape;182;p3"/>
            <p:cNvSpPr/>
            <p:nvPr/>
          </p:nvSpPr>
          <p:spPr>
            <a:xfrm>
              <a:off x="8124963" y="1564968"/>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 name="Google Shape;183;p3"/>
            <p:cNvSpPr/>
            <p:nvPr/>
          </p:nvSpPr>
          <p:spPr>
            <a:xfrm>
              <a:off x="9077873" y="1025832"/>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4" name="Google Shape;184;p3"/>
            <p:cNvSpPr/>
            <p:nvPr/>
          </p:nvSpPr>
          <p:spPr>
            <a:xfrm>
              <a:off x="9077873" y="2104104"/>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5" name="Google Shape;185;p3"/>
            <p:cNvSpPr/>
            <p:nvPr/>
          </p:nvSpPr>
          <p:spPr>
            <a:xfrm>
              <a:off x="10072323" y="562078"/>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 name="Google Shape;186;p3"/>
            <p:cNvSpPr/>
            <p:nvPr/>
          </p:nvSpPr>
          <p:spPr>
            <a:xfrm>
              <a:off x="11025233" y="22942"/>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7" name="Google Shape;187;p3"/>
            <p:cNvSpPr/>
            <p:nvPr/>
          </p:nvSpPr>
          <p:spPr>
            <a:xfrm>
              <a:off x="11025233" y="1101214"/>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8" name="Google Shape;188;p3"/>
            <p:cNvSpPr/>
            <p:nvPr/>
          </p:nvSpPr>
          <p:spPr>
            <a:xfrm>
              <a:off x="10034469" y="2702642"/>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9" name="Google Shape;189;p3"/>
            <p:cNvSpPr/>
            <p:nvPr/>
          </p:nvSpPr>
          <p:spPr>
            <a:xfrm>
              <a:off x="10987379" y="2193413"/>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0" name="Google Shape;190;p3"/>
            <p:cNvSpPr/>
            <p:nvPr/>
          </p:nvSpPr>
          <p:spPr>
            <a:xfrm>
              <a:off x="10987379" y="3271685"/>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 name="Google Shape;191;p3"/>
            <p:cNvSpPr/>
            <p:nvPr/>
          </p:nvSpPr>
          <p:spPr>
            <a:xfrm>
              <a:off x="10051553" y="1630517"/>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2" name="Google Shape;192;p3"/>
            <p:cNvSpPr/>
            <p:nvPr/>
          </p:nvSpPr>
          <p:spPr>
            <a:xfrm>
              <a:off x="8078098" y="3690254"/>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3" name="Google Shape;193;p3"/>
            <p:cNvSpPr/>
            <p:nvPr/>
          </p:nvSpPr>
          <p:spPr>
            <a:xfrm>
              <a:off x="9042231" y="3172543"/>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4" name="Google Shape;194;p3"/>
            <p:cNvSpPr/>
            <p:nvPr/>
          </p:nvSpPr>
          <p:spPr>
            <a:xfrm>
              <a:off x="9050672" y="4299360"/>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5" name="Google Shape;195;p3"/>
            <p:cNvSpPr/>
            <p:nvPr/>
          </p:nvSpPr>
          <p:spPr>
            <a:xfrm>
              <a:off x="10014805" y="3759199"/>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6" name="Google Shape;196;p3"/>
            <p:cNvSpPr/>
            <p:nvPr/>
          </p:nvSpPr>
          <p:spPr>
            <a:xfrm>
              <a:off x="10992948" y="4320178"/>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7" name="Google Shape;197;p3"/>
            <p:cNvSpPr/>
            <p:nvPr/>
          </p:nvSpPr>
          <p:spPr>
            <a:xfrm>
              <a:off x="10034468" y="4827638"/>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8" name="Google Shape;198;p3"/>
            <p:cNvSpPr/>
            <p:nvPr/>
          </p:nvSpPr>
          <p:spPr>
            <a:xfrm>
              <a:off x="9050671" y="5356941"/>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 name="Google Shape;199;p3"/>
            <p:cNvSpPr/>
            <p:nvPr/>
          </p:nvSpPr>
          <p:spPr>
            <a:xfrm>
              <a:off x="10987378" y="5368671"/>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0" name="Google Shape;200;p3"/>
            <p:cNvSpPr/>
            <p:nvPr/>
          </p:nvSpPr>
          <p:spPr>
            <a:xfrm>
              <a:off x="10014805" y="5903989"/>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1" name="Google Shape;201;p3"/>
            <p:cNvSpPr/>
            <p:nvPr/>
          </p:nvSpPr>
          <p:spPr>
            <a:xfrm>
              <a:off x="8097762" y="2653726"/>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2" name="Google Shape;202;p3"/>
            <p:cNvSpPr/>
            <p:nvPr/>
          </p:nvSpPr>
          <p:spPr>
            <a:xfrm>
              <a:off x="8140161" y="456789"/>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p3"/>
            <p:cNvSpPr/>
            <p:nvPr/>
          </p:nvSpPr>
          <p:spPr>
            <a:xfrm>
              <a:off x="9113841" y="-82347"/>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4" name="Google Shape;204;p3"/>
            <p:cNvSpPr/>
            <p:nvPr/>
          </p:nvSpPr>
          <p:spPr>
            <a:xfrm>
              <a:off x="10108291" y="-546101"/>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5" name="Google Shape;205;p3"/>
            <p:cNvSpPr/>
            <p:nvPr/>
          </p:nvSpPr>
          <p:spPr>
            <a:xfrm>
              <a:off x="11061201" y="-1085237"/>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6" name="Google Shape;206;p3"/>
            <p:cNvSpPr/>
            <p:nvPr/>
          </p:nvSpPr>
          <p:spPr>
            <a:xfrm>
              <a:off x="7140142" y="2066413"/>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7" name="Google Shape;207;p3"/>
            <p:cNvSpPr/>
            <p:nvPr/>
          </p:nvSpPr>
          <p:spPr>
            <a:xfrm>
              <a:off x="7115766" y="4203241"/>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8" name="Google Shape;208;p3"/>
            <p:cNvSpPr/>
            <p:nvPr/>
          </p:nvSpPr>
          <p:spPr>
            <a:xfrm>
              <a:off x="7107325" y="3150093"/>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9" name="Google Shape;209;p3"/>
            <p:cNvSpPr/>
            <p:nvPr/>
          </p:nvSpPr>
          <p:spPr>
            <a:xfrm>
              <a:off x="7166481" y="1016483"/>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0" name="Google Shape;210;p3"/>
            <p:cNvSpPr/>
            <p:nvPr/>
          </p:nvSpPr>
          <p:spPr>
            <a:xfrm>
              <a:off x="6125434" y="2605549"/>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 name="Google Shape;211;p3"/>
            <p:cNvSpPr/>
            <p:nvPr/>
          </p:nvSpPr>
          <p:spPr>
            <a:xfrm>
              <a:off x="6140143" y="1498395"/>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2" name="Google Shape;212;p3"/>
            <p:cNvSpPr/>
            <p:nvPr/>
          </p:nvSpPr>
          <p:spPr>
            <a:xfrm>
              <a:off x="8066874" y="4786540"/>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3" name="Google Shape;213;p3"/>
            <p:cNvSpPr/>
            <p:nvPr/>
          </p:nvSpPr>
          <p:spPr>
            <a:xfrm>
              <a:off x="7104542" y="5299527"/>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3"/>
            <p:cNvSpPr/>
            <p:nvPr/>
          </p:nvSpPr>
          <p:spPr>
            <a:xfrm>
              <a:off x="8097761" y="5874517"/>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5" name="Google Shape;215;p3"/>
            <p:cNvSpPr/>
            <p:nvPr/>
          </p:nvSpPr>
          <p:spPr>
            <a:xfrm>
              <a:off x="12028694" y="-454791"/>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6" name="Google Shape;216;p3"/>
            <p:cNvSpPr/>
            <p:nvPr/>
          </p:nvSpPr>
          <p:spPr>
            <a:xfrm>
              <a:off x="12028694" y="623481"/>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7" name="Google Shape;217;p3"/>
            <p:cNvSpPr/>
            <p:nvPr/>
          </p:nvSpPr>
          <p:spPr>
            <a:xfrm>
              <a:off x="11990840" y="1715680"/>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8" name="Google Shape;218;p3"/>
            <p:cNvSpPr/>
            <p:nvPr/>
          </p:nvSpPr>
          <p:spPr>
            <a:xfrm>
              <a:off x="11990840" y="2793952"/>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9" name="Google Shape;219;p3"/>
            <p:cNvSpPr/>
            <p:nvPr/>
          </p:nvSpPr>
          <p:spPr>
            <a:xfrm>
              <a:off x="11996409" y="3842445"/>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0" name="Google Shape;220;p3"/>
            <p:cNvSpPr/>
            <p:nvPr/>
          </p:nvSpPr>
          <p:spPr>
            <a:xfrm>
              <a:off x="11990839" y="4890938"/>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p3"/>
            <p:cNvSpPr/>
            <p:nvPr/>
          </p:nvSpPr>
          <p:spPr>
            <a:xfrm>
              <a:off x="12064662" y="-1562970"/>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p3"/>
            <p:cNvSpPr/>
            <p:nvPr/>
          </p:nvSpPr>
          <p:spPr>
            <a:xfrm>
              <a:off x="6096000" y="4764795"/>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3" name="Google Shape;223;p3"/>
            <p:cNvSpPr/>
            <p:nvPr/>
          </p:nvSpPr>
          <p:spPr>
            <a:xfrm>
              <a:off x="7115765" y="6389440"/>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4" name="Google Shape;224;p3"/>
            <p:cNvSpPr/>
            <p:nvPr/>
          </p:nvSpPr>
          <p:spPr>
            <a:xfrm>
              <a:off x="11949711" y="5975473"/>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5" name="Google Shape;225;p3"/>
            <p:cNvSpPr/>
            <p:nvPr/>
          </p:nvSpPr>
          <p:spPr>
            <a:xfrm>
              <a:off x="10992948" y="6502811"/>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6" name="Google Shape;226;p3"/>
            <p:cNvSpPr/>
            <p:nvPr/>
          </p:nvSpPr>
          <p:spPr>
            <a:xfrm>
              <a:off x="10987378" y="7551304"/>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3"/>
            <p:cNvSpPr/>
            <p:nvPr/>
          </p:nvSpPr>
          <p:spPr>
            <a:xfrm>
              <a:off x="6131968" y="3656616"/>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3"/>
            <p:cNvSpPr/>
            <p:nvPr/>
          </p:nvSpPr>
          <p:spPr>
            <a:xfrm>
              <a:off x="9065214" y="6469319"/>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 name="Google Shape;229;p3"/>
            <p:cNvSpPr/>
            <p:nvPr/>
          </p:nvSpPr>
          <p:spPr>
            <a:xfrm>
              <a:off x="7113489" y="7482685"/>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0" name="Google Shape;230;p3"/>
            <p:cNvSpPr/>
            <p:nvPr/>
          </p:nvSpPr>
          <p:spPr>
            <a:xfrm>
              <a:off x="8077723" y="8063375"/>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1" name="Google Shape;231;p3"/>
            <p:cNvSpPr/>
            <p:nvPr/>
          </p:nvSpPr>
          <p:spPr>
            <a:xfrm>
              <a:off x="7115766" y="8620183"/>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2" name="Google Shape;232;p3"/>
            <p:cNvSpPr/>
            <p:nvPr/>
          </p:nvSpPr>
          <p:spPr>
            <a:xfrm>
              <a:off x="9075023" y="8658096"/>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3" name="Google Shape;233;p3"/>
            <p:cNvSpPr/>
            <p:nvPr/>
          </p:nvSpPr>
          <p:spPr>
            <a:xfrm>
              <a:off x="8110789" y="7002762"/>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4" name="Google Shape;234;p3"/>
            <p:cNvSpPr/>
            <p:nvPr/>
          </p:nvSpPr>
          <p:spPr>
            <a:xfrm>
              <a:off x="9088730" y="7545532"/>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5" name="Google Shape;235;p3"/>
            <p:cNvSpPr/>
            <p:nvPr/>
          </p:nvSpPr>
          <p:spPr>
            <a:xfrm>
              <a:off x="10035983" y="7016367"/>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6" name="Google Shape;236;p3"/>
            <p:cNvSpPr/>
            <p:nvPr/>
          </p:nvSpPr>
          <p:spPr>
            <a:xfrm>
              <a:off x="12028694" y="7048042"/>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p3"/>
            <p:cNvSpPr/>
            <p:nvPr/>
          </p:nvSpPr>
          <p:spPr>
            <a:xfrm>
              <a:off x="10072323" y="8153241"/>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8" name="Google Shape;238;p3"/>
            <p:cNvSpPr/>
            <p:nvPr/>
          </p:nvSpPr>
          <p:spPr>
            <a:xfrm>
              <a:off x="8107408" y="9189434"/>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9" name="Google Shape;239;p3"/>
            <p:cNvSpPr/>
            <p:nvPr/>
          </p:nvSpPr>
          <p:spPr>
            <a:xfrm>
              <a:off x="12118252" y="8153241"/>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0" name="Google Shape;240;p3"/>
            <p:cNvSpPr/>
            <p:nvPr/>
          </p:nvSpPr>
          <p:spPr>
            <a:xfrm>
              <a:off x="10078463" y="9233086"/>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1" name="Google Shape;241;p3"/>
            <p:cNvSpPr/>
            <p:nvPr/>
          </p:nvSpPr>
          <p:spPr>
            <a:xfrm>
              <a:off x="9046626" y="9764424"/>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2" name="Google Shape;242;p3"/>
            <p:cNvSpPr/>
            <p:nvPr/>
          </p:nvSpPr>
          <p:spPr>
            <a:xfrm>
              <a:off x="11109954" y="8680944"/>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3" name="Google Shape;243;p3"/>
            <p:cNvSpPr/>
            <p:nvPr/>
          </p:nvSpPr>
          <p:spPr>
            <a:xfrm>
              <a:off x="6096000" y="5858040"/>
              <a:ext cx="1160207" cy="1002890"/>
            </a:xfrm>
            <a:prstGeom prst="hexagon">
              <a:avLst>
                <a:gd fmla="val 25000" name="adj"/>
                <a:gd fmla="val 115470" name="vf"/>
              </a:avLst>
            </a:prstGeom>
            <a:blipFill rotWithShape="1">
              <a:blip r:embed="rId3">
                <a:alphaModFix/>
              </a:blip>
              <a:stretch>
                <a:fillRect b="0" l="0" r="0" t="0"/>
              </a:stretch>
            </a:blip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descr="Robot arm - Free technology icons" id="244" name="Google Shape;244;p3"/>
          <p:cNvPicPr preferRelativeResize="0"/>
          <p:nvPr/>
        </p:nvPicPr>
        <p:blipFill rotWithShape="1">
          <a:blip r:embed="rId4">
            <a:alphaModFix/>
          </a:blip>
          <a:srcRect b="0" l="0" r="0" t="0"/>
          <a:stretch/>
        </p:blipFill>
        <p:spPr>
          <a:xfrm>
            <a:off x="165277" y="204044"/>
            <a:ext cx="1089891" cy="108989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
          <p:cNvSpPr/>
          <p:nvPr/>
        </p:nvSpPr>
        <p:spPr>
          <a:xfrm>
            <a:off x="0" y="-23603"/>
            <a:ext cx="12192000" cy="6858000"/>
          </a:xfrm>
          <a:prstGeom prst="rect">
            <a:avLst/>
          </a:prstGeom>
          <a:solidFill>
            <a:srgbClr val="9C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50" name="Google Shape;250;p4"/>
          <p:cNvPicPr preferRelativeResize="0"/>
          <p:nvPr/>
        </p:nvPicPr>
        <p:blipFill rotWithShape="1">
          <a:blip r:embed="rId3">
            <a:alphaModFix/>
          </a:blip>
          <a:srcRect b="0" l="0" r="0" t="0"/>
          <a:stretch/>
        </p:blipFill>
        <p:spPr>
          <a:xfrm>
            <a:off x="10502604" y="5608079"/>
            <a:ext cx="1659968" cy="1659968"/>
          </a:xfrm>
          <a:prstGeom prst="rect">
            <a:avLst/>
          </a:prstGeom>
          <a:noFill/>
          <a:ln>
            <a:noFill/>
          </a:ln>
        </p:spPr>
      </p:pic>
      <p:sp>
        <p:nvSpPr>
          <p:cNvPr id="251" name="Google Shape;251;p4"/>
          <p:cNvSpPr txBox="1"/>
          <p:nvPr/>
        </p:nvSpPr>
        <p:spPr>
          <a:xfrm>
            <a:off x="1229032" y="3171148"/>
            <a:ext cx="180913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2060"/>
                </a:solidFill>
                <a:latin typeface="Calibri"/>
                <a:ea typeface="Calibri"/>
                <a:cs typeface="Calibri"/>
                <a:sym typeface="Calibri"/>
              </a:rPr>
              <a:t>AGENDA</a:t>
            </a:r>
            <a:endParaRPr/>
          </a:p>
        </p:txBody>
      </p:sp>
      <p:cxnSp>
        <p:nvCxnSpPr>
          <p:cNvPr id="252" name="Google Shape;252;p4"/>
          <p:cNvCxnSpPr/>
          <p:nvPr/>
        </p:nvCxnSpPr>
        <p:spPr>
          <a:xfrm>
            <a:off x="3089261" y="2960914"/>
            <a:ext cx="0" cy="936172"/>
          </a:xfrm>
          <a:prstGeom prst="straightConnector1">
            <a:avLst/>
          </a:prstGeom>
          <a:noFill/>
          <a:ln cap="flat" cmpd="sng" w="28575">
            <a:solidFill>
              <a:srgbClr val="002060"/>
            </a:solidFill>
            <a:prstDash val="solid"/>
            <a:miter lim="800000"/>
            <a:headEnd len="sm" w="sm" type="none"/>
            <a:tailEnd len="sm" w="sm" type="none"/>
          </a:ln>
        </p:spPr>
      </p:cxnSp>
      <p:sp>
        <p:nvSpPr>
          <p:cNvPr id="253" name="Google Shape;253;p4"/>
          <p:cNvSpPr/>
          <p:nvPr/>
        </p:nvSpPr>
        <p:spPr>
          <a:xfrm>
            <a:off x="6597445" y="570271"/>
            <a:ext cx="678426" cy="688259"/>
          </a:xfrm>
          <a:prstGeom prst="flowChartConnector">
            <a:avLst/>
          </a:prstGeom>
          <a:solidFill>
            <a:srgbClr val="002060"/>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01</a:t>
            </a:r>
            <a:endParaRPr/>
          </a:p>
        </p:txBody>
      </p:sp>
      <p:grpSp>
        <p:nvGrpSpPr>
          <p:cNvPr id="254" name="Google Shape;254;p4"/>
          <p:cNvGrpSpPr/>
          <p:nvPr/>
        </p:nvGrpSpPr>
        <p:grpSpPr>
          <a:xfrm>
            <a:off x="6597445" y="1258530"/>
            <a:ext cx="678426" cy="1238864"/>
            <a:chOff x="6597445" y="1258530"/>
            <a:chExt cx="678426" cy="1238864"/>
          </a:xfrm>
        </p:grpSpPr>
        <p:sp>
          <p:nvSpPr>
            <p:cNvPr id="255" name="Google Shape;255;p4"/>
            <p:cNvSpPr/>
            <p:nvPr/>
          </p:nvSpPr>
          <p:spPr>
            <a:xfrm>
              <a:off x="6597445" y="1809135"/>
              <a:ext cx="678426" cy="688259"/>
            </a:xfrm>
            <a:prstGeom prst="flowChartConnector">
              <a:avLst/>
            </a:prstGeom>
            <a:solidFill>
              <a:srgbClr val="002060"/>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02</a:t>
              </a:r>
              <a:endParaRPr sz="1800">
                <a:solidFill>
                  <a:schemeClr val="lt1"/>
                </a:solidFill>
                <a:latin typeface="Calibri"/>
                <a:ea typeface="Calibri"/>
                <a:cs typeface="Calibri"/>
                <a:sym typeface="Calibri"/>
              </a:endParaRPr>
            </a:p>
          </p:txBody>
        </p:sp>
        <p:cxnSp>
          <p:nvCxnSpPr>
            <p:cNvPr id="256" name="Google Shape;256;p4"/>
            <p:cNvCxnSpPr>
              <a:stCxn id="253" idx="4"/>
              <a:endCxn id="255" idx="0"/>
            </p:cNvCxnSpPr>
            <p:nvPr/>
          </p:nvCxnSpPr>
          <p:spPr>
            <a:xfrm>
              <a:off x="6936658" y="1258530"/>
              <a:ext cx="0" cy="550500"/>
            </a:xfrm>
            <a:prstGeom prst="straightConnector1">
              <a:avLst/>
            </a:prstGeom>
            <a:noFill/>
            <a:ln cap="flat" cmpd="sng" w="28575">
              <a:solidFill>
                <a:schemeClr val="lt1"/>
              </a:solidFill>
              <a:prstDash val="solid"/>
              <a:miter lim="800000"/>
              <a:headEnd len="sm" w="sm" type="none"/>
              <a:tailEnd len="sm" w="sm" type="none"/>
            </a:ln>
          </p:spPr>
        </p:cxnSp>
      </p:grpSp>
      <p:grpSp>
        <p:nvGrpSpPr>
          <p:cNvPr id="257" name="Google Shape;257;p4"/>
          <p:cNvGrpSpPr/>
          <p:nvPr/>
        </p:nvGrpSpPr>
        <p:grpSpPr>
          <a:xfrm>
            <a:off x="6597445" y="2497394"/>
            <a:ext cx="678426" cy="1238864"/>
            <a:chOff x="6597445" y="2497394"/>
            <a:chExt cx="678426" cy="1238864"/>
          </a:xfrm>
        </p:grpSpPr>
        <p:sp>
          <p:nvSpPr>
            <p:cNvPr id="258" name="Google Shape;258;p4"/>
            <p:cNvSpPr/>
            <p:nvPr/>
          </p:nvSpPr>
          <p:spPr>
            <a:xfrm>
              <a:off x="6597445" y="3047999"/>
              <a:ext cx="678426" cy="688259"/>
            </a:xfrm>
            <a:prstGeom prst="flowChartConnector">
              <a:avLst/>
            </a:prstGeom>
            <a:solidFill>
              <a:srgbClr val="002060"/>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03</a:t>
              </a:r>
              <a:endParaRPr sz="1800">
                <a:solidFill>
                  <a:schemeClr val="lt1"/>
                </a:solidFill>
                <a:latin typeface="Calibri"/>
                <a:ea typeface="Calibri"/>
                <a:cs typeface="Calibri"/>
                <a:sym typeface="Calibri"/>
              </a:endParaRPr>
            </a:p>
          </p:txBody>
        </p:sp>
        <p:cxnSp>
          <p:nvCxnSpPr>
            <p:cNvPr id="259" name="Google Shape;259;p4"/>
            <p:cNvCxnSpPr>
              <a:stCxn id="255" idx="4"/>
              <a:endCxn id="258" idx="0"/>
            </p:cNvCxnSpPr>
            <p:nvPr/>
          </p:nvCxnSpPr>
          <p:spPr>
            <a:xfrm>
              <a:off x="6936658" y="2497394"/>
              <a:ext cx="0" cy="550500"/>
            </a:xfrm>
            <a:prstGeom prst="straightConnector1">
              <a:avLst/>
            </a:prstGeom>
            <a:noFill/>
            <a:ln cap="flat" cmpd="sng" w="28575">
              <a:solidFill>
                <a:schemeClr val="lt1"/>
              </a:solidFill>
              <a:prstDash val="solid"/>
              <a:miter lim="800000"/>
              <a:headEnd len="sm" w="sm" type="none"/>
              <a:tailEnd len="sm" w="sm" type="none"/>
            </a:ln>
          </p:spPr>
        </p:cxnSp>
      </p:grpSp>
      <p:grpSp>
        <p:nvGrpSpPr>
          <p:cNvPr id="260" name="Google Shape;260;p4"/>
          <p:cNvGrpSpPr/>
          <p:nvPr/>
        </p:nvGrpSpPr>
        <p:grpSpPr>
          <a:xfrm>
            <a:off x="6597445" y="3736258"/>
            <a:ext cx="678426" cy="1238864"/>
            <a:chOff x="6597445" y="3736258"/>
            <a:chExt cx="678426" cy="1238864"/>
          </a:xfrm>
        </p:grpSpPr>
        <p:sp>
          <p:nvSpPr>
            <p:cNvPr id="261" name="Google Shape;261;p4"/>
            <p:cNvSpPr/>
            <p:nvPr/>
          </p:nvSpPr>
          <p:spPr>
            <a:xfrm>
              <a:off x="6597445" y="4286863"/>
              <a:ext cx="678426" cy="688259"/>
            </a:xfrm>
            <a:prstGeom prst="flowChartConnector">
              <a:avLst/>
            </a:prstGeom>
            <a:solidFill>
              <a:srgbClr val="002060"/>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04</a:t>
              </a:r>
              <a:endParaRPr sz="1800">
                <a:solidFill>
                  <a:schemeClr val="lt1"/>
                </a:solidFill>
                <a:latin typeface="Calibri"/>
                <a:ea typeface="Calibri"/>
                <a:cs typeface="Calibri"/>
                <a:sym typeface="Calibri"/>
              </a:endParaRPr>
            </a:p>
          </p:txBody>
        </p:sp>
        <p:cxnSp>
          <p:nvCxnSpPr>
            <p:cNvPr id="262" name="Google Shape;262;p4"/>
            <p:cNvCxnSpPr>
              <a:stCxn id="258" idx="4"/>
              <a:endCxn id="261" idx="0"/>
            </p:cNvCxnSpPr>
            <p:nvPr/>
          </p:nvCxnSpPr>
          <p:spPr>
            <a:xfrm>
              <a:off x="6936658" y="3736258"/>
              <a:ext cx="0" cy="550500"/>
            </a:xfrm>
            <a:prstGeom prst="straightConnector1">
              <a:avLst/>
            </a:prstGeom>
            <a:noFill/>
            <a:ln cap="flat" cmpd="sng" w="28575">
              <a:solidFill>
                <a:schemeClr val="lt1"/>
              </a:solidFill>
              <a:prstDash val="solid"/>
              <a:miter lim="800000"/>
              <a:headEnd len="sm" w="sm" type="none"/>
              <a:tailEnd len="sm" w="sm" type="none"/>
            </a:ln>
          </p:spPr>
        </p:cxnSp>
      </p:grpSp>
      <p:sp>
        <p:nvSpPr>
          <p:cNvPr id="263" name="Google Shape;263;p4"/>
          <p:cNvSpPr/>
          <p:nvPr/>
        </p:nvSpPr>
        <p:spPr>
          <a:xfrm>
            <a:off x="1229032" y="3136612"/>
            <a:ext cx="1607749" cy="584775"/>
          </a:xfrm>
          <a:prstGeom prst="rect">
            <a:avLst/>
          </a:prstGeom>
          <a:solidFill>
            <a:srgbClr val="9C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4" name="Google Shape;264;p4"/>
          <p:cNvSpPr txBox="1"/>
          <p:nvPr/>
        </p:nvSpPr>
        <p:spPr>
          <a:xfrm>
            <a:off x="7335743" y="1963023"/>
            <a:ext cx="275127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2060"/>
                </a:solidFill>
                <a:latin typeface="Calibri"/>
                <a:ea typeface="Calibri"/>
                <a:cs typeface="Calibri"/>
                <a:sym typeface="Calibri"/>
              </a:rPr>
              <a:t>Navigation Concepts</a:t>
            </a:r>
            <a:endParaRPr/>
          </a:p>
        </p:txBody>
      </p:sp>
      <p:sp>
        <p:nvSpPr>
          <p:cNvPr id="265" name="Google Shape;265;p4"/>
          <p:cNvSpPr txBox="1"/>
          <p:nvPr/>
        </p:nvSpPr>
        <p:spPr>
          <a:xfrm>
            <a:off x="7375949" y="3220618"/>
            <a:ext cx="287102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2060"/>
                </a:solidFill>
                <a:latin typeface="Calibri"/>
                <a:ea typeface="Calibri"/>
                <a:cs typeface="Calibri"/>
                <a:sym typeface="Calibri"/>
              </a:rPr>
              <a:t>Taxonomy of Navigation</a:t>
            </a:r>
            <a:endParaRPr/>
          </a:p>
          <a:p>
            <a:pPr indent="0" lvl="0" marL="0" marR="0" rtl="0" algn="l">
              <a:spcBef>
                <a:spcPts val="0"/>
              </a:spcBef>
              <a:spcAft>
                <a:spcPts val="0"/>
              </a:spcAft>
              <a:buNone/>
            </a:pPr>
            <a:r>
              <a:rPr b="1" lang="en-US" sz="2000">
                <a:solidFill>
                  <a:srgbClr val="002060"/>
                </a:solidFill>
                <a:latin typeface="Calibri"/>
                <a:ea typeface="Calibri"/>
                <a:cs typeface="Calibri"/>
                <a:sym typeface="Calibri"/>
              </a:rPr>
              <a:t>Localization  Planning </a:t>
            </a:r>
            <a:endParaRPr/>
          </a:p>
        </p:txBody>
      </p:sp>
      <p:sp>
        <p:nvSpPr>
          <p:cNvPr id="266" name="Google Shape;266;p4"/>
          <p:cNvSpPr txBox="1"/>
          <p:nvPr/>
        </p:nvSpPr>
        <p:spPr>
          <a:xfrm>
            <a:off x="7316075" y="4539768"/>
            <a:ext cx="287102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2060"/>
                </a:solidFill>
                <a:latin typeface="Calibri"/>
                <a:ea typeface="Calibri"/>
                <a:cs typeface="Calibri"/>
                <a:sym typeface="Calibri"/>
              </a:rPr>
              <a:t> Building a Map</a:t>
            </a:r>
            <a:endParaRPr/>
          </a:p>
        </p:txBody>
      </p:sp>
      <p:sp>
        <p:nvSpPr>
          <p:cNvPr id="267" name="Google Shape;267;p4"/>
          <p:cNvSpPr txBox="1"/>
          <p:nvPr/>
        </p:nvSpPr>
        <p:spPr>
          <a:xfrm>
            <a:off x="7275871" y="705428"/>
            <a:ext cx="287102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2060"/>
                </a:solidFill>
                <a:latin typeface="Calibri"/>
                <a:ea typeface="Calibri"/>
                <a:cs typeface="Calibri"/>
                <a:sym typeface="Calibri"/>
              </a:rPr>
              <a:t>What is Navigation Stack</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750"/>
                                        <p:tgtEl>
                                          <p:spTgt spid="263"/>
                                        </p:tgtEl>
                                      </p:cBhvr>
                                    </p:animEffect>
                                    <p:set>
                                      <p:cBhvr>
                                        <p:cTn dur="1" fill="hold">
                                          <p:stCondLst>
                                            <p:cond delay="750"/>
                                          </p:stCondLst>
                                        </p:cTn>
                                        <p:tgtEl>
                                          <p:spTgt spid="26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500"/>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5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5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500"/>
                                        <p:tgtEl>
                                          <p:spTgt spid="257"/>
                                        </p:tgtEl>
                                      </p:cBhvr>
                                    </p:animEffect>
                                  </p:childTnLst>
                                </p:cTn>
                              </p:par>
                              <p:par>
                                <p:cTn fill="hold" nodeType="with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500"/>
                                        <p:tgtEl>
                                          <p:spTgt spid="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500"/>
                                        <p:tgtEl>
                                          <p:spTgt spid="260"/>
                                        </p:tgtEl>
                                      </p:cBhvr>
                                    </p:animEffect>
                                  </p:childTnLst>
                                </p:cTn>
                              </p:par>
                              <p:par>
                                <p:cTn fill="hold" nodeType="with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500"/>
                                        <p:tgtEl>
                                          <p:spTgt spid="2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5"/>
          <p:cNvSpPr txBox="1"/>
          <p:nvPr>
            <p:ph type="ctrTitle"/>
          </p:nvPr>
        </p:nvSpPr>
        <p:spPr>
          <a:xfrm>
            <a:off x="1747458" y="763482"/>
            <a:ext cx="8061648" cy="916053"/>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Navigation using ROS</a:t>
            </a:r>
            <a:endParaRPr/>
          </a:p>
        </p:txBody>
      </p:sp>
      <p:sp>
        <p:nvSpPr>
          <p:cNvPr id="273" name="Google Shape;273;p5"/>
          <p:cNvSpPr txBox="1"/>
          <p:nvPr>
            <p:ph idx="1" type="subTitle"/>
          </p:nvPr>
        </p:nvSpPr>
        <p:spPr>
          <a:xfrm>
            <a:off x="3337248" y="1894799"/>
            <a:ext cx="5517503" cy="67146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Introduction to Navigation stack</a:t>
            </a:r>
            <a:endParaRPr/>
          </a:p>
        </p:txBody>
      </p:sp>
      <p:cxnSp>
        <p:nvCxnSpPr>
          <p:cNvPr id="274" name="Google Shape;274;p5"/>
          <p:cNvCxnSpPr/>
          <p:nvPr/>
        </p:nvCxnSpPr>
        <p:spPr>
          <a:xfrm rot="10800000">
            <a:off x="3337248" y="1784282"/>
            <a:ext cx="5517503" cy="0"/>
          </a:xfrm>
          <a:prstGeom prst="straightConnector1">
            <a:avLst/>
          </a:prstGeom>
          <a:noFill/>
          <a:ln cap="flat" cmpd="sng" w="19050">
            <a:solidFill>
              <a:schemeClr val="dk1"/>
            </a:solidFill>
            <a:prstDash val="solid"/>
            <a:miter lim="800000"/>
            <a:headEnd len="sm" w="sm" type="none"/>
            <a:tailEnd len="sm" w="sm" type="none"/>
          </a:ln>
        </p:spPr>
      </p:cxnSp>
      <p:sp>
        <p:nvSpPr>
          <p:cNvPr id="275" name="Google Shape;275;p5"/>
          <p:cNvSpPr/>
          <p:nvPr/>
        </p:nvSpPr>
        <p:spPr>
          <a:xfrm>
            <a:off x="0" y="6457890"/>
            <a:ext cx="12192000" cy="400110"/>
          </a:xfrm>
          <a:prstGeom prst="rect">
            <a:avLst/>
          </a:prstGeom>
          <a:solidFill>
            <a:srgbClr val="9C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76" name="Google Shape;276;p5"/>
          <p:cNvPicPr preferRelativeResize="0"/>
          <p:nvPr/>
        </p:nvPicPr>
        <p:blipFill rotWithShape="1">
          <a:blip r:embed="rId3">
            <a:alphaModFix/>
          </a:blip>
          <a:srcRect b="0" l="0" r="0" t="0"/>
          <a:stretch/>
        </p:blipFill>
        <p:spPr>
          <a:xfrm>
            <a:off x="10506209" y="5616761"/>
            <a:ext cx="1659968" cy="1659968"/>
          </a:xfrm>
          <a:prstGeom prst="rect">
            <a:avLst/>
          </a:prstGeom>
          <a:noFill/>
          <a:ln>
            <a:noFill/>
          </a:ln>
        </p:spPr>
      </p:pic>
      <p:pic>
        <p:nvPicPr>
          <p:cNvPr descr="Robot arm - Free technology icons" id="277" name="Google Shape;277;p5"/>
          <p:cNvPicPr preferRelativeResize="0"/>
          <p:nvPr/>
        </p:nvPicPr>
        <p:blipFill rotWithShape="1">
          <a:blip r:embed="rId4">
            <a:alphaModFix/>
          </a:blip>
          <a:srcRect b="0" l="0" r="0" t="0"/>
          <a:stretch/>
        </p:blipFill>
        <p:spPr>
          <a:xfrm>
            <a:off x="10797309" y="131618"/>
            <a:ext cx="1089891" cy="1089891"/>
          </a:xfrm>
          <a:prstGeom prst="rect">
            <a:avLst/>
          </a:prstGeom>
          <a:noFill/>
          <a:ln>
            <a:noFill/>
          </a:ln>
        </p:spPr>
      </p:pic>
      <p:sp>
        <p:nvSpPr>
          <p:cNvPr id="278" name="Google Shape;278;p5"/>
          <p:cNvSpPr txBox="1"/>
          <p:nvPr/>
        </p:nvSpPr>
        <p:spPr>
          <a:xfrm>
            <a:off x="1154487" y="6488668"/>
            <a:ext cx="15279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01285960031</a:t>
            </a:r>
            <a:endParaRPr/>
          </a:p>
        </p:txBody>
      </p:sp>
      <p:sp>
        <p:nvSpPr>
          <p:cNvPr id="279" name="Google Shape;279;p5"/>
          <p:cNvSpPr txBox="1"/>
          <p:nvPr/>
        </p:nvSpPr>
        <p:spPr>
          <a:xfrm>
            <a:off x="2641982" y="6484702"/>
            <a:ext cx="15279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01285960031</a:t>
            </a:r>
            <a:endParaRPr/>
          </a:p>
        </p:txBody>
      </p:sp>
      <p:pic>
        <p:nvPicPr>
          <p:cNvPr descr="Receiver with solid fill" id="280" name="Google Shape;280;p5"/>
          <p:cNvPicPr preferRelativeResize="0"/>
          <p:nvPr/>
        </p:nvPicPr>
        <p:blipFill rotWithShape="1">
          <a:blip r:embed="rId5">
            <a:alphaModFix/>
          </a:blip>
          <a:srcRect b="0" l="0" r="0" t="0"/>
          <a:stretch/>
        </p:blipFill>
        <p:spPr>
          <a:xfrm>
            <a:off x="633551" y="6446745"/>
            <a:ext cx="400110" cy="400110"/>
          </a:xfrm>
          <a:prstGeom prst="rect">
            <a:avLst/>
          </a:prstGeom>
          <a:noFill/>
          <a:ln>
            <a:noFill/>
          </a:ln>
        </p:spPr>
      </p:pic>
      <p:pic>
        <p:nvPicPr>
          <p:cNvPr descr="Book - Internet Icon White PNG Transparent With Clear ..." id="281" name="Google Shape;281;p5"/>
          <p:cNvPicPr preferRelativeResize="0"/>
          <p:nvPr/>
        </p:nvPicPr>
        <p:blipFill rotWithShape="1">
          <a:blip r:embed="rId6">
            <a:alphaModFix/>
          </a:blip>
          <a:srcRect b="0" l="0" r="0" t="0"/>
          <a:stretch/>
        </p:blipFill>
        <p:spPr>
          <a:xfrm>
            <a:off x="5578228" y="6457890"/>
            <a:ext cx="400109" cy="409203"/>
          </a:xfrm>
          <a:prstGeom prst="rect">
            <a:avLst/>
          </a:prstGeom>
          <a:noFill/>
          <a:ln>
            <a:noFill/>
          </a:ln>
        </p:spPr>
      </p:pic>
      <p:sp>
        <p:nvSpPr>
          <p:cNvPr id="282" name="Google Shape;282;p5"/>
          <p:cNvSpPr txBox="1"/>
          <p:nvPr/>
        </p:nvSpPr>
        <p:spPr>
          <a:xfrm>
            <a:off x="6184667" y="6493215"/>
            <a:ext cx="25298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www.roboticscorner.tech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6"/>
          <p:cNvSpPr/>
          <p:nvPr/>
        </p:nvSpPr>
        <p:spPr>
          <a:xfrm>
            <a:off x="513634" y="1436913"/>
            <a:ext cx="1672989" cy="523221"/>
          </a:xfrm>
          <a:prstGeom prst="roundRect">
            <a:avLst>
              <a:gd fmla="val 22917" name="adj"/>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Definition</a:t>
            </a:r>
            <a:endParaRPr b="1" sz="1600">
              <a:solidFill>
                <a:schemeClr val="lt1"/>
              </a:solidFill>
              <a:latin typeface="Calibri"/>
              <a:ea typeface="Calibri"/>
              <a:cs typeface="Calibri"/>
              <a:sym typeface="Calibri"/>
            </a:endParaRPr>
          </a:p>
        </p:txBody>
      </p:sp>
      <p:sp>
        <p:nvSpPr>
          <p:cNvPr id="288" name="Google Shape;288;p6"/>
          <p:cNvSpPr txBox="1"/>
          <p:nvPr/>
        </p:nvSpPr>
        <p:spPr>
          <a:xfrm>
            <a:off x="2332655" y="1377658"/>
            <a:ext cx="888274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Navigation Stack is fairly simple on a conceptual level. It takes in information from odometry and sensor streams and outputs velocity commands to send to a mobile base.</a:t>
            </a:r>
            <a:endParaRPr/>
          </a:p>
        </p:txBody>
      </p:sp>
      <p:sp>
        <p:nvSpPr>
          <p:cNvPr id="289" name="Google Shape;289;p6"/>
          <p:cNvSpPr txBox="1"/>
          <p:nvPr/>
        </p:nvSpPr>
        <p:spPr>
          <a:xfrm>
            <a:off x="1102553" y="2334275"/>
            <a:ext cx="341934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Navigation Concepts:</a:t>
            </a:r>
            <a:endParaRPr/>
          </a:p>
        </p:txBody>
      </p:sp>
      <p:sp>
        <p:nvSpPr>
          <p:cNvPr id="290" name="Google Shape;290;p6"/>
          <p:cNvSpPr/>
          <p:nvPr/>
        </p:nvSpPr>
        <p:spPr>
          <a:xfrm>
            <a:off x="0" y="6457890"/>
            <a:ext cx="12192000" cy="400110"/>
          </a:xfrm>
          <a:prstGeom prst="rect">
            <a:avLst/>
          </a:prstGeom>
          <a:solidFill>
            <a:srgbClr val="9C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1" name="Google Shape;291;p6"/>
          <p:cNvSpPr/>
          <p:nvPr/>
        </p:nvSpPr>
        <p:spPr>
          <a:xfrm>
            <a:off x="137652" y="88491"/>
            <a:ext cx="678426" cy="688259"/>
          </a:xfrm>
          <a:prstGeom prst="flowChartConnector">
            <a:avLst/>
          </a:prstGeom>
          <a:solidFill>
            <a:srgbClr val="002060"/>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01</a:t>
            </a:r>
            <a:endParaRPr/>
          </a:p>
        </p:txBody>
      </p:sp>
      <p:sp>
        <p:nvSpPr>
          <p:cNvPr id="292" name="Google Shape;292;p6"/>
          <p:cNvSpPr txBox="1"/>
          <p:nvPr/>
        </p:nvSpPr>
        <p:spPr>
          <a:xfrm>
            <a:off x="916156" y="232565"/>
            <a:ext cx="287102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2060"/>
                </a:solidFill>
                <a:latin typeface="Calibri"/>
                <a:ea typeface="Calibri"/>
                <a:cs typeface="Calibri"/>
                <a:sym typeface="Calibri"/>
              </a:rPr>
              <a:t>What is Navigation Stack</a:t>
            </a:r>
            <a:endParaRPr/>
          </a:p>
        </p:txBody>
      </p:sp>
      <p:pic>
        <p:nvPicPr>
          <p:cNvPr id="293" name="Google Shape;293;p6"/>
          <p:cNvPicPr preferRelativeResize="0"/>
          <p:nvPr/>
        </p:nvPicPr>
        <p:blipFill rotWithShape="1">
          <a:blip r:embed="rId3">
            <a:alphaModFix/>
          </a:blip>
          <a:srcRect b="0" l="0" r="0" t="0"/>
          <a:stretch/>
        </p:blipFill>
        <p:spPr>
          <a:xfrm>
            <a:off x="10506209" y="5627906"/>
            <a:ext cx="1659968" cy="1659968"/>
          </a:xfrm>
          <a:prstGeom prst="rect">
            <a:avLst/>
          </a:prstGeom>
          <a:noFill/>
          <a:ln>
            <a:noFill/>
          </a:ln>
        </p:spPr>
      </p:pic>
      <p:pic>
        <p:nvPicPr>
          <p:cNvPr descr="Robot arm - Free technology icons" id="294" name="Google Shape;294;p6"/>
          <p:cNvPicPr preferRelativeResize="0"/>
          <p:nvPr/>
        </p:nvPicPr>
        <p:blipFill rotWithShape="1">
          <a:blip r:embed="rId4">
            <a:alphaModFix/>
          </a:blip>
          <a:srcRect b="0" l="0" r="0" t="0"/>
          <a:stretch/>
        </p:blipFill>
        <p:spPr>
          <a:xfrm>
            <a:off x="10797309" y="131618"/>
            <a:ext cx="1089891" cy="1089891"/>
          </a:xfrm>
          <a:prstGeom prst="rect">
            <a:avLst/>
          </a:prstGeom>
          <a:noFill/>
          <a:ln>
            <a:noFill/>
          </a:ln>
        </p:spPr>
      </p:pic>
      <p:sp>
        <p:nvSpPr>
          <p:cNvPr id="295" name="Google Shape;295;p6"/>
          <p:cNvSpPr txBox="1"/>
          <p:nvPr/>
        </p:nvSpPr>
        <p:spPr>
          <a:xfrm>
            <a:off x="1154487" y="6488668"/>
            <a:ext cx="15279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01285960031</a:t>
            </a:r>
            <a:endParaRPr/>
          </a:p>
        </p:txBody>
      </p:sp>
      <p:sp>
        <p:nvSpPr>
          <p:cNvPr id="296" name="Google Shape;296;p6"/>
          <p:cNvSpPr txBox="1"/>
          <p:nvPr/>
        </p:nvSpPr>
        <p:spPr>
          <a:xfrm>
            <a:off x="2641982" y="6484702"/>
            <a:ext cx="15279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01285960031</a:t>
            </a:r>
            <a:endParaRPr/>
          </a:p>
        </p:txBody>
      </p:sp>
      <p:pic>
        <p:nvPicPr>
          <p:cNvPr descr="Receiver with solid fill" id="297" name="Google Shape;297;p6"/>
          <p:cNvPicPr preferRelativeResize="0"/>
          <p:nvPr/>
        </p:nvPicPr>
        <p:blipFill rotWithShape="1">
          <a:blip r:embed="rId5">
            <a:alphaModFix/>
          </a:blip>
          <a:srcRect b="0" l="0" r="0" t="0"/>
          <a:stretch/>
        </p:blipFill>
        <p:spPr>
          <a:xfrm>
            <a:off x="633551" y="6446745"/>
            <a:ext cx="400110" cy="400110"/>
          </a:xfrm>
          <a:prstGeom prst="rect">
            <a:avLst/>
          </a:prstGeom>
          <a:noFill/>
          <a:ln>
            <a:noFill/>
          </a:ln>
        </p:spPr>
      </p:pic>
      <p:pic>
        <p:nvPicPr>
          <p:cNvPr descr="Book - Internet Icon White PNG Transparent With Clear ..." id="298" name="Google Shape;298;p6"/>
          <p:cNvPicPr preferRelativeResize="0"/>
          <p:nvPr/>
        </p:nvPicPr>
        <p:blipFill rotWithShape="1">
          <a:blip r:embed="rId6">
            <a:alphaModFix/>
          </a:blip>
          <a:srcRect b="0" l="0" r="0" t="0"/>
          <a:stretch/>
        </p:blipFill>
        <p:spPr>
          <a:xfrm>
            <a:off x="5578228" y="6457890"/>
            <a:ext cx="400109" cy="409203"/>
          </a:xfrm>
          <a:prstGeom prst="rect">
            <a:avLst/>
          </a:prstGeom>
          <a:noFill/>
          <a:ln>
            <a:noFill/>
          </a:ln>
        </p:spPr>
      </p:pic>
      <p:sp>
        <p:nvSpPr>
          <p:cNvPr id="299" name="Google Shape;299;p6"/>
          <p:cNvSpPr txBox="1"/>
          <p:nvPr/>
        </p:nvSpPr>
        <p:spPr>
          <a:xfrm>
            <a:off x="6184667" y="6493215"/>
            <a:ext cx="25298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www.roboticscorner.tech</a:t>
            </a:r>
            <a:endParaRPr/>
          </a:p>
        </p:txBody>
      </p:sp>
      <p:pic>
        <p:nvPicPr>
          <p:cNvPr id="300" name="Google Shape;300;p6"/>
          <p:cNvPicPr preferRelativeResize="0"/>
          <p:nvPr/>
        </p:nvPicPr>
        <p:blipFill rotWithShape="1">
          <a:blip r:embed="rId7">
            <a:alphaModFix/>
          </a:blip>
          <a:srcRect b="0" l="0" r="0" t="0"/>
          <a:stretch/>
        </p:blipFill>
        <p:spPr>
          <a:xfrm>
            <a:off x="6407302" y="2068743"/>
            <a:ext cx="3888232" cy="4344393"/>
          </a:xfrm>
          <a:prstGeom prst="rect">
            <a:avLst/>
          </a:prstGeom>
          <a:noFill/>
          <a:ln>
            <a:noFill/>
          </a:ln>
        </p:spPr>
      </p:pic>
      <p:sp>
        <p:nvSpPr>
          <p:cNvPr id="301" name="Google Shape;301;p6"/>
          <p:cNvSpPr txBox="1"/>
          <p:nvPr/>
        </p:nvSpPr>
        <p:spPr>
          <a:xfrm>
            <a:off x="1350129" y="3116300"/>
            <a:ext cx="3171770" cy="120032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Map, Robot Pose, and Path </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Building a Map</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Localization </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Planning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500"/>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500"/>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500"/>
                                        <p:tgtEl>
                                          <p:spTgt spid="2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500"/>
                                        <p:tgtEl>
                                          <p:spTgt spid="3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5" name="Shape 305"/>
        <p:cNvGrpSpPr/>
        <p:nvPr/>
      </p:nvGrpSpPr>
      <p:grpSpPr>
        <a:xfrm>
          <a:off x="0" y="0"/>
          <a:ext cx="0" cy="0"/>
          <a:chOff x="0" y="0"/>
          <a:chExt cx="0" cy="0"/>
        </a:xfrm>
      </p:grpSpPr>
      <p:sp>
        <p:nvSpPr>
          <p:cNvPr id="306" name="Google Shape;306;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7" name="Google Shape;307;p7"/>
          <p:cNvSpPr/>
          <p:nvPr/>
        </p:nvSpPr>
        <p:spPr>
          <a:xfrm flipH="1" rot="-5400000">
            <a:off x="2666617" y="-2666188"/>
            <a:ext cx="6858000" cy="12191233"/>
          </a:xfrm>
          <a:prstGeom prst="rect">
            <a:avLst/>
          </a:prstGeom>
          <a:gradFill>
            <a:gsLst>
              <a:gs pos="0">
                <a:schemeClr val="accent1"/>
              </a:gs>
              <a:gs pos="8000">
                <a:schemeClr val="accent1"/>
              </a:gs>
              <a:gs pos="100000">
                <a:srgbClr val="1F3864"/>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8" name="Google Shape;308;p7"/>
          <p:cNvSpPr/>
          <p:nvPr/>
        </p:nvSpPr>
        <p:spPr>
          <a:xfrm flipH="1" rot="10800000">
            <a:off x="-2311" y="0"/>
            <a:ext cx="9070846" cy="6857572"/>
          </a:xfrm>
          <a:prstGeom prst="rect">
            <a:avLst/>
          </a:prstGeom>
          <a:gradFill>
            <a:gsLst>
              <a:gs pos="0">
                <a:srgbClr val="000000">
                  <a:alpha val="51764"/>
                </a:srgbClr>
              </a:gs>
              <a:gs pos="8000">
                <a:srgbClr val="000000">
                  <a:alpha val="51764"/>
                </a:srgbClr>
              </a:gs>
              <a:gs pos="100000">
                <a:schemeClr val="accent1"/>
              </a:gs>
            </a:gsLst>
            <a:lin ang="4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9" name="Google Shape;309;p7"/>
          <p:cNvSpPr/>
          <p:nvPr/>
        </p:nvSpPr>
        <p:spPr>
          <a:xfrm flipH="1" rot="-5400000">
            <a:off x="3649491" y="-1685840"/>
            <a:ext cx="4894564" cy="12193546"/>
          </a:xfrm>
          <a:prstGeom prst="rect">
            <a:avLst/>
          </a:prstGeom>
          <a:gradFill>
            <a:gsLst>
              <a:gs pos="0">
                <a:srgbClr val="9CC2E5">
                  <a:alpha val="0"/>
                </a:srgbClr>
              </a:gs>
              <a:gs pos="100000">
                <a:srgbClr val="000000">
                  <a:alpha val="45882"/>
                </a:srgbClr>
              </a:gs>
            </a:gsLst>
            <a:lin ang="1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10" name="Google Shape;310;p7" title="ROS Navigation"/>
          <p:cNvPicPr preferRelativeResize="0"/>
          <p:nvPr>
            <p:ph idx="1" type="body"/>
          </p:nvPr>
        </p:nvPicPr>
        <p:blipFill rotWithShape="1">
          <a:blip r:embed="rId3">
            <a:alphaModFix/>
          </a:blip>
          <a:srcRect b="0" l="0" r="0" t="0"/>
          <a:stretch/>
        </p:blipFill>
        <p:spPr>
          <a:xfrm>
            <a:off x="836177" y="457200"/>
            <a:ext cx="10519646" cy="5943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
                                        <p:tgtEl>
                                          <p:spTgt spid="3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8"/>
          <p:cNvSpPr txBox="1"/>
          <p:nvPr/>
        </p:nvSpPr>
        <p:spPr>
          <a:xfrm>
            <a:off x="513634" y="1173079"/>
            <a:ext cx="420083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Navigation Stack Requirements?</a:t>
            </a:r>
            <a:endParaRPr/>
          </a:p>
        </p:txBody>
      </p:sp>
      <p:sp>
        <p:nvSpPr>
          <p:cNvPr id="316" name="Google Shape;316;p8"/>
          <p:cNvSpPr/>
          <p:nvPr/>
        </p:nvSpPr>
        <p:spPr>
          <a:xfrm>
            <a:off x="0" y="6457890"/>
            <a:ext cx="12192000" cy="400110"/>
          </a:xfrm>
          <a:prstGeom prst="rect">
            <a:avLst/>
          </a:prstGeom>
          <a:solidFill>
            <a:srgbClr val="9C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7" name="Google Shape;317;p8"/>
          <p:cNvSpPr/>
          <p:nvPr/>
        </p:nvSpPr>
        <p:spPr>
          <a:xfrm>
            <a:off x="137652" y="88491"/>
            <a:ext cx="678426" cy="688259"/>
          </a:xfrm>
          <a:prstGeom prst="flowChartConnector">
            <a:avLst/>
          </a:prstGeom>
          <a:solidFill>
            <a:srgbClr val="002060"/>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01</a:t>
            </a:r>
            <a:endParaRPr/>
          </a:p>
        </p:txBody>
      </p:sp>
      <p:pic>
        <p:nvPicPr>
          <p:cNvPr id="318" name="Google Shape;318;p8"/>
          <p:cNvPicPr preferRelativeResize="0"/>
          <p:nvPr/>
        </p:nvPicPr>
        <p:blipFill rotWithShape="1">
          <a:blip r:embed="rId3">
            <a:alphaModFix/>
          </a:blip>
          <a:srcRect b="0" l="0" r="0" t="0"/>
          <a:stretch/>
        </p:blipFill>
        <p:spPr>
          <a:xfrm>
            <a:off x="10506209" y="5627906"/>
            <a:ext cx="1659968" cy="1659968"/>
          </a:xfrm>
          <a:prstGeom prst="rect">
            <a:avLst/>
          </a:prstGeom>
          <a:noFill/>
          <a:ln>
            <a:noFill/>
          </a:ln>
        </p:spPr>
      </p:pic>
      <p:pic>
        <p:nvPicPr>
          <p:cNvPr descr="Robot arm - Free technology icons" id="319" name="Google Shape;319;p8"/>
          <p:cNvPicPr preferRelativeResize="0"/>
          <p:nvPr/>
        </p:nvPicPr>
        <p:blipFill rotWithShape="1">
          <a:blip r:embed="rId4">
            <a:alphaModFix/>
          </a:blip>
          <a:srcRect b="0" l="0" r="0" t="0"/>
          <a:stretch/>
        </p:blipFill>
        <p:spPr>
          <a:xfrm>
            <a:off x="10797309" y="131618"/>
            <a:ext cx="1089891" cy="1089891"/>
          </a:xfrm>
          <a:prstGeom prst="rect">
            <a:avLst/>
          </a:prstGeom>
          <a:noFill/>
          <a:ln>
            <a:noFill/>
          </a:ln>
        </p:spPr>
      </p:pic>
      <p:sp>
        <p:nvSpPr>
          <p:cNvPr id="320" name="Google Shape;320;p8"/>
          <p:cNvSpPr txBox="1"/>
          <p:nvPr/>
        </p:nvSpPr>
        <p:spPr>
          <a:xfrm>
            <a:off x="1154487" y="6488668"/>
            <a:ext cx="15279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01285960031</a:t>
            </a:r>
            <a:endParaRPr/>
          </a:p>
        </p:txBody>
      </p:sp>
      <p:sp>
        <p:nvSpPr>
          <p:cNvPr id="321" name="Google Shape;321;p8"/>
          <p:cNvSpPr txBox="1"/>
          <p:nvPr/>
        </p:nvSpPr>
        <p:spPr>
          <a:xfrm>
            <a:off x="2641982" y="6484702"/>
            <a:ext cx="15279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01285960031</a:t>
            </a:r>
            <a:endParaRPr/>
          </a:p>
        </p:txBody>
      </p:sp>
      <p:pic>
        <p:nvPicPr>
          <p:cNvPr descr="Receiver with solid fill" id="322" name="Google Shape;322;p8"/>
          <p:cNvPicPr preferRelativeResize="0"/>
          <p:nvPr/>
        </p:nvPicPr>
        <p:blipFill rotWithShape="1">
          <a:blip r:embed="rId5">
            <a:alphaModFix/>
          </a:blip>
          <a:srcRect b="0" l="0" r="0" t="0"/>
          <a:stretch/>
        </p:blipFill>
        <p:spPr>
          <a:xfrm>
            <a:off x="633551" y="6446745"/>
            <a:ext cx="400110" cy="400110"/>
          </a:xfrm>
          <a:prstGeom prst="rect">
            <a:avLst/>
          </a:prstGeom>
          <a:noFill/>
          <a:ln>
            <a:noFill/>
          </a:ln>
        </p:spPr>
      </p:pic>
      <p:pic>
        <p:nvPicPr>
          <p:cNvPr descr="Book - Internet Icon White PNG Transparent With Clear ..." id="323" name="Google Shape;323;p8"/>
          <p:cNvPicPr preferRelativeResize="0"/>
          <p:nvPr/>
        </p:nvPicPr>
        <p:blipFill rotWithShape="1">
          <a:blip r:embed="rId6">
            <a:alphaModFix/>
          </a:blip>
          <a:srcRect b="0" l="0" r="0" t="0"/>
          <a:stretch/>
        </p:blipFill>
        <p:spPr>
          <a:xfrm>
            <a:off x="5578228" y="6457890"/>
            <a:ext cx="400109" cy="409203"/>
          </a:xfrm>
          <a:prstGeom prst="rect">
            <a:avLst/>
          </a:prstGeom>
          <a:noFill/>
          <a:ln>
            <a:noFill/>
          </a:ln>
        </p:spPr>
      </p:pic>
      <p:sp>
        <p:nvSpPr>
          <p:cNvPr id="324" name="Google Shape;324;p8"/>
          <p:cNvSpPr txBox="1"/>
          <p:nvPr/>
        </p:nvSpPr>
        <p:spPr>
          <a:xfrm>
            <a:off x="6184667" y="6493215"/>
            <a:ext cx="25298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www.roboticscorner.tech</a:t>
            </a:r>
            <a:endParaRPr/>
          </a:p>
        </p:txBody>
      </p:sp>
      <p:sp>
        <p:nvSpPr>
          <p:cNvPr id="325" name="Google Shape;325;p8"/>
          <p:cNvSpPr txBox="1"/>
          <p:nvPr/>
        </p:nvSpPr>
        <p:spPr>
          <a:xfrm>
            <a:off x="513634" y="1909160"/>
            <a:ext cx="11196284"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While the Navigation Stack is designed to be as general purpose as possible, there are three main hardware requirements that restrict its use: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It is meant for both differential drive and holonomic wheeled robots only. It assumes that the mobile base is controlled by sending desired velocity commands to achieve in the form of: x velocity, y velocity, theta velocity.</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It requires a planar laser mounted somewhere on the mobile base. This laser is used for map building and localization.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Navigation Stack was developed on a square robot, so its performance will be best on robots that are nearly square or circular. It does work on robots of arbitrary shapes and sizes, but it may have difficulty with large rectangular robots in narrow spaces like doorways.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 name="Google Shape;326;p8"/>
          <p:cNvSpPr txBox="1"/>
          <p:nvPr/>
        </p:nvSpPr>
        <p:spPr>
          <a:xfrm>
            <a:off x="833606" y="232565"/>
            <a:ext cx="287102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2060"/>
                </a:solidFill>
                <a:latin typeface="Calibri"/>
                <a:ea typeface="Calibri"/>
                <a:cs typeface="Calibri"/>
                <a:sym typeface="Calibri"/>
              </a:rPr>
              <a:t>What is Navigation Stack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500"/>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500"/>
                                        <p:tgtEl>
                                          <p:spTgt spid="3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9"/>
          <p:cNvSpPr/>
          <p:nvPr/>
        </p:nvSpPr>
        <p:spPr>
          <a:xfrm>
            <a:off x="137652" y="88491"/>
            <a:ext cx="678426" cy="688259"/>
          </a:xfrm>
          <a:prstGeom prst="flowChartConnector">
            <a:avLst/>
          </a:prstGeom>
          <a:solidFill>
            <a:srgbClr val="002060"/>
          </a:solidFill>
          <a:ln cap="flat" cmpd="sng" w="28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01</a:t>
            </a:r>
            <a:endParaRPr/>
          </a:p>
        </p:txBody>
      </p:sp>
      <p:sp>
        <p:nvSpPr>
          <p:cNvPr id="332" name="Google Shape;332;p9"/>
          <p:cNvSpPr txBox="1"/>
          <p:nvPr/>
        </p:nvSpPr>
        <p:spPr>
          <a:xfrm>
            <a:off x="916156" y="232565"/>
            <a:ext cx="287102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2060"/>
                </a:solidFill>
                <a:latin typeface="Calibri"/>
                <a:ea typeface="Calibri"/>
                <a:cs typeface="Calibri"/>
                <a:sym typeface="Calibri"/>
              </a:rPr>
              <a:t>What is and why Linux</a:t>
            </a:r>
            <a:endParaRPr/>
          </a:p>
        </p:txBody>
      </p:sp>
      <p:sp>
        <p:nvSpPr>
          <p:cNvPr id="333" name="Google Shape;333;p9"/>
          <p:cNvSpPr/>
          <p:nvPr/>
        </p:nvSpPr>
        <p:spPr>
          <a:xfrm>
            <a:off x="0" y="6457890"/>
            <a:ext cx="12192000" cy="400110"/>
          </a:xfrm>
          <a:prstGeom prst="rect">
            <a:avLst/>
          </a:prstGeom>
          <a:solidFill>
            <a:srgbClr val="9C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34" name="Google Shape;334;p9"/>
          <p:cNvPicPr preferRelativeResize="0"/>
          <p:nvPr/>
        </p:nvPicPr>
        <p:blipFill rotWithShape="1">
          <a:blip r:embed="rId3">
            <a:alphaModFix/>
          </a:blip>
          <a:srcRect b="0" l="0" r="0" t="0"/>
          <a:stretch/>
        </p:blipFill>
        <p:spPr>
          <a:xfrm>
            <a:off x="10506209" y="5627906"/>
            <a:ext cx="1659968" cy="1659968"/>
          </a:xfrm>
          <a:prstGeom prst="rect">
            <a:avLst/>
          </a:prstGeom>
          <a:noFill/>
          <a:ln>
            <a:noFill/>
          </a:ln>
        </p:spPr>
      </p:pic>
      <p:pic>
        <p:nvPicPr>
          <p:cNvPr descr="Robot arm - Free technology icons" id="335" name="Google Shape;335;p9"/>
          <p:cNvPicPr preferRelativeResize="0"/>
          <p:nvPr/>
        </p:nvPicPr>
        <p:blipFill rotWithShape="1">
          <a:blip r:embed="rId4">
            <a:alphaModFix/>
          </a:blip>
          <a:srcRect b="0" l="0" r="0" t="0"/>
          <a:stretch/>
        </p:blipFill>
        <p:spPr>
          <a:xfrm>
            <a:off x="10797309" y="131618"/>
            <a:ext cx="1089891" cy="1089891"/>
          </a:xfrm>
          <a:prstGeom prst="rect">
            <a:avLst/>
          </a:prstGeom>
          <a:noFill/>
          <a:ln>
            <a:noFill/>
          </a:ln>
        </p:spPr>
      </p:pic>
      <p:sp>
        <p:nvSpPr>
          <p:cNvPr id="336" name="Google Shape;336;p9"/>
          <p:cNvSpPr txBox="1"/>
          <p:nvPr/>
        </p:nvSpPr>
        <p:spPr>
          <a:xfrm>
            <a:off x="1154487" y="6488668"/>
            <a:ext cx="15279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01285960031</a:t>
            </a:r>
            <a:endParaRPr/>
          </a:p>
        </p:txBody>
      </p:sp>
      <p:sp>
        <p:nvSpPr>
          <p:cNvPr id="337" name="Google Shape;337;p9"/>
          <p:cNvSpPr txBox="1"/>
          <p:nvPr/>
        </p:nvSpPr>
        <p:spPr>
          <a:xfrm>
            <a:off x="2641982" y="6484702"/>
            <a:ext cx="15279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01285960031</a:t>
            </a:r>
            <a:endParaRPr/>
          </a:p>
        </p:txBody>
      </p:sp>
      <p:pic>
        <p:nvPicPr>
          <p:cNvPr descr="Receiver with solid fill" id="338" name="Google Shape;338;p9"/>
          <p:cNvPicPr preferRelativeResize="0"/>
          <p:nvPr/>
        </p:nvPicPr>
        <p:blipFill rotWithShape="1">
          <a:blip r:embed="rId5">
            <a:alphaModFix/>
          </a:blip>
          <a:srcRect b="0" l="0" r="0" t="0"/>
          <a:stretch/>
        </p:blipFill>
        <p:spPr>
          <a:xfrm>
            <a:off x="633551" y="6446745"/>
            <a:ext cx="400110" cy="400110"/>
          </a:xfrm>
          <a:prstGeom prst="rect">
            <a:avLst/>
          </a:prstGeom>
          <a:noFill/>
          <a:ln>
            <a:noFill/>
          </a:ln>
        </p:spPr>
      </p:pic>
      <p:pic>
        <p:nvPicPr>
          <p:cNvPr descr="Book - Internet Icon White PNG Transparent With Clear ..." id="339" name="Google Shape;339;p9"/>
          <p:cNvPicPr preferRelativeResize="0"/>
          <p:nvPr/>
        </p:nvPicPr>
        <p:blipFill rotWithShape="1">
          <a:blip r:embed="rId6">
            <a:alphaModFix/>
          </a:blip>
          <a:srcRect b="0" l="0" r="0" t="0"/>
          <a:stretch/>
        </p:blipFill>
        <p:spPr>
          <a:xfrm>
            <a:off x="5578228" y="6457890"/>
            <a:ext cx="400109" cy="409203"/>
          </a:xfrm>
          <a:prstGeom prst="rect">
            <a:avLst/>
          </a:prstGeom>
          <a:noFill/>
          <a:ln>
            <a:noFill/>
          </a:ln>
        </p:spPr>
      </p:pic>
      <p:sp>
        <p:nvSpPr>
          <p:cNvPr id="340" name="Google Shape;340;p9"/>
          <p:cNvSpPr txBox="1"/>
          <p:nvPr/>
        </p:nvSpPr>
        <p:spPr>
          <a:xfrm>
            <a:off x="6184667" y="6493215"/>
            <a:ext cx="25298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www.roboticscorner.tech</a:t>
            </a:r>
            <a:endParaRPr/>
          </a:p>
        </p:txBody>
      </p:sp>
      <p:sp>
        <p:nvSpPr>
          <p:cNvPr id="341" name="Google Shape;341;p9"/>
          <p:cNvSpPr txBox="1"/>
          <p:nvPr>
            <p:ph type="title"/>
          </p:nvPr>
        </p:nvSpPr>
        <p:spPr>
          <a:xfrm>
            <a:off x="838200" y="1145358"/>
            <a:ext cx="10515600" cy="10226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To navigate</a:t>
            </a:r>
            <a:endParaRPr/>
          </a:p>
        </p:txBody>
      </p:sp>
      <p:sp>
        <p:nvSpPr>
          <p:cNvPr id="342" name="Google Shape;342;p9"/>
          <p:cNvSpPr txBox="1"/>
          <p:nvPr>
            <p:ph idx="1" type="body"/>
          </p:nvPr>
        </p:nvSpPr>
        <p:spPr>
          <a:xfrm>
            <a:off x="838200" y="2355532"/>
            <a:ext cx="10515600" cy="335711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metric map defines a reference frame.  </a:t>
            </a:r>
            <a:endParaRPr/>
          </a:p>
          <a:p>
            <a:pPr indent="-228600" lvl="0" marL="228600" rtl="0" algn="l">
              <a:lnSpc>
                <a:spcPct val="90000"/>
              </a:lnSpc>
              <a:spcBef>
                <a:spcPts val="1000"/>
              </a:spcBef>
              <a:spcAft>
                <a:spcPts val="0"/>
              </a:spcAft>
              <a:buClr>
                <a:schemeClr val="dk1"/>
              </a:buClr>
              <a:buSzPts val="2800"/>
              <a:buChar char="•"/>
            </a:pPr>
            <a:r>
              <a:rPr lang="en-US"/>
              <a:t>To operate in a map, a robot should know its position in that reference frame.  </a:t>
            </a:r>
            <a:endParaRPr/>
          </a:p>
          <a:p>
            <a:pPr indent="-228600" lvl="0" marL="228600" rtl="0" algn="l">
              <a:lnSpc>
                <a:spcPct val="90000"/>
              </a:lnSpc>
              <a:spcBef>
                <a:spcPts val="1000"/>
              </a:spcBef>
              <a:spcAft>
                <a:spcPts val="0"/>
              </a:spcAft>
              <a:buClr>
                <a:schemeClr val="dk1"/>
              </a:buClr>
              <a:buSzPts val="2800"/>
              <a:buChar char="•"/>
            </a:pPr>
            <a:r>
              <a:rPr lang="en-US"/>
              <a:t>A sequence of waypoints or of actions to reach a goal location in the map is a path.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2024-02-10T12:21:26Z</dcterms:created>
  <dc:creator>OMAR ABDO</dc:creator>
</cp:coreProperties>
</file>