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58" r:id="rId7"/>
    <p:sldId id="261" r:id="rId8"/>
    <p:sldId id="283" r:id="rId9"/>
    <p:sldId id="285" r:id="rId10"/>
    <p:sldId id="286" r:id="rId11"/>
    <p:sldId id="287" r:id="rId12"/>
    <p:sldId id="284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385979-6E05-49A1-A6EF-4893715FAD25}">
          <p14:sldIdLst>
            <p14:sldId id="256"/>
            <p14:sldId id="262"/>
            <p14:sldId id="258"/>
            <p14:sldId id="261"/>
            <p14:sldId id="283"/>
            <p14:sldId id="285"/>
            <p14:sldId id="286"/>
            <p14:sldId id="287"/>
            <p14:sldId id="284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1500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12/30/2024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10" Type="http://schemas.openxmlformats.org/officeDocument/2006/relationships/image" Target="../media/image27.jpeg"/><Relationship Id="rId4" Type="http://schemas.openxmlformats.org/officeDocument/2006/relationships/image" Target="../media/image21.jp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787077"/>
            <a:ext cx="7077456" cy="1539433"/>
          </a:xfrm>
        </p:spPr>
        <p:txBody>
          <a:bodyPr/>
          <a:lstStyle/>
          <a:p>
            <a:r>
              <a:rPr lang="en-US" sz="5400" dirty="0"/>
              <a:t>Industrial Robotic Arm - 5 DOF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2268638"/>
            <a:ext cx="7077456" cy="453148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 controlled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Using MPU6050 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Supervisor: Dr. Mohammed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Magdy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Eng.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Soha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Magdy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Eng.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Esraa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Salem</a:t>
            </a:r>
          </a:p>
          <a:p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1700" dirty="0"/>
              <a:t>Team Members:</a:t>
            </a:r>
          </a:p>
          <a:p>
            <a:r>
              <a:rPr lang="en-US" sz="1700" dirty="0"/>
              <a:t>1. </a:t>
            </a:r>
            <a:r>
              <a:rPr lang="en-US" sz="1700" dirty="0" err="1"/>
              <a:t>Duaa</a:t>
            </a:r>
            <a:r>
              <a:rPr lang="en-US" sz="1700" dirty="0"/>
              <a:t> Mohamed Ibrahim</a:t>
            </a:r>
          </a:p>
          <a:p>
            <a:r>
              <a:rPr lang="en-US" sz="1700" dirty="0"/>
              <a:t>2. </a:t>
            </a:r>
            <a:r>
              <a:rPr lang="en-US" sz="1700"/>
              <a:t>Rowan Ebrahim </a:t>
            </a:r>
            <a:r>
              <a:rPr lang="en-US" sz="1700" dirty="0" err="1"/>
              <a:t>Desouky</a:t>
            </a:r>
            <a:endParaRPr lang="en-US" sz="1700" dirty="0"/>
          </a:p>
          <a:p>
            <a:r>
              <a:rPr lang="en-US" sz="1700" dirty="0"/>
              <a:t>3. </a:t>
            </a:r>
            <a:r>
              <a:rPr lang="en-US" sz="1700" dirty="0" err="1"/>
              <a:t>Asmaa</a:t>
            </a:r>
            <a:r>
              <a:rPr lang="en-US" sz="1700" dirty="0"/>
              <a:t> Osama </a:t>
            </a:r>
            <a:r>
              <a:rPr lang="en-US" sz="1700" dirty="0" err="1"/>
              <a:t>Eid</a:t>
            </a:r>
            <a:endParaRPr lang="en-US" sz="1700" dirty="0"/>
          </a:p>
          <a:p>
            <a:r>
              <a:rPr lang="en-US" sz="1700" dirty="0"/>
              <a:t>4. </a:t>
            </a:r>
            <a:r>
              <a:rPr lang="en-US" sz="1700" dirty="0" err="1"/>
              <a:t>Rozan</a:t>
            </a:r>
            <a:r>
              <a:rPr lang="en-US" sz="1700" dirty="0"/>
              <a:t> Mahmoud Ahmed</a:t>
            </a:r>
          </a:p>
          <a:p>
            <a:r>
              <a:rPr lang="en-US" sz="1700" dirty="0"/>
              <a:t>5. </a:t>
            </a:r>
            <a:r>
              <a:rPr lang="en-US" sz="1700" dirty="0" err="1"/>
              <a:t>Zohir</a:t>
            </a:r>
            <a:r>
              <a:rPr lang="en-US" sz="1700" dirty="0"/>
              <a:t> </a:t>
            </a:r>
            <a:r>
              <a:rPr lang="en-US" sz="1700" dirty="0" err="1"/>
              <a:t>Raafat</a:t>
            </a:r>
            <a:r>
              <a:rPr lang="en-US" sz="1700" dirty="0"/>
              <a:t> Hassan</a:t>
            </a:r>
          </a:p>
          <a:p>
            <a:r>
              <a:rPr lang="en-US" sz="1700" dirty="0"/>
              <a:t>6. </a:t>
            </a:r>
            <a:r>
              <a:rPr lang="en-US" sz="1700" dirty="0" err="1"/>
              <a:t>Ziad</a:t>
            </a:r>
            <a:r>
              <a:rPr lang="en-US" sz="1700" dirty="0"/>
              <a:t> Mohammed </a:t>
            </a:r>
            <a:r>
              <a:rPr lang="en-US" sz="1700" dirty="0" err="1"/>
              <a:t>Fathy</a:t>
            </a:r>
            <a:endParaRPr lang="en-US" sz="1700" dirty="0"/>
          </a:p>
          <a:p>
            <a:r>
              <a:rPr lang="en-US" sz="1700" dirty="0"/>
              <a:t>7. Abdelrahman Said</a:t>
            </a:r>
          </a:p>
          <a:p>
            <a:r>
              <a:rPr lang="en-US" sz="1700" dirty="0"/>
              <a:t>8. Abdelrahman Ashraf </a:t>
            </a:r>
            <a:r>
              <a:rPr lang="en-US" sz="1700" dirty="0" err="1"/>
              <a:t>Saad</a:t>
            </a:r>
            <a:endParaRPr lang="en-US" sz="1700" dirty="0"/>
          </a:p>
          <a:p>
            <a:r>
              <a:rPr lang="en-US" dirty="0"/>
              <a:t>GitHub Repository:</a:t>
            </a:r>
          </a:p>
          <a:p>
            <a:r>
              <a:rPr lang="en-US" dirty="0"/>
              <a:t> [Link to GitHub Repository: https://github.com/ziadmohamed0/RoboticProjects.git]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Future Recommendations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42094" y="1423686"/>
            <a:ext cx="3293306" cy="427944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Increase the degrees of freedom for more complex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Upgrade power systems for higher payload capacity.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Incorporate AI for autonomous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Improve design to reduce energy consumption.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928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978212" y="2096716"/>
            <a:ext cx="1259505" cy="1259505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Aim &amp; Objectives</a:t>
            </a:r>
          </a:p>
        </p:txBody>
      </p:sp>
      <p:pic>
        <p:nvPicPr>
          <p:cNvPr id="27" name="Picture Placeholder 26" descr="Clock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931135" y="2096715"/>
            <a:ext cx="1259505" cy="1259505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79260" y="4187141"/>
            <a:ext cx="1776140" cy="1568943"/>
          </a:xfrm>
        </p:spPr>
        <p:txBody>
          <a:bodyPr/>
          <a:lstStyle/>
          <a:p>
            <a:r>
              <a:rPr lang="en-US" dirty="0"/>
              <a:t>Future Recommendations</a:t>
            </a:r>
          </a:p>
        </p:txBody>
      </p:sp>
      <p:pic>
        <p:nvPicPr>
          <p:cNvPr id="29" name="Picture Placeholder 28" descr="Microscope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3" b="63"/>
          <a:stretch>
            <a:fillRect/>
          </a:stretch>
        </p:blipFill>
        <p:spPr>
          <a:xfrm>
            <a:off x="3268528" y="2096716"/>
            <a:ext cx="1259505" cy="1259505"/>
          </a:xfr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10210" y="4240092"/>
            <a:ext cx="1776140" cy="146304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Researching</a:t>
            </a:r>
          </a:p>
        </p:txBody>
      </p:sp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63" b="63"/>
          <a:stretch>
            <a:fillRect/>
          </a:stretch>
        </p:blipFill>
        <p:spPr>
          <a:xfrm>
            <a:off x="5489397" y="2096715"/>
            <a:ext cx="1259505" cy="1259505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31079" y="4240093"/>
            <a:ext cx="1776140" cy="152670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&amp; Objectives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14669"/>
            <a:ext cx="4081201" cy="410396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Aim</a:t>
            </a:r>
          </a:p>
          <a:p>
            <a:r>
              <a:rPr lang="en-US" sz="2400" dirty="0"/>
              <a:t>To design and develop a cost-effective, reliable, and highly versatile industrial robotic arm with 5 DOF.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 txBox="1">
            <a:spLocks/>
          </p:cNvSpPr>
          <p:nvPr/>
        </p:nvSpPr>
        <p:spPr>
          <a:xfrm>
            <a:off x="4734851" y="1614669"/>
            <a:ext cx="4081201" cy="26313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Objectives:</a:t>
            </a:r>
            <a:endParaRPr lang="en-US" sz="2400" dirty="0"/>
          </a:p>
          <a:p>
            <a:r>
              <a:rPr lang="en-US" sz="2400" dirty="0"/>
              <a:t>Integrate advanced hardware and software for seamless functionality.</a:t>
            </a:r>
          </a:p>
          <a:p>
            <a:r>
              <a:rPr lang="en-US" sz="2400" dirty="0"/>
              <a:t>Ensure precise movement and orientation using MPU6050 (IMU) and servo motors.</a:t>
            </a:r>
          </a:p>
          <a:p>
            <a:r>
              <a:rPr lang="en-US" sz="2400" dirty="0"/>
              <a:t>Enable wireless communication and real-time monitoring.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5815152" y="1423686"/>
            <a:ext cx="5157787" cy="44476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Financial</a:t>
            </a:r>
          </a:p>
          <a:p>
            <a:r>
              <a:rPr lang="en-US" dirty="0"/>
              <a:t>Need for cost-effective and efficient robotic solutions.</a:t>
            </a:r>
          </a:p>
          <a:p>
            <a:pPr marL="0" indent="0">
              <a:buNone/>
            </a:pPr>
            <a:r>
              <a:rPr lang="en-US" b="1" dirty="0"/>
              <a:t>For US</a:t>
            </a:r>
          </a:p>
          <a:p>
            <a:r>
              <a:rPr lang="en-US" dirty="0"/>
              <a:t>Development of hands-on expertise in robotics for team members.</a:t>
            </a:r>
          </a:p>
          <a:p>
            <a:r>
              <a:rPr lang="en-US" dirty="0"/>
              <a:t>Understanding the concept of the Robotics like The kinematics , Actuators &amp; its calculations And the practical implementation of the project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242445" y="1423686"/>
            <a:ext cx="5183188" cy="476019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Automation</a:t>
            </a:r>
          </a:p>
          <a:p>
            <a:r>
              <a:rPr lang="en-US" dirty="0"/>
              <a:t>Increased demand for automation in manufacturing and industrial processes.</a:t>
            </a:r>
          </a:p>
          <a:p>
            <a:pPr marL="0" indent="0">
              <a:buNone/>
            </a:pPr>
            <a:r>
              <a:rPr lang="en-US" b="1" dirty="0"/>
              <a:t>Efficiency</a:t>
            </a:r>
          </a:p>
          <a:p>
            <a:r>
              <a:rPr lang="en-US" dirty="0"/>
              <a:t>Improve productivity and efficiency in repetitive tasks.</a:t>
            </a:r>
          </a:p>
          <a:p>
            <a:pPr marL="0" indent="0">
              <a:buNone/>
            </a:pPr>
            <a:r>
              <a:rPr lang="en-US" b="1" dirty="0"/>
              <a:t>Safety</a:t>
            </a:r>
          </a:p>
          <a:p>
            <a:r>
              <a:rPr lang="en-US" dirty="0"/>
              <a:t>Enhance workplace safety by minimizing human involvement in hazardous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6626" y="1371599"/>
            <a:ext cx="3293306" cy="5308601"/>
          </a:xfrm>
        </p:spPr>
        <p:txBody>
          <a:bodyPr/>
          <a:lstStyle/>
          <a:p>
            <a:r>
              <a:rPr lang="en-US" b="1" dirty="0"/>
              <a:t>Hardware Development:</a:t>
            </a:r>
          </a:p>
          <a:p>
            <a:r>
              <a:rPr lang="en-US" dirty="0"/>
              <a:t>Microcontrollers: ESP8266, ESP32, and STM32.</a:t>
            </a:r>
          </a:p>
          <a:p>
            <a:r>
              <a:rPr lang="en-US" dirty="0"/>
              <a:t>Sensors: MPU6050 (IMU) and IR sensor.</a:t>
            </a:r>
          </a:p>
          <a:p>
            <a:r>
              <a:rPr lang="en-US" dirty="0"/>
              <a:t>Servo motors and PCA9685 driver.</a:t>
            </a:r>
          </a:p>
          <a:p>
            <a:endParaRPr lang="ar-EG" dirty="0"/>
          </a:p>
          <a:p>
            <a:r>
              <a:rPr lang="ar-EG" dirty="0"/>
              <a:t> 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Integration and Testing:</a:t>
            </a:r>
            <a:endParaRPr lang="en-US" dirty="0"/>
          </a:p>
          <a:p>
            <a:r>
              <a:rPr lang="en-US" sz="1200" dirty="0">
                <a:latin typeface="+mn-lt"/>
              </a:rPr>
              <a:t>Assembling components.</a:t>
            </a:r>
          </a:p>
          <a:p>
            <a:r>
              <a:rPr lang="en-US" sz="1400" dirty="0">
                <a:latin typeface="+mn-lt"/>
              </a:rPr>
              <a:t>Testing movement accuracy and sensor responsiveness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1400536"/>
            <a:ext cx="3293306" cy="34839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Prototype Design (</a:t>
            </a:r>
            <a:r>
              <a:rPr lang="en-US" sz="1600" b="1" dirty="0" err="1"/>
              <a:t>matlab&amp;solidworks</a:t>
            </a:r>
            <a:r>
              <a:rPr lang="en-US" sz="16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Material  PLA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Components</a:t>
            </a:r>
            <a:endParaRPr lang="en-US" sz="1600" b="1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1400537"/>
            <a:ext cx="3293306" cy="4302596"/>
          </a:xfrm>
        </p:spPr>
        <p:txBody>
          <a:bodyPr/>
          <a:lstStyle/>
          <a:p>
            <a:r>
              <a:rPr lang="en-US" b="1" dirty="0"/>
              <a:t>Kinematics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Denavit-Hartenberg</a:t>
            </a:r>
            <a:r>
              <a:rPr lang="en-US" dirty="0"/>
              <a:t> (D-H) parameter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Forward and inverse kinematics calculations.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Homogeneous  transformation matrices.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312517" y="2988879"/>
            <a:ext cx="3680750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Software Development: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Coding for wireless communication between ESP modules.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Mapping sensor data to servo angles for accurate control.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344557" y="555170"/>
            <a:ext cx="4956817" cy="5541195"/>
          </a:xfrm>
        </p:spPr>
        <p:txBody>
          <a:bodyPr/>
          <a:lstStyle/>
          <a:p>
            <a:r>
              <a:rPr lang="en-US" b="1" dirty="0"/>
              <a:t>Hardware Development</a:t>
            </a:r>
          </a:p>
          <a:p>
            <a:r>
              <a:rPr lang="en-US" b="1" dirty="0"/>
              <a:t>MPU 6050                                    </a:t>
            </a:r>
            <a:r>
              <a:rPr lang="en-US" dirty="0"/>
              <a:t>PCA9685 driver</a:t>
            </a:r>
            <a:r>
              <a:rPr lang="en-US" b="1" dirty="0"/>
              <a:t> 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ESP8266                                   IR Sensor</a:t>
            </a:r>
          </a:p>
          <a:p>
            <a:endParaRPr lang="en-US" b="1" dirty="0"/>
          </a:p>
          <a:p>
            <a:r>
              <a:rPr lang="en-US" dirty="0"/>
              <a:t> 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8162094" y="555171"/>
            <a:ext cx="3293306" cy="78377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Software Development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9" y="1092032"/>
            <a:ext cx="1982250" cy="13993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4" y="1092032"/>
            <a:ext cx="2183365" cy="13993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7" y="2843810"/>
            <a:ext cx="2003736" cy="13993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4" y="2770948"/>
            <a:ext cx="2183365" cy="14722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375" y="1498265"/>
            <a:ext cx="2619376" cy="23498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7657" y="1498265"/>
            <a:ext cx="2752893" cy="2349835"/>
          </a:xfrm>
          <a:prstGeom prst="rect">
            <a:avLst/>
          </a:prstGeom>
        </p:spPr>
      </p:pic>
      <p:pic>
        <p:nvPicPr>
          <p:cNvPr id="2050" name="Picture 2" descr="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4" y="4007422"/>
            <a:ext cx="5675239" cy="285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D620FB-CB38-4900-AAEB-C160128AA7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388" y="4243187"/>
            <a:ext cx="6008612" cy="261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0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318937" y="446422"/>
            <a:ext cx="3293306" cy="881635"/>
          </a:xfrm>
        </p:spPr>
        <p:txBody>
          <a:bodyPr/>
          <a:lstStyle/>
          <a:p>
            <a:pPr algn="ctr"/>
            <a:r>
              <a:rPr lang="en-US" b="1" dirty="0"/>
              <a:t>Prototype Design</a:t>
            </a:r>
          </a:p>
          <a:p>
            <a:pPr algn="ctr"/>
            <a:r>
              <a:rPr lang="en-US" b="1" dirty="0"/>
              <a:t> (</a:t>
            </a:r>
            <a:r>
              <a:rPr lang="en-US" b="1" dirty="0" err="1"/>
              <a:t>matlab&amp;solidworks</a:t>
            </a:r>
            <a:r>
              <a:rPr lang="en-US" b="1" dirty="0"/>
              <a:t>)</a:t>
            </a:r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" y="1328057"/>
            <a:ext cx="3429000" cy="20884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403" y="1323674"/>
            <a:ext cx="1547126" cy="10983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403" y="2372299"/>
            <a:ext cx="1547126" cy="10442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29" y="1323674"/>
            <a:ext cx="1343025" cy="1048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979" y="2358703"/>
            <a:ext cx="1372576" cy="1057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599" y="1314461"/>
            <a:ext cx="1444241" cy="10578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554" y="2358703"/>
            <a:ext cx="1433286" cy="1057838"/>
          </a:xfrm>
          <a:prstGeom prst="rect">
            <a:avLst/>
          </a:prstGeom>
        </p:spPr>
      </p:pic>
      <p:pic>
        <p:nvPicPr>
          <p:cNvPr id="1026" name="Picture 2" descr="1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5"/>
          <a:stretch/>
        </p:blipFill>
        <p:spPr bwMode="auto">
          <a:xfrm>
            <a:off x="43543" y="3407328"/>
            <a:ext cx="7778297" cy="331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22.jpe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832" y="1806816"/>
            <a:ext cx="3316968" cy="450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78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5053"/>
            <a:ext cx="2529840" cy="49229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840" y="1935049"/>
            <a:ext cx="2392680" cy="49229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520" y="1932663"/>
            <a:ext cx="2065199" cy="49229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719" y="1935042"/>
            <a:ext cx="2964002" cy="4922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1721" y="1935041"/>
            <a:ext cx="2240279" cy="492057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059680" y="1295400"/>
            <a:ext cx="2484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Kinematics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0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44499" y="1421658"/>
            <a:ext cx="9255086" cy="1463040"/>
          </a:xfrm>
        </p:spPr>
        <p:txBody>
          <a:bodyPr/>
          <a:lstStyle/>
          <a:p>
            <a:r>
              <a:rPr lang="en-US" b="1" dirty="0"/>
              <a:t>Understanding Existing Solutions:</a:t>
            </a:r>
            <a:endParaRPr lang="en-US" dirty="0"/>
          </a:p>
          <a:p>
            <a:r>
              <a:rPr lang="en-US" dirty="0"/>
              <a:t>Studied advanced robotic systems .</a:t>
            </a:r>
          </a:p>
          <a:p>
            <a:r>
              <a:rPr lang="en-US" dirty="0"/>
              <a:t>Identified design principles and performance gaps for improvement.</a:t>
            </a:r>
          </a:p>
          <a:p>
            <a:r>
              <a:rPr lang="en-US" b="1" dirty="0"/>
              <a:t>2. Selecting Components:</a:t>
            </a:r>
            <a:endParaRPr lang="en-US" dirty="0"/>
          </a:p>
          <a:p>
            <a:r>
              <a:rPr lang="en-US" dirty="0"/>
              <a:t>Researched microcontrollers (ESP8266, ESP32, STM32), MPU6050 sensor, PCA9685 driver.</a:t>
            </a:r>
          </a:p>
          <a:p>
            <a:r>
              <a:rPr lang="en-US" dirty="0"/>
              <a:t>Ensured compatibility, efficiency, and optimal performance.</a:t>
            </a:r>
          </a:p>
          <a:p>
            <a:r>
              <a:rPr lang="en-US" b="1" dirty="0"/>
              <a:t>3. Exploring Kinematic Models:</a:t>
            </a:r>
            <a:endParaRPr lang="en-US" dirty="0"/>
          </a:p>
          <a:p>
            <a:r>
              <a:rPr lang="en-US" dirty="0"/>
              <a:t>Derived movement equations through forward and inverse kinematics.</a:t>
            </a:r>
          </a:p>
          <a:p>
            <a:r>
              <a:rPr lang="en-US" dirty="0"/>
              <a:t>Applied </a:t>
            </a:r>
            <a:r>
              <a:rPr lang="en-US" dirty="0" err="1"/>
              <a:t>Denavit-Hartenberg</a:t>
            </a:r>
            <a:r>
              <a:rPr lang="en-US" dirty="0"/>
              <a:t> (D-H) parameters for joint positioning.</a:t>
            </a:r>
          </a:p>
          <a:p>
            <a:r>
              <a:rPr lang="en-US" b="1" dirty="0"/>
              <a:t>4. Optimizing Communication Protocols:</a:t>
            </a:r>
            <a:endParaRPr lang="en-US" dirty="0"/>
          </a:p>
          <a:p>
            <a:r>
              <a:rPr lang="en-US" dirty="0"/>
              <a:t>Evaluated Wi-Fi for real-time, reliable data transfer using ESP modules.</a:t>
            </a:r>
          </a:p>
          <a:p>
            <a:r>
              <a:rPr lang="en-US" b="1" dirty="0"/>
              <a:t>5. Innovating Design:</a:t>
            </a:r>
            <a:endParaRPr lang="en-US" dirty="0"/>
          </a:p>
          <a:p>
            <a:r>
              <a:rPr lang="en-US" dirty="0"/>
              <a:t>Integrated real-time orientation sensing and IR-based gripper control.</a:t>
            </a:r>
          </a:p>
          <a:p>
            <a:r>
              <a:rPr lang="en-US" dirty="0"/>
              <a:t>Used sustainable, lightweight materials for the prototype.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838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documentManagement/types"/>
    <ds:schemaRef ds:uri="71af3243-3dd4-4a8d-8c0d-dd76da1f02a5"/>
    <ds:schemaRef ds:uri="http://purl.org/dc/elements/1.1/"/>
    <ds:schemaRef ds:uri="http://purl.org/dc/dcmitype/"/>
    <ds:schemaRef ds:uri="http://purl.org/dc/terms/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501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Trade Gothic LT Pro</vt:lpstr>
      <vt:lpstr>Trebuchet MS</vt:lpstr>
      <vt:lpstr>Office Theme</vt:lpstr>
      <vt:lpstr>Industrial Robotic Arm - 5 DOF </vt:lpstr>
      <vt:lpstr>Our Project</vt:lpstr>
      <vt:lpstr>Aim &amp; Objectives</vt:lpstr>
      <vt:lpstr>Motivation</vt:lpstr>
      <vt:lpstr>Methodology</vt:lpstr>
      <vt:lpstr>PowerPoint Presentation</vt:lpstr>
      <vt:lpstr>PowerPoint Presentation</vt:lpstr>
      <vt:lpstr>PowerPoint Presentation</vt:lpstr>
      <vt:lpstr>Researching</vt:lpstr>
      <vt:lpstr>Future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2024-12-29T14:59:48Z</dcterms:created>
  <dcterms:modified xsi:type="dcterms:W3CDTF">2024-12-30T01:48:12Z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