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7" r:id="rId3"/>
    <p:sldId id="266" r:id="rId4"/>
    <p:sldId id="265" r:id="rId5"/>
    <p:sldId id="257" r:id="rId6"/>
    <p:sldId id="258" r:id="rId7"/>
    <p:sldId id="260" r:id="rId8"/>
    <p:sldId id="261" r:id="rId9"/>
    <p:sldId id="259"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napToGrid="0">
      <p:cViewPr varScale="1">
        <p:scale>
          <a:sx n="78" d="100"/>
          <a:sy n="78" d="100"/>
        </p:scale>
        <p:origin x="110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F7DA0-DB2B-4C5D-8BCA-0BC3BCAA5013}"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DE600-FC59-4EBB-889F-1CDD0694D5E3}" type="slidenum">
              <a:rPr lang="en-US" smtClean="0"/>
              <a:t>‹#›</a:t>
            </a:fld>
            <a:endParaRPr lang="en-US"/>
          </a:p>
        </p:txBody>
      </p:sp>
    </p:spTree>
    <p:extLst>
      <p:ext uri="{BB962C8B-B14F-4D97-AF65-F5344CB8AC3E}">
        <p14:creationId xmlns:p14="http://schemas.microsoft.com/office/powerpoint/2010/main" val="3532991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DE600-FC59-4EBB-889F-1CDD0694D5E3}" type="slidenum">
              <a:rPr lang="en-US" smtClean="0"/>
              <a:t>1</a:t>
            </a:fld>
            <a:endParaRPr lang="en-US"/>
          </a:p>
        </p:txBody>
      </p:sp>
    </p:spTree>
    <p:extLst>
      <p:ext uri="{BB962C8B-B14F-4D97-AF65-F5344CB8AC3E}">
        <p14:creationId xmlns:p14="http://schemas.microsoft.com/office/powerpoint/2010/main" val="33578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2143-15C8-90A2-4A1D-6D80C8D3B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805BDB-F28E-7A54-421E-4A1E564922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28666-F2C6-7631-AECB-0C4C79A17DDB}"/>
              </a:ext>
            </a:extLst>
          </p:cNvPr>
          <p:cNvSpPr>
            <a:spLocks noGrp="1"/>
          </p:cNvSpPr>
          <p:nvPr>
            <p:ph type="dt" sz="half" idx="10"/>
          </p:nvPr>
        </p:nvSpPr>
        <p:spPr/>
        <p:txBody>
          <a:bodyPr/>
          <a:lstStyle/>
          <a:p>
            <a:fld id="{33C89205-4D1C-42F7-BAC4-CB21A6923E9C}" type="datetimeFigureOut">
              <a:rPr lang="en-US" smtClean="0"/>
              <a:t>5/21/2024</a:t>
            </a:fld>
            <a:endParaRPr lang="en-US"/>
          </a:p>
        </p:txBody>
      </p:sp>
      <p:sp>
        <p:nvSpPr>
          <p:cNvPr id="5" name="Footer Placeholder 4">
            <a:extLst>
              <a:ext uri="{FF2B5EF4-FFF2-40B4-BE49-F238E27FC236}">
                <a16:creationId xmlns:a16="http://schemas.microsoft.com/office/drawing/2014/main" id="{3C63CCF7-595F-DC27-14F6-61D990814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368CF-A9BF-F805-0199-2880632A1DBF}"/>
              </a:ext>
            </a:extLst>
          </p:cNvPr>
          <p:cNvSpPr>
            <a:spLocks noGrp="1"/>
          </p:cNvSpPr>
          <p:nvPr>
            <p:ph type="sldNum" sz="quarter" idx="12"/>
          </p:nvPr>
        </p:nvSpPr>
        <p:spPr/>
        <p:txBody>
          <a:bodyPr/>
          <a:lstStyle/>
          <a:p>
            <a:fld id="{DC3997FF-8033-46CF-8DCB-4D1DE2816AE7}" type="slidenum">
              <a:rPr lang="en-US" smtClean="0"/>
              <a:t>‹#›</a:t>
            </a:fld>
            <a:endParaRPr lang="en-US"/>
          </a:p>
        </p:txBody>
      </p:sp>
    </p:spTree>
    <p:extLst>
      <p:ext uri="{BB962C8B-B14F-4D97-AF65-F5344CB8AC3E}">
        <p14:creationId xmlns:p14="http://schemas.microsoft.com/office/powerpoint/2010/main" val="1416459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97FD-C0E8-EFD4-7401-4CEBBC17B7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3446F9-FB5D-A0EA-153D-533B916E16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11C1C-7A6F-1ED9-7D1E-C9DF9C86ACD8}"/>
              </a:ext>
            </a:extLst>
          </p:cNvPr>
          <p:cNvSpPr>
            <a:spLocks noGrp="1"/>
          </p:cNvSpPr>
          <p:nvPr>
            <p:ph type="dt" sz="half" idx="10"/>
          </p:nvPr>
        </p:nvSpPr>
        <p:spPr/>
        <p:txBody>
          <a:bodyPr/>
          <a:lstStyle/>
          <a:p>
            <a:fld id="{33C89205-4D1C-42F7-BAC4-CB21A6923E9C}" type="datetimeFigureOut">
              <a:rPr lang="en-US" smtClean="0"/>
              <a:t>5/21/2024</a:t>
            </a:fld>
            <a:endParaRPr lang="en-US"/>
          </a:p>
        </p:txBody>
      </p:sp>
      <p:sp>
        <p:nvSpPr>
          <p:cNvPr id="5" name="Footer Placeholder 4">
            <a:extLst>
              <a:ext uri="{FF2B5EF4-FFF2-40B4-BE49-F238E27FC236}">
                <a16:creationId xmlns:a16="http://schemas.microsoft.com/office/drawing/2014/main" id="{61A14CCE-FAF7-12E2-34C6-991B9AD69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FECC5-7D70-9C19-F8EF-A2EE84B55685}"/>
              </a:ext>
            </a:extLst>
          </p:cNvPr>
          <p:cNvSpPr>
            <a:spLocks noGrp="1"/>
          </p:cNvSpPr>
          <p:nvPr>
            <p:ph type="sldNum" sz="quarter" idx="12"/>
          </p:nvPr>
        </p:nvSpPr>
        <p:spPr/>
        <p:txBody>
          <a:bodyPr/>
          <a:lstStyle/>
          <a:p>
            <a:fld id="{DC3997FF-8033-46CF-8DCB-4D1DE2816AE7}" type="slidenum">
              <a:rPr lang="en-US" smtClean="0"/>
              <a:t>‹#›</a:t>
            </a:fld>
            <a:endParaRPr lang="en-US"/>
          </a:p>
        </p:txBody>
      </p:sp>
    </p:spTree>
    <p:extLst>
      <p:ext uri="{BB962C8B-B14F-4D97-AF65-F5344CB8AC3E}">
        <p14:creationId xmlns:p14="http://schemas.microsoft.com/office/powerpoint/2010/main" val="254820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A71328-3C95-740B-CCF8-10F86F44C9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05D14F-9382-0D64-8384-7C919C5862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26EC5-9AD0-639E-115A-F9954825C43C}"/>
              </a:ext>
            </a:extLst>
          </p:cNvPr>
          <p:cNvSpPr>
            <a:spLocks noGrp="1"/>
          </p:cNvSpPr>
          <p:nvPr>
            <p:ph type="dt" sz="half" idx="10"/>
          </p:nvPr>
        </p:nvSpPr>
        <p:spPr/>
        <p:txBody>
          <a:bodyPr/>
          <a:lstStyle/>
          <a:p>
            <a:fld id="{33C89205-4D1C-42F7-BAC4-CB21A6923E9C}" type="datetimeFigureOut">
              <a:rPr lang="en-US" smtClean="0"/>
              <a:t>5/21/2024</a:t>
            </a:fld>
            <a:endParaRPr lang="en-US"/>
          </a:p>
        </p:txBody>
      </p:sp>
      <p:sp>
        <p:nvSpPr>
          <p:cNvPr id="5" name="Footer Placeholder 4">
            <a:extLst>
              <a:ext uri="{FF2B5EF4-FFF2-40B4-BE49-F238E27FC236}">
                <a16:creationId xmlns:a16="http://schemas.microsoft.com/office/drawing/2014/main" id="{368DDAE5-4B5B-34C0-37F2-2B560C84D6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67244-1497-7A0A-8587-B7B6737CB464}"/>
              </a:ext>
            </a:extLst>
          </p:cNvPr>
          <p:cNvSpPr>
            <a:spLocks noGrp="1"/>
          </p:cNvSpPr>
          <p:nvPr>
            <p:ph type="sldNum" sz="quarter" idx="12"/>
          </p:nvPr>
        </p:nvSpPr>
        <p:spPr/>
        <p:txBody>
          <a:bodyPr/>
          <a:lstStyle/>
          <a:p>
            <a:fld id="{DC3997FF-8033-46CF-8DCB-4D1DE2816AE7}" type="slidenum">
              <a:rPr lang="en-US" smtClean="0"/>
              <a:t>‹#›</a:t>
            </a:fld>
            <a:endParaRPr lang="en-US"/>
          </a:p>
        </p:txBody>
      </p:sp>
    </p:spTree>
    <p:extLst>
      <p:ext uri="{BB962C8B-B14F-4D97-AF65-F5344CB8AC3E}">
        <p14:creationId xmlns:p14="http://schemas.microsoft.com/office/powerpoint/2010/main" val="1974878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100D6-CF7E-3897-D300-5354713294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4D3FFE-3E52-3530-606F-BEA7A5377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618F7-BC20-1FEB-58B4-8EBA6BCD0B1F}"/>
              </a:ext>
            </a:extLst>
          </p:cNvPr>
          <p:cNvSpPr>
            <a:spLocks noGrp="1"/>
          </p:cNvSpPr>
          <p:nvPr>
            <p:ph type="dt" sz="half" idx="10"/>
          </p:nvPr>
        </p:nvSpPr>
        <p:spPr/>
        <p:txBody>
          <a:bodyPr/>
          <a:lstStyle/>
          <a:p>
            <a:fld id="{33C89205-4D1C-42F7-BAC4-CB21A6923E9C}" type="datetimeFigureOut">
              <a:rPr lang="en-US" smtClean="0"/>
              <a:t>5/21/2024</a:t>
            </a:fld>
            <a:endParaRPr lang="en-US"/>
          </a:p>
        </p:txBody>
      </p:sp>
      <p:sp>
        <p:nvSpPr>
          <p:cNvPr id="5" name="Footer Placeholder 4">
            <a:extLst>
              <a:ext uri="{FF2B5EF4-FFF2-40B4-BE49-F238E27FC236}">
                <a16:creationId xmlns:a16="http://schemas.microsoft.com/office/drawing/2014/main" id="{59EABBA3-79AD-C9B8-0C8F-31C4F85D2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EDF2C-2DD5-D9C4-7511-C76EAA4F0D22}"/>
              </a:ext>
            </a:extLst>
          </p:cNvPr>
          <p:cNvSpPr>
            <a:spLocks noGrp="1"/>
          </p:cNvSpPr>
          <p:nvPr>
            <p:ph type="sldNum" sz="quarter" idx="12"/>
          </p:nvPr>
        </p:nvSpPr>
        <p:spPr/>
        <p:txBody>
          <a:bodyPr/>
          <a:lstStyle/>
          <a:p>
            <a:fld id="{DC3997FF-8033-46CF-8DCB-4D1DE2816AE7}" type="slidenum">
              <a:rPr lang="en-US" smtClean="0"/>
              <a:t>‹#›</a:t>
            </a:fld>
            <a:endParaRPr lang="en-US"/>
          </a:p>
        </p:txBody>
      </p:sp>
    </p:spTree>
    <p:extLst>
      <p:ext uri="{BB962C8B-B14F-4D97-AF65-F5344CB8AC3E}">
        <p14:creationId xmlns:p14="http://schemas.microsoft.com/office/powerpoint/2010/main" val="122714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1C50-E859-EF6E-820A-64BE2B9D8A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AB4927-5C65-739B-9A39-A2423EF0FF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8F9EA5-0F7E-2EB0-7EFA-523260C697EA}"/>
              </a:ext>
            </a:extLst>
          </p:cNvPr>
          <p:cNvSpPr>
            <a:spLocks noGrp="1"/>
          </p:cNvSpPr>
          <p:nvPr>
            <p:ph type="dt" sz="half" idx="10"/>
          </p:nvPr>
        </p:nvSpPr>
        <p:spPr/>
        <p:txBody>
          <a:bodyPr/>
          <a:lstStyle/>
          <a:p>
            <a:fld id="{33C89205-4D1C-42F7-BAC4-CB21A6923E9C}" type="datetimeFigureOut">
              <a:rPr lang="en-US" smtClean="0"/>
              <a:t>5/21/2024</a:t>
            </a:fld>
            <a:endParaRPr lang="en-US"/>
          </a:p>
        </p:txBody>
      </p:sp>
      <p:sp>
        <p:nvSpPr>
          <p:cNvPr id="5" name="Footer Placeholder 4">
            <a:extLst>
              <a:ext uri="{FF2B5EF4-FFF2-40B4-BE49-F238E27FC236}">
                <a16:creationId xmlns:a16="http://schemas.microsoft.com/office/drawing/2014/main" id="{EEF28863-2ECF-6A1B-7DDF-D48888325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2F29E-63CF-7F26-FF32-46E52D57D1F0}"/>
              </a:ext>
            </a:extLst>
          </p:cNvPr>
          <p:cNvSpPr>
            <a:spLocks noGrp="1"/>
          </p:cNvSpPr>
          <p:nvPr>
            <p:ph type="sldNum" sz="quarter" idx="12"/>
          </p:nvPr>
        </p:nvSpPr>
        <p:spPr/>
        <p:txBody>
          <a:bodyPr/>
          <a:lstStyle/>
          <a:p>
            <a:fld id="{DC3997FF-8033-46CF-8DCB-4D1DE2816AE7}" type="slidenum">
              <a:rPr lang="en-US" smtClean="0"/>
              <a:t>‹#›</a:t>
            </a:fld>
            <a:endParaRPr lang="en-US"/>
          </a:p>
        </p:txBody>
      </p:sp>
    </p:spTree>
    <p:extLst>
      <p:ext uri="{BB962C8B-B14F-4D97-AF65-F5344CB8AC3E}">
        <p14:creationId xmlns:p14="http://schemas.microsoft.com/office/powerpoint/2010/main" val="348171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51084-761C-9527-535C-651321EF0E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E48237-725E-E95D-9B67-F1658F924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0F128-7B76-967B-6806-EA67E65ED7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0A35C6-1A72-F87B-EFD1-6EDF0A1AAF78}"/>
              </a:ext>
            </a:extLst>
          </p:cNvPr>
          <p:cNvSpPr>
            <a:spLocks noGrp="1"/>
          </p:cNvSpPr>
          <p:nvPr>
            <p:ph type="dt" sz="half" idx="10"/>
          </p:nvPr>
        </p:nvSpPr>
        <p:spPr/>
        <p:txBody>
          <a:bodyPr/>
          <a:lstStyle/>
          <a:p>
            <a:fld id="{33C89205-4D1C-42F7-BAC4-CB21A6923E9C}" type="datetimeFigureOut">
              <a:rPr lang="en-US" smtClean="0"/>
              <a:t>5/21/2024</a:t>
            </a:fld>
            <a:endParaRPr lang="en-US"/>
          </a:p>
        </p:txBody>
      </p:sp>
      <p:sp>
        <p:nvSpPr>
          <p:cNvPr id="6" name="Footer Placeholder 5">
            <a:extLst>
              <a:ext uri="{FF2B5EF4-FFF2-40B4-BE49-F238E27FC236}">
                <a16:creationId xmlns:a16="http://schemas.microsoft.com/office/drawing/2014/main" id="{B153F7C7-FAA6-0EFD-BA1B-73C688E62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2BC20-3BB2-17AC-474F-22C35DDE3441}"/>
              </a:ext>
            </a:extLst>
          </p:cNvPr>
          <p:cNvSpPr>
            <a:spLocks noGrp="1"/>
          </p:cNvSpPr>
          <p:nvPr>
            <p:ph type="sldNum" sz="quarter" idx="12"/>
          </p:nvPr>
        </p:nvSpPr>
        <p:spPr/>
        <p:txBody>
          <a:bodyPr/>
          <a:lstStyle/>
          <a:p>
            <a:fld id="{DC3997FF-8033-46CF-8DCB-4D1DE2816AE7}" type="slidenum">
              <a:rPr lang="en-US" smtClean="0"/>
              <a:t>‹#›</a:t>
            </a:fld>
            <a:endParaRPr lang="en-US"/>
          </a:p>
        </p:txBody>
      </p:sp>
    </p:spTree>
    <p:extLst>
      <p:ext uri="{BB962C8B-B14F-4D97-AF65-F5344CB8AC3E}">
        <p14:creationId xmlns:p14="http://schemas.microsoft.com/office/powerpoint/2010/main" val="468682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B63F-91EC-63C8-50CA-6AC13EB296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19984A-0B0F-B4A6-0DBC-7CD0BFD587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0B2D60-3C9C-E758-1DFC-38F906E65E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1E016E-9BBB-67AC-22D8-CAAA426D0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D3479E-692F-C4DC-228D-3AC6696F0D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93D6A5-AF8A-73EA-4450-5C2C77F5803A}"/>
              </a:ext>
            </a:extLst>
          </p:cNvPr>
          <p:cNvSpPr>
            <a:spLocks noGrp="1"/>
          </p:cNvSpPr>
          <p:nvPr>
            <p:ph type="dt" sz="half" idx="10"/>
          </p:nvPr>
        </p:nvSpPr>
        <p:spPr/>
        <p:txBody>
          <a:bodyPr/>
          <a:lstStyle/>
          <a:p>
            <a:fld id="{33C89205-4D1C-42F7-BAC4-CB21A6923E9C}" type="datetimeFigureOut">
              <a:rPr lang="en-US" smtClean="0"/>
              <a:t>5/21/2024</a:t>
            </a:fld>
            <a:endParaRPr lang="en-US"/>
          </a:p>
        </p:txBody>
      </p:sp>
      <p:sp>
        <p:nvSpPr>
          <p:cNvPr id="8" name="Footer Placeholder 7">
            <a:extLst>
              <a:ext uri="{FF2B5EF4-FFF2-40B4-BE49-F238E27FC236}">
                <a16:creationId xmlns:a16="http://schemas.microsoft.com/office/drawing/2014/main" id="{8A723CCD-E5E6-8AA6-DDB2-DF5745DD45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B6328-E7DF-7752-CEFE-A690F0023008}"/>
              </a:ext>
            </a:extLst>
          </p:cNvPr>
          <p:cNvSpPr>
            <a:spLocks noGrp="1"/>
          </p:cNvSpPr>
          <p:nvPr>
            <p:ph type="sldNum" sz="quarter" idx="12"/>
          </p:nvPr>
        </p:nvSpPr>
        <p:spPr/>
        <p:txBody>
          <a:bodyPr/>
          <a:lstStyle/>
          <a:p>
            <a:fld id="{DC3997FF-8033-46CF-8DCB-4D1DE2816AE7}" type="slidenum">
              <a:rPr lang="en-US" smtClean="0"/>
              <a:t>‹#›</a:t>
            </a:fld>
            <a:endParaRPr lang="en-US"/>
          </a:p>
        </p:txBody>
      </p:sp>
    </p:spTree>
    <p:extLst>
      <p:ext uri="{BB962C8B-B14F-4D97-AF65-F5344CB8AC3E}">
        <p14:creationId xmlns:p14="http://schemas.microsoft.com/office/powerpoint/2010/main" val="405644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7B9-AD0B-C3E7-7A79-473EECF307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115FA9-38E5-3611-365A-674BE924D61F}"/>
              </a:ext>
            </a:extLst>
          </p:cNvPr>
          <p:cNvSpPr>
            <a:spLocks noGrp="1"/>
          </p:cNvSpPr>
          <p:nvPr>
            <p:ph type="dt" sz="half" idx="10"/>
          </p:nvPr>
        </p:nvSpPr>
        <p:spPr/>
        <p:txBody>
          <a:bodyPr/>
          <a:lstStyle/>
          <a:p>
            <a:fld id="{33C89205-4D1C-42F7-BAC4-CB21A6923E9C}" type="datetimeFigureOut">
              <a:rPr lang="en-US" smtClean="0"/>
              <a:t>5/21/2024</a:t>
            </a:fld>
            <a:endParaRPr lang="en-US"/>
          </a:p>
        </p:txBody>
      </p:sp>
      <p:sp>
        <p:nvSpPr>
          <p:cNvPr id="4" name="Footer Placeholder 3">
            <a:extLst>
              <a:ext uri="{FF2B5EF4-FFF2-40B4-BE49-F238E27FC236}">
                <a16:creationId xmlns:a16="http://schemas.microsoft.com/office/drawing/2014/main" id="{2C57F669-5E7D-46B7-448B-75ACF694B2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2E8AF2-8E0B-5ADB-40BE-DC2A0230B0AB}"/>
              </a:ext>
            </a:extLst>
          </p:cNvPr>
          <p:cNvSpPr>
            <a:spLocks noGrp="1"/>
          </p:cNvSpPr>
          <p:nvPr>
            <p:ph type="sldNum" sz="quarter" idx="12"/>
          </p:nvPr>
        </p:nvSpPr>
        <p:spPr/>
        <p:txBody>
          <a:bodyPr/>
          <a:lstStyle/>
          <a:p>
            <a:fld id="{DC3997FF-8033-46CF-8DCB-4D1DE2816AE7}" type="slidenum">
              <a:rPr lang="en-US" smtClean="0"/>
              <a:t>‹#›</a:t>
            </a:fld>
            <a:endParaRPr lang="en-US"/>
          </a:p>
        </p:txBody>
      </p:sp>
    </p:spTree>
    <p:extLst>
      <p:ext uri="{BB962C8B-B14F-4D97-AF65-F5344CB8AC3E}">
        <p14:creationId xmlns:p14="http://schemas.microsoft.com/office/powerpoint/2010/main" val="379411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195B81-BE72-4B48-42D3-E1FA63D774B7}"/>
              </a:ext>
            </a:extLst>
          </p:cNvPr>
          <p:cNvSpPr>
            <a:spLocks noGrp="1"/>
          </p:cNvSpPr>
          <p:nvPr>
            <p:ph type="dt" sz="half" idx="10"/>
          </p:nvPr>
        </p:nvSpPr>
        <p:spPr/>
        <p:txBody>
          <a:bodyPr/>
          <a:lstStyle/>
          <a:p>
            <a:fld id="{33C89205-4D1C-42F7-BAC4-CB21A6923E9C}" type="datetimeFigureOut">
              <a:rPr lang="en-US" smtClean="0"/>
              <a:t>5/21/2024</a:t>
            </a:fld>
            <a:endParaRPr lang="en-US"/>
          </a:p>
        </p:txBody>
      </p:sp>
      <p:sp>
        <p:nvSpPr>
          <p:cNvPr id="3" name="Footer Placeholder 2">
            <a:extLst>
              <a:ext uri="{FF2B5EF4-FFF2-40B4-BE49-F238E27FC236}">
                <a16:creationId xmlns:a16="http://schemas.microsoft.com/office/drawing/2014/main" id="{7B87E079-5D03-6DB9-54DA-427026FED8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7CEA40-B10C-5010-0614-1310E0A95E1D}"/>
              </a:ext>
            </a:extLst>
          </p:cNvPr>
          <p:cNvSpPr>
            <a:spLocks noGrp="1"/>
          </p:cNvSpPr>
          <p:nvPr>
            <p:ph type="sldNum" sz="quarter" idx="12"/>
          </p:nvPr>
        </p:nvSpPr>
        <p:spPr/>
        <p:txBody>
          <a:bodyPr/>
          <a:lstStyle/>
          <a:p>
            <a:fld id="{DC3997FF-8033-46CF-8DCB-4D1DE2816AE7}" type="slidenum">
              <a:rPr lang="en-US" smtClean="0"/>
              <a:t>‹#›</a:t>
            </a:fld>
            <a:endParaRPr lang="en-US"/>
          </a:p>
        </p:txBody>
      </p:sp>
    </p:spTree>
    <p:extLst>
      <p:ext uri="{BB962C8B-B14F-4D97-AF65-F5344CB8AC3E}">
        <p14:creationId xmlns:p14="http://schemas.microsoft.com/office/powerpoint/2010/main" val="217395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197F-2A12-2F7C-BD95-8EF32F306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B2265C-A20F-86CB-3013-918A8AC4F4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869FC4-0176-4EE5-0E14-8C6168B5A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99A55-E7CD-6E58-E989-DDD9B7AE3DA1}"/>
              </a:ext>
            </a:extLst>
          </p:cNvPr>
          <p:cNvSpPr>
            <a:spLocks noGrp="1"/>
          </p:cNvSpPr>
          <p:nvPr>
            <p:ph type="dt" sz="half" idx="10"/>
          </p:nvPr>
        </p:nvSpPr>
        <p:spPr/>
        <p:txBody>
          <a:bodyPr/>
          <a:lstStyle/>
          <a:p>
            <a:fld id="{33C89205-4D1C-42F7-BAC4-CB21A6923E9C}" type="datetimeFigureOut">
              <a:rPr lang="en-US" smtClean="0"/>
              <a:t>5/21/2024</a:t>
            </a:fld>
            <a:endParaRPr lang="en-US"/>
          </a:p>
        </p:txBody>
      </p:sp>
      <p:sp>
        <p:nvSpPr>
          <p:cNvPr id="6" name="Footer Placeholder 5">
            <a:extLst>
              <a:ext uri="{FF2B5EF4-FFF2-40B4-BE49-F238E27FC236}">
                <a16:creationId xmlns:a16="http://schemas.microsoft.com/office/drawing/2014/main" id="{EAE6D07A-7BED-ACC5-0B87-740090FD06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B3FD9C-70AB-5FC8-C4A6-E9534E92878A}"/>
              </a:ext>
            </a:extLst>
          </p:cNvPr>
          <p:cNvSpPr>
            <a:spLocks noGrp="1"/>
          </p:cNvSpPr>
          <p:nvPr>
            <p:ph type="sldNum" sz="quarter" idx="12"/>
          </p:nvPr>
        </p:nvSpPr>
        <p:spPr/>
        <p:txBody>
          <a:bodyPr/>
          <a:lstStyle/>
          <a:p>
            <a:fld id="{DC3997FF-8033-46CF-8DCB-4D1DE2816AE7}" type="slidenum">
              <a:rPr lang="en-US" smtClean="0"/>
              <a:t>‹#›</a:t>
            </a:fld>
            <a:endParaRPr lang="en-US"/>
          </a:p>
        </p:txBody>
      </p:sp>
    </p:spTree>
    <p:extLst>
      <p:ext uri="{BB962C8B-B14F-4D97-AF65-F5344CB8AC3E}">
        <p14:creationId xmlns:p14="http://schemas.microsoft.com/office/powerpoint/2010/main" val="117616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5077-3D32-7452-CD02-704F18FF3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CF069B-F484-5FF3-31C6-09D4D41C9B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196B58-B40D-8304-DA3F-E77B4705C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BC557-BA93-5889-22F4-E4DA8B88EBBF}"/>
              </a:ext>
            </a:extLst>
          </p:cNvPr>
          <p:cNvSpPr>
            <a:spLocks noGrp="1"/>
          </p:cNvSpPr>
          <p:nvPr>
            <p:ph type="dt" sz="half" idx="10"/>
          </p:nvPr>
        </p:nvSpPr>
        <p:spPr/>
        <p:txBody>
          <a:bodyPr/>
          <a:lstStyle/>
          <a:p>
            <a:fld id="{33C89205-4D1C-42F7-BAC4-CB21A6923E9C}" type="datetimeFigureOut">
              <a:rPr lang="en-US" smtClean="0"/>
              <a:t>5/21/2024</a:t>
            </a:fld>
            <a:endParaRPr lang="en-US"/>
          </a:p>
        </p:txBody>
      </p:sp>
      <p:sp>
        <p:nvSpPr>
          <p:cNvPr id="6" name="Footer Placeholder 5">
            <a:extLst>
              <a:ext uri="{FF2B5EF4-FFF2-40B4-BE49-F238E27FC236}">
                <a16:creationId xmlns:a16="http://schemas.microsoft.com/office/drawing/2014/main" id="{623E002B-AA32-D25B-9594-16BADB3D7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2742C2-00F8-EBAE-3402-DDABA2ED017F}"/>
              </a:ext>
            </a:extLst>
          </p:cNvPr>
          <p:cNvSpPr>
            <a:spLocks noGrp="1"/>
          </p:cNvSpPr>
          <p:nvPr>
            <p:ph type="sldNum" sz="quarter" idx="12"/>
          </p:nvPr>
        </p:nvSpPr>
        <p:spPr/>
        <p:txBody>
          <a:bodyPr/>
          <a:lstStyle/>
          <a:p>
            <a:fld id="{DC3997FF-8033-46CF-8DCB-4D1DE2816AE7}" type="slidenum">
              <a:rPr lang="en-US" smtClean="0"/>
              <a:t>‹#›</a:t>
            </a:fld>
            <a:endParaRPr lang="en-US"/>
          </a:p>
        </p:txBody>
      </p:sp>
    </p:spTree>
    <p:extLst>
      <p:ext uri="{BB962C8B-B14F-4D97-AF65-F5344CB8AC3E}">
        <p14:creationId xmlns:p14="http://schemas.microsoft.com/office/powerpoint/2010/main" val="7552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01685E-E180-9A25-217B-171442A34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04500D-C947-FF9E-1A4A-574A4FA83C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3876B-ABDF-4F8B-1477-7F055986A3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C89205-4D1C-42F7-BAC4-CB21A6923E9C}" type="datetimeFigureOut">
              <a:rPr lang="en-US" smtClean="0"/>
              <a:t>5/21/2024</a:t>
            </a:fld>
            <a:endParaRPr lang="en-US"/>
          </a:p>
        </p:txBody>
      </p:sp>
      <p:sp>
        <p:nvSpPr>
          <p:cNvPr id="5" name="Footer Placeholder 4">
            <a:extLst>
              <a:ext uri="{FF2B5EF4-FFF2-40B4-BE49-F238E27FC236}">
                <a16:creationId xmlns:a16="http://schemas.microsoft.com/office/drawing/2014/main" id="{1E43F8C5-3C93-8898-0602-4E46340018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E0F0571-E171-9113-56DC-3EF1BE516C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C3997FF-8033-46CF-8DCB-4D1DE2816AE7}" type="slidenum">
              <a:rPr lang="en-US" smtClean="0"/>
              <a:t>‹#›</a:t>
            </a:fld>
            <a:endParaRPr lang="en-US"/>
          </a:p>
        </p:txBody>
      </p:sp>
    </p:spTree>
    <p:extLst>
      <p:ext uri="{BB962C8B-B14F-4D97-AF65-F5344CB8AC3E}">
        <p14:creationId xmlns:p14="http://schemas.microsoft.com/office/powerpoint/2010/main" val="1152252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background with a black square&#10;&#10;Description automatically generated with medium confidence">
            <a:extLst>
              <a:ext uri="{FF2B5EF4-FFF2-40B4-BE49-F238E27FC236}">
                <a16:creationId xmlns:a16="http://schemas.microsoft.com/office/drawing/2014/main" id="{C17D89B2-6AB2-A45A-01FC-87865A32C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960" y="466912"/>
            <a:ext cx="6543369" cy="3271685"/>
          </a:xfrm>
          <a:prstGeom prst="rect">
            <a:avLst/>
          </a:prstGeom>
        </p:spPr>
      </p:pic>
      <p:sp>
        <p:nvSpPr>
          <p:cNvPr id="6" name="TextBox 5">
            <a:extLst>
              <a:ext uri="{FF2B5EF4-FFF2-40B4-BE49-F238E27FC236}">
                <a16:creationId xmlns:a16="http://schemas.microsoft.com/office/drawing/2014/main" id="{4CE503DE-84DC-8C4F-C4DB-0233470D2738}"/>
              </a:ext>
            </a:extLst>
          </p:cNvPr>
          <p:cNvSpPr txBox="1"/>
          <p:nvPr/>
        </p:nvSpPr>
        <p:spPr>
          <a:xfrm>
            <a:off x="3116827" y="4178710"/>
            <a:ext cx="5702708" cy="1714380"/>
          </a:xfrm>
          <a:prstGeom prst="rect">
            <a:avLst/>
          </a:prstGeom>
          <a:noFill/>
        </p:spPr>
        <p:txBody>
          <a:bodyPr wrap="square" rtlCol="0">
            <a:spAutoFit/>
          </a:bodyPr>
          <a:lstStyle/>
          <a:p>
            <a:pPr>
              <a:lnSpc>
                <a:spcPct val="150000"/>
              </a:lnSpc>
            </a:pPr>
            <a:r>
              <a:rPr lang="en-US" dirty="0"/>
              <a:t>Mohamed </a:t>
            </a:r>
            <a:r>
              <a:rPr lang="en-US" dirty="0" err="1"/>
              <a:t>Mohy</a:t>
            </a:r>
            <a:r>
              <a:rPr lang="en-US" dirty="0"/>
              <a:t> </a:t>
            </a:r>
            <a:r>
              <a:rPr lang="en-US" dirty="0" err="1"/>
              <a:t>Akl</a:t>
            </a:r>
            <a:r>
              <a:rPr lang="en-US" dirty="0"/>
              <a:t> 		120210268</a:t>
            </a:r>
          </a:p>
          <a:p>
            <a:pPr>
              <a:lnSpc>
                <a:spcPct val="150000"/>
              </a:lnSpc>
            </a:pPr>
            <a:r>
              <a:rPr lang="en-US" dirty="0"/>
              <a:t>Ahmed Mahmoud Abdelazim	120210274</a:t>
            </a:r>
          </a:p>
          <a:p>
            <a:pPr>
              <a:lnSpc>
                <a:spcPct val="150000"/>
              </a:lnSpc>
            </a:pPr>
            <a:r>
              <a:rPr lang="en-US" dirty="0" err="1"/>
              <a:t>Zyad</a:t>
            </a:r>
            <a:r>
              <a:rPr lang="en-US" dirty="0"/>
              <a:t> Tarek Omar 			120210275</a:t>
            </a:r>
          </a:p>
          <a:p>
            <a:pPr>
              <a:lnSpc>
                <a:spcPct val="150000"/>
              </a:lnSpc>
            </a:pPr>
            <a:r>
              <a:rPr lang="en-US" dirty="0"/>
              <a:t>Yahia Ali Othman 			120210302</a:t>
            </a:r>
          </a:p>
        </p:txBody>
      </p:sp>
      <p:sp>
        <p:nvSpPr>
          <p:cNvPr id="2" name="TextBox 1">
            <a:extLst>
              <a:ext uri="{FF2B5EF4-FFF2-40B4-BE49-F238E27FC236}">
                <a16:creationId xmlns:a16="http://schemas.microsoft.com/office/drawing/2014/main" id="{BE995B10-1313-24FB-5B64-81C3B9158F3E}"/>
              </a:ext>
            </a:extLst>
          </p:cNvPr>
          <p:cNvSpPr txBox="1"/>
          <p:nvPr/>
        </p:nvSpPr>
        <p:spPr>
          <a:xfrm>
            <a:off x="1750143" y="3429000"/>
            <a:ext cx="8298426" cy="954107"/>
          </a:xfrm>
          <a:prstGeom prst="rect">
            <a:avLst/>
          </a:prstGeom>
          <a:noFill/>
        </p:spPr>
        <p:txBody>
          <a:bodyPr wrap="square" rtlCol="0">
            <a:spAutoFit/>
          </a:bodyPr>
          <a:lstStyle/>
          <a:p>
            <a:pPr algn="ctr"/>
            <a:r>
              <a:rPr lang="en-US" sz="2800" dirty="0"/>
              <a:t>Bluetooth controlled RC with Auto brake System (BCRCABS) </a:t>
            </a:r>
          </a:p>
        </p:txBody>
      </p:sp>
    </p:spTree>
    <p:extLst>
      <p:ext uri="{BB962C8B-B14F-4D97-AF65-F5344CB8AC3E}">
        <p14:creationId xmlns:p14="http://schemas.microsoft.com/office/powerpoint/2010/main" val="254863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circuit board with text and symbols&#10;&#10;Description automatically generated">
            <a:extLst>
              <a:ext uri="{FF2B5EF4-FFF2-40B4-BE49-F238E27FC236}">
                <a16:creationId xmlns:a16="http://schemas.microsoft.com/office/drawing/2014/main" id="{4D85E6E3-D251-A300-D377-C9F486C00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799" y="1488129"/>
            <a:ext cx="7209946" cy="2446232"/>
          </a:xfrm>
          <a:prstGeom prst="rect">
            <a:avLst/>
          </a:prstGeom>
        </p:spPr>
      </p:pic>
      <p:sp>
        <p:nvSpPr>
          <p:cNvPr id="2" name="TextBox 1">
            <a:extLst>
              <a:ext uri="{FF2B5EF4-FFF2-40B4-BE49-F238E27FC236}">
                <a16:creationId xmlns:a16="http://schemas.microsoft.com/office/drawing/2014/main" id="{C2EE2D3B-AD1C-10C7-3212-14270D4DD5A2}"/>
              </a:ext>
            </a:extLst>
          </p:cNvPr>
          <p:cNvSpPr txBox="1"/>
          <p:nvPr/>
        </p:nvSpPr>
        <p:spPr>
          <a:xfrm>
            <a:off x="1042219" y="953729"/>
            <a:ext cx="5594555" cy="4524315"/>
          </a:xfrm>
          <a:prstGeom prst="rect">
            <a:avLst/>
          </a:prstGeom>
          <a:noFill/>
        </p:spPr>
        <p:txBody>
          <a:bodyPr wrap="square" rtlCol="0">
            <a:spAutoFit/>
          </a:bodyPr>
          <a:lstStyle/>
          <a:p>
            <a:r>
              <a:rPr lang="en-US" dirty="0"/>
              <a:t>The L298N motor driver is a component used to control the speed and direction of two DC motors. It is based on a dual H-Bridge configuration and can handle voltages from 5V to 35V and currents up to 2A per channel.</a:t>
            </a:r>
          </a:p>
          <a:p>
            <a:endParaRPr lang="en-US" dirty="0"/>
          </a:p>
          <a:p>
            <a:r>
              <a:rPr lang="en-US" dirty="0"/>
              <a:t>Key Points:</a:t>
            </a:r>
          </a:p>
          <a:p>
            <a:r>
              <a:rPr lang="en-US" dirty="0"/>
              <a:t>Dual H-Bridge: Controls two DC motors independently </a:t>
            </a:r>
          </a:p>
          <a:p>
            <a:r>
              <a:rPr lang="en-US" dirty="0"/>
              <a:t>Voltage and Current: Operates with 5-35V and up to 2A per channel.</a:t>
            </a:r>
          </a:p>
          <a:p>
            <a:r>
              <a:rPr lang="en-US" dirty="0"/>
              <a:t>Control Pins:</a:t>
            </a:r>
          </a:p>
          <a:p>
            <a:r>
              <a:rPr lang="en-US" dirty="0"/>
              <a:t>ENA and ENB: Enable pins for motor channels, used for speed control via PWM.</a:t>
            </a:r>
          </a:p>
          <a:p>
            <a:r>
              <a:rPr lang="en-US" dirty="0"/>
              <a:t>IN1, IN2, IN3, IN4: Direction control pins.</a:t>
            </a:r>
          </a:p>
          <a:p>
            <a:r>
              <a:rPr lang="en-US" dirty="0"/>
              <a:t>Outputs: Four output pins (OUT1, OUT2, OUT3, OUT4) to connect motors.</a:t>
            </a:r>
          </a:p>
        </p:txBody>
      </p:sp>
      <p:sp>
        <p:nvSpPr>
          <p:cNvPr id="5" name="TextBox 4">
            <a:extLst>
              <a:ext uri="{FF2B5EF4-FFF2-40B4-BE49-F238E27FC236}">
                <a16:creationId xmlns:a16="http://schemas.microsoft.com/office/drawing/2014/main" id="{9568985E-CCFF-52A6-2C1A-F2B6A5F6BDD8}"/>
              </a:ext>
            </a:extLst>
          </p:cNvPr>
          <p:cNvSpPr txBox="1"/>
          <p:nvPr/>
        </p:nvSpPr>
        <p:spPr>
          <a:xfrm>
            <a:off x="963561" y="255639"/>
            <a:ext cx="6027175" cy="923330"/>
          </a:xfrm>
          <a:prstGeom prst="rect">
            <a:avLst/>
          </a:prstGeom>
          <a:noFill/>
        </p:spPr>
        <p:txBody>
          <a:bodyPr wrap="square" rtlCol="0">
            <a:spAutoFit/>
          </a:bodyPr>
          <a:lstStyle/>
          <a:p>
            <a:r>
              <a:rPr lang="en-US" sz="3600" b="1" dirty="0">
                <a:solidFill>
                  <a:schemeClr val="tx2">
                    <a:lumMod val="75000"/>
                    <a:lumOff val="25000"/>
                  </a:schemeClr>
                </a:solidFill>
              </a:rPr>
              <a:t>L298N motor driver</a:t>
            </a:r>
          </a:p>
          <a:p>
            <a:endParaRPr lang="en-US" dirty="0"/>
          </a:p>
        </p:txBody>
      </p:sp>
    </p:spTree>
    <p:extLst>
      <p:ext uri="{BB962C8B-B14F-4D97-AF65-F5344CB8AC3E}">
        <p14:creationId xmlns:p14="http://schemas.microsoft.com/office/powerpoint/2010/main" val="140913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1B6A7-5D64-BC0D-8C6F-6D2F9ADE9582}"/>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972CCDFD-0105-B0B3-E422-809D72A0B08C}"/>
              </a:ext>
            </a:extLst>
          </p:cNvPr>
          <p:cNvSpPr>
            <a:spLocks noGrp="1"/>
          </p:cNvSpPr>
          <p:nvPr>
            <p:ph idx="1"/>
          </p:nvPr>
        </p:nvSpPr>
        <p:spPr>
          <a:xfrm>
            <a:off x="1012722" y="1986115"/>
            <a:ext cx="10341077" cy="4190847"/>
          </a:xfrm>
        </p:spPr>
        <p:txBody>
          <a:bodyPr/>
          <a:lstStyle/>
          <a:p>
            <a:r>
              <a:rPr lang="en-US" dirty="0"/>
              <a:t>Our project is </a:t>
            </a:r>
            <a:r>
              <a:rPr lang="en-US" sz="2800" dirty="0"/>
              <a:t>Bluetooth controlled RC with Auto brake System  </a:t>
            </a:r>
            <a:br>
              <a:rPr lang="en-US" sz="2800" dirty="0"/>
            </a:br>
            <a:r>
              <a:rPr lang="en-US" sz="2800" dirty="0"/>
              <a:t>in which The RC has two </a:t>
            </a:r>
            <a:r>
              <a:rPr lang="en-US" dirty="0"/>
              <a:t>IR sensor one in front and the other in the back these sensors helps us to detect whether there is an obstacle or not . If there is one a LED and bazar turn on and off and the RC take the opposite direction of the obstacle if there is one in front it moves back and vice versa . We use HC-05 Bluetooth Module to control the RC using UART protocol . </a:t>
            </a:r>
          </a:p>
          <a:p>
            <a:endParaRPr lang="en-US" dirty="0"/>
          </a:p>
          <a:p>
            <a:endParaRPr lang="en-US" dirty="0"/>
          </a:p>
        </p:txBody>
      </p:sp>
    </p:spTree>
    <p:extLst>
      <p:ext uri="{BB962C8B-B14F-4D97-AF65-F5344CB8AC3E}">
        <p14:creationId xmlns:p14="http://schemas.microsoft.com/office/powerpoint/2010/main" val="1967042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1A69-C0B8-641C-B6EC-F1BE419FA2E0}"/>
              </a:ext>
            </a:extLst>
          </p:cNvPr>
          <p:cNvSpPr>
            <a:spLocks noGrp="1"/>
          </p:cNvSpPr>
          <p:nvPr>
            <p:ph type="title"/>
          </p:nvPr>
        </p:nvSpPr>
        <p:spPr>
          <a:xfrm>
            <a:off x="353961" y="108155"/>
            <a:ext cx="10999839" cy="1582533"/>
          </a:xfrm>
        </p:spPr>
        <p:txBody>
          <a:bodyPr/>
          <a:lstStyle/>
          <a:p>
            <a:r>
              <a:rPr lang="en-US" dirty="0"/>
              <a:t>Design </a:t>
            </a:r>
          </a:p>
        </p:txBody>
      </p:sp>
      <p:sp>
        <p:nvSpPr>
          <p:cNvPr id="3" name="Content Placeholder 2">
            <a:extLst>
              <a:ext uri="{FF2B5EF4-FFF2-40B4-BE49-F238E27FC236}">
                <a16:creationId xmlns:a16="http://schemas.microsoft.com/office/drawing/2014/main" id="{2CAE1F03-282C-C0C4-CB1C-8DCD430D72E3}"/>
              </a:ext>
            </a:extLst>
          </p:cNvPr>
          <p:cNvSpPr>
            <a:spLocks noGrp="1"/>
          </p:cNvSpPr>
          <p:nvPr>
            <p:ph idx="1"/>
          </p:nvPr>
        </p:nvSpPr>
        <p:spPr>
          <a:xfrm>
            <a:off x="757084" y="1327356"/>
            <a:ext cx="10596716" cy="4849608"/>
          </a:xfrm>
        </p:spPr>
        <p:txBody>
          <a:bodyPr>
            <a:normAutofit lnSpcReduction="10000"/>
          </a:bodyPr>
          <a:lstStyle/>
          <a:p>
            <a:r>
              <a:rPr lang="en-US" b="1" dirty="0">
                <a:solidFill>
                  <a:schemeClr val="tx2">
                    <a:lumMod val="75000"/>
                    <a:lumOff val="25000"/>
                  </a:schemeClr>
                </a:solidFill>
                <a:highlight>
                  <a:srgbClr val="FFFFFF"/>
                </a:highlight>
                <a:latin typeface="Roboto" panose="020F0502020204030204" pitchFamily="2" charset="0"/>
              </a:rPr>
              <a:t>Arduino </a:t>
            </a:r>
            <a:endParaRPr lang="en-US" sz="2800" b="1" i="0" dirty="0">
              <a:solidFill>
                <a:schemeClr val="tx2">
                  <a:lumMod val="75000"/>
                  <a:lumOff val="25000"/>
                </a:schemeClr>
              </a:solidFill>
              <a:effectLst/>
              <a:highlight>
                <a:srgbClr val="FFFFFF"/>
              </a:highlight>
              <a:latin typeface="Roboto" panose="020F0502020204030204" pitchFamily="2" charset="0"/>
            </a:endParaRPr>
          </a:p>
          <a:p>
            <a:r>
              <a:rPr lang="en-US" sz="2800" b="1" i="0" dirty="0">
                <a:solidFill>
                  <a:schemeClr val="tx2">
                    <a:lumMod val="75000"/>
                    <a:lumOff val="25000"/>
                  </a:schemeClr>
                </a:solidFill>
                <a:effectLst/>
                <a:highlight>
                  <a:srgbClr val="FFFFFF"/>
                </a:highlight>
                <a:latin typeface="Roboto" panose="020F0502020204030204" pitchFamily="2" charset="0"/>
              </a:rPr>
              <a:t>HC-05 Bluetooth Module</a:t>
            </a:r>
          </a:p>
          <a:p>
            <a:pPr defTabSz="868680"/>
            <a:r>
              <a:rPr lang="en-US" sz="2800" b="1" kern="1200" dirty="0">
                <a:solidFill>
                  <a:schemeClr val="tx2">
                    <a:lumMod val="75000"/>
                    <a:lumOff val="25000"/>
                  </a:schemeClr>
                </a:solidFill>
                <a:highlight>
                  <a:srgbClr val="FFFFFF"/>
                </a:highlight>
                <a:latin typeface="Roboto" panose="020F0502020204030204" pitchFamily="2" charset="0"/>
                <a:ea typeface="+mn-ea"/>
                <a:cs typeface="+mn-cs"/>
              </a:rPr>
              <a:t>IR Reflective Sensor</a:t>
            </a:r>
          </a:p>
          <a:p>
            <a:r>
              <a:rPr lang="en-US" sz="2800" b="1" dirty="0">
                <a:solidFill>
                  <a:schemeClr val="tx2">
                    <a:lumMod val="75000"/>
                    <a:lumOff val="25000"/>
                  </a:schemeClr>
                </a:solidFill>
              </a:rPr>
              <a:t>L298N motor driver</a:t>
            </a:r>
          </a:p>
          <a:p>
            <a:r>
              <a:rPr lang="en-US" sz="2800" b="1" dirty="0">
                <a:solidFill>
                  <a:schemeClr val="tx2">
                    <a:lumMod val="75000"/>
                    <a:lumOff val="25000"/>
                  </a:schemeClr>
                </a:solidFill>
              </a:rPr>
              <a:t>DC  motors</a:t>
            </a:r>
          </a:p>
          <a:p>
            <a:r>
              <a:rPr lang="en-US" sz="2800" b="1" dirty="0">
                <a:solidFill>
                  <a:schemeClr val="tx2">
                    <a:lumMod val="75000"/>
                    <a:lumOff val="25000"/>
                  </a:schemeClr>
                </a:solidFill>
              </a:rPr>
              <a:t>Bazar</a:t>
            </a:r>
          </a:p>
          <a:p>
            <a:r>
              <a:rPr lang="en-US" b="1" dirty="0">
                <a:solidFill>
                  <a:schemeClr val="tx2">
                    <a:lumMod val="75000"/>
                    <a:lumOff val="25000"/>
                  </a:schemeClr>
                </a:solidFill>
              </a:rPr>
              <a:t>LED</a:t>
            </a:r>
          </a:p>
          <a:p>
            <a:r>
              <a:rPr lang="en-US" sz="2800" b="1" dirty="0">
                <a:solidFill>
                  <a:schemeClr val="tx2">
                    <a:lumMod val="75000"/>
                    <a:lumOff val="25000"/>
                  </a:schemeClr>
                </a:solidFill>
              </a:rPr>
              <a:t>Resistor</a:t>
            </a:r>
          </a:p>
          <a:p>
            <a:r>
              <a:rPr lang="en-US" sz="2800" b="1" dirty="0">
                <a:solidFill>
                  <a:schemeClr val="tx2">
                    <a:lumMod val="75000"/>
                    <a:lumOff val="25000"/>
                  </a:schemeClr>
                </a:solidFill>
              </a:rPr>
              <a:t>Breadboard</a:t>
            </a:r>
          </a:p>
          <a:p>
            <a:r>
              <a:rPr lang="en-US" b="1" dirty="0">
                <a:solidFill>
                  <a:schemeClr val="tx2">
                    <a:lumMod val="75000"/>
                    <a:lumOff val="25000"/>
                  </a:schemeClr>
                </a:solidFill>
              </a:rPr>
              <a:t>Battery</a:t>
            </a:r>
            <a:endParaRPr lang="en-US" sz="2800" b="1" dirty="0">
              <a:solidFill>
                <a:schemeClr val="tx2">
                  <a:lumMod val="75000"/>
                  <a:lumOff val="25000"/>
                </a:schemeClr>
              </a:solidFill>
            </a:endParaRPr>
          </a:p>
          <a:p>
            <a:endParaRPr lang="en-US" dirty="0"/>
          </a:p>
          <a:p>
            <a:endParaRPr lang="en-US" sz="2800" b="1" dirty="0">
              <a:solidFill>
                <a:schemeClr val="tx2">
                  <a:lumMod val="75000"/>
                  <a:lumOff val="25000"/>
                </a:schemeClr>
              </a:solidFill>
            </a:endParaRPr>
          </a:p>
          <a:p>
            <a:endParaRPr lang="en-US" dirty="0"/>
          </a:p>
          <a:p>
            <a:endParaRPr lang="en-US" sz="2800" dirty="0">
              <a:solidFill>
                <a:schemeClr val="tx2">
                  <a:lumMod val="75000"/>
                  <a:lumOff val="25000"/>
                </a:schemeClr>
              </a:solidFill>
            </a:endParaRPr>
          </a:p>
          <a:p>
            <a:endParaRPr lang="en-US" dirty="0"/>
          </a:p>
        </p:txBody>
      </p:sp>
    </p:spTree>
    <p:extLst>
      <p:ext uri="{BB962C8B-B14F-4D97-AF65-F5344CB8AC3E}">
        <p14:creationId xmlns:p14="http://schemas.microsoft.com/office/powerpoint/2010/main" val="193173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83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circuit board&#10;&#10;Description automatically generated">
            <a:extLst>
              <a:ext uri="{FF2B5EF4-FFF2-40B4-BE49-F238E27FC236}">
                <a16:creationId xmlns:a16="http://schemas.microsoft.com/office/drawing/2014/main" id="{489D8F6E-B0BA-15AC-00A9-58CB47F7F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589" y="643467"/>
            <a:ext cx="6312822" cy="5571066"/>
          </a:xfrm>
          <a:prstGeom prst="rect">
            <a:avLst/>
          </a:prstGeom>
        </p:spPr>
      </p:pic>
    </p:spTree>
    <p:extLst>
      <p:ext uri="{BB962C8B-B14F-4D97-AF65-F5344CB8AC3E}">
        <p14:creationId xmlns:p14="http://schemas.microsoft.com/office/powerpoint/2010/main" val="346761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computer chip">
            <a:extLst>
              <a:ext uri="{FF2B5EF4-FFF2-40B4-BE49-F238E27FC236}">
                <a16:creationId xmlns:a16="http://schemas.microsoft.com/office/drawing/2014/main" id="{7172A86D-62E1-B60C-6674-22D932B84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486" y="1087674"/>
            <a:ext cx="4050792" cy="4050792"/>
          </a:xfrm>
          <a:prstGeom prst="rect">
            <a:avLst/>
          </a:prstGeom>
        </p:spPr>
      </p:pic>
      <p:sp>
        <p:nvSpPr>
          <p:cNvPr id="6" name="TextBox 5">
            <a:extLst>
              <a:ext uri="{FF2B5EF4-FFF2-40B4-BE49-F238E27FC236}">
                <a16:creationId xmlns:a16="http://schemas.microsoft.com/office/drawing/2014/main" id="{79F45C26-E9CF-A0A7-9F8E-E7E5385AB2D0}"/>
              </a:ext>
            </a:extLst>
          </p:cNvPr>
          <p:cNvSpPr txBox="1"/>
          <p:nvPr/>
        </p:nvSpPr>
        <p:spPr>
          <a:xfrm>
            <a:off x="545199" y="358681"/>
            <a:ext cx="5323893" cy="1200329"/>
          </a:xfrm>
          <a:prstGeom prst="rect">
            <a:avLst/>
          </a:prstGeom>
          <a:noFill/>
        </p:spPr>
        <p:txBody>
          <a:bodyPr wrap="none" rtlCol="0">
            <a:spAutoFit/>
          </a:bodyPr>
          <a:lstStyle/>
          <a:p>
            <a:r>
              <a:rPr lang="en-US" sz="3600" b="1" i="0" dirty="0">
                <a:solidFill>
                  <a:schemeClr val="tx2">
                    <a:lumMod val="75000"/>
                    <a:lumOff val="25000"/>
                  </a:schemeClr>
                </a:solidFill>
                <a:effectLst/>
                <a:highlight>
                  <a:srgbClr val="FFFFFF"/>
                </a:highlight>
                <a:latin typeface="Roboto" panose="020F0502020204030204" pitchFamily="2" charset="0"/>
              </a:rPr>
              <a:t>HC-05 Bluetooth Module</a:t>
            </a:r>
          </a:p>
          <a:p>
            <a:endParaRPr lang="en-US" sz="3600" dirty="0">
              <a:solidFill>
                <a:schemeClr val="tx2">
                  <a:lumMod val="75000"/>
                  <a:lumOff val="25000"/>
                </a:schemeClr>
              </a:solidFill>
            </a:endParaRPr>
          </a:p>
        </p:txBody>
      </p:sp>
      <p:sp>
        <p:nvSpPr>
          <p:cNvPr id="7" name="TextBox 6">
            <a:extLst>
              <a:ext uri="{FF2B5EF4-FFF2-40B4-BE49-F238E27FC236}">
                <a16:creationId xmlns:a16="http://schemas.microsoft.com/office/drawing/2014/main" id="{A491BA40-C796-C69B-693E-3D0596991315}"/>
              </a:ext>
            </a:extLst>
          </p:cNvPr>
          <p:cNvSpPr txBox="1"/>
          <p:nvPr/>
        </p:nvSpPr>
        <p:spPr>
          <a:xfrm>
            <a:off x="312132" y="1200329"/>
            <a:ext cx="6609876" cy="5078313"/>
          </a:xfrm>
          <a:prstGeom prst="rect">
            <a:avLst/>
          </a:prstGeom>
          <a:noFill/>
        </p:spPr>
        <p:txBody>
          <a:bodyPr wrap="square" rtlCol="0">
            <a:spAutoFit/>
          </a:bodyPr>
          <a:lstStyle/>
          <a:p>
            <a:pPr algn="l"/>
            <a:r>
              <a:rPr lang="en-US" b="0" i="0" dirty="0">
                <a:solidFill>
                  <a:srgbClr val="333333"/>
                </a:solidFill>
                <a:effectLst/>
                <a:highlight>
                  <a:srgbClr val="FFFFFF"/>
                </a:highlight>
                <a:latin typeface="Roboto" panose="02000000000000000000" pitchFamily="2" charset="0"/>
              </a:rPr>
              <a:t>1.  </a:t>
            </a:r>
            <a:r>
              <a:rPr lang="en-US" b="1" i="0" dirty="0">
                <a:solidFill>
                  <a:srgbClr val="333333"/>
                </a:solidFill>
                <a:effectLst/>
                <a:highlight>
                  <a:srgbClr val="FFFFFF"/>
                </a:highlight>
                <a:latin typeface="Roboto" panose="02000000000000000000" pitchFamily="2" charset="0"/>
              </a:rPr>
              <a:t>Key/EN:</a:t>
            </a:r>
            <a:r>
              <a:rPr lang="en-US" b="0" i="0" dirty="0">
                <a:solidFill>
                  <a:srgbClr val="333333"/>
                </a:solidFill>
                <a:effectLst/>
                <a:highlight>
                  <a:srgbClr val="FFFFFF"/>
                </a:highlight>
                <a:latin typeface="Roboto" panose="02000000000000000000" pitchFamily="2" charset="0"/>
              </a:rPr>
              <a:t> It is used to bring Bluetooth module in AT commands mode. If Key/EN pin is set to high, then this module will work in command mode. Otherwise by default it is in data mode. The default baud rate of HC-05 in command mode is 38400bps and 9600 in data mode.</a:t>
            </a:r>
          </a:p>
          <a:p>
            <a:pPr algn="l"/>
            <a:r>
              <a:rPr lang="en-US" b="0" i="0" dirty="0">
                <a:solidFill>
                  <a:srgbClr val="333333"/>
                </a:solidFill>
                <a:effectLst/>
                <a:highlight>
                  <a:srgbClr val="FFFFFF"/>
                </a:highlight>
                <a:latin typeface="Roboto" panose="02000000000000000000" pitchFamily="2" charset="0"/>
              </a:rPr>
              <a:t>HC-05 module has two modes,</a:t>
            </a:r>
          </a:p>
          <a:p>
            <a:pPr algn="l"/>
            <a:r>
              <a:rPr lang="en-US" b="0" i="0" dirty="0">
                <a:solidFill>
                  <a:srgbClr val="333333"/>
                </a:solidFill>
                <a:effectLst/>
                <a:highlight>
                  <a:srgbClr val="FFFFFF"/>
                </a:highlight>
                <a:latin typeface="Roboto" panose="02000000000000000000" pitchFamily="2" charset="0"/>
              </a:rPr>
              <a:t>          1.  </a:t>
            </a:r>
            <a:r>
              <a:rPr lang="en-US" b="1" i="0" dirty="0">
                <a:solidFill>
                  <a:srgbClr val="333333"/>
                </a:solidFill>
                <a:effectLst/>
                <a:highlight>
                  <a:srgbClr val="FFFFFF"/>
                </a:highlight>
                <a:latin typeface="Roboto" panose="02000000000000000000" pitchFamily="2" charset="0"/>
              </a:rPr>
              <a:t>Data mode: </a:t>
            </a:r>
            <a:r>
              <a:rPr lang="en-US" b="0" i="0" dirty="0">
                <a:solidFill>
                  <a:srgbClr val="333333"/>
                </a:solidFill>
                <a:effectLst/>
                <a:highlight>
                  <a:srgbClr val="FFFFFF"/>
                </a:highlight>
                <a:latin typeface="Roboto" panose="02000000000000000000" pitchFamily="2" charset="0"/>
              </a:rPr>
              <a:t>Exchange of data between devices.</a:t>
            </a:r>
          </a:p>
          <a:p>
            <a:pPr algn="l"/>
            <a:r>
              <a:rPr lang="en-US" b="0" i="0" dirty="0">
                <a:solidFill>
                  <a:srgbClr val="333333"/>
                </a:solidFill>
                <a:effectLst/>
                <a:highlight>
                  <a:srgbClr val="FFFFFF"/>
                </a:highlight>
                <a:latin typeface="Roboto" panose="02000000000000000000" pitchFamily="2" charset="0"/>
              </a:rPr>
              <a:t>          2.  </a:t>
            </a:r>
            <a:r>
              <a:rPr lang="en-US" b="1" i="0" dirty="0">
                <a:solidFill>
                  <a:srgbClr val="333333"/>
                </a:solidFill>
                <a:effectLst/>
                <a:highlight>
                  <a:srgbClr val="FFFFFF"/>
                </a:highlight>
                <a:latin typeface="Roboto" panose="02000000000000000000" pitchFamily="2" charset="0"/>
              </a:rPr>
              <a:t>Command mode: </a:t>
            </a:r>
            <a:r>
              <a:rPr lang="en-US" b="0" i="0" dirty="0">
                <a:solidFill>
                  <a:srgbClr val="333333"/>
                </a:solidFill>
                <a:effectLst/>
                <a:highlight>
                  <a:srgbClr val="FFFFFF"/>
                </a:highlight>
                <a:latin typeface="Roboto" panose="02000000000000000000" pitchFamily="2" charset="0"/>
              </a:rPr>
              <a:t>It uses AT commands which are used to change setting of HC-05. To send these commands to module serial (USART) port is used.</a:t>
            </a:r>
          </a:p>
          <a:p>
            <a:pPr algn="l"/>
            <a:r>
              <a:rPr lang="en-US" b="0" i="0" dirty="0">
                <a:solidFill>
                  <a:srgbClr val="333333"/>
                </a:solidFill>
                <a:effectLst/>
                <a:highlight>
                  <a:srgbClr val="FFFFFF"/>
                </a:highlight>
                <a:latin typeface="Roboto" panose="02000000000000000000" pitchFamily="2" charset="0"/>
              </a:rPr>
              <a:t>2.  </a:t>
            </a:r>
            <a:r>
              <a:rPr lang="en-US" b="1" i="0" dirty="0">
                <a:solidFill>
                  <a:srgbClr val="333333"/>
                </a:solidFill>
                <a:effectLst/>
                <a:highlight>
                  <a:srgbClr val="FFFFFF"/>
                </a:highlight>
                <a:latin typeface="Roboto" panose="02000000000000000000" pitchFamily="2" charset="0"/>
              </a:rPr>
              <a:t>VCC : </a:t>
            </a:r>
            <a:r>
              <a:rPr lang="en-US" b="0" i="0" dirty="0">
                <a:solidFill>
                  <a:srgbClr val="333333"/>
                </a:solidFill>
                <a:effectLst/>
                <a:highlight>
                  <a:srgbClr val="FFFFFF"/>
                </a:highlight>
                <a:latin typeface="Roboto" panose="02000000000000000000" pitchFamily="2" charset="0"/>
              </a:rPr>
              <a:t>Connect 5 V or 3.3 V to this Pin.</a:t>
            </a:r>
          </a:p>
          <a:p>
            <a:pPr algn="l"/>
            <a:r>
              <a:rPr lang="en-US" b="0" i="0" dirty="0">
                <a:solidFill>
                  <a:srgbClr val="333333"/>
                </a:solidFill>
                <a:effectLst/>
                <a:highlight>
                  <a:srgbClr val="FFFFFF"/>
                </a:highlight>
                <a:latin typeface="Roboto" panose="02000000000000000000" pitchFamily="2" charset="0"/>
              </a:rPr>
              <a:t>3.  </a:t>
            </a:r>
            <a:r>
              <a:rPr lang="en-US" b="1" i="0" dirty="0">
                <a:solidFill>
                  <a:srgbClr val="333333"/>
                </a:solidFill>
                <a:effectLst/>
                <a:highlight>
                  <a:srgbClr val="FFFFFF"/>
                </a:highlight>
                <a:latin typeface="Roboto" panose="02000000000000000000" pitchFamily="2" charset="0"/>
              </a:rPr>
              <a:t>GND: </a:t>
            </a:r>
            <a:r>
              <a:rPr lang="en-US" b="0" i="0" dirty="0">
                <a:solidFill>
                  <a:srgbClr val="333333"/>
                </a:solidFill>
                <a:effectLst/>
                <a:highlight>
                  <a:srgbClr val="FFFFFF"/>
                </a:highlight>
                <a:latin typeface="Roboto" panose="02000000000000000000" pitchFamily="2" charset="0"/>
              </a:rPr>
              <a:t>Ground Pin of module.</a:t>
            </a:r>
          </a:p>
          <a:p>
            <a:pPr algn="l"/>
            <a:r>
              <a:rPr lang="en-US" b="0" i="0" dirty="0">
                <a:solidFill>
                  <a:srgbClr val="333333"/>
                </a:solidFill>
                <a:effectLst/>
                <a:highlight>
                  <a:srgbClr val="FFFFFF"/>
                </a:highlight>
                <a:latin typeface="Roboto" panose="02000000000000000000" pitchFamily="2" charset="0"/>
              </a:rPr>
              <a:t>4.  </a:t>
            </a:r>
            <a:r>
              <a:rPr lang="en-US" b="1" i="0" dirty="0">
                <a:solidFill>
                  <a:srgbClr val="333333"/>
                </a:solidFill>
                <a:effectLst/>
                <a:highlight>
                  <a:srgbClr val="FFFFFF"/>
                </a:highlight>
                <a:latin typeface="Roboto" panose="02000000000000000000" pitchFamily="2" charset="0"/>
              </a:rPr>
              <a:t>TXD: </a:t>
            </a:r>
            <a:r>
              <a:rPr lang="en-US" b="0" i="0" dirty="0">
                <a:solidFill>
                  <a:srgbClr val="333333"/>
                </a:solidFill>
                <a:effectLst/>
                <a:highlight>
                  <a:srgbClr val="FFFFFF"/>
                </a:highlight>
                <a:latin typeface="Roboto" panose="02000000000000000000" pitchFamily="2" charset="0"/>
              </a:rPr>
              <a:t>Transmit Serial data (wirelessly received data by Bluetooth module transmitted out serially on TXD pin)</a:t>
            </a:r>
          </a:p>
          <a:p>
            <a:pPr algn="l"/>
            <a:r>
              <a:rPr lang="en-US" b="0" i="0" dirty="0">
                <a:solidFill>
                  <a:srgbClr val="333333"/>
                </a:solidFill>
                <a:effectLst/>
                <a:highlight>
                  <a:srgbClr val="FFFFFF"/>
                </a:highlight>
                <a:latin typeface="Roboto" panose="02000000000000000000" pitchFamily="2" charset="0"/>
              </a:rPr>
              <a:t>5.  </a:t>
            </a:r>
            <a:r>
              <a:rPr lang="en-US" b="1" i="0" dirty="0">
                <a:solidFill>
                  <a:srgbClr val="333333"/>
                </a:solidFill>
                <a:effectLst/>
                <a:highlight>
                  <a:srgbClr val="FFFFFF"/>
                </a:highlight>
                <a:latin typeface="Roboto" panose="02000000000000000000" pitchFamily="2" charset="0"/>
              </a:rPr>
              <a:t>RXD:</a:t>
            </a:r>
            <a:r>
              <a:rPr lang="en-US" b="0" i="0" dirty="0">
                <a:solidFill>
                  <a:srgbClr val="333333"/>
                </a:solidFill>
                <a:effectLst/>
                <a:highlight>
                  <a:srgbClr val="FFFFFF"/>
                </a:highlight>
                <a:latin typeface="Roboto" panose="02000000000000000000" pitchFamily="2" charset="0"/>
              </a:rPr>
              <a:t> Receive data serially (received data will be transmitted wirelessly by Bluetooth module).</a:t>
            </a:r>
          </a:p>
          <a:p>
            <a:pPr algn="l"/>
            <a:r>
              <a:rPr lang="en-US" b="0" i="0" dirty="0">
                <a:solidFill>
                  <a:srgbClr val="333333"/>
                </a:solidFill>
                <a:effectLst/>
                <a:highlight>
                  <a:srgbClr val="FFFFFF"/>
                </a:highlight>
                <a:latin typeface="Roboto" panose="02000000000000000000" pitchFamily="2" charset="0"/>
              </a:rPr>
              <a:t>6.  </a:t>
            </a:r>
            <a:r>
              <a:rPr lang="en-US" b="1" i="0" dirty="0">
                <a:solidFill>
                  <a:srgbClr val="333333"/>
                </a:solidFill>
                <a:effectLst/>
                <a:highlight>
                  <a:srgbClr val="FFFFFF"/>
                </a:highlight>
                <a:latin typeface="Roboto" panose="02000000000000000000" pitchFamily="2" charset="0"/>
              </a:rPr>
              <a:t>State: </a:t>
            </a:r>
            <a:r>
              <a:rPr lang="en-US" b="0" i="0" dirty="0">
                <a:solidFill>
                  <a:srgbClr val="333333"/>
                </a:solidFill>
                <a:effectLst/>
                <a:highlight>
                  <a:srgbClr val="FFFFFF"/>
                </a:highlight>
                <a:latin typeface="Roboto" panose="02000000000000000000" pitchFamily="2" charset="0"/>
              </a:rPr>
              <a:t>It tells whether module is connected or not.</a:t>
            </a:r>
          </a:p>
          <a:p>
            <a:endParaRPr lang="en-US" dirty="0"/>
          </a:p>
        </p:txBody>
      </p:sp>
    </p:spTree>
    <p:extLst>
      <p:ext uri="{BB962C8B-B14F-4D97-AF65-F5344CB8AC3E}">
        <p14:creationId xmlns:p14="http://schemas.microsoft.com/office/powerpoint/2010/main" val="4250638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computer chip">
            <a:extLst>
              <a:ext uri="{FF2B5EF4-FFF2-40B4-BE49-F238E27FC236}">
                <a16:creationId xmlns:a16="http://schemas.microsoft.com/office/drawing/2014/main" id="{7172A86D-62E1-B60C-6674-22D932B84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486" y="1087674"/>
            <a:ext cx="4050792" cy="4050792"/>
          </a:xfrm>
          <a:prstGeom prst="rect">
            <a:avLst/>
          </a:prstGeom>
        </p:spPr>
      </p:pic>
      <p:sp>
        <p:nvSpPr>
          <p:cNvPr id="6" name="TextBox 5">
            <a:extLst>
              <a:ext uri="{FF2B5EF4-FFF2-40B4-BE49-F238E27FC236}">
                <a16:creationId xmlns:a16="http://schemas.microsoft.com/office/drawing/2014/main" id="{79F45C26-E9CF-A0A7-9F8E-E7E5385AB2D0}"/>
              </a:ext>
            </a:extLst>
          </p:cNvPr>
          <p:cNvSpPr txBox="1"/>
          <p:nvPr/>
        </p:nvSpPr>
        <p:spPr>
          <a:xfrm>
            <a:off x="594360" y="329184"/>
            <a:ext cx="4944367" cy="1200329"/>
          </a:xfrm>
          <a:prstGeom prst="rect">
            <a:avLst/>
          </a:prstGeom>
          <a:noFill/>
        </p:spPr>
        <p:txBody>
          <a:bodyPr wrap="none" rtlCol="0">
            <a:spAutoFit/>
          </a:bodyPr>
          <a:lstStyle/>
          <a:p>
            <a:r>
              <a:rPr lang="en-US" sz="3600" b="1" i="0" dirty="0">
                <a:solidFill>
                  <a:schemeClr val="tx2">
                    <a:lumMod val="75000"/>
                    <a:lumOff val="25000"/>
                  </a:schemeClr>
                </a:solidFill>
                <a:effectLst/>
                <a:highlight>
                  <a:srgbClr val="FFFFFF"/>
                </a:highlight>
                <a:latin typeface="Roboto" panose="020F0502020204030204" pitchFamily="2" charset="0"/>
              </a:rPr>
              <a:t>HC-05 Bluetooth Module</a:t>
            </a:r>
          </a:p>
          <a:p>
            <a:endParaRPr lang="en-US" sz="3600" dirty="0">
              <a:solidFill>
                <a:schemeClr val="tx2">
                  <a:lumMod val="75000"/>
                  <a:lumOff val="25000"/>
                </a:schemeClr>
              </a:solidFill>
            </a:endParaRPr>
          </a:p>
        </p:txBody>
      </p:sp>
      <p:sp>
        <p:nvSpPr>
          <p:cNvPr id="7" name="TextBox 6">
            <a:extLst>
              <a:ext uri="{FF2B5EF4-FFF2-40B4-BE49-F238E27FC236}">
                <a16:creationId xmlns:a16="http://schemas.microsoft.com/office/drawing/2014/main" id="{A491BA40-C796-C69B-693E-3D0596991315}"/>
              </a:ext>
            </a:extLst>
          </p:cNvPr>
          <p:cNvSpPr txBox="1"/>
          <p:nvPr/>
        </p:nvSpPr>
        <p:spPr>
          <a:xfrm>
            <a:off x="312132" y="1200329"/>
            <a:ext cx="6609876" cy="3416320"/>
          </a:xfrm>
          <a:prstGeom prst="rect">
            <a:avLst/>
          </a:prstGeom>
          <a:noFill/>
        </p:spPr>
        <p:txBody>
          <a:bodyPr wrap="square" rtlCol="0">
            <a:spAutoFit/>
          </a:bodyPr>
          <a:lstStyle/>
          <a:p>
            <a:pPr algn="ctr"/>
            <a:r>
              <a:rPr kumimoji="0" lang="en-US" altLang="en-US" b="1" i="0" u="none" strike="noStrike" cap="none" normalizeH="0" baseline="0" dirty="0">
                <a:ln>
                  <a:noFill/>
                </a:ln>
                <a:solidFill>
                  <a:srgbClr val="222222"/>
                </a:solidFill>
                <a:effectLst/>
                <a:highlight>
                  <a:srgbClr val="FFFFFF"/>
                </a:highlight>
                <a:latin typeface="Verdana" panose="020B0604030504040204" pitchFamily="34" charset="0"/>
              </a:rPr>
              <a:t>How it Works?!!</a:t>
            </a:r>
          </a:p>
          <a:p>
            <a:endParaRPr lang="en-US" dirty="0">
              <a:highlight>
                <a:srgbClr val="FFFFFF"/>
              </a:highlight>
            </a:endParaRPr>
          </a:p>
          <a:p>
            <a:r>
              <a:rPr lang="en-US" dirty="0">
                <a:highlight>
                  <a:srgbClr val="FFFFFF"/>
                </a:highlight>
              </a:rPr>
              <a:t>The HC-05 is a class 2 Bluetooth module designed for transparent wireless serial communication. It is pre-configured as a slave Bluetooth device. Once it is paired to a master Bluetooth device such as PC, smart phones and tablet, its operation becomes transparent to the user. All data received through the serial input is immediately transmitted over the air. When the module receives wireless data, it is sent out through the serial interface exactly at it is received. No user code specific to the Bluetooth module is needed at all in the user microcontroller program.</a:t>
            </a:r>
            <a:endParaRPr lang="en-US" dirty="0"/>
          </a:p>
        </p:txBody>
      </p:sp>
    </p:spTree>
    <p:extLst>
      <p:ext uri="{BB962C8B-B14F-4D97-AF65-F5344CB8AC3E}">
        <p14:creationId xmlns:p14="http://schemas.microsoft.com/office/powerpoint/2010/main" val="2294933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6DAD18-FBF5-5858-94AF-2F4D2688E12A}"/>
              </a:ext>
            </a:extLst>
          </p:cNvPr>
          <p:cNvSpPr txBox="1"/>
          <p:nvPr/>
        </p:nvSpPr>
        <p:spPr>
          <a:xfrm>
            <a:off x="1081383" y="612355"/>
            <a:ext cx="4177747" cy="1172629"/>
          </a:xfrm>
          <a:prstGeom prst="rect">
            <a:avLst/>
          </a:prstGeom>
          <a:noFill/>
        </p:spPr>
        <p:txBody>
          <a:bodyPr wrap="none" rtlCol="0">
            <a:spAutoFit/>
          </a:bodyPr>
          <a:lstStyle/>
          <a:p>
            <a:pPr defTabSz="868680"/>
            <a:r>
              <a:rPr lang="en-US" sz="3420" b="1" kern="1200" dirty="0">
                <a:solidFill>
                  <a:schemeClr val="tx2">
                    <a:lumMod val="75000"/>
                    <a:lumOff val="25000"/>
                  </a:schemeClr>
                </a:solidFill>
                <a:highlight>
                  <a:srgbClr val="FFFFFF"/>
                </a:highlight>
                <a:latin typeface="Roboto" panose="020F0502020204030204" pitchFamily="2" charset="0"/>
                <a:ea typeface="+mn-ea"/>
                <a:cs typeface="+mn-cs"/>
              </a:rPr>
              <a:t>IR Reflective Sensor</a:t>
            </a:r>
          </a:p>
          <a:p>
            <a:endParaRPr lang="en-US" sz="3600" dirty="0">
              <a:solidFill>
                <a:schemeClr val="tx2">
                  <a:lumMod val="75000"/>
                  <a:lumOff val="25000"/>
                </a:schemeClr>
              </a:solidFill>
            </a:endParaRPr>
          </a:p>
        </p:txBody>
      </p:sp>
      <p:sp>
        <p:nvSpPr>
          <p:cNvPr id="10" name="Rectangle 4">
            <a:extLst>
              <a:ext uri="{FF2B5EF4-FFF2-40B4-BE49-F238E27FC236}">
                <a16:creationId xmlns:a16="http://schemas.microsoft.com/office/drawing/2014/main" id="{EF13871B-BB32-9F27-F62B-71475270AB45}"/>
              </a:ext>
            </a:extLst>
          </p:cNvPr>
          <p:cNvSpPr>
            <a:spLocks noChangeArrowheads="1"/>
          </p:cNvSpPr>
          <p:nvPr/>
        </p:nvSpPr>
        <p:spPr bwMode="auto">
          <a:xfrm>
            <a:off x="643467" y="3377921"/>
            <a:ext cx="5053581" cy="4391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7" name="Picture 6" descr="A blue circuit board with a light&#10;&#10;Description automatically generated">
            <a:extLst>
              <a:ext uri="{FF2B5EF4-FFF2-40B4-BE49-F238E27FC236}">
                <a16:creationId xmlns:a16="http://schemas.microsoft.com/office/drawing/2014/main" id="{CF274930-2672-E3FD-2816-C38AF463A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742" y="772104"/>
            <a:ext cx="5313791" cy="5313791"/>
          </a:xfrm>
          <a:prstGeom prst="rect">
            <a:avLst/>
          </a:prstGeom>
        </p:spPr>
      </p:pic>
      <p:graphicFrame>
        <p:nvGraphicFramePr>
          <p:cNvPr id="16" name="Table 15">
            <a:extLst>
              <a:ext uri="{FF2B5EF4-FFF2-40B4-BE49-F238E27FC236}">
                <a16:creationId xmlns:a16="http://schemas.microsoft.com/office/drawing/2014/main" id="{D8AEBAEA-5C46-C093-88A1-0627881A0CDC}"/>
              </a:ext>
            </a:extLst>
          </p:cNvPr>
          <p:cNvGraphicFramePr>
            <a:graphicFrameLocks noGrp="1"/>
          </p:cNvGraphicFramePr>
          <p:nvPr>
            <p:extLst>
              <p:ext uri="{D42A27DB-BD31-4B8C-83A1-F6EECF244321}">
                <p14:modId xmlns:p14="http://schemas.microsoft.com/office/powerpoint/2010/main" val="1491568737"/>
              </p:ext>
            </p:extLst>
          </p:nvPr>
        </p:nvGraphicFramePr>
        <p:xfrm>
          <a:off x="1081851" y="1727410"/>
          <a:ext cx="5962500" cy="3931920"/>
        </p:xfrm>
        <a:graphic>
          <a:graphicData uri="http://schemas.openxmlformats.org/drawingml/2006/table">
            <a:tbl>
              <a:tblPr/>
              <a:tblGrid>
                <a:gridCol w="2981250">
                  <a:extLst>
                    <a:ext uri="{9D8B030D-6E8A-4147-A177-3AD203B41FA5}">
                      <a16:colId xmlns:a16="http://schemas.microsoft.com/office/drawing/2014/main" val="2147809139"/>
                    </a:ext>
                  </a:extLst>
                </a:gridCol>
                <a:gridCol w="2981250">
                  <a:extLst>
                    <a:ext uri="{9D8B030D-6E8A-4147-A177-3AD203B41FA5}">
                      <a16:colId xmlns:a16="http://schemas.microsoft.com/office/drawing/2014/main" val="3643157514"/>
                    </a:ext>
                  </a:extLst>
                </a:gridCol>
              </a:tblGrid>
              <a:tr h="352958">
                <a:tc>
                  <a:txBody>
                    <a:bodyPr/>
                    <a:lstStyle/>
                    <a:p>
                      <a:r>
                        <a:rPr lang="en-US">
                          <a:effectLst/>
                        </a:rPr>
                        <a:t>Vcc</a:t>
                      </a:r>
                    </a:p>
                  </a:txBody>
                  <a:tcPr anchor="ctr">
                    <a:lnL>
                      <a:noFill/>
                    </a:lnL>
                    <a:lnR>
                      <a:noFill/>
                    </a:lnR>
                    <a:lnT>
                      <a:noFill/>
                    </a:lnT>
                    <a:lnB>
                      <a:noFill/>
                    </a:lnB>
                    <a:solidFill>
                      <a:srgbClr val="F0F0F0"/>
                    </a:solidFill>
                  </a:tcPr>
                </a:tc>
                <a:tc>
                  <a:txBody>
                    <a:bodyPr/>
                    <a:lstStyle/>
                    <a:p>
                      <a:r>
                        <a:rPr lang="en-US">
                          <a:effectLst/>
                        </a:rPr>
                        <a:t>3.3 to 5 Vdc Supply Input</a:t>
                      </a:r>
                    </a:p>
                  </a:txBody>
                  <a:tcPr anchor="ctr">
                    <a:lnL>
                      <a:noFill/>
                    </a:lnL>
                    <a:lnR>
                      <a:noFill/>
                    </a:lnR>
                    <a:lnT>
                      <a:noFill/>
                    </a:lnT>
                    <a:lnB>
                      <a:noFill/>
                    </a:lnB>
                    <a:solidFill>
                      <a:srgbClr val="F0F0F0"/>
                    </a:solidFill>
                  </a:tcPr>
                </a:tc>
                <a:extLst>
                  <a:ext uri="{0D108BD9-81ED-4DB2-BD59-A6C34878D82A}">
                    <a16:rowId xmlns:a16="http://schemas.microsoft.com/office/drawing/2014/main" val="1918529300"/>
                  </a:ext>
                </a:extLst>
              </a:tr>
              <a:tr h="352958">
                <a:tc>
                  <a:txBody>
                    <a:bodyPr/>
                    <a:lstStyle/>
                    <a:p>
                      <a:r>
                        <a:rPr lang="en-US">
                          <a:effectLst/>
                        </a:rPr>
                        <a:t>GND</a:t>
                      </a:r>
                    </a:p>
                  </a:txBody>
                  <a:tcPr anchor="ctr">
                    <a:lnL>
                      <a:noFill/>
                    </a:lnL>
                    <a:lnR>
                      <a:noFill/>
                    </a:lnR>
                    <a:lnT>
                      <a:noFill/>
                    </a:lnT>
                    <a:lnB>
                      <a:noFill/>
                    </a:lnB>
                    <a:solidFill>
                      <a:srgbClr val="FFFFFF"/>
                    </a:solidFill>
                  </a:tcPr>
                </a:tc>
                <a:tc>
                  <a:txBody>
                    <a:bodyPr/>
                    <a:lstStyle/>
                    <a:p>
                      <a:r>
                        <a:rPr lang="en-US">
                          <a:effectLst/>
                        </a:rPr>
                        <a:t>Ground Input</a:t>
                      </a:r>
                    </a:p>
                  </a:txBody>
                  <a:tcPr anchor="ctr">
                    <a:lnL>
                      <a:noFill/>
                    </a:lnL>
                    <a:lnR>
                      <a:noFill/>
                    </a:lnR>
                    <a:lnT>
                      <a:noFill/>
                    </a:lnT>
                    <a:lnB>
                      <a:noFill/>
                    </a:lnB>
                    <a:solidFill>
                      <a:srgbClr val="FFFFFF"/>
                    </a:solidFill>
                  </a:tcPr>
                </a:tc>
                <a:extLst>
                  <a:ext uri="{0D108BD9-81ED-4DB2-BD59-A6C34878D82A}">
                    <a16:rowId xmlns:a16="http://schemas.microsoft.com/office/drawing/2014/main" val="321062405"/>
                  </a:ext>
                </a:extLst>
              </a:tr>
              <a:tr h="617677">
                <a:tc>
                  <a:txBody>
                    <a:bodyPr/>
                    <a:lstStyle/>
                    <a:p>
                      <a:r>
                        <a:rPr lang="en-US">
                          <a:effectLst/>
                        </a:rPr>
                        <a:t>Out</a:t>
                      </a:r>
                    </a:p>
                  </a:txBody>
                  <a:tcPr anchor="ctr">
                    <a:lnL>
                      <a:noFill/>
                    </a:lnL>
                    <a:lnR>
                      <a:noFill/>
                    </a:lnR>
                    <a:lnT>
                      <a:noFill/>
                    </a:lnT>
                    <a:lnB>
                      <a:noFill/>
                    </a:lnB>
                    <a:solidFill>
                      <a:srgbClr val="F0F0F0"/>
                    </a:solidFill>
                  </a:tcPr>
                </a:tc>
                <a:tc>
                  <a:txBody>
                    <a:bodyPr/>
                    <a:lstStyle/>
                    <a:p>
                      <a:r>
                        <a:rPr lang="en-US">
                          <a:effectLst/>
                        </a:rPr>
                        <a:t>The output that goes low when an obstacle is in range</a:t>
                      </a:r>
                    </a:p>
                  </a:txBody>
                  <a:tcPr anchor="ctr">
                    <a:lnL>
                      <a:noFill/>
                    </a:lnL>
                    <a:lnR>
                      <a:noFill/>
                    </a:lnR>
                    <a:lnT>
                      <a:noFill/>
                    </a:lnT>
                    <a:lnB>
                      <a:noFill/>
                    </a:lnB>
                    <a:solidFill>
                      <a:srgbClr val="F0F0F0"/>
                    </a:solidFill>
                  </a:tcPr>
                </a:tc>
                <a:extLst>
                  <a:ext uri="{0D108BD9-81ED-4DB2-BD59-A6C34878D82A}">
                    <a16:rowId xmlns:a16="http://schemas.microsoft.com/office/drawing/2014/main" val="885092481"/>
                  </a:ext>
                </a:extLst>
              </a:tr>
              <a:tr h="352958">
                <a:tc>
                  <a:txBody>
                    <a:bodyPr/>
                    <a:lstStyle/>
                    <a:p>
                      <a:r>
                        <a:rPr lang="en-US">
                          <a:effectLst/>
                        </a:rPr>
                        <a:t>Power LED</a:t>
                      </a:r>
                    </a:p>
                  </a:txBody>
                  <a:tcPr anchor="ctr">
                    <a:lnL>
                      <a:noFill/>
                    </a:lnL>
                    <a:lnR>
                      <a:noFill/>
                    </a:lnR>
                    <a:lnT>
                      <a:noFill/>
                    </a:lnT>
                    <a:lnB>
                      <a:noFill/>
                    </a:lnB>
                    <a:solidFill>
                      <a:srgbClr val="FFFFFF"/>
                    </a:solidFill>
                  </a:tcPr>
                </a:tc>
                <a:tc>
                  <a:txBody>
                    <a:bodyPr/>
                    <a:lstStyle/>
                    <a:p>
                      <a:r>
                        <a:rPr lang="en-US">
                          <a:effectLst/>
                        </a:rPr>
                        <a:t>Illuminates when power is applied</a:t>
                      </a:r>
                    </a:p>
                  </a:txBody>
                  <a:tcPr anchor="ctr">
                    <a:lnL>
                      <a:noFill/>
                    </a:lnL>
                    <a:lnR>
                      <a:noFill/>
                    </a:lnR>
                    <a:lnT>
                      <a:noFill/>
                    </a:lnT>
                    <a:lnB>
                      <a:noFill/>
                    </a:lnB>
                    <a:solidFill>
                      <a:srgbClr val="FFFFFF"/>
                    </a:solidFill>
                  </a:tcPr>
                </a:tc>
                <a:extLst>
                  <a:ext uri="{0D108BD9-81ED-4DB2-BD59-A6C34878D82A}">
                    <a16:rowId xmlns:a16="http://schemas.microsoft.com/office/drawing/2014/main" val="1307494315"/>
                  </a:ext>
                </a:extLst>
              </a:tr>
              <a:tr h="617677">
                <a:tc>
                  <a:txBody>
                    <a:bodyPr/>
                    <a:lstStyle/>
                    <a:p>
                      <a:r>
                        <a:rPr lang="en-US">
                          <a:effectLst/>
                        </a:rPr>
                        <a:t>Obstacle LED</a:t>
                      </a:r>
                    </a:p>
                  </a:txBody>
                  <a:tcPr anchor="ctr">
                    <a:lnL>
                      <a:noFill/>
                    </a:lnL>
                    <a:lnR>
                      <a:noFill/>
                    </a:lnR>
                    <a:lnT>
                      <a:noFill/>
                    </a:lnT>
                    <a:lnB>
                      <a:noFill/>
                    </a:lnB>
                    <a:solidFill>
                      <a:srgbClr val="F0F0F0"/>
                    </a:solidFill>
                  </a:tcPr>
                </a:tc>
                <a:tc>
                  <a:txBody>
                    <a:bodyPr/>
                    <a:lstStyle/>
                    <a:p>
                      <a:r>
                        <a:rPr lang="en-US">
                          <a:effectLst/>
                        </a:rPr>
                        <a:t>Illuminates when an obstacle is detected</a:t>
                      </a:r>
                    </a:p>
                  </a:txBody>
                  <a:tcPr anchor="ctr">
                    <a:lnL>
                      <a:noFill/>
                    </a:lnL>
                    <a:lnR>
                      <a:noFill/>
                    </a:lnR>
                    <a:lnT>
                      <a:noFill/>
                    </a:lnT>
                    <a:lnB>
                      <a:noFill/>
                    </a:lnB>
                    <a:solidFill>
                      <a:srgbClr val="F0F0F0"/>
                    </a:solidFill>
                  </a:tcPr>
                </a:tc>
                <a:extLst>
                  <a:ext uri="{0D108BD9-81ED-4DB2-BD59-A6C34878D82A}">
                    <a16:rowId xmlns:a16="http://schemas.microsoft.com/office/drawing/2014/main" val="2511984648"/>
                  </a:ext>
                </a:extLst>
              </a:tr>
              <a:tr h="352958">
                <a:tc>
                  <a:txBody>
                    <a:bodyPr/>
                    <a:lstStyle/>
                    <a:p>
                      <a:r>
                        <a:rPr lang="en-US">
                          <a:effectLst/>
                        </a:rPr>
                        <a:t>IR Emitter</a:t>
                      </a:r>
                    </a:p>
                  </a:txBody>
                  <a:tcPr anchor="ctr">
                    <a:lnL>
                      <a:noFill/>
                    </a:lnL>
                    <a:lnR>
                      <a:noFill/>
                    </a:lnR>
                    <a:lnT>
                      <a:noFill/>
                    </a:lnT>
                    <a:lnB>
                      <a:noFill/>
                    </a:lnB>
                    <a:solidFill>
                      <a:srgbClr val="FFFFFF"/>
                    </a:solidFill>
                  </a:tcPr>
                </a:tc>
                <a:tc>
                  <a:txBody>
                    <a:bodyPr/>
                    <a:lstStyle/>
                    <a:p>
                      <a:r>
                        <a:rPr lang="en-US">
                          <a:effectLst/>
                        </a:rPr>
                        <a:t>Infrared emitter LED</a:t>
                      </a:r>
                    </a:p>
                  </a:txBody>
                  <a:tcPr anchor="ctr">
                    <a:lnL>
                      <a:noFill/>
                    </a:lnL>
                    <a:lnR>
                      <a:noFill/>
                    </a:lnR>
                    <a:lnT>
                      <a:noFill/>
                    </a:lnT>
                    <a:lnB>
                      <a:noFill/>
                    </a:lnB>
                    <a:solidFill>
                      <a:srgbClr val="FFFFFF"/>
                    </a:solidFill>
                  </a:tcPr>
                </a:tc>
                <a:extLst>
                  <a:ext uri="{0D108BD9-81ED-4DB2-BD59-A6C34878D82A}">
                    <a16:rowId xmlns:a16="http://schemas.microsoft.com/office/drawing/2014/main" val="3084400590"/>
                  </a:ext>
                </a:extLst>
              </a:tr>
              <a:tr h="882396">
                <a:tc>
                  <a:txBody>
                    <a:bodyPr/>
                    <a:lstStyle/>
                    <a:p>
                      <a:r>
                        <a:rPr lang="en-US">
                          <a:effectLst/>
                        </a:rPr>
                        <a:t>IR Receiver</a:t>
                      </a:r>
                    </a:p>
                  </a:txBody>
                  <a:tcPr anchor="ctr">
                    <a:lnL>
                      <a:noFill/>
                    </a:lnL>
                    <a:lnR>
                      <a:noFill/>
                    </a:lnR>
                    <a:lnT>
                      <a:noFill/>
                    </a:lnT>
                    <a:lnB>
                      <a:noFill/>
                    </a:lnB>
                    <a:solidFill>
                      <a:srgbClr val="F0F0F0"/>
                    </a:solidFill>
                  </a:tcPr>
                </a:tc>
                <a:tc>
                  <a:txBody>
                    <a:bodyPr/>
                    <a:lstStyle/>
                    <a:p>
                      <a:r>
                        <a:rPr lang="en-US" dirty="0">
                          <a:effectLst/>
                        </a:rPr>
                        <a:t>The infrared receiver that receives signal transmitted by Infrared emitter.</a:t>
                      </a:r>
                    </a:p>
                  </a:txBody>
                  <a:tcPr anchor="ctr">
                    <a:lnL>
                      <a:noFill/>
                    </a:lnL>
                    <a:lnR>
                      <a:noFill/>
                    </a:lnR>
                    <a:lnT>
                      <a:noFill/>
                    </a:lnT>
                    <a:lnB>
                      <a:noFill/>
                    </a:lnB>
                    <a:solidFill>
                      <a:srgbClr val="F0F0F0"/>
                    </a:solidFill>
                  </a:tcPr>
                </a:tc>
                <a:extLst>
                  <a:ext uri="{0D108BD9-81ED-4DB2-BD59-A6C34878D82A}">
                    <a16:rowId xmlns:a16="http://schemas.microsoft.com/office/drawing/2014/main" val="2652034426"/>
                  </a:ext>
                </a:extLst>
              </a:tr>
            </a:tbl>
          </a:graphicData>
        </a:graphic>
      </p:graphicFrame>
    </p:spTree>
    <p:extLst>
      <p:ext uri="{BB962C8B-B14F-4D97-AF65-F5344CB8AC3E}">
        <p14:creationId xmlns:p14="http://schemas.microsoft.com/office/powerpoint/2010/main" val="273552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diagram of a blue circuit board&#10;&#10;Description automatically generated">
            <a:extLst>
              <a:ext uri="{FF2B5EF4-FFF2-40B4-BE49-F238E27FC236}">
                <a16:creationId xmlns:a16="http://schemas.microsoft.com/office/drawing/2014/main" id="{1F90B7FE-953D-3E9E-96BF-110F21EE0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288880"/>
            <a:ext cx="10905066" cy="4280238"/>
          </a:xfrm>
          <a:prstGeom prst="rect">
            <a:avLst/>
          </a:prstGeom>
        </p:spPr>
      </p:pic>
    </p:spTree>
    <p:extLst>
      <p:ext uri="{BB962C8B-B14F-4D97-AF65-F5344CB8AC3E}">
        <p14:creationId xmlns:p14="http://schemas.microsoft.com/office/powerpoint/2010/main" val="2816166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DF52C5-9D45-36D3-9C6D-077CABDC2C59}"/>
              </a:ext>
            </a:extLst>
          </p:cNvPr>
          <p:cNvPicPr>
            <a:picLocks noChangeAspect="1"/>
          </p:cNvPicPr>
          <p:nvPr/>
        </p:nvPicPr>
        <p:blipFill>
          <a:blip r:embed="rId2"/>
          <a:stretch>
            <a:fillRect/>
          </a:stretch>
        </p:blipFill>
        <p:spPr>
          <a:xfrm>
            <a:off x="5714328" y="1614409"/>
            <a:ext cx="6477672" cy="3195335"/>
          </a:xfrm>
          <a:prstGeom prst="rect">
            <a:avLst/>
          </a:prstGeom>
        </p:spPr>
      </p:pic>
      <p:sp>
        <p:nvSpPr>
          <p:cNvPr id="4" name="TextBox 3">
            <a:extLst>
              <a:ext uri="{FF2B5EF4-FFF2-40B4-BE49-F238E27FC236}">
                <a16:creationId xmlns:a16="http://schemas.microsoft.com/office/drawing/2014/main" id="{C66DAD18-FBF5-5858-94AF-2F4D2688E12A}"/>
              </a:ext>
            </a:extLst>
          </p:cNvPr>
          <p:cNvSpPr txBox="1"/>
          <p:nvPr/>
        </p:nvSpPr>
        <p:spPr>
          <a:xfrm>
            <a:off x="594360" y="329184"/>
            <a:ext cx="4390946" cy="1200329"/>
          </a:xfrm>
          <a:prstGeom prst="rect">
            <a:avLst/>
          </a:prstGeom>
          <a:noFill/>
        </p:spPr>
        <p:txBody>
          <a:bodyPr wrap="none" rtlCol="0">
            <a:spAutoFit/>
          </a:bodyPr>
          <a:lstStyle/>
          <a:p>
            <a:r>
              <a:rPr lang="en-US" sz="3600" b="1" i="0" dirty="0">
                <a:solidFill>
                  <a:schemeClr val="tx2">
                    <a:lumMod val="75000"/>
                    <a:lumOff val="25000"/>
                  </a:schemeClr>
                </a:solidFill>
                <a:effectLst/>
                <a:highlight>
                  <a:srgbClr val="FFFFFF"/>
                </a:highlight>
                <a:latin typeface="Roboto" panose="020F0502020204030204" pitchFamily="2" charset="0"/>
              </a:rPr>
              <a:t>IR Reflective Sensor</a:t>
            </a:r>
          </a:p>
          <a:p>
            <a:endParaRPr lang="en-US" sz="3600" dirty="0">
              <a:solidFill>
                <a:schemeClr val="tx2">
                  <a:lumMod val="75000"/>
                  <a:lumOff val="25000"/>
                </a:schemeClr>
              </a:solidFill>
            </a:endParaRPr>
          </a:p>
        </p:txBody>
      </p:sp>
      <p:sp>
        <p:nvSpPr>
          <p:cNvPr id="10" name="Rectangle 4">
            <a:extLst>
              <a:ext uri="{FF2B5EF4-FFF2-40B4-BE49-F238E27FC236}">
                <a16:creationId xmlns:a16="http://schemas.microsoft.com/office/drawing/2014/main" id="{EF13871B-BB32-9F27-F62B-71475270AB45}"/>
              </a:ext>
            </a:extLst>
          </p:cNvPr>
          <p:cNvSpPr>
            <a:spLocks noChangeArrowheads="1"/>
          </p:cNvSpPr>
          <p:nvPr/>
        </p:nvSpPr>
        <p:spPr bwMode="auto">
          <a:xfrm>
            <a:off x="133500" y="968051"/>
            <a:ext cx="5352899" cy="46782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22222"/>
                </a:solidFill>
                <a:effectLst/>
                <a:latin typeface="Verdana" panose="020B0604030504040204" pitchFamily="34" charset="0"/>
              </a:rPr>
              <a:t>How it Works?!!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22222"/>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Verdana" panose="020B0604030504040204" pitchFamily="34" charset="0"/>
              </a:rPr>
              <a:t>An IR sensor consists of two parts, the emitter circuit, and the receiver circuit. The emitter is an IR LED and the detector is an IR photodiode.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Verdana" panose="020B0604030504040204" pitchFamily="34" charset="0"/>
              </a:rPr>
              <a:t>The IR photodiode is sensitive to the IR light emitted by an IR LED.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Verdana" panose="020B0604030504040204" pitchFamily="34" charset="0"/>
              </a:rPr>
              <a:t>The photodiode’s resistance and output voltage change in proportion to the IR light received. This is the underlying working principle of the IR sensor.</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Verdana" panose="020B0604030504040204" pitchFamily="34" charset="0"/>
              </a:rPr>
              <a:t>The type of incidence can be direct incidence or indirect incidence.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Verdana" panose="020B0604030504040204" pitchFamily="34" charset="0"/>
              </a:rPr>
              <a:t>In direct incidence, the IR LED is placed in front of a photodiode with no obstacle.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Verdana" panose="020B0604030504040204" pitchFamily="34" charset="0"/>
              </a:rPr>
              <a:t>In indirect incidence, both the diodes are placed side by side with an opaque object in front of the sensor. The light from the IR LED hits the opaque surface and reflects back to the photodiode.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222"/>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Verdana" panose="020B0604030504040204" pitchFamily="34" charset="0"/>
              </a:rPr>
              <a:t>Once the IR outputs the signal </a:t>
            </a:r>
            <a:r>
              <a:rPr lang="en-US" altLang="en-US" sz="1400" dirty="0">
                <a:solidFill>
                  <a:srgbClr val="222222"/>
                </a:solidFill>
                <a:latin typeface="Verdana" panose="020B0604030504040204" pitchFamily="34" charset="0"/>
              </a:rPr>
              <a:t>a 1 is outputted on the out port until it reads the reflected signal it changes to 0.</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4559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323</TotalTime>
  <Words>800</Words>
  <Application>Microsoft Office PowerPoint</Application>
  <PresentationFormat>Widescreen</PresentationFormat>
  <Paragraphs>72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Roboto</vt:lpstr>
      <vt:lpstr>Verdana</vt:lpstr>
      <vt:lpstr>Office Theme</vt:lpstr>
      <vt:lpstr>PowerPoint Presentation</vt:lpstr>
      <vt:lpstr>Project Description</vt:lpstr>
      <vt:lpstr>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zyad Omar</dc:creator>
  <cp:lastModifiedBy>Ahmed  Azzam</cp:lastModifiedBy>
  <cp:revision>7</cp:revision>
  <dcterms:created xsi:type="dcterms:W3CDTF">2024-05-19T22:37:08Z</dcterms:created>
  <dcterms:modified xsi:type="dcterms:W3CDTF">2024-05-21T00:12:02Z</dcterms:modified>
</cp:coreProperties>
</file>