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5"/>
  </p:notesMasterIdLst>
  <p:sldIdLst>
    <p:sldId id="338" r:id="rId4"/>
    <p:sldId id="337" r:id="rId5"/>
    <p:sldId id="290" r:id="rId6"/>
    <p:sldId id="298" r:id="rId7"/>
    <p:sldId id="340" r:id="rId8"/>
    <p:sldId id="342" r:id="rId9"/>
    <p:sldId id="343" r:id="rId10"/>
    <p:sldId id="344" r:id="rId11"/>
    <p:sldId id="345" r:id="rId12"/>
    <p:sldId id="347"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snapToGrid="0" showGuides="1">
      <p:cViewPr varScale="1">
        <p:scale>
          <a:sx n="123" d="100"/>
          <a:sy n="123" d="100"/>
        </p:scale>
        <p:origin x="90" y="12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ACAD2-407A-4590-A436-07046CB7B5A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GB"/>
        </a:p>
      </dgm:t>
    </dgm:pt>
    <dgm:pt modelId="{7766606E-7383-4C94-BDCF-AFF75A789698}">
      <dgm:prSet phldrT="[Text]"/>
      <dgm:spPr/>
      <dgm:t>
        <a:bodyPr/>
        <a:lstStyle/>
        <a:p>
          <a:r>
            <a:rPr lang="en-GB" b="1" dirty="0">
              <a:solidFill>
                <a:schemeClr val="accent2">
                  <a:lumMod val="50000"/>
                </a:schemeClr>
              </a:solidFill>
            </a:rPr>
            <a:t>M</a:t>
          </a:r>
          <a:r>
            <a:rPr lang="en-GB" dirty="0">
              <a:solidFill>
                <a:schemeClr val="accent2">
                  <a:lumMod val="50000"/>
                </a:schemeClr>
              </a:solidFill>
            </a:rPr>
            <a:t>ake sure your data is properly coded</a:t>
          </a:r>
        </a:p>
      </dgm:t>
    </dgm:pt>
    <dgm:pt modelId="{63B4E8A9-8CD5-48D0-A866-BF811137FD6A}" type="parTrans" cxnId="{1673EF26-AFFF-4C2E-87BB-B680137CE869}">
      <dgm:prSet/>
      <dgm:spPr/>
      <dgm:t>
        <a:bodyPr/>
        <a:lstStyle/>
        <a:p>
          <a:endParaRPr lang="en-GB"/>
        </a:p>
      </dgm:t>
    </dgm:pt>
    <dgm:pt modelId="{A5218F69-2B71-4A4E-BB4C-5F4BDA90A4B6}" type="sibTrans" cxnId="{1673EF26-AFFF-4C2E-87BB-B680137CE869}">
      <dgm:prSet/>
      <dgm:spPr/>
      <dgm:t>
        <a:bodyPr/>
        <a:lstStyle/>
        <a:p>
          <a:endParaRPr lang="en-GB">
            <a:solidFill>
              <a:schemeClr val="accent2">
                <a:lumMod val="50000"/>
              </a:schemeClr>
            </a:solidFill>
          </a:endParaRPr>
        </a:p>
      </dgm:t>
    </dgm:pt>
    <dgm:pt modelId="{0D73D879-EC1D-42C9-8BEF-7A36DDB13411}">
      <dgm:prSet phldrT="[Text]"/>
      <dgm:spPr/>
      <dgm:t>
        <a:bodyPr/>
        <a:lstStyle/>
        <a:p>
          <a:r>
            <a:rPr lang="en-GB" b="1" dirty="0">
              <a:solidFill>
                <a:schemeClr val="accent2">
                  <a:lumMod val="50000"/>
                </a:schemeClr>
              </a:solidFill>
            </a:rPr>
            <a:t>W</a:t>
          </a:r>
          <a:r>
            <a:rPr lang="en-GB" dirty="0">
              <a:solidFill>
                <a:schemeClr val="accent2">
                  <a:lumMod val="50000"/>
                </a:schemeClr>
              </a:solidFill>
            </a:rPr>
            <a:t>ithin each variable, look for missing values.</a:t>
          </a:r>
        </a:p>
      </dgm:t>
    </dgm:pt>
    <dgm:pt modelId="{B819D370-E318-4561-8776-F9BC2825E359}" type="parTrans" cxnId="{AF582BC0-E914-4577-BC13-BDCB90BD6B22}">
      <dgm:prSet/>
      <dgm:spPr/>
      <dgm:t>
        <a:bodyPr/>
        <a:lstStyle/>
        <a:p>
          <a:endParaRPr lang="en-GB"/>
        </a:p>
      </dgm:t>
    </dgm:pt>
    <dgm:pt modelId="{C5E9B979-B726-4EF5-8E49-6767F927EEF3}" type="sibTrans" cxnId="{AF582BC0-E914-4577-BC13-BDCB90BD6B22}">
      <dgm:prSet/>
      <dgm:spPr/>
      <dgm:t>
        <a:bodyPr/>
        <a:lstStyle/>
        <a:p>
          <a:endParaRPr lang="en-GB"/>
        </a:p>
      </dgm:t>
    </dgm:pt>
    <dgm:pt modelId="{EF0E35DD-4B3F-46C1-8715-1913FC99351E}">
      <dgm:prSet phldrT="[Text]"/>
      <dgm:spPr/>
      <dgm:t>
        <a:bodyPr/>
        <a:lstStyle/>
        <a:p>
          <a:r>
            <a:rPr lang="en-GB" b="1" dirty="0">
              <a:solidFill>
                <a:schemeClr val="accent2">
                  <a:lumMod val="50000"/>
                </a:schemeClr>
              </a:solidFill>
            </a:rPr>
            <a:t>L</a:t>
          </a:r>
          <a:r>
            <a:rPr lang="en-GB" dirty="0">
              <a:solidFill>
                <a:schemeClr val="accent2">
                  <a:lumMod val="50000"/>
                </a:schemeClr>
              </a:solidFill>
            </a:rPr>
            <a:t>ook for missing-person patterns.</a:t>
          </a:r>
        </a:p>
      </dgm:t>
    </dgm:pt>
    <dgm:pt modelId="{9FFCE325-A3CF-4708-BA1B-67EF2FB6D117}" type="parTrans" cxnId="{7EF5435C-4291-486B-A14B-A4E09D6FC42A}">
      <dgm:prSet/>
      <dgm:spPr/>
      <dgm:t>
        <a:bodyPr/>
        <a:lstStyle/>
        <a:p>
          <a:endParaRPr lang="en-GB"/>
        </a:p>
      </dgm:t>
    </dgm:pt>
    <dgm:pt modelId="{379F5604-1FF8-497E-87CF-D409369E6EFD}" type="sibTrans" cxnId="{7EF5435C-4291-486B-A14B-A4E09D6FC42A}">
      <dgm:prSet/>
      <dgm:spPr/>
      <dgm:t>
        <a:bodyPr/>
        <a:lstStyle/>
        <a:p>
          <a:endParaRPr lang="en-GB"/>
        </a:p>
      </dgm:t>
    </dgm:pt>
    <dgm:pt modelId="{28F6FEE1-2301-4E31-8727-BB5EFD83B0AD}">
      <dgm:prSet phldrT="[Text]"/>
      <dgm:spPr/>
      <dgm:t>
        <a:bodyPr/>
        <a:lstStyle/>
        <a:p>
          <a:r>
            <a:rPr lang="en-GB" b="1" dirty="0">
              <a:solidFill>
                <a:schemeClr val="accent2">
                  <a:lumMod val="50000"/>
                </a:schemeClr>
              </a:solidFill>
            </a:rPr>
            <a:t>E</a:t>
          </a:r>
          <a:r>
            <a:rPr lang="en-GB" dirty="0">
              <a:solidFill>
                <a:schemeClr val="accent2">
                  <a:lumMod val="50000"/>
                </a:schemeClr>
              </a:solidFill>
            </a:rPr>
            <a:t>xamine the data that is missing and the data that is present</a:t>
          </a:r>
        </a:p>
      </dgm:t>
    </dgm:pt>
    <dgm:pt modelId="{9C072927-AF46-4CCD-BE67-7049E071741D}" type="parTrans" cxnId="{B7ADDEFA-4A83-437F-9A6C-7518999BA326}">
      <dgm:prSet/>
      <dgm:spPr/>
      <dgm:t>
        <a:bodyPr/>
        <a:lstStyle/>
        <a:p>
          <a:endParaRPr lang="en-GB"/>
        </a:p>
      </dgm:t>
    </dgm:pt>
    <dgm:pt modelId="{5D09E6B0-F3DE-4769-BF26-7DD4CD1A1A32}" type="sibTrans" cxnId="{B7ADDEFA-4A83-437F-9A6C-7518999BA326}">
      <dgm:prSet/>
      <dgm:spPr/>
      <dgm:t>
        <a:bodyPr/>
        <a:lstStyle/>
        <a:p>
          <a:endParaRPr lang="en-GB"/>
        </a:p>
      </dgm:t>
    </dgm:pt>
    <dgm:pt modelId="{E5E3AB2F-2AC8-464F-86B2-9A90E011DE75}">
      <dgm:prSet phldrT="[Text]"/>
      <dgm:spPr/>
      <dgm:t>
        <a:bodyPr/>
        <a:lstStyle/>
        <a:p>
          <a:r>
            <a:rPr lang="en-GB" b="1" dirty="0">
              <a:solidFill>
                <a:schemeClr val="accent2">
                  <a:lumMod val="50000"/>
                </a:schemeClr>
              </a:solidFill>
            </a:rPr>
            <a:t>M</a:t>
          </a:r>
          <a:r>
            <a:rPr lang="en-GB" dirty="0">
              <a:solidFill>
                <a:schemeClr val="accent2">
                  <a:lumMod val="50000"/>
                </a:schemeClr>
              </a:solidFill>
            </a:rPr>
            <a:t>ake a decision about how to deal with missing data</a:t>
          </a:r>
        </a:p>
      </dgm:t>
    </dgm:pt>
    <dgm:pt modelId="{9E57B462-6C81-4B55-8E50-67AE89B5BD8C}" type="parTrans" cxnId="{B7E7AE48-61C7-4F00-A8AC-170CD21C8A3B}">
      <dgm:prSet/>
      <dgm:spPr/>
      <dgm:t>
        <a:bodyPr/>
        <a:lstStyle/>
        <a:p>
          <a:endParaRPr lang="en-GB"/>
        </a:p>
      </dgm:t>
    </dgm:pt>
    <dgm:pt modelId="{4D447D2D-3004-4684-96A3-C4015089C2EB}" type="sibTrans" cxnId="{B7E7AE48-61C7-4F00-A8AC-170CD21C8A3B}">
      <dgm:prSet/>
      <dgm:spPr/>
      <dgm:t>
        <a:bodyPr/>
        <a:lstStyle/>
        <a:p>
          <a:endParaRPr lang="en-GB"/>
        </a:p>
      </dgm:t>
    </dgm:pt>
    <dgm:pt modelId="{AC606682-51AD-44A7-86AE-FB12F303A6C0}" type="pres">
      <dgm:prSet presAssocID="{705ACAD2-407A-4590-A436-07046CB7B5A8}" presName="Name0" presStyleCnt="0">
        <dgm:presLayoutVars>
          <dgm:chMax val="7"/>
          <dgm:chPref val="7"/>
          <dgm:dir/>
        </dgm:presLayoutVars>
      </dgm:prSet>
      <dgm:spPr/>
    </dgm:pt>
    <dgm:pt modelId="{1C2617C9-4AB3-4CA2-BED2-F6CEB4939616}" type="pres">
      <dgm:prSet presAssocID="{705ACAD2-407A-4590-A436-07046CB7B5A8}" presName="Name1" presStyleCnt="0"/>
      <dgm:spPr/>
    </dgm:pt>
    <dgm:pt modelId="{38C640A0-5180-4F2E-9132-CA1A0B487975}" type="pres">
      <dgm:prSet presAssocID="{705ACAD2-407A-4590-A436-07046CB7B5A8}" presName="cycle" presStyleCnt="0"/>
      <dgm:spPr/>
    </dgm:pt>
    <dgm:pt modelId="{B57C08FC-0C43-4A78-9229-12FB3843E1BD}" type="pres">
      <dgm:prSet presAssocID="{705ACAD2-407A-4590-A436-07046CB7B5A8}" presName="srcNode" presStyleLbl="node1" presStyleIdx="0" presStyleCnt="5"/>
      <dgm:spPr/>
    </dgm:pt>
    <dgm:pt modelId="{ADA7D181-038D-4891-987D-9A1B7A53B667}" type="pres">
      <dgm:prSet presAssocID="{705ACAD2-407A-4590-A436-07046CB7B5A8}" presName="conn" presStyleLbl="parChTrans1D2" presStyleIdx="0" presStyleCnt="1"/>
      <dgm:spPr/>
    </dgm:pt>
    <dgm:pt modelId="{1E061558-1643-4D33-8643-57DFDB69BFD7}" type="pres">
      <dgm:prSet presAssocID="{705ACAD2-407A-4590-A436-07046CB7B5A8}" presName="extraNode" presStyleLbl="node1" presStyleIdx="0" presStyleCnt="5"/>
      <dgm:spPr/>
    </dgm:pt>
    <dgm:pt modelId="{E13BBD12-9582-47CB-B8AA-A2422CB5DAC8}" type="pres">
      <dgm:prSet presAssocID="{705ACAD2-407A-4590-A436-07046CB7B5A8}" presName="dstNode" presStyleLbl="node1" presStyleIdx="0" presStyleCnt="5"/>
      <dgm:spPr/>
    </dgm:pt>
    <dgm:pt modelId="{3DDC2F33-8F61-41EC-9D35-70B30EF81248}" type="pres">
      <dgm:prSet presAssocID="{7766606E-7383-4C94-BDCF-AFF75A789698}" presName="text_1" presStyleLbl="node1" presStyleIdx="0" presStyleCnt="5">
        <dgm:presLayoutVars>
          <dgm:bulletEnabled val="1"/>
        </dgm:presLayoutVars>
      </dgm:prSet>
      <dgm:spPr/>
    </dgm:pt>
    <dgm:pt modelId="{BDFF346F-305B-417D-B22B-69CA4A83FF46}" type="pres">
      <dgm:prSet presAssocID="{7766606E-7383-4C94-BDCF-AFF75A789698}" presName="accent_1" presStyleCnt="0"/>
      <dgm:spPr/>
    </dgm:pt>
    <dgm:pt modelId="{B6C32494-8DD5-46B2-B576-13886EC55E99}" type="pres">
      <dgm:prSet presAssocID="{7766606E-7383-4C94-BDCF-AFF75A789698}" presName="accentRepeatNode" presStyleLbl="solidFgAcc1" presStyleIdx="0" presStyleCnt="5"/>
      <dgm:spPr/>
    </dgm:pt>
    <dgm:pt modelId="{A8C0E240-FC83-48CB-B1CD-589BAABF194D}" type="pres">
      <dgm:prSet presAssocID="{0D73D879-EC1D-42C9-8BEF-7A36DDB13411}" presName="text_2" presStyleLbl="node1" presStyleIdx="1" presStyleCnt="5">
        <dgm:presLayoutVars>
          <dgm:bulletEnabled val="1"/>
        </dgm:presLayoutVars>
      </dgm:prSet>
      <dgm:spPr/>
    </dgm:pt>
    <dgm:pt modelId="{D9DDCCB5-4FCF-47A4-9145-755F4ED86E27}" type="pres">
      <dgm:prSet presAssocID="{0D73D879-EC1D-42C9-8BEF-7A36DDB13411}" presName="accent_2" presStyleCnt="0"/>
      <dgm:spPr/>
    </dgm:pt>
    <dgm:pt modelId="{299252D5-FAFB-4644-B453-C1ABDE8CB614}" type="pres">
      <dgm:prSet presAssocID="{0D73D879-EC1D-42C9-8BEF-7A36DDB13411}" presName="accentRepeatNode" presStyleLbl="solidFgAcc1" presStyleIdx="1" presStyleCnt="5"/>
      <dgm:spPr/>
    </dgm:pt>
    <dgm:pt modelId="{E2C4AF4C-B371-48D1-AC47-178DA2358ADD}" type="pres">
      <dgm:prSet presAssocID="{EF0E35DD-4B3F-46C1-8715-1913FC99351E}" presName="text_3" presStyleLbl="node1" presStyleIdx="2" presStyleCnt="5">
        <dgm:presLayoutVars>
          <dgm:bulletEnabled val="1"/>
        </dgm:presLayoutVars>
      </dgm:prSet>
      <dgm:spPr/>
    </dgm:pt>
    <dgm:pt modelId="{5F0F2938-8EB1-4D34-A406-055EE86227E3}" type="pres">
      <dgm:prSet presAssocID="{EF0E35DD-4B3F-46C1-8715-1913FC99351E}" presName="accent_3" presStyleCnt="0"/>
      <dgm:spPr/>
    </dgm:pt>
    <dgm:pt modelId="{0EC7A7E3-A484-4FD9-87A6-A63283AA43BD}" type="pres">
      <dgm:prSet presAssocID="{EF0E35DD-4B3F-46C1-8715-1913FC99351E}" presName="accentRepeatNode" presStyleLbl="solidFgAcc1" presStyleIdx="2" presStyleCnt="5"/>
      <dgm:spPr/>
    </dgm:pt>
    <dgm:pt modelId="{E45EC466-D125-4609-A9A7-E51FE67FAE82}" type="pres">
      <dgm:prSet presAssocID="{28F6FEE1-2301-4E31-8727-BB5EFD83B0AD}" presName="text_4" presStyleLbl="node1" presStyleIdx="3" presStyleCnt="5">
        <dgm:presLayoutVars>
          <dgm:bulletEnabled val="1"/>
        </dgm:presLayoutVars>
      </dgm:prSet>
      <dgm:spPr/>
    </dgm:pt>
    <dgm:pt modelId="{97D32A1B-5F7A-46A8-BACC-EC887CD1B4AD}" type="pres">
      <dgm:prSet presAssocID="{28F6FEE1-2301-4E31-8727-BB5EFD83B0AD}" presName="accent_4" presStyleCnt="0"/>
      <dgm:spPr/>
    </dgm:pt>
    <dgm:pt modelId="{FA57E547-0355-4AD0-96F5-B8188737F8AD}" type="pres">
      <dgm:prSet presAssocID="{28F6FEE1-2301-4E31-8727-BB5EFD83B0AD}" presName="accentRepeatNode" presStyleLbl="solidFgAcc1" presStyleIdx="3" presStyleCnt="5"/>
      <dgm:spPr/>
    </dgm:pt>
    <dgm:pt modelId="{94598FD6-C4B6-4A91-9147-372856CFEF22}" type="pres">
      <dgm:prSet presAssocID="{E5E3AB2F-2AC8-464F-86B2-9A90E011DE75}" presName="text_5" presStyleLbl="node1" presStyleIdx="4" presStyleCnt="5">
        <dgm:presLayoutVars>
          <dgm:bulletEnabled val="1"/>
        </dgm:presLayoutVars>
      </dgm:prSet>
      <dgm:spPr/>
    </dgm:pt>
    <dgm:pt modelId="{58933051-2A45-47C1-AD6B-1E40B243D708}" type="pres">
      <dgm:prSet presAssocID="{E5E3AB2F-2AC8-464F-86B2-9A90E011DE75}" presName="accent_5" presStyleCnt="0"/>
      <dgm:spPr/>
    </dgm:pt>
    <dgm:pt modelId="{7B67976F-35FF-4CBE-9286-40008E47249E}" type="pres">
      <dgm:prSet presAssocID="{E5E3AB2F-2AC8-464F-86B2-9A90E011DE75}" presName="accentRepeatNode" presStyleLbl="solidFgAcc1" presStyleIdx="4" presStyleCnt="5"/>
      <dgm:spPr/>
    </dgm:pt>
  </dgm:ptLst>
  <dgm:cxnLst>
    <dgm:cxn modelId="{1673EF26-AFFF-4C2E-87BB-B680137CE869}" srcId="{705ACAD2-407A-4590-A436-07046CB7B5A8}" destId="{7766606E-7383-4C94-BDCF-AFF75A789698}" srcOrd="0" destOrd="0" parTransId="{63B4E8A9-8CD5-48D0-A866-BF811137FD6A}" sibTransId="{A5218F69-2B71-4A4E-BB4C-5F4BDA90A4B6}"/>
    <dgm:cxn modelId="{23406035-52DB-439A-A571-652C94B5303D}" type="presOf" srcId="{28F6FEE1-2301-4E31-8727-BB5EFD83B0AD}" destId="{E45EC466-D125-4609-A9A7-E51FE67FAE82}" srcOrd="0" destOrd="0" presId="urn:microsoft.com/office/officeart/2008/layout/VerticalCurvedList"/>
    <dgm:cxn modelId="{33B02E3D-8565-4908-92D4-CAF2041AF129}" type="presOf" srcId="{EF0E35DD-4B3F-46C1-8715-1913FC99351E}" destId="{E2C4AF4C-B371-48D1-AC47-178DA2358ADD}" srcOrd="0" destOrd="0" presId="urn:microsoft.com/office/officeart/2008/layout/VerticalCurvedList"/>
    <dgm:cxn modelId="{7EF5435C-4291-486B-A14B-A4E09D6FC42A}" srcId="{705ACAD2-407A-4590-A436-07046CB7B5A8}" destId="{EF0E35DD-4B3F-46C1-8715-1913FC99351E}" srcOrd="2" destOrd="0" parTransId="{9FFCE325-A3CF-4708-BA1B-67EF2FB6D117}" sibTransId="{379F5604-1FF8-497E-87CF-D409369E6EFD}"/>
    <dgm:cxn modelId="{513C7D62-C354-49FE-A212-D89A9E6F1E83}" type="presOf" srcId="{A5218F69-2B71-4A4E-BB4C-5F4BDA90A4B6}" destId="{ADA7D181-038D-4891-987D-9A1B7A53B667}" srcOrd="0" destOrd="0" presId="urn:microsoft.com/office/officeart/2008/layout/VerticalCurvedList"/>
    <dgm:cxn modelId="{B7E7AE48-61C7-4F00-A8AC-170CD21C8A3B}" srcId="{705ACAD2-407A-4590-A436-07046CB7B5A8}" destId="{E5E3AB2F-2AC8-464F-86B2-9A90E011DE75}" srcOrd="4" destOrd="0" parTransId="{9E57B462-6C81-4B55-8E50-67AE89B5BD8C}" sibTransId="{4D447D2D-3004-4684-96A3-C4015089C2EB}"/>
    <dgm:cxn modelId="{F60BB970-3C55-4C83-AE09-CD74104D56C1}" type="presOf" srcId="{E5E3AB2F-2AC8-464F-86B2-9A90E011DE75}" destId="{94598FD6-C4B6-4A91-9147-372856CFEF22}" srcOrd="0" destOrd="0" presId="urn:microsoft.com/office/officeart/2008/layout/VerticalCurvedList"/>
    <dgm:cxn modelId="{61C6A77A-B1DF-48C8-B565-8C014E28AF37}" type="presOf" srcId="{7766606E-7383-4C94-BDCF-AFF75A789698}" destId="{3DDC2F33-8F61-41EC-9D35-70B30EF81248}" srcOrd="0" destOrd="0" presId="urn:microsoft.com/office/officeart/2008/layout/VerticalCurvedList"/>
    <dgm:cxn modelId="{4F0BD59A-4D5F-420E-B0E4-630F834C274E}" type="presOf" srcId="{0D73D879-EC1D-42C9-8BEF-7A36DDB13411}" destId="{A8C0E240-FC83-48CB-B1CD-589BAABF194D}" srcOrd="0" destOrd="0" presId="urn:microsoft.com/office/officeart/2008/layout/VerticalCurvedList"/>
    <dgm:cxn modelId="{AF582BC0-E914-4577-BC13-BDCB90BD6B22}" srcId="{705ACAD2-407A-4590-A436-07046CB7B5A8}" destId="{0D73D879-EC1D-42C9-8BEF-7A36DDB13411}" srcOrd="1" destOrd="0" parTransId="{B819D370-E318-4561-8776-F9BC2825E359}" sibTransId="{C5E9B979-B726-4EF5-8E49-6767F927EEF3}"/>
    <dgm:cxn modelId="{8B0292F7-B2A4-4C5C-9878-9CDA1BA4D140}" type="presOf" srcId="{705ACAD2-407A-4590-A436-07046CB7B5A8}" destId="{AC606682-51AD-44A7-86AE-FB12F303A6C0}" srcOrd="0" destOrd="0" presId="urn:microsoft.com/office/officeart/2008/layout/VerticalCurvedList"/>
    <dgm:cxn modelId="{B7ADDEFA-4A83-437F-9A6C-7518999BA326}" srcId="{705ACAD2-407A-4590-A436-07046CB7B5A8}" destId="{28F6FEE1-2301-4E31-8727-BB5EFD83B0AD}" srcOrd="3" destOrd="0" parTransId="{9C072927-AF46-4CCD-BE67-7049E071741D}" sibTransId="{5D09E6B0-F3DE-4769-BF26-7DD4CD1A1A32}"/>
    <dgm:cxn modelId="{433A2B74-F9B5-4E9B-8EC5-3F02B3BFE554}" type="presParOf" srcId="{AC606682-51AD-44A7-86AE-FB12F303A6C0}" destId="{1C2617C9-4AB3-4CA2-BED2-F6CEB4939616}" srcOrd="0" destOrd="0" presId="urn:microsoft.com/office/officeart/2008/layout/VerticalCurvedList"/>
    <dgm:cxn modelId="{608ACC88-C42D-4BC9-8772-5EF5F2CBCF53}" type="presParOf" srcId="{1C2617C9-4AB3-4CA2-BED2-F6CEB4939616}" destId="{38C640A0-5180-4F2E-9132-CA1A0B487975}" srcOrd="0" destOrd="0" presId="urn:microsoft.com/office/officeart/2008/layout/VerticalCurvedList"/>
    <dgm:cxn modelId="{74125F33-1AE2-4CBA-9D95-C54AC794D923}" type="presParOf" srcId="{38C640A0-5180-4F2E-9132-CA1A0B487975}" destId="{B57C08FC-0C43-4A78-9229-12FB3843E1BD}" srcOrd="0" destOrd="0" presId="urn:microsoft.com/office/officeart/2008/layout/VerticalCurvedList"/>
    <dgm:cxn modelId="{FFC13C18-FA9A-4059-ADEA-734E462ED146}" type="presParOf" srcId="{38C640A0-5180-4F2E-9132-CA1A0B487975}" destId="{ADA7D181-038D-4891-987D-9A1B7A53B667}" srcOrd="1" destOrd="0" presId="urn:microsoft.com/office/officeart/2008/layout/VerticalCurvedList"/>
    <dgm:cxn modelId="{E4791580-BB2B-4F58-94A9-299AB4D2F330}" type="presParOf" srcId="{38C640A0-5180-4F2E-9132-CA1A0B487975}" destId="{1E061558-1643-4D33-8643-57DFDB69BFD7}" srcOrd="2" destOrd="0" presId="urn:microsoft.com/office/officeart/2008/layout/VerticalCurvedList"/>
    <dgm:cxn modelId="{41D7723D-55C0-4D92-A800-51CD15E15D70}" type="presParOf" srcId="{38C640A0-5180-4F2E-9132-CA1A0B487975}" destId="{E13BBD12-9582-47CB-B8AA-A2422CB5DAC8}" srcOrd="3" destOrd="0" presId="urn:microsoft.com/office/officeart/2008/layout/VerticalCurvedList"/>
    <dgm:cxn modelId="{B4C268DB-0223-4714-92ED-AE549AC3A416}" type="presParOf" srcId="{1C2617C9-4AB3-4CA2-BED2-F6CEB4939616}" destId="{3DDC2F33-8F61-41EC-9D35-70B30EF81248}" srcOrd="1" destOrd="0" presId="urn:microsoft.com/office/officeart/2008/layout/VerticalCurvedList"/>
    <dgm:cxn modelId="{30D739E2-5469-4F5F-A389-BCEA16978119}" type="presParOf" srcId="{1C2617C9-4AB3-4CA2-BED2-F6CEB4939616}" destId="{BDFF346F-305B-417D-B22B-69CA4A83FF46}" srcOrd="2" destOrd="0" presId="urn:microsoft.com/office/officeart/2008/layout/VerticalCurvedList"/>
    <dgm:cxn modelId="{9B35451F-1D25-49D3-86A5-F5C79BE7F10E}" type="presParOf" srcId="{BDFF346F-305B-417D-B22B-69CA4A83FF46}" destId="{B6C32494-8DD5-46B2-B576-13886EC55E99}" srcOrd="0" destOrd="0" presId="urn:microsoft.com/office/officeart/2008/layout/VerticalCurvedList"/>
    <dgm:cxn modelId="{7853AA48-D06B-4D9F-8C2F-C37CD0DCACAC}" type="presParOf" srcId="{1C2617C9-4AB3-4CA2-BED2-F6CEB4939616}" destId="{A8C0E240-FC83-48CB-B1CD-589BAABF194D}" srcOrd="3" destOrd="0" presId="urn:microsoft.com/office/officeart/2008/layout/VerticalCurvedList"/>
    <dgm:cxn modelId="{5C542733-F0B3-4332-8A6B-F347323E0A9C}" type="presParOf" srcId="{1C2617C9-4AB3-4CA2-BED2-F6CEB4939616}" destId="{D9DDCCB5-4FCF-47A4-9145-755F4ED86E27}" srcOrd="4" destOrd="0" presId="urn:microsoft.com/office/officeart/2008/layout/VerticalCurvedList"/>
    <dgm:cxn modelId="{89DCA371-7BCA-4A72-B4BA-58081EE54349}" type="presParOf" srcId="{D9DDCCB5-4FCF-47A4-9145-755F4ED86E27}" destId="{299252D5-FAFB-4644-B453-C1ABDE8CB614}" srcOrd="0" destOrd="0" presId="urn:microsoft.com/office/officeart/2008/layout/VerticalCurvedList"/>
    <dgm:cxn modelId="{F899716A-8F57-469C-AF9F-8583196C5FAB}" type="presParOf" srcId="{1C2617C9-4AB3-4CA2-BED2-F6CEB4939616}" destId="{E2C4AF4C-B371-48D1-AC47-178DA2358ADD}" srcOrd="5" destOrd="0" presId="urn:microsoft.com/office/officeart/2008/layout/VerticalCurvedList"/>
    <dgm:cxn modelId="{D9B9569F-E94F-498A-B8D3-A6904B906B56}" type="presParOf" srcId="{1C2617C9-4AB3-4CA2-BED2-F6CEB4939616}" destId="{5F0F2938-8EB1-4D34-A406-055EE86227E3}" srcOrd="6" destOrd="0" presId="urn:microsoft.com/office/officeart/2008/layout/VerticalCurvedList"/>
    <dgm:cxn modelId="{C19889A3-2B5F-4A36-B0B5-181E7EA3001F}" type="presParOf" srcId="{5F0F2938-8EB1-4D34-A406-055EE86227E3}" destId="{0EC7A7E3-A484-4FD9-87A6-A63283AA43BD}" srcOrd="0" destOrd="0" presId="urn:microsoft.com/office/officeart/2008/layout/VerticalCurvedList"/>
    <dgm:cxn modelId="{BD9BEECC-AE06-45BB-91D3-0A407D13D0ED}" type="presParOf" srcId="{1C2617C9-4AB3-4CA2-BED2-F6CEB4939616}" destId="{E45EC466-D125-4609-A9A7-E51FE67FAE82}" srcOrd="7" destOrd="0" presId="urn:microsoft.com/office/officeart/2008/layout/VerticalCurvedList"/>
    <dgm:cxn modelId="{CAFF2B63-8B62-4972-AF99-447A6570CB2A}" type="presParOf" srcId="{1C2617C9-4AB3-4CA2-BED2-F6CEB4939616}" destId="{97D32A1B-5F7A-46A8-BACC-EC887CD1B4AD}" srcOrd="8" destOrd="0" presId="urn:microsoft.com/office/officeart/2008/layout/VerticalCurvedList"/>
    <dgm:cxn modelId="{3913FE8E-95D0-4399-8370-1E447B31F37D}" type="presParOf" srcId="{97D32A1B-5F7A-46A8-BACC-EC887CD1B4AD}" destId="{FA57E547-0355-4AD0-96F5-B8188737F8AD}" srcOrd="0" destOrd="0" presId="urn:microsoft.com/office/officeart/2008/layout/VerticalCurvedList"/>
    <dgm:cxn modelId="{689EFCD8-E2FF-470D-B316-424CFD8380A5}" type="presParOf" srcId="{1C2617C9-4AB3-4CA2-BED2-F6CEB4939616}" destId="{94598FD6-C4B6-4A91-9147-372856CFEF22}" srcOrd="9" destOrd="0" presId="urn:microsoft.com/office/officeart/2008/layout/VerticalCurvedList"/>
    <dgm:cxn modelId="{1A7155F9-8C1F-45E4-A5F8-43E83252D720}" type="presParOf" srcId="{1C2617C9-4AB3-4CA2-BED2-F6CEB4939616}" destId="{58933051-2A45-47C1-AD6B-1E40B243D708}" srcOrd="10" destOrd="0" presId="urn:microsoft.com/office/officeart/2008/layout/VerticalCurvedList"/>
    <dgm:cxn modelId="{484DCD9C-F492-47E6-A6B0-A2CD5016CBEB}" type="presParOf" srcId="{58933051-2A45-47C1-AD6B-1E40B243D708}" destId="{7B67976F-35FF-4CBE-9286-40008E47249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8D1B57-32E0-4948-9640-67440C6183BC}" type="doc">
      <dgm:prSet loTypeId="urn:diagrams.loki3.com/BracketList" loCatId="list" qsTypeId="urn:microsoft.com/office/officeart/2005/8/quickstyle/simple1" qsCatId="simple" csTypeId="urn:microsoft.com/office/officeart/2005/8/colors/colorful2" csCatId="colorful" phldr="1"/>
      <dgm:spPr/>
      <dgm:t>
        <a:bodyPr/>
        <a:lstStyle/>
        <a:p>
          <a:endParaRPr lang="en-GB"/>
        </a:p>
      </dgm:t>
    </dgm:pt>
    <dgm:pt modelId="{F960B315-FA7B-442C-A349-E1B6ACD51849}">
      <dgm:prSet phldrT="[Text]" custT="1"/>
      <dgm:spPr/>
      <dgm:t>
        <a:bodyPr/>
        <a:lstStyle/>
        <a:p>
          <a:r>
            <a:rPr lang="en-GB" sz="1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Positive correlation</a:t>
          </a:r>
          <a:endParaRPr lang="en-GB" sz="1100" dirty="0"/>
        </a:p>
      </dgm:t>
    </dgm:pt>
    <dgm:pt modelId="{5E5D1F89-0F3B-43A6-B134-93AA4211333D}" type="parTrans" cxnId="{9550A496-EF4F-4574-950B-522A68DB44BA}">
      <dgm:prSet/>
      <dgm:spPr/>
      <dgm:t>
        <a:bodyPr/>
        <a:lstStyle/>
        <a:p>
          <a:endParaRPr lang="en-GB" sz="1000"/>
        </a:p>
      </dgm:t>
    </dgm:pt>
    <dgm:pt modelId="{150638A4-DD25-45AF-944A-50213F5A0265}" type="sibTrans" cxnId="{9550A496-EF4F-4574-950B-522A68DB44BA}">
      <dgm:prSet/>
      <dgm:spPr/>
      <dgm:t>
        <a:bodyPr/>
        <a:lstStyle/>
        <a:p>
          <a:endParaRPr lang="en-GB" sz="1000"/>
        </a:p>
      </dgm:t>
    </dgm:pt>
    <dgm:pt modelId="{6F4F6E41-E2E7-4C97-B476-654BA8360BE2}">
      <dgm:prSet phldrT="[Text]" custT="1"/>
      <dgm:spPr/>
      <dgm:t>
        <a:bodyPr/>
        <a:lstStyle/>
        <a:p>
          <a:pPr>
            <a:buSzPts val="1000"/>
            <a:buFont typeface="Symbol" panose="05050102010706020507" pitchFamily="18" charset="2"/>
            <a:buNone/>
          </a:pPr>
          <a:r>
            <a:rPr lang="en-GB" sz="1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both variables increase together</a:t>
          </a:r>
          <a:r>
            <a:rPr lang="en-GB" sz="1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linearly proportional</a:t>
          </a:r>
          <a:endParaRPr lang="en-GB" sz="1100" dirty="0"/>
        </a:p>
      </dgm:t>
    </dgm:pt>
    <dgm:pt modelId="{85BBBE5D-2ACC-4086-AA7B-FCDFEF5DFB1E}" type="parTrans" cxnId="{8BA84AC2-272A-44B4-9F68-40248ACEDA6F}">
      <dgm:prSet/>
      <dgm:spPr/>
      <dgm:t>
        <a:bodyPr/>
        <a:lstStyle/>
        <a:p>
          <a:endParaRPr lang="en-GB" sz="1000"/>
        </a:p>
      </dgm:t>
    </dgm:pt>
    <dgm:pt modelId="{5B14D7D3-44D3-4DC5-A57D-614C7581A625}" type="sibTrans" cxnId="{8BA84AC2-272A-44B4-9F68-40248ACEDA6F}">
      <dgm:prSet/>
      <dgm:spPr/>
      <dgm:t>
        <a:bodyPr/>
        <a:lstStyle/>
        <a:p>
          <a:endParaRPr lang="en-GB" sz="1000"/>
        </a:p>
      </dgm:t>
    </dgm:pt>
    <dgm:pt modelId="{ACC36E63-626F-4F18-8C54-0E2DD7ABE931}">
      <dgm:prSet phldrT="[Text]" custT="1"/>
      <dgm:spPr/>
      <dgm:t>
        <a:bodyPr/>
        <a:lstStyle/>
        <a:p>
          <a:r>
            <a:rPr lang="en-GB" sz="1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Negative correlation</a:t>
          </a:r>
          <a:endParaRPr lang="en-GB" sz="1100" dirty="0"/>
        </a:p>
      </dgm:t>
    </dgm:pt>
    <dgm:pt modelId="{D7D376E5-0926-4FB3-A22F-8B59C5F0339F}" type="parTrans" cxnId="{E0C3CD5E-4A77-43FA-88A2-CF330FCD55CA}">
      <dgm:prSet/>
      <dgm:spPr/>
      <dgm:t>
        <a:bodyPr/>
        <a:lstStyle/>
        <a:p>
          <a:endParaRPr lang="en-GB" sz="1000"/>
        </a:p>
      </dgm:t>
    </dgm:pt>
    <dgm:pt modelId="{64E88398-EB0B-496B-A9D4-719BFE772698}" type="sibTrans" cxnId="{E0C3CD5E-4A77-43FA-88A2-CF330FCD55CA}">
      <dgm:prSet/>
      <dgm:spPr/>
      <dgm:t>
        <a:bodyPr/>
        <a:lstStyle/>
        <a:p>
          <a:endParaRPr lang="en-GB" sz="1000"/>
        </a:p>
      </dgm:t>
    </dgm:pt>
    <dgm:pt modelId="{A6EE17BC-8B44-4171-BDFD-751B8DBAA3D4}">
      <dgm:prSet phldrT="[Text]" custT="1"/>
      <dgm:spPr/>
      <dgm:t>
        <a:bodyPr/>
        <a:lstStyle/>
        <a:p>
          <a:pPr>
            <a:buNone/>
          </a:pPr>
          <a:r>
            <a:rPr lang="en-GB" sz="11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one rises makes other falls inverse proportional.</a:t>
          </a:r>
          <a:endParaRPr lang="en-GB" sz="1100" dirty="0"/>
        </a:p>
      </dgm:t>
    </dgm:pt>
    <dgm:pt modelId="{13D51B95-6212-43FC-9273-97C48B427934}" type="sibTrans" cxnId="{EAD2DF4C-2C3D-43DC-BE47-003C9E2C5BFC}">
      <dgm:prSet/>
      <dgm:spPr/>
      <dgm:t>
        <a:bodyPr/>
        <a:lstStyle/>
        <a:p>
          <a:endParaRPr lang="en-GB" sz="1000"/>
        </a:p>
      </dgm:t>
    </dgm:pt>
    <dgm:pt modelId="{1B6D7839-34AF-41F0-BF06-05BD158FC9D3}" type="parTrans" cxnId="{EAD2DF4C-2C3D-43DC-BE47-003C9E2C5BFC}">
      <dgm:prSet/>
      <dgm:spPr/>
      <dgm:t>
        <a:bodyPr/>
        <a:lstStyle/>
        <a:p>
          <a:endParaRPr lang="en-GB" sz="1000"/>
        </a:p>
      </dgm:t>
    </dgm:pt>
    <dgm:pt modelId="{F3EEE6D0-6729-4409-B152-4182987A6708}" type="pres">
      <dgm:prSet presAssocID="{DF8D1B57-32E0-4948-9640-67440C6183BC}" presName="Name0" presStyleCnt="0">
        <dgm:presLayoutVars>
          <dgm:dir/>
          <dgm:animLvl val="lvl"/>
          <dgm:resizeHandles val="exact"/>
        </dgm:presLayoutVars>
      </dgm:prSet>
      <dgm:spPr/>
    </dgm:pt>
    <dgm:pt modelId="{A7D14307-27BE-4ED8-9997-F69DB7AEDA86}" type="pres">
      <dgm:prSet presAssocID="{F960B315-FA7B-442C-A349-E1B6ACD51849}" presName="linNode" presStyleCnt="0"/>
      <dgm:spPr/>
    </dgm:pt>
    <dgm:pt modelId="{C4A3A283-D06C-4ABB-9164-E8E4B16A44EE}" type="pres">
      <dgm:prSet presAssocID="{F960B315-FA7B-442C-A349-E1B6ACD51849}" presName="parTx" presStyleLbl="revTx" presStyleIdx="0" presStyleCnt="2">
        <dgm:presLayoutVars>
          <dgm:chMax val="1"/>
          <dgm:bulletEnabled val="1"/>
        </dgm:presLayoutVars>
      </dgm:prSet>
      <dgm:spPr/>
    </dgm:pt>
    <dgm:pt modelId="{79A5B6C9-22B1-4C95-A91E-5451E7EE9506}" type="pres">
      <dgm:prSet presAssocID="{F960B315-FA7B-442C-A349-E1B6ACD51849}" presName="bracket" presStyleLbl="parChTrans1D1" presStyleIdx="0" presStyleCnt="2"/>
      <dgm:spPr/>
    </dgm:pt>
    <dgm:pt modelId="{F18977AC-3CD5-4673-A01E-42A80B85CACD}" type="pres">
      <dgm:prSet presAssocID="{F960B315-FA7B-442C-A349-E1B6ACD51849}" presName="spH" presStyleCnt="0"/>
      <dgm:spPr/>
    </dgm:pt>
    <dgm:pt modelId="{FD818018-6B14-4D2D-90CC-077F27E26B03}" type="pres">
      <dgm:prSet presAssocID="{F960B315-FA7B-442C-A349-E1B6ACD51849}" presName="desTx" presStyleLbl="node1" presStyleIdx="0" presStyleCnt="2">
        <dgm:presLayoutVars>
          <dgm:bulletEnabled val="1"/>
        </dgm:presLayoutVars>
      </dgm:prSet>
      <dgm:spPr/>
    </dgm:pt>
    <dgm:pt modelId="{C6F4590D-E7A8-4A04-8DC3-F8BAE936FB3B}" type="pres">
      <dgm:prSet presAssocID="{150638A4-DD25-45AF-944A-50213F5A0265}" presName="spV" presStyleCnt="0"/>
      <dgm:spPr/>
    </dgm:pt>
    <dgm:pt modelId="{68402572-C4ED-4C2F-9EB6-5A598773FD2B}" type="pres">
      <dgm:prSet presAssocID="{ACC36E63-626F-4F18-8C54-0E2DD7ABE931}" presName="linNode" presStyleCnt="0"/>
      <dgm:spPr/>
    </dgm:pt>
    <dgm:pt modelId="{6686631D-64A1-4353-BFF5-0D753481B5CF}" type="pres">
      <dgm:prSet presAssocID="{ACC36E63-626F-4F18-8C54-0E2DD7ABE931}" presName="parTx" presStyleLbl="revTx" presStyleIdx="1" presStyleCnt="2">
        <dgm:presLayoutVars>
          <dgm:chMax val="1"/>
          <dgm:bulletEnabled val="1"/>
        </dgm:presLayoutVars>
      </dgm:prSet>
      <dgm:spPr/>
    </dgm:pt>
    <dgm:pt modelId="{EDDF03D6-F883-498D-A6D5-04E9E169ECAF}" type="pres">
      <dgm:prSet presAssocID="{ACC36E63-626F-4F18-8C54-0E2DD7ABE931}" presName="bracket" presStyleLbl="parChTrans1D1" presStyleIdx="1" presStyleCnt="2"/>
      <dgm:spPr/>
    </dgm:pt>
    <dgm:pt modelId="{3DD152EE-40CB-402B-AD9E-D37472E3DBF2}" type="pres">
      <dgm:prSet presAssocID="{ACC36E63-626F-4F18-8C54-0E2DD7ABE931}" presName="spH" presStyleCnt="0"/>
      <dgm:spPr/>
    </dgm:pt>
    <dgm:pt modelId="{9D79169B-0760-443E-8E8E-14B8F7B94A8A}" type="pres">
      <dgm:prSet presAssocID="{ACC36E63-626F-4F18-8C54-0E2DD7ABE931}" presName="desTx" presStyleLbl="node1" presStyleIdx="1" presStyleCnt="2">
        <dgm:presLayoutVars>
          <dgm:bulletEnabled val="1"/>
        </dgm:presLayoutVars>
      </dgm:prSet>
      <dgm:spPr/>
    </dgm:pt>
  </dgm:ptLst>
  <dgm:cxnLst>
    <dgm:cxn modelId="{11706416-9825-4F4B-B809-C51E1839B9D6}" type="presOf" srcId="{ACC36E63-626F-4F18-8C54-0E2DD7ABE931}" destId="{6686631D-64A1-4353-BFF5-0D753481B5CF}" srcOrd="0" destOrd="0" presId="urn:diagrams.loki3.com/BracketList"/>
    <dgm:cxn modelId="{5A22463F-3D00-4CAD-B69A-9D213BA8D769}" type="presOf" srcId="{A6EE17BC-8B44-4171-BDFD-751B8DBAA3D4}" destId="{9D79169B-0760-443E-8E8E-14B8F7B94A8A}" srcOrd="0" destOrd="0" presId="urn:diagrams.loki3.com/BracketList"/>
    <dgm:cxn modelId="{E0C3CD5E-4A77-43FA-88A2-CF330FCD55CA}" srcId="{DF8D1B57-32E0-4948-9640-67440C6183BC}" destId="{ACC36E63-626F-4F18-8C54-0E2DD7ABE931}" srcOrd="1" destOrd="0" parTransId="{D7D376E5-0926-4FB3-A22F-8B59C5F0339F}" sibTransId="{64E88398-EB0B-496B-A9D4-719BFE772698}"/>
    <dgm:cxn modelId="{EAD2DF4C-2C3D-43DC-BE47-003C9E2C5BFC}" srcId="{ACC36E63-626F-4F18-8C54-0E2DD7ABE931}" destId="{A6EE17BC-8B44-4171-BDFD-751B8DBAA3D4}" srcOrd="0" destOrd="0" parTransId="{1B6D7839-34AF-41F0-BF06-05BD158FC9D3}" sibTransId="{13D51B95-6212-43FC-9273-97C48B427934}"/>
    <dgm:cxn modelId="{9550A496-EF4F-4574-950B-522A68DB44BA}" srcId="{DF8D1B57-32E0-4948-9640-67440C6183BC}" destId="{F960B315-FA7B-442C-A349-E1B6ACD51849}" srcOrd="0" destOrd="0" parTransId="{5E5D1F89-0F3B-43A6-B134-93AA4211333D}" sibTransId="{150638A4-DD25-45AF-944A-50213F5A0265}"/>
    <dgm:cxn modelId="{8BA84AC2-272A-44B4-9F68-40248ACEDA6F}" srcId="{F960B315-FA7B-442C-A349-E1B6ACD51849}" destId="{6F4F6E41-E2E7-4C97-B476-654BA8360BE2}" srcOrd="0" destOrd="0" parTransId="{85BBBE5D-2ACC-4086-AA7B-FCDFEF5DFB1E}" sibTransId="{5B14D7D3-44D3-4DC5-A57D-614C7581A625}"/>
    <dgm:cxn modelId="{F1728DC2-1A6D-4EEB-B4B6-379532D14C6D}" type="presOf" srcId="{F960B315-FA7B-442C-A349-E1B6ACD51849}" destId="{C4A3A283-D06C-4ABB-9164-E8E4B16A44EE}" srcOrd="0" destOrd="0" presId="urn:diagrams.loki3.com/BracketList"/>
    <dgm:cxn modelId="{DD4336D6-5259-4FC3-81B5-E09124525124}" type="presOf" srcId="{6F4F6E41-E2E7-4C97-B476-654BA8360BE2}" destId="{FD818018-6B14-4D2D-90CC-077F27E26B03}" srcOrd="0" destOrd="0" presId="urn:diagrams.loki3.com/BracketList"/>
    <dgm:cxn modelId="{1C10C1EC-D09A-401E-9C57-AF31E9A0837D}" type="presOf" srcId="{DF8D1B57-32E0-4948-9640-67440C6183BC}" destId="{F3EEE6D0-6729-4409-B152-4182987A6708}" srcOrd="0" destOrd="0" presId="urn:diagrams.loki3.com/BracketList"/>
    <dgm:cxn modelId="{9B6B1511-9F86-49D2-BF7F-2329D8D6D213}" type="presParOf" srcId="{F3EEE6D0-6729-4409-B152-4182987A6708}" destId="{A7D14307-27BE-4ED8-9997-F69DB7AEDA86}" srcOrd="0" destOrd="0" presId="urn:diagrams.loki3.com/BracketList"/>
    <dgm:cxn modelId="{A18FDFDE-8C94-45BA-82F8-F15183BD7363}" type="presParOf" srcId="{A7D14307-27BE-4ED8-9997-F69DB7AEDA86}" destId="{C4A3A283-D06C-4ABB-9164-E8E4B16A44EE}" srcOrd="0" destOrd="0" presId="urn:diagrams.loki3.com/BracketList"/>
    <dgm:cxn modelId="{EFBBD0A2-DB58-4867-8521-7138C299B533}" type="presParOf" srcId="{A7D14307-27BE-4ED8-9997-F69DB7AEDA86}" destId="{79A5B6C9-22B1-4C95-A91E-5451E7EE9506}" srcOrd="1" destOrd="0" presId="urn:diagrams.loki3.com/BracketList"/>
    <dgm:cxn modelId="{AAAAC5EC-0295-4424-9ACE-3B8BD7725E13}" type="presParOf" srcId="{A7D14307-27BE-4ED8-9997-F69DB7AEDA86}" destId="{F18977AC-3CD5-4673-A01E-42A80B85CACD}" srcOrd="2" destOrd="0" presId="urn:diagrams.loki3.com/BracketList"/>
    <dgm:cxn modelId="{D210AD9E-C5FB-4264-A1AE-B10ED5B74E36}" type="presParOf" srcId="{A7D14307-27BE-4ED8-9997-F69DB7AEDA86}" destId="{FD818018-6B14-4D2D-90CC-077F27E26B03}" srcOrd="3" destOrd="0" presId="urn:diagrams.loki3.com/BracketList"/>
    <dgm:cxn modelId="{F8C1F82A-B893-4D09-8ED0-4C28C05579EB}" type="presParOf" srcId="{F3EEE6D0-6729-4409-B152-4182987A6708}" destId="{C6F4590D-E7A8-4A04-8DC3-F8BAE936FB3B}" srcOrd="1" destOrd="0" presId="urn:diagrams.loki3.com/BracketList"/>
    <dgm:cxn modelId="{3B579B44-F721-4173-ACB4-23DC3BB70F70}" type="presParOf" srcId="{F3EEE6D0-6729-4409-B152-4182987A6708}" destId="{68402572-C4ED-4C2F-9EB6-5A598773FD2B}" srcOrd="2" destOrd="0" presId="urn:diagrams.loki3.com/BracketList"/>
    <dgm:cxn modelId="{828A9225-6700-4547-8236-CA31936D1FA3}" type="presParOf" srcId="{68402572-C4ED-4C2F-9EB6-5A598773FD2B}" destId="{6686631D-64A1-4353-BFF5-0D753481B5CF}" srcOrd="0" destOrd="0" presId="urn:diagrams.loki3.com/BracketList"/>
    <dgm:cxn modelId="{F6C84118-1B09-4DBE-ADC7-ADB978D4E94A}" type="presParOf" srcId="{68402572-C4ED-4C2F-9EB6-5A598773FD2B}" destId="{EDDF03D6-F883-498D-A6D5-04E9E169ECAF}" srcOrd="1" destOrd="0" presId="urn:diagrams.loki3.com/BracketList"/>
    <dgm:cxn modelId="{0BB1BA87-39A3-414A-BC44-51A8FD3D6DE2}" type="presParOf" srcId="{68402572-C4ED-4C2F-9EB6-5A598773FD2B}" destId="{3DD152EE-40CB-402B-AD9E-D37472E3DBF2}" srcOrd="2" destOrd="0" presId="urn:diagrams.loki3.com/BracketList"/>
    <dgm:cxn modelId="{BED2F37C-6E21-4417-B028-26F933721823}" type="presParOf" srcId="{68402572-C4ED-4C2F-9EB6-5A598773FD2B}" destId="{9D79169B-0760-443E-8E8E-14B8F7B94A8A}"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702BF3-5C05-49EF-BC97-872DAE92DF9C}" type="doc">
      <dgm:prSet loTypeId="urn:microsoft.com/office/officeart/2005/8/layout/vList2" loCatId="list" qsTypeId="urn:microsoft.com/office/officeart/2005/8/quickstyle/simple1" qsCatId="simple" csTypeId="urn:microsoft.com/office/officeart/2005/8/colors/accent2_1" csCatId="accent2" phldr="1"/>
      <dgm:spPr/>
    </dgm:pt>
    <dgm:pt modelId="{C837775F-9A18-452D-B0E0-EDF3A5C930AC}">
      <dgm:prSet phldrT="[Text]" custT="1"/>
      <dgm:spPr/>
      <dgm:t>
        <a:bodyPr/>
        <a:lstStyle/>
        <a:p>
          <a:pPr algn="l">
            <a:buFont typeface="Arial" panose="020B0604020202020204" pitchFamily="34" charset="0"/>
            <a:buChar char="•"/>
          </a:pPr>
          <a:r>
            <a:rPr lang="en-GB" sz="1100">
              <a:solidFill>
                <a:schemeClr val="accent2">
                  <a:lumMod val="50000"/>
                </a:schemeClr>
              </a:solidFill>
              <a:effectLst/>
              <a:latin typeface="Times New Roman" panose="02020603050405020304" pitchFamily="18" charset="0"/>
              <a:ea typeface="Calibri" panose="020F0502020204030204" pitchFamily="34" charset="0"/>
            </a:rPr>
            <a:t>Stepwise regression</a:t>
          </a:r>
          <a:endParaRPr lang="en-GB" sz="1100" dirty="0">
            <a:solidFill>
              <a:schemeClr val="accent2">
                <a:lumMod val="50000"/>
              </a:schemeClr>
            </a:solidFill>
          </a:endParaRPr>
        </a:p>
      </dgm:t>
    </dgm:pt>
    <dgm:pt modelId="{2EB29A83-EC81-43F1-8F35-8E1BFBC6ED9A}" type="parTrans" cxnId="{3C7E2955-5842-499B-9828-E6CAAC1840E0}">
      <dgm:prSet/>
      <dgm:spPr/>
      <dgm:t>
        <a:bodyPr/>
        <a:lstStyle/>
        <a:p>
          <a:pPr algn="l"/>
          <a:endParaRPr lang="en-GB" sz="1050">
            <a:solidFill>
              <a:schemeClr val="accent2">
                <a:lumMod val="50000"/>
              </a:schemeClr>
            </a:solidFill>
          </a:endParaRPr>
        </a:p>
      </dgm:t>
    </dgm:pt>
    <dgm:pt modelId="{5C6DD793-5CF5-4149-B2A1-958969B4C0E9}" type="sibTrans" cxnId="{3C7E2955-5842-499B-9828-E6CAAC1840E0}">
      <dgm:prSet/>
      <dgm:spPr/>
      <dgm:t>
        <a:bodyPr/>
        <a:lstStyle/>
        <a:p>
          <a:pPr algn="l"/>
          <a:endParaRPr lang="en-GB" sz="1050">
            <a:solidFill>
              <a:schemeClr val="accent2">
                <a:lumMod val="50000"/>
              </a:schemeClr>
            </a:solidFill>
          </a:endParaRPr>
        </a:p>
      </dgm:t>
    </dgm:pt>
    <dgm:pt modelId="{44F3F1BD-C74A-4803-A5DF-8EB2024E2A8B}">
      <dgm:prSet phldrT="[Text]" custT="1"/>
      <dgm:spPr/>
      <dgm:t>
        <a:bodyPr/>
        <a:lstStyle/>
        <a:p>
          <a:pPr algn="l">
            <a:buFont typeface="Arial" panose="020B0604020202020204" pitchFamily="34" charset="0"/>
            <a:buChar char="•"/>
          </a:pPr>
          <a:r>
            <a:rPr lang="en-GB" sz="1100">
              <a:solidFill>
                <a:schemeClr val="accent2">
                  <a:lumMod val="50000"/>
                </a:schemeClr>
              </a:solidFill>
              <a:effectLst/>
              <a:latin typeface="Times New Roman" panose="02020603050405020304" pitchFamily="18" charset="0"/>
              <a:ea typeface="Calibri" panose="020F0502020204030204" pitchFamily="34" charset="0"/>
            </a:rPr>
            <a:t>Forward selection</a:t>
          </a:r>
          <a:endParaRPr lang="en-GB" sz="1100" dirty="0">
            <a:solidFill>
              <a:schemeClr val="accent2">
                <a:lumMod val="50000"/>
              </a:schemeClr>
            </a:solidFill>
          </a:endParaRPr>
        </a:p>
      </dgm:t>
    </dgm:pt>
    <dgm:pt modelId="{568FDF48-B935-49CF-909A-3F8D77E05126}" type="parTrans" cxnId="{BB4C3CEC-D803-4C0D-83AD-EDD3F3FA4343}">
      <dgm:prSet/>
      <dgm:spPr/>
      <dgm:t>
        <a:bodyPr/>
        <a:lstStyle/>
        <a:p>
          <a:pPr algn="l"/>
          <a:endParaRPr lang="en-GB" sz="1050">
            <a:solidFill>
              <a:schemeClr val="accent2">
                <a:lumMod val="50000"/>
              </a:schemeClr>
            </a:solidFill>
          </a:endParaRPr>
        </a:p>
      </dgm:t>
    </dgm:pt>
    <dgm:pt modelId="{7F6C9E19-9815-4C2E-9F86-20C49DF38B4B}" type="sibTrans" cxnId="{BB4C3CEC-D803-4C0D-83AD-EDD3F3FA4343}">
      <dgm:prSet/>
      <dgm:spPr/>
      <dgm:t>
        <a:bodyPr/>
        <a:lstStyle/>
        <a:p>
          <a:pPr algn="l"/>
          <a:endParaRPr lang="en-GB" sz="1050">
            <a:solidFill>
              <a:schemeClr val="accent2">
                <a:lumMod val="50000"/>
              </a:schemeClr>
            </a:solidFill>
          </a:endParaRPr>
        </a:p>
      </dgm:t>
    </dgm:pt>
    <dgm:pt modelId="{8093A827-EF99-4756-8027-48E4F469478A}">
      <dgm:prSet phldrT="[Text]" custT="1"/>
      <dgm:spPr/>
      <dgm:t>
        <a:bodyPr/>
        <a:lstStyle/>
        <a:p>
          <a:pPr algn="l">
            <a:buFont typeface="Arial" panose="020B0604020202020204" pitchFamily="34" charset="0"/>
            <a:buChar char="•"/>
          </a:pPr>
          <a:r>
            <a:rPr lang="en-GB" sz="1100" dirty="0">
              <a:solidFill>
                <a:schemeClr val="accent2">
                  <a:lumMod val="50000"/>
                </a:schemeClr>
              </a:solidFill>
              <a:effectLst/>
              <a:latin typeface="Times New Roman" panose="02020603050405020304" pitchFamily="18" charset="0"/>
              <a:ea typeface="Calibri" panose="020F0502020204030204" pitchFamily="34" charset="0"/>
            </a:rPr>
            <a:t>Backward elimination</a:t>
          </a:r>
          <a:endParaRPr lang="en-GB" sz="1100" dirty="0">
            <a:solidFill>
              <a:schemeClr val="accent2">
                <a:lumMod val="50000"/>
              </a:schemeClr>
            </a:solidFill>
          </a:endParaRPr>
        </a:p>
      </dgm:t>
    </dgm:pt>
    <dgm:pt modelId="{B15E40F3-51CC-4331-B0F0-F69AE5A5FA34}" type="parTrans" cxnId="{8BEA3BDE-D6C8-44F4-B47A-44371E75629D}">
      <dgm:prSet/>
      <dgm:spPr/>
      <dgm:t>
        <a:bodyPr/>
        <a:lstStyle/>
        <a:p>
          <a:pPr algn="l"/>
          <a:endParaRPr lang="en-GB" sz="1050">
            <a:solidFill>
              <a:schemeClr val="accent2">
                <a:lumMod val="50000"/>
              </a:schemeClr>
            </a:solidFill>
          </a:endParaRPr>
        </a:p>
      </dgm:t>
    </dgm:pt>
    <dgm:pt modelId="{1EC67CD6-6789-41E5-AD3B-D888BCA3D216}" type="sibTrans" cxnId="{8BEA3BDE-D6C8-44F4-B47A-44371E75629D}">
      <dgm:prSet/>
      <dgm:spPr/>
      <dgm:t>
        <a:bodyPr/>
        <a:lstStyle/>
        <a:p>
          <a:pPr algn="l"/>
          <a:endParaRPr lang="en-GB" sz="1050">
            <a:solidFill>
              <a:schemeClr val="accent2">
                <a:lumMod val="50000"/>
              </a:schemeClr>
            </a:solidFill>
          </a:endParaRPr>
        </a:p>
      </dgm:t>
    </dgm:pt>
    <dgm:pt modelId="{3E5C47B0-95CD-4BB3-8885-B55555422C93}" type="pres">
      <dgm:prSet presAssocID="{95702BF3-5C05-49EF-BC97-872DAE92DF9C}" presName="linear" presStyleCnt="0">
        <dgm:presLayoutVars>
          <dgm:animLvl val="lvl"/>
          <dgm:resizeHandles val="exact"/>
        </dgm:presLayoutVars>
      </dgm:prSet>
      <dgm:spPr/>
    </dgm:pt>
    <dgm:pt modelId="{DD672F0A-572B-495D-A58B-1652E5963678}" type="pres">
      <dgm:prSet presAssocID="{C837775F-9A18-452D-B0E0-EDF3A5C930AC}" presName="parentText" presStyleLbl="node1" presStyleIdx="0" presStyleCnt="3">
        <dgm:presLayoutVars>
          <dgm:chMax val="0"/>
          <dgm:bulletEnabled val="1"/>
        </dgm:presLayoutVars>
      </dgm:prSet>
      <dgm:spPr/>
    </dgm:pt>
    <dgm:pt modelId="{AD1B1B2A-6FB8-44AA-8CB3-55FFBE7F2A59}" type="pres">
      <dgm:prSet presAssocID="{5C6DD793-5CF5-4149-B2A1-958969B4C0E9}" presName="spacer" presStyleCnt="0"/>
      <dgm:spPr/>
    </dgm:pt>
    <dgm:pt modelId="{40688CAB-792D-48DD-A4B2-1FCB0140A3D1}" type="pres">
      <dgm:prSet presAssocID="{44F3F1BD-C74A-4803-A5DF-8EB2024E2A8B}" presName="parentText" presStyleLbl="node1" presStyleIdx="1" presStyleCnt="3">
        <dgm:presLayoutVars>
          <dgm:chMax val="0"/>
          <dgm:bulletEnabled val="1"/>
        </dgm:presLayoutVars>
      </dgm:prSet>
      <dgm:spPr/>
    </dgm:pt>
    <dgm:pt modelId="{CDEF211A-DB6C-4DB6-9455-4F47CA17132B}" type="pres">
      <dgm:prSet presAssocID="{7F6C9E19-9815-4C2E-9F86-20C49DF38B4B}" presName="spacer" presStyleCnt="0"/>
      <dgm:spPr/>
    </dgm:pt>
    <dgm:pt modelId="{FF293560-923A-4AC6-A794-7116984A7216}" type="pres">
      <dgm:prSet presAssocID="{8093A827-EF99-4756-8027-48E4F469478A}" presName="parentText" presStyleLbl="node1" presStyleIdx="2" presStyleCnt="3">
        <dgm:presLayoutVars>
          <dgm:chMax val="0"/>
          <dgm:bulletEnabled val="1"/>
        </dgm:presLayoutVars>
      </dgm:prSet>
      <dgm:spPr/>
    </dgm:pt>
  </dgm:ptLst>
  <dgm:cxnLst>
    <dgm:cxn modelId="{858B0944-D714-4708-B123-201C03B5F0D0}" type="presOf" srcId="{8093A827-EF99-4756-8027-48E4F469478A}" destId="{FF293560-923A-4AC6-A794-7116984A7216}" srcOrd="0" destOrd="0" presId="urn:microsoft.com/office/officeart/2005/8/layout/vList2"/>
    <dgm:cxn modelId="{92DEED53-5E84-42F6-BC97-74D1DA2F0492}" type="presOf" srcId="{44F3F1BD-C74A-4803-A5DF-8EB2024E2A8B}" destId="{40688CAB-792D-48DD-A4B2-1FCB0140A3D1}" srcOrd="0" destOrd="0" presId="urn:microsoft.com/office/officeart/2005/8/layout/vList2"/>
    <dgm:cxn modelId="{3C7E2955-5842-499B-9828-E6CAAC1840E0}" srcId="{95702BF3-5C05-49EF-BC97-872DAE92DF9C}" destId="{C837775F-9A18-452D-B0E0-EDF3A5C930AC}" srcOrd="0" destOrd="0" parTransId="{2EB29A83-EC81-43F1-8F35-8E1BFBC6ED9A}" sibTransId="{5C6DD793-5CF5-4149-B2A1-958969B4C0E9}"/>
    <dgm:cxn modelId="{4F1437AE-BD4D-43C9-A129-970DF09FD52D}" type="presOf" srcId="{C837775F-9A18-452D-B0E0-EDF3A5C930AC}" destId="{DD672F0A-572B-495D-A58B-1652E5963678}" srcOrd="0" destOrd="0" presId="urn:microsoft.com/office/officeart/2005/8/layout/vList2"/>
    <dgm:cxn modelId="{8BEA3BDE-D6C8-44F4-B47A-44371E75629D}" srcId="{95702BF3-5C05-49EF-BC97-872DAE92DF9C}" destId="{8093A827-EF99-4756-8027-48E4F469478A}" srcOrd="2" destOrd="0" parTransId="{B15E40F3-51CC-4331-B0F0-F69AE5A5FA34}" sibTransId="{1EC67CD6-6789-41E5-AD3B-D888BCA3D216}"/>
    <dgm:cxn modelId="{BB4C3CEC-D803-4C0D-83AD-EDD3F3FA4343}" srcId="{95702BF3-5C05-49EF-BC97-872DAE92DF9C}" destId="{44F3F1BD-C74A-4803-A5DF-8EB2024E2A8B}" srcOrd="1" destOrd="0" parTransId="{568FDF48-B935-49CF-909A-3F8D77E05126}" sibTransId="{7F6C9E19-9815-4C2E-9F86-20C49DF38B4B}"/>
    <dgm:cxn modelId="{40E920F5-A7BF-4A27-BE6C-DEE47AF6CE0E}" type="presOf" srcId="{95702BF3-5C05-49EF-BC97-872DAE92DF9C}" destId="{3E5C47B0-95CD-4BB3-8885-B55555422C93}" srcOrd="0" destOrd="0" presId="urn:microsoft.com/office/officeart/2005/8/layout/vList2"/>
    <dgm:cxn modelId="{FEE84054-DA55-4CBE-86D2-D7D2249C568E}" type="presParOf" srcId="{3E5C47B0-95CD-4BB3-8885-B55555422C93}" destId="{DD672F0A-572B-495D-A58B-1652E5963678}" srcOrd="0" destOrd="0" presId="urn:microsoft.com/office/officeart/2005/8/layout/vList2"/>
    <dgm:cxn modelId="{A011290D-08B7-4455-A501-6FD16E6AC770}" type="presParOf" srcId="{3E5C47B0-95CD-4BB3-8885-B55555422C93}" destId="{AD1B1B2A-6FB8-44AA-8CB3-55FFBE7F2A59}" srcOrd="1" destOrd="0" presId="urn:microsoft.com/office/officeart/2005/8/layout/vList2"/>
    <dgm:cxn modelId="{CB62DC66-31AE-4332-B3DA-1C221BC6B73E}" type="presParOf" srcId="{3E5C47B0-95CD-4BB3-8885-B55555422C93}" destId="{40688CAB-792D-48DD-A4B2-1FCB0140A3D1}" srcOrd="2" destOrd="0" presId="urn:microsoft.com/office/officeart/2005/8/layout/vList2"/>
    <dgm:cxn modelId="{E8E695C3-CF51-46D5-A4B3-858A52E6E9A1}" type="presParOf" srcId="{3E5C47B0-95CD-4BB3-8885-B55555422C93}" destId="{CDEF211A-DB6C-4DB6-9455-4F47CA17132B}" srcOrd="3" destOrd="0" presId="urn:microsoft.com/office/officeart/2005/8/layout/vList2"/>
    <dgm:cxn modelId="{10D39901-0C01-4A05-85BE-223FF2DDCB4A}" type="presParOf" srcId="{3E5C47B0-95CD-4BB3-8885-B55555422C93}" destId="{FF293560-923A-4AC6-A794-7116984A7216}"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7D181-038D-4891-987D-9A1B7A53B667}">
      <dsp:nvSpPr>
        <dsp:cNvPr id="0" name=""/>
        <dsp:cNvSpPr/>
      </dsp:nvSpPr>
      <dsp:spPr>
        <a:xfrm>
          <a:off x="-2397359" y="-370409"/>
          <a:ext cx="2862966" cy="2862966"/>
        </a:xfrm>
        <a:prstGeom prst="blockArc">
          <a:avLst>
            <a:gd name="adj1" fmla="val 18900000"/>
            <a:gd name="adj2" fmla="val 2700000"/>
            <a:gd name="adj3" fmla="val 754"/>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C2F33-8F61-41EC-9D35-70B30EF81248}">
      <dsp:nvSpPr>
        <dsp:cNvPr id="0" name=""/>
        <dsp:cNvSpPr/>
      </dsp:nvSpPr>
      <dsp:spPr>
        <a:xfrm>
          <a:off x="205099" y="132591"/>
          <a:ext cx="3624675" cy="2653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624" tIns="22860" rIns="22860" bIns="22860" numCol="1" spcCol="1270" anchor="ctr" anchorCtr="0">
          <a:noAutofit/>
        </a:bodyPr>
        <a:lstStyle/>
        <a:p>
          <a:pPr marL="0" lvl="0" indent="0" algn="l" defTabSz="400050">
            <a:lnSpc>
              <a:spcPct val="90000"/>
            </a:lnSpc>
            <a:spcBef>
              <a:spcPct val="0"/>
            </a:spcBef>
            <a:spcAft>
              <a:spcPct val="35000"/>
            </a:spcAft>
            <a:buNone/>
          </a:pPr>
          <a:r>
            <a:rPr lang="en-GB" sz="900" b="1" kern="1200" dirty="0">
              <a:solidFill>
                <a:schemeClr val="accent2">
                  <a:lumMod val="50000"/>
                </a:schemeClr>
              </a:solidFill>
            </a:rPr>
            <a:t>M</a:t>
          </a:r>
          <a:r>
            <a:rPr lang="en-GB" sz="900" kern="1200" dirty="0">
              <a:solidFill>
                <a:schemeClr val="accent2">
                  <a:lumMod val="50000"/>
                </a:schemeClr>
              </a:solidFill>
            </a:rPr>
            <a:t>ake sure your data is properly coded</a:t>
          </a:r>
        </a:p>
      </dsp:txBody>
      <dsp:txXfrm>
        <a:off x="205099" y="132591"/>
        <a:ext cx="3624675" cy="265353"/>
      </dsp:txXfrm>
    </dsp:sp>
    <dsp:sp modelId="{B6C32494-8DD5-46B2-B576-13886EC55E99}">
      <dsp:nvSpPr>
        <dsp:cNvPr id="0" name=""/>
        <dsp:cNvSpPr/>
      </dsp:nvSpPr>
      <dsp:spPr>
        <a:xfrm>
          <a:off x="39253" y="99422"/>
          <a:ext cx="331691" cy="3316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C0E240-FC83-48CB-B1CD-589BAABF194D}">
      <dsp:nvSpPr>
        <dsp:cNvPr id="0" name=""/>
        <dsp:cNvSpPr/>
      </dsp:nvSpPr>
      <dsp:spPr>
        <a:xfrm>
          <a:off x="395243" y="530494"/>
          <a:ext cx="3434531" cy="2653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624" tIns="22860" rIns="22860" bIns="22860" numCol="1" spcCol="1270" anchor="ctr" anchorCtr="0">
          <a:noAutofit/>
        </a:bodyPr>
        <a:lstStyle/>
        <a:p>
          <a:pPr marL="0" lvl="0" indent="0" algn="l" defTabSz="400050">
            <a:lnSpc>
              <a:spcPct val="90000"/>
            </a:lnSpc>
            <a:spcBef>
              <a:spcPct val="0"/>
            </a:spcBef>
            <a:spcAft>
              <a:spcPct val="35000"/>
            </a:spcAft>
            <a:buNone/>
          </a:pPr>
          <a:r>
            <a:rPr lang="en-GB" sz="900" b="1" kern="1200" dirty="0">
              <a:solidFill>
                <a:schemeClr val="accent2">
                  <a:lumMod val="50000"/>
                </a:schemeClr>
              </a:solidFill>
            </a:rPr>
            <a:t>W</a:t>
          </a:r>
          <a:r>
            <a:rPr lang="en-GB" sz="900" kern="1200" dirty="0">
              <a:solidFill>
                <a:schemeClr val="accent2">
                  <a:lumMod val="50000"/>
                </a:schemeClr>
              </a:solidFill>
            </a:rPr>
            <a:t>ithin each variable, look for missing values.</a:t>
          </a:r>
        </a:p>
      </dsp:txBody>
      <dsp:txXfrm>
        <a:off x="395243" y="530494"/>
        <a:ext cx="3434531" cy="265353"/>
      </dsp:txXfrm>
    </dsp:sp>
    <dsp:sp modelId="{299252D5-FAFB-4644-B453-C1ABDE8CB614}">
      <dsp:nvSpPr>
        <dsp:cNvPr id="0" name=""/>
        <dsp:cNvSpPr/>
      </dsp:nvSpPr>
      <dsp:spPr>
        <a:xfrm>
          <a:off x="229397" y="497325"/>
          <a:ext cx="331691" cy="3316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C4AF4C-B371-48D1-AC47-178DA2358ADD}">
      <dsp:nvSpPr>
        <dsp:cNvPr id="0" name=""/>
        <dsp:cNvSpPr/>
      </dsp:nvSpPr>
      <dsp:spPr>
        <a:xfrm>
          <a:off x="453602" y="928397"/>
          <a:ext cx="3376172" cy="2653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624" tIns="22860" rIns="22860" bIns="22860" numCol="1" spcCol="1270" anchor="ctr" anchorCtr="0">
          <a:noAutofit/>
        </a:bodyPr>
        <a:lstStyle/>
        <a:p>
          <a:pPr marL="0" lvl="0" indent="0" algn="l" defTabSz="400050">
            <a:lnSpc>
              <a:spcPct val="90000"/>
            </a:lnSpc>
            <a:spcBef>
              <a:spcPct val="0"/>
            </a:spcBef>
            <a:spcAft>
              <a:spcPct val="35000"/>
            </a:spcAft>
            <a:buNone/>
          </a:pPr>
          <a:r>
            <a:rPr lang="en-GB" sz="900" b="1" kern="1200" dirty="0">
              <a:solidFill>
                <a:schemeClr val="accent2">
                  <a:lumMod val="50000"/>
                </a:schemeClr>
              </a:solidFill>
            </a:rPr>
            <a:t>L</a:t>
          </a:r>
          <a:r>
            <a:rPr lang="en-GB" sz="900" kern="1200" dirty="0">
              <a:solidFill>
                <a:schemeClr val="accent2">
                  <a:lumMod val="50000"/>
                </a:schemeClr>
              </a:solidFill>
            </a:rPr>
            <a:t>ook for missing-person patterns.</a:t>
          </a:r>
        </a:p>
      </dsp:txBody>
      <dsp:txXfrm>
        <a:off x="453602" y="928397"/>
        <a:ext cx="3376172" cy="265353"/>
      </dsp:txXfrm>
    </dsp:sp>
    <dsp:sp modelId="{0EC7A7E3-A484-4FD9-87A6-A63283AA43BD}">
      <dsp:nvSpPr>
        <dsp:cNvPr id="0" name=""/>
        <dsp:cNvSpPr/>
      </dsp:nvSpPr>
      <dsp:spPr>
        <a:xfrm>
          <a:off x="287757" y="895228"/>
          <a:ext cx="331691" cy="3316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EC466-D125-4609-A9A7-E51FE67FAE82}">
      <dsp:nvSpPr>
        <dsp:cNvPr id="0" name=""/>
        <dsp:cNvSpPr/>
      </dsp:nvSpPr>
      <dsp:spPr>
        <a:xfrm>
          <a:off x="395243" y="1326300"/>
          <a:ext cx="3434531" cy="2653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624" tIns="22860" rIns="22860" bIns="22860" numCol="1" spcCol="1270" anchor="ctr" anchorCtr="0">
          <a:noAutofit/>
        </a:bodyPr>
        <a:lstStyle/>
        <a:p>
          <a:pPr marL="0" lvl="0" indent="0" algn="l" defTabSz="400050">
            <a:lnSpc>
              <a:spcPct val="90000"/>
            </a:lnSpc>
            <a:spcBef>
              <a:spcPct val="0"/>
            </a:spcBef>
            <a:spcAft>
              <a:spcPct val="35000"/>
            </a:spcAft>
            <a:buNone/>
          </a:pPr>
          <a:r>
            <a:rPr lang="en-GB" sz="900" b="1" kern="1200" dirty="0">
              <a:solidFill>
                <a:schemeClr val="accent2">
                  <a:lumMod val="50000"/>
                </a:schemeClr>
              </a:solidFill>
            </a:rPr>
            <a:t>E</a:t>
          </a:r>
          <a:r>
            <a:rPr lang="en-GB" sz="900" kern="1200" dirty="0">
              <a:solidFill>
                <a:schemeClr val="accent2">
                  <a:lumMod val="50000"/>
                </a:schemeClr>
              </a:solidFill>
            </a:rPr>
            <a:t>xamine the data that is missing and the data that is present</a:t>
          </a:r>
        </a:p>
      </dsp:txBody>
      <dsp:txXfrm>
        <a:off x="395243" y="1326300"/>
        <a:ext cx="3434531" cy="265353"/>
      </dsp:txXfrm>
    </dsp:sp>
    <dsp:sp modelId="{FA57E547-0355-4AD0-96F5-B8188737F8AD}">
      <dsp:nvSpPr>
        <dsp:cNvPr id="0" name=""/>
        <dsp:cNvSpPr/>
      </dsp:nvSpPr>
      <dsp:spPr>
        <a:xfrm>
          <a:off x="229397" y="1293130"/>
          <a:ext cx="331691" cy="3316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598FD6-C4B6-4A91-9147-372856CFEF22}">
      <dsp:nvSpPr>
        <dsp:cNvPr id="0" name=""/>
        <dsp:cNvSpPr/>
      </dsp:nvSpPr>
      <dsp:spPr>
        <a:xfrm>
          <a:off x="205099" y="1724202"/>
          <a:ext cx="3624675" cy="26535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624" tIns="22860" rIns="22860" bIns="22860" numCol="1" spcCol="1270" anchor="ctr" anchorCtr="0">
          <a:noAutofit/>
        </a:bodyPr>
        <a:lstStyle/>
        <a:p>
          <a:pPr marL="0" lvl="0" indent="0" algn="l" defTabSz="400050">
            <a:lnSpc>
              <a:spcPct val="90000"/>
            </a:lnSpc>
            <a:spcBef>
              <a:spcPct val="0"/>
            </a:spcBef>
            <a:spcAft>
              <a:spcPct val="35000"/>
            </a:spcAft>
            <a:buNone/>
          </a:pPr>
          <a:r>
            <a:rPr lang="en-GB" sz="900" b="1" kern="1200" dirty="0">
              <a:solidFill>
                <a:schemeClr val="accent2">
                  <a:lumMod val="50000"/>
                </a:schemeClr>
              </a:solidFill>
            </a:rPr>
            <a:t>M</a:t>
          </a:r>
          <a:r>
            <a:rPr lang="en-GB" sz="900" kern="1200" dirty="0">
              <a:solidFill>
                <a:schemeClr val="accent2">
                  <a:lumMod val="50000"/>
                </a:schemeClr>
              </a:solidFill>
            </a:rPr>
            <a:t>ake a decision about how to deal with missing data</a:t>
          </a:r>
        </a:p>
      </dsp:txBody>
      <dsp:txXfrm>
        <a:off x="205099" y="1724202"/>
        <a:ext cx="3624675" cy="265353"/>
      </dsp:txXfrm>
    </dsp:sp>
    <dsp:sp modelId="{7B67976F-35FF-4CBE-9286-40008E47249E}">
      <dsp:nvSpPr>
        <dsp:cNvPr id="0" name=""/>
        <dsp:cNvSpPr/>
      </dsp:nvSpPr>
      <dsp:spPr>
        <a:xfrm>
          <a:off x="39253" y="1691033"/>
          <a:ext cx="331691" cy="3316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3A283-D06C-4ABB-9164-E8E4B16A44EE}">
      <dsp:nvSpPr>
        <dsp:cNvPr id="0" name=""/>
        <dsp:cNvSpPr/>
      </dsp:nvSpPr>
      <dsp:spPr>
        <a:xfrm>
          <a:off x="2625" y="3542"/>
          <a:ext cx="1342813"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GB" sz="1100" kern="12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Positive correlation</a:t>
          </a:r>
          <a:endParaRPr lang="en-GB" sz="1100" kern="1200" dirty="0"/>
        </a:p>
      </dsp:txBody>
      <dsp:txXfrm>
        <a:off x="2625" y="3542"/>
        <a:ext cx="1342813" cy="297000"/>
      </dsp:txXfrm>
    </dsp:sp>
    <dsp:sp modelId="{79A5B6C9-22B1-4C95-A91E-5451E7EE9506}">
      <dsp:nvSpPr>
        <dsp:cNvPr id="0" name=""/>
        <dsp:cNvSpPr/>
      </dsp:nvSpPr>
      <dsp:spPr>
        <a:xfrm>
          <a:off x="1345439" y="3542"/>
          <a:ext cx="268562" cy="297000"/>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818018-6B14-4D2D-90CC-077F27E26B03}">
      <dsp:nvSpPr>
        <dsp:cNvPr id="0" name=""/>
        <dsp:cNvSpPr/>
      </dsp:nvSpPr>
      <dsp:spPr>
        <a:xfrm>
          <a:off x="1721427" y="3542"/>
          <a:ext cx="3652453" cy="297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SzPts val="1000"/>
            <a:buFont typeface="Symbol" panose="05050102010706020507" pitchFamily="18" charset="2"/>
            <a:buNone/>
          </a:pPr>
          <a:r>
            <a:rPr lang="en-GB" sz="1100" kern="12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both variables increase together</a:t>
          </a:r>
          <a:r>
            <a:rPr lang="en-GB" sz="1100" kern="12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linearly proportional</a:t>
          </a:r>
          <a:endParaRPr lang="en-GB" sz="1100" kern="1200" dirty="0"/>
        </a:p>
      </dsp:txBody>
      <dsp:txXfrm>
        <a:off x="1721427" y="3542"/>
        <a:ext cx="3652453" cy="297000"/>
      </dsp:txXfrm>
    </dsp:sp>
    <dsp:sp modelId="{6686631D-64A1-4353-BFF5-0D753481B5CF}">
      <dsp:nvSpPr>
        <dsp:cNvPr id="0" name=""/>
        <dsp:cNvSpPr/>
      </dsp:nvSpPr>
      <dsp:spPr>
        <a:xfrm>
          <a:off x="2625" y="354542"/>
          <a:ext cx="1342813"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r" defTabSz="488950">
            <a:lnSpc>
              <a:spcPct val="90000"/>
            </a:lnSpc>
            <a:spcBef>
              <a:spcPct val="0"/>
            </a:spcBef>
            <a:spcAft>
              <a:spcPct val="35000"/>
            </a:spcAft>
            <a:buNone/>
          </a:pPr>
          <a:r>
            <a:rPr lang="en-GB" sz="1100" kern="12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Negative correlation</a:t>
          </a:r>
          <a:endParaRPr lang="en-GB" sz="1100" kern="1200" dirty="0"/>
        </a:p>
      </dsp:txBody>
      <dsp:txXfrm>
        <a:off x="2625" y="354542"/>
        <a:ext cx="1342813" cy="297000"/>
      </dsp:txXfrm>
    </dsp:sp>
    <dsp:sp modelId="{EDDF03D6-F883-498D-A6D5-04E9E169ECAF}">
      <dsp:nvSpPr>
        <dsp:cNvPr id="0" name=""/>
        <dsp:cNvSpPr/>
      </dsp:nvSpPr>
      <dsp:spPr>
        <a:xfrm>
          <a:off x="1345439" y="354542"/>
          <a:ext cx="268562" cy="297000"/>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9169B-0760-443E-8E8E-14B8F7B94A8A}">
      <dsp:nvSpPr>
        <dsp:cNvPr id="0" name=""/>
        <dsp:cNvSpPr/>
      </dsp:nvSpPr>
      <dsp:spPr>
        <a:xfrm>
          <a:off x="1721427" y="354542"/>
          <a:ext cx="3652453" cy="297000"/>
        </a:xfrm>
        <a:prstGeom prst="rect">
          <a:avLst/>
        </a:prstGeom>
        <a:solidFill>
          <a:schemeClr val="accent2">
            <a:hueOff val="-5828148"/>
            <a:satOff val="-20858"/>
            <a:lumOff val="111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None/>
          </a:pPr>
          <a:r>
            <a:rPr lang="en-GB" sz="1100" kern="12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one rises makes other falls inverse proportional.</a:t>
          </a:r>
          <a:endParaRPr lang="en-GB" sz="1100" kern="1200" dirty="0"/>
        </a:p>
      </dsp:txBody>
      <dsp:txXfrm>
        <a:off x="1721427" y="354542"/>
        <a:ext cx="3652453" cy="297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72F0A-572B-495D-A58B-1652E5963678}">
      <dsp:nvSpPr>
        <dsp:cNvPr id="0" name=""/>
        <dsp:cNvSpPr/>
      </dsp:nvSpPr>
      <dsp:spPr>
        <a:xfrm>
          <a:off x="0" y="224"/>
          <a:ext cx="1685505" cy="2367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kern="1200">
              <a:solidFill>
                <a:schemeClr val="accent2">
                  <a:lumMod val="50000"/>
                </a:schemeClr>
              </a:solidFill>
              <a:effectLst/>
              <a:latin typeface="Times New Roman" panose="02020603050405020304" pitchFamily="18" charset="0"/>
              <a:ea typeface="Calibri" panose="020F0502020204030204" pitchFamily="34" charset="0"/>
            </a:rPr>
            <a:t>Stepwise regression</a:t>
          </a:r>
          <a:endParaRPr lang="en-GB" sz="1100" kern="1200" dirty="0">
            <a:solidFill>
              <a:schemeClr val="accent2">
                <a:lumMod val="50000"/>
              </a:schemeClr>
            </a:solidFill>
          </a:endParaRPr>
        </a:p>
      </dsp:txBody>
      <dsp:txXfrm>
        <a:off x="11559" y="11783"/>
        <a:ext cx="1662387" cy="213669"/>
      </dsp:txXfrm>
    </dsp:sp>
    <dsp:sp modelId="{40688CAB-792D-48DD-A4B2-1FCB0140A3D1}">
      <dsp:nvSpPr>
        <dsp:cNvPr id="0" name=""/>
        <dsp:cNvSpPr/>
      </dsp:nvSpPr>
      <dsp:spPr>
        <a:xfrm>
          <a:off x="0" y="250259"/>
          <a:ext cx="1685505" cy="2367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kern="1200">
              <a:solidFill>
                <a:schemeClr val="accent2">
                  <a:lumMod val="50000"/>
                </a:schemeClr>
              </a:solidFill>
              <a:effectLst/>
              <a:latin typeface="Times New Roman" panose="02020603050405020304" pitchFamily="18" charset="0"/>
              <a:ea typeface="Calibri" panose="020F0502020204030204" pitchFamily="34" charset="0"/>
            </a:rPr>
            <a:t>Forward selection</a:t>
          </a:r>
          <a:endParaRPr lang="en-GB" sz="1100" kern="1200" dirty="0">
            <a:solidFill>
              <a:schemeClr val="accent2">
                <a:lumMod val="50000"/>
              </a:schemeClr>
            </a:solidFill>
          </a:endParaRPr>
        </a:p>
      </dsp:txBody>
      <dsp:txXfrm>
        <a:off x="11559" y="261818"/>
        <a:ext cx="1662387" cy="213669"/>
      </dsp:txXfrm>
    </dsp:sp>
    <dsp:sp modelId="{FF293560-923A-4AC6-A794-7116984A7216}">
      <dsp:nvSpPr>
        <dsp:cNvPr id="0" name=""/>
        <dsp:cNvSpPr/>
      </dsp:nvSpPr>
      <dsp:spPr>
        <a:xfrm>
          <a:off x="0" y="500293"/>
          <a:ext cx="1685505" cy="236787"/>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kern="1200" dirty="0">
              <a:solidFill>
                <a:schemeClr val="accent2">
                  <a:lumMod val="50000"/>
                </a:schemeClr>
              </a:solidFill>
              <a:effectLst/>
              <a:latin typeface="Times New Roman" panose="02020603050405020304" pitchFamily="18" charset="0"/>
              <a:ea typeface="Calibri" panose="020F0502020204030204" pitchFamily="34" charset="0"/>
            </a:rPr>
            <a:t>Backward elimination</a:t>
          </a:r>
          <a:endParaRPr lang="en-GB" sz="1100" kern="1200" dirty="0">
            <a:solidFill>
              <a:schemeClr val="accent2">
                <a:lumMod val="50000"/>
              </a:schemeClr>
            </a:solidFill>
          </a:endParaRPr>
        </a:p>
      </dsp:txBody>
      <dsp:txXfrm>
        <a:off x="11559" y="511852"/>
        <a:ext cx="1662387" cy="2136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2821280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zk21867@essex.ac.uk" TargetMode="External"/><Relationship Id="rId7" Type="http://schemas.openxmlformats.org/officeDocument/2006/relationships/hyperlink" Target="mailto:pt21775@essex.ac.uk" TargetMode="Externa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mailto:wm21615@essex.ac.uk" TargetMode="External"/><Relationship Id="rId5" Type="http://schemas.openxmlformats.org/officeDocument/2006/relationships/hyperlink" Target="mailto:ak21434@essex.ac.uk" TargetMode="External"/><Relationship Id="rId4" Type="http://schemas.openxmlformats.org/officeDocument/2006/relationships/hyperlink" Target="mailto:az21206@essex.ac.u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6.jp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9.jpeg"/><Relationship Id="rId7" Type="http://schemas.openxmlformats.org/officeDocument/2006/relationships/diagramLayout" Target="../diagrams/layout3.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Data" Target="../diagrams/data3.xml"/><Relationship Id="rId11" Type="http://schemas.openxmlformats.org/officeDocument/2006/relationships/image" Target="../media/image12.png"/><Relationship Id="rId5" Type="http://schemas.openxmlformats.org/officeDocument/2006/relationships/image" Target="../media/image11.jpeg"/><Relationship Id="rId10" Type="http://schemas.microsoft.com/office/2007/relationships/diagramDrawing" Target="../diagrams/drawing3.xml"/><Relationship Id="rId4" Type="http://schemas.openxmlformats.org/officeDocument/2006/relationships/image" Target="../media/image10.jpeg"/><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CB848E-1D16-4F7F-919F-6A9FB17B8BC0}"/>
              </a:ext>
            </a:extLst>
          </p:cNvPr>
          <p:cNvSpPr/>
          <p:nvPr/>
        </p:nvSpPr>
        <p:spPr>
          <a:xfrm>
            <a:off x="0" y="3549439"/>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63" name="TextBox 62">
            <a:extLst>
              <a:ext uri="{FF2B5EF4-FFF2-40B4-BE49-F238E27FC236}">
                <a16:creationId xmlns:a16="http://schemas.microsoft.com/office/drawing/2014/main" id="{5C50EA95-DFD3-4B90-9C04-EF8A6A6C26C0}"/>
              </a:ext>
            </a:extLst>
          </p:cNvPr>
          <p:cNvSpPr txBox="1"/>
          <p:nvPr/>
        </p:nvSpPr>
        <p:spPr>
          <a:xfrm>
            <a:off x="2988324" y="3706486"/>
            <a:ext cx="6215202" cy="1248675"/>
          </a:xfrm>
          <a:prstGeom prst="rect">
            <a:avLst/>
          </a:prstGeom>
          <a:noFill/>
        </p:spPr>
        <p:txBody>
          <a:bodyPr wrap="square">
            <a:spAutoFit/>
          </a:bodyPr>
          <a:lstStyle/>
          <a:p>
            <a:pPr algn="ctr">
              <a:lnSpc>
                <a:spcPct val="107000"/>
              </a:lnSpc>
              <a:spcBef>
                <a:spcPts val="1200"/>
              </a:spcBef>
            </a:pPr>
            <a:r>
              <a:rPr lang="en-GB" sz="3600" b="1" kern="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Descriptive Statistical Study on Global Life Expectancy</a:t>
            </a:r>
            <a:endParaRPr lang="en-GB" sz="3600" b="1" kern="0" dirty="0">
              <a:solidFill>
                <a:schemeClr val="accent2">
                  <a:lumMod val="5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4" name="Picture 63" descr="University of Essex">
            <a:extLst>
              <a:ext uri="{FF2B5EF4-FFF2-40B4-BE49-F238E27FC236}">
                <a16:creationId xmlns:a16="http://schemas.microsoft.com/office/drawing/2014/main" id="{8E7C12BA-A58C-4A12-A489-DF8E2A809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346" y="4182516"/>
            <a:ext cx="1438275" cy="523875"/>
          </a:xfrm>
          <a:prstGeom prst="rect">
            <a:avLst/>
          </a:prstGeom>
          <a:noFill/>
          <a:ln>
            <a:noFill/>
          </a:ln>
        </p:spPr>
      </p:pic>
      <p:sp>
        <p:nvSpPr>
          <p:cNvPr id="51" name="Rectangle 50">
            <a:extLst>
              <a:ext uri="{FF2B5EF4-FFF2-40B4-BE49-F238E27FC236}">
                <a16:creationId xmlns:a16="http://schemas.microsoft.com/office/drawing/2014/main" id="{14095C26-E5D9-4117-92A7-6D2C873C4401}"/>
              </a:ext>
            </a:extLst>
          </p:cNvPr>
          <p:cNvSpPr/>
          <p:nvPr/>
        </p:nvSpPr>
        <p:spPr>
          <a:xfrm>
            <a:off x="4244437" y="2077286"/>
            <a:ext cx="5696759" cy="1354217"/>
          </a:xfrm>
          <a:prstGeom prst="rect">
            <a:avLst/>
          </a:prstGeom>
          <a:noFill/>
        </p:spPr>
        <p:txBody>
          <a:bodyPr wrap="square" lIns="91440" tIns="45720" rIns="91440" bIns="45720">
            <a:spAutoFit/>
          </a:bodyPr>
          <a:lstStyle/>
          <a:p>
            <a:pPr algn="ctr"/>
            <a:r>
              <a:rPr lang="en-GB"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Calibri" panose="020F0502020204030204" pitchFamily="34" charset="0"/>
              </a:rPr>
              <a:t>Group Project: MA317</a:t>
            </a:r>
          </a:p>
          <a:p>
            <a:pPr algn="ctr"/>
            <a:r>
              <a:rPr lang="en-GB"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Calibri" panose="020F0502020204030204" pitchFamily="34" charset="0"/>
              </a:rPr>
              <a:t>Experimental modelling</a:t>
            </a:r>
          </a:p>
          <a:p>
            <a:pPr algn="ctr"/>
            <a:r>
              <a:rPr lang="en-GB" sz="1800" dirty="0" err="1">
                <a:solidFill>
                  <a:schemeClr val="bg2"/>
                </a:solidFill>
                <a:effectLst/>
                <a:latin typeface="Times New Roman" panose="02020603050405020304" pitchFamily="18" charset="0"/>
                <a:ea typeface="Calibri" panose="020F0502020204030204" pitchFamily="34" charset="0"/>
              </a:rPr>
              <a:t>Dr.</a:t>
            </a:r>
            <a:r>
              <a:rPr lang="en-GB" sz="1800" dirty="0">
                <a:solidFill>
                  <a:schemeClr val="bg2"/>
                </a:solidFill>
                <a:effectLst/>
                <a:latin typeface="Times New Roman" panose="02020603050405020304" pitchFamily="18" charset="0"/>
                <a:ea typeface="Calibri" panose="020F0502020204030204" pitchFamily="34" charset="0"/>
              </a:rPr>
              <a:t> Stella </a:t>
            </a:r>
            <a:r>
              <a:rPr lang="en-GB" sz="1800" dirty="0" err="1">
                <a:solidFill>
                  <a:schemeClr val="bg2"/>
                </a:solidFill>
                <a:effectLst/>
                <a:latin typeface="Times New Roman" panose="02020603050405020304" pitchFamily="18" charset="0"/>
                <a:ea typeface="Calibri" panose="020F0502020204030204" pitchFamily="34" charset="0"/>
              </a:rPr>
              <a:t>Hadjiantoni</a:t>
            </a:r>
            <a:endParaRPr lang="en-US" sz="8000" b="1" dirty="0">
              <a:ln w="6600">
                <a:solidFill>
                  <a:schemeClr val="accent2"/>
                </a:solidFill>
                <a:prstDash val="solid"/>
              </a:ln>
              <a:solidFill>
                <a:schemeClr val="bg2"/>
              </a:solidFill>
              <a:effectLst>
                <a:outerShdw dist="38100" dir="2700000" algn="tl" rotWithShape="0">
                  <a:schemeClr val="accent2"/>
                </a:outerShdw>
              </a:effectLst>
            </a:endParaRPr>
          </a:p>
        </p:txBody>
      </p:sp>
    </p:spTree>
    <p:extLst>
      <p:ext uri="{BB962C8B-B14F-4D97-AF65-F5344CB8AC3E}">
        <p14:creationId xmlns:p14="http://schemas.microsoft.com/office/powerpoint/2010/main" val="40932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Conclusion</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687535"/>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
        <p:nvSpPr>
          <p:cNvPr id="15" name="TextBox 14">
            <a:extLst>
              <a:ext uri="{FF2B5EF4-FFF2-40B4-BE49-F238E27FC236}">
                <a16:creationId xmlns:a16="http://schemas.microsoft.com/office/drawing/2014/main" id="{E2BF0DF8-A912-4C97-AA12-C7AEBC7E62F9}"/>
              </a:ext>
            </a:extLst>
          </p:cNvPr>
          <p:cNvSpPr txBox="1"/>
          <p:nvPr/>
        </p:nvSpPr>
        <p:spPr>
          <a:xfrm>
            <a:off x="3093098" y="2746121"/>
            <a:ext cx="6186196" cy="1675267"/>
          </a:xfrm>
          <a:prstGeom prst="rect">
            <a:avLst/>
          </a:prstGeom>
          <a:noFill/>
        </p:spPr>
        <p:txBody>
          <a:bodyPr wrap="square">
            <a:spAutoFit/>
          </a:bodyPr>
          <a:lstStyle/>
          <a:p>
            <a:pPr>
              <a:lnSpc>
                <a:spcPct val="20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“To summarise although the project was quite enriching, however, the data could have been in detail for a better understanding of variation among the variables in the data set.”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78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grpSp>
        <p:nvGrpSpPr>
          <p:cNvPr id="10" name="Group 9">
            <a:extLst>
              <a:ext uri="{FF2B5EF4-FFF2-40B4-BE49-F238E27FC236}">
                <a16:creationId xmlns:a16="http://schemas.microsoft.com/office/drawing/2014/main" id="{16E19D0E-9B4A-4456-A49F-EF8E2ACEAD93}"/>
              </a:ext>
            </a:extLst>
          </p:cNvPr>
          <p:cNvGrpSpPr/>
          <p:nvPr/>
        </p:nvGrpSpPr>
        <p:grpSpPr>
          <a:xfrm>
            <a:off x="8015807" y="2254108"/>
            <a:ext cx="370198" cy="337219"/>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latin typeface="Aharoni" panose="02010803020104030203" pitchFamily="2" charset="-79"/>
                <a:cs typeface="Aharoni" panose="02010803020104030203" pitchFamily="2" charset="-79"/>
              </a:rPr>
              <a:t>Thank You</a:t>
            </a:r>
            <a:endParaRPr lang="ko-KR" altLang="en-US" sz="5867" dirty="0">
              <a:solidFill>
                <a:schemeClr val="bg1"/>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9C40FBD2-6A34-4073-A99F-8C5A9E721C9A}"/>
              </a:ext>
            </a:extLst>
          </p:cNvPr>
          <p:cNvSpPr txBox="1"/>
          <p:nvPr/>
        </p:nvSpPr>
        <p:spPr>
          <a:xfrm>
            <a:off x="2607149" y="2637871"/>
            <a:ext cx="7190714" cy="646331"/>
          </a:xfrm>
          <a:prstGeom prst="rect">
            <a:avLst/>
          </a:prstGeom>
          <a:noFill/>
        </p:spPr>
        <p:txBody>
          <a:bodyPr wrap="square">
            <a:spAutoFit/>
          </a:bodyPr>
          <a:lstStyle/>
          <a:p>
            <a:pPr algn="ctr"/>
            <a:r>
              <a:rPr lang="en-GB"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Calibri" panose="020F0502020204030204" pitchFamily="34" charset="0"/>
              </a:rPr>
              <a:t>EXPERIMENTAL MODELLING</a:t>
            </a:r>
          </a:p>
        </p:txBody>
      </p:sp>
      <p:sp>
        <p:nvSpPr>
          <p:cNvPr id="16" name="TextBox 15">
            <a:extLst>
              <a:ext uri="{FF2B5EF4-FFF2-40B4-BE49-F238E27FC236}">
                <a16:creationId xmlns:a16="http://schemas.microsoft.com/office/drawing/2014/main" id="{BCB5A662-5A43-4E13-AF23-776F8A0C073F}"/>
              </a:ext>
            </a:extLst>
          </p:cNvPr>
          <p:cNvSpPr txBox="1"/>
          <p:nvPr/>
        </p:nvSpPr>
        <p:spPr>
          <a:xfrm>
            <a:off x="5989495" y="2191884"/>
            <a:ext cx="2850343" cy="461665"/>
          </a:xfrm>
          <a:prstGeom prst="rect">
            <a:avLst/>
          </a:prstGeom>
          <a:noFill/>
        </p:spPr>
        <p:txBody>
          <a:bodyPr wrap="square" rtlCol="0" anchor="ctr">
            <a:spAutoFit/>
          </a:bodyPr>
          <a:lstStyle/>
          <a:p>
            <a:pPr algn="ctr"/>
            <a:r>
              <a:rPr lang="en-US" altLang="ko-KR" sz="2400" b="1" dirty="0">
                <a:solidFill>
                  <a:schemeClr val="accent2">
                    <a:lumMod val="50000"/>
                  </a:schemeClr>
                </a:solidFill>
                <a:latin typeface="Abadi Extra Light" panose="020B0604020202020204" pitchFamily="34" charset="0"/>
                <a:cs typeface="Aharoni" panose="02010803020104030203" pitchFamily="2" charset="-79"/>
              </a:rPr>
              <a:t>MA.317</a:t>
            </a:r>
            <a:endParaRPr lang="ko-KR" altLang="en-US" sz="2400" b="1" dirty="0">
              <a:solidFill>
                <a:schemeClr val="accent2">
                  <a:lumMod val="50000"/>
                </a:schemeClr>
              </a:solidFill>
              <a:latin typeface="Abadi Extra Light" panose="020B0604020202020204" pitchFamily="34" charset="0"/>
              <a:cs typeface="Aharoni" panose="02010803020104030203" pitchFamily="2" charset="-79"/>
            </a:endParaRPr>
          </a:p>
        </p:txBody>
      </p:sp>
      <p:pic>
        <p:nvPicPr>
          <p:cNvPr id="17" name="Picture 16" descr="University of Essex">
            <a:extLst>
              <a:ext uri="{FF2B5EF4-FFF2-40B4-BE49-F238E27FC236}">
                <a16:creationId xmlns:a16="http://schemas.microsoft.com/office/drawing/2014/main" id="{A65E94CC-353C-4AE4-B173-BA49A2CDFD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58458" y="4396519"/>
            <a:ext cx="857130" cy="312200"/>
          </a:xfrm>
          <a:prstGeom prst="rect">
            <a:avLst/>
          </a:prstGeom>
          <a:noFill/>
          <a:ln>
            <a:noFill/>
          </a:ln>
        </p:spPr>
      </p:pic>
      <p:pic>
        <p:nvPicPr>
          <p:cNvPr id="18" name="Picture 17" descr="University of Essex">
            <a:extLst>
              <a:ext uri="{FF2B5EF4-FFF2-40B4-BE49-F238E27FC236}">
                <a16:creationId xmlns:a16="http://schemas.microsoft.com/office/drawing/2014/main" id="{FFCF2E64-9C30-4364-A309-C65BF3968B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5352" y="2077859"/>
            <a:ext cx="498628" cy="181620"/>
          </a:xfrm>
          <a:prstGeom prst="rect">
            <a:avLst/>
          </a:prstGeom>
          <a:noFill/>
          <a:ln>
            <a:noFill/>
          </a:ln>
        </p:spPr>
      </p:pic>
    </p:spTree>
    <p:extLst>
      <p:ext uri="{BB962C8B-B14F-4D97-AF65-F5344CB8AC3E}">
        <p14:creationId xmlns:p14="http://schemas.microsoft.com/office/powerpoint/2010/main" val="7481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CB848E-1D16-4F7F-919F-6A9FB17B8BC0}"/>
              </a:ext>
            </a:extLst>
          </p:cNvPr>
          <p:cNvSpPr/>
          <p:nvPr/>
        </p:nvSpPr>
        <p:spPr>
          <a:xfrm>
            <a:off x="0" y="3547913"/>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7000"/>
              </a:lnSpc>
              <a:spcAft>
                <a:spcPts val="800"/>
              </a:spcAft>
              <a:buFont typeface="+mj-lt"/>
              <a:buAutoNum type="arabicPeriod"/>
            </a:pPr>
            <a:endParaRPr lang="en-US" dirty="0"/>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F671E101-6221-40BF-94CD-EFE64C81B459}"/>
              </a:ext>
            </a:extLst>
          </p:cNvPr>
          <p:cNvSpPr/>
          <p:nvPr/>
        </p:nvSpPr>
        <p:spPr>
          <a:xfrm>
            <a:off x="4244437" y="2077286"/>
            <a:ext cx="5696759" cy="1354217"/>
          </a:xfrm>
          <a:prstGeom prst="rect">
            <a:avLst/>
          </a:prstGeom>
          <a:noFill/>
        </p:spPr>
        <p:txBody>
          <a:bodyPr wrap="square" lIns="91440" tIns="45720" rIns="91440" bIns="45720">
            <a:spAutoFit/>
          </a:bodyPr>
          <a:lstStyle/>
          <a:p>
            <a:pPr algn="ctr"/>
            <a:r>
              <a:rPr lang="en-GB"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Calibri" panose="020F0502020204030204" pitchFamily="34" charset="0"/>
              </a:rPr>
              <a:t>Group Project: MA317</a:t>
            </a:r>
          </a:p>
          <a:p>
            <a:pPr algn="ctr"/>
            <a:r>
              <a:rPr lang="en-GB"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ea typeface="Calibri" panose="020F0502020204030204" pitchFamily="34" charset="0"/>
              </a:rPr>
              <a:t>Experimental modelling</a:t>
            </a:r>
          </a:p>
          <a:p>
            <a:pPr algn="ctr"/>
            <a:r>
              <a:rPr lang="en-GB" sz="1800" dirty="0" err="1">
                <a:solidFill>
                  <a:schemeClr val="bg2"/>
                </a:solidFill>
                <a:effectLst/>
                <a:latin typeface="Times New Roman" panose="02020603050405020304" pitchFamily="18" charset="0"/>
                <a:ea typeface="Calibri" panose="020F0502020204030204" pitchFamily="34" charset="0"/>
              </a:rPr>
              <a:t>Dr.</a:t>
            </a:r>
            <a:r>
              <a:rPr lang="en-GB" sz="1800" dirty="0">
                <a:solidFill>
                  <a:schemeClr val="bg2"/>
                </a:solidFill>
                <a:effectLst/>
                <a:latin typeface="Times New Roman" panose="02020603050405020304" pitchFamily="18" charset="0"/>
                <a:ea typeface="Calibri" panose="020F0502020204030204" pitchFamily="34" charset="0"/>
              </a:rPr>
              <a:t> Stella </a:t>
            </a:r>
            <a:r>
              <a:rPr lang="en-GB" sz="1800" dirty="0" err="1">
                <a:solidFill>
                  <a:schemeClr val="bg2"/>
                </a:solidFill>
                <a:effectLst/>
                <a:latin typeface="Times New Roman" panose="02020603050405020304" pitchFamily="18" charset="0"/>
                <a:ea typeface="Calibri" panose="020F0502020204030204" pitchFamily="34" charset="0"/>
              </a:rPr>
              <a:t>Hadjiantoni</a:t>
            </a:r>
            <a:endParaRPr lang="en-US" sz="8000" b="1" dirty="0">
              <a:ln w="6600">
                <a:solidFill>
                  <a:schemeClr val="accent2"/>
                </a:solidFill>
                <a:prstDash val="solid"/>
              </a:ln>
              <a:solidFill>
                <a:schemeClr val="bg2"/>
              </a:solidFill>
              <a:effectLst>
                <a:outerShdw dist="38100" dir="2700000" algn="tl" rotWithShape="0">
                  <a:schemeClr val="accent2"/>
                </a:outerShdw>
              </a:effectLst>
            </a:endParaRPr>
          </a:p>
        </p:txBody>
      </p:sp>
      <p:sp>
        <p:nvSpPr>
          <p:cNvPr id="63" name="TextBox 62">
            <a:extLst>
              <a:ext uri="{FF2B5EF4-FFF2-40B4-BE49-F238E27FC236}">
                <a16:creationId xmlns:a16="http://schemas.microsoft.com/office/drawing/2014/main" id="{5C50EA95-DFD3-4B90-9C04-EF8A6A6C26C0}"/>
              </a:ext>
            </a:extLst>
          </p:cNvPr>
          <p:cNvSpPr txBox="1"/>
          <p:nvPr/>
        </p:nvSpPr>
        <p:spPr>
          <a:xfrm>
            <a:off x="18621" y="4738263"/>
            <a:ext cx="6215202" cy="374077"/>
          </a:xfrm>
          <a:prstGeom prst="rect">
            <a:avLst/>
          </a:prstGeom>
          <a:noFill/>
        </p:spPr>
        <p:txBody>
          <a:bodyPr wrap="square">
            <a:sp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Group Members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4" name="Picture 63" descr="University of Essex">
            <a:extLst>
              <a:ext uri="{FF2B5EF4-FFF2-40B4-BE49-F238E27FC236}">
                <a16:creationId xmlns:a16="http://schemas.microsoft.com/office/drawing/2014/main" id="{8E7C12BA-A58C-4A12-A489-DF8E2A8099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346" y="4182516"/>
            <a:ext cx="1438275" cy="523875"/>
          </a:xfrm>
          <a:prstGeom prst="rect">
            <a:avLst/>
          </a:prstGeom>
          <a:noFill/>
          <a:ln>
            <a:noFill/>
          </a:ln>
        </p:spPr>
      </p:pic>
      <p:sp>
        <p:nvSpPr>
          <p:cNvPr id="65" name="TextBox 64">
            <a:extLst>
              <a:ext uri="{FF2B5EF4-FFF2-40B4-BE49-F238E27FC236}">
                <a16:creationId xmlns:a16="http://schemas.microsoft.com/office/drawing/2014/main" id="{B9B1096A-4300-4628-A9D3-DA42D1540DE7}"/>
              </a:ext>
            </a:extLst>
          </p:cNvPr>
          <p:cNvSpPr txBox="1"/>
          <p:nvPr/>
        </p:nvSpPr>
        <p:spPr>
          <a:xfrm>
            <a:off x="2062065" y="3611449"/>
            <a:ext cx="8079528" cy="1643912"/>
          </a:xfrm>
          <a:prstGeom prst="rect">
            <a:avLst/>
          </a:prstGeom>
          <a:noFill/>
        </p:spPr>
        <p:txBody>
          <a:bodyPr wrap="square">
            <a:spAutoFit/>
          </a:bodyPr>
          <a:lstStyle/>
          <a:p>
            <a:pPr marL="342900" indent="-342900">
              <a:lnSpc>
                <a:spcPct val="107000"/>
              </a:lnSpc>
              <a:spcAft>
                <a:spcPts val="800"/>
              </a:spcAft>
              <a:buFont typeface="+mj-lt"/>
              <a:buAutoNum type="arabicPeriod"/>
            </a:pP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Zia </a:t>
            </a:r>
            <a:r>
              <a:rPr lang="en-GB" sz="1400" dirty="0" err="1">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ullah</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khan	2101142	</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3"/>
              </a:rPr>
              <a:t>zk21867@essex.ac.uk</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-Question 1 2 4 5 + Report + Presentation</a:t>
            </a:r>
            <a:endParaRPr lang="en-GB" sz="1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sz="1400" dirty="0" err="1">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Aeman</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Hassan	2100681	</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4"/>
              </a:rPr>
              <a:t>az21206@essex.ac.uk</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-Question 3 2 5 1 + Report + Presentation</a:t>
            </a:r>
            <a:endParaRPr lang="en-GB" sz="1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Akash Kumar	 2105425	</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5"/>
              </a:rPr>
              <a:t>ak21434@essex.ac.uk</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-Question 1 2 3 4 + Report + Presentation</a:t>
            </a:r>
            <a:endParaRPr lang="en-GB" sz="1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Wahyu Maiwa 	 2107460	</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6"/>
              </a:rPr>
              <a:t>wm21615@essex.ac.uk</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-Question 1 2 3 4  + Report + Presentation</a:t>
            </a:r>
            <a:endParaRPr lang="en-GB" sz="1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Prateek Tiwary	2100920	</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hlinkClick r:id="rId7"/>
              </a:rPr>
              <a:t>pt21775@essex.ac.uk</a:t>
            </a:r>
            <a:r>
              <a:rPr lang="en-GB" sz="1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-Question 1 2 3 5 + Report + Presentation</a:t>
            </a:r>
            <a:endParaRPr lang="en-US" sz="1400" dirty="0"/>
          </a:p>
        </p:txBody>
      </p:sp>
    </p:spTree>
    <p:extLst>
      <p:ext uri="{BB962C8B-B14F-4D97-AF65-F5344CB8AC3E}">
        <p14:creationId xmlns:p14="http://schemas.microsoft.com/office/powerpoint/2010/main" val="351607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35EA0E2-AF4D-43B1-B576-CEA0FD4889DE}"/>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6573" b="16573"/>
          <a:stretch>
            <a:fillRect/>
          </a:stretch>
        </p:blipFill>
        <p:spPr>
          <a:xfrm>
            <a:off x="0" y="-1"/>
            <a:ext cx="12245956" cy="3855563"/>
          </a:xfrm>
        </p:spPr>
      </p:pic>
      <p:sp>
        <p:nvSpPr>
          <p:cNvPr id="6" name="Rectangle 5">
            <a:extLst>
              <a:ext uri="{FF2B5EF4-FFF2-40B4-BE49-F238E27FC236}">
                <a16:creationId xmlns:a16="http://schemas.microsoft.com/office/drawing/2014/main" id="{9ED73B2A-C251-45A3-B822-F4ED6A07B8EC}"/>
              </a:ext>
            </a:extLst>
          </p:cNvPr>
          <p:cNvSpPr/>
          <p:nvPr/>
        </p:nvSpPr>
        <p:spPr>
          <a:xfrm>
            <a:off x="1543051" y="4747331"/>
            <a:ext cx="878205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D0F159-FA95-4523-810B-E964C3A12B3E}"/>
              </a:ext>
            </a:extLst>
          </p:cNvPr>
          <p:cNvSpPr txBox="1"/>
          <p:nvPr/>
        </p:nvSpPr>
        <p:spPr>
          <a:xfrm>
            <a:off x="2035104" y="4795203"/>
            <a:ext cx="8187797" cy="1769715"/>
          </a:xfrm>
          <a:prstGeom prst="rect">
            <a:avLst/>
          </a:prstGeom>
          <a:noFill/>
        </p:spPr>
        <p:txBody>
          <a:bodyPr wrap="square" rtlCol="0">
            <a:spAutoFit/>
          </a:bodyPr>
          <a:lstStyle/>
          <a:p>
            <a:pPr algn="just"/>
            <a:r>
              <a:rPr lang="en-GB" sz="1400" b="1" dirty="0">
                <a:effectLst/>
                <a:latin typeface="Times New Roman" panose="02020603050405020304" pitchFamily="18" charset="0"/>
                <a:ea typeface="Calibri" panose="020F0502020204030204" pitchFamily="34" charset="0"/>
              </a:rPr>
              <a:t>L</a:t>
            </a:r>
            <a:r>
              <a:rPr lang="en-GB" sz="1400" dirty="0">
                <a:effectLst/>
                <a:latin typeface="Times New Roman" panose="02020603050405020304" pitchFamily="18" charset="0"/>
                <a:ea typeface="Calibri" panose="020F0502020204030204" pitchFamily="34" charset="0"/>
              </a:rPr>
              <a:t>ife expectancy is a demographical mapping of a living being's typical life span based on his date of birth, present age, sex, and other factors.</a:t>
            </a:r>
          </a:p>
          <a:p>
            <a:pPr algn="just"/>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400" dirty="0">
                <a:effectLst/>
                <a:latin typeface="Times New Roman" panose="02020603050405020304" pitchFamily="18" charset="0"/>
                <a:ea typeface="Calibri" panose="020F0502020204030204" pitchFamily="34" charset="0"/>
                <a:cs typeface="Times New Roman" panose="02020603050405020304" pitchFamily="18" charset="0"/>
              </a:rPr>
              <a:t>It must be conducted both graphically and numerically. The report focuses on two area of findings. Firstly, to develop a model for predicting the life expectancy for countries in 2019 and secondly to provide a similar prediction for the nations whose data for the evaluation were missing. This can be done by considering the other factors affecting the such the birth rate, mortality rate, GDP and expense on health and safety expenditure.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ko-KR" altLang="en-US" sz="1050" dirty="0">
              <a:solidFill>
                <a:schemeClr val="tx1">
                  <a:lumMod val="75000"/>
                  <a:lumOff val="25000"/>
                </a:schemeClr>
              </a:solidFill>
              <a:cs typeface="Arial" pitchFamily="34" charset="0"/>
            </a:endParaRPr>
          </a:p>
        </p:txBody>
      </p:sp>
      <p:sp>
        <p:nvSpPr>
          <p:cNvPr id="15" name="Freeform: Shape 14">
            <a:extLst>
              <a:ext uri="{FF2B5EF4-FFF2-40B4-BE49-F238E27FC236}">
                <a16:creationId xmlns:a16="http://schemas.microsoft.com/office/drawing/2014/main" id="{6A945C08-8C61-456D-8AC0-B465AC983C36}"/>
              </a:ext>
            </a:extLst>
          </p:cNvPr>
          <p:cNvSpPr/>
          <p:nvPr/>
        </p:nvSpPr>
        <p:spPr>
          <a:xfrm>
            <a:off x="0" y="2378109"/>
            <a:ext cx="4706782" cy="1794817"/>
          </a:xfrm>
          <a:custGeom>
            <a:avLst/>
            <a:gdLst>
              <a:gd name="connsiteX0" fmla="*/ 949937 w 4706782"/>
              <a:gd name="connsiteY0" fmla="*/ 813733 h 1794817"/>
              <a:gd name="connsiteX1" fmla="*/ 936549 w 4706782"/>
              <a:gd name="connsiteY1" fmla="*/ 828285 h 1794817"/>
              <a:gd name="connsiteX2" fmla="*/ 936549 w 4706782"/>
              <a:gd name="connsiteY2" fmla="*/ 914431 h 1794817"/>
              <a:gd name="connsiteX3" fmla="*/ 936549 w 4706782"/>
              <a:gd name="connsiteY3" fmla="*/ 997667 h 1794817"/>
              <a:gd name="connsiteX4" fmla="*/ 951101 w 4706782"/>
              <a:gd name="connsiteY4" fmla="*/ 1012800 h 1794817"/>
              <a:gd name="connsiteX5" fmla="*/ 965653 w 4706782"/>
              <a:gd name="connsiteY5" fmla="*/ 997667 h 1794817"/>
              <a:gd name="connsiteX6" fmla="*/ 965071 w 4706782"/>
              <a:gd name="connsiteY6" fmla="*/ 827702 h 1794817"/>
              <a:gd name="connsiteX7" fmla="*/ 949937 w 4706782"/>
              <a:gd name="connsiteY7" fmla="*/ 813733 h 1794817"/>
              <a:gd name="connsiteX8" fmla="*/ 792778 w 4706782"/>
              <a:gd name="connsiteY8" fmla="*/ 766003 h 1794817"/>
              <a:gd name="connsiteX9" fmla="*/ 780555 w 4706782"/>
              <a:gd name="connsiteY9" fmla="*/ 778809 h 1794817"/>
              <a:gd name="connsiteX10" fmla="*/ 780555 w 4706782"/>
              <a:gd name="connsiteY10" fmla="*/ 813151 h 1794817"/>
              <a:gd name="connsiteX11" fmla="*/ 779973 w 4706782"/>
              <a:gd name="connsiteY11" fmla="*/ 813151 h 1794817"/>
              <a:gd name="connsiteX12" fmla="*/ 779973 w 4706782"/>
              <a:gd name="connsiteY12" fmla="*/ 845747 h 1794817"/>
              <a:gd name="connsiteX13" fmla="*/ 760183 w 4706782"/>
              <a:gd name="connsiteY13" fmla="*/ 864955 h 1794817"/>
              <a:gd name="connsiteX14" fmla="*/ 718274 w 4706782"/>
              <a:gd name="connsiteY14" fmla="*/ 864955 h 1794817"/>
              <a:gd name="connsiteX15" fmla="*/ 705468 w 4706782"/>
              <a:gd name="connsiteY15" fmla="*/ 876596 h 1794817"/>
              <a:gd name="connsiteX16" fmla="*/ 722930 w 4706782"/>
              <a:gd name="connsiteY16" fmla="*/ 903371 h 1794817"/>
              <a:gd name="connsiteX17" fmla="*/ 729332 w 4706782"/>
              <a:gd name="connsiteY17" fmla="*/ 917923 h 1794817"/>
              <a:gd name="connsiteX18" fmla="*/ 729332 w 4706782"/>
              <a:gd name="connsiteY18" fmla="*/ 997085 h 1794817"/>
              <a:gd name="connsiteX19" fmla="*/ 745049 w 4706782"/>
              <a:gd name="connsiteY19" fmla="*/ 1012800 h 1794817"/>
              <a:gd name="connsiteX20" fmla="*/ 791032 w 4706782"/>
              <a:gd name="connsiteY20" fmla="*/ 1012800 h 1794817"/>
              <a:gd name="connsiteX21" fmla="*/ 803255 w 4706782"/>
              <a:gd name="connsiteY21" fmla="*/ 1000577 h 1794817"/>
              <a:gd name="connsiteX22" fmla="*/ 803837 w 4706782"/>
              <a:gd name="connsiteY22" fmla="*/ 778227 h 1794817"/>
              <a:gd name="connsiteX23" fmla="*/ 792778 w 4706782"/>
              <a:gd name="connsiteY23" fmla="*/ 766003 h 1794817"/>
              <a:gd name="connsiteX24" fmla="*/ 763675 w 4706782"/>
              <a:gd name="connsiteY24" fmla="*/ 598950 h 1794817"/>
              <a:gd name="connsiteX25" fmla="*/ 747959 w 4706782"/>
              <a:gd name="connsiteY25" fmla="*/ 615247 h 1794817"/>
              <a:gd name="connsiteX26" fmla="*/ 747959 w 4706782"/>
              <a:gd name="connsiteY26" fmla="*/ 695573 h 1794817"/>
              <a:gd name="connsiteX27" fmla="*/ 747377 w 4706782"/>
              <a:gd name="connsiteY27" fmla="*/ 695573 h 1794817"/>
              <a:gd name="connsiteX28" fmla="*/ 747377 w 4706782"/>
              <a:gd name="connsiteY28" fmla="*/ 774734 h 1794817"/>
              <a:gd name="connsiteX29" fmla="*/ 723512 w 4706782"/>
              <a:gd name="connsiteY29" fmla="*/ 799181 h 1794817"/>
              <a:gd name="connsiteX30" fmla="*/ 705468 w 4706782"/>
              <a:gd name="connsiteY30" fmla="*/ 830031 h 1794817"/>
              <a:gd name="connsiteX31" fmla="*/ 726423 w 4706782"/>
              <a:gd name="connsiteY31" fmla="*/ 842254 h 1794817"/>
              <a:gd name="connsiteX32" fmla="*/ 731079 w 4706782"/>
              <a:gd name="connsiteY32" fmla="*/ 841672 h 1794817"/>
              <a:gd name="connsiteX33" fmla="*/ 757854 w 4706782"/>
              <a:gd name="connsiteY33" fmla="*/ 812569 h 1794817"/>
              <a:gd name="connsiteX34" fmla="*/ 757272 w 4706782"/>
              <a:gd name="connsiteY34" fmla="*/ 757272 h 1794817"/>
              <a:gd name="connsiteX35" fmla="*/ 767749 w 4706782"/>
              <a:gd name="connsiteY35" fmla="*/ 745049 h 1794817"/>
              <a:gd name="connsiteX36" fmla="*/ 775316 w 4706782"/>
              <a:gd name="connsiteY36" fmla="*/ 744467 h 1794817"/>
              <a:gd name="connsiteX37" fmla="*/ 803255 w 4706782"/>
              <a:gd name="connsiteY37" fmla="*/ 714199 h 1794817"/>
              <a:gd name="connsiteX38" fmla="*/ 848657 w 4706782"/>
              <a:gd name="connsiteY38" fmla="*/ 636784 h 1794817"/>
              <a:gd name="connsiteX39" fmla="*/ 856224 w 4706782"/>
              <a:gd name="connsiteY39" fmla="*/ 606516 h 1794817"/>
              <a:gd name="connsiteX40" fmla="*/ 841090 w 4706782"/>
              <a:gd name="connsiteY40" fmla="*/ 598950 h 1794817"/>
              <a:gd name="connsiteX41" fmla="*/ 763675 w 4706782"/>
              <a:gd name="connsiteY41" fmla="*/ 598950 h 1794817"/>
              <a:gd name="connsiteX42" fmla="*/ 1859510 w 4706782"/>
              <a:gd name="connsiteY42" fmla="*/ 462385 h 1794817"/>
              <a:gd name="connsiteX43" fmla="*/ 1859510 w 4706782"/>
              <a:gd name="connsiteY43" fmla="*/ 563358 h 1794817"/>
              <a:gd name="connsiteX44" fmla="*/ 1898670 w 4706782"/>
              <a:gd name="connsiteY44" fmla="*/ 571265 h 1794817"/>
              <a:gd name="connsiteX45" fmla="*/ 1975957 w 4706782"/>
              <a:gd name="connsiteY45" fmla="*/ 687863 h 1794817"/>
              <a:gd name="connsiteX46" fmla="*/ 1975957 w 4706782"/>
              <a:gd name="connsiteY46" fmla="*/ 1019771 h 1794817"/>
              <a:gd name="connsiteX47" fmla="*/ 2020147 w 4706782"/>
              <a:gd name="connsiteY47" fmla="*/ 1019771 h 1794817"/>
              <a:gd name="connsiteX48" fmla="*/ 2020147 w 4706782"/>
              <a:gd name="connsiteY48" fmla="*/ 462385 h 1794817"/>
              <a:gd name="connsiteX49" fmla="*/ 1523563 w 4706782"/>
              <a:gd name="connsiteY49" fmla="*/ 462385 h 1794817"/>
              <a:gd name="connsiteX50" fmla="*/ 1523563 w 4706782"/>
              <a:gd name="connsiteY50" fmla="*/ 563007 h 1794817"/>
              <a:gd name="connsiteX51" fmla="*/ 1564067 w 4706782"/>
              <a:gd name="connsiteY51" fmla="*/ 571184 h 1794817"/>
              <a:gd name="connsiteX52" fmla="*/ 1641354 w 4706782"/>
              <a:gd name="connsiteY52" fmla="*/ 687783 h 1794817"/>
              <a:gd name="connsiteX53" fmla="*/ 1641354 w 4706782"/>
              <a:gd name="connsiteY53" fmla="*/ 1019771 h 1794817"/>
              <a:gd name="connsiteX54" fmla="*/ 1722872 w 4706782"/>
              <a:gd name="connsiteY54" fmla="*/ 1019771 h 1794817"/>
              <a:gd name="connsiteX55" fmla="*/ 1722871 w 4706782"/>
              <a:gd name="connsiteY55" fmla="*/ 687863 h 1794817"/>
              <a:gd name="connsiteX56" fmla="*/ 1722872 w 4706782"/>
              <a:gd name="connsiteY56" fmla="*/ 687860 h 1794817"/>
              <a:gd name="connsiteX57" fmla="*/ 1722872 w 4706782"/>
              <a:gd name="connsiteY57" fmla="*/ 677670 h 1794817"/>
              <a:gd name="connsiteX58" fmla="*/ 1724928 w 4706782"/>
              <a:gd name="connsiteY58" fmla="*/ 677670 h 1794817"/>
              <a:gd name="connsiteX59" fmla="*/ 1732815 w 4706782"/>
              <a:gd name="connsiteY59" fmla="*/ 638606 h 1794817"/>
              <a:gd name="connsiteX60" fmla="*/ 1811784 w 4706782"/>
              <a:gd name="connsiteY60" fmla="*/ 567009 h 1794817"/>
              <a:gd name="connsiteX61" fmla="*/ 1827855 w 4706782"/>
              <a:gd name="connsiteY61" fmla="*/ 564579 h 1794817"/>
              <a:gd name="connsiteX62" fmla="*/ 1827855 w 4706782"/>
              <a:gd name="connsiteY62" fmla="*/ 462385 h 1794817"/>
              <a:gd name="connsiteX63" fmla="*/ 131548 w 4706782"/>
              <a:gd name="connsiteY63" fmla="*/ 0 h 1794817"/>
              <a:gd name="connsiteX64" fmla="*/ 216530 w 4706782"/>
              <a:gd name="connsiteY64" fmla="*/ 0 h 1794817"/>
              <a:gd name="connsiteX65" fmla="*/ 254364 w 4706782"/>
              <a:gd name="connsiteY65" fmla="*/ 802091 h 1794817"/>
              <a:gd name="connsiteX66" fmla="*/ 303840 w 4706782"/>
              <a:gd name="connsiteY66" fmla="*/ 803838 h 1794817"/>
              <a:gd name="connsiteX67" fmla="*/ 342838 w 4706782"/>
              <a:gd name="connsiteY67" fmla="*/ 164726 h 1794817"/>
              <a:gd name="connsiteX68" fmla="*/ 429567 w 4706782"/>
              <a:gd name="connsiteY68" fmla="*/ 164726 h 1794817"/>
              <a:gd name="connsiteX69" fmla="*/ 466820 w 4706782"/>
              <a:gd name="connsiteY69" fmla="*/ 806748 h 1794817"/>
              <a:gd name="connsiteX70" fmla="*/ 537832 w 4706782"/>
              <a:gd name="connsiteY70" fmla="*/ 810240 h 1794817"/>
              <a:gd name="connsiteX71" fmla="*/ 537832 w 4706782"/>
              <a:gd name="connsiteY71" fmla="*/ 704886 h 1794817"/>
              <a:gd name="connsiteX72" fmla="*/ 573338 w 4706782"/>
              <a:gd name="connsiteY72" fmla="*/ 642023 h 1794817"/>
              <a:gd name="connsiteX73" fmla="*/ 582651 w 4706782"/>
              <a:gd name="connsiteY73" fmla="*/ 633291 h 1794817"/>
              <a:gd name="connsiteX74" fmla="*/ 623396 w 4706782"/>
              <a:gd name="connsiteY74" fmla="*/ 629217 h 1794817"/>
              <a:gd name="connsiteX75" fmla="*/ 643769 w 4706782"/>
              <a:gd name="connsiteY75" fmla="*/ 647843 h 1794817"/>
              <a:gd name="connsiteX76" fmla="*/ 669962 w 4706782"/>
              <a:gd name="connsiteY76" fmla="*/ 697319 h 1794817"/>
              <a:gd name="connsiteX77" fmla="*/ 688588 w 4706782"/>
              <a:gd name="connsiteY77" fmla="*/ 714199 h 1794817"/>
              <a:gd name="connsiteX78" fmla="*/ 706050 w 4706782"/>
              <a:gd name="connsiteY78" fmla="*/ 731661 h 1794817"/>
              <a:gd name="connsiteX79" fmla="*/ 706050 w 4706782"/>
              <a:gd name="connsiteY79" fmla="*/ 760182 h 1794817"/>
              <a:gd name="connsiteX80" fmla="*/ 711289 w 4706782"/>
              <a:gd name="connsiteY80" fmla="*/ 769495 h 1794817"/>
              <a:gd name="connsiteX81" fmla="*/ 717691 w 4706782"/>
              <a:gd name="connsiteY81" fmla="*/ 759601 h 1794817"/>
              <a:gd name="connsiteX82" fmla="*/ 719438 w 4706782"/>
              <a:gd name="connsiteY82" fmla="*/ 713617 h 1794817"/>
              <a:gd name="connsiteX83" fmla="*/ 719438 w 4706782"/>
              <a:gd name="connsiteY83" fmla="*/ 591382 h 1794817"/>
              <a:gd name="connsiteX84" fmla="*/ 737482 w 4706782"/>
              <a:gd name="connsiteY84" fmla="*/ 571010 h 1794817"/>
              <a:gd name="connsiteX85" fmla="*/ 870193 w 4706782"/>
              <a:gd name="connsiteY85" fmla="*/ 571010 h 1794817"/>
              <a:gd name="connsiteX86" fmla="*/ 885909 w 4706782"/>
              <a:gd name="connsiteY86" fmla="*/ 587890 h 1794817"/>
              <a:gd name="connsiteX87" fmla="*/ 885327 w 4706782"/>
              <a:gd name="connsiteY87" fmla="*/ 619322 h 1794817"/>
              <a:gd name="connsiteX88" fmla="*/ 899297 w 4706782"/>
              <a:gd name="connsiteY88" fmla="*/ 642023 h 1794817"/>
              <a:gd name="connsiteX89" fmla="*/ 935967 w 4706782"/>
              <a:gd name="connsiteY89" fmla="*/ 700230 h 1794817"/>
              <a:gd name="connsiteX90" fmla="*/ 935967 w 4706782"/>
              <a:gd name="connsiteY90" fmla="*/ 756690 h 1794817"/>
              <a:gd name="connsiteX91" fmla="*/ 965653 w 4706782"/>
              <a:gd name="connsiteY91" fmla="*/ 785793 h 1794817"/>
              <a:gd name="connsiteX92" fmla="*/ 993010 w 4706782"/>
              <a:gd name="connsiteY92" fmla="*/ 812569 h 1794817"/>
              <a:gd name="connsiteX93" fmla="*/ 994756 w 4706782"/>
              <a:gd name="connsiteY93" fmla="*/ 994174 h 1794817"/>
              <a:gd name="connsiteX94" fmla="*/ 1035501 w 4706782"/>
              <a:gd name="connsiteY94" fmla="*/ 918505 h 1794817"/>
              <a:gd name="connsiteX95" fmla="*/ 1178690 w 4706782"/>
              <a:gd name="connsiteY95" fmla="*/ 999413 h 1794817"/>
              <a:gd name="connsiteX96" fmla="*/ 1222345 w 4706782"/>
              <a:gd name="connsiteY96" fmla="*/ 919088 h 1794817"/>
              <a:gd name="connsiteX97" fmla="*/ 1378340 w 4706782"/>
              <a:gd name="connsiteY97" fmla="*/ 1008144 h 1794817"/>
              <a:gd name="connsiteX98" fmla="*/ 1378403 w 4706782"/>
              <a:gd name="connsiteY98" fmla="*/ 1019771 h 1794817"/>
              <a:gd name="connsiteX99" fmla="*/ 1388268 w 4706782"/>
              <a:gd name="connsiteY99" fmla="*/ 1019771 h 1794817"/>
              <a:gd name="connsiteX100" fmla="*/ 1388267 w 4706782"/>
              <a:gd name="connsiteY100" fmla="*/ 687783 h 1794817"/>
              <a:gd name="connsiteX101" fmla="*/ 1388268 w 4706782"/>
              <a:gd name="connsiteY101" fmla="*/ 687778 h 1794817"/>
              <a:gd name="connsiteX102" fmla="*/ 1388268 w 4706782"/>
              <a:gd name="connsiteY102" fmla="*/ 677590 h 1794817"/>
              <a:gd name="connsiteX103" fmla="*/ 1389808 w 4706782"/>
              <a:gd name="connsiteY103" fmla="*/ 677590 h 1794817"/>
              <a:gd name="connsiteX104" fmla="*/ 1393956 w 4706782"/>
              <a:gd name="connsiteY104" fmla="*/ 650153 h 1794817"/>
              <a:gd name="connsiteX105" fmla="*/ 1465554 w 4706782"/>
              <a:gd name="connsiteY105" fmla="*/ 571184 h 1794817"/>
              <a:gd name="connsiteX106" fmla="*/ 1491908 w 4706782"/>
              <a:gd name="connsiteY106" fmla="*/ 565864 h 1794817"/>
              <a:gd name="connsiteX107" fmla="*/ 1491908 w 4706782"/>
              <a:gd name="connsiteY107" fmla="*/ 414574 h 1794817"/>
              <a:gd name="connsiteX108" fmla="*/ 1523563 w 4706782"/>
              <a:gd name="connsiteY108" fmla="*/ 414574 h 1794817"/>
              <a:gd name="connsiteX109" fmla="*/ 1523563 w 4706782"/>
              <a:gd name="connsiteY109" fmla="*/ 414903 h 1794817"/>
              <a:gd name="connsiteX110" fmla="*/ 2020147 w 4706782"/>
              <a:gd name="connsiteY110" fmla="*/ 414903 h 1794817"/>
              <a:gd name="connsiteX111" fmla="*/ 2020147 w 4706782"/>
              <a:gd name="connsiteY111" fmla="*/ 351714 h 1794817"/>
              <a:gd name="connsiteX112" fmla="*/ 2020147 w 4706782"/>
              <a:gd name="connsiteY112" fmla="*/ 325180 h 1794817"/>
              <a:gd name="connsiteX113" fmla="*/ 2020147 w 4706782"/>
              <a:gd name="connsiteY113" fmla="*/ 325177 h 1794817"/>
              <a:gd name="connsiteX114" fmla="*/ 2020147 w 4706782"/>
              <a:gd name="connsiteY114" fmla="*/ 210503 h 1794817"/>
              <a:gd name="connsiteX115" fmla="*/ 2020147 w 4706782"/>
              <a:gd name="connsiteY115" fmla="*/ 210502 h 1794817"/>
              <a:gd name="connsiteX116" fmla="*/ 2097401 w 4706782"/>
              <a:gd name="connsiteY116" fmla="*/ 210502 h 1794817"/>
              <a:gd name="connsiteX117" fmla="*/ 2097401 w 4706782"/>
              <a:gd name="connsiteY117" fmla="*/ 210503 h 1794817"/>
              <a:gd name="connsiteX118" fmla="*/ 2167249 w 4706782"/>
              <a:gd name="connsiteY118" fmla="*/ 210503 h 1794817"/>
              <a:gd name="connsiteX119" fmla="*/ 2167249 w 4706782"/>
              <a:gd name="connsiteY119" fmla="*/ 325180 h 1794817"/>
              <a:gd name="connsiteX120" fmla="*/ 2167249 w 4706782"/>
              <a:gd name="connsiteY120" fmla="*/ 351714 h 1794817"/>
              <a:gd name="connsiteX121" fmla="*/ 2167249 w 4706782"/>
              <a:gd name="connsiteY121" fmla="*/ 1019771 h 1794817"/>
              <a:gd name="connsiteX122" fmla="*/ 2237844 w 4706782"/>
              <a:gd name="connsiteY122" fmla="*/ 1019771 h 1794817"/>
              <a:gd name="connsiteX123" fmla="*/ 2237844 w 4706782"/>
              <a:gd name="connsiteY123" fmla="*/ 938690 h 1794817"/>
              <a:gd name="connsiteX124" fmla="*/ 2237844 w 4706782"/>
              <a:gd name="connsiteY124" fmla="*/ 937590 h 1794817"/>
              <a:gd name="connsiteX125" fmla="*/ 2326233 w 4706782"/>
              <a:gd name="connsiteY125" fmla="*/ 937590 h 1794817"/>
              <a:gd name="connsiteX126" fmla="*/ 2326233 w 4706782"/>
              <a:gd name="connsiteY126" fmla="*/ 467346 h 1794817"/>
              <a:gd name="connsiteX127" fmla="*/ 2326233 w 4706782"/>
              <a:gd name="connsiteY127" fmla="*/ 467344 h 1794817"/>
              <a:gd name="connsiteX128" fmla="*/ 2326233 w 4706782"/>
              <a:gd name="connsiteY128" fmla="*/ 467344 h 1794817"/>
              <a:gd name="connsiteX129" fmla="*/ 2326233 w 4706782"/>
              <a:gd name="connsiteY129" fmla="*/ 351712 h 1794817"/>
              <a:gd name="connsiteX130" fmla="*/ 2326234 w 4706782"/>
              <a:gd name="connsiteY130" fmla="*/ 351712 h 1794817"/>
              <a:gd name="connsiteX131" fmla="*/ 2437027 w 4706782"/>
              <a:gd name="connsiteY131" fmla="*/ 351712 h 1794817"/>
              <a:gd name="connsiteX132" fmla="*/ 2547819 w 4706782"/>
              <a:gd name="connsiteY132" fmla="*/ 351712 h 1794817"/>
              <a:gd name="connsiteX133" fmla="*/ 2547819 w 4706782"/>
              <a:gd name="connsiteY133" fmla="*/ 478093 h 1794817"/>
              <a:gd name="connsiteX134" fmla="*/ 2547819 w 4706782"/>
              <a:gd name="connsiteY134" fmla="*/ 478093 h 1794817"/>
              <a:gd name="connsiteX135" fmla="*/ 2547819 w 4706782"/>
              <a:gd name="connsiteY135" fmla="*/ 827806 h 1794817"/>
              <a:gd name="connsiteX136" fmla="*/ 2711095 w 4706782"/>
              <a:gd name="connsiteY136" fmla="*/ 924585 h 1794817"/>
              <a:gd name="connsiteX137" fmla="*/ 2711095 w 4706782"/>
              <a:gd name="connsiteY137" fmla="*/ 698636 h 1794817"/>
              <a:gd name="connsiteX138" fmla="*/ 3092295 w 4706782"/>
              <a:gd name="connsiteY138" fmla="*/ 924585 h 1794817"/>
              <a:gd name="connsiteX139" fmla="*/ 3092295 w 4706782"/>
              <a:gd name="connsiteY139" fmla="*/ 698636 h 1794817"/>
              <a:gd name="connsiteX140" fmla="*/ 3473494 w 4706782"/>
              <a:gd name="connsiteY140" fmla="*/ 924585 h 1794817"/>
              <a:gd name="connsiteX141" fmla="*/ 3473494 w 4706782"/>
              <a:gd name="connsiteY141" fmla="*/ 698636 h 1794817"/>
              <a:gd name="connsiteX142" fmla="*/ 3857188 w 4706782"/>
              <a:gd name="connsiteY142" fmla="*/ 926064 h 1794817"/>
              <a:gd name="connsiteX143" fmla="*/ 3857188 w 4706782"/>
              <a:gd name="connsiteY143" fmla="*/ 616960 h 1794817"/>
              <a:gd name="connsiteX144" fmla="*/ 3857261 w 4706782"/>
              <a:gd name="connsiteY144" fmla="*/ 620087 h 1794817"/>
              <a:gd name="connsiteX145" fmla="*/ 3857261 w 4706782"/>
              <a:gd name="connsiteY145" fmla="*/ 926107 h 1794817"/>
              <a:gd name="connsiteX146" fmla="*/ 3857993 w 4706782"/>
              <a:gd name="connsiteY146" fmla="*/ 926541 h 1794817"/>
              <a:gd name="connsiteX147" fmla="*/ 3857993 w 4706782"/>
              <a:gd name="connsiteY147" fmla="*/ 610937 h 1794817"/>
              <a:gd name="connsiteX148" fmla="*/ 3858725 w 4706782"/>
              <a:gd name="connsiteY148" fmla="*/ 604349 h 1794817"/>
              <a:gd name="connsiteX149" fmla="*/ 3948761 w 4706782"/>
              <a:gd name="connsiteY149" fmla="*/ 526025 h 1794817"/>
              <a:gd name="connsiteX150" fmla="*/ 4036967 w 4706782"/>
              <a:gd name="connsiteY150" fmla="*/ 610571 h 1794817"/>
              <a:gd name="connsiteX151" fmla="*/ 4036967 w 4706782"/>
              <a:gd name="connsiteY151" fmla="*/ 885805 h 1794817"/>
              <a:gd name="connsiteX152" fmla="*/ 4036967 w 4706782"/>
              <a:gd name="connsiteY152" fmla="*/ 1142005 h 1794817"/>
              <a:gd name="connsiteX153" fmla="*/ 4040627 w 4706782"/>
              <a:gd name="connsiteY153" fmla="*/ 1154815 h 1794817"/>
              <a:gd name="connsiteX154" fmla="*/ 4064051 w 4706782"/>
              <a:gd name="connsiteY154" fmla="*/ 1107601 h 1794817"/>
              <a:gd name="connsiteX155" fmla="*/ 4069907 w 4706782"/>
              <a:gd name="connsiteY155" fmla="*/ 1086373 h 1794817"/>
              <a:gd name="connsiteX156" fmla="*/ 4069907 w 4706782"/>
              <a:gd name="connsiteY156" fmla="*/ 707561 h 1794817"/>
              <a:gd name="connsiteX157" fmla="*/ 4069907 w 4706782"/>
              <a:gd name="connsiteY157" fmla="*/ 614231 h 1794817"/>
              <a:gd name="connsiteX158" fmla="*/ 4144571 w 4706782"/>
              <a:gd name="connsiteY158" fmla="*/ 526025 h 1794817"/>
              <a:gd name="connsiteX159" fmla="*/ 4160309 w 4706782"/>
              <a:gd name="connsiteY159" fmla="*/ 525659 h 1794817"/>
              <a:gd name="connsiteX160" fmla="*/ 4248515 w 4706782"/>
              <a:gd name="connsiteY160" fmla="*/ 610205 h 1794817"/>
              <a:gd name="connsiteX161" fmla="*/ 4248515 w 4706782"/>
              <a:gd name="connsiteY161" fmla="*/ 947293 h 1794817"/>
              <a:gd name="connsiteX162" fmla="*/ 4248515 w 4706782"/>
              <a:gd name="connsiteY162" fmla="*/ 957541 h 1794817"/>
              <a:gd name="connsiteX163" fmla="*/ 4254737 w 4706782"/>
              <a:gd name="connsiteY163" fmla="*/ 961933 h 1794817"/>
              <a:gd name="connsiteX164" fmla="*/ 4378080 w 4706782"/>
              <a:gd name="connsiteY164" fmla="*/ 951319 h 1794817"/>
              <a:gd name="connsiteX165" fmla="*/ 4643064 w 4706782"/>
              <a:gd name="connsiteY165" fmla="*/ 1141273 h 1794817"/>
              <a:gd name="connsiteX166" fmla="*/ 4659534 w 4706782"/>
              <a:gd name="connsiteY166" fmla="*/ 1186657 h 1794817"/>
              <a:gd name="connsiteX167" fmla="*/ 4665756 w 4706782"/>
              <a:gd name="connsiteY167" fmla="*/ 1189219 h 1794817"/>
              <a:gd name="connsiteX168" fmla="*/ 4684056 w 4706782"/>
              <a:gd name="connsiteY168" fmla="*/ 1211545 h 1794817"/>
              <a:gd name="connsiteX169" fmla="*/ 4684375 w 4706782"/>
              <a:gd name="connsiteY169" fmla="*/ 1279490 h 1794817"/>
              <a:gd name="connsiteX170" fmla="*/ 4706782 w 4706782"/>
              <a:gd name="connsiteY170" fmla="*/ 1279490 h 1794817"/>
              <a:gd name="connsiteX171" fmla="*/ 4706782 w 4706782"/>
              <a:gd name="connsiteY171" fmla="*/ 1794815 h 1794817"/>
              <a:gd name="connsiteX172" fmla="*/ 3873498 w 4706782"/>
              <a:gd name="connsiteY172" fmla="*/ 1794815 h 1794817"/>
              <a:gd name="connsiteX173" fmla="*/ 3873498 w 4706782"/>
              <a:gd name="connsiteY173" fmla="*/ 1794817 h 1794817"/>
              <a:gd name="connsiteX174" fmla="*/ 2427775 w 4706782"/>
              <a:gd name="connsiteY174" fmla="*/ 1794817 h 1794817"/>
              <a:gd name="connsiteX175" fmla="*/ 2368821 w 4706782"/>
              <a:gd name="connsiteY175" fmla="*/ 1794817 h 1794817"/>
              <a:gd name="connsiteX176" fmla="*/ 2329895 w 4706782"/>
              <a:gd name="connsiteY176" fmla="*/ 1794817 h 1794817"/>
              <a:gd name="connsiteX177" fmla="*/ 2329895 w 4706782"/>
              <a:gd name="connsiteY177" fmla="*/ 1794815 h 1794817"/>
              <a:gd name="connsiteX178" fmla="*/ 2296797 w 4706782"/>
              <a:gd name="connsiteY178" fmla="*/ 1794815 h 1794817"/>
              <a:gd name="connsiteX179" fmla="*/ 2296797 w 4706782"/>
              <a:gd name="connsiteY179" fmla="*/ 1794817 h 1794817"/>
              <a:gd name="connsiteX180" fmla="*/ 2237911 w 4706782"/>
              <a:gd name="connsiteY180" fmla="*/ 1794817 h 1794817"/>
              <a:gd name="connsiteX181" fmla="*/ 2237844 w 4706782"/>
              <a:gd name="connsiteY181" fmla="*/ 1794817 h 1794817"/>
              <a:gd name="connsiteX182" fmla="*/ 971708 w 4706782"/>
              <a:gd name="connsiteY182" fmla="*/ 1794817 h 1794817"/>
              <a:gd name="connsiteX183" fmla="*/ 971708 w 4706782"/>
              <a:gd name="connsiteY183" fmla="*/ 1794815 h 1794817"/>
              <a:gd name="connsiteX184" fmla="*/ 1164 w 4706782"/>
              <a:gd name="connsiteY184" fmla="*/ 1794815 h 1794817"/>
              <a:gd name="connsiteX185" fmla="*/ 1164 w 4706782"/>
              <a:gd name="connsiteY185" fmla="*/ 1279490 h 1794817"/>
              <a:gd name="connsiteX186" fmla="*/ 1753 w 4706782"/>
              <a:gd name="connsiteY186" fmla="*/ 1279490 h 1794817"/>
              <a:gd name="connsiteX187" fmla="*/ 0 w 4706782"/>
              <a:gd name="connsiteY187" fmla="*/ 803255 h 1794817"/>
              <a:gd name="connsiteX188" fmla="*/ 92549 w 4706782"/>
              <a:gd name="connsiteY188" fmla="*/ 801510 h 179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706782" h="1794817">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chemeClr val="accent2"/>
          </a:solidFill>
          <a:ln w="3651" cap="flat">
            <a:noFill/>
            <a:prstDash val="solid"/>
            <a:miter/>
          </a:ln>
        </p:spPr>
        <p:txBody>
          <a:bodyPr wrap="square" rtlCol="0" anchor="ctr">
            <a:noAutofit/>
          </a:bodyPr>
          <a:lstStyle/>
          <a:p>
            <a:endParaRPr lang="en-US"/>
          </a:p>
        </p:txBody>
      </p:sp>
      <p:sp>
        <p:nvSpPr>
          <p:cNvPr id="10" name="TextBox 9">
            <a:extLst>
              <a:ext uri="{FF2B5EF4-FFF2-40B4-BE49-F238E27FC236}">
                <a16:creationId xmlns:a16="http://schemas.microsoft.com/office/drawing/2014/main" id="{BB7586F3-68FD-4AB7-9D73-C51782D2D8AC}"/>
              </a:ext>
            </a:extLst>
          </p:cNvPr>
          <p:cNvSpPr txBox="1"/>
          <p:nvPr/>
        </p:nvSpPr>
        <p:spPr>
          <a:xfrm>
            <a:off x="2035104" y="4431636"/>
            <a:ext cx="8187797" cy="338554"/>
          </a:xfrm>
          <a:prstGeom prst="rect">
            <a:avLst/>
          </a:prstGeom>
          <a:noFill/>
        </p:spPr>
        <p:txBody>
          <a:bodyPr wrap="square" rtlCol="0">
            <a:spAutoFit/>
          </a:bodyPr>
          <a:lstStyle/>
          <a:p>
            <a:r>
              <a:rPr lang="en-GB" sz="1600" b="1" dirty="0">
                <a:effectLst/>
                <a:latin typeface="Times New Roman" panose="02020603050405020304" pitchFamily="18" charset="0"/>
                <a:ea typeface="Calibri" panose="020F0502020204030204" pitchFamily="34" charset="0"/>
              </a:rPr>
              <a:t>Our Background</a:t>
            </a:r>
            <a:endParaRPr lang="ko-KR" altLang="en-US" sz="11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513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376217"/>
            <a:ext cx="6281522" cy="724247"/>
          </a:xfrm>
          <a:prstGeom prst="rect">
            <a:avLst/>
          </a:prstGeom>
        </p:spPr>
        <p:txBody>
          <a:bodyPr/>
          <a:lstStyle/>
          <a:p>
            <a:r>
              <a:rPr lang="en-US" dirty="0"/>
              <a:t>Questions</a:t>
            </a:r>
          </a:p>
        </p:txBody>
      </p:sp>
      <p:sp>
        <p:nvSpPr>
          <p:cNvPr id="48" name="Rectangle 47">
            <a:extLst>
              <a:ext uri="{FF2B5EF4-FFF2-40B4-BE49-F238E27FC236}">
                <a16:creationId xmlns:a16="http://schemas.microsoft.com/office/drawing/2014/main" id="{D773B661-CA86-4FC8-99C8-6E6E7F132B7F}"/>
              </a:ext>
            </a:extLst>
          </p:cNvPr>
          <p:cNvSpPr/>
          <p:nvPr/>
        </p:nvSpPr>
        <p:spPr>
          <a:xfrm>
            <a:off x="-944" y="4267946"/>
            <a:ext cx="12192796" cy="25900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4" name="Picture 3">
            <a:extLst>
              <a:ext uri="{FF2B5EF4-FFF2-40B4-BE49-F238E27FC236}">
                <a16:creationId xmlns:a16="http://schemas.microsoft.com/office/drawing/2014/main" id="{0B57CBB0-7C24-43FF-B974-73A9B14EAE99}"/>
              </a:ext>
            </a:extLst>
          </p:cNvPr>
          <p:cNvPicPr>
            <a:picLocks noChangeAspect="1"/>
          </p:cNvPicPr>
          <p:nvPr/>
        </p:nvPicPr>
        <p:blipFill rotWithShape="1">
          <a:blip r:embed="rId2"/>
          <a:srcRect l="31410" t="15511" r="15718" b="44423"/>
          <a:stretch/>
        </p:blipFill>
        <p:spPr>
          <a:xfrm>
            <a:off x="173599" y="1447223"/>
            <a:ext cx="6263416" cy="2747753"/>
          </a:xfrm>
          <a:prstGeom prst="rect">
            <a:avLst/>
          </a:prstGeom>
        </p:spPr>
      </p:pic>
      <p:pic>
        <p:nvPicPr>
          <p:cNvPr id="6" name="Picture 5">
            <a:extLst>
              <a:ext uri="{FF2B5EF4-FFF2-40B4-BE49-F238E27FC236}">
                <a16:creationId xmlns:a16="http://schemas.microsoft.com/office/drawing/2014/main" id="{BD363E2B-98F6-4787-A550-9EBC9CDB670B}"/>
              </a:ext>
            </a:extLst>
          </p:cNvPr>
          <p:cNvPicPr>
            <a:picLocks noChangeAspect="1"/>
          </p:cNvPicPr>
          <p:nvPr/>
        </p:nvPicPr>
        <p:blipFill rotWithShape="1">
          <a:blip r:embed="rId2"/>
          <a:srcRect l="31411" t="74323" r="16461" b="12343"/>
          <a:stretch/>
        </p:blipFill>
        <p:spPr>
          <a:xfrm>
            <a:off x="175600" y="4387486"/>
            <a:ext cx="6179934" cy="914401"/>
          </a:xfrm>
          <a:prstGeom prst="rect">
            <a:avLst/>
          </a:prstGeom>
        </p:spPr>
      </p:pic>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Solution</a:t>
            </a:r>
          </a:p>
        </p:txBody>
      </p:sp>
      <p:sp>
        <p:nvSpPr>
          <p:cNvPr id="96" name="TextBox 95">
            <a:extLst>
              <a:ext uri="{FF2B5EF4-FFF2-40B4-BE49-F238E27FC236}">
                <a16:creationId xmlns:a16="http://schemas.microsoft.com/office/drawing/2014/main" id="{7F0B557E-3866-4476-B552-3CA0A2B65E6C}"/>
              </a:ext>
            </a:extLst>
          </p:cNvPr>
          <p:cNvSpPr txBox="1"/>
          <p:nvPr/>
        </p:nvSpPr>
        <p:spPr>
          <a:xfrm>
            <a:off x="7258698" y="1498353"/>
            <a:ext cx="3954090" cy="1568571"/>
          </a:xfrm>
          <a:prstGeom prst="rect">
            <a:avLst/>
          </a:prstGeom>
          <a:noFill/>
        </p:spPr>
        <p:txBody>
          <a:bodyPr wrap="square" rtlCol="0">
            <a:spAutoFit/>
          </a:bodyPr>
          <a:lstStyle/>
          <a:p>
            <a:pPr>
              <a:lnSpc>
                <a:spcPct val="107000"/>
              </a:lnSpc>
              <a:spcAft>
                <a:spcPts val="800"/>
              </a:spcAft>
            </a:pP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Pre-processing of Data: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Loading the data set in R,</a:t>
            </a:r>
          </a:p>
          <a:p>
            <a:pPr marL="342900" lvl="0" indent="-342900" algn="just">
              <a:lnSpc>
                <a:spcPct val="107000"/>
              </a:lnSpc>
              <a:buFont typeface="+mj-lt"/>
              <a:buAutoNum type="arabicPeriod"/>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Using the ‘summary()’ and ‘str()’ functions to acquire a summary of the data set,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Factoring the class label, Continent, to make it a categorical variable,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Some extraneous columns will be deleted as well,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F85D382D-0774-4FD1-AAEE-ABBB5F23D9AD}"/>
              </a:ext>
            </a:extLst>
          </p:cNvPr>
          <p:cNvPicPr>
            <a:picLocks noChangeAspect="1"/>
          </p:cNvPicPr>
          <p:nvPr/>
        </p:nvPicPr>
        <p:blipFill rotWithShape="1">
          <a:blip r:embed="rId3"/>
          <a:srcRect l="47302" t="34752" r="25668" b="22134"/>
          <a:stretch/>
        </p:blipFill>
        <p:spPr>
          <a:xfrm>
            <a:off x="7707443" y="3538288"/>
            <a:ext cx="3295462" cy="2956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4" name="TextBox 133">
            <a:extLst>
              <a:ext uri="{FF2B5EF4-FFF2-40B4-BE49-F238E27FC236}">
                <a16:creationId xmlns:a16="http://schemas.microsoft.com/office/drawing/2014/main" id="{137D0C77-CFE9-4059-84EB-DCA0C6E15D08}"/>
              </a:ext>
            </a:extLst>
          </p:cNvPr>
          <p:cNvSpPr txBox="1"/>
          <p:nvPr/>
        </p:nvSpPr>
        <p:spPr>
          <a:xfrm>
            <a:off x="7604413" y="3226792"/>
            <a:ext cx="2547467" cy="280270"/>
          </a:xfrm>
          <a:prstGeom prst="rect">
            <a:avLst/>
          </a:prstGeom>
          <a:noFill/>
        </p:spPr>
        <p:txBody>
          <a:bodyPr wrap="square">
            <a:spAutoFit/>
          </a:bodyPr>
          <a:lstStyle/>
          <a:p>
            <a:pPr>
              <a:lnSpc>
                <a:spcPct val="107000"/>
              </a:lnSpc>
              <a:spcAft>
                <a:spcPts val="800"/>
              </a:spcAft>
            </a:pP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Processing of Data: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5" name="Picture 134" descr="University of Essex">
            <a:extLst>
              <a:ext uri="{FF2B5EF4-FFF2-40B4-BE49-F238E27FC236}">
                <a16:creationId xmlns:a16="http://schemas.microsoft.com/office/drawing/2014/main" id="{CA9643F9-3AA1-441B-8A6B-E6317D9A98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Tree>
    <p:extLst>
      <p:ext uri="{BB962C8B-B14F-4D97-AF65-F5344CB8AC3E}">
        <p14:creationId xmlns:p14="http://schemas.microsoft.com/office/powerpoint/2010/main" val="182730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Solution Number 1</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687535"/>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Rectangle 34">
            <a:extLst>
              <a:ext uri="{FF2B5EF4-FFF2-40B4-BE49-F238E27FC236}">
                <a16:creationId xmlns:a16="http://schemas.microsoft.com/office/drawing/2014/main" id="{DD131CBF-C095-49E7-B8EC-D8929AC39709}"/>
              </a:ext>
            </a:extLst>
          </p:cNvPr>
          <p:cNvSpPr>
            <a:spLocks noChangeArrowheads="1"/>
          </p:cNvSpPr>
          <p:nvPr/>
        </p:nvSpPr>
        <p:spPr bwMode="auto">
          <a:xfrm>
            <a:off x="183248" y="1956124"/>
            <a:ext cx="5915025" cy="3724275"/>
          </a:xfrm>
          <a:prstGeom prst="rect">
            <a:avLst/>
          </a:prstGeom>
          <a:blipFill dpi="0" rotWithShape="1">
            <a:blip r:embed="rId2"/>
            <a:srcRect/>
            <a:stretch>
              <a:fillRect/>
            </a:stretch>
          </a:blipFill>
          <a:ln w="127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GB"/>
          </a:p>
        </p:txBody>
      </p:sp>
      <p:sp>
        <p:nvSpPr>
          <p:cNvPr id="15" name="TextBox 14">
            <a:extLst>
              <a:ext uri="{FF2B5EF4-FFF2-40B4-BE49-F238E27FC236}">
                <a16:creationId xmlns:a16="http://schemas.microsoft.com/office/drawing/2014/main" id="{DF0B8888-9851-4931-8A2B-1AD673711084}"/>
              </a:ext>
            </a:extLst>
          </p:cNvPr>
          <p:cNvSpPr txBox="1"/>
          <p:nvPr/>
        </p:nvSpPr>
        <p:spPr>
          <a:xfrm>
            <a:off x="1274276" y="5730462"/>
            <a:ext cx="4528996" cy="276999"/>
          </a:xfrm>
          <a:prstGeom prst="rect">
            <a:avLst/>
          </a:prstGeom>
          <a:noFill/>
        </p:spPr>
        <p:txBody>
          <a:bodyPr wrap="square">
            <a:spAutoFit/>
          </a:bodyPr>
          <a:lstStyle/>
          <a:p>
            <a:r>
              <a:rPr lang="en-GB" sz="1200" dirty="0">
                <a:effectLst/>
                <a:latin typeface="Times New Roman" panose="02020603050405020304" pitchFamily="18" charset="0"/>
                <a:ea typeface="Calibri" panose="020F0502020204030204" pitchFamily="34" charset="0"/>
              </a:rPr>
              <a:t>Figure: Histogram showing Variable summary.</a:t>
            </a:r>
            <a:endParaRPr lang="en-GB" sz="1200" dirty="0"/>
          </a:p>
        </p:txBody>
      </p:sp>
      <p:sp>
        <p:nvSpPr>
          <p:cNvPr id="18" name="TextBox 17">
            <a:extLst>
              <a:ext uri="{FF2B5EF4-FFF2-40B4-BE49-F238E27FC236}">
                <a16:creationId xmlns:a16="http://schemas.microsoft.com/office/drawing/2014/main" id="{F31B3465-9855-4DF4-AF14-EECEEC74CDE1}"/>
              </a:ext>
            </a:extLst>
          </p:cNvPr>
          <p:cNvSpPr txBox="1"/>
          <p:nvPr/>
        </p:nvSpPr>
        <p:spPr>
          <a:xfrm>
            <a:off x="6400725" y="1904396"/>
            <a:ext cx="5283275" cy="3416320"/>
          </a:xfrm>
          <a:prstGeom prst="rect">
            <a:avLst/>
          </a:prstGeom>
          <a:noFill/>
        </p:spPr>
        <p:txBody>
          <a:bodyPr wrap="square">
            <a:spAutoFit/>
          </a:bodyPr>
          <a:lstStyle/>
          <a:p>
            <a:pPr algn="just"/>
            <a:r>
              <a:rPr lang="en-GB" dirty="0">
                <a:solidFill>
                  <a:schemeClr val="accent2">
                    <a:lumMod val="50000"/>
                  </a:schemeClr>
                </a:solidFill>
                <a:effectLst/>
                <a:latin typeface="Times New Roman" panose="02020603050405020304" pitchFamily="18" charset="0"/>
                <a:ea typeface="Times New Roman" panose="02020603050405020304" pitchFamily="18" charset="0"/>
              </a:rPr>
              <a:t>Descriptive analysis is defined as one of the blocks in data science which helps in defining or interpreting the data at a very initial level. </a:t>
            </a:r>
          </a:p>
          <a:p>
            <a:pPr algn="just"/>
            <a:endParaRPr lang="en-GB" dirty="0">
              <a:solidFill>
                <a:schemeClr val="accent2">
                  <a:lumMod val="50000"/>
                </a:schemeClr>
              </a:solidFill>
              <a:latin typeface="Times New Roman" panose="02020603050405020304" pitchFamily="18" charset="0"/>
            </a:endParaRPr>
          </a:p>
          <a:p>
            <a:pPr algn="just"/>
            <a:r>
              <a:rPr lang="en-GB" dirty="0">
                <a:solidFill>
                  <a:schemeClr val="accent2">
                    <a:lumMod val="50000"/>
                  </a:schemeClr>
                </a:solidFill>
                <a:effectLst/>
                <a:latin typeface="Times New Roman" panose="02020603050405020304" pitchFamily="18" charset="0"/>
                <a:ea typeface="Times New Roman" panose="02020603050405020304" pitchFamily="18" charset="0"/>
              </a:rPr>
              <a:t>It depicts that Among all the column observed, variable such as birth rate, current health and mortality has a wise density distribution. The significance of mortality statistics stems from both the importance of death in an individual's life and their ability to improve public health when utilised to systematically examine and monitor a community's health status, resulting to improved life expectancy.</a:t>
            </a:r>
            <a:endParaRPr lang="en-GB" dirty="0">
              <a:solidFill>
                <a:schemeClr val="accent2">
                  <a:lumMod val="50000"/>
                </a:schemeClr>
              </a:solidFill>
            </a:endParaRPr>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Tree>
    <p:extLst>
      <p:ext uri="{BB962C8B-B14F-4D97-AF65-F5344CB8AC3E}">
        <p14:creationId xmlns:p14="http://schemas.microsoft.com/office/powerpoint/2010/main" val="297353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jigsaw puzzle&#10;&#10;Description automatically generated">
            <a:extLst>
              <a:ext uri="{FF2B5EF4-FFF2-40B4-BE49-F238E27FC236}">
                <a16:creationId xmlns:a16="http://schemas.microsoft.com/office/drawing/2014/main" id="{4B4EAC9C-2140-4632-9204-E5A503C7F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448002">
            <a:off x="-60591" y="2501239"/>
            <a:ext cx="2382737" cy="15785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Solution Number 2</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687535"/>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graphicFrame>
        <p:nvGraphicFramePr>
          <p:cNvPr id="4" name="Diagram 3">
            <a:extLst>
              <a:ext uri="{FF2B5EF4-FFF2-40B4-BE49-F238E27FC236}">
                <a16:creationId xmlns:a16="http://schemas.microsoft.com/office/drawing/2014/main" id="{46D22F7F-C8FB-4153-B0E9-65C955D52587}"/>
              </a:ext>
            </a:extLst>
          </p:cNvPr>
          <p:cNvGraphicFramePr/>
          <p:nvPr>
            <p:extLst>
              <p:ext uri="{D42A27DB-BD31-4B8C-83A1-F6EECF244321}">
                <p14:modId xmlns:p14="http://schemas.microsoft.com/office/powerpoint/2010/main" val="2688894633"/>
              </p:ext>
            </p:extLst>
          </p:nvPr>
        </p:nvGraphicFramePr>
        <p:xfrm>
          <a:off x="1549972" y="2159542"/>
          <a:ext cx="3854292" cy="21221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TextBox 19">
            <a:extLst>
              <a:ext uri="{FF2B5EF4-FFF2-40B4-BE49-F238E27FC236}">
                <a16:creationId xmlns:a16="http://schemas.microsoft.com/office/drawing/2014/main" id="{51DC9A7A-AD1E-459C-8C44-AF9D53399E77}"/>
              </a:ext>
            </a:extLst>
          </p:cNvPr>
          <p:cNvSpPr txBox="1"/>
          <p:nvPr/>
        </p:nvSpPr>
        <p:spPr>
          <a:xfrm>
            <a:off x="1360649" y="5101332"/>
            <a:ext cx="3664263" cy="374077"/>
          </a:xfrm>
          <a:prstGeom prst="rect">
            <a:avLst/>
          </a:prstGeom>
          <a:noFill/>
        </p:spPr>
        <p:txBody>
          <a:bodyPr wrap="square">
            <a:spAutoFit/>
          </a:bodyPr>
          <a:lstStyle/>
          <a:p>
            <a:pPr>
              <a:lnSpc>
                <a:spcPct val="107000"/>
              </a:lnSpc>
              <a:spcAft>
                <a:spcPts val="800"/>
              </a:spcAft>
            </a:pPr>
            <a:r>
              <a:rPr lang="en-GB" sz="1800" b="1" u="sng"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Method of resolving missing value:</a:t>
            </a:r>
            <a:endParaRPr lang="en-GB" sz="2800" b="1" u="sng"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8300AB62-381B-4A32-9047-2DF99DDB042A}"/>
              </a:ext>
            </a:extLst>
          </p:cNvPr>
          <p:cNvSpPr txBox="1"/>
          <p:nvPr/>
        </p:nvSpPr>
        <p:spPr>
          <a:xfrm>
            <a:off x="1267250" y="1630893"/>
            <a:ext cx="4723534" cy="369332"/>
          </a:xfrm>
          <a:prstGeom prst="rect">
            <a:avLst/>
          </a:prstGeom>
          <a:noFill/>
        </p:spPr>
        <p:txBody>
          <a:bodyPr wrap="square">
            <a:spAutoFit/>
          </a:bodyPr>
          <a:lstStyle/>
          <a:p>
            <a:r>
              <a:rPr lang="en-GB" sz="1800" b="1" u="sng" dirty="0">
                <a:solidFill>
                  <a:schemeClr val="accent2">
                    <a:lumMod val="50000"/>
                  </a:schemeClr>
                </a:solidFill>
                <a:effectLst/>
                <a:latin typeface="Times New Roman" panose="02020603050405020304" pitchFamily="18" charset="0"/>
                <a:ea typeface="Calibri" panose="020F0502020204030204" pitchFamily="34" charset="0"/>
              </a:rPr>
              <a:t>5 steps to recognise missing data accurately:</a:t>
            </a:r>
            <a:endParaRPr lang="en-GB" b="1" u="sng" dirty="0">
              <a:solidFill>
                <a:schemeClr val="accent2">
                  <a:lumMod val="50000"/>
                </a:schemeClr>
              </a:solidFill>
            </a:endParaRPr>
          </a:p>
        </p:txBody>
      </p:sp>
      <p:sp>
        <p:nvSpPr>
          <p:cNvPr id="24" name="TextBox 23">
            <a:extLst>
              <a:ext uri="{FF2B5EF4-FFF2-40B4-BE49-F238E27FC236}">
                <a16:creationId xmlns:a16="http://schemas.microsoft.com/office/drawing/2014/main" id="{744750AF-51E1-46AB-B278-956B39BF13B2}"/>
              </a:ext>
            </a:extLst>
          </p:cNvPr>
          <p:cNvSpPr txBox="1"/>
          <p:nvPr/>
        </p:nvSpPr>
        <p:spPr>
          <a:xfrm>
            <a:off x="1421363" y="5493816"/>
            <a:ext cx="4195667" cy="889924"/>
          </a:xfrm>
          <a:prstGeom prst="rect">
            <a:avLst/>
          </a:prstGeom>
          <a:noFill/>
        </p:spPr>
        <p:txBody>
          <a:bodyPr wrap="square">
            <a:spAutoFit/>
          </a:bodyPr>
          <a:lstStyle/>
          <a:p>
            <a:pPr marL="342900" lvl="0" indent="-342900">
              <a:lnSpc>
                <a:spcPct val="150000"/>
              </a:lnSpc>
              <a:buFont typeface="+mj-lt"/>
              <a:buAutoNum type="arabicPeriod"/>
            </a:pPr>
            <a:r>
              <a:rPr lang="en-GB" sz="12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Dropping columns</a:t>
            </a:r>
          </a:p>
          <a:p>
            <a:pPr marL="342900" lvl="0" indent="-342900">
              <a:lnSpc>
                <a:spcPct val="150000"/>
              </a:lnSpc>
              <a:buFont typeface="+mj-lt"/>
              <a:buAutoNum type="arabicPeriod"/>
            </a:pPr>
            <a:r>
              <a:rPr lang="en-GB" sz="12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Multivariate Imputation by Chained Equations (MICE)</a:t>
            </a:r>
          </a:p>
          <a:p>
            <a:pPr marL="342900" lvl="0" indent="-342900">
              <a:lnSpc>
                <a:spcPct val="150000"/>
              </a:lnSpc>
              <a:buFont typeface="+mj-lt"/>
              <a:buAutoNum type="arabicPeriod"/>
            </a:pPr>
            <a:r>
              <a:rPr lang="en-GB" sz="1200" dirty="0">
                <a:solidFill>
                  <a:schemeClr val="accent2">
                    <a:lumMod val="50000"/>
                  </a:schemeClr>
                </a:solidFill>
                <a:effectLst/>
                <a:latin typeface="Times New Roman" panose="02020603050405020304" pitchFamily="18" charset="0"/>
                <a:ea typeface="Calibri" panose="020F0502020204030204" pitchFamily="34" charset="0"/>
              </a:rPr>
              <a:t>Linear Regression:</a:t>
            </a:r>
            <a:endParaRPr lang="en-GB" sz="1200" dirty="0">
              <a:solidFill>
                <a:schemeClr val="accent2">
                  <a:lumMod val="50000"/>
                </a:schemeClr>
              </a:solidFill>
            </a:endParaRPr>
          </a:p>
        </p:txBody>
      </p:sp>
      <p:sp>
        <p:nvSpPr>
          <p:cNvPr id="16" name="Rectangle 15">
            <a:extLst>
              <a:ext uri="{FF2B5EF4-FFF2-40B4-BE49-F238E27FC236}">
                <a16:creationId xmlns:a16="http://schemas.microsoft.com/office/drawing/2014/main" id="{2D88DF9E-083A-41F8-BCCD-AF62344E2317}"/>
              </a:ext>
            </a:extLst>
          </p:cNvPr>
          <p:cNvSpPr/>
          <p:nvPr/>
        </p:nvSpPr>
        <p:spPr>
          <a:xfrm>
            <a:off x="5853521" y="1493118"/>
            <a:ext cx="6255945" cy="512585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 name="Rectangle 2">
            <a:extLst>
              <a:ext uri="{FF2B5EF4-FFF2-40B4-BE49-F238E27FC236}">
                <a16:creationId xmlns:a16="http://schemas.microsoft.com/office/drawing/2014/main" id="{9834454D-53EB-4D88-B77E-9F67922A7825}"/>
              </a:ext>
            </a:extLst>
          </p:cNvPr>
          <p:cNvSpPr>
            <a:spLocks noChangeArrowheads="1"/>
          </p:cNvSpPr>
          <p:nvPr/>
        </p:nvSpPr>
        <p:spPr bwMode="auto">
          <a:xfrm>
            <a:off x="5934437" y="1873103"/>
            <a:ext cx="3159462" cy="3891808"/>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TextBox 27">
            <a:extLst>
              <a:ext uri="{FF2B5EF4-FFF2-40B4-BE49-F238E27FC236}">
                <a16:creationId xmlns:a16="http://schemas.microsoft.com/office/drawing/2014/main" id="{0EDB60D8-D52F-495C-8C21-F4F6042986CD}"/>
              </a:ext>
            </a:extLst>
          </p:cNvPr>
          <p:cNvSpPr txBox="1"/>
          <p:nvPr/>
        </p:nvSpPr>
        <p:spPr>
          <a:xfrm>
            <a:off x="9411306" y="2587200"/>
            <a:ext cx="2461444" cy="2251129"/>
          </a:xfrm>
          <a:prstGeom prst="rect">
            <a:avLst/>
          </a:prstGeom>
          <a:noFill/>
        </p:spPr>
        <p:txBody>
          <a:bodyPr wrap="square">
            <a:spAutoFit/>
          </a:bodyPr>
          <a:lstStyle/>
          <a:p>
            <a:pPr lvl="0" algn="just">
              <a:lnSpc>
                <a:spcPct val="107000"/>
              </a:lnSpc>
            </a:pPr>
            <a:r>
              <a:rPr lang="en-GB" sz="1400" dirty="0">
                <a:latin typeface="Times New Roman" panose="02020603050405020304" pitchFamily="18" charset="0"/>
                <a:ea typeface="Calibri" panose="020F0502020204030204" pitchFamily="34" charset="0"/>
                <a:cs typeface="Times New Roman" panose="02020603050405020304" pitchFamily="18" charset="0"/>
              </a:rPr>
              <a:t>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he model 5 came out to be the best model for imputation of missing values which have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buFont typeface="Arial" panose="020B0604020202020204" pitchFamily="34" charset="0"/>
              <a:buChar char="•"/>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F-statics =106.5</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buFont typeface="Arial" panose="020B0604020202020204" pitchFamily="34" charset="0"/>
              <a:buChar char="•"/>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R-square = 0.9113</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buFont typeface="Arial" panose="020B0604020202020204" pitchFamily="34" charset="0"/>
              <a:buChar char="•"/>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P-value = 2.2e16</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07000"/>
              </a:lnSpc>
              <a:buFont typeface="Arial" panose="020B0604020202020204" pitchFamily="34" charset="0"/>
              <a:buChar char="•"/>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Residual standard error 2.289</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489C255A-F572-4926-B3D2-E25C7FEA4C1B}"/>
              </a:ext>
            </a:extLst>
          </p:cNvPr>
          <p:cNvSpPr txBox="1"/>
          <p:nvPr/>
        </p:nvSpPr>
        <p:spPr>
          <a:xfrm>
            <a:off x="8884162" y="4519154"/>
            <a:ext cx="3159462" cy="542008"/>
          </a:xfrm>
          <a:prstGeom prst="rect">
            <a:avLst/>
          </a:prstGeom>
          <a:noFill/>
        </p:spPr>
        <p:txBody>
          <a:bodyPr wrap="square">
            <a:spAutoFit/>
          </a:bodyPr>
          <a:lstStyle/>
          <a:p>
            <a:pPr marL="457200" algn="just">
              <a:lnSpc>
                <a:spcPct val="107000"/>
              </a:lnSpc>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Was used to predict the missing values in independent variable.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93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Solution Number 3</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696771"/>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F31B3465-9855-4DF4-AF14-EECEEC74CDE1}"/>
              </a:ext>
            </a:extLst>
          </p:cNvPr>
          <p:cNvSpPr txBox="1"/>
          <p:nvPr/>
        </p:nvSpPr>
        <p:spPr>
          <a:xfrm>
            <a:off x="6373523" y="5302430"/>
            <a:ext cx="5283275" cy="606256"/>
          </a:xfrm>
          <a:prstGeom prst="rect">
            <a:avLst/>
          </a:prstGeom>
          <a:noFill/>
        </p:spPr>
        <p:txBody>
          <a:bodyPr wrap="square">
            <a:spAutoFit/>
          </a:bodyPr>
          <a:lstStyle/>
          <a:p>
            <a:pPr algn="ctr">
              <a:lnSpc>
                <a:spcPct val="107000"/>
              </a:lnSpc>
              <a:spcAft>
                <a:spcPts val="800"/>
              </a:spcAft>
            </a:pPr>
            <a:r>
              <a:rPr lang="en-GB" sz="16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Correlation value greater than 0.70 indicated highly correlated and can be dropped!</a:t>
            </a:r>
            <a:endParaRPr lang="en-GB" sz="16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
        <p:nvSpPr>
          <p:cNvPr id="4" name="Rectangle 2">
            <a:extLst>
              <a:ext uri="{FF2B5EF4-FFF2-40B4-BE49-F238E27FC236}">
                <a16:creationId xmlns:a16="http://schemas.microsoft.com/office/drawing/2014/main" id="{BF28BBA5-AE6E-40E6-B71E-60FA326DAD02}"/>
              </a:ext>
            </a:extLst>
          </p:cNvPr>
          <p:cNvSpPr>
            <a:spLocks noChangeArrowheads="1"/>
          </p:cNvSpPr>
          <p:nvPr/>
        </p:nvSpPr>
        <p:spPr bwMode="auto">
          <a:xfrm>
            <a:off x="193964" y="1805173"/>
            <a:ext cx="5790182" cy="3773449"/>
          </a:xfrm>
          <a:prstGeom prst="rect">
            <a:avLst/>
          </a:prstGeom>
          <a:blipFill dpi="0" rotWithShape="0">
            <a:blip r:embed="rId3"/>
            <a:srcRect/>
            <a:stretch>
              <a:fillRect l="-45151" t="-1087" r="-1137" b="108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TextBox 13">
            <a:extLst>
              <a:ext uri="{FF2B5EF4-FFF2-40B4-BE49-F238E27FC236}">
                <a16:creationId xmlns:a16="http://schemas.microsoft.com/office/drawing/2014/main" id="{B3BBB100-8137-402A-9858-6810C7AA4702}"/>
              </a:ext>
            </a:extLst>
          </p:cNvPr>
          <p:cNvSpPr txBox="1"/>
          <p:nvPr/>
        </p:nvSpPr>
        <p:spPr>
          <a:xfrm>
            <a:off x="6326909" y="1414210"/>
            <a:ext cx="5283275" cy="1439881"/>
          </a:xfrm>
          <a:prstGeom prst="rect">
            <a:avLst/>
          </a:prstGeom>
          <a:noFill/>
        </p:spPr>
        <p:txBody>
          <a:bodyPr wrap="square">
            <a:spAutoFit/>
          </a:bodyPr>
          <a:lstStyle/>
          <a:p>
            <a:pPr>
              <a:lnSpc>
                <a:spcPct val="107000"/>
              </a:lnSpc>
              <a:spcAft>
                <a:spcPts val="800"/>
              </a:spcAft>
            </a:pPr>
            <a:r>
              <a:rPr lang="en-GB"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Variance Inflation Factor (VIF)</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It assesses how much an independent variable's variance is influenced (inflated) by its interaction/correlation with other independent variables. </a:t>
            </a:r>
          </a:p>
          <a:p>
            <a:pPr algn="just">
              <a:lnSpc>
                <a:spcPct val="107000"/>
              </a:lnSpc>
              <a:spcAft>
                <a:spcPts val="800"/>
              </a:spcAft>
            </a:pP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D722A1E8-EE0E-4970-8594-DB1C524F905D}"/>
              </a:ext>
            </a:extLst>
          </p:cNvPr>
          <p:cNvSpPr txBox="1"/>
          <p:nvPr/>
        </p:nvSpPr>
        <p:spPr>
          <a:xfrm>
            <a:off x="6326909" y="2711261"/>
            <a:ext cx="5283274" cy="1071768"/>
          </a:xfrm>
          <a:prstGeom prst="rect">
            <a:avLst/>
          </a:prstGeom>
          <a:noFill/>
        </p:spPr>
        <p:txBody>
          <a:bodyPr wrap="square">
            <a:spAutoFit/>
          </a:bodyPr>
          <a:lstStyle/>
          <a:p>
            <a:pPr algn="just">
              <a:lnSpc>
                <a:spcPct val="107000"/>
              </a:lnSpc>
              <a:spcAft>
                <a:spcPts val="800"/>
              </a:spcAft>
            </a:pPr>
            <a:r>
              <a:rPr lang="en-GB" sz="1400" b="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Correlation Matrix</a:t>
            </a: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2400"/>
              </a:spcAft>
            </a:pPr>
            <a:r>
              <a:rPr lang="en-GB" sz="1400" dirty="0">
                <a:solidFill>
                  <a:schemeClr val="accent2">
                    <a:lumMod val="50000"/>
                  </a:schemeClr>
                </a:solidFill>
                <a:effectLst/>
                <a:latin typeface="Times New Roman" panose="02020603050405020304" pitchFamily="18" charset="0"/>
                <a:ea typeface="Times New Roman" panose="02020603050405020304" pitchFamily="18" charset="0"/>
              </a:rPr>
              <a:t>Correlation metrics are used to determine whether or not two variables are related with each other.  A correlation can be either positive or negative.</a:t>
            </a:r>
          </a:p>
        </p:txBody>
      </p:sp>
      <p:graphicFrame>
        <p:nvGraphicFramePr>
          <p:cNvPr id="8" name="Diagram 7">
            <a:extLst>
              <a:ext uri="{FF2B5EF4-FFF2-40B4-BE49-F238E27FC236}">
                <a16:creationId xmlns:a16="http://schemas.microsoft.com/office/drawing/2014/main" id="{E6488F11-B1F6-4F59-9CC0-284CDDAF8202}"/>
              </a:ext>
            </a:extLst>
          </p:cNvPr>
          <p:cNvGraphicFramePr/>
          <p:nvPr>
            <p:extLst>
              <p:ext uri="{D42A27DB-BD31-4B8C-83A1-F6EECF244321}">
                <p14:modId xmlns:p14="http://schemas.microsoft.com/office/powerpoint/2010/main" val="308433237"/>
              </p:ext>
            </p:extLst>
          </p:nvPr>
        </p:nvGraphicFramePr>
        <p:xfrm>
          <a:off x="6280293" y="3753765"/>
          <a:ext cx="5376506" cy="6550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Rectangle 20">
            <a:extLst>
              <a:ext uri="{FF2B5EF4-FFF2-40B4-BE49-F238E27FC236}">
                <a16:creationId xmlns:a16="http://schemas.microsoft.com/office/drawing/2014/main" id="{310538AC-ED63-473D-B905-4D72404F3ADE}"/>
              </a:ext>
            </a:extLst>
          </p:cNvPr>
          <p:cNvSpPr/>
          <p:nvPr/>
        </p:nvSpPr>
        <p:spPr>
          <a:xfrm>
            <a:off x="101602" y="1484950"/>
            <a:ext cx="6059054" cy="512585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Tree>
    <p:extLst>
      <p:ext uri="{BB962C8B-B14F-4D97-AF65-F5344CB8AC3E}">
        <p14:creationId xmlns:p14="http://schemas.microsoft.com/office/powerpoint/2010/main" val="47871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Solution Number 4</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715526"/>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F31B3465-9855-4DF4-AF14-EECEEC74CDE1}"/>
              </a:ext>
            </a:extLst>
          </p:cNvPr>
          <p:cNvSpPr txBox="1"/>
          <p:nvPr/>
        </p:nvSpPr>
        <p:spPr>
          <a:xfrm>
            <a:off x="5191217" y="3779976"/>
            <a:ext cx="6553032" cy="1667508"/>
          </a:xfrm>
          <a:prstGeom prst="rect">
            <a:avLst/>
          </a:prstGeom>
          <a:noFill/>
        </p:spPr>
        <p:txBody>
          <a:bodyPr wrap="square">
            <a:spAutoFit/>
          </a:bodyPr>
          <a:lstStyle/>
          <a:p>
            <a:pPr algn="just">
              <a:lnSpc>
                <a:spcPct val="107000"/>
              </a:lnSpc>
              <a:spcAft>
                <a:spcPts val="800"/>
              </a:spcAft>
            </a:pPr>
            <a:r>
              <a:rPr lang="en-GB" sz="12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Factors affecting Life Expectancy</a:t>
            </a:r>
          </a:p>
          <a:p>
            <a:pPr algn="just">
              <a:lnSpc>
                <a:spcPct val="107000"/>
              </a:lnSpc>
              <a:spcAft>
                <a:spcPts val="800"/>
              </a:spcAft>
            </a:pPr>
            <a:r>
              <a:rPr lang="en-GB" sz="12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 the life Expectancy dataset, we have a total 29 features and after pre-processing the dataset we have 14 features for our analysis. Life expectancy at birth (SP.DYN.LE00.IN) is response variable and other 14 are predictor variables.</a:t>
            </a:r>
          </a:p>
          <a:p>
            <a:pPr algn="just">
              <a:lnSpc>
                <a:spcPct val="107000"/>
              </a:lnSpc>
              <a:spcAft>
                <a:spcPts val="800"/>
              </a:spcAft>
            </a:pPr>
            <a:r>
              <a:rPr lang="en-GB" sz="1200" dirty="0">
                <a:solidFill>
                  <a:schemeClr val="accent2">
                    <a:lumMod val="50000"/>
                  </a:schemeClr>
                </a:solidFill>
                <a:effectLst/>
                <a:latin typeface="Times New Roman" panose="02020603050405020304" pitchFamily="18" charset="0"/>
                <a:ea typeface="Calibri" panose="020F0502020204030204" pitchFamily="34" charset="0"/>
              </a:rPr>
              <a:t>Recursive feature elimination</a:t>
            </a:r>
            <a:r>
              <a:rPr lang="en-GB" sz="12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1200" dirty="0">
                <a:solidFill>
                  <a:schemeClr val="accent2">
                    <a:lumMod val="50000"/>
                  </a:schemeClr>
                </a:solidFill>
                <a:effectLst/>
                <a:latin typeface="Times New Roman" panose="02020603050405020304" pitchFamily="18" charset="0"/>
                <a:ea typeface="Calibri" panose="020F0502020204030204" pitchFamily="34" charset="0"/>
              </a:rPr>
              <a:t>A small p-value (less than 5%) is a significant criterion to select the null hypothesis and consequently convey the strength of the relationship with the response variable. R-squared value helps in finding the significance of the selected model.</a:t>
            </a:r>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
        <p:nvSpPr>
          <p:cNvPr id="4" name="Rectangle 2">
            <a:extLst>
              <a:ext uri="{FF2B5EF4-FFF2-40B4-BE49-F238E27FC236}">
                <a16:creationId xmlns:a16="http://schemas.microsoft.com/office/drawing/2014/main" id="{27484884-8120-4970-BCD3-8C26325EBBD4}"/>
              </a:ext>
            </a:extLst>
          </p:cNvPr>
          <p:cNvSpPr>
            <a:spLocks noChangeArrowheads="1"/>
          </p:cNvSpPr>
          <p:nvPr/>
        </p:nvSpPr>
        <p:spPr bwMode="auto">
          <a:xfrm>
            <a:off x="5234474" y="1642005"/>
            <a:ext cx="2836566" cy="2056478"/>
          </a:xfrm>
          <a:prstGeom prst="rect">
            <a:avLst/>
          </a:prstGeom>
          <a:blipFill dpi="0" rotWithShape="1">
            <a:blip r:embed="rId3"/>
            <a:srcRect/>
            <a:stretch>
              <a:fillRect/>
            </a:stretch>
          </a:bli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 name="Rectangle 3">
            <a:extLst>
              <a:ext uri="{FF2B5EF4-FFF2-40B4-BE49-F238E27FC236}">
                <a16:creationId xmlns:a16="http://schemas.microsoft.com/office/drawing/2014/main" id="{5EDBBCBF-51C0-4709-B01C-6CF1784A938A}"/>
              </a:ext>
            </a:extLst>
          </p:cNvPr>
          <p:cNvSpPr>
            <a:spLocks noChangeArrowheads="1"/>
          </p:cNvSpPr>
          <p:nvPr/>
        </p:nvSpPr>
        <p:spPr bwMode="auto">
          <a:xfrm>
            <a:off x="8322906" y="1642005"/>
            <a:ext cx="3057321" cy="2056478"/>
          </a:xfrm>
          <a:prstGeom prst="rect">
            <a:avLst/>
          </a:prstGeom>
          <a:blipFill dpi="0" rotWithShape="0">
            <a:blip r:embed="rId4"/>
            <a:srcRect/>
            <a:stretch>
              <a:fillRect/>
            </a:stretch>
          </a:bli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 name="Rectangle 4">
            <a:extLst>
              <a:ext uri="{FF2B5EF4-FFF2-40B4-BE49-F238E27FC236}">
                <a16:creationId xmlns:a16="http://schemas.microsoft.com/office/drawing/2014/main" id="{039E6095-F8EC-472D-986B-0D831B458C73}"/>
              </a:ext>
            </a:extLst>
          </p:cNvPr>
          <p:cNvSpPr>
            <a:spLocks noChangeArrowheads="1"/>
          </p:cNvSpPr>
          <p:nvPr/>
        </p:nvSpPr>
        <p:spPr bwMode="auto">
          <a:xfrm>
            <a:off x="238874" y="1612561"/>
            <a:ext cx="4258481" cy="2569762"/>
          </a:xfrm>
          <a:prstGeom prst="rect">
            <a:avLst/>
          </a:prstGeom>
          <a:blipFill dpi="0" rotWithShape="0">
            <a:blip r:embed="rId5"/>
            <a:srcRect/>
            <a:stretch>
              <a:fillRect/>
            </a:stretch>
          </a:bli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6" name="TextBox 15">
            <a:extLst>
              <a:ext uri="{FF2B5EF4-FFF2-40B4-BE49-F238E27FC236}">
                <a16:creationId xmlns:a16="http://schemas.microsoft.com/office/drawing/2014/main" id="{D58A44F3-AB9C-4856-80A9-22C024D57CF3}"/>
              </a:ext>
            </a:extLst>
          </p:cNvPr>
          <p:cNvSpPr txBox="1"/>
          <p:nvPr/>
        </p:nvSpPr>
        <p:spPr>
          <a:xfrm>
            <a:off x="447752" y="4518351"/>
            <a:ext cx="3521363" cy="646331"/>
          </a:xfrm>
          <a:prstGeom prst="rect">
            <a:avLst/>
          </a:prstGeom>
          <a:noFill/>
        </p:spPr>
        <p:txBody>
          <a:bodyPr wrap="square">
            <a:spAutoFit/>
          </a:bodyPr>
          <a:lstStyle/>
          <a:p>
            <a:pPr algn="just"/>
            <a:r>
              <a:rPr lang="en-GB" sz="1200" dirty="0">
                <a:solidFill>
                  <a:schemeClr val="accent2">
                    <a:lumMod val="50000"/>
                  </a:schemeClr>
                </a:solidFill>
                <a:effectLst/>
                <a:latin typeface="Times New Roman" panose="02020603050405020304" pitchFamily="18" charset="0"/>
                <a:ea typeface="Calibri" panose="020F0502020204030204" pitchFamily="34" charset="0"/>
              </a:rPr>
              <a:t>AIC is designed to locate the variation in data,</a:t>
            </a:r>
            <a:r>
              <a:rPr lang="en-GB" sz="1200" b="1" dirty="0">
                <a:solidFill>
                  <a:schemeClr val="accent2">
                    <a:lumMod val="50000"/>
                  </a:schemeClr>
                </a:solidFill>
                <a:effectLst/>
                <a:latin typeface="Arial" panose="020B0604020202020204" pitchFamily="34" charset="0"/>
                <a:ea typeface="Calibri" panose="020F0502020204030204" pitchFamily="34" charset="0"/>
              </a:rPr>
              <a:t> w</a:t>
            </a:r>
            <a:r>
              <a:rPr lang="en-GB" sz="1200" b="1" dirty="0">
                <a:solidFill>
                  <a:schemeClr val="accent2">
                    <a:lumMod val="50000"/>
                  </a:schemeClr>
                </a:solidFill>
                <a:effectLst/>
                <a:latin typeface="Times New Roman" panose="02020603050405020304" pitchFamily="18" charset="0"/>
                <a:ea typeface="Calibri" panose="020F0502020204030204" pitchFamily="34" charset="0"/>
              </a:rPr>
              <a:t>hile penalizing for models that use an excessive number of parameters</a:t>
            </a:r>
            <a:r>
              <a:rPr lang="en-GB" sz="1200" dirty="0">
                <a:solidFill>
                  <a:schemeClr val="accent2">
                    <a:lumMod val="50000"/>
                  </a:schemeClr>
                </a:solidFill>
                <a:effectLst/>
                <a:latin typeface="Times New Roman" panose="02020603050405020304" pitchFamily="18" charset="0"/>
                <a:ea typeface="Calibri" panose="020F0502020204030204" pitchFamily="34" charset="0"/>
              </a:rPr>
              <a:t>.</a:t>
            </a:r>
            <a:endParaRPr lang="en-GB" sz="1200" dirty="0">
              <a:solidFill>
                <a:schemeClr val="accent2">
                  <a:lumMod val="50000"/>
                </a:schemeClr>
              </a:solidFill>
            </a:endParaRPr>
          </a:p>
        </p:txBody>
      </p:sp>
      <p:sp>
        <p:nvSpPr>
          <p:cNvPr id="17" name="Rectangle 16">
            <a:extLst>
              <a:ext uri="{FF2B5EF4-FFF2-40B4-BE49-F238E27FC236}">
                <a16:creationId xmlns:a16="http://schemas.microsoft.com/office/drawing/2014/main" id="{EBE7745C-81C4-44F5-A7D5-D5C6D6E61B0A}"/>
              </a:ext>
            </a:extLst>
          </p:cNvPr>
          <p:cNvSpPr/>
          <p:nvPr/>
        </p:nvSpPr>
        <p:spPr>
          <a:xfrm>
            <a:off x="4858920" y="1494281"/>
            <a:ext cx="7245332" cy="512585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
        <p:nvSpPr>
          <p:cNvPr id="20" name="Rectangle 19">
            <a:extLst>
              <a:ext uri="{FF2B5EF4-FFF2-40B4-BE49-F238E27FC236}">
                <a16:creationId xmlns:a16="http://schemas.microsoft.com/office/drawing/2014/main" id="{524C0729-DF7F-4678-BD94-381DACCD5A4A}"/>
              </a:ext>
            </a:extLst>
          </p:cNvPr>
          <p:cNvSpPr/>
          <p:nvPr/>
        </p:nvSpPr>
        <p:spPr>
          <a:xfrm>
            <a:off x="73252" y="1504997"/>
            <a:ext cx="4620046" cy="5125854"/>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
        <p:nvSpPr>
          <p:cNvPr id="21" name="TextBox 20">
            <a:extLst>
              <a:ext uri="{FF2B5EF4-FFF2-40B4-BE49-F238E27FC236}">
                <a16:creationId xmlns:a16="http://schemas.microsoft.com/office/drawing/2014/main" id="{AF0D4B31-D91B-4A29-8CBE-0DA3A8CFC792}"/>
              </a:ext>
            </a:extLst>
          </p:cNvPr>
          <p:cNvSpPr txBox="1"/>
          <p:nvPr/>
        </p:nvSpPr>
        <p:spPr>
          <a:xfrm>
            <a:off x="767113" y="4182323"/>
            <a:ext cx="3202002" cy="261610"/>
          </a:xfrm>
          <a:prstGeom prst="rect">
            <a:avLst/>
          </a:prstGeom>
          <a:noFill/>
        </p:spPr>
        <p:txBody>
          <a:bodyPr wrap="square">
            <a:spAutoFit/>
          </a:bodyPr>
          <a:lstStyle/>
          <a:p>
            <a:r>
              <a:rPr lang="en-GB" sz="1100" dirty="0">
                <a:solidFill>
                  <a:schemeClr val="accent2">
                    <a:lumMod val="50000"/>
                  </a:schemeClr>
                </a:solidFill>
                <a:effectLst/>
                <a:latin typeface="Times New Roman" panose="02020603050405020304" pitchFamily="18" charset="0"/>
                <a:ea typeface="Calibri" panose="020F0502020204030204" pitchFamily="34" charset="0"/>
              </a:rPr>
              <a:t>Summary of life expectancy best model (best AIC)</a:t>
            </a:r>
            <a:endParaRPr lang="en-GB" sz="1100" dirty="0">
              <a:solidFill>
                <a:schemeClr val="accent2">
                  <a:lumMod val="50000"/>
                </a:schemeClr>
              </a:solidFill>
            </a:endParaRPr>
          </a:p>
        </p:txBody>
      </p:sp>
      <p:graphicFrame>
        <p:nvGraphicFramePr>
          <p:cNvPr id="9" name="Diagram 8">
            <a:extLst>
              <a:ext uri="{FF2B5EF4-FFF2-40B4-BE49-F238E27FC236}">
                <a16:creationId xmlns:a16="http://schemas.microsoft.com/office/drawing/2014/main" id="{01910A7F-4D21-4053-A382-EB00F5CDB9AB}"/>
              </a:ext>
            </a:extLst>
          </p:cNvPr>
          <p:cNvGraphicFramePr/>
          <p:nvPr>
            <p:extLst>
              <p:ext uri="{D42A27DB-BD31-4B8C-83A1-F6EECF244321}">
                <p14:modId xmlns:p14="http://schemas.microsoft.com/office/powerpoint/2010/main" val="1686215195"/>
              </p:ext>
            </p:extLst>
          </p:nvPr>
        </p:nvGraphicFramePr>
        <p:xfrm>
          <a:off x="6387776" y="5550335"/>
          <a:ext cx="1685505" cy="7373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1" name="Picture 10" descr="Logo&#10;&#10;Description automatically generated">
            <a:extLst>
              <a:ext uri="{FF2B5EF4-FFF2-40B4-BE49-F238E27FC236}">
                <a16:creationId xmlns:a16="http://schemas.microsoft.com/office/drawing/2014/main" id="{D9CBDAD1-0877-4568-825E-8658EE827F6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7659" y="5561872"/>
            <a:ext cx="737306" cy="737306"/>
          </a:xfrm>
          <a:prstGeom prst="rect">
            <a:avLst/>
          </a:prstGeom>
        </p:spPr>
      </p:pic>
    </p:spTree>
    <p:extLst>
      <p:ext uri="{BB962C8B-B14F-4D97-AF65-F5344CB8AC3E}">
        <p14:creationId xmlns:p14="http://schemas.microsoft.com/office/powerpoint/2010/main" val="63947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3E4D3254-AC79-4312-8469-EC3591927D48}"/>
              </a:ext>
            </a:extLst>
          </p:cNvPr>
          <p:cNvSpPr/>
          <p:nvPr/>
        </p:nvSpPr>
        <p:spPr>
          <a:xfrm>
            <a:off x="0" y="109108"/>
            <a:ext cx="12192000" cy="1205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340874"/>
            <a:ext cx="12190909" cy="724247"/>
          </a:xfrm>
          <a:prstGeom prst="rect">
            <a:avLst/>
          </a:prstGeom>
        </p:spPr>
        <p:txBody>
          <a:bodyPr/>
          <a:lstStyle/>
          <a:p>
            <a:r>
              <a:rPr lang="en-US" dirty="0"/>
              <a:t>Solution Number 5</a:t>
            </a:r>
          </a:p>
        </p:txBody>
      </p:sp>
      <p:sp>
        <p:nvSpPr>
          <p:cNvPr id="48" name="Rectangle 47">
            <a:extLst>
              <a:ext uri="{FF2B5EF4-FFF2-40B4-BE49-F238E27FC236}">
                <a16:creationId xmlns:a16="http://schemas.microsoft.com/office/drawing/2014/main" id="{D773B661-CA86-4FC8-99C8-6E6E7F132B7F}"/>
              </a:ext>
            </a:extLst>
          </p:cNvPr>
          <p:cNvSpPr/>
          <p:nvPr/>
        </p:nvSpPr>
        <p:spPr>
          <a:xfrm>
            <a:off x="-944" y="6687535"/>
            <a:ext cx="12192796" cy="1704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Rectangle 92">
            <a:extLst>
              <a:ext uri="{FF2B5EF4-FFF2-40B4-BE49-F238E27FC236}">
                <a16:creationId xmlns:a16="http://schemas.microsoft.com/office/drawing/2014/main" id="{43228ACD-25F3-4B26-94BF-E2FA0ABBE232}"/>
              </a:ext>
            </a:extLst>
          </p:cNvPr>
          <p:cNvSpPr/>
          <p:nvPr/>
        </p:nvSpPr>
        <p:spPr>
          <a:xfrm>
            <a:off x="0" y="-3578"/>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E8FEE65-EB8C-47A8-A25F-B882F463938E}"/>
              </a:ext>
            </a:extLst>
          </p:cNvPr>
          <p:cNvSpPr/>
          <p:nvPr/>
        </p:nvSpPr>
        <p:spPr>
          <a:xfrm>
            <a:off x="-944" y="1363241"/>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1">
            <a:extLst>
              <a:ext uri="{FF2B5EF4-FFF2-40B4-BE49-F238E27FC236}">
                <a16:creationId xmlns:a16="http://schemas.microsoft.com/office/drawing/2014/main" id="{6105F13C-2B98-4FE1-A4B2-23A277A694B4}"/>
              </a:ext>
            </a:extLst>
          </p:cNvPr>
          <p:cNvSpPr txBox="1">
            <a:spLocks/>
          </p:cNvSpPr>
          <p:nvPr/>
        </p:nvSpPr>
        <p:spPr>
          <a:xfrm>
            <a:off x="6094982" y="362975"/>
            <a:ext cx="6281522"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F31B3465-9855-4DF4-AF14-EECEEC74CDE1}"/>
              </a:ext>
            </a:extLst>
          </p:cNvPr>
          <p:cNvSpPr txBox="1"/>
          <p:nvPr/>
        </p:nvSpPr>
        <p:spPr>
          <a:xfrm>
            <a:off x="6400725" y="1666544"/>
            <a:ext cx="5393169" cy="738664"/>
          </a:xfrm>
          <a:prstGeom prst="rect">
            <a:avLst/>
          </a:prstGeom>
          <a:noFill/>
        </p:spPr>
        <p:txBody>
          <a:bodyPr wrap="square">
            <a:spAutoFit/>
          </a:bodyPr>
          <a:lstStyle/>
          <a:p>
            <a:pPr algn="just"/>
            <a:r>
              <a:rPr lang="en-GB" sz="1400" dirty="0">
                <a:solidFill>
                  <a:schemeClr val="accent2">
                    <a:lumMod val="50000"/>
                  </a:schemeClr>
                </a:solidFill>
                <a:effectLst/>
                <a:latin typeface="Times New Roman" panose="02020603050405020304" pitchFamily="18" charset="0"/>
                <a:ea typeface="Calibri" panose="020F0502020204030204" pitchFamily="34" charset="0"/>
              </a:rPr>
              <a:t>ANOVA (Analysis of Variance) is a statistical test that is used to examine the differences between the means of many groups. </a:t>
            </a:r>
          </a:p>
          <a:p>
            <a:pPr algn="just"/>
            <a:endParaRPr lang="en-GB" sz="1400" dirty="0">
              <a:solidFill>
                <a:schemeClr val="accent2">
                  <a:lumMod val="50000"/>
                </a:schemeClr>
              </a:solidFill>
              <a:latin typeface="Times New Roman" panose="02020603050405020304" pitchFamily="18" charset="0"/>
            </a:endParaRPr>
          </a:p>
        </p:txBody>
      </p:sp>
      <p:pic>
        <p:nvPicPr>
          <p:cNvPr id="19" name="Picture 18" descr="University of Essex">
            <a:extLst>
              <a:ext uri="{FF2B5EF4-FFF2-40B4-BE49-F238E27FC236}">
                <a16:creationId xmlns:a16="http://schemas.microsoft.com/office/drawing/2014/main" id="{13995372-2C5D-430A-BF8A-BBB2FFFE94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1" y="503437"/>
            <a:ext cx="857130" cy="312200"/>
          </a:xfrm>
          <a:prstGeom prst="rect">
            <a:avLst/>
          </a:prstGeom>
          <a:noFill/>
          <a:ln>
            <a:noFill/>
          </a:ln>
        </p:spPr>
      </p:pic>
      <p:sp>
        <p:nvSpPr>
          <p:cNvPr id="4" name="Rectangle 2">
            <a:extLst>
              <a:ext uri="{FF2B5EF4-FFF2-40B4-BE49-F238E27FC236}">
                <a16:creationId xmlns:a16="http://schemas.microsoft.com/office/drawing/2014/main" id="{0CE1BADA-BFED-4544-9C52-B425FC822D93}"/>
              </a:ext>
            </a:extLst>
          </p:cNvPr>
          <p:cNvSpPr>
            <a:spLocks noChangeArrowheads="1"/>
          </p:cNvSpPr>
          <p:nvPr/>
        </p:nvSpPr>
        <p:spPr bwMode="auto">
          <a:xfrm>
            <a:off x="218057" y="1883818"/>
            <a:ext cx="5876925" cy="4114800"/>
          </a:xfrm>
          <a:prstGeom prst="rect">
            <a:avLst/>
          </a:prstGeom>
          <a:blipFill dpi="0" rotWithShape="0">
            <a:blip r:embed="rId3"/>
            <a:srcRect/>
            <a:stretch>
              <a:fillRect/>
            </a:stretch>
          </a:bli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Rectangle 24">
            <a:extLst>
              <a:ext uri="{FF2B5EF4-FFF2-40B4-BE49-F238E27FC236}">
                <a16:creationId xmlns:a16="http://schemas.microsoft.com/office/drawing/2014/main" id="{85EF6545-9D76-4532-8D6B-054BD1A5CB2E}"/>
              </a:ext>
            </a:extLst>
          </p:cNvPr>
          <p:cNvSpPr/>
          <p:nvPr/>
        </p:nvSpPr>
        <p:spPr>
          <a:xfrm>
            <a:off x="101602" y="1484950"/>
            <a:ext cx="6059054" cy="483372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B050"/>
              </a:solidFill>
            </a:endParaRPr>
          </a:p>
        </p:txBody>
      </p:sp>
      <p:sp>
        <p:nvSpPr>
          <p:cNvPr id="26" name="TextBox 25">
            <a:extLst>
              <a:ext uri="{FF2B5EF4-FFF2-40B4-BE49-F238E27FC236}">
                <a16:creationId xmlns:a16="http://schemas.microsoft.com/office/drawing/2014/main" id="{7DD4F617-399F-45E4-97E2-EF3BFB5F4361}"/>
              </a:ext>
            </a:extLst>
          </p:cNvPr>
          <p:cNvSpPr txBox="1"/>
          <p:nvPr/>
        </p:nvSpPr>
        <p:spPr>
          <a:xfrm>
            <a:off x="6400725" y="2154492"/>
            <a:ext cx="5283275" cy="1307089"/>
          </a:xfrm>
          <a:prstGeom prst="rect">
            <a:avLst/>
          </a:prstGeom>
          <a:noFill/>
        </p:spPr>
        <p:txBody>
          <a:bodyPr wrap="square">
            <a:spAutoFit/>
          </a:bodyPr>
          <a:lstStyle/>
          <a:p>
            <a:pPr algn="just">
              <a:lnSpc>
                <a:spcPct val="107000"/>
              </a:lnSpc>
              <a:spcAft>
                <a:spcPts val="800"/>
              </a:spcAft>
            </a:pP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Following are the assumptions that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oneway</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ANOVA follows:</a:t>
            </a: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Observational independence; </a:t>
            </a: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normally distributed response variable; </a:t>
            </a:r>
            <a:endParaRPr lang="en-GB"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solidFill>
                  <a:schemeClr val="accent2">
                    <a:lumMod val="50000"/>
                  </a:schemeClr>
                </a:solidFill>
                <a:effectLst/>
                <a:latin typeface="Times New Roman" panose="02020603050405020304" pitchFamily="18" charset="0"/>
                <a:ea typeface="Calibri" panose="020F0502020204030204" pitchFamily="34" charset="0"/>
              </a:rPr>
              <a:t>•	variance homogeneity</a:t>
            </a:r>
            <a:endParaRPr lang="en-GB" sz="1400" dirty="0">
              <a:solidFill>
                <a:schemeClr val="accent2">
                  <a:lumMod val="50000"/>
                </a:schemeClr>
              </a:solidFill>
            </a:endParaRPr>
          </a:p>
        </p:txBody>
      </p:sp>
      <p:sp>
        <p:nvSpPr>
          <p:cNvPr id="29" name="TextBox 28">
            <a:extLst>
              <a:ext uri="{FF2B5EF4-FFF2-40B4-BE49-F238E27FC236}">
                <a16:creationId xmlns:a16="http://schemas.microsoft.com/office/drawing/2014/main" id="{564C3FFE-669B-49DA-A820-53821B0CE8EE}"/>
              </a:ext>
            </a:extLst>
          </p:cNvPr>
          <p:cNvSpPr txBox="1"/>
          <p:nvPr/>
        </p:nvSpPr>
        <p:spPr>
          <a:xfrm>
            <a:off x="6400724" y="3595294"/>
            <a:ext cx="5283275" cy="1233543"/>
          </a:xfrm>
          <a:prstGeom prst="rect">
            <a:avLst/>
          </a:prstGeom>
          <a:noFill/>
        </p:spPr>
        <p:txBody>
          <a:bodyPr wrap="square">
            <a:spAutoFit/>
          </a:bodyPr>
          <a:lstStyle/>
          <a:p>
            <a:pPr algn="just">
              <a:lnSpc>
                <a:spcPct val="107000"/>
              </a:lnSpc>
              <a:spcAft>
                <a:spcPts val="800"/>
              </a:spcAft>
            </a:pP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It is quite clear from the graph and from the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Anova</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test there is high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Fscore</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which is the ratio of variance between and within the group and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Pvalue</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is less than 0.05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threshold,so</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it is </a:t>
            </a:r>
            <a:r>
              <a:rPr lang="en-GB" sz="1400" dirty="0" err="1">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statiscally</a:t>
            </a:r>
            <a:r>
              <a:rPr lang="en-GB" sz="1400"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significant and we can there is strong association between life expectancy and continent variable.</a:t>
            </a:r>
            <a:endParaRPr lang="en-GB" sz="12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123977"/>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4160</TotalTime>
  <Words>916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Abadi Extra Light</vt:lpstr>
      <vt:lpstr>Aharoni</vt:lpstr>
      <vt:lpstr>Arial</vt:lpstr>
      <vt:lpstr>Calibri</vt:lpstr>
      <vt:lpstr>Calibri Light</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Khan, Zia U</cp:lastModifiedBy>
  <cp:revision>136</cp:revision>
  <dcterms:created xsi:type="dcterms:W3CDTF">2019-01-14T06:35:35Z</dcterms:created>
  <dcterms:modified xsi:type="dcterms:W3CDTF">2022-03-28T06:13:00Z</dcterms:modified>
</cp:coreProperties>
</file>