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3"/>
  </p:notesMasterIdLst>
  <p:handoutMasterIdLst>
    <p:handoutMasterId r:id="rId34"/>
  </p:handoutMasterIdLst>
  <p:sldIdLst>
    <p:sldId id="278" r:id="rId2"/>
    <p:sldId id="273" r:id="rId3"/>
    <p:sldId id="291" r:id="rId4"/>
    <p:sldId id="274" r:id="rId5"/>
    <p:sldId id="258" r:id="rId6"/>
    <p:sldId id="280" r:id="rId7"/>
    <p:sldId id="283" r:id="rId8"/>
    <p:sldId id="300" r:id="rId9"/>
    <p:sldId id="301" r:id="rId10"/>
    <p:sldId id="302" r:id="rId11"/>
    <p:sldId id="306" r:id="rId12"/>
    <p:sldId id="303" r:id="rId13"/>
    <p:sldId id="304" r:id="rId14"/>
    <p:sldId id="305" r:id="rId15"/>
    <p:sldId id="281" r:id="rId16"/>
    <p:sldId id="284" r:id="rId17"/>
    <p:sldId id="287" r:id="rId18"/>
    <p:sldId id="288" r:id="rId19"/>
    <p:sldId id="282" r:id="rId20"/>
    <p:sldId id="292" r:id="rId21"/>
    <p:sldId id="294" r:id="rId22"/>
    <p:sldId id="295" r:id="rId23"/>
    <p:sldId id="296" r:id="rId24"/>
    <p:sldId id="293" r:id="rId25"/>
    <p:sldId id="297" r:id="rId26"/>
    <p:sldId id="298" r:id="rId27"/>
    <p:sldId id="299" r:id="rId28"/>
    <p:sldId id="285" r:id="rId29"/>
    <p:sldId id="290" r:id="rId30"/>
    <p:sldId id="289" r:id="rId31"/>
    <p:sldId id="286" r:id="rId3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ADF8"/>
    <a:srgbClr val="F58F87"/>
    <a:srgbClr val="11E12A"/>
    <a:srgbClr val="402EC2"/>
    <a:srgbClr val="DF2213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3167" autoAdjust="0"/>
  </p:normalViewPr>
  <p:slideViewPr>
    <p:cSldViewPr>
      <p:cViewPr>
        <p:scale>
          <a:sx n="66" d="100"/>
          <a:sy n="66" d="100"/>
        </p:scale>
        <p:origin x="-948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7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B4273-434D-42C1-9EEE-31DEDB028D2F}" type="datetimeFigureOut">
              <a:rPr lang="de-DE" smtClean="0"/>
              <a:pPr/>
              <a:t>13.03.2014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9A0E-17C3-463E-ABB5-F413BCDCBFC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023AC-D493-4B45-95F3-9AC46186548C}" type="datetimeFigureOut">
              <a:rPr lang="de-DE" smtClean="0"/>
              <a:pPr/>
              <a:t>13.03.2014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8B18D-5FEB-450B-A11A-BB84825D82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8B18D-5FEB-450B-A11A-BB84825D82D8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8B18D-5FEB-450B-A11A-BB84825D82D8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8B18D-5FEB-450B-A11A-BB84825D82D8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8B18D-5FEB-450B-A11A-BB84825D82D8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8B18D-5FEB-450B-A11A-BB84825D82D8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8B18D-5FEB-450B-A11A-BB84825D82D8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8B18D-5FEB-450B-A11A-BB84825D82D8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8B18D-5FEB-450B-A11A-BB84825D82D8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8B18D-5FEB-450B-A11A-BB84825D82D8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8B18D-5FEB-450B-A11A-BB84825D82D8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8B18D-5FEB-450B-A11A-BB84825D82D8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8B18D-5FEB-450B-A11A-BB84825D82D8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8B18D-5FEB-450B-A11A-BB84825D82D8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8B18D-5FEB-450B-A11A-BB84825D82D8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8B18D-5FEB-450B-A11A-BB84825D82D8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8B18D-5FEB-450B-A11A-BB84825D82D8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8B18D-5FEB-450B-A11A-BB84825D82D8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8B18D-5FEB-450B-A11A-BB84825D82D8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8B18D-5FEB-450B-A11A-BB84825D82D8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8B18D-5FEB-450B-A11A-BB84825D82D8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42910" y="2143116"/>
            <a:ext cx="7772400" cy="1470025"/>
          </a:xfrm>
        </p:spPr>
        <p:txBody>
          <a:bodyPr>
            <a:normAutofit/>
          </a:bodyPr>
          <a:lstStyle>
            <a:lvl1pPr algn="l">
              <a:defRPr sz="4400" baseline="0">
                <a:solidFill>
                  <a:schemeClr val="bg1"/>
                </a:solidFill>
                <a:latin typeface="Franklin Gothic Heavy" pitchFamily="34" charset="0"/>
                <a:ea typeface="Franklin Gothic Heavy" pitchFamily="34" charset="0"/>
              </a:defRPr>
            </a:lvl1pPr>
          </a:lstStyle>
          <a:p>
            <a:r>
              <a:rPr lang="de-DE" dirty="0" smtClean="0"/>
              <a:t>A </a:t>
            </a:r>
            <a:r>
              <a:rPr lang="de-DE" dirty="0" err="1" smtClean="0"/>
              <a:t>nice</a:t>
            </a:r>
            <a:r>
              <a:rPr lang="de-DE" dirty="0" smtClean="0"/>
              <a:t> Topic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present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42910" y="3643314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err="1" smtClean="0"/>
              <a:t>Subtitles</a:t>
            </a:r>
            <a:r>
              <a:rPr lang="de-DE" dirty="0" smtClean="0"/>
              <a:t> </a:t>
            </a:r>
            <a:r>
              <a:rPr lang="de-DE" dirty="0" err="1" smtClean="0"/>
              <a:t>rules</a:t>
            </a:r>
            <a:r>
              <a:rPr lang="de-DE" dirty="0" smtClean="0"/>
              <a:t> </a:t>
            </a:r>
            <a:r>
              <a:rPr lang="de-DE" dirty="0" err="1" smtClean="0"/>
              <a:t>sometimes</a:t>
            </a:r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520" y="630932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 smtClean="0">
                <a:solidFill>
                  <a:schemeClr val="tx1"/>
                </a:solidFill>
              </a:rPr>
              <a:t>| Softwarepraktikum | Gruppe 4B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3" name="Grafik 12" descr="wwu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8224" y="6165304"/>
            <a:ext cx="2304256" cy="500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kaler Titel u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4"/>
          <p:cNvSpPr>
            <a:spLocks noGrp="1"/>
          </p:cNvSpPr>
          <p:nvPr>
            <p:ph type="title" hasCustomPrompt="1"/>
          </p:nvPr>
        </p:nvSpPr>
        <p:spPr>
          <a:xfrm>
            <a:off x="357158" y="142852"/>
            <a:ext cx="8329642" cy="642942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The End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4000500" y="2071688"/>
            <a:ext cx="4357714" cy="25717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520" y="630932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 smtClean="0">
                <a:solidFill>
                  <a:schemeClr val="tx1"/>
                </a:solidFill>
              </a:rPr>
              <a:t>| Softwarepraktikum | Gruppe 4B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1" name="Grafik 10" descr="wwu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8224" y="6165304"/>
            <a:ext cx="2304256" cy="500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zzle_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85720" y="981075"/>
            <a:ext cx="8429684" cy="50370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buNone/>
              <a:defRPr sz="2400" baseline="0">
                <a:latin typeface="Estrangelo Edessa" pitchFamily="66" charset="0"/>
                <a:cs typeface="Estrangelo Edessa" pitchFamily="66" charset="0"/>
              </a:defRPr>
            </a:lvl1pPr>
          </a:lstStyle>
          <a:p>
            <a:pPr lvl="0"/>
            <a:r>
              <a:rPr lang="de-DE" dirty="0" smtClean="0"/>
              <a:t>Start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 hasCustomPrompt="1"/>
          </p:nvPr>
        </p:nvSpPr>
        <p:spPr>
          <a:xfrm>
            <a:off x="285750" y="1714500"/>
            <a:ext cx="2500313" cy="185737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Black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outline</a:t>
            </a:r>
            <a:r>
              <a:rPr lang="de-DE" dirty="0" smtClean="0"/>
              <a:t> </a:t>
            </a:r>
          </a:p>
          <a:p>
            <a:pPr lvl="0"/>
            <a:r>
              <a:rPr lang="de-DE" dirty="0" smtClean="0"/>
              <a:t>a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520" y="630932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 smtClean="0">
                <a:solidFill>
                  <a:schemeClr val="tx1"/>
                </a:solidFill>
              </a:rPr>
              <a:t>| Softwarepraktikum | Gruppe 4B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1" name="Grafik 10" descr="wwu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8224" y="6165304"/>
            <a:ext cx="2304256" cy="500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zzle_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85720" y="981075"/>
            <a:ext cx="8429684" cy="50370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buNone/>
              <a:defRPr sz="2400" baseline="0">
                <a:latin typeface="Estrangelo Edessa" pitchFamily="66" charset="0"/>
                <a:cs typeface="Estrangelo Edessa" pitchFamily="66" charset="0"/>
              </a:defRPr>
            </a:lvl1pPr>
          </a:lstStyle>
          <a:p>
            <a:pPr lvl="0"/>
            <a:r>
              <a:rPr lang="de-DE" dirty="0" smtClean="0"/>
              <a:t>Start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 hasCustomPrompt="1"/>
          </p:nvPr>
        </p:nvSpPr>
        <p:spPr>
          <a:xfrm>
            <a:off x="285750" y="1714500"/>
            <a:ext cx="2500313" cy="185737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Black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outline</a:t>
            </a:r>
            <a:r>
              <a:rPr lang="de-DE" dirty="0" smtClean="0"/>
              <a:t> </a:t>
            </a:r>
          </a:p>
          <a:p>
            <a:pPr lvl="0"/>
            <a:r>
              <a:rPr lang="de-DE" dirty="0" smtClean="0"/>
              <a:t>a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sp>
        <p:nvSpPr>
          <p:cNvPr id="9" name="Inhaltsplatzhalter 9"/>
          <p:cNvSpPr>
            <a:spLocks noGrp="1"/>
          </p:cNvSpPr>
          <p:nvPr>
            <p:ph sz="quarter" idx="16" hasCustomPrompt="1"/>
          </p:nvPr>
        </p:nvSpPr>
        <p:spPr>
          <a:xfrm>
            <a:off x="6357967" y="1714488"/>
            <a:ext cx="2500313" cy="1857375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buNone/>
              <a:defRPr sz="1800" baseline="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Black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outline</a:t>
            </a:r>
            <a:r>
              <a:rPr lang="de-DE" dirty="0" smtClean="0"/>
              <a:t> </a:t>
            </a:r>
          </a:p>
          <a:p>
            <a:pPr lvl="0"/>
            <a:r>
              <a:rPr lang="de-DE" dirty="0" smtClean="0"/>
              <a:t>a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520" y="630932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 smtClean="0">
                <a:solidFill>
                  <a:schemeClr val="tx1"/>
                </a:solidFill>
              </a:rPr>
              <a:t>| Softwarepraktikum | Gruppe 4B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2" name="Grafik 11" descr="wwu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8224" y="6165304"/>
            <a:ext cx="2304256" cy="500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zzle_3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85720" y="981075"/>
            <a:ext cx="8429684" cy="50370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buNone/>
              <a:defRPr sz="2400" baseline="0">
                <a:latin typeface="Estrangelo Edessa" pitchFamily="66" charset="0"/>
                <a:cs typeface="Estrangelo Edessa" pitchFamily="66" charset="0"/>
              </a:defRPr>
            </a:lvl1pPr>
          </a:lstStyle>
          <a:p>
            <a:pPr lvl="0"/>
            <a:r>
              <a:rPr lang="de-DE" dirty="0" smtClean="0"/>
              <a:t>Start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 hasCustomPrompt="1"/>
          </p:nvPr>
        </p:nvSpPr>
        <p:spPr>
          <a:xfrm>
            <a:off x="285750" y="1714500"/>
            <a:ext cx="2500313" cy="185737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Black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outline</a:t>
            </a:r>
            <a:r>
              <a:rPr lang="de-DE" dirty="0" smtClean="0"/>
              <a:t> </a:t>
            </a:r>
          </a:p>
          <a:p>
            <a:pPr lvl="0"/>
            <a:r>
              <a:rPr lang="de-DE" dirty="0" smtClean="0"/>
              <a:t>a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sp>
        <p:nvSpPr>
          <p:cNvPr id="9" name="Inhaltsplatzhalter 9"/>
          <p:cNvSpPr>
            <a:spLocks noGrp="1"/>
          </p:cNvSpPr>
          <p:nvPr>
            <p:ph sz="quarter" idx="16" hasCustomPrompt="1"/>
          </p:nvPr>
        </p:nvSpPr>
        <p:spPr>
          <a:xfrm>
            <a:off x="6357967" y="1714488"/>
            <a:ext cx="2500313" cy="1857375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buNone/>
              <a:defRPr sz="1800" baseline="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Black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outline</a:t>
            </a:r>
            <a:r>
              <a:rPr lang="de-DE" dirty="0" smtClean="0"/>
              <a:t> </a:t>
            </a:r>
          </a:p>
          <a:p>
            <a:pPr lvl="0"/>
            <a:r>
              <a:rPr lang="de-DE" dirty="0" smtClean="0"/>
              <a:t>a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sp>
        <p:nvSpPr>
          <p:cNvPr id="11" name="Inhaltsplatzhalter 9"/>
          <p:cNvSpPr>
            <a:spLocks noGrp="1"/>
          </p:cNvSpPr>
          <p:nvPr>
            <p:ph sz="quarter" idx="17" hasCustomPrompt="1"/>
          </p:nvPr>
        </p:nvSpPr>
        <p:spPr>
          <a:xfrm>
            <a:off x="285720" y="4143393"/>
            <a:ext cx="2500313" cy="185737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buNone/>
              <a:defRPr sz="1800" baseline="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Black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outline</a:t>
            </a:r>
            <a:r>
              <a:rPr lang="de-DE" dirty="0" smtClean="0"/>
              <a:t> </a:t>
            </a:r>
          </a:p>
          <a:p>
            <a:pPr lvl="0"/>
            <a:r>
              <a:rPr lang="de-DE" dirty="0" smtClean="0"/>
              <a:t>a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520" y="630932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 smtClean="0">
                <a:solidFill>
                  <a:schemeClr val="tx1"/>
                </a:solidFill>
              </a:rPr>
              <a:t>| Softwarepraktikum | Gruppe 4B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3" name="Grafik 12" descr="wwu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8224" y="6165304"/>
            <a:ext cx="2304256" cy="5000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zzle_4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85720" y="981075"/>
            <a:ext cx="8429684" cy="50370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buNone/>
              <a:defRPr sz="2400" baseline="0">
                <a:latin typeface="Estrangelo Edessa" pitchFamily="66" charset="0"/>
                <a:cs typeface="Estrangelo Edessa" pitchFamily="66" charset="0"/>
              </a:defRPr>
            </a:lvl1pPr>
          </a:lstStyle>
          <a:p>
            <a:pPr lvl="0"/>
            <a:r>
              <a:rPr lang="de-DE" dirty="0" smtClean="0"/>
              <a:t>Start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 hasCustomPrompt="1"/>
          </p:nvPr>
        </p:nvSpPr>
        <p:spPr>
          <a:xfrm>
            <a:off x="285750" y="1714500"/>
            <a:ext cx="2500313" cy="185737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Black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outline</a:t>
            </a:r>
            <a:r>
              <a:rPr lang="de-DE" dirty="0" smtClean="0"/>
              <a:t> </a:t>
            </a:r>
          </a:p>
          <a:p>
            <a:pPr lvl="0"/>
            <a:r>
              <a:rPr lang="de-DE" dirty="0" smtClean="0"/>
              <a:t>a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sp>
        <p:nvSpPr>
          <p:cNvPr id="9" name="Inhaltsplatzhalter 9"/>
          <p:cNvSpPr>
            <a:spLocks noGrp="1"/>
          </p:cNvSpPr>
          <p:nvPr>
            <p:ph sz="quarter" idx="16" hasCustomPrompt="1"/>
          </p:nvPr>
        </p:nvSpPr>
        <p:spPr>
          <a:xfrm>
            <a:off x="6357967" y="1714488"/>
            <a:ext cx="2500313" cy="1857375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buNone/>
              <a:defRPr sz="1800" baseline="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Black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outline</a:t>
            </a:r>
            <a:r>
              <a:rPr lang="de-DE" dirty="0" smtClean="0"/>
              <a:t> </a:t>
            </a:r>
          </a:p>
          <a:p>
            <a:pPr lvl="0"/>
            <a:r>
              <a:rPr lang="de-DE" dirty="0" smtClean="0"/>
              <a:t>a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sp>
        <p:nvSpPr>
          <p:cNvPr id="11" name="Inhaltsplatzhalter 9"/>
          <p:cNvSpPr>
            <a:spLocks noGrp="1"/>
          </p:cNvSpPr>
          <p:nvPr>
            <p:ph sz="quarter" idx="17" hasCustomPrompt="1"/>
          </p:nvPr>
        </p:nvSpPr>
        <p:spPr>
          <a:xfrm>
            <a:off x="285720" y="4143393"/>
            <a:ext cx="2500313" cy="185737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buNone/>
              <a:defRPr sz="1800" baseline="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Black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outline</a:t>
            </a:r>
            <a:r>
              <a:rPr lang="de-DE" dirty="0" smtClean="0"/>
              <a:t> </a:t>
            </a:r>
          </a:p>
          <a:p>
            <a:pPr lvl="0"/>
            <a:r>
              <a:rPr lang="de-DE" dirty="0" smtClean="0"/>
              <a:t>a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sp>
        <p:nvSpPr>
          <p:cNvPr id="12" name="Inhaltsplatzhalter 9"/>
          <p:cNvSpPr>
            <a:spLocks noGrp="1"/>
          </p:cNvSpPr>
          <p:nvPr>
            <p:ph sz="quarter" idx="18" hasCustomPrompt="1"/>
          </p:nvPr>
        </p:nvSpPr>
        <p:spPr>
          <a:xfrm>
            <a:off x="6357950" y="4143380"/>
            <a:ext cx="2500313" cy="1857375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buNone/>
              <a:defRPr sz="1800" baseline="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Black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outline</a:t>
            </a:r>
            <a:r>
              <a:rPr lang="de-DE" dirty="0" smtClean="0"/>
              <a:t> </a:t>
            </a:r>
          </a:p>
          <a:p>
            <a:pPr lvl="0"/>
            <a:r>
              <a:rPr lang="de-DE" dirty="0" smtClean="0"/>
              <a:t>a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520" y="630932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 smtClean="0">
                <a:solidFill>
                  <a:schemeClr val="tx1"/>
                </a:solidFill>
              </a:rPr>
              <a:t>| Softwarepraktikum | Gruppe 4B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4" name="Grafik 13" descr="wwu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8224" y="6165304"/>
            <a:ext cx="2304256" cy="5000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5720" y="1714488"/>
            <a:ext cx="8401080" cy="40719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85720" y="981075"/>
            <a:ext cx="8429684" cy="50370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buNone/>
              <a:defRPr sz="2400" baseline="0">
                <a:latin typeface="Estrangelo Edessa" pitchFamily="66" charset="0"/>
                <a:cs typeface="Estrangelo Edessa" pitchFamily="66" charset="0"/>
              </a:defRPr>
            </a:lvl1pPr>
          </a:lstStyle>
          <a:p>
            <a:pPr lvl="0"/>
            <a:r>
              <a:rPr lang="de-DE" dirty="0" smtClean="0"/>
              <a:t>Eine Art Überschrift</a:t>
            </a:r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520" y="630932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 smtClean="0">
                <a:solidFill>
                  <a:schemeClr val="tx1"/>
                </a:solidFill>
              </a:rPr>
              <a:t>| Softwarepraktikum | Gruppe 4B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3" name="Grafik 12" descr="wwu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88224" y="6165304"/>
            <a:ext cx="2304256" cy="500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143108" y="1643051"/>
            <a:ext cx="6529405" cy="12144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tIns="154800" anchor="t" anchorCtr="0">
            <a:noAutofit/>
          </a:bodyPr>
          <a:lstStyle>
            <a:lvl1pPr>
              <a:buFont typeface="Arial" pitchFamily="34" charset="0"/>
              <a:buChar char="•"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Thi Text </a:t>
            </a:r>
            <a:r>
              <a:rPr lang="de-DE" dirty="0" err="1" smtClean="0"/>
              <a:t>is</a:t>
            </a:r>
            <a:r>
              <a:rPr lang="de-DE" dirty="0" smtClean="0"/>
              <a:t> an </a:t>
            </a:r>
            <a:r>
              <a:rPr lang="de-DE" dirty="0" err="1" smtClean="0"/>
              <a:t>Example</a:t>
            </a:r>
            <a:endParaRPr lang="de-DE" dirty="0" smtClean="0"/>
          </a:p>
          <a:p>
            <a:pPr lvl="0"/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Place </a:t>
            </a:r>
            <a:r>
              <a:rPr lang="de-DE" dirty="0" err="1" smtClean="0"/>
              <a:t>for</a:t>
            </a:r>
            <a:r>
              <a:rPr lang="de-DE" dirty="0" smtClean="0"/>
              <a:t> Text </a:t>
            </a:r>
            <a:r>
              <a:rPr lang="de-DE" dirty="0" err="1" smtClean="0"/>
              <a:t>here</a:t>
            </a:r>
            <a:endParaRPr lang="de-DE" dirty="0" smtClean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85720" y="981075"/>
            <a:ext cx="8358246" cy="50370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buNone/>
              <a:defRPr sz="2400" baseline="0">
                <a:latin typeface="Estrangelo Edessa" pitchFamily="66" charset="0"/>
                <a:cs typeface="Estrangelo Edessa" pitchFamily="66" charset="0"/>
              </a:defRPr>
            </a:lvl1pPr>
          </a:lstStyle>
          <a:p>
            <a:pPr lvl="0"/>
            <a:r>
              <a:rPr lang="de-DE" dirty="0" err="1" smtClean="0"/>
              <a:t>Placeholder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Headline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5" hasCustomPrompt="1"/>
          </p:nvPr>
        </p:nvSpPr>
        <p:spPr>
          <a:xfrm>
            <a:off x="285720" y="1643062"/>
            <a:ext cx="1643046" cy="12144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Bild einfügen</a:t>
            </a:r>
            <a:endParaRPr lang="de-DE" dirty="0"/>
          </a:p>
        </p:txBody>
      </p:sp>
      <p:sp>
        <p:nvSpPr>
          <p:cNvPr id="27" name="Inhaltsplatzhalter 3"/>
          <p:cNvSpPr>
            <a:spLocks noGrp="1"/>
          </p:cNvSpPr>
          <p:nvPr>
            <p:ph sz="half" idx="16" hasCustomPrompt="1"/>
          </p:nvPr>
        </p:nvSpPr>
        <p:spPr>
          <a:xfrm>
            <a:off x="2143108" y="3000372"/>
            <a:ext cx="6529405" cy="12144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tIns="154800" anchor="t" anchorCtr="0">
            <a:noAutofit/>
          </a:bodyPr>
          <a:lstStyle>
            <a:lvl1pPr>
              <a:buFont typeface="Arial" pitchFamily="34" charset="0"/>
              <a:buChar char="•"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Thi Text </a:t>
            </a:r>
            <a:r>
              <a:rPr lang="de-DE" dirty="0" err="1" smtClean="0"/>
              <a:t>is</a:t>
            </a:r>
            <a:r>
              <a:rPr lang="de-DE" dirty="0" smtClean="0"/>
              <a:t> an </a:t>
            </a:r>
            <a:r>
              <a:rPr lang="de-DE" dirty="0" err="1" smtClean="0"/>
              <a:t>Example</a:t>
            </a:r>
            <a:endParaRPr lang="de-DE" dirty="0" smtClean="0"/>
          </a:p>
          <a:p>
            <a:pPr lvl="0"/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Place </a:t>
            </a:r>
            <a:r>
              <a:rPr lang="de-DE" dirty="0" err="1" smtClean="0"/>
              <a:t>for</a:t>
            </a:r>
            <a:r>
              <a:rPr lang="de-DE" dirty="0" smtClean="0"/>
              <a:t> Text </a:t>
            </a:r>
            <a:r>
              <a:rPr lang="de-DE" dirty="0" err="1" smtClean="0"/>
              <a:t>here</a:t>
            </a:r>
            <a:endParaRPr lang="de-DE" dirty="0" smtClean="0"/>
          </a:p>
        </p:txBody>
      </p:sp>
      <p:sp>
        <p:nvSpPr>
          <p:cNvPr id="28" name="Inhaltsplatzhalter 15"/>
          <p:cNvSpPr>
            <a:spLocks noGrp="1"/>
          </p:cNvSpPr>
          <p:nvPr>
            <p:ph sz="quarter" idx="17" hasCustomPrompt="1"/>
          </p:nvPr>
        </p:nvSpPr>
        <p:spPr>
          <a:xfrm>
            <a:off x="285720" y="3000383"/>
            <a:ext cx="1643046" cy="12144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Bild einfügen</a:t>
            </a:r>
            <a:endParaRPr lang="de-DE" dirty="0"/>
          </a:p>
        </p:txBody>
      </p:sp>
      <p:sp>
        <p:nvSpPr>
          <p:cNvPr id="29" name="Inhaltsplatzhalter 3"/>
          <p:cNvSpPr>
            <a:spLocks noGrp="1"/>
          </p:cNvSpPr>
          <p:nvPr>
            <p:ph sz="half" idx="18" hasCustomPrompt="1"/>
          </p:nvPr>
        </p:nvSpPr>
        <p:spPr>
          <a:xfrm>
            <a:off x="2143108" y="4357694"/>
            <a:ext cx="6529405" cy="12144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tIns="154800" anchor="t" anchorCtr="0">
            <a:noAutofit/>
          </a:bodyPr>
          <a:lstStyle>
            <a:lvl1pPr>
              <a:buFont typeface="Arial" pitchFamily="34" charset="0"/>
              <a:buChar char="•"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Thi Text </a:t>
            </a:r>
            <a:r>
              <a:rPr lang="de-DE" dirty="0" err="1" smtClean="0"/>
              <a:t>is</a:t>
            </a:r>
            <a:r>
              <a:rPr lang="de-DE" dirty="0" smtClean="0"/>
              <a:t> an </a:t>
            </a:r>
            <a:r>
              <a:rPr lang="de-DE" dirty="0" err="1" smtClean="0"/>
              <a:t>Example</a:t>
            </a:r>
            <a:endParaRPr lang="de-DE" dirty="0" smtClean="0"/>
          </a:p>
          <a:p>
            <a:pPr lvl="0"/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Place </a:t>
            </a:r>
            <a:r>
              <a:rPr lang="de-DE" dirty="0" err="1" smtClean="0"/>
              <a:t>for</a:t>
            </a:r>
            <a:r>
              <a:rPr lang="de-DE" dirty="0" smtClean="0"/>
              <a:t> Text </a:t>
            </a:r>
            <a:r>
              <a:rPr lang="de-DE" dirty="0" err="1" smtClean="0"/>
              <a:t>here</a:t>
            </a:r>
            <a:endParaRPr lang="de-DE" dirty="0" smtClean="0"/>
          </a:p>
        </p:txBody>
      </p:sp>
      <p:sp>
        <p:nvSpPr>
          <p:cNvPr id="30" name="Inhaltsplatzhalter 15"/>
          <p:cNvSpPr>
            <a:spLocks noGrp="1"/>
          </p:cNvSpPr>
          <p:nvPr>
            <p:ph sz="quarter" idx="19" hasCustomPrompt="1"/>
          </p:nvPr>
        </p:nvSpPr>
        <p:spPr>
          <a:xfrm>
            <a:off x="285720" y="4357705"/>
            <a:ext cx="1643046" cy="12144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Bild einfügen</a:t>
            </a:r>
            <a:endParaRPr lang="de-DE" dirty="0"/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520" y="630932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 smtClean="0">
                <a:solidFill>
                  <a:schemeClr val="tx1"/>
                </a:solidFill>
              </a:rPr>
              <a:t>| Softwarepraktikum | Gruppe 4B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9" name="Grafik 18" descr="wwu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88224" y="6165304"/>
            <a:ext cx="2304256" cy="500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5720" y="1628800"/>
            <a:ext cx="4038600" cy="414017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00562" y="2060848"/>
            <a:ext cx="4186238" cy="37081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44000"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00477" y="1632221"/>
            <a:ext cx="4188703" cy="4286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sz="1800" baseline="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a </a:t>
            </a:r>
            <a:r>
              <a:rPr lang="de-DE" dirty="0" err="1" smtClean="0"/>
              <a:t>Heading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85720" y="981075"/>
            <a:ext cx="8215370" cy="50370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buNone/>
              <a:defRPr sz="2400" baseline="0">
                <a:latin typeface="Estrangelo Edessa" pitchFamily="66" charset="0"/>
                <a:cs typeface="Estrangelo Edessa" pitchFamily="66" charset="0"/>
              </a:defRPr>
            </a:lvl1pPr>
          </a:lstStyle>
          <a:p>
            <a:pPr lvl="0"/>
            <a:r>
              <a:rPr lang="de-DE" dirty="0" smtClean="0"/>
              <a:t>Eine Art Überschrift</a:t>
            </a:r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520" y="630932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 smtClean="0">
                <a:solidFill>
                  <a:schemeClr val="tx1"/>
                </a:solidFill>
              </a:rPr>
              <a:t>| Softwarepraktikum | Gruppe 4B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6" name="Grafik 15" descr="wwu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88224" y="6165304"/>
            <a:ext cx="2304256" cy="500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gram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437" y="1632221"/>
            <a:ext cx="4045743" cy="4286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sz="1800" baseline="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a </a:t>
            </a:r>
            <a:r>
              <a:rPr lang="de-DE" dirty="0" err="1" smtClean="0"/>
              <a:t>Heading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85720" y="981075"/>
            <a:ext cx="8429684" cy="50370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buNone/>
              <a:defRPr sz="2400" baseline="0">
                <a:latin typeface="Estrangelo Edessa" pitchFamily="66" charset="0"/>
                <a:cs typeface="Estrangelo Edessa" pitchFamily="66" charset="0"/>
              </a:defRPr>
            </a:lvl1pPr>
          </a:lstStyle>
          <a:p>
            <a:pPr lvl="0"/>
            <a:r>
              <a:rPr lang="de-DE" dirty="0" smtClean="0"/>
              <a:t>Eine Art Überschrift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57158" y="5572140"/>
            <a:ext cx="1214446" cy="28575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buNone/>
              <a:defRPr sz="16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 dirty="0" smtClean="0"/>
              <a:t>Year</a:t>
            </a:r>
            <a:endParaRPr lang="de-DE" dirty="0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785918" y="5572140"/>
            <a:ext cx="1214446" cy="28575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buNone/>
              <a:defRPr sz="16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 dirty="0" smtClean="0"/>
              <a:t>Year</a:t>
            </a:r>
            <a:endParaRPr lang="de-DE" dirty="0"/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17" hasCustomPrompt="1"/>
          </p:nvPr>
        </p:nvSpPr>
        <p:spPr>
          <a:xfrm>
            <a:off x="3214678" y="5572140"/>
            <a:ext cx="1214446" cy="28575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buNone/>
              <a:defRPr sz="16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 dirty="0" smtClean="0"/>
              <a:t>Year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428626" y="1643063"/>
            <a:ext cx="1785920" cy="285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 baseline="0"/>
            </a:lvl1pPr>
          </a:lstStyle>
          <a:p>
            <a:pPr lvl="0"/>
            <a:r>
              <a:rPr lang="de-DE" dirty="0" smtClean="0"/>
              <a:t>1. </a:t>
            </a:r>
            <a:r>
              <a:rPr lang="de-DE" dirty="0" err="1" smtClean="0"/>
              <a:t>Explain</a:t>
            </a:r>
            <a:r>
              <a:rPr lang="de-DE" dirty="0" smtClean="0"/>
              <a:t> Color </a:t>
            </a:r>
            <a:endParaRPr lang="de-DE" dirty="0"/>
          </a:p>
        </p:txBody>
      </p:sp>
      <p:sp>
        <p:nvSpPr>
          <p:cNvPr id="22" name="Textplatzhalt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36" y="1643050"/>
            <a:ext cx="1785920" cy="285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 baseline="0"/>
            </a:lvl1pPr>
          </a:lstStyle>
          <a:p>
            <a:pPr lvl="0"/>
            <a:r>
              <a:rPr lang="de-DE" dirty="0" smtClean="0"/>
              <a:t>2. </a:t>
            </a:r>
            <a:r>
              <a:rPr lang="de-DE" dirty="0" err="1" smtClean="0"/>
              <a:t>Explain</a:t>
            </a:r>
            <a:r>
              <a:rPr lang="de-DE" dirty="0" smtClean="0"/>
              <a:t> Color 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half" idx="2"/>
          </p:nvPr>
        </p:nvSpPr>
        <p:spPr>
          <a:xfrm>
            <a:off x="4643438" y="2060848"/>
            <a:ext cx="4043362" cy="37081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44000"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520" y="630932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 smtClean="0">
                <a:solidFill>
                  <a:schemeClr val="tx1"/>
                </a:solidFill>
              </a:rPr>
              <a:t>| Softwarepraktikum | Gruppe 4B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9" name="Grafik 18" descr="wwu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8224" y="6165304"/>
            <a:ext cx="2304256" cy="500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g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5720" y="2060848"/>
            <a:ext cx="2714644" cy="37081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85721" y="1632221"/>
            <a:ext cx="2716242" cy="4286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sz="1800" baseline="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a </a:t>
            </a:r>
            <a:r>
              <a:rPr lang="de-DE" dirty="0" err="1" smtClean="0"/>
              <a:t>Heading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85721" y="981075"/>
            <a:ext cx="8389968" cy="50370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buNone/>
              <a:defRPr sz="2400" baseline="0">
                <a:latin typeface="Estrangelo Edessa" pitchFamily="66" charset="0"/>
                <a:cs typeface="Estrangelo Edessa" pitchFamily="66" charset="0"/>
              </a:defRPr>
            </a:lvl1pPr>
          </a:lstStyle>
          <a:p>
            <a:pPr lvl="0"/>
            <a:r>
              <a:rPr lang="de-DE" dirty="0" smtClean="0"/>
              <a:t>Eine Art Überschrift</a:t>
            </a:r>
            <a:endParaRPr lang="de-DE" dirty="0"/>
          </a:p>
        </p:txBody>
      </p:sp>
      <p:sp>
        <p:nvSpPr>
          <p:cNvPr id="17" name="Inhaltsplatzhalter 3"/>
          <p:cNvSpPr>
            <a:spLocks noGrp="1"/>
          </p:cNvSpPr>
          <p:nvPr>
            <p:ph sz="half" idx="15"/>
          </p:nvPr>
        </p:nvSpPr>
        <p:spPr>
          <a:xfrm>
            <a:off x="3169462" y="2071678"/>
            <a:ext cx="2688421" cy="37081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169464" y="1643051"/>
            <a:ext cx="2690004" cy="4286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sz="1800" baseline="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a </a:t>
            </a:r>
            <a:r>
              <a:rPr lang="de-DE" dirty="0" err="1" smtClean="0"/>
              <a:t>Heading</a:t>
            </a:r>
            <a:endParaRPr lang="de-DE" dirty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7"/>
          </p:nvPr>
        </p:nvSpPr>
        <p:spPr>
          <a:xfrm>
            <a:off x="6000760" y="2071678"/>
            <a:ext cx="2686880" cy="37081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6000719" y="1643051"/>
            <a:ext cx="2688462" cy="4286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sz="1800" baseline="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a </a:t>
            </a:r>
            <a:r>
              <a:rPr lang="de-DE" dirty="0" err="1" smtClean="0"/>
              <a:t>Heading</a:t>
            </a:r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520" y="630932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 smtClean="0">
                <a:solidFill>
                  <a:schemeClr val="tx1"/>
                </a:solidFill>
              </a:rPr>
              <a:t>| Softwarepraktikum | Gruppe 4B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6" name="Grafik 15" descr="wwu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88224" y="6165304"/>
            <a:ext cx="2304256" cy="500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gleich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9690" y="3714752"/>
            <a:ext cx="2710673" cy="2054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85720" y="981075"/>
            <a:ext cx="8429684" cy="50370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buNone/>
              <a:defRPr sz="2400" baseline="0">
                <a:latin typeface="Estrangelo Edessa" pitchFamily="66" charset="0"/>
                <a:cs typeface="Estrangelo Edessa" pitchFamily="66" charset="0"/>
              </a:defRPr>
            </a:lvl1pPr>
          </a:lstStyle>
          <a:p>
            <a:pPr lvl="0"/>
            <a:r>
              <a:rPr lang="de-DE" dirty="0" smtClean="0"/>
              <a:t>Eine Art Überschrift</a:t>
            </a:r>
            <a:endParaRPr lang="de-DE" dirty="0"/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9"/>
          </p:nvPr>
        </p:nvSpPr>
        <p:spPr>
          <a:xfrm>
            <a:off x="285720" y="1643062"/>
            <a:ext cx="2716395" cy="207169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25" name="Inhaltsplatzhalter 3"/>
          <p:cNvSpPr>
            <a:spLocks noGrp="1"/>
          </p:cNvSpPr>
          <p:nvPr>
            <p:ph sz="half" idx="20"/>
          </p:nvPr>
        </p:nvSpPr>
        <p:spPr>
          <a:xfrm>
            <a:off x="3171004" y="3714740"/>
            <a:ext cx="2686880" cy="2054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26" name="Bildplatzhalter 23"/>
          <p:cNvSpPr>
            <a:spLocks noGrp="1"/>
          </p:cNvSpPr>
          <p:nvPr>
            <p:ph type="pic" sz="quarter" idx="21"/>
          </p:nvPr>
        </p:nvSpPr>
        <p:spPr>
          <a:xfrm>
            <a:off x="3165483" y="1643050"/>
            <a:ext cx="2692552" cy="207169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27" name="Inhaltsplatzhalter 3"/>
          <p:cNvSpPr>
            <a:spLocks noGrp="1"/>
          </p:cNvSpPr>
          <p:nvPr>
            <p:ph sz="half" idx="22"/>
          </p:nvPr>
        </p:nvSpPr>
        <p:spPr>
          <a:xfrm>
            <a:off x="6000760" y="3714740"/>
            <a:ext cx="2690851" cy="2054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28" name="Bildplatzhalter 23"/>
          <p:cNvSpPr>
            <a:spLocks noGrp="1"/>
          </p:cNvSpPr>
          <p:nvPr>
            <p:ph type="pic" sz="quarter" idx="23"/>
          </p:nvPr>
        </p:nvSpPr>
        <p:spPr>
          <a:xfrm>
            <a:off x="5996630" y="1643050"/>
            <a:ext cx="2696531" cy="207169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520" y="630932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 smtClean="0">
                <a:solidFill>
                  <a:schemeClr val="tx1"/>
                </a:solidFill>
              </a:rPr>
              <a:t>| Softwarepraktikum | Gruppe 4B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6" name="Grafik 15" descr="wwu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88224" y="6165304"/>
            <a:ext cx="2304256" cy="500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uchendiagram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7158" y="4714884"/>
            <a:ext cx="4000528" cy="1054089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Objekt einfügen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85720" y="981075"/>
            <a:ext cx="8429684" cy="50370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buNone/>
              <a:defRPr sz="2400" baseline="0">
                <a:latin typeface="Estrangelo Edessa" pitchFamily="66" charset="0"/>
                <a:cs typeface="Estrangelo Edessa" pitchFamily="66" charset="0"/>
              </a:defRPr>
            </a:lvl1pPr>
          </a:lstStyle>
          <a:p>
            <a:pPr lvl="0"/>
            <a:r>
              <a:rPr lang="de-DE" dirty="0" smtClean="0"/>
              <a:t>Eine Art Überschrift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00477" y="1632221"/>
            <a:ext cx="4188703" cy="4286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sz="1800" baseline="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a </a:t>
            </a:r>
            <a:r>
              <a:rPr lang="de-DE" dirty="0" err="1" smtClean="0"/>
              <a:t>Heading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2"/>
          </p:nvPr>
        </p:nvSpPr>
        <p:spPr>
          <a:xfrm>
            <a:off x="4500562" y="2060848"/>
            <a:ext cx="4186238" cy="37081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44000"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520" y="630932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 smtClean="0">
                <a:solidFill>
                  <a:schemeClr val="tx1"/>
                </a:solidFill>
              </a:rPr>
              <a:t>| Softwarepraktikum | Gruppe 4B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0" name="Grafik 9" descr="wwu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8224" y="6165304"/>
            <a:ext cx="2304256" cy="500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85720" y="981075"/>
            <a:ext cx="8207375" cy="50370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buNone/>
              <a:defRPr sz="2400" baseline="0">
                <a:latin typeface="Copperplate Gothic Bold" pitchFamily="34" charset="0"/>
                <a:cs typeface="Estrangelo Edessa" pitchFamily="66" charset="0"/>
              </a:defRPr>
            </a:lvl1pPr>
          </a:lstStyle>
          <a:p>
            <a:pPr lvl="0"/>
            <a:r>
              <a:rPr lang="de-DE" dirty="0" smtClean="0"/>
              <a:t>Start</a:t>
            </a:r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520" y="630932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 smtClean="0">
                <a:solidFill>
                  <a:schemeClr val="tx1"/>
                </a:solidFill>
              </a:rPr>
              <a:t>| Softwarepraktikum | Gruppe 4B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0" name="Grafik 9" descr="wwu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88224" y="6165304"/>
            <a:ext cx="2304256" cy="500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40108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6" name="Textplatzhalter 13"/>
          <p:cNvSpPr txBox="1">
            <a:spLocks/>
          </p:cNvSpPr>
          <p:nvPr userDrawn="1"/>
        </p:nvSpPr>
        <p:spPr>
          <a:xfrm>
            <a:off x="285720" y="981075"/>
            <a:ext cx="8429684" cy="50370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buNone/>
              <a:defRPr sz="2400" baseline="0">
                <a:latin typeface="Estrangelo Edessa" pitchFamily="66" charset="0"/>
                <a:cs typeface="Estrangelo Edessa" pitchFamily="66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Eine Art Überschrift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ea typeface="+mn-ea"/>
              <a:cs typeface="Estrangelo Edessa" pitchFamily="66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 userDrawn="1"/>
        </p:nvSpPr>
        <p:spPr>
          <a:xfrm>
            <a:off x="285720" y="1714488"/>
            <a:ext cx="8401080" cy="407196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Textmasterformate durch Klicken bearbeiten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Zweite Ebene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Dritte Ebene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Vierte Ebene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Fünfte Ebene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520" y="630932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 smtClean="0">
                <a:solidFill>
                  <a:schemeClr val="tx1"/>
                </a:solidFill>
              </a:rPr>
              <a:t>| Softwarepraktikum | Gruppe 4B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9" name="Grafik 8" descr="wwu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6588224" y="6165304"/>
            <a:ext cx="2304256" cy="500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12" r:id="rId3"/>
    <p:sldLayoutId id="2147483700" r:id="rId4"/>
    <p:sldLayoutId id="2147483713" r:id="rId5"/>
    <p:sldLayoutId id="2147483710" r:id="rId6"/>
    <p:sldLayoutId id="2147483711" r:id="rId7"/>
    <p:sldLayoutId id="2147483709" r:id="rId8"/>
    <p:sldLayoutId id="2147483702" r:id="rId9"/>
    <p:sldLayoutId id="2147483707" r:id="rId10"/>
    <p:sldLayoutId id="2147483714" r:id="rId11"/>
    <p:sldLayoutId id="2147483715" r:id="rId12"/>
    <p:sldLayoutId id="2147483716" r:id="rId13"/>
    <p:sldLayoutId id="2147483717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chemeClr val="bg1"/>
          </a:solidFill>
          <a:latin typeface="Arial Rounded MT Bold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 Rounded MT Bold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 Rounded MT Bold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 Rounded MT Bold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 Rounded MT Bold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 Rounded MT Bold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Software Praktikum </a:t>
            </a:r>
            <a:br>
              <a:rPr lang="de-DE" dirty="0" smtClean="0"/>
            </a:br>
            <a:r>
              <a:rPr lang="de-DE" dirty="0" smtClean="0"/>
              <a:t>Gruppe 4 B</a:t>
            </a:r>
            <a:endParaRPr lang="de-DE" dirty="0"/>
          </a:p>
        </p:txBody>
      </p:sp>
      <p:sp>
        <p:nvSpPr>
          <p:cNvPr id="13" name="Untertitel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Haters</a:t>
            </a:r>
            <a:r>
              <a:rPr lang="de-DE" dirty="0" smtClean="0"/>
              <a:t> </a:t>
            </a:r>
            <a:r>
              <a:rPr lang="de-DE" dirty="0" err="1" smtClean="0"/>
              <a:t>gonna</a:t>
            </a:r>
            <a:r>
              <a:rPr lang="de-DE" dirty="0" smtClean="0"/>
              <a:t> </a:t>
            </a:r>
            <a:r>
              <a:rPr lang="de-DE" dirty="0" err="1" smtClean="0"/>
              <a:t>hate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96" y="6309320"/>
            <a:ext cx="2520280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>
                <a:solidFill>
                  <a:schemeClr val="tx1"/>
                </a:solidFill>
              </a:rPr>
              <a:t>| Software Praktikum | Gruppe 4B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Code</a:t>
            </a:r>
            <a:endParaRPr lang="de-DE" sz="28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520" y="630932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 smtClean="0">
                <a:solidFill>
                  <a:schemeClr val="tx1"/>
                </a:solidFill>
              </a:rPr>
              <a:t>| Softwarepraktikum | Gruppe 4B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9" name="Grafik 8" descr="usp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268760"/>
            <a:ext cx="6336703" cy="2376264"/>
          </a:xfrm>
          <a:prstGeom prst="rect">
            <a:avLst/>
          </a:prstGeom>
        </p:spPr>
      </p:pic>
      <p:pic>
        <p:nvPicPr>
          <p:cNvPr id="10" name="Grafik 9" descr="usp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3717032"/>
            <a:ext cx="4608512" cy="2171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Rights</a:t>
            </a:r>
            <a:endParaRPr lang="de-DE" sz="28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520" y="630932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 smtClean="0">
                <a:solidFill>
                  <a:schemeClr val="tx1"/>
                </a:solidFill>
              </a:rPr>
              <a:t>| Softwarepraktikum | Gruppe 4B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7" name="Grafik 6" descr="uR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772816"/>
            <a:ext cx="8221417" cy="1218590"/>
          </a:xfrm>
          <a:prstGeom prst="rect">
            <a:avLst/>
          </a:prstGeom>
        </p:spPr>
      </p:pic>
      <p:pic>
        <p:nvPicPr>
          <p:cNvPr id="8" name="Grafik 7" descr="uR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3501008"/>
            <a:ext cx="8681895" cy="536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Medien</a:t>
            </a:r>
            <a:endParaRPr lang="de-DE" sz="2800" dirty="0"/>
          </a:p>
        </p:txBody>
      </p:sp>
      <p:sp>
        <p:nvSpPr>
          <p:cNvPr id="3" name="Textplatzhalter 3"/>
          <p:cNvSpPr txBox="1">
            <a:spLocks/>
          </p:cNvSpPr>
          <p:nvPr/>
        </p:nvSpPr>
        <p:spPr>
          <a:xfrm>
            <a:off x="323528" y="1268760"/>
            <a:ext cx="7992888" cy="439248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•</a:t>
            </a: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de-DE" sz="2800" i="1" dirty="0" smtClean="0">
                <a:latin typeface="Estrangelo Edessa" pitchFamily="66" charset="0"/>
                <a:cs typeface="Estrangelo Edessa" pitchFamily="66" charset="0"/>
              </a:rPr>
              <a:t>Medium:  </a:t>
            </a: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Ein </a:t>
            </a:r>
            <a:r>
              <a:rPr lang="de-DE" sz="2800" dirty="0" err="1" smtClean="0">
                <a:latin typeface="Estrangelo Edessa" pitchFamily="66" charset="0"/>
                <a:cs typeface="Estrangelo Edessa" pitchFamily="66" charset="0"/>
              </a:rPr>
              <a:t>EntryObject</a:t>
            </a: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. Repräsentiert Musikstücke</a:t>
            </a:r>
          </a:p>
          <a:p>
            <a:pPr marL="514350" marR="0" lvl="0" indent="-51435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• Genre: KompositumPattern  (Ober - / Untergenre)</a:t>
            </a:r>
          </a:p>
          <a:p>
            <a:pPr marL="514350" marR="0" lvl="0" indent="-51435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800" i="1" dirty="0" smtClean="0">
                <a:latin typeface="Estrangelo Edessa" pitchFamily="66" charset="0"/>
                <a:cs typeface="Estrangelo Edessa" pitchFamily="66" charset="0"/>
              </a:rPr>
              <a:t>• Playlists: </a:t>
            </a: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 Zusammenschluss mehrerer Medien</a:t>
            </a:r>
          </a:p>
          <a:p>
            <a:pPr marL="514350" marR="0" lvl="0" indent="-51435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800" i="1" dirty="0" smtClean="0">
                <a:latin typeface="Estrangelo Edessa" pitchFamily="66" charset="0"/>
                <a:cs typeface="Estrangelo Edessa" pitchFamily="66" charset="0"/>
              </a:rPr>
              <a:t>• Album: </a:t>
            </a: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 Playliste mit gesonderten Metadaten</a:t>
            </a:r>
            <a:endParaRPr lang="de-DE" sz="2400" i="1" dirty="0" smtClean="0">
              <a:latin typeface="Estrangelo Edessa" pitchFamily="66" charset="0"/>
              <a:cs typeface="Estrangelo Edessa" pitchFamily="66" charset="0"/>
            </a:endParaRPr>
          </a:p>
          <a:p>
            <a:pPr marL="514350" indent="-514350">
              <a:spcBef>
                <a:spcPct val="20000"/>
              </a:spcBef>
              <a:defRPr/>
            </a:pPr>
            <a:endParaRPr lang="de-DE" sz="2800" dirty="0" smtClean="0">
              <a:latin typeface="Estrangelo Edessa" pitchFamily="66" charset="0"/>
              <a:cs typeface="Estrangelo Edessa" pitchFamily="66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cs typeface="Estrangelo Edessa" pitchFamily="66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520" y="630932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 smtClean="0">
                <a:solidFill>
                  <a:schemeClr val="tx1"/>
                </a:solidFill>
              </a:rPr>
              <a:t>| Softwarepraktikum | Gruppe 4B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NewsEntry</a:t>
            </a:r>
            <a:endParaRPr lang="de-DE" sz="2800" dirty="0"/>
          </a:p>
        </p:txBody>
      </p:sp>
      <p:sp>
        <p:nvSpPr>
          <p:cNvPr id="3" name="Textplatzhalter 3"/>
          <p:cNvSpPr txBox="1">
            <a:spLocks/>
          </p:cNvSpPr>
          <p:nvPr/>
        </p:nvSpPr>
        <p:spPr>
          <a:xfrm>
            <a:off x="323528" y="1268760"/>
            <a:ext cx="7992888" cy="295232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•</a:t>
            </a: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 Enthält Titel und  </a:t>
            </a:r>
            <a:r>
              <a:rPr lang="de-DE" sz="2800" i="1" dirty="0" err="1" smtClean="0">
                <a:latin typeface="Estrangelo Edessa" pitchFamily="66" charset="0"/>
                <a:cs typeface="Estrangelo Edessa" pitchFamily="66" charset="0"/>
              </a:rPr>
              <a:t>EntryObject</a:t>
            </a:r>
            <a:r>
              <a:rPr lang="de-DE" sz="2800" i="1" dirty="0" smtClean="0">
                <a:latin typeface="Estrangelo Edessa" pitchFamily="66" charset="0"/>
                <a:cs typeface="Estrangelo Edessa" pitchFamily="66" charset="0"/>
              </a:rPr>
              <a:t>.</a:t>
            </a:r>
          </a:p>
          <a:p>
            <a:pPr marL="514350" marR="0" lvl="0" indent="-51435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• Dient der Präsentation neuer Inhalte</a:t>
            </a:r>
          </a:p>
          <a:p>
            <a:pPr marL="514350" marR="0" lvl="0" indent="-51435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2400" dirty="0" smtClean="0">
              <a:latin typeface="Estrangelo Edessa" pitchFamily="66" charset="0"/>
              <a:cs typeface="Estrangelo Edessa" pitchFamily="66" charset="0"/>
            </a:endParaRPr>
          </a:p>
          <a:p>
            <a:pPr marL="514350" indent="-514350">
              <a:spcBef>
                <a:spcPct val="20000"/>
              </a:spcBef>
              <a:defRPr/>
            </a:pPr>
            <a:endParaRPr lang="de-DE" sz="2800" dirty="0" smtClean="0">
              <a:latin typeface="Estrangelo Edessa" pitchFamily="66" charset="0"/>
              <a:cs typeface="Estrangelo Edessa" pitchFamily="66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cs typeface="Estrangelo Edessa" pitchFamily="66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520" y="630932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 smtClean="0">
                <a:solidFill>
                  <a:schemeClr val="tx1"/>
                </a:solidFill>
              </a:rPr>
              <a:t>| Softwarepraktikum | Gruppe 4B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Datenbank</a:t>
            </a:r>
            <a:endParaRPr lang="de-DE" sz="2800" dirty="0"/>
          </a:p>
        </p:txBody>
      </p:sp>
      <p:sp>
        <p:nvSpPr>
          <p:cNvPr id="3" name="Textplatzhalter 3"/>
          <p:cNvSpPr txBox="1">
            <a:spLocks/>
          </p:cNvSpPr>
          <p:nvPr/>
        </p:nvSpPr>
        <p:spPr>
          <a:xfrm>
            <a:off x="323528" y="1268760"/>
            <a:ext cx="7992888" cy="2376264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marL="514350" marR="0" lvl="0" indent="-51435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800" dirty="0" err="1" smtClean="0">
                <a:latin typeface="Estrangelo Edessa" pitchFamily="66" charset="0"/>
                <a:cs typeface="Estrangelo Edessa" pitchFamily="66" charset="0"/>
              </a:rPr>
              <a:t>Hibernate</a:t>
            </a: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 + JPA + HSQLDB</a:t>
            </a:r>
            <a:endParaRPr lang="de-DE" sz="2800" i="1" dirty="0" smtClean="0">
              <a:latin typeface="Estrangelo Edessa" pitchFamily="66" charset="0"/>
              <a:cs typeface="Estrangelo Edessa" pitchFamily="66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• </a:t>
            </a:r>
            <a:r>
              <a:rPr lang="de-DE" sz="2800" i="1" dirty="0" err="1" smtClean="0">
                <a:latin typeface="Estrangelo Edessa" pitchFamily="66" charset="0"/>
                <a:cs typeface="Estrangelo Edessa" pitchFamily="66" charset="0"/>
              </a:rPr>
              <a:t>HibernateDB</a:t>
            </a:r>
            <a:r>
              <a:rPr lang="de-DE" sz="2800" i="1" dirty="0" smtClean="0">
                <a:latin typeface="Estrangelo Edessa" pitchFamily="66" charset="0"/>
                <a:cs typeface="Estrangelo Edessa" pitchFamily="66" charset="0"/>
              </a:rPr>
              <a:t> Klasse</a:t>
            </a: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: </a:t>
            </a:r>
          </a:p>
          <a:p>
            <a:pPr marL="514350" marR="0" lvl="0" indent="-514350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	</a:t>
            </a: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- </a:t>
            </a:r>
            <a:r>
              <a:rPr lang="de-DE" sz="2400" dirty="0" smtClean="0">
                <a:latin typeface="Estrangelo Edessa" pitchFamily="66" charset="0"/>
                <a:cs typeface="Estrangelo Edessa" pitchFamily="66" charset="0"/>
              </a:rPr>
              <a:t>Methoden zum speichern / löschen / zurückgeben von  	Entitäten in / aus der DB</a:t>
            </a:r>
          </a:p>
          <a:p>
            <a:pPr marL="514350" marR="0" lvl="0" indent="-514350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400" dirty="0" smtClean="0">
                <a:latin typeface="Estrangelo Edessa" pitchFamily="66" charset="0"/>
                <a:cs typeface="Estrangelo Edessa" pitchFamily="66" charset="0"/>
              </a:rPr>
              <a:t>	</a:t>
            </a:r>
            <a:r>
              <a:rPr lang="de-DE" sz="2400" dirty="0" smtClean="0">
                <a:latin typeface="Estrangelo Edessa" pitchFamily="66" charset="0"/>
                <a:cs typeface="Estrangelo Edessa" pitchFamily="66" charset="0"/>
              </a:rPr>
              <a:t>- Datenverwaltung, nicht Datenverarbeitung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cs typeface="Estrangelo Edessa" pitchFamily="66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520" y="630932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 smtClean="0">
                <a:solidFill>
                  <a:schemeClr val="tx1"/>
                </a:solidFill>
              </a:rPr>
              <a:t>| Softwarepraktikum | Gruppe 4B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Textplatzhalter 3"/>
          <p:cNvSpPr txBox="1">
            <a:spLocks/>
          </p:cNvSpPr>
          <p:nvPr/>
        </p:nvSpPr>
        <p:spPr>
          <a:xfrm>
            <a:off x="323528" y="3645024"/>
            <a:ext cx="7992888" cy="223224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514350" marR="0" lvl="0" indent="-514350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400" dirty="0" smtClean="0">
                <a:latin typeface="Estrangelo Edessa" pitchFamily="66" charset="0"/>
                <a:cs typeface="Estrangelo Edessa" pitchFamily="66" charset="0"/>
              </a:rPr>
              <a:t>• </a:t>
            </a:r>
            <a:r>
              <a:rPr lang="de-DE" sz="2600" i="1" dirty="0" err="1" smtClean="0">
                <a:latin typeface="Estrangelo Edessa" pitchFamily="66" charset="0"/>
                <a:cs typeface="Estrangelo Edessa" pitchFamily="66" charset="0"/>
              </a:rPr>
              <a:t>DBSearch</a:t>
            </a:r>
            <a:r>
              <a:rPr lang="de-DE" sz="2600" i="1" dirty="0" smtClean="0">
                <a:latin typeface="Estrangelo Edessa" pitchFamily="66" charset="0"/>
                <a:cs typeface="Estrangelo Edessa" pitchFamily="66" charset="0"/>
              </a:rPr>
              <a:t> Klasse: 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	</a:t>
            </a:r>
            <a:r>
              <a:rPr lang="de-DE" sz="2400" dirty="0" smtClean="0">
                <a:latin typeface="Estrangelo Edessa" pitchFamily="66" charset="0"/>
                <a:cs typeface="Estrangelo Edessa" pitchFamily="66" charset="0"/>
              </a:rPr>
              <a:t>- Suche innerhalb der DB mit SQL-Befehlen</a:t>
            </a:r>
            <a:endParaRPr lang="de-DE" sz="2400" dirty="0" smtClean="0">
              <a:latin typeface="Estrangelo Edessa" pitchFamily="66" charset="0"/>
              <a:cs typeface="Estrangelo Edessa" pitchFamily="66" charset="0"/>
            </a:endParaRPr>
          </a:p>
          <a:p>
            <a:pPr marL="514350" lvl="0" indent="-514350">
              <a:spcBef>
                <a:spcPct val="20000"/>
              </a:spcBef>
              <a:defRPr/>
            </a:pPr>
            <a:r>
              <a:rPr lang="de-DE" sz="2400" dirty="0" smtClean="0">
                <a:latin typeface="Estrangelo Edessa" pitchFamily="66" charset="0"/>
                <a:cs typeface="Estrangelo Edessa" pitchFamily="66" charset="0"/>
              </a:rPr>
              <a:t>	- gezielte </a:t>
            </a:r>
            <a:r>
              <a:rPr lang="de-DE" sz="2400" dirty="0" smtClean="0">
                <a:latin typeface="Estrangelo Edessa" pitchFamily="66" charset="0"/>
                <a:cs typeface="Estrangelo Edessa" pitchFamily="66" charset="0"/>
              </a:rPr>
              <a:t>Suche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de-DE" sz="2400" dirty="0" smtClean="0">
                <a:latin typeface="Estrangelo Edessa" pitchFamily="66" charset="0"/>
                <a:cs typeface="Estrangelo Edessa" pitchFamily="66" charset="0"/>
              </a:rPr>
              <a:t>	-</a:t>
            </a:r>
            <a:r>
              <a:rPr lang="de-DE" sz="2400" dirty="0" smtClean="0">
                <a:latin typeface="Estrangelo Edessa" pitchFamily="66" charset="0"/>
                <a:cs typeface="Estrangelo Edessa" pitchFamily="66" charset="0"/>
              </a:rPr>
              <a:t> tolerante </a:t>
            </a:r>
            <a:r>
              <a:rPr lang="de-DE" sz="2400" dirty="0" smtClean="0">
                <a:latin typeface="Estrangelo Edessa" pitchFamily="66" charset="0"/>
                <a:cs typeface="Estrangelo Edessa" pitchFamily="66" charset="0"/>
              </a:rPr>
              <a:t>Suche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cs typeface="Estrangelo Edess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323528" y="1052736"/>
            <a:ext cx="8501123" cy="1066405"/>
            <a:chOff x="214282" y="1000108"/>
            <a:chExt cx="8501123" cy="1066405"/>
          </a:xfrm>
        </p:grpSpPr>
        <p:grpSp>
          <p:nvGrpSpPr>
            <p:cNvPr id="3" name="Gruppieren 29"/>
            <p:cNvGrpSpPr/>
            <p:nvPr/>
          </p:nvGrpSpPr>
          <p:grpSpPr>
            <a:xfrm>
              <a:off x="214282" y="1000108"/>
              <a:ext cx="8501122" cy="1066405"/>
              <a:chOff x="214282" y="1000108"/>
              <a:chExt cx="8501122" cy="1066405"/>
            </a:xfrm>
          </p:grpSpPr>
          <p:grpSp>
            <p:nvGrpSpPr>
              <p:cNvPr id="4" name="Gruppieren 12"/>
              <p:cNvGrpSpPr/>
              <p:nvPr/>
            </p:nvGrpSpPr>
            <p:grpSpPr>
              <a:xfrm>
                <a:off x="214282" y="1007722"/>
                <a:ext cx="8501122" cy="1058791"/>
                <a:chOff x="214282" y="1428736"/>
                <a:chExt cx="6831262" cy="850815"/>
              </a:xfrm>
            </p:grpSpPr>
            <p:pic>
              <p:nvPicPr>
                <p:cNvPr id="9" name="Grafik 8" descr="Bullet_1_start.png"/>
                <p:cNvPicPr>
                  <a:picLocks noChangeAspect="1"/>
                </p:cNvPicPr>
                <p:nvPr/>
              </p:nvPicPr>
              <p:blipFill>
                <a:blip r:embed="rId3" cstate="print"/>
                <a:srcRect l="2343" t="21137" r="37500" b="66761"/>
                <a:stretch>
                  <a:fillRect/>
                </a:stretch>
              </p:blipFill>
              <p:spPr>
                <a:xfrm>
                  <a:off x="214282" y="1449523"/>
                  <a:ext cx="5500726" cy="830028"/>
                </a:xfrm>
                <a:prstGeom prst="rect">
                  <a:avLst/>
                </a:prstGeom>
              </p:spPr>
            </p:pic>
            <p:pic>
              <p:nvPicPr>
                <p:cNvPr id="10" name="Grafik 9" descr="Bullet_1_end.png"/>
                <p:cNvPicPr>
                  <a:picLocks noChangeAspect="1"/>
                </p:cNvPicPr>
                <p:nvPr/>
              </p:nvPicPr>
              <p:blipFill>
                <a:blip r:embed="rId4" cstate="print"/>
                <a:srcRect l="60156" t="20833" r="3906" b="68750"/>
                <a:stretch>
                  <a:fillRect/>
                </a:stretch>
              </p:blipFill>
              <p:spPr>
                <a:xfrm>
                  <a:off x="3759395" y="1428736"/>
                  <a:ext cx="3286149" cy="714380"/>
                </a:xfrm>
                <a:prstGeom prst="rect">
                  <a:avLst/>
                </a:prstGeom>
              </p:spPr>
            </p:pic>
          </p:grpSp>
          <p:sp>
            <p:nvSpPr>
              <p:cNvPr id="8" name="Textfeld 7"/>
              <p:cNvSpPr txBox="1"/>
              <p:nvPr/>
            </p:nvSpPr>
            <p:spPr>
              <a:xfrm>
                <a:off x="415896" y="1000108"/>
                <a:ext cx="42862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3</a:t>
                </a:r>
                <a:endParaRPr lang="de-DE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sp>
          <p:nvSpPr>
            <p:cNvPr id="5" name="Textfeld 4"/>
            <p:cNvSpPr txBox="1"/>
            <p:nvPr/>
          </p:nvSpPr>
          <p:spPr>
            <a:xfrm>
              <a:off x="1214414" y="1214422"/>
              <a:ext cx="7286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latin typeface="Arial Rounded MT Bold" pitchFamily="34" charset="0"/>
                  <a:ea typeface="Adobe Gothic Std B" pitchFamily="34" charset="-128"/>
                  <a:cs typeface="Aharoni" pitchFamily="2" charset="-79"/>
                </a:rPr>
                <a:t>Music Player</a:t>
              </a:r>
              <a:endParaRPr lang="de-DE" sz="2400" dirty="0">
                <a:latin typeface="Arial Rounded MT Bold" pitchFamily="34" charset="0"/>
                <a:ea typeface="Adobe Gothic Std B" pitchFamily="34" charset="-128"/>
                <a:cs typeface="Aharoni" pitchFamily="2" charset="-79"/>
              </a:endParaRPr>
            </a:p>
          </p:txBody>
        </p:sp>
      </p:grp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520" y="630932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 smtClean="0">
                <a:solidFill>
                  <a:schemeClr val="tx1"/>
                </a:solidFill>
              </a:rPr>
              <a:t>| Softwarepraktikum | Gruppe 4B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Textplatzhalter 3"/>
          <p:cNvSpPr txBox="1">
            <a:spLocks/>
          </p:cNvSpPr>
          <p:nvPr/>
        </p:nvSpPr>
        <p:spPr>
          <a:xfrm>
            <a:off x="611560" y="2420888"/>
            <a:ext cx="7992888" cy="2880320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• </a:t>
            </a:r>
            <a:r>
              <a:rPr kumimoji="0" lang="de-DE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EntryObject</a:t>
            </a:r>
            <a:endParaRPr kumimoji="0" lang="de-DE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ea typeface="+mn-ea"/>
              <a:cs typeface="Estrangelo Edessa" pitchFamily="66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800" baseline="0" dirty="0" smtClean="0">
                <a:latin typeface="Estrangelo Edessa" pitchFamily="66" charset="0"/>
                <a:cs typeface="Estrangelo Edessa" pitchFamily="66" charset="0"/>
              </a:rPr>
              <a:t>• </a:t>
            </a:r>
            <a:r>
              <a:rPr lang="de-DE" sz="2800" baseline="0" dirty="0" err="1" smtClean="0">
                <a:latin typeface="Estrangelo Edessa" pitchFamily="66" charset="0"/>
                <a:cs typeface="Estrangelo Edessa" pitchFamily="66" charset="0"/>
              </a:rPr>
              <a:t>Reachable</a:t>
            </a: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, Profile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•</a:t>
            </a:r>
            <a: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 Medium, </a:t>
            </a:r>
            <a:r>
              <a:rPr kumimoji="0" lang="de-DE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Playlist</a:t>
            </a:r>
            <a:endParaRPr kumimoji="0" lang="de-DE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ea typeface="+mn-ea"/>
              <a:cs typeface="Estrangelo Edessa" pitchFamily="66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800" baseline="0" dirty="0" smtClean="0">
                <a:latin typeface="Estrangelo Edessa" pitchFamily="66" charset="0"/>
                <a:cs typeface="Estrangelo Edessa" pitchFamily="66" charset="0"/>
              </a:rPr>
              <a:t>•</a:t>
            </a: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de-DE" sz="2800" dirty="0" err="1" smtClean="0">
                <a:latin typeface="Estrangelo Edessa" pitchFamily="66" charset="0"/>
                <a:cs typeface="Estrangelo Edessa" pitchFamily="66" charset="0"/>
              </a:rPr>
              <a:t>NewsEntry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ea typeface="+mn-ea"/>
              <a:cs typeface="Estrangelo Edess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Music Player</a:t>
            </a:r>
            <a:endParaRPr lang="de-DE" sz="2800" dirty="0"/>
          </a:p>
        </p:txBody>
      </p:sp>
      <p:pic>
        <p:nvPicPr>
          <p:cNvPr id="3" name="Grafik 2" descr="dia2.png"/>
          <p:cNvPicPr>
            <a:picLocks noChangeAspect="1"/>
          </p:cNvPicPr>
          <p:nvPr/>
        </p:nvPicPr>
        <p:blipFill>
          <a:blip r:embed="rId3" cstate="print"/>
          <a:srcRect t="18900" r="51963" b="30701"/>
          <a:stretch>
            <a:fillRect/>
          </a:stretch>
        </p:blipFill>
        <p:spPr>
          <a:xfrm>
            <a:off x="2843808" y="1844824"/>
            <a:ext cx="4392488" cy="3456384"/>
          </a:xfrm>
          <a:prstGeom prst="rect">
            <a:avLst/>
          </a:prstGeom>
        </p:spPr>
      </p:pic>
      <p:sp>
        <p:nvSpPr>
          <p:cNvPr id="5" name="Textplatzhalter 3"/>
          <p:cNvSpPr txBox="1">
            <a:spLocks/>
          </p:cNvSpPr>
          <p:nvPr/>
        </p:nvSpPr>
        <p:spPr>
          <a:xfrm>
            <a:off x="323528" y="980728"/>
            <a:ext cx="3672408" cy="7200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Player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Package</a:t>
            </a: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-Struktur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ea typeface="+mn-ea"/>
              <a:cs typeface="Estrangelo Edess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dia1.png"/>
          <p:cNvPicPr>
            <a:picLocks noChangeAspect="1"/>
          </p:cNvPicPr>
          <p:nvPr/>
        </p:nvPicPr>
        <p:blipFill>
          <a:blip r:embed="rId3" cstate="print"/>
          <a:srcRect t="16401" r="5901" b="15350"/>
          <a:stretch>
            <a:fillRect/>
          </a:stretch>
        </p:blipFill>
        <p:spPr>
          <a:xfrm>
            <a:off x="971600" y="1772816"/>
            <a:ext cx="7272808" cy="3956154"/>
          </a:xfrm>
          <a:prstGeom prst="rect">
            <a:avLst/>
          </a:prstGeom>
        </p:spPr>
      </p:pic>
      <p:sp>
        <p:nvSpPr>
          <p:cNvPr id="7" name="Textplatzhalter 3"/>
          <p:cNvSpPr txBox="1">
            <a:spLocks/>
          </p:cNvSpPr>
          <p:nvPr/>
        </p:nvSpPr>
        <p:spPr>
          <a:xfrm>
            <a:off x="323528" y="980728"/>
            <a:ext cx="3672408" cy="7200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Player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Package</a:t>
            </a: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-Struktur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ea typeface="+mn-ea"/>
              <a:cs typeface="Estrangelo Edessa" pitchFamily="66" charset="0"/>
            </a:endParaRPr>
          </a:p>
        </p:txBody>
      </p:sp>
      <p:sp>
        <p:nvSpPr>
          <p:cNvPr id="9" name="Titel 5"/>
          <p:cNvSpPr>
            <a:spLocks noGrp="1"/>
          </p:cNvSpPr>
          <p:nvPr>
            <p:ph type="title"/>
          </p:nvPr>
        </p:nvSpPr>
        <p:spPr>
          <a:xfrm>
            <a:off x="285720" y="142852"/>
            <a:ext cx="8401080" cy="642942"/>
          </a:xfrm>
        </p:spPr>
        <p:txBody>
          <a:bodyPr>
            <a:normAutofit/>
          </a:bodyPr>
          <a:lstStyle/>
          <a:p>
            <a:r>
              <a:rPr lang="de-DE" dirty="0" smtClean="0"/>
              <a:t>Music Player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dia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1619418"/>
            <a:ext cx="6984776" cy="5238582"/>
          </a:xfrm>
          <a:prstGeom prst="rect">
            <a:avLst/>
          </a:prstGeom>
        </p:spPr>
      </p:pic>
      <p:sp>
        <p:nvSpPr>
          <p:cNvPr id="8" name="Titel 5"/>
          <p:cNvSpPr>
            <a:spLocks noGrp="1"/>
          </p:cNvSpPr>
          <p:nvPr>
            <p:ph type="title"/>
          </p:nvPr>
        </p:nvSpPr>
        <p:spPr>
          <a:xfrm>
            <a:off x="285720" y="142852"/>
            <a:ext cx="8401080" cy="642942"/>
          </a:xfrm>
        </p:spPr>
        <p:txBody>
          <a:bodyPr>
            <a:normAutofit/>
          </a:bodyPr>
          <a:lstStyle/>
          <a:p>
            <a:r>
              <a:rPr lang="de-DE" dirty="0" smtClean="0"/>
              <a:t>Music Player</a:t>
            </a:r>
            <a:endParaRPr lang="de-DE" sz="2800" dirty="0"/>
          </a:p>
        </p:txBody>
      </p:sp>
      <p:sp>
        <p:nvSpPr>
          <p:cNvPr id="9" name="Textplatzhalter 3"/>
          <p:cNvSpPr txBox="1">
            <a:spLocks/>
          </p:cNvSpPr>
          <p:nvPr/>
        </p:nvSpPr>
        <p:spPr>
          <a:xfrm>
            <a:off x="323528" y="980728"/>
            <a:ext cx="6120680" cy="7200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Threads des </a:t>
            </a:r>
            <a:r>
              <a:rPr kumimoji="0" lang="de-DE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Pausable</a:t>
            </a:r>
            <a:r>
              <a:rPr kumimoji="0" lang="de-DE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-</a:t>
            </a:r>
            <a:r>
              <a:rPr lang="de-DE" sz="2800" i="1" dirty="0" smtClean="0">
                <a:latin typeface="Estrangelo Edessa" pitchFamily="66" charset="0"/>
                <a:cs typeface="Estrangelo Edessa" pitchFamily="66" charset="0"/>
              </a:rPr>
              <a:t>Players</a:t>
            </a:r>
            <a:endParaRPr kumimoji="0" lang="de-DE" sz="2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ea typeface="+mn-ea"/>
              <a:cs typeface="Estrangelo Edess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323528" y="1052736"/>
            <a:ext cx="8501122" cy="1066404"/>
            <a:chOff x="214282" y="1000108"/>
            <a:chExt cx="8501122" cy="1066404"/>
          </a:xfrm>
        </p:grpSpPr>
        <p:grpSp>
          <p:nvGrpSpPr>
            <p:cNvPr id="3" name="Gruppieren 29"/>
            <p:cNvGrpSpPr/>
            <p:nvPr/>
          </p:nvGrpSpPr>
          <p:grpSpPr>
            <a:xfrm>
              <a:off x="214282" y="1000108"/>
              <a:ext cx="8501122" cy="1066404"/>
              <a:chOff x="214282" y="1000108"/>
              <a:chExt cx="8501122" cy="1066404"/>
            </a:xfrm>
          </p:grpSpPr>
          <p:grpSp>
            <p:nvGrpSpPr>
              <p:cNvPr id="4" name="Gruppieren 12"/>
              <p:cNvGrpSpPr/>
              <p:nvPr/>
            </p:nvGrpSpPr>
            <p:grpSpPr>
              <a:xfrm>
                <a:off x="214282" y="1007722"/>
                <a:ext cx="8501122" cy="1058790"/>
                <a:chOff x="214282" y="1428736"/>
                <a:chExt cx="6831262" cy="850814"/>
              </a:xfrm>
            </p:grpSpPr>
            <p:pic>
              <p:nvPicPr>
                <p:cNvPr id="9" name="Grafik 8" descr="Bullet_1_start.png"/>
                <p:cNvPicPr>
                  <a:picLocks noChangeAspect="1"/>
                </p:cNvPicPr>
                <p:nvPr/>
              </p:nvPicPr>
              <p:blipFill>
                <a:blip r:embed="rId3" cstate="print"/>
                <a:srcRect l="2343" t="21137" r="37500" b="66761"/>
                <a:stretch>
                  <a:fillRect/>
                </a:stretch>
              </p:blipFill>
              <p:spPr>
                <a:xfrm>
                  <a:off x="214282" y="1449522"/>
                  <a:ext cx="5500726" cy="830028"/>
                </a:xfrm>
                <a:prstGeom prst="rect">
                  <a:avLst/>
                </a:prstGeom>
              </p:spPr>
            </p:pic>
            <p:pic>
              <p:nvPicPr>
                <p:cNvPr id="10" name="Grafik 9" descr="Bullet_1_end.png"/>
                <p:cNvPicPr>
                  <a:picLocks noChangeAspect="1"/>
                </p:cNvPicPr>
                <p:nvPr/>
              </p:nvPicPr>
              <p:blipFill>
                <a:blip r:embed="rId4" cstate="print"/>
                <a:srcRect l="60156" t="20833" r="3906" b="68750"/>
                <a:stretch>
                  <a:fillRect/>
                </a:stretch>
              </p:blipFill>
              <p:spPr>
                <a:xfrm>
                  <a:off x="3759395" y="1428736"/>
                  <a:ext cx="3286149" cy="714380"/>
                </a:xfrm>
                <a:prstGeom prst="rect">
                  <a:avLst/>
                </a:prstGeom>
              </p:spPr>
            </p:pic>
          </p:grpSp>
          <p:sp>
            <p:nvSpPr>
              <p:cNvPr id="8" name="Textfeld 7"/>
              <p:cNvSpPr txBox="1"/>
              <p:nvPr/>
            </p:nvSpPr>
            <p:spPr>
              <a:xfrm>
                <a:off x="415896" y="1000108"/>
                <a:ext cx="42862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4</a:t>
                </a:r>
                <a:endParaRPr lang="de-DE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sp>
          <p:nvSpPr>
            <p:cNvPr id="5" name="Textfeld 4"/>
            <p:cNvSpPr txBox="1"/>
            <p:nvPr/>
          </p:nvSpPr>
          <p:spPr>
            <a:xfrm>
              <a:off x="1214414" y="1214422"/>
              <a:ext cx="7286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latin typeface="Arial Rounded MT Bold" pitchFamily="34" charset="0"/>
                  <a:ea typeface="Adobe Gothic Std B" pitchFamily="34" charset="-128"/>
                  <a:cs typeface="Aharoni" pitchFamily="2" charset="-79"/>
                </a:rPr>
                <a:t>Features</a:t>
              </a:r>
              <a:endParaRPr lang="de-DE" sz="2400" dirty="0">
                <a:latin typeface="Arial Rounded MT Bold" pitchFamily="34" charset="0"/>
                <a:ea typeface="Adobe Gothic Std B" pitchFamily="34" charset="-128"/>
                <a:cs typeface="Aharoni" pitchFamily="2" charset="-79"/>
              </a:endParaRPr>
            </a:p>
          </p:txBody>
        </p:sp>
      </p:grp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96" y="6309320"/>
            <a:ext cx="2520280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>
                <a:solidFill>
                  <a:schemeClr val="tx1"/>
                </a:solidFill>
              </a:rPr>
              <a:t>| Software Praktikum | Gruppe 4B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 Wir sind</a:t>
            </a:r>
            <a:endParaRPr lang="de-DE" sz="2800" dirty="0"/>
          </a:p>
        </p:txBody>
      </p:sp>
      <p:sp>
        <p:nvSpPr>
          <p:cNvPr id="12" name="Textplatzhalter 3"/>
          <p:cNvSpPr txBox="1">
            <a:spLocks/>
          </p:cNvSpPr>
          <p:nvPr/>
        </p:nvSpPr>
        <p:spPr>
          <a:xfrm>
            <a:off x="4716016" y="1700808"/>
            <a:ext cx="3672408" cy="7200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Darko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ea typeface="+mn-ea"/>
              <a:cs typeface="Estrangelo Edessa" pitchFamily="66" charset="0"/>
            </a:endParaRPr>
          </a:p>
        </p:txBody>
      </p:sp>
      <p:sp>
        <p:nvSpPr>
          <p:cNvPr id="14" name="Textplatzhalter 3"/>
          <p:cNvSpPr txBox="1">
            <a:spLocks/>
          </p:cNvSpPr>
          <p:nvPr/>
        </p:nvSpPr>
        <p:spPr>
          <a:xfrm>
            <a:off x="467544" y="1556792"/>
            <a:ext cx="3672408" cy="7200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Robin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Rexeisen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ea typeface="+mn-ea"/>
              <a:cs typeface="Estrangelo Edessa" pitchFamily="66" charset="0"/>
            </a:endParaRPr>
          </a:p>
        </p:txBody>
      </p:sp>
      <p:sp>
        <p:nvSpPr>
          <p:cNvPr id="15" name="Textplatzhalter 3"/>
          <p:cNvSpPr txBox="1">
            <a:spLocks/>
          </p:cNvSpPr>
          <p:nvPr/>
        </p:nvSpPr>
        <p:spPr>
          <a:xfrm>
            <a:off x="4572000" y="4653136"/>
            <a:ext cx="3672408" cy="7200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Maxim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Balaganskij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ea typeface="+mn-ea"/>
              <a:cs typeface="Estrangelo Edessa" pitchFamily="66" charset="0"/>
            </a:endParaRPr>
          </a:p>
        </p:txBody>
      </p:sp>
      <p:sp>
        <p:nvSpPr>
          <p:cNvPr id="16" name="Textplatzhalter 3"/>
          <p:cNvSpPr txBox="1">
            <a:spLocks/>
          </p:cNvSpPr>
          <p:nvPr/>
        </p:nvSpPr>
        <p:spPr>
          <a:xfrm>
            <a:off x="467544" y="2492896"/>
            <a:ext cx="3672408" cy="7200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Simon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ea typeface="+mn-ea"/>
              <a:cs typeface="Estrangelo Edessa" pitchFamily="66" charset="0"/>
            </a:endParaRPr>
          </a:p>
        </p:txBody>
      </p:sp>
      <p:sp>
        <p:nvSpPr>
          <p:cNvPr id="17" name="Textplatzhalter 3"/>
          <p:cNvSpPr txBox="1">
            <a:spLocks/>
          </p:cNvSpPr>
          <p:nvPr/>
        </p:nvSpPr>
        <p:spPr>
          <a:xfrm>
            <a:off x="4644008" y="2564904"/>
            <a:ext cx="3672408" cy="7200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Christopher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ea typeface="+mn-ea"/>
              <a:cs typeface="Estrangelo Edessa" pitchFamily="66" charset="0"/>
            </a:endParaRPr>
          </a:p>
        </p:txBody>
      </p:sp>
      <p:sp>
        <p:nvSpPr>
          <p:cNvPr id="18" name="Textplatzhalter 3"/>
          <p:cNvSpPr txBox="1">
            <a:spLocks/>
          </p:cNvSpPr>
          <p:nvPr/>
        </p:nvSpPr>
        <p:spPr>
          <a:xfrm>
            <a:off x="467544" y="4509120"/>
            <a:ext cx="3672408" cy="7200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Jonas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ea typeface="+mn-ea"/>
              <a:cs typeface="Estrangelo Edessa" pitchFamily="66" charset="0"/>
            </a:endParaRPr>
          </a:p>
        </p:txBody>
      </p:sp>
      <p:sp>
        <p:nvSpPr>
          <p:cNvPr id="19" name="Textplatzhalter 3"/>
          <p:cNvSpPr txBox="1">
            <a:spLocks/>
          </p:cNvSpPr>
          <p:nvPr/>
        </p:nvSpPr>
        <p:spPr>
          <a:xfrm>
            <a:off x="395536" y="3501008"/>
            <a:ext cx="3672408" cy="7200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Marko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ea typeface="+mn-ea"/>
              <a:cs typeface="Estrangelo Edessa" pitchFamily="66" charset="0"/>
            </a:endParaRPr>
          </a:p>
        </p:txBody>
      </p:sp>
      <p:sp>
        <p:nvSpPr>
          <p:cNvPr id="20" name="Textplatzhalter 3"/>
          <p:cNvSpPr txBox="1">
            <a:spLocks/>
          </p:cNvSpPr>
          <p:nvPr/>
        </p:nvSpPr>
        <p:spPr>
          <a:xfrm>
            <a:off x="4788024" y="3573016"/>
            <a:ext cx="3672408" cy="7200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Ihr wisst schon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ea typeface="+mn-ea"/>
              <a:cs typeface="Estrangelo Edessa" pitchFamily="66" charset="0"/>
            </a:endParaRPr>
          </a:p>
        </p:txBody>
      </p:sp>
      <p:sp>
        <p:nvSpPr>
          <p:cNvPr id="2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96" y="6309320"/>
            <a:ext cx="2520280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>
                <a:solidFill>
                  <a:schemeClr val="tx1"/>
                </a:solidFill>
              </a:rPr>
              <a:t>| Software Praktikum | Gruppe 4B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2339752" y="1628800"/>
            <a:ext cx="5148533" cy="3198331"/>
          </a:xfrm>
          <a:prstGeom prst="rect">
            <a:avLst/>
          </a:prstGeom>
          <a:solidFill>
            <a:srgbClr val="DF2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Benutzerschnittstelle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96" y="6309320"/>
            <a:ext cx="2520280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>
                <a:solidFill>
                  <a:schemeClr val="tx1"/>
                </a:solidFill>
              </a:rPr>
              <a:t>| Software Praktikum | Gruppe 4B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5" name="Grafik 4" descr="navi.png"/>
          <p:cNvPicPr>
            <a:picLocks noChangeAspect="1"/>
          </p:cNvPicPr>
          <p:nvPr/>
        </p:nvPicPr>
        <p:blipFill>
          <a:blip r:embed="rId2" cstate="print"/>
          <a:srcRect l="9129" r="71783" b="11751"/>
          <a:stretch>
            <a:fillRect/>
          </a:stretch>
        </p:blipFill>
        <p:spPr>
          <a:xfrm>
            <a:off x="1187625" y="992742"/>
            <a:ext cx="1807390" cy="4914509"/>
          </a:xfrm>
          <a:prstGeom prst="rect">
            <a:avLst/>
          </a:prstGeom>
        </p:spPr>
      </p:pic>
      <p:pic>
        <p:nvPicPr>
          <p:cNvPr id="6" name="Grafik 5" descr="player.png"/>
          <p:cNvPicPr>
            <a:picLocks noChangeAspect="1"/>
          </p:cNvPicPr>
          <p:nvPr/>
        </p:nvPicPr>
        <p:blipFill>
          <a:blip r:embed="rId3" cstate="print"/>
          <a:srcRect l="1963" t="55250" r="7476" b="12201"/>
          <a:stretch>
            <a:fillRect/>
          </a:stretch>
        </p:blipFill>
        <p:spPr>
          <a:xfrm>
            <a:off x="1403649" y="4069861"/>
            <a:ext cx="6474670" cy="1745346"/>
          </a:xfrm>
          <a:prstGeom prst="rect">
            <a:avLst/>
          </a:prstGeom>
        </p:spPr>
      </p:pic>
      <p:pic>
        <p:nvPicPr>
          <p:cNvPr id="8" name="Grafik 7" descr="header.png"/>
          <p:cNvPicPr>
            <a:picLocks noChangeAspect="1"/>
          </p:cNvPicPr>
          <p:nvPr/>
        </p:nvPicPr>
        <p:blipFill>
          <a:blip r:embed="rId4" cstate="print"/>
          <a:srcRect b="81500"/>
          <a:stretch>
            <a:fillRect/>
          </a:stretch>
        </p:blipFill>
        <p:spPr>
          <a:xfrm>
            <a:off x="1259633" y="1154723"/>
            <a:ext cx="6747148" cy="9361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2051720" y="1484784"/>
            <a:ext cx="3200805" cy="1988379"/>
          </a:xfrm>
          <a:prstGeom prst="rect">
            <a:avLst/>
          </a:prstGeom>
          <a:solidFill>
            <a:srgbClr val="DF2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Benutzerschnittstelle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96" y="6309320"/>
            <a:ext cx="2520280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>
                <a:solidFill>
                  <a:schemeClr val="tx1"/>
                </a:solidFill>
              </a:rPr>
              <a:t>| Software Praktikum | Gruppe 4B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699792" y="1916832"/>
            <a:ext cx="3200805" cy="19883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275856" y="2492896"/>
            <a:ext cx="3200805" cy="1988379"/>
          </a:xfrm>
          <a:prstGeom prst="rect">
            <a:avLst/>
          </a:prstGeom>
          <a:solidFill>
            <a:srgbClr val="11E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923928" y="2996952"/>
            <a:ext cx="3200805" cy="1988379"/>
          </a:xfrm>
          <a:prstGeom prst="rect">
            <a:avLst/>
          </a:prstGeom>
          <a:solidFill>
            <a:srgbClr val="402E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499992" y="3573016"/>
            <a:ext cx="3200805" cy="19883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6634610" y="1694280"/>
            <a:ext cx="1605203" cy="527255"/>
          </a:xfrm>
          <a:prstGeom prst="rect">
            <a:avLst/>
          </a:prstGeom>
          <a:solidFill>
            <a:srgbClr val="DF2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Benutzerschnittstelle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96" y="6309320"/>
            <a:ext cx="2520280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>
                <a:solidFill>
                  <a:schemeClr val="tx1"/>
                </a:solidFill>
              </a:rPr>
              <a:t>| Software Praktikum | Gruppe 4B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634610" y="2702392"/>
            <a:ext cx="1605203" cy="52725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634612" y="3561908"/>
            <a:ext cx="1605202" cy="501285"/>
          </a:xfrm>
          <a:prstGeom prst="rect">
            <a:avLst/>
          </a:prstGeom>
          <a:solidFill>
            <a:srgbClr val="11E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634610" y="4431565"/>
            <a:ext cx="1605203" cy="532820"/>
          </a:xfrm>
          <a:prstGeom prst="rect">
            <a:avLst/>
          </a:prstGeom>
          <a:solidFill>
            <a:srgbClr val="402E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6636919" y="5299749"/>
            <a:ext cx="1635347" cy="5560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/>
          <p:cNvGrpSpPr/>
          <p:nvPr/>
        </p:nvGrpSpPr>
        <p:grpSpPr>
          <a:xfrm>
            <a:off x="683568" y="3212976"/>
            <a:ext cx="1939621" cy="1525039"/>
            <a:chOff x="1259632" y="3068960"/>
            <a:chExt cx="2232248" cy="1736576"/>
          </a:xfrm>
        </p:grpSpPr>
        <p:sp>
          <p:nvSpPr>
            <p:cNvPr id="14" name="Rechteck 13"/>
            <p:cNvSpPr/>
            <p:nvPr/>
          </p:nvSpPr>
          <p:spPr>
            <a:xfrm>
              <a:off x="1259632" y="3068960"/>
              <a:ext cx="2232248" cy="172819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1259632" y="3068960"/>
              <a:ext cx="495672" cy="165618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259632" y="4293096"/>
              <a:ext cx="2232248" cy="512440"/>
            </a:xfrm>
            <a:prstGeom prst="rect">
              <a:avLst/>
            </a:prstGeom>
            <a:solidFill>
              <a:srgbClr val="402E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1259632" y="3068960"/>
              <a:ext cx="2223864" cy="144016"/>
            </a:xfrm>
            <a:prstGeom prst="rect">
              <a:avLst/>
            </a:prstGeom>
            <a:solidFill>
              <a:srgbClr val="11E1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0" name="Gewinkelte Verbindung 19"/>
          <p:cNvCxnSpPr>
            <a:stCxn id="14" idx="3"/>
            <a:endCxn id="9" idx="1"/>
          </p:cNvCxnSpPr>
          <p:nvPr/>
        </p:nvCxnSpPr>
        <p:spPr>
          <a:xfrm flipV="1">
            <a:off x="2623189" y="1957908"/>
            <a:ext cx="4011421" cy="20139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14" idx="3"/>
            <a:endCxn id="10" idx="1"/>
          </p:cNvCxnSpPr>
          <p:nvPr/>
        </p:nvCxnSpPr>
        <p:spPr>
          <a:xfrm flipV="1">
            <a:off x="2623189" y="2966020"/>
            <a:ext cx="4011421" cy="1005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24"/>
          <p:cNvCxnSpPr>
            <a:stCxn id="14" idx="3"/>
            <a:endCxn id="11" idx="1"/>
          </p:cNvCxnSpPr>
          <p:nvPr/>
        </p:nvCxnSpPr>
        <p:spPr>
          <a:xfrm flipV="1">
            <a:off x="2623189" y="3812551"/>
            <a:ext cx="4011423" cy="1592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4" idx="3"/>
            <a:endCxn id="12" idx="1"/>
          </p:cNvCxnSpPr>
          <p:nvPr/>
        </p:nvCxnSpPr>
        <p:spPr>
          <a:xfrm>
            <a:off x="2623189" y="3971814"/>
            <a:ext cx="4011421" cy="7261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14" idx="3"/>
            <a:endCxn id="13" idx="1"/>
          </p:cNvCxnSpPr>
          <p:nvPr/>
        </p:nvCxnSpPr>
        <p:spPr>
          <a:xfrm>
            <a:off x="2623189" y="3971814"/>
            <a:ext cx="4013730" cy="16059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14"/>
          <p:cNvSpPr>
            <a:spLocks noGrp="1"/>
          </p:cNvSpPr>
          <p:nvPr>
            <p:ph type="body" sz="quarter" idx="14"/>
          </p:nvPr>
        </p:nvSpPr>
        <p:spPr>
          <a:xfrm>
            <a:off x="323528" y="980728"/>
            <a:ext cx="8215370" cy="7200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sz="2800" dirty="0" smtClean="0"/>
              <a:t>Grundlegendes Paketkonzept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6804248" y="2708920"/>
            <a:ext cx="1461187" cy="479951"/>
          </a:xfrm>
          <a:prstGeom prst="rect">
            <a:avLst/>
          </a:prstGeom>
          <a:solidFill>
            <a:srgbClr val="DF2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Benutzerschnittstelle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96" y="6309320"/>
            <a:ext cx="2520280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>
                <a:solidFill>
                  <a:schemeClr val="tx1"/>
                </a:solidFill>
              </a:rPr>
              <a:t>| Software Praktikum | Gruppe 4B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2" name="Gruppieren 17"/>
          <p:cNvGrpSpPr/>
          <p:nvPr/>
        </p:nvGrpSpPr>
        <p:grpSpPr>
          <a:xfrm>
            <a:off x="3707904" y="3356992"/>
            <a:ext cx="1291549" cy="1015488"/>
            <a:chOff x="1259632" y="3068960"/>
            <a:chExt cx="2232248" cy="1736576"/>
          </a:xfrm>
        </p:grpSpPr>
        <p:sp>
          <p:nvSpPr>
            <p:cNvPr id="14" name="Rechteck 13"/>
            <p:cNvSpPr/>
            <p:nvPr/>
          </p:nvSpPr>
          <p:spPr>
            <a:xfrm>
              <a:off x="1259632" y="3068960"/>
              <a:ext cx="2232248" cy="172819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1259632" y="3068960"/>
              <a:ext cx="495672" cy="165618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259632" y="4293096"/>
              <a:ext cx="2232248" cy="512440"/>
            </a:xfrm>
            <a:prstGeom prst="rect">
              <a:avLst/>
            </a:prstGeom>
            <a:solidFill>
              <a:srgbClr val="402E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1259632" y="3068960"/>
              <a:ext cx="2223864" cy="144016"/>
            </a:xfrm>
            <a:prstGeom prst="rect">
              <a:avLst/>
            </a:prstGeom>
            <a:solidFill>
              <a:srgbClr val="11E1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0" name="Gewinkelte Verbindung 19"/>
          <p:cNvCxnSpPr>
            <a:stCxn id="14" idx="3"/>
            <a:endCxn id="9" idx="1"/>
          </p:cNvCxnSpPr>
          <p:nvPr/>
        </p:nvCxnSpPr>
        <p:spPr>
          <a:xfrm flipV="1">
            <a:off x="4999453" y="2948896"/>
            <a:ext cx="1804795" cy="9133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14"/>
          <p:cNvSpPr>
            <a:spLocks noGrp="1"/>
          </p:cNvSpPr>
          <p:nvPr>
            <p:ph type="body" sz="quarter" idx="14"/>
          </p:nvPr>
        </p:nvSpPr>
        <p:spPr>
          <a:xfrm>
            <a:off x="323528" y="980728"/>
            <a:ext cx="8215370" cy="7200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sz="2800" dirty="0" smtClean="0"/>
              <a:t>Grundlegendes Paketkonzept</a:t>
            </a:r>
            <a:endParaRPr lang="de-DE" sz="2800" dirty="0"/>
          </a:p>
        </p:txBody>
      </p:sp>
      <p:sp>
        <p:nvSpPr>
          <p:cNvPr id="29" name="Rechteck 28"/>
          <p:cNvSpPr/>
          <p:nvPr/>
        </p:nvSpPr>
        <p:spPr>
          <a:xfrm>
            <a:off x="323528" y="2780928"/>
            <a:ext cx="1875088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lussdiagramm: Magnetplattenspeicher 29"/>
          <p:cNvSpPr/>
          <p:nvPr/>
        </p:nvSpPr>
        <p:spPr>
          <a:xfrm>
            <a:off x="539552" y="2924944"/>
            <a:ext cx="483894" cy="604867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platzhalter 14"/>
          <p:cNvSpPr txBox="1">
            <a:spLocks/>
          </p:cNvSpPr>
          <p:nvPr/>
        </p:nvSpPr>
        <p:spPr>
          <a:xfrm>
            <a:off x="539552" y="3573016"/>
            <a:ext cx="423407" cy="483894"/>
          </a:xfrm>
          <a:prstGeom prst="rect">
            <a:avLst/>
          </a:prstGeom>
        </p:spPr>
        <p:txBody>
          <a:bodyPr anchor="ctr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DB</a:t>
            </a:r>
            <a:endParaRPr kumimoji="0" lang="de-DE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ea typeface="+mn-ea"/>
              <a:cs typeface="Estrangelo Edessa" pitchFamily="66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1475656" y="2996952"/>
            <a:ext cx="604868" cy="4636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platzhalter 14"/>
          <p:cNvSpPr txBox="1">
            <a:spLocks/>
          </p:cNvSpPr>
          <p:nvPr/>
        </p:nvSpPr>
        <p:spPr>
          <a:xfrm>
            <a:off x="1475656" y="3573016"/>
            <a:ext cx="846815" cy="483894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Daten</a:t>
            </a:r>
            <a:endParaRPr kumimoji="0" lang="de-DE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ea typeface="+mn-ea"/>
              <a:cs typeface="Estrangelo Edessa" pitchFamily="66" charset="0"/>
            </a:endParaRPr>
          </a:p>
        </p:txBody>
      </p:sp>
      <p:cxnSp>
        <p:nvCxnSpPr>
          <p:cNvPr id="38" name="Gerade Verbindung 37"/>
          <p:cNvCxnSpPr>
            <a:stCxn id="30" idx="4"/>
            <a:endCxn id="34" idx="1"/>
          </p:cNvCxnSpPr>
          <p:nvPr/>
        </p:nvCxnSpPr>
        <p:spPr>
          <a:xfrm>
            <a:off x="1023446" y="3227378"/>
            <a:ext cx="452210" cy="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 Verbindung 42"/>
          <p:cNvCxnSpPr>
            <a:stCxn id="29" idx="3"/>
            <a:endCxn id="16" idx="1"/>
          </p:cNvCxnSpPr>
          <p:nvPr/>
        </p:nvCxnSpPr>
        <p:spPr>
          <a:xfrm>
            <a:off x="2198616" y="3537012"/>
            <a:ext cx="1509288" cy="3042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platzhalter 14"/>
          <p:cNvSpPr txBox="1">
            <a:spLocks/>
          </p:cNvSpPr>
          <p:nvPr/>
        </p:nvSpPr>
        <p:spPr>
          <a:xfrm>
            <a:off x="899592" y="1556792"/>
            <a:ext cx="4608512" cy="7200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-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 Entspricht im wesentlichen MVC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ea typeface="+mn-ea"/>
              <a:cs typeface="Estrangelo Edessa" pitchFamily="66" charset="0"/>
            </a:endParaRPr>
          </a:p>
        </p:txBody>
      </p:sp>
      <p:sp>
        <p:nvSpPr>
          <p:cNvPr id="48" name="Textplatzhalter 14"/>
          <p:cNvSpPr txBox="1">
            <a:spLocks/>
          </p:cNvSpPr>
          <p:nvPr/>
        </p:nvSpPr>
        <p:spPr>
          <a:xfrm>
            <a:off x="971600" y="4581128"/>
            <a:ext cx="576064" cy="720080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M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ea typeface="+mn-ea"/>
              <a:cs typeface="Estrangelo Edessa" pitchFamily="66" charset="0"/>
            </a:endParaRPr>
          </a:p>
        </p:txBody>
      </p:sp>
      <p:sp>
        <p:nvSpPr>
          <p:cNvPr id="49" name="Textplatzhalter 14"/>
          <p:cNvSpPr txBox="1">
            <a:spLocks/>
          </p:cNvSpPr>
          <p:nvPr/>
        </p:nvSpPr>
        <p:spPr>
          <a:xfrm>
            <a:off x="3923928" y="4581128"/>
            <a:ext cx="1008112" cy="720080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C.1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ea typeface="+mn-ea"/>
              <a:cs typeface="Estrangelo Edessa" pitchFamily="66" charset="0"/>
            </a:endParaRPr>
          </a:p>
        </p:txBody>
      </p:sp>
      <p:sp>
        <p:nvSpPr>
          <p:cNvPr id="50" name="Textplatzhalter 14"/>
          <p:cNvSpPr txBox="1">
            <a:spLocks/>
          </p:cNvSpPr>
          <p:nvPr/>
        </p:nvSpPr>
        <p:spPr>
          <a:xfrm>
            <a:off x="7668344" y="4509120"/>
            <a:ext cx="576064" cy="720080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V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ea typeface="+mn-ea"/>
              <a:cs typeface="Estrangelo Edessa" pitchFamily="66" charset="0"/>
            </a:endParaRPr>
          </a:p>
        </p:txBody>
      </p:sp>
      <p:sp>
        <p:nvSpPr>
          <p:cNvPr id="51" name="Textplatzhalter 14"/>
          <p:cNvSpPr txBox="1">
            <a:spLocks/>
          </p:cNvSpPr>
          <p:nvPr/>
        </p:nvSpPr>
        <p:spPr>
          <a:xfrm>
            <a:off x="6732240" y="4509120"/>
            <a:ext cx="720080" cy="720080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C.2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ea typeface="+mn-ea"/>
              <a:cs typeface="Estrangelo Edess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96" y="6309320"/>
            <a:ext cx="2520280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>
                <a:solidFill>
                  <a:schemeClr val="tx1"/>
                </a:solidFill>
              </a:rPr>
              <a:t>| Software Praktikum | Gruppe 4B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Textplatzhalter 14"/>
          <p:cNvSpPr txBox="1">
            <a:spLocks/>
          </p:cNvSpPr>
          <p:nvPr/>
        </p:nvSpPr>
        <p:spPr>
          <a:xfrm>
            <a:off x="323528" y="980728"/>
            <a:ext cx="8215370" cy="720080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Interaktion</a:t>
            </a:r>
            <a: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 zwischen Paketen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ea typeface="+mn-ea"/>
              <a:cs typeface="Estrangelo Edessa" pitchFamily="66" charset="0"/>
            </a:endParaRPr>
          </a:p>
        </p:txBody>
      </p:sp>
      <p:sp>
        <p:nvSpPr>
          <p:cNvPr id="7" name="Titel 3"/>
          <p:cNvSpPr>
            <a:spLocks noGrp="1"/>
          </p:cNvSpPr>
          <p:nvPr>
            <p:ph type="title"/>
          </p:nvPr>
        </p:nvSpPr>
        <p:spPr>
          <a:xfrm>
            <a:off x="285720" y="142852"/>
            <a:ext cx="8401080" cy="642942"/>
          </a:xfrm>
        </p:spPr>
        <p:txBody>
          <a:bodyPr/>
          <a:lstStyle/>
          <a:p>
            <a:r>
              <a:rPr lang="de-DE" dirty="0" smtClean="0"/>
              <a:t>Benutzerschnittstellen Logik</a:t>
            </a:r>
            <a:endParaRPr lang="de-DE" dirty="0"/>
          </a:p>
        </p:txBody>
      </p:sp>
      <p:sp>
        <p:nvSpPr>
          <p:cNvPr id="8" name="Textplatzhalter 14"/>
          <p:cNvSpPr txBox="1">
            <a:spLocks/>
          </p:cNvSpPr>
          <p:nvPr/>
        </p:nvSpPr>
        <p:spPr>
          <a:xfrm>
            <a:off x="683568" y="1556792"/>
            <a:ext cx="8215370" cy="7200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- Bewusst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 geringe Kopplung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ea typeface="+mn-ea"/>
              <a:cs typeface="Estrangelo Edessa" pitchFamily="66" charset="0"/>
            </a:endParaRPr>
          </a:p>
        </p:txBody>
      </p:sp>
      <p:grpSp>
        <p:nvGrpSpPr>
          <p:cNvPr id="34" name="Gruppieren 33"/>
          <p:cNvGrpSpPr/>
          <p:nvPr/>
        </p:nvGrpSpPr>
        <p:grpSpPr>
          <a:xfrm>
            <a:off x="1187624" y="3356992"/>
            <a:ext cx="2664296" cy="1944216"/>
            <a:chOff x="1187624" y="2636912"/>
            <a:chExt cx="2664296" cy="1944216"/>
          </a:xfrm>
        </p:grpSpPr>
        <p:sp>
          <p:nvSpPr>
            <p:cNvPr id="17" name="Rechteck 16"/>
            <p:cNvSpPr/>
            <p:nvPr/>
          </p:nvSpPr>
          <p:spPr>
            <a:xfrm>
              <a:off x="1187624" y="3212976"/>
              <a:ext cx="1461187" cy="479951"/>
            </a:xfrm>
            <a:prstGeom prst="rect">
              <a:avLst/>
            </a:prstGeom>
            <a:solidFill>
              <a:srgbClr val="DF22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3131840" y="3212976"/>
              <a:ext cx="720079" cy="479951"/>
            </a:xfrm>
            <a:prstGeom prst="rect">
              <a:avLst/>
            </a:prstGeom>
            <a:solidFill>
              <a:srgbClr val="F58F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platzhalter 14"/>
            <p:cNvSpPr txBox="1">
              <a:spLocks/>
            </p:cNvSpPr>
            <p:nvPr/>
          </p:nvSpPr>
          <p:spPr>
            <a:xfrm>
              <a:off x="1475656" y="3861048"/>
              <a:ext cx="720080" cy="720080"/>
            </a:xfrm>
            <a:prstGeom prst="rect">
              <a:avLst/>
            </a:prstGeom>
          </p:spPr>
          <p:txBody>
            <a:bodyPr anchor="ctr">
              <a:normAutofit lnSpcReduction="1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de-DE" sz="2800" dirty="0" smtClean="0">
                  <a:latin typeface="Estrangelo Edessa" pitchFamily="66" charset="0"/>
                  <a:cs typeface="Estrangelo Edessa" pitchFamily="66" charset="0"/>
                </a:rPr>
                <a:t>C.2</a:t>
              </a:r>
              <a:endPara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endParaRPr>
            </a:p>
          </p:txBody>
        </p:sp>
        <p:sp>
          <p:nvSpPr>
            <p:cNvPr id="20" name="Textplatzhalter 14"/>
            <p:cNvSpPr txBox="1">
              <a:spLocks/>
            </p:cNvSpPr>
            <p:nvPr/>
          </p:nvSpPr>
          <p:spPr>
            <a:xfrm>
              <a:off x="3275856" y="3861048"/>
              <a:ext cx="576064" cy="720080"/>
            </a:xfrm>
            <a:prstGeom prst="rect">
              <a:avLst/>
            </a:prstGeom>
          </p:spPr>
          <p:txBody>
            <a:bodyPr anchor="ctr">
              <a:normAutofit lnSpcReduction="1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de-DE" sz="2800" dirty="0" smtClean="0">
                  <a:latin typeface="Estrangelo Edessa" pitchFamily="66" charset="0"/>
                  <a:cs typeface="Estrangelo Edessa" pitchFamily="66" charset="0"/>
                </a:rPr>
                <a:t>V</a:t>
              </a:r>
              <a:endPara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endParaRPr>
            </a:p>
          </p:txBody>
        </p:sp>
        <p:sp>
          <p:nvSpPr>
            <p:cNvPr id="26" name="Nach unten gekrümmter Pfeil 25"/>
            <p:cNvSpPr/>
            <p:nvPr/>
          </p:nvSpPr>
          <p:spPr>
            <a:xfrm flipH="1">
              <a:off x="1907704" y="2636912"/>
              <a:ext cx="1512168" cy="576064"/>
            </a:xfrm>
            <a:prstGeom prst="curved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Nach unten gekrümmter Pfeil 26"/>
            <p:cNvSpPr/>
            <p:nvPr/>
          </p:nvSpPr>
          <p:spPr>
            <a:xfrm rot="10800000" flipH="1">
              <a:off x="1979712" y="3573016"/>
              <a:ext cx="1584176" cy="504056"/>
            </a:xfrm>
            <a:prstGeom prst="curved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uppieren 34"/>
          <p:cNvGrpSpPr/>
          <p:nvPr/>
        </p:nvGrpSpPr>
        <p:grpSpPr>
          <a:xfrm>
            <a:off x="5004048" y="3356992"/>
            <a:ext cx="2664296" cy="1944216"/>
            <a:chOff x="1187624" y="2636912"/>
            <a:chExt cx="2664296" cy="1944216"/>
          </a:xfrm>
        </p:grpSpPr>
        <p:sp>
          <p:nvSpPr>
            <p:cNvPr id="36" name="Rechteck 35"/>
            <p:cNvSpPr/>
            <p:nvPr/>
          </p:nvSpPr>
          <p:spPr>
            <a:xfrm>
              <a:off x="1187624" y="3212976"/>
              <a:ext cx="1461187" cy="47995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3131840" y="3212976"/>
              <a:ext cx="720079" cy="479951"/>
            </a:xfrm>
            <a:prstGeom prst="rect">
              <a:avLst/>
            </a:prstGeom>
            <a:solidFill>
              <a:srgbClr val="96AD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platzhalter 14"/>
            <p:cNvSpPr txBox="1">
              <a:spLocks/>
            </p:cNvSpPr>
            <p:nvPr/>
          </p:nvSpPr>
          <p:spPr>
            <a:xfrm>
              <a:off x="1475656" y="3861048"/>
              <a:ext cx="720080" cy="720080"/>
            </a:xfrm>
            <a:prstGeom prst="rect">
              <a:avLst/>
            </a:prstGeom>
          </p:spPr>
          <p:txBody>
            <a:bodyPr anchor="ctr">
              <a:normAutofit lnSpcReduction="1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de-DE" sz="2800" dirty="0" smtClean="0">
                  <a:latin typeface="Estrangelo Edessa" pitchFamily="66" charset="0"/>
                  <a:cs typeface="Estrangelo Edessa" pitchFamily="66" charset="0"/>
                </a:rPr>
                <a:t>C.2</a:t>
              </a:r>
              <a:endPara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endParaRPr>
            </a:p>
          </p:txBody>
        </p:sp>
        <p:sp>
          <p:nvSpPr>
            <p:cNvPr id="39" name="Textplatzhalter 14"/>
            <p:cNvSpPr txBox="1">
              <a:spLocks/>
            </p:cNvSpPr>
            <p:nvPr/>
          </p:nvSpPr>
          <p:spPr>
            <a:xfrm>
              <a:off x="3275856" y="3861048"/>
              <a:ext cx="576064" cy="720080"/>
            </a:xfrm>
            <a:prstGeom prst="rect">
              <a:avLst/>
            </a:prstGeom>
          </p:spPr>
          <p:txBody>
            <a:bodyPr anchor="ctr">
              <a:normAutofit lnSpcReduction="1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de-DE" sz="2800" dirty="0" smtClean="0">
                  <a:latin typeface="Estrangelo Edessa" pitchFamily="66" charset="0"/>
                  <a:cs typeface="Estrangelo Edessa" pitchFamily="66" charset="0"/>
                </a:rPr>
                <a:t>V</a:t>
              </a:r>
              <a:endPara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endParaRPr>
            </a:p>
          </p:txBody>
        </p:sp>
        <p:sp>
          <p:nvSpPr>
            <p:cNvPr id="40" name="Nach unten gekrümmter Pfeil 39"/>
            <p:cNvSpPr/>
            <p:nvPr/>
          </p:nvSpPr>
          <p:spPr>
            <a:xfrm flipH="1">
              <a:off x="1907704" y="2636912"/>
              <a:ext cx="1512168" cy="576064"/>
            </a:xfrm>
            <a:prstGeom prst="curved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1" name="Nach unten gekrümmter Pfeil 40"/>
            <p:cNvSpPr/>
            <p:nvPr/>
          </p:nvSpPr>
          <p:spPr>
            <a:xfrm rot="10800000" flipH="1">
              <a:off x="1979712" y="3573016"/>
              <a:ext cx="1584176" cy="504056"/>
            </a:xfrm>
            <a:prstGeom prst="curved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42" name="Textplatzhalter 14"/>
          <p:cNvSpPr txBox="1">
            <a:spLocks/>
          </p:cNvSpPr>
          <p:nvPr/>
        </p:nvSpPr>
        <p:spPr>
          <a:xfrm>
            <a:off x="683568" y="2204864"/>
            <a:ext cx="8215370" cy="7200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-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Observer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 / Observable Pattern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ea typeface="+mn-ea"/>
              <a:cs typeface="Estrangelo Edess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/>
          <p:cNvSpPr/>
          <p:nvPr/>
        </p:nvSpPr>
        <p:spPr>
          <a:xfrm>
            <a:off x="323528" y="2492896"/>
            <a:ext cx="4536504" cy="2088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96" y="6309320"/>
            <a:ext cx="2520280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>
                <a:solidFill>
                  <a:schemeClr val="tx1"/>
                </a:solidFill>
              </a:rPr>
              <a:t>| Software Praktikum | Gruppe 4B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Textplatzhalter 14"/>
          <p:cNvSpPr txBox="1">
            <a:spLocks/>
          </p:cNvSpPr>
          <p:nvPr/>
        </p:nvSpPr>
        <p:spPr>
          <a:xfrm>
            <a:off x="323528" y="980728"/>
            <a:ext cx="8215370" cy="720080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Observer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 / Observable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ea typeface="+mn-ea"/>
              <a:cs typeface="Estrangelo Edessa" pitchFamily="66" charset="0"/>
            </a:endParaRPr>
          </a:p>
        </p:txBody>
      </p:sp>
      <p:sp>
        <p:nvSpPr>
          <p:cNvPr id="7" name="Titel 3"/>
          <p:cNvSpPr>
            <a:spLocks noGrp="1"/>
          </p:cNvSpPr>
          <p:nvPr>
            <p:ph type="title"/>
          </p:nvPr>
        </p:nvSpPr>
        <p:spPr>
          <a:xfrm>
            <a:off x="285720" y="142852"/>
            <a:ext cx="8401080" cy="642942"/>
          </a:xfrm>
        </p:spPr>
        <p:txBody>
          <a:bodyPr/>
          <a:lstStyle/>
          <a:p>
            <a:r>
              <a:rPr lang="de-DE" dirty="0" smtClean="0"/>
              <a:t>Benutzerschnittstellen Logik</a:t>
            </a:r>
            <a:endParaRPr lang="de-DE" dirty="0"/>
          </a:p>
        </p:txBody>
      </p:sp>
      <p:grpSp>
        <p:nvGrpSpPr>
          <p:cNvPr id="2" name="Gruppieren 33"/>
          <p:cNvGrpSpPr/>
          <p:nvPr/>
        </p:nvGrpSpPr>
        <p:grpSpPr>
          <a:xfrm>
            <a:off x="5724128" y="1988840"/>
            <a:ext cx="2160240" cy="1576391"/>
            <a:chOff x="1187624" y="2636912"/>
            <a:chExt cx="2664296" cy="1944216"/>
          </a:xfrm>
        </p:grpSpPr>
        <p:sp>
          <p:nvSpPr>
            <p:cNvPr id="17" name="Rechteck 16"/>
            <p:cNvSpPr/>
            <p:nvPr/>
          </p:nvSpPr>
          <p:spPr>
            <a:xfrm>
              <a:off x="1187624" y="3212976"/>
              <a:ext cx="1461187" cy="479951"/>
            </a:xfrm>
            <a:prstGeom prst="rect">
              <a:avLst/>
            </a:prstGeom>
            <a:solidFill>
              <a:srgbClr val="DF22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3131840" y="3212976"/>
              <a:ext cx="720079" cy="479951"/>
            </a:xfrm>
            <a:prstGeom prst="rect">
              <a:avLst/>
            </a:prstGeom>
            <a:solidFill>
              <a:srgbClr val="F58F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platzhalter 14"/>
            <p:cNvSpPr txBox="1">
              <a:spLocks/>
            </p:cNvSpPr>
            <p:nvPr/>
          </p:nvSpPr>
          <p:spPr>
            <a:xfrm>
              <a:off x="1475656" y="3861048"/>
              <a:ext cx="720080" cy="720080"/>
            </a:xfrm>
            <a:prstGeom prst="rect">
              <a:avLst/>
            </a:prstGeom>
          </p:spPr>
          <p:txBody>
            <a:bodyPr anchor="ctr">
              <a:normAutofit fontScale="77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de-DE" sz="2800" dirty="0" smtClean="0">
                  <a:latin typeface="Estrangelo Edessa" pitchFamily="66" charset="0"/>
                  <a:cs typeface="Estrangelo Edessa" pitchFamily="66" charset="0"/>
                </a:rPr>
                <a:t>C.2</a:t>
              </a:r>
              <a:endPara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endParaRPr>
            </a:p>
          </p:txBody>
        </p:sp>
        <p:sp>
          <p:nvSpPr>
            <p:cNvPr id="20" name="Textplatzhalter 14"/>
            <p:cNvSpPr txBox="1">
              <a:spLocks/>
            </p:cNvSpPr>
            <p:nvPr/>
          </p:nvSpPr>
          <p:spPr>
            <a:xfrm>
              <a:off x="3275856" y="3861048"/>
              <a:ext cx="576064" cy="720080"/>
            </a:xfrm>
            <a:prstGeom prst="rect">
              <a:avLst/>
            </a:prstGeom>
          </p:spPr>
          <p:txBody>
            <a:bodyPr anchor="ctr">
              <a:normAutofit fontScale="850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de-DE" sz="2800" dirty="0" smtClean="0">
                  <a:latin typeface="Estrangelo Edessa" pitchFamily="66" charset="0"/>
                  <a:cs typeface="Estrangelo Edessa" pitchFamily="66" charset="0"/>
                </a:rPr>
                <a:t>V</a:t>
              </a:r>
              <a:endPara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endParaRPr>
            </a:p>
          </p:txBody>
        </p:sp>
        <p:sp>
          <p:nvSpPr>
            <p:cNvPr id="26" name="Nach unten gekrümmter Pfeil 25"/>
            <p:cNvSpPr/>
            <p:nvPr/>
          </p:nvSpPr>
          <p:spPr>
            <a:xfrm flipH="1">
              <a:off x="1907704" y="2636912"/>
              <a:ext cx="1512168" cy="576064"/>
            </a:xfrm>
            <a:prstGeom prst="curved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Nach unten gekrümmter Pfeil 26"/>
            <p:cNvSpPr/>
            <p:nvPr/>
          </p:nvSpPr>
          <p:spPr>
            <a:xfrm rot="10800000" flipH="1">
              <a:off x="1979712" y="3573016"/>
              <a:ext cx="1584176" cy="504056"/>
            </a:xfrm>
            <a:prstGeom prst="curved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uppieren 34"/>
          <p:cNvGrpSpPr/>
          <p:nvPr/>
        </p:nvGrpSpPr>
        <p:grpSpPr>
          <a:xfrm>
            <a:off x="5724128" y="4077072"/>
            <a:ext cx="2170908" cy="1584176"/>
            <a:chOff x="1187624" y="2636912"/>
            <a:chExt cx="2664296" cy="1944216"/>
          </a:xfrm>
        </p:grpSpPr>
        <p:sp>
          <p:nvSpPr>
            <p:cNvPr id="36" name="Rechteck 35"/>
            <p:cNvSpPr/>
            <p:nvPr/>
          </p:nvSpPr>
          <p:spPr>
            <a:xfrm>
              <a:off x="1187624" y="3212976"/>
              <a:ext cx="1461187" cy="47995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3131840" y="3212976"/>
              <a:ext cx="720079" cy="479951"/>
            </a:xfrm>
            <a:prstGeom prst="rect">
              <a:avLst/>
            </a:prstGeom>
            <a:solidFill>
              <a:srgbClr val="96AD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platzhalter 14"/>
            <p:cNvSpPr txBox="1">
              <a:spLocks/>
            </p:cNvSpPr>
            <p:nvPr/>
          </p:nvSpPr>
          <p:spPr>
            <a:xfrm>
              <a:off x="1475656" y="3861048"/>
              <a:ext cx="720080" cy="720080"/>
            </a:xfrm>
            <a:prstGeom prst="rect">
              <a:avLst/>
            </a:prstGeom>
          </p:spPr>
          <p:txBody>
            <a:bodyPr anchor="ctr">
              <a:normAutofit fontScale="850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de-DE" sz="2800" dirty="0" smtClean="0">
                  <a:latin typeface="Estrangelo Edessa" pitchFamily="66" charset="0"/>
                  <a:cs typeface="Estrangelo Edessa" pitchFamily="66" charset="0"/>
                </a:rPr>
                <a:t>C.2</a:t>
              </a:r>
              <a:endPara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endParaRPr>
            </a:p>
          </p:txBody>
        </p:sp>
        <p:sp>
          <p:nvSpPr>
            <p:cNvPr id="39" name="Textplatzhalter 14"/>
            <p:cNvSpPr txBox="1">
              <a:spLocks/>
            </p:cNvSpPr>
            <p:nvPr/>
          </p:nvSpPr>
          <p:spPr>
            <a:xfrm>
              <a:off x="3275856" y="3861048"/>
              <a:ext cx="576064" cy="720080"/>
            </a:xfrm>
            <a:prstGeom prst="rect">
              <a:avLst/>
            </a:prstGeom>
          </p:spPr>
          <p:txBody>
            <a:bodyPr anchor="ctr">
              <a:normAutofit fontScale="850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de-DE" sz="2800" dirty="0" smtClean="0">
                  <a:latin typeface="Estrangelo Edessa" pitchFamily="66" charset="0"/>
                  <a:cs typeface="Estrangelo Edessa" pitchFamily="66" charset="0"/>
                </a:rPr>
                <a:t>V</a:t>
              </a:r>
              <a:endPara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endParaRPr>
            </a:p>
          </p:txBody>
        </p:sp>
        <p:sp>
          <p:nvSpPr>
            <p:cNvPr id="40" name="Nach unten gekrümmter Pfeil 39"/>
            <p:cNvSpPr/>
            <p:nvPr/>
          </p:nvSpPr>
          <p:spPr>
            <a:xfrm flipH="1">
              <a:off x="1907704" y="2636912"/>
              <a:ext cx="1512168" cy="576064"/>
            </a:xfrm>
            <a:prstGeom prst="curved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1" name="Nach unten gekrümmter Pfeil 40"/>
            <p:cNvSpPr/>
            <p:nvPr/>
          </p:nvSpPr>
          <p:spPr>
            <a:xfrm rot="10800000" flipH="1">
              <a:off x="1979712" y="3573016"/>
              <a:ext cx="1584176" cy="504056"/>
            </a:xfrm>
            <a:prstGeom prst="curved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323529" y="2132856"/>
            <a:ext cx="4536504" cy="4286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/>
          <a:p>
            <a:pPr algn="ctr">
              <a:buNone/>
            </a:pPr>
            <a:r>
              <a:rPr lang="de-DE" sz="2200" dirty="0" smtClean="0">
                <a:solidFill>
                  <a:schemeClr val="bg1"/>
                </a:solidFill>
              </a:rPr>
              <a:t>Implementierung</a:t>
            </a:r>
            <a:endParaRPr lang="de-DE" sz="2200" dirty="0">
              <a:solidFill>
                <a:schemeClr val="bg1"/>
              </a:solidFill>
            </a:endParaRPr>
          </a:p>
        </p:txBody>
      </p:sp>
      <p:pic>
        <p:nvPicPr>
          <p:cNvPr id="28" name="Grafik 27" descr="oo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636912"/>
            <a:ext cx="3312368" cy="720080"/>
          </a:xfrm>
          <a:prstGeom prst="rect">
            <a:avLst/>
          </a:prstGeom>
        </p:spPr>
      </p:pic>
      <p:pic>
        <p:nvPicPr>
          <p:cNvPr id="29" name="Grafik 28" descr="oo2.PNG"/>
          <p:cNvPicPr>
            <a:picLocks noChangeAspect="1"/>
          </p:cNvPicPr>
          <p:nvPr/>
        </p:nvPicPr>
        <p:blipFill>
          <a:blip r:embed="rId3" cstate="print"/>
          <a:srcRect r="18182"/>
          <a:stretch>
            <a:fillRect/>
          </a:stretch>
        </p:blipFill>
        <p:spPr>
          <a:xfrm>
            <a:off x="323528" y="3429000"/>
            <a:ext cx="3888432" cy="1010595"/>
          </a:xfrm>
          <a:prstGeom prst="rect">
            <a:avLst/>
          </a:prstGeom>
        </p:spPr>
      </p:pic>
      <p:sp>
        <p:nvSpPr>
          <p:cNvPr id="31" name="Textplatzhalter 14"/>
          <p:cNvSpPr txBox="1">
            <a:spLocks/>
          </p:cNvSpPr>
          <p:nvPr/>
        </p:nvSpPr>
        <p:spPr>
          <a:xfrm>
            <a:off x="539552" y="2924944"/>
            <a:ext cx="864096" cy="720080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…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ea typeface="+mn-ea"/>
              <a:cs typeface="Estrangelo Edess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96" y="6309320"/>
            <a:ext cx="2520280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>
                <a:solidFill>
                  <a:schemeClr val="tx1"/>
                </a:solidFill>
              </a:rPr>
              <a:t>| Software Praktikum | Gruppe 4B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Textplatzhalter 14"/>
          <p:cNvSpPr txBox="1">
            <a:spLocks/>
          </p:cNvSpPr>
          <p:nvPr/>
        </p:nvSpPr>
        <p:spPr>
          <a:xfrm>
            <a:off x="323528" y="980728"/>
            <a:ext cx="8215370" cy="720080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Observer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 / Observable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ea typeface="+mn-ea"/>
              <a:cs typeface="Estrangelo Edessa" pitchFamily="66" charset="0"/>
            </a:endParaRPr>
          </a:p>
        </p:txBody>
      </p:sp>
      <p:sp>
        <p:nvSpPr>
          <p:cNvPr id="7" name="Titel 3"/>
          <p:cNvSpPr>
            <a:spLocks noGrp="1"/>
          </p:cNvSpPr>
          <p:nvPr>
            <p:ph type="title"/>
          </p:nvPr>
        </p:nvSpPr>
        <p:spPr>
          <a:xfrm>
            <a:off x="285720" y="142852"/>
            <a:ext cx="8401080" cy="642942"/>
          </a:xfrm>
        </p:spPr>
        <p:txBody>
          <a:bodyPr/>
          <a:lstStyle/>
          <a:p>
            <a:r>
              <a:rPr lang="de-DE" dirty="0" smtClean="0"/>
              <a:t>Benutzerschnittstellen Logik</a:t>
            </a:r>
            <a:endParaRPr lang="de-DE" dirty="0"/>
          </a:p>
        </p:txBody>
      </p:sp>
      <p:grpSp>
        <p:nvGrpSpPr>
          <p:cNvPr id="2" name="Gruppieren 33"/>
          <p:cNvGrpSpPr/>
          <p:nvPr/>
        </p:nvGrpSpPr>
        <p:grpSpPr>
          <a:xfrm>
            <a:off x="5724128" y="1988840"/>
            <a:ext cx="2160240" cy="1576391"/>
            <a:chOff x="1187624" y="2636912"/>
            <a:chExt cx="2664296" cy="1944216"/>
          </a:xfrm>
        </p:grpSpPr>
        <p:sp>
          <p:nvSpPr>
            <p:cNvPr id="17" name="Rechteck 16"/>
            <p:cNvSpPr/>
            <p:nvPr/>
          </p:nvSpPr>
          <p:spPr>
            <a:xfrm>
              <a:off x="1187624" y="3212976"/>
              <a:ext cx="1461187" cy="479951"/>
            </a:xfrm>
            <a:prstGeom prst="rect">
              <a:avLst/>
            </a:prstGeom>
            <a:solidFill>
              <a:srgbClr val="DF22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3131840" y="3212976"/>
              <a:ext cx="720079" cy="479951"/>
            </a:xfrm>
            <a:prstGeom prst="rect">
              <a:avLst/>
            </a:prstGeom>
            <a:solidFill>
              <a:srgbClr val="F58F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platzhalter 14"/>
            <p:cNvSpPr txBox="1">
              <a:spLocks/>
            </p:cNvSpPr>
            <p:nvPr/>
          </p:nvSpPr>
          <p:spPr>
            <a:xfrm>
              <a:off x="1475656" y="3861048"/>
              <a:ext cx="720080" cy="720080"/>
            </a:xfrm>
            <a:prstGeom prst="rect">
              <a:avLst/>
            </a:prstGeom>
          </p:spPr>
          <p:txBody>
            <a:bodyPr anchor="ctr">
              <a:normAutofit fontScale="77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de-DE" sz="2800" dirty="0" smtClean="0">
                  <a:latin typeface="Estrangelo Edessa" pitchFamily="66" charset="0"/>
                  <a:cs typeface="Estrangelo Edessa" pitchFamily="66" charset="0"/>
                </a:rPr>
                <a:t>C.2</a:t>
              </a:r>
              <a:endPara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endParaRPr>
            </a:p>
          </p:txBody>
        </p:sp>
        <p:sp>
          <p:nvSpPr>
            <p:cNvPr id="20" name="Textplatzhalter 14"/>
            <p:cNvSpPr txBox="1">
              <a:spLocks/>
            </p:cNvSpPr>
            <p:nvPr/>
          </p:nvSpPr>
          <p:spPr>
            <a:xfrm>
              <a:off x="3275856" y="3861048"/>
              <a:ext cx="576064" cy="720080"/>
            </a:xfrm>
            <a:prstGeom prst="rect">
              <a:avLst/>
            </a:prstGeom>
          </p:spPr>
          <p:txBody>
            <a:bodyPr anchor="ctr">
              <a:normAutofit fontScale="850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de-DE" sz="2800" dirty="0" smtClean="0">
                  <a:latin typeface="Estrangelo Edessa" pitchFamily="66" charset="0"/>
                  <a:cs typeface="Estrangelo Edessa" pitchFamily="66" charset="0"/>
                </a:rPr>
                <a:t>V</a:t>
              </a:r>
              <a:endPara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endParaRPr>
            </a:p>
          </p:txBody>
        </p:sp>
        <p:sp>
          <p:nvSpPr>
            <p:cNvPr id="26" name="Nach unten gekrümmter Pfeil 25"/>
            <p:cNvSpPr/>
            <p:nvPr/>
          </p:nvSpPr>
          <p:spPr>
            <a:xfrm flipH="1">
              <a:off x="1907704" y="2636912"/>
              <a:ext cx="1512168" cy="576064"/>
            </a:xfrm>
            <a:prstGeom prst="curved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Nach unten gekrümmter Pfeil 26"/>
            <p:cNvSpPr/>
            <p:nvPr/>
          </p:nvSpPr>
          <p:spPr>
            <a:xfrm rot="10800000" flipH="1">
              <a:off x="1979712" y="3573016"/>
              <a:ext cx="1584176" cy="504056"/>
            </a:xfrm>
            <a:prstGeom prst="curved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uppieren 34"/>
          <p:cNvGrpSpPr/>
          <p:nvPr/>
        </p:nvGrpSpPr>
        <p:grpSpPr>
          <a:xfrm>
            <a:off x="5724128" y="4077072"/>
            <a:ext cx="2170908" cy="1584176"/>
            <a:chOff x="1187624" y="2636912"/>
            <a:chExt cx="2664296" cy="1944216"/>
          </a:xfrm>
        </p:grpSpPr>
        <p:sp>
          <p:nvSpPr>
            <p:cNvPr id="36" name="Rechteck 35"/>
            <p:cNvSpPr/>
            <p:nvPr/>
          </p:nvSpPr>
          <p:spPr>
            <a:xfrm>
              <a:off x="1187624" y="3212976"/>
              <a:ext cx="1461187" cy="47995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3131840" y="3212976"/>
              <a:ext cx="720079" cy="479951"/>
            </a:xfrm>
            <a:prstGeom prst="rect">
              <a:avLst/>
            </a:prstGeom>
            <a:solidFill>
              <a:srgbClr val="96AD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platzhalter 14"/>
            <p:cNvSpPr txBox="1">
              <a:spLocks/>
            </p:cNvSpPr>
            <p:nvPr/>
          </p:nvSpPr>
          <p:spPr>
            <a:xfrm>
              <a:off x="1475656" y="3861048"/>
              <a:ext cx="720080" cy="720080"/>
            </a:xfrm>
            <a:prstGeom prst="rect">
              <a:avLst/>
            </a:prstGeom>
          </p:spPr>
          <p:txBody>
            <a:bodyPr anchor="ctr">
              <a:normAutofit fontScale="850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de-DE" sz="2800" dirty="0" smtClean="0">
                  <a:latin typeface="Estrangelo Edessa" pitchFamily="66" charset="0"/>
                  <a:cs typeface="Estrangelo Edessa" pitchFamily="66" charset="0"/>
                </a:rPr>
                <a:t>C.2</a:t>
              </a:r>
              <a:endPara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endParaRPr>
            </a:p>
          </p:txBody>
        </p:sp>
        <p:sp>
          <p:nvSpPr>
            <p:cNvPr id="39" name="Textplatzhalter 14"/>
            <p:cNvSpPr txBox="1">
              <a:spLocks/>
            </p:cNvSpPr>
            <p:nvPr/>
          </p:nvSpPr>
          <p:spPr>
            <a:xfrm>
              <a:off x="3275856" y="3861048"/>
              <a:ext cx="576064" cy="720080"/>
            </a:xfrm>
            <a:prstGeom prst="rect">
              <a:avLst/>
            </a:prstGeom>
          </p:spPr>
          <p:txBody>
            <a:bodyPr anchor="ctr">
              <a:normAutofit fontScale="850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de-DE" sz="2800" dirty="0" smtClean="0">
                  <a:latin typeface="Estrangelo Edessa" pitchFamily="66" charset="0"/>
                  <a:cs typeface="Estrangelo Edessa" pitchFamily="66" charset="0"/>
                </a:rPr>
                <a:t>V</a:t>
              </a:r>
              <a:endPara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endParaRPr>
            </a:p>
          </p:txBody>
        </p:sp>
        <p:sp>
          <p:nvSpPr>
            <p:cNvPr id="40" name="Nach unten gekrümmter Pfeil 39"/>
            <p:cNvSpPr/>
            <p:nvPr/>
          </p:nvSpPr>
          <p:spPr>
            <a:xfrm flipH="1">
              <a:off x="1907704" y="2636912"/>
              <a:ext cx="1512168" cy="576064"/>
            </a:xfrm>
            <a:prstGeom prst="curved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1" name="Nach unten gekrümmter Pfeil 40"/>
            <p:cNvSpPr/>
            <p:nvPr/>
          </p:nvSpPr>
          <p:spPr>
            <a:xfrm rot="10800000" flipH="1">
              <a:off x="1979712" y="3573016"/>
              <a:ext cx="1584176" cy="504056"/>
            </a:xfrm>
            <a:prstGeom prst="curved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uppieren 17"/>
          <p:cNvGrpSpPr/>
          <p:nvPr/>
        </p:nvGrpSpPr>
        <p:grpSpPr>
          <a:xfrm>
            <a:off x="1331640" y="2204864"/>
            <a:ext cx="1291549" cy="1015488"/>
            <a:chOff x="1259632" y="3068960"/>
            <a:chExt cx="2232248" cy="1736576"/>
          </a:xfrm>
        </p:grpSpPr>
        <p:sp>
          <p:nvSpPr>
            <p:cNvPr id="32" name="Rechteck 31"/>
            <p:cNvSpPr/>
            <p:nvPr/>
          </p:nvSpPr>
          <p:spPr>
            <a:xfrm>
              <a:off x="1259632" y="3068960"/>
              <a:ext cx="2232248" cy="172819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1259632" y="3068960"/>
              <a:ext cx="495672" cy="165618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1259632" y="4293096"/>
              <a:ext cx="2232248" cy="512440"/>
            </a:xfrm>
            <a:prstGeom prst="rect">
              <a:avLst/>
            </a:prstGeom>
            <a:solidFill>
              <a:srgbClr val="402E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1259632" y="3068960"/>
              <a:ext cx="2223864" cy="144016"/>
            </a:xfrm>
            <a:prstGeom prst="rect">
              <a:avLst/>
            </a:prstGeom>
            <a:solidFill>
              <a:srgbClr val="11E1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3" name="Pfeil nach links 42"/>
          <p:cNvSpPr/>
          <p:nvPr/>
        </p:nvSpPr>
        <p:spPr>
          <a:xfrm>
            <a:off x="2627784" y="2564904"/>
            <a:ext cx="3096344" cy="216024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platzhalter 14"/>
          <p:cNvSpPr txBox="1">
            <a:spLocks/>
          </p:cNvSpPr>
          <p:nvPr/>
        </p:nvSpPr>
        <p:spPr>
          <a:xfrm>
            <a:off x="2843808" y="1988840"/>
            <a:ext cx="3024336" cy="720080"/>
          </a:xfrm>
          <a:prstGeom prst="rect">
            <a:avLst/>
          </a:prstGeom>
        </p:spPr>
        <p:txBody>
          <a:bodyPr anchor="ctr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sz="2800" dirty="0" err="1" smtClean="0">
                <a:latin typeface="Courier New" pitchFamily="49" charset="0"/>
                <a:cs typeface="Courier New" pitchFamily="49" charset="0"/>
              </a:rPr>
              <a:t>notifyObservers</a:t>
            </a:r>
            <a:r>
              <a:rPr lang="de-DE" sz="2800" dirty="0" smtClean="0">
                <a:latin typeface="Courier New" pitchFamily="49" charset="0"/>
                <a:cs typeface="Courier New" pitchFamily="49" charset="0"/>
              </a:rPr>
              <a:t>()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1907704" y="3284984"/>
            <a:ext cx="3816424" cy="1584176"/>
            <a:chOff x="1907704" y="3212976"/>
            <a:chExt cx="3816424" cy="1584176"/>
          </a:xfrm>
        </p:grpSpPr>
        <p:sp>
          <p:nvSpPr>
            <p:cNvPr id="47" name="Pfeil nach links 46"/>
            <p:cNvSpPr/>
            <p:nvPr/>
          </p:nvSpPr>
          <p:spPr>
            <a:xfrm rot="10800000">
              <a:off x="1907704" y="4581128"/>
              <a:ext cx="3816424" cy="216024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1907704" y="3212976"/>
              <a:ext cx="72008" cy="15121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96" y="6309320"/>
            <a:ext cx="2520280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>
                <a:solidFill>
                  <a:schemeClr val="tx1"/>
                </a:solidFill>
              </a:rPr>
              <a:t>| Software Praktikum | Gruppe 4B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Textplatzhalter 14"/>
          <p:cNvSpPr txBox="1">
            <a:spLocks/>
          </p:cNvSpPr>
          <p:nvPr/>
        </p:nvSpPr>
        <p:spPr>
          <a:xfrm>
            <a:off x="323528" y="980728"/>
            <a:ext cx="8215370" cy="720080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Observer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 / Observable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ea typeface="+mn-ea"/>
              <a:cs typeface="Estrangelo Edessa" pitchFamily="66" charset="0"/>
            </a:endParaRPr>
          </a:p>
        </p:txBody>
      </p:sp>
      <p:sp>
        <p:nvSpPr>
          <p:cNvPr id="7" name="Titel 3"/>
          <p:cNvSpPr>
            <a:spLocks noGrp="1"/>
          </p:cNvSpPr>
          <p:nvPr>
            <p:ph type="title"/>
          </p:nvPr>
        </p:nvSpPr>
        <p:spPr>
          <a:xfrm>
            <a:off x="285720" y="142852"/>
            <a:ext cx="8401080" cy="642942"/>
          </a:xfrm>
        </p:spPr>
        <p:txBody>
          <a:bodyPr/>
          <a:lstStyle/>
          <a:p>
            <a:r>
              <a:rPr lang="de-DE" dirty="0" smtClean="0"/>
              <a:t>Benutzerschnittstellen Logik</a:t>
            </a:r>
            <a:endParaRPr lang="de-DE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5004048" y="1988840"/>
            <a:ext cx="3697136" cy="1837301"/>
            <a:chOff x="1331640" y="1988840"/>
            <a:chExt cx="6563395" cy="3261697"/>
          </a:xfrm>
        </p:grpSpPr>
        <p:grpSp>
          <p:nvGrpSpPr>
            <p:cNvPr id="2" name="Gruppieren 33"/>
            <p:cNvGrpSpPr/>
            <p:nvPr/>
          </p:nvGrpSpPr>
          <p:grpSpPr>
            <a:xfrm>
              <a:off x="5724128" y="1988840"/>
              <a:ext cx="2160239" cy="1167697"/>
              <a:chOff x="1187624" y="2636912"/>
              <a:chExt cx="2664295" cy="1440160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1187624" y="3212976"/>
                <a:ext cx="1461187" cy="479951"/>
              </a:xfrm>
              <a:prstGeom prst="rect">
                <a:avLst/>
              </a:prstGeom>
              <a:solidFill>
                <a:srgbClr val="DF2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Rechteck 17"/>
              <p:cNvSpPr/>
              <p:nvPr/>
            </p:nvSpPr>
            <p:spPr>
              <a:xfrm>
                <a:off x="3131840" y="3212976"/>
                <a:ext cx="720079" cy="479951"/>
              </a:xfrm>
              <a:prstGeom prst="rect">
                <a:avLst/>
              </a:prstGeom>
              <a:solidFill>
                <a:srgbClr val="F58F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Nach unten gekrümmter Pfeil 25"/>
              <p:cNvSpPr/>
              <p:nvPr/>
            </p:nvSpPr>
            <p:spPr>
              <a:xfrm flipH="1">
                <a:off x="1907704" y="2636912"/>
                <a:ext cx="1512168" cy="576064"/>
              </a:xfrm>
              <a:prstGeom prst="curved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Nach unten gekrümmter Pfeil 26"/>
              <p:cNvSpPr/>
              <p:nvPr/>
            </p:nvSpPr>
            <p:spPr>
              <a:xfrm rot="10800000" flipH="1">
                <a:off x="1979712" y="3573016"/>
                <a:ext cx="1584176" cy="504056"/>
              </a:xfrm>
              <a:prstGeom prst="curved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Gruppieren 34"/>
            <p:cNvGrpSpPr/>
            <p:nvPr/>
          </p:nvGrpSpPr>
          <p:grpSpPr>
            <a:xfrm>
              <a:off x="5724128" y="4077073"/>
              <a:ext cx="2170907" cy="1173464"/>
              <a:chOff x="1187624" y="2636912"/>
              <a:chExt cx="2664295" cy="1440160"/>
            </a:xfrm>
          </p:grpSpPr>
          <p:sp>
            <p:nvSpPr>
              <p:cNvPr id="36" name="Rechteck 35"/>
              <p:cNvSpPr/>
              <p:nvPr/>
            </p:nvSpPr>
            <p:spPr>
              <a:xfrm>
                <a:off x="1187624" y="3212976"/>
                <a:ext cx="1461187" cy="47995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/>
              <p:cNvSpPr/>
              <p:nvPr/>
            </p:nvSpPr>
            <p:spPr>
              <a:xfrm>
                <a:off x="3131840" y="3212976"/>
                <a:ext cx="720079" cy="479951"/>
              </a:xfrm>
              <a:prstGeom prst="rect">
                <a:avLst/>
              </a:prstGeom>
              <a:solidFill>
                <a:srgbClr val="96AD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Nach unten gekrümmter Pfeil 39"/>
              <p:cNvSpPr/>
              <p:nvPr/>
            </p:nvSpPr>
            <p:spPr>
              <a:xfrm flipH="1">
                <a:off x="1907704" y="2636912"/>
                <a:ext cx="1512168" cy="576064"/>
              </a:xfrm>
              <a:prstGeom prst="curved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Nach unten gekrümmter Pfeil 40"/>
              <p:cNvSpPr/>
              <p:nvPr/>
            </p:nvSpPr>
            <p:spPr>
              <a:xfrm rot="10800000" flipH="1">
                <a:off x="1979712" y="3573016"/>
                <a:ext cx="1584176" cy="504056"/>
              </a:xfrm>
              <a:prstGeom prst="curved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Gruppieren 17"/>
            <p:cNvGrpSpPr/>
            <p:nvPr/>
          </p:nvGrpSpPr>
          <p:grpSpPr>
            <a:xfrm>
              <a:off x="1331640" y="2204864"/>
              <a:ext cx="1291549" cy="1015488"/>
              <a:chOff x="1259632" y="3068960"/>
              <a:chExt cx="2232248" cy="1736576"/>
            </a:xfrm>
          </p:grpSpPr>
          <p:sp>
            <p:nvSpPr>
              <p:cNvPr id="32" name="Rechteck 31"/>
              <p:cNvSpPr/>
              <p:nvPr/>
            </p:nvSpPr>
            <p:spPr>
              <a:xfrm>
                <a:off x="1259632" y="3068960"/>
                <a:ext cx="2232248" cy="172819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/>
              <p:cNvSpPr/>
              <p:nvPr/>
            </p:nvSpPr>
            <p:spPr>
              <a:xfrm>
                <a:off x="1259632" y="3068960"/>
                <a:ext cx="495672" cy="1656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Rechteck 33"/>
              <p:cNvSpPr/>
              <p:nvPr/>
            </p:nvSpPr>
            <p:spPr>
              <a:xfrm>
                <a:off x="1259632" y="4293096"/>
                <a:ext cx="2232248" cy="512440"/>
              </a:xfrm>
              <a:prstGeom prst="rect">
                <a:avLst/>
              </a:prstGeom>
              <a:solidFill>
                <a:srgbClr val="402E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/>
              <p:cNvSpPr/>
              <p:nvPr/>
            </p:nvSpPr>
            <p:spPr>
              <a:xfrm>
                <a:off x="1259632" y="3068960"/>
                <a:ext cx="2223864" cy="144016"/>
              </a:xfrm>
              <a:prstGeom prst="rect">
                <a:avLst/>
              </a:prstGeom>
              <a:solidFill>
                <a:srgbClr val="11E1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Pfeil nach links 42"/>
            <p:cNvSpPr/>
            <p:nvPr/>
          </p:nvSpPr>
          <p:spPr>
            <a:xfrm>
              <a:off x="2627784" y="2564904"/>
              <a:ext cx="3096344" cy="216024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" name="Gruppieren 48"/>
            <p:cNvGrpSpPr/>
            <p:nvPr/>
          </p:nvGrpSpPr>
          <p:grpSpPr>
            <a:xfrm>
              <a:off x="1907704" y="3284984"/>
              <a:ext cx="3816424" cy="1584176"/>
              <a:chOff x="1907704" y="3212976"/>
              <a:chExt cx="3816424" cy="1584176"/>
            </a:xfrm>
          </p:grpSpPr>
          <p:sp>
            <p:nvSpPr>
              <p:cNvPr id="47" name="Pfeil nach links 46"/>
              <p:cNvSpPr/>
              <p:nvPr/>
            </p:nvSpPr>
            <p:spPr>
              <a:xfrm rot="10800000">
                <a:off x="1907704" y="4581128"/>
                <a:ext cx="3816424" cy="216024"/>
              </a:xfrm>
              <a:prstGeom prst="lef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Rechteck 47"/>
              <p:cNvSpPr/>
              <p:nvPr/>
            </p:nvSpPr>
            <p:spPr>
              <a:xfrm>
                <a:off x="1907704" y="3212976"/>
                <a:ext cx="72008" cy="15121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0" name="Textplatzhalter 14"/>
          <p:cNvSpPr txBox="1">
            <a:spLocks/>
          </p:cNvSpPr>
          <p:nvPr/>
        </p:nvSpPr>
        <p:spPr>
          <a:xfrm>
            <a:off x="395536" y="1700808"/>
            <a:ext cx="3312368" cy="720080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Vorteile…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ea typeface="+mn-ea"/>
              <a:cs typeface="Estrangelo Edess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 Desig</a:t>
            </a:r>
            <a:r>
              <a:rPr lang="de-DE" dirty="0" smtClean="0"/>
              <a:t>n Patterns</a:t>
            </a:r>
            <a:endParaRPr lang="de-DE" sz="2800" dirty="0"/>
          </a:p>
        </p:txBody>
      </p:sp>
      <p:pic>
        <p:nvPicPr>
          <p:cNvPr id="8" name="Inhaltsplatzhalter 7" descr="singleton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11560" y="1700808"/>
            <a:ext cx="5938753" cy="1713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1560" y="1268760"/>
            <a:ext cx="5907243" cy="428627"/>
          </a:xfrm>
        </p:spPr>
        <p:txBody>
          <a:bodyPr/>
          <a:lstStyle/>
          <a:p>
            <a:r>
              <a:rPr lang="de-DE" dirty="0" smtClean="0"/>
              <a:t>Singleton Pattern</a:t>
            </a:r>
            <a:endParaRPr lang="de-DE" dirty="0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4"/>
          </p:nvPr>
        </p:nvSpPr>
        <p:spPr>
          <a:xfrm>
            <a:off x="611560" y="3645024"/>
            <a:ext cx="8215370" cy="17281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800" dirty="0" smtClean="0"/>
              <a:t>• Einzelinstanz muss nur erzeugt werden, wenn benötigt.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• Zugriffskontrolle kann realisiert werden.</a:t>
            </a:r>
            <a:endParaRPr lang="de-DE" sz="280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96" y="6309320"/>
            <a:ext cx="2520280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>
                <a:solidFill>
                  <a:schemeClr val="tx1"/>
                </a:solidFill>
              </a:rPr>
              <a:t>| Software Praktikum | Gruppe 4B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 Desig</a:t>
            </a:r>
            <a:r>
              <a:rPr lang="de-DE" dirty="0" smtClean="0"/>
              <a:t>n Patterns</a:t>
            </a:r>
            <a:endParaRPr lang="de-DE" sz="28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08973" y="1272181"/>
            <a:ext cx="8139491" cy="500635"/>
          </a:xfrm>
        </p:spPr>
        <p:txBody>
          <a:bodyPr/>
          <a:lstStyle/>
          <a:p>
            <a:r>
              <a:rPr lang="de-DE" sz="2400" dirty="0" smtClean="0"/>
              <a:t>Singleton in </a:t>
            </a:r>
            <a:r>
              <a:rPr lang="de-DE" sz="2400" dirty="0" err="1" smtClean="0">
                <a:solidFill>
                  <a:srgbClr val="C00000"/>
                </a:solidFill>
              </a:rPr>
              <a:t>Hate</a:t>
            </a:r>
            <a:r>
              <a:rPr lang="de-DE" sz="2400" dirty="0" err="1" smtClean="0">
                <a:solidFill>
                  <a:schemeClr val="tx1"/>
                </a:solidFill>
              </a:rPr>
              <a:t>Tunes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4"/>
          </p:nvPr>
        </p:nvSpPr>
        <p:spPr>
          <a:xfrm>
            <a:off x="611560" y="1772816"/>
            <a:ext cx="8136904" cy="44644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800" dirty="0" smtClean="0"/>
              <a:t>• </a:t>
            </a:r>
            <a:r>
              <a:rPr lang="de-DE" sz="2800" dirty="0" err="1" smtClean="0"/>
              <a:t>Uploader</a:t>
            </a:r>
            <a:r>
              <a:rPr lang="de-DE" sz="2800" dirty="0" smtClean="0"/>
              <a:t> </a:t>
            </a:r>
          </a:p>
          <a:p>
            <a:r>
              <a:rPr lang="de-DE" sz="2000" dirty="0" smtClean="0"/>
              <a:t>	- öffnet Datei-Auswahl-Dialog</a:t>
            </a:r>
          </a:p>
          <a:p>
            <a:r>
              <a:rPr lang="de-DE" sz="2000" dirty="0" smtClean="0"/>
              <a:t>	- speichert Dateien in Ordnerstruktur.</a:t>
            </a:r>
          </a:p>
          <a:p>
            <a:r>
              <a:rPr lang="de-DE" sz="2000" dirty="0" smtClean="0"/>
              <a:t>	- Vorteile durch Singleton:</a:t>
            </a:r>
          </a:p>
          <a:p>
            <a:r>
              <a:rPr lang="de-DE" sz="2000" dirty="0" smtClean="0"/>
              <a:t>		- Vermeidung Dopplungen.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• Session</a:t>
            </a:r>
          </a:p>
          <a:p>
            <a:r>
              <a:rPr lang="de-DE" sz="2100" dirty="0" smtClean="0"/>
              <a:t>	- Verwaltung des aktuellen Nutzers und einer Datenbank-Instanz.</a:t>
            </a:r>
          </a:p>
          <a:p>
            <a:r>
              <a:rPr lang="de-DE" sz="2100" dirty="0" smtClean="0"/>
              <a:t>	- Vorteile durch Singleton:</a:t>
            </a:r>
          </a:p>
          <a:p>
            <a:r>
              <a:rPr lang="de-DE" sz="2100" dirty="0" smtClean="0"/>
              <a:t>		-alle Veränderungen am User werden am selben Objekt gemacht</a:t>
            </a:r>
          </a:p>
          <a:p>
            <a:r>
              <a:rPr lang="de-DE" sz="2100" dirty="0" smtClean="0"/>
              <a:t>			</a:t>
            </a:r>
            <a:endParaRPr lang="de-DE" sz="280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96" y="6309320"/>
            <a:ext cx="2520280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>
                <a:solidFill>
                  <a:schemeClr val="tx1"/>
                </a:solidFill>
              </a:rPr>
              <a:t>| Software Praktikum | Gruppe 4B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2555776" y="2852936"/>
            <a:ext cx="4214272" cy="994432"/>
          </a:xfrm>
        </p:spPr>
        <p:txBody>
          <a:bodyPr/>
          <a:lstStyle/>
          <a:p>
            <a:pPr>
              <a:buNone/>
            </a:pPr>
            <a:r>
              <a:rPr lang="de-DE" sz="3600" dirty="0" smtClean="0"/>
              <a:t>Wir präsentieren</a:t>
            </a:r>
            <a:endParaRPr lang="de-DE" sz="3600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96" y="6309320"/>
            <a:ext cx="2520280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>
                <a:solidFill>
                  <a:schemeClr val="tx1"/>
                </a:solidFill>
              </a:rPr>
              <a:t>| Software Praktikum | Gruppe 4B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 Desig</a:t>
            </a:r>
            <a:r>
              <a:rPr lang="de-DE" dirty="0" smtClean="0"/>
              <a:t>n Patterns</a:t>
            </a:r>
            <a:endParaRPr lang="de-DE" sz="2800" dirty="0"/>
          </a:p>
        </p:txBody>
      </p:sp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3995936" y="2132856"/>
            <a:ext cx="4320480" cy="792088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de-DE" sz="3800" b="1" dirty="0" smtClean="0"/>
              <a:t>	Fragen </a:t>
            </a:r>
            <a:r>
              <a:rPr lang="de-DE" sz="3800" b="1" dirty="0" smtClean="0"/>
              <a:t>?!</a:t>
            </a:r>
            <a:endParaRPr lang="de-DE" sz="3800" b="1" dirty="0"/>
          </a:p>
        </p:txBody>
      </p:sp>
      <p:sp>
        <p:nvSpPr>
          <p:cNvPr id="4" name="Textplatzhalter 6"/>
          <p:cNvSpPr txBox="1">
            <a:spLocks/>
          </p:cNvSpPr>
          <p:nvPr/>
        </p:nvSpPr>
        <p:spPr>
          <a:xfrm>
            <a:off x="3995936" y="2780928"/>
            <a:ext cx="4320480" cy="222923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	Bitte  erst nach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	der Live Demo.</a:t>
            </a:r>
            <a:endParaRPr kumimoji="0" lang="de-DE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96" y="6309320"/>
            <a:ext cx="2520280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>
                <a:solidFill>
                  <a:schemeClr val="tx1"/>
                </a:solidFill>
              </a:rPr>
              <a:t>| Software Praktikum | Gruppe 4B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2" name="Grafik 11" descr="htlogo.png"/>
          <p:cNvPicPr>
            <a:picLocks noChangeAspect="1"/>
          </p:cNvPicPr>
          <p:nvPr/>
        </p:nvPicPr>
        <p:blipFill>
          <a:blip r:embed="rId2" cstate="print"/>
          <a:srcRect r="9184" b="48980"/>
          <a:stretch>
            <a:fillRect/>
          </a:stretch>
        </p:blipFill>
        <p:spPr>
          <a:xfrm>
            <a:off x="1403648" y="1916832"/>
            <a:ext cx="6408712" cy="1440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Inhalte</a:t>
            </a:r>
            <a:endParaRPr lang="de-DE" dirty="0"/>
          </a:p>
        </p:txBody>
      </p:sp>
      <p:grpSp>
        <p:nvGrpSpPr>
          <p:cNvPr id="50" name="Gruppieren 49"/>
          <p:cNvGrpSpPr/>
          <p:nvPr/>
        </p:nvGrpSpPr>
        <p:grpSpPr>
          <a:xfrm>
            <a:off x="214282" y="1000108"/>
            <a:ext cx="8501123" cy="1066406"/>
            <a:chOff x="214282" y="1000108"/>
            <a:chExt cx="8501123" cy="1066406"/>
          </a:xfrm>
        </p:grpSpPr>
        <p:grpSp>
          <p:nvGrpSpPr>
            <p:cNvPr id="30" name="Gruppieren 29"/>
            <p:cNvGrpSpPr/>
            <p:nvPr/>
          </p:nvGrpSpPr>
          <p:grpSpPr>
            <a:xfrm>
              <a:off x="214282" y="1000108"/>
              <a:ext cx="8501123" cy="1066406"/>
              <a:chOff x="214282" y="1000108"/>
              <a:chExt cx="8501123" cy="1066406"/>
            </a:xfrm>
          </p:grpSpPr>
          <p:grpSp>
            <p:nvGrpSpPr>
              <p:cNvPr id="13" name="Gruppieren 12"/>
              <p:cNvGrpSpPr/>
              <p:nvPr/>
            </p:nvGrpSpPr>
            <p:grpSpPr>
              <a:xfrm>
                <a:off x="214282" y="1007722"/>
                <a:ext cx="8501123" cy="1058792"/>
                <a:chOff x="214282" y="1428735"/>
                <a:chExt cx="6831263" cy="850816"/>
              </a:xfrm>
            </p:grpSpPr>
            <p:pic>
              <p:nvPicPr>
                <p:cNvPr id="11" name="Grafik 10" descr="Bullet_1_start.png"/>
                <p:cNvPicPr>
                  <a:picLocks noChangeAspect="1"/>
                </p:cNvPicPr>
                <p:nvPr/>
              </p:nvPicPr>
              <p:blipFill>
                <a:blip r:embed="rId4" cstate="print"/>
                <a:srcRect l="2343" t="21137" r="37500" b="66761"/>
                <a:stretch>
                  <a:fillRect/>
                </a:stretch>
              </p:blipFill>
              <p:spPr>
                <a:xfrm>
                  <a:off x="214282" y="1449523"/>
                  <a:ext cx="5500726" cy="830028"/>
                </a:xfrm>
                <a:prstGeom prst="rect">
                  <a:avLst/>
                </a:prstGeom>
              </p:spPr>
            </p:pic>
            <p:pic>
              <p:nvPicPr>
                <p:cNvPr id="12" name="Grafik 11" descr="Bullet_1_end.png"/>
                <p:cNvPicPr>
                  <a:picLocks noChangeAspect="1"/>
                </p:cNvPicPr>
                <p:nvPr/>
              </p:nvPicPr>
              <p:blipFill>
                <a:blip r:embed="rId5" cstate="print"/>
                <a:srcRect l="60156" t="20833" r="3906" b="68750"/>
                <a:stretch>
                  <a:fillRect/>
                </a:stretch>
              </p:blipFill>
              <p:spPr>
                <a:xfrm>
                  <a:off x="3759396" y="1428735"/>
                  <a:ext cx="3286149" cy="714380"/>
                </a:xfrm>
                <a:prstGeom prst="rect">
                  <a:avLst/>
                </a:prstGeom>
              </p:spPr>
            </p:pic>
          </p:grpSp>
          <p:sp>
            <p:nvSpPr>
              <p:cNvPr id="29" name="Textfeld 28"/>
              <p:cNvSpPr txBox="1"/>
              <p:nvPr/>
            </p:nvSpPr>
            <p:spPr>
              <a:xfrm>
                <a:off x="415896" y="1000108"/>
                <a:ext cx="42862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1</a:t>
                </a:r>
                <a:endParaRPr lang="de-DE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sp>
          <p:nvSpPr>
            <p:cNvPr id="49" name="Textfeld 48"/>
            <p:cNvSpPr txBox="1"/>
            <p:nvPr/>
          </p:nvSpPr>
          <p:spPr>
            <a:xfrm>
              <a:off x="1214414" y="1214422"/>
              <a:ext cx="7286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latin typeface="Arial Rounded MT Bold" pitchFamily="34" charset="0"/>
                  <a:ea typeface="Adobe Gothic Std B" pitchFamily="34" charset="-128"/>
                  <a:cs typeface="Aharoni" pitchFamily="2" charset="-79"/>
                </a:rPr>
                <a:t>Vorstellung</a:t>
              </a:r>
              <a:endParaRPr lang="de-DE" sz="2400" dirty="0">
                <a:latin typeface="Arial Rounded MT Bold" pitchFamily="34" charset="0"/>
                <a:ea typeface="Adobe Gothic Std B" pitchFamily="34" charset="-128"/>
                <a:cs typeface="Aharoni" pitchFamily="2" charset="-79"/>
              </a:endParaRPr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214282" y="2002555"/>
            <a:ext cx="8501123" cy="1066405"/>
            <a:chOff x="214282" y="1000108"/>
            <a:chExt cx="8501123" cy="1066405"/>
          </a:xfrm>
        </p:grpSpPr>
        <p:grpSp>
          <p:nvGrpSpPr>
            <p:cNvPr id="53" name="Gruppieren 29"/>
            <p:cNvGrpSpPr/>
            <p:nvPr/>
          </p:nvGrpSpPr>
          <p:grpSpPr>
            <a:xfrm>
              <a:off x="214282" y="1000108"/>
              <a:ext cx="8501122" cy="1066405"/>
              <a:chOff x="214282" y="1000108"/>
              <a:chExt cx="8501122" cy="1066405"/>
            </a:xfrm>
          </p:grpSpPr>
          <p:grpSp>
            <p:nvGrpSpPr>
              <p:cNvPr id="55" name="Gruppieren 12"/>
              <p:cNvGrpSpPr/>
              <p:nvPr/>
            </p:nvGrpSpPr>
            <p:grpSpPr>
              <a:xfrm>
                <a:off x="214282" y="1007722"/>
                <a:ext cx="8501122" cy="1058791"/>
                <a:chOff x="214282" y="1428736"/>
                <a:chExt cx="6831262" cy="850815"/>
              </a:xfrm>
            </p:grpSpPr>
            <p:pic>
              <p:nvPicPr>
                <p:cNvPr id="57" name="Grafik 56" descr="Bullet_1_start.png"/>
                <p:cNvPicPr>
                  <a:picLocks noChangeAspect="1"/>
                </p:cNvPicPr>
                <p:nvPr/>
              </p:nvPicPr>
              <p:blipFill>
                <a:blip r:embed="rId4" cstate="print"/>
                <a:srcRect l="2343" t="21137" r="37500" b="66761"/>
                <a:stretch>
                  <a:fillRect/>
                </a:stretch>
              </p:blipFill>
              <p:spPr>
                <a:xfrm>
                  <a:off x="214282" y="1449523"/>
                  <a:ext cx="5500726" cy="830028"/>
                </a:xfrm>
                <a:prstGeom prst="rect">
                  <a:avLst/>
                </a:prstGeom>
              </p:spPr>
            </p:pic>
            <p:pic>
              <p:nvPicPr>
                <p:cNvPr id="58" name="Grafik 57" descr="Bullet_1_end.png"/>
                <p:cNvPicPr>
                  <a:picLocks noChangeAspect="1"/>
                </p:cNvPicPr>
                <p:nvPr/>
              </p:nvPicPr>
              <p:blipFill>
                <a:blip r:embed="rId5" cstate="print"/>
                <a:srcRect l="60156" t="20833" r="3906" b="68750"/>
                <a:stretch>
                  <a:fillRect/>
                </a:stretch>
              </p:blipFill>
              <p:spPr>
                <a:xfrm>
                  <a:off x="3759395" y="1428736"/>
                  <a:ext cx="3286149" cy="714380"/>
                </a:xfrm>
                <a:prstGeom prst="rect">
                  <a:avLst/>
                </a:prstGeom>
              </p:spPr>
            </p:pic>
          </p:grpSp>
          <p:sp>
            <p:nvSpPr>
              <p:cNvPr id="56" name="Textfeld 55"/>
              <p:cNvSpPr txBox="1"/>
              <p:nvPr/>
            </p:nvSpPr>
            <p:spPr>
              <a:xfrm>
                <a:off x="415896" y="1000108"/>
                <a:ext cx="42862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2</a:t>
                </a:r>
                <a:endParaRPr lang="de-DE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sp>
          <p:nvSpPr>
            <p:cNvPr id="54" name="Textfeld 53"/>
            <p:cNvSpPr txBox="1"/>
            <p:nvPr/>
          </p:nvSpPr>
          <p:spPr>
            <a:xfrm>
              <a:off x="1214414" y="1214422"/>
              <a:ext cx="7286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latin typeface="Arial Rounded MT Bold" pitchFamily="34" charset="0"/>
                  <a:ea typeface="Adobe Gothic Std B" pitchFamily="34" charset="-128"/>
                  <a:cs typeface="Aharoni" pitchFamily="2" charset="-79"/>
                </a:rPr>
                <a:t>Daten und Datenbank</a:t>
              </a:r>
              <a:endParaRPr lang="de-DE" sz="2400" dirty="0">
                <a:latin typeface="Arial Rounded MT Bold" pitchFamily="34" charset="0"/>
                <a:ea typeface="Adobe Gothic Std B" pitchFamily="34" charset="-128"/>
                <a:cs typeface="Aharoni" pitchFamily="2" charset="-79"/>
              </a:endParaRPr>
            </a:p>
          </p:txBody>
        </p:sp>
      </p:grpSp>
      <p:sp>
        <p:nvSpPr>
          <p:cNvPr id="3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520" y="630932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 smtClean="0">
                <a:solidFill>
                  <a:schemeClr val="tx1"/>
                </a:solidFill>
              </a:rPr>
              <a:t>| Softwarepraktikum | Gruppe 4B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33" name="Grafik 32" descr="wwu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88224" y="6165304"/>
            <a:ext cx="2304256" cy="500073"/>
          </a:xfrm>
          <a:prstGeom prst="rect">
            <a:avLst/>
          </a:prstGeom>
        </p:spPr>
      </p:pic>
      <p:grpSp>
        <p:nvGrpSpPr>
          <p:cNvPr id="34" name="Gruppieren 33"/>
          <p:cNvGrpSpPr/>
          <p:nvPr/>
        </p:nvGrpSpPr>
        <p:grpSpPr>
          <a:xfrm>
            <a:off x="251520" y="2924944"/>
            <a:ext cx="8501123" cy="1066405"/>
            <a:chOff x="214282" y="1000108"/>
            <a:chExt cx="8501123" cy="1066405"/>
          </a:xfrm>
        </p:grpSpPr>
        <p:grpSp>
          <p:nvGrpSpPr>
            <p:cNvPr id="35" name="Gruppieren 29"/>
            <p:cNvGrpSpPr/>
            <p:nvPr/>
          </p:nvGrpSpPr>
          <p:grpSpPr>
            <a:xfrm>
              <a:off x="214282" y="1000108"/>
              <a:ext cx="8501122" cy="1066405"/>
              <a:chOff x="214282" y="1000108"/>
              <a:chExt cx="8501122" cy="1066405"/>
            </a:xfrm>
          </p:grpSpPr>
          <p:grpSp>
            <p:nvGrpSpPr>
              <p:cNvPr id="37" name="Gruppieren 12"/>
              <p:cNvGrpSpPr/>
              <p:nvPr/>
            </p:nvGrpSpPr>
            <p:grpSpPr>
              <a:xfrm>
                <a:off x="214282" y="1007722"/>
                <a:ext cx="8501122" cy="1058791"/>
                <a:chOff x="214282" y="1428736"/>
                <a:chExt cx="6831262" cy="850815"/>
              </a:xfrm>
            </p:grpSpPr>
            <p:pic>
              <p:nvPicPr>
                <p:cNvPr id="39" name="Grafik 38" descr="Bullet_1_start.png"/>
                <p:cNvPicPr>
                  <a:picLocks noChangeAspect="1"/>
                </p:cNvPicPr>
                <p:nvPr/>
              </p:nvPicPr>
              <p:blipFill>
                <a:blip r:embed="rId4" cstate="print"/>
                <a:srcRect l="2343" t="21137" r="37500" b="66761"/>
                <a:stretch>
                  <a:fillRect/>
                </a:stretch>
              </p:blipFill>
              <p:spPr>
                <a:xfrm>
                  <a:off x="214282" y="1449523"/>
                  <a:ext cx="5500726" cy="830028"/>
                </a:xfrm>
                <a:prstGeom prst="rect">
                  <a:avLst/>
                </a:prstGeom>
              </p:spPr>
            </p:pic>
            <p:pic>
              <p:nvPicPr>
                <p:cNvPr id="40" name="Grafik 39" descr="Bullet_1_end.png"/>
                <p:cNvPicPr>
                  <a:picLocks noChangeAspect="1"/>
                </p:cNvPicPr>
                <p:nvPr/>
              </p:nvPicPr>
              <p:blipFill>
                <a:blip r:embed="rId5" cstate="print"/>
                <a:srcRect l="60156" t="20833" r="3906" b="68750"/>
                <a:stretch>
                  <a:fillRect/>
                </a:stretch>
              </p:blipFill>
              <p:spPr>
                <a:xfrm>
                  <a:off x="3759395" y="1428736"/>
                  <a:ext cx="3286149" cy="714380"/>
                </a:xfrm>
                <a:prstGeom prst="rect">
                  <a:avLst/>
                </a:prstGeom>
              </p:spPr>
            </p:pic>
          </p:grpSp>
          <p:sp>
            <p:nvSpPr>
              <p:cNvPr id="38" name="Textfeld 37"/>
              <p:cNvSpPr txBox="1"/>
              <p:nvPr/>
            </p:nvSpPr>
            <p:spPr>
              <a:xfrm>
                <a:off x="415896" y="1000108"/>
                <a:ext cx="42862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3</a:t>
                </a:r>
                <a:endParaRPr lang="de-DE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sp>
          <p:nvSpPr>
            <p:cNvPr id="36" name="Textfeld 35"/>
            <p:cNvSpPr txBox="1"/>
            <p:nvPr/>
          </p:nvSpPr>
          <p:spPr>
            <a:xfrm>
              <a:off x="1214414" y="1214422"/>
              <a:ext cx="7286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latin typeface="Arial Rounded MT Bold" pitchFamily="34" charset="0"/>
                  <a:ea typeface="Adobe Gothic Std B" pitchFamily="34" charset="-128"/>
                  <a:cs typeface="Aharoni" pitchFamily="2" charset="-79"/>
                </a:rPr>
                <a:t>Music Player</a:t>
              </a:r>
              <a:endParaRPr lang="de-DE" sz="2400" dirty="0">
                <a:latin typeface="Arial Rounded MT Bold" pitchFamily="34" charset="0"/>
                <a:ea typeface="Adobe Gothic Std B" pitchFamily="34" charset="-128"/>
                <a:cs typeface="Aharoni" pitchFamily="2" charset="-79"/>
              </a:endParaRP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251520" y="3939871"/>
            <a:ext cx="8501122" cy="1073305"/>
            <a:chOff x="214282" y="993208"/>
            <a:chExt cx="8501122" cy="1073305"/>
          </a:xfrm>
        </p:grpSpPr>
        <p:grpSp>
          <p:nvGrpSpPr>
            <p:cNvPr id="42" name="Gruppieren 29"/>
            <p:cNvGrpSpPr/>
            <p:nvPr/>
          </p:nvGrpSpPr>
          <p:grpSpPr>
            <a:xfrm>
              <a:off x="214282" y="993208"/>
              <a:ext cx="8501122" cy="1073305"/>
              <a:chOff x="214282" y="993208"/>
              <a:chExt cx="8501122" cy="1073305"/>
            </a:xfrm>
          </p:grpSpPr>
          <p:grpSp>
            <p:nvGrpSpPr>
              <p:cNvPr id="44" name="Gruppieren 12"/>
              <p:cNvGrpSpPr/>
              <p:nvPr/>
            </p:nvGrpSpPr>
            <p:grpSpPr>
              <a:xfrm>
                <a:off x="214282" y="993208"/>
                <a:ext cx="8501122" cy="1073305"/>
                <a:chOff x="214282" y="1417073"/>
                <a:chExt cx="6831262" cy="862478"/>
              </a:xfrm>
            </p:grpSpPr>
            <p:pic>
              <p:nvPicPr>
                <p:cNvPr id="46" name="Grafik 45" descr="Bullet_1_start.png"/>
                <p:cNvPicPr>
                  <a:picLocks noChangeAspect="1"/>
                </p:cNvPicPr>
                <p:nvPr/>
              </p:nvPicPr>
              <p:blipFill>
                <a:blip r:embed="rId4" cstate="print"/>
                <a:srcRect l="2343" t="21137" r="37500" b="66761"/>
                <a:stretch>
                  <a:fillRect/>
                </a:stretch>
              </p:blipFill>
              <p:spPr>
                <a:xfrm>
                  <a:off x="214282" y="1449523"/>
                  <a:ext cx="5500726" cy="830028"/>
                </a:xfrm>
                <a:prstGeom prst="rect">
                  <a:avLst/>
                </a:prstGeom>
              </p:spPr>
            </p:pic>
            <p:pic>
              <p:nvPicPr>
                <p:cNvPr id="47" name="Grafik 46" descr="Bullet_1_end.png"/>
                <p:cNvPicPr>
                  <a:picLocks noChangeAspect="1"/>
                </p:cNvPicPr>
                <p:nvPr/>
              </p:nvPicPr>
              <p:blipFill>
                <a:blip r:embed="rId5" cstate="print"/>
                <a:srcRect l="60156" t="20833" r="3906" b="68750"/>
                <a:stretch>
                  <a:fillRect/>
                </a:stretch>
              </p:blipFill>
              <p:spPr>
                <a:xfrm>
                  <a:off x="3759395" y="1417073"/>
                  <a:ext cx="3286149" cy="714380"/>
                </a:xfrm>
                <a:prstGeom prst="rect">
                  <a:avLst/>
                </a:prstGeom>
              </p:spPr>
            </p:pic>
          </p:grpSp>
          <p:sp>
            <p:nvSpPr>
              <p:cNvPr id="45" name="Textfeld 44"/>
              <p:cNvSpPr txBox="1"/>
              <p:nvPr/>
            </p:nvSpPr>
            <p:spPr>
              <a:xfrm>
                <a:off x="415896" y="1000108"/>
                <a:ext cx="42862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4</a:t>
                </a:r>
                <a:endParaRPr lang="de-DE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sp>
          <p:nvSpPr>
            <p:cNvPr id="43" name="Textfeld 42"/>
            <p:cNvSpPr txBox="1"/>
            <p:nvPr/>
          </p:nvSpPr>
          <p:spPr>
            <a:xfrm>
              <a:off x="1214414" y="1214422"/>
              <a:ext cx="7286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latin typeface="Arial Rounded MT Bold" pitchFamily="34" charset="0"/>
                  <a:ea typeface="Adobe Gothic Std B" pitchFamily="34" charset="-128"/>
                  <a:cs typeface="Aharoni" pitchFamily="2" charset="-79"/>
                </a:rPr>
                <a:t>Features</a:t>
              </a:r>
              <a:endParaRPr lang="de-DE" sz="2400" dirty="0">
                <a:latin typeface="Arial Rounded MT Bold" pitchFamily="34" charset="0"/>
                <a:ea typeface="Adobe Gothic Std B" pitchFamily="34" charset="-128"/>
                <a:cs typeface="Aharoni" pitchFamily="2" charset="-79"/>
              </a:endParaRPr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251520" y="4980654"/>
            <a:ext cx="8501122" cy="896618"/>
            <a:chOff x="214282" y="1000108"/>
            <a:chExt cx="8501122" cy="896618"/>
          </a:xfrm>
        </p:grpSpPr>
        <p:grpSp>
          <p:nvGrpSpPr>
            <p:cNvPr id="62" name="Gruppieren 29"/>
            <p:cNvGrpSpPr/>
            <p:nvPr/>
          </p:nvGrpSpPr>
          <p:grpSpPr>
            <a:xfrm>
              <a:off x="214282" y="1000108"/>
              <a:ext cx="8501122" cy="896618"/>
              <a:chOff x="214282" y="1000108"/>
              <a:chExt cx="8501122" cy="896618"/>
            </a:xfrm>
          </p:grpSpPr>
          <p:grpSp>
            <p:nvGrpSpPr>
              <p:cNvPr id="66" name="Gruppieren 12"/>
              <p:cNvGrpSpPr/>
              <p:nvPr/>
            </p:nvGrpSpPr>
            <p:grpSpPr>
              <a:xfrm>
                <a:off x="214282" y="1007721"/>
                <a:ext cx="8501122" cy="889005"/>
                <a:chOff x="214282" y="1428736"/>
                <a:chExt cx="6831262" cy="714380"/>
              </a:xfrm>
            </p:grpSpPr>
            <p:pic>
              <p:nvPicPr>
                <p:cNvPr id="68" name="Grafik 67" descr="Bullet_1_start.png"/>
                <p:cNvPicPr>
                  <a:picLocks noChangeAspect="1"/>
                </p:cNvPicPr>
                <p:nvPr/>
              </p:nvPicPr>
              <p:blipFill>
                <a:blip r:embed="rId4" cstate="print"/>
                <a:srcRect l="2343" t="21137" r="37500" b="70238"/>
                <a:stretch>
                  <a:fillRect/>
                </a:stretch>
              </p:blipFill>
              <p:spPr>
                <a:xfrm>
                  <a:off x="214282" y="1449524"/>
                  <a:ext cx="5500726" cy="591556"/>
                </a:xfrm>
                <a:prstGeom prst="rect">
                  <a:avLst/>
                </a:prstGeom>
              </p:spPr>
            </p:pic>
            <p:pic>
              <p:nvPicPr>
                <p:cNvPr id="69" name="Grafik 68" descr="Bullet_1_end.png"/>
                <p:cNvPicPr>
                  <a:picLocks noChangeAspect="1"/>
                </p:cNvPicPr>
                <p:nvPr/>
              </p:nvPicPr>
              <p:blipFill>
                <a:blip r:embed="rId5" cstate="print"/>
                <a:srcRect l="60156" t="20833" r="3906" b="68750"/>
                <a:stretch>
                  <a:fillRect/>
                </a:stretch>
              </p:blipFill>
              <p:spPr>
                <a:xfrm>
                  <a:off x="3759395" y="1428736"/>
                  <a:ext cx="3286149" cy="714380"/>
                </a:xfrm>
                <a:prstGeom prst="rect">
                  <a:avLst/>
                </a:prstGeom>
              </p:spPr>
            </p:pic>
          </p:grpSp>
          <p:sp>
            <p:nvSpPr>
              <p:cNvPr id="67" name="Textfeld 66"/>
              <p:cNvSpPr txBox="1"/>
              <p:nvPr/>
            </p:nvSpPr>
            <p:spPr>
              <a:xfrm>
                <a:off x="415896" y="1000108"/>
                <a:ext cx="42862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5</a:t>
                </a:r>
                <a:endParaRPr lang="de-DE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sp>
          <p:nvSpPr>
            <p:cNvPr id="65" name="Textfeld 64"/>
            <p:cNvSpPr txBox="1"/>
            <p:nvPr/>
          </p:nvSpPr>
          <p:spPr>
            <a:xfrm>
              <a:off x="1214414" y="1214422"/>
              <a:ext cx="7286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latin typeface="Arial Rounded MT Bold" pitchFamily="34" charset="0"/>
                  <a:ea typeface="Adobe Gothic Std B" pitchFamily="34" charset="-128"/>
                  <a:cs typeface="Aharoni" pitchFamily="2" charset="-79"/>
                </a:rPr>
                <a:t>Live Demo</a:t>
              </a:r>
              <a:endParaRPr lang="de-DE" sz="2400" dirty="0">
                <a:latin typeface="Arial Rounded MT Bold" pitchFamily="34" charset="0"/>
                <a:ea typeface="Adobe Gothic Std B" pitchFamily="34" charset="-128"/>
                <a:cs typeface="Aharoni" pitchFamily="2" charset="-79"/>
              </a:endParaRP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23528" y="1052736"/>
            <a:ext cx="8501123" cy="1066405"/>
            <a:chOff x="214282" y="1000108"/>
            <a:chExt cx="8501123" cy="1066405"/>
          </a:xfrm>
        </p:grpSpPr>
        <p:grpSp>
          <p:nvGrpSpPr>
            <p:cNvPr id="4" name="Gruppieren 29"/>
            <p:cNvGrpSpPr/>
            <p:nvPr/>
          </p:nvGrpSpPr>
          <p:grpSpPr>
            <a:xfrm>
              <a:off x="214282" y="1000108"/>
              <a:ext cx="8501122" cy="1066405"/>
              <a:chOff x="214282" y="1000108"/>
              <a:chExt cx="8501122" cy="1066405"/>
            </a:xfrm>
          </p:grpSpPr>
          <p:grpSp>
            <p:nvGrpSpPr>
              <p:cNvPr id="7" name="Gruppieren 12"/>
              <p:cNvGrpSpPr/>
              <p:nvPr/>
            </p:nvGrpSpPr>
            <p:grpSpPr>
              <a:xfrm>
                <a:off x="214282" y="1007722"/>
                <a:ext cx="8501122" cy="1058791"/>
                <a:chOff x="214282" y="1428736"/>
                <a:chExt cx="6831262" cy="850815"/>
              </a:xfrm>
            </p:grpSpPr>
            <p:pic>
              <p:nvPicPr>
                <p:cNvPr id="9" name="Grafik 8" descr="Bullet_1_start.png"/>
                <p:cNvPicPr>
                  <a:picLocks noChangeAspect="1"/>
                </p:cNvPicPr>
                <p:nvPr/>
              </p:nvPicPr>
              <p:blipFill>
                <a:blip r:embed="rId3" cstate="print"/>
                <a:srcRect l="2343" t="21137" r="37500" b="66761"/>
                <a:stretch>
                  <a:fillRect/>
                </a:stretch>
              </p:blipFill>
              <p:spPr>
                <a:xfrm>
                  <a:off x="214282" y="1449523"/>
                  <a:ext cx="5500726" cy="830028"/>
                </a:xfrm>
                <a:prstGeom prst="rect">
                  <a:avLst/>
                </a:prstGeom>
              </p:spPr>
            </p:pic>
            <p:pic>
              <p:nvPicPr>
                <p:cNvPr id="10" name="Grafik 9" descr="Bullet_1_end.png"/>
                <p:cNvPicPr>
                  <a:picLocks noChangeAspect="1"/>
                </p:cNvPicPr>
                <p:nvPr/>
              </p:nvPicPr>
              <p:blipFill>
                <a:blip r:embed="rId4" cstate="print"/>
                <a:srcRect l="60156" t="20833" r="3906" b="68750"/>
                <a:stretch>
                  <a:fillRect/>
                </a:stretch>
              </p:blipFill>
              <p:spPr>
                <a:xfrm>
                  <a:off x="3759395" y="1428736"/>
                  <a:ext cx="3286149" cy="714380"/>
                </a:xfrm>
                <a:prstGeom prst="rect">
                  <a:avLst/>
                </a:prstGeom>
              </p:spPr>
            </p:pic>
          </p:grpSp>
          <p:sp>
            <p:nvSpPr>
              <p:cNvPr id="8" name="Textfeld 7"/>
              <p:cNvSpPr txBox="1"/>
              <p:nvPr/>
            </p:nvSpPr>
            <p:spPr>
              <a:xfrm>
                <a:off x="415896" y="1000108"/>
                <a:ext cx="42862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2</a:t>
                </a:r>
                <a:endParaRPr lang="de-DE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sp>
          <p:nvSpPr>
            <p:cNvPr id="5" name="Textfeld 4"/>
            <p:cNvSpPr txBox="1"/>
            <p:nvPr/>
          </p:nvSpPr>
          <p:spPr>
            <a:xfrm>
              <a:off x="1214414" y="1214422"/>
              <a:ext cx="7286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latin typeface="Arial Rounded MT Bold" pitchFamily="34" charset="0"/>
                  <a:ea typeface="Adobe Gothic Std B" pitchFamily="34" charset="-128"/>
                  <a:cs typeface="Aharoni" pitchFamily="2" charset="-79"/>
                </a:rPr>
                <a:t>Daten und Datenbank</a:t>
              </a:r>
              <a:endParaRPr lang="de-DE" sz="2400" dirty="0">
                <a:latin typeface="Arial Rounded MT Bold" pitchFamily="34" charset="0"/>
                <a:ea typeface="Adobe Gothic Std B" pitchFamily="34" charset="-128"/>
                <a:cs typeface="Aharoni" pitchFamily="2" charset="-79"/>
              </a:endParaRPr>
            </a:p>
          </p:txBody>
        </p:sp>
      </p:grpSp>
      <p:sp>
        <p:nvSpPr>
          <p:cNvPr id="11" name="Textplatzhalter 3"/>
          <p:cNvSpPr txBox="1">
            <a:spLocks/>
          </p:cNvSpPr>
          <p:nvPr/>
        </p:nvSpPr>
        <p:spPr>
          <a:xfrm>
            <a:off x="611560" y="2420888"/>
            <a:ext cx="7992888" cy="28803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• </a:t>
            </a:r>
            <a:r>
              <a:rPr kumimoji="0" lang="de-DE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EntryObject</a:t>
            </a:r>
            <a:endParaRPr kumimoji="0" lang="de-DE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ea typeface="+mn-ea"/>
              <a:cs typeface="Estrangelo Edessa" pitchFamily="66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800" baseline="0" dirty="0" smtClean="0">
                <a:latin typeface="Estrangelo Edessa" pitchFamily="66" charset="0"/>
                <a:cs typeface="Estrangelo Edessa" pitchFamily="66" charset="0"/>
              </a:rPr>
              <a:t>• </a:t>
            </a:r>
            <a:r>
              <a:rPr lang="de-DE" sz="2800" baseline="0" dirty="0" err="1" smtClean="0">
                <a:latin typeface="Estrangelo Edessa" pitchFamily="66" charset="0"/>
                <a:cs typeface="Estrangelo Edessa" pitchFamily="66" charset="0"/>
              </a:rPr>
              <a:t>Reachable</a:t>
            </a: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, Profile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•</a:t>
            </a:r>
            <a: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 Medium, </a:t>
            </a:r>
            <a:r>
              <a:rPr kumimoji="0" lang="de-DE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Playlist</a:t>
            </a:r>
            <a:endParaRPr kumimoji="0" lang="de-DE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ea typeface="+mn-ea"/>
              <a:cs typeface="Estrangelo Edessa" pitchFamily="66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800" baseline="0" dirty="0" smtClean="0">
                <a:latin typeface="Estrangelo Edessa" pitchFamily="66" charset="0"/>
                <a:cs typeface="Estrangelo Edessa" pitchFamily="66" charset="0"/>
              </a:rPr>
              <a:t>•</a:t>
            </a: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de-DE" sz="2800" dirty="0" err="1" smtClean="0">
                <a:latin typeface="Estrangelo Edessa" pitchFamily="66" charset="0"/>
                <a:cs typeface="Estrangelo Edessa" pitchFamily="66" charset="0"/>
              </a:rPr>
              <a:t>NewsEntry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ea typeface="+mn-ea"/>
              <a:cs typeface="Estrangelo Edessa" pitchFamily="66" charset="0"/>
            </a:endParaRP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520" y="630932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 smtClean="0">
                <a:solidFill>
                  <a:schemeClr val="tx1"/>
                </a:solidFill>
              </a:rPr>
              <a:t>| Softwarepraktikum | Gruppe 4B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EntryObject</a:t>
            </a:r>
            <a:endParaRPr lang="de-DE" sz="2800" dirty="0"/>
          </a:p>
        </p:txBody>
      </p:sp>
      <p:sp>
        <p:nvSpPr>
          <p:cNvPr id="3" name="Textplatzhalter 3"/>
          <p:cNvSpPr txBox="1">
            <a:spLocks/>
          </p:cNvSpPr>
          <p:nvPr/>
        </p:nvSpPr>
        <p:spPr>
          <a:xfrm>
            <a:off x="323528" y="1268760"/>
            <a:ext cx="7992888" cy="3600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• Abstrakte Klasse </a:t>
            </a:r>
          </a:p>
          <a:p>
            <a:pPr marL="514350" indent="-514350">
              <a:spcBef>
                <a:spcPct val="20000"/>
              </a:spcBef>
              <a:defRPr/>
            </a:pP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• spezielle </a:t>
            </a: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Methoden zum Anzeigen eines </a:t>
            </a: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Bildes 	innerhalb </a:t>
            </a: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spezieller </a:t>
            </a: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GUI-Elemente</a:t>
            </a:r>
          </a:p>
          <a:p>
            <a:pPr marL="514350" indent="-514350">
              <a:spcBef>
                <a:spcPct val="20000"/>
              </a:spcBef>
              <a:defRPr/>
            </a:pP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• Oberklasse von allen Entitäten, dessen Inhalte in der GUI speziell präsentiert werden</a:t>
            </a:r>
          </a:p>
          <a:p>
            <a:pPr marL="514350" indent="-514350">
              <a:spcBef>
                <a:spcPct val="20000"/>
              </a:spcBef>
              <a:defRPr/>
            </a:pP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• Methoden zum Bewerten</a:t>
            </a:r>
            <a:endParaRPr lang="de-DE" sz="2800" dirty="0" smtClean="0">
              <a:latin typeface="Estrangelo Edessa" pitchFamily="66" charset="0"/>
              <a:cs typeface="Estrangelo Edessa" pitchFamily="66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cs typeface="Estrangelo Edessa" pitchFamily="66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520" y="630932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 smtClean="0">
                <a:solidFill>
                  <a:schemeClr val="tx1"/>
                </a:solidFill>
              </a:rPr>
              <a:t>| Softwarepraktikum | Gruppe 4B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Reachable</a:t>
            </a:r>
            <a:endParaRPr lang="de-DE" sz="2800" dirty="0"/>
          </a:p>
        </p:txBody>
      </p:sp>
      <p:sp>
        <p:nvSpPr>
          <p:cNvPr id="3" name="Textplatzhalter 3"/>
          <p:cNvSpPr txBox="1">
            <a:spLocks/>
          </p:cNvSpPr>
          <p:nvPr/>
        </p:nvSpPr>
        <p:spPr>
          <a:xfrm>
            <a:off x="323528" y="1268760"/>
            <a:ext cx="7992888" cy="475252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• ist ein </a:t>
            </a:r>
            <a:r>
              <a:rPr lang="de-DE" sz="2800" dirty="0" err="1" smtClean="0">
                <a:latin typeface="Estrangelo Edessa" pitchFamily="66" charset="0"/>
                <a:cs typeface="Estrangelo Edessa" pitchFamily="66" charset="0"/>
              </a:rPr>
              <a:t>EntryObject</a:t>
            </a:r>
            <a:endParaRPr lang="de-DE" sz="2800" dirty="0" smtClean="0">
              <a:latin typeface="Estrangelo Edessa" pitchFamily="66" charset="0"/>
              <a:cs typeface="Estrangelo Edessa" pitchFamily="66" charset="0"/>
            </a:endParaRPr>
          </a:p>
          <a:p>
            <a:pPr marL="514350" indent="-514350">
              <a:spcBef>
                <a:spcPct val="20000"/>
              </a:spcBef>
              <a:defRPr/>
            </a:pP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• Unterschied zum Profile</a:t>
            </a:r>
          </a:p>
          <a:p>
            <a:pPr marL="514350" indent="-514350">
              <a:spcBef>
                <a:spcPct val="20000"/>
              </a:spcBef>
              <a:defRPr/>
            </a:pP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• besitzt ein Profile</a:t>
            </a:r>
          </a:p>
          <a:p>
            <a:pPr marL="514350" indent="-514350">
              <a:spcBef>
                <a:spcPct val="20000"/>
              </a:spcBef>
              <a:defRPr/>
            </a:pP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• dient zur Interaktion innerhalb des Systems</a:t>
            </a:r>
          </a:p>
          <a:p>
            <a:pPr marL="514350" indent="-514350">
              <a:spcBef>
                <a:spcPct val="20000"/>
              </a:spcBef>
              <a:defRPr/>
            </a:pPr>
            <a:r>
              <a:rPr lang="de-DE" sz="2400" dirty="0" smtClean="0">
                <a:latin typeface="Estrangelo Edessa" pitchFamily="66" charset="0"/>
                <a:cs typeface="Estrangelo Edessa" pitchFamily="66" charset="0"/>
              </a:rPr>
              <a:t>	</a:t>
            </a:r>
            <a:r>
              <a:rPr lang="de-DE" sz="2400" dirty="0" smtClean="0">
                <a:latin typeface="Estrangelo Edessa" pitchFamily="66" charset="0"/>
                <a:cs typeface="Estrangelo Edessa" pitchFamily="66" charset="0"/>
              </a:rPr>
              <a:t>- z. B. empfangen von Nachrichten (Message)</a:t>
            </a:r>
          </a:p>
          <a:p>
            <a:pPr marL="514350" indent="-514350">
              <a:spcBef>
                <a:spcPct val="20000"/>
              </a:spcBef>
              <a:defRPr/>
            </a:pPr>
            <a:r>
              <a:rPr lang="de-DE" sz="2400" dirty="0" smtClean="0">
                <a:latin typeface="Estrangelo Edessa" pitchFamily="66" charset="0"/>
                <a:cs typeface="Estrangelo Edessa" pitchFamily="66" charset="0"/>
              </a:rPr>
              <a:t>•</a:t>
            </a:r>
            <a:r>
              <a:rPr lang="de-DE" sz="2400" i="1" dirty="0" smtClean="0">
                <a:latin typeface="Estrangelo Edessa" pitchFamily="66" charset="0"/>
                <a:cs typeface="Estrangelo Edessa" pitchFamily="66" charset="0"/>
              </a:rPr>
              <a:t> User</a:t>
            </a:r>
            <a:r>
              <a:rPr lang="de-DE" sz="2400" dirty="0" smtClean="0">
                <a:latin typeface="Estrangelo Edessa" pitchFamily="66" charset="0"/>
                <a:cs typeface="Estrangelo Edessa" pitchFamily="66" charset="0"/>
              </a:rPr>
              <a:t>: ist ein </a:t>
            </a:r>
            <a:r>
              <a:rPr lang="de-DE" sz="2400" dirty="0" err="1" smtClean="0">
                <a:latin typeface="Estrangelo Edessa" pitchFamily="66" charset="0"/>
                <a:cs typeface="Estrangelo Edessa" pitchFamily="66" charset="0"/>
              </a:rPr>
              <a:t>ReachableObject</a:t>
            </a:r>
            <a:r>
              <a:rPr lang="de-DE" sz="2400" dirty="0" smtClean="0">
                <a:latin typeface="Estrangelo Edessa" pitchFamily="66" charset="0"/>
                <a:cs typeface="Estrangelo Edessa" pitchFamily="66" charset="0"/>
              </a:rPr>
              <a:t>. Enthält Anmeldedaten und Funktionen</a:t>
            </a:r>
          </a:p>
          <a:p>
            <a:pPr marL="514350" indent="-514350">
              <a:spcBef>
                <a:spcPct val="20000"/>
              </a:spcBef>
              <a:defRPr/>
            </a:pPr>
            <a:r>
              <a:rPr lang="de-DE" sz="2400" dirty="0" smtClean="0">
                <a:latin typeface="Estrangelo Edessa" pitchFamily="66" charset="0"/>
                <a:cs typeface="Estrangelo Edessa" pitchFamily="66" charset="0"/>
              </a:rPr>
              <a:t>• </a:t>
            </a:r>
            <a:r>
              <a:rPr lang="de-DE" sz="2400" i="1" dirty="0" smtClean="0">
                <a:latin typeface="Estrangelo Edessa" pitchFamily="66" charset="0"/>
                <a:cs typeface="Estrangelo Edessa" pitchFamily="66" charset="0"/>
              </a:rPr>
              <a:t>Label</a:t>
            </a:r>
            <a:r>
              <a:rPr lang="de-DE" sz="2400" dirty="0" smtClean="0">
                <a:latin typeface="Estrangelo Edessa" pitchFamily="66" charset="0"/>
                <a:cs typeface="Estrangelo Edessa" pitchFamily="66" charset="0"/>
              </a:rPr>
              <a:t>: Speichert hauptsächlich Label-Manager</a:t>
            </a:r>
          </a:p>
          <a:p>
            <a:pPr marL="514350" indent="-514350">
              <a:spcBef>
                <a:spcPct val="20000"/>
              </a:spcBef>
              <a:defRPr/>
            </a:pPr>
            <a:endParaRPr lang="de-DE" sz="2800" dirty="0" smtClean="0">
              <a:latin typeface="Estrangelo Edessa" pitchFamily="66" charset="0"/>
              <a:cs typeface="Estrangelo Edessa" pitchFamily="66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cs typeface="Estrangelo Edessa" pitchFamily="66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520" y="630932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 smtClean="0">
                <a:solidFill>
                  <a:schemeClr val="tx1"/>
                </a:solidFill>
              </a:rPr>
              <a:t>| Softwarepraktikum | Gruppe 4B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Profile und Unterprofile</a:t>
            </a:r>
            <a:endParaRPr lang="de-DE" sz="2800" dirty="0"/>
          </a:p>
        </p:txBody>
      </p:sp>
      <p:sp>
        <p:nvSpPr>
          <p:cNvPr id="3" name="Textplatzhalter 3"/>
          <p:cNvSpPr txBox="1">
            <a:spLocks/>
          </p:cNvSpPr>
          <p:nvPr/>
        </p:nvSpPr>
        <p:spPr>
          <a:xfrm>
            <a:off x="323528" y="1268760"/>
            <a:ext cx="7992888" cy="338437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•</a:t>
            </a: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de-DE" sz="2800" i="1" dirty="0" smtClean="0">
                <a:latin typeface="Estrangelo Edessa" pitchFamily="66" charset="0"/>
                <a:cs typeface="Estrangelo Edessa" pitchFamily="66" charset="0"/>
              </a:rPr>
              <a:t>Profile: </a:t>
            </a: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Metadaten zu </a:t>
            </a:r>
            <a:r>
              <a:rPr lang="de-DE" sz="2800" i="1" dirty="0" err="1" smtClean="0">
                <a:latin typeface="Estrangelo Edessa" pitchFamily="66" charset="0"/>
                <a:cs typeface="Estrangelo Edessa" pitchFamily="66" charset="0"/>
              </a:rPr>
              <a:t>Reachable</a:t>
            </a: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 Objekten</a:t>
            </a:r>
          </a:p>
          <a:p>
            <a:pPr marL="514350" indent="-514350">
              <a:spcBef>
                <a:spcPct val="20000"/>
              </a:spcBef>
              <a:defRPr/>
            </a:pP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• </a:t>
            </a:r>
            <a:r>
              <a:rPr lang="de-DE" sz="2800" i="1" dirty="0" smtClean="0">
                <a:latin typeface="Estrangelo Edessa" pitchFamily="66" charset="0"/>
                <a:cs typeface="Estrangelo Edessa" pitchFamily="66" charset="0"/>
              </a:rPr>
              <a:t>UserProfile: </a:t>
            </a:r>
            <a:r>
              <a:rPr lang="de-DE" sz="2800" dirty="0" smtClean="0">
                <a:latin typeface="Estrangelo Edessa" pitchFamily="66" charset="0"/>
                <a:cs typeface="Estrangelo Edessa" pitchFamily="66" charset="0"/>
              </a:rPr>
              <a:t>Profile mit Rechtesystem und Rollennamen</a:t>
            </a:r>
          </a:p>
          <a:p>
            <a:pPr marL="514350" indent="-514350">
              <a:spcBef>
                <a:spcPct val="20000"/>
              </a:spcBef>
              <a:defRPr/>
            </a:pPr>
            <a:r>
              <a:rPr lang="de-DE" sz="2400" dirty="0" smtClean="0">
                <a:latin typeface="Estrangelo Edessa" pitchFamily="66" charset="0"/>
                <a:cs typeface="Estrangelo Edessa" pitchFamily="66" charset="0"/>
              </a:rPr>
              <a:t>	</a:t>
            </a:r>
            <a:r>
              <a:rPr lang="de-DE" sz="2400" dirty="0" smtClean="0">
                <a:latin typeface="Estrangelo Edessa" pitchFamily="66" charset="0"/>
                <a:cs typeface="Estrangelo Edessa" pitchFamily="66" charset="0"/>
              </a:rPr>
              <a:t>- z. </a:t>
            </a:r>
            <a:r>
              <a:rPr lang="de-DE" sz="2400" dirty="0" smtClean="0">
                <a:latin typeface="Estrangelo Edessa" pitchFamily="66" charset="0"/>
                <a:cs typeface="Estrangelo Edessa" pitchFamily="66" charset="0"/>
              </a:rPr>
              <a:t>B</a:t>
            </a:r>
            <a:r>
              <a:rPr lang="de-DE" sz="2400" dirty="0" smtClean="0">
                <a:latin typeface="Estrangelo Edessa" pitchFamily="66" charset="0"/>
                <a:cs typeface="Estrangelo Edessa" pitchFamily="66" charset="0"/>
              </a:rPr>
              <a:t>. </a:t>
            </a:r>
            <a:r>
              <a:rPr lang="de-DE" sz="2400" dirty="0" err="1" smtClean="0">
                <a:latin typeface="Estrangelo Edessa" pitchFamily="66" charset="0"/>
                <a:cs typeface="Estrangelo Edessa" pitchFamily="66" charset="0"/>
              </a:rPr>
              <a:t>ListenerProfile</a:t>
            </a:r>
            <a:r>
              <a:rPr lang="de-DE" sz="2400" dirty="0" smtClean="0">
                <a:latin typeface="Estrangelo Edessa" pitchFamily="66" charset="0"/>
                <a:cs typeface="Estrangelo Edessa" pitchFamily="66" charset="0"/>
              </a:rPr>
              <a:t> / </a:t>
            </a:r>
            <a:r>
              <a:rPr lang="de-DE" sz="2400" dirty="0" err="1" smtClean="0">
                <a:latin typeface="Estrangelo Edessa" pitchFamily="66" charset="0"/>
                <a:cs typeface="Estrangelo Edessa" pitchFamily="66" charset="0"/>
              </a:rPr>
              <a:t>ArtistProfile</a:t>
            </a:r>
            <a:r>
              <a:rPr lang="de-DE" sz="2400" dirty="0" smtClean="0">
                <a:latin typeface="Estrangelo Edessa" pitchFamily="66" charset="0"/>
                <a:cs typeface="Estrangelo Edessa" pitchFamily="66" charset="0"/>
              </a:rPr>
              <a:t> </a:t>
            </a:r>
          </a:p>
          <a:p>
            <a:pPr marL="514350" indent="-514350">
              <a:spcBef>
                <a:spcPct val="20000"/>
              </a:spcBef>
              <a:defRPr/>
            </a:pPr>
            <a:r>
              <a:rPr lang="de-DE" sz="2400" dirty="0" smtClean="0">
                <a:latin typeface="Estrangelo Edessa" pitchFamily="66" charset="0"/>
                <a:cs typeface="Estrangelo Edessa" pitchFamily="66" charset="0"/>
              </a:rPr>
              <a:t>• </a:t>
            </a:r>
            <a:r>
              <a:rPr lang="de-DE" sz="2400" i="1" dirty="0" err="1" smtClean="0">
                <a:latin typeface="Estrangelo Edessa" pitchFamily="66" charset="0"/>
                <a:cs typeface="Estrangelo Edessa" pitchFamily="66" charset="0"/>
              </a:rPr>
              <a:t>LabelProfile</a:t>
            </a:r>
            <a:r>
              <a:rPr lang="de-DE" sz="2400" i="1" dirty="0" smtClean="0">
                <a:latin typeface="Estrangelo Edessa" pitchFamily="66" charset="0"/>
                <a:cs typeface="Estrangelo Edessa" pitchFamily="66" charset="0"/>
              </a:rPr>
              <a:t>: </a:t>
            </a:r>
            <a:r>
              <a:rPr lang="de-DE" sz="2400" dirty="0" smtClean="0">
                <a:latin typeface="Estrangelo Edessa" pitchFamily="66" charset="0"/>
                <a:cs typeface="Estrangelo Edessa" pitchFamily="66" charset="0"/>
              </a:rPr>
              <a:t>Metadaten zum Label</a:t>
            </a:r>
            <a:endParaRPr lang="de-DE" sz="2400" i="1" dirty="0" smtClean="0">
              <a:latin typeface="Estrangelo Edessa" pitchFamily="66" charset="0"/>
              <a:cs typeface="Estrangelo Edessa" pitchFamily="66" charset="0"/>
            </a:endParaRPr>
          </a:p>
          <a:p>
            <a:pPr marL="514350" indent="-514350">
              <a:spcBef>
                <a:spcPct val="20000"/>
              </a:spcBef>
              <a:defRPr/>
            </a:pPr>
            <a:endParaRPr lang="de-DE" sz="2800" dirty="0" smtClean="0">
              <a:latin typeface="Estrangelo Edessa" pitchFamily="66" charset="0"/>
              <a:cs typeface="Estrangelo Edessa" pitchFamily="66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rangelo Edessa" pitchFamily="66" charset="0"/>
              <a:cs typeface="Estrangelo Edessa" pitchFamily="66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520" y="630932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 smtClean="0">
                <a:solidFill>
                  <a:schemeClr val="tx1"/>
                </a:solidFill>
              </a:rPr>
              <a:t>| Softwarepraktikum | Gruppe 4B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456</Words>
  <Application>Microsoft Office PowerPoint</Application>
  <PresentationFormat>Bildschirmpräsentation (4:3)</PresentationFormat>
  <Paragraphs>186</Paragraphs>
  <Slides>31</Slides>
  <Notes>20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Larissa-Design</vt:lpstr>
      <vt:lpstr>Software Praktikum  Gruppe 4 B</vt:lpstr>
      <vt:lpstr> Wir sind</vt:lpstr>
      <vt:lpstr>Folie 3</vt:lpstr>
      <vt:lpstr>Folie 4</vt:lpstr>
      <vt:lpstr>Inhalte</vt:lpstr>
      <vt:lpstr>Folie 6</vt:lpstr>
      <vt:lpstr>EntryObject</vt:lpstr>
      <vt:lpstr>Reachable</vt:lpstr>
      <vt:lpstr>Profile und Unterprofile</vt:lpstr>
      <vt:lpstr>Code</vt:lpstr>
      <vt:lpstr>Rights</vt:lpstr>
      <vt:lpstr>Medien</vt:lpstr>
      <vt:lpstr>NewsEntry</vt:lpstr>
      <vt:lpstr>Datenbank</vt:lpstr>
      <vt:lpstr>Folie 15</vt:lpstr>
      <vt:lpstr>Music Player</vt:lpstr>
      <vt:lpstr>Music Player</vt:lpstr>
      <vt:lpstr>Music Player</vt:lpstr>
      <vt:lpstr>Folie 19</vt:lpstr>
      <vt:lpstr>Benutzerschnittstelle</vt:lpstr>
      <vt:lpstr>Benutzerschnittstelle</vt:lpstr>
      <vt:lpstr>Benutzerschnittstelle</vt:lpstr>
      <vt:lpstr>Benutzerschnittstelle</vt:lpstr>
      <vt:lpstr>Benutzerschnittstellen Logik</vt:lpstr>
      <vt:lpstr>Benutzerschnittstellen Logik</vt:lpstr>
      <vt:lpstr>Benutzerschnittstellen Logik</vt:lpstr>
      <vt:lpstr>Benutzerschnittstellen Logik</vt:lpstr>
      <vt:lpstr> Design Patterns</vt:lpstr>
      <vt:lpstr> Design Patterns</vt:lpstr>
      <vt:lpstr> Design Patterns</vt:lpstr>
      <vt:lpstr>Folie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Maxim</dc:creator>
  <cp:lastModifiedBy>MxB</cp:lastModifiedBy>
  <cp:revision>123</cp:revision>
  <dcterms:created xsi:type="dcterms:W3CDTF">2012-01-02T19:24:58Z</dcterms:created>
  <dcterms:modified xsi:type="dcterms:W3CDTF">2014-03-13T12:11:56Z</dcterms:modified>
</cp:coreProperties>
</file>