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9" r:id="rId10"/>
    <p:sldId id="273" r:id="rId11"/>
    <p:sldId id="272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.%20Afique%20Amin%20Zian\Desktop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.%20Afique%20Amin%20Zian\Desktop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.%20Afique%20Amin%20Zian\Desktop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.%20Afique%20Amin%20Zian\Desktop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.%20Afique%20Amin%20Zian\Desktop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New Customer Age distribution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5269086939353821"/>
          <c:y val="0.145366911780655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Sheet4!$I$5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Sheet4!$J$5</c:f>
              <c:numCache>
                <c:formatCode>General</c:formatCode>
                <c:ptCount val="1"/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696853968"/>
        <c:axId val="-1696873552"/>
      </c:barChart>
      <c:catAx>
        <c:axId val="-169685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6873552"/>
        <c:crosses val="autoZero"/>
        <c:auto val="1"/>
        <c:lblAlgn val="ctr"/>
        <c:lblOffset val="100"/>
        <c:noMultiLvlLbl val="0"/>
      </c:catAx>
      <c:valAx>
        <c:axId val="-169687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685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Old Customer Distributions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586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601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1184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592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409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11111744"/>
        <c:axId val="-2111099776"/>
      </c:barChart>
      <c:catAx>
        <c:axId val="-21111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099776"/>
        <c:crosses val="autoZero"/>
        <c:auto val="1"/>
        <c:lblAlgn val="ctr"/>
        <c:lblOffset val="100"/>
        <c:noMultiLvlLbl val="0"/>
      </c:catAx>
      <c:valAx>
        <c:axId val="-211109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1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List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Sheet7!$B$4:$B$15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Old Custoemr List</a:t>
            </a:r>
          </a:p>
        </c:rich>
      </c:tx>
      <c:layout>
        <c:manualLayout>
          <c:xMode val="edge"/>
          <c:yMode val="edge"/>
          <c:x val="0"/>
          <c:y val="2.8150511358493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7661406193146307"/>
          <c:y val="0.21937822427368991"/>
          <c:w val="0.32971436701715756"/>
          <c:h val="0.6396918273146891"/>
        </c:manualLayout>
      </c:layout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Sheet5!$B$4:$B$15</c:f>
              <c:numCache>
                <c:formatCode>General</c:formatCode>
                <c:ptCount val="11"/>
                <c:pt idx="0">
                  <c:v>559</c:v>
                </c:pt>
                <c:pt idx="1">
                  <c:v>680</c:v>
                </c:pt>
                <c:pt idx="2">
                  <c:v>3773</c:v>
                </c:pt>
                <c:pt idx="3">
                  <c:v>3016</c:v>
                </c:pt>
                <c:pt idx="4">
                  <c:v>1049</c:v>
                </c:pt>
                <c:pt idx="5">
                  <c:v>3906</c:v>
                </c:pt>
                <c:pt idx="6">
                  <c:v>3135</c:v>
                </c:pt>
                <c:pt idx="7">
                  <c:v>1258</c:v>
                </c:pt>
                <c:pt idx="8">
                  <c:v>1718</c:v>
                </c:pt>
                <c:pt idx="9">
                  <c:v>351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Rfm Segmentation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37153606389714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Silver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Platinum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818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Gold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847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Bronze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1010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11834160"/>
        <c:axId val="-2111842320"/>
      </c:barChart>
      <c:catAx>
        <c:axId val="-21118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42320"/>
        <c:crosses val="autoZero"/>
        <c:auto val="1"/>
        <c:lblAlgn val="ctr"/>
        <c:lblOffset val="100"/>
        <c:noMultiLvlLbl val="0"/>
      </c:catAx>
      <c:valAx>
        <c:axId val="-21118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3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4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RFM Analysis and Customer Classification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Comic Sans MS" pitchFamily="66" charset="0"/>
                <a:cs typeface="Times New Roman" panose="02020603050405020304" pitchFamily="18" charset="0"/>
              </a:rPr>
              <a:t>Rfm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Analysis is used to determine which customers a business should target to increase its revenue and value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It shows customers that have displayed high levels of engagement with the business in the four categories mentioned.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88209"/>
              </p:ext>
            </p:extLst>
          </p:nvPr>
        </p:nvGraphicFramePr>
        <p:xfrm>
          <a:off x="4580200" y="1692794"/>
          <a:ext cx="4106600" cy="345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1865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 Scatter Plot Based Off RFM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96" y="1428750"/>
            <a:ext cx="4398505" cy="2224087"/>
          </a:xfrm>
          <a:prstGeom prst="rect">
            <a:avLst/>
          </a:prstGeom>
        </p:spPr>
      </p:pic>
      <p:sp>
        <p:nvSpPr>
          <p:cNvPr id="15" name="Shape 100"/>
          <p:cNvSpPr/>
          <p:nvPr/>
        </p:nvSpPr>
        <p:spPr>
          <a:xfrm>
            <a:off x="173080" y="1843120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chart shows that customers who purchased more recently have generated more revenue, than customer who visited while ago.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Those who vested more than 200 days ago generated low revenue,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4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834128" y="1518442"/>
            <a:ext cx="330017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data 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4824984" y="2136689"/>
            <a:ext cx="4134600" cy="193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states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>
                <a:latin typeface="Comic Sans MS" pitchFamily="66" charset="0"/>
                <a:cs typeface="Times New Roman" panose="02020603050405020304" pitchFamily="18" charset="0"/>
              </a:rPr>
              <a:t>Rfm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Analysis and Customer Classification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2"/>
          <p:cNvSpPr/>
          <p:nvPr/>
        </p:nvSpPr>
        <p:spPr>
          <a:xfrm>
            <a:off x="195881" y="1518442"/>
            <a:ext cx="3300175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Outline of problem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Shape 72"/>
          <p:cNvSpPr/>
          <p:nvPr/>
        </p:nvSpPr>
        <p:spPr>
          <a:xfrm>
            <a:off x="205025" y="900195"/>
            <a:ext cx="8970876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Identify and Recommend Top 1000 Customers to target from Datasets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Shape 73"/>
          <p:cNvSpPr/>
          <p:nvPr/>
        </p:nvSpPr>
        <p:spPr>
          <a:xfrm>
            <a:off x="341033" y="2136689"/>
            <a:ext cx="4134600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Sprocket Central is a company that specialized in high quality bikes and cycling accessories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Their marketing team is looking to Boost business sales by analyzing provided datasets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aim is to analyze and recommend 1000 customers That sprocket central should target to drive higher value for the company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Assessment and  “Cleanup”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169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Accuracy: Correct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Completeness: Data fields with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Consistency: Values free from contradiction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Currency: Values Up to date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Relevancy: Data items valuable data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Validity: Data Containing allowable values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Uniqueness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00824"/>
            <a:ext cx="4953000" cy="3147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976" y="4542082"/>
            <a:ext cx="36576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 in depth analysis has been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sent via email,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Most customers are aged between 40-49. In “old” majority of the customers are aged between 25-30 years.</a:t>
            </a: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The Lowest age groups are under 20 and 80+ for both new and old customer list.</a:t>
            </a: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 old customer list suggests 25-60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 new customer list suggests that the age groups 30-40 and 40-50  are most populated.</a:t>
            </a:r>
            <a:endParaRPr lang="en-US" sz="1400" dirty="0" smtClean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233988"/>
              </p:ext>
            </p:extLst>
          </p:nvPr>
        </p:nvGraphicFramePr>
        <p:xfrm>
          <a:off x="4724400" y="895350"/>
          <a:ext cx="3841901" cy="196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803244"/>
              </p:ext>
            </p:extLst>
          </p:nvPr>
        </p:nvGraphicFramePr>
        <p:xfrm>
          <a:off x="4800599" y="2925183"/>
          <a:ext cx="3765701" cy="2084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46473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Job Industry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190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20% of the new customers are In manufacturing and financial services</a:t>
            </a: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The Lowest number of the customers are from agriculture and It sector.</a:t>
            </a: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In old and new customer list, Financial Sector always comes up with the highest Position.</a:t>
            </a:r>
            <a:endParaRPr lang="en-US" sz="1400" dirty="0" smtClean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72584"/>
              </p:ext>
            </p:extLst>
          </p:nvPr>
        </p:nvGraphicFramePr>
        <p:xfrm>
          <a:off x="4481729" y="730616"/>
          <a:ext cx="3531214" cy="229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69524"/>
              </p:ext>
            </p:extLst>
          </p:nvPr>
        </p:nvGraphicFramePr>
        <p:xfrm>
          <a:off x="4323280" y="2933700"/>
          <a:ext cx="428732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287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1485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201" y="1923382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874771"/>
            <a:ext cx="35732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45" y="2650113"/>
            <a:ext cx="3619855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608050"/>
            <a:ext cx="4170929" cy="28279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977</Words>
  <Application>Microsoft Office PowerPoint</Application>
  <PresentationFormat>On-screen Show 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afique zian</cp:lastModifiedBy>
  <cp:revision>12</cp:revision>
  <dcterms:modified xsi:type="dcterms:W3CDTF">2020-11-21T12:03:05Z</dcterms:modified>
</cp:coreProperties>
</file>