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35C2A"/>
    <a:srgbClr val="324D1F"/>
    <a:srgbClr val="2E471D"/>
    <a:srgbClr val="334420"/>
    <a:srgbClr val="203214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51BC5-8AC2-485C-AB9E-A164A9485D9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24816-B97A-4C61-9E3A-1F862EA9B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2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24816-B97A-4C61-9E3A-1F862EA9B9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0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8ED26-5B7D-4ADF-AD41-611A2F892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13E5F8-883A-4290-A6A3-D8F560F65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6FD0D-B856-428C-ABDC-967B310D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1C21E-9C11-4DBD-87F2-3E2E0BDC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DA901-8232-4A93-8C89-C106CF37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26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C715B-E6C0-440B-B981-CD991880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90176E-C3C4-47AE-BDAB-CEF4DE2BC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E550E-F408-497E-A4CD-0F722DD8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5AB16-51B3-43F7-B266-8CD2381B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183A4-BBF8-46D3-B2B6-BF1D0586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1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8C8667-A69A-4D82-83FC-4B0ADA23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2F0DE2-A0A5-417C-9B27-8AA60C356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72DA0-B897-4A3E-AE66-EA862AA5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1BB21-9A16-4AAA-9708-C95D3C17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02196-5823-433B-BCC8-A6F60E92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0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EF91-B023-45D4-AA26-36A9D2F8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378B6-206C-4DE2-B340-3692A5118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30B56-9775-4562-BFFA-2D7A2E52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A6D57-3453-4C05-B7EC-C1DA9AB2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A3705-1154-4C81-BEC0-39450BEF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6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BEB5-A8C3-4246-9723-055D3A38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E138D-54E8-4C5D-B2A3-24A88A2A0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6A4D3-8865-4C05-897D-74C507DE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D305B-96EB-4ABD-8637-0ECB190C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FC121-A831-475C-9630-4489F420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FB153-2970-4842-8648-1FD2AA12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886ED-F2F6-48E6-A360-B716C8B59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DA340C-7CC7-467B-82D4-55730DF1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B69716-B5AF-4573-B321-2031C00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23E42-4ACD-4B22-9BDA-7B4849B1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68ED7A-9314-44E2-801C-15E34A9F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6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4FCB-2CEF-4BDF-AB74-70060F3E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44432-6C2B-411B-8748-9B36865E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D6978B-8FA6-461A-8E8E-5CB9F2223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962943-1976-4698-A409-039BF1E9C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657A3B-5942-4BF5-890B-03A33D20F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CE59FF-151A-4F49-A431-403E68ED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9EA908-C24C-41F5-971B-71260A3C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2F1755-0359-4002-BF7E-3CCD8163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143C6-85DE-4F4E-B0D1-51D3FC6B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9783BC-07DC-43E8-9760-48D76754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FD1E19-02B8-4B4D-AB2B-B23B3B3A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4DC79-8DF1-40BF-98AE-1A2FDD5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EBC290-7FD0-4BCC-93F5-C82CB43D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6C4567-B676-4CAF-94E6-1FF036C3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8B0CD0-173D-454F-A84C-1C25A648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9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91F95-E900-4CEB-B959-A2387E0A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F0377-F9D1-4048-B38E-F49ECF90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4D343-1F18-462B-A695-CC4D9795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F25C9-759D-4192-ABE7-5D13EE9A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8DB6B-DEB3-4E61-8903-0F12CA10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8240C-0938-4A4B-A5CD-871E354B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55E73-ED03-4858-8EA5-363A8F79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2464F5-0C13-4C86-A839-1046C4129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8E5681-2EA6-437E-AC40-F87296BFD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EA79F-1B6C-47D8-90E4-C60658CB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F5B38-C757-4319-8966-5AE4D25D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E707A-F5CA-40FF-81F1-7241A408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85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5F6A8B-FFD7-4204-9550-E96558C2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F17A9-C3C6-4E28-8E57-54257EEF5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98903-9C9E-4DD7-A95E-524A2259E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9A8DD-C30B-446E-9BE6-917E754AB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3D0ED-AC2F-4895-9E07-6C519614F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3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7E7E8DB-60DB-43DF-BDD4-E242F43F5E20}"/>
              </a:ext>
            </a:extLst>
          </p:cNvPr>
          <p:cNvSpPr/>
          <p:nvPr/>
        </p:nvSpPr>
        <p:spPr>
          <a:xfrm>
            <a:off x="579922" y="1907393"/>
            <a:ext cx="8547225" cy="473788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 anchorCtr="0"/>
          <a:lstStyle/>
          <a:p>
            <a:pPr algn="ctr"/>
            <a:r>
              <a:rPr lang="en-US" altLang="zh-CN" sz="1600" b="1" dirty="0"/>
              <a:t>Recommender Backend </a:t>
            </a:r>
            <a:endParaRPr lang="zh-CN" altLang="en-US" sz="1600" b="1" dirty="0"/>
          </a:p>
        </p:txBody>
      </p:sp>
      <p:sp>
        <p:nvSpPr>
          <p:cNvPr id="57" name="矩形: 单圆角 56">
            <a:extLst>
              <a:ext uri="{FF2B5EF4-FFF2-40B4-BE49-F238E27FC236}">
                <a16:creationId xmlns:a16="http://schemas.microsoft.com/office/drawing/2014/main" id="{34C0371C-6ABF-4744-938E-8CCAE02E4255}"/>
              </a:ext>
            </a:extLst>
          </p:cNvPr>
          <p:cNvSpPr/>
          <p:nvPr/>
        </p:nvSpPr>
        <p:spPr>
          <a:xfrm>
            <a:off x="5648559" y="2519175"/>
            <a:ext cx="3054060" cy="3716616"/>
          </a:xfrm>
          <a:prstGeom prst="round1Rect">
            <a:avLst/>
          </a:prstGeom>
          <a:solidFill>
            <a:srgbClr val="FFFF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</a:rPr>
              <a:t>Recommend Module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69" name="矩形: 单圆角 68">
            <a:extLst>
              <a:ext uri="{FF2B5EF4-FFF2-40B4-BE49-F238E27FC236}">
                <a16:creationId xmlns:a16="http://schemas.microsoft.com/office/drawing/2014/main" id="{F6E6E09C-0745-4B67-87FE-B03D36E23B5C}"/>
              </a:ext>
            </a:extLst>
          </p:cNvPr>
          <p:cNvSpPr/>
          <p:nvPr/>
        </p:nvSpPr>
        <p:spPr>
          <a:xfrm>
            <a:off x="861367" y="2578654"/>
            <a:ext cx="2974644" cy="1428763"/>
          </a:xfrm>
          <a:prstGeom prst="round1Rect">
            <a:avLst/>
          </a:prstGeom>
          <a:solidFill>
            <a:srgbClr val="FFFF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</a:rPr>
              <a:t>Real-Time Module (Kafka)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273" name="箭头: 下 272">
            <a:extLst>
              <a:ext uri="{FF2B5EF4-FFF2-40B4-BE49-F238E27FC236}">
                <a16:creationId xmlns:a16="http://schemas.microsoft.com/office/drawing/2014/main" id="{C37D5B0A-4A20-4C48-AE74-1939AC7FFF91}"/>
              </a:ext>
            </a:extLst>
          </p:cNvPr>
          <p:cNvSpPr/>
          <p:nvPr/>
        </p:nvSpPr>
        <p:spPr>
          <a:xfrm rot="16200000">
            <a:off x="3226498" y="2406361"/>
            <a:ext cx="420201" cy="348860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100" dirty="0"/>
              <a:t>“</a:t>
            </a:r>
            <a:r>
              <a:rPr lang="en-US" altLang="zh-CN" sz="1100" b="1" u="sng" dirty="0"/>
              <a:t>Hot Item</a:t>
            </a:r>
            <a:r>
              <a:rPr lang="en-US" altLang="zh-CN" sz="1100" dirty="0"/>
              <a:t>” recommendation</a:t>
            </a:r>
            <a:endParaRPr lang="zh-CN" altLang="en-US" sz="1100" dirty="0"/>
          </a:p>
        </p:txBody>
      </p:sp>
      <p:sp>
        <p:nvSpPr>
          <p:cNvPr id="268" name="箭头: 下 267">
            <a:extLst>
              <a:ext uri="{FF2B5EF4-FFF2-40B4-BE49-F238E27FC236}">
                <a16:creationId xmlns:a16="http://schemas.microsoft.com/office/drawing/2014/main" id="{57073A4E-A813-444E-A87F-B5499FF1AB88}"/>
              </a:ext>
            </a:extLst>
          </p:cNvPr>
          <p:cNvSpPr/>
          <p:nvPr/>
        </p:nvSpPr>
        <p:spPr>
          <a:xfrm rot="16200000">
            <a:off x="3132012" y="4131179"/>
            <a:ext cx="498387" cy="465131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100" dirty="0"/>
              <a:t>”</a:t>
            </a:r>
            <a:r>
              <a:rPr lang="en-US" altLang="zh-CN" sz="1100" b="1" u="sng" dirty="0"/>
              <a:t>History Categories</a:t>
            </a:r>
            <a:r>
              <a:rPr lang="en-US" altLang="zh-CN" sz="1100" dirty="0"/>
              <a:t>” recommendation</a:t>
            </a:r>
            <a:endParaRPr lang="zh-CN" altLang="en-US" sz="11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5D9E296-03AB-471D-9B2D-3354DCE1D8BF}"/>
              </a:ext>
            </a:extLst>
          </p:cNvPr>
          <p:cNvSpPr/>
          <p:nvPr/>
        </p:nvSpPr>
        <p:spPr>
          <a:xfrm>
            <a:off x="579922" y="85726"/>
            <a:ext cx="7184803" cy="1372816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 anchorCtr="0"/>
          <a:lstStyle/>
          <a:p>
            <a:pPr algn="ctr"/>
            <a:r>
              <a:rPr lang="en-US" altLang="zh-CN" sz="1600" b="1" dirty="0"/>
              <a:t>Web Frontend</a:t>
            </a:r>
            <a:endParaRPr lang="zh-CN" altLang="en-US" sz="1600" b="1" dirty="0"/>
          </a:p>
        </p:txBody>
      </p:sp>
      <p:sp>
        <p:nvSpPr>
          <p:cNvPr id="12" name="矩形: 单圆角 11">
            <a:extLst>
              <a:ext uri="{FF2B5EF4-FFF2-40B4-BE49-F238E27FC236}">
                <a16:creationId xmlns:a16="http://schemas.microsoft.com/office/drawing/2014/main" id="{8063B970-C97F-49BF-98BB-C75AA6355616}"/>
              </a:ext>
            </a:extLst>
          </p:cNvPr>
          <p:cNvSpPr/>
          <p:nvPr/>
        </p:nvSpPr>
        <p:spPr>
          <a:xfrm>
            <a:off x="754067" y="729041"/>
            <a:ext cx="1338911" cy="623060"/>
          </a:xfrm>
          <a:prstGeom prst="round1Rect">
            <a:avLst/>
          </a:prstGeom>
          <a:solidFill>
            <a:srgbClr val="FFFF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</a:rPr>
              <a:t>Like Behavior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13" name="矩形: 单圆角 12">
            <a:extLst>
              <a:ext uri="{FF2B5EF4-FFF2-40B4-BE49-F238E27FC236}">
                <a16:creationId xmlns:a16="http://schemas.microsoft.com/office/drawing/2014/main" id="{DC86D856-F4B3-4D93-B499-B26975F29172}"/>
              </a:ext>
            </a:extLst>
          </p:cNvPr>
          <p:cNvSpPr/>
          <p:nvPr/>
        </p:nvSpPr>
        <p:spPr>
          <a:xfrm>
            <a:off x="2221307" y="732049"/>
            <a:ext cx="1400838" cy="623060"/>
          </a:xfrm>
          <a:prstGeom prst="round1Rect">
            <a:avLst/>
          </a:prstGeom>
          <a:solidFill>
            <a:srgbClr val="FFFF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</a:rPr>
              <a:t>Click Behavior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16" name="矩形: 单圆角 15">
            <a:extLst>
              <a:ext uri="{FF2B5EF4-FFF2-40B4-BE49-F238E27FC236}">
                <a16:creationId xmlns:a16="http://schemas.microsoft.com/office/drawing/2014/main" id="{D5170E61-7516-4693-8D2E-548D74228706}"/>
              </a:ext>
            </a:extLst>
          </p:cNvPr>
          <p:cNvSpPr/>
          <p:nvPr/>
        </p:nvSpPr>
        <p:spPr>
          <a:xfrm>
            <a:off x="861365" y="4338745"/>
            <a:ext cx="4651311" cy="1897046"/>
          </a:xfrm>
          <a:prstGeom prst="round1Rect">
            <a:avLst/>
          </a:prstGeom>
          <a:solidFill>
            <a:srgbClr val="FFFF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</a:rPr>
              <a:t>Personalize Module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655EEF9F-E1DC-4E5E-AC79-C739E9E5C780}"/>
              </a:ext>
            </a:extLst>
          </p:cNvPr>
          <p:cNvCxnSpPr>
            <a:cxnSpLocks/>
            <a:stCxn id="12" idx="2"/>
            <a:endCxn id="18" idx="1"/>
          </p:cNvCxnSpPr>
          <p:nvPr/>
        </p:nvCxnSpPr>
        <p:spPr>
          <a:xfrm rot="5400000">
            <a:off x="-774972" y="3113434"/>
            <a:ext cx="3959828" cy="437163"/>
          </a:xfrm>
          <a:prstGeom prst="bentConnector4">
            <a:avLst>
              <a:gd name="adj1" fmla="val 6530"/>
              <a:gd name="adj2" fmla="val 18497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CF544C4-D18E-4380-98B2-6B693236FAF2}"/>
              </a:ext>
            </a:extLst>
          </p:cNvPr>
          <p:cNvSpPr/>
          <p:nvPr/>
        </p:nvSpPr>
        <p:spPr>
          <a:xfrm>
            <a:off x="3140443" y="5003707"/>
            <a:ext cx="2112529" cy="915676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/>
              <a:t>Rec-Engine</a:t>
            </a:r>
            <a:endParaRPr lang="zh-CN" altLang="en-US" sz="1400" b="1" dirty="0"/>
          </a:p>
        </p:txBody>
      </p:sp>
      <p:sp>
        <p:nvSpPr>
          <p:cNvPr id="49" name="矩形: 剪去对角 48">
            <a:extLst>
              <a:ext uri="{FF2B5EF4-FFF2-40B4-BE49-F238E27FC236}">
                <a16:creationId xmlns:a16="http://schemas.microsoft.com/office/drawing/2014/main" id="{3044F3ED-DF7B-4DC6-B7D0-041E786ECD3D}"/>
              </a:ext>
            </a:extLst>
          </p:cNvPr>
          <p:cNvSpPr/>
          <p:nvPr/>
        </p:nvSpPr>
        <p:spPr>
          <a:xfrm>
            <a:off x="1907204" y="5774359"/>
            <a:ext cx="699908" cy="375303"/>
          </a:xfrm>
          <a:prstGeom prst="snip2DiagRect">
            <a:avLst/>
          </a:prstGeom>
          <a:solidFill>
            <a:srgbClr val="ED7D3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Beam</a:t>
            </a:r>
            <a:endParaRPr lang="zh-CN" altLang="en-US" sz="1400" dirty="0"/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337E172-FEC6-4004-81E2-4F1314169F1F}"/>
              </a:ext>
            </a:extLst>
          </p:cNvPr>
          <p:cNvCxnSpPr>
            <a:cxnSpLocks/>
            <a:stCxn id="306" idx="1"/>
            <a:endCxn id="99" idx="1"/>
          </p:cNvCxnSpPr>
          <p:nvPr/>
        </p:nvCxnSpPr>
        <p:spPr>
          <a:xfrm rot="5400000">
            <a:off x="878553" y="1415545"/>
            <a:ext cx="2134036" cy="1921463"/>
          </a:xfrm>
          <a:prstGeom prst="bentConnector4">
            <a:avLst>
              <a:gd name="adj1" fmla="val 25127"/>
              <a:gd name="adj2" fmla="val 11184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11E8778A-1D62-45B7-BCC1-8164DD8A518E}"/>
              </a:ext>
            </a:extLst>
          </p:cNvPr>
          <p:cNvSpPr/>
          <p:nvPr/>
        </p:nvSpPr>
        <p:spPr>
          <a:xfrm>
            <a:off x="984839" y="2915102"/>
            <a:ext cx="2599053" cy="1056384"/>
          </a:xfrm>
          <a:prstGeom prst="rect">
            <a:avLst/>
          </a:prstGeom>
          <a:solidFill>
            <a:srgbClr val="002060">
              <a:alpha val="6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/>
              <a:t>Stream Processing: </a:t>
            </a:r>
          </a:p>
          <a:p>
            <a:pPr algn="ctr"/>
            <a:r>
              <a:rPr lang="en-US" altLang="zh-CN" sz="1100" b="1" dirty="0"/>
              <a:t>(</a:t>
            </a:r>
            <a:r>
              <a:rPr lang="en-US" altLang="zh-CN" sz="1100" b="1" u="sng" dirty="0"/>
              <a:t>LBS &amp; Real-Time</a:t>
            </a:r>
            <a:r>
              <a:rPr lang="en-US" altLang="zh-CN" sz="1100" b="1" dirty="0"/>
              <a:t>)</a:t>
            </a:r>
            <a:endParaRPr lang="zh-CN" altLang="en-US" sz="1100" b="1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95E03E9-E2E2-4D39-9BF3-DFA5677A39CA}"/>
              </a:ext>
            </a:extLst>
          </p:cNvPr>
          <p:cNvSpPr/>
          <p:nvPr/>
        </p:nvSpPr>
        <p:spPr>
          <a:xfrm>
            <a:off x="1055549" y="3396603"/>
            <a:ext cx="1123531" cy="512170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Store Stream</a:t>
            </a:r>
            <a:endParaRPr lang="zh-CN" altLang="en-US" sz="1050" b="1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EFF497A-F3AA-490B-B28D-84471586999D}"/>
              </a:ext>
            </a:extLst>
          </p:cNvPr>
          <p:cNvSpPr/>
          <p:nvPr/>
        </p:nvSpPr>
        <p:spPr>
          <a:xfrm>
            <a:off x="2388966" y="3391180"/>
            <a:ext cx="1123531" cy="512170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Filtering</a:t>
            </a:r>
            <a:r>
              <a:rPr lang="en-US" altLang="zh-CN" sz="1050" b="1" dirty="0"/>
              <a:t> </a:t>
            </a:r>
            <a:r>
              <a:rPr lang="en-US" altLang="zh-CN" sz="1100" b="1" dirty="0"/>
              <a:t>Logic</a:t>
            </a:r>
            <a:endParaRPr lang="zh-CN" altLang="en-US" sz="1050" b="1" dirty="0"/>
          </a:p>
        </p:txBody>
      </p:sp>
      <p:sp>
        <p:nvSpPr>
          <p:cNvPr id="129" name="矩形: 剪去左右顶角 128">
            <a:extLst>
              <a:ext uri="{FF2B5EF4-FFF2-40B4-BE49-F238E27FC236}">
                <a16:creationId xmlns:a16="http://schemas.microsoft.com/office/drawing/2014/main" id="{DD567FB5-699E-4B74-9976-98D1A321DB32}"/>
              </a:ext>
            </a:extLst>
          </p:cNvPr>
          <p:cNvSpPr/>
          <p:nvPr/>
        </p:nvSpPr>
        <p:spPr>
          <a:xfrm>
            <a:off x="7535959" y="4809200"/>
            <a:ext cx="754988" cy="375303"/>
          </a:xfrm>
          <a:prstGeom prst="snip2Same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Merge Logic-1</a:t>
            </a:r>
            <a:endParaRPr lang="zh-CN" altLang="en-US" sz="1100" dirty="0"/>
          </a:p>
        </p:txBody>
      </p: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B540102D-251A-4816-8A5A-D6472FB92D38}"/>
              </a:ext>
            </a:extLst>
          </p:cNvPr>
          <p:cNvCxnSpPr>
            <a:cxnSpLocks/>
            <a:stCxn id="386" idx="3"/>
            <a:endCxn id="224" idx="2"/>
          </p:cNvCxnSpPr>
          <p:nvPr/>
        </p:nvCxnSpPr>
        <p:spPr>
          <a:xfrm flipV="1">
            <a:off x="5180901" y="5350106"/>
            <a:ext cx="1220424" cy="264603"/>
          </a:xfrm>
          <a:prstGeom prst="bentConnector2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: 剪去左右顶角 151">
            <a:extLst>
              <a:ext uri="{FF2B5EF4-FFF2-40B4-BE49-F238E27FC236}">
                <a16:creationId xmlns:a16="http://schemas.microsoft.com/office/drawing/2014/main" id="{B6532E04-24BF-460E-A67F-AB65DBAA675A}"/>
              </a:ext>
            </a:extLst>
          </p:cNvPr>
          <p:cNvSpPr/>
          <p:nvPr/>
        </p:nvSpPr>
        <p:spPr>
          <a:xfrm>
            <a:off x="7651309" y="3387804"/>
            <a:ext cx="926923" cy="510611"/>
          </a:xfrm>
          <a:prstGeom prst="snip2Same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Merge Logic-2</a:t>
            </a:r>
            <a:endParaRPr lang="zh-CN" altLang="en-US" sz="1400" dirty="0"/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4FDE7857-4273-4AC3-A833-A60B0B5A5FC4}"/>
              </a:ext>
            </a:extLst>
          </p:cNvPr>
          <p:cNvCxnSpPr>
            <a:cxnSpLocks/>
            <a:stCxn id="129" idx="0"/>
            <a:endCxn id="152" idx="2"/>
          </p:cNvCxnSpPr>
          <p:nvPr/>
        </p:nvCxnSpPr>
        <p:spPr>
          <a:xfrm flipH="1" flipV="1">
            <a:off x="7651309" y="3643110"/>
            <a:ext cx="639638" cy="1353742"/>
          </a:xfrm>
          <a:prstGeom prst="bentConnector5">
            <a:avLst>
              <a:gd name="adj1" fmla="val -35739"/>
              <a:gd name="adj2" fmla="val 47501"/>
              <a:gd name="adj3" fmla="val 135739"/>
            </a:avLst>
          </a:prstGeom>
          <a:ln w="444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52CBAF79-49BC-4397-A2E0-8AAF56AD410C}"/>
              </a:ext>
            </a:extLst>
          </p:cNvPr>
          <p:cNvCxnSpPr>
            <a:cxnSpLocks/>
            <a:stCxn id="152" idx="0"/>
            <a:endCxn id="332" idx="2"/>
          </p:cNvCxnSpPr>
          <p:nvPr/>
        </p:nvCxnSpPr>
        <p:spPr>
          <a:xfrm flipH="1" flipV="1">
            <a:off x="4346715" y="1360392"/>
            <a:ext cx="4231517" cy="2282718"/>
          </a:xfrm>
          <a:prstGeom prst="bentConnector4">
            <a:avLst>
              <a:gd name="adj1" fmla="val -1870"/>
              <a:gd name="adj2" fmla="val 79087"/>
            </a:avLst>
          </a:prstGeom>
          <a:ln w="444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箭头: 下 262">
            <a:extLst>
              <a:ext uri="{FF2B5EF4-FFF2-40B4-BE49-F238E27FC236}">
                <a16:creationId xmlns:a16="http://schemas.microsoft.com/office/drawing/2014/main" id="{AD3C62B0-C987-41F5-8C3E-B1E9C229E874}"/>
              </a:ext>
            </a:extLst>
          </p:cNvPr>
          <p:cNvSpPr/>
          <p:nvPr/>
        </p:nvSpPr>
        <p:spPr>
          <a:xfrm>
            <a:off x="2947017" y="1380080"/>
            <a:ext cx="443326" cy="124389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100" dirty="0"/>
              <a:t>”</a:t>
            </a:r>
            <a:r>
              <a:rPr lang="en-US" altLang="zh-CN" sz="1100" b="1" u="sng" dirty="0"/>
              <a:t>Click</a:t>
            </a:r>
            <a:r>
              <a:rPr lang="en-US" altLang="zh-CN" sz="1100" dirty="0"/>
              <a:t>” history</a:t>
            </a:r>
            <a:endParaRPr lang="zh-CN" altLang="en-US" sz="1100" dirty="0"/>
          </a:p>
        </p:txBody>
      </p:sp>
      <p:sp>
        <p:nvSpPr>
          <p:cNvPr id="264" name="箭头: 下 263">
            <a:extLst>
              <a:ext uri="{FF2B5EF4-FFF2-40B4-BE49-F238E27FC236}">
                <a16:creationId xmlns:a16="http://schemas.microsoft.com/office/drawing/2014/main" id="{C856DDDC-52EB-4406-84E0-B851DBB72756}"/>
              </a:ext>
            </a:extLst>
          </p:cNvPr>
          <p:cNvSpPr/>
          <p:nvPr/>
        </p:nvSpPr>
        <p:spPr>
          <a:xfrm>
            <a:off x="82030" y="1628093"/>
            <a:ext cx="493681" cy="3630401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100" dirty="0"/>
              <a:t>”</a:t>
            </a:r>
            <a:r>
              <a:rPr lang="en-US" altLang="zh-CN" sz="1100" b="1" u="sng" dirty="0"/>
              <a:t>Like</a:t>
            </a:r>
            <a:r>
              <a:rPr lang="en-US" altLang="zh-CN" sz="1100" dirty="0"/>
              <a:t>” history</a:t>
            </a:r>
            <a:endParaRPr lang="zh-CN" altLang="en-US" sz="1100" dirty="0"/>
          </a:p>
        </p:txBody>
      </p:sp>
      <p:sp>
        <p:nvSpPr>
          <p:cNvPr id="269" name="箭头: 下 268">
            <a:extLst>
              <a:ext uri="{FF2B5EF4-FFF2-40B4-BE49-F238E27FC236}">
                <a16:creationId xmlns:a16="http://schemas.microsoft.com/office/drawing/2014/main" id="{F51BAD4D-46E3-4DB3-8B67-53988A224A0F}"/>
              </a:ext>
            </a:extLst>
          </p:cNvPr>
          <p:cNvSpPr/>
          <p:nvPr/>
        </p:nvSpPr>
        <p:spPr>
          <a:xfrm rot="10800000">
            <a:off x="8702619" y="1859982"/>
            <a:ext cx="500618" cy="197190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100" dirty="0"/>
              <a:t>list of ” </a:t>
            </a:r>
            <a:r>
              <a:rPr lang="en-US" altLang="zh-CN" sz="1100" b="1" u="sng" dirty="0"/>
              <a:t>Recommend Items</a:t>
            </a:r>
            <a:r>
              <a:rPr lang="en-US" altLang="zh-CN" sz="1100" dirty="0"/>
              <a:t>”</a:t>
            </a:r>
            <a:endParaRPr lang="zh-CN" altLang="en-US" sz="1100" dirty="0"/>
          </a:p>
        </p:txBody>
      </p:sp>
      <p:sp>
        <p:nvSpPr>
          <p:cNvPr id="306" name="矩形: 剪去左右顶角 305">
            <a:extLst>
              <a:ext uri="{FF2B5EF4-FFF2-40B4-BE49-F238E27FC236}">
                <a16:creationId xmlns:a16="http://schemas.microsoft.com/office/drawing/2014/main" id="{F6BB3E79-05C1-4543-88A1-48DC50854786}"/>
              </a:ext>
            </a:extLst>
          </p:cNvPr>
          <p:cNvSpPr/>
          <p:nvPr/>
        </p:nvSpPr>
        <p:spPr>
          <a:xfrm>
            <a:off x="2296747" y="1070686"/>
            <a:ext cx="1219109" cy="238572"/>
          </a:xfrm>
          <a:prstGeom prst="snip2Same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Onclick checking</a:t>
            </a:r>
            <a:endParaRPr lang="zh-CN" altLang="en-US" sz="1000" b="1" dirty="0"/>
          </a:p>
        </p:txBody>
      </p:sp>
      <p:sp>
        <p:nvSpPr>
          <p:cNvPr id="332" name="矩形: 单圆角 331">
            <a:extLst>
              <a:ext uri="{FF2B5EF4-FFF2-40B4-BE49-F238E27FC236}">
                <a16:creationId xmlns:a16="http://schemas.microsoft.com/office/drawing/2014/main" id="{F41DB627-65E9-4341-8D15-582DF3431326}"/>
              </a:ext>
            </a:extLst>
          </p:cNvPr>
          <p:cNvSpPr/>
          <p:nvPr/>
        </p:nvSpPr>
        <p:spPr>
          <a:xfrm>
            <a:off x="3749503" y="737332"/>
            <a:ext cx="1194423" cy="623060"/>
          </a:xfrm>
          <a:prstGeom prst="round1Rect">
            <a:avLst/>
          </a:prstGeom>
          <a:solidFill>
            <a:srgbClr val="FFFF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</a:rPr>
              <a:t>Recommend Display</a:t>
            </a:r>
            <a:endParaRPr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CFE20F3B-ED9F-48E5-B8C5-3970C57EE14A}"/>
              </a:ext>
            </a:extLst>
          </p:cNvPr>
          <p:cNvSpPr/>
          <p:nvPr/>
        </p:nvSpPr>
        <p:spPr>
          <a:xfrm>
            <a:off x="3187431" y="5358624"/>
            <a:ext cx="996788" cy="512170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ML algorithm</a:t>
            </a:r>
            <a:endParaRPr lang="zh-CN" altLang="en-US" sz="1050" b="1" dirty="0"/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1D4F834D-4618-444B-A62F-3B0614BAEB34}"/>
              </a:ext>
            </a:extLst>
          </p:cNvPr>
          <p:cNvSpPr/>
          <p:nvPr/>
        </p:nvSpPr>
        <p:spPr>
          <a:xfrm>
            <a:off x="4425913" y="5358624"/>
            <a:ext cx="754988" cy="512170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model</a:t>
            </a:r>
            <a:endParaRPr lang="zh-CN" altLang="en-US" sz="1050" b="1" dirty="0"/>
          </a:p>
        </p:txBody>
      </p:sp>
      <p:cxnSp>
        <p:nvCxnSpPr>
          <p:cNvPr id="418" name="连接符: 肘形 417">
            <a:extLst>
              <a:ext uri="{FF2B5EF4-FFF2-40B4-BE49-F238E27FC236}">
                <a16:creationId xmlns:a16="http://schemas.microsoft.com/office/drawing/2014/main" id="{74604D25-9D03-48B3-A30E-5915D940FDFA}"/>
              </a:ext>
            </a:extLst>
          </p:cNvPr>
          <p:cNvCxnSpPr>
            <a:cxnSpLocks/>
            <a:stCxn id="471" idx="3"/>
            <a:endCxn id="121" idx="1"/>
          </p:cNvCxnSpPr>
          <p:nvPr/>
        </p:nvCxnSpPr>
        <p:spPr>
          <a:xfrm flipV="1">
            <a:off x="2811288" y="4801580"/>
            <a:ext cx="2973082" cy="508399"/>
          </a:xfrm>
          <a:prstGeom prst="bentConnector3">
            <a:avLst>
              <a:gd name="adj1" fmla="val 3570"/>
            </a:avLst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矩形: 单圆角 442">
            <a:extLst>
              <a:ext uri="{FF2B5EF4-FFF2-40B4-BE49-F238E27FC236}">
                <a16:creationId xmlns:a16="http://schemas.microsoft.com/office/drawing/2014/main" id="{6C724013-F840-48D0-A4B6-2E3E4160E0C2}"/>
              </a:ext>
            </a:extLst>
          </p:cNvPr>
          <p:cNvSpPr/>
          <p:nvPr/>
        </p:nvSpPr>
        <p:spPr>
          <a:xfrm>
            <a:off x="5071284" y="737332"/>
            <a:ext cx="1194423" cy="623060"/>
          </a:xfrm>
          <a:prstGeom prst="round1Rect">
            <a:avLst/>
          </a:prstGeom>
          <a:solidFill>
            <a:srgbClr val="FFFF6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</a:rPr>
              <a:t>(Login Page)</a:t>
            </a:r>
            <a:endParaRPr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449" name="矩形: 单圆角 448">
            <a:extLst>
              <a:ext uri="{FF2B5EF4-FFF2-40B4-BE49-F238E27FC236}">
                <a16:creationId xmlns:a16="http://schemas.microsoft.com/office/drawing/2014/main" id="{2573C9BD-16B3-4C7C-BA6F-2B83751A6632}"/>
              </a:ext>
            </a:extLst>
          </p:cNvPr>
          <p:cNvSpPr/>
          <p:nvPr/>
        </p:nvSpPr>
        <p:spPr>
          <a:xfrm>
            <a:off x="6342037" y="737332"/>
            <a:ext cx="1194423" cy="623060"/>
          </a:xfrm>
          <a:prstGeom prst="round1Rect">
            <a:avLst/>
          </a:prstGeom>
          <a:solidFill>
            <a:srgbClr val="FFFF66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</a:rPr>
              <a:t>(Frontend Framework)</a:t>
            </a:r>
            <a:endParaRPr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467" name="矩形 466">
            <a:extLst>
              <a:ext uri="{FF2B5EF4-FFF2-40B4-BE49-F238E27FC236}">
                <a16:creationId xmlns:a16="http://schemas.microsoft.com/office/drawing/2014/main" id="{14AA9342-E76D-4B49-9E4E-2D9810E83573}"/>
              </a:ext>
            </a:extLst>
          </p:cNvPr>
          <p:cNvSpPr/>
          <p:nvPr/>
        </p:nvSpPr>
        <p:spPr>
          <a:xfrm>
            <a:off x="923773" y="4700219"/>
            <a:ext cx="1921464" cy="915676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/>
              <a:t>Personal History</a:t>
            </a:r>
            <a:endParaRPr lang="zh-CN" altLang="en-US" sz="1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22D88C-2514-4960-BA27-65082B72A3EA}"/>
              </a:ext>
            </a:extLst>
          </p:cNvPr>
          <p:cNvSpPr/>
          <p:nvPr/>
        </p:nvSpPr>
        <p:spPr>
          <a:xfrm>
            <a:off x="986360" y="5088647"/>
            <a:ext cx="705934" cy="446564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Data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Base</a:t>
            </a:r>
            <a:endParaRPr lang="zh-CN" altLang="en-US" sz="1400" b="1" dirty="0"/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8A310539-AA73-497B-B611-BA4A76CEF16D}"/>
              </a:ext>
            </a:extLst>
          </p:cNvPr>
          <p:cNvSpPr/>
          <p:nvPr/>
        </p:nvSpPr>
        <p:spPr>
          <a:xfrm>
            <a:off x="1907204" y="5080055"/>
            <a:ext cx="904084" cy="459847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Personal History</a:t>
            </a:r>
            <a:endParaRPr lang="zh-CN" altLang="en-US" sz="1400" b="1" dirty="0"/>
          </a:p>
        </p:txBody>
      </p:sp>
      <p:cxnSp>
        <p:nvCxnSpPr>
          <p:cNvPr id="484" name="连接符: 肘形 483">
            <a:extLst>
              <a:ext uri="{FF2B5EF4-FFF2-40B4-BE49-F238E27FC236}">
                <a16:creationId xmlns:a16="http://schemas.microsoft.com/office/drawing/2014/main" id="{12846497-D08F-49CF-B6EE-516A9AB191B2}"/>
              </a:ext>
            </a:extLst>
          </p:cNvPr>
          <p:cNvCxnSpPr>
            <a:cxnSpLocks/>
            <a:stCxn id="18" idx="2"/>
            <a:endCxn id="49" idx="2"/>
          </p:cNvCxnSpPr>
          <p:nvPr/>
        </p:nvCxnSpPr>
        <p:spPr>
          <a:xfrm rot="16200000" flipH="1">
            <a:off x="1409865" y="5464672"/>
            <a:ext cx="426800" cy="567877"/>
          </a:xfrm>
          <a:prstGeom prst="bentConnector2">
            <a:avLst/>
          </a:prstGeom>
          <a:ln w="444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D8EE259-A05E-4A8B-A8D6-9C6549306BA8}"/>
              </a:ext>
            </a:extLst>
          </p:cNvPr>
          <p:cNvCxnSpPr>
            <a:cxnSpLocks/>
            <a:stCxn id="101" idx="3"/>
            <a:endCxn id="105" idx="1"/>
          </p:cNvCxnSpPr>
          <p:nvPr/>
        </p:nvCxnSpPr>
        <p:spPr>
          <a:xfrm flipV="1">
            <a:off x="2179080" y="3647265"/>
            <a:ext cx="209886" cy="542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9672A7D5-302D-4F72-B2F5-2C763A586553}"/>
              </a:ext>
            </a:extLst>
          </p:cNvPr>
          <p:cNvSpPr/>
          <p:nvPr/>
        </p:nvSpPr>
        <p:spPr>
          <a:xfrm>
            <a:off x="6024377" y="3186315"/>
            <a:ext cx="974133" cy="913588"/>
          </a:xfrm>
          <a:prstGeom prst="rect">
            <a:avLst/>
          </a:prstGeom>
          <a:solidFill>
            <a:srgbClr val="324D1F">
              <a:alpha val="89804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rec-item list of geo-areas </a:t>
            </a:r>
            <a:endParaRPr lang="zh-CN" altLang="en-US" sz="1050" b="1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988364C-538C-4978-A272-D6E8176735D8}"/>
              </a:ext>
            </a:extLst>
          </p:cNvPr>
          <p:cNvSpPr/>
          <p:nvPr/>
        </p:nvSpPr>
        <p:spPr>
          <a:xfrm>
            <a:off x="5784370" y="4645723"/>
            <a:ext cx="1217006" cy="311714"/>
          </a:xfrm>
          <a:prstGeom prst="rect">
            <a:avLst/>
          </a:prstGeom>
          <a:solidFill>
            <a:srgbClr val="435C2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rec-category list (personal)</a:t>
            </a:r>
            <a:endParaRPr lang="zh-CN" altLang="en-US" sz="1050" b="1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13529531-E2D4-4C70-9C10-AE11267E9CD3}"/>
              </a:ext>
            </a:extLst>
          </p:cNvPr>
          <p:cNvCxnSpPr>
            <a:cxnSpLocks/>
            <a:stCxn id="18" idx="3"/>
            <a:endCxn id="471" idx="1"/>
          </p:cNvCxnSpPr>
          <p:nvPr/>
        </p:nvCxnSpPr>
        <p:spPr>
          <a:xfrm flipV="1">
            <a:off x="1692294" y="5309979"/>
            <a:ext cx="214910" cy="1950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D815F07-6B1F-4252-B295-AE84CC4C58B6}"/>
              </a:ext>
            </a:extLst>
          </p:cNvPr>
          <p:cNvCxnSpPr>
            <a:cxnSpLocks/>
            <a:stCxn id="385" idx="3"/>
            <a:endCxn id="386" idx="1"/>
          </p:cNvCxnSpPr>
          <p:nvPr/>
        </p:nvCxnSpPr>
        <p:spPr>
          <a:xfrm>
            <a:off x="4184219" y="5614709"/>
            <a:ext cx="241694" cy="0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739C511E-F28C-4CEB-A51F-8D9505279EBB}"/>
              </a:ext>
            </a:extLst>
          </p:cNvPr>
          <p:cNvCxnSpPr>
            <a:cxnSpLocks/>
            <a:stCxn id="49" idx="0"/>
            <a:endCxn id="385" idx="1"/>
          </p:cNvCxnSpPr>
          <p:nvPr/>
        </p:nvCxnSpPr>
        <p:spPr>
          <a:xfrm flipV="1">
            <a:off x="2607112" y="5614709"/>
            <a:ext cx="580319" cy="347302"/>
          </a:xfrm>
          <a:prstGeom prst="bentConnector3">
            <a:avLst>
              <a:gd name="adj1" fmla="val 50000"/>
            </a:avLst>
          </a:prstGeom>
          <a:ln w="444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F4BD75CF-D263-4DCC-9BE5-8512408E50A9}"/>
              </a:ext>
            </a:extLst>
          </p:cNvPr>
          <p:cNvSpPr/>
          <p:nvPr/>
        </p:nvSpPr>
        <p:spPr>
          <a:xfrm>
            <a:off x="5792822" y="5038392"/>
            <a:ext cx="1217006" cy="311714"/>
          </a:xfrm>
          <a:prstGeom prst="rect">
            <a:avLst/>
          </a:prstGeom>
          <a:solidFill>
            <a:srgbClr val="435C2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rec-category list (group)</a:t>
            </a:r>
            <a:endParaRPr lang="zh-CN" altLang="en-US" sz="1050" b="1" dirty="0"/>
          </a:p>
        </p:txBody>
      </p:sp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65E51955-742E-4530-B25E-761AFC03E900}"/>
              </a:ext>
            </a:extLst>
          </p:cNvPr>
          <p:cNvCxnSpPr>
            <a:cxnSpLocks/>
            <a:stCxn id="121" idx="3"/>
            <a:endCxn id="129" idx="2"/>
          </p:cNvCxnSpPr>
          <p:nvPr/>
        </p:nvCxnSpPr>
        <p:spPr>
          <a:xfrm>
            <a:off x="7001376" y="4801580"/>
            <a:ext cx="534583" cy="195272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C5DAA19B-1B5A-44BA-A14C-D9968E527201}"/>
              </a:ext>
            </a:extLst>
          </p:cNvPr>
          <p:cNvCxnSpPr>
            <a:cxnSpLocks/>
            <a:stCxn id="224" idx="3"/>
            <a:endCxn id="129" idx="2"/>
          </p:cNvCxnSpPr>
          <p:nvPr/>
        </p:nvCxnSpPr>
        <p:spPr>
          <a:xfrm flipV="1">
            <a:off x="7009828" y="4996852"/>
            <a:ext cx="526131" cy="197397"/>
          </a:xfrm>
          <a:prstGeom prst="bentConnector3">
            <a:avLst>
              <a:gd name="adj1" fmla="val 50001"/>
            </a:avLst>
          </a:prstGeom>
          <a:ln w="444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DA1BF5CF-4CE7-47CE-BDCD-57A8C4C1F39B}"/>
              </a:ext>
            </a:extLst>
          </p:cNvPr>
          <p:cNvCxnSpPr>
            <a:cxnSpLocks/>
            <a:stCxn id="105" idx="3"/>
            <a:endCxn id="92" idx="1"/>
          </p:cNvCxnSpPr>
          <p:nvPr/>
        </p:nvCxnSpPr>
        <p:spPr>
          <a:xfrm flipV="1">
            <a:off x="3512497" y="3643109"/>
            <a:ext cx="2511880" cy="4156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15D422B0-92D4-49A7-BE29-0627C27690D5}"/>
              </a:ext>
            </a:extLst>
          </p:cNvPr>
          <p:cNvCxnSpPr>
            <a:cxnSpLocks/>
            <a:stCxn id="92" idx="3"/>
            <a:endCxn id="152" idx="2"/>
          </p:cNvCxnSpPr>
          <p:nvPr/>
        </p:nvCxnSpPr>
        <p:spPr>
          <a:xfrm>
            <a:off x="6998510" y="3643109"/>
            <a:ext cx="652799" cy="1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连接符: 肘形 289">
            <a:extLst>
              <a:ext uri="{FF2B5EF4-FFF2-40B4-BE49-F238E27FC236}">
                <a16:creationId xmlns:a16="http://schemas.microsoft.com/office/drawing/2014/main" id="{D3F2D86C-ED04-401E-BA63-84CB42490E8B}"/>
              </a:ext>
            </a:extLst>
          </p:cNvPr>
          <p:cNvCxnSpPr>
            <a:cxnSpLocks/>
            <a:stCxn id="443" idx="0"/>
            <a:endCxn id="12" idx="0"/>
          </p:cNvCxnSpPr>
          <p:nvPr/>
        </p:nvCxnSpPr>
        <p:spPr>
          <a:xfrm rot="16200000" flipV="1">
            <a:off x="3541865" y="-1389300"/>
            <a:ext cx="8291" cy="4244973"/>
          </a:xfrm>
          <a:prstGeom prst="bentConnector3">
            <a:avLst>
              <a:gd name="adj1" fmla="val 2535533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连接符: 肘形 290">
            <a:extLst>
              <a:ext uri="{FF2B5EF4-FFF2-40B4-BE49-F238E27FC236}">
                <a16:creationId xmlns:a16="http://schemas.microsoft.com/office/drawing/2014/main" id="{F77EC153-79EF-422E-B659-273502E901EC}"/>
              </a:ext>
            </a:extLst>
          </p:cNvPr>
          <p:cNvCxnSpPr>
            <a:cxnSpLocks/>
            <a:stCxn id="443" idx="0"/>
            <a:endCxn id="13" idx="0"/>
          </p:cNvCxnSpPr>
          <p:nvPr/>
        </p:nvCxnSpPr>
        <p:spPr>
          <a:xfrm rot="16200000" flipV="1">
            <a:off x="4292470" y="-638694"/>
            <a:ext cx="5283" cy="2746770"/>
          </a:xfrm>
          <a:prstGeom prst="bentConnector3">
            <a:avLst>
              <a:gd name="adj1" fmla="val 3922222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剪去左右顶角 49">
            <a:extLst>
              <a:ext uri="{FF2B5EF4-FFF2-40B4-BE49-F238E27FC236}">
                <a16:creationId xmlns:a16="http://schemas.microsoft.com/office/drawing/2014/main" id="{1846B534-31BF-4654-BD48-A46BC739E791}"/>
              </a:ext>
            </a:extLst>
          </p:cNvPr>
          <p:cNvSpPr/>
          <p:nvPr/>
        </p:nvSpPr>
        <p:spPr>
          <a:xfrm>
            <a:off x="799739" y="1071073"/>
            <a:ext cx="1219109" cy="238572"/>
          </a:xfrm>
          <a:prstGeom prst="snip2Same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Onclick button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7356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97</Words>
  <Application>Microsoft Office PowerPoint</Application>
  <PresentationFormat>宽屏</PresentationFormat>
  <Paragraphs>34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Ziang Qin</dc:creator>
  <cp:lastModifiedBy>Ziang Qin</cp:lastModifiedBy>
  <cp:revision>307</cp:revision>
  <dcterms:created xsi:type="dcterms:W3CDTF">2019-06-25T02:57:37Z</dcterms:created>
  <dcterms:modified xsi:type="dcterms:W3CDTF">2019-06-27T05:21:56Z</dcterms:modified>
</cp:coreProperties>
</file>