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4" r:id="rId3"/>
    <p:sldId id="316" r:id="rId4"/>
    <p:sldId id="327" r:id="rId5"/>
    <p:sldId id="318" r:id="rId6"/>
    <p:sldId id="319" r:id="rId7"/>
    <p:sldId id="320" r:id="rId8"/>
    <p:sldId id="332" r:id="rId9"/>
    <p:sldId id="321" r:id="rId10"/>
    <p:sldId id="322" r:id="rId11"/>
    <p:sldId id="323" r:id="rId12"/>
    <p:sldId id="324" r:id="rId13"/>
    <p:sldId id="331" r:id="rId14"/>
    <p:sldId id="326" r:id="rId15"/>
    <p:sldId id="33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A26D-FB02-40ED-8556-E917C3795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889C0-E535-4834-8647-9405C7737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FFD58-F887-4119-A68D-ADF8EE31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E854-5C66-4A1A-897E-086E2DA7F7C0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C094E-2F3E-4C55-AB1B-6AED544F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AB93-1AD0-4DA9-ADBA-AE138048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E9DC-631D-4AC3-887F-F0C14C591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06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199B-5A96-487E-9AB4-3791E8A3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777B2-78AE-423B-B067-3F37C3896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C848-22CF-416D-A862-F9B67DD2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E854-5C66-4A1A-897E-086E2DA7F7C0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972A8-B50F-487E-9ECC-6D8A8E68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B4F8-D967-4DBF-B91E-99AF0CB1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E9DC-631D-4AC3-887F-F0C14C591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09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E2532-D571-4C0B-BCA5-B808DF4A8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203DE-A2D7-407B-A318-09550D502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15F11-9FDD-4B46-A18E-F0A4912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E854-5C66-4A1A-897E-086E2DA7F7C0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CB633-1D5F-4B05-BB6F-38AC1CDE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C19C9-8067-43CC-B77A-018B8A5A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E9DC-631D-4AC3-887F-F0C14C591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012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9"/>
          <p:cNvCxnSpPr/>
          <p:nvPr userDrawn="1"/>
        </p:nvCxnSpPr>
        <p:spPr>
          <a:xfrm>
            <a:off x="-1" y="1078512"/>
            <a:ext cx="12192000" cy="0"/>
          </a:xfrm>
          <a:prstGeom prst="line">
            <a:avLst/>
          </a:prstGeom>
          <a:ln w="25400" cap="flat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4183" y="4954485"/>
            <a:ext cx="10851069" cy="88116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>
              <a:lnSpc>
                <a:spcPts val="3300"/>
              </a:lnSpc>
              <a:defRPr lang="en-US" sz="2800" kern="1200" cap="all" spc="-40" dirty="0">
                <a:solidFill>
                  <a:schemeClr val="tx2"/>
                </a:solidFill>
                <a:latin typeface="Raleway"/>
                <a:ea typeface="ＭＳ Ｐゴシック" charset="0"/>
                <a:cs typeface="Raleway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6FCF7-1A5A-824F-8B73-3BCF74C064EE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666753" y="5946280"/>
            <a:ext cx="10858499" cy="399449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800" spc="-1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cxnSp>
        <p:nvCxnSpPr>
          <p:cNvPr id="20" name="Gerade Verbindung 9"/>
          <p:cNvCxnSpPr/>
          <p:nvPr userDrawn="1"/>
        </p:nvCxnSpPr>
        <p:spPr>
          <a:xfrm>
            <a:off x="1" y="5910516"/>
            <a:ext cx="6246147" cy="0"/>
          </a:xfrm>
          <a:prstGeom prst="line">
            <a:avLst/>
          </a:prstGeom>
          <a:ln w="25400" cap="flat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07C16D0D-AF07-494C-B854-A6746E26B0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75" y="367322"/>
            <a:ext cx="2525790" cy="4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96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9"/>
          <p:cNvCxnSpPr/>
          <p:nvPr userDrawn="1"/>
        </p:nvCxnSpPr>
        <p:spPr>
          <a:xfrm>
            <a:off x="-1" y="1078512"/>
            <a:ext cx="12192000" cy="0"/>
          </a:xfrm>
          <a:prstGeom prst="line">
            <a:avLst/>
          </a:prstGeom>
          <a:ln w="25400" cap="flat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6FCF7-1A5A-824F-8B73-3BCF74C064EE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674183" y="4954485"/>
            <a:ext cx="10851069" cy="88116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>
              <a:lnSpc>
                <a:spcPts val="3300"/>
              </a:lnSpc>
              <a:defRPr lang="en-US" sz="2800" kern="1200" cap="all" spc="-40" dirty="0">
                <a:solidFill>
                  <a:schemeClr val="accent1"/>
                </a:solidFill>
                <a:latin typeface="Raleway"/>
                <a:ea typeface="ＭＳ Ｐゴシック" charset="0"/>
                <a:cs typeface="Raleway"/>
              </a:defRPr>
            </a:lvl1pPr>
          </a:lstStyle>
          <a:p>
            <a:endParaRPr lang="en-US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666753" y="5946280"/>
            <a:ext cx="10858499" cy="399449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800" spc="-1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1" y="5910516"/>
            <a:ext cx="6246147" cy="0"/>
          </a:xfrm>
          <a:prstGeom prst="line">
            <a:avLst/>
          </a:prstGeom>
          <a:ln w="25400" cap="flat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>
            <a:extLst>
              <a:ext uri="{FF2B5EF4-FFF2-40B4-BE49-F238E27FC236}">
                <a16:creationId xmlns:a16="http://schemas.microsoft.com/office/drawing/2014/main" id="{132027E7-DA1E-4D8D-907C-8D90E116EA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75" y="367322"/>
            <a:ext cx="2525790" cy="4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5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AA35-943B-4A4E-BA6B-149C6975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3CA0-B48B-4DDC-B813-AD96D6B81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E5D2D-C01E-4771-9655-7CF3C09D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E854-5C66-4A1A-897E-086E2DA7F7C0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E81CC-9580-4F65-A3AC-4829CBC4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C8A9D-C7EB-4994-B7A7-4CAD378F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E9DC-631D-4AC3-887F-F0C14C591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65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3799-A063-486A-9879-100F8492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C1289-7F16-4009-AE5A-F7AF40776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EDFE8-1985-4CA9-8751-596ED732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E854-5C66-4A1A-897E-086E2DA7F7C0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110DF-C39B-4AFE-A828-E8599F0D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98B46-A90F-4EEA-8CDA-A1AE286A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E9DC-631D-4AC3-887F-F0C14C591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7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32D1-03E4-4C97-A688-8D7A0A97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A1BEF-90E1-4607-B80A-85941F71E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21790-0A3A-42F1-87A6-45D2864C9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591E8-B7FB-4585-B4DD-79CFD155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E854-5C66-4A1A-897E-086E2DA7F7C0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3EE2F-2123-49CD-8EDA-C5D727A7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6CEE7-856B-46EF-8369-78E11075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E9DC-631D-4AC3-887F-F0C14C591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81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189A-798E-4BFA-AB33-2C9DFB02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2C1B-E16B-40C7-AE2E-96D45837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8D712-0252-42B8-83DE-DCF044C2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0297A-D07F-4319-8524-4873283EA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1D694-B5FF-4206-BD64-02FE06470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C78E0-B4DF-483F-9598-4A69F19E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E854-5C66-4A1A-897E-086E2DA7F7C0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07081-AE20-44EA-A563-B3F20FD5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C4522-1460-4E0C-9DFB-5B155F4E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E9DC-631D-4AC3-887F-F0C14C591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54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7FF5-465C-40EC-948C-D0A6759E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0FAEE-1AF8-4416-8F9E-A7661C2A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E854-5C66-4A1A-897E-086E2DA7F7C0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D6400-7A4E-4E00-A028-843ED740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5F7F4-AAA9-4087-9F7D-5C098498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E9DC-631D-4AC3-887F-F0C14C591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26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A3891-F5CC-4563-AE8E-25CE3C25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E854-5C66-4A1A-897E-086E2DA7F7C0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747BB-7C64-4536-986C-497E45A4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6CAC8-2434-435C-B87A-98EF0627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E9DC-631D-4AC3-887F-F0C14C591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13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C0B5-8CEF-4228-97A0-96378603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4A13D-E989-4D58-AFF6-2C68C807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3D267-D635-48F0-8CBB-8DCDCFF12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4FC4C-97D6-4293-8EEA-F1B3BE6B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E854-5C66-4A1A-897E-086E2DA7F7C0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977D1-48A8-41DD-BF74-2609752A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87519-284F-4CB6-92E6-9D4D1A51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E9DC-631D-4AC3-887F-F0C14C591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83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961-DDCA-4FF1-BEDE-8B54E677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041BF-C60C-42BC-A153-D9FED7961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3647D-81C0-4970-8842-1E0DD40FF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C6E41-2E4D-49C2-B659-39067242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E854-5C66-4A1A-897E-086E2DA7F7C0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4F773-E93C-4D50-923F-94A587C2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BB186-408B-4BB1-BB0D-C71ACE45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E9DC-631D-4AC3-887F-F0C14C591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8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ED7CA-9CEA-438B-BF3D-3B05741A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C26E9-0042-4571-8E62-F68D8BF6A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BD6A9-1BDD-4895-8C5F-9E972A5E7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CE854-5C66-4A1A-897E-086E2DA7F7C0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022B-8297-4813-8186-2B38497B6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E78A2-4492-46D7-8A5F-1F3EA8CF3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5E9DC-631D-4AC3-887F-F0C14C591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49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FA204F2-8B3F-40D2-ACEF-D3AAB6E9D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6" y="1107807"/>
            <a:ext cx="10231170" cy="413011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0B036A69-EB55-4421-A519-A8B7108B45DF}"/>
              </a:ext>
            </a:extLst>
          </p:cNvPr>
          <p:cNvSpPr/>
          <p:nvPr/>
        </p:nvSpPr>
        <p:spPr>
          <a:xfrm>
            <a:off x="0" y="4672794"/>
            <a:ext cx="9362661" cy="1260866"/>
          </a:xfrm>
          <a:prstGeom prst="rect">
            <a:avLst/>
          </a:prstGeom>
          <a:solidFill>
            <a:srgbClr val="4E86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4183" y="4838529"/>
            <a:ext cx="10851069" cy="881165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lgerian" panose="04020705040A02060702" pitchFamily="82" charset="0"/>
              </a:rPr>
              <a:t>SMart process analytics (Group 3)</a:t>
            </a:r>
            <a:br>
              <a:rPr lang="de-DE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de-DE" dirty="0">
                <a:solidFill>
                  <a:schemeClr val="bg1"/>
                </a:solidFill>
                <a:latin typeface="Algerian" panose="04020705040A02060702" pitchFamily="82" charset="0"/>
              </a:rPr>
              <a:t>	Final Presentation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66753" y="6045670"/>
            <a:ext cx="10858499" cy="39944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1400" dirty="0">
                <a:ea typeface="ＭＳ Ｐゴシック"/>
              </a:rPr>
              <a:t>Team Members</a:t>
            </a:r>
          </a:p>
          <a:p>
            <a:pPr>
              <a:lnSpc>
                <a:spcPct val="120000"/>
              </a:lnSpc>
            </a:pPr>
            <a:r>
              <a:rPr lang="en-GB" sz="1400" dirty="0">
                <a:ea typeface="ＭＳ Ｐゴシック"/>
              </a:rPr>
              <a:t>Aneesa Sultana </a:t>
            </a:r>
            <a:r>
              <a:rPr lang="en-GB" sz="1400" dirty="0" err="1">
                <a:ea typeface="ＭＳ Ｐゴシック"/>
              </a:rPr>
              <a:t>Jagrasapalli</a:t>
            </a:r>
            <a:r>
              <a:rPr lang="en-GB" sz="1400" dirty="0">
                <a:ea typeface="ＭＳ Ｐゴシック"/>
              </a:rPr>
              <a:t>, Nishikanth </a:t>
            </a:r>
            <a:r>
              <a:rPr lang="en-GB" sz="1400" dirty="0" err="1">
                <a:ea typeface="ＭＳ Ｐゴシック"/>
              </a:rPr>
              <a:t>Palaka</a:t>
            </a:r>
            <a:r>
              <a:rPr lang="en-GB" sz="1400" dirty="0">
                <a:ea typeface="ＭＳ Ｐゴシック"/>
              </a:rPr>
              <a:t>, Sudheer Kumar Ala &amp; Md Ziauddin </a:t>
            </a:r>
            <a:r>
              <a:rPr lang="en-GB" sz="1400" dirty="0" err="1">
                <a:ea typeface="ＭＳ Ｐゴシック"/>
              </a:rPr>
              <a:t>Ridoy</a:t>
            </a:r>
            <a:r>
              <a:rPr lang="en-IN" sz="1400" b="0" i="0" u="sng" dirty="0">
                <a:solidFill>
                  <a:srgbClr val="243A54"/>
                </a:solidFill>
                <a:effectLst/>
                <a:latin typeface="Helvetica Neue"/>
              </a:rPr>
              <a:t> </a:t>
            </a:r>
            <a:endParaRPr lang="en-GB" sz="1400" dirty="0">
              <a:ea typeface="ＭＳ Ｐゴシック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43E630-08B3-40CB-84BA-F9DDC53C7E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8041"/>
          <a:stretch/>
        </p:blipFill>
        <p:spPr>
          <a:xfrm>
            <a:off x="9166152" y="3111811"/>
            <a:ext cx="3027488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7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EFB-52CA-49AE-B6B6-CBBD3612D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5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N-Grams Algorithm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7390EE90-33E6-4655-ADD6-E7C626521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5109"/>
            <a:ext cx="5351877" cy="4351338"/>
          </a:xfrm>
        </p:spPr>
      </p:pic>
    </p:spTree>
    <p:extLst>
      <p:ext uri="{BB962C8B-B14F-4D97-AF65-F5344CB8AC3E}">
        <p14:creationId xmlns:p14="http://schemas.microsoft.com/office/powerpoint/2010/main" val="90670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FB2C2934-77CC-4AD0-973C-3A55663B7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19" y="265216"/>
            <a:ext cx="8202170" cy="2705478"/>
          </a:xfrm>
        </p:spPr>
      </p:pic>
    </p:spTree>
    <p:extLst>
      <p:ext uri="{BB962C8B-B14F-4D97-AF65-F5344CB8AC3E}">
        <p14:creationId xmlns:p14="http://schemas.microsoft.com/office/powerpoint/2010/main" val="390708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8A07E71-144D-416F-B950-80FAB52CEC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6FCF7-1A5A-824F-8B73-3BCF74C064EE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2BBD7A5-5702-4B33-9F36-E9A6A4E0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723FE2-156A-49DD-BA06-201981B4E5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D05452B-789C-4632-82E0-788F7E82B618}"/>
              </a:ext>
            </a:extLst>
          </p:cNvPr>
          <p:cNvGrpSpPr/>
          <p:nvPr/>
        </p:nvGrpSpPr>
        <p:grpSpPr>
          <a:xfrm>
            <a:off x="5796" y="1107807"/>
            <a:ext cx="12187844" cy="5556829"/>
            <a:chOff x="5796" y="1107807"/>
            <a:chExt cx="12187844" cy="5556829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0CCE5EC-0DB6-4639-9B9B-03577AF3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6" y="1107807"/>
              <a:ext cx="10231170" cy="4130115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BEE337B7-0A19-4951-B5B4-BC517D7B9C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38041"/>
            <a:stretch/>
          </p:blipFill>
          <p:spPr>
            <a:xfrm>
              <a:off x="9166152" y="3111811"/>
              <a:ext cx="3027488" cy="3552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1860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6B9A-9DA2-4C7D-9C08-340E5252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EC832-7C9A-41B4-8DE5-41A015369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348"/>
            <a:ext cx="10515600" cy="4605615"/>
          </a:xfrm>
        </p:spPr>
        <p:txBody>
          <a:bodyPr/>
          <a:lstStyle/>
          <a:p>
            <a:r>
              <a:rPr lang="en-IN" dirty="0"/>
              <a:t>Results with original event log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Results with process model mined in part 1</a:t>
            </a:r>
          </a:p>
          <a:p>
            <a:endParaRPr lang="en-IN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EF8CE56-C171-495B-A104-A873C5EAD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9" y="4615046"/>
            <a:ext cx="7182852" cy="1343212"/>
          </a:xfrm>
          <a:prstGeom prst="rect">
            <a:avLst/>
          </a:prstGeom>
        </p:spPr>
      </p:pic>
      <p:pic>
        <p:nvPicPr>
          <p:cNvPr id="6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FFC4D18-5D65-411F-9893-97E46656B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37" y="1972857"/>
            <a:ext cx="6944694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09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8A07E71-144D-416F-B950-80FAB52CEC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6FCF7-1A5A-824F-8B73-3BCF74C064EE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2BBD7A5-5702-4B33-9F36-E9A6A4E0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723FE2-156A-49DD-BA06-201981B4E5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5600">
                <a:solidFill>
                  <a:schemeClr val="tx1"/>
                </a:solidFill>
              </a:rPr>
              <a:t>Smart </a:t>
            </a:r>
            <a:r>
              <a:rPr lang="en-GB" sz="5600" dirty="0">
                <a:solidFill>
                  <a:schemeClr val="tx1"/>
                </a:solidFill>
              </a:rPr>
              <a:t>Process Analytics(21/22)</a:t>
            </a:r>
          </a:p>
          <a:p>
            <a:r>
              <a:rPr lang="en-GB" sz="5600" dirty="0">
                <a:ea typeface="ＭＳ Ｐゴシック"/>
              </a:rPr>
              <a:t>Aneesa Sultana </a:t>
            </a:r>
            <a:r>
              <a:rPr lang="en-GB" sz="5600" dirty="0" err="1">
                <a:ea typeface="ＭＳ Ｐゴシック"/>
              </a:rPr>
              <a:t>Jagrasapalli</a:t>
            </a:r>
            <a:r>
              <a:rPr lang="en-GB" sz="5600" dirty="0">
                <a:ea typeface="ＭＳ Ｐゴシック"/>
              </a:rPr>
              <a:t>, Nishikanth </a:t>
            </a:r>
            <a:r>
              <a:rPr lang="en-GB" sz="5600" dirty="0" err="1">
                <a:ea typeface="ＭＳ Ｐゴシック"/>
              </a:rPr>
              <a:t>Palaka</a:t>
            </a:r>
            <a:r>
              <a:rPr lang="en-GB" sz="5600" dirty="0">
                <a:ea typeface="ＭＳ Ｐゴシック"/>
              </a:rPr>
              <a:t>, Sudheer Kumar Ala &amp; </a:t>
            </a:r>
            <a:r>
              <a:rPr lang="en-GB" sz="6000" dirty="0">
                <a:ea typeface="ＭＳ Ｐゴシック"/>
              </a:rPr>
              <a:t>Md Ziauddin </a:t>
            </a:r>
            <a:r>
              <a:rPr lang="en-GB" sz="6000" dirty="0" err="1">
                <a:ea typeface="ＭＳ Ｐゴシック"/>
              </a:rPr>
              <a:t>Ridoy</a:t>
            </a:r>
            <a:r>
              <a:rPr lang="en-IN" sz="6000" b="0" i="0" u="sng" dirty="0">
                <a:solidFill>
                  <a:srgbClr val="243A54"/>
                </a:solidFill>
                <a:effectLst/>
                <a:latin typeface="Helvetica Neue"/>
              </a:rPr>
              <a:t> </a:t>
            </a:r>
            <a:endParaRPr lang="en-GB" sz="5600" dirty="0">
              <a:ea typeface="ＭＳ Ｐゴシック"/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D05452B-789C-4632-82E0-788F7E82B618}"/>
              </a:ext>
            </a:extLst>
          </p:cNvPr>
          <p:cNvGrpSpPr/>
          <p:nvPr/>
        </p:nvGrpSpPr>
        <p:grpSpPr>
          <a:xfrm>
            <a:off x="5796" y="1107807"/>
            <a:ext cx="12187844" cy="5556829"/>
            <a:chOff x="5796" y="1107807"/>
            <a:chExt cx="12187844" cy="5556829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0CCE5EC-0DB6-4639-9B9B-03577AF3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6" y="1107807"/>
              <a:ext cx="10231170" cy="4130115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BEE337B7-0A19-4951-B5B4-BC517D7B9C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38041"/>
            <a:stretch/>
          </p:blipFill>
          <p:spPr>
            <a:xfrm>
              <a:off x="9166152" y="3111811"/>
              <a:ext cx="3027488" cy="3552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4794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E4E6-7329-4FC7-B953-0AD0294E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562E-4851-4238-A25B-4F0AC52AF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xtt"/>
              </a:rPr>
              <a:t>Speech and Language Processing. Daniel </a:t>
            </a:r>
            <a:r>
              <a:rPr lang="en-US" sz="1800" b="0" i="0" u="none" strike="noStrike" baseline="0" dirty="0" err="1">
                <a:latin typeface="txtt"/>
              </a:rPr>
              <a:t>Jurafsky</a:t>
            </a:r>
            <a:r>
              <a:rPr lang="en-US" sz="1800" b="0" i="0" u="none" strike="noStrike" baseline="0" dirty="0">
                <a:latin typeface="txtt"/>
              </a:rPr>
              <a:t> &amp; James H. Martin. Copyright </a:t>
            </a:r>
            <a:r>
              <a:rPr lang="en-US" sz="1800" b="0" i="0" u="none" strike="noStrike" baseline="0" dirty="0">
                <a:latin typeface="tcxtt"/>
              </a:rPr>
              <a:t>© </a:t>
            </a:r>
            <a:r>
              <a:rPr lang="en-US" sz="1800" b="0" i="0" u="none" strike="noStrike" baseline="0" dirty="0">
                <a:latin typeface="txtt"/>
              </a:rPr>
              <a:t>2021. All rights reserved. Draft of December 29, 2021.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29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9508-CF14-4A6A-AD3E-63845E8A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AA22-D6BF-4CA5-BB00-564B6AEF0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Structure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+mj-lt"/>
              </a:rPr>
              <a:t>Introduction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+mj-lt"/>
              </a:rPr>
              <a:t>Task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+mj-lt"/>
              </a:rPr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+mj-lt"/>
              </a:rPr>
              <a:t>Results.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57A2F-91B6-41E7-9557-4EA32AC9E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68" y="827615"/>
            <a:ext cx="2525790" cy="400581"/>
          </a:xfrm>
          <a:prstGeom prst="rect">
            <a:avLst/>
          </a:prstGeom>
        </p:spPr>
      </p:pic>
      <p:cxnSp>
        <p:nvCxnSpPr>
          <p:cNvPr id="5" name="Gerade Verbindung 9">
            <a:extLst>
              <a:ext uri="{FF2B5EF4-FFF2-40B4-BE49-F238E27FC236}">
                <a16:creationId xmlns:a16="http://schemas.microsoft.com/office/drawing/2014/main" id="{1FF5703F-3ECD-455F-9994-D7A062822987}"/>
              </a:ext>
            </a:extLst>
          </p:cNvPr>
          <p:cNvCxnSpPr/>
          <p:nvPr/>
        </p:nvCxnSpPr>
        <p:spPr>
          <a:xfrm>
            <a:off x="161924" y="1690688"/>
            <a:ext cx="12192000" cy="0"/>
          </a:xfrm>
          <a:prstGeom prst="line">
            <a:avLst/>
          </a:prstGeom>
          <a:ln w="25400" cap="flat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26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8A07E71-144D-416F-B950-80FAB52CEC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6FCF7-1A5A-824F-8B73-3BCF74C064EE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2BBD7A5-5702-4B33-9F36-E9A6A4E0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  <a:ea typeface="ＭＳ Ｐゴシック"/>
              </a:rPr>
              <a:t>Introduction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723FE2-156A-49DD-BA06-201981B4E5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D05452B-789C-4632-82E0-788F7E82B618}"/>
              </a:ext>
            </a:extLst>
          </p:cNvPr>
          <p:cNvGrpSpPr/>
          <p:nvPr/>
        </p:nvGrpSpPr>
        <p:grpSpPr>
          <a:xfrm>
            <a:off x="5796" y="1107807"/>
            <a:ext cx="12187844" cy="5556829"/>
            <a:chOff x="5796" y="1107807"/>
            <a:chExt cx="12187844" cy="5556829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0CCE5EC-0DB6-4639-9B9B-03577AF3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6" y="1107807"/>
              <a:ext cx="10231170" cy="4130115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BEE337B7-0A19-4951-B5B4-BC517D7B9C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38041"/>
            <a:stretch/>
          </p:blipFill>
          <p:spPr>
            <a:xfrm>
              <a:off x="9166152" y="3111811"/>
              <a:ext cx="3027488" cy="3552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795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160C-99A6-49D1-83EA-26EB9CAF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DFA3B-A49E-4F39-A69C-F103682C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N-gram model [1].</a:t>
            </a:r>
          </a:p>
          <a:p>
            <a:r>
              <a:rPr lang="en-IN" dirty="0"/>
              <a:t>Simplicity [1].</a:t>
            </a:r>
          </a:p>
          <a:p>
            <a:r>
              <a:rPr lang="en-IN" dirty="0"/>
              <a:t>Efficient approximate matching [1].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34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8A07E71-144D-416F-B950-80FAB52CEC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6FCF7-1A5A-824F-8B73-3BCF74C064EE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2BBD7A5-5702-4B33-9F36-E9A6A4E0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Description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723FE2-156A-49DD-BA06-201981B4E5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D05452B-789C-4632-82E0-788F7E82B618}"/>
              </a:ext>
            </a:extLst>
          </p:cNvPr>
          <p:cNvGrpSpPr/>
          <p:nvPr/>
        </p:nvGrpSpPr>
        <p:grpSpPr>
          <a:xfrm>
            <a:off x="5796" y="1107807"/>
            <a:ext cx="12187844" cy="5556829"/>
            <a:chOff x="5796" y="1107807"/>
            <a:chExt cx="12187844" cy="5556829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0CCE5EC-0DB6-4639-9B9B-03577AF3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6" y="1107807"/>
              <a:ext cx="10231170" cy="4130115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BEE337B7-0A19-4951-B5B4-BC517D7B9C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38041"/>
            <a:stretch/>
          </p:blipFill>
          <p:spPr>
            <a:xfrm>
              <a:off x="9166152" y="3111811"/>
              <a:ext cx="3027488" cy="3552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716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C82D-53D3-4664-896F-0F23D6D9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86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Predictor(N-grams)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E1EA-9860-4986-AF29-53B92032C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067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Input</a:t>
            </a:r>
            <a:r>
              <a:rPr lang="en-US" sz="1600" dirty="0"/>
              <a:t>: current instance, n value, log events</a:t>
            </a:r>
          </a:p>
          <a:p>
            <a:pPr marL="342900" indent="-342900">
              <a:buAutoNum type="arabicPeriod"/>
            </a:pPr>
            <a:r>
              <a:rPr lang="en-US" sz="1600" dirty="0"/>
              <a:t>Filtering the data using the '</a:t>
            </a:r>
            <a:r>
              <a:rPr lang="en-US" sz="1600" dirty="0" err="1"/>
              <a:t>Lifecycle:transition</a:t>
            </a:r>
            <a:r>
              <a:rPr lang="en-US" sz="1600" dirty="0"/>
              <a:t>' column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2. Iterating for 1 to n grams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Checking for any matches for the n gram in the log events.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Checking if there exists a next element for the matched sequence.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Appending the next element to a list.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3. Finding the probabilities of the next elements.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4. Displaying the next elements and the probabilities in a matrix format for 1 to n grams.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Output</a:t>
            </a:r>
            <a:r>
              <a:rPr lang="en-US" sz="1600" dirty="0"/>
              <a:t>: next elements with their probabilities for 1 to n grams in a matrix format.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3782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8A07E71-144D-416F-B950-80FAB52CEC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6FCF7-1A5A-824F-8B73-3BCF74C064EE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2BBD7A5-5702-4B33-9F36-E9A6A4E0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723FE2-156A-49DD-BA06-201981B4E5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D05452B-789C-4632-82E0-788F7E82B618}"/>
              </a:ext>
            </a:extLst>
          </p:cNvPr>
          <p:cNvGrpSpPr/>
          <p:nvPr/>
        </p:nvGrpSpPr>
        <p:grpSpPr>
          <a:xfrm>
            <a:off x="5796" y="1107807"/>
            <a:ext cx="12187844" cy="5556829"/>
            <a:chOff x="5796" y="1107807"/>
            <a:chExt cx="12187844" cy="5556829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0CCE5EC-0DB6-4639-9B9B-03577AF3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6" y="1107807"/>
              <a:ext cx="10231170" cy="4130115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BEE337B7-0A19-4951-B5B4-BC517D7B9C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38041"/>
            <a:stretch/>
          </p:blipFill>
          <p:spPr>
            <a:xfrm>
              <a:off x="9166152" y="3111811"/>
              <a:ext cx="3027488" cy="3552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60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CFB8-05E5-4B86-8A9C-CC561310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83" y="1242874"/>
            <a:ext cx="10851069" cy="444355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12E8E-5E71-47D0-A8E0-7FC8F19731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503" y="1362075"/>
            <a:ext cx="10858499" cy="4086225"/>
          </a:xfrm>
        </p:spPr>
        <p:txBody>
          <a:bodyPr/>
          <a:lstStyle/>
          <a:p>
            <a:r>
              <a:rPr lang="en-IN" dirty="0"/>
              <a:t>Importing the libraries for the </a:t>
            </a:r>
            <a:r>
              <a:rPr lang="en-IN" dirty="0" err="1"/>
              <a:t>xes</a:t>
            </a:r>
            <a:r>
              <a:rPr lang="en-IN" dirty="0"/>
              <a:t> file and further processing.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log File</a:t>
            </a:r>
          </a:p>
          <a:p>
            <a:endParaRPr lang="en-IN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27DE3EC-6B72-4EC3-BEF9-799B4F645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8" y="1861922"/>
            <a:ext cx="7220958" cy="1543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81D71C-25E1-497F-BC13-23FFD7DD7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83" y="3999356"/>
            <a:ext cx="10101866" cy="128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4B67-A614-439E-BB47-5479B6A2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Filtering data using the '</a:t>
            </a:r>
            <a:r>
              <a:rPr lang="en-US" sz="2800" dirty="0" err="1">
                <a:solidFill>
                  <a:srgbClr val="0070C0"/>
                </a:solidFill>
              </a:rPr>
              <a:t>Lifecycle:transition</a:t>
            </a:r>
            <a:r>
              <a:rPr lang="en-US" sz="2800" dirty="0">
                <a:solidFill>
                  <a:srgbClr val="0070C0"/>
                </a:solidFill>
              </a:rPr>
              <a:t>' column</a:t>
            </a:r>
            <a:endParaRPr lang="en-IN" sz="2800" dirty="0">
              <a:solidFill>
                <a:srgbClr val="0070C0"/>
              </a:solidFill>
            </a:endParaRP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FE704A4-395D-4100-BC86-818F2E115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5" y="1082675"/>
            <a:ext cx="10402750" cy="5094288"/>
          </a:xfrm>
        </p:spPr>
      </p:pic>
    </p:spTree>
    <p:extLst>
      <p:ext uri="{BB962C8B-B14F-4D97-AF65-F5344CB8AC3E}">
        <p14:creationId xmlns:p14="http://schemas.microsoft.com/office/powerpoint/2010/main" val="327673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264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Helvetica Neue</vt:lpstr>
      <vt:lpstr>Raleway</vt:lpstr>
      <vt:lpstr>tcxtt</vt:lpstr>
      <vt:lpstr>txtt</vt:lpstr>
      <vt:lpstr>Office Theme</vt:lpstr>
      <vt:lpstr>SMart process analytics (Group 3)  Final Presentation</vt:lpstr>
      <vt:lpstr>PowerPoint Presentation</vt:lpstr>
      <vt:lpstr>Introduction</vt:lpstr>
      <vt:lpstr>Predictor</vt:lpstr>
      <vt:lpstr>TASK Description</vt:lpstr>
      <vt:lpstr>Predictor(N-grams)</vt:lpstr>
      <vt:lpstr>Implementation</vt:lpstr>
      <vt:lpstr>PowerPoint Presentation</vt:lpstr>
      <vt:lpstr>Filtering data using the 'Lifecycle:transition' column</vt:lpstr>
      <vt:lpstr>N-Grams Algorithm</vt:lpstr>
      <vt:lpstr>PowerPoint Presentation</vt:lpstr>
      <vt:lpstr>Results</vt:lpstr>
      <vt:lpstr>Results</vt:lpstr>
      <vt:lpstr>Thank you for your attention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 analytics (Group 3)  Final Presentation</dc:title>
  <dc:creator>nishi</dc:creator>
  <cp:lastModifiedBy>Md Ziauddin Ridoy</cp:lastModifiedBy>
  <cp:revision>32</cp:revision>
  <dcterms:created xsi:type="dcterms:W3CDTF">2022-02-08T21:12:03Z</dcterms:created>
  <dcterms:modified xsi:type="dcterms:W3CDTF">2022-02-17T11:39:39Z</dcterms:modified>
</cp:coreProperties>
</file>