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2" r:id="rId3"/>
    <p:sldId id="304" r:id="rId4"/>
    <p:sldId id="328" r:id="rId5"/>
    <p:sldId id="364" r:id="rId6"/>
    <p:sldId id="341" r:id="rId7"/>
    <p:sldId id="365" r:id="rId8"/>
    <p:sldId id="351" r:id="rId9"/>
    <p:sldId id="377" r:id="rId10"/>
    <p:sldId id="378" r:id="rId11"/>
    <p:sldId id="366" r:id="rId12"/>
    <p:sldId id="379" r:id="rId13"/>
    <p:sldId id="373" r:id="rId14"/>
    <p:sldId id="380" r:id="rId15"/>
    <p:sldId id="334" r:id="rId16"/>
    <p:sldId id="367" r:id="rId17"/>
    <p:sldId id="381" r:id="rId18"/>
    <p:sldId id="368" r:id="rId19"/>
    <p:sldId id="382" r:id="rId20"/>
    <p:sldId id="369" r:id="rId21"/>
    <p:sldId id="383" r:id="rId22"/>
    <p:sldId id="384" r:id="rId23"/>
    <p:sldId id="385" r:id="rId2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dirty="0"/>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09244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437990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97014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0294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391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9801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814852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65030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180170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83968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8285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52952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9222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4722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60982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8673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891186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File Handling</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Explore Pandas: Data Frame</a:t>
            </a:r>
          </a:p>
        </p:txBody>
      </p:sp>
      <p:pic>
        <p:nvPicPr>
          <p:cNvPr id="3" name="Picture 2">
            <a:extLst>
              <a:ext uri="{FF2B5EF4-FFF2-40B4-BE49-F238E27FC236}">
                <a16:creationId xmlns:a16="http://schemas.microsoft.com/office/drawing/2014/main" id="{DADCF49A-8735-6BC9-6189-3A68B39F5C2D}"/>
              </a:ext>
            </a:extLst>
          </p:cNvPr>
          <p:cNvPicPr>
            <a:picLocks noChangeAspect="1"/>
          </p:cNvPicPr>
          <p:nvPr/>
        </p:nvPicPr>
        <p:blipFill>
          <a:blip r:embed="rId4"/>
          <a:stretch>
            <a:fillRect/>
          </a:stretch>
        </p:blipFill>
        <p:spPr>
          <a:xfrm>
            <a:off x="2444688" y="1981200"/>
            <a:ext cx="6007223" cy="3699727"/>
          </a:xfrm>
          <a:prstGeom prst="rect">
            <a:avLst/>
          </a:prstGeom>
        </p:spPr>
      </p:pic>
    </p:spTree>
    <p:extLst>
      <p:ext uri="{BB962C8B-B14F-4D97-AF65-F5344CB8AC3E}">
        <p14:creationId xmlns:p14="http://schemas.microsoft.com/office/powerpoint/2010/main" val="131558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Indexing in Series: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By Label: </a:t>
            </a:r>
            <a:r>
              <a:rPr lang="en-US" sz="2500" dirty="0">
                <a:solidFill>
                  <a:srgbClr val="2B2A2A"/>
                </a:solidFill>
                <a:latin typeface="Times New Roman" panose="02020603050405020304" pitchFamily="18" charset="0"/>
                <a:cs typeface="Times New Roman" panose="02020603050405020304" pitchFamily="18" charset="0"/>
              </a:rPr>
              <a:t>You can access elements in a Series by the index label.</a:t>
            </a:r>
          </a:p>
          <a:p>
            <a:pPr marL="0" indent="0" algn="just">
              <a:lnSpc>
                <a:spcPct val="150000"/>
              </a:lnSpc>
              <a:buNone/>
            </a:pPr>
            <a:endParaRPr lang="en-US" sz="2200"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500" b="1"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By Position:</a:t>
            </a:r>
            <a:r>
              <a:rPr lang="en-US" sz="2500" dirty="0">
                <a:solidFill>
                  <a:srgbClr val="2B2A2A"/>
                </a:solidFill>
                <a:latin typeface="Times New Roman" panose="02020603050405020304" pitchFamily="18" charset="0"/>
                <a:cs typeface="Times New Roman" panose="02020603050405020304" pitchFamily="18" charset="0"/>
              </a:rPr>
              <a:t> You can access elements by their position (integer index).</a:t>
            </a:r>
          </a:p>
          <a:p>
            <a:pPr marL="0" indent="0" algn="just">
              <a:lnSpc>
                <a:spcPct val="150000"/>
              </a:lnSpc>
              <a:buNone/>
            </a:pPr>
            <a:endParaRPr lang="en-US" sz="2200"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solidFill>
                <a:srgbClr val="2B2A2A"/>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09C20F-E3CD-5C5B-8642-9E0EC0EC9C3A}"/>
              </a:ext>
            </a:extLst>
          </p:cNvPr>
          <p:cNvPicPr>
            <a:picLocks noChangeAspect="1"/>
          </p:cNvPicPr>
          <p:nvPr/>
        </p:nvPicPr>
        <p:blipFill>
          <a:blip r:embed="rId4"/>
          <a:stretch>
            <a:fillRect/>
          </a:stretch>
        </p:blipFill>
        <p:spPr>
          <a:xfrm>
            <a:off x="4419599" y="2682081"/>
            <a:ext cx="1295399" cy="533400"/>
          </a:xfrm>
          <a:prstGeom prst="rect">
            <a:avLst/>
          </a:prstGeom>
        </p:spPr>
      </p:pic>
      <p:pic>
        <p:nvPicPr>
          <p:cNvPr id="7" name="Picture 6">
            <a:extLst>
              <a:ext uri="{FF2B5EF4-FFF2-40B4-BE49-F238E27FC236}">
                <a16:creationId xmlns:a16="http://schemas.microsoft.com/office/drawing/2014/main" id="{76656EE3-87D3-1FAE-CE6F-FDDB98908951}"/>
              </a:ext>
            </a:extLst>
          </p:cNvPr>
          <p:cNvPicPr>
            <a:picLocks noChangeAspect="1"/>
          </p:cNvPicPr>
          <p:nvPr/>
        </p:nvPicPr>
        <p:blipFill>
          <a:blip r:embed="rId5"/>
          <a:stretch>
            <a:fillRect/>
          </a:stretch>
        </p:blipFill>
        <p:spPr>
          <a:xfrm>
            <a:off x="4419600" y="5562600"/>
            <a:ext cx="1295399" cy="397452"/>
          </a:xfrm>
          <a:prstGeom prst="rect">
            <a:avLst/>
          </a:prstGeom>
        </p:spPr>
      </p:pic>
    </p:spTree>
    <p:extLst>
      <p:ext uri="{BB962C8B-B14F-4D97-AF65-F5344CB8AC3E}">
        <p14:creationId xmlns:p14="http://schemas.microsoft.com/office/powerpoint/2010/main" val="414727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Indexing in Data Frame: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By Column Name:</a:t>
            </a:r>
            <a:r>
              <a:rPr lang="en-US" sz="2500" dirty="0">
                <a:solidFill>
                  <a:srgbClr val="2B2A2A"/>
                </a:solidFill>
                <a:latin typeface="Times New Roman" panose="02020603050405020304" pitchFamily="18" charset="0"/>
                <a:cs typeface="Times New Roman" panose="02020603050405020304" pitchFamily="18" charset="0"/>
              </a:rPr>
              <a:t> You can access columns in a DataFrame using the column names.</a:t>
            </a:r>
          </a:p>
          <a:p>
            <a:pPr marL="0" indent="0" algn="just">
              <a:lnSpc>
                <a:spcPct val="150000"/>
              </a:lnSpc>
              <a:buNone/>
            </a:pPr>
            <a:endParaRPr lang="en-US" sz="2500"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a:solidFill>
                  <a:srgbClr val="2B2A2A"/>
                </a:solidFill>
                <a:latin typeface="Times New Roman" panose="02020603050405020304" pitchFamily="18" charset="0"/>
                <a:cs typeface="Times New Roman" panose="02020603050405020304" pitchFamily="18" charset="0"/>
              </a:rPr>
              <a:t>By Label: </a:t>
            </a:r>
            <a:r>
              <a:rPr lang="en-US" sz="2200" dirty="0">
                <a:solidFill>
                  <a:srgbClr val="2B2A2A"/>
                </a:solidFill>
                <a:latin typeface="Times New Roman" panose="02020603050405020304" pitchFamily="18" charset="0"/>
                <a:cs typeface="Times New Roman" panose="02020603050405020304" pitchFamily="18" charset="0"/>
              </a:rPr>
              <a:t>You can access rows by their index label using the loc accessor.</a:t>
            </a:r>
          </a:p>
          <a:p>
            <a:pPr marL="0" indent="0" algn="just">
              <a:lnSpc>
                <a:spcPct val="150000"/>
              </a:lnSpc>
              <a:buNone/>
            </a:pPr>
            <a:endParaRPr lang="en-US" sz="2200"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a:solidFill>
                  <a:srgbClr val="2B2A2A"/>
                </a:solidFill>
                <a:latin typeface="Times New Roman" panose="02020603050405020304" pitchFamily="18" charset="0"/>
                <a:cs typeface="Times New Roman" panose="02020603050405020304" pitchFamily="18" charset="0"/>
              </a:rPr>
              <a:t>By Position: </a:t>
            </a:r>
            <a:r>
              <a:rPr lang="en-US" sz="2200" dirty="0">
                <a:solidFill>
                  <a:srgbClr val="2B2A2A"/>
                </a:solidFill>
                <a:latin typeface="Times New Roman" panose="02020603050405020304" pitchFamily="18" charset="0"/>
                <a:cs typeface="Times New Roman" panose="02020603050405020304" pitchFamily="18" charset="0"/>
              </a:rPr>
              <a:t>You can access rows by their integer position using the iloc accessor.</a:t>
            </a:r>
          </a:p>
        </p:txBody>
      </p:sp>
      <p:pic>
        <p:nvPicPr>
          <p:cNvPr id="3" name="Picture 2">
            <a:extLst>
              <a:ext uri="{FF2B5EF4-FFF2-40B4-BE49-F238E27FC236}">
                <a16:creationId xmlns:a16="http://schemas.microsoft.com/office/drawing/2014/main" id="{FDAC4A6D-A403-ACDD-9863-D4193562763B}"/>
              </a:ext>
            </a:extLst>
          </p:cNvPr>
          <p:cNvPicPr>
            <a:picLocks noChangeAspect="1"/>
          </p:cNvPicPr>
          <p:nvPr/>
        </p:nvPicPr>
        <p:blipFill>
          <a:blip r:embed="rId4"/>
          <a:stretch>
            <a:fillRect/>
          </a:stretch>
        </p:blipFill>
        <p:spPr>
          <a:xfrm>
            <a:off x="4580965" y="2743200"/>
            <a:ext cx="1483574" cy="533421"/>
          </a:xfrm>
          <a:prstGeom prst="rect">
            <a:avLst/>
          </a:prstGeom>
        </p:spPr>
      </p:pic>
      <p:pic>
        <p:nvPicPr>
          <p:cNvPr id="6" name="Picture 5">
            <a:extLst>
              <a:ext uri="{FF2B5EF4-FFF2-40B4-BE49-F238E27FC236}">
                <a16:creationId xmlns:a16="http://schemas.microsoft.com/office/drawing/2014/main" id="{BE00A4B1-F778-6027-0ADC-F9C324F5F641}"/>
              </a:ext>
            </a:extLst>
          </p:cNvPr>
          <p:cNvPicPr>
            <a:picLocks noChangeAspect="1"/>
          </p:cNvPicPr>
          <p:nvPr/>
        </p:nvPicPr>
        <p:blipFill>
          <a:blip r:embed="rId5"/>
          <a:stretch>
            <a:fillRect/>
          </a:stretch>
        </p:blipFill>
        <p:spPr>
          <a:xfrm>
            <a:off x="4739316" y="4384685"/>
            <a:ext cx="1166871" cy="466748"/>
          </a:xfrm>
          <a:prstGeom prst="rect">
            <a:avLst/>
          </a:prstGeom>
        </p:spPr>
      </p:pic>
      <p:pic>
        <p:nvPicPr>
          <p:cNvPr id="9" name="Picture 8">
            <a:extLst>
              <a:ext uri="{FF2B5EF4-FFF2-40B4-BE49-F238E27FC236}">
                <a16:creationId xmlns:a16="http://schemas.microsoft.com/office/drawing/2014/main" id="{34706C23-E99B-F0A0-7C7B-42DDF3D47B1F}"/>
              </a:ext>
            </a:extLst>
          </p:cNvPr>
          <p:cNvPicPr>
            <a:picLocks noChangeAspect="1"/>
          </p:cNvPicPr>
          <p:nvPr/>
        </p:nvPicPr>
        <p:blipFill>
          <a:blip r:embed="rId6"/>
          <a:stretch>
            <a:fillRect/>
          </a:stretch>
        </p:blipFill>
        <p:spPr>
          <a:xfrm>
            <a:off x="4825109" y="6004301"/>
            <a:ext cx="1208054" cy="466748"/>
          </a:xfrm>
          <a:prstGeom prst="rect">
            <a:avLst/>
          </a:prstGeom>
        </p:spPr>
      </p:pic>
    </p:spTree>
    <p:extLst>
      <p:ext uri="{BB962C8B-B14F-4D97-AF65-F5344CB8AC3E}">
        <p14:creationId xmlns:p14="http://schemas.microsoft.com/office/powerpoint/2010/main" val="257561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Understanding Data Types and Handling Missing Data:</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Data Types:</a:t>
            </a:r>
          </a:p>
          <a:p>
            <a:pPr marL="0" indent="0" algn="just">
              <a:lnSpc>
                <a:spcPct val="150000"/>
              </a:lnSpc>
              <a:buNone/>
            </a:pPr>
            <a:r>
              <a:rPr lang="en-US" sz="2500" dirty="0">
                <a:solidFill>
                  <a:srgbClr val="2B2A2A"/>
                </a:solidFill>
                <a:latin typeface="Times New Roman" panose="02020603050405020304" pitchFamily="18" charset="0"/>
                <a:cs typeface="Times New Roman" panose="02020603050405020304" pitchFamily="18" charset="0"/>
              </a:rPr>
              <a:t>Pandas supports various data types: integers, floats, strings, datetimes, and more. You can check the data types of a DataFrame using the dtypes attribute.</a:t>
            </a:r>
          </a:p>
          <a:p>
            <a:pPr marL="0" indent="0" algn="just">
              <a:lnSpc>
                <a:spcPct val="150000"/>
              </a:lnSpc>
              <a:buNone/>
            </a:pPr>
            <a:endParaRPr lang="en-US" sz="2500" dirty="0">
              <a:solidFill>
                <a:srgbClr val="2B2A2A"/>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D2F768-64CA-F7DE-FD30-F83713ECFEB4}"/>
              </a:ext>
            </a:extLst>
          </p:cNvPr>
          <p:cNvPicPr>
            <a:picLocks noChangeAspect="1"/>
          </p:cNvPicPr>
          <p:nvPr/>
        </p:nvPicPr>
        <p:blipFill>
          <a:blip r:embed="rId4"/>
          <a:stretch>
            <a:fillRect/>
          </a:stretch>
        </p:blipFill>
        <p:spPr>
          <a:xfrm>
            <a:off x="4343400" y="4572000"/>
            <a:ext cx="2004239" cy="695348"/>
          </a:xfrm>
          <a:prstGeom prst="rect">
            <a:avLst/>
          </a:prstGeom>
        </p:spPr>
      </p:pic>
    </p:spTree>
    <p:extLst>
      <p:ext uri="{BB962C8B-B14F-4D97-AF65-F5344CB8AC3E}">
        <p14:creationId xmlns:p14="http://schemas.microsoft.com/office/powerpoint/2010/main" val="14252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Understanding Data Types and Handling Missing Data:</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Detecting Missing Data:</a:t>
            </a:r>
          </a:p>
          <a:p>
            <a:pPr marL="0" indent="0" algn="just">
              <a:lnSpc>
                <a:spcPct val="150000"/>
              </a:lnSpc>
              <a:buNone/>
            </a:pPr>
            <a:endParaRPr lang="en-US" sz="2500" b="1"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Dropping Missing Values:</a:t>
            </a:r>
          </a:p>
          <a:p>
            <a:pPr marL="0" indent="0" algn="just">
              <a:lnSpc>
                <a:spcPct val="150000"/>
              </a:lnSpc>
              <a:buNone/>
            </a:pPr>
            <a:endParaRPr lang="en-US" sz="2500" b="1" dirty="0">
              <a:solidFill>
                <a:srgbClr val="2B2A2A"/>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500" b="1" dirty="0">
                <a:solidFill>
                  <a:srgbClr val="2B2A2A"/>
                </a:solidFill>
                <a:latin typeface="Times New Roman" panose="02020603050405020304" pitchFamily="18" charset="0"/>
                <a:cs typeface="Times New Roman" panose="02020603050405020304" pitchFamily="18" charset="0"/>
              </a:rPr>
              <a:t>Filling Missing Values:</a:t>
            </a:r>
          </a:p>
        </p:txBody>
      </p:sp>
      <p:pic>
        <p:nvPicPr>
          <p:cNvPr id="4" name="Picture 3">
            <a:extLst>
              <a:ext uri="{FF2B5EF4-FFF2-40B4-BE49-F238E27FC236}">
                <a16:creationId xmlns:a16="http://schemas.microsoft.com/office/drawing/2014/main" id="{59BF353B-0107-32BD-7E1D-863BB53FC307}"/>
              </a:ext>
            </a:extLst>
          </p:cNvPr>
          <p:cNvPicPr>
            <a:picLocks noChangeAspect="1"/>
          </p:cNvPicPr>
          <p:nvPr/>
        </p:nvPicPr>
        <p:blipFill>
          <a:blip r:embed="rId4"/>
          <a:stretch>
            <a:fillRect/>
          </a:stretch>
        </p:blipFill>
        <p:spPr>
          <a:xfrm>
            <a:off x="5867400" y="1905000"/>
            <a:ext cx="1495496" cy="705422"/>
          </a:xfrm>
          <a:prstGeom prst="rect">
            <a:avLst/>
          </a:prstGeom>
        </p:spPr>
      </p:pic>
      <p:pic>
        <p:nvPicPr>
          <p:cNvPr id="6" name="Picture 5">
            <a:extLst>
              <a:ext uri="{FF2B5EF4-FFF2-40B4-BE49-F238E27FC236}">
                <a16:creationId xmlns:a16="http://schemas.microsoft.com/office/drawing/2014/main" id="{A2400A62-7178-DDBD-FAB7-5FA11BAFAF89}"/>
              </a:ext>
            </a:extLst>
          </p:cNvPr>
          <p:cNvPicPr>
            <a:picLocks noChangeAspect="1"/>
          </p:cNvPicPr>
          <p:nvPr/>
        </p:nvPicPr>
        <p:blipFill>
          <a:blip r:embed="rId5"/>
          <a:stretch>
            <a:fillRect/>
          </a:stretch>
        </p:blipFill>
        <p:spPr>
          <a:xfrm>
            <a:off x="6019800" y="3442447"/>
            <a:ext cx="1190695" cy="370688"/>
          </a:xfrm>
          <a:prstGeom prst="rect">
            <a:avLst/>
          </a:prstGeom>
        </p:spPr>
      </p:pic>
      <p:pic>
        <p:nvPicPr>
          <p:cNvPr id="8" name="Picture 7">
            <a:extLst>
              <a:ext uri="{FF2B5EF4-FFF2-40B4-BE49-F238E27FC236}">
                <a16:creationId xmlns:a16="http://schemas.microsoft.com/office/drawing/2014/main" id="{5C3A9DAD-495B-1829-4BE8-00FA9DD75F48}"/>
              </a:ext>
            </a:extLst>
          </p:cNvPr>
          <p:cNvPicPr>
            <a:picLocks noChangeAspect="1"/>
          </p:cNvPicPr>
          <p:nvPr/>
        </p:nvPicPr>
        <p:blipFill>
          <a:blip r:embed="rId6"/>
          <a:stretch>
            <a:fillRect/>
          </a:stretch>
        </p:blipFill>
        <p:spPr>
          <a:xfrm>
            <a:off x="2021720" y="5105400"/>
            <a:ext cx="6853160" cy="479056"/>
          </a:xfrm>
          <a:prstGeom prst="rect">
            <a:avLst/>
          </a:prstGeom>
        </p:spPr>
      </p:pic>
    </p:spTree>
    <p:extLst>
      <p:ext uri="{BB962C8B-B14F-4D97-AF65-F5344CB8AC3E}">
        <p14:creationId xmlns:p14="http://schemas.microsoft.com/office/powerpoint/2010/main" val="369693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File Output with Pandas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Pandas provides the to_csv() method to write data from a DataFrame to a CSV file. By default, it includes the index and header in the output CSV file.</a:t>
            </a:r>
          </a:p>
        </p:txBody>
      </p:sp>
      <p:pic>
        <p:nvPicPr>
          <p:cNvPr id="4" name="Picture 3">
            <a:extLst>
              <a:ext uri="{FF2B5EF4-FFF2-40B4-BE49-F238E27FC236}">
                <a16:creationId xmlns:a16="http://schemas.microsoft.com/office/drawing/2014/main" id="{31946D3C-33FF-F97C-8B22-50A9B19925BA}"/>
              </a:ext>
            </a:extLst>
          </p:cNvPr>
          <p:cNvPicPr>
            <a:picLocks noChangeAspect="1"/>
          </p:cNvPicPr>
          <p:nvPr/>
        </p:nvPicPr>
        <p:blipFill>
          <a:blip r:embed="rId4"/>
          <a:stretch>
            <a:fillRect/>
          </a:stretch>
        </p:blipFill>
        <p:spPr>
          <a:xfrm>
            <a:off x="3176186" y="3429000"/>
            <a:ext cx="4544227" cy="2624291"/>
          </a:xfrm>
          <a:prstGeom prst="rect">
            <a:avLst/>
          </a:prstGeom>
        </p:spPr>
      </p:pic>
    </p:spTree>
    <p:extLst>
      <p:ext uri="{BB962C8B-B14F-4D97-AF65-F5344CB8AC3E}">
        <p14:creationId xmlns:p14="http://schemas.microsoft.com/office/powerpoint/2010/main" val="241036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Customizing Output: Delimiter</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200" b="1" i="0" dirty="0">
                <a:solidFill>
                  <a:srgbClr val="2B2A2A"/>
                </a:solidFill>
                <a:effectLst/>
                <a:latin typeface="Times New Roman" panose="02020603050405020304" pitchFamily="18" charset="0"/>
                <a:cs typeface="Times New Roman" panose="02020603050405020304" pitchFamily="18" charset="0"/>
              </a:rPr>
              <a:t>Customizing Delimiter in CSV:</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customize the delimiter (separator) used in the CSV file using the sep parameter in to_csv().</a:t>
            </a:r>
          </a:p>
        </p:txBody>
      </p:sp>
      <p:pic>
        <p:nvPicPr>
          <p:cNvPr id="3" name="Picture 2">
            <a:extLst>
              <a:ext uri="{FF2B5EF4-FFF2-40B4-BE49-F238E27FC236}">
                <a16:creationId xmlns:a16="http://schemas.microsoft.com/office/drawing/2014/main" id="{77BA934B-310B-54A3-D141-E6B606795BB9}"/>
              </a:ext>
            </a:extLst>
          </p:cNvPr>
          <p:cNvPicPr>
            <a:picLocks noChangeAspect="1"/>
          </p:cNvPicPr>
          <p:nvPr/>
        </p:nvPicPr>
        <p:blipFill>
          <a:blip r:embed="rId4"/>
          <a:stretch>
            <a:fillRect/>
          </a:stretch>
        </p:blipFill>
        <p:spPr>
          <a:xfrm>
            <a:off x="2667000" y="3590857"/>
            <a:ext cx="5172797" cy="971686"/>
          </a:xfrm>
          <a:prstGeom prst="rect">
            <a:avLst/>
          </a:prstGeom>
        </p:spPr>
      </p:pic>
    </p:spTree>
    <p:extLst>
      <p:ext uri="{BB962C8B-B14F-4D97-AF65-F5344CB8AC3E}">
        <p14:creationId xmlns:p14="http://schemas.microsoft.com/office/powerpoint/2010/main" val="108683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Customizing Output: Header</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200" b="1" i="0" dirty="0">
                <a:solidFill>
                  <a:srgbClr val="2B2A2A"/>
                </a:solidFill>
                <a:effectLst/>
                <a:latin typeface="Times New Roman" panose="02020603050405020304" pitchFamily="18" charset="0"/>
                <a:cs typeface="Times New Roman" panose="02020603050405020304" pitchFamily="18" charset="0"/>
              </a:rPr>
              <a:t>Customizing Header and Index:</a:t>
            </a:r>
          </a:p>
          <a:p>
            <a:pPr marL="0" indent="0" algn="just">
              <a:lnSpc>
                <a:spcPct val="150000"/>
              </a:lnSpc>
              <a:buNone/>
            </a:pPr>
            <a:r>
              <a:rPr lang="en-US" sz="2200" b="1" i="0" dirty="0">
                <a:solidFill>
                  <a:srgbClr val="2B2A2A"/>
                </a:solidFill>
                <a:effectLst/>
                <a:latin typeface="Times New Roman" panose="02020603050405020304" pitchFamily="18" charset="0"/>
                <a:cs typeface="Times New Roman" panose="02020603050405020304" pitchFamily="18" charset="0"/>
              </a:rPr>
              <a:t>Header: </a:t>
            </a:r>
            <a:r>
              <a:rPr lang="en-US" sz="2200" i="0" dirty="0">
                <a:solidFill>
                  <a:srgbClr val="2B2A2A"/>
                </a:solidFill>
                <a:effectLst/>
                <a:latin typeface="Times New Roman" panose="02020603050405020304" pitchFamily="18" charset="0"/>
                <a:cs typeface="Times New Roman" panose="02020603050405020304" pitchFamily="18" charset="0"/>
              </a:rPr>
              <a:t>To include or exclude headers in the output file, use the header parameter. Set it to True (default) to include headers, or False to exclude headers.</a:t>
            </a:r>
          </a:p>
        </p:txBody>
      </p:sp>
      <p:pic>
        <p:nvPicPr>
          <p:cNvPr id="4" name="Picture 3">
            <a:extLst>
              <a:ext uri="{FF2B5EF4-FFF2-40B4-BE49-F238E27FC236}">
                <a16:creationId xmlns:a16="http://schemas.microsoft.com/office/drawing/2014/main" id="{9A0EC839-A20D-4EC2-ED93-537DC7DEE476}"/>
              </a:ext>
            </a:extLst>
          </p:cNvPr>
          <p:cNvPicPr>
            <a:picLocks noChangeAspect="1"/>
          </p:cNvPicPr>
          <p:nvPr/>
        </p:nvPicPr>
        <p:blipFill>
          <a:blip r:embed="rId4"/>
          <a:stretch>
            <a:fillRect/>
          </a:stretch>
        </p:blipFill>
        <p:spPr>
          <a:xfrm>
            <a:off x="2819400" y="4184276"/>
            <a:ext cx="5462588" cy="1181100"/>
          </a:xfrm>
          <a:prstGeom prst="rect">
            <a:avLst/>
          </a:prstGeom>
        </p:spPr>
      </p:pic>
    </p:spTree>
    <p:extLst>
      <p:ext uri="{BB962C8B-B14F-4D97-AF65-F5344CB8AC3E}">
        <p14:creationId xmlns:p14="http://schemas.microsoft.com/office/powerpoint/2010/main" val="385860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Filtering Data</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Pandas allows you to filter data based on specific conditions. For example, you can filter rows where a certain column meets a particular criterion.</a:t>
            </a:r>
          </a:p>
        </p:txBody>
      </p:sp>
      <p:pic>
        <p:nvPicPr>
          <p:cNvPr id="4" name="Picture 3">
            <a:extLst>
              <a:ext uri="{FF2B5EF4-FFF2-40B4-BE49-F238E27FC236}">
                <a16:creationId xmlns:a16="http://schemas.microsoft.com/office/drawing/2014/main" id="{BDC673F9-372A-3685-E73B-B68ED60953C8}"/>
              </a:ext>
            </a:extLst>
          </p:cNvPr>
          <p:cNvPicPr>
            <a:picLocks noChangeAspect="1"/>
          </p:cNvPicPr>
          <p:nvPr/>
        </p:nvPicPr>
        <p:blipFill>
          <a:blip r:embed="rId4"/>
          <a:stretch>
            <a:fillRect/>
          </a:stretch>
        </p:blipFill>
        <p:spPr>
          <a:xfrm>
            <a:off x="2753996" y="3810000"/>
            <a:ext cx="5388608" cy="1090680"/>
          </a:xfrm>
          <a:prstGeom prst="rect">
            <a:avLst/>
          </a:prstGeom>
        </p:spPr>
      </p:pic>
    </p:spTree>
    <p:extLst>
      <p:ext uri="{BB962C8B-B14F-4D97-AF65-F5344CB8AC3E}">
        <p14:creationId xmlns:p14="http://schemas.microsoft.com/office/powerpoint/2010/main" val="206492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Filtering Data</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sort a DataFrame by one or more columns using the sort_values() method.</a:t>
            </a:r>
          </a:p>
        </p:txBody>
      </p:sp>
      <p:pic>
        <p:nvPicPr>
          <p:cNvPr id="3" name="Picture 2">
            <a:extLst>
              <a:ext uri="{FF2B5EF4-FFF2-40B4-BE49-F238E27FC236}">
                <a16:creationId xmlns:a16="http://schemas.microsoft.com/office/drawing/2014/main" id="{54B9CB09-14E5-FA49-1952-03612DF6A886}"/>
              </a:ext>
            </a:extLst>
          </p:cNvPr>
          <p:cNvPicPr>
            <a:picLocks noChangeAspect="1"/>
          </p:cNvPicPr>
          <p:nvPr/>
        </p:nvPicPr>
        <p:blipFill>
          <a:blip r:embed="rId4"/>
          <a:stretch>
            <a:fillRect/>
          </a:stretch>
        </p:blipFill>
        <p:spPr>
          <a:xfrm>
            <a:off x="2298127" y="3429000"/>
            <a:ext cx="6300346" cy="1376427"/>
          </a:xfrm>
          <a:prstGeom prst="rect">
            <a:avLst/>
          </a:prstGeom>
        </p:spPr>
      </p:pic>
    </p:spTree>
    <p:extLst>
      <p:ext uri="{BB962C8B-B14F-4D97-AF65-F5344CB8AC3E}">
        <p14:creationId xmlns:p14="http://schemas.microsoft.com/office/powerpoint/2010/main" val="73626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Why do we use Pandas?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82700"/>
            <a:ext cx="6934200" cy="5105400"/>
          </a:xfrm>
        </p:spPr>
        <p:txBody>
          <a:bodyPr/>
          <a:lstStyle/>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Ease of Use</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cleaning &amp; transformation</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Analysis &amp; Exploration</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Integration with data science tools</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Efficient Performance</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Handling Complex Data Structures</a:t>
            </a:r>
          </a:p>
          <a:p>
            <a:pPr algn="just">
              <a:lnSpc>
                <a:spcPct val="200000"/>
              </a:lnSpc>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Export &amp; Saving</a:t>
            </a:r>
          </a:p>
          <a:p>
            <a:pPr marL="0" indent="0" algn="just">
              <a:lnSpc>
                <a:spcPct val="200000"/>
              </a:lnSpc>
              <a:buNone/>
            </a:pPr>
            <a:r>
              <a:rPr lang="en-US" altLang="ko-KR" sz="1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Using Pandas for file handling in Python streamlines the process of data manipulation, analysis, and integration with other data science tools, making it a popular choice for data professionals and scientists.</a:t>
            </a:r>
          </a:p>
        </p:txBody>
      </p:sp>
    </p:spTree>
    <p:extLst>
      <p:ext uri="{BB962C8B-B14F-4D97-AF65-F5344CB8AC3E}">
        <p14:creationId xmlns:p14="http://schemas.microsoft.com/office/powerpoint/2010/main" val="272560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Apply Functions to Data:</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200" b="1" i="0" dirty="0">
                <a:solidFill>
                  <a:srgbClr val="2B2A2A"/>
                </a:solidFill>
                <a:effectLst/>
                <a:latin typeface="Times New Roman" panose="02020603050405020304" pitchFamily="18" charset="0"/>
                <a:cs typeface="Times New Roman" panose="02020603050405020304" pitchFamily="18" charset="0"/>
              </a:rPr>
              <a:t>Using apply():</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apply a function to each element or row of a DataFrame using the apply() method.</a:t>
            </a:r>
          </a:p>
        </p:txBody>
      </p:sp>
      <p:pic>
        <p:nvPicPr>
          <p:cNvPr id="3" name="Picture 2">
            <a:extLst>
              <a:ext uri="{FF2B5EF4-FFF2-40B4-BE49-F238E27FC236}">
                <a16:creationId xmlns:a16="http://schemas.microsoft.com/office/drawing/2014/main" id="{C9659496-806A-4C9D-B224-CCFA006167A9}"/>
              </a:ext>
            </a:extLst>
          </p:cNvPr>
          <p:cNvPicPr>
            <a:picLocks noChangeAspect="1"/>
          </p:cNvPicPr>
          <p:nvPr/>
        </p:nvPicPr>
        <p:blipFill>
          <a:blip r:embed="rId4"/>
          <a:stretch>
            <a:fillRect/>
          </a:stretch>
        </p:blipFill>
        <p:spPr>
          <a:xfrm>
            <a:off x="3200400" y="3544433"/>
            <a:ext cx="4086795" cy="2810267"/>
          </a:xfrm>
          <a:prstGeom prst="rect">
            <a:avLst/>
          </a:prstGeom>
        </p:spPr>
      </p:pic>
    </p:spTree>
    <p:extLst>
      <p:ext uri="{BB962C8B-B14F-4D97-AF65-F5344CB8AC3E}">
        <p14:creationId xmlns:p14="http://schemas.microsoft.com/office/powerpoint/2010/main" val="370927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Removing Duplicates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200" b="1" i="0" dirty="0">
                <a:solidFill>
                  <a:srgbClr val="2B2A2A"/>
                </a:solidFill>
                <a:effectLst/>
                <a:latin typeface="Times New Roman" panose="02020603050405020304" pitchFamily="18" charset="0"/>
                <a:cs typeface="Times New Roman" panose="02020603050405020304" pitchFamily="18" charset="0"/>
              </a:rPr>
              <a:t>Pandas provides methods to handle duplicate data, like drop_duplicates().</a:t>
            </a:r>
            <a:endParaRPr lang="en-US" sz="2200"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E85577-D92A-D7AF-7D16-9DE294DA1BE6}"/>
              </a:ext>
            </a:extLst>
          </p:cNvPr>
          <p:cNvPicPr>
            <a:picLocks noChangeAspect="1"/>
          </p:cNvPicPr>
          <p:nvPr/>
        </p:nvPicPr>
        <p:blipFill>
          <a:blip r:embed="rId4"/>
          <a:stretch>
            <a:fillRect/>
          </a:stretch>
        </p:blipFill>
        <p:spPr>
          <a:xfrm>
            <a:off x="2670288" y="3429000"/>
            <a:ext cx="5556024" cy="1552643"/>
          </a:xfrm>
          <a:prstGeom prst="rect">
            <a:avLst/>
          </a:prstGeom>
        </p:spPr>
      </p:pic>
    </p:spTree>
    <p:extLst>
      <p:ext uri="{BB962C8B-B14F-4D97-AF65-F5344CB8AC3E}">
        <p14:creationId xmlns:p14="http://schemas.microsoft.com/office/powerpoint/2010/main" val="172417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2D73-A14B-4C84-8A89-B65C165C4222}"/>
              </a:ext>
            </a:extLst>
          </p:cNvPr>
          <p:cNvSpPr>
            <a:spLocks noGrp="1"/>
          </p:cNvSpPr>
          <p:nvPr>
            <p:ph type="title"/>
          </p:nvPr>
        </p:nvSpPr>
        <p:spPr/>
        <p:txBody>
          <a:bodyPr/>
          <a:lstStyle/>
          <a:p>
            <a:r>
              <a:rPr lang="en-US" dirty="0"/>
              <a:t>Assignment 17:</a:t>
            </a:r>
          </a:p>
        </p:txBody>
      </p:sp>
      <p:sp>
        <p:nvSpPr>
          <p:cNvPr id="3" name="Content Placeholder 2">
            <a:extLst>
              <a:ext uri="{FF2B5EF4-FFF2-40B4-BE49-F238E27FC236}">
                <a16:creationId xmlns:a16="http://schemas.microsoft.com/office/drawing/2014/main" id="{5C5D44F0-381B-6782-2544-74AFC3393C08}"/>
              </a:ext>
            </a:extLst>
          </p:cNvPr>
          <p:cNvSpPr>
            <a:spLocks noGrp="1"/>
          </p:cNvSpPr>
          <p:nvPr>
            <p:ph idx="1"/>
          </p:nvPr>
        </p:nvSpPr>
        <p:spPr/>
        <p:txBody>
          <a:bodyPr/>
          <a:lstStyle/>
          <a:p>
            <a:pPr marL="0" indent="0">
              <a:buNone/>
            </a:pPr>
            <a:r>
              <a:rPr lang="en-US" dirty="0"/>
              <a:t>Requirement:</a:t>
            </a:r>
          </a:p>
          <a:p>
            <a:pPr algn="just"/>
            <a:r>
              <a:rPr lang="en-US" b="0" i="0" dirty="0">
                <a:solidFill>
                  <a:srgbClr val="D1D5DB"/>
                </a:solidFill>
                <a:effectLst/>
                <a:latin typeface="Söhne"/>
              </a:rPr>
              <a:t>Analyze a dataset containing student information</a:t>
            </a:r>
          </a:p>
          <a:p>
            <a:pPr algn="just"/>
            <a:r>
              <a:rPr lang="en-US" dirty="0">
                <a:solidFill>
                  <a:srgbClr val="D1D5DB"/>
                </a:solidFill>
                <a:latin typeface="Söhne"/>
              </a:rPr>
              <a:t>C</a:t>
            </a:r>
            <a:r>
              <a:rPr lang="en-US" b="0" i="0" dirty="0">
                <a:solidFill>
                  <a:srgbClr val="D1D5DB"/>
                </a:solidFill>
                <a:effectLst/>
                <a:latin typeface="Söhne"/>
              </a:rPr>
              <a:t>alculate grades based on scores</a:t>
            </a:r>
          </a:p>
          <a:p>
            <a:pPr algn="just"/>
            <a:r>
              <a:rPr lang="en-US" b="0" i="0" dirty="0">
                <a:solidFill>
                  <a:srgbClr val="D1D5DB"/>
                </a:solidFill>
                <a:effectLst/>
                <a:latin typeface="Söhne"/>
              </a:rPr>
              <a:t>Count words in comments</a:t>
            </a:r>
          </a:p>
          <a:p>
            <a:pPr algn="just"/>
            <a:r>
              <a:rPr lang="en-US" dirty="0">
                <a:solidFill>
                  <a:srgbClr val="D1D5DB"/>
                </a:solidFill>
                <a:latin typeface="Söhne"/>
              </a:rPr>
              <a:t>D</a:t>
            </a:r>
            <a:r>
              <a:rPr lang="en-US" b="0" i="0" dirty="0">
                <a:solidFill>
                  <a:srgbClr val="D1D5DB"/>
                </a:solidFill>
                <a:effectLst/>
                <a:latin typeface="Söhne"/>
              </a:rPr>
              <a:t>isplay specific student information.</a:t>
            </a:r>
          </a:p>
          <a:p>
            <a:pPr algn="just"/>
            <a:r>
              <a:rPr lang="en-US" dirty="0">
                <a:solidFill>
                  <a:srgbClr val="D1D5DB"/>
                </a:solidFill>
                <a:latin typeface="Söhne"/>
              </a:rPr>
              <a:t>Make a Menu for the Operations</a:t>
            </a:r>
            <a:endParaRPr lang="en-US" dirty="0"/>
          </a:p>
        </p:txBody>
      </p:sp>
    </p:spTree>
    <p:extLst>
      <p:ext uri="{BB962C8B-B14F-4D97-AF65-F5344CB8AC3E}">
        <p14:creationId xmlns:p14="http://schemas.microsoft.com/office/powerpoint/2010/main" val="399575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2D73-A14B-4C84-8A89-B65C165C4222}"/>
              </a:ext>
            </a:extLst>
          </p:cNvPr>
          <p:cNvSpPr>
            <a:spLocks noGrp="1"/>
          </p:cNvSpPr>
          <p:nvPr>
            <p:ph type="title"/>
          </p:nvPr>
        </p:nvSpPr>
        <p:spPr/>
        <p:txBody>
          <a:bodyPr/>
          <a:lstStyle/>
          <a:p>
            <a:r>
              <a:rPr lang="en-US" dirty="0"/>
              <a:t>Assignment 17: Output</a:t>
            </a:r>
          </a:p>
        </p:txBody>
      </p:sp>
      <p:pic>
        <p:nvPicPr>
          <p:cNvPr id="5" name="Content Placeholder 4">
            <a:extLst>
              <a:ext uri="{FF2B5EF4-FFF2-40B4-BE49-F238E27FC236}">
                <a16:creationId xmlns:a16="http://schemas.microsoft.com/office/drawing/2014/main" id="{F82D33E4-87CC-8003-5DE0-907FA672FA78}"/>
              </a:ext>
            </a:extLst>
          </p:cNvPr>
          <p:cNvPicPr>
            <a:picLocks noGrp="1" noChangeAspect="1"/>
          </p:cNvPicPr>
          <p:nvPr>
            <p:ph idx="1"/>
          </p:nvPr>
        </p:nvPicPr>
        <p:blipFill>
          <a:blip r:embed="rId2"/>
          <a:stretch>
            <a:fillRect/>
          </a:stretch>
        </p:blipFill>
        <p:spPr>
          <a:xfrm>
            <a:off x="152400" y="1828800"/>
            <a:ext cx="4267200" cy="3642869"/>
          </a:xfrm>
        </p:spPr>
      </p:pic>
      <p:pic>
        <p:nvPicPr>
          <p:cNvPr id="7" name="Picture 6">
            <a:extLst>
              <a:ext uri="{FF2B5EF4-FFF2-40B4-BE49-F238E27FC236}">
                <a16:creationId xmlns:a16="http://schemas.microsoft.com/office/drawing/2014/main" id="{9FE43056-E2A8-6AC4-3238-51CA56E5D0CD}"/>
              </a:ext>
            </a:extLst>
          </p:cNvPr>
          <p:cNvPicPr>
            <a:picLocks noChangeAspect="1"/>
          </p:cNvPicPr>
          <p:nvPr/>
        </p:nvPicPr>
        <p:blipFill>
          <a:blip r:embed="rId3"/>
          <a:stretch>
            <a:fillRect/>
          </a:stretch>
        </p:blipFill>
        <p:spPr>
          <a:xfrm>
            <a:off x="4419600" y="1828800"/>
            <a:ext cx="4572000" cy="3642868"/>
          </a:xfrm>
          <a:prstGeom prst="rect">
            <a:avLst/>
          </a:prstGeom>
        </p:spPr>
      </p:pic>
    </p:spTree>
    <p:extLst>
      <p:ext uri="{BB962C8B-B14F-4D97-AF65-F5344CB8AC3E}">
        <p14:creationId xmlns:p14="http://schemas.microsoft.com/office/powerpoint/2010/main" val="182262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What is file handling?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marL="0" indent="0" algn="just">
              <a:lnSpc>
                <a:spcPct val="150000"/>
              </a:lnSpc>
              <a:buNone/>
            </a:pPr>
            <a:r>
              <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File handling in Python refers to the process of working with files on a computer's filesystem. Python provides several built-in functions and modules to perform various operations on files, including reading, writing, creating, deleting, and closing files.</a:t>
            </a:r>
            <a:endParaRPr lang="en-US" altLang="ko-KR"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Pandas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Pandas is a powerful and popular open-source data analysis and data manipulation library for Python. It provides easy-to-use data structures like Series and DataFrame, designed for efficient and intuitive data manipulation, cleaning, and analysis. Developed by Wes McKinney, Pandas simplifies the handling of structured data, making it an essential tool for data scientists, analysts, and developers working with Python.</a:t>
            </a:r>
          </a:p>
        </p:txBody>
      </p:sp>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How to install Pandas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199" y="1371600"/>
            <a:ext cx="6934200" cy="5105400"/>
          </a:xfrm>
        </p:spPr>
        <p:txBody>
          <a:bodyPr/>
          <a:lstStyle/>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Pandas automatically detects the file format and loads the data into an appropriate DataFrame. Remember that you need to have Pandas and the required dependencies installed in your Python environment to use these functions. You can install them using pip if you haven't already:</a:t>
            </a:r>
          </a:p>
        </p:txBody>
      </p:sp>
      <p:pic>
        <p:nvPicPr>
          <p:cNvPr id="4" name="Picture 3">
            <a:extLst>
              <a:ext uri="{FF2B5EF4-FFF2-40B4-BE49-F238E27FC236}">
                <a16:creationId xmlns:a16="http://schemas.microsoft.com/office/drawing/2014/main" id="{632BC4A5-2DFE-A8D0-93BE-05AB2D879FD9}"/>
              </a:ext>
            </a:extLst>
          </p:cNvPr>
          <p:cNvPicPr>
            <a:picLocks noChangeAspect="1"/>
          </p:cNvPicPr>
          <p:nvPr/>
        </p:nvPicPr>
        <p:blipFill>
          <a:blip r:embed="rId4"/>
          <a:stretch>
            <a:fillRect/>
          </a:stretch>
        </p:blipFill>
        <p:spPr>
          <a:xfrm>
            <a:off x="3733800" y="5410200"/>
            <a:ext cx="3106492" cy="710637"/>
          </a:xfrm>
          <a:prstGeom prst="rect">
            <a:avLst/>
          </a:prstGeom>
        </p:spPr>
      </p:pic>
    </p:spTree>
    <p:extLst>
      <p:ext uri="{BB962C8B-B14F-4D97-AF65-F5344CB8AC3E}">
        <p14:creationId xmlns:p14="http://schemas.microsoft.com/office/powerpoint/2010/main" val="62779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Opening a File &amp; Reading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199" y="1371600"/>
            <a:ext cx="6934200" cy="5105400"/>
          </a:xfrm>
        </p:spPr>
        <p:txBody>
          <a:bodyPr/>
          <a:lstStyle/>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pd.read_csv(): Reads data from a CSV file into a DataFrame.</a:t>
            </a:r>
          </a:p>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pd.read_excel(): Reads data from an Excel file into a DataFrame.</a:t>
            </a:r>
          </a:p>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pd.read_json(): Reads data from a JSON file into a DataFrame.</a:t>
            </a:r>
          </a:p>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pd.read_sql_query(): Reads data from a SQL database into a DataFrame.</a:t>
            </a:r>
          </a:p>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pd.read_csv(url): Reads data directly from a CSV file hosted online into a DataFrame.</a:t>
            </a:r>
          </a:p>
        </p:txBody>
      </p:sp>
      <p:pic>
        <p:nvPicPr>
          <p:cNvPr id="3" name="Picture 2">
            <a:extLst>
              <a:ext uri="{FF2B5EF4-FFF2-40B4-BE49-F238E27FC236}">
                <a16:creationId xmlns:a16="http://schemas.microsoft.com/office/drawing/2014/main" id="{ED84FEFD-9B5C-8038-45A7-0C7901EB3F52}"/>
              </a:ext>
            </a:extLst>
          </p:cNvPr>
          <p:cNvPicPr>
            <a:picLocks noChangeAspect="1"/>
          </p:cNvPicPr>
          <p:nvPr/>
        </p:nvPicPr>
        <p:blipFill>
          <a:blip r:embed="rId4"/>
          <a:stretch>
            <a:fillRect/>
          </a:stretch>
        </p:blipFill>
        <p:spPr>
          <a:xfrm>
            <a:off x="2646498" y="4767183"/>
            <a:ext cx="5603602" cy="1709817"/>
          </a:xfrm>
          <a:prstGeom prst="rect">
            <a:avLst/>
          </a:prstGeom>
        </p:spPr>
      </p:pic>
    </p:spTree>
    <p:extLst>
      <p:ext uri="{BB962C8B-B14F-4D97-AF65-F5344CB8AC3E}">
        <p14:creationId xmlns:p14="http://schemas.microsoft.com/office/powerpoint/2010/main" val="402381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Reading From Database</a:t>
            </a:r>
          </a:p>
        </p:txBody>
      </p:sp>
      <p:pic>
        <p:nvPicPr>
          <p:cNvPr id="3" name="Picture 2">
            <a:extLst>
              <a:ext uri="{FF2B5EF4-FFF2-40B4-BE49-F238E27FC236}">
                <a16:creationId xmlns:a16="http://schemas.microsoft.com/office/drawing/2014/main" id="{6D019B61-DD50-CC85-6588-81EE6AC4A79E}"/>
              </a:ext>
            </a:extLst>
          </p:cNvPr>
          <p:cNvPicPr>
            <a:picLocks noChangeAspect="1"/>
          </p:cNvPicPr>
          <p:nvPr/>
        </p:nvPicPr>
        <p:blipFill>
          <a:blip r:embed="rId4"/>
          <a:stretch>
            <a:fillRect/>
          </a:stretch>
        </p:blipFill>
        <p:spPr>
          <a:xfrm>
            <a:off x="2164490" y="2057400"/>
            <a:ext cx="6773322" cy="3379955"/>
          </a:xfrm>
          <a:prstGeom prst="rect">
            <a:avLst/>
          </a:prstGeom>
        </p:spPr>
      </p:pic>
    </p:spTree>
    <p:extLst>
      <p:ext uri="{BB962C8B-B14F-4D97-AF65-F5344CB8AC3E}">
        <p14:creationId xmlns:p14="http://schemas.microsoft.com/office/powerpoint/2010/main" val="82358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Explore Pandas: Series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A Pandas Series is a one-dimensional labeled array. It can hold data of any type (integers, strings, floats, etc.). Series has two main components: the data (values) and the index (labels). You can create a Series from a list, array, or dictionary.</a:t>
            </a:r>
            <a:endParaRPr lang="en-US" sz="2400" dirty="0">
              <a:solidFill>
                <a:srgbClr val="2B2A2A"/>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F56469A-492B-A273-864A-897B68D49777}"/>
              </a:ext>
            </a:extLst>
          </p:cNvPr>
          <p:cNvPicPr>
            <a:picLocks noChangeAspect="1"/>
          </p:cNvPicPr>
          <p:nvPr/>
        </p:nvPicPr>
        <p:blipFill>
          <a:blip r:embed="rId4"/>
          <a:stretch>
            <a:fillRect/>
          </a:stretch>
        </p:blipFill>
        <p:spPr>
          <a:xfrm>
            <a:off x="3733800" y="4384552"/>
            <a:ext cx="3429000" cy="2275010"/>
          </a:xfrm>
          <a:prstGeom prst="rect">
            <a:avLst/>
          </a:prstGeom>
        </p:spPr>
      </p:pic>
    </p:spTree>
    <p:extLst>
      <p:ext uri="{BB962C8B-B14F-4D97-AF65-F5344CB8AC3E}">
        <p14:creationId xmlns:p14="http://schemas.microsoft.com/office/powerpoint/2010/main" val="211256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Explore Pandas: Data Frame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A Pandas DataFrame is a two-dimensional labeled data structure with columns that can hold data of different types. It can be thought of as a table in a relational database, an Excel spreadsheet, or a dictionary of Series objects. You can create a DataFrame from a dictionary, a list of dictionaries, or from reading an external data source like CSV or Excel.</a:t>
            </a:r>
            <a:endParaRPr lang="en-US" sz="2400" dirty="0">
              <a:solidFill>
                <a:srgbClr val="2B2A2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661905"/>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1739</TotalTime>
  <Words>882</Words>
  <Application>Microsoft Office PowerPoint</Application>
  <PresentationFormat>On-screen Show (4:3)</PresentationFormat>
  <Paragraphs>95</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Microsoft Sans Serif</vt:lpstr>
      <vt:lpstr>Söhne</vt:lpstr>
      <vt:lpstr>Times New Roman</vt:lpstr>
      <vt:lpstr>powerpoint-template-24</vt:lpstr>
      <vt:lpstr>Introduction to</vt:lpstr>
      <vt:lpstr>Why do we use Pandas?</vt:lpstr>
      <vt:lpstr>What is file handling?</vt:lpstr>
      <vt:lpstr>Pandas</vt:lpstr>
      <vt:lpstr>How to install Pandas</vt:lpstr>
      <vt:lpstr>Opening a File &amp; Reading</vt:lpstr>
      <vt:lpstr>Reading From Database</vt:lpstr>
      <vt:lpstr>Explore Pandas: Series</vt:lpstr>
      <vt:lpstr>Explore Pandas: Data Frame</vt:lpstr>
      <vt:lpstr>Explore Pandas: Data Frame</vt:lpstr>
      <vt:lpstr>Indexing in Series:</vt:lpstr>
      <vt:lpstr>Indexing in Data Frame:</vt:lpstr>
      <vt:lpstr>Understanding Data Types and Handling Missing Data:</vt:lpstr>
      <vt:lpstr>Understanding Data Types and Handling Missing Data:</vt:lpstr>
      <vt:lpstr>File Output with Pandas</vt:lpstr>
      <vt:lpstr>Customizing Output: Delimiter</vt:lpstr>
      <vt:lpstr>Customizing Output: Header</vt:lpstr>
      <vt:lpstr>Filtering Data</vt:lpstr>
      <vt:lpstr>Filtering Data</vt:lpstr>
      <vt:lpstr>Apply Functions to Data:</vt:lpstr>
      <vt:lpstr>Removing Duplicates</vt:lpstr>
      <vt:lpstr>Assignment 17:</vt:lpstr>
      <vt:lpstr>Assignment 17: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40</cp:revision>
  <dcterms:created xsi:type="dcterms:W3CDTF">2023-07-15T06:48:42Z</dcterms:created>
  <dcterms:modified xsi:type="dcterms:W3CDTF">2023-10-01T18:55:49Z</dcterms:modified>
</cp:coreProperties>
</file>