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302" r:id="rId3"/>
    <p:sldId id="304" r:id="rId4"/>
    <p:sldId id="328" r:id="rId5"/>
    <p:sldId id="378" r:id="rId6"/>
    <p:sldId id="379" r:id="rId7"/>
    <p:sldId id="377" r:id="rId8"/>
    <p:sldId id="380" r:id="rId9"/>
    <p:sldId id="381" r:id="rId10"/>
    <p:sldId id="382" r:id="rId11"/>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96713"/>
    <a:srgbClr val="FFFF00"/>
    <a:srgbClr val="B3D3EA"/>
    <a:srgbClr val="78AD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596" autoAdjust="0"/>
  </p:normalViewPr>
  <p:slideViewPr>
    <p:cSldViewPr>
      <p:cViewPr varScale="1">
        <p:scale>
          <a:sx n="71" d="100"/>
          <a:sy n="71" d="100"/>
        </p:scale>
        <p:origin x="1380"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37B4AC52-0336-A313-F026-0F0753C7CFB1}"/>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dirty="0"/>
          </a:p>
        </p:txBody>
      </p:sp>
      <p:sp>
        <p:nvSpPr>
          <p:cNvPr id="81923" name="Rectangle 3">
            <a:extLst>
              <a:ext uri="{FF2B5EF4-FFF2-40B4-BE49-F238E27FC236}">
                <a16:creationId xmlns:a16="http://schemas.microsoft.com/office/drawing/2014/main" id="{12418110-0BF7-A099-8C47-50743B9648DB}"/>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dirty="0"/>
          </a:p>
        </p:txBody>
      </p:sp>
      <p:sp>
        <p:nvSpPr>
          <p:cNvPr id="81924" name="Rectangle 4">
            <a:extLst>
              <a:ext uri="{FF2B5EF4-FFF2-40B4-BE49-F238E27FC236}">
                <a16:creationId xmlns:a16="http://schemas.microsoft.com/office/drawing/2014/main" id="{31ED0D37-4D8D-155E-4931-04534510F981}"/>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25" name="Rectangle 5">
            <a:extLst>
              <a:ext uri="{FF2B5EF4-FFF2-40B4-BE49-F238E27FC236}">
                <a16:creationId xmlns:a16="http://schemas.microsoft.com/office/drawing/2014/main" id="{D4B1F0F1-B606-2B7E-747D-180FB82FA03C}"/>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1926" name="Rectangle 6">
            <a:extLst>
              <a:ext uri="{FF2B5EF4-FFF2-40B4-BE49-F238E27FC236}">
                <a16:creationId xmlns:a16="http://schemas.microsoft.com/office/drawing/2014/main" id="{E9ACCA65-D221-36B7-2655-575490CB1D7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dirty="0"/>
          </a:p>
        </p:txBody>
      </p:sp>
      <p:sp>
        <p:nvSpPr>
          <p:cNvPr id="81927" name="Rectangle 7">
            <a:extLst>
              <a:ext uri="{FF2B5EF4-FFF2-40B4-BE49-F238E27FC236}">
                <a16:creationId xmlns:a16="http://schemas.microsoft.com/office/drawing/2014/main" id="{23E6CF23-58D1-DA7E-5D8E-174059B66026}"/>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C77FB98-8C63-424E-B8D3-1474F78C5135}"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4140CDF-F6EA-9FA8-4380-BDD1B1808BB7}"/>
              </a:ext>
            </a:extLst>
          </p:cNvPr>
          <p:cNvSpPr>
            <a:spLocks noGrp="1" noChangeArrowheads="1"/>
          </p:cNvSpPr>
          <p:nvPr>
            <p:ph type="sldNum" sz="quarter" idx="5"/>
          </p:nvPr>
        </p:nvSpPr>
        <p:spPr>
          <a:ln/>
        </p:spPr>
        <p:txBody>
          <a:bodyPr/>
          <a:lstStyle/>
          <a:p>
            <a:fld id="{2F1BE6CE-0AC4-4B27-92E5-36CF293C375A}" type="slidenum">
              <a:rPr lang="en-US" altLang="en-US"/>
              <a:pPr/>
              <a:t>1</a:t>
            </a:fld>
            <a:endParaRPr lang="en-US" altLang="en-US" dirty="0"/>
          </a:p>
        </p:txBody>
      </p:sp>
      <p:sp>
        <p:nvSpPr>
          <p:cNvPr id="107522" name="Rectangle 2">
            <a:extLst>
              <a:ext uri="{FF2B5EF4-FFF2-40B4-BE49-F238E27FC236}">
                <a16:creationId xmlns:a16="http://schemas.microsoft.com/office/drawing/2014/main" id="{46F11F4D-9123-BE32-6560-62B9B5F98192}"/>
              </a:ext>
            </a:extLst>
          </p:cNvPr>
          <p:cNvSpPr>
            <a:spLocks noGrp="1" noRot="1" noChangeAspect="1" noChangeArrowheads="1" noTextEdit="1"/>
          </p:cNvSpPr>
          <p:nvPr>
            <p:ph type="sldImg"/>
          </p:nvPr>
        </p:nvSpPr>
        <p:spPr>
          <a:ln/>
        </p:spPr>
      </p:sp>
      <p:sp>
        <p:nvSpPr>
          <p:cNvPr id="107523" name="Rectangle 3">
            <a:extLst>
              <a:ext uri="{FF2B5EF4-FFF2-40B4-BE49-F238E27FC236}">
                <a16:creationId xmlns:a16="http://schemas.microsoft.com/office/drawing/2014/main" id="{DFB3BFD6-197C-F379-2CA2-23AC10482B4C}"/>
              </a:ext>
            </a:extLst>
          </p:cNvPr>
          <p:cNvSpPr>
            <a:spLocks noGrp="1" noChangeArrowheads="1"/>
          </p:cNvSpPr>
          <p:nvPr>
            <p:ph type="body" idx="1"/>
          </p:nvPr>
        </p:nvSpPr>
        <p:spPr/>
        <p:txBody>
          <a:bodyPr/>
          <a:lstStyle/>
          <a:p>
            <a:endParaRPr lang="ru-RU"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2</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1335706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3</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154330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4</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4124467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5</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671795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6</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4277781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7</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6862417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86782BA-3910-AA96-0131-D2927B1F6227}"/>
              </a:ext>
            </a:extLst>
          </p:cNvPr>
          <p:cNvSpPr>
            <a:spLocks noGrp="1" noChangeArrowheads="1"/>
          </p:cNvSpPr>
          <p:nvPr>
            <p:ph type="ctrTitle"/>
          </p:nvPr>
        </p:nvSpPr>
        <p:spPr>
          <a:xfrm>
            <a:off x="609600" y="777875"/>
            <a:ext cx="6324600" cy="704850"/>
          </a:xfrm>
          <a:extLst>
            <a:ext uri="{AF507438-7753-43E0-B8FC-AC1667EBCBE1}">
              <a14:hiddenEffects xmlns:a14="http://schemas.microsoft.com/office/drawing/2010/main">
                <a:effectLst>
                  <a:outerShdw dist="17961" dir="2700000" algn="ctr" rotWithShape="0">
                    <a:schemeClr val="bg1"/>
                  </a:outerShdw>
                </a:effectLst>
              </a14:hiddenEffects>
            </a:ext>
          </a:extLst>
        </p:spPr>
        <p:txBody>
          <a:bodyPr/>
          <a:lstStyle>
            <a:lvl1pPr>
              <a:defRPr/>
            </a:lvl1pPr>
          </a:lstStyle>
          <a:p>
            <a:pPr lvl="0"/>
            <a:r>
              <a:rPr lang="en-US" altLang="en-US" noProof="0"/>
              <a:t>Click to edit Master title style</a:t>
            </a:r>
          </a:p>
        </p:txBody>
      </p:sp>
      <p:sp>
        <p:nvSpPr>
          <p:cNvPr id="3075" name="Rectangle 3">
            <a:extLst>
              <a:ext uri="{FF2B5EF4-FFF2-40B4-BE49-F238E27FC236}">
                <a16:creationId xmlns:a16="http://schemas.microsoft.com/office/drawing/2014/main" id="{1730933A-9993-6CD3-8B2D-5D3805FABE4B}"/>
              </a:ext>
            </a:extLst>
          </p:cNvPr>
          <p:cNvSpPr>
            <a:spLocks noGrp="1" noChangeArrowheads="1"/>
          </p:cNvSpPr>
          <p:nvPr>
            <p:ph type="subTitle" idx="1"/>
          </p:nvPr>
        </p:nvSpPr>
        <p:spPr>
          <a:xfrm>
            <a:off x="609600" y="1463675"/>
            <a:ext cx="6324600" cy="441325"/>
          </a:xfrm>
          <a:extLst>
            <a:ext uri="{AF507438-7753-43E0-B8FC-AC1667EBCBE1}">
              <a14:hiddenEffects xmlns:a14="http://schemas.microsoft.com/office/drawing/2010/main">
                <a:effectLst>
                  <a:outerShdw dist="17961" dir="2700000" algn="ctr" rotWithShape="0">
                    <a:schemeClr val="bg1"/>
                  </a:outerShdw>
                </a:effectLst>
              </a14:hiddenEffects>
            </a:ext>
          </a:extLst>
        </p:spPr>
        <p:txBody>
          <a:bodyPr/>
          <a:lstStyle>
            <a:lvl1pPr marL="0" indent="0">
              <a:buFontTx/>
              <a:buNone/>
              <a:defRPr/>
            </a:lvl1pPr>
          </a:lstStyle>
          <a:p>
            <a:pPr lvl="0"/>
            <a:r>
              <a:rPr lang="en-US" altLang="en-US"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4331-2868-200C-6EE6-340AFB520C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47C9FC-059E-C6C0-243E-30C1A6A14B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7782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4293EA-8B2E-C5F2-7659-B6B790E5107B}"/>
              </a:ext>
            </a:extLst>
          </p:cNvPr>
          <p:cNvSpPr>
            <a:spLocks noGrp="1"/>
          </p:cNvSpPr>
          <p:nvPr>
            <p:ph type="title" orient="vert"/>
          </p:nvPr>
        </p:nvSpPr>
        <p:spPr>
          <a:xfrm>
            <a:off x="5867400" y="381000"/>
            <a:ext cx="1828800" cy="55626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332233-A582-43D5-4092-AAD68A177166}"/>
              </a:ext>
            </a:extLst>
          </p:cNvPr>
          <p:cNvSpPr>
            <a:spLocks noGrp="1"/>
          </p:cNvSpPr>
          <p:nvPr>
            <p:ph type="body" orient="vert" idx="1"/>
          </p:nvPr>
        </p:nvSpPr>
        <p:spPr>
          <a:xfrm>
            <a:off x="381000" y="381000"/>
            <a:ext cx="533400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5277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36029-0162-510B-48C4-DE3E488D63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6A1D53-6CAC-0B82-EB2E-62F8E2C3A8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8866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165A1-407B-4185-26ED-0C252BE6BC7F}"/>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CC286A-F1A8-F383-A120-E24E29C4FE4D}"/>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244467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A51BE-6A68-6216-634E-4C149CD163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1C5B0B-648B-420C-0AA5-13F5901FEBBF}"/>
              </a:ext>
            </a:extLst>
          </p:cNvPr>
          <p:cNvSpPr>
            <a:spLocks noGrp="1"/>
          </p:cNvSpPr>
          <p:nvPr>
            <p:ph sz="half" idx="1"/>
          </p:nvPr>
        </p:nvSpPr>
        <p:spPr>
          <a:xfrm>
            <a:off x="381000" y="1371600"/>
            <a:ext cx="3581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CD4938-A538-FDA1-B47D-8EE994D2B8D1}"/>
              </a:ext>
            </a:extLst>
          </p:cNvPr>
          <p:cNvSpPr>
            <a:spLocks noGrp="1"/>
          </p:cNvSpPr>
          <p:nvPr>
            <p:ph sz="half" idx="2"/>
          </p:nvPr>
        </p:nvSpPr>
        <p:spPr>
          <a:xfrm>
            <a:off x="4114800" y="1371600"/>
            <a:ext cx="3581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6101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370C3-2C11-486C-39BE-F2A4C440FED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037108-DD0A-EE80-5ED6-819D68633A4A}"/>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B76FD6-DA53-3F92-66AE-892084ACD6C9}"/>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539322-28FD-AB8B-FFCF-145C4F4849C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FB4C34-87FC-913E-6375-FFE7C2C03246}"/>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6949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DCD3C-06E8-ED30-626D-E62073A9EC6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9530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8213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23268-EAE7-23E8-FD52-0ECEC80F24FA}"/>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B51CF2-F94A-E19B-29A4-F3067EB5109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3977FA-B843-CB02-B80F-BBD5BB71106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108240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E14AA-93FE-F1C2-4EDB-CFFC445C2C1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826630-9F49-7531-1710-4C0DEDA9F92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8A1CF674-9850-4258-CB18-B4180144916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908279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1262486-B081-1F66-0309-6B868E2674E8}"/>
              </a:ext>
            </a:extLst>
          </p:cNvPr>
          <p:cNvSpPr>
            <a:spLocks noGrp="1" noChangeArrowheads="1"/>
          </p:cNvSpPr>
          <p:nvPr>
            <p:ph type="title"/>
          </p:nvPr>
        </p:nvSpPr>
        <p:spPr bwMode="auto">
          <a:xfrm>
            <a:off x="381000" y="381000"/>
            <a:ext cx="73152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000A1903-8B94-2DFE-7B58-EA329F6CF28C}"/>
              </a:ext>
            </a:extLst>
          </p:cNvPr>
          <p:cNvSpPr>
            <a:spLocks noGrp="1" noChangeArrowheads="1"/>
          </p:cNvSpPr>
          <p:nvPr>
            <p:ph type="body" idx="1"/>
          </p:nvPr>
        </p:nvSpPr>
        <p:spPr bwMode="auto">
          <a:xfrm>
            <a:off x="381000" y="1371600"/>
            <a:ext cx="73152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4400" kern="1200">
          <a:solidFill>
            <a:schemeClr val="bg1"/>
          </a:solidFill>
          <a:latin typeface="+mj-lt"/>
          <a:ea typeface="+mj-ea"/>
          <a:cs typeface="+mj-cs"/>
        </a:defRPr>
      </a:lvl1pPr>
      <a:lvl2pPr algn="l" rtl="0" eaLnBrk="1" fontAlgn="base" hangingPunct="1">
        <a:spcBef>
          <a:spcPct val="0"/>
        </a:spcBef>
        <a:spcAft>
          <a:spcPct val="0"/>
        </a:spcAft>
        <a:defRPr sz="4400">
          <a:solidFill>
            <a:schemeClr val="bg1"/>
          </a:solidFill>
          <a:latin typeface="Microsoft Sans Serif" panose="020B0604020202020204" pitchFamily="34" charset="0"/>
        </a:defRPr>
      </a:lvl2pPr>
      <a:lvl3pPr algn="l" rtl="0" eaLnBrk="1" fontAlgn="base" hangingPunct="1">
        <a:spcBef>
          <a:spcPct val="0"/>
        </a:spcBef>
        <a:spcAft>
          <a:spcPct val="0"/>
        </a:spcAft>
        <a:defRPr sz="4400">
          <a:solidFill>
            <a:schemeClr val="bg1"/>
          </a:solidFill>
          <a:latin typeface="Microsoft Sans Serif" panose="020B0604020202020204" pitchFamily="34" charset="0"/>
        </a:defRPr>
      </a:lvl3pPr>
      <a:lvl4pPr algn="l" rtl="0" eaLnBrk="1" fontAlgn="base" hangingPunct="1">
        <a:spcBef>
          <a:spcPct val="0"/>
        </a:spcBef>
        <a:spcAft>
          <a:spcPct val="0"/>
        </a:spcAft>
        <a:defRPr sz="4400">
          <a:solidFill>
            <a:schemeClr val="bg1"/>
          </a:solidFill>
          <a:latin typeface="Microsoft Sans Serif" panose="020B0604020202020204" pitchFamily="34" charset="0"/>
        </a:defRPr>
      </a:lvl4pPr>
      <a:lvl5pPr algn="l" rtl="0" eaLnBrk="1" fontAlgn="base" hangingPunct="1">
        <a:spcBef>
          <a:spcPct val="0"/>
        </a:spcBef>
        <a:spcAft>
          <a:spcPct val="0"/>
        </a:spcAft>
        <a:defRPr sz="4400">
          <a:solidFill>
            <a:schemeClr val="bg1"/>
          </a:solidFill>
          <a:latin typeface="Microsoft Sans Serif" panose="020B0604020202020204" pitchFamily="34" charset="0"/>
        </a:defRPr>
      </a:lvl5pPr>
      <a:lvl6pPr marL="457200" algn="l" rtl="0" eaLnBrk="1" fontAlgn="base" hangingPunct="1">
        <a:spcBef>
          <a:spcPct val="0"/>
        </a:spcBef>
        <a:spcAft>
          <a:spcPct val="0"/>
        </a:spcAft>
        <a:defRPr sz="4400">
          <a:solidFill>
            <a:schemeClr val="bg1"/>
          </a:solidFill>
          <a:latin typeface="Microsoft Sans Serif" panose="020B0604020202020204" pitchFamily="34" charset="0"/>
        </a:defRPr>
      </a:lvl6pPr>
      <a:lvl7pPr marL="914400" algn="l" rtl="0" eaLnBrk="1" fontAlgn="base" hangingPunct="1">
        <a:spcBef>
          <a:spcPct val="0"/>
        </a:spcBef>
        <a:spcAft>
          <a:spcPct val="0"/>
        </a:spcAft>
        <a:defRPr sz="4400">
          <a:solidFill>
            <a:schemeClr val="bg1"/>
          </a:solidFill>
          <a:latin typeface="Microsoft Sans Serif" panose="020B0604020202020204" pitchFamily="34" charset="0"/>
        </a:defRPr>
      </a:lvl7pPr>
      <a:lvl8pPr marL="1371600" algn="l" rtl="0" eaLnBrk="1" fontAlgn="base" hangingPunct="1">
        <a:spcBef>
          <a:spcPct val="0"/>
        </a:spcBef>
        <a:spcAft>
          <a:spcPct val="0"/>
        </a:spcAft>
        <a:defRPr sz="4400">
          <a:solidFill>
            <a:schemeClr val="bg1"/>
          </a:solidFill>
          <a:latin typeface="Microsoft Sans Serif" panose="020B0604020202020204" pitchFamily="34" charset="0"/>
        </a:defRPr>
      </a:lvl8pPr>
      <a:lvl9pPr marL="1828800" algn="l" rtl="0" eaLnBrk="1" fontAlgn="base" hangingPunct="1">
        <a:spcBef>
          <a:spcPct val="0"/>
        </a:spcBef>
        <a:spcAft>
          <a:spcPct val="0"/>
        </a:spcAft>
        <a:defRPr sz="4400">
          <a:solidFill>
            <a:schemeClr val="bg1"/>
          </a:solidFill>
          <a:latin typeface="Microsoft Sans Serif"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bg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bg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a:extLst>
              <a:ext uri="{FF2B5EF4-FFF2-40B4-BE49-F238E27FC236}">
                <a16:creationId xmlns:a16="http://schemas.microsoft.com/office/drawing/2014/main" id="{7DF94D5C-1B2B-1B45-1F48-F108EA2B870B}"/>
              </a:ext>
            </a:extLst>
          </p:cNvPr>
          <p:cNvSpPr>
            <a:spLocks noGrp="1" noChangeArrowheads="1"/>
          </p:cNvSpPr>
          <p:nvPr>
            <p:ph type="ctrTitle"/>
          </p:nvPr>
        </p:nvSpPr>
        <p:spPr/>
        <p:txBody>
          <a:bodyPr/>
          <a:lstStyle/>
          <a:p>
            <a:r>
              <a:rPr lang="en-US" altLang="en-US" dirty="0"/>
              <a:t>Introduction to</a:t>
            </a:r>
            <a:endParaRPr lang="ru-RU" altLang="en-US" dirty="0"/>
          </a:p>
        </p:txBody>
      </p:sp>
      <p:sp>
        <p:nvSpPr>
          <p:cNvPr id="2053" name="Rectangle 5">
            <a:extLst>
              <a:ext uri="{FF2B5EF4-FFF2-40B4-BE49-F238E27FC236}">
                <a16:creationId xmlns:a16="http://schemas.microsoft.com/office/drawing/2014/main" id="{C347B0A5-B667-3E17-8C9B-507128BF7C94}"/>
              </a:ext>
            </a:extLst>
          </p:cNvPr>
          <p:cNvSpPr>
            <a:spLocks noGrp="1" noChangeArrowheads="1"/>
          </p:cNvSpPr>
          <p:nvPr>
            <p:ph type="subTitle" idx="1"/>
          </p:nvPr>
        </p:nvSpPr>
        <p:spPr/>
        <p:txBody>
          <a:bodyPr/>
          <a:lstStyle/>
          <a:p>
            <a:r>
              <a:rPr lang="en-US" altLang="en-US" dirty="0"/>
              <a:t>Modules</a:t>
            </a:r>
            <a:endParaRPr lang="ru-RU"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2169C-BA2B-E618-C4E1-002851B0C623}"/>
              </a:ext>
            </a:extLst>
          </p:cNvPr>
          <p:cNvSpPr>
            <a:spLocks noGrp="1"/>
          </p:cNvSpPr>
          <p:nvPr>
            <p:ph type="title"/>
          </p:nvPr>
        </p:nvSpPr>
        <p:spPr/>
        <p:txBody>
          <a:bodyPr/>
          <a:lstStyle/>
          <a:p>
            <a:r>
              <a:rPr lang="en-US" dirty="0"/>
              <a:t>Assignment 10:</a:t>
            </a:r>
          </a:p>
        </p:txBody>
      </p:sp>
      <p:sp>
        <p:nvSpPr>
          <p:cNvPr id="3" name="Content Placeholder 2">
            <a:extLst>
              <a:ext uri="{FF2B5EF4-FFF2-40B4-BE49-F238E27FC236}">
                <a16:creationId xmlns:a16="http://schemas.microsoft.com/office/drawing/2014/main" id="{E8CCCA65-CC6E-F693-F3DB-7474D961814E}"/>
              </a:ext>
            </a:extLst>
          </p:cNvPr>
          <p:cNvSpPr>
            <a:spLocks noGrp="1"/>
          </p:cNvSpPr>
          <p:nvPr>
            <p:ph idx="1"/>
          </p:nvPr>
        </p:nvSpPr>
        <p:spPr>
          <a:xfrm>
            <a:off x="381000" y="1371600"/>
            <a:ext cx="8001000" cy="4572000"/>
          </a:xfrm>
        </p:spPr>
        <p:txBody>
          <a:bodyPr/>
          <a:lstStyle/>
          <a:p>
            <a:pPr marL="0" indent="0" algn="just">
              <a:buNone/>
            </a:pPr>
            <a:r>
              <a:rPr lang="en-US" dirty="0"/>
              <a:t>Requirements:</a:t>
            </a:r>
          </a:p>
          <a:p>
            <a:pPr algn="just">
              <a:lnSpc>
                <a:spcPct val="150000"/>
              </a:lnSpc>
            </a:pPr>
            <a:r>
              <a:rPr lang="en-US" dirty="0"/>
              <a:t>Use math module or library to make your task easy.</a:t>
            </a:r>
          </a:p>
          <a:p>
            <a:pPr algn="just">
              <a:lnSpc>
                <a:spcPct val="150000"/>
              </a:lnSpc>
            </a:pPr>
            <a:r>
              <a:rPr lang="en-US" dirty="0"/>
              <a:t>Make it as simple as possible</a:t>
            </a:r>
          </a:p>
          <a:p>
            <a:pPr algn="just">
              <a:lnSpc>
                <a:spcPct val="150000"/>
              </a:lnSpc>
            </a:pPr>
            <a:r>
              <a:rPr lang="en-US" dirty="0"/>
              <a:t>I will also upload the code for the basic calculator. Modify existing one.</a:t>
            </a:r>
          </a:p>
        </p:txBody>
      </p:sp>
    </p:spTree>
    <p:extLst>
      <p:ext uri="{BB962C8B-B14F-4D97-AF65-F5344CB8AC3E}">
        <p14:creationId xmlns:p14="http://schemas.microsoft.com/office/powerpoint/2010/main" val="1227970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457200"/>
            <a:ext cx="6934200" cy="715962"/>
          </a:xfrm>
        </p:spPr>
        <p:txBody>
          <a:bodyPr/>
          <a:lstStyle/>
          <a:p>
            <a:r>
              <a:rPr lang="en-US" altLang="en-US" sz="3000" dirty="0">
                <a:solidFill>
                  <a:schemeClr val="tx1"/>
                </a:solidFill>
              </a:rPr>
              <a:t>What is Module?</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282700"/>
            <a:ext cx="6934200" cy="5105400"/>
          </a:xfrm>
        </p:spPr>
        <p:txBody>
          <a:bodyPr/>
          <a:lstStyle/>
          <a:p>
            <a:pPr algn="just">
              <a:lnSpc>
                <a:spcPct val="200000"/>
              </a:lnSpc>
            </a:pPr>
            <a:r>
              <a:rPr lang="en-US" altLang="ko-KR" sz="24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In Python, a module is a file containing Python statements and definitions. These files have a .</a:t>
            </a:r>
            <a:r>
              <a:rPr lang="en-US" altLang="ko-KR" sz="2400" dirty="0" err="1">
                <a:solidFill>
                  <a:srgbClr val="2B2A2A"/>
                </a:solidFill>
                <a:latin typeface="Times New Roman" panose="02020603050405020304" pitchFamily="18" charset="0"/>
                <a:ea typeface="Tahoma" panose="020B0604030504040204" pitchFamily="34" charset="0"/>
                <a:cs typeface="Times New Roman" panose="02020603050405020304" pitchFamily="18" charset="0"/>
              </a:rPr>
              <a:t>py</a:t>
            </a:r>
            <a:r>
              <a:rPr lang="en-US" altLang="ko-KR" sz="24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 extension and can be thought of as containers for organizing and reusing code. Modules help you break down your code into smaller, more manageable pieces, and they promote code reusability and maintainability.</a:t>
            </a:r>
          </a:p>
        </p:txBody>
      </p:sp>
    </p:spTree>
    <p:extLst>
      <p:ext uri="{BB962C8B-B14F-4D97-AF65-F5344CB8AC3E}">
        <p14:creationId xmlns:p14="http://schemas.microsoft.com/office/powerpoint/2010/main" val="2725602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33400"/>
            <a:ext cx="6934200" cy="715962"/>
          </a:xfrm>
        </p:spPr>
        <p:txBody>
          <a:bodyPr/>
          <a:lstStyle/>
          <a:p>
            <a:r>
              <a:rPr lang="en-US" altLang="en-US" sz="3000" b="1" dirty="0">
                <a:solidFill>
                  <a:schemeClr val="tx1"/>
                </a:solidFill>
              </a:rPr>
              <a:t>Understanding Module </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371600"/>
            <a:ext cx="6934200" cy="5105400"/>
          </a:xfrm>
        </p:spPr>
        <p:txBody>
          <a:bodyPr/>
          <a:lstStyle/>
          <a:p>
            <a:pPr algn="just">
              <a:lnSpc>
                <a:spcPct val="150000"/>
              </a:lnSpc>
            </a:pPr>
            <a:r>
              <a:rPr lang="en-US" altLang="ko-KR" sz="22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Organizing Code</a:t>
            </a:r>
          </a:p>
          <a:p>
            <a:pPr algn="just">
              <a:lnSpc>
                <a:spcPct val="150000"/>
              </a:lnSpc>
            </a:pPr>
            <a:r>
              <a:rPr lang="en-US" altLang="ko-KR" sz="22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Reuse</a:t>
            </a:r>
          </a:p>
          <a:p>
            <a:pPr algn="just">
              <a:lnSpc>
                <a:spcPct val="150000"/>
              </a:lnSpc>
            </a:pPr>
            <a:r>
              <a:rPr lang="en-US" altLang="ko-KR" sz="22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Namespace</a:t>
            </a:r>
          </a:p>
          <a:p>
            <a:pPr algn="just">
              <a:lnSpc>
                <a:spcPct val="150000"/>
              </a:lnSpc>
            </a:pPr>
            <a:r>
              <a:rPr lang="en-US" altLang="ko-KR" sz="22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Importing modules</a:t>
            </a:r>
          </a:p>
          <a:p>
            <a:pPr algn="just">
              <a:lnSpc>
                <a:spcPct val="150000"/>
              </a:lnSpc>
            </a:pPr>
            <a:r>
              <a:rPr lang="en-US" altLang="ko-KR" sz="22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Creating own modules</a:t>
            </a:r>
          </a:p>
          <a:p>
            <a:pPr algn="just">
              <a:lnSpc>
                <a:spcPct val="150000"/>
              </a:lnSpc>
            </a:pPr>
            <a:r>
              <a:rPr lang="en-US" altLang="ko-KR" sz="22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Importing modules with an alias </a:t>
            </a:r>
          </a:p>
          <a:p>
            <a:pPr algn="just">
              <a:lnSpc>
                <a:spcPct val="150000"/>
              </a:lnSpc>
            </a:pPr>
            <a:r>
              <a:rPr lang="en-US" altLang="ko-KR" sz="22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Importing specific items from modules</a:t>
            </a:r>
          </a:p>
          <a:p>
            <a:pPr algn="just">
              <a:lnSpc>
                <a:spcPct val="150000"/>
              </a:lnSpc>
            </a:pPr>
            <a:r>
              <a:rPr lang="en-US" altLang="ko-KR" sz="22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Importing all items from modules</a:t>
            </a:r>
          </a:p>
          <a:p>
            <a:pPr algn="just">
              <a:lnSpc>
                <a:spcPct val="150000"/>
              </a:lnSpc>
            </a:pPr>
            <a:r>
              <a:rPr lang="en-US" altLang="ko-KR" sz="22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Conditional Imports</a:t>
            </a:r>
          </a:p>
          <a:p>
            <a:pPr algn="just">
              <a:lnSpc>
                <a:spcPct val="150000"/>
              </a:lnSpc>
            </a:pPr>
            <a:endParaRPr lang="en-US" altLang="ko-KR" sz="22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pPr>
            <a:endParaRPr lang="en-US" altLang="ko-KR" sz="22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78006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20700"/>
            <a:ext cx="6934200" cy="715962"/>
          </a:xfrm>
        </p:spPr>
        <p:txBody>
          <a:bodyPr/>
          <a:lstStyle/>
          <a:p>
            <a:r>
              <a:rPr lang="en-US" altLang="en-US" sz="3000" b="1" dirty="0">
                <a:solidFill>
                  <a:schemeClr val="tx1"/>
                </a:solidFill>
              </a:rPr>
              <a:t>Importing Module</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401762"/>
            <a:ext cx="6934200" cy="5105400"/>
          </a:xfrm>
        </p:spPr>
        <p:txBody>
          <a:bodyPr/>
          <a:lstStyle/>
          <a:p>
            <a:pPr algn="just">
              <a:lnSpc>
                <a:spcPct val="150000"/>
              </a:lnSpc>
            </a:pPr>
            <a:r>
              <a:rPr lang="en-US" sz="2500" i="0" dirty="0">
                <a:solidFill>
                  <a:srgbClr val="2B2A2A"/>
                </a:solidFill>
                <a:effectLst/>
                <a:latin typeface="Times New Roman" panose="02020603050405020304" pitchFamily="18" charset="0"/>
                <a:cs typeface="Times New Roman" panose="02020603050405020304" pitchFamily="18" charset="0"/>
              </a:rPr>
              <a:t>To import an entire module, you use the import statement followed by the name of the module:</a:t>
            </a:r>
          </a:p>
          <a:p>
            <a:pPr algn="just">
              <a:lnSpc>
                <a:spcPct val="150000"/>
              </a:lnSpc>
            </a:pPr>
            <a:endParaRPr lang="en-US" sz="2500" dirty="0">
              <a:solidFill>
                <a:srgbClr val="2B2A2A"/>
              </a:solidFill>
              <a:latin typeface="Times New Roman" panose="02020603050405020304" pitchFamily="18" charset="0"/>
              <a:cs typeface="Times New Roman" panose="02020603050405020304" pitchFamily="18" charset="0"/>
            </a:endParaRPr>
          </a:p>
          <a:p>
            <a:pPr algn="just">
              <a:lnSpc>
                <a:spcPct val="150000"/>
              </a:lnSpc>
            </a:pPr>
            <a:r>
              <a:rPr lang="en-US" sz="2500" i="0" dirty="0">
                <a:solidFill>
                  <a:srgbClr val="2B2A2A"/>
                </a:solidFill>
                <a:effectLst/>
                <a:latin typeface="Times New Roman" panose="02020603050405020304" pitchFamily="18" charset="0"/>
                <a:cs typeface="Times New Roman" panose="02020603050405020304" pitchFamily="18" charset="0"/>
              </a:rPr>
              <a:t>You can import a module with an alias (a different name) to make it easier to refer to the module in your code:</a:t>
            </a:r>
          </a:p>
        </p:txBody>
      </p:sp>
      <p:pic>
        <p:nvPicPr>
          <p:cNvPr id="7" name="Picture 6">
            <a:extLst>
              <a:ext uri="{FF2B5EF4-FFF2-40B4-BE49-F238E27FC236}">
                <a16:creationId xmlns:a16="http://schemas.microsoft.com/office/drawing/2014/main" id="{0D08E694-79DD-FFF3-6D2B-CE9E7938E7FD}"/>
              </a:ext>
            </a:extLst>
          </p:cNvPr>
          <p:cNvPicPr>
            <a:picLocks noChangeAspect="1"/>
          </p:cNvPicPr>
          <p:nvPr/>
        </p:nvPicPr>
        <p:blipFill>
          <a:blip r:embed="rId4"/>
          <a:stretch>
            <a:fillRect/>
          </a:stretch>
        </p:blipFill>
        <p:spPr>
          <a:xfrm>
            <a:off x="4572000" y="2743200"/>
            <a:ext cx="1897620" cy="557237"/>
          </a:xfrm>
          <a:prstGeom prst="rect">
            <a:avLst/>
          </a:prstGeom>
        </p:spPr>
      </p:pic>
      <p:pic>
        <p:nvPicPr>
          <p:cNvPr id="9" name="Picture 8">
            <a:extLst>
              <a:ext uri="{FF2B5EF4-FFF2-40B4-BE49-F238E27FC236}">
                <a16:creationId xmlns:a16="http://schemas.microsoft.com/office/drawing/2014/main" id="{BF849E0B-844D-9CF9-F089-8FC5685FBADE}"/>
              </a:ext>
            </a:extLst>
          </p:cNvPr>
          <p:cNvPicPr>
            <a:picLocks noChangeAspect="1"/>
          </p:cNvPicPr>
          <p:nvPr/>
        </p:nvPicPr>
        <p:blipFill>
          <a:blip r:embed="rId5"/>
          <a:stretch>
            <a:fillRect/>
          </a:stretch>
        </p:blipFill>
        <p:spPr>
          <a:xfrm>
            <a:off x="4170582" y="5456238"/>
            <a:ext cx="2700455" cy="557237"/>
          </a:xfrm>
          <a:prstGeom prst="rect">
            <a:avLst/>
          </a:prstGeom>
        </p:spPr>
      </p:pic>
    </p:spTree>
    <p:extLst>
      <p:ext uri="{BB962C8B-B14F-4D97-AF65-F5344CB8AC3E}">
        <p14:creationId xmlns:p14="http://schemas.microsoft.com/office/powerpoint/2010/main" val="2115082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20700"/>
            <a:ext cx="6934200" cy="715962"/>
          </a:xfrm>
        </p:spPr>
        <p:txBody>
          <a:bodyPr/>
          <a:lstStyle/>
          <a:p>
            <a:r>
              <a:rPr lang="en-US" altLang="en-US" sz="3000" b="1" dirty="0">
                <a:solidFill>
                  <a:schemeClr val="tx1"/>
                </a:solidFill>
              </a:rPr>
              <a:t>Importing from Module</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401762"/>
            <a:ext cx="6934200" cy="5105400"/>
          </a:xfrm>
        </p:spPr>
        <p:txBody>
          <a:bodyPr/>
          <a:lstStyle/>
          <a:p>
            <a:pPr algn="just">
              <a:lnSpc>
                <a:spcPct val="150000"/>
              </a:lnSpc>
            </a:pPr>
            <a:r>
              <a:rPr lang="en-US" sz="2500" i="0" dirty="0">
                <a:solidFill>
                  <a:srgbClr val="2B2A2A"/>
                </a:solidFill>
                <a:effectLst/>
                <a:latin typeface="Times New Roman" panose="02020603050405020304" pitchFamily="18" charset="0"/>
                <a:cs typeface="Times New Roman" panose="02020603050405020304" pitchFamily="18" charset="0"/>
              </a:rPr>
              <a:t>You can import specific functions, classes, or variables from a module using the from keyword:</a:t>
            </a:r>
          </a:p>
          <a:p>
            <a:pPr marL="0" indent="0" algn="just">
              <a:lnSpc>
                <a:spcPct val="150000"/>
              </a:lnSpc>
              <a:buNone/>
            </a:pPr>
            <a:endParaRPr lang="en-US" sz="2500" i="0" dirty="0">
              <a:solidFill>
                <a:srgbClr val="2B2A2A"/>
              </a:solidFill>
              <a:effectLst/>
              <a:latin typeface="Times New Roman" panose="02020603050405020304" pitchFamily="18" charset="0"/>
              <a:cs typeface="Times New Roman" panose="02020603050405020304" pitchFamily="18" charset="0"/>
            </a:endParaRPr>
          </a:p>
          <a:p>
            <a:pPr algn="just">
              <a:lnSpc>
                <a:spcPct val="150000"/>
              </a:lnSpc>
            </a:pPr>
            <a:r>
              <a:rPr lang="en-US" sz="2300" i="0" dirty="0">
                <a:solidFill>
                  <a:srgbClr val="2B2A2A"/>
                </a:solidFill>
                <a:effectLst/>
                <a:latin typeface="Times New Roman" panose="02020603050405020304" pitchFamily="18" charset="0"/>
                <a:cs typeface="Times New Roman" panose="02020603050405020304" pitchFamily="18" charset="0"/>
              </a:rPr>
              <a:t>You can import all items from a module using an asterisk *, but this is generally discouraged because it can lead to namespace pollution and make it unclear where a particular item comes from:</a:t>
            </a:r>
          </a:p>
        </p:txBody>
      </p:sp>
      <p:pic>
        <p:nvPicPr>
          <p:cNvPr id="4" name="Picture 3">
            <a:extLst>
              <a:ext uri="{FF2B5EF4-FFF2-40B4-BE49-F238E27FC236}">
                <a16:creationId xmlns:a16="http://schemas.microsoft.com/office/drawing/2014/main" id="{C2741663-736D-2B29-0AB4-1A745DEEFB6E}"/>
              </a:ext>
            </a:extLst>
          </p:cNvPr>
          <p:cNvPicPr>
            <a:picLocks noChangeAspect="1"/>
          </p:cNvPicPr>
          <p:nvPr/>
        </p:nvPicPr>
        <p:blipFill>
          <a:blip r:embed="rId4"/>
          <a:stretch>
            <a:fillRect/>
          </a:stretch>
        </p:blipFill>
        <p:spPr>
          <a:xfrm>
            <a:off x="4098061" y="2667000"/>
            <a:ext cx="2700478" cy="600106"/>
          </a:xfrm>
          <a:prstGeom prst="rect">
            <a:avLst/>
          </a:prstGeom>
        </p:spPr>
      </p:pic>
      <p:pic>
        <p:nvPicPr>
          <p:cNvPr id="6" name="Picture 5">
            <a:extLst>
              <a:ext uri="{FF2B5EF4-FFF2-40B4-BE49-F238E27FC236}">
                <a16:creationId xmlns:a16="http://schemas.microsoft.com/office/drawing/2014/main" id="{A1675A22-569F-7329-0019-59AC2683001B}"/>
              </a:ext>
            </a:extLst>
          </p:cNvPr>
          <p:cNvPicPr>
            <a:picLocks noChangeAspect="1"/>
          </p:cNvPicPr>
          <p:nvPr/>
        </p:nvPicPr>
        <p:blipFill>
          <a:blip r:embed="rId5"/>
          <a:stretch>
            <a:fillRect/>
          </a:stretch>
        </p:blipFill>
        <p:spPr>
          <a:xfrm>
            <a:off x="3723173" y="5759389"/>
            <a:ext cx="3439627" cy="600106"/>
          </a:xfrm>
          <a:prstGeom prst="rect">
            <a:avLst/>
          </a:prstGeom>
        </p:spPr>
      </p:pic>
    </p:spTree>
    <p:extLst>
      <p:ext uri="{BB962C8B-B14F-4D97-AF65-F5344CB8AC3E}">
        <p14:creationId xmlns:p14="http://schemas.microsoft.com/office/powerpoint/2010/main" val="3553269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20700"/>
            <a:ext cx="6934200" cy="715962"/>
          </a:xfrm>
        </p:spPr>
        <p:txBody>
          <a:bodyPr/>
          <a:lstStyle/>
          <a:p>
            <a:r>
              <a:rPr lang="en-US" altLang="en-US" sz="3000" b="1" dirty="0">
                <a:solidFill>
                  <a:schemeClr val="tx1"/>
                </a:solidFill>
              </a:rPr>
              <a:t>Conditional Imports</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401762"/>
            <a:ext cx="6934200" cy="5105400"/>
          </a:xfrm>
        </p:spPr>
        <p:txBody>
          <a:bodyPr/>
          <a:lstStyle/>
          <a:p>
            <a:pPr algn="just">
              <a:lnSpc>
                <a:spcPct val="150000"/>
              </a:lnSpc>
            </a:pPr>
            <a:r>
              <a:rPr lang="en-US" sz="2300" i="0" dirty="0">
                <a:solidFill>
                  <a:srgbClr val="2B2A2A"/>
                </a:solidFill>
                <a:effectLst/>
                <a:latin typeface="Times New Roman" panose="02020603050405020304" pitchFamily="18" charset="0"/>
                <a:cs typeface="Times New Roman" panose="02020603050405020304" pitchFamily="18" charset="0"/>
              </a:rPr>
              <a:t>You can use conditional imports to import modules based on certain conditions. For example, you might want to use one module on Windows and another on Linux:</a:t>
            </a:r>
          </a:p>
        </p:txBody>
      </p:sp>
      <p:pic>
        <p:nvPicPr>
          <p:cNvPr id="3" name="Picture 2">
            <a:extLst>
              <a:ext uri="{FF2B5EF4-FFF2-40B4-BE49-F238E27FC236}">
                <a16:creationId xmlns:a16="http://schemas.microsoft.com/office/drawing/2014/main" id="{A1D73897-4700-4360-4D7B-D0181CFDAB6A}"/>
              </a:ext>
            </a:extLst>
          </p:cNvPr>
          <p:cNvPicPr>
            <a:picLocks noChangeAspect="1"/>
          </p:cNvPicPr>
          <p:nvPr/>
        </p:nvPicPr>
        <p:blipFill>
          <a:blip r:embed="rId4"/>
          <a:stretch>
            <a:fillRect/>
          </a:stretch>
        </p:blipFill>
        <p:spPr>
          <a:xfrm>
            <a:off x="3430398" y="4191000"/>
            <a:ext cx="4035804" cy="1752600"/>
          </a:xfrm>
          <a:prstGeom prst="rect">
            <a:avLst/>
          </a:prstGeom>
        </p:spPr>
      </p:pic>
    </p:spTree>
    <p:extLst>
      <p:ext uri="{BB962C8B-B14F-4D97-AF65-F5344CB8AC3E}">
        <p14:creationId xmlns:p14="http://schemas.microsoft.com/office/powerpoint/2010/main" val="3553771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20700"/>
            <a:ext cx="6934200" cy="715962"/>
          </a:xfrm>
        </p:spPr>
        <p:txBody>
          <a:bodyPr/>
          <a:lstStyle/>
          <a:p>
            <a:r>
              <a:rPr lang="en-US" altLang="en-US" sz="3000" b="1" dirty="0">
                <a:solidFill>
                  <a:schemeClr val="tx1"/>
                </a:solidFill>
              </a:rPr>
              <a:t>Creating Own Module</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401762"/>
            <a:ext cx="6934200" cy="5105400"/>
          </a:xfrm>
        </p:spPr>
        <p:txBody>
          <a:bodyPr/>
          <a:lstStyle/>
          <a:p>
            <a:pPr algn="just">
              <a:lnSpc>
                <a:spcPct val="150000"/>
              </a:lnSpc>
            </a:pPr>
            <a:r>
              <a:rPr lang="en-US" sz="2500" i="0" dirty="0">
                <a:solidFill>
                  <a:srgbClr val="2B2A2A"/>
                </a:solidFill>
                <a:effectLst/>
                <a:latin typeface="Times New Roman" panose="02020603050405020304" pitchFamily="18" charset="0"/>
                <a:cs typeface="Times New Roman" panose="02020603050405020304" pitchFamily="18" charset="0"/>
              </a:rPr>
              <a:t>You can create your own modules by creating a Python file with the .</a:t>
            </a:r>
            <a:r>
              <a:rPr lang="en-US" sz="2500" i="0" dirty="0" err="1">
                <a:solidFill>
                  <a:srgbClr val="2B2A2A"/>
                </a:solidFill>
                <a:effectLst/>
                <a:latin typeface="Times New Roman" panose="02020603050405020304" pitchFamily="18" charset="0"/>
                <a:cs typeface="Times New Roman" panose="02020603050405020304" pitchFamily="18" charset="0"/>
              </a:rPr>
              <a:t>py</a:t>
            </a:r>
            <a:r>
              <a:rPr lang="en-US" sz="2500" i="0" dirty="0">
                <a:solidFill>
                  <a:srgbClr val="2B2A2A"/>
                </a:solidFill>
                <a:effectLst/>
                <a:latin typeface="Times New Roman" panose="02020603050405020304" pitchFamily="18" charset="0"/>
                <a:cs typeface="Times New Roman" panose="02020603050405020304" pitchFamily="18" charset="0"/>
              </a:rPr>
              <a:t> extension and defining functions, classes, or variables within it. These can then be imported and used in other parts of your code.</a:t>
            </a:r>
          </a:p>
          <a:p>
            <a:pPr algn="just">
              <a:lnSpc>
                <a:spcPct val="150000"/>
              </a:lnSpc>
            </a:pPr>
            <a:endParaRPr lang="en-US" sz="2500" i="0" dirty="0">
              <a:solidFill>
                <a:srgbClr val="2B2A2A"/>
              </a:solidFill>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2A05D50-0E8E-102A-10CA-6AF4F83C2FB1}"/>
              </a:ext>
            </a:extLst>
          </p:cNvPr>
          <p:cNvPicPr>
            <a:picLocks noChangeAspect="1"/>
          </p:cNvPicPr>
          <p:nvPr/>
        </p:nvPicPr>
        <p:blipFill>
          <a:blip r:embed="rId4"/>
          <a:stretch>
            <a:fillRect/>
          </a:stretch>
        </p:blipFill>
        <p:spPr>
          <a:xfrm>
            <a:off x="2362199" y="4565526"/>
            <a:ext cx="2196863" cy="2106736"/>
          </a:xfrm>
          <a:prstGeom prst="rect">
            <a:avLst/>
          </a:prstGeom>
        </p:spPr>
      </p:pic>
      <p:pic>
        <p:nvPicPr>
          <p:cNvPr id="5" name="Picture 4">
            <a:extLst>
              <a:ext uri="{FF2B5EF4-FFF2-40B4-BE49-F238E27FC236}">
                <a16:creationId xmlns:a16="http://schemas.microsoft.com/office/drawing/2014/main" id="{ED2A88C6-A4D6-8A30-2F9F-33230AF5CBE6}"/>
              </a:ext>
            </a:extLst>
          </p:cNvPr>
          <p:cNvPicPr>
            <a:picLocks noChangeAspect="1"/>
          </p:cNvPicPr>
          <p:nvPr/>
        </p:nvPicPr>
        <p:blipFill>
          <a:blip r:embed="rId5"/>
          <a:stretch>
            <a:fillRect/>
          </a:stretch>
        </p:blipFill>
        <p:spPr>
          <a:xfrm>
            <a:off x="4730873" y="4558490"/>
            <a:ext cx="4101860" cy="2113772"/>
          </a:xfrm>
          <a:prstGeom prst="rect">
            <a:avLst/>
          </a:prstGeom>
        </p:spPr>
      </p:pic>
    </p:spTree>
    <p:extLst>
      <p:ext uri="{BB962C8B-B14F-4D97-AF65-F5344CB8AC3E}">
        <p14:creationId xmlns:p14="http://schemas.microsoft.com/office/powerpoint/2010/main" val="2664399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2169C-BA2B-E618-C4E1-002851B0C623}"/>
              </a:ext>
            </a:extLst>
          </p:cNvPr>
          <p:cNvSpPr>
            <a:spLocks noGrp="1"/>
          </p:cNvSpPr>
          <p:nvPr>
            <p:ph type="title"/>
          </p:nvPr>
        </p:nvSpPr>
        <p:spPr/>
        <p:txBody>
          <a:bodyPr/>
          <a:lstStyle/>
          <a:p>
            <a:r>
              <a:rPr lang="en-US" dirty="0"/>
              <a:t>Class Activity</a:t>
            </a:r>
          </a:p>
        </p:txBody>
      </p:sp>
      <p:sp>
        <p:nvSpPr>
          <p:cNvPr id="3" name="Content Placeholder 2">
            <a:extLst>
              <a:ext uri="{FF2B5EF4-FFF2-40B4-BE49-F238E27FC236}">
                <a16:creationId xmlns:a16="http://schemas.microsoft.com/office/drawing/2014/main" id="{E8CCCA65-CC6E-F693-F3DB-7474D961814E}"/>
              </a:ext>
            </a:extLst>
          </p:cNvPr>
          <p:cNvSpPr>
            <a:spLocks noGrp="1"/>
          </p:cNvSpPr>
          <p:nvPr>
            <p:ph idx="1"/>
          </p:nvPr>
        </p:nvSpPr>
        <p:spPr/>
        <p:txBody>
          <a:bodyPr/>
          <a:lstStyle/>
          <a:p>
            <a:r>
              <a:rPr lang="en-US" dirty="0"/>
              <a:t>Complete Address Book</a:t>
            </a:r>
          </a:p>
          <a:p>
            <a:r>
              <a:rPr lang="en-US" dirty="0"/>
              <a:t>Update Contact</a:t>
            </a:r>
          </a:p>
          <a:p>
            <a:r>
              <a:rPr lang="en-US" dirty="0"/>
              <a:t>Remove Contact</a:t>
            </a:r>
          </a:p>
          <a:p>
            <a:r>
              <a:rPr lang="en-US"/>
              <a:t>Search Contact</a:t>
            </a:r>
          </a:p>
        </p:txBody>
      </p:sp>
    </p:spTree>
    <p:extLst>
      <p:ext uri="{BB962C8B-B14F-4D97-AF65-F5344CB8AC3E}">
        <p14:creationId xmlns:p14="http://schemas.microsoft.com/office/powerpoint/2010/main" val="1385130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2169C-BA2B-E618-C4E1-002851B0C623}"/>
              </a:ext>
            </a:extLst>
          </p:cNvPr>
          <p:cNvSpPr>
            <a:spLocks noGrp="1"/>
          </p:cNvSpPr>
          <p:nvPr>
            <p:ph type="title"/>
          </p:nvPr>
        </p:nvSpPr>
        <p:spPr/>
        <p:txBody>
          <a:bodyPr/>
          <a:lstStyle/>
          <a:p>
            <a:r>
              <a:rPr lang="en-US" dirty="0"/>
              <a:t>Assignment 10:</a:t>
            </a:r>
          </a:p>
        </p:txBody>
      </p:sp>
      <p:sp>
        <p:nvSpPr>
          <p:cNvPr id="3" name="Content Placeholder 2">
            <a:extLst>
              <a:ext uri="{FF2B5EF4-FFF2-40B4-BE49-F238E27FC236}">
                <a16:creationId xmlns:a16="http://schemas.microsoft.com/office/drawing/2014/main" id="{E8CCCA65-CC6E-F693-F3DB-7474D961814E}"/>
              </a:ext>
            </a:extLst>
          </p:cNvPr>
          <p:cNvSpPr>
            <a:spLocks noGrp="1"/>
          </p:cNvSpPr>
          <p:nvPr>
            <p:ph idx="1"/>
          </p:nvPr>
        </p:nvSpPr>
        <p:spPr>
          <a:xfrm>
            <a:off x="381000" y="1371600"/>
            <a:ext cx="8001000" cy="4572000"/>
          </a:xfrm>
        </p:spPr>
        <p:txBody>
          <a:bodyPr/>
          <a:lstStyle/>
          <a:p>
            <a:pPr algn="just"/>
            <a:r>
              <a:rPr lang="en-US" dirty="0"/>
              <a:t>Objective: </a:t>
            </a:r>
            <a:r>
              <a:rPr lang="en-US" b="0" i="0" dirty="0">
                <a:solidFill>
                  <a:srgbClr val="D1D5DB"/>
                </a:solidFill>
                <a:effectLst/>
                <a:latin typeface="Söhne"/>
              </a:rPr>
              <a:t>The objective of this assignment is to design and implement a scientific calculator in Python. The calculator should be capable of performing various mathematical operations, including basic arithmetic, trigonometric functions, logarithmic functions, and more.</a:t>
            </a:r>
          </a:p>
          <a:p>
            <a:pPr algn="just"/>
            <a:r>
              <a:rPr lang="en-US" dirty="0">
                <a:latin typeface="Söhne"/>
              </a:rPr>
              <a:t>Note: Use your previous assignment of calculator and modify it to make it scientific calculator</a:t>
            </a:r>
            <a:endParaRPr lang="en-US" dirty="0"/>
          </a:p>
        </p:txBody>
      </p:sp>
    </p:spTree>
    <p:extLst>
      <p:ext uri="{BB962C8B-B14F-4D97-AF65-F5344CB8AC3E}">
        <p14:creationId xmlns:p14="http://schemas.microsoft.com/office/powerpoint/2010/main" val="2174754357"/>
      </p:ext>
    </p:extLst>
  </p:cSld>
  <p:clrMapOvr>
    <a:masterClrMapping/>
  </p:clrMapOvr>
</p:sld>
</file>

<file path=ppt/theme/theme1.xml><?xml version="1.0" encoding="utf-8"?>
<a:theme xmlns:a="http://schemas.openxmlformats.org/drawingml/2006/main" name="powerpoint-template-24">
  <a:themeElements>
    <a:clrScheme name="powerpoint-template-24 13">
      <a:dk1>
        <a:srgbClr val="4D4D4D"/>
      </a:dk1>
      <a:lt1>
        <a:srgbClr val="FFFFFF"/>
      </a:lt1>
      <a:dk2>
        <a:srgbClr val="4D4D4D"/>
      </a:dk2>
      <a:lt2>
        <a:srgbClr val="015802"/>
      </a:lt2>
      <a:accent1>
        <a:srgbClr val="016E01"/>
      </a:accent1>
      <a:accent2>
        <a:srgbClr val="019003"/>
      </a:accent2>
      <a:accent3>
        <a:srgbClr val="FFFFFF"/>
      </a:accent3>
      <a:accent4>
        <a:srgbClr val="404040"/>
      </a:accent4>
      <a:accent5>
        <a:srgbClr val="AABAAA"/>
      </a:accent5>
      <a:accent6>
        <a:srgbClr val="018202"/>
      </a:accent6>
      <a:hlink>
        <a:srgbClr val="DE0000"/>
      </a:hlink>
      <a:folHlink>
        <a:srgbClr val="DDDDDD"/>
      </a:folHlink>
    </a:clrScheme>
    <a:fontScheme name="powerpoint-template-24">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owerpoint-template-24 1">
        <a:dk1>
          <a:srgbClr val="4D4D4D"/>
        </a:dk1>
        <a:lt1>
          <a:srgbClr val="FFFFFF"/>
        </a:lt1>
        <a:dk2>
          <a:srgbClr val="4D4D4D"/>
        </a:dk2>
        <a:lt2>
          <a:srgbClr val="0C209B"/>
        </a:lt2>
        <a:accent1>
          <a:srgbClr val="2167BF"/>
        </a:accent1>
        <a:accent2>
          <a:srgbClr val="C60C0D"/>
        </a:accent2>
        <a:accent3>
          <a:srgbClr val="FFFFFF"/>
        </a:accent3>
        <a:accent4>
          <a:srgbClr val="404040"/>
        </a:accent4>
        <a:accent5>
          <a:srgbClr val="ABB8DC"/>
        </a:accent5>
        <a:accent6>
          <a:srgbClr val="B30A0B"/>
        </a:accent6>
        <a:hlink>
          <a:srgbClr val="4793C7"/>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2">
        <a:dk1>
          <a:srgbClr val="4D4D4D"/>
        </a:dk1>
        <a:lt1>
          <a:srgbClr val="FFFFFF"/>
        </a:lt1>
        <a:dk2>
          <a:srgbClr val="4D4D4D"/>
        </a:dk2>
        <a:lt2>
          <a:srgbClr val="CC0000"/>
        </a:lt2>
        <a:accent1>
          <a:srgbClr val="FF9933"/>
        </a:accent1>
        <a:accent2>
          <a:srgbClr val="009900"/>
        </a:accent2>
        <a:accent3>
          <a:srgbClr val="FFFFFF"/>
        </a:accent3>
        <a:accent4>
          <a:srgbClr val="404040"/>
        </a:accent4>
        <a:accent5>
          <a:srgbClr val="FFCAAD"/>
        </a:accent5>
        <a:accent6>
          <a:srgbClr val="008A00"/>
        </a:accent6>
        <a:hlink>
          <a:srgbClr val="3366F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3">
        <a:dk1>
          <a:srgbClr val="4D4D4D"/>
        </a:dk1>
        <a:lt1>
          <a:srgbClr val="FFFFFF"/>
        </a:lt1>
        <a:dk2>
          <a:srgbClr val="4D4D4D"/>
        </a:dk2>
        <a:lt2>
          <a:srgbClr val="93CB6A"/>
        </a:lt2>
        <a:accent1>
          <a:srgbClr val="71BE5E"/>
        </a:accent1>
        <a:accent2>
          <a:srgbClr val="A0CD6E"/>
        </a:accent2>
        <a:accent3>
          <a:srgbClr val="FFFFFF"/>
        </a:accent3>
        <a:accent4>
          <a:srgbClr val="404040"/>
        </a:accent4>
        <a:accent5>
          <a:srgbClr val="BBDBB6"/>
        </a:accent5>
        <a:accent6>
          <a:srgbClr val="91BA63"/>
        </a:accent6>
        <a:hlink>
          <a:srgbClr val="6BAB4A"/>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4">
        <a:dk1>
          <a:srgbClr val="4D4D4D"/>
        </a:dk1>
        <a:lt1>
          <a:srgbClr val="FFFFFF"/>
        </a:lt1>
        <a:dk2>
          <a:srgbClr val="4D4D4D"/>
        </a:dk2>
        <a:lt2>
          <a:srgbClr val="189C25"/>
        </a:lt2>
        <a:accent1>
          <a:srgbClr val="33B642"/>
        </a:accent1>
        <a:accent2>
          <a:srgbClr val="5ED05F"/>
        </a:accent2>
        <a:accent3>
          <a:srgbClr val="FFFFFF"/>
        </a:accent3>
        <a:accent4>
          <a:srgbClr val="404040"/>
        </a:accent4>
        <a:accent5>
          <a:srgbClr val="ADD7B0"/>
        </a:accent5>
        <a:accent6>
          <a:srgbClr val="54BC55"/>
        </a:accent6>
        <a:hlink>
          <a:srgbClr val="66D15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5">
        <a:dk1>
          <a:srgbClr val="4D4D4D"/>
        </a:dk1>
        <a:lt1>
          <a:srgbClr val="FFFFFF"/>
        </a:lt1>
        <a:dk2>
          <a:srgbClr val="4D4D4D"/>
        </a:dk2>
        <a:lt2>
          <a:srgbClr val="E1E14F"/>
        </a:lt2>
        <a:accent1>
          <a:srgbClr val="33B642"/>
        </a:accent1>
        <a:accent2>
          <a:srgbClr val="5ED05F"/>
        </a:accent2>
        <a:accent3>
          <a:srgbClr val="FFFFFF"/>
        </a:accent3>
        <a:accent4>
          <a:srgbClr val="404040"/>
        </a:accent4>
        <a:accent5>
          <a:srgbClr val="ADD7B0"/>
        </a:accent5>
        <a:accent6>
          <a:srgbClr val="54BC55"/>
        </a:accent6>
        <a:hlink>
          <a:srgbClr val="66D15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6">
        <a:dk1>
          <a:srgbClr val="4D4D4D"/>
        </a:dk1>
        <a:lt1>
          <a:srgbClr val="FFFFFF"/>
        </a:lt1>
        <a:dk2>
          <a:srgbClr val="4D4D4D"/>
        </a:dk2>
        <a:lt2>
          <a:srgbClr val="4C8E3D"/>
        </a:lt2>
        <a:accent1>
          <a:srgbClr val="66A050"/>
        </a:accent1>
        <a:accent2>
          <a:srgbClr val="6EA552"/>
        </a:accent2>
        <a:accent3>
          <a:srgbClr val="FFFFFF"/>
        </a:accent3>
        <a:accent4>
          <a:srgbClr val="404040"/>
        </a:accent4>
        <a:accent5>
          <a:srgbClr val="B8CDB3"/>
        </a:accent5>
        <a:accent6>
          <a:srgbClr val="639549"/>
        </a:accent6>
        <a:hlink>
          <a:srgbClr val="89B963"/>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7">
        <a:dk1>
          <a:srgbClr val="4D4D4D"/>
        </a:dk1>
        <a:lt1>
          <a:srgbClr val="FFFFFF"/>
        </a:lt1>
        <a:dk2>
          <a:srgbClr val="4D4D4D"/>
        </a:dk2>
        <a:lt2>
          <a:srgbClr val="4D7C48"/>
        </a:lt2>
        <a:accent1>
          <a:srgbClr val="599148"/>
        </a:accent1>
        <a:accent2>
          <a:srgbClr val="69A253"/>
        </a:accent2>
        <a:accent3>
          <a:srgbClr val="FFFFFF"/>
        </a:accent3>
        <a:accent4>
          <a:srgbClr val="404040"/>
        </a:accent4>
        <a:accent5>
          <a:srgbClr val="B5C7B1"/>
        </a:accent5>
        <a:accent6>
          <a:srgbClr val="5E924A"/>
        </a:accent6>
        <a:hlink>
          <a:srgbClr val="80C15D"/>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8">
        <a:dk1>
          <a:srgbClr val="4D4D4D"/>
        </a:dk1>
        <a:lt1>
          <a:srgbClr val="FFFFFF"/>
        </a:lt1>
        <a:dk2>
          <a:srgbClr val="4D4D4D"/>
        </a:dk2>
        <a:lt2>
          <a:srgbClr val="467F20"/>
        </a:lt2>
        <a:accent1>
          <a:srgbClr val="5CA822"/>
        </a:accent1>
        <a:accent2>
          <a:srgbClr val="66C022"/>
        </a:accent2>
        <a:accent3>
          <a:srgbClr val="FFFFFF"/>
        </a:accent3>
        <a:accent4>
          <a:srgbClr val="404040"/>
        </a:accent4>
        <a:accent5>
          <a:srgbClr val="B5D1AB"/>
        </a:accent5>
        <a:accent6>
          <a:srgbClr val="5CAE1E"/>
        </a:accent6>
        <a:hlink>
          <a:srgbClr val="71CF2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9">
        <a:dk1>
          <a:srgbClr val="4D4D4D"/>
        </a:dk1>
        <a:lt1>
          <a:srgbClr val="FFFFFF"/>
        </a:lt1>
        <a:dk2>
          <a:srgbClr val="4D4D4D"/>
        </a:dk2>
        <a:lt2>
          <a:srgbClr val="8A9BA5"/>
        </a:lt2>
        <a:accent1>
          <a:srgbClr val="5CA822"/>
        </a:accent1>
        <a:accent2>
          <a:srgbClr val="66C022"/>
        </a:accent2>
        <a:accent3>
          <a:srgbClr val="FFFFFF"/>
        </a:accent3>
        <a:accent4>
          <a:srgbClr val="404040"/>
        </a:accent4>
        <a:accent5>
          <a:srgbClr val="B5D1AB"/>
        </a:accent5>
        <a:accent6>
          <a:srgbClr val="5CAE1E"/>
        </a:accent6>
        <a:hlink>
          <a:srgbClr val="71CF2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0">
        <a:dk1>
          <a:srgbClr val="4D4D4D"/>
        </a:dk1>
        <a:lt1>
          <a:srgbClr val="FFFFFF"/>
        </a:lt1>
        <a:dk2>
          <a:srgbClr val="4D4D4D"/>
        </a:dk2>
        <a:lt2>
          <a:srgbClr val="51873B"/>
        </a:lt2>
        <a:accent1>
          <a:srgbClr val="669E4B"/>
        </a:accent1>
        <a:accent2>
          <a:srgbClr val="79B25C"/>
        </a:accent2>
        <a:accent3>
          <a:srgbClr val="FFFFFF"/>
        </a:accent3>
        <a:accent4>
          <a:srgbClr val="404040"/>
        </a:accent4>
        <a:accent5>
          <a:srgbClr val="B8CCB1"/>
        </a:accent5>
        <a:accent6>
          <a:srgbClr val="6DA153"/>
        </a:accent6>
        <a:hlink>
          <a:srgbClr val="92CB6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1">
        <a:dk1>
          <a:srgbClr val="4D4D4D"/>
        </a:dk1>
        <a:lt1>
          <a:srgbClr val="FFFFFF"/>
        </a:lt1>
        <a:dk2>
          <a:srgbClr val="4D4D4D"/>
        </a:dk2>
        <a:lt2>
          <a:srgbClr val="0E7E24"/>
        </a:lt2>
        <a:accent1>
          <a:srgbClr val="369026"/>
        </a:accent1>
        <a:accent2>
          <a:srgbClr val="57A025"/>
        </a:accent2>
        <a:accent3>
          <a:srgbClr val="FFFFFF"/>
        </a:accent3>
        <a:accent4>
          <a:srgbClr val="404040"/>
        </a:accent4>
        <a:accent5>
          <a:srgbClr val="AEC6AC"/>
        </a:accent5>
        <a:accent6>
          <a:srgbClr val="4E9120"/>
        </a:accent6>
        <a:hlink>
          <a:srgbClr val="73B023"/>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2">
        <a:dk1>
          <a:srgbClr val="4D4D4D"/>
        </a:dk1>
        <a:lt1>
          <a:srgbClr val="FFFFFF"/>
        </a:lt1>
        <a:dk2>
          <a:srgbClr val="4D4D4D"/>
        </a:dk2>
        <a:lt2>
          <a:srgbClr val="015802"/>
        </a:lt2>
        <a:accent1>
          <a:srgbClr val="016E01"/>
        </a:accent1>
        <a:accent2>
          <a:srgbClr val="019003"/>
        </a:accent2>
        <a:accent3>
          <a:srgbClr val="FFFFFF"/>
        </a:accent3>
        <a:accent4>
          <a:srgbClr val="404040"/>
        </a:accent4>
        <a:accent5>
          <a:srgbClr val="AABAAA"/>
        </a:accent5>
        <a:accent6>
          <a:srgbClr val="018202"/>
        </a:accent6>
        <a:hlink>
          <a:srgbClr val="01A604"/>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3">
        <a:dk1>
          <a:srgbClr val="4D4D4D"/>
        </a:dk1>
        <a:lt1>
          <a:srgbClr val="FFFFFF"/>
        </a:lt1>
        <a:dk2>
          <a:srgbClr val="4D4D4D"/>
        </a:dk2>
        <a:lt2>
          <a:srgbClr val="015802"/>
        </a:lt2>
        <a:accent1>
          <a:srgbClr val="016E01"/>
        </a:accent1>
        <a:accent2>
          <a:srgbClr val="019003"/>
        </a:accent2>
        <a:accent3>
          <a:srgbClr val="FFFFFF"/>
        </a:accent3>
        <a:accent4>
          <a:srgbClr val="404040"/>
        </a:accent4>
        <a:accent5>
          <a:srgbClr val="AABAAA"/>
        </a:accent5>
        <a:accent6>
          <a:srgbClr val="018202"/>
        </a:accent6>
        <a:hlink>
          <a:srgbClr val="DE0000"/>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powerpoint-template</Template>
  <TotalTime>1711</TotalTime>
  <Words>386</Words>
  <Application>Microsoft Office PowerPoint</Application>
  <PresentationFormat>On-screen Show (4:3)</PresentationFormat>
  <Paragraphs>46</Paragraphs>
  <Slides>10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Microsoft Sans Serif</vt:lpstr>
      <vt:lpstr>Söhne</vt:lpstr>
      <vt:lpstr>Times New Roman</vt:lpstr>
      <vt:lpstr>powerpoint-template-24</vt:lpstr>
      <vt:lpstr>Introduction to</vt:lpstr>
      <vt:lpstr>What is Module?</vt:lpstr>
      <vt:lpstr>Understanding Module </vt:lpstr>
      <vt:lpstr>Importing Module</vt:lpstr>
      <vt:lpstr>Importing from Module</vt:lpstr>
      <vt:lpstr>Conditional Imports</vt:lpstr>
      <vt:lpstr>Creating Own Module</vt:lpstr>
      <vt:lpstr>Class Activity</vt:lpstr>
      <vt:lpstr>Assignment 10:</vt:lpstr>
      <vt:lpstr>Assignment 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Hammad Imran</dc:creator>
  <cp:lastModifiedBy>Maddy exx</cp:lastModifiedBy>
  <cp:revision>38</cp:revision>
  <dcterms:created xsi:type="dcterms:W3CDTF">2023-07-15T06:48:42Z</dcterms:created>
  <dcterms:modified xsi:type="dcterms:W3CDTF">2023-09-10T17:42:33Z</dcterms:modified>
</cp:coreProperties>
</file>