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2" r:id="rId3"/>
    <p:sldId id="304" r:id="rId4"/>
    <p:sldId id="328" r:id="rId5"/>
    <p:sldId id="378" r:id="rId6"/>
    <p:sldId id="383" r:id="rId7"/>
    <p:sldId id="384" r:id="rId8"/>
    <p:sldId id="379" r:id="rId9"/>
    <p:sldId id="385" r:id="rId10"/>
    <p:sldId id="386" r:id="rId11"/>
    <p:sldId id="387" r:id="rId12"/>
    <p:sldId id="388" r:id="rId13"/>
    <p:sldId id="389" r:id="rId14"/>
    <p:sldId id="390" r:id="rId15"/>
    <p:sldId id="391" r:id="rId16"/>
    <p:sldId id="392" r:id="rId17"/>
    <p:sldId id="393" r:id="rId18"/>
    <p:sldId id="394" r:id="rId19"/>
    <p:sldId id="395" r:id="rId20"/>
    <p:sldId id="396" r:id="rId2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96713"/>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596" autoAdjust="0"/>
  </p:normalViewPr>
  <p:slideViewPr>
    <p:cSldViewPr>
      <p:cViewPr varScale="1">
        <p:scale>
          <a:sx n="71" d="100"/>
          <a:sy n="71" d="100"/>
        </p:scale>
        <p:origin x="138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dirty="0"/>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dirty="0"/>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dirty="0"/>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88513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70244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45321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23650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28712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95102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93981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481623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203850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747433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20</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1555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2446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67179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9548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8850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27778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dirty="0"/>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25747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String</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Template Strings: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The string.Template class provides a way to create templates with placeholders.</a:t>
            </a:r>
          </a:p>
        </p:txBody>
      </p:sp>
      <p:pic>
        <p:nvPicPr>
          <p:cNvPr id="4" name="Picture 3">
            <a:extLst>
              <a:ext uri="{FF2B5EF4-FFF2-40B4-BE49-F238E27FC236}">
                <a16:creationId xmlns:a16="http://schemas.microsoft.com/office/drawing/2014/main" id="{FE4AE6E0-0960-8CD6-9E25-FC531882E3BC}"/>
              </a:ext>
            </a:extLst>
          </p:cNvPr>
          <p:cNvPicPr>
            <a:picLocks noChangeAspect="1"/>
          </p:cNvPicPr>
          <p:nvPr/>
        </p:nvPicPr>
        <p:blipFill>
          <a:blip r:embed="rId4"/>
          <a:stretch>
            <a:fillRect/>
          </a:stretch>
        </p:blipFill>
        <p:spPr>
          <a:xfrm>
            <a:off x="1891546" y="3200400"/>
            <a:ext cx="7113508" cy="1952728"/>
          </a:xfrm>
          <a:prstGeom prst="rect">
            <a:avLst/>
          </a:prstGeom>
        </p:spPr>
      </p:pic>
    </p:spTree>
    <p:extLst>
      <p:ext uri="{BB962C8B-B14F-4D97-AF65-F5344CB8AC3E}">
        <p14:creationId xmlns:p14="http://schemas.microsoft.com/office/powerpoint/2010/main" val="340262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 join() for List Formatting: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format a list of strings into a single string using the join() method.</a:t>
            </a:r>
          </a:p>
        </p:txBody>
      </p:sp>
      <p:pic>
        <p:nvPicPr>
          <p:cNvPr id="3" name="Picture 2">
            <a:extLst>
              <a:ext uri="{FF2B5EF4-FFF2-40B4-BE49-F238E27FC236}">
                <a16:creationId xmlns:a16="http://schemas.microsoft.com/office/drawing/2014/main" id="{37483037-5F49-E672-6244-198BB0F580A4}"/>
              </a:ext>
            </a:extLst>
          </p:cNvPr>
          <p:cNvPicPr>
            <a:picLocks noChangeAspect="1"/>
          </p:cNvPicPr>
          <p:nvPr/>
        </p:nvPicPr>
        <p:blipFill>
          <a:blip r:embed="rId4"/>
          <a:stretch>
            <a:fillRect/>
          </a:stretch>
        </p:blipFill>
        <p:spPr>
          <a:xfrm>
            <a:off x="2012576" y="3429000"/>
            <a:ext cx="6934200" cy="770467"/>
          </a:xfrm>
          <a:prstGeom prst="rect">
            <a:avLst/>
          </a:prstGeom>
        </p:spPr>
      </p:pic>
    </p:spTree>
    <p:extLst>
      <p:ext uri="{BB962C8B-B14F-4D97-AF65-F5344CB8AC3E}">
        <p14:creationId xmlns:p14="http://schemas.microsoft.com/office/powerpoint/2010/main" val="224311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 Padding and Alignment: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align and pad strings using format specifications.</a:t>
            </a:r>
          </a:p>
        </p:txBody>
      </p:sp>
      <p:pic>
        <p:nvPicPr>
          <p:cNvPr id="4" name="Picture 3">
            <a:extLst>
              <a:ext uri="{FF2B5EF4-FFF2-40B4-BE49-F238E27FC236}">
                <a16:creationId xmlns:a16="http://schemas.microsoft.com/office/drawing/2014/main" id="{FD2C062A-B58A-BBD2-9246-25A89B200D7F}"/>
              </a:ext>
            </a:extLst>
          </p:cNvPr>
          <p:cNvPicPr>
            <a:picLocks noChangeAspect="1"/>
          </p:cNvPicPr>
          <p:nvPr/>
        </p:nvPicPr>
        <p:blipFill>
          <a:blip r:embed="rId4"/>
          <a:stretch>
            <a:fillRect/>
          </a:stretch>
        </p:blipFill>
        <p:spPr>
          <a:xfrm>
            <a:off x="2125697" y="2895600"/>
            <a:ext cx="6789703" cy="715962"/>
          </a:xfrm>
          <a:prstGeom prst="rect">
            <a:avLst/>
          </a:prstGeom>
        </p:spPr>
      </p:pic>
      <p:pic>
        <p:nvPicPr>
          <p:cNvPr id="8" name="Picture 7">
            <a:extLst>
              <a:ext uri="{FF2B5EF4-FFF2-40B4-BE49-F238E27FC236}">
                <a16:creationId xmlns:a16="http://schemas.microsoft.com/office/drawing/2014/main" id="{B29237F6-2066-5FC7-158B-9CD3177EE86C}"/>
              </a:ext>
            </a:extLst>
          </p:cNvPr>
          <p:cNvPicPr>
            <a:picLocks noChangeAspect="1"/>
          </p:cNvPicPr>
          <p:nvPr/>
        </p:nvPicPr>
        <p:blipFill rotWithShape="1">
          <a:blip r:embed="rId5"/>
          <a:srcRect l="56566" t="18343" b="-9229"/>
          <a:stretch/>
        </p:blipFill>
        <p:spPr>
          <a:xfrm>
            <a:off x="3810000" y="3776662"/>
            <a:ext cx="3276600" cy="715962"/>
          </a:xfrm>
          <a:prstGeom prst="rect">
            <a:avLst/>
          </a:prstGeom>
        </p:spPr>
      </p:pic>
      <p:pic>
        <p:nvPicPr>
          <p:cNvPr id="10" name="Picture 9">
            <a:extLst>
              <a:ext uri="{FF2B5EF4-FFF2-40B4-BE49-F238E27FC236}">
                <a16:creationId xmlns:a16="http://schemas.microsoft.com/office/drawing/2014/main" id="{378B1ACE-EC85-52C2-A050-65001EDEAE43}"/>
              </a:ext>
            </a:extLst>
          </p:cNvPr>
          <p:cNvPicPr>
            <a:picLocks noChangeAspect="1"/>
          </p:cNvPicPr>
          <p:nvPr/>
        </p:nvPicPr>
        <p:blipFill>
          <a:blip r:embed="rId6"/>
          <a:stretch>
            <a:fillRect/>
          </a:stretch>
        </p:blipFill>
        <p:spPr>
          <a:xfrm>
            <a:off x="2971800" y="4657724"/>
            <a:ext cx="4901410" cy="904876"/>
          </a:xfrm>
          <a:prstGeom prst="rect">
            <a:avLst/>
          </a:prstGeom>
        </p:spPr>
      </p:pic>
      <p:pic>
        <p:nvPicPr>
          <p:cNvPr id="12" name="Picture 11">
            <a:extLst>
              <a:ext uri="{FF2B5EF4-FFF2-40B4-BE49-F238E27FC236}">
                <a16:creationId xmlns:a16="http://schemas.microsoft.com/office/drawing/2014/main" id="{6A40F0FD-15BA-FDA9-A374-42898310AD01}"/>
              </a:ext>
            </a:extLst>
          </p:cNvPr>
          <p:cNvPicPr>
            <a:picLocks noChangeAspect="1"/>
          </p:cNvPicPr>
          <p:nvPr/>
        </p:nvPicPr>
        <p:blipFill>
          <a:blip r:embed="rId7"/>
          <a:stretch>
            <a:fillRect/>
          </a:stretch>
        </p:blipFill>
        <p:spPr>
          <a:xfrm>
            <a:off x="3810000" y="5873751"/>
            <a:ext cx="3276600" cy="486164"/>
          </a:xfrm>
          <a:prstGeom prst="rect">
            <a:avLst/>
          </a:prstGeom>
        </p:spPr>
      </p:pic>
    </p:spTree>
    <p:extLst>
      <p:ext uri="{BB962C8B-B14F-4D97-AF65-F5344CB8AC3E}">
        <p14:creationId xmlns:p14="http://schemas.microsoft.com/office/powerpoint/2010/main" val="386423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Center Alignment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 Content is centered within the specified width. Extra space is evenly distributed on both sides if the content is shorter than the specified width.</a:t>
            </a:r>
          </a:p>
        </p:txBody>
      </p:sp>
      <p:pic>
        <p:nvPicPr>
          <p:cNvPr id="3" name="Picture 2">
            <a:extLst>
              <a:ext uri="{FF2B5EF4-FFF2-40B4-BE49-F238E27FC236}">
                <a16:creationId xmlns:a16="http://schemas.microsoft.com/office/drawing/2014/main" id="{125AE161-4250-4B81-2614-486CBCB3B3CB}"/>
              </a:ext>
            </a:extLst>
          </p:cNvPr>
          <p:cNvPicPr>
            <a:picLocks noChangeAspect="1"/>
          </p:cNvPicPr>
          <p:nvPr/>
        </p:nvPicPr>
        <p:blipFill>
          <a:blip r:embed="rId4"/>
          <a:stretch>
            <a:fillRect/>
          </a:stretch>
        </p:blipFill>
        <p:spPr>
          <a:xfrm>
            <a:off x="3048000" y="3393141"/>
            <a:ext cx="4981477" cy="890627"/>
          </a:xfrm>
          <a:prstGeom prst="rect">
            <a:avLst/>
          </a:prstGeom>
        </p:spPr>
      </p:pic>
      <p:pic>
        <p:nvPicPr>
          <p:cNvPr id="6" name="Picture 5">
            <a:extLst>
              <a:ext uri="{FF2B5EF4-FFF2-40B4-BE49-F238E27FC236}">
                <a16:creationId xmlns:a16="http://schemas.microsoft.com/office/drawing/2014/main" id="{3A102F33-5EE2-1762-ED73-D8D3AF324CC9}"/>
              </a:ext>
            </a:extLst>
          </p:cNvPr>
          <p:cNvPicPr>
            <a:picLocks noChangeAspect="1"/>
          </p:cNvPicPr>
          <p:nvPr/>
        </p:nvPicPr>
        <p:blipFill>
          <a:blip r:embed="rId5"/>
          <a:stretch>
            <a:fillRect/>
          </a:stretch>
        </p:blipFill>
        <p:spPr>
          <a:xfrm>
            <a:off x="3911672" y="4648200"/>
            <a:ext cx="3251128" cy="581053"/>
          </a:xfrm>
          <a:prstGeom prst="rect">
            <a:avLst/>
          </a:prstGeom>
        </p:spPr>
      </p:pic>
    </p:spTree>
    <p:extLst>
      <p:ext uri="{BB962C8B-B14F-4D97-AF65-F5344CB8AC3E}">
        <p14:creationId xmlns:p14="http://schemas.microsoft.com/office/powerpoint/2010/main" val="149435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Padding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Padding refers to the characters added to fill the space between the content and the width specified for alignment. The default padding character is a space, but you can specify a different character if needed.</a:t>
            </a:r>
          </a:p>
        </p:txBody>
      </p:sp>
      <p:pic>
        <p:nvPicPr>
          <p:cNvPr id="4" name="Picture 3">
            <a:extLst>
              <a:ext uri="{FF2B5EF4-FFF2-40B4-BE49-F238E27FC236}">
                <a16:creationId xmlns:a16="http://schemas.microsoft.com/office/drawing/2014/main" id="{D88B3C1D-C2D4-EA63-F8AF-249D1940A004}"/>
              </a:ext>
            </a:extLst>
          </p:cNvPr>
          <p:cNvPicPr>
            <a:picLocks noChangeAspect="1"/>
          </p:cNvPicPr>
          <p:nvPr/>
        </p:nvPicPr>
        <p:blipFill>
          <a:blip r:embed="rId4"/>
          <a:stretch>
            <a:fillRect/>
          </a:stretch>
        </p:blipFill>
        <p:spPr>
          <a:xfrm>
            <a:off x="3101999" y="3810000"/>
            <a:ext cx="4692602" cy="900153"/>
          </a:xfrm>
          <a:prstGeom prst="rect">
            <a:avLst/>
          </a:prstGeom>
        </p:spPr>
      </p:pic>
      <p:pic>
        <p:nvPicPr>
          <p:cNvPr id="7" name="Picture 6">
            <a:extLst>
              <a:ext uri="{FF2B5EF4-FFF2-40B4-BE49-F238E27FC236}">
                <a16:creationId xmlns:a16="http://schemas.microsoft.com/office/drawing/2014/main" id="{037A2918-C3C3-3723-BF9A-BA9D4DF61640}"/>
              </a:ext>
            </a:extLst>
          </p:cNvPr>
          <p:cNvPicPr>
            <a:picLocks noChangeAspect="1"/>
          </p:cNvPicPr>
          <p:nvPr/>
        </p:nvPicPr>
        <p:blipFill>
          <a:blip r:embed="rId5"/>
          <a:stretch>
            <a:fillRect/>
          </a:stretch>
        </p:blipFill>
        <p:spPr>
          <a:xfrm>
            <a:off x="4651226" y="4902147"/>
            <a:ext cx="1790950" cy="342948"/>
          </a:xfrm>
          <a:prstGeom prst="rect">
            <a:avLst/>
          </a:prstGeom>
        </p:spPr>
      </p:pic>
      <p:pic>
        <p:nvPicPr>
          <p:cNvPr id="9" name="Picture 8">
            <a:extLst>
              <a:ext uri="{FF2B5EF4-FFF2-40B4-BE49-F238E27FC236}">
                <a16:creationId xmlns:a16="http://schemas.microsoft.com/office/drawing/2014/main" id="{B0C644C9-C316-BBC8-3D77-BCDD4A503C52}"/>
              </a:ext>
            </a:extLst>
          </p:cNvPr>
          <p:cNvPicPr>
            <a:picLocks noChangeAspect="1"/>
          </p:cNvPicPr>
          <p:nvPr/>
        </p:nvPicPr>
        <p:blipFill>
          <a:blip r:embed="rId6"/>
          <a:stretch>
            <a:fillRect/>
          </a:stretch>
        </p:blipFill>
        <p:spPr>
          <a:xfrm>
            <a:off x="2983886" y="5437089"/>
            <a:ext cx="4931528" cy="926529"/>
          </a:xfrm>
          <a:prstGeom prst="rect">
            <a:avLst/>
          </a:prstGeom>
        </p:spPr>
      </p:pic>
      <p:pic>
        <p:nvPicPr>
          <p:cNvPr id="11" name="Picture 10">
            <a:extLst>
              <a:ext uri="{FF2B5EF4-FFF2-40B4-BE49-F238E27FC236}">
                <a16:creationId xmlns:a16="http://schemas.microsoft.com/office/drawing/2014/main" id="{318C300D-2991-FE44-E6FD-8A55442848FF}"/>
              </a:ext>
            </a:extLst>
          </p:cNvPr>
          <p:cNvPicPr>
            <a:picLocks noChangeAspect="1"/>
          </p:cNvPicPr>
          <p:nvPr/>
        </p:nvPicPr>
        <p:blipFill>
          <a:blip r:embed="rId7"/>
          <a:stretch>
            <a:fillRect/>
          </a:stretch>
        </p:blipFill>
        <p:spPr>
          <a:xfrm>
            <a:off x="4470226" y="6459006"/>
            <a:ext cx="2152950" cy="352474"/>
          </a:xfrm>
          <a:prstGeom prst="rect">
            <a:avLst/>
          </a:prstGeom>
        </p:spPr>
      </p:pic>
    </p:spTree>
    <p:extLst>
      <p:ext uri="{BB962C8B-B14F-4D97-AF65-F5344CB8AC3E}">
        <p14:creationId xmlns:p14="http://schemas.microsoft.com/office/powerpoint/2010/main" val="112709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Immutability</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String immutability means that once a string object is created, its content cannot be changed or modified. When you perform operations that seem to modify a string, you are actually creating a new string object with the desired changes rather than modifying the original string in place.</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cannot change individual characters within an existing string. For example, you cannot do something like </a:t>
            </a:r>
            <a:r>
              <a:rPr lang="en-US" sz="2300" b="1" i="0" dirty="0">
                <a:solidFill>
                  <a:srgbClr val="2B2A2A"/>
                </a:solidFill>
                <a:effectLst/>
                <a:latin typeface="Times New Roman" panose="02020603050405020304" pitchFamily="18" charset="0"/>
                <a:cs typeface="Times New Roman" panose="02020603050405020304" pitchFamily="18" charset="0"/>
              </a:rPr>
              <a:t>my_string[0] = 'A'</a:t>
            </a:r>
            <a:r>
              <a:rPr lang="en-US" sz="2300" i="0" dirty="0">
                <a:solidFill>
                  <a:srgbClr val="2B2A2A"/>
                </a:solidFill>
                <a:effectLst/>
                <a:latin typeface="Times New Roman" panose="02020603050405020304" pitchFamily="18" charset="0"/>
                <a:cs typeface="Times New Roman" panose="02020603050405020304" pitchFamily="18" charset="0"/>
              </a:rPr>
              <a:t> to change the first character of my_string.</a:t>
            </a:r>
          </a:p>
        </p:txBody>
      </p:sp>
    </p:spTree>
    <p:extLst>
      <p:ext uri="{BB962C8B-B14F-4D97-AF65-F5344CB8AC3E}">
        <p14:creationId xmlns:p14="http://schemas.microsoft.com/office/powerpoint/2010/main" val="116452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Escaping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String escaping is a mechanism used in programming to include special characters or control characters within a string literal. These special characters often have meanings in programming or are used to format text in specific ways. Escaping allows you to represent these characters without their usual interpretation, ensuring they are treated as regular characters in the string.</a:t>
            </a:r>
          </a:p>
        </p:txBody>
      </p:sp>
    </p:spTree>
    <p:extLst>
      <p:ext uri="{BB962C8B-B14F-4D97-AF65-F5344CB8AC3E}">
        <p14:creationId xmlns:p14="http://schemas.microsoft.com/office/powerpoint/2010/main" val="180449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Escaping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\n: Represents a newline character.</a:t>
            </a: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\t: Represents a tab character.</a:t>
            </a: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Represents a single quote within a single-quoted string (not needed in double-quoted strings).</a:t>
            </a:r>
          </a:p>
        </p:txBody>
      </p:sp>
      <p:pic>
        <p:nvPicPr>
          <p:cNvPr id="3" name="Picture 2">
            <a:extLst>
              <a:ext uri="{FF2B5EF4-FFF2-40B4-BE49-F238E27FC236}">
                <a16:creationId xmlns:a16="http://schemas.microsoft.com/office/drawing/2014/main" id="{7DA40071-4F53-59EA-14C1-72D6612E8736}"/>
              </a:ext>
            </a:extLst>
          </p:cNvPr>
          <p:cNvPicPr>
            <a:picLocks noChangeAspect="1"/>
          </p:cNvPicPr>
          <p:nvPr/>
        </p:nvPicPr>
        <p:blipFill>
          <a:blip r:embed="rId4"/>
          <a:stretch>
            <a:fillRect/>
          </a:stretch>
        </p:blipFill>
        <p:spPr>
          <a:xfrm>
            <a:off x="2286000" y="2451847"/>
            <a:ext cx="2878665" cy="381000"/>
          </a:xfrm>
          <a:prstGeom prst="rect">
            <a:avLst/>
          </a:prstGeom>
        </p:spPr>
      </p:pic>
      <p:pic>
        <p:nvPicPr>
          <p:cNvPr id="5" name="Picture 4">
            <a:extLst>
              <a:ext uri="{FF2B5EF4-FFF2-40B4-BE49-F238E27FC236}">
                <a16:creationId xmlns:a16="http://schemas.microsoft.com/office/drawing/2014/main" id="{4E4A19FC-CB34-7449-98C5-3C8B5AA058E9}"/>
              </a:ext>
            </a:extLst>
          </p:cNvPr>
          <p:cNvPicPr>
            <a:picLocks noChangeAspect="1"/>
          </p:cNvPicPr>
          <p:nvPr/>
        </p:nvPicPr>
        <p:blipFill>
          <a:blip r:embed="rId5"/>
          <a:stretch>
            <a:fillRect/>
          </a:stretch>
        </p:blipFill>
        <p:spPr>
          <a:xfrm>
            <a:off x="6313346" y="2222430"/>
            <a:ext cx="876348" cy="839834"/>
          </a:xfrm>
          <a:prstGeom prst="rect">
            <a:avLst/>
          </a:prstGeom>
        </p:spPr>
      </p:pic>
      <p:pic>
        <p:nvPicPr>
          <p:cNvPr id="7" name="Picture 6">
            <a:extLst>
              <a:ext uri="{FF2B5EF4-FFF2-40B4-BE49-F238E27FC236}">
                <a16:creationId xmlns:a16="http://schemas.microsoft.com/office/drawing/2014/main" id="{9407912D-3FCF-DC19-28B7-B4CCD81EFB54}"/>
              </a:ext>
            </a:extLst>
          </p:cNvPr>
          <p:cNvPicPr>
            <a:picLocks noChangeAspect="1"/>
          </p:cNvPicPr>
          <p:nvPr/>
        </p:nvPicPr>
        <p:blipFill>
          <a:blip r:embed="rId6"/>
          <a:stretch>
            <a:fillRect/>
          </a:stretch>
        </p:blipFill>
        <p:spPr>
          <a:xfrm>
            <a:off x="2286000" y="3984171"/>
            <a:ext cx="3014804" cy="457222"/>
          </a:xfrm>
          <a:prstGeom prst="rect">
            <a:avLst/>
          </a:prstGeom>
        </p:spPr>
      </p:pic>
      <p:pic>
        <p:nvPicPr>
          <p:cNvPr id="9" name="Picture 8">
            <a:extLst>
              <a:ext uri="{FF2B5EF4-FFF2-40B4-BE49-F238E27FC236}">
                <a16:creationId xmlns:a16="http://schemas.microsoft.com/office/drawing/2014/main" id="{5EF525BE-80BA-19B3-0910-61FE21458EDF}"/>
              </a:ext>
            </a:extLst>
          </p:cNvPr>
          <p:cNvPicPr>
            <a:picLocks noChangeAspect="1"/>
          </p:cNvPicPr>
          <p:nvPr/>
        </p:nvPicPr>
        <p:blipFill>
          <a:blip r:embed="rId7"/>
          <a:stretch>
            <a:fillRect/>
          </a:stretch>
        </p:blipFill>
        <p:spPr>
          <a:xfrm>
            <a:off x="5655640" y="3913816"/>
            <a:ext cx="2191759" cy="580598"/>
          </a:xfrm>
          <a:prstGeom prst="rect">
            <a:avLst/>
          </a:prstGeom>
        </p:spPr>
      </p:pic>
      <p:pic>
        <p:nvPicPr>
          <p:cNvPr id="11" name="Picture 10">
            <a:extLst>
              <a:ext uri="{FF2B5EF4-FFF2-40B4-BE49-F238E27FC236}">
                <a16:creationId xmlns:a16="http://schemas.microsoft.com/office/drawing/2014/main" id="{51100DA9-769D-2D31-6C3C-C2225F222679}"/>
              </a:ext>
            </a:extLst>
          </p:cNvPr>
          <p:cNvPicPr>
            <a:picLocks noChangeAspect="1"/>
          </p:cNvPicPr>
          <p:nvPr/>
        </p:nvPicPr>
        <p:blipFill>
          <a:blip r:embed="rId8"/>
          <a:stretch>
            <a:fillRect/>
          </a:stretch>
        </p:blipFill>
        <p:spPr>
          <a:xfrm>
            <a:off x="3447488" y="6228021"/>
            <a:ext cx="4001623" cy="417347"/>
          </a:xfrm>
          <a:prstGeom prst="rect">
            <a:avLst/>
          </a:prstGeom>
        </p:spPr>
      </p:pic>
    </p:spTree>
    <p:extLst>
      <p:ext uri="{BB962C8B-B14F-4D97-AF65-F5344CB8AC3E}">
        <p14:creationId xmlns:p14="http://schemas.microsoft.com/office/powerpoint/2010/main" val="305583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Escaping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 Represents a literal backslash.</a:t>
            </a: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\u: Represents a Unicode escape sequence followed by four hexadecimal digits. For example, \u00A9 represents the copyright symbol (©).</a:t>
            </a: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4E97C5-C101-E0D9-6CCE-37ADEC10EDF8}"/>
              </a:ext>
            </a:extLst>
          </p:cNvPr>
          <p:cNvPicPr>
            <a:picLocks noChangeAspect="1"/>
          </p:cNvPicPr>
          <p:nvPr/>
        </p:nvPicPr>
        <p:blipFill>
          <a:blip r:embed="rId4"/>
          <a:stretch>
            <a:fillRect/>
          </a:stretch>
        </p:blipFill>
        <p:spPr>
          <a:xfrm>
            <a:off x="2438400" y="2286000"/>
            <a:ext cx="3373545" cy="557237"/>
          </a:xfrm>
          <a:prstGeom prst="rect">
            <a:avLst/>
          </a:prstGeom>
        </p:spPr>
      </p:pic>
      <p:pic>
        <p:nvPicPr>
          <p:cNvPr id="8" name="Picture 7">
            <a:extLst>
              <a:ext uri="{FF2B5EF4-FFF2-40B4-BE49-F238E27FC236}">
                <a16:creationId xmlns:a16="http://schemas.microsoft.com/office/drawing/2014/main" id="{ACDD1AE0-65F8-0CD3-7AFF-501171028D1B}"/>
              </a:ext>
            </a:extLst>
          </p:cNvPr>
          <p:cNvPicPr>
            <a:picLocks noChangeAspect="1"/>
          </p:cNvPicPr>
          <p:nvPr/>
        </p:nvPicPr>
        <p:blipFill>
          <a:blip r:embed="rId5"/>
          <a:stretch>
            <a:fillRect/>
          </a:stretch>
        </p:blipFill>
        <p:spPr>
          <a:xfrm>
            <a:off x="6269145" y="2317735"/>
            <a:ext cx="1505379" cy="493765"/>
          </a:xfrm>
          <a:prstGeom prst="rect">
            <a:avLst/>
          </a:prstGeom>
        </p:spPr>
      </p:pic>
      <p:pic>
        <p:nvPicPr>
          <p:cNvPr id="12" name="Picture 11">
            <a:extLst>
              <a:ext uri="{FF2B5EF4-FFF2-40B4-BE49-F238E27FC236}">
                <a16:creationId xmlns:a16="http://schemas.microsoft.com/office/drawing/2014/main" id="{D0BB4C2D-7E56-D48A-7C26-2D85075D07A2}"/>
              </a:ext>
            </a:extLst>
          </p:cNvPr>
          <p:cNvPicPr>
            <a:picLocks noChangeAspect="1"/>
          </p:cNvPicPr>
          <p:nvPr/>
        </p:nvPicPr>
        <p:blipFill>
          <a:blip r:embed="rId6"/>
          <a:stretch>
            <a:fillRect/>
          </a:stretch>
        </p:blipFill>
        <p:spPr>
          <a:xfrm>
            <a:off x="3581526" y="5257446"/>
            <a:ext cx="3733548" cy="474712"/>
          </a:xfrm>
          <a:prstGeom prst="rect">
            <a:avLst/>
          </a:prstGeom>
        </p:spPr>
      </p:pic>
      <p:pic>
        <p:nvPicPr>
          <p:cNvPr id="14" name="Picture 13">
            <a:extLst>
              <a:ext uri="{FF2B5EF4-FFF2-40B4-BE49-F238E27FC236}">
                <a16:creationId xmlns:a16="http://schemas.microsoft.com/office/drawing/2014/main" id="{2A57F939-2B1A-873B-4595-DBC8A9597F2C}"/>
              </a:ext>
            </a:extLst>
          </p:cNvPr>
          <p:cNvPicPr>
            <a:picLocks noChangeAspect="1"/>
          </p:cNvPicPr>
          <p:nvPr/>
        </p:nvPicPr>
        <p:blipFill>
          <a:blip r:embed="rId7"/>
          <a:stretch>
            <a:fillRect/>
          </a:stretch>
        </p:blipFill>
        <p:spPr>
          <a:xfrm>
            <a:off x="4047471" y="6051654"/>
            <a:ext cx="2801658" cy="557236"/>
          </a:xfrm>
          <a:prstGeom prst="rect">
            <a:avLst/>
          </a:prstGeom>
        </p:spPr>
      </p:pic>
    </p:spTree>
    <p:extLst>
      <p:ext uri="{BB962C8B-B14F-4D97-AF65-F5344CB8AC3E}">
        <p14:creationId xmlns:p14="http://schemas.microsoft.com/office/powerpoint/2010/main" val="4291626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Repetition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String repetition, also known as string concatenation or string replication, is a process in programming where you create a new string by repeating an existing string a certain number of times. </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Using the * Operator:</a:t>
            </a:r>
          </a:p>
        </p:txBody>
      </p:sp>
      <p:pic>
        <p:nvPicPr>
          <p:cNvPr id="3" name="Picture 2">
            <a:extLst>
              <a:ext uri="{FF2B5EF4-FFF2-40B4-BE49-F238E27FC236}">
                <a16:creationId xmlns:a16="http://schemas.microsoft.com/office/drawing/2014/main" id="{024AA21E-D607-7F41-19CA-4721F2EE3B94}"/>
              </a:ext>
            </a:extLst>
          </p:cNvPr>
          <p:cNvPicPr>
            <a:picLocks noChangeAspect="1"/>
          </p:cNvPicPr>
          <p:nvPr/>
        </p:nvPicPr>
        <p:blipFill>
          <a:blip r:embed="rId4"/>
          <a:stretch>
            <a:fillRect/>
          </a:stretch>
        </p:blipFill>
        <p:spPr>
          <a:xfrm>
            <a:off x="3733800" y="4641811"/>
            <a:ext cx="3105868" cy="814427"/>
          </a:xfrm>
          <a:prstGeom prst="rect">
            <a:avLst/>
          </a:prstGeom>
        </p:spPr>
      </p:pic>
    </p:spTree>
    <p:extLst>
      <p:ext uri="{BB962C8B-B14F-4D97-AF65-F5344CB8AC3E}">
        <p14:creationId xmlns:p14="http://schemas.microsoft.com/office/powerpoint/2010/main" val="245217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457200"/>
            <a:ext cx="6934200" cy="715962"/>
          </a:xfrm>
        </p:spPr>
        <p:txBody>
          <a:bodyPr/>
          <a:lstStyle/>
          <a:p>
            <a:r>
              <a:rPr lang="en-US" altLang="en-US" sz="3000" dirty="0">
                <a:solidFill>
                  <a:schemeClr val="tx1"/>
                </a:solidFill>
              </a:rPr>
              <a:t>What is String?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82700"/>
            <a:ext cx="6934200" cy="5105400"/>
          </a:xfrm>
        </p:spPr>
        <p:txBody>
          <a:bodyPr/>
          <a:lstStyle/>
          <a:p>
            <a:pPr algn="just">
              <a:lnSpc>
                <a:spcPct val="200000"/>
              </a:lnSpc>
            </a:pPr>
            <a:r>
              <a:rPr lang="en-US" altLang="ko-KR" sz="27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 Python, a string is a sequence of characters, enclosed within single (' '), double (" "), or triple (''' ''' or """ """) quotation marks. Strings are one of the fundamental data types in Python and are used to represent text or sequences of characters.</a:t>
            </a:r>
          </a:p>
        </p:txBody>
      </p:sp>
    </p:spTree>
    <p:extLst>
      <p:ext uri="{BB962C8B-B14F-4D97-AF65-F5344CB8AC3E}">
        <p14:creationId xmlns:p14="http://schemas.microsoft.com/office/powerpoint/2010/main" val="2725602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Methods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100" b="1" i="0" dirty="0">
                <a:solidFill>
                  <a:srgbClr val="2B2A2A"/>
                </a:solidFill>
                <a:effectLst/>
                <a:latin typeface="Times New Roman" panose="02020603050405020304" pitchFamily="18" charset="0"/>
                <a:cs typeface="Times New Roman" panose="02020603050405020304" pitchFamily="18" charset="0"/>
              </a:rPr>
              <a:t>str.upper()</a:t>
            </a:r>
            <a:r>
              <a:rPr lang="en-US" sz="2100" i="0" dirty="0">
                <a:solidFill>
                  <a:srgbClr val="2B2A2A"/>
                </a:solidFill>
                <a:effectLst/>
                <a:latin typeface="Times New Roman" panose="02020603050405020304" pitchFamily="18" charset="0"/>
                <a:cs typeface="Times New Roman" panose="02020603050405020304" pitchFamily="18" charset="0"/>
              </a:rPr>
              <a:t> and </a:t>
            </a:r>
            <a:r>
              <a:rPr lang="en-US" sz="2100" b="1" i="0" dirty="0">
                <a:solidFill>
                  <a:srgbClr val="2B2A2A"/>
                </a:solidFill>
                <a:effectLst/>
                <a:latin typeface="Times New Roman" panose="02020603050405020304" pitchFamily="18" charset="0"/>
                <a:cs typeface="Times New Roman" panose="02020603050405020304" pitchFamily="18" charset="0"/>
              </a:rPr>
              <a:t>str.lower()</a:t>
            </a:r>
            <a:r>
              <a:rPr lang="en-US" sz="2100" i="0" dirty="0">
                <a:solidFill>
                  <a:srgbClr val="2B2A2A"/>
                </a:solidFill>
                <a:effectLst/>
                <a:latin typeface="Times New Roman" panose="02020603050405020304" pitchFamily="18" charset="0"/>
                <a:cs typeface="Times New Roman" panose="02020603050405020304" pitchFamily="18" charset="0"/>
              </a:rPr>
              <a:t>: Transform a string to uppercase or lowercase.</a:t>
            </a:r>
          </a:p>
          <a:p>
            <a:pPr algn="just">
              <a:lnSpc>
                <a:spcPct val="150000"/>
              </a:lnSpc>
            </a:pPr>
            <a:r>
              <a:rPr lang="en-US" sz="2100" b="1" i="0" dirty="0">
                <a:solidFill>
                  <a:srgbClr val="2B2A2A"/>
                </a:solidFill>
                <a:effectLst/>
                <a:latin typeface="Times New Roman" panose="02020603050405020304" pitchFamily="18" charset="0"/>
                <a:cs typeface="Times New Roman" panose="02020603050405020304" pitchFamily="18" charset="0"/>
              </a:rPr>
              <a:t>str.strip()</a:t>
            </a:r>
            <a:r>
              <a:rPr lang="en-US" sz="2100" i="0" dirty="0">
                <a:solidFill>
                  <a:srgbClr val="2B2A2A"/>
                </a:solidFill>
                <a:effectLst/>
                <a:latin typeface="Times New Roman" panose="02020603050405020304" pitchFamily="18" charset="0"/>
                <a:cs typeface="Times New Roman" panose="02020603050405020304" pitchFamily="18" charset="0"/>
              </a:rPr>
              <a:t>: Remove leading and trailing whitespace characters.</a:t>
            </a:r>
          </a:p>
          <a:p>
            <a:pPr algn="just">
              <a:lnSpc>
                <a:spcPct val="150000"/>
              </a:lnSpc>
            </a:pPr>
            <a:r>
              <a:rPr lang="en-US" sz="2100" b="1" i="0" dirty="0">
                <a:solidFill>
                  <a:srgbClr val="2B2A2A"/>
                </a:solidFill>
                <a:effectLst/>
                <a:latin typeface="Times New Roman" panose="02020603050405020304" pitchFamily="18" charset="0"/>
                <a:cs typeface="Times New Roman" panose="02020603050405020304" pitchFamily="18" charset="0"/>
              </a:rPr>
              <a:t>str.split()</a:t>
            </a:r>
            <a:r>
              <a:rPr lang="en-US" sz="2100" i="0" dirty="0">
                <a:solidFill>
                  <a:srgbClr val="2B2A2A"/>
                </a:solidFill>
                <a:effectLst/>
                <a:latin typeface="Times New Roman" panose="02020603050405020304" pitchFamily="18" charset="0"/>
                <a:cs typeface="Times New Roman" panose="02020603050405020304" pitchFamily="18" charset="0"/>
              </a:rPr>
              <a:t>: Divide a string into a list of substrings using a delimiter.</a:t>
            </a:r>
          </a:p>
          <a:p>
            <a:pPr algn="just">
              <a:lnSpc>
                <a:spcPct val="150000"/>
              </a:lnSpc>
            </a:pPr>
            <a:r>
              <a:rPr lang="en-US" sz="2100" b="1" i="0" dirty="0">
                <a:solidFill>
                  <a:srgbClr val="2B2A2A"/>
                </a:solidFill>
                <a:effectLst/>
                <a:latin typeface="Times New Roman" panose="02020603050405020304" pitchFamily="18" charset="0"/>
                <a:cs typeface="Times New Roman" panose="02020603050405020304" pitchFamily="18" charset="0"/>
              </a:rPr>
              <a:t>str.join()</a:t>
            </a:r>
            <a:r>
              <a:rPr lang="en-US" sz="2100" i="0" dirty="0">
                <a:solidFill>
                  <a:srgbClr val="2B2A2A"/>
                </a:solidFill>
                <a:effectLst/>
                <a:latin typeface="Times New Roman" panose="02020603050405020304" pitchFamily="18" charset="0"/>
                <a:cs typeface="Times New Roman" panose="02020603050405020304" pitchFamily="18" charset="0"/>
              </a:rPr>
              <a:t>: Combine a list of strings into a single string with a delimiter.</a:t>
            </a:r>
          </a:p>
          <a:p>
            <a:pPr algn="just">
              <a:lnSpc>
                <a:spcPct val="150000"/>
              </a:lnSpc>
            </a:pPr>
            <a:r>
              <a:rPr lang="en-US" sz="2100" b="1" i="0" dirty="0">
                <a:solidFill>
                  <a:srgbClr val="2B2A2A"/>
                </a:solidFill>
                <a:effectLst/>
                <a:latin typeface="Times New Roman" panose="02020603050405020304" pitchFamily="18" charset="0"/>
                <a:cs typeface="Times New Roman" panose="02020603050405020304" pitchFamily="18" charset="0"/>
              </a:rPr>
              <a:t>str.replace()</a:t>
            </a:r>
            <a:r>
              <a:rPr lang="en-US" sz="2100" i="0" dirty="0">
                <a:solidFill>
                  <a:srgbClr val="2B2A2A"/>
                </a:solidFill>
                <a:effectLst/>
                <a:latin typeface="Times New Roman" panose="02020603050405020304" pitchFamily="18" charset="0"/>
                <a:cs typeface="Times New Roman" panose="02020603050405020304" pitchFamily="18" charset="0"/>
              </a:rPr>
              <a:t>: Replace specified substrings with new ones.</a:t>
            </a:r>
          </a:p>
        </p:txBody>
      </p:sp>
    </p:spTree>
    <p:extLst>
      <p:ext uri="{BB962C8B-B14F-4D97-AF65-F5344CB8AC3E}">
        <p14:creationId xmlns:p14="http://schemas.microsoft.com/office/powerpoint/2010/main" val="239699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b="1" dirty="0">
                <a:solidFill>
                  <a:schemeClr val="tx1"/>
                </a:solidFill>
              </a:rPr>
              <a:t>Understanding String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Creating Strings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Accessing Characters</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Slicing</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Concatenation</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Formatting</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Immutability</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Escaping</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Repetition</a:t>
            </a:r>
          </a:p>
          <a:p>
            <a:pPr algn="just">
              <a:lnSpc>
                <a:spcPct val="150000"/>
              </a:lnSpc>
            </a:pPr>
            <a:r>
              <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String Methods</a:t>
            </a:r>
          </a:p>
          <a:p>
            <a:pPr algn="just">
              <a:lnSpc>
                <a:spcPct val="150000"/>
              </a:lnSpc>
            </a:pP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800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Creating String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You can create strings using single, double, or triple quotes. For example:</a:t>
            </a:r>
          </a:p>
          <a:p>
            <a:pPr algn="just">
              <a:lnSpc>
                <a:spcPct val="150000"/>
              </a:lnSpc>
            </a:pPr>
            <a:endParaRPr lang="en-US" sz="25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5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5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500" i="0" dirty="0">
                <a:solidFill>
                  <a:srgbClr val="2B2A2A"/>
                </a:solidFill>
                <a:effectLst/>
                <a:latin typeface="Times New Roman" panose="02020603050405020304" pitchFamily="18" charset="0"/>
                <a:cs typeface="Times New Roman" panose="02020603050405020304" pitchFamily="18" charset="0"/>
              </a:rPr>
              <a:t>Triple-quoted strings are often used for multiline strings.</a:t>
            </a:r>
          </a:p>
        </p:txBody>
      </p:sp>
      <p:pic>
        <p:nvPicPr>
          <p:cNvPr id="3" name="Picture 2">
            <a:extLst>
              <a:ext uri="{FF2B5EF4-FFF2-40B4-BE49-F238E27FC236}">
                <a16:creationId xmlns:a16="http://schemas.microsoft.com/office/drawing/2014/main" id="{03586253-EA64-400A-2F91-5E519C46E25C}"/>
              </a:ext>
            </a:extLst>
          </p:cNvPr>
          <p:cNvPicPr>
            <a:picLocks noChangeAspect="1"/>
          </p:cNvPicPr>
          <p:nvPr/>
        </p:nvPicPr>
        <p:blipFill>
          <a:blip r:embed="rId4"/>
          <a:stretch>
            <a:fillRect/>
          </a:stretch>
        </p:blipFill>
        <p:spPr>
          <a:xfrm>
            <a:off x="2366654" y="3014604"/>
            <a:ext cx="6260588" cy="1176396"/>
          </a:xfrm>
          <a:prstGeom prst="rect">
            <a:avLst/>
          </a:prstGeom>
        </p:spPr>
      </p:pic>
    </p:spTree>
    <p:extLst>
      <p:ext uri="{BB962C8B-B14F-4D97-AF65-F5344CB8AC3E}">
        <p14:creationId xmlns:p14="http://schemas.microsoft.com/office/powerpoint/2010/main" val="21150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Indexing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access individual characters in a string using indexing, starting with 0 for the first character. For example:</a:t>
            </a: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F8D589-115D-DFB1-7FDD-7C786CB2BC64}"/>
              </a:ext>
            </a:extLst>
          </p:cNvPr>
          <p:cNvPicPr>
            <a:picLocks noChangeAspect="1"/>
          </p:cNvPicPr>
          <p:nvPr/>
        </p:nvPicPr>
        <p:blipFill>
          <a:blip r:embed="rId4"/>
          <a:stretch>
            <a:fillRect/>
          </a:stretch>
        </p:blipFill>
        <p:spPr>
          <a:xfrm>
            <a:off x="2762125" y="3810000"/>
            <a:ext cx="5372349" cy="1028748"/>
          </a:xfrm>
          <a:prstGeom prst="rect">
            <a:avLst/>
          </a:prstGeom>
        </p:spPr>
      </p:pic>
    </p:spTree>
    <p:extLst>
      <p:ext uri="{BB962C8B-B14F-4D97-AF65-F5344CB8AC3E}">
        <p14:creationId xmlns:p14="http://schemas.microsoft.com/office/powerpoint/2010/main" val="3553269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Slicing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extract substrings (slices) from a string using slicing notation. For example:</a:t>
            </a:r>
          </a:p>
        </p:txBody>
      </p:sp>
      <p:pic>
        <p:nvPicPr>
          <p:cNvPr id="4" name="Picture 3">
            <a:extLst>
              <a:ext uri="{FF2B5EF4-FFF2-40B4-BE49-F238E27FC236}">
                <a16:creationId xmlns:a16="http://schemas.microsoft.com/office/drawing/2014/main" id="{0375DE56-D822-ABA1-CA97-FDC1FE0F4D35}"/>
              </a:ext>
            </a:extLst>
          </p:cNvPr>
          <p:cNvPicPr>
            <a:picLocks noChangeAspect="1"/>
          </p:cNvPicPr>
          <p:nvPr/>
        </p:nvPicPr>
        <p:blipFill>
          <a:blip r:embed="rId4"/>
          <a:stretch>
            <a:fillRect/>
          </a:stretch>
        </p:blipFill>
        <p:spPr>
          <a:xfrm>
            <a:off x="2362200" y="3485970"/>
            <a:ext cx="6172200" cy="936984"/>
          </a:xfrm>
          <a:prstGeom prst="rect">
            <a:avLst/>
          </a:prstGeom>
        </p:spPr>
      </p:pic>
    </p:spTree>
    <p:extLst>
      <p:ext uri="{BB962C8B-B14F-4D97-AF65-F5344CB8AC3E}">
        <p14:creationId xmlns:p14="http://schemas.microsoft.com/office/powerpoint/2010/main" val="91672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String Concatenation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concatenate (combine) strings using the + operator. For example:</a:t>
            </a:r>
          </a:p>
        </p:txBody>
      </p:sp>
      <p:pic>
        <p:nvPicPr>
          <p:cNvPr id="3" name="Picture 2">
            <a:extLst>
              <a:ext uri="{FF2B5EF4-FFF2-40B4-BE49-F238E27FC236}">
                <a16:creationId xmlns:a16="http://schemas.microsoft.com/office/drawing/2014/main" id="{BA1F6DD4-8AD7-6F83-5525-27D15E13D9CE}"/>
              </a:ext>
            </a:extLst>
          </p:cNvPr>
          <p:cNvPicPr>
            <a:picLocks noChangeAspect="1"/>
          </p:cNvPicPr>
          <p:nvPr/>
        </p:nvPicPr>
        <p:blipFill>
          <a:blip r:embed="rId4"/>
          <a:stretch>
            <a:fillRect/>
          </a:stretch>
        </p:blipFill>
        <p:spPr>
          <a:xfrm>
            <a:off x="2281227" y="3399601"/>
            <a:ext cx="6334145" cy="1109722"/>
          </a:xfrm>
          <a:prstGeom prst="rect">
            <a:avLst/>
          </a:prstGeom>
        </p:spPr>
      </p:pic>
    </p:spTree>
    <p:extLst>
      <p:ext uri="{BB962C8B-B14F-4D97-AF65-F5344CB8AC3E}">
        <p14:creationId xmlns:p14="http://schemas.microsoft.com/office/powerpoint/2010/main" val="335723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%-Formatting &amp; str.format()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You can use the % operator for simple string formatting.</a:t>
            </a: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endParaRPr lang="en-US" sz="2300" i="0" dirty="0">
              <a:solidFill>
                <a:srgbClr val="2B2A2A"/>
              </a:solidFill>
              <a:effectLst/>
              <a:latin typeface="Times New Roman" panose="02020603050405020304" pitchFamily="18" charset="0"/>
              <a:cs typeface="Times New Roman" panose="02020603050405020304" pitchFamily="18" charset="0"/>
            </a:endParaRPr>
          </a:p>
          <a:p>
            <a:pPr algn="just">
              <a:lnSpc>
                <a:spcPct val="150000"/>
              </a:lnSpc>
            </a:pPr>
            <a:endParaRPr lang="en-US" sz="2300" dirty="0">
              <a:solidFill>
                <a:srgbClr val="2B2A2A"/>
              </a:solidFill>
              <a:latin typeface="Times New Roman" panose="02020603050405020304" pitchFamily="18" charset="0"/>
              <a:cs typeface="Times New Roman" panose="02020603050405020304" pitchFamily="18" charset="0"/>
            </a:endParaRP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The str.format() method allows more advanced formatting and positional arguments.</a:t>
            </a:r>
          </a:p>
        </p:txBody>
      </p:sp>
      <p:pic>
        <p:nvPicPr>
          <p:cNvPr id="4" name="Picture 3">
            <a:extLst>
              <a:ext uri="{FF2B5EF4-FFF2-40B4-BE49-F238E27FC236}">
                <a16:creationId xmlns:a16="http://schemas.microsoft.com/office/drawing/2014/main" id="{EF22B353-AB3E-226D-694C-694E3C949FFA}"/>
              </a:ext>
            </a:extLst>
          </p:cNvPr>
          <p:cNvPicPr>
            <a:picLocks noChangeAspect="1"/>
          </p:cNvPicPr>
          <p:nvPr/>
        </p:nvPicPr>
        <p:blipFill>
          <a:blip r:embed="rId4"/>
          <a:stretch>
            <a:fillRect/>
          </a:stretch>
        </p:blipFill>
        <p:spPr>
          <a:xfrm>
            <a:off x="1883228" y="2912239"/>
            <a:ext cx="7130143" cy="1033522"/>
          </a:xfrm>
          <a:prstGeom prst="rect">
            <a:avLst/>
          </a:prstGeom>
        </p:spPr>
      </p:pic>
      <p:pic>
        <p:nvPicPr>
          <p:cNvPr id="6" name="Picture 5">
            <a:extLst>
              <a:ext uri="{FF2B5EF4-FFF2-40B4-BE49-F238E27FC236}">
                <a16:creationId xmlns:a16="http://schemas.microsoft.com/office/drawing/2014/main" id="{2A49DC34-371A-038C-73B2-45314F59A75D}"/>
              </a:ext>
            </a:extLst>
          </p:cNvPr>
          <p:cNvPicPr>
            <a:picLocks noChangeAspect="1"/>
          </p:cNvPicPr>
          <p:nvPr/>
        </p:nvPicPr>
        <p:blipFill>
          <a:blip r:embed="rId5"/>
          <a:stretch>
            <a:fillRect/>
          </a:stretch>
        </p:blipFill>
        <p:spPr>
          <a:xfrm>
            <a:off x="1883228" y="5621338"/>
            <a:ext cx="7130886" cy="885824"/>
          </a:xfrm>
          <a:prstGeom prst="rect">
            <a:avLst/>
          </a:prstGeom>
        </p:spPr>
      </p:pic>
    </p:spTree>
    <p:extLst>
      <p:ext uri="{BB962C8B-B14F-4D97-AF65-F5344CB8AC3E}">
        <p14:creationId xmlns:p14="http://schemas.microsoft.com/office/powerpoint/2010/main" val="355377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0700"/>
            <a:ext cx="6934200" cy="715962"/>
          </a:xfrm>
        </p:spPr>
        <p:txBody>
          <a:bodyPr/>
          <a:lstStyle/>
          <a:p>
            <a:r>
              <a:rPr lang="en-US" altLang="en-US" sz="3000" b="1" dirty="0">
                <a:solidFill>
                  <a:schemeClr val="tx1"/>
                </a:solidFill>
              </a:rPr>
              <a:t> f-Strings (Formatted String Literals):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401762"/>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Introduced in Python 3.6, f-strings offer a concise way to embed expressions in strings.</a:t>
            </a:r>
          </a:p>
        </p:txBody>
      </p:sp>
      <p:pic>
        <p:nvPicPr>
          <p:cNvPr id="3" name="Picture 2">
            <a:extLst>
              <a:ext uri="{FF2B5EF4-FFF2-40B4-BE49-F238E27FC236}">
                <a16:creationId xmlns:a16="http://schemas.microsoft.com/office/drawing/2014/main" id="{E2369863-39F0-8C7E-C647-84BFB0D1DA56}"/>
              </a:ext>
            </a:extLst>
          </p:cNvPr>
          <p:cNvPicPr>
            <a:picLocks noChangeAspect="1"/>
          </p:cNvPicPr>
          <p:nvPr/>
        </p:nvPicPr>
        <p:blipFill>
          <a:blip r:embed="rId4"/>
          <a:stretch>
            <a:fillRect/>
          </a:stretch>
        </p:blipFill>
        <p:spPr>
          <a:xfrm>
            <a:off x="2290124" y="3387444"/>
            <a:ext cx="6616311" cy="979767"/>
          </a:xfrm>
          <a:prstGeom prst="rect">
            <a:avLst/>
          </a:prstGeom>
        </p:spPr>
      </p:pic>
    </p:spTree>
    <p:extLst>
      <p:ext uri="{BB962C8B-B14F-4D97-AF65-F5344CB8AC3E}">
        <p14:creationId xmlns:p14="http://schemas.microsoft.com/office/powerpoint/2010/main" val="1340884935"/>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1785</TotalTime>
  <Words>697</Words>
  <Application>Microsoft Office PowerPoint</Application>
  <PresentationFormat>On-screen Show (4:3)</PresentationFormat>
  <Paragraphs>92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Microsoft Sans Serif</vt:lpstr>
      <vt:lpstr>Times New Roman</vt:lpstr>
      <vt:lpstr>powerpoint-template-24</vt:lpstr>
      <vt:lpstr>Introduction to</vt:lpstr>
      <vt:lpstr>What is String?</vt:lpstr>
      <vt:lpstr>Understanding String </vt:lpstr>
      <vt:lpstr>Creating String</vt:lpstr>
      <vt:lpstr>String Indexing</vt:lpstr>
      <vt:lpstr>String Slicing</vt:lpstr>
      <vt:lpstr>String Concatenation</vt:lpstr>
      <vt:lpstr>%-Formatting &amp; str.format()</vt:lpstr>
      <vt:lpstr> f-Strings (Formatted String Literals):</vt:lpstr>
      <vt:lpstr>Template Strings:</vt:lpstr>
      <vt:lpstr>. join() for List Formatting:</vt:lpstr>
      <vt:lpstr> Padding and Alignment:</vt:lpstr>
      <vt:lpstr>Center Alignment (^)</vt:lpstr>
      <vt:lpstr>Padding</vt:lpstr>
      <vt:lpstr>String Immutability</vt:lpstr>
      <vt:lpstr>String Escaping</vt:lpstr>
      <vt:lpstr>String Escaping</vt:lpstr>
      <vt:lpstr>String Escaping</vt:lpstr>
      <vt:lpstr>String Repetition</vt:lpstr>
      <vt:lpstr>String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Maddy exx</cp:lastModifiedBy>
  <cp:revision>40</cp:revision>
  <dcterms:created xsi:type="dcterms:W3CDTF">2023-07-15T06:48:42Z</dcterms:created>
  <dcterms:modified xsi:type="dcterms:W3CDTF">2023-09-16T07:51:44Z</dcterms:modified>
</cp:coreProperties>
</file>