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83" r:id="rId2"/>
    <p:sldId id="284" r:id="rId3"/>
    <p:sldId id="285" r:id="rId4"/>
    <p:sldId id="286" r:id="rId5"/>
    <p:sldId id="314" r:id="rId6"/>
    <p:sldId id="287" r:id="rId7"/>
    <p:sldId id="288" r:id="rId8"/>
    <p:sldId id="289" r:id="rId9"/>
    <p:sldId id="290" r:id="rId10"/>
    <p:sldId id="292" r:id="rId11"/>
    <p:sldId id="294" r:id="rId12"/>
    <p:sldId id="315" r:id="rId13"/>
    <p:sldId id="316" r:id="rId14"/>
    <p:sldId id="317" r:id="rId15"/>
    <p:sldId id="318" r:id="rId16"/>
    <p:sldId id="319" r:id="rId17"/>
    <p:sldId id="320" r:id="rId18"/>
    <p:sldId id="296" r:id="rId19"/>
    <p:sldId id="323" r:id="rId20"/>
    <p:sldId id="324" r:id="rId21"/>
    <p:sldId id="325" r:id="rId2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htesham Ul Haq Dar" initials="EUHD" lastIdx="1" clrIdx="0">
    <p:extLst>
      <p:ext uri="{19B8F6BF-5375-455C-9EA6-DF929625EA0E}">
        <p15:presenceInfo xmlns:p15="http://schemas.microsoft.com/office/powerpoint/2012/main" userId="S-1-5-21-329068152-1450960922-839522115-583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BF58"/>
    <a:srgbClr val="DDD083"/>
    <a:srgbClr val="FAF0DA"/>
    <a:srgbClr val="F6E5C0"/>
    <a:srgbClr val="CEBF64"/>
    <a:srgbClr val="D4C66E"/>
    <a:srgbClr val="DBD081"/>
    <a:srgbClr val="E0D488"/>
    <a:srgbClr val="E7BE5F"/>
    <a:srgbClr val="FFE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3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7E36F-EBCC-4656-9464-C0CA2498630B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24ADB-BD1F-40FA-BCAD-F6A95796C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50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24ADB-BD1F-40FA-BCAD-F6A95796C8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0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AFEF"/>
                </a:solidFill>
                <a:latin typeface="Hack"/>
                <a:cs typeface="H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0716" y="3033776"/>
            <a:ext cx="1750567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1588" y="2302890"/>
            <a:ext cx="10331450" cy="2006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AFEF"/>
                </a:solidFill>
                <a:latin typeface="Hack"/>
                <a:cs typeface="H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419600" y="3199066"/>
            <a:ext cx="2937891" cy="459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611" y="717968"/>
            <a:ext cx="9132009" cy="53668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You may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think this 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shared extended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scope </a:t>
            </a:r>
            <a:r>
              <a:rPr sz="2400" spc="10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highly</a:t>
            </a:r>
            <a:r>
              <a:rPr sz="2400" spc="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unusual…</a:t>
            </a:r>
            <a:endParaRPr sz="2400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22620" y="866077"/>
            <a:ext cx="1905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but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it's</a:t>
            </a:r>
            <a:r>
              <a:rPr sz="2400" spc="-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not!</a:t>
            </a:r>
            <a:endParaRPr sz="2400" dirty="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65" y="1440833"/>
            <a:ext cx="3505135" cy="16722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325120" indent="-4572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solidFill>
                  <a:srgbClr val="FFFF00"/>
                </a:solidFill>
                <a:latin typeface="Hack"/>
                <a:cs typeface="Hack"/>
              </a:rPr>
              <a:t>def adder(n):</a:t>
            </a:r>
            <a:endParaRPr lang="en-US" sz="2300" spc="-5" dirty="0">
              <a:solidFill>
                <a:srgbClr val="FFFF00"/>
              </a:solidFill>
              <a:latin typeface="Hack"/>
              <a:cs typeface="Hack"/>
            </a:endParaRPr>
          </a:p>
          <a:p>
            <a:pPr marL="469900" marR="325120" indent="-457200">
              <a:lnSpc>
                <a:spcPct val="100000"/>
              </a:lnSpc>
              <a:spcBef>
                <a:spcPts val="100"/>
              </a:spcBef>
            </a:pPr>
            <a:r>
              <a:rPr lang="en-US" sz="2300" spc="-5" dirty="0">
                <a:solidFill>
                  <a:srgbClr val="FFFF00"/>
                </a:solidFill>
                <a:latin typeface="Hack"/>
                <a:cs typeface="Hack"/>
              </a:rPr>
              <a:t>	</a:t>
            </a:r>
            <a:r>
              <a:rPr sz="2300" spc="-5" dirty="0">
                <a:solidFill>
                  <a:srgbClr val="FFFF00"/>
                </a:solidFill>
                <a:latin typeface="Hack"/>
                <a:cs typeface="Hack"/>
              </a:rPr>
              <a:t>def</a:t>
            </a:r>
            <a:r>
              <a:rPr sz="2300" spc="-50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300" spc="-5" dirty="0">
                <a:solidFill>
                  <a:srgbClr val="FFFF00"/>
                </a:solidFill>
                <a:latin typeface="Hack"/>
                <a:cs typeface="Hack"/>
              </a:rPr>
              <a:t>inner(x):</a:t>
            </a:r>
            <a:endParaRPr lang="en-US" sz="2300" spc="-5" dirty="0">
              <a:solidFill>
                <a:srgbClr val="FFFF00"/>
              </a:solidFill>
              <a:latin typeface="Hack"/>
              <a:cs typeface="Hack"/>
            </a:endParaRPr>
          </a:p>
          <a:p>
            <a:pPr marL="926465">
              <a:lnSpc>
                <a:spcPct val="100000"/>
              </a:lnSpc>
            </a:pPr>
            <a:r>
              <a:rPr sz="2300" spc="-5" dirty="0">
                <a:solidFill>
                  <a:srgbClr val="FFFF00"/>
                </a:solidFill>
                <a:latin typeface="Hack"/>
                <a:cs typeface="Hack"/>
              </a:rPr>
              <a:t>return </a:t>
            </a:r>
            <a:r>
              <a:rPr sz="2300" dirty="0">
                <a:solidFill>
                  <a:srgbClr val="FFFF00"/>
                </a:solidFill>
                <a:latin typeface="Hack"/>
                <a:cs typeface="Hack"/>
              </a:rPr>
              <a:t>x +</a:t>
            </a:r>
            <a:r>
              <a:rPr sz="2300" spc="-55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300" dirty="0">
                <a:solidFill>
                  <a:srgbClr val="FFFF00"/>
                </a:solidFill>
                <a:latin typeface="Hack"/>
                <a:cs typeface="Hack"/>
              </a:rPr>
              <a:t>n</a:t>
            </a:r>
          </a:p>
          <a:p>
            <a:pPr>
              <a:lnSpc>
                <a:spcPct val="100000"/>
              </a:lnSpc>
            </a:pPr>
            <a:endParaRPr sz="1400" dirty="0">
              <a:solidFill>
                <a:srgbClr val="FFFF00"/>
              </a:solidFill>
              <a:latin typeface="Hack"/>
              <a:cs typeface="Hack"/>
            </a:endParaRPr>
          </a:p>
          <a:p>
            <a:pPr marL="469265">
              <a:lnSpc>
                <a:spcPct val="100000"/>
              </a:lnSpc>
            </a:pPr>
            <a:r>
              <a:rPr sz="2300" spc="-5" dirty="0">
                <a:solidFill>
                  <a:srgbClr val="FFFF00"/>
                </a:solidFill>
                <a:latin typeface="Hack"/>
                <a:cs typeface="Hack"/>
              </a:rPr>
              <a:t>return</a:t>
            </a:r>
            <a:r>
              <a:rPr sz="2300" spc="-20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300" dirty="0">
                <a:solidFill>
                  <a:srgbClr val="FFFF00"/>
                </a:solidFill>
                <a:latin typeface="Hack"/>
                <a:cs typeface="Hack"/>
              </a:rPr>
              <a:t>inner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167332"/>
              </p:ext>
            </p:extLst>
          </p:nvPr>
        </p:nvGraphicFramePr>
        <p:xfrm>
          <a:off x="533465" y="3335542"/>
          <a:ext cx="3505135" cy="100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189">
                <a:tc>
                  <a:txBody>
                    <a:bodyPr/>
                    <a:lstStyle/>
                    <a:p>
                      <a:pPr marR="29845" algn="ctr">
                        <a:lnSpc>
                          <a:spcPts val="2030"/>
                        </a:lnSpc>
                      </a:pPr>
                      <a:r>
                        <a:rPr sz="2300" spc="-5" dirty="0">
                          <a:solidFill>
                            <a:srgbClr val="FFFF00"/>
                          </a:solidFill>
                          <a:latin typeface="Hack"/>
                          <a:cs typeface="Hack"/>
                        </a:rPr>
                        <a:t>add_1</a:t>
                      </a:r>
                      <a:endParaRPr sz="2300">
                        <a:solidFill>
                          <a:srgbClr val="FFFF00"/>
                        </a:solidFill>
                        <a:latin typeface="Hack"/>
                        <a:cs typeface="Hack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030"/>
                        </a:lnSpc>
                      </a:pPr>
                      <a:r>
                        <a:rPr sz="2300" dirty="0">
                          <a:solidFill>
                            <a:srgbClr val="FFFF00"/>
                          </a:solidFill>
                          <a:latin typeface="Hack"/>
                          <a:cs typeface="Hack"/>
                        </a:rPr>
                        <a:t>=</a:t>
                      </a:r>
                      <a:endParaRPr sz="2300">
                        <a:solidFill>
                          <a:srgbClr val="FFFF00"/>
                        </a:solidFill>
                        <a:latin typeface="Hack"/>
                        <a:cs typeface="Hack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ts val="2030"/>
                        </a:lnSpc>
                      </a:pPr>
                      <a:r>
                        <a:rPr sz="2300" spc="-5" dirty="0">
                          <a:solidFill>
                            <a:srgbClr val="FFFF00"/>
                          </a:solidFill>
                          <a:latin typeface="Hack"/>
                          <a:cs typeface="Hack"/>
                        </a:rPr>
                        <a:t>adder(1)</a:t>
                      </a:r>
                      <a:endParaRPr sz="2300" dirty="0">
                        <a:solidFill>
                          <a:srgbClr val="FFFF00"/>
                        </a:solidFill>
                        <a:latin typeface="Hack"/>
                        <a:cs typeface="Hack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808">
                <a:tc>
                  <a:txBody>
                    <a:bodyPr/>
                    <a:lstStyle/>
                    <a:p>
                      <a:pPr marR="29845" algn="ctr">
                        <a:lnSpc>
                          <a:spcPts val="2060"/>
                        </a:lnSpc>
                      </a:pPr>
                      <a:r>
                        <a:rPr sz="2300" spc="-5" dirty="0">
                          <a:solidFill>
                            <a:srgbClr val="FFFF00"/>
                          </a:solidFill>
                          <a:latin typeface="Hack"/>
                          <a:cs typeface="Hack"/>
                        </a:rPr>
                        <a:t>add_2</a:t>
                      </a:r>
                      <a:endParaRPr sz="2300">
                        <a:solidFill>
                          <a:srgbClr val="FFFF00"/>
                        </a:solidFill>
                        <a:latin typeface="Hack"/>
                        <a:cs typeface="Hack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060"/>
                        </a:lnSpc>
                      </a:pPr>
                      <a:r>
                        <a:rPr sz="2300" dirty="0">
                          <a:solidFill>
                            <a:srgbClr val="FFFF00"/>
                          </a:solidFill>
                          <a:latin typeface="Hack"/>
                          <a:cs typeface="Hack"/>
                        </a:rPr>
                        <a:t>=</a:t>
                      </a:r>
                      <a:endParaRPr sz="2300">
                        <a:solidFill>
                          <a:srgbClr val="FFFF00"/>
                        </a:solidFill>
                        <a:latin typeface="Hack"/>
                        <a:cs typeface="Hack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2060"/>
                        </a:lnSpc>
                      </a:pPr>
                      <a:r>
                        <a:rPr sz="2300" spc="-5" dirty="0">
                          <a:solidFill>
                            <a:srgbClr val="FFFF00"/>
                          </a:solidFill>
                          <a:latin typeface="Hack"/>
                          <a:cs typeface="Hack"/>
                        </a:rPr>
                        <a:t>adder(2)</a:t>
                      </a:r>
                      <a:endParaRPr sz="2300" dirty="0">
                        <a:solidFill>
                          <a:srgbClr val="FFFF00"/>
                        </a:solidFill>
                        <a:latin typeface="Hack"/>
                        <a:cs typeface="Hack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563">
                <a:tc>
                  <a:txBody>
                    <a:bodyPr/>
                    <a:lstStyle/>
                    <a:p>
                      <a:pPr marR="29845" algn="ctr">
                        <a:lnSpc>
                          <a:spcPts val="2030"/>
                        </a:lnSpc>
                      </a:pPr>
                      <a:r>
                        <a:rPr sz="2300" spc="-5" dirty="0">
                          <a:solidFill>
                            <a:srgbClr val="FFFF00"/>
                          </a:solidFill>
                          <a:latin typeface="Hack"/>
                          <a:cs typeface="Hack"/>
                        </a:rPr>
                        <a:t>add_3</a:t>
                      </a:r>
                      <a:endParaRPr sz="2300">
                        <a:solidFill>
                          <a:srgbClr val="FFFF00"/>
                        </a:solidFill>
                        <a:latin typeface="Hack"/>
                        <a:cs typeface="Hack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030"/>
                        </a:lnSpc>
                      </a:pPr>
                      <a:r>
                        <a:rPr sz="2300" dirty="0">
                          <a:solidFill>
                            <a:srgbClr val="FFFF00"/>
                          </a:solidFill>
                          <a:latin typeface="Hack"/>
                          <a:cs typeface="Hack"/>
                        </a:rPr>
                        <a:t>=</a:t>
                      </a:r>
                      <a:endParaRPr sz="2300">
                        <a:solidFill>
                          <a:srgbClr val="FFFF00"/>
                        </a:solidFill>
                        <a:latin typeface="Hack"/>
                        <a:cs typeface="Hack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2030"/>
                        </a:lnSpc>
                      </a:pPr>
                      <a:r>
                        <a:rPr sz="2300" spc="-5" dirty="0">
                          <a:solidFill>
                            <a:srgbClr val="FFFF00"/>
                          </a:solidFill>
                          <a:latin typeface="Hack"/>
                          <a:cs typeface="Hack"/>
                        </a:rPr>
                        <a:t>adder(3)</a:t>
                      </a:r>
                      <a:endParaRPr sz="2300" dirty="0">
                        <a:solidFill>
                          <a:srgbClr val="FFFF00"/>
                        </a:solidFill>
                        <a:latin typeface="Hack"/>
                        <a:cs typeface="Hack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305502" y="3591929"/>
            <a:ext cx="758150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Three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different closures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–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no 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shared</a:t>
            </a:r>
            <a:r>
              <a:rPr sz="2400" spc="9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scopes</a:t>
            </a:r>
            <a:endParaRPr sz="2400" dirty="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62" y="4621531"/>
            <a:ext cx="1828738" cy="1397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4700"/>
              </a:lnSpc>
              <a:spcBef>
                <a:spcPts val="100"/>
              </a:spcBef>
            </a:pPr>
            <a:r>
              <a:rPr sz="2300" spc="-5" dirty="0">
                <a:solidFill>
                  <a:srgbClr val="FFFF00"/>
                </a:solidFill>
                <a:latin typeface="Hack"/>
                <a:cs typeface="Hack"/>
              </a:rPr>
              <a:t>add</a:t>
            </a:r>
            <a:r>
              <a:rPr sz="2300" spc="5" dirty="0">
                <a:solidFill>
                  <a:srgbClr val="FFFF00"/>
                </a:solidFill>
                <a:latin typeface="Hack"/>
                <a:cs typeface="Hack"/>
              </a:rPr>
              <a:t>_1</a:t>
            </a:r>
            <a:r>
              <a:rPr sz="2300" spc="-5" dirty="0">
                <a:solidFill>
                  <a:srgbClr val="FFFF00"/>
                </a:solidFill>
                <a:latin typeface="Hack"/>
                <a:cs typeface="Hack"/>
              </a:rPr>
              <a:t>(1</a:t>
            </a:r>
            <a:r>
              <a:rPr sz="2300" spc="10" dirty="0">
                <a:solidFill>
                  <a:srgbClr val="FFFF00"/>
                </a:solidFill>
                <a:latin typeface="Hack"/>
                <a:cs typeface="Hack"/>
              </a:rPr>
              <a:t>0</a:t>
            </a:r>
            <a:r>
              <a:rPr sz="2300" dirty="0">
                <a:solidFill>
                  <a:srgbClr val="FFFF00"/>
                </a:solidFill>
                <a:latin typeface="Hack"/>
                <a:cs typeface="Hack"/>
              </a:rPr>
              <a:t>)  </a:t>
            </a:r>
            <a:r>
              <a:rPr sz="2300" spc="-5" dirty="0">
                <a:solidFill>
                  <a:srgbClr val="FFFF00"/>
                </a:solidFill>
                <a:latin typeface="Hack"/>
                <a:cs typeface="Hack"/>
              </a:rPr>
              <a:t>add</a:t>
            </a:r>
            <a:r>
              <a:rPr sz="2300" spc="5" dirty="0">
                <a:solidFill>
                  <a:srgbClr val="FFFF00"/>
                </a:solidFill>
                <a:latin typeface="Hack"/>
                <a:cs typeface="Hack"/>
              </a:rPr>
              <a:t>_2</a:t>
            </a:r>
            <a:r>
              <a:rPr sz="2300" spc="-5" dirty="0">
                <a:solidFill>
                  <a:srgbClr val="FFFF00"/>
                </a:solidFill>
                <a:latin typeface="Hack"/>
                <a:cs typeface="Hack"/>
              </a:rPr>
              <a:t>(1</a:t>
            </a:r>
            <a:r>
              <a:rPr sz="2300" spc="10" dirty="0">
                <a:solidFill>
                  <a:srgbClr val="FFFF00"/>
                </a:solidFill>
                <a:latin typeface="Hack"/>
                <a:cs typeface="Hack"/>
              </a:rPr>
              <a:t>0</a:t>
            </a:r>
            <a:r>
              <a:rPr sz="2300" dirty="0">
                <a:solidFill>
                  <a:srgbClr val="FFFF00"/>
                </a:solidFill>
                <a:latin typeface="Hack"/>
                <a:cs typeface="Hack"/>
              </a:rPr>
              <a:t>)  </a:t>
            </a:r>
            <a:r>
              <a:rPr sz="2300" spc="-5" dirty="0">
                <a:solidFill>
                  <a:srgbClr val="FFFF00"/>
                </a:solidFill>
                <a:latin typeface="Hack"/>
                <a:cs typeface="Hack"/>
              </a:rPr>
              <a:t>add</a:t>
            </a:r>
            <a:r>
              <a:rPr sz="2300" spc="5" dirty="0">
                <a:solidFill>
                  <a:srgbClr val="FFFF00"/>
                </a:solidFill>
                <a:latin typeface="Hack"/>
                <a:cs typeface="Hack"/>
              </a:rPr>
              <a:t>_3</a:t>
            </a:r>
            <a:r>
              <a:rPr sz="2300" spc="-5" dirty="0">
                <a:solidFill>
                  <a:srgbClr val="FFFF00"/>
                </a:solidFill>
                <a:latin typeface="Hack"/>
                <a:cs typeface="Hack"/>
              </a:rPr>
              <a:t>(1</a:t>
            </a:r>
            <a:r>
              <a:rPr sz="2300" spc="10" dirty="0">
                <a:solidFill>
                  <a:srgbClr val="FFFF00"/>
                </a:solidFill>
                <a:latin typeface="Hack"/>
                <a:cs typeface="Hack"/>
              </a:rPr>
              <a:t>0</a:t>
            </a:r>
            <a:r>
              <a:rPr sz="2300" dirty="0">
                <a:solidFill>
                  <a:srgbClr val="FFFF00"/>
                </a:solidFill>
                <a:latin typeface="Hack"/>
                <a:cs typeface="Hack"/>
              </a:rPr>
              <a:t>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62200" y="4625829"/>
            <a:ext cx="2596515" cy="1393971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  <a:tabLst>
                <a:tab pos="373380" algn="l"/>
              </a:tabLst>
            </a:pPr>
            <a:r>
              <a:rPr sz="2300" b="1" spc="1725" dirty="0">
                <a:solidFill>
                  <a:srgbClr val="FFFFFF"/>
                </a:solidFill>
                <a:cs typeface="Wingdings"/>
              </a:rPr>
              <a:t>→</a:t>
            </a:r>
            <a:r>
              <a:rPr sz="2300" spc="-5" dirty="0">
                <a:solidFill>
                  <a:srgbClr val="FFC000"/>
                </a:solidFill>
                <a:latin typeface="Hack"/>
                <a:cs typeface="Hack"/>
              </a:rPr>
              <a:t>1</a:t>
            </a:r>
            <a:r>
              <a:rPr sz="2300" dirty="0">
                <a:solidFill>
                  <a:srgbClr val="FFC000"/>
                </a:solidFill>
                <a:latin typeface="Hack"/>
                <a:cs typeface="Hack"/>
              </a:rPr>
              <a:t>1</a:t>
            </a:r>
            <a:endParaRPr sz="2300" dirty="0">
              <a:latin typeface="Hack"/>
              <a:cs typeface="Hack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  <a:tabLst>
                <a:tab pos="373380" algn="l"/>
              </a:tabLst>
            </a:pPr>
            <a:r>
              <a:rPr sz="2300" b="1" spc="1725" dirty="0">
                <a:solidFill>
                  <a:srgbClr val="FFFFFF"/>
                </a:solidFill>
                <a:cs typeface="Wingdings"/>
              </a:rPr>
              <a:t>→</a:t>
            </a:r>
            <a:r>
              <a:rPr sz="2300" spc="-5" dirty="0">
                <a:solidFill>
                  <a:srgbClr val="FFC000"/>
                </a:solidFill>
                <a:latin typeface="Hack"/>
                <a:cs typeface="Hack"/>
              </a:rPr>
              <a:t>1</a:t>
            </a:r>
            <a:r>
              <a:rPr sz="2300" dirty="0">
                <a:solidFill>
                  <a:srgbClr val="FFC000"/>
                </a:solidFill>
                <a:latin typeface="Hack"/>
                <a:cs typeface="Hack"/>
              </a:rPr>
              <a:t>2</a:t>
            </a:r>
            <a:endParaRPr sz="2300" dirty="0">
              <a:latin typeface="Hack"/>
              <a:cs typeface="Hack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373380" algn="l"/>
              </a:tabLst>
            </a:pPr>
            <a:r>
              <a:rPr sz="2300" spc="1725" dirty="0">
                <a:solidFill>
                  <a:srgbClr val="FFFFFF"/>
                </a:solidFill>
                <a:cs typeface="Wingdings"/>
              </a:rPr>
              <a:t>→</a:t>
            </a:r>
            <a:r>
              <a:rPr sz="2300" spc="-5" dirty="0">
                <a:solidFill>
                  <a:srgbClr val="FFC000"/>
                </a:solidFill>
                <a:latin typeface="Hack"/>
                <a:cs typeface="Hack"/>
              </a:rPr>
              <a:t>1</a:t>
            </a:r>
            <a:r>
              <a:rPr sz="2300" dirty="0">
                <a:solidFill>
                  <a:srgbClr val="FFC000"/>
                </a:solidFill>
                <a:latin typeface="Hack"/>
                <a:cs typeface="Hack"/>
              </a:rPr>
              <a:t>3</a:t>
            </a:r>
            <a:endParaRPr sz="2300" dirty="0">
              <a:latin typeface="Hack"/>
              <a:cs typeface="Hack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B6AA00-8F84-4955-A4DC-08F30C9B827F}"/>
              </a:ext>
            </a:extLst>
          </p:cNvPr>
          <p:cNvSpPr txBox="1"/>
          <p:nvPr/>
        </p:nvSpPr>
        <p:spPr>
          <a:xfrm>
            <a:off x="419100" y="23900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lang="en-US" sz="2800" spc="-5" dirty="0">
                <a:solidFill>
                  <a:srgbClr val="FFC000"/>
                </a:solidFill>
                <a:latin typeface="Century Gothic"/>
                <a:cs typeface="Century Gothic"/>
              </a:rPr>
              <a:t>Shared </a:t>
            </a:r>
            <a:r>
              <a:rPr lang="en-US" sz="2800" spc="-10" dirty="0">
                <a:solidFill>
                  <a:srgbClr val="FFC000"/>
                </a:solidFill>
                <a:latin typeface="Century Gothic"/>
                <a:cs typeface="Century Gothic"/>
              </a:rPr>
              <a:t>Extended</a:t>
            </a:r>
            <a:r>
              <a:rPr lang="en-US" sz="2800" spc="65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lang="en-US" sz="2800" spc="-5" dirty="0">
                <a:solidFill>
                  <a:srgbClr val="FFC000"/>
                </a:solidFill>
                <a:latin typeface="Century Gothic"/>
                <a:cs typeface="Century Gothic"/>
              </a:rPr>
              <a:t>Scopes</a:t>
            </a:r>
            <a:endParaRPr lang="en-US" sz="28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405" y="914400"/>
            <a:ext cx="8279795" cy="4357602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spcBef>
                <a:spcPts val="360"/>
              </a:spcBef>
            </a:pPr>
            <a:r>
              <a:rPr sz="2400" dirty="0">
                <a:solidFill>
                  <a:schemeClr val="bg1"/>
                </a:solidFill>
                <a:latin typeface="Hack"/>
                <a:cs typeface="Hack"/>
              </a:rPr>
              <a:t>def incrementer(n):</a:t>
            </a:r>
          </a:p>
          <a:p>
            <a:pPr marL="469900" marR="1567815"/>
            <a:r>
              <a:rPr sz="2400" dirty="0">
                <a:solidFill>
                  <a:srgbClr val="92D050"/>
                </a:solidFill>
                <a:latin typeface="Hack"/>
                <a:cs typeface="Hack"/>
              </a:rPr>
              <a:t># </a:t>
            </a:r>
            <a:r>
              <a:rPr sz="2400" dirty="0">
                <a:solidFill>
                  <a:srgbClr val="FFC000"/>
                </a:solidFill>
                <a:latin typeface="Hack"/>
                <a:cs typeface="Hack"/>
              </a:rPr>
              <a:t>inner </a:t>
            </a:r>
            <a:r>
              <a:rPr sz="2400" dirty="0">
                <a:solidFill>
                  <a:srgbClr val="92D050"/>
                </a:solidFill>
                <a:latin typeface="Hack"/>
                <a:cs typeface="Hack"/>
              </a:rPr>
              <a:t>+ </a:t>
            </a:r>
            <a:r>
              <a:rPr sz="2400" dirty="0">
                <a:solidFill>
                  <a:srgbClr val="FFFF00"/>
                </a:solidFill>
                <a:latin typeface="Hack"/>
                <a:cs typeface="Hack"/>
              </a:rPr>
              <a:t>n </a:t>
            </a:r>
            <a:r>
              <a:rPr sz="2400" dirty="0">
                <a:solidFill>
                  <a:srgbClr val="92D050"/>
                </a:solidFill>
                <a:latin typeface="Hack"/>
                <a:cs typeface="Hack"/>
              </a:rPr>
              <a:t>is a closure  </a:t>
            </a:r>
            <a:endParaRPr lang="en-US" sz="2400" dirty="0">
              <a:solidFill>
                <a:srgbClr val="92D050"/>
              </a:solidFill>
              <a:latin typeface="Hack"/>
              <a:cs typeface="Hack"/>
            </a:endParaRPr>
          </a:p>
          <a:p>
            <a:pPr marL="469900" marR="1567815"/>
            <a:r>
              <a:rPr sz="2400" dirty="0">
                <a:solidFill>
                  <a:schemeClr val="bg1"/>
                </a:solidFill>
                <a:latin typeface="Hack"/>
              </a:rPr>
              <a:t>def </a:t>
            </a:r>
            <a:r>
              <a:rPr sz="2400" dirty="0">
                <a:solidFill>
                  <a:srgbClr val="FFC000"/>
                </a:solidFill>
                <a:latin typeface="Hack"/>
                <a:cs typeface="Hack"/>
              </a:rPr>
              <a:t>inner</a:t>
            </a:r>
            <a:r>
              <a:rPr sz="2400" dirty="0">
                <a:solidFill>
                  <a:schemeClr val="bg1"/>
                </a:solidFill>
                <a:latin typeface="Hack"/>
              </a:rPr>
              <a:t>(start):</a:t>
            </a:r>
            <a:endParaRPr lang="en-US" sz="2400" dirty="0">
              <a:solidFill>
                <a:schemeClr val="bg1"/>
              </a:solidFill>
              <a:latin typeface="Hack"/>
            </a:endParaRPr>
          </a:p>
          <a:p>
            <a:pPr marL="12700">
              <a:spcBef>
                <a:spcPts val="360"/>
              </a:spcBef>
            </a:pPr>
            <a:r>
              <a:rPr lang="en-US" sz="2400" dirty="0">
                <a:solidFill>
                  <a:schemeClr val="bg1"/>
                </a:solidFill>
                <a:latin typeface="Hack"/>
              </a:rPr>
              <a:t>	</a:t>
            </a:r>
            <a:r>
              <a:rPr sz="2400" dirty="0">
                <a:solidFill>
                  <a:schemeClr val="bg1"/>
                </a:solidFill>
                <a:latin typeface="Hack"/>
              </a:rPr>
              <a:t>current = start</a:t>
            </a:r>
          </a:p>
          <a:p>
            <a:pPr marL="927100" marR="5080">
              <a:spcBef>
                <a:spcPts val="5"/>
              </a:spcBef>
            </a:pPr>
            <a:r>
              <a:rPr sz="2400" dirty="0">
                <a:solidFill>
                  <a:srgbClr val="92D050"/>
                </a:solidFill>
                <a:latin typeface="Hack"/>
                <a:cs typeface="Hack"/>
              </a:rPr>
              <a:t># </a:t>
            </a:r>
            <a:r>
              <a:rPr sz="2400" dirty="0">
                <a:solidFill>
                  <a:srgbClr val="FFC000"/>
                </a:solidFill>
                <a:latin typeface="Hack"/>
                <a:cs typeface="Hack"/>
              </a:rPr>
              <a:t>inc </a:t>
            </a:r>
            <a:r>
              <a:rPr sz="2400" dirty="0">
                <a:solidFill>
                  <a:srgbClr val="92D050"/>
                </a:solidFill>
                <a:latin typeface="Hack"/>
                <a:cs typeface="Hack"/>
              </a:rPr>
              <a:t>+ </a:t>
            </a:r>
            <a:r>
              <a:rPr sz="2400" dirty="0">
                <a:solidFill>
                  <a:srgbClr val="FFFF00"/>
                </a:solidFill>
                <a:latin typeface="Hack"/>
                <a:cs typeface="Hack"/>
              </a:rPr>
              <a:t>current </a:t>
            </a:r>
            <a:r>
              <a:rPr sz="2400" dirty="0">
                <a:solidFill>
                  <a:srgbClr val="92D050"/>
                </a:solidFill>
                <a:latin typeface="Hack"/>
                <a:cs typeface="Hack"/>
              </a:rPr>
              <a:t>+ </a:t>
            </a:r>
            <a:r>
              <a:rPr sz="2400" dirty="0">
                <a:solidFill>
                  <a:srgbClr val="FFFF00"/>
                </a:solidFill>
                <a:latin typeface="Hack"/>
                <a:cs typeface="Hack"/>
              </a:rPr>
              <a:t>n </a:t>
            </a:r>
            <a:r>
              <a:rPr sz="2400" dirty="0">
                <a:solidFill>
                  <a:srgbClr val="92D050"/>
                </a:solidFill>
                <a:latin typeface="Hack"/>
                <a:cs typeface="Hack"/>
              </a:rPr>
              <a:t>is a closure  </a:t>
            </a:r>
            <a:endParaRPr lang="en-US" sz="2400" dirty="0">
              <a:solidFill>
                <a:srgbClr val="92D050"/>
              </a:solidFill>
              <a:latin typeface="Hack"/>
              <a:cs typeface="Hack"/>
            </a:endParaRPr>
          </a:p>
          <a:p>
            <a:pPr marL="927100" marR="5080">
              <a:spcBef>
                <a:spcPts val="5"/>
              </a:spcBef>
            </a:pPr>
            <a:r>
              <a:rPr sz="2400" dirty="0">
                <a:solidFill>
                  <a:schemeClr val="bg1"/>
                </a:solidFill>
                <a:latin typeface="Hack"/>
              </a:rPr>
              <a:t>def</a:t>
            </a:r>
            <a:r>
              <a:rPr sz="24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400" dirty="0">
                <a:solidFill>
                  <a:srgbClr val="FFC000"/>
                </a:solidFill>
                <a:latin typeface="Hack"/>
                <a:cs typeface="Hack"/>
              </a:rPr>
              <a:t>inc</a:t>
            </a:r>
            <a:r>
              <a:rPr sz="2400" dirty="0">
                <a:solidFill>
                  <a:schemeClr val="bg1"/>
                </a:solidFill>
                <a:latin typeface="Hack"/>
              </a:rPr>
              <a:t>()</a:t>
            </a:r>
            <a:r>
              <a:rPr sz="2400" dirty="0">
                <a:solidFill>
                  <a:srgbClr val="00AFEF"/>
                </a:solidFill>
                <a:latin typeface="Hack"/>
                <a:cs typeface="Hack"/>
              </a:rPr>
              <a:t>:</a:t>
            </a:r>
            <a:endParaRPr sz="2400" dirty="0">
              <a:latin typeface="Hack"/>
              <a:cs typeface="Hack"/>
            </a:endParaRPr>
          </a:p>
          <a:p>
            <a:pPr marL="1384300" marR="1757045"/>
            <a:r>
              <a:rPr sz="2400" dirty="0">
                <a:solidFill>
                  <a:schemeClr val="bg1"/>
                </a:solidFill>
                <a:latin typeface="Hack"/>
              </a:rPr>
              <a:t>nonlocal</a:t>
            </a:r>
            <a:r>
              <a:rPr sz="24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400" dirty="0">
                <a:solidFill>
                  <a:srgbClr val="FFFF00"/>
                </a:solidFill>
                <a:latin typeface="Hack"/>
                <a:cs typeface="Hack"/>
              </a:rPr>
              <a:t>current  </a:t>
            </a:r>
            <a:endParaRPr lang="en-US" sz="2400" dirty="0">
              <a:solidFill>
                <a:srgbClr val="FFFF00"/>
              </a:solidFill>
              <a:latin typeface="Hack"/>
              <a:cs typeface="Hack"/>
            </a:endParaRPr>
          </a:p>
          <a:p>
            <a:pPr marL="1384300" marR="1757045"/>
            <a:r>
              <a:rPr sz="2400" dirty="0">
                <a:solidFill>
                  <a:schemeClr val="bg1"/>
                </a:solidFill>
                <a:latin typeface="Hack"/>
              </a:rPr>
              <a:t>current += </a:t>
            </a:r>
            <a:r>
              <a:rPr sz="2400" dirty="0">
                <a:solidFill>
                  <a:srgbClr val="FFFF00"/>
                </a:solidFill>
                <a:latin typeface="Hack"/>
                <a:cs typeface="Hack"/>
              </a:rPr>
              <a:t>n  </a:t>
            </a:r>
            <a:endParaRPr lang="en-US" sz="2400" dirty="0">
              <a:solidFill>
                <a:srgbClr val="FFFF00"/>
              </a:solidFill>
              <a:latin typeface="Hack"/>
              <a:cs typeface="Hack"/>
            </a:endParaRPr>
          </a:p>
          <a:p>
            <a:pPr marL="1384300" marR="1757045"/>
            <a:r>
              <a:rPr sz="2400" dirty="0">
                <a:solidFill>
                  <a:schemeClr val="bg1"/>
                </a:solidFill>
                <a:latin typeface="Hack"/>
              </a:rPr>
              <a:t>return current</a:t>
            </a:r>
          </a:p>
          <a:p>
            <a:endParaRPr sz="1200" dirty="0">
              <a:latin typeface="Hack"/>
              <a:cs typeface="Hack"/>
            </a:endParaRPr>
          </a:p>
          <a:p>
            <a:pPr marL="469265" marR="3042920" indent="457200"/>
            <a:r>
              <a:rPr sz="2400" dirty="0">
                <a:solidFill>
                  <a:schemeClr val="bg1"/>
                </a:solidFill>
                <a:latin typeface="Hack"/>
              </a:rPr>
              <a:t>return</a:t>
            </a:r>
            <a:r>
              <a:rPr sz="24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400" dirty="0" err="1">
                <a:solidFill>
                  <a:srgbClr val="FFC000"/>
                </a:solidFill>
                <a:latin typeface="Hack"/>
                <a:cs typeface="Hack"/>
              </a:rPr>
              <a:t>inc</a:t>
            </a:r>
            <a:r>
              <a:rPr sz="2400" dirty="0">
                <a:solidFill>
                  <a:srgbClr val="FFC000"/>
                </a:solidFill>
                <a:latin typeface="Hack"/>
                <a:cs typeface="Hack"/>
              </a:rPr>
              <a:t>  </a:t>
            </a:r>
            <a:endParaRPr lang="en-US" sz="2400" dirty="0">
              <a:solidFill>
                <a:srgbClr val="FFC000"/>
              </a:solidFill>
              <a:latin typeface="Hack"/>
              <a:cs typeface="Hack"/>
            </a:endParaRPr>
          </a:p>
          <a:p>
            <a:pPr marL="468313" marR="3042920" indent="41275"/>
            <a:r>
              <a:rPr sz="2400" dirty="0">
                <a:solidFill>
                  <a:schemeClr val="bg1"/>
                </a:solidFill>
                <a:latin typeface="Hack"/>
              </a:rPr>
              <a:t>return</a:t>
            </a:r>
            <a:r>
              <a:rPr sz="24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400" dirty="0">
                <a:solidFill>
                  <a:srgbClr val="FFC000"/>
                </a:solidFill>
                <a:latin typeface="Hack"/>
                <a:cs typeface="Hack"/>
              </a:rPr>
              <a:t>inner</a:t>
            </a:r>
            <a:endParaRPr sz="2400" dirty="0">
              <a:latin typeface="Hack"/>
              <a:cs typeface="H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6297" y="5561552"/>
            <a:ext cx="427050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FFC000"/>
                </a:solidFill>
                <a:latin typeface="Hack"/>
                <a:cs typeface="Hack"/>
              </a:rPr>
              <a:t>(inner)</a:t>
            </a:r>
            <a:endParaRPr sz="2400" dirty="0">
              <a:latin typeface="Hack"/>
              <a:cs typeface="Hack"/>
            </a:endParaRPr>
          </a:p>
          <a:p>
            <a:pPr marL="12700"/>
            <a:r>
              <a:rPr sz="2400" dirty="0">
                <a:solidFill>
                  <a:schemeClr val="bg1"/>
                </a:solidFill>
                <a:latin typeface="Hack"/>
              </a:rPr>
              <a:t>fn = incrementer(2)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9B8A62-B4BB-4A2D-AC7A-B53B1C95DDDE}"/>
              </a:ext>
            </a:extLst>
          </p:cNvPr>
          <p:cNvSpPr txBox="1"/>
          <p:nvPr/>
        </p:nvSpPr>
        <p:spPr>
          <a:xfrm>
            <a:off x="457200" y="19264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lang="en-US" sz="3200" dirty="0">
                <a:solidFill>
                  <a:srgbClr val="FFC000"/>
                </a:solidFill>
                <a:latin typeface="Century Gothic"/>
                <a:cs typeface="Century Gothic"/>
              </a:rPr>
              <a:t>Nested Closures</a:t>
            </a:r>
            <a:endParaRPr lang="en-US" sz="32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405" y="745015"/>
            <a:ext cx="8065824" cy="3752308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 incrementer(n):</a:t>
            </a:r>
          </a:p>
          <a:p>
            <a:pPr marL="469900" marR="1567815">
              <a:lnSpc>
                <a:spcPct val="100000"/>
              </a:lnSpc>
            </a:pPr>
            <a:r>
              <a:rPr sz="2000" dirty="0">
                <a:solidFill>
                  <a:srgbClr val="92D050"/>
                </a:solidFill>
                <a:latin typeface="Hack"/>
                <a:cs typeface="Hack"/>
              </a:rPr>
              <a:t>#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inner </a:t>
            </a:r>
            <a:r>
              <a:rPr sz="2000" dirty="0">
                <a:solidFill>
                  <a:srgbClr val="92D050"/>
                </a:solidFill>
                <a:latin typeface="Hack"/>
                <a:cs typeface="Hack"/>
              </a:rPr>
              <a:t>+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n </a:t>
            </a:r>
            <a:r>
              <a:rPr sz="2000" dirty="0">
                <a:solidFill>
                  <a:srgbClr val="92D050"/>
                </a:solidFill>
                <a:latin typeface="Hack"/>
                <a:cs typeface="Hack"/>
              </a:rPr>
              <a:t>is a closure  </a:t>
            </a:r>
            <a:endParaRPr lang="en-US" sz="2000" dirty="0">
              <a:solidFill>
                <a:srgbClr val="92D050"/>
              </a:solidFill>
              <a:latin typeface="Hack"/>
              <a:cs typeface="Hack"/>
            </a:endParaRPr>
          </a:p>
          <a:p>
            <a:pPr marL="469900" marR="156781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inner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(start):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current = start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927100" marR="50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92D050"/>
                </a:solidFill>
                <a:latin typeface="Hack"/>
                <a:cs typeface="Hack"/>
              </a:rPr>
              <a:t>#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inc </a:t>
            </a:r>
            <a:r>
              <a:rPr sz="2000" dirty="0">
                <a:solidFill>
                  <a:srgbClr val="92D050"/>
                </a:solidFill>
                <a:latin typeface="Hack"/>
                <a:cs typeface="Hack"/>
              </a:rPr>
              <a:t>+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current </a:t>
            </a:r>
            <a:r>
              <a:rPr sz="2000" dirty="0">
                <a:solidFill>
                  <a:srgbClr val="92D050"/>
                </a:solidFill>
                <a:latin typeface="Hack"/>
                <a:cs typeface="Hack"/>
              </a:rPr>
              <a:t>+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n </a:t>
            </a:r>
            <a:r>
              <a:rPr sz="2000" dirty="0">
                <a:solidFill>
                  <a:srgbClr val="92D050"/>
                </a:solidFill>
                <a:latin typeface="Hack"/>
                <a:cs typeface="Hack"/>
              </a:rPr>
              <a:t>is a closure  </a:t>
            </a:r>
            <a:endParaRPr lang="en-US" sz="2000" dirty="0">
              <a:solidFill>
                <a:srgbClr val="92D050"/>
              </a:solidFill>
              <a:latin typeface="Hack"/>
              <a:cs typeface="Hack"/>
            </a:endParaRPr>
          </a:p>
          <a:p>
            <a:pPr marL="927100" marR="50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inc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():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1384300" marR="175704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nonlocal current  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1384300" marR="175704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current += n  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1384300" marR="175704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return current</a:t>
            </a:r>
          </a:p>
          <a:p>
            <a:pPr>
              <a:lnSpc>
                <a:spcPct val="100000"/>
              </a:lnSpc>
            </a:pPr>
            <a:endParaRPr sz="2000" dirty="0">
              <a:latin typeface="Hack"/>
              <a:cs typeface="Hack"/>
            </a:endParaRPr>
          </a:p>
          <a:p>
            <a:pPr marL="469265" marR="3042920" indent="4572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return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inc  </a:t>
            </a:r>
            <a:endParaRPr lang="en-US" sz="2000" dirty="0">
              <a:solidFill>
                <a:srgbClr val="FFC000"/>
              </a:solidFill>
              <a:latin typeface="Hack"/>
              <a:cs typeface="Hack"/>
            </a:endParaRPr>
          </a:p>
          <a:p>
            <a:pPr marL="468313" marR="3042920" indent="-317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return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inner</a:t>
            </a:r>
            <a:endParaRPr sz="2000" dirty="0">
              <a:latin typeface="Hack"/>
              <a:cs typeface="H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9405" y="4724400"/>
            <a:ext cx="1018479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(inner)</a:t>
            </a:r>
            <a:endParaRPr sz="2000" dirty="0">
              <a:latin typeface="Hack"/>
              <a:cs typeface="Hack"/>
            </a:endParaRPr>
          </a:p>
          <a:p>
            <a:pPr marL="12700"/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fn = incrementer(2)</a:t>
            </a:r>
            <a:r>
              <a:rPr lang="pt-BR" sz="2000" dirty="0">
                <a:solidFill>
                  <a:srgbClr val="FFFF00"/>
                </a:solidFill>
                <a:cs typeface="Wingdings"/>
              </a:rPr>
              <a:t> </a:t>
            </a:r>
            <a:r>
              <a:rPr lang="pt-BR" sz="2000" dirty="0">
                <a:solidFill>
                  <a:srgbClr val="FFFFFF"/>
                </a:solidFill>
                <a:cs typeface="Wingdings"/>
              </a:rPr>
              <a:t>→</a:t>
            </a:r>
            <a:r>
              <a:rPr lang="pt-BR"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BR" sz="2000" dirty="0">
                <a:solidFill>
                  <a:srgbClr val="FFFF00"/>
                </a:solidFill>
                <a:latin typeface="Hack"/>
                <a:cs typeface="Hack"/>
              </a:rPr>
              <a:t>fn.__code__.co_freevars  </a:t>
            </a:r>
            <a:r>
              <a:rPr lang="pt-BR" sz="2000" dirty="0">
                <a:solidFill>
                  <a:srgbClr val="FFFFFF"/>
                </a:solidFill>
              </a:rPr>
              <a:t>→  </a:t>
            </a:r>
            <a:r>
              <a:rPr lang="pt-BR" sz="2000" dirty="0">
                <a:solidFill>
                  <a:srgbClr val="FFFF00"/>
                </a:solidFill>
                <a:latin typeface="Hack"/>
                <a:cs typeface="Hack"/>
              </a:rPr>
              <a:t>'n’	 </a:t>
            </a:r>
            <a:r>
              <a:rPr lang="pt-BR" sz="2000" dirty="0">
                <a:solidFill>
                  <a:srgbClr val="92D050"/>
                </a:solidFill>
                <a:latin typeface="Hack"/>
                <a:cs typeface="Hack"/>
              </a:rPr>
              <a:t>n=2</a:t>
            </a:r>
            <a:endParaRPr lang="pt-BR" sz="2000" dirty="0">
              <a:latin typeface="Hack"/>
              <a:cs typeface="Hack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9B8A62-B4BB-4A2D-AC7A-B53B1C95DDDE}"/>
              </a:ext>
            </a:extLst>
          </p:cNvPr>
          <p:cNvSpPr txBox="1"/>
          <p:nvPr/>
        </p:nvSpPr>
        <p:spPr>
          <a:xfrm>
            <a:off x="559405" y="19264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lang="en-US" sz="2400" dirty="0">
                <a:solidFill>
                  <a:srgbClr val="FFC000"/>
                </a:solidFill>
                <a:latin typeface="Century Gothic"/>
                <a:cs typeface="Century Gothic"/>
              </a:rPr>
              <a:t>Nested Closures</a:t>
            </a:r>
            <a:endParaRPr lang="en-US" sz="24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91528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94382" y="5678250"/>
            <a:ext cx="2606018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800" dirty="0">
                <a:solidFill>
                  <a:srgbClr val="FFC000"/>
                </a:solidFill>
                <a:latin typeface="Hack"/>
                <a:cs typeface="Hack"/>
              </a:rPr>
              <a:t>(inc)</a:t>
            </a:r>
            <a:endParaRPr lang="en-US" sz="1800" dirty="0">
              <a:latin typeface="Hack"/>
              <a:cs typeface="Hack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Hack"/>
                <a:cs typeface="Hack"/>
              </a:rPr>
              <a:t>inc_2 = fn(100)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9B8A62-B4BB-4A2D-AC7A-B53B1C95DDDE}"/>
              </a:ext>
            </a:extLst>
          </p:cNvPr>
          <p:cNvSpPr txBox="1"/>
          <p:nvPr/>
        </p:nvSpPr>
        <p:spPr>
          <a:xfrm>
            <a:off x="559405" y="19264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lang="en-US" sz="2400" dirty="0">
                <a:solidFill>
                  <a:srgbClr val="FFC000"/>
                </a:solidFill>
                <a:latin typeface="Century Gothic"/>
                <a:cs typeface="Century Gothic"/>
              </a:rPr>
              <a:t>Nested Closures</a:t>
            </a:r>
            <a:endParaRPr lang="en-US" sz="2400" dirty="0">
              <a:latin typeface="Century Gothic"/>
              <a:cs typeface="Century Gothic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E731B7E-4BFB-1F62-B744-9244A8900799}"/>
              </a:ext>
            </a:extLst>
          </p:cNvPr>
          <p:cNvSpPr txBox="1"/>
          <p:nvPr/>
        </p:nvSpPr>
        <p:spPr>
          <a:xfrm>
            <a:off x="559405" y="745015"/>
            <a:ext cx="8065824" cy="3752308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 incrementer(n):</a:t>
            </a:r>
          </a:p>
          <a:p>
            <a:pPr marL="469900" marR="1567815">
              <a:lnSpc>
                <a:spcPct val="100000"/>
              </a:lnSpc>
            </a:pPr>
            <a:r>
              <a:rPr sz="2000" dirty="0">
                <a:solidFill>
                  <a:srgbClr val="92D050"/>
                </a:solidFill>
                <a:latin typeface="Hack"/>
                <a:cs typeface="Hack"/>
              </a:rPr>
              <a:t>#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inner </a:t>
            </a:r>
            <a:r>
              <a:rPr sz="2000" dirty="0">
                <a:solidFill>
                  <a:srgbClr val="92D050"/>
                </a:solidFill>
                <a:latin typeface="Hack"/>
                <a:cs typeface="Hack"/>
              </a:rPr>
              <a:t>+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n </a:t>
            </a:r>
            <a:r>
              <a:rPr sz="2000" dirty="0">
                <a:solidFill>
                  <a:srgbClr val="92D050"/>
                </a:solidFill>
                <a:latin typeface="Hack"/>
                <a:cs typeface="Hack"/>
              </a:rPr>
              <a:t>is a closure  </a:t>
            </a:r>
            <a:endParaRPr lang="en-US" sz="2000" dirty="0">
              <a:solidFill>
                <a:srgbClr val="92D050"/>
              </a:solidFill>
              <a:latin typeface="Hack"/>
              <a:cs typeface="Hack"/>
            </a:endParaRPr>
          </a:p>
          <a:p>
            <a:pPr marL="469900" marR="156781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inner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(start):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current = start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927100" marR="50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92D050"/>
                </a:solidFill>
                <a:latin typeface="Hack"/>
                <a:cs typeface="Hack"/>
              </a:rPr>
              <a:t>#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inc </a:t>
            </a:r>
            <a:r>
              <a:rPr sz="2000" dirty="0">
                <a:solidFill>
                  <a:srgbClr val="92D050"/>
                </a:solidFill>
                <a:latin typeface="Hack"/>
                <a:cs typeface="Hack"/>
              </a:rPr>
              <a:t>+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current </a:t>
            </a:r>
            <a:r>
              <a:rPr sz="2000" dirty="0">
                <a:solidFill>
                  <a:srgbClr val="92D050"/>
                </a:solidFill>
                <a:latin typeface="Hack"/>
                <a:cs typeface="Hack"/>
              </a:rPr>
              <a:t>+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n </a:t>
            </a:r>
            <a:r>
              <a:rPr sz="2000" dirty="0">
                <a:solidFill>
                  <a:srgbClr val="92D050"/>
                </a:solidFill>
                <a:latin typeface="Hack"/>
                <a:cs typeface="Hack"/>
              </a:rPr>
              <a:t>is a closure  </a:t>
            </a:r>
            <a:endParaRPr lang="en-US" sz="2000" dirty="0">
              <a:solidFill>
                <a:srgbClr val="92D050"/>
              </a:solidFill>
              <a:latin typeface="Hack"/>
              <a:cs typeface="Hack"/>
            </a:endParaRPr>
          </a:p>
          <a:p>
            <a:pPr marL="927100" marR="50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inc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():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1384300" marR="175704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nonlocal current  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1384300" marR="175704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current += n  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1384300" marR="175704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return current</a:t>
            </a:r>
          </a:p>
          <a:p>
            <a:pPr>
              <a:lnSpc>
                <a:spcPct val="100000"/>
              </a:lnSpc>
            </a:pPr>
            <a:endParaRPr sz="2000" dirty="0">
              <a:latin typeface="Hack"/>
              <a:cs typeface="Hack"/>
            </a:endParaRPr>
          </a:p>
          <a:p>
            <a:pPr marL="469265" marR="3042920" indent="4572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return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inc  </a:t>
            </a:r>
            <a:endParaRPr lang="en-US" sz="2000" dirty="0">
              <a:solidFill>
                <a:srgbClr val="FFC000"/>
              </a:solidFill>
              <a:latin typeface="Hack"/>
              <a:cs typeface="Hack"/>
            </a:endParaRPr>
          </a:p>
          <a:p>
            <a:pPr marL="468313" marR="3042920" indent="-317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return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inner</a:t>
            </a:r>
            <a:endParaRPr sz="2000" dirty="0">
              <a:latin typeface="Hack"/>
              <a:cs typeface="Hack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7880A9B-AF68-8568-15CB-1DF8A1E6E52A}"/>
              </a:ext>
            </a:extLst>
          </p:cNvPr>
          <p:cNvSpPr txBox="1"/>
          <p:nvPr/>
        </p:nvSpPr>
        <p:spPr>
          <a:xfrm>
            <a:off x="559405" y="4879577"/>
            <a:ext cx="1018479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(inner)</a:t>
            </a:r>
            <a:endParaRPr sz="2000" dirty="0">
              <a:latin typeface="Hack"/>
              <a:cs typeface="Hack"/>
            </a:endParaRPr>
          </a:p>
          <a:p>
            <a:pPr marL="12700"/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fn = incrementer(2)</a:t>
            </a:r>
            <a:r>
              <a:rPr lang="pt-BR" sz="2000" dirty="0">
                <a:solidFill>
                  <a:srgbClr val="FFFF00"/>
                </a:solidFill>
                <a:cs typeface="Wingdings"/>
              </a:rPr>
              <a:t> </a:t>
            </a:r>
            <a:r>
              <a:rPr lang="pt-BR" sz="2000" dirty="0">
                <a:solidFill>
                  <a:srgbClr val="FFFFFF"/>
                </a:solidFill>
                <a:cs typeface="Wingdings"/>
              </a:rPr>
              <a:t>→</a:t>
            </a:r>
            <a:r>
              <a:rPr lang="pt-BR"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BR" sz="2000" dirty="0">
                <a:solidFill>
                  <a:srgbClr val="FFFF00"/>
                </a:solidFill>
                <a:latin typeface="Hack"/>
                <a:cs typeface="Hack"/>
              </a:rPr>
              <a:t>fn.__code__.co_freevars  </a:t>
            </a:r>
            <a:r>
              <a:rPr lang="pt-BR" sz="2000" dirty="0">
                <a:solidFill>
                  <a:srgbClr val="FFFFFF"/>
                </a:solidFill>
              </a:rPr>
              <a:t>→  </a:t>
            </a:r>
            <a:r>
              <a:rPr lang="pt-BR" sz="2000" dirty="0">
                <a:solidFill>
                  <a:srgbClr val="FFFF00"/>
                </a:solidFill>
                <a:latin typeface="Hack"/>
                <a:cs typeface="Hack"/>
              </a:rPr>
              <a:t>'n’	 </a:t>
            </a:r>
            <a:r>
              <a:rPr lang="pt-BR" sz="2000" dirty="0">
                <a:solidFill>
                  <a:srgbClr val="92D050"/>
                </a:solidFill>
                <a:latin typeface="Hack"/>
                <a:cs typeface="Hack"/>
              </a:rPr>
              <a:t>n=2</a:t>
            </a:r>
            <a:endParaRPr lang="pt-BR" sz="2000" dirty="0">
              <a:latin typeface="Hack"/>
              <a:cs typeface="Hack"/>
            </a:endParaRPr>
          </a:p>
        </p:txBody>
      </p:sp>
    </p:spTree>
    <p:extLst>
      <p:ext uri="{BB962C8B-B14F-4D97-AF65-F5344CB8AC3E}">
        <p14:creationId xmlns:p14="http://schemas.microsoft.com/office/powerpoint/2010/main" val="882572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2743200" y="5934338"/>
            <a:ext cx="6351270" cy="695062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R="20955" algn="r">
              <a:lnSpc>
                <a:spcPct val="100000"/>
              </a:lnSpc>
              <a:spcBef>
                <a:spcPts val="600"/>
              </a:spcBef>
              <a:tabLst>
                <a:tab pos="4378325" algn="l"/>
              </a:tabLst>
            </a:pPr>
            <a:r>
              <a:rPr dirty="0">
                <a:solidFill>
                  <a:srgbClr val="FFFFFF"/>
                </a:solidFill>
              </a:rPr>
              <a:t>→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00"/>
                </a:solidFill>
                <a:latin typeface="Hack"/>
                <a:cs typeface="Hack"/>
              </a:rPr>
              <a:t>inc_2.</a:t>
            </a:r>
            <a:r>
              <a:rPr lang="en-US" sz="1800" dirty="0">
                <a:solidFill>
                  <a:srgbClr val="FFFF00"/>
                </a:solidFill>
                <a:latin typeface="Hack"/>
                <a:cs typeface="Hack"/>
              </a:rPr>
              <a:t>__</a:t>
            </a:r>
            <a:r>
              <a:rPr sz="1800" dirty="0">
                <a:solidFill>
                  <a:srgbClr val="FFFF00"/>
                </a:solidFill>
                <a:latin typeface="Hack"/>
                <a:cs typeface="Hack"/>
              </a:rPr>
              <a:t>code</a:t>
            </a:r>
            <a:r>
              <a:rPr lang="en-US" sz="1800" dirty="0">
                <a:solidFill>
                  <a:srgbClr val="FFFF00"/>
                </a:solidFill>
                <a:latin typeface="Hack"/>
                <a:cs typeface="Hack"/>
              </a:rPr>
              <a:t>__</a:t>
            </a:r>
            <a:r>
              <a:rPr sz="1800" dirty="0">
                <a:solidFill>
                  <a:srgbClr val="FFFF00"/>
                </a:solidFill>
                <a:latin typeface="Hack"/>
                <a:cs typeface="Hack"/>
              </a:rPr>
              <a:t>.co_freevars</a:t>
            </a: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dirty="0">
                <a:solidFill>
                  <a:srgbClr val="FFFFFF"/>
                </a:solidFill>
              </a:rPr>
              <a:t>→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FFFF00"/>
                </a:solidFill>
                <a:latin typeface="Hack"/>
                <a:cs typeface="Hack"/>
              </a:rPr>
              <a:t>'current', 'n'</a:t>
            </a:r>
            <a:endParaRPr sz="1800" dirty="0">
              <a:latin typeface="Hack"/>
              <a:cs typeface="Hack"/>
            </a:endParaRPr>
          </a:p>
          <a:p>
            <a:pPr marR="5080" algn="r">
              <a:lnSpc>
                <a:spcPct val="100000"/>
              </a:lnSpc>
              <a:spcBef>
                <a:spcPts val="500"/>
              </a:spcBef>
            </a:pPr>
            <a:r>
              <a:rPr sz="1800" dirty="0">
                <a:solidFill>
                  <a:srgbClr val="92D050"/>
                </a:solidFill>
                <a:latin typeface="Hack"/>
                <a:cs typeface="Hack"/>
              </a:rPr>
              <a:t>current=100, n=2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9B8A62-B4BB-4A2D-AC7A-B53B1C95DDDE}"/>
              </a:ext>
            </a:extLst>
          </p:cNvPr>
          <p:cNvSpPr txBox="1"/>
          <p:nvPr/>
        </p:nvSpPr>
        <p:spPr>
          <a:xfrm>
            <a:off x="559405" y="19264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lang="en-US" sz="2400" dirty="0">
                <a:solidFill>
                  <a:srgbClr val="FFC000"/>
                </a:solidFill>
                <a:latin typeface="Century Gothic"/>
                <a:cs typeface="Century Gothic"/>
              </a:rPr>
              <a:t>Nested Closures</a:t>
            </a:r>
            <a:endParaRPr lang="en-US" sz="2400" dirty="0">
              <a:latin typeface="Century Gothic"/>
              <a:cs typeface="Century Gothic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6C304BB3-7FA3-9F4C-BB20-827F16F2264D}"/>
              </a:ext>
            </a:extLst>
          </p:cNvPr>
          <p:cNvSpPr txBox="1"/>
          <p:nvPr/>
        </p:nvSpPr>
        <p:spPr>
          <a:xfrm>
            <a:off x="594382" y="5678250"/>
            <a:ext cx="2606018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800" dirty="0">
                <a:solidFill>
                  <a:srgbClr val="FFC000"/>
                </a:solidFill>
                <a:latin typeface="Hack"/>
                <a:cs typeface="Hack"/>
              </a:rPr>
              <a:t>(inc)</a:t>
            </a:r>
            <a:endParaRPr lang="en-US" sz="1800" dirty="0">
              <a:latin typeface="Hack"/>
              <a:cs typeface="Hack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Hack"/>
                <a:cs typeface="Hack"/>
              </a:rPr>
              <a:t>inc_2 = fn(100)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F9C83FD1-6ADC-5457-FD5E-C36519A2B867}"/>
              </a:ext>
            </a:extLst>
          </p:cNvPr>
          <p:cNvSpPr txBox="1"/>
          <p:nvPr/>
        </p:nvSpPr>
        <p:spPr>
          <a:xfrm>
            <a:off x="559405" y="745015"/>
            <a:ext cx="8065824" cy="3752308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 incrementer(n):</a:t>
            </a:r>
          </a:p>
          <a:p>
            <a:pPr marL="469900" marR="1567815">
              <a:lnSpc>
                <a:spcPct val="100000"/>
              </a:lnSpc>
            </a:pPr>
            <a:r>
              <a:rPr sz="2000" dirty="0">
                <a:solidFill>
                  <a:srgbClr val="92D050"/>
                </a:solidFill>
                <a:latin typeface="Hack"/>
                <a:cs typeface="Hack"/>
              </a:rPr>
              <a:t>#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inner </a:t>
            </a:r>
            <a:r>
              <a:rPr sz="2000" dirty="0">
                <a:solidFill>
                  <a:srgbClr val="92D050"/>
                </a:solidFill>
                <a:latin typeface="Hack"/>
                <a:cs typeface="Hack"/>
              </a:rPr>
              <a:t>+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n </a:t>
            </a:r>
            <a:r>
              <a:rPr sz="2000" dirty="0">
                <a:solidFill>
                  <a:srgbClr val="92D050"/>
                </a:solidFill>
                <a:latin typeface="Hack"/>
                <a:cs typeface="Hack"/>
              </a:rPr>
              <a:t>is a closure  </a:t>
            </a:r>
            <a:endParaRPr lang="en-US" sz="2000" dirty="0">
              <a:solidFill>
                <a:srgbClr val="92D050"/>
              </a:solidFill>
              <a:latin typeface="Hack"/>
              <a:cs typeface="Hack"/>
            </a:endParaRPr>
          </a:p>
          <a:p>
            <a:pPr marL="469900" marR="156781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inner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(start):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current = start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927100" marR="50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92D050"/>
                </a:solidFill>
                <a:latin typeface="Hack"/>
                <a:cs typeface="Hack"/>
              </a:rPr>
              <a:t>#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inc </a:t>
            </a:r>
            <a:r>
              <a:rPr sz="2000" dirty="0">
                <a:solidFill>
                  <a:srgbClr val="92D050"/>
                </a:solidFill>
                <a:latin typeface="Hack"/>
                <a:cs typeface="Hack"/>
              </a:rPr>
              <a:t>+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current </a:t>
            </a:r>
            <a:r>
              <a:rPr sz="2000" dirty="0">
                <a:solidFill>
                  <a:srgbClr val="92D050"/>
                </a:solidFill>
                <a:latin typeface="Hack"/>
                <a:cs typeface="Hack"/>
              </a:rPr>
              <a:t>+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n </a:t>
            </a:r>
            <a:r>
              <a:rPr sz="2000" dirty="0">
                <a:solidFill>
                  <a:srgbClr val="92D050"/>
                </a:solidFill>
                <a:latin typeface="Hack"/>
                <a:cs typeface="Hack"/>
              </a:rPr>
              <a:t>is a closure  </a:t>
            </a:r>
            <a:endParaRPr lang="en-US" sz="2000" dirty="0">
              <a:solidFill>
                <a:srgbClr val="92D050"/>
              </a:solidFill>
              <a:latin typeface="Hack"/>
              <a:cs typeface="Hack"/>
            </a:endParaRPr>
          </a:p>
          <a:p>
            <a:pPr marL="927100" marR="50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inc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():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1384300" marR="175704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nonlocal current  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1384300" marR="175704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current += n  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1384300" marR="175704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return current</a:t>
            </a:r>
          </a:p>
          <a:p>
            <a:pPr>
              <a:lnSpc>
                <a:spcPct val="100000"/>
              </a:lnSpc>
            </a:pPr>
            <a:endParaRPr sz="2000" dirty="0">
              <a:latin typeface="Hack"/>
              <a:cs typeface="Hack"/>
            </a:endParaRPr>
          </a:p>
          <a:p>
            <a:pPr marL="469265" marR="3042920" indent="4572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return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inc  </a:t>
            </a:r>
            <a:endParaRPr lang="en-US" sz="2000" dirty="0">
              <a:solidFill>
                <a:srgbClr val="FFC000"/>
              </a:solidFill>
              <a:latin typeface="Hack"/>
              <a:cs typeface="Hack"/>
            </a:endParaRPr>
          </a:p>
          <a:p>
            <a:pPr marL="468313" marR="3042920" indent="-317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return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inner</a:t>
            </a:r>
            <a:endParaRPr sz="2000" dirty="0">
              <a:latin typeface="Hack"/>
              <a:cs typeface="Hack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F0929F9B-80E1-415B-FA94-2020F3AAF860}"/>
              </a:ext>
            </a:extLst>
          </p:cNvPr>
          <p:cNvSpPr txBox="1"/>
          <p:nvPr/>
        </p:nvSpPr>
        <p:spPr>
          <a:xfrm>
            <a:off x="559405" y="4879577"/>
            <a:ext cx="911799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(inner)</a:t>
            </a:r>
            <a:endParaRPr sz="2000" dirty="0">
              <a:latin typeface="Hack"/>
              <a:cs typeface="Hack"/>
            </a:endParaRPr>
          </a:p>
          <a:p>
            <a:pPr marL="12700"/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fn = incrementer(2)</a:t>
            </a:r>
            <a:r>
              <a:rPr lang="pt-BR" sz="2000" dirty="0">
                <a:solidFill>
                  <a:srgbClr val="FFFF00"/>
                </a:solidFill>
                <a:cs typeface="Wingdings"/>
              </a:rPr>
              <a:t> </a:t>
            </a:r>
            <a:r>
              <a:rPr lang="pt-BR" sz="2000" dirty="0">
                <a:solidFill>
                  <a:srgbClr val="FFFFFF"/>
                </a:solidFill>
                <a:cs typeface="Wingdings"/>
              </a:rPr>
              <a:t>→</a:t>
            </a:r>
            <a:r>
              <a:rPr lang="pt-BR"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BR" sz="2000" dirty="0">
                <a:solidFill>
                  <a:srgbClr val="FFFF00"/>
                </a:solidFill>
                <a:latin typeface="Hack"/>
                <a:cs typeface="Hack"/>
              </a:rPr>
              <a:t>fn.__code__.co_freevars  </a:t>
            </a:r>
            <a:r>
              <a:rPr lang="pt-BR" sz="2000" dirty="0">
                <a:solidFill>
                  <a:srgbClr val="FFFFFF"/>
                </a:solidFill>
              </a:rPr>
              <a:t>→  </a:t>
            </a:r>
            <a:r>
              <a:rPr lang="pt-BR" sz="2000" dirty="0">
                <a:solidFill>
                  <a:srgbClr val="FFFF00"/>
                </a:solidFill>
                <a:latin typeface="Hack"/>
                <a:cs typeface="Hack"/>
              </a:rPr>
              <a:t>'n’	 </a:t>
            </a:r>
            <a:r>
              <a:rPr lang="pt-BR" sz="2000" dirty="0">
                <a:solidFill>
                  <a:srgbClr val="92D050"/>
                </a:solidFill>
                <a:latin typeface="Hack"/>
                <a:cs typeface="Hack"/>
              </a:rPr>
              <a:t>n=2</a:t>
            </a:r>
            <a:endParaRPr lang="pt-BR" sz="2000" dirty="0">
              <a:latin typeface="Hack"/>
              <a:cs typeface="Hack"/>
            </a:endParaRPr>
          </a:p>
        </p:txBody>
      </p:sp>
    </p:spTree>
    <p:extLst>
      <p:ext uri="{BB962C8B-B14F-4D97-AF65-F5344CB8AC3E}">
        <p14:creationId xmlns:p14="http://schemas.microsoft.com/office/powerpoint/2010/main" val="2197577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9418" y="6019800"/>
            <a:ext cx="1822782" cy="650819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spcBef>
                <a:spcPts val="275"/>
              </a:spcBef>
            </a:pP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(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calls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inc) 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inc_2()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9B8A62-B4BB-4A2D-AC7A-B53B1C95DDDE}"/>
              </a:ext>
            </a:extLst>
          </p:cNvPr>
          <p:cNvSpPr txBox="1"/>
          <p:nvPr/>
        </p:nvSpPr>
        <p:spPr>
          <a:xfrm>
            <a:off x="559405" y="19264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lang="en-US" sz="2400" dirty="0">
                <a:solidFill>
                  <a:srgbClr val="FFC000"/>
                </a:solidFill>
                <a:latin typeface="Century Gothic"/>
                <a:cs typeface="Century Gothic"/>
              </a:rPr>
              <a:t>Nested Closures</a:t>
            </a:r>
            <a:endParaRPr lang="en-US" sz="2400" dirty="0">
              <a:latin typeface="Century Gothic"/>
              <a:cs typeface="Century Gothic"/>
            </a:endParaRPr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87ACBB06-A431-9DEE-38A2-FD3D9FC0EC58}"/>
              </a:ext>
            </a:extLst>
          </p:cNvPr>
          <p:cNvSpPr txBox="1"/>
          <p:nvPr/>
        </p:nvSpPr>
        <p:spPr>
          <a:xfrm>
            <a:off x="2920364" y="5486400"/>
            <a:ext cx="6909436" cy="756617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R="20955" algn="r">
              <a:lnSpc>
                <a:spcPct val="100000"/>
              </a:lnSpc>
              <a:spcBef>
                <a:spcPts val="600"/>
              </a:spcBef>
              <a:tabLst>
                <a:tab pos="4378325" algn="l"/>
              </a:tabLst>
            </a:pPr>
            <a:r>
              <a:rPr sz="2000" dirty="0">
                <a:solidFill>
                  <a:srgbClr val="FFFFFF"/>
                </a:solidFill>
              </a:rPr>
              <a:t>→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inc_2.</a:t>
            </a:r>
            <a:r>
              <a:rPr lang="en-US" sz="2000" dirty="0">
                <a:solidFill>
                  <a:srgbClr val="FFFF00"/>
                </a:solidFill>
                <a:latin typeface="Hack"/>
                <a:cs typeface="Hack"/>
              </a:rPr>
              <a:t>__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code</a:t>
            </a:r>
            <a:r>
              <a:rPr lang="en-US" sz="2000" dirty="0">
                <a:solidFill>
                  <a:srgbClr val="FFFF00"/>
                </a:solidFill>
                <a:latin typeface="Hack"/>
                <a:cs typeface="Hack"/>
              </a:rPr>
              <a:t>__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.co_freevars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FF"/>
                </a:solidFill>
              </a:rPr>
              <a:t>→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'current', 'n'</a:t>
            </a:r>
            <a:endParaRPr sz="2000" dirty="0">
              <a:latin typeface="Hack"/>
              <a:cs typeface="Hack"/>
            </a:endParaRPr>
          </a:p>
          <a:p>
            <a:pPr marR="5080" algn="r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solidFill>
                  <a:srgbClr val="92D050"/>
                </a:solidFill>
                <a:latin typeface="Hack"/>
                <a:cs typeface="Hack"/>
              </a:rPr>
              <a:t>current=100, n=2</a:t>
            </a:r>
            <a:endParaRPr sz="2000" dirty="0">
              <a:latin typeface="Hack"/>
              <a:cs typeface="Hack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DA46C56-8F46-ECE3-220A-2B939CA21A69}"/>
              </a:ext>
            </a:extLst>
          </p:cNvPr>
          <p:cNvSpPr txBox="1"/>
          <p:nvPr/>
        </p:nvSpPr>
        <p:spPr>
          <a:xfrm>
            <a:off x="568148" y="5257800"/>
            <a:ext cx="3013251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000" dirty="0">
                <a:solidFill>
                  <a:srgbClr val="FFC000"/>
                </a:solidFill>
                <a:latin typeface="Hack"/>
                <a:cs typeface="Hack"/>
              </a:rPr>
              <a:t>(inc)</a:t>
            </a:r>
            <a:endParaRPr lang="en-US" sz="2000" dirty="0">
              <a:latin typeface="Hack"/>
              <a:cs typeface="Hack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inc_2 = fn(100)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3ECA5D16-44DF-62D2-4D20-306CD29350A2}"/>
              </a:ext>
            </a:extLst>
          </p:cNvPr>
          <p:cNvSpPr txBox="1"/>
          <p:nvPr/>
        </p:nvSpPr>
        <p:spPr>
          <a:xfrm>
            <a:off x="559405" y="609600"/>
            <a:ext cx="8065824" cy="3752308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 incrementer(n):</a:t>
            </a:r>
          </a:p>
          <a:p>
            <a:pPr marL="469900" marR="1567815">
              <a:lnSpc>
                <a:spcPct val="100000"/>
              </a:lnSpc>
            </a:pPr>
            <a:r>
              <a:rPr sz="2000" dirty="0">
                <a:solidFill>
                  <a:srgbClr val="92D050"/>
                </a:solidFill>
                <a:latin typeface="Hack"/>
                <a:cs typeface="Hack"/>
              </a:rPr>
              <a:t>#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inner </a:t>
            </a:r>
            <a:r>
              <a:rPr sz="2000" dirty="0">
                <a:solidFill>
                  <a:srgbClr val="92D050"/>
                </a:solidFill>
                <a:latin typeface="Hack"/>
                <a:cs typeface="Hack"/>
              </a:rPr>
              <a:t>+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n </a:t>
            </a:r>
            <a:r>
              <a:rPr sz="2000" dirty="0">
                <a:solidFill>
                  <a:srgbClr val="92D050"/>
                </a:solidFill>
                <a:latin typeface="Hack"/>
                <a:cs typeface="Hack"/>
              </a:rPr>
              <a:t>is a closure  </a:t>
            </a:r>
            <a:endParaRPr lang="en-US" sz="2000" dirty="0">
              <a:solidFill>
                <a:srgbClr val="92D050"/>
              </a:solidFill>
              <a:latin typeface="Hack"/>
              <a:cs typeface="Hack"/>
            </a:endParaRPr>
          </a:p>
          <a:p>
            <a:pPr marL="469900" marR="156781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inner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(start):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current = start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927100" marR="50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92D050"/>
                </a:solidFill>
                <a:latin typeface="Hack"/>
                <a:cs typeface="Hack"/>
              </a:rPr>
              <a:t>#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inc </a:t>
            </a:r>
            <a:r>
              <a:rPr sz="2000" dirty="0">
                <a:solidFill>
                  <a:srgbClr val="92D050"/>
                </a:solidFill>
                <a:latin typeface="Hack"/>
                <a:cs typeface="Hack"/>
              </a:rPr>
              <a:t>+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current </a:t>
            </a:r>
            <a:r>
              <a:rPr sz="2000" dirty="0">
                <a:solidFill>
                  <a:srgbClr val="92D050"/>
                </a:solidFill>
                <a:latin typeface="Hack"/>
                <a:cs typeface="Hack"/>
              </a:rPr>
              <a:t>+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n </a:t>
            </a:r>
            <a:r>
              <a:rPr sz="2000" dirty="0">
                <a:solidFill>
                  <a:srgbClr val="92D050"/>
                </a:solidFill>
                <a:latin typeface="Hack"/>
                <a:cs typeface="Hack"/>
              </a:rPr>
              <a:t>is a closure  </a:t>
            </a:r>
            <a:endParaRPr lang="en-US" sz="2000" dirty="0">
              <a:solidFill>
                <a:srgbClr val="92D050"/>
              </a:solidFill>
              <a:latin typeface="Hack"/>
              <a:cs typeface="Hack"/>
            </a:endParaRPr>
          </a:p>
          <a:p>
            <a:pPr marL="927100" marR="50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inc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():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1384300" marR="175704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nonlocal current  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1384300" marR="175704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current += n  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1384300" marR="175704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return current</a:t>
            </a:r>
          </a:p>
          <a:p>
            <a:pPr>
              <a:lnSpc>
                <a:spcPct val="100000"/>
              </a:lnSpc>
            </a:pPr>
            <a:endParaRPr sz="2000" dirty="0">
              <a:latin typeface="Hack"/>
              <a:cs typeface="Hack"/>
            </a:endParaRPr>
          </a:p>
          <a:p>
            <a:pPr marL="469265" marR="3042920" indent="4572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return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inc  </a:t>
            </a:r>
            <a:endParaRPr lang="en-US" sz="2000" dirty="0">
              <a:solidFill>
                <a:srgbClr val="FFC000"/>
              </a:solidFill>
              <a:latin typeface="Hack"/>
              <a:cs typeface="Hack"/>
            </a:endParaRPr>
          </a:p>
          <a:p>
            <a:pPr marL="468313" marR="3042920" indent="-317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return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inner</a:t>
            </a:r>
            <a:endParaRPr sz="2000" dirty="0">
              <a:latin typeface="Hack"/>
              <a:cs typeface="Hack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57888997-B1FF-552F-1955-14868579CF09}"/>
              </a:ext>
            </a:extLst>
          </p:cNvPr>
          <p:cNvSpPr txBox="1"/>
          <p:nvPr/>
        </p:nvSpPr>
        <p:spPr>
          <a:xfrm>
            <a:off x="539418" y="4553223"/>
            <a:ext cx="911799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(inner)</a:t>
            </a:r>
            <a:endParaRPr sz="2000" dirty="0">
              <a:latin typeface="Hack"/>
              <a:cs typeface="Hack"/>
            </a:endParaRPr>
          </a:p>
          <a:p>
            <a:pPr marL="12700"/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fn = incrementer(2)</a:t>
            </a:r>
            <a:r>
              <a:rPr lang="pt-BR" sz="2000" dirty="0">
                <a:solidFill>
                  <a:srgbClr val="FFFF00"/>
                </a:solidFill>
                <a:cs typeface="Wingdings"/>
              </a:rPr>
              <a:t> </a:t>
            </a:r>
            <a:r>
              <a:rPr lang="pt-BR" sz="2000" dirty="0">
                <a:solidFill>
                  <a:srgbClr val="FFFFFF"/>
                </a:solidFill>
                <a:cs typeface="Wingdings"/>
              </a:rPr>
              <a:t>→</a:t>
            </a:r>
            <a:r>
              <a:rPr lang="pt-BR"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BR" sz="2000" dirty="0">
                <a:solidFill>
                  <a:srgbClr val="FFFF00"/>
                </a:solidFill>
                <a:latin typeface="Hack"/>
                <a:cs typeface="Hack"/>
              </a:rPr>
              <a:t>fn.__code__.co_freevars  </a:t>
            </a:r>
            <a:r>
              <a:rPr lang="pt-BR" sz="2000" dirty="0">
                <a:solidFill>
                  <a:srgbClr val="FFFFFF"/>
                </a:solidFill>
              </a:rPr>
              <a:t>→  </a:t>
            </a:r>
            <a:r>
              <a:rPr lang="pt-BR" sz="2000" dirty="0">
                <a:solidFill>
                  <a:srgbClr val="FFFF00"/>
                </a:solidFill>
                <a:latin typeface="Hack"/>
                <a:cs typeface="Hack"/>
              </a:rPr>
              <a:t>'n’	 </a:t>
            </a:r>
            <a:r>
              <a:rPr lang="pt-BR" sz="2000" dirty="0">
                <a:solidFill>
                  <a:srgbClr val="92D050"/>
                </a:solidFill>
                <a:latin typeface="Hack"/>
                <a:cs typeface="Hack"/>
              </a:rPr>
              <a:t>n=2</a:t>
            </a:r>
            <a:endParaRPr lang="pt-BR" sz="2000" dirty="0">
              <a:latin typeface="Hack"/>
              <a:cs typeface="Hack"/>
            </a:endParaRPr>
          </a:p>
        </p:txBody>
      </p:sp>
    </p:spTree>
    <p:extLst>
      <p:ext uri="{BB962C8B-B14F-4D97-AF65-F5344CB8AC3E}">
        <p14:creationId xmlns:p14="http://schemas.microsoft.com/office/powerpoint/2010/main" val="608306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278380" y="6271639"/>
            <a:ext cx="922020" cy="377026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000" dirty="0">
                <a:solidFill>
                  <a:srgbClr val="FFFFFF"/>
                </a:solidFill>
              </a:rPr>
              <a:t>→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Hack"/>
                <a:cs typeface="Hack"/>
              </a:rPr>
              <a:t>102</a:t>
            </a:r>
            <a:endParaRPr sz="2000" dirty="0">
              <a:latin typeface="Hack"/>
              <a:cs typeface="H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10255" y="6260892"/>
            <a:ext cx="3242945" cy="3745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400"/>
              </a:lnSpc>
              <a:spcBef>
                <a:spcPts val="100"/>
              </a:spcBef>
            </a:pPr>
            <a:r>
              <a:rPr sz="2000" dirty="0">
                <a:solidFill>
                  <a:srgbClr val="92D050"/>
                </a:solidFill>
                <a:latin typeface="Hack"/>
                <a:cs typeface="Hack"/>
              </a:rPr>
              <a:t>(current = 102, n=2)</a:t>
            </a:r>
            <a:endParaRPr sz="2000" dirty="0">
              <a:latin typeface="Hack"/>
              <a:cs typeface="Hack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9B8A62-B4BB-4A2D-AC7A-B53B1C95DDDE}"/>
              </a:ext>
            </a:extLst>
          </p:cNvPr>
          <p:cNvSpPr txBox="1"/>
          <p:nvPr/>
        </p:nvSpPr>
        <p:spPr>
          <a:xfrm>
            <a:off x="559405" y="19264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lang="en-US" sz="2400" dirty="0">
                <a:solidFill>
                  <a:srgbClr val="FFC000"/>
                </a:solidFill>
                <a:latin typeface="Century Gothic"/>
                <a:cs typeface="Century Gothic"/>
              </a:rPr>
              <a:t>Nested Closures</a:t>
            </a:r>
            <a:endParaRPr lang="en-US" sz="2400" dirty="0">
              <a:latin typeface="Century Gothic"/>
              <a:cs typeface="Century Gothic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72BC1C39-C127-E137-81EE-DEC429EC25C8}"/>
              </a:ext>
            </a:extLst>
          </p:cNvPr>
          <p:cNvSpPr txBox="1"/>
          <p:nvPr/>
        </p:nvSpPr>
        <p:spPr>
          <a:xfrm>
            <a:off x="539418" y="6019800"/>
            <a:ext cx="1822782" cy="650819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spcBef>
                <a:spcPts val="275"/>
              </a:spcBef>
            </a:pP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(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calls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inc) 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inc_2()</a:t>
            </a: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A8E98E69-807F-F594-1900-CD3292E3BB9D}"/>
              </a:ext>
            </a:extLst>
          </p:cNvPr>
          <p:cNvSpPr txBox="1"/>
          <p:nvPr/>
        </p:nvSpPr>
        <p:spPr>
          <a:xfrm>
            <a:off x="2895600" y="5504275"/>
            <a:ext cx="6909436" cy="756617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R="20955" algn="r">
              <a:lnSpc>
                <a:spcPct val="100000"/>
              </a:lnSpc>
              <a:spcBef>
                <a:spcPts val="600"/>
              </a:spcBef>
              <a:tabLst>
                <a:tab pos="4378325" algn="l"/>
              </a:tabLst>
            </a:pPr>
            <a:r>
              <a:rPr sz="2000" dirty="0">
                <a:solidFill>
                  <a:srgbClr val="FFFFFF"/>
                </a:solidFill>
              </a:rPr>
              <a:t>→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inc_2.</a:t>
            </a:r>
            <a:r>
              <a:rPr lang="en-US" sz="2000" dirty="0">
                <a:solidFill>
                  <a:srgbClr val="FFFF00"/>
                </a:solidFill>
                <a:latin typeface="Hack"/>
                <a:cs typeface="Hack"/>
              </a:rPr>
              <a:t>__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code</a:t>
            </a:r>
            <a:r>
              <a:rPr lang="en-US" sz="2000" dirty="0">
                <a:solidFill>
                  <a:srgbClr val="FFFF00"/>
                </a:solidFill>
                <a:latin typeface="Hack"/>
                <a:cs typeface="Hack"/>
              </a:rPr>
              <a:t>__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.co_freevars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FF"/>
                </a:solidFill>
              </a:rPr>
              <a:t>→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'current', 'n'</a:t>
            </a:r>
            <a:endParaRPr sz="2000" dirty="0">
              <a:latin typeface="Hack"/>
              <a:cs typeface="Hack"/>
            </a:endParaRPr>
          </a:p>
          <a:p>
            <a:pPr marR="5080" algn="r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solidFill>
                  <a:srgbClr val="92D050"/>
                </a:solidFill>
                <a:latin typeface="Hack"/>
                <a:cs typeface="Hack"/>
              </a:rPr>
              <a:t>current=100, n=2</a:t>
            </a:r>
            <a:endParaRPr sz="2000" dirty="0">
              <a:latin typeface="Hack"/>
              <a:cs typeface="Hack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7084B51A-304A-57A3-696B-198EAF3C549C}"/>
              </a:ext>
            </a:extLst>
          </p:cNvPr>
          <p:cNvSpPr txBox="1"/>
          <p:nvPr/>
        </p:nvSpPr>
        <p:spPr>
          <a:xfrm>
            <a:off x="568148" y="5257800"/>
            <a:ext cx="3013251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000" dirty="0">
                <a:solidFill>
                  <a:srgbClr val="FFC000"/>
                </a:solidFill>
                <a:latin typeface="Hack"/>
                <a:cs typeface="Hack"/>
              </a:rPr>
              <a:t>(inc)</a:t>
            </a:r>
            <a:endParaRPr lang="en-US" sz="2000" dirty="0">
              <a:latin typeface="Hack"/>
              <a:cs typeface="Hack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inc_2 = fn(100)</a:t>
            </a: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DAF06576-28DB-F75D-E68B-F5DE1778A0C3}"/>
              </a:ext>
            </a:extLst>
          </p:cNvPr>
          <p:cNvSpPr txBox="1"/>
          <p:nvPr/>
        </p:nvSpPr>
        <p:spPr>
          <a:xfrm>
            <a:off x="559405" y="609600"/>
            <a:ext cx="8065824" cy="3752308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 incrementer(n):</a:t>
            </a:r>
          </a:p>
          <a:p>
            <a:pPr marL="469900" marR="1567815">
              <a:lnSpc>
                <a:spcPct val="100000"/>
              </a:lnSpc>
            </a:pPr>
            <a:r>
              <a:rPr sz="2000" dirty="0">
                <a:solidFill>
                  <a:srgbClr val="92D050"/>
                </a:solidFill>
                <a:latin typeface="Hack"/>
                <a:cs typeface="Hack"/>
              </a:rPr>
              <a:t>#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inner </a:t>
            </a:r>
            <a:r>
              <a:rPr sz="2000" dirty="0">
                <a:solidFill>
                  <a:srgbClr val="92D050"/>
                </a:solidFill>
                <a:latin typeface="Hack"/>
                <a:cs typeface="Hack"/>
              </a:rPr>
              <a:t>+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n </a:t>
            </a:r>
            <a:r>
              <a:rPr sz="2000" dirty="0">
                <a:solidFill>
                  <a:srgbClr val="92D050"/>
                </a:solidFill>
                <a:latin typeface="Hack"/>
                <a:cs typeface="Hack"/>
              </a:rPr>
              <a:t>is a closure  </a:t>
            </a:r>
            <a:endParaRPr lang="en-US" sz="2000" dirty="0">
              <a:solidFill>
                <a:srgbClr val="92D050"/>
              </a:solidFill>
              <a:latin typeface="Hack"/>
              <a:cs typeface="Hack"/>
            </a:endParaRPr>
          </a:p>
          <a:p>
            <a:pPr marL="469900" marR="156781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inner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(start):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current = start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927100" marR="50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92D050"/>
                </a:solidFill>
                <a:latin typeface="Hack"/>
                <a:cs typeface="Hack"/>
              </a:rPr>
              <a:t>#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inc </a:t>
            </a:r>
            <a:r>
              <a:rPr sz="2000" dirty="0">
                <a:solidFill>
                  <a:srgbClr val="92D050"/>
                </a:solidFill>
                <a:latin typeface="Hack"/>
                <a:cs typeface="Hack"/>
              </a:rPr>
              <a:t>+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current </a:t>
            </a:r>
            <a:r>
              <a:rPr sz="2000" dirty="0">
                <a:solidFill>
                  <a:srgbClr val="92D050"/>
                </a:solidFill>
                <a:latin typeface="Hack"/>
                <a:cs typeface="Hack"/>
              </a:rPr>
              <a:t>+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n </a:t>
            </a:r>
            <a:r>
              <a:rPr sz="2000" dirty="0">
                <a:solidFill>
                  <a:srgbClr val="92D050"/>
                </a:solidFill>
                <a:latin typeface="Hack"/>
                <a:cs typeface="Hack"/>
              </a:rPr>
              <a:t>is a closure  </a:t>
            </a:r>
            <a:endParaRPr lang="en-US" sz="2000" dirty="0">
              <a:solidFill>
                <a:srgbClr val="92D050"/>
              </a:solidFill>
              <a:latin typeface="Hack"/>
              <a:cs typeface="Hack"/>
            </a:endParaRPr>
          </a:p>
          <a:p>
            <a:pPr marL="927100" marR="50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inc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():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1384300" marR="175704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nonlocal current  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1384300" marR="175704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current += n  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1384300" marR="175704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return current</a:t>
            </a:r>
          </a:p>
          <a:p>
            <a:pPr>
              <a:lnSpc>
                <a:spcPct val="100000"/>
              </a:lnSpc>
            </a:pPr>
            <a:endParaRPr sz="2000" dirty="0">
              <a:latin typeface="Hack"/>
              <a:cs typeface="Hack"/>
            </a:endParaRPr>
          </a:p>
          <a:p>
            <a:pPr marL="469265" marR="3042920" indent="4572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return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inc  </a:t>
            </a:r>
            <a:endParaRPr lang="en-US" sz="2000" dirty="0">
              <a:solidFill>
                <a:srgbClr val="FFC000"/>
              </a:solidFill>
              <a:latin typeface="Hack"/>
              <a:cs typeface="Hack"/>
            </a:endParaRPr>
          </a:p>
          <a:p>
            <a:pPr marL="468313" marR="3042920" indent="-317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return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inner</a:t>
            </a:r>
            <a:endParaRPr sz="2000" dirty="0">
              <a:latin typeface="Hack"/>
              <a:cs typeface="Hack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53E236AC-4859-B10C-B0DE-974A9E407877}"/>
              </a:ext>
            </a:extLst>
          </p:cNvPr>
          <p:cNvSpPr txBox="1"/>
          <p:nvPr/>
        </p:nvSpPr>
        <p:spPr>
          <a:xfrm>
            <a:off x="539418" y="4553223"/>
            <a:ext cx="911799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(inner)</a:t>
            </a:r>
            <a:endParaRPr sz="2000" dirty="0">
              <a:latin typeface="Hack"/>
              <a:cs typeface="Hack"/>
            </a:endParaRPr>
          </a:p>
          <a:p>
            <a:pPr marL="12700"/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fn = incrementer(2)</a:t>
            </a:r>
            <a:r>
              <a:rPr lang="pt-BR" sz="2000" dirty="0">
                <a:solidFill>
                  <a:srgbClr val="FFFF00"/>
                </a:solidFill>
                <a:cs typeface="Wingdings"/>
              </a:rPr>
              <a:t> </a:t>
            </a:r>
            <a:r>
              <a:rPr lang="pt-BR" sz="2000" dirty="0">
                <a:solidFill>
                  <a:srgbClr val="FFFFFF"/>
                </a:solidFill>
                <a:cs typeface="Wingdings"/>
              </a:rPr>
              <a:t>→</a:t>
            </a:r>
            <a:r>
              <a:rPr lang="pt-BR"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BR" sz="2000" dirty="0">
                <a:solidFill>
                  <a:srgbClr val="FFFF00"/>
                </a:solidFill>
                <a:latin typeface="Hack"/>
                <a:cs typeface="Hack"/>
              </a:rPr>
              <a:t>fn.__code__.co_freevars  </a:t>
            </a:r>
            <a:r>
              <a:rPr lang="pt-BR" sz="2000" dirty="0">
                <a:solidFill>
                  <a:srgbClr val="FFFFFF"/>
                </a:solidFill>
              </a:rPr>
              <a:t>→  </a:t>
            </a:r>
            <a:r>
              <a:rPr lang="pt-BR" sz="2000" dirty="0">
                <a:solidFill>
                  <a:srgbClr val="FFFF00"/>
                </a:solidFill>
                <a:latin typeface="Hack"/>
                <a:cs typeface="Hack"/>
              </a:rPr>
              <a:t>'n’	 </a:t>
            </a:r>
            <a:r>
              <a:rPr lang="pt-BR" sz="2000" dirty="0">
                <a:solidFill>
                  <a:srgbClr val="92D050"/>
                </a:solidFill>
                <a:latin typeface="Hack"/>
                <a:cs typeface="Hack"/>
              </a:rPr>
              <a:t>n=2</a:t>
            </a:r>
            <a:endParaRPr lang="pt-BR" sz="2000" dirty="0">
              <a:latin typeface="Hack"/>
              <a:cs typeface="Hack"/>
            </a:endParaRPr>
          </a:p>
        </p:txBody>
      </p:sp>
    </p:spTree>
    <p:extLst>
      <p:ext uri="{BB962C8B-B14F-4D97-AF65-F5344CB8AC3E}">
        <p14:creationId xmlns:p14="http://schemas.microsoft.com/office/powerpoint/2010/main" val="3522731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404" y="745015"/>
            <a:ext cx="7593995" cy="3752308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 incrementer(n):</a:t>
            </a:r>
          </a:p>
          <a:p>
            <a:pPr marL="469900" marR="1567815">
              <a:lnSpc>
                <a:spcPct val="100000"/>
              </a:lnSpc>
            </a:pPr>
            <a:r>
              <a:rPr sz="2000" dirty="0">
                <a:solidFill>
                  <a:srgbClr val="92D050"/>
                </a:solidFill>
                <a:latin typeface="Hack"/>
                <a:cs typeface="Hack"/>
              </a:rPr>
              <a:t>#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inner </a:t>
            </a:r>
            <a:r>
              <a:rPr sz="2000" dirty="0">
                <a:solidFill>
                  <a:srgbClr val="92D050"/>
                </a:solidFill>
                <a:latin typeface="Hack"/>
                <a:cs typeface="Hack"/>
              </a:rPr>
              <a:t>+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n </a:t>
            </a:r>
            <a:r>
              <a:rPr sz="2000" dirty="0">
                <a:solidFill>
                  <a:srgbClr val="92D050"/>
                </a:solidFill>
                <a:latin typeface="Hack"/>
                <a:cs typeface="Hack"/>
              </a:rPr>
              <a:t>is a closure  </a:t>
            </a:r>
            <a:endParaRPr lang="en-US" sz="2000" dirty="0">
              <a:solidFill>
                <a:srgbClr val="92D050"/>
              </a:solidFill>
              <a:latin typeface="Hack"/>
              <a:cs typeface="Hack"/>
            </a:endParaRPr>
          </a:p>
          <a:p>
            <a:pPr marL="469900" marR="156781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inner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(start):</a:t>
            </a:r>
          </a:p>
          <a:p>
            <a:pPr marL="9271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current = start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927100" marR="50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92D050"/>
                </a:solidFill>
                <a:latin typeface="Hack"/>
                <a:cs typeface="Hack"/>
              </a:rPr>
              <a:t>#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inc </a:t>
            </a:r>
            <a:r>
              <a:rPr sz="2000" dirty="0">
                <a:solidFill>
                  <a:srgbClr val="92D050"/>
                </a:solidFill>
                <a:latin typeface="Hack"/>
                <a:cs typeface="Hack"/>
              </a:rPr>
              <a:t>+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current </a:t>
            </a:r>
            <a:r>
              <a:rPr sz="2000" dirty="0">
                <a:solidFill>
                  <a:srgbClr val="92D050"/>
                </a:solidFill>
                <a:latin typeface="Hack"/>
                <a:cs typeface="Hack"/>
              </a:rPr>
              <a:t>+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n </a:t>
            </a:r>
            <a:r>
              <a:rPr sz="2000" dirty="0">
                <a:solidFill>
                  <a:srgbClr val="92D050"/>
                </a:solidFill>
                <a:latin typeface="Hack"/>
                <a:cs typeface="Hack"/>
              </a:rPr>
              <a:t>is a closure  </a:t>
            </a:r>
            <a:endParaRPr lang="en-US" sz="2000" dirty="0">
              <a:solidFill>
                <a:srgbClr val="92D050"/>
              </a:solidFill>
              <a:latin typeface="Hack"/>
              <a:cs typeface="Hack"/>
            </a:endParaRPr>
          </a:p>
          <a:p>
            <a:pPr marL="927100" marR="50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inc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():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1384300" marR="175704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nonlocal current  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1384300" marR="175704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current += n  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1384300" marR="175704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return current</a:t>
            </a:r>
          </a:p>
          <a:p>
            <a:pPr>
              <a:lnSpc>
                <a:spcPct val="100000"/>
              </a:lnSpc>
            </a:pPr>
            <a:endParaRPr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469265" marR="3042920" indent="4572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return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inc  </a:t>
            </a:r>
            <a:endParaRPr lang="en-US" sz="2000" dirty="0">
              <a:solidFill>
                <a:srgbClr val="FFC000"/>
              </a:solidFill>
              <a:latin typeface="Hack"/>
              <a:cs typeface="Hack"/>
            </a:endParaRPr>
          </a:p>
          <a:p>
            <a:pPr marL="468313" marR="3042920" indent="-317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return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inner</a:t>
            </a:r>
            <a:endParaRPr sz="2000" dirty="0">
              <a:latin typeface="Hack"/>
              <a:cs typeface="H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9405" y="5337802"/>
            <a:ext cx="2095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Hack"/>
                <a:cs typeface="Hack"/>
              </a:rPr>
              <a:t>inc_2 = fn(100)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9405" y="4431037"/>
            <a:ext cx="2648585" cy="932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dirty="0">
                <a:solidFill>
                  <a:srgbClr val="FFC000"/>
                </a:solidFill>
                <a:latin typeface="Hack"/>
                <a:cs typeface="Hack"/>
              </a:rPr>
              <a:t>(inner)</a:t>
            </a:r>
            <a:endParaRPr sz="1800" dirty="0">
              <a:latin typeface="Hack"/>
              <a:cs typeface="Hack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solidFill>
                  <a:srgbClr val="FFFF00"/>
                </a:solidFill>
                <a:latin typeface="Hack"/>
                <a:cs typeface="Hack"/>
              </a:rPr>
              <a:t>fn = incrementer(2)</a:t>
            </a: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800" dirty="0">
                <a:solidFill>
                  <a:srgbClr val="FFC000"/>
                </a:solidFill>
                <a:latin typeface="Hack"/>
                <a:cs typeface="Hack"/>
              </a:rPr>
              <a:t>(inc)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9405" y="5752287"/>
            <a:ext cx="1260475" cy="8877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275"/>
              </a:spcBef>
            </a:pPr>
            <a:r>
              <a:rPr sz="1800" dirty="0">
                <a:solidFill>
                  <a:srgbClr val="FFC000"/>
                </a:solidFill>
                <a:latin typeface="Hack"/>
                <a:cs typeface="Hack"/>
              </a:rPr>
              <a:t>(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calls </a:t>
            </a:r>
            <a:r>
              <a:rPr sz="1800" dirty="0">
                <a:solidFill>
                  <a:srgbClr val="FFC000"/>
                </a:solidFill>
                <a:latin typeface="Hack"/>
                <a:cs typeface="Hack"/>
              </a:rPr>
              <a:t>inc)  </a:t>
            </a:r>
            <a:r>
              <a:rPr sz="1800" dirty="0">
                <a:solidFill>
                  <a:srgbClr val="FFFF00"/>
                </a:solidFill>
                <a:latin typeface="Hack"/>
                <a:cs typeface="Hack"/>
              </a:rPr>
              <a:t>inc_2()</a:t>
            </a: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800" dirty="0">
                <a:solidFill>
                  <a:srgbClr val="FFFF00"/>
                </a:solidFill>
                <a:latin typeface="Hack"/>
                <a:cs typeface="Hack"/>
              </a:rPr>
              <a:t>inc_2()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70767" y="5943535"/>
            <a:ext cx="725805" cy="6858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>
                <a:solidFill>
                  <a:srgbClr val="FFFFFF"/>
                </a:solidFill>
              </a:rPr>
              <a:t>→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Hack"/>
                <a:cs typeface="Hack"/>
              </a:rPr>
              <a:t>102</a:t>
            </a:r>
            <a:endParaRPr sz="1800" dirty="0">
              <a:latin typeface="Hack"/>
              <a:cs typeface="Hack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>
                <a:solidFill>
                  <a:srgbClr val="FFFFFF"/>
                </a:solidFill>
              </a:rPr>
              <a:t>→ </a:t>
            </a:r>
            <a:r>
              <a:rPr sz="1800" dirty="0">
                <a:solidFill>
                  <a:srgbClr val="FFFFFF"/>
                </a:solidFill>
                <a:latin typeface="Hack"/>
                <a:cs typeface="Hack"/>
              </a:rPr>
              <a:t>104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94072" y="4726045"/>
            <a:ext cx="50450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11655" algn="l"/>
                <a:tab pos="3977004" algn="l"/>
                <a:tab pos="4618990" algn="l"/>
              </a:tabLst>
            </a:pPr>
            <a:r>
              <a:rPr sz="1800" dirty="0">
                <a:solidFill>
                  <a:srgbClr val="FFFFFF"/>
                </a:solidFill>
                <a:cs typeface="Wingdings"/>
              </a:rPr>
              <a:t>→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 err="1">
                <a:solidFill>
                  <a:srgbClr val="FFFF00"/>
                </a:solidFill>
                <a:latin typeface="Hack"/>
                <a:cs typeface="Hack"/>
              </a:rPr>
              <a:t>fn</a:t>
            </a:r>
            <a:r>
              <a:rPr sz="1800" dirty="0">
                <a:solidFill>
                  <a:srgbClr val="FFFF00"/>
                </a:solidFill>
                <a:latin typeface="Hack"/>
                <a:cs typeface="Hack"/>
              </a:rPr>
              <a:t>.</a:t>
            </a:r>
            <a:r>
              <a:rPr lang="en-US" sz="1800" dirty="0">
                <a:solidFill>
                  <a:srgbClr val="FFFF00"/>
                </a:solidFill>
                <a:latin typeface="Hack"/>
                <a:cs typeface="Hack"/>
              </a:rPr>
              <a:t>__</a:t>
            </a:r>
            <a:r>
              <a:rPr sz="1800" dirty="0">
                <a:solidFill>
                  <a:srgbClr val="FFFF00"/>
                </a:solidFill>
                <a:latin typeface="Hack"/>
                <a:cs typeface="Hack"/>
              </a:rPr>
              <a:t>code</a:t>
            </a:r>
            <a:r>
              <a:rPr lang="en-US" sz="1800" dirty="0">
                <a:solidFill>
                  <a:srgbClr val="FFFF00"/>
                </a:solidFill>
                <a:latin typeface="Hack"/>
                <a:cs typeface="Hack"/>
              </a:rPr>
              <a:t>__</a:t>
            </a:r>
            <a:r>
              <a:rPr sz="1800" dirty="0">
                <a:solidFill>
                  <a:srgbClr val="FFFF00"/>
                </a:solidFill>
                <a:latin typeface="Hack"/>
                <a:cs typeface="Hack"/>
              </a:rPr>
              <a:t>.co_freevars  </a:t>
            </a:r>
            <a:r>
              <a:rPr dirty="0">
                <a:solidFill>
                  <a:srgbClr val="FFFFFF"/>
                </a:solidFill>
              </a:rPr>
              <a:t>→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FFFF00"/>
                </a:solidFill>
                <a:latin typeface="Hack"/>
                <a:cs typeface="Hack"/>
              </a:rPr>
              <a:t>'n'	</a:t>
            </a:r>
            <a:r>
              <a:rPr sz="1800" dirty="0">
                <a:solidFill>
                  <a:srgbClr val="92D050"/>
                </a:solidFill>
                <a:latin typeface="Hack"/>
                <a:cs typeface="Hack"/>
              </a:rPr>
              <a:t>n=2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75844" y="5274133"/>
            <a:ext cx="6351270" cy="695062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R="20955" algn="r">
              <a:lnSpc>
                <a:spcPct val="100000"/>
              </a:lnSpc>
              <a:spcBef>
                <a:spcPts val="600"/>
              </a:spcBef>
              <a:tabLst>
                <a:tab pos="4378325" algn="l"/>
              </a:tabLst>
            </a:pPr>
            <a:r>
              <a:rPr dirty="0">
                <a:solidFill>
                  <a:srgbClr val="FFFFFF"/>
                </a:solidFill>
              </a:rPr>
              <a:t>→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00"/>
                </a:solidFill>
                <a:latin typeface="Hack"/>
                <a:cs typeface="Hack"/>
              </a:rPr>
              <a:t>inc_2.</a:t>
            </a:r>
            <a:r>
              <a:rPr lang="en-US" sz="1800" dirty="0">
                <a:solidFill>
                  <a:srgbClr val="FFFF00"/>
                </a:solidFill>
                <a:latin typeface="Hack"/>
                <a:cs typeface="Hack"/>
              </a:rPr>
              <a:t>__</a:t>
            </a:r>
            <a:r>
              <a:rPr sz="1800" dirty="0">
                <a:solidFill>
                  <a:srgbClr val="FFFF00"/>
                </a:solidFill>
                <a:latin typeface="Hack"/>
                <a:cs typeface="Hack"/>
              </a:rPr>
              <a:t>code</a:t>
            </a:r>
            <a:r>
              <a:rPr lang="en-US" sz="1800" dirty="0">
                <a:solidFill>
                  <a:srgbClr val="FFFF00"/>
                </a:solidFill>
                <a:latin typeface="Hack"/>
                <a:cs typeface="Hack"/>
              </a:rPr>
              <a:t>__</a:t>
            </a:r>
            <a:r>
              <a:rPr sz="1800" dirty="0">
                <a:solidFill>
                  <a:srgbClr val="FFFF00"/>
                </a:solidFill>
                <a:latin typeface="Hack"/>
                <a:cs typeface="Hack"/>
              </a:rPr>
              <a:t>.co_freevars </a:t>
            </a:r>
            <a:r>
              <a:rPr dirty="0">
                <a:solidFill>
                  <a:srgbClr val="FFFFFF"/>
                </a:solidFill>
              </a:rPr>
              <a:t>→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FFFF00"/>
                </a:solidFill>
                <a:latin typeface="Hack"/>
                <a:cs typeface="Hack"/>
              </a:rPr>
              <a:t>'current', 'n'</a:t>
            </a:r>
            <a:endParaRPr sz="1800" dirty="0">
              <a:latin typeface="Hack"/>
              <a:cs typeface="Hack"/>
            </a:endParaRPr>
          </a:p>
          <a:p>
            <a:pPr marR="5080" algn="r">
              <a:lnSpc>
                <a:spcPct val="100000"/>
              </a:lnSpc>
              <a:spcBef>
                <a:spcPts val="500"/>
              </a:spcBef>
            </a:pPr>
            <a:r>
              <a:rPr sz="1800" dirty="0">
                <a:solidFill>
                  <a:srgbClr val="92D050"/>
                </a:solidFill>
                <a:latin typeface="Hack"/>
                <a:cs typeface="Hack"/>
              </a:rPr>
              <a:t>current=100, n=2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94074" y="5898600"/>
            <a:ext cx="2785745" cy="6984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400"/>
              </a:lnSpc>
              <a:spcBef>
                <a:spcPts val="100"/>
              </a:spcBef>
            </a:pPr>
            <a:r>
              <a:rPr sz="1800" dirty="0">
                <a:solidFill>
                  <a:srgbClr val="92D050"/>
                </a:solidFill>
                <a:latin typeface="Hack"/>
                <a:cs typeface="Hack"/>
              </a:rPr>
              <a:t>(current = 102, n=2)  (current = 104, n=2)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9B8A62-B4BB-4A2D-AC7A-B53B1C95DDDE}"/>
              </a:ext>
            </a:extLst>
          </p:cNvPr>
          <p:cNvSpPr txBox="1"/>
          <p:nvPr/>
        </p:nvSpPr>
        <p:spPr>
          <a:xfrm>
            <a:off x="559405" y="19264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lang="en-US" sz="2400" dirty="0">
                <a:solidFill>
                  <a:srgbClr val="FFC000"/>
                </a:solidFill>
                <a:latin typeface="Century Gothic"/>
                <a:cs typeface="Century Gothic"/>
              </a:rPr>
              <a:t>Nested Closures</a:t>
            </a:r>
            <a:endParaRPr lang="en-US" sz="24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41064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096893" y="3199066"/>
            <a:ext cx="3998214" cy="459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97508" y="3255264"/>
            <a:ext cx="5497067" cy="3450336"/>
            <a:chOff x="1397508" y="3200399"/>
            <a:chExt cx="5497067" cy="3450336"/>
          </a:xfrm>
        </p:grpSpPr>
        <p:sp>
          <p:nvSpPr>
            <p:cNvPr id="3" name="object 3"/>
            <p:cNvSpPr/>
            <p:nvPr/>
          </p:nvSpPr>
          <p:spPr>
            <a:xfrm>
              <a:off x="1397508" y="3200399"/>
              <a:ext cx="5497067" cy="34503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18716" y="3381755"/>
              <a:ext cx="4422775" cy="3208020"/>
            </a:xfrm>
            <a:custGeom>
              <a:avLst/>
              <a:gdLst/>
              <a:ahLst/>
              <a:cxnLst/>
              <a:rect l="l" t="t" r="r" b="b"/>
              <a:pathLst>
                <a:path w="4422775" h="3208020">
                  <a:moveTo>
                    <a:pt x="0" y="2091181"/>
                  </a:moveTo>
                  <a:lnTo>
                    <a:pt x="134873" y="989329"/>
                  </a:lnTo>
                  <a:lnTo>
                    <a:pt x="1221866" y="547116"/>
                  </a:lnTo>
                  <a:lnTo>
                    <a:pt x="2413762" y="427228"/>
                  </a:lnTo>
                  <a:lnTo>
                    <a:pt x="2533649" y="0"/>
                  </a:lnTo>
                  <a:lnTo>
                    <a:pt x="3140837" y="59944"/>
                  </a:lnTo>
                  <a:lnTo>
                    <a:pt x="4122801" y="1086866"/>
                  </a:lnTo>
                  <a:lnTo>
                    <a:pt x="4422648" y="1956308"/>
                  </a:lnTo>
                  <a:lnTo>
                    <a:pt x="3980433" y="2743301"/>
                  </a:lnTo>
                  <a:lnTo>
                    <a:pt x="3283204" y="3058108"/>
                  </a:lnTo>
                  <a:lnTo>
                    <a:pt x="2226310" y="3208019"/>
                  </a:lnTo>
                  <a:lnTo>
                    <a:pt x="1131951" y="3050615"/>
                  </a:lnTo>
                  <a:lnTo>
                    <a:pt x="119887" y="2458478"/>
                  </a:lnTo>
                  <a:lnTo>
                    <a:pt x="0" y="2091181"/>
                  </a:lnTo>
                  <a:close/>
                </a:path>
              </a:pathLst>
            </a:custGeom>
            <a:ln w="5791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 descr="inner function&#10;(*args, **kwargs)&#10;does something…&#10;returns fn(*args, **kwargs)&#10;"/>
          <p:cNvSpPr txBox="1"/>
          <p:nvPr/>
        </p:nvSpPr>
        <p:spPr>
          <a:xfrm>
            <a:off x="725932" y="3179065"/>
            <a:ext cx="10068560" cy="28341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5905">
              <a:lnSpc>
                <a:spcPct val="100000"/>
              </a:lnSpc>
              <a:spcBef>
                <a:spcPts val="174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closure</a:t>
            </a:r>
            <a:endParaRPr sz="1800" dirty="0">
              <a:latin typeface="Century Gothic"/>
              <a:cs typeface="Century Gothic"/>
            </a:endParaRPr>
          </a:p>
          <a:p>
            <a:pPr marL="2018030">
              <a:lnSpc>
                <a:spcPct val="100000"/>
              </a:lnSpc>
              <a:spcBef>
                <a:spcPts val="925"/>
              </a:spcBef>
              <a:tabLst>
                <a:tab pos="3776979" algn="l"/>
              </a:tabLst>
            </a:pPr>
            <a:r>
              <a:rPr sz="1800" spc="-10" dirty="0">
                <a:solidFill>
                  <a:srgbClr val="C00000"/>
                </a:solidFill>
                <a:latin typeface="Century Gothic"/>
                <a:cs typeface="Century Gothic"/>
              </a:rPr>
              <a:t>outer</a:t>
            </a:r>
            <a:r>
              <a:rPr sz="1800" spc="40" dirty="0">
                <a:solidFill>
                  <a:srgbClr val="C00000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entury Gothic"/>
                <a:cs typeface="Century Gothic"/>
              </a:rPr>
              <a:t>function	</a:t>
            </a:r>
            <a:r>
              <a:rPr sz="2700" spc="-7" baseline="1543" dirty="0">
                <a:solidFill>
                  <a:srgbClr val="0070C0"/>
                </a:solidFill>
                <a:latin typeface="Hack"/>
                <a:cs typeface="Hack"/>
              </a:rPr>
              <a:t>(fn)</a:t>
            </a:r>
            <a:endParaRPr sz="2700" baseline="1543" dirty="0">
              <a:solidFill>
                <a:srgbClr val="0070C0"/>
              </a:solidFill>
              <a:latin typeface="Hack"/>
              <a:cs typeface="Hack"/>
            </a:endParaRPr>
          </a:p>
          <a:p>
            <a:pPr>
              <a:lnSpc>
                <a:spcPct val="100000"/>
              </a:lnSpc>
            </a:pPr>
            <a:endParaRPr sz="2200" dirty="0">
              <a:latin typeface="Hack"/>
              <a:cs typeface="Hack"/>
            </a:endParaRPr>
          </a:p>
          <a:p>
            <a:pPr marL="2075814">
              <a:lnSpc>
                <a:spcPct val="100000"/>
              </a:lnSpc>
              <a:spcBef>
                <a:spcPts val="1630"/>
              </a:spcBef>
            </a:pPr>
            <a:r>
              <a:rPr sz="1800" spc="-5" dirty="0">
                <a:solidFill>
                  <a:srgbClr val="FFFF00"/>
                </a:solidFill>
                <a:latin typeface="Century Gothic"/>
                <a:cs typeface="Century Gothic"/>
              </a:rPr>
              <a:t>inner function</a:t>
            </a:r>
            <a:endParaRPr sz="1800" dirty="0">
              <a:latin typeface="Century Gothic"/>
              <a:cs typeface="Century Gothic"/>
            </a:endParaRPr>
          </a:p>
          <a:p>
            <a:pPr marL="2322195">
              <a:lnSpc>
                <a:spcPct val="100000"/>
              </a:lnSpc>
              <a:spcBef>
                <a:spcPts val="930"/>
              </a:spcBef>
            </a:pPr>
            <a:r>
              <a:rPr sz="1800" dirty="0">
                <a:solidFill>
                  <a:srgbClr val="FFFFFF"/>
                </a:solidFill>
                <a:latin typeface="Hack"/>
                <a:cs typeface="Hack"/>
              </a:rPr>
              <a:t>(*args,</a:t>
            </a:r>
            <a:r>
              <a:rPr sz="1800" spc="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800" dirty="0">
                <a:solidFill>
                  <a:srgbClr val="FFFFFF"/>
                </a:solidFill>
                <a:latin typeface="Hack"/>
                <a:cs typeface="Hack"/>
              </a:rPr>
              <a:t>**kwargs)</a:t>
            </a:r>
            <a:endParaRPr sz="1800" dirty="0">
              <a:latin typeface="Hack"/>
              <a:cs typeface="Hack"/>
            </a:endParaRPr>
          </a:p>
          <a:p>
            <a:pPr marL="2075814">
              <a:lnSpc>
                <a:spcPct val="100000"/>
              </a:lnSpc>
              <a:spcBef>
                <a:spcPts val="1535"/>
              </a:spcBef>
            </a:pPr>
            <a:r>
              <a:rPr sz="1800" spc="-5" dirty="0">
                <a:solidFill>
                  <a:srgbClr val="92D050"/>
                </a:solidFill>
                <a:latin typeface="Century Gothic"/>
                <a:cs typeface="Century Gothic"/>
              </a:rPr>
              <a:t>does</a:t>
            </a:r>
            <a:r>
              <a:rPr sz="1800" spc="5" dirty="0">
                <a:solidFill>
                  <a:srgbClr val="92D050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92D050"/>
                </a:solidFill>
                <a:latin typeface="Century Gothic"/>
                <a:cs typeface="Century Gothic"/>
              </a:rPr>
              <a:t>something…</a:t>
            </a:r>
            <a:endParaRPr sz="1800" dirty="0">
              <a:latin typeface="Century Gothic"/>
              <a:cs typeface="Century Gothic"/>
            </a:endParaRPr>
          </a:p>
          <a:p>
            <a:pPr marL="1754505">
              <a:lnSpc>
                <a:spcPct val="100000"/>
              </a:lnSpc>
              <a:spcBef>
                <a:spcPts val="1470"/>
              </a:spcBef>
            </a:pP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returns </a:t>
            </a:r>
            <a:r>
              <a:rPr sz="1800" spc="-5" dirty="0">
                <a:solidFill>
                  <a:srgbClr val="FFFFFF"/>
                </a:solidFill>
                <a:latin typeface="Hack"/>
                <a:cs typeface="Hack"/>
              </a:rPr>
              <a:t>fn(*args,</a:t>
            </a:r>
            <a:r>
              <a:rPr sz="1800" spc="9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Hack"/>
                <a:cs typeface="Hack"/>
              </a:rPr>
              <a:t>**kwargs)</a:t>
            </a:r>
            <a:endParaRPr sz="1800" dirty="0">
              <a:latin typeface="Hack"/>
              <a:cs typeface="Hack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9E4A80-8C6F-4663-94FF-900470DDFF04}"/>
              </a:ext>
            </a:extLst>
          </p:cNvPr>
          <p:cNvCxnSpPr/>
          <p:nvPr/>
        </p:nvCxnSpPr>
        <p:spPr>
          <a:xfrm flipH="1">
            <a:off x="6248400" y="3483865"/>
            <a:ext cx="1143000" cy="99060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3A57AC-FD24-4A54-9323-9B58C3A82858}"/>
              </a:ext>
            </a:extLst>
          </p:cNvPr>
          <p:cNvGrpSpPr/>
          <p:nvPr/>
        </p:nvGrpSpPr>
        <p:grpSpPr>
          <a:xfrm>
            <a:off x="2066609" y="4017265"/>
            <a:ext cx="4126988" cy="2554733"/>
            <a:chOff x="7684012" y="3648200"/>
            <a:chExt cx="4126988" cy="255473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6D10DD8-2D31-425E-B435-A6998E132944}"/>
                </a:ext>
              </a:extLst>
            </p:cNvPr>
            <p:cNvSpPr/>
            <p:nvPr/>
          </p:nvSpPr>
          <p:spPr>
            <a:xfrm>
              <a:off x="7684012" y="3648200"/>
              <a:ext cx="4126988" cy="255473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  <a:spcBef>
                  <a:spcPts val="1630"/>
                </a:spcBef>
              </a:pPr>
              <a:endParaRPr lang="en-US" sz="1800" dirty="0">
                <a:latin typeface="Century Gothic"/>
                <a:cs typeface="Century Gothic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4CDE161-8BDE-4295-B492-AAA271B4EF8F}"/>
                </a:ext>
              </a:extLst>
            </p:cNvPr>
            <p:cNvSpPr txBox="1"/>
            <p:nvPr/>
          </p:nvSpPr>
          <p:spPr>
            <a:xfrm>
              <a:off x="8099650" y="4039142"/>
              <a:ext cx="3615092" cy="1900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630"/>
                </a:spcBef>
              </a:pPr>
              <a:r>
                <a:rPr lang="en-US" sz="1800" spc="-5" dirty="0">
                  <a:solidFill>
                    <a:srgbClr val="FFFF00"/>
                  </a:solidFill>
                  <a:latin typeface="Century Gothic"/>
                  <a:cs typeface="Century Gothic"/>
                </a:rPr>
                <a:t>inner function</a:t>
              </a:r>
              <a:endParaRPr lang="en-US" sz="1800" dirty="0">
                <a:latin typeface="Century Gothic"/>
                <a:cs typeface="Century Gothic"/>
              </a:endParaRPr>
            </a:p>
            <a:p>
              <a:pPr marL="398463">
                <a:lnSpc>
                  <a:spcPct val="100000"/>
                </a:lnSpc>
                <a:spcBef>
                  <a:spcPts val="600"/>
                </a:spcBef>
              </a:pPr>
              <a:r>
                <a:rPr lang="en-US" sz="1800" dirty="0">
                  <a:solidFill>
                    <a:srgbClr val="FFFFFF"/>
                  </a:solidFill>
                  <a:latin typeface="Hack"/>
                  <a:cs typeface="Hack"/>
                </a:rPr>
                <a:t> (*args,**kwargs)</a:t>
              </a:r>
              <a:endParaRPr lang="en-US" sz="1800" dirty="0">
                <a:latin typeface="Hack"/>
                <a:cs typeface="Hack"/>
              </a:endParaRPr>
            </a:p>
            <a:p>
              <a:pPr marL="236538">
                <a:lnSpc>
                  <a:spcPct val="100000"/>
                </a:lnSpc>
                <a:spcBef>
                  <a:spcPts val="1535"/>
                </a:spcBef>
              </a:pPr>
              <a:r>
                <a:rPr lang="en-US" sz="1800" spc="-5" dirty="0">
                  <a:solidFill>
                    <a:srgbClr val="92D050"/>
                  </a:solidFill>
                  <a:latin typeface="Century Gothic"/>
                  <a:cs typeface="Century Gothic"/>
                </a:rPr>
                <a:t>does</a:t>
              </a:r>
              <a:r>
                <a:rPr lang="en-US" sz="1800" spc="5" dirty="0">
                  <a:solidFill>
                    <a:srgbClr val="92D050"/>
                  </a:solidFill>
                  <a:latin typeface="Century Gothic"/>
                  <a:cs typeface="Century Gothic"/>
                </a:rPr>
                <a:t> </a:t>
              </a:r>
              <a:r>
                <a:rPr lang="en-US" sz="1800" spc="-5" dirty="0">
                  <a:solidFill>
                    <a:srgbClr val="92D050"/>
                  </a:solidFill>
                  <a:latin typeface="Century Gothic"/>
                  <a:cs typeface="Century Gothic"/>
                </a:rPr>
                <a:t>something…</a:t>
              </a:r>
              <a:endParaRPr lang="en-US" sz="1800" dirty="0">
                <a:latin typeface="Century Gothic"/>
                <a:cs typeface="Century Gothic"/>
              </a:endParaRPr>
            </a:p>
            <a:p>
              <a:pPr>
                <a:lnSpc>
                  <a:spcPct val="100000"/>
                </a:lnSpc>
                <a:spcBef>
                  <a:spcPts val="800"/>
                </a:spcBef>
              </a:pPr>
              <a:r>
                <a:rPr lang="en-US" sz="1800" spc="-10" dirty="0">
                  <a:solidFill>
                    <a:srgbClr val="FFFFFF"/>
                  </a:solidFill>
                  <a:latin typeface="Century Gothic"/>
                  <a:cs typeface="Century Gothic"/>
                </a:rPr>
                <a:t>returns </a:t>
              </a:r>
              <a:r>
                <a:rPr lang="en-US" sz="1800" spc="-5" dirty="0" err="1">
                  <a:solidFill>
                    <a:srgbClr val="FFFFFF"/>
                  </a:solidFill>
                  <a:latin typeface="Hack"/>
                  <a:cs typeface="Hack"/>
                </a:rPr>
                <a:t>fn</a:t>
              </a:r>
              <a:r>
                <a:rPr lang="en-US" sz="1800" spc="-5" dirty="0">
                  <a:solidFill>
                    <a:srgbClr val="FFFFFF"/>
                  </a:solidFill>
                  <a:latin typeface="Hack"/>
                  <a:cs typeface="Hack"/>
                </a:rPr>
                <a:t>(*args, **kwargs)</a:t>
              </a:r>
              <a:endParaRPr lang="en-US" sz="1800" dirty="0">
                <a:latin typeface="Hack"/>
                <a:cs typeface="Hack"/>
              </a:endParaRPr>
            </a:p>
            <a:p>
              <a:endParaRPr 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DF85B1E-83DF-4C29-BB72-6DE2727E765F}"/>
              </a:ext>
            </a:extLst>
          </p:cNvPr>
          <p:cNvSpPr txBox="1"/>
          <p:nvPr/>
        </p:nvSpPr>
        <p:spPr>
          <a:xfrm>
            <a:off x="640797" y="731523"/>
            <a:ext cx="11395173" cy="2734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lang="en-US"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lang="en-US"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general </a:t>
            </a:r>
            <a:r>
              <a:rPr lang="en-US" sz="2000" dirty="0">
                <a:solidFill>
                  <a:srgbClr val="FFFFFF"/>
                </a:solidFill>
                <a:latin typeface="Century Gothic"/>
                <a:cs typeface="Century Gothic"/>
              </a:rPr>
              <a:t>a </a:t>
            </a:r>
            <a:r>
              <a:rPr lang="en-US" sz="2000" spc="-10" dirty="0">
                <a:solidFill>
                  <a:srgbClr val="FFC000"/>
                </a:solidFill>
                <a:latin typeface="Century Gothic"/>
                <a:cs typeface="Century Gothic"/>
              </a:rPr>
              <a:t>decorator</a:t>
            </a:r>
            <a:r>
              <a:rPr lang="en-US" sz="2000" spc="25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lang="en-US"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function:</a:t>
            </a:r>
            <a:endParaRPr lang="en-US" sz="2000" dirty="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13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takes </a:t>
            </a:r>
            <a:r>
              <a:rPr lang="en-US" sz="2000" dirty="0">
                <a:solidFill>
                  <a:srgbClr val="FFFFFF"/>
                </a:solidFill>
                <a:latin typeface="Century Gothic"/>
                <a:cs typeface="Century Gothic"/>
              </a:rPr>
              <a:t>a function </a:t>
            </a:r>
            <a:r>
              <a:rPr lang="en-US"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as an</a:t>
            </a:r>
            <a:r>
              <a:rPr lang="en-US"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argument</a:t>
            </a:r>
            <a:endParaRPr lang="en-US" sz="2000" dirty="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returns </a:t>
            </a:r>
            <a:r>
              <a:rPr lang="en-US" sz="20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lang="en-US" sz="2000" spc="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entury Gothic"/>
                <a:cs typeface="Century Gothic"/>
              </a:rPr>
              <a:t>closure</a:t>
            </a:r>
            <a:endParaRPr lang="en-US" sz="2000" dirty="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lang="en-US" sz="2000" dirty="0">
                <a:solidFill>
                  <a:srgbClr val="FFFFFF"/>
                </a:solidFill>
                <a:latin typeface="Century Gothic"/>
                <a:cs typeface="Century Gothic"/>
              </a:rPr>
              <a:t>closure usually </a:t>
            </a:r>
            <a:r>
              <a:rPr lang="en-US"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accepts any </a:t>
            </a:r>
            <a:r>
              <a:rPr lang="en-US" sz="2000" dirty="0">
                <a:solidFill>
                  <a:srgbClr val="FFFFFF"/>
                </a:solidFill>
                <a:latin typeface="Century Gothic"/>
                <a:cs typeface="Century Gothic"/>
              </a:rPr>
              <a:t>combination of</a:t>
            </a:r>
            <a:r>
              <a:rPr lang="en-US" sz="200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parameters</a:t>
            </a:r>
            <a:endParaRPr lang="en-US" sz="2000" dirty="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runs some </a:t>
            </a:r>
            <a:r>
              <a:rPr lang="en-US" sz="2000" dirty="0">
                <a:solidFill>
                  <a:srgbClr val="FFFFFF"/>
                </a:solidFill>
                <a:latin typeface="Century Gothic"/>
                <a:cs typeface="Century Gothic"/>
              </a:rPr>
              <a:t>code </a:t>
            </a:r>
            <a:r>
              <a:rPr lang="en-US"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lang="en-US"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lang="en-US"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inner function</a:t>
            </a:r>
            <a:r>
              <a:rPr lang="en-US" sz="20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(closure)</a:t>
            </a:r>
            <a:endParaRPr lang="en-US" sz="2000" dirty="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lang="en-US" sz="2000" dirty="0">
                <a:solidFill>
                  <a:srgbClr val="FFFFFF"/>
                </a:solidFill>
                <a:latin typeface="Century Gothic"/>
                <a:cs typeface="Century Gothic"/>
              </a:rPr>
              <a:t>closure </a:t>
            </a:r>
            <a:r>
              <a:rPr lang="en-US"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function </a:t>
            </a:r>
            <a:r>
              <a:rPr lang="en-US" sz="2000" dirty="0">
                <a:solidFill>
                  <a:srgbClr val="FFFFFF"/>
                </a:solidFill>
                <a:latin typeface="Century Gothic"/>
                <a:cs typeface="Century Gothic"/>
              </a:rPr>
              <a:t>calls </a:t>
            </a:r>
            <a:r>
              <a:rPr lang="en-US"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lang="en-US" sz="2000" dirty="0">
                <a:solidFill>
                  <a:srgbClr val="FFFFFF"/>
                </a:solidFill>
                <a:latin typeface="Century Gothic"/>
                <a:cs typeface="Century Gothic"/>
              </a:rPr>
              <a:t>original </a:t>
            </a:r>
            <a:r>
              <a:rPr lang="en-US"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function </a:t>
            </a:r>
            <a:r>
              <a:rPr lang="en-US" sz="2000" dirty="0">
                <a:solidFill>
                  <a:srgbClr val="FFFFFF"/>
                </a:solidFill>
                <a:latin typeface="Century Gothic"/>
                <a:cs typeface="Century Gothic"/>
              </a:rPr>
              <a:t>using </a:t>
            </a:r>
            <a:r>
              <a:rPr lang="en-US"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lang="en-US"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arguments </a:t>
            </a:r>
            <a:r>
              <a:rPr lang="en-US"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passed to the</a:t>
            </a:r>
            <a:r>
              <a:rPr lang="en-US" sz="2000" spc="2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entury Gothic"/>
                <a:cs typeface="Century Gothic"/>
              </a:rPr>
              <a:t>closure</a:t>
            </a:r>
            <a:endParaRPr lang="en-US" sz="2000" dirty="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returns whatever </a:t>
            </a:r>
            <a:r>
              <a:rPr lang="en-US"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lang="en-US"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returned </a:t>
            </a:r>
            <a:r>
              <a:rPr lang="en-US"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by </a:t>
            </a:r>
            <a:r>
              <a:rPr lang="en-US"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that </a:t>
            </a:r>
            <a:r>
              <a:rPr lang="en-US"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function</a:t>
            </a:r>
            <a:r>
              <a:rPr lang="en-US" sz="2000" spc="1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entury Gothic"/>
                <a:cs typeface="Century Gothic"/>
              </a:rPr>
              <a:t>call</a:t>
            </a:r>
            <a:endParaRPr lang="en-US"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dirty="0">
              <a:latin typeface="Century Gothic"/>
              <a:cs typeface="Century Gothic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6280EF-9F9B-415F-9837-EC461FA1C1F3}"/>
              </a:ext>
            </a:extLst>
          </p:cNvPr>
          <p:cNvSpPr txBox="1"/>
          <p:nvPr/>
        </p:nvSpPr>
        <p:spPr>
          <a:xfrm>
            <a:off x="640797" y="18560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spc="-10" dirty="0">
                <a:solidFill>
                  <a:srgbClr val="FFC000"/>
                </a:solidFill>
                <a:latin typeface="Century Gothic"/>
                <a:cs typeface="Century Gothic"/>
              </a:rPr>
              <a:t>Decorators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351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159" y="1149303"/>
            <a:ext cx="1065847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14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Remember: Functions defined inside another function can access the outer (nonlocal) variables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158" y="1978055"/>
            <a:ext cx="2819641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 outer():</a:t>
            </a:r>
          </a:p>
          <a:p>
            <a:pPr marL="4699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 = 'python'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9294" y="2818003"/>
            <a:ext cx="48965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inner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():</a:t>
            </a:r>
          </a:p>
          <a:p>
            <a:pPr marL="46926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print("{0} rocks!".format(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x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))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9294" y="3640963"/>
            <a:ext cx="143683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inner()</a:t>
            </a:r>
          </a:p>
        </p:txBody>
      </p:sp>
      <p:sp>
        <p:nvSpPr>
          <p:cNvPr id="6" name="object 6"/>
          <p:cNvSpPr/>
          <p:nvPr/>
        </p:nvSpPr>
        <p:spPr>
          <a:xfrm>
            <a:off x="5516150" y="2296983"/>
            <a:ext cx="543213" cy="821389"/>
          </a:xfrm>
          <a:custGeom>
            <a:avLst/>
            <a:gdLst/>
            <a:ahLst/>
            <a:cxnLst/>
            <a:rect l="l" t="t" r="r" b="b"/>
            <a:pathLst>
              <a:path w="764539" h="702310">
                <a:moveTo>
                  <a:pt x="30988" y="620903"/>
                </a:moveTo>
                <a:lnTo>
                  <a:pt x="0" y="702183"/>
                </a:lnTo>
                <a:lnTo>
                  <a:pt x="83566" y="678180"/>
                </a:lnTo>
                <a:lnTo>
                  <a:pt x="78553" y="672719"/>
                </a:lnTo>
                <a:lnTo>
                  <a:pt x="51181" y="672719"/>
                </a:lnTo>
                <a:lnTo>
                  <a:pt x="43053" y="672338"/>
                </a:lnTo>
                <a:lnTo>
                  <a:pt x="38227" y="667131"/>
                </a:lnTo>
                <a:lnTo>
                  <a:pt x="33401" y="661797"/>
                </a:lnTo>
                <a:lnTo>
                  <a:pt x="33655" y="653669"/>
                </a:lnTo>
                <a:lnTo>
                  <a:pt x="38989" y="648842"/>
                </a:lnTo>
                <a:lnTo>
                  <a:pt x="48568" y="640054"/>
                </a:lnTo>
                <a:lnTo>
                  <a:pt x="30988" y="620903"/>
                </a:lnTo>
                <a:close/>
              </a:path>
              <a:path w="764539" h="702310">
                <a:moveTo>
                  <a:pt x="48568" y="640054"/>
                </a:moveTo>
                <a:lnTo>
                  <a:pt x="38989" y="648842"/>
                </a:lnTo>
                <a:lnTo>
                  <a:pt x="33655" y="653669"/>
                </a:lnTo>
                <a:lnTo>
                  <a:pt x="33401" y="661797"/>
                </a:lnTo>
                <a:lnTo>
                  <a:pt x="38227" y="667131"/>
                </a:lnTo>
                <a:lnTo>
                  <a:pt x="43053" y="672338"/>
                </a:lnTo>
                <a:lnTo>
                  <a:pt x="51181" y="672719"/>
                </a:lnTo>
                <a:lnTo>
                  <a:pt x="56515" y="667892"/>
                </a:lnTo>
                <a:lnTo>
                  <a:pt x="66073" y="659123"/>
                </a:lnTo>
                <a:lnTo>
                  <a:pt x="48568" y="640054"/>
                </a:lnTo>
                <a:close/>
              </a:path>
              <a:path w="764539" h="702310">
                <a:moveTo>
                  <a:pt x="66073" y="659123"/>
                </a:moveTo>
                <a:lnTo>
                  <a:pt x="56515" y="667892"/>
                </a:lnTo>
                <a:lnTo>
                  <a:pt x="51181" y="672719"/>
                </a:lnTo>
                <a:lnTo>
                  <a:pt x="78553" y="672719"/>
                </a:lnTo>
                <a:lnTo>
                  <a:pt x="66073" y="659123"/>
                </a:lnTo>
                <a:close/>
              </a:path>
              <a:path w="764539" h="702310">
                <a:moveTo>
                  <a:pt x="746252" y="0"/>
                </a:moveTo>
                <a:lnTo>
                  <a:pt x="740918" y="4825"/>
                </a:lnTo>
                <a:lnTo>
                  <a:pt x="48568" y="640054"/>
                </a:lnTo>
                <a:lnTo>
                  <a:pt x="66073" y="659123"/>
                </a:lnTo>
                <a:lnTo>
                  <a:pt x="758444" y="23875"/>
                </a:lnTo>
                <a:lnTo>
                  <a:pt x="763778" y="19050"/>
                </a:lnTo>
                <a:lnTo>
                  <a:pt x="764032" y="10922"/>
                </a:lnTo>
                <a:lnTo>
                  <a:pt x="759206" y="5587"/>
                </a:lnTo>
                <a:lnTo>
                  <a:pt x="754380" y="381"/>
                </a:lnTo>
                <a:lnTo>
                  <a:pt x="746252" y="0"/>
                </a:lnTo>
                <a:close/>
              </a:path>
            </a:pathLst>
          </a:custGeom>
          <a:solidFill>
            <a:srgbClr val="DCD084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7" name="object 7"/>
          <p:cNvSpPr txBox="1"/>
          <p:nvPr/>
        </p:nvSpPr>
        <p:spPr>
          <a:xfrm>
            <a:off x="552089" y="5105400"/>
            <a:ext cx="123642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outer()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46132" y="5105400"/>
            <a:ext cx="262582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cs typeface="Wingdings"/>
              </a:rPr>
              <a:t>→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python rocks!</a:t>
            </a:r>
            <a:endParaRPr sz="2000" dirty="0">
              <a:latin typeface="Hack"/>
              <a:cs typeface="H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6000" y="2012083"/>
            <a:ext cx="6080507" cy="2596223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this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refers to the one in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outer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's scope</a:t>
            </a:r>
            <a:endParaRPr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this nonlocal variable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is called a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free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variable</a:t>
            </a:r>
            <a:endParaRPr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when we consider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inner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, we really are looking at:</a:t>
            </a:r>
            <a:endParaRPr sz="2000" dirty="0">
              <a:latin typeface="Century Gothic"/>
              <a:cs typeface="Century Gothic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 function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inner</a:t>
            </a:r>
            <a:endParaRPr sz="2000" dirty="0">
              <a:latin typeface="Hack"/>
              <a:cs typeface="Hack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 free variable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(with current value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python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)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724" y="2298700"/>
            <a:ext cx="5050069" cy="1254760"/>
          </a:xfrm>
          <a:custGeom>
            <a:avLst/>
            <a:gdLst/>
            <a:ahLst/>
            <a:cxnLst/>
            <a:rect l="l" t="t" r="r" b="b"/>
            <a:pathLst>
              <a:path w="4861560" h="1254760">
                <a:moveTo>
                  <a:pt x="0" y="209041"/>
                </a:moveTo>
                <a:lnTo>
                  <a:pt x="5521" y="161112"/>
                </a:lnTo>
                <a:lnTo>
                  <a:pt x="21248" y="117113"/>
                </a:lnTo>
                <a:lnTo>
                  <a:pt x="45926" y="78300"/>
                </a:lnTo>
                <a:lnTo>
                  <a:pt x="78300" y="45926"/>
                </a:lnTo>
                <a:lnTo>
                  <a:pt x="117113" y="21248"/>
                </a:lnTo>
                <a:lnTo>
                  <a:pt x="161113" y="5521"/>
                </a:lnTo>
                <a:lnTo>
                  <a:pt x="209042" y="0"/>
                </a:lnTo>
                <a:lnTo>
                  <a:pt x="4652518" y="0"/>
                </a:lnTo>
                <a:lnTo>
                  <a:pt x="4700447" y="5521"/>
                </a:lnTo>
                <a:lnTo>
                  <a:pt x="4744446" y="21248"/>
                </a:lnTo>
                <a:lnTo>
                  <a:pt x="4783259" y="45926"/>
                </a:lnTo>
                <a:lnTo>
                  <a:pt x="4815633" y="78300"/>
                </a:lnTo>
                <a:lnTo>
                  <a:pt x="4840311" y="117113"/>
                </a:lnTo>
                <a:lnTo>
                  <a:pt x="4856038" y="161112"/>
                </a:lnTo>
                <a:lnTo>
                  <a:pt x="4861560" y="209041"/>
                </a:lnTo>
                <a:lnTo>
                  <a:pt x="4861560" y="1045210"/>
                </a:lnTo>
                <a:lnTo>
                  <a:pt x="4856038" y="1093138"/>
                </a:lnTo>
                <a:lnTo>
                  <a:pt x="4840311" y="1137138"/>
                </a:lnTo>
                <a:lnTo>
                  <a:pt x="4815633" y="1175951"/>
                </a:lnTo>
                <a:lnTo>
                  <a:pt x="4783259" y="1208325"/>
                </a:lnTo>
                <a:lnTo>
                  <a:pt x="4744446" y="1233003"/>
                </a:lnTo>
                <a:lnTo>
                  <a:pt x="4700447" y="1248730"/>
                </a:lnTo>
                <a:lnTo>
                  <a:pt x="4652518" y="1254252"/>
                </a:lnTo>
                <a:lnTo>
                  <a:pt x="209042" y="1254252"/>
                </a:lnTo>
                <a:lnTo>
                  <a:pt x="161113" y="1248730"/>
                </a:lnTo>
                <a:lnTo>
                  <a:pt x="117113" y="1233003"/>
                </a:lnTo>
                <a:lnTo>
                  <a:pt x="78300" y="1208325"/>
                </a:lnTo>
                <a:lnTo>
                  <a:pt x="45926" y="1175951"/>
                </a:lnTo>
                <a:lnTo>
                  <a:pt x="21248" y="1137138"/>
                </a:lnTo>
                <a:lnTo>
                  <a:pt x="5521" y="1093138"/>
                </a:lnTo>
                <a:lnTo>
                  <a:pt x="0" y="1045210"/>
                </a:lnTo>
                <a:lnTo>
                  <a:pt x="0" y="209041"/>
                </a:lnTo>
                <a:close/>
              </a:path>
            </a:pathLst>
          </a:custGeom>
          <a:ln w="19812">
            <a:solidFill>
              <a:srgbClr val="E99F39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1" name="object 11"/>
          <p:cNvSpPr txBox="1"/>
          <p:nvPr/>
        </p:nvSpPr>
        <p:spPr>
          <a:xfrm>
            <a:off x="6185408" y="5109982"/>
            <a:ext cx="303479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This is called a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closure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D6693E-BB9B-4FA4-AFB4-601D80DB425C}"/>
              </a:ext>
            </a:extLst>
          </p:cNvPr>
          <p:cNvSpPr txBox="1"/>
          <p:nvPr/>
        </p:nvSpPr>
        <p:spPr>
          <a:xfrm>
            <a:off x="448780" y="350112"/>
            <a:ext cx="60984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>
                <a:solidFill>
                  <a:srgbClr val="FFC000"/>
                </a:solidFill>
                <a:latin typeface="Century Gothic"/>
                <a:cs typeface="Century Gothic"/>
              </a:rPr>
              <a:t>Free Variables and Closures</a:t>
            </a:r>
            <a:endParaRPr lang="en-US" sz="32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894E-2336-C264-F335-4543A0185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75920"/>
            <a:ext cx="10972800" cy="756920"/>
          </a:xfrm>
        </p:spPr>
        <p:txBody>
          <a:bodyPr/>
          <a:lstStyle/>
          <a:p>
            <a:r>
              <a:rPr lang="en-US" dirty="0"/>
              <a:t>Assignment 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1EF81-9C91-D58F-BC5E-57442D92F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605915"/>
            <a:ext cx="10972800" cy="5632311"/>
          </a:xfrm>
        </p:spPr>
        <p:txBody>
          <a:bodyPr/>
          <a:lstStyle/>
          <a:p>
            <a:pPr algn="just"/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function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counter_generator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returns a closure. The closure should behave like a counter. It should take an initial count value as an argument and return a function. This returned function, when called, should increment the count value by the given step (default to 1) and return the updated count.</a:t>
            </a:r>
          </a:p>
          <a:p>
            <a:pPr algn="just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469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894E-2336-C264-F335-4543A0185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75920"/>
            <a:ext cx="10972800" cy="756920"/>
          </a:xfrm>
        </p:spPr>
        <p:txBody>
          <a:bodyPr/>
          <a:lstStyle/>
          <a:p>
            <a:r>
              <a:rPr lang="en-US" dirty="0"/>
              <a:t>Assignment Closure: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422F7E-4F01-F38B-9527-9594CCB225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76600" y="1905000"/>
            <a:ext cx="5809451" cy="3575050"/>
          </a:xfrm>
        </p:spPr>
      </p:pic>
    </p:spTree>
    <p:extLst>
      <p:ext uri="{BB962C8B-B14F-4D97-AF65-F5344CB8AC3E}">
        <p14:creationId xmlns:p14="http://schemas.microsoft.com/office/powerpoint/2010/main" val="178071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896" y="808190"/>
            <a:ext cx="11004703" cy="41101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What happens if, instead of calling (running)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inner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from inside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outer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, we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return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it?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3896" y="1251965"/>
            <a:ext cx="269890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 outer():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11402" y="1800301"/>
            <a:ext cx="239379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 = 'python'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1402" y="2349500"/>
            <a:ext cx="492363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inner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():</a:t>
            </a:r>
          </a:p>
          <a:p>
            <a:pPr marL="46926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print("{0} rocks!".format(x))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1401" y="3172713"/>
            <a:ext cx="224139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trike="dblStrike" dirty="0">
                <a:solidFill>
                  <a:srgbClr val="FFFF00"/>
                </a:solidFill>
                <a:latin typeface="Hack"/>
                <a:cs typeface="Hack"/>
              </a:rPr>
              <a:t>inner() </a:t>
            </a:r>
            <a:r>
              <a:rPr sz="2000" strike="noStrike" dirty="0">
                <a:solidFill>
                  <a:srgbClr val="FFFF00"/>
                </a:solidFill>
                <a:latin typeface="Hack"/>
                <a:cs typeface="Hack"/>
              </a:rPr>
              <a:t> return inner</a:t>
            </a:r>
            <a:endParaRPr sz="2000" dirty="0">
              <a:solidFill>
                <a:srgbClr val="FFFF00"/>
              </a:solidFill>
              <a:latin typeface="Hack"/>
              <a:cs typeface="H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70270" y="1382394"/>
            <a:ext cx="764540" cy="702310"/>
          </a:xfrm>
          <a:custGeom>
            <a:avLst/>
            <a:gdLst/>
            <a:ahLst/>
            <a:cxnLst/>
            <a:rect l="l" t="t" r="r" b="b"/>
            <a:pathLst>
              <a:path w="764540" h="702310">
                <a:moveTo>
                  <a:pt x="30987" y="620902"/>
                </a:moveTo>
                <a:lnTo>
                  <a:pt x="0" y="702183"/>
                </a:lnTo>
                <a:lnTo>
                  <a:pt x="83565" y="678179"/>
                </a:lnTo>
                <a:lnTo>
                  <a:pt x="78552" y="672718"/>
                </a:lnTo>
                <a:lnTo>
                  <a:pt x="51180" y="672718"/>
                </a:lnTo>
                <a:lnTo>
                  <a:pt x="43052" y="672338"/>
                </a:lnTo>
                <a:lnTo>
                  <a:pt x="38226" y="667130"/>
                </a:lnTo>
                <a:lnTo>
                  <a:pt x="33401" y="661796"/>
                </a:lnTo>
                <a:lnTo>
                  <a:pt x="33654" y="653668"/>
                </a:lnTo>
                <a:lnTo>
                  <a:pt x="38989" y="648842"/>
                </a:lnTo>
                <a:lnTo>
                  <a:pt x="48568" y="640054"/>
                </a:lnTo>
                <a:lnTo>
                  <a:pt x="30987" y="620902"/>
                </a:lnTo>
                <a:close/>
              </a:path>
              <a:path w="764540" h="702310">
                <a:moveTo>
                  <a:pt x="48568" y="640054"/>
                </a:moveTo>
                <a:lnTo>
                  <a:pt x="38989" y="648842"/>
                </a:lnTo>
                <a:lnTo>
                  <a:pt x="33654" y="653668"/>
                </a:lnTo>
                <a:lnTo>
                  <a:pt x="33401" y="661796"/>
                </a:lnTo>
                <a:lnTo>
                  <a:pt x="38226" y="667130"/>
                </a:lnTo>
                <a:lnTo>
                  <a:pt x="43052" y="672338"/>
                </a:lnTo>
                <a:lnTo>
                  <a:pt x="51180" y="672718"/>
                </a:lnTo>
                <a:lnTo>
                  <a:pt x="56514" y="667892"/>
                </a:lnTo>
                <a:lnTo>
                  <a:pt x="66072" y="659123"/>
                </a:lnTo>
                <a:lnTo>
                  <a:pt x="48568" y="640054"/>
                </a:lnTo>
                <a:close/>
              </a:path>
              <a:path w="764540" h="702310">
                <a:moveTo>
                  <a:pt x="66072" y="659123"/>
                </a:moveTo>
                <a:lnTo>
                  <a:pt x="56514" y="667892"/>
                </a:lnTo>
                <a:lnTo>
                  <a:pt x="51180" y="672718"/>
                </a:lnTo>
                <a:lnTo>
                  <a:pt x="78552" y="672718"/>
                </a:lnTo>
                <a:lnTo>
                  <a:pt x="66072" y="659123"/>
                </a:lnTo>
                <a:close/>
              </a:path>
              <a:path w="764540" h="702310">
                <a:moveTo>
                  <a:pt x="746251" y="0"/>
                </a:moveTo>
                <a:lnTo>
                  <a:pt x="740918" y="4825"/>
                </a:lnTo>
                <a:lnTo>
                  <a:pt x="48568" y="640054"/>
                </a:lnTo>
                <a:lnTo>
                  <a:pt x="66072" y="659123"/>
                </a:lnTo>
                <a:lnTo>
                  <a:pt x="758444" y="23875"/>
                </a:lnTo>
                <a:lnTo>
                  <a:pt x="763777" y="19050"/>
                </a:lnTo>
                <a:lnTo>
                  <a:pt x="764031" y="10921"/>
                </a:lnTo>
                <a:lnTo>
                  <a:pt x="759205" y="5587"/>
                </a:lnTo>
                <a:lnTo>
                  <a:pt x="754379" y="380"/>
                </a:lnTo>
                <a:lnTo>
                  <a:pt x="746251" y="0"/>
                </a:lnTo>
                <a:close/>
              </a:path>
            </a:pathLst>
          </a:custGeom>
          <a:solidFill>
            <a:srgbClr val="DCD0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15200" y="4038600"/>
            <a:ext cx="21336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fn = outer()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53896" y="4034610"/>
            <a:ext cx="6661304" cy="1059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We can assign that return value to a variable name:</a:t>
            </a:r>
            <a:endParaRPr sz="20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949325" algn="l"/>
              </a:tabLst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fn()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	</a:t>
            </a:r>
            <a:r>
              <a:rPr sz="2000" dirty="0">
                <a:solidFill>
                  <a:srgbClr val="FFFFFF"/>
                </a:solidFill>
                <a:cs typeface="Wingdings"/>
              </a:rPr>
              <a:t>→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python rocks!</a:t>
            </a:r>
            <a:endParaRPr sz="2000" dirty="0">
              <a:latin typeface="Hack"/>
              <a:cs typeface="Hac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04013" y="1741170"/>
            <a:ext cx="5081367" cy="1992631"/>
            <a:chOff x="1003554" y="1741170"/>
            <a:chExt cx="4861560" cy="1992631"/>
          </a:xfrm>
        </p:grpSpPr>
        <p:sp>
          <p:nvSpPr>
            <p:cNvPr id="11" name="object 11"/>
            <p:cNvSpPr/>
            <p:nvPr/>
          </p:nvSpPr>
          <p:spPr>
            <a:xfrm>
              <a:off x="1003554" y="1741170"/>
              <a:ext cx="4861560" cy="1386840"/>
            </a:xfrm>
            <a:custGeom>
              <a:avLst/>
              <a:gdLst/>
              <a:ahLst/>
              <a:cxnLst/>
              <a:rect l="l" t="t" r="r" b="b"/>
              <a:pathLst>
                <a:path w="4861560" h="1386839">
                  <a:moveTo>
                    <a:pt x="0" y="231139"/>
                  </a:moveTo>
                  <a:lnTo>
                    <a:pt x="4695" y="184562"/>
                  </a:lnTo>
                  <a:lnTo>
                    <a:pt x="18163" y="141178"/>
                  </a:lnTo>
                  <a:lnTo>
                    <a:pt x="39473" y="101916"/>
                  </a:lnTo>
                  <a:lnTo>
                    <a:pt x="67697" y="67706"/>
                  </a:lnTo>
                  <a:lnTo>
                    <a:pt x="101905" y="39480"/>
                  </a:lnTo>
                  <a:lnTo>
                    <a:pt x="141167" y="18166"/>
                  </a:lnTo>
                  <a:lnTo>
                    <a:pt x="184555" y="4696"/>
                  </a:lnTo>
                  <a:lnTo>
                    <a:pt x="231140" y="0"/>
                  </a:lnTo>
                  <a:lnTo>
                    <a:pt x="4630420" y="0"/>
                  </a:lnTo>
                  <a:lnTo>
                    <a:pt x="4676997" y="4696"/>
                  </a:lnTo>
                  <a:lnTo>
                    <a:pt x="4720381" y="18166"/>
                  </a:lnTo>
                  <a:lnTo>
                    <a:pt x="4759643" y="39480"/>
                  </a:lnTo>
                  <a:lnTo>
                    <a:pt x="4793853" y="67706"/>
                  </a:lnTo>
                  <a:lnTo>
                    <a:pt x="4822079" y="101916"/>
                  </a:lnTo>
                  <a:lnTo>
                    <a:pt x="4843393" y="141178"/>
                  </a:lnTo>
                  <a:lnTo>
                    <a:pt x="4856863" y="184562"/>
                  </a:lnTo>
                  <a:lnTo>
                    <a:pt x="4861560" y="231139"/>
                  </a:lnTo>
                  <a:lnTo>
                    <a:pt x="4861560" y="1155700"/>
                  </a:lnTo>
                  <a:lnTo>
                    <a:pt x="4856863" y="1202277"/>
                  </a:lnTo>
                  <a:lnTo>
                    <a:pt x="4843393" y="1245661"/>
                  </a:lnTo>
                  <a:lnTo>
                    <a:pt x="4822079" y="1284923"/>
                  </a:lnTo>
                  <a:lnTo>
                    <a:pt x="4793853" y="1319133"/>
                  </a:lnTo>
                  <a:lnTo>
                    <a:pt x="4759643" y="1347359"/>
                  </a:lnTo>
                  <a:lnTo>
                    <a:pt x="4720381" y="1368673"/>
                  </a:lnTo>
                  <a:lnTo>
                    <a:pt x="4676997" y="1382143"/>
                  </a:lnTo>
                  <a:lnTo>
                    <a:pt x="4630420" y="1386839"/>
                  </a:lnTo>
                  <a:lnTo>
                    <a:pt x="231140" y="1386839"/>
                  </a:lnTo>
                  <a:lnTo>
                    <a:pt x="184555" y="1382143"/>
                  </a:lnTo>
                  <a:lnTo>
                    <a:pt x="141167" y="1368673"/>
                  </a:lnTo>
                  <a:lnTo>
                    <a:pt x="101905" y="1347359"/>
                  </a:lnTo>
                  <a:lnTo>
                    <a:pt x="67697" y="1319133"/>
                  </a:lnTo>
                  <a:lnTo>
                    <a:pt x="39473" y="1284923"/>
                  </a:lnTo>
                  <a:lnTo>
                    <a:pt x="18163" y="1245661"/>
                  </a:lnTo>
                  <a:lnTo>
                    <a:pt x="4695" y="1202277"/>
                  </a:lnTo>
                  <a:lnTo>
                    <a:pt x="0" y="1155700"/>
                  </a:lnTo>
                  <a:lnTo>
                    <a:pt x="0" y="231139"/>
                  </a:lnTo>
                  <a:close/>
                </a:path>
              </a:pathLst>
            </a:custGeom>
            <a:ln w="19812">
              <a:solidFill>
                <a:srgbClr val="E99F39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2886220" y="3519573"/>
              <a:ext cx="1239364" cy="214228"/>
            </a:xfrm>
            <a:custGeom>
              <a:avLst/>
              <a:gdLst/>
              <a:ahLst/>
              <a:cxnLst/>
              <a:rect l="l" t="t" r="r" b="b"/>
              <a:pathLst>
                <a:path w="1276985" h="172085">
                  <a:moveTo>
                    <a:pt x="73405" y="94868"/>
                  </a:moveTo>
                  <a:lnTo>
                    <a:pt x="0" y="141351"/>
                  </a:lnTo>
                  <a:lnTo>
                    <a:pt x="81280" y="172084"/>
                  </a:lnTo>
                  <a:lnTo>
                    <a:pt x="78858" y="148336"/>
                  </a:lnTo>
                  <a:lnTo>
                    <a:pt x="58674" y="148336"/>
                  </a:lnTo>
                  <a:lnTo>
                    <a:pt x="52324" y="143256"/>
                  </a:lnTo>
                  <a:lnTo>
                    <a:pt x="50800" y="128904"/>
                  </a:lnTo>
                  <a:lnTo>
                    <a:pt x="56007" y="122554"/>
                  </a:lnTo>
                  <a:lnTo>
                    <a:pt x="63118" y="121919"/>
                  </a:lnTo>
                  <a:lnTo>
                    <a:pt x="76031" y="120615"/>
                  </a:lnTo>
                  <a:lnTo>
                    <a:pt x="73405" y="94868"/>
                  </a:lnTo>
                  <a:close/>
                </a:path>
                <a:path w="1276985" h="172085">
                  <a:moveTo>
                    <a:pt x="76031" y="120615"/>
                  </a:moveTo>
                  <a:lnTo>
                    <a:pt x="63118" y="121919"/>
                  </a:lnTo>
                  <a:lnTo>
                    <a:pt x="56007" y="122554"/>
                  </a:lnTo>
                  <a:lnTo>
                    <a:pt x="50800" y="128904"/>
                  </a:lnTo>
                  <a:lnTo>
                    <a:pt x="52324" y="143256"/>
                  </a:lnTo>
                  <a:lnTo>
                    <a:pt x="58674" y="148336"/>
                  </a:lnTo>
                  <a:lnTo>
                    <a:pt x="65786" y="147701"/>
                  </a:lnTo>
                  <a:lnTo>
                    <a:pt x="78660" y="146398"/>
                  </a:lnTo>
                  <a:lnTo>
                    <a:pt x="76031" y="120615"/>
                  </a:lnTo>
                  <a:close/>
                </a:path>
                <a:path w="1276985" h="172085">
                  <a:moveTo>
                    <a:pt x="78660" y="146398"/>
                  </a:moveTo>
                  <a:lnTo>
                    <a:pt x="65786" y="147701"/>
                  </a:lnTo>
                  <a:lnTo>
                    <a:pt x="58674" y="148336"/>
                  </a:lnTo>
                  <a:lnTo>
                    <a:pt x="78858" y="148336"/>
                  </a:lnTo>
                  <a:lnTo>
                    <a:pt x="78660" y="146398"/>
                  </a:lnTo>
                  <a:close/>
                </a:path>
                <a:path w="1276985" h="172085">
                  <a:moveTo>
                    <a:pt x="1269110" y="0"/>
                  </a:moveTo>
                  <a:lnTo>
                    <a:pt x="76031" y="120615"/>
                  </a:lnTo>
                  <a:lnTo>
                    <a:pt x="78660" y="146398"/>
                  </a:lnTo>
                  <a:lnTo>
                    <a:pt x="1264539" y="26415"/>
                  </a:lnTo>
                  <a:lnTo>
                    <a:pt x="1271650" y="25780"/>
                  </a:lnTo>
                  <a:lnTo>
                    <a:pt x="1276858" y="19430"/>
                  </a:lnTo>
                  <a:lnTo>
                    <a:pt x="1276095" y="12318"/>
                  </a:lnTo>
                  <a:lnTo>
                    <a:pt x="1275460" y="5206"/>
                  </a:lnTo>
                  <a:lnTo>
                    <a:pt x="1269110" y="0"/>
                  </a:lnTo>
                  <a:close/>
                </a:path>
              </a:pathLst>
            </a:custGeom>
            <a:solidFill>
              <a:srgbClr val="DCD084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364863" y="3352800"/>
            <a:ext cx="767473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when we return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inner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, we are actually "returning" the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closure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04734" y="1144658"/>
            <a:ext cx="4982465" cy="206017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is a free variable in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inner</a:t>
            </a:r>
            <a:endParaRPr sz="2000" dirty="0">
              <a:latin typeface="Hack"/>
              <a:cs typeface="Hack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it is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bound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to the variable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outer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this happens when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outer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runs</a:t>
            </a:r>
            <a:endParaRPr sz="2000" dirty="0">
              <a:latin typeface="Century Gothic"/>
              <a:cs typeface="Century Gothic"/>
            </a:endParaRPr>
          </a:p>
          <a:p>
            <a:pPr marL="1020444">
              <a:lnSpc>
                <a:spcPct val="100000"/>
              </a:lnSpc>
              <a:spcBef>
                <a:spcPts val="385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(i.e. when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inner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created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)</a:t>
            </a:r>
            <a:endParaRPr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this the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closure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3896" y="5170955"/>
            <a:ext cx="11233303" cy="1284966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When we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called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fn</a:t>
            </a: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at that time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Python determined the value of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 the extended scope</a:t>
            </a:r>
            <a:endParaRPr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But notice that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outer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had finished running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before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we called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fn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– it's scope was "gone"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ED6AED-F7E9-4EB3-B732-8CE3199DF938}"/>
              </a:ext>
            </a:extLst>
          </p:cNvPr>
          <p:cNvSpPr txBox="1"/>
          <p:nvPr/>
        </p:nvSpPr>
        <p:spPr>
          <a:xfrm>
            <a:off x="602316" y="214741"/>
            <a:ext cx="60984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lang="en-US" sz="2800" dirty="0">
                <a:solidFill>
                  <a:srgbClr val="FFC000"/>
                </a:solidFill>
                <a:latin typeface="Century Gothic"/>
                <a:cs typeface="Century Gothic"/>
              </a:rPr>
              <a:t>Returning the inner function</a:t>
            </a:r>
            <a:endParaRPr lang="en-US" sz="28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2E101A3-2E75-4315-AB32-0B31997896E6}"/>
              </a:ext>
            </a:extLst>
          </p:cNvPr>
          <p:cNvSpPr/>
          <p:nvPr/>
        </p:nvSpPr>
        <p:spPr>
          <a:xfrm>
            <a:off x="6494999" y="3121783"/>
            <a:ext cx="1615312" cy="967740"/>
          </a:xfrm>
          <a:prstGeom prst="roundRect">
            <a:avLst/>
          </a:prstGeom>
          <a:solidFill>
            <a:srgbClr val="FFEAA7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9F890A3-74B5-416E-9070-3FD907F8B296}"/>
              </a:ext>
            </a:extLst>
          </p:cNvPr>
          <p:cNvSpPr/>
          <p:nvPr/>
        </p:nvSpPr>
        <p:spPr>
          <a:xfrm>
            <a:off x="3657600" y="3125851"/>
            <a:ext cx="1615312" cy="967740"/>
          </a:xfrm>
          <a:prstGeom prst="roundRect">
            <a:avLst/>
          </a:prstGeom>
          <a:solidFill>
            <a:srgbClr val="FFEAA7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427" y="207447"/>
            <a:ext cx="84521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C000"/>
                </a:solidFill>
              </a:rPr>
              <a:t>Python Cells and Multi-Scoped Variables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643838" y="887730"/>
            <a:ext cx="2563925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 outer():</a:t>
            </a:r>
          </a:p>
          <a:p>
            <a:pPr marL="4699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 = 'python'</a:t>
            </a:r>
          </a:p>
          <a:p>
            <a:pPr marL="927100" marR="5080" indent="-4572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 inner():  print(x)</a:t>
            </a:r>
          </a:p>
          <a:p>
            <a:pPr marL="4699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return inner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1163" y="906271"/>
            <a:ext cx="76724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Here the value of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2000" dirty="0">
                <a:solidFill>
                  <a:srgbClr val="FFFF00"/>
                </a:solidFill>
                <a:latin typeface="Century Gothic"/>
                <a:cs typeface="Century Gothic"/>
              </a:rPr>
              <a:t>shared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between two scopes: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6172" y="1224154"/>
            <a:ext cx="1722628" cy="705962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outer</a:t>
            </a:r>
            <a:endParaRPr sz="2000" dirty="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closure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1164" y="2000502"/>
            <a:ext cx="452221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 label x is </a:t>
            </a:r>
            <a:r>
              <a:rPr sz="2000" dirty="0">
                <a:solidFill>
                  <a:srgbClr val="FFFF00"/>
                </a:solidFill>
                <a:latin typeface="Century Gothic"/>
                <a:cs typeface="Century Gothic"/>
              </a:rPr>
              <a:t>in two different scopes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34194" y="2000502"/>
            <a:ext cx="400540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but always reference the same "value"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3635" y="2613421"/>
            <a:ext cx="757765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Python does this by creating a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cell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as an intermediary object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38884" y="3416045"/>
            <a:ext cx="1798320" cy="967740"/>
          </a:xfrm>
          <a:custGeom>
            <a:avLst/>
            <a:gdLst/>
            <a:ahLst/>
            <a:cxnLst/>
            <a:rect l="l" t="t" r="r" b="b"/>
            <a:pathLst>
              <a:path w="1798320" h="967739">
                <a:moveTo>
                  <a:pt x="1797812" y="374904"/>
                </a:moveTo>
                <a:lnTo>
                  <a:pt x="1711833" y="361950"/>
                </a:lnTo>
                <a:lnTo>
                  <a:pt x="1719808" y="386537"/>
                </a:lnTo>
                <a:lnTo>
                  <a:pt x="3683" y="942975"/>
                </a:lnTo>
                <a:lnTo>
                  <a:pt x="0" y="950353"/>
                </a:lnTo>
                <a:lnTo>
                  <a:pt x="2159" y="957199"/>
                </a:lnTo>
                <a:lnTo>
                  <a:pt x="4318" y="963930"/>
                </a:lnTo>
                <a:lnTo>
                  <a:pt x="11684" y="967613"/>
                </a:lnTo>
                <a:lnTo>
                  <a:pt x="1727809" y="411175"/>
                </a:lnTo>
                <a:lnTo>
                  <a:pt x="1735836" y="435864"/>
                </a:lnTo>
                <a:lnTo>
                  <a:pt x="1792249" y="380365"/>
                </a:lnTo>
                <a:lnTo>
                  <a:pt x="1797812" y="374904"/>
                </a:lnTo>
                <a:close/>
              </a:path>
              <a:path w="1798320" h="967739">
                <a:moveTo>
                  <a:pt x="1797812" y="219837"/>
                </a:moveTo>
                <a:lnTo>
                  <a:pt x="1725041" y="172224"/>
                </a:lnTo>
                <a:lnTo>
                  <a:pt x="1722056" y="198031"/>
                </a:lnTo>
                <a:lnTo>
                  <a:pt x="8890" y="0"/>
                </a:lnTo>
                <a:lnTo>
                  <a:pt x="2413" y="5080"/>
                </a:lnTo>
                <a:lnTo>
                  <a:pt x="1651" y="12192"/>
                </a:lnTo>
                <a:lnTo>
                  <a:pt x="762" y="19304"/>
                </a:lnTo>
                <a:lnTo>
                  <a:pt x="5842" y="25781"/>
                </a:lnTo>
                <a:lnTo>
                  <a:pt x="1719110" y="223685"/>
                </a:lnTo>
                <a:lnTo>
                  <a:pt x="1716151" y="249428"/>
                </a:lnTo>
                <a:lnTo>
                  <a:pt x="1780628" y="226060"/>
                </a:lnTo>
                <a:lnTo>
                  <a:pt x="1797812" y="219837"/>
                </a:lnTo>
                <a:close/>
              </a:path>
            </a:pathLst>
          </a:custGeom>
          <a:solidFill>
            <a:srgbClr val="E7BE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6900" y="4208526"/>
            <a:ext cx="10833100" cy="20697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inner.x</a:t>
            </a:r>
            <a:endParaRPr sz="2000" dirty="0">
              <a:latin typeface="Hack"/>
              <a:cs typeface="Hack"/>
            </a:endParaRPr>
          </a:p>
          <a:p>
            <a:pPr>
              <a:lnSpc>
                <a:spcPct val="100000"/>
              </a:lnSpc>
            </a:pPr>
            <a:endParaRPr sz="2400" dirty="0">
              <a:latin typeface="Hack"/>
              <a:cs typeface="Hack"/>
            </a:endParaRPr>
          </a:p>
          <a:p>
            <a:pPr marL="45085">
              <a:lnSpc>
                <a:spcPct val="100000"/>
              </a:lnSpc>
              <a:spcBef>
                <a:spcPts val="1435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 effect, both variables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(in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outer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inner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), point to the </a:t>
            </a:r>
            <a:r>
              <a:rPr sz="2000" dirty="0">
                <a:solidFill>
                  <a:srgbClr val="FFFF00"/>
                </a:solidFill>
                <a:latin typeface="Century Gothic"/>
                <a:cs typeface="Century Gothic"/>
              </a:rPr>
              <a:t>same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cell</a:t>
            </a:r>
            <a:endParaRPr sz="20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When requesting the value of the variable, Python will "double-hop" to get to the final value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1283" y="3254755"/>
            <a:ext cx="361797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07690" algn="l"/>
              </a:tabLst>
            </a:pPr>
            <a:r>
              <a:rPr sz="2800" baseline="1543" dirty="0">
                <a:solidFill>
                  <a:srgbClr val="FFC000"/>
                </a:solidFill>
                <a:latin typeface="Hack"/>
                <a:cs typeface="Hack"/>
              </a:rPr>
              <a:t>outer.x	</a:t>
            </a:r>
            <a:r>
              <a:rPr sz="2000" dirty="0">
                <a:latin typeface="Century Gothic"/>
                <a:cs typeface="Century Gothic"/>
              </a:rPr>
              <a:t>cell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239259" y="3249549"/>
            <a:ext cx="1011554" cy="7033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entury Gothic"/>
                <a:cs typeface="Century Gothic"/>
              </a:rPr>
              <a:t>0xA500</a:t>
            </a: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dirty="0">
                <a:solidFill>
                  <a:srgbClr val="006FC0"/>
                </a:solidFill>
                <a:latin typeface="Century Gothic"/>
                <a:cs typeface="Century Gothic"/>
              </a:rPr>
              <a:t>0xFF100</a:t>
            </a:r>
            <a:endParaRPr dirty="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13652" y="3254755"/>
            <a:ext cx="25907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entury Gothic"/>
                <a:cs typeface="Century Gothic"/>
              </a:rPr>
              <a:t>str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013483" y="3240405"/>
            <a:ext cx="979898" cy="7162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entury Gothic"/>
                <a:cs typeface="Century Gothic"/>
              </a:rPr>
              <a:t>0xFF100</a:t>
            </a: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dirty="0">
                <a:solidFill>
                  <a:srgbClr val="006FC0"/>
                </a:solidFill>
                <a:latin typeface="Century Gothic"/>
                <a:cs typeface="Century Gothic"/>
              </a:rPr>
              <a:t>python</a:t>
            </a:r>
            <a:endParaRPr dirty="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51062" y="3125851"/>
            <a:ext cx="241693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Century Gothic"/>
                <a:cs typeface="Century Gothic"/>
              </a:rPr>
              <a:t>indirect reference</a:t>
            </a:r>
            <a:endParaRPr sz="2000" dirty="0">
              <a:latin typeface="Century Gothic"/>
              <a:cs typeface="Century Gothic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3CDC00-C682-4898-BA92-C2F6205459AC}"/>
              </a:ext>
            </a:extLst>
          </p:cNvPr>
          <p:cNvCxnSpPr/>
          <p:nvPr/>
        </p:nvCxnSpPr>
        <p:spPr>
          <a:xfrm flipV="1">
            <a:off x="5391565" y="3507485"/>
            <a:ext cx="986504" cy="125603"/>
          </a:xfrm>
          <a:prstGeom prst="straightConnector1">
            <a:avLst/>
          </a:prstGeom>
          <a:ln w="25400">
            <a:solidFill>
              <a:srgbClr val="E7B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" grpId="0" animBg="1"/>
      <p:bldP spid="3" grpId="0"/>
      <p:bldP spid="4" grpId="0"/>
      <p:bldP spid="5" grpId="0"/>
      <p:bldP spid="6" grpId="0"/>
      <p:bldP spid="7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897" y="930026"/>
            <a:ext cx="1099657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You </a:t>
            </a:r>
            <a:r>
              <a:rPr sz="2000" spc="-5" dirty="0"/>
              <a:t>can think </a:t>
            </a:r>
            <a:r>
              <a:rPr sz="2000" dirty="0"/>
              <a:t>of </a:t>
            </a:r>
            <a:r>
              <a:rPr sz="2000" spc="-10" dirty="0"/>
              <a:t>the </a:t>
            </a:r>
            <a:r>
              <a:rPr sz="2000" dirty="0"/>
              <a:t>closure </a:t>
            </a:r>
            <a:r>
              <a:rPr sz="2000" spc="-5" dirty="0"/>
              <a:t>as </a:t>
            </a:r>
            <a:r>
              <a:rPr sz="2000" dirty="0"/>
              <a:t>a </a:t>
            </a:r>
            <a:r>
              <a:rPr sz="2000" u="heavy" spc="-5" dirty="0">
                <a:uFill>
                  <a:solidFill>
                    <a:srgbClr val="FFFFFF"/>
                  </a:solidFill>
                </a:uFill>
              </a:rPr>
              <a:t>function</a:t>
            </a:r>
            <a:r>
              <a:rPr sz="2000" spc="-5" dirty="0"/>
              <a:t> </a:t>
            </a:r>
            <a:r>
              <a:rPr sz="2000" dirty="0">
                <a:solidFill>
                  <a:srgbClr val="FFC000"/>
                </a:solidFill>
              </a:rPr>
              <a:t>plus </a:t>
            </a:r>
            <a:r>
              <a:rPr sz="2000" spc="-5" dirty="0"/>
              <a:t>an </a:t>
            </a:r>
            <a:r>
              <a:rPr sz="2000" u="heavy" spc="-10" dirty="0">
                <a:uFill>
                  <a:solidFill>
                    <a:srgbClr val="FFFFFF"/>
                  </a:solidFill>
                </a:uFill>
              </a:rPr>
              <a:t>extended </a:t>
            </a:r>
            <a:r>
              <a:rPr sz="2000" u="heavy" spc="-5" dirty="0">
                <a:uFill>
                  <a:solidFill>
                    <a:srgbClr val="FFFFFF"/>
                  </a:solidFill>
                </a:uFill>
              </a:rPr>
              <a:t>scope</a:t>
            </a:r>
            <a:r>
              <a:rPr sz="2000" spc="-5" dirty="0"/>
              <a:t> </a:t>
            </a:r>
            <a:r>
              <a:rPr sz="2000" spc="-10" dirty="0"/>
              <a:t>that </a:t>
            </a:r>
            <a:r>
              <a:rPr sz="2000" spc="-5" dirty="0"/>
              <a:t>contains </a:t>
            </a:r>
            <a:r>
              <a:rPr sz="2000" spc="-10" dirty="0"/>
              <a:t>the </a:t>
            </a:r>
            <a:r>
              <a:rPr sz="2000" spc="-5" dirty="0">
                <a:solidFill>
                  <a:srgbClr val="FFC000"/>
                </a:solidFill>
              </a:rPr>
              <a:t>free</a:t>
            </a:r>
            <a:r>
              <a:rPr sz="2000" spc="290" dirty="0">
                <a:solidFill>
                  <a:srgbClr val="FFC000"/>
                </a:solidFill>
              </a:rPr>
              <a:t> </a:t>
            </a:r>
            <a:r>
              <a:rPr sz="2000" spc="-5" dirty="0">
                <a:solidFill>
                  <a:srgbClr val="FFC000"/>
                </a:solidFill>
              </a:rPr>
              <a:t>variables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653897" y="351345"/>
            <a:ext cx="368950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C000"/>
                </a:solidFill>
                <a:latin typeface="Century Gothic"/>
                <a:cs typeface="Century Gothic"/>
              </a:rPr>
              <a:t>Closures</a:t>
            </a:r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1520" y="3105423"/>
            <a:ext cx="192928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def</a:t>
            </a:r>
            <a:r>
              <a:rPr sz="2000" spc="-85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outer():  a =</a:t>
            </a:r>
            <a:r>
              <a:rPr sz="2000" spc="-50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100</a:t>
            </a:r>
            <a:endParaRPr sz="2000" dirty="0">
              <a:solidFill>
                <a:srgbClr val="FFFF00"/>
              </a:solidFill>
              <a:latin typeface="Hack"/>
              <a:cs typeface="H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8719" y="3890060"/>
            <a:ext cx="186946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 =</a:t>
            </a:r>
            <a:r>
              <a:rPr sz="2000" spc="-90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'python'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8720" y="4438951"/>
            <a:ext cx="222201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def</a:t>
            </a:r>
            <a:r>
              <a:rPr sz="2000" spc="-75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inner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():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75943" y="4713271"/>
            <a:ext cx="453694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116965" algn="l"/>
              </a:tabLst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a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=</a:t>
            </a:r>
            <a:r>
              <a:rPr sz="2000" spc="5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10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	</a:t>
            </a:r>
            <a:r>
              <a:rPr sz="2000" dirty="0">
                <a:solidFill>
                  <a:srgbClr val="92D050"/>
                </a:solidFill>
                <a:latin typeface="Hack"/>
                <a:cs typeface="Hack"/>
              </a:rPr>
              <a:t># </a:t>
            </a:r>
            <a:r>
              <a:rPr sz="2000" spc="-5" dirty="0">
                <a:solidFill>
                  <a:srgbClr val="92D050"/>
                </a:solidFill>
                <a:latin typeface="Hack"/>
                <a:cs typeface="Hack"/>
              </a:rPr>
              <a:t>local variable  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print("{0}</a:t>
            </a:r>
            <a:r>
              <a:rPr sz="2000" spc="35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rocks!".format(x))</a:t>
            </a:r>
            <a:endParaRPr sz="2000" dirty="0">
              <a:solidFill>
                <a:srgbClr val="FFFF00"/>
              </a:solidFill>
              <a:latin typeface="Hack"/>
              <a:cs typeface="H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0402" y="3781602"/>
            <a:ext cx="5165598" cy="1612900"/>
          </a:xfrm>
          <a:custGeom>
            <a:avLst/>
            <a:gdLst/>
            <a:ahLst/>
            <a:cxnLst/>
            <a:rect l="l" t="t" r="r" b="b"/>
            <a:pathLst>
              <a:path w="4861560" h="1612900">
                <a:moveTo>
                  <a:pt x="0" y="268731"/>
                </a:moveTo>
                <a:lnTo>
                  <a:pt x="4329" y="220414"/>
                </a:lnTo>
                <a:lnTo>
                  <a:pt x="16813" y="174943"/>
                </a:lnTo>
                <a:lnTo>
                  <a:pt x="36690" y="133077"/>
                </a:lnTo>
                <a:lnTo>
                  <a:pt x="63203" y="95572"/>
                </a:lnTo>
                <a:lnTo>
                  <a:pt x="95593" y="63187"/>
                </a:lnTo>
                <a:lnTo>
                  <a:pt x="133099" y="36679"/>
                </a:lnTo>
                <a:lnTo>
                  <a:pt x="174964" y="16807"/>
                </a:lnTo>
                <a:lnTo>
                  <a:pt x="220428" y="4328"/>
                </a:lnTo>
                <a:lnTo>
                  <a:pt x="268731" y="0"/>
                </a:lnTo>
                <a:lnTo>
                  <a:pt x="4592828" y="0"/>
                </a:lnTo>
                <a:lnTo>
                  <a:pt x="4641145" y="4328"/>
                </a:lnTo>
                <a:lnTo>
                  <a:pt x="4686616" y="16807"/>
                </a:lnTo>
                <a:lnTo>
                  <a:pt x="4728482" y="36679"/>
                </a:lnTo>
                <a:lnTo>
                  <a:pt x="4765987" y="63187"/>
                </a:lnTo>
                <a:lnTo>
                  <a:pt x="4798372" y="95572"/>
                </a:lnTo>
                <a:lnTo>
                  <a:pt x="4824880" y="133077"/>
                </a:lnTo>
                <a:lnTo>
                  <a:pt x="4844752" y="174943"/>
                </a:lnTo>
                <a:lnTo>
                  <a:pt x="4857231" y="220414"/>
                </a:lnTo>
                <a:lnTo>
                  <a:pt x="4861560" y="268731"/>
                </a:lnTo>
                <a:lnTo>
                  <a:pt x="4861560" y="1343659"/>
                </a:lnTo>
                <a:lnTo>
                  <a:pt x="4857231" y="1391977"/>
                </a:lnTo>
                <a:lnTo>
                  <a:pt x="4844752" y="1437448"/>
                </a:lnTo>
                <a:lnTo>
                  <a:pt x="4824880" y="1479314"/>
                </a:lnTo>
                <a:lnTo>
                  <a:pt x="4798372" y="1516819"/>
                </a:lnTo>
                <a:lnTo>
                  <a:pt x="4765987" y="1549204"/>
                </a:lnTo>
                <a:lnTo>
                  <a:pt x="4728482" y="1575712"/>
                </a:lnTo>
                <a:lnTo>
                  <a:pt x="4686616" y="1595584"/>
                </a:lnTo>
                <a:lnTo>
                  <a:pt x="4641145" y="1608063"/>
                </a:lnTo>
                <a:lnTo>
                  <a:pt x="4592828" y="1612391"/>
                </a:lnTo>
                <a:lnTo>
                  <a:pt x="268731" y="1612391"/>
                </a:lnTo>
                <a:lnTo>
                  <a:pt x="220428" y="1608063"/>
                </a:lnTo>
                <a:lnTo>
                  <a:pt x="174964" y="1595584"/>
                </a:lnTo>
                <a:lnTo>
                  <a:pt x="133099" y="1575712"/>
                </a:lnTo>
                <a:lnTo>
                  <a:pt x="95593" y="1549204"/>
                </a:lnTo>
                <a:lnTo>
                  <a:pt x="63203" y="1516819"/>
                </a:lnTo>
                <a:lnTo>
                  <a:pt x="36690" y="1479314"/>
                </a:lnTo>
                <a:lnTo>
                  <a:pt x="16813" y="1437448"/>
                </a:lnTo>
                <a:lnTo>
                  <a:pt x="4329" y="1391977"/>
                </a:lnTo>
                <a:lnTo>
                  <a:pt x="0" y="1343659"/>
                </a:lnTo>
                <a:lnTo>
                  <a:pt x="0" y="268731"/>
                </a:lnTo>
                <a:close/>
              </a:path>
            </a:pathLst>
          </a:custGeom>
          <a:ln w="19812">
            <a:solidFill>
              <a:srgbClr val="E99F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2386" y="5536620"/>
            <a:ext cx="2407920" cy="623056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indent="516255">
              <a:lnSpc>
                <a:spcPct val="104099"/>
              </a:lnSpc>
              <a:spcBef>
                <a:spcPts val="10"/>
              </a:spcBef>
            </a:pP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return</a:t>
            </a:r>
            <a:r>
              <a:rPr sz="2000" spc="-70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inner  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fn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=</a:t>
            </a:r>
            <a:r>
              <a:rPr sz="2000" spc="-15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outer()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829056" y="3435908"/>
            <a:ext cx="101523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Century Gothic"/>
                <a:cs typeface="Century Gothic"/>
              </a:rPr>
              <a:t>c</a:t>
            </a:r>
            <a:r>
              <a:rPr sz="2000" spc="5" dirty="0">
                <a:solidFill>
                  <a:srgbClr val="FFFF00"/>
                </a:solidFill>
                <a:latin typeface="Century Gothic"/>
                <a:cs typeface="Century Gothic"/>
              </a:rPr>
              <a:t>l</a:t>
            </a:r>
            <a:r>
              <a:rPr sz="2000" dirty="0">
                <a:solidFill>
                  <a:srgbClr val="FFFF00"/>
                </a:solidFill>
                <a:latin typeface="Century Gothic"/>
                <a:cs typeface="Century Gothic"/>
              </a:rPr>
              <a:t>o</a:t>
            </a:r>
            <a:r>
              <a:rPr sz="2000" spc="-5" dirty="0">
                <a:solidFill>
                  <a:srgbClr val="FFFF00"/>
                </a:solidFill>
                <a:latin typeface="Century Gothic"/>
                <a:cs typeface="Century Gothic"/>
              </a:rPr>
              <a:t>s</a:t>
            </a:r>
            <a:r>
              <a:rPr sz="2000" dirty="0">
                <a:solidFill>
                  <a:srgbClr val="FFFF00"/>
                </a:solidFill>
                <a:latin typeface="Century Gothic"/>
                <a:cs typeface="Century Gothic"/>
              </a:rPr>
              <a:t>ure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18365" y="5854496"/>
            <a:ext cx="1905000" cy="317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8035" algn="l"/>
              </a:tabLst>
            </a:pPr>
            <a:r>
              <a:rPr sz="2000" spc="-5" dirty="0" err="1">
                <a:solidFill>
                  <a:srgbClr val="FFFF00"/>
                </a:solidFill>
                <a:latin typeface="Hack"/>
                <a:cs typeface="Hack"/>
              </a:rPr>
              <a:t>fn</a:t>
            </a:r>
            <a:r>
              <a:rPr sz="2000" spc="15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spc="1730" dirty="0">
                <a:solidFill>
                  <a:srgbClr val="FFFFFF"/>
                </a:solidFill>
                <a:cs typeface="Wingdings"/>
              </a:rPr>
              <a:t>→</a:t>
            </a:r>
            <a:r>
              <a:rPr sz="2000" spc="-10" dirty="0">
                <a:solidFill>
                  <a:srgbClr val="FFC000"/>
                </a:solidFill>
                <a:latin typeface="Hack"/>
                <a:cs typeface="Hack"/>
              </a:rPr>
              <a:t>inner</a:t>
            </a:r>
            <a:endParaRPr sz="2000" dirty="0">
              <a:latin typeface="Hack"/>
              <a:cs typeface="H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20080" y="5872480"/>
            <a:ext cx="300951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6790" algn="l"/>
              </a:tabLs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+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C000"/>
                </a:solidFill>
                <a:latin typeface="Century Gothic"/>
                <a:cs typeface="Century Gothic"/>
              </a:rPr>
              <a:t>e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x</a:t>
            </a:r>
            <a:r>
              <a:rPr sz="2000" spc="-15" dirty="0">
                <a:solidFill>
                  <a:srgbClr val="FFC000"/>
                </a:solidFill>
                <a:latin typeface="Century Gothic"/>
                <a:cs typeface="Century Gothic"/>
              </a:rPr>
              <a:t>t</a:t>
            </a:r>
            <a:r>
              <a:rPr sz="2000" spc="-10" dirty="0">
                <a:solidFill>
                  <a:srgbClr val="FFC000"/>
                </a:solidFill>
                <a:latin typeface="Century Gothic"/>
                <a:cs typeface="Century Gothic"/>
              </a:rPr>
              <a:t>en</a:t>
            </a:r>
            <a:r>
              <a:rPr sz="2000" spc="-5" dirty="0">
                <a:solidFill>
                  <a:srgbClr val="FFC000"/>
                </a:solidFill>
                <a:latin typeface="Century Gothic"/>
                <a:cs typeface="Century Gothic"/>
              </a:rPr>
              <a:t>de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d</a:t>
            </a:r>
            <a:r>
              <a:rPr sz="2000" spc="60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C000"/>
                </a:solidFill>
                <a:latin typeface="Century Gothic"/>
                <a:cs typeface="Century Gothic"/>
              </a:rPr>
              <a:t>sc</a:t>
            </a:r>
            <a:r>
              <a:rPr sz="2000" spc="-10" dirty="0">
                <a:solidFill>
                  <a:srgbClr val="FFC000"/>
                </a:solidFill>
                <a:latin typeface="Century Gothic"/>
                <a:cs typeface="Century Gothic"/>
              </a:rPr>
              <a:t>o</a:t>
            </a:r>
            <a:r>
              <a:rPr sz="2000" spc="-5" dirty="0">
                <a:solidFill>
                  <a:srgbClr val="FFC000"/>
                </a:solidFill>
                <a:latin typeface="Century Gothic"/>
                <a:cs typeface="Century Gothic"/>
              </a:rPr>
              <a:t>p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e</a:t>
            </a:r>
            <a:r>
              <a:rPr lang="en-US" sz="2000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sz="2800" baseline="1543" dirty="0">
                <a:solidFill>
                  <a:srgbClr val="FFFF00"/>
                </a:solidFill>
                <a:latin typeface="Hack"/>
                <a:cs typeface="Hack"/>
              </a:rPr>
              <a:t>x</a:t>
            </a:r>
            <a:endParaRPr sz="2800" baseline="1543" dirty="0">
              <a:latin typeface="Hack"/>
              <a:cs typeface="H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3896" y="1546277"/>
            <a:ext cx="10996575" cy="13716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15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free variable's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value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object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cell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points to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–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so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that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could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change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over time!  Every time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function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closure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called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and 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free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variable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200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referenced:</a:t>
            </a:r>
            <a:endParaRPr sz="2000" dirty="0">
              <a:latin typeface="Century Gothic"/>
              <a:cs typeface="Century Gothic"/>
            </a:endParaRPr>
          </a:p>
          <a:p>
            <a:pPr marL="567690">
              <a:lnSpc>
                <a:spcPct val="100000"/>
              </a:lnSpc>
              <a:spcBef>
                <a:spcPts val="920"/>
              </a:spcBef>
            </a:pP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Python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looks up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cell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object,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and then whatever 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cell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2000" spc="-5" dirty="0">
                <a:solidFill>
                  <a:srgbClr val="FFC000"/>
                </a:solidFill>
                <a:latin typeface="Century Gothic"/>
                <a:cs typeface="Century Gothic"/>
              </a:rPr>
              <a:t>pointing</a:t>
            </a:r>
            <a:r>
              <a:rPr sz="2000" spc="185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endParaRPr sz="2000" dirty="0">
              <a:latin typeface="Century Gothic"/>
              <a:cs typeface="Century Gothic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988183" y="3789222"/>
            <a:ext cx="6980555" cy="908685"/>
            <a:chOff x="2988183" y="3344417"/>
            <a:chExt cx="6980555" cy="908685"/>
          </a:xfrm>
        </p:grpSpPr>
        <p:sp>
          <p:nvSpPr>
            <p:cNvPr id="15" name="object 15"/>
            <p:cNvSpPr/>
            <p:nvPr/>
          </p:nvSpPr>
          <p:spPr>
            <a:xfrm>
              <a:off x="2988183" y="3577983"/>
              <a:ext cx="6980555" cy="340995"/>
            </a:xfrm>
            <a:custGeom>
              <a:avLst/>
              <a:gdLst/>
              <a:ahLst/>
              <a:cxnLst/>
              <a:rect l="l" t="t" r="r" b="b"/>
              <a:pathLst>
                <a:path w="6980555" h="340995">
                  <a:moveTo>
                    <a:pt x="4078338" y="221094"/>
                  </a:moveTo>
                  <a:lnTo>
                    <a:pt x="4002659" y="178295"/>
                  </a:lnTo>
                  <a:lnTo>
                    <a:pt x="4001338" y="204177"/>
                  </a:lnTo>
                  <a:lnTo>
                    <a:pt x="6858" y="0"/>
                  </a:lnTo>
                  <a:lnTo>
                    <a:pt x="762" y="5588"/>
                  </a:lnTo>
                  <a:lnTo>
                    <a:pt x="0" y="19812"/>
                  </a:lnTo>
                  <a:lnTo>
                    <a:pt x="5588" y="25895"/>
                  </a:lnTo>
                  <a:lnTo>
                    <a:pt x="4000030" y="230098"/>
                  </a:lnTo>
                  <a:lnTo>
                    <a:pt x="3998722" y="255892"/>
                  </a:lnTo>
                  <a:lnTo>
                    <a:pt x="4055389" y="231127"/>
                  </a:lnTo>
                  <a:lnTo>
                    <a:pt x="4078338" y="221094"/>
                  </a:lnTo>
                  <a:close/>
                </a:path>
                <a:path w="6980555" h="340995">
                  <a:moveTo>
                    <a:pt x="6980555" y="182486"/>
                  </a:moveTo>
                  <a:lnTo>
                    <a:pt x="6964375" y="176771"/>
                  </a:lnTo>
                  <a:lnTo>
                    <a:pt x="6898640" y="153543"/>
                  </a:lnTo>
                  <a:lnTo>
                    <a:pt x="6901815" y="179260"/>
                  </a:lnTo>
                  <a:lnTo>
                    <a:pt x="5807951" y="315201"/>
                  </a:lnTo>
                  <a:lnTo>
                    <a:pt x="5802998" y="321691"/>
                  </a:lnTo>
                  <a:lnTo>
                    <a:pt x="5804776" y="335902"/>
                  </a:lnTo>
                  <a:lnTo>
                    <a:pt x="5811266" y="340868"/>
                  </a:lnTo>
                  <a:lnTo>
                    <a:pt x="6904977" y="204914"/>
                  </a:lnTo>
                  <a:lnTo>
                    <a:pt x="6908165" y="230619"/>
                  </a:lnTo>
                  <a:lnTo>
                    <a:pt x="6980555" y="182486"/>
                  </a:lnTo>
                  <a:close/>
                </a:path>
              </a:pathLst>
            </a:custGeom>
            <a:solidFill>
              <a:srgbClr val="E7B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23938" y="3344417"/>
              <a:ext cx="1629410" cy="908685"/>
            </a:xfrm>
            <a:custGeom>
              <a:avLst/>
              <a:gdLst/>
              <a:ahLst/>
              <a:cxnLst/>
              <a:rect l="l" t="t" r="r" b="b"/>
              <a:pathLst>
                <a:path w="1629409" h="908685">
                  <a:moveTo>
                    <a:pt x="1629143" y="151384"/>
                  </a:moveTo>
                  <a:lnTo>
                    <a:pt x="1621421" y="103555"/>
                  </a:lnTo>
                  <a:lnTo>
                    <a:pt x="1599933" y="62001"/>
                  </a:lnTo>
                  <a:lnTo>
                    <a:pt x="1567154" y="29222"/>
                  </a:lnTo>
                  <a:lnTo>
                    <a:pt x="1525600" y="7721"/>
                  </a:lnTo>
                  <a:lnTo>
                    <a:pt x="1477772" y="0"/>
                  </a:lnTo>
                  <a:lnTo>
                    <a:pt x="151371" y="0"/>
                  </a:lnTo>
                  <a:lnTo>
                    <a:pt x="103543" y="7721"/>
                  </a:lnTo>
                  <a:lnTo>
                    <a:pt x="61988" y="29222"/>
                  </a:lnTo>
                  <a:lnTo>
                    <a:pt x="29210" y="62001"/>
                  </a:lnTo>
                  <a:lnTo>
                    <a:pt x="7721" y="103555"/>
                  </a:lnTo>
                  <a:lnTo>
                    <a:pt x="0" y="151384"/>
                  </a:lnTo>
                  <a:lnTo>
                    <a:pt x="0" y="756920"/>
                  </a:lnTo>
                  <a:lnTo>
                    <a:pt x="7721" y="804760"/>
                  </a:lnTo>
                  <a:lnTo>
                    <a:pt x="29210" y="846315"/>
                  </a:lnTo>
                  <a:lnTo>
                    <a:pt x="61988" y="879094"/>
                  </a:lnTo>
                  <a:lnTo>
                    <a:pt x="103543" y="900595"/>
                  </a:lnTo>
                  <a:lnTo>
                    <a:pt x="151371" y="908316"/>
                  </a:lnTo>
                  <a:lnTo>
                    <a:pt x="1477772" y="908316"/>
                  </a:lnTo>
                  <a:lnTo>
                    <a:pt x="1525600" y="900595"/>
                  </a:lnTo>
                  <a:lnTo>
                    <a:pt x="1567154" y="879094"/>
                  </a:lnTo>
                  <a:lnTo>
                    <a:pt x="1599933" y="846315"/>
                  </a:lnTo>
                  <a:lnTo>
                    <a:pt x="1621421" y="804760"/>
                  </a:lnTo>
                  <a:lnTo>
                    <a:pt x="1629143" y="756920"/>
                  </a:lnTo>
                  <a:lnTo>
                    <a:pt x="1629143" y="151384"/>
                  </a:lnTo>
                  <a:close/>
                </a:path>
              </a:pathLst>
            </a:custGeom>
            <a:solidFill>
              <a:srgbClr val="DCD0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23938" y="3344417"/>
              <a:ext cx="1629410" cy="908685"/>
            </a:xfrm>
            <a:custGeom>
              <a:avLst/>
              <a:gdLst/>
              <a:ahLst/>
              <a:cxnLst/>
              <a:rect l="l" t="t" r="r" b="b"/>
              <a:pathLst>
                <a:path w="1629409" h="908685">
                  <a:moveTo>
                    <a:pt x="0" y="151384"/>
                  </a:moveTo>
                  <a:lnTo>
                    <a:pt x="7721" y="103550"/>
                  </a:lnTo>
                  <a:lnTo>
                    <a:pt x="29220" y="61996"/>
                  </a:lnTo>
                  <a:lnTo>
                    <a:pt x="61996" y="29220"/>
                  </a:lnTo>
                  <a:lnTo>
                    <a:pt x="103550" y="7721"/>
                  </a:lnTo>
                  <a:lnTo>
                    <a:pt x="151383" y="0"/>
                  </a:lnTo>
                  <a:lnTo>
                    <a:pt x="1477771" y="0"/>
                  </a:lnTo>
                  <a:lnTo>
                    <a:pt x="1525605" y="7721"/>
                  </a:lnTo>
                  <a:lnTo>
                    <a:pt x="1567159" y="29220"/>
                  </a:lnTo>
                  <a:lnTo>
                    <a:pt x="1599935" y="61996"/>
                  </a:lnTo>
                  <a:lnTo>
                    <a:pt x="1621434" y="103550"/>
                  </a:lnTo>
                  <a:lnTo>
                    <a:pt x="1629155" y="151384"/>
                  </a:lnTo>
                  <a:lnTo>
                    <a:pt x="1629155" y="756919"/>
                  </a:lnTo>
                  <a:lnTo>
                    <a:pt x="1621434" y="804753"/>
                  </a:lnTo>
                  <a:lnTo>
                    <a:pt x="1599935" y="846307"/>
                  </a:lnTo>
                  <a:lnTo>
                    <a:pt x="1567159" y="879084"/>
                  </a:lnTo>
                  <a:lnTo>
                    <a:pt x="1525605" y="900582"/>
                  </a:lnTo>
                  <a:lnTo>
                    <a:pt x="1477771" y="908304"/>
                  </a:lnTo>
                  <a:lnTo>
                    <a:pt x="151383" y="908304"/>
                  </a:lnTo>
                  <a:lnTo>
                    <a:pt x="103550" y="900582"/>
                  </a:lnTo>
                  <a:lnTo>
                    <a:pt x="61996" y="879084"/>
                  </a:lnTo>
                  <a:lnTo>
                    <a:pt x="29220" y="846307"/>
                  </a:lnTo>
                  <a:lnTo>
                    <a:pt x="7721" y="804753"/>
                  </a:lnTo>
                  <a:lnTo>
                    <a:pt x="0" y="756919"/>
                  </a:lnTo>
                  <a:lnTo>
                    <a:pt x="0" y="151384"/>
                  </a:lnTo>
                  <a:close/>
                </a:path>
              </a:pathLst>
            </a:custGeom>
            <a:ln w="19812">
              <a:solidFill>
                <a:srgbClr val="A097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247635" y="3862628"/>
            <a:ext cx="414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c</a:t>
            </a:r>
            <a:r>
              <a:rPr sz="1800" spc="-10" dirty="0">
                <a:latin typeface="Century Gothic"/>
                <a:cs typeface="Century Gothic"/>
              </a:rPr>
              <a:t>e</a:t>
            </a:r>
            <a:r>
              <a:rPr sz="1800" spc="10" dirty="0">
                <a:latin typeface="Century Gothic"/>
                <a:cs typeface="Century Gothic"/>
              </a:rPr>
              <a:t>l</a:t>
            </a:r>
            <a:r>
              <a:rPr sz="1800" dirty="0">
                <a:latin typeface="Century Gothic"/>
                <a:cs typeface="Century Gothic"/>
              </a:rPr>
              <a:t>l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630413" y="3857421"/>
            <a:ext cx="1022351" cy="7162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entury Gothic"/>
                <a:cs typeface="Century Gothic"/>
              </a:rPr>
              <a:t>0x</a:t>
            </a:r>
            <a:r>
              <a:rPr sz="1600" spc="15" dirty="0">
                <a:latin typeface="Century Gothic"/>
                <a:cs typeface="Century Gothic"/>
              </a:rPr>
              <a:t>A</a:t>
            </a:r>
            <a:r>
              <a:rPr sz="1600" spc="-5" dirty="0">
                <a:latin typeface="Century Gothic"/>
                <a:cs typeface="Century Gothic"/>
              </a:rPr>
              <a:t>5</a:t>
            </a:r>
            <a:r>
              <a:rPr sz="1600" dirty="0">
                <a:latin typeface="Century Gothic"/>
                <a:cs typeface="Century Gothic"/>
              </a:rPr>
              <a:t>00</a:t>
            </a: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1800" spc="-5" dirty="0">
                <a:solidFill>
                  <a:srgbClr val="006FC0"/>
                </a:solidFill>
                <a:latin typeface="Century Gothic"/>
                <a:cs typeface="Century Gothic"/>
              </a:rPr>
              <a:t>0xFF100</a:t>
            </a:r>
            <a:endParaRPr sz="1800" dirty="0">
              <a:latin typeface="Century Gothic"/>
              <a:cs typeface="Century Gothic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010902" y="3779063"/>
            <a:ext cx="1649730" cy="929005"/>
            <a:chOff x="10010902" y="3334258"/>
            <a:chExt cx="1649730" cy="929005"/>
          </a:xfrm>
        </p:grpSpPr>
        <p:sp>
          <p:nvSpPr>
            <p:cNvPr id="22" name="object 22"/>
            <p:cNvSpPr/>
            <p:nvPr/>
          </p:nvSpPr>
          <p:spPr>
            <a:xfrm>
              <a:off x="10021062" y="3344417"/>
              <a:ext cx="1629410" cy="908685"/>
            </a:xfrm>
            <a:custGeom>
              <a:avLst/>
              <a:gdLst/>
              <a:ahLst/>
              <a:cxnLst/>
              <a:rect l="l" t="t" r="r" b="b"/>
              <a:pathLst>
                <a:path w="1629409" h="908685">
                  <a:moveTo>
                    <a:pt x="1629156" y="151384"/>
                  </a:moveTo>
                  <a:lnTo>
                    <a:pt x="1621434" y="103555"/>
                  </a:lnTo>
                  <a:lnTo>
                    <a:pt x="1599933" y="62001"/>
                  </a:lnTo>
                  <a:lnTo>
                    <a:pt x="1567154" y="29222"/>
                  </a:lnTo>
                  <a:lnTo>
                    <a:pt x="1525600" y="7721"/>
                  </a:lnTo>
                  <a:lnTo>
                    <a:pt x="1477772" y="0"/>
                  </a:lnTo>
                  <a:lnTo>
                    <a:pt x="151371" y="0"/>
                  </a:lnTo>
                  <a:lnTo>
                    <a:pt x="103543" y="7721"/>
                  </a:lnTo>
                  <a:lnTo>
                    <a:pt x="61988" y="29222"/>
                  </a:lnTo>
                  <a:lnTo>
                    <a:pt x="29210" y="62001"/>
                  </a:lnTo>
                  <a:lnTo>
                    <a:pt x="7721" y="103555"/>
                  </a:lnTo>
                  <a:lnTo>
                    <a:pt x="0" y="151384"/>
                  </a:lnTo>
                  <a:lnTo>
                    <a:pt x="0" y="756920"/>
                  </a:lnTo>
                  <a:lnTo>
                    <a:pt x="7721" y="804760"/>
                  </a:lnTo>
                  <a:lnTo>
                    <a:pt x="29210" y="846315"/>
                  </a:lnTo>
                  <a:lnTo>
                    <a:pt x="61988" y="879094"/>
                  </a:lnTo>
                  <a:lnTo>
                    <a:pt x="103543" y="900595"/>
                  </a:lnTo>
                  <a:lnTo>
                    <a:pt x="151371" y="908316"/>
                  </a:lnTo>
                  <a:lnTo>
                    <a:pt x="1477772" y="908316"/>
                  </a:lnTo>
                  <a:lnTo>
                    <a:pt x="1525600" y="900595"/>
                  </a:lnTo>
                  <a:lnTo>
                    <a:pt x="1567154" y="879094"/>
                  </a:lnTo>
                  <a:lnTo>
                    <a:pt x="1599933" y="846315"/>
                  </a:lnTo>
                  <a:lnTo>
                    <a:pt x="1621434" y="804760"/>
                  </a:lnTo>
                  <a:lnTo>
                    <a:pt x="1629156" y="756920"/>
                  </a:lnTo>
                  <a:lnTo>
                    <a:pt x="1629156" y="151384"/>
                  </a:lnTo>
                  <a:close/>
                </a:path>
              </a:pathLst>
            </a:custGeom>
            <a:solidFill>
              <a:srgbClr val="DCD0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21062" y="3344418"/>
              <a:ext cx="1629410" cy="908685"/>
            </a:xfrm>
            <a:custGeom>
              <a:avLst/>
              <a:gdLst/>
              <a:ahLst/>
              <a:cxnLst/>
              <a:rect l="l" t="t" r="r" b="b"/>
              <a:pathLst>
                <a:path w="1629409" h="908685">
                  <a:moveTo>
                    <a:pt x="0" y="151384"/>
                  </a:moveTo>
                  <a:lnTo>
                    <a:pt x="7721" y="103550"/>
                  </a:lnTo>
                  <a:lnTo>
                    <a:pt x="29220" y="61996"/>
                  </a:lnTo>
                  <a:lnTo>
                    <a:pt x="61996" y="29220"/>
                  </a:lnTo>
                  <a:lnTo>
                    <a:pt x="103550" y="7721"/>
                  </a:lnTo>
                  <a:lnTo>
                    <a:pt x="151383" y="0"/>
                  </a:lnTo>
                  <a:lnTo>
                    <a:pt x="1477772" y="0"/>
                  </a:lnTo>
                  <a:lnTo>
                    <a:pt x="1525605" y="7721"/>
                  </a:lnTo>
                  <a:lnTo>
                    <a:pt x="1567159" y="29220"/>
                  </a:lnTo>
                  <a:lnTo>
                    <a:pt x="1599936" y="61996"/>
                  </a:lnTo>
                  <a:lnTo>
                    <a:pt x="1621434" y="103550"/>
                  </a:lnTo>
                  <a:lnTo>
                    <a:pt x="1629156" y="151384"/>
                  </a:lnTo>
                  <a:lnTo>
                    <a:pt x="1629156" y="756919"/>
                  </a:lnTo>
                  <a:lnTo>
                    <a:pt x="1621434" y="804753"/>
                  </a:lnTo>
                  <a:lnTo>
                    <a:pt x="1599936" y="846307"/>
                  </a:lnTo>
                  <a:lnTo>
                    <a:pt x="1567159" y="879084"/>
                  </a:lnTo>
                  <a:lnTo>
                    <a:pt x="1525605" y="900582"/>
                  </a:lnTo>
                  <a:lnTo>
                    <a:pt x="1477772" y="908304"/>
                  </a:lnTo>
                  <a:lnTo>
                    <a:pt x="151383" y="908304"/>
                  </a:lnTo>
                  <a:lnTo>
                    <a:pt x="103550" y="900582"/>
                  </a:lnTo>
                  <a:lnTo>
                    <a:pt x="61996" y="879084"/>
                  </a:lnTo>
                  <a:lnTo>
                    <a:pt x="29220" y="846307"/>
                  </a:lnTo>
                  <a:lnTo>
                    <a:pt x="7721" y="804753"/>
                  </a:lnTo>
                  <a:lnTo>
                    <a:pt x="0" y="756919"/>
                  </a:lnTo>
                  <a:lnTo>
                    <a:pt x="0" y="151384"/>
                  </a:lnTo>
                  <a:close/>
                </a:path>
              </a:pathLst>
            </a:custGeom>
            <a:ln w="19812">
              <a:solidFill>
                <a:srgbClr val="A097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144506" y="3862628"/>
            <a:ext cx="2590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entury Gothic"/>
                <a:cs typeface="Century Gothic"/>
              </a:rPr>
              <a:t>s</a:t>
            </a:r>
            <a:r>
              <a:rPr sz="1800" spc="-15" dirty="0">
                <a:latin typeface="Century Gothic"/>
                <a:cs typeface="Century Gothic"/>
              </a:rPr>
              <a:t>t</a:t>
            </a:r>
            <a:r>
              <a:rPr sz="1800" dirty="0">
                <a:latin typeface="Century Gothic"/>
                <a:cs typeface="Century Gothic"/>
              </a:rPr>
              <a:t>r</a:t>
            </a:r>
          </a:p>
        </p:txBody>
      </p:sp>
      <p:sp>
        <p:nvSpPr>
          <p:cNvPr id="25" name="object 25"/>
          <p:cNvSpPr/>
          <p:nvPr/>
        </p:nvSpPr>
        <p:spPr>
          <a:xfrm>
            <a:off x="7532878" y="4785919"/>
            <a:ext cx="453390" cy="1072515"/>
          </a:xfrm>
          <a:custGeom>
            <a:avLst/>
            <a:gdLst/>
            <a:ahLst/>
            <a:cxnLst/>
            <a:rect l="l" t="t" r="r" b="b"/>
            <a:pathLst>
              <a:path w="453390" h="1072514">
                <a:moveTo>
                  <a:pt x="12953" y="1043050"/>
                </a:moveTo>
                <a:lnTo>
                  <a:pt x="5460" y="1046225"/>
                </a:lnTo>
                <a:lnTo>
                  <a:pt x="2793" y="1052830"/>
                </a:lnTo>
                <a:lnTo>
                  <a:pt x="0" y="1059433"/>
                </a:lnTo>
                <a:lnTo>
                  <a:pt x="3175" y="1067053"/>
                </a:lnTo>
                <a:lnTo>
                  <a:pt x="9778" y="1069720"/>
                </a:lnTo>
                <a:lnTo>
                  <a:pt x="16509" y="1072515"/>
                </a:lnTo>
                <a:lnTo>
                  <a:pt x="24002" y="1069340"/>
                </a:lnTo>
                <a:lnTo>
                  <a:pt x="26669" y="1062608"/>
                </a:lnTo>
                <a:lnTo>
                  <a:pt x="29463" y="1056005"/>
                </a:lnTo>
                <a:lnTo>
                  <a:pt x="26288" y="1048511"/>
                </a:lnTo>
                <a:lnTo>
                  <a:pt x="19684" y="1045717"/>
                </a:lnTo>
                <a:lnTo>
                  <a:pt x="12953" y="1043050"/>
                </a:lnTo>
                <a:close/>
              </a:path>
              <a:path w="453390" h="1072514">
                <a:moveTo>
                  <a:pt x="32638" y="995045"/>
                </a:moveTo>
                <a:lnTo>
                  <a:pt x="25018" y="998220"/>
                </a:lnTo>
                <a:lnTo>
                  <a:pt x="22351" y="1004823"/>
                </a:lnTo>
                <a:lnTo>
                  <a:pt x="19684" y="1011555"/>
                </a:lnTo>
                <a:lnTo>
                  <a:pt x="22859" y="1019048"/>
                </a:lnTo>
                <a:lnTo>
                  <a:pt x="29463" y="1021715"/>
                </a:lnTo>
                <a:lnTo>
                  <a:pt x="36067" y="1024508"/>
                </a:lnTo>
                <a:lnTo>
                  <a:pt x="43560" y="1021333"/>
                </a:lnTo>
                <a:lnTo>
                  <a:pt x="46354" y="1014730"/>
                </a:lnTo>
                <a:lnTo>
                  <a:pt x="46354" y="1014602"/>
                </a:lnTo>
                <a:lnTo>
                  <a:pt x="49021" y="1007998"/>
                </a:lnTo>
                <a:lnTo>
                  <a:pt x="45846" y="1000505"/>
                </a:lnTo>
                <a:lnTo>
                  <a:pt x="39242" y="997711"/>
                </a:lnTo>
                <a:lnTo>
                  <a:pt x="32638" y="995045"/>
                </a:lnTo>
                <a:close/>
              </a:path>
              <a:path w="453390" h="1072514">
                <a:moveTo>
                  <a:pt x="52196" y="947038"/>
                </a:moveTo>
                <a:lnTo>
                  <a:pt x="44703" y="950213"/>
                </a:lnTo>
                <a:lnTo>
                  <a:pt x="41909" y="956817"/>
                </a:lnTo>
                <a:lnTo>
                  <a:pt x="41909" y="956945"/>
                </a:lnTo>
                <a:lnTo>
                  <a:pt x="39242" y="963548"/>
                </a:lnTo>
                <a:lnTo>
                  <a:pt x="42417" y="971041"/>
                </a:lnTo>
                <a:lnTo>
                  <a:pt x="49021" y="973835"/>
                </a:lnTo>
                <a:lnTo>
                  <a:pt x="55625" y="976502"/>
                </a:lnTo>
                <a:lnTo>
                  <a:pt x="63245" y="973327"/>
                </a:lnTo>
                <a:lnTo>
                  <a:pt x="65912" y="966723"/>
                </a:lnTo>
                <a:lnTo>
                  <a:pt x="68706" y="959992"/>
                </a:lnTo>
                <a:lnTo>
                  <a:pt x="65531" y="952500"/>
                </a:lnTo>
                <a:lnTo>
                  <a:pt x="58800" y="949832"/>
                </a:lnTo>
                <a:lnTo>
                  <a:pt x="52196" y="947038"/>
                </a:lnTo>
                <a:close/>
              </a:path>
              <a:path w="453390" h="1072514">
                <a:moveTo>
                  <a:pt x="71881" y="899032"/>
                </a:moveTo>
                <a:lnTo>
                  <a:pt x="64261" y="902207"/>
                </a:lnTo>
                <a:lnTo>
                  <a:pt x="61594" y="908811"/>
                </a:lnTo>
                <a:lnTo>
                  <a:pt x="61594" y="908938"/>
                </a:lnTo>
                <a:lnTo>
                  <a:pt x="58800" y="915542"/>
                </a:lnTo>
                <a:lnTo>
                  <a:pt x="61975" y="923035"/>
                </a:lnTo>
                <a:lnTo>
                  <a:pt x="68706" y="925830"/>
                </a:lnTo>
                <a:lnTo>
                  <a:pt x="75310" y="928496"/>
                </a:lnTo>
                <a:lnTo>
                  <a:pt x="82803" y="925321"/>
                </a:lnTo>
                <a:lnTo>
                  <a:pt x="85597" y="918717"/>
                </a:lnTo>
                <a:lnTo>
                  <a:pt x="88264" y="911986"/>
                </a:lnTo>
                <a:lnTo>
                  <a:pt x="85089" y="904493"/>
                </a:lnTo>
                <a:lnTo>
                  <a:pt x="78485" y="901826"/>
                </a:lnTo>
                <a:lnTo>
                  <a:pt x="71881" y="899032"/>
                </a:lnTo>
                <a:close/>
              </a:path>
              <a:path w="453390" h="1072514">
                <a:moveTo>
                  <a:pt x="91439" y="851026"/>
                </a:moveTo>
                <a:lnTo>
                  <a:pt x="83819" y="854201"/>
                </a:lnTo>
                <a:lnTo>
                  <a:pt x="81152" y="860933"/>
                </a:lnTo>
                <a:lnTo>
                  <a:pt x="78485" y="867536"/>
                </a:lnTo>
                <a:lnTo>
                  <a:pt x="81660" y="875030"/>
                </a:lnTo>
                <a:lnTo>
                  <a:pt x="88264" y="877823"/>
                </a:lnTo>
                <a:lnTo>
                  <a:pt x="94868" y="880490"/>
                </a:lnTo>
                <a:lnTo>
                  <a:pt x="102488" y="877315"/>
                </a:lnTo>
                <a:lnTo>
                  <a:pt x="107822" y="864108"/>
                </a:lnTo>
                <a:lnTo>
                  <a:pt x="104647" y="856487"/>
                </a:lnTo>
                <a:lnTo>
                  <a:pt x="98043" y="853820"/>
                </a:lnTo>
                <a:lnTo>
                  <a:pt x="91439" y="851026"/>
                </a:lnTo>
                <a:close/>
              </a:path>
              <a:path w="453390" h="1072514">
                <a:moveTo>
                  <a:pt x="110997" y="803148"/>
                </a:moveTo>
                <a:lnTo>
                  <a:pt x="103504" y="806323"/>
                </a:lnTo>
                <a:lnTo>
                  <a:pt x="100837" y="812926"/>
                </a:lnTo>
                <a:lnTo>
                  <a:pt x="100710" y="812926"/>
                </a:lnTo>
                <a:lnTo>
                  <a:pt x="98043" y="819530"/>
                </a:lnTo>
                <a:lnTo>
                  <a:pt x="101218" y="827150"/>
                </a:lnTo>
                <a:lnTo>
                  <a:pt x="114426" y="832484"/>
                </a:lnTo>
                <a:lnTo>
                  <a:pt x="122046" y="829309"/>
                </a:lnTo>
                <a:lnTo>
                  <a:pt x="124713" y="822705"/>
                </a:lnTo>
                <a:lnTo>
                  <a:pt x="127507" y="816101"/>
                </a:lnTo>
                <a:lnTo>
                  <a:pt x="124332" y="808481"/>
                </a:lnTo>
                <a:lnTo>
                  <a:pt x="110997" y="803148"/>
                </a:lnTo>
                <a:close/>
              </a:path>
              <a:path w="453390" h="1072514">
                <a:moveTo>
                  <a:pt x="130682" y="755141"/>
                </a:moveTo>
                <a:lnTo>
                  <a:pt x="123062" y="758316"/>
                </a:lnTo>
                <a:lnTo>
                  <a:pt x="117728" y="771525"/>
                </a:lnTo>
                <a:lnTo>
                  <a:pt x="120903" y="779144"/>
                </a:lnTo>
                <a:lnTo>
                  <a:pt x="134111" y="784478"/>
                </a:lnTo>
                <a:lnTo>
                  <a:pt x="141604" y="781303"/>
                </a:lnTo>
                <a:lnTo>
                  <a:pt x="144398" y="774700"/>
                </a:lnTo>
                <a:lnTo>
                  <a:pt x="147065" y="768095"/>
                </a:lnTo>
                <a:lnTo>
                  <a:pt x="143890" y="760475"/>
                </a:lnTo>
                <a:lnTo>
                  <a:pt x="130682" y="755141"/>
                </a:lnTo>
                <a:close/>
              </a:path>
              <a:path w="453390" h="1072514">
                <a:moveTo>
                  <a:pt x="150240" y="707135"/>
                </a:moveTo>
                <a:lnTo>
                  <a:pt x="142747" y="710310"/>
                </a:lnTo>
                <a:lnTo>
                  <a:pt x="139953" y="716914"/>
                </a:lnTo>
                <a:lnTo>
                  <a:pt x="137286" y="723518"/>
                </a:lnTo>
                <a:lnTo>
                  <a:pt x="140461" y="731138"/>
                </a:lnTo>
                <a:lnTo>
                  <a:pt x="153669" y="736473"/>
                </a:lnTo>
                <a:lnTo>
                  <a:pt x="161289" y="733298"/>
                </a:lnTo>
                <a:lnTo>
                  <a:pt x="166623" y="720089"/>
                </a:lnTo>
                <a:lnTo>
                  <a:pt x="163448" y="712469"/>
                </a:lnTo>
                <a:lnTo>
                  <a:pt x="150240" y="707135"/>
                </a:lnTo>
                <a:close/>
              </a:path>
              <a:path w="453390" h="1072514">
                <a:moveTo>
                  <a:pt x="169925" y="659129"/>
                </a:moveTo>
                <a:lnTo>
                  <a:pt x="162305" y="662304"/>
                </a:lnTo>
                <a:lnTo>
                  <a:pt x="159638" y="668909"/>
                </a:lnTo>
                <a:lnTo>
                  <a:pt x="156844" y="675512"/>
                </a:lnTo>
                <a:lnTo>
                  <a:pt x="160019" y="683133"/>
                </a:lnTo>
                <a:lnTo>
                  <a:pt x="166623" y="685800"/>
                </a:lnTo>
                <a:lnTo>
                  <a:pt x="173354" y="688593"/>
                </a:lnTo>
                <a:lnTo>
                  <a:pt x="180847" y="685418"/>
                </a:lnTo>
                <a:lnTo>
                  <a:pt x="183514" y="678687"/>
                </a:lnTo>
                <a:lnTo>
                  <a:pt x="186308" y="672084"/>
                </a:lnTo>
                <a:lnTo>
                  <a:pt x="183133" y="664590"/>
                </a:lnTo>
                <a:lnTo>
                  <a:pt x="176529" y="661796"/>
                </a:lnTo>
                <a:lnTo>
                  <a:pt x="169925" y="659129"/>
                </a:lnTo>
                <a:close/>
              </a:path>
              <a:path w="453390" h="1072514">
                <a:moveTo>
                  <a:pt x="189483" y="611123"/>
                </a:moveTo>
                <a:lnTo>
                  <a:pt x="181863" y="614298"/>
                </a:lnTo>
                <a:lnTo>
                  <a:pt x="176529" y="627506"/>
                </a:lnTo>
                <a:lnTo>
                  <a:pt x="179704" y="635126"/>
                </a:lnTo>
                <a:lnTo>
                  <a:pt x="186308" y="637793"/>
                </a:lnTo>
                <a:lnTo>
                  <a:pt x="192912" y="640587"/>
                </a:lnTo>
                <a:lnTo>
                  <a:pt x="200532" y="637412"/>
                </a:lnTo>
                <a:lnTo>
                  <a:pt x="203200" y="630809"/>
                </a:lnTo>
                <a:lnTo>
                  <a:pt x="203200" y="630681"/>
                </a:lnTo>
                <a:lnTo>
                  <a:pt x="205866" y="624077"/>
                </a:lnTo>
                <a:lnTo>
                  <a:pt x="202691" y="616584"/>
                </a:lnTo>
                <a:lnTo>
                  <a:pt x="196087" y="613790"/>
                </a:lnTo>
                <a:lnTo>
                  <a:pt x="189483" y="611123"/>
                </a:lnTo>
                <a:close/>
              </a:path>
              <a:path w="453390" h="1072514">
                <a:moveTo>
                  <a:pt x="209041" y="563117"/>
                </a:moveTo>
                <a:lnTo>
                  <a:pt x="201548" y="566292"/>
                </a:lnTo>
                <a:lnTo>
                  <a:pt x="198754" y="572896"/>
                </a:lnTo>
                <a:lnTo>
                  <a:pt x="196087" y="579627"/>
                </a:lnTo>
                <a:lnTo>
                  <a:pt x="199262" y="587120"/>
                </a:lnTo>
                <a:lnTo>
                  <a:pt x="205866" y="589787"/>
                </a:lnTo>
                <a:lnTo>
                  <a:pt x="212470" y="592581"/>
                </a:lnTo>
                <a:lnTo>
                  <a:pt x="220090" y="589406"/>
                </a:lnTo>
                <a:lnTo>
                  <a:pt x="222757" y="582802"/>
                </a:lnTo>
                <a:lnTo>
                  <a:pt x="222757" y="582675"/>
                </a:lnTo>
                <a:lnTo>
                  <a:pt x="225551" y="576071"/>
                </a:lnTo>
                <a:lnTo>
                  <a:pt x="222376" y="568578"/>
                </a:lnTo>
                <a:lnTo>
                  <a:pt x="215645" y="565784"/>
                </a:lnTo>
                <a:lnTo>
                  <a:pt x="209041" y="563117"/>
                </a:lnTo>
                <a:close/>
              </a:path>
              <a:path w="453390" h="1072514">
                <a:moveTo>
                  <a:pt x="228726" y="515111"/>
                </a:moveTo>
                <a:lnTo>
                  <a:pt x="221106" y="518286"/>
                </a:lnTo>
                <a:lnTo>
                  <a:pt x="218439" y="524890"/>
                </a:lnTo>
                <a:lnTo>
                  <a:pt x="215645" y="531621"/>
                </a:lnTo>
                <a:lnTo>
                  <a:pt x="218820" y="539114"/>
                </a:lnTo>
                <a:lnTo>
                  <a:pt x="225551" y="541909"/>
                </a:lnTo>
                <a:lnTo>
                  <a:pt x="232155" y="544575"/>
                </a:lnTo>
                <a:lnTo>
                  <a:pt x="239648" y="541400"/>
                </a:lnTo>
                <a:lnTo>
                  <a:pt x="242442" y="534796"/>
                </a:lnTo>
                <a:lnTo>
                  <a:pt x="245109" y="528065"/>
                </a:lnTo>
                <a:lnTo>
                  <a:pt x="241934" y="520573"/>
                </a:lnTo>
                <a:lnTo>
                  <a:pt x="235330" y="517905"/>
                </a:lnTo>
                <a:lnTo>
                  <a:pt x="228726" y="515111"/>
                </a:lnTo>
                <a:close/>
              </a:path>
              <a:path w="453390" h="1072514">
                <a:moveTo>
                  <a:pt x="248284" y="467105"/>
                </a:moveTo>
                <a:lnTo>
                  <a:pt x="240791" y="470280"/>
                </a:lnTo>
                <a:lnTo>
                  <a:pt x="237997" y="476884"/>
                </a:lnTo>
                <a:lnTo>
                  <a:pt x="235330" y="483615"/>
                </a:lnTo>
                <a:lnTo>
                  <a:pt x="238505" y="491109"/>
                </a:lnTo>
                <a:lnTo>
                  <a:pt x="245109" y="493902"/>
                </a:lnTo>
                <a:lnTo>
                  <a:pt x="251713" y="496569"/>
                </a:lnTo>
                <a:lnTo>
                  <a:pt x="259333" y="493394"/>
                </a:lnTo>
                <a:lnTo>
                  <a:pt x="264667" y="480186"/>
                </a:lnTo>
                <a:lnTo>
                  <a:pt x="261492" y="472566"/>
                </a:lnTo>
                <a:lnTo>
                  <a:pt x="254888" y="469900"/>
                </a:lnTo>
                <a:lnTo>
                  <a:pt x="248284" y="467105"/>
                </a:lnTo>
                <a:close/>
              </a:path>
              <a:path w="453390" h="1072514">
                <a:moveTo>
                  <a:pt x="267969" y="419100"/>
                </a:moveTo>
                <a:lnTo>
                  <a:pt x="260350" y="422275"/>
                </a:lnTo>
                <a:lnTo>
                  <a:pt x="257682" y="429005"/>
                </a:lnTo>
                <a:lnTo>
                  <a:pt x="254888" y="435609"/>
                </a:lnTo>
                <a:lnTo>
                  <a:pt x="258063" y="443102"/>
                </a:lnTo>
                <a:lnTo>
                  <a:pt x="264667" y="445896"/>
                </a:lnTo>
                <a:lnTo>
                  <a:pt x="271271" y="448563"/>
                </a:lnTo>
                <a:lnTo>
                  <a:pt x="278891" y="445388"/>
                </a:lnTo>
                <a:lnTo>
                  <a:pt x="281558" y="438784"/>
                </a:lnTo>
                <a:lnTo>
                  <a:pt x="284352" y="432180"/>
                </a:lnTo>
                <a:lnTo>
                  <a:pt x="281177" y="424560"/>
                </a:lnTo>
                <a:lnTo>
                  <a:pt x="274573" y="421893"/>
                </a:lnTo>
                <a:lnTo>
                  <a:pt x="267969" y="419100"/>
                </a:lnTo>
                <a:close/>
              </a:path>
              <a:path w="453390" h="1072514">
                <a:moveTo>
                  <a:pt x="287527" y="371220"/>
                </a:moveTo>
                <a:lnTo>
                  <a:pt x="279907" y="374395"/>
                </a:lnTo>
                <a:lnTo>
                  <a:pt x="274573" y="387603"/>
                </a:lnTo>
                <a:lnTo>
                  <a:pt x="277748" y="395223"/>
                </a:lnTo>
                <a:lnTo>
                  <a:pt x="290956" y="400558"/>
                </a:lnTo>
                <a:lnTo>
                  <a:pt x="298450" y="397383"/>
                </a:lnTo>
                <a:lnTo>
                  <a:pt x="301243" y="390778"/>
                </a:lnTo>
                <a:lnTo>
                  <a:pt x="303910" y="384175"/>
                </a:lnTo>
                <a:lnTo>
                  <a:pt x="300735" y="376554"/>
                </a:lnTo>
                <a:lnTo>
                  <a:pt x="287527" y="371220"/>
                </a:lnTo>
                <a:close/>
              </a:path>
              <a:path w="453390" h="1072514">
                <a:moveTo>
                  <a:pt x="307085" y="323214"/>
                </a:moveTo>
                <a:lnTo>
                  <a:pt x="299592" y="326389"/>
                </a:lnTo>
                <a:lnTo>
                  <a:pt x="296798" y="332993"/>
                </a:lnTo>
                <a:lnTo>
                  <a:pt x="294131" y="339598"/>
                </a:lnTo>
                <a:lnTo>
                  <a:pt x="297306" y="347217"/>
                </a:lnTo>
                <a:lnTo>
                  <a:pt x="310514" y="352551"/>
                </a:lnTo>
                <a:lnTo>
                  <a:pt x="318134" y="349376"/>
                </a:lnTo>
                <a:lnTo>
                  <a:pt x="323468" y="336168"/>
                </a:lnTo>
                <a:lnTo>
                  <a:pt x="320293" y="328548"/>
                </a:lnTo>
                <a:lnTo>
                  <a:pt x="307085" y="323214"/>
                </a:lnTo>
                <a:close/>
              </a:path>
              <a:path w="453390" h="1072514">
                <a:moveTo>
                  <a:pt x="326770" y="275209"/>
                </a:moveTo>
                <a:lnTo>
                  <a:pt x="319150" y="278384"/>
                </a:lnTo>
                <a:lnTo>
                  <a:pt x="316483" y="284987"/>
                </a:lnTo>
                <a:lnTo>
                  <a:pt x="313689" y="291591"/>
                </a:lnTo>
                <a:lnTo>
                  <a:pt x="316864" y="299211"/>
                </a:lnTo>
                <a:lnTo>
                  <a:pt x="330200" y="304545"/>
                </a:lnTo>
                <a:lnTo>
                  <a:pt x="337692" y="301370"/>
                </a:lnTo>
                <a:lnTo>
                  <a:pt x="340359" y="294766"/>
                </a:lnTo>
                <a:lnTo>
                  <a:pt x="343153" y="288162"/>
                </a:lnTo>
                <a:lnTo>
                  <a:pt x="339978" y="280542"/>
                </a:lnTo>
                <a:lnTo>
                  <a:pt x="326770" y="275209"/>
                </a:lnTo>
                <a:close/>
              </a:path>
              <a:path w="453390" h="1072514">
                <a:moveTo>
                  <a:pt x="346328" y="227202"/>
                </a:moveTo>
                <a:lnTo>
                  <a:pt x="338708" y="230377"/>
                </a:lnTo>
                <a:lnTo>
                  <a:pt x="333375" y="243585"/>
                </a:lnTo>
                <a:lnTo>
                  <a:pt x="336550" y="251205"/>
                </a:lnTo>
                <a:lnTo>
                  <a:pt x="343153" y="253873"/>
                </a:lnTo>
                <a:lnTo>
                  <a:pt x="349757" y="256666"/>
                </a:lnTo>
                <a:lnTo>
                  <a:pt x="357377" y="253491"/>
                </a:lnTo>
                <a:lnTo>
                  <a:pt x="360044" y="246760"/>
                </a:lnTo>
                <a:lnTo>
                  <a:pt x="362711" y="240156"/>
                </a:lnTo>
                <a:lnTo>
                  <a:pt x="359536" y="232663"/>
                </a:lnTo>
                <a:lnTo>
                  <a:pt x="352932" y="229869"/>
                </a:lnTo>
                <a:lnTo>
                  <a:pt x="346328" y="227202"/>
                </a:lnTo>
                <a:close/>
              </a:path>
              <a:path w="453390" h="1072514">
                <a:moveTo>
                  <a:pt x="365886" y="179196"/>
                </a:moveTo>
                <a:lnTo>
                  <a:pt x="358393" y="182371"/>
                </a:lnTo>
                <a:lnTo>
                  <a:pt x="355600" y="188975"/>
                </a:lnTo>
                <a:lnTo>
                  <a:pt x="352932" y="195706"/>
                </a:lnTo>
                <a:lnTo>
                  <a:pt x="356107" y="203200"/>
                </a:lnTo>
                <a:lnTo>
                  <a:pt x="362711" y="205866"/>
                </a:lnTo>
                <a:lnTo>
                  <a:pt x="369315" y="208660"/>
                </a:lnTo>
                <a:lnTo>
                  <a:pt x="376935" y="205485"/>
                </a:lnTo>
                <a:lnTo>
                  <a:pt x="379602" y="198881"/>
                </a:lnTo>
                <a:lnTo>
                  <a:pt x="382396" y="192150"/>
                </a:lnTo>
                <a:lnTo>
                  <a:pt x="379221" y="184658"/>
                </a:lnTo>
                <a:lnTo>
                  <a:pt x="372490" y="181863"/>
                </a:lnTo>
                <a:lnTo>
                  <a:pt x="365886" y="179196"/>
                </a:lnTo>
                <a:close/>
              </a:path>
              <a:path w="453390" h="1072514">
                <a:moveTo>
                  <a:pt x="385571" y="131190"/>
                </a:moveTo>
                <a:lnTo>
                  <a:pt x="377951" y="134365"/>
                </a:lnTo>
                <a:lnTo>
                  <a:pt x="375284" y="140969"/>
                </a:lnTo>
                <a:lnTo>
                  <a:pt x="372490" y="147700"/>
                </a:lnTo>
                <a:lnTo>
                  <a:pt x="375665" y="155193"/>
                </a:lnTo>
                <a:lnTo>
                  <a:pt x="382396" y="157860"/>
                </a:lnTo>
                <a:lnTo>
                  <a:pt x="389000" y="160654"/>
                </a:lnTo>
                <a:lnTo>
                  <a:pt x="396493" y="157479"/>
                </a:lnTo>
                <a:lnTo>
                  <a:pt x="399287" y="150875"/>
                </a:lnTo>
                <a:lnTo>
                  <a:pt x="399287" y="150748"/>
                </a:lnTo>
                <a:lnTo>
                  <a:pt x="401954" y="144144"/>
                </a:lnTo>
                <a:lnTo>
                  <a:pt x="398779" y="136651"/>
                </a:lnTo>
                <a:lnTo>
                  <a:pt x="392175" y="133858"/>
                </a:lnTo>
                <a:lnTo>
                  <a:pt x="385571" y="131190"/>
                </a:lnTo>
                <a:close/>
              </a:path>
              <a:path w="453390" h="1072514">
                <a:moveTo>
                  <a:pt x="405129" y="83184"/>
                </a:moveTo>
                <a:lnTo>
                  <a:pt x="397636" y="86359"/>
                </a:lnTo>
                <a:lnTo>
                  <a:pt x="394842" y="92963"/>
                </a:lnTo>
                <a:lnTo>
                  <a:pt x="394842" y="93090"/>
                </a:lnTo>
                <a:lnTo>
                  <a:pt x="392175" y="99694"/>
                </a:lnTo>
                <a:lnTo>
                  <a:pt x="395350" y="107187"/>
                </a:lnTo>
                <a:lnTo>
                  <a:pt x="401954" y="109981"/>
                </a:lnTo>
                <a:lnTo>
                  <a:pt x="408558" y="112648"/>
                </a:lnTo>
                <a:lnTo>
                  <a:pt x="416178" y="109473"/>
                </a:lnTo>
                <a:lnTo>
                  <a:pt x="418845" y="102869"/>
                </a:lnTo>
                <a:lnTo>
                  <a:pt x="421512" y="96138"/>
                </a:lnTo>
                <a:lnTo>
                  <a:pt x="418337" y="88645"/>
                </a:lnTo>
                <a:lnTo>
                  <a:pt x="411733" y="85978"/>
                </a:lnTo>
                <a:lnTo>
                  <a:pt x="405129" y="83184"/>
                </a:lnTo>
                <a:close/>
              </a:path>
              <a:path w="453390" h="1072514">
                <a:moveTo>
                  <a:pt x="446912" y="0"/>
                </a:moveTo>
                <a:lnTo>
                  <a:pt x="381507" y="57276"/>
                </a:lnTo>
                <a:lnTo>
                  <a:pt x="453389" y="86613"/>
                </a:lnTo>
                <a:lnTo>
                  <a:pt x="446912" y="0"/>
                </a:lnTo>
                <a:close/>
              </a:path>
            </a:pathLst>
          </a:custGeom>
          <a:solidFill>
            <a:srgbClr val="E7BE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831831" y="3886505"/>
            <a:ext cx="2346419" cy="1267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84885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entury Gothic"/>
                <a:cs typeface="Century Gothic"/>
              </a:rPr>
              <a:t>0xFF100</a:t>
            </a:r>
          </a:p>
          <a:p>
            <a:pPr marL="807720">
              <a:lnSpc>
                <a:spcPct val="100000"/>
              </a:lnSpc>
              <a:spcBef>
                <a:spcPts val="1425"/>
              </a:spcBef>
            </a:pPr>
            <a:r>
              <a:rPr sz="1800" spc="-10" dirty="0">
                <a:solidFill>
                  <a:srgbClr val="006FC0"/>
                </a:solidFill>
                <a:latin typeface="Century Gothic"/>
                <a:cs typeface="Century Gothic"/>
              </a:rPr>
              <a:t>python</a:t>
            </a:r>
            <a:endParaRPr sz="18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</a:pPr>
            <a:r>
              <a:rPr sz="2000" dirty="0">
                <a:solidFill>
                  <a:srgbClr val="FFFF00"/>
                </a:solidFill>
                <a:latin typeface="Century Gothic"/>
                <a:cs typeface="Century Gothic"/>
              </a:rPr>
              <a:t>indirect</a:t>
            </a:r>
            <a:r>
              <a:rPr sz="2000" spc="-9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Century Gothic"/>
                <a:cs typeface="Century Gothic"/>
              </a:rPr>
              <a:t>reference</a:t>
            </a:r>
            <a:endParaRPr sz="2000" dirty="0">
              <a:latin typeface="Century Gothic"/>
              <a:cs typeface="Century Gothic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8926803-615D-4B11-88B7-ECFDE3088275}"/>
              </a:ext>
            </a:extLst>
          </p:cNvPr>
          <p:cNvCxnSpPr>
            <a:cxnSpLocks/>
          </p:cNvCxnSpPr>
          <p:nvPr/>
        </p:nvCxnSpPr>
        <p:spPr>
          <a:xfrm flipV="1">
            <a:off x="5220081" y="4363783"/>
            <a:ext cx="1839595" cy="576822"/>
          </a:xfrm>
          <a:prstGeom prst="straightConnector1">
            <a:avLst/>
          </a:prstGeom>
          <a:ln w="22225">
            <a:solidFill>
              <a:srgbClr val="E7B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52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897" y="942511"/>
            <a:ext cx="1088420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You </a:t>
            </a:r>
            <a:r>
              <a:rPr sz="2000" spc="-5" dirty="0"/>
              <a:t>can think </a:t>
            </a:r>
            <a:r>
              <a:rPr sz="2000" dirty="0"/>
              <a:t>of </a:t>
            </a:r>
            <a:r>
              <a:rPr sz="2000" spc="-10" dirty="0"/>
              <a:t>the </a:t>
            </a:r>
            <a:r>
              <a:rPr sz="2000" dirty="0"/>
              <a:t>closure </a:t>
            </a:r>
            <a:r>
              <a:rPr sz="2000" spc="-5" dirty="0"/>
              <a:t>as </a:t>
            </a:r>
            <a:r>
              <a:rPr sz="2000" dirty="0"/>
              <a:t>a </a:t>
            </a:r>
            <a:r>
              <a:rPr sz="2000" u="heavy" spc="-5" dirty="0">
                <a:uFill>
                  <a:solidFill>
                    <a:srgbClr val="FFFFFF"/>
                  </a:solidFill>
                </a:uFill>
              </a:rPr>
              <a:t>function</a:t>
            </a:r>
            <a:r>
              <a:rPr sz="2000" spc="-5" dirty="0"/>
              <a:t> </a:t>
            </a:r>
            <a:r>
              <a:rPr sz="2000" dirty="0">
                <a:solidFill>
                  <a:srgbClr val="FFC000"/>
                </a:solidFill>
              </a:rPr>
              <a:t>plus </a:t>
            </a:r>
            <a:r>
              <a:rPr sz="2000" spc="-5" dirty="0"/>
              <a:t>an </a:t>
            </a:r>
            <a:r>
              <a:rPr sz="2000" u="heavy" spc="-10" dirty="0">
                <a:uFill>
                  <a:solidFill>
                    <a:srgbClr val="FFFFFF"/>
                  </a:solidFill>
                </a:uFill>
              </a:rPr>
              <a:t>extended </a:t>
            </a:r>
            <a:r>
              <a:rPr sz="2000" u="heavy" spc="-5" dirty="0">
                <a:uFill>
                  <a:solidFill>
                    <a:srgbClr val="FFFFFF"/>
                  </a:solidFill>
                </a:uFill>
              </a:rPr>
              <a:t>scope</a:t>
            </a:r>
            <a:r>
              <a:rPr sz="2000" spc="-5" dirty="0"/>
              <a:t> </a:t>
            </a:r>
            <a:r>
              <a:rPr sz="2000" spc="-10" dirty="0"/>
              <a:t>that </a:t>
            </a:r>
            <a:r>
              <a:rPr sz="2000" spc="-5" dirty="0"/>
              <a:t>contains </a:t>
            </a:r>
            <a:r>
              <a:rPr sz="2000" spc="-10" dirty="0"/>
              <a:t>the </a:t>
            </a:r>
            <a:r>
              <a:rPr sz="2000" spc="-5" dirty="0">
                <a:solidFill>
                  <a:srgbClr val="FFC000"/>
                </a:solidFill>
              </a:rPr>
              <a:t>free</a:t>
            </a:r>
            <a:r>
              <a:rPr sz="2000" spc="290" dirty="0">
                <a:solidFill>
                  <a:srgbClr val="FFC000"/>
                </a:solidFill>
              </a:rPr>
              <a:t> </a:t>
            </a:r>
            <a:r>
              <a:rPr sz="2000" spc="-5" dirty="0">
                <a:solidFill>
                  <a:srgbClr val="FFC000"/>
                </a:solidFill>
              </a:rPr>
              <a:t>variables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661520" y="289498"/>
            <a:ext cx="368950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C000"/>
                </a:solidFill>
                <a:latin typeface="Century Gothic"/>
                <a:cs typeface="Century Gothic"/>
              </a:rPr>
              <a:t>Closures</a:t>
            </a:r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1520" y="3105423"/>
            <a:ext cx="200548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def</a:t>
            </a:r>
            <a:r>
              <a:rPr sz="2000" spc="-85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outer():  a =</a:t>
            </a:r>
            <a:r>
              <a:rPr sz="2000" spc="-50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100</a:t>
            </a:r>
            <a:endParaRPr sz="2000" dirty="0">
              <a:solidFill>
                <a:srgbClr val="FFFF00"/>
              </a:solidFill>
              <a:latin typeface="Hack"/>
              <a:cs typeface="H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8720" y="3890060"/>
            <a:ext cx="192928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 =</a:t>
            </a:r>
            <a:r>
              <a:rPr sz="2000" spc="-90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'python'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8720" y="4438951"/>
            <a:ext cx="192928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def</a:t>
            </a:r>
            <a:r>
              <a:rPr sz="2000" spc="-75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inner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():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75943" y="4713271"/>
            <a:ext cx="482409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116965" algn="l"/>
              </a:tabLst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a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=</a:t>
            </a:r>
            <a:r>
              <a:rPr sz="2000" spc="5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10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	</a:t>
            </a:r>
            <a:r>
              <a:rPr sz="2000" dirty="0">
                <a:solidFill>
                  <a:srgbClr val="92D050"/>
                </a:solidFill>
                <a:latin typeface="Hack"/>
                <a:cs typeface="Hack"/>
              </a:rPr>
              <a:t># </a:t>
            </a:r>
            <a:r>
              <a:rPr sz="2000" spc="-5" dirty="0">
                <a:solidFill>
                  <a:srgbClr val="92D050"/>
                </a:solidFill>
                <a:latin typeface="Hack"/>
                <a:cs typeface="Hack"/>
              </a:rPr>
              <a:t>local variable  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print("{0}</a:t>
            </a:r>
            <a:r>
              <a:rPr sz="2000" spc="35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rocks!".format(x))</a:t>
            </a:r>
            <a:endParaRPr sz="2000" dirty="0">
              <a:solidFill>
                <a:srgbClr val="FFFF00"/>
              </a:solidFill>
              <a:latin typeface="Hack"/>
              <a:cs typeface="H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0402" y="3781602"/>
            <a:ext cx="5165598" cy="1612900"/>
          </a:xfrm>
          <a:custGeom>
            <a:avLst/>
            <a:gdLst/>
            <a:ahLst/>
            <a:cxnLst/>
            <a:rect l="l" t="t" r="r" b="b"/>
            <a:pathLst>
              <a:path w="4861560" h="1612900">
                <a:moveTo>
                  <a:pt x="0" y="268731"/>
                </a:moveTo>
                <a:lnTo>
                  <a:pt x="4329" y="220414"/>
                </a:lnTo>
                <a:lnTo>
                  <a:pt x="16813" y="174943"/>
                </a:lnTo>
                <a:lnTo>
                  <a:pt x="36690" y="133077"/>
                </a:lnTo>
                <a:lnTo>
                  <a:pt x="63203" y="95572"/>
                </a:lnTo>
                <a:lnTo>
                  <a:pt x="95593" y="63187"/>
                </a:lnTo>
                <a:lnTo>
                  <a:pt x="133099" y="36679"/>
                </a:lnTo>
                <a:lnTo>
                  <a:pt x="174964" y="16807"/>
                </a:lnTo>
                <a:lnTo>
                  <a:pt x="220428" y="4328"/>
                </a:lnTo>
                <a:lnTo>
                  <a:pt x="268731" y="0"/>
                </a:lnTo>
                <a:lnTo>
                  <a:pt x="4592828" y="0"/>
                </a:lnTo>
                <a:lnTo>
                  <a:pt x="4641145" y="4328"/>
                </a:lnTo>
                <a:lnTo>
                  <a:pt x="4686616" y="16807"/>
                </a:lnTo>
                <a:lnTo>
                  <a:pt x="4728482" y="36679"/>
                </a:lnTo>
                <a:lnTo>
                  <a:pt x="4765987" y="63187"/>
                </a:lnTo>
                <a:lnTo>
                  <a:pt x="4798372" y="95572"/>
                </a:lnTo>
                <a:lnTo>
                  <a:pt x="4824880" y="133077"/>
                </a:lnTo>
                <a:lnTo>
                  <a:pt x="4844752" y="174943"/>
                </a:lnTo>
                <a:lnTo>
                  <a:pt x="4857231" y="220414"/>
                </a:lnTo>
                <a:lnTo>
                  <a:pt x="4861560" y="268731"/>
                </a:lnTo>
                <a:lnTo>
                  <a:pt x="4861560" y="1343659"/>
                </a:lnTo>
                <a:lnTo>
                  <a:pt x="4857231" y="1391977"/>
                </a:lnTo>
                <a:lnTo>
                  <a:pt x="4844752" y="1437448"/>
                </a:lnTo>
                <a:lnTo>
                  <a:pt x="4824880" y="1479314"/>
                </a:lnTo>
                <a:lnTo>
                  <a:pt x="4798372" y="1516819"/>
                </a:lnTo>
                <a:lnTo>
                  <a:pt x="4765987" y="1549204"/>
                </a:lnTo>
                <a:lnTo>
                  <a:pt x="4728482" y="1575712"/>
                </a:lnTo>
                <a:lnTo>
                  <a:pt x="4686616" y="1595584"/>
                </a:lnTo>
                <a:lnTo>
                  <a:pt x="4641145" y="1608063"/>
                </a:lnTo>
                <a:lnTo>
                  <a:pt x="4592828" y="1612391"/>
                </a:lnTo>
                <a:lnTo>
                  <a:pt x="268731" y="1612391"/>
                </a:lnTo>
                <a:lnTo>
                  <a:pt x="220428" y="1608063"/>
                </a:lnTo>
                <a:lnTo>
                  <a:pt x="174964" y="1595584"/>
                </a:lnTo>
                <a:lnTo>
                  <a:pt x="133099" y="1575712"/>
                </a:lnTo>
                <a:lnTo>
                  <a:pt x="95593" y="1549204"/>
                </a:lnTo>
                <a:lnTo>
                  <a:pt x="63203" y="1516819"/>
                </a:lnTo>
                <a:lnTo>
                  <a:pt x="36690" y="1479314"/>
                </a:lnTo>
                <a:lnTo>
                  <a:pt x="16813" y="1437448"/>
                </a:lnTo>
                <a:lnTo>
                  <a:pt x="4329" y="1391977"/>
                </a:lnTo>
                <a:lnTo>
                  <a:pt x="0" y="1343659"/>
                </a:lnTo>
                <a:lnTo>
                  <a:pt x="0" y="268731"/>
                </a:lnTo>
                <a:close/>
              </a:path>
            </a:pathLst>
          </a:custGeom>
          <a:ln w="19812">
            <a:solidFill>
              <a:srgbClr val="E99F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2386" y="5536620"/>
            <a:ext cx="2750414" cy="623056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indent="516255">
              <a:lnSpc>
                <a:spcPct val="104099"/>
              </a:lnSpc>
              <a:spcBef>
                <a:spcPts val="10"/>
              </a:spcBef>
            </a:pP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return</a:t>
            </a:r>
            <a:r>
              <a:rPr sz="2000" spc="-70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inner  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fn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=</a:t>
            </a:r>
            <a:r>
              <a:rPr sz="2000" spc="-15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outer()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829056" y="3435908"/>
            <a:ext cx="115122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Century Gothic"/>
                <a:cs typeface="Century Gothic"/>
              </a:rPr>
              <a:t>c</a:t>
            </a:r>
            <a:r>
              <a:rPr sz="2000" spc="5" dirty="0">
                <a:solidFill>
                  <a:srgbClr val="FFFF00"/>
                </a:solidFill>
                <a:latin typeface="Century Gothic"/>
                <a:cs typeface="Century Gothic"/>
              </a:rPr>
              <a:t>l</a:t>
            </a:r>
            <a:r>
              <a:rPr sz="2000" dirty="0">
                <a:solidFill>
                  <a:srgbClr val="FFFF00"/>
                </a:solidFill>
                <a:latin typeface="Century Gothic"/>
                <a:cs typeface="Century Gothic"/>
              </a:rPr>
              <a:t>o</a:t>
            </a:r>
            <a:r>
              <a:rPr sz="2000" spc="-5" dirty="0">
                <a:solidFill>
                  <a:srgbClr val="FFFF00"/>
                </a:solidFill>
                <a:latin typeface="Century Gothic"/>
                <a:cs typeface="Century Gothic"/>
              </a:rPr>
              <a:t>s</a:t>
            </a:r>
            <a:r>
              <a:rPr sz="2000" dirty="0">
                <a:solidFill>
                  <a:srgbClr val="FFFF00"/>
                </a:solidFill>
                <a:latin typeface="Century Gothic"/>
                <a:cs typeface="Century Gothic"/>
              </a:rPr>
              <a:t>ure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3896" y="1600142"/>
            <a:ext cx="11080903" cy="13716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15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free variable's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value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object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cell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points to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–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so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that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could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change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over time!  Every time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function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closure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called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and 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free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variable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200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referenced:</a:t>
            </a:r>
            <a:endParaRPr sz="2000" dirty="0">
              <a:latin typeface="Century Gothic"/>
              <a:cs typeface="Century Gothic"/>
            </a:endParaRPr>
          </a:p>
          <a:p>
            <a:pPr marL="567690">
              <a:lnSpc>
                <a:spcPct val="100000"/>
              </a:lnSpc>
              <a:spcBef>
                <a:spcPts val="920"/>
              </a:spcBef>
            </a:pP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Python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looks up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cell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object,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and then whatever 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cell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2000" spc="-5" dirty="0">
                <a:solidFill>
                  <a:srgbClr val="FFC000"/>
                </a:solidFill>
                <a:latin typeface="Century Gothic"/>
                <a:cs typeface="Century Gothic"/>
              </a:rPr>
              <a:t>pointing</a:t>
            </a:r>
            <a:r>
              <a:rPr sz="2000" spc="185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endParaRPr sz="20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39" y="130302"/>
            <a:ext cx="318261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C000"/>
                </a:solidFill>
              </a:rPr>
              <a:t>Introspection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50240" y="572262"/>
            <a:ext cx="4455160" cy="2655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Hack"/>
                <a:cs typeface="Hack"/>
              </a:rPr>
              <a:t>def outer():</a:t>
            </a:r>
          </a:p>
          <a:p>
            <a:pPr marL="469265">
              <a:lnSpc>
                <a:spcPct val="100000"/>
              </a:lnSpc>
            </a:pPr>
            <a:r>
              <a:rPr sz="1400" dirty="0">
                <a:solidFill>
                  <a:srgbClr val="FFFF00"/>
                </a:solidFill>
                <a:latin typeface="Hack"/>
                <a:cs typeface="Hack"/>
              </a:rPr>
              <a:t>a = 100</a:t>
            </a:r>
          </a:p>
          <a:p>
            <a:pPr marL="469265" marR="5080">
              <a:lnSpc>
                <a:spcPct val="100000"/>
              </a:lnSpc>
            </a:pPr>
            <a:r>
              <a:rPr sz="1400" dirty="0">
                <a:solidFill>
                  <a:srgbClr val="FFFF00"/>
                </a:solidFill>
                <a:latin typeface="Hack"/>
                <a:cs typeface="Hack"/>
              </a:rPr>
              <a:t>x = 'python'  </a:t>
            </a:r>
            <a:endParaRPr lang="en-US" sz="1400" dirty="0">
              <a:solidFill>
                <a:srgbClr val="FFFF00"/>
              </a:solidFill>
              <a:latin typeface="Hack"/>
              <a:cs typeface="Hack"/>
            </a:endParaRPr>
          </a:p>
          <a:p>
            <a:pPr marL="469265" marR="5080">
              <a:lnSpc>
                <a:spcPct val="100000"/>
              </a:lnSpc>
            </a:pPr>
            <a:r>
              <a:rPr sz="1400" dirty="0">
                <a:solidFill>
                  <a:srgbClr val="FFFF00"/>
                </a:solidFill>
                <a:latin typeface="Hack"/>
                <a:cs typeface="Hack"/>
              </a:rPr>
              <a:t>def</a:t>
            </a:r>
            <a:r>
              <a:rPr sz="14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1400" dirty="0">
                <a:solidFill>
                  <a:srgbClr val="FFC000"/>
                </a:solidFill>
                <a:latin typeface="Hack"/>
                <a:cs typeface="Hack"/>
              </a:rPr>
              <a:t>inner</a:t>
            </a:r>
            <a:r>
              <a:rPr sz="1400" dirty="0">
                <a:solidFill>
                  <a:srgbClr val="FFFF00"/>
                </a:solidFill>
                <a:latin typeface="Hack"/>
                <a:cs typeface="Hack"/>
              </a:rPr>
              <a:t>():</a:t>
            </a:r>
          </a:p>
          <a:p>
            <a:pPr marL="927100"/>
            <a:r>
              <a:rPr sz="1400" dirty="0">
                <a:solidFill>
                  <a:srgbClr val="FFFF00"/>
                </a:solidFill>
                <a:latin typeface="Hack"/>
                <a:cs typeface="Hack"/>
              </a:rPr>
              <a:t>a = 10</a:t>
            </a:r>
            <a:r>
              <a:rPr lang="en-US" sz="1400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lang="en-US" sz="1400" dirty="0">
                <a:solidFill>
                  <a:srgbClr val="92D050"/>
                </a:solidFill>
                <a:latin typeface="Hack"/>
                <a:cs typeface="Hack"/>
              </a:rPr>
              <a:t># local variable</a:t>
            </a:r>
          </a:p>
          <a:p>
            <a:pPr marL="927100"/>
            <a:r>
              <a:rPr lang="en-US" sz="1400" dirty="0">
                <a:solidFill>
                  <a:srgbClr val="FFFF00"/>
                </a:solidFill>
                <a:latin typeface="Hack"/>
                <a:cs typeface="Hack"/>
              </a:rPr>
              <a:t>print("{0} </a:t>
            </a:r>
            <a:r>
              <a:rPr lang="en-US" sz="1400" dirty="0" err="1">
                <a:solidFill>
                  <a:srgbClr val="FFFF00"/>
                </a:solidFill>
                <a:latin typeface="Hack"/>
                <a:cs typeface="Hack"/>
              </a:rPr>
              <a:t>rocks!".format</a:t>
            </a:r>
            <a:r>
              <a:rPr lang="en-US" sz="1400" dirty="0">
                <a:solidFill>
                  <a:srgbClr val="FFFF00"/>
                </a:solidFill>
                <a:latin typeface="Hack"/>
                <a:cs typeface="Hack"/>
              </a:rPr>
              <a:t>(x))</a:t>
            </a:r>
          </a:p>
          <a:p>
            <a:pPr marL="469265">
              <a:lnSpc>
                <a:spcPct val="100000"/>
              </a:lnSpc>
              <a:spcBef>
                <a:spcPts val="105"/>
              </a:spcBef>
            </a:pPr>
            <a:r>
              <a:rPr lang="en-US" sz="1400" dirty="0">
                <a:solidFill>
                  <a:srgbClr val="FFFF00"/>
                </a:solidFill>
                <a:latin typeface="Hack"/>
                <a:cs typeface="Hack"/>
              </a:rPr>
              <a:t>return inner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US" sz="1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12700">
              <a:lnSpc>
                <a:spcPct val="100000"/>
              </a:lnSpc>
            </a:pPr>
            <a:r>
              <a:rPr lang="en-US" sz="1400" dirty="0" err="1">
                <a:solidFill>
                  <a:srgbClr val="FFFF00"/>
                </a:solidFill>
                <a:latin typeface="Hack"/>
                <a:cs typeface="Hack"/>
              </a:rPr>
              <a:t>fn</a:t>
            </a:r>
            <a:r>
              <a:rPr lang="en-US" sz="1400" dirty="0">
                <a:solidFill>
                  <a:srgbClr val="FFFF00"/>
                </a:solidFill>
                <a:latin typeface="Hack"/>
                <a:cs typeface="Hack"/>
              </a:rPr>
              <a:t> = outer()</a:t>
            </a:r>
          </a:p>
          <a:p>
            <a:pPr marL="927100"/>
            <a:endParaRPr lang="en-US" sz="1400" dirty="0">
              <a:solidFill>
                <a:srgbClr val="FFFF00"/>
              </a:solidFill>
              <a:latin typeface="Hack"/>
              <a:cs typeface="Hack"/>
            </a:endParaRPr>
          </a:p>
          <a:p>
            <a:pPr marL="927100"/>
            <a:endParaRPr lang="en-US" sz="1400" dirty="0">
              <a:latin typeface="Hack"/>
              <a:cs typeface="Hack"/>
            </a:endParaRPr>
          </a:p>
          <a:p>
            <a:pPr marL="927100">
              <a:lnSpc>
                <a:spcPct val="100000"/>
              </a:lnSpc>
            </a:pPr>
            <a:endParaRPr sz="1400" dirty="0">
              <a:solidFill>
                <a:srgbClr val="FFFF00"/>
              </a:solidFill>
              <a:latin typeface="Hack"/>
              <a:cs typeface="H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4458" y="2710637"/>
            <a:ext cx="3780179" cy="833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 err="1">
                <a:solidFill>
                  <a:srgbClr val="FFFF00"/>
                </a:solidFill>
                <a:latin typeface="Hack"/>
                <a:cs typeface="Hack"/>
              </a:rPr>
              <a:t>fn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.</a:t>
            </a:r>
            <a:r>
              <a:rPr lang="en-US" sz="2000" dirty="0">
                <a:solidFill>
                  <a:srgbClr val="FFFF00"/>
                </a:solidFill>
                <a:latin typeface="Hack"/>
                <a:cs typeface="Hack"/>
              </a:rPr>
              <a:t>__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code</a:t>
            </a:r>
            <a:r>
              <a:rPr lang="en-US" sz="2000" dirty="0">
                <a:solidFill>
                  <a:srgbClr val="FFFF00"/>
                </a:solidFill>
                <a:latin typeface="Hack"/>
                <a:cs typeface="Hack"/>
              </a:rPr>
              <a:t>__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.co_freevars</a:t>
            </a:r>
          </a:p>
          <a:p>
            <a:pPr marL="12700">
              <a:lnSpc>
                <a:spcPct val="100000"/>
              </a:lnSpc>
              <a:spcBef>
                <a:spcPts val="1640"/>
              </a:spcBef>
              <a:tabLst>
                <a:tab pos="1944370" algn="l"/>
              </a:tabLst>
            </a:pPr>
            <a:r>
              <a:rPr sz="2000" dirty="0" err="1">
                <a:solidFill>
                  <a:srgbClr val="FFFF00"/>
                </a:solidFill>
                <a:latin typeface="Hack"/>
                <a:cs typeface="Hack"/>
              </a:rPr>
              <a:t>fn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.</a:t>
            </a:r>
            <a:r>
              <a:rPr lang="en-US" sz="2000" dirty="0">
                <a:solidFill>
                  <a:srgbClr val="FFFF00"/>
                </a:solidFill>
                <a:latin typeface="Hack"/>
                <a:cs typeface="Hack"/>
              </a:rPr>
              <a:t>__C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losure</a:t>
            </a:r>
            <a:r>
              <a:rPr lang="en-US" sz="2000" dirty="0">
                <a:solidFill>
                  <a:srgbClr val="FFFF00"/>
                </a:solidFill>
                <a:latin typeface="Hack"/>
                <a:cs typeface="Hack"/>
              </a:rPr>
              <a:t>__</a:t>
            </a:r>
            <a:endParaRPr sz="2000" dirty="0">
              <a:solidFill>
                <a:srgbClr val="FFFF00"/>
              </a:solidFill>
              <a:latin typeface="Hack"/>
              <a:cs typeface="H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74638" y="2710637"/>
            <a:ext cx="7044690" cy="9053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3195" algn="l"/>
              </a:tabLst>
            </a:pPr>
            <a:r>
              <a:rPr sz="2000" dirty="0">
                <a:solidFill>
                  <a:srgbClr val="FFFFFF"/>
                </a:solidFill>
                <a:cs typeface="Wingdings"/>
              </a:rPr>
              <a:t>→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(</a:t>
            </a:r>
            <a:r>
              <a:rPr sz="2000" dirty="0">
                <a:solidFill>
                  <a:srgbClr val="FFFFFF"/>
                </a:solidFill>
                <a:latin typeface="Hack"/>
                <a:cs typeface="Hack"/>
              </a:rPr>
              <a:t>'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</a:t>
            </a:r>
            <a:r>
              <a:rPr sz="2000" dirty="0">
                <a:solidFill>
                  <a:srgbClr val="FFFFFF"/>
                </a:solidFill>
                <a:latin typeface="Hack"/>
                <a:cs typeface="Hack"/>
              </a:rPr>
              <a:t>',)	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(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a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is not a free variable)</a:t>
            </a:r>
            <a:endParaRPr sz="20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tabLst>
                <a:tab pos="374015" algn="l"/>
              </a:tabLst>
            </a:pPr>
            <a:r>
              <a:rPr sz="2000" dirty="0">
                <a:solidFill>
                  <a:srgbClr val="FFFFFF"/>
                </a:solidFill>
                <a:cs typeface="Wingdings"/>
              </a:rPr>
              <a:t>→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Hack"/>
                <a:cs typeface="Hack"/>
              </a:rPr>
              <a:t>(&lt;cell at 0xA500: str object at 0xFF100&gt;, )</a:t>
            </a:r>
            <a:endParaRPr sz="2000" dirty="0">
              <a:latin typeface="Hack"/>
              <a:cs typeface="Hack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451989" y="521969"/>
            <a:ext cx="7044690" cy="1202562"/>
            <a:chOff x="2451989" y="521969"/>
            <a:chExt cx="7044690" cy="1202562"/>
          </a:xfrm>
        </p:grpSpPr>
        <p:sp>
          <p:nvSpPr>
            <p:cNvPr id="10" name="object 10"/>
            <p:cNvSpPr/>
            <p:nvPr/>
          </p:nvSpPr>
          <p:spPr>
            <a:xfrm>
              <a:off x="2451989" y="875537"/>
              <a:ext cx="7044690" cy="848994"/>
            </a:xfrm>
            <a:custGeom>
              <a:avLst/>
              <a:gdLst/>
              <a:ahLst/>
              <a:cxnLst/>
              <a:rect l="l" t="t" r="r" b="b"/>
              <a:pathLst>
                <a:path w="7044690" h="848994">
                  <a:moveTo>
                    <a:pt x="4118991" y="256032"/>
                  </a:moveTo>
                  <a:lnTo>
                    <a:pt x="4032999" y="243078"/>
                  </a:lnTo>
                  <a:lnTo>
                    <a:pt x="4040987" y="267665"/>
                  </a:lnTo>
                  <a:lnTo>
                    <a:pt x="2324862" y="824103"/>
                  </a:lnTo>
                  <a:lnTo>
                    <a:pt x="2321179" y="831469"/>
                  </a:lnTo>
                  <a:lnTo>
                    <a:pt x="2323338" y="838327"/>
                  </a:lnTo>
                  <a:lnTo>
                    <a:pt x="2325497" y="845058"/>
                  </a:lnTo>
                  <a:lnTo>
                    <a:pt x="2332863" y="848741"/>
                  </a:lnTo>
                  <a:lnTo>
                    <a:pt x="4048988" y="292303"/>
                  </a:lnTo>
                  <a:lnTo>
                    <a:pt x="4057015" y="316992"/>
                  </a:lnTo>
                  <a:lnTo>
                    <a:pt x="4113428" y="261493"/>
                  </a:lnTo>
                  <a:lnTo>
                    <a:pt x="4118991" y="256032"/>
                  </a:lnTo>
                  <a:close/>
                </a:path>
                <a:path w="7044690" h="848994">
                  <a:moveTo>
                    <a:pt x="4119753" y="100584"/>
                  </a:moveTo>
                  <a:lnTo>
                    <a:pt x="4095305" y="89154"/>
                  </a:lnTo>
                  <a:lnTo>
                    <a:pt x="4041013" y="63754"/>
                  </a:lnTo>
                  <a:lnTo>
                    <a:pt x="4041686" y="89623"/>
                  </a:lnTo>
                  <a:lnTo>
                    <a:pt x="5588" y="194056"/>
                  </a:lnTo>
                  <a:lnTo>
                    <a:pt x="0" y="200025"/>
                  </a:lnTo>
                  <a:lnTo>
                    <a:pt x="254" y="214376"/>
                  </a:lnTo>
                  <a:lnTo>
                    <a:pt x="6223" y="219964"/>
                  </a:lnTo>
                  <a:lnTo>
                    <a:pt x="4042359" y="115531"/>
                  </a:lnTo>
                  <a:lnTo>
                    <a:pt x="4043045" y="141478"/>
                  </a:lnTo>
                  <a:lnTo>
                    <a:pt x="4119753" y="100584"/>
                  </a:lnTo>
                  <a:close/>
                </a:path>
                <a:path w="7044690" h="848994">
                  <a:moveTo>
                    <a:pt x="7044309" y="28956"/>
                  </a:moveTo>
                  <a:lnTo>
                    <a:pt x="7028129" y="23241"/>
                  </a:lnTo>
                  <a:lnTo>
                    <a:pt x="6962381" y="0"/>
                  </a:lnTo>
                  <a:lnTo>
                    <a:pt x="6965569" y="25730"/>
                  </a:lnTo>
                  <a:lnTo>
                    <a:pt x="5871705" y="161683"/>
                  </a:lnTo>
                  <a:lnTo>
                    <a:pt x="5866765" y="168148"/>
                  </a:lnTo>
                  <a:lnTo>
                    <a:pt x="5868530" y="182372"/>
                  </a:lnTo>
                  <a:lnTo>
                    <a:pt x="5875007" y="187325"/>
                  </a:lnTo>
                  <a:lnTo>
                    <a:pt x="6968731" y="51384"/>
                  </a:lnTo>
                  <a:lnTo>
                    <a:pt x="6971906" y="77089"/>
                  </a:lnTo>
                  <a:lnTo>
                    <a:pt x="7044309" y="28956"/>
                  </a:lnTo>
                  <a:close/>
                </a:path>
              </a:pathLst>
            </a:custGeom>
            <a:solidFill>
              <a:srgbClr val="E7B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28638" y="521969"/>
              <a:ext cx="1629410" cy="908685"/>
            </a:xfrm>
            <a:custGeom>
              <a:avLst/>
              <a:gdLst/>
              <a:ahLst/>
              <a:cxnLst/>
              <a:rect l="l" t="t" r="r" b="b"/>
              <a:pathLst>
                <a:path w="1629409" h="908685">
                  <a:moveTo>
                    <a:pt x="1629143" y="151384"/>
                  </a:moveTo>
                  <a:lnTo>
                    <a:pt x="1621421" y="103555"/>
                  </a:lnTo>
                  <a:lnTo>
                    <a:pt x="1599933" y="62001"/>
                  </a:lnTo>
                  <a:lnTo>
                    <a:pt x="1567154" y="29222"/>
                  </a:lnTo>
                  <a:lnTo>
                    <a:pt x="1525600" y="7721"/>
                  </a:lnTo>
                  <a:lnTo>
                    <a:pt x="1477772" y="0"/>
                  </a:lnTo>
                  <a:lnTo>
                    <a:pt x="151371" y="0"/>
                  </a:lnTo>
                  <a:lnTo>
                    <a:pt x="103543" y="7721"/>
                  </a:lnTo>
                  <a:lnTo>
                    <a:pt x="61988" y="29222"/>
                  </a:lnTo>
                  <a:lnTo>
                    <a:pt x="29210" y="62001"/>
                  </a:lnTo>
                  <a:lnTo>
                    <a:pt x="7721" y="103555"/>
                  </a:lnTo>
                  <a:lnTo>
                    <a:pt x="0" y="151384"/>
                  </a:lnTo>
                  <a:lnTo>
                    <a:pt x="0" y="756920"/>
                  </a:lnTo>
                  <a:lnTo>
                    <a:pt x="7721" y="804760"/>
                  </a:lnTo>
                  <a:lnTo>
                    <a:pt x="29210" y="846315"/>
                  </a:lnTo>
                  <a:lnTo>
                    <a:pt x="61988" y="879094"/>
                  </a:lnTo>
                  <a:lnTo>
                    <a:pt x="103543" y="900582"/>
                  </a:lnTo>
                  <a:lnTo>
                    <a:pt x="151371" y="908304"/>
                  </a:lnTo>
                  <a:lnTo>
                    <a:pt x="1477772" y="908304"/>
                  </a:lnTo>
                  <a:lnTo>
                    <a:pt x="1525600" y="900582"/>
                  </a:lnTo>
                  <a:lnTo>
                    <a:pt x="1567154" y="879094"/>
                  </a:lnTo>
                  <a:lnTo>
                    <a:pt x="1599933" y="846315"/>
                  </a:lnTo>
                  <a:lnTo>
                    <a:pt x="1621421" y="804760"/>
                  </a:lnTo>
                  <a:lnTo>
                    <a:pt x="1629143" y="756920"/>
                  </a:lnTo>
                  <a:lnTo>
                    <a:pt x="1629143" y="151384"/>
                  </a:lnTo>
                  <a:close/>
                </a:path>
              </a:pathLst>
            </a:custGeom>
            <a:solidFill>
              <a:srgbClr val="DCD0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28638" y="521969"/>
              <a:ext cx="1629410" cy="908685"/>
            </a:xfrm>
            <a:custGeom>
              <a:avLst/>
              <a:gdLst/>
              <a:ahLst/>
              <a:cxnLst/>
              <a:rect l="l" t="t" r="r" b="b"/>
              <a:pathLst>
                <a:path w="1629409" h="908685">
                  <a:moveTo>
                    <a:pt x="0" y="151383"/>
                  </a:moveTo>
                  <a:lnTo>
                    <a:pt x="7721" y="103550"/>
                  </a:lnTo>
                  <a:lnTo>
                    <a:pt x="29220" y="61996"/>
                  </a:lnTo>
                  <a:lnTo>
                    <a:pt x="61996" y="29220"/>
                  </a:lnTo>
                  <a:lnTo>
                    <a:pt x="103550" y="7721"/>
                  </a:lnTo>
                  <a:lnTo>
                    <a:pt x="151383" y="0"/>
                  </a:lnTo>
                  <a:lnTo>
                    <a:pt x="1477771" y="0"/>
                  </a:lnTo>
                  <a:lnTo>
                    <a:pt x="1525605" y="7721"/>
                  </a:lnTo>
                  <a:lnTo>
                    <a:pt x="1567159" y="29220"/>
                  </a:lnTo>
                  <a:lnTo>
                    <a:pt x="1599935" y="61996"/>
                  </a:lnTo>
                  <a:lnTo>
                    <a:pt x="1621434" y="103550"/>
                  </a:lnTo>
                  <a:lnTo>
                    <a:pt x="1629155" y="151383"/>
                  </a:lnTo>
                  <a:lnTo>
                    <a:pt x="1629155" y="756919"/>
                  </a:lnTo>
                  <a:lnTo>
                    <a:pt x="1621434" y="804753"/>
                  </a:lnTo>
                  <a:lnTo>
                    <a:pt x="1599935" y="846307"/>
                  </a:lnTo>
                  <a:lnTo>
                    <a:pt x="1567159" y="879083"/>
                  </a:lnTo>
                  <a:lnTo>
                    <a:pt x="1525605" y="900582"/>
                  </a:lnTo>
                  <a:lnTo>
                    <a:pt x="1477771" y="908303"/>
                  </a:lnTo>
                  <a:lnTo>
                    <a:pt x="151383" y="908303"/>
                  </a:lnTo>
                  <a:lnTo>
                    <a:pt x="103550" y="900582"/>
                  </a:lnTo>
                  <a:lnTo>
                    <a:pt x="61996" y="879083"/>
                  </a:lnTo>
                  <a:lnTo>
                    <a:pt x="29220" y="846307"/>
                  </a:lnTo>
                  <a:lnTo>
                    <a:pt x="7721" y="804753"/>
                  </a:lnTo>
                  <a:lnTo>
                    <a:pt x="0" y="756919"/>
                  </a:lnTo>
                  <a:lnTo>
                    <a:pt x="0" y="151383"/>
                  </a:lnTo>
                  <a:close/>
                </a:path>
              </a:pathLst>
            </a:custGeom>
            <a:ln w="19812">
              <a:solidFill>
                <a:srgbClr val="A097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752335" y="594740"/>
            <a:ext cx="414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entury Gothic"/>
                <a:cs typeface="Century Gothic"/>
              </a:rPr>
              <a:t>cell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274814" y="589280"/>
            <a:ext cx="882015" cy="685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entury Gothic"/>
                <a:cs typeface="Century Gothic"/>
              </a:rPr>
              <a:t>0xA500</a:t>
            </a: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800" dirty="0">
                <a:solidFill>
                  <a:srgbClr val="006FC0"/>
                </a:solidFill>
                <a:latin typeface="Century Gothic"/>
                <a:cs typeface="Century Gothic"/>
              </a:rPr>
              <a:t>0xFF100</a:t>
            </a:r>
            <a:endParaRPr sz="1800" dirty="0">
              <a:latin typeface="Century Gothic"/>
              <a:cs typeface="Century Goth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515602" y="511809"/>
            <a:ext cx="1649730" cy="929005"/>
            <a:chOff x="9515602" y="511809"/>
            <a:chExt cx="1649730" cy="929005"/>
          </a:xfrm>
        </p:grpSpPr>
        <p:sp>
          <p:nvSpPr>
            <p:cNvPr id="16" name="object 16"/>
            <p:cNvSpPr/>
            <p:nvPr/>
          </p:nvSpPr>
          <p:spPr>
            <a:xfrm>
              <a:off x="9525762" y="521969"/>
              <a:ext cx="1629410" cy="908685"/>
            </a:xfrm>
            <a:custGeom>
              <a:avLst/>
              <a:gdLst/>
              <a:ahLst/>
              <a:cxnLst/>
              <a:rect l="l" t="t" r="r" b="b"/>
              <a:pathLst>
                <a:path w="1629409" h="908685">
                  <a:moveTo>
                    <a:pt x="1629156" y="151384"/>
                  </a:moveTo>
                  <a:lnTo>
                    <a:pt x="1621434" y="103555"/>
                  </a:lnTo>
                  <a:lnTo>
                    <a:pt x="1599933" y="62001"/>
                  </a:lnTo>
                  <a:lnTo>
                    <a:pt x="1567154" y="29222"/>
                  </a:lnTo>
                  <a:lnTo>
                    <a:pt x="1525600" y="7721"/>
                  </a:lnTo>
                  <a:lnTo>
                    <a:pt x="1477772" y="0"/>
                  </a:lnTo>
                  <a:lnTo>
                    <a:pt x="151371" y="0"/>
                  </a:lnTo>
                  <a:lnTo>
                    <a:pt x="103543" y="7721"/>
                  </a:lnTo>
                  <a:lnTo>
                    <a:pt x="61988" y="29222"/>
                  </a:lnTo>
                  <a:lnTo>
                    <a:pt x="29210" y="62001"/>
                  </a:lnTo>
                  <a:lnTo>
                    <a:pt x="7721" y="103555"/>
                  </a:lnTo>
                  <a:lnTo>
                    <a:pt x="0" y="151384"/>
                  </a:lnTo>
                  <a:lnTo>
                    <a:pt x="0" y="756920"/>
                  </a:lnTo>
                  <a:lnTo>
                    <a:pt x="7721" y="804760"/>
                  </a:lnTo>
                  <a:lnTo>
                    <a:pt x="29210" y="846315"/>
                  </a:lnTo>
                  <a:lnTo>
                    <a:pt x="61988" y="879094"/>
                  </a:lnTo>
                  <a:lnTo>
                    <a:pt x="103543" y="900582"/>
                  </a:lnTo>
                  <a:lnTo>
                    <a:pt x="151371" y="908304"/>
                  </a:lnTo>
                  <a:lnTo>
                    <a:pt x="1477772" y="908304"/>
                  </a:lnTo>
                  <a:lnTo>
                    <a:pt x="1525600" y="900582"/>
                  </a:lnTo>
                  <a:lnTo>
                    <a:pt x="1567154" y="879094"/>
                  </a:lnTo>
                  <a:lnTo>
                    <a:pt x="1599933" y="846315"/>
                  </a:lnTo>
                  <a:lnTo>
                    <a:pt x="1621434" y="804760"/>
                  </a:lnTo>
                  <a:lnTo>
                    <a:pt x="1629156" y="756920"/>
                  </a:lnTo>
                  <a:lnTo>
                    <a:pt x="1629156" y="151384"/>
                  </a:lnTo>
                  <a:close/>
                </a:path>
              </a:pathLst>
            </a:custGeom>
            <a:solidFill>
              <a:srgbClr val="DCD0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525762" y="521969"/>
              <a:ext cx="1629410" cy="908685"/>
            </a:xfrm>
            <a:custGeom>
              <a:avLst/>
              <a:gdLst/>
              <a:ahLst/>
              <a:cxnLst/>
              <a:rect l="l" t="t" r="r" b="b"/>
              <a:pathLst>
                <a:path w="1629409" h="908685">
                  <a:moveTo>
                    <a:pt x="0" y="151383"/>
                  </a:moveTo>
                  <a:lnTo>
                    <a:pt x="7721" y="103550"/>
                  </a:lnTo>
                  <a:lnTo>
                    <a:pt x="29220" y="61996"/>
                  </a:lnTo>
                  <a:lnTo>
                    <a:pt x="61996" y="29220"/>
                  </a:lnTo>
                  <a:lnTo>
                    <a:pt x="103550" y="7721"/>
                  </a:lnTo>
                  <a:lnTo>
                    <a:pt x="151383" y="0"/>
                  </a:lnTo>
                  <a:lnTo>
                    <a:pt x="1477772" y="0"/>
                  </a:lnTo>
                  <a:lnTo>
                    <a:pt x="1525605" y="7721"/>
                  </a:lnTo>
                  <a:lnTo>
                    <a:pt x="1567159" y="29220"/>
                  </a:lnTo>
                  <a:lnTo>
                    <a:pt x="1599936" y="61996"/>
                  </a:lnTo>
                  <a:lnTo>
                    <a:pt x="1621434" y="103550"/>
                  </a:lnTo>
                  <a:lnTo>
                    <a:pt x="1629156" y="151383"/>
                  </a:lnTo>
                  <a:lnTo>
                    <a:pt x="1629156" y="756919"/>
                  </a:lnTo>
                  <a:lnTo>
                    <a:pt x="1621434" y="804753"/>
                  </a:lnTo>
                  <a:lnTo>
                    <a:pt x="1599936" y="846307"/>
                  </a:lnTo>
                  <a:lnTo>
                    <a:pt x="1567159" y="879083"/>
                  </a:lnTo>
                  <a:lnTo>
                    <a:pt x="1525605" y="900582"/>
                  </a:lnTo>
                  <a:lnTo>
                    <a:pt x="1477772" y="908303"/>
                  </a:lnTo>
                  <a:lnTo>
                    <a:pt x="151383" y="908303"/>
                  </a:lnTo>
                  <a:lnTo>
                    <a:pt x="103550" y="900582"/>
                  </a:lnTo>
                  <a:lnTo>
                    <a:pt x="61996" y="879083"/>
                  </a:lnTo>
                  <a:lnTo>
                    <a:pt x="29220" y="846307"/>
                  </a:lnTo>
                  <a:lnTo>
                    <a:pt x="7721" y="804753"/>
                  </a:lnTo>
                  <a:lnTo>
                    <a:pt x="0" y="756919"/>
                  </a:lnTo>
                  <a:lnTo>
                    <a:pt x="0" y="151383"/>
                  </a:lnTo>
                  <a:close/>
                </a:path>
              </a:pathLst>
            </a:custGeom>
            <a:ln w="19812">
              <a:solidFill>
                <a:srgbClr val="A097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649206" y="594740"/>
            <a:ext cx="2590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str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0171555" y="580389"/>
            <a:ext cx="857250" cy="695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entury Gothic"/>
                <a:cs typeface="Century Gothic"/>
              </a:rPr>
              <a:t>0xFF100</a:t>
            </a: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1800" dirty="0">
                <a:solidFill>
                  <a:srgbClr val="006FC0"/>
                </a:solidFill>
                <a:latin typeface="Century Gothic"/>
                <a:cs typeface="Century Gothic"/>
              </a:rPr>
              <a:t>python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2322" y="3776340"/>
            <a:ext cx="5413678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 outer():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469265" marR="225933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 = 'python'  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469265" marR="225933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print(hex(id(x))  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469265" marR="225933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inner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():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print(hex(id(x))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469900" marR="5080" indent="4572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print("{0} rocks!".format(x))  return inner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94458" y="6099321"/>
            <a:ext cx="29869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fn = outer()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fn()</a:t>
            </a:r>
          </a:p>
        </p:txBody>
      </p:sp>
      <p:sp>
        <p:nvSpPr>
          <p:cNvPr id="22" name="object 22"/>
          <p:cNvSpPr/>
          <p:nvPr/>
        </p:nvSpPr>
        <p:spPr>
          <a:xfrm>
            <a:off x="3832859" y="4543739"/>
            <a:ext cx="2665095" cy="76200"/>
          </a:xfrm>
          <a:custGeom>
            <a:avLst/>
            <a:gdLst/>
            <a:ahLst/>
            <a:cxnLst/>
            <a:rect l="l" t="t" r="r" b="b"/>
            <a:pathLst>
              <a:path w="2665095" h="76200">
                <a:moveTo>
                  <a:pt x="2588386" y="0"/>
                </a:moveTo>
                <a:lnTo>
                  <a:pt x="2588386" y="76200"/>
                </a:lnTo>
                <a:lnTo>
                  <a:pt x="2644774" y="48006"/>
                </a:lnTo>
                <a:lnTo>
                  <a:pt x="2606547" y="48006"/>
                </a:lnTo>
                <a:lnTo>
                  <a:pt x="2610993" y="43560"/>
                </a:lnTo>
                <a:lnTo>
                  <a:pt x="2610993" y="32638"/>
                </a:lnTo>
                <a:lnTo>
                  <a:pt x="2606547" y="28193"/>
                </a:lnTo>
                <a:lnTo>
                  <a:pt x="2644774" y="28193"/>
                </a:lnTo>
                <a:lnTo>
                  <a:pt x="2588386" y="0"/>
                </a:lnTo>
                <a:close/>
              </a:path>
              <a:path w="2665095" h="76200">
                <a:moveTo>
                  <a:pt x="2588386" y="28193"/>
                </a:moveTo>
                <a:lnTo>
                  <a:pt x="4444" y="28193"/>
                </a:lnTo>
                <a:lnTo>
                  <a:pt x="0" y="32638"/>
                </a:lnTo>
                <a:lnTo>
                  <a:pt x="0" y="43560"/>
                </a:lnTo>
                <a:lnTo>
                  <a:pt x="4444" y="48006"/>
                </a:lnTo>
                <a:lnTo>
                  <a:pt x="2588386" y="48006"/>
                </a:lnTo>
                <a:lnTo>
                  <a:pt x="2588386" y="28193"/>
                </a:lnTo>
                <a:close/>
              </a:path>
              <a:path w="2665095" h="76200">
                <a:moveTo>
                  <a:pt x="2644774" y="28193"/>
                </a:moveTo>
                <a:lnTo>
                  <a:pt x="2606547" y="28193"/>
                </a:lnTo>
                <a:lnTo>
                  <a:pt x="2610993" y="32638"/>
                </a:lnTo>
                <a:lnTo>
                  <a:pt x="2610993" y="43560"/>
                </a:lnTo>
                <a:lnTo>
                  <a:pt x="2606547" y="48006"/>
                </a:lnTo>
                <a:lnTo>
                  <a:pt x="2644774" y="48006"/>
                </a:lnTo>
                <a:lnTo>
                  <a:pt x="2664586" y="38100"/>
                </a:lnTo>
                <a:lnTo>
                  <a:pt x="2644774" y="28193"/>
                </a:lnTo>
                <a:close/>
              </a:path>
            </a:pathLst>
          </a:custGeom>
          <a:solidFill>
            <a:srgbClr val="BEBE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649972" y="4421820"/>
            <a:ext cx="134721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Hack"/>
                <a:cs typeface="Hack"/>
              </a:rPr>
              <a:t>0xFF100</a:t>
            </a:r>
            <a:endParaRPr sz="2000" dirty="0">
              <a:latin typeface="Hack"/>
              <a:cs typeface="Hack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189476" y="5083235"/>
            <a:ext cx="2665095" cy="76200"/>
          </a:xfrm>
          <a:custGeom>
            <a:avLst/>
            <a:gdLst/>
            <a:ahLst/>
            <a:cxnLst/>
            <a:rect l="l" t="t" r="r" b="b"/>
            <a:pathLst>
              <a:path w="2665095" h="76200">
                <a:moveTo>
                  <a:pt x="2588387" y="0"/>
                </a:moveTo>
                <a:lnTo>
                  <a:pt x="2588387" y="76199"/>
                </a:lnTo>
                <a:lnTo>
                  <a:pt x="2644773" y="48006"/>
                </a:lnTo>
                <a:lnTo>
                  <a:pt x="2606548" y="48006"/>
                </a:lnTo>
                <a:lnTo>
                  <a:pt x="2610992" y="43561"/>
                </a:lnTo>
                <a:lnTo>
                  <a:pt x="2610992" y="32639"/>
                </a:lnTo>
                <a:lnTo>
                  <a:pt x="2606548" y="28194"/>
                </a:lnTo>
                <a:lnTo>
                  <a:pt x="2644775" y="28194"/>
                </a:lnTo>
                <a:lnTo>
                  <a:pt x="2588387" y="0"/>
                </a:lnTo>
                <a:close/>
              </a:path>
              <a:path w="2665095" h="76200">
                <a:moveTo>
                  <a:pt x="2588387" y="28194"/>
                </a:moveTo>
                <a:lnTo>
                  <a:pt x="4445" y="28194"/>
                </a:lnTo>
                <a:lnTo>
                  <a:pt x="0" y="32639"/>
                </a:lnTo>
                <a:lnTo>
                  <a:pt x="0" y="43561"/>
                </a:lnTo>
                <a:lnTo>
                  <a:pt x="4445" y="48006"/>
                </a:lnTo>
                <a:lnTo>
                  <a:pt x="2588387" y="48006"/>
                </a:lnTo>
                <a:lnTo>
                  <a:pt x="2588387" y="28194"/>
                </a:lnTo>
                <a:close/>
              </a:path>
              <a:path w="2665095" h="76200">
                <a:moveTo>
                  <a:pt x="2644775" y="28194"/>
                </a:moveTo>
                <a:lnTo>
                  <a:pt x="2606548" y="28194"/>
                </a:lnTo>
                <a:lnTo>
                  <a:pt x="2610992" y="32639"/>
                </a:lnTo>
                <a:lnTo>
                  <a:pt x="2610992" y="43561"/>
                </a:lnTo>
                <a:lnTo>
                  <a:pt x="2606548" y="48006"/>
                </a:lnTo>
                <a:lnTo>
                  <a:pt x="2644773" y="48006"/>
                </a:lnTo>
                <a:lnTo>
                  <a:pt x="2664587" y="38099"/>
                </a:lnTo>
                <a:lnTo>
                  <a:pt x="2644775" y="28194"/>
                </a:lnTo>
                <a:close/>
              </a:path>
            </a:pathLst>
          </a:custGeom>
          <a:solidFill>
            <a:srgbClr val="BEBE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006589" y="4960934"/>
            <a:ext cx="115023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Hack"/>
                <a:cs typeface="Hack"/>
              </a:rPr>
              <a:t>0xFF100</a:t>
            </a:r>
            <a:endParaRPr sz="2000" dirty="0">
              <a:latin typeface="Hack"/>
              <a:cs typeface="Hac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508617" y="1525346"/>
            <a:ext cx="20078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entury Gothic"/>
                <a:cs typeface="Century Gothic"/>
              </a:rPr>
              <a:t>indirect reference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211339" y="4421538"/>
            <a:ext cx="250964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Century Gothic"/>
                <a:cs typeface="Century Gothic"/>
              </a:rPr>
              <a:t>indirect reference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241855" y="4960933"/>
            <a:ext cx="250964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Century Gothic"/>
                <a:cs typeface="Century Gothic"/>
              </a:rPr>
              <a:t>indirect reference</a:t>
            </a:r>
            <a:endParaRPr sz="20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400" y="1820671"/>
            <a:ext cx="2922943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inc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():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469265" marR="508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nonlocal count  count += 1  return count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1402" y="3192525"/>
            <a:ext cx="170120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return inc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44624" y="1295146"/>
            <a:ext cx="4043251" cy="1776095"/>
            <a:chOff x="944625" y="1295146"/>
            <a:chExt cx="3341370" cy="1776095"/>
          </a:xfrm>
        </p:grpSpPr>
        <p:sp>
          <p:nvSpPr>
            <p:cNvPr id="5" name="object 5"/>
            <p:cNvSpPr/>
            <p:nvPr/>
          </p:nvSpPr>
          <p:spPr>
            <a:xfrm>
              <a:off x="3312413" y="1409446"/>
              <a:ext cx="973455" cy="715645"/>
            </a:xfrm>
            <a:custGeom>
              <a:avLst/>
              <a:gdLst/>
              <a:ahLst/>
              <a:cxnLst/>
              <a:rect l="l" t="t" r="r" b="b"/>
              <a:pathLst>
                <a:path w="973454" h="715644">
                  <a:moveTo>
                    <a:pt x="39877" y="638048"/>
                  </a:moveTo>
                  <a:lnTo>
                    <a:pt x="0" y="715263"/>
                  </a:lnTo>
                  <a:lnTo>
                    <a:pt x="85725" y="700786"/>
                  </a:lnTo>
                  <a:lnTo>
                    <a:pt x="79135" y="691768"/>
                  </a:lnTo>
                  <a:lnTo>
                    <a:pt x="54101" y="691768"/>
                  </a:lnTo>
                  <a:lnTo>
                    <a:pt x="46100" y="690499"/>
                  </a:lnTo>
                  <a:lnTo>
                    <a:pt x="41782" y="684657"/>
                  </a:lnTo>
                  <a:lnTo>
                    <a:pt x="37591" y="678941"/>
                  </a:lnTo>
                  <a:lnTo>
                    <a:pt x="38862" y="670813"/>
                  </a:lnTo>
                  <a:lnTo>
                    <a:pt x="44703" y="666623"/>
                  </a:lnTo>
                  <a:lnTo>
                    <a:pt x="55170" y="658974"/>
                  </a:lnTo>
                  <a:lnTo>
                    <a:pt x="39877" y="638048"/>
                  </a:lnTo>
                  <a:close/>
                </a:path>
                <a:path w="973454" h="715644">
                  <a:moveTo>
                    <a:pt x="55170" y="658974"/>
                  </a:moveTo>
                  <a:lnTo>
                    <a:pt x="44703" y="666623"/>
                  </a:lnTo>
                  <a:lnTo>
                    <a:pt x="38862" y="670813"/>
                  </a:lnTo>
                  <a:lnTo>
                    <a:pt x="37591" y="678941"/>
                  </a:lnTo>
                  <a:lnTo>
                    <a:pt x="41782" y="684657"/>
                  </a:lnTo>
                  <a:lnTo>
                    <a:pt x="46100" y="690499"/>
                  </a:lnTo>
                  <a:lnTo>
                    <a:pt x="54101" y="691768"/>
                  </a:lnTo>
                  <a:lnTo>
                    <a:pt x="59944" y="687577"/>
                  </a:lnTo>
                  <a:lnTo>
                    <a:pt x="70457" y="679893"/>
                  </a:lnTo>
                  <a:lnTo>
                    <a:pt x="55170" y="658974"/>
                  </a:lnTo>
                  <a:close/>
                </a:path>
                <a:path w="973454" h="715644">
                  <a:moveTo>
                    <a:pt x="70457" y="679893"/>
                  </a:moveTo>
                  <a:lnTo>
                    <a:pt x="59944" y="687577"/>
                  </a:lnTo>
                  <a:lnTo>
                    <a:pt x="54101" y="691768"/>
                  </a:lnTo>
                  <a:lnTo>
                    <a:pt x="79135" y="691768"/>
                  </a:lnTo>
                  <a:lnTo>
                    <a:pt x="70457" y="679893"/>
                  </a:lnTo>
                  <a:close/>
                </a:path>
                <a:path w="973454" h="715644">
                  <a:moveTo>
                    <a:pt x="956818" y="0"/>
                  </a:moveTo>
                  <a:lnTo>
                    <a:pt x="55170" y="658974"/>
                  </a:lnTo>
                  <a:lnTo>
                    <a:pt x="70457" y="679893"/>
                  </a:lnTo>
                  <a:lnTo>
                    <a:pt x="972057" y="20954"/>
                  </a:lnTo>
                  <a:lnTo>
                    <a:pt x="973327" y="12826"/>
                  </a:lnTo>
                  <a:lnTo>
                    <a:pt x="969137" y="7112"/>
                  </a:lnTo>
                  <a:lnTo>
                    <a:pt x="964819" y="1269"/>
                  </a:lnTo>
                  <a:lnTo>
                    <a:pt x="956818" y="0"/>
                  </a:lnTo>
                  <a:close/>
                </a:path>
              </a:pathLst>
            </a:custGeom>
            <a:solidFill>
              <a:srgbClr val="E7BE5F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6" name="object 6"/>
            <p:cNvSpPr/>
            <p:nvPr/>
          </p:nvSpPr>
          <p:spPr>
            <a:xfrm>
              <a:off x="954785" y="1305306"/>
              <a:ext cx="2903220" cy="1755775"/>
            </a:xfrm>
            <a:custGeom>
              <a:avLst/>
              <a:gdLst/>
              <a:ahLst/>
              <a:cxnLst/>
              <a:rect l="l" t="t" r="r" b="b"/>
              <a:pathLst>
                <a:path w="2903220" h="1755775">
                  <a:moveTo>
                    <a:pt x="0" y="292608"/>
                  </a:moveTo>
                  <a:lnTo>
                    <a:pt x="3829" y="245159"/>
                  </a:lnTo>
                  <a:lnTo>
                    <a:pt x="14918" y="200143"/>
                  </a:lnTo>
                  <a:lnTo>
                    <a:pt x="32661" y="158163"/>
                  </a:lnTo>
                  <a:lnTo>
                    <a:pt x="56458" y="119822"/>
                  </a:lnTo>
                  <a:lnTo>
                    <a:pt x="85705" y="85725"/>
                  </a:lnTo>
                  <a:lnTo>
                    <a:pt x="119801" y="56473"/>
                  </a:lnTo>
                  <a:lnTo>
                    <a:pt x="158141" y="32671"/>
                  </a:lnTo>
                  <a:lnTo>
                    <a:pt x="200124" y="14923"/>
                  </a:lnTo>
                  <a:lnTo>
                    <a:pt x="245147" y="3831"/>
                  </a:lnTo>
                  <a:lnTo>
                    <a:pt x="292607" y="0"/>
                  </a:lnTo>
                  <a:lnTo>
                    <a:pt x="2610612" y="0"/>
                  </a:lnTo>
                  <a:lnTo>
                    <a:pt x="2658060" y="3831"/>
                  </a:lnTo>
                  <a:lnTo>
                    <a:pt x="2703076" y="14923"/>
                  </a:lnTo>
                  <a:lnTo>
                    <a:pt x="2745056" y="32671"/>
                  </a:lnTo>
                  <a:lnTo>
                    <a:pt x="2783397" y="56473"/>
                  </a:lnTo>
                  <a:lnTo>
                    <a:pt x="2817495" y="85725"/>
                  </a:lnTo>
                  <a:lnTo>
                    <a:pt x="2846746" y="119822"/>
                  </a:lnTo>
                  <a:lnTo>
                    <a:pt x="2870548" y="158163"/>
                  </a:lnTo>
                  <a:lnTo>
                    <a:pt x="2888296" y="200143"/>
                  </a:lnTo>
                  <a:lnTo>
                    <a:pt x="2899388" y="245159"/>
                  </a:lnTo>
                  <a:lnTo>
                    <a:pt x="2903219" y="292608"/>
                  </a:lnTo>
                  <a:lnTo>
                    <a:pt x="2903219" y="1463040"/>
                  </a:lnTo>
                  <a:lnTo>
                    <a:pt x="2899388" y="1510488"/>
                  </a:lnTo>
                  <a:lnTo>
                    <a:pt x="2888296" y="1555504"/>
                  </a:lnTo>
                  <a:lnTo>
                    <a:pt x="2870548" y="1597484"/>
                  </a:lnTo>
                  <a:lnTo>
                    <a:pt x="2846746" y="1635825"/>
                  </a:lnTo>
                  <a:lnTo>
                    <a:pt x="2817495" y="1669923"/>
                  </a:lnTo>
                  <a:lnTo>
                    <a:pt x="2783397" y="1699174"/>
                  </a:lnTo>
                  <a:lnTo>
                    <a:pt x="2745056" y="1722976"/>
                  </a:lnTo>
                  <a:lnTo>
                    <a:pt x="2703076" y="1740724"/>
                  </a:lnTo>
                  <a:lnTo>
                    <a:pt x="2658060" y="1751816"/>
                  </a:lnTo>
                  <a:lnTo>
                    <a:pt x="2610612" y="1755648"/>
                  </a:lnTo>
                  <a:lnTo>
                    <a:pt x="292607" y="1755648"/>
                  </a:lnTo>
                  <a:lnTo>
                    <a:pt x="245147" y="1751816"/>
                  </a:lnTo>
                  <a:lnTo>
                    <a:pt x="200124" y="1740724"/>
                  </a:lnTo>
                  <a:lnTo>
                    <a:pt x="158141" y="1722976"/>
                  </a:lnTo>
                  <a:lnTo>
                    <a:pt x="119801" y="1699174"/>
                  </a:lnTo>
                  <a:lnTo>
                    <a:pt x="85705" y="1669923"/>
                  </a:lnTo>
                  <a:lnTo>
                    <a:pt x="56458" y="1635825"/>
                  </a:lnTo>
                  <a:lnTo>
                    <a:pt x="32661" y="1597484"/>
                  </a:lnTo>
                  <a:lnTo>
                    <a:pt x="14918" y="1555504"/>
                  </a:lnTo>
                  <a:lnTo>
                    <a:pt x="3829" y="1510488"/>
                  </a:lnTo>
                  <a:lnTo>
                    <a:pt x="0" y="1463040"/>
                  </a:lnTo>
                  <a:lnTo>
                    <a:pt x="0" y="292608"/>
                  </a:lnTo>
                  <a:close/>
                </a:path>
              </a:pathLst>
            </a:custGeom>
            <a:ln w="19812">
              <a:solidFill>
                <a:srgbClr val="E99F39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54251" y="967709"/>
            <a:ext cx="3769705" cy="6668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Aft>
                <a:spcPts val="600"/>
              </a:spcAft>
              <a:tabLst>
                <a:tab pos="2312670" algn="l"/>
              </a:tabLst>
            </a:pPr>
            <a:r>
              <a:rPr sz="2800" baseline="3086" dirty="0">
                <a:solidFill>
                  <a:srgbClr val="FFFF00"/>
                </a:solidFill>
                <a:latin typeface="Hack"/>
                <a:cs typeface="Hack"/>
              </a:rPr>
              <a:t>def counter():	</a:t>
            </a:r>
            <a:r>
              <a:rPr sz="2000" dirty="0">
                <a:solidFill>
                  <a:srgbClr val="FFFF00"/>
                </a:solidFill>
                <a:latin typeface="Century Gothic"/>
                <a:cs typeface="Century Gothic"/>
              </a:rPr>
              <a:t>closure</a:t>
            </a:r>
          </a:p>
          <a:p>
            <a:pPr marL="469900">
              <a:lnSpc>
                <a:spcPts val="2115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count = 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01363" y="3268698"/>
            <a:ext cx="36344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fn</a:t>
            </a:r>
          </a:p>
        </p:txBody>
      </p:sp>
      <p:sp>
        <p:nvSpPr>
          <p:cNvPr id="9" name="object 9"/>
          <p:cNvSpPr/>
          <p:nvPr/>
        </p:nvSpPr>
        <p:spPr>
          <a:xfrm>
            <a:off x="2853143" y="3465326"/>
            <a:ext cx="2134578" cy="607060"/>
          </a:xfrm>
          <a:custGeom>
            <a:avLst/>
            <a:gdLst/>
            <a:ahLst/>
            <a:cxnLst/>
            <a:rect l="l" t="t" r="r" b="b"/>
            <a:pathLst>
              <a:path w="1764029" h="607060">
                <a:moveTo>
                  <a:pt x="61594" y="533145"/>
                </a:moveTo>
                <a:lnTo>
                  <a:pt x="0" y="594487"/>
                </a:lnTo>
                <a:lnTo>
                  <a:pt x="85978" y="606932"/>
                </a:lnTo>
                <a:lnTo>
                  <a:pt x="79934" y="588644"/>
                </a:lnTo>
                <a:lnTo>
                  <a:pt x="58800" y="588644"/>
                </a:lnTo>
                <a:lnTo>
                  <a:pt x="51434" y="584962"/>
                </a:lnTo>
                <a:lnTo>
                  <a:pt x="49149" y="578104"/>
                </a:lnTo>
                <a:lnTo>
                  <a:pt x="46989" y="571372"/>
                </a:lnTo>
                <a:lnTo>
                  <a:pt x="50545" y="564007"/>
                </a:lnTo>
                <a:lnTo>
                  <a:pt x="69695" y="557658"/>
                </a:lnTo>
                <a:lnTo>
                  <a:pt x="61594" y="533145"/>
                </a:lnTo>
                <a:close/>
              </a:path>
              <a:path w="1764029" h="607060">
                <a:moveTo>
                  <a:pt x="69695" y="557658"/>
                </a:moveTo>
                <a:lnTo>
                  <a:pt x="50545" y="564007"/>
                </a:lnTo>
                <a:lnTo>
                  <a:pt x="46989" y="571372"/>
                </a:lnTo>
                <a:lnTo>
                  <a:pt x="49149" y="578104"/>
                </a:lnTo>
                <a:lnTo>
                  <a:pt x="51434" y="584962"/>
                </a:lnTo>
                <a:lnTo>
                  <a:pt x="58800" y="588644"/>
                </a:lnTo>
                <a:lnTo>
                  <a:pt x="77832" y="582281"/>
                </a:lnTo>
                <a:lnTo>
                  <a:pt x="69695" y="557658"/>
                </a:lnTo>
                <a:close/>
              </a:path>
              <a:path w="1764029" h="607060">
                <a:moveTo>
                  <a:pt x="77832" y="582281"/>
                </a:moveTo>
                <a:lnTo>
                  <a:pt x="58800" y="588644"/>
                </a:lnTo>
                <a:lnTo>
                  <a:pt x="79934" y="588644"/>
                </a:lnTo>
                <a:lnTo>
                  <a:pt x="77832" y="582281"/>
                </a:lnTo>
                <a:close/>
              </a:path>
              <a:path w="1764029" h="607060">
                <a:moveTo>
                  <a:pt x="1751837" y="0"/>
                </a:moveTo>
                <a:lnTo>
                  <a:pt x="69695" y="557658"/>
                </a:lnTo>
                <a:lnTo>
                  <a:pt x="77832" y="582281"/>
                </a:lnTo>
                <a:lnTo>
                  <a:pt x="1759965" y="24637"/>
                </a:lnTo>
                <a:lnTo>
                  <a:pt x="1763648" y="17272"/>
                </a:lnTo>
                <a:lnTo>
                  <a:pt x="1761362" y="10540"/>
                </a:lnTo>
                <a:lnTo>
                  <a:pt x="1759076" y="3683"/>
                </a:lnTo>
                <a:lnTo>
                  <a:pt x="175183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0" name="object 10"/>
          <p:cNvSpPr txBox="1"/>
          <p:nvPr/>
        </p:nvSpPr>
        <p:spPr>
          <a:xfrm>
            <a:off x="5562600" y="3268699"/>
            <a:ext cx="308024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70430" algn="l"/>
              </a:tabLst>
            </a:pPr>
            <a:r>
              <a:rPr sz="2000" dirty="0">
                <a:solidFill>
                  <a:srgbClr val="FFFFFF"/>
                </a:solidFill>
                <a:cs typeface="Wingdings"/>
              </a:rPr>
              <a:t>→</a:t>
            </a:r>
            <a:r>
              <a:rPr sz="2000" dirty="0">
                <a:solidFill>
                  <a:srgbClr val="FFFFFF"/>
                </a:solidFill>
                <a:cs typeface="Times New Roman"/>
              </a:rPr>
              <a:t>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inc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+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count </a:t>
            </a:r>
            <a:r>
              <a:rPr sz="2000" dirty="0">
                <a:solidFill>
                  <a:srgbClr val="FFFF00"/>
                </a:solidFill>
                <a:cs typeface="Wingdings"/>
              </a:rPr>
              <a:t>→</a:t>
            </a:r>
            <a:r>
              <a:rPr sz="2000" dirty="0">
                <a:solidFill>
                  <a:srgbClr val="FFFF00"/>
                </a:solidFill>
                <a:cs typeface="Times New Roman"/>
              </a:rPr>
              <a:t>	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0</a:t>
            </a:r>
            <a:endParaRPr sz="2000" dirty="0">
              <a:latin typeface="Hack"/>
              <a:cs typeface="H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5712" y="3915544"/>
            <a:ext cx="2492217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fn = counter()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>
              <a:solidFill>
                <a:srgbClr val="FFFF00"/>
              </a:solidFill>
              <a:latin typeface="Hack"/>
              <a:cs typeface="Hack"/>
            </a:endParaRPr>
          </a:p>
          <a:p>
            <a:pPr marL="12700">
              <a:lnSpc>
                <a:spcPct val="100000"/>
              </a:lnSpc>
              <a:tabLst>
                <a:tab pos="1130300" algn="l"/>
                <a:tab pos="1491615" algn="l"/>
              </a:tabLst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fn()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	</a:t>
            </a:r>
            <a:r>
              <a:rPr lang="en-US" sz="2000" dirty="0">
                <a:solidFill>
                  <a:srgbClr val="FFFFFF"/>
                </a:solidFill>
                <a:cs typeface="Wingdings"/>
              </a:rPr>
              <a:t>→ 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1</a:t>
            </a:r>
            <a:endParaRPr sz="2000" dirty="0">
              <a:latin typeface="Hack"/>
              <a:cs typeface="H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4019" y="5577641"/>
            <a:ext cx="69769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fn()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91990" y="5577641"/>
            <a:ext cx="161205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3380" algn="l"/>
              </a:tabLst>
            </a:pPr>
            <a:r>
              <a:rPr sz="2000" dirty="0">
                <a:solidFill>
                  <a:srgbClr val="FFFFFF"/>
                </a:solidFill>
                <a:cs typeface="Wingdings"/>
              </a:rPr>
              <a:t>→</a:t>
            </a:r>
            <a:r>
              <a:rPr lang="en-US" sz="2000" dirty="0">
                <a:solidFill>
                  <a:srgbClr val="FFFFFF"/>
                </a:solidFill>
                <a:cs typeface="Wingdings"/>
              </a:rPr>
              <a:t>  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2</a:t>
            </a:r>
            <a:endParaRPr sz="2000" dirty="0">
              <a:latin typeface="Hack"/>
              <a:cs typeface="H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09435" y="1176342"/>
            <a:ext cx="3728212" cy="8079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count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is a free variable</a:t>
            </a:r>
            <a:endParaRPr sz="2000" dirty="0">
              <a:latin typeface="Century Gothic"/>
              <a:cs typeface="Century Gothic"/>
            </a:endParaRPr>
          </a:p>
          <a:p>
            <a:pPr marL="17145">
              <a:lnSpc>
                <a:spcPct val="100000"/>
              </a:lnSpc>
              <a:spcBef>
                <a:spcPts val="135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it is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bound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to the </a:t>
            </a:r>
            <a:r>
              <a:rPr sz="2000" dirty="0">
                <a:solidFill>
                  <a:srgbClr val="FFFF00"/>
                </a:solidFill>
                <a:latin typeface="Century Gothic"/>
                <a:cs typeface="Century Gothic"/>
              </a:rPr>
              <a:t>cell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count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751200" y="4523054"/>
            <a:ext cx="905979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Hack"/>
                <a:cs typeface="Hack"/>
              </a:rPr>
              <a:t>count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's (indirect) reference changed from the object </a:t>
            </a:r>
            <a:r>
              <a:rPr sz="1800" dirty="0">
                <a:solidFill>
                  <a:srgbClr val="FFFF00"/>
                </a:solidFill>
                <a:latin typeface="Hack"/>
                <a:cs typeface="Hack"/>
              </a:rPr>
              <a:t>0</a:t>
            </a: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to the object </a:t>
            </a:r>
            <a:r>
              <a:rPr sz="1800" dirty="0">
                <a:solidFill>
                  <a:srgbClr val="FFFF00"/>
                </a:solidFill>
                <a:latin typeface="Hack"/>
                <a:cs typeface="Hack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EDBCAB-064D-43A4-A4FD-F9FEF0038F1A}"/>
              </a:ext>
            </a:extLst>
          </p:cNvPr>
          <p:cNvSpPr txBox="1"/>
          <p:nvPr/>
        </p:nvSpPr>
        <p:spPr>
          <a:xfrm>
            <a:off x="457200" y="22589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FFC000"/>
                </a:solidFill>
                <a:latin typeface="Century Gothic"/>
                <a:cs typeface="Century Gothic"/>
              </a:rPr>
              <a:t>Modifying free variables</a:t>
            </a:r>
            <a:endParaRPr lang="en-US" sz="28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8832" y="989757"/>
            <a:ext cx="10837368" cy="8463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Every time 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we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run a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function,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 </a:t>
            </a:r>
            <a:r>
              <a:rPr sz="2000" spc="-10" dirty="0">
                <a:solidFill>
                  <a:srgbClr val="FFC000"/>
                </a:solidFill>
                <a:latin typeface="Century Gothic"/>
                <a:cs typeface="Century Gothic"/>
              </a:rPr>
              <a:t>new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scope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2000" spc="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created.</a:t>
            </a:r>
            <a:endParaRPr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If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that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function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generates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closure,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 </a:t>
            </a:r>
            <a:r>
              <a:rPr sz="2000" spc="-10" dirty="0">
                <a:solidFill>
                  <a:srgbClr val="FFC000"/>
                </a:solidFill>
                <a:latin typeface="Century Gothic"/>
                <a:cs typeface="Century Gothic"/>
              </a:rPr>
              <a:t>new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closure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created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every time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as</a:t>
            </a:r>
            <a:r>
              <a:rPr sz="2000" spc="1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well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8832" y="2251024"/>
            <a:ext cx="2192732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</a:pP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def</a:t>
            </a:r>
            <a:r>
              <a:rPr sz="2000" spc="-45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counter():</a:t>
            </a:r>
            <a:endParaRPr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count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=</a:t>
            </a:r>
            <a:r>
              <a:rPr sz="2000" spc="-25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26032" y="3074670"/>
            <a:ext cx="268193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def</a:t>
            </a:r>
            <a:r>
              <a:rPr sz="2000" spc="-10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inc():</a:t>
            </a:r>
          </a:p>
          <a:p>
            <a:pPr marL="469265" marR="5080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nonlocal count  count +=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1  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return</a:t>
            </a:r>
            <a:r>
              <a:rPr sz="2000" spc="-30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count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26027" y="4446523"/>
            <a:ext cx="173553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return</a:t>
            </a:r>
            <a:r>
              <a:rPr sz="2000" spc="-55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inc</a:t>
            </a:r>
            <a:endParaRPr sz="2000" dirty="0">
              <a:solidFill>
                <a:srgbClr val="FFFF00"/>
              </a:solidFill>
              <a:latin typeface="Hack"/>
              <a:cs typeface="H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6655" y="2170303"/>
            <a:ext cx="220854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Hack"/>
              </a:rPr>
              <a:t>f1 = counter()  f2 = counter()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06655" y="3152392"/>
            <a:ext cx="660270" cy="1363194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f1()</a:t>
            </a:r>
            <a:endParaRPr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f1()</a:t>
            </a:r>
            <a:endParaRPr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f1()</a:t>
            </a:r>
            <a:endParaRPr sz="2000" dirty="0">
              <a:solidFill>
                <a:srgbClr val="FFFF00"/>
              </a:solidFill>
              <a:latin typeface="Hack"/>
              <a:cs typeface="H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67400" y="3152392"/>
            <a:ext cx="1548274" cy="1363194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373380" algn="l"/>
              </a:tabLst>
            </a:pPr>
            <a:r>
              <a:rPr sz="2000" spc="1725" dirty="0">
                <a:solidFill>
                  <a:srgbClr val="FFFFFF"/>
                </a:solidFill>
                <a:cs typeface="Wingdings"/>
              </a:rPr>
              <a:t>→</a:t>
            </a:r>
            <a:r>
              <a:rPr sz="2000" spc="1725" dirty="0">
                <a:solidFill>
                  <a:srgbClr val="FFC000"/>
                </a:solidFill>
                <a:latin typeface="Hack"/>
                <a:cs typeface="Hack"/>
              </a:rPr>
              <a:t>1</a:t>
            </a:r>
            <a:endParaRPr sz="2000" dirty="0">
              <a:latin typeface="Hack"/>
              <a:cs typeface="Hack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  <a:tabLst>
                <a:tab pos="373380" algn="l"/>
              </a:tabLst>
            </a:pPr>
            <a:r>
              <a:rPr sz="2000" spc="1725" dirty="0">
                <a:solidFill>
                  <a:srgbClr val="FFFFFF"/>
                </a:solidFill>
              </a:rPr>
              <a:t>→</a:t>
            </a:r>
            <a:r>
              <a:rPr sz="2000" spc="1725" dirty="0">
                <a:solidFill>
                  <a:srgbClr val="FFC000"/>
                </a:solidFill>
                <a:latin typeface="Hack"/>
                <a:cs typeface="Hack"/>
              </a:rPr>
              <a:t>2</a:t>
            </a:r>
            <a:endParaRPr sz="2000" dirty="0">
              <a:latin typeface="Hack"/>
              <a:cs typeface="Hack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373380" algn="l"/>
              </a:tabLst>
            </a:pPr>
            <a:r>
              <a:rPr sz="2000" spc="1725" dirty="0">
                <a:solidFill>
                  <a:srgbClr val="FFFFFF"/>
                </a:solidFill>
              </a:rPr>
              <a:t>→</a:t>
            </a:r>
            <a:r>
              <a:rPr sz="2000" spc="1725" dirty="0">
                <a:solidFill>
                  <a:srgbClr val="FFC000"/>
                </a:solidFill>
                <a:latin typeface="Hack"/>
                <a:cs typeface="Hack"/>
              </a:rPr>
              <a:t>3</a:t>
            </a:r>
            <a:endParaRPr sz="2000" dirty="0">
              <a:latin typeface="Hack"/>
              <a:cs typeface="H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6670" y="4708599"/>
            <a:ext cx="66025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f2()</a:t>
            </a:r>
            <a:endParaRPr sz="2000" dirty="0">
              <a:solidFill>
                <a:srgbClr val="FFFF00"/>
              </a:solidFill>
              <a:latin typeface="Hack"/>
              <a:cs typeface="H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67414" y="4708599"/>
            <a:ext cx="111518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3380" algn="l"/>
              </a:tabLst>
            </a:pPr>
            <a:r>
              <a:rPr sz="2000" spc="1725" dirty="0">
                <a:solidFill>
                  <a:srgbClr val="FFFFFF"/>
                </a:solidFill>
              </a:rPr>
              <a:t>→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1</a:t>
            </a:r>
            <a:endParaRPr sz="2000" dirty="0">
              <a:latin typeface="Hack"/>
              <a:cs typeface="H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12697" y="2590799"/>
            <a:ext cx="2795270" cy="1760981"/>
          </a:xfrm>
          <a:custGeom>
            <a:avLst/>
            <a:gdLst/>
            <a:ahLst/>
            <a:cxnLst/>
            <a:rect l="l" t="t" r="r" b="b"/>
            <a:pathLst>
              <a:path w="2795270" h="1783079">
                <a:moveTo>
                  <a:pt x="0" y="297180"/>
                </a:moveTo>
                <a:lnTo>
                  <a:pt x="3889" y="248986"/>
                </a:lnTo>
                <a:lnTo>
                  <a:pt x="15150" y="203265"/>
                </a:lnTo>
                <a:lnTo>
                  <a:pt x="33171" y="160628"/>
                </a:lnTo>
                <a:lnTo>
                  <a:pt x="57340" y="121688"/>
                </a:lnTo>
                <a:lnTo>
                  <a:pt x="87044" y="87058"/>
                </a:lnTo>
                <a:lnTo>
                  <a:pt x="121671" y="57351"/>
                </a:lnTo>
                <a:lnTo>
                  <a:pt x="160611" y="33179"/>
                </a:lnTo>
                <a:lnTo>
                  <a:pt x="203250" y="15154"/>
                </a:lnTo>
                <a:lnTo>
                  <a:pt x="248977" y="3890"/>
                </a:lnTo>
                <a:lnTo>
                  <a:pt x="297180" y="0"/>
                </a:lnTo>
                <a:lnTo>
                  <a:pt x="2497836" y="0"/>
                </a:lnTo>
                <a:lnTo>
                  <a:pt x="2546029" y="3890"/>
                </a:lnTo>
                <a:lnTo>
                  <a:pt x="2591751" y="15154"/>
                </a:lnTo>
                <a:lnTo>
                  <a:pt x="2634388" y="33179"/>
                </a:lnTo>
                <a:lnTo>
                  <a:pt x="2673327" y="57351"/>
                </a:lnTo>
                <a:lnTo>
                  <a:pt x="2707957" y="87058"/>
                </a:lnTo>
                <a:lnTo>
                  <a:pt x="2737664" y="121688"/>
                </a:lnTo>
                <a:lnTo>
                  <a:pt x="2761837" y="160628"/>
                </a:lnTo>
                <a:lnTo>
                  <a:pt x="2779861" y="203265"/>
                </a:lnTo>
                <a:lnTo>
                  <a:pt x="2791125" y="248986"/>
                </a:lnTo>
                <a:lnTo>
                  <a:pt x="2795016" y="297180"/>
                </a:lnTo>
                <a:lnTo>
                  <a:pt x="2795016" y="1485899"/>
                </a:lnTo>
                <a:lnTo>
                  <a:pt x="2791125" y="1534093"/>
                </a:lnTo>
                <a:lnTo>
                  <a:pt x="2779861" y="1579814"/>
                </a:lnTo>
                <a:lnTo>
                  <a:pt x="2761837" y="1622451"/>
                </a:lnTo>
                <a:lnTo>
                  <a:pt x="2737664" y="1661391"/>
                </a:lnTo>
                <a:lnTo>
                  <a:pt x="2707957" y="1696021"/>
                </a:lnTo>
                <a:lnTo>
                  <a:pt x="2673327" y="1725728"/>
                </a:lnTo>
                <a:lnTo>
                  <a:pt x="2634388" y="1749900"/>
                </a:lnTo>
                <a:lnTo>
                  <a:pt x="2591751" y="1767925"/>
                </a:lnTo>
                <a:lnTo>
                  <a:pt x="2546029" y="1779189"/>
                </a:lnTo>
                <a:lnTo>
                  <a:pt x="2497836" y="1783080"/>
                </a:lnTo>
                <a:lnTo>
                  <a:pt x="297180" y="1783080"/>
                </a:lnTo>
                <a:lnTo>
                  <a:pt x="248977" y="1779189"/>
                </a:lnTo>
                <a:lnTo>
                  <a:pt x="203250" y="1767925"/>
                </a:lnTo>
                <a:lnTo>
                  <a:pt x="160611" y="1749900"/>
                </a:lnTo>
                <a:lnTo>
                  <a:pt x="121671" y="1725728"/>
                </a:lnTo>
                <a:lnTo>
                  <a:pt x="87044" y="1696021"/>
                </a:lnTo>
                <a:lnTo>
                  <a:pt x="57340" y="1661391"/>
                </a:lnTo>
                <a:lnTo>
                  <a:pt x="33171" y="1622451"/>
                </a:lnTo>
                <a:lnTo>
                  <a:pt x="15150" y="1579814"/>
                </a:lnTo>
                <a:lnTo>
                  <a:pt x="3889" y="1534093"/>
                </a:lnTo>
                <a:lnTo>
                  <a:pt x="0" y="1485899"/>
                </a:lnTo>
                <a:lnTo>
                  <a:pt x="0" y="297180"/>
                </a:lnTo>
                <a:close/>
              </a:path>
            </a:pathLst>
          </a:custGeom>
          <a:ln w="19812">
            <a:solidFill>
              <a:srgbClr val="E99F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861564" y="2270199"/>
            <a:ext cx="129026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Century Gothic"/>
                <a:cs typeface="Century Gothic"/>
              </a:rPr>
              <a:t>c</a:t>
            </a:r>
            <a:r>
              <a:rPr sz="2000" spc="5" dirty="0">
                <a:solidFill>
                  <a:srgbClr val="FFFF00"/>
                </a:solidFill>
                <a:latin typeface="Century Gothic"/>
                <a:cs typeface="Century Gothic"/>
              </a:rPr>
              <a:t>l</a:t>
            </a:r>
            <a:r>
              <a:rPr sz="2000" dirty="0">
                <a:solidFill>
                  <a:srgbClr val="FFFF00"/>
                </a:solidFill>
                <a:latin typeface="Century Gothic"/>
                <a:cs typeface="Century Gothic"/>
              </a:rPr>
              <a:t>o</a:t>
            </a:r>
            <a:r>
              <a:rPr sz="2000" spc="-5" dirty="0">
                <a:solidFill>
                  <a:srgbClr val="FFFF00"/>
                </a:solidFill>
                <a:latin typeface="Century Gothic"/>
                <a:cs typeface="Century Gothic"/>
              </a:rPr>
              <a:t>s</a:t>
            </a:r>
            <a:r>
              <a:rPr sz="2000" dirty="0">
                <a:solidFill>
                  <a:srgbClr val="FFFF00"/>
                </a:solidFill>
                <a:latin typeface="Century Gothic"/>
                <a:cs typeface="Century Gothic"/>
              </a:rPr>
              <a:t>ure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15200" y="3429000"/>
            <a:ext cx="4691384" cy="19143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1165225">
              <a:lnSpc>
                <a:spcPct val="100899"/>
              </a:lnSpc>
              <a:spcBef>
                <a:spcPts val="80"/>
              </a:spcBef>
            </a:pP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f1</a:t>
            </a:r>
            <a:r>
              <a:rPr sz="2000" spc="-59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f2</a:t>
            </a:r>
            <a:r>
              <a:rPr sz="2000" spc="-59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do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not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have 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same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extended  scope</a:t>
            </a:r>
            <a:endParaRPr sz="2000" dirty="0">
              <a:latin typeface="Century Gothic"/>
              <a:cs typeface="Century Gothic"/>
            </a:endParaRPr>
          </a:p>
          <a:p>
            <a:pPr marL="12700" marR="5080">
              <a:lnSpc>
                <a:spcPct val="100000"/>
              </a:lnSpc>
              <a:spcBef>
                <a:spcPts val="1395"/>
              </a:spcBef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they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are different </a:t>
            </a:r>
            <a:r>
              <a:rPr sz="2000" spc="-5" dirty="0">
                <a:solidFill>
                  <a:srgbClr val="FFC000"/>
                </a:solidFill>
                <a:latin typeface="Century Gothic"/>
                <a:cs typeface="Century Gothic"/>
              </a:rPr>
              <a:t>instances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closure</a:t>
            </a:r>
            <a:endParaRPr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00"/>
                </a:solidFill>
                <a:latin typeface="Century Gothic"/>
                <a:cs typeface="Century Gothic"/>
              </a:rPr>
              <a:t>cells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are</a:t>
            </a:r>
            <a:r>
              <a:rPr sz="20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C000"/>
                </a:solidFill>
                <a:latin typeface="Century Gothic"/>
                <a:cs typeface="Century Gothic"/>
              </a:rPr>
              <a:t>different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F2E69E-DFFB-4FCF-BFE5-2B46DA42E5D3}"/>
              </a:ext>
            </a:extLst>
          </p:cNvPr>
          <p:cNvSpPr txBox="1"/>
          <p:nvPr/>
        </p:nvSpPr>
        <p:spPr>
          <a:xfrm>
            <a:off x="613995" y="27552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FFC000"/>
                </a:solidFill>
                <a:latin typeface="Century Gothic"/>
                <a:cs typeface="Century Gothic"/>
              </a:rPr>
              <a:t>Multiple </a:t>
            </a:r>
            <a:r>
              <a:rPr lang="en-US" sz="2800" spc="-5" dirty="0">
                <a:solidFill>
                  <a:srgbClr val="FFC000"/>
                </a:solidFill>
                <a:latin typeface="Century Gothic"/>
                <a:cs typeface="Century Gothic"/>
              </a:rPr>
              <a:t>Instances </a:t>
            </a:r>
            <a:r>
              <a:rPr lang="en-US" sz="2800" dirty="0">
                <a:solidFill>
                  <a:srgbClr val="FFC000"/>
                </a:solidFill>
                <a:latin typeface="Century Gothic"/>
                <a:cs typeface="Century Gothic"/>
              </a:rPr>
              <a:t>of</a:t>
            </a:r>
            <a:r>
              <a:rPr lang="en-US" sz="2800" spc="-30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lang="en-US" sz="2800" spc="-5" dirty="0">
                <a:solidFill>
                  <a:srgbClr val="FFC000"/>
                </a:solidFill>
                <a:latin typeface="Century Gothic"/>
                <a:cs typeface="Century Gothic"/>
              </a:rPr>
              <a:t>Closures</a:t>
            </a:r>
            <a:endParaRPr lang="en-US" sz="28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</TotalTime>
  <Words>1830</Words>
  <Application>Microsoft Office PowerPoint</Application>
  <PresentationFormat>Widescreen</PresentationFormat>
  <Paragraphs>337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Hack</vt:lpstr>
      <vt:lpstr>Times New Roman</vt:lpstr>
      <vt:lpstr>Office Theme</vt:lpstr>
      <vt:lpstr>PowerPoint Presentation</vt:lpstr>
      <vt:lpstr>PowerPoint Presentation</vt:lpstr>
      <vt:lpstr>PowerPoint Presentation</vt:lpstr>
      <vt:lpstr>Python Cells and Multi-Scoped Variables</vt:lpstr>
      <vt:lpstr>You can think of the closure as a function plus an extended scope that contains the free variables</vt:lpstr>
      <vt:lpstr>You can think of the closure as a function plus an extended scope that contains the free variables</vt:lpstr>
      <vt:lpstr>Introspection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Assignment Closure</vt:lpstr>
      <vt:lpstr>Assignment Closure: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Hammad's PC</dc:creator>
  <cp:lastModifiedBy>Maddy exx</cp:lastModifiedBy>
  <cp:revision>192</cp:revision>
  <dcterms:created xsi:type="dcterms:W3CDTF">2020-10-20T07:53:15Z</dcterms:created>
  <dcterms:modified xsi:type="dcterms:W3CDTF">2023-09-30T19:56:31Z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2020-10-20T00:00:00Z</vt:filetime>
  </property>
  <property fmtid="{D5CDD505-2E9C-101B-9397-08002B2CF9AE}" pid="3" name="Creator">
    <vt:lpwstr>Corel PDF Fusion v1.0   </vt:lpwstr>
  </property>
  <property fmtid="{D5CDD505-2E9C-101B-9397-08002B2CF9AE}" pid="4" name="LastSaved">
    <vt:filetime>2020-10-20T00:00:00Z</vt:filetime>
  </property>
</Properties>
</file>