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htesham Ul Haq Dar" initials="EUHD" lastIdx="1" clrIdx="0">
    <p:extLst>
      <p:ext uri="{19B8F6BF-5375-455C-9EA6-DF929625EA0E}">
        <p15:presenceInfo xmlns:p15="http://schemas.microsoft.com/office/powerpoint/2012/main" userId="S-1-5-21-329068152-1450960922-839522115-583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BF58"/>
    <a:srgbClr val="DDD083"/>
    <a:srgbClr val="FAF0DA"/>
    <a:srgbClr val="F6E5C0"/>
    <a:srgbClr val="CEBF64"/>
    <a:srgbClr val="D4C66E"/>
    <a:srgbClr val="DBD081"/>
    <a:srgbClr val="E0D488"/>
    <a:srgbClr val="E7BE5F"/>
    <a:srgbClr val="FFE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AFEF"/>
                </a:solidFill>
                <a:latin typeface="Hack"/>
                <a:cs typeface="H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20716" y="3033776"/>
            <a:ext cx="175056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1588" y="2302890"/>
            <a:ext cx="10331450" cy="200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AFEF"/>
                </a:solidFill>
                <a:latin typeface="Hack"/>
                <a:cs typeface="H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042412" y="2819400"/>
            <a:ext cx="6107175" cy="459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76800" y="3597274"/>
            <a:ext cx="2272538" cy="459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625846" y="772148"/>
            <a:ext cx="196403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1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modu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py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0282" y="1918208"/>
            <a:ext cx="2774051" cy="176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def my_func(b):  print(True)  print(a)  print(b)</a:t>
            </a: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my_func(300)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25846" y="3873090"/>
            <a:ext cx="11318366" cy="25340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my_func('a')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Hack"/>
              <a:cs typeface="Hack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Remember reference</a:t>
            </a:r>
            <a:r>
              <a:rPr sz="2000" spc="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counting?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When </a:t>
            </a:r>
            <a:r>
              <a:rPr sz="2000" dirty="0">
                <a:solidFill>
                  <a:srgbClr val="FFFF00"/>
                </a:solidFill>
                <a:latin typeface="Hack"/>
              </a:rPr>
              <a:t>my_func(var)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finishes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running,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scope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gone too!</a:t>
            </a:r>
            <a:r>
              <a:rPr lang="en-US" sz="2000" spc="1725" dirty="0">
                <a:solidFill>
                  <a:srgbClr val="00AFEF"/>
                </a:solidFill>
                <a:cs typeface="Wingdings"/>
              </a:rPr>
              <a:t> </a:t>
            </a:r>
            <a:endParaRPr sz="2000" dirty="0">
              <a:latin typeface="Century Gothic"/>
              <a:cs typeface="Century Gothic"/>
            </a:endParaRPr>
          </a:p>
          <a:p>
            <a:pPr marL="266065">
              <a:lnSpc>
                <a:spcPct val="100000"/>
              </a:lnSpc>
              <a:spcBef>
                <a:spcPts val="1130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and 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reference count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object </a:t>
            </a:r>
            <a:r>
              <a:rPr sz="2000" dirty="0">
                <a:solidFill>
                  <a:srgbClr val="FFFF00"/>
                </a:solidFill>
                <a:latin typeface="Hack"/>
              </a:rPr>
              <a:t>var</a:t>
            </a:r>
            <a:r>
              <a:rPr sz="2000" spc="-5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was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bound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(referenced)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000" spc="-2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decremented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also say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that </a:t>
            </a:r>
            <a:r>
              <a:rPr sz="2000" dirty="0">
                <a:solidFill>
                  <a:srgbClr val="FFFF00"/>
                </a:solidFill>
                <a:latin typeface="Hack"/>
              </a:rPr>
              <a:t>var</a:t>
            </a:r>
            <a:r>
              <a:rPr sz="2000" spc="-45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goes out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of 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scope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0263" y="1347615"/>
            <a:ext cx="12451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a = 10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53934A-F4B0-47E1-AA7C-57C2A5C51D54}"/>
              </a:ext>
            </a:extLst>
          </p:cNvPr>
          <p:cNvSpPr/>
          <p:nvPr/>
        </p:nvSpPr>
        <p:spPr>
          <a:xfrm>
            <a:off x="3529881" y="278584"/>
            <a:ext cx="5098662" cy="4075302"/>
          </a:xfrm>
          <a:prstGeom prst="ellipse">
            <a:avLst/>
          </a:prstGeom>
          <a:solidFill>
            <a:srgbClr val="D4C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1F05EE6F-D593-4B9A-B877-E22C43479A54}"/>
              </a:ext>
            </a:extLst>
          </p:cNvPr>
          <p:cNvSpPr/>
          <p:nvPr/>
        </p:nvSpPr>
        <p:spPr>
          <a:xfrm>
            <a:off x="6781926" y="1836393"/>
            <a:ext cx="1064819" cy="266047"/>
          </a:xfrm>
          <a:custGeom>
            <a:avLst/>
            <a:gdLst/>
            <a:ahLst/>
            <a:cxnLst/>
            <a:rect l="l" t="t" r="r" b="b"/>
            <a:pathLst>
              <a:path w="818515" h="281940">
                <a:moveTo>
                  <a:pt x="818387" y="0"/>
                </a:moveTo>
                <a:lnTo>
                  <a:pt x="0" y="0"/>
                </a:lnTo>
                <a:lnTo>
                  <a:pt x="0" y="281939"/>
                </a:lnTo>
                <a:lnTo>
                  <a:pt x="818387" y="281939"/>
                </a:lnTo>
                <a:lnTo>
                  <a:pt x="818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60821" y="482346"/>
            <a:ext cx="1506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built-in</a:t>
            </a:r>
            <a:r>
              <a:rPr sz="1800" spc="-6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scope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6461" y="1098041"/>
            <a:ext cx="4719955" cy="2933700"/>
          </a:xfrm>
          <a:custGeom>
            <a:avLst/>
            <a:gdLst/>
            <a:ahLst/>
            <a:cxnLst/>
            <a:rect l="l" t="t" r="r" b="b"/>
            <a:pathLst>
              <a:path w="4719955" h="2933700">
                <a:moveTo>
                  <a:pt x="2708657" y="2920999"/>
                </a:moveTo>
                <a:lnTo>
                  <a:pt x="2011170" y="2920999"/>
                </a:lnTo>
                <a:lnTo>
                  <a:pt x="2068289" y="2933699"/>
                </a:lnTo>
                <a:lnTo>
                  <a:pt x="2651538" y="2933699"/>
                </a:lnTo>
                <a:lnTo>
                  <a:pt x="2708657" y="2920999"/>
                </a:lnTo>
                <a:close/>
              </a:path>
              <a:path w="4719955" h="2933700">
                <a:moveTo>
                  <a:pt x="2821553" y="2908299"/>
                </a:moveTo>
                <a:lnTo>
                  <a:pt x="1898273" y="2908299"/>
                </a:lnTo>
                <a:lnTo>
                  <a:pt x="1954492" y="2920999"/>
                </a:lnTo>
                <a:lnTo>
                  <a:pt x="2765334" y="2920999"/>
                </a:lnTo>
                <a:lnTo>
                  <a:pt x="2821553" y="2908299"/>
                </a:lnTo>
                <a:close/>
              </a:path>
              <a:path w="4719955" h="2933700">
                <a:moveTo>
                  <a:pt x="2987292" y="2882899"/>
                </a:moveTo>
                <a:lnTo>
                  <a:pt x="1732535" y="2882899"/>
                </a:lnTo>
                <a:lnTo>
                  <a:pt x="1842529" y="2908299"/>
                </a:lnTo>
                <a:lnTo>
                  <a:pt x="2877297" y="2908299"/>
                </a:lnTo>
                <a:lnTo>
                  <a:pt x="2987292" y="2882899"/>
                </a:lnTo>
                <a:close/>
              </a:path>
              <a:path w="4719955" h="2933700">
                <a:moveTo>
                  <a:pt x="3200834" y="88900"/>
                </a:moveTo>
                <a:lnTo>
                  <a:pt x="1518993" y="88900"/>
                </a:lnTo>
                <a:lnTo>
                  <a:pt x="1467049" y="101600"/>
                </a:lnTo>
                <a:lnTo>
                  <a:pt x="1415715" y="127000"/>
                </a:lnTo>
                <a:lnTo>
                  <a:pt x="1216823" y="177800"/>
                </a:lnTo>
                <a:lnTo>
                  <a:pt x="1168795" y="203200"/>
                </a:lnTo>
                <a:lnTo>
                  <a:pt x="1121478" y="215900"/>
                </a:lnTo>
                <a:lnTo>
                  <a:pt x="1074891" y="241300"/>
                </a:lnTo>
                <a:lnTo>
                  <a:pt x="1029049" y="254000"/>
                </a:lnTo>
                <a:lnTo>
                  <a:pt x="983969" y="279400"/>
                </a:lnTo>
                <a:lnTo>
                  <a:pt x="939669" y="292100"/>
                </a:lnTo>
                <a:lnTo>
                  <a:pt x="896165" y="317500"/>
                </a:lnTo>
                <a:lnTo>
                  <a:pt x="853474" y="342900"/>
                </a:lnTo>
                <a:lnTo>
                  <a:pt x="811614" y="355600"/>
                </a:lnTo>
                <a:lnTo>
                  <a:pt x="770600" y="381000"/>
                </a:lnTo>
                <a:lnTo>
                  <a:pt x="730450" y="406400"/>
                </a:lnTo>
                <a:lnTo>
                  <a:pt x="691181" y="431800"/>
                </a:lnTo>
                <a:lnTo>
                  <a:pt x="652810" y="457200"/>
                </a:lnTo>
                <a:lnTo>
                  <a:pt x="615353" y="482600"/>
                </a:lnTo>
                <a:lnTo>
                  <a:pt x="578827" y="508000"/>
                </a:lnTo>
                <a:lnTo>
                  <a:pt x="543250" y="533400"/>
                </a:lnTo>
                <a:lnTo>
                  <a:pt x="508639" y="558800"/>
                </a:lnTo>
                <a:lnTo>
                  <a:pt x="475009" y="584200"/>
                </a:lnTo>
                <a:lnTo>
                  <a:pt x="442378" y="609600"/>
                </a:lnTo>
                <a:lnTo>
                  <a:pt x="410764" y="635000"/>
                </a:lnTo>
                <a:lnTo>
                  <a:pt x="380182" y="673100"/>
                </a:lnTo>
                <a:lnTo>
                  <a:pt x="350650" y="698500"/>
                </a:lnTo>
                <a:lnTo>
                  <a:pt x="322184" y="723900"/>
                </a:lnTo>
                <a:lnTo>
                  <a:pt x="294802" y="762000"/>
                </a:lnTo>
                <a:lnTo>
                  <a:pt x="268521" y="787400"/>
                </a:lnTo>
                <a:lnTo>
                  <a:pt x="243357" y="812800"/>
                </a:lnTo>
                <a:lnTo>
                  <a:pt x="219327" y="850900"/>
                </a:lnTo>
                <a:lnTo>
                  <a:pt x="196448" y="876300"/>
                </a:lnTo>
                <a:lnTo>
                  <a:pt x="174737" y="914400"/>
                </a:lnTo>
                <a:lnTo>
                  <a:pt x="154211" y="939800"/>
                </a:lnTo>
                <a:lnTo>
                  <a:pt x="134887" y="977900"/>
                </a:lnTo>
                <a:lnTo>
                  <a:pt x="116781" y="1016000"/>
                </a:lnTo>
                <a:lnTo>
                  <a:pt x="99911" y="1041400"/>
                </a:lnTo>
                <a:lnTo>
                  <a:pt x="84294" y="1079500"/>
                </a:lnTo>
                <a:lnTo>
                  <a:pt x="69946" y="1117600"/>
                </a:lnTo>
                <a:lnTo>
                  <a:pt x="56884" y="1143000"/>
                </a:lnTo>
                <a:lnTo>
                  <a:pt x="45126" y="1181100"/>
                </a:lnTo>
                <a:lnTo>
                  <a:pt x="34687" y="1219200"/>
                </a:lnTo>
                <a:lnTo>
                  <a:pt x="25586" y="1257300"/>
                </a:lnTo>
                <a:lnTo>
                  <a:pt x="17838" y="1282700"/>
                </a:lnTo>
                <a:lnTo>
                  <a:pt x="11461" y="1320800"/>
                </a:lnTo>
                <a:lnTo>
                  <a:pt x="6472" y="1358900"/>
                </a:lnTo>
                <a:lnTo>
                  <a:pt x="2887" y="1397000"/>
                </a:lnTo>
                <a:lnTo>
                  <a:pt x="724" y="1435100"/>
                </a:lnTo>
                <a:lnTo>
                  <a:pt x="0" y="1473200"/>
                </a:lnTo>
                <a:lnTo>
                  <a:pt x="724" y="1511300"/>
                </a:lnTo>
                <a:lnTo>
                  <a:pt x="6472" y="1574800"/>
                </a:lnTo>
                <a:lnTo>
                  <a:pt x="11461" y="1612900"/>
                </a:lnTo>
                <a:lnTo>
                  <a:pt x="17838" y="1651000"/>
                </a:lnTo>
                <a:lnTo>
                  <a:pt x="25586" y="1689100"/>
                </a:lnTo>
                <a:lnTo>
                  <a:pt x="34687" y="1727200"/>
                </a:lnTo>
                <a:lnTo>
                  <a:pt x="45126" y="1752600"/>
                </a:lnTo>
                <a:lnTo>
                  <a:pt x="56884" y="1790700"/>
                </a:lnTo>
                <a:lnTo>
                  <a:pt x="69946" y="1828800"/>
                </a:lnTo>
                <a:lnTo>
                  <a:pt x="84294" y="1854200"/>
                </a:lnTo>
                <a:lnTo>
                  <a:pt x="99911" y="1892300"/>
                </a:lnTo>
                <a:lnTo>
                  <a:pt x="116781" y="1930400"/>
                </a:lnTo>
                <a:lnTo>
                  <a:pt x="134887" y="1955800"/>
                </a:lnTo>
                <a:lnTo>
                  <a:pt x="154211" y="1993900"/>
                </a:lnTo>
                <a:lnTo>
                  <a:pt x="174737" y="2032000"/>
                </a:lnTo>
                <a:lnTo>
                  <a:pt x="196448" y="2057400"/>
                </a:lnTo>
                <a:lnTo>
                  <a:pt x="219327" y="2095500"/>
                </a:lnTo>
                <a:lnTo>
                  <a:pt x="243357" y="2120900"/>
                </a:lnTo>
                <a:lnTo>
                  <a:pt x="268521" y="2146300"/>
                </a:lnTo>
                <a:lnTo>
                  <a:pt x="294802" y="2184400"/>
                </a:lnTo>
                <a:lnTo>
                  <a:pt x="322184" y="2209800"/>
                </a:lnTo>
                <a:lnTo>
                  <a:pt x="350650" y="2235200"/>
                </a:lnTo>
                <a:lnTo>
                  <a:pt x="380182" y="2273300"/>
                </a:lnTo>
                <a:lnTo>
                  <a:pt x="410764" y="2298700"/>
                </a:lnTo>
                <a:lnTo>
                  <a:pt x="442378" y="2324100"/>
                </a:lnTo>
                <a:lnTo>
                  <a:pt x="475009" y="2349500"/>
                </a:lnTo>
                <a:lnTo>
                  <a:pt x="508639" y="2387600"/>
                </a:lnTo>
                <a:lnTo>
                  <a:pt x="543250" y="2413000"/>
                </a:lnTo>
                <a:lnTo>
                  <a:pt x="578827" y="2438400"/>
                </a:lnTo>
                <a:lnTo>
                  <a:pt x="615353" y="2463800"/>
                </a:lnTo>
                <a:lnTo>
                  <a:pt x="652810" y="2489200"/>
                </a:lnTo>
                <a:lnTo>
                  <a:pt x="691181" y="2514599"/>
                </a:lnTo>
                <a:lnTo>
                  <a:pt x="730450" y="2527299"/>
                </a:lnTo>
                <a:lnTo>
                  <a:pt x="770600" y="2552699"/>
                </a:lnTo>
                <a:lnTo>
                  <a:pt x="811614" y="2578099"/>
                </a:lnTo>
                <a:lnTo>
                  <a:pt x="853474" y="2603499"/>
                </a:lnTo>
                <a:lnTo>
                  <a:pt x="896165" y="2628899"/>
                </a:lnTo>
                <a:lnTo>
                  <a:pt x="939669" y="2641599"/>
                </a:lnTo>
                <a:lnTo>
                  <a:pt x="983969" y="2666999"/>
                </a:lnTo>
                <a:lnTo>
                  <a:pt x="1029049" y="2679699"/>
                </a:lnTo>
                <a:lnTo>
                  <a:pt x="1074891" y="2705099"/>
                </a:lnTo>
                <a:lnTo>
                  <a:pt x="1121478" y="2717799"/>
                </a:lnTo>
                <a:lnTo>
                  <a:pt x="1168795" y="2743199"/>
                </a:lnTo>
                <a:lnTo>
                  <a:pt x="1265546" y="2768599"/>
                </a:lnTo>
                <a:lnTo>
                  <a:pt x="1314947" y="2793999"/>
                </a:lnTo>
                <a:lnTo>
                  <a:pt x="1365009" y="2806699"/>
                </a:lnTo>
                <a:lnTo>
                  <a:pt x="1678318" y="2882899"/>
                </a:lnTo>
                <a:lnTo>
                  <a:pt x="3041508" y="2882899"/>
                </a:lnTo>
                <a:lnTo>
                  <a:pt x="3354818" y="2806699"/>
                </a:lnTo>
                <a:lnTo>
                  <a:pt x="3404880" y="2793999"/>
                </a:lnTo>
                <a:lnTo>
                  <a:pt x="3454281" y="2768599"/>
                </a:lnTo>
                <a:lnTo>
                  <a:pt x="3551032" y="2743199"/>
                </a:lnTo>
                <a:lnTo>
                  <a:pt x="3598349" y="2717799"/>
                </a:lnTo>
                <a:lnTo>
                  <a:pt x="3644936" y="2705099"/>
                </a:lnTo>
                <a:lnTo>
                  <a:pt x="3690778" y="2679699"/>
                </a:lnTo>
                <a:lnTo>
                  <a:pt x="3735858" y="2666999"/>
                </a:lnTo>
                <a:lnTo>
                  <a:pt x="3780158" y="2641599"/>
                </a:lnTo>
                <a:lnTo>
                  <a:pt x="3823662" y="2628899"/>
                </a:lnTo>
                <a:lnTo>
                  <a:pt x="3866353" y="2603499"/>
                </a:lnTo>
                <a:lnTo>
                  <a:pt x="3908213" y="2578099"/>
                </a:lnTo>
                <a:lnTo>
                  <a:pt x="3949227" y="2552699"/>
                </a:lnTo>
                <a:lnTo>
                  <a:pt x="3989377" y="2527299"/>
                </a:lnTo>
                <a:lnTo>
                  <a:pt x="4028646" y="2514599"/>
                </a:lnTo>
                <a:lnTo>
                  <a:pt x="4067017" y="2489200"/>
                </a:lnTo>
                <a:lnTo>
                  <a:pt x="4104474" y="2463800"/>
                </a:lnTo>
                <a:lnTo>
                  <a:pt x="4140999" y="2438400"/>
                </a:lnTo>
                <a:lnTo>
                  <a:pt x="4176576" y="2413000"/>
                </a:lnTo>
                <a:lnTo>
                  <a:pt x="4211188" y="2387600"/>
                </a:lnTo>
                <a:lnTo>
                  <a:pt x="4244818" y="2349500"/>
                </a:lnTo>
                <a:lnTo>
                  <a:pt x="4277449" y="2324100"/>
                </a:lnTo>
                <a:lnTo>
                  <a:pt x="4309063" y="2298700"/>
                </a:lnTo>
                <a:lnTo>
                  <a:pt x="4339645" y="2273300"/>
                </a:lnTo>
                <a:lnTo>
                  <a:pt x="4369177" y="2235200"/>
                </a:lnTo>
                <a:lnTo>
                  <a:pt x="4397643" y="2209800"/>
                </a:lnTo>
                <a:lnTo>
                  <a:pt x="4425025" y="2184400"/>
                </a:lnTo>
                <a:lnTo>
                  <a:pt x="4451306" y="2146300"/>
                </a:lnTo>
                <a:lnTo>
                  <a:pt x="4476470" y="2120900"/>
                </a:lnTo>
                <a:lnTo>
                  <a:pt x="4500500" y="2095500"/>
                </a:lnTo>
                <a:lnTo>
                  <a:pt x="4523379" y="2057400"/>
                </a:lnTo>
                <a:lnTo>
                  <a:pt x="4545090" y="2032000"/>
                </a:lnTo>
                <a:lnTo>
                  <a:pt x="4565616" y="1993900"/>
                </a:lnTo>
                <a:lnTo>
                  <a:pt x="4584940" y="1955800"/>
                </a:lnTo>
                <a:lnTo>
                  <a:pt x="4603046" y="1930400"/>
                </a:lnTo>
                <a:lnTo>
                  <a:pt x="4619916" y="1892300"/>
                </a:lnTo>
                <a:lnTo>
                  <a:pt x="4635533" y="1854200"/>
                </a:lnTo>
                <a:lnTo>
                  <a:pt x="4649881" y="1828800"/>
                </a:lnTo>
                <a:lnTo>
                  <a:pt x="4662943" y="1790700"/>
                </a:lnTo>
                <a:lnTo>
                  <a:pt x="4674701" y="1752600"/>
                </a:lnTo>
                <a:lnTo>
                  <a:pt x="4685140" y="1727200"/>
                </a:lnTo>
                <a:lnTo>
                  <a:pt x="4694241" y="1689100"/>
                </a:lnTo>
                <a:lnTo>
                  <a:pt x="4701989" y="1651000"/>
                </a:lnTo>
                <a:lnTo>
                  <a:pt x="4708366" y="1612900"/>
                </a:lnTo>
                <a:lnTo>
                  <a:pt x="4713355" y="1574800"/>
                </a:lnTo>
                <a:lnTo>
                  <a:pt x="4716940" y="1536700"/>
                </a:lnTo>
                <a:lnTo>
                  <a:pt x="4719828" y="1473200"/>
                </a:lnTo>
                <a:lnTo>
                  <a:pt x="4719103" y="1435100"/>
                </a:lnTo>
                <a:lnTo>
                  <a:pt x="4716940" y="1397000"/>
                </a:lnTo>
                <a:lnTo>
                  <a:pt x="4713355" y="1358900"/>
                </a:lnTo>
                <a:lnTo>
                  <a:pt x="4708366" y="1320800"/>
                </a:lnTo>
                <a:lnTo>
                  <a:pt x="4701989" y="1282700"/>
                </a:lnTo>
                <a:lnTo>
                  <a:pt x="4694241" y="1257300"/>
                </a:lnTo>
                <a:lnTo>
                  <a:pt x="4685140" y="1219200"/>
                </a:lnTo>
                <a:lnTo>
                  <a:pt x="4674701" y="1181100"/>
                </a:lnTo>
                <a:lnTo>
                  <a:pt x="4662943" y="1143000"/>
                </a:lnTo>
                <a:lnTo>
                  <a:pt x="4649881" y="1117600"/>
                </a:lnTo>
                <a:lnTo>
                  <a:pt x="4635533" y="1079500"/>
                </a:lnTo>
                <a:lnTo>
                  <a:pt x="4619916" y="1041400"/>
                </a:lnTo>
                <a:lnTo>
                  <a:pt x="4603046" y="1016000"/>
                </a:lnTo>
                <a:lnTo>
                  <a:pt x="4584940" y="977900"/>
                </a:lnTo>
                <a:lnTo>
                  <a:pt x="4565616" y="939800"/>
                </a:lnTo>
                <a:lnTo>
                  <a:pt x="4545090" y="914400"/>
                </a:lnTo>
                <a:lnTo>
                  <a:pt x="4523379" y="876300"/>
                </a:lnTo>
                <a:lnTo>
                  <a:pt x="4500500" y="850900"/>
                </a:lnTo>
                <a:lnTo>
                  <a:pt x="4476470" y="812800"/>
                </a:lnTo>
                <a:lnTo>
                  <a:pt x="4451306" y="787400"/>
                </a:lnTo>
                <a:lnTo>
                  <a:pt x="4425025" y="762000"/>
                </a:lnTo>
                <a:lnTo>
                  <a:pt x="4397643" y="723900"/>
                </a:lnTo>
                <a:lnTo>
                  <a:pt x="4369177" y="698500"/>
                </a:lnTo>
                <a:lnTo>
                  <a:pt x="4339645" y="673100"/>
                </a:lnTo>
                <a:lnTo>
                  <a:pt x="4309063" y="635000"/>
                </a:lnTo>
                <a:lnTo>
                  <a:pt x="4277449" y="609600"/>
                </a:lnTo>
                <a:lnTo>
                  <a:pt x="4244818" y="584200"/>
                </a:lnTo>
                <a:lnTo>
                  <a:pt x="4211188" y="558800"/>
                </a:lnTo>
                <a:lnTo>
                  <a:pt x="4176576" y="533400"/>
                </a:lnTo>
                <a:lnTo>
                  <a:pt x="4140999" y="508000"/>
                </a:lnTo>
                <a:lnTo>
                  <a:pt x="4104474" y="482600"/>
                </a:lnTo>
                <a:lnTo>
                  <a:pt x="4067017" y="457200"/>
                </a:lnTo>
                <a:lnTo>
                  <a:pt x="4028646" y="431800"/>
                </a:lnTo>
                <a:lnTo>
                  <a:pt x="3989377" y="406400"/>
                </a:lnTo>
                <a:lnTo>
                  <a:pt x="3949227" y="381000"/>
                </a:lnTo>
                <a:lnTo>
                  <a:pt x="3908213" y="355600"/>
                </a:lnTo>
                <a:lnTo>
                  <a:pt x="3866353" y="342900"/>
                </a:lnTo>
                <a:lnTo>
                  <a:pt x="3823662" y="317500"/>
                </a:lnTo>
                <a:lnTo>
                  <a:pt x="3780158" y="292100"/>
                </a:lnTo>
                <a:lnTo>
                  <a:pt x="3735858" y="279400"/>
                </a:lnTo>
                <a:lnTo>
                  <a:pt x="3690778" y="254000"/>
                </a:lnTo>
                <a:lnTo>
                  <a:pt x="3644936" y="241300"/>
                </a:lnTo>
                <a:lnTo>
                  <a:pt x="3598349" y="215900"/>
                </a:lnTo>
                <a:lnTo>
                  <a:pt x="3551032" y="203200"/>
                </a:lnTo>
                <a:lnTo>
                  <a:pt x="3503004" y="177800"/>
                </a:lnTo>
                <a:lnTo>
                  <a:pt x="3304112" y="127000"/>
                </a:lnTo>
                <a:lnTo>
                  <a:pt x="3252778" y="101600"/>
                </a:lnTo>
                <a:lnTo>
                  <a:pt x="3200834" y="88900"/>
                </a:lnTo>
                <a:close/>
              </a:path>
              <a:path w="4719955" h="2933700">
                <a:moveTo>
                  <a:pt x="2932549" y="38100"/>
                </a:moveTo>
                <a:lnTo>
                  <a:pt x="1787278" y="38100"/>
                </a:lnTo>
                <a:lnTo>
                  <a:pt x="1571530" y="88900"/>
                </a:lnTo>
                <a:lnTo>
                  <a:pt x="3148296" y="88900"/>
                </a:lnTo>
                <a:lnTo>
                  <a:pt x="2932549" y="38100"/>
                </a:lnTo>
                <a:close/>
              </a:path>
              <a:path w="4719955" h="2933700">
                <a:moveTo>
                  <a:pt x="2821553" y="25400"/>
                </a:moveTo>
                <a:lnTo>
                  <a:pt x="1898273" y="25400"/>
                </a:lnTo>
                <a:lnTo>
                  <a:pt x="1842529" y="38100"/>
                </a:lnTo>
                <a:lnTo>
                  <a:pt x="2877297" y="38100"/>
                </a:lnTo>
                <a:lnTo>
                  <a:pt x="2821553" y="25400"/>
                </a:lnTo>
                <a:close/>
              </a:path>
              <a:path w="4719955" h="2933700">
                <a:moveTo>
                  <a:pt x="2708657" y="12700"/>
                </a:moveTo>
                <a:lnTo>
                  <a:pt x="2011170" y="12700"/>
                </a:lnTo>
                <a:lnTo>
                  <a:pt x="1954492" y="25400"/>
                </a:lnTo>
                <a:lnTo>
                  <a:pt x="2765334" y="25400"/>
                </a:lnTo>
                <a:lnTo>
                  <a:pt x="2708657" y="12700"/>
                </a:lnTo>
                <a:close/>
              </a:path>
              <a:path w="4719955" h="2933700">
                <a:moveTo>
                  <a:pt x="2593994" y="0"/>
                </a:moveTo>
                <a:lnTo>
                  <a:pt x="2125832" y="0"/>
                </a:lnTo>
                <a:lnTo>
                  <a:pt x="2068289" y="12700"/>
                </a:lnTo>
                <a:lnTo>
                  <a:pt x="2651538" y="12700"/>
                </a:lnTo>
                <a:lnTo>
                  <a:pt x="2593994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96461" y="1090421"/>
            <a:ext cx="4719955" cy="2933700"/>
          </a:xfrm>
          <a:custGeom>
            <a:avLst/>
            <a:gdLst/>
            <a:ahLst/>
            <a:cxnLst/>
            <a:rect l="l" t="t" r="r" b="b"/>
            <a:pathLst>
              <a:path w="4719955" h="2933700">
                <a:moveTo>
                  <a:pt x="2708657" y="2920999"/>
                </a:moveTo>
                <a:lnTo>
                  <a:pt x="2011170" y="2920999"/>
                </a:lnTo>
                <a:lnTo>
                  <a:pt x="2068289" y="2933699"/>
                </a:lnTo>
                <a:lnTo>
                  <a:pt x="2651538" y="2933699"/>
                </a:lnTo>
                <a:lnTo>
                  <a:pt x="2708657" y="2920999"/>
                </a:lnTo>
                <a:close/>
              </a:path>
              <a:path w="4719955" h="2933700">
                <a:moveTo>
                  <a:pt x="2821553" y="2908299"/>
                </a:moveTo>
                <a:lnTo>
                  <a:pt x="1898273" y="2908299"/>
                </a:lnTo>
                <a:lnTo>
                  <a:pt x="1954492" y="2920999"/>
                </a:lnTo>
                <a:lnTo>
                  <a:pt x="2765334" y="2920999"/>
                </a:lnTo>
                <a:lnTo>
                  <a:pt x="2821553" y="2908299"/>
                </a:lnTo>
                <a:close/>
              </a:path>
              <a:path w="4719955" h="2933700">
                <a:moveTo>
                  <a:pt x="2987292" y="2882899"/>
                </a:moveTo>
                <a:lnTo>
                  <a:pt x="1732535" y="2882899"/>
                </a:lnTo>
                <a:lnTo>
                  <a:pt x="1842529" y="2908299"/>
                </a:lnTo>
                <a:lnTo>
                  <a:pt x="2877297" y="2908299"/>
                </a:lnTo>
                <a:lnTo>
                  <a:pt x="2987292" y="2882899"/>
                </a:lnTo>
                <a:close/>
              </a:path>
              <a:path w="4719955" h="2933700">
                <a:moveTo>
                  <a:pt x="3200834" y="88900"/>
                </a:moveTo>
                <a:lnTo>
                  <a:pt x="1518993" y="88900"/>
                </a:lnTo>
                <a:lnTo>
                  <a:pt x="1467049" y="101600"/>
                </a:lnTo>
                <a:lnTo>
                  <a:pt x="1415715" y="127000"/>
                </a:lnTo>
                <a:lnTo>
                  <a:pt x="1216823" y="177800"/>
                </a:lnTo>
                <a:lnTo>
                  <a:pt x="1168795" y="203200"/>
                </a:lnTo>
                <a:lnTo>
                  <a:pt x="1121478" y="215900"/>
                </a:lnTo>
                <a:lnTo>
                  <a:pt x="1074891" y="241300"/>
                </a:lnTo>
                <a:lnTo>
                  <a:pt x="1029049" y="254000"/>
                </a:lnTo>
                <a:lnTo>
                  <a:pt x="983969" y="279400"/>
                </a:lnTo>
                <a:lnTo>
                  <a:pt x="939669" y="292100"/>
                </a:lnTo>
                <a:lnTo>
                  <a:pt x="896165" y="317500"/>
                </a:lnTo>
                <a:lnTo>
                  <a:pt x="853474" y="342900"/>
                </a:lnTo>
                <a:lnTo>
                  <a:pt x="811614" y="355600"/>
                </a:lnTo>
                <a:lnTo>
                  <a:pt x="770600" y="381000"/>
                </a:lnTo>
                <a:lnTo>
                  <a:pt x="730450" y="406400"/>
                </a:lnTo>
                <a:lnTo>
                  <a:pt x="691181" y="431800"/>
                </a:lnTo>
                <a:lnTo>
                  <a:pt x="652810" y="457200"/>
                </a:lnTo>
                <a:lnTo>
                  <a:pt x="615353" y="482600"/>
                </a:lnTo>
                <a:lnTo>
                  <a:pt x="578827" y="508000"/>
                </a:lnTo>
                <a:lnTo>
                  <a:pt x="543250" y="533400"/>
                </a:lnTo>
                <a:lnTo>
                  <a:pt x="508639" y="558800"/>
                </a:lnTo>
                <a:lnTo>
                  <a:pt x="475009" y="584200"/>
                </a:lnTo>
                <a:lnTo>
                  <a:pt x="442378" y="609600"/>
                </a:lnTo>
                <a:lnTo>
                  <a:pt x="410764" y="635000"/>
                </a:lnTo>
                <a:lnTo>
                  <a:pt x="380182" y="673100"/>
                </a:lnTo>
                <a:lnTo>
                  <a:pt x="350650" y="698500"/>
                </a:lnTo>
                <a:lnTo>
                  <a:pt x="322184" y="723900"/>
                </a:lnTo>
                <a:lnTo>
                  <a:pt x="294802" y="762000"/>
                </a:lnTo>
                <a:lnTo>
                  <a:pt x="268521" y="787400"/>
                </a:lnTo>
                <a:lnTo>
                  <a:pt x="243357" y="812800"/>
                </a:lnTo>
                <a:lnTo>
                  <a:pt x="219327" y="850900"/>
                </a:lnTo>
                <a:lnTo>
                  <a:pt x="196448" y="876300"/>
                </a:lnTo>
                <a:lnTo>
                  <a:pt x="174737" y="914400"/>
                </a:lnTo>
                <a:lnTo>
                  <a:pt x="154211" y="939800"/>
                </a:lnTo>
                <a:lnTo>
                  <a:pt x="134887" y="977900"/>
                </a:lnTo>
                <a:lnTo>
                  <a:pt x="116781" y="1016000"/>
                </a:lnTo>
                <a:lnTo>
                  <a:pt x="99911" y="1041400"/>
                </a:lnTo>
                <a:lnTo>
                  <a:pt x="84294" y="1079500"/>
                </a:lnTo>
                <a:lnTo>
                  <a:pt x="69946" y="1117600"/>
                </a:lnTo>
                <a:lnTo>
                  <a:pt x="56884" y="1143000"/>
                </a:lnTo>
                <a:lnTo>
                  <a:pt x="45126" y="1181100"/>
                </a:lnTo>
                <a:lnTo>
                  <a:pt x="34687" y="1219200"/>
                </a:lnTo>
                <a:lnTo>
                  <a:pt x="25586" y="1257300"/>
                </a:lnTo>
                <a:lnTo>
                  <a:pt x="17838" y="1282700"/>
                </a:lnTo>
                <a:lnTo>
                  <a:pt x="11461" y="1320800"/>
                </a:lnTo>
                <a:lnTo>
                  <a:pt x="6472" y="1358900"/>
                </a:lnTo>
                <a:lnTo>
                  <a:pt x="2887" y="1397000"/>
                </a:lnTo>
                <a:lnTo>
                  <a:pt x="724" y="1435100"/>
                </a:lnTo>
                <a:lnTo>
                  <a:pt x="0" y="1473200"/>
                </a:lnTo>
                <a:lnTo>
                  <a:pt x="724" y="1511300"/>
                </a:lnTo>
                <a:lnTo>
                  <a:pt x="6472" y="1574800"/>
                </a:lnTo>
                <a:lnTo>
                  <a:pt x="11461" y="1612900"/>
                </a:lnTo>
                <a:lnTo>
                  <a:pt x="17838" y="1651000"/>
                </a:lnTo>
                <a:lnTo>
                  <a:pt x="25586" y="1689100"/>
                </a:lnTo>
                <a:lnTo>
                  <a:pt x="34687" y="1727200"/>
                </a:lnTo>
                <a:lnTo>
                  <a:pt x="45126" y="1752600"/>
                </a:lnTo>
                <a:lnTo>
                  <a:pt x="56884" y="1790700"/>
                </a:lnTo>
                <a:lnTo>
                  <a:pt x="69946" y="1828800"/>
                </a:lnTo>
                <a:lnTo>
                  <a:pt x="84294" y="1854200"/>
                </a:lnTo>
                <a:lnTo>
                  <a:pt x="99911" y="1892300"/>
                </a:lnTo>
                <a:lnTo>
                  <a:pt x="116781" y="1930400"/>
                </a:lnTo>
                <a:lnTo>
                  <a:pt x="134887" y="1955800"/>
                </a:lnTo>
                <a:lnTo>
                  <a:pt x="154211" y="1993900"/>
                </a:lnTo>
                <a:lnTo>
                  <a:pt x="174737" y="2032000"/>
                </a:lnTo>
                <a:lnTo>
                  <a:pt x="196448" y="2057400"/>
                </a:lnTo>
                <a:lnTo>
                  <a:pt x="219327" y="2095500"/>
                </a:lnTo>
                <a:lnTo>
                  <a:pt x="243357" y="2120900"/>
                </a:lnTo>
                <a:lnTo>
                  <a:pt x="268521" y="2146300"/>
                </a:lnTo>
                <a:lnTo>
                  <a:pt x="294802" y="2184400"/>
                </a:lnTo>
                <a:lnTo>
                  <a:pt x="322184" y="2209800"/>
                </a:lnTo>
                <a:lnTo>
                  <a:pt x="350650" y="2235200"/>
                </a:lnTo>
                <a:lnTo>
                  <a:pt x="380182" y="2273300"/>
                </a:lnTo>
                <a:lnTo>
                  <a:pt x="410764" y="2298700"/>
                </a:lnTo>
                <a:lnTo>
                  <a:pt x="442378" y="2324100"/>
                </a:lnTo>
                <a:lnTo>
                  <a:pt x="475009" y="2349500"/>
                </a:lnTo>
                <a:lnTo>
                  <a:pt x="508639" y="2387600"/>
                </a:lnTo>
                <a:lnTo>
                  <a:pt x="543250" y="2413000"/>
                </a:lnTo>
                <a:lnTo>
                  <a:pt x="578827" y="2438400"/>
                </a:lnTo>
                <a:lnTo>
                  <a:pt x="615353" y="2463800"/>
                </a:lnTo>
                <a:lnTo>
                  <a:pt x="652810" y="2489200"/>
                </a:lnTo>
                <a:lnTo>
                  <a:pt x="691181" y="2514599"/>
                </a:lnTo>
                <a:lnTo>
                  <a:pt x="730450" y="2527299"/>
                </a:lnTo>
                <a:lnTo>
                  <a:pt x="770600" y="2552699"/>
                </a:lnTo>
                <a:lnTo>
                  <a:pt x="811614" y="2578099"/>
                </a:lnTo>
                <a:lnTo>
                  <a:pt x="853474" y="2603499"/>
                </a:lnTo>
                <a:lnTo>
                  <a:pt x="896165" y="2628899"/>
                </a:lnTo>
                <a:lnTo>
                  <a:pt x="939669" y="2641599"/>
                </a:lnTo>
                <a:lnTo>
                  <a:pt x="983969" y="2666999"/>
                </a:lnTo>
                <a:lnTo>
                  <a:pt x="1029049" y="2679699"/>
                </a:lnTo>
                <a:lnTo>
                  <a:pt x="1074891" y="2705099"/>
                </a:lnTo>
                <a:lnTo>
                  <a:pt x="1121478" y="2717799"/>
                </a:lnTo>
                <a:lnTo>
                  <a:pt x="1168795" y="2743199"/>
                </a:lnTo>
                <a:lnTo>
                  <a:pt x="1265546" y="2768599"/>
                </a:lnTo>
                <a:lnTo>
                  <a:pt x="1314947" y="2793999"/>
                </a:lnTo>
                <a:lnTo>
                  <a:pt x="1365009" y="2806699"/>
                </a:lnTo>
                <a:lnTo>
                  <a:pt x="1678318" y="2882899"/>
                </a:lnTo>
                <a:lnTo>
                  <a:pt x="3041508" y="2882899"/>
                </a:lnTo>
                <a:lnTo>
                  <a:pt x="3354818" y="2806699"/>
                </a:lnTo>
                <a:lnTo>
                  <a:pt x="3404880" y="2793999"/>
                </a:lnTo>
                <a:lnTo>
                  <a:pt x="3454281" y="2768599"/>
                </a:lnTo>
                <a:lnTo>
                  <a:pt x="3551032" y="2743199"/>
                </a:lnTo>
                <a:lnTo>
                  <a:pt x="3598349" y="2717799"/>
                </a:lnTo>
                <a:lnTo>
                  <a:pt x="3644936" y="2705099"/>
                </a:lnTo>
                <a:lnTo>
                  <a:pt x="3690778" y="2679699"/>
                </a:lnTo>
                <a:lnTo>
                  <a:pt x="3735858" y="2666999"/>
                </a:lnTo>
                <a:lnTo>
                  <a:pt x="3780158" y="2641599"/>
                </a:lnTo>
                <a:lnTo>
                  <a:pt x="3823662" y="2628899"/>
                </a:lnTo>
                <a:lnTo>
                  <a:pt x="3866353" y="2603499"/>
                </a:lnTo>
                <a:lnTo>
                  <a:pt x="3908213" y="2578099"/>
                </a:lnTo>
                <a:lnTo>
                  <a:pt x="3949227" y="2552699"/>
                </a:lnTo>
                <a:lnTo>
                  <a:pt x="3989377" y="2527299"/>
                </a:lnTo>
                <a:lnTo>
                  <a:pt x="4028646" y="2514599"/>
                </a:lnTo>
                <a:lnTo>
                  <a:pt x="4067017" y="2489200"/>
                </a:lnTo>
                <a:lnTo>
                  <a:pt x="4104474" y="2463800"/>
                </a:lnTo>
                <a:lnTo>
                  <a:pt x="4140999" y="2438400"/>
                </a:lnTo>
                <a:lnTo>
                  <a:pt x="4176576" y="2413000"/>
                </a:lnTo>
                <a:lnTo>
                  <a:pt x="4211188" y="2387600"/>
                </a:lnTo>
                <a:lnTo>
                  <a:pt x="4244818" y="2349500"/>
                </a:lnTo>
                <a:lnTo>
                  <a:pt x="4277449" y="2324100"/>
                </a:lnTo>
                <a:lnTo>
                  <a:pt x="4309063" y="2298700"/>
                </a:lnTo>
                <a:lnTo>
                  <a:pt x="4339645" y="2273300"/>
                </a:lnTo>
                <a:lnTo>
                  <a:pt x="4369177" y="2235200"/>
                </a:lnTo>
                <a:lnTo>
                  <a:pt x="4397643" y="2209800"/>
                </a:lnTo>
                <a:lnTo>
                  <a:pt x="4425025" y="2184400"/>
                </a:lnTo>
                <a:lnTo>
                  <a:pt x="4451306" y="2146300"/>
                </a:lnTo>
                <a:lnTo>
                  <a:pt x="4476470" y="2120900"/>
                </a:lnTo>
                <a:lnTo>
                  <a:pt x="4500500" y="2095500"/>
                </a:lnTo>
                <a:lnTo>
                  <a:pt x="4523379" y="2057400"/>
                </a:lnTo>
                <a:lnTo>
                  <a:pt x="4545090" y="2032000"/>
                </a:lnTo>
                <a:lnTo>
                  <a:pt x="4565616" y="1993900"/>
                </a:lnTo>
                <a:lnTo>
                  <a:pt x="4584940" y="1955800"/>
                </a:lnTo>
                <a:lnTo>
                  <a:pt x="4603046" y="1930400"/>
                </a:lnTo>
                <a:lnTo>
                  <a:pt x="4619916" y="1892300"/>
                </a:lnTo>
                <a:lnTo>
                  <a:pt x="4635533" y="1854200"/>
                </a:lnTo>
                <a:lnTo>
                  <a:pt x="4649881" y="1828800"/>
                </a:lnTo>
                <a:lnTo>
                  <a:pt x="4662943" y="1790700"/>
                </a:lnTo>
                <a:lnTo>
                  <a:pt x="4674701" y="1752600"/>
                </a:lnTo>
                <a:lnTo>
                  <a:pt x="4685140" y="1727200"/>
                </a:lnTo>
                <a:lnTo>
                  <a:pt x="4694241" y="1689100"/>
                </a:lnTo>
                <a:lnTo>
                  <a:pt x="4701989" y="1651000"/>
                </a:lnTo>
                <a:lnTo>
                  <a:pt x="4708366" y="1612900"/>
                </a:lnTo>
                <a:lnTo>
                  <a:pt x="4713355" y="1574800"/>
                </a:lnTo>
                <a:lnTo>
                  <a:pt x="4716940" y="1536700"/>
                </a:lnTo>
                <a:lnTo>
                  <a:pt x="4719828" y="1473200"/>
                </a:lnTo>
                <a:lnTo>
                  <a:pt x="4719103" y="1435100"/>
                </a:lnTo>
                <a:lnTo>
                  <a:pt x="4716940" y="1397000"/>
                </a:lnTo>
                <a:lnTo>
                  <a:pt x="4713355" y="1358900"/>
                </a:lnTo>
                <a:lnTo>
                  <a:pt x="4708366" y="1320800"/>
                </a:lnTo>
                <a:lnTo>
                  <a:pt x="4701989" y="1282700"/>
                </a:lnTo>
                <a:lnTo>
                  <a:pt x="4694241" y="1257300"/>
                </a:lnTo>
                <a:lnTo>
                  <a:pt x="4685140" y="1219200"/>
                </a:lnTo>
                <a:lnTo>
                  <a:pt x="4674701" y="1181100"/>
                </a:lnTo>
                <a:lnTo>
                  <a:pt x="4662943" y="1143000"/>
                </a:lnTo>
                <a:lnTo>
                  <a:pt x="4649881" y="1117600"/>
                </a:lnTo>
                <a:lnTo>
                  <a:pt x="4635533" y="1079500"/>
                </a:lnTo>
                <a:lnTo>
                  <a:pt x="4619916" y="1041400"/>
                </a:lnTo>
                <a:lnTo>
                  <a:pt x="4603046" y="1016000"/>
                </a:lnTo>
                <a:lnTo>
                  <a:pt x="4584940" y="977900"/>
                </a:lnTo>
                <a:lnTo>
                  <a:pt x="4565616" y="939800"/>
                </a:lnTo>
                <a:lnTo>
                  <a:pt x="4545090" y="914400"/>
                </a:lnTo>
                <a:lnTo>
                  <a:pt x="4523379" y="876300"/>
                </a:lnTo>
                <a:lnTo>
                  <a:pt x="4500500" y="850900"/>
                </a:lnTo>
                <a:lnTo>
                  <a:pt x="4476470" y="812800"/>
                </a:lnTo>
                <a:lnTo>
                  <a:pt x="4451306" y="787400"/>
                </a:lnTo>
                <a:lnTo>
                  <a:pt x="4425025" y="762000"/>
                </a:lnTo>
                <a:lnTo>
                  <a:pt x="4397643" y="723900"/>
                </a:lnTo>
                <a:lnTo>
                  <a:pt x="4369177" y="698500"/>
                </a:lnTo>
                <a:lnTo>
                  <a:pt x="4339645" y="673100"/>
                </a:lnTo>
                <a:lnTo>
                  <a:pt x="4309063" y="635000"/>
                </a:lnTo>
                <a:lnTo>
                  <a:pt x="4277449" y="609600"/>
                </a:lnTo>
                <a:lnTo>
                  <a:pt x="4244818" y="584200"/>
                </a:lnTo>
                <a:lnTo>
                  <a:pt x="4211188" y="558800"/>
                </a:lnTo>
                <a:lnTo>
                  <a:pt x="4176576" y="533400"/>
                </a:lnTo>
                <a:lnTo>
                  <a:pt x="4140999" y="508000"/>
                </a:lnTo>
                <a:lnTo>
                  <a:pt x="4104474" y="482600"/>
                </a:lnTo>
                <a:lnTo>
                  <a:pt x="4067017" y="457200"/>
                </a:lnTo>
                <a:lnTo>
                  <a:pt x="4028646" y="431800"/>
                </a:lnTo>
                <a:lnTo>
                  <a:pt x="3989377" y="406400"/>
                </a:lnTo>
                <a:lnTo>
                  <a:pt x="3949227" y="381000"/>
                </a:lnTo>
                <a:lnTo>
                  <a:pt x="3908213" y="355600"/>
                </a:lnTo>
                <a:lnTo>
                  <a:pt x="3866353" y="342900"/>
                </a:lnTo>
                <a:lnTo>
                  <a:pt x="3823662" y="317500"/>
                </a:lnTo>
                <a:lnTo>
                  <a:pt x="3780158" y="292100"/>
                </a:lnTo>
                <a:lnTo>
                  <a:pt x="3735858" y="279400"/>
                </a:lnTo>
                <a:lnTo>
                  <a:pt x="3690778" y="254000"/>
                </a:lnTo>
                <a:lnTo>
                  <a:pt x="3644936" y="241300"/>
                </a:lnTo>
                <a:lnTo>
                  <a:pt x="3598349" y="215900"/>
                </a:lnTo>
                <a:lnTo>
                  <a:pt x="3551032" y="203200"/>
                </a:lnTo>
                <a:lnTo>
                  <a:pt x="3503004" y="177800"/>
                </a:lnTo>
                <a:lnTo>
                  <a:pt x="3304112" y="127000"/>
                </a:lnTo>
                <a:lnTo>
                  <a:pt x="3252778" y="101600"/>
                </a:lnTo>
                <a:lnTo>
                  <a:pt x="3200834" y="88900"/>
                </a:lnTo>
                <a:close/>
              </a:path>
              <a:path w="4719955" h="2933700">
                <a:moveTo>
                  <a:pt x="2932549" y="38100"/>
                </a:moveTo>
                <a:lnTo>
                  <a:pt x="1787278" y="38100"/>
                </a:lnTo>
                <a:lnTo>
                  <a:pt x="1571530" y="88900"/>
                </a:lnTo>
                <a:lnTo>
                  <a:pt x="3148296" y="88900"/>
                </a:lnTo>
                <a:lnTo>
                  <a:pt x="2932549" y="38100"/>
                </a:lnTo>
                <a:close/>
              </a:path>
              <a:path w="4719955" h="2933700">
                <a:moveTo>
                  <a:pt x="2821553" y="25400"/>
                </a:moveTo>
                <a:lnTo>
                  <a:pt x="1898273" y="25400"/>
                </a:lnTo>
                <a:lnTo>
                  <a:pt x="1842529" y="38100"/>
                </a:lnTo>
                <a:lnTo>
                  <a:pt x="2877297" y="38100"/>
                </a:lnTo>
                <a:lnTo>
                  <a:pt x="2821553" y="25400"/>
                </a:lnTo>
                <a:close/>
              </a:path>
              <a:path w="4719955" h="2933700">
                <a:moveTo>
                  <a:pt x="2708657" y="12700"/>
                </a:moveTo>
                <a:lnTo>
                  <a:pt x="2011170" y="12700"/>
                </a:lnTo>
                <a:lnTo>
                  <a:pt x="1954492" y="25400"/>
                </a:lnTo>
                <a:lnTo>
                  <a:pt x="2765334" y="25400"/>
                </a:lnTo>
                <a:lnTo>
                  <a:pt x="2708657" y="12700"/>
                </a:lnTo>
                <a:close/>
              </a:path>
              <a:path w="4719955" h="2933700">
                <a:moveTo>
                  <a:pt x="2593994" y="0"/>
                </a:moveTo>
                <a:lnTo>
                  <a:pt x="2125832" y="0"/>
                </a:lnTo>
                <a:lnTo>
                  <a:pt x="2068289" y="12700"/>
                </a:lnTo>
                <a:lnTo>
                  <a:pt x="2651538" y="12700"/>
                </a:lnTo>
                <a:lnTo>
                  <a:pt x="2593994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96461" y="1090421"/>
            <a:ext cx="4719955" cy="2941320"/>
          </a:xfrm>
          <a:custGeom>
            <a:avLst/>
            <a:gdLst/>
            <a:ahLst/>
            <a:cxnLst/>
            <a:rect l="l" t="t" r="r" b="b"/>
            <a:pathLst>
              <a:path w="4719955" h="2941320">
                <a:moveTo>
                  <a:pt x="0" y="1470660"/>
                </a:moveTo>
                <a:lnTo>
                  <a:pt x="2887" y="1397264"/>
                </a:lnTo>
                <a:lnTo>
                  <a:pt x="11461" y="1324799"/>
                </a:lnTo>
                <a:lnTo>
                  <a:pt x="25586" y="1253350"/>
                </a:lnTo>
                <a:lnTo>
                  <a:pt x="45126" y="1182999"/>
                </a:lnTo>
                <a:lnTo>
                  <a:pt x="69946" y="1113833"/>
                </a:lnTo>
                <a:lnTo>
                  <a:pt x="99911" y="1045935"/>
                </a:lnTo>
                <a:lnTo>
                  <a:pt x="134887" y="979389"/>
                </a:lnTo>
                <a:lnTo>
                  <a:pt x="174737" y="914280"/>
                </a:lnTo>
                <a:lnTo>
                  <a:pt x="196448" y="882290"/>
                </a:lnTo>
                <a:lnTo>
                  <a:pt x="219327" y="850692"/>
                </a:lnTo>
                <a:lnTo>
                  <a:pt x="243357" y="819494"/>
                </a:lnTo>
                <a:lnTo>
                  <a:pt x="268521" y="788709"/>
                </a:lnTo>
                <a:lnTo>
                  <a:pt x="294802" y="758346"/>
                </a:lnTo>
                <a:lnTo>
                  <a:pt x="322184" y="728415"/>
                </a:lnTo>
                <a:lnTo>
                  <a:pt x="350650" y="698928"/>
                </a:lnTo>
                <a:lnTo>
                  <a:pt x="380182" y="669896"/>
                </a:lnTo>
                <a:lnTo>
                  <a:pt x="410764" y="641327"/>
                </a:lnTo>
                <a:lnTo>
                  <a:pt x="442378" y="613234"/>
                </a:lnTo>
                <a:lnTo>
                  <a:pt x="475009" y="585626"/>
                </a:lnTo>
                <a:lnTo>
                  <a:pt x="508639" y="558515"/>
                </a:lnTo>
                <a:lnTo>
                  <a:pt x="543250" y="531910"/>
                </a:lnTo>
                <a:lnTo>
                  <a:pt x="578827" y="505822"/>
                </a:lnTo>
                <a:lnTo>
                  <a:pt x="615353" y="480262"/>
                </a:lnTo>
                <a:lnTo>
                  <a:pt x="652810" y="455241"/>
                </a:lnTo>
                <a:lnTo>
                  <a:pt x="691181" y="430768"/>
                </a:lnTo>
                <a:lnTo>
                  <a:pt x="730450" y="406854"/>
                </a:lnTo>
                <a:lnTo>
                  <a:pt x="770600" y="383511"/>
                </a:lnTo>
                <a:lnTo>
                  <a:pt x="811614" y="360747"/>
                </a:lnTo>
                <a:lnTo>
                  <a:pt x="853474" y="338575"/>
                </a:lnTo>
                <a:lnTo>
                  <a:pt x="896165" y="317004"/>
                </a:lnTo>
                <a:lnTo>
                  <a:pt x="939669" y="296046"/>
                </a:lnTo>
                <a:lnTo>
                  <a:pt x="983969" y="275709"/>
                </a:lnTo>
                <a:lnTo>
                  <a:pt x="1029049" y="256006"/>
                </a:lnTo>
                <a:lnTo>
                  <a:pt x="1074891" y="236947"/>
                </a:lnTo>
                <a:lnTo>
                  <a:pt x="1121478" y="218541"/>
                </a:lnTo>
                <a:lnTo>
                  <a:pt x="1168795" y="200801"/>
                </a:lnTo>
                <a:lnTo>
                  <a:pt x="1216823" y="183735"/>
                </a:lnTo>
                <a:lnTo>
                  <a:pt x="1265546" y="167356"/>
                </a:lnTo>
                <a:lnTo>
                  <a:pt x="1314947" y="151672"/>
                </a:lnTo>
                <a:lnTo>
                  <a:pt x="1365009" y="136696"/>
                </a:lnTo>
                <a:lnTo>
                  <a:pt x="1415715" y="122437"/>
                </a:lnTo>
                <a:lnTo>
                  <a:pt x="1467049" y="108906"/>
                </a:lnTo>
                <a:lnTo>
                  <a:pt x="1518993" y="96113"/>
                </a:lnTo>
                <a:lnTo>
                  <a:pt x="1571530" y="84069"/>
                </a:lnTo>
                <a:lnTo>
                  <a:pt x="1624644" y="72785"/>
                </a:lnTo>
                <a:lnTo>
                  <a:pt x="1678318" y="62271"/>
                </a:lnTo>
                <a:lnTo>
                  <a:pt x="1732535" y="52537"/>
                </a:lnTo>
                <a:lnTo>
                  <a:pt x="1787278" y="43594"/>
                </a:lnTo>
                <a:lnTo>
                  <a:pt x="1842529" y="35454"/>
                </a:lnTo>
                <a:lnTo>
                  <a:pt x="1898273" y="28125"/>
                </a:lnTo>
                <a:lnTo>
                  <a:pt x="1954492" y="21619"/>
                </a:lnTo>
                <a:lnTo>
                  <a:pt x="2011170" y="15947"/>
                </a:lnTo>
                <a:lnTo>
                  <a:pt x="2068289" y="11118"/>
                </a:lnTo>
                <a:lnTo>
                  <a:pt x="2125832" y="7143"/>
                </a:lnTo>
                <a:lnTo>
                  <a:pt x="2183783" y="4034"/>
                </a:lnTo>
                <a:lnTo>
                  <a:pt x="2242125" y="1799"/>
                </a:lnTo>
                <a:lnTo>
                  <a:pt x="2300841" y="451"/>
                </a:lnTo>
                <a:lnTo>
                  <a:pt x="2359913" y="0"/>
                </a:lnTo>
                <a:lnTo>
                  <a:pt x="2418986" y="451"/>
                </a:lnTo>
                <a:lnTo>
                  <a:pt x="2477702" y="1799"/>
                </a:lnTo>
                <a:lnTo>
                  <a:pt x="2536043" y="4034"/>
                </a:lnTo>
                <a:lnTo>
                  <a:pt x="2593994" y="7143"/>
                </a:lnTo>
                <a:lnTo>
                  <a:pt x="2651538" y="11118"/>
                </a:lnTo>
                <a:lnTo>
                  <a:pt x="2708657" y="15947"/>
                </a:lnTo>
                <a:lnTo>
                  <a:pt x="2765334" y="21619"/>
                </a:lnTo>
                <a:lnTo>
                  <a:pt x="2821553" y="28125"/>
                </a:lnTo>
                <a:lnTo>
                  <a:pt x="2877297" y="35454"/>
                </a:lnTo>
                <a:lnTo>
                  <a:pt x="2932549" y="43594"/>
                </a:lnTo>
                <a:lnTo>
                  <a:pt x="2987292" y="52537"/>
                </a:lnTo>
                <a:lnTo>
                  <a:pt x="3041508" y="62271"/>
                </a:lnTo>
                <a:lnTo>
                  <a:pt x="3095182" y="72785"/>
                </a:lnTo>
                <a:lnTo>
                  <a:pt x="3148296" y="84069"/>
                </a:lnTo>
                <a:lnTo>
                  <a:pt x="3200834" y="96113"/>
                </a:lnTo>
                <a:lnTo>
                  <a:pt x="3252778" y="108906"/>
                </a:lnTo>
                <a:lnTo>
                  <a:pt x="3304112" y="122437"/>
                </a:lnTo>
                <a:lnTo>
                  <a:pt x="3354818" y="136696"/>
                </a:lnTo>
                <a:lnTo>
                  <a:pt x="3404880" y="151672"/>
                </a:lnTo>
                <a:lnTo>
                  <a:pt x="3454281" y="167356"/>
                </a:lnTo>
                <a:lnTo>
                  <a:pt x="3503004" y="183735"/>
                </a:lnTo>
                <a:lnTo>
                  <a:pt x="3551032" y="200801"/>
                </a:lnTo>
                <a:lnTo>
                  <a:pt x="3598349" y="218541"/>
                </a:lnTo>
                <a:lnTo>
                  <a:pt x="3644936" y="236947"/>
                </a:lnTo>
                <a:lnTo>
                  <a:pt x="3690778" y="256006"/>
                </a:lnTo>
                <a:lnTo>
                  <a:pt x="3735858" y="275709"/>
                </a:lnTo>
                <a:lnTo>
                  <a:pt x="3780158" y="296046"/>
                </a:lnTo>
                <a:lnTo>
                  <a:pt x="3823662" y="317004"/>
                </a:lnTo>
                <a:lnTo>
                  <a:pt x="3866353" y="338575"/>
                </a:lnTo>
                <a:lnTo>
                  <a:pt x="3908213" y="360747"/>
                </a:lnTo>
                <a:lnTo>
                  <a:pt x="3949227" y="383511"/>
                </a:lnTo>
                <a:lnTo>
                  <a:pt x="3989377" y="406854"/>
                </a:lnTo>
                <a:lnTo>
                  <a:pt x="4028646" y="430768"/>
                </a:lnTo>
                <a:lnTo>
                  <a:pt x="4067017" y="455241"/>
                </a:lnTo>
                <a:lnTo>
                  <a:pt x="4104474" y="480262"/>
                </a:lnTo>
                <a:lnTo>
                  <a:pt x="4140999" y="505822"/>
                </a:lnTo>
                <a:lnTo>
                  <a:pt x="4176576" y="531910"/>
                </a:lnTo>
                <a:lnTo>
                  <a:pt x="4211188" y="558515"/>
                </a:lnTo>
                <a:lnTo>
                  <a:pt x="4244818" y="585626"/>
                </a:lnTo>
                <a:lnTo>
                  <a:pt x="4277449" y="613234"/>
                </a:lnTo>
                <a:lnTo>
                  <a:pt x="4309063" y="641327"/>
                </a:lnTo>
                <a:lnTo>
                  <a:pt x="4339645" y="669896"/>
                </a:lnTo>
                <a:lnTo>
                  <a:pt x="4369177" y="698928"/>
                </a:lnTo>
                <a:lnTo>
                  <a:pt x="4397643" y="728415"/>
                </a:lnTo>
                <a:lnTo>
                  <a:pt x="4425025" y="758346"/>
                </a:lnTo>
                <a:lnTo>
                  <a:pt x="4451306" y="788709"/>
                </a:lnTo>
                <a:lnTo>
                  <a:pt x="4476470" y="819494"/>
                </a:lnTo>
                <a:lnTo>
                  <a:pt x="4500500" y="850692"/>
                </a:lnTo>
                <a:lnTo>
                  <a:pt x="4523379" y="882290"/>
                </a:lnTo>
                <a:lnTo>
                  <a:pt x="4545090" y="914280"/>
                </a:lnTo>
                <a:lnTo>
                  <a:pt x="4565616" y="946650"/>
                </a:lnTo>
                <a:lnTo>
                  <a:pt x="4603046" y="1012488"/>
                </a:lnTo>
                <a:lnTo>
                  <a:pt x="4635533" y="1079720"/>
                </a:lnTo>
                <a:lnTo>
                  <a:pt x="4662943" y="1148263"/>
                </a:lnTo>
                <a:lnTo>
                  <a:pt x="4685140" y="1218032"/>
                </a:lnTo>
                <a:lnTo>
                  <a:pt x="4701989" y="1288942"/>
                </a:lnTo>
                <a:lnTo>
                  <a:pt x="4713355" y="1360910"/>
                </a:lnTo>
                <a:lnTo>
                  <a:pt x="4719103" y="1433851"/>
                </a:lnTo>
                <a:lnTo>
                  <a:pt x="4719828" y="1470660"/>
                </a:lnTo>
                <a:lnTo>
                  <a:pt x="4719103" y="1507469"/>
                </a:lnTo>
                <a:lnTo>
                  <a:pt x="4713355" y="1580410"/>
                </a:lnTo>
                <a:lnTo>
                  <a:pt x="4701989" y="1652377"/>
                </a:lnTo>
                <a:lnTo>
                  <a:pt x="4685140" y="1723288"/>
                </a:lnTo>
                <a:lnTo>
                  <a:pt x="4662943" y="1793056"/>
                </a:lnTo>
                <a:lnTo>
                  <a:pt x="4635533" y="1861599"/>
                </a:lnTo>
                <a:lnTo>
                  <a:pt x="4603046" y="1928832"/>
                </a:lnTo>
                <a:lnTo>
                  <a:pt x="4565616" y="1994670"/>
                </a:lnTo>
                <a:lnTo>
                  <a:pt x="4545090" y="2027039"/>
                </a:lnTo>
                <a:lnTo>
                  <a:pt x="4523379" y="2059029"/>
                </a:lnTo>
                <a:lnTo>
                  <a:pt x="4500500" y="2090628"/>
                </a:lnTo>
                <a:lnTo>
                  <a:pt x="4476470" y="2121825"/>
                </a:lnTo>
                <a:lnTo>
                  <a:pt x="4451306" y="2152611"/>
                </a:lnTo>
                <a:lnTo>
                  <a:pt x="4425025" y="2182974"/>
                </a:lnTo>
                <a:lnTo>
                  <a:pt x="4397643" y="2212904"/>
                </a:lnTo>
                <a:lnTo>
                  <a:pt x="4369177" y="2242391"/>
                </a:lnTo>
                <a:lnTo>
                  <a:pt x="4339645" y="2271424"/>
                </a:lnTo>
                <a:lnTo>
                  <a:pt x="4309063" y="2299992"/>
                </a:lnTo>
                <a:lnTo>
                  <a:pt x="4277449" y="2328085"/>
                </a:lnTo>
                <a:lnTo>
                  <a:pt x="4244818" y="2355693"/>
                </a:lnTo>
                <a:lnTo>
                  <a:pt x="4211188" y="2382805"/>
                </a:lnTo>
                <a:lnTo>
                  <a:pt x="4176576" y="2409409"/>
                </a:lnTo>
                <a:lnTo>
                  <a:pt x="4140999" y="2435497"/>
                </a:lnTo>
                <a:lnTo>
                  <a:pt x="4104474" y="2461057"/>
                </a:lnTo>
                <a:lnTo>
                  <a:pt x="4067017" y="2486079"/>
                </a:lnTo>
                <a:lnTo>
                  <a:pt x="4028646" y="2510552"/>
                </a:lnTo>
                <a:lnTo>
                  <a:pt x="3989377" y="2534465"/>
                </a:lnTo>
                <a:lnTo>
                  <a:pt x="3949227" y="2557809"/>
                </a:lnTo>
                <a:lnTo>
                  <a:pt x="3908213" y="2580572"/>
                </a:lnTo>
                <a:lnTo>
                  <a:pt x="3866353" y="2602744"/>
                </a:lnTo>
                <a:lnTo>
                  <a:pt x="3823662" y="2624315"/>
                </a:lnTo>
                <a:lnTo>
                  <a:pt x="3780158" y="2645274"/>
                </a:lnTo>
                <a:lnTo>
                  <a:pt x="3735858" y="2665610"/>
                </a:lnTo>
                <a:lnTo>
                  <a:pt x="3690778" y="2685313"/>
                </a:lnTo>
                <a:lnTo>
                  <a:pt x="3644936" y="2704373"/>
                </a:lnTo>
                <a:lnTo>
                  <a:pt x="3598349" y="2722778"/>
                </a:lnTo>
                <a:lnTo>
                  <a:pt x="3551032" y="2740519"/>
                </a:lnTo>
                <a:lnTo>
                  <a:pt x="3503004" y="2757584"/>
                </a:lnTo>
                <a:lnTo>
                  <a:pt x="3454281" y="2773964"/>
                </a:lnTo>
                <a:lnTo>
                  <a:pt x="3404880" y="2789647"/>
                </a:lnTo>
                <a:lnTo>
                  <a:pt x="3354818" y="2804623"/>
                </a:lnTo>
                <a:lnTo>
                  <a:pt x="3304112" y="2818883"/>
                </a:lnTo>
                <a:lnTo>
                  <a:pt x="3252778" y="2832414"/>
                </a:lnTo>
                <a:lnTo>
                  <a:pt x="3200834" y="2845207"/>
                </a:lnTo>
                <a:lnTo>
                  <a:pt x="3148296" y="2857250"/>
                </a:lnTo>
                <a:lnTo>
                  <a:pt x="3095182" y="2868535"/>
                </a:lnTo>
                <a:lnTo>
                  <a:pt x="3041508" y="2879049"/>
                </a:lnTo>
                <a:lnTo>
                  <a:pt x="2987292" y="2888782"/>
                </a:lnTo>
                <a:lnTo>
                  <a:pt x="2932549" y="2897725"/>
                </a:lnTo>
                <a:lnTo>
                  <a:pt x="2877297" y="2905866"/>
                </a:lnTo>
                <a:lnTo>
                  <a:pt x="2821553" y="2913194"/>
                </a:lnTo>
                <a:lnTo>
                  <a:pt x="2765334" y="2919700"/>
                </a:lnTo>
                <a:lnTo>
                  <a:pt x="2708657" y="2925373"/>
                </a:lnTo>
                <a:lnTo>
                  <a:pt x="2651538" y="2930202"/>
                </a:lnTo>
                <a:lnTo>
                  <a:pt x="2593994" y="2934176"/>
                </a:lnTo>
                <a:lnTo>
                  <a:pt x="2536043" y="2937286"/>
                </a:lnTo>
                <a:lnTo>
                  <a:pt x="2477702" y="2939520"/>
                </a:lnTo>
                <a:lnTo>
                  <a:pt x="2418986" y="2940868"/>
                </a:lnTo>
                <a:lnTo>
                  <a:pt x="2359913" y="2941320"/>
                </a:lnTo>
                <a:lnTo>
                  <a:pt x="2300841" y="2940868"/>
                </a:lnTo>
                <a:lnTo>
                  <a:pt x="2242125" y="2939520"/>
                </a:lnTo>
                <a:lnTo>
                  <a:pt x="2183783" y="2937286"/>
                </a:lnTo>
                <a:lnTo>
                  <a:pt x="2125832" y="2934176"/>
                </a:lnTo>
                <a:lnTo>
                  <a:pt x="2068289" y="2930202"/>
                </a:lnTo>
                <a:lnTo>
                  <a:pt x="2011170" y="2925373"/>
                </a:lnTo>
                <a:lnTo>
                  <a:pt x="1954492" y="2919700"/>
                </a:lnTo>
                <a:lnTo>
                  <a:pt x="1898273" y="2913194"/>
                </a:lnTo>
                <a:lnTo>
                  <a:pt x="1842529" y="2905866"/>
                </a:lnTo>
                <a:lnTo>
                  <a:pt x="1787278" y="2897725"/>
                </a:lnTo>
                <a:lnTo>
                  <a:pt x="1732535" y="2888782"/>
                </a:lnTo>
                <a:lnTo>
                  <a:pt x="1678318" y="2879049"/>
                </a:lnTo>
                <a:lnTo>
                  <a:pt x="1624644" y="2868535"/>
                </a:lnTo>
                <a:lnTo>
                  <a:pt x="1571530" y="2857250"/>
                </a:lnTo>
                <a:lnTo>
                  <a:pt x="1518993" y="2845207"/>
                </a:lnTo>
                <a:lnTo>
                  <a:pt x="1467049" y="2832414"/>
                </a:lnTo>
                <a:lnTo>
                  <a:pt x="1415715" y="2818883"/>
                </a:lnTo>
                <a:lnTo>
                  <a:pt x="1365009" y="2804623"/>
                </a:lnTo>
                <a:lnTo>
                  <a:pt x="1314947" y="2789647"/>
                </a:lnTo>
                <a:lnTo>
                  <a:pt x="1265546" y="2773964"/>
                </a:lnTo>
                <a:lnTo>
                  <a:pt x="1216823" y="2757584"/>
                </a:lnTo>
                <a:lnTo>
                  <a:pt x="1168795" y="2740519"/>
                </a:lnTo>
                <a:lnTo>
                  <a:pt x="1121478" y="2722778"/>
                </a:lnTo>
                <a:lnTo>
                  <a:pt x="1074891" y="2704373"/>
                </a:lnTo>
                <a:lnTo>
                  <a:pt x="1029049" y="2685313"/>
                </a:lnTo>
                <a:lnTo>
                  <a:pt x="983969" y="2665610"/>
                </a:lnTo>
                <a:lnTo>
                  <a:pt x="939669" y="2645274"/>
                </a:lnTo>
                <a:lnTo>
                  <a:pt x="896165" y="2624315"/>
                </a:lnTo>
                <a:lnTo>
                  <a:pt x="853474" y="2602744"/>
                </a:lnTo>
                <a:lnTo>
                  <a:pt x="811614" y="2580572"/>
                </a:lnTo>
                <a:lnTo>
                  <a:pt x="770600" y="2557809"/>
                </a:lnTo>
                <a:lnTo>
                  <a:pt x="730450" y="2534465"/>
                </a:lnTo>
                <a:lnTo>
                  <a:pt x="691181" y="2510552"/>
                </a:lnTo>
                <a:lnTo>
                  <a:pt x="652810" y="2486079"/>
                </a:lnTo>
                <a:lnTo>
                  <a:pt x="615353" y="2461057"/>
                </a:lnTo>
                <a:lnTo>
                  <a:pt x="578827" y="2435497"/>
                </a:lnTo>
                <a:lnTo>
                  <a:pt x="543250" y="2409409"/>
                </a:lnTo>
                <a:lnTo>
                  <a:pt x="508639" y="2382805"/>
                </a:lnTo>
                <a:lnTo>
                  <a:pt x="475009" y="2355693"/>
                </a:lnTo>
                <a:lnTo>
                  <a:pt x="442378" y="2328085"/>
                </a:lnTo>
                <a:lnTo>
                  <a:pt x="410764" y="2299992"/>
                </a:lnTo>
                <a:lnTo>
                  <a:pt x="380182" y="2271424"/>
                </a:lnTo>
                <a:lnTo>
                  <a:pt x="350650" y="2242391"/>
                </a:lnTo>
                <a:lnTo>
                  <a:pt x="322184" y="2212904"/>
                </a:lnTo>
                <a:lnTo>
                  <a:pt x="294802" y="2182974"/>
                </a:lnTo>
                <a:lnTo>
                  <a:pt x="268521" y="2152611"/>
                </a:lnTo>
                <a:lnTo>
                  <a:pt x="243357" y="2121825"/>
                </a:lnTo>
                <a:lnTo>
                  <a:pt x="219327" y="2090628"/>
                </a:lnTo>
                <a:lnTo>
                  <a:pt x="196448" y="2059029"/>
                </a:lnTo>
                <a:lnTo>
                  <a:pt x="174737" y="2027039"/>
                </a:lnTo>
                <a:lnTo>
                  <a:pt x="154211" y="1994670"/>
                </a:lnTo>
                <a:lnTo>
                  <a:pt x="116781" y="1928832"/>
                </a:lnTo>
                <a:lnTo>
                  <a:pt x="84294" y="1861599"/>
                </a:lnTo>
                <a:lnTo>
                  <a:pt x="56884" y="1793056"/>
                </a:lnTo>
                <a:lnTo>
                  <a:pt x="34687" y="1723288"/>
                </a:lnTo>
                <a:lnTo>
                  <a:pt x="17838" y="1652377"/>
                </a:lnTo>
                <a:lnTo>
                  <a:pt x="6472" y="1580410"/>
                </a:lnTo>
                <a:lnTo>
                  <a:pt x="724" y="1507469"/>
                </a:lnTo>
                <a:lnTo>
                  <a:pt x="0" y="1470660"/>
                </a:lnTo>
                <a:close/>
              </a:path>
            </a:pathLst>
          </a:custGeom>
          <a:ln w="1981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65701" y="1549145"/>
            <a:ext cx="1485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global</a:t>
            </a:r>
            <a:r>
              <a:rPr sz="18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scope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19728" y="2214371"/>
            <a:ext cx="2005964" cy="1143000"/>
          </a:xfrm>
          <a:custGeom>
            <a:avLst/>
            <a:gdLst/>
            <a:ahLst/>
            <a:cxnLst/>
            <a:rect l="l" t="t" r="r" b="b"/>
            <a:pathLst>
              <a:path w="2005964" h="1143000">
                <a:moveTo>
                  <a:pt x="0" y="571500"/>
                </a:moveTo>
                <a:lnTo>
                  <a:pt x="7250" y="502430"/>
                </a:lnTo>
                <a:lnTo>
                  <a:pt x="28441" y="435803"/>
                </a:lnTo>
                <a:lnTo>
                  <a:pt x="62734" y="372099"/>
                </a:lnTo>
                <a:lnTo>
                  <a:pt x="109291" y="311796"/>
                </a:lnTo>
                <a:lnTo>
                  <a:pt x="136905" y="283069"/>
                </a:lnTo>
                <a:lnTo>
                  <a:pt x="167271" y="255371"/>
                </a:lnTo>
                <a:lnTo>
                  <a:pt x="200283" y="228763"/>
                </a:lnTo>
                <a:lnTo>
                  <a:pt x="235837" y="203304"/>
                </a:lnTo>
                <a:lnTo>
                  <a:pt x="273827" y="179054"/>
                </a:lnTo>
                <a:lnTo>
                  <a:pt x="314148" y="156073"/>
                </a:lnTo>
                <a:lnTo>
                  <a:pt x="356697" y="134421"/>
                </a:lnTo>
                <a:lnTo>
                  <a:pt x="401367" y="114157"/>
                </a:lnTo>
                <a:lnTo>
                  <a:pt x="448054" y="95342"/>
                </a:lnTo>
                <a:lnTo>
                  <a:pt x="496654" y="78034"/>
                </a:lnTo>
                <a:lnTo>
                  <a:pt x="547061" y="62294"/>
                </a:lnTo>
                <a:lnTo>
                  <a:pt x="599170" y="48183"/>
                </a:lnTo>
                <a:lnTo>
                  <a:pt x="652876" y="35758"/>
                </a:lnTo>
                <a:lnTo>
                  <a:pt x="708076" y="25081"/>
                </a:lnTo>
                <a:lnTo>
                  <a:pt x="764663" y="16211"/>
                </a:lnTo>
                <a:lnTo>
                  <a:pt x="822533" y="9208"/>
                </a:lnTo>
                <a:lnTo>
                  <a:pt x="881581" y="4132"/>
                </a:lnTo>
                <a:lnTo>
                  <a:pt x="941702" y="1043"/>
                </a:lnTo>
                <a:lnTo>
                  <a:pt x="1002791" y="0"/>
                </a:lnTo>
                <a:lnTo>
                  <a:pt x="1063881" y="1043"/>
                </a:lnTo>
                <a:lnTo>
                  <a:pt x="1124002" y="4132"/>
                </a:lnTo>
                <a:lnTo>
                  <a:pt x="1183050" y="9208"/>
                </a:lnTo>
                <a:lnTo>
                  <a:pt x="1240920" y="16211"/>
                </a:lnTo>
                <a:lnTo>
                  <a:pt x="1297507" y="25081"/>
                </a:lnTo>
                <a:lnTo>
                  <a:pt x="1352706" y="35758"/>
                </a:lnTo>
                <a:lnTo>
                  <a:pt x="1406413" y="48183"/>
                </a:lnTo>
                <a:lnTo>
                  <a:pt x="1458522" y="62294"/>
                </a:lnTo>
                <a:lnTo>
                  <a:pt x="1508929" y="78034"/>
                </a:lnTo>
                <a:lnTo>
                  <a:pt x="1557528" y="95342"/>
                </a:lnTo>
                <a:lnTo>
                  <a:pt x="1604215" y="114157"/>
                </a:lnTo>
                <a:lnTo>
                  <a:pt x="1648886" y="134421"/>
                </a:lnTo>
                <a:lnTo>
                  <a:pt x="1691434" y="156073"/>
                </a:lnTo>
                <a:lnTo>
                  <a:pt x="1731756" y="179054"/>
                </a:lnTo>
                <a:lnTo>
                  <a:pt x="1769746" y="203304"/>
                </a:lnTo>
                <a:lnTo>
                  <a:pt x="1805299" y="228763"/>
                </a:lnTo>
                <a:lnTo>
                  <a:pt x="1838311" y="255371"/>
                </a:lnTo>
                <a:lnTo>
                  <a:pt x="1868677" y="283069"/>
                </a:lnTo>
                <a:lnTo>
                  <a:pt x="1896292" y="311796"/>
                </a:lnTo>
                <a:lnTo>
                  <a:pt x="1921051" y="341492"/>
                </a:lnTo>
                <a:lnTo>
                  <a:pt x="1961580" y="403556"/>
                </a:lnTo>
                <a:lnTo>
                  <a:pt x="1989428" y="468781"/>
                </a:lnTo>
                <a:lnTo>
                  <a:pt x="2003753" y="536689"/>
                </a:lnTo>
                <a:lnTo>
                  <a:pt x="2005583" y="571500"/>
                </a:lnTo>
                <a:lnTo>
                  <a:pt x="2003753" y="606310"/>
                </a:lnTo>
                <a:lnTo>
                  <a:pt x="1989428" y="674218"/>
                </a:lnTo>
                <a:lnTo>
                  <a:pt x="1961580" y="739443"/>
                </a:lnTo>
                <a:lnTo>
                  <a:pt x="1921051" y="801507"/>
                </a:lnTo>
                <a:lnTo>
                  <a:pt x="1896292" y="831204"/>
                </a:lnTo>
                <a:lnTo>
                  <a:pt x="1868677" y="859931"/>
                </a:lnTo>
                <a:lnTo>
                  <a:pt x="1838311" y="887628"/>
                </a:lnTo>
                <a:lnTo>
                  <a:pt x="1805299" y="914236"/>
                </a:lnTo>
                <a:lnTo>
                  <a:pt x="1769746" y="939695"/>
                </a:lnTo>
                <a:lnTo>
                  <a:pt x="1731756" y="963945"/>
                </a:lnTo>
                <a:lnTo>
                  <a:pt x="1691434" y="986926"/>
                </a:lnTo>
                <a:lnTo>
                  <a:pt x="1648886" y="1008578"/>
                </a:lnTo>
                <a:lnTo>
                  <a:pt x="1604215" y="1028842"/>
                </a:lnTo>
                <a:lnTo>
                  <a:pt x="1557528" y="1047658"/>
                </a:lnTo>
                <a:lnTo>
                  <a:pt x="1508929" y="1064965"/>
                </a:lnTo>
                <a:lnTo>
                  <a:pt x="1458522" y="1080705"/>
                </a:lnTo>
                <a:lnTo>
                  <a:pt x="1406413" y="1094817"/>
                </a:lnTo>
                <a:lnTo>
                  <a:pt x="1352706" y="1107241"/>
                </a:lnTo>
                <a:lnTo>
                  <a:pt x="1297507" y="1117918"/>
                </a:lnTo>
                <a:lnTo>
                  <a:pt x="1240920" y="1126788"/>
                </a:lnTo>
                <a:lnTo>
                  <a:pt x="1183050" y="1133791"/>
                </a:lnTo>
                <a:lnTo>
                  <a:pt x="1124002" y="1138867"/>
                </a:lnTo>
                <a:lnTo>
                  <a:pt x="1063881" y="1141956"/>
                </a:lnTo>
                <a:lnTo>
                  <a:pt x="1002791" y="1143000"/>
                </a:lnTo>
                <a:lnTo>
                  <a:pt x="941702" y="1141956"/>
                </a:lnTo>
                <a:lnTo>
                  <a:pt x="881581" y="1138867"/>
                </a:lnTo>
                <a:lnTo>
                  <a:pt x="822533" y="1133791"/>
                </a:lnTo>
                <a:lnTo>
                  <a:pt x="764663" y="1126788"/>
                </a:lnTo>
                <a:lnTo>
                  <a:pt x="708076" y="1117918"/>
                </a:lnTo>
                <a:lnTo>
                  <a:pt x="652876" y="1107241"/>
                </a:lnTo>
                <a:lnTo>
                  <a:pt x="599170" y="1094817"/>
                </a:lnTo>
                <a:lnTo>
                  <a:pt x="547061" y="1080705"/>
                </a:lnTo>
                <a:lnTo>
                  <a:pt x="496654" y="1064965"/>
                </a:lnTo>
                <a:lnTo>
                  <a:pt x="448054" y="1047658"/>
                </a:lnTo>
                <a:lnTo>
                  <a:pt x="401367" y="1028842"/>
                </a:lnTo>
                <a:lnTo>
                  <a:pt x="356697" y="1008578"/>
                </a:lnTo>
                <a:lnTo>
                  <a:pt x="314148" y="986926"/>
                </a:lnTo>
                <a:lnTo>
                  <a:pt x="273827" y="963945"/>
                </a:lnTo>
                <a:lnTo>
                  <a:pt x="235837" y="939695"/>
                </a:lnTo>
                <a:lnTo>
                  <a:pt x="200283" y="914236"/>
                </a:lnTo>
                <a:lnTo>
                  <a:pt x="167271" y="887628"/>
                </a:lnTo>
                <a:lnTo>
                  <a:pt x="136905" y="859931"/>
                </a:lnTo>
                <a:lnTo>
                  <a:pt x="109291" y="831204"/>
                </a:lnTo>
                <a:lnTo>
                  <a:pt x="84532" y="801507"/>
                </a:lnTo>
                <a:lnTo>
                  <a:pt x="44002" y="739443"/>
                </a:lnTo>
                <a:lnTo>
                  <a:pt x="16155" y="674218"/>
                </a:lnTo>
                <a:lnTo>
                  <a:pt x="1830" y="606310"/>
                </a:lnTo>
                <a:lnTo>
                  <a:pt x="0" y="571500"/>
                </a:lnTo>
                <a:close/>
              </a:path>
            </a:pathLst>
          </a:custGeom>
          <a:solidFill>
            <a:srgbClr val="F6E5C0"/>
          </a:solidFill>
          <a:ln w="9144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80195" y="2471609"/>
            <a:ext cx="7156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local</a:t>
            </a: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entury Gothic"/>
                <a:cs typeface="Century Gothic"/>
              </a:rPr>
              <a:t>s</a:t>
            </a:r>
            <a:r>
              <a:rPr sz="1800" spc="-10" dirty="0">
                <a:latin typeface="Century Gothic"/>
                <a:cs typeface="Century Gothic"/>
              </a:rPr>
              <a:t>c</a:t>
            </a:r>
            <a:r>
              <a:rPr sz="1800" dirty="0">
                <a:latin typeface="Century Gothic"/>
                <a:cs typeface="Century Gothic"/>
              </a:rPr>
              <a:t>o</a:t>
            </a:r>
            <a:r>
              <a:rPr sz="1800" spc="-10" dirty="0">
                <a:latin typeface="Century Gothic"/>
                <a:cs typeface="Century Gothic"/>
              </a:rPr>
              <a:t>p</a:t>
            </a:r>
            <a:r>
              <a:rPr sz="1800" dirty="0">
                <a:latin typeface="Century Gothic"/>
                <a:cs typeface="Century Gothic"/>
              </a:rPr>
              <a:t>e</a:t>
            </a:r>
          </a:p>
        </p:txBody>
      </p:sp>
      <p:sp>
        <p:nvSpPr>
          <p:cNvPr id="10" name="object 10"/>
          <p:cNvSpPr/>
          <p:nvPr/>
        </p:nvSpPr>
        <p:spPr>
          <a:xfrm>
            <a:off x="6007607" y="2356104"/>
            <a:ext cx="2007235" cy="1141730"/>
          </a:xfrm>
          <a:custGeom>
            <a:avLst/>
            <a:gdLst/>
            <a:ahLst/>
            <a:cxnLst/>
            <a:rect l="l" t="t" r="r" b="b"/>
            <a:pathLst>
              <a:path w="2007234" h="1141729">
                <a:moveTo>
                  <a:pt x="0" y="570738"/>
                </a:moveTo>
                <a:lnTo>
                  <a:pt x="7256" y="501752"/>
                </a:lnTo>
                <a:lnTo>
                  <a:pt x="28465" y="435209"/>
                </a:lnTo>
                <a:lnTo>
                  <a:pt x="62787" y="371587"/>
                </a:lnTo>
                <a:lnTo>
                  <a:pt x="109381" y="311362"/>
                </a:lnTo>
                <a:lnTo>
                  <a:pt x="137019" y="282673"/>
                </a:lnTo>
                <a:lnTo>
                  <a:pt x="167409" y="255013"/>
                </a:lnTo>
                <a:lnTo>
                  <a:pt x="200448" y="228441"/>
                </a:lnTo>
                <a:lnTo>
                  <a:pt x="236029" y="203017"/>
                </a:lnTo>
                <a:lnTo>
                  <a:pt x="274050" y="178800"/>
                </a:lnTo>
                <a:lnTo>
                  <a:pt x="314403" y="155851"/>
                </a:lnTo>
                <a:lnTo>
                  <a:pt x="356985" y="134229"/>
                </a:lnTo>
                <a:lnTo>
                  <a:pt x="401690" y="113993"/>
                </a:lnTo>
                <a:lnTo>
                  <a:pt x="448413" y="95204"/>
                </a:lnTo>
                <a:lnTo>
                  <a:pt x="497050" y="77921"/>
                </a:lnTo>
                <a:lnTo>
                  <a:pt x="547495" y="62204"/>
                </a:lnTo>
                <a:lnTo>
                  <a:pt x="599643" y="48112"/>
                </a:lnTo>
                <a:lnTo>
                  <a:pt x="653389" y="35706"/>
                </a:lnTo>
                <a:lnTo>
                  <a:pt x="708629" y="25044"/>
                </a:lnTo>
                <a:lnTo>
                  <a:pt x="765257" y="16187"/>
                </a:lnTo>
                <a:lnTo>
                  <a:pt x="823169" y="9195"/>
                </a:lnTo>
                <a:lnTo>
                  <a:pt x="882259" y="4126"/>
                </a:lnTo>
                <a:lnTo>
                  <a:pt x="942422" y="1041"/>
                </a:lnTo>
                <a:lnTo>
                  <a:pt x="1003554" y="0"/>
                </a:lnTo>
                <a:lnTo>
                  <a:pt x="1064686" y="1041"/>
                </a:lnTo>
                <a:lnTo>
                  <a:pt x="1124849" y="4126"/>
                </a:lnTo>
                <a:lnTo>
                  <a:pt x="1183939" y="9195"/>
                </a:lnTo>
                <a:lnTo>
                  <a:pt x="1241850" y="16187"/>
                </a:lnTo>
                <a:lnTo>
                  <a:pt x="1298479" y="25044"/>
                </a:lnTo>
                <a:lnTo>
                  <a:pt x="1353718" y="35706"/>
                </a:lnTo>
                <a:lnTo>
                  <a:pt x="1407465" y="48112"/>
                </a:lnTo>
                <a:lnTo>
                  <a:pt x="1459613" y="62204"/>
                </a:lnTo>
                <a:lnTo>
                  <a:pt x="1510058" y="77921"/>
                </a:lnTo>
                <a:lnTo>
                  <a:pt x="1558695" y="95204"/>
                </a:lnTo>
                <a:lnTo>
                  <a:pt x="1605418" y="113993"/>
                </a:lnTo>
                <a:lnTo>
                  <a:pt x="1650123" y="134229"/>
                </a:lnTo>
                <a:lnTo>
                  <a:pt x="1692705" y="155851"/>
                </a:lnTo>
                <a:lnTo>
                  <a:pt x="1733058" y="178800"/>
                </a:lnTo>
                <a:lnTo>
                  <a:pt x="1771078" y="203017"/>
                </a:lnTo>
                <a:lnTo>
                  <a:pt x="1806660" y="228441"/>
                </a:lnTo>
                <a:lnTo>
                  <a:pt x="1839699" y="255013"/>
                </a:lnTo>
                <a:lnTo>
                  <a:pt x="1870089" y="282673"/>
                </a:lnTo>
                <a:lnTo>
                  <a:pt x="1897726" y="311362"/>
                </a:lnTo>
                <a:lnTo>
                  <a:pt x="1922505" y="341020"/>
                </a:lnTo>
                <a:lnTo>
                  <a:pt x="1963068" y="403003"/>
                </a:lnTo>
                <a:lnTo>
                  <a:pt x="1990939" y="468146"/>
                </a:lnTo>
                <a:lnTo>
                  <a:pt x="2005277" y="535969"/>
                </a:lnTo>
                <a:lnTo>
                  <a:pt x="2007108" y="570738"/>
                </a:lnTo>
                <a:lnTo>
                  <a:pt x="2005277" y="605506"/>
                </a:lnTo>
                <a:lnTo>
                  <a:pt x="1990939" y="673329"/>
                </a:lnTo>
                <a:lnTo>
                  <a:pt x="1963068" y="738472"/>
                </a:lnTo>
                <a:lnTo>
                  <a:pt x="1922505" y="800455"/>
                </a:lnTo>
                <a:lnTo>
                  <a:pt x="1897726" y="830113"/>
                </a:lnTo>
                <a:lnTo>
                  <a:pt x="1870089" y="858802"/>
                </a:lnTo>
                <a:lnTo>
                  <a:pt x="1839699" y="886462"/>
                </a:lnTo>
                <a:lnTo>
                  <a:pt x="1806660" y="913034"/>
                </a:lnTo>
                <a:lnTo>
                  <a:pt x="1771078" y="938458"/>
                </a:lnTo>
                <a:lnTo>
                  <a:pt x="1733058" y="962675"/>
                </a:lnTo>
                <a:lnTo>
                  <a:pt x="1692705" y="985624"/>
                </a:lnTo>
                <a:lnTo>
                  <a:pt x="1650123" y="1007246"/>
                </a:lnTo>
                <a:lnTo>
                  <a:pt x="1605418" y="1027482"/>
                </a:lnTo>
                <a:lnTo>
                  <a:pt x="1558695" y="1046271"/>
                </a:lnTo>
                <a:lnTo>
                  <a:pt x="1510058" y="1063554"/>
                </a:lnTo>
                <a:lnTo>
                  <a:pt x="1459613" y="1079271"/>
                </a:lnTo>
                <a:lnTo>
                  <a:pt x="1407465" y="1093363"/>
                </a:lnTo>
                <a:lnTo>
                  <a:pt x="1353718" y="1105769"/>
                </a:lnTo>
                <a:lnTo>
                  <a:pt x="1298479" y="1116431"/>
                </a:lnTo>
                <a:lnTo>
                  <a:pt x="1241850" y="1125288"/>
                </a:lnTo>
                <a:lnTo>
                  <a:pt x="1183939" y="1132280"/>
                </a:lnTo>
                <a:lnTo>
                  <a:pt x="1124849" y="1137349"/>
                </a:lnTo>
                <a:lnTo>
                  <a:pt x="1064686" y="1140434"/>
                </a:lnTo>
                <a:lnTo>
                  <a:pt x="1003554" y="1141476"/>
                </a:lnTo>
                <a:lnTo>
                  <a:pt x="942422" y="1140434"/>
                </a:lnTo>
                <a:lnTo>
                  <a:pt x="882259" y="1137349"/>
                </a:lnTo>
                <a:lnTo>
                  <a:pt x="823169" y="1132280"/>
                </a:lnTo>
                <a:lnTo>
                  <a:pt x="765257" y="1125288"/>
                </a:lnTo>
                <a:lnTo>
                  <a:pt x="708629" y="1116431"/>
                </a:lnTo>
                <a:lnTo>
                  <a:pt x="653389" y="1105769"/>
                </a:lnTo>
                <a:lnTo>
                  <a:pt x="599643" y="1093363"/>
                </a:lnTo>
                <a:lnTo>
                  <a:pt x="547495" y="1079271"/>
                </a:lnTo>
                <a:lnTo>
                  <a:pt x="497050" y="1063554"/>
                </a:lnTo>
                <a:lnTo>
                  <a:pt x="448413" y="1046271"/>
                </a:lnTo>
                <a:lnTo>
                  <a:pt x="401690" y="1027482"/>
                </a:lnTo>
                <a:lnTo>
                  <a:pt x="356985" y="1007246"/>
                </a:lnTo>
                <a:lnTo>
                  <a:pt x="314403" y="985624"/>
                </a:lnTo>
                <a:lnTo>
                  <a:pt x="274050" y="962675"/>
                </a:lnTo>
                <a:lnTo>
                  <a:pt x="236029" y="938458"/>
                </a:lnTo>
                <a:lnTo>
                  <a:pt x="200448" y="913034"/>
                </a:lnTo>
                <a:lnTo>
                  <a:pt x="167409" y="886462"/>
                </a:lnTo>
                <a:lnTo>
                  <a:pt x="137019" y="858802"/>
                </a:lnTo>
                <a:lnTo>
                  <a:pt x="109381" y="830113"/>
                </a:lnTo>
                <a:lnTo>
                  <a:pt x="84602" y="800455"/>
                </a:lnTo>
                <a:lnTo>
                  <a:pt x="44039" y="738472"/>
                </a:lnTo>
                <a:lnTo>
                  <a:pt x="16169" y="673329"/>
                </a:lnTo>
                <a:lnTo>
                  <a:pt x="1831" y="605506"/>
                </a:lnTo>
                <a:lnTo>
                  <a:pt x="0" y="570738"/>
                </a:lnTo>
                <a:close/>
              </a:path>
            </a:pathLst>
          </a:custGeom>
          <a:solidFill>
            <a:srgbClr val="F6E5C0"/>
          </a:solidFill>
          <a:ln w="9144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24610" y="2613026"/>
            <a:ext cx="715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local  </a:t>
            </a:r>
            <a:r>
              <a:rPr sz="1800" spc="-5" dirty="0">
                <a:latin typeface="Century Gothic"/>
                <a:cs typeface="Century Gothic"/>
              </a:rPr>
              <a:t>sc</a:t>
            </a:r>
            <a:r>
              <a:rPr sz="1800" spc="-10" dirty="0">
                <a:latin typeface="Century Gothic"/>
                <a:cs typeface="Century Gothic"/>
              </a:rPr>
              <a:t>o</a:t>
            </a:r>
            <a:r>
              <a:rPr sz="1800" spc="-5" dirty="0">
                <a:latin typeface="Century Gothic"/>
                <a:cs typeface="Century Gothic"/>
              </a:rPr>
              <a:t>pe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89242" y="813053"/>
            <a:ext cx="818515" cy="281940"/>
          </a:xfrm>
          <a:custGeom>
            <a:avLst/>
            <a:gdLst/>
            <a:ahLst/>
            <a:cxnLst/>
            <a:rect l="l" t="t" r="r" b="b"/>
            <a:pathLst>
              <a:path w="818515" h="281940">
                <a:moveTo>
                  <a:pt x="818387" y="0"/>
                </a:moveTo>
                <a:lnTo>
                  <a:pt x="0" y="0"/>
                </a:lnTo>
                <a:lnTo>
                  <a:pt x="0" y="281939"/>
                </a:lnTo>
                <a:lnTo>
                  <a:pt x="818387" y="281939"/>
                </a:lnTo>
                <a:lnTo>
                  <a:pt x="8183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89242" y="813053"/>
            <a:ext cx="818515" cy="281940"/>
          </a:xfrm>
          <a:prstGeom prst="rect">
            <a:avLst/>
          </a:prstGeom>
          <a:solidFill>
            <a:schemeClr val="bg1"/>
          </a:solidFill>
          <a:ln w="19811">
            <a:solidFill>
              <a:schemeClr val="accent6">
                <a:lumMod val="75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2715">
              <a:lnSpc>
                <a:spcPts val="2115"/>
              </a:lnSpc>
            </a:pPr>
            <a:r>
              <a:rPr sz="1800" spc="-5" dirty="0">
                <a:solidFill>
                  <a:srgbClr val="00AFEF"/>
                </a:solidFill>
                <a:latin typeface="Hack"/>
                <a:cs typeface="Hack"/>
              </a:rPr>
              <a:t>True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22313" y="1393698"/>
            <a:ext cx="1064817" cy="245374"/>
          </a:xfrm>
          <a:custGeom>
            <a:avLst/>
            <a:gdLst/>
            <a:ahLst/>
            <a:cxnLst/>
            <a:rect l="l" t="t" r="r" b="b"/>
            <a:pathLst>
              <a:path w="963295" h="283844">
                <a:moveTo>
                  <a:pt x="963168" y="0"/>
                </a:moveTo>
                <a:lnTo>
                  <a:pt x="0" y="0"/>
                </a:lnTo>
                <a:lnTo>
                  <a:pt x="0" y="283463"/>
                </a:lnTo>
                <a:lnTo>
                  <a:pt x="963168" y="283463"/>
                </a:lnTo>
                <a:lnTo>
                  <a:pt x="9631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22312" y="1378031"/>
            <a:ext cx="1064818" cy="269304"/>
          </a:xfrm>
          <a:prstGeom prst="rect">
            <a:avLst/>
          </a:prstGeom>
          <a:ln w="19811">
            <a:solidFill>
              <a:srgbClr val="E99F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63195" defTabSz="0">
              <a:lnSpc>
                <a:spcPts val="2120"/>
              </a:lnSpc>
            </a:pPr>
            <a:r>
              <a:rPr sz="1800" spc="-5" dirty="0">
                <a:solidFill>
                  <a:srgbClr val="00AFEF"/>
                </a:solidFill>
                <a:latin typeface="Hack"/>
                <a:cs typeface="Hack"/>
              </a:rPr>
              <a:t>a</a:t>
            </a:r>
            <a:r>
              <a:rPr sz="1800" spc="1725" dirty="0">
                <a:solidFill>
                  <a:srgbClr val="00AFEF"/>
                </a:solidFill>
                <a:cs typeface="Wingdings"/>
              </a:rPr>
              <a:t>→</a:t>
            </a:r>
            <a:r>
              <a:rPr sz="1800" spc="-5" dirty="0">
                <a:solidFill>
                  <a:srgbClr val="00AFEF"/>
                </a:solidFill>
                <a:latin typeface="Hack"/>
                <a:cs typeface="Hack"/>
              </a:rPr>
              <a:t>1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0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17367" y="2617470"/>
            <a:ext cx="1047873" cy="269305"/>
          </a:xfrm>
          <a:custGeom>
            <a:avLst/>
            <a:gdLst/>
            <a:ahLst/>
            <a:cxnLst/>
            <a:rect l="l" t="t" r="r" b="b"/>
            <a:pathLst>
              <a:path w="1016635" h="283844">
                <a:moveTo>
                  <a:pt x="1016508" y="0"/>
                </a:moveTo>
                <a:lnTo>
                  <a:pt x="0" y="0"/>
                </a:lnTo>
                <a:lnTo>
                  <a:pt x="0" y="283463"/>
                </a:lnTo>
                <a:lnTo>
                  <a:pt x="1016508" y="283463"/>
                </a:lnTo>
                <a:lnTo>
                  <a:pt x="10165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01870" y="2609216"/>
            <a:ext cx="1063370" cy="269304"/>
          </a:xfrm>
          <a:prstGeom prst="rect">
            <a:avLst/>
          </a:prstGeom>
          <a:ln w="19811">
            <a:solidFill>
              <a:srgbClr val="E99F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325">
              <a:lnSpc>
                <a:spcPts val="2130"/>
              </a:lnSpc>
            </a:pPr>
            <a:r>
              <a:rPr sz="1800" spc="-5" dirty="0">
                <a:solidFill>
                  <a:srgbClr val="00AFEF"/>
                </a:solidFill>
                <a:latin typeface="Hack"/>
                <a:cs typeface="Hack"/>
              </a:rPr>
              <a:t>b</a:t>
            </a:r>
            <a:r>
              <a:rPr sz="1800" spc="1725" dirty="0">
                <a:solidFill>
                  <a:srgbClr val="00AFEF"/>
                </a:solidFill>
                <a:cs typeface="Wingdings"/>
              </a:rPr>
              <a:t>→</a:t>
            </a:r>
            <a:r>
              <a:rPr sz="1800" spc="-5" dirty="0">
                <a:solidFill>
                  <a:srgbClr val="00AFEF"/>
                </a:solidFill>
                <a:latin typeface="Hack"/>
                <a:cs typeface="Hack"/>
              </a:rPr>
              <a:t>30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0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52666" y="2748533"/>
            <a:ext cx="1097280" cy="283845"/>
          </a:xfrm>
          <a:custGeom>
            <a:avLst/>
            <a:gdLst/>
            <a:ahLst/>
            <a:cxnLst/>
            <a:rect l="l" t="t" r="r" b="b"/>
            <a:pathLst>
              <a:path w="998220" h="283844">
                <a:moveTo>
                  <a:pt x="998219" y="0"/>
                </a:moveTo>
                <a:lnTo>
                  <a:pt x="0" y="0"/>
                </a:lnTo>
                <a:lnTo>
                  <a:pt x="0" y="283463"/>
                </a:lnTo>
                <a:lnTo>
                  <a:pt x="998219" y="283463"/>
                </a:lnTo>
                <a:lnTo>
                  <a:pt x="9982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842186" y="2745982"/>
            <a:ext cx="1097280" cy="276999"/>
          </a:xfrm>
          <a:prstGeom prst="rect">
            <a:avLst/>
          </a:prstGeom>
          <a:ln w="19050">
            <a:solidFill>
              <a:srgbClr val="E99F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325" defTabSz="114300"/>
            <a:r>
              <a:rPr sz="1800" spc="-5" dirty="0">
                <a:solidFill>
                  <a:srgbClr val="00AFEF"/>
                </a:solidFill>
                <a:latin typeface="Hack"/>
                <a:cs typeface="Hack"/>
              </a:rPr>
              <a:t>b</a:t>
            </a:r>
            <a:r>
              <a:rPr sz="1800" spc="1725" dirty="0">
                <a:solidFill>
                  <a:srgbClr val="00AFEF"/>
                </a:solidFill>
                <a:cs typeface="Wingdings"/>
              </a:rPr>
              <a:t>→</a:t>
            </a:r>
            <a:r>
              <a:rPr sz="1800" spc="-5" dirty="0">
                <a:solidFill>
                  <a:srgbClr val="00AFEF"/>
                </a:solidFill>
                <a:latin typeface="Hack"/>
                <a:cs typeface="Hack"/>
              </a:rPr>
              <a:t>'a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'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37450" y="1852676"/>
            <a:ext cx="1109295" cy="289823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</a:pPr>
            <a:endParaRPr sz="1800" dirty="0">
              <a:latin typeface="Hack"/>
              <a:cs typeface="Hack"/>
            </a:endParaRPr>
          </a:p>
        </p:txBody>
      </p:sp>
      <p:sp>
        <p:nvSpPr>
          <p:cNvPr id="31" name="object 15">
            <a:extLst>
              <a:ext uri="{FF2B5EF4-FFF2-40B4-BE49-F238E27FC236}">
                <a16:creationId xmlns:a16="http://schemas.microsoft.com/office/drawing/2014/main" id="{58F6358A-D009-42F9-8D29-A20D050DC7F3}"/>
              </a:ext>
            </a:extLst>
          </p:cNvPr>
          <p:cNvSpPr txBox="1"/>
          <p:nvPr/>
        </p:nvSpPr>
        <p:spPr>
          <a:xfrm>
            <a:off x="6737449" y="1847786"/>
            <a:ext cx="1109295" cy="292388"/>
          </a:xfrm>
          <a:prstGeom prst="rect">
            <a:avLst/>
          </a:prstGeom>
          <a:ln w="19811">
            <a:solidFill>
              <a:srgbClr val="E99F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300"/>
            <a:r>
              <a:rPr lang="en-US" spc="-5" dirty="0">
                <a:solidFill>
                  <a:srgbClr val="00AFEF"/>
                </a:solidFill>
                <a:latin typeface="Hack"/>
                <a:cs typeface="Hack"/>
              </a:rPr>
              <a:t>m</a:t>
            </a:r>
            <a:r>
              <a:rPr lang="en-US" sz="1800" spc="-5" dirty="0">
                <a:solidFill>
                  <a:srgbClr val="00AFEF"/>
                </a:solidFill>
                <a:latin typeface="Hack"/>
                <a:cs typeface="Hack"/>
              </a:rPr>
              <a:t>y_func</a:t>
            </a:r>
          </a:p>
          <a:p>
            <a:pPr marL="114300">
              <a:spcAft>
                <a:spcPts val="600"/>
              </a:spcAft>
            </a:pPr>
            <a:endParaRPr sz="100" dirty="0">
              <a:latin typeface="Hack"/>
              <a:cs typeface="Hack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56205" y="982725"/>
            <a:ext cx="2028189" cy="945515"/>
          </a:xfrm>
          <a:custGeom>
            <a:avLst/>
            <a:gdLst/>
            <a:ahLst/>
            <a:cxnLst/>
            <a:rect l="l" t="t" r="r" b="b"/>
            <a:pathLst>
              <a:path w="2028189" h="945514">
                <a:moveTo>
                  <a:pt x="1951795" y="921558"/>
                </a:moveTo>
                <a:lnTo>
                  <a:pt x="1940940" y="945134"/>
                </a:lnTo>
                <a:lnTo>
                  <a:pt x="2027808" y="942339"/>
                </a:lnTo>
                <a:lnTo>
                  <a:pt x="2017935" y="930020"/>
                </a:lnTo>
                <a:lnTo>
                  <a:pt x="1970023" y="930020"/>
                </a:lnTo>
                <a:lnTo>
                  <a:pt x="1951795" y="921558"/>
                </a:lnTo>
                <a:close/>
              </a:path>
              <a:path w="2028189" h="945514">
                <a:moveTo>
                  <a:pt x="1962610" y="898071"/>
                </a:moveTo>
                <a:lnTo>
                  <a:pt x="1951795" y="921558"/>
                </a:lnTo>
                <a:lnTo>
                  <a:pt x="1970023" y="930020"/>
                </a:lnTo>
                <a:lnTo>
                  <a:pt x="1977770" y="927227"/>
                </a:lnTo>
                <a:lnTo>
                  <a:pt x="1980692" y="920623"/>
                </a:lnTo>
                <a:lnTo>
                  <a:pt x="1983740" y="914145"/>
                </a:lnTo>
                <a:lnTo>
                  <a:pt x="1980819" y="906526"/>
                </a:lnTo>
                <a:lnTo>
                  <a:pt x="1962610" y="898071"/>
                </a:lnTo>
                <a:close/>
              </a:path>
              <a:path w="2028189" h="945514">
                <a:moveTo>
                  <a:pt x="1973453" y="874522"/>
                </a:moveTo>
                <a:lnTo>
                  <a:pt x="1962610" y="898071"/>
                </a:lnTo>
                <a:lnTo>
                  <a:pt x="1980819" y="906526"/>
                </a:lnTo>
                <a:lnTo>
                  <a:pt x="1983740" y="914145"/>
                </a:lnTo>
                <a:lnTo>
                  <a:pt x="1980692" y="920623"/>
                </a:lnTo>
                <a:lnTo>
                  <a:pt x="1977770" y="927227"/>
                </a:lnTo>
                <a:lnTo>
                  <a:pt x="1970023" y="930020"/>
                </a:lnTo>
                <a:lnTo>
                  <a:pt x="2017935" y="930020"/>
                </a:lnTo>
                <a:lnTo>
                  <a:pt x="1973453" y="874522"/>
                </a:lnTo>
                <a:close/>
              </a:path>
              <a:path w="2028189" h="945514">
                <a:moveTo>
                  <a:pt x="13716" y="0"/>
                </a:moveTo>
                <a:lnTo>
                  <a:pt x="5968" y="2794"/>
                </a:lnTo>
                <a:lnTo>
                  <a:pt x="2920" y="9270"/>
                </a:lnTo>
                <a:lnTo>
                  <a:pt x="0" y="15748"/>
                </a:lnTo>
                <a:lnTo>
                  <a:pt x="2793" y="23495"/>
                </a:lnTo>
                <a:lnTo>
                  <a:pt x="1951795" y="921558"/>
                </a:lnTo>
                <a:lnTo>
                  <a:pt x="1962610" y="898071"/>
                </a:lnTo>
                <a:lnTo>
                  <a:pt x="13716" y="0"/>
                </a:lnTo>
                <a:close/>
              </a:path>
            </a:pathLst>
          </a:custGeom>
          <a:solidFill>
            <a:srgbClr val="E7B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81117" y="3028860"/>
            <a:ext cx="1593215" cy="489584"/>
          </a:xfrm>
          <a:custGeom>
            <a:avLst/>
            <a:gdLst/>
            <a:ahLst/>
            <a:cxnLst/>
            <a:rect l="l" t="t" r="r" b="b"/>
            <a:pathLst>
              <a:path w="1593214" h="489585">
                <a:moveTo>
                  <a:pt x="1514585" y="24833"/>
                </a:moveTo>
                <a:lnTo>
                  <a:pt x="3937" y="464184"/>
                </a:lnTo>
                <a:lnTo>
                  <a:pt x="0" y="471424"/>
                </a:lnTo>
                <a:lnTo>
                  <a:pt x="4063" y="485139"/>
                </a:lnTo>
                <a:lnTo>
                  <a:pt x="11175" y="489076"/>
                </a:lnTo>
                <a:lnTo>
                  <a:pt x="1521823" y="49725"/>
                </a:lnTo>
                <a:lnTo>
                  <a:pt x="1514585" y="24833"/>
                </a:lnTo>
                <a:close/>
              </a:path>
              <a:path w="1593214" h="489585">
                <a:moveTo>
                  <a:pt x="1588857" y="19303"/>
                </a:moveTo>
                <a:lnTo>
                  <a:pt x="1533905" y="19303"/>
                </a:lnTo>
                <a:lnTo>
                  <a:pt x="1541017" y="23240"/>
                </a:lnTo>
                <a:lnTo>
                  <a:pt x="1545082" y="36956"/>
                </a:lnTo>
                <a:lnTo>
                  <a:pt x="1541145" y="44195"/>
                </a:lnTo>
                <a:lnTo>
                  <a:pt x="1534287" y="46100"/>
                </a:lnTo>
                <a:lnTo>
                  <a:pt x="1521823" y="49725"/>
                </a:lnTo>
                <a:lnTo>
                  <a:pt x="1529079" y="74675"/>
                </a:lnTo>
                <a:lnTo>
                  <a:pt x="1588857" y="19303"/>
                </a:lnTo>
                <a:close/>
              </a:path>
              <a:path w="1593214" h="489585">
                <a:moveTo>
                  <a:pt x="1533905" y="19303"/>
                </a:moveTo>
                <a:lnTo>
                  <a:pt x="1527048" y="21208"/>
                </a:lnTo>
                <a:lnTo>
                  <a:pt x="1514585" y="24833"/>
                </a:lnTo>
                <a:lnTo>
                  <a:pt x="1521823" y="49725"/>
                </a:lnTo>
                <a:lnTo>
                  <a:pt x="1534287" y="46100"/>
                </a:lnTo>
                <a:lnTo>
                  <a:pt x="1541145" y="44195"/>
                </a:lnTo>
                <a:lnTo>
                  <a:pt x="1545082" y="36956"/>
                </a:lnTo>
                <a:lnTo>
                  <a:pt x="1541017" y="23240"/>
                </a:lnTo>
                <a:lnTo>
                  <a:pt x="1533905" y="19303"/>
                </a:lnTo>
                <a:close/>
              </a:path>
              <a:path w="1593214" h="489585">
                <a:moveTo>
                  <a:pt x="1507363" y="0"/>
                </a:moveTo>
                <a:lnTo>
                  <a:pt x="1514585" y="24833"/>
                </a:lnTo>
                <a:lnTo>
                  <a:pt x="1527048" y="21208"/>
                </a:lnTo>
                <a:lnTo>
                  <a:pt x="1533905" y="19303"/>
                </a:lnTo>
                <a:lnTo>
                  <a:pt x="1588857" y="19303"/>
                </a:lnTo>
                <a:lnTo>
                  <a:pt x="1592834" y="15620"/>
                </a:lnTo>
                <a:lnTo>
                  <a:pt x="1507363" y="0"/>
                </a:lnTo>
                <a:close/>
              </a:path>
            </a:pathLst>
          </a:custGeom>
          <a:solidFill>
            <a:srgbClr val="CF7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21280" y="3200400"/>
            <a:ext cx="3931920" cy="822325"/>
          </a:xfrm>
          <a:custGeom>
            <a:avLst/>
            <a:gdLst/>
            <a:ahLst/>
            <a:cxnLst/>
            <a:rect l="l" t="t" r="r" b="b"/>
            <a:pathLst>
              <a:path w="3931920" h="822325">
                <a:moveTo>
                  <a:pt x="3852967" y="25397"/>
                </a:moveTo>
                <a:lnTo>
                  <a:pt x="4571" y="796798"/>
                </a:lnTo>
                <a:lnTo>
                  <a:pt x="0" y="803656"/>
                </a:lnTo>
                <a:lnTo>
                  <a:pt x="2793" y="817626"/>
                </a:lnTo>
                <a:lnTo>
                  <a:pt x="9651" y="822198"/>
                </a:lnTo>
                <a:lnTo>
                  <a:pt x="3858094" y="50816"/>
                </a:lnTo>
                <a:lnTo>
                  <a:pt x="3852967" y="25397"/>
                </a:lnTo>
                <a:close/>
              </a:path>
              <a:path w="3931920" h="822325">
                <a:moveTo>
                  <a:pt x="3926543" y="21462"/>
                </a:moveTo>
                <a:lnTo>
                  <a:pt x="3872738" y="21462"/>
                </a:lnTo>
                <a:lnTo>
                  <a:pt x="3879469" y="26035"/>
                </a:lnTo>
                <a:lnTo>
                  <a:pt x="3880993" y="33020"/>
                </a:lnTo>
                <a:lnTo>
                  <a:pt x="3882390" y="40004"/>
                </a:lnTo>
                <a:lnTo>
                  <a:pt x="3877818" y="46862"/>
                </a:lnTo>
                <a:lnTo>
                  <a:pt x="3858094" y="50816"/>
                </a:lnTo>
                <a:lnTo>
                  <a:pt x="3863213" y="76200"/>
                </a:lnTo>
                <a:lnTo>
                  <a:pt x="3931665" y="22860"/>
                </a:lnTo>
                <a:lnTo>
                  <a:pt x="3926543" y="21462"/>
                </a:lnTo>
                <a:close/>
              </a:path>
              <a:path w="3931920" h="822325">
                <a:moveTo>
                  <a:pt x="3872738" y="21462"/>
                </a:moveTo>
                <a:lnTo>
                  <a:pt x="3852967" y="25397"/>
                </a:lnTo>
                <a:lnTo>
                  <a:pt x="3858094" y="50816"/>
                </a:lnTo>
                <a:lnTo>
                  <a:pt x="3877818" y="46862"/>
                </a:lnTo>
                <a:lnTo>
                  <a:pt x="3882390" y="40004"/>
                </a:lnTo>
                <a:lnTo>
                  <a:pt x="3880993" y="33020"/>
                </a:lnTo>
                <a:lnTo>
                  <a:pt x="3879469" y="26035"/>
                </a:lnTo>
                <a:lnTo>
                  <a:pt x="3872738" y="21462"/>
                </a:lnTo>
                <a:close/>
              </a:path>
              <a:path w="3931920" h="822325">
                <a:moveTo>
                  <a:pt x="3847846" y="0"/>
                </a:moveTo>
                <a:lnTo>
                  <a:pt x="3852967" y="25397"/>
                </a:lnTo>
                <a:lnTo>
                  <a:pt x="3872738" y="21462"/>
                </a:lnTo>
                <a:lnTo>
                  <a:pt x="3926543" y="21462"/>
                </a:lnTo>
                <a:lnTo>
                  <a:pt x="3847846" y="0"/>
                </a:lnTo>
                <a:close/>
              </a:path>
            </a:pathLst>
          </a:custGeom>
          <a:solidFill>
            <a:srgbClr val="CF7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4AFE93-2ACA-40B0-8C6D-7E0BE1A1CEBC}"/>
              </a:ext>
            </a:extLst>
          </p:cNvPr>
          <p:cNvSpPr txBox="1"/>
          <p:nvPr/>
        </p:nvSpPr>
        <p:spPr>
          <a:xfrm>
            <a:off x="485646" y="202365"/>
            <a:ext cx="20954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FFC000"/>
                </a:solidFill>
                <a:latin typeface="Century Gothic"/>
                <a:cs typeface="Century Gothic"/>
              </a:rPr>
              <a:t>Example</a:t>
            </a:r>
            <a:endParaRPr lang="en-US" sz="24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42586" y="950064"/>
            <a:ext cx="11368185" cy="2300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When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retrieving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value of a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global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from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inside a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function, Python</a:t>
            </a:r>
            <a:r>
              <a:rPr sz="2000" spc="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automatically</a:t>
            </a:r>
            <a:endParaRPr sz="2000" dirty="0">
              <a:latin typeface="Century Gothic"/>
              <a:cs typeface="Century Gothic"/>
            </a:endParaRPr>
          </a:p>
          <a:p>
            <a:pPr marL="15875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searches 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local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scope's namespace,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up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chain of all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enclosing scope</a:t>
            </a:r>
            <a:r>
              <a:rPr sz="2000" spc="1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namespaces</a:t>
            </a:r>
            <a:endParaRPr sz="2000" dirty="0">
              <a:latin typeface="Century Gothic"/>
              <a:cs typeface="Century Gothic"/>
            </a:endParaRPr>
          </a:p>
          <a:p>
            <a:pPr marL="415290">
              <a:lnSpc>
                <a:spcPct val="100000"/>
              </a:lnSpc>
              <a:spcBef>
                <a:spcPts val="1945"/>
              </a:spcBef>
              <a:tabLst>
                <a:tab pos="1331595" algn="l"/>
                <a:tab pos="2701290" algn="l"/>
              </a:tabLst>
            </a:pP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local	</a:t>
            </a:r>
            <a:r>
              <a:rPr sz="2000" spc="1725" dirty="0">
                <a:solidFill>
                  <a:srgbClr val="FFC000"/>
                </a:solidFill>
                <a:cs typeface="Wingdings"/>
              </a:rPr>
              <a:t>→</a:t>
            </a:r>
            <a:r>
              <a:rPr sz="2000" spc="5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global	</a:t>
            </a:r>
            <a:r>
              <a:rPr sz="2000" spc="1725" dirty="0">
                <a:solidFill>
                  <a:srgbClr val="FFC000"/>
                </a:solidFill>
                <a:cs typeface="Wingdings"/>
              </a:rPr>
              <a:t>→</a:t>
            </a:r>
            <a:r>
              <a:rPr sz="2000" spc="5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built-in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2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What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about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modifying a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global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variables value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from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inside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function?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5278" y="3489090"/>
            <a:ext cx="101732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a =</a:t>
            </a:r>
            <a:r>
              <a:rPr sz="2000" spc="-100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5279" y="4037424"/>
            <a:ext cx="217435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def my_func():</a:t>
            </a:r>
          </a:p>
          <a:p>
            <a:pPr marR="45085"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a = 100</a:t>
            </a:r>
          </a:p>
          <a:p>
            <a:pPr marL="83820" algn="ctr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</a:rPr>
              <a:t>print(a)</a:t>
            </a:r>
          </a:p>
        </p:txBody>
      </p:sp>
      <p:sp>
        <p:nvSpPr>
          <p:cNvPr id="9" name="object 9"/>
          <p:cNvSpPr/>
          <p:nvPr/>
        </p:nvSpPr>
        <p:spPr>
          <a:xfrm>
            <a:off x="2547950" y="3843585"/>
            <a:ext cx="1202690" cy="711200"/>
          </a:xfrm>
          <a:custGeom>
            <a:avLst/>
            <a:gdLst/>
            <a:ahLst/>
            <a:cxnLst/>
            <a:rect l="l" t="t" r="r" b="b"/>
            <a:pathLst>
              <a:path w="1202689" h="711200">
                <a:moveTo>
                  <a:pt x="47370" y="637920"/>
                </a:moveTo>
                <a:lnTo>
                  <a:pt x="0" y="710819"/>
                </a:lnTo>
                <a:lnTo>
                  <a:pt x="86741" y="704976"/>
                </a:lnTo>
                <a:lnTo>
                  <a:pt x="79583" y="692784"/>
                </a:lnTo>
                <a:lnTo>
                  <a:pt x="56261" y="692784"/>
                </a:lnTo>
                <a:lnTo>
                  <a:pt x="48260" y="690753"/>
                </a:lnTo>
                <a:lnTo>
                  <a:pt x="44704" y="684530"/>
                </a:lnTo>
                <a:lnTo>
                  <a:pt x="41020" y="678433"/>
                </a:lnTo>
                <a:lnTo>
                  <a:pt x="43179" y="670432"/>
                </a:lnTo>
                <a:lnTo>
                  <a:pt x="60506" y="660293"/>
                </a:lnTo>
                <a:lnTo>
                  <a:pt x="47370" y="637920"/>
                </a:lnTo>
                <a:close/>
              </a:path>
              <a:path w="1202689" h="711200">
                <a:moveTo>
                  <a:pt x="60506" y="660293"/>
                </a:moveTo>
                <a:lnTo>
                  <a:pt x="43179" y="670432"/>
                </a:lnTo>
                <a:lnTo>
                  <a:pt x="41020" y="678433"/>
                </a:lnTo>
                <a:lnTo>
                  <a:pt x="44704" y="684530"/>
                </a:lnTo>
                <a:lnTo>
                  <a:pt x="48260" y="690753"/>
                </a:lnTo>
                <a:lnTo>
                  <a:pt x="56261" y="692784"/>
                </a:lnTo>
                <a:lnTo>
                  <a:pt x="62483" y="689228"/>
                </a:lnTo>
                <a:lnTo>
                  <a:pt x="73651" y="682682"/>
                </a:lnTo>
                <a:lnTo>
                  <a:pt x="60506" y="660293"/>
                </a:lnTo>
                <a:close/>
              </a:path>
              <a:path w="1202689" h="711200">
                <a:moveTo>
                  <a:pt x="73651" y="682682"/>
                </a:moveTo>
                <a:lnTo>
                  <a:pt x="62483" y="689228"/>
                </a:lnTo>
                <a:lnTo>
                  <a:pt x="56261" y="692784"/>
                </a:lnTo>
                <a:lnTo>
                  <a:pt x="79583" y="692784"/>
                </a:lnTo>
                <a:lnTo>
                  <a:pt x="73651" y="682682"/>
                </a:lnTo>
                <a:close/>
              </a:path>
              <a:path w="1202689" h="711200">
                <a:moveTo>
                  <a:pt x="1186942" y="0"/>
                </a:moveTo>
                <a:lnTo>
                  <a:pt x="60506" y="660293"/>
                </a:lnTo>
                <a:lnTo>
                  <a:pt x="73651" y="682682"/>
                </a:lnTo>
                <a:lnTo>
                  <a:pt x="1193927" y="25907"/>
                </a:lnTo>
                <a:lnTo>
                  <a:pt x="1200022" y="22224"/>
                </a:lnTo>
                <a:lnTo>
                  <a:pt x="1202182" y="14351"/>
                </a:lnTo>
                <a:lnTo>
                  <a:pt x="1198498" y="8127"/>
                </a:lnTo>
                <a:lnTo>
                  <a:pt x="1194943" y="2031"/>
                </a:lnTo>
                <a:lnTo>
                  <a:pt x="1186942" y="0"/>
                </a:lnTo>
                <a:close/>
              </a:path>
            </a:pathLst>
          </a:custGeom>
          <a:solidFill>
            <a:srgbClr val="DCD0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51753" y="3381263"/>
            <a:ext cx="9124231" cy="826507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algn="ctr" defTabSz="827088">
              <a:lnSpc>
                <a:spcPct val="100000"/>
              </a:lnSpc>
              <a:spcBef>
                <a:spcPts val="844"/>
              </a:spcBef>
            </a:pP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assignment </a:t>
            </a:r>
            <a:r>
              <a:rPr sz="1900" spc="1725" dirty="0">
                <a:solidFill>
                  <a:srgbClr val="FFFFFF"/>
                </a:solidFill>
                <a:cs typeface="Wingdings"/>
              </a:rPr>
              <a:t>→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Python interprets this as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z="1900" dirty="0">
                <a:solidFill>
                  <a:srgbClr val="FFFF00"/>
                </a:solidFill>
                <a:latin typeface="Century Gothic"/>
                <a:cs typeface="Century Gothic"/>
              </a:rPr>
              <a:t>local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variable </a:t>
            </a:r>
            <a:r>
              <a:rPr sz="1900" spc="-20" dirty="0">
                <a:solidFill>
                  <a:srgbClr val="FFFFFF"/>
                </a:solidFill>
                <a:latin typeface="Century Gothic"/>
                <a:cs typeface="Century Gothic"/>
              </a:rPr>
              <a:t>(at </a:t>
            </a:r>
            <a:r>
              <a:rPr sz="1900" spc="-114" dirty="0">
                <a:solidFill>
                  <a:srgbClr val="FFFFFF"/>
                </a:solidFill>
                <a:latin typeface="Century Gothic"/>
                <a:cs typeface="Century Gothic"/>
              </a:rPr>
              <a:t>compile-time)</a:t>
            </a:r>
            <a:endParaRPr sz="1900" dirty="0">
              <a:latin typeface="Century Gothic"/>
              <a:cs typeface="Century Gothic"/>
            </a:endParaRPr>
          </a:p>
          <a:p>
            <a:pPr marL="236538" algn="ctr">
              <a:lnSpc>
                <a:spcPct val="100000"/>
              </a:lnSpc>
              <a:spcBef>
                <a:spcPts val="750"/>
              </a:spcBef>
              <a:tabLst>
                <a:tab pos="1652588" algn="l"/>
              </a:tabLst>
            </a:pPr>
            <a:r>
              <a:rPr lang="en-US" sz="1900" spc="1725" dirty="0">
                <a:solidFill>
                  <a:srgbClr val="FFFFFF"/>
                </a:solidFill>
                <a:cs typeface="Wingdings"/>
              </a:rPr>
              <a:t> </a:t>
            </a:r>
            <a:r>
              <a:rPr sz="1900" spc="1725" dirty="0">
                <a:solidFill>
                  <a:srgbClr val="FFFFFF"/>
                </a:solidFill>
                <a:cs typeface="Wingdings"/>
              </a:rPr>
              <a:t>→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9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local</a:t>
            </a:r>
            <a:r>
              <a:rPr sz="19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variable</a:t>
            </a:r>
            <a:r>
              <a:rPr sz="19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</a:rPr>
              <a:t>a</a:t>
            </a:r>
            <a:r>
              <a:rPr sz="1900" spc="-585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1900" u="heavy" spc="-5" dirty="0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entury Gothic"/>
                <a:cs typeface="Century Gothic"/>
              </a:rPr>
              <a:t>masks</a:t>
            </a:r>
            <a:r>
              <a:rPr sz="1900" spc="5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9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global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variable</a:t>
            </a:r>
            <a:r>
              <a:rPr sz="19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</a:rPr>
              <a:t>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45044" y="5772294"/>
            <a:ext cx="217435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0963" algn="l"/>
                <a:tab pos="1603375" algn="l"/>
                <a:tab pos="1712913" algn="l"/>
              </a:tabLst>
            </a:pPr>
            <a:r>
              <a:rPr sz="2000" dirty="0">
                <a:solidFill>
                  <a:srgbClr val="FFFF00"/>
                </a:solidFill>
                <a:latin typeface="Hack"/>
              </a:rPr>
              <a:t>print(a)</a:t>
            </a:r>
            <a:r>
              <a:rPr sz="2000" spc="-5" dirty="0">
                <a:solidFill>
                  <a:srgbClr val="00AFEF"/>
                </a:solidFill>
                <a:latin typeface="Hack"/>
                <a:cs typeface="Hack"/>
              </a:rPr>
              <a:t>	</a:t>
            </a:r>
            <a:r>
              <a:rPr sz="2000" spc="1725" dirty="0">
                <a:solidFill>
                  <a:srgbClr val="FFFF00"/>
                </a:solidFill>
                <a:cs typeface="Wingdings"/>
              </a:rPr>
              <a:t>→</a:t>
            </a:r>
            <a:r>
              <a:rPr sz="2000" spc="1725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0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6782" y="5046238"/>
            <a:ext cx="153313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my_func()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337940" y="5099954"/>
            <a:ext cx="116355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114300">
              <a:lnSpc>
                <a:spcPct val="100000"/>
              </a:lnSpc>
              <a:spcBef>
                <a:spcPts val="100"/>
              </a:spcBef>
              <a:tabLst>
                <a:tab pos="373063" algn="l"/>
              </a:tabLst>
            </a:pPr>
            <a:r>
              <a:rPr lang="en-US" sz="2000" spc="1725" dirty="0">
                <a:solidFill>
                  <a:srgbClr val="FFFF00"/>
                </a:solidFill>
                <a:cs typeface="Wingdings"/>
              </a:rPr>
              <a:t>→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10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0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9D1FB5-CBEE-4B3C-A1FF-86040ED82068}"/>
              </a:ext>
            </a:extLst>
          </p:cNvPr>
          <p:cNvSpPr/>
          <p:nvPr/>
        </p:nvSpPr>
        <p:spPr>
          <a:xfrm>
            <a:off x="3827288" y="4340352"/>
            <a:ext cx="3538440" cy="2441448"/>
          </a:xfrm>
          <a:prstGeom prst="ellipse">
            <a:avLst/>
          </a:prstGeom>
          <a:solidFill>
            <a:srgbClr val="CEBF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4945507" y="4410727"/>
            <a:ext cx="756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built-in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8B12FDAA-95DE-4913-95A1-B32829628FFC}"/>
              </a:ext>
            </a:extLst>
          </p:cNvPr>
          <p:cNvSpPr/>
          <p:nvPr/>
        </p:nvSpPr>
        <p:spPr>
          <a:xfrm>
            <a:off x="3988117" y="4722195"/>
            <a:ext cx="3250884" cy="1878140"/>
          </a:xfrm>
          <a:custGeom>
            <a:avLst/>
            <a:gdLst/>
            <a:ahLst/>
            <a:cxnLst/>
            <a:rect l="l" t="t" r="r" b="b"/>
            <a:pathLst>
              <a:path w="4719955" h="2933700">
                <a:moveTo>
                  <a:pt x="2708657" y="2920999"/>
                </a:moveTo>
                <a:lnTo>
                  <a:pt x="2011170" y="2920999"/>
                </a:lnTo>
                <a:lnTo>
                  <a:pt x="2068289" y="2933699"/>
                </a:lnTo>
                <a:lnTo>
                  <a:pt x="2651538" y="2933699"/>
                </a:lnTo>
                <a:lnTo>
                  <a:pt x="2708657" y="2920999"/>
                </a:lnTo>
                <a:close/>
              </a:path>
              <a:path w="4719955" h="2933700">
                <a:moveTo>
                  <a:pt x="2821553" y="2908299"/>
                </a:moveTo>
                <a:lnTo>
                  <a:pt x="1898273" y="2908299"/>
                </a:lnTo>
                <a:lnTo>
                  <a:pt x="1954492" y="2920999"/>
                </a:lnTo>
                <a:lnTo>
                  <a:pt x="2765334" y="2920999"/>
                </a:lnTo>
                <a:lnTo>
                  <a:pt x="2821553" y="2908299"/>
                </a:lnTo>
                <a:close/>
              </a:path>
              <a:path w="4719955" h="2933700">
                <a:moveTo>
                  <a:pt x="2987292" y="2882899"/>
                </a:moveTo>
                <a:lnTo>
                  <a:pt x="1732535" y="2882899"/>
                </a:lnTo>
                <a:lnTo>
                  <a:pt x="1842529" y="2908299"/>
                </a:lnTo>
                <a:lnTo>
                  <a:pt x="2877297" y="2908299"/>
                </a:lnTo>
                <a:lnTo>
                  <a:pt x="2987292" y="2882899"/>
                </a:lnTo>
                <a:close/>
              </a:path>
              <a:path w="4719955" h="2933700">
                <a:moveTo>
                  <a:pt x="3200834" y="88900"/>
                </a:moveTo>
                <a:lnTo>
                  <a:pt x="1518993" y="88900"/>
                </a:lnTo>
                <a:lnTo>
                  <a:pt x="1467049" y="101600"/>
                </a:lnTo>
                <a:lnTo>
                  <a:pt x="1415715" y="127000"/>
                </a:lnTo>
                <a:lnTo>
                  <a:pt x="1216823" y="177800"/>
                </a:lnTo>
                <a:lnTo>
                  <a:pt x="1168795" y="203200"/>
                </a:lnTo>
                <a:lnTo>
                  <a:pt x="1121478" y="215900"/>
                </a:lnTo>
                <a:lnTo>
                  <a:pt x="1074891" y="241300"/>
                </a:lnTo>
                <a:lnTo>
                  <a:pt x="1029049" y="254000"/>
                </a:lnTo>
                <a:lnTo>
                  <a:pt x="983969" y="279400"/>
                </a:lnTo>
                <a:lnTo>
                  <a:pt x="939669" y="292100"/>
                </a:lnTo>
                <a:lnTo>
                  <a:pt x="896165" y="317500"/>
                </a:lnTo>
                <a:lnTo>
                  <a:pt x="853474" y="342900"/>
                </a:lnTo>
                <a:lnTo>
                  <a:pt x="811614" y="355600"/>
                </a:lnTo>
                <a:lnTo>
                  <a:pt x="770600" y="381000"/>
                </a:lnTo>
                <a:lnTo>
                  <a:pt x="730450" y="406400"/>
                </a:lnTo>
                <a:lnTo>
                  <a:pt x="691181" y="431800"/>
                </a:lnTo>
                <a:lnTo>
                  <a:pt x="652810" y="457200"/>
                </a:lnTo>
                <a:lnTo>
                  <a:pt x="615353" y="482600"/>
                </a:lnTo>
                <a:lnTo>
                  <a:pt x="578827" y="508000"/>
                </a:lnTo>
                <a:lnTo>
                  <a:pt x="543250" y="533400"/>
                </a:lnTo>
                <a:lnTo>
                  <a:pt x="508639" y="558800"/>
                </a:lnTo>
                <a:lnTo>
                  <a:pt x="475009" y="584200"/>
                </a:lnTo>
                <a:lnTo>
                  <a:pt x="442378" y="609600"/>
                </a:lnTo>
                <a:lnTo>
                  <a:pt x="410764" y="635000"/>
                </a:lnTo>
                <a:lnTo>
                  <a:pt x="380182" y="673100"/>
                </a:lnTo>
                <a:lnTo>
                  <a:pt x="350650" y="698500"/>
                </a:lnTo>
                <a:lnTo>
                  <a:pt x="322184" y="723900"/>
                </a:lnTo>
                <a:lnTo>
                  <a:pt x="294802" y="762000"/>
                </a:lnTo>
                <a:lnTo>
                  <a:pt x="268521" y="787400"/>
                </a:lnTo>
                <a:lnTo>
                  <a:pt x="243357" y="812800"/>
                </a:lnTo>
                <a:lnTo>
                  <a:pt x="219327" y="850900"/>
                </a:lnTo>
                <a:lnTo>
                  <a:pt x="196448" y="876300"/>
                </a:lnTo>
                <a:lnTo>
                  <a:pt x="174737" y="914400"/>
                </a:lnTo>
                <a:lnTo>
                  <a:pt x="154211" y="939800"/>
                </a:lnTo>
                <a:lnTo>
                  <a:pt x="134887" y="977900"/>
                </a:lnTo>
                <a:lnTo>
                  <a:pt x="116781" y="1016000"/>
                </a:lnTo>
                <a:lnTo>
                  <a:pt x="99911" y="1041400"/>
                </a:lnTo>
                <a:lnTo>
                  <a:pt x="84294" y="1079500"/>
                </a:lnTo>
                <a:lnTo>
                  <a:pt x="69946" y="1117600"/>
                </a:lnTo>
                <a:lnTo>
                  <a:pt x="56884" y="1143000"/>
                </a:lnTo>
                <a:lnTo>
                  <a:pt x="45126" y="1181100"/>
                </a:lnTo>
                <a:lnTo>
                  <a:pt x="34687" y="1219200"/>
                </a:lnTo>
                <a:lnTo>
                  <a:pt x="25586" y="1257300"/>
                </a:lnTo>
                <a:lnTo>
                  <a:pt x="17838" y="1282700"/>
                </a:lnTo>
                <a:lnTo>
                  <a:pt x="11461" y="1320800"/>
                </a:lnTo>
                <a:lnTo>
                  <a:pt x="6472" y="1358900"/>
                </a:lnTo>
                <a:lnTo>
                  <a:pt x="2887" y="1397000"/>
                </a:lnTo>
                <a:lnTo>
                  <a:pt x="724" y="1435100"/>
                </a:lnTo>
                <a:lnTo>
                  <a:pt x="0" y="1473200"/>
                </a:lnTo>
                <a:lnTo>
                  <a:pt x="724" y="1511300"/>
                </a:lnTo>
                <a:lnTo>
                  <a:pt x="6472" y="1574800"/>
                </a:lnTo>
                <a:lnTo>
                  <a:pt x="11461" y="1612900"/>
                </a:lnTo>
                <a:lnTo>
                  <a:pt x="17838" y="1651000"/>
                </a:lnTo>
                <a:lnTo>
                  <a:pt x="25586" y="1689100"/>
                </a:lnTo>
                <a:lnTo>
                  <a:pt x="34687" y="1727200"/>
                </a:lnTo>
                <a:lnTo>
                  <a:pt x="45126" y="1752600"/>
                </a:lnTo>
                <a:lnTo>
                  <a:pt x="56884" y="1790700"/>
                </a:lnTo>
                <a:lnTo>
                  <a:pt x="69946" y="1828800"/>
                </a:lnTo>
                <a:lnTo>
                  <a:pt x="84294" y="1854200"/>
                </a:lnTo>
                <a:lnTo>
                  <a:pt x="99911" y="1892300"/>
                </a:lnTo>
                <a:lnTo>
                  <a:pt x="116781" y="1930400"/>
                </a:lnTo>
                <a:lnTo>
                  <a:pt x="134887" y="1955800"/>
                </a:lnTo>
                <a:lnTo>
                  <a:pt x="154211" y="1993900"/>
                </a:lnTo>
                <a:lnTo>
                  <a:pt x="174737" y="2032000"/>
                </a:lnTo>
                <a:lnTo>
                  <a:pt x="196448" y="2057400"/>
                </a:lnTo>
                <a:lnTo>
                  <a:pt x="219327" y="2095500"/>
                </a:lnTo>
                <a:lnTo>
                  <a:pt x="243357" y="2120900"/>
                </a:lnTo>
                <a:lnTo>
                  <a:pt x="268521" y="2146300"/>
                </a:lnTo>
                <a:lnTo>
                  <a:pt x="294802" y="2184400"/>
                </a:lnTo>
                <a:lnTo>
                  <a:pt x="322184" y="2209800"/>
                </a:lnTo>
                <a:lnTo>
                  <a:pt x="350650" y="2235200"/>
                </a:lnTo>
                <a:lnTo>
                  <a:pt x="380182" y="2273300"/>
                </a:lnTo>
                <a:lnTo>
                  <a:pt x="410764" y="2298700"/>
                </a:lnTo>
                <a:lnTo>
                  <a:pt x="442378" y="2324100"/>
                </a:lnTo>
                <a:lnTo>
                  <a:pt x="475009" y="2349500"/>
                </a:lnTo>
                <a:lnTo>
                  <a:pt x="508639" y="2387600"/>
                </a:lnTo>
                <a:lnTo>
                  <a:pt x="543250" y="2413000"/>
                </a:lnTo>
                <a:lnTo>
                  <a:pt x="578827" y="2438400"/>
                </a:lnTo>
                <a:lnTo>
                  <a:pt x="615353" y="2463800"/>
                </a:lnTo>
                <a:lnTo>
                  <a:pt x="652810" y="2489200"/>
                </a:lnTo>
                <a:lnTo>
                  <a:pt x="691181" y="2514599"/>
                </a:lnTo>
                <a:lnTo>
                  <a:pt x="730450" y="2527299"/>
                </a:lnTo>
                <a:lnTo>
                  <a:pt x="770600" y="2552699"/>
                </a:lnTo>
                <a:lnTo>
                  <a:pt x="811614" y="2578099"/>
                </a:lnTo>
                <a:lnTo>
                  <a:pt x="853474" y="2603499"/>
                </a:lnTo>
                <a:lnTo>
                  <a:pt x="896165" y="2628899"/>
                </a:lnTo>
                <a:lnTo>
                  <a:pt x="939669" y="2641599"/>
                </a:lnTo>
                <a:lnTo>
                  <a:pt x="983969" y="2666999"/>
                </a:lnTo>
                <a:lnTo>
                  <a:pt x="1029049" y="2679699"/>
                </a:lnTo>
                <a:lnTo>
                  <a:pt x="1074891" y="2705099"/>
                </a:lnTo>
                <a:lnTo>
                  <a:pt x="1121478" y="2717799"/>
                </a:lnTo>
                <a:lnTo>
                  <a:pt x="1168795" y="2743199"/>
                </a:lnTo>
                <a:lnTo>
                  <a:pt x="1265546" y="2768599"/>
                </a:lnTo>
                <a:lnTo>
                  <a:pt x="1314947" y="2793999"/>
                </a:lnTo>
                <a:lnTo>
                  <a:pt x="1365009" y="2806699"/>
                </a:lnTo>
                <a:lnTo>
                  <a:pt x="1678318" y="2882899"/>
                </a:lnTo>
                <a:lnTo>
                  <a:pt x="3041508" y="2882899"/>
                </a:lnTo>
                <a:lnTo>
                  <a:pt x="3354818" y="2806699"/>
                </a:lnTo>
                <a:lnTo>
                  <a:pt x="3404880" y="2793999"/>
                </a:lnTo>
                <a:lnTo>
                  <a:pt x="3454281" y="2768599"/>
                </a:lnTo>
                <a:lnTo>
                  <a:pt x="3551032" y="2743199"/>
                </a:lnTo>
                <a:lnTo>
                  <a:pt x="3598349" y="2717799"/>
                </a:lnTo>
                <a:lnTo>
                  <a:pt x="3644936" y="2705099"/>
                </a:lnTo>
                <a:lnTo>
                  <a:pt x="3690778" y="2679699"/>
                </a:lnTo>
                <a:lnTo>
                  <a:pt x="3735858" y="2666999"/>
                </a:lnTo>
                <a:lnTo>
                  <a:pt x="3780158" y="2641599"/>
                </a:lnTo>
                <a:lnTo>
                  <a:pt x="3823662" y="2628899"/>
                </a:lnTo>
                <a:lnTo>
                  <a:pt x="3866353" y="2603499"/>
                </a:lnTo>
                <a:lnTo>
                  <a:pt x="3908213" y="2578099"/>
                </a:lnTo>
                <a:lnTo>
                  <a:pt x="3949227" y="2552699"/>
                </a:lnTo>
                <a:lnTo>
                  <a:pt x="3989377" y="2527299"/>
                </a:lnTo>
                <a:lnTo>
                  <a:pt x="4028646" y="2514599"/>
                </a:lnTo>
                <a:lnTo>
                  <a:pt x="4067017" y="2489200"/>
                </a:lnTo>
                <a:lnTo>
                  <a:pt x="4104474" y="2463800"/>
                </a:lnTo>
                <a:lnTo>
                  <a:pt x="4140999" y="2438400"/>
                </a:lnTo>
                <a:lnTo>
                  <a:pt x="4176576" y="2413000"/>
                </a:lnTo>
                <a:lnTo>
                  <a:pt x="4211188" y="2387600"/>
                </a:lnTo>
                <a:lnTo>
                  <a:pt x="4244818" y="2349500"/>
                </a:lnTo>
                <a:lnTo>
                  <a:pt x="4277449" y="2324100"/>
                </a:lnTo>
                <a:lnTo>
                  <a:pt x="4309063" y="2298700"/>
                </a:lnTo>
                <a:lnTo>
                  <a:pt x="4339645" y="2273300"/>
                </a:lnTo>
                <a:lnTo>
                  <a:pt x="4369177" y="2235200"/>
                </a:lnTo>
                <a:lnTo>
                  <a:pt x="4397643" y="2209800"/>
                </a:lnTo>
                <a:lnTo>
                  <a:pt x="4425025" y="2184400"/>
                </a:lnTo>
                <a:lnTo>
                  <a:pt x="4451306" y="2146300"/>
                </a:lnTo>
                <a:lnTo>
                  <a:pt x="4476470" y="2120900"/>
                </a:lnTo>
                <a:lnTo>
                  <a:pt x="4500500" y="2095500"/>
                </a:lnTo>
                <a:lnTo>
                  <a:pt x="4523379" y="2057400"/>
                </a:lnTo>
                <a:lnTo>
                  <a:pt x="4545090" y="2032000"/>
                </a:lnTo>
                <a:lnTo>
                  <a:pt x="4565616" y="1993900"/>
                </a:lnTo>
                <a:lnTo>
                  <a:pt x="4584940" y="1955800"/>
                </a:lnTo>
                <a:lnTo>
                  <a:pt x="4603046" y="1930400"/>
                </a:lnTo>
                <a:lnTo>
                  <a:pt x="4619916" y="1892300"/>
                </a:lnTo>
                <a:lnTo>
                  <a:pt x="4635533" y="1854200"/>
                </a:lnTo>
                <a:lnTo>
                  <a:pt x="4649881" y="1828800"/>
                </a:lnTo>
                <a:lnTo>
                  <a:pt x="4662943" y="1790700"/>
                </a:lnTo>
                <a:lnTo>
                  <a:pt x="4674701" y="1752600"/>
                </a:lnTo>
                <a:lnTo>
                  <a:pt x="4685140" y="1727200"/>
                </a:lnTo>
                <a:lnTo>
                  <a:pt x="4694241" y="1689100"/>
                </a:lnTo>
                <a:lnTo>
                  <a:pt x="4701989" y="1651000"/>
                </a:lnTo>
                <a:lnTo>
                  <a:pt x="4708366" y="1612900"/>
                </a:lnTo>
                <a:lnTo>
                  <a:pt x="4713355" y="1574800"/>
                </a:lnTo>
                <a:lnTo>
                  <a:pt x="4716940" y="1536700"/>
                </a:lnTo>
                <a:lnTo>
                  <a:pt x="4719828" y="1473200"/>
                </a:lnTo>
                <a:lnTo>
                  <a:pt x="4719103" y="1435100"/>
                </a:lnTo>
                <a:lnTo>
                  <a:pt x="4716940" y="1397000"/>
                </a:lnTo>
                <a:lnTo>
                  <a:pt x="4713355" y="1358900"/>
                </a:lnTo>
                <a:lnTo>
                  <a:pt x="4708366" y="1320800"/>
                </a:lnTo>
                <a:lnTo>
                  <a:pt x="4701989" y="1282700"/>
                </a:lnTo>
                <a:lnTo>
                  <a:pt x="4694241" y="1257300"/>
                </a:lnTo>
                <a:lnTo>
                  <a:pt x="4685140" y="1219200"/>
                </a:lnTo>
                <a:lnTo>
                  <a:pt x="4674701" y="1181100"/>
                </a:lnTo>
                <a:lnTo>
                  <a:pt x="4662943" y="1143000"/>
                </a:lnTo>
                <a:lnTo>
                  <a:pt x="4649881" y="1117600"/>
                </a:lnTo>
                <a:lnTo>
                  <a:pt x="4635533" y="1079500"/>
                </a:lnTo>
                <a:lnTo>
                  <a:pt x="4619916" y="1041400"/>
                </a:lnTo>
                <a:lnTo>
                  <a:pt x="4603046" y="1016000"/>
                </a:lnTo>
                <a:lnTo>
                  <a:pt x="4584940" y="977900"/>
                </a:lnTo>
                <a:lnTo>
                  <a:pt x="4565616" y="939800"/>
                </a:lnTo>
                <a:lnTo>
                  <a:pt x="4545090" y="914400"/>
                </a:lnTo>
                <a:lnTo>
                  <a:pt x="4523379" y="876300"/>
                </a:lnTo>
                <a:lnTo>
                  <a:pt x="4500500" y="850900"/>
                </a:lnTo>
                <a:lnTo>
                  <a:pt x="4476470" y="812800"/>
                </a:lnTo>
                <a:lnTo>
                  <a:pt x="4451306" y="787400"/>
                </a:lnTo>
                <a:lnTo>
                  <a:pt x="4425025" y="762000"/>
                </a:lnTo>
                <a:lnTo>
                  <a:pt x="4397643" y="723900"/>
                </a:lnTo>
                <a:lnTo>
                  <a:pt x="4369177" y="698500"/>
                </a:lnTo>
                <a:lnTo>
                  <a:pt x="4339645" y="673100"/>
                </a:lnTo>
                <a:lnTo>
                  <a:pt x="4309063" y="635000"/>
                </a:lnTo>
                <a:lnTo>
                  <a:pt x="4277449" y="609600"/>
                </a:lnTo>
                <a:lnTo>
                  <a:pt x="4244818" y="584200"/>
                </a:lnTo>
                <a:lnTo>
                  <a:pt x="4211188" y="558800"/>
                </a:lnTo>
                <a:lnTo>
                  <a:pt x="4176576" y="533400"/>
                </a:lnTo>
                <a:lnTo>
                  <a:pt x="4140999" y="508000"/>
                </a:lnTo>
                <a:lnTo>
                  <a:pt x="4104474" y="482600"/>
                </a:lnTo>
                <a:lnTo>
                  <a:pt x="4067017" y="457200"/>
                </a:lnTo>
                <a:lnTo>
                  <a:pt x="4028646" y="431800"/>
                </a:lnTo>
                <a:lnTo>
                  <a:pt x="3989377" y="406400"/>
                </a:lnTo>
                <a:lnTo>
                  <a:pt x="3949227" y="381000"/>
                </a:lnTo>
                <a:lnTo>
                  <a:pt x="3908213" y="355600"/>
                </a:lnTo>
                <a:lnTo>
                  <a:pt x="3866353" y="342900"/>
                </a:lnTo>
                <a:lnTo>
                  <a:pt x="3823662" y="317500"/>
                </a:lnTo>
                <a:lnTo>
                  <a:pt x="3780158" y="292100"/>
                </a:lnTo>
                <a:lnTo>
                  <a:pt x="3735858" y="279400"/>
                </a:lnTo>
                <a:lnTo>
                  <a:pt x="3690778" y="254000"/>
                </a:lnTo>
                <a:lnTo>
                  <a:pt x="3644936" y="241300"/>
                </a:lnTo>
                <a:lnTo>
                  <a:pt x="3598349" y="215900"/>
                </a:lnTo>
                <a:lnTo>
                  <a:pt x="3551032" y="203200"/>
                </a:lnTo>
                <a:lnTo>
                  <a:pt x="3503004" y="177800"/>
                </a:lnTo>
                <a:lnTo>
                  <a:pt x="3304112" y="127000"/>
                </a:lnTo>
                <a:lnTo>
                  <a:pt x="3252778" y="101600"/>
                </a:lnTo>
                <a:lnTo>
                  <a:pt x="3200834" y="88900"/>
                </a:lnTo>
                <a:close/>
              </a:path>
              <a:path w="4719955" h="2933700">
                <a:moveTo>
                  <a:pt x="2932549" y="38100"/>
                </a:moveTo>
                <a:lnTo>
                  <a:pt x="1787278" y="38100"/>
                </a:lnTo>
                <a:lnTo>
                  <a:pt x="1571530" y="88900"/>
                </a:lnTo>
                <a:lnTo>
                  <a:pt x="3148296" y="88900"/>
                </a:lnTo>
                <a:lnTo>
                  <a:pt x="2932549" y="38100"/>
                </a:lnTo>
                <a:close/>
              </a:path>
              <a:path w="4719955" h="2933700">
                <a:moveTo>
                  <a:pt x="2821553" y="25400"/>
                </a:moveTo>
                <a:lnTo>
                  <a:pt x="1898273" y="25400"/>
                </a:lnTo>
                <a:lnTo>
                  <a:pt x="1842529" y="38100"/>
                </a:lnTo>
                <a:lnTo>
                  <a:pt x="2877297" y="38100"/>
                </a:lnTo>
                <a:lnTo>
                  <a:pt x="2821553" y="25400"/>
                </a:lnTo>
                <a:close/>
              </a:path>
              <a:path w="4719955" h="2933700">
                <a:moveTo>
                  <a:pt x="2708657" y="12700"/>
                </a:moveTo>
                <a:lnTo>
                  <a:pt x="2011170" y="12700"/>
                </a:lnTo>
                <a:lnTo>
                  <a:pt x="1954492" y="25400"/>
                </a:lnTo>
                <a:lnTo>
                  <a:pt x="2765334" y="25400"/>
                </a:lnTo>
                <a:lnTo>
                  <a:pt x="2708657" y="12700"/>
                </a:lnTo>
                <a:close/>
              </a:path>
              <a:path w="4719955" h="2933700">
                <a:moveTo>
                  <a:pt x="2593994" y="0"/>
                </a:moveTo>
                <a:lnTo>
                  <a:pt x="2125832" y="0"/>
                </a:lnTo>
                <a:lnTo>
                  <a:pt x="2068289" y="12700"/>
                </a:lnTo>
                <a:lnTo>
                  <a:pt x="2651538" y="12700"/>
                </a:lnTo>
                <a:lnTo>
                  <a:pt x="2593994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98645" y="4980450"/>
            <a:ext cx="732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g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ba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AAE92EA9-D492-4E04-8B81-756CF1308923}"/>
              </a:ext>
            </a:extLst>
          </p:cNvPr>
          <p:cNvSpPr txBox="1"/>
          <p:nvPr/>
        </p:nvSpPr>
        <p:spPr>
          <a:xfrm>
            <a:off x="5341199" y="4942953"/>
            <a:ext cx="1109295" cy="292388"/>
          </a:xfrm>
          <a:prstGeom prst="rect">
            <a:avLst/>
          </a:prstGeom>
          <a:solidFill>
            <a:schemeClr val="bg1"/>
          </a:solidFill>
          <a:ln w="19811">
            <a:solidFill>
              <a:srgbClr val="E99F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300"/>
            <a:r>
              <a:rPr lang="en-US" spc="-5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endParaRPr lang="en-US" sz="1800" spc="-5" dirty="0">
              <a:solidFill>
                <a:srgbClr val="00AFEF"/>
              </a:solidFill>
              <a:latin typeface="Hack"/>
              <a:cs typeface="Hack"/>
            </a:endParaRPr>
          </a:p>
          <a:p>
            <a:pPr marL="114300">
              <a:spcAft>
                <a:spcPts val="600"/>
              </a:spcAft>
            </a:pPr>
            <a:endParaRPr sz="100" dirty="0">
              <a:latin typeface="Hack"/>
              <a:cs typeface="Hack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AA9258B-3FB7-4534-89BD-8BBE444D48C4}"/>
              </a:ext>
            </a:extLst>
          </p:cNvPr>
          <p:cNvSpPr txBox="1"/>
          <p:nvPr/>
        </p:nvSpPr>
        <p:spPr>
          <a:xfrm>
            <a:off x="5895847" y="5350142"/>
            <a:ext cx="1109295" cy="292388"/>
          </a:xfrm>
          <a:prstGeom prst="rect">
            <a:avLst/>
          </a:prstGeom>
          <a:solidFill>
            <a:srgbClr val="FFFFFF"/>
          </a:solidFill>
          <a:ln w="19811">
            <a:solidFill>
              <a:srgbClr val="E99F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300"/>
            <a:r>
              <a:rPr lang="en-US" spc="-5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endParaRPr lang="en-US" sz="1800" spc="-5" dirty="0">
              <a:solidFill>
                <a:srgbClr val="00AFEF"/>
              </a:solidFill>
              <a:latin typeface="Hack"/>
              <a:cs typeface="Hack"/>
            </a:endParaRPr>
          </a:p>
          <a:p>
            <a:pPr marL="114300">
              <a:spcAft>
                <a:spcPts val="600"/>
              </a:spcAft>
            </a:pPr>
            <a:endParaRPr sz="100" dirty="0">
              <a:latin typeface="Hack"/>
              <a:cs typeface="H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80126" y="4825248"/>
            <a:ext cx="1356995" cy="79184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spc="570" dirty="0">
                <a:solidFill>
                  <a:srgbClr val="00AFEF"/>
                </a:solidFill>
                <a:latin typeface="Hack"/>
                <a:cs typeface="Hack"/>
              </a:rPr>
              <a:t>a</a:t>
            </a:r>
            <a:r>
              <a:rPr sz="1800" spc="570" dirty="0">
                <a:solidFill>
                  <a:srgbClr val="00AFEF"/>
                </a:solidFill>
                <a:cs typeface="Wingdings"/>
              </a:rPr>
              <a:t>→</a:t>
            </a:r>
            <a:r>
              <a:rPr sz="1800" spc="570" dirty="0">
                <a:solidFill>
                  <a:srgbClr val="00AFEF"/>
                </a:solidFill>
                <a:latin typeface="Hack"/>
                <a:cs typeface="Hack"/>
              </a:rPr>
              <a:t>0</a:t>
            </a:r>
            <a:endParaRPr sz="1800" dirty="0">
              <a:latin typeface="Hack"/>
              <a:cs typeface="Hack"/>
            </a:endParaRPr>
          </a:p>
          <a:p>
            <a:pPr marL="378460">
              <a:lnSpc>
                <a:spcPct val="100000"/>
              </a:lnSpc>
              <a:spcBef>
                <a:spcPts val="855"/>
              </a:spcBef>
            </a:pPr>
            <a:r>
              <a:rPr sz="1800" spc="-5" dirty="0">
                <a:solidFill>
                  <a:srgbClr val="00AFEF"/>
                </a:solidFill>
                <a:latin typeface="Hack"/>
                <a:cs typeface="Hack"/>
              </a:rPr>
              <a:t>my_func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C03E0F31-84BD-4316-B71A-80FA0161678E}"/>
              </a:ext>
            </a:extLst>
          </p:cNvPr>
          <p:cNvSpPr/>
          <p:nvPr/>
        </p:nvSpPr>
        <p:spPr>
          <a:xfrm>
            <a:off x="4221706" y="5656999"/>
            <a:ext cx="2359856" cy="678006"/>
          </a:xfrm>
          <a:custGeom>
            <a:avLst/>
            <a:gdLst/>
            <a:ahLst/>
            <a:cxnLst/>
            <a:rect l="l" t="t" r="r" b="b"/>
            <a:pathLst>
              <a:path w="2007234" h="1141729">
                <a:moveTo>
                  <a:pt x="0" y="570738"/>
                </a:moveTo>
                <a:lnTo>
                  <a:pt x="7256" y="501752"/>
                </a:lnTo>
                <a:lnTo>
                  <a:pt x="28465" y="435209"/>
                </a:lnTo>
                <a:lnTo>
                  <a:pt x="62787" y="371587"/>
                </a:lnTo>
                <a:lnTo>
                  <a:pt x="109381" y="311362"/>
                </a:lnTo>
                <a:lnTo>
                  <a:pt x="137019" y="282673"/>
                </a:lnTo>
                <a:lnTo>
                  <a:pt x="167409" y="255013"/>
                </a:lnTo>
                <a:lnTo>
                  <a:pt x="200448" y="228441"/>
                </a:lnTo>
                <a:lnTo>
                  <a:pt x="236029" y="203017"/>
                </a:lnTo>
                <a:lnTo>
                  <a:pt x="274050" y="178800"/>
                </a:lnTo>
                <a:lnTo>
                  <a:pt x="314403" y="155851"/>
                </a:lnTo>
                <a:lnTo>
                  <a:pt x="356985" y="134229"/>
                </a:lnTo>
                <a:lnTo>
                  <a:pt x="401690" y="113993"/>
                </a:lnTo>
                <a:lnTo>
                  <a:pt x="448413" y="95204"/>
                </a:lnTo>
                <a:lnTo>
                  <a:pt x="497050" y="77921"/>
                </a:lnTo>
                <a:lnTo>
                  <a:pt x="547495" y="62204"/>
                </a:lnTo>
                <a:lnTo>
                  <a:pt x="599643" y="48112"/>
                </a:lnTo>
                <a:lnTo>
                  <a:pt x="653389" y="35706"/>
                </a:lnTo>
                <a:lnTo>
                  <a:pt x="708629" y="25044"/>
                </a:lnTo>
                <a:lnTo>
                  <a:pt x="765257" y="16187"/>
                </a:lnTo>
                <a:lnTo>
                  <a:pt x="823169" y="9195"/>
                </a:lnTo>
                <a:lnTo>
                  <a:pt x="882259" y="4126"/>
                </a:lnTo>
                <a:lnTo>
                  <a:pt x="942422" y="1041"/>
                </a:lnTo>
                <a:lnTo>
                  <a:pt x="1003554" y="0"/>
                </a:lnTo>
                <a:lnTo>
                  <a:pt x="1064686" y="1041"/>
                </a:lnTo>
                <a:lnTo>
                  <a:pt x="1124849" y="4126"/>
                </a:lnTo>
                <a:lnTo>
                  <a:pt x="1183939" y="9195"/>
                </a:lnTo>
                <a:lnTo>
                  <a:pt x="1241850" y="16187"/>
                </a:lnTo>
                <a:lnTo>
                  <a:pt x="1298479" y="25044"/>
                </a:lnTo>
                <a:lnTo>
                  <a:pt x="1353718" y="35706"/>
                </a:lnTo>
                <a:lnTo>
                  <a:pt x="1407465" y="48112"/>
                </a:lnTo>
                <a:lnTo>
                  <a:pt x="1459613" y="62204"/>
                </a:lnTo>
                <a:lnTo>
                  <a:pt x="1510058" y="77921"/>
                </a:lnTo>
                <a:lnTo>
                  <a:pt x="1558695" y="95204"/>
                </a:lnTo>
                <a:lnTo>
                  <a:pt x="1605418" y="113993"/>
                </a:lnTo>
                <a:lnTo>
                  <a:pt x="1650123" y="134229"/>
                </a:lnTo>
                <a:lnTo>
                  <a:pt x="1692705" y="155851"/>
                </a:lnTo>
                <a:lnTo>
                  <a:pt x="1733058" y="178800"/>
                </a:lnTo>
                <a:lnTo>
                  <a:pt x="1771078" y="203017"/>
                </a:lnTo>
                <a:lnTo>
                  <a:pt x="1806660" y="228441"/>
                </a:lnTo>
                <a:lnTo>
                  <a:pt x="1839699" y="255013"/>
                </a:lnTo>
                <a:lnTo>
                  <a:pt x="1870089" y="282673"/>
                </a:lnTo>
                <a:lnTo>
                  <a:pt x="1897726" y="311362"/>
                </a:lnTo>
                <a:lnTo>
                  <a:pt x="1922505" y="341020"/>
                </a:lnTo>
                <a:lnTo>
                  <a:pt x="1963068" y="403003"/>
                </a:lnTo>
                <a:lnTo>
                  <a:pt x="1990939" y="468146"/>
                </a:lnTo>
                <a:lnTo>
                  <a:pt x="2005277" y="535969"/>
                </a:lnTo>
                <a:lnTo>
                  <a:pt x="2007108" y="570738"/>
                </a:lnTo>
                <a:lnTo>
                  <a:pt x="2005277" y="605506"/>
                </a:lnTo>
                <a:lnTo>
                  <a:pt x="1990939" y="673329"/>
                </a:lnTo>
                <a:lnTo>
                  <a:pt x="1963068" y="738472"/>
                </a:lnTo>
                <a:lnTo>
                  <a:pt x="1922505" y="800455"/>
                </a:lnTo>
                <a:lnTo>
                  <a:pt x="1897726" y="830113"/>
                </a:lnTo>
                <a:lnTo>
                  <a:pt x="1870089" y="858802"/>
                </a:lnTo>
                <a:lnTo>
                  <a:pt x="1839699" y="886462"/>
                </a:lnTo>
                <a:lnTo>
                  <a:pt x="1806660" y="913034"/>
                </a:lnTo>
                <a:lnTo>
                  <a:pt x="1771078" y="938458"/>
                </a:lnTo>
                <a:lnTo>
                  <a:pt x="1733058" y="962675"/>
                </a:lnTo>
                <a:lnTo>
                  <a:pt x="1692705" y="985624"/>
                </a:lnTo>
                <a:lnTo>
                  <a:pt x="1650123" y="1007246"/>
                </a:lnTo>
                <a:lnTo>
                  <a:pt x="1605418" y="1027482"/>
                </a:lnTo>
                <a:lnTo>
                  <a:pt x="1558695" y="1046271"/>
                </a:lnTo>
                <a:lnTo>
                  <a:pt x="1510058" y="1063554"/>
                </a:lnTo>
                <a:lnTo>
                  <a:pt x="1459613" y="1079271"/>
                </a:lnTo>
                <a:lnTo>
                  <a:pt x="1407465" y="1093363"/>
                </a:lnTo>
                <a:lnTo>
                  <a:pt x="1353718" y="1105769"/>
                </a:lnTo>
                <a:lnTo>
                  <a:pt x="1298479" y="1116431"/>
                </a:lnTo>
                <a:lnTo>
                  <a:pt x="1241850" y="1125288"/>
                </a:lnTo>
                <a:lnTo>
                  <a:pt x="1183939" y="1132280"/>
                </a:lnTo>
                <a:lnTo>
                  <a:pt x="1124849" y="1137349"/>
                </a:lnTo>
                <a:lnTo>
                  <a:pt x="1064686" y="1140434"/>
                </a:lnTo>
                <a:lnTo>
                  <a:pt x="1003554" y="1141476"/>
                </a:lnTo>
                <a:lnTo>
                  <a:pt x="942422" y="1140434"/>
                </a:lnTo>
                <a:lnTo>
                  <a:pt x="882259" y="1137349"/>
                </a:lnTo>
                <a:lnTo>
                  <a:pt x="823169" y="1132280"/>
                </a:lnTo>
                <a:lnTo>
                  <a:pt x="765257" y="1125288"/>
                </a:lnTo>
                <a:lnTo>
                  <a:pt x="708629" y="1116431"/>
                </a:lnTo>
                <a:lnTo>
                  <a:pt x="653389" y="1105769"/>
                </a:lnTo>
                <a:lnTo>
                  <a:pt x="599643" y="1093363"/>
                </a:lnTo>
                <a:lnTo>
                  <a:pt x="547495" y="1079271"/>
                </a:lnTo>
                <a:lnTo>
                  <a:pt x="497050" y="1063554"/>
                </a:lnTo>
                <a:lnTo>
                  <a:pt x="448413" y="1046271"/>
                </a:lnTo>
                <a:lnTo>
                  <a:pt x="401690" y="1027482"/>
                </a:lnTo>
                <a:lnTo>
                  <a:pt x="356985" y="1007246"/>
                </a:lnTo>
                <a:lnTo>
                  <a:pt x="314403" y="985624"/>
                </a:lnTo>
                <a:lnTo>
                  <a:pt x="274050" y="962675"/>
                </a:lnTo>
                <a:lnTo>
                  <a:pt x="236029" y="938458"/>
                </a:lnTo>
                <a:lnTo>
                  <a:pt x="200448" y="913034"/>
                </a:lnTo>
                <a:lnTo>
                  <a:pt x="167409" y="886462"/>
                </a:lnTo>
                <a:lnTo>
                  <a:pt x="137019" y="858802"/>
                </a:lnTo>
                <a:lnTo>
                  <a:pt x="109381" y="830113"/>
                </a:lnTo>
                <a:lnTo>
                  <a:pt x="84602" y="800455"/>
                </a:lnTo>
                <a:lnTo>
                  <a:pt x="44039" y="738472"/>
                </a:lnTo>
                <a:lnTo>
                  <a:pt x="16169" y="673329"/>
                </a:lnTo>
                <a:lnTo>
                  <a:pt x="1831" y="605506"/>
                </a:lnTo>
                <a:lnTo>
                  <a:pt x="0" y="570738"/>
                </a:lnTo>
                <a:close/>
              </a:path>
            </a:pathLst>
          </a:custGeom>
          <a:solidFill>
            <a:srgbClr val="F3EFD5"/>
          </a:solidFill>
          <a:ln w="9144">
            <a:solidFill>
              <a:srgbClr val="F3EF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54195" y="5787839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Century Gothic"/>
                <a:cs typeface="Century Gothic"/>
              </a:rPr>
              <a:t>l</a:t>
            </a:r>
            <a:r>
              <a:rPr sz="1800" dirty="0">
                <a:latin typeface="Century Gothic"/>
                <a:cs typeface="Century Gothic"/>
              </a:rPr>
              <a:t>oc</a:t>
            </a:r>
            <a:r>
              <a:rPr sz="1800" spc="-10" dirty="0">
                <a:latin typeface="Century Gothic"/>
                <a:cs typeface="Century Gothic"/>
              </a:rPr>
              <a:t>a</a:t>
            </a:r>
            <a:r>
              <a:rPr sz="1800" dirty="0">
                <a:latin typeface="Century Gothic"/>
                <a:cs typeface="Century Gothic"/>
              </a:rPr>
              <a:t>l</a:t>
            </a:r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B6082316-030D-4A4F-A2D6-8C26E915F5E2}"/>
              </a:ext>
            </a:extLst>
          </p:cNvPr>
          <p:cNvSpPr txBox="1"/>
          <p:nvPr/>
        </p:nvSpPr>
        <p:spPr>
          <a:xfrm>
            <a:off x="4986705" y="5957064"/>
            <a:ext cx="1109295" cy="292388"/>
          </a:xfrm>
          <a:prstGeom prst="rect">
            <a:avLst/>
          </a:prstGeom>
          <a:solidFill>
            <a:srgbClr val="FFFFFF"/>
          </a:solidFill>
          <a:ln w="19811">
            <a:solidFill>
              <a:srgbClr val="E99F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4300"/>
            <a:r>
              <a:rPr lang="en-US" spc="-5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endParaRPr lang="en-US" sz="1800" spc="-5" dirty="0">
              <a:solidFill>
                <a:srgbClr val="00AFEF"/>
              </a:solidFill>
              <a:latin typeface="Hack"/>
              <a:cs typeface="Hack"/>
            </a:endParaRPr>
          </a:p>
          <a:p>
            <a:pPr marL="114300">
              <a:spcAft>
                <a:spcPts val="600"/>
              </a:spcAft>
            </a:pPr>
            <a:endParaRPr sz="100" dirty="0">
              <a:latin typeface="Hack"/>
              <a:cs typeface="H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97016" y="5960356"/>
            <a:ext cx="99898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AFEF"/>
                </a:solidFill>
                <a:latin typeface="Hack"/>
                <a:cs typeface="Hack"/>
              </a:rPr>
              <a:t>a</a:t>
            </a:r>
            <a:r>
              <a:rPr sz="1800" spc="1725" dirty="0">
                <a:solidFill>
                  <a:srgbClr val="00AFEF"/>
                </a:solidFill>
                <a:cs typeface="Wingdings"/>
              </a:rPr>
              <a:t>→</a:t>
            </a:r>
            <a:r>
              <a:rPr sz="1800" spc="-5" dirty="0">
                <a:solidFill>
                  <a:srgbClr val="00AFEF"/>
                </a:solidFill>
                <a:latin typeface="Hack"/>
                <a:cs typeface="Hack"/>
              </a:rPr>
              <a:t>10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0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CB6876-2B3C-4250-82D8-DE47FC4A7F28}"/>
              </a:ext>
            </a:extLst>
          </p:cNvPr>
          <p:cNvSpPr txBox="1"/>
          <p:nvPr/>
        </p:nvSpPr>
        <p:spPr>
          <a:xfrm>
            <a:off x="642586" y="197739"/>
            <a:ext cx="10254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FC000"/>
                </a:solidFill>
                <a:latin typeface="Century Gothic"/>
                <a:cs typeface="Century Gothic"/>
              </a:rPr>
              <a:t>Accessing </a:t>
            </a:r>
            <a:r>
              <a:rPr lang="en-US" sz="2400" spc="-10" dirty="0">
                <a:solidFill>
                  <a:srgbClr val="FFC000"/>
                </a:solidFill>
                <a:latin typeface="Century Gothic"/>
                <a:cs typeface="Century Gothic"/>
              </a:rPr>
              <a:t>the </a:t>
            </a:r>
            <a:r>
              <a:rPr lang="en-US" sz="2400" spc="-5" dirty="0">
                <a:solidFill>
                  <a:srgbClr val="FFC000"/>
                </a:solidFill>
                <a:latin typeface="Century Gothic"/>
                <a:cs typeface="Century Gothic"/>
              </a:rPr>
              <a:t>global scope from </a:t>
            </a:r>
            <a:r>
              <a:rPr lang="en-US" sz="2400" dirty="0">
                <a:solidFill>
                  <a:srgbClr val="FFC000"/>
                </a:solidFill>
                <a:latin typeface="Century Gothic"/>
                <a:cs typeface="Century Gothic"/>
              </a:rPr>
              <a:t>a local</a:t>
            </a:r>
            <a:r>
              <a:rPr lang="en-US" sz="2400" spc="-5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lang="en-US" sz="2400" spc="-10" dirty="0">
                <a:solidFill>
                  <a:srgbClr val="FFC000"/>
                </a:solidFill>
                <a:latin typeface="Century Gothic"/>
                <a:cs typeface="Century Gothic"/>
              </a:rPr>
              <a:t>scope</a:t>
            </a:r>
            <a:endParaRPr lang="en-US" sz="24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5">
            <a:extLst>
              <a:ext uri="{FF2B5EF4-FFF2-40B4-BE49-F238E27FC236}">
                <a16:creationId xmlns:a16="http://schemas.microsoft.com/office/drawing/2014/main" id="{EE63914F-2330-423F-A608-BBEC84D4841D}"/>
              </a:ext>
            </a:extLst>
          </p:cNvPr>
          <p:cNvSpPr/>
          <p:nvPr/>
        </p:nvSpPr>
        <p:spPr>
          <a:xfrm>
            <a:off x="3965577" y="2450210"/>
            <a:ext cx="3594224" cy="2369948"/>
          </a:xfrm>
          <a:custGeom>
            <a:avLst/>
            <a:gdLst/>
            <a:ahLst/>
            <a:cxnLst/>
            <a:rect l="l" t="t" r="r" b="b"/>
            <a:pathLst>
              <a:path w="3249295" h="1757679">
                <a:moveTo>
                  <a:pt x="1624584" y="0"/>
                </a:moveTo>
                <a:lnTo>
                  <a:pt x="1562267" y="634"/>
                </a:lnTo>
                <a:lnTo>
                  <a:pt x="1500544" y="2522"/>
                </a:lnTo>
                <a:lnTo>
                  <a:pt x="1439457" y="5641"/>
                </a:lnTo>
                <a:lnTo>
                  <a:pt x="1379047" y="9967"/>
                </a:lnTo>
                <a:lnTo>
                  <a:pt x="1319357" y="15480"/>
                </a:lnTo>
                <a:lnTo>
                  <a:pt x="1260428" y="22154"/>
                </a:lnTo>
                <a:lnTo>
                  <a:pt x="1202303" y="29969"/>
                </a:lnTo>
                <a:lnTo>
                  <a:pt x="1145025" y="38901"/>
                </a:lnTo>
                <a:lnTo>
                  <a:pt x="1088634" y="48927"/>
                </a:lnTo>
                <a:lnTo>
                  <a:pt x="1033173" y="60025"/>
                </a:lnTo>
                <a:lnTo>
                  <a:pt x="978684" y="72172"/>
                </a:lnTo>
                <a:lnTo>
                  <a:pt x="925209" y="85344"/>
                </a:lnTo>
                <a:lnTo>
                  <a:pt x="872791" y="99521"/>
                </a:lnTo>
                <a:lnTo>
                  <a:pt x="821470" y="114678"/>
                </a:lnTo>
                <a:lnTo>
                  <a:pt x="771291" y="130792"/>
                </a:lnTo>
                <a:lnTo>
                  <a:pt x="722293" y="147842"/>
                </a:lnTo>
                <a:lnTo>
                  <a:pt x="674520" y="165805"/>
                </a:lnTo>
                <a:lnTo>
                  <a:pt x="628013" y="184657"/>
                </a:lnTo>
                <a:lnTo>
                  <a:pt x="582815" y="204376"/>
                </a:lnTo>
                <a:lnTo>
                  <a:pt x="538968" y="224939"/>
                </a:lnTo>
                <a:lnTo>
                  <a:pt x="496513" y="246324"/>
                </a:lnTo>
                <a:lnTo>
                  <a:pt x="455493" y="268507"/>
                </a:lnTo>
                <a:lnTo>
                  <a:pt x="415950" y="291467"/>
                </a:lnTo>
                <a:lnTo>
                  <a:pt x="377925" y="315179"/>
                </a:lnTo>
                <a:lnTo>
                  <a:pt x="341462" y="339622"/>
                </a:lnTo>
                <a:lnTo>
                  <a:pt x="306602" y="364773"/>
                </a:lnTo>
                <a:lnTo>
                  <a:pt x="273387" y="390609"/>
                </a:lnTo>
                <a:lnTo>
                  <a:pt x="241859" y="417107"/>
                </a:lnTo>
                <a:lnTo>
                  <a:pt x="212060" y="444245"/>
                </a:lnTo>
                <a:lnTo>
                  <a:pt x="184032" y="471999"/>
                </a:lnTo>
                <a:lnTo>
                  <a:pt x="157818" y="500348"/>
                </a:lnTo>
                <a:lnTo>
                  <a:pt x="110998" y="558736"/>
                </a:lnTo>
                <a:lnTo>
                  <a:pt x="71936" y="619227"/>
                </a:lnTo>
                <a:lnTo>
                  <a:pt x="40968" y="681640"/>
                </a:lnTo>
                <a:lnTo>
                  <a:pt x="18432" y="745792"/>
                </a:lnTo>
                <a:lnTo>
                  <a:pt x="4664" y="811501"/>
                </a:lnTo>
                <a:lnTo>
                  <a:pt x="0" y="878586"/>
                </a:lnTo>
                <a:lnTo>
                  <a:pt x="1173" y="912288"/>
                </a:lnTo>
                <a:lnTo>
                  <a:pt x="10431" y="978708"/>
                </a:lnTo>
                <a:lnTo>
                  <a:pt x="28625" y="1043661"/>
                </a:lnTo>
                <a:lnTo>
                  <a:pt x="55419" y="1106966"/>
                </a:lnTo>
                <a:lnTo>
                  <a:pt x="90476" y="1168441"/>
                </a:lnTo>
                <a:lnTo>
                  <a:pt x="133459" y="1227903"/>
                </a:lnTo>
                <a:lnTo>
                  <a:pt x="184032" y="1285171"/>
                </a:lnTo>
                <a:lnTo>
                  <a:pt x="212060" y="1312926"/>
                </a:lnTo>
                <a:lnTo>
                  <a:pt x="241859" y="1340063"/>
                </a:lnTo>
                <a:lnTo>
                  <a:pt x="273387" y="1366561"/>
                </a:lnTo>
                <a:lnTo>
                  <a:pt x="306602" y="1392397"/>
                </a:lnTo>
                <a:lnTo>
                  <a:pt x="341462" y="1417548"/>
                </a:lnTo>
                <a:lnTo>
                  <a:pt x="377925" y="1441991"/>
                </a:lnTo>
                <a:lnTo>
                  <a:pt x="415950" y="1465704"/>
                </a:lnTo>
                <a:lnTo>
                  <a:pt x="455493" y="1488663"/>
                </a:lnTo>
                <a:lnTo>
                  <a:pt x="496513" y="1510847"/>
                </a:lnTo>
                <a:lnTo>
                  <a:pt x="538968" y="1532231"/>
                </a:lnTo>
                <a:lnTo>
                  <a:pt x="582815" y="1552795"/>
                </a:lnTo>
                <a:lnTo>
                  <a:pt x="628013" y="1572514"/>
                </a:lnTo>
                <a:lnTo>
                  <a:pt x="674520" y="1591366"/>
                </a:lnTo>
                <a:lnTo>
                  <a:pt x="722293" y="1609328"/>
                </a:lnTo>
                <a:lnTo>
                  <a:pt x="771291" y="1626378"/>
                </a:lnTo>
                <a:lnTo>
                  <a:pt x="821470" y="1642493"/>
                </a:lnTo>
                <a:lnTo>
                  <a:pt x="872791" y="1657650"/>
                </a:lnTo>
                <a:lnTo>
                  <a:pt x="925209" y="1671826"/>
                </a:lnTo>
                <a:lnTo>
                  <a:pt x="978684" y="1684999"/>
                </a:lnTo>
                <a:lnTo>
                  <a:pt x="1033173" y="1697146"/>
                </a:lnTo>
                <a:lnTo>
                  <a:pt x="1088634" y="1708244"/>
                </a:lnTo>
                <a:lnTo>
                  <a:pt x="1145025" y="1718270"/>
                </a:lnTo>
                <a:lnTo>
                  <a:pt x="1202303" y="1727202"/>
                </a:lnTo>
                <a:lnTo>
                  <a:pt x="1260428" y="1735016"/>
                </a:lnTo>
                <a:lnTo>
                  <a:pt x="1319357" y="1741691"/>
                </a:lnTo>
                <a:lnTo>
                  <a:pt x="1379047" y="1747203"/>
                </a:lnTo>
                <a:lnTo>
                  <a:pt x="1439457" y="1751530"/>
                </a:lnTo>
                <a:lnTo>
                  <a:pt x="1500544" y="1754649"/>
                </a:lnTo>
                <a:lnTo>
                  <a:pt x="1562267" y="1756537"/>
                </a:lnTo>
                <a:lnTo>
                  <a:pt x="1624584" y="1757171"/>
                </a:lnTo>
                <a:lnTo>
                  <a:pt x="1686900" y="1756537"/>
                </a:lnTo>
                <a:lnTo>
                  <a:pt x="1748623" y="1754649"/>
                </a:lnTo>
                <a:lnTo>
                  <a:pt x="1809710" y="1751530"/>
                </a:lnTo>
                <a:lnTo>
                  <a:pt x="1870120" y="1747203"/>
                </a:lnTo>
                <a:lnTo>
                  <a:pt x="1929811" y="1741691"/>
                </a:lnTo>
                <a:lnTo>
                  <a:pt x="1988739" y="1735016"/>
                </a:lnTo>
                <a:lnTo>
                  <a:pt x="2046864" y="1727202"/>
                </a:lnTo>
                <a:lnTo>
                  <a:pt x="2104142" y="1718270"/>
                </a:lnTo>
                <a:lnTo>
                  <a:pt x="2160533" y="1708244"/>
                </a:lnTo>
                <a:lnTo>
                  <a:pt x="2215994" y="1697146"/>
                </a:lnTo>
                <a:lnTo>
                  <a:pt x="2270483" y="1684999"/>
                </a:lnTo>
                <a:lnTo>
                  <a:pt x="2323958" y="1671826"/>
                </a:lnTo>
                <a:lnTo>
                  <a:pt x="2376376" y="1657650"/>
                </a:lnTo>
                <a:lnTo>
                  <a:pt x="2427697" y="1642493"/>
                </a:lnTo>
                <a:lnTo>
                  <a:pt x="2477877" y="1626378"/>
                </a:lnTo>
                <a:lnTo>
                  <a:pt x="2526874" y="1609328"/>
                </a:lnTo>
                <a:lnTo>
                  <a:pt x="2574647" y="1591366"/>
                </a:lnTo>
                <a:lnTo>
                  <a:pt x="2621154" y="1572514"/>
                </a:lnTo>
                <a:lnTo>
                  <a:pt x="2666352" y="1552795"/>
                </a:lnTo>
                <a:lnTo>
                  <a:pt x="2710199" y="1532231"/>
                </a:lnTo>
                <a:lnTo>
                  <a:pt x="2752654" y="1510847"/>
                </a:lnTo>
                <a:lnTo>
                  <a:pt x="2793674" y="1488663"/>
                </a:lnTo>
                <a:lnTo>
                  <a:pt x="2833217" y="1465704"/>
                </a:lnTo>
                <a:lnTo>
                  <a:pt x="2871241" y="1441991"/>
                </a:lnTo>
                <a:lnTo>
                  <a:pt x="2907705" y="1417548"/>
                </a:lnTo>
                <a:lnTo>
                  <a:pt x="2942565" y="1392397"/>
                </a:lnTo>
                <a:lnTo>
                  <a:pt x="2975780" y="1366561"/>
                </a:lnTo>
                <a:lnTo>
                  <a:pt x="3007308" y="1340063"/>
                </a:lnTo>
                <a:lnTo>
                  <a:pt x="3037107" y="1312926"/>
                </a:lnTo>
                <a:lnTo>
                  <a:pt x="3065135" y="1285171"/>
                </a:lnTo>
                <a:lnTo>
                  <a:pt x="3091349" y="1256823"/>
                </a:lnTo>
                <a:lnTo>
                  <a:pt x="3138169" y="1198435"/>
                </a:lnTo>
                <a:lnTo>
                  <a:pt x="3177231" y="1137943"/>
                </a:lnTo>
                <a:lnTo>
                  <a:pt x="3208198" y="1075531"/>
                </a:lnTo>
                <a:lnTo>
                  <a:pt x="3230734" y="1011379"/>
                </a:lnTo>
                <a:lnTo>
                  <a:pt x="3244503" y="945670"/>
                </a:lnTo>
                <a:lnTo>
                  <a:pt x="3249167" y="878586"/>
                </a:lnTo>
                <a:lnTo>
                  <a:pt x="3247994" y="844883"/>
                </a:lnTo>
                <a:lnTo>
                  <a:pt x="3238736" y="778463"/>
                </a:lnTo>
                <a:lnTo>
                  <a:pt x="3220541" y="713510"/>
                </a:lnTo>
                <a:lnTo>
                  <a:pt x="3193747" y="650205"/>
                </a:lnTo>
                <a:lnTo>
                  <a:pt x="3158691" y="588730"/>
                </a:lnTo>
                <a:lnTo>
                  <a:pt x="3115708" y="529268"/>
                </a:lnTo>
                <a:lnTo>
                  <a:pt x="3065135" y="471999"/>
                </a:lnTo>
                <a:lnTo>
                  <a:pt x="3037107" y="444245"/>
                </a:lnTo>
                <a:lnTo>
                  <a:pt x="3007308" y="417107"/>
                </a:lnTo>
                <a:lnTo>
                  <a:pt x="2975780" y="390609"/>
                </a:lnTo>
                <a:lnTo>
                  <a:pt x="2942565" y="364773"/>
                </a:lnTo>
                <a:lnTo>
                  <a:pt x="2907705" y="339622"/>
                </a:lnTo>
                <a:lnTo>
                  <a:pt x="2871241" y="315179"/>
                </a:lnTo>
                <a:lnTo>
                  <a:pt x="2833217" y="291467"/>
                </a:lnTo>
                <a:lnTo>
                  <a:pt x="2793674" y="268507"/>
                </a:lnTo>
                <a:lnTo>
                  <a:pt x="2752654" y="246324"/>
                </a:lnTo>
                <a:lnTo>
                  <a:pt x="2710199" y="224939"/>
                </a:lnTo>
                <a:lnTo>
                  <a:pt x="2666352" y="204376"/>
                </a:lnTo>
                <a:lnTo>
                  <a:pt x="2621154" y="184657"/>
                </a:lnTo>
                <a:lnTo>
                  <a:pt x="2574647" y="165805"/>
                </a:lnTo>
                <a:lnTo>
                  <a:pt x="2526874" y="147842"/>
                </a:lnTo>
                <a:lnTo>
                  <a:pt x="2477877" y="130792"/>
                </a:lnTo>
                <a:lnTo>
                  <a:pt x="2427697" y="114678"/>
                </a:lnTo>
                <a:lnTo>
                  <a:pt x="2376376" y="99521"/>
                </a:lnTo>
                <a:lnTo>
                  <a:pt x="2323958" y="85344"/>
                </a:lnTo>
                <a:lnTo>
                  <a:pt x="2270483" y="72172"/>
                </a:lnTo>
                <a:lnTo>
                  <a:pt x="2215994" y="60025"/>
                </a:lnTo>
                <a:lnTo>
                  <a:pt x="2160533" y="48927"/>
                </a:lnTo>
                <a:lnTo>
                  <a:pt x="2104142" y="38901"/>
                </a:lnTo>
                <a:lnTo>
                  <a:pt x="2046864" y="29969"/>
                </a:lnTo>
                <a:lnTo>
                  <a:pt x="1988739" y="22154"/>
                </a:lnTo>
                <a:lnTo>
                  <a:pt x="1929811" y="15480"/>
                </a:lnTo>
                <a:lnTo>
                  <a:pt x="1870120" y="9967"/>
                </a:lnTo>
                <a:lnTo>
                  <a:pt x="1809710" y="5641"/>
                </a:lnTo>
                <a:lnTo>
                  <a:pt x="1748623" y="2522"/>
                </a:lnTo>
                <a:lnTo>
                  <a:pt x="1686900" y="634"/>
                </a:lnTo>
                <a:lnTo>
                  <a:pt x="1624584" y="0"/>
                </a:lnTo>
                <a:close/>
              </a:path>
            </a:pathLst>
          </a:custGeom>
          <a:solidFill>
            <a:srgbClr val="F6E5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831023" y="896850"/>
            <a:ext cx="10827577" cy="15876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spcBef>
                <a:spcPts val="600"/>
              </a:spcBef>
              <a:spcAft>
                <a:spcPts val="600"/>
              </a:spcAf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We can tell Python that a variable is meant to be scoped in the global scope  by using the </a:t>
            </a:r>
            <a:r>
              <a:rPr sz="2000" dirty="0">
                <a:solidFill>
                  <a:srgbClr val="FFFF00"/>
                </a:solidFill>
                <a:latin typeface="Hack"/>
              </a:rPr>
              <a:t>global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keyword</a:t>
            </a:r>
            <a:endParaRPr sz="18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2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 dirty="0">
              <a:latin typeface="Century Gothic"/>
              <a:cs typeface="Century Gothic"/>
            </a:endParaRPr>
          </a:p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a = 0</a:t>
            </a:r>
          </a:p>
        </p:txBody>
      </p:sp>
      <p:sp>
        <p:nvSpPr>
          <p:cNvPr id="3" name="object 3"/>
          <p:cNvSpPr/>
          <p:nvPr/>
        </p:nvSpPr>
        <p:spPr>
          <a:xfrm>
            <a:off x="3995928" y="2424683"/>
            <a:ext cx="3563873" cy="2497074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27753" y="2910078"/>
            <a:ext cx="3249295" cy="1757680"/>
          </a:xfrm>
          <a:custGeom>
            <a:avLst/>
            <a:gdLst/>
            <a:ahLst/>
            <a:cxnLst/>
            <a:rect l="l" t="t" r="r" b="b"/>
            <a:pathLst>
              <a:path w="3249295" h="1757679">
                <a:moveTo>
                  <a:pt x="1624584" y="0"/>
                </a:moveTo>
                <a:lnTo>
                  <a:pt x="1562267" y="634"/>
                </a:lnTo>
                <a:lnTo>
                  <a:pt x="1500544" y="2522"/>
                </a:lnTo>
                <a:lnTo>
                  <a:pt x="1439457" y="5641"/>
                </a:lnTo>
                <a:lnTo>
                  <a:pt x="1379047" y="9967"/>
                </a:lnTo>
                <a:lnTo>
                  <a:pt x="1319357" y="15480"/>
                </a:lnTo>
                <a:lnTo>
                  <a:pt x="1260428" y="22154"/>
                </a:lnTo>
                <a:lnTo>
                  <a:pt x="1202303" y="29969"/>
                </a:lnTo>
                <a:lnTo>
                  <a:pt x="1145025" y="38901"/>
                </a:lnTo>
                <a:lnTo>
                  <a:pt x="1088634" y="48927"/>
                </a:lnTo>
                <a:lnTo>
                  <a:pt x="1033173" y="60025"/>
                </a:lnTo>
                <a:lnTo>
                  <a:pt x="978684" y="72172"/>
                </a:lnTo>
                <a:lnTo>
                  <a:pt x="925209" y="85344"/>
                </a:lnTo>
                <a:lnTo>
                  <a:pt x="872791" y="99521"/>
                </a:lnTo>
                <a:lnTo>
                  <a:pt x="821470" y="114678"/>
                </a:lnTo>
                <a:lnTo>
                  <a:pt x="771291" y="130792"/>
                </a:lnTo>
                <a:lnTo>
                  <a:pt x="722293" y="147842"/>
                </a:lnTo>
                <a:lnTo>
                  <a:pt x="674520" y="165805"/>
                </a:lnTo>
                <a:lnTo>
                  <a:pt x="628013" y="184657"/>
                </a:lnTo>
                <a:lnTo>
                  <a:pt x="582815" y="204376"/>
                </a:lnTo>
                <a:lnTo>
                  <a:pt x="538968" y="224939"/>
                </a:lnTo>
                <a:lnTo>
                  <a:pt x="496513" y="246324"/>
                </a:lnTo>
                <a:lnTo>
                  <a:pt x="455493" y="268507"/>
                </a:lnTo>
                <a:lnTo>
                  <a:pt x="415950" y="291467"/>
                </a:lnTo>
                <a:lnTo>
                  <a:pt x="377925" y="315179"/>
                </a:lnTo>
                <a:lnTo>
                  <a:pt x="341462" y="339622"/>
                </a:lnTo>
                <a:lnTo>
                  <a:pt x="306602" y="364773"/>
                </a:lnTo>
                <a:lnTo>
                  <a:pt x="273387" y="390609"/>
                </a:lnTo>
                <a:lnTo>
                  <a:pt x="241859" y="417107"/>
                </a:lnTo>
                <a:lnTo>
                  <a:pt x="212060" y="444245"/>
                </a:lnTo>
                <a:lnTo>
                  <a:pt x="184032" y="471999"/>
                </a:lnTo>
                <a:lnTo>
                  <a:pt x="157818" y="500348"/>
                </a:lnTo>
                <a:lnTo>
                  <a:pt x="110998" y="558736"/>
                </a:lnTo>
                <a:lnTo>
                  <a:pt x="71936" y="619227"/>
                </a:lnTo>
                <a:lnTo>
                  <a:pt x="40968" y="681640"/>
                </a:lnTo>
                <a:lnTo>
                  <a:pt x="18432" y="745792"/>
                </a:lnTo>
                <a:lnTo>
                  <a:pt x="4664" y="811501"/>
                </a:lnTo>
                <a:lnTo>
                  <a:pt x="0" y="878586"/>
                </a:lnTo>
                <a:lnTo>
                  <a:pt x="1173" y="912288"/>
                </a:lnTo>
                <a:lnTo>
                  <a:pt x="10431" y="978708"/>
                </a:lnTo>
                <a:lnTo>
                  <a:pt x="28625" y="1043661"/>
                </a:lnTo>
                <a:lnTo>
                  <a:pt x="55419" y="1106966"/>
                </a:lnTo>
                <a:lnTo>
                  <a:pt x="90476" y="1168441"/>
                </a:lnTo>
                <a:lnTo>
                  <a:pt x="133459" y="1227903"/>
                </a:lnTo>
                <a:lnTo>
                  <a:pt x="184032" y="1285171"/>
                </a:lnTo>
                <a:lnTo>
                  <a:pt x="212060" y="1312926"/>
                </a:lnTo>
                <a:lnTo>
                  <a:pt x="241859" y="1340063"/>
                </a:lnTo>
                <a:lnTo>
                  <a:pt x="273387" y="1366561"/>
                </a:lnTo>
                <a:lnTo>
                  <a:pt x="306602" y="1392397"/>
                </a:lnTo>
                <a:lnTo>
                  <a:pt x="341462" y="1417548"/>
                </a:lnTo>
                <a:lnTo>
                  <a:pt x="377925" y="1441991"/>
                </a:lnTo>
                <a:lnTo>
                  <a:pt x="415950" y="1465704"/>
                </a:lnTo>
                <a:lnTo>
                  <a:pt x="455493" y="1488663"/>
                </a:lnTo>
                <a:lnTo>
                  <a:pt x="496513" y="1510847"/>
                </a:lnTo>
                <a:lnTo>
                  <a:pt x="538968" y="1532231"/>
                </a:lnTo>
                <a:lnTo>
                  <a:pt x="582815" y="1552795"/>
                </a:lnTo>
                <a:lnTo>
                  <a:pt x="628013" y="1572514"/>
                </a:lnTo>
                <a:lnTo>
                  <a:pt x="674520" y="1591366"/>
                </a:lnTo>
                <a:lnTo>
                  <a:pt x="722293" y="1609328"/>
                </a:lnTo>
                <a:lnTo>
                  <a:pt x="771291" y="1626378"/>
                </a:lnTo>
                <a:lnTo>
                  <a:pt x="821470" y="1642493"/>
                </a:lnTo>
                <a:lnTo>
                  <a:pt x="872791" y="1657650"/>
                </a:lnTo>
                <a:lnTo>
                  <a:pt x="925209" y="1671826"/>
                </a:lnTo>
                <a:lnTo>
                  <a:pt x="978684" y="1684999"/>
                </a:lnTo>
                <a:lnTo>
                  <a:pt x="1033173" y="1697146"/>
                </a:lnTo>
                <a:lnTo>
                  <a:pt x="1088634" y="1708244"/>
                </a:lnTo>
                <a:lnTo>
                  <a:pt x="1145025" y="1718270"/>
                </a:lnTo>
                <a:lnTo>
                  <a:pt x="1202303" y="1727202"/>
                </a:lnTo>
                <a:lnTo>
                  <a:pt x="1260428" y="1735016"/>
                </a:lnTo>
                <a:lnTo>
                  <a:pt x="1319357" y="1741691"/>
                </a:lnTo>
                <a:lnTo>
                  <a:pt x="1379047" y="1747203"/>
                </a:lnTo>
                <a:lnTo>
                  <a:pt x="1439457" y="1751530"/>
                </a:lnTo>
                <a:lnTo>
                  <a:pt x="1500544" y="1754649"/>
                </a:lnTo>
                <a:lnTo>
                  <a:pt x="1562267" y="1756537"/>
                </a:lnTo>
                <a:lnTo>
                  <a:pt x="1624584" y="1757171"/>
                </a:lnTo>
                <a:lnTo>
                  <a:pt x="1686900" y="1756537"/>
                </a:lnTo>
                <a:lnTo>
                  <a:pt x="1748623" y="1754649"/>
                </a:lnTo>
                <a:lnTo>
                  <a:pt x="1809710" y="1751530"/>
                </a:lnTo>
                <a:lnTo>
                  <a:pt x="1870120" y="1747203"/>
                </a:lnTo>
                <a:lnTo>
                  <a:pt x="1929811" y="1741691"/>
                </a:lnTo>
                <a:lnTo>
                  <a:pt x="1988739" y="1735016"/>
                </a:lnTo>
                <a:lnTo>
                  <a:pt x="2046864" y="1727202"/>
                </a:lnTo>
                <a:lnTo>
                  <a:pt x="2104142" y="1718270"/>
                </a:lnTo>
                <a:lnTo>
                  <a:pt x="2160533" y="1708244"/>
                </a:lnTo>
                <a:lnTo>
                  <a:pt x="2215994" y="1697146"/>
                </a:lnTo>
                <a:lnTo>
                  <a:pt x="2270483" y="1684999"/>
                </a:lnTo>
                <a:lnTo>
                  <a:pt x="2323958" y="1671826"/>
                </a:lnTo>
                <a:lnTo>
                  <a:pt x="2376376" y="1657650"/>
                </a:lnTo>
                <a:lnTo>
                  <a:pt x="2427697" y="1642493"/>
                </a:lnTo>
                <a:lnTo>
                  <a:pt x="2477877" y="1626378"/>
                </a:lnTo>
                <a:lnTo>
                  <a:pt x="2526874" y="1609328"/>
                </a:lnTo>
                <a:lnTo>
                  <a:pt x="2574647" y="1591366"/>
                </a:lnTo>
                <a:lnTo>
                  <a:pt x="2621154" y="1572514"/>
                </a:lnTo>
                <a:lnTo>
                  <a:pt x="2666352" y="1552795"/>
                </a:lnTo>
                <a:lnTo>
                  <a:pt x="2710199" y="1532231"/>
                </a:lnTo>
                <a:lnTo>
                  <a:pt x="2752654" y="1510847"/>
                </a:lnTo>
                <a:lnTo>
                  <a:pt x="2793674" y="1488663"/>
                </a:lnTo>
                <a:lnTo>
                  <a:pt x="2833217" y="1465704"/>
                </a:lnTo>
                <a:lnTo>
                  <a:pt x="2871241" y="1441991"/>
                </a:lnTo>
                <a:lnTo>
                  <a:pt x="2907705" y="1417548"/>
                </a:lnTo>
                <a:lnTo>
                  <a:pt x="2942565" y="1392397"/>
                </a:lnTo>
                <a:lnTo>
                  <a:pt x="2975780" y="1366561"/>
                </a:lnTo>
                <a:lnTo>
                  <a:pt x="3007308" y="1340063"/>
                </a:lnTo>
                <a:lnTo>
                  <a:pt x="3037107" y="1312926"/>
                </a:lnTo>
                <a:lnTo>
                  <a:pt x="3065135" y="1285171"/>
                </a:lnTo>
                <a:lnTo>
                  <a:pt x="3091349" y="1256823"/>
                </a:lnTo>
                <a:lnTo>
                  <a:pt x="3138169" y="1198435"/>
                </a:lnTo>
                <a:lnTo>
                  <a:pt x="3177231" y="1137943"/>
                </a:lnTo>
                <a:lnTo>
                  <a:pt x="3208198" y="1075531"/>
                </a:lnTo>
                <a:lnTo>
                  <a:pt x="3230734" y="1011379"/>
                </a:lnTo>
                <a:lnTo>
                  <a:pt x="3244503" y="945670"/>
                </a:lnTo>
                <a:lnTo>
                  <a:pt x="3249167" y="878586"/>
                </a:lnTo>
                <a:lnTo>
                  <a:pt x="3247994" y="844883"/>
                </a:lnTo>
                <a:lnTo>
                  <a:pt x="3238736" y="778463"/>
                </a:lnTo>
                <a:lnTo>
                  <a:pt x="3220541" y="713510"/>
                </a:lnTo>
                <a:lnTo>
                  <a:pt x="3193747" y="650205"/>
                </a:lnTo>
                <a:lnTo>
                  <a:pt x="3158691" y="588730"/>
                </a:lnTo>
                <a:lnTo>
                  <a:pt x="3115708" y="529268"/>
                </a:lnTo>
                <a:lnTo>
                  <a:pt x="3065135" y="471999"/>
                </a:lnTo>
                <a:lnTo>
                  <a:pt x="3037107" y="444245"/>
                </a:lnTo>
                <a:lnTo>
                  <a:pt x="3007308" y="417107"/>
                </a:lnTo>
                <a:lnTo>
                  <a:pt x="2975780" y="390609"/>
                </a:lnTo>
                <a:lnTo>
                  <a:pt x="2942565" y="364773"/>
                </a:lnTo>
                <a:lnTo>
                  <a:pt x="2907705" y="339622"/>
                </a:lnTo>
                <a:lnTo>
                  <a:pt x="2871241" y="315179"/>
                </a:lnTo>
                <a:lnTo>
                  <a:pt x="2833217" y="291467"/>
                </a:lnTo>
                <a:lnTo>
                  <a:pt x="2793674" y="268507"/>
                </a:lnTo>
                <a:lnTo>
                  <a:pt x="2752654" y="246324"/>
                </a:lnTo>
                <a:lnTo>
                  <a:pt x="2710199" y="224939"/>
                </a:lnTo>
                <a:lnTo>
                  <a:pt x="2666352" y="204376"/>
                </a:lnTo>
                <a:lnTo>
                  <a:pt x="2621154" y="184657"/>
                </a:lnTo>
                <a:lnTo>
                  <a:pt x="2574647" y="165805"/>
                </a:lnTo>
                <a:lnTo>
                  <a:pt x="2526874" y="147842"/>
                </a:lnTo>
                <a:lnTo>
                  <a:pt x="2477877" y="130792"/>
                </a:lnTo>
                <a:lnTo>
                  <a:pt x="2427697" y="114678"/>
                </a:lnTo>
                <a:lnTo>
                  <a:pt x="2376376" y="99521"/>
                </a:lnTo>
                <a:lnTo>
                  <a:pt x="2323958" y="85344"/>
                </a:lnTo>
                <a:lnTo>
                  <a:pt x="2270483" y="72172"/>
                </a:lnTo>
                <a:lnTo>
                  <a:pt x="2215994" y="60025"/>
                </a:lnTo>
                <a:lnTo>
                  <a:pt x="2160533" y="48927"/>
                </a:lnTo>
                <a:lnTo>
                  <a:pt x="2104142" y="38901"/>
                </a:lnTo>
                <a:lnTo>
                  <a:pt x="2046864" y="29969"/>
                </a:lnTo>
                <a:lnTo>
                  <a:pt x="1988739" y="22154"/>
                </a:lnTo>
                <a:lnTo>
                  <a:pt x="1929811" y="15480"/>
                </a:lnTo>
                <a:lnTo>
                  <a:pt x="1870120" y="9967"/>
                </a:lnTo>
                <a:lnTo>
                  <a:pt x="1809710" y="5641"/>
                </a:lnTo>
                <a:lnTo>
                  <a:pt x="1748623" y="2522"/>
                </a:lnTo>
                <a:lnTo>
                  <a:pt x="1686900" y="634"/>
                </a:lnTo>
                <a:lnTo>
                  <a:pt x="1624584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27753" y="2910078"/>
            <a:ext cx="3249295" cy="1757680"/>
          </a:xfrm>
          <a:custGeom>
            <a:avLst/>
            <a:gdLst/>
            <a:ahLst/>
            <a:cxnLst/>
            <a:rect l="l" t="t" r="r" b="b"/>
            <a:pathLst>
              <a:path w="3249295" h="1757679">
                <a:moveTo>
                  <a:pt x="1624584" y="0"/>
                </a:moveTo>
                <a:lnTo>
                  <a:pt x="1562267" y="634"/>
                </a:lnTo>
                <a:lnTo>
                  <a:pt x="1500544" y="2522"/>
                </a:lnTo>
                <a:lnTo>
                  <a:pt x="1439457" y="5641"/>
                </a:lnTo>
                <a:lnTo>
                  <a:pt x="1379047" y="9967"/>
                </a:lnTo>
                <a:lnTo>
                  <a:pt x="1319357" y="15480"/>
                </a:lnTo>
                <a:lnTo>
                  <a:pt x="1260428" y="22154"/>
                </a:lnTo>
                <a:lnTo>
                  <a:pt x="1202303" y="29969"/>
                </a:lnTo>
                <a:lnTo>
                  <a:pt x="1145025" y="38901"/>
                </a:lnTo>
                <a:lnTo>
                  <a:pt x="1088634" y="48927"/>
                </a:lnTo>
                <a:lnTo>
                  <a:pt x="1033173" y="60025"/>
                </a:lnTo>
                <a:lnTo>
                  <a:pt x="978684" y="72172"/>
                </a:lnTo>
                <a:lnTo>
                  <a:pt x="925209" y="85344"/>
                </a:lnTo>
                <a:lnTo>
                  <a:pt x="872791" y="99521"/>
                </a:lnTo>
                <a:lnTo>
                  <a:pt x="821470" y="114678"/>
                </a:lnTo>
                <a:lnTo>
                  <a:pt x="771291" y="130792"/>
                </a:lnTo>
                <a:lnTo>
                  <a:pt x="722293" y="147842"/>
                </a:lnTo>
                <a:lnTo>
                  <a:pt x="674520" y="165805"/>
                </a:lnTo>
                <a:lnTo>
                  <a:pt x="628013" y="184657"/>
                </a:lnTo>
                <a:lnTo>
                  <a:pt x="582815" y="204376"/>
                </a:lnTo>
                <a:lnTo>
                  <a:pt x="538968" y="224939"/>
                </a:lnTo>
                <a:lnTo>
                  <a:pt x="496513" y="246324"/>
                </a:lnTo>
                <a:lnTo>
                  <a:pt x="455493" y="268507"/>
                </a:lnTo>
                <a:lnTo>
                  <a:pt x="415950" y="291467"/>
                </a:lnTo>
                <a:lnTo>
                  <a:pt x="377925" y="315179"/>
                </a:lnTo>
                <a:lnTo>
                  <a:pt x="341462" y="339622"/>
                </a:lnTo>
                <a:lnTo>
                  <a:pt x="306602" y="364773"/>
                </a:lnTo>
                <a:lnTo>
                  <a:pt x="273387" y="390609"/>
                </a:lnTo>
                <a:lnTo>
                  <a:pt x="241859" y="417107"/>
                </a:lnTo>
                <a:lnTo>
                  <a:pt x="212060" y="444245"/>
                </a:lnTo>
                <a:lnTo>
                  <a:pt x="184032" y="471999"/>
                </a:lnTo>
                <a:lnTo>
                  <a:pt x="157818" y="500348"/>
                </a:lnTo>
                <a:lnTo>
                  <a:pt x="110998" y="558736"/>
                </a:lnTo>
                <a:lnTo>
                  <a:pt x="71936" y="619227"/>
                </a:lnTo>
                <a:lnTo>
                  <a:pt x="40968" y="681640"/>
                </a:lnTo>
                <a:lnTo>
                  <a:pt x="18432" y="745792"/>
                </a:lnTo>
                <a:lnTo>
                  <a:pt x="4664" y="811501"/>
                </a:lnTo>
                <a:lnTo>
                  <a:pt x="0" y="878586"/>
                </a:lnTo>
                <a:lnTo>
                  <a:pt x="1173" y="912288"/>
                </a:lnTo>
                <a:lnTo>
                  <a:pt x="10431" y="978708"/>
                </a:lnTo>
                <a:lnTo>
                  <a:pt x="28625" y="1043661"/>
                </a:lnTo>
                <a:lnTo>
                  <a:pt x="55419" y="1106966"/>
                </a:lnTo>
                <a:lnTo>
                  <a:pt x="90476" y="1168441"/>
                </a:lnTo>
                <a:lnTo>
                  <a:pt x="133459" y="1227903"/>
                </a:lnTo>
                <a:lnTo>
                  <a:pt x="184032" y="1285171"/>
                </a:lnTo>
                <a:lnTo>
                  <a:pt x="212060" y="1312926"/>
                </a:lnTo>
                <a:lnTo>
                  <a:pt x="241859" y="1340063"/>
                </a:lnTo>
                <a:lnTo>
                  <a:pt x="273387" y="1366561"/>
                </a:lnTo>
                <a:lnTo>
                  <a:pt x="306602" y="1392397"/>
                </a:lnTo>
                <a:lnTo>
                  <a:pt x="341462" y="1417548"/>
                </a:lnTo>
                <a:lnTo>
                  <a:pt x="377925" y="1441991"/>
                </a:lnTo>
                <a:lnTo>
                  <a:pt x="415950" y="1465704"/>
                </a:lnTo>
                <a:lnTo>
                  <a:pt x="455493" y="1488663"/>
                </a:lnTo>
                <a:lnTo>
                  <a:pt x="496513" y="1510847"/>
                </a:lnTo>
                <a:lnTo>
                  <a:pt x="538968" y="1532231"/>
                </a:lnTo>
                <a:lnTo>
                  <a:pt x="582815" y="1552795"/>
                </a:lnTo>
                <a:lnTo>
                  <a:pt x="628013" y="1572514"/>
                </a:lnTo>
                <a:lnTo>
                  <a:pt x="674520" y="1591366"/>
                </a:lnTo>
                <a:lnTo>
                  <a:pt x="722293" y="1609328"/>
                </a:lnTo>
                <a:lnTo>
                  <a:pt x="771291" y="1626378"/>
                </a:lnTo>
                <a:lnTo>
                  <a:pt x="821470" y="1642493"/>
                </a:lnTo>
                <a:lnTo>
                  <a:pt x="872791" y="1657650"/>
                </a:lnTo>
                <a:lnTo>
                  <a:pt x="925209" y="1671826"/>
                </a:lnTo>
                <a:lnTo>
                  <a:pt x="978684" y="1684999"/>
                </a:lnTo>
                <a:lnTo>
                  <a:pt x="1033173" y="1697146"/>
                </a:lnTo>
                <a:lnTo>
                  <a:pt x="1088634" y="1708244"/>
                </a:lnTo>
                <a:lnTo>
                  <a:pt x="1145025" y="1718270"/>
                </a:lnTo>
                <a:lnTo>
                  <a:pt x="1202303" y="1727202"/>
                </a:lnTo>
                <a:lnTo>
                  <a:pt x="1260428" y="1735016"/>
                </a:lnTo>
                <a:lnTo>
                  <a:pt x="1319357" y="1741691"/>
                </a:lnTo>
                <a:lnTo>
                  <a:pt x="1379047" y="1747203"/>
                </a:lnTo>
                <a:lnTo>
                  <a:pt x="1439457" y="1751530"/>
                </a:lnTo>
                <a:lnTo>
                  <a:pt x="1500544" y="1754649"/>
                </a:lnTo>
                <a:lnTo>
                  <a:pt x="1562267" y="1756537"/>
                </a:lnTo>
                <a:lnTo>
                  <a:pt x="1624584" y="1757171"/>
                </a:lnTo>
                <a:lnTo>
                  <a:pt x="1686900" y="1756537"/>
                </a:lnTo>
                <a:lnTo>
                  <a:pt x="1748623" y="1754649"/>
                </a:lnTo>
                <a:lnTo>
                  <a:pt x="1809710" y="1751530"/>
                </a:lnTo>
                <a:lnTo>
                  <a:pt x="1870120" y="1747203"/>
                </a:lnTo>
                <a:lnTo>
                  <a:pt x="1929811" y="1741691"/>
                </a:lnTo>
                <a:lnTo>
                  <a:pt x="1988739" y="1735016"/>
                </a:lnTo>
                <a:lnTo>
                  <a:pt x="2046864" y="1727202"/>
                </a:lnTo>
                <a:lnTo>
                  <a:pt x="2104142" y="1718270"/>
                </a:lnTo>
                <a:lnTo>
                  <a:pt x="2160533" y="1708244"/>
                </a:lnTo>
                <a:lnTo>
                  <a:pt x="2215994" y="1697146"/>
                </a:lnTo>
                <a:lnTo>
                  <a:pt x="2270483" y="1684999"/>
                </a:lnTo>
                <a:lnTo>
                  <a:pt x="2323958" y="1671826"/>
                </a:lnTo>
                <a:lnTo>
                  <a:pt x="2376376" y="1657650"/>
                </a:lnTo>
                <a:lnTo>
                  <a:pt x="2427697" y="1642493"/>
                </a:lnTo>
                <a:lnTo>
                  <a:pt x="2477877" y="1626378"/>
                </a:lnTo>
                <a:lnTo>
                  <a:pt x="2526874" y="1609328"/>
                </a:lnTo>
                <a:lnTo>
                  <a:pt x="2574647" y="1591366"/>
                </a:lnTo>
                <a:lnTo>
                  <a:pt x="2621154" y="1572514"/>
                </a:lnTo>
                <a:lnTo>
                  <a:pt x="2666352" y="1552795"/>
                </a:lnTo>
                <a:lnTo>
                  <a:pt x="2710199" y="1532231"/>
                </a:lnTo>
                <a:lnTo>
                  <a:pt x="2752654" y="1510847"/>
                </a:lnTo>
                <a:lnTo>
                  <a:pt x="2793674" y="1488663"/>
                </a:lnTo>
                <a:lnTo>
                  <a:pt x="2833217" y="1465704"/>
                </a:lnTo>
                <a:lnTo>
                  <a:pt x="2871241" y="1441991"/>
                </a:lnTo>
                <a:lnTo>
                  <a:pt x="2907705" y="1417548"/>
                </a:lnTo>
                <a:lnTo>
                  <a:pt x="2942565" y="1392397"/>
                </a:lnTo>
                <a:lnTo>
                  <a:pt x="2975780" y="1366561"/>
                </a:lnTo>
                <a:lnTo>
                  <a:pt x="3007308" y="1340063"/>
                </a:lnTo>
                <a:lnTo>
                  <a:pt x="3037107" y="1312926"/>
                </a:lnTo>
                <a:lnTo>
                  <a:pt x="3065135" y="1285171"/>
                </a:lnTo>
                <a:lnTo>
                  <a:pt x="3091349" y="1256823"/>
                </a:lnTo>
                <a:lnTo>
                  <a:pt x="3138169" y="1198435"/>
                </a:lnTo>
                <a:lnTo>
                  <a:pt x="3177231" y="1137943"/>
                </a:lnTo>
                <a:lnTo>
                  <a:pt x="3208198" y="1075531"/>
                </a:lnTo>
                <a:lnTo>
                  <a:pt x="3230734" y="1011379"/>
                </a:lnTo>
                <a:lnTo>
                  <a:pt x="3244503" y="945670"/>
                </a:lnTo>
                <a:lnTo>
                  <a:pt x="3249167" y="878586"/>
                </a:lnTo>
                <a:lnTo>
                  <a:pt x="3247994" y="844883"/>
                </a:lnTo>
                <a:lnTo>
                  <a:pt x="3238736" y="778463"/>
                </a:lnTo>
                <a:lnTo>
                  <a:pt x="3220541" y="713510"/>
                </a:lnTo>
                <a:lnTo>
                  <a:pt x="3193747" y="650205"/>
                </a:lnTo>
                <a:lnTo>
                  <a:pt x="3158691" y="588730"/>
                </a:lnTo>
                <a:lnTo>
                  <a:pt x="3115708" y="529268"/>
                </a:lnTo>
                <a:lnTo>
                  <a:pt x="3065135" y="471999"/>
                </a:lnTo>
                <a:lnTo>
                  <a:pt x="3037107" y="444245"/>
                </a:lnTo>
                <a:lnTo>
                  <a:pt x="3007308" y="417107"/>
                </a:lnTo>
                <a:lnTo>
                  <a:pt x="2975780" y="390609"/>
                </a:lnTo>
                <a:lnTo>
                  <a:pt x="2942565" y="364773"/>
                </a:lnTo>
                <a:lnTo>
                  <a:pt x="2907705" y="339622"/>
                </a:lnTo>
                <a:lnTo>
                  <a:pt x="2871241" y="315179"/>
                </a:lnTo>
                <a:lnTo>
                  <a:pt x="2833217" y="291467"/>
                </a:lnTo>
                <a:lnTo>
                  <a:pt x="2793674" y="268507"/>
                </a:lnTo>
                <a:lnTo>
                  <a:pt x="2752654" y="246324"/>
                </a:lnTo>
                <a:lnTo>
                  <a:pt x="2710199" y="224939"/>
                </a:lnTo>
                <a:lnTo>
                  <a:pt x="2666352" y="204376"/>
                </a:lnTo>
                <a:lnTo>
                  <a:pt x="2621154" y="184657"/>
                </a:lnTo>
                <a:lnTo>
                  <a:pt x="2574647" y="165805"/>
                </a:lnTo>
                <a:lnTo>
                  <a:pt x="2526874" y="147842"/>
                </a:lnTo>
                <a:lnTo>
                  <a:pt x="2477877" y="130792"/>
                </a:lnTo>
                <a:lnTo>
                  <a:pt x="2427697" y="114678"/>
                </a:lnTo>
                <a:lnTo>
                  <a:pt x="2376376" y="99521"/>
                </a:lnTo>
                <a:lnTo>
                  <a:pt x="2323958" y="85344"/>
                </a:lnTo>
                <a:lnTo>
                  <a:pt x="2270483" y="72172"/>
                </a:lnTo>
                <a:lnTo>
                  <a:pt x="2215994" y="60025"/>
                </a:lnTo>
                <a:lnTo>
                  <a:pt x="2160533" y="48927"/>
                </a:lnTo>
                <a:lnTo>
                  <a:pt x="2104142" y="38901"/>
                </a:lnTo>
                <a:lnTo>
                  <a:pt x="2046864" y="29969"/>
                </a:lnTo>
                <a:lnTo>
                  <a:pt x="1988739" y="22154"/>
                </a:lnTo>
                <a:lnTo>
                  <a:pt x="1929811" y="15480"/>
                </a:lnTo>
                <a:lnTo>
                  <a:pt x="1870120" y="9967"/>
                </a:lnTo>
                <a:lnTo>
                  <a:pt x="1809710" y="5641"/>
                </a:lnTo>
                <a:lnTo>
                  <a:pt x="1748623" y="2522"/>
                </a:lnTo>
                <a:lnTo>
                  <a:pt x="1686900" y="634"/>
                </a:lnTo>
                <a:lnTo>
                  <a:pt x="1624584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27753" y="2910078"/>
            <a:ext cx="3249295" cy="1757680"/>
          </a:xfrm>
          <a:custGeom>
            <a:avLst/>
            <a:gdLst/>
            <a:ahLst/>
            <a:cxnLst/>
            <a:rect l="l" t="t" r="r" b="b"/>
            <a:pathLst>
              <a:path w="3249295" h="1757679">
                <a:moveTo>
                  <a:pt x="0" y="878586"/>
                </a:moveTo>
                <a:lnTo>
                  <a:pt x="4664" y="811501"/>
                </a:lnTo>
                <a:lnTo>
                  <a:pt x="18432" y="745792"/>
                </a:lnTo>
                <a:lnTo>
                  <a:pt x="40968" y="681640"/>
                </a:lnTo>
                <a:lnTo>
                  <a:pt x="71936" y="619227"/>
                </a:lnTo>
                <a:lnTo>
                  <a:pt x="110998" y="558736"/>
                </a:lnTo>
                <a:lnTo>
                  <a:pt x="157818" y="500348"/>
                </a:lnTo>
                <a:lnTo>
                  <a:pt x="184032" y="471999"/>
                </a:lnTo>
                <a:lnTo>
                  <a:pt x="212060" y="444245"/>
                </a:lnTo>
                <a:lnTo>
                  <a:pt x="241859" y="417107"/>
                </a:lnTo>
                <a:lnTo>
                  <a:pt x="273387" y="390609"/>
                </a:lnTo>
                <a:lnTo>
                  <a:pt x="306602" y="364773"/>
                </a:lnTo>
                <a:lnTo>
                  <a:pt x="341462" y="339622"/>
                </a:lnTo>
                <a:lnTo>
                  <a:pt x="377925" y="315179"/>
                </a:lnTo>
                <a:lnTo>
                  <a:pt x="415950" y="291467"/>
                </a:lnTo>
                <a:lnTo>
                  <a:pt x="455493" y="268507"/>
                </a:lnTo>
                <a:lnTo>
                  <a:pt x="496513" y="246324"/>
                </a:lnTo>
                <a:lnTo>
                  <a:pt x="538968" y="224939"/>
                </a:lnTo>
                <a:lnTo>
                  <a:pt x="582815" y="204376"/>
                </a:lnTo>
                <a:lnTo>
                  <a:pt x="628013" y="184657"/>
                </a:lnTo>
                <a:lnTo>
                  <a:pt x="674520" y="165805"/>
                </a:lnTo>
                <a:lnTo>
                  <a:pt x="722293" y="147842"/>
                </a:lnTo>
                <a:lnTo>
                  <a:pt x="771291" y="130792"/>
                </a:lnTo>
                <a:lnTo>
                  <a:pt x="821470" y="114678"/>
                </a:lnTo>
                <a:lnTo>
                  <a:pt x="872791" y="99521"/>
                </a:lnTo>
                <a:lnTo>
                  <a:pt x="925209" y="85344"/>
                </a:lnTo>
                <a:lnTo>
                  <a:pt x="978684" y="72172"/>
                </a:lnTo>
                <a:lnTo>
                  <a:pt x="1033173" y="60025"/>
                </a:lnTo>
                <a:lnTo>
                  <a:pt x="1088634" y="48927"/>
                </a:lnTo>
                <a:lnTo>
                  <a:pt x="1145025" y="38901"/>
                </a:lnTo>
                <a:lnTo>
                  <a:pt x="1202303" y="29969"/>
                </a:lnTo>
                <a:lnTo>
                  <a:pt x="1260428" y="22154"/>
                </a:lnTo>
                <a:lnTo>
                  <a:pt x="1319357" y="15480"/>
                </a:lnTo>
                <a:lnTo>
                  <a:pt x="1379047" y="9967"/>
                </a:lnTo>
                <a:lnTo>
                  <a:pt x="1439457" y="5641"/>
                </a:lnTo>
                <a:lnTo>
                  <a:pt x="1500544" y="2522"/>
                </a:lnTo>
                <a:lnTo>
                  <a:pt x="1562267" y="634"/>
                </a:lnTo>
                <a:lnTo>
                  <a:pt x="1624584" y="0"/>
                </a:lnTo>
                <a:lnTo>
                  <a:pt x="1686900" y="634"/>
                </a:lnTo>
                <a:lnTo>
                  <a:pt x="1748623" y="2522"/>
                </a:lnTo>
                <a:lnTo>
                  <a:pt x="1809710" y="5641"/>
                </a:lnTo>
                <a:lnTo>
                  <a:pt x="1870120" y="9967"/>
                </a:lnTo>
                <a:lnTo>
                  <a:pt x="1929811" y="15480"/>
                </a:lnTo>
                <a:lnTo>
                  <a:pt x="1988739" y="22154"/>
                </a:lnTo>
                <a:lnTo>
                  <a:pt x="2046864" y="29969"/>
                </a:lnTo>
                <a:lnTo>
                  <a:pt x="2104142" y="38901"/>
                </a:lnTo>
                <a:lnTo>
                  <a:pt x="2160533" y="48927"/>
                </a:lnTo>
                <a:lnTo>
                  <a:pt x="2215994" y="60025"/>
                </a:lnTo>
                <a:lnTo>
                  <a:pt x="2270483" y="72172"/>
                </a:lnTo>
                <a:lnTo>
                  <a:pt x="2323958" y="85344"/>
                </a:lnTo>
                <a:lnTo>
                  <a:pt x="2376376" y="99521"/>
                </a:lnTo>
                <a:lnTo>
                  <a:pt x="2427697" y="114678"/>
                </a:lnTo>
                <a:lnTo>
                  <a:pt x="2477877" y="130792"/>
                </a:lnTo>
                <a:lnTo>
                  <a:pt x="2526874" y="147842"/>
                </a:lnTo>
                <a:lnTo>
                  <a:pt x="2574647" y="165805"/>
                </a:lnTo>
                <a:lnTo>
                  <a:pt x="2621154" y="184657"/>
                </a:lnTo>
                <a:lnTo>
                  <a:pt x="2666352" y="204376"/>
                </a:lnTo>
                <a:lnTo>
                  <a:pt x="2710199" y="224939"/>
                </a:lnTo>
                <a:lnTo>
                  <a:pt x="2752654" y="246324"/>
                </a:lnTo>
                <a:lnTo>
                  <a:pt x="2793674" y="268507"/>
                </a:lnTo>
                <a:lnTo>
                  <a:pt x="2833217" y="291467"/>
                </a:lnTo>
                <a:lnTo>
                  <a:pt x="2871241" y="315179"/>
                </a:lnTo>
                <a:lnTo>
                  <a:pt x="2907705" y="339622"/>
                </a:lnTo>
                <a:lnTo>
                  <a:pt x="2942565" y="364773"/>
                </a:lnTo>
                <a:lnTo>
                  <a:pt x="2975780" y="390609"/>
                </a:lnTo>
                <a:lnTo>
                  <a:pt x="3007308" y="417107"/>
                </a:lnTo>
                <a:lnTo>
                  <a:pt x="3037107" y="444245"/>
                </a:lnTo>
                <a:lnTo>
                  <a:pt x="3065135" y="471999"/>
                </a:lnTo>
                <a:lnTo>
                  <a:pt x="3091349" y="500348"/>
                </a:lnTo>
                <a:lnTo>
                  <a:pt x="3138169" y="558736"/>
                </a:lnTo>
                <a:lnTo>
                  <a:pt x="3177231" y="619227"/>
                </a:lnTo>
                <a:lnTo>
                  <a:pt x="3208198" y="681640"/>
                </a:lnTo>
                <a:lnTo>
                  <a:pt x="3230734" y="745792"/>
                </a:lnTo>
                <a:lnTo>
                  <a:pt x="3244503" y="811501"/>
                </a:lnTo>
                <a:lnTo>
                  <a:pt x="3249167" y="878586"/>
                </a:lnTo>
                <a:lnTo>
                  <a:pt x="3247994" y="912288"/>
                </a:lnTo>
                <a:lnTo>
                  <a:pt x="3238736" y="978708"/>
                </a:lnTo>
                <a:lnTo>
                  <a:pt x="3220541" y="1043661"/>
                </a:lnTo>
                <a:lnTo>
                  <a:pt x="3193747" y="1106966"/>
                </a:lnTo>
                <a:lnTo>
                  <a:pt x="3158691" y="1168441"/>
                </a:lnTo>
                <a:lnTo>
                  <a:pt x="3115708" y="1227903"/>
                </a:lnTo>
                <a:lnTo>
                  <a:pt x="3065135" y="1285171"/>
                </a:lnTo>
                <a:lnTo>
                  <a:pt x="3037107" y="1312926"/>
                </a:lnTo>
                <a:lnTo>
                  <a:pt x="3007308" y="1340063"/>
                </a:lnTo>
                <a:lnTo>
                  <a:pt x="2975780" y="1366561"/>
                </a:lnTo>
                <a:lnTo>
                  <a:pt x="2942565" y="1392397"/>
                </a:lnTo>
                <a:lnTo>
                  <a:pt x="2907705" y="1417548"/>
                </a:lnTo>
                <a:lnTo>
                  <a:pt x="2871241" y="1441991"/>
                </a:lnTo>
                <a:lnTo>
                  <a:pt x="2833217" y="1465704"/>
                </a:lnTo>
                <a:lnTo>
                  <a:pt x="2793674" y="1488663"/>
                </a:lnTo>
                <a:lnTo>
                  <a:pt x="2752654" y="1510847"/>
                </a:lnTo>
                <a:lnTo>
                  <a:pt x="2710199" y="1532231"/>
                </a:lnTo>
                <a:lnTo>
                  <a:pt x="2666352" y="1552795"/>
                </a:lnTo>
                <a:lnTo>
                  <a:pt x="2621154" y="1572514"/>
                </a:lnTo>
                <a:lnTo>
                  <a:pt x="2574647" y="1591366"/>
                </a:lnTo>
                <a:lnTo>
                  <a:pt x="2526874" y="1609328"/>
                </a:lnTo>
                <a:lnTo>
                  <a:pt x="2477877" y="1626378"/>
                </a:lnTo>
                <a:lnTo>
                  <a:pt x="2427697" y="1642493"/>
                </a:lnTo>
                <a:lnTo>
                  <a:pt x="2376376" y="1657650"/>
                </a:lnTo>
                <a:lnTo>
                  <a:pt x="2323958" y="1671826"/>
                </a:lnTo>
                <a:lnTo>
                  <a:pt x="2270483" y="1684999"/>
                </a:lnTo>
                <a:lnTo>
                  <a:pt x="2215994" y="1697146"/>
                </a:lnTo>
                <a:lnTo>
                  <a:pt x="2160533" y="1708244"/>
                </a:lnTo>
                <a:lnTo>
                  <a:pt x="2104142" y="1718270"/>
                </a:lnTo>
                <a:lnTo>
                  <a:pt x="2046864" y="1727202"/>
                </a:lnTo>
                <a:lnTo>
                  <a:pt x="1988739" y="1735016"/>
                </a:lnTo>
                <a:lnTo>
                  <a:pt x="1929811" y="1741691"/>
                </a:lnTo>
                <a:lnTo>
                  <a:pt x="1870120" y="1747203"/>
                </a:lnTo>
                <a:lnTo>
                  <a:pt x="1809710" y="1751530"/>
                </a:lnTo>
                <a:lnTo>
                  <a:pt x="1748623" y="1754649"/>
                </a:lnTo>
                <a:lnTo>
                  <a:pt x="1686900" y="1756537"/>
                </a:lnTo>
                <a:lnTo>
                  <a:pt x="1624584" y="1757171"/>
                </a:lnTo>
                <a:lnTo>
                  <a:pt x="1562267" y="1756537"/>
                </a:lnTo>
                <a:lnTo>
                  <a:pt x="1500544" y="1754649"/>
                </a:lnTo>
                <a:lnTo>
                  <a:pt x="1439457" y="1751530"/>
                </a:lnTo>
                <a:lnTo>
                  <a:pt x="1379047" y="1747203"/>
                </a:lnTo>
                <a:lnTo>
                  <a:pt x="1319357" y="1741691"/>
                </a:lnTo>
                <a:lnTo>
                  <a:pt x="1260428" y="1735016"/>
                </a:lnTo>
                <a:lnTo>
                  <a:pt x="1202303" y="1727202"/>
                </a:lnTo>
                <a:lnTo>
                  <a:pt x="1145025" y="1718270"/>
                </a:lnTo>
                <a:lnTo>
                  <a:pt x="1088634" y="1708244"/>
                </a:lnTo>
                <a:lnTo>
                  <a:pt x="1033173" y="1697146"/>
                </a:lnTo>
                <a:lnTo>
                  <a:pt x="978684" y="1684999"/>
                </a:lnTo>
                <a:lnTo>
                  <a:pt x="925209" y="1671826"/>
                </a:lnTo>
                <a:lnTo>
                  <a:pt x="872791" y="1657650"/>
                </a:lnTo>
                <a:lnTo>
                  <a:pt x="821470" y="1642493"/>
                </a:lnTo>
                <a:lnTo>
                  <a:pt x="771291" y="1626378"/>
                </a:lnTo>
                <a:lnTo>
                  <a:pt x="722293" y="1609328"/>
                </a:lnTo>
                <a:lnTo>
                  <a:pt x="674520" y="1591366"/>
                </a:lnTo>
                <a:lnTo>
                  <a:pt x="628013" y="1572514"/>
                </a:lnTo>
                <a:lnTo>
                  <a:pt x="582815" y="1552795"/>
                </a:lnTo>
                <a:lnTo>
                  <a:pt x="538968" y="1532231"/>
                </a:lnTo>
                <a:lnTo>
                  <a:pt x="496513" y="1510847"/>
                </a:lnTo>
                <a:lnTo>
                  <a:pt x="455493" y="1488663"/>
                </a:lnTo>
                <a:lnTo>
                  <a:pt x="415950" y="1465704"/>
                </a:lnTo>
                <a:lnTo>
                  <a:pt x="377925" y="1441991"/>
                </a:lnTo>
                <a:lnTo>
                  <a:pt x="341462" y="1417548"/>
                </a:lnTo>
                <a:lnTo>
                  <a:pt x="306602" y="1392397"/>
                </a:lnTo>
                <a:lnTo>
                  <a:pt x="273387" y="1366561"/>
                </a:lnTo>
                <a:lnTo>
                  <a:pt x="241859" y="1340063"/>
                </a:lnTo>
                <a:lnTo>
                  <a:pt x="212060" y="1312926"/>
                </a:lnTo>
                <a:lnTo>
                  <a:pt x="184032" y="1285171"/>
                </a:lnTo>
                <a:lnTo>
                  <a:pt x="157818" y="1256823"/>
                </a:lnTo>
                <a:lnTo>
                  <a:pt x="110998" y="1198435"/>
                </a:lnTo>
                <a:lnTo>
                  <a:pt x="71936" y="1137943"/>
                </a:lnTo>
                <a:lnTo>
                  <a:pt x="40968" y="1075531"/>
                </a:lnTo>
                <a:lnTo>
                  <a:pt x="18432" y="1011379"/>
                </a:lnTo>
                <a:lnTo>
                  <a:pt x="4664" y="945670"/>
                </a:lnTo>
                <a:lnTo>
                  <a:pt x="0" y="878586"/>
                </a:lnTo>
                <a:close/>
              </a:path>
            </a:pathLst>
          </a:custGeom>
          <a:ln w="1981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36641" y="2524505"/>
            <a:ext cx="756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built-in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95799" y="3718559"/>
            <a:ext cx="2223515" cy="791210"/>
          </a:xfrm>
          <a:custGeom>
            <a:avLst/>
            <a:gdLst/>
            <a:ahLst/>
            <a:cxnLst/>
            <a:rect l="l" t="t" r="r" b="b"/>
            <a:pathLst>
              <a:path w="2438400" h="791210">
                <a:moveTo>
                  <a:pt x="0" y="395477"/>
                </a:moveTo>
                <a:lnTo>
                  <a:pt x="7651" y="350918"/>
                </a:lnTo>
                <a:lnTo>
                  <a:pt x="30056" y="307807"/>
                </a:lnTo>
                <a:lnTo>
                  <a:pt x="66391" y="266412"/>
                </a:lnTo>
                <a:lnTo>
                  <a:pt x="115834" y="226999"/>
                </a:lnTo>
                <a:lnTo>
                  <a:pt x="177560" y="189835"/>
                </a:lnTo>
                <a:lnTo>
                  <a:pt x="212772" y="172180"/>
                </a:lnTo>
                <a:lnTo>
                  <a:pt x="250747" y="155188"/>
                </a:lnTo>
                <a:lnTo>
                  <a:pt x="291380" y="138891"/>
                </a:lnTo>
                <a:lnTo>
                  <a:pt x="334570" y="123324"/>
                </a:lnTo>
                <a:lnTo>
                  <a:pt x="380214" y="108518"/>
                </a:lnTo>
                <a:lnTo>
                  <a:pt x="428208" y="94509"/>
                </a:lnTo>
                <a:lnTo>
                  <a:pt x="478449" y="81329"/>
                </a:lnTo>
                <a:lnTo>
                  <a:pt x="530836" y="69012"/>
                </a:lnTo>
                <a:lnTo>
                  <a:pt x="585264" y="57591"/>
                </a:lnTo>
                <a:lnTo>
                  <a:pt x="641631" y="47099"/>
                </a:lnTo>
                <a:lnTo>
                  <a:pt x="699833" y="37570"/>
                </a:lnTo>
                <a:lnTo>
                  <a:pt x="759769" y="29037"/>
                </a:lnTo>
                <a:lnTo>
                  <a:pt x="821335" y="21533"/>
                </a:lnTo>
                <a:lnTo>
                  <a:pt x="884428" y="15093"/>
                </a:lnTo>
                <a:lnTo>
                  <a:pt x="948946" y="9748"/>
                </a:lnTo>
                <a:lnTo>
                  <a:pt x="1014784" y="5533"/>
                </a:lnTo>
                <a:lnTo>
                  <a:pt x="1081842" y="2481"/>
                </a:lnTo>
                <a:lnTo>
                  <a:pt x="1150014" y="625"/>
                </a:lnTo>
                <a:lnTo>
                  <a:pt x="1219200" y="0"/>
                </a:lnTo>
                <a:lnTo>
                  <a:pt x="1288385" y="625"/>
                </a:lnTo>
                <a:lnTo>
                  <a:pt x="1356558" y="2481"/>
                </a:lnTo>
                <a:lnTo>
                  <a:pt x="1423615" y="5533"/>
                </a:lnTo>
                <a:lnTo>
                  <a:pt x="1489454" y="9748"/>
                </a:lnTo>
                <a:lnTo>
                  <a:pt x="1553971" y="15093"/>
                </a:lnTo>
                <a:lnTo>
                  <a:pt x="1617064" y="21533"/>
                </a:lnTo>
                <a:lnTo>
                  <a:pt x="1678630" y="29037"/>
                </a:lnTo>
                <a:lnTo>
                  <a:pt x="1738566" y="37570"/>
                </a:lnTo>
                <a:lnTo>
                  <a:pt x="1796769" y="47099"/>
                </a:lnTo>
                <a:lnTo>
                  <a:pt x="1853136" y="57591"/>
                </a:lnTo>
                <a:lnTo>
                  <a:pt x="1907564" y="69012"/>
                </a:lnTo>
                <a:lnTo>
                  <a:pt x="1959950" y="81329"/>
                </a:lnTo>
                <a:lnTo>
                  <a:pt x="2010192" y="94509"/>
                </a:lnTo>
                <a:lnTo>
                  <a:pt x="2058186" y="108518"/>
                </a:lnTo>
                <a:lnTo>
                  <a:pt x="2103829" y="123324"/>
                </a:lnTo>
                <a:lnTo>
                  <a:pt x="2147019" y="138891"/>
                </a:lnTo>
                <a:lnTo>
                  <a:pt x="2187653" y="155188"/>
                </a:lnTo>
                <a:lnTo>
                  <a:pt x="2225627" y="172180"/>
                </a:lnTo>
                <a:lnTo>
                  <a:pt x="2260840" y="189835"/>
                </a:lnTo>
                <a:lnTo>
                  <a:pt x="2322566" y="226999"/>
                </a:lnTo>
                <a:lnTo>
                  <a:pt x="2372008" y="266412"/>
                </a:lnTo>
                <a:lnTo>
                  <a:pt x="2408344" y="307807"/>
                </a:lnTo>
                <a:lnTo>
                  <a:pt x="2430749" y="350918"/>
                </a:lnTo>
                <a:lnTo>
                  <a:pt x="2438400" y="395477"/>
                </a:lnTo>
                <a:lnTo>
                  <a:pt x="2436470" y="417921"/>
                </a:lnTo>
                <a:lnTo>
                  <a:pt x="2421339" y="461790"/>
                </a:lnTo>
                <a:lnTo>
                  <a:pt x="2391866" y="504076"/>
                </a:lnTo>
                <a:lnTo>
                  <a:pt x="2348874" y="544514"/>
                </a:lnTo>
                <a:lnTo>
                  <a:pt x="2293187" y="582835"/>
                </a:lnTo>
                <a:lnTo>
                  <a:pt x="2225627" y="618774"/>
                </a:lnTo>
                <a:lnTo>
                  <a:pt x="2187653" y="635767"/>
                </a:lnTo>
                <a:lnTo>
                  <a:pt x="2147019" y="652064"/>
                </a:lnTo>
                <a:lnTo>
                  <a:pt x="2103829" y="667631"/>
                </a:lnTo>
                <a:lnTo>
                  <a:pt x="2058186" y="682436"/>
                </a:lnTo>
                <a:lnTo>
                  <a:pt x="2010192" y="696446"/>
                </a:lnTo>
                <a:lnTo>
                  <a:pt x="1959950" y="709626"/>
                </a:lnTo>
                <a:lnTo>
                  <a:pt x="1907564" y="721943"/>
                </a:lnTo>
                <a:lnTo>
                  <a:pt x="1853136" y="733364"/>
                </a:lnTo>
                <a:lnTo>
                  <a:pt x="1796769" y="743856"/>
                </a:lnTo>
                <a:lnTo>
                  <a:pt x="1738566" y="753385"/>
                </a:lnTo>
                <a:lnTo>
                  <a:pt x="1678630" y="761918"/>
                </a:lnTo>
                <a:lnTo>
                  <a:pt x="1617064" y="769422"/>
                </a:lnTo>
                <a:lnTo>
                  <a:pt x="1553971" y="775862"/>
                </a:lnTo>
                <a:lnTo>
                  <a:pt x="1489454" y="781207"/>
                </a:lnTo>
                <a:lnTo>
                  <a:pt x="1423615" y="785422"/>
                </a:lnTo>
                <a:lnTo>
                  <a:pt x="1356558" y="788474"/>
                </a:lnTo>
                <a:lnTo>
                  <a:pt x="1288385" y="790330"/>
                </a:lnTo>
                <a:lnTo>
                  <a:pt x="1219200" y="790956"/>
                </a:lnTo>
                <a:lnTo>
                  <a:pt x="1150014" y="790330"/>
                </a:lnTo>
                <a:lnTo>
                  <a:pt x="1081842" y="788474"/>
                </a:lnTo>
                <a:lnTo>
                  <a:pt x="1014784" y="785422"/>
                </a:lnTo>
                <a:lnTo>
                  <a:pt x="948946" y="781207"/>
                </a:lnTo>
                <a:lnTo>
                  <a:pt x="884428" y="775862"/>
                </a:lnTo>
                <a:lnTo>
                  <a:pt x="821335" y="769422"/>
                </a:lnTo>
                <a:lnTo>
                  <a:pt x="759769" y="761918"/>
                </a:lnTo>
                <a:lnTo>
                  <a:pt x="699833" y="753385"/>
                </a:lnTo>
                <a:lnTo>
                  <a:pt x="641631" y="743856"/>
                </a:lnTo>
                <a:lnTo>
                  <a:pt x="585264" y="733364"/>
                </a:lnTo>
                <a:lnTo>
                  <a:pt x="530836" y="721943"/>
                </a:lnTo>
                <a:lnTo>
                  <a:pt x="478449" y="709626"/>
                </a:lnTo>
                <a:lnTo>
                  <a:pt x="428208" y="696446"/>
                </a:lnTo>
                <a:lnTo>
                  <a:pt x="380214" y="682436"/>
                </a:lnTo>
                <a:lnTo>
                  <a:pt x="334570" y="667631"/>
                </a:lnTo>
                <a:lnTo>
                  <a:pt x="291380" y="652064"/>
                </a:lnTo>
                <a:lnTo>
                  <a:pt x="250747" y="635767"/>
                </a:lnTo>
                <a:lnTo>
                  <a:pt x="212772" y="618774"/>
                </a:lnTo>
                <a:lnTo>
                  <a:pt x="177560" y="601119"/>
                </a:lnTo>
                <a:lnTo>
                  <a:pt x="115834" y="563956"/>
                </a:lnTo>
                <a:lnTo>
                  <a:pt x="66391" y="524543"/>
                </a:lnTo>
                <a:lnTo>
                  <a:pt x="30056" y="483147"/>
                </a:lnTo>
                <a:lnTo>
                  <a:pt x="7651" y="440036"/>
                </a:lnTo>
                <a:lnTo>
                  <a:pt x="0" y="395477"/>
                </a:lnTo>
                <a:close/>
              </a:path>
            </a:pathLst>
          </a:custGeom>
          <a:solidFill>
            <a:srgbClr val="FAF0DA"/>
          </a:solidFill>
          <a:ln w="9144">
            <a:solidFill>
              <a:srgbClr val="DCD0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39461" y="3216401"/>
            <a:ext cx="882650" cy="251460"/>
          </a:xfrm>
          <a:custGeom>
            <a:avLst/>
            <a:gdLst/>
            <a:ahLst/>
            <a:cxnLst/>
            <a:rect l="l" t="t" r="r" b="b"/>
            <a:pathLst>
              <a:path w="882650" h="251460">
                <a:moveTo>
                  <a:pt x="882395" y="0"/>
                </a:moveTo>
                <a:lnTo>
                  <a:pt x="0" y="0"/>
                </a:lnTo>
                <a:lnTo>
                  <a:pt x="0" y="251460"/>
                </a:lnTo>
                <a:lnTo>
                  <a:pt x="882395" y="251460"/>
                </a:lnTo>
                <a:lnTo>
                  <a:pt x="8823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39461" y="3216401"/>
            <a:ext cx="882650" cy="256480"/>
          </a:xfrm>
          <a:prstGeom prst="rect">
            <a:avLst/>
          </a:prstGeom>
          <a:ln w="19811">
            <a:solidFill>
              <a:srgbClr val="E99F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1980"/>
              </a:lnSpc>
            </a:pPr>
            <a:r>
              <a:rPr sz="1800" spc="-5" dirty="0">
                <a:solidFill>
                  <a:srgbClr val="00AFEF"/>
                </a:solidFill>
                <a:latin typeface="Hack"/>
                <a:cs typeface="Hack"/>
              </a:rPr>
              <a:t>a</a:t>
            </a:r>
            <a:r>
              <a:rPr sz="1800" spc="1725" dirty="0">
                <a:solidFill>
                  <a:srgbClr val="00AFEF"/>
                </a:solidFill>
                <a:cs typeface="Wingdings"/>
              </a:rPr>
              <a:t>→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0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21408" y="2203576"/>
            <a:ext cx="3167380" cy="1073150"/>
          </a:xfrm>
          <a:custGeom>
            <a:avLst/>
            <a:gdLst/>
            <a:ahLst/>
            <a:cxnLst/>
            <a:rect l="l" t="t" r="r" b="b"/>
            <a:pathLst>
              <a:path w="3167379" h="1073150">
                <a:moveTo>
                  <a:pt x="3089291" y="1048251"/>
                </a:moveTo>
                <a:lnTo>
                  <a:pt x="3081146" y="1072769"/>
                </a:lnTo>
                <a:lnTo>
                  <a:pt x="3167126" y="1060450"/>
                </a:lnTo>
                <a:lnTo>
                  <a:pt x="3161283" y="1054608"/>
                </a:lnTo>
                <a:lnTo>
                  <a:pt x="3108452" y="1054608"/>
                </a:lnTo>
                <a:lnTo>
                  <a:pt x="3089291" y="1048251"/>
                </a:lnTo>
                <a:close/>
              </a:path>
              <a:path w="3167379" h="1073150">
                <a:moveTo>
                  <a:pt x="3097485" y="1023582"/>
                </a:moveTo>
                <a:lnTo>
                  <a:pt x="3089291" y="1048251"/>
                </a:lnTo>
                <a:lnTo>
                  <a:pt x="3108452" y="1054608"/>
                </a:lnTo>
                <a:lnTo>
                  <a:pt x="3115817" y="1050925"/>
                </a:lnTo>
                <a:lnTo>
                  <a:pt x="3117977" y="1044067"/>
                </a:lnTo>
                <a:lnTo>
                  <a:pt x="3120262" y="1037336"/>
                </a:lnTo>
                <a:lnTo>
                  <a:pt x="3116579" y="1029969"/>
                </a:lnTo>
                <a:lnTo>
                  <a:pt x="3097485" y="1023582"/>
                </a:lnTo>
                <a:close/>
              </a:path>
              <a:path w="3167379" h="1073150">
                <a:moveTo>
                  <a:pt x="3105657" y="998982"/>
                </a:moveTo>
                <a:lnTo>
                  <a:pt x="3097485" y="1023582"/>
                </a:lnTo>
                <a:lnTo>
                  <a:pt x="3116579" y="1029969"/>
                </a:lnTo>
                <a:lnTo>
                  <a:pt x="3120262" y="1037336"/>
                </a:lnTo>
                <a:lnTo>
                  <a:pt x="3117977" y="1044067"/>
                </a:lnTo>
                <a:lnTo>
                  <a:pt x="3115817" y="1050925"/>
                </a:lnTo>
                <a:lnTo>
                  <a:pt x="3108452" y="1054608"/>
                </a:lnTo>
                <a:lnTo>
                  <a:pt x="3161283" y="1054608"/>
                </a:lnTo>
                <a:lnTo>
                  <a:pt x="3105657" y="998982"/>
                </a:lnTo>
                <a:close/>
              </a:path>
              <a:path w="3167379" h="1073150">
                <a:moveTo>
                  <a:pt x="11938" y="0"/>
                </a:moveTo>
                <a:lnTo>
                  <a:pt x="4571" y="3683"/>
                </a:lnTo>
                <a:lnTo>
                  <a:pt x="2285" y="10540"/>
                </a:lnTo>
                <a:lnTo>
                  <a:pt x="0" y="17272"/>
                </a:lnTo>
                <a:lnTo>
                  <a:pt x="3682" y="24637"/>
                </a:lnTo>
                <a:lnTo>
                  <a:pt x="3089291" y="1048251"/>
                </a:lnTo>
                <a:lnTo>
                  <a:pt x="3097485" y="1023582"/>
                </a:lnTo>
                <a:lnTo>
                  <a:pt x="11938" y="0"/>
                </a:lnTo>
                <a:close/>
              </a:path>
            </a:pathLst>
          </a:custGeom>
          <a:solidFill>
            <a:srgbClr val="E7B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34005" y="3051810"/>
            <a:ext cx="2454275" cy="338455"/>
          </a:xfrm>
          <a:custGeom>
            <a:avLst/>
            <a:gdLst/>
            <a:ahLst/>
            <a:cxnLst/>
            <a:rect l="l" t="t" r="r" b="b"/>
            <a:pathLst>
              <a:path w="2454275" h="338454">
                <a:moveTo>
                  <a:pt x="2375120" y="312261"/>
                </a:moveTo>
                <a:lnTo>
                  <a:pt x="2371979" y="338074"/>
                </a:lnTo>
                <a:lnTo>
                  <a:pt x="2437126" y="314705"/>
                </a:lnTo>
                <a:lnTo>
                  <a:pt x="2395093" y="314705"/>
                </a:lnTo>
                <a:lnTo>
                  <a:pt x="2375120" y="312261"/>
                </a:lnTo>
                <a:close/>
              </a:path>
              <a:path w="2454275" h="338454">
                <a:moveTo>
                  <a:pt x="2378241" y="286616"/>
                </a:moveTo>
                <a:lnTo>
                  <a:pt x="2375120" y="312261"/>
                </a:lnTo>
                <a:lnTo>
                  <a:pt x="2395093" y="314705"/>
                </a:lnTo>
                <a:lnTo>
                  <a:pt x="2401570" y="309625"/>
                </a:lnTo>
                <a:lnTo>
                  <a:pt x="2402332" y="302513"/>
                </a:lnTo>
                <a:lnTo>
                  <a:pt x="2403221" y="295528"/>
                </a:lnTo>
                <a:lnTo>
                  <a:pt x="2398140" y="289051"/>
                </a:lnTo>
                <a:lnTo>
                  <a:pt x="2378241" y="286616"/>
                </a:lnTo>
                <a:close/>
              </a:path>
              <a:path w="2454275" h="338454">
                <a:moveTo>
                  <a:pt x="2381377" y="260857"/>
                </a:moveTo>
                <a:lnTo>
                  <a:pt x="2378241" y="286616"/>
                </a:lnTo>
                <a:lnTo>
                  <a:pt x="2398140" y="289051"/>
                </a:lnTo>
                <a:lnTo>
                  <a:pt x="2403221" y="295528"/>
                </a:lnTo>
                <a:lnTo>
                  <a:pt x="2402332" y="302513"/>
                </a:lnTo>
                <a:lnTo>
                  <a:pt x="2401570" y="309625"/>
                </a:lnTo>
                <a:lnTo>
                  <a:pt x="2395093" y="314705"/>
                </a:lnTo>
                <a:lnTo>
                  <a:pt x="2437126" y="314705"/>
                </a:lnTo>
                <a:lnTo>
                  <a:pt x="2453767" y="308736"/>
                </a:lnTo>
                <a:lnTo>
                  <a:pt x="2381377" y="260857"/>
                </a:lnTo>
                <a:close/>
              </a:path>
              <a:path w="2454275" h="338454">
                <a:moveTo>
                  <a:pt x="8127" y="0"/>
                </a:moveTo>
                <a:lnTo>
                  <a:pt x="1650" y="5079"/>
                </a:lnTo>
                <a:lnTo>
                  <a:pt x="888" y="12191"/>
                </a:lnTo>
                <a:lnTo>
                  <a:pt x="0" y="19303"/>
                </a:lnTo>
                <a:lnTo>
                  <a:pt x="5080" y="25653"/>
                </a:lnTo>
                <a:lnTo>
                  <a:pt x="2375120" y="312261"/>
                </a:lnTo>
                <a:lnTo>
                  <a:pt x="2378241" y="286616"/>
                </a:lnTo>
                <a:lnTo>
                  <a:pt x="8127" y="0"/>
                </a:lnTo>
                <a:close/>
              </a:path>
            </a:pathLst>
          </a:custGeom>
          <a:solidFill>
            <a:srgbClr val="E7B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1835" y="2590800"/>
            <a:ext cx="2427590" cy="1941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def my_func():  </a:t>
            </a:r>
            <a:r>
              <a:rPr lang="en-US" sz="2000" dirty="0">
                <a:solidFill>
                  <a:srgbClr val="FFFF00"/>
                </a:solidFill>
                <a:latin typeface="Hack"/>
              </a:rPr>
              <a:t>    </a:t>
            </a:r>
          </a:p>
          <a:p>
            <a:pPr marL="12700" marR="214629">
              <a:spcBef>
                <a:spcPts val="100"/>
              </a:spcBef>
            </a:pPr>
            <a:r>
              <a:rPr lang="en-US" sz="2000" dirty="0">
                <a:solidFill>
                  <a:srgbClr val="FFFF00"/>
                </a:solidFill>
                <a:latin typeface="Hack"/>
              </a:rPr>
              <a:t>   </a:t>
            </a:r>
            <a:r>
              <a:rPr sz="2000" dirty="0">
                <a:solidFill>
                  <a:srgbClr val="FFFF00"/>
                </a:solidFill>
                <a:latin typeface="Hack"/>
              </a:rPr>
              <a:t>global a</a:t>
            </a:r>
          </a:p>
          <a:p>
            <a:pPr marL="12700" marR="254635">
              <a:spcBef>
                <a:spcPts val="100"/>
              </a:spcBef>
            </a:pPr>
            <a:r>
              <a:rPr lang="en-US" sz="2000" dirty="0">
                <a:solidFill>
                  <a:srgbClr val="FFFF00"/>
                </a:solidFill>
                <a:latin typeface="Hack"/>
              </a:rPr>
              <a:t>   </a:t>
            </a:r>
            <a:r>
              <a:rPr sz="2000" dirty="0">
                <a:solidFill>
                  <a:srgbClr val="FFFF00"/>
                </a:solidFill>
                <a:latin typeface="Hack"/>
              </a:rPr>
              <a:t>a = 100</a:t>
            </a:r>
          </a:p>
          <a:p>
            <a:pPr marL="45720" marR="5080" indent="-33655">
              <a:lnSpc>
                <a:spcPts val="4110"/>
              </a:lnSpc>
              <a:spcBef>
                <a:spcPts val="135"/>
              </a:spcBef>
              <a:tabLst>
                <a:tab pos="688975" algn="l"/>
                <a:tab pos="1381125" algn="l"/>
              </a:tabLst>
            </a:pPr>
            <a:r>
              <a:rPr sz="2000" dirty="0">
                <a:solidFill>
                  <a:srgbClr val="FFFF00"/>
                </a:solidFill>
                <a:latin typeface="Hack"/>
              </a:rPr>
              <a:t>my_func()  print(a)</a:t>
            </a:r>
            <a:r>
              <a:rPr sz="2700" spc="-7" baseline="1543" dirty="0">
                <a:solidFill>
                  <a:srgbClr val="00AFEF"/>
                </a:solidFill>
                <a:latin typeface="Hack"/>
                <a:cs typeface="Hack"/>
              </a:rPr>
              <a:t>	</a:t>
            </a:r>
            <a:r>
              <a:rPr sz="1800" spc="1725" dirty="0">
                <a:solidFill>
                  <a:srgbClr val="FFFF00"/>
                </a:solidFill>
                <a:cs typeface="Wingdings"/>
              </a:rPr>
              <a:t>→</a:t>
            </a:r>
            <a:r>
              <a:rPr sz="1800" spc="1725" dirty="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sz="1800" spc="-5" dirty="0">
                <a:solidFill>
                  <a:srgbClr val="FFFF00"/>
                </a:solidFill>
                <a:latin typeface="Hack"/>
                <a:cs typeface="Hack"/>
              </a:rPr>
              <a:t>100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81D8F309-1A4D-4A5B-8148-500B7F388B7E}"/>
              </a:ext>
            </a:extLst>
          </p:cNvPr>
          <p:cNvSpPr txBox="1"/>
          <p:nvPr/>
        </p:nvSpPr>
        <p:spPr>
          <a:xfrm>
            <a:off x="6052417" y="3414864"/>
            <a:ext cx="1034182" cy="256480"/>
          </a:xfrm>
          <a:prstGeom prst="rect">
            <a:avLst/>
          </a:prstGeom>
          <a:ln w="19811">
            <a:solidFill>
              <a:srgbClr val="E99F3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00">
              <a:lnSpc>
                <a:spcPts val="1980"/>
              </a:lnSpc>
            </a:pPr>
            <a:endParaRPr sz="1800" dirty="0">
              <a:latin typeface="Hack"/>
              <a:cs typeface="Hack"/>
            </a:endParaRP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84775BD4-F538-4F04-A866-993E8F07A680}"/>
              </a:ext>
            </a:extLst>
          </p:cNvPr>
          <p:cNvSpPr/>
          <p:nvPr/>
        </p:nvSpPr>
        <p:spPr>
          <a:xfrm>
            <a:off x="6050295" y="3419884"/>
            <a:ext cx="1031765" cy="251460"/>
          </a:xfrm>
          <a:custGeom>
            <a:avLst/>
            <a:gdLst/>
            <a:ahLst/>
            <a:cxnLst/>
            <a:rect l="l" t="t" r="r" b="b"/>
            <a:pathLst>
              <a:path w="882650" h="251460">
                <a:moveTo>
                  <a:pt x="882395" y="0"/>
                </a:moveTo>
                <a:lnTo>
                  <a:pt x="0" y="0"/>
                </a:lnTo>
                <a:lnTo>
                  <a:pt x="0" y="251460"/>
                </a:lnTo>
                <a:lnTo>
                  <a:pt x="882395" y="251460"/>
                </a:lnTo>
                <a:lnTo>
                  <a:pt x="8823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45291" y="2932365"/>
            <a:ext cx="1332230" cy="123507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765"/>
              </a:spcBef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global</a:t>
            </a:r>
            <a:endParaRPr sz="1800" dirty="0">
              <a:latin typeface="Century Gothic"/>
              <a:cs typeface="Century Gothic"/>
            </a:endParaRPr>
          </a:p>
          <a:p>
            <a:pPr marL="354330">
              <a:lnSpc>
                <a:spcPct val="100000"/>
              </a:lnSpc>
              <a:spcBef>
                <a:spcPts val="670"/>
              </a:spcBef>
            </a:pPr>
            <a:r>
              <a:rPr sz="1800" spc="-5" dirty="0">
                <a:solidFill>
                  <a:srgbClr val="00AFEF"/>
                </a:solidFill>
                <a:latin typeface="Hack"/>
                <a:cs typeface="Hack"/>
              </a:rPr>
              <a:t>my_func</a:t>
            </a:r>
            <a:endParaRPr sz="1800" dirty="0">
              <a:latin typeface="Hack"/>
              <a:cs typeface="Hack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1800" dirty="0">
                <a:latin typeface="Century Gothic"/>
                <a:cs typeface="Century Gothic"/>
              </a:rPr>
              <a:t>local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3EFD1-09E9-4CC0-ACE8-B36CA8697231}"/>
              </a:ext>
            </a:extLst>
          </p:cNvPr>
          <p:cNvSpPr txBox="1"/>
          <p:nvPr/>
        </p:nvSpPr>
        <p:spPr>
          <a:xfrm>
            <a:off x="678054" y="206639"/>
            <a:ext cx="6098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FFC000"/>
                </a:solidFill>
                <a:latin typeface="Century Gothic"/>
                <a:cs typeface="Century Gothic"/>
              </a:rPr>
              <a:t>The </a:t>
            </a:r>
            <a:r>
              <a:rPr lang="en-US" sz="2400" spc="-5" dirty="0">
                <a:solidFill>
                  <a:srgbClr val="00AFEF"/>
                </a:solidFill>
                <a:latin typeface="Hack"/>
                <a:cs typeface="Hack"/>
              </a:rPr>
              <a:t>global</a:t>
            </a:r>
            <a:r>
              <a:rPr lang="en-US" sz="2400" spc="-52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lang="en-US" sz="2400" spc="-10" dirty="0">
                <a:solidFill>
                  <a:srgbClr val="FFC000"/>
                </a:solidFill>
                <a:latin typeface="Century Gothic"/>
                <a:cs typeface="Century Gothic"/>
              </a:rPr>
              <a:t>keyword</a:t>
            </a:r>
            <a:endParaRPr lang="en-US" sz="24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447800"/>
            <a:ext cx="6098458" cy="3526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counter = 0</a:t>
            </a:r>
          </a:p>
          <a:p>
            <a:pPr marL="12700">
              <a:spcBef>
                <a:spcPts val="100"/>
              </a:spcBef>
            </a:pPr>
            <a:endParaRPr sz="2000" dirty="0">
              <a:solidFill>
                <a:srgbClr val="FFFF00"/>
              </a:solidFill>
              <a:latin typeface="Hack"/>
            </a:endParaRPr>
          </a:p>
          <a:p>
            <a:pPr marL="12700" marR="480695" indent="-457834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def increment():  </a:t>
            </a:r>
            <a:endParaRPr lang="en-US" sz="2000" dirty="0">
              <a:solidFill>
                <a:srgbClr val="FFFF00"/>
              </a:solidFill>
              <a:latin typeface="Hack"/>
            </a:endParaRPr>
          </a:p>
          <a:p>
            <a:pPr marL="12700" marR="480695" indent="-457834">
              <a:spcBef>
                <a:spcPts val="100"/>
              </a:spcBef>
            </a:pPr>
            <a:r>
              <a:rPr lang="en-US" sz="2000" dirty="0">
                <a:solidFill>
                  <a:srgbClr val="FFFF00"/>
                </a:solidFill>
                <a:latin typeface="Hack"/>
              </a:rPr>
              <a:t> 	</a:t>
            </a:r>
            <a:r>
              <a:rPr sz="2000" dirty="0">
                <a:solidFill>
                  <a:srgbClr val="FFFF00"/>
                </a:solidFill>
                <a:latin typeface="Hack"/>
              </a:rPr>
              <a:t>global counter  </a:t>
            </a:r>
            <a:endParaRPr lang="en-US" sz="2000" dirty="0">
              <a:solidFill>
                <a:srgbClr val="FFFF00"/>
              </a:solidFill>
              <a:latin typeface="Hack"/>
            </a:endParaRPr>
          </a:p>
          <a:p>
            <a:pPr marL="12700" marR="480695" indent="-457834">
              <a:spcBef>
                <a:spcPts val="100"/>
              </a:spcBef>
            </a:pPr>
            <a:r>
              <a:rPr lang="en-US" sz="2000" dirty="0">
                <a:solidFill>
                  <a:srgbClr val="FFFF00"/>
                </a:solidFill>
                <a:latin typeface="Hack"/>
              </a:rPr>
              <a:t> 	</a:t>
            </a:r>
            <a:r>
              <a:rPr sz="2000" dirty="0">
                <a:solidFill>
                  <a:srgbClr val="FFFF00"/>
                </a:solidFill>
                <a:latin typeface="Hack"/>
              </a:rPr>
              <a:t>counter += 1</a:t>
            </a:r>
          </a:p>
          <a:p>
            <a:pPr marL="12700">
              <a:spcBef>
                <a:spcPts val="100"/>
              </a:spcBef>
            </a:pPr>
            <a:endParaRPr sz="2000" dirty="0">
              <a:solidFill>
                <a:srgbClr val="FFFF00"/>
              </a:solidFill>
              <a:latin typeface="Hack"/>
            </a:endParaRPr>
          </a:p>
          <a:p>
            <a:pPr marL="12700" marR="1352550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increment()  </a:t>
            </a:r>
            <a:endParaRPr lang="en-US" sz="2000" dirty="0">
              <a:solidFill>
                <a:srgbClr val="FFFF00"/>
              </a:solidFill>
              <a:latin typeface="Hack"/>
            </a:endParaRPr>
          </a:p>
          <a:p>
            <a:pPr marL="12700" marR="1352550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increment()  </a:t>
            </a:r>
            <a:endParaRPr lang="en-US" sz="2000" dirty="0">
              <a:solidFill>
                <a:srgbClr val="FFFF00"/>
              </a:solidFill>
              <a:latin typeface="Hack"/>
            </a:endParaRPr>
          </a:p>
          <a:p>
            <a:pPr marL="12700" marR="1352550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increment()</a:t>
            </a:r>
          </a:p>
          <a:p>
            <a:pPr marL="12700">
              <a:spcBef>
                <a:spcPts val="100"/>
              </a:spcBef>
            </a:pPr>
            <a:endParaRPr sz="2000" dirty="0">
              <a:solidFill>
                <a:srgbClr val="FFFF00"/>
              </a:solidFill>
              <a:latin typeface="Hack"/>
            </a:endParaRPr>
          </a:p>
          <a:p>
            <a:pPr marL="12700">
              <a:spcBef>
                <a:spcPts val="100"/>
              </a:spcBef>
              <a:tabLst>
                <a:tab pos="2378075" algn="l"/>
                <a:tab pos="2739390" algn="l"/>
              </a:tabLst>
            </a:pPr>
            <a:r>
              <a:rPr sz="2000" dirty="0">
                <a:solidFill>
                  <a:srgbClr val="FFFF00"/>
                </a:solidFill>
                <a:latin typeface="Hack"/>
              </a:rPr>
              <a:t>print(counter)</a:t>
            </a:r>
            <a:r>
              <a:rPr sz="2000" spc="-5" dirty="0">
                <a:solidFill>
                  <a:srgbClr val="00AFEF"/>
                </a:solidFill>
                <a:latin typeface="Hack"/>
                <a:cs typeface="Hack"/>
              </a:rPr>
              <a:t>	</a:t>
            </a:r>
            <a:r>
              <a:rPr sz="2800" spc="2587" baseline="1543" dirty="0">
                <a:solidFill>
                  <a:srgbClr val="FFFFFF"/>
                </a:solidFill>
                <a:cs typeface="Wingdings"/>
              </a:rPr>
              <a:t>→</a:t>
            </a:r>
            <a:r>
              <a:rPr sz="2000" dirty="0">
                <a:solidFill>
                  <a:srgbClr val="FFFF00"/>
                </a:solidFill>
                <a:latin typeface="Hack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A997C-81E0-4B00-8649-6ED168C7B1EC}"/>
              </a:ext>
            </a:extLst>
          </p:cNvPr>
          <p:cNvSpPr txBox="1"/>
          <p:nvPr/>
        </p:nvSpPr>
        <p:spPr>
          <a:xfrm>
            <a:off x="533400" y="322046"/>
            <a:ext cx="6098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92D050"/>
                </a:solidFill>
                <a:latin typeface="Century Gothic"/>
                <a:cs typeface="Century Gothic"/>
              </a:rPr>
              <a:t>Example</a:t>
            </a:r>
            <a:endParaRPr lang="en-US" sz="24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683074"/>
            <a:ext cx="11207115" cy="2351926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When Python encounters a function definition at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compile-time</a:t>
            </a:r>
            <a:endParaRPr sz="2000" dirty="0">
              <a:latin typeface="Century Gothic"/>
              <a:cs typeface="Century Gothic"/>
            </a:endParaRPr>
          </a:p>
          <a:p>
            <a:pPr marL="889000" marR="5080" indent="-466090">
              <a:lnSpc>
                <a:spcPts val="3310"/>
              </a:lnSpc>
              <a:spcBef>
                <a:spcPts val="27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it will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scan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for any labels (variables) that have values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assigned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to them (</a:t>
            </a: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anywhere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 the function)  if the label has not been specified as </a:t>
            </a:r>
            <a:r>
              <a:rPr sz="2400" dirty="0">
                <a:solidFill>
                  <a:srgbClr val="FFFF00"/>
                </a:solidFill>
                <a:latin typeface="Hack"/>
              </a:rPr>
              <a:t>global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, then it will be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local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Century Gothic"/>
              <a:cs typeface="Century Gothic"/>
            </a:endParaRPr>
          </a:p>
          <a:p>
            <a:pPr marL="415925" marR="1905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variables that are referenced but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not assigned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 value </a:t>
            </a: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anywhere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 the function will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not be local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,  and Python will, at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run-time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, look for them in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enclosing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scopes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4999" y="3128848"/>
            <a:ext cx="142735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a = 10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1816" y="3933536"/>
            <a:ext cx="2038845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def func1():</a:t>
            </a:r>
          </a:p>
          <a:p>
            <a:pPr marL="12700">
              <a:spcBef>
                <a:spcPts val="100"/>
              </a:spcBef>
            </a:pPr>
            <a:r>
              <a:rPr lang="en-US" sz="2000" dirty="0">
                <a:solidFill>
                  <a:srgbClr val="FFFF00"/>
                </a:solidFill>
                <a:latin typeface="Hack"/>
              </a:rPr>
              <a:t>   </a:t>
            </a:r>
            <a:r>
              <a:rPr sz="2000" dirty="0">
                <a:solidFill>
                  <a:srgbClr val="FFFF00"/>
                </a:solidFill>
                <a:latin typeface="Hack"/>
              </a:rPr>
              <a:t>print(a)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1816" y="4894417"/>
            <a:ext cx="203884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457200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def func2():  </a:t>
            </a:r>
            <a:r>
              <a:rPr lang="en-US" sz="2000" dirty="0">
                <a:solidFill>
                  <a:srgbClr val="FFFF00"/>
                </a:solidFill>
                <a:latin typeface="Hack"/>
              </a:rPr>
              <a:t>    	</a:t>
            </a:r>
            <a:r>
              <a:rPr sz="2000" dirty="0">
                <a:solidFill>
                  <a:srgbClr val="FFFF00"/>
                </a:solidFill>
                <a:latin typeface="Hack"/>
              </a:rPr>
              <a:t>a = 100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20748" y="4527049"/>
            <a:ext cx="3251452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assignment</a:t>
            </a:r>
            <a:endParaRPr sz="1800" dirty="0">
              <a:latin typeface="Century Gothic"/>
              <a:cs typeface="Century Gothic"/>
            </a:endParaRPr>
          </a:p>
          <a:p>
            <a:pPr marL="12700">
              <a:lnSpc>
                <a:spcPts val="2140"/>
              </a:lnSpc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at compile time </a:t>
            </a:r>
            <a:r>
              <a:rPr dirty="0">
                <a:solidFill>
                  <a:srgbClr val="FFFFFF"/>
                </a:solidFill>
              </a:rPr>
              <a:t>→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</a:rPr>
              <a:t>a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local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6600" y="3385192"/>
            <a:ext cx="1843406" cy="961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457200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def func4():  </a:t>
            </a:r>
            <a:r>
              <a:rPr lang="en-US" sz="2000" dirty="0">
                <a:solidFill>
                  <a:srgbClr val="FFFF00"/>
                </a:solidFill>
                <a:latin typeface="Hack"/>
              </a:rPr>
              <a:t>  </a:t>
            </a:r>
          </a:p>
          <a:p>
            <a:pPr marL="12700" marR="5080" indent="-457200">
              <a:spcBef>
                <a:spcPts val="100"/>
              </a:spcBef>
            </a:pPr>
            <a:r>
              <a:rPr lang="en-US" sz="2000" dirty="0">
                <a:solidFill>
                  <a:srgbClr val="FFFF00"/>
                </a:solidFill>
                <a:latin typeface="Hack"/>
              </a:rPr>
              <a:t>   </a:t>
            </a:r>
            <a:r>
              <a:rPr sz="2000" dirty="0">
                <a:solidFill>
                  <a:srgbClr val="FFFF00"/>
                </a:solidFill>
                <a:latin typeface="Hack"/>
              </a:rPr>
              <a:t>print(a)  </a:t>
            </a:r>
            <a:endParaRPr lang="en-US" sz="2000" dirty="0">
              <a:solidFill>
                <a:srgbClr val="FFFF00"/>
              </a:solidFill>
              <a:latin typeface="Hack"/>
            </a:endParaRPr>
          </a:p>
          <a:p>
            <a:pPr marL="12700" marR="5080" indent="-457200">
              <a:spcBef>
                <a:spcPts val="100"/>
              </a:spcBef>
            </a:pPr>
            <a:r>
              <a:rPr lang="en-US" sz="2000" dirty="0">
                <a:solidFill>
                  <a:srgbClr val="FFFF00"/>
                </a:solidFill>
                <a:latin typeface="Hack"/>
              </a:rPr>
              <a:t>   </a:t>
            </a:r>
            <a:r>
              <a:rPr sz="2000" dirty="0">
                <a:solidFill>
                  <a:srgbClr val="FFFF00"/>
                </a:solidFill>
                <a:latin typeface="Hack"/>
              </a:rPr>
              <a:t>a = 100</a:t>
            </a:r>
          </a:p>
        </p:txBody>
      </p:sp>
      <p:sp>
        <p:nvSpPr>
          <p:cNvPr id="8" name="object 8"/>
          <p:cNvSpPr/>
          <p:nvPr/>
        </p:nvSpPr>
        <p:spPr>
          <a:xfrm>
            <a:off x="8768270" y="3640033"/>
            <a:ext cx="632460" cy="452120"/>
          </a:xfrm>
          <a:custGeom>
            <a:avLst/>
            <a:gdLst/>
            <a:ahLst/>
            <a:cxnLst/>
            <a:rect l="l" t="t" r="r" b="b"/>
            <a:pathLst>
              <a:path w="632459" h="452120">
                <a:moveTo>
                  <a:pt x="41020" y="375284"/>
                </a:moveTo>
                <a:lnTo>
                  <a:pt x="0" y="451993"/>
                </a:lnTo>
                <a:lnTo>
                  <a:pt x="85851" y="438784"/>
                </a:lnTo>
                <a:lnTo>
                  <a:pt x="79127" y="429259"/>
                </a:lnTo>
                <a:lnTo>
                  <a:pt x="54482" y="429259"/>
                </a:lnTo>
                <a:lnTo>
                  <a:pt x="46481" y="427862"/>
                </a:lnTo>
                <a:lnTo>
                  <a:pt x="38100" y="416178"/>
                </a:lnTo>
                <a:lnTo>
                  <a:pt x="39496" y="408051"/>
                </a:lnTo>
                <a:lnTo>
                  <a:pt x="45338" y="403986"/>
                </a:lnTo>
                <a:lnTo>
                  <a:pt x="55970" y="396460"/>
                </a:lnTo>
                <a:lnTo>
                  <a:pt x="41020" y="375284"/>
                </a:lnTo>
                <a:close/>
              </a:path>
              <a:path w="632459" h="452120">
                <a:moveTo>
                  <a:pt x="55970" y="396460"/>
                </a:moveTo>
                <a:lnTo>
                  <a:pt x="45338" y="403986"/>
                </a:lnTo>
                <a:lnTo>
                  <a:pt x="39496" y="408051"/>
                </a:lnTo>
                <a:lnTo>
                  <a:pt x="38100" y="416178"/>
                </a:lnTo>
                <a:lnTo>
                  <a:pt x="46481" y="427862"/>
                </a:lnTo>
                <a:lnTo>
                  <a:pt x="54482" y="429259"/>
                </a:lnTo>
                <a:lnTo>
                  <a:pt x="70888" y="417590"/>
                </a:lnTo>
                <a:lnTo>
                  <a:pt x="55970" y="396460"/>
                </a:lnTo>
                <a:close/>
              </a:path>
              <a:path w="632459" h="452120">
                <a:moveTo>
                  <a:pt x="70888" y="417590"/>
                </a:moveTo>
                <a:lnTo>
                  <a:pt x="54482" y="429259"/>
                </a:lnTo>
                <a:lnTo>
                  <a:pt x="79127" y="429259"/>
                </a:lnTo>
                <a:lnTo>
                  <a:pt x="70888" y="417590"/>
                </a:lnTo>
                <a:close/>
              </a:path>
              <a:path w="632459" h="452120">
                <a:moveTo>
                  <a:pt x="615950" y="0"/>
                </a:moveTo>
                <a:lnTo>
                  <a:pt x="55970" y="396460"/>
                </a:lnTo>
                <a:lnTo>
                  <a:pt x="70888" y="417590"/>
                </a:lnTo>
                <a:lnTo>
                  <a:pt x="625093" y="25272"/>
                </a:lnTo>
                <a:lnTo>
                  <a:pt x="630935" y="21208"/>
                </a:lnTo>
                <a:lnTo>
                  <a:pt x="632332" y="13080"/>
                </a:lnTo>
                <a:lnTo>
                  <a:pt x="623951" y="1396"/>
                </a:lnTo>
                <a:lnTo>
                  <a:pt x="615950" y="0"/>
                </a:lnTo>
                <a:close/>
              </a:path>
            </a:pathLst>
          </a:custGeom>
          <a:solidFill>
            <a:srgbClr val="DCD0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24277" y="3736848"/>
            <a:ext cx="549275" cy="487045"/>
          </a:xfrm>
          <a:custGeom>
            <a:avLst/>
            <a:gdLst/>
            <a:ahLst/>
            <a:cxnLst/>
            <a:rect l="l" t="t" r="r" b="b"/>
            <a:pathLst>
              <a:path w="549275" h="487045">
                <a:moveTo>
                  <a:pt x="32512" y="406526"/>
                </a:moveTo>
                <a:lnTo>
                  <a:pt x="0" y="487044"/>
                </a:lnTo>
                <a:lnTo>
                  <a:pt x="83947" y="464692"/>
                </a:lnTo>
                <a:lnTo>
                  <a:pt x="78556" y="458596"/>
                </a:lnTo>
                <a:lnTo>
                  <a:pt x="51689" y="458596"/>
                </a:lnTo>
                <a:lnTo>
                  <a:pt x="43561" y="458088"/>
                </a:lnTo>
                <a:lnTo>
                  <a:pt x="38862" y="452754"/>
                </a:lnTo>
                <a:lnTo>
                  <a:pt x="34036" y="447420"/>
                </a:lnTo>
                <a:lnTo>
                  <a:pt x="34544" y="439165"/>
                </a:lnTo>
                <a:lnTo>
                  <a:pt x="49603" y="425854"/>
                </a:lnTo>
                <a:lnTo>
                  <a:pt x="32512" y="406526"/>
                </a:lnTo>
                <a:close/>
              </a:path>
              <a:path w="549275" h="487045">
                <a:moveTo>
                  <a:pt x="49603" y="425854"/>
                </a:moveTo>
                <a:lnTo>
                  <a:pt x="34544" y="439165"/>
                </a:lnTo>
                <a:lnTo>
                  <a:pt x="34036" y="447420"/>
                </a:lnTo>
                <a:lnTo>
                  <a:pt x="38862" y="452754"/>
                </a:lnTo>
                <a:lnTo>
                  <a:pt x="43561" y="458088"/>
                </a:lnTo>
                <a:lnTo>
                  <a:pt x="51689" y="458596"/>
                </a:lnTo>
                <a:lnTo>
                  <a:pt x="57150" y="453897"/>
                </a:lnTo>
                <a:lnTo>
                  <a:pt x="66830" y="445335"/>
                </a:lnTo>
                <a:lnTo>
                  <a:pt x="49603" y="425854"/>
                </a:lnTo>
                <a:close/>
              </a:path>
              <a:path w="549275" h="487045">
                <a:moveTo>
                  <a:pt x="66830" y="445335"/>
                </a:moveTo>
                <a:lnTo>
                  <a:pt x="57150" y="453897"/>
                </a:lnTo>
                <a:lnTo>
                  <a:pt x="51689" y="458596"/>
                </a:lnTo>
                <a:lnTo>
                  <a:pt x="78556" y="458596"/>
                </a:lnTo>
                <a:lnTo>
                  <a:pt x="66830" y="445335"/>
                </a:lnTo>
                <a:close/>
              </a:path>
              <a:path w="549275" h="487045">
                <a:moveTo>
                  <a:pt x="531241" y="0"/>
                </a:moveTo>
                <a:lnTo>
                  <a:pt x="525907" y="4825"/>
                </a:lnTo>
                <a:lnTo>
                  <a:pt x="49603" y="425854"/>
                </a:lnTo>
                <a:lnTo>
                  <a:pt x="66830" y="445335"/>
                </a:lnTo>
                <a:lnTo>
                  <a:pt x="548386" y="19430"/>
                </a:lnTo>
                <a:lnTo>
                  <a:pt x="548894" y="11302"/>
                </a:lnTo>
                <a:lnTo>
                  <a:pt x="544195" y="5841"/>
                </a:lnTo>
                <a:lnTo>
                  <a:pt x="539496" y="507"/>
                </a:lnTo>
                <a:lnTo>
                  <a:pt x="531241" y="0"/>
                </a:lnTo>
                <a:close/>
              </a:path>
            </a:pathLst>
          </a:custGeom>
          <a:solidFill>
            <a:srgbClr val="DCD0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91270" y="3459297"/>
            <a:ext cx="42405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a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is referenced only in entire function</a:t>
            </a:r>
            <a:endParaRPr sz="1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at compile time </a:t>
            </a:r>
            <a:r>
              <a:rPr sz="1800" dirty="0">
                <a:solidFill>
                  <a:srgbClr val="FFFFFF"/>
                </a:solidFill>
                <a:cs typeface="Wingdings"/>
              </a:rPr>
              <a:t>→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</a:rPr>
              <a:t>a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non-local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33422" y="4710684"/>
            <a:ext cx="549275" cy="487045"/>
          </a:xfrm>
          <a:custGeom>
            <a:avLst/>
            <a:gdLst/>
            <a:ahLst/>
            <a:cxnLst/>
            <a:rect l="l" t="t" r="r" b="b"/>
            <a:pathLst>
              <a:path w="549275" h="487045">
                <a:moveTo>
                  <a:pt x="32511" y="406526"/>
                </a:moveTo>
                <a:lnTo>
                  <a:pt x="0" y="487045"/>
                </a:lnTo>
                <a:lnTo>
                  <a:pt x="83946" y="464692"/>
                </a:lnTo>
                <a:lnTo>
                  <a:pt x="78556" y="458597"/>
                </a:lnTo>
                <a:lnTo>
                  <a:pt x="51688" y="458597"/>
                </a:lnTo>
                <a:lnTo>
                  <a:pt x="43560" y="458089"/>
                </a:lnTo>
                <a:lnTo>
                  <a:pt x="38861" y="452755"/>
                </a:lnTo>
                <a:lnTo>
                  <a:pt x="34035" y="447421"/>
                </a:lnTo>
                <a:lnTo>
                  <a:pt x="34543" y="439166"/>
                </a:lnTo>
                <a:lnTo>
                  <a:pt x="49603" y="425854"/>
                </a:lnTo>
                <a:lnTo>
                  <a:pt x="32511" y="406526"/>
                </a:lnTo>
                <a:close/>
              </a:path>
              <a:path w="549275" h="487045">
                <a:moveTo>
                  <a:pt x="49603" y="425854"/>
                </a:moveTo>
                <a:lnTo>
                  <a:pt x="34543" y="439166"/>
                </a:lnTo>
                <a:lnTo>
                  <a:pt x="34035" y="447421"/>
                </a:lnTo>
                <a:lnTo>
                  <a:pt x="38861" y="452755"/>
                </a:lnTo>
                <a:lnTo>
                  <a:pt x="43560" y="458089"/>
                </a:lnTo>
                <a:lnTo>
                  <a:pt x="51688" y="458597"/>
                </a:lnTo>
                <a:lnTo>
                  <a:pt x="57150" y="453898"/>
                </a:lnTo>
                <a:lnTo>
                  <a:pt x="66830" y="445336"/>
                </a:lnTo>
                <a:lnTo>
                  <a:pt x="49603" y="425854"/>
                </a:lnTo>
                <a:close/>
              </a:path>
              <a:path w="549275" h="487045">
                <a:moveTo>
                  <a:pt x="66830" y="445336"/>
                </a:moveTo>
                <a:lnTo>
                  <a:pt x="57150" y="453898"/>
                </a:lnTo>
                <a:lnTo>
                  <a:pt x="51688" y="458597"/>
                </a:lnTo>
                <a:lnTo>
                  <a:pt x="78556" y="458597"/>
                </a:lnTo>
                <a:lnTo>
                  <a:pt x="66830" y="445336"/>
                </a:lnTo>
                <a:close/>
              </a:path>
              <a:path w="549275" h="487045">
                <a:moveTo>
                  <a:pt x="531240" y="0"/>
                </a:moveTo>
                <a:lnTo>
                  <a:pt x="525907" y="4826"/>
                </a:lnTo>
                <a:lnTo>
                  <a:pt x="49603" y="425854"/>
                </a:lnTo>
                <a:lnTo>
                  <a:pt x="66830" y="445336"/>
                </a:lnTo>
                <a:lnTo>
                  <a:pt x="548385" y="19431"/>
                </a:lnTo>
                <a:lnTo>
                  <a:pt x="548894" y="11303"/>
                </a:lnTo>
                <a:lnTo>
                  <a:pt x="544194" y="5842"/>
                </a:lnTo>
                <a:lnTo>
                  <a:pt x="539495" y="508"/>
                </a:lnTo>
                <a:lnTo>
                  <a:pt x="531240" y="0"/>
                </a:lnTo>
                <a:close/>
              </a:path>
            </a:pathLst>
          </a:custGeom>
          <a:solidFill>
            <a:srgbClr val="DCD0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0498" y="5800445"/>
            <a:ext cx="2183053" cy="961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457200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def func3():  </a:t>
            </a:r>
            <a:r>
              <a:rPr lang="en-US" sz="2000" dirty="0">
                <a:solidFill>
                  <a:srgbClr val="FFFF00"/>
                </a:solidFill>
                <a:latin typeface="Hack"/>
              </a:rPr>
              <a:t>   </a:t>
            </a:r>
          </a:p>
          <a:p>
            <a:pPr marL="12700" marR="5080" indent="-457200">
              <a:spcBef>
                <a:spcPts val="100"/>
              </a:spcBef>
            </a:pPr>
            <a:r>
              <a:rPr lang="en-US" sz="2000" dirty="0">
                <a:solidFill>
                  <a:srgbClr val="FFFF00"/>
                </a:solidFill>
                <a:latin typeface="Hack"/>
              </a:rPr>
              <a:t>   </a:t>
            </a:r>
            <a:r>
              <a:rPr sz="2000" dirty="0">
                <a:solidFill>
                  <a:srgbClr val="FFFF00"/>
                </a:solidFill>
                <a:latin typeface="Hack"/>
              </a:rPr>
              <a:t>global a  </a:t>
            </a:r>
            <a:endParaRPr lang="en-US" sz="2000" dirty="0">
              <a:solidFill>
                <a:srgbClr val="FFFF00"/>
              </a:solidFill>
              <a:latin typeface="Hack"/>
            </a:endParaRPr>
          </a:p>
          <a:p>
            <a:pPr marL="12700" marR="5080" indent="-457200">
              <a:spcBef>
                <a:spcPts val="100"/>
              </a:spcBef>
            </a:pPr>
            <a:r>
              <a:rPr lang="en-US" sz="2000" dirty="0">
                <a:solidFill>
                  <a:srgbClr val="FFFF00"/>
                </a:solidFill>
                <a:latin typeface="Hack"/>
              </a:rPr>
              <a:t>   </a:t>
            </a:r>
            <a:r>
              <a:rPr sz="2000" dirty="0">
                <a:solidFill>
                  <a:srgbClr val="FFFF00"/>
                </a:solidFill>
                <a:latin typeface="Hack"/>
              </a:rPr>
              <a:t>a = 100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023099" y="5802868"/>
            <a:ext cx="4503377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assignment</a:t>
            </a:r>
            <a:endParaRPr sz="1800" dirty="0">
              <a:latin typeface="Century Gothic"/>
              <a:cs typeface="Century Gothic"/>
            </a:endParaRPr>
          </a:p>
          <a:p>
            <a:pPr marL="12700">
              <a:lnSpc>
                <a:spcPts val="2140"/>
              </a:lnSpc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at compile time </a:t>
            </a:r>
            <a:r>
              <a:rPr dirty="0">
                <a:solidFill>
                  <a:srgbClr val="FFFFFF"/>
                </a:solidFill>
              </a:rPr>
              <a:t>→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</a:rPr>
              <a:t>a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global</a:t>
            </a:r>
            <a:endParaRPr sz="1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(because we told Python </a:t>
            </a:r>
            <a:r>
              <a:rPr sz="2000" dirty="0">
                <a:solidFill>
                  <a:srgbClr val="FFFF00"/>
                </a:solidFill>
                <a:latin typeface="Hack"/>
              </a:rPr>
              <a:t>a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was global)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30006" y="3050489"/>
            <a:ext cx="2979674" cy="564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ssignment</a:t>
            </a:r>
            <a:r>
              <a:rPr 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</a:p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at compile time </a:t>
            </a:r>
            <a:r>
              <a:rPr dirty="0">
                <a:solidFill>
                  <a:srgbClr val="FFFFFF"/>
                </a:solidFill>
              </a:rPr>
              <a:t>→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</a:rPr>
              <a:t>a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local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70978" y="4445606"/>
            <a:ext cx="4338702" cy="1701941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>
                <a:solidFill>
                  <a:srgbClr val="FFFFFF"/>
                </a:solidFill>
              </a:rPr>
              <a:t>→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when we call </a:t>
            </a:r>
            <a:r>
              <a:rPr sz="2000" dirty="0">
                <a:solidFill>
                  <a:srgbClr val="FFFF00"/>
                </a:solidFill>
                <a:latin typeface="Hack"/>
              </a:rPr>
              <a:t>func4()</a:t>
            </a:r>
          </a:p>
          <a:p>
            <a:pPr marL="282575">
              <a:lnSpc>
                <a:spcPct val="100000"/>
              </a:lnSpc>
              <a:spcBef>
                <a:spcPts val="225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print(a)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results in a </a:t>
            </a:r>
            <a:r>
              <a:rPr sz="1800" dirty="0">
                <a:solidFill>
                  <a:srgbClr val="FFFF00"/>
                </a:solidFill>
                <a:latin typeface="Century Gothic"/>
                <a:cs typeface="Century Gothic"/>
              </a:rPr>
              <a:t>run-time error</a:t>
            </a:r>
            <a:endParaRPr sz="1800" dirty="0">
              <a:latin typeface="Century Gothic"/>
              <a:cs typeface="Century Gothic"/>
            </a:endParaRPr>
          </a:p>
          <a:p>
            <a:pPr marL="279400" marR="433705">
              <a:lnSpc>
                <a:spcPct val="100899"/>
              </a:lnSpc>
              <a:spcBef>
                <a:spcPts val="129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because </a:t>
            </a:r>
            <a:r>
              <a:rPr sz="2000" dirty="0">
                <a:solidFill>
                  <a:srgbClr val="FFFF00"/>
                </a:solidFill>
                <a:latin typeface="Hack"/>
              </a:rPr>
              <a:t>a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is local, and we are  referencing it </a:t>
            </a:r>
            <a:r>
              <a:rPr sz="1800" dirty="0">
                <a:solidFill>
                  <a:srgbClr val="FFC000"/>
                </a:solidFill>
                <a:latin typeface="Century Gothic"/>
                <a:cs typeface="Century Gothic"/>
              </a:rPr>
              <a:t>before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we have  assigned a value to it!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26A4FAA3-D5A7-4C2C-8692-11A674A8EDCD}"/>
              </a:ext>
            </a:extLst>
          </p:cNvPr>
          <p:cNvSpPr/>
          <p:nvPr/>
        </p:nvSpPr>
        <p:spPr>
          <a:xfrm>
            <a:off x="2238835" y="6013641"/>
            <a:ext cx="549275" cy="487045"/>
          </a:xfrm>
          <a:custGeom>
            <a:avLst/>
            <a:gdLst/>
            <a:ahLst/>
            <a:cxnLst/>
            <a:rect l="l" t="t" r="r" b="b"/>
            <a:pathLst>
              <a:path w="549275" h="487045">
                <a:moveTo>
                  <a:pt x="32511" y="406526"/>
                </a:moveTo>
                <a:lnTo>
                  <a:pt x="0" y="487045"/>
                </a:lnTo>
                <a:lnTo>
                  <a:pt x="83946" y="464692"/>
                </a:lnTo>
                <a:lnTo>
                  <a:pt x="78556" y="458597"/>
                </a:lnTo>
                <a:lnTo>
                  <a:pt x="51688" y="458597"/>
                </a:lnTo>
                <a:lnTo>
                  <a:pt x="43560" y="458089"/>
                </a:lnTo>
                <a:lnTo>
                  <a:pt x="38861" y="452755"/>
                </a:lnTo>
                <a:lnTo>
                  <a:pt x="34035" y="447421"/>
                </a:lnTo>
                <a:lnTo>
                  <a:pt x="34543" y="439166"/>
                </a:lnTo>
                <a:lnTo>
                  <a:pt x="49603" y="425854"/>
                </a:lnTo>
                <a:lnTo>
                  <a:pt x="32511" y="406526"/>
                </a:lnTo>
                <a:close/>
              </a:path>
              <a:path w="549275" h="487045">
                <a:moveTo>
                  <a:pt x="49603" y="425854"/>
                </a:moveTo>
                <a:lnTo>
                  <a:pt x="34543" y="439166"/>
                </a:lnTo>
                <a:lnTo>
                  <a:pt x="34035" y="447421"/>
                </a:lnTo>
                <a:lnTo>
                  <a:pt x="38861" y="452755"/>
                </a:lnTo>
                <a:lnTo>
                  <a:pt x="43560" y="458089"/>
                </a:lnTo>
                <a:lnTo>
                  <a:pt x="51688" y="458597"/>
                </a:lnTo>
                <a:lnTo>
                  <a:pt x="57150" y="453898"/>
                </a:lnTo>
                <a:lnTo>
                  <a:pt x="66830" y="445336"/>
                </a:lnTo>
                <a:lnTo>
                  <a:pt x="49603" y="425854"/>
                </a:lnTo>
                <a:close/>
              </a:path>
              <a:path w="549275" h="487045">
                <a:moveTo>
                  <a:pt x="66830" y="445336"/>
                </a:moveTo>
                <a:lnTo>
                  <a:pt x="57150" y="453898"/>
                </a:lnTo>
                <a:lnTo>
                  <a:pt x="51688" y="458597"/>
                </a:lnTo>
                <a:lnTo>
                  <a:pt x="78556" y="458597"/>
                </a:lnTo>
                <a:lnTo>
                  <a:pt x="66830" y="445336"/>
                </a:lnTo>
                <a:close/>
              </a:path>
              <a:path w="549275" h="487045">
                <a:moveTo>
                  <a:pt x="531240" y="0"/>
                </a:moveTo>
                <a:lnTo>
                  <a:pt x="525907" y="4826"/>
                </a:lnTo>
                <a:lnTo>
                  <a:pt x="49603" y="425854"/>
                </a:lnTo>
                <a:lnTo>
                  <a:pt x="66830" y="445336"/>
                </a:lnTo>
                <a:lnTo>
                  <a:pt x="548385" y="19431"/>
                </a:lnTo>
                <a:lnTo>
                  <a:pt x="548894" y="11303"/>
                </a:lnTo>
                <a:lnTo>
                  <a:pt x="544194" y="5842"/>
                </a:lnTo>
                <a:lnTo>
                  <a:pt x="539495" y="508"/>
                </a:lnTo>
                <a:lnTo>
                  <a:pt x="531240" y="0"/>
                </a:lnTo>
                <a:close/>
              </a:path>
            </a:pathLst>
          </a:custGeom>
          <a:solidFill>
            <a:srgbClr val="DCD0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2176CA-4362-428E-B887-AA1AA44B87FC}"/>
              </a:ext>
            </a:extLst>
          </p:cNvPr>
          <p:cNvSpPr txBox="1"/>
          <p:nvPr/>
        </p:nvSpPr>
        <p:spPr>
          <a:xfrm>
            <a:off x="590498" y="190680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lang="en-US" sz="2800" dirty="0">
                <a:solidFill>
                  <a:srgbClr val="FFC000"/>
                </a:solidFill>
                <a:latin typeface="Century Gothic"/>
                <a:cs typeface="Century Gothic"/>
              </a:rPr>
              <a:t>Global and Local Scoping</a:t>
            </a:r>
            <a:endParaRPr lang="en-US" sz="28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162872" y="3199066"/>
            <a:ext cx="5866256" cy="459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647" y="1482090"/>
            <a:ext cx="286009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457200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def outer_func():  # some 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8844" y="2305051"/>
            <a:ext cx="2791896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def inner_func():</a:t>
            </a:r>
          </a:p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# some code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8846" y="3128264"/>
            <a:ext cx="211155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inner_func()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4866" y="843832"/>
            <a:ext cx="984453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We can define functions from inside another function: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1646" y="4037457"/>
            <a:ext cx="234015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outer_func()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087356" y="2133092"/>
            <a:ext cx="264744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Nested local scopes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2680" y="5271954"/>
            <a:ext cx="11839320" cy="1314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Both functions have access to the global and built-in scopes as well as their respective local scopes</a:t>
            </a:r>
            <a:endParaRPr sz="1900" dirty="0">
              <a:latin typeface="Century Gothic"/>
              <a:cs typeface="Century Gothic"/>
            </a:endParaRPr>
          </a:p>
          <a:p>
            <a:pPr marL="12700" marR="711835">
              <a:lnSpc>
                <a:spcPct val="175700"/>
              </a:lnSpc>
              <a:spcBef>
                <a:spcPts val="409"/>
              </a:spcBef>
            </a:pP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But the </a:t>
            </a:r>
            <a:r>
              <a:rPr sz="1900" dirty="0">
                <a:solidFill>
                  <a:srgbClr val="FFC000"/>
                </a:solidFill>
                <a:latin typeface="Century Gothic"/>
                <a:cs typeface="Century Gothic"/>
              </a:rPr>
              <a:t>inner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function also has access to its </a:t>
            </a:r>
            <a:r>
              <a:rPr sz="1900" dirty="0">
                <a:solidFill>
                  <a:srgbClr val="FFC000"/>
                </a:solidFill>
                <a:latin typeface="Century Gothic"/>
                <a:cs typeface="Century Gothic"/>
              </a:rPr>
              <a:t>enclosing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scope – the scope of the </a:t>
            </a:r>
            <a:r>
              <a:rPr sz="1900" dirty="0">
                <a:solidFill>
                  <a:srgbClr val="FFC000"/>
                </a:solidFill>
                <a:latin typeface="Century Gothic"/>
                <a:cs typeface="Century Gothic"/>
              </a:rPr>
              <a:t>outer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function  That scope is neither local (to </a:t>
            </a:r>
            <a:r>
              <a:rPr sz="1900" dirty="0">
                <a:solidFill>
                  <a:srgbClr val="FFFF00"/>
                </a:solidFill>
                <a:latin typeface="Hack"/>
                <a:cs typeface="Hack"/>
              </a:rPr>
              <a:t>inner_func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) nor global – it is called a </a:t>
            </a:r>
            <a:r>
              <a:rPr sz="1900" dirty="0">
                <a:solidFill>
                  <a:srgbClr val="FFC000"/>
                </a:solidFill>
                <a:latin typeface="Century Gothic"/>
                <a:cs typeface="Century Gothic"/>
              </a:rPr>
              <a:t>nonlocal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scope</a:t>
            </a:r>
            <a:endParaRPr sz="1900" dirty="0">
              <a:latin typeface="Century Gothic"/>
              <a:cs typeface="Century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2A0C63-4EBE-4FDB-BBA9-B838AA55C5D4}"/>
              </a:ext>
            </a:extLst>
          </p:cNvPr>
          <p:cNvSpPr txBox="1"/>
          <p:nvPr/>
        </p:nvSpPr>
        <p:spPr>
          <a:xfrm>
            <a:off x="505414" y="233032"/>
            <a:ext cx="6098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FC000"/>
                </a:solidFill>
                <a:latin typeface="Century Gothic"/>
                <a:cs typeface="Century Gothic"/>
              </a:rPr>
              <a:t>Inner Functions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F840FD-E431-4DDB-B3A8-55389C3AC619}"/>
              </a:ext>
            </a:extLst>
          </p:cNvPr>
          <p:cNvSpPr/>
          <p:nvPr/>
        </p:nvSpPr>
        <p:spPr>
          <a:xfrm>
            <a:off x="4193919" y="1448405"/>
            <a:ext cx="4648203" cy="3362578"/>
          </a:xfrm>
          <a:prstGeom prst="ellipse">
            <a:avLst/>
          </a:prstGeom>
          <a:solidFill>
            <a:srgbClr val="DDD0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7"/>
          <p:cNvSpPr txBox="1"/>
          <p:nvPr/>
        </p:nvSpPr>
        <p:spPr>
          <a:xfrm>
            <a:off x="6603872" y="1557273"/>
            <a:ext cx="732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global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79620" y="1965960"/>
            <a:ext cx="3889248" cy="2526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83097" y="2232736"/>
            <a:ext cx="2176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local (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outer_func</a:t>
            </a:r>
            <a:r>
              <a:rPr sz="1800" dirty="0">
                <a:latin typeface="Century Gothic"/>
                <a:cs typeface="Century Gothic"/>
              </a:rPr>
              <a:t>)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77FACB4B-1578-4C3E-B413-FF874BA03C5D}"/>
              </a:ext>
            </a:extLst>
          </p:cNvPr>
          <p:cNvSpPr/>
          <p:nvPr/>
        </p:nvSpPr>
        <p:spPr>
          <a:xfrm>
            <a:off x="5266435" y="2864680"/>
            <a:ext cx="2514600" cy="1303020"/>
          </a:xfrm>
          <a:custGeom>
            <a:avLst/>
            <a:gdLst/>
            <a:ahLst/>
            <a:cxnLst/>
            <a:rect l="l" t="t" r="r" b="b"/>
            <a:pathLst>
              <a:path w="2514600" h="1303020">
                <a:moveTo>
                  <a:pt x="0" y="651510"/>
                </a:moveTo>
                <a:lnTo>
                  <a:pt x="6106" y="586893"/>
                </a:lnTo>
                <a:lnTo>
                  <a:pt x="24041" y="524075"/>
                </a:lnTo>
                <a:lnTo>
                  <a:pt x="53228" y="463355"/>
                </a:lnTo>
                <a:lnTo>
                  <a:pt x="93093" y="405031"/>
                </a:lnTo>
                <a:lnTo>
                  <a:pt x="143057" y="349403"/>
                </a:lnTo>
                <a:lnTo>
                  <a:pt x="171647" y="322693"/>
                </a:lnTo>
                <a:lnTo>
                  <a:pt x="202546" y="296768"/>
                </a:lnTo>
                <a:lnTo>
                  <a:pt x="235682" y="271667"/>
                </a:lnTo>
                <a:lnTo>
                  <a:pt x="270983" y="247426"/>
                </a:lnTo>
                <a:lnTo>
                  <a:pt x="308378" y="224083"/>
                </a:lnTo>
                <a:lnTo>
                  <a:pt x="347793" y="201675"/>
                </a:lnTo>
                <a:lnTo>
                  <a:pt x="389157" y="180239"/>
                </a:lnTo>
                <a:lnTo>
                  <a:pt x="432399" y="159814"/>
                </a:lnTo>
                <a:lnTo>
                  <a:pt x="477445" y="140435"/>
                </a:lnTo>
                <a:lnTo>
                  <a:pt x="524225" y="122141"/>
                </a:lnTo>
                <a:lnTo>
                  <a:pt x="572665" y="104969"/>
                </a:lnTo>
                <a:lnTo>
                  <a:pt x="622695" y="88956"/>
                </a:lnTo>
                <a:lnTo>
                  <a:pt x="674241" y="74140"/>
                </a:lnTo>
                <a:lnTo>
                  <a:pt x="727233" y="60557"/>
                </a:lnTo>
                <a:lnTo>
                  <a:pt x="781597" y="48246"/>
                </a:lnTo>
                <a:lnTo>
                  <a:pt x="837263" y="37243"/>
                </a:lnTo>
                <a:lnTo>
                  <a:pt x="894157" y="27586"/>
                </a:lnTo>
                <a:lnTo>
                  <a:pt x="952208" y="19312"/>
                </a:lnTo>
                <a:lnTo>
                  <a:pt x="1011345" y="12459"/>
                </a:lnTo>
                <a:lnTo>
                  <a:pt x="1071494" y="7064"/>
                </a:lnTo>
                <a:lnTo>
                  <a:pt x="1132584" y="3164"/>
                </a:lnTo>
                <a:lnTo>
                  <a:pt x="1194543" y="797"/>
                </a:lnTo>
                <a:lnTo>
                  <a:pt x="1257300" y="0"/>
                </a:lnTo>
                <a:lnTo>
                  <a:pt x="1320056" y="797"/>
                </a:lnTo>
                <a:lnTo>
                  <a:pt x="1382015" y="3164"/>
                </a:lnTo>
                <a:lnTo>
                  <a:pt x="1443105" y="7064"/>
                </a:lnTo>
                <a:lnTo>
                  <a:pt x="1503254" y="12459"/>
                </a:lnTo>
                <a:lnTo>
                  <a:pt x="1562391" y="19312"/>
                </a:lnTo>
                <a:lnTo>
                  <a:pt x="1620442" y="27586"/>
                </a:lnTo>
                <a:lnTo>
                  <a:pt x="1677336" y="37243"/>
                </a:lnTo>
                <a:lnTo>
                  <a:pt x="1733002" y="48246"/>
                </a:lnTo>
                <a:lnTo>
                  <a:pt x="1787366" y="60557"/>
                </a:lnTo>
                <a:lnTo>
                  <a:pt x="1840358" y="74140"/>
                </a:lnTo>
                <a:lnTo>
                  <a:pt x="1891904" y="88956"/>
                </a:lnTo>
                <a:lnTo>
                  <a:pt x="1941934" y="104969"/>
                </a:lnTo>
                <a:lnTo>
                  <a:pt x="1990374" y="122141"/>
                </a:lnTo>
                <a:lnTo>
                  <a:pt x="2037154" y="140435"/>
                </a:lnTo>
                <a:lnTo>
                  <a:pt x="2082200" y="159814"/>
                </a:lnTo>
                <a:lnTo>
                  <a:pt x="2125442" y="180239"/>
                </a:lnTo>
                <a:lnTo>
                  <a:pt x="2166806" y="201675"/>
                </a:lnTo>
                <a:lnTo>
                  <a:pt x="2206221" y="224083"/>
                </a:lnTo>
                <a:lnTo>
                  <a:pt x="2243616" y="247426"/>
                </a:lnTo>
                <a:lnTo>
                  <a:pt x="2278917" y="271667"/>
                </a:lnTo>
                <a:lnTo>
                  <a:pt x="2312053" y="296768"/>
                </a:lnTo>
                <a:lnTo>
                  <a:pt x="2342952" y="322693"/>
                </a:lnTo>
                <a:lnTo>
                  <a:pt x="2371542" y="349403"/>
                </a:lnTo>
                <a:lnTo>
                  <a:pt x="2421506" y="405031"/>
                </a:lnTo>
                <a:lnTo>
                  <a:pt x="2461371" y="463355"/>
                </a:lnTo>
                <a:lnTo>
                  <a:pt x="2490558" y="524075"/>
                </a:lnTo>
                <a:lnTo>
                  <a:pt x="2508493" y="586893"/>
                </a:lnTo>
                <a:lnTo>
                  <a:pt x="2514600" y="651510"/>
                </a:lnTo>
                <a:lnTo>
                  <a:pt x="2513061" y="684024"/>
                </a:lnTo>
                <a:lnTo>
                  <a:pt x="2500968" y="747779"/>
                </a:lnTo>
                <a:lnTo>
                  <a:pt x="2477335" y="809585"/>
                </a:lnTo>
                <a:lnTo>
                  <a:pt x="2442737" y="869144"/>
                </a:lnTo>
                <a:lnTo>
                  <a:pt x="2397751" y="926158"/>
                </a:lnTo>
                <a:lnTo>
                  <a:pt x="2342952" y="980327"/>
                </a:lnTo>
                <a:lnTo>
                  <a:pt x="2312053" y="1006251"/>
                </a:lnTo>
                <a:lnTo>
                  <a:pt x="2278917" y="1031353"/>
                </a:lnTo>
                <a:lnTo>
                  <a:pt x="2243616" y="1055593"/>
                </a:lnTo>
                <a:lnTo>
                  <a:pt x="2206221" y="1078937"/>
                </a:lnTo>
                <a:lnTo>
                  <a:pt x="2166806" y="1101344"/>
                </a:lnTo>
                <a:lnTo>
                  <a:pt x="2125442" y="1122780"/>
                </a:lnTo>
                <a:lnTo>
                  <a:pt x="2082200" y="1143206"/>
                </a:lnTo>
                <a:lnTo>
                  <a:pt x="2037154" y="1162584"/>
                </a:lnTo>
                <a:lnTo>
                  <a:pt x="1990374" y="1180878"/>
                </a:lnTo>
                <a:lnTo>
                  <a:pt x="1941934" y="1198050"/>
                </a:lnTo>
                <a:lnTo>
                  <a:pt x="1891904" y="1214063"/>
                </a:lnTo>
                <a:lnTo>
                  <a:pt x="1840358" y="1228879"/>
                </a:lnTo>
                <a:lnTo>
                  <a:pt x="1787366" y="1242462"/>
                </a:lnTo>
                <a:lnTo>
                  <a:pt x="1733002" y="1254773"/>
                </a:lnTo>
                <a:lnTo>
                  <a:pt x="1677336" y="1265776"/>
                </a:lnTo>
                <a:lnTo>
                  <a:pt x="1620442" y="1275433"/>
                </a:lnTo>
                <a:lnTo>
                  <a:pt x="1562391" y="1283707"/>
                </a:lnTo>
                <a:lnTo>
                  <a:pt x="1503254" y="1290560"/>
                </a:lnTo>
                <a:lnTo>
                  <a:pt x="1443105" y="1295955"/>
                </a:lnTo>
                <a:lnTo>
                  <a:pt x="1382015" y="1299855"/>
                </a:lnTo>
                <a:lnTo>
                  <a:pt x="1320056" y="1302222"/>
                </a:lnTo>
                <a:lnTo>
                  <a:pt x="1257300" y="1303020"/>
                </a:lnTo>
                <a:lnTo>
                  <a:pt x="1194543" y="1302222"/>
                </a:lnTo>
                <a:lnTo>
                  <a:pt x="1132584" y="1299855"/>
                </a:lnTo>
                <a:lnTo>
                  <a:pt x="1071494" y="1295955"/>
                </a:lnTo>
                <a:lnTo>
                  <a:pt x="1011345" y="1290560"/>
                </a:lnTo>
                <a:lnTo>
                  <a:pt x="952208" y="1283707"/>
                </a:lnTo>
                <a:lnTo>
                  <a:pt x="894157" y="1275433"/>
                </a:lnTo>
                <a:lnTo>
                  <a:pt x="837263" y="1265776"/>
                </a:lnTo>
                <a:lnTo>
                  <a:pt x="781597" y="1254773"/>
                </a:lnTo>
                <a:lnTo>
                  <a:pt x="727233" y="1242462"/>
                </a:lnTo>
                <a:lnTo>
                  <a:pt x="674241" y="1228879"/>
                </a:lnTo>
                <a:lnTo>
                  <a:pt x="622695" y="1214063"/>
                </a:lnTo>
                <a:lnTo>
                  <a:pt x="572665" y="1198050"/>
                </a:lnTo>
                <a:lnTo>
                  <a:pt x="524225" y="1180878"/>
                </a:lnTo>
                <a:lnTo>
                  <a:pt x="477445" y="1162584"/>
                </a:lnTo>
                <a:lnTo>
                  <a:pt x="432399" y="1143206"/>
                </a:lnTo>
                <a:lnTo>
                  <a:pt x="389157" y="1122780"/>
                </a:lnTo>
                <a:lnTo>
                  <a:pt x="347793" y="1101344"/>
                </a:lnTo>
                <a:lnTo>
                  <a:pt x="308378" y="1078937"/>
                </a:lnTo>
                <a:lnTo>
                  <a:pt x="270983" y="1055593"/>
                </a:lnTo>
                <a:lnTo>
                  <a:pt x="235682" y="1031353"/>
                </a:lnTo>
                <a:lnTo>
                  <a:pt x="202546" y="1006251"/>
                </a:lnTo>
                <a:lnTo>
                  <a:pt x="171647" y="980327"/>
                </a:lnTo>
                <a:lnTo>
                  <a:pt x="143057" y="953616"/>
                </a:lnTo>
                <a:lnTo>
                  <a:pt x="93093" y="897988"/>
                </a:lnTo>
                <a:lnTo>
                  <a:pt x="53228" y="839664"/>
                </a:lnTo>
                <a:lnTo>
                  <a:pt x="24041" y="778944"/>
                </a:lnTo>
                <a:lnTo>
                  <a:pt x="6106" y="716126"/>
                </a:lnTo>
                <a:lnTo>
                  <a:pt x="0" y="65151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812">
            <a:solidFill>
              <a:srgbClr val="ECC7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35345" y="3333750"/>
            <a:ext cx="2176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local (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inner_func</a:t>
            </a:r>
            <a:r>
              <a:rPr sz="1800" dirty="0">
                <a:latin typeface="Century Gothic"/>
                <a:cs typeface="Century Gothic"/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BDB9BD-F517-456A-A6E6-A3290959F777}"/>
              </a:ext>
            </a:extLst>
          </p:cNvPr>
          <p:cNvCxnSpPr/>
          <p:nvPr/>
        </p:nvCxnSpPr>
        <p:spPr>
          <a:xfrm flipH="1">
            <a:off x="6448680" y="2461972"/>
            <a:ext cx="1600200" cy="1604645"/>
          </a:xfrm>
          <a:prstGeom prst="straightConnector1">
            <a:avLst/>
          </a:prstGeom>
          <a:ln w="22225">
            <a:solidFill>
              <a:srgbClr val="EEA138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604" y="1104034"/>
            <a:ext cx="8048448" cy="20903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Consider this example we have seen before: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 dirty="0">
              <a:latin typeface="Century Gothic"/>
              <a:cs typeface="Century Gothic"/>
            </a:endParaRPr>
          </a:p>
          <a:p>
            <a:pPr marL="155575" marR="3764279">
              <a:lnSpc>
                <a:spcPct val="134600"/>
              </a:lnSpc>
            </a:pPr>
            <a:r>
              <a:rPr sz="2000" dirty="0">
                <a:solidFill>
                  <a:srgbClr val="FFFFFF"/>
                </a:solidFill>
                <a:latin typeface="Hack"/>
                <a:cs typeface="Hack"/>
              </a:rPr>
              <a:t>module1.py 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a = 10</a:t>
            </a:r>
          </a:p>
          <a:p>
            <a:pPr>
              <a:lnSpc>
                <a:spcPct val="100000"/>
              </a:lnSpc>
            </a:pPr>
            <a:endParaRPr sz="2000" dirty="0">
              <a:latin typeface="Hack"/>
              <a:cs typeface="Hack"/>
            </a:endParaRPr>
          </a:p>
          <a:p>
            <a:pPr marL="612775" marR="2795905" indent="-4572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</a:rPr>
              <a:t>def outer_func():  </a:t>
            </a:r>
            <a:endParaRPr lang="en-US" sz="2000" dirty="0">
              <a:solidFill>
                <a:srgbClr val="FFFF00"/>
              </a:solidFill>
              <a:latin typeface="Hack"/>
            </a:endParaRPr>
          </a:p>
          <a:p>
            <a:pPr marL="612775" marR="2795905" indent="-457200">
              <a:lnSpc>
                <a:spcPct val="100000"/>
              </a:lnSpc>
            </a:pPr>
            <a:r>
              <a:rPr lang="en-US" sz="2000" dirty="0">
                <a:solidFill>
                  <a:srgbClr val="FFFF00"/>
                </a:solidFill>
                <a:latin typeface="Hack"/>
              </a:rPr>
              <a:t>	</a:t>
            </a:r>
            <a:r>
              <a:rPr sz="2000" dirty="0">
                <a:solidFill>
                  <a:srgbClr val="FFFF00"/>
                </a:solidFill>
                <a:latin typeface="Hack"/>
              </a:rPr>
              <a:t>print(a)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1609" y="3532377"/>
            <a:ext cx="203779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outer_func()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24200" y="3532377"/>
            <a:ext cx="8702314" cy="111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When we call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outer_func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, Python sees the reference to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a</a:t>
            </a: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Since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a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 not in the local scope, Python looks in the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enclosing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(global) scope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9E7BBD-2B87-44A5-8C3B-3F3B413C3D56}"/>
              </a:ext>
            </a:extLst>
          </p:cNvPr>
          <p:cNvSpPr txBox="1"/>
          <p:nvPr/>
        </p:nvSpPr>
        <p:spPr>
          <a:xfrm>
            <a:off x="623604" y="273564"/>
            <a:ext cx="9129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FC000"/>
                </a:solidFill>
                <a:latin typeface="Century Gothic"/>
                <a:cs typeface="Century Gothic"/>
              </a:rPr>
              <a:t>Referencing variables from the enclosing scope</a:t>
            </a:r>
            <a:endParaRPr lang="en-US" sz="24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987" y="898548"/>
            <a:ext cx="530796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Now consider this example: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8987" y="1364937"/>
            <a:ext cx="11449101" cy="5205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Hack"/>
                <a:cs typeface="Hack"/>
              </a:rPr>
              <a:t>module1.py</a:t>
            </a:r>
            <a:endParaRPr sz="2000" dirty="0">
              <a:latin typeface="Hack"/>
              <a:cs typeface="Hack"/>
            </a:endParaRPr>
          </a:p>
          <a:p>
            <a:pPr marL="60325">
              <a:lnSpc>
                <a:spcPct val="100000"/>
              </a:lnSpc>
              <a:spcBef>
                <a:spcPts val="1705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outer_func():</a:t>
            </a:r>
          </a:p>
          <a:p>
            <a:pPr marL="51752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a = 10</a:t>
            </a:r>
          </a:p>
          <a:p>
            <a:pPr>
              <a:lnSpc>
                <a:spcPct val="100000"/>
              </a:lnSpc>
            </a:pP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974725" marR="6470015" indent="-4572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inner_func():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974725" marR="6470015" indent="-457200">
              <a:lnSpc>
                <a:spcPct val="100000"/>
              </a:lnSpc>
            </a:pPr>
            <a:r>
              <a:rPr lang="en-US" sz="2000" dirty="0">
                <a:solidFill>
                  <a:srgbClr val="FFFF00"/>
                </a:solidFill>
                <a:latin typeface="Hack"/>
                <a:cs typeface="Hack"/>
              </a:rPr>
              <a:t>	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print(a)</a:t>
            </a:r>
          </a:p>
          <a:p>
            <a:pPr>
              <a:lnSpc>
                <a:spcPct val="100000"/>
              </a:lnSpc>
            </a:pP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51752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inner_func()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solidFill>
                <a:srgbClr val="FFFF00"/>
              </a:solidFill>
              <a:latin typeface="Hack"/>
              <a:cs typeface="Hack"/>
            </a:endParaRPr>
          </a:p>
          <a:p>
            <a:pPr marL="6032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outer_func()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Hack"/>
              <a:cs typeface="Hack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When we call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outer_func</a:t>
            </a: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,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inner_func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 created and called</a:t>
            </a:r>
            <a:endParaRPr sz="2000" dirty="0">
              <a:latin typeface="Century Gothic"/>
              <a:cs typeface="Century Gothic"/>
            </a:endParaRPr>
          </a:p>
          <a:p>
            <a:pPr marL="12700" marR="5080">
              <a:lnSpc>
                <a:spcPts val="4460"/>
              </a:lnSpc>
              <a:spcBef>
                <a:spcPts val="15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When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inner_func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 called, Python does not find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a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 the local (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inner_func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) scope  So it looks for it in the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enclosing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scope, in this case the scope of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outer_func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875AB-7125-40DB-9761-FD4FF7B25F40}"/>
              </a:ext>
            </a:extLst>
          </p:cNvPr>
          <p:cNvSpPr txBox="1"/>
          <p:nvPr/>
        </p:nvSpPr>
        <p:spPr>
          <a:xfrm>
            <a:off x="457200" y="288048"/>
            <a:ext cx="84330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FC000"/>
                </a:solidFill>
                <a:latin typeface="Century Gothic"/>
                <a:cs typeface="Century Gothic"/>
              </a:rPr>
              <a:t>Referencing variables from the enclosing scope</a:t>
            </a:r>
            <a:endParaRPr lang="en-US" sz="24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926848"/>
            <a:ext cx="11277600" cy="54989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719059">
              <a:lnSpc>
                <a:spcPct val="144600"/>
              </a:lnSpc>
              <a:spcBef>
                <a:spcPts val="665"/>
              </a:spcBef>
            </a:pPr>
            <a:r>
              <a:rPr sz="2000" spc="-5" dirty="0">
                <a:solidFill>
                  <a:srgbClr val="FFFFFF"/>
                </a:solidFill>
                <a:latin typeface="Hack"/>
                <a:cs typeface="Hack"/>
              </a:rPr>
              <a:t>mod</a:t>
            </a:r>
            <a:r>
              <a:rPr sz="2000" spc="5" dirty="0">
                <a:solidFill>
                  <a:srgbClr val="FFFFFF"/>
                </a:solidFill>
                <a:latin typeface="Hack"/>
                <a:cs typeface="Hack"/>
              </a:rPr>
              <a:t>ul</a:t>
            </a:r>
            <a:r>
              <a:rPr sz="2000" spc="-5" dirty="0">
                <a:solidFill>
                  <a:srgbClr val="FFFFFF"/>
                </a:solidFill>
                <a:latin typeface="Hack"/>
                <a:cs typeface="Hack"/>
              </a:rPr>
              <a:t>e1</a:t>
            </a:r>
            <a:r>
              <a:rPr sz="2000" spc="10" dirty="0">
                <a:solidFill>
                  <a:srgbClr val="FFFFFF"/>
                </a:solidFill>
                <a:latin typeface="Hack"/>
                <a:cs typeface="Hack"/>
              </a:rPr>
              <a:t>.</a:t>
            </a:r>
            <a:r>
              <a:rPr sz="2000" spc="-5" dirty="0">
                <a:solidFill>
                  <a:srgbClr val="FFFFFF"/>
                </a:solidFill>
                <a:latin typeface="Hack"/>
                <a:cs typeface="Hack"/>
              </a:rPr>
              <a:t>py  </a:t>
            </a:r>
            <a:endParaRPr lang="en-US" sz="2000" spc="-5" dirty="0">
              <a:solidFill>
                <a:srgbClr val="FFFFFF"/>
              </a:solidFill>
              <a:latin typeface="Hack"/>
              <a:cs typeface="Hack"/>
            </a:endParaRPr>
          </a:p>
          <a:p>
            <a:pPr marL="12700" marR="7719059">
              <a:lnSpc>
                <a:spcPct val="144600"/>
              </a:lnSpc>
              <a:spcBef>
                <a:spcPts val="665"/>
              </a:spcBef>
              <a:spcAft>
                <a:spcPts val="1200"/>
              </a:spcAf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a =</a:t>
            </a:r>
            <a:r>
              <a:rPr sz="2000" spc="-3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10</a:t>
            </a:r>
          </a:p>
          <a:p>
            <a:pPr marL="469900" marR="6293485" indent="-457200">
              <a:spcBef>
                <a:spcPts val="505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def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outer_func():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469900" marR="6293485" indent="-457200"/>
            <a:r>
              <a:rPr lang="en-US" sz="2000" spc="-5" dirty="0">
                <a:solidFill>
                  <a:srgbClr val="FFFF00"/>
                </a:solidFill>
                <a:latin typeface="Hack"/>
                <a:cs typeface="Hack"/>
              </a:rPr>
              <a:t>	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def</a:t>
            </a:r>
            <a:r>
              <a:rPr sz="2000" spc="-70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inner_func():</a:t>
            </a:r>
          </a:p>
          <a:p>
            <a:pPr marL="926465"/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print(a)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  <a:p>
            <a:pPr>
              <a:lnSpc>
                <a:spcPct val="100000"/>
              </a:lnSpc>
            </a:pP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inner_func()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dirty="0">
              <a:solidFill>
                <a:srgbClr val="FFFF00"/>
              </a:solidFill>
              <a:latin typeface="Hack"/>
              <a:cs typeface="Hack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outer_func()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latin typeface="Hack"/>
              <a:cs typeface="Hack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When 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call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outer_func</a:t>
            </a:r>
            <a:r>
              <a:rPr sz="2000" spc="-5" dirty="0">
                <a:solidFill>
                  <a:srgbClr val="FFFF00"/>
                </a:solidFill>
                <a:latin typeface="Century Gothic"/>
                <a:cs typeface="Century Gothic"/>
              </a:rPr>
              <a:t>,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inner_func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000" spc="-3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defined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called</a:t>
            </a:r>
            <a:endParaRPr sz="2000" dirty="0">
              <a:latin typeface="Century Gothic"/>
              <a:cs typeface="Century Gothic"/>
            </a:endParaRPr>
          </a:p>
          <a:p>
            <a:pPr marL="12700" marR="508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When</a:t>
            </a:r>
            <a:r>
              <a:rPr sz="2000" spc="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inner_func</a:t>
            </a:r>
            <a:r>
              <a:rPr sz="2000" spc="-520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called,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Python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does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not</a:t>
            </a:r>
            <a:r>
              <a:rPr sz="20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find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a</a:t>
            </a:r>
            <a:r>
              <a:rPr sz="2000" spc="-585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local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(</a:t>
            </a:r>
            <a:r>
              <a:rPr sz="2000" spc="-5" dirty="0">
                <a:solidFill>
                  <a:srgbClr val="FFFF00"/>
                </a:solidFill>
                <a:latin typeface="Century Gothic"/>
                <a:cs typeface="Century Gothic"/>
              </a:rPr>
              <a:t>inner_func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)</a:t>
            </a:r>
            <a:r>
              <a:rPr sz="2000" spc="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scope 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So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looks for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it in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enclosing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scope,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this case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scope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outer_func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Since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it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does not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find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it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there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either,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looks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enclosing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(</a:t>
            </a:r>
            <a:r>
              <a:rPr sz="2000" spc="-10" dirty="0">
                <a:solidFill>
                  <a:srgbClr val="FFC000"/>
                </a:solidFill>
                <a:latin typeface="Century Gothic"/>
                <a:cs typeface="Century Gothic"/>
              </a:rPr>
              <a:t>global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)</a:t>
            </a:r>
            <a:r>
              <a:rPr sz="2000" spc="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scope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B48D8-ED5C-4519-92AA-B0C37FFB2C40}"/>
              </a:ext>
            </a:extLst>
          </p:cNvPr>
          <p:cNvSpPr txBox="1"/>
          <p:nvPr/>
        </p:nvSpPr>
        <p:spPr>
          <a:xfrm>
            <a:off x="457200" y="304800"/>
            <a:ext cx="998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FFC000"/>
                </a:solidFill>
                <a:latin typeface="Century Gothic"/>
                <a:cs typeface="Century Gothic"/>
              </a:rPr>
              <a:t>Referencing </a:t>
            </a:r>
            <a:r>
              <a:rPr lang="en-US" sz="2400" dirty="0">
                <a:solidFill>
                  <a:srgbClr val="FFC000"/>
                </a:solidFill>
                <a:latin typeface="Century Gothic"/>
                <a:cs typeface="Century Gothic"/>
              </a:rPr>
              <a:t>variables </a:t>
            </a:r>
            <a:r>
              <a:rPr lang="en-US" sz="2400" spc="-5" dirty="0">
                <a:solidFill>
                  <a:srgbClr val="FFC000"/>
                </a:solidFill>
                <a:latin typeface="Century Gothic"/>
                <a:cs typeface="Century Gothic"/>
              </a:rPr>
              <a:t>from </a:t>
            </a:r>
            <a:r>
              <a:rPr lang="en-US" sz="2400" spc="-10" dirty="0">
                <a:solidFill>
                  <a:srgbClr val="FFC000"/>
                </a:solidFill>
                <a:latin typeface="Century Gothic"/>
                <a:cs typeface="Century Gothic"/>
              </a:rPr>
              <a:t>the </a:t>
            </a:r>
            <a:r>
              <a:rPr lang="en-US" sz="2400" spc="-5" dirty="0">
                <a:solidFill>
                  <a:srgbClr val="FFC000"/>
                </a:solidFill>
                <a:latin typeface="Century Gothic"/>
                <a:cs typeface="Century Gothic"/>
              </a:rPr>
              <a:t>enclosing</a:t>
            </a:r>
            <a:r>
              <a:rPr lang="en-US" sz="2400" spc="25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lang="en-US" sz="2400" spc="-10" dirty="0">
                <a:solidFill>
                  <a:srgbClr val="FFC000"/>
                </a:solidFill>
                <a:latin typeface="Century Gothic"/>
                <a:cs typeface="Century Gothic"/>
              </a:rPr>
              <a:t>scope</a:t>
            </a:r>
            <a:endParaRPr lang="en-US" sz="24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1970" y="609600"/>
            <a:ext cx="11148060" cy="57682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0475" algn="l"/>
              </a:tabLst>
            </a:pPr>
            <a:r>
              <a:rPr lang="en-US" sz="2800" dirty="0">
                <a:solidFill>
                  <a:srgbClr val="FFC000"/>
                </a:solidFill>
                <a:latin typeface="Century Gothic"/>
                <a:cs typeface="Century Gothic"/>
              </a:rPr>
              <a:t>Variable scopes            </a:t>
            </a:r>
            <a:r>
              <a:rPr lang="en-US" sz="2800" dirty="0">
                <a:solidFill>
                  <a:schemeClr val="bg1"/>
                </a:solidFill>
                <a:latin typeface="Century Gothic"/>
                <a:cs typeface="Century Gothic"/>
              </a:rPr>
              <a:t>local scope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0475" algn="l"/>
              </a:tabLst>
            </a:pPr>
            <a:r>
              <a:rPr lang="en-US" sz="2800" dirty="0">
                <a:solidFill>
                  <a:schemeClr val="bg1"/>
                </a:solidFill>
                <a:latin typeface="Century Gothic"/>
                <a:cs typeface="Century Gothic"/>
              </a:rPr>
              <a:t>                                        global scope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0475" algn="l"/>
              </a:tabLst>
            </a:pPr>
            <a:r>
              <a:rPr lang="en-US" sz="2800" dirty="0">
                <a:solidFill>
                  <a:schemeClr val="bg1"/>
                </a:solidFill>
                <a:latin typeface="Century Gothic"/>
                <a:cs typeface="Century Gothic"/>
              </a:rPr>
              <a:t>                                        nonlocal scope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0475" algn="l"/>
              </a:tabLst>
            </a:pPr>
            <a:r>
              <a:rPr lang="en-US" sz="2800" dirty="0">
                <a:solidFill>
                  <a:schemeClr val="bg1"/>
                </a:solidFill>
                <a:latin typeface="Century Gothic"/>
                <a:cs typeface="Century Gothic"/>
              </a:rPr>
              <a:t>                                        nested scopes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0475" algn="l"/>
              </a:tabLst>
            </a:pPr>
            <a:endParaRPr lang="en-US" sz="2800" dirty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0475" algn="l"/>
              </a:tabLst>
            </a:pPr>
            <a:r>
              <a:rPr lang="en-US" sz="2800" dirty="0">
                <a:solidFill>
                  <a:srgbClr val="FFC000"/>
                </a:solidFill>
                <a:latin typeface="Century Gothic"/>
                <a:cs typeface="Century Gothic"/>
              </a:rPr>
              <a:t>Closures</a:t>
            </a:r>
            <a:r>
              <a:rPr lang="en-US" sz="2800" dirty="0">
                <a:solidFill>
                  <a:schemeClr val="bg1"/>
                </a:solidFill>
                <a:latin typeface="Century Gothic"/>
                <a:cs typeface="Century Gothic"/>
              </a:rPr>
              <a:t>                         what they are </a:t>
            </a:r>
            <a:r>
              <a:rPr lang="en-US" sz="2800" dirty="0">
                <a:solidFill>
                  <a:srgbClr val="00B050"/>
                </a:solidFill>
                <a:latin typeface="Century Gothic"/>
                <a:cs typeface="Century Gothic"/>
              </a:rPr>
              <a:t>(they are not lambdas!)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0475" algn="l"/>
              </a:tabLst>
            </a:pPr>
            <a:r>
              <a:rPr lang="en-US" sz="2800" dirty="0">
                <a:solidFill>
                  <a:schemeClr val="bg1"/>
                </a:solidFill>
                <a:latin typeface="Century Gothic"/>
                <a:cs typeface="Century Gothic"/>
              </a:rPr>
              <a:t>                                       closure scopes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0475" algn="l"/>
              </a:tabLst>
            </a:pPr>
            <a:endParaRPr lang="en-US" sz="2800" dirty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0475" algn="l"/>
              </a:tabLst>
            </a:pPr>
            <a:r>
              <a:rPr lang="en-US" sz="2800" dirty="0">
                <a:solidFill>
                  <a:srgbClr val="FFC000"/>
                </a:solidFill>
                <a:latin typeface="Century Gothic"/>
                <a:cs typeface="Century Gothic"/>
              </a:rPr>
              <a:t>Decorators</a:t>
            </a:r>
            <a:r>
              <a:rPr lang="en-US" sz="2800" dirty="0">
                <a:solidFill>
                  <a:schemeClr val="bg1"/>
                </a:solidFill>
                <a:latin typeface="Century Gothic"/>
                <a:cs typeface="Century Gothic"/>
              </a:rPr>
              <a:t>                    What are they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0475" algn="l"/>
              </a:tabLst>
            </a:pPr>
            <a:r>
              <a:rPr lang="en-US" sz="2800" dirty="0">
                <a:solidFill>
                  <a:schemeClr val="bg1"/>
                </a:solidFill>
                <a:latin typeface="Century Gothic"/>
                <a:cs typeface="Century Gothic"/>
              </a:rPr>
              <a:t>                                       how they are related to closures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0475" algn="l"/>
              </a:tabLst>
            </a:pPr>
            <a:r>
              <a:rPr lang="en-US" sz="2800" dirty="0">
                <a:solidFill>
                  <a:schemeClr val="bg1"/>
                </a:solidFill>
                <a:latin typeface="Century Gothic"/>
                <a:cs typeface="Century Gothic"/>
              </a:rPr>
              <a:t>                                       convenience of using </a:t>
            </a:r>
            <a:r>
              <a:rPr lang="en-US" sz="2800" dirty="0">
                <a:solidFill>
                  <a:srgbClr val="0070C0"/>
                </a:solidFill>
                <a:latin typeface="Hack" pitchFamily="2" charset="0"/>
                <a:cs typeface="Century Gothic"/>
              </a:rPr>
              <a:t>@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0475" algn="l"/>
              </a:tabLst>
            </a:pPr>
            <a:endParaRPr lang="en-US" sz="2800" dirty="0">
              <a:solidFill>
                <a:schemeClr val="bg1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0475" algn="l"/>
              </a:tabLst>
            </a:pPr>
            <a:r>
              <a:rPr lang="en-US" sz="2800" dirty="0">
                <a:solidFill>
                  <a:srgbClr val="FFC000"/>
                </a:solidFill>
                <a:latin typeface="Century Gothic"/>
                <a:cs typeface="Century Gothic"/>
              </a:rPr>
              <a:t>Applications</a:t>
            </a:r>
            <a:endParaRPr sz="2800" dirty="0">
              <a:solidFill>
                <a:srgbClr val="FFC000"/>
              </a:solidFill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45107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320" y="674596"/>
            <a:ext cx="11211878" cy="24827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We saw how to use the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global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keyword in order to modify a global variable within a nested scope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a = 10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dirty="0">
              <a:solidFill>
                <a:srgbClr val="FFFF00"/>
              </a:solidFill>
              <a:latin typeface="Hack"/>
              <a:cs typeface="H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lang="en-US" sz="1800" dirty="0">
                <a:solidFill>
                  <a:srgbClr val="FFFF00"/>
                </a:solidFill>
                <a:latin typeface="Hack"/>
                <a:cs typeface="Hack"/>
              </a:rPr>
              <a:t>def outer_func1(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):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  </a:t>
            </a:r>
            <a:r>
              <a:rPr lang="en-US" sz="2000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global a</a:t>
            </a: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a = 1000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8320" y="3387725"/>
            <a:ext cx="1819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00"/>
                </a:solidFill>
                <a:latin typeface="Hack"/>
                <a:cs typeface="Hack"/>
              </a:rPr>
              <a:t>outer_func1()</a:t>
            </a:r>
            <a:endParaRPr sz="1800" dirty="0">
              <a:solidFill>
                <a:srgbClr val="FFFF00"/>
              </a:solidFill>
              <a:latin typeface="Hack"/>
              <a:cs typeface="Hack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FF00"/>
                </a:solidFill>
                <a:latin typeface="Hack"/>
                <a:cs typeface="Hack"/>
              </a:rPr>
              <a:t>print(a)</a:t>
            </a:r>
            <a:endParaRPr sz="1800" dirty="0">
              <a:solidFill>
                <a:srgbClr val="FFFF00"/>
              </a:solidFill>
              <a:latin typeface="Hack"/>
              <a:cs typeface="H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8320" y="3994355"/>
            <a:ext cx="1045718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007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pc="-5" dirty="0">
                <a:solidFill>
                  <a:srgbClr val="FFFFFF"/>
                </a:solidFill>
                <a:latin typeface="Century Gothic"/>
                <a:cs typeface="Century Gothic"/>
              </a:rPr>
              <a:t>can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pc="-5" dirty="0">
                <a:solidFill>
                  <a:srgbClr val="FFFFFF"/>
                </a:solidFill>
                <a:latin typeface="Century Gothic"/>
                <a:cs typeface="Century Gothic"/>
              </a:rPr>
              <a:t>course do </a:t>
            </a:r>
            <a:r>
              <a:rPr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pc="-5" dirty="0">
                <a:solidFill>
                  <a:srgbClr val="FFFFFF"/>
                </a:solidFill>
                <a:latin typeface="Century Gothic"/>
                <a:cs typeface="Century Gothic"/>
              </a:rPr>
              <a:t>same thing from within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pc="-10" dirty="0">
                <a:solidFill>
                  <a:srgbClr val="FFFFFF"/>
                </a:solidFill>
                <a:latin typeface="Century Gothic"/>
                <a:cs typeface="Century Gothic"/>
              </a:rPr>
              <a:t>nested</a:t>
            </a:r>
            <a:r>
              <a:rPr spc="2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pc="-5" dirty="0">
                <a:solidFill>
                  <a:srgbClr val="FFFFFF"/>
                </a:solidFill>
                <a:latin typeface="Century Gothic"/>
                <a:cs typeface="Century Gothic"/>
              </a:rPr>
              <a:t>function</a:t>
            </a:r>
            <a:endParaRPr dirty="0">
              <a:latin typeface="Century Gothic"/>
              <a:cs typeface="Century Gothic"/>
            </a:endParaRPr>
          </a:p>
          <a:p>
            <a:pPr marL="469900" marR="7631430" indent="-457200">
              <a:lnSpc>
                <a:spcPct val="100000"/>
              </a:lnSpc>
              <a:spcBef>
                <a:spcPts val="1440"/>
              </a:spcBef>
            </a:pPr>
            <a:r>
              <a:rPr spc="-5" dirty="0">
                <a:solidFill>
                  <a:srgbClr val="FFFF00"/>
                </a:solidFill>
                <a:latin typeface="Hack"/>
                <a:cs typeface="Hack"/>
              </a:rPr>
              <a:t>def outer_func2():  def</a:t>
            </a:r>
            <a:r>
              <a:rPr spc="-7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dirty="0">
                <a:solidFill>
                  <a:srgbClr val="FFFF00"/>
                </a:solidFill>
                <a:latin typeface="Hack"/>
                <a:cs typeface="Hack"/>
              </a:rPr>
              <a:t>inner_func():</a:t>
            </a:r>
          </a:p>
          <a:p>
            <a:pPr marL="927100">
              <a:lnSpc>
                <a:spcPct val="100000"/>
              </a:lnSpc>
            </a:pPr>
            <a:r>
              <a:rPr spc="-5" dirty="0">
                <a:solidFill>
                  <a:srgbClr val="FFFF00"/>
                </a:solidFill>
                <a:latin typeface="Hack"/>
                <a:cs typeface="Hack"/>
              </a:rPr>
              <a:t>global </a:t>
            </a:r>
            <a:r>
              <a:rPr dirty="0">
                <a:solidFill>
                  <a:srgbClr val="FFFF00"/>
                </a:solidFill>
                <a:latin typeface="Hack"/>
                <a:cs typeface="Hack"/>
              </a:rPr>
              <a:t>a</a:t>
            </a:r>
          </a:p>
          <a:p>
            <a:pPr marL="469900" marR="8004809" indent="457200">
              <a:lnSpc>
                <a:spcPct val="100000"/>
              </a:lnSpc>
            </a:pPr>
            <a:r>
              <a:rPr dirty="0">
                <a:solidFill>
                  <a:srgbClr val="FFFF00"/>
                </a:solidFill>
                <a:latin typeface="Hack"/>
                <a:cs typeface="Hack"/>
              </a:rPr>
              <a:t>a =</a:t>
            </a:r>
            <a:r>
              <a:rPr spc="-7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pc="-5" dirty="0">
                <a:solidFill>
                  <a:srgbClr val="FFFF00"/>
                </a:solidFill>
                <a:latin typeface="Hack"/>
                <a:cs typeface="Hack"/>
              </a:rPr>
              <a:t>'hello'  </a:t>
            </a:r>
            <a:r>
              <a:rPr dirty="0">
                <a:solidFill>
                  <a:srgbClr val="FFFF00"/>
                </a:solidFill>
                <a:latin typeface="Hack"/>
                <a:cs typeface="Hack"/>
              </a:rPr>
              <a:t>inner_func()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8320" y="5978525"/>
            <a:ext cx="1819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00"/>
                </a:solidFill>
                <a:latin typeface="Hack"/>
                <a:cs typeface="Hack"/>
              </a:rPr>
              <a:t>out</a:t>
            </a:r>
            <a:r>
              <a:rPr sz="1800" spc="5" dirty="0">
                <a:solidFill>
                  <a:srgbClr val="FFFF00"/>
                </a:solidFill>
                <a:latin typeface="Hack"/>
                <a:cs typeface="Hack"/>
              </a:rPr>
              <a:t>er</a:t>
            </a:r>
            <a:r>
              <a:rPr sz="1800" spc="-5" dirty="0">
                <a:solidFill>
                  <a:srgbClr val="FFFF00"/>
                </a:solidFill>
                <a:latin typeface="Hack"/>
                <a:cs typeface="Hack"/>
              </a:rPr>
              <a:t>_f</a:t>
            </a:r>
            <a:r>
              <a:rPr sz="1800" spc="10" dirty="0">
                <a:solidFill>
                  <a:srgbClr val="FFFF00"/>
                </a:solidFill>
                <a:latin typeface="Hack"/>
                <a:cs typeface="Hack"/>
              </a:rPr>
              <a:t>u</a:t>
            </a:r>
            <a:r>
              <a:rPr sz="1800" spc="-5" dirty="0">
                <a:solidFill>
                  <a:srgbClr val="FFFF00"/>
                </a:solidFill>
                <a:latin typeface="Hack"/>
                <a:cs typeface="Hack"/>
              </a:rPr>
              <a:t>nc</a:t>
            </a:r>
            <a:r>
              <a:rPr sz="1800" spc="10" dirty="0">
                <a:solidFill>
                  <a:srgbClr val="FFFF00"/>
                </a:solidFill>
                <a:latin typeface="Hack"/>
                <a:cs typeface="Hack"/>
              </a:rPr>
              <a:t>2</a:t>
            </a:r>
            <a:r>
              <a:rPr sz="1800" spc="-5" dirty="0">
                <a:solidFill>
                  <a:srgbClr val="FFFF00"/>
                </a:solidFill>
                <a:latin typeface="Hack"/>
                <a:cs typeface="Hack"/>
              </a:rPr>
              <a:t>()  print(a)</a:t>
            </a:r>
            <a:endParaRPr sz="1800" dirty="0">
              <a:solidFill>
                <a:srgbClr val="FFFF00"/>
              </a:solidFill>
              <a:latin typeface="Hack"/>
              <a:cs typeface="H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3641" y="3671673"/>
            <a:ext cx="165315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3380" algn="l"/>
              </a:tabLst>
            </a:pPr>
            <a:r>
              <a:rPr sz="1800" spc="1725" dirty="0">
                <a:solidFill>
                  <a:srgbClr val="FFFFFF"/>
                </a:solidFill>
                <a:cs typeface="Wingdings"/>
              </a:rPr>
              <a:t>→</a:t>
            </a:r>
            <a:r>
              <a:rPr sz="1800" spc="-5" dirty="0">
                <a:solidFill>
                  <a:srgbClr val="FFC000"/>
                </a:solidFill>
                <a:latin typeface="Hack"/>
                <a:cs typeface="Hack"/>
              </a:rPr>
              <a:t>100</a:t>
            </a:r>
            <a:r>
              <a:rPr sz="1800" dirty="0">
                <a:solidFill>
                  <a:srgbClr val="FFC000"/>
                </a:solidFill>
                <a:latin typeface="Hack"/>
                <a:cs typeface="Hack"/>
              </a:rPr>
              <a:t>0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2646" y="6263377"/>
            <a:ext cx="325335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3380" algn="l"/>
              </a:tabLst>
            </a:pPr>
            <a:r>
              <a:rPr sz="1800" spc="1725" dirty="0">
                <a:solidFill>
                  <a:srgbClr val="FFFFFF"/>
                </a:solidFill>
                <a:cs typeface="Wingdings"/>
              </a:rPr>
              <a:t>→</a:t>
            </a:r>
            <a:r>
              <a:rPr sz="1800" spc="-5" dirty="0">
                <a:solidFill>
                  <a:srgbClr val="FFC000"/>
                </a:solidFill>
                <a:latin typeface="Hack"/>
                <a:cs typeface="Hack"/>
              </a:rPr>
              <a:t>hell</a:t>
            </a:r>
            <a:r>
              <a:rPr sz="1800" dirty="0">
                <a:solidFill>
                  <a:srgbClr val="FFC000"/>
                </a:solidFill>
                <a:latin typeface="Hack"/>
                <a:cs typeface="Hack"/>
              </a:rPr>
              <a:t>o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D3554F-C1F0-496F-87B6-A5F4126AE159}"/>
              </a:ext>
            </a:extLst>
          </p:cNvPr>
          <p:cNvSpPr txBox="1"/>
          <p:nvPr/>
        </p:nvSpPr>
        <p:spPr>
          <a:xfrm>
            <a:off x="668320" y="178426"/>
            <a:ext cx="6098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FC000"/>
                </a:solidFill>
                <a:latin typeface="Century Gothic"/>
                <a:cs typeface="Century Gothic"/>
              </a:rPr>
              <a:t>Modifying </a:t>
            </a:r>
            <a:r>
              <a:rPr lang="en-US" sz="2400" spc="-5" dirty="0">
                <a:solidFill>
                  <a:srgbClr val="FFC000"/>
                </a:solidFill>
                <a:latin typeface="Century Gothic"/>
                <a:cs typeface="Century Gothic"/>
              </a:rPr>
              <a:t>global</a:t>
            </a:r>
            <a:r>
              <a:rPr lang="en-US" sz="2400" spc="-35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lang="en-US" sz="2400" spc="-5" dirty="0">
                <a:solidFill>
                  <a:srgbClr val="FFC000"/>
                </a:solidFill>
                <a:latin typeface="Century Gothic"/>
                <a:cs typeface="Century Gothic"/>
              </a:rPr>
              <a:t>variables</a:t>
            </a:r>
            <a:endParaRPr lang="en-US" sz="24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859" y="878865"/>
            <a:ext cx="10622741" cy="5627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Can we modify variables defined in the outer nonlocal scope?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latin typeface="Century Gothic"/>
              <a:cs typeface="Century Gothic"/>
            </a:endParaRPr>
          </a:p>
          <a:p>
            <a:pPr marL="469265" marR="4916805" indent="-4572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outer_func():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469265" marR="4916805" indent="-457200">
              <a:lnSpc>
                <a:spcPct val="100000"/>
              </a:lnSpc>
              <a:spcBef>
                <a:spcPts val="5"/>
              </a:spcBef>
            </a:pPr>
            <a:r>
              <a:rPr lang="en-US" sz="2000" dirty="0">
                <a:solidFill>
                  <a:srgbClr val="FFFF00"/>
                </a:solidFill>
                <a:latin typeface="Hack"/>
                <a:cs typeface="Hack"/>
              </a:rPr>
              <a:t>	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 'hello'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 dirty="0">
              <a:solidFill>
                <a:srgbClr val="FFFF00"/>
              </a:solidFill>
              <a:latin typeface="Hack"/>
              <a:cs typeface="Hack"/>
            </a:endParaRPr>
          </a:p>
          <a:p>
            <a:pPr marL="926465" marR="4458970" indent="-4572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inner_func():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926465" marR="4458970" indent="-457200">
              <a:lnSpc>
                <a:spcPct val="100000"/>
              </a:lnSpc>
              <a:spcBef>
                <a:spcPts val="5"/>
              </a:spcBef>
            </a:pPr>
            <a:r>
              <a:rPr lang="en-US" sz="2000" dirty="0">
                <a:solidFill>
                  <a:srgbClr val="FFFF00"/>
                </a:solidFill>
                <a:latin typeface="Hack"/>
                <a:cs typeface="Hack"/>
              </a:rPr>
              <a:t>	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 'python'</a:t>
            </a:r>
          </a:p>
          <a:p>
            <a:pPr>
              <a:lnSpc>
                <a:spcPct val="100000"/>
              </a:lnSpc>
            </a:pPr>
            <a:endParaRPr sz="1100" dirty="0">
              <a:solidFill>
                <a:srgbClr val="FFFF00"/>
              </a:solidFill>
              <a:latin typeface="Hack"/>
              <a:cs typeface="Hack"/>
            </a:endParaRPr>
          </a:p>
          <a:p>
            <a:pPr marL="46926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inner_func()</a:t>
            </a:r>
          </a:p>
          <a:p>
            <a:pPr>
              <a:lnSpc>
                <a:spcPct val="100000"/>
              </a:lnSpc>
            </a:pPr>
            <a:endParaRPr sz="1400" dirty="0">
              <a:solidFill>
                <a:srgbClr val="FFFF00"/>
              </a:solidFill>
              <a:latin typeface="Hack"/>
              <a:cs typeface="Hack"/>
            </a:endParaRPr>
          </a:p>
          <a:p>
            <a:pPr marL="46926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print(x)</a:t>
            </a:r>
          </a:p>
          <a:p>
            <a:pPr marL="12700">
              <a:lnSpc>
                <a:spcPct val="100000"/>
              </a:lnSpc>
              <a:spcBef>
                <a:spcPts val="1755"/>
              </a:spcBef>
              <a:tabLst>
                <a:tab pos="1982470" algn="l"/>
                <a:tab pos="2343785" algn="l"/>
              </a:tabLs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outer_func()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	</a:t>
            </a:r>
            <a:r>
              <a:rPr sz="2000" dirty="0">
                <a:solidFill>
                  <a:srgbClr val="FFFFFF"/>
                </a:solidFill>
                <a:cs typeface="Wingdings"/>
              </a:rPr>
              <a:t>→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hello</a:t>
            </a:r>
            <a:endParaRPr sz="2000" dirty="0">
              <a:latin typeface="Hack"/>
              <a:cs typeface="H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Hack"/>
              <a:cs typeface="Hack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When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inner_func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 compiled, Python sees an </a:t>
            </a: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assignment</a:t>
            </a:r>
            <a:r>
              <a:rPr sz="2000" dirty="0">
                <a:solidFill>
                  <a:srgbClr val="00AFE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Hack"/>
              <a:cs typeface="Hack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So it determines that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 a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local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 to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inner_func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Hack"/>
              <a:cs typeface="Hack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variable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inner_func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masks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variable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outer_func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36428-7788-4954-9FF6-C785C963924A}"/>
              </a:ext>
            </a:extLst>
          </p:cNvPr>
          <p:cNvSpPr txBox="1"/>
          <p:nvPr/>
        </p:nvSpPr>
        <p:spPr>
          <a:xfrm>
            <a:off x="654859" y="228600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FFC000"/>
                </a:solidFill>
                <a:latin typeface="Century Gothic"/>
                <a:cs typeface="Century Gothic"/>
              </a:rPr>
              <a:t>Modifying nonlocal variables</a:t>
            </a:r>
            <a:endParaRPr lang="en-US" sz="28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9631" y="1066800"/>
            <a:ext cx="11393769" cy="42575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204900"/>
              </a:lnSpc>
              <a:spcBef>
                <a:spcPts val="35"/>
              </a:spcBef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Just as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global variables, 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have to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explicitly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tell Python 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are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modifying a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nonlocal variable  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can do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that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using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nonlocal</a:t>
            </a:r>
            <a:r>
              <a:rPr sz="2000" spc="-385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keyword</a:t>
            </a:r>
            <a:endParaRPr sz="2000" dirty="0">
              <a:latin typeface="Century Gothic"/>
              <a:cs typeface="Century Gothic"/>
            </a:endParaRPr>
          </a:p>
          <a:p>
            <a:pPr marL="469265" marR="8565515" indent="-457200">
              <a:lnSpc>
                <a:spcPct val="100000"/>
              </a:lnSpc>
              <a:spcBef>
                <a:spcPts val="1545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def</a:t>
            </a:r>
            <a:r>
              <a:rPr sz="2000" spc="-7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outer_func():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469265" marR="8565515" indent="-457200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FF00"/>
                </a:solidFill>
                <a:latin typeface="Hack"/>
                <a:cs typeface="Hack"/>
              </a:rPr>
              <a:t>	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</a:t>
            </a:r>
            <a:r>
              <a:rPr sz="2000" spc="-3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'hello’</a:t>
            </a:r>
            <a:endParaRPr lang="en-US" sz="2000" spc="-5" dirty="0">
              <a:solidFill>
                <a:srgbClr val="FFFF00"/>
              </a:solidFill>
              <a:latin typeface="Hack"/>
              <a:cs typeface="Hack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dirty="0">
              <a:latin typeface="Hack"/>
              <a:cs typeface="Hack"/>
            </a:endParaRPr>
          </a:p>
          <a:p>
            <a:pPr marL="457200" marR="8107045" indent="11113" defTabSz="1219200">
              <a:lnSpc>
                <a:spcPct val="100000"/>
              </a:lnSpc>
              <a:spcBef>
                <a:spcPts val="5"/>
              </a:spcBef>
            </a:pPr>
            <a:r>
              <a:rPr lang="en-US" sz="2000" spc="-5" dirty="0">
                <a:solidFill>
                  <a:srgbClr val="FFFF00"/>
                </a:solidFill>
                <a:latin typeface="Hack"/>
                <a:cs typeface="Hack"/>
              </a:rPr>
              <a:t>d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ef</a:t>
            </a:r>
            <a:r>
              <a:rPr lang="en-US" sz="2000" spc="-5" dirty="0">
                <a:solidFill>
                  <a:srgbClr val="FFFF00"/>
                </a:solidFill>
                <a:latin typeface="Hack"/>
                <a:cs typeface="Hack"/>
              </a:rPr>
              <a:t> i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nner_func():  </a:t>
            </a:r>
            <a:r>
              <a:rPr lang="en-US" sz="2000" dirty="0">
                <a:solidFill>
                  <a:srgbClr val="00AFEF"/>
                </a:solidFill>
                <a:latin typeface="Hack"/>
                <a:cs typeface="Hack"/>
              </a:rPr>
              <a:t>	</a:t>
            </a:r>
            <a:r>
              <a:rPr sz="2000" spc="-5" dirty="0">
                <a:solidFill>
                  <a:srgbClr val="FFC000"/>
                </a:solidFill>
                <a:latin typeface="Hack"/>
                <a:cs typeface="Hack"/>
              </a:rPr>
              <a:t>nonlocal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457200" marR="8107045" indent="11113" defTabSz="1219200">
              <a:lnSpc>
                <a:spcPct val="100000"/>
              </a:lnSpc>
              <a:spcBef>
                <a:spcPts val="5"/>
              </a:spcBef>
            </a:pPr>
            <a:r>
              <a:rPr lang="en-US" sz="2000" dirty="0">
                <a:solidFill>
                  <a:srgbClr val="FFFF00"/>
                </a:solidFill>
                <a:latin typeface="Hack"/>
                <a:cs typeface="Hack"/>
              </a:rPr>
              <a:t>	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'python'</a:t>
            </a:r>
          </a:p>
          <a:p>
            <a:pPr marL="469265" marR="8797925">
              <a:spcBef>
                <a:spcPts val="600"/>
              </a:spcBef>
              <a:spcAft>
                <a:spcPts val="600"/>
              </a:spcAft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inn</a:t>
            </a:r>
            <a:r>
              <a:rPr sz="2000" spc="5" dirty="0">
                <a:solidFill>
                  <a:srgbClr val="FFFF00"/>
                </a:solidFill>
                <a:latin typeface="Hack"/>
                <a:cs typeface="Hack"/>
              </a:rPr>
              <a:t>er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_f</a:t>
            </a:r>
            <a:r>
              <a:rPr sz="2000" spc="10" dirty="0">
                <a:solidFill>
                  <a:srgbClr val="FFFF00"/>
                </a:solidFill>
                <a:latin typeface="Hack"/>
                <a:cs typeface="Hack"/>
              </a:rPr>
              <a:t>u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n</a:t>
            </a:r>
            <a:r>
              <a:rPr sz="2000" spc="10" dirty="0">
                <a:solidFill>
                  <a:srgbClr val="FFFF00"/>
                </a:solidFill>
                <a:latin typeface="Hack"/>
                <a:cs typeface="Hack"/>
              </a:rPr>
              <a:t>c</a:t>
            </a:r>
            <a:r>
              <a:rPr sz="2000" spc="5" dirty="0">
                <a:solidFill>
                  <a:srgbClr val="FFFF00"/>
                </a:solidFill>
                <a:latin typeface="Hack"/>
                <a:cs typeface="Hack"/>
              </a:rPr>
              <a:t>(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)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469265" marR="8797925">
              <a:spcBef>
                <a:spcPts val="600"/>
              </a:spcBef>
              <a:spcAft>
                <a:spcPts val="600"/>
              </a:spcAft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print(x)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8457" y="5981988"/>
            <a:ext cx="16827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00"/>
                </a:solidFill>
                <a:latin typeface="Hack"/>
                <a:cs typeface="Hack"/>
              </a:rPr>
              <a:t>oute</a:t>
            </a:r>
            <a:r>
              <a:rPr sz="1800" spc="5" dirty="0">
                <a:solidFill>
                  <a:srgbClr val="FFFF00"/>
                </a:solidFill>
                <a:latin typeface="Hack"/>
                <a:cs typeface="Hack"/>
              </a:rPr>
              <a:t>r</a:t>
            </a:r>
            <a:r>
              <a:rPr sz="1800" spc="-5" dirty="0">
                <a:solidFill>
                  <a:srgbClr val="FFFF00"/>
                </a:solidFill>
                <a:latin typeface="Hack"/>
                <a:cs typeface="Hack"/>
              </a:rPr>
              <a:t>_f</a:t>
            </a:r>
            <a:r>
              <a:rPr sz="1800" spc="5" dirty="0">
                <a:solidFill>
                  <a:srgbClr val="FFFF00"/>
                </a:solidFill>
                <a:latin typeface="Hack"/>
                <a:cs typeface="Hack"/>
              </a:rPr>
              <a:t>u</a:t>
            </a:r>
            <a:r>
              <a:rPr sz="1800" spc="-5" dirty="0">
                <a:solidFill>
                  <a:srgbClr val="FFFF00"/>
                </a:solidFill>
                <a:latin typeface="Hack"/>
                <a:cs typeface="Hack"/>
              </a:rPr>
              <a:t>n</a:t>
            </a:r>
            <a:r>
              <a:rPr sz="1800" spc="5" dirty="0">
                <a:solidFill>
                  <a:srgbClr val="FFFF00"/>
                </a:solidFill>
                <a:latin typeface="Hack"/>
                <a:cs typeface="Hack"/>
              </a:rPr>
              <a:t>c(</a:t>
            </a:r>
            <a:r>
              <a:rPr sz="1800" dirty="0">
                <a:solidFill>
                  <a:srgbClr val="FFFF00"/>
                </a:solidFill>
                <a:latin typeface="Hack"/>
                <a:cs typeface="Hack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90800" y="5996266"/>
            <a:ext cx="2209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3380" algn="l"/>
              </a:tabLst>
            </a:pPr>
            <a:r>
              <a:rPr sz="1800" spc="1730" dirty="0">
                <a:solidFill>
                  <a:srgbClr val="FFFFFF"/>
                </a:solidFill>
                <a:cs typeface="Wingdings"/>
              </a:rPr>
              <a:t>→</a:t>
            </a:r>
            <a:r>
              <a:rPr sz="1800" spc="-10" dirty="0">
                <a:solidFill>
                  <a:srgbClr val="FFC000"/>
                </a:solidFill>
                <a:latin typeface="Hack"/>
                <a:cs typeface="Hack"/>
              </a:rPr>
              <a:t>python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EF21D-B735-45F9-B9A6-D6BFCC924720}"/>
              </a:ext>
            </a:extLst>
          </p:cNvPr>
          <p:cNvSpPr txBox="1"/>
          <p:nvPr/>
        </p:nvSpPr>
        <p:spPr>
          <a:xfrm>
            <a:off x="569631" y="500023"/>
            <a:ext cx="6098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FC000"/>
                </a:solidFill>
                <a:latin typeface="Century Gothic"/>
                <a:cs typeface="Century Gothic"/>
              </a:rPr>
              <a:t>Modifying </a:t>
            </a:r>
            <a:r>
              <a:rPr lang="en-US" sz="2400" spc="-5" dirty="0">
                <a:solidFill>
                  <a:srgbClr val="FFC000"/>
                </a:solidFill>
                <a:latin typeface="Century Gothic"/>
                <a:cs typeface="Century Gothic"/>
              </a:rPr>
              <a:t>nonlocal</a:t>
            </a:r>
            <a:r>
              <a:rPr lang="en-US" sz="2400" spc="-25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lang="en-US" sz="2400" spc="-5" dirty="0">
                <a:solidFill>
                  <a:srgbClr val="FFC000"/>
                </a:solidFill>
                <a:latin typeface="Century Gothic"/>
                <a:cs typeface="Century Gothic"/>
              </a:rPr>
              <a:t>variables</a:t>
            </a:r>
            <a:endParaRPr lang="en-US" sz="24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7FFCB395-5670-43E1-9BC5-A918AFA05DBD}"/>
              </a:ext>
            </a:extLst>
          </p:cNvPr>
          <p:cNvSpPr/>
          <p:nvPr/>
        </p:nvSpPr>
        <p:spPr>
          <a:xfrm>
            <a:off x="5453952" y="2840440"/>
            <a:ext cx="4634102" cy="3276600"/>
          </a:xfrm>
          <a:prstGeom prst="ellipse">
            <a:avLst/>
          </a:prstGeom>
          <a:solidFill>
            <a:srgbClr val="FFE89F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1647" y="335660"/>
            <a:ext cx="554055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C000"/>
                </a:solidFill>
              </a:rPr>
              <a:t>Nonlocal</a:t>
            </a:r>
            <a:r>
              <a:rPr sz="2400" spc="-45" dirty="0">
                <a:solidFill>
                  <a:srgbClr val="FFC000"/>
                </a:solidFill>
              </a:rPr>
              <a:t> </a:t>
            </a:r>
            <a:r>
              <a:rPr sz="2400" spc="-5" dirty="0">
                <a:solidFill>
                  <a:srgbClr val="FFC000"/>
                </a:solidFill>
              </a:rPr>
              <a:t>Variables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679194" y="2736342"/>
            <a:ext cx="328320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def</a:t>
            </a:r>
            <a:r>
              <a:rPr sz="2000" spc="-2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outer():</a:t>
            </a: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</a:t>
            </a:r>
            <a:r>
              <a:rPr sz="2000" spc="-7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'hello'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6699" y="3559556"/>
            <a:ext cx="3863926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324485" indent="-4572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def inner1():  </a:t>
            </a:r>
            <a:endParaRPr lang="en-US" sz="2000" spc="-5" dirty="0">
              <a:solidFill>
                <a:srgbClr val="FFFF00"/>
              </a:solidFill>
              <a:latin typeface="Hack"/>
              <a:cs typeface="Hack"/>
            </a:endParaRPr>
          </a:p>
          <a:p>
            <a:pPr marL="469265" marR="324485" indent="-45720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FFFF00"/>
                </a:solidFill>
                <a:latin typeface="Hack"/>
                <a:cs typeface="Hack"/>
              </a:rPr>
              <a:t>	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def</a:t>
            </a:r>
            <a:r>
              <a:rPr sz="2000" spc="-50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inner2():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926465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nonlocal</a:t>
            </a:r>
            <a:r>
              <a:rPr sz="2000" spc="-20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</a:t>
            </a:r>
          </a:p>
          <a:p>
            <a:pPr marL="469265" marR="5080" indent="4572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</a:t>
            </a:r>
            <a:r>
              <a:rPr sz="2000" spc="-95" dirty="0">
                <a:solidFill>
                  <a:srgbClr val="FFFF00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'python'  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inner2()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8307" y="6186647"/>
            <a:ext cx="1137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cs typeface="Wingdings"/>
              </a:rPr>
              <a:t>→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C000"/>
                </a:solidFill>
                <a:latin typeface="Hack"/>
                <a:cs typeface="Hack"/>
              </a:rPr>
              <a:t>python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312" y="5315828"/>
            <a:ext cx="3283205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inn</a:t>
            </a:r>
            <a:r>
              <a:rPr sz="2000" spc="5" dirty="0">
                <a:solidFill>
                  <a:srgbClr val="FFFF00"/>
                </a:solidFill>
                <a:latin typeface="Hack"/>
                <a:cs typeface="Hack"/>
              </a:rPr>
              <a:t>er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1()  </a:t>
            </a:r>
            <a:endParaRPr lang="en-US" sz="2000" spc="-5" dirty="0">
              <a:solidFill>
                <a:srgbClr val="FFFF00"/>
              </a:solidFill>
              <a:latin typeface="Hack"/>
              <a:cs typeface="Hack"/>
            </a:endParaRPr>
          </a:p>
          <a:p>
            <a:pPr marL="4699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pri</a:t>
            </a:r>
            <a:r>
              <a:rPr sz="2000" spc="5" dirty="0">
                <a:solidFill>
                  <a:srgbClr val="FFFF00"/>
                </a:solidFill>
                <a:latin typeface="Hack"/>
                <a:cs typeface="Hack"/>
              </a:rPr>
              <a:t>nt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(x)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outer()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71003" y="2999613"/>
            <a:ext cx="732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g</a:t>
            </a:r>
            <a:r>
              <a:rPr sz="1800" spc="10" dirty="0">
                <a:latin typeface="Century Gothic"/>
                <a:cs typeface="Century Gothic"/>
              </a:rPr>
              <a:t>l</a:t>
            </a:r>
            <a:r>
              <a:rPr sz="1800" dirty="0">
                <a:latin typeface="Century Gothic"/>
                <a:cs typeface="Century Gothic"/>
              </a:rPr>
              <a:t>o</a:t>
            </a:r>
            <a:r>
              <a:rPr sz="1800" spc="-10" dirty="0">
                <a:latin typeface="Century Gothic"/>
                <a:cs typeface="Century Gothic"/>
              </a:rPr>
              <a:t>ba</a:t>
            </a:r>
            <a:r>
              <a:rPr sz="1800" dirty="0">
                <a:latin typeface="Century Gothic"/>
                <a:cs typeface="Century Gothic"/>
              </a:rPr>
              <a:t>l</a:t>
            </a:r>
          </a:p>
        </p:txBody>
      </p:sp>
      <p:sp>
        <p:nvSpPr>
          <p:cNvPr id="10" name="object 10"/>
          <p:cNvSpPr/>
          <p:nvPr/>
        </p:nvSpPr>
        <p:spPr>
          <a:xfrm>
            <a:off x="5747003" y="3409188"/>
            <a:ext cx="3887724" cy="2525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8152700" y="3491029"/>
            <a:ext cx="666115" cy="661078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</a:pPr>
            <a:r>
              <a:rPr sz="1400" spc="-10" dirty="0">
                <a:solidFill>
                  <a:srgbClr val="00AFEF"/>
                </a:solidFill>
                <a:latin typeface="Hack"/>
                <a:cs typeface="Hack"/>
              </a:rPr>
              <a:t>inner</a:t>
            </a:r>
            <a:r>
              <a:rPr sz="1400" dirty="0">
                <a:solidFill>
                  <a:srgbClr val="00AFEF"/>
                </a:solidFill>
                <a:latin typeface="Hack"/>
                <a:cs typeface="Hack"/>
              </a:rPr>
              <a:t>1</a:t>
            </a:r>
            <a:endParaRPr sz="1400" dirty="0">
              <a:latin typeface="Hack"/>
              <a:cs typeface="Hack"/>
            </a:endParaRPr>
          </a:p>
          <a:p>
            <a:pPr marL="55880"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x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1647" y="801956"/>
            <a:ext cx="10801350" cy="1715854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Whenever Python is told that a variable is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nonlocal</a:t>
            </a:r>
            <a:endParaRPr sz="2000" dirty="0">
              <a:latin typeface="Century Gothic"/>
              <a:cs typeface="Century Gothic"/>
            </a:endParaRPr>
          </a:p>
          <a:p>
            <a:pPr marL="358140" marR="5080">
              <a:lnSpc>
                <a:spcPct val="100000"/>
              </a:lnSpc>
              <a:spcBef>
                <a:spcPts val="118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it will look for it in the </a:t>
            </a: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enclosing local scopes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chain until it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first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encounters the specified variable  name</a:t>
            </a:r>
            <a:endParaRPr sz="2000" dirty="0">
              <a:latin typeface="Century Gothic"/>
              <a:cs typeface="Century Gothic"/>
            </a:endParaRPr>
          </a:p>
          <a:p>
            <a:pPr marL="320675">
              <a:lnSpc>
                <a:spcPct val="100000"/>
              </a:lnSpc>
              <a:spcBef>
                <a:spcPts val="1305"/>
              </a:spcBef>
            </a:pP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Beware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: It will only look in local scopes, it will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not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look in the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global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scope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03EB3F5-7261-4C77-B703-74BFCCF1BA06}"/>
              </a:ext>
            </a:extLst>
          </p:cNvPr>
          <p:cNvSpPr/>
          <p:nvPr/>
        </p:nvSpPr>
        <p:spPr>
          <a:xfrm>
            <a:off x="6172199" y="3962400"/>
            <a:ext cx="2907363" cy="1675827"/>
          </a:xfrm>
          <a:prstGeom prst="ellipse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F08260-0BC5-465B-B864-96793B351864}"/>
              </a:ext>
            </a:extLst>
          </p:cNvPr>
          <p:cNvSpPr/>
          <p:nvPr/>
        </p:nvSpPr>
        <p:spPr>
          <a:xfrm>
            <a:off x="6652830" y="4667658"/>
            <a:ext cx="2188083" cy="844961"/>
          </a:xfrm>
          <a:prstGeom prst="ellipse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bject 14"/>
          <p:cNvSpPr txBox="1"/>
          <p:nvPr/>
        </p:nvSpPr>
        <p:spPr>
          <a:xfrm>
            <a:off x="6837426" y="4308375"/>
            <a:ext cx="1869439" cy="118364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15390">
              <a:lnSpc>
                <a:spcPct val="100000"/>
              </a:lnSpc>
              <a:spcBef>
                <a:spcPts val="1080"/>
              </a:spcBef>
            </a:pPr>
            <a:r>
              <a:rPr sz="1400" spc="-10" dirty="0">
                <a:solidFill>
                  <a:srgbClr val="00AFEF"/>
                </a:solidFill>
                <a:latin typeface="Hack"/>
                <a:cs typeface="Hack"/>
              </a:rPr>
              <a:t>inner2</a:t>
            </a:r>
            <a:endParaRPr sz="1400" dirty="0">
              <a:latin typeface="Hack"/>
              <a:cs typeface="Hack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800" spc="-5" dirty="0">
                <a:latin typeface="Century Gothic"/>
                <a:cs typeface="Century Gothic"/>
              </a:rPr>
              <a:t>local</a:t>
            </a:r>
            <a:r>
              <a:rPr sz="1800" spc="-2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(</a:t>
            </a:r>
            <a:r>
              <a:rPr sz="1800" spc="-10" dirty="0">
                <a:solidFill>
                  <a:srgbClr val="00AFEF"/>
                </a:solidFill>
                <a:latin typeface="Hack"/>
                <a:cs typeface="Hack"/>
              </a:rPr>
              <a:t>inner2</a:t>
            </a:r>
            <a:r>
              <a:rPr sz="1800" spc="-10" dirty="0">
                <a:latin typeface="Century Gothic"/>
                <a:cs typeface="Century Gothic"/>
              </a:rPr>
              <a:t>)</a:t>
            </a:r>
            <a:endParaRPr sz="1800" dirty="0">
              <a:latin typeface="Century Gothic"/>
              <a:cs typeface="Century Gothic"/>
            </a:endParaRPr>
          </a:p>
          <a:p>
            <a:pPr marL="1232535">
              <a:lnSpc>
                <a:spcPct val="100000"/>
              </a:lnSpc>
              <a:spcBef>
                <a:spcPts val="869"/>
              </a:spcBef>
            </a:pP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x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45548" y="3611699"/>
            <a:ext cx="1684020" cy="84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</a:pPr>
            <a:r>
              <a:rPr sz="1800" spc="-5" dirty="0">
                <a:latin typeface="Century Gothic"/>
                <a:cs typeface="Century Gothic"/>
              </a:rPr>
              <a:t>local</a:t>
            </a:r>
            <a:r>
              <a:rPr sz="1800" spc="-30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(</a:t>
            </a:r>
            <a:r>
              <a:rPr sz="1800" spc="-10" dirty="0">
                <a:solidFill>
                  <a:srgbClr val="00AFEF"/>
                </a:solidFill>
                <a:latin typeface="Hack"/>
                <a:cs typeface="Hack"/>
              </a:rPr>
              <a:t>outer</a:t>
            </a:r>
            <a:r>
              <a:rPr sz="1800" spc="-10" dirty="0">
                <a:latin typeface="Century Gothic"/>
                <a:cs typeface="Century Gothic"/>
              </a:rPr>
              <a:t>)</a:t>
            </a:r>
            <a:endParaRPr sz="1800" dirty="0">
              <a:latin typeface="Century Gothic"/>
              <a:cs typeface="Century Gothic"/>
            </a:endParaRPr>
          </a:p>
          <a:p>
            <a:pPr marL="71120">
              <a:lnSpc>
                <a:spcPct val="100000"/>
              </a:lnSpc>
              <a:spcBef>
                <a:spcPts val="1605"/>
              </a:spcBef>
            </a:pPr>
            <a:r>
              <a:rPr sz="1800" dirty="0">
                <a:latin typeface="Century Gothic"/>
                <a:cs typeface="Century Gothic"/>
              </a:rPr>
              <a:t>local</a:t>
            </a:r>
            <a:r>
              <a:rPr sz="1800" spc="-65" dirty="0">
                <a:latin typeface="Century Gothic"/>
                <a:cs typeface="Century Gothic"/>
              </a:rPr>
              <a:t> </a:t>
            </a:r>
            <a:r>
              <a:rPr sz="1800" spc="-10" dirty="0">
                <a:latin typeface="Century Gothic"/>
                <a:cs typeface="Century Gothic"/>
              </a:rPr>
              <a:t>(</a:t>
            </a:r>
            <a:r>
              <a:rPr sz="1800" spc="-10" dirty="0">
                <a:solidFill>
                  <a:srgbClr val="00AFEF"/>
                </a:solidFill>
                <a:latin typeface="Hack"/>
                <a:cs typeface="Hack"/>
              </a:rPr>
              <a:t>inner1</a:t>
            </a:r>
            <a:r>
              <a:rPr sz="1800" spc="-10" dirty="0">
                <a:latin typeface="Century Gothic"/>
                <a:cs typeface="Century Gothic"/>
              </a:rPr>
              <a:t>)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4F3D98E-1085-4427-AF8F-FBA991B551AC}"/>
              </a:ext>
            </a:extLst>
          </p:cNvPr>
          <p:cNvSpPr/>
          <p:nvPr/>
        </p:nvSpPr>
        <p:spPr>
          <a:xfrm rot="21281416">
            <a:off x="8230180" y="3939245"/>
            <a:ext cx="613139" cy="1424981"/>
          </a:xfrm>
          <a:custGeom>
            <a:avLst/>
            <a:gdLst>
              <a:gd name="connsiteX0" fmla="*/ 0 w 613139"/>
              <a:gd name="connsiteY0" fmla="*/ 1424981 h 1424981"/>
              <a:gd name="connsiteX1" fmla="*/ 274320 w 613139"/>
              <a:gd name="connsiteY1" fmla="*/ 1204001 h 1424981"/>
              <a:gd name="connsiteX2" fmla="*/ 502920 w 613139"/>
              <a:gd name="connsiteY2" fmla="*/ 876341 h 1424981"/>
              <a:gd name="connsiteX3" fmla="*/ 609600 w 613139"/>
              <a:gd name="connsiteY3" fmla="*/ 525821 h 1424981"/>
              <a:gd name="connsiteX4" fmla="*/ 579120 w 613139"/>
              <a:gd name="connsiteY4" fmla="*/ 198161 h 1424981"/>
              <a:gd name="connsiteX5" fmla="*/ 495300 w 613139"/>
              <a:gd name="connsiteY5" fmla="*/ 15281 h 1424981"/>
              <a:gd name="connsiteX6" fmla="*/ 495300 w 613139"/>
              <a:gd name="connsiteY6" fmla="*/ 22901 h 1424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139" h="1424981">
                <a:moveTo>
                  <a:pt x="0" y="1424981"/>
                </a:moveTo>
                <a:cubicBezTo>
                  <a:pt x="95250" y="1360211"/>
                  <a:pt x="190500" y="1295441"/>
                  <a:pt x="274320" y="1204001"/>
                </a:cubicBezTo>
                <a:cubicBezTo>
                  <a:pt x="358140" y="1112561"/>
                  <a:pt x="447040" y="989371"/>
                  <a:pt x="502920" y="876341"/>
                </a:cubicBezTo>
                <a:cubicBezTo>
                  <a:pt x="558800" y="763311"/>
                  <a:pt x="596900" y="638851"/>
                  <a:pt x="609600" y="525821"/>
                </a:cubicBezTo>
                <a:cubicBezTo>
                  <a:pt x="622300" y="412791"/>
                  <a:pt x="598170" y="283251"/>
                  <a:pt x="579120" y="198161"/>
                </a:cubicBezTo>
                <a:cubicBezTo>
                  <a:pt x="560070" y="113071"/>
                  <a:pt x="509270" y="44491"/>
                  <a:pt x="495300" y="15281"/>
                </a:cubicBezTo>
                <a:cubicBezTo>
                  <a:pt x="481330" y="-13929"/>
                  <a:pt x="488315" y="4486"/>
                  <a:pt x="495300" y="22901"/>
                </a:cubicBezTo>
              </a:path>
            </a:pathLst>
          </a:custGeom>
          <a:noFill/>
          <a:ln w="2222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646" y="768916"/>
            <a:ext cx="561675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But consider this example: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1646" y="1456029"/>
            <a:ext cx="244032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outer():</a:t>
            </a:r>
          </a:p>
          <a:p>
            <a:pPr marL="46926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 'hello'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8690" y="2009346"/>
            <a:ext cx="4800841" cy="28597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inner1():</a:t>
            </a:r>
          </a:p>
          <a:p>
            <a:pPr marL="469900" marR="166243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 'python'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469900" marR="166243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inner2():</a:t>
            </a:r>
          </a:p>
          <a:p>
            <a:pPr marL="927100" marR="148018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nonlocal x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927100" marR="148018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 'monty'</a:t>
            </a:r>
          </a:p>
          <a:p>
            <a:pPr marL="469900" marR="508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print('inner(before)', x)  inner2()  print('inner(after)', x)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47354" y="1251940"/>
            <a:ext cx="1137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Wingdings"/>
                <a:cs typeface="Wingdings"/>
              </a:rPr>
              <a:t>→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C000"/>
                </a:solidFill>
                <a:latin typeface="Hack"/>
                <a:cs typeface="Hack"/>
              </a:rPr>
              <a:t>python</a:t>
            </a:r>
            <a:endParaRPr sz="1800">
              <a:latin typeface="Hack"/>
              <a:cs typeface="H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549" y="5086142"/>
            <a:ext cx="3467145" cy="10259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inner1()  print('outer', x)</a:t>
            </a: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outer()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47349" y="1839649"/>
            <a:ext cx="1000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Wingdings"/>
                <a:cs typeface="Wingdings"/>
              </a:rPr>
              <a:t>→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C000"/>
                </a:solidFill>
                <a:latin typeface="Hack"/>
                <a:cs typeface="Hack"/>
              </a:rPr>
              <a:t>monty</a:t>
            </a:r>
            <a:endParaRPr sz="1800">
              <a:latin typeface="Hack"/>
              <a:cs typeface="H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47349" y="2703426"/>
            <a:ext cx="1000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Wingdings"/>
                <a:cs typeface="Wingdings"/>
              </a:rPr>
              <a:t>→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C000"/>
                </a:solidFill>
                <a:latin typeface="Hack"/>
                <a:cs typeface="Hack"/>
              </a:rPr>
              <a:t>hello</a:t>
            </a:r>
            <a:endParaRPr sz="1800">
              <a:latin typeface="Hack"/>
              <a:cs typeface="Hack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9B57CB-B8AA-42B7-8736-973105939367}"/>
              </a:ext>
            </a:extLst>
          </p:cNvPr>
          <p:cNvSpPr/>
          <p:nvPr/>
        </p:nvSpPr>
        <p:spPr>
          <a:xfrm>
            <a:off x="7162800" y="1065126"/>
            <a:ext cx="4634102" cy="3276600"/>
          </a:xfrm>
          <a:prstGeom prst="ellipse">
            <a:avLst/>
          </a:prstGeom>
          <a:solidFill>
            <a:srgbClr val="FFE89F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16DDF41E-B457-4261-A827-0A638D6E96DD}"/>
              </a:ext>
            </a:extLst>
          </p:cNvPr>
          <p:cNvSpPr txBox="1"/>
          <p:nvPr/>
        </p:nvSpPr>
        <p:spPr>
          <a:xfrm>
            <a:off x="9479851" y="1224299"/>
            <a:ext cx="732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global</a:t>
            </a: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266F8141-8CE9-42B5-9AE6-D9AF766F0B31}"/>
              </a:ext>
            </a:extLst>
          </p:cNvPr>
          <p:cNvSpPr/>
          <p:nvPr/>
        </p:nvSpPr>
        <p:spPr>
          <a:xfrm>
            <a:off x="7455851" y="1633874"/>
            <a:ext cx="3887724" cy="2525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C485DEE4-1BB3-4335-AD5F-9C190FD95261}"/>
              </a:ext>
            </a:extLst>
          </p:cNvPr>
          <p:cNvSpPr txBox="1"/>
          <p:nvPr/>
        </p:nvSpPr>
        <p:spPr>
          <a:xfrm>
            <a:off x="9861548" y="1715715"/>
            <a:ext cx="666115" cy="368691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55880" algn="ctr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x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FAEE4C6-7364-40C5-9D64-43B30AD78399}"/>
              </a:ext>
            </a:extLst>
          </p:cNvPr>
          <p:cNvSpPr/>
          <p:nvPr/>
        </p:nvSpPr>
        <p:spPr>
          <a:xfrm>
            <a:off x="7881047" y="2187086"/>
            <a:ext cx="2907363" cy="1675827"/>
          </a:xfrm>
          <a:prstGeom prst="ellipse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DEAD54-8F4B-48C4-B6AA-24D7339ADE40}"/>
              </a:ext>
            </a:extLst>
          </p:cNvPr>
          <p:cNvSpPr/>
          <p:nvPr/>
        </p:nvSpPr>
        <p:spPr>
          <a:xfrm>
            <a:off x="8361678" y="2892344"/>
            <a:ext cx="2188083" cy="844961"/>
          </a:xfrm>
          <a:prstGeom prst="ellipse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bject 14">
            <a:extLst>
              <a:ext uri="{FF2B5EF4-FFF2-40B4-BE49-F238E27FC236}">
                <a16:creationId xmlns:a16="http://schemas.microsoft.com/office/drawing/2014/main" id="{D8EC4370-18EB-43F1-9984-09C49C3D25B2}"/>
              </a:ext>
            </a:extLst>
          </p:cNvPr>
          <p:cNvSpPr txBox="1"/>
          <p:nvPr/>
        </p:nvSpPr>
        <p:spPr>
          <a:xfrm>
            <a:off x="8545131" y="2471411"/>
            <a:ext cx="1869439" cy="125162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15390">
              <a:lnSpc>
                <a:spcPct val="100000"/>
              </a:lnSpc>
              <a:spcBef>
                <a:spcPts val="1080"/>
              </a:spcBef>
            </a:pPr>
            <a:r>
              <a:rPr lang="en-US" sz="1400" dirty="0">
                <a:solidFill>
                  <a:srgbClr val="00AFEF"/>
                </a:solidFill>
                <a:latin typeface="Hack"/>
                <a:cs typeface="Hack"/>
              </a:rPr>
              <a:t>   </a:t>
            </a:r>
            <a:r>
              <a:rPr lang="en-US" dirty="0">
                <a:solidFill>
                  <a:srgbClr val="00AFEF"/>
                </a:solidFill>
                <a:latin typeface="Hack"/>
                <a:cs typeface="Hack"/>
              </a:rPr>
              <a:t>x</a:t>
            </a:r>
            <a:endParaRPr sz="1400" dirty="0">
              <a:latin typeface="Hack"/>
              <a:cs typeface="Hack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800" dirty="0">
                <a:latin typeface="Century Gothic"/>
                <a:cs typeface="Century Gothic"/>
              </a:rPr>
              <a:t>local (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inner2</a:t>
            </a:r>
            <a:r>
              <a:rPr sz="1800" dirty="0">
                <a:latin typeface="Century Gothic"/>
                <a:cs typeface="Century Gothic"/>
              </a:rPr>
              <a:t>)</a:t>
            </a:r>
          </a:p>
          <a:p>
            <a:pPr marL="1232535">
              <a:lnSpc>
                <a:spcPct val="100000"/>
              </a:lnSpc>
              <a:spcBef>
                <a:spcPts val="869"/>
              </a:spcBef>
            </a:pP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x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34" name="object 12">
            <a:extLst>
              <a:ext uri="{FF2B5EF4-FFF2-40B4-BE49-F238E27FC236}">
                <a16:creationId xmlns:a16="http://schemas.microsoft.com/office/drawing/2014/main" id="{ADF492F9-8F9C-49B4-A122-A6487B7B88AA}"/>
              </a:ext>
            </a:extLst>
          </p:cNvPr>
          <p:cNvSpPr txBox="1"/>
          <p:nvPr/>
        </p:nvSpPr>
        <p:spPr>
          <a:xfrm>
            <a:off x="8254396" y="1836385"/>
            <a:ext cx="1684020" cy="84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</a:pPr>
            <a:r>
              <a:rPr sz="1800" dirty="0">
                <a:latin typeface="Century Gothic"/>
                <a:cs typeface="Century Gothic"/>
              </a:rPr>
              <a:t>local (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outer</a:t>
            </a:r>
            <a:r>
              <a:rPr sz="1800" dirty="0">
                <a:latin typeface="Century Gothic"/>
                <a:cs typeface="Century Gothic"/>
              </a:rPr>
              <a:t>)</a:t>
            </a:r>
          </a:p>
          <a:p>
            <a:pPr marL="71120">
              <a:lnSpc>
                <a:spcPct val="100000"/>
              </a:lnSpc>
              <a:spcBef>
                <a:spcPts val="1605"/>
              </a:spcBef>
            </a:pPr>
            <a:r>
              <a:rPr sz="1800" dirty="0">
                <a:latin typeface="Century Gothic"/>
                <a:cs typeface="Century Gothic"/>
              </a:rPr>
              <a:t>local (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inner1</a:t>
            </a:r>
            <a:r>
              <a:rPr sz="1800" dirty="0">
                <a:latin typeface="Century Gothic"/>
                <a:cs typeface="Century Gothic"/>
              </a:rPr>
              <a:t>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0FBAC9-2B45-4DFF-A544-AD4269883630}"/>
              </a:ext>
            </a:extLst>
          </p:cNvPr>
          <p:cNvSpPr txBox="1"/>
          <p:nvPr/>
        </p:nvSpPr>
        <p:spPr>
          <a:xfrm>
            <a:off x="509884" y="224460"/>
            <a:ext cx="6098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FC000"/>
                </a:solidFill>
                <a:latin typeface="Century Gothic"/>
                <a:cs typeface="Century Gothic"/>
              </a:rPr>
              <a:t>Nonlocal Variables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42" name="object 6">
            <a:extLst>
              <a:ext uri="{FF2B5EF4-FFF2-40B4-BE49-F238E27FC236}">
                <a16:creationId xmlns:a16="http://schemas.microsoft.com/office/drawing/2014/main" id="{D832D6CD-FA3C-4B6B-8D04-ED37854478FC}"/>
              </a:ext>
            </a:extLst>
          </p:cNvPr>
          <p:cNvSpPr txBox="1"/>
          <p:nvPr/>
        </p:nvSpPr>
        <p:spPr>
          <a:xfrm>
            <a:off x="5471057" y="3939512"/>
            <a:ext cx="1137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cs typeface="Wingdings"/>
              </a:rPr>
              <a:t>→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C000"/>
                </a:solidFill>
                <a:latin typeface="Hack"/>
                <a:cs typeface="Hack"/>
              </a:rPr>
              <a:t>python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44" name="object 8">
            <a:extLst>
              <a:ext uri="{FF2B5EF4-FFF2-40B4-BE49-F238E27FC236}">
                <a16:creationId xmlns:a16="http://schemas.microsoft.com/office/drawing/2014/main" id="{8CD543AB-8977-4464-BB9A-1913F2814ED6}"/>
              </a:ext>
            </a:extLst>
          </p:cNvPr>
          <p:cNvSpPr txBox="1"/>
          <p:nvPr/>
        </p:nvSpPr>
        <p:spPr>
          <a:xfrm>
            <a:off x="5471057" y="4568748"/>
            <a:ext cx="1000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cs typeface="Wingdings"/>
              </a:rPr>
              <a:t>→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C000"/>
                </a:solidFill>
                <a:latin typeface="Hack"/>
                <a:cs typeface="Hack"/>
              </a:rPr>
              <a:t>monty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D75F58D3-B5CF-4E4B-AE57-CC39931A8F9A}"/>
              </a:ext>
            </a:extLst>
          </p:cNvPr>
          <p:cNvSpPr txBox="1"/>
          <p:nvPr/>
        </p:nvSpPr>
        <p:spPr>
          <a:xfrm>
            <a:off x="5451556" y="5449243"/>
            <a:ext cx="1000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→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C000"/>
                </a:solidFill>
                <a:latin typeface="Hack"/>
                <a:cs typeface="Hack"/>
              </a:rPr>
              <a:t>monty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9" name="object 21">
            <a:extLst>
              <a:ext uri="{FF2B5EF4-FFF2-40B4-BE49-F238E27FC236}">
                <a16:creationId xmlns:a16="http://schemas.microsoft.com/office/drawing/2014/main" id="{2AD9C52B-B49C-44B4-A4C5-449A11A0BF29}"/>
              </a:ext>
            </a:extLst>
          </p:cNvPr>
          <p:cNvSpPr/>
          <p:nvPr/>
        </p:nvSpPr>
        <p:spPr>
          <a:xfrm>
            <a:off x="9980513" y="2892344"/>
            <a:ext cx="319405" cy="708660"/>
          </a:xfrm>
          <a:custGeom>
            <a:avLst/>
            <a:gdLst/>
            <a:ahLst/>
            <a:cxnLst/>
            <a:rect l="l" t="t" r="r" b="b"/>
            <a:pathLst>
              <a:path w="319404" h="708660">
                <a:moveTo>
                  <a:pt x="23784" y="681327"/>
                </a:moveTo>
                <a:lnTo>
                  <a:pt x="5206" y="682878"/>
                </a:lnTo>
                <a:lnTo>
                  <a:pt x="0" y="689101"/>
                </a:lnTo>
                <a:lnTo>
                  <a:pt x="507" y="696213"/>
                </a:lnTo>
                <a:lnTo>
                  <a:pt x="1142" y="703326"/>
                </a:lnTo>
                <a:lnTo>
                  <a:pt x="7365" y="708659"/>
                </a:lnTo>
                <a:lnTo>
                  <a:pt x="27050" y="707009"/>
                </a:lnTo>
                <a:lnTo>
                  <a:pt x="27685" y="706882"/>
                </a:lnTo>
                <a:lnTo>
                  <a:pt x="28320" y="706882"/>
                </a:lnTo>
                <a:lnTo>
                  <a:pt x="28955" y="706754"/>
                </a:lnTo>
                <a:lnTo>
                  <a:pt x="41655" y="703707"/>
                </a:lnTo>
                <a:lnTo>
                  <a:pt x="42290" y="703579"/>
                </a:lnTo>
                <a:lnTo>
                  <a:pt x="83311" y="681736"/>
                </a:lnTo>
                <a:lnTo>
                  <a:pt x="83618" y="681482"/>
                </a:lnTo>
                <a:lnTo>
                  <a:pt x="23113" y="681482"/>
                </a:lnTo>
                <a:lnTo>
                  <a:pt x="23784" y="681327"/>
                </a:lnTo>
                <a:close/>
              </a:path>
              <a:path w="319404" h="708660">
                <a:moveTo>
                  <a:pt x="25018" y="681227"/>
                </a:moveTo>
                <a:lnTo>
                  <a:pt x="23784" y="681327"/>
                </a:lnTo>
                <a:lnTo>
                  <a:pt x="23113" y="681482"/>
                </a:lnTo>
                <a:lnTo>
                  <a:pt x="25018" y="681227"/>
                </a:lnTo>
                <a:close/>
              </a:path>
              <a:path w="319404" h="708660">
                <a:moveTo>
                  <a:pt x="83925" y="681227"/>
                </a:moveTo>
                <a:lnTo>
                  <a:pt x="25018" y="681227"/>
                </a:lnTo>
                <a:lnTo>
                  <a:pt x="23113" y="681482"/>
                </a:lnTo>
                <a:lnTo>
                  <a:pt x="83618" y="681482"/>
                </a:lnTo>
                <a:lnTo>
                  <a:pt x="83925" y="681227"/>
                </a:lnTo>
                <a:close/>
              </a:path>
              <a:path w="319404" h="708660">
                <a:moveTo>
                  <a:pt x="34663" y="678825"/>
                </a:moveTo>
                <a:lnTo>
                  <a:pt x="23784" y="681327"/>
                </a:lnTo>
                <a:lnTo>
                  <a:pt x="25018" y="681227"/>
                </a:lnTo>
                <a:lnTo>
                  <a:pt x="83925" y="681227"/>
                </a:lnTo>
                <a:lnTo>
                  <a:pt x="86530" y="679068"/>
                </a:lnTo>
                <a:lnTo>
                  <a:pt x="34035" y="679068"/>
                </a:lnTo>
                <a:lnTo>
                  <a:pt x="34663" y="678825"/>
                </a:lnTo>
                <a:close/>
              </a:path>
              <a:path w="319404" h="708660">
                <a:moveTo>
                  <a:pt x="35813" y="678561"/>
                </a:moveTo>
                <a:lnTo>
                  <a:pt x="34663" y="678825"/>
                </a:lnTo>
                <a:lnTo>
                  <a:pt x="34035" y="679068"/>
                </a:lnTo>
                <a:lnTo>
                  <a:pt x="35813" y="678561"/>
                </a:lnTo>
                <a:close/>
              </a:path>
              <a:path w="319404" h="708660">
                <a:moveTo>
                  <a:pt x="87143" y="678561"/>
                </a:moveTo>
                <a:lnTo>
                  <a:pt x="35813" y="678561"/>
                </a:lnTo>
                <a:lnTo>
                  <a:pt x="34035" y="679068"/>
                </a:lnTo>
                <a:lnTo>
                  <a:pt x="86530" y="679068"/>
                </a:lnTo>
                <a:lnTo>
                  <a:pt x="87143" y="678561"/>
                </a:lnTo>
                <a:close/>
              </a:path>
              <a:path w="319404" h="708660">
                <a:moveTo>
                  <a:pt x="267218" y="77335"/>
                </a:moveTo>
                <a:lnTo>
                  <a:pt x="263651" y="128270"/>
                </a:lnTo>
                <a:lnTo>
                  <a:pt x="256539" y="191262"/>
                </a:lnTo>
                <a:lnTo>
                  <a:pt x="246760" y="252857"/>
                </a:lnTo>
                <a:lnTo>
                  <a:pt x="234695" y="312166"/>
                </a:lnTo>
                <a:lnTo>
                  <a:pt x="220471" y="369188"/>
                </a:lnTo>
                <a:lnTo>
                  <a:pt x="204342" y="422909"/>
                </a:lnTo>
                <a:lnTo>
                  <a:pt x="186562" y="472948"/>
                </a:lnTo>
                <a:lnTo>
                  <a:pt x="167131" y="519049"/>
                </a:lnTo>
                <a:lnTo>
                  <a:pt x="146557" y="560451"/>
                </a:lnTo>
                <a:lnTo>
                  <a:pt x="124967" y="596518"/>
                </a:lnTo>
                <a:lnTo>
                  <a:pt x="91185" y="639572"/>
                </a:lnTo>
                <a:lnTo>
                  <a:pt x="57530" y="668147"/>
                </a:lnTo>
                <a:lnTo>
                  <a:pt x="34663" y="678825"/>
                </a:lnTo>
                <a:lnTo>
                  <a:pt x="35813" y="678561"/>
                </a:lnTo>
                <a:lnTo>
                  <a:pt x="87143" y="678561"/>
                </a:lnTo>
                <a:lnTo>
                  <a:pt x="96646" y="670687"/>
                </a:lnTo>
                <a:lnTo>
                  <a:pt x="134238" y="628268"/>
                </a:lnTo>
                <a:lnTo>
                  <a:pt x="157733" y="592963"/>
                </a:lnTo>
                <a:lnTo>
                  <a:pt x="179958" y="552323"/>
                </a:lnTo>
                <a:lnTo>
                  <a:pt x="200659" y="506984"/>
                </a:lnTo>
                <a:lnTo>
                  <a:pt x="219963" y="457580"/>
                </a:lnTo>
                <a:lnTo>
                  <a:pt x="237362" y="404113"/>
                </a:lnTo>
                <a:lnTo>
                  <a:pt x="252856" y="347599"/>
                </a:lnTo>
                <a:lnTo>
                  <a:pt x="266318" y="288289"/>
                </a:lnTo>
                <a:lnTo>
                  <a:pt x="277494" y="226567"/>
                </a:lnTo>
                <a:lnTo>
                  <a:pt x="286130" y="163195"/>
                </a:lnTo>
                <a:lnTo>
                  <a:pt x="292100" y="98551"/>
                </a:lnTo>
                <a:lnTo>
                  <a:pt x="293118" y="78097"/>
                </a:lnTo>
                <a:lnTo>
                  <a:pt x="267218" y="77335"/>
                </a:lnTo>
                <a:close/>
              </a:path>
              <a:path w="319404" h="708660">
                <a:moveTo>
                  <a:pt x="306511" y="51434"/>
                </a:moveTo>
                <a:lnTo>
                  <a:pt x="274192" y="51434"/>
                </a:lnTo>
                <a:lnTo>
                  <a:pt x="288543" y="52197"/>
                </a:lnTo>
                <a:lnTo>
                  <a:pt x="294004" y="58166"/>
                </a:lnTo>
                <a:lnTo>
                  <a:pt x="293750" y="65404"/>
                </a:lnTo>
                <a:lnTo>
                  <a:pt x="293118" y="78097"/>
                </a:lnTo>
                <a:lnTo>
                  <a:pt x="319277" y="78866"/>
                </a:lnTo>
                <a:lnTo>
                  <a:pt x="306511" y="51434"/>
                </a:lnTo>
                <a:close/>
              </a:path>
              <a:path w="319404" h="708660">
                <a:moveTo>
                  <a:pt x="274192" y="51434"/>
                </a:moveTo>
                <a:lnTo>
                  <a:pt x="268096" y="57023"/>
                </a:lnTo>
                <a:lnTo>
                  <a:pt x="267782" y="65404"/>
                </a:lnTo>
                <a:lnTo>
                  <a:pt x="267218" y="77335"/>
                </a:lnTo>
                <a:lnTo>
                  <a:pt x="293118" y="78097"/>
                </a:lnTo>
                <a:lnTo>
                  <a:pt x="293750" y="65404"/>
                </a:lnTo>
                <a:lnTo>
                  <a:pt x="294004" y="58166"/>
                </a:lnTo>
                <a:lnTo>
                  <a:pt x="288543" y="52197"/>
                </a:lnTo>
                <a:lnTo>
                  <a:pt x="274192" y="51434"/>
                </a:lnTo>
                <a:close/>
              </a:path>
              <a:path w="319404" h="708660">
                <a:moveTo>
                  <a:pt x="282575" y="0"/>
                </a:moveTo>
                <a:lnTo>
                  <a:pt x="241553" y="76580"/>
                </a:lnTo>
                <a:lnTo>
                  <a:pt x="267218" y="77335"/>
                </a:lnTo>
                <a:lnTo>
                  <a:pt x="267842" y="64134"/>
                </a:lnTo>
                <a:lnTo>
                  <a:pt x="268096" y="57023"/>
                </a:lnTo>
                <a:lnTo>
                  <a:pt x="274192" y="51434"/>
                </a:lnTo>
                <a:lnTo>
                  <a:pt x="306511" y="51434"/>
                </a:lnTo>
                <a:lnTo>
                  <a:pt x="282575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F485B96B-99AC-4E67-BF7F-4D64CCA1DECD}"/>
              </a:ext>
            </a:extLst>
          </p:cNvPr>
          <p:cNvSpPr/>
          <p:nvPr/>
        </p:nvSpPr>
        <p:spPr>
          <a:xfrm>
            <a:off x="6912864" y="1027175"/>
            <a:ext cx="4634102" cy="3276600"/>
          </a:xfrm>
          <a:prstGeom prst="ellipse">
            <a:avLst/>
          </a:prstGeom>
          <a:solidFill>
            <a:srgbClr val="FFE89F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667004" y="335660"/>
            <a:ext cx="469620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C000"/>
                </a:solidFill>
                <a:latin typeface="Century Gothic"/>
                <a:cs typeface="Century Gothic"/>
              </a:rPr>
              <a:t>Nonlocal Variables</a:t>
            </a:r>
            <a:endParaRPr sz="24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045" y="1076308"/>
            <a:ext cx="2829859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spcAft>
                <a:spcPts val="600"/>
              </a:spcAf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outer():</a:t>
            </a: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 'hello'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0738" y="1847847"/>
            <a:ext cx="4569918" cy="28597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075180" indent="-4572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inner1():  nonlocal x</a:t>
            </a:r>
          </a:p>
          <a:p>
            <a:pPr marL="469265">
              <a:lnSpc>
                <a:spcPct val="100000"/>
              </a:lnSpc>
              <a:spcAft>
                <a:spcPts val="600"/>
              </a:spcAf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 'python'</a:t>
            </a:r>
          </a:p>
          <a:p>
            <a:pPr marL="926465" marR="1478280" indent="-4572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inner2():  nonlocal x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926465" marR="1478280" indent="-457200">
              <a:lnSpc>
                <a:spcPct val="100000"/>
              </a:lnSpc>
            </a:pPr>
            <a:r>
              <a:rPr lang="en-US" sz="2000" dirty="0">
                <a:solidFill>
                  <a:srgbClr val="FFFF00"/>
                </a:solidFill>
                <a:latin typeface="Hack"/>
                <a:cs typeface="Hack"/>
              </a:rPr>
              <a:t>  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 'monty'</a:t>
            </a:r>
          </a:p>
          <a:p>
            <a:pPr marL="469265" marR="508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print('inner(before)', x)  inner2()  print('inner(after)', x)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4502" y="4934223"/>
            <a:ext cx="299029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inner1()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print('outer', x)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53602" y="3766225"/>
            <a:ext cx="134670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cs typeface="Wingdings"/>
              </a:rPr>
              <a:t>→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python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998" y="5851599"/>
            <a:ext cx="238100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outer()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36617" y="4340012"/>
            <a:ext cx="118429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</a:rPr>
              <a:t>→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monty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6617" y="5234400"/>
            <a:ext cx="118429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</a:rPr>
              <a:t>→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monty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12864" y="1027175"/>
            <a:ext cx="4696205" cy="3380994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216643" y="1161999"/>
            <a:ext cx="732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global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88517" y="1566481"/>
            <a:ext cx="3897629" cy="2536825"/>
            <a:chOff x="7188517" y="1566481"/>
            <a:chExt cx="3897629" cy="2536825"/>
          </a:xfrm>
        </p:grpSpPr>
        <p:sp>
          <p:nvSpPr>
            <p:cNvPr id="13" name="object 13"/>
            <p:cNvSpPr/>
            <p:nvPr/>
          </p:nvSpPr>
          <p:spPr>
            <a:xfrm>
              <a:off x="7193280" y="1571244"/>
              <a:ext cx="3887724" cy="25267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93280" y="1571244"/>
              <a:ext cx="3888104" cy="2527300"/>
            </a:xfrm>
            <a:custGeom>
              <a:avLst/>
              <a:gdLst/>
              <a:ahLst/>
              <a:cxnLst/>
              <a:rect l="l" t="t" r="r" b="b"/>
              <a:pathLst>
                <a:path w="3888104" h="2527300">
                  <a:moveTo>
                    <a:pt x="0" y="1263395"/>
                  </a:moveTo>
                  <a:lnTo>
                    <a:pt x="3420" y="1187823"/>
                  </a:lnTo>
                  <a:lnTo>
                    <a:pt x="13553" y="1113424"/>
                  </a:lnTo>
                  <a:lnTo>
                    <a:pt x="30206" y="1040323"/>
                  </a:lnTo>
                  <a:lnTo>
                    <a:pt x="53187" y="968646"/>
                  </a:lnTo>
                  <a:lnTo>
                    <a:pt x="82303" y="898516"/>
                  </a:lnTo>
                  <a:lnTo>
                    <a:pt x="99102" y="864071"/>
                  </a:lnTo>
                  <a:lnTo>
                    <a:pt x="117362" y="830060"/>
                  </a:lnTo>
                  <a:lnTo>
                    <a:pt x="137060" y="796498"/>
                  </a:lnTo>
                  <a:lnTo>
                    <a:pt x="158172" y="763402"/>
                  </a:lnTo>
                  <a:lnTo>
                    <a:pt x="180672" y="730787"/>
                  </a:lnTo>
                  <a:lnTo>
                    <a:pt x="204539" y="698668"/>
                  </a:lnTo>
                  <a:lnTo>
                    <a:pt x="229746" y="667061"/>
                  </a:lnTo>
                  <a:lnTo>
                    <a:pt x="256271" y="635982"/>
                  </a:lnTo>
                  <a:lnTo>
                    <a:pt x="284089" y="605447"/>
                  </a:lnTo>
                  <a:lnTo>
                    <a:pt x="313176" y="575470"/>
                  </a:lnTo>
                  <a:lnTo>
                    <a:pt x="343509" y="546069"/>
                  </a:lnTo>
                  <a:lnTo>
                    <a:pt x="375062" y="517257"/>
                  </a:lnTo>
                  <a:lnTo>
                    <a:pt x="407812" y="489052"/>
                  </a:lnTo>
                  <a:lnTo>
                    <a:pt x="441735" y="461468"/>
                  </a:lnTo>
                  <a:lnTo>
                    <a:pt x="476808" y="434522"/>
                  </a:lnTo>
                  <a:lnTo>
                    <a:pt x="513004" y="408228"/>
                  </a:lnTo>
                  <a:lnTo>
                    <a:pt x="550302" y="382603"/>
                  </a:lnTo>
                  <a:lnTo>
                    <a:pt x="588677" y="357662"/>
                  </a:lnTo>
                  <a:lnTo>
                    <a:pt x="628103" y="333421"/>
                  </a:lnTo>
                  <a:lnTo>
                    <a:pt x="668559" y="309895"/>
                  </a:lnTo>
                  <a:lnTo>
                    <a:pt x="710019" y="287100"/>
                  </a:lnTo>
                  <a:lnTo>
                    <a:pt x="752460" y="265052"/>
                  </a:lnTo>
                  <a:lnTo>
                    <a:pt x="795857" y="243766"/>
                  </a:lnTo>
                  <a:lnTo>
                    <a:pt x="840186" y="223259"/>
                  </a:lnTo>
                  <a:lnTo>
                    <a:pt x="885423" y="203545"/>
                  </a:lnTo>
                  <a:lnTo>
                    <a:pt x="931545" y="184640"/>
                  </a:lnTo>
                  <a:lnTo>
                    <a:pt x="978527" y="166560"/>
                  </a:lnTo>
                  <a:lnTo>
                    <a:pt x="1026345" y="149320"/>
                  </a:lnTo>
                  <a:lnTo>
                    <a:pt x="1074975" y="132937"/>
                  </a:lnTo>
                  <a:lnTo>
                    <a:pt x="1124393" y="117425"/>
                  </a:lnTo>
                  <a:lnTo>
                    <a:pt x="1174575" y="102801"/>
                  </a:lnTo>
                  <a:lnTo>
                    <a:pt x="1225497" y="89080"/>
                  </a:lnTo>
                  <a:lnTo>
                    <a:pt x="1277134" y="76278"/>
                  </a:lnTo>
                  <a:lnTo>
                    <a:pt x="1329464" y="64410"/>
                  </a:lnTo>
                  <a:lnTo>
                    <a:pt x="1382461" y="53492"/>
                  </a:lnTo>
                  <a:lnTo>
                    <a:pt x="1436102" y="43539"/>
                  </a:lnTo>
                  <a:lnTo>
                    <a:pt x="1490362" y="34568"/>
                  </a:lnTo>
                  <a:lnTo>
                    <a:pt x="1545218" y="26594"/>
                  </a:lnTo>
                  <a:lnTo>
                    <a:pt x="1600645" y="19632"/>
                  </a:lnTo>
                  <a:lnTo>
                    <a:pt x="1656619" y="13698"/>
                  </a:lnTo>
                  <a:lnTo>
                    <a:pt x="1713117" y="8808"/>
                  </a:lnTo>
                  <a:lnTo>
                    <a:pt x="1770115" y="4978"/>
                  </a:lnTo>
                  <a:lnTo>
                    <a:pt x="1827587" y="2223"/>
                  </a:lnTo>
                  <a:lnTo>
                    <a:pt x="1885511" y="558"/>
                  </a:lnTo>
                  <a:lnTo>
                    <a:pt x="1943861" y="0"/>
                  </a:lnTo>
                  <a:lnTo>
                    <a:pt x="2002212" y="558"/>
                  </a:lnTo>
                  <a:lnTo>
                    <a:pt x="2060136" y="2223"/>
                  </a:lnTo>
                  <a:lnTo>
                    <a:pt x="2117608" y="4978"/>
                  </a:lnTo>
                  <a:lnTo>
                    <a:pt x="2174605" y="8808"/>
                  </a:lnTo>
                  <a:lnTo>
                    <a:pt x="2231103" y="13698"/>
                  </a:lnTo>
                  <a:lnTo>
                    <a:pt x="2287078" y="19632"/>
                  </a:lnTo>
                  <a:lnTo>
                    <a:pt x="2342505" y="26594"/>
                  </a:lnTo>
                  <a:lnTo>
                    <a:pt x="2397361" y="34568"/>
                  </a:lnTo>
                  <a:lnTo>
                    <a:pt x="2451621" y="43539"/>
                  </a:lnTo>
                  <a:lnTo>
                    <a:pt x="2505262" y="53492"/>
                  </a:lnTo>
                  <a:lnTo>
                    <a:pt x="2558259" y="64410"/>
                  </a:lnTo>
                  <a:lnTo>
                    <a:pt x="2610588" y="76278"/>
                  </a:lnTo>
                  <a:lnTo>
                    <a:pt x="2662226" y="89080"/>
                  </a:lnTo>
                  <a:lnTo>
                    <a:pt x="2713148" y="102801"/>
                  </a:lnTo>
                  <a:lnTo>
                    <a:pt x="2763330" y="117425"/>
                  </a:lnTo>
                  <a:lnTo>
                    <a:pt x="2812748" y="132937"/>
                  </a:lnTo>
                  <a:lnTo>
                    <a:pt x="2861378" y="149320"/>
                  </a:lnTo>
                  <a:lnTo>
                    <a:pt x="2909196" y="166560"/>
                  </a:lnTo>
                  <a:lnTo>
                    <a:pt x="2956178" y="184640"/>
                  </a:lnTo>
                  <a:lnTo>
                    <a:pt x="3002299" y="203545"/>
                  </a:lnTo>
                  <a:lnTo>
                    <a:pt x="3047537" y="223259"/>
                  </a:lnTo>
                  <a:lnTo>
                    <a:pt x="3091866" y="243766"/>
                  </a:lnTo>
                  <a:lnTo>
                    <a:pt x="3135263" y="265052"/>
                  </a:lnTo>
                  <a:lnTo>
                    <a:pt x="3177704" y="287100"/>
                  </a:lnTo>
                  <a:lnTo>
                    <a:pt x="3219164" y="309895"/>
                  </a:lnTo>
                  <a:lnTo>
                    <a:pt x="3259619" y="333421"/>
                  </a:lnTo>
                  <a:lnTo>
                    <a:pt x="3299046" y="357662"/>
                  </a:lnTo>
                  <a:lnTo>
                    <a:pt x="3337421" y="382603"/>
                  </a:lnTo>
                  <a:lnTo>
                    <a:pt x="3374718" y="408228"/>
                  </a:lnTo>
                  <a:lnTo>
                    <a:pt x="3410915" y="434522"/>
                  </a:lnTo>
                  <a:lnTo>
                    <a:pt x="3445987" y="461468"/>
                  </a:lnTo>
                  <a:lnTo>
                    <a:pt x="3479911" y="489052"/>
                  </a:lnTo>
                  <a:lnTo>
                    <a:pt x="3512661" y="517257"/>
                  </a:lnTo>
                  <a:lnTo>
                    <a:pt x="3544214" y="546069"/>
                  </a:lnTo>
                  <a:lnTo>
                    <a:pt x="3574547" y="575470"/>
                  </a:lnTo>
                  <a:lnTo>
                    <a:pt x="3603634" y="605447"/>
                  </a:lnTo>
                  <a:lnTo>
                    <a:pt x="3631452" y="635982"/>
                  </a:lnTo>
                  <a:lnTo>
                    <a:pt x="3657977" y="667061"/>
                  </a:lnTo>
                  <a:lnTo>
                    <a:pt x="3683184" y="698668"/>
                  </a:lnTo>
                  <a:lnTo>
                    <a:pt x="3707050" y="730787"/>
                  </a:lnTo>
                  <a:lnTo>
                    <a:pt x="3729551" y="763402"/>
                  </a:lnTo>
                  <a:lnTo>
                    <a:pt x="3750663" y="796498"/>
                  </a:lnTo>
                  <a:lnTo>
                    <a:pt x="3770361" y="830060"/>
                  </a:lnTo>
                  <a:lnTo>
                    <a:pt x="3788621" y="864071"/>
                  </a:lnTo>
                  <a:lnTo>
                    <a:pt x="3805419" y="898516"/>
                  </a:lnTo>
                  <a:lnTo>
                    <a:pt x="3834536" y="968646"/>
                  </a:lnTo>
                  <a:lnTo>
                    <a:pt x="3857517" y="1040323"/>
                  </a:lnTo>
                  <a:lnTo>
                    <a:pt x="3874170" y="1113424"/>
                  </a:lnTo>
                  <a:lnTo>
                    <a:pt x="3884303" y="1187823"/>
                  </a:lnTo>
                  <a:lnTo>
                    <a:pt x="3887724" y="1263395"/>
                  </a:lnTo>
                  <a:lnTo>
                    <a:pt x="3886864" y="1301320"/>
                  </a:lnTo>
                  <a:lnTo>
                    <a:pt x="3880064" y="1376322"/>
                  </a:lnTo>
                  <a:lnTo>
                    <a:pt x="3866646" y="1450087"/>
                  </a:lnTo>
                  <a:lnTo>
                    <a:pt x="3846805" y="1522492"/>
                  </a:lnTo>
                  <a:lnTo>
                    <a:pt x="3820732" y="1593412"/>
                  </a:lnTo>
                  <a:lnTo>
                    <a:pt x="3788621" y="1662720"/>
                  </a:lnTo>
                  <a:lnTo>
                    <a:pt x="3770361" y="1696731"/>
                  </a:lnTo>
                  <a:lnTo>
                    <a:pt x="3750663" y="1730293"/>
                  </a:lnTo>
                  <a:lnTo>
                    <a:pt x="3729551" y="1763389"/>
                  </a:lnTo>
                  <a:lnTo>
                    <a:pt x="3707050" y="1796004"/>
                  </a:lnTo>
                  <a:lnTo>
                    <a:pt x="3683184" y="1828123"/>
                  </a:lnTo>
                  <a:lnTo>
                    <a:pt x="3657977" y="1859730"/>
                  </a:lnTo>
                  <a:lnTo>
                    <a:pt x="3631452" y="1890809"/>
                  </a:lnTo>
                  <a:lnTo>
                    <a:pt x="3603634" y="1921344"/>
                  </a:lnTo>
                  <a:lnTo>
                    <a:pt x="3574547" y="1951321"/>
                  </a:lnTo>
                  <a:lnTo>
                    <a:pt x="3544214" y="1980722"/>
                  </a:lnTo>
                  <a:lnTo>
                    <a:pt x="3512661" y="2009534"/>
                  </a:lnTo>
                  <a:lnTo>
                    <a:pt x="3479911" y="2037739"/>
                  </a:lnTo>
                  <a:lnTo>
                    <a:pt x="3445987" y="2065323"/>
                  </a:lnTo>
                  <a:lnTo>
                    <a:pt x="3410915" y="2092269"/>
                  </a:lnTo>
                  <a:lnTo>
                    <a:pt x="3374718" y="2118563"/>
                  </a:lnTo>
                  <a:lnTo>
                    <a:pt x="3337421" y="2144188"/>
                  </a:lnTo>
                  <a:lnTo>
                    <a:pt x="3299046" y="2169129"/>
                  </a:lnTo>
                  <a:lnTo>
                    <a:pt x="3259619" y="2193370"/>
                  </a:lnTo>
                  <a:lnTo>
                    <a:pt x="3219164" y="2216896"/>
                  </a:lnTo>
                  <a:lnTo>
                    <a:pt x="3177704" y="2239691"/>
                  </a:lnTo>
                  <a:lnTo>
                    <a:pt x="3135263" y="2261739"/>
                  </a:lnTo>
                  <a:lnTo>
                    <a:pt x="3091866" y="2283025"/>
                  </a:lnTo>
                  <a:lnTo>
                    <a:pt x="3047537" y="2303532"/>
                  </a:lnTo>
                  <a:lnTo>
                    <a:pt x="3002299" y="2323246"/>
                  </a:lnTo>
                  <a:lnTo>
                    <a:pt x="2956178" y="2342151"/>
                  </a:lnTo>
                  <a:lnTo>
                    <a:pt x="2909196" y="2360231"/>
                  </a:lnTo>
                  <a:lnTo>
                    <a:pt x="2861378" y="2377471"/>
                  </a:lnTo>
                  <a:lnTo>
                    <a:pt x="2812748" y="2393854"/>
                  </a:lnTo>
                  <a:lnTo>
                    <a:pt x="2763330" y="2409365"/>
                  </a:lnTo>
                  <a:lnTo>
                    <a:pt x="2713148" y="2423990"/>
                  </a:lnTo>
                  <a:lnTo>
                    <a:pt x="2662226" y="2437711"/>
                  </a:lnTo>
                  <a:lnTo>
                    <a:pt x="2610588" y="2450513"/>
                  </a:lnTo>
                  <a:lnTo>
                    <a:pt x="2558259" y="2462381"/>
                  </a:lnTo>
                  <a:lnTo>
                    <a:pt x="2505262" y="2473299"/>
                  </a:lnTo>
                  <a:lnTo>
                    <a:pt x="2451621" y="2483251"/>
                  </a:lnTo>
                  <a:lnTo>
                    <a:pt x="2397361" y="2492223"/>
                  </a:lnTo>
                  <a:lnTo>
                    <a:pt x="2342505" y="2500197"/>
                  </a:lnTo>
                  <a:lnTo>
                    <a:pt x="2287078" y="2507159"/>
                  </a:lnTo>
                  <a:lnTo>
                    <a:pt x="2231103" y="2513092"/>
                  </a:lnTo>
                  <a:lnTo>
                    <a:pt x="2174605" y="2517982"/>
                  </a:lnTo>
                  <a:lnTo>
                    <a:pt x="2117608" y="2521813"/>
                  </a:lnTo>
                  <a:lnTo>
                    <a:pt x="2060136" y="2524568"/>
                  </a:lnTo>
                  <a:lnTo>
                    <a:pt x="2002212" y="2526233"/>
                  </a:lnTo>
                  <a:lnTo>
                    <a:pt x="1943861" y="2526791"/>
                  </a:lnTo>
                  <a:lnTo>
                    <a:pt x="1885511" y="2526233"/>
                  </a:lnTo>
                  <a:lnTo>
                    <a:pt x="1827587" y="2524568"/>
                  </a:lnTo>
                  <a:lnTo>
                    <a:pt x="1770115" y="2521813"/>
                  </a:lnTo>
                  <a:lnTo>
                    <a:pt x="1713117" y="2517982"/>
                  </a:lnTo>
                  <a:lnTo>
                    <a:pt x="1656619" y="2513092"/>
                  </a:lnTo>
                  <a:lnTo>
                    <a:pt x="1600645" y="2507159"/>
                  </a:lnTo>
                  <a:lnTo>
                    <a:pt x="1545218" y="2500197"/>
                  </a:lnTo>
                  <a:lnTo>
                    <a:pt x="1490362" y="2492223"/>
                  </a:lnTo>
                  <a:lnTo>
                    <a:pt x="1436102" y="2483251"/>
                  </a:lnTo>
                  <a:lnTo>
                    <a:pt x="1382461" y="2473299"/>
                  </a:lnTo>
                  <a:lnTo>
                    <a:pt x="1329464" y="2462381"/>
                  </a:lnTo>
                  <a:lnTo>
                    <a:pt x="1277134" y="2450513"/>
                  </a:lnTo>
                  <a:lnTo>
                    <a:pt x="1225497" y="2437711"/>
                  </a:lnTo>
                  <a:lnTo>
                    <a:pt x="1174575" y="2423990"/>
                  </a:lnTo>
                  <a:lnTo>
                    <a:pt x="1124393" y="2409365"/>
                  </a:lnTo>
                  <a:lnTo>
                    <a:pt x="1074975" y="2393854"/>
                  </a:lnTo>
                  <a:lnTo>
                    <a:pt x="1026345" y="2377471"/>
                  </a:lnTo>
                  <a:lnTo>
                    <a:pt x="978527" y="2360231"/>
                  </a:lnTo>
                  <a:lnTo>
                    <a:pt x="931545" y="2342151"/>
                  </a:lnTo>
                  <a:lnTo>
                    <a:pt x="885423" y="2323246"/>
                  </a:lnTo>
                  <a:lnTo>
                    <a:pt x="840186" y="2303532"/>
                  </a:lnTo>
                  <a:lnTo>
                    <a:pt x="795857" y="2283025"/>
                  </a:lnTo>
                  <a:lnTo>
                    <a:pt x="752460" y="2261739"/>
                  </a:lnTo>
                  <a:lnTo>
                    <a:pt x="710019" y="2239691"/>
                  </a:lnTo>
                  <a:lnTo>
                    <a:pt x="668559" y="2216896"/>
                  </a:lnTo>
                  <a:lnTo>
                    <a:pt x="628103" y="2193370"/>
                  </a:lnTo>
                  <a:lnTo>
                    <a:pt x="588677" y="2169129"/>
                  </a:lnTo>
                  <a:lnTo>
                    <a:pt x="550302" y="2144188"/>
                  </a:lnTo>
                  <a:lnTo>
                    <a:pt x="513004" y="2118563"/>
                  </a:lnTo>
                  <a:lnTo>
                    <a:pt x="476808" y="2092269"/>
                  </a:lnTo>
                  <a:lnTo>
                    <a:pt x="441735" y="2065323"/>
                  </a:lnTo>
                  <a:lnTo>
                    <a:pt x="407812" y="2037739"/>
                  </a:lnTo>
                  <a:lnTo>
                    <a:pt x="375062" y="2009534"/>
                  </a:lnTo>
                  <a:lnTo>
                    <a:pt x="343509" y="1980722"/>
                  </a:lnTo>
                  <a:lnTo>
                    <a:pt x="313176" y="1951321"/>
                  </a:lnTo>
                  <a:lnTo>
                    <a:pt x="284089" y="1921344"/>
                  </a:lnTo>
                  <a:lnTo>
                    <a:pt x="256271" y="1890809"/>
                  </a:lnTo>
                  <a:lnTo>
                    <a:pt x="229746" y="1859730"/>
                  </a:lnTo>
                  <a:lnTo>
                    <a:pt x="204539" y="1828123"/>
                  </a:lnTo>
                  <a:lnTo>
                    <a:pt x="180672" y="1796004"/>
                  </a:lnTo>
                  <a:lnTo>
                    <a:pt x="158172" y="1763389"/>
                  </a:lnTo>
                  <a:lnTo>
                    <a:pt x="137060" y="1730293"/>
                  </a:lnTo>
                  <a:lnTo>
                    <a:pt x="117362" y="1696731"/>
                  </a:lnTo>
                  <a:lnTo>
                    <a:pt x="99102" y="1662720"/>
                  </a:lnTo>
                  <a:lnTo>
                    <a:pt x="82303" y="1628275"/>
                  </a:lnTo>
                  <a:lnTo>
                    <a:pt x="53187" y="1558146"/>
                  </a:lnTo>
                  <a:lnTo>
                    <a:pt x="30206" y="1486468"/>
                  </a:lnTo>
                  <a:lnTo>
                    <a:pt x="13553" y="1413367"/>
                  </a:lnTo>
                  <a:lnTo>
                    <a:pt x="3420" y="1338968"/>
                  </a:lnTo>
                  <a:lnTo>
                    <a:pt x="0" y="1263395"/>
                  </a:lnTo>
                  <a:close/>
                </a:path>
              </a:pathLst>
            </a:custGeom>
            <a:ln w="9144">
              <a:solidFill>
                <a:srgbClr val="D0BF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095615" y="1838325"/>
            <a:ext cx="148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local (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outer</a:t>
            </a:r>
            <a:r>
              <a:rPr sz="1800" dirty="0">
                <a:latin typeface="Century Gothic"/>
                <a:cs typeface="Century Gothic"/>
              </a:rPr>
              <a:t>)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66660" y="2133600"/>
            <a:ext cx="2796540" cy="1724025"/>
          </a:xfrm>
          <a:custGeom>
            <a:avLst/>
            <a:gdLst/>
            <a:ahLst/>
            <a:cxnLst/>
            <a:rect l="l" t="t" r="r" b="b"/>
            <a:pathLst>
              <a:path w="2796540" h="1724025">
                <a:moveTo>
                  <a:pt x="0" y="861822"/>
                </a:moveTo>
                <a:lnTo>
                  <a:pt x="4874" y="789343"/>
                </a:lnTo>
                <a:lnTo>
                  <a:pt x="19237" y="718526"/>
                </a:lnTo>
                <a:lnTo>
                  <a:pt x="42701" y="649610"/>
                </a:lnTo>
                <a:lnTo>
                  <a:pt x="74879" y="582835"/>
                </a:lnTo>
                <a:lnTo>
                  <a:pt x="115381" y="518440"/>
                </a:lnTo>
                <a:lnTo>
                  <a:pt x="138633" y="487209"/>
                </a:lnTo>
                <a:lnTo>
                  <a:pt x="163820" y="456664"/>
                </a:lnTo>
                <a:lnTo>
                  <a:pt x="190895" y="426832"/>
                </a:lnTo>
                <a:lnTo>
                  <a:pt x="219808" y="397746"/>
                </a:lnTo>
                <a:lnTo>
                  <a:pt x="250511" y="369433"/>
                </a:lnTo>
                <a:lnTo>
                  <a:pt x="282956" y="341925"/>
                </a:lnTo>
                <a:lnTo>
                  <a:pt x="317093" y="315251"/>
                </a:lnTo>
                <a:lnTo>
                  <a:pt x="352876" y="289441"/>
                </a:lnTo>
                <a:lnTo>
                  <a:pt x="390254" y="264525"/>
                </a:lnTo>
                <a:lnTo>
                  <a:pt x="429180" y="240533"/>
                </a:lnTo>
                <a:lnTo>
                  <a:pt x="469605" y="217495"/>
                </a:lnTo>
                <a:lnTo>
                  <a:pt x="511480" y="195441"/>
                </a:lnTo>
                <a:lnTo>
                  <a:pt x="554758" y="174400"/>
                </a:lnTo>
                <a:lnTo>
                  <a:pt x="599389" y="154402"/>
                </a:lnTo>
                <a:lnTo>
                  <a:pt x="645324" y="135479"/>
                </a:lnTo>
                <a:lnTo>
                  <a:pt x="692516" y="117658"/>
                </a:lnTo>
                <a:lnTo>
                  <a:pt x="740916" y="100971"/>
                </a:lnTo>
                <a:lnTo>
                  <a:pt x="790476" y="85446"/>
                </a:lnTo>
                <a:lnTo>
                  <a:pt x="841146" y="71115"/>
                </a:lnTo>
                <a:lnTo>
                  <a:pt x="892878" y="58007"/>
                </a:lnTo>
                <a:lnTo>
                  <a:pt x="945624" y="46151"/>
                </a:lnTo>
                <a:lnTo>
                  <a:pt x="999336" y="35579"/>
                </a:lnTo>
                <a:lnTo>
                  <a:pt x="1053964" y="26319"/>
                </a:lnTo>
                <a:lnTo>
                  <a:pt x="1109461" y="18401"/>
                </a:lnTo>
                <a:lnTo>
                  <a:pt x="1165777" y="11856"/>
                </a:lnTo>
                <a:lnTo>
                  <a:pt x="1222865" y="6714"/>
                </a:lnTo>
                <a:lnTo>
                  <a:pt x="1280675" y="3004"/>
                </a:lnTo>
                <a:lnTo>
                  <a:pt x="1339159" y="756"/>
                </a:lnTo>
                <a:lnTo>
                  <a:pt x="1398269" y="0"/>
                </a:lnTo>
                <a:lnTo>
                  <a:pt x="1457379" y="756"/>
                </a:lnTo>
                <a:lnTo>
                  <a:pt x="1515864" y="3004"/>
                </a:lnTo>
                <a:lnTo>
                  <a:pt x="1573674" y="6714"/>
                </a:lnTo>
                <a:lnTo>
                  <a:pt x="1630761" y="11856"/>
                </a:lnTo>
                <a:lnTo>
                  <a:pt x="1687078" y="18401"/>
                </a:lnTo>
                <a:lnTo>
                  <a:pt x="1742574" y="26319"/>
                </a:lnTo>
                <a:lnTo>
                  <a:pt x="1797203" y="35579"/>
                </a:lnTo>
                <a:lnTo>
                  <a:pt x="1850914" y="46151"/>
                </a:lnTo>
                <a:lnTo>
                  <a:pt x="1903660" y="58007"/>
                </a:lnTo>
                <a:lnTo>
                  <a:pt x="1955393" y="71115"/>
                </a:lnTo>
                <a:lnTo>
                  <a:pt x="2006063" y="85446"/>
                </a:lnTo>
                <a:lnTo>
                  <a:pt x="2055622" y="100971"/>
                </a:lnTo>
                <a:lnTo>
                  <a:pt x="2104022" y="117658"/>
                </a:lnTo>
                <a:lnTo>
                  <a:pt x="2151215" y="135479"/>
                </a:lnTo>
                <a:lnTo>
                  <a:pt x="2197150" y="154402"/>
                </a:lnTo>
                <a:lnTo>
                  <a:pt x="2241781" y="174400"/>
                </a:lnTo>
                <a:lnTo>
                  <a:pt x="2285058" y="195441"/>
                </a:lnTo>
                <a:lnTo>
                  <a:pt x="2326934" y="217495"/>
                </a:lnTo>
                <a:lnTo>
                  <a:pt x="2367359" y="240533"/>
                </a:lnTo>
                <a:lnTo>
                  <a:pt x="2406285" y="264525"/>
                </a:lnTo>
                <a:lnTo>
                  <a:pt x="2443663" y="289441"/>
                </a:lnTo>
                <a:lnTo>
                  <a:pt x="2479446" y="315251"/>
                </a:lnTo>
                <a:lnTo>
                  <a:pt x="2513583" y="341925"/>
                </a:lnTo>
                <a:lnTo>
                  <a:pt x="2546028" y="369433"/>
                </a:lnTo>
                <a:lnTo>
                  <a:pt x="2576731" y="397746"/>
                </a:lnTo>
                <a:lnTo>
                  <a:pt x="2605645" y="426832"/>
                </a:lnTo>
                <a:lnTo>
                  <a:pt x="2632719" y="456664"/>
                </a:lnTo>
                <a:lnTo>
                  <a:pt x="2657906" y="487209"/>
                </a:lnTo>
                <a:lnTo>
                  <a:pt x="2681158" y="518440"/>
                </a:lnTo>
                <a:lnTo>
                  <a:pt x="2702426" y="550325"/>
                </a:lnTo>
                <a:lnTo>
                  <a:pt x="2738814" y="615940"/>
                </a:lnTo>
                <a:lnTo>
                  <a:pt x="2766684" y="683815"/>
                </a:lnTo>
                <a:lnTo>
                  <a:pt x="2785646" y="753711"/>
                </a:lnTo>
                <a:lnTo>
                  <a:pt x="2795313" y="825389"/>
                </a:lnTo>
                <a:lnTo>
                  <a:pt x="2796540" y="861822"/>
                </a:lnTo>
                <a:lnTo>
                  <a:pt x="2795313" y="898254"/>
                </a:lnTo>
                <a:lnTo>
                  <a:pt x="2785646" y="969932"/>
                </a:lnTo>
                <a:lnTo>
                  <a:pt x="2766684" y="1039828"/>
                </a:lnTo>
                <a:lnTo>
                  <a:pt x="2738814" y="1107703"/>
                </a:lnTo>
                <a:lnTo>
                  <a:pt x="2702426" y="1173318"/>
                </a:lnTo>
                <a:lnTo>
                  <a:pt x="2681158" y="1205203"/>
                </a:lnTo>
                <a:lnTo>
                  <a:pt x="2657906" y="1236433"/>
                </a:lnTo>
                <a:lnTo>
                  <a:pt x="2632719" y="1266979"/>
                </a:lnTo>
                <a:lnTo>
                  <a:pt x="2605645" y="1296811"/>
                </a:lnTo>
                <a:lnTo>
                  <a:pt x="2576731" y="1325897"/>
                </a:lnTo>
                <a:lnTo>
                  <a:pt x="2546028" y="1354210"/>
                </a:lnTo>
                <a:lnTo>
                  <a:pt x="2513583" y="1381718"/>
                </a:lnTo>
                <a:lnTo>
                  <a:pt x="2479446" y="1408392"/>
                </a:lnTo>
                <a:lnTo>
                  <a:pt x="2443663" y="1434202"/>
                </a:lnTo>
                <a:lnTo>
                  <a:pt x="2406285" y="1459117"/>
                </a:lnTo>
                <a:lnTo>
                  <a:pt x="2367359" y="1483109"/>
                </a:lnTo>
                <a:lnTo>
                  <a:pt x="2326934" y="1506148"/>
                </a:lnTo>
                <a:lnTo>
                  <a:pt x="2285058" y="1528202"/>
                </a:lnTo>
                <a:lnTo>
                  <a:pt x="2241781" y="1549243"/>
                </a:lnTo>
                <a:lnTo>
                  <a:pt x="2197150" y="1569240"/>
                </a:lnTo>
                <a:lnTo>
                  <a:pt x="2151215" y="1588164"/>
                </a:lnTo>
                <a:lnTo>
                  <a:pt x="2104022" y="1605985"/>
                </a:lnTo>
                <a:lnTo>
                  <a:pt x="2055622" y="1622672"/>
                </a:lnTo>
                <a:lnTo>
                  <a:pt x="2006063" y="1638196"/>
                </a:lnTo>
                <a:lnTo>
                  <a:pt x="1955393" y="1652528"/>
                </a:lnTo>
                <a:lnTo>
                  <a:pt x="1903660" y="1665636"/>
                </a:lnTo>
                <a:lnTo>
                  <a:pt x="1850914" y="1677491"/>
                </a:lnTo>
                <a:lnTo>
                  <a:pt x="1797203" y="1688064"/>
                </a:lnTo>
                <a:lnTo>
                  <a:pt x="1742574" y="1697324"/>
                </a:lnTo>
                <a:lnTo>
                  <a:pt x="1687078" y="1705241"/>
                </a:lnTo>
                <a:lnTo>
                  <a:pt x="1630761" y="1711786"/>
                </a:lnTo>
                <a:lnTo>
                  <a:pt x="1573674" y="1716929"/>
                </a:lnTo>
                <a:lnTo>
                  <a:pt x="1515864" y="1720639"/>
                </a:lnTo>
                <a:lnTo>
                  <a:pt x="1457379" y="1722887"/>
                </a:lnTo>
                <a:lnTo>
                  <a:pt x="1398269" y="1723643"/>
                </a:lnTo>
                <a:lnTo>
                  <a:pt x="1339159" y="1722887"/>
                </a:lnTo>
                <a:lnTo>
                  <a:pt x="1280675" y="1720639"/>
                </a:lnTo>
                <a:lnTo>
                  <a:pt x="1222865" y="1716929"/>
                </a:lnTo>
                <a:lnTo>
                  <a:pt x="1165777" y="1711786"/>
                </a:lnTo>
                <a:lnTo>
                  <a:pt x="1109461" y="1705241"/>
                </a:lnTo>
                <a:lnTo>
                  <a:pt x="1053964" y="1697324"/>
                </a:lnTo>
                <a:lnTo>
                  <a:pt x="999336" y="1688064"/>
                </a:lnTo>
                <a:lnTo>
                  <a:pt x="945624" y="1677491"/>
                </a:lnTo>
                <a:lnTo>
                  <a:pt x="892878" y="1665636"/>
                </a:lnTo>
                <a:lnTo>
                  <a:pt x="841146" y="1652528"/>
                </a:lnTo>
                <a:lnTo>
                  <a:pt x="790476" y="1638196"/>
                </a:lnTo>
                <a:lnTo>
                  <a:pt x="740916" y="1622672"/>
                </a:lnTo>
                <a:lnTo>
                  <a:pt x="692516" y="1605985"/>
                </a:lnTo>
                <a:lnTo>
                  <a:pt x="645324" y="1588164"/>
                </a:lnTo>
                <a:lnTo>
                  <a:pt x="599389" y="1569240"/>
                </a:lnTo>
                <a:lnTo>
                  <a:pt x="554758" y="1549243"/>
                </a:lnTo>
                <a:lnTo>
                  <a:pt x="511480" y="1528202"/>
                </a:lnTo>
                <a:lnTo>
                  <a:pt x="469605" y="1506148"/>
                </a:lnTo>
                <a:lnTo>
                  <a:pt x="429180" y="1483109"/>
                </a:lnTo>
                <a:lnTo>
                  <a:pt x="390254" y="1459117"/>
                </a:lnTo>
                <a:lnTo>
                  <a:pt x="352876" y="1434202"/>
                </a:lnTo>
                <a:lnTo>
                  <a:pt x="317093" y="1408392"/>
                </a:lnTo>
                <a:lnTo>
                  <a:pt x="282956" y="1381718"/>
                </a:lnTo>
                <a:lnTo>
                  <a:pt x="250511" y="1354210"/>
                </a:lnTo>
                <a:lnTo>
                  <a:pt x="219808" y="1325897"/>
                </a:lnTo>
                <a:lnTo>
                  <a:pt x="190895" y="1296811"/>
                </a:lnTo>
                <a:lnTo>
                  <a:pt x="163820" y="1266979"/>
                </a:lnTo>
                <a:lnTo>
                  <a:pt x="138633" y="1236433"/>
                </a:lnTo>
                <a:lnTo>
                  <a:pt x="115381" y="1205203"/>
                </a:lnTo>
                <a:lnTo>
                  <a:pt x="94114" y="1173318"/>
                </a:lnTo>
                <a:lnTo>
                  <a:pt x="57725" y="1107703"/>
                </a:lnTo>
                <a:lnTo>
                  <a:pt x="29856" y="1039828"/>
                </a:lnTo>
                <a:lnTo>
                  <a:pt x="10893" y="969932"/>
                </a:lnTo>
                <a:lnTo>
                  <a:pt x="1226" y="898254"/>
                </a:lnTo>
                <a:lnTo>
                  <a:pt x="0" y="861822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  <a:ln w="12700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877936" y="2450084"/>
            <a:ext cx="1624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local (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inner1</a:t>
            </a:r>
            <a:r>
              <a:rPr sz="1800" dirty="0">
                <a:latin typeface="Century Gothic"/>
                <a:cs typeface="Century Gothic"/>
              </a:rPr>
              <a:t>)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52735" y="215011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x</a:t>
            </a:r>
            <a:endParaRPr sz="1800">
              <a:latin typeface="Hack"/>
              <a:cs typeface="Hac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016240" y="2807207"/>
            <a:ext cx="2030095" cy="982980"/>
          </a:xfrm>
          <a:custGeom>
            <a:avLst/>
            <a:gdLst/>
            <a:ahLst/>
            <a:cxnLst/>
            <a:rect l="l" t="t" r="r" b="b"/>
            <a:pathLst>
              <a:path w="2030095" h="982979">
                <a:moveTo>
                  <a:pt x="0" y="491489"/>
                </a:moveTo>
                <a:lnTo>
                  <a:pt x="7907" y="429847"/>
                </a:lnTo>
                <a:lnTo>
                  <a:pt x="30997" y="370486"/>
                </a:lnTo>
                <a:lnTo>
                  <a:pt x="68317" y="313869"/>
                </a:lnTo>
                <a:lnTo>
                  <a:pt x="118917" y="260457"/>
                </a:lnTo>
                <a:lnTo>
                  <a:pt x="148900" y="235096"/>
                </a:lnTo>
                <a:lnTo>
                  <a:pt x="181846" y="210710"/>
                </a:lnTo>
                <a:lnTo>
                  <a:pt x="217636" y="187355"/>
                </a:lnTo>
                <a:lnTo>
                  <a:pt x="256152" y="165089"/>
                </a:lnTo>
                <a:lnTo>
                  <a:pt x="297275" y="143970"/>
                </a:lnTo>
                <a:lnTo>
                  <a:pt x="340885" y="124055"/>
                </a:lnTo>
                <a:lnTo>
                  <a:pt x="386864" y="105403"/>
                </a:lnTo>
                <a:lnTo>
                  <a:pt x="435093" y="88070"/>
                </a:lnTo>
                <a:lnTo>
                  <a:pt x="485454" y="72114"/>
                </a:lnTo>
                <a:lnTo>
                  <a:pt x="537826" y="57594"/>
                </a:lnTo>
                <a:lnTo>
                  <a:pt x="592092" y="44566"/>
                </a:lnTo>
                <a:lnTo>
                  <a:pt x="648133" y="33088"/>
                </a:lnTo>
                <a:lnTo>
                  <a:pt x="705829" y="23218"/>
                </a:lnTo>
                <a:lnTo>
                  <a:pt x="765062" y="15013"/>
                </a:lnTo>
                <a:lnTo>
                  <a:pt x="825713" y="8531"/>
                </a:lnTo>
                <a:lnTo>
                  <a:pt x="887662" y="3830"/>
                </a:lnTo>
                <a:lnTo>
                  <a:pt x="950792" y="967"/>
                </a:lnTo>
                <a:lnTo>
                  <a:pt x="1014983" y="0"/>
                </a:lnTo>
                <a:lnTo>
                  <a:pt x="1079175" y="967"/>
                </a:lnTo>
                <a:lnTo>
                  <a:pt x="1142304" y="3830"/>
                </a:lnTo>
                <a:lnTo>
                  <a:pt x="1204254" y="8531"/>
                </a:lnTo>
                <a:lnTo>
                  <a:pt x="1264905" y="15013"/>
                </a:lnTo>
                <a:lnTo>
                  <a:pt x="1324138" y="23218"/>
                </a:lnTo>
                <a:lnTo>
                  <a:pt x="1381834" y="33088"/>
                </a:lnTo>
                <a:lnTo>
                  <a:pt x="1437874" y="44566"/>
                </a:lnTo>
                <a:lnTo>
                  <a:pt x="1492140" y="57594"/>
                </a:lnTo>
                <a:lnTo>
                  <a:pt x="1544513" y="72114"/>
                </a:lnTo>
                <a:lnTo>
                  <a:pt x="1594873" y="88070"/>
                </a:lnTo>
                <a:lnTo>
                  <a:pt x="1643103" y="105403"/>
                </a:lnTo>
                <a:lnTo>
                  <a:pt x="1689082" y="124055"/>
                </a:lnTo>
                <a:lnTo>
                  <a:pt x="1732692" y="143970"/>
                </a:lnTo>
                <a:lnTo>
                  <a:pt x="1773815" y="165089"/>
                </a:lnTo>
                <a:lnTo>
                  <a:pt x="1812331" y="187355"/>
                </a:lnTo>
                <a:lnTo>
                  <a:pt x="1848121" y="210710"/>
                </a:lnTo>
                <a:lnTo>
                  <a:pt x="1881067" y="235096"/>
                </a:lnTo>
                <a:lnTo>
                  <a:pt x="1911049" y="260457"/>
                </a:lnTo>
                <a:lnTo>
                  <a:pt x="1961649" y="313869"/>
                </a:lnTo>
                <a:lnTo>
                  <a:pt x="1998970" y="370486"/>
                </a:lnTo>
                <a:lnTo>
                  <a:pt x="2022059" y="429847"/>
                </a:lnTo>
                <a:lnTo>
                  <a:pt x="2029967" y="491489"/>
                </a:lnTo>
                <a:lnTo>
                  <a:pt x="2027970" y="522567"/>
                </a:lnTo>
                <a:lnTo>
                  <a:pt x="2012353" y="583127"/>
                </a:lnTo>
                <a:lnTo>
                  <a:pt x="1982029" y="641173"/>
                </a:lnTo>
                <a:lnTo>
                  <a:pt x="1937950" y="696245"/>
                </a:lnTo>
                <a:lnTo>
                  <a:pt x="1881067" y="747883"/>
                </a:lnTo>
                <a:lnTo>
                  <a:pt x="1848121" y="772269"/>
                </a:lnTo>
                <a:lnTo>
                  <a:pt x="1812331" y="795624"/>
                </a:lnTo>
                <a:lnTo>
                  <a:pt x="1773815" y="817890"/>
                </a:lnTo>
                <a:lnTo>
                  <a:pt x="1732692" y="839009"/>
                </a:lnTo>
                <a:lnTo>
                  <a:pt x="1689082" y="858923"/>
                </a:lnTo>
                <a:lnTo>
                  <a:pt x="1643103" y="877576"/>
                </a:lnTo>
                <a:lnTo>
                  <a:pt x="1594873" y="894909"/>
                </a:lnTo>
                <a:lnTo>
                  <a:pt x="1544513" y="910864"/>
                </a:lnTo>
                <a:lnTo>
                  <a:pt x="1492140" y="925385"/>
                </a:lnTo>
                <a:lnTo>
                  <a:pt x="1437874" y="938413"/>
                </a:lnTo>
                <a:lnTo>
                  <a:pt x="1381834" y="949891"/>
                </a:lnTo>
                <a:lnTo>
                  <a:pt x="1324138" y="959761"/>
                </a:lnTo>
                <a:lnTo>
                  <a:pt x="1264905" y="967966"/>
                </a:lnTo>
                <a:lnTo>
                  <a:pt x="1204254" y="974448"/>
                </a:lnTo>
                <a:lnTo>
                  <a:pt x="1142304" y="979149"/>
                </a:lnTo>
                <a:lnTo>
                  <a:pt x="1079175" y="982012"/>
                </a:lnTo>
                <a:lnTo>
                  <a:pt x="1014983" y="982979"/>
                </a:lnTo>
                <a:lnTo>
                  <a:pt x="950792" y="982012"/>
                </a:lnTo>
                <a:lnTo>
                  <a:pt x="887662" y="979149"/>
                </a:lnTo>
                <a:lnTo>
                  <a:pt x="825713" y="974448"/>
                </a:lnTo>
                <a:lnTo>
                  <a:pt x="765062" y="967966"/>
                </a:lnTo>
                <a:lnTo>
                  <a:pt x="705829" y="959761"/>
                </a:lnTo>
                <a:lnTo>
                  <a:pt x="648133" y="949891"/>
                </a:lnTo>
                <a:lnTo>
                  <a:pt x="592092" y="938413"/>
                </a:lnTo>
                <a:lnTo>
                  <a:pt x="537826" y="925385"/>
                </a:lnTo>
                <a:lnTo>
                  <a:pt x="485454" y="910864"/>
                </a:lnTo>
                <a:lnTo>
                  <a:pt x="435093" y="894909"/>
                </a:lnTo>
                <a:lnTo>
                  <a:pt x="386864" y="877576"/>
                </a:lnTo>
                <a:lnTo>
                  <a:pt x="340885" y="858923"/>
                </a:lnTo>
                <a:lnTo>
                  <a:pt x="297275" y="839009"/>
                </a:lnTo>
                <a:lnTo>
                  <a:pt x="256152" y="817890"/>
                </a:lnTo>
                <a:lnTo>
                  <a:pt x="217636" y="795624"/>
                </a:lnTo>
                <a:lnTo>
                  <a:pt x="181846" y="772269"/>
                </a:lnTo>
                <a:lnTo>
                  <a:pt x="148900" y="747883"/>
                </a:lnTo>
                <a:lnTo>
                  <a:pt x="118917" y="722522"/>
                </a:lnTo>
                <a:lnTo>
                  <a:pt x="68317" y="669110"/>
                </a:lnTo>
                <a:lnTo>
                  <a:pt x="30997" y="612493"/>
                </a:lnTo>
                <a:lnTo>
                  <a:pt x="7907" y="553132"/>
                </a:lnTo>
                <a:lnTo>
                  <a:pt x="0" y="49148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  <a:ln w="9144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283066" y="2859150"/>
            <a:ext cx="1624965" cy="79565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800" dirty="0">
                <a:latin typeface="Century Gothic"/>
                <a:cs typeface="Century Gothic"/>
              </a:rPr>
              <a:t>local (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inner2</a:t>
            </a:r>
            <a:r>
              <a:rPr sz="1800" dirty="0">
                <a:latin typeface="Century Gothic"/>
                <a:cs typeface="Century Gothic"/>
              </a:rPr>
              <a:t>)</a:t>
            </a:r>
            <a:endParaRPr sz="1800">
              <a:latin typeface="Century Gothic"/>
              <a:cs typeface="Century Gothic"/>
            </a:endParaRPr>
          </a:p>
          <a:p>
            <a:pPr marR="245745" algn="r">
              <a:lnSpc>
                <a:spcPct val="100000"/>
              </a:lnSpc>
              <a:spcBef>
                <a:spcPts val="869"/>
              </a:spcBef>
            </a:pP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x</a:t>
            </a:r>
            <a:endParaRPr sz="1800">
              <a:latin typeface="Hack"/>
              <a:cs typeface="Hac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734804" y="2820161"/>
            <a:ext cx="319405" cy="708660"/>
          </a:xfrm>
          <a:custGeom>
            <a:avLst/>
            <a:gdLst/>
            <a:ahLst/>
            <a:cxnLst/>
            <a:rect l="l" t="t" r="r" b="b"/>
            <a:pathLst>
              <a:path w="319404" h="708660">
                <a:moveTo>
                  <a:pt x="23784" y="681327"/>
                </a:moveTo>
                <a:lnTo>
                  <a:pt x="5206" y="682878"/>
                </a:lnTo>
                <a:lnTo>
                  <a:pt x="0" y="689101"/>
                </a:lnTo>
                <a:lnTo>
                  <a:pt x="507" y="696213"/>
                </a:lnTo>
                <a:lnTo>
                  <a:pt x="1142" y="703326"/>
                </a:lnTo>
                <a:lnTo>
                  <a:pt x="7365" y="708659"/>
                </a:lnTo>
                <a:lnTo>
                  <a:pt x="27050" y="707009"/>
                </a:lnTo>
                <a:lnTo>
                  <a:pt x="27685" y="706882"/>
                </a:lnTo>
                <a:lnTo>
                  <a:pt x="28320" y="706882"/>
                </a:lnTo>
                <a:lnTo>
                  <a:pt x="28955" y="706754"/>
                </a:lnTo>
                <a:lnTo>
                  <a:pt x="41655" y="703707"/>
                </a:lnTo>
                <a:lnTo>
                  <a:pt x="42290" y="703579"/>
                </a:lnTo>
                <a:lnTo>
                  <a:pt x="83311" y="681736"/>
                </a:lnTo>
                <a:lnTo>
                  <a:pt x="83618" y="681482"/>
                </a:lnTo>
                <a:lnTo>
                  <a:pt x="23113" y="681482"/>
                </a:lnTo>
                <a:lnTo>
                  <a:pt x="23784" y="681327"/>
                </a:lnTo>
                <a:close/>
              </a:path>
              <a:path w="319404" h="708660">
                <a:moveTo>
                  <a:pt x="25018" y="681227"/>
                </a:moveTo>
                <a:lnTo>
                  <a:pt x="23784" y="681327"/>
                </a:lnTo>
                <a:lnTo>
                  <a:pt x="23113" y="681482"/>
                </a:lnTo>
                <a:lnTo>
                  <a:pt x="25018" y="681227"/>
                </a:lnTo>
                <a:close/>
              </a:path>
              <a:path w="319404" h="708660">
                <a:moveTo>
                  <a:pt x="83925" y="681227"/>
                </a:moveTo>
                <a:lnTo>
                  <a:pt x="25018" y="681227"/>
                </a:lnTo>
                <a:lnTo>
                  <a:pt x="23113" y="681482"/>
                </a:lnTo>
                <a:lnTo>
                  <a:pt x="83618" y="681482"/>
                </a:lnTo>
                <a:lnTo>
                  <a:pt x="83925" y="681227"/>
                </a:lnTo>
                <a:close/>
              </a:path>
              <a:path w="319404" h="708660">
                <a:moveTo>
                  <a:pt x="34663" y="678825"/>
                </a:moveTo>
                <a:lnTo>
                  <a:pt x="23784" y="681327"/>
                </a:lnTo>
                <a:lnTo>
                  <a:pt x="25018" y="681227"/>
                </a:lnTo>
                <a:lnTo>
                  <a:pt x="83925" y="681227"/>
                </a:lnTo>
                <a:lnTo>
                  <a:pt x="86530" y="679068"/>
                </a:lnTo>
                <a:lnTo>
                  <a:pt x="34035" y="679068"/>
                </a:lnTo>
                <a:lnTo>
                  <a:pt x="34663" y="678825"/>
                </a:lnTo>
                <a:close/>
              </a:path>
              <a:path w="319404" h="708660">
                <a:moveTo>
                  <a:pt x="35813" y="678561"/>
                </a:moveTo>
                <a:lnTo>
                  <a:pt x="34663" y="678825"/>
                </a:lnTo>
                <a:lnTo>
                  <a:pt x="34035" y="679068"/>
                </a:lnTo>
                <a:lnTo>
                  <a:pt x="35813" y="678561"/>
                </a:lnTo>
                <a:close/>
              </a:path>
              <a:path w="319404" h="708660">
                <a:moveTo>
                  <a:pt x="87143" y="678561"/>
                </a:moveTo>
                <a:lnTo>
                  <a:pt x="35813" y="678561"/>
                </a:lnTo>
                <a:lnTo>
                  <a:pt x="34035" y="679068"/>
                </a:lnTo>
                <a:lnTo>
                  <a:pt x="86530" y="679068"/>
                </a:lnTo>
                <a:lnTo>
                  <a:pt x="87143" y="678561"/>
                </a:lnTo>
                <a:close/>
              </a:path>
              <a:path w="319404" h="708660">
                <a:moveTo>
                  <a:pt x="267218" y="77335"/>
                </a:moveTo>
                <a:lnTo>
                  <a:pt x="263651" y="128270"/>
                </a:lnTo>
                <a:lnTo>
                  <a:pt x="256539" y="191262"/>
                </a:lnTo>
                <a:lnTo>
                  <a:pt x="246760" y="252857"/>
                </a:lnTo>
                <a:lnTo>
                  <a:pt x="234695" y="312166"/>
                </a:lnTo>
                <a:lnTo>
                  <a:pt x="220471" y="369188"/>
                </a:lnTo>
                <a:lnTo>
                  <a:pt x="204342" y="422909"/>
                </a:lnTo>
                <a:lnTo>
                  <a:pt x="186562" y="472948"/>
                </a:lnTo>
                <a:lnTo>
                  <a:pt x="167131" y="519049"/>
                </a:lnTo>
                <a:lnTo>
                  <a:pt x="146557" y="560451"/>
                </a:lnTo>
                <a:lnTo>
                  <a:pt x="124967" y="596518"/>
                </a:lnTo>
                <a:lnTo>
                  <a:pt x="91185" y="639572"/>
                </a:lnTo>
                <a:lnTo>
                  <a:pt x="57530" y="668147"/>
                </a:lnTo>
                <a:lnTo>
                  <a:pt x="34663" y="678825"/>
                </a:lnTo>
                <a:lnTo>
                  <a:pt x="35813" y="678561"/>
                </a:lnTo>
                <a:lnTo>
                  <a:pt x="87143" y="678561"/>
                </a:lnTo>
                <a:lnTo>
                  <a:pt x="96646" y="670687"/>
                </a:lnTo>
                <a:lnTo>
                  <a:pt x="134238" y="628268"/>
                </a:lnTo>
                <a:lnTo>
                  <a:pt x="157733" y="592963"/>
                </a:lnTo>
                <a:lnTo>
                  <a:pt x="179958" y="552323"/>
                </a:lnTo>
                <a:lnTo>
                  <a:pt x="200659" y="506984"/>
                </a:lnTo>
                <a:lnTo>
                  <a:pt x="219963" y="457580"/>
                </a:lnTo>
                <a:lnTo>
                  <a:pt x="237362" y="404113"/>
                </a:lnTo>
                <a:lnTo>
                  <a:pt x="252856" y="347599"/>
                </a:lnTo>
                <a:lnTo>
                  <a:pt x="266318" y="288289"/>
                </a:lnTo>
                <a:lnTo>
                  <a:pt x="277494" y="226567"/>
                </a:lnTo>
                <a:lnTo>
                  <a:pt x="286130" y="163195"/>
                </a:lnTo>
                <a:lnTo>
                  <a:pt x="292100" y="98551"/>
                </a:lnTo>
                <a:lnTo>
                  <a:pt x="293118" y="78097"/>
                </a:lnTo>
                <a:lnTo>
                  <a:pt x="267218" y="77335"/>
                </a:lnTo>
                <a:close/>
              </a:path>
              <a:path w="319404" h="708660">
                <a:moveTo>
                  <a:pt x="306511" y="51434"/>
                </a:moveTo>
                <a:lnTo>
                  <a:pt x="274192" y="51434"/>
                </a:lnTo>
                <a:lnTo>
                  <a:pt x="288543" y="52197"/>
                </a:lnTo>
                <a:lnTo>
                  <a:pt x="294004" y="58166"/>
                </a:lnTo>
                <a:lnTo>
                  <a:pt x="293750" y="65404"/>
                </a:lnTo>
                <a:lnTo>
                  <a:pt x="293118" y="78097"/>
                </a:lnTo>
                <a:lnTo>
                  <a:pt x="319277" y="78866"/>
                </a:lnTo>
                <a:lnTo>
                  <a:pt x="306511" y="51434"/>
                </a:lnTo>
                <a:close/>
              </a:path>
              <a:path w="319404" h="708660">
                <a:moveTo>
                  <a:pt x="274192" y="51434"/>
                </a:moveTo>
                <a:lnTo>
                  <a:pt x="268096" y="57023"/>
                </a:lnTo>
                <a:lnTo>
                  <a:pt x="267782" y="65404"/>
                </a:lnTo>
                <a:lnTo>
                  <a:pt x="267218" y="77335"/>
                </a:lnTo>
                <a:lnTo>
                  <a:pt x="293118" y="78097"/>
                </a:lnTo>
                <a:lnTo>
                  <a:pt x="293750" y="65404"/>
                </a:lnTo>
                <a:lnTo>
                  <a:pt x="294004" y="58166"/>
                </a:lnTo>
                <a:lnTo>
                  <a:pt x="288543" y="52197"/>
                </a:lnTo>
                <a:lnTo>
                  <a:pt x="274192" y="51434"/>
                </a:lnTo>
                <a:close/>
              </a:path>
              <a:path w="319404" h="708660">
                <a:moveTo>
                  <a:pt x="282575" y="0"/>
                </a:moveTo>
                <a:lnTo>
                  <a:pt x="241553" y="76580"/>
                </a:lnTo>
                <a:lnTo>
                  <a:pt x="267218" y="77335"/>
                </a:lnTo>
                <a:lnTo>
                  <a:pt x="267842" y="64134"/>
                </a:lnTo>
                <a:lnTo>
                  <a:pt x="268096" y="57023"/>
                </a:lnTo>
                <a:lnTo>
                  <a:pt x="274192" y="51434"/>
                </a:lnTo>
                <a:lnTo>
                  <a:pt x="306511" y="51434"/>
                </a:lnTo>
                <a:lnTo>
                  <a:pt x="282575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799446" y="2564079"/>
            <a:ext cx="163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x</a:t>
            </a:r>
            <a:endParaRPr sz="1800">
              <a:latin typeface="Hack"/>
              <a:cs typeface="Hac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030841" y="2287904"/>
            <a:ext cx="407670" cy="450850"/>
          </a:xfrm>
          <a:custGeom>
            <a:avLst/>
            <a:gdLst/>
            <a:ahLst/>
            <a:cxnLst/>
            <a:rect l="l" t="t" r="r" b="b"/>
            <a:pathLst>
              <a:path w="407670" h="450850">
                <a:moveTo>
                  <a:pt x="245848" y="53354"/>
                </a:moveTo>
                <a:lnTo>
                  <a:pt x="281304" y="72009"/>
                </a:lnTo>
                <a:lnTo>
                  <a:pt x="314197" y="97282"/>
                </a:lnTo>
                <a:lnTo>
                  <a:pt x="342010" y="126873"/>
                </a:lnTo>
                <a:lnTo>
                  <a:pt x="363346" y="159639"/>
                </a:lnTo>
                <a:lnTo>
                  <a:pt x="378968" y="203454"/>
                </a:lnTo>
                <a:lnTo>
                  <a:pt x="381762" y="229616"/>
                </a:lnTo>
                <a:lnTo>
                  <a:pt x="381380" y="237998"/>
                </a:lnTo>
                <a:lnTo>
                  <a:pt x="365251" y="280543"/>
                </a:lnTo>
                <a:lnTo>
                  <a:pt x="336041" y="314579"/>
                </a:lnTo>
                <a:lnTo>
                  <a:pt x="305942" y="338835"/>
                </a:lnTo>
                <a:lnTo>
                  <a:pt x="269747" y="361188"/>
                </a:lnTo>
                <a:lnTo>
                  <a:pt x="213359" y="387096"/>
                </a:lnTo>
                <a:lnTo>
                  <a:pt x="150494" y="407035"/>
                </a:lnTo>
                <a:lnTo>
                  <a:pt x="83057" y="419862"/>
                </a:lnTo>
                <a:lnTo>
                  <a:pt x="30733" y="424307"/>
                </a:lnTo>
                <a:lnTo>
                  <a:pt x="5715" y="424688"/>
                </a:lnTo>
                <a:lnTo>
                  <a:pt x="0" y="430530"/>
                </a:lnTo>
                <a:lnTo>
                  <a:pt x="253" y="444881"/>
                </a:lnTo>
                <a:lnTo>
                  <a:pt x="6095" y="450596"/>
                </a:lnTo>
                <a:lnTo>
                  <a:pt x="31241" y="450088"/>
                </a:lnTo>
                <a:lnTo>
                  <a:pt x="85597" y="445770"/>
                </a:lnTo>
                <a:lnTo>
                  <a:pt x="156082" y="432308"/>
                </a:lnTo>
                <a:lnTo>
                  <a:pt x="221995" y="411480"/>
                </a:lnTo>
                <a:lnTo>
                  <a:pt x="281304" y="384429"/>
                </a:lnTo>
                <a:lnTo>
                  <a:pt x="320293" y="360425"/>
                </a:lnTo>
                <a:lnTo>
                  <a:pt x="353187" y="334010"/>
                </a:lnTo>
                <a:lnTo>
                  <a:pt x="379476" y="305435"/>
                </a:lnTo>
                <a:lnTo>
                  <a:pt x="401954" y="264160"/>
                </a:lnTo>
                <a:lnTo>
                  <a:pt x="407669" y="231140"/>
                </a:lnTo>
                <a:lnTo>
                  <a:pt x="407415" y="220345"/>
                </a:lnTo>
                <a:lnTo>
                  <a:pt x="399288" y="178689"/>
                </a:lnTo>
                <a:lnTo>
                  <a:pt x="375919" y="130048"/>
                </a:lnTo>
                <a:lnTo>
                  <a:pt x="348488" y="94741"/>
                </a:lnTo>
                <a:lnTo>
                  <a:pt x="314959" y="64135"/>
                </a:lnTo>
                <a:lnTo>
                  <a:pt x="300102" y="53594"/>
                </a:lnTo>
                <a:lnTo>
                  <a:pt x="246760" y="53594"/>
                </a:lnTo>
                <a:lnTo>
                  <a:pt x="245848" y="53354"/>
                </a:lnTo>
                <a:close/>
              </a:path>
              <a:path w="407670" h="450850">
                <a:moveTo>
                  <a:pt x="249935" y="0"/>
                </a:moveTo>
                <a:lnTo>
                  <a:pt x="166115" y="23241"/>
                </a:lnTo>
                <a:lnTo>
                  <a:pt x="234950" y="76327"/>
                </a:lnTo>
                <a:lnTo>
                  <a:pt x="239773" y="51759"/>
                </a:lnTo>
                <a:lnTo>
                  <a:pt x="226440" y="48260"/>
                </a:lnTo>
                <a:lnTo>
                  <a:pt x="219455" y="46355"/>
                </a:lnTo>
                <a:lnTo>
                  <a:pt x="215391" y="39370"/>
                </a:lnTo>
                <a:lnTo>
                  <a:pt x="218947" y="25527"/>
                </a:lnTo>
                <a:lnTo>
                  <a:pt x="226059" y="21335"/>
                </a:lnTo>
                <a:lnTo>
                  <a:pt x="245746" y="21335"/>
                </a:lnTo>
                <a:lnTo>
                  <a:pt x="249935" y="0"/>
                </a:lnTo>
                <a:close/>
              </a:path>
              <a:path w="407670" h="450850">
                <a:moveTo>
                  <a:pt x="244475" y="52705"/>
                </a:moveTo>
                <a:lnTo>
                  <a:pt x="245848" y="53354"/>
                </a:lnTo>
                <a:lnTo>
                  <a:pt x="246760" y="53594"/>
                </a:lnTo>
                <a:lnTo>
                  <a:pt x="244475" y="52705"/>
                </a:lnTo>
                <a:close/>
              </a:path>
              <a:path w="407670" h="450850">
                <a:moveTo>
                  <a:pt x="298849" y="52705"/>
                </a:moveTo>
                <a:lnTo>
                  <a:pt x="244475" y="52705"/>
                </a:lnTo>
                <a:lnTo>
                  <a:pt x="246760" y="53594"/>
                </a:lnTo>
                <a:lnTo>
                  <a:pt x="300102" y="53594"/>
                </a:lnTo>
                <a:lnTo>
                  <a:pt x="298849" y="52705"/>
                </a:lnTo>
                <a:close/>
              </a:path>
              <a:path w="407670" h="450850">
                <a:moveTo>
                  <a:pt x="244778" y="26267"/>
                </a:moveTo>
                <a:lnTo>
                  <a:pt x="239773" y="51759"/>
                </a:lnTo>
                <a:lnTo>
                  <a:pt x="245848" y="53354"/>
                </a:lnTo>
                <a:lnTo>
                  <a:pt x="244475" y="52705"/>
                </a:lnTo>
                <a:lnTo>
                  <a:pt x="298849" y="52705"/>
                </a:lnTo>
                <a:lnTo>
                  <a:pt x="296164" y="50800"/>
                </a:lnTo>
                <a:lnTo>
                  <a:pt x="276351" y="39243"/>
                </a:lnTo>
                <a:lnTo>
                  <a:pt x="255650" y="29337"/>
                </a:lnTo>
                <a:lnTo>
                  <a:pt x="254889" y="28956"/>
                </a:lnTo>
                <a:lnTo>
                  <a:pt x="254126" y="28702"/>
                </a:lnTo>
                <a:lnTo>
                  <a:pt x="253365" y="28575"/>
                </a:lnTo>
                <a:lnTo>
                  <a:pt x="244778" y="26267"/>
                </a:lnTo>
                <a:close/>
              </a:path>
              <a:path w="407670" h="450850">
                <a:moveTo>
                  <a:pt x="226059" y="21335"/>
                </a:moveTo>
                <a:lnTo>
                  <a:pt x="218947" y="25527"/>
                </a:lnTo>
                <a:lnTo>
                  <a:pt x="217169" y="32385"/>
                </a:lnTo>
                <a:lnTo>
                  <a:pt x="215391" y="39370"/>
                </a:lnTo>
                <a:lnTo>
                  <a:pt x="219455" y="46355"/>
                </a:lnTo>
                <a:lnTo>
                  <a:pt x="226440" y="48260"/>
                </a:lnTo>
                <a:lnTo>
                  <a:pt x="239773" y="51759"/>
                </a:lnTo>
                <a:lnTo>
                  <a:pt x="244778" y="26267"/>
                </a:lnTo>
                <a:lnTo>
                  <a:pt x="233044" y="23114"/>
                </a:lnTo>
                <a:lnTo>
                  <a:pt x="226059" y="21335"/>
                </a:lnTo>
                <a:close/>
              </a:path>
              <a:path w="407670" h="450850">
                <a:moveTo>
                  <a:pt x="245746" y="21335"/>
                </a:moveTo>
                <a:lnTo>
                  <a:pt x="226059" y="21335"/>
                </a:lnTo>
                <a:lnTo>
                  <a:pt x="233044" y="23114"/>
                </a:lnTo>
                <a:lnTo>
                  <a:pt x="244778" y="26267"/>
                </a:lnTo>
                <a:lnTo>
                  <a:pt x="245746" y="21335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0343" y="289464"/>
            <a:ext cx="559320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C000"/>
                </a:solidFill>
                <a:latin typeface="Century Gothic"/>
                <a:cs typeface="Century Gothic"/>
              </a:rPr>
              <a:t>Nonlocal and Global Variables</a:t>
            </a:r>
            <a:endParaRPr sz="24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2332" y="838200"/>
            <a:ext cx="302172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 100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outer():</a:t>
            </a: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 'python'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5025" y="1845156"/>
            <a:ext cx="4608291" cy="3167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936114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inner1():  nonlocal x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469265" marR="1936114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FFFF00"/>
                </a:solidFill>
                <a:latin typeface="Hack"/>
                <a:cs typeface="Hack"/>
              </a:rPr>
              <a:t>	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 'monty'</a:t>
            </a:r>
          </a:p>
          <a:p>
            <a:pPr marL="926465" marR="1660525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def inner2():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926465" marR="1660525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FFFF00"/>
                </a:solidFill>
                <a:latin typeface="Hack"/>
                <a:cs typeface="Hack"/>
              </a:rPr>
              <a:t>  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global x</a:t>
            </a:r>
          </a:p>
          <a:p>
            <a:pPr marL="469265" marR="5080" indent="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x = 'hello'  print('inner(before)', x)  inner2()  </a:t>
            </a:r>
            <a:endParaRPr lang="en-US" sz="2000" dirty="0">
              <a:solidFill>
                <a:srgbClr val="FFFF00"/>
              </a:solidFill>
              <a:latin typeface="Hack"/>
              <a:cs typeface="Hack"/>
            </a:endParaRPr>
          </a:p>
          <a:p>
            <a:pPr marL="468313" marR="5080" indent="-11113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print('inner(after)', x)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76086" y="3992505"/>
            <a:ext cx="141265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cs typeface="Wingdings"/>
              </a:rPr>
              <a:t>→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monty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6919" y="4637728"/>
            <a:ext cx="141265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</a:rPr>
              <a:t>→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monty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6919" y="5398084"/>
            <a:ext cx="141265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</a:rPr>
              <a:t>→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monty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5800" y="5056745"/>
            <a:ext cx="3995784" cy="1523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inner1()</a:t>
            </a: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print('outer', x)</a:t>
            </a:r>
          </a:p>
          <a:p>
            <a:pPr marL="12700" marR="1705610">
              <a:lnSpc>
                <a:spcPts val="3629"/>
              </a:lnSpc>
              <a:spcBef>
                <a:spcPts val="19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outer()  print(x)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476086" y="6212801"/>
            <a:ext cx="141265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</a:rPr>
              <a:t>→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C000"/>
                </a:solidFill>
                <a:latin typeface="Hack"/>
                <a:cs typeface="Hack"/>
              </a:rPr>
              <a:t>hello</a:t>
            </a:r>
            <a:endParaRPr sz="2000" dirty="0">
              <a:latin typeface="Hack"/>
              <a:cs typeface="Hack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0F7FB1-6A82-4D1F-817F-737377E34848}"/>
              </a:ext>
            </a:extLst>
          </p:cNvPr>
          <p:cNvSpPr/>
          <p:nvPr/>
        </p:nvSpPr>
        <p:spPr>
          <a:xfrm>
            <a:off x="6888738" y="572971"/>
            <a:ext cx="4634102" cy="3276600"/>
          </a:xfrm>
          <a:prstGeom prst="ellipse">
            <a:avLst/>
          </a:prstGeom>
          <a:solidFill>
            <a:srgbClr val="FFE89F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4A3725C2-D3D6-475B-A58D-37600F1F8828}"/>
              </a:ext>
            </a:extLst>
          </p:cNvPr>
          <p:cNvSpPr/>
          <p:nvPr/>
        </p:nvSpPr>
        <p:spPr>
          <a:xfrm>
            <a:off x="3461957" y="277696"/>
            <a:ext cx="4696205" cy="3380994"/>
          </a:xfrm>
          <a:prstGeom prst="rect">
            <a:avLst/>
          </a:pr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0AB23423-C87D-42A2-B4AE-F5DBD5BEEB0E}"/>
              </a:ext>
            </a:extLst>
          </p:cNvPr>
          <p:cNvSpPr txBox="1"/>
          <p:nvPr/>
        </p:nvSpPr>
        <p:spPr>
          <a:xfrm>
            <a:off x="9192517" y="707795"/>
            <a:ext cx="732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global</a:t>
            </a:r>
            <a:endParaRPr sz="1800">
              <a:latin typeface="Century Gothic"/>
              <a:cs typeface="Century Gothic"/>
            </a:endParaRPr>
          </a:p>
        </p:txBody>
      </p:sp>
      <p:grpSp>
        <p:nvGrpSpPr>
          <p:cNvPr id="24" name="object 12">
            <a:extLst>
              <a:ext uri="{FF2B5EF4-FFF2-40B4-BE49-F238E27FC236}">
                <a16:creationId xmlns:a16="http://schemas.microsoft.com/office/drawing/2014/main" id="{AF4C3F9B-9584-496B-984C-9C8ACE2C662D}"/>
              </a:ext>
            </a:extLst>
          </p:cNvPr>
          <p:cNvGrpSpPr/>
          <p:nvPr/>
        </p:nvGrpSpPr>
        <p:grpSpPr>
          <a:xfrm>
            <a:off x="7169154" y="1117040"/>
            <a:ext cx="3888104" cy="2544064"/>
            <a:chOff x="7193280" y="1571244"/>
            <a:chExt cx="3888104" cy="2544064"/>
          </a:xfrm>
        </p:grpSpPr>
        <p:sp>
          <p:nvSpPr>
            <p:cNvPr id="25" name="object 13">
              <a:extLst>
                <a:ext uri="{FF2B5EF4-FFF2-40B4-BE49-F238E27FC236}">
                  <a16:creationId xmlns:a16="http://schemas.microsoft.com/office/drawing/2014/main" id="{CA9E43F1-DABA-4908-802E-EF28239BD28D}"/>
                </a:ext>
              </a:extLst>
            </p:cNvPr>
            <p:cNvSpPr/>
            <p:nvPr/>
          </p:nvSpPr>
          <p:spPr>
            <a:xfrm>
              <a:off x="7193280" y="1588517"/>
              <a:ext cx="3887724" cy="25267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4">
              <a:extLst>
                <a:ext uri="{FF2B5EF4-FFF2-40B4-BE49-F238E27FC236}">
                  <a16:creationId xmlns:a16="http://schemas.microsoft.com/office/drawing/2014/main" id="{AD40385C-9C35-4C91-9220-DA5CDC61C59D}"/>
                </a:ext>
              </a:extLst>
            </p:cNvPr>
            <p:cNvSpPr/>
            <p:nvPr/>
          </p:nvSpPr>
          <p:spPr>
            <a:xfrm>
              <a:off x="7193280" y="1571244"/>
              <a:ext cx="3888104" cy="2527300"/>
            </a:xfrm>
            <a:custGeom>
              <a:avLst/>
              <a:gdLst/>
              <a:ahLst/>
              <a:cxnLst/>
              <a:rect l="l" t="t" r="r" b="b"/>
              <a:pathLst>
                <a:path w="3888104" h="2527300">
                  <a:moveTo>
                    <a:pt x="0" y="1263395"/>
                  </a:moveTo>
                  <a:lnTo>
                    <a:pt x="3420" y="1187823"/>
                  </a:lnTo>
                  <a:lnTo>
                    <a:pt x="13553" y="1113424"/>
                  </a:lnTo>
                  <a:lnTo>
                    <a:pt x="30206" y="1040323"/>
                  </a:lnTo>
                  <a:lnTo>
                    <a:pt x="53187" y="968646"/>
                  </a:lnTo>
                  <a:lnTo>
                    <a:pt x="82303" y="898516"/>
                  </a:lnTo>
                  <a:lnTo>
                    <a:pt x="99102" y="864071"/>
                  </a:lnTo>
                  <a:lnTo>
                    <a:pt x="117362" y="830060"/>
                  </a:lnTo>
                  <a:lnTo>
                    <a:pt x="137060" y="796498"/>
                  </a:lnTo>
                  <a:lnTo>
                    <a:pt x="158172" y="763402"/>
                  </a:lnTo>
                  <a:lnTo>
                    <a:pt x="180672" y="730787"/>
                  </a:lnTo>
                  <a:lnTo>
                    <a:pt x="204539" y="698668"/>
                  </a:lnTo>
                  <a:lnTo>
                    <a:pt x="229746" y="667061"/>
                  </a:lnTo>
                  <a:lnTo>
                    <a:pt x="256271" y="635982"/>
                  </a:lnTo>
                  <a:lnTo>
                    <a:pt x="284089" y="605447"/>
                  </a:lnTo>
                  <a:lnTo>
                    <a:pt x="313176" y="575470"/>
                  </a:lnTo>
                  <a:lnTo>
                    <a:pt x="343509" y="546069"/>
                  </a:lnTo>
                  <a:lnTo>
                    <a:pt x="375062" y="517257"/>
                  </a:lnTo>
                  <a:lnTo>
                    <a:pt x="407812" y="489052"/>
                  </a:lnTo>
                  <a:lnTo>
                    <a:pt x="441735" y="461468"/>
                  </a:lnTo>
                  <a:lnTo>
                    <a:pt x="476808" y="434522"/>
                  </a:lnTo>
                  <a:lnTo>
                    <a:pt x="513004" y="408228"/>
                  </a:lnTo>
                  <a:lnTo>
                    <a:pt x="550302" y="382603"/>
                  </a:lnTo>
                  <a:lnTo>
                    <a:pt x="588677" y="357662"/>
                  </a:lnTo>
                  <a:lnTo>
                    <a:pt x="628103" y="333421"/>
                  </a:lnTo>
                  <a:lnTo>
                    <a:pt x="668559" y="309895"/>
                  </a:lnTo>
                  <a:lnTo>
                    <a:pt x="710019" y="287100"/>
                  </a:lnTo>
                  <a:lnTo>
                    <a:pt x="752460" y="265052"/>
                  </a:lnTo>
                  <a:lnTo>
                    <a:pt x="795857" y="243766"/>
                  </a:lnTo>
                  <a:lnTo>
                    <a:pt x="840186" y="223259"/>
                  </a:lnTo>
                  <a:lnTo>
                    <a:pt x="885423" y="203545"/>
                  </a:lnTo>
                  <a:lnTo>
                    <a:pt x="931545" y="184640"/>
                  </a:lnTo>
                  <a:lnTo>
                    <a:pt x="978527" y="166560"/>
                  </a:lnTo>
                  <a:lnTo>
                    <a:pt x="1026345" y="149320"/>
                  </a:lnTo>
                  <a:lnTo>
                    <a:pt x="1074975" y="132937"/>
                  </a:lnTo>
                  <a:lnTo>
                    <a:pt x="1124393" y="117425"/>
                  </a:lnTo>
                  <a:lnTo>
                    <a:pt x="1174575" y="102801"/>
                  </a:lnTo>
                  <a:lnTo>
                    <a:pt x="1225497" y="89080"/>
                  </a:lnTo>
                  <a:lnTo>
                    <a:pt x="1277134" y="76278"/>
                  </a:lnTo>
                  <a:lnTo>
                    <a:pt x="1329464" y="64410"/>
                  </a:lnTo>
                  <a:lnTo>
                    <a:pt x="1382461" y="53492"/>
                  </a:lnTo>
                  <a:lnTo>
                    <a:pt x="1436102" y="43539"/>
                  </a:lnTo>
                  <a:lnTo>
                    <a:pt x="1490362" y="34568"/>
                  </a:lnTo>
                  <a:lnTo>
                    <a:pt x="1545218" y="26594"/>
                  </a:lnTo>
                  <a:lnTo>
                    <a:pt x="1600645" y="19632"/>
                  </a:lnTo>
                  <a:lnTo>
                    <a:pt x="1656619" y="13698"/>
                  </a:lnTo>
                  <a:lnTo>
                    <a:pt x="1713117" y="8808"/>
                  </a:lnTo>
                  <a:lnTo>
                    <a:pt x="1770115" y="4978"/>
                  </a:lnTo>
                  <a:lnTo>
                    <a:pt x="1827587" y="2223"/>
                  </a:lnTo>
                  <a:lnTo>
                    <a:pt x="1885511" y="558"/>
                  </a:lnTo>
                  <a:lnTo>
                    <a:pt x="1943861" y="0"/>
                  </a:lnTo>
                  <a:lnTo>
                    <a:pt x="2002212" y="558"/>
                  </a:lnTo>
                  <a:lnTo>
                    <a:pt x="2060136" y="2223"/>
                  </a:lnTo>
                  <a:lnTo>
                    <a:pt x="2117608" y="4978"/>
                  </a:lnTo>
                  <a:lnTo>
                    <a:pt x="2174605" y="8808"/>
                  </a:lnTo>
                  <a:lnTo>
                    <a:pt x="2231103" y="13698"/>
                  </a:lnTo>
                  <a:lnTo>
                    <a:pt x="2287078" y="19632"/>
                  </a:lnTo>
                  <a:lnTo>
                    <a:pt x="2342505" y="26594"/>
                  </a:lnTo>
                  <a:lnTo>
                    <a:pt x="2397361" y="34568"/>
                  </a:lnTo>
                  <a:lnTo>
                    <a:pt x="2451621" y="43539"/>
                  </a:lnTo>
                  <a:lnTo>
                    <a:pt x="2505262" y="53492"/>
                  </a:lnTo>
                  <a:lnTo>
                    <a:pt x="2558259" y="64410"/>
                  </a:lnTo>
                  <a:lnTo>
                    <a:pt x="2610588" y="76278"/>
                  </a:lnTo>
                  <a:lnTo>
                    <a:pt x="2662226" y="89080"/>
                  </a:lnTo>
                  <a:lnTo>
                    <a:pt x="2713148" y="102801"/>
                  </a:lnTo>
                  <a:lnTo>
                    <a:pt x="2763330" y="117425"/>
                  </a:lnTo>
                  <a:lnTo>
                    <a:pt x="2812748" y="132937"/>
                  </a:lnTo>
                  <a:lnTo>
                    <a:pt x="2861378" y="149320"/>
                  </a:lnTo>
                  <a:lnTo>
                    <a:pt x="2909196" y="166560"/>
                  </a:lnTo>
                  <a:lnTo>
                    <a:pt x="2956178" y="184640"/>
                  </a:lnTo>
                  <a:lnTo>
                    <a:pt x="3002299" y="203545"/>
                  </a:lnTo>
                  <a:lnTo>
                    <a:pt x="3047537" y="223259"/>
                  </a:lnTo>
                  <a:lnTo>
                    <a:pt x="3091866" y="243766"/>
                  </a:lnTo>
                  <a:lnTo>
                    <a:pt x="3135263" y="265052"/>
                  </a:lnTo>
                  <a:lnTo>
                    <a:pt x="3177704" y="287100"/>
                  </a:lnTo>
                  <a:lnTo>
                    <a:pt x="3219164" y="309895"/>
                  </a:lnTo>
                  <a:lnTo>
                    <a:pt x="3259619" y="333421"/>
                  </a:lnTo>
                  <a:lnTo>
                    <a:pt x="3299046" y="357662"/>
                  </a:lnTo>
                  <a:lnTo>
                    <a:pt x="3337421" y="382603"/>
                  </a:lnTo>
                  <a:lnTo>
                    <a:pt x="3374718" y="408228"/>
                  </a:lnTo>
                  <a:lnTo>
                    <a:pt x="3410915" y="434522"/>
                  </a:lnTo>
                  <a:lnTo>
                    <a:pt x="3445987" y="461468"/>
                  </a:lnTo>
                  <a:lnTo>
                    <a:pt x="3479911" y="489052"/>
                  </a:lnTo>
                  <a:lnTo>
                    <a:pt x="3512661" y="517257"/>
                  </a:lnTo>
                  <a:lnTo>
                    <a:pt x="3544214" y="546069"/>
                  </a:lnTo>
                  <a:lnTo>
                    <a:pt x="3574547" y="575470"/>
                  </a:lnTo>
                  <a:lnTo>
                    <a:pt x="3603634" y="605447"/>
                  </a:lnTo>
                  <a:lnTo>
                    <a:pt x="3631452" y="635982"/>
                  </a:lnTo>
                  <a:lnTo>
                    <a:pt x="3657977" y="667061"/>
                  </a:lnTo>
                  <a:lnTo>
                    <a:pt x="3683184" y="698668"/>
                  </a:lnTo>
                  <a:lnTo>
                    <a:pt x="3707050" y="730787"/>
                  </a:lnTo>
                  <a:lnTo>
                    <a:pt x="3729551" y="763402"/>
                  </a:lnTo>
                  <a:lnTo>
                    <a:pt x="3750663" y="796498"/>
                  </a:lnTo>
                  <a:lnTo>
                    <a:pt x="3770361" y="830060"/>
                  </a:lnTo>
                  <a:lnTo>
                    <a:pt x="3788621" y="864071"/>
                  </a:lnTo>
                  <a:lnTo>
                    <a:pt x="3805419" y="898516"/>
                  </a:lnTo>
                  <a:lnTo>
                    <a:pt x="3834536" y="968646"/>
                  </a:lnTo>
                  <a:lnTo>
                    <a:pt x="3857517" y="1040323"/>
                  </a:lnTo>
                  <a:lnTo>
                    <a:pt x="3874170" y="1113424"/>
                  </a:lnTo>
                  <a:lnTo>
                    <a:pt x="3884303" y="1187823"/>
                  </a:lnTo>
                  <a:lnTo>
                    <a:pt x="3887724" y="1263395"/>
                  </a:lnTo>
                  <a:lnTo>
                    <a:pt x="3886864" y="1301320"/>
                  </a:lnTo>
                  <a:lnTo>
                    <a:pt x="3880064" y="1376322"/>
                  </a:lnTo>
                  <a:lnTo>
                    <a:pt x="3866646" y="1450087"/>
                  </a:lnTo>
                  <a:lnTo>
                    <a:pt x="3846805" y="1522492"/>
                  </a:lnTo>
                  <a:lnTo>
                    <a:pt x="3820732" y="1593412"/>
                  </a:lnTo>
                  <a:lnTo>
                    <a:pt x="3788621" y="1662720"/>
                  </a:lnTo>
                  <a:lnTo>
                    <a:pt x="3770361" y="1696731"/>
                  </a:lnTo>
                  <a:lnTo>
                    <a:pt x="3750663" y="1730293"/>
                  </a:lnTo>
                  <a:lnTo>
                    <a:pt x="3729551" y="1763389"/>
                  </a:lnTo>
                  <a:lnTo>
                    <a:pt x="3707050" y="1796004"/>
                  </a:lnTo>
                  <a:lnTo>
                    <a:pt x="3683184" y="1828123"/>
                  </a:lnTo>
                  <a:lnTo>
                    <a:pt x="3657977" y="1859730"/>
                  </a:lnTo>
                  <a:lnTo>
                    <a:pt x="3631452" y="1890809"/>
                  </a:lnTo>
                  <a:lnTo>
                    <a:pt x="3603634" y="1921344"/>
                  </a:lnTo>
                  <a:lnTo>
                    <a:pt x="3574547" y="1951321"/>
                  </a:lnTo>
                  <a:lnTo>
                    <a:pt x="3544214" y="1980722"/>
                  </a:lnTo>
                  <a:lnTo>
                    <a:pt x="3512661" y="2009534"/>
                  </a:lnTo>
                  <a:lnTo>
                    <a:pt x="3479911" y="2037739"/>
                  </a:lnTo>
                  <a:lnTo>
                    <a:pt x="3445987" y="2065323"/>
                  </a:lnTo>
                  <a:lnTo>
                    <a:pt x="3410915" y="2092269"/>
                  </a:lnTo>
                  <a:lnTo>
                    <a:pt x="3374718" y="2118563"/>
                  </a:lnTo>
                  <a:lnTo>
                    <a:pt x="3337421" y="2144188"/>
                  </a:lnTo>
                  <a:lnTo>
                    <a:pt x="3299046" y="2169129"/>
                  </a:lnTo>
                  <a:lnTo>
                    <a:pt x="3259619" y="2193370"/>
                  </a:lnTo>
                  <a:lnTo>
                    <a:pt x="3219164" y="2216896"/>
                  </a:lnTo>
                  <a:lnTo>
                    <a:pt x="3177704" y="2239691"/>
                  </a:lnTo>
                  <a:lnTo>
                    <a:pt x="3135263" y="2261739"/>
                  </a:lnTo>
                  <a:lnTo>
                    <a:pt x="3091866" y="2283025"/>
                  </a:lnTo>
                  <a:lnTo>
                    <a:pt x="3047537" y="2303532"/>
                  </a:lnTo>
                  <a:lnTo>
                    <a:pt x="3002299" y="2323246"/>
                  </a:lnTo>
                  <a:lnTo>
                    <a:pt x="2956178" y="2342151"/>
                  </a:lnTo>
                  <a:lnTo>
                    <a:pt x="2909196" y="2360231"/>
                  </a:lnTo>
                  <a:lnTo>
                    <a:pt x="2861378" y="2377471"/>
                  </a:lnTo>
                  <a:lnTo>
                    <a:pt x="2812748" y="2393854"/>
                  </a:lnTo>
                  <a:lnTo>
                    <a:pt x="2763330" y="2409365"/>
                  </a:lnTo>
                  <a:lnTo>
                    <a:pt x="2713148" y="2423990"/>
                  </a:lnTo>
                  <a:lnTo>
                    <a:pt x="2662226" y="2437711"/>
                  </a:lnTo>
                  <a:lnTo>
                    <a:pt x="2610588" y="2450513"/>
                  </a:lnTo>
                  <a:lnTo>
                    <a:pt x="2558259" y="2462381"/>
                  </a:lnTo>
                  <a:lnTo>
                    <a:pt x="2505262" y="2473299"/>
                  </a:lnTo>
                  <a:lnTo>
                    <a:pt x="2451621" y="2483251"/>
                  </a:lnTo>
                  <a:lnTo>
                    <a:pt x="2397361" y="2492223"/>
                  </a:lnTo>
                  <a:lnTo>
                    <a:pt x="2342505" y="2500197"/>
                  </a:lnTo>
                  <a:lnTo>
                    <a:pt x="2287078" y="2507159"/>
                  </a:lnTo>
                  <a:lnTo>
                    <a:pt x="2231103" y="2513092"/>
                  </a:lnTo>
                  <a:lnTo>
                    <a:pt x="2174605" y="2517982"/>
                  </a:lnTo>
                  <a:lnTo>
                    <a:pt x="2117608" y="2521813"/>
                  </a:lnTo>
                  <a:lnTo>
                    <a:pt x="2060136" y="2524568"/>
                  </a:lnTo>
                  <a:lnTo>
                    <a:pt x="2002212" y="2526233"/>
                  </a:lnTo>
                  <a:lnTo>
                    <a:pt x="1943861" y="2526791"/>
                  </a:lnTo>
                  <a:lnTo>
                    <a:pt x="1885511" y="2526233"/>
                  </a:lnTo>
                  <a:lnTo>
                    <a:pt x="1827587" y="2524568"/>
                  </a:lnTo>
                  <a:lnTo>
                    <a:pt x="1770115" y="2521813"/>
                  </a:lnTo>
                  <a:lnTo>
                    <a:pt x="1713117" y="2517982"/>
                  </a:lnTo>
                  <a:lnTo>
                    <a:pt x="1656619" y="2513092"/>
                  </a:lnTo>
                  <a:lnTo>
                    <a:pt x="1600645" y="2507159"/>
                  </a:lnTo>
                  <a:lnTo>
                    <a:pt x="1545218" y="2500197"/>
                  </a:lnTo>
                  <a:lnTo>
                    <a:pt x="1490362" y="2492223"/>
                  </a:lnTo>
                  <a:lnTo>
                    <a:pt x="1436102" y="2483251"/>
                  </a:lnTo>
                  <a:lnTo>
                    <a:pt x="1382461" y="2473299"/>
                  </a:lnTo>
                  <a:lnTo>
                    <a:pt x="1329464" y="2462381"/>
                  </a:lnTo>
                  <a:lnTo>
                    <a:pt x="1277134" y="2450513"/>
                  </a:lnTo>
                  <a:lnTo>
                    <a:pt x="1225497" y="2437711"/>
                  </a:lnTo>
                  <a:lnTo>
                    <a:pt x="1174575" y="2423990"/>
                  </a:lnTo>
                  <a:lnTo>
                    <a:pt x="1124393" y="2409365"/>
                  </a:lnTo>
                  <a:lnTo>
                    <a:pt x="1074975" y="2393854"/>
                  </a:lnTo>
                  <a:lnTo>
                    <a:pt x="1026345" y="2377471"/>
                  </a:lnTo>
                  <a:lnTo>
                    <a:pt x="978527" y="2360231"/>
                  </a:lnTo>
                  <a:lnTo>
                    <a:pt x="931545" y="2342151"/>
                  </a:lnTo>
                  <a:lnTo>
                    <a:pt x="885423" y="2323246"/>
                  </a:lnTo>
                  <a:lnTo>
                    <a:pt x="840186" y="2303532"/>
                  </a:lnTo>
                  <a:lnTo>
                    <a:pt x="795857" y="2283025"/>
                  </a:lnTo>
                  <a:lnTo>
                    <a:pt x="752460" y="2261739"/>
                  </a:lnTo>
                  <a:lnTo>
                    <a:pt x="710019" y="2239691"/>
                  </a:lnTo>
                  <a:lnTo>
                    <a:pt x="668559" y="2216896"/>
                  </a:lnTo>
                  <a:lnTo>
                    <a:pt x="628103" y="2193370"/>
                  </a:lnTo>
                  <a:lnTo>
                    <a:pt x="588677" y="2169129"/>
                  </a:lnTo>
                  <a:lnTo>
                    <a:pt x="550302" y="2144188"/>
                  </a:lnTo>
                  <a:lnTo>
                    <a:pt x="513004" y="2118563"/>
                  </a:lnTo>
                  <a:lnTo>
                    <a:pt x="476808" y="2092269"/>
                  </a:lnTo>
                  <a:lnTo>
                    <a:pt x="441735" y="2065323"/>
                  </a:lnTo>
                  <a:lnTo>
                    <a:pt x="407812" y="2037739"/>
                  </a:lnTo>
                  <a:lnTo>
                    <a:pt x="375062" y="2009534"/>
                  </a:lnTo>
                  <a:lnTo>
                    <a:pt x="343509" y="1980722"/>
                  </a:lnTo>
                  <a:lnTo>
                    <a:pt x="313176" y="1951321"/>
                  </a:lnTo>
                  <a:lnTo>
                    <a:pt x="284089" y="1921344"/>
                  </a:lnTo>
                  <a:lnTo>
                    <a:pt x="256271" y="1890809"/>
                  </a:lnTo>
                  <a:lnTo>
                    <a:pt x="229746" y="1859730"/>
                  </a:lnTo>
                  <a:lnTo>
                    <a:pt x="204539" y="1828123"/>
                  </a:lnTo>
                  <a:lnTo>
                    <a:pt x="180672" y="1796004"/>
                  </a:lnTo>
                  <a:lnTo>
                    <a:pt x="158172" y="1763389"/>
                  </a:lnTo>
                  <a:lnTo>
                    <a:pt x="137060" y="1730293"/>
                  </a:lnTo>
                  <a:lnTo>
                    <a:pt x="117362" y="1696731"/>
                  </a:lnTo>
                  <a:lnTo>
                    <a:pt x="99102" y="1662720"/>
                  </a:lnTo>
                  <a:lnTo>
                    <a:pt x="82303" y="1628275"/>
                  </a:lnTo>
                  <a:lnTo>
                    <a:pt x="53187" y="1558146"/>
                  </a:lnTo>
                  <a:lnTo>
                    <a:pt x="30206" y="1486468"/>
                  </a:lnTo>
                  <a:lnTo>
                    <a:pt x="13553" y="1413367"/>
                  </a:lnTo>
                  <a:lnTo>
                    <a:pt x="3420" y="1338968"/>
                  </a:lnTo>
                  <a:lnTo>
                    <a:pt x="0" y="1263395"/>
                  </a:lnTo>
                  <a:close/>
                </a:path>
              </a:pathLst>
            </a:custGeom>
            <a:ln w="9144">
              <a:solidFill>
                <a:srgbClr val="DCD0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16">
            <a:extLst>
              <a:ext uri="{FF2B5EF4-FFF2-40B4-BE49-F238E27FC236}">
                <a16:creationId xmlns:a16="http://schemas.microsoft.com/office/drawing/2014/main" id="{94806019-7E95-4A92-BEEE-9420B4C3C2BA}"/>
              </a:ext>
            </a:extLst>
          </p:cNvPr>
          <p:cNvSpPr/>
          <p:nvPr/>
        </p:nvSpPr>
        <p:spPr>
          <a:xfrm>
            <a:off x="7516626" y="1729688"/>
            <a:ext cx="2796540" cy="1724025"/>
          </a:xfrm>
          <a:custGeom>
            <a:avLst/>
            <a:gdLst/>
            <a:ahLst/>
            <a:cxnLst/>
            <a:rect l="l" t="t" r="r" b="b"/>
            <a:pathLst>
              <a:path w="2796540" h="1724025">
                <a:moveTo>
                  <a:pt x="0" y="861822"/>
                </a:moveTo>
                <a:lnTo>
                  <a:pt x="4874" y="789343"/>
                </a:lnTo>
                <a:lnTo>
                  <a:pt x="19237" y="718526"/>
                </a:lnTo>
                <a:lnTo>
                  <a:pt x="42701" y="649610"/>
                </a:lnTo>
                <a:lnTo>
                  <a:pt x="74879" y="582835"/>
                </a:lnTo>
                <a:lnTo>
                  <a:pt x="115381" y="518440"/>
                </a:lnTo>
                <a:lnTo>
                  <a:pt x="138633" y="487209"/>
                </a:lnTo>
                <a:lnTo>
                  <a:pt x="163820" y="456664"/>
                </a:lnTo>
                <a:lnTo>
                  <a:pt x="190895" y="426832"/>
                </a:lnTo>
                <a:lnTo>
                  <a:pt x="219808" y="397746"/>
                </a:lnTo>
                <a:lnTo>
                  <a:pt x="250511" y="369433"/>
                </a:lnTo>
                <a:lnTo>
                  <a:pt x="282956" y="341925"/>
                </a:lnTo>
                <a:lnTo>
                  <a:pt x="317093" y="315251"/>
                </a:lnTo>
                <a:lnTo>
                  <a:pt x="352876" y="289441"/>
                </a:lnTo>
                <a:lnTo>
                  <a:pt x="390254" y="264525"/>
                </a:lnTo>
                <a:lnTo>
                  <a:pt x="429180" y="240533"/>
                </a:lnTo>
                <a:lnTo>
                  <a:pt x="469605" y="217495"/>
                </a:lnTo>
                <a:lnTo>
                  <a:pt x="511480" y="195441"/>
                </a:lnTo>
                <a:lnTo>
                  <a:pt x="554758" y="174400"/>
                </a:lnTo>
                <a:lnTo>
                  <a:pt x="599389" y="154402"/>
                </a:lnTo>
                <a:lnTo>
                  <a:pt x="645324" y="135479"/>
                </a:lnTo>
                <a:lnTo>
                  <a:pt x="692516" y="117658"/>
                </a:lnTo>
                <a:lnTo>
                  <a:pt x="740916" y="100971"/>
                </a:lnTo>
                <a:lnTo>
                  <a:pt x="790476" y="85446"/>
                </a:lnTo>
                <a:lnTo>
                  <a:pt x="841146" y="71115"/>
                </a:lnTo>
                <a:lnTo>
                  <a:pt x="892878" y="58007"/>
                </a:lnTo>
                <a:lnTo>
                  <a:pt x="945624" y="46151"/>
                </a:lnTo>
                <a:lnTo>
                  <a:pt x="999336" y="35579"/>
                </a:lnTo>
                <a:lnTo>
                  <a:pt x="1053964" y="26319"/>
                </a:lnTo>
                <a:lnTo>
                  <a:pt x="1109461" y="18401"/>
                </a:lnTo>
                <a:lnTo>
                  <a:pt x="1165777" y="11856"/>
                </a:lnTo>
                <a:lnTo>
                  <a:pt x="1222865" y="6714"/>
                </a:lnTo>
                <a:lnTo>
                  <a:pt x="1280675" y="3004"/>
                </a:lnTo>
                <a:lnTo>
                  <a:pt x="1339159" y="756"/>
                </a:lnTo>
                <a:lnTo>
                  <a:pt x="1398269" y="0"/>
                </a:lnTo>
                <a:lnTo>
                  <a:pt x="1457379" y="756"/>
                </a:lnTo>
                <a:lnTo>
                  <a:pt x="1515864" y="3004"/>
                </a:lnTo>
                <a:lnTo>
                  <a:pt x="1573674" y="6714"/>
                </a:lnTo>
                <a:lnTo>
                  <a:pt x="1630761" y="11856"/>
                </a:lnTo>
                <a:lnTo>
                  <a:pt x="1687078" y="18401"/>
                </a:lnTo>
                <a:lnTo>
                  <a:pt x="1742574" y="26319"/>
                </a:lnTo>
                <a:lnTo>
                  <a:pt x="1797203" y="35579"/>
                </a:lnTo>
                <a:lnTo>
                  <a:pt x="1850914" y="46151"/>
                </a:lnTo>
                <a:lnTo>
                  <a:pt x="1903660" y="58007"/>
                </a:lnTo>
                <a:lnTo>
                  <a:pt x="1955393" y="71115"/>
                </a:lnTo>
                <a:lnTo>
                  <a:pt x="2006063" y="85446"/>
                </a:lnTo>
                <a:lnTo>
                  <a:pt x="2055622" y="100971"/>
                </a:lnTo>
                <a:lnTo>
                  <a:pt x="2104022" y="117658"/>
                </a:lnTo>
                <a:lnTo>
                  <a:pt x="2151215" y="135479"/>
                </a:lnTo>
                <a:lnTo>
                  <a:pt x="2197150" y="154402"/>
                </a:lnTo>
                <a:lnTo>
                  <a:pt x="2241781" y="174400"/>
                </a:lnTo>
                <a:lnTo>
                  <a:pt x="2285058" y="195441"/>
                </a:lnTo>
                <a:lnTo>
                  <a:pt x="2326934" y="217495"/>
                </a:lnTo>
                <a:lnTo>
                  <a:pt x="2367359" y="240533"/>
                </a:lnTo>
                <a:lnTo>
                  <a:pt x="2406285" y="264525"/>
                </a:lnTo>
                <a:lnTo>
                  <a:pt x="2443663" y="289441"/>
                </a:lnTo>
                <a:lnTo>
                  <a:pt x="2479446" y="315251"/>
                </a:lnTo>
                <a:lnTo>
                  <a:pt x="2513583" y="341925"/>
                </a:lnTo>
                <a:lnTo>
                  <a:pt x="2546028" y="369433"/>
                </a:lnTo>
                <a:lnTo>
                  <a:pt x="2576731" y="397746"/>
                </a:lnTo>
                <a:lnTo>
                  <a:pt x="2605645" y="426832"/>
                </a:lnTo>
                <a:lnTo>
                  <a:pt x="2632719" y="456664"/>
                </a:lnTo>
                <a:lnTo>
                  <a:pt x="2657906" y="487209"/>
                </a:lnTo>
                <a:lnTo>
                  <a:pt x="2681158" y="518440"/>
                </a:lnTo>
                <a:lnTo>
                  <a:pt x="2702426" y="550325"/>
                </a:lnTo>
                <a:lnTo>
                  <a:pt x="2738814" y="615940"/>
                </a:lnTo>
                <a:lnTo>
                  <a:pt x="2766684" y="683815"/>
                </a:lnTo>
                <a:lnTo>
                  <a:pt x="2785646" y="753711"/>
                </a:lnTo>
                <a:lnTo>
                  <a:pt x="2795313" y="825389"/>
                </a:lnTo>
                <a:lnTo>
                  <a:pt x="2796540" y="861822"/>
                </a:lnTo>
                <a:lnTo>
                  <a:pt x="2795313" y="898254"/>
                </a:lnTo>
                <a:lnTo>
                  <a:pt x="2785646" y="969932"/>
                </a:lnTo>
                <a:lnTo>
                  <a:pt x="2766684" y="1039828"/>
                </a:lnTo>
                <a:lnTo>
                  <a:pt x="2738814" y="1107703"/>
                </a:lnTo>
                <a:lnTo>
                  <a:pt x="2702426" y="1173318"/>
                </a:lnTo>
                <a:lnTo>
                  <a:pt x="2681158" y="1205203"/>
                </a:lnTo>
                <a:lnTo>
                  <a:pt x="2657906" y="1236433"/>
                </a:lnTo>
                <a:lnTo>
                  <a:pt x="2632719" y="1266979"/>
                </a:lnTo>
                <a:lnTo>
                  <a:pt x="2605645" y="1296811"/>
                </a:lnTo>
                <a:lnTo>
                  <a:pt x="2576731" y="1325897"/>
                </a:lnTo>
                <a:lnTo>
                  <a:pt x="2546028" y="1354210"/>
                </a:lnTo>
                <a:lnTo>
                  <a:pt x="2513583" y="1381718"/>
                </a:lnTo>
                <a:lnTo>
                  <a:pt x="2479446" y="1408392"/>
                </a:lnTo>
                <a:lnTo>
                  <a:pt x="2443663" y="1434202"/>
                </a:lnTo>
                <a:lnTo>
                  <a:pt x="2406285" y="1459117"/>
                </a:lnTo>
                <a:lnTo>
                  <a:pt x="2367359" y="1483109"/>
                </a:lnTo>
                <a:lnTo>
                  <a:pt x="2326934" y="1506148"/>
                </a:lnTo>
                <a:lnTo>
                  <a:pt x="2285058" y="1528202"/>
                </a:lnTo>
                <a:lnTo>
                  <a:pt x="2241781" y="1549243"/>
                </a:lnTo>
                <a:lnTo>
                  <a:pt x="2197150" y="1569240"/>
                </a:lnTo>
                <a:lnTo>
                  <a:pt x="2151215" y="1588164"/>
                </a:lnTo>
                <a:lnTo>
                  <a:pt x="2104022" y="1605985"/>
                </a:lnTo>
                <a:lnTo>
                  <a:pt x="2055622" y="1622672"/>
                </a:lnTo>
                <a:lnTo>
                  <a:pt x="2006063" y="1638196"/>
                </a:lnTo>
                <a:lnTo>
                  <a:pt x="1955393" y="1652528"/>
                </a:lnTo>
                <a:lnTo>
                  <a:pt x="1903660" y="1665636"/>
                </a:lnTo>
                <a:lnTo>
                  <a:pt x="1850914" y="1677491"/>
                </a:lnTo>
                <a:lnTo>
                  <a:pt x="1797203" y="1688064"/>
                </a:lnTo>
                <a:lnTo>
                  <a:pt x="1742574" y="1697324"/>
                </a:lnTo>
                <a:lnTo>
                  <a:pt x="1687078" y="1705241"/>
                </a:lnTo>
                <a:lnTo>
                  <a:pt x="1630761" y="1711786"/>
                </a:lnTo>
                <a:lnTo>
                  <a:pt x="1573674" y="1716929"/>
                </a:lnTo>
                <a:lnTo>
                  <a:pt x="1515864" y="1720639"/>
                </a:lnTo>
                <a:lnTo>
                  <a:pt x="1457379" y="1722887"/>
                </a:lnTo>
                <a:lnTo>
                  <a:pt x="1398269" y="1723643"/>
                </a:lnTo>
                <a:lnTo>
                  <a:pt x="1339159" y="1722887"/>
                </a:lnTo>
                <a:lnTo>
                  <a:pt x="1280675" y="1720639"/>
                </a:lnTo>
                <a:lnTo>
                  <a:pt x="1222865" y="1716929"/>
                </a:lnTo>
                <a:lnTo>
                  <a:pt x="1165777" y="1711786"/>
                </a:lnTo>
                <a:lnTo>
                  <a:pt x="1109461" y="1705241"/>
                </a:lnTo>
                <a:lnTo>
                  <a:pt x="1053964" y="1697324"/>
                </a:lnTo>
                <a:lnTo>
                  <a:pt x="999336" y="1688064"/>
                </a:lnTo>
                <a:lnTo>
                  <a:pt x="945624" y="1677491"/>
                </a:lnTo>
                <a:lnTo>
                  <a:pt x="892878" y="1665636"/>
                </a:lnTo>
                <a:lnTo>
                  <a:pt x="841146" y="1652528"/>
                </a:lnTo>
                <a:lnTo>
                  <a:pt x="790476" y="1638196"/>
                </a:lnTo>
                <a:lnTo>
                  <a:pt x="740916" y="1622672"/>
                </a:lnTo>
                <a:lnTo>
                  <a:pt x="692516" y="1605985"/>
                </a:lnTo>
                <a:lnTo>
                  <a:pt x="645324" y="1588164"/>
                </a:lnTo>
                <a:lnTo>
                  <a:pt x="599389" y="1569240"/>
                </a:lnTo>
                <a:lnTo>
                  <a:pt x="554758" y="1549243"/>
                </a:lnTo>
                <a:lnTo>
                  <a:pt x="511480" y="1528202"/>
                </a:lnTo>
                <a:lnTo>
                  <a:pt x="469605" y="1506148"/>
                </a:lnTo>
                <a:lnTo>
                  <a:pt x="429180" y="1483109"/>
                </a:lnTo>
                <a:lnTo>
                  <a:pt x="390254" y="1459117"/>
                </a:lnTo>
                <a:lnTo>
                  <a:pt x="352876" y="1434202"/>
                </a:lnTo>
                <a:lnTo>
                  <a:pt x="317093" y="1408392"/>
                </a:lnTo>
                <a:lnTo>
                  <a:pt x="282956" y="1381718"/>
                </a:lnTo>
                <a:lnTo>
                  <a:pt x="250511" y="1354210"/>
                </a:lnTo>
                <a:lnTo>
                  <a:pt x="219808" y="1325897"/>
                </a:lnTo>
                <a:lnTo>
                  <a:pt x="190895" y="1296811"/>
                </a:lnTo>
                <a:lnTo>
                  <a:pt x="163820" y="1266979"/>
                </a:lnTo>
                <a:lnTo>
                  <a:pt x="138633" y="1236433"/>
                </a:lnTo>
                <a:lnTo>
                  <a:pt x="115381" y="1205203"/>
                </a:lnTo>
                <a:lnTo>
                  <a:pt x="94114" y="1173318"/>
                </a:lnTo>
                <a:lnTo>
                  <a:pt x="57725" y="1107703"/>
                </a:lnTo>
                <a:lnTo>
                  <a:pt x="29856" y="1039828"/>
                </a:lnTo>
                <a:lnTo>
                  <a:pt x="10893" y="969932"/>
                </a:lnTo>
                <a:lnTo>
                  <a:pt x="1226" y="898254"/>
                </a:lnTo>
                <a:lnTo>
                  <a:pt x="0" y="861822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  <a:ln w="9144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3A2BCD08-A57E-4B09-974F-EF69738979D6}"/>
              </a:ext>
            </a:extLst>
          </p:cNvPr>
          <p:cNvSpPr/>
          <p:nvPr/>
        </p:nvSpPr>
        <p:spPr>
          <a:xfrm>
            <a:off x="7992114" y="2353003"/>
            <a:ext cx="2030095" cy="982980"/>
          </a:xfrm>
          <a:custGeom>
            <a:avLst/>
            <a:gdLst/>
            <a:ahLst/>
            <a:cxnLst/>
            <a:rect l="l" t="t" r="r" b="b"/>
            <a:pathLst>
              <a:path w="2030095" h="982979">
                <a:moveTo>
                  <a:pt x="0" y="491489"/>
                </a:moveTo>
                <a:lnTo>
                  <a:pt x="7907" y="429847"/>
                </a:lnTo>
                <a:lnTo>
                  <a:pt x="30997" y="370486"/>
                </a:lnTo>
                <a:lnTo>
                  <a:pt x="68317" y="313869"/>
                </a:lnTo>
                <a:lnTo>
                  <a:pt x="118917" y="260457"/>
                </a:lnTo>
                <a:lnTo>
                  <a:pt x="148900" y="235096"/>
                </a:lnTo>
                <a:lnTo>
                  <a:pt x="181846" y="210710"/>
                </a:lnTo>
                <a:lnTo>
                  <a:pt x="217636" y="187355"/>
                </a:lnTo>
                <a:lnTo>
                  <a:pt x="256152" y="165089"/>
                </a:lnTo>
                <a:lnTo>
                  <a:pt x="297275" y="143970"/>
                </a:lnTo>
                <a:lnTo>
                  <a:pt x="340885" y="124055"/>
                </a:lnTo>
                <a:lnTo>
                  <a:pt x="386864" y="105403"/>
                </a:lnTo>
                <a:lnTo>
                  <a:pt x="435093" y="88070"/>
                </a:lnTo>
                <a:lnTo>
                  <a:pt x="485454" y="72114"/>
                </a:lnTo>
                <a:lnTo>
                  <a:pt x="537826" y="57594"/>
                </a:lnTo>
                <a:lnTo>
                  <a:pt x="592092" y="44566"/>
                </a:lnTo>
                <a:lnTo>
                  <a:pt x="648133" y="33088"/>
                </a:lnTo>
                <a:lnTo>
                  <a:pt x="705829" y="23218"/>
                </a:lnTo>
                <a:lnTo>
                  <a:pt x="765062" y="15013"/>
                </a:lnTo>
                <a:lnTo>
                  <a:pt x="825713" y="8531"/>
                </a:lnTo>
                <a:lnTo>
                  <a:pt x="887662" y="3830"/>
                </a:lnTo>
                <a:lnTo>
                  <a:pt x="950792" y="967"/>
                </a:lnTo>
                <a:lnTo>
                  <a:pt x="1014983" y="0"/>
                </a:lnTo>
                <a:lnTo>
                  <a:pt x="1079175" y="967"/>
                </a:lnTo>
                <a:lnTo>
                  <a:pt x="1142304" y="3830"/>
                </a:lnTo>
                <a:lnTo>
                  <a:pt x="1204254" y="8531"/>
                </a:lnTo>
                <a:lnTo>
                  <a:pt x="1264905" y="15013"/>
                </a:lnTo>
                <a:lnTo>
                  <a:pt x="1324138" y="23218"/>
                </a:lnTo>
                <a:lnTo>
                  <a:pt x="1381834" y="33088"/>
                </a:lnTo>
                <a:lnTo>
                  <a:pt x="1437874" y="44566"/>
                </a:lnTo>
                <a:lnTo>
                  <a:pt x="1492140" y="57594"/>
                </a:lnTo>
                <a:lnTo>
                  <a:pt x="1544513" y="72114"/>
                </a:lnTo>
                <a:lnTo>
                  <a:pt x="1594873" y="88070"/>
                </a:lnTo>
                <a:lnTo>
                  <a:pt x="1643103" y="105403"/>
                </a:lnTo>
                <a:lnTo>
                  <a:pt x="1689082" y="124055"/>
                </a:lnTo>
                <a:lnTo>
                  <a:pt x="1732692" y="143970"/>
                </a:lnTo>
                <a:lnTo>
                  <a:pt x="1773815" y="165089"/>
                </a:lnTo>
                <a:lnTo>
                  <a:pt x="1812331" y="187355"/>
                </a:lnTo>
                <a:lnTo>
                  <a:pt x="1848121" y="210710"/>
                </a:lnTo>
                <a:lnTo>
                  <a:pt x="1881067" y="235096"/>
                </a:lnTo>
                <a:lnTo>
                  <a:pt x="1911049" y="260457"/>
                </a:lnTo>
                <a:lnTo>
                  <a:pt x="1961649" y="313869"/>
                </a:lnTo>
                <a:lnTo>
                  <a:pt x="1998970" y="370486"/>
                </a:lnTo>
                <a:lnTo>
                  <a:pt x="2022059" y="429847"/>
                </a:lnTo>
                <a:lnTo>
                  <a:pt x="2029967" y="491489"/>
                </a:lnTo>
                <a:lnTo>
                  <a:pt x="2027970" y="522567"/>
                </a:lnTo>
                <a:lnTo>
                  <a:pt x="2012353" y="583127"/>
                </a:lnTo>
                <a:lnTo>
                  <a:pt x="1982029" y="641173"/>
                </a:lnTo>
                <a:lnTo>
                  <a:pt x="1937950" y="696245"/>
                </a:lnTo>
                <a:lnTo>
                  <a:pt x="1881067" y="747883"/>
                </a:lnTo>
                <a:lnTo>
                  <a:pt x="1848121" y="772269"/>
                </a:lnTo>
                <a:lnTo>
                  <a:pt x="1812331" y="795624"/>
                </a:lnTo>
                <a:lnTo>
                  <a:pt x="1773815" y="817890"/>
                </a:lnTo>
                <a:lnTo>
                  <a:pt x="1732692" y="839009"/>
                </a:lnTo>
                <a:lnTo>
                  <a:pt x="1689082" y="858923"/>
                </a:lnTo>
                <a:lnTo>
                  <a:pt x="1643103" y="877576"/>
                </a:lnTo>
                <a:lnTo>
                  <a:pt x="1594873" y="894909"/>
                </a:lnTo>
                <a:lnTo>
                  <a:pt x="1544513" y="910864"/>
                </a:lnTo>
                <a:lnTo>
                  <a:pt x="1492140" y="925385"/>
                </a:lnTo>
                <a:lnTo>
                  <a:pt x="1437874" y="938413"/>
                </a:lnTo>
                <a:lnTo>
                  <a:pt x="1381834" y="949891"/>
                </a:lnTo>
                <a:lnTo>
                  <a:pt x="1324138" y="959761"/>
                </a:lnTo>
                <a:lnTo>
                  <a:pt x="1264905" y="967966"/>
                </a:lnTo>
                <a:lnTo>
                  <a:pt x="1204254" y="974448"/>
                </a:lnTo>
                <a:lnTo>
                  <a:pt x="1142304" y="979149"/>
                </a:lnTo>
                <a:lnTo>
                  <a:pt x="1079175" y="982012"/>
                </a:lnTo>
                <a:lnTo>
                  <a:pt x="1014983" y="982979"/>
                </a:lnTo>
                <a:lnTo>
                  <a:pt x="950792" y="982012"/>
                </a:lnTo>
                <a:lnTo>
                  <a:pt x="887662" y="979149"/>
                </a:lnTo>
                <a:lnTo>
                  <a:pt x="825713" y="974448"/>
                </a:lnTo>
                <a:lnTo>
                  <a:pt x="765062" y="967966"/>
                </a:lnTo>
                <a:lnTo>
                  <a:pt x="705829" y="959761"/>
                </a:lnTo>
                <a:lnTo>
                  <a:pt x="648133" y="949891"/>
                </a:lnTo>
                <a:lnTo>
                  <a:pt x="592092" y="938413"/>
                </a:lnTo>
                <a:lnTo>
                  <a:pt x="537826" y="925385"/>
                </a:lnTo>
                <a:lnTo>
                  <a:pt x="485454" y="910864"/>
                </a:lnTo>
                <a:lnTo>
                  <a:pt x="435093" y="894909"/>
                </a:lnTo>
                <a:lnTo>
                  <a:pt x="386864" y="877576"/>
                </a:lnTo>
                <a:lnTo>
                  <a:pt x="340885" y="858923"/>
                </a:lnTo>
                <a:lnTo>
                  <a:pt x="297275" y="839009"/>
                </a:lnTo>
                <a:lnTo>
                  <a:pt x="256152" y="817890"/>
                </a:lnTo>
                <a:lnTo>
                  <a:pt x="217636" y="795624"/>
                </a:lnTo>
                <a:lnTo>
                  <a:pt x="181846" y="772269"/>
                </a:lnTo>
                <a:lnTo>
                  <a:pt x="148900" y="747883"/>
                </a:lnTo>
                <a:lnTo>
                  <a:pt x="118917" y="722522"/>
                </a:lnTo>
                <a:lnTo>
                  <a:pt x="68317" y="669110"/>
                </a:lnTo>
                <a:lnTo>
                  <a:pt x="30997" y="612493"/>
                </a:lnTo>
                <a:lnTo>
                  <a:pt x="7907" y="553132"/>
                </a:lnTo>
                <a:lnTo>
                  <a:pt x="0" y="49148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  <a:ln w="9144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72377" y="1331848"/>
            <a:ext cx="148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local (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outer</a:t>
            </a:r>
            <a:r>
              <a:rPr sz="1800" dirty="0">
                <a:latin typeface="Century Gothic"/>
                <a:cs typeface="Century Gothic"/>
              </a:rPr>
              <a:t>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986489" y="1515248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x</a:t>
            </a:r>
            <a:endParaRPr sz="1800">
              <a:latin typeface="Hack"/>
              <a:cs typeface="H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52697" y="2058656"/>
            <a:ext cx="1624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local (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inner1</a:t>
            </a:r>
            <a:r>
              <a:rPr sz="1800" dirty="0">
                <a:latin typeface="Century Gothic"/>
                <a:cs typeface="Century Gothic"/>
              </a:rPr>
              <a:t>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774207" y="2172651"/>
            <a:ext cx="163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x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89892" y="2560448"/>
            <a:ext cx="1624965" cy="79565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800" dirty="0">
                <a:latin typeface="Century Gothic"/>
                <a:cs typeface="Century Gothic"/>
              </a:rPr>
              <a:t>local (</a:t>
            </a: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inner2</a:t>
            </a:r>
            <a:r>
              <a:rPr sz="1800" dirty="0">
                <a:latin typeface="Century Gothic"/>
                <a:cs typeface="Century Gothic"/>
              </a:rPr>
              <a:t>)</a:t>
            </a:r>
          </a:p>
          <a:p>
            <a:pPr marR="245745" algn="r">
              <a:lnSpc>
                <a:spcPct val="100000"/>
              </a:lnSpc>
              <a:spcBef>
                <a:spcPts val="869"/>
              </a:spcBef>
            </a:pP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x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62135" y="1100276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EF"/>
                </a:solidFill>
                <a:latin typeface="Hack"/>
                <a:cs typeface="Hack"/>
              </a:rPr>
              <a:t>x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37C1883-638C-46FD-A5FB-816B650D75CB}"/>
              </a:ext>
            </a:extLst>
          </p:cNvPr>
          <p:cNvSpPr/>
          <p:nvPr/>
        </p:nvSpPr>
        <p:spPr>
          <a:xfrm>
            <a:off x="9950450" y="1689100"/>
            <a:ext cx="397290" cy="647700"/>
          </a:xfrm>
          <a:custGeom>
            <a:avLst/>
            <a:gdLst>
              <a:gd name="connsiteX0" fmla="*/ 0 w 397290"/>
              <a:gd name="connsiteY0" fmla="*/ 647700 h 647700"/>
              <a:gd name="connsiteX1" fmla="*/ 247650 w 397290"/>
              <a:gd name="connsiteY1" fmla="*/ 533400 h 647700"/>
              <a:gd name="connsiteX2" fmla="*/ 381000 w 397290"/>
              <a:gd name="connsiteY2" fmla="*/ 285750 h 647700"/>
              <a:gd name="connsiteX3" fmla="*/ 374650 w 397290"/>
              <a:gd name="connsiteY3" fmla="*/ 76200 h 647700"/>
              <a:gd name="connsiteX4" fmla="*/ 196850 w 397290"/>
              <a:gd name="connsiteY4" fmla="*/ 0 h 647700"/>
              <a:gd name="connsiteX5" fmla="*/ 196850 w 397290"/>
              <a:gd name="connsiteY5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7290" h="647700">
                <a:moveTo>
                  <a:pt x="0" y="647700"/>
                </a:moveTo>
                <a:cubicBezTo>
                  <a:pt x="92075" y="620712"/>
                  <a:pt x="184150" y="593725"/>
                  <a:pt x="247650" y="533400"/>
                </a:cubicBezTo>
                <a:cubicBezTo>
                  <a:pt x="311150" y="473075"/>
                  <a:pt x="359833" y="361950"/>
                  <a:pt x="381000" y="285750"/>
                </a:cubicBezTo>
                <a:cubicBezTo>
                  <a:pt x="402167" y="209550"/>
                  <a:pt x="405342" y="123825"/>
                  <a:pt x="374650" y="76200"/>
                </a:cubicBezTo>
                <a:cubicBezTo>
                  <a:pt x="343958" y="28575"/>
                  <a:pt x="196850" y="0"/>
                  <a:pt x="196850" y="0"/>
                </a:cubicBezTo>
                <a:lnTo>
                  <a:pt x="196850" y="0"/>
                </a:ln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3920CA8-D2D1-4838-A0FE-490B8AF4C7AF}"/>
              </a:ext>
            </a:extLst>
          </p:cNvPr>
          <p:cNvSpPr/>
          <p:nvPr/>
        </p:nvSpPr>
        <p:spPr>
          <a:xfrm>
            <a:off x="9386888" y="1366838"/>
            <a:ext cx="1225919" cy="1843087"/>
          </a:xfrm>
          <a:custGeom>
            <a:avLst/>
            <a:gdLst>
              <a:gd name="connsiteX0" fmla="*/ 0 w 1225919"/>
              <a:gd name="connsiteY0" fmla="*/ 1843087 h 1843087"/>
              <a:gd name="connsiteX1" fmla="*/ 676275 w 1225919"/>
              <a:gd name="connsiteY1" fmla="*/ 1538287 h 1843087"/>
              <a:gd name="connsiteX2" fmla="*/ 1071562 w 1225919"/>
              <a:gd name="connsiteY2" fmla="*/ 1038225 h 1843087"/>
              <a:gd name="connsiteX3" fmla="*/ 1223962 w 1225919"/>
              <a:gd name="connsiteY3" fmla="*/ 390525 h 1843087"/>
              <a:gd name="connsiteX4" fmla="*/ 1162050 w 1225919"/>
              <a:gd name="connsiteY4" fmla="*/ 0 h 1843087"/>
              <a:gd name="connsiteX5" fmla="*/ 1162050 w 1225919"/>
              <a:gd name="connsiteY5" fmla="*/ 0 h 1843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5919" h="1843087">
                <a:moveTo>
                  <a:pt x="0" y="1843087"/>
                </a:moveTo>
                <a:cubicBezTo>
                  <a:pt x="248840" y="1757759"/>
                  <a:pt x="497681" y="1672431"/>
                  <a:pt x="676275" y="1538287"/>
                </a:cubicBezTo>
                <a:cubicBezTo>
                  <a:pt x="854869" y="1404143"/>
                  <a:pt x="980281" y="1229519"/>
                  <a:pt x="1071562" y="1038225"/>
                </a:cubicBezTo>
                <a:cubicBezTo>
                  <a:pt x="1162843" y="846931"/>
                  <a:pt x="1208881" y="563562"/>
                  <a:pt x="1223962" y="390525"/>
                </a:cubicBezTo>
                <a:cubicBezTo>
                  <a:pt x="1239043" y="217488"/>
                  <a:pt x="1162050" y="0"/>
                  <a:pt x="1162050" y="0"/>
                </a:cubicBezTo>
                <a:lnTo>
                  <a:pt x="1162050" y="0"/>
                </a:ln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48" y="166724"/>
            <a:ext cx="578995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C000"/>
                </a:solidFill>
              </a:rPr>
              <a:t>Scopes </a:t>
            </a:r>
            <a:r>
              <a:rPr sz="2800" spc="-10" dirty="0">
                <a:solidFill>
                  <a:srgbClr val="FFC000"/>
                </a:solidFill>
              </a:rPr>
              <a:t>and</a:t>
            </a:r>
            <a:r>
              <a:rPr sz="2800" spc="-45" dirty="0">
                <a:solidFill>
                  <a:srgbClr val="FFC000"/>
                </a:solidFill>
              </a:rPr>
              <a:t> </a:t>
            </a:r>
            <a:r>
              <a:rPr sz="2800" spc="-5" dirty="0">
                <a:solidFill>
                  <a:srgbClr val="FFC000"/>
                </a:solidFill>
              </a:rPr>
              <a:t>Namespaces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914400"/>
            <a:ext cx="11506199" cy="57831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0475" algn="l"/>
              </a:tabLst>
            </a:pP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When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 object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assigned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000" spc="1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	</a:t>
            </a:r>
            <a:r>
              <a:rPr sz="2800" baseline="1543" dirty="0">
                <a:solidFill>
                  <a:srgbClr val="00AFEF"/>
                </a:solidFill>
                <a:latin typeface="Hack"/>
                <a:cs typeface="Hack"/>
              </a:rPr>
              <a:t>a =</a:t>
            </a:r>
            <a:r>
              <a:rPr sz="2800" spc="-7" baseline="1543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800" baseline="1543" dirty="0">
                <a:solidFill>
                  <a:srgbClr val="00AFEF"/>
                </a:solidFill>
                <a:latin typeface="Hack"/>
                <a:cs typeface="Hack"/>
              </a:rPr>
              <a:t>10</a:t>
            </a:r>
            <a:endParaRPr sz="2800" baseline="1543" dirty="0">
              <a:latin typeface="Hack"/>
              <a:cs typeface="Hac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Hack"/>
              <a:cs typeface="Hack"/>
            </a:endParaRPr>
          </a:p>
          <a:p>
            <a:pPr marL="319405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that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points to some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object</a:t>
            </a:r>
            <a:endParaRPr sz="2000" dirty="0">
              <a:latin typeface="Century Gothic"/>
              <a:cs typeface="Century Gothic"/>
            </a:endParaRPr>
          </a:p>
          <a:p>
            <a:pPr marL="720090">
              <a:lnSpc>
                <a:spcPct val="100000"/>
              </a:lnSpc>
              <a:spcBef>
                <a:spcPts val="1480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say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that 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(name)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bound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to that</a:t>
            </a:r>
            <a:r>
              <a:rPr sz="2000" spc="1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object</a:t>
            </a:r>
            <a:endParaRPr sz="2000" dirty="0">
              <a:latin typeface="Century Gothic"/>
              <a:cs typeface="Century Gothic"/>
            </a:endParaRPr>
          </a:p>
          <a:p>
            <a:pPr marL="12700" marR="2911475">
              <a:lnSpc>
                <a:spcPct val="206100"/>
              </a:lnSpc>
              <a:spcBef>
                <a:spcPts val="795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That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object can be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accessed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using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that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name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various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parts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our code  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But not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just</a:t>
            </a:r>
            <a:r>
              <a:rPr sz="2000" spc="15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C000"/>
                </a:solidFill>
                <a:latin typeface="Century Gothic"/>
                <a:cs typeface="Century Gothic"/>
              </a:rPr>
              <a:t>anywhere!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That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name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it's binding 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(name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object)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only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"exist"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specific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parts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our</a:t>
            </a:r>
            <a:r>
              <a:rPr sz="2000" spc="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code</a:t>
            </a:r>
            <a:endParaRPr sz="2000" dirty="0">
              <a:latin typeface="Century Gothic"/>
              <a:cs typeface="Century Gothic"/>
            </a:endParaRPr>
          </a:p>
          <a:p>
            <a:pPr marL="239395" marR="5080">
              <a:lnSpc>
                <a:spcPct val="211100"/>
              </a:lnSpc>
              <a:spcBef>
                <a:spcPts val="270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portion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code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where that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name/binding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defined,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called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lexical 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scope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 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these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bindings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are stored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2000" spc="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namespaces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Century Gothic"/>
              <a:cs typeface="Century Gothic"/>
            </a:endParaRPr>
          </a:p>
          <a:p>
            <a:pPr marL="25400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(each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scope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has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its 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own</a:t>
            </a:r>
            <a:r>
              <a:rPr sz="2000" spc="10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namespace)</a:t>
            </a:r>
            <a:endParaRPr sz="20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930" y="383540"/>
            <a:ext cx="319206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C000"/>
                </a:solidFill>
              </a:rPr>
              <a:t>The </a:t>
            </a:r>
            <a:r>
              <a:rPr sz="2800" spc="-5" dirty="0">
                <a:solidFill>
                  <a:srgbClr val="FFFF00"/>
                </a:solidFill>
              </a:rPr>
              <a:t>Global</a:t>
            </a:r>
            <a:r>
              <a:rPr sz="2800" spc="-45" dirty="0">
                <a:solidFill>
                  <a:srgbClr val="FFFF00"/>
                </a:solidFill>
              </a:rPr>
              <a:t> </a:t>
            </a:r>
            <a:r>
              <a:rPr sz="2800" spc="-5" dirty="0">
                <a:solidFill>
                  <a:srgbClr val="FFC000"/>
                </a:solidFill>
              </a:rPr>
              <a:t>Scope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617930" y="1295400"/>
            <a:ext cx="11506200" cy="4865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00"/>
                </a:solidFill>
                <a:latin typeface="Century Gothic"/>
                <a:cs typeface="Century Gothic"/>
              </a:rPr>
              <a:t>global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scope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essentially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00"/>
                </a:solidFill>
                <a:latin typeface="Century Gothic"/>
                <a:cs typeface="Century Gothic"/>
              </a:rPr>
              <a:t>module</a:t>
            </a:r>
            <a:r>
              <a:rPr sz="2000" spc="5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scope.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It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spans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single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file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only.</a:t>
            </a:r>
            <a:endParaRPr sz="2000" dirty="0">
              <a:latin typeface="Century Gothic"/>
              <a:cs typeface="Century Gothic"/>
            </a:endParaRPr>
          </a:p>
          <a:p>
            <a:pPr marL="12700" marR="5080">
              <a:lnSpc>
                <a:spcPct val="284000"/>
              </a:lnSpc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There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no concept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a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truly global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(across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all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modules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our entire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app)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scope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Python. 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only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exception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this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are some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built-in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globally available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objects, such</a:t>
            </a:r>
            <a:r>
              <a:rPr sz="20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as:</a:t>
            </a:r>
            <a:endParaRPr sz="2000" dirty="0">
              <a:latin typeface="Century Gothic"/>
              <a:cs typeface="Century Gothic"/>
            </a:endParaRPr>
          </a:p>
          <a:p>
            <a:pPr marL="412750">
              <a:lnSpc>
                <a:spcPct val="100000"/>
              </a:lnSpc>
              <a:spcBef>
                <a:spcPts val="1689"/>
              </a:spcBef>
              <a:tabLst>
                <a:tab pos="1350010" algn="l"/>
                <a:tab pos="2426970" algn="l"/>
                <a:tab pos="3364229" algn="l"/>
                <a:tab pos="4301490" algn="l"/>
              </a:tabLst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True	False	None	dict	print</a:t>
            </a:r>
            <a:endParaRPr sz="2000" dirty="0">
              <a:solidFill>
                <a:srgbClr val="FFFF00"/>
              </a:solidFill>
              <a:latin typeface="Hack"/>
              <a:cs typeface="Hack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Hack"/>
              <a:cs typeface="Hack"/>
            </a:endParaRPr>
          </a:p>
          <a:p>
            <a:pPr marL="520700" marR="2240280" indent="-508634">
              <a:lnSpc>
                <a:spcPct val="194300"/>
              </a:lnSpc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built-in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global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can be used </a:t>
            </a:r>
            <a:r>
              <a:rPr sz="2000" spc="-10" dirty="0">
                <a:solidFill>
                  <a:srgbClr val="FFC000"/>
                </a:solidFill>
                <a:latin typeface="Century Gothic"/>
                <a:cs typeface="Century Gothic"/>
              </a:rPr>
              <a:t>anywhere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inside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our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module  including inside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any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function</a:t>
            </a:r>
            <a:endParaRPr sz="20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354" y="346405"/>
            <a:ext cx="970564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C000"/>
                </a:solidFill>
              </a:rPr>
              <a:t>Global scopes are </a:t>
            </a:r>
            <a:r>
              <a:rPr sz="2800" spc="-10" dirty="0">
                <a:solidFill>
                  <a:srgbClr val="FFC000"/>
                </a:solidFill>
              </a:rPr>
              <a:t>nested </a:t>
            </a:r>
            <a:r>
              <a:rPr sz="2800" dirty="0">
                <a:solidFill>
                  <a:srgbClr val="FFC000"/>
                </a:solidFill>
              </a:rPr>
              <a:t>inside </a:t>
            </a:r>
            <a:r>
              <a:rPr sz="2800" spc="-10" dirty="0">
                <a:solidFill>
                  <a:srgbClr val="FFC000"/>
                </a:solidFill>
              </a:rPr>
              <a:t>the </a:t>
            </a:r>
            <a:r>
              <a:rPr sz="2800" spc="5" dirty="0">
                <a:solidFill>
                  <a:srgbClr val="FFC000"/>
                </a:solidFill>
              </a:rPr>
              <a:t>built-in</a:t>
            </a:r>
            <a:r>
              <a:rPr sz="2800" spc="40" dirty="0">
                <a:solidFill>
                  <a:srgbClr val="FFC000"/>
                </a:solidFill>
              </a:rPr>
              <a:t> </a:t>
            </a:r>
            <a:r>
              <a:rPr sz="2800" spc="-5" dirty="0">
                <a:solidFill>
                  <a:srgbClr val="FFC000"/>
                </a:solidFill>
              </a:rPr>
              <a:t>scope</a:t>
            </a:r>
            <a:endParaRPr sz="2800" dirty="0"/>
          </a:p>
        </p:txBody>
      </p:sp>
      <p:sp>
        <p:nvSpPr>
          <p:cNvPr id="5" name="object 5"/>
          <p:cNvSpPr txBox="1"/>
          <p:nvPr/>
        </p:nvSpPr>
        <p:spPr>
          <a:xfrm>
            <a:off x="363220" y="5214601"/>
            <a:ext cx="11465560" cy="899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37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If you reference a variable name inside a scope and Python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does not find it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 that scope's namespace  it will look for it in an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enclosing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scope's namespace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16318" y="1525856"/>
            <a:ext cx="2731135" cy="1163320"/>
          </a:xfrm>
          <a:custGeom>
            <a:avLst/>
            <a:gdLst/>
            <a:ahLst/>
            <a:cxnLst/>
            <a:rect l="l" t="t" r="r" b="b"/>
            <a:pathLst>
              <a:path w="2731134" h="1163320">
                <a:moveTo>
                  <a:pt x="0" y="1162812"/>
                </a:moveTo>
                <a:lnTo>
                  <a:pt x="2731007" y="1162812"/>
                </a:lnTo>
                <a:lnTo>
                  <a:pt x="2731007" y="0"/>
                </a:lnTo>
                <a:lnTo>
                  <a:pt x="0" y="0"/>
                </a:lnTo>
                <a:lnTo>
                  <a:pt x="0" y="1162812"/>
                </a:lnTo>
                <a:close/>
              </a:path>
            </a:pathLst>
          </a:custGeom>
          <a:solidFill>
            <a:srgbClr val="E7B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57693" y="1525856"/>
            <a:ext cx="0" cy="1163320"/>
          </a:xfrm>
          <a:custGeom>
            <a:avLst/>
            <a:gdLst/>
            <a:ahLst/>
            <a:cxnLst/>
            <a:rect l="l" t="t" r="r" b="b"/>
            <a:pathLst>
              <a:path h="1163320">
                <a:moveTo>
                  <a:pt x="0" y="0"/>
                </a:moveTo>
                <a:lnTo>
                  <a:pt x="0" y="1162811"/>
                </a:lnTo>
              </a:path>
            </a:pathLst>
          </a:custGeom>
          <a:ln w="19812">
            <a:solidFill>
              <a:srgbClr val="AA8B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05950" y="1525856"/>
            <a:ext cx="0" cy="1163320"/>
          </a:xfrm>
          <a:custGeom>
            <a:avLst/>
            <a:gdLst/>
            <a:ahLst/>
            <a:cxnLst/>
            <a:rect l="l" t="t" r="r" b="b"/>
            <a:pathLst>
              <a:path h="1163320">
                <a:moveTo>
                  <a:pt x="0" y="0"/>
                </a:moveTo>
                <a:lnTo>
                  <a:pt x="0" y="1162811"/>
                </a:lnTo>
              </a:path>
            </a:pathLst>
          </a:custGeom>
          <a:ln w="19812">
            <a:solidFill>
              <a:srgbClr val="AA8B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16318" y="1525856"/>
            <a:ext cx="2731135" cy="1163320"/>
          </a:xfrm>
          <a:custGeom>
            <a:avLst/>
            <a:gdLst/>
            <a:ahLst/>
            <a:cxnLst/>
            <a:rect l="l" t="t" r="r" b="b"/>
            <a:pathLst>
              <a:path w="2731134" h="1163320">
                <a:moveTo>
                  <a:pt x="0" y="1162812"/>
                </a:moveTo>
                <a:lnTo>
                  <a:pt x="2731007" y="1162812"/>
                </a:lnTo>
                <a:lnTo>
                  <a:pt x="2731007" y="0"/>
                </a:lnTo>
                <a:lnTo>
                  <a:pt x="0" y="0"/>
                </a:lnTo>
                <a:lnTo>
                  <a:pt x="0" y="1162812"/>
                </a:lnTo>
                <a:close/>
              </a:path>
            </a:pathLst>
          </a:custGeom>
          <a:ln w="19812">
            <a:solidFill>
              <a:srgbClr val="AA8B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588567" y="1553237"/>
            <a:ext cx="186987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entury Gothic"/>
                <a:cs typeface="Century Gothic"/>
              </a:rPr>
              <a:t>name</a:t>
            </a:r>
            <a:r>
              <a:rPr sz="2000" spc="-60" dirty="0">
                <a:latin typeface="Century Gothic"/>
                <a:cs typeface="Century Gothic"/>
              </a:rPr>
              <a:t> </a:t>
            </a:r>
            <a:r>
              <a:rPr sz="2000" spc="-5" dirty="0">
                <a:latin typeface="Century Gothic"/>
                <a:cs typeface="Century Gothic"/>
              </a:rPr>
              <a:t>space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69974" y="1875851"/>
            <a:ext cx="664061" cy="714298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30"/>
              </a:spcBef>
            </a:pPr>
            <a:r>
              <a:rPr sz="1600" spc="-10" dirty="0">
                <a:solidFill>
                  <a:srgbClr val="001F5F"/>
                </a:solidFill>
                <a:latin typeface="Hack"/>
                <a:cs typeface="Hack"/>
              </a:rPr>
              <a:t>var1</a:t>
            </a:r>
            <a:endParaRPr sz="1600" dirty="0">
              <a:latin typeface="Hack"/>
              <a:cs typeface="Hack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600" spc="-10" dirty="0">
                <a:solidFill>
                  <a:srgbClr val="001F5F"/>
                </a:solidFill>
                <a:latin typeface="Hack"/>
                <a:cs typeface="Hack"/>
              </a:rPr>
              <a:t>func</a:t>
            </a:r>
            <a:r>
              <a:rPr sz="1600" dirty="0">
                <a:solidFill>
                  <a:srgbClr val="001F5F"/>
                </a:solidFill>
                <a:latin typeface="Hack"/>
                <a:cs typeface="Hack"/>
              </a:rPr>
              <a:t>1</a:t>
            </a:r>
            <a:endParaRPr sz="1600" dirty="0">
              <a:latin typeface="Hack"/>
              <a:cs typeface="Hac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36305" y="1898347"/>
            <a:ext cx="922136" cy="715581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40"/>
              </a:spcBef>
            </a:pPr>
            <a:r>
              <a:rPr sz="1600" spc="-10" dirty="0">
                <a:solidFill>
                  <a:srgbClr val="001F5F"/>
                </a:solidFill>
                <a:latin typeface="Hack"/>
                <a:cs typeface="Hack"/>
              </a:rPr>
              <a:t>0xA345</a:t>
            </a:r>
            <a:r>
              <a:rPr sz="1600" dirty="0">
                <a:solidFill>
                  <a:srgbClr val="001F5F"/>
                </a:solidFill>
                <a:latin typeface="Hack"/>
                <a:cs typeface="Hack"/>
              </a:rPr>
              <a:t>E</a:t>
            </a:r>
            <a:endParaRPr sz="1600">
              <a:latin typeface="Hack"/>
              <a:cs typeface="Hack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600" spc="-10" dirty="0">
                <a:solidFill>
                  <a:srgbClr val="001F5F"/>
                </a:solidFill>
                <a:latin typeface="Hack"/>
                <a:cs typeface="Hack"/>
              </a:rPr>
              <a:t>0xFF34A</a:t>
            </a:r>
            <a:endParaRPr sz="1600">
              <a:latin typeface="Hack"/>
              <a:cs typeface="Hack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1C0F41D-C6A6-4CF3-ABD4-C0932E96A203}"/>
              </a:ext>
            </a:extLst>
          </p:cNvPr>
          <p:cNvSpPr/>
          <p:nvPr/>
        </p:nvSpPr>
        <p:spPr>
          <a:xfrm>
            <a:off x="772866" y="1271876"/>
            <a:ext cx="5548630" cy="3757324"/>
          </a:xfrm>
          <a:prstGeom prst="ellipse">
            <a:avLst/>
          </a:prstGeom>
          <a:solidFill>
            <a:srgbClr val="E0D4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2733548" y="1513664"/>
            <a:ext cx="1534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entury Gothic"/>
                <a:cs typeface="Century Gothic"/>
              </a:rPr>
              <a:t>Built-in</a:t>
            </a:r>
            <a:r>
              <a:rPr sz="1800" b="1" spc="-75" dirty="0">
                <a:latin typeface="Century Gothic"/>
                <a:cs typeface="Century Gothic"/>
              </a:rPr>
              <a:t> </a:t>
            </a:r>
            <a:r>
              <a:rPr sz="1800" b="1" dirty="0">
                <a:latin typeface="Century Gothic"/>
                <a:cs typeface="Century Gothic"/>
              </a:rPr>
              <a:t>Scope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9461" y="2019632"/>
            <a:ext cx="2516505" cy="1303020"/>
          </a:xfrm>
          <a:custGeom>
            <a:avLst/>
            <a:gdLst/>
            <a:ahLst/>
            <a:cxnLst/>
            <a:rect l="l" t="t" r="r" b="b"/>
            <a:pathLst>
              <a:path w="2516504" h="1303020">
                <a:moveTo>
                  <a:pt x="1258062" y="0"/>
                </a:moveTo>
                <a:lnTo>
                  <a:pt x="1195271" y="797"/>
                </a:lnTo>
                <a:lnTo>
                  <a:pt x="1133277" y="3164"/>
                </a:lnTo>
                <a:lnTo>
                  <a:pt x="1072152" y="7064"/>
                </a:lnTo>
                <a:lnTo>
                  <a:pt x="1011969" y="12459"/>
                </a:lnTo>
                <a:lnTo>
                  <a:pt x="952799" y="19312"/>
                </a:lnTo>
                <a:lnTo>
                  <a:pt x="894713" y="27586"/>
                </a:lnTo>
                <a:lnTo>
                  <a:pt x="837786" y="37243"/>
                </a:lnTo>
                <a:lnTo>
                  <a:pt x="782087" y="48246"/>
                </a:lnTo>
                <a:lnTo>
                  <a:pt x="727691" y="60557"/>
                </a:lnTo>
                <a:lnTo>
                  <a:pt x="674667" y="74140"/>
                </a:lnTo>
                <a:lnTo>
                  <a:pt x="623090" y="88956"/>
                </a:lnTo>
                <a:lnTo>
                  <a:pt x="573030" y="104969"/>
                </a:lnTo>
                <a:lnTo>
                  <a:pt x="524560" y="122141"/>
                </a:lnTo>
                <a:lnTo>
                  <a:pt x="477751" y="140435"/>
                </a:lnTo>
                <a:lnTo>
                  <a:pt x="432677" y="159813"/>
                </a:lnTo>
                <a:lnTo>
                  <a:pt x="389409" y="180239"/>
                </a:lnTo>
                <a:lnTo>
                  <a:pt x="348018" y="201675"/>
                </a:lnTo>
                <a:lnTo>
                  <a:pt x="308578" y="224082"/>
                </a:lnTo>
                <a:lnTo>
                  <a:pt x="271160" y="247426"/>
                </a:lnTo>
                <a:lnTo>
                  <a:pt x="235836" y="271666"/>
                </a:lnTo>
                <a:lnTo>
                  <a:pt x="202679" y="296768"/>
                </a:lnTo>
                <a:lnTo>
                  <a:pt x="171760" y="322692"/>
                </a:lnTo>
                <a:lnTo>
                  <a:pt x="143151" y="349403"/>
                </a:lnTo>
                <a:lnTo>
                  <a:pt x="93154" y="405031"/>
                </a:lnTo>
                <a:lnTo>
                  <a:pt x="53264" y="463355"/>
                </a:lnTo>
                <a:lnTo>
                  <a:pt x="24057" y="524075"/>
                </a:lnTo>
                <a:lnTo>
                  <a:pt x="6110" y="586893"/>
                </a:lnTo>
                <a:lnTo>
                  <a:pt x="0" y="651509"/>
                </a:lnTo>
                <a:lnTo>
                  <a:pt x="1539" y="684024"/>
                </a:lnTo>
                <a:lnTo>
                  <a:pt x="13640" y="747779"/>
                </a:lnTo>
                <a:lnTo>
                  <a:pt x="37289" y="809585"/>
                </a:lnTo>
                <a:lnTo>
                  <a:pt x="71910" y="869144"/>
                </a:lnTo>
                <a:lnTo>
                  <a:pt x="116926" y="926158"/>
                </a:lnTo>
                <a:lnTo>
                  <a:pt x="171760" y="980327"/>
                </a:lnTo>
                <a:lnTo>
                  <a:pt x="202679" y="1006251"/>
                </a:lnTo>
                <a:lnTo>
                  <a:pt x="235836" y="1031353"/>
                </a:lnTo>
                <a:lnTo>
                  <a:pt x="271160" y="1055593"/>
                </a:lnTo>
                <a:lnTo>
                  <a:pt x="308578" y="1078937"/>
                </a:lnTo>
                <a:lnTo>
                  <a:pt x="348018" y="1101344"/>
                </a:lnTo>
                <a:lnTo>
                  <a:pt x="389409" y="1122780"/>
                </a:lnTo>
                <a:lnTo>
                  <a:pt x="432677" y="1143206"/>
                </a:lnTo>
                <a:lnTo>
                  <a:pt x="477751" y="1162584"/>
                </a:lnTo>
                <a:lnTo>
                  <a:pt x="524560" y="1180878"/>
                </a:lnTo>
                <a:lnTo>
                  <a:pt x="573030" y="1198050"/>
                </a:lnTo>
                <a:lnTo>
                  <a:pt x="623090" y="1214063"/>
                </a:lnTo>
                <a:lnTo>
                  <a:pt x="674667" y="1228879"/>
                </a:lnTo>
                <a:lnTo>
                  <a:pt x="727691" y="1242462"/>
                </a:lnTo>
                <a:lnTo>
                  <a:pt x="782087" y="1254773"/>
                </a:lnTo>
                <a:lnTo>
                  <a:pt x="837786" y="1265776"/>
                </a:lnTo>
                <a:lnTo>
                  <a:pt x="894713" y="1275433"/>
                </a:lnTo>
                <a:lnTo>
                  <a:pt x="952799" y="1283707"/>
                </a:lnTo>
                <a:lnTo>
                  <a:pt x="1011969" y="1290560"/>
                </a:lnTo>
                <a:lnTo>
                  <a:pt x="1072152" y="1295955"/>
                </a:lnTo>
                <a:lnTo>
                  <a:pt x="1133277" y="1299855"/>
                </a:lnTo>
                <a:lnTo>
                  <a:pt x="1195271" y="1302222"/>
                </a:lnTo>
                <a:lnTo>
                  <a:pt x="1258062" y="1303019"/>
                </a:lnTo>
                <a:lnTo>
                  <a:pt x="1320852" y="1302222"/>
                </a:lnTo>
                <a:lnTo>
                  <a:pt x="1382846" y="1299855"/>
                </a:lnTo>
                <a:lnTo>
                  <a:pt x="1443971" y="1295955"/>
                </a:lnTo>
                <a:lnTo>
                  <a:pt x="1504154" y="1290560"/>
                </a:lnTo>
                <a:lnTo>
                  <a:pt x="1563324" y="1283707"/>
                </a:lnTo>
                <a:lnTo>
                  <a:pt x="1621410" y="1275433"/>
                </a:lnTo>
                <a:lnTo>
                  <a:pt x="1678337" y="1265776"/>
                </a:lnTo>
                <a:lnTo>
                  <a:pt x="1734036" y="1254773"/>
                </a:lnTo>
                <a:lnTo>
                  <a:pt x="1788432" y="1242462"/>
                </a:lnTo>
                <a:lnTo>
                  <a:pt x="1841456" y="1228879"/>
                </a:lnTo>
                <a:lnTo>
                  <a:pt x="1893033" y="1214063"/>
                </a:lnTo>
                <a:lnTo>
                  <a:pt x="1943093" y="1198050"/>
                </a:lnTo>
                <a:lnTo>
                  <a:pt x="1991563" y="1180878"/>
                </a:lnTo>
                <a:lnTo>
                  <a:pt x="2038372" y="1162584"/>
                </a:lnTo>
                <a:lnTo>
                  <a:pt x="2083446" y="1143206"/>
                </a:lnTo>
                <a:lnTo>
                  <a:pt x="2126714" y="1122780"/>
                </a:lnTo>
                <a:lnTo>
                  <a:pt x="2168105" y="1101344"/>
                </a:lnTo>
                <a:lnTo>
                  <a:pt x="2207545" y="1078937"/>
                </a:lnTo>
                <a:lnTo>
                  <a:pt x="2244963" y="1055593"/>
                </a:lnTo>
                <a:lnTo>
                  <a:pt x="2280287" y="1031353"/>
                </a:lnTo>
                <a:lnTo>
                  <a:pt x="2313444" y="1006251"/>
                </a:lnTo>
                <a:lnTo>
                  <a:pt x="2344363" y="980327"/>
                </a:lnTo>
                <a:lnTo>
                  <a:pt x="2372972" y="953616"/>
                </a:lnTo>
                <a:lnTo>
                  <a:pt x="2422969" y="897988"/>
                </a:lnTo>
                <a:lnTo>
                  <a:pt x="2462859" y="839664"/>
                </a:lnTo>
                <a:lnTo>
                  <a:pt x="2492066" y="778944"/>
                </a:lnTo>
                <a:lnTo>
                  <a:pt x="2510013" y="716126"/>
                </a:lnTo>
                <a:lnTo>
                  <a:pt x="2516124" y="651509"/>
                </a:lnTo>
                <a:lnTo>
                  <a:pt x="2514584" y="618995"/>
                </a:lnTo>
                <a:lnTo>
                  <a:pt x="2502483" y="555240"/>
                </a:lnTo>
                <a:lnTo>
                  <a:pt x="2478834" y="493434"/>
                </a:lnTo>
                <a:lnTo>
                  <a:pt x="2444213" y="433875"/>
                </a:lnTo>
                <a:lnTo>
                  <a:pt x="2399197" y="376861"/>
                </a:lnTo>
                <a:lnTo>
                  <a:pt x="2344363" y="322692"/>
                </a:lnTo>
                <a:lnTo>
                  <a:pt x="2313444" y="296768"/>
                </a:lnTo>
                <a:lnTo>
                  <a:pt x="2280287" y="271666"/>
                </a:lnTo>
                <a:lnTo>
                  <a:pt x="2244963" y="247426"/>
                </a:lnTo>
                <a:lnTo>
                  <a:pt x="2207545" y="224082"/>
                </a:lnTo>
                <a:lnTo>
                  <a:pt x="2168105" y="201675"/>
                </a:lnTo>
                <a:lnTo>
                  <a:pt x="2126714" y="180239"/>
                </a:lnTo>
                <a:lnTo>
                  <a:pt x="2083446" y="159813"/>
                </a:lnTo>
                <a:lnTo>
                  <a:pt x="2038372" y="140435"/>
                </a:lnTo>
                <a:lnTo>
                  <a:pt x="1991563" y="122141"/>
                </a:lnTo>
                <a:lnTo>
                  <a:pt x="1943093" y="104969"/>
                </a:lnTo>
                <a:lnTo>
                  <a:pt x="1893033" y="88956"/>
                </a:lnTo>
                <a:lnTo>
                  <a:pt x="1841456" y="74140"/>
                </a:lnTo>
                <a:lnTo>
                  <a:pt x="1788432" y="60557"/>
                </a:lnTo>
                <a:lnTo>
                  <a:pt x="1734036" y="48246"/>
                </a:lnTo>
                <a:lnTo>
                  <a:pt x="1678337" y="37243"/>
                </a:lnTo>
                <a:lnTo>
                  <a:pt x="1621410" y="27586"/>
                </a:lnTo>
                <a:lnTo>
                  <a:pt x="1563324" y="19312"/>
                </a:lnTo>
                <a:lnTo>
                  <a:pt x="1504154" y="12459"/>
                </a:lnTo>
                <a:lnTo>
                  <a:pt x="1443971" y="7064"/>
                </a:lnTo>
                <a:lnTo>
                  <a:pt x="1382846" y="3164"/>
                </a:lnTo>
                <a:lnTo>
                  <a:pt x="1320852" y="797"/>
                </a:lnTo>
                <a:lnTo>
                  <a:pt x="1258062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9461" y="2019632"/>
            <a:ext cx="2516505" cy="1303020"/>
          </a:xfrm>
          <a:custGeom>
            <a:avLst/>
            <a:gdLst/>
            <a:ahLst/>
            <a:cxnLst/>
            <a:rect l="l" t="t" r="r" b="b"/>
            <a:pathLst>
              <a:path w="2516504" h="1303020">
                <a:moveTo>
                  <a:pt x="1258062" y="0"/>
                </a:moveTo>
                <a:lnTo>
                  <a:pt x="1195271" y="797"/>
                </a:lnTo>
                <a:lnTo>
                  <a:pt x="1133277" y="3164"/>
                </a:lnTo>
                <a:lnTo>
                  <a:pt x="1072152" y="7064"/>
                </a:lnTo>
                <a:lnTo>
                  <a:pt x="1011969" y="12459"/>
                </a:lnTo>
                <a:lnTo>
                  <a:pt x="952799" y="19312"/>
                </a:lnTo>
                <a:lnTo>
                  <a:pt x="894713" y="27586"/>
                </a:lnTo>
                <a:lnTo>
                  <a:pt x="837786" y="37243"/>
                </a:lnTo>
                <a:lnTo>
                  <a:pt x="782087" y="48246"/>
                </a:lnTo>
                <a:lnTo>
                  <a:pt x="727691" y="60557"/>
                </a:lnTo>
                <a:lnTo>
                  <a:pt x="674667" y="74140"/>
                </a:lnTo>
                <a:lnTo>
                  <a:pt x="623090" y="88956"/>
                </a:lnTo>
                <a:lnTo>
                  <a:pt x="573030" y="104969"/>
                </a:lnTo>
                <a:lnTo>
                  <a:pt x="524560" y="122141"/>
                </a:lnTo>
                <a:lnTo>
                  <a:pt x="477751" y="140435"/>
                </a:lnTo>
                <a:lnTo>
                  <a:pt x="432677" y="159813"/>
                </a:lnTo>
                <a:lnTo>
                  <a:pt x="389409" y="180239"/>
                </a:lnTo>
                <a:lnTo>
                  <a:pt x="348018" y="201675"/>
                </a:lnTo>
                <a:lnTo>
                  <a:pt x="308578" y="224082"/>
                </a:lnTo>
                <a:lnTo>
                  <a:pt x="271160" y="247426"/>
                </a:lnTo>
                <a:lnTo>
                  <a:pt x="235836" y="271666"/>
                </a:lnTo>
                <a:lnTo>
                  <a:pt x="202679" y="296768"/>
                </a:lnTo>
                <a:lnTo>
                  <a:pt x="171760" y="322692"/>
                </a:lnTo>
                <a:lnTo>
                  <a:pt x="143151" y="349403"/>
                </a:lnTo>
                <a:lnTo>
                  <a:pt x="93154" y="405031"/>
                </a:lnTo>
                <a:lnTo>
                  <a:pt x="53264" y="463355"/>
                </a:lnTo>
                <a:lnTo>
                  <a:pt x="24057" y="524075"/>
                </a:lnTo>
                <a:lnTo>
                  <a:pt x="6110" y="586893"/>
                </a:lnTo>
                <a:lnTo>
                  <a:pt x="0" y="651509"/>
                </a:lnTo>
                <a:lnTo>
                  <a:pt x="1539" y="684024"/>
                </a:lnTo>
                <a:lnTo>
                  <a:pt x="13640" y="747779"/>
                </a:lnTo>
                <a:lnTo>
                  <a:pt x="37289" y="809585"/>
                </a:lnTo>
                <a:lnTo>
                  <a:pt x="71910" y="869144"/>
                </a:lnTo>
                <a:lnTo>
                  <a:pt x="116926" y="926158"/>
                </a:lnTo>
                <a:lnTo>
                  <a:pt x="171760" y="980327"/>
                </a:lnTo>
                <a:lnTo>
                  <a:pt x="202679" y="1006251"/>
                </a:lnTo>
                <a:lnTo>
                  <a:pt x="235836" y="1031353"/>
                </a:lnTo>
                <a:lnTo>
                  <a:pt x="271160" y="1055593"/>
                </a:lnTo>
                <a:lnTo>
                  <a:pt x="308578" y="1078937"/>
                </a:lnTo>
                <a:lnTo>
                  <a:pt x="348018" y="1101344"/>
                </a:lnTo>
                <a:lnTo>
                  <a:pt x="389409" y="1122780"/>
                </a:lnTo>
                <a:lnTo>
                  <a:pt x="432677" y="1143206"/>
                </a:lnTo>
                <a:lnTo>
                  <a:pt x="477751" y="1162584"/>
                </a:lnTo>
                <a:lnTo>
                  <a:pt x="524560" y="1180878"/>
                </a:lnTo>
                <a:lnTo>
                  <a:pt x="573030" y="1198050"/>
                </a:lnTo>
                <a:lnTo>
                  <a:pt x="623090" y="1214063"/>
                </a:lnTo>
                <a:lnTo>
                  <a:pt x="674667" y="1228879"/>
                </a:lnTo>
                <a:lnTo>
                  <a:pt x="727691" y="1242462"/>
                </a:lnTo>
                <a:lnTo>
                  <a:pt x="782087" y="1254773"/>
                </a:lnTo>
                <a:lnTo>
                  <a:pt x="837786" y="1265776"/>
                </a:lnTo>
                <a:lnTo>
                  <a:pt x="894713" y="1275433"/>
                </a:lnTo>
                <a:lnTo>
                  <a:pt x="952799" y="1283707"/>
                </a:lnTo>
                <a:lnTo>
                  <a:pt x="1011969" y="1290560"/>
                </a:lnTo>
                <a:lnTo>
                  <a:pt x="1072152" y="1295955"/>
                </a:lnTo>
                <a:lnTo>
                  <a:pt x="1133277" y="1299855"/>
                </a:lnTo>
                <a:lnTo>
                  <a:pt x="1195271" y="1302222"/>
                </a:lnTo>
                <a:lnTo>
                  <a:pt x="1258062" y="1303019"/>
                </a:lnTo>
                <a:lnTo>
                  <a:pt x="1320852" y="1302222"/>
                </a:lnTo>
                <a:lnTo>
                  <a:pt x="1382846" y="1299855"/>
                </a:lnTo>
                <a:lnTo>
                  <a:pt x="1443971" y="1295955"/>
                </a:lnTo>
                <a:lnTo>
                  <a:pt x="1504154" y="1290560"/>
                </a:lnTo>
                <a:lnTo>
                  <a:pt x="1563324" y="1283707"/>
                </a:lnTo>
                <a:lnTo>
                  <a:pt x="1621410" y="1275433"/>
                </a:lnTo>
                <a:lnTo>
                  <a:pt x="1678337" y="1265776"/>
                </a:lnTo>
                <a:lnTo>
                  <a:pt x="1734036" y="1254773"/>
                </a:lnTo>
                <a:lnTo>
                  <a:pt x="1788432" y="1242462"/>
                </a:lnTo>
                <a:lnTo>
                  <a:pt x="1841456" y="1228879"/>
                </a:lnTo>
                <a:lnTo>
                  <a:pt x="1893033" y="1214063"/>
                </a:lnTo>
                <a:lnTo>
                  <a:pt x="1943093" y="1198050"/>
                </a:lnTo>
                <a:lnTo>
                  <a:pt x="1991563" y="1180878"/>
                </a:lnTo>
                <a:lnTo>
                  <a:pt x="2038372" y="1162584"/>
                </a:lnTo>
                <a:lnTo>
                  <a:pt x="2083446" y="1143206"/>
                </a:lnTo>
                <a:lnTo>
                  <a:pt x="2126714" y="1122780"/>
                </a:lnTo>
                <a:lnTo>
                  <a:pt x="2168105" y="1101344"/>
                </a:lnTo>
                <a:lnTo>
                  <a:pt x="2207545" y="1078937"/>
                </a:lnTo>
                <a:lnTo>
                  <a:pt x="2244963" y="1055593"/>
                </a:lnTo>
                <a:lnTo>
                  <a:pt x="2280287" y="1031353"/>
                </a:lnTo>
                <a:lnTo>
                  <a:pt x="2313444" y="1006251"/>
                </a:lnTo>
                <a:lnTo>
                  <a:pt x="2344363" y="980327"/>
                </a:lnTo>
                <a:lnTo>
                  <a:pt x="2372972" y="953616"/>
                </a:lnTo>
                <a:lnTo>
                  <a:pt x="2422969" y="897988"/>
                </a:lnTo>
                <a:lnTo>
                  <a:pt x="2462859" y="839664"/>
                </a:lnTo>
                <a:lnTo>
                  <a:pt x="2492066" y="778944"/>
                </a:lnTo>
                <a:lnTo>
                  <a:pt x="2510013" y="716126"/>
                </a:lnTo>
                <a:lnTo>
                  <a:pt x="2516124" y="651509"/>
                </a:lnTo>
                <a:lnTo>
                  <a:pt x="2514584" y="618995"/>
                </a:lnTo>
                <a:lnTo>
                  <a:pt x="2502483" y="555240"/>
                </a:lnTo>
                <a:lnTo>
                  <a:pt x="2478834" y="493434"/>
                </a:lnTo>
                <a:lnTo>
                  <a:pt x="2444213" y="433875"/>
                </a:lnTo>
                <a:lnTo>
                  <a:pt x="2399197" y="376861"/>
                </a:lnTo>
                <a:lnTo>
                  <a:pt x="2344363" y="322692"/>
                </a:lnTo>
                <a:lnTo>
                  <a:pt x="2313444" y="296768"/>
                </a:lnTo>
                <a:lnTo>
                  <a:pt x="2280287" y="271666"/>
                </a:lnTo>
                <a:lnTo>
                  <a:pt x="2244963" y="247426"/>
                </a:lnTo>
                <a:lnTo>
                  <a:pt x="2207545" y="224082"/>
                </a:lnTo>
                <a:lnTo>
                  <a:pt x="2168105" y="201675"/>
                </a:lnTo>
                <a:lnTo>
                  <a:pt x="2126714" y="180239"/>
                </a:lnTo>
                <a:lnTo>
                  <a:pt x="2083446" y="159813"/>
                </a:lnTo>
                <a:lnTo>
                  <a:pt x="2038372" y="140435"/>
                </a:lnTo>
                <a:lnTo>
                  <a:pt x="1991563" y="122141"/>
                </a:lnTo>
                <a:lnTo>
                  <a:pt x="1943093" y="104969"/>
                </a:lnTo>
                <a:lnTo>
                  <a:pt x="1893033" y="88956"/>
                </a:lnTo>
                <a:lnTo>
                  <a:pt x="1841456" y="74140"/>
                </a:lnTo>
                <a:lnTo>
                  <a:pt x="1788432" y="60557"/>
                </a:lnTo>
                <a:lnTo>
                  <a:pt x="1734036" y="48246"/>
                </a:lnTo>
                <a:lnTo>
                  <a:pt x="1678337" y="37243"/>
                </a:lnTo>
                <a:lnTo>
                  <a:pt x="1621410" y="27586"/>
                </a:lnTo>
                <a:lnTo>
                  <a:pt x="1563324" y="19312"/>
                </a:lnTo>
                <a:lnTo>
                  <a:pt x="1504154" y="12459"/>
                </a:lnTo>
                <a:lnTo>
                  <a:pt x="1443971" y="7064"/>
                </a:lnTo>
                <a:lnTo>
                  <a:pt x="1382846" y="3164"/>
                </a:lnTo>
                <a:lnTo>
                  <a:pt x="1320852" y="797"/>
                </a:lnTo>
                <a:lnTo>
                  <a:pt x="1258062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9461" y="2019632"/>
            <a:ext cx="2516505" cy="1303020"/>
          </a:xfrm>
          <a:custGeom>
            <a:avLst/>
            <a:gdLst/>
            <a:ahLst/>
            <a:cxnLst/>
            <a:rect l="l" t="t" r="r" b="b"/>
            <a:pathLst>
              <a:path w="2516504" h="1303020">
                <a:moveTo>
                  <a:pt x="0" y="651509"/>
                </a:moveTo>
                <a:lnTo>
                  <a:pt x="6110" y="586893"/>
                </a:lnTo>
                <a:lnTo>
                  <a:pt x="24057" y="524075"/>
                </a:lnTo>
                <a:lnTo>
                  <a:pt x="53264" y="463355"/>
                </a:lnTo>
                <a:lnTo>
                  <a:pt x="93154" y="405031"/>
                </a:lnTo>
                <a:lnTo>
                  <a:pt x="143151" y="349403"/>
                </a:lnTo>
                <a:lnTo>
                  <a:pt x="171760" y="322692"/>
                </a:lnTo>
                <a:lnTo>
                  <a:pt x="202679" y="296768"/>
                </a:lnTo>
                <a:lnTo>
                  <a:pt x="235836" y="271666"/>
                </a:lnTo>
                <a:lnTo>
                  <a:pt x="271160" y="247426"/>
                </a:lnTo>
                <a:lnTo>
                  <a:pt x="308578" y="224082"/>
                </a:lnTo>
                <a:lnTo>
                  <a:pt x="348018" y="201675"/>
                </a:lnTo>
                <a:lnTo>
                  <a:pt x="389409" y="180239"/>
                </a:lnTo>
                <a:lnTo>
                  <a:pt x="432677" y="159813"/>
                </a:lnTo>
                <a:lnTo>
                  <a:pt x="477751" y="140435"/>
                </a:lnTo>
                <a:lnTo>
                  <a:pt x="524560" y="122141"/>
                </a:lnTo>
                <a:lnTo>
                  <a:pt x="573030" y="104969"/>
                </a:lnTo>
                <a:lnTo>
                  <a:pt x="623090" y="88956"/>
                </a:lnTo>
                <a:lnTo>
                  <a:pt x="674667" y="74140"/>
                </a:lnTo>
                <a:lnTo>
                  <a:pt x="727691" y="60557"/>
                </a:lnTo>
                <a:lnTo>
                  <a:pt x="782087" y="48246"/>
                </a:lnTo>
                <a:lnTo>
                  <a:pt x="837786" y="37243"/>
                </a:lnTo>
                <a:lnTo>
                  <a:pt x="894713" y="27586"/>
                </a:lnTo>
                <a:lnTo>
                  <a:pt x="952799" y="19312"/>
                </a:lnTo>
                <a:lnTo>
                  <a:pt x="1011969" y="12459"/>
                </a:lnTo>
                <a:lnTo>
                  <a:pt x="1072152" y="7064"/>
                </a:lnTo>
                <a:lnTo>
                  <a:pt x="1133277" y="3164"/>
                </a:lnTo>
                <a:lnTo>
                  <a:pt x="1195271" y="797"/>
                </a:lnTo>
                <a:lnTo>
                  <a:pt x="1258062" y="0"/>
                </a:lnTo>
                <a:lnTo>
                  <a:pt x="1320852" y="797"/>
                </a:lnTo>
                <a:lnTo>
                  <a:pt x="1382846" y="3164"/>
                </a:lnTo>
                <a:lnTo>
                  <a:pt x="1443971" y="7064"/>
                </a:lnTo>
                <a:lnTo>
                  <a:pt x="1504154" y="12459"/>
                </a:lnTo>
                <a:lnTo>
                  <a:pt x="1563324" y="19312"/>
                </a:lnTo>
                <a:lnTo>
                  <a:pt x="1621410" y="27586"/>
                </a:lnTo>
                <a:lnTo>
                  <a:pt x="1678337" y="37243"/>
                </a:lnTo>
                <a:lnTo>
                  <a:pt x="1734036" y="48246"/>
                </a:lnTo>
                <a:lnTo>
                  <a:pt x="1788432" y="60557"/>
                </a:lnTo>
                <a:lnTo>
                  <a:pt x="1841456" y="74140"/>
                </a:lnTo>
                <a:lnTo>
                  <a:pt x="1893033" y="88956"/>
                </a:lnTo>
                <a:lnTo>
                  <a:pt x="1943093" y="104969"/>
                </a:lnTo>
                <a:lnTo>
                  <a:pt x="1991563" y="122141"/>
                </a:lnTo>
                <a:lnTo>
                  <a:pt x="2038372" y="140435"/>
                </a:lnTo>
                <a:lnTo>
                  <a:pt x="2083446" y="159813"/>
                </a:lnTo>
                <a:lnTo>
                  <a:pt x="2126714" y="180239"/>
                </a:lnTo>
                <a:lnTo>
                  <a:pt x="2168105" y="201675"/>
                </a:lnTo>
                <a:lnTo>
                  <a:pt x="2207545" y="224082"/>
                </a:lnTo>
                <a:lnTo>
                  <a:pt x="2244963" y="247426"/>
                </a:lnTo>
                <a:lnTo>
                  <a:pt x="2280287" y="271666"/>
                </a:lnTo>
                <a:lnTo>
                  <a:pt x="2313444" y="296768"/>
                </a:lnTo>
                <a:lnTo>
                  <a:pt x="2344363" y="322692"/>
                </a:lnTo>
                <a:lnTo>
                  <a:pt x="2372972" y="349403"/>
                </a:lnTo>
                <a:lnTo>
                  <a:pt x="2422969" y="405031"/>
                </a:lnTo>
                <a:lnTo>
                  <a:pt x="2462859" y="463355"/>
                </a:lnTo>
                <a:lnTo>
                  <a:pt x="2492066" y="524075"/>
                </a:lnTo>
                <a:lnTo>
                  <a:pt x="2510013" y="586893"/>
                </a:lnTo>
                <a:lnTo>
                  <a:pt x="2516124" y="651509"/>
                </a:lnTo>
                <a:lnTo>
                  <a:pt x="2514584" y="684024"/>
                </a:lnTo>
                <a:lnTo>
                  <a:pt x="2502483" y="747779"/>
                </a:lnTo>
                <a:lnTo>
                  <a:pt x="2478834" y="809585"/>
                </a:lnTo>
                <a:lnTo>
                  <a:pt x="2444213" y="869144"/>
                </a:lnTo>
                <a:lnTo>
                  <a:pt x="2399197" y="926158"/>
                </a:lnTo>
                <a:lnTo>
                  <a:pt x="2344363" y="980327"/>
                </a:lnTo>
                <a:lnTo>
                  <a:pt x="2313444" y="1006251"/>
                </a:lnTo>
                <a:lnTo>
                  <a:pt x="2280287" y="1031353"/>
                </a:lnTo>
                <a:lnTo>
                  <a:pt x="2244963" y="1055593"/>
                </a:lnTo>
                <a:lnTo>
                  <a:pt x="2207545" y="1078937"/>
                </a:lnTo>
                <a:lnTo>
                  <a:pt x="2168105" y="1101344"/>
                </a:lnTo>
                <a:lnTo>
                  <a:pt x="2126714" y="1122780"/>
                </a:lnTo>
                <a:lnTo>
                  <a:pt x="2083446" y="1143206"/>
                </a:lnTo>
                <a:lnTo>
                  <a:pt x="2038372" y="1162584"/>
                </a:lnTo>
                <a:lnTo>
                  <a:pt x="1991563" y="1180878"/>
                </a:lnTo>
                <a:lnTo>
                  <a:pt x="1943093" y="1198050"/>
                </a:lnTo>
                <a:lnTo>
                  <a:pt x="1893033" y="1214063"/>
                </a:lnTo>
                <a:lnTo>
                  <a:pt x="1841456" y="1228879"/>
                </a:lnTo>
                <a:lnTo>
                  <a:pt x="1788432" y="1242462"/>
                </a:lnTo>
                <a:lnTo>
                  <a:pt x="1734036" y="1254773"/>
                </a:lnTo>
                <a:lnTo>
                  <a:pt x="1678337" y="1265776"/>
                </a:lnTo>
                <a:lnTo>
                  <a:pt x="1621410" y="1275433"/>
                </a:lnTo>
                <a:lnTo>
                  <a:pt x="1563324" y="1283707"/>
                </a:lnTo>
                <a:lnTo>
                  <a:pt x="1504154" y="1290560"/>
                </a:lnTo>
                <a:lnTo>
                  <a:pt x="1443971" y="1295955"/>
                </a:lnTo>
                <a:lnTo>
                  <a:pt x="1382846" y="1299855"/>
                </a:lnTo>
                <a:lnTo>
                  <a:pt x="1320852" y="1302222"/>
                </a:lnTo>
                <a:lnTo>
                  <a:pt x="1258062" y="1303019"/>
                </a:lnTo>
                <a:lnTo>
                  <a:pt x="1195271" y="1302222"/>
                </a:lnTo>
                <a:lnTo>
                  <a:pt x="1133277" y="1299855"/>
                </a:lnTo>
                <a:lnTo>
                  <a:pt x="1072152" y="1295955"/>
                </a:lnTo>
                <a:lnTo>
                  <a:pt x="1011969" y="1290560"/>
                </a:lnTo>
                <a:lnTo>
                  <a:pt x="952799" y="1283707"/>
                </a:lnTo>
                <a:lnTo>
                  <a:pt x="894713" y="1275433"/>
                </a:lnTo>
                <a:lnTo>
                  <a:pt x="837786" y="1265776"/>
                </a:lnTo>
                <a:lnTo>
                  <a:pt x="782087" y="1254773"/>
                </a:lnTo>
                <a:lnTo>
                  <a:pt x="727691" y="1242462"/>
                </a:lnTo>
                <a:lnTo>
                  <a:pt x="674667" y="1228879"/>
                </a:lnTo>
                <a:lnTo>
                  <a:pt x="623090" y="1214063"/>
                </a:lnTo>
                <a:lnTo>
                  <a:pt x="573030" y="1198050"/>
                </a:lnTo>
                <a:lnTo>
                  <a:pt x="524560" y="1180878"/>
                </a:lnTo>
                <a:lnTo>
                  <a:pt x="477751" y="1162584"/>
                </a:lnTo>
                <a:lnTo>
                  <a:pt x="432677" y="1143206"/>
                </a:lnTo>
                <a:lnTo>
                  <a:pt x="389409" y="1122780"/>
                </a:lnTo>
                <a:lnTo>
                  <a:pt x="348018" y="1101344"/>
                </a:lnTo>
                <a:lnTo>
                  <a:pt x="308578" y="1078937"/>
                </a:lnTo>
                <a:lnTo>
                  <a:pt x="271160" y="1055593"/>
                </a:lnTo>
                <a:lnTo>
                  <a:pt x="235836" y="1031353"/>
                </a:lnTo>
                <a:lnTo>
                  <a:pt x="202679" y="1006251"/>
                </a:lnTo>
                <a:lnTo>
                  <a:pt x="171760" y="980327"/>
                </a:lnTo>
                <a:lnTo>
                  <a:pt x="143151" y="953616"/>
                </a:lnTo>
                <a:lnTo>
                  <a:pt x="93154" y="897988"/>
                </a:lnTo>
                <a:lnTo>
                  <a:pt x="53264" y="839664"/>
                </a:lnTo>
                <a:lnTo>
                  <a:pt x="24057" y="778944"/>
                </a:lnTo>
                <a:lnTo>
                  <a:pt x="6110" y="716126"/>
                </a:lnTo>
                <a:lnTo>
                  <a:pt x="0" y="651509"/>
                </a:lnTo>
                <a:close/>
              </a:path>
            </a:pathLst>
          </a:custGeom>
          <a:ln w="1981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75994" y="2238452"/>
            <a:ext cx="1003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M</a:t>
            </a:r>
            <a:r>
              <a:rPr sz="1800" b="1" dirty="0">
                <a:solidFill>
                  <a:srgbClr val="FFFFFF"/>
                </a:solidFill>
                <a:latin typeface="Century Gothic"/>
                <a:cs typeface="Century Gothic"/>
              </a:rPr>
              <a:t>odu</a:t>
            </a:r>
            <a:r>
              <a:rPr sz="1800" b="1" spc="5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18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endParaRPr sz="1800" b="1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5994" y="2512772"/>
            <a:ext cx="741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Scope</a:t>
            </a:r>
            <a:endParaRPr sz="1800" b="1">
              <a:latin typeface="Century Gothic"/>
              <a:cs typeface="Century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83714" y="2566747"/>
            <a:ext cx="990600" cy="474345"/>
          </a:xfrm>
          <a:custGeom>
            <a:avLst/>
            <a:gdLst/>
            <a:ahLst/>
            <a:cxnLst/>
            <a:rect l="l" t="t" r="r" b="b"/>
            <a:pathLst>
              <a:path w="990600" h="474344">
                <a:moveTo>
                  <a:pt x="0" y="473963"/>
                </a:moveTo>
                <a:lnTo>
                  <a:pt x="990600" y="473963"/>
                </a:lnTo>
                <a:lnTo>
                  <a:pt x="990600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E7B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50489" y="2566747"/>
            <a:ext cx="0" cy="474345"/>
          </a:xfrm>
          <a:custGeom>
            <a:avLst/>
            <a:gdLst/>
            <a:ahLst/>
            <a:cxnLst/>
            <a:rect l="l" t="t" r="r" b="b"/>
            <a:pathLst>
              <a:path h="474344">
                <a:moveTo>
                  <a:pt x="0" y="0"/>
                </a:moveTo>
                <a:lnTo>
                  <a:pt x="0" y="473963"/>
                </a:lnTo>
              </a:path>
            </a:pathLst>
          </a:custGeom>
          <a:ln w="19812">
            <a:solidFill>
              <a:srgbClr val="AA8B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83714" y="2566747"/>
            <a:ext cx="990600" cy="474345"/>
          </a:xfrm>
          <a:custGeom>
            <a:avLst/>
            <a:gdLst/>
            <a:ahLst/>
            <a:cxnLst/>
            <a:rect l="l" t="t" r="r" b="b"/>
            <a:pathLst>
              <a:path w="990600" h="474344">
                <a:moveTo>
                  <a:pt x="0" y="473963"/>
                </a:moveTo>
                <a:lnTo>
                  <a:pt x="990600" y="473963"/>
                </a:lnTo>
                <a:lnTo>
                  <a:pt x="990600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ln w="19812">
            <a:solidFill>
              <a:srgbClr val="AA8B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07539" y="2566747"/>
            <a:ext cx="742950" cy="450764"/>
          </a:xfrm>
          <a:prstGeom prst="rect">
            <a:avLst/>
          </a:prstGeom>
          <a:ln w="19812">
            <a:solidFill>
              <a:srgbClr val="AA8B44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9060" marR="92075" indent="15240">
              <a:spcBef>
                <a:spcPts val="150"/>
              </a:spcBef>
            </a:pPr>
            <a:r>
              <a:rPr sz="1400" b="1" spc="-5" dirty="0">
                <a:latin typeface="Century Gothic"/>
              </a:rPr>
              <a:t>name  space</a:t>
            </a:r>
          </a:p>
        </p:txBody>
      </p:sp>
      <p:sp>
        <p:nvSpPr>
          <p:cNvPr id="15" name="object 15"/>
          <p:cNvSpPr/>
          <p:nvPr/>
        </p:nvSpPr>
        <p:spPr>
          <a:xfrm>
            <a:off x="3105150" y="3360751"/>
            <a:ext cx="2514600" cy="1303020"/>
          </a:xfrm>
          <a:custGeom>
            <a:avLst/>
            <a:gdLst/>
            <a:ahLst/>
            <a:cxnLst/>
            <a:rect l="l" t="t" r="r" b="b"/>
            <a:pathLst>
              <a:path w="2514600" h="1303020">
                <a:moveTo>
                  <a:pt x="0" y="651510"/>
                </a:moveTo>
                <a:lnTo>
                  <a:pt x="6106" y="586893"/>
                </a:lnTo>
                <a:lnTo>
                  <a:pt x="24041" y="524075"/>
                </a:lnTo>
                <a:lnTo>
                  <a:pt x="53228" y="463355"/>
                </a:lnTo>
                <a:lnTo>
                  <a:pt x="93093" y="405031"/>
                </a:lnTo>
                <a:lnTo>
                  <a:pt x="143057" y="349403"/>
                </a:lnTo>
                <a:lnTo>
                  <a:pt x="171647" y="322693"/>
                </a:lnTo>
                <a:lnTo>
                  <a:pt x="202546" y="296768"/>
                </a:lnTo>
                <a:lnTo>
                  <a:pt x="235682" y="271667"/>
                </a:lnTo>
                <a:lnTo>
                  <a:pt x="270983" y="247426"/>
                </a:lnTo>
                <a:lnTo>
                  <a:pt x="308378" y="224083"/>
                </a:lnTo>
                <a:lnTo>
                  <a:pt x="347793" y="201675"/>
                </a:lnTo>
                <a:lnTo>
                  <a:pt x="389157" y="180239"/>
                </a:lnTo>
                <a:lnTo>
                  <a:pt x="432399" y="159814"/>
                </a:lnTo>
                <a:lnTo>
                  <a:pt x="477445" y="140435"/>
                </a:lnTo>
                <a:lnTo>
                  <a:pt x="524225" y="122141"/>
                </a:lnTo>
                <a:lnTo>
                  <a:pt x="572665" y="104969"/>
                </a:lnTo>
                <a:lnTo>
                  <a:pt x="622695" y="88956"/>
                </a:lnTo>
                <a:lnTo>
                  <a:pt x="674241" y="74140"/>
                </a:lnTo>
                <a:lnTo>
                  <a:pt x="727233" y="60557"/>
                </a:lnTo>
                <a:lnTo>
                  <a:pt x="781597" y="48246"/>
                </a:lnTo>
                <a:lnTo>
                  <a:pt x="837263" y="37243"/>
                </a:lnTo>
                <a:lnTo>
                  <a:pt x="894157" y="27586"/>
                </a:lnTo>
                <a:lnTo>
                  <a:pt x="952208" y="19312"/>
                </a:lnTo>
                <a:lnTo>
                  <a:pt x="1011345" y="12459"/>
                </a:lnTo>
                <a:lnTo>
                  <a:pt x="1071494" y="7064"/>
                </a:lnTo>
                <a:lnTo>
                  <a:pt x="1132584" y="3164"/>
                </a:lnTo>
                <a:lnTo>
                  <a:pt x="1194543" y="797"/>
                </a:lnTo>
                <a:lnTo>
                  <a:pt x="1257300" y="0"/>
                </a:lnTo>
                <a:lnTo>
                  <a:pt x="1320056" y="797"/>
                </a:lnTo>
                <a:lnTo>
                  <a:pt x="1382015" y="3164"/>
                </a:lnTo>
                <a:lnTo>
                  <a:pt x="1443105" y="7064"/>
                </a:lnTo>
                <a:lnTo>
                  <a:pt x="1503254" y="12459"/>
                </a:lnTo>
                <a:lnTo>
                  <a:pt x="1562391" y="19312"/>
                </a:lnTo>
                <a:lnTo>
                  <a:pt x="1620442" y="27586"/>
                </a:lnTo>
                <a:lnTo>
                  <a:pt x="1677336" y="37243"/>
                </a:lnTo>
                <a:lnTo>
                  <a:pt x="1733002" y="48246"/>
                </a:lnTo>
                <a:lnTo>
                  <a:pt x="1787366" y="60557"/>
                </a:lnTo>
                <a:lnTo>
                  <a:pt x="1840358" y="74140"/>
                </a:lnTo>
                <a:lnTo>
                  <a:pt x="1891904" y="88956"/>
                </a:lnTo>
                <a:lnTo>
                  <a:pt x="1941934" y="104969"/>
                </a:lnTo>
                <a:lnTo>
                  <a:pt x="1990374" y="122141"/>
                </a:lnTo>
                <a:lnTo>
                  <a:pt x="2037154" y="140435"/>
                </a:lnTo>
                <a:lnTo>
                  <a:pt x="2082200" y="159814"/>
                </a:lnTo>
                <a:lnTo>
                  <a:pt x="2125442" y="180239"/>
                </a:lnTo>
                <a:lnTo>
                  <a:pt x="2166806" y="201675"/>
                </a:lnTo>
                <a:lnTo>
                  <a:pt x="2206221" y="224083"/>
                </a:lnTo>
                <a:lnTo>
                  <a:pt x="2243616" y="247426"/>
                </a:lnTo>
                <a:lnTo>
                  <a:pt x="2278917" y="271667"/>
                </a:lnTo>
                <a:lnTo>
                  <a:pt x="2312053" y="296768"/>
                </a:lnTo>
                <a:lnTo>
                  <a:pt x="2342952" y="322693"/>
                </a:lnTo>
                <a:lnTo>
                  <a:pt x="2371542" y="349403"/>
                </a:lnTo>
                <a:lnTo>
                  <a:pt x="2421506" y="405031"/>
                </a:lnTo>
                <a:lnTo>
                  <a:pt x="2461371" y="463355"/>
                </a:lnTo>
                <a:lnTo>
                  <a:pt x="2490558" y="524075"/>
                </a:lnTo>
                <a:lnTo>
                  <a:pt x="2508493" y="586893"/>
                </a:lnTo>
                <a:lnTo>
                  <a:pt x="2514600" y="651510"/>
                </a:lnTo>
                <a:lnTo>
                  <a:pt x="2513061" y="684024"/>
                </a:lnTo>
                <a:lnTo>
                  <a:pt x="2500968" y="747779"/>
                </a:lnTo>
                <a:lnTo>
                  <a:pt x="2477335" y="809585"/>
                </a:lnTo>
                <a:lnTo>
                  <a:pt x="2442737" y="869144"/>
                </a:lnTo>
                <a:lnTo>
                  <a:pt x="2397751" y="926158"/>
                </a:lnTo>
                <a:lnTo>
                  <a:pt x="2342952" y="980327"/>
                </a:lnTo>
                <a:lnTo>
                  <a:pt x="2312053" y="1006251"/>
                </a:lnTo>
                <a:lnTo>
                  <a:pt x="2278917" y="1031353"/>
                </a:lnTo>
                <a:lnTo>
                  <a:pt x="2243616" y="1055593"/>
                </a:lnTo>
                <a:lnTo>
                  <a:pt x="2206221" y="1078937"/>
                </a:lnTo>
                <a:lnTo>
                  <a:pt x="2166806" y="1101344"/>
                </a:lnTo>
                <a:lnTo>
                  <a:pt x="2125442" y="1122780"/>
                </a:lnTo>
                <a:lnTo>
                  <a:pt x="2082200" y="1143206"/>
                </a:lnTo>
                <a:lnTo>
                  <a:pt x="2037154" y="1162584"/>
                </a:lnTo>
                <a:lnTo>
                  <a:pt x="1990374" y="1180878"/>
                </a:lnTo>
                <a:lnTo>
                  <a:pt x="1941934" y="1198050"/>
                </a:lnTo>
                <a:lnTo>
                  <a:pt x="1891904" y="1214063"/>
                </a:lnTo>
                <a:lnTo>
                  <a:pt x="1840358" y="1228879"/>
                </a:lnTo>
                <a:lnTo>
                  <a:pt x="1787366" y="1242462"/>
                </a:lnTo>
                <a:lnTo>
                  <a:pt x="1733002" y="1254773"/>
                </a:lnTo>
                <a:lnTo>
                  <a:pt x="1677336" y="1265776"/>
                </a:lnTo>
                <a:lnTo>
                  <a:pt x="1620442" y="1275433"/>
                </a:lnTo>
                <a:lnTo>
                  <a:pt x="1562391" y="1283707"/>
                </a:lnTo>
                <a:lnTo>
                  <a:pt x="1503254" y="1290560"/>
                </a:lnTo>
                <a:lnTo>
                  <a:pt x="1443105" y="1295955"/>
                </a:lnTo>
                <a:lnTo>
                  <a:pt x="1382015" y="1299855"/>
                </a:lnTo>
                <a:lnTo>
                  <a:pt x="1320056" y="1302222"/>
                </a:lnTo>
                <a:lnTo>
                  <a:pt x="1257300" y="1303020"/>
                </a:lnTo>
                <a:lnTo>
                  <a:pt x="1194543" y="1302222"/>
                </a:lnTo>
                <a:lnTo>
                  <a:pt x="1132584" y="1299855"/>
                </a:lnTo>
                <a:lnTo>
                  <a:pt x="1071494" y="1295955"/>
                </a:lnTo>
                <a:lnTo>
                  <a:pt x="1011345" y="1290560"/>
                </a:lnTo>
                <a:lnTo>
                  <a:pt x="952208" y="1283707"/>
                </a:lnTo>
                <a:lnTo>
                  <a:pt x="894157" y="1275433"/>
                </a:lnTo>
                <a:lnTo>
                  <a:pt x="837263" y="1265776"/>
                </a:lnTo>
                <a:lnTo>
                  <a:pt x="781597" y="1254773"/>
                </a:lnTo>
                <a:lnTo>
                  <a:pt x="727233" y="1242462"/>
                </a:lnTo>
                <a:lnTo>
                  <a:pt x="674241" y="1228879"/>
                </a:lnTo>
                <a:lnTo>
                  <a:pt x="622695" y="1214063"/>
                </a:lnTo>
                <a:lnTo>
                  <a:pt x="572665" y="1198050"/>
                </a:lnTo>
                <a:lnTo>
                  <a:pt x="524225" y="1180878"/>
                </a:lnTo>
                <a:lnTo>
                  <a:pt x="477445" y="1162584"/>
                </a:lnTo>
                <a:lnTo>
                  <a:pt x="432399" y="1143206"/>
                </a:lnTo>
                <a:lnTo>
                  <a:pt x="389157" y="1122780"/>
                </a:lnTo>
                <a:lnTo>
                  <a:pt x="347793" y="1101344"/>
                </a:lnTo>
                <a:lnTo>
                  <a:pt x="308378" y="1078937"/>
                </a:lnTo>
                <a:lnTo>
                  <a:pt x="270983" y="1055593"/>
                </a:lnTo>
                <a:lnTo>
                  <a:pt x="235682" y="1031353"/>
                </a:lnTo>
                <a:lnTo>
                  <a:pt x="202546" y="1006251"/>
                </a:lnTo>
                <a:lnTo>
                  <a:pt x="171647" y="980327"/>
                </a:lnTo>
                <a:lnTo>
                  <a:pt x="143057" y="953616"/>
                </a:lnTo>
                <a:lnTo>
                  <a:pt x="93093" y="897988"/>
                </a:lnTo>
                <a:lnTo>
                  <a:pt x="53228" y="839664"/>
                </a:lnTo>
                <a:lnTo>
                  <a:pt x="24041" y="778944"/>
                </a:lnTo>
                <a:lnTo>
                  <a:pt x="6106" y="716126"/>
                </a:lnTo>
                <a:lnTo>
                  <a:pt x="0" y="651510"/>
                </a:lnTo>
                <a:close/>
              </a:path>
            </a:pathLst>
          </a:custGeom>
          <a:ln w="19812">
            <a:solidFill>
              <a:srgbClr val="505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9402" y="3909391"/>
            <a:ext cx="990600" cy="474345"/>
          </a:xfrm>
          <a:custGeom>
            <a:avLst/>
            <a:gdLst/>
            <a:ahLst/>
            <a:cxnLst/>
            <a:rect l="l" t="t" r="r" b="b"/>
            <a:pathLst>
              <a:path w="990600" h="474345">
                <a:moveTo>
                  <a:pt x="0" y="473964"/>
                </a:moveTo>
                <a:lnTo>
                  <a:pt x="990600" y="473964"/>
                </a:lnTo>
                <a:lnTo>
                  <a:pt x="990600" y="0"/>
                </a:lnTo>
                <a:lnTo>
                  <a:pt x="0" y="0"/>
                </a:lnTo>
                <a:lnTo>
                  <a:pt x="0" y="473964"/>
                </a:lnTo>
                <a:close/>
              </a:path>
            </a:pathLst>
          </a:custGeom>
          <a:solidFill>
            <a:srgbClr val="E7B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26177" y="3909391"/>
            <a:ext cx="0" cy="474345"/>
          </a:xfrm>
          <a:custGeom>
            <a:avLst/>
            <a:gdLst/>
            <a:ahLst/>
            <a:cxnLst/>
            <a:rect l="l" t="t" r="r" b="b"/>
            <a:pathLst>
              <a:path h="474345">
                <a:moveTo>
                  <a:pt x="0" y="0"/>
                </a:moveTo>
                <a:lnTo>
                  <a:pt x="0" y="473964"/>
                </a:lnTo>
              </a:path>
            </a:pathLst>
          </a:custGeom>
          <a:ln w="19812">
            <a:solidFill>
              <a:srgbClr val="AA8B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59402" y="3909391"/>
            <a:ext cx="990600" cy="474345"/>
          </a:xfrm>
          <a:custGeom>
            <a:avLst/>
            <a:gdLst/>
            <a:ahLst/>
            <a:cxnLst/>
            <a:rect l="l" t="t" r="r" b="b"/>
            <a:pathLst>
              <a:path w="990600" h="474345">
                <a:moveTo>
                  <a:pt x="0" y="473964"/>
                </a:moveTo>
                <a:lnTo>
                  <a:pt x="990600" y="473964"/>
                </a:lnTo>
                <a:lnTo>
                  <a:pt x="990600" y="0"/>
                </a:lnTo>
                <a:lnTo>
                  <a:pt x="0" y="0"/>
                </a:lnTo>
                <a:lnTo>
                  <a:pt x="0" y="473964"/>
                </a:lnTo>
                <a:close/>
              </a:path>
            </a:pathLst>
          </a:custGeom>
          <a:ln w="19812">
            <a:solidFill>
              <a:srgbClr val="AA8B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83558" y="1906856"/>
            <a:ext cx="990600" cy="474345"/>
          </a:xfrm>
          <a:custGeom>
            <a:avLst/>
            <a:gdLst/>
            <a:ahLst/>
            <a:cxnLst/>
            <a:rect l="l" t="t" r="r" b="b"/>
            <a:pathLst>
              <a:path w="990600" h="474344">
                <a:moveTo>
                  <a:pt x="0" y="473963"/>
                </a:moveTo>
                <a:lnTo>
                  <a:pt x="990600" y="473963"/>
                </a:lnTo>
                <a:lnTo>
                  <a:pt x="990600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solidFill>
            <a:srgbClr val="E7B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50333" y="1906856"/>
            <a:ext cx="0" cy="474345"/>
          </a:xfrm>
          <a:custGeom>
            <a:avLst/>
            <a:gdLst/>
            <a:ahLst/>
            <a:cxnLst/>
            <a:rect l="l" t="t" r="r" b="b"/>
            <a:pathLst>
              <a:path h="474344">
                <a:moveTo>
                  <a:pt x="0" y="0"/>
                </a:moveTo>
                <a:lnTo>
                  <a:pt x="0" y="473963"/>
                </a:lnTo>
              </a:path>
            </a:pathLst>
          </a:custGeom>
          <a:ln w="19812">
            <a:solidFill>
              <a:srgbClr val="AA8B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83558" y="1906856"/>
            <a:ext cx="990600" cy="474345"/>
          </a:xfrm>
          <a:custGeom>
            <a:avLst/>
            <a:gdLst/>
            <a:ahLst/>
            <a:cxnLst/>
            <a:rect l="l" t="t" r="r" b="b"/>
            <a:pathLst>
              <a:path w="990600" h="474344">
                <a:moveTo>
                  <a:pt x="0" y="473963"/>
                </a:moveTo>
                <a:lnTo>
                  <a:pt x="990600" y="473963"/>
                </a:lnTo>
                <a:lnTo>
                  <a:pt x="990600" y="0"/>
                </a:lnTo>
                <a:lnTo>
                  <a:pt x="0" y="0"/>
                </a:lnTo>
                <a:lnTo>
                  <a:pt x="0" y="473963"/>
                </a:lnTo>
                <a:close/>
              </a:path>
            </a:pathLst>
          </a:custGeom>
          <a:ln w="19812">
            <a:solidFill>
              <a:srgbClr val="AA8B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207383" y="1906856"/>
            <a:ext cx="742950" cy="450764"/>
          </a:xfrm>
          <a:prstGeom prst="rect">
            <a:avLst/>
          </a:prstGeom>
          <a:solidFill>
            <a:srgbClr val="E7BE5F"/>
          </a:solidFill>
          <a:ln w="19811">
            <a:solidFill>
              <a:srgbClr val="AA8B44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9060" marR="92075" indent="15240">
              <a:spcBef>
                <a:spcPts val="150"/>
              </a:spcBef>
            </a:pPr>
            <a:r>
              <a:rPr sz="1400" b="1" spc="-5" dirty="0">
                <a:latin typeface="Century Gothic"/>
              </a:rPr>
              <a:t>name  space</a:t>
            </a:r>
          </a:p>
        </p:txBody>
      </p:sp>
      <p:sp>
        <p:nvSpPr>
          <p:cNvPr id="34" name="object 7">
            <a:extLst>
              <a:ext uri="{FF2B5EF4-FFF2-40B4-BE49-F238E27FC236}">
                <a16:creationId xmlns:a16="http://schemas.microsoft.com/office/drawing/2014/main" id="{640A61C5-8EBD-4678-92D6-B1C94151C745}"/>
              </a:ext>
            </a:extLst>
          </p:cNvPr>
          <p:cNvSpPr/>
          <p:nvPr/>
        </p:nvSpPr>
        <p:spPr>
          <a:xfrm>
            <a:off x="3098095" y="3360753"/>
            <a:ext cx="2516505" cy="1303020"/>
          </a:xfrm>
          <a:custGeom>
            <a:avLst/>
            <a:gdLst/>
            <a:ahLst/>
            <a:cxnLst/>
            <a:rect l="l" t="t" r="r" b="b"/>
            <a:pathLst>
              <a:path w="2516504" h="1303020">
                <a:moveTo>
                  <a:pt x="1258062" y="0"/>
                </a:moveTo>
                <a:lnTo>
                  <a:pt x="1195271" y="797"/>
                </a:lnTo>
                <a:lnTo>
                  <a:pt x="1133277" y="3164"/>
                </a:lnTo>
                <a:lnTo>
                  <a:pt x="1072152" y="7064"/>
                </a:lnTo>
                <a:lnTo>
                  <a:pt x="1011969" y="12459"/>
                </a:lnTo>
                <a:lnTo>
                  <a:pt x="952799" y="19312"/>
                </a:lnTo>
                <a:lnTo>
                  <a:pt x="894713" y="27586"/>
                </a:lnTo>
                <a:lnTo>
                  <a:pt x="837786" y="37243"/>
                </a:lnTo>
                <a:lnTo>
                  <a:pt x="782087" y="48246"/>
                </a:lnTo>
                <a:lnTo>
                  <a:pt x="727691" y="60557"/>
                </a:lnTo>
                <a:lnTo>
                  <a:pt x="674667" y="74140"/>
                </a:lnTo>
                <a:lnTo>
                  <a:pt x="623090" y="88956"/>
                </a:lnTo>
                <a:lnTo>
                  <a:pt x="573030" y="104969"/>
                </a:lnTo>
                <a:lnTo>
                  <a:pt x="524560" y="122141"/>
                </a:lnTo>
                <a:lnTo>
                  <a:pt x="477751" y="140435"/>
                </a:lnTo>
                <a:lnTo>
                  <a:pt x="432677" y="159813"/>
                </a:lnTo>
                <a:lnTo>
                  <a:pt x="389409" y="180239"/>
                </a:lnTo>
                <a:lnTo>
                  <a:pt x="348018" y="201675"/>
                </a:lnTo>
                <a:lnTo>
                  <a:pt x="308578" y="224082"/>
                </a:lnTo>
                <a:lnTo>
                  <a:pt x="271160" y="247426"/>
                </a:lnTo>
                <a:lnTo>
                  <a:pt x="235836" y="271666"/>
                </a:lnTo>
                <a:lnTo>
                  <a:pt x="202679" y="296768"/>
                </a:lnTo>
                <a:lnTo>
                  <a:pt x="171760" y="322692"/>
                </a:lnTo>
                <a:lnTo>
                  <a:pt x="143151" y="349403"/>
                </a:lnTo>
                <a:lnTo>
                  <a:pt x="93154" y="405031"/>
                </a:lnTo>
                <a:lnTo>
                  <a:pt x="53264" y="463355"/>
                </a:lnTo>
                <a:lnTo>
                  <a:pt x="24057" y="524075"/>
                </a:lnTo>
                <a:lnTo>
                  <a:pt x="6110" y="586893"/>
                </a:lnTo>
                <a:lnTo>
                  <a:pt x="0" y="651509"/>
                </a:lnTo>
                <a:lnTo>
                  <a:pt x="1539" y="684024"/>
                </a:lnTo>
                <a:lnTo>
                  <a:pt x="13640" y="747779"/>
                </a:lnTo>
                <a:lnTo>
                  <a:pt x="37289" y="809585"/>
                </a:lnTo>
                <a:lnTo>
                  <a:pt x="71910" y="869144"/>
                </a:lnTo>
                <a:lnTo>
                  <a:pt x="116926" y="926158"/>
                </a:lnTo>
                <a:lnTo>
                  <a:pt x="171760" y="980327"/>
                </a:lnTo>
                <a:lnTo>
                  <a:pt x="202679" y="1006251"/>
                </a:lnTo>
                <a:lnTo>
                  <a:pt x="235836" y="1031353"/>
                </a:lnTo>
                <a:lnTo>
                  <a:pt x="271160" y="1055593"/>
                </a:lnTo>
                <a:lnTo>
                  <a:pt x="308578" y="1078937"/>
                </a:lnTo>
                <a:lnTo>
                  <a:pt x="348018" y="1101344"/>
                </a:lnTo>
                <a:lnTo>
                  <a:pt x="389409" y="1122780"/>
                </a:lnTo>
                <a:lnTo>
                  <a:pt x="432677" y="1143206"/>
                </a:lnTo>
                <a:lnTo>
                  <a:pt x="477751" y="1162584"/>
                </a:lnTo>
                <a:lnTo>
                  <a:pt x="524560" y="1180878"/>
                </a:lnTo>
                <a:lnTo>
                  <a:pt x="573030" y="1198050"/>
                </a:lnTo>
                <a:lnTo>
                  <a:pt x="623090" y="1214063"/>
                </a:lnTo>
                <a:lnTo>
                  <a:pt x="674667" y="1228879"/>
                </a:lnTo>
                <a:lnTo>
                  <a:pt x="727691" y="1242462"/>
                </a:lnTo>
                <a:lnTo>
                  <a:pt x="782087" y="1254773"/>
                </a:lnTo>
                <a:lnTo>
                  <a:pt x="837786" y="1265776"/>
                </a:lnTo>
                <a:lnTo>
                  <a:pt x="894713" y="1275433"/>
                </a:lnTo>
                <a:lnTo>
                  <a:pt x="952799" y="1283707"/>
                </a:lnTo>
                <a:lnTo>
                  <a:pt x="1011969" y="1290560"/>
                </a:lnTo>
                <a:lnTo>
                  <a:pt x="1072152" y="1295955"/>
                </a:lnTo>
                <a:lnTo>
                  <a:pt x="1133277" y="1299855"/>
                </a:lnTo>
                <a:lnTo>
                  <a:pt x="1195271" y="1302222"/>
                </a:lnTo>
                <a:lnTo>
                  <a:pt x="1258062" y="1303019"/>
                </a:lnTo>
                <a:lnTo>
                  <a:pt x="1320852" y="1302222"/>
                </a:lnTo>
                <a:lnTo>
                  <a:pt x="1382846" y="1299855"/>
                </a:lnTo>
                <a:lnTo>
                  <a:pt x="1443971" y="1295955"/>
                </a:lnTo>
                <a:lnTo>
                  <a:pt x="1504154" y="1290560"/>
                </a:lnTo>
                <a:lnTo>
                  <a:pt x="1563324" y="1283707"/>
                </a:lnTo>
                <a:lnTo>
                  <a:pt x="1621410" y="1275433"/>
                </a:lnTo>
                <a:lnTo>
                  <a:pt x="1678337" y="1265776"/>
                </a:lnTo>
                <a:lnTo>
                  <a:pt x="1734036" y="1254773"/>
                </a:lnTo>
                <a:lnTo>
                  <a:pt x="1788432" y="1242462"/>
                </a:lnTo>
                <a:lnTo>
                  <a:pt x="1841456" y="1228879"/>
                </a:lnTo>
                <a:lnTo>
                  <a:pt x="1893033" y="1214063"/>
                </a:lnTo>
                <a:lnTo>
                  <a:pt x="1943093" y="1198050"/>
                </a:lnTo>
                <a:lnTo>
                  <a:pt x="1991563" y="1180878"/>
                </a:lnTo>
                <a:lnTo>
                  <a:pt x="2038372" y="1162584"/>
                </a:lnTo>
                <a:lnTo>
                  <a:pt x="2083446" y="1143206"/>
                </a:lnTo>
                <a:lnTo>
                  <a:pt x="2126714" y="1122780"/>
                </a:lnTo>
                <a:lnTo>
                  <a:pt x="2168105" y="1101344"/>
                </a:lnTo>
                <a:lnTo>
                  <a:pt x="2207545" y="1078937"/>
                </a:lnTo>
                <a:lnTo>
                  <a:pt x="2244963" y="1055593"/>
                </a:lnTo>
                <a:lnTo>
                  <a:pt x="2280287" y="1031353"/>
                </a:lnTo>
                <a:lnTo>
                  <a:pt x="2313444" y="1006251"/>
                </a:lnTo>
                <a:lnTo>
                  <a:pt x="2344363" y="980327"/>
                </a:lnTo>
                <a:lnTo>
                  <a:pt x="2372972" y="953616"/>
                </a:lnTo>
                <a:lnTo>
                  <a:pt x="2422969" y="897988"/>
                </a:lnTo>
                <a:lnTo>
                  <a:pt x="2462859" y="839664"/>
                </a:lnTo>
                <a:lnTo>
                  <a:pt x="2492066" y="778944"/>
                </a:lnTo>
                <a:lnTo>
                  <a:pt x="2510013" y="716126"/>
                </a:lnTo>
                <a:lnTo>
                  <a:pt x="2516124" y="651509"/>
                </a:lnTo>
                <a:lnTo>
                  <a:pt x="2514584" y="618995"/>
                </a:lnTo>
                <a:lnTo>
                  <a:pt x="2502483" y="555240"/>
                </a:lnTo>
                <a:lnTo>
                  <a:pt x="2478834" y="493434"/>
                </a:lnTo>
                <a:lnTo>
                  <a:pt x="2444213" y="433875"/>
                </a:lnTo>
                <a:lnTo>
                  <a:pt x="2399197" y="376861"/>
                </a:lnTo>
                <a:lnTo>
                  <a:pt x="2344363" y="322692"/>
                </a:lnTo>
                <a:lnTo>
                  <a:pt x="2313444" y="296768"/>
                </a:lnTo>
                <a:lnTo>
                  <a:pt x="2280287" y="271666"/>
                </a:lnTo>
                <a:lnTo>
                  <a:pt x="2244963" y="247426"/>
                </a:lnTo>
                <a:lnTo>
                  <a:pt x="2207545" y="224082"/>
                </a:lnTo>
                <a:lnTo>
                  <a:pt x="2168105" y="201675"/>
                </a:lnTo>
                <a:lnTo>
                  <a:pt x="2126714" y="180239"/>
                </a:lnTo>
                <a:lnTo>
                  <a:pt x="2083446" y="159813"/>
                </a:lnTo>
                <a:lnTo>
                  <a:pt x="2038372" y="140435"/>
                </a:lnTo>
                <a:lnTo>
                  <a:pt x="1991563" y="122141"/>
                </a:lnTo>
                <a:lnTo>
                  <a:pt x="1943093" y="104969"/>
                </a:lnTo>
                <a:lnTo>
                  <a:pt x="1893033" y="88956"/>
                </a:lnTo>
                <a:lnTo>
                  <a:pt x="1841456" y="74140"/>
                </a:lnTo>
                <a:lnTo>
                  <a:pt x="1788432" y="60557"/>
                </a:lnTo>
                <a:lnTo>
                  <a:pt x="1734036" y="48246"/>
                </a:lnTo>
                <a:lnTo>
                  <a:pt x="1678337" y="37243"/>
                </a:lnTo>
                <a:lnTo>
                  <a:pt x="1621410" y="27586"/>
                </a:lnTo>
                <a:lnTo>
                  <a:pt x="1563324" y="19312"/>
                </a:lnTo>
                <a:lnTo>
                  <a:pt x="1504154" y="12459"/>
                </a:lnTo>
                <a:lnTo>
                  <a:pt x="1443971" y="7064"/>
                </a:lnTo>
                <a:lnTo>
                  <a:pt x="1382846" y="3164"/>
                </a:lnTo>
                <a:lnTo>
                  <a:pt x="1320852" y="797"/>
                </a:lnTo>
                <a:lnTo>
                  <a:pt x="1258062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51935" y="3580462"/>
            <a:ext cx="1003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M</a:t>
            </a:r>
            <a:r>
              <a:rPr sz="1800" b="1" dirty="0">
                <a:solidFill>
                  <a:srgbClr val="FFFFFF"/>
                </a:solidFill>
                <a:latin typeface="Century Gothic"/>
                <a:cs typeface="Century Gothic"/>
              </a:rPr>
              <a:t>odu</a:t>
            </a:r>
            <a:r>
              <a:rPr sz="1800" b="1" spc="5" dirty="0">
                <a:solidFill>
                  <a:srgbClr val="FFFFFF"/>
                </a:solidFill>
                <a:latin typeface="Century Gothic"/>
                <a:cs typeface="Century Gothic"/>
              </a:rPr>
              <a:t>l</a:t>
            </a:r>
            <a:r>
              <a:rPr sz="18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endParaRPr sz="1800" b="1" dirty="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51935" y="3855035"/>
            <a:ext cx="741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Scope</a:t>
            </a:r>
            <a:endParaRPr sz="1800" b="1" dirty="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83227" y="3909391"/>
            <a:ext cx="742950" cy="450123"/>
          </a:xfrm>
          <a:prstGeom prst="rect">
            <a:avLst/>
          </a:prstGeom>
          <a:solidFill>
            <a:srgbClr val="E7BE5F"/>
          </a:solidFill>
          <a:ln w="19811">
            <a:solidFill>
              <a:srgbClr val="AA8B44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9060" marR="92075" indent="15240">
              <a:lnSpc>
                <a:spcPct val="100000"/>
              </a:lnSpc>
              <a:spcBef>
                <a:spcPts val="150"/>
              </a:spcBef>
            </a:pPr>
            <a:r>
              <a:rPr sz="1400" b="1" spc="-5" dirty="0">
                <a:latin typeface="Century Gothic"/>
                <a:cs typeface="Century Gothic"/>
              </a:rPr>
              <a:t>name  spa</a:t>
            </a:r>
            <a:r>
              <a:rPr sz="1400" b="1" spc="5" dirty="0">
                <a:latin typeface="Century Gothic"/>
                <a:cs typeface="Century Gothic"/>
              </a:rPr>
              <a:t>c</a:t>
            </a:r>
            <a:r>
              <a:rPr sz="1400" b="1" dirty="0">
                <a:latin typeface="Century Gothic"/>
                <a:cs typeface="Century Gothic"/>
              </a:rPr>
              <a:t>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2068" y="355899"/>
            <a:ext cx="23197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C000"/>
                </a:solidFill>
              </a:rPr>
              <a:t>Examples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604215" y="997202"/>
            <a:ext cx="1705288" cy="795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module1.py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print(True)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00980" y="1873758"/>
            <a:ext cx="14729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114300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FFFF00"/>
                </a:solidFill>
                <a:cs typeface="Wingdings"/>
              </a:rPr>
              <a:t>→</a:t>
            </a:r>
            <a:r>
              <a:rPr sz="2000" dirty="0">
                <a:solidFill>
                  <a:srgbClr val="00AFE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True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24201" y="838200"/>
            <a:ext cx="8995410" cy="918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3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Python does not find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True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or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print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 the current (module/global) scope  So, it looks for them in the enclosing scope </a:t>
            </a:r>
            <a:r>
              <a:rPr sz="2000" dirty="0">
                <a:solidFill>
                  <a:srgbClr val="FFFFFF"/>
                </a:solidFill>
                <a:cs typeface="Wingdings"/>
              </a:rPr>
              <a:t>→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built-in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4215" y="2648771"/>
            <a:ext cx="1489055" cy="809196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module2.py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print</a:t>
            </a:r>
            <a:r>
              <a:rPr sz="2000" dirty="0">
                <a:solidFill>
                  <a:srgbClr val="FFFF00"/>
                </a:solidFill>
                <a:latin typeface="Hack"/>
              </a:rPr>
              <a:t>(a)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24201" y="1849119"/>
            <a:ext cx="205280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Finds them there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1211" y="3782114"/>
            <a:ext cx="44541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4015" algn="l"/>
              </a:tabLst>
            </a:pPr>
            <a:r>
              <a:rPr sz="2000" dirty="0">
                <a:solidFill>
                  <a:srgbClr val="00AFEF"/>
                </a:solidFill>
              </a:rPr>
              <a:t>→</a:t>
            </a:r>
            <a:r>
              <a:rPr sz="2000" dirty="0">
                <a:solidFill>
                  <a:srgbClr val="FFFF00"/>
                </a:solidFill>
                <a:latin typeface="Hack"/>
              </a:rPr>
              <a:t>run-time Name Error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24200" y="2575993"/>
            <a:ext cx="8995410" cy="94192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Python does not find </a:t>
            </a:r>
            <a:r>
              <a:rPr sz="2000" dirty="0">
                <a:solidFill>
                  <a:srgbClr val="FFFF00"/>
                </a:solidFill>
                <a:latin typeface="Hack"/>
              </a:rPr>
              <a:t>a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or </a:t>
            </a:r>
            <a:r>
              <a:rPr sz="2000" dirty="0">
                <a:solidFill>
                  <a:srgbClr val="FFFF00"/>
                </a:solidFill>
                <a:latin typeface="Hack"/>
              </a:rPr>
              <a:t>print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 the current (module/global) scope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So, it looks for them in the enclosing scope </a:t>
            </a:r>
            <a:r>
              <a:rPr sz="2000" dirty="0">
                <a:solidFill>
                  <a:srgbClr val="FFFFFF"/>
                </a:solidFill>
              </a:rPr>
              <a:t>→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built-in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4200" y="3739847"/>
            <a:ext cx="261585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Find </a:t>
            </a:r>
            <a:r>
              <a:rPr sz="2000" dirty="0">
                <a:solidFill>
                  <a:srgbClr val="FFFF00"/>
                </a:solidFill>
                <a:latin typeface="Hack"/>
              </a:rPr>
              <a:t>print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, but not </a:t>
            </a:r>
            <a:r>
              <a:rPr sz="2000" dirty="0">
                <a:solidFill>
                  <a:srgbClr val="FFFF00"/>
                </a:solidFill>
                <a:latin typeface="Hack"/>
              </a:rPr>
              <a:t>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52068" y="4114800"/>
            <a:ext cx="6171651" cy="809196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module3.py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print = lambda x: 'hello {0}!'.format(x)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04215" y="5093192"/>
            <a:ext cx="279091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s = print('world')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62373" y="5183143"/>
            <a:ext cx="6786627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Python finds </a:t>
            </a:r>
            <a:r>
              <a:rPr sz="2000" dirty="0">
                <a:solidFill>
                  <a:srgbClr val="FFFF00"/>
                </a:solidFill>
                <a:latin typeface="Hack"/>
              </a:rPr>
              <a:t>print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 the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module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scope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So it uses it!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650875" algn="l"/>
              </a:tabLst>
            </a:pPr>
            <a:r>
              <a:rPr sz="2000" dirty="0">
                <a:solidFill>
                  <a:srgbClr val="FFFF00"/>
                </a:solidFill>
                <a:latin typeface="Hack"/>
              </a:rPr>
              <a:t>s</a:t>
            </a:r>
            <a:r>
              <a:rPr sz="2000" dirty="0">
                <a:solidFill>
                  <a:srgbClr val="00AFEF"/>
                </a:solidFill>
                <a:latin typeface="Hack"/>
                <a:cs typeface="Hack"/>
              </a:rPr>
              <a:t> </a:t>
            </a:r>
            <a:r>
              <a:rPr sz="2000" dirty="0">
                <a:solidFill>
                  <a:srgbClr val="00AFEF"/>
                </a:solidFill>
              </a:rPr>
              <a:t>→</a:t>
            </a:r>
            <a:r>
              <a:rPr sz="2000" dirty="0">
                <a:solidFill>
                  <a:srgbClr val="FFFF00"/>
                </a:solidFill>
                <a:latin typeface="Hack"/>
              </a:rPr>
              <a:t>hello world!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9720" y="4805159"/>
            <a:ext cx="6693534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actual object the variable references could be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different 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each time the function is called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(this is why recursion works!)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049" y="3773937"/>
            <a:ext cx="808807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Variables defined inside the function are assigned to that scope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36912" y="3634584"/>
            <a:ext cx="3050288" cy="882934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000" dirty="0">
                <a:solidFill>
                  <a:srgbClr val="FFFFFF"/>
                </a:solidFill>
                <a:cs typeface="Wingdings"/>
              </a:rPr>
              <a:t>→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Function Local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scope</a:t>
            </a:r>
            <a:endParaRPr sz="20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000" dirty="0">
                <a:solidFill>
                  <a:srgbClr val="FFFFFF"/>
                </a:solidFill>
                <a:cs typeface="Wingdings"/>
              </a:rPr>
              <a:t>→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Local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scope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58371-DB0E-4B06-9A30-A9D6623E768D}"/>
              </a:ext>
            </a:extLst>
          </p:cNvPr>
          <p:cNvSpPr txBox="1"/>
          <p:nvPr/>
        </p:nvSpPr>
        <p:spPr>
          <a:xfrm>
            <a:off x="468086" y="171442"/>
            <a:ext cx="63717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FFC000"/>
                </a:solidFill>
                <a:latin typeface="Century Gothic"/>
                <a:cs typeface="Century Gothic"/>
              </a:rPr>
              <a:t>The </a:t>
            </a:r>
            <a:r>
              <a:rPr lang="en-US" sz="2400" dirty="0">
                <a:solidFill>
                  <a:srgbClr val="FFFF00"/>
                </a:solidFill>
                <a:latin typeface="Century Gothic"/>
                <a:cs typeface="Century Gothic"/>
              </a:rPr>
              <a:t>Local </a:t>
            </a:r>
            <a:r>
              <a:rPr lang="en-US" sz="2400" dirty="0">
                <a:solidFill>
                  <a:srgbClr val="FFC000"/>
                </a:solidFill>
                <a:latin typeface="Century Gothic"/>
                <a:cs typeface="Century Gothic"/>
              </a:rPr>
              <a:t>Scope</a:t>
            </a:r>
            <a:endParaRPr lang="en-US" sz="2400" dirty="0">
              <a:latin typeface="Century Gothic"/>
              <a:cs typeface="Century Gothic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A810-AFF3-4CC2-9440-4A1D053B6DFD}"/>
              </a:ext>
            </a:extLst>
          </p:cNvPr>
          <p:cNvSpPr txBox="1"/>
          <p:nvPr/>
        </p:nvSpPr>
        <p:spPr>
          <a:xfrm>
            <a:off x="769257" y="728261"/>
            <a:ext cx="1108891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  <a:latin typeface="Century Gothic"/>
                <a:cs typeface="Century Gothic"/>
              </a:rPr>
              <a:t>When we create functions, we can create variable names inside those functions (using assignments)</a:t>
            </a:r>
            <a:endParaRPr lang="en-US" sz="2000" dirty="0">
              <a:latin typeface="Century Gothic"/>
              <a:cs typeface="Century Gothic"/>
            </a:endParaRPr>
          </a:p>
          <a:p>
            <a:pPr marL="9144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solidFill>
                  <a:srgbClr val="FFFFFF"/>
                </a:solidFill>
                <a:latin typeface="Century Gothic"/>
                <a:cs typeface="Century Gothic"/>
              </a:rPr>
              <a:t>	e.g. </a:t>
            </a:r>
            <a:r>
              <a:rPr lang="en-US" sz="2000" dirty="0">
                <a:solidFill>
                  <a:srgbClr val="FFFF00"/>
                </a:solidFill>
                <a:latin typeface="Hack"/>
              </a:rPr>
              <a:t>a = 10</a:t>
            </a:r>
          </a:p>
          <a:p>
            <a:endParaRPr lang="en-US" sz="16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r>
              <a:rPr lang="en-US"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Variables defined inside a function are not created until the function is </a:t>
            </a:r>
            <a:r>
              <a:rPr lang="en-US" sz="2000" dirty="0">
                <a:solidFill>
                  <a:srgbClr val="FFC000"/>
                </a:solidFill>
                <a:latin typeface="Century Gothic"/>
                <a:cs typeface="Century Gothic"/>
              </a:rPr>
              <a:t>called  </a:t>
            </a:r>
          </a:p>
          <a:p>
            <a:endParaRPr lang="en-US" sz="2000" dirty="0">
              <a:solidFill>
                <a:srgbClr val="FFC000"/>
              </a:solidFill>
              <a:latin typeface="Century Gothic"/>
              <a:cs typeface="Century Gothic"/>
            </a:endParaRPr>
          </a:p>
          <a:p>
            <a:r>
              <a:rPr lang="en-US" sz="2000" dirty="0">
                <a:solidFill>
                  <a:srgbClr val="FFFFFF"/>
                </a:solidFill>
                <a:latin typeface="Century Gothic"/>
                <a:cs typeface="Century Gothic"/>
              </a:rPr>
              <a:t>Every time the function is called, a </a:t>
            </a:r>
            <a:r>
              <a:rPr lang="en-US" sz="2000" dirty="0">
                <a:solidFill>
                  <a:srgbClr val="FFC000"/>
                </a:solidFill>
                <a:latin typeface="Century Gothic"/>
                <a:cs typeface="Century Gothic"/>
              </a:rPr>
              <a:t>new scope is created</a:t>
            </a:r>
            <a:endParaRPr lang="en-US" sz="20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4">
            <a:extLst>
              <a:ext uri="{FF2B5EF4-FFF2-40B4-BE49-F238E27FC236}">
                <a16:creationId xmlns:a16="http://schemas.microsoft.com/office/drawing/2014/main" id="{32F0FDCB-FE0E-4663-BAB1-B2F2F6DA6D90}"/>
              </a:ext>
            </a:extLst>
          </p:cNvPr>
          <p:cNvSpPr/>
          <p:nvPr/>
        </p:nvSpPr>
        <p:spPr>
          <a:xfrm>
            <a:off x="3163506" y="5196822"/>
            <a:ext cx="2377440" cy="1580515"/>
          </a:xfrm>
          <a:custGeom>
            <a:avLst/>
            <a:gdLst/>
            <a:ahLst/>
            <a:cxnLst/>
            <a:rect l="l" t="t" r="r" b="b"/>
            <a:pathLst>
              <a:path w="2377440" h="1580514">
                <a:moveTo>
                  <a:pt x="0" y="790194"/>
                </a:moveTo>
                <a:lnTo>
                  <a:pt x="1370" y="751911"/>
                </a:lnTo>
                <a:lnTo>
                  <a:pt x="12151" y="676798"/>
                </a:lnTo>
                <a:lnTo>
                  <a:pt x="33234" y="603895"/>
                </a:lnTo>
                <a:lnTo>
                  <a:pt x="47483" y="568376"/>
                </a:lnTo>
                <a:lnTo>
                  <a:pt x="64122" y="533534"/>
                </a:lnTo>
                <a:lnTo>
                  <a:pt x="83087" y="499411"/>
                </a:lnTo>
                <a:lnTo>
                  <a:pt x="104316" y="466047"/>
                </a:lnTo>
                <a:lnTo>
                  <a:pt x="127747" y="433484"/>
                </a:lnTo>
                <a:lnTo>
                  <a:pt x="153317" y="401764"/>
                </a:lnTo>
                <a:lnTo>
                  <a:pt x="180965" y="370928"/>
                </a:lnTo>
                <a:lnTo>
                  <a:pt x="210628" y="341017"/>
                </a:lnTo>
                <a:lnTo>
                  <a:pt x="242244" y="312073"/>
                </a:lnTo>
                <a:lnTo>
                  <a:pt x="275751" y="284138"/>
                </a:lnTo>
                <a:lnTo>
                  <a:pt x="311085" y="257252"/>
                </a:lnTo>
                <a:lnTo>
                  <a:pt x="348186" y="231457"/>
                </a:lnTo>
                <a:lnTo>
                  <a:pt x="386990" y="206794"/>
                </a:lnTo>
                <a:lnTo>
                  <a:pt x="427436" y="183306"/>
                </a:lnTo>
                <a:lnTo>
                  <a:pt x="469460" y="161032"/>
                </a:lnTo>
                <a:lnTo>
                  <a:pt x="513001" y="140016"/>
                </a:lnTo>
                <a:lnTo>
                  <a:pt x="557997" y="120297"/>
                </a:lnTo>
                <a:lnTo>
                  <a:pt x="604385" y="101918"/>
                </a:lnTo>
                <a:lnTo>
                  <a:pt x="652103" y="84920"/>
                </a:lnTo>
                <a:lnTo>
                  <a:pt x="701088" y="69344"/>
                </a:lnTo>
                <a:lnTo>
                  <a:pt x="751279" y="55232"/>
                </a:lnTo>
                <a:lnTo>
                  <a:pt x="802612" y="42625"/>
                </a:lnTo>
                <a:lnTo>
                  <a:pt x="855027" y="31565"/>
                </a:lnTo>
                <a:lnTo>
                  <a:pt x="908460" y="22092"/>
                </a:lnTo>
                <a:lnTo>
                  <a:pt x="962848" y="14249"/>
                </a:lnTo>
                <a:lnTo>
                  <a:pt x="1018131" y="8077"/>
                </a:lnTo>
                <a:lnTo>
                  <a:pt x="1074245" y="3617"/>
                </a:lnTo>
                <a:lnTo>
                  <a:pt x="1131129" y="911"/>
                </a:lnTo>
                <a:lnTo>
                  <a:pt x="1188720" y="0"/>
                </a:lnTo>
                <a:lnTo>
                  <a:pt x="1246310" y="911"/>
                </a:lnTo>
                <a:lnTo>
                  <a:pt x="1303193" y="3617"/>
                </a:lnTo>
                <a:lnTo>
                  <a:pt x="1359308" y="8077"/>
                </a:lnTo>
                <a:lnTo>
                  <a:pt x="1414590" y="14249"/>
                </a:lnTo>
                <a:lnTo>
                  <a:pt x="1468979" y="22092"/>
                </a:lnTo>
                <a:lnTo>
                  <a:pt x="1522412" y="31565"/>
                </a:lnTo>
                <a:lnTo>
                  <a:pt x="1574826" y="42625"/>
                </a:lnTo>
                <a:lnTo>
                  <a:pt x="1626160" y="55232"/>
                </a:lnTo>
                <a:lnTo>
                  <a:pt x="1676351" y="69344"/>
                </a:lnTo>
                <a:lnTo>
                  <a:pt x="1725336" y="84920"/>
                </a:lnTo>
                <a:lnTo>
                  <a:pt x="1773054" y="101918"/>
                </a:lnTo>
                <a:lnTo>
                  <a:pt x="1819442" y="120297"/>
                </a:lnTo>
                <a:lnTo>
                  <a:pt x="1864438" y="140016"/>
                </a:lnTo>
                <a:lnTo>
                  <a:pt x="1907979" y="161032"/>
                </a:lnTo>
                <a:lnTo>
                  <a:pt x="1950003" y="183306"/>
                </a:lnTo>
                <a:lnTo>
                  <a:pt x="1990449" y="206794"/>
                </a:lnTo>
                <a:lnTo>
                  <a:pt x="2029253" y="231457"/>
                </a:lnTo>
                <a:lnTo>
                  <a:pt x="2066354" y="257252"/>
                </a:lnTo>
                <a:lnTo>
                  <a:pt x="2101688" y="284138"/>
                </a:lnTo>
                <a:lnTo>
                  <a:pt x="2135195" y="312073"/>
                </a:lnTo>
                <a:lnTo>
                  <a:pt x="2166811" y="341017"/>
                </a:lnTo>
                <a:lnTo>
                  <a:pt x="2196474" y="370928"/>
                </a:lnTo>
                <a:lnTo>
                  <a:pt x="2224122" y="401764"/>
                </a:lnTo>
                <a:lnTo>
                  <a:pt x="2249692" y="433484"/>
                </a:lnTo>
                <a:lnTo>
                  <a:pt x="2273123" y="466047"/>
                </a:lnTo>
                <a:lnTo>
                  <a:pt x="2294352" y="499411"/>
                </a:lnTo>
                <a:lnTo>
                  <a:pt x="2313317" y="533534"/>
                </a:lnTo>
                <a:lnTo>
                  <a:pt x="2329956" y="568376"/>
                </a:lnTo>
                <a:lnTo>
                  <a:pt x="2344205" y="603895"/>
                </a:lnTo>
                <a:lnTo>
                  <a:pt x="2365288" y="676798"/>
                </a:lnTo>
                <a:lnTo>
                  <a:pt x="2376069" y="751911"/>
                </a:lnTo>
                <a:lnTo>
                  <a:pt x="2377440" y="790194"/>
                </a:lnTo>
                <a:lnTo>
                  <a:pt x="2376069" y="828476"/>
                </a:lnTo>
                <a:lnTo>
                  <a:pt x="2365288" y="903589"/>
                </a:lnTo>
                <a:lnTo>
                  <a:pt x="2344205" y="976492"/>
                </a:lnTo>
                <a:lnTo>
                  <a:pt x="2329956" y="1012011"/>
                </a:lnTo>
                <a:lnTo>
                  <a:pt x="2313317" y="1046853"/>
                </a:lnTo>
                <a:lnTo>
                  <a:pt x="2294352" y="1080976"/>
                </a:lnTo>
                <a:lnTo>
                  <a:pt x="2273123" y="1114340"/>
                </a:lnTo>
                <a:lnTo>
                  <a:pt x="2249692" y="1146902"/>
                </a:lnTo>
                <a:lnTo>
                  <a:pt x="2224122" y="1178622"/>
                </a:lnTo>
                <a:lnTo>
                  <a:pt x="2196474" y="1209459"/>
                </a:lnTo>
                <a:lnTo>
                  <a:pt x="2166811" y="1239369"/>
                </a:lnTo>
                <a:lnTo>
                  <a:pt x="2135195" y="1268313"/>
                </a:lnTo>
                <a:lnTo>
                  <a:pt x="2101688" y="1296249"/>
                </a:lnTo>
                <a:lnTo>
                  <a:pt x="2066354" y="1323135"/>
                </a:lnTo>
                <a:lnTo>
                  <a:pt x="2029253" y="1348930"/>
                </a:lnTo>
                <a:lnTo>
                  <a:pt x="1990449" y="1373592"/>
                </a:lnTo>
                <a:lnTo>
                  <a:pt x="1950003" y="1397081"/>
                </a:lnTo>
                <a:lnTo>
                  <a:pt x="1907979" y="1419354"/>
                </a:lnTo>
                <a:lnTo>
                  <a:pt x="1864438" y="1440371"/>
                </a:lnTo>
                <a:lnTo>
                  <a:pt x="1819442" y="1460090"/>
                </a:lnTo>
                <a:lnTo>
                  <a:pt x="1773054" y="1478469"/>
                </a:lnTo>
                <a:lnTo>
                  <a:pt x="1725336" y="1495467"/>
                </a:lnTo>
                <a:lnTo>
                  <a:pt x="1676351" y="1511043"/>
                </a:lnTo>
                <a:lnTo>
                  <a:pt x="1626160" y="1525155"/>
                </a:lnTo>
                <a:lnTo>
                  <a:pt x="1574826" y="1537762"/>
                </a:lnTo>
                <a:lnTo>
                  <a:pt x="1522412" y="1548822"/>
                </a:lnTo>
                <a:lnTo>
                  <a:pt x="1468979" y="1558295"/>
                </a:lnTo>
                <a:lnTo>
                  <a:pt x="1414590" y="1566138"/>
                </a:lnTo>
                <a:lnTo>
                  <a:pt x="1359308" y="1572310"/>
                </a:lnTo>
                <a:lnTo>
                  <a:pt x="1303193" y="1576770"/>
                </a:lnTo>
                <a:lnTo>
                  <a:pt x="1246310" y="1579476"/>
                </a:lnTo>
                <a:lnTo>
                  <a:pt x="1188720" y="1580388"/>
                </a:lnTo>
                <a:lnTo>
                  <a:pt x="1131129" y="1579476"/>
                </a:lnTo>
                <a:lnTo>
                  <a:pt x="1074245" y="1576770"/>
                </a:lnTo>
                <a:lnTo>
                  <a:pt x="1018131" y="1572310"/>
                </a:lnTo>
                <a:lnTo>
                  <a:pt x="962848" y="1566138"/>
                </a:lnTo>
                <a:lnTo>
                  <a:pt x="908460" y="1558295"/>
                </a:lnTo>
                <a:lnTo>
                  <a:pt x="855027" y="1548822"/>
                </a:lnTo>
                <a:lnTo>
                  <a:pt x="802612" y="1537762"/>
                </a:lnTo>
                <a:lnTo>
                  <a:pt x="751279" y="1525155"/>
                </a:lnTo>
                <a:lnTo>
                  <a:pt x="701088" y="1511043"/>
                </a:lnTo>
                <a:lnTo>
                  <a:pt x="652103" y="1495467"/>
                </a:lnTo>
                <a:lnTo>
                  <a:pt x="604385" y="1478469"/>
                </a:lnTo>
                <a:lnTo>
                  <a:pt x="557997" y="1460090"/>
                </a:lnTo>
                <a:lnTo>
                  <a:pt x="513001" y="1440371"/>
                </a:lnTo>
                <a:lnTo>
                  <a:pt x="469460" y="1419354"/>
                </a:lnTo>
                <a:lnTo>
                  <a:pt x="427436" y="1397081"/>
                </a:lnTo>
                <a:lnTo>
                  <a:pt x="386990" y="1373592"/>
                </a:lnTo>
                <a:lnTo>
                  <a:pt x="348186" y="1348930"/>
                </a:lnTo>
                <a:lnTo>
                  <a:pt x="311085" y="1323135"/>
                </a:lnTo>
                <a:lnTo>
                  <a:pt x="275751" y="1296249"/>
                </a:lnTo>
                <a:lnTo>
                  <a:pt x="242244" y="1268313"/>
                </a:lnTo>
                <a:lnTo>
                  <a:pt x="210628" y="1239369"/>
                </a:lnTo>
                <a:lnTo>
                  <a:pt x="180965" y="1209459"/>
                </a:lnTo>
                <a:lnTo>
                  <a:pt x="153317" y="1178622"/>
                </a:lnTo>
                <a:lnTo>
                  <a:pt x="127747" y="1146902"/>
                </a:lnTo>
                <a:lnTo>
                  <a:pt x="104316" y="1114340"/>
                </a:lnTo>
                <a:lnTo>
                  <a:pt x="83087" y="1080976"/>
                </a:lnTo>
                <a:lnTo>
                  <a:pt x="64122" y="1046853"/>
                </a:lnTo>
                <a:lnTo>
                  <a:pt x="47483" y="1012011"/>
                </a:lnTo>
                <a:lnTo>
                  <a:pt x="33234" y="976492"/>
                </a:lnTo>
                <a:lnTo>
                  <a:pt x="12151" y="903589"/>
                </a:lnTo>
                <a:lnTo>
                  <a:pt x="1370" y="828476"/>
                </a:lnTo>
                <a:lnTo>
                  <a:pt x="0" y="790194"/>
                </a:lnTo>
                <a:close/>
              </a:path>
            </a:pathLst>
          </a:custGeom>
          <a:solidFill>
            <a:schemeClr val="bg1"/>
          </a:solidFill>
          <a:ln w="9144">
            <a:solidFill>
              <a:srgbClr val="E7BE5F"/>
            </a:solidFill>
            <a:prstDash val="solid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784" y="356108"/>
            <a:ext cx="26646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C000"/>
                </a:solidFill>
              </a:rPr>
              <a:t>Ex</a:t>
            </a:r>
            <a:r>
              <a:rPr sz="2400" spc="-15" dirty="0">
                <a:solidFill>
                  <a:srgbClr val="FFC000"/>
                </a:solidFill>
              </a:rPr>
              <a:t>a</a:t>
            </a:r>
            <a:r>
              <a:rPr sz="2400" dirty="0">
                <a:solidFill>
                  <a:srgbClr val="FFC000"/>
                </a:solidFill>
              </a:rPr>
              <a:t>mp</a:t>
            </a:r>
            <a:r>
              <a:rPr sz="2400" spc="10" dirty="0">
                <a:solidFill>
                  <a:srgbClr val="FFC000"/>
                </a:solidFill>
              </a:rPr>
              <a:t>l</a:t>
            </a:r>
            <a:r>
              <a:rPr sz="2400" dirty="0">
                <a:solidFill>
                  <a:srgbClr val="FFC000"/>
                </a:solidFill>
              </a:rPr>
              <a:t>e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665784" y="1122933"/>
            <a:ext cx="2896311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def my_func(a, b):  c = a * b  return c</a:t>
            </a:r>
          </a:p>
        </p:txBody>
      </p:sp>
      <p:sp>
        <p:nvSpPr>
          <p:cNvPr id="4" name="object 4"/>
          <p:cNvSpPr/>
          <p:nvPr/>
        </p:nvSpPr>
        <p:spPr>
          <a:xfrm>
            <a:off x="3886200" y="685800"/>
            <a:ext cx="2377440" cy="1580515"/>
          </a:xfrm>
          <a:custGeom>
            <a:avLst/>
            <a:gdLst/>
            <a:ahLst/>
            <a:cxnLst/>
            <a:rect l="l" t="t" r="r" b="b"/>
            <a:pathLst>
              <a:path w="2377440" h="1580514">
                <a:moveTo>
                  <a:pt x="0" y="790194"/>
                </a:moveTo>
                <a:lnTo>
                  <a:pt x="1370" y="751911"/>
                </a:lnTo>
                <a:lnTo>
                  <a:pt x="12151" y="676798"/>
                </a:lnTo>
                <a:lnTo>
                  <a:pt x="33234" y="603895"/>
                </a:lnTo>
                <a:lnTo>
                  <a:pt x="47483" y="568376"/>
                </a:lnTo>
                <a:lnTo>
                  <a:pt x="64122" y="533534"/>
                </a:lnTo>
                <a:lnTo>
                  <a:pt x="83087" y="499411"/>
                </a:lnTo>
                <a:lnTo>
                  <a:pt x="104316" y="466047"/>
                </a:lnTo>
                <a:lnTo>
                  <a:pt x="127747" y="433484"/>
                </a:lnTo>
                <a:lnTo>
                  <a:pt x="153317" y="401764"/>
                </a:lnTo>
                <a:lnTo>
                  <a:pt x="180965" y="370928"/>
                </a:lnTo>
                <a:lnTo>
                  <a:pt x="210628" y="341017"/>
                </a:lnTo>
                <a:lnTo>
                  <a:pt x="242244" y="312073"/>
                </a:lnTo>
                <a:lnTo>
                  <a:pt x="275751" y="284138"/>
                </a:lnTo>
                <a:lnTo>
                  <a:pt x="311085" y="257252"/>
                </a:lnTo>
                <a:lnTo>
                  <a:pt x="348186" y="231457"/>
                </a:lnTo>
                <a:lnTo>
                  <a:pt x="386990" y="206794"/>
                </a:lnTo>
                <a:lnTo>
                  <a:pt x="427436" y="183306"/>
                </a:lnTo>
                <a:lnTo>
                  <a:pt x="469460" y="161032"/>
                </a:lnTo>
                <a:lnTo>
                  <a:pt x="513001" y="140016"/>
                </a:lnTo>
                <a:lnTo>
                  <a:pt x="557997" y="120297"/>
                </a:lnTo>
                <a:lnTo>
                  <a:pt x="604385" y="101918"/>
                </a:lnTo>
                <a:lnTo>
                  <a:pt x="652103" y="84920"/>
                </a:lnTo>
                <a:lnTo>
                  <a:pt x="701088" y="69344"/>
                </a:lnTo>
                <a:lnTo>
                  <a:pt x="751279" y="55232"/>
                </a:lnTo>
                <a:lnTo>
                  <a:pt x="802612" y="42625"/>
                </a:lnTo>
                <a:lnTo>
                  <a:pt x="855027" y="31565"/>
                </a:lnTo>
                <a:lnTo>
                  <a:pt x="908460" y="22092"/>
                </a:lnTo>
                <a:lnTo>
                  <a:pt x="962848" y="14249"/>
                </a:lnTo>
                <a:lnTo>
                  <a:pt x="1018131" y="8077"/>
                </a:lnTo>
                <a:lnTo>
                  <a:pt x="1074245" y="3617"/>
                </a:lnTo>
                <a:lnTo>
                  <a:pt x="1131129" y="911"/>
                </a:lnTo>
                <a:lnTo>
                  <a:pt x="1188720" y="0"/>
                </a:lnTo>
                <a:lnTo>
                  <a:pt x="1246310" y="911"/>
                </a:lnTo>
                <a:lnTo>
                  <a:pt x="1303193" y="3617"/>
                </a:lnTo>
                <a:lnTo>
                  <a:pt x="1359308" y="8077"/>
                </a:lnTo>
                <a:lnTo>
                  <a:pt x="1414590" y="14249"/>
                </a:lnTo>
                <a:lnTo>
                  <a:pt x="1468979" y="22092"/>
                </a:lnTo>
                <a:lnTo>
                  <a:pt x="1522412" y="31565"/>
                </a:lnTo>
                <a:lnTo>
                  <a:pt x="1574826" y="42625"/>
                </a:lnTo>
                <a:lnTo>
                  <a:pt x="1626160" y="55232"/>
                </a:lnTo>
                <a:lnTo>
                  <a:pt x="1676351" y="69344"/>
                </a:lnTo>
                <a:lnTo>
                  <a:pt x="1725336" y="84920"/>
                </a:lnTo>
                <a:lnTo>
                  <a:pt x="1773054" y="101918"/>
                </a:lnTo>
                <a:lnTo>
                  <a:pt x="1819442" y="120297"/>
                </a:lnTo>
                <a:lnTo>
                  <a:pt x="1864438" y="140016"/>
                </a:lnTo>
                <a:lnTo>
                  <a:pt x="1907979" y="161032"/>
                </a:lnTo>
                <a:lnTo>
                  <a:pt x="1950003" y="183306"/>
                </a:lnTo>
                <a:lnTo>
                  <a:pt x="1990449" y="206794"/>
                </a:lnTo>
                <a:lnTo>
                  <a:pt x="2029253" y="231457"/>
                </a:lnTo>
                <a:lnTo>
                  <a:pt x="2066354" y="257252"/>
                </a:lnTo>
                <a:lnTo>
                  <a:pt x="2101688" y="284138"/>
                </a:lnTo>
                <a:lnTo>
                  <a:pt x="2135195" y="312073"/>
                </a:lnTo>
                <a:lnTo>
                  <a:pt x="2166811" y="341017"/>
                </a:lnTo>
                <a:lnTo>
                  <a:pt x="2196474" y="370928"/>
                </a:lnTo>
                <a:lnTo>
                  <a:pt x="2224122" y="401764"/>
                </a:lnTo>
                <a:lnTo>
                  <a:pt x="2249692" y="433484"/>
                </a:lnTo>
                <a:lnTo>
                  <a:pt x="2273123" y="466047"/>
                </a:lnTo>
                <a:lnTo>
                  <a:pt x="2294352" y="499411"/>
                </a:lnTo>
                <a:lnTo>
                  <a:pt x="2313317" y="533534"/>
                </a:lnTo>
                <a:lnTo>
                  <a:pt x="2329956" y="568376"/>
                </a:lnTo>
                <a:lnTo>
                  <a:pt x="2344205" y="603895"/>
                </a:lnTo>
                <a:lnTo>
                  <a:pt x="2365288" y="676798"/>
                </a:lnTo>
                <a:lnTo>
                  <a:pt x="2376069" y="751911"/>
                </a:lnTo>
                <a:lnTo>
                  <a:pt x="2377440" y="790194"/>
                </a:lnTo>
                <a:lnTo>
                  <a:pt x="2376069" y="828476"/>
                </a:lnTo>
                <a:lnTo>
                  <a:pt x="2365288" y="903589"/>
                </a:lnTo>
                <a:lnTo>
                  <a:pt x="2344205" y="976492"/>
                </a:lnTo>
                <a:lnTo>
                  <a:pt x="2329956" y="1012011"/>
                </a:lnTo>
                <a:lnTo>
                  <a:pt x="2313317" y="1046853"/>
                </a:lnTo>
                <a:lnTo>
                  <a:pt x="2294352" y="1080976"/>
                </a:lnTo>
                <a:lnTo>
                  <a:pt x="2273123" y="1114340"/>
                </a:lnTo>
                <a:lnTo>
                  <a:pt x="2249692" y="1146902"/>
                </a:lnTo>
                <a:lnTo>
                  <a:pt x="2224122" y="1178622"/>
                </a:lnTo>
                <a:lnTo>
                  <a:pt x="2196474" y="1209459"/>
                </a:lnTo>
                <a:lnTo>
                  <a:pt x="2166811" y="1239369"/>
                </a:lnTo>
                <a:lnTo>
                  <a:pt x="2135195" y="1268313"/>
                </a:lnTo>
                <a:lnTo>
                  <a:pt x="2101688" y="1296249"/>
                </a:lnTo>
                <a:lnTo>
                  <a:pt x="2066354" y="1323135"/>
                </a:lnTo>
                <a:lnTo>
                  <a:pt x="2029253" y="1348930"/>
                </a:lnTo>
                <a:lnTo>
                  <a:pt x="1990449" y="1373592"/>
                </a:lnTo>
                <a:lnTo>
                  <a:pt x="1950003" y="1397081"/>
                </a:lnTo>
                <a:lnTo>
                  <a:pt x="1907979" y="1419354"/>
                </a:lnTo>
                <a:lnTo>
                  <a:pt x="1864438" y="1440371"/>
                </a:lnTo>
                <a:lnTo>
                  <a:pt x="1819442" y="1460090"/>
                </a:lnTo>
                <a:lnTo>
                  <a:pt x="1773054" y="1478469"/>
                </a:lnTo>
                <a:lnTo>
                  <a:pt x="1725336" y="1495467"/>
                </a:lnTo>
                <a:lnTo>
                  <a:pt x="1676351" y="1511043"/>
                </a:lnTo>
                <a:lnTo>
                  <a:pt x="1626160" y="1525155"/>
                </a:lnTo>
                <a:lnTo>
                  <a:pt x="1574826" y="1537762"/>
                </a:lnTo>
                <a:lnTo>
                  <a:pt x="1522412" y="1548822"/>
                </a:lnTo>
                <a:lnTo>
                  <a:pt x="1468979" y="1558295"/>
                </a:lnTo>
                <a:lnTo>
                  <a:pt x="1414590" y="1566138"/>
                </a:lnTo>
                <a:lnTo>
                  <a:pt x="1359308" y="1572310"/>
                </a:lnTo>
                <a:lnTo>
                  <a:pt x="1303193" y="1576770"/>
                </a:lnTo>
                <a:lnTo>
                  <a:pt x="1246310" y="1579476"/>
                </a:lnTo>
                <a:lnTo>
                  <a:pt x="1188720" y="1580388"/>
                </a:lnTo>
                <a:lnTo>
                  <a:pt x="1131129" y="1579476"/>
                </a:lnTo>
                <a:lnTo>
                  <a:pt x="1074245" y="1576770"/>
                </a:lnTo>
                <a:lnTo>
                  <a:pt x="1018131" y="1572310"/>
                </a:lnTo>
                <a:lnTo>
                  <a:pt x="962848" y="1566138"/>
                </a:lnTo>
                <a:lnTo>
                  <a:pt x="908460" y="1558295"/>
                </a:lnTo>
                <a:lnTo>
                  <a:pt x="855027" y="1548822"/>
                </a:lnTo>
                <a:lnTo>
                  <a:pt x="802612" y="1537762"/>
                </a:lnTo>
                <a:lnTo>
                  <a:pt x="751279" y="1525155"/>
                </a:lnTo>
                <a:lnTo>
                  <a:pt x="701088" y="1511043"/>
                </a:lnTo>
                <a:lnTo>
                  <a:pt x="652103" y="1495467"/>
                </a:lnTo>
                <a:lnTo>
                  <a:pt x="604385" y="1478469"/>
                </a:lnTo>
                <a:lnTo>
                  <a:pt x="557997" y="1460090"/>
                </a:lnTo>
                <a:lnTo>
                  <a:pt x="513001" y="1440371"/>
                </a:lnTo>
                <a:lnTo>
                  <a:pt x="469460" y="1419354"/>
                </a:lnTo>
                <a:lnTo>
                  <a:pt x="427436" y="1397081"/>
                </a:lnTo>
                <a:lnTo>
                  <a:pt x="386990" y="1373592"/>
                </a:lnTo>
                <a:lnTo>
                  <a:pt x="348186" y="1348930"/>
                </a:lnTo>
                <a:lnTo>
                  <a:pt x="311085" y="1323135"/>
                </a:lnTo>
                <a:lnTo>
                  <a:pt x="275751" y="1296249"/>
                </a:lnTo>
                <a:lnTo>
                  <a:pt x="242244" y="1268313"/>
                </a:lnTo>
                <a:lnTo>
                  <a:pt x="210628" y="1239369"/>
                </a:lnTo>
                <a:lnTo>
                  <a:pt x="180965" y="1209459"/>
                </a:lnTo>
                <a:lnTo>
                  <a:pt x="153317" y="1178622"/>
                </a:lnTo>
                <a:lnTo>
                  <a:pt x="127747" y="1146902"/>
                </a:lnTo>
                <a:lnTo>
                  <a:pt x="104316" y="1114340"/>
                </a:lnTo>
                <a:lnTo>
                  <a:pt x="83087" y="1080976"/>
                </a:lnTo>
                <a:lnTo>
                  <a:pt x="64122" y="1046853"/>
                </a:lnTo>
                <a:lnTo>
                  <a:pt x="47483" y="1012011"/>
                </a:lnTo>
                <a:lnTo>
                  <a:pt x="33234" y="976492"/>
                </a:lnTo>
                <a:lnTo>
                  <a:pt x="12151" y="903589"/>
                </a:lnTo>
                <a:lnTo>
                  <a:pt x="1370" y="828476"/>
                </a:lnTo>
                <a:lnTo>
                  <a:pt x="0" y="790194"/>
                </a:lnTo>
                <a:close/>
              </a:path>
            </a:pathLst>
          </a:custGeom>
          <a:ln w="9144">
            <a:solidFill>
              <a:srgbClr val="E7BE5F"/>
            </a:solidFill>
            <a:prstDash val="lgDashDot"/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4390262" y="808507"/>
            <a:ext cx="1477265" cy="12952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 marR="5080" indent="-4254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my_</a:t>
            </a:r>
            <a:r>
              <a:rPr sz="2000" spc="5" dirty="0">
                <a:solidFill>
                  <a:srgbClr val="FFFF00"/>
                </a:solidFill>
                <a:latin typeface="Hack"/>
                <a:cs typeface="Hack"/>
              </a:rPr>
              <a:t>fu</a:t>
            </a:r>
            <a:r>
              <a:rPr sz="2000" spc="-5" dirty="0">
                <a:solidFill>
                  <a:srgbClr val="FFFF00"/>
                </a:solidFill>
                <a:latin typeface="Hack"/>
                <a:cs typeface="Hack"/>
              </a:rPr>
              <a:t>nc  </a:t>
            </a: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a</a:t>
            </a:r>
          </a:p>
          <a:p>
            <a:pPr marL="377190">
              <a:lnSpc>
                <a:spcPct val="100000"/>
              </a:lnSpc>
              <a:spcBef>
                <a:spcPts val="185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b</a:t>
            </a:r>
          </a:p>
          <a:p>
            <a:pPr marL="700405">
              <a:lnSpc>
                <a:spcPct val="100000"/>
              </a:lnSpc>
              <a:spcBef>
                <a:spcPts val="185"/>
              </a:spcBef>
            </a:pPr>
            <a:r>
              <a:rPr sz="2000" dirty="0">
                <a:solidFill>
                  <a:srgbClr val="FFFF00"/>
                </a:solidFill>
                <a:latin typeface="Hack"/>
                <a:cs typeface="Hack"/>
              </a:rPr>
              <a:t>c</a:t>
            </a:r>
          </a:p>
        </p:txBody>
      </p:sp>
      <p:sp>
        <p:nvSpPr>
          <p:cNvPr id="6" name="object 6"/>
          <p:cNvSpPr/>
          <p:nvPr/>
        </p:nvSpPr>
        <p:spPr>
          <a:xfrm>
            <a:off x="6096761" y="563626"/>
            <a:ext cx="722630" cy="359410"/>
          </a:xfrm>
          <a:custGeom>
            <a:avLst/>
            <a:gdLst/>
            <a:ahLst/>
            <a:cxnLst/>
            <a:rect l="l" t="t" r="r" b="b"/>
            <a:pathLst>
              <a:path w="722629" h="359409">
                <a:moveTo>
                  <a:pt x="52959" y="289433"/>
                </a:moveTo>
                <a:lnTo>
                  <a:pt x="0" y="358266"/>
                </a:lnTo>
                <a:lnTo>
                  <a:pt x="86867" y="359283"/>
                </a:lnTo>
                <a:lnTo>
                  <a:pt x="79839" y="344804"/>
                </a:lnTo>
                <a:lnTo>
                  <a:pt x="57530" y="344804"/>
                </a:lnTo>
                <a:lnTo>
                  <a:pt x="49784" y="342138"/>
                </a:lnTo>
                <a:lnTo>
                  <a:pt x="43434" y="329184"/>
                </a:lnTo>
                <a:lnTo>
                  <a:pt x="46227" y="321437"/>
                </a:lnTo>
                <a:lnTo>
                  <a:pt x="64261" y="312714"/>
                </a:lnTo>
                <a:lnTo>
                  <a:pt x="52959" y="289433"/>
                </a:lnTo>
                <a:close/>
              </a:path>
              <a:path w="722629" h="359409">
                <a:moveTo>
                  <a:pt x="64261" y="312714"/>
                </a:moveTo>
                <a:lnTo>
                  <a:pt x="46227" y="321437"/>
                </a:lnTo>
                <a:lnTo>
                  <a:pt x="43434" y="329184"/>
                </a:lnTo>
                <a:lnTo>
                  <a:pt x="49784" y="342138"/>
                </a:lnTo>
                <a:lnTo>
                  <a:pt x="57530" y="344804"/>
                </a:lnTo>
                <a:lnTo>
                  <a:pt x="63880" y="341629"/>
                </a:lnTo>
                <a:lnTo>
                  <a:pt x="75548" y="335965"/>
                </a:lnTo>
                <a:lnTo>
                  <a:pt x="64261" y="312714"/>
                </a:lnTo>
                <a:close/>
              </a:path>
              <a:path w="722629" h="359409">
                <a:moveTo>
                  <a:pt x="75548" y="335965"/>
                </a:moveTo>
                <a:lnTo>
                  <a:pt x="63880" y="341629"/>
                </a:lnTo>
                <a:lnTo>
                  <a:pt x="57530" y="344804"/>
                </a:lnTo>
                <a:lnTo>
                  <a:pt x="79839" y="344804"/>
                </a:lnTo>
                <a:lnTo>
                  <a:pt x="75548" y="335965"/>
                </a:lnTo>
                <a:close/>
              </a:path>
              <a:path w="722629" h="359409">
                <a:moveTo>
                  <a:pt x="708152" y="0"/>
                </a:moveTo>
                <a:lnTo>
                  <a:pt x="64261" y="312714"/>
                </a:lnTo>
                <a:lnTo>
                  <a:pt x="75548" y="335965"/>
                </a:lnTo>
                <a:lnTo>
                  <a:pt x="713105" y="26415"/>
                </a:lnTo>
                <a:lnTo>
                  <a:pt x="719455" y="23240"/>
                </a:lnTo>
                <a:lnTo>
                  <a:pt x="722248" y="15494"/>
                </a:lnTo>
                <a:lnTo>
                  <a:pt x="719073" y="9016"/>
                </a:lnTo>
                <a:lnTo>
                  <a:pt x="715898" y="2666"/>
                </a:lnTo>
                <a:lnTo>
                  <a:pt x="708152" y="0"/>
                </a:lnTo>
                <a:close/>
              </a:path>
            </a:pathLst>
          </a:custGeom>
          <a:solidFill>
            <a:srgbClr val="E7BE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48678" y="390906"/>
            <a:ext cx="4452112" cy="57023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130"/>
              </a:lnSpc>
              <a:spcBef>
                <a:spcPts val="195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these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names will considered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local 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</a:rPr>
              <a:t>my_func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4204" y="3600169"/>
            <a:ext cx="242184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my_func('z', 2)</a:t>
            </a:r>
          </a:p>
        </p:txBody>
      </p:sp>
      <p:sp>
        <p:nvSpPr>
          <p:cNvPr id="9" name="object 9"/>
          <p:cNvSpPr/>
          <p:nvPr/>
        </p:nvSpPr>
        <p:spPr>
          <a:xfrm>
            <a:off x="3250692" y="2970276"/>
            <a:ext cx="2377440" cy="1580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11343" y="3174412"/>
            <a:ext cx="1863407" cy="1172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 marR="638175" indent="-425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Hack"/>
                <a:cs typeface="Hack"/>
              </a:rPr>
              <a:t>my_</a:t>
            </a:r>
            <a:r>
              <a:rPr sz="1800" spc="5" dirty="0">
                <a:latin typeface="Hack"/>
                <a:cs typeface="Hack"/>
              </a:rPr>
              <a:t>fu</a:t>
            </a:r>
            <a:r>
              <a:rPr sz="1800" spc="-5" dirty="0">
                <a:latin typeface="Hack"/>
                <a:cs typeface="Hack"/>
              </a:rPr>
              <a:t>nc </a:t>
            </a:r>
            <a:r>
              <a:rPr sz="1800" spc="-5" dirty="0">
                <a:solidFill>
                  <a:srgbClr val="001F5F"/>
                </a:solidFill>
                <a:latin typeface="Hack"/>
                <a:cs typeface="Hack"/>
              </a:rPr>
              <a:t>a</a:t>
            </a:r>
            <a:r>
              <a:rPr sz="1800" spc="1725" dirty="0">
                <a:solidFill>
                  <a:srgbClr val="001F5F"/>
                </a:solidFill>
                <a:cs typeface="Wingdings"/>
              </a:rPr>
              <a:t>→</a:t>
            </a:r>
            <a:r>
              <a:rPr sz="1800" spc="-5" dirty="0">
                <a:solidFill>
                  <a:srgbClr val="001F5F"/>
                </a:solidFill>
                <a:latin typeface="Hack"/>
                <a:cs typeface="Hack"/>
              </a:rPr>
              <a:t>'z</a:t>
            </a:r>
            <a:r>
              <a:rPr sz="1800" dirty="0">
                <a:solidFill>
                  <a:srgbClr val="001F5F"/>
                </a:solidFill>
                <a:latin typeface="Hack"/>
                <a:cs typeface="Hack"/>
              </a:rPr>
              <a:t>'</a:t>
            </a:r>
            <a:endParaRPr sz="1800" dirty="0">
              <a:latin typeface="Hack"/>
              <a:cs typeface="Hack"/>
            </a:endParaRPr>
          </a:p>
          <a:p>
            <a:pPr marL="377190" defTabSz="114300">
              <a:lnSpc>
                <a:spcPct val="100000"/>
              </a:lnSpc>
              <a:spcBef>
                <a:spcPts val="185"/>
              </a:spcBef>
            </a:pPr>
            <a:r>
              <a:rPr sz="1800" spc="570" dirty="0">
                <a:solidFill>
                  <a:srgbClr val="001F5F"/>
                </a:solidFill>
                <a:latin typeface="Hack"/>
                <a:cs typeface="Hack"/>
              </a:rPr>
              <a:t>b</a:t>
            </a:r>
            <a:r>
              <a:rPr spc="1725" dirty="0">
                <a:solidFill>
                  <a:srgbClr val="001F5F"/>
                </a:solidFill>
              </a:rPr>
              <a:t>→</a:t>
            </a:r>
            <a:r>
              <a:rPr sz="1800" spc="570" dirty="0">
                <a:solidFill>
                  <a:srgbClr val="001F5F"/>
                </a:solidFill>
                <a:latin typeface="Hack"/>
                <a:cs typeface="Hack"/>
              </a:rPr>
              <a:t>2</a:t>
            </a:r>
            <a:endParaRPr sz="1800" dirty="0">
              <a:latin typeface="Hack"/>
              <a:cs typeface="Hack"/>
            </a:endParaRPr>
          </a:p>
          <a:p>
            <a:pPr marL="700088" indent="-11113" defTabSz="114300">
              <a:lnSpc>
                <a:spcPct val="100000"/>
              </a:lnSpc>
              <a:spcBef>
                <a:spcPts val="185"/>
              </a:spcBef>
              <a:tabLst>
                <a:tab pos="855663" algn="l"/>
                <a:tab pos="1081088" algn="l"/>
              </a:tabLst>
            </a:pPr>
            <a:r>
              <a:rPr sz="1800" spc="-5" dirty="0">
                <a:solidFill>
                  <a:srgbClr val="001F5F"/>
                </a:solidFill>
                <a:latin typeface="Hack"/>
                <a:cs typeface="Hack"/>
              </a:rPr>
              <a:t>c</a:t>
            </a:r>
            <a:r>
              <a:rPr spc="1725" dirty="0">
                <a:solidFill>
                  <a:srgbClr val="001F5F"/>
                </a:solidFill>
              </a:rPr>
              <a:t>→</a:t>
            </a:r>
            <a:r>
              <a:rPr sz="1800" spc="-5" dirty="0">
                <a:solidFill>
                  <a:srgbClr val="001F5F"/>
                </a:solidFill>
                <a:latin typeface="Hack"/>
                <a:cs typeface="Hack"/>
              </a:rPr>
              <a:t>'zz</a:t>
            </a:r>
            <a:r>
              <a:rPr sz="1800" dirty="0">
                <a:solidFill>
                  <a:srgbClr val="001F5F"/>
                </a:solidFill>
                <a:latin typeface="Hack"/>
                <a:cs typeface="Hack"/>
              </a:rPr>
              <a:t>'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5788" y="5687360"/>
            <a:ext cx="222981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Hack"/>
              </a:rPr>
              <a:t>my_func(10, 5)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62095" y="5401021"/>
            <a:ext cx="1580261" cy="1172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 marR="363855" indent="-4254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Hack"/>
                <a:cs typeface="Hack"/>
              </a:rPr>
              <a:t>my_</a:t>
            </a:r>
            <a:r>
              <a:rPr sz="1800" spc="5" dirty="0">
                <a:latin typeface="Hack"/>
                <a:cs typeface="Hack"/>
              </a:rPr>
              <a:t>fu</a:t>
            </a:r>
            <a:r>
              <a:rPr sz="1800" spc="-5" dirty="0">
                <a:latin typeface="Hack"/>
                <a:cs typeface="Hack"/>
              </a:rPr>
              <a:t>nc  </a:t>
            </a:r>
            <a:r>
              <a:rPr sz="1800" spc="425" dirty="0">
                <a:solidFill>
                  <a:srgbClr val="001F5F"/>
                </a:solidFill>
                <a:latin typeface="Hack"/>
                <a:cs typeface="Hack"/>
              </a:rPr>
              <a:t>a</a:t>
            </a:r>
            <a:r>
              <a:rPr spc="1725" dirty="0">
                <a:solidFill>
                  <a:srgbClr val="001F5F"/>
                </a:solidFill>
              </a:rPr>
              <a:t>→</a:t>
            </a:r>
            <a:r>
              <a:rPr sz="1800" spc="425" dirty="0">
                <a:solidFill>
                  <a:srgbClr val="001F5F"/>
                </a:solidFill>
                <a:latin typeface="Hack"/>
                <a:cs typeface="Hack"/>
              </a:rPr>
              <a:t>10</a:t>
            </a:r>
            <a:endParaRPr sz="1800" dirty="0">
              <a:latin typeface="Hack"/>
              <a:cs typeface="Hack"/>
            </a:endParaRPr>
          </a:p>
          <a:p>
            <a:pPr marL="377190">
              <a:lnSpc>
                <a:spcPct val="100000"/>
              </a:lnSpc>
              <a:spcBef>
                <a:spcPts val="185"/>
              </a:spcBef>
            </a:pPr>
            <a:r>
              <a:rPr sz="1800" spc="570" dirty="0">
                <a:solidFill>
                  <a:srgbClr val="001F5F"/>
                </a:solidFill>
                <a:latin typeface="Hack"/>
                <a:cs typeface="Hack"/>
              </a:rPr>
              <a:t>b</a:t>
            </a:r>
            <a:r>
              <a:rPr spc="1725" dirty="0">
                <a:solidFill>
                  <a:srgbClr val="001F5F"/>
                </a:solidFill>
              </a:rPr>
              <a:t>→</a:t>
            </a:r>
            <a:r>
              <a:rPr sz="1800" spc="570" dirty="0">
                <a:solidFill>
                  <a:srgbClr val="001F5F"/>
                </a:solidFill>
                <a:latin typeface="Hack"/>
                <a:cs typeface="Hack"/>
              </a:rPr>
              <a:t>5</a:t>
            </a:r>
            <a:endParaRPr sz="1800" dirty="0">
              <a:latin typeface="Hack"/>
              <a:cs typeface="Hack"/>
            </a:endParaRPr>
          </a:p>
          <a:p>
            <a:pPr marL="700405">
              <a:lnSpc>
                <a:spcPct val="100000"/>
              </a:lnSpc>
              <a:spcBef>
                <a:spcPts val="185"/>
              </a:spcBef>
            </a:pPr>
            <a:r>
              <a:rPr sz="1800" spc="-5" dirty="0">
                <a:solidFill>
                  <a:srgbClr val="001F5F"/>
                </a:solidFill>
                <a:latin typeface="Hack"/>
                <a:cs typeface="Hack"/>
              </a:rPr>
              <a:t>c</a:t>
            </a:r>
            <a:r>
              <a:rPr spc="1725" dirty="0">
                <a:solidFill>
                  <a:srgbClr val="001F5F"/>
                </a:solidFill>
              </a:rPr>
              <a:t>→</a:t>
            </a:r>
            <a:r>
              <a:rPr sz="1800" spc="-5" dirty="0">
                <a:solidFill>
                  <a:srgbClr val="001F5F"/>
                </a:solidFill>
                <a:latin typeface="Hack"/>
                <a:cs typeface="Hack"/>
              </a:rPr>
              <a:t>5</a:t>
            </a:r>
            <a:r>
              <a:rPr sz="1800" dirty="0">
                <a:solidFill>
                  <a:srgbClr val="001F5F"/>
                </a:solidFill>
                <a:latin typeface="Hack"/>
                <a:cs typeface="Hack"/>
              </a:rPr>
              <a:t>0</a:t>
            </a:r>
            <a:endParaRPr sz="1800" dirty="0">
              <a:latin typeface="Hack"/>
              <a:cs typeface="H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82688" y="4100829"/>
            <a:ext cx="445211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same names, different </a:t>
            </a:r>
            <a:r>
              <a:rPr sz="2000" dirty="0">
                <a:solidFill>
                  <a:srgbClr val="FFC000"/>
                </a:solidFill>
                <a:latin typeface="Century Gothic"/>
                <a:cs typeface="Century Gothic"/>
              </a:rPr>
              <a:t>local</a:t>
            </a:r>
            <a:r>
              <a:rPr sz="2000" spc="10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C000"/>
                </a:solidFill>
                <a:latin typeface="Century Gothic"/>
                <a:cs typeface="Century Gothic"/>
              </a:rPr>
              <a:t>scopes</a:t>
            </a:r>
            <a:endParaRPr sz="2000">
              <a:latin typeface="Century Gothic"/>
              <a:cs typeface="Century Gothic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3F6E38-55DF-4793-864B-058A61EEA655}"/>
              </a:ext>
            </a:extLst>
          </p:cNvPr>
          <p:cNvCxnSpPr/>
          <p:nvPr/>
        </p:nvCxnSpPr>
        <p:spPr>
          <a:xfrm flipH="1" flipV="1">
            <a:off x="5791200" y="3760470"/>
            <a:ext cx="1295400" cy="490219"/>
          </a:xfrm>
          <a:prstGeom prst="straightConnector1">
            <a:avLst/>
          </a:prstGeom>
          <a:ln w="25400">
            <a:solidFill>
              <a:srgbClr val="E7B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3A0BB1-27D4-4C6A-AAB6-285AB4141114}"/>
              </a:ext>
            </a:extLst>
          </p:cNvPr>
          <p:cNvCxnSpPr/>
          <p:nvPr/>
        </p:nvCxnSpPr>
        <p:spPr>
          <a:xfrm flipH="1">
            <a:off x="5628132" y="4550664"/>
            <a:ext cx="1534668" cy="1011936"/>
          </a:xfrm>
          <a:prstGeom prst="straightConnector1">
            <a:avLst/>
          </a:prstGeom>
          <a:ln w="25400">
            <a:solidFill>
              <a:srgbClr val="E7BE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38350" y="383539"/>
            <a:ext cx="439084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C000"/>
                </a:solidFill>
                <a:latin typeface="Century Gothic"/>
                <a:cs typeface="Century Gothic"/>
              </a:rPr>
              <a:t>Nested</a:t>
            </a:r>
            <a:r>
              <a:rPr sz="2400" spc="-20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2400" spc="-5" dirty="0">
                <a:solidFill>
                  <a:srgbClr val="FFC000"/>
                </a:solidFill>
                <a:latin typeface="Century Gothic"/>
                <a:cs typeface="Century Gothic"/>
              </a:rPr>
              <a:t>Scopes</a:t>
            </a:r>
            <a:endParaRPr sz="24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351" y="1321876"/>
            <a:ext cx="408604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Scopes are often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nested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8666" y="2751190"/>
            <a:ext cx="600709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Python will try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find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object bound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to the</a:t>
            </a:r>
            <a:r>
              <a:rPr sz="2000" spc="11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8400" y="3491869"/>
            <a:ext cx="4653280" cy="111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current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local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scope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first</a:t>
            </a:r>
            <a:endParaRPr sz="2000" dirty="0">
              <a:latin typeface="Century Gothic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143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works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up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chain of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enclosing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scopes</a:t>
            </a:r>
            <a:endParaRPr sz="2000" dirty="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60896" y="854455"/>
            <a:ext cx="6531103" cy="15645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Namespace</a:t>
            </a:r>
            <a:r>
              <a:rPr sz="2000" spc="15" dirty="0">
                <a:solidFill>
                  <a:srgbClr val="FFC000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C000"/>
                </a:solidFill>
                <a:latin typeface="Century Gothic"/>
                <a:cs typeface="Century Gothic"/>
              </a:rPr>
              <a:t>lookups</a:t>
            </a:r>
            <a:endParaRPr sz="2000" dirty="0">
              <a:latin typeface="Century Gothic"/>
              <a:cs typeface="Century Gothic"/>
            </a:endParaRPr>
          </a:p>
          <a:p>
            <a:pPr marL="66675">
              <a:lnSpc>
                <a:spcPct val="100000"/>
              </a:lnSpc>
              <a:spcBef>
                <a:spcPts val="1355"/>
              </a:spcBef>
            </a:pP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When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requesting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object bound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 variable</a:t>
            </a:r>
            <a:r>
              <a:rPr sz="2000" spc="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name:</a:t>
            </a:r>
            <a:endParaRPr sz="2000" dirty="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1145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e.g.</a:t>
            </a:r>
            <a:r>
              <a:rPr sz="20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00"/>
                </a:solidFill>
                <a:latin typeface="Hack"/>
              </a:rPr>
              <a:t>print(a)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0616C1-0D0C-41BA-89FD-43CE80D98856}"/>
              </a:ext>
            </a:extLst>
          </p:cNvPr>
          <p:cNvSpPr/>
          <p:nvPr/>
        </p:nvSpPr>
        <p:spPr>
          <a:xfrm>
            <a:off x="381727" y="1792098"/>
            <a:ext cx="5098662" cy="4075302"/>
          </a:xfrm>
          <a:prstGeom prst="ellipse">
            <a:avLst/>
          </a:prstGeom>
          <a:solidFill>
            <a:srgbClr val="D4C6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2426335" y="2069270"/>
            <a:ext cx="1508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entury Gothic"/>
                <a:cs typeface="Century Gothic"/>
              </a:rPr>
              <a:t>Built-in</a:t>
            </a:r>
            <a:r>
              <a:rPr sz="1800" spc="-85" dirty="0">
                <a:latin typeface="Century Gothic"/>
                <a:cs typeface="Century Gothic"/>
              </a:rPr>
              <a:t> </a:t>
            </a:r>
            <a:r>
              <a:rPr sz="1800" spc="-5" dirty="0">
                <a:latin typeface="Century Gothic"/>
                <a:cs typeface="Century Gothic"/>
              </a:rPr>
              <a:t>Scope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EE49B1E7-767B-4A63-8ED0-A4B24A8534DD}"/>
              </a:ext>
            </a:extLst>
          </p:cNvPr>
          <p:cNvSpPr/>
          <p:nvPr/>
        </p:nvSpPr>
        <p:spPr>
          <a:xfrm>
            <a:off x="600771" y="2477577"/>
            <a:ext cx="4719955" cy="2933700"/>
          </a:xfrm>
          <a:custGeom>
            <a:avLst/>
            <a:gdLst/>
            <a:ahLst/>
            <a:cxnLst/>
            <a:rect l="l" t="t" r="r" b="b"/>
            <a:pathLst>
              <a:path w="4719955" h="2933700">
                <a:moveTo>
                  <a:pt x="2708657" y="2920999"/>
                </a:moveTo>
                <a:lnTo>
                  <a:pt x="2011170" y="2920999"/>
                </a:lnTo>
                <a:lnTo>
                  <a:pt x="2068289" y="2933699"/>
                </a:lnTo>
                <a:lnTo>
                  <a:pt x="2651538" y="2933699"/>
                </a:lnTo>
                <a:lnTo>
                  <a:pt x="2708657" y="2920999"/>
                </a:lnTo>
                <a:close/>
              </a:path>
              <a:path w="4719955" h="2933700">
                <a:moveTo>
                  <a:pt x="2821553" y="2908299"/>
                </a:moveTo>
                <a:lnTo>
                  <a:pt x="1898273" y="2908299"/>
                </a:lnTo>
                <a:lnTo>
                  <a:pt x="1954492" y="2920999"/>
                </a:lnTo>
                <a:lnTo>
                  <a:pt x="2765334" y="2920999"/>
                </a:lnTo>
                <a:lnTo>
                  <a:pt x="2821553" y="2908299"/>
                </a:lnTo>
                <a:close/>
              </a:path>
              <a:path w="4719955" h="2933700">
                <a:moveTo>
                  <a:pt x="2987292" y="2882899"/>
                </a:moveTo>
                <a:lnTo>
                  <a:pt x="1732535" y="2882899"/>
                </a:lnTo>
                <a:lnTo>
                  <a:pt x="1842529" y="2908299"/>
                </a:lnTo>
                <a:lnTo>
                  <a:pt x="2877297" y="2908299"/>
                </a:lnTo>
                <a:lnTo>
                  <a:pt x="2987292" y="2882899"/>
                </a:lnTo>
                <a:close/>
              </a:path>
              <a:path w="4719955" h="2933700">
                <a:moveTo>
                  <a:pt x="3200834" y="88900"/>
                </a:moveTo>
                <a:lnTo>
                  <a:pt x="1518993" y="88900"/>
                </a:lnTo>
                <a:lnTo>
                  <a:pt x="1467049" y="101600"/>
                </a:lnTo>
                <a:lnTo>
                  <a:pt x="1415715" y="127000"/>
                </a:lnTo>
                <a:lnTo>
                  <a:pt x="1216823" y="177800"/>
                </a:lnTo>
                <a:lnTo>
                  <a:pt x="1168795" y="203200"/>
                </a:lnTo>
                <a:lnTo>
                  <a:pt x="1121478" y="215900"/>
                </a:lnTo>
                <a:lnTo>
                  <a:pt x="1074891" y="241300"/>
                </a:lnTo>
                <a:lnTo>
                  <a:pt x="1029049" y="254000"/>
                </a:lnTo>
                <a:lnTo>
                  <a:pt x="983969" y="279400"/>
                </a:lnTo>
                <a:lnTo>
                  <a:pt x="939669" y="292100"/>
                </a:lnTo>
                <a:lnTo>
                  <a:pt x="896165" y="317500"/>
                </a:lnTo>
                <a:lnTo>
                  <a:pt x="853474" y="342900"/>
                </a:lnTo>
                <a:lnTo>
                  <a:pt x="811614" y="355600"/>
                </a:lnTo>
                <a:lnTo>
                  <a:pt x="770600" y="381000"/>
                </a:lnTo>
                <a:lnTo>
                  <a:pt x="730450" y="406400"/>
                </a:lnTo>
                <a:lnTo>
                  <a:pt x="691181" y="431800"/>
                </a:lnTo>
                <a:lnTo>
                  <a:pt x="652810" y="457200"/>
                </a:lnTo>
                <a:lnTo>
                  <a:pt x="615353" y="482600"/>
                </a:lnTo>
                <a:lnTo>
                  <a:pt x="578827" y="508000"/>
                </a:lnTo>
                <a:lnTo>
                  <a:pt x="543250" y="533400"/>
                </a:lnTo>
                <a:lnTo>
                  <a:pt x="508639" y="558800"/>
                </a:lnTo>
                <a:lnTo>
                  <a:pt x="475009" y="584200"/>
                </a:lnTo>
                <a:lnTo>
                  <a:pt x="442378" y="609600"/>
                </a:lnTo>
                <a:lnTo>
                  <a:pt x="410764" y="635000"/>
                </a:lnTo>
                <a:lnTo>
                  <a:pt x="380182" y="673100"/>
                </a:lnTo>
                <a:lnTo>
                  <a:pt x="350650" y="698500"/>
                </a:lnTo>
                <a:lnTo>
                  <a:pt x="322184" y="723900"/>
                </a:lnTo>
                <a:lnTo>
                  <a:pt x="294802" y="762000"/>
                </a:lnTo>
                <a:lnTo>
                  <a:pt x="268521" y="787400"/>
                </a:lnTo>
                <a:lnTo>
                  <a:pt x="243357" y="812800"/>
                </a:lnTo>
                <a:lnTo>
                  <a:pt x="219327" y="850900"/>
                </a:lnTo>
                <a:lnTo>
                  <a:pt x="196448" y="876300"/>
                </a:lnTo>
                <a:lnTo>
                  <a:pt x="174737" y="914400"/>
                </a:lnTo>
                <a:lnTo>
                  <a:pt x="154211" y="939800"/>
                </a:lnTo>
                <a:lnTo>
                  <a:pt x="134887" y="977900"/>
                </a:lnTo>
                <a:lnTo>
                  <a:pt x="116781" y="1016000"/>
                </a:lnTo>
                <a:lnTo>
                  <a:pt x="99911" y="1041400"/>
                </a:lnTo>
                <a:lnTo>
                  <a:pt x="84294" y="1079500"/>
                </a:lnTo>
                <a:lnTo>
                  <a:pt x="69946" y="1117600"/>
                </a:lnTo>
                <a:lnTo>
                  <a:pt x="56884" y="1143000"/>
                </a:lnTo>
                <a:lnTo>
                  <a:pt x="45126" y="1181100"/>
                </a:lnTo>
                <a:lnTo>
                  <a:pt x="34687" y="1219200"/>
                </a:lnTo>
                <a:lnTo>
                  <a:pt x="25586" y="1257300"/>
                </a:lnTo>
                <a:lnTo>
                  <a:pt x="17838" y="1282700"/>
                </a:lnTo>
                <a:lnTo>
                  <a:pt x="11461" y="1320800"/>
                </a:lnTo>
                <a:lnTo>
                  <a:pt x="6472" y="1358900"/>
                </a:lnTo>
                <a:lnTo>
                  <a:pt x="2887" y="1397000"/>
                </a:lnTo>
                <a:lnTo>
                  <a:pt x="724" y="1435100"/>
                </a:lnTo>
                <a:lnTo>
                  <a:pt x="0" y="1473200"/>
                </a:lnTo>
                <a:lnTo>
                  <a:pt x="724" y="1511300"/>
                </a:lnTo>
                <a:lnTo>
                  <a:pt x="6472" y="1574800"/>
                </a:lnTo>
                <a:lnTo>
                  <a:pt x="11461" y="1612900"/>
                </a:lnTo>
                <a:lnTo>
                  <a:pt x="17838" y="1651000"/>
                </a:lnTo>
                <a:lnTo>
                  <a:pt x="25586" y="1689100"/>
                </a:lnTo>
                <a:lnTo>
                  <a:pt x="34687" y="1727200"/>
                </a:lnTo>
                <a:lnTo>
                  <a:pt x="45126" y="1752600"/>
                </a:lnTo>
                <a:lnTo>
                  <a:pt x="56884" y="1790700"/>
                </a:lnTo>
                <a:lnTo>
                  <a:pt x="69946" y="1828800"/>
                </a:lnTo>
                <a:lnTo>
                  <a:pt x="84294" y="1854200"/>
                </a:lnTo>
                <a:lnTo>
                  <a:pt x="99911" y="1892300"/>
                </a:lnTo>
                <a:lnTo>
                  <a:pt x="116781" y="1930400"/>
                </a:lnTo>
                <a:lnTo>
                  <a:pt x="134887" y="1955800"/>
                </a:lnTo>
                <a:lnTo>
                  <a:pt x="154211" y="1993900"/>
                </a:lnTo>
                <a:lnTo>
                  <a:pt x="174737" y="2032000"/>
                </a:lnTo>
                <a:lnTo>
                  <a:pt x="196448" y="2057400"/>
                </a:lnTo>
                <a:lnTo>
                  <a:pt x="219327" y="2095500"/>
                </a:lnTo>
                <a:lnTo>
                  <a:pt x="243357" y="2120900"/>
                </a:lnTo>
                <a:lnTo>
                  <a:pt x="268521" y="2146300"/>
                </a:lnTo>
                <a:lnTo>
                  <a:pt x="294802" y="2184400"/>
                </a:lnTo>
                <a:lnTo>
                  <a:pt x="322184" y="2209800"/>
                </a:lnTo>
                <a:lnTo>
                  <a:pt x="350650" y="2235200"/>
                </a:lnTo>
                <a:lnTo>
                  <a:pt x="380182" y="2273300"/>
                </a:lnTo>
                <a:lnTo>
                  <a:pt x="410764" y="2298700"/>
                </a:lnTo>
                <a:lnTo>
                  <a:pt x="442378" y="2324100"/>
                </a:lnTo>
                <a:lnTo>
                  <a:pt x="475009" y="2349500"/>
                </a:lnTo>
                <a:lnTo>
                  <a:pt x="508639" y="2387600"/>
                </a:lnTo>
                <a:lnTo>
                  <a:pt x="543250" y="2413000"/>
                </a:lnTo>
                <a:lnTo>
                  <a:pt x="578827" y="2438400"/>
                </a:lnTo>
                <a:lnTo>
                  <a:pt x="615353" y="2463800"/>
                </a:lnTo>
                <a:lnTo>
                  <a:pt x="652810" y="2489200"/>
                </a:lnTo>
                <a:lnTo>
                  <a:pt x="691181" y="2514599"/>
                </a:lnTo>
                <a:lnTo>
                  <a:pt x="730450" y="2527299"/>
                </a:lnTo>
                <a:lnTo>
                  <a:pt x="770600" y="2552699"/>
                </a:lnTo>
                <a:lnTo>
                  <a:pt x="811614" y="2578099"/>
                </a:lnTo>
                <a:lnTo>
                  <a:pt x="853474" y="2603499"/>
                </a:lnTo>
                <a:lnTo>
                  <a:pt x="896165" y="2628899"/>
                </a:lnTo>
                <a:lnTo>
                  <a:pt x="939669" y="2641599"/>
                </a:lnTo>
                <a:lnTo>
                  <a:pt x="983969" y="2666999"/>
                </a:lnTo>
                <a:lnTo>
                  <a:pt x="1029049" y="2679699"/>
                </a:lnTo>
                <a:lnTo>
                  <a:pt x="1074891" y="2705099"/>
                </a:lnTo>
                <a:lnTo>
                  <a:pt x="1121478" y="2717799"/>
                </a:lnTo>
                <a:lnTo>
                  <a:pt x="1168795" y="2743199"/>
                </a:lnTo>
                <a:lnTo>
                  <a:pt x="1265546" y="2768599"/>
                </a:lnTo>
                <a:lnTo>
                  <a:pt x="1314947" y="2793999"/>
                </a:lnTo>
                <a:lnTo>
                  <a:pt x="1365009" y="2806699"/>
                </a:lnTo>
                <a:lnTo>
                  <a:pt x="1678318" y="2882899"/>
                </a:lnTo>
                <a:lnTo>
                  <a:pt x="3041508" y="2882899"/>
                </a:lnTo>
                <a:lnTo>
                  <a:pt x="3354818" y="2806699"/>
                </a:lnTo>
                <a:lnTo>
                  <a:pt x="3404880" y="2793999"/>
                </a:lnTo>
                <a:lnTo>
                  <a:pt x="3454281" y="2768599"/>
                </a:lnTo>
                <a:lnTo>
                  <a:pt x="3551032" y="2743199"/>
                </a:lnTo>
                <a:lnTo>
                  <a:pt x="3598349" y="2717799"/>
                </a:lnTo>
                <a:lnTo>
                  <a:pt x="3644936" y="2705099"/>
                </a:lnTo>
                <a:lnTo>
                  <a:pt x="3690778" y="2679699"/>
                </a:lnTo>
                <a:lnTo>
                  <a:pt x="3735858" y="2666999"/>
                </a:lnTo>
                <a:lnTo>
                  <a:pt x="3780158" y="2641599"/>
                </a:lnTo>
                <a:lnTo>
                  <a:pt x="3823662" y="2628899"/>
                </a:lnTo>
                <a:lnTo>
                  <a:pt x="3866353" y="2603499"/>
                </a:lnTo>
                <a:lnTo>
                  <a:pt x="3908213" y="2578099"/>
                </a:lnTo>
                <a:lnTo>
                  <a:pt x="3949227" y="2552699"/>
                </a:lnTo>
                <a:lnTo>
                  <a:pt x="3989377" y="2527299"/>
                </a:lnTo>
                <a:lnTo>
                  <a:pt x="4028646" y="2514599"/>
                </a:lnTo>
                <a:lnTo>
                  <a:pt x="4067017" y="2489200"/>
                </a:lnTo>
                <a:lnTo>
                  <a:pt x="4104474" y="2463800"/>
                </a:lnTo>
                <a:lnTo>
                  <a:pt x="4140999" y="2438400"/>
                </a:lnTo>
                <a:lnTo>
                  <a:pt x="4176576" y="2413000"/>
                </a:lnTo>
                <a:lnTo>
                  <a:pt x="4211188" y="2387600"/>
                </a:lnTo>
                <a:lnTo>
                  <a:pt x="4244818" y="2349500"/>
                </a:lnTo>
                <a:lnTo>
                  <a:pt x="4277449" y="2324100"/>
                </a:lnTo>
                <a:lnTo>
                  <a:pt x="4309063" y="2298700"/>
                </a:lnTo>
                <a:lnTo>
                  <a:pt x="4339645" y="2273300"/>
                </a:lnTo>
                <a:lnTo>
                  <a:pt x="4369177" y="2235200"/>
                </a:lnTo>
                <a:lnTo>
                  <a:pt x="4397643" y="2209800"/>
                </a:lnTo>
                <a:lnTo>
                  <a:pt x="4425025" y="2184400"/>
                </a:lnTo>
                <a:lnTo>
                  <a:pt x="4451306" y="2146300"/>
                </a:lnTo>
                <a:lnTo>
                  <a:pt x="4476470" y="2120900"/>
                </a:lnTo>
                <a:lnTo>
                  <a:pt x="4500500" y="2095500"/>
                </a:lnTo>
                <a:lnTo>
                  <a:pt x="4523379" y="2057400"/>
                </a:lnTo>
                <a:lnTo>
                  <a:pt x="4545090" y="2032000"/>
                </a:lnTo>
                <a:lnTo>
                  <a:pt x="4565616" y="1993900"/>
                </a:lnTo>
                <a:lnTo>
                  <a:pt x="4584940" y="1955800"/>
                </a:lnTo>
                <a:lnTo>
                  <a:pt x="4603046" y="1930400"/>
                </a:lnTo>
                <a:lnTo>
                  <a:pt x="4619916" y="1892300"/>
                </a:lnTo>
                <a:lnTo>
                  <a:pt x="4635533" y="1854200"/>
                </a:lnTo>
                <a:lnTo>
                  <a:pt x="4649881" y="1828800"/>
                </a:lnTo>
                <a:lnTo>
                  <a:pt x="4662943" y="1790700"/>
                </a:lnTo>
                <a:lnTo>
                  <a:pt x="4674701" y="1752600"/>
                </a:lnTo>
                <a:lnTo>
                  <a:pt x="4685140" y="1727200"/>
                </a:lnTo>
                <a:lnTo>
                  <a:pt x="4694241" y="1689100"/>
                </a:lnTo>
                <a:lnTo>
                  <a:pt x="4701989" y="1651000"/>
                </a:lnTo>
                <a:lnTo>
                  <a:pt x="4708366" y="1612900"/>
                </a:lnTo>
                <a:lnTo>
                  <a:pt x="4713355" y="1574800"/>
                </a:lnTo>
                <a:lnTo>
                  <a:pt x="4716940" y="1536700"/>
                </a:lnTo>
                <a:lnTo>
                  <a:pt x="4719828" y="1473200"/>
                </a:lnTo>
                <a:lnTo>
                  <a:pt x="4719103" y="1435100"/>
                </a:lnTo>
                <a:lnTo>
                  <a:pt x="4716940" y="1397000"/>
                </a:lnTo>
                <a:lnTo>
                  <a:pt x="4713355" y="1358900"/>
                </a:lnTo>
                <a:lnTo>
                  <a:pt x="4708366" y="1320800"/>
                </a:lnTo>
                <a:lnTo>
                  <a:pt x="4701989" y="1282700"/>
                </a:lnTo>
                <a:lnTo>
                  <a:pt x="4694241" y="1257300"/>
                </a:lnTo>
                <a:lnTo>
                  <a:pt x="4685140" y="1219200"/>
                </a:lnTo>
                <a:lnTo>
                  <a:pt x="4674701" y="1181100"/>
                </a:lnTo>
                <a:lnTo>
                  <a:pt x="4662943" y="1143000"/>
                </a:lnTo>
                <a:lnTo>
                  <a:pt x="4649881" y="1117600"/>
                </a:lnTo>
                <a:lnTo>
                  <a:pt x="4635533" y="1079500"/>
                </a:lnTo>
                <a:lnTo>
                  <a:pt x="4619916" y="1041400"/>
                </a:lnTo>
                <a:lnTo>
                  <a:pt x="4603046" y="1016000"/>
                </a:lnTo>
                <a:lnTo>
                  <a:pt x="4584940" y="977900"/>
                </a:lnTo>
                <a:lnTo>
                  <a:pt x="4565616" y="939800"/>
                </a:lnTo>
                <a:lnTo>
                  <a:pt x="4545090" y="914400"/>
                </a:lnTo>
                <a:lnTo>
                  <a:pt x="4523379" y="876300"/>
                </a:lnTo>
                <a:lnTo>
                  <a:pt x="4500500" y="850900"/>
                </a:lnTo>
                <a:lnTo>
                  <a:pt x="4476470" y="812800"/>
                </a:lnTo>
                <a:lnTo>
                  <a:pt x="4451306" y="787400"/>
                </a:lnTo>
                <a:lnTo>
                  <a:pt x="4425025" y="762000"/>
                </a:lnTo>
                <a:lnTo>
                  <a:pt x="4397643" y="723900"/>
                </a:lnTo>
                <a:lnTo>
                  <a:pt x="4369177" y="698500"/>
                </a:lnTo>
                <a:lnTo>
                  <a:pt x="4339645" y="673100"/>
                </a:lnTo>
                <a:lnTo>
                  <a:pt x="4309063" y="635000"/>
                </a:lnTo>
                <a:lnTo>
                  <a:pt x="4277449" y="609600"/>
                </a:lnTo>
                <a:lnTo>
                  <a:pt x="4244818" y="584200"/>
                </a:lnTo>
                <a:lnTo>
                  <a:pt x="4211188" y="558800"/>
                </a:lnTo>
                <a:lnTo>
                  <a:pt x="4176576" y="533400"/>
                </a:lnTo>
                <a:lnTo>
                  <a:pt x="4140999" y="508000"/>
                </a:lnTo>
                <a:lnTo>
                  <a:pt x="4104474" y="482600"/>
                </a:lnTo>
                <a:lnTo>
                  <a:pt x="4067017" y="457200"/>
                </a:lnTo>
                <a:lnTo>
                  <a:pt x="4028646" y="431800"/>
                </a:lnTo>
                <a:lnTo>
                  <a:pt x="3989377" y="406400"/>
                </a:lnTo>
                <a:lnTo>
                  <a:pt x="3949227" y="381000"/>
                </a:lnTo>
                <a:lnTo>
                  <a:pt x="3908213" y="355600"/>
                </a:lnTo>
                <a:lnTo>
                  <a:pt x="3866353" y="342900"/>
                </a:lnTo>
                <a:lnTo>
                  <a:pt x="3823662" y="317500"/>
                </a:lnTo>
                <a:lnTo>
                  <a:pt x="3780158" y="292100"/>
                </a:lnTo>
                <a:lnTo>
                  <a:pt x="3735858" y="279400"/>
                </a:lnTo>
                <a:lnTo>
                  <a:pt x="3690778" y="254000"/>
                </a:lnTo>
                <a:lnTo>
                  <a:pt x="3644936" y="241300"/>
                </a:lnTo>
                <a:lnTo>
                  <a:pt x="3598349" y="215900"/>
                </a:lnTo>
                <a:lnTo>
                  <a:pt x="3551032" y="203200"/>
                </a:lnTo>
                <a:lnTo>
                  <a:pt x="3503004" y="177800"/>
                </a:lnTo>
                <a:lnTo>
                  <a:pt x="3304112" y="127000"/>
                </a:lnTo>
                <a:lnTo>
                  <a:pt x="3252778" y="101600"/>
                </a:lnTo>
                <a:lnTo>
                  <a:pt x="3200834" y="88900"/>
                </a:lnTo>
                <a:close/>
              </a:path>
              <a:path w="4719955" h="2933700">
                <a:moveTo>
                  <a:pt x="2932549" y="38100"/>
                </a:moveTo>
                <a:lnTo>
                  <a:pt x="1787278" y="38100"/>
                </a:lnTo>
                <a:lnTo>
                  <a:pt x="1571530" y="88900"/>
                </a:lnTo>
                <a:lnTo>
                  <a:pt x="3148296" y="88900"/>
                </a:lnTo>
                <a:lnTo>
                  <a:pt x="2932549" y="38100"/>
                </a:lnTo>
                <a:close/>
              </a:path>
              <a:path w="4719955" h="2933700">
                <a:moveTo>
                  <a:pt x="2821553" y="25400"/>
                </a:moveTo>
                <a:lnTo>
                  <a:pt x="1898273" y="25400"/>
                </a:lnTo>
                <a:lnTo>
                  <a:pt x="1842529" y="38100"/>
                </a:lnTo>
                <a:lnTo>
                  <a:pt x="2877297" y="38100"/>
                </a:lnTo>
                <a:lnTo>
                  <a:pt x="2821553" y="25400"/>
                </a:lnTo>
                <a:close/>
              </a:path>
              <a:path w="4719955" h="2933700">
                <a:moveTo>
                  <a:pt x="2708657" y="12700"/>
                </a:moveTo>
                <a:lnTo>
                  <a:pt x="2011170" y="12700"/>
                </a:lnTo>
                <a:lnTo>
                  <a:pt x="1954492" y="25400"/>
                </a:lnTo>
                <a:lnTo>
                  <a:pt x="2765334" y="25400"/>
                </a:lnTo>
                <a:lnTo>
                  <a:pt x="2708657" y="12700"/>
                </a:lnTo>
                <a:close/>
              </a:path>
              <a:path w="4719955" h="2933700">
                <a:moveTo>
                  <a:pt x="2593994" y="0"/>
                </a:moveTo>
                <a:lnTo>
                  <a:pt x="2125832" y="0"/>
                </a:lnTo>
                <a:lnTo>
                  <a:pt x="2068289" y="12700"/>
                </a:lnTo>
                <a:lnTo>
                  <a:pt x="2651538" y="12700"/>
                </a:lnTo>
                <a:lnTo>
                  <a:pt x="2593994" y="0"/>
                </a:lnTo>
                <a:close/>
              </a:path>
            </a:pathLst>
          </a:custGeom>
          <a:solidFill>
            <a:srgbClr val="6E6E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3F0C4BA2-7AE9-4515-8C41-E9579BC11C4E}"/>
              </a:ext>
            </a:extLst>
          </p:cNvPr>
          <p:cNvSpPr/>
          <p:nvPr/>
        </p:nvSpPr>
        <p:spPr>
          <a:xfrm>
            <a:off x="2509438" y="3367611"/>
            <a:ext cx="1355545" cy="760096"/>
          </a:xfrm>
          <a:custGeom>
            <a:avLst/>
            <a:gdLst/>
            <a:ahLst/>
            <a:cxnLst/>
            <a:rect l="l" t="t" r="r" b="b"/>
            <a:pathLst>
              <a:path w="2007234" h="1141729">
                <a:moveTo>
                  <a:pt x="0" y="570738"/>
                </a:moveTo>
                <a:lnTo>
                  <a:pt x="7256" y="501752"/>
                </a:lnTo>
                <a:lnTo>
                  <a:pt x="28465" y="435209"/>
                </a:lnTo>
                <a:lnTo>
                  <a:pt x="62787" y="371587"/>
                </a:lnTo>
                <a:lnTo>
                  <a:pt x="109381" y="311362"/>
                </a:lnTo>
                <a:lnTo>
                  <a:pt x="137019" y="282673"/>
                </a:lnTo>
                <a:lnTo>
                  <a:pt x="167409" y="255013"/>
                </a:lnTo>
                <a:lnTo>
                  <a:pt x="200448" y="228441"/>
                </a:lnTo>
                <a:lnTo>
                  <a:pt x="236029" y="203017"/>
                </a:lnTo>
                <a:lnTo>
                  <a:pt x="274050" y="178800"/>
                </a:lnTo>
                <a:lnTo>
                  <a:pt x="314403" y="155851"/>
                </a:lnTo>
                <a:lnTo>
                  <a:pt x="356985" y="134229"/>
                </a:lnTo>
                <a:lnTo>
                  <a:pt x="401690" y="113993"/>
                </a:lnTo>
                <a:lnTo>
                  <a:pt x="448413" y="95204"/>
                </a:lnTo>
                <a:lnTo>
                  <a:pt x="497050" y="77921"/>
                </a:lnTo>
                <a:lnTo>
                  <a:pt x="547495" y="62204"/>
                </a:lnTo>
                <a:lnTo>
                  <a:pt x="599643" y="48112"/>
                </a:lnTo>
                <a:lnTo>
                  <a:pt x="653389" y="35706"/>
                </a:lnTo>
                <a:lnTo>
                  <a:pt x="708629" y="25044"/>
                </a:lnTo>
                <a:lnTo>
                  <a:pt x="765257" y="16187"/>
                </a:lnTo>
                <a:lnTo>
                  <a:pt x="823169" y="9195"/>
                </a:lnTo>
                <a:lnTo>
                  <a:pt x="882259" y="4126"/>
                </a:lnTo>
                <a:lnTo>
                  <a:pt x="942422" y="1041"/>
                </a:lnTo>
                <a:lnTo>
                  <a:pt x="1003554" y="0"/>
                </a:lnTo>
                <a:lnTo>
                  <a:pt x="1064686" y="1041"/>
                </a:lnTo>
                <a:lnTo>
                  <a:pt x="1124849" y="4126"/>
                </a:lnTo>
                <a:lnTo>
                  <a:pt x="1183939" y="9195"/>
                </a:lnTo>
                <a:lnTo>
                  <a:pt x="1241850" y="16187"/>
                </a:lnTo>
                <a:lnTo>
                  <a:pt x="1298479" y="25044"/>
                </a:lnTo>
                <a:lnTo>
                  <a:pt x="1353718" y="35706"/>
                </a:lnTo>
                <a:lnTo>
                  <a:pt x="1407465" y="48112"/>
                </a:lnTo>
                <a:lnTo>
                  <a:pt x="1459613" y="62204"/>
                </a:lnTo>
                <a:lnTo>
                  <a:pt x="1510058" y="77921"/>
                </a:lnTo>
                <a:lnTo>
                  <a:pt x="1558695" y="95204"/>
                </a:lnTo>
                <a:lnTo>
                  <a:pt x="1605418" y="113993"/>
                </a:lnTo>
                <a:lnTo>
                  <a:pt x="1650123" y="134229"/>
                </a:lnTo>
                <a:lnTo>
                  <a:pt x="1692705" y="155851"/>
                </a:lnTo>
                <a:lnTo>
                  <a:pt x="1733058" y="178800"/>
                </a:lnTo>
                <a:lnTo>
                  <a:pt x="1771078" y="203017"/>
                </a:lnTo>
                <a:lnTo>
                  <a:pt x="1806660" y="228441"/>
                </a:lnTo>
                <a:lnTo>
                  <a:pt x="1839699" y="255013"/>
                </a:lnTo>
                <a:lnTo>
                  <a:pt x="1870089" y="282673"/>
                </a:lnTo>
                <a:lnTo>
                  <a:pt x="1897726" y="311362"/>
                </a:lnTo>
                <a:lnTo>
                  <a:pt x="1922505" y="341020"/>
                </a:lnTo>
                <a:lnTo>
                  <a:pt x="1963068" y="403003"/>
                </a:lnTo>
                <a:lnTo>
                  <a:pt x="1990939" y="468146"/>
                </a:lnTo>
                <a:lnTo>
                  <a:pt x="2005277" y="535969"/>
                </a:lnTo>
                <a:lnTo>
                  <a:pt x="2007108" y="570738"/>
                </a:lnTo>
                <a:lnTo>
                  <a:pt x="2005277" y="605506"/>
                </a:lnTo>
                <a:lnTo>
                  <a:pt x="1990939" y="673329"/>
                </a:lnTo>
                <a:lnTo>
                  <a:pt x="1963068" y="738472"/>
                </a:lnTo>
                <a:lnTo>
                  <a:pt x="1922505" y="800455"/>
                </a:lnTo>
                <a:lnTo>
                  <a:pt x="1897726" y="830113"/>
                </a:lnTo>
                <a:lnTo>
                  <a:pt x="1870089" y="858802"/>
                </a:lnTo>
                <a:lnTo>
                  <a:pt x="1839699" y="886462"/>
                </a:lnTo>
                <a:lnTo>
                  <a:pt x="1806660" y="913034"/>
                </a:lnTo>
                <a:lnTo>
                  <a:pt x="1771078" y="938458"/>
                </a:lnTo>
                <a:lnTo>
                  <a:pt x="1733058" y="962675"/>
                </a:lnTo>
                <a:lnTo>
                  <a:pt x="1692705" y="985624"/>
                </a:lnTo>
                <a:lnTo>
                  <a:pt x="1650123" y="1007246"/>
                </a:lnTo>
                <a:lnTo>
                  <a:pt x="1605418" y="1027482"/>
                </a:lnTo>
                <a:lnTo>
                  <a:pt x="1558695" y="1046271"/>
                </a:lnTo>
                <a:lnTo>
                  <a:pt x="1510058" y="1063554"/>
                </a:lnTo>
                <a:lnTo>
                  <a:pt x="1459613" y="1079271"/>
                </a:lnTo>
                <a:lnTo>
                  <a:pt x="1407465" y="1093363"/>
                </a:lnTo>
                <a:lnTo>
                  <a:pt x="1353718" y="1105769"/>
                </a:lnTo>
                <a:lnTo>
                  <a:pt x="1298479" y="1116431"/>
                </a:lnTo>
                <a:lnTo>
                  <a:pt x="1241850" y="1125288"/>
                </a:lnTo>
                <a:lnTo>
                  <a:pt x="1183939" y="1132280"/>
                </a:lnTo>
                <a:lnTo>
                  <a:pt x="1124849" y="1137349"/>
                </a:lnTo>
                <a:lnTo>
                  <a:pt x="1064686" y="1140434"/>
                </a:lnTo>
                <a:lnTo>
                  <a:pt x="1003554" y="1141476"/>
                </a:lnTo>
                <a:lnTo>
                  <a:pt x="942422" y="1140434"/>
                </a:lnTo>
                <a:lnTo>
                  <a:pt x="882259" y="1137349"/>
                </a:lnTo>
                <a:lnTo>
                  <a:pt x="823169" y="1132280"/>
                </a:lnTo>
                <a:lnTo>
                  <a:pt x="765257" y="1125288"/>
                </a:lnTo>
                <a:lnTo>
                  <a:pt x="708629" y="1116431"/>
                </a:lnTo>
                <a:lnTo>
                  <a:pt x="653389" y="1105769"/>
                </a:lnTo>
                <a:lnTo>
                  <a:pt x="599643" y="1093363"/>
                </a:lnTo>
                <a:lnTo>
                  <a:pt x="547495" y="1079271"/>
                </a:lnTo>
                <a:lnTo>
                  <a:pt x="497050" y="1063554"/>
                </a:lnTo>
                <a:lnTo>
                  <a:pt x="448413" y="1046271"/>
                </a:lnTo>
                <a:lnTo>
                  <a:pt x="401690" y="1027482"/>
                </a:lnTo>
                <a:lnTo>
                  <a:pt x="356985" y="1007246"/>
                </a:lnTo>
                <a:lnTo>
                  <a:pt x="314403" y="985624"/>
                </a:lnTo>
                <a:lnTo>
                  <a:pt x="274050" y="962675"/>
                </a:lnTo>
                <a:lnTo>
                  <a:pt x="236029" y="938458"/>
                </a:lnTo>
                <a:lnTo>
                  <a:pt x="200448" y="913034"/>
                </a:lnTo>
                <a:lnTo>
                  <a:pt x="167409" y="886462"/>
                </a:lnTo>
                <a:lnTo>
                  <a:pt x="137019" y="858802"/>
                </a:lnTo>
                <a:lnTo>
                  <a:pt x="109381" y="830113"/>
                </a:lnTo>
                <a:lnTo>
                  <a:pt x="84602" y="800455"/>
                </a:lnTo>
                <a:lnTo>
                  <a:pt x="44039" y="738472"/>
                </a:lnTo>
                <a:lnTo>
                  <a:pt x="16169" y="673329"/>
                </a:lnTo>
                <a:lnTo>
                  <a:pt x="1831" y="605506"/>
                </a:lnTo>
                <a:lnTo>
                  <a:pt x="0" y="570738"/>
                </a:lnTo>
                <a:close/>
              </a:path>
            </a:pathLst>
          </a:custGeom>
          <a:solidFill>
            <a:srgbClr val="F3EFD5"/>
          </a:solidFill>
          <a:ln w="9144">
            <a:solidFill>
              <a:srgbClr val="F3EF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2FD37F8D-6FD4-48D1-B266-20B3492C4765}"/>
              </a:ext>
            </a:extLst>
          </p:cNvPr>
          <p:cNvSpPr/>
          <p:nvPr/>
        </p:nvSpPr>
        <p:spPr>
          <a:xfrm>
            <a:off x="2282977" y="4288521"/>
            <a:ext cx="1355545" cy="760096"/>
          </a:xfrm>
          <a:custGeom>
            <a:avLst/>
            <a:gdLst/>
            <a:ahLst/>
            <a:cxnLst/>
            <a:rect l="l" t="t" r="r" b="b"/>
            <a:pathLst>
              <a:path w="2007234" h="1141729">
                <a:moveTo>
                  <a:pt x="0" y="570738"/>
                </a:moveTo>
                <a:lnTo>
                  <a:pt x="7256" y="501752"/>
                </a:lnTo>
                <a:lnTo>
                  <a:pt x="28465" y="435209"/>
                </a:lnTo>
                <a:lnTo>
                  <a:pt x="62787" y="371587"/>
                </a:lnTo>
                <a:lnTo>
                  <a:pt x="109381" y="311362"/>
                </a:lnTo>
                <a:lnTo>
                  <a:pt x="137019" y="282673"/>
                </a:lnTo>
                <a:lnTo>
                  <a:pt x="167409" y="255013"/>
                </a:lnTo>
                <a:lnTo>
                  <a:pt x="200448" y="228441"/>
                </a:lnTo>
                <a:lnTo>
                  <a:pt x="236029" y="203017"/>
                </a:lnTo>
                <a:lnTo>
                  <a:pt x="274050" y="178800"/>
                </a:lnTo>
                <a:lnTo>
                  <a:pt x="314403" y="155851"/>
                </a:lnTo>
                <a:lnTo>
                  <a:pt x="356985" y="134229"/>
                </a:lnTo>
                <a:lnTo>
                  <a:pt x="401690" y="113993"/>
                </a:lnTo>
                <a:lnTo>
                  <a:pt x="448413" y="95204"/>
                </a:lnTo>
                <a:lnTo>
                  <a:pt x="497050" y="77921"/>
                </a:lnTo>
                <a:lnTo>
                  <a:pt x="547495" y="62204"/>
                </a:lnTo>
                <a:lnTo>
                  <a:pt x="599643" y="48112"/>
                </a:lnTo>
                <a:lnTo>
                  <a:pt x="653389" y="35706"/>
                </a:lnTo>
                <a:lnTo>
                  <a:pt x="708629" y="25044"/>
                </a:lnTo>
                <a:lnTo>
                  <a:pt x="765257" y="16187"/>
                </a:lnTo>
                <a:lnTo>
                  <a:pt x="823169" y="9195"/>
                </a:lnTo>
                <a:lnTo>
                  <a:pt x="882259" y="4126"/>
                </a:lnTo>
                <a:lnTo>
                  <a:pt x="942422" y="1041"/>
                </a:lnTo>
                <a:lnTo>
                  <a:pt x="1003554" y="0"/>
                </a:lnTo>
                <a:lnTo>
                  <a:pt x="1064686" y="1041"/>
                </a:lnTo>
                <a:lnTo>
                  <a:pt x="1124849" y="4126"/>
                </a:lnTo>
                <a:lnTo>
                  <a:pt x="1183939" y="9195"/>
                </a:lnTo>
                <a:lnTo>
                  <a:pt x="1241850" y="16187"/>
                </a:lnTo>
                <a:lnTo>
                  <a:pt x="1298479" y="25044"/>
                </a:lnTo>
                <a:lnTo>
                  <a:pt x="1353718" y="35706"/>
                </a:lnTo>
                <a:lnTo>
                  <a:pt x="1407465" y="48112"/>
                </a:lnTo>
                <a:lnTo>
                  <a:pt x="1459613" y="62204"/>
                </a:lnTo>
                <a:lnTo>
                  <a:pt x="1510058" y="77921"/>
                </a:lnTo>
                <a:lnTo>
                  <a:pt x="1558695" y="95204"/>
                </a:lnTo>
                <a:lnTo>
                  <a:pt x="1605418" y="113993"/>
                </a:lnTo>
                <a:lnTo>
                  <a:pt x="1650123" y="134229"/>
                </a:lnTo>
                <a:lnTo>
                  <a:pt x="1692705" y="155851"/>
                </a:lnTo>
                <a:lnTo>
                  <a:pt x="1733058" y="178800"/>
                </a:lnTo>
                <a:lnTo>
                  <a:pt x="1771078" y="203017"/>
                </a:lnTo>
                <a:lnTo>
                  <a:pt x="1806660" y="228441"/>
                </a:lnTo>
                <a:lnTo>
                  <a:pt x="1839699" y="255013"/>
                </a:lnTo>
                <a:lnTo>
                  <a:pt x="1870089" y="282673"/>
                </a:lnTo>
                <a:lnTo>
                  <a:pt x="1897726" y="311362"/>
                </a:lnTo>
                <a:lnTo>
                  <a:pt x="1922505" y="341020"/>
                </a:lnTo>
                <a:lnTo>
                  <a:pt x="1963068" y="403003"/>
                </a:lnTo>
                <a:lnTo>
                  <a:pt x="1990939" y="468146"/>
                </a:lnTo>
                <a:lnTo>
                  <a:pt x="2005277" y="535969"/>
                </a:lnTo>
                <a:lnTo>
                  <a:pt x="2007108" y="570738"/>
                </a:lnTo>
                <a:lnTo>
                  <a:pt x="2005277" y="605506"/>
                </a:lnTo>
                <a:lnTo>
                  <a:pt x="1990939" y="673329"/>
                </a:lnTo>
                <a:lnTo>
                  <a:pt x="1963068" y="738472"/>
                </a:lnTo>
                <a:lnTo>
                  <a:pt x="1922505" y="800455"/>
                </a:lnTo>
                <a:lnTo>
                  <a:pt x="1897726" y="830113"/>
                </a:lnTo>
                <a:lnTo>
                  <a:pt x="1870089" y="858802"/>
                </a:lnTo>
                <a:lnTo>
                  <a:pt x="1839699" y="886462"/>
                </a:lnTo>
                <a:lnTo>
                  <a:pt x="1806660" y="913034"/>
                </a:lnTo>
                <a:lnTo>
                  <a:pt x="1771078" y="938458"/>
                </a:lnTo>
                <a:lnTo>
                  <a:pt x="1733058" y="962675"/>
                </a:lnTo>
                <a:lnTo>
                  <a:pt x="1692705" y="985624"/>
                </a:lnTo>
                <a:lnTo>
                  <a:pt x="1650123" y="1007246"/>
                </a:lnTo>
                <a:lnTo>
                  <a:pt x="1605418" y="1027482"/>
                </a:lnTo>
                <a:lnTo>
                  <a:pt x="1558695" y="1046271"/>
                </a:lnTo>
                <a:lnTo>
                  <a:pt x="1510058" y="1063554"/>
                </a:lnTo>
                <a:lnTo>
                  <a:pt x="1459613" y="1079271"/>
                </a:lnTo>
                <a:lnTo>
                  <a:pt x="1407465" y="1093363"/>
                </a:lnTo>
                <a:lnTo>
                  <a:pt x="1353718" y="1105769"/>
                </a:lnTo>
                <a:lnTo>
                  <a:pt x="1298479" y="1116431"/>
                </a:lnTo>
                <a:lnTo>
                  <a:pt x="1241850" y="1125288"/>
                </a:lnTo>
                <a:lnTo>
                  <a:pt x="1183939" y="1132280"/>
                </a:lnTo>
                <a:lnTo>
                  <a:pt x="1124849" y="1137349"/>
                </a:lnTo>
                <a:lnTo>
                  <a:pt x="1064686" y="1140434"/>
                </a:lnTo>
                <a:lnTo>
                  <a:pt x="1003554" y="1141476"/>
                </a:lnTo>
                <a:lnTo>
                  <a:pt x="942422" y="1140434"/>
                </a:lnTo>
                <a:lnTo>
                  <a:pt x="882259" y="1137349"/>
                </a:lnTo>
                <a:lnTo>
                  <a:pt x="823169" y="1132280"/>
                </a:lnTo>
                <a:lnTo>
                  <a:pt x="765257" y="1125288"/>
                </a:lnTo>
                <a:lnTo>
                  <a:pt x="708629" y="1116431"/>
                </a:lnTo>
                <a:lnTo>
                  <a:pt x="653389" y="1105769"/>
                </a:lnTo>
                <a:lnTo>
                  <a:pt x="599643" y="1093363"/>
                </a:lnTo>
                <a:lnTo>
                  <a:pt x="547495" y="1079271"/>
                </a:lnTo>
                <a:lnTo>
                  <a:pt x="497050" y="1063554"/>
                </a:lnTo>
                <a:lnTo>
                  <a:pt x="448413" y="1046271"/>
                </a:lnTo>
                <a:lnTo>
                  <a:pt x="401690" y="1027482"/>
                </a:lnTo>
                <a:lnTo>
                  <a:pt x="356985" y="1007246"/>
                </a:lnTo>
                <a:lnTo>
                  <a:pt x="314403" y="985624"/>
                </a:lnTo>
                <a:lnTo>
                  <a:pt x="274050" y="962675"/>
                </a:lnTo>
                <a:lnTo>
                  <a:pt x="236029" y="938458"/>
                </a:lnTo>
                <a:lnTo>
                  <a:pt x="200448" y="913034"/>
                </a:lnTo>
                <a:lnTo>
                  <a:pt x="167409" y="886462"/>
                </a:lnTo>
                <a:lnTo>
                  <a:pt x="137019" y="858802"/>
                </a:lnTo>
                <a:lnTo>
                  <a:pt x="109381" y="830113"/>
                </a:lnTo>
                <a:lnTo>
                  <a:pt x="84602" y="800455"/>
                </a:lnTo>
                <a:lnTo>
                  <a:pt x="44039" y="738472"/>
                </a:lnTo>
                <a:lnTo>
                  <a:pt x="16169" y="673329"/>
                </a:lnTo>
                <a:lnTo>
                  <a:pt x="1831" y="605506"/>
                </a:lnTo>
                <a:lnTo>
                  <a:pt x="0" y="570738"/>
                </a:lnTo>
                <a:close/>
              </a:path>
            </a:pathLst>
          </a:custGeom>
          <a:ln w="9144">
            <a:solidFill>
              <a:srgbClr val="DCD0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B84AABC3-2A6D-4E9E-B48F-8860A7233684}"/>
              </a:ext>
            </a:extLst>
          </p:cNvPr>
          <p:cNvSpPr/>
          <p:nvPr/>
        </p:nvSpPr>
        <p:spPr>
          <a:xfrm>
            <a:off x="882785" y="3747659"/>
            <a:ext cx="1355545" cy="760096"/>
          </a:xfrm>
          <a:custGeom>
            <a:avLst/>
            <a:gdLst/>
            <a:ahLst/>
            <a:cxnLst/>
            <a:rect l="l" t="t" r="r" b="b"/>
            <a:pathLst>
              <a:path w="2007234" h="1141729">
                <a:moveTo>
                  <a:pt x="0" y="570738"/>
                </a:moveTo>
                <a:lnTo>
                  <a:pt x="7256" y="501752"/>
                </a:lnTo>
                <a:lnTo>
                  <a:pt x="28465" y="435209"/>
                </a:lnTo>
                <a:lnTo>
                  <a:pt x="62787" y="371587"/>
                </a:lnTo>
                <a:lnTo>
                  <a:pt x="109381" y="311362"/>
                </a:lnTo>
                <a:lnTo>
                  <a:pt x="137019" y="282673"/>
                </a:lnTo>
                <a:lnTo>
                  <a:pt x="167409" y="255013"/>
                </a:lnTo>
                <a:lnTo>
                  <a:pt x="200448" y="228441"/>
                </a:lnTo>
                <a:lnTo>
                  <a:pt x="236029" y="203017"/>
                </a:lnTo>
                <a:lnTo>
                  <a:pt x="274050" y="178800"/>
                </a:lnTo>
                <a:lnTo>
                  <a:pt x="314403" y="155851"/>
                </a:lnTo>
                <a:lnTo>
                  <a:pt x="356985" y="134229"/>
                </a:lnTo>
                <a:lnTo>
                  <a:pt x="401690" y="113993"/>
                </a:lnTo>
                <a:lnTo>
                  <a:pt x="448413" y="95204"/>
                </a:lnTo>
                <a:lnTo>
                  <a:pt x="497050" y="77921"/>
                </a:lnTo>
                <a:lnTo>
                  <a:pt x="547495" y="62204"/>
                </a:lnTo>
                <a:lnTo>
                  <a:pt x="599643" y="48112"/>
                </a:lnTo>
                <a:lnTo>
                  <a:pt x="653389" y="35706"/>
                </a:lnTo>
                <a:lnTo>
                  <a:pt x="708629" y="25044"/>
                </a:lnTo>
                <a:lnTo>
                  <a:pt x="765257" y="16187"/>
                </a:lnTo>
                <a:lnTo>
                  <a:pt x="823169" y="9195"/>
                </a:lnTo>
                <a:lnTo>
                  <a:pt x="882259" y="4126"/>
                </a:lnTo>
                <a:lnTo>
                  <a:pt x="942422" y="1041"/>
                </a:lnTo>
                <a:lnTo>
                  <a:pt x="1003554" y="0"/>
                </a:lnTo>
                <a:lnTo>
                  <a:pt x="1064686" y="1041"/>
                </a:lnTo>
                <a:lnTo>
                  <a:pt x="1124849" y="4126"/>
                </a:lnTo>
                <a:lnTo>
                  <a:pt x="1183939" y="9195"/>
                </a:lnTo>
                <a:lnTo>
                  <a:pt x="1241850" y="16187"/>
                </a:lnTo>
                <a:lnTo>
                  <a:pt x="1298479" y="25044"/>
                </a:lnTo>
                <a:lnTo>
                  <a:pt x="1353718" y="35706"/>
                </a:lnTo>
                <a:lnTo>
                  <a:pt x="1407465" y="48112"/>
                </a:lnTo>
                <a:lnTo>
                  <a:pt x="1459613" y="62204"/>
                </a:lnTo>
                <a:lnTo>
                  <a:pt x="1510058" y="77921"/>
                </a:lnTo>
                <a:lnTo>
                  <a:pt x="1558695" y="95204"/>
                </a:lnTo>
                <a:lnTo>
                  <a:pt x="1605418" y="113993"/>
                </a:lnTo>
                <a:lnTo>
                  <a:pt x="1650123" y="134229"/>
                </a:lnTo>
                <a:lnTo>
                  <a:pt x="1692705" y="155851"/>
                </a:lnTo>
                <a:lnTo>
                  <a:pt x="1733058" y="178800"/>
                </a:lnTo>
                <a:lnTo>
                  <a:pt x="1771078" y="203017"/>
                </a:lnTo>
                <a:lnTo>
                  <a:pt x="1806660" y="228441"/>
                </a:lnTo>
                <a:lnTo>
                  <a:pt x="1839699" y="255013"/>
                </a:lnTo>
                <a:lnTo>
                  <a:pt x="1870089" y="282673"/>
                </a:lnTo>
                <a:lnTo>
                  <a:pt x="1897726" y="311362"/>
                </a:lnTo>
                <a:lnTo>
                  <a:pt x="1922505" y="341020"/>
                </a:lnTo>
                <a:lnTo>
                  <a:pt x="1963068" y="403003"/>
                </a:lnTo>
                <a:lnTo>
                  <a:pt x="1990939" y="468146"/>
                </a:lnTo>
                <a:lnTo>
                  <a:pt x="2005277" y="535969"/>
                </a:lnTo>
                <a:lnTo>
                  <a:pt x="2007108" y="570738"/>
                </a:lnTo>
                <a:lnTo>
                  <a:pt x="2005277" y="605506"/>
                </a:lnTo>
                <a:lnTo>
                  <a:pt x="1990939" y="673329"/>
                </a:lnTo>
                <a:lnTo>
                  <a:pt x="1963068" y="738472"/>
                </a:lnTo>
                <a:lnTo>
                  <a:pt x="1922505" y="800455"/>
                </a:lnTo>
                <a:lnTo>
                  <a:pt x="1897726" y="830113"/>
                </a:lnTo>
                <a:lnTo>
                  <a:pt x="1870089" y="858802"/>
                </a:lnTo>
                <a:lnTo>
                  <a:pt x="1839699" y="886462"/>
                </a:lnTo>
                <a:lnTo>
                  <a:pt x="1806660" y="913034"/>
                </a:lnTo>
                <a:lnTo>
                  <a:pt x="1771078" y="938458"/>
                </a:lnTo>
                <a:lnTo>
                  <a:pt x="1733058" y="962675"/>
                </a:lnTo>
                <a:lnTo>
                  <a:pt x="1692705" y="985624"/>
                </a:lnTo>
                <a:lnTo>
                  <a:pt x="1650123" y="1007246"/>
                </a:lnTo>
                <a:lnTo>
                  <a:pt x="1605418" y="1027482"/>
                </a:lnTo>
                <a:lnTo>
                  <a:pt x="1558695" y="1046271"/>
                </a:lnTo>
                <a:lnTo>
                  <a:pt x="1510058" y="1063554"/>
                </a:lnTo>
                <a:lnTo>
                  <a:pt x="1459613" y="1079271"/>
                </a:lnTo>
                <a:lnTo>
                  <a:pt x="1407465" y="1093363"/>
                </a:lnTo>
                <a:lnTo>
                  <a:pt x="1353718" y="1105769"/>
                </a:lnTo>
                <a:lnTo>
                  <a:pt x="1298479" y="1116431"/>
                </a:lnTo>
                <a:lnTo>
                  <a:pt x="1241850" y="1125288"/>
                </a:lnTo>
                <a:lnTo>
                  <a:pt x="1183939" y="1132280"/>
                </a:lnTo>
                <a:lnTo>
                  <a:pt x="1124849" y="1137349"/>
                </a:lnTo>
                <a:lnTo>
                  <a:pt x="1064686" y="1140434"/>
                </a:lnTo>
                <a:lnTo>
                  <a:pt x="1003554" y="1141476"/>
                </a:lnTo>
                <a:lnTo>
                  <a:pt x="942422" y="1140434"/>
                </a:lnTo>
                <a:lnTo>
                  <a:pt x="882259" y="1137349"/>
                </a:lnTo>
                <a:lnTo>
                  <a:pt x="823169" y="1132280"/>
                </a:lnTo>
                <a:lnTo>
                  <a:pt x="765257" y="1125288"/>
                </a:lnTo>
                <a:lnTo>
                  <a:pt x="708629" y="1116431"/>
                </a:lnTo>
                <a:lnTo>
                  <a:pt x="653389" y="1105769"/>
                </a:lnTo>
                <a:lnTo>
                  <a:pt x="599643" y="1093363"/>
                </a:lnTo>
                <a:lnTo>
                  <a:pt x="547495" y="1079271"/>
                </a:lnTo>
                <a:lnTo>
                  <a:pt x="497050" y="1063554"/>
                </a:lnTo>
                <a:lnTo>
                  <a:pt x="448413" y="1046271"/>
                </a:lnTo>
                <a:lnTo>
                  <a:pt x="401690" y="1027482"/>
                </a:lnTo>
                <a:lnTo>
                  <a:pt x="356985" y="1007246"/>
                </a:lnTo>
                <a:lnTo>
                  <a:pt x="314403" y="985624"/>
                </a:lnTo>
                <a:lnTo>
                  <a:pt x="274050" y="962675"/>
                </a:lnTo>
                <a:lnTo>
                  <a:pt x="236029" y="938458"/>
                </a:lnTo>
                <a:lnTo>
                  <a:pt x="200448" y="913034"/>
                </a:lnTo>
                <a:lnTo>
                  <a:pt x="167409" y="886462"/>
                </a:lnTo>
                <a:lnTo>
                  <a:pt x="137019" y="858802"/>
                </a:lnTo>
                <a:lnTo>
                  <a:pt x="109381" y="830113"/>
                </a:lnTo>
                <a:lnTo>
                  <a:pt x="84602" y="800455"/>
                </a:lnTo>
                <a:lnTo>
                  <a:pt x="44039" y="738472"/>
                </a:lnTo>
                <a:lnTo>
                  <a:pt x="16169" y="673329"/>
                </a:lnTo>
                <a:lnTo>
                  <a:pt x="1831" y="605506"/>
                </a:lnTo>
                <a:lnTo>
                  <a:pt x="0" y="570738"/>
                </a:lnTo>
                <a:close/>
              </a:path>
            </a:pathLst>
          </a:custGeom>
          <a:ln w="9144">
            <a:solidFill>
              <a:srgbClr val="DCD0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61999" y="3015928"/>
            <a:ext cx="222377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Module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Scope</a:t>
            </a:r>
            <a:endParaRPr sz="1800" dirty="0">
              <a:latin typeface="Century Gothic"/>
              <a:cs typeface="Century Gothic"/>
            </a:endParaRPr>
          </a:p>
          <a:p>
            <a:pPr marR="5080" algn="r">
              <a:lnSpc>
                <a:spcPct val="100000"/>
              </a:lnSpc>
              <a:spcBef>
                <a:spcPts val="1460"/>
              </a:spcBef>
            </a:pPr>
            <a:r>
              <a:rPr sz="1800" dirty="0">
                <a:latin typeface="Century Gothic"/>
                <a:cs typeface="Century Gothic"/>
              </a:rPr>
              <a:t>L</a:t>
            </a:r>
            <a:r>
              <a:rPr sz="1800" spc="-10" dirty="0">
                <a:latin typeface="Century Gothic"/>
                <a:cs typeface="Century Gothic"/>
              </a:rPr>
              <a:t>o</a:t>
            </a:r>
            <a:r>
              <a:rPr sz="1800" dirty="0">
                <a:latin typeface="Century Gothic"/>
                <a:cs typeface="Century Gothic"/>
              </a:rPr>
              <a:t>c</a:t>
            </a:r>
            <a:r>
              <a:rPr sz="1800" spc="-10" dirty="0">
                <a:latin typeface="Century Gothic"/>
                <a:cs typeface="Century Gothic"/>
              </a:rPr>
              <a:t>a</a:t>
            </a:r>
            <a:r>
              <a:rPr sz="1800" dirty="0">
                <a:latin typeface="Century Gothic"/>
                <a:cs typeface="Century Gothic"/>
              </a:rPr>
              <a:t>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01873" y="3750496"/>
            <a:ext cx="741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entury Gothic"/>
                <a:cs typeface="Century Gothic"/>
              </a:rPr>
              <a:t>Scope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D9C65358-23E0-401A-BD74-73E2762AE3A2}"/>
              </a:ext>
            </a:extLst>
          </p:cNvPr>
          <p:cNvSpPr/>
          <p:nvPr/>
        </p:nvSpPr>
        <p:spPr>
          <a:xfrm>
            <a:off x="2285793" y="4288521"/>
            <a:ext cx="1355545" cy="760096"/>
          </a:xfrm>
          <a:custGeom>
            <a:avLst/>
            <a:gdLst/>
            <a:ahLst/>
            <a:cxnLst/>
            <a:rect l="l" t="t" r="r" b="b"/>
            <a:pathLst>
              <a:path w="2007234" h="1141729">
                <a:moveTo>
                  <a:pt x="0" y="570738"/>
                </a:moveTo>
                <a:lnTo>
                  <a:pt x="7256" y="501752"/>
                </a:lnTo>
                <a:lnTo>
                  <a:pt x="28465" y="435209"/>
                </a:lnTo>
                <a:lnTo>
                  <a:pt x="62787" y="371587"/>
                </a:lnTo>
                <a:lnTo>
                  <a:pt x="109381" y="311362"/>
                </a:lnTo>
                <a:lnTo>
                  <a:pt x="137019" y="282673"/>
                </a:lnTo>
                <a:lnTo>
                  <a:pt x="167409" y="255013"/>
                </a:lnTo>
                <a:lnTo>
                  <a:pt x="200448" y="228441"/>
                </a:lnTo>
                <a:lnTo>
                  <a:pt x="236029" y="203017"/>
                </a:lnTo>
                <a:lnTo>
                  <a:pt x="274050" y="178800"/>
                </a:lnTo>
                <a:lnTo>
                  <a:pt x="314403" y="155851"/>
                </a:lnTo>
                <a:lnTo>
                  <a:pt x="356985" y="134229"/>
                </a:lnTo>
                <a:lnTo>
                  <a:pt x="401690" y="113993"/>
                </a:lnTo>
                <a:lnTo>
                  <a:pt x="448413" y="95204"/>
                </a:lnTo>
                <a:lnTo>
                  <a:pt x="497050" y="77921"/>
                </a:lnTo>
                <a:lnTo>
                  <a:pt x="547495" y="62204"/>
                </a:lnTo>
                <a:lnTo>
                  <a:pt x="599643" y="48112"/>
                </a:lnTo>
                <a:lnTo>
                  <a:pt x="653389" y="35706"/>
                </a:lnTo>
                <a:lnTo>
                  <a:pt x="708629" y="25044"/>
                </a:lnTo>
                <a:lnTo>
                  <a:pt x="765257" y="16187"/>
                </a:lnTo>
                <a:lnTo>
                  <a:pt x="823169" y="9195"/>
                </a:lnTo>
                <a:lnTo>
                  <a:pt x="882259" y="4126"/>
                </a:lnTo>
                <a:lnTo>
                  <a:pt x="942422" y="1041"/>
                </a:lnTo>
                <a:lnTo>
                  <a:pt x="1003554" y="0"/>
                </a:lnTo>
                <a:lnTo>
                  <a:pt x="1064686" y="1041"/>
                </a:lnTo>
                <a:lnTo>
                  <a:pt x="1124849" y="4126"/>
                </a:lnTo>
                <a:lnTo>
                  <a:pt x="1183939" y="9195"/>
                </a:lnTo>
                <a:lnTo>
                  <a:pt x="1241850" y="16187"/>
                </a:lnTo>
                <a:lnTo>
                  <a:pt x="1298479" y="25044"/>
                </a:lnTo>
                <a:lnTo>
                  <a:pt x="1353718" y="35706"/>
                </a:lnTo>
                <a:lnTo>
                  <a:pt x="1407465" y="48112"/>
                </a:lnTo>
                <a:lnTo>
                  <a:pt x="1459613" y="62204"/>
                </a:lnTo>
                <a:lnTo>
                  <a:pt x="1510058" y="77921"/>
                </a:lnTo>
                <a:lnTo>
                  <a:pt x="1558695" y="95204"/>
                </a:lnTo>
                <a:lnTo>
                  <a:pt x="1605418" y="113993"/>
                </a:lnTo>
                <a:lnTo>
                  <a:pt x="1650123" y="134229"/>
                </a:lnTo>
                <a:lnTo>
                  <a:pt x="1692705" y="155851"/>
                </a:lnTo>
                <a:lnTo>
                  <a:pt x="1733058" y="178800"/>
                </a:lnTo>
                <a:lnTo>
                  <a:pt x="1771078" y="203017"/>
                </a:lnTo>
                <a:lnTo>
                  <a:pt x="1806660" y="228441"/>
                </a:lnTo>
                <a:lnTo>
                  <a:pt x="1839699" y="255013"/>
                </a:lnTo>
                <a:lnTo>
                  <a:pt x="1870089" y="282673"/>
                </a:lnTo>
                <a:lnTo>
                  <a:pt x="1897726" y="311362"/>
                </a:lnTo>
                <a:lnTo>
                  <a:pt x="1922505" y="341020"/>
                </a:lnTo>
                <a:lnTo>
                  <a:pt x="1963068" y="403003"/>
                </a:lnTo>
                <a:lnTo>
                  <a:pt x="1990939" y="468146"/>
                </a:lnTo>
                <a:lnTo>
                  <a:pt x="2005277" y="535969"/>
                </a:lnTo>
                <a:lnTo>
                  <a:pt x="2007108" y="570738"/>
                </a:lnTo>
                <a:lnTo>
                  <a:pt x="2005277" y="605506"/>
                </a:lnTo>
                <a:lnTo>
                  <a:pt x="1990939" y="673329"/>
                </a:lnTo>
                <a:lnTo>
                  <a:pt x="1963068" y="738472"/>
                </a:lnTo>
                <a:lnTo>
                  <a:pt x="1922505" y="800455"/>
                </a:lnTo>
                <a:lnTo>
                  <a:pt x="1897726" y="830113"/>
                </a:lnTo>
                <a:lnTo>
                  <a:pt x="1870089" y="858802"/>
                </a:lnTo>
                <a:lnTo>
                  <a:pt x="1839699" y="886462"/>
                </a:lnTo>
                <a:lnTo>
                  <a:pt x="1806660" y="913034"/>
                </a:lnTo>
                <a:lnTo>
                  <a:pt x="1771078" y="938458"/>
                </a:lnTo>
                <a:lnTo>
                  <a:pt x="1733058" y="962675"/>
                </a:lnTo>
                <a:lnTo>
                  <a:pt x="1692705" y="985624"/>
                </a:lnTo>
                <a:lnTo>
                  <a:pt x="1650123" y="1007246"/>
                </a:lnTo>
                <a:lnTo>
                  <a:pt x="1605418" y="1027482"/>
                </a:lnTo>
                <a:lnTo>
                  <a:pt x="1558695" y="1046271"/>
                </a:lnTo>
                <a:lnTo>
                  <a:pt x="1510058" y="1063554"/>
                </a:lnTo>
                <a:lnTo>
                  <a:pt x="1459613" y="1079271"/>
                </a:lnTo>
                <a:lnTo>
                  <a:pt x="1407465" y="1093363"/>
                </a:lnTo>
                <a:lnTo>
                  <a:pt x="1353718" y="1105769"/>
                </a:lnTo>
                <a:lnTo>
                  <a:pt x="1298479" y="1116431"/>
                </a:lnTo>
                <a:lnTo>
                  <a:pt x="1241850" y="1125288"/>
                </a:lnTo>
                <a:lnTo>
                  <a:pt x="1183939" y="1132280"/>
                </a:lnTo>
                <a:lnTo>
                  <a:pt x="1124849" y="1137349"/>
                </a:lnTo>
                <a:lnTo>
                  <a:pt x="1064686" y="1140434"/>
                </a:lnTo>
                <a:lnTo>
                  <a:pt x="1003554" y="1141476"/>
                </a:lnTo>
                <a:lnTo>
                  <a:pt x="942422" y="1140434"/>
                </a:lnTo>
                <a:lnTo>
                  <a:pt x="882259" y="1137349"/>
                </a:lnTo>
                <a:lnTo>
                  <a:pt x="823169" y="1132280"/>
                </a:lnTo>
                <a:lnTo>
                  <a:pt x="765257" y="1125288"/>
                </a:lnTo>
                <a:lnTo>
                  <a:pt x="708629" y="1116431"/>
                </a:lnTo>
                <a:lnTo>
                  <a:pt x="653389" y="1105769"/>
                </a:lnTo>
                <a:lnTo>
                  <a:pt x="599643" y="1093363"/>
                </a:lnTo>
                <a:lnTo>
                  <a:pt x="547495" y="1079271"/>
                </a:lnTo>
                <a:lnTo>
                  <a:pt x="497050" y="1063554"/>
                </a:lnTo>
                <a:lnTo>
                  <a:pt x="448413" y="1046271"/>
                </a:lnTo>
                <a:lnTo>
                  <a:pt x="401690" y="1027482"/>
                </a:lnTo>
                <a:lnTo>
                  <a:pt x="356985" y="1007246"/>
                </a:lnTo>
                <a:lnTo>
                  <a:pt x="314403" y="985624"/>
                </a:lnTo>
                <a:lnTo>
                  <a:pt x="274050" y="962675"/>
                </a:lnTo>
                <a:lnTo>
                  <a:pt x="236029" y="938458"/>
                </a:lnTo>
                <a:lnTo>
                  <a:pt x="200448" y="913034"/>
                </a:lnTo>
                <a:lnTo>
                  <a:pt x="167409" y="886462"/>
                </a:lnTo>
                <a:lnTo>
                  <a:pt x="137019" y="858802"/>
                </a:lnTo>
                <a:lnTo>
                  <a:pt x="109381" y="830113"/>
                </a:lnTo>
                <a:lnTo>
                  <a:pt x="84602" y="800455"/>
                </a:lnTo>
                <a:lnTo>
                  <a:pt x="44039" y="738472"/>
                </a:lnTo>
                <a:lnTo>
                  <a:pt x="16169" y="673329"/>
                </a:lnTo>
                <a:lnTo>
                  <a:pt x="1831" y="605506"/>
                </a:lnTo>
                <a:lnTo>
                  <a:pt x="0" y="570738"/>
                </a:lnTo>
                <a:close/>
              </a:path>
            </a:pathLst>
          </a:custGeom>
          <a:solidFill>
            <a:srgbClr val="F3EFD5"/>
          </a:solidFill>
          <a:ln w="9144">
            <a:solidFill>
              <a:srgbClr val="F3EF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91561" y="4407087"/>
            <a:ext cx="741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46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entury Gothic"/>
                <a:cs typeface="Century Gothic"/>
              </a:rPr>
              <a:t>Local  Scope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0D2209A4-E949-459F-9831-9BB9FA762110}"/>
              </a:ext>
            </a:extLst>
          </p:cNvPr>
          <p:cNvSpPr/>
          <p:nvPr/>
        </p:nvSpPr>
        <p:spPr>
          <a:xfrm>
            <a:off x="882785" y="3747658"/>
            <a:ext cx="1355545" cy="760096"/>
          </a:xfrm>
          <a:custGeom>
            <a:avLst/>
            <a:gdLst/>
            <a:ahLst/>
            <a:cxnLst/>
            <a:rect l="l" t="t" r="r" b="b"/>
            <a:pathLst>
              <a:path w="2007234" h="1141729">
                <a:moveTo>
                  <a:pt x="0" y="570738"/>
                </a:moveTo>
                <a:lnTo>
                  <a:pt x="7256" y="501752"/>
                </a:lnTo>
                <a:lnTo>
                  <a:pt x="28465" y="435209"/>
                </a:lnTo>
                <a:lnTo>
                  <a:pt x="62787" y="371587"/>
                </a:lnTo>
                <a:lnTo>
                  <a:pt x="109381" y="311362"/>
                </a:lnTo>
                <a:lnTo>
                  <a:pt x="137019" y="282673"/>
                </a:lnTo>
                <a:lnTo>
                  <a:pt x="167409" y="255013"/>
                </a:lnTo>
                <a:lnTo>
                  <a:pt x="200448" y="228441"/>
                </a:lnTo>
                <a:lnTo>
                  <a:pt x="236029" y="203017"/>
                </a:lnTo>
                <a:lnTo>
                  <a:pt x="274050" y="178800"/>
                </a:lnTo>
                <a:lnTo>
                  <a:pt x="314403" y="155851"/>
                </a:lnTo>
                <a:lnTo>
                  <a:pt x="356985" y="134229"/>
                </a:lnTo>
                <a:lnTo>
                  <a:pt x="401690" y="113993"/>
                </a:lnTo>
                <a:lnTo>
                  <a:pt x="448413" y="95204"/>
                </a:lnTo>
                <a:lnTo>
                  <a:pt x="497050" y="77921"/>
                </a:lnTo>
                <a:lnTo>
                  <a:pt x="547495" y="62204"/>
                </a:lnTo>
                <a:lnTo>
                  <a:pt x="599643" y="48112"/>
                </a:lnTo>
                <a:lnTo>
                  <a:pt x="653389" y="35706"/>
                </a:lnTo>
                <a:lnTo>
                  <a:pt x="708629" y="25044"/>
                </a:lnTo>
                <a:lnTo>
                  <a:pt x="765257" y="16187"/>
                </a:lnTo>
                <a:lnTo>
                  <a:pt x="823169" y="9195"/>
                </a:lnTo>
                <a:lnTo>
                  <a:pt x="882259" y="4126"/>
                </a:lnTo>
                <a:lnTo>
                  <a:pt x="942422" y="1041"/>
                </a:lnTo>
                <a:lnTo>
                  <a:pt x="1003554" y="0"/>
                </a:lnTo>
                <a:lnTo>
                  <a:pt x="1064686" y="1041"/>
                </a:lnTo>
                <a:lnTo>
                  <a:pt x="1124849" y="4126"/>
                </a:lnTo>
                <a:lnTo>
                  <a:pt x="1183939" y="9195"/>
                </a:lnTo>
                <a:lnTo>
                  <a:pt x="1241850" y="16187"/>
                </a:lnTo>
                <a:lnTo>
                  <a:pt x="1298479" y="25044"/>
                </a:lnTo>
                <a:lnTo>
                  <a:pt x="1353718" y="35706"/>
                </a:lnTo>
                <a:lnTo>
                  <a:pt x="1407465" y="48112"/>
                </a:lnTo>
                <a:lnTo>
                  <a:pt x="1459613" y="62204"/>
                </a:lnTo>
                <a:lnTo>
                  <a:pt x="1510058" y="77921"/>
                </a:lnTo>
                <a:lnTo>
                  <a:pt x="1558695" y="95204"/>
                </a:lnTo>
                <a:lnTo>
                  <a:pt x="1605418" y="113993"/>
                </a:lnTo>
                <a:lnTo>
                  <a:pt x="1650123" y="134229"/>
                </a:lnTo>
                <a:lnTo>
                  <a:pt x="1692705" y="155851"/>
                </a:lnTo>
                <a:lnTo>
                  <a:pt x="1733058" y="178800"/>
                </a:lnTo>
                <a:lnTo>
                  <a:pt x="1771078" y="203017"/>
                </a:lnTo>
                <a:lnTo>
                  <a:pt x="1806660" y="228441"/>
                </a:lnTo>
                <a:lnTo>
                  <a:pt x="1839699" y="255013"/>
                </a:lnTo>
                <a:lnTo>
                  <a:pt x="1870089" y="282673"/>
                </a:lnTo>
                <a:lnTo>
                  <a:pt x="1897726" y="311362"/>
                </a:lnTo>
                <a:lnTo>
                  <a:pt x="1922505" y="341020"/>
                </a:lnTo>
                <a:lnTo>
                  <a:pt x="1963068" y="403003"/>
                </a:lnTo>
                <a:lnTo>
                  <a:pt x="1990939" y="468146"/>
                </a:lnTo>
                <a:lnTo>
                  <a:pt x="2005277" y="535969"/>
                </a:lnTo>
                <a:lnTo>
                  <a:pt x="2007108" y="570738"/>
                </a:lnTo>
                <a:lnTo>
                  <a:pt x="2005277" y="605506"/>
                </a:lnTo>
                <a:lnTo>
                  <a:pt x="1990939" y="673329"/>
                </a:lnTo>
                <a:lnTo>
                  <a:pt x="1963068" y="738472"/>
                </a:lnTo>
                <a:lnTo>
                  <a:pt x="1922505" y="800455"/>
                </a:lnTo>
                <a:lnTo>
                  <a:pt x="1897726" y="830113"/>
                </a:lnTo>
                <a:lnTo>
                  <a:pt x="1870089" y="858802"/>
                </a:lnTo>
                <a:lnTo>
                  <a:pt x="1839699" y="886462"/>
                </a:lnTo>
                <a:lnTo>
                  <a:pt x="1806660" y="913034"/>
                </a:lnTo>
                <a:lnTo>
                  <a:pt x="1771078" y="938458"/>
                </a:lnTo>
                <a:lnTo>
                  <a:pt x="1733058" y="962675"/>
                </a:lnTo>
                <a:lnTo>
                  <a:pt x="1692705" y="985624"/>
                </a:lnTo>
                <a:lnTo>
                  <a:pt x="1650123" y="1007246"/>
                </a:lnTo>
                <a:lnTo>
                  <a:pt x="1605418" y="1027482"/>
                </a:lnTo>
                <a:lnTo>
                  <a:pt x="1558695" y="1046271"/>
                </a:lnTo>
                <a:lnTo>
                  <a:pt x="1510058" y="1063554"/>
                </a:lnTo>
                <a:lnTo>
                  <a:pt x="1459613" y="1079271"/>
                </a:lnTo>
                <a:lnTo>
                  <a:pt x="1407465" y="1093363"/>
                </a:lnTo>
                <a:lnTo>
                  <a:pt x="1353718" y="1105769"/>
                </a:lnTo>
                <a:lnTo>
                  <a:pt x="1298479" y="1116431"/>
                </a:lnTo>
                <a:lnTo>
                  <a:pt x="1241850" y="1125288"/>
                </a:lnTo>
                <a:lnTo>
                  <a:pt x="1183939" y="1132280"/>
                </a:lnTo>
                <a:lnTo>
                  <a:pt x="1124849" y="1137349"/>
                </a:lnTo>
                <a:lnTo>
                  <a:pt x="1064686" y="1140434"/>
                </a:lnTo>
                <a:lnTo>
                  <a:pt x="1003554" y="1141476"/>
                </a:lnTo>
                <a:lnTo>
                  <a:pt x="942422" y="1140434"/>
                </a:lnTo>
                <a:lnTo>
                  <a:pt x="882259" y="1137349"/>
                </a:lnTo>
                <a:lnTo>
                  <a:pt x="823169" y="1132280"/>
                </a:lnTo>
                <a:lnTo>
                  <a:pt x="765257" y="1125288"/>
                </a:lnTo>
                <a:lnTo>
                  <a:pt x="708629" y="1116431"/>
                </a:lnTo>
                <a:lnTo>
                  <a:pt x="653389" y="1105769"/>
                </a:lnTo>
                <a:lnTo>
                  <a:pt x="599643" y="1093363"/>
                </a:lnTo>
                <a:lnTo>
                  <a:pt x="547495" y="1079271"/>
                </a:lnTo>
                <a:lnTo>
                  <a:pt x="497050" y="1063554"/>
                </a:lnTo>
                <a:lnTo>
                  <a:pt x="448413" y="1046271"/>
                </a:lnTo>
                <a:lnTo>
                  <a:pt x="401690" y="1027482"/>
                </a:lnTo>
                <a:lnTo>
                  <a:pt x="356985" y="1007246"/>
                </a:lnTo>
                <a:lnTo>
                  <a:pt x="314403" y="985624"/>
                </a:lnTo>
                <a:lnTo>
                  <a:pt x="274050" y="962675"/>
                </a:lnTo>
                <a:lnTo>
                  <a:pt x="236029" y="938458"/>
                </a:lnTo>
                <a:lnTo>
                  <a:pt x="200448" y="913034"/>
                </a:lnTo>
                <a:lnTo>
                  <a:pt x="167409" y="886462"/>
                </a:lnTo>
                <a:lnTo>
                  <a:pt x="137019" y="858802"/>
                </a:lnTo>
                <a:lnTo>
                  <a:pt x="109381" y="830113"/>
                </a:lnTo>
                <a:lnTo>
                  <a:pt x="84602" y="800455"/>
                </a:lnTo>
                <a:lnTo>
                  <a:pt x="44039" y="738472"/>
                </a:lnTo>
                <a:lnTo>
                  <a:pt x="16169" y="673329"/>
                </a:lnTo>
                <a:lnTo>
                  <a:pt x="1831" y="605506"/>
                </a:lnTo>
                <a:lnTo>
                  <a:pt x="0" y="570738"/>
                </a:lnTo>
                <a:close/>
              </a:path>
            </a:pathLst>
          </a:custGeom>
          <a:solidFill>
            <a:srgbClr val="F3EFD5"/>
          </a:solidFill>
          <a:ln w="9144">
            <a:solidFill>
              <a:srgbClr val="F3EF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79982" y="3843207"/>
            <a:ext cx="741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461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entury Gothic"/>
                <a:cs typeface="Century Gothic"/>
              </a:rPr>
              <a:t>Local  Scope</a:t>
            </a:r>
            <a:endParaRPr sz="18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2137</Words>
  <Application>Microsoft Office PowerPoint</Application>
  <PresentationFormat>Widescreen</PresentationFormat>
  <Paragraphs>397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Hack</vt:lpstr>
      <vt:lpstr>Times New Roman</vt:lpstr>
      <vt:lpstr>Wingdings</vt:lpstr>
      <vt:lpstr>Office Theme</vt:lpstr>
      <vt:lpstr>PowerPoint Presentation</vt:lpstr>
      <vt:lpstr>PowerPoint Presentation</vt:lpstr>
      <vt:lpstr>Scopes and Namespaces</vt:lpstr>
      <vt:lpstr>The Global Scope</vt:lpstr>
      <vt:lpstr>Global scopes are nested inside the built-in scope</vt:lpstr>
      <vt:lpstr>Examples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Nonlocal Variables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Maddy exx</cp:lastModifiedBy>
  <cp:revision>137</cp:revision>
  <dcterms:created xsi:type="dcterms:W3CDTF">2020-10-20T07:53:15Z</dcterms:created>
  <dcterms:modified xsi:type="dcterms:W3CDTF">2023-09-27T16:06:48Z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2020-10-20T00:00:00Z</vt:filetime>
  </property>
  <property fmtid="{D5CDD505-2E9C-101B-9397-08002B2CF9AE}" pid="3" name="Creator">
    <vt:lpwstr>Corel PDF Fusion v1.0   </vt:lpwstr>
  </property>
  <property fmtid="{D5CDD505-2E9C-101B-9397-08002B2CF9AE}" pid="4" name="LastSaved">
    <vt:filetime>2020-10-20T00:00:00Z</vt:filetime>
  </property>
</Properties>
</file>