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01"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6713"/>
    <a:srgbClr val="000000"/>
    <a:srgbClr val="FFFF00"/>
    <a:srgbClr val="B3D3EA"/>
    <a:srgbClr val="78AD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5596" autoAdjust="0"/>
  </p:normalViewPr>
  <p:slideViewPr>
    <p:cSldViewPr>
      <p:cViewPr varScale="1">
        <p:scale>
          <a:sx n="78" d="100"/>
          <a:sy n="78" d="100"/>
        </p:scale>
        <p:origin x="120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7B4AC52-0336-A313-F026-0F0753C7CFB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81923" name="Rectangle 3">
            <a:extLst>
              <a:ext uri="{FF2B5EF4-FFF2-40B4-BE49-F238E27FC236}">
                <a16:creationId xmlns:a16="http://schemas.microsoft.com/office/drawing/2014/main" id="{12418110-0BF7-A099-8C47-50743B9648D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81924" name="Rectangle 4">
            <a:extLst>
              <a:ext uri="{FF2B5EF4-FFF2-40B4-BE49-F238E27FC236}">
                <a16:creationId xmlns:a16="http://schemas.microsoft.com/office/drawing/2014/main" id="{31ED0D37-4D8D-155E-4931-04534510F98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4B1F0F1-B606-2B7E-747D-180FB82FA0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26" name="Rectangle 6">
            <a:extLst>
              <a:ext uri="{FF2B5EF4-FFF2-40B4-BE49-F238E27FC236}">
                <a16:creationId xmlns:a16="http://schemas.microsoft.com/office/drawing/2014/main" id="{E9ACCA65-D221-36B7-2655-575490CB1D7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81927" name="Rectangle 7">
            <a:extLst>
              <a:ext uri="{FF2B5EF4-FFF2-40B4-BE49-F238E27FC236}">
                <a16:creationId xmlns:a16="http://schemas.microsoft.com/office/drawing/2014/main" id="{23E6CF23-58D1-DA7E-5D8E-174059B660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C77FB98-8C63-424E-B8D3-1474F78C513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4140CDF-F6EA-9FA8-4380-BDD1B1808BB7}"/>
              </a:ext>
            </a:extLst>
          </p:cNvPr>
          <p:cNvSpPr>
            <a:spLocks noGrp="1" noChangeArrowheads="1"/>
          </p:cNvSpPr>
          <p:nvPr>
            <p:ph type="sldNum" sz="quarter" idx="5"/>
          </p:nvPr>
        </p:nvSpPr>
        <p:spPr>
          <a:ln/>
        </p:spPr>
        <p:txBody>
          <a:bodyPr/>
          <a:lstStyle/>
          <a:p>
            <a:fld id="{2F1BE6CE-0AC4-4B27-92E5-36CF293C375A}" type="slidenum">
              <a:rPr lang="en-US" altLang="en-US"/>
              <a:pPr/>
              <a:t>1</a:t>
            </a:fld>
            <a:endParaRPr lang="en-US" altLang="en-US"/>
          </a:p>
        </p:txBody>
      </p:sp>
      <p:sp>
        <p:nvSpPr>
          <p:cNvPr id="107522" name="Rectangle 2">
            <a:extLst>
              <a:ext uri="{FF2B5EF4-FFF2-40B4-BE49-F238E27FC236}">
                <a16:creationId xmlns:a16="http://schemas.microsoft.com/office/drawing/2014/main" id="{46F11F4D-9123-BE32-6560-62B9B5F98192}"/>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DFB3BFD6-197C-F379-2CA2-23AC10482B4C}"/>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10</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524811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11</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926138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828291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13</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040277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14</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627447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15</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373597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16</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968159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17</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679720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18</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026787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2</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861111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3</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3570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4</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4140477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5</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215433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6</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1382579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7</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717013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8</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3157993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0338B6-AA58-4125-CCB9-D81D4A4CDC0C}"/>
              </a:ext>
            </a:extLst>
          </p:cNvPr>
          <p:cNvSpPr>
            <a:spLocks noGrp="1" noChangeArrowheads="1"/>
          </p:cNvSpPr>
          <p:nvPr>
            <p:ph type="sldNum" sz="quarter" idx="5"/>
          </p:nvPr>
        </p:nvSpPr>
        <p:spPr>
          <a:ln/>
        </p:spPr>
        <p:txBody>
          <a:bodyPr/>
          <a:lstStyle/>
          <a:p>
            <a:fld id="{0B34F454-A442-49C7-986D-9168A3D10662}" type="slidenum">
              <a:rPr lang="en-US" altLang="en-US"/>
              <a:pPr/>
              <a:t>9</a:t>
            </a:fld>
            <a:endParaRPr lang="en-US" altLang="en-US"/>
          </a:p>
        </p:txBody>
      </p:sp>
      <p:sp>
        <p:nvSpPr>
          <p:cNvPr id="110594" name="Rectangle 2">
            <a:extLst>
              <a:ext uri="{FF2B5EF4-FFF2-40B4-BE49-F238E27FC236}">
                <a16:creationId xmlns:a16="http://schemas.microsoft.com/office/drawing/2014/main" id="{51A7C8BB-EDEC-6CB2-7572-05BF9ABA7BB1}"/>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2C752C3-12D5-A718-5FAD-BDBDA0B5C4C0}"/>
              </a:ext>
            </a:extLst>
          </p:cNvPr>
          <p:cNvSpPr>
            <a:spLocks noGrp="1" noChangeArrowheads="1"/>
          </p:cNvSpPr>
          <p:nvPr>
            <p:ph type="body" idx="1"/>
          </p:nvPr>
        </p:nvSpPr>
        <p:spPr/>
        <p:txBody>
          <a:bodyPr/>
          <a:lstStyle/>
          <a:p>
            <a:endParaRPr lang="ru-RU" altLang="en-US"/>
          </a:p>
        </p:txBody>
      </p:sp>
    </p:spTree>
    <p:extLst>
      <p:ext uri="{BB962C8B-B14F-4D97-AF65-F5344CB8AC3E}">
        <p14:creationId xmlns:p14="http://schemas.microsoft.com/office/powerpoint/2010/main" val="8879196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86782BA-3910-AA96-0131-D2927B1F6227}"/>
              </a:ext>
            </a:extLst>
          </p:cNvPr>
          <p:cNvSpPr>
            <a:spLocks noGrp="1" noChangeArrowheads="1"/>
          </p:cNvSpPr>
          <p:nvPr>
            <p:ph type="ctrTitle"/>
          </p:nvPr>
        </p:nvSpPr>
        <p:spPr>
          <a:xfrm>
            <a:off x="609600" y="777875"/>
            <a:ext cx="6324600" cy="704850"/>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a:defRPr/>
            </a:lvl1pPr>
          </a:lstStyle>
          <a:p>
            <a:pPr lvl="0"/>
            <a:r>
              <a:rPr lang="en-US" altLang="en-US" noProof="0"/>
              <a:t>Click to edit Master title style</a:t>
            </a:r>
          </a:p>
        </p:txBody>
      </p:sp>
      <p:sp>
        <p:nvSpPr>
          <p:cNvPr id="3075" name="Rectangle 3">
            <a:extLst>
              <a:ext uri="{FF2B5EF4-FFF2-40B4-BE49-F238E27FC236}">
                <a16:creationId xmlns:a16="http://schemas.microsoft.com/office/drawing/2014/main" id="{1730933A-9993-6CD3-8B2D-5D3805FABE4B}"/>
              </a:ext>
            </a:extLst>
          </p:cNvPr>
          <p:cNvSpPr>
            <a:spLocks noGrp="1" noChangeArrowheads="1"/>
          </p:cNvSpPr>
          <p:nvPr>
            <p:ph type="subTitle" idx="1"/>
          </p:nvPr>
        </p:nvSpPr>
        <p:spPr>
          <a:xfrm>
            <a:off x="609600" y="1463675"/>
            <a:ext cx="6324600" cy="441325"/>
          </a:xfrm>
          <a:extLst>
            <a:ext uri="{AF507438-7753-43E0-B8FC-AC1667EBCBE1}">
              <a14:hiddenEffects xmlns:a14="http://schemas.microsoft.com/office/drawing/2010/main">
                <a:effectLst>
                  <a:outerShdw dist="17961" dir="2700000" algn="ctr" rotWithShape="0">
                    <a:schemeClr val="bg1"/>
                  </a:outerShdw>
                </a:effectLst>
              </a14:hiddenEffects>
            </a:ext>
          </a:extLst>
        </p:spPr>
        <p:txBody>
          <a:bodyPr/>
          <a:lstStyle>
            <a:lvl1pPr marL="0" indent="0">
              <a:buFontTx/>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4331-2868-200C-6EE6-340AFB520C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47C9FC-059E-C6C0-243E-30C1A6A14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78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4293EA-8B2E-C5F2-7659-B6B790E5107B}"/>
              </a:ext>
            </a:extLst>
          </p:cNvPr>
          <p:cNvSpPr>
            <a:spLocks noGrp="1"/>
          </p:cNvSpPr>
          <p:nvPr>
            <p:ph type="title" orient="vert"/>
          </p:nvPr>
        </p:nvSpPr>
        <p:spPr>
          <a:xfrm>
            <a:off x="5867400" y="381000"/>
            <a:ext cx="1828800" cy="5562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332233-A582-43D5-4092-AAD68A177166}"/>
              </a:ext>
            </a:extLst>
          </p:cNvPr>
          <p:cNvSpPr>
            <a:spLocks noGrp="1"/>
          </p:cNvSpPr>
          <p:nvPr>
            <p:ph type="body" orient="vert" idx="1"/>
          </p:nvPr>
        </p:nvSpPr>
        <p:spPr>
          <a:xfrm>
            <a:off x="381000" y="381000"/>
            <a:ext cx="53340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27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36029-0162-510B-48C4-DE3E488D6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6A1D53-6CAC-0B82-EB2E-62F8E2C3A8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8866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65A1-407B-4185-26ED-0C252BE6BC7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CC286A-F1A8-F383-A120-E24E29C4FE4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2444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51BE-6A68-6216-634E-4C149CD16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1C5B0B-648B-420C-0AA5-13F5901FEBBF}"/>
              </a:ext>
            </a:extLst>
          </p:cNvPr>
          <p:cNvSpPr>
            <a:spLocks noGrp="1"/>
          </p:cNvSpPr>
          <p:nvPr>
            <p:ph sz="half" idx="1"/>
          </p:nvPr>
        </p:nvSpPr>
        <p:spPr>
          <a:xfrm>
            <a:off x="3810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D4938-A538-FDA1-B47D-8EE994D2B8D1}"/>
              </a:ext>
            </a:extLst>
          </p:cNvPr>
          <p:cNvSpPr>
            <a:spLocks noGrp="1"/>
          </p:cNvSpPr>
          <p:nvPr>
            <p:ph sz="half" idx="2"/>
          </p:nvPr>
        </p:nvSpPr>
        <p:spPr>
          <a:xfrm>
            <a:off x="4114800" y="1371600"/>
            <a:ext cx="3581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101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70C3-2C11-486C-39BE-F2A4C440FE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37108-DD0A-EE80-5ED6-819D68633A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76FD6-DA53-3F92-66AE-892084ACD6C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539322-28FD-AB8B-FFCF-145C4F4849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FB4C34-87FC-913E-6375-FFE7C2C03246}"/>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69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CD3C-06E8-ED30-626D-E62073A9EC6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953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13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3268-EAE7-23E8-FD52-0ECEC80F24F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B51CF2-F94A-E19B-29A4-F3067EB5109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977FA-B843-CB02-B80F-BBD5BB71106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0824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14AA-93FE-F1C2-4EDB-CFFC445C2C1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26630-9F49-7531-1710-4C0DEDA9F92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A1CF674-9850-4258-CB18-B418014491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90827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262486-B081-1F66-0309-6B868E2674E8}"/>
              </a:ext>
            </a:extLst>
          </p:cNvPr>
          <p:cNvSpPr>
            <a:spLocks noGrp="1" noChangeArrowheads="1"/>
          </p:cNvSpPr>
          <p:nvPr>
            <p:ph type="title"/>
          </p:nvPr>
        </p:nvSpPr>
        <p:spPr bwMode="auto">
          <a:xfrm>
            <a:off x="381000" y="3810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00A1903-8B94-2DFE-7B58-EA329F6CF28C}"/>
              </a:ext>
            </a:extLst>
          </p:cNvPr>
          <p:cNvSpPr>
            <a:spLocks noGrp="1" noChangeArrowheads="1"/>
          </p:cNvSpPr>
          <p:nvPr>
            <p:ph type="body" idx="1"/>
          </p:nvPr>
        </p:nvSpPr>
        <p:spPr bwMode="auto">
          <a:xfrm>
            <a:off x="381000" y="1371600"/>
            <a:ext cx="731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bg1"/>
          </a:solidFill>
          <a:latin typeface="+mj-lt"/>
          <a:ea typeface="+mj-ea"/>
          <a:cs typeface="+mj-cs"/>
        </a:defRPr>
      </a:lvl1pPr>
      <a:lvl2pPr algn="l" rtl="0" eaLnBrk="1" fontAlgn="base" hangingPunct="1">
        <a:spcBef>
          <a:spcPct val="0"/>
        </a:spcBef>
        <a:spcAft>
          <a:spcPct val="0"/>
        </a:spcAft>
        <a:defRPr sz="4400">
          <a:solidFill>
            <a:schemeClr val="bg1"/>
          </a:solidFill>
          <a:latin typeface="Microsoft Sans Serif" panose="020B0604020202020204" pitchFamily="34" charset="0"/>
        </a:defRPr>
      </a:lvl2pPr>
      <a:lvl3pPr algn="l" rtl="0" eaLnBrk="1" fontAlgn="base" hangingPunct="1">
        <a:spcBef>
          <a:spcPct val="0"/>
        </a:spcBef>
        <a:spcAft>
          <a:spcPct val="0"/>
        </a:spcAft>
        <a:defRPr sz="4400">
          <a:solidFill>
            <a:schemeClr val="bg1"/>
          </a:solidFill>
          <a:latin typeface="Microsoft Sans Serif" panose="020B0604020202020204" pitchFamily="34" charset="0"/>
        </a:defRPr>
      </a:lvl3pPr>
      <a:lvl4pPr algn="l" rtl="0" eaLnBrk="1" fontAlgn="base" hangingPunct="1">
        <a:spcBef>
          <a:spcPct val="0"/>
        </a:spcBef>
        <a:spcAft>
          <a:spcPct val="0"/>
        </a:spcAft>
        <a:defRPr sz="4400">
          <a:solidFill>
            <a:schemeClr val="bg1"/>
          </a:solidFill>
          <a:latin typeface="Microsoft Sans Serif" panose="020B0604020202020204" pitchFamily="34" charset="0"/>
        </a:defRPr>
      </a:lvl4pPr>
      <a:lvl5pPr algn="l" rtl="0" eaLnBrk="1" fontAlgn="base" hangingPunct="1">
        <a:spcBef>
          <a:spcPct val="0"/>
        </a:spcBef>
        <a:spcAft>
          <a:spcPct val="0"/>
        </a:spcAft>
        <a:defRPr sz="4400">
          <a:solidFill>
            <a:schemeClr val="bg1"/>
          </a:solidFill>
          <a:latin typeface="Microsoft Sans Serif" panose="020B0604020202020204" pitchFamily="34" charset="0"/>
        </a:defRPr>
      </a:lvl5pPr>
      <a:lvl6pPr marL="457200" algn="l" rtl="0" eaLnBrk="1" fontAlgn="base" hangingPunct="1">
        <a:spcBef>
          <a:spcPct val="0"/>
        </a:spcBef>
        <a:spcAft>
          <a:spcPct val="0"/>
        </a:spcAft>
        <a:defRPr sz="4400">
          <a:solidFill>
            <a:schemeClr val="bg1"/>
          </a:solidFill>
          <a:latin typeface="Microsoft Sans Serif" panose="020B0604020202020204" pitchFamily="34" charset="0"/>
        </a:defRPr>
      </a:lvl6pPr>
      <a:lvl7pPr marL="914400" algn="l" rtl="0" eaLnBrk="1" fontAlgn="base" hangingPunct="1">
        <a:spcBef>
          <a:spcPct val="0"/>
        </a:spcBef>
        <a:spcAft>
          <a:spcPct val="0"/>
        </a:spcAft>
        <a:defRPr sz="4400">
          <a:solidFill>
            <a:schemeClr val="bg1"/>
          </a:solidFill>
          <a:latin typeface="Microsoft Sans Serif" panose="020B0604020202020204" pitchFamily="34" charset="0"/>
        </a:defRPr>
      </a:lvl7pPr>
      <a:lvl8pPr marL="1371600" algn="l" rtl="0" eaLnBrk="1" fontAlgn="base" hangingPunct="1">
        <a:spcBef>
          <a:spcPct val="0"/>
        </a:spcBef>
        <a:spcAft>
          <a:spcPct val="0"/>
        </a:spcAft>
        <a:defRPr sz="4400">
          <a:solidFill>
            <a:schemeClr val="bg1"/>
          </a:solidFill>
          <a:latin typeface="Microsoft Sans Serif" panose="020B0604020202020204" pitchFamily="34" charset="0"/>
        </a:defRPr>
      </a:lvl8pPr>
      <a:lvl9pPr marL="1828800" algn="l" rtl="0" eaLnBrk="1" fontAlgn="base" hangingPunct="1">
        <a:spcBef>
          <a:spcPct val="0"/>
        </a:spcBef>
        <a:spcAft>
          <a:spcPct val="0"/>
        </a:spcAft>
        <a:defRPr sz="4400">
          <a:solidFill>
            <a:schemeClr val="bg1"/>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bg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bg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bg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jetbrains.com/pychar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a:extLst>
              <a:ext uri="{FF2B5EF4-FFF2-40B4-BE49-F238E27FC236}">
                <a16:creationId xmlns:a16="http://schemas.microsoft.com/office/drawing/2014/main" id="{7DF94D5C-1B2B-1B45-1F48-F108EA2B870B}"/>
              </a:ext>
            </a:extLst>
          </p:cNvPr>
          <p:cNvSpPr>
            <a:spLocks noGrp="1" noChangeArrowheads="1"/>
          </p:cNvSpPr>
          <p:nvPr>
            <p:ph type="ctrTitle"/>
          </p:nvPr>
        </p:nvSpPr>
        <p:spPr/>
        <p:txBody>
          <a:bodyPr/>
          <a:lstStyle/>
          <a:p>
            <a:r>
              <a:rPr lang="en-US" altLang="en-US" dirty="0"/>
              <a:t>Introduction to</a:t>
            </a:r>
            <a:endParaRPr lang="ru-RU" altLang="en-US" dirty="0"/>
          </a:p>
        </p:txBody>
      </p:sp>
      <p:sp>
        <p:nvSpPr>
          <p:cNvPr id="2053" name="Rectangle 5">
            <a:extLst>
              <a:ext uri="{FF2B5EF4-FFF2-40B4-BE49-F238E27FC236}">
                <a16:creationId xmlns:a16="http://schemas.microsoft.com/office/drawing/2014/main" id="{C347B0A5-B667-3E17-8C9B-507128BF7C94}"/>
              </a:ext>
            </a:extLst>
          </p:cNvPr>
          <p:cNvSpPr>
            <a:spLocks noGrp="1" noChangeArrowheads="1"/>
          </p:cNvSpPr>
          <p:nvPr>
            <p:ph type="subTitle" idx="1"/>
          </p:nvPr>
        </p:nvSpPr>
        <p:spPr/>
        <p:txBody>
          <a:bodyPr/>
          <a:lstStyle/>
          <a:p>
            <a:r>
              <a:rPr lang="en-US" altLang="en-US" dirty="0"/>
              <a:t>Problem Solving Methods</a:t>
            </a:r>
            <a:endParaRPr lang="ru-RU"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Key Aspects of Programming? Cont..</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Comments and Documentation: Explain code's purpose.</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Testing: Regularly test code for bugs.</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Version Control: Use systems like Git.</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Efficiency and Performance: Optimize for speed.</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Debugging: Identify and fix errors.</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Integration: Combine components and libraries.</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Security: Implement protection measures.</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Best Practices: Follow conventions and patterns.</a:t>
            </a:r>
            <a:endPar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66981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381000"/>
            <a:ext cx="6934200" cy="715962"/>
          </a:xfrm>
        </p:spPr>
        <p:txBody>
          <a:bodyPr/>
          <a:lstStyle/>
          <a:p>
            <a:r>
              <a:rPr lang="en-US" altLang="en-US" sz="3000" dirty="0">
                <a:solidFill>
                  <a:schemeClr val="tx1"/>
                </a:solidFill>
              </a:rPr>
              <a:t>What is Software Implementation?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219200"/>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Software implementation is the process of translating a software design, which includes specifications and algorithms, into a functional software application. It involves writing the actual code, integrating components, and putting the designed system into action. Software implementation is a critical phase in the software development lifecycle, as it brings the conceptual design to life and makes the software usable by end-users.</a:t>
            </a:r>
            <a:endPar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16169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Steps for Software Implementation? </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Code Development: Write the actual code.</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Integration: Combine code modules and components.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Testing: Identify and fix errors and bugs.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Database Creation: Establish data storage structures.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User Interface Design: Develop user-friendly interfaces.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Functionality Implementation: Code software features.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Error Handling and Validation: Address unexpected situations.</a:t>
            </a:r>
          </a:p>
          <a:p>
            <a:pPr algn="just">
              <a:lnSpc>
                <a:spcPct val="150000"/>
              </a:lnSpc>
            </a:pPr>
            <a:endPar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5493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Steps for Software Implementation? Continue..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Performance Optimization: Enhance software speed.</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Documentation: Create user and technical guides.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User Training: Educate users on software usage.</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Data Migration: Transfer data from old systems.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Deployment: Install software in target environments.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User Acceptance Testing: Let users test the software.</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Monitoring and Support Setup: Establish support mechanisms.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Launch: Officially release the software.</a:t>
            </a:r>
          </a:p>
        </p:txBody>
      </p:sp>
    </p:spTree>
    <p:extLst>
      <p:ext uri="{BB962C8B-B14F-4D97-AF65-F5344CB8AC3E}">
        <p14:creationId xmlns:p14="http://schemas.microsoft.com/office/powerpoint/2010/main" val="4053276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297657"/>
            <a:ext cx="6934200" cy="715962"/>
          </a:xfrm>
        </p:spPr>
        <p:txBody>
          <a:bodyPr/>
          <a:lstStyle/>
          <a:p>
            <a:r>
              <a:rPr lang="en-US" altLang="en-US" sz="3000" dirty="0">
                <a:solidFill>
                  <a:schemeClr val="tx1"/>
                </a:solidFill>
              </a:rPr>
              <a:t>What is Software Maintenance?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096962"/>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Software maintenance refers to the ongoing process of managing, updating, enhancing, and improving software applications after their initial development and deployment. It involves ensuring the software remains functional, efficient, secure, and aligned with changing user needs and technological advancements. Software maintenance is a crucial phase in the software development lifecycle, as it extends the software's lifespan and provides long-term value to users and organizations.</a:t>
            </a:r>
            <a:endPar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62752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Steps for Software Maintenance? </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Bug Fixing: Resolve errors and defects.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Updates and Patches: Provide regular improvements.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Adaptation to Changing Environments: Stay compatible.</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Security Enhancements: Protect against threats.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Performance Optimization: Ensure efficiency.</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User Interface Enhancements: Improve usability.</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Feature Enhancements: Add new capabilities.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Compliance and Regulations: Meet standards.</a:t>
            </a:r>
          </a:p>
        </p:txBody>
      </p:sp>
    </p:spTree>
    <p:extLst>
      <p:ext uri="{BB962C8B-B14F-4D97-AF65-F5344CB8AC3E}">
        <p14:creationId xmlns:p14="http://schemas.microsoft.com/office/powerpoint/2010/main" val="365081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685800"/>
            <a:ext cx="6934200" cy="715962"/>
          </a:xfrm>
        </p:spPr>
        <p:txBody>
          <a:bodyPr/>
          <a:lstStyle/>
          <a:p>
            <a:r>
              <a:rPr lang="en-US" altLang="en-US" sz="3000" dirty="0">
                <a:solidFill>
                  <a:schemeClr val="tx1"/>
                </a:solidFill>
              </a:rPr>
              <a:t>Steps for Software Maintenance? Continue..</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752600"/>
            <a:ext cx="6934200" cy="5105400"/>
          </a:xfrm>
        </p:spPr>
        <p:txBody>
          <a:bodyPr/>
          <a:lstStyle/>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Data Integrity: Maintain accurate data.</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User Support: Address user concerns.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Documentation Updates: Keep guides current.</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Regression Testing: Verify updates.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Version Control: Manage different versions.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End-of-Life Planning: Plan for retirement.</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Continuous Improvement: Gather feedback for enhancements.</a:t>
            </a:r>
          </a:p>
        </p:txBody>
      </p:sp>
    </p:spTree>
    <p:extLst>
      <p:ext uri="{BB962C8B-B14F-4D97-AF65-F5344CB8AC3E}">
        <p14:creationId xmlns:p14="http://schemas.microsoft.com/office/powerpoint/2010/main" val="151809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4703"/>
            <a:ext cx="6934200" cy="715962"/>
          </a:xfrm>
        </p:spPr>
        <p:txBody>
          <a:bodyPr/>
          <a:lstStyle/>
          <a:p>
            <a:r>
              <a:rPr lang="en-US" altLang="en-US" sz="3000" dirty="0">
                <a:solidFill>
                  <a:schemeClr val="bg2">
                    <a:lumMod val="75000"/>
                    <a:lumOff val="25000"/>
                  </a:schemeClr>
                </a:solidFill>
              </a:rPr>
              <a:t>Assignment 02</a:t>
            </a:r>
            <a:r>
              <a:rPr lang="en-US" altLang="en-US" sz="3000" dirty="0">
                <a:solidFill>
                  <a:schemeClr val="tx1"/>
                </a:solidFill>
              </a:rPr>
              <a:t>: Getting Started with Python and PyCharm</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752600"/>
            <a:ext cx="6934200" cy="5105400"/>
          </a:xfrm>
        </p:spPr>
        <p:txBody>
          <a:bodyPr/>
          <a:lstStyle/>
          <a:p>
            <a:pPr algn="just">
              <a:lnSpc>
                <a:spcPct val="150000"/>
              </a:lnSpc>
            </a:pPr>
            <a:r>
              <a:rPr lang="en-US" altLang="ko-KR" sz="23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Objective</a:t>
            </a: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 The purpose of this assignment is to introduce you to the basics of Python programming and the PyCharm Integrated Development Environment (IDE). By the end of this assignment, you should be able to set up Python, install PyCharm, and run a simple Python program to solidify your understanding of the basic syntax and structure.</a:t>
            </a:r>
          </a:p>
          <a:p>
            <a:pPr algn="just">
              <a:lnSpc>
                <a:spcPct val="150000"/>
              </a:lnSpc>
            </a:pPr>
            <a:endPar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8974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24703"/>
            <a:ext cx="6934200" cy="715962"/>
          </a:xfrm>
        </p:spPr>
        <p:txBody>
          <a:bodyPr/>
          <a:lstStyle/>
          <a:p>
            <a:r>
              <a:rPr lang="en-US" altLang="en-US" sz="3000" dirty="0">
                <a:solidFill>
                  <a:schemeClr val="bg2">
                    <a:lumMod val="75000"/>
                    <a:lumOff val="25000"/>
                  </a:schemeClr>
                </a:solidFill>
              </a:rPr>
              <a:t>Assignment 02</a:t>
            </a:r>
            <a:r>
              <a:rPr lang="en-US" altLang="en-US" sz="3000" dirty="0">
                <a:solidFill>
                  <a:schemeClr val="tx1"/>
                </a:solidFill>
              </a:rPr>
              <a:t>: Getting Started with Python and PyCharm</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752600"/>
            <a:ext cx="6934200" cy="5105400"/>
          </a:xfrm>
        </p:spPr>
        <p:txBody>
          <a:bodyPr/>
          <a:lstStyle/>
          <a:p>
            <a:pPr marL="0" indent="0" algn="just">
              <a:lnSpc>
                <a:spcPct val="150000"/>
              </a:lnSpc>
              <a:buNone/>
            </a:pPr>
            <a:r>
              <a:rPr lang="en-US" altLang="ko-KR" sz="23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Task 1: Installing Python and PyCharm</a:t>
            </a:r>
          </a:p>
          <a:p>
            <a:pPr marL="0" indent="0" algn="just">
              <a:lnSpc>
                <a:spcPct val="150000"/>
              </a:lnSpc>
              <a:buNone/>
            </a:pPr>
            <a:r>
              <a:rPr lang="en-US" altLang="ko-KR" sz="23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Task 2: Creating and Running Your First Python Program</a:t>
            </a:r>
          </a:p>
          <a:p>
            <a:pPr marL="0" indent="0" algn="just">
              <a:lnSpc>
                <a:spcPct val="150000"/>
              </a:lnSpc>
              <a:buNone/>
            </a:pPr>
            <a:r>
              <a:rPr lang="en-US" altLang="ko-KR" sz="2300" b="1"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Note:</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Make sure to follow the installation instructions carefully to avoid any issues.</a:t>
            </a:r>
          </a:p>
          <a:p>
            <a:pPr algn="just">
              <a:lnSpc>
                <a:spcPct val="150000"/>
              </a:lnSpc>
            </a:pPr>
            <a:r>
              <a:rPr lang="en-US" altLang="ko-KR" sz="23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If you encounter any problems during the installation or programming process, feel free to reach out for assistance.</a:t>
            </a:r>
          </a:p>
        </p:txBody>
      </p:sp>
    </p:spTree>
    <p:extLst>
      <p:ext uri="{BB962C8B-B14F-4D97-AF65-F5344CB8AC3E}">
        <p14:creationId xmlns:p14="http://schemas.microsoft.com/office/powerpoint/2010/main" val="35226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C320-2096-215C-49E3-64E9535DCB64}"/>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321ACCD3-7A71-12B2-F548-599C105AF5B2}"/>
              </a:ext>
            </a:extLst>
          </p:cNvPr>
          <p:cNvSpPr>
            <a:spLocks noGrp="1"/>
          </p:cNvSpPr>
          <p:nvPr>
            <p:ph idx="1"/>
          </p:nvPr>
        </p:nvSpPr>
        <p:spPr/>
        <p:txBody>
          <a:bodyPr/>
          <a:lstStyle/>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Download and install Python:</a:t>
            </a:r>
          </a:p>
          <a:p>
            <a:pPr marL="742950" lvl="1" indent="-285750"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Go to the official Python website at </a:t>
            </a:r>
            <a:r>
              <a:rPr lang="en-US" sz="2000" b="0" i="0" u="sng" dirty="0">
                <a:solidFill>
                  <a:srgbClr val="D1D5DB"/>
                </a:solidFill>
                <a:effectLst/>
                <a:latin typeface="Times New Roman" panose="02020603050405020304" pitchFamily="18" charset="0"/>
                <a:cs typeface="Times New Roman" panose="02020603050405020304" pitchFamily="18" charset="0"/>
                <a:hlinkClick r:id="rId2"/>
              </a:rPr>
              <a:t>https://www.python.org/downloads/</a:t>
            </a:r>
            <a:r>
              <a:rPr lang="en-US" sz="2000" b="0" i="0" dirty="0">
                <a:solidFill>
                  <a:srgbClr val="D1D5DB"/>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Choose the appropriate version of Python (preferably the latest stable version).</a:t>
            </a:r>
          </a:p>
          <a:p>
            <a:pPr marL="742950" lvl="1" indent="-285750"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Download the installer for your operating system and follow the installation instructions.</a:t>
            </a:r>
          </a:p>
          <a:p>
            <a:pPr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Download and install PyCharm:</a:t>
            </a:r>
          </a:p>
          <a:p>
            <a:pPr marL="742950" lvl="1" indent="-285750"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Go to the official PyCharm website at </a:t>
            </a:r>
            <a:r>
              <a:rPr lang="en-US" sz="2000" b="0" i="0" u="sng" dirty="0">
                <a:solidFill>
                  <a:srgbClr val="D1D5DB"/>
                </a:solidFill>
                <a:effectLst/>
                <a:latin typeface="Times New Roman" panose="02020603050405020304" pitchFamily="18" charset="0"/>
                <a:cs typeface="Times New Roman" panose="02020603050405020304" pitchFamily="18" charset="0"/>
                <a:hlinkClick r:id="rId3"/>
              </a:rPr>
              <a:t>https://www.jetbrains.com/pycharm/download/</a:t>
            </a:r>
            <a:r>
              <a:rPr lang="en-US" sz="2000" b="0" i="0" dirty="0">
                <a:solidFill>
                  <a:srgbClr val="D1D5DB"/>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Download the Community (free) version of PyCharm.</a:t>
            </a:r>
          </a:p>
          <a:p>
            <a:pPr marL="742950" lvl="1" indent="-285750" algn="l">
              <a:buFont typeface="+mj-lt"/>
              <a:buAutoNum type="arabicPeriod"/>
            </a:pPr>
            <a:r>
              <a:rPr lang="en-US" sz="2000" b="0" i="0" dirty="0">
                <a:solidFill>
                  <a:srgbClr val="D1D5DB"/>
                </a:solidFill>
                <a:effectLst/>
                <a:latin typeface="Times New Roman" panose="02020603050405020304" pitchFamily="18" charset="0"/>
                <a:cs typeface="Times New Roman" panose="02020603050405020304" pitchFamily="18" charset="0"/>
              </a:rPr>
              <a:t>Install PyCharm by following the installation instructions for your operating system.</a:t>
            </a:r>
          </a:p>
          <a:p>
            <a:endParaRPr lang="en-US" dirty="0"/>
          </a:p>
        </p:txBody>
      </p:sp>
    </p:spTree>
    <p:extLst>
      <p:ext uri="{BB962C8B-B14F-4D97-AF65-F5344CB8AC3E}">
        <p14:creationId xmlns:p14="http://schemas.microsoft.com/office/powerpoint/2010/main" val="4056606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Introduction to Problem Solving Skills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600" i="0" dirty="0">
                <a:solidFill>
                  <a:srgbClr val="2B2A2A"/>
                </a:solidFill>
                <a:effectLst/>
                <a:latin typeface="Times New Roman" panose="02020603050405020304" pitchFamily="18" charset="0"/>
                <a:cs typeface="Times New Roman" panose="02020603050405020304" pitchFamily="18" charset="0"/>
              </a:rPr>
              <a:t>Problem-solving skills are essential abilities that enable individuals to identify, analyze, and resolve challenges, obstacles, and issues they encounter in various aspects of life. These skills encompass a combination of cognitive, analytical, creative, and practical techniques that help individuals approach problems in a systematic and effective manner</a:t>
            </a:r>
            <a:endPar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09331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C320-2096-215C-49E3-64E9535DCB64}"/>
              </a:ext>
            </a:extLst>
          </p:cNvPr>
          <p:cNvSpPr>
            <a:spLocks noGrp="1"/>
          </p:cNvSpPr>
          <p:nvPr>
            <p:ph type="title"/>
          </p:nvPr>
        </p:nvSpPr>
        <p:spPr>
          <a:xfrm>
            <a:off x="381000" y="304800"/>
            <a:ext cx="7315200" cy="715963"/>
          </a:xfrm>
        </p:spPr>
        <p:txBody>
          <a:bodyPr/>
          <a:lstStyle/>
          <a:p>
            <a:r>
              <a:rPr lang="en-US" sz="2000" dirty="0"/>
              <a:t>Task 02</a:t>
            </a:r>
          </a:p>
        </p:txBody>
      </p:sp>
      <p:sp>
        <p:nvSpPr>
          <p:cNvPr id="3" name="Content Placeholder 2">
            <a:extLst>
              <a:ext uri="{FF2B5EF4-FFF2-40B4-BE49-F238E27FC236}">
                <a16:creationId xmlns:a16="http://schemas.microsoft.com/office/drawing/2014/main" id="{321ACCD3-7A71-12B2-F548-599C105AF5B2}"/>
              </a:ext>
            </a:extLst>
          </p:cNvPr>
          <p:cNvSpPr>
            <a:spLocks noGrp="1"/>
          </p:cNvSpPr>
          <p:nvPr>
            <p:ph idx="1"/>
          </p:nvPr>
        </p:nvSpPr>
        <p:spPr>
          <a:xfrm>
            <a:off x="381000" y="1143000"/>
            <a:ext cx="7315200" cy="4572000"/>
          </a:xfrm>
        </p:spPr>
        <p:txBody>
          <a:bodyPr/>
          <a:lstStyle/>
          <a:p>
            <a:r>
              <a:rPr lang="en-US" sz="1700" b="0" i="0" dirty="0">
                <a:solidFill>
                  <a:srgbClr val="D1D5DB"/>
                </a:solidFill>
                <a:effectLst/>
                <a:latin typeface="Times New Roman" panose="02020603050405020304" pitchFamily="18" charset="0"/>
                <a:cs typeface="Times New Roman" panose="02020603050405020304" pitchFamily="18" charset="0"/>
              </a:rPr>
              <a:t>Open PyCharm:</a:t>
            </a:r>
          </a:p>
          <a:p>
            <a:r>
              <a:rPr lang="en-US" sz="1700" b="0" i="0" dirty="0">
                <a:solidFill>
                  <a:srgbClr val="D1D5DB"/>
                </a:solidFill>
                <a:effectLst/>
                <a:latin typeface="Times New Roman" panose="02020603050405020304" pitchFamily="18" charset="0"/>
                <a:cs typeface="Times New Roman" panose="02020603050405020304" pitchFamily="18" charset="0"/>
              </a:rPr>
              <a:t>Launch PyCharm after installation.</a:t>
            </a:r>
          </a:p>
          <a:p>
            <a:r>
              <a:rPr lang="en-US" sz="1700" b="0" i="0" dirty="0">
                <a:solidFill>
                  <a:srgbClr val="D1D5DB"/>
                </a:solidFill>
                <a:effectLst/>
                <a:latin typeface="Times New Roman" panose="02020603050405020304" pitchFamily="18" charset="0"/>
                <a:cs typeface="Times New Roman" panose="02020603050405020304" pitchFamily="18" charset="0"/>
              </a:rPr>
              <a:t>If prompted, select "Create New Project."</a:t>
            </a:r>
          </a:p>
          <a:p>
            <a:r>
              <a:rPr lang="en-US" sz="1700" b="0" i="0" dirty="0">
                <a:solidFill>
                  <a:srgbClr val="D1D5DB"/>
                </a:solidFill>
                <a:effectLst/>
                <a:latin typeface="Times New Roman" panose="02020603050405020304" pitchFamily="18" charset="0"/>
                <a:cs typeface="Times New Roman" panose="02020603050405020304" pitchFamily="18" charset="0"/>
              </a:rPr>
              <a:t>Create a new Python file:</a:t>
            </a:r>
          </a:p>
          <a:p>
            <a:r>
              <a:rPr lang="en-US" sz="1700" b="0" i="0" dirty="0">
                <a:solidFill>
                  <a:srgbClr val="D1D5DB"/>
                </a:solidFill>
                <a:effectLst/>
                <a:latin typeface="Times New Roman" panose="02020603050405020304" pitchFamily="18" charset="0"/>
                <a:cs typeface="Times New Roman" panose="02020603050405020304" pitchFamily="18" charset="0"/>
              </a:rPr>
              <a:t>In the project creation wizard, give your project a name and choose a location to save it.</a:t>
            </a:r>
          </a:p>
          <a:p>
            <a:r>
              <a:rPr lang="en-US" sz="1700" b="0" i="0" dirty="0">
                <a:solidFill>
                  <a:srgbClr val="D1D5DB"/>
                </a:solidFill>
                <a:effectLst/>
                <a:latin typeface="Times New Roman" panose="02020603050405020304" pitchFamily="18" charset="0"/>
                <a:cs typeface="Times New Roman" panose="02020603050405020304" pitchFamily="18" charset="0"/>
              </a:rPr>
              <a:t>Once the project is created, right-click on the project's root folder in the Project Explorer panel on the left.</a:t>
            </a:r>
          </a:p>
          <a:p>
            <a:r>
              <a:rPr lang="en-US" sz="1700" b="0" i="0" dirty="0">
                <a:solidFill>
                  <a:srgbClr val="D1D5DB"/>
                </a:solidFill>
                <a:effectLst/>
                <a:latin typeface="Times New Roman" panose="02020603050405020304" pitchFamily="18" charset="0"/>
                <a:cs typeface="Times New Roman" panose="02020603050405020304" pitchFamily="18" charset="0"/>
              </a:rPr>
              <a:t>Select "New" &gt; "Python File" and name it something like "first_program.py."</a:t>
            </a:r>
          </a:p>
          <a:p>
            <a:r>
              <a:rPr lang="en-US" sz="1700" b="0" i="0" dirty="0">
                <a:solidFill>
                  <a:srgbClr val="D1D5DB"/>
                </a:solidFill>
                <a:effectLst/>
                <a:latin typeface="Times New Roman" panose="02020603050405020304" pitchFamily="18" charset="0"/>
                <a:cs typeface="Times New Roman" panose="02020603050405020304" pitchFamily="18" charset="0"/>
              </a:rPr>
              <a:t>Write a simple Python program:</a:t>
            </a:r>
          </a:p>
          <a:p>
            <a:r>
              <a:rPr lang="en-US" sz="1700" b="0" i="0" dirty="0">
                <a:solidFill>
                  <a:srgbClr val="D1D5DB"/>
                </a:solidFill>
                <a:effectLst/>
                <a:latin typeface="Times New Roman" panose="02020603050405020304" pitchFamily="18" charset="0"/>
                <a:cs typeface="Times New Roman" panose="02020603050405020304" pitchFamily="18" charset="0"/>
              </a:rPr>
              <a:t>In the newly created "first_program.py" file, enter the following code:</a:t>
            </a:r>
          </a:p>
          <a:p>
            <a:r>
              <a:rPr lang="en-US" sz="1700" b="0" i="0" dirty="0">
                <a:solidFill>
                  <a:srgbClr val="D1D5DB"/>
                </a:solidFill>
                <a:effectLst/>
                <a:latin typeface="Times New Roman" panose="02020603050405020304" pitchFamily="18" charset="0"/>
                <a:cs typeface="Times New Roman" panose="02020603050405020304" pitchFamily="18" charset="0"/>
              </a:rPr>
              <a:t>python</a:t>
            </a:r>
          </a:p>
          <a:p>
            <a:r>
              <a:rPr lang="en-US" sz="1700" b="0" i="0" dirty="0">
                <a:solidFill>
                  <a:srgbClr val="D1D5DB"/>
                </a:solidFill>
                <a:effectLst/>
                <a:latin typeface="Times New Roman" panose="02020603050405020304" pitchFamily="18" charset="0"/>
                <a:cs typeface="Times New Roman" panose="02020603050405020304" pitchFamily="18" charset="0"/>
              </a:rPr>
              <a:t>print("Hello, Python!")</a:t>
            </a:r>
          </a:p>
          <a:p>
            <a:r>
              <a:rPr lang="en-US" sz="1700" b="0" i="0" dirty="0">
                <a:solidFill>
                  <a:srgbClr val="D1D5DB"/>
                </a:solidFill>
                <a:effectLst/>
                <a:latin typeface="Times New Roman" panose="02020603050405020304" pitchFamily="18" charset="0"/>
                <a:cs typeface="Times New Roman" panose="02020603050405020304" pitchFamily="18" charset="0"/>
              </a:rPr>
              <a:t>This program will simply print the text "Hello, Python!" to the console.</a:t>
            </a:r>
          </a:p>
          <a:p>
            <a:r>
              <a:rPr lang="en-US" sz="1700" b="0" i="0" dirty="0">
                <a:solidFill>
                  <a:srgbClr val="D1D5DB"/>
                </a:solidFill>
                <a:effectLst/>
                <a:latin typeface="Times New Roman" panose="02020603050405020304" pitchFamily="18" charset="0"/>
                <a:cs typeface="Times New Roman" panose="02020603050405020304" pitchFamily="18" charset="0"/>
              </a:rPr>
              <a:t>Run the program:</a:t>
            </a:r>
          </a:p>
          <a:p>
            <a:r>
              <a:rPr lang="en-US" sz="1700" b="0" i="0" dirty="0">
                <a:solidFill>
                  <a:srgbClr val="D1D5DB"/>
                </a:solidFill>
                <a:effectLst/>
                <a:latin typeface="Times New Roman" panose="02020603050405020304" pitchFamily="18" charset="0"/>
                <a:cs typeface="Times New Roman" panose="02020603050405020304" pitchFamily="18" charset="0"/>
              </a:rPr>
              <a:t>Right-click anywhere in the code editor area and select "Run '</a:t>
            </a:r>
            <a:r>
              <a:rPr lang="en-US" sz="1700" b="0" i="0" dirty="0" err="1">
                <a:solidFill>
                  <a:srgbClr val="D1D5DB"/>
                </a:solidFill>
                <a:effectLst/>
                <a:latin typeface="Times New Roman" panose="02020603050405020304" pitchFamily="18" charset="0"/>
                <a:cs typeface="Times New Roman" panose="02020603050405020304" pitchFamily="18" charset="0"/>
              </a:rPr>
              <a:t>first_program</a:t>
            </a:r>
            <a:r>
              <a:rPr lang="en-US" sz="1700" b="0" i="0" dirty="0">
                <a:solidFill>
                  <a:srgbClr val="D1D5DB"/>
                </a:solidFill>
                <a:effectLst/>
                <a:latin typeface="Times New Roman" panose="02020603050405020304" pitchFamily="18" charset="0"/>
                <a:cs typeface="Times New Roman" panose="02020603050405020304" pitchFamily="18" charset="0"/>
              </a:rPr>
              <a:t>.'"</a:t>
            </a:r>
          </a:p>
          <a:p>
            <a:r>
              <a:rPr lang="en-US" sz="1700" b="0" i="0" dirty="0">
                <a:solidFill>
                  <a:srgbClr val="D1D5DB"/>
                </a:solidFill>
                <a:effectLst/>
                <a:latin typeface="Times New Roman" panose="02020603050405020304" pitchFamily="18" charset="0"/>
                <a:cs typeface="Times New Roman" panose="02020603050405020304" pitchFamily="18" charset="0"/>
              </a:rPr>
              <a:t>You should see the output in the Run console at the bottom of the PyCharm window.</a:t>
            </a:r>
            <a:endParaRPr lang="en-US" sz="1700" dirty="0"/>
          </a:p>
        </p:txBody>
      </p:sp>
    </p:spTree>
    <p:extLst>
      <p:ext uri="{BB962C8B-B14F-4D97-AF65-F5344CB8AC3E}">
        <p14:creationId xmlns:p14="http://schemas.microsoft.com/office/powerpoint/2010/main" val="722476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AE5B-DFAD-C45E-1783-B717AEB390EB}"/>
              </a:ext>
            </a:extLst>
          </p:cNvPr>
          <p:cNvSpPr>
            <a:spLocks noGrp="1"/>
          </p:cNvSpPr>
          <p:nvPr>
            <p:ph type="title"/>
          </p:nvPr>
        </p:nvSpPr>
        <p:spPr/>
        <p:txBody>
          <a:bodyPr/>
          <a:lstStyle/>
          <a:p>
            <a:r>
              <a:rPr lang="en-US" dirty="0"/>
              <a:t>Bonus Task (Optional)</a:t>
            </a:r>
          </a:p>
        </p:txBody>
      </p:sp>
      <p:sp>
        <p:nvSpPr>
          <p:cNvPr id="3" name="Content Placeholder 2">
            <a:extLst>
              <a:ext uri="{FF2B5EF4-FFF2-40B4-BE49-F238E27FC236}">
                <a16:creationId xmlns:a16="http://schemas.microsoft.com/office/drawing/2014/main" id="{8E3CA304-D540-72E0-B4A6-C66D5DB58DD2}"/>
              </a:ext>
            </a:extLst>
          </p:cNvPr>
          <p:cNvSpPr>
            <a:spLocks noGrp="1"/>
          </p:cNvSpPr>
          <p:nvPr>
            <p:ph idx="1"/>
          </p:nvPr>
        </p:nvSpPr>
        <p:spPr/>
        <p:txBody>
          <a:bodyPr/>
          <a:lstStyle/>
          <a:p>
            <a:pPr algn="just"/>
            <a:r>
              <a:rPr lang="en-US" b="1" i="0" dirty="0">
                <a:effectLst/>
                <a:latin typeface="Söhne"/>
              </a:rPr>
              <a:t>Task: Calculate and Display Age Difference</a:t>
            </a:r>
          </a:p>
          <a:p>
            <a:pPr algn="just"/>
            <a:r>
              <a:rPr lang="en-US" b="1" i="0" dirty="0">
                <a:effectLst/>
                <a:latin typeface="Söhne"/>
              </a:rPr>
              <a:t>Description:</a:t>
            </a:r>
            <a:r>
              <a:rPr lang="en-US" b="0" i="0" dirty="0">
                <a:solidFill>
                  <a:srgbClr val="D1D5DB"/>
                </a:solidFill>
                <a:effectLst/>
                <a:latin typeface="Söhne"/>
              </a:rPr>
              <a:t> In this bonus task, you'll create a simple Python program that calculates and displays the age difference between two individuals. This task will help you practice user input, basic calculations, and printing formatted output.</a:t>
            </a:r>
            <a:endParaRPr lang="en-US" dirty="0"/>
          </a:p>
        </p:txBody>
      </p:sp>
    </p:spTree>
    <p:extLst>
      <p:ext uri="{BB962C8B-B14F-4D97-AF65-F5344CB8AC3E}">
        <p14:creationId xmlns:p14="http://schemas.microsoft.com/office/powerpoint/2010/main" val="418139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AE5B-DFAD-C45E-1783-B717AEB390EB}"/>
              </a:ext>
            </a:extLst>
          </p:cNvPr>
          <p:cNvSpPr>
            <a:spLocks noGrp="1"/>
          </p:cNvSpPr>
          <p:nvPr>
            <p:ph type="title"/>
          </p:nvPr>
        </p:nvSpPr>
        <p:spPr/>
        <p:txBody>
          <a:bodyPr/>
          <a:lstStyle/>
          <a:p>
            <a:r>
              <a:rPr lang="en-US" dirty="0"/>
              <a:t>Bonus Challenge (Optional):</a:t>
            </a:r>
          </a:p>
        </p:txBody>
      </p:sp>
      <p:sp>
        <p:nvSpPr>
          <p:cNvPr id="3" name="Content Placeholder 2">
            <a:extLst>
              <a:ext uri="{FF2B5EF4-FFF2-40B4-BE49-F238E27FC236}">
                <a16:creationId xmlns:a16="http://schemas.microsoft.com/office/drawing/2014/main" id="{8E3CA304-D540-72E0-B4A6-C66D5DB58DD2}"/>
              </a:ext>
            </a:extLst>
          </p:cNvPr>
          <p:cNvSpPr>
            <a:spLocks noGrp="1"/>
          </p:cNvSpPr>
          <p:nvPr>
            <p:ph idx="1"/>
          </p:nvPr>
        </p:nvSpPr>
        <p:spPr>
          <a:xfrm>
            <a:off x="381000" y="1600200"/>
            <a:ext cx="8001000" cy="4572000"/>
          </a:xfrm>
        </p:spPr>
        <p:txBody>
          <a:bodyPr/>
          <a:lstStyle/>
          <a:p>
            <a:pPr algn="just"/>
            <a:r>
              <a:rPr lang="en-US" dirty="0"/>
              <a:t>If you're up for a bit more challenge, enhance your program further by adding the following functionality:</a:t>
            </a:r>
          </a:p>
          <a:p>
            <a:pPr algn="just"/>
            <a:r>
              <a:rPr lang="en-US" dirty="0"/>
              <a:t>Ask the user for their names (or assign default names).</a:t>
            </a:r>
          </a:p>
          <a:p>
            <a:pPr algn="just"/>
            <a:endParaRPr lang="en-US" dirty="0"/>
          </a:p>
          <a:p>
            <a:pPr marL="0" indent="0" algn="just">
              <a:buNone/>
            </a:pPr>
            <a:r>
              <a:rPr lang="en-US" dirty="0"/>
              <a:t>Tip: Use the format() method or f-strings to include the names in the output message.</a:t>
            </a:r>
          </a:p>
        </p:txBody>
      </p:sp>
    </p:spTree>
    <p:extLst>
      <p:ext uri="{BB962C8B-B14F-4D97-AF65-F5344CB8AC3E}">
        <p14:creationId xmlns:p14="http://schemas.microsoft.com/office/powerpoint/2010/main" val="2239140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AE5B-DFAD-C45E-1783-B717AEB390EB}"/>
              </a:ext>
            </a:extLst>
          </p:cNvPr>
          <p:cNvSpPr>
            <a:spLocks noGrp="1"/>
          </p:cNvSpPr>
          <p:nvPr>
            <p:ph type="title"/>
          </p:nvPr>
        </p:nvSpPr>
        <p:spPr/>
        <p:txBody>
          <a:bodyPr/>
          <a:lstStyle/>
          <a:p>
            <a:r>
              <a:rPr lang="en-US" dirty="0"/>
              <a:t>Desired Output:</a:t>
            </a:r>
          </a:p>
        </p:txBody>
      </p:sp>
      <p:sp>
        <p:nvSpPr>
          <p:cNvPr id="3" name="Content Placeholder 2">
            <a:extLst>
              <a:ext uri="{FF2B5EF4-FFF2-40B4-BE49-F238E27FC236}">
                <a16:creationId xmlns:a16="http://schemas.microsoft.com/office/drawing/2014/main" id="{8E3CA304-D540-72E0-B4A6-C66D5DB58DD2}"/>
              </a:ext>
            </a:extLst>
          </p:cNvPr>
          <p:cNvSpPr>
            <a:spLocks noGrp="1"/>
          </p:cNvSpPr>
          <p:nvPr>
            <p:ph idx="1"/>
          </p:nvPr>
        </p:nvSpPr>
        <p:spPr>
          <a:xfrm>
            <a:off x="381000" y="1600200"/>
            <a:ext cx="8001000" cy="4572000"/>
          </a:xfrm>
        </p:spPr>
        <p:txBody>
          <a:bodyPr/>
          <a:lstStyle/>
          <a:p>
            <a:pPr algn="just"/>
            <a:r>
              <a:rPr lang="en-US" dirty="0">
                <a:solidFill>
                  <a:schemeClr val="tx1">
                    <a:lumMod val="40000"/>
                    <a:lumOff val="60000"/>
                  </a:schemeClr>
                </a:solidFill>
              </a:rPr>
              <a:t>Enter the birth year of Person A: 1990</a:t>
            </a:r>
          </a:p>
          <a:p>
            <a:pPr algn="just"/>
            <a:r>
              <a:rPr lang="en-US" dirty="0">
                <a:solidFill>
                  <a:schemeClr val="tx1">
                    <a:lumMod val="40000"/>
                    <a:lumOff val="60000"/>
                  </a:schemeClr>
                </a:solidFill>
              </a:rPr>
              <a:t>Enter the birth year of Person B: 1985</a:t>
            </a:r>
          </a:p>
          <a:p>
            <a:pPr algn="just"/>
            <a:r>
              <a:rPr lang="en-US" dirty="0">
                <a:solidFill>
                  <a:schemeClr val="tx1">
                    <a:lumMod val="40000"/>
                    <a:lumOff val="60000"/>
                  </a:schemeClr>
                </a:solidFill>
              </a:rPr>
              <a:t>The age difference between Person A and Person B is 5 years.</a:t>
            </a:r>
          </a:p>
        </p:txBody>
      </p:sp>
    </p:spTree>
    <p:extLst>
      <p:ext uri="{BB962C8B-B14F-4D97-AF65-F5344CB8AC3E}">
        <p14:creationId xmlns:p14="http://schemas.microsoft.com/office/powerpoint/2010/main" val="3614577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What is Problem Solving Method?</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1800" i="0" dirty="0">
                <a:solidFill>
                  <a:srgbClr val="2B2A2A"/>
                </a:solidFill>
                <a:effectLst/>
                <a:latin typeface="Times New Roman" panose="02020603050405020304" pitchFamily="18" charset="0"/>
                <a:cs typeface="Times New Roman" panose="02020603050405020304" pitchFamily="18" charset="0"/>
              </a:rPr>
              <a:t>Define the Problem</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Gather Information</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Generate Possible Solutions</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Evaluate Options</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Select Best Solution</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Develop an Action Phase</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Implement the Solution</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Monitor &amp; Evaluate</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Reflect &amp; Learn</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Iterate &amp; Refine</a:t>
            </a:r>
          </a:p>
          <a:p>
            <a:pPr algn="just">
              <a:lnSpc>
                <a:spcPct val="150000"/>
              </a:lnSpc>
            </a:pPr>
            <a:r>
              <a:rPr lang="en-US" altLang="ko-KR" sz="18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Communication &amp; Document the Process</a:t>
            </a:r>
          </a:p>
          <a:p>
            <a:pPr algn="just">
              <a:lnSpc>
                <a:spcPct val="150000"/>
              </a:lnSpc>
            </a:pPr>
            <a:endPar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0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6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2560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What is Preliminary Investigation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Preliminary Investigation, often referred to as Preliminary Research or Initial Analysis, is a crucial phase in problem-solving and project management. It involves gathering essential information and conducting a preliminary assessment to determine the feasibility, scope, and potential solutions for a particular problem or project. This investigation aims to provide a clear understanding of the problem, identify its underlying causes, and lay the foundation for further planning and decision-making.</a:t>
            </a:r>
            <a:endPar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60102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Preliminary Investigation Phases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Problem Investigation</a:t>
            </a:r>
          </a:p>
          <a:p>
            <a:pPr algn="just">
              <a:lnSpc>
                <a:spcPct val="150000"/>
              </a:lnSpc>
            </a:pP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Gather Information</a:t>
            </a:r>
          </a:p>
          <a:p>
            <a:pPr algn="just">
              <a:lnSpc>
                <a:spcPct val="150000"/>
              </a:lnSpc>
            </a:pP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Stakeholders Involvement</a:t>
            </a:r>
          </a:p>
          <a:p>
            <a:pPr algn="just">
              <a:lnSpc>
                <a:spcPct val="150000"/>
              </a:lnSpc>
            </a:pP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Feasibility Assessment</a:t>
            </a:r>
          </a:p>
          <a:p>
            <a:pPr algn="just">
              <a:lnSpc>
                <a:spcPct val="150000"/>
              </a:lnSpc>
            </a:pP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Cost-Benefit Analysis</a:t>
            </a:r>
          </a:p>
          <a:p>
            <a:pPr algn="just">
              <a:lnSpc>
                <a:spcPct val="150000"/>
              </a:lnSpc>
            </a:pP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Data Analysis</a:t>
            </a:r>
          </a:p>
          <a:p>
            <a:pPr algn="just">
              <a:lnSpc>
                <a:spcPct val="150000"/>
              </a:lnSpc>
            </a:pP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Solution Exploration</a:t>
            </a:r>
          </a:p>
          <a:p>
            <a:pPr algn="just">
              <a:lnSpc>
                <a:spcPct val="150000"/>
              </a:lnSpc>
            </a:pPr>
            <a:r>
              <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rPr>
              <a:t>Documentation</a:t>
            </a:r>
          </a:p>
          <a:p>
            <a:pPr algn="just">
              <a:lnSpc>
                <a:spcPct val="150000"/>
              </a:lnSpc>
            </a:pPr>
            <a:endPar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endPar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a:p>
            <a:pPr marL="0" indent="0" algn="just">
              <a:lnSpc>
                <a:spcPct val="150000"/>
              </a:lnSpc>
              <a:buNone/>
            </a:pPr>
            <a:endPar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78006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What is Analysis?</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200" i="0" dirty="0">
                <a:solidFill>
                  <a:srgbClr val="2B2A2A"/>
                </a:solidFill>
                <a:effectLst/>
                <a:latin typeface="Times New Roman" panose="02020603050405020304" pitchFamily="18" charset="0"/>
                <a:cs typeface="Times New Roman" panose="02020603050405020304" pitchFamily="18" charset="0"/>
              </a:rPr>
              <a:t>Analysis is the systematic process of examining, evaluating, and breaking down complex information, data, or phenomena to gain a deeper understanding of their components, relationships, and underlying principles. It involves identifying patterns, trends, insights, and connections within the data or information to extract meaningful conclusions and make informed decisions. Analysis plays a crucial role in various fields, including science, business, engineering, finance, and problem-solving.</a:t>
            </a:r>
            <a:endParaRPr lang="en-US" altLang="ko-KR" sz="22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36653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What is Algorithm Design?</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Algorithm design refers to the process of creating step-by-step instructions or a systematic plan to solve a specific problem or perform a task. Algorithms provide a clear and organized way to outline the sequence of actions needed to achieve a desired outcome. They serve as the building blocks for creating efficient and effective software programs, processes, and systems.</a:t>
            </a:r>
            <a:endPar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1481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What is Software Coding?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524000"/>
            <a:ext cx="6934200" cy="5105400"/>
          </a:xfrm>
        </p:spPr>
        <p:txBody>
          <a:bodyPr/>
          <a:lstStyle/>
          <a:p>
            <a:pPr algn="just">
              <a:lnSpc>
                <a:spcPct val="150000"/>
              </a:lnSpc>
            </a:pPr>
            <a:r>
              <a:rPr lang="en-US" sz="2400" i="0" dirty="0">
                <a:solidFill>
                  <a:srgbClr val="2B2A2A"/>
                </a:solidFill>
                <a:effectLst/>
                <a:latin typeface="Times New Roman" panose="02020603050405020304" pitchFamily="18" charset="0"/>
                <a:cs typeface="Times New Roman" panose="02020603050405020304" pitchFamily="18" charset="0"/>
              </a:rPr>
              <a:t>Software coding, also known as programming or writing code, is the process of translating a software design or an algorithm into a formal set of instructions that a computer can understand and execute. Coding involves writing lines of code using a specific programming language to create software applications, scripts, or other computer programs.</a:t>
            </a:r>
            <a:endParaRPr lang="en-US" altLang="ko-KR" sz="2400" dirty="0">
              <a:solidFill>
                <a:srgbClr val="2B2A2A"/>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873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AEAD316-F1A4-CAED-7876-D62A32573D86}"/>
              </a:ext>
            </a:extLst>
          </p:cNvPr>
          <p:cNvSpPr>
            <a:spLocks noGrp="1" noChangeArrowheads="1"/>
          </p:cNvSpPr>
          <p:nvPr>
            <p:ph type="title"/>
          </p:nvPr>
        </p:nvSpPr>
        <p:spPr>
          <a:xfrm>
            <a:off x="1981200" y="533400"/>
            <a:ext cx="6934200" cy="715962"/>
          </a:xfrm>
        </p:spPr>
        <p:txBody>
          <a:bodyPr/>
          <a:lstStyle/>
          <a:p>
            <a:r>
              <a:rPr lang="en-US" altLang="en-US" sz="3000" dirty="0">
                <a:solidFill>
                  <a:schemeClr val="tx1"/>
                </a:solidFill>
              </a:rPr>
              <a:t>Key Aspects of Programming?</a:t>
            </a:r>
          </a:p>
        </p:txBody>
      </p:sp>
      <p:sp>
        <p:nvSpPr>
          <p:cNvPr id="60419" name="Rectangle 3">
            <a:extLst>
              <a:ext uri="{FF2B5EF4-FFF2-40B4-BE49-F238E27FC236}">
                <a16:creationId xmlns:a16="http://schemas.microsoft.com/office/drawing/2014/main" id="{7FB3407E-A40E-46E3-C6F6-85A3E0B9857B}"/>
              </a:ext>
            </a:extLst>
          </p:cNvPr>
          <p:cNvSpPr>
            <a:spLocks noGrp="1" noChangeArrowheads="1"/>
          </p:cNvSpPr>
          <p:nvPr>
            <p:ph type="body" idx="1"/>
          </p:nvPr>
        </p:nvSpPr>
        <p:spPr>
          <a:xfrm>
            <a:off x="1981200" y="1371600"/>
            <a:ext cx="6934200" cy="5105400"/>
          </a:xfrm>
        </p:spPr>
        <p:txBody>
          <a:bodyPr/>
          <a:lstStyle/>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Programming Languages: Choose a suitable language.</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Syntax: Follow language-specific rules.</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Logic and Algorithms: Translate logic into code.</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Data Structures: Define and manipulate data.</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Functions and Methods: Use modular components.</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Object-Oriented Programming: If applicable.</a:t>
            </a:r>
          </a:p>
          <a:p>
            <a:pPr algn="just">
              <a:lnSpc>
                <a:spcPct val="150000"/>
              </a:lnSpc>
            </a:pPr>
            <a:r>
              <a:rPr lang="en-US" sz="2300" i="0" dirty="0">
                <a:solidFill>
                  <a:srgbClr val="2B2A2A"/>
                </a:solidFill>
                <a:effectLst/>
                <a:latin typeface="Times New Roman" panose="02020603050405020304" pitchFamily="18" charset="0"/>
                <a:cs typeface="Times New Roman" panose="02020603050405020304" pitchFamily="18" charset="0"/>
              </a:rPr>
              <a:t>Error Handling: Implement error-catching mechanisms.</a:t>
            </a:r>
          </a:p>
        </p:txBody>
      </p:sp>
    </p:spTree>
    <p:extLst>
      <p:ext uri="{BB962C8B-B14F-4D97-AF65-F5344CB8AC3E}">
        <p14:creationId xmlns:p14="http://schemas.microsoft.com/office/powerpoint/2010/main" val="2717350591"/>
      </p:ext>
    </p:extLst>
  </p:cSld>
  <p:clrMapOvr>
    <a:masterClrMapping/>
  </p:clrMapOvr>
</p:sld>
</file>

<file path=ppt/theme/theme1.xml><?xml version="1.0" encoding="utf-8"?>
<a:theme xmlns:a="http://schemas.openxmlformats.org/drawingml/2006/main" name="powerpoint-template-24">
  <a:themeElements>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0C209B"/>
        </a:lt2>
        <a:accent1>
          <a:srgbClr val="2167BF"/>
        </a:accent1>
        <a:accent2>
          <a:srgbClr val="C60C0D"/>
        </a:accent2>
        <a:accent3>
          <a:srgbClr val="FFFFFF"/>
        </a:accent3>
        <a:accent4>
          <a:srgbClr val="404040"/>
        </a:accent4>
        <a:accent5>
          <a:srgbClr val="ABB8DC"/>
        </a:accent5>
        <a:accent6>
          <a:srgbClr val="B30A0B"/>
        </a:accent6>
        <a:hlink>
          <a:srgbClr val="4793C7"/>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93CB6A"/>
        </a:lt2>
        <a:accent1>
          <a:srgbClr val="71BE5E"/>
        </a:accent1>
        <a:accent2>
          <a:srgbClr val="A0CD6E"/>
        </a:accent2>
        <a:accent3>
          <a:srgbClr val="FFFFFF"/>
        </a:accent3>
        <a:accent4>
          <a:srgbClr val="404040"/>
        </a:accent4>
        <a:accent5>
          <a:srgbClr val="BBDBB6"/>
        </a:accent5>
        <a:accent6>
          <a:srgbClr val="91BA63"/>
        </a:accent6>
        <a:hlink>
          <a:srgbClr val="6BAB4A"/>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189C25"/>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1E14F"/>
        </a:lt2>
        <a:accent1>
          <a:srgbClr val="33B642"/>
        </a:accent1>
        <a:accent2>
          <a:srgbClr val="5ED05F"/>
        </a:accent2>
        <a:accent3>
          <a:srgbClr val="FFFFFF"/>
        </a:accent3>
        <a:accent4>
          <a:srgbClr val="404040"/>
        </a:accent4>
        <a:accent5>
          <a:srgbClr val="ADD7B0"/>
        </a:accent5>
        <a:accent6>
          <a:srgbClr val="54BC55"/>
        </a:accent6>
        <a:hlink>
          <a:srgbClr val="66D15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4C8E3D"/>
        </a:lt2>
        <a:accent1>
          <a:srgbClr val="66A050"/>
        </a:accent1>
        <a:accent2>
          <a:srgbClr val="6EA552"/>
        </a:accent2>
        <a:accent3>
          <a:srgbClr val="FFFFFF"/>
        </a:accent3>
        <a:accent4>
          <a:srgbClr val="404040"/>
        </a:accent4>
        <a:accent5>
          <a:srgbClr val="B8CDB3"/>
        </a:accent5>
        <a:accent6>
          <a:srgbClr val="639549"/>
        </a:accent6>
        <a:hlink>
          <a:srgbClr val="89B96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4D7C48"/>
        </a:lt2>
        <a:accent1>
          <a:srgbClr val="599148"/>
        </a:accent1>
        <a:accent2>
          <a:srgbClr val="69A253"/>
        </a:accent2>
        <a:accent3>
          <a:srgbClr val="FFFFFF"/>
        </a:accent3>
        <a:accent4>
          <a:srgbClr val="404040"/>
        </a:accent4>
        <a:accent5>
          <a:srgbClr val="B5C7B1"/>
        </a:accent5>
        <a:accent6>
          <a:srgbClr val="5E924A"/>
        </a:accent6>
        <a:hlink>
          <a:srgbClr val="80C15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467F20"/>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8A9BA5"/>
        </a:lt2>
        <a:accent1>
          <a:srgbClr val="5CA822"/>
        </a:accent1>
        <a:accent2>
          <a:srgbClr val="66C022"/>
        </a:accent2>
        <a:accent3>
          <a:srgbClr val="FFFFFF"/>
        </a:accent3>
        <a:accent4>
          <a:srgbClr val="404040"/>
        </a:accent4>
        <a:accent5>
          <a:srgbClr val="B5D1AB"/>
        </a:accent5>
        <a:accent6>
          <a:srgbClr val="5CAE1E"/>
        </a:accent6>
        <a:hlink>
          <a:srgbClr val="71CF2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51873B"/>
        </a:lt2>
        <a:accent1>
          <a:srgbClr val="669E4B"/>
        </a:accent1>
        <a:accent2>
          <a:srgbClr val="79B25C"/>
        </a:accent2>
        <a:accent3>
          <a:srgbClr val="FFFFFF"/>
        </a:accent3>
        <a:accent4>
          <a:srgbClr val="404040"/>
        </a:accent4>
        <a:accent5>
          <a:srgbClr val="B8CCB1"/>
        </a:accent5>
        <a:accent6>
          <a:srgbClr val="6DA153"/>
        </a:accent6>
        <a:hlink>
          <a:srgbClr val="92CB6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1">
        <a:dk1>
          <a:srgbClr val="4D4D4D"/>
        </a:dk1>
        <a:lt1>
          <a:srgbClr val="FFFFFF"/>
        </a:lt1>
        <a:dk2>
          <a:srgbClr val="4D4D4D"/>
        </a:dk2>
        <a:lt2>
          <a:srgbClr val="0E7E24"/>
        </a:lt2>
        <a:accent1>
          <a:srgbClr val="369026"/>
        </a:accent1>
        <a:accent2>
          <a:srgbClr val="57A025"/>
        </a:accent2>
        <a:accent3>
          <a:srgbClr val="FFFFFF"/>
        </a:accent3>
        <a:accent4>
          <a:srgbClr val="404040"/>
        </a:accent4>
        <a:accent5>
          <a:srgbClr val="AEC6AC"/>
        </a:accent5>
        <a:accent6>
          <a:srgbClr val="4E9120"/>
        </a:accent6>
        <a:hlink>
          <a:srgbClr val="73B023"/>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2">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01A604"/>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3">
        <a:dk1>
          <a:srgbClr val="4D4D4D"/>
        </a:dk1>
        <a:lt1>
          <a:srgbClr val="FFFFFF"/>
        </a:lt1>
        <a:dk2>
          <a:srgbClr val="4D4D4D"/>
        </a:dk2>
        <a:lt2>
          <a:srgbClr val="015802"/>
        </a:lt2>
        <a:accent1>
          <a:srgbClr val="016E01"/>
        </a:accent1>
        <a:accent2>
          <a:srgbClr val="019003"/>
        </a:accent2>
        <a:accent3>
          <a:srgbClr val="FFFFFF"/>
        </a:accent3>
        <a:accent4>
          <a:srgbClr val="404040"/>
        </a:accent4>
        <a:accent5>
          <a:srgbClr val="AABAAA"/>
        </a:accent5>
        <a:accent6>
          <a:srgbClr val="018202"/>
        </a:accent6>
        <a:hlink>
          <a:srgbClr val="DE00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996</TotalTime>
  <Words>1508</Words>
  <Application>Microsoft Office PowerPoint</Application>
  <PresentationFormat>On-screen Show (4:3)</PresentationFormat>
  <Paragraphs>156</Paragraphs>
  <Slides>23</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Microsoft Sans Serif</vt:lpstr>
      <vt:lpstr>Söhne</vt:lpstr>
      <vt:lpstr>Times New Roman</vt:lpstr>
      <vt:lpstr>powerpoint-template-24</vt:lpstr>
      <vt:lpstr>Introduction to</vt:lpstr>
      <vt:lpstr>Introduction to Problem Solving Skills</vt:lpstr>
      <vt:lpstr>What is Problem Solving Method?</vt:lpstr>
      <vt:lpstr>What is Preliminary Investigation</vt:lpstr>
      <vt:lpstr>Preliminary Investigation Phases</vt:lpstr>
      <vt:lpstr>What is Analysis?</vt:lpstr>
      <vt:lpstr>What is Algorithm Design?</vt:lpstr>
      <vt:lpstr>What is Software Coding?</vt:lpstr>
      <vt:lpstr>Key Aspects of Programming?</vt:lpstr>
      <vt:lpstr>Key Aspects of Programming? Cont..</vt:lpstr>
      <vt:lpstr>What is Software Implementation?</vt:lpstr>
      <vt:lpstr>Steps for Software Implementation? </vt:lpstr>
      <vt:lpstr>Steps for Software Implementation? Continue..</vt:lpstr>
      <vt:lpstr>What is Software Maintenance?</vt:lpstr>
      <vt:lpstr>Steps for Software Maintenance? </vt:lpstr>
      <vt:lpstr>Steps for Software Maintenance? Continue..</vt:lpstr>
      <vt:lpstr>Assignment 02: Getting Started with Python and PyCharm</vt:lpstr>
      <vt:lpstr>Assignment 02: Getting Started with Python and PyCharm</vt:lpstr>
      <vt:lpstr>Instructions</vt:lpstr>
      <vt:lpstr>Task 02</vt:lpstr>
      <vt:lpstr>Bonus Task (Optional)</vt:lpstr>
      <vt:lpstr>Bonus Challenge (Optional):</vt:lpstr>
      <vt:lpstr>Desired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Hammad Imran</dc:creator>
  <cp:lastModifiedBy>Hammad Imran</cp:lastModifiedBy>
  <cp:revision>12</cp:revision>
  <dcterms:created xsi:type="dcterms:W3CDTF">2023-07-15T06:48:42Z</dcterms:created>
  <dcterms:modified xsi:type="dcterms:W3CDTF">2023-08-13T21:11:32Z</dcterms:modified>
</cp:coreProperties>
</file>