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02" r:id="rId4"/>
    <p:sldId id="304" r:id="rId5"/>
    <p:sldId id="328" r:id="rId6"/>
    <p:sldId id="257" r:id="rId7"/>
    <p:sldId id="258" r:id="rId8"/>
    <p:sldId id="260" r:id="rId9"/>
    <p:sldId id="261" r:id="rId10"/>
    <p:sldId id="262" r:id="rId11"/>
    <p:sldId id="263" r:id="rId12"/>
    <p:sldId id="296" r:id="rId13"/>
    <p:sldId id="297" r:id="rId14"/>
    <p:sldId id="298" r:id="rId15"/>
    <p:sldId id="301" r:id="rId16"/>
    <p:sldId id="329" r:id="rId17"/>
    <p:sldId id="303" r:id="rId18"/>
    <p:sldId id="306" r:id="rId19"/>
    <p:sldId id="307" r:id="rId20"/>
    <p:sldId id="308" r:id="rId21"/>
    <p:sldId id="317" r:id="rId22"/>
    <p:sldId id="318" r:id="rId23"/>
    <p:sldId id="389" r:id="rId24"/>
    <p:sldId id="390" r:id="rId25"/>
    <p:sldId id="391" r:id="rId26"/>
    <p:sldId id="392" r:id="rId27"/>
    <p:sldId id="393" r:id="rId28"/>
    <p:sldId id="394" r:id="rId29"/>
    <p:sldId id="395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43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4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3374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88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11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36" y="1069340"/>
            <a:ext cx="7212330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57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15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15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8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36" y="1069340"/>
            <a:ext cx="72123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7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Function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51" y="1097147"/>
            <a:ext cx="310979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solidFill>
                  <a:srgbClr val="FFC000"/>
                </a:solidFill>
              </a:rPr>
              <a:t>Keyword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spc="-4" dirty="0">
                <a:solidFill>
                  <a:srgbClr val="FFC000"/>
                </a:solidFill>
              </a:rPr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802" y="1812665"/>
            <a:ext cx="8359598" cy="26564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Positional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 can,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optionally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 be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specified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parameter</a:t>
            </a:r>
            <a:r>
              <a:rPr sz="150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68116" algn="l" defTabSz="685800" fontAlgn="auto">
              <a:spcBef>
                <a:spcPts val="1248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whether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150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11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450"/>
              </a:spcAft>
              <a:tabLst>
                <a:tab pos="2804159" algn="l"/>
              </a:tabLs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my_func(a,</a:t>
            </a:r>
            <a:r>
              <a:rPr sz="1500" spc="3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</a:t>
            </a:r>
            <a:r>
              <a:rPr sz="1500" spc="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c)</a:t>
            </a:r>
            <a:r>
              <a:rPr sz="1500" spc="-225" dirty="0">
                <a:solidFill>
                  <a:srgbClr val="FFFF00"/>
                </a:solidFill>
                <a:latin typeface="Lucida Console"/>
                <a:cs typeface="Lucida Console"/>
              </a:rPr>
              <a:t>	</a:t>
            </a:r>
            <a:r>
              <a:rPr sz="1500" spc="-4" dirty="0">
                <a:solidFill>
                  <a:srgbClr val="FFFF00"/>
                </a:solidFill>
                <a:latin typeface="Lucida Console"/>
              </a:rPr>
              <a:t>my_func(1, 2, 3)</a:t>
            </a:r>
            <a:endParaRPr lang="en-US" sz="1500" spc="-4" dirty="0">
              <a:solidFill>
                <a:srgbClr val="FFFF00"/>
              </a:solidFill>
              <a:latin typeface="Lucida Console"/>
            </a:endParaRPr>
          </a:p>
          <a:p>
            <a:pPr marL="9525" algn="l" defTabSz="685800" fontAlgn="auto">
              <a:spcBef>
                <a:spcPts val="450"/>
              </a:spcBef>
              <a:spcAft>
                <a:spcPts val="450"/>
              </a:spcAft>
              <a:tabLst>
                <a:tab pos="2804159" algn="l"/>
              </a:tabLst>
            </a:pPr>
            <a:r>
              <a:rPr lang="en-US" sz="1500" spc="-4" baseline="1543" dirty="0">
                <a:solidFill>
                  <a:srgbClr val="FFFF00"/>
                </a:solidFill>
                <a:latin typeface="Lucida Console"/>
                <a:cs typeface="Lucida Console"/>
              </a:rPr>
              <a:t>                               </a:t>
            </a:r>
            <a:r>
              <a:rPr lang="en-US" sz="1500" baseline="1543" dirty="0">
                <a:solidFill>
                  <a:srgbClr val="FFFF00"/>
                </a:solidFill>
                <a:latin typeface="Lucida Console"/>
                <a:cs typeface="Lucida Console"/>
              </a:rPr>
              <a:t>    </a:t>
            </a:r>
            <a:r>
              <a:rPr lang="en-US" sz="2100" baseline="1543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</a:rPr>
              <a:t>my_func(1, 2, c=3)</a:t>
            </a:r>
          </a:p>
          <a:p>
            <a:pPr marL="2804159" algn="l" defTabSz="685800" fontAlgn="auto">
              <a:spcBef>
                <a:spcPts val="450"/>
              </a:spcBef>
              <a:spcAft>
                <a:spcPts val="45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</a:rPr>
              <a:t>my_func(a=1, b=2, c=3)</a:t>
            </a:r>
          </a:p>
          <a:p>
            <a:pPr marL="2804159" algn="l" defTabSz="685800" fontAlgn="auto">
              <a:spcBef>
                <a:spcPts val="450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my_func(c=3, a=1,</a:t>
            </a:r>
            <a:r>
              <a:rPr lang="en-US" sz="1500" spc="-1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b=2)</a:t>
            </a:r>
            <a:endParaRPr lang="en-US"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2804159" algn="l"/>
              </a:tabLst>
            </a:pPr>
            <a:endParaRPr lang="en-US" sz="1500" spc="-4" dirty="0">
              <a:solidFill>
                <a:srgbClr val="00AFEF"/>
              </a:solidFill>
              <a:latin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2804159" algn="l"/>
              </a:tabLst>
            </a:pPr>
            <a:endParaRPr sz="2100" baseline="1543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48" y="4115619"/>
            <a:ext cx="79023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136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But once you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use 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named argument,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thereafter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must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 named</a:t>
            </a:r>
            <a:r>
              <a:rPr sz="1500" spc="15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too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6962" y="4665888"/>
            <a:ext cx="313181" cy="342900"/>
          </a:xfrm>
          <a:prstGeom prst="rect">
            <a:avLst/>
          </a:prstGeom>
          <a:blipFill>
            <a:blip r:embed="rId2" cstate="print"/>
            <a:stretch>
              <a:fillRect t="-10334" b="-8998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48" y="5111343"/>
            <a:ext cx="20856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my_func(1, b=2,</a:t>
            </a:r>
            <a:r>
              <a:rPr sz="1500" spc="-26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3)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6962" y="5111343"/>
            <a:ext cx="313181" cy="342900"/>
          </a:xfrm>
          <a:prstGeom prst="rect">
            <a:avLst/>
          </a:prstGeom>
          <a:blipFill>
            <a:blip r:embed="rId2" cstate="print"/>
            <a:stretch>
              <a:fillRect t="-14336" b="-5332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054" y="5034150"/>
            <a:ext cx="318896" cy="322326"/>
          </a:xfrm>
          <a:prstGeom prst="rect">
            <a:avLst/>
          </a:prstGeom>
          <a:blipFill>
            <a:blip r:embed="rId3" cstate="print"/>
            <a:stretch>
              <a:fillRect t="-12869" b="-16209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9350" y="3126486"/>
            <a:ext cx="213760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35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a=1, b=2,</a:t>
            </a:r>
            <a:r>
              <a:rPr sz="1350" spc="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c=3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5062" y="5008788"/>
            <a:ext cx="2403878" cy="6481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3810" indent="-8096" algn="l" defTabSz="685800" fontAlgn="auto">
              <a:lnSpc>
                <a:spcPct val="145600"/>
              </a:lnSpc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my_func(1, b=2, c=3)  my_func(1, c=3,</a:t>
            </a:r>
            <a:r>
              <a:rPr sz="1500" spc="-1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b=2)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28841" y="5411340"/>
            <a:ext cx="318896" cy="308610"/>
          </a:xfrm>
          <a:prstGeom prst="rect">
            <a:avLst/>
          </a:prstGeom>
          <a:blipFill>
            <a:blip r:embed="rId3" cstate="print"/>
            <a:stretch>
              <a:fillRect t="-20406" b="-19594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621E8-4366-40D2-A053-42DA895669F1}"/>
              </a:ext>
            </a:extLst>
          </p:cNvPr>
          <p:cNvSpPr/>
          <p:nvPr/>
        </p:nvSpPr>
        <p:spPr>
          <a:xfrm>
            <a:off x="472325" y="4708706"/>
            <a:ext cx="22625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</a:rPr>
              <a:t>my_func(c=1, 2, 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E970DED-B386-4EF0-A094-DEBE4230C64A}"/>
              </a:ext>
            </a:extLst>
          </p:cNvPr>
          <p:cNvSpPr/>
          <p:nvPr/>
        </p:nvSpPr>
        <p:spPr>
          <a:xfrm>
            <a:off x="6558" y="926597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1336" y="1057084"/>
            <a:ext cx="8306301" cy="4276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700" spc="-4" dirty="0">
                <a:solidFill>
                  <a:srgbClr val="FFC000"/>
                </a:solidFill>
                <a:latin typeface="Century Gothic"/>
              </a:rPr>
              <a:t>Mandatory Keyword Arguments</a:t>
            </a:r>
          </a:p>
          <a:p>
            <a:pPr algn="l" defTabSz="685800" fontAlgn="auto">
              <a:spcBef>
                <a:spcPts val="11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make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keyword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r>
              <a:rPr sz="1500" spc="127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mandatory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1114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do so, </a:t>
            </a: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create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after the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positional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been</a:t>
            </a:r>
            <a:r>
              <a:rPr sz="1500" spc="20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exhausted</a:t>
            </a:r>
            <a:r>
              <a:rPr sz="1350" spc="-4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135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26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func(a, b,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*args,</a:t>
            </a:r>
            <a:r>
              <a:rPr sz="1650" spc="26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spc="-8" dirty="0">
                <a:solidFill>
                  <a:srgbClr val="FFFF00"/>
                </a:solidFill>
                <a:latin typeface="Lucida Console"/>
                <a:cs typeface="Lucida Console"/>
              </a:rPr>
              <a:t>d):</a:t>
            </a:r>
            <a:endParaRPr sz="16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24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#code</a:t>
            </a:r>
            <a:endParaRPr sz="16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674846" marR="1880235" indent="-665798" algn="l" defTabSz="685800" fontAlgn="auto">
              <a:lnSpc>
                <a:spcPct val="171300"/>
              </a:lnSpc>
              <a:spcBef>
                <a:spcPts val="1020"/>
              </a:spcBef>
              <a:spcAft>
                <a:spcPts val="0"/>
              </a:spcAft>
            </a:pP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this case,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*args</a:t>
            </a: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effectively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exhausts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 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r>
              <a:rPr sz="1500" spc="-31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Century Gothic"/>
                <a:cs typeface="Century Gothic"/>
              </a:rPr>
              <a:t>must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passed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keyword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(named)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8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 2, 'x', 'y', d =</a:t>
            </a:r>
            <a:r>
              <a:rPr sz="1500" spc="26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100)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 1, b = 2, args =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('x', 'y'),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d =</a:t>
            </a:r>
            <a:r>
              <a:rPr sz="1500" spc="1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166"/>
              </a:spcBef>
              <a:spcAft>
                <a:spcPts val="0"/>
              </a:spcAft>
            </a:pP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 2, d =</a:t>
            </a:r>
            <a:r>
              <a:rPr sz="1350" spc="1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100)</a:t>
            </a:r>
            <a:endParaRPr sz="13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402431" algn="l" defTabSz="685800" fontAlgn="auto">
              <a:spcBef>
                <a:spcPts val="570"/>
              </a:spcBef>
              <a:spcAft>
                <a:spcPts val="0"/>
              </a:spcAft>
              <a:tabLst>
                <a:tab pos="672941" algn="l"/>
              </a:tabLst>
            </a:pPr>
            <a:r>
              <a:rPr lang="en-US" sz="1350" dirty="0">
                <a:solidFill>
                  <a:srgbClr val="FFFFFF"/>
                </a:solidFill>
                <a:latin typeface="Calibri"/>
                <a:cs typeface="Wingdings"/>
              </a:rPr>
              <a:t>→  </a:t>
            </a:r>
            <a:r>
              <a:rPr sz="1350" spc="-4" dirty="0">
                <a:solidFill>
                  <a:srgbClr val="FFFFFF"/>
                </a:solidFill>
                <a:latin typeface="Lucida Console"/>
                <a:cs typeface="Lucida Console"/>
              </a:rPr>
              <a:t>a = 1, b = 2, args =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(), </a:t>
            </a:r>
            <a:r>
              <a:rPr sz="1350" spc="-4" dirty="0">
                <a:solidFill>
                  <a:srgbClr val="FFFFFF"/>
                </a:solidFill>
                <a:latin typeface="Lucida Console"/>
                <a:cs typeface="Lucida Console"/>
              </a:rPr>
              <a:t>d =</a:t>
            </a:r>
            <a:r>
              <a:rPr sz="1350" spc="10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342" y="5475503"/>
            <a:ext cx="128896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</a:t>
            </a:r>
            <a:r>
              <a:rPr sz="1500" spc="-4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2)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2831" y="5410010"/>
            <a:ext cx="422910" cy="390906"/>
          </a:xfrm>
          <a:prstGeom prst="rect">
            <a:avLst/>
          </a:prstGeom>
          <a:blipFill dpi="0" rotWithShape="1">
            <a:blip r:embed="rId3" cstate="print">
              <a:alphaModFix amt="44000"/>
            </a:blip>
            <a:srcRect/>
            <a:stretch>
              <a:fillRect t="-21926" b="-19596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1173" y="5475503"/>
            <a:ext cx="37172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r>
              <a:rPr sz="1500" spc="-398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was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not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4" y="1146524"/>
            <a:ext cx="6890386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even </a:t>
            </a:r>
            <a:r>
              <a:rPr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omit </a:t>
            </a:r>
            <a:r>
              <a:rPr sz="1800" spc="-8" dirty="0">
                <a:solidFill>
                  <a:srgbClr val="FFC000"/>
                </a:solidFill>
                <a:latin typeface="Century Gothic"/>
                <a:cs typeface="Century Gothic"/>
              </a:rPr>
              <a:t>any </a:t>
            </a: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mandatory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</a:t>
            </a:r>
            <a:r>
              <a:rPr sz="18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arguments: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45"/>
              </a:spcBef>
              <a:spcAft>
                <a:spcPts val="0"/>
              </a:spcAft>
            </a:pPr>
            <a:endParaRPr sz="21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352425" marR="2737009" indent="-342900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func(*args, </a:t>
            </a:r>
            <a:r>
              <a:rPr sz="1650" spc="-8" dirty="0">
                <a:solidFill>
                  <a:srgbClr val="FFFF00"/>
                </a:solidFill>
                <a:latin typeface="Lucida Console"/>
                <a:cs typeface="Lucida Console"/>
              </a:rPr>
              <a:t>d):  </a:t>
            </a:r>
            <a:endParaRPr lang="en-US" sz="1650" spc="-8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2425" marR="2737009" indent="-342900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650" spc="-8" dirty="0">
                <a:solidFill>
                  <a:srgbClr val="FFFF00"/>
                </a:solidFill>
                <a:latin typeface="Lucida Console"/>
                <a:cs typeface="Lucida Console"/>
              </a:rPr>
              <a:t>    </a:t>
            </a: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#code</a:t>
            </a:r>
            <a:endParaRPr sz="165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65" y="2505551"/>
            <a:ext cx="231838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 2, 3,</a:t>
            </a:r>
            <a:r>
              <a:rPr sz="1500" spc="-4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d=100)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64" y="2919794"/>
            <a:ext cx="128417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func(d=100)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7754" y="2516063"/>
            <a:ext cx="358078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args = (1, 2,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3),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d =</a:t>
            </a:r>
            <a:r>
              <a:rPr sz="1500" spc="4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7753" y="2914652"/>
            <a:ext cx="358078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args = (), d =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973" y="3627311"/>
            <a:ext cx="472040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fact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force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no positional arguments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15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all: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956" y="3930212"/>
            <a:ext cx="173932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func(*,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d): 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#code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956" y="4747840"/>
            <a:ext cx="245160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 2, 3,</a:t>
            </a:r>
            <a:r>
              <a:rPr sz="1500" spc="-4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d=100)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965" y="5251703"/>
            <a:ext cx="13585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func(d=100)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3227" y="4747831"/>
            <a:ext cx="160877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Excepti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3228" y="5251703"/>
            <a:ext cx="13585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d =</a:t>
            </a:r>
            <a:r>
              <a:rPr sz="1500" spc="-6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1" y="4622980"/>
            <a:ext cx="340613" cy="4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8570" y="5124641"/>
            <a:ext cx="344043" cy="449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2178" y="3947116"/>
            <a:ext cx="412166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sz="1500" b="1" spc="-394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indicates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"end"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37" y="1137094"/>
            <a:ext cx="4234337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kern="1200" spc="-4" dirty="0">
                <a:solidFill>
                  <a:srgbClr val="FFC000"/>
                </a:solidFill>
                <a:ea typeface="+mn-ea"/>
              </a:rPr>
              <a:t>Putting it 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537" y="1814893"/>
            <a:ext cx="408546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func(a, b=1,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*args, </a:t>
            </a:r>
            <a:r>
              <a:rPr sz="1500" spc="-4" dirty="0" err="1">
                <a:solidFill>
                  <a:srgbClr val="FFFF00"/>
                </a:solidFill>
                <a:latin typeface="Lucida Console"/>
                <a:cs typeface="Lucida Console"/>
              </a:rPr>
              <a:t>d,e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=True):  #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0246" y="1806909"/>
            <a:ext cx="3557218" cy="484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func(a, b=1, *,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 err="1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r>
              <a:rPr sz="1500" spc="-4" dirty="0" err="1">
                <a:solidFill>
                  <a:srgbClr val="FFFF00"/>
                </a:solidFill>
                <a:latin typeface="Lucida Console"/>
                <a:cs typeface="Lucida Console"/>
              </a:rPr>
              <a:t>,e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=True):  </a:t>
            </a:r>
            <a:endParaRPr lang="en-US" sz="1500" spc="-4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1949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    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#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912" y="2532505"/>
            <a:ext cx="8085773" cy="30130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12044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 mandatory positional argument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(may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specified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5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named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112044" algn="l" defTabSz="685800" fontAlgn="auto">
              <a:spcBef>
                <a:spcPts val="26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argument)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4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112044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 optional positional argument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(may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specified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positionally, as</a:t>
            </a:r>
            <a:r>
              <a:rPr sz="15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112044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named argument,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not at all), defaults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500" spc="8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1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19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marR="3810" algn="l" defTabSz="685800" fontAlgn="auto">
              <a:lnSpc>
                <a:spcPts val="1605"/>
              </a:lnSpc>
              <a:spcBef>
                <a:spcPts val="4"/>
              </a:spcBef>
              <a:spcAft>
                <a:spcPts val="0"/>
              </a:spcAft>
              <a:tabLst>
                <a:tab pos="4274820" algn="l"/>
              </a:tabLst>
            </a:pPr>
            <a:r>
              <a:rPr sz="2100" spc="-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args</a:t>
            </a:r>
            <a:r>
              <a:rPr sz="2100" spc="-5" baseline="1543" dirty="0">
                <a:solidFill>
                  <a:srgbClr val="FFFFFF"/>
                </a:solidFill>
                <a:latin typeface="Century Gothic"/>
                <a:cs typeface="Century Gothic"/>
              </a:rPr>
              <a:t>: catch-all </a:t>
            </a:r>
            <a:r>
              <a:rPr sz="2100" baseline="1543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100" spc="78" baseline="15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spc="-11" baseline="1543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2100" spc="5" baseline="15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spc="-11" baseline="1543" dirty="0">
                <a:solidFill>
                  <a:srgbClr val="FFFFFF"/>
                </a:solidFill>
                <a:latin typeface="Century Gothic"/>
                <a:cs typeface="Century Gothic"/>
              </a:rPr>
              <a:t>(optional)	</a:t>
            </a:r>
            <a:r>
              <a:rPr sz="15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 no additional positional arguments allowed  additional positional</a:t>
            </a:r>
            <a:r>
              <a:rPr sz="15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8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112044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 mandatory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r>
              <a:rPr sz="1500" spc="4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112044" algn="l" defTabSz="685800" fontAlgn="auto">
              <a:spcBef>
                <a:spcPts val="1454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e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 optional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argument, defaults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500" spc="11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True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43" y="1138759"/>
            <a:ext cx="2941557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kern="1200" spc="-4" dirty="0">
                <a:solidFill>
                  <a:srgbClr val="FFC000"/>
                </a:solidFill>
                <a:ea typeface="+mn-ea"/>
              </a:rPr>
              <a:t>**kwargs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844" y="1814893"/>
            <a:ext cx="7869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350" dirty="0">
                <a:solidFill>
                  <a:srgbClr val="FFC000"/>
                </a:solidFill>
                <a:latin typeface="Calibri"/>
              </a:rPr>
              <a:t>→</a:t>
            </a:r>
            <a:r>
              <a:rPr sz="1350" dirty="0">
                <a:solidFill>
                  <a:srgbClr val="FFC000"/>
                </a:solidFill>
                <a:latin typeface="Calibri"/>
              </a:rPr>
              <a:t> </a:t>
            </a:r>
            <a:r>
              <a:rPr sz="1350" dirty="0">
                <a:solidFill>
                  <a:srgbClr val="FFC000"/>
                </a:solidFill>
                <a:latin typeface="Century Gothic"/>
              </a:rPr>
              <a:t>tuple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259" y="3067906"/>
            <a:ext cx="119972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dirty="0">
                <a:solidFill>
                  <a:srgbClr val="FFC000"/>
                </a:solidFill>
                <a:latin typeface="Calibri"/>
              </a:rPr>
              <a:t>→</a:t>
            </a:r>
            <a:r>
              <a:rPr sz="1500" spc="-23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</a:rPr>
              <a:t>dictionary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828" y="1814893"/>
            <a:ext cx="7241430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C000"/>
                </a:solidFill>
                <a:latin typeface="Lucida Console"/>
                <a:cs typeface="Lucida Console"/>
              </a:rPr>
              <a:t>*args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used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scoop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variable amount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remaining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615314" algn="l" defTabSz="685800" fontAlgn="auto">
              <a:spcBef>
                <a:spcPts val="1234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parameter</a:t>
            </a:r>
            <a:r>
              <a:rPr sz="15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args</a:t>
            </a:r>
            <a:r>
              <a:rPr sz="1500" spc="-42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arbitrary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1500" spc="36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-4" dirty="0">
                <a:solidFill>
                  <a:srgbClr val="FFC000"/>
                </a:solidFill>
                <a:latin typeface="Lucida Sans Typewriter"/>
                <a:cs typeface="Lucida Sans Typewriter"/>
              </a:rPr>
              <a:t>*</a:t>
            </a:r>
            <a:r>
              <a:rPr sz="1500" b="1" spc="-431" dirty="0">
                <a:solidFill>
                  <a:srgbClr val="FFC000"/>
                </a:solidFill>
                <a:latin typeface="Lucida Sans Typewriter"/>
                <a:cs typeface="Lucida Sans Typewriter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real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performer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here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828" y="3067906"/>
            <a:ext cx="7282815" cy="8560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C000"/>
                </a:solidFill>
                <a:latin typeface="Lucida Console"/>
                <a:cs typeface="Lucida Console"/>
              </a:rPr>
              <a:t>**kwargs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used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scoop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up a variable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amount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remaining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r>
              <a:rPr sz="1500" spc="4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615314" algn="l" defTabSz="685800" fontAlgn="auto">
              <a:spcBef>
                <a:spcPts val="1234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parameter</a:t>
            </a:r>
            <a:r>
              <a:rPr sz="15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name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kwargs</a:t>
            </a:r>
            <a:r>
              <a:rPr sz="1500" spc="-413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arbitrary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1500" spc="37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-4" dirty="0">
                <a:solidFill>
                  <a:srgbClr val="FFC000"/>
                </a:solidFill>
                <a:latin typeface="Lucida Sans Typewriter"/>
                <a:cs typeface="Lucida Sans Typewriter"/>
              </a:rPr>
              <a:t>**</a:t>
            </a:r>
            <a:r>
              <a:rPr sz="1500" b="1" spc="-431" dirty="0">
                <a:solidFill>
                  <a:srgbClr val="FFC000"/>
                </a:solidFill>
                <a:latin typeface="Lucida Sans Typewriter"/>
                <a:cs typeface="Lucida Sans Typewriter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 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real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performer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here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443" y="4305598"/>
            <a:ext cx="7282815" cy="12791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56749" marR="3810" indent="-647700" algn="l" defTabSz="685800" fontAlgn="auto">
              <a:lnSpc>
                <a:spcPct val="144800"/>
              </a:lnSpc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**kwargs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be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specified even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not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been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exhausted 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(unlike keyword-only</a:t>
            </a:r>
            <a:r>
              <a:rPr sz="15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arguments)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50483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No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 can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come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after</a:t>
            </a:r>
            <a:r>
              <a:rPr sz="1500" spc="3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**kwargs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337" y="1127760"/>
            <a:ext cx="2608897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3000" spc="-4" dirty="0">
                <a:solidFill>
                  <a:srgbClr val="FFC000"/>
                </a:solidFill>
                <a:latin typeface="Century Gothic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337" y="1875949"/>
            <a:ext cx="362346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func(*, d,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**kwargs):   </a:t>
            </a: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#</a:t>
            </a:r>
            <a:r>
              <a:rPr sz="1650" spc="-1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7048" y="2846070"/>
          <a:ext cx="8152603" cy="173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8592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7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func(d=1,</a:t>
                      </a:r>
                      <a:endParaRPr sz="17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7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a=2,</a:t>
                      </a:r>
                      <a:endParaRPr sz="17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7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b=3)</a:t>
                      </a:r>
                      <a:endParaRPr sz="17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055"/>
                        </a:lnSpc>
                      </a:pPr>
                      <a:r>
                        <a:rPr lang="en-US" sz="1700" kern="1200" spc="-5" dirty="0">
                          <a:solidFill>
                            <a:srgbClr val="FFFF00"/>
                          </a:solidFill>
                          <a:latin typeface="+mn-lt"/>
                          <a:ea typeface="+mn-ea"/>
                        </a:rPr>
                        <a:t>→</a:t>
                      </a:r>
                      <a:endParaRPr sz="1700" kern="1200" spc="-5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30"/>
                        </a:lnSpc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d = 1</a:t>
                      </a:r>
                      <a:endParaRPr sz="1700" dirty="0">
                        <a:latin typeface="Lucida Console"/>
                        <a:cs typeface="Lucida Console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kwargs = {'a':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2,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'b':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3}</a:t>
                      </a:r>
                      <a:endParaRPr sz="17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func(d=1)</a:t>
                      </a:r>
                      <a:endParaRPr sz="17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636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spc="-5" dirty="0">
                        <a:solidFill>
                          <a:srgbClr val="FFFF00"/>
                        </a:solidFill>
                        <a:latin typeface="Lucida Console"/>
                        <a:ea typeface="+mn-ea"/>
                        <a:sym typeface="Symbol" panose="05050102010706020507" pitchFamily="18" charset="2"/>
                      </a:endParaRPr>
                    </a:p>
                    <a:p>
                      <a:pPr marR="85090" algn="r">
                        <a:lnSpc>
                          <a:spcPts val="2055"/>
                        </a:lnSpc>
                      </a:pPr>
                      <a:r>
                        <a:rPr lang="en-US" sz="1700" kern="1200" spc="-5" dirty="0">
                          <a:solidFill>
                            <a:srgbClr val="FFFF00"/>
                          </a:solidFill>
                          <a:latin typeface="+mn-lt"/>
                          <a:ea typeface="+mn-ea"/>
                        </a:rPr>
                        <a:t>→</a:t>
                      </a:r>
                      <a:endParaRPr lang="en-US" sz="1700" kern="1200" spc="-5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Wingdings"/>
                      </a:endParaRPr>
                    </a:p>
                  </a:txBody>
                  <a:tcPr marL="0" marR="0" marT="3334" marB="0"/>
                </a:tc>
                <a:tc>
                  <a:txBody>
                    <a:bodyPr/>
                    <a:lstStyle/>
                    <a:p>
                      <a:pPr marL="92710" marR="1956435">
                        <a:lnSpc>
                          <a:spcPct val="164400"/>
                        </a:lnSpc>
                        <a:spcBef>
                          <a:spcPts val="0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d = 1  kwargs =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{}</a:t>
                      </a:r>
                      <a:endParaRPr sz="17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257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248" y="969604"/>
            <a:ext cx="3458075" cy="12227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3000" spc="-4" dirty="0">
                <a:solidFill>
                  <a:srgbClr val="FFC000"/>
                </a:solidFill>
                <a:latin typeface="Century Gothic"/>
              </a:rPr>
              <a:t>Example</a:t>
            </a:r>
          </a:p>
          <a:p>
            <a:pPr marL="351949" marR="3810" indent="-342900" algn="l" defTabSz="685800" fontAlgn="auto">
              <a:spcBef>
                <a:spcPts val="1421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func(**kwargs): 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endParaRPr lang="en-US" sz="16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1949" marR="3810" algn="l" defTabSz="685800" fontAlgn="auto">
              <a:spcBef>
                <a:spcPts val="450"/>
              </a:spcBef>
              <a:spcAft>
                <a:spcPts val="0"/>
              </a:spcAft>
            </a:pPr>
            <a:r>
              <a:rPr lang="en-US"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   </a:t>
            </a: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#</a:t>
            </a:r>
            <a:r>
              <a:rPr sz="1650" spc="-1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49" y="2395310"/>
            <a:ext cx="2990397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func(a=1, b=2, c=3)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9733" y="2384216"/>
            <a:ext cx="555974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650" dirty="0">
                <a:solidFill>
                  <a:prstClr val="white"/>
                </a:solidFill>
                <a:latin typeface="Calibri"/>
              </a:rPr>
              <a:t>→</a:t>
            </a:r>
            <a:r>
              <a:rPr lang="en-US" sz="1650" dirty="0">
                <a:solidFill>
                  <a:srgbClr val="00AFEF"/>
                </a:solidFill>
                <a:latin typeface="Calibri"/>
              </a:rPr>
              <a:t>   </a:t>
            </a:r>
            <a:r>
              <a:rPr sz="1650" dirty="0" err="1">
                <a:solidFill>
                  <a:srgbClr val="FFFFFF"/>
                </a:solidFill>
                <a:latin typeface="Lucida Console"/>
                <a:cs typeface="Lucida Console"/>
              </a:rPr>
              <a:t>kwargs</a:t>
            </a:r>
            <a:r>
              <a:rPr sz="1650" dirty="0">
                <a:solidFill>
                  <a:srgbClr val="FFFFFF"/>
                </a:solidFill>
                <a:latin typeface="Lucida Console"/>
                <a:cs typeface="Lucida Console"/>
              </a:rPr>
              <a:t> = {'a': 1, 'b': 2, 'c': 3}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48" y="2814124"/>
            <a:ext cx="96404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func()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28950" y="2814124"/>
            <a:ext cx="3295251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317659" algn="l"/>
              </a:tabLst>
            </a:pPr>
            <a:r>
              <a:rPr lang="en-US" sz="1650" dirty="0">
                <a:solidFill>
                  <a:prstClr val="white"/>
                </a:solidFill>
                <a:latin typeface="Calibri"/>
              </a:rPr>
              <a:t>→   </a:t>
            </a:r>
            <a:r>
              <a:rPr sz="1650" dirty="0" err="1">
                <a:solidFill>
                  <a:srgbClr val="FFFFFF"/>
                </a:solidFill>
                <a:latin typeface="Lucida Console"/>
                <a:cs typeface="Lucida Console"/>
              </a:rPr>
              <a:t>kwargs</a:t>
            </a:r>
            <a:r>
              <a:rPr sz="1650" dirty="0">
                <a:solidFill>
                  <a:srgbClr val="FFFFFF"/>
                </a:solidFill>
                <a:latin typeface="Lucida Console"/>
                <a:cs typeface="Lucida Console"/>
              </a:rPr>
              <a:t> = {}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50" y="3652652"/>
            <a:ext cx="408427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29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func(*args, **kwargs): 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#</a:t>
            </a:r>
            <a:r>
              <a:rPr sz="1650" spc="-1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251" y="4288355"/>
            <a:ext cx="345807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func(1, 2, a=10,</a:t>
            </a:r>
            <a:r>
              <a:rPr sz="1650" spc="-23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b=20)</a:t>
            </a:r>
            <a:endParaRPr sz="165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250" y="5113184"/>
            <a:ext cx="96404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650" spc="-4" dirty="0">
                <a:solidFill>
                  <a:srgbClr val="FFFF00"/>
                </a:solidFill>
                <a:latin typeface="Lucida Console"/>
                <a:cs typeface="Lucida Console"/>
              </a:rPr>
              <a:t>func()</a:t>
            </a:r>
            <a:endParaRPr sz="165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7550" y="4239349"/>
            <a:ext cx="4624392" cy="651300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9525" algn="l" defTabSz="685800" fontAlgn="auto">
              <a:spcBef>
                <a:spcPts val="619"/>
              </a:spcBef>
              <a:spcAft>
                <a:spcPts val="0"/>
              </a:spcAft>
            </a:pPr>
            <a:r>
              <a:rPr lang="en-US" sz="1650" spc="-4" dirty="0">
                <a:solidFill>
                  <a:prstClr val="white"/>
                </a:solidFill>
                <a:latin typeface="Calibri"/>
              </a:rPr>
              <a:t>→</a:t>
            </a:r>
            <a:r>
              <a:rPr sz="165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5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args = </a:t>
            </a:r>
            <a:r>
              <a:rPr sz="1650" dirty="0">
                <a:solidFill>
                  <a:srgbClr val="FFFFFF"/>
                </a:solidFill>
                <a:latin typeface="Lucida Console"/>
                <a:cs typeface="Lucida Console"/>
              </a:rPr>
              <a:t>(1, </a:t>
            </a:r>
            <a:r>
              <a:rPr sz="1650" spc="-8" dirty="0">
                <a:solidFill>
                  <a:srgbClr val="FFFFFF"/>
                </a:solidFill>
                <a:latin typeface="Lucida Console"/>
                <a:cs typeface="Lucida Console"/>
              </a:rPr>
              <a:t>2)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65748" algn="l" defTabSz="685800" fontAlgn="auto">
              <a:spcBef>
                <a:spcPts val="544"/>
              </a:spcBef>
              <a:spcAft>
                <a:spcPts val="0"/>
              </a:spcAft>
            </a:pPr>
            <a:r>
              <a:rPr lang="en-US"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50" spc="-4" dirty="0" err="1">
                <a:solidFill>
                  <a:srgbClr val="FFFFFF"/>
                </a:solidFill>
                <a:latin typeface="Lucida Console"/>
                <a:cs typeface="Lucida Console"/>
              </a:rPr>
              <a:t>kwargs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 = {'a': 10, 'b':</a:t>
            </a:r>
            <a:r>
              <a:rPr sz="1650" spc="1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20}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394" y="5029988"/>
            <a:ext cx="2080152" cy="696666"/>
          </a:xfrm>
          <a:prstGeom prst="rect">
            <a:avLst/>
          </a:prstGeom>
        </p:spPr>
        <p:txBody>
          <a:bodyPr vert="horz" wrap="square" lIns="0" tIns="98108" rIns="0" bIns="0" rtlCol="0">
            <a:spAutoFit/>
          </a:bodyPr>
          <a:lstStyle/>
          <a:p>
            <a:pPr marL="9525" algn="l" defTabSz="685800" fontAlgn="auto">
              <a:spcBef>
                <a:spcPts val="773"/>
              </a:spcBef>
              <a:spcAft>
                <a:spcPts val="0"/>
              </a:spcAft>
            </a:pPr>
            <a:r>
              <a:rPr lang="en-US" sz="1650" spc="-4" dirty="0">
                <a:solidFill>
                  <a:prstClr val="white"/>
                </a:solidFill>
                <a:latin typeface="Calibri"/>
              </a:rPr>
              <a:t>→ </a:t>
            </a:r>
            <a:r>
              <a:rPr sz="1650" spc="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50" spc="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args = </a:t>
            </a:r>
            <a:r>
              <a:rPr sz="1650" dirty="0">
                <a:solidFill>
                  <a:srgbClr val="FFFFFF"/>
                </a:solidFill>
                <a:latin typeface="Lucida Console"/>
                <a:cs typeface="Lucida Console"/>
              </a:rPr>
              <a:t>()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32410" algn="l" defTabSz="685800" fontAlgn="auto">
              <a:spcBef>
                <a:spcPts val="701"/>
              </a:spcBef>
              <a:spcAft>
                <a:spcPts val="0"/>
              </a:spcAft>
            </a:pPr>
            <a:r>
              <a:rPr lang="en-US"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50" spc="-4" dirty="0" err="1">
                <a:solidFill>
                  <a:srgbClr val="FFFFFF"/>
                </a:solidFill>
                <a:latin typeface="Lucida Console"/>
                <a:cs typeface="Lucida Console"/>
              </a:rPr>
              <a:t>kwargs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650" spc="-49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50" spc="-4" dirty="0">
                <a:solidFill>
                  <a:srgbClr val="FFFFFF"/>
                </a:solidFill>
                <a:latin typeface="Lucida Console"/>
                <a:cs typeface="Lucida Console"/>
              </a:rPr>
              <a:t>{}</a:t>
            </a:r>
            <a:endParaRPr sz="16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338" y="1141666"/>
            <a:ext cx="251970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kern="1200" spc="-4" dirty="0">
                <a:solidFill>
                  <a:srgbClr val="FFC000"/>
                </a:solidFill>
                <a:ea typeface="+mn-ea"/>
              </a:rPr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338" y="1798225"/>
            <a:ext cx="25197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positional</a:t>
            </a:r>
            <a:r>
              <a:rPr sz="1800" spc="-49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409" y="1831161"/>
            <a:ext cx="30422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keyword-</a:t>
            </a:r>
            <a:r>
              <a:rPr sz="1800" u="heavy" spc="-4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entury Gothic"/>
                <a:cs typeface="Century Gothic"/>
              </a:rPr>
              <a:t>only</a:t>
            </a:r>
            <a:r>
              <a:rPr sz="1800" spc="-23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337" y="2391442"/>
            <a:ext cx="90405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pe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2654" y="2391442"/>
            <a:ext cx="232214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may have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1500" spc="-5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337" y="3009206"/>
            <a:ext cx="7783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*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rgs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510" y="3012635"/>
            <a:ext cx="2322146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collects,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 exhausts 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remaining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 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876" y="3947926"/>
            <a:ext cx="1223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/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509" y="3886200"/>
            <a:ext cx="2736193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</a:rPr>
              <a:t>indicates the end of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</a:rPr>
              <a:t>mandatory</a:t>
            </a:r>
            <a:r>
              <a:rPr sz="1500" spc="-4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</a:rPr>
              <a:t>positional only </a:t>
            </a:r>
            <a:r>
              <a:rPr sz="1500" spc="-4" dirty="0">
                <a:solidFill>
                  <a:srgbClr val="FFFFFF"/>
                </a:solidFill>
                <a:latin typeface="Century Gothic"/>
              </a:rPr>
              <a:t>arguments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 named or keyword argument)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2840" y="3012635"/>
            <a:ext cx="8462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pe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841" y="2391443"/>
            <a:ext cx="3184776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after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ben 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exhausted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6551" y="3012637"/>
            <a:ext cx="232214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may have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1500" spc="-5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2840" y="3947932"/>
            <a:ext cx="10841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**kwargs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6551" y="3951361"/>
            <a:ext cx="2322146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collects any</a:t>
            </a:r>
            <a:r>
              <a:rPr sz="1500" spc="-4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remaining 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r>
              <a:rPr sz="15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6AA78C12-1308-4B92-9411-08CF54739ECF}"/>
              </a:ext>
            </a:extLst>
          </p:cNvPr>
          <p:cNvSpPr txBox="1"/>
          <p:nvPr/>
        </p:nvSpPr>
        <p:spPr>
          <a:xfrm>
            <a:off x="728346" y="4990301"/>
            <a:ext cx="1223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*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F14D22C1-4096-47DF-9231-C029E50CBDD9}"/>
              </a:ext>
            </a:extLst>
          </p:cNvPr>
          <p:cNvSpPr txBox="1"/>
          <p:nvPr/>
        </p:nvSpPr>
        <p:spPr>
          <a:xfrm>
            <a:off x="1786978" y="4993731"/>
            <a:ext cx="2322146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indicates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end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  (effectively</a:t>
            </a:r>
            <a:r>
              <a:rPr sz="15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exhausts)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916" y="3127579"/>
            <a:ext cx="3789884" cy="1010854"/>
          </a:xfrm>
          <a:prstGeom prst="rect">
            <a:avLst/>
          </a:prstGeom>
        </p:spPr>
        <p:txBody>
          <a:bodyPr vert="horz" wrap="square" lIns="0" tIns="86678" rIns="0" bIns="0" rtlCol="0">
            <a:spAutoFit/>
          </a:bodyPr>
          <a:lstStyle/>
          <a:p>
            <a:pPr marL="9525" algn="l" defTabSz="685800" fontAlgn="auto">
              <a:spcBef>
                <a:spcPts val="683"/>
              </a:spcBef>
              <a:spcAft>
                <a:spcPts val="0"/>
              </a:spcAft>
            </a:pP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positional</a:t>
            </a:r>
            <a:r>
              <a:rPr sz="1500" spc="-11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default</a:t>
            </a:r>
            <a:r>
              <a:rPr sz="1500" spc="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non-defaulted params are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mandatory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args  user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may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specify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them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5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9392" y="999081"/>
            <a:ext cx="258276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scoops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15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additional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r>
              <a:rPr sz="1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316" y="924429"/>
            <a:ext cx="2364685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4" dirty="0">
                <a:solidFill>
                  <a:srgbClr val="FFC000"/>
                </a:solidFill>
              </a:rPr>
              <a:t>scoops </a:t>
            </a:r>
            <a:r>
              <a:rPr sz="1800" dirty="0">
                <a:solidFill>
                  <a:srgbClr val="FFFFFF"/>
                </a:solidFill>
              </a:rPr>
              <a:t>up </a:t>
            </a:r>
            <a:r>
              <a:rPr sz="1800" spc="-8" dirty="0">
                <a:solidFill>
                  <a:srgbClr val="FFFFFF"/>
                </a:solidFill>
              </a:rPr>
              <a:t>any  </a:t>
            </a:r>
            <a:r>
              <a:rPr sz="1800" spc="-4" dirty="0">
                <a:solidFill>
                  <a:srgbClr val="FFFFFF"/>
                </a:solidFill>
              </a:rPr>
              <a:t>additional positional  args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8884" y="999077"/>
            <a:ext cx="215222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indicates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no</a:t>
            </a:r>
            <a:r>
              <a:rPr sz="1500" spc="-4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more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</a:t>
            </a:r>
            <a:r>
              <a:rPr sz="15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3801" y="2270570"/>
            <a:ext cx="157716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a, b,</a:t>
            </a:r>
            <a:r>
              <a:rPr lang="en-US" sz="1500" dirty="0">
                <a:solidFill>
                  <a:srgbClr val="FFFF00"/>
                </a:solidFill>
                <a:latin typeface="Lucida Console"/>
                <a:cs typeface="Lucida Console"/>
              </a:rPr>
              <a:t>/,</a:t>
            </a:r>
            <a:r>
              <a:rPr sz="1500" spc="-6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c=10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147" y="2270570"/>
            <a:ext cx="11900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*args /</a:t>
            </a:r>
            <a:r>
              <a:rPr sz="1500" spc="-4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endParaRPr sz="1500" dirty="0">
              <a:solidFill>
                <a:srgbClr val="FFFF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584" y="2270570"/>
            <a:ext cx="157716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kw1,</a:t>
            </a:r>
            <a:r>
              <a:rPr sz="1500" spc="-4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kw2=100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3902" y="2270570"/>
            <a:ext cx="105839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**kwargs</a:t>
            </a:r>
            <a:endParaRPr sz="150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5932" y="2630614"/>
            <a:ext cx="1375847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25908">
            <a:solidFill>
              <a:srgbClr val="E7BE5F"/>
            </a:solidFill>
          </a:ln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0976" y="2630614"/>
            <a:ext cx="1340111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25908">
            <a:solidFill>
              <a:srgbClr val="E7BE5F"/>
            </a:solidFill>
          </a:ln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1950" y="2630614"/>
            <a:ext cx="1340111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25908">
            <a:solidFill>
              <a:srgbClr val="E7BE5F"/>
            </a:solidFill>
          </a:ln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4969" y="2706052"/>
            <a:ext cx="493395" cy="431483"/>
          </a:xfrm>
          <a:custGeom>
            <a:avLst/>
            <a:gdLst/>
            <a:ahLst/>
            <a:cxnLst/>
            <a:rect l="l" t="t" r="r" b="b"/>
            <a:pathLst>
              <a:path w="657860" h="575310">
                <a:moveTo>
                  <a:pt x="582642" y="46111"/>
                </a:moveTo>
                <a:lnTo>
                  <a:pt x="635" y="553084"/>
                </a:lnTo>
                <a:lnTo>
                  <a:pt x="0" y="562228"/>
                </a:lnTo>
                <a:lnTo>
                  <a:pt x="5206" y="568325"/>
                </a:lnTo>
                <a:lnTo>
                  <a:pt x="10413" y="574293"/>
                </a:lnTo>
                <a:lnTo>
                  <a:pt x="19557" y="574928"/>
                </a:lnTo>
                <a:lnTo>
                  <a:pt x="25654" y="569721"/>
                </a:lnTo>
                <a:lnTo>
                  <a:pt x="601618" y="67918"/>
                </a:lnTo>
                <a:lnTo>
                  <a:pt x="582642" y="46111"/>
                </a:lnTo>
                <a:close/>
              </a:path>
              <a:path w="657860" h="575310">
                <a:moveTo>
                  <a:pt x="644694" y="31368"/>
                </a:moveTo>
                <a:lnTo>
                  <a:pt x="599567" y="31368"/>
                </a:lnTo>
                <a:lnTo>
                  <a:pt x="608710" y="32003"/>
                </a:lnTo>
                <a:lnTo>
                  <a:pt x="619251" y="44068"/>
                </a:lnTo>
                <a:lnTo>
                  <a:pt x="618617" y="53212"/>
                </a:lnTo>
                <a:lnTo>
                  <a:pt x="612520" y="58419"/>
                </a:lnTo>
                <a:lnTo>
                  <a:pt x="601618" y="67918"/>
                </a:lnTo>
                <a:lnTo>
                  <a:pt x="620649" y="89789"/>
                </a:lnTo>
                <a:lnTo>
                  <a:pt x="644694" y="31368"/>
                </a:lnTo>
                <a:close/>
              </a:path>
              <a:path w="657860" h="575310">
                <a:moveTo>
                  <a:pt x="599567" y="31368"/>
                </a:moveTo>
                <a:lnTo>
                  <a:pt x="582642" y="46111"/>
                </a:lnTo>
                <a:lnTo>
                  <a:pt x="601618" y="67918"/>
                </a:lnTo>
                <a:lnTo>
                  <a:pt x="612520" y="58419"/>
                </a:lnTo>
                <a:lnTo>
                  <a:pt x="618617" y="53212"/>
                </a:lnTo>
                <a:lnTo>
                  <a:pt x="619251" y="44068"/>
                </a:lnTo>
                <a:lnTo>
                  <a:pt x="608710" y="32003"/>
                </a:lnTo>
                <a:lnTo>
                  <a:pt x="599567" y="31368"/>
                </a:lnTo>
                <a:close/>
              </a:path>
              <a:path w="657860" h="575310">
                <a:moveTo>
                  <a:pt x="657606" y="0"/>
                </a:moveTo>
                <a:lnTo>
                  <a:pt x="563626" y="24256"/>
                </a:lnTo>
                <a:lnTo>
                  <a:pt x="582642" y="46111"/>
                </a:lnTo>
                <a:lnTo>
                  <a:pt x="599567" y="31368"/>
                </a:lnTo>
                <a:lnTo>
                  <a:pt x="644694" y="31368"/>
                </a:lnTo>
                <a:lnTo>
                  <a:pt x="65760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426" y="1537431"/>
            <a:ext cx="710564" cy="715804"/>
          </a:xfrm>
          <a:custGeom>
            <a:avLst/>
            <a:gdLst/>
            <a:ahLst/>
            <a:cxnLst/>
            <a:rect l="l" t="t" r="r" b="b"/>
            <a:pathLst>
              <a:path w="947420" h="954405">
                <a:moveTo>
                  <a:pt x="875514" y="902739"/>
                </a:moveTo>
                <a:lnTo>
                  <a:pt x="854963" y="923163"/>
                </a:lnTo>
                <a:lnTo>
                  <a:pt x="946911" y="954151"/>
                </a:lnTo>
                <a:lnTo>
                  <a:pt x="935247" y="918717"/>
                </a:lnTo>
                <a:lnTo>
                  <a:pt x="891286" y="918717"/>
                </a:lnTo>
                <a:lnTo>
                  <a:pt x="885698" y="913002"/>
                </a:lnTo>
                <a:lnTo>
                  <a:pt x="875514" y="902739"/>
                </a:lnTo>
                <a:close/>
              </a:path>
              <a:path w="947420" h="954405">
                <a:moveTo>
                  <a:pt x="896024" y="882356"/>
                </a:moveTo>
                <a:lnTo>
                  <a:pt x="875514" y="902739"/>
                </a:lnTo>
                <a:lnTo>
                  <a:pt x="885822" y="913129"/>
                </a:lnTo>
                <a:lnTo>
                  <a:pt x="891286" y="918717"/>
                </a:lnTo>
                <a:lnTo>
                  <a:pt x="900429" y="918717"/>
                </a:lnTo>
                <a:lnTo>
                  <a:pt x="906271" y="913002"/>
                </a:lnTo>
                <a:lnTo>
                  <a:pt x="911860" y="907414"/>
                </a:lnTo>
                <a:lnTo>
                  <a:pt x="911860" y="898271"/>
                </a:lnTo>
                <a:lnTo>
                  <a:pt x="896024" y="882356"/>
                </a:lnTo>
                <a:close/>
              </a:path>
              <a:path w="947420" h="954405">
                <a:moveTo>
                  <a:pt x="916559" y="861948"/>
                </a:moveTo>
                <a:lnTo>
                  <a:pt x="896024" y="882356"/>
                </a:lnTo>
                <a:lnTo>
                  <a:pt x="911860" y="898271"/>
                </a:lnTo>
                <a:lnTo>
                  <a:pt x="911860" y="907414"/>
                </a:lnTo>
                <a:lnTo>
                  <a:pt x="906144" y="913129"/>
                </a:lnTo>
                <a:lnTo>
                  <a:pt x="900429" y="918717"/>
                </a:lnTo>
                <a:lnTo>
                  <a:pt x="935247" y="918717"/>
                </a:lnTo>
                <a:lnTo>
                  <a:pt x="916559" y="861948"/>
                </a:lnTo>
                <a:close/>
              </a:path>
              <a:path w="947420" h="954405">
                <a:moveTo>
                  <a:pt x="20574" y="0"/>
                </a:moveTo>
                <a:lnTo>
                  <a:pt x="11302" y="0"/>
                </a:lnTo>
                <a:lnTo>
                  <a:pt x="5714" y="5587"/>
                </a:lnTo>
                <a:lnTo>
                  <a:pt x="0" y="11175"/>
                </a:lnTo>
                <a:lnTo>
                  <a:pt x="0" y="20446"/>
                </a:lnTo>
                <a:lnTo>
                  <a:pt x="875514" y="902739"/>
                </a:lnTo>
                <a:lnTo>
                  <a:pt x="896024" y="882356"/>
                </a:lnTo>
                <a:lnTo>
                  <a:pt x="26037" y="5587"/>
                </a:lnTo>
                <a:lnTo>
                  <a:pt x="205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9854" y="1450181"/>
            <a:ext cx="335280" cy="840105"/>
          </a:xfrm>
          <a:custGeom>
            <a:avLst/>
            <a:gdLst/>
            <a:ahLst/>
            <a:cxnLst/>
            <a:rect l="l" t="t" r="r" b="b"/>
            <a:pathLst>
              <a:path w="447039" h="1120139">
                <a:moveTo>
                  <a:pt x="0" y="1022985"/>
                </a:moveTo>
                <a:lnTo>
                  <a:pt x="9652" y="1119632"/>
                </a:lnTo>
                <a:lnTo>
                  <a:pt x="65417" y="1068324"/>
                </a:lnTo>
                <a:lnTo>
                  <a:pt x="37719" y="1068324"/>
                </a:lnTo>
                <a:lnTo>
                  <a:pt x="30226" y="1065529"/>
                </a:lnTo>
                <a:lnTo>
                  <a:pt x="22860" y="1062609"/>
                </a:lnTo>
                <a:lnTo>
                  <a:pt x="19050" y="1054227"/>
                </a:lnTo>
                <a:lnTo>
                  <a:pt x="27037" y="1033266"/>
                </a:lnTo>
                <a:lnTo>
                  <a:pt x="0" y="1022985"/>
                </a:lnTo>
                <a:close/>
              </a:path>
              <a:path w="447039" h="1120139">
                <a:moveTo>
                  <a:pt x="27037" y="1033266"/>
                </a:moveTo>
                <a:lnTo>
                  <a:pt x="19050" y="1054227"/>
                </a:lnTo>
                <a:lnTo>
                  <a:pt x="22860" y="1062609"/>
                </a:lnTo>
                <a:lnTo>
                  <a:pt x="30226" y="1065529"/>
                </a:lnTo>
                <a:lnTo>
                  <a:pt x="37719" y="1068324"/>
                </a:lnTo>
                <a:lnTo>
                  <a:pt x="46101" y="1064640"/>
                </a:lnTo>
                <a:lnTo>
                  <a:pt x="49022" y="1057148"/>
                </a:lnTo>
                <a:lnTo>
                  <a:pt x="54188" y="1043591"/>
                </a:lnTo>
                <a:lnTo>
                  <a:pt x="27037" y="1033266"/>
                </a:lnTo>
                <a:close/>
              </a:path>
              <a:path w="447039" h="1120139">
                <a:moveTo>
                  <a:pt x="54188" y="1043591"/>
                </a:moveTo>
                <a:lnTo>
                  <a:pt x="49022" y="1057148"/>
                </a:lnTo>
                <a:lnTo>
                  <a:pt x="46101" y="1064640"/>
                </a:lnTo>
                <a:lnTo>
                  <a:pt x="37719" y="1068324"/>
                </a:lnTo>
                <a:lnTo>
                  <a:pt x="65417" y="1068324"/>
                </a:lnTo>
                <a:lnTo>
                  <a:pt x="81153" y="1053846"/>
                </a:lnTo>
                <a:lnTo>
                  <a:pt x="54188" y="1043591"/>
                </a:lnTo>
                <a:close/>
              </a:path>
              <a:path w="447039" h="1120139">
                <a:moveTo>
                  <a:pt x="427736" y="0"/>
                </a:moveTo>
                <a:lnTo>
                  <a:pt x="419354" y="3810"/>
                </a:lnTo>
                <a:lnTo>
                  <a:pt x="27037" y="1033266"/>
                </a:lnTo>
                <a:lnTo>
                  <a:pt x="54188" y="1043591"/>
                </a:lnTo>
                <a:lnTo>
                  <a:pt x="443611" y="21589"/>
                </a:lnTo>
                <a:lnTo>
                  <a:pt x="446532" y="14096"/>
                </a:lnTo>
                <a:lnTo>
                  <a:pt x="442722" y="5714"/>
                </a:lnTo>
                <a:lnTo>
                  <a:pt x="435229" y="2794"/>
                </a:lnTo>
                <a:lnTo>
                  <a:pt x="4277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54596" y="1537050"/>
            <a:ext cx="287655" cy="753904"/>
          </a:xfrm>
          <a:custGeom>
            <a:avLst/>
            <a:gdLst/>
            <a:ahLst/>
            <a:cxnLst/>
            <a:rect l="l" t="t" r="r" b="b"/>
            <a:pathLst>
              <a:path w="383540" h="1005205">
                <a:moveTo>
                  <a:pt x="0" y="908430"/>
                </a:moveTo>
                <a:lnTo>
                  <a:pt x="11429" y="1004824"/>
                </a:lnTo>
                <a:lnTo>
                  <a:pt x="65699" y="953008"/>
                </a:lnTo>
                <a:lnTo>
                  <a:pt x="38607" y="953008"/>
                </a:lnTo>
                <a:lnTo>
                  <a:pt x="23494" y="947674"/>
                </a:lnTo>
                <a:lnTo>
                  <a:pt x="19557" y="939291"/>
                </a:lnTo>
                <a:lnTo>
                  <a:pt x="22351" y="931799"/>
                </a:lnTo>
                <a:lnTo>
                  <a:pt x="27238" y="918216"/>
                </a:lnTo>
                <a:lnTo>
                  <a:pt x="0" y="908430"/>
                </a:lnTo>
                <a:close/>
              </a:path>
              <a:path w="383540" h="1005205">
                <a:moveTo>
                  <a:pt x="27238" y="918216"/>
                </a:moveTo>
                <a:lnTo>
                  <a:pt x="22351" y="931799"/>
                </a:lnTo>
                <a:lnTo>
                  <a:pt x="19557" y="939291"/>
                </a:lnTo>
                <a:lnTo>
                  <a:pt x="23494" y="947674"/>
                </a:lnTo>
                <a:lnTo>
                  <a:pt x="38607" y="953008"/>
                </a:lnTo>
                <a:lnTo>
                  <a:pt x="46862" y="949197"/>
                </a:lnTo>
                <a:lnTo>
                  <a:pt x="49529" y="941577"/>
                </a:lnTo>
                <a:lnTo>
                  <a:pt x="54422" y="927982"/>
                </a:lnTo>
                <a:lnTo>
                  <a:pt x="27238" y="918216"/>
                </a:lnTo>
                <a:close/>
              </a:path>
              <a:path w="383540" h="1005205">
                <a:moveTo>
                  <a:pt x="54422" y="927982"/>
                </a:moveTo>
                <a:lnTo>
                  <a:pt x="49529" y="941577"/>
                </a:lnTo>
                <a:lnTo>
                  <a:pt x="46862" y="949197"/>
                </a:lnTo>
                <a:lnTo>
                  <a:pt x="38607" y="953008"/>
                </a:lnTo>
                <a:lnTo>
                  <a:pt x="65699" y="953008"/>
                </a:lnTo>
                <a:lnTo>
                  <a:pt x="81660" y="937767"/>
                </a:lnTo>
                <a:lnTo>
                  <a:pt x="54422" y="927982"/>
                </a:lnTo>
                <a:close/>
              </a:path>
              <a:path w="383540" h="1005205">
                <a:moveTo>
                  <a:pt x="364489" y="0"/>
                </a:moveTo>
                <a:lnTo>
                  <a:pt x="356234" y="3937"/>
                </a:lnTo>
                <a:lnTo>
                  <a:pt x="353440" y="11429"/>
                </a:lnTo>
                <a:lnTo>
                  <a:pt x="27238" y="918216"/>
                </a:lnTo>
                <a:lnTo>
                  <a:pt x="54422" y="927982"/>
                </a:lnTo>
                <a:lnTo>
                  <a:pt x="380745" y="21336"/>
                </a:lnTo>
                <a:lnTo>
                  <a:pt x="383412" y="13715"/>
                </a:lnTo>
                <a:lnTo>
                  <a:pt x="379602" y="5461"/>
                </a:lnTo>
                <a:lnTo>
                  <a:pt x="371982" y="2793"/>
                </a:lnTo>
                <a:lnTo>
                  <a:pt x="3644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0085" y="3134301"/>
            <a:ext cx="3679170" cy="2140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390173" algn="l" defTabSz="685800" fontAlgn="auto">
              <a:lnSpc>
                <a:spcPct val="134300"/>
              </a:lnSpc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specific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keyword-only</a:t>
            </a:r>
            <a:r>
              <a:rPr sz="1500" spc="-41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args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default</a:t>
            </a:r>
            <a:r>
              <a:rPr sz="1500" spc="-11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marR="3810" algn="l" defTabSz="685800" fontAlgn="auto">
              <a:lnSpc>
                <a:spcPct val="134200"/>
              </a:lnSpc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non-defaulted params are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mandatory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args  user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must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specify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them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500" spc="3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keywords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used,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-4" dirty="0">
                <a:solidFill>
                  <a:srgbClr val="00AFEF"/>
                </a:solidFill>
                <a:latin typeface="Lucida Sans Typewriter"/>
                <a:cs typeface="Lucida Sans Typewriter"/>
              </a:rPr>
              <a:t>*</a:t>
            </a:r>
            <a:r>
              <a:rPr sz="1500" b="1" spc="-439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*args</a:t>
            </a:r>
            <a:r>
              <a:rPr sz="1500" spc="-416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Century Gothic"/>
                <a:cs typeface="Century Gothic"/>
              </a:rPr>
              <a:t>must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02C28C1-11BE-4682-AF18-43D7AE4F8518}"/>
              </a:ext>
            </a:extLst>
          </p:cNvPr>
          <p:cNvSpPr/>
          <p:nvPr/>
        </p:nvSpPr>
        <p:spPr>
          <a:xfrm rot="7375871">
            <a:off x="5540662" y="2444049"/>
            <a:ext cx="287655" cy="753904"/>
          </a:xfrm>
          <a:custGeom>
            <a:avLst/>
            <a:gdLst/>
            <a:ahLst/>
            <a:cxnLst/>
            <a:rect l="l" t="t" r="r" b="b"/>
            <a:pathLst>
              <a:path w="383540" h="1005205">
                <a:moveTo>
                  <a:pt x="0" y="908430"/>
                </a:moveTo>
                <a:lnTo>
                  <a:pt x="11429" y="1004824"/>
                </a:lnTo>
                <a:lnTo>
                  <a:pt x="65699" y="953008"/>
                </a:lnTo>
                <a:lnTo>
                  <a:pt x="38607" y="953008"/>
                </a:lnTo>
                <a:lnTo>
                  <a:pt x="23494" y="947674"/>
                </a:lnTo>
                <a:lnTo>
                  <a:pt x="19557" y="939291"/>
                </a:lnTo>
                <a:lnTo>
                  <a:pt x="22351" y="931799"/>
                </a:lnTo>
                <a:lnTo>
                  <a:pt x="27238" y="918216"/>
                </a:lnTo>
                <a:lnTo>
                  <a:pt x="0" y="908430"/>
                </a:lnTo>
                <a:close/>
              </a:path>
              <a:path w="383540" h="1005205">
                <a:moveTo>
                  <a:pt x="27238" y="918216"/>
                </a:moveTo>
                <a:lnTo>
                  <a:pt x="22351" y="931799"/>
                </a:lnTo>
                <a:lnTo>
                  <a:pt x="19557" y="939291"/>
                </a:lnTo>
                <a:lnTo>
                  <a:pt x="23494" y="947674"/>
                </a:lnTo>
                <a:lnTo>
                  <a:pt x="38607" y="953008"/>
                </a:lnTo>
                <a:lnTo>
                  <a:pt x="46862" y="949197"/>
                </a:lnTo>
                <a:lnTo>
                  <a:pt x="49529" y="941577"/>
                </a:lnTo>
                <a:lnTo>
                  <a:pt x="54422" y="927982"/>
                </a:lnTo>
                <a:lnTo>
                  <a:pt x="27238" y="918216"/>
                </a:lnTo>
                <a:close/>
              </a:path>
              <a:path w="383540" h="1005205">
                <a:moveTo>
                  <a:pt x="54422" y="927982"/>
                </a:moveTo>
                <a:lnTo>
                  <a:pt x="49529" y="941577"/>
                </a:lnTo>
                <a:lnTo>
                  <a:pt x="46862" y="949197"/>
                </a:lnTo>
                <a:lnTo>
                  <a:pt x="38607" y="953008"/>
                </a:lnTo>
                <a:lnTo>
                  <a:pt x="65699" y="953008"/>
                </a:lnTo>
                <a:lnTo>
                  <a:pt x="81660" y="937767"/>
                </a:lnTo>
                <a:lnTo>
                  <a:pt x="54422" y="927982"/>
                </a:lnTo>
                <a:close/>
              </a:path>
              <a:path w="383540" h="1005205">
                <a:moveTo>
                  <a:pt x="364489" y="0"/>
                </a:moveTo>
                <a:lnTo>
                  <a:pt x="356234" y="3937"/>
                </a:lnTo>
                <a:lnTo>
                  <a:pt x="353440" y="11429"/>
                </a:lnTo>
                <a:lnTo>
                  <a:pt x="27238" y="918216"/>
                </a:lnTo>
                <a:lnTo>
                  <a:pt x="54422" y="927982"/>
                </a:lnTo>
                <a:lnTo>
                  <a:pt x="380745" y="21336"/>
                </a:lnTo>
                <a:lnTo>
                  <a:pt x="383412" y="13715"/>
                </a:lnTo>
                <a:lnTo>
                  <a:pt x="379602" y="5461"/>
                </a:lnTo>
                <a:lnTo>
                  <a:pt x="371982" y="2793"/>
                </a:lnTo>
                <a:lnTo>
                  <a:pt x="36448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667777-E2C6-410E-A3AA-CB8BE51397D1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454" y="1658967"/>
          <a:ext cx="7199795" cy="2506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276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b=10)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b,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*args)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b,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*args,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kw1,</a:t>
                      </a:r>
                      <a:r>
                        <a:rPr sz="1500" spc="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kw2=100)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b=10,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kw1, kw2=100)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b,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*args,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kw1, kw2=100,</a:t>
                      </a:r>
                      <a:r>
                        <a:rPr sz="1500" spc="-1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**kwargs)</a:t>
                      </a:r>
                    </a:p>
                  </a:txBody>
                  <a:tcPr marL="0" marR="0" marT="11477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31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14776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12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b=10,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kw1, kw2=100,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**kwargs)</a:t>
                      </a:r>
                    </a:p>
                  </a:txBody>
                  <a:tcPr marL="0" marR="0" marT="114776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29744" y="1116805"/>
            <a:ext cx="312785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700" spc="-4" dirty="0">
                <a:solidFill>
                  <a:srgbClr val="FFC000"/>
                </a:solidFill>
                <a:latin typeface="Century Gothic"/>
              </a:rPr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743" y="4362450"/>
            <a:ext cx="6042508" cy="13484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func(*args)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4"/>
              </a:spcBef>
              <a:spcAft>
                <a:spcPts val="0"/>
              </a:spcAft>
            </a:pPr>
            <a:endParaRPr sz="21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func(**kwargs)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4"/>
              </a:spcBef>
              <a:spcAft>
                <a:spcPts val="0"/>
              </a:spcAft>
            </a:pPr>
            <a:endParaRPr sz="21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func(*args,</a:t>
            </a:r>
            <a:r>
              <a:rPr sz="1500" spc="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**kwargs)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are Functions?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2700"/>
            <a:ext cx="69342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ko-KR" sz="27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Python, a function is a reusable block of code that performs a specific task or set of tasks. Functions are a fundamental concept in programming, and they help organize and modularize code by breaking it into smaller, more manageable pieces. </a:t>
            </a: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C2EB83F-9AB1-4DBF-BF9F-61FF017CD61B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385D-7F06-43F4-B653-AC0EA08AB04C}"/>
              </a:ext>
            </a:extLst>
          </p:cNvPr>
          <p:cNvSpPr txBox="1"/>
          <p:nvPr/>
        </p:nvSpPr>
        <p:spPr>
          <a:xfrm>
            <a:off x="342900" y="1218779"/>
            <a:ext cx="8458200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  <a:latin typeface="Calibri"/>
              </a:rPr>
              <a:t>First-Class Objects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C000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dirty="0">
                <a:solidFill>
                  <a:prstClr val="white"/>
                </a:solidFill>
                <a:latin typeface="Calibri"/>
              </a:rPr>
              <a:t>Can be passed to a function as an argument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dirty="0">
                <a:solidFill>
                  <a:prstClr val="white"/>
                </a:solidFill>
                <a:latin typeface="Calibri"/>
              </a:rPr>
              <a:t>Can be returned from a function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dirty="0">
                <a:solidFill>
                  <a:prstClr val="white"/>
                </a:solidFill>
                <a:latin typeface="Calibri"/>
              </a:rPr>
              <a:t>Can be assigned to a variable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dirty="0">
                <a:solidFill>
                  <a:prstClr val="white"/>
                </a:solidFill>
                <a:latin typeface="Calibri"/>
              </a:rPr>
              <a:t>Can be stored in a data structure (such as list, tuple, dictionary, etc.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black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950" dirty="0">
                <a:solidFill>
                  <a:prstClr val="white"/>
                </a:solidFill>
                <a:latin typeface="Calibri"/>
              </a:rPr>
              <a:t>Types such as </a:t>
            </a:r>
            <a:r>
              <a:rPr lang="en-US" sz="1950" dirty="0">
                <a:solidFill>
                  <a:srgbClr val="0070C0"/>
                </a:solidFill>
                <a:latin typeface="Calibri"/>
              </a:rPr>
              <a:t>int, float, string, tuple, list </a:t>
            </a:r>
            <a:r>
              <a:rPr lang="en-US" sz="1950" dirty="0">
                <a:solidFill>
                  <a:prstClr val="white"/>
                </a:solidFill>
                <a:latin typeface="Calibri"/>
              </a:rPr>
              <a:t>and many more are fist-class objects.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white"/>
                </a:solidFill>
                <a:latin typeface="Calibri"/>
              </a:rPr>
              <a:t>Functions (</a:t>
            </a:r>
            <a:r>
              <a:rPr lang="en-US" sz="2100" dirty="0">
                <a:solidFill>
                  <a:srgbClr val="0070C0"/>
                </a:solidFill>
                <a:latin typeface="Calibri"/>
              </a:rPr>
              <a:t>function</a:t>
            </a:r>
            <a:r>
              <a:rPr lang="en-US" sz="2100" dirty="0">
                <a:solidFill>
                  <a:prstClr val="white"/>
                </a:solidFill>
                <a:latin typeface="Calibri"/>
              </a:rPr>
              <a:t>) are also first-class objects</a:t>
            </a:r>
          </a:p>
        </p:txBody>
      </p:sp>
    </p:spTree>
    <p:extLst>
      <p:ext uri="{BB962C8B-B14F-4D97-AF65-F5344CB8AC3E}">
        <p14:creationId xmlns:p14="http://schemas.microsoft.com/office/powerpoint/2010/main" val="186138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F6207A4-D879-449E-8742-6DFCB34D534B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385D-7F06-43F4-B653-AC0EA08AB04C}"/>
              </a:ext>
            </a:extLst>
          </p:cNvPr>
          <p:cNvSpPr txBox="1"/>
          <p:nvPr/>
        </p:nvSpPr>
        <p:spPr>
          <a:xfrm>
            <a:off x="342900" y="136305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solidFill>
                  <a:srgbClr val="FFC000"/>
                </a:solidFill>
                <a:latin typeface="Calibri"/>
              </a:rPr>
              <a:t>Higher-Order functions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srgbClr val="FFC000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white"/>
                </a:solidFill>
                <a:latin typeface="Calibri"/>
              </a:rPr>
              <a:t>Higher-orders functions are functions that: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white"/>
                </a:solidFill>
                <a:latin typeface="Calibri"/>
              </a:rPr>
              <a:t>Take a function as an </a:t>
            </a:r>
            <a:r>
              <a:rPr lang="en-US" sz="2100" dirty="0">
                <a:solidFill>
                  <a:srgbClr val="FFC000"/>
                </a:solidFill>
                <a:latin typeface="Calibri"/>
              </a:rPr>
              <a:t>argument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white"/>
                </a:solidFill>
                <a:latin typeface="Calibri"/>
              </a:rPr>
              <a:t>and/or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white"/>
              </a:solidFill>
              <a:latin typeface="Calibri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white"/>
                </a:solidFill>
                <a:latin typeface="Calibri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alibri"/>
              </a:rPr>
              <a:t>return</a:t>
            </a:r>
            <a:r>
              <a:rPr lang="en-US" sz="2100" dirty="0">
                <a:solidFill>
                  <a:prstClr val="white"/>
                </a:solidFill>
                <a:latin typeface="Calibri"/>
              </a:rPr>
              <a:t> a function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50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69556027-6D6F-4EFA-866C-77BC1F6A7A31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10468-21AF-4327-909F-503253B7466A}"/>
              </a:ext>
            </a:extLst>
          </p:cNvPr>
          <p:cNvGrpSpPr/>
          <p:nvPr/>
        </p:nvGrpSpPr>
        <p:grpSpPr>
          <a:xfrm>
            <a:off x="394763" y="982053"/>
            <a:ext cx="8354474" cy="4881069"/>
            <a:chOff x="618235" y="256697"/>
            <a:chExt cx="11139298" cy="6508092"/>
          </a:xfrm>
        </p:grpSpPr>
        <p:sp>
          <p:nvSpPr>
            <p:cNvPr id="2" name="object 2"/>
            <p:cNvSpPr txBox="1"/>
            <p:nvPr/>
          </p:nvSpPr>
          <p:spPr>
            <a:xfrm>
              <a:off x="618235" y="1537209"/>
              <a:ext cx="8297164" cy="32060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Lambda expressions are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simply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another </a:t>
              </a:r>
              <a:r>
                <a:rPr sz="1500" spc="-11" dirty="0">
                  <a:solidFill>
                    <a:srgbClr val="FFFFFF"/>
                  </a:solidFill>
                  <a:latin typeface="Century Gothic"/>
                  <a:cs typeface="Century Gothic"/>
                </a:rPr>
                <a:t>way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to create</a:t>
              </a:r>
              <a:r>
                <a:rPr sz="1500" spc="135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50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functions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18236" y="256697"/>
              <a:ext cx="10066807" cy="111321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23813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pc="-11" dirty="0">
                  <a:solidFill>
                    <a:srgbClr val="FFC000"/>
                  </a:solidFill>
                  <a:latin typeface="Century Gothic"/>
                  <a:cs typeface="Century Gothic"/>
                </a:rPr>
                <a:t>What </a:t>
              </a:r>
              <a:r>
                <a:rPr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are Lambda</a:t>
              </a:r>
              <a:r>
                <a:rPr spc="45" dirty="0">
                  <a:solidFill>
                    <a:srgbClr val="FFC000"/>
                  </a:solidFill>
                  <a:latin typeface="Century Gothic"/>
                  <a:cs typeface="Century Gothic"/>
                </a:rPr>
                <a:t> </a:t>
              </a:r>
              <a:r>
                <a:rPr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Expressions</a:t>
              </a:r>
              <a:r>
                <a:rPr spc="-4" dirty="0">
                  <a:solidFill>
                    <a:srgbClr val="FFC000"/>
                  </a:solidFill>
                  <a:latin typeface="Calibri"/>
                  <a:cs typeface="Century Gothic"/>
                </a:rPr>
                <a:t>?</a:t>
              </a:r>
              <a:endParaRPr dirty="0">
                <a:solidFill>
                  <a:prstClr val="black"/>
                </a:solidFill>
                <a:latin typeface="Calibri"/>
                <a:cs typeface="Century Gothic"/>
              </a:endParaRPr>
            </a:p>
            <a:p>
              <a:pPr algn="l" defTabSz="685800" fontAlgn="auto">
                <a:spcBef>
                  <a:spcPts val="38"/>
                </a:spcBef>
                <a:spcAft>
                  <a:spcPts val="0"/>
                </a:spcAft>
              </a:pPr>
              <a:endParaRPr sz="1463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9525" algn="l" defTabSz="685800" fontAlgn="auto">
                <a:spcBef>
                  <a:spcPts val="4"/>
                </a:spcBef>
                <a:spcAft>
                  <a:spcPts val="0"/>
                </a:spcAft>
              </a:pPr>
              <a:r>
                <a:rPr sz="1500" spc="-23" dirty="0">
                  <a:solidFill>
                    <a:srgbClr val="FFFFFF"/>
                  </a:solidFill>
                  <a:latin typeface="Century Gothic"/>
                  <a:cs typeface="Century Gothic"/>
                </a:rPr>
                <a:t>We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already know how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to create </a:t>
              </a:r>
              <a:r>
                <a:rPr sz="150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functions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using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 </a:t>
              </a:r>
              <a:r>
                <a:rPr sz="1500" spc="-8" dirty="0">
                  <a:solidFill>
                    <a:srgbClr val="00AFEF"/>
                  </a:solidFill>
                  <a:latin typeface="Lucida Console"/>
                  <a:cs typeface="Lucida Console"/>
                </a:rPr>
                <a:t>def</a:t>
              </a:r>
              <a:r>
                <a:rPr sz="1500" spc="-229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statement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699386" y="3519932"/>
              <a:ext cx="4858385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lambda </a:t>
              </a:r>
              <a:r>
                <a:rPr sz="1350" spc="-4" dirty="0">
                  <a:solidFill>
                    <a:srgbClr val="92D050"/>
                  </a:solidFill>
                  <a:latin typeface="Lucida Console"/>
                  <a:cs typeface="Lucida Console"/>
                </a:rPr>
                <a:t>[parameter </a:t>
              </a:r>
              <a:r>
                <a:rPr sz="1350" dirty="0">
                  <a:solidFill>
                    <a:srgbClr val="92D050"/>
                  </a:solidFill>
                  <a:latin typeface="Lucida Console"/>
                  <a:cs typeface="Lucida Console"/>
                </a:rPr>
                <a:t>list]</a:t>
              </a:r>
              <a:r>
                <a:rPr sz="1350" dirty="0">
                  <a:solidFill>
                    <a:srgbClr val="FFFFFF"/>
                  </a:solidFill>
                  <a:latin typeface="Lucida Console"/>
                  <a:cs typeface="Lucida Console"/>
                </a:rPr>
                <a:t>:</a:t>
              </a:r>
              <a:r>
                <a:rPr sz="1350" spc="19" dirty="0">
                  <a:solidFill>
                    <a:srgbClr val="FFFFFF"/>
                  </a:solidFill>
                  <a:latin typeface="Lucida Console"/>
                  <a:cs typeface="Lucida Console"/>
                </a:rPr>
                <a:t> </a:t>
              </a:r>
              <a:r>
                <a:rPr sz="135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expression</a:t>
              </a:r>
              <a:endParaRPr sz="135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06550" y="3092450"/>
              <a:ext cx="417830" cy="415925"/>
            </a:xfrm>
            <a:custGeom>
              <a:avLst/>
              <a:gdLst/>
              <a:ahLst/>
              <a:cxnLst/>
              <a:rect l="l" t="t" r="r" b="b"/>
              <a:pathLst>
                <a:path w="417830" h="415925">
                  <a:moveTo>
                    <a:pt x="353146" y="369949"/>
                  </a:moveTo>
                  <a:lnTo>
                    <a:pt x="334899" y="388238"/>
                  </a:lnTo>
                  <a:lnTo>
                    <a:pt x="417449" y="415544"/>
                  </a:lnTo>
                  <a:lnTo>
                    <a:pt x="406853" y="384048"/>
                  </a:lnTo>
                  <a:lnTo>
                    <a:pt x="367411" y="384048"/>
                  </a:lnTo>
                  <a:lnTo>
                    <a:pt x="362331" y="379095"/>
                  </a:lnTo>
                  <a:lnTo>
                    <a:pt x="353146" y="369949"/>
                  </a:lnTo>
                  <a:close/>
                </a:path>
                <a:path w="417830" h="415925">
                  <a:moveTo>
                    <a:pt x="371475" y="351578"/>
                  </a:moveTo>
                  <a:lnTo>
                    <a:pt x="353146" y="369949"/>
                  </a:lnTo>
                  <a:lnTo>
                    <a:pt x="362331" y="379095"/>
                  </a:lnTo>
                  <a:lnTo>
                    <a:pt x="367411" y="384048"/>
                  </a:lnTo>
                  <a:lnTo>
                    <a:pt x="375666" y="384048"/>
                  </a:lnTo>
                  <a:lnTo>
                    <a:pt x="380745" y="378967"/>
                  </a:lnTo>
                  <a:lnTo>
                    <a:pt x="385699" y="373888"/>
                  </a:lnTo>
                  <a:lnTo>
                    <a:pt x="385699" y="365760"/>
                  </a:lnTo>
                  <a:lnTo>
                    <a:pt x="371475" y="351578"/>
                  </a:lnTo>
                  <a:close/>
                </a:path>
                <a:path w="417830" h="415925">
                  <a:moveTo>
                    <a:pt x="389763" y="333248"/>
                  </a:moveTo>
                  <a:lnTo>
                    <a:pt x="371475" y="351578"/>
                  </a:lnTo>
                  <a:lnTo>
                    <a:pt x="385699" y="365760"/>
                  </a:lnTo>
                  <a:lnTo>
                    <a:pt x="385699" y="373888"/>
                  </a:lnTo>
                  <a:lnTo>
                    <a:pt x="380745" y="378967"/>
                  </a:lnTo>
                  <a:lnTo>
                    <a:pt x="375666" y="384048"/>
                  </a:lnTo>
                  <a:lnTo>
                    <a:pt x="406853" y="384048"/>
                  </a:lnTo>
                  <a:lnTo>
                    <a:pt x="389763" y="333248"/>
                  </a:lnTo>
                  <a:close/>
                </a:path>
                <a:path w="417830" h="415925">
                  <a:moveTo>
                    <a:pt x="18287" y="0"/>
                  </a:moveTo>
                  <a:lnTo>
                    <a:pt x="10033" y="0"/>
                  </a:lnTo>
                  <a:lnTo>
                    <a:pt x="5080" y="5079"/>
                  </a:lnTo>
                  <a:lnTo>
                    <a:pt x="0" y="10160"/>
                  </a:lnTo>
                  <a:lnTo>
                    <a:pt x="0" y="18414"/>
                  </a:lnTo>
                  <a:lnTo>
                    <a:pt x="5080" y="23367"/>
                  </a:lnTo>
                  <a:lnTo>
                    <a:pt x="353146" y="369949"/>
                  </a:lnTo>
                  <a:lnTo>
                    <a:pt x="371475" y="35157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08151" y="2754248"/>
              <a:ext cx="970915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dirty="0">
                  <a:solidFill>
                    <a:srgbClr val="FFFFFF"/>
                  </a:solidFill>
                  <a:latin typeface="Century Gothic"/>
                  <a:cs typeface="Century Gothic"/>
                </a:rPr>
                <a:t>k</a:t>
              </a: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e</a:t>
              </a: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y</a:t>
              </a:r>
              <a:r>
                <a:rPr sz="1350" spc="-30" dirty="0">
                  <a:solidFill>
                    <a:srgbClr val="FFFFFF"/>
                  </a:solidFill>
                  <a:latin typeface="Century Gothic"/>
                  <a:cs typeface="Century Gothic"/>
                </a:rPr>
                <a:t>w</a:t>
              </a:r>
              <a:r>
                <a:rPr sz="1350" dirty="0">
                  <a:solidFill>
                    <a:srgbClr val="FFFFFF"/>
                  </a:solidFill>
                  <a:latin typeface="Century Gothic"/>
                  <a:cs typeface="Century Gothic"/>
                </a:rPr>
                <a:t>ord</a:t>
              </a:r>
              <a:endParaRPr sz="135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526409" y="2936620"/>
              <a:ext cx="228600" cy="543560"/>
            </a:xfrm>
            <a:custGeom>
              <a:avLst/>
              <a:gdLst/>
              <a:ahLst/>
              <a:cxnLst/>
              <a:rect l="l" t="t" r="r" b="b"/>
              <a:pathLst>
                <a:path w="228600" h="543560">
                  <a:moveTo>
                    <a:pt x="180090" y="475740"/>
                  </a:moveTo>
                  <a:lnTo>
                    <a:pt x="155955" y="485139"/>
                  </a:lnTo>
                  <a:lnTo>
                    <a:pt x="220344" y="543432"/>
                  </a:lnTo>
                  <a:lnTo>
                    <a:pt x="224574" y="497713"/>
                  </a:lnTo>
                  <a:lnTo>
                    <a:pt x="194944" y="497713"/>
                  </a:lnTo>
                  <a:lnTo>
                    <a:pt x="187451" y="494411"/>
                  </a:lnTo>
                  <a:lnTo>
                    <a:pt x="184784" y="487807"/>
                  </a:lnTo>
                  <a:lnTo>
                    <a:pt x="180090" y="475740"/>
                  </a:lnTo>
                  <a:close/>
                </a:path>
                <a:path w="228600" h="543560">
                  <a:moveTo>
                    <a:pt x="204220" y="466342"/>
                  </a:moveTo>
                  <a:lnTo>
                    <a:pt x="180090" y="475740"/>
                  </a:lnTo>
                  <a:lnTo>
                    <a:pt x="184784" y="487807"/>
                  </a:lnTo>
                  <a:lnTo>
                    <a:pt x="187451" y="494411"/>
                  </a:lnTo>
                  <a:lnTo>
                    <a:pt x="194944" y="497713"/>
                  </a:lnTo>
                  <a:lnTo>
                    <a:pt x="201548" y="495173"/>
                  </a:lnTo>
                  <a:lnTo>
                    <a:pt x="208279" y="492505"/>
                  </a:lnTo>
                  <a:lnTo>
                    <a:pt x="211581" y="485013"/>
                  </a:lnTo>
                  <a:lnTo>
                    <a:pt x="208914" y="478408"/>
                  </a:lnTo>
                  <a:lnTo>
                    <a:pt x="204220" y="466342"/>
                  </a:lnTo>
                  <a:close/>
                </a:path>
                <a:path w="228600" h="543560">
                  <a:moveTo>
                    <a:pt x="228345" y="456945"/>
                  </a:moveTo>
                  <a:lnTo>
                    <a:pt x="204220" y="466342"/>
                  </a:lnTo>
                  <a:lnTo>
                    <a:pt x="208914" y="478408"/>
                  </a:lnTo>
                  <a:lnTo>
                    <a:pt x="211581" y="485013"/>
                  </a:lnTo>
                  <a:lnTo>
                    <a:pt x="208279" y="492505"/>
                  </a:lnTo>
                  <a:lnTo>
                    <a:pt x="201548" y="495173"/>
                  </a:lnTo>
                  <a:lnTo>
                    <a:pt x="194944" y="497713"/>
                  </a:lnTo>
                  <a:lnTo>
                    <a:pt x="224574" y="497713"/>
                  </a:lnTo>
                  <a:lnTo>
                    <a:pt x="228345" y="456945"/>
                  </a:lnTo>
                  <a:close/>
                </a:path>
                <a:path w="228600" h="543560">
                  <a:moveTo>
                    <a:pt x="16636" y="0"/>
                  </a:moveTo>
                  <a:lnTo>
                    <a:pt x="3301" y="5079"/>
                  </a:lnTo>
                  <a:lnTo>
                    <a:pt x="0" y="12573"/>
                  </a:lnTo>
                  <a:lnTo>
                    <a:pt x="2539" y="19303"/>
                  </a:lnTo>
                  <a:lnTo>
                    <a:pt x="180090" y="475740"/>
                  </a:lnTo>
                  <a:lnTo>
                    <a:pt x="204220" y="466342"/>
                  </a:lnTo>
                  <a:lnTo>
                    <a:pt x="26669" y="9905"/>
                  </a:lnTo>
                  <a:lnTo>
                    <a:pt x="24129" y="3301"/>
                  </a:lnTo>
                  <a:lnTo>
                    <a:pt x="16636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562860" y="2599690"/>
              <a:ext cx="1544320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parameter</a:t>
              </a:r>
              <a:r>
                <a:rPr sz="1350" spc="-19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350" spc="4" dirty="0">
                  <a:solidFill>
                    <a:srgbClr val="FFFFFF"/>
                  </a:solidFill>
                  <a:latin typeface="Century Gothic"/>
                  <a:cs typeface="Century Gothic"/>
                </a:rPr>
                <a:t>list</a:t>
              </a:r>
              <a:endParaRPr sz="135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82717" y="2557398"/>
              <a:ext cx="1002665" cy="939165"/>
            </a:xfrm>
            <a:custGeom>
              <a:avLst/>
              <a:gdLst/>
              <a:ahLst/>
              <a:cxnLst/>
              <a:rect l="l" t="t" r="r" b="b"/>
              <a:pathLst>
                <a:path w="1002664" h="939164">
                  <a:moveTo>
                    <a:pt x="30226" y="857376"/>
                  </a:moveTo>
                  <a:lnTo>
                    <a:pt x="0" y="938911"/>
                  </a:lnTo>
                  <a:lnTo>
                    <a:pt x="83312" y="914146"/>
                  </a:lnTo>
                  <a:lnTo>
                    <a:pt x="78561" y="909065"/>
                  </a:lnTo>
                  <a:lnTo>
                    <a:pt x="50927" y="909065"/>
                  </a:lnTo>
                  <a:lnTo>
                    <a:pt x="42672" y="908685"/>
                  </a:lnTo>
                  <a:lnTo>
                    <a:pt x="37846" y="903477"/>
                  </a:lnTo>
                  <a:lnTo>
                    <a:pt x="32893" y="898271"/>
                  </a:lnTo>
                  <a:lnTo>
                    <a:pt x="33274" y="890142"/>
                  </a:lnTo>
                  <a:lnTo>
                    <a:pt x="38481" y="885189"/>
                  </a:lnTo>
                  <a:lnTo>
                    <a:pt x="47950" y="876331"/>
                  </a:lnTo>
                  <a:lnTo>
                    <a:pt x="30226" y="857376"/>
                  </a:lnTo>
                  <a:close/>
                </a:path>
                <a:path w="1002664" h="939164">
                  <a:moveTo>
                    <a:pt x="47950" y="876331"/>
                  </a:moveTo>
                  <a:lnTo>
                    <a:pt x="38481" y="885189"/>
                  </a:lnTo>
                  <a:lnTo>
                    <a:pt x="33274" y="890142"/>
                  </a:lnTo>
                  <a:lnTo>
                    <a:pt x="32893" y="898271"/>
                  </a:lnTo>
                  <a:lnTo>
                    <a:pt x="37846" y="903477"/>
                  </a:lnTo>
                  <a:lnTo>
                    <a:pt x="42672" y="908685"/>
                  </a:lnTo>
                  <a:lnTo>
                    <a:pt x="50927" y="909065"/>
                  </a:lnTo>
                  <a:lnTo>
                    <a:pt x="56134" y="904113"/>
                  </a:lnTo>
                  <a:lnTo>
                    <a:pt x="65625" y="895232"/>
                  </a:lnTo>
                  <a:lnTo>
                    <a:pt x="47950" y="876331"/>
                  </a:lnTo>
                  <a:close/>
                </a:path>
                <a:path w="1002664" h="939164">
                  <a:moveTo>
                    <a:pt x="65625" y="895232"/>
                  </a:moveTo>
                  <a:lnTo>
                    <a:pt x="56134" y="904113"/>
                  </a:lnTo>
                  <a:lnTo>
                    <a:pt x="50927" y="909065"/>
                  </a:lnTo>
                  <a:lnTo>
                    <a:pt x="78561" y="909065"/>
                  </a:lnTo>
                  <a:lnTo>
                    <a:pt x="65625" y="895232"/>
                  </a:lnTo>
                  <a:close/>
                </a:path>
                <a:path w="1002664" h="939164">
                  <a:moveTo>
                    <a:pt x="984631" y="0"/>
                  </a:moveTo>
                  <a:lnTo>
                    <a:pt x="979424" y="4952"/>
                  </a:lnTo>
                  <a:lnTo>
                    <a:pt x="47950" y="876331"/>
                  </a:lnTo>
                  <a:lnTo>
                    <a:pt x="65625" y="895232"/>
                  </a:lnTo>
                  <a:lnTo>
                    <a:pt x="1002284" y="18922"/>
                  </a:lnTo>
                  <a:lnTo>
                    <a:pt x="1002537" y="10667"/>
                  </a:lnTo>
                  <a:lnTo>
                    <a:pt x="997712" y="5461"/>
                  </a:lnTo>
                  <a:lnTo>
                    <a:pt x="992759" y="254"/>
                  </a:lnTo>
                  <a:lnTo>
                    <a:pt x="984631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59551" y="2341626"/>
              <a:ext cx="4606290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 </a:t>
              </a:r>
              <a:r>
                <a:rPr sz="135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:</a:t>
              </a:r>
              <a:r>
                <a:rPr sz="1350" spc="-469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35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is </a:t>
              </a: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required, </a:t>
              </a:r>
              <a:r>
                <a:rPr sz="1350" dirty="0">
                  <a:solidFill>
                    <a:srgbClr val="FFFFFF"/>
                  </a:solidFill>
                  <a:latin typeface="Century Gothic"/>
                  <a:cs typeface="Century Gothic"/>
                </a:rPr>
                <a:t>even for zero </a:t>
              </a: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arguments</a:t>
              </a:r>
              <a:endParaRPr sz="135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584442" y="3267075"/>
              <a:ext cx="710565" cy="392430"/>
            </a:xfrm>
            <a:custGeom>
              <a:avLst/>
              <a:gdLst/>
              <a:ahLst/>
              <a:cxnLst/>
              <a:rect l="l" t="t" r="r" b="b"/>
              <a:pathLst>
                <a:path w="710565" h="392429">
                  <a:moveTo>
                    <a:pt x="49783" y="321183"/>
                  </a:moveTo>
                  <a:lnTo>
                    <a:pt x="0" y="392430"/>
                  </a:lnTo>
                  <a:lnTo>
                    <a:pt x="86867" y="389508"/>
                  </a:lnTo>
                  <a:lnTo>
                    <a:pt x="79699" y="376300"/>
                  </a:lnTo>
                  <a:lnTo>
                    <a:pt x="56768" y="376300"/>
                  </a:lnTo>
                  <a:lnTo>
                    <a:pt x="48894" y="373887"/>
                  </a:lnTo>
                  <a:lnTo>
                    <a:pt x="45592" y="367664"/>
                  </a:lnTo>
                  <a:lnTo>
                    <a:pt x="42164" y="361314"/>
                  </a:lnTo>
                  <a:lnTo>
                    <a:pt x="44450" y="353568"/>
                  </a:lnTo>
                  <a:lnTo>
                    <a:pt x="62154" y="343975"/>
                  </a:lnTo>
                  <a:lnTo>
                    <a:pt x="49783" y="321183"/>
                  </a:lnTo>
                  <a:close/>
                </a:path>
                <a:path w="710565" h="392429">
                  <a:moveTo>
                    <a:pt x="62154" y="343975"/>
                  </a:moveTo>
                  <a:lnTo>
                    <a:pt x="44450" y="353568"/>
                  </a:lnTo>
                  <a:lnTo>
                    <a:pt x="42164" y="361314"/>
                  </a:lnTo>
                  <a:lnTo>
                    <a:pt x="45592" y="367664"/>
                  </a:lnTo>
                  <a:lnTo>
                    <a:pt x="48894" y="373887"/>
                  </a:lnTo>
                  <a:lnTo>
                    <a:pt x="56768" y="376300"/>
                  </a:lnTo>
                  <a:lnTo>
                    <a:pt x="74489" y="366702"/>
                  </a:lnTo>
                  <a:lnTo>
                    <a:pt x="62154" y="343975"/>
                  </a:lnTo>
                  <a:close/>
                </a:path>
                <a:path w="710565" h="392429">
                  <a:moveTo>
                    <a:pt x="74489" y="366702"/>
                  </a:moveTo>
                  <a:lnTo>
                    <a:pt x="56768" y="376300"/>
                  </a:lnTo>
                  <a:lnTo>
                    <a:pt x="79699" y="376300"/>
                  </a:lnTo>
                  <a:lnTo>
                    <a:pt x="74489" y="366702"/>
                  </a:lnTo>
                  <a:close/>
                </a:path>
                <a:path w="710565" h="392429">
                  <a:moveTo>
                    <a:pt x="695832" y="0"/>
                  </a:moveTo>
                  <a:lnTo>
                    <a:pt x="62154" y="343975"/>
                  </a:lnTo>
                  <a:lnTo>
                    <a:pt x="74489" y="366702"/>
                  </a:lnTo>
                  <a:lnTo>
                    <a:pt x="708151" y="22860"/>
                  </a:lnTo>
                  <a:lnTo>
                    <a:pt x="710438" y="14986"/>
                  </a:lnTo>
                  <a:lnTo>
                    <a:pt x="707008" y="8636"/>
                  </a:lnTo>
                  <a:lnTo>
                    <a:pt x="703706" y="2412"/>
                  </a:lnTo>
                  <a:lnTo>
                    <a:pt x="695832" y="0"/>
                  </a:lnTo>
                  <a:close/>
                </a:path>
              </a:pathLst>
            </a:custGeom>
            <a:solidFill>
              <a:srgbClr val="DCD084"/>
            </a:solidFill>
          </p:spPr>
          <p:txBody>
            <a:bodyPr wrap="square" lIns="0" tIns="0" rIns="0" bIns="0" rtlCol="0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313681" y="2588133"/>
              <a:ext cx="944244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dirty="0">
                  <a:solidFill>
                    <a:srgbClr val="FFC000"/>
                  </a:solidFill>
                  <a:latin typeface="Century Gothic"/>
                  <a:cs typeface="Century Gothic"/>
                </a:rPr>
                <a:t>o</a:t>
              </a:r>
              <a:r>
                <a:rPr sz="1350" spc="-8" dirty="0">
                  <a:solidFill>
                    <a:srgbClr val="FFC000"/>
                  </a:solidFill>
                  <a:latin typeface="Century Gothic"/>
                  <a:cs typeface="Century Gothic"/>
                </a:rPr>
                <a:t>p</a:t>
              </a:r>
              <a:r>
                <a:rPr sz="1350" spc="-11" dirty="0">
                  <a:solidFill>
                    <a:srgbClr val="FFC000"/>
                  </a:solidFill>
                  <a:latin typeface="Century Gothic"/>
                  <a:cs typeface="Century Gothic"/>
                </a:rPr>
                <a:t>t</a:t>
              </a:r>
              <a:r>
                <a:rPr sz="1350" spc="15" dirty="0">
                  <a:solidFill>
                    <a:srgbClr val="FFC000"/>
                  </a:solidFill>
                  <a:latin typeface="Century Gothic"/>
                  <a:cs typeface="Century Gothic"/>
                </a:rPr>
                <a:t>i</a:t>
              </a:r>
              <a:r>
                <a:rPr sz="1350" dirty="0">
                  <a:solidFill>
                    <a:srgbClr val="FFC000"/>
                  </a:solidFill>
                  <a:latin typeface="Century Gothic"/>
                  <a:cs typeface="Century Gothic"/>
                </a:rPr>
                <a:t>o</a:t>
              </a:r>
              <a:r>
                <a:rPr sz="1350" spc="-8" dirty="0">
                  <a:solidFill>
                    <a:srgbClr val="FFC000"/>
                  </a:solidFill>
                  <a:latin typeface="Century Gothic"/>
                  <a:cs typeface="Century Gothic"/>
                </a:rPr>
                <a:t>na</a:t>
              </a:r>
              <a:r>
                <a:rPr sz="1350" dirty="0">
                  <a:solidFill>
                    <a:srgbClr val="FFC000"/>
                  </a:solidFill>
                  <a:latin typeface="Century Gothic"/>
                  <a:cs typeface="Century Gothic"/>
                </a:rPr>
                <a:t>l</a:t>
              </a:r>
              <a:endParaRPr sz="135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82674" y="3990594"/>
              <a:ext cx="5143500" cy="379730"/>
            </a:xfrm>
            <a:custGeom>
              <a:avLst/>
              <a:gdLst/>
              <a:ahLst/>
              <a:cxnLst/>
              <a:rect l="l" t="t" r="r" b="b"/>
              <a:pathLst>
                <a:path w="5143500" h="379729">
                  <a:moveTo>
                    <a:pt x="5143500" y="0"/>
                  </a:moveTo>
                  <a:lnTo>
                    <a:pt x="5141023" y="73848"/>
                  </a:lnTo>
                  <a:lnTo>
                    <a:pt x="5134260" y="134159"/>
                  </a:lnTo>
                  <a:lnTo>
                    <a:pt x="5124211" y="174825"/>
                  </a:lnTo>
                  <a:lnTo>
                    <a:pt x="5111877" y="189737"/>
                  </a:lnTo>
                  <a:lnTo>
                    <a:pt x="2603372" y="189737"/>
                  </a:lnTo>
                  <a:lnTo>
                    <a:pt x="2591037" y="204650"/>
                  </a:lnTo>
                  <a:lnTo>
                    <a:pt x="2580989" y="245316"/>
                  </a:lnTo>
                  <a:lnTo>
                    <a:pt x="2574226" y="305627"/>
                  </a:lnTo>
                  <a:lnTo>
                    <a:pt x="2571750" y="379475"/>
                  </a:lnTo>
                  <a:lnTo>
                    <a:pt x="2569273" y="305627"/>
                  </a:lnTo>
                  <a:lnTo>
                    <a:pt x="2562510" y="245316"/>
                  </a:lnTo>
                  <a:lnTo>
                    <a:pt x="2552461" y="204650"/>
                  </a:lnTo>
                  <a:lnTo>
                    <a:pt x="2540127" y="189737"/>
                  </a:lnTo>
                  <a:lnTo>
                    <a:pt x="31622" y="189737"/>
                  </a:lnTo>
                  <a:lnTo>
                    <a:pt x="19288" y="174825"/>
                  </a:lnTo>
                  <a:lnTo>
                    <a:pt x="9239" y="134159"/>
                  </a:lnTo>
                  <a:lnTo>
                    <a:pt x="2476" y="73848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BEBEA4"/>
              </a:solidFill>
            </a:ln>
          </p:spPr>
          <p:txBody>
            <a:bodyPr wrap="square" lIns="0" tIns="0" rIns="0" bIns="0" rtlCol="0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358253" y="2996565"/>
              <a:ext cx="4399280" cy="120631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663893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this expression </a:t>
              </a:r>
              <a:r>
                <a:rPr sz="135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is </a:t>
              </a: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evaluated </a:t>
              </a: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and  returned </a:t>
              </a:r>
              <a:r>
                <a:rPr sz="1350" spc="-11" dirty="0">
                  <a:solidFill>
                    <a:srgbClr val="FFFFFF"/>
                  </a:solidFill>
                  <a:latin typeface="Century Gothic"/>
                  <a:cs typeface="Century Gothic"/>
                </a:rPr>
                <a:t>when </a:t>
              </a:r>
              <a:r>
                <a:rPr sz="135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 </a:t>
              </a:r>
              <a:r>
                <a:rPr sz="1350" dirty="0">
                  <a:solidFill>
                    <a:srgbClr val="FFFFFF"/>
                  </a:solidFill>
                  <a:latin typeface="Century Gothic"/>
                  <a:cs typeface="Century Gothic"/>
                </a:rPr>
                <a:t>lambda  </a:t>
              </a: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function </a:t>
              </a:r>
              <a:r>
                <a:rPr sz="135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is</a:t>
              </a:r>
              <a:r>
                <a:rPr sz="1350" spc="-15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35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called</a:t>
              </a:r>
              <a:endParaRPr sz="135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9525" algn="l" defTabSz="685800" fontAlgn="auto">
                <a:spcBef>
                  <a:spcPts val="506"/>
                </a:spcBef>
                <a:spcAft>
                  <a:spcPts val="0"/>
                </a:spcAft>
              </a:pPr>
              <a:r>
                <a:rPr sz="1350" spc="-8" dirty="0">
                  <a:solidFill>
                    <a:srgbClr val="92D050"/>
                  </a:solidFill>
                  <a:latin typeface="Century Gothic"/>
                  <a:cs typeface="Century Gothic"/>
                </a:rPr>
                <a:t>(think </a:t>
              </a:r>
              <a:r>
                <a:rPr sz="1350" dirty="0">
                  <a:solidFill>
                    <a:srgbClr val="92D050"/>
                  </a:solidFill>
                  <a:latin typeface="Century Gothic"/>
                  <a:cs typeface="Century Gothic"/>
                </a:rPr>
                <a:t>of </a:t>
              </a:r>
              <a:r>
                <a:rPr sz="1350" spc="8" dirty="0">
                  <a:solidFill>
                    <a:srgbClr val="92D050"/>
                  </a:solidFill>
                  <a:latin typeface="Century Gothic"/>
                  <a:cs typeface="Century Gothic"/>
                </a:rPr>
                <a:t>it </a:t>
              </a:r>
              <a:r>
                <a:rPr sz="1350" spc="-4" dirty="0">
                  <a:solidFill>
                    <a:srgbClr val="92D050"/>
                  </a:solidFill>
                  <a:latin typeface="Century Gothic"/>
                  <a:cs typeface="Century Gothic"/>
                </a:rPr>
                <a:t>as </a:t>
              </a:r>
              <a:r>
                <a:rPr sz="1350" spc="-8" dirty="0">
                  <a:solidFill>
                    <a:srgbClr val="92D050"/>
                  </a:solidFill>
                  <a:latin typeface="Century Gothic"/>
                  <a:cs typeface="Century Gothic"/>
                </a:rPr>
                <a:t>the </a:t>
              </a:r>
              <a:r>
                <a:rPr sz="1350" spc="-4" dirty="0">
                  <a:solidFill>
                    <a:srgbClr val="92D050"/>
                  </a:solidFill>
                  <a:latin typeface="Century Gothic"/>
                  <a:cs typeface="Century Gothic"/>
                </a:rPr>
                <a:t>"body" </a:t>
              </a:r>
              <a:r>
                <a:rPr sz="1350" dirty="0">
                  <a:solidFill>
                    <a:srgbClr val="92D050"/>
                  </a:solidFill>
                  <a:latin typeface="Century Gothic"/>
                  <a:cs typeface="Century Gothic"/>
                </a:rPr>
                <a:t>of </a:t>
              </a:r>
              <a:r>
                <a:rPr sz="1350" spc="-8" dirty="0">
                  <a:solidFill>
                    <a:srgbClr val="92D050"/>
                  </a:solidFill>
                  <a:latin typeface="Century Gothic"/>
                  <a:cs typeface="Century Gothic"/>
                </a:rPr>
                <a:t>the</a:t>
              </a:r>
              <a:r>
                <a:rPr sz="1350" spc="38" dirty="0">
                  <a:solidFill>
                    <a:srgbClr val="92D050"/>
                  </a:solidFill>
                  <a:latin typeface="Century Gothic"/>
                  <a:cs typeface="Century Gothic"/>
                </a:rPr>
                <a:t> </a:t>
              </a:r>
              <a:r>
                <a:rPr sz="1350" spc="-4" dirty="0">
                  <a:solidFill>
                    <a:srgbClr val="92D050"/>
                  </a:solidFill>
                  <a:latin typeface="Century Gothic"/>
                  <a:cs typeface="Century Gothic"/>
                </a:rPr>
                <a:t>function)</a:t>
              </a:r>
              <a:endParaRPr sz="135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41100" y="4343400"/>
              <a:ext cx="10043943" cy="2421389"/>
            </a:xfrm>
            <a:prstGeom prst="rect">
              <a:avLst/>
            </a:prstGeom>
          </p:spPr>
          <p:txBody>
            <a:bodyPr vert="horz" wrap="square" lIns="0" tIns="81439" rIns="0" bIns="0" rtlCol="0">
              <a:spAutoFit/>
            </a:bodyPr>
            <a:lstStyle/>
            <a:p>
              <a:pPr marL="1326833" algn="l" defTabSz="685800" fontAlgn="auto">
                <a:spcBef>
                  <a:spcPts val="641"/>
                </a:spcBef>
                <a:spcAft>
                  <a:spcPts val="0"/>
                </a:spcAft>
              </a:pP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expression </a:t>
              </a:r>
              <a:r>
                <a:rPr sz="1500" spc="-8" dirty="0">
                  <a:solidFill>
                    <a:srgbClr val="FFFF00"/>
                  </a:solidFill>
                  <a:latin typeface="Century Gothic"/>
                  <a:cs typeface="Century Gothic"/>
                </a:rPr>
                <a:t>returns </a:t>
              </a:r>
              <a:r>
                <a:rPr sz="1500" dirty="0">
                  <a:solidFill>
                    <a:srgbClr val="FFFF00"/>
                  </a:solidFill>
                  <a:latin typeface="Century Gothic"/>
                  <a:cs typeface="Century Gothic"/>
                </a:rPr>
                <a:t>a function</a:t>
              </a:r>
              <a:r>
                <a:rPr sz="1500" spc="49" dirty="0">
                  <a:solidFill>
                    <a:srgbClr val="FFFF00"/>
                  </a:solidFill>
                  <a:latin typeface="Century Gothic"/>
                  <a:cs typeface="Century Gothic"/>
                </a:rPr>
                <a:t> </a:t>
              </a:r>
              <a:r>
                <a:rPr sz="1500" spc="-4" dirty="0">
                  <a:solidFill>
                    <a:srgbClr val="FFFF00"/>
                  </a:solidFill>
                  <a:latin typeface="Century Gothic"/>
                  <a:cs typeface="Century Gothic"/>
                </a:rPr>
                <a:t>object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1340167" algn="l" defTabSz="685800" fontAlgn="auto">
                <a:spcBef>
                  <a:spcPts val="566"/>
                </a:spcBef>
                <a:spcAft>
                  <a:spcPts val="0"/>
                </a:spcAft>
              </a:pP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that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evaluates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and returns the 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expression</a:t>
              </a:r>
              <a:r>
                <a:rPr sz="1500" spc="-281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500" spc="-11" dirty="0">
                  <a:solidFill>
                    <a:srgbClr val="FFFFFF"/>
                  </a:solidFill>
                  <a:latin typeface="Century Gothic"/>
                  <a:cs typeface="Century Gothic"/>
                </a:rPr>
                <a:t>when </a:t>
              </a:r>
              <a:r>
                <a:rPr sz="150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it is </a:t>
              </a:r>
              <a:r>
                <a:rPr sz="1500" dirty="0">
                  <a:solidFill>
                    <a:srgbClr val="FFFF00"/>
                  </a:solidFill>
                  <a:latin typeface="Century Gothic"/>
                  <a:cs typeface="Century Gothic"/>
                </a:rPr>
                <a:t>called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algn="l" defTabSz="685800" fontAlgn="auto">
                <a:spcBef>
                  <a:spcPts val="38"/>
                </a:spcBef>
                <a:spcAft>
                  <a:spcPts val="0"/>
                </a:spcAft>
              </a:pPr>
              <a:endParaRPr sz="21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9525"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sz="150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it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can be assigned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to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a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variable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268129" algn="l" defTabSz="685800" fontAlgn="auto">
                <a:spcBef>
                  <a:spcPts val="563"/>
                </a:spcBef>
                <a:spcAft>
                  <a:spcPts val="0"/>
                </a:spcAft>
              </a:pP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passed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as an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argument to another</a:t>
              </a:r>
              <a:r>
                <a:rPr sz="1500" spc="86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function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10478" algn="l" defTabSz="685800" fontAlgn="auto">
                <a:spcBef>
                  <a:spcPts val="848"/>
                </a:spcBef>
                <a:spcAft>
                  <a:spcPts val="0"/>
                </a:spcAft>
              </a:pPr>
              <a:r>
                <a:rPr sz="150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it is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a </a:t>
              </a:r>
              <a:r>
                <a:rPr sz="150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function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,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just </a:t>
              </a:r>
              <a:r>
                <a:rPr sz="1500" spc="4" dirty="0">
                  <a:solidFill>
                    <a:srgbClr val="FFFFFF"/>
                  </a:solidFill>
                  <a:latin typeface="Century Gothic"/>
                  <a:cs typeface="Century Gothic"/>
                </a:rPr>
                <a:t>like </a:t>
              </a:r>
              <a:r>
                <a:rPr sz="15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one </a:t>
              </a:r>
              <a:r>
                <a:rPr sz="15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created with</a:t>
              </a:r>
              <a:r>
                <a:rPr sz="1500" spc="8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def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915399" y="1495914"/>
              <a:ext cx="2842133" cy="32060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8" dirty="0">
                  <a:solidFill>
                    <a:srgbClr val="FFFF00"/>
                  </a:solidFill>
                  <a:latin typeface="Century Gothic"/>
                  <a:cs typeface="Century Gothic"/>
                </a:rPr>
                <a:t>anonymous </a:t>
              </a:r>
              <a:r>
                <a:rPr sz="1500" spc="-4" dirty="0">
                  <a:solidFill>
                    <a:srgbClr val="FFFF00"/>
                  </a:solidFill>
                  <a:latin typeface="Century Gothic"/>
                  <a:cs typeface="Century Gothic"/>
                </a:rPr>
                <a:t>functions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D1DD9F24-4EA9-48B1-9604-E2E3ACC85AA2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83" y="1094699"/>
            <a:ext cx="169019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>
                <a:solidFill>
                  <a:srgbClr val="FFC000"/>
                </a:solidFill>
              </a:rPr>
              <a:t>Ex</a:t>
            </a:r>
            <a:r>
              <a:rPr sz="2700" spc="-11" dirty="0">
                <a:solidFill>
                  <a:srgbClr val="FFC000"/>
                </a:solidFill>
              </a:rPr>
              <a:t>a</a:t>
            </a:r>
            <a:r>
              <a:rPr sz="2700" dirty="0">
                <a:solidFill>
                  <a:srgbClr val="FFC000"/>
                </a:solidFill>
              </a:rPr>
              <a:t>mp</a:t>
            </a:r>
            <a:r>
              <a:rPr sz="2700" spc="8" dirty="0">
                <a:solidFill>
                  <a:srgbClr val="FFC000"/>
                </a:solidFill>
              </a:rPr>
              <a:t>l</a:t>
            </a:r>
            <a:r>
              <a:rPr sz="2700" spc="-8" dirty="0">
                <a:solidFill>
                  <a:srgbClr val="FFC000"/>
                </a:solidFill>
              </a:rPr>
              <a:t>e</a:t>
            </a:r>
            <a:r>
              <a:rPr sz="2700" dirty="0">
                <a:solidFill>
                  <a:srgbClr val="FFC000"/>
                </a:solidFill>
              </a:rPr>
              <a:t>s</a:t>
            </a:r>
            <a:endParaRPr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991F0B-E108-4DBD-AFEE-37D1D546DE77}"/>
              </a:ext>
            </a:extLst>
          </p:cNvPr>
          <p:cNvGrpSpPr/>
          <p:nvPr/>
        </p:nvGrpSpPr>
        <p:grpSpPr>
          <a:xfrm>
            <a:off x="468579" y="1614172"/>
            <a:ext cx="7862417" cy="4134380"/>
            <a:chOff x="624772" y="1009229"/>
            <a:chExt cx="10483222" cy="5512507"/>
          </a:xfrm>
        </p:grpSpPr>
        <p:sp>
          <p:nvSpPr>
            <p:cNvPr id="3" name="object 3"/>
            <p:cNvSpPr txBox="1"/>
            <p:nvPr/>
          </p:nvSpPr>
          <p:spPr>
            <a:xfrm>
              <a:off x="641979" y="1009229"/>
              <a:ext cx="6127096" cy="2832058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lambda </a:t>
              </a:r>
              <a:r>
                <a:rPr sz="1800" dirty="0">
                  <a:solidFill>
                    <a:srgbClr val="00AFEF"/>
                  </a:solidFill>
                  <a:latin typeface="Lucida Console"/>
                  <a:cs typeface="Lucida Console"/>
                </a:rPr>
                <a:t>x:</a:t>
              </a:r>
              <a:r>
                <a:rPr sz="1800" spc="-11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x**2</a:t>
              </a:r>
              <a:endParaRPr sz="18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marR="729614" algn="l" defTabSz="685800" fontAlgn="auto">
                <a:lnSpc>
                  <a:spcPct val="214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lambda </a:t>
              </a:r>
              <a:r>
                <a:rPr sz="1800" dirty="0">
                  <a:solidFill>
                    <a:srgbClr val="00AFEF"/>
                  </a:solidFill>
                  <a:latin typeface="Lucida Console"/>
                  <a:cs typeface="Lucida Console"/>
                </a:rPr>
                <a:t>x, y: </a:t>
              </a: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x +</a:t>
              </a:r>
              <a:r>
                <a:rPr sz="1800" spc="-38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y  </a:t>
              </a:r>
              <a:endParaRPr lang="en-US" sz="1800" spc="-4" dirty="0">
                <a:solidFill>
                  <a:srgbClr val="00AFEF"/>
                </a:solidFill>
                <a:latin typeface="Lucida Console"/>
                <a:cs typeface="Lucida Console"/>
              </a:endParaRPr>
            </a:p>
            <a:p>
              <a:pPr marL="9525" marR="729614" algn="l" defTabSz="685800" fontAlgn="auto">
                <a:lnSpc>
                  <a:spcPct val="214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lambda :</a:t>
              </a:r>
              <a:r>
                <a:rPr sz="1800" spc="-19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'hello'</a:t>
              </a:r>
              <a:endParaRPr sz="18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algn="l" defTabSz="685800" fontAlgn="auto">
                <a:spcBef>
                  <a:spcPts val="26"/>
                </a:spcBef>
                <a:spcAft>
                  <a:spcPts val="0"/>
                </a:spcAft>
              </a:pPr>
              <a:endParaRPr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lambda </a:t>
              </a:r>
              <a:r>
                <a:rPr sz="1800" dirty="0">
                  <a:solidFill>
                    <a:srgbClr val="00AFEF"/>
                  </a:solidFill>
                  <a:latin typeface="Lucida Console"/>
                  <a:cs typeface="Lucida Console"/>
                </a:rPr>
                <a:t>s:</a:t>
              </a:r>
              <a:r>
                <a:rPr sz="1800" spc="-8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8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s[::-1].upper()</a:t>
              </a:r>
              <a:endParaRPr sz="18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41979" y="4046435"/>
              <a:ext cx="3369290" cy="32060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type(lambda x:</a:t>
              </a:r>
              <a:r>
                <a:rPr sz="1500" spc="-38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500" dirty="0">
                  <a:solidFill>
                    <a:srgbClr val="00AFEF"/>
                  </a:solidFill>
                  <a:latin typeface="Lucida Console"/>
                  <a:cs typeface="Lucida Console"/>
                </a:rPr>
                <a:t>x**2)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011290" y="3967095"/>
              <a:ext cx="3456309" cy="382156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lang="en-US" sz="1800" spc="-4" dirty="0">
                  <a:solidFill>
                    <a:prstClr val="white"/>
                  </a:solidFill>
                  <a:latin typeface="Calibri"/>
                </a:rPr>
                <a:t>→</a:t>
              </a:r>
              <a:r>
                <a:rPr sz="1800" spc="8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spc="-169" dirty="0">
                  <a:solidFill>
                    <a:srgbClr val="FFC000"/>
                  </a:solidFill>
                  <a:latin typeface="Lucida Console"/>
                  <a:cs typeface="Lucida Console"/>
                </a:rPr>
                <a:t>function</a:t>
              </a:r>
              <a:endParaRPr sz="18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24772" y="4723808"/>
              <a:ext cx="10483222" cy="1797928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Note </a:t>
              </a:r>
              <a:r>
                <a:rPr sz="1800" spc="-8" dirty="0">
                  <a:solidFill>
                    <a:srgbClr val="FFFFFF"/>
                  </a:solidFill>
                  <a:latin typeface="Century Gothic"/>
                  <a:cs typeface="Century Gothic"/>
                </a:rPr>
                <a:t>that these </a:t>
              </a:r>
              <a:r>
                <a:rPr sz="18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expressions are </a:t>
              </a:r>
              <a:r>
                <a:rPr sz="180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function objects</a:t>
              </a:r>
              <a:r>
                <a:rPr sz="18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, but are not</a:t>
              </a:r>
              <a:r>
                <a:rPr sz="1800" spc="139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180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"named"</a:t>
              </a:r>
              <a:endParaRPr sz="18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algn="l" defTabSz="685800" fontAlgn="auto">
                <a:spcBef>
                  <a:spcPts val="11"/>
                </a:spcBef>
                <a:spcAft>
                  <a:spcPts val="0"/>
                </a:spcAft>
              </a:pPr>
              <a:endParaRPr sz="18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398145"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spc="-4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800" spc="-8" dirty="0">
                  <a:solidFill>
                    <a:srgbClr val="FFC000"/>
                  </a:solidFill>
                  <a:latin typeface="Calibri"/>
                </a:rPr>
                <a:t>→</a:t>
              </a:r>
              <a:r>
                <a:rPr sz="1800" spc="49" dirty="0">
                  <a:solidFill>
                    <a:srgbClr val="FFC000"/>
                  </a:solidFill>
                  <a:latin typeface="Times New Roman"/>
                  <a:cs typeface="Times New Roman"/>
                </a:rPr>
                <a:t> </a:t>
              </a:r>
              <a:r>
                <a:rPr sz="1800" spc="-8" dirty="0">
                  <a:solidFill>
                    <a:srgbClr val="FFC000"/>
                  </a:solidFill>
                  <a:latin typeface="Century Gothic"/>
                  <a:cs typeface="Century Gothic"/>
                </a:rPr>
                <a:t>anonymous </a:t>
              </a:r>
              <a:r>
                <a:rPr sz="180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functions</a:t>
              </a:r>
              <a:endParaRPr sz="18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algn="l" defTabSz="685800" fontAlgn="auto">
                <a:spcBef>
                  <a:spcPts val="34"/>
                </a:spcBef>
                <a:spcAft>
                  <a:spcPts val="0"/>
                </a:spcAft>
              </a:pP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  <a:p>
              <a:pPr marL="9525"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sz="1800" spc="-4" dirty="0">
                  <a:solidFill>
                    <a:srgbClr val="FFFF00"/>
                  </a:solidFill>
                  <a:latin typeface="Century Gothic"/>
                  <a:cs typeface="Century Gothic"/>
                </a:rPr>
                <a:t>Lambdas, </a:t>
              </a:r>
              <a:r>
                <a:rPr sz="1800" dirty="0">
                  <a:solidFill>
                    <a:srgbClr val="FFFF00"/>
                  </a:solidFill>
                  <a:latin typeface="Century Gothic"/>
                  <a:cs typeface="Century Gothic"/>
                </a:rPr>
                <a:t>or </a:t>
              </a:r>
              <a:r>
                <a:rPr sz="1800" spc="-8" dirty="0">
                  <a:solidFill>
                    <a:srgbClr val="FFFF00"/>
                  </a:solidFill>
                  <a:latin typeface="Century Gothic"/>
                  <a:cs typeface="Century Gothic"/>
                </a:rPr>
                <a:t>anonymous </a:t>
              </a:r>
              <a:r>
                <a:rPr sz="1800" spc="-4" dirty="0">
                  <a:solidFill>
                    <a:srgbClr val="FFFF00"/>
                  </a:solidFill>
                  <a:latin typeface="Century Gothic"/>
                  <a:cs typeface="Century Gothic"/>
                </a:rPr>
                <a:t>functions</a:t>
              </a:r>
              <a:endParaRPr sz="18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A14B278B-C1A8-4CDB-A147-0F3EAC726A97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561" y="1131151"/>
            <a:ext cx="742713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dirty="0">
                <a:solidFill>
                  <a:srgbClr val="FFC000"/>
                </a:solidFill>
                <a:latin typeface="Century Gothic"/>
                <a:cs typeface="Century Gothic"/>
              </a:rPr>
              <a:t>Assigning a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Lambda </a:t>
            </a: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to </a:t>
            </a:r>
            <a:r>
              <a:rPr dirty="0">
                <a:solidFill>
                  <a:srgbClr val="FFC000"/>
                </a:solidFill>
                <a:latin typeface="Century Gothic"/>
                <a:cs typeface="Century Gothic"/>
              </a:rPr>
              <a:t>a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Variable</a:t>
            </a:r>
            <a:r>
              <a:rPr spc="-3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Name</a:t>
            </a: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0EA126-9E7D-496D-A3C4-E3B7057AD79C}"/>
              </a:ext>
            </a:extLst>
          </p:cNvPr>
          <p:cNvGrpSpPr/>
          <p:nvPr/>
        </p:nvGrpSpPr>
        <p:grpSpPr>
          <a:xfrm>
            <a:off x="459562" y="1708880"/>
            <a:ext cx="5712638" cy="3716916"/>
            <a:chOff x="612748" y="1135507"/>
            <a:chExt cx="7616851" cy="4955888"/>
          </a:xfrm>
        </p:grpSpPr>
        <p:sp>
          <p:nvSpPr>
            <p:cNvPr id="3" name="object 3"/>
            <p:cNvSpPr txBox="1"/>
            <p:nvPr/>
          </p:nvSpPr>
          <p:spPr>
            <a:xfrm>
              <a:off x="647496" y="2309622"/>
              <a:ext cx="1714704" cy="83356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7621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(3)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1226"/>
                </a:spcBef>
                <a:spcAft>
                  <a:spcPts val="0"/>
                </a:spcAft>
              </a:pP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(4)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47313" y="2309622"/>
              <a:ext cx="1313907" cy="83356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→   </a:t>
              </a:r>
              <a:r>
                <a:rPr sz="1500" spc="-8" dirty="0">
                  <a:solidFill>
                    <a:srgbClr val="FFFFFF"/>
                  </a:solidFill>
                  <a:latin typeface="Lucida Console"/>
                </a:rPr>
                <a:t>9</a:t>
              </a:r>
            </a:p>
            <a:p>
              <a:pPr marL="9525" algn="l" defTabSz="685800" fontAlgn="auto">
                <a:spcBef>
                  <a:spcPts val="1226"/>
                </a:spcBef>
                <a:spcAft>
                  <a:spcPts val="0"/>
                </a:spcAft>
              </a:pP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→   </a:t>
              </a:r>
              <a:r>
                <a:rPr lang="en-US" sz="15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16</a:t>
              </a:r>
              <a:endParaRPr lang="en-US"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12748" y="1135507"/>
              <a:ext cx="5102251" cy="99770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5243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 = lambda x:</a:t>
              </a:r>
              <a:r>
                <a:rPr sz="1500" spc="4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x**2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algn="l" defTabSz="685800" fontAlgn="auto">
                <a:spcBef>
                  <a:spcPts val="19"/>
                </a:spcBef>
                <a:spcAft>
                  <a:spcPts val="0"/>
                </a:spcAft>
              </a:pPr>
              <a:endParaRPr sz="18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0"/>
                </a:spcBef>
                <a:spcAft>
                  <a:spcPts val="0"/>
                </a:spcAft>
                <a:tabLst>
                  <a:tab pos="1534954" algn="l"/>
                  <a:tab pos="1805940" algn="l"/>
                </a:tabLst>
              </a:pP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type(</a:t>
              </a: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)	</a:t>
              </a:r>
              <a:r>
                <a:rPr lang="en-US" sz="1500" spc="1294" dirty="0">
                  <a:solidFill>
                    <a:srgbClr val="FFFFFF"/>
                  </a:solidFill>
                  <a:latin typeface="Wingdings"/>
                  <a:cs typeface="Wingdings"/>
                  <a:sym typeface="Symbol" panose="05050102010706020507" pitchFamily="18" charset="2"/>
                </a:rPr>
                <a:t> </a:t>
              </a: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→ </a:t>
              </a:r>
              <a:r>
                <a:rPr sz="1500" spc="-8" dirty="0">
                  <a:solidFill>
                    <a:srgbClr val="FFFFFF"/>
                  </a:solidFill>
                  <a:latin typeface="Lucida Console"/>
                  <a:cs typeface="Lucida Console"/>
                </a:rPr>
                <a:t>function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58449" y="3718298"/>
              <a:ext cx="1343660" cy="2898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FFC000"/>
                  </a:solidFill>
                  <a:latin typeface="Century Gothic"/>
                  <a:cs typeface="Century Gothic"/>
                </a:rPr>
                <a:t>identical</a:t>
              </a:r>
              <a:r>
                <a:rPr sz="1350" spc="-41" dirty="0">
                  <a:solidFill>
                    <a:srgbClr val="FFC000"/>
                  </a:solidFill>
                  <a:latin typeface="Century Gothic"/>
                  <a:cs typeface="Century Gothic"/>
                </a:rPr>
                <a:t> </a:t>
              </a:r>
              <a:r>
                <a:rPr sz="1350" spc="-4" dirty="0">
                  <a:solidFill>
                    <a:srgbClr val="FFFFFF"/>
                  </a:solidFill>
                  <a:latin typeface="Century Gothic"/>
                  <a:cs typeface="Century Gothic"/>
                </a:rPr>
                <a:t>to:</a:t>
              </a:r>
              <a:endParaRPr sz="135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647313" y="5257834"/>
              <a:ext cx="1959112" cy="83356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7621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(3)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1226"/>
                </a:spcBef>
                <a:spcAft>
                  <a:spcPts val="0"/>
                </a:spcAft>
              </a:pP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(4)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530064" y="5181600"/>
              <a:ext cx="1184935" cy="83356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 →</a:t>
              </a:r>
              <a:r>
                <a:rPr sz="15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5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500" dirty="0">
                  <a:solidFill>
                    <a:srgbClr val="FFFFFF"/>
                  </a:solidFill>
                  <a:latin typeface="Lucida Console"/>
                  <a:cs typeface="Lucida Console"/>
                </a:rPr>
                <a:t>9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1226"/>
                </a:spcBef>
                <a:spcAft>
                  <a:spcPts val="0"/>
                </a:spcAft>
              </a:pP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 →</a:t>
              </a:r>
              <a:r>
                <a:rPr sz="15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5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1</a:t>
              </a:r>
              <a:r>
                <a:rPr lang="en-US" sz="1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16</a:t>
              </a:r>
              <a:endParaRPr sz="15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509741" y="3713726"/>
              <a:ext cx="5719858" cy="144569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52425" marR="1060609" indent="-342900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def </a:t>
              </a: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(x):  </a:t>
              </a:r>
              <a:endParaRPr lang="en-US" sz="1500" spc="-4" dirty="0">
                <a:solidFill>
                  <a:srgbClr val="00AFEF"/>
                </a:solidFill>
                <a:latin typeface="Lucida Console"/>
                <a:cs typeface="Lucida Console"/>
              </a:endParaRPr>
            </a:p>
            <a:p>
              <a:pPr marL="352425" marR="1060609" indent="-342900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lang="en-US"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    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return</a:t>
              </a:r>
              <a:r>
                <a:rPr sz="1500" spc="-34" dirty="0">
                  <a:solidFill>
                    <a:srgbClr val="00AFEF"/>
                  </a:solidFill>
                  <a:latin typeface="Lucida Console"/>
                  <a:cs typeface="Lucida Console"/>
                </a:rPr>
                <a:t> 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x**2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algn="l" defTabSz="685800" fontAlgn="auto">
                <a:spcBef>
                  <a:spcPts val="23"/>
                </a:spcBef>
                <a:spcAft>
                  <a:spcPts val="0"/>
                </a:spcAft>
              </a:pPr>
              <a:endParaRPr dirty="0">
                <a:solidFill>
                  <a:prstClr val="black"/>
                </a:solidFill>
                <a:latin typeface="Lucida Console"/>
                <a:cs typeface="Lucida Console"/>
              </a:endParaRPr>
            </a:p>
            <a:p>
              <a:pPr marL="9525" algn="l" defTabSz="685800" fontAlgn="auto">
                <a:spcBef>
                  <a:spcPts val="0"/>
                </a:spcBef>
                <a:spcAft>
                  <a:spcPts val="0"/>
                </a:spcAft>
                <a:tabLst>
                  <a:tab pos="1524476" algn="l"/>
                  <a:tab pos="1795463" algn="l"/>
                </a:tabLst>
              </a:pP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type(</a:t>
              </a:r>
              <a:r>
                <a:rPr sz="1500" spc="-4" dirty="0" err="1">
                  <a:solidFill>
                    <a:srgbClr val="00AFEF"/>
                  </a:solidFill>
                  <a:latin typeface="Lucida Console"/>
                  <a:cs typeface="Lucida Console"/>
                </a:rPr>
                <a:t>my_func</a:t>
              </a:r>
              <a:r>
                <a:rPr sz="1500" spc="-4" dirty="0">
                  <a:solidFill>
                    <a:srgbClr val="00AFEF"/>
                  </a:solidFill>
                  <a:latin typeface="Lucida Console"/>
                  <a:cs typeface="Lucida Console"/>
                </a:rPr>
                <a:t>)	</a:t>
              </a: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500" spc="-4" dirty="0">
                  <a:solidFill>
                    <a:srgbClr val="00AFEF"/>
                  </a:solidFill>
                  <a:latin typeface="Calibri"/>
                </a:rPr>
                <a:t>→</a:t>
              </a:r>
              <a:r>
                <a:rPr lang="en-US" sz="1500" spc="-4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sz="1500" spc="1294" dirty="0">
                  <a:solidFill>
                    <a:srgbClr val="FFFFFF"/>
                  </a:solidFill>
                  <a:latin typeface="Times New Roman"/>
                  <a:cs typeface="Times New Roman"/>
                </a:rPr>
                <a:t>	</a:t>
              </a:r>
              <a:r>
                <a:rPr sz="1500" spc="-8" dirty="0">
                  <a:solidFill>
                    <a:srgbClr val="FFFFFF"/>
                  </a:solidFill>
                  <a:latin typeface="Lucida Console"/>
                  <a:cs typeface="Lucida Console"/>
                </a:rPr>
                <a:t>function</a:t>
              </a:r>
              <a:endParaRPr sz="1500" dirty="0">
                <a:solidFill>
                  <a:prstClr val="black"/>
                </a:solidFill>
                <a:latin typeface="Lucida Console"/>
                <a:cs typeface="Lucida Consol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4656B1C-7D8D-4B17-8A49-E75E7E1086E7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622" y="1056346"/>
            <a:ext cx="677242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Passing as an </a:t>
            </a:r>
            <a:r>
              <a:rPr dirty="0">
                <a:solidFill>
                  <a:srgbClr val="FFC000"/>
                </a:solidFill>
                <a:latin typeface="Century Gothic"/>
                <a:cs typeface="Century Gothic"/>
              </a:rPr>
              <a:t>Argument </a:t>
            </a: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to another</a:t>
            </a:r>
            <a:r>
              <a:rPr spc="41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Function</a:t>
            </a: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622" y="1657350"/>
            <a:ext cx="3514878" cy="484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3376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def </a:t>
            </a:r>
            <a:r>
              <a:rPr sz="1500" spc="-4" dirty="0" err="1">
                <a:solidFill>
                  <a:srgbClr val="00AFEF"/>
                </a:solidFill>
                <a:latin typeface="Lucida Console"/>
                <a:cs typeface="Lucida Console"/>
              </a:rPr>
              <a:t>apply_func</a:t>
            </a: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(x, </a:t>
            </a:r>
            <a:r>
              <a:rPr sz="1500" dirty="0">
                <a:solidFill>
                  <a:srgbClr val="00AFEF"/>
                </a:solidFill>
                <a:latin typeface="Lucida Console"/>
                <a:cs typeface="Lucida Console"/>
              </a:rPr>
              <a:t>fn):  </a:t>
            </a:r>
            <a:endParaRPr lang="en-US" sz="1500" dirty="0">
              <a:solidFill>
                <a:srgbClr val="00AFEF"/>
              </a:solidFill>
              <a:latin typeface="Lucida Console"/>
              <a:cs typeface="Lucida Console"/>
            </a:endParaRPr>
          </a:p>
          <a:p>
            <a:pPr marL="352425" marR="3810" indent="-343376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    </a:t>
            </a: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return </a:t>
            </a:r>
            <a:r>
              <a:rPr sz="1500" dirty="0">
                <a:solidFill>
                  <a:srgbClr val="00AFEF"/>
                </a:solidFill>
                <a:latin typeface="Lucida Console"/>
                <a:cs typeface="Lucida Console"/>
              </a:rPr>
              <a:t>fn(x)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623" y="2429501"/>
          <a:ext cx="6901016" cy="3409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8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apply_func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(3,</a:t>
                      </a:r>
                      <a:r>
                        <a:rPr sz="1500" spc="-3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lambda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x: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 marR="21590" lvl="0" indent="0" algn="l" defTabSz="914400" rtl="0" eaLnBrk="1" fontAlgn="auto" latinLnBrk="0" hangingPunct="1">
                        <a:lnSpc>
                          <a:spcPts val="1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x**2)</a:t>
                      </a:r>
                      <a:r>
                        <a:rPr lang="en-US" sz="1500" spc="1725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500" spc="-5" dirty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lang="en-US"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endParaRPr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03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apply_func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(2,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lambda x: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</a:t>
                      </a:r>
                      <a:r>
                        <a:rPr sz="1500" spc="-3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lang="en-US"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5)</a:t>
                      </a:r>
                      <a:r>
                        <a:rPr lang="en-US" sz="1500" spc="-1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  </a:t>
                      </a:r>
                      <a:r>
                        <a:rPr lang="en-US" sz="1500" spc="-5" dirty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lang="en-US" sz="1500" dirty="0">
                        <a:latin typeface="Lucida Console"/>
                        <a:cs typeface="Lucida Console"/>
                      </a:endParaRPr>
                    </a:p>
                    <a:p>
                      <a:pPr marL="56515" marR="2159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Wingdings"/>
                        <a:cs typeface="Wingdings"/>
                      </a:endParaRPr>
                    </a:p>
                    <a:p>
                      <a:pPr marL="56515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476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6515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dirty="0">
                        <a:latin typeface="Lucida Console"/>
                        <a:cs typeface="Lucida Console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21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apply_func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('abc',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lambda</a:t>
                      </a:r>
                      <a:r>
                        <a:rPr sz="1500" spc="-2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x:</a:t>
                      </a:r>
                      <a:r>
                        <a:rPr lang="en-US"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x[1:]</a:t>
                      </a:r>
                      <a:r>
                        <a:rPr lang="en-US"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lang="en-US"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3)</a:t>
                      </a:r>
                      <a:r>
                        <a:rPr lang="en-US"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lang="en-US" sz="1500" spc="-5" dirty="0">
                          <a:solidFill>
                            <a:schemeClr val="bg1"/>
                          </a:solidFill>
                        </a:rPr>
                        <a:t>→  </a:t>
                      </a:r>
                      <a:r>
                        <a:rPr sz="1500" spc="-5" dirty="0" err="1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bcbcbc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6097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6515" marR="2159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endParaRPr sz="2000" dirty="0">
                        <a:latin typeface="Lucida Console"/>
                        <a:cs typeface="Lucida Console"/>
                      </a:endParaRPr>
                    </a:p>
                  </a:txBody>
                  <a:tcPr marL="0" marR="0" marT="214629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21462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solidFill>
                            <a:srgbClr val="FFC000"/>
                          </a:solidFill>
                          <a:latin typeface="Century Gothic"/>
                          <a:cs typeface="Century Gothic"/>
                        </a:rPr>
                        <a:t>equivalently:</a:t>
                      </a:r>
                      <a:endParaRPr sz="1500">
                        <a:latin typeface="Century Gothic"/>
                        <a:cs typeface="Century Gothic"/>
                      </a:endParaRPr>
                    </a:p>
                  </a:txBody>
                  <a:tcPr marL="0" marR="0" marT="95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908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fn_1(x):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return 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x[1:]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500" spc="-2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33">
                <a:tc gridSpan="4"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1145"/>
                        </a:spcBef>
                        <a:tabLst>
                          <a:tab pos="3559175" algn="l"/>
                        </a:tabLst>
                      </a:pP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appl</a:t>
                      </a:r>
                      <a:r>
                        <a:rPr sz="1500" spc="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_f</a:t>
                      </a:r>
                      <a:r>
                        <a:rPr sz="1500" spc="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u</a:t>
                      </a: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n</a:t>
                      </a:r>
                      <a:r>
                        <a:rPr sz="1500" spc="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500" spc="-1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500" spc="-5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r>
                        <a:rPr sz="1500" dirty="0" err="1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, </a:t>
                      </a:r>
                      <a:r>
                        <a:rPr sz="1500" spc="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f</a:t>
                      </a:r>
                      <a:r>
                        <a:rPr sz="1500" spc="-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n_</a:t>
                      </a:r>
                      <a:r>
                        <a:rPr sz="1500" spc="5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lang="en-US" sz="1500" dirty="0">
                          <a:solidFill>
                            <a:srgbClr val="00AFEF"/>
                          </a:solidFill>
                          <a:latin typeface="Lucida Console"/>
                          <a:cs typeface="Lucida Console"/>
                        </a:rPr>
                        <a:t>   </a:t>
                      </a:r>
                      <a:r>
                        <a:rPr lang="en-US" sz="1500" spc="-5" dirty="0">
                          <a:solidFill>
                            <a:schemeClr val="bg1"/>
                          </a:solidFill>
                        </a:rPr>
                        <a:t>→    </a:t>
                      </a:r>
                      <a:r>
                        <a:rPr sz="1500" spc="-10" dirty="0" err="1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bcbcb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09061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0010">
                        <a:lnSpc>
                          <a:spcPts val="2125"/>
                        </a:lnSpc>
                        <a:spcBef>
                          <a:spcPts val="1145"/>
                        </a:spcBef>
                      </a:pPr>
                      <a:endParaRPr sz="20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4541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Recursion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Python involves a function calling itself to solve a problem. Recursive functions have two main parts: a base case and a recursive case. The base case defines when the recursion should stop, while the recursive case calls the function again with modified arguments to move closer to the base case. </a:t>
            </a:r>
          </a:p>
        </p:txBody>
      </p:sp>
    </p:spTree>
    <p:extLst>
      <p:ext uri="{BB962C8B-B14F-4D97-AF65-F5344CB8AC3E}">
        <p14:creationId xmlns:p14="http://schemas.microsoft.com/office/powerpoint/2010/main" val="82930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Recursive Sum of a List: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B8822-74FE-7CC9-9CDE-9863898B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812" y="1876134"/>
            <a:ext cx="6634975" cy="1552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D864D-8A25-3982-E2E5-7723AE26A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330" y="4495800"/>
            <a:ext cx="6625688" cy="7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0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1A1-5E40-E35E-A3DF-A85A3772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D46A-FD75-F452-9B44-74764240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Functions in the all previously made Assignments (Projects) and upload them on   Git-Hub.</a:t>
            </a:r>
          </a:p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all know that practice makes perfect, especially in programming. So, I encourage you to give the assignments a shot on your own first. Don't worry if you stumble along the way; You can ask my help anytime in the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Understanding Function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Defining a Function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Parameters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Body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Calling a Function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 Statement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Scope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Lamba Function</a:t>
            </a: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7800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9043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Function Declaration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3556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(define) a function, you use the def keyword followed by the function name. The general syntax is:</a:t>
            </a: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sz="2500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name you want to give to your function. Function names should follow Python's naming conventions, which typically use lowercase letters and underscores (e.g., </a:t>
            </a:r>
            <a:r>
              <a:rPr lang="en-US" sz="2500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E8BC1-2D88-44F0-5972-B7D2955E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02" y="3188481"/>
            <a:ext cx="2509195" cy="4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93" y="1063739"/>
            <a:ext cx="201800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4" dirty="0">
                <a:solidFill>
                  <a:srgbClr val="FFC000"/>
                </a:solidFill>
              </a:rPr>
              <a:t>Se</a:t>
            </a:r>
            <a:r>
              <a:rPr sz="2400" spc="4" dirty="0">
                <a:solidFill>
                  <a:srgbClr val="FFC000"/>
                </a:solidFill>
              </a:rPr>
              <a:t>m</a:t>
            </a:r>
            <a:r>
              <a:rPr sz="2400" spc="-4" dirty="0">
                <a:solidFill>
                  <a:srgbClr val="FFC000"/>
                </a:solidFill>
              </a:rPr>
              <a:t>an</a:t>
            </a:r>
            <a:r>
              <a:rPr sz="2400" spc="11" dirty="0">
                <a:solidFill>
                  <a:srgbClr val="FFC000"/>
                </a:solidFill>
              </a:rPr>
              <a:t>t</a:t>
            </a:r>
            <a:r>
              <a:rPr sz="2400" spc="-4" dirty="0">
                <a:solidFill>
                  <a:srgbClr val="FFC000"/>
                </a:solidFill>
              </a:rPr>
              <a:t>ics!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82904" y="1655826"/>
            <a:ext cx="225123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3376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my_func(a, b): 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#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  <a:r>
              <a:rPr sz="1500" spc="-26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here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362" y="1756410"/>
            <a:ext cx="4791075" cy="11124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context,</a:t>
            </a:r>
            <a:r>
              <a:rPr sz="15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r>
              <a:rPr sz="1500" spc="-431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r>
              <a:rPr sz="1500" spc="-439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parameters</a:t>
            </a:r>
            <a:r>
              <a:rPr sz="1500" spc="1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my_func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403"/>
              </a:spcBef>
              <a:spcAft>
                <a:spcPts val="0"/>
              </a:spcAft>
            </a:pP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5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r>
              <a:rPr sz="1500" spc="-428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r>
              <a:rPr sz="1500" spc="-439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variables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my_func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93" y="3066785"/>
            <a:ext cx="258950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call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function: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834" y="3447566"/>
            <a:ext cx="9856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x =</a:t>
            </a:r>
            <a:r>
              <a:rPr sz="1500" spc="-4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10</a:t>
            </a: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y =</a:t>
            </a:r>
            <a:r>
              <a:rPr sz="1500" spc="-6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'a'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834" y="4065077"/>
            <a:ext cx="180106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my_func(x,</a:t>
            </a:r>
            <a:r>
              <a:rPr sz="1500" spc="-3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y)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7368" y="3447571"/>
            <a:ext cx="488508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x</a:t>
            </a:r>
            <a:r>
              <a:rPr sz="1500" spc="-443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y</a:t>
            </a:r>
            <a:r>
              <a:rPr sz="1500" spc="-443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called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arguments</a:t>
            </a:r>
            <a:r>
              <a:rPr sz="1500" spc="26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my_func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0030" y="3859051"/>
            <a:ext cx="4932421" cy="6508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15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x</a:t>
            </a:r>
            <a:r>
              <a:rPr sz="1500" spc="-43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y</a:t>
            </a:r>
            <a:r>
              <a:rPr sz="1500" spc="-439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passed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reference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33338" algn="l" defTabSz="685800" fontAlgn="auto">
              <a:spcBef>
                <a:spcPts val="1406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i.e.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memory</a:t>
            </a:r>
            <a:r>
              <a:rPr sz="1500" spc="-11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addresses</a:t>
            </a:r>
            <a:r>
              <a:rPr sz="1500" spc="26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x</a:t>
            </a:r>
            <a:r>
              <a:rPr sz="1500" spc="-43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y</a:t>
            </a:r>
            <a:r>
              <a:rPr sz="1500" spc="-443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passed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603" y="5303820"/>
            <a:ext cx="744724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It's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OK </a:t>
            </a:r>
            <a:r>
              <a:rPr sz="1500" spc="8" dirty="0">
                <a:solidFill>
                  <a:srgbClr val="FFC000"/>
                </a:solidFill>
                <a:latin typeface="Century Gothic"/>
                <a:cs typeface="Century Gothic"/>
              </a:rPr>
              <a:t>if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you </a:t>
            </a:r>
            <a:r>
              <a:rPr sz="1500" spc="4" dirty="0">
                <a:solidFill>
                  <a:srgbClr val="FFC000"/>
                </a:solidFill>
                <a:latin typeface="Century Gothic"/>
                <a:cs typeface="Century Gothic"/>
              </a:rPr>
              <a:t>mix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up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these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terms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–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everyone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will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understand </a:t>
            </a:r>
            <a:r>
              <a:rPr sz="1500" spc="-11" dirty="0">
                <a:solidFill>
                  <a:srgbClr val="FFC000"/>
                </a:solidFill>
                <a:latin typeface="Century Gothic"/>
                <a:cs typeface="Century Gothic"/>
              </a:rPr>
              <a:t>what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you</a:t>
            </a:r>
            <a:r>
              <a:rPr sz="1500" spc="12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mean!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426" y="1359751"/>
            <a:ext cx="2039988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solidFill>
                  <a:srgbClr val="FFFF00"/>
                </a:solidFill>
                <a:latin typeface="Lucida Console"/>
                <a:cs typeface="Lucida Console"/>
              </a:rPr>
              <a:t>x =</a:t>
            </a:r>
            <a:r>
              <a:rPr sz="1800" spc="-4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00"/>
                </a:solidFill>
                <a:latin typeface="Lucida Console"/>
                <a:cs typeface="Lucida Console"/>
              </a:rPr>
              <a:t>10</a:t>
            </a:r>
          </a:p>
          <a:p>
            <a:pPr marL="9525">
              <a:spcBef>
                <a:spcPts val="4"/>
              </a:spcBef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y =</a:t>
            </a:r>
            <a:r>
              <a:rPr sz="1800" spc="-6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'a'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26" y="1977486"/>
            <a:ext cx="221734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my_func(x,</a:t>
            </a:r>
            <a:r>
              <a:rPr sz="1800" spc="-3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800" spc="-8" dirty="0">
                <a:solidFill>
                  <a:srgbClr val="FFFF00"/>
                </a:solidFill>
                <a:latin typeface="Lucida Console"/>
                <a:cs typeface="Lucida Console"/>
              </a:rPr>
              <a:t>y)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014" y="1359751"/>
            <a:ext cx="316058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def my_func(a,</a:t>
            </a:r>
            <a:r>
              <a:rPr sz="1800" spc="-1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b):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R="34290" defTabSz="685800" fontAlgn="auto">
              <a:spcBef>
                <a:spcPts val="4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# </a:t>
            </a:r>
            <a:r>
              <a:rPr sz="1800" dirty="0">
                <a:solidFill>
                  <a:srgbClr val="FFFF00"/>
                </a:solidFill>
                <a:latin typeface="Lucida Console"/>
                <a:cs typeface="Lucida Console"/>
              </a:rPr>
              <a:t>code</a:t>
            </a:r>
            <a:r>
              <a:rPr sz="1800" spc="-3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here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486" y="3055149"/>
            <a:ext cx="668655" cy="419576"/>
          </a:xfrm>
          <a:custGeom>
            <a:avLst/>
            <a:gdLst/>
            <a:ahLst/>
            <a:cxnLst/>
            <a:rect l="l" t="t" r="r" b="b"/>
            <a:pathLst>
              <a:path w="891539" h="559435">
                <a:moveTo>
                  <a:pt x="798321" y="0"/>
                </a:moveTo>
                <a:lnTo>
                  <a:pt x="93217" y="0"/>
                </a:lnTo>
                <a:lnTo>
                  <a:pt x="56953" y="7332"/>
                </a:lnTo>
                <a:lnTo>
                  <a:pt x="27320" y="27320"/>
                </a:lnTo>
                <a:lnTo>
                  <a:pt x="7332" y="56953"/>
                </a:lnTo>
                <a:lnTo>
                  <a:pt x="0" y="93217"/>
                </a:lnTo>
                <a:lnTo>
                  <a:pt x="0" y="466089"/>
                </a:lnTo>
                <a:lnTo>
                  <a:pt x="7332" y="502354"/>
                </a:lnTo>
                <a:lnTo>
                  <a:pt x="27320" y="531987"/>
                </a:lnTo>
                <a:lnTo>
                  <a:pt x="56953" y="551975"/>
                </a:lnTo>
                <a:lnTo>
                  <a:pt x="93217" y="559308"/>
                </a:lnTo>
                <a:lnTo>
                  <a:pt x="798321" y="559308"/>
                </a:lnTo>
                <a:lnTo>
                  <a:pt x="834586" y="551975"/>
                </a:lnTo>
                <a:lnTo>
                  <a:pt x="864219" y="531987"/>
                </a:lnTo>
                <a:lnTo>
                  <a:pt x="884207" y="502354"/>
                </a:lnTo>
                <a:lnTo>
                  <a:pt x="891539" y="466089"/>
                </a:lnTo>
                <a:lnTo>
                  <a:pt x="891539" y="93217"/>
                </a:lnTo>
                <a:lnTo>
                  <a:pt x="884207" y="56953"/>
                </a:lnTo>
                <a:lnTo>
                  <a:pt x="864219" y="27320"/>
                </a:lnTo>
                <a:lnTo>
                  <a:pt x="834586" y="7332"/>
                </a:lnTo>
                <a:lnTo>
                  <a:pt x="798321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0367" y="3121629"/>
            <a:ext cx="28994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8" dirty="0">
                <a:solidFill>
                  <a:prstClr val="black"/>
                </a:solidFill>
                <a:latin typeface="Lucida Console"/>
                <a:cs typeface="Lucida Console"/>
              </a:rPr>
              <a:t>1</a:t>
            </a:r>
            <a:r>
              <a:rPr sz="1800" spc="-4" dirty="0">
                <a:solidFill>
                  <a:prstClr val="black"/>
                </a:solidFill>
                <a:latin typeface="Lucida Console"/>
                <a:cs typeface="Lucida Console"/>
              </a:rPr>
              <a:t>0</a:t>
            </a:r>
            <a:endParaRPr sz="18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25" y="2754058"/>
            <a:ext cx="165727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dirty="0">
                <a:solidFill>
                  <a:srgbClr val="21EF66"/>
                </a:solidFill>
                <a:latin typeface="Century Gothic"/>
                <a:cs typeface="Century Gothic"/>
              </a:rPr>
              <a:t>Module</a:t>
            </a:r>
            <a:r>
              <a:rPr sz="1800" spc="-64" dirty="0">
                <a:solidFill>
                  <a:srgbClr val="21EF66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21EF66"/>
                </a:solidFill>
                <a:latin typeface="Century Gothic"/>
                <a:cs typeface="Century Gothic"/>
              </a:rPr>
              <a:t>Scope</a:t>
            </a:r>
            <a:endParaRPr sz="1800" dirty="0">
              <a:solidFill>
                <a:srgbClr val="21EF66"/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669" y="3170491"/>
            <a:ext cx="12239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x</a:t>
            </a:r>
            <a:endParaRPr sz="180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669" y="3731510"/>
            <a:ext cx="12239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y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9094" y="2754055"/>
            <a:ext cx="252755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21EF66"/>
                </a:solidFill>
                <a:latin typeface="Century Gothic"/>
                <a:cs typeface="Century Gothic"/>
              </a:rPr>
              <a:t>Function</a:t>
            </a:r>
            <a:r>
              <a:rPr sz="1800" spc="-38" dirty="0">
                <a:solidFill>
                  <a:srgbClr val="21EF66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21EF66"/>
                </a:solidFill>
                <a:latin typeface="Century Gothic"/>
                <a:cs typeface="Century Gothic"/>
              </a:rPr>
              <a:t>Scope</a:t>
            </a:r>
            <a:endParaRPr sz="1800" dirty="0">
              <a:solidFill>
                <a:srgbClr val="21EF66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7505" y="3170488"/>
            <a:ext cx="12239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505" y="3895637"/>
            <a:ext cx="12239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endParaRPr sz="18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9854" y="2911506"/>
            <a:ext cx="668655" cy="21784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l" defTabSz="685800" fontAlgn="auto">
              <a:spcBef>
                <a:spcPts val="79"/>
              </a:spcBef>
              <a:spcAft>
                <a:spcPts val="0"/>
              </a:spcAft>
            </a:pP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0xA13F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1769" y="3797046"/>
            <a:ext cx="668655" cy="419576"/>
          </a:xfrm>
          <a:custGeom>
            <a:avLst/>
            <a:gdLst/>
            <a:ahLst/>
            <a:cxnLst/>
            <a:rect l="l" t="t" r="r" b="b"/>
            <a:pathLst>
              <a:path w="891539" h="559435">
                <a:moveTo>
                  <a:pt x="798322" y="0"/>
                </a:moveTo>
                <a:lnTo>
                  <a:pt x="93218" y="0"/>
                </a:lnTo>
                <a:lnTo>
                  <a:pt x="56953" y="7332"/>
                </a:lnTo>
                <a:lnTo>
                  <a:pt x="27320" y="27320"/>
                </a:lnTo>
                <a:lnTo>
                  <a:pt x="7332" y="56953"/>
                </a:lnTo>
                <a:lnTo>
                  <a:pt x="0" y="93218"/>
                </a:lnTo>
                <a:lnTo>
                  <a:pt x="0" y="466090"/>
                </a:lnTo>
                <a:lnTo>
                  <a:pt x="7332" y="502354"/>
                </a:lnTo>
                <a:lnTo>
                  <a:pt x="27320" y="531987"/>
                </a:lnTo>
                <a:lnTo>
                  <a:pt x="56953" y="551975"/>
                </a:lnTo>
                <a:lnTo>
                  <a:pt x="93218" y="559308"/>
                </a:lnTo>
                <a:lnTo>
                  <a:pt x="798322" y="559308"/>
                </a:lnTo>
                <a:lnTo>
                  <a:pt x="834586" y="551975"/>
                </a:lnTo>
                <a:lnTo>
                  <a:pt x="864219" y="531987"/>
                </a:lnTo>
                <a:lnTo>
                  <a:pt x="884207" y="502354"/>
                </a:lnTo>
                <a:lnTo>
                  <a:pt x="891539" y="466090"/>
                </a:lnTo>
                <a:lnTo>
                  <a:pt x="891539" y="93218"/>
                </a:lnTo>
                <a:lnTo>
                  <a:pt x="884207" y="56953"/>
                </a:lnTo>
                <a:lnTo>
                  <a:pt x="864219" y="27320"/>
                </a:lnTo>
                <a:lnTo>
                  <a:pt x="834586" y="7332"/>
                </a:lnTo>
                <a:lnTo>
                  <a:pt x="798322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1219" y="3888296"/>
            <a:ext cx="4866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8" dirty="0">
                <a:solidFill>
                  <a:prstClr val="black"/>
                </a:solidFill>
                <a:latin typeface="Lucida Console"/>
                <a:cs typeface="Lucida Console"/>
              </a:rPr>
              <a:t>'a'</a:t>
            </a:r>
            <a:endParaRPr sz="18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2141" y="3678270"/>
            <a:ext cx="81695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0xE345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1646" y="3192780"/>
            <a:ext cx="1573530" cy="108109"/>
          </a:xfrm>
          <a:custGeom>
            <a:avLst/>
            <a:gdLst/>
            <a:ahLst/>
            <a:cxnLst/>
            <a:rect l="l" t="t" r="r" b="b"/>
            <a:pathLst>
              <a:path w="2098040" h="144145">
                <a:moveTo>
                  <a:pt x="2019467" y="25863"/>
                </a:moveTo>
                <a:lnTo>
                  <a:pt x="5460" y="117856"/>
                </a:lnTo>
                <a:lnTo>
                  <a:pt x="0" y="123951"/>
                </a:lnTo>
                <a:lnTo>
                  <a:pt x="253" y="131063"/>
                </a:lnTo>
                <a:lnTo>
                  <a:pt x="634" y="138175"/>
                </a:lnTo>
                <a:lnTo>
                  <a:pt x="6603" y="143763"/>
                </a:lnTo>
                <a:lnTo>
                  <a:pt x="2020652" y="51774"/>
                </a:lnTo>
                <a:lnTo>
                  <a:pt x="2019467" y="25863"/>
                </a:lnTo>
                <a:close/>
              </a:path>
              <a:path w="2098040" h="144145">
                <a:moveTo>
                  <a:pt x="2074622" y="25019"/>
                </a:moveTo>
                <a:lnTo>
                  <a:pt x="2039620" y="25019"/>
                </a:lnTo>
                <a:lnTo>
                  <a:pt x="2045589" y="30480"/>
                </a:lnTo>
                <a:lnTo>
                  <a:pt x="2046351" y="44831"/>
                </a:lnTo>
                <a:lnTo>
                  <a:pt x="2040763" y="50926"/>
                </a:lnTo>
                <a:lnTo>
                  <a:pt x="2020652" y="51774"/>
                </a:lnTo>
                <a:lnTo>
                  <a:pt x="2021839" y="77724"/>
                </a:lnTo>
                <a:lnTo>
                  <a:pt x="2097786" y="35306"/>
                </a:lnTo>
                <a:lnTo>
                  <a:pt x="2074622" y="25019"/>
                </a:lnTo>
                <a:close/>
              </a:path>
              <a:path w="2098040" h="144145">
                <a:moveTo>
                  <a:pt x="2039620" y="25019"/>
                </a:moveTo>
                <a:lnTo>
                  <a:pt x="2032380" y="25273"/>
                </a:lnTo>
                <a:lnTo>
                  <a:pt x="2019467" y="25863"/>
                </a:lnTo>
                <a:lnTo>
                  <a:pt x="2020652" y="51774"/>
                </a:lnTo>
                <a:lnTo>
                  <a:pt x="2040763" y="50926"/>
                </a:lnTo>
                <a:lnTo>
                  <a:pt x="2046351" y="44831"/>
                </a:lnTo>
                <a:lnTo>
                  <a:pt x="2045589" y="30480"/>
                </a:lnTo>
                <a:lnTo>
                  <a:pt x="2039620" y="25019"/>
                </a:lnTo>
                <a:close/>
              </a:path>
              <a:path w="2098040" h="144145">
                <a:moveTo>
                  <a:pt x="2018284" y="0"/>
                </a:moveTo>
                <a:lnTo>
                  <a:pt x="2019467" y="25863"/>
                </a:lnTo>
                <a:lnTo>
                  <a:pt x="2032380" y="25273"/>
                </a:lnTo>
                <a:lnTo>
                  <a:pt x="2039620" y="25019"/>
                </a:lnTo>
                <a:lnTo>
                  <a:pt x="2074622" y="25019"/>
                </a:lnTo>
                <a:lnTo>
                  <a:pt x="2018284" y="0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5172" y="3865245"/>
            <a:ext cx="1559242" cy="166211"/>
          </a:xfrm>
          <a:custGeom>
            <a:avLst/>
            <a:gdLst/>
            <a:ahLst/>
            <a:cxnLst/>
            <a:rect l="l" t="t" r="r" b="b"/>
            <a:pathLst>
              <a:path w="2078989" h="221614">
                <a:moveTo>
                  <a:pt x="2000168" y="195498"/>
                </a:moveTo>
                <a:lnTo>
                  <a:pt x="1997964" y="221360"/>
                </a:lnTo>
                <a:lnTo>
                  <a:pt x="2058622" y="197231"/>
                </a:lnTo>
                <a:lnTo>
                  <a:pt x="2020189" y="197231"/>
                </a:lnTo>
                <a:lnTo>
                  <a:pt x="2000168" y="195498"/>
                </a:lnTo>
                <a:close/>
              </a:path>
              <a:path w="2078989" h="221614">
                <a:moveTo>
                  <a:pt x="2002367" y="169708"/>
                </a:moveTo>
                <a:lnTo>
                  <a:pt x="2000168" y="195498"/>
                </a:lnTo>
                <a:lnTo>
                  <a:pt x="2020189" y="197231"/>
                </a:lnTo>
                <a:lnTo>
                  <a:pt x="2026539" y="191896"/>
                </a:lnTo>
                <a:lnTo>
                  <a:pt x="2027174" y="184784"/>
                </a:lnTo>
                <a:lnTo>
                  <a:pt x="2027682" y="177672"/>
                </a:lnTo>
                <a:lnTo>
                  <a:pt x="2022475" y="171450"/>
                </a:lnTo>
                <a:lnTo>
                  <a:pt x="2002367" y="169708"/>
                </a:lnTo>
                <a:close/>
              </a:path>
              <a:path w="2078989" h="221614">
                <a:moveTo>
                  <a:pt x="2004567" y="143890"/>
                </a:moveTo>
                <a:lnTo>
                  <a:pt x="2002367" y="169708"/>
                </a:lnTo>
                <a:lnTo>
                  <a:pt x="2022475" y="171450"/>
                </a:lnTo>
                <a:lnTo>
                  <a:pt x="2027682" y="177672"/>
                </a:lnTo>
                <a:lnTo>
                  <a:pt x="2027174" y="184784"/>
                </a:lnTo>
                <a:lnTo>
                  <a:pt x="2026539" y="191896"/>
                </a:lnTo>
                <a:lnTo>
                  <a:pt x="2020189" y="197231"/>
                </a:lnTo>
                <a:lnTo>
                  <a:pt x="2058622" y="197231"/>
                </a:lnTo>
                <a:lnTo>
                  <a:pt x="2078736" y="189229"/>
                </a:lnTo>
                <a:lnTo>
                  <a:pt x="2004567" y="143890"/>
                </a:lnTo>
                <a:close/>
              </a:path>
              <a:path w="2078989" h="221614">
                <a:moveTo>
                  <a:pt x="7492" y="0"/>
                </a:moveTo>
                <a:lnTo>
                  <a:pt x="1142" y="5206"/>
                </a:lnTo>
                <a:lnTo>
                  <a:pt x="507" y="12318"/>
                </a:lnTo>
                <a:lnTo>
                  <a:pt x="0" y="19431"/>
                </a:lnTo>
                <a:lnTo>
                  <a:pt x="5206" y="25781"/>
                </a:lnTo>
                <a:lnTo>
                  <a:pt x="2000168" y="195498"/>
                </a:lnTo>
                <a:lnTo>
                  <a:pt x="2002367" y="169708"/>
                </a:lnTo>
                <a:lnTo>
                  <a:pt x="14604" y="507"/>
                </a:lnTo>
                <a:lnTo>
                  <a:pt x="7492" y="0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03D7A6FE-625F-4228-AA24-D1BA69B05F91}"/>
              </a:ext>
            </a:extLst>
          </p:cNvPr>
          <p:cNvSpPr/>
          <p:nvPr/>
        </p:nvSpPr>
        <p:spPr>
          <a:xfrm rot="11080544">
            <a:off x="3570251" y="3278460"/>
            <a:ext cx="1573530" cy="108109"/>
          </a:xfrm>
          <a:custGeom>
            <a:avLst/>
            <a:gdLst/>
            <a:ahLst/>
            <a:cxnLst/>
            <a:rect l="l" t="t" r="r" b="b"/>
            <a:pathLst>
              <a:path w="2098040" h="144145">
                <a:moveTo>
                  <a:pt x="2019467" y="25863"/>
                </a:moveTo>
                <a:lnTo>
                  <a:pt x="5460" y="117856"/>
                </a:lnTo>
                <a:lnTo>
                  <a:pt x="0" y="123951"/>
                </a:lnTo>
                <a:lnTo>
                  <a:pt x="253" y="131063"/>
                </a:lnTo>
                <a:lnTo>
                  <a:pt x="634" y="138175"/>
                </a:lnTo>
                <a:lnTo>
                  <a:pt x="6603" y="143763"/>
                </a:lnTo>
                <a:lnTo>
                  <a:pt x="2020652" y="51774"/>
                </a:lnTo>
                <a:lnTo>
                  <a:pt x="2019467" y="25863"/>
                </a:lnTo>
                <a:close/>
              </a:path>
              <a:path w="2098040" h="144145">
                <a:moveTo>
                  <a:pt x="2074622" y="25019"/>
                </a:moveTo>
                <a:lnTo>
                  <a:pt x="2039620" y="25019"/>
                </a:lnTo>
                <a:lnTo>
                  <a:pt x="2045589" y="30480"/>
                </a:lnTo>
                <a:lnTo>
                  <a:pt x="2046351" y="44831"/>
                </a:lnTo>
                <a:lnTo>
                  <a:pt x="2040763" y="50926"/>
                </a:lnTo>
                <a:lnTo>
                  <a:pt x="2020652" y="51774"/>
                </a:lnTo>
                <a:lnTo>
                  <a:pt x="2021839" y="77724"/>
                </a:lnTo>
                <a:lnTo>
                  <a:pt x="2097786" y="35306"/>
                </a:lnTo>
                <a:lnTo>
                  <a:pt x="2074622" y="25019"/>
                </a:lnTo>
                <a:close/>
              </a:path>
              <a:path w="2098040" h="144145">
                <a:moveTo>
                  <a:pt x="2039620" y="25019"/>
                </a:moveTo>
                <a:lnTo>
                  <a:pt x="2032380" y="25273"/>
                </a:lnTo>
                <a:lnTo>
                  <a:pt x="2019467" y="25863"/>
                </a:lnTo>
                <a:lnTo>
                  <a:pt x="2020652" y="51774"/>
                </a:lnTo>
                <a:lnTo>
                  <a:pt x="2040763" y="50926"/>
                </a:lnTo>
                <a:lnTo>
                  <a:pt x="2046351" y="44831"/>
                </a:lnTo>
                <a:lnTo>
                  <a:pt x="2045589" y="30480"/>
                </a:lnTo>
                <a:lnTo>
                  <a:pt x="2039620" y="25019"/>
                </a:lnTo>
                <a:close/>
              </a:path>
              <a:path w="2098040" h="144145">
                <a:moveTo>
                  <a:pt x="2018284" y="0"/>
                </a:moveTo>
                <a:lnTo>
                  <a:pt x="2019467" y="25863"/>
                </a:lnTo>
                <a:lnTo>
                  <a:pt x="2032380" y="25273"/>
                </a:lnTo>
                <a:lnTo>
                  <a:pt x="2039620" y="25019"/>
                </a:lnTo>
                <a:lnTo>
                  <a:pt x="2074622" y="25019"/>
                </a:lnTo>
                <a:lnTo>
                  <a:pt x="2018284" y="0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9E8134A7-A262-4B57-80B7-600579911E08}"/>
              </a:ext>
            </a:extLst>
          </p:cNvPr>
          <p:cNvSpPr/>
          <p:nvPr/>
        </p:nvSpPr>
        <p:spPr>
          <a:xfrm rot="10800000">
            <a:off x="3507199" y="4045354"/>
            <a:ext cx="1573530" cy="108109"/>
          </a:xfrm>
          <a:custGeom>
            <a:avLst/>
            <a:gdLst/>
            <a:ahLst/>
            <a:cxnLst/>
            <a:rect l="l" t="t" r="r" b="b"/>
            <a:pathLst>
              <a:path w="2098040" h="144145">
                <a:moveTo>
                  <a:pt x="2019467" y="25863"/>
                </a:moveTo>
                <a:lnTo>
                  <a:pt x="5460" y="117856"/>
                </a:lnTo>
                <a:lnTo>
                  <a:pt x="0" y="123951"/>
                </a:lnTo>
                <a:lnTo>
                  <a:pt x="253" y="131063"/>
                </a:lnTo>
                <a:lnTo>
                  <a:pt x="634" y="138175"/>
                </a:lnTo>
                <a:lnTo>
                  <a:pt x="6603" y="143763"/>
                </a:lnTo>
                <a:lnTo>
                  <a:pt x="2020652" y="51774"/>
                </a:lnTo>
                <a:lnTo>
                  <a:pt x="2019467" y="25863"/>
                </a:lnTo>
                <a:close/>
              </a:path>
              <a:path w="2098040" h="144145">
                <a:moveTo>
                  <a:pt x="2074622" y="25019"/>
                </a:moveTo>
                <a:lnTo>
                  <a:pt x="2039620" y="25019"/>
                </a:lnTo>
                <a:lnTo>
                  <a:pt x="2045589" y="30480"/>
                </a:lnTo>
                <a:lnTo>
                  <a:pt x="2046351" y="44831"/>
                </a:lnTo>
                <a:lnTo>
                  <a:pt x="2040763" y="50926"/>
                </a:lnTo>
                <a:lnTo>
                  <a:pt x="2020652" y="51774"/>
                </a:lnTo>
                <a:lnTo>
                  <a:pt x="2021839" y="77724"/>
                </a:lnTo>
                <a:lnTo>
                  <a:pt x="2097786" y="35306"/>
                </a:lnTo>
                <a:lnTo>
                  <a:pt x="2074622" y="25019"/>
                </a:lnTo>
                <a:close/>
              </a:path>
              <a:path w="2098040" h="144145">
                <a:moveTo>
                  <a:pt x="2039620" y="25019"/>
                </a:moveTo>
                <a:lnTo>
                  <a:pt x="2032380" y="25273"/>
                </a:lnTo>
                <a:lnTo>
                  <a:pt x="2019467" y="25863"/>
                </a:lnTo>
                <a:lnTo>
                  <a:pt x="2020652" y="51774"/>
                </a:lnTo>
                <a:lnTo>
                  <a:pt x="2040763" y="50926"/>
                </a:lnTo>
                <a:lnTo>
                  <a:pt x="2046351" y="44831"/>
                </a:lnTo>
                <a:lnTo>
                  <a:pt x="2045589" y="30480"/>
                </a:lnTo>
                <a:lnTo>
                  <a:pt x="2039620" y="25019"/>
                </a:lnTo>
                <a:close/>
              </a:path>
              <a:path w="2098040" h="144145">
                <a:moveTo>
                  <a:pt x="2018284" y="0"/>
                </a:moveTo>
                <a:lnTo>
                  <a:pt x="2019467" y="25863"/>
                </a:lnTo>
                <a:lnTo>
                  <a:pt x="2032380" y="25273"/>
                </a:lnTo>
                <a:lnTo>
                  <a:pt x="2039620" y="25019"/>
                </a:lnTo>
                <a:lnTo>
                  <a:pt x="2074622" y="25019"/>
                </a:lnTo>
                <a:lnTo>
                  <a:pt x="2018284" y="0"/>
                </a:lnTo>
                <a:close/>
              </a:path>
            </a:pathLst>
          </a:custGeom>
          <a:solidFill>
            <a:srgbClr val="BEBEA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7747" y="4343401"/>
          <a:ext cx="4380003" cy="78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6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ea typeface="+mn-ea"/>
                          <a:cs typeface="Lucida Console"/>
                        </a:rPr>
                        <a:t>my_func(10,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20)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 defTabSz="344488">
                        <a:lnSpc>
                          <a:spcPct val="100000"/>
                        </a:lnSpc>
                        <a:tabLst>
                          <a:tab pos="225425" algn="l"/>
                        </a:tabLst>
                      </a:pPr>
                      <a:r>
                        <a:rPr lang="en-US" sz="1500" spc="1725" dirty="0">
                          <a:solidFill>
                            <a:srgbClr val="FFFFFF"/>
                          </a:solidFill>
                          <a:cs typeface="Wingdings"/>
                        </a:rPr>
                        <a:t>→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 = 10, b =</a:t>
                      </a:r>
                      <a:r>
                        <a:rPr sz="1500" spc="-3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20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ea typeface="+mn-ea"/>
                          <a:cs typeface="Lucida Console"/>
                        </a:rPr>
                        <a:t>my_func(20,</a:t>
                      </a:r>
                    </a:p>
                  </a:txBody>
                  <a:tcPr marL="0" marR="0" marT="1600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ea typeface="+mn-ea"/>
                          <a:cs typeface="Lucida Console"/>
                        </a:rPr>
                        <a:t>10)</a:t>
                      </a:r>
                    </a:p>
                  </a:txBody>
                  <a:tcPr marL="0" marR="0" marT="1600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25"/>
                        </a:lnSpc>
                        <a:spcBef>
                          <a:spcPts val="1680"/>
                        </a:spcBef>
                        <a:tabLst>
                          <a:tab pos="361315" algn="l"/>
                        </a:tabLst>
                      </a:pPr>
                      <a:r>
                        <a:rPr lang="en-US" sz="1500" spc="1725" dirty="0">
                          <a:solidFill>
                            <a:srgbClr val="FFFFFF"/>
                          </a:solidFill>
                          <a:cs typeface="Wingdings"/>
                        </a:rPr>
                        <a:t>→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 =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20,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 =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600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0651" y="1097146"/>
            <a:ext cx="807815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700" dirty="0">
                <a:solidFill>
                  <a:srgbClr val="FFC000"/>
                </a:solidFill>
                <a:latin typeface="Century Gothic"/>
                <a:cs typeface="Century Gothic"/>
              </a:rPr>
              <a:t>Positional</a:t>
            </a:r>
            <a:r>
              <a:rPr sz="2700" spc="-23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700" spc="-4" dirty="0">
                <a:solidFill>
                  <a:srgbClr val="FFC000"/>
                </a:solidFill>
                <a:latin typeface="Century Gothic"/>
                <a:cs typeface="Century Gothic"/>
              </a:rPr>
              <a:t>Arguments</a:t>
            </a:r>
            <a:endParaRPr sz="27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43455-ECC6-47C6-B2DC-59CC9C68AB52}"/>
              </a:ext>
            </a:extLst>
          </p:cNvPr>
          <p:cNvSpPr/>
          <p:nvPr/>
        </p:nvSpPr>
        <p:spPr>
          <a:xfrm>
            <a:off x="477747" y="1839984"/>
            <a:ext cx="7809003" cy="194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Most common </a:t>
            </a:r>
            <a:r>
              <a:rPr lang="en-US"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way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assigning arguments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parameters: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via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order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they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lang="en-US" sz="1500" spc="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passed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1129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i.e. their</a:t>
            </a:r>
            <a:r>
              <a:rPr lang="en-US"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Century Gothic"/>
                <a:cs typeface="Century Gothic"/>
              </a:rPr>
              <a:t>position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8"/>
              </a:spcBef>
              <a:spcAft>
                <a:spcPts val="0"/>
              </a:spcAft>
            </a:pP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def </a:t>
            </a:r>
            <a:r>
              <a:rPr lang="en-US" sz="1500" spc="-4" dirty="0" err="1">
                <a:solidFill>
                  <a:srgbClr val="FFFF00"/>
                </a:solidFill>
                <a:latin typeface="Lucida Console"/>
                <a:cs typeface="Lucida Console"/>
              </a:rPr>
              <a:t>my_func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(a,</a:t>
            </a:r>
            <a:r>
              <a:rPr lang="en-US" sz="1500" spc="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b):</a:t>
            </a:r>
            <a:endParaRPr lang="en-US"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2425" algn="l" defTabSz="685800" fontAlgn="auto">
              <a:spcBef>
                <a:spcPts val="0"/>
              </a:spcBef>
              <a:spcAft>
                <a:spcPts val="0"/>
              </a:spcAft>
              <a:tabLst>
                <a:tab pos="558641" algn="l"/>
                <a:tab pos="1075849" algn="l"/>
              </a:tabLst>
            </a:pPr>
            <a:r>
              <a:rPr lang="en-US" sz="1500" spc="23" dirty="0">
                <a:solidFill>
                  <a:srgbClr val="FFFF00"/>
                </a:solidFill>
                <a:latin typeface="Gill Sans MT"/>
                <a:cs typeface="Gill Sans MT"/>
              </a:rPr>
              <a:t>#	</a:t>
            </a:r>
            <a:r>
              <a:rPr lang="en-US" sz="1500" spc="143" dirty="0">
                <a:solidFill>
                  <a:srgbClr val="FFFF00"/>
                </a:solidFill>
                <a:latin typeface="Gill Sans MT"/>
                <a:cs typeface="Gill Sans MT"/>
              </a:rPr>
              <a:t>code	</a:t>
            </a:r>
            <a:r>
              <a:rPr lang="en-US" sz="1500" spc="-540" dirty="0">
                <a:solidFill>
                  <a:srgbClr val="FFFF00"/>
                </a:solidFill>
                <a:latin typeface="Gill Sans MT"/>
                <a:cs typeface="Gill Sans MT"/>
              </a:rPr>
              <a:t>…</a:t>
            </a:r>
            <a:endParaRPr lang="en-US" sz="1500" dirty="0">
              <a:solidFill>
                <a:srgbClr val="FFFF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52" y="1097147"/>
            <a:ext cx="8062113" cy="10073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Default </a:t>
            </a: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Values</a:t>
            </a: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1267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arguments can be made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optional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specifying a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default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value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corresponding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parameter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236" y="2163127"/>
            <a:ext cx="229695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def my_func(a,</a:t>
            </a:r>
            <a:r>
              <a:rPr sz="1350" spc="-1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b=100):</a:t>
            </a:r>
            <a:endParaRPr sz="13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52425" algn="l" defTabSz="685800" fontAlgn="auto">
              <a:spcBef>
                <a:spcPts val="0"/>
              </a:spcBef>
              <a:spcAft>
                <a:spcPts val="0"/>
              </a:spcAft>
              <a:tabLst>
                <a:tab pos="558641" algn="l"/>
                <a:tab pos="1076325" algn="l"/>
              </a:tabLst>
            </a:pPr>
            <a:r>
              <a:rPr sz="1350" spc="23" dirty="0">
                <a:solidFill>
                  <a:srgbClr val="FFFF00"/>
                </a:solidFill>
                <a:latin typeface="Gill Sans MT"/>
                <a:cs typeface="Gill Sans MT"/>
              </a:rPr>
              <a:t>#	</a:t>
            </a:r>
            <a:r>
              <a:rPr sz="1350" spc="143" dirty="0">
                <a:solidFill>
                  <a:srgbClr val="FFFF00"/>
                </a:solidFill>
                <a:latin typeface="Gill Sans MT"/>
                <a:cs typeface="Gill Sans MT"/>
              </a:rPr>
              <a:t>code	</a:t>
            </a:r>
            <a:r>
              <a:rPr sz="1350" spc="-540" dirty="0">
                <a:solidFill>
                  <a:srgbClr val="FFFF00"/>
                </a:solidFill>
                <a:latin typeface="Gill Sans MT"/>
                <a:cs typeface="Gill Sans MT"/>
              </a:rPr>
              <a:t>…</a:t>
            </a:r>
            <a:endParaRPr sz="1350" dirty="0">
              <a:solidFill>
                <a:srgbClr val="FFFF00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5429" y="2168557"/>
            <a:ext cx="1571625" cy="579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my_func(10,</a:t>
            </a:r>
            <a:r>
              <a:rPr sz="1350" spc="-3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FFFF00"/>
                </a:solidFill>
                <a:latin typeface="Lucida Console"/>
                <a:cs typeface="Lucida Console"/>
              </a:rPr>
              <a:t>20)</a:t>
            </a:r>
            <a:endParaRPr sz="135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226"/>
              </a:spcBef>
              <a:spcAft>
                <a:spcPts val="0"/>
              </a:spcAft>
            </a:pPr>
            <a:r>
              <a:rPr sz="1350" spc="-4" dirty="0">
                <a:solidFill>
                  <a:srgbClr val="FFFF00"/>
                </a:solidFill>
                <a:latin typeface="Lucida Console"/>
                <a:cs typeface="Lucida Console"/>
              </a:rPr>
              <a:t>my_func(5)</a:t>
            </a:r>
            <a:endParaRPr sz="135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1398" y="2168557"/>
            <a:ext cx="2253902" cy="579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350" spc="1294" dirty="0">
                <a:solidFill>
                  <a:srgbClr val="FFFFFF"/>
                </a:solidFill>
                <a:latin typeface="Calibri"/>
                <a:cs typeface="Wingdings"/>
              </a:rPr>
              <a:t>→</a:t>
            </a:r>
            <a:r>
              <a:rPr sz="1350" spc="-4" dirty="0">
                <a:solidFill>
                  <a:srgbClr val="FFFFFF"/>
                </a:solidFill>
                <a:latin typeface="Lucida Console"/>
                <a:cs typeface="Lucida Console"/>
              </a:rPr>
              <a:t>a = 10, b =</a:t>
            </a:r>
            <a:r>
              <a:rPr sz="1350" spc="-2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20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226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350" spc="1294" dirty="0">
                <a:solidFill>
                  <a:srgbClr val="FFFFFF"/>
                </a:solidFill>
                <a:latin typeface="Calibri"/>
                <a:cs typeface="Wingdings"/>
              </a:rPr>
              <a:t>→</a:t>
            </a:r>
            <a:r>
              <a:rPr sz="1350" spc="-4" dirty="0">
                <a:solidFill>
                  <a:srgbClr val="FFFFFF"/>
                </a:solidFill>
                <a:latin typeface="Lucida Console"/>
                <a:cs typeface="Lucida Console"/>
              </a:rPr>
              <a:t>a = 5, b =</a:t>
            </a:r>
            <a:r>
              <a:rPr sz="1350" spc="-23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Lucida Console"/>
                <a:cs typeface="Lucida Console"/>
              </a:rPr>
              <a:t>100</a:t>
            </a:r>
            <a:endParaRPr sz="135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235" y="2941946"/>
            <a:ext cx="8438465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Consider </a:t>
            </a:r>
            <a:r>
              <a:rPr lang="en-US" sz="1425" dirty="0">
                <a:solidFill>
                  <a:prstClr val="white"/>
                </a:solidFill>
                <a:latin typeface="Century Gothic"/>
                <a:cs typeface="Century Gothic"/>
              </a:rPr>
              <a:t>a case</a:t>
            </a:r>
            <a:r>
              <a:rPr lang="en-US" sz="1425" spc="-49" dirty="0">
                <a:solidFill>
                  <a:prstClr val="white"/>
                </a:solidFill>
                <a:latin typeface="Century Gothic"/>
                <a:cs typeface="Century Gothic"/>
              </a:rPr>
              <a:t> </a:t>
            </a:r>
            <a:r>
              <a:rPr lang="en-US" sz="1425" spc="-15" dirty="0">
                <a:solidFill>
                  <a:prstClr val="white"/>
                </a:solidFill>
                <a:latin typeface="Century Gothic"/>
                <a:cs typeface="Century Gothic"/>
              </a:rPr>
              <a:t>wh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ere </a:t>
            </a:r>
            <a:r>
              <a:rPr sz="1425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425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three 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arguments,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425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425" spc="-11" dirty="0">
                <a:solidFill>
                  <a:srgbClr val="FFFFFF"/>
                </a:solidFill>
                <a:latin typeface="Century Gothic"/>
                <a:cs typeface="Century Gothic"/>
              </a:rPr>
              <a:t>want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make </a:t>
            </a:r>
            <a:r>
              <a:rPr sz="1425" dirty="0">
                <a:solidFill>
                  <a:srgbClr val="FFFFFF"/>
                </a:solidFill>
                <a:latin typeface="Century Gothic"/>
                <a:cs typeface="Century Gothic"/>
              </a:rPr>
              <a:t>one of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them</a:t>
            </a:r>
            <a:r>
              <a:rPr sz="1425" spc="28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optional:</a:t>
            </a:r>
            <a:endParaRPr sz="1425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BE273-3B26-6F41-17A9-FDA6B4D0E5EB}"/>
              </a:ext>
            </a:extLst>
          </p:cNvPr>
          <p:cNvGrpSpPr/>
          <p:nvPr/>
        </p:nvGrpSpPr>
        <p:grpSpPr>
          <a:xfrm>
            <a:off x="540028" y="3490344"/>
            <a:ext cx="2607302" cy="425116"/>
            <a:chOff x="720036" y="3510789"/>
            <a:chExt cx="3476403" cy="566820"/>
          </a:xfrm>
        </p:grpSpPr>
        <p:sp>
          <p:nvSpPr>
            <p:cNvPr id="8" name="object 8"/>
            <p:cNvSpPr txBox="1"/>
            <p:nvPr/>
          </p:nvSpPr>
          <p:spPr>
            <a:xfrm>
              <a:off x="2929614" y="3510789"/>
              <a:ext cx="1266825" cy="28982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FFFF00"/>
                  </a:solidFill>
                  <a:latin typeface="Lucida Console"/>
                  <a:cs typeface="Lucida Console"/>
                </a:rPr>
                <a:t>=100,</a:t>
              </a:r>
              <a:r>
                <a:rPr sz="1350" spc="-45" dirty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sz="1350" spc="-8" dirty="0">
                  <a:solidFill>
                    <a:srgbClr val="FFFF00"/>
                  </a:solidFill>
                  <a:latin typeface="Lucida Console"/>
                  <a:cs typeface="Lucida Console"/>
                </a:rPr>
                <a:t>c):</a:t>
              </a:r>
              <a:endParaRPr sz="1350" dirty="0">
                <a:solidFill>
                  <a:srgbClr val="FF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20036" y="3510789"/>
              <a:ext cx="1033144" cy="56682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algn="l" defTabSz="685800" fontAlgn="auto">
                <a:spcBef>
                  <a:spcPts val="75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FFFF00"/>
                  </a:solidFill>
                  <a:latin typeface="Lucida Console"/>
                  <a:cs typeface="Lucida Console"/>
                </a:rPr>
                <a:t>def</a:t>
              </a:r>
              <a:r>
                <a:rPr sz="1350" spc="-26" dirty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sz="1350" spc="-4" dirty="0">
                  <a:solidFill>
                    <a:srgbClr val="FFFF00"/>
                  </a:solidFill>
                  <a:latin typeface="Lucida Console"/>
                  <a:cs typeface="Lucida Console"/>
                </a:rPr>
                <a:t>my</a:t>
              </a:r>
              <a:endParaRPr sz="1350" dirty="0">
                <a:solidFill>
                  <a:srgbClr val="FFFF00"/>
                </a:solidFill>
                <a:latin typeface="Lucida Console"/>
                <a:cs typeface="Lucida Console"/>
              </a:endParaRPr>
            </a:p>
            <a:p>
              <a:pPr marL="352425" algn="l" defTabSz="685800" fontAlgn="auto">
                <a:spcBef>
                  <a:spcPts val="0"/>
                </a:spcBef>
                <a:spcAft>
                  <a:spcPts val="0"/>
                </a:spcAft>
                <a:tabLst>
                  <a:tab pos="558641" algn="l"/>
                </a:tabLst>
              </a:pPr>
              <a:r>
                <a:rPr sz="1350" spc="23" dirty="0">
                  <a:solidFill>
                    <a:srgbClr val="FFFF00"/>
                  </a:solidFill>
                  <a:latin typeface="Gill Sans MT"/>
                  <a:cs typeface="Gill Sans MT"/>
                </a:rPr>
                <a:t>#	</a:t>
              </a:r>
              <a:r>
                <a:rPr sz="1350" spc="139" dirty="0">
                  <a:solidFill>
                    <a:srgbClr val="FFFF00"/>
                  </a:solidFill>
                  <a:latin typeface="Gill Sans MT"/>
                  <a:cs typeface="Gill Sans MT"/>
                </a:rPr>
                <a:t>co</a:t>
              </a:r>
              <a:endParaRPr sz="1350" dirty="0">
                <a:solidFill>
                  <a:srgbClr val="FFFF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548489" y="3520169"/>
              <a:ext cx="1381125" cy="555280"/>
            </a:xfrm>
            <a:prstGeom prst="rect">
              <a:avLst/>
            </a:prstGeom>
          </p:spPr>
          <p:txBody>
            <a:bodyPr vert="horz" wrap="square" lIns="0" tIns="953" rIns="0" bIns="0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sz="1350" spc="-4" dirty="0">
                  <a:solidFill>
                    <a:srgbClr val="FFFF00"/>
                  </a:solidFill>
                  <a:latin typeface="Lucida Console"/>
                  <a:cs typeface="Lucida Console"/>
                </a:rPr>
                <a:t>_func(a,</a:t>
              </a:r>
              <a:r>
                <a:rPr sz="1350" spc="-45" dirty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sz="1350" spc="-4" dirty="0">
                  <a:solidFill>
                    <a:srgbClr val="FFFF00"/>
                  </a:solidFill>
                  <a:latin typeface="Lucida Console"/>
                  <a:cs typeface="Lucida Console"/>
                </a:rPr>
                <a:t>b</a:t>
              </a:r>
              <a:endParaRPr sz="1350" dirty="0">
                <a:solidFill>
                  <a:srgbClr val="FFFF00"/>
                </a:solidFill>
                <a:latin typeface="Lucida Console"/>
                <a:cs typeface="Lucida Console"/>
              </a:endParaRPr>
            </a:p>
            <a:p>
              <a:pPr marL="135255" algn="l" defTabSz="685800" fontAlgn="auto">
                <a:spcBef>
                  <a:spcPts val="0"/>
                </a:spcBef>
                <a:spcAft>
                  <a:spcPts val="0"/>
                </a:spcAft>
                <a:tabLst>
                  <a:tab pos="445294" algn="l"/>
                </a:tabLst>
              </a:pPr>
              <a:r>
                <a:rPr sz="1350" spc="146" dirty="0">
                  <a:solidFill>
                    <a:srgbClr val="FFFF00"/>
                  </a:solidFill>
                  <a:latin typeface="Gill Sans MT"/>
                  <a:cs typeface="Gill Sans MT"/>
                </a:rPr>
                <a:t>de	</a:t>
              </a:r>
              <a:r>
                <a:rPr sz="1350" spc="-540" dirty="0">
                  <a:solidFill>
                    <a:srgbClr val="FFFF00"/>
                  </a:solidFill>
                  <a:latin typeface="Gill Sans MT"/>
                  <a:cs typeface="Gill Sans MT"/>
                </a:rPr>
                <a:t>…</a:t>
              </a:r>
              <a:endParaRPr sz="1350" dirty="0">
                <a:solidFill>
                  <a:srgbClr val="FFFF00"/>
                </a:solidFill>
                <a:latin typeface="Gill Sans MT"/>
                <a:cs typeface="Gill Sans MT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0088" y="3665265"/>
            <a:ext cx="1003935" cy="687753"/>
          </a:xfrm>
          <a:prstGeom prst="rect">
            <a:avLst/>
          </a:prstGeom>
        </p:spPr>
        <p:txBody>
          <a:bodyPr vert="horz" wrap="square" lIns="0" tIns="953" rIns="0" bIns="0" rtlCol="0">
            <a:spAutoFit/>
          </a:bodyPr>
          <a:lstStyle/>
          <a:p>
            <a:pPr algn="l" defTabSz="685800" fontAlgn="auto">
              <a:spcBef>
                <a:spcPts val="8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350" spc="-4" dirty="0">
                <a:solidFill>
                  <a:srgbClr val="FFFFFF"/>
                </a:solidFill>
                <a:latin typeface="Century Gothic"/>
                <a:cs typeface="Century Gothic"/>
              </a:rPr>
              <a:t>second</a:t>
            </a:r>
            <a:r>
              <a:rPr sz="13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50" spc="-4" dirty="0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endParaRPr sz="135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26"/>
              </a:spcBef>
              <a:spcAft>
                <a:spcPts val="0"/>
              </a:spcAft>
            </a:pPr>
            <a:endParaRPr sz="1763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70961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0AF50"/>
                </a:solidFill>
                <a:latin typeface="Lucida Console"/>
                <a:cs typeface="Lucida Console"/>
              </a:rPr>
              <a:t>unc(5,</a:t>
            </a:r>
            <a:r>
              <a:rPr sz="1350" spc="-60" dirty="0">
                <a:solidFill>
                  <a:srgbClr val="00AF50"/>
                </a:solidFill>
                <a:latin typeface="Lucida Console"/>
                <a:cs typeface="Lucida Console"/>
              </a:rPr>
              <a:t> </a:t>
            </a:r>
            <a:r>
              <a:rPr sz="1350" spc="-8" dirty="0">
                <a:solidFill>
                  <a:srgbClr val="00AF50"/>
                </a:solidFill>
                <a:latin typeface="Lucida Console"/>
                <a:cs typeface="Lucida Console"/>
              </a:rPr>
              <a:t>25</a:t>
            </a:r>
            <a:endParaRPr sz="135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4187" y="3429000"/>
            <a:ext cx="5204271" cy="927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spcBef>
                <a:spcPts val="75"/>
              </a:spcBef>
              <a:spcAft>
                <a:spcPts val="0"/>
              </a:spcAft>
              <a:tabLst>
                <a:tab pos="1383983" algn="l"/>
              </a:tabLst>
            </a:pP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How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would </a:t>
            </a:r>
            <a:r>
              <a:rPr sz="1425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425" dirty="0">
                <a:solidFill>
                  <a:srgbClr val="FFFFFF"/>
                </a:solidFill>
                <a:latin typeface="Century Gothic"/>
                <a:cs typeface="Century Gothic"/>
              </a:rPr>
              <a:t>call 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this function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without 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specifying </a:t>
            </a:r>
            <a:r>
              <a:rPr sz="1425" dirty="0">
                <a:solidFill>
                  <a:srgbClr val="FFFFFF"/>
                </a:solidFill>
                <a:latin typeface="Century Gothic"/>
                <a:cs typeface="Century Gothic"/>
              </a:rPr>
              <a:t>a value  for</a:t>
            </a:r>
            <a:r>
              <a:rPr sz="1425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25" spc="-8" dirty="0">
                <a:solidFill>
                  <a:srgbClr val="FFFFFF"/>
                </a:solidFill>
                <a:latin typeface="Century Gothic"/>
                <a:cs typeface="Century Gothic"/>
              </a:rPr>
              <a:t>th	</a:t>
            </a:r>
            <a:r>
              <a:rPr sz="1425" spc="-4" dirty="0">
                <a:solidFill>
                  <a:srgbClr val="FFFFFF"/>
                </a:solidFill>
                <a:latin typeface="Century Gothic"/>
                <a:cs typeface="Century Gothic"/>
              </a:rPr>
              <a:t>arameter?</a:t>
            </a:r>
            <a:endParaRPr sz="1425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26"/>
              </a:spcBef>
              <a:spcAft>
                <a:spcPts val="0"/>
              </a:spcAft>
            </a:pPr>
            <a:endParaRPr sz="1763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1916" algn="l" defTabSz="685800" fontAlgn="auto">
              <a:spcBef>
                <a:spcPts val="0"/>
              </a:spcBef>
              <a:spcAft>
                <a:spcPts val="0"/>
              </a:spcAft>
              <a:tabLst>
                <a:tab pos="1437798" algn="l"/>
              </a:tabLst>
            </a:pPr>
            <a:r>
              <a:rPr sz="1350" spc="-4" dirty="0">
                <a:solidFill>
                  <a:srgbClr val="21EF66"/>
                </a:solidFill>
                <a:latin typeface="Lucida Console"/>
                <a:cs typeface="Lucida Console"/>
              </a:rPr>
              <a:t>my_f	)</a:t>
            </a:r>
            <a:r>
              <a:rPr sz="1350" dirty="0">
                <a:solidFill>
                  <a:srgbClr val="21EF66"/>
                </a:solidFill>
                <a:latin typeface="Lucida Console"/>
                <a:cs typeface="Lucida Console"/>
              </a:rPr>
              <a:t> </a:t>
            </a:r>
            <a:r>
              <a:rPr sz="1350" spc="-4" dirty="0">
                <a:solidFill>
                  <a:srgbClr val="21EF66"/>
                </a:solidFill>
                <a:latin typeface="Lucida Console"/>
                <a:cs typeface="Lucida Console"/>
              </a:rPr>
              <a:t>???</a:t>
            </a:r>
            <a:endParaRPr sz="1350" dirty="0">
              <a:solidFill>
                <a:srgbClr val="21EF66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236" y="4902659"/>
            <a:ext cx="7961529" cy="5722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parameter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defined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15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588645" marR="1144905" indent="-251936" algn="l" defTabSz="685800" fontAlgn="auto">
              <a:lnSpc>
                <a:spcPct val="16710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every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positional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parameter after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it 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must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also be 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given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1500" spc="-4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7702" y="3306706"/>
            <a:ext cx="774858" cy="773804"/>
          </a:xfrm>
          <a:prstGeom prst="rect">
            <a:avLst/>
          </a:prstGeom>
          <a:blipFill dpi="0" rotWithShape="1">
            <a:blip r:embed="rId2" cstate="print">
              <a:alphaModFix amt="45000"/>
            </a:blip>
            <a:srcRect/>
            <a:stretch>
              <a:fillRect t="-20250" b="-12806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2258" y="3874770"/>
            <a:ext cx="901826" cy="891540"/>
          </a:xfrm>
          <a:prstGeom prst="rect">
            <a:avLst/>
          </a:prstGeom>
          <a:blipFill dpi="0" rotWithShape="1">
            <a:blip r:embed="rId2" cstate="print">
              <a:alphaModFix amt="46000"/>
            </a:blip>
            <a:srcRect/>
            <a:stretch>
              <a:fillRect t="-17311" b="-14871"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118" y="1607387"/>
          <a:ext cx="7832408" cy="1497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2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6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62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196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def</a:t>
                      </a:r>
                      <a:r>
                        <a:rPr sz="1500" spc="-3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my_func(a,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tabLst>
                          <a:tab pos="763905" algn="l"/>
                          <a:tab pos="1453515" algn="l"/>
                        </a:tabLst>
                      </a:pPr>
                      <a:r>
                        <a:rPr sz="1500" spc="30" dirty="0">
                          <a:solidFill>
                            <a:srgbClr val="FFFF00"/>
                          </a:solidFill>
                          <a:latin typeface="Gill Sans MT"/>
                          <a:cs typeface="Gill Sans MT"/>
                        </a:rPr>
                        <a:t>#	</a:t>
                      </a:r>
                      <a:r>
                        <a:rPr sz="1500" spc="190" dirty="0">
                          <a:solidFill>
                            <a:srgbClr val="FFFF00"/>
                          </a:solidFill>
                          <a:latin typeface="Gill Sans MT"/>
                          <a:cs typeface="Gill Sans MT"/>
                        </a:rPr>
                        <a:t>code	</a:t>
                      </a:r>
                      <a:r>
                        <a:rPr sz="1500" spc="-720" dirty="0">
                          <a:solidFill>
                            <a:srgbClr val="FFFF00"/>
                          </a:solidFill>
                          <a:latin typeface="Gill Sans MT"/>
                          <a:cs typeface="Gill Sans MT"/>
                        </a:rPr>
                        <a:t>…</a:t>
                      </a:r>
                      <a:endParaRPr sz="1500" dirty="0">
                        <a:solidFill>
                          <a:srgbClr val="FFFF00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b=5,</a:t>
                      </a: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c=10):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my_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n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c(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1)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1500" spc="1725" dirty="0">
                          <a:solidFill>
                            <a:srgbClr val="FFFFFF"/>
                          </a:solidFill>
                          <a:cs typeface="Wingdings"/>
                        </a:rPr>
                        <a:t>→</a:t>
                      </a:r>
                      <a:endParaRPr sz="1500" dirty="0">
                        <a:latin typeface="Wingdings"/>
                        <a:cs typeface="Wingdings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5,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6240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my_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n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c(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2)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085"/>
                        </a:lnSpc>
                      </a:pPr>
                      <a:r>
                        <a:rPr kumimoji="0" lang="en-US" sz="1800" b="0" i="0" u="none" strike="noStrike" kern="0" cap="none" spc="1725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Wingdings"/>
                        </a:rPr>
                        <a:t>→</a:t>
                      </a:r>
                      <a:endParaRPr sz="15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my_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fu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n</a:t>
                      </a:r>
                      <a:r>
                        <a:rPr sz="1500" spc="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c(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r>
                        <a:rPr sz="1500" spc="-5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3)</a:t>
                      </a: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kumimoji="0" lang="en-US" sz="1800" b="0" i="0" u="none" strike="noStrike" kern="0" cap="none" spc="1725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Wingdings"/>
                        </a:rPr>
                        <a:t>→</a:t>
                      </a:r>
                      <a:endParaRPr sz="1500" dirty="0">
                        <a:latin typeface="Wingdings"/>
                        <a:cs typeface="Wingdings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25"/>
                        </a:lnSpc>
                        <a:spcBef>
                          <a:spcPts val="10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9572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62078" y="3060764"/>
            <a:ext cx="8167572" cy="6508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But what if we want to specify the 1</a:t>
            </a:r>
            <a:r>
              <a:rPr sz="1500" baseline="25462" dirty="0">
                <a:solidFill>
                  <a:srgbClr val="FFFFFF"/>
                </a:solidFill>
                <a:latin typeface="Century Gothic"/>
                <a:cs typeface="Century Gothic"/>
              </a:rPr>
              <a:t>st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and 3</a:t>
            </a:r>
            <a:r>
              <a:rPr sz="1500" baseline="25462" dirty="0">
                <a:solidFill>
                  <a:srgbClr val="FFFFFF"/>
                </a:solidFill>
                <a:latin typeface="Century Gothic"/>
                <a:cs typeface="Century Gothic"/>
              </a:rPr>
              <a:t>rd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arguments, but omit the 2</a:t>
            </a:r>
            <a:r>
              <a:rPr sz="1500" baseline="25462" dirty="0">
                <a:solidFill>
                  <a:srgbClr val="FFFFFF"/>
                </a:solidFill>
                <a:latin typeface="Century Gothic"/>
                <a:cs typeface="Century Gothic"/>
              </a:rPr>
              <a:t>nd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argument?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37624" algn="l" defTabSz="685800" fontAlgn="auto">
              <a:spcBef>
                <a:spcPts val="142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i.e. we want to specify values for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r>
              <a:rPr sz="1500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c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, but let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r>
              <a:rPr sz="1500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take on its default value?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48" y="3988016"/>
            <a:ext cx="237537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dirty="0">
                <a:solidFill>
                  <a:srgbClr val="FFC000"/>
                </a:solidFill>
                <a:latin typeface="Calibri"/>
              </a:rPr>
              <a:t>→</a:t>
            </a:r>
            <a:r>
              <a:rPr sz="150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Keyword Arguments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648" y="4468745"/>
            <a:ext cx="221141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my_func(a=1, c=2)</a:t>
            </a:r>
            <a:endParaRPr sz="150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919" y="4478841"/>
            <a:ext cx="321698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a = 1, b = 5, c = 2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648" y="4910621"/>
            <a:ext cx="195333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my_func(1, c=2)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0919" y="4910621"/>
            <a:ext cx="350110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a = 1, b = 5, c = 2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361" y="3989153"/>
            <a:ext cx="210427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named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arguments)</a:t>
            </a:r>
            <a:endParaRPr sz="150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3469B2-E3EE-4C1C-9656-CE4AD99FE3F1}"/>
              </a:ext>
            </a:extLst>
          </p:cNvPr>
          <p:cNvGraphicFramePr>
            <a:graphicFrameLocks noGrp="1"/>
          </p:cNvGraphicFramePr>
          <p:nvPr/>
        </p:nvGraphicFramePr>
        <p:xfrm>
          <a:off x="462079" y="1040692"/>
          <a:ext cx="2909772" cy="45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9772">
                  <a:extLst>
                    <a:ext uri="{9D8B030D-6E8A-4147-A177-3AD203B41FA5}">
                      <a16:colId xmlns:a16="http://schemas.microsoft.com/office/drawing/2014/main" val="389579803"/>
                    </a:ext>
                  </a:extLst>
                </a:gridCol>
              </a:tblGrid>
              <a:tr h="4581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000" spc="-5" dirty="0">
                          <a:solidFill>
                            <a:srgbClr val="FFC000"/>
                          </a:solidFill>
                          <a:latin typeface="Century Gothic"/>
                          <a:cs typeface="Century Gothic"/>
                        </a:rPr>
                        <a:t>Default</a:t>
                      </a:r>
                      <a:r>
                        <a:rPr lang="en-US" sz="3000" spc="-5" dirty="0">
                          <a:solidFill>
                            <a:srgbClr val="FFC000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n-US" sz="2700" spc="-10" dirty="0">
                          <a:solidFill>
                            <a:srgbClr val="FFC000"/>
                          </a:solidFill>
                          <a:latin typeface="Century Gothic"/>
                          <a:cs typeface="Century Gothic"/>
                        </a:rPr>
                        <a:t>Values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/>
                </a:tc>
                <a:extLst>
                  <a:ext uri="{0D108BD9-81ED-4DB2-BD59-A6C34878D82A}">
                    <a16:rowId xmlns:a16="http://schemas.microsoft.com/office/drawing/2014/main" val="13106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1837</TotalTime>
  <Words>2279</Words>
  <Application>Microsoft Office PowerPoint</Application>
  <PresentationFormat>On-screen Show (4:3)</PresentationFormat>
  <Paragraphs>377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Century Gothic</vt:lpstr>
      <vt:lpstr>Gill Sans MT</vt:lpstr>
      <vt:lpstr>Hack</vt:lpstr>
      <vt:lpstr>Lucida Console</vt:lpstr>
      <vt:lpstr>Lucida Sans Typewriter</vt:lpstr>
      <vt:lpstr>Microsoft Sans Serif</vt:lpstr>
      <vt:lpstr>Söhne</vt:lpstr>
      <vt:lpstr>Times New Roman</vt:lpstr>
      <vt:lpstr>Wingdings</vt:lpstr>
      <vt:lpstr>powerpoint-template-24</vt:lpstr>
      <vt:lpstr>Office Theme</vt:lpstr>
      <vt:lpstr>Introduction to</vt:lpstr>
      <vt:lpstr>What are Functions?</vt:lpstr>
      <vt:lpstr>Understanding Function</vt:lpstr>
      <vt:lpstr>Function Declaration</vt:lpstr>
      <vt:lpstr>Semantics!</vt:lpstr>
      <vt:lpstr>x = 10 y = 'a'</vt:lpstr>
      <vt:lpstr>PowerPoint Presentation</vt:lpstr>
      <vt:lpstr>PowerPoint Presentation</vt:lpstr>
      <vt:lpstr>PowerPoint Presentation</vt:lpstr>
      <vt:lpstr>Keyword Arguments</vt:lpstr>
      <vt:lpstr>PowerPoint Presentation</vt:lpstr>
      <vt:lpstr>PowerPoint Presentation</vt:lpstr>
      <vt:lpstr>Putting it together</vt:lpstr>
      <vt:lpstr>**kwargs</vt:lpstr>
      <vt:lpstr>PowerPoint Presentation</vt:lpstr>
      <vt:lpstr>PowerPoint Presentation</vt:lpstr>
      <vt:lpstr>Recap</vt:lpstr>
      <vt:lpstr>scoops up any  additional positional  args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Recursion</vt:lpstr>
      <vt:lpstr>Recursive Sum of a List:</vt:lpstr>
      <vt:lpstr>Assignment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43</cp:revision>
  <dcterms:created xsi:type="dcterms:W3CDTF">2023-07-15T06:48:42Z</dcterms:created>
  <dcterms:modified xsi:type="dcterms:W3CDTF">2023-09-17T19:54:14Z</dcterms:modified>
</cp:coreProperties>
</file>