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302" r:id="rId4"/>
    <p:sldId id="267" r:id="rId5"/>
    <p:sldId id="268" r:id="rId6"/>
    <p:sldId id="269" r:id="rId7"/>
    <p:sldId id="270" r:id="rId8"/>
    <p:sldId id="382" r:id="rId9"/>
    <p:sldId id="383" r:id="rId10"/>
    <p:sldId id="276" r:id="rId11"/>
    <p:sldId id="388" r:id="rId12"/>
    <p:sldId id="278" r:id="rId13"/>
    <p:sldId id="279" r:id="rId14"/>
    <p:sldId id="280" r:id="rId15"/>
    <p:sldId id="281" r:id="rId16"/>
    <p:sldId id="282" r:id="rId17"/>
    <p:sldId id="283" r:id="rId18"/>
    <p:sldId id="394" r:id="rId19"/>
    <p:sldId id="395" r:id="rId20"/>
    <p:sldId id="396" r:id="rId21"/>
    <p:sldId id="397" r:id="rId22"/>
    <p:sldId id="398" r:id="rId23"/>
    <p:sldId id="399" r:id="rId2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96713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596" autoAdjust="0"/>
  </p:normalViewPr>
  <p:slideViewPr>
    <p:cSldViewPr>
      <p:cViewPr varScale="1">
        <p:scale>
          <a:sx n="75" d="100"/>
          <a:sy n="75" d="100"/>
        </p:scale>
        <p:origin x="12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37B4AC52-0336-A313-F026-0F0753C7CF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 dirty="0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2418110-0BF7-A099-8C47-50743B9648D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 dirty="0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31ED0D37-4D8D-155E-4931-04534510F98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D4B1F0F1-B606-2B7E-747D-180FB82FA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9ACCA65-D221-36B7-2655-575490CB1D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 dirty="0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23E6CF23-58D1-DA7E-5D8E-174059B66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7FB98-8C63-424E-B8D3-1474F78C513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140CDF-F6EA-9FA8-4380-BDD1B1808B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BE6CE-0AC4-4B27-92E5-36CF293C375A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46F11F4D-9123-BE32-6560-62B9B5F981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DFB3BFD6-197C-F379-2CA2-23AC10482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3570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86782BA-3910-AA96-0131-D2927B1F62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77875"/>
            <a:ext cx="6324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730933A-9993-6CD3-8B2D-5D3805FABE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1463675"/>
            <a:ext cx="6324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4331-2868-200C-6EE6-340AFB52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7C9FC-059E-C6C0-243E-30C1A6A14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78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293EA-8B2E-C5F2-7659-B6B790E51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67400" y="381000"/>
            <a:ext cx="1828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32233-A582-43D5-4092-AAD68A177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53340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8327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705" y="946530"/>
            <a:ext cx="8080591" cy="207749"/>
          </a:xfrm>
        </p:spPr>
        <p:txBody>
          <a:bodyPr lIns="0" tIns="0" rIns="0" bIns="0"/>
          <a:lstStyle>
            <a:lvl1pPr>
              <a:defRPr sz="135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536" y="1069340"/>
            <a:ext cx="7212330" cy="207749"/>
          </a:xfrm>
        </p:spPr>
        <p:txBody>
          <a:bodyPr lIns="0" tIns="0" rIns="0" bIns="0"/>
          <a:lstStyle>
            <a:lvl1pPr>
              <a:defRPr sz="135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1651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705" y="946530"/>
            <a:ext cx="8080591" cy="207749"/>
          </a:xfrm>
        </p:spPr>
        <p:txBody>
          <a:bodyPr lIns="0" tIns="0" rIns="0" bIns="0"/>
          <a:lstStyle>
            <a:lvl1pPr>
              <a:defRPr sz="135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6367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705" y="946530"/>
            <a:ext cx="8080591" cy="207749"/>
          </a:xfrm>
        </p:spPr>
        <p:txBody>
          <a:bodyPr lIns="0" tIns="0" rIns="0" bIns="0"/>
          <a:lstStyle>
            <a:lvl1pPr>
              <a:defRPr sz="135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556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55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6029-0162-510B-48C4-DE3E488D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1D53-6CAC-0B82-EB2E-62F8E2C3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8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65A1-407B-4185-26ED-0C252BE6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C286A-F1A8-F383-A120-E24E29C4F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46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51BE-6A68-6216-634E-4C149CD1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5B0B-648B-420C-0AA5-13F5901FE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D4938-A538-FDA1-B47D-8EE994D2B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10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70C3-2C11-486C-39BE-F2A4C440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37108-DD0A-EE80-5ED6-819D6863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76FD6-DA53-3F92-66AE-892084ACD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39322-28FD-AB8B-FFCF-145C4F484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B4C34-87FC-913E-6375-FFE7C2C03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94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CD3C-06E8-ED30-626D-E62073A9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95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21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3268-EAE7-23E8-FD52-0ECEC80F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1CF2-F94A-E19B-29A4-F3067EB5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977FA-B843-CB02-B80F-BBD5BB711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824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14AA-93FE-F1C2-4EDB-CFFC445C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26630-9F49-7531-1710-4C0DEDA9F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CF674-9850-4258-CB18-B41801449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2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1262486-B081-1F66-0309-6B868E267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00A1903-8B94-2DFE-7B58-EA329F6CF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705" y="946530"/>
            <a:ext cx="808059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536" y="1069340"/>
            <a:ext cx="72123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485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7DF94D5C-1B2B-1B45-1F48-F108EA2B87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Introduction to</a:t>
            </a:r>
            <a:endParaRPr lang="ru-RU" altLang="en-US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347B0A5-B667-3E17-8C9B-507128BF7C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Unpacking, </a:t>
            </a:r>
          </a:p>
          <a:p>
            <a:r>
              <a:rPr lang="en-US" altLang="en-US" dirty="0"/>
              <a:t>Advance Slicing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>
            <a:extLst>
              <a:ext uri="{FF2B5EF4-FFF2-40B4-BE49-F238E27FC236}">
                <a16:creationId xmlns:a16="http://schemas.microsoft.com/office/drawing/2014/main" id="{B1890925-4972-4C25-9108-C54AFB5A785A}"/>
              </a:ext>
            </a:extLst>
          </p:cNvPr>
          <p:cNvSpPr/>
          <p:nvPr/>
        </p:nvSpPr>
        <p:spPr>
          <a:xfrm>
            <a:off x="0" y="857251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535569" y="1047275"/>
            <a:ext cx="384680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" dirty="0">
                <a:solidFill>
                  <a:srgbClr val="FFC000"/>
                </a:solidFill>
                <a:latin typeface="Century Gothic"/>
                <a:cs typeface="Century Gothic"/>
              </a:rPr>
              <a:t>Usage with </a:t>
            </a:r>
            <a:r>
              <a:rPr spc="-4" dirty="0">
                <a:solidFill>
                  <a:srgbClr val="FFC000"/>
                </a:solidFill>
                <a:latin typeface="Century Gothic"/>
                <a:cs typeface="Century Gothic"/>
              </a:rPr>
              <a:t>ordered</a:t>
            </a:r>
            <a:r>
              <a:rPr spc="30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pc="-8" dirty="0">
                <a:solidFill>
                  <a:srgbClr val="FFC000"/>
                </a:solidFill>
                <a:latin typeface="Century Gothic"/>
                <a:cs typeface="Century Gothic"/>
              </a:rPr>
              <a:t>types</a:t>
            </a:r>
            <a:endParaRPr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859" y="1543336"/>
            <a:ext cx="282199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a,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*b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=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[-10, 5,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2,</a:t>
            </a:r>
            <a:r>
              <a:rPr sz="1500" spc="-38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100]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4958" y="1543336"/>
            <a:ext cx="83779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a =</a:t>
            </a:r>
            <a:r>
              <a:rPr sz="1500" spc="-56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-10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2112" y="1543336"/>
            <a:ext cx="177005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b = [5, 2,</a:t>
            </a:r>
            <a:r>
              <a:rPr sz="1500" spc="-26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Lucida Console"/>
                <a:cs typeface="Lucida Console"/>
              </a:rPr>
              <a:t>100]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859" y="2018119"/>
            <a:ext cx="282252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a, *b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= (-10,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5, 2,</a:t>
            </a:r>
            <a:r>
              <a:rPr sz="1500" spc="-19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100)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4958" y="2044637"/>
            <a:ext cx="83779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a =</a:t>
            </a:r>
            <a:r>
              <a:rPr sz="1500" spc="-56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-10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2112" y="2044637"/>
            <a:ext cx="177005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b = [5, 2,</a:t>
            </a:r>
            <a:r>
              <a:rPr sz="1500" spc="-26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Lucida Console"/>
                <a:cs typeface="Lucida Console"/>
              </a:rPr>
              <a:t>100]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5892" y="2303716"/>
            <a:ext cx="1812451" cy="0"/>
          </a:xfrm>
          <a:custGeom>
            <a:avLst/>
            <a:gdLst/>
            <a:ahLst/>
            <a:cxnLst/>
            <a:rect l="l" t="t" r="r" b="b"/>
            <a:pathLst>
              <a:path w="2144395">
                <a:moveTo>
                  <a:pt x="0" y="0"/>
                </a:moveTo>
                <a:lnTo>
                  <a:pt x="2144141" y="0"/>
                </a:lnTo>
              </a:path>
            </a:pathLst>
          </a:custGeom>
          <a:ln w="25908">
            <a:solidFill>
              <a:srgbClr val="DCD084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1" name="object 11"/>
          <p:cNvSpPr txBox="1"/>
          <p:nvPr/>
        </p:nvSpPr>
        <p:spPr>
          <a:xfrm>
            <a:off x="7201662" y="1546537"/>
            <a:ext cx="1569237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solidFill>
                  <a:srgbClr val="FFC000"/>
                </a:solidFill>
                <a:latin typeface="Century Gothic"/>
                <a:cs typeface="Century Gothic"/>
              </a:rPr>
              <a:t>this </a:t>
            </a:r>
            <a:r>
              <a:rPr sz="1800" spc="8" dirty="0">
                <a:solidFill>
                  <a:srgbClr val="FFC000"/>
                </a:solidFill>
                <a:latin typeface="Century Gothic"/>
                <a:cs typeface="Century Gothic"/>
              </a:rPr>
              <a:t>is </a:t>
            </a:r>
            <a:r>
              <a:rPr sz="1800" dirty="0">
                <a:solidFill>
                  <a:srgbClr val="FFC000"/>
                </a:solidFill>
                <a:latin typeface="Century Gothic"/>
                <a:cs typeface="Century Gothic"/>
              </a:rPr>
              <a:t>still a</a:t>
            </a:r>
            <a:r>
              <a:rPr sz="1800" spc="-83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C000"/>
                </a:solidFill>
                <a:latin typeface="Century Gothic"/>
                <a:cs typeface="Century Gothic"/>
              </a:rPr>
              <a:t>list!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9859" y="2558605"/>
            <a:ext cx="153765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a,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*b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=</a:t>
            </a:r>
            <a:r>
              <a:rPr sz="1500" spc="-53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'XYZ'</a:t>
            </a:r>
            <a:endParaRPr sz="150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4296" y="2558605"/>
            <a:ext cx="83725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a =</a:t>
            </a:r>
            <a:r>
              <a:rPr sz="1500" spc="-6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'X'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1450" y="2558605"/>
            <a:ext cx="165412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b = </a:t>
            </a:r>
            <a:r>
              <a:rPr sz="1500" dirty="0">
                <a:solidFill>
                  <a:srgbClr val="FFFFFF"/>
                </a:solidFill>
                <a:latin typeface="Lucida Console"/>
                <a:cs typeface="Lucida Console"/>
              </a:rPr>
              <a:t>['Y',</a:t>
            </a:r>
            <a:r>
              <a:rPr sz="1500" spc="-56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'Z']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9859" y="3202781"/>
            <a:ext cx="330901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following also</a:t>
            </a:r>
            <a:r>
              <a:rPr sz="1500" spc="-1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works:</a:t>
            </a:r>
            <a:endParaRPr sz="1500" dirty="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9859" y="3633686"/>
            <a:ext cx="282091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a,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b,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*c = 1,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2,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3, 4,</a:t>
            </a:r>
            <a:r>
              <a:rPr sz="1500" spc="-19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5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11812" y="3604280"/>
            <a:ext cx="3509510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883920" algn="l"/>
                <a:tab pos="1758791" algn="l"/>
              </a:tabLst>
            </a:pP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a =</a:t>
            </a:r>
            <a:r>
              <a:rPr sz="1500" spc="8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1	b</a:t>
            </a:r>
            <a:r>
              <a:rPr sz="15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=</a:t>
            </a:r>
            <a:r>
              <a:rPr sz="1500" spc="8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2	c = [3, 4,</a:t>
            </a:r>
            <a:r>
              <a:rPr sz="15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Lucida Console"/>
                <a:cs typeface="Lucida Console"/>
              </a:rPr>
              <a:t>5]</a:t>
            </a:r>
            <a:endParaRPr sz="1500" dirty="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9859" y="4256153"/>
            <a:ext cx="3404315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a,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b, *c,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d =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[1, 2, 3,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4,</a:t>
            </a:r>
            <a:r>
              <a:rPr sz="1500" spc="-34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5]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11812" y="4262046"/>
            <a:ext cx="387446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802005" algn="l"/>
                <a:tab pos="1595438" algn="l"/>
                <a:tab pos="2911316" algn="l"/>
              </a:tabLst>
            </a:pP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a =</a:t>
            </a:r>
            <a:r>
              <a:rPr sz="1500" spc="8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1	b</a:t>
            </a:r>
            <a:r>
              <a:rPr sz="15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=</a:t>
            </a:r>
            <a:r>
              <a:rPr sz="1500" spc="8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2	c =</a:t>
            </a:r>
            <a:r>
              <a:rPr sz="1500" spc="11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[3,</a:t>
            </a:r>
            <a:r>
              <a:rPr sz="1500" spc="11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4]	d =</a:t>
            </a:r>
            <a:r>
              <a:rPr sz="1500" spc="-6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5</a:t>
            </a:r>
            <a:endParaRPr sz="1500" dirty="0">
              <a:latin typeface="Lucida Console"/>
              <a:cs typeface="Lucida Console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35568" y="4890406"/>
          <a:ext cx="6483924" cy="544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29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3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30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a,</a:t>
                      </a:r>
                      <a:endParaRPr sz="15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*b, c, 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d</a:t>
                      </a:r>
                      <a:r>
                        <a:rPr sz="1500" spc="-7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FFFF00"/>
                          </a:solidFill>
                          <a:latin typeface="Lucida Console"/>
                          <a:ea typeface="+mn-ea"/>
                          <a:cs typeface="Lucida Console"/>
                        </a:rPr>
                        <a:t>'python'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a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'p'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b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['y',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't',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'h']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'o'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125"/>
                        </a:lnSpc>
                        <a:spcBef>
                          <a:spcPts val="45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d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4333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  <a:spcBef>
                          <a:spcPts val="45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43339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125"/>
                        </a:lnSpc>
                        <a:spcBef>
                          <a:spcPts val="455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'n'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4333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6650545" y="2203895"/>
            <a:ext cx="566760" cy="508635"/>
          </a:xfrm>
          <a:custGeom>
            <a:avLst/>
            <a:gdLst/>
            <a:ahLst/>
            <a:cxnLst/>
            <a:rect l="l" t="t" r="r" b="b"/>
            <a:pathLst>
              <a:path w="670559" h="678180">
                <a:moveTo>
                  <a:pt x="27050" y="595249"/>
                </a:moveTo>
                <a:lnTo>
                  <a:pt x="0" y="677799"/>
                </a:lnTo>
                <a:lnTo>
                  <a:pt x="82296" y="649859"/>
                </a:lnTo>
                <a:lnTo>
                  <a:pt x="78441" y="646049"/>
                </a:lnTo>
                <a:lnTo>
                  <a:pt x="41529" y="646049"/>
                </a:lnTo>
                <a:lnTo>
                  <a:pt x="36449" y="640969"/>
                </a:lnTo>
                <a:lnTo>
                  <a:pt x="31369" y="636015"/>
                </a:lnTo>
                <a:lnTo>
                  <a:pt x="31242" y="627761"/>
                </a:lnTo>
                <a:lnTo>
                  <a:pt x="36322" y="622681"/>
                </a:lnTo>
                <a:lnTo>
                  <a:pt x="45453" y="613439"/>
                </a:lnTo>
                <a:lnTo>
                  <a:pt x="27050" y="595249"/>
                </a:lnTo>
                <a:close/>
              </a:path>
              <a:path w="670559" h="678180">
                <a:moveTo>
                  <a:pt x="45453" y="613439"/>
                </a:moveTo>
                <a:lnTo>
                  <a:pt x="36322" y="622681"/>
                </a:lnTo>
                <a:lnTo>
                  <a:pt x="31242" y="627761"/>
                </a:lnTo>
                <a:lnTo>
                  <a:pt x="31369" y="636015"/>
                </a:lnTo>
                <a:lnTo>
                  <a:pt x="36449" y="640969"/>
                </a:lnTo>
                <a:lnTo>
                  <a:pt x="41529" y="646049"/>
                </a:lnTo>
                <a:lnTo>
                  <a:pt x="49657" y="645922"/>
                </a:lnTo>
                <a:lnTo>
                  <a:pt x="54737" y="640841"/>
                </a:lnTo>
                <a:lnTo>
                  <a:pt x="63848" y="631623"/>
                </a:lnTo>
                <a:lnTo>
                  <a:pt x="45453" y="613439"/>
                </a:lnTo>
                <a:close/>
              </a:path>
              <a:path w="670559" h="678180">
                <a:moveTo>
                  <a:pt x="63848" y="631623"/>
                </a:moveTo>
                <a:lnTo>
                  <a:pt x="54737" y="640841"/>
                </a:lnTo>
                <a:lnTo>
                  <a:pt x="49657" y="645922"/>
                </a:lnTo>
                <a:lnTo>
                  <a:pt x="41529" y="646049"/>
                </a:lnTo>
                <a:lnTo>
                  <a:pt x="78441" y="646049"/>
                </a:lnTo>
                <a:lnTo>
                  <a:pt x="63848" y="631623"/>
                </a:lnTo>
                <a:close/>
              </a:path>
              <a:path w="670559" h="678180">
                <a:moveTo>
                  <a:pt x="659765" y="0"/>
                </a:moveTo>
                <a:lnTo>
                  <a:pt x="651637" y="0"/>
                </a:lnTo>
                <a:lnTo>
                  <a:pt x="646557" y="5079"/>
                </a:lnTo>
                <a:lnTo>
                  <a:pt x="45453" y="613439"/>
                </a:lnTo>
                <a:lnTo>
                  <a:pt x="63848" y="631623"/>
                </a:lnTo>
                <a:lnTo>
                  <a:pt x="664972" y="23368"/>
                </a:lnTo>
                <a:lnTo>
                  <a:pt x="670051" y="18287"/>
                </a:lnTo>
                <a:lnTo>
                  <a:pt x="670051" y="10033"/>
                </a:lnTo>
                <a:lnTo>
                  <a:pt x="659765" y="0"/>
                </a:lnTo>
                <a:close/>
              </a:path>
            </a:pathLst>
          </a:custGeom>
          <a:solidFill>
            <a:srgbClr val="E99F39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2" name="object 22"/>
          <p:cNvSpPr txBox="1"/>
          <p:nvPr/>
        </p:nvSpPr>
        <p:spPr>
          <a:xfrm>
            <a:off x="7226617" y="2062544"/>
            <a:ext cx="177005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solidFill>
                  <a:srgbClr val="FFC000"/>
                </a:solidFill>
                <a:latin typeface="Century Gothic"/>
                <a:cs typeface="Century Gothic"/>
              </a:rPr>
              <a:t>this </a:t>
            </a:r>
            <a:r>
              <a:rPr sz="1800" spc="8" dirty="0">
                <a:solidFill>
                  <a:srgbClr val="FFC000"/>
                </a:solidFill>
                <a:latin typeface="Century Gothic"/>
                <a:cs typeface="Century Gothic"/>
              </a:rPr>
              <a:t>is </a:t>
            </a:r>
            <a:r>
              <a:rPr sz="1800" spc="-4" dirty="0">
                <a:solidFill>
                  <a:srgbClr val="FFC000"/>
                </a:solidFill>
                <a:latin typeface="Century Gothic"/>
                <a:cs typeface="Century Gothic"/>
              </a:rPr>
              <a:t>also </a:t>
            </a:r>
            <a:r>
              <a:rPr sz="1800" dirty="0">
                <a:solidFill>
                  <a:srgbClr val="FFC000"/>
                </a:solidFill>
                <a:latin typeface="Century Gothic"/>
                <a:cs typeface="Century Gothic"/>
              </a:rPr>
              <a:t>a</a:t>
            </a:r>
            <a:r>
              <a:rPr sz="1800" spc="-83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C000"/>
                </a:solidFill>
                <a:latin typeface="Century Gothic"/>
                <a:cs typeface="Century Gothic"/>
              </a:rPr>
              <a:t>list!</a:t>
            </a:r>
            <a:endParaRPr sz="1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781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92E6FEE4-14AC-40B4-9E39-45DE7DE728A7}"/>
              </a:ext>
            </a:extLst>
          </p:cNvPr>
          <p:cNvSpPr/>
          <p:nvPr/>
        </p:nvSpPr>
        <p:spPr>
          <a:xfrm>
            <a:off x="0" y="857251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542926" y="703408"/>
            <a:ext cx="8385201" cy="8713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00" spc="-8" dirty="0">
                <a:solidFill>
                  <a:srgbClr val="FFC000"/>
                </a:solidFill>
                <a:latin typeface="Century Gothic"/>
                <a:cs typeface="Century Gothic"/>
              </a:rPr>
              <a:t>The </a:t>
            </a:r>
            <a:r>
              <a:rPr sz="2800" b="1" spc="-4" dirty="0">
                <a:solidFill>
                  <a:srgbClr val="FFFF00"/>
                </a:solidFill>
                <a:latin typeface="Lucida Sans Typewriter"/>
                <a:cs typeface="Lucida Sans Typewriter"/>
              </a:rPr>
              <a:t>*</a:t>
            </a:r>
            <a:r>
              <a:rPr sz="2800" b="1" spc="-315" dirty="0">
                <a:solidFill>
                  <a:srgbClr val="00AFEF"/>
                </a:solidFill>
                <a:latin typeface="Lucida Sans Typewriter"/>
                <a:cs typeface="Lucida Sans Typewriter"/>
              </a:rPr>
              <a:t> </a:t>
            </a:r>
            <a:r>
              <a:rPr sz="2800" spc="-8" dirty="0">
                <a:solidFill>
                  <a:srgbClr val="FFC000"/>
                </a:solidFill>
                <a:latin typeface="Century Gothic"/>
                <a:cs typeface="Century Gothic"/>
              </a:rPr>
              <a:t>operator </a:t>
            </a:r>
            <a:r>
              <a:rPr sz="2800" spc="-4" dirty="0">
                <a:solidFill>
                  <a:srgbClr val="FFC000"/>
                </a:solidFill>
                <a:latin typeface="Century Gothic"/>
                <a:cs typeface="Century Gothic"/>
              </a:rPr>
              <a:t>can </a:t>
            </a:r>
            <a:r>
              <a:rPr sz="2800" dirty="0">
                <a:solidFill>
                  <a:srgbClr val="FFC000"/>
                </a:solidFill>
                <a:latin typeface="Century Gothic"/>
                <a:cs typeface="Century Gothic"/>
              </a:rPr>
              <a:t>only </a:t>
            </a:r>
            <a:r>
              <a:rPr sz="2800" spc="-4" dirty="0">
                <a:solidFill>
                  <a:srgbClr val="FFC000"/>
                </a:solidFill>
                <a:latin typeface="Century Gothic"/>
                <a:cs typeface="Century Gothic"/>
              </a:rPr>
              <a:t>be used </a:t>
            </a:r>
            <a:r>
              <a:rPr sz="2800" spc="-4" dirty="0">
                <a:solidFill>
                  <a:srgbClr val="FFFFFF"/>
                </a:solidFill>
                <a:latin typeface="Century Gothic"/>
                <a:cs typeface="Century Gothic"/>
              </a:rPr>
              <a:t>once </a:t>
            </a:r>
            <a:r>
              <a:rPr sz="2800" spc="8" dirty="0">
                <a:solidFill>
                  <a:srgbClr val="FFC000"/>
                </a:solidFill>
                <a:latin typeface="Century Gothic"/>
                <a:cs typeface="Century Gothic"/>
              </a:rPr>
              <a:t>in </a:t>
            </a:r>
            <a:r>
              <a:rPr sz="2800" spc="-8" dirty="0">
                <a:solidFill>
                  <a:srgbClr val="FFC000"/>
                </a:solidFill>
                <a:latin typeface="Century Gothic"/>
                <a:cs typeface="Century Gothic"/>
              </a:rPr>
              <a:t>the </a:t>
            </a:r>
            <a:r>
              <a:rPr sz="2800" spc="-4" dirty="0">
                <a:solidFill>
                  <a:srgbClr val="FFC000"/>
                </a:solidFill>
                <a:latin typeface="Century Gothic"/>
                <a:cs typeface="Century Gothic"/>
              </a:rPr>
              <a:t>LHS an unpacking assignment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926" y="2000250"/>
            <a:ext cx="7756549" cy="32028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For obvious </a:t>
            </a:r>
            <a:r>
              <a:rPr sz="2500" spc="-8" dirty="0">
                <a:solidFill>
                  <a:srgbClr val="FFFFFF"/>
                </a:solidFill>
                <a:latin typeface="Century Gothic"/>
                <a:cs typeface="Century Gothic"/>
              </a:rPr>
              <a:t>reason, </a:t>
            </a:r>
            <a:r>
              <a:rPr sz="2500" spc="-4" dirty="0">
                <a:solidFill>
                  <a:srgbClr val="FFFFFF"/>
                </a:solidFill>
                <a:latin typeface="Century Gothic"/>
                <a:cs typeface="Century Gothic"/>
              </a:rPr>
              <a:t>you cannot </a:t>
            </a:r>
            <a:r>
              <a:rPr sz="2500" spc="-8" dirty="0">
                <a:solidFill>
                  <a:srgbClr val="FFFFFF"/>
                </a:solidFill>
                <a:latin typeface="Century Gothic"/>
                <a:cs typeface="Century Gothic"/>
              </a:rPr>
              <a:t>write </a:t>
            </a:r>
            <a:r>
              <a:rPr sz="2500" spc="-4" dirty="0">
                <a:solidFill>
                  <a:srgbClr val="FFFFFF"/>
                </a:solidFill>
                <a:latin typeface="Century Gothic"/>
                <a:cs typeface="Century Gothic"/>
              </a:rPr>
              <a:t>something </a:t>
            </a:r>
            <a:r>
              <a:rPr sz="2500" spc="4" dirty="0">
                <a:solidFill>
                  <a:srgbClr val="FFFFFF"/>
                </a:solidFill>
                <a:latin typeface="Century Gothic"/>
                <a:cs typeface="Century Gothic"/>
              </a:rPr>
              <a:t>like</a:t>
            </a:r>
            <a:r>
              <a:rPr sz="2500" spc="3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spc="-4" dirty="0">
                <a:solidFill>
                  <a:srgbClr val="FFFFFF"/>
                </a:solidFill>
                <a:latin typeface="Century Gothic"/>
                <a:cs typeface="Century Gothic"/>
              </a:rPr>
              <a:t>this:</a:t>
            </a:r>
            <a:endParaRPr sz="2500" dirty="0">
              <a:latin typeface="Century Gothic"/>
              <a:cs typeface="Century Gothic"/>
            </a:endParaRPr>
          </a:p>
          <a:p>
            <a:pPr>
              <a:spcBef>
                <a:spcPts val="8"/>
              </a:spcBef>
            </a:pPr>
            <a:endParaRPr sz="2500" dirty="0">
              <a:latin typeface="Century Gothic"/>
              <a:cs typeface="Century Gothic"/>
            </a:endParaRPr>
          </a:p>
          <a:p>
            <a:pPr marL="9525"/>
            <a:r>
              <a:rPr sz="25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a, </a:t>
            </a:r>
            <a:r>
              <a:rPr sz="2500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*b, *c </a:t>
            </a:r>
            <a:r>
              <a:rPr sz="25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= [1, 2, 3, 4, </a:t>
            </a:r>
            <a:r>
              <a:rPr sz="2500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5,</a:t>
            </a:r>
            <a:r>
              <a:rPr sz="2500" spc="19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 </a:t>
            </a:r>
            <a:r>
              <a:rPr sz="2500" spc="-8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6]</a:t>
            </a:r>
            <a:endParaRPr sz="2500" dirty="0">
              <a:solidFill>
                <a:srgbClr val="FFFF00"/>
              </a:solidFill>
              <a:latin typeface="Hack" pitchFamily="2" charset="0"/>
              <a:cs typeface="Lucida Console"/>
            </a:endParaRPr>
          </a:p>
          <a:p>
            <a:pPr>
              <a:lnSpc>
                <a:spcPct val="100000"/>
              </a:lnSpc>
            </a:pPr>
            <a:endParaRPr sz="25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500" dirty="0">
              <a:latin typeface="Lucida Console"/>
              <a:cs typeface="Lucida Console"/>
            </a:endParaRPr>
          </a:p>
          <a:p>
            <a:pPr marL="9525">
              <a:spcBef>
                <a:spcPts val="863"/>
              </a:spcBef>
            </a:pP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Since </a:t>
            </a:r>
            <a:r>
              <a:rPr sz="2500" spc="-8" dirty="0">
                <a:solidFill>
                  <a:srgbClr val="FFFFFF"/>
                </a:solidFill>
                <a:latin typeface="Century Gothic"/>
                <a:cs typeface="Century Gothic"/>
              </a:rPr>
              <a:t>both </a:t>
            </a:r>
            <a:r>
              <a:rPr sz="25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*b</a:t>
            </a:r>
            <a:r>
              <a:rPr sz="2500" spc="-4" dirty="0">
                <a:solidFill>
                  <a:srgbClr val="00AFEF"/>
                </a:solidFill>
                <a:latin typeface="Hack" pitchFamily="2" charset="0"/>
                <a:cs typeface="Lucida Console"/>
              </a:rPr>
              <a:t> </a:t>
            </a:r>
            <a:r>
              <a:rPr sz="2500" spc="-8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5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*c</a:t>
            </a:r>
            <a:r>
              <a:rPr sz="2500" spc="-686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2500" spc="-4" dirty="0">
                <a:solidFill>
                  <a:srgbClr val="FFFFFF"/>
                </a:solidFill>
                <a:latin typeface="Century Gothic"/>
                <a:cs typeface="Century Gothic"/>
              </a:rPr>
              <a:t>mean </a:t>
            </a:r>
            <a:r>
              <a:rPr sz="2500" spc="-8" dirty="0">
                <a:solidFill>
                  <a:srgbClr val="FFFFFF"/>
                </a:solidFill>
                <a:latin typeface="Century Gothic"/>
                <a:cs typeface="Century Gothic"/>
              </a:rPr>
              <a:t>"the rest", both </a:t>
            </a:r>
            <a:r>
              <a:rPr sz="2500" spc="-4" dirty="0">
                <a:solidFill>
                  <a:srgbClr val="FFFFFF"/>
                </a:solidFill>
                <a:latin typeface="Century Gothic"/>
                <a:cs typeface="Century Gothic"/>
              </a:rPr>
              <a:t>cannot exhaust </a:t>
            </a:r>
            <a:r>
              <a:rPr sz="25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remaining </a:t>
            </a:r>
            <a:r>
              <a:rPr sz="2500" spc="-4" dirty="0">
                <a:solidFill>
                  <a:srgbClr val="FFFFFF"/>
                </a:solidFill>
                <a:latin typeface="Century Gothic"/>
                <a:cs typeface="Century Gothic"/>
              </a:rPr>
              <a:t>elements</a:t>
            </a:r>
            <a:endParaRPr sz="25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426D4908-8736-4983-993D-5A86802A9A2B}"/>
              </a:ext>
            </a:extLst>
          </p:cNvPr>
          <p:cNvSpPr/>
          <p:nvPr/>
        </p:nvSpPr>
        <p:spPr>
          <a:xfrm>
            <a:off x="0" y="857251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2320" y="3280144"/>
          <a:ext cx="7004331" cy="2445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7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0633">
                <a:tc>
                  <a:txBody>
                    <a:bodyPr/>
                    <a:lstStyle/>
                    <a:p>
                      <a:pPr marL="5969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l1 = [1, 2,</a:t>
                      </a:r>
                      <a:r>
                        <a:rPr sz="1500" spc="-5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 </a:t>
                      </a:r>
                      <a:r>
                        <a:rPr sz="1500" spc="-1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3]</a:t>
                      </a:r>
                      <a:endParaRPr sz="1500" dirty="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l2 = [4, 5,</a:t>
                      </a:r>
                      <a:r>
                        <a:rPr sz="1500" spc="-5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 </a:t>
                      </a:r>
                      <a:r>
                        <a:rPr sz="1500" spc="-1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6]</a:t>
                      </a:r>
                      <a:endParaRPr sz="1500" dirty="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l = </a:t>
                      </a:r>
                      <a:r>
                        <a:rPr sz="150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[*l1,</a:t>
                      </a:r>
                      <a:r>
                        <a:rPr sz="1500" spc="-7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*l2]</a:t>
                      </a:r>
                      <a:endParaRPr sz="1500" dirty="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0" marR="47625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61315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rgbClr val="FFFFFF"/>
                          </a:solidFill>
                          <a:cs typeface="Wingdings"/>
                        </a:rPr>
                        <a:t>→</a:t>
                      </a:r>
                      <a:r>
                        <a:rPr lang="en-US" sz="1500" spc="0" dirty="0">
                          <a:solidFill>
                            <a:schemeClr val="tx1"/>
                          </a:solidFill>
                          <a:latin typeface="Wingdings"/>
                          <a:cs typeface="Wingdings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l = [1,</a:t>
                      </a:r>
                      <a:r>
                        <a:rPr sz="1500" spc="-6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2,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3, 4, 5,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6]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251">
                <a:tc>
                  <a:txBody>
                    <a:bodyPr/>
                    <a:lstStyle/>
                    <a:p>
                      <a:pPr marL="31750" marR="302260">
                        <a:lnSpc>
                          <a:spcPct val="153800"/>
                        </a:lnSpc>
                        <a:spcBef>
                          <a:spcPts val="1210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l1 = [1, 2, </a:t>
                      </a:r>
                      <a:r>
                        <a:rPr sz="1500" spc="-1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3]  </a:t>
                      </a:r>
                      <a:endParaRPr lang="en-US" sz="1500" spc="-10" dirty="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  <a:p>
                      <a:pPr marL="31750" marR="302260">
                        <a:lnSpc>
                          <a:spcPct val="153800"/>
                        </a:lnSpc>
                        <a:spcBef>
                          <a:spcPts val="1210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l2 =</a:t>
                      </a:r>
                      <a:r>
                        <a:rPr sz="1500" spc="-2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'XYZ'</a:t>
                      </a:r>
                      <a:endParaRPr sz="1500" dirty="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  <a:p>
                      <a:pPr marL="31750">
                        <a:lnSpc>
                          <a:spcPts val="2125"/>
                        </a:lnSpc>
                        <a:spcBef>
                          <a:spcPts val="1160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l = </a:t>
                      </a:r>
                      <a:r>
                        <a:rPr sz="150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[*l1,</a:t>
                      </a:r>
                      <a:r>
                        <a:rPr sz="1500" spc="-4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*l2]</a:t>
                      </a:r>
                      <a:endParaRPr sz="1500" dirty="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11525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0" marR="75565" lvl="0" indent="0" algn="r" defTabSz="914400" eaLnBrk="1" fontAlgn="auto" latinLnBrk="0" hangingPunct="1">
                        <a:lnSpc>
                          <a:spcPts val="2125"/>
                        </a:lnSpc>
                        <a:spcBef>
                          <a:spcPts val="17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60680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rgbClr val="FFFFFF"/>
                          </a:solidFill>
                          <a:cs typeface="Wingdings"/>
                        </a:rPr>
                        <a:t>→</a:t>
                      </a:r>
                      <a:r>
                        <a:rPr lang="en-US" sz="1500" spc="0" dirty="0">
                          <a:solidFill>
                            <a:schemeClr val="tx1"/>
                          </a:solidFill>
                          <a:latin typeface="Wingdings"/>
                          <a:cs typeface="Wingdings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l = [1,</a:t>
                      </a:r>
                      <a:r>
                        <a:rPr sz="1500" spc="-6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2,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ts val="2125"/>
                        </a:lnSpc>
                        <a:spcBef>
                          <a:spcPts val="1770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3,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'X', 'Y',</a:t>
                      </a:r>
                      <a:r>
                        <a:rPr sz="1500" spc="2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'Z']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96595" y="625103"/>
            <a:ext cx="8418805" cy="5482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500" spc="-8" dirty="0">
                <a:solidFill>
                  <a:srgbClr val="FFC000"/>
                </a:solidFill>
                <a:latin typeface="Century Gothic"/>
                <a:cs typeface="Century Gothic"/>
              </a:rPr>
              <a:t>Usage with </a:t>
            </a:r>
            <a:r>
              <a:rPr sz="3500" spc="-4" dirty="0">
                <a:solidFill>
                  <a:srgbClr val="FFC000"/>
                </a:solidFill>
                <a:latin typeface="Century Gothic"/>
                <a:cs typeface="Century Gothic"/>
              </a:rPr>
              <a:t>ordered</a:t>
            </a:r>
            <a:r>
              <a:rPr sz="3500" spc="68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3500" spc="-8" dirty="0">
                <a:solidFill>
                  <a:srgbClr val="FFC000"/>
                </a:solidFill>
                <a:latin typeface="Century Gothic"/>
                <a:cs typeface="Century Gothic"/>
              </a:rPr>
              <a:t>types</a:t>
            </a:r>
            <a:endParaRPr sz="3500" dirty="0">
              <a:latin typeface="Century Gothic"/>
              <a:cs typeface="Century Gothic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A10697-2CEF-47AC-AA8A-4A6E18AA34F6}"/>
              </a:ext>
            </a:extLst>
          </p:cNvPr>
          <p:cNvSpPr/>
          <p:nvPr/>
        </p:nvSpPr>
        <p:spPr>
          <a:xfrm>
            <a:off x="482319" y="1545678"/>
            <a:ext cx="8433081" cy="1618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algn="l"/>
            <a:r>
              <a:rPr lang="en-US" sz="1800" spc="-19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have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seen how </a:t>
            </a:r>
            <a:r>
              <a:rPr lang="en-US"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use </a:t>
            </a:r>
            <a:r>
              <a:rPr lang="en-US"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lang="en-US" sz="1800" b="1" spc="-4" dirty="0">
                <a:solidFill>
                  <a:srgbClr val="FFFF00"/>
                </a:solidFill>
                <a:latin typeface="Lucida Sans Typewriter"/>
                <a:cs typeface="Lucida Sans Typewriter"/>
              </a:rPr>
              <a:t>*</a:t>
            </a:r>
            <a:r>
              <a:rPr lang="en-US" sz="1800" b="1" spc="-4" dirty="0">
                <a:solidFill>
                  <a:srgbClr val="00AFEF"/>
                </a:solidFill>
                <a:latin typeface="Lucida Sans Typewriter"/>
                <a:cs typeface="Lucida Sans Typewriter"/>
              </a:rPr>
              <a:t> </a:t>
            </a:r>
            <a:r>
              <a:rPr lang="en-US"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operator </a:t>
            </a:r>
            <a:r>
              <a:rPr lang="en-US" sz="1800" spc="8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lang="en-US"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LHS </a:t>
            </a: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an assignment </a:t>
            </a:r>
            <a:r>
              <a:rPr lang="en-US"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unpack </a:t>
            </a:r>
            <a:r>
              <a:rPr lang="en-US"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lang="en-US" sz="1800" spc="-2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RHS</a:t>
            </a:r>
            <a:endParaRPr lang="en-US" sz="1800" dirty="0">
              <a:latin typeface="Century Gothic"/>
              <a:cs typeface="Century Gothic"/>
            </a:endParaRPr>
          </a:p>
          <a:p>
            <a:pPr marL="30480" algn="l">
              <a:spcBef>
                <a:spcPts val="1144"/>
              </a:spcBef>
            </a:pPr>
            <a:r>
              <a:rPr lang="en-US" sz="1800" spc="-4" dirty="0">
                <a:solidFill>
                  <a:srgbClr val="FFFF00"/>
                </a:solidFill>
                <a:latin typeface="Lucida Console"/>
                <a:cs typeface="Lucida Console"/>
              </a:rPr>
              <a:t>a, </a:t>
            </a:r>
            <a:r>
              <a:rPr lang="en-US" sz="1800" dirty="0">
                <a:solidFill>
                  <a:srgbClr val="FFFF00"/>
                </a:solidFill>
                <a:latin typeface="Lucida Console"/>
                <a:cs typeface="Lucida Console"/>
              </a:rPr>
              <a:t>*b, </a:t>
            </a:r>
            <a:r>
              <a:rPr lang="en-US" sz="1800" spc="-4" dirty="0">
                <a:solidFill>
                  <a:srgbClr val="FFFF00"/>
                </a:solidFill>
                <a:latin typeface="Lucida Console"/>
                <a:cs typeface="Lucida Console"/>
              </a:rPr>
              <a:t>c = {1, </a:t>
            </a:r>
            <a:r>
              <a:rPr lang="en-US" sz="1800" dirty="0">
                <a:solidFill>
                  <a:srgbClr val="FFFF00"/>
                </a:solidFill>
                <a:latin typeface="Lucida Console"/>
                <a:cs typeface="Lucida Console"/>
              </a:rPr>
              <a:t>2, 3, 4, </a:t>
            </a:r>
            <a:r>
              <a:rPr lang="en-US" sz="1800" spc="-8" dirty="0">
                <a:solidFill>
                  <a:srgbClr val="FFFF00"/>
                </a:solidFill>
                <a:latin typeface="Lucida Console"/>
                <a:cs typeface="Lucida Console"/>
              </a:rPr>
              <a:t>5}</a:t>
            </a:r>
            <a:endParaRPr lang="en-US" sz="180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Lucida Console"/>
              <a:cs typeface="Lucida Console"/>
            </a:endParaRPr>
          </a:p>
          <a:p>
            <a:pPr marL="9525" algn="l"/>
            <a:r>
              <a:rPr lang="en-US"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However, </a:t>
            </a:r>
            <a:r>
              <a:rPr lang="en-US"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can </a:t>
            </a: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also use </a:t>
            </a:r>
            <a:r>
              <a:rPr lang="en-US" sz="1800" spc="8" dirty="0">
                <a:solidFill>
                  <a:srgbClr val="FFFFFF"/>
                </a:solidFill>
                <a:latin typeface="Century Gothic"/>
                <a:cs typeface="Century Gothic"/>
              </a:rPr>
              <a:t>it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lang="en-US" sz="1800" spc="4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800" spc="-11" dirty="0">
                <a:solidFill>
                  <a:srgbClr val="FFFFFF"/>
                </a:solidFill>
                <a:latin typeface="Century Gothic"/>
                <a:cs typeface="Century Gothic"/>
              </a:rPr>
              <a:t>way:</a:t>
            </a:r>
            <a:endParaRPr lang="en-US" sz="1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6B55F099-0A84-4715-8B75-DB66FBE0FCF7}"/>
              </a:ext>
            </a:extLst>
          </p:cNvPr>
          <p:cNvSpPr/>
          <p:nvPr/>
        </p:nvSpPr>
        <p:spPr>
          <a:xfrm>
            <a:off x="0" y="857251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78474" y="2108836"/>
            <a:ext cx="430910" cy="381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962" y="4365222"/>
            <a:ext cx="6201589" cy="6379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s = {10,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-99, 3,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 'd'}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marL="9525" algn="l" defTabSz="685800" fontAlgn="auto">
              <a:spcBef>
                <a:spcPts val="1294"/>
              </a:spcBef>
              <a:spcAft>
                <a:spcPts val="0"/>
              </a:spcAft>
              <a:tabLst>
                <a:tab pos="2019776" algn="l"/>
              </a:tabLst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a,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*b,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c</a:t>
            </a:r>
            <a:r>
              <a:rPr sz="1500" spc="8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=</a:t>
            </a:r>
            <a:r>
              <a:rPr sz="1500" spc="8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s</a:t>
            </a:r>
            <a:r>
              <a:rPr sz="1500" spc="-4" dirty="0">
                <a:solidFill>
                  <a:srgbClr val="00AFEF"/>
                </a:solidFill>
                <a:latin typeface="Lucida Console"/>
                <a:cs typeface="Lucida Console"/>
              </a:rPr>
              <a:t>	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a =</a:t>
            </a:r>
            <a:r>
              <a:rPr sz="1500" spc="-6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Console"/>
                <a:cs typeface="Lucida Console"/>
              </a:rPr>
              <a:t>10</a:t>
            </a:r>
            <a:r>
              <a:rPr lang="en-US" sz="1500" dirty="0">
                <a:solidFill>
                  <a:srgbClr val="FFFFFF"/>
                </a:solidFill>
                <a:latin typeface="Lucida Console"/>
                <a:cs typeface="Lucida Console"/>
              </a:rPr>
              <a:t>     </a:t>
            </a:r>
            <a:r>
              <a:rPr lang="en-US"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b = [3,</a:t>
            </a:r>
            <a:r>
              <a:rPr lang="en-US" sz="1500" spc="-38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en-US"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'd’]    c =</a:t>
            </a:r>
            <a:r>
              <a:rPr lang="en-US" sz="1500" spc="-56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en-US"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-99</a:t>
            </a:r>
            <a:endParaRPr lang="en-US" sz="150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450" y="566904"/>
            <a:ext cx="8162443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95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4000" spc="-4" dirty="0">
                <a:solidFill>
                  <a:srgbClr val="FFC000"/>
                </a:solidFill>
                <a:latin typeface="Century Gothic"/>
              </a:rPr>
              <a:t>Usage with unordered types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4962" y="5419704"/>
            <a:ext cx="6944538" cy="8713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2800" spc="8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800" spc="-4" dirty="0">
                <a:solidFill>
                  <a:srgbClr val="FFFFFF"/>
                </a:solidFill>
                <a:latin typeface="Century Gothic"/>
                <a:cs typeface="Century Gothic"/>
              </a:rPr>
              <a:t>practice, </a:t>
            </a:r>
            <a:r>
              <a:rPr sz="2800" spc="-15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2800" spc="-4" dirty="0">
                <a:solidFill>
                  <a:srgbClr val="FFFFFF"/>
                </a:solidFill>
                <a:latin typeface="Century Gothic"/>
                <a:cs typeface="Century Gothic"/>
              </a:rPr>
              <a:t>rarely unpack </a:t>
            </a:r>
            <a:r>
              <a:rPr sz="2800" spc="-8" dirty="0">
                <a:solidFill>
                  <a:srgbClr val="FFFFFF"/>
                </a:solidFill>
                <a:latin typeface="Century Gothic"/>
                <a:cs typeface="Century Gothic"/>
              </a:rPr>
              <a:t>sets and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dictionaries directly </a:t>
            </a:r>
            <a:r>
              <a:rPr sz="2800" spc="8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800" spc="-4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2800" spc="2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1" dirty="0">
                <a:solidFill>
                  <a:srgbClr val="FFFFFF"/>
                </a:solidFill>
                <a:latin typeface="Century Gothic"/>
                <a:cs typeface="Century Gothic"/>
              </a:rPr>
              <a:t>way.</a:t>
            </a:r>
            <a:endParaRPr sz="28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17A02-DE1E-43A5-9E99-1CE638B1BCD9}"/>
              </a:ext>
            </a:extLst>
          </p:cNvPr>
          <p:cNvSpPr/>
          <p:nvPr/>
        </p:nvSpPr>
        <p:spPr>
          <a:xfrm>
            <a:off x="400050" y="1714519"/>
            <a:ext cx="8401050" cy="257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955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Types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such as </a:t>
            </a:r>
            <a:r>
              <a:rPr lang="en-US"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sets and </a:t>
            </a:r>
            <a:r>
              <a:rPr lang="en-US" sz="1500" dirty="0">
                <a:solidFill>
                  <a:srgbClr val="FFFFFF"/>
                </a:solidFill>
                <a:latin typeface="Century Gothic"/>
                <a:cs typeface="Century Gothic"/>
              </a:rPr>
              <a:t>dictionaries have </a:t>
            </a:r>
            <a:r>
              <a:rPr lang="en-US"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no</a:t>
            </a:r>
            <a:r>
              <a:rPr lang="en-US" sz="1500" spc="60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lang="en-US" sz="1500" dirty="0">
                <a:solidFill>
                  <a:srgbClr val="FFC000"/>
                </a:solidFill>
                <a:latin typeface="Century Gothic"/>
                <a:cs typeface="Century Gothic"/>
              </a:rPr>
              <a:t>ordering</a:t>
            </a:r>
            <a:endParaRPr lang="en-US"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165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133350" algn="l" defTabSz="685800" fontAlgn="auto">
              <a:spcBef>
                <a:spcPts val="1099"/>
              </a:spcBef>
              <a:spcAft>
                <a:spcPts val="0"/>
              </a:spcAft>
            </a:pPr>
            <a:r>
              <a:rPr lang="en-US"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s = {10, </a:t>
            </a:r>
            <a:r>
              <a:rPr lang="en-US" sz="1500" dirty="0">
                <a:solidFill>
                  <a:srgbClr val="FFFF00"/>
                </a:solidFill>
                <a:latin typeface="Lucida Console"/>
                <a:cs typeface="Lucida Console"/>
              </a:rPr>
              <a:t>-99, 3,</a:t>
            </a:r>
            <a:r>
              <a:rPr lang="en-US" sz="1500" spc="11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lang="en-US"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'd'}</a:t>
            </a:r>
            <a:endParaRPr lang="en-US" sz="150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marL="133350" algn="l" defTabSz="685800" fontAlgn="auto">
              <a:spcBef>
                <a:spcPts val="1009"/>
              </a:spcBef>
              <a:spcAft>
                <a:spcPts val="0"/>
              </a:spcAft>
              <a:tabLst>
                <a:tab pos="2445068" algn="l"/>
                <a:tab pos="2716053" algn="l"/>
              </a:tabLst>
            </a:pPr>
            <a:r>
              <a:rPr lang="en-US" sz="2100" spc="-5" baseline="1543" dirty="0">
                <a:solidFill>
                  <a:srgbClr val="FFFF00"/>
                </a:solidFill>
                <a:latin typeface="Lucida Console"/>
                <a:cs typeface="Lucida Console"/>
              </a:rPr>
              <a:t>print(s)</a:t>
            </a:r>
            <a:r>
              <a:rPr lang="en-US" sz="2100" spc="-5" baseline="1543" dirty="0">
                <a:solidFill>
                  <a:srgbClr val="00AFEF"/>
                </a:solidFill>
                <a:latin typeface="Lucida Console"/>
                <a:cs typeface="Lucida Console"/>
              </a:rPr>
              <a:t>	</a:t>
            </a:r>
            <a:r>
              <a:rPr lang="en-US" sz="1500" spc="1294" dirty="0">
                <a:solidFill>
                  <a:srgbClr val="FFFFFF"/>
                </a:solidFill>
                <a:latin typeface="Wingdings"/>
                <a:cs typeface="Wingdings"/>
                <a:sym typeface="Symbol" panose="05050102010706020507" pitchFamily="18" charset="2"/>
              </a:rPr>
              <a:t> </a:t>
            </a:r>
            <a:r>
              <a:rPr lang="en-US" sz="1500" dirty="0">
                <a:solidFill>
                  <a:srgbClr val="FFFFFF"/>
                </a:solidFill>
                <a:latin typeface="Calibri"/>
                <a:cs typeface="Wingdings"/>
              </a:rPr>
              <a:t>→</a:t>
            </a:r>
            <a:r>
              <a:rPr lang="en-US" sz="1500" dirty="0">
                <a:solidFill>
                  <a:prstClr val="black"/>
                </a:solidFill>
                <a:latin typeface="Wingdings"/>
                <a:cs typeface="Wingdings"/>
              </a:rPr>
              <a:t> </a:t>
            </a:r>
            <a:r>
              <a:rPr lang="en-US" sz="1500" spc="-8" dirty="0">
                <a:solidFill>
                  <a:srgbClr val="FFFFFF"/>
                </a:solidFill>
                <a:latin typeface="Lucida Console"/>
                <a:cs typeface="Lucida Console"/>
              </a:rPr>
              <a:t>{10, </a:t>
            </a:r>
            <a:r>
              <a:rPr lang="en-US"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3, </a:t>
            </a:r>
            <a:r>
              <a:rPr lang="en-US" sz="1500" spc="-8" dirty="0">
                <a:solidFill>
                  <a:srgbClr val="FFFFFF"/>
                </a:solidFill>
                <a:latin typeface="Lucida Console"/>
                <a:cs typeface="Lucida Console"/>
              </a:rPr>
              <a:t>'d',</a:t>
            </a:r>
            <a:r>
              <a:rPr lang="en-US" sz="1500" spc="49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en-US"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-99}</a:t>
            </a:r>
            <a:endParaRPr lang="en-US" sz="15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algn="l" defTabSz="685800" fontAlgn="auto">
              <a:spcBef>
                <a:spcPts val="34"/>
              </a:spcBef>
              <a:spcAft>
                <a:spcPts val="0"/>
              </a:spcAft>
            </a:pPr>
            <a:endParaRPr lang="en-US" sz="1575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9525" marR="3810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Sets and </a:t>
            </a:r>
            <a:r>
              <a:rPr lang="en-US" sz="1500" dirty="0">
                <a:solidFill>
                  <a:srgbClr val="FFFFFF"/>
                </a:solidFill>
                <a:latin typeface="Century Gothic"/>
                <a:cs typeface="Century Gothic"/>
              </a:rPr>
              <a:t>dictionary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keys are </a:t>
            </a:r>
            <a:r>
              <a:rPr lang="en-US" sz="1500" dirty="0">
                <a:solidFill>
                  <a:srgbClr val="FFFFFF"/>
                </a:solidFill>
                <a:latin typeface="Century Gothic"/>
                <a:cs typeface="Century Gothic"/>
              </a:rPr>
              <a:t>still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iterable, but iterating </a:t>
            </a:r>
            <a:r>
              <a:rPr lang="en-US"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has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no </a:t>
            </a:r>
            <a:r>
              <a:rPr lang="en-US"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guarantee </a:t>
            </a:r>
            <a:r>
              <a:rPr lang="en-US" sz="15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preserving  </a:t>
            </a:r>
            <a:r>
              <a:rPr lang="en-US"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order </a:t>
            </a:r>
            <a:r>
              <a:rPr lang="en-US"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which </a:t>
            </a:r>
            <a:r>
              <a:rPr lang="en-US"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elements </a:t>
            </a:r>
            <a:r>
              <a:rPr lang="en-US" sz="1500" spc="-11" dirty="0">
                <a:solidFill>
                  <a:srgbClr val="FFFFFF"/>
                </a:solidFill>
                <a:latin typeface="Century Gothic"/>
                <a:cs typeface="Century Gothic"/>
              </a:rPr>
              <a:t>were</a:t>
            </a:r>
            <a:r>
              <a:rPr lang="en-US" sz="1500" spc="1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created/added</a:t>
            </a:r>
            <a:endParaRPr lang="en-US"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20955" algn="l" defTabSz="685800" fontAlgn="auto">
              <a:spcBef>
                <a:spcPts val="1473"/>
              </a:spcBef>
              <a:spcAft>
                <a:spcPts val="0"/>
              </a:spcAft>
            </a:pPr>
            <a:r>
              <a:rPr lang="en-US"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But, the </a:t>
            </a:r>
            <a:r>
              <a:rPr lang="en-US" sz="1500" b="1" spc="-4" dirty="0">
                <a:solidFill>
                  <a:srgbClr val="FFFF00"/>
                </a:solidFill>
                <a:latin typeface="Lucida Sans Typewriter"/>
                <a:cs typeface="Lucida Sans Typewriter"/>
              </a:rPr>
              <a:t>*</a:t>
            </a:r>
            <a:r>
              <a:rPr lang="en-US" sz="1500" b="1" spc="-281" dirty="0">
                <a:solidFill>
                  <a:srgbClr val="00AFEF"/>
                </a:solidFill>
                <a:latin typeface="Lucida Sans Typewriter"/>
                <a:cs typeface="Lucida Sans Typewriter"/>
              </a:rPr>
              <a:t> </a:t>
            </a:r>
            <a:r>
              <a:rPr lang="en-US"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operator </a:t>
            </a:r>
            <a:r>
              <a:rPr lang="en-US" sz="1500" dirty="0">
                <a:solidFill>
                  <a:srgbClr val="FFFFFF"/>
                </a:solidFill>
                <a:latin typeface="Century Gothic"/>
                <a:cs typeface="Century Gothic"/>
              </a:rPr>
              <a:t>still </a:t>
            </a:r>
            <a:r>
              <a:rPr lang="en-US"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works, </a:t>
            </a:r>
            <a:r>
              <a:rPr lang="en-US" sz="1500" dirty="0">
                <a:solidFill>
                  <a:srgbClr val="FFFFFF"/>
                </a:solidFill>
                <a:latin typeface="Century Gothic"/>
                <a:cs typeface="Century Gothic"/>
              </a:rPr>
              <a:t>since </a:t>
            </a:r>
            <a:r>
              <a:rPr lang="en-US"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it </a:t>
            </a:r>
            <a:r>
              <a:rPr lang="en-US"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works with any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iterable</a:t>
            </a:r>
            <a:endParaRPr lang="en-US"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D5FE98D8-7FAE-49FA-AF34-A4D8A38EE1A8}"/>
              </a:ext>
            </a:extLst>
          </p:cNvPr>
          <p:cNvSpPr/>
          <p:nvPr/>
        </p:nvSpPr>
        <p:spPr>
          <a:xfrm>
            <a:off x="0" y="857251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344" y="620083"/>
            <a:ext cx="8151971" cy="5482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2863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3500" spc="-4" dirty="0">
                <a:solidFill>
                  <a:srgbClr val="FFC000"/>
                </a:solidFill>
                <a:latin typeface="Century Gothic"/>
              </a:rPr>
              <a:t>Usage with unordered types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5344" y="2887607"/>
          <a:ext cx="3503773" cy="1057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6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9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6625">
                <a:tc>
                  <a:txBody>
                    <a:bodyPr/>
                    <a:lstStyle/>
                    <a:p>
                      <a:pPr marL="31750">
                        <a:lnSpc>
                          <a:spcPts val="2030"/>
                        </a:lnSpc>
                      </a:pPr>
                      <a:r>
                        <a:rPr sz="1500" spc="-1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d1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50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{'p':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30"/>
                        </a:lnSpc>
                      </a:pPr>
                      <a:r>
                        <a:rPr sz="1500" spc="-1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1,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'y':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30"/>
                        </a:lnSpc>
                      </a:pPr>
                      <a:r>
                        <a:rPr sz="1500" spc="-1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2}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solidFill>
                          <a:srgbClr val="FFFF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71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500" spc="-1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d2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50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{'t':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500" spc="-1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3,</a:t>
                      </a:r>
                      <a:endParaRPr sz="15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'h':</a:t>
                      </a:r>
                      <a:endParaRPr sz="15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500" spc="-1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4}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solidFill>
                          <a:srgbClr val="FFFF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71">
                <a:tc>
                  <a:txBody>
                    <a:bodyPr/>
                    <a:lstStyle/>
                    <a:p>
                      <a:pPr marL="31750">
                        <a:lnSpc>
                          <a:spcPts val="2125"/>
                        </a:lnSpc>
                        <a:spcBef>
                          <a:spcPts val="855"/>
                        </a:spcBef>
                      </a:pPr>
                      <a:r>
                        <a:rPr sz="1500" spc="-1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d3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8143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  <a:spcBef>
                          <a:spcPts val="855"/>
                        </a:spcBef>
                      </a:pPr>
                      <a:r>
                        <a:rPr sz="150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8143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  <a:spcBef>
                          <a:spcPts val="855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{'h':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81439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25"/>
                        </a:lnSpc>
                        <a:spcBef>
                          <a:spcPts val="855"/>
                        </a:spcBef>
                      </a:pPr>
                      <a:r>
                        <a:rPr sz="1500" spc="-1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5,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81439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25"/>
                        </a:lnSpc>
                        <a:spcBef>
                          <a:spcPts val="855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'o':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81439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125"/>
                        </a:lnSpc>
                        <a:spcBef>
                          <a:spcPts val="855"/>
                        </a:spcBef>
                      </a:pPr>
                      <a:r>
                        <a:rPr sz="1500" spc="-1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6,</a:t>
                      </a:r>
                      <a:endParaRPr sz="150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81439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125"/>
                        </a:lnSpc>
                        <a:spcBef>
                          <a:spcPts val="855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'n':</a:t>
                      </a:r>
                      <a:r>
                        <a:rPr sz="1500" spc="-65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spc="-10" dirty="0">
                          <a:solidFill>
                            <a:srgbClr val="FFFF00"/>
                          </a:solidFill>
                          <a:latin typeface="Lucida Console"/>
                          <a:cs typeface="Lucida Console"/>
                        </a:rPr>
                        <a:t>7}</a:t>
                      </a:r>
                      <a:endParaRPr sz="1500" dirty="0">
                        <a:solidFill>
                          <a:srgbClr val="FFFF00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8143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303924" y="3668169"/>
            <a:ext cx="435473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Note</a:t>
            </a:r>
            <a:r>
              <a:rPr sz="1500" spc="1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5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key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'h'</a:t>
            </a:r>
            <a:r>
              <a:rPr sz="1500" spc="-435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500" spc="-1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15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both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d2</a:t>
            </a:r>
            <a:r>
              <a:rPr sz="1500" spc="-435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500" spc="1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d3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88456"/>
              </p:ext>
            </p:extLst>
          </p:nvPr>
        </p:nvGraphicFramePr>
        <p:xfrm>
          <a:off x="448930" y="4229100"/>
          <a:ext cx="7018670" cy="939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9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31750">
                        <a:lnSpc>
                          <a:spcPts val="2035"/>
                        </a:lnSpc>
                      </a:pPr>
                      <a:r>
                        <a:rPr sz="150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l = [*d1, 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*d2,</a:t>
                      </a:r>
                      <a:r>
                        <a:rPr sz="1500" spc="-5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*d3]</a:t>
                      </a:r>
                      <a:endParaRPr sz="1500" dirty="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2100"/>
                        </a:lnSpc>
                        <a:tabLst>
                          <a:tab pos="360680" algn="l"/>
                        </a:tabLst>
                      </a:pPr>
                      <a:r>
                        <a:rPr lang="en-US" sz="1500" dirty="0">
                          <a:solidFill>
                            <a:srgbClr val="FFFFFF"/>
                          </a:solidFill>
                          <a:cs typeface="Wingdings"/>
                        </a:rPr>
                        <a:t>→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[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p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,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100"/>
                        </a:lnSpc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'y', 't', 'h', 'h', 'o',</a:t>
                      </a:r>
                      <a:r>
                        <a:rPr sz="1500" spc="14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'n']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s = </a:t>
                      </a:r>
                      <a:r>
                        <a:rPr sz="150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{*d1, 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*d2,</a:t>
                      </a:r>
                      <a:r>
                        <a:rPr sz="1500" spc="-4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*d3}</a:t>
                      </a:r>
                      <a:endParaRPr sz="1500" dirty="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2125"/>
                        </a:lnSpc>
                        <a:spcBef>
                          <a:spcPts val="1245"/>
                        </a:spcBef>
                        <a:tabLst>
                          <a:tab pos="360680" algn="l"/>
                        </a:tabLst>
                      </a:pPr>
                      <a:r>
                        <a:rPr lang="en-US" sz="1500" dirty="0">
                          <a:solidFill>
                            <a:srgbClr val="FFFFFF"/>
                          </a:solidFill>
                          <a:cs typeface="Wingdings"/>
                        </a:rPr>
                        <a:t>→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{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p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,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118586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125"/>
                        </a:lnSpc>
                        <a:spcBef>
                          <a:spcPts val="124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'y', 't', 'h, 'o',</a:t>
                      </a:r>
                      <a:r>
                        <a:rPr sz="1500" spc="9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'n'}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118586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973014" y="4765278"/>
            <a:ext cx="211407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350" spc="-11" dirty="0">
                <a:solidFill>
                  <a:srgbClr val="FFFF00"/>
                </a:solidFill>
                <a:latin typeface="Century Gothic"/>
                <a:cs typeface="Century Gothic"/>
              </a:rPr>
              <a:t>(order </a:t>
            </a:r>
            <a:r>
              <a:rPr sz="1350" spc="8" dirty="0">
                <a:solidFill>
                  <a:srgbClr val="FFFF00"/>
                </a:solidFill>
                <a:latin typeface="Century Gothic"/>
                <a:cs typeface="Century Gothic"/>
              </a:rPr>
              <a:t>is </a:t>
            </a:r>
            <a:r>
              <a:rPr sz="1350" spc="-4" dirty="0">
                <a:solidFill>
                  <a:srgbClr val="FFFF00"/>
                </a:solidFill>
                <a:latin typeface="Century Gothic"/>
                <a:cs typeface="Century Gothic"/>
              </a:rPr>
              <a:t>not</a:t>
            </a:r>
            <a:r>
              <a:rPr sz="1350" spc="-23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350" spc="-4" dirty="0">
                <a:solidFill>
                  <a:srgbClr val="FFFF00"/>
                </a:solidFill>
                <a:latin typeface="Century Gothic"/>
                <a:cs typeface="Century Gothic"/>
              </a:rPr>
              <a:t>guaranteed)</a:t>
            </a:r>
            <a:endParaRPr sz="135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A62E3B-2E3C-476F-9822-A06FC3686049}"/>
              </a:ext>
            </a:extLst>
          </p:cNvPr>
          <p:cNvSpPr/>
          <p:nvPr/>
        </p:nvSpPr>
        <p:spPr>
          <a:xfrm>
            <a:off x="375642" y="1619846"/>
            <a:ext cx="8392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marR="3810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00" spc="8" dirty="0">
                <a:solidFill>
                  <a:srgbClr val="FFFFFF"/>
                </a:solidFill>
                <a:latin typeface="Century Gothic"/>
                <a:cs typeface="Century Gothic"/>
              </a:rPr>
              <a:t>It is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useful though </a:t>
            </a:r>
            <a:r>
              <a:rPr lang="en-US" sz="1800" spc="8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situation </a:t>
            </a:r>
            <a:r>
              <a:rPr lang="en-US"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where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you </a:t>
            </a: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might </a:t>
            </a:r>
            <a:r>
              <a:rPr lang="en-US" sz="1800" spc="-11" dirty="0">
                <a:solidFill>
                  <a:srgbClr val="FFFFFF"/>
                </a:solidFill>
                <a:latin typeface="Century Gothic"/>
                <a:cs typeface="Century Gothic"/>
              </a:rPr>
              <a:t>want </a:t>
            </a:r>
            <a:r>
              <a:rPr lang="en-US"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to create </a:t>
            </a: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single collection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containing </a:t>
            </a: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all </a:t>
            </a:r>
            <a:r>
              <a:rPr lang="en-US"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the 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items </a:t>
            </a: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of multiple </a:t>
            </a:r>
            <a:r>
              <a:rPr lang="en-US"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sets, </a:t>
            </a: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or all </a:t>
            </a:r>
            <a:r>
              <a:rPr lang="en-US"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keys </a:t>
            </a: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of multiple</a:t>
            </a:r>
            <a:r>
              <a:rPr lang="en-US" sz="1800" spc="1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dictionaries</a:t>
            </a:r>
            <a:endParaRPr lang="en-US" sz="18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322FE073-8E84-445D-BDFC-A6C239E33663}"/>
              </a:ext>
            </a:extLst>
          </p:cNvPr>
          <p:cNvSpPr/>
          <p:nvPr/>
        </p:nvSpPr>
        <p:spPr>
          <a:xfrm>
            <a:off x="0" y="857251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660583"/>
            <a:ext cx="8288960" cy="5482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3500" spc="-4" dirty="0">
                <a:solidFill>
                  <a:srgbClr val="FFC000"/>
                </a:solidFill>
                <a:latin typeface="Century Gothic"/>
              </a:rPr>
              <a:t>The ** unpacking operator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6697" y="2966469"/>
            <a:ext cx="1430967" cy="34817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22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a, </a:t>
            </a:r>
            <a:r>
              <a:rPr sz="2200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*b </a:t>
            </a:r>
            <a:r>
              <a:rPr sz="22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=</a:t>
            </a:r>
            <a:r>
              <a:rPr sz="2200" spc="-56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 </a:t>
            </a:r>
            <a:r>
              <a:rPr sz="22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d</a:t>
            </a:r>
            <a:endParaRPr sz="2200" dirty="0">
              <a:solidFill>
                <a:srgbClr val="FFFF00"/>
              </a:solidFill>
              <a:latin typeface="Hack" pitchFamily="2" charset="0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0" y="2966469"/>
            <a:ext cx="4065303" cy="88678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  <a:tabLst>
                <a:tab pos="1222058" algn="l"/>
              </a:tabLst>
            </a:pPr>
            <a:r>
              <a:rPr sz="1800" spc="-4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a</a:t>
            </a:r>
            <a:r>
              <a:rPr sz="1800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=</a:t>
            </a:r>
            <a:r>
              <a:rPr sz="1800" spc="8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'p'	b = </a:t>
            </a:r>
            <a:r>
              <a:rPr sz="1800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['y', </a:t>
            </a:r>
            <a:r>
              <a:rPr sz="1800" spc="-4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't',</a:t>
            </a:r>
            <a:r>
              <a:rPr sz="1800" spc="-41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'h']</a:t>
            </a:r>
            <a:endParaRPr sz="1800" dirty="0">
              <a:solidFill>
                <a:prstClr val="black"/>
              </a:solidFill>
              <a:latin typeface="Hack" pitchFamily="2" charset="0"/>
              <a:cs typeface="Lucida Console"/>
            </a:endParaRPr>
          </a:p>
          <a:p>
            <a:pPr algn="l" defTabSz="685800" fontAlgn="auto">
              <a:spcBef>
                <a:spcPts val="26"/>
              </a:spcBef>
              <a:spcAft>
                <a:spcPts val="0"/>
              </a:spcAft>
            </a:pPr>
            <a:endParaRPr sz="21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sz="1800" spc="-8" dirty="0">
                <a:solidFill>
                  <a:srgbClr val="FFC000"/>
                </a:solidFill>
                <a:latin typeface="Century Gothic"/>
                <a:cs typeface="Century Gothic"/>
              </a:rPr>
              <a:t>(again, </a:t>
            </a:r>
            <a:r>
              <a:rPr sz="1800" spc="-4" dirty="0">
                <a:solidFill>
                  <a:srgbClr val="FFC000"/>
                </a:solidFill>
                <a:latin typeface="Century Gothic"/>
                <a:cs typeface="Century Gothic"/>
              </a:rPr>
              <a:t>order </a:t>
            </a:r>
            <a:r>
              <a:rPr sz="1800" spc="8" dirty="0">
                <a:solidFill>
                  <a:srgbClr val="FFC000"/>
                </a:solidFill>
                <a:latin typeface="Century Gothic"/>
                <a:cs typeface="Century Gothic"/>
              </a:rPr>
              <a:t>is </a:t>
            </a:r>
            <a:r>
              <a:rPr sz="1800" spc="-4" dirty="0">
                <a:solidFill>
                  <a:srgbClr val="FFC000"/>
                </a:solidFill>
                <a:latin typeface="Century Gothic"/>
                <a:cs typeface="Century Gothic"/>
              </a:rPr>
              <a:t>not guaranteed)</a:t>
            </a:r>
            <a:endParaRPr sz="18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740" y="4018903"/>
            <a:ext cx="8003217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800" spc="-19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might </a:t>
            </a:r>
            <a:r>
              <a:rPr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ask the question: can </a:t>
            </a:r>
            <a:r>
              <a:rPr sz="1800" spc="-11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unpack </a:t>
            </a:r>
            <a:r>
              <a:rPr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800" dirty="0">
                <a:solidFill>
                  <a:srgbClr val="92D050"/>
                </a:solidFill>
                <a:latin typeface="Century Gothic"/>
                <a:cs typeface="Century Gothic"/>
              </a:rPr>
              <a:t>key-value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pairs of </a:t>
            </a:r>
            <a:r>
              <a:rPr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172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dictionary?</a:t>
            </a:r>
            <a:endParaRPr sz="18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133" y="4636906"/>
            <a:ext cx="4517067" cy="88678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800" spc="-4" dirty="0">
                <a:solidFill>
                  <a:srgbClr val="FFFF00"/>
                </a:solidFill>
                <a:latin typeface="Century Gothic"/>
                <a:cs typeface="Century Gothic"/>
              </a:rPr>
              <a:t>Yes!</a:t>
            </a:r>
            <a:endParaRPr sz="18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algn="l" defTabSz="685800" fontAlgn="auto">
              <a:spcBef>
                <a:spcPts val="11"/>
              </a:spcBef>
              <a:spcAft>
                <a:spcPts val="0"/>
              </a:spcAft>
            </a:pPr>
            <a:endParaRPr sz="21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9525" algn="l" defTabSz="685800" fontAlgn="auto">
              <a:spcBef>
                <a:spcPts val="4"/>
              </a:spcBef>
              <a:spcAft>
                <a:spcPts val="0"/>
              </a:spcAft>
            </a:pPr>
            <a:r>
              <a:rPr sz="1800" spc="-19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need to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use </a:t>
            </a:r>
            <a:r>
              <a:rPr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800" spc="-4" dirty="0">
                <a:solidFill>
                  <a:srgbClr val="FFFF00"/>
                </a:solidFill>
                <a:latin typeface="Lucida Console"/>
                <a:cs typeface="Lucida Console"/>
              </a:rPr>
              <a:t>**</a:t>
            </a:r>
            <a:r>
              <a:rPr sz="1800" spc="-326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operator</a:t>
            </a:r>
            <a:endParaRPr sz="18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9B657D-6E6F-4B79-B79F-65F1579E5431}"/>
              </a:ext>
            </a:extLst>
          </p:cNvPr>
          <p:cNvSpPr/>
          <p:nvPr/>
        </p:nvSpPr>
        <p:spPr>
          <a:xfrm>
            <a:off x="427520" y="1465532"/>
            <a:ext cx="8288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algn="l" defTabSz="685800" fontAlgn="auto">
              <a:spcBef>
                <a:spcPts val="4"/>
              </a:spcBef>
              <a:spcAft>
                <a:spcPts val="0"/>
              </a:spcAft>
            </a:pPr>
            <a:r>
              <a:rPr lang="en-US" sz="2200" spc="-11" dirty="0">
                <a:solidFill>
                  <a:srgbClr val="FFFFFF"/>
                </a:solidFill>
                <a:latin typeface="Century Gothic"/>
                <a:cs typeface="Century Gothic"/>
              </a:rPr>
              <a:t>When </a:t>
            </a:r>
            <a:r>
              <a:rPr lang="en-US" sz="2200" spc="-4" dirty="0">
                <a:solidFill>
                  <a:srgbClr val="FFFFFF"/>
                </a:solidFill>
                <a:latin typeface="Century Gothic"/>
                <a:cs typeface="Century Gothic"/>
              </a:rPr>
              <a:t>working </a:t>
            </a:r>
            <a:r>
              <a:rPr lang="en-US" sz="2200" spc="-8" dirty="0">
                <a:solidFill>
                  <a:srgbClr val="FFFFFF"/>
                </a:solidFill>
                <a:latin typeface="Century Gothic"/>
                <a:cs typeface="Century Gothic"/>
              </a:rPr>
              <a:t>with </a:t>
            </a:r>
            <a:r>
              <a:rPr lang="en-US" sz="2200" dirty="0">
                <a:solidFill>
                  <a:srgbClr val="FFFFFF"/>
                </a:solidFill>
                <a:latin typeface="Century Gothic"/>
                <a:cs typeface="Century Gothic"/>
              </a:rPr>
              <a:t>dictionaries </a:t>
            </a:r>
            <a:r>
              <a:rPr lang="en-US" sz="2200" spc="-15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lang="en-US" sz="2200" spc="-4" dirty="0">
                <a:solidFill>
                  <a:srgbClr val="FFFFFF"/>
                </a:solidFill>
                <a:latin typeface="Century Gothic"/>
                <a:cs typeface="Century Gothic"/>
              </a:rPr>
              <a:t>saw </a:t>
            </a:r>
            <a:r>
              <a:rPr lang="en-US" sz="2200" spc="-8" dirty="0">
                <a:solidFill>
                  <a:srgbClr val="FFFFFF"/>
                </a:solidFill>
                <a:latin typeface="Century Gothic"/>
                <a:cs typeface="Century Gothic"/>
              </a:rPr>
              <a:t>that </a:t>
            </a:r>
            <a:r>
              <a:rPr lang="en-US" sz="2200" spc="-4" dirty="0">
                <a:solidFill>
                  <a:srgbClr val="FFFF00"/>
                </a:solidFill>
                <a:latin typeface="Lucida Console"/>
                <a:cs typeface="Lucida Console"/>
              </a:rPr>
              <a:t>*</a:t>
            </a:r>
            <a:r>
              <a:rPr lang="en-US" sz="2200" spc="-4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lang="en-US" sz="2200" spc="-4" dirty="0">
                <a:solidFill>
                  <a:srgbClr val="FFFFFF"/>
                </a:solidFill>
                <a:latin typeface="Century Gothic"/>
                <a:cs typeface="Century Gothic"/>
              </a:rPr>
              <a:t>essentially iterated </a:t>
            </a:r>
            <a:r>
              <a:rPr lang="en-US" sz="2200" spc="-8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lang="en-US" sz="2200" spc="-23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2200" spc="-4" dirty="0">
                <a:solidFill>
                  <a:srgbClr val="FFC000"/>
                </a:solidFill>
                <a:latin typeface="Century Gothic"/>
                <a:cs typeface="Century Gothic"/>
              </a:rPr>
              <a:t>keys</a:t>
            </a:r>
            <a:endParaRPr lang="en-US" sz="22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algn="l" defTabSz="685800" fontAlgn="auto">
              <a:spcBef>
                <a:spcPts val="34"/>
              </a:spcBef>
              <a:spcAft>
                <a:spcPts val="0"/>
              </a:spcAft>
            </a:pPr>
            <a:endParaRPr lang="en-US" sz="22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9525" algn="l" defTabSz="685800" fontAlgn="auto">
              <a:spcBef>
                <a:spcPts val="4"/>
              </a:spcBef>
              <a:spcAft>
                <a:spcPts val="0"/>
              </a:spcAft>
            </a:pPr>
            <a:r>
              <a:rPr lang="en-US" sz="22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d = </a:t>
            </a:r>
            <a:r>
              <a:rPr lang="en-US" sz="2200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{'p': 1, 'y': 2, </a:t>
            </a:r>
            <a:r>
              <a:rPr lang="en-US" sz="22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't': </a:t>
            </a:r>
            <a:r>
              <a:rPr lang="en-US" sz="2200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3, </a:t>
            </a:r>
            <a:r>
              <a:rPr lang="en-US" sz="22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'h':</a:t>
            </a:r>
            <a:r>
              <a:rPr lang="en-US" sz="2200" spc="-8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 4}</a:t>
            </a:r>
            <a:endParaRPr lang="en-US" sz="2200" dirty="0">
              <a:solidFill>
                <a:srgbClr val="FFFF00"/>
              </a:solidFill>
              <a:latin typeface="Hack" pitchFamily="2" charset="0"/>
              <a:cs typeface="Lucida Consol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E7D5A2FF-B192-4AEC-8023-DF2C96F55313}"/>
              </a:ext>
            </a:extLst>
          </p:cNvPr>
          <p:cNvSpPr/>
          <p:nvPr/>
        </p:nvSpPr>
        <p:spPr>
          <a:xfrm>
            <a:off x="0" y="857251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96410"/>
              </p:ext>
            </p:extLst>
          </p:nvPr>
        </p:nvGraphicFramePr>
        <p:xfrm>
          <a:off x="479822" y="1829125"/>
          <a:ext cx="3939777" cy="1075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47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625">
                <a:tc>
                  <a:txBody>
                    <a:bodyPr/>
                    <a:lstStyle/>
                    <a:p>
                      <a:pPr marL="31750">
                        <a:lnSpc>
                          <a:spcPts val="2030"/>
                        </a:lnSpc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d1</a:t>
                      </a:r>
                      <a:endParaRPr sz="1800" dirty="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{'p':</a:t>
                      </a:r>
                      <a:endParaRPr sz="180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30"/>
                        </a:lnSpc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1,</a:t>
                      </a:r>
                      <a:endParaRPr sz="180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</a:pPr>
                      <a:r>
                        <a:rPr sz="18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'y':</a:t>
                      </a:r>
                      <a:endParaRPr sz="180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30"/>
                        </a:lnSpc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2}</a:t>
                      </a:r>
                      <a:endParaRPr sz="1800" dirty="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6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d2</a:t>
                      </a:r>
                      <a:endParaRPr sz="180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=</a:t>
                      </a:r>
                      <a:endParaRPr sz="180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8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{'t':</a:t>
                      </a:r>
                      <a:endParaRPr sz="1800" dirty="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3,</a:t>
                      </a:r>
                      <a:endParaRPr sz="1800" dirty="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8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'h':</a:t>
                      </a:r>
                      <a:endParaRPr sz="1800" dirty="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4}</a:t>
                      </a:r>
                      <a:endParaRPr sz="1800" dirty="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1047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23">
                <a:tc>
                  <a:txBody>
                    <a:bodyPr/>
                    <a:lstStyle/>
                    <a:p>
                      <a:pPr marL="31750">
                        <a:lnSpc>
                          <a:spcPts val="2125"/>
                        </a:lnSpc>
                        <a:spcBef>
                          <a:spcPts val="855"/>
                        </a:spcBef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d3</a:t>
                      </a:r>
                      <a:endParaRPr sz="180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8143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  <a:spcBef>
                          <a:spcPts val="855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=</a:t>
                      </a:r>
                      <a:endParaRPr sz="180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8143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  <a:spcBef>
                          <a:spcPts val="855"/>
                        </a:spcBef>
                      </a:pPr>
                      <a:r>
                        <a:rPr sz="18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{'h':</a:t>
                      </a:r>
                      <a:endParaRPr sz="180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81439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25"/>
                        </a:lnSpc>
                        <a:spcBef>
                          <a:spcPts val="855"/>
                        </a:spcBef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5,</a:t>
                      </a:r>
                      <a:endParaRPr sz="180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81439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25"/>
                        </a:lnSpc>
                        <a:spcBef>
                          <a:spcPts val="855"/>
                        </a:spcBef>
                      </a:pPr>
                      <a:r>
                        <a:rPr sz="18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'o':</a:t>
                      </a:r>
                      <a:endParaRPr sz="1800" dirty="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81439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125"/>
                        </a:lnSpc>
                        <a:spcBef>
                          <a:spcPts val="855"/>
                        </a:spcBef>
                      </a:pPr>
                      <a:r>
                        <a:rPr sz="18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6, 'n':</a:t>
                      </a:r>
                      <a:r>
                        <a:rPr sz="1800" spc="-6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7}</a:t>
                      </a:r>
                      <a:endParaRPr sz="1800" dirty="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8143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9822" y="794961"/>
            <a:ext cx="2875235" cy="5482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500" kern="1200" spc="-4" dirty="0">
                <a:solidFill>
                  <a:srgbClr val="FFC000"/>
                </a:solidFill>
                <a:ea typeface="+mn-ea"/>
              </a:rPr>
              <a:t>Using </a:t>
            </a:r>
            <a:r>
              <a:rPr sz="3500" kern="1200" spc="-4" dirty="0">
                <a:solidFill>
                  <a:srgbClr val="FFFF00"/>
                </a:solidFill>
                <a:latin typeface="Lucida Console"/>
                <a:ea typeface="+mn-ea"/>
              </a:rPr>
              <a:t>**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79822" y="3580577"/>
            <a:ext cx="8521066" cy="25205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4"/>
              </a:spcBef>
              <a:tabLst>
                <a:tab pos="2555558" algn="l"/>
              </a:tabLst>
            </a:pPr>
            <a:r>
              <a:rPr lang="en-US" sz="18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d</a:t>
            </a:r>
            <a:r>
              <a:rPr sz="18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 = {**d1,</a:t>
            </a:r>
            <a:r>
              <a:rPr sz="1800" spc="38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 </a:t>
            </a:r>
            <a:r>
              <a:rPr sz="18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**d2,</a:t>
            </a:r>
            <a:r>
              <a:rPr sz="1800" spc="11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 </a:t>
            </a:r>
            <a:r>
              <a:rPr sz="18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**d3}</a:t>
            </a:r>
            <a:r>
              <a:rPr sz="1800" spc="-4" dirty="0">
                <a:solidFill>
                  <a:srgbClr val="00AFEF"/>
                </a:solidFill>
                <a:latin typeface="Lucida Console"/>
                <a:cs typeface="Lucida Console"/>
              </a:rPr>
              <a:t>	</a:t>
            </a:r>
            <a:r>
              <a:rPr sz="1800" spc="-8" dirty="0">
                <a:solidFill>
                  <a:srgbClr val="FFC000"/>
                </a:solidFill>
              </a:rPr>
              <a:t>(</a:t>
            </a:r>
            <a:r>
              <a:rPr lang="en-US" sz="1800" spc="-8" dirty="0">
                <a:solidFill>
                  <a:srgbClr val="FFC000"/>
                </a:solidFill>
              </a:rPr>
              <a:t>note that the </a:t>
            </a:r>
            <a:r>
              <a:rPr lang="en-US" sz="1800" b="1" spc="-4" dirty="0">
                <a:solidFill>
                  <a:srgbClr val="FFFF00"/>
                </a:solidFill>
                <a:latin typeface="Hack" pitchFamily="2" charset="0"/>
                <a:cs typeface="Lucida Sans Typewriter"/>
              </a:rPr>
              <a:t>**</a:t>
            </a:r>
            <a:r>
              <a:rPr lang="en-US" sz="1800" b="1" spc="-4" dirty="0">
                <a:solidFill>
                  <a:srgbClr val="00AFEF"/>
                </a:solidFill>
                <a:latin typeface="Lucida Sans Typewriter"/>
                <a:cs typeface="Lucida Sans Typewriter"/>
              </a:rPr>
              <a:t> </a:t>
            </a:r>
            <a:r>
              <a:rPr lang="en-US" sz="1800" spc="-8" dirty="0">
                <a:solidFill>
                  <a:srgbClr val="FFC000"/>
                </a:solidFill>
              </a:rPr>
              <a:t>operator </a:t>
            </a:r>
            <a:r>
              <a:rPr lang="en-US" sz="1800" spc="-4" dirty="0">
                <a:solidFill>
                  <a:srgbClr val="FFC000"/>
                </a:solidFill>
              </a:rPr>
              <a:t>cannot be used </a:t>
            </a:r>
            <a:r>
              <a:rPr lang="en-US" sz="1800" spc="8" dirty="0">
                <a:solidFill>
                  <a:srgbClr val="FFC000"/>
                </a:solidFill>
              </a:rPr>
              <a:t>in</a:t>
            </a:r>
            <a:r>
              <a:rPr lang="en-US" sz="1800" spc="-259" dirty="0">
                <a:solidFill>
                  <a:srgbClr val="FFC000"/>
                </a:solidFill>
              </a:rPr>
              <a:t> </a:t>
            </a:r>
            <a:r>
              <a:rPr lang="en-US" sz="1800" spc="-8" dirty="0">
                <a:solidFill>
                  <a:srgbClr val="FFC000"/>
                </a:solidFill>
              </a:rPr>
              <a:t>the </a:t>
            </a:r>
            <a:r>
              <a:rPr lang="en-US" sz="1800" spc="-4" dirty="0">
                <a:solidFill>
                  <a:srgbClr val="FFC000"/>
                </a:solidFill>
              </a:rPr>
              <a:t>LHS 	</a:t>
            </a:r>
            <a:r>
              <a:rPr lang="en-US" sz="1800" dirty="0">
                <a:solidFill>
                  <a:srgbClr val="FFC000"/>
                </a:solidFill>
              </a:rPr>
              <a:t>of </a:t>
            </a:r>
            <a:r>
              <a:rPr lang="en-US" sz="1800" spc="-4" dirty="0">
                <a:solidFill>
                  <a:srgbClr val="FFC000"/>
                </a:solidFill>
              </a:rPr>
              <a:t>an assignment)</a:t>
            </a:r>
            <a:endParaRPr sz="1800" spc="-4" dirty="0">
              <a:solidFill>
                <a:srgbClr val="FFC000"/>
              </a:solidFill>
            </a:endParaRPr>
          </a:p>
          <a:p>
            <a:pPr>
              <a:spcBef>
                <a:spcPts val="15"/>
              </a:spcBef>
            </a:pPr>
            <a:endParaRPr sz="1800" dirty="0"/>
          </a:p>
          <a:p>
            <a:pPr marL="293370">
              <a:tabLst>
                <a:tab pos="563880" algn="l"/>
              </a:tabLst>
            </a:pPr>
            <a:r>
              <a:rPr sz="1800" dirty="0"/>
              <a:t>{'p': 1, 'y': 2, 't': 3, 'h': 5, 'o': 6, 'n': 7}</a:t>
            </a:r>
          </a:p>
          <a:p>
            <a:pPr>
              <a:lnSpc>
                <a:spcPct val="100000"/>
              </a:lnSpc>
            </a:pPr>
            <a:endParaRPr sz="1800" dirty="0">
              <a:latin typeface="Lucida Console"/>
              <a:cs typeface="Lucida Console"/>
            </a:endParaRPr>
          </a:p>
          <a:p>
            <a:pPr marL="9525">
              <a:spcBef>
                <a:spcPts val="1091"/>
              </a:spcBef>
            </a:pPr>
            <a:r>
              <a:rPr sz="1800" spc="-4" dirty="0"/>
              <a:t>Note</a:t>
            </a:r>
            <a:r>
              <a:rPr sz="1800" spc="15" dirty="0"/>
              <a:t> </a:t>
            </a:r>
            <a:r>
              <a:rPr sz="1800" spc="-8" dirty="0"/>
              <a:t>that</a:t>
            </a:r>
            <a:r>
              <a:rPr sz="1800" spc="11" dirty="0"/>
              <a:t> </a:t>
            </a:r>
            <a:r>
              <a:rPr sz="1800" spc="-8" dirty="0"/>
              <a:t>the</a:t>
            </a:r>
            <a:r>
              <a:rPr sz="1800" spc="23" dirty="0"/>
              <a:t> </a:t>
            </a:r>
            <a:r>
              <a:rPr sz="1800" dirty="0"/>
              <a:t>value</a:t>
            </a:r>
            <a:r>
              <a:rPr sz="1800" spc="-15" dirty="0"/>
              <a:t> </a:t>
            </a:r>
            <a:r>
              <a:rPr sz="1800" dirty="0"/>
              <a:t>of </a:t>
            </a:r>
            <a:r>
              <a:rPr sz="1800" spc="-4" dirty="0">
                <a:solidFill>
                  <a:srgbClr val="FFFF00"/>
                </a:solidFill>
                <a:latin typeface="Lucida Console"/>
                <a:cs typeface="Lucida Console"/>
              </a:rPr>
              <a:t>'h'</a:t>
            </a:r>
            <a:r>
              <a:rPr sz="1800" spc="-424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800" spc="8" dirty="0"/>
              <a:t>in</a:t>
            </a:r>
            <a:r>
              <a:rPr sz="1800" spc="-19" dirty="0"/>
              <a:t> </a:t>
            </a:r>
            <a:r>
              <a:rPr sz="1800" spc="-4" dirty="0">
                <a:solidFill>
                  <a:srgbClr val="FFFF00"/>
                </a:solidFill>
                <a:latin typeface="Lucida Console"/>
                <a:cs typeface="Lucida Console"/>
              </a:rPr>
              <a:t>d3</a:t>
            </a:r>
            <a:r>
              <a:rPr sz="1800" spc="-431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800" spc="-4" dirty="0"/>
              <a:t>"</a:t>
            </a:r>
            <a:r>
              <a:rPr sz="1800" spc="-4" dirty="0">
                <a:solidFill>
                  <a:srgbClr val="FFC000"/>
                </a:solidFill>
              </a:rPr>
              <a:t>overwrote</a:t>
            </a:r>
            <a:r>
              <a:rPr sz="1800" spc="-4" dirty="0"/>
              <a:t>"</a:t>
            </a:r>
            <a:r>
              <a:rPr sz="1800" spc="34" dirty="0"/>
              <a:t> </a:t>
            </a:r>
            <a:r>
              <a:rPr sz="1800" spc="-8" dirty="0"/>
              <a:t>the</a:t>
            </a:r>
            <a:r>
              <a:rPr sz="1800" spc="15" dirty="0"/>
              <a:t> </a:t>
            </a:r>
            <a:r>
              <a:rPr sz="1800" dirty="0"/>
              <a:t>first</a:t>
            </a:r>
            <a:r>
              <a:rPr sz="1800" spc="-19" dirty="0"/>
              <a:t> </a:t>
            </a:r>
            <a:r>
              <a:rPr sz="1800" dirty="0"/>
              <a:t>value</a:t>
            </a:r>
            <a:r>
              <a:rPr sz="1800" spc="-15" dirty="0"/>
              <a:t> </a:t>
            </a:r>
            <a:r>
              <a:rPr sz="1800" dirty="0"/>
              <a:t>of</a:t>
            </a:r>
            <a:r>
              <a:rPr sz="1800" spc="8" dirty="0"/>
              <a:t> </a:t>
            </a:r>
            <a:r>
              <a:rPr sz="1800" spc="-4" dirty="0">
                <a:solidFill>
                  <a:srgbClr val="FFFF00"/>
                </a:solidFill>
                <a:latin typeface="Lucida Console"/>
                <a:cs typeface="Lucida Console"/>
              </a:rPr>
              <a:t>'h'</a:t>
            </a:r>
            <a:r>
              <a:rPr sz="1800" spc="-431" dirty="0">
                <a:latin typeface="Lucida Console"/>
                <a:cs typeface="Lucida Console"/>
              </a:rPr>
              <a:t> </a:t>
            </a:r>
            <a:r>
              <a:rPr sz="1800" spc="-4" dirty="0"/>
              <a:t>found</a:t>
            </a:r>
            <a:r>
              <a:rPr sz="1800" spc="11" dirty="0"/>
              <a:t> </a:t>
            </a:r>
            <a:r>
              <a:rPr sz="1800" spc="8" dirty="0"/>
              <a:t>in</a:t>
            </a:r>
            <a:r>
              <a:rPr sz="1800" spc="-8" dirty="0"/>
              <a:t> </a:t>
            </a:r>
            <a:r>
              <a:rPr sz="1800" spc="-4" dirty="0">
                <a:solidFill>
                  <a:srgbClr val="FFFF00"/>
                </a:solidFill>
                <a:latin typeface="Lucida Console"/>
                <a:cs typeface="Lucida Console"/>
              </a:rPr>
              <a:t>d2</a:t>
            </a:r>
          </a:p>
          <a:p>
            <a:pPr>
              <a:lnSpc>
                <a:spcPct val="100000"/>
              </a:lnSpc>
            </a:pPr>
            <a:endParaRPr sz="1800" dirty="0">
              <a:latin typeface="Lucida Console"/>
              <a:cs typeface="Lucida Console"/>
            </a:endParaRPr>
          </a:p>
          <a:p>
            <a:pPr marL="9525">
              <a:spcBef>
                <a:spcPts val="1189"/>
              </a:spcBef>
            </a:pPr>
            <a:r>
              <a:rPr sz="1800" spc="-8" dirty="0">
                <a:solidFill>
                  <a:srgbClr val="FFFF00"/>
                </a:solidFill>
              </a:rPr>
              <a:t>(order </a:t>
            </a:r>
            <a:r>
              <a:rPr sz="1800" spc="-4" dirty="0">
                <a:solidFill>
                  <a:srgbClr val="FFFF00"/>
                </a:solidFill>
              </a:rPr>
              <a:t>not</a:t>
            </a:r>
            <a:r>
              <a:rPr sz="1800" spc="41" dirty="0">
                <a:solidFill>
                  <a:srgbClr val="FFFF00"/>
                </a:solidFill>
              </a:rPr>
              <a:t> </a:t>
            </a:r>
            <a:r>
              <a:rPr sz="1800" spc="-4" dirty="0">
                <a:solidFill>
                  <a:srgbClr val="FFFF00"/>
                </a:solidFill>
              </a:rPr>
              <a:t>guaranteed)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B1B3C6-A286-4115-8342-57EA138733B3}"/>
              </a:ext>
            </a:extLst>
          </p:cNvPr>
          <p:cNvSpPr/>
          <p:nvPr/>
        </p:nvSpPr>
        <p:spPr>
          <a:xfrm>
            <a:off x="4495799" y="20436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entury Gothic"/>
              </a:rPr>
              <a:t>Note that the key </a:t>
            </a:r>
            <a:r>
              <a:rPr lang="en-US" sz="1800" spc="-4" dirty="0">
                <a:solidFill>
                  <a:srgbClr val="FFFF00"/>
                </a:solidFill>
                <a:latin typeface="Lucida Console"/>
                <a:cs typeface="Lucida Console"/>
              </a:rPr>
              <a:t>'h</a:t>
            </a:r>
            <a:r>
              <a:rPr lang="en-US" sz="1800" spc="-4" dirty="0">
                <a:solidFill>
                  <a:srgbClr val="FFFF00"/>
                </a:solidFill>
                <a:latin typeface="Lucida Console"/>
              </a:rPr>
              <a:t>'</a:t>
            </a:r>
            <a:r>
              <a:rPr lang="en-US" sz="1800" dirty="0">
                <a:solidFill>
                  <a:prstClr val="white"/>
                </a:solidFill>
                <a:latin typeface="Century Gothic"/>
              </a:rPr>
              <a:t> is in both </a:t>
            </a:r>
            <a:r>
              <a:rPr lang="en-US" sz="18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d2</a:t>
            </a:r>
            <a:r>
              <a:rPr lang="en-US" sz="1800" spc="-431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lang="en-US" sz="1800" dirty="0">
                <a:solidFill>
                  <a:prstClr val="white"/>
                </a:solidFill>
                <a:latin typeface="Century Gothic"/>
              </a:rPr>
              <a:t>and</a:t>
            </a:r>
            <a:r>
              <a:rPr lang="en-US" sz="1800" spc="15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800" spc="-4" dirty="0">
                <a:solidFill>
                  <a:srgbClr val="FFFF00"/>
                </a:solidFill>
                <a:latin typeface="Hack" pitchFamily="2" charset="0"/>
              </a:rPr>
              <a:t>d3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A99B3500-A98E-41B4-B6EE-483CECDE87DC}"/>
              </a:ext>
            </a:extLst>
          </p:cNvPr>
          <p:cNvSpPr/>
          <p:nvPr/>
        </p:nvSpPr>
        <p:spPr>
          <a:xfrm>
            <a:off x="0" y="857251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638" y="607281"/>
            <a:ext cx="6273165" cy="5482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3500" spc="-4" dirty="0">
                <a:solidFill>
                  <a:srgbClr val="FFC000"/>
                </a:solidFill>
                <a:latin typeface="Century Gothic"/>
              </a:rPr>
              <a:t>Nested Unpacking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970843"/>
              </p:ext>
            </p:extLst>
          </p:nvPr>
        </p:nvGraphicFramePr>
        <p:xfrm>
          <a:off x="413842" y="4173019"/>
          <a:ext cx="8316315" cy="1136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5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9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7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9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11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7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72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11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16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74358">
                <a:tc gridSpan="2">
                  <a:txBody>
                    <a:bodyPr/>
                    <a:lstStyle/>
                    <a:p>
                      <a:pPr marL="31750" algn="l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Or, </a:t>
                      </a:r>
                      <a:r>
                        <a:rPr sz="15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we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could simply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do </a:t>
                      </a:r>
                      <a:r>
                        <a:rPr sz="1500" spc="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it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this</a:t>
                      </a:r>
                      <a:r>
                        <a:rPr sz="1500" spc="-3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500" spc="-1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way:</a:t>
                      </a:r>
                      <a:endParaRPr sz="1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953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104" algn="l">
                        <a:lnSpc>
                          <a:spcPts val="2100"/>
                        </a:lnSpc>
                      </a:pPr>
                      <a:r>
                        <a:rPr sz="1500" kern="1200" dirty="0">
                          <a:solidFill>
                            <a:srgbClr val="FFFF00"/>
                          </a:solidFill>
                          <a:latin typeface="Hack" pitchFamily="2" charset="0"/>
                          <a:ea typeface="+mn-ea"/>
                          <a:cs typeface="+mn-cs"/>
                        </a:rPr>
                        <a:t>a, b, (c,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0955" algn="l">
                        <a:lnSpc>
                          <a:spcPts val="2100"/>
                        </a:lnSpc>
                      </a:pPr>
                      <a:r>
                        <a:rPr sz="1500" kern="1200" dirty="0">
                          <a:solidFill>
                            <a:srgbClr val="FFFF00"/>
                          </a:solidFill>
                          <a:latin typeface="Hack" pitchFamily="2" charset="0"/>
                          <a:ea typeface="+mn-ea"/>
                          <a:cs typeface="+mn-cs"/>
                        </a:rPr>
                        <a:t>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8740" algn="l">
                        <a:lnSpc>
                          <a:spcPts val="2100"/>
                        </a:lnSpc>
                      </a:pPr>
                      <a:r>
                        <a:rPr sz="1500" kern="1200" dirty="0">
                          <a:solidFill>
                            <a:srgbClr val="FFFF00"/>
                          </a:solidFill>
                          <a:latin typeface="Hack" pitchFamily="2" charset="0"/>
                          <a:ea typeface="+mn-ea"/>
                          <a:cs typeface="+mn-cs"/>
                        </a:rPr>
                        <a:t>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9375" algn="l">
                        <a:lnSpc>
                          <a:spcPts val="2100"/>
                        </a:lnSpc>
                      </a:pPr>
                      <a:r>
                        <a:rPr sz="1500" kern="1200" dirty="0">
                          <a:solidFill>
                            <a:srgbClr val="FFFF00"/>
                          </a:solidFill>
                          <a:latin typeface="Hack" pitchFamily="2" charset="0"/>
                          <a:ea typeface="+mn-ea"/>
                          <a:cs typeface="+mn-cs"/>
                        </a:rPr>
                        <a:t>[1,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0010" algn="l">
                        <a:lnSpc>
                          <a:spcPts val="2100"/>
                        </a:lnSpc>
                      </a:pPr>
                      <a:r>
                        <a:rPr sz="1500" kern="1200" dirty="0">
                          <a:solidFill>
                            <a:srgbClr val="FFFF00"/>
                          </a:solidFill>
                          <a:latin typeface="Hack" pitchFamily="2" charset="0"/>
                          <a:ea typeface="+mn-ea"/>
                          <a:cs typeface="+mn-cs"/>
                        </a:rPr>
                        <a:t>2,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0010" algn="l">
                        <a:lnSpc>
                          <a:spcPts val="2100"/>
                        </a:lnSpc>
                      </a:pPr>
                      <a:r>
                        <a:rPr sz="1500" kern="1200" dirty="0">
                          <a:solidFill>
                            <a:srgbClr val="FFFF00"/>
                          </a:solidFill>
                          <a:latin typeface="Hack" pitchFamily="2" charset="0"/>
                          <a:ea typeface="+mn-ea"/>
                          <a:cs typeface="+mn-cs"/>
                        </a:rPr>
                        <a:t>[3, 4]]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Hack" pitchFamily="2" charset="0"/>
                          <a:cs typeface="Lucida Console"/>
                        </a:rPr>
                        <a:t>a</a:t>
                      </a:r>
                      <a:endParaRPr sz="1500" dirty="0"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476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Hack" pitchFamily="2" charset="0"/>
                          <a:cs typeface="Lucida Console"/>
                        </a:rPr>
                        <a:t>=</a:t>
                      </a:r>
                      <a:endParaRPr sz="1500" dirty="0"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4763" marB="0" anchor="ctr"/>
                </a:tc>
                <a:tc>
                  <a:txBody>
                    <a:bodyPr/>
                    <a:lstStyle/>
                    <a:p>
                      <a:pPr marL="69215" algn="l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Hack" pitchFamily="2" charset="0"/>
                          <a:cs typeface="Lucida Console"/>
                        </a:rPr>
                        <a:t>1</a:t>
                      </a:r>
                      <a:endParaRPr sz="1500" dirty="0"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4763" marB="0" anchor="ctr"/>
                </a:tc>
                <a:tc>
                  <a:txBody>
                    <a:bodyPr/>
                    <a:lstStyle/>
                    <a:p>
                      <a:pPr marR="60960" algn="l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Hack" pitchFamily="2" charset="0"/>
                          <a:cs typeface="Lucida Console"/>
                        </a:rPr>
                        <a:t>b</a:t>
                      </a:r>
                      <a:endParaRPr sz="1500" dirty="0"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476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Hack" pitchFamily="2" charset="0"/>
                          <a:cs typeface="Lucida Console"/>
                        </a:rPr>
                        <a:t>=</a:t>
                      </a:r>
                      <a:endParaRPr sz="1500" dirty="0"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4763" marB="0" anchor="ctr"/>
                </a:tc>
                <a:tc>
                  <a:txBody>
                    <a:bodyPr/>
                    <a:lstStyle/>
                    <a:p>
                      <a:pPr marL="37465" algn="l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Hack" pitchFamily="2" charset="0"/>
                          <a:cs typeface="Lucida Console"/>
                        </a:rPr>
                        <a:t>2</a:t>
                      </a:r>
                      <a:endParaRPr sz="1500" dirty="0"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476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51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500" dirty="0">
                        <a:latin typeface="Hack" pitchFamily="2" charset="0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500">
                        <a:latin typeface="Hack" pitchFamily="2" charset="0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500">
                        <a:latin typeface="Hack" pitchFamily="2" charset="0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500">
                        <a:latin typeface="Hack" pitchFamily="2" charset="0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500">
                        <a:latin typeface="Hack" pitchFamily="2" charset="0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500">
                        <a:latin typeface="Hack" pitchFamily="2" charset="0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2125"/>
                        </a:lnSpc>
                        <a:spcBef>
                          <a:spcPts val="47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Hack" pitchFamily="2" charset="0"/>
                          <a:cs typeface="Lucida Console"/>
                        </a:rPr>
                        <a:t>c</a:t>
                      </a:r>
                      <a:endParaRPr sz="1500"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44768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25"/>
                        </a:lnSpc>
                        <a:spcBef>
                          <a:spcPts val="47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Hack" pitchFamily="2" charset="0"/>
                          <a:cs typeface="Lucida Console"/>
                        </a:rPr>
                        <a:t>=</a:t>
                      </a:r>
                      <a:endParaRPr sz="1500"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44768" marB="0"/>
                </a:tc>
                <a:tc>
                  <a:txBody>
                    <a:bodyPr/>
                    <a:lstStyle/>
                    <a:p>
                      <a:pPr marL="69215" algn="l">
                        <a:lnSpc>
                          <a:spcPts val="2125"/>
                        </a:lnSpc>
                        <a:spcBef>
                          <a:spcPts val="47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Hack" pitchFamily="2" charset="0"/>
                          <a:cs typeface="Lucida Console"/>
                        </a:rPr>
                        <a:t>3</a:t>
                      </a:r>
                      <a:endParaRPr sz="1500" dirty="0"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44768" marB="0"/>
                </a:tc>
                <a:tc>
                  <a:txBody>
                    <a:bodyPr/>
                    <a:lstStyle/>
                    <a:p>
                      <a:pPr marR="60960" algn="l">
                        <a:lnSpc>
                          <a:spcPts val="2125"/>
                        </a:lnSpc>
                        <a:spcBef>
                          <a:spcPts val="47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Hack" pitchFamily="2" charset="0"/>
                          <a:cs typeface="Lucida Console"/>
                        </a:rPr>
                        <a:t>d</a:t>
                      </a:r>
                      <a:endParaRPr sz="1500" dirty="0"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44768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25"/>
                        </a:lnSpc>
                        <a:spcBef>
                          <a:spcPts val="47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Hack" pitchFamily="2" charset="0"/>
                          <a:cs typeface="Lucida Console"/>
                        </a:rPr>
                        <a:t>=</a:t>
                      </a:r>
                      <a:endParaRPr sz="1500" dirty="0"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44768" marB="0"/>
                </a:tc>
                <a:tc>
                  <a:txBody>
                    <a:bodyPr/>
                    <a:lstStyle/>
                    <a:p>
                      <a:pPr marL="37465" algn="l">
                        <a:lnSpc>
                          <a:spcPts val="2125"/>
                        </a:lnSpc>
                        <a:spcBef>
                          <a:spcPts val="47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Hack" pitchFamily="2" charset="0"/>
                          <a:cs typeface="Lucida Console"/>
                        </a:rPr>
                        <a:t>4</a:t>
                      </a:r>
                      <a:endParaRPr sz="1500" dirty="0"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4476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8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marL="59055" algn="l">
                        <a:lnSpc>
                          <a:spcPts val="2095"/>
                        </a:lnSpc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Since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strings are iterables</a:t>
                      </a:r>
                      <a:r>
                        <a:rPr sz="1500" spc="-1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too:</a:t>
                      </a:r>
                      <a:endParaRPr sz="1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763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 kern="1200" dirty="0">
                        <a:solidFill>
                          <a:srgbClr val="FFFF00"/>
                        </a:solidFill>
                        <a:latin typeface="Hack" pitchFamily="2" charset="0"/>
                        <a:ea typeface="+mn-ea"/>
                        <a:cs typeface="+mn-cs"/>
                      </a:endParaRPr>
                    </a:p>
                    <a:p>
                      <a:pPr marL="140970" algn="l">
                        <a:lnSpc>
                          <a:spcPts val="2130"/>
                        </a:lnSpc>
                      </a:pPr>
                      <a:r>
                        <a:rPr sz="1500" kern="1200" dirty="0">
                          <a:solidFill>
                            <a:srgbClr val="FFFF00"/>
                          </a:solidFill>
                          <a:latin typeface="Hack" pitchFamily="2" charset="0"/>
                          <a:ea typeface="+mn-ea"/>
                          <a:cs typeface="+mn-cs"/>
                        </a:rPr>
                        <a:t>a, *b, (c, d,</a:t>
                      </a:r>
                    </a:p>
                  </a:txBody>
                  <a:tcPr marL="0" marR="0" marT="142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 kern="1200" dirty="0">
                        <a:solidFill>
                          <a:srgbClr val="FFFF00"/>
                        </a:solidFill>
                        <a:latin typeface="Hack" pitchFamily="2" charset="0"/>
                        <a:ea typeface="+mn-ea"/>
                        <a:cs typeface="+mn-cs"/>
                      </a:endParaRPr>
                    </a:p>
                    <a:p>
                      <a:pPr marR="13970" algn="l">
                        <a:lnSpc>
                          <a:spcPts val="2130"/>
                        </a:lnSpc>
                      </a:pPr>
                      <a:r>
                        <a:rPr sz="1500" kern="1200" dirty="0">
                          <a:solidFill>
                            <a:srgbClr val="FFFF00"/>
                          </a:solidFill>
                          <a:latin typeface="Hack" pitchFamily="2" charset="0"/>
                          <a:ea typeface="+mn-ea"/>
                          <a:cs typeface="+mn-cs"/>
                        </a:rPr>
                        <a:t>e)</a:t>
                      </a:r>
                    </a:p>
                  </a:txBody>
                  <a:tcPr marL="0" marR="0" marT="1429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 kern="1200" dirty="0">
                        <a:solidFill>
                          <a:srgbClr val="FFFF00"/>
                        </a:solidFill>
                        <a:latin typeface="Hack" pitchFamily="2" charset="0"/>
                        <a:ea typeface="+mn-ea"/>
                        <a:cs typeface="+mn-cs"/>
                      </a:endParaRPr>
                    </a:p>
                    <a:p>
                      <a:pPr marL="57785" algn="l">
                        <a:lnSpc>
                          <a:spcPts val="2130"/>
                        </a:lnSpc>
                      </a:pPr>
                      <a:r>
                        <a:rPr sz="1500" kern="1200" dirty="0">
                          <a:solidFill>
                            <a:srgbClr val="FFFF00"/>
                          </a:solidFill>
                          <a:latin typeface="Hack" pitchFamily="2" charset="0"/>
                          <a:ea typeface="+mn-ea"/>
                          <a:cs typeface="+mn-cs"/>
                        </a:rPr>
                        <a:t>=</a:t>
                      </a:r>
                    </a:p>
                  </a:txBody>
                  <a:tcPr marL="0" marR="0" marT="1429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 kern="1200" dirty="0">
                        <a:solidFill>
                          <a:srgbClr val="FFFF00"/>
                        </a:solidFill>
                        <a:latin typeface="Hack" pitchFamily="2" charset="0"/>
                        <a:ea typeface="+mn-ea"/>
                        <a:cs typeface="+mn-cs"/>
                      </a:endParaRPr>
                    </a:p>
                    <a:p>
                      <a:pPr marL="58419" algn="l">
                        <a:lnSpc>
                          <a:spcPts val="2130"/>
                        </a:lnSpc>
                      </a:pPr>
                      <a:r>
                        <a:rPr sz="1500" kern="1200" dirty="0">
                          <a:solidFill>
                            <a:srgbClr val="FFFF00"/>
                          </a:solidFill>
                          <a:latin typeface="Hack" pitchFamily="2" charset="0"/>
                          <a:ea typeface="+mn-ea"/>
                          <a:cs typeface="+mn-cs"/>
                        </a:rPr>
                        <a:t>[1,</a:t>
                      </a:r>
                    </a:p>
                  </a:txBody>
                  <a:tcPr marL="0" marR="0" marT="1429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 kern="1200" dirty="0">
                        <a:solidFill>
                          <a:srgbClr val="FFFF00"/>
                        </a:solidFill>
                        <a:latin typeface="Hack" pitchFamily="2" charset="0"/>
                        <a:ea typeface="+mn-ea"/>
                        <a:cs typeface="+mn-cs"/>
                      </a:endParaRPr>
                    </a:p>
                    <a:p>
                      <a:pPr marL="58419" algn="l">
                        <a:lnSpc>
                          <a:spcPts val="2130"/>
                        </a:lnSpc>
                      </a:pPr>
                      <a:r>
                        <a:rPr sz="1500" kern="1200" dirty="0">
                          <a:solidFill>
                            <a:srgbClr val="FFFF00"/>
                          </a:solidFill>
                          <a:latin typeface="Hack" pitchFamily="2" charset="0"/>
                          <a:ea typeface="+mn-ea"/>
                          <a:cs typeface="+mn-cs"/>
                        </a:rPr>
                        <a:t>2,</a:t>
                      </a:r>
                    </a:p>
                  </a:txBody>
                  <a:tcPr marL="0" marR="0" marT="1429" marB="0"/>
                </a:tc>
                <a:tc gridSpan="7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 kern="1200" dirty="0">
                        <a:solidFill>
                          <a:srgbClr val="FFFF00"/>
                        </a:solidFill>
                        <a:latin typeface="Hack" pitchFamily="2" charset="0"/>
                        <a:ea typeface="+mn-ea"/>
                        <a:cs typeface="+mn-cs"/>
                      </a:endParaRPr>
                    </a:p>
                    <a:p>
                      <a:pPr marL="58419" algn="l">
                        <a:lnSpc>
                          <a:spcPts val="2130"/>
                        </a:lnSpc>
                      </a:pPr>
                      <a:r>
                        <a:rPr sz="1500" kern="1200" dirty="0">
                          <a:solidFill>
                            <a:srgbClr val="FFFF00"/>
                          </a:solidFill>
                          <a:latin typeface="Hack" pitchFamily="2" charset="0"/>
                          <a:ea typeface="+mn-ea"/>
                          <a:cs typeface="+mn-cs"/>
                        </a:rPr>
                        <a:t>3, 'XYZ']</a:t>
                      </a:r>
                    </a:p>
                  </a:txBody>
                  <a:tcPr marL="0" marR="0" marT="142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64288" y="5685789"/>
            <a:ext cx="597812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Century Gothic" panose="020B0502020202020204" pitchFamily="34" charset="0"/>
                <a:cs typeface="Lucida Console"/>
              </a:rPr>
              <a:t>a =</a:t>
            </a:r>
            <a:r>
              <a:rPr sz="1500" spc="-60" dirty="0">
                <a:solidFill>
                  <a:srgbClr val="FFFFFF"/>
                </a:solidFill>
                <a:latin typeface="Century Gothic" panose="020B0502020202020204" pitchFamily="34" charset="0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 panose="020B0502020202020204" pitchFamily="34" charset="0"/>
                <a:cs typeface="Lucida Console"/>
              </a:rPr>
              <a:t>1</a:t>
            </a:r>
            <a:endParaRPr sz="1500" dirty="0">
              <a:solidFill>
                <a:prstClr val="black"/>
              </a:solidFill>
              <a:latin typeface="Century Gothic" panose="020B0502020202020204" pitchFamily="34" charset="0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4964" y="5678449"/>
            <a:ext cx="117491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Century Gothic" panose="020B0502020202020204" pitchFamily="34" charset="0"/>
                <a:cs typeface="Lucida Console"/>
              </a:rPr>
              <a:t>b = [2,</a:t>
            </a:r>
            <a:r>
              <a:rPr sz="1500" spc="-41" dirty="0">
                <a:solidFill>
                  <a:srgbClr val="FFFFFF"/>
                </a:solidFill>
                <a:latin typeface="Century Gothic" panose="020B0502020202020204" pitchFamily="34" charset="0"/>
                <a:cs typeface="Lucida Console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 panose="020B0502020202020204" pitchFamily="34" charset="0"/>
                <a:cs typeface="Lucida Console"/>
              </a:rPr>
              <a:t>3]</a:t>
            </a:r>
            <a:endParaRPr sz="1500" dirty="0">
              <a:solidFill>
                <a:prstClr val="black"/>
              </a:solidFill>
              <a:latin typeface="Century Gothic" panose="020B0502020202020204" pitchFamily="34" charset="0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4199" y="5678449"/>
            <a:ext cx="5605957" cy="76110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9094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92D050"/>
                </a:solidFill>
                <a:latin typeface="Century Gothic" panose="020B0502020202020204" pitchFamily="34" charset="0"/>
                <a:cs typeface="Lucida Console"/>
              </a:rPr>
              <a:t>c, </a:t>
            </a:r>
            <a:r>
              <a:rPr sz="1500" dirty="0">
                <a:solidFill>
                  <a:srgbClr val="92D050"/>
                </a:solidFill>
                <a:latin typeface="Century Gothic" panose="020B0502020202020204" pitchFamily="34" charset="0"/>
                <a:cs typeface="Lucida Console"/>
              </a:rPr>
              <a:t>d, </a:t>
            </a:r>
            <a:r>
              <a:rPr sz="1500" spc="-4" dirty="0">
                <a:solidFill>
                  <a:srgbClr val="92D050"/>
                </a:solidFill>
                <a:latin typeface="Century Gothic" panose="020B0502020202020204" pitchFamily="34" charset="0"/>
                <a:cs typeface="Lucida Console"/>
              </a:rPr>
              <a:t>e =</a:t>
            </a:r>
            <a:r>
              <a:rPr sz="1500" spc="-8" dirty="0">
                <a:solidFill>
                  <a:srgbClr val="92D050"/>
                </a:solidFill>
                <a:latin typeface="Century Gothic" panose="020B0502020202020204" pitchFamily="34" charset="0"/>
                <a:cs typeface="Lucida Console"/>
              </a:rPr>
              <a:t> </a:t>
            </a:r>
            <a:r>
              <a:rPr sz="1500" spc="-4" dirty="0">
                <a:solidFill>
                  <a:srgbClr val="92D050"/>
                </a:solidFill>
                <a:latin typeface="Century Gothic" panose="020B0502020202020204" pitchFamily="34" charset="0"/>
                <a:cs typeface="Lucida Console"/>
              </a:rPr>
              <a:t>'XYZ’</a:t>
            </a:r>
            <a:r>
              <a:rPr lang="en-US" sz="1500" spc="-4" dirty="0">
                <a:solidFill>
                  <a:srgbClr val="92D050"/>
                </a:solidFill>
                <a:latin typeface="Century Gothic" panose="020B0502020202020204" pitchFamily="34" charset="0"/>
                <a:cs typeface="Lucida Console"/>
              </a:rPr>
              <a:t>    </a:t>
            </a:r>
            <a:r>
              <a:rPr lang="en-US" sz="1500" dirty="0">
                <a:solidFill>
                  <a:srgbClr val="FFFFFF"/>
                </a:solidFill>
                <a:latin typeface="Calibri"/>
                <a:cs typeface="Wingdings"/>
              </a:rPr>
              <a:t>→</a:t>
            </a:r>
            <a:r>
              <a:rPr lang="en-US" sz="1500" dirty="0">
                <a:solidFill>
                  <a:srgbClr val="FFFFFF"/>
                </a:solidFill>
                <a:latin typeface="Century Gothic" panose="020B0502020202020204" pitchFamily="34" charset="0"/>
                <a:cs typeface="Wingdings"/>
              </a:rPr>
              <a:t>    </a:t>
            </a:r>
            <a:r>
              <a:rPr lang="en-US" sz="1500" dirty="0">
                <a:solidFill>
                  <a:srgbClr val="FFFFFF"/>
                </a:solidFill>
                <a:latin typeface="Century Gothic" panose="020B0502020202020204" pitchFamily="34" charset="0"/>
                <a:cs typeface="Lucida Console"/>
              </a:rPr>
              <a:t>c = 'X’ 	d = 'Y’	          e =</a:t>
            </a:r>
            <a:r>
              <a:rPr lang="en-US" sz="1500" spc="-60" dirty="0">
                <a:solidFill>
                  <a:srgbClr val="FFFFFF"/>
                </a:solidFill>
                <a:latin typeface="Century Gothic" panose="020B0502020202020204" pitchFamily="34" charset="0"/>
                <a:cs typeface="Lucida Console"/>
              </a:rPr>
              <a:t> </a:t>
            </a:r>
            <a:r>
              <a:rPr lang="en-US" sz="1500" spc="-4" dirty="0">
                <a:solidFill>
                  <a:srgbClr val="FFFFFF"/>
                </a:solidFill>
                <a:latin typeface="Century Gothic" panose="020B0502020202020204" pitchFamily="34" charset="0"/>
                <a:cs typeface="Lucida Console"/>
              </a:rPr>
              <a:t>'Z'</a:t>
            </a:r>
            <a:endParaRPr lang="en-US" sz="1500" dirty="0">
              <a:solidFill>
                <a:prstClr val="black"/>
              </a:solidFill>
              <a:latin typeface="Century Gothic" panose="020B0502020202020204" pitchFamily="34" charset="0"/>
              <a:cs typeface="Lucida Console"/>
            </a:endParaRPr>
          </a:p>
          <a:p>
            <a:pPr marL="369094" algn="l" defTabSz="685800" fontAlgn="auto">
              <a:spcBef>
                <a:spcPts val="75"/>
              </a:spcBef>
              <a:spcAft>
                <a:spcPts val="0"/>
              </a:spcAft>
            </a:pPr>
            <a:endParaRPr sz="1500" dirty="0">
              <a:solidFill>
                <a:prstClr val="black"/>
              </a:solidFill>
              <a:latin typeface="Century Gothic" panose="020B0502020202020204" pitchFamily="34" charset="0"/>
              <a:cs typeface="Lucida Console"/>
            </a:endParaRPr>
          </a:p>
          <a:p>
            <a:pPr algn="l" defTabSz="685800" fontAlgn="auto">
              <a:spcBef>
                <a:spcPts val="19"/>
              </a:spcBef>
              <a:spcAft>
                <a:spcPts val="0"/>
              </a:spcAft>
            </a:pPr>
            <a:endParaRPr sz="1800" dirty="0">
              <a:solidFill>
                <a:prstClr val="black"/>
              </a:solidFill>
              <a:latin typeface="Century Gothic" panose="020B0502020202020204" pitchFamily="34" charset="0"/>
              <a:cs typeface="Lucida Console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F253B-A244-4302-AC86-DDD694C2C402}"/>
              </a:ext>
            </a:extLst>
          </p:cNvPr>
          <p:cNvSpPr/>
          <p:nvPr/>
        </p:nvSpPr>
        <p:spPr>
          <a:xfrm>
            <a:off x="304800" y="1669055"/>
            <a:ext cx="8610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algn="l" defTabSz="685800" fontAlgn="auto">
              <a:spcBef>
                <a:spcPts val="1125"/>
              </a:spcBef>
              <a:spcAft>
                <a:spcPts val="0"/>
              </a:spcAft>
            </a:pP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Python will </a:t>
            </a:r>
            <a:r>
              <a:rPr lang="en-US"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support </a:t>
            </a:r>
            <a:r>
              <a:rPr lang="en-US" sz="1800" spc="-8" dirty="0">
                <a:solidFill>
                  <a:srgbClr val="FFC000"/>
                </a:solidFill>
                <a:latin typeface="Century Gothic"/>
                <a:cs typeface="Century Gothic"/>
              </a:rPr>
              <a:t>nested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unpacking as</a:t>
            </a:r>
            <a:r>
              <a:rPr lang="en-US" sz="1800" spc="8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well.</a:t>
            </a:r>
            <a:endParaRPr lang="en-US" sz="18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algn="l" defTabSz="685800" fontAlgn="auto">
              <a:spcBef>
                <a:spcPts val="3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  <a:tabLst>
                <a:tab pos="2513647" algn="l"/>
              </a:tabLst>
            </a:pPr>
            <a:r>
              <a:rPr lang="en-US" sz="1800" dirty="0">
                <a:solidFill>
                  <a:srgbClr val="FFFF00"/>
                </a:solidFill>
                <a:latin typeface="Hack" pitchFamily="2" charset="0"/>
              </a:rPr>
              <a:t>l = [1, 2, [3, 4]]</a:t>
            </a:r>
            <a:r>
              <a:rPr lang="en-US" sz="1800" baseline="1543" dirty="0">
                <a:solidFill>
                  <a:srgbClr val="00AFEF"/>
                </a:solidFill>
                <a:latin typeface="Lucida Console"/>
                <a:cs typeface="Lucida Console"/>
              </a:rPr>
              <a:t>	</a:t>
            </a:r>
            <a:r>
              <a:rPr lang="en-US"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Here, the </a:t>
            </a: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third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element </a:t>
            </a: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lang="en-US"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lang="en-US" sz="1800" spc="4" dirty="0">
                <a:solidFill>
                  <a:srgbClr val="FFFFFF"/>
                </a:solidFill>
                <a:latin typeface="Century Gothic"/>
                <a:cs typeface="Century Gothic"/>
              </a:rPr>
              <a:t>list </a:t>
            </a:r>
            <a:r>
              <a:rPr lang="en-US" sz="1800" spc="8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itself </a:t>
            </a: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lang="en-US" sz="1800" spc="26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list.</a:t>
            </a:r>
            <a:endParaRPr lang="en-US" sz="18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algn="l" defTabSz="685800" fontAlgn="auto">
              <a:spcBef>
                <a:spcPts val="3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  <a:tabLst>
                <a:tab pos="3335179" algn="l"/>
                <a:tab pos="4922519" algn="l"/>
                <a:tab pos="5746432" algn="l"/>
              </a:tabLst>
            </a:pPr>
            <a:r>
              <a:rPr lang="en-US" sz="1800" spc="-19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can certainly unpack </a:t>
            </a:r>
            <a:r>
              <a:rPr lang="en-US" sz="1800" spc="8" dirty="0">
                <a:solidFill>
                  <a:srgbClr val="FFFFFF"/>
                </a:solidFill>
                <a:latin typeface="Century Gothic"/>
                <a:cs typeface="Century Gothic"/>
              </a:rPr>
              <a:t>it</a:t>
            </a:r>
            <a:r>
              <a:rPr lang="en-US" sz="1800" spc="8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lang="en-US" sz="1800" spc="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800" spc="-11" dirty="0">
                <a:solidFill>
                  <a:srgbClr val="FFFFFF"/>
                </a:solidFill>
                <a:latin typeface="Century Gothic"/>
                <a:cs typeface="Century Gothic"/>
              </a:rPr>
              <a:t>way:	       </a:t>
            </a:r>
            <a:r>
              <a:rPr lang="en-US" sz="1800" dirty="0">
                <a:solidFill>
                  <a:srgbClr val="FFFF00"/>
                </a:solidFill>
                <a:latin typeface="Hack" pitchFamily="2" charset="0"/>
              </a:rPr>
              <a:t>a, b, c = l</a:t>
            </a:r>
            <a:r>
              <a:rPr lang="en-US" sz="1800" spc="-5" baseline="1543" dirty="0">
                <a:solidFill>
                  <a:srgbClr val="00AFEF"/>
                </a:solidFill>
                <a:latin typeface="Lucida Console"/>
                <a:cs typeface="Lucida Console"/>
              </a:rPr>
              <a:t>	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</a:rPr>
              <a:t>a = 1	b = 2       				</a:t>
            </a:r>
            <a:r>
              <a:rPr lang="en-US" sz="1500" spc="-4" dirty="0">
                <a:solidFill>
                  <a:srgbClr val="92D050"/>
                </a:solidFill>
                <a:latin typeface="Century Gothic" panose="020B0502020202020204" pitchFamily="34" charset="0"/>
              </a:rPr>
              <a:t>c = [3, 4]</a:t>
            </a:r>
          </a:p>
          <a:p>
            <a:pPr algn="l" defTabSz="685800" fontAlgn="auto">
              <a:spcBef>
                <a:spcPts val="3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  <a:tabLst>
                <a:tab pos="4277678" algn="l"/>
                <a:tab pos="5492591" algn="l"/>
              </a:tabLst>
            </a:pPr>
            <a:r>
              <a:rPr lang="en-US" sz="1800" spc="-19" dirty="0">
                <a:solidFill>
                  <a:srgbClr val="FFFFFF"/>
                </a:solidFill>
                <a:latin typeface="Century Gothic"/>
                <a:cs typeface="Century Gothic"/>
              </a:rPr>
              <a:t>We</a:t>
            </a:r>
            <a:r>
              <a:rPr lang="en-US" sz="1800" spc="3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could</a:t>
            </a:r>
            <a:r>
              <a:rPr lang="en-US" sz="1800" spc="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then</a:t>
            </a:r>
            <a:r>
              <a:rPr lang="en-US" sz="1800" spc="26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unpack</a:t>
            </a:r>
            <a:r>
              <a:rPr lang="en-US" sz="1800" spc="1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Hack" pitchFamily="2" charset="0"/>
              </a:rPr>
              <a:t>c</a:t>
            </a:r>
            <a:r>
              <a:rPr lang="en-US" sz="1800" spc="-435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into</a:t>
            </a:r>
            <a:r>
              <a:rPr lang="en-US" sz="1800" spc="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Hack" pitchFamily="2" charset="0"/>
              </a:rPr>
              <a:t>d</a:t>
            </a:r>
            <a:r>
              <a:rPr lang="en-US" sz="1800" spc="-435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lang="en-US"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lang="en-US" sz="1800" spc="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Hack" pitchFamily="2" charset="0"/>
              </a:rPr>
              <a:t>e</a:t>
            </a:r>
            <a:r>
              <a:rPr lang="en-US" sz="1800" spc="-428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as</a:t>
            </a: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follows:         </a:t>
            </a:r>
            <a:r>
              <a:rPr lang="en-US" sz="1500" dirty="0">
                <a:solidFill>
                  <a:srgbClr val="FFFF00"/>
                </a:solidFill>
                <a:latin typeface="Hack" pitchFamily="2" charset="0"/>
              </a:rPr>
              <a:t>d, e = </a:t>
            </a:r>
            <a:r>
              <a:rPr lang="en-US" sz="1500" spc="-4" dirty="0">
                <a:solidFill>
                  <a:srgbClr val="92D050"/>
                </a:solidFill>
                <a:latin typeface="Lucida Console"/>
                <a:cs typeface="Lucida Console"/>
              </a:rPr>
              <a:t>c    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</a:rPr>
              <a:t>d = 3         e = 4</a:t>
            </a:r>
          </a:p>
        </p:txBody>
      </p:sp>
    </p:spTree>
    <p:extLst>
      <p:ext uri="{BB962C8B-B14F-4D97-AF65-F5344CB8AC3E}">
        <p14:creationId xmlns:p14="http://schemas.microsoft.com/office/powerpoint/2010/main" val="282476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1A06249-7CC0-4681-9E17-01B06ECAF3B8}"/>
              </a:ext>
            </a:extLst>
          </p:cNvPr>
          <p:cNvSpPr/>
          <p:nvPr/>
        </p:nvSpPr>
        <p:spPr>
          <a:xfrm>
            <a:off x="0" y="857251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125" y="2066536"/>
            <a:ext cx="8213750" cy="18255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How about something </a:t>
            </a:r>
            <a:r>
              <a:rPr sz="1800" spc="4" dirty="0">
                <a:solidFill>
                  <a:srgbClr val="FFFFFF"/>
                </a:solidFill>
                <a:latin typeface="Century Gothic"/>
                <a:cs typeface="Century Gothic"/>
              </a:rPr>
              <a:t>like </a:t>
            </a:r>
            <a:r>
              <a:rPr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 then?</a:t>
            </a:r>
            <a:endParaRPr sz="18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algn="l" defTabSz="685800" fontAlgn="auto">
              <a:spcBef>
                <a:spcPts val="19"/>
              </a:spcBef>
              <a:spcAft>
                <a:spcPts val="0"/>
              </a:spcAft>
            </a:pPr>
            <a:endParaRPr sz="18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68104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00"/>
                </a:solidFill>
                <a:latin typeface="Hack" pitchFamily="2" charset="0"/>
              </a:rPr>
              <a:t>a, *b, (c, *d) = [1, 2, 3, 'python']</a:t>
            </a:r>
          </a:p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8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9525" algn="l" defTabSz="685800" fontAlgn="auto">
              <a:spcBef>
                <a:spcPts val="1226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Although</a:t>
            </a:r>
            <a:r>
              <a:rPr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1800" spc="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92D050"/>
                </a:solidFill>
                <a:latin typeface="Century Gothic"/>
                <a:cs typeface="Century Gothic"/>
              </a:rPr>
              <a:t>looks</a:t>
            </a:r>
            <a:r>
              <a:rPr sz="1800" spc="-8" dirty="0">
                <a:solidFill>
                  <a:srgbClr val="92D050"/>
                </a:solidFill>
                <a:latin typeface="Century Gothic"/>
                <a:cs typeface="Century Gothic"/>
              </a:rPr>
              <a:t> </a:t>
            </a:r>
            <a:r>
              <a:rPr sz="1800" spc="4" dirty="0">
                <a:solidFill>
                  <a:srgbClr val="FFFFFF"/>
                </a:solidFill>
                <a:latin typeface="Century Gothic"/>
                <a:cs typeface="Century Gothic"/>
              </a:rPr>
              <a:t>like</a:t>
            </a:r>
            <a:r>
              <a:rPr sz="1800" spc="-2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we</a:t>
            </a:r>
            <a:r>
              <a:rPr sz="1800" spc="3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using</a:t>
            </a:r>
            <a:r>
              <a:rPr sz="1800" spc="1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00"/>
                </a:solidFill>
                <a:latin typeface="Hack" pitchFamily="2" charset="0"/>
              </a:rPr>
              <a:t>*</a:t>
            </a:r>
            <a:r>
              <a:rPr sz="1800" b="1" spc="-439" dirty="0">
                <a:solidFill>
                  <a:srgbClr val="00AFEF"/>
                </a:solidFill>
                <a:latin typeface="Lucida Sans Typewriter"/>
                <a:cs typeface="Lucida Sans Typewriter"/>
              </a:rPr>
              <a:t> </a:t>
            </a:r>
            <a:r>
              <a:rPr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twice</a:t>
            </a:r>
            <a:r>
              <a:rPr sz="1800" spc="2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8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2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8" dirty="0">
                <a:solidFill>
                  <a:srgbClr val="FFFFFF"/>
                </a:solidFill>
                <a:latin typeface="Century Gothic"/>
              </a:rPr>
              <a:t>same </a:t>
            </a:r>
            <a:r>
              <a:rPr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expression,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1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second</a:t>
            </a:r>
            <a:r>
              <a:rPr sz="1800" spc="3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00"/>
                </a:solidFill>
                <a:latin typeface="Hack" pitchFamily="2" charset="0"/>
              </a:rPr>
              <a:t>*</a:t>
            </a:r>
            <a:r>
              <a:rPr sz="1800" b="1" spc="-435" dirty="0">
                <a:solidFill>
                  <a:srgbClr val="00AFEF"/>
                </a:solidFill>
                <a:latin typeface="Lucida Sans Typewriter"/>
                <a:cs typeface="Lucida Sans Typewriter"/>
              </a:rPr>
              <a:t> </a:t>
            </a:r>
            <a:r>
              <a:rPr sz="1800" spc="8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800" spc="-1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actually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8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1800" spc="-1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nested </a:t>
            </a:r>
            <a:r>
              <a:rPr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unpacking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– </a:t>
            </a:r>
            <a:r>
              <a:rPr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so </a:t>
            </a:r>
            <a:r>
              <a:rPr sz="1800" spc="-8" dirty="0">
                <a:solidFill>
                  <a:srgbClr val="FFFFFF"/>
                </a:solidFill>
                <a:latin typeface="Century Gothic"/>
                <a:cs typeface="Century Gothic"/>
              </a:rPr>
              <a:t>that's</a:t>
            </a:r>
            <a:r>
              <a:rPr sz="1800" spc="56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OK</a:t>
            </a:r>
            <a:endParaRPr sz="18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140" y="4452427"/>
            <a:ext cx="70750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a =</a:t>
            </a:r>
            <a:r>
              <a:rPr sz="1500" spc="-60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1</a:t>
            </a:r>
            <a:endParaRPr sz="1500" dirty="0">
              <a:solidFill>
                <a:prstClr val="black"/>
              </a:solidFill>
              <a:latin typeface="Hack" pitchFamily="2" charset="0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6241" y="4452427"/>
            <a:ext cx="1390512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b = [2,</a:t>
            </a:r>
            <a:r>
              <a:rPr sz="1500" spc="-41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3]</a:t>
            </a:r>
            <a:endParaRPr sz="1500">
              <a:solidFill>
                <a:prstClr val="black"/>
              </a:solidFill>
              <a:latin typeface="Hack" pitchFamily="2" charset="0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1555" y="4452427"/>
            <a:ext cx="2209865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EAE2B5"/>
                </a:solidFill>
                <a:latin typeface="Hack" pitchFamily="2" charset="0"/>
                <a:cs typeface="Lucida Console"/>
              </a:rPr>
              <a:t>c, </a:t>
            </a:r>
            <a:r>
              <a:rPr sz="1500" dirty="0">
                <a:solidFill>
                  <a:srgbClr val="EAE2B5"/>
                </a:solidFill>
                <a:latin typeface="Hack" pitchFamily="2" charset="0"/>
                <a:cs typeface="Lucida Console"/>
              </a:rPr>
              <a:t>*d </a:t>
            </a:r>
            <a:r>
              <a:rPr sz="1500" spc="-4" dirty="0">
                <a:solidFill>
                  <a:srgbClr val="EAE2B5"/>
                </a:solidFill>
                <a:latin typeface="Hack" pitchFamily="2" charset="0"/>
                <a:cs typeface="Lucida Console"/>
              </a:rPr>
              <a:t>=</a:t>
            </a:r>
            <a:r>
              <a:rPr sz="1500" spc="-41" dirty="0">
                <a:solidFill>
                  <a:srgbClr val="EAE2B5"/>
                </a:solidFill>
                <a:latin typeface="Hack" pitchFamily="2" charset="0"/>
                <a:cs typeface="Lucida Console"/>
              </a:rPr>
              <a:t> </a:t>
            </a:r>
            <a:r>
              <a:rPr sz="1500" spc="-4" dirty="0">
                <a:solidFill>
                  <a:srgbClr val="EAE2B5"/>
                </a:solidFill>
                <a:latin typeface="Hack" pitchFamily="2" charset="0"/>
                <a:cs typeface="Lucida Console"/>
              </a:rPr>
              <a:t>'python'</a:t>
            </a:r>
            <a:endParaRPr sz="1500" dirty="0">
              <a:solidFill>
                <a:prstClr val="black"/>
              </a:solidFill>
              <a:latin typeface="Hack" pitchFamily="2" charset="0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9102" y="4892960"/>
            <a:ext cx="247565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lang="en-US" sz="1500" dirty="0">
                <a:solidFill>
                  <a:srgbClr val="FFFFFF"/>
                </a:solidFill>
                <a:latin typeface="Calibri"/>
                <a:cs typeface="Wingdings"/>
              </a:rPr>
              <a:t>→</a:t>
            </a:r>
            <a:endParaRPr sz="1500" dirty="0">
              <a:solidFill>
                <a:prstClr val="black"/>
              </a:solidFill>
              <a:latin typeface="Hack" pitchFamily="2" charset="0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4255" y="4861494"/>
            <a:ext cx="3985547" cy="59952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c =</a:t>
            </a:r>
            <a:r>
              <a:rPr sz="1500" spc="-8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'p'</a:t>
            </a:r>
            <a:endParaRPr sz="1500" dirty="0">
              <a:solidFill>
                <a:prstClr val="black"/>
              </a:solidFill>
              <a:latin typeface="Hack" pitchFamily="2" charset="0"/>
              <a:cs typeface="Lucida Console"/>
            </a:endParaRPr>
          </a:p>
          <a:p>
            <a:pPr marL="9525" algn="l" defTabSz="685800" fontAlgn="auto">
              <a:spcBef>
                <a:spcPts val="998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d = </a:t>
            </a:r>
            <a:r>
              <a:rPr sz="1500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['y', </a:t>
            </a:r>
            <a:r>
              <a:rPr sz="1500" spc="-4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't', 'h', 'o',</a:t>
            </a:r>
            <a:r>
              <a:rPr sz="1500" spc="-8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Hack" pitchFamily="2" charset="0"/>
                <a:cs typeface="Lucida Console"/>
              </a:rPr>
              <a:t>'n']</a:t>
            </a:r>
            <a:endParaRPr sz="1500" dirty="0">
              <a:solidFill>
                <a:prstClr val="black"/>
              </a:solidFill>
              <a:latin typeface="Hack" pitchFamily="2" charset="0"/>
              <a:cs typeface="Lucida Consol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7597" y="823945"/>
            <a:ext cx="8428805" cy="8713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00" kern="1200" spc="-4" dirty="0">
                <a:solidFill>
                  <a:srgbClr val="FFC000"/>
                </a:solidFill>
                <a:ea typeface="+mn-ea"/>
              </a:rPr>
              <a:t>The * operator can only be used once in the LHS an unpacking assignment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7842" y="5819005"/>
            <a:ext cx="4292805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EAE2B5"/>
                </a:solidFill>
                <a:latin typeface="Century Gothic"/>
                <a:cs typeface="Century Gothic"/>
              </a:rPr>
              <a:t>Try </a:t>
            </a:r>
            <a:r>
              <a:rPr sz="1500" dirty="0">
                <a:solidFill>
                  <a:srgbClr val="EAE2B5"/>
                </a:solidFill>
                <a:latin typeface="Century Gothic"/>
                <a:cs typeface="Century Gothic"/>
              </a:rPr>
              <a:t>doing </a:t>
            </a:r>
            <a:r>
              <a:rPr sz="1500" spc="-8" dirty="0">
                <a:solidFill>
                  <a:srgbClr val="EAE2B5"/>
                </a:solidFill>
                <a:latin typeface="Century Gothic"/>
                <a:cs typeface="Century Gothic"/>
              </a:rPr>
              <a:t>the </a:t>
            </a:r>
            <a:r>
              <a:rPr sz="1500" spc="-4" dirty="0">
                <a:solidFill>
                  <a:srgbClr val="EAE2B5"/>
                </a:solidFill>
                <a:latin typeface="Century Gothic"/>
                <a:cs typeface="Century Gothic"/>
              </a:rPr>
              <a:t>same thing </a:t>
            </a:r>
            <a:r>
              <a:rPr sz="1500" dirty="0">
                <a:solidFill>
                  <a:srgbClr val="EAE2B5"/>
                </a:solidFill>
                <a:latin typeface="Century Gothic"/>
                <a:cs typeface="Century Gothic"/>
              </a:rPr>
              <a:t>using</a:t>
            </a:r>
            <a:r>
              <a:rPr sz="1500" spc="-11" dirty="0">
                <a:solidFill>
                  <a:srgbClr val="EAE2B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AE2B5"/>
                </a:solidFill>
                <a:latin typeface="Century Gothic"/>
                <a:cs typeface="Century Gothic"/>
              </a:rPr>
              <a:t>slicing…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612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FDB4-46D5-D0B1-17A6-A948283C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01: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303B2-1CDF-EF47-B598-0FF60E37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572000"/>
          </a:xfrm>
        </p:spPr>
        <p:txBody>
          <a:bodyPr/>
          <a:lstStyle/>
          <a:p>
            <a:pPr marL="342900" marR="0" lvl="0" indent="-342900" rtl="0">
              <a:spcBef>
                <a:spcPts val="60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>
                <a:effectLst/>
                <a:latin typeface="Calibri" panose="020F0502020204030204" pitchFamily="34" charset="0"/>
                <a:ea typeface="Century" panose="02040604050505020304" pitchFamily="18" charset="0"/>
                <a:cs typeface="Century" panose="02040604050505020304" pitchFamily="18" charset="0"/>
              </a:rPr>
              <a:t>a = [1,2,3,4,'This is python',[1,[1,2,3,4,5,7,8]]]</a:t>
            </a:r>
            <a:endParaRPr lang="en-US" sz="2800" dirty="0">
              <a:effectLst/>
              <a:latin typeface="Century" panose="02040604050505020304" pitchFamily="18" charset="0"/>
              <a:ea typeface="Century" panose="02040604050505020304" pitchFamily="18" charset="0"/>
              <a:cs typeface="Century" panose="020406040505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entury" panose="02040604050505020304" pitchFamily="18" charset="0"/>
                <a:cs typeface="Century" panose="02040604050505020304" pitchFamily="18" charset="0"/>
              </a:rPr>
              <a:t>b = 'is </a:t>
            </a:r>
            <a:r>
              <a:rPr lang="en-US" sz="2800" dirty="0" err="1">
                <a:effectLst/>
                <a:latin typeface="Calibri" panose="020F0502020204030204" pitchFamily="34" charset="0"/>
                <a:ea typeface="Century" panose="02040604050505020304" pitchFamily="18" charset="0"/>
                <a:cs typeface="Century" panose="02040604050505020304" pitchFamily="18" charset="0"/>
              </a:rPr>
              <a:t>is</a:t>
            </a:r>
            <a:r>
              <a:rPr lang="en-US" sz="2800" dirty="0">
                <a:effectLst/>
                <a:latin typeface="Calibri" panose="020F0502020204030204" pitchFamily="34" charset="0"/>
                <a:ea typeface="Century" panose="02040604050505020304" pitchFamily="18" charset="0"/>
                <a:cs typeface="Century" panose="020406040505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entury" panose="02040604050505020304" pitchFamily="18" charset="0"/>
                <a:cs typeface="Century" panose="02040604050505020304" pitchFamily="18" charset="0"/>
              </a:rPr>
              <a:t>pyth</a:t>
            </a:r>
            <a:r>
              <a:rPr lang="en-US" sz="2800" dirty="0">
                <a:effectLst/>
                <a:latin typeface="Calibri" panose="020F0502020204030204" pitchFamily="34" charset="0"/>
                <a:ea typeface="Century" panose="02040604050505020304" pitchFamily="18" charset="0"/>
                <a:cs typeface="Century" panose="02040604050505020304" pitchFamily="18" charset="0"/>
              </a:rPr>
              <a:t>'</a:t>
            </a:r>
            <a:endParaRPr lang="en-US" sz="2800" dirty="0">
              <a:effectLst/>
              <a:latin typeface="Century" panose="02040604050505020304" pitchFamily="18" charset="0"/>
              <a:ea typeface="Century" panose="02040604050505020304" pitchFamily="18" charset="0"/>
              <a:cs typeface="Century" panose="020406040505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entury" panose="02040604050505020304" pitchFamily="18" charset="0"/>
                <a:cs typeface="Century" panose="02040604050505020304" pitchFamily="18" charset="0"/>
              </a:rPr>
              <a:t>c = [8, 7, 5, 4, 3, 2, 1]</a:t>
            </a:r>
          </a:p>
          <a:p>
            <a:pPr marL="228600" marR="0">
              <a:spcBef>
                <a:spcPts val="600"/>
              </a:spcBef>
              <a:spcAft>
                <a:spcPts val="0"/>
              </a:spcAft>
            </a:pPr>
            <a:endParaRPr lang="en-US" sz="2800" dirty="0">
              <a:latin typeface="Calibri" panose="020F0502020204030204" pitchFamily="34" charset="0"/>
              <a:ea typeface="Century" panose="02040604050505020304" pitchFamily="18" charset="0"/>
              <a:cs typeface="Century" panose="02040604050505020304" pitchFamily="18" charset="0"/>
            </a:endParaRPr>
          </a:p>
          <a:p>
            <a:pPr marL="228600" marR="0">
              <a:spcBef>
                <a:spcPts val="600"/>
              </a:spcBef>
              <a:spcAft>
                <a:spcPts val="0"/>
              </a:spcAft>
            </a:pPr>
            <a:endParaRPr lang="en-US" sz="2800" dirty="0">
              <a:effectLst/>
              <a:latin typeface="Century" panose="02040604050505020304" pitchFamily="18" charset="0"/>
              <a:ea typeface="Century" panose="02040604050505020304" pitchFamily="18" charset="0"/>
              <a:cs typeface="Century" panose="020406040505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114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6934200" cy="715962"/>
          </a:xfrm>
        </p:spPr>
        <p:txBody>
          <a:bodyPr/>
          <a:lstStyle/>
          <a:p>
            <a:r>
              <a:rPr lang="en-US" altLang="en-US" sz="3000" dirty="0">
                <a:solidFill>
                  <a:schemeClr val="tx1"/>
                </a:solidFill>
              </a:rPr>
              <a:t>What is Unpacking?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82700"/>
            <a:ext cx="6934200" cy="510540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altLang="ko-KR" sz="24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Unpacking in Python refers to the process of extracting elements from a data structure (such as a tuple, list, or dictionary) and assigning them to variables. It allows you to quickly and conveniently access the values within a data structure without having to access them individually.</a:t>
            </a:r>
          </a:p>
        </p:txBody>
      </p:sp>
    </p:spTree>
    <p:extLst>
      <p:ext uri="{BB962C8B-B14F-4D97-AF65-F5344CB8AC3E}">
        <p14:creationId xmlns:p14="http://schemas.microsoft.com/office/powerpoint/2010/main" val="2725602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FDB4-46D5-D0B1-17A6-A948283C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01: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303B2-1CDF-EF47-B598-0FF60E37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572000"/>
          </a:xfrm>
        </p:spPr>
        <p:txBody>
          <a:bodyPr/>
          <a:lstStyle/>
          <a:p>
            <a:pPr marL="342900" marR="0" lvl="0" indent="-342900" rtl="0">
              <a:spcBef>
                <a:spcPts val="60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>
                <a:effectLst/>
                <a:latin typeface="Calibri" panose="020F0502020204030204" pitchFamily="34" charset="0"/>
                <a:ea typeface="Century" panose="02040604050505020304" pitchFamily="18" charset="0"/>
                <a:cs typeface="Century" panose="02040604050505020304" pitchFamily="18" charset="0"/>
              </a:rPr>
              <a:t>a = [1,2,3,4,'This is python',[1,[1,2,3,4,5,7,8]]]</a:t>
            </a:r>
            <a:endParaRPr lang="en-US" sz="2800" dirty="0">
              <a:effectLst/>
              <a:latin typeface="Century" panose="02040604050505020304" pitchFamily="18" charset="0"/>
              <a:ea typeface="Century" panose="02040604050505020304" pitchFamily="18" charset="0"/>
              <a:cs typeface="Century" panose="020406040505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entury" panose="02040604050505020304" pitchFamily="18" charset="0"/>
                <a:cs typeface="Century" panose="02040604050505020304" pitchFamily="18" charset="0"/>
              </a:rPr>
              <a:t>b = 'is </a:t>
            </a:r>
            <a:r>
              <a:rPr lang="en-US" sz="2800" dirty="0" err="1">
                <a:effectLst/>
                <a:latin typeface="Calibri" panose="020F0502020204030204" pitchFamily="34" charset="0"/>
                <a:ea typeface="Century" panose="02040604050505020304" pitchFamily="18" charset="0"/>
                <a:cs typeface="Century" panose="02040604050505020304" pitchFamily="18" charset="0"/>
              </a:rPr>
              <a:t>is</a:t>
            </a:r>
            <a:r>
              <a:rPr lang="en-US" sz="2800" dirty="0">
                <a:effectLst/>
                <a:latin typeface="Calibri" panose="020F0502020204030204" pitchFamily="34" charset="0"/>
                <a:ea typeface="Century" panose="02040604050505020304" pitchFamily="18" charset="0"/>
                <a:cs typeface="Century" panose="020406040505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entury" panose="02040604050505020304" pitchFamily="18" charset="0"/>
                <a:cs typeface="Century" panose="02040604050505020304" pitchFamily="18" charset="0"/>
              </a:rPr>
              <a:t>pyth</a:t>
            </a:r>
            <a:r>
              <a:rPr lang="en-US" sz="2800" dirty="0">
                <a:effectLst/>
                <a:latin typeface="Calibri" panose="020F0502020204030204" pitchFamily="34" charset="0"/>
                <a:ea typeface="Century" panose="02040604050505020304" pitchFamily="18" charset="0"/>
                <a:cs typeface="Century" panose="02040604050505020304" pitchFamily="18" charset="0"/>
              </a:rPr>
              <a:t>'</a:t>
            </a:r>
            <a:endParaRPr lang="en-US" sz="2800" dirty="0">
              <a:effectLst/>
              <a:latin typeface="Century" panose="02040604050505020304" pitchFamily="18" charset="0"/>
              <a:ea typeface="Century" panose="02040604050505020304" pitchFamily="18" charset="0"/>
              <a:cs typeface="Century" panose="020406040505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entury" panose="02040604050505020304" pitchFamily="18" charset="0"/>
                <a:cs typeface="Century" panose="02040604050505020304" pitchFamily="18" charset="0"/>
              </a:rPr>
              <a:t>c = [8, 7, 5, 4, 3, 2, 1]</a:t>
            </a:r>
          </a:p>
          <a:p>
            <a:pPr marL="228600" marR="0">
              <a:spcBef>
                <a:spcPts val="600"/>
              </a:spcBef>
              <a:spcAft>
                <a:spcPts val="0"/>
              </a:spcAft>
            </a:pPr>
            <a:endParaRPr lang="en-US" sz="2800" dirty="0">
              <a:latin typeface="Calibri" panose="020F0502020204030204" pitchFamily="34" charset="0"/>
              <a:ea typeface="Century" panose="02040604050505020304" pitchFamily="18" charset="0"/>
              <a:cs typeface="Century" panose="020406040505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entury" panose="02040604050505020304" pitchFamily="18" charset="0"/>
                <a:cs typeface="Century" panose="02040604050505020304" pitchFamily="18" charset="0"/>
              </a:rPr>
              <a:t>Solution: </a:t>
            </a:r>
            <a:endParaRPr lang="en-US" sz="2800" dirty="0">
              <a:effectLst/>
              <a:latin typeface="Century" panose="02040604050505020304" pitchFamily="18" charset="0"/>
              <a:ea typeface="Century" panose="02040604050505020304" pitchFamily="18" charset="0"/>
              <a:cs typeface="Century" panose="02040604050505020304" pitchFamily="18" charset="0"/>
            </a:endParaRPr>
          </a:p>
          <a:p>
            <a:pPr marL="228600" marR="0"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entury" panose="02040604050505020304" pitchFamily="18" charset="0"/>
                <a:cs typeface="Century" panose="02040604050505020304" pitchFamily="18" charset="0"/>
              </a:rPr>
              <a:t>a[4][2:12]</a:t>
            </a:r>
            <a:endParaRPr lang="en-US" sz="2800" dirty="0">
              <a:effectLst/>
              <a:latin typeface="Century" panose="02040604050505020304" pitchFamily="18" charset="0"/>
              <a:ea typeface="Century" panose="02040604050505020304" pitchFamily="18" charset="0"/>
              <a:cs typeface="Century" panose="02040604050505020304" pitchFamily="18" charset="0"/>
            </a:endParaRPr>
          </a:p>
          <a:p>
            <a:pPr marL="228600" marR="0"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entury" panose="02040604050505020304" pitchFamily="18" charset="0"/>
                <a:cs typeface="Century" panose="02040604050505020304" pitchFamily="18" charset="0"/>
              </a:rPr>
              <a:t>c = a[5][1][::-1]</a:t>
            </a:r>
            <a:endParaRPr lang="en-US" sz="2800" dirty="0">
              <a:effectLst/>
              <a:latin typeface="Century" panose="02040604050505020304" pitchFamily="18" charset="0"/>
              <a:ea typeface="Century" panose="02040604050505020304" pitchFamily="18" charset="0"/>
              <a:cs typeface="Century" panose="02040604050505020304" pitchFamily="18" charset="0"/>
            </a:endParaRPr>
          </a:p>
          <a:p>
            <a:pPr marL="228600" marR="0">
              <a:spcBef>
                <a:spcPts val="600"/>
              </a:spcBef>
              <a:spcAft>
                <a:spcPts val="0"/>
              </a:spcAft>
            </a:pPr>
            <a:endParaRPr lang="en-US" sz="2800" dirty="0">
              <a:effectLst/>
              <a:latin typeface="Century" panose="02040604050505020304" pitchFamily="18" charset="0"/>
              <a:ea typeface="Century" panose="02040604050505020304" pitchFamily="18" charset="0"/>
              <a:cs typeface="Century" panose="020406040505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5734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B398-C062-A3AD-B0BD-9BEE6FFD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02: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E0FC75-DF73-3949-B4A4-03B9442BD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6400"/>
            <a:ext cx="9156700" cy="3960010"/>
          </a:xfrm>
        </p:spPr>
      </p:pic>
    </p:spTree>
    <p:extLst>
      <p:ext uri="{BB962C8B-B14F-4D97-AF65-F5344CB8AC3E}">
        <p14:creationId xmlns:p14="http://schemas.microsoft.com/office/powerpoint/2010/main" val="2611711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B398-C062-A3AD-B0BD-9BEE6FFD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02: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9025FE-9B4A-B119-FF91-A6FD90DE9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8800"/>
            <a:ext cx="9039636" cy="3818139"/>
          </a:xfrm>
        </p:spPr>
      </p:pic>
    </p:spTree>
    <p:extLst>
      <p:ext uri="{BB962C8B-B14F-4D97-AF65-F5344CB8AC3E}">
        <p14:creationId xmlns:p14="http://schemas.microsoft.com/office/powerpoint/2010/main" val="348906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049" y="1131863"/>
            <a:ext cx="4036849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dirty="0">
                <a:solidFill>
                  <a:srgbClr val="FFC000"/>
                </a:solidFill>
                <a:latin typeface="Century Gothic"/>
                <a:cs typeface="Century Gothic"/>
              </a:rPr>
              <a:t>A Side </a:t>
            </a:r>
            <a:r>
              <a:rPr spc="-4" dirty="0">
                <a:solidFill>
                  <a:srgbClr val="FFC000"/>
                </a:solidFill>
                <a:latin typeface="Century Gothic"/>
                <a:cs typeface="Century Gothic"/>
              </a:rPr>
              <a:t>Note </a:t>
            </a:r>
            <a:r>
              <a:rPr dirty="0">
                <a:solidFill>
                  <a:srgbClr val="FFC000"/>
                </a:solidFill>
                <a:latin typeface="Century Gothic"/>
                <a:cs typeface="Century Gothic"/>
              </a:rPr>
              <a:t>on</a:t>
            </a:r>
            <a:r>
              <a:rPr spc="-4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pc="-4" dirty="0">
                <a:solidFill>
                  <a:srgbClr val="FFC000"/>
                </a:solidFill>
                <a:latin typeface="Century Gothic"/>
                <a:cs typeface="Century Gothic"/>
              </a:rPr>
              <a:t>Tuples</a:t>
            </a:r>
            <a:endParaRPr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049" y="2014537"/>
            <a:ext cx="4441851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11" dirty="0">
                <a:solidFill>
                  <a:srgbClr val="FFFFFF"/>
                </a:solidFill>
                <a:latin typeface="Century Gothic"/>
                <a:cs typeface="Century Gothic"/>
              </a:rPr>
              <a:t>What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defines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tuple 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Python, 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not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()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, but</a:t>
            </a:r>
            <a:r>
              <a:rPr sz="1500" spc="3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,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algn="l" defTabSz="685800" fontAlgn="auto">
              <a:spcBef>
                <a:spcPts val="30"/>
              </a:spcBef>
              <a:spcAft>
                <a:spcPts val="0"/>
              </a:spcAft>
            </a:pPr>
            <a:endParaRPr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  <a:tabLst>
                <a:tab pos="820103" algn="l"/>
                <a:tab pos="2300288" algn="l"/>
              </a:tabLst>
            </a:pPr>
            <a:r>
              <a:rPr sz="1500" spc="-4" dirty="0">
                <a:solidFill>
                  <a:srgbClr val="FFFF00"/>
                </a:solidFill>
                <a:latin typeface="Century Gothic"/>
                <a:cs typeface="Century Gothic"/>
              </a:rPr>
              <a:t>1,</a:t>
            </a:r>
            <a:r>
              <a:rPr sz="1500" spc="4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Century Gothic"/>
                <a:cs typeface="Century Gothic"/>
              </a:rPr>
              <a:t>2, </a:t>
            </a:r>
            <a:r>
              <a:rPr sz="1500" dirty="0">
                <a:solidFill>
                  <a:srgbClr val="FFFF00"/>
                </a:solidFill>
                <a:latin typeface="Century Gothic"/>
                <a:cs typeface="Century Gothic"/>
              </a:rPr>
              <a:t>3</a:t>
            </a:r>
            <a:r>
              <a:rPr sz="1500" dirty="0">
                <a:solidFill>
                  <a:srgbClr val="00AFEF"/>
                </a:solidFill>
                <a:latin typeface="Century Gothic"/>
                <a:cs typeface="Century Gothic"/>
              </a:rPr>
              <a:t>	</a:t>
            </a:r>
            <a:r>
              <a:rPr sz="1500" spc="8" dirty="0">
                <a:solidFill>
                  <a:srgbClr val="FFC000"/>
                </a:solidFill>
                <a:latin typeface="Century Gothic"/>
                <a:cs typeface="Century Gothic"/>
              </a:rPr>
              <a:t>is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also</a:t>
            </a:r>
            <a:r>
              <a:rPr sz="1500" spc="-26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C000"/>
                </a:solidFill>
                <a:latin typeface="Century Gothic"/>
                <a:cs typeface="Century Gothic"/>
              </a:rPr>
              <a:t>a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 tuple	</a:t>
            </a:r>
            <a:r>
              <a:rPr lang="en-US" sz="1500" spc="-5" baseline="1543" dirty="0">
                <a:solidFill>
                  <a:srgbClr val="FFC000"/>
                </a:solidFill>
                <a:latin typeface="Lucida Console"/>
                <a:sym typeface="Symbol" panose="05050102010706020507" pitchFamily="18" charset="2"/>
              </a:rPr>
              <a:t> </a:t>
            </a:r>
            <a:r>
              <a:rPr lang="en-US" sz="1500" dirty="0">
                <a:solidFill>
                  <a:srgbClr val="FFFFFF"/>
                </a:solidFill>
                <a:latin typeface="Calibri"/>
                <a:cs typeface="Wingdings"/>
              </a:rPr>
              <a:t> </a:t>
            </a:r>
            <a:r>
              <a:rPr lang="en-US" sz="1500" spc="-4" dirty="0">
                <a:solidFill>
                  <a:srgbClr val="FFFF00"/>
                </a:solidFill>
                <a:latin typeface="Calibri"/>
              </a:rPr>
              <a:t>→</a:t>
            </a:r>
            <a:r>
              <a:rPr sz="1500" spc="6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500" spc="-11" dirty="0">
                <a:solidFill>
                  <a:srgbClr val="FFFF00"/>
                </a:solidFill>
                <a:latin typeface="Hack" pitchFamily="2" charset="0"/>
                <a:cs typeface="Century Gothic"/>
              </a:rPr>
              <a:t>(1, </a:t>
            </a:r>
            <a:r>
              <a:rPr sz="1500" spc="-4" dirty="0">
                <a:solidFill>
                  <a:srgbClr val="FFFF00"/>
                </a:solidFill>
                <a:latin typeface="Hack" pitchFamily="2" charset="0"/>
                <a:cs typeface="Century Gothic"/>
              </a:rPr>
              <a:t>2, 3)</a:t>
            </a:r>
            <a:endParaRPr sz="1500" dirty="0">
              <a:solidFill>
                <a:srgbClr val="FFFF00"/>
              </a:solidFill>
              <a:latin typeface="Hack" pitchFamily="2" charset="0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3617" y="2614701"/>
            <a:ext cx="393458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()</a:t>
            </a:r>
            <a:r>
              <a:rPr sz="1500" spc="-363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are used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make the tuple clearer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050" y="3116769"/>
            <a:ext cx="8099450" cy="24102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To create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tuple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with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 single</a:t>
            </a:r>
            <a:r>
              <a:rPr sz="1500" spc="3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element: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algn="l" defTabSz="685800" fontAlgn="auto">
              <a:spcBef>
                <a:spcPts val="30"/>
              </a:spcBef>
              <a:spcAft>
                <a:spcPts val="0"/>
              </a:spcAft>
            </a:pPr>
            <a:endParaRPr sz="18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  <a:tabLst>
                <a:tab pos="728663" algn="l"/>
                <a:tab pos="3279934" algn="l"/>
                <a:tab pos="3550920" algn="l"/>
              </a:tabLst>
            </a:pPr>
            <a:r>
              <a:rPr spc="-5" baseline="3086" dirty="0">
                <a:solidFill>
                  <a:srgbClr val="FFFF00"/>
                </a:solidFill>
                <a:latin typeface="Lucida Console"/>
                <a:cs typeface="Lucida Console"/>
              </a:rPr>
              <a:t>(1)</a:t>
            </a:r>
            <a:r>
              <a:rPr spc="-5" baseline="3086" dirty="0">
                <a:solidFill>
                  <a:srgbClr val="00AFEF"/>
                </a:solidFill>
                <a:latin typeface="Lucida Console"/>
                <a:cs typeface="Lucida Console"/>
              </a:rPr>
              <a:t>	</a:t>
            </a:r>
            <a:r>
              <a:rPr sz="1500" spc="-8" dirty="0">
                <a:solidFill>
                  <a:srgbClr val="FFFFFF"/>
                </a:solidFill>
                <a:latin typeface="Century Gothic"/>
              </a:rPr>
              <a:t>will </a:t>
            </a:r>
            <a:r>
              <a:rPr sz="2100" spc="-5" baseline="3086" dirty="0">
                <a:solidFill>
                  <a:srgbClr val="FFFF00"/>
                </a:solidFill>
                <a:latin typeface="Century Gothic"/>
                <a:cs typeface="Century Gothic"/>
              </a:rPr>
              <a:t>not</a:t>
            </a:r>
            <a:r>
              <a:rPr spc="-5" baseline="3086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</a:rPr>
              <a:t>work as intended</a:t>
            </a:r>
            <a:r>
              <a:rPr lang="en-US" sz="1500" spc="-8" dirty="0">
                <a:solidFill>
                  <a:srgbClr val="FFFFFF"/>
                </a:solidFill>
                <a:latin typeface="Century Gothic"/>
              </a:rPr>
              <a:t>      </a:t>
            </a:r>
            <a:r>
              <a:rPr lang="en-US" sz="1500" spc="-4" dirty="0">
                <a:solidFill>
                  <a:srgbClr val="FFC000"/>
                </a:solidFill>
                <a:latin typeface="Calibri"/>
              </a:rPr>
              <a:t>→</a:t>
            </a:r>
            <a:r>
              <a:rPr lang="en-US" sz="1800" spc="-4" dirty="0">
                <a:solidFill>
                  <a:srgbClr val="FFC000"/>
                </a:solidFill>
                <a:latin typeface="Lucida Console"/>
                <a:sym typeface="Symbol" panose="05050102010706020507" pitchFamily="18" charset="2"/>
              </a:rPr>
              <a:t> </a:t>
            </a:r>
            <a:r>
              <a:rPr sz="1500" spc="-4" dirty="0">
                <a:solidFill>
                  <a:srgbClr val="FFC000"/>
                </a:solidFill>
                <a:latin typeface="Hack" pitchFamily="2" charset="0"/>
              </a:rPr>
              <a:t>int</a:t>
            </a:r>
          </a:p>
          <a:p>
            <a:pPr algn="l" defTabSz="685800" fontAlgn="auto">
              <a:spcBef>
                <a:spcPts val="38"/>
              </a:spcBef>
              <a:spcAft>
                <a:spcPts val="0"/>
              </a:spcAft>
            </a:pPr>
            <a:endParaRPr sz="27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  <a:tabLst>
                <a:tab pos="549116" algn="l"/>
                <a:tab pos="1144429" algn="l"/>
                <a:tab pos="2208848" algn="l"/>
                <a:tab pos="2479834" algn="l"/>
              </a:tabLst>
            </a:pPr>
            <a:r>
              <a:rPr spc="-5" baseline="1543" dirty="0">
                <a:solidFill>
                  <a:srgbClr val="FFFF00"/>
                </a:solidFill>
                <a:latin typeface="Lucida Console"/>
                <a:cs typeface="Lucida Console"/>
              </a:rPr>
              <a:t>1,</a:t>
            </a:r>
            <a:r>
              <a:rPr spc="-5" baseline="1543" dirty="0">
                <a:solidFill>
                  <a:srgbClr val="00AFEF"/>
                </a:solidFill>
                <a:latin typeface="Lucida Console"/>
                <a:cs typeface="Lucida Console"/>
              </a:rPr>
              <a:t>	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or	</a:t>
            </a:r>
            <a:r>
              <a:rPr spc="-5" baseline="1543" dirty="0">
                <a:solidFill>
                  <a:srgbClr val="FFFF00"/>
                </a:solidFill>
                <a:latin typeface="Lucida Console"/>
                <a:cs typeface="Lucida Console"/>
              </a:rPr>
              <a:t>(1,</a:t>
            </a:r>
            <a:r>
              <a:rPr spc="5" baseline="1543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pc="-5" baseline="1543" dirty="0">
                <a:solidFill>
                  <a:srgbClr val="FFFF00"/>
                </a:solidFill>
                <a:latin typeface="Lucida Console"/>
                <a:cs typeface="Lucida Console"/>
              </a:rPr>
              <a:t>)</a:t>
            </a:r>
            <a:r>
              <a:rPr spc="-5" baseline="1543" dirty="0">
                <a:solidFill>
                  <a:srgbClr val="00AFEF"/>
                </a:solidFill>
                <a:latin typeface="Lucida Console"/>
                <a:cs typeface="Lucida Console"/>
              </a:rPr>
              <a:t>	</a:t>
            </a:r>
            <a:r>
              <a:rPr lang="en-US" sz="1500" spc="-4" dirty="0">
                <a:solidFill>
                  <a:srgbClr val="FFC000"/>
                </a:solidFill>
                <a:latin typeface="Calibri"/>
              </a:rPr>
              <a:t> →</a:t>
            </a:r>
            <a:r>
              <a:rPr lang="en-US" sz="1500" spc="-5" baseline="1543" dirty="0">
                <a:solidFill>
                  <a:srgbClr val="FFC000"/>
                </a:solidFill>
                <a:latin typeface="Lucida Console"/>
                <a:sym typeface="Symbol" panose="05050102010706020507" pitchFamily="18" charset="2"/>
              </a:rPr>
              <a:t> </a:t>
            </a:r>
            <a:r>
              <a:rPr sz="1500" spc="-4" dirty="0">
                <a:solidFill>
                  <a:srgbClr val="FFC000"/>
                </a:solidFill>
                <a:latin typeface="Hack" pitchFamily="2" charset="0"/>
              </a:rPr>
              <a:t>tuple</a:t>
            </a:r>
            <a:endParaRPr lang="en-US" sz="1500" spc="-4" dirty="0">
              <a:solidFill>
                <a:srgbClr val="FFC000"/>
              </a:solidFill>
              <a:latin typeface="Hack" pitchFamily="2" charset="0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  <a:tabLst>
                <a:tab pos="549116" algn="l"/>
                <a:tab pos="1144429" algn="l"/>
                <a:tab pos="2208848" algn="l"/>
                <a:tab pos="2479834" algn="l"/>
              </a:tabLst>
            </a:pPr>
            <a:endParaRPr lang="en-US" sz="1500" spc="-4" dirty="0">
              <a:solidFill>
                <a:srgbClr val="FFC000"/>
              </a:solidFill>
              <a:latin typeface="Hack" pitchFamily="2" charset="0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  <a:tabLst>
                <a:tab pos="549116" algn="l"/>
                <a:tab pos="1144429" algn="l"/>
                <a:tab pos="2208848" algn="l"/>
                <a:tab pos="2479834" algn="l"/>
              </a:tabLst>
            </a:pPr>
            <a:endParaRPr lang="en-US" sz="1500" spc="-4" dirty="0">
              <a:solidFill>
                <a:srgbClr val="FFC000"/>
              </a:solidFill>
              <a:latin typeface="Hack" pitchFamily="2" charset="0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  <a:tabLst>
                <a:tab pos="549116" algn="l"/>
                <a:tab pos="1144429" algn="l"/>
                <a:tab pos="2208848" algn="l"/>
                <a:tab pos="2479834" algn="l"/>
              </a:tabLst>
            </a:pPr>
            <a:r>
              <a:rPr lang="en-US"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lang="en-US" sz="1500" dirty="0">
                <a:solidFill>
                  <a:srgbClr val="FFFFFF"/>
                </a:solidFill>
                <a:latin typeface="Century Gothic"/>
                <a:cs typeface="Century Gothic"/>
              </a:rPr>
              <a:t>only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exception </a:t>
            </a:r>
            <a:r>
              <a:rPr lang="en-US"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lang="en-US" sz="1500" spc="-11" dirty="0">
                <a:solidFill>
                  <a:srgbClr val="FFFFFF"/>
                </a:solidFill>
                <a:latin typeface="Century Gothic"/>
                <a:cs typeface="Century Gothic"/>
              </a:rPr>
              <a:t>when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creating an empty</a:t>
            </a:r>
            <a:r>
              <a:rPr lang="en-US" sz="150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tuple:       </a:t>
            </a:r>
            <a:r>
              <a:rPr lang="en-US"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(</a:t>
            </a:r>
            <a:r>
              <a:rPr lang="en-US"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)</a:t>
            </a:r>
            <a:r>
              <a:rPr lang="en-US" sz="1500" spc="-4" dirty="0">
                <a:solidFill>
                  <a:srgbClr val="00AFEF"/>
                </a:solidFill>
                <a:latin typeface="Lucida Console"/>
                <a:cs typeface="Lucida Console"/>
              </a:rPr>
              <a:t>    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lang="en-US" sz="1500" dirty="0">
                <a:solidFill>
                  <a:srgbClr val="FFFFFF"/>
                </a:solidFill>
                <a:latin typeface="Century Gothic"/>
                <a:cs typeface="Century Gothic"/>
              </a:rPr>
              <a:t>r        </a:t>
            </a:r>
            <a:r>
              <a:rPr lang="en-US"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tup</a:t>
            </a:r>
            <a:r>
              <a:rPr lang="en-US" sz="1500" dirty="0">
                <a:solidFill>
                  <a:srgbClr val="FFFF00"/>
                </a:solidFill>
                <a:latin typeface="Lucida Console"/>
                <a:cs typeface="Lucida Console"/>
              </a:rPr>
              <a:t>le</a:t>
            </a:r>
            <a:r>
              <a:rPr lang="en-US"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()</a:t>
            </a:r>
            <a:endParaRPr lang="en-US" sz="150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  <a:tabLst>
                <a:tab pos="549116" algn="l"/>
                <a:tab pos="1144429" algn="l"/>
                <a:tab pos="2208848" algn="l"/>
                <a:tab pos="2479834" algn="l"/>
              </a:tabLst>
            </a:pPr>
            <a:endParaRPr sz="1500" spc="-4" dirty="0">
              <a:solidFill>
                <a:srgbClr val="FFC000"/>
              </a:solidFill>
              <a:latin typeface="Hack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B36B9A-D0DB-4F25-ACE5-A9A8FA0BF209}"/>
              </a:ext>
            </a:extLst>
          </p:cNvPr>
          <p:cNvSpPr/>
          <p:nvPr/>
        </p:nvSpPr>
        <p:spPr>
          <a:xfrm>
            <a:off x="400050" y="1679317"/>
            <a:ext cx="154898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(1, </a:t>
            </a:r>
            <a:r>
              <a:rPr lang="en-US" sz="1500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2,</a:t>
            </a:r>
            <a:r>
              <a:rPr lang="en-US" sz="1500" spc="-11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 </a:t>
            </a:r>
            <a:r>
              <a:rPr lang="en-US" sz="1500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3)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761" y="857137"/>
            <a:ext cx="3656038" cy="5482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500" dirty="0">
                <a:solidFill>
                  <a:srgbClr val="FFC000"/>
                </a:solidFill>
              </a:rPr>
              <a:t>Packed 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049" y="1568345"/>
            <a:ext cx="6913589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>
              <a:spcBef>
                <a:spcPts val="7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Packed values refers to values that are </a:t>
            </a:r>
            <a:r>
              <a:rPr sz="1800" dirty="0">
                <a:solidFill>
                  <a:srgbClr val="FFC000"/>
                </a:solidFill>
                <a:latin typeface="Century Gothic"/>
                <a:cs typeface="Century Gothic"/>
              </a:rPr>
              <a:t>bundled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together in some way</a:t>
            </a:r>
            <a:endParaRPr sz="1800" dirty="0">
              <a:latin typeface="Century Gothic"/>
              <a:cs typeface="Century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10568"/>
              </p:ext>
            </p:extLst>
          </p:nvPr>
        </p:nvGraphicFramePr>
        <p:xfrm>
          <a:off x="446061" y="2655304"/>
          <a:ext cx="7424638" cy="1371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7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11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Tuples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and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Lists are</a:t>
                      </a:r>
                      <a:r>
                        <a:rPr sz="1800" spc="4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obvious</a:t>
                      </a:r>
                      <a:endParaRPr sz="1800" dirty="0">
                        <a:latin typeface="Century Gothic"/>
                        <a:cs typeface="Century Gothic"/>
                      </a:endParaRPr>
                    </a:p>
                  </a:txBody>
                  <a:tcPr marL="0" marR="0" marT="953" marB="0"/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ts val="2135"/>
                        </a:lnSpc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35"/>
                        </a:lnSpc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=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35"/>
                        </a:lnSpc>
                      </a:pPr>
                      <a:r>
                        <a:rPr sz="18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(1, 2,</a:t>
                      </a:r>
                      <a:r>
                        <a:rPr sz="1800" spc="-5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3)</a:t>
                      </a:r>
                      <a:endParaRPr sz="1800" dirty="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2095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Even a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string 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is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considered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to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be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packed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value:</a:t>
                      </a:r>
                      <a:endParaRPr sz="18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l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00" dirty="0">
                        <a:solidFill>
                          <a:srgbClr val="FFFF00"/>
                        </a:solidFill>
                        <a:latin typeface="Hack" pitchFamily="2" charset="0"/>
                        <a:cs typeface="Times New Roman"/>
                      </a:endParaRPr>
                    </a:p>
                    <a:p>
                      <a:pPr marL="285115">
                        <a:lnSpc>
                          <a:spcPts val="2135"/>
                        </a:lnSpc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s</a:t>
                      </a: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=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00" dirty="0">
                        <a:solidFill>
                          <a:srgbClr val="FFFF00"/>
                        </a:solidFill>
                        <a:latin typeface="Hack" pitchFamily="2" charset="0"/>
                        <a:cs typeface="Times New Roman"/>
                      </a:endParaRPr>
                    </a:p>
                    <a:p>
                      <a:pPr marL="68580">
                        <a:lnSpc>
                          <a:spcPts val="2135"/>
                        </a:lnSpc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=</a:t>
                      </a: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[1, 2,</a:t>
                      </a:r>
                      <a:r>
                        <a:rPr sz="1800" spc="-5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3]</a:t>
                      </a:r>
                      <a:endParaRPr sz="1800" dirty="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00" dirty="0">
                        <a:solidFill>
                          <a:srgbClr val="FFFF00"/>
                        </a:solidFill>
                        <a:latin typeface="Hack" pitchFamily="2" charset="0"/>
                        <a:cs typeface="Times New Roman"/>
                      </a:endParaRPr>
                    </a:p>
                    <a:p>
                      <a:pPr marL="68580">
                        <a:lnSpc>
                          <a:spcPts val="2135"/>
                        </a:lnSpc>
                      </a:pPr>
                      <a:r>
                        <a:rPr sz="1800" spc="-5" dirty="0">
                          <a:solidFill>
                            <a:srgbClr val="FFFF00"/>
                          </a:solidFill>
                          <a:latin typeface="Hack" pitchFamily="2" charset="0"/>
                          <a:cs typeface="Lucida Console"/>
                        </a:rPr>
                        <a:t>'python'</a:t>
                      </a:r>
                      <a:endParaRPr sz="1800" dirty="0">
                        <a:solidFill>
                          <a:srgbClr val="FFFF00"/>
                        </a:solidFill>
                        <a:latin typeface="Hack" pitchFamily="2" charset="0"/>
                        <a:cs typeface="Lucida Console"/>
                      </a:endParaRPr>
                    </a:p>
                  </a:txBody>
                  <a:tcPr marL="0" marR="0" marT="666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28600" y="4299359"/>
            <a:ext cx="4534052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Sets and dictionaries are also packed values:</a:t>
            </a:r>
            <a:endParaRPr sz="15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0658" y="4299359"/>
            <a:ext cx="219379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00"/>
                </a:solidFill>
                <a:latin typeface="Hack" pitchFamily="2" charset="0"/>
              </a:rPr>
              <a:t>set1 = {1, 2, 3}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91050" y="4726040"/>
            <a:ext cx="327964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d = {'a': 1, 'b': 2, 'c': 3}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8942" y="5453196"/>
            <a:ext cx="647905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In fact, any </a:t>
            </a:r>
            <a:r>
              <a:rPr sz="1800" dirty="0">
                <a:solidFill>
                  <a:srgbClr val="FFC000"/>
                </a:solidFill>
                <a:latin typeface="Century Gothic"/>
                <a:cs typeface="Century Gothic"/>
              </a:rPr>
              <a:t>iterable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can be considered a packed value</a:t>
            </a:r>
            <a:endParaRPr sz="1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759" y="1049137"/>
            <a:ext cx="6253506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pc="-8" dirty="0">
                <a:solidFill>
                  <a:srgbClr val="FFC000"/>
                </a:solidFill>
                <a:latin typeface="Century Gothic"/>
                <a:cs typeface="Century Gothic"/>
              </a:rPr>
              <a:t>Unpacking </a:t>
            </a:r>
            <a:r>
              <a:rPr spc="-4" dirty="0">
                <a:solidFill>
                  <a:srgbClr val="FFC000"/>
                </a:solidFill>
                <a:latin typeface="Century Gothic"/>
                <a:cs typeface="Century Gothic"/>
              </a:rPr>
              <a:t>Packed</a:t>
            </a:r>
            <a:r>
              <a:rPr spc="19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pc="-4" dirty="0">
                <a:solidFill>
                  <a:srgbClr val="FFC000"/>
                </a:solidFill>
                <a:latin typeface="Century Gothic"/>
                <a:cs typeface="Century Gothic"/>
              </a:rPr>
              <a:t>Values</a:t>
            </a:r>
            <a:endParaRPr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049" y="2445599"/>
            <a:ext cx="223389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a, b, c = [1, 2, 3]</a:t>
            </a:r>
          </a:p>
        </p:txBody>
      </p:sp>
      <p:sp>
        <p:nvSpPr>
          <p:cNvPr id="4" name="object 4"/>
          <p:cNvSpPr/>
          <p:nvPr/>
        </p:nvSpPr>
        <p:spPr>
          <a:xfrm>
            <a:off x="1099834" y="2769257"/>
            <a:ext cx="330518" cy="584835"/>
          </a:xfrm>
          <a:custGeom>
            <a:avLst/>
            <a:gdLst/>
            <a:ahLst/>
            <a:cxnLst/>
            <a:rect l="l" t="t" r="r" b="b"/>
            <a:pathLst>
              <a:path w="440689" h="779780">
                <a:moveTo>
                  <a:pt x="49124" y="61634"/>
                </a:moveTo>
                <a:lnTo>
                  <a:pt x="26512" y="74236"/>
                </a:lnTo>
                <a:lnTo>
                  <a:pt x="414400" y="770889"/>
                </a:lnTo>
                <a:lnTo>
                  <a:pt x="417830" y="777239"/>
                </a:lnTo>
                <a:lnTo>
                  <a:pt x="425703" y="779398"/>
                </a:lnTo>
                <a:lnTo>
                  <a:pt x="438276" y="772413"/>
                </a:lnTo>
                <a:lnTo>
                  <a:pt x="440436" y="764539"/>
                </a:lnTo>
                <a:lnTo>
                  <a:pt x="437006" y="758316"/>
                </a:lnTo>
                <a:lnTo>
                  <a:pt x="49124" y="61634"/>
                </a:lnTo>
                <a:close/>
              </a:path>
              <a:path w="440689" h="779780">
                <a:moveTo>
                  <a:pt x="0" y="0"/>
                </a:moveTo>
                <a:lnTo>
                  <a:pt x="3848" y="86867"/>
                </a:lnTo>
                <a:lnTo>
                  <a:pt x="26512" y="74236"/>
                </a:lnTo>
                <a:lnTo>
                  <a:pt x="16700" y="56641"/>
                </a:lnTo>
                <a:lnTo>
                  <a:pt x="18948" y="48767"/>
                </a:lnTo>
                <a:lnTo>
                  <a:pt x="25209" y="45211"/>
                </a:lnTo>
                <a:lnTo>
                  <a:pt x="31457" y="41782"/>
                </a:lnTo>
                <a:lnTo>
                  <a:pt x="61158" y="41782"/>
                </a:lnTo>
                <a:lnTo>
                  <a:pt x="0" y="0"/>
                </a:lnTo>
                <a:close/>
              </a:path>
              <a:path w="440689" h="779780">
                <a:moveTo>
                  <a:pt x="31457" y="41782"/>
                </a:moveTo>
                <a:lnTo>
                  <a:pt x="25209" y="45211"/>
                </a:lnTo>
                <a:lnTo>
                  <a:pt x="18948" y="48767"/>
                </a:lnTo>
                <a:lnTo>
                  <a:pt x="16700" y="56641"/>
                </a:lnTo>
                <a:lnTo>
                  <a:pt x="26512" y="74236"/>
                </a:lnTo>
                <a:lnTo>
                  <a:pt x="49124" y="61634"/>
                </a:lnTo>
                <a:lnTo>
                  <a:pt x="39344" y="44068"/>
                </a:lnTo>
                <a:lnTo>
                  <a:pt x="31457" y="41782"/>
                </a:lnTo>
                <a:close/>
              </a:path>
              <a:path w="440689" h="779780">
                <a:moveTo>
                  <a:pt x="61158" y="41782"/>
                </a:moveTo>
                <a:lnTo>
                  <a:pt x="31457" y="41782"/>
                </a:lnTo>
                <a:lnTo>
                  <a:pt x="39344" y="44068"/>
                </a:lnTo>
                <a:lnTo>
                  <a:pt x="49124" y="61634"/>
                </a:lnTo>
                <a:lnTo>
                  <a:pt x="71754" y="49021"/>
                </a:lnTo>
                <a:lnTo>
                  <a:pt x="61158" y="41782"/>
                </a:lnTo>
                <a:close/>
              </a:path>
            </a:pathLst>
          </a:custGeom>
          <a:solidFill>
            <a:srgbClr val="DCD084"/>
          </a:solid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6215" y="3415069"/>
            <a:ext cx="475707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this 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500" spc="-1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actually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 a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 tuple</a:t>
            </a:r>
            <a:r>
              <a:rPr sz="1500" spc="1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1500" spc="-4" dirty="0">
                <a:solidFill>
                  <a:srgbClr val="FFC000"/>
                </a:solidFill>
                <a:latin typeface="Lucida Console"/>
                <a:cs typeface="Lucida Console"/>
              </a:rPr>
              <a:t>3</a:t>
            </a:r>
            <a:r>
              <a:rPr sz="1500" spc="-435" dirty="0">
                <a:solidFill>
                  <a:srgbClr val="FFC0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variables:</a:t>
            </a:r>
            <a:r>
              <a:rPr sz="1500" spc="-1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a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sz="1500" spc="1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b</a:t>
            </a:r>
            <a:r>
              <a:rPr sz="1500" spc="-439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500" spc="1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c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28950" y="2445599"/>
            <a:ext cx="2457450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dirty="0">
                <a:solidFill>
                  <a:srgbClr val="FFC000"/>
                </a:solidFill>
                <a:latin typeface="Lucida Console"/>
                <a:cs typeface="Lucida Console"/>
              </a:rPr>
              <a:t>3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elements in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[1, 2, 3]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43550" y="2445599"/>
            <a:ext cx="312740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lang="en-US" sz="1500" dirty="0">
                <a:solidFill>
                  <a:srgbClr val="FFFFFF"/>
                </a:solidFill>
                <a:latin typeface="Calibri"/>
                <a:cs typeface="Wingdings"/>
              </a:rPr>
              <a:t>→ 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need </a:t>
            </a:r>
            <a:r>
              <a:rPr sz="1500" dirty="0">
                <a:solidFill>
                  <a:srgbClr val="FFC000"/>
                </a:solidFill>
                <a:latin typeface="Lucida Console"/>
                <a:cs typeface="Lucida Console"/>
              </a:rPr>
              <a:t>3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variables to unpack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049" y="3949122"/>
            <a:ext cx="79204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  <a:tabLst>
                <a:tab pos="488156" algn="l"/>
              </a:tabLst>
            </a:pPr>
            <a:r>
              <a:rPr sz="1500" dirty="0">
                <a:solidFill>
                  <a:srgbClr val="FFFFFF"/>
                </a:solidFill>
                <a:latin typeface="Lucida Console"/>
                <a:cs typeface="Lucida Console"/>
              </a:rPr>
              <a:t>a </a:t>
            </a:r>
            <a:r>
              <a:rPr lang="en-US" sz="1500" dirty="0">
                <a:solidFill>
                  <a:srgbClr val="FFFFFF"/>
                </a:solidFill>
                <a:latin typeface="Calibri"/>
                <a:cs typeface="Wingdings"/>
              </a:rPr>
              <a:t>→   </a:t>
            </a:r>
            <a:r>
              <a:rPr sz="1500" dirty="0">
                <a:solidFill>
                  <a:srgbClr val="FFFFFF"/>
                </a:solidFill>
                <a:latin typeface="Lucida Console"/>
                <a:cs typeface="Lucida Console"/>
              </a:rPr>
              <a:t>1</a:t>
            </a:r>
            <a:endParaRPr sz="150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9679" y="3949122"/>
            <a:ext cx="75062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  <a:tabLst>
                <a:tab pos="488156" algn="l"/>
              </a:tabLst>
            </a:pPr>
            <a:r>
              <a:rPr sz="1500" dirty="0">
                <a:solidFill>
                  <a:srgbClr val="FFFFFF"/>
                </a:solidFill>
                <a:latin typeface="Lucida Console"/>
                <a:cs typeface="Lucida Console"/>
              </a:rPr>
              <a:t>b </a:t>
            </a:r>
            <a:r>
              <a:rPr lang="en-US" sz="1500" dirty="0">
                <a:solidFill>
                  <a:srgbClr val="FFFFFF"/>
                </a:solidFill>
                <a:latin typeface="Calibri"/>
                <a:cs typeface="Wingdings"/>
              </a:rPr>
              <a:t>→   </a:t>
            </a:r>
            <a:r>
              <a:rPr sz="1500" dirty="0">
                <a:solidFill>
                  <a:srgbClr val="FFFFFF"/>
                </a:solidFill>
                <a:latin typeface="Lucida Console"/>
                <a:cs typeface="Lucida Console"/>
              </a:rPr>
              <a:t>2</a:t>
            </a:r>
            <a:endParaRPr sz="150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84886" y="3949122"/>
            <a:ext cx="92986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  <a:tabLst>
                <a:tab pos="488156" algn="l"/>
              </a:tabLst>
            </a:pPr>
            <a:r>
              <a:rPr sz="1500" dirty="0">
                <a:solidFill>
                  <a:srgbClr val="FFFFFF"/>
                </a:solidFill>
                <a:latin typeface="Lucida Console"/>
                <a:cs typeface="Lucida Console"/>
              </a:rPr>
              <a:t>c </a:t>
            </a:r>
            <a:r>
              <a:rPr lang="en-US" sz="1500" dirty="0">
                <a:solidFill>
                  <a:srgbClr val="FFFFFF"/>
                </a:solidFill>
                <a:latin typeface="Calibri"/>
                <a:cs typeface="Wingdings"/>
              </a:rPr>
              <a:t>→   </a:t>
            </a:r>
            <a:r>
              <a:rPr sz="1500" dirty="0">
                <a:solidFill>
                  <a:srgbClr val="FFFFFF"/>
                </a:solidFill>
                <a:latin typeface="Lucida Console"/>
                <a:cs typeface="Lucida Console"/>
              </a:rPr>
              <a:t>3</a:t>
            </a:r>
            <a:endParaRPr sz="1500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759" y="4453369"/>
            <a:ext cx="8492491" cy="93294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unpacking into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individual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variables 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based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on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relative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positions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each</a:t>
            </a:r>
            <a:r>
              <a:rPr sz="1500" spc="3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element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algn="l" defTabSz="685800" fontAlgn="auto">
              <a:spcBef>
                <a:spcPts val="4"/>
              </a:spcBef>
              <a:spcAft>
                <a:spcPts val="0"/>
              </a:spcAft>
            </a:pP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9525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Does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this remind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you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how positional arguments </a:t>
            </a:r>
            <a:r>
              <a:rPr sz="1500" spc="-11" dirty="0">
                <a:solidFill>
                  <a:srgbClr val="FFFFFF"/>
                </a:solidFill>
                <a:latin typeface="Century Gothic"/>
                <a:cs typeface="Century Gothic"/>
              </a:rPr>
              <a:t>were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assigned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parameters 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function</a:t>
            </a:r>
            <a:r>
              <a:rPr sz="1500" spc="116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calls?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2C8E52-865B-4431-A56F-B91A9ED512B4}"/>
              </a:ext>
            </a:extLst>
          </p:cNvPr>
          <p:cNvSpPr/>
          <p:nvPr/>
        </p:nvSpPr>
        <p:spPr>
          <a:xfrm>
            <a:off x="365758" y="1559985"/>
            <a:ext cx="83781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Unpacking </a:t>
            </a:r>
            <a:r>
              <a:rPr lang="en-US"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lang="en-US"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act </a:t>
            </a:r>
            <a:r>
              <a:rPr lang="en-US" sz="15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lang="en-US"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splitting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packed </a:t>
            </a:r>
            <a:r>
              <a:rPr lang="en-US" sz="1500" dirty="0">
                <a:solidFill>
                  <a:srgbClr val="FFFFFF"/>
                </a:solidFill>
                <a:latin typeface="Century Gothic"/>
                <a:cs typeface="Century Gothic"/>
              </a:rPr>
              <a:t>values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into </a:t>
            </a:r>
            <a:r>
              <a:rPr lang="en-US" sz="1500" dirty="0">
                <a:solidFill>
                  <a:srgbClr val="FFC000"/>
                </a:solidFill>
                <a:latin typeface="Century Gothic"/>
                <a:cs typeface="Century Gothic"/>
              </a:rPr>
              <a:t>individual variables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contained </a:t>
            </a:r>
            <a:r>
              <a:rPr lang="en-US"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lang="en-US" sz="15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lang="en-US" sz="1500" spc="4" dirty="0">
                <a:solidFill>
                  <a:srgbClr val="FFFFFF"/>
                </a:solidFill>
                <a:latin typeface="Century Gothic"/>
                <a:cs typeface="Century Gothic"/>
              </a:rPr>
              <a:t>list </a:t>
            </a:r>
            <a:r>
              <a:rPr lang="en-US" sz="1500" dirty="0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 tuple</a:t>
            </a:r>
            <a:endParaRPr lang="en-US"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163" y="1085660"/>
            <a:ext cx="4110838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spc="-8" dirty="0">
                <a:solidFill>
                  <a:srgbClr val="FFC000"/>
                </a:solidFill>
              </a:rPr>
              <a:t>Unpacking other</a:t>
            </a:r>
            <a:r>
              <a:rPr sz="2400" spc="23" dirty="0">
                <a:solidFill>
                  <a:srgbClr val="FFC000"/>
                </a:solidFill>
              </a:rPr>
              <a:t> </a:t>
            </a:r>
            <a:r>
              <a:rPr sz="2400" spc="-4" dirty="0">
                <a:solidFill>
                  <a:srgbClr val="FFC000"/>
                </a:solidFill>
              </a:rPr>
              <a:t>Iterables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916" y="2820734"/>
            <a:ext cx="222522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a,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b,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c =</a:t>
            </a:r>
            <a:r>
              <a:rPr sz="1500" spc="-49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'XYZ'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1432" y="2820734"/>
            <a:ext cx="155455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80035" algn="l"/>
              </a:tabLst>
            </a:pPr>
            <a:r>
              <a:rPr lang="en-US" sz="1500" dirty="0">
                <a:solidFill>
                  <a:srgbClr val="FFFFFF"/>
                </a:solidFill>
                <a:cs typeface="Wingdings"/>
              </a:rPr>
              <a:t>→    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a =</a:t>
            </a:r>
            <a:r>
              <a:rPr sz="1500" spc="-49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Lucida Console"/>
                <a:cs typeface="Lucida Console"/>
              </a:rPr>
              <a:t>'X'</a:t>
            </a:r>
            <a:endParaRPr sz="1500" dirty="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1591" y="2820734"/>
            <a:ext cx="105256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b =</a:t>
            </a:r>
            <a:r>
              <a:rPr sz="1500" spc="-53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Lucida Console"/>
                <a:cs typeface="Lucida Console"/>
              </a:rPr>
              <a:t>'Y'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0523" y="2820734"/>
            <a:ext cx="105256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c =</a:t>
            </a:r>
            <a:r>
              <a:rPr sz="1500" spc="-53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Lucida Console"/>
                <a:cs typeface="Lucida Console"/>
              </a:rPr>
              <a:t>'Z'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916" y="1709071"/>
            <a:ext cx="369274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a,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b,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c =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10, 20,</a:t>
            </a:r>
            <a:r>
              <a:rPr sz="1500" spc="-38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'hello'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1432" y="1709071"/>
            <a:ext cx="143647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80035" algn="l"/>
              </a:tabLst>
            </a:pPr>
            <a:r>
              <a:rPr lang="en-US" sz="1500" dirty="0">
                <a:solidFill>
                  <a:srgbClr val="FFFFFF"/>
                </a:solidFill>
                <a:cs typeface="Wingdings"/>
              </a:rPr>
              <a:t>→ </a:t>
            </a: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a =</a:t>
            </a:r>
            <a:r>
              <a:rPr sz="1500" spc="-53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Lucida Console"/>
                <a:cs typeface="Lucida Console"/>
              </a:rPr>
              <a:t>10</a:t>
            </a:r>
            <a:endParaRPr sz="1500" dirty="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4118" y="1709071"/>
            <a:ext cx="90749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b =</a:t>
            </a:r>
            <a:r>
              <a:rPr sz="1500" spc="-4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Lucida Console"/>
                <a:cs typeface="Lucida Console"/>
              </a:rPr>
              <a:t>20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6104" y="1709071"/>
            <a:ext cx="163484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c =</a:t>
            </a:r>
            <a:r>
              <a:rPr sz="1500" spc="-49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Lucida Console"/>
                <a:cs typeface="Lucida Console"/>
              </a:rPr>
              <a:t>'hello'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04250" y="2004251"/>
            <a:ext cx="409555" cy="253365"/>
          </a:xfrm>
          <a:custGeom>
            <a:avLst/>
            <a:gdLst/>
            <a:ahLst/>
            <a:cxnLst/>
            <a:rect l="l" t="t" r="r" b="b"/>
            <a:pathLst>
              <a:path w="385444" h="337819">
                <a:moveTo>
                  <a:pt x="67086" y="41324"/>
                </a:moveTo>
                <a:lnTo>
                  <a:pt x="50047" y="60864"/>
                </a:lnTo>
                <a:lnTo>
                  <a:pt x="361950" y="332993"/>
                </a:lnTo>
                <a:lnTo>
                  <a:pt x="367411" y="337692"/>
                </a:lnTo>
                <a:lnTo>
                  <a:pt x="375539" y="337057"/>
                </a:lnTo>
                <a:lnTo>
                  <a:pt x="380238" y="331723"/>
                </a:lnTo>
                <a:lnTo>
                  <a:pt x="384937" y="326262"/>
                </a:lnTo>
                <a:lnTo>
                  <a:pt x="384428" y="318134"/>
                </a:lnTo>
                <a:lnTo>
                  <a:pt x="378967" y="313435"/>
                </a:lnTo>
                <a:lnTo>
                  <a:pt x="67086" y="41324"/>
                </a:lnTo>
                <a:close/>
              </a:path>
              <a:path w="385444" h="337819">
                <a:moveTo>
                  <a:pt x="0" y="0"/>
                </a:moveTo>
                <a:lnTo>
                  <a:pt x="33020" y="80390"/>
                </a:lnTo>
                <a:lnTo>
                  <a:pt x="50047" y="60864"/>
                </a:lnTo>
                <a:lnTo>
                  <a:pt x="34925" y="47625"/>
                </a:lnTo>
                <a:lnTo>
                  <a:pt x="34290" y="39496"/>
                </a:lnTo>
                <a:lnTo>
                  <a:pt x="38989" y="34035"/>
                </a:lnTo>
                <a:lnTo>
                  <a:pt x="43688" y="28701"/>
                </a:lnTo>
                <a:lnTo>
                  <a:pt x="51942" y="28066"/>
                </a:lnTo>
                <a:lnTo>
                  <a:pt x="78647" y="28066"/>
                </a:lnTo>
                <a:lnTo>
                  <a:pt x="84074" y="21843"/>
                </a:lnTo>
                <a:lnTo>
                  <a:pt x="0" y="0"/>
                </a:lnTo>
                <a:close/>
              </a:path>
              <a:path w="385444" h="337819">
                <a:moveTo>
                  <a:pt x="51942" y="28066"/>
                </a:moveTo>
                <a:lnTo>
                  <a:pt x="43688" y="28701"/>
                </a:lnTo>
                <a:lnTo>
                  <a:pt x="38989" y="34035"/>
                </a:lnTo>
                <a:lnTo>
                  <a:pt x="34290" y="39496"/>
                </a:lnTo>
                <a:lnTo>
                  <a:pt x="34925" y="47625"/>
                </a:lnTo>
                <a:lnTo>
                  <a:pt x="50047" y="60864"/>
                </a:lnTo>
                <a:lnTo>
                  <a:pt x="67086" y="41324"/>
                </a:lnTo>
                <a:lnTo>
                  <a:pt x="51942" y="28066"/>
                </a:lnTo>
                <a:close/>
              </a:path>
              <a:path w="385444" h="337819">
                <a:moveTo>
                  <a:pt x="78647" y="28066"/>
                </a:moveTo>
                <a:lnTo>
                  <a:pt x="51942" y="28066"/>
                </a:lnTo>
                <a:lnTo>
                  <a:pt x="67086" y="41324"/>
                </a:lnTo>
                <a:lnTo>
                  <a:pt x="78647" y="28066"/>
                </a:lnTo>
                <a:close/>
              </a:path>
            </a:pathLst>
          </a:custGeom>
          <a:solidFill>
            <a:srgbClr val="DCD084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2" name="object 12"/>
          <p:cNvSpPr txBox="1"/>
          <p:nvPr/>
        </p:nvSpPr>
        <p:spPr>
          <a:xfrm>
            <a:off x="2300002" y="2264855"/>
            <a:ext cx="488834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EAE2B5"/>
                </a:solidFill>
                <a:latin typeface="Century Gothic"/>
                <a:cs typeface="Century Gothic"/>
              </a:rPr>
              <a:t>this </a:t>
            </a:r>
            <a:r>
              <a:rPr sz="1500" spc="8" dirty="0">
                <a:solidFill>
                  <a:srgbClr val="EAE2B5"/>
                </a:solidFill>
                <a:latin typeface="Century Gothic"/>
                <a:cs typeface="Century Gothic"/>
              </a:rPr>
              <a:t>is </a:t>
            </a:r>
            <a:r>
              <a:rPr sz="1500" spc="-4" dirty="0">
                <a:solidFill>
                  <a:srgbClr val="EAE2B5"/>
                </a:solidFill>
                <a:latin typeface="Century Gothic"/>
                <a:cs typeface="Century Gothic"/>
              </a:rPr>
              <a:t>actually </a:t>
            </a:r>
            <a:r>
              <a:rPr sz="1500" dirty="0">
                <a:solidFill>
                  <a:srgbClr val="EAE2B5"/>
                </a:solidFill>
                <a:latin typeface="Century Gothic"/>
                <a:cs typeface="Century Gothic"/>
              </a:rPr>
              <a:t>a </a:t>
            </a:r>
            <a:r>
              <a:rPr sz="1500" spc="-4" dirty="0">
                <a:solidFill>
                  <a:srgbClr val="EAE2B5"/>
                </a:solidFill>
                <a:latin typeface="Century Gothic"/>
                <a:cs typeface="Century Gothic"/>
              </a:rPr>
              <a:t>tuple containing </a:t>
            </a:r>
            <a:r>
              <a:rPr sz="1500" dirty="0">
                <a:solidFill>
                  <a:srgbClr val="EAE2B5"/>
                </a:solidFill>
                <a:latin typeface="Century Gothic"/>
                <a:cs typeface="Century Gothic"/>
              </a:rPr>
              <a:t>3</a:t>
            </a:r>
            <a:r>
              <a:rPr sz="1500" spc="-15" dirty="0">
                <a:solidFill>
                  <a:srgbClr val="EAE2B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AE2B5"/>
                </a:solidFill>
                <a:latin typeface="Century Gothic"/>
                <a:cs typeface="Century Gothic"/>
              </a:rPr>
              <a:t>values</a:t>
            </a:r>
            <a:endParaRPr sz="15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1167" y="4126047"/>
            <a:ext cx="552932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fact, unpacking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works with any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iterable</a:t>
            </a:r>
            <a:r>
              <a:rPr sz="1500" spc="68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type</a:t>
            </a:r>
            <a:endParaRPr sz="1500" dirty="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482" y="4955210"/>
            <a:ext cx="208016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for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e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in</a:t>
            </a:r>
            <a:r>
              <a:rPr sz="1500" spc="-45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'XYZ'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3569" y="4588573"/>
            <a:ext cx="354632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for e in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10,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20,</a:t>
            </a:r>
            <a:r>
              <a:rPr sz="1500" spc="-19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'hello'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7625" y="4588573"/>
            <a:ext cx="3970727" cy="6379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1500" dirty="0">
                <a:solidFill>
                  <a:srgbClr val="FFFFFF"/>
                </a:solidFill>
                <a:cs typeface="Wingdings"/>
              </a:rPr>
              <a:t>→ 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loop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returns </a:t>
            </a:r>
            <a:r>
              <a:rPr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10, 20, </a:t>
            </a:r>
            <a:r>
              <a:rPr sz="1500" spc="-188" dirty="0">
                <a:solidFill>
                  <a:srgbClr val="FFFF00"/>
                </a:solidFill>
                <a:latin typeface="Lucida Console"/>
                <a:cs typeface="Lucida Console"/>
              </a:rPr>
              <a:t>'hello</a:t>
            </a:r>
            <a:r>
              <a:rPr lang="en-US" sz="1500" spc="-188" dirty="0">
                <a:solidFill>
                  <a:srgbClr val="FFFF00"/>
                </a:solidFill>
                <a:latin typeface="Lucida Console"/>
                <a:cs typeface="Lucida Console"/>
              </a:rPr>
              <a:t>’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marL="9525">
              <a:spcBef>
                <a:spcPts val="1267"/>
              </a:spcBef>
            </a:pPr>
            <a:r>
              <a:rPr lang="en-US" sz="1500" dirty="0">
                <a:solidFill>
                  <a:srgbClr val="FFFFFF"/>
                </a:solidFill>
                <a:cs typeface="Wingdings"/>
              </a:rPr>
              <a:t>→ 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loop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returns </a:t>
            </a:r>
            <a:r>
              <a:rPr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'X', 'Y', 'Z'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1537" y="3387947"/>
            <a:ext cx="193307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a, b =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10,</a:t>
            </a:r>
            <a:r>
              <a:rPr sz="1500" spc="-45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20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02377" y="3408997"/>
            <a:ext cx="906824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a =</a:t>
            </a:r>
            <a:r>
              <a:rPr sz="1500" spc="-64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10</a:t>
            </a:r>
          </a:p>
          <a:p>
            <a:pPr marL="9525"/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b =</a:t>
            </a:r>
            <a:r>
              <a:rPr sz="1500" spc="-64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20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61162" y="3416960"/>
            <a:ext cx="202618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instead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500" spc="-3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writing</a:t>
            </a:r>
            <a:endParaRPr sz="15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69551" y="3421571"/>
            <a:ext cx="155455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15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can</a:t>
            </a:r>
            <a:r>
              <a:rPr sz="1500" spc="-1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write</a:t>
            </a:r>
            <a:endParaRPr sz="15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500" y="1114887"/>
            <a:ext cx="4890600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100" spc="4" dirty="0">
                <a:solidFill>
                  <a:srgbClr val="FFC000"/>
                </a:solidFill>
              </a:rPr>
              <a:t>Simple </a:t>
            </a:r>
            <a:r>
              <a:rPr sz="2100" dirty="0">
                <a:solidFill>
                  <a:srgbClr val="FFC000"/>
                </a:solidFill>
              </a:rPr>
              <a:t>Application of</a:t>
            </a:r>
            <a:r>
              <a:rPr sz="2100" spc="-116" dirty="0">
                <a:solidFill>
                  <a:srgbClr val="FFC000"/>
                </a:solidFill>
              </a:rPr>
              <a:t> </a:t>
            </a:r>
            <a:r>
              <a:rPr lang="en-US" sz="2100" spc="-4" dirty="0">
                <a:solidFill>
                  <a:srgbClr val="FFC000"/>
                </a:solidFill>
              </a:rPr>
              <a:t>Unpacking</a:t>
            </a:r>
            <a:endParaRPr sz="2100" spc="-4" dirty="0">
              <a:solidFill>
                <a:srgbClr val="FFC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506" y="1894523"/>
            <a:ext cx="319495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swapping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values of </a:t>
            </a:r>
            <a:r>
              <a:rPr sz="1500" spc="-11" dirty="0">
                <a:solidFill>
                  <a:srgbClr val="FFFFFF"/>
                </a:solidFill>
                <a:latin typeface="Century Gothic"/>
                <a:cs typeface="Century Gothic"/>
              </a:rPr>
              <a:t>two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 variables</a:t>
            </a:r>
            <a:endParaRPr sz="15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6167" y="1908432"/>
            <a:ext cx="699531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a =</a:t>
            </a:r>
            <a:r>
              <a:rPr sz="1500" spc="-64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Console"/>
                <a:cs typeface="Lucida Console"/>
              </a:rPr>
              <a:t>10</a:t>
            </a:r>
            <a:endParaRPr sz="1500" dirty="0">
              <a:latin typeface="Lucida Console"/>
              <a:cs typeface="Lucida Console"/>
            </a:endParaRPr>
          </a:p>
          <a:p>
            <a:pPr marL="9525"/>
            <a:r>
              <a:rPr sz="1500" spc="-4" dirty="0">
                <a:solidFill>
                  <a:srgbClr val="FFFFFF"/>
                </a:solidFill>
                <a:latin typeface="Lucida Console"/>
                <a:cs typeface="Lucida Console"/>
              </a:rPr>
              <a:t>b =</a:t>
            </a:r>
            <a:r>
              <a:rPr sz="1500" spc="-64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Console"/>
                <a:cs typeface="Lucida Console"/>
              </a:rPr>
              <a:t>20</a:t>
            </a:r>
            <a:endParaRPr sz="1500" dirty="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8399" y="2014540"/>
            <a:ext cx="20454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1500" dirty="0">
                <a:solidFill>
                  <a:srgbClr val="FFFFFF"/>
                </a:solidFill>
                <a:cs typeface="Wingdings"/>
              </a:rPr>
              <a:t>→</a:t>
            </a:r>
            <a:endParaRPr sz="1500" dirty="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500" y="4457700"/>
            <a:ext cx="1575900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>
                <a:solidFill>
                  <a:srgbClr val="92D050"/>
                </a:solidFill>
                <a:latin typeface="Century Gothic"/>
                <a:cs typeface="Century Gothic"/>
              </a:rPr>
              <a:t>using</a:t>
            </a:r>
            <a:r>
              <a:rPr sz="1500" spc="-45" dirty="0">
                <a:solidFill>
                  <a:srgbClr val="92D050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92D050"/>
                </a:solidFill>
                <a:latin typeface="Century Gothic"/>
                <a:cs typeface="Century Gothic"/>
              </a:rPr>
              <a:t>unpacking</a:t>
            </a:r>
            <a:endParaRPr sz="15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537" y="4886360"/>
            <a:ext cx="131451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a, b =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b,</a:t>
            </a:r>
            <a:r>
              <a:rPr sz="1500" spc="-49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a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41957" y="5005380"/>
            <a:ext cx="485775" cy="485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9" name="object 9"/>
          <p:cNvSpPr/>
          <p:nvPr/>
        </p:nvSpPr>
        <p:spPr>
          <a:xfrm>
            <a:off x="3511296" y="2872360"/>
            <a:ext cx="579501" cy="497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" name="object 10"/>
          <p:cNvSpPr/>
          <p:nvPr/>
        </p:nvSpPr>
        <p:spPr>
          <a:xfrm>
            <a:off x="3511297" y="2872360"/>
            <a:ext cx="579596" cy="497205"/>
          </a:xfrm>
          <a:custGeom>
            <a:avLst/>
            <a:gdLst/>
            <a:ahLst/>
            <a:cxnLst/>
            <a:rect l="l" t="t" r="r" b="b"/>
            <a:pathLst>
              <a:path w="772795" h="662939">
                <a:moveTo>
                  <a:pt x="0" y="110490"/>
                </a:moveTo>
                <a:lnTo>
                  <a:pt x="8691" y="67508"/>
                </a:lnTo>
                <a:lnTo>
                  <a:pt x="32384" y="32385"/>
                </a:lnTo>
                <a:lnTo>
                  <a:pt x="67508" y="8691"/>
                </a:lnTo>
                <a:lnTo>
                  <a:pt x="110489" y="0"/>
                </a:lnTo>
                <a:lnTo>
                  <a:pt x="662177" y="0"/>
                </a:lnTo>
                <a:lnTo>
                  <a:pt x="705159" y="8691"/>
                </a:lnTo>
                <a:lnTo>
                  <a:pt x="740282" y="32385"/>
                </a:lnTo>
                <a:lnTo>
                  <a:pt x="763976" y="67508"/>
                </a:lnTo>
                <a:lnTo>
                  <a:pt x="772668" y="110490"/>
                </a:lnTo>
                <a:lnTo>
                  <a:pt x="772668" y="552450"/>
                </a:lnTo>
                <a:lnTo>
                  <a:pt x="763976" y="595431"/>
                </a:lnTo>
                <a:lnTo>
                  <a:pt x="740282" y="630555"/>
                </a:lnTo>
                <a:lnTo>
                  <a:pt x="705159" y="654248"/>
                </a:lnTo>
                <a:lnTo>
                  <a:pt x="662177" y="662940"/>
                </a:lnTo>
                <a:lnTo>
                  <a:pt x="110489" y="662940"/>
                </a:lnTo>
                <a:lnTo>
                  <a:pt x="67508" y="654248"/>
                </a:lnTo>
                <a:lnTo>
                  <a:pt x="32384" y="630555"/>
                </a:lnTo>
                <a:lnTo>
                  <a:pt x="8691" y="595431"/>
                </a:lnTo>
                <a:lnTo>
                  <a:pt x="0" y="552450"/>
                </a:lnTo>
                <a:lnTo>
                  <a:pt x="0" y="110490"/>
                </a:lnTo>
                <a:close/>
              </a:path>
            </a:pathLst>
          </a:custGeom>
          <a:ln w="9144">
            <a:solidFill>
              <a:srgbClr val="DCD084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" name="object 11"/>
          <p:cNvSpPr txBox="1"/>
          <p:nvPr/>
        </p:nvSpPr>
        <p:spPr>
          <a:xfrm>
            <a:off x="3688557" y="3002281"/>
            <a:ext cx="22526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latin typeface="Lucida Console"/>
                <a:cs typeface="Lucida Console"/>
              </a:rPr>
              <a:t>1</a:t>
            </a:r>
            <a:r>
              <a:rPr sz="1350" spc="-4" dirty="0">
                <a:latin typeface="Lucida Console"/>
                <a:cs typeface="Lucida Console"/>
              </a:rPr>
              <a:t>0</a:t>
            </a:r>
            <a:endParaRPr sz="1350" dirty="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51661" y="2762060"/>
            <a:ext cx="668179" cy="28709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0x1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23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9867" y="3673603"/>
            <a:ext cx="579500" cy="498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" name="object 14"/>
          <p:cNvSpPr txBox="1"/>
          <p:nvPr/>
        </p:nvSpPr>
        <p:spPr>
          <a:xfrm>
            <a:off x="3676460" y="3804000"/>
            <a:ext cx="22526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latin typeface="Lucida Console"/>
                <a:cs typeface="Lucida Console"/>
              </a:rPr>
              <a:t>2</a:t>
            </a:r>
            <a:r>
              <a:rPr sz="1350" spc="-4" dirty="0">
                <a:latin typeface="Lucida Console"/>
                <a:cs typeface="Lucida Console"/>
              </a:rPr>
              <a:t>0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39565" y="3563265"/>
            <a:ext cx="783383" cy="28709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800" spc="-4" dirty="0">
                <a:solidFill>
                  <a:srgbClr val="FFFFFF"/>
                </a:solidFill>
                <a:latin typeface="Century Gothic"/>
                <a:cs typeface="Century Gothic"/>
              </a:rPr>
              <a:t>0xF12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507" y="2380491"/>
            <a:ext cx="2069765" cy="1284967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9525">
              <a:spcBef>
                <a:spcPts val="1020"/>
              </a:spcBef>
            </a:pPr>
            <a:r>
              <a:rPr sz="1500" spc="-4" dirty="0">
                <a:solidFill>
                  <a:srgbClr val="92D050"/>
                </a:solidFill>
                <a:latin typeface="Century Gothic"/>
                <a:cs typeface="Century Gothic"/>
              </a:rPr>
              <a:t>"traditional" </a:t>
            </a:r>
            <a:r>
              <a:rPr sz="1500" spc="-8" dirty="0">
                <a:solidFill>
                  <a:srgbClr val="92D050"/>
                </a:solidFill>
                <a:latin typeface="Century Gothic"/>
                <a:cs typeface="Century Gothic"/>
              </a:rPr>
              <a:t>approach</a:t>
            </a:r>
            <a:endParaRPr sz="1500" dirty="0">
              <a:latin typeface="Century Gothic"/>
              <a:cs typeface="Century Gothic"/>
            </a:endParaRPr>
          </a:p>
          <a:p>
            <a:pPr marL="30480">
              <a:lnSpc>
                <a:spcPts val="1373"/>
              </a:lnSpc>
              <a:spcBef>
                <a:spcPts val="945"/>
              </a:spcBef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tmp =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a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marL="1827848">
              <a:lnSpc>
                <a:spcPts val="1125"/>
              </a:lnSpc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a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marL="30480">
              <a:lnSpc>
                <a:spcPts val="1369"/>
              </a:lnSpc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a =</a:t>
            </a:r>
            <a:r>
              <a:rPr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b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  <a:p>
            <a:pPr marL="30480">
              <a:spcBef>
                <a:spcPts val="626"/>
              </a:spcBef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b =</a:t>
            </a:r>
            <a:r>
              <a:rPr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tmp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00002" y="3767862"/>
            <a:ext cx="12287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>
                <a:solidFill>
                  <a:srgbClr val="FFFFFF"/>
                </a:solidFill>
                <a:latin typeface="Lucida Console"/>
                <a:cs typeface="Lucida Console"/>
              </a:rPr>
              <a:t>b</a:t>
            </a:r>
            <a:endParaRPr sz="1500" dirty="0">
              <a:latin typeface="Lucida Console"/>
              <a:cs typeface="Lucida Console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344667" y="1930263"/>
          <a:ext cx="668179" cy="1073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659">
                <a:tc>
                  <a:txBody>
                    <a:bodyPr/>
                    <a:lstStyle/>
                    <a:p>
                      <a:pPr marL="3175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b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2030"/>
                        </a:lnSpc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20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a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ts val="2125"/>
                        </a:lnSpc>
                        <a:spcBef>
                          <a:spcPts val="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tmp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2065"/>
                        </a:lnSpc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10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2650616" y="3175255"/>
            <a:ext cx="762000" cy="655320"/>
          </a:xfrm>
          <a:custGeom>
            <a:avLst/>
            <a:gdLst/>
            <a:ahLst/>
            <a:cxnLst/>
            <a:rect l="l" t="t" r="r" b="b"/>
            <a:pathLst>
              <a:path w="1016000" h="873760">
                <a:moveTo>
                  <a:pt x="948146" y="832949"/>
                </a:moveTo>
                <a:lnTo>
                  <a:pt x="931290" y="852551"/>
                </a:lnTo>
                <a:lnTo>
                  <a:pt x="1015619" y="873760"/>
                </a:lnTo>
                <a:lnTo>
                  <a:pt x="1003938" y="845947"/>
                </a:lnTo>
                <a:lnTo>
                  <a:pt x="963422" y="845947"/>
                </a:lnTo>
                <a:lnTo>
                  <a:pt x="957961" y="841375"/>
                </a:lnTo>
                <a:lnTo>
                  <a:pt x="948146" y="832949"/>
                </a:lnTo>
                <a:close/>
              </a:path>
              <a:path w="1016000" h="873760">
                <a:moveTo>
                  <a:pt x="965050" y="813291"/>
                </a:moveTo>
                <a:lnTo>
                  <a:pt x="948146" y="832949"/>
                </a:lnTo>
                <a:lnTo>
                  <a:pt x="957961" y="841375"/>
                </a:lnTo>
                <a:lnTo>
                  <a:pt x="963422" y="845947"/>
                </a:lnTo>
                <a:lnTo>
                  <a:pt x="971550" y="845439"/>
                </a:lnTo>
                <a:lnTo>
                  <a:pt x="980948" y="834516"/>
                </a:lnTo>
                <a:lnTo>
                  <a:pt x="980313" y="826389"/>
                </a:lnTo>
                <a:lnTo>
                  <a:pt x="965050" y="813291"/>
                </a:lnTo>
                <a:close/>
              </a:path>
              <a:path w="1016000" h="873760">
                <a:moveTo>
                  <a:pt x="981964" y="793623"/>
                </a:moveTo>
                <a:lnTo>
                  <a:pt x="965050" y="813291"/>
                </a:lnTo>
                <a:lnTo>
                  <a:pt x="980313" y="826389"/>
                </a:lnTo>
                <a:lnTo>
                  <a:pt x="980948" y="834516"/>
                </a:lnTo>
                <a:lnTo>
                  <a:pt x="971550" y="845439"/>
                </a:lnTo>
                <a:lnTo>
                  <a:pt x="963422" y="845947"/>
                </a:lnTo>
                <a:lnTo>
                  <a:pt x="1003938" y="845947"/>
                </a:lnTo>
                <a:lnTo>
                  <a:pt x="981964" y="793623"/>
                </a:lnTo>
                <a:close/>
              </a:path>
              <a:path w="1016000" h="873760">
                <a:moveTo>
                  <a:pt x="17526" y="0"/>
                </a:moveTo>
                <a:lnTo>
                  <a:pt x="9271" y="635"/>
                </a:lnTo>
                <a:lnTo>
                  <a:pt x="4699" y="6096"/>
                </a:lnTo>
                <a:lnTo>
                  <a:pt x="0" y="11430"/>
                </a:lnTo>
                <a:lnTo>
                  <a:pt x="634" y="19685"/>
                </a:lnTo>
                <a:lnTo>
                  <a:pt x="6096" y="24257"/>
                </a:lnTo>
                <a:lnTo>
                  <a:pt x="948146" y="832949"/>
                </a:lnTo>
                <a:lnTo>
                  <a:pt x="965050" y="813291"/>
                </a:lnTo>
                <a:lnTo>
                  <a:pt x="22859" y="4699"/>
                </a:lnTo>
                <a:lnTo>
                  <a:pt x="17526" y="0"/>
                </a:lnTo>
                <a:close/>
              </a:path>
            </a:pathLst>
          </a:custGeom>
          <a:solidFill>
            <a:srgbClr val="DCD08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object 22"/>
          <p:cNvSpPr/>
          <p:nvPr/>
        </p:nvSpPr>
        <p:spPr>
          <a:xfrm>
            <a:off x="2650521" y="3292412"/>
            <a:ext cx="762000" cy="607695"/>
          </a:xfrm>
          <a:custGeom>
            <a:avLst/>
            <a:gdLst/>
            <a:ahLst/>
            <a:cxnLst/>
            <a:rect l="l" t="t" r="r" b="b"/>
            <a:pathLst>
              <a:path w="1016000" h="810260">
                <a:moveTo>
                  <a:pt x="946774" y="38171"/>
                </a:moveTo>
                <a:lnTo>
                  <a:pt x="6604" y="784986"/>
                </a:lnTo>
                <a:lnTo>
                  <a:pt x="888" y="789432"/>
                </a:lnTo>
                <a:lnTo>
                  <a:pt x="0" y="797559"/>
                </a:lnTo>
                <a:lnTo>
                  <a:pt x="8890" y="808736"/>
                </a:lnTo>
                <a:lnTo>
                  <a:pt x="17017" y="809751"/>
                </a:lnTo>
                <a:lnTo>
                  <a:pt x="962923" y="58474"/>
                </a:lnTo>
                <a:lnTo>
                  <a:pt x="946774" y="38171"/>
                </a:lnTo>
                <a:close/>
              </a:path>
              <a:path w="1016000" h="810260">
                <a:moveTo>
                  <a:pt x="1003787" y="25654"/>
                </a:moveTo>
                <a:lnTo>
                  <a:pt x="962533" y="25654"/>
                </a:lnTo>
                <a:lnTo>
                  <a:pt x="970661" y="26670"/>
                </a:lnTo>
                <a:lnTo>
                  <a:pt x="979551" y="37846"/>
                </a:lnTo>
                <a:lnTo>
                  <a:pt x="978661" y="45974"/>
                </a:lnTo>
                <a:lnTo>
                  <a:pt x="962923" y="58474"/>
                </a:lnTo>
                <a:lnTo>
                  <a:pt x="979042" y="78739"/>
                </a:lnTo>
                <a:lnTo>
                  <a:pt x="1003787" y="25654"/>
                </a:lnTo>
                <a:close/>
              </a:path>
              <a:path w="1016000" h="810260">
                <a:moveTo>
                  <a:pt x="962533" y="25654"/>
                </a:moveTo>
                <a:lnTo>
                  <a:pt x="946774" y="38171"/>
                </a:lnTo>
                <a:lnTo>
                  <a:pt x="962923" y="58474"/>
                </a:lnTo>
                <a:lnTo>
                  <a:pt x="978661" y="45974"/>
                </a:lnTo>
                <a:lnTo>
                  <a:pt x="979551" y="37846"/>
                </a:lnTo>
                <a:lnTo>
                  <a:pt x="970661" y="26670"/>
                </a:lnTo>
                <a:lnTo>
                  <a:pt x="962533" y="25654"/>
                </a:lnTo>
                <a:close/>
              </a:path>
              <a:path w="1016000" h="810260">
                <a:moveTo>
                  <a:pt x="1015746" y="0"/>
                </a:moveTo>
                <a:lnTo>
                  <a:pt x="930656" y="17906"/>
                </a:lnTo>
                <a:lnTo>
                  <a:pt x="946774" y="38171"/>
                </a:lnTo>
                <a:lnTo>
                  <a:pt x="962533" y="25654"/>
                </a:lnTo>
                <a:lnTo>
                  <a:pt x="1003787" y="25654"/>
                </a:lnTo>
                <a:lnTo>
                  <a:pt x="1015746" y="0"/>
                </a:lnTo>
                <a:close/>
              </a:path>
            </a:pathLst>
          </a:custGeom>
          <a:solidFill>
            <a:srgbClr val="DCD08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" name="object 23"/>
          <p:cNvSpPr txBox="1"/>
          <p:nvPr/>
        </p:nvSpPr>
        <p:spPr>
          <a:xfrm>
            <a:off x="2648900" y="4633524"/>
            <a:ext cx="5123500" cy="83035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this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works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because 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Python,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entire  RHS </a:t>
            </a:r>
            <a:r>
              <a:rPr sz="1500" spc="4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evaluated </a:t>
            </a:r>
            <a:r>
              <a:rPr sz="1500" dirty="0">
                <a:solidFill>
                  <a:srgbClr val="FFC000"/>
                </a:solidFill>
                <a:latin typeface="Century Gothic"/>
                <a:cs typeface="Century Gothic"/>
              </a:rPr>
              <a:t>first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500" spc="-1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completely</a:t>
            </a:r>
            <a:endParaRPr sz="1500" dirty="0">
              <a:latin typeface="Century Gothic"/>
              <a:cs typeface="Century Gothic"/>
            </a:endParaRPr>
          </a:p>
          <a:p>
            <a:pPr marL="9525">
              <a:spcBef>
                <a:spcPts val="960"/>
              </a:spcBef>
            </a:pPr>
            <a:r>
              <a:rPr sz="1500" spc="-8" dirty="0">
                <a:solidFill>
                  <a:srgbClr val="FFC000"/>
                </a:solidFill>
                <a:latin typeface="Century Gothic"/>
                <a:cs typeface="Century Gothic"/>
              </a:rPr>
              <a:t>then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assignments are made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to the</a:t>
            </a:r>
            <a:r>
              <a:rPr sz="1500" spc="6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LHS</a:t>
            </a:r>
            <a:endParaRPr sz="15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0288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049" y="1115187"/>
            <a:ext cx="5127651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100" spc="-8" dirty="0">
                <a:solidFill>
                  <a:srgbClr val="FFC000"/>
                </a:solidFill>
                <a:latin typeface="Century Gothic"/>
                <a:cs typeface="Century Gothic"/>
              </a:rPr>
              <a:t>Unpacking </a:t>
            </a:r>
            <a:r>
              <a:rPr sz="2100" spc="-8" dirty="0">
                <a:solidFill>
                  <a:srgbClr val="FFFF00"/>
                </a:solidFill>
                <a:latin typeface="Century Gothic"/>
                <a:cs typeface="Century Gothic"/>
              </a:rPr>
              <a:t>Sets</a:t>
            </a:r>
            <a:r>
              <a:rPr sz="2100" spc="-8" dirty="0">
                <a:solidFill>
                  <a:srgbClr val="00AFEF"/>
                </a:solidFill>
                <a:latin typeface="Century Gothic"/>
                <a:cs typeface="Century Gothic"/>
              </a:rPr>
              <a:t> </a:t>
            </a:r>
            <a:r>
              <a:rPr sz="2100" spc="-8" dirty="0">
                <a:solidFill>
                  <a:srgbClr val="FFC000"/>
                </a:solidFill>
                <a:latin typeface="Century Gothic"/>
                <a:cs typeface="Century Gothic"/>
              </a:rPr>
              <a:t>and</a:t>
            </a:r>
            <a:r>
              <a:rPr sz="2100" spc="60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2100" spc="-4" dirty="0">
                <a:solidFill>
                  <a:srgbClr val="FFFF00"/>
                </a:solidFill>
                <a:latin typeface="Century Gothic"/>
                <a:cs typeface="Century Gothic"/>
              </a:rPr>
              <a:t>Dictionaries</a:t>
            </a:r>
            <a:endParaRPr sz="2100" dirty="0">
              <a:solidFill>
                <a:srgbClr val="FFFF00"/>
              </a:solidFill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764" y="2016539"/>
            <a:ext cx="152148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for e in</a:t>
            </a:r>
            <a:r>
              <a:rPr sz="1500" spc="-45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d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1322" y="2016539"/>
            <a:ext cx="596112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1500" dirty="0">
                <a:solidFill>
                  <a:srgbClr val="FFFFFF"/>
                </a:solidFill>
                <a:cs typeface="Wingdings"/>
              </a:rPr>
              <a:t>→</a:t>
            </a:r>
            <a:r>
              <a:rPr lang="en-US" sz="1500" dirty="0">
                <a:latin typeface="Wingdings"/>
                <a:cs typeface="Wingdings"/>
              </a:rPr>
              <a:t> </a:t>
            </a:r>
            <a:r>
              <a:rPr sz="1500" spc="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e</a:t>
            </a:r>
            <a:r>
              <a:rPr sz="1500" spc="-439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iterates</a:t>
            </a:r>
            <a:r>
              <a:rPr sz="15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through</a:t>
            </a:r>
            <a:r>
              <a:rPr sz="15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500" spc="26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Century Gothic"/>
                <a:cs typeface="Century Gothic"/>
              </a:rPr>
              <a:t>keys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'key1',</a:t>
            </a:r>
            <a:r>
              <a:rPr sz="1500" spc="34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'key2',</a:t>
            </a:r>
            <a:r>
              <a:rPr sz="1500" spc="30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206" dirty="0">
                <a:solidFill>
                  <a:srgbClr val="FFFF00"/>
                </a:solidFill>
                <a:latin typeface="Lucida Console"/>
                <a:cs typeface="Lucida Console"/>
              </a:rPr>
              <a:t>'key3'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049" y="3364841"/>
            <a:ext cx="132231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/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a, 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b,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c =</a:t>
            </a:r>
            <a:r>
              <a:rPr sz="1500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d</a:t>
            </a:r>
            <a:endParaRPr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42533" y="3366134"/>
            <a:ext cx="666368" cy="667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37095" y="3399205"/>
          <a:ext cx="4463707" cy="1140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19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ts val="2030"/>
                        </a:lnSpc>
                        <a:tabLst>
                          <a:tab pos="360680" algn="l"/>
                        </a:tabLst>
                      </a:pPr>
                      <a:r>
                        <a:rPr lang="en-US" sz="1500" dirty="0">
                          <a:solidFill>
                            <a:srgbClr val="FFFFFF"/>
                          </a:solidFill>
                          <a:cs typeface="Wingdings"/>
                        </a:rPr>
                        <a:t>→   </a:t>
                      </a:r>
                      <a:r>
                        <a:rPr lang="en-US" sz="1500" spc="1725" dirty="0">
                          <a:solidFill>
                            <a:srgbClr val="FFFFFF"/>
                          </a:solidFill>
                          <a:latin typeface="Lucida Console"/>
                          <a:cs typeface="Wingdings"/>
                          <a:sym typeface="Symbol" panose="05050102010706020507" pitchFamily="18" charset="2"/>
                        </a:rPr>
                        <a:t>a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2030"/>
                        </a:lnSpc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'key1',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30"/>
                        </a:lnSpc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b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k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e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y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,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k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e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y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3'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1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500" spc="-5" dirty="0">
                          <a:solidFill>
                            <a:srgbClr val="FFFF00"/>
                          </a:solidFill>
                          <a:latin typeface="Century Gothic"/>
                          <a:cs typeface="Century Gothic"/>
                        </a:rPr>
                        <a:t>o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Century Gothic"/>
                          <a:cs typeface="Century Gothic"/>
                        </a:rPr>
                        <a:t>r</a:t>
                      </a:r>
                      <a:endParaRPr sz="1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36671" marB="0"/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570"/>
                        </a:spcBef>
                        <a:tabLst>
                          <a:tab pos="360680" algn="l"/>
                        </a:tabLst>
                      </a:pPr>
                      <a:r>
                        <a:rPr lang="en-US" sz="1500" dirty="0">
                          <a:solidFill>
                            <a:srgbClr val="FFFFFF"/>
                          </a:solidFill>
                          <a:cs typeface="Wingdings"/>
                        </a:rPr>
                        <a:t>→   </a:t>
                      </a:r>
                      <a:r>
                        <a:rPr lang="en-US" sz="1500" spc="1725" dirty="0">
                          <a:solidFill>
                            <a:srgbClr val="FFFFFF"/>
                          </a:solidFill>
                          <a:latin typeface="Lucida Console"/>
                          <a:ea typeface="+mn-ea"/>
                          <a:cs typeface="Wingdings"/>
                          <a:sym typeface="Symbol" panose="05050102010706020507" pitchFamily="18" charset="2"/>
                        </a:rPr>
                        <a:t>a</a:t>
                      </a:r>
                      <a:endParaRPr sz="1500" spc="1725" dirty="0">
                        <a:solidFill>
                          <a:srgbClr val="FFFFFF"/>
                        </a:solidFill>
                        <a:latin typeface="Lucida Console"/>
                        <a:ea typeface="+mn-ea"/>
                        <a:cs typeface="Lucida Console"/>
                      </a:endParaRPr>
                    </a:p>
                  </a:txBody>
                  <a:tcPr marL="0" marR="0" marT="54293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5429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'key2',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54293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b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5429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54293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k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e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y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1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,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54293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k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e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y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3'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54293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lang="en-US" sz="1500" spc="-5" dirty="0">
                          <a:solidFill>
                            <a:srgbClr val="FFFF00"/>
                          </a:solidFill>
                          <a:latin typeface="Century Gothic"/>
                          <a:cs typeface="Century Gothic"/>
                        </a:rPr>
                        <a:t>o</a:t>
                      </a:r>
                      <a:r>
                        <a:rPr sz="1500" spc="-5" dirty="0">
                          <a:solidFill>
                            <a:srgbClr val="FFFF00"/>
                          </a:solidFill>
                          <a:latin typeface="Century Gothic"/>
                          <a:cs typeface="Century Gothic"/>
                        </a:rPr>
                        <a:t>r</a:t>
                      </a:r>
                      <a:endParaRPr sz="1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39052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375"/>
                        </a:spcBef>
                        <a:tabLst>
                          <a:tab pos="649605" algn="l"/>
                        </a:tabLst>
                      </a:pPr>
                      <a:r>
                        <a:rPr lang="en-US" sz="1500" dirty="0">
                          <a:solidFill>
                            <a:srgbClr val="FFFFFF"/>
                          </a:solidFill>
                          <a:cs typeface="Wingdings"/>
                        </a:rPr>
                        <a:t>→  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a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  <a:p>
                      <a:pPr marL="288925">
                        <a:lnSpc>
                          <a:spcPts val="2095"/>
                        </a:lnSpc>
                        <a:spcBef>
                          <a:spcPts val="720"/>
                        </a:spcBef>
                      </a:pPr>
                      <a:r>
                        <a:rPr sz="1500" spc="-10" dirty="0">
                          <a:solidFill>
                            <a:srgbClr val="FFFF00"/>
                          </a:solidFill>
                          <a:latin typeface="Century Gothic"/>
                          <a:cs typeface="Century Gothic"/>
                        </a:rPr>
                        <a:t>etc…</a:t>
                      </a:r>
                      <a:endParaRPr sz="1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35719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357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'key3',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35719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b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357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35719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k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e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y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1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,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35719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'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k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e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y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2'</a:t>
                      </a:r>
                      <a:endParaRPr sz="1500" dirty="0">
                        <a:latin typeface="Lucida Console"/>
                        <a:cs typeface="Lucida Console"/>
                      </a:endParaRPr>
                    </a:p>
                  </a:txBody>
                  <a:tcPr marL="0" marR="0" marT="3571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58165" y="4883210"/>
            <a:ext cx="429767" cy="381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62580" y="4926314"/>
            <a:ext cx="8418840" cy="133818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41008" algn="l">
              <a:spcBef>
                <a:spcPts val="75"/>
              </a:spcBef>
            </a:pP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Dictionaries </a:t>
            </a:r>
            <a:r>
              <a:rPr sz="1500" spc="-11" dirty="0">
                <a:solidFill>
                  <a:srgbClr val="FFFFFF"/>
                </a:solidFill>
                <a:latin typeface="Century Gothic"/>
                <a:cs typeface="Century Gothic"/>
              </a:rPr>
              <a:t>(and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Sets)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are </a:t>
            </a:r>
            <a:r>
              <a:rPr sz="1500" spc="-4" dirty="0">
                <a:solidFill>
                  <a:srgbClr val="FFFF00"/>
                </a:solidFill>
                <a:latin typeface="Century Gothic"/>
                <a:cs typeface="Century Gothic"/>
              </a:rPr>
              <a:t>unordered</a:t>
            </a:r>
            <a:r>
              <a:rPr sz="1500" spc="98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types.</a:t>
            </a:r>
            <a:endParaRPr sz="1500" dirty="0">
              <a:latin typeface="Century Gothic"/>
              <a:cs typeface="Century Gothic"/>
            </a:endParaRPr>
          </a:p>
          <a:p>
            <a:pPr marL="441008" algn="l">
              <a:spcBef>
                <a:spcPts val="1031"/>
              </a:spcBef>
            </a:pP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They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can be iterated, but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there 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1500" spc="-4" dirty="0">
                <a:solidFill>
                  <a:srgbClr val="FFFF00"/>
                </a:solidFill>
                <a:latin typeface="Century Gothic"/>
                <a:cs typeface="Century Gothic"/>
              </a:rPr>
              <a:t>no </a:t>
            </a:r>
            <a:r>
              <a:rPr sz="1500" spc="-8" dirty="0">
                <a:solidFill>
                  <a:srgbClr val="FFFF00"/>
                </a:solidFill>
                <a:latin typeface="Century Gothic"/>
                <a:cs typeface="Century Gothic"/>
              </a:rPr>
              <a:t>guarantee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order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results will match your</a:t>
            </a:r>
            <a:r>
              <a:rPr sz="1500" spc="22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literal!</a:t>
            </a:r>
            <a:endParaRPr sz="1500" dirty="0">
              <a:latin typeface="Century Gothic"/>
              <a:cs typeface="Century Gothic"/>
            </a:endParaRPr>
          </a:p>
          <a:p>
            <a:pPr algn="l">
              <a:spcBef>
                <a:spcPts val="38"/>
              </a:spcBef>
            </a:pPr>
            <a:endParaRPr sz="1800" dirty="0">
              <a:latin typeface="Century Gothic"/>
              <a:cs typeface="Century Gothic"/>
            </a:endParaRPr>
          </a:p>
          <a:p>
            <a:pPr marL="9525" algn="l"/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practice, </a:t>
            </a:r>
            <a:r>
              <a:rPr sz="1500" spc="-11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rarely unpack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sets and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dictionaries 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precisely this</a:t>
            </a:r>
            <a:r>
              <a:rPr sz="1500" spc="26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11" dirty="0">
                <a:solidFill>
                  <a:srgbClr val="FFFFFF"/>
                </a:solidFill>
                <a:latin typeface="Century Gothic"/>
                <a:cs typeface="Century Gothic"/>
              </a:rPr>
              <a:t>way.</a:t>
            </a:r>
            <a:endParaRPr sz="1500" dirty="0">
              <a:latin typeface="Century Gothic"/>
              <a:cs typeface="Century Gothic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ADC9AD-AAE7-4B4D-8F52-30E18AD0BEE1}"/>
              </a:ext>
            </a:extLst>
          </p:cNvPr>
          <p:cNvSpPr/>
          <p:nvPr/>
        </p:nvSpPr>
        <p:spPr>
          <a:xfrm>
            <a:off x="377624" y="1651626"/>
            <a:ext cx="44551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764">
              <a:spcBef>
                <a:spcPts val="1099"/>
              </a:spcBef>
            </a:pPr>
            <a:r>
              <a:rPr lang="en-US"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d = {'key1': 1, 'key2': 2, 'key3':</a:t>
            </a:r>
            <a:r>
              <a:rPr lang="en-US" sz="1500" spc="38" dirty="0">
                <a:solidFill>
                  <a:srgbClr val="FFFF00"/>
                </a:solidFill>
                <a:latin typeface="Lucida Console"/>
                <a:cs typeface="Lucida Console"/>
              </a:rPr>
              <a:t> </a:t>
            </a:r>
            <a:r>
              <a:rPr lang="en-US" sz="1500" spc="-8" dirty="0">
                <a:solidFill>
                  <a:srgbClr val="FFFF00"/>
                </a:solidFill>
                <a:latin typeface="Lucida Console"/>
                <a:cs typeface="Lucida Console"/>
              </a:rPr>
              <a:t>3}</a:t>
            </a:r>
            <a:endParaRPr lang="en-US" sz="1500" dirty="0">
              <a:solidFill>
                <a:srgbClr val="FFFF00"/>
              </a:solidFill>
              <a:latin typeface="Lucida Console"/>
              <a:cs typeface="Lucida Consol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38DAC-1CBB-4DE7-9419-6FD2DE9DE0EC}"/>
              </a:ext>
            </a:extLst>
          </p:cNvPr>
          <p:cNvSpPr/>
          <p:nvPr/>
        </p:nvSpPr>
        <p:spPr>
          <a:xfrm>
            <a:off x="478764" y="2490417"/>
            <a:ext cx="79794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so, </a:t>
            </a:r>
            <a:r>
              <a:rPr lang="en-US" sz="1500" spc="-11" dirty="0">
                <a:solidFill>
                  <a:srgbClr val="FFFFFF"/>
                </a:solidFill>
                <a:latin typeface="Century Gothic"/>
                <a:cs typeface="Century Gothic"/>
              </a:rPr>
              <a:t>when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unpacking </a:t>
            </a:r>
            <a:r>
              <a:rPr lang="en-US" sz="1500" spc="-4" dirty="0">
                <a:solidFill>
                  <a:srgbClr val="FFFF00"/>
                </a:solidFill>
                <a:latin typeface="Lucida Console"/>
                <a:cs typeface="Lucida Console"/>
              </a:rPr>
              <a:t>d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, </a:t>
            </a:r>
            <a:r>
              <a:rPr lang="en-US" sz="1500" spc="-15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lang="en-US"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are actually unpacking </a:t>
            </a:r>
            <a:r>
              <a:rPr lang="en-US"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lang="en-US" sz="1500" spc="-4" dirty="0">
                <a:solidFill>
                  <a:srgbClr val="FFFF00"/>
                </a:solidFill>
                <a:latin typeface="Century Gothic"/>
                <a:cs typeface="Century Gothic"/>
              </a:rPr>
              <a:t>keys </a:t>
            </a:r>
            <a:r>
              <a:rPr lang="en-US" sz="15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lang="en-US" sz="1500" spc="15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500" dirty="0">
                <a:solidFill>
                  <a:srgbClr val="FFFF00"/>
                </a:solidFill>
                <a:latin typeface="Lucida Console"/>
                <a:cs typeface="Lucida Console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4779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A230ED22-4646-406F-9B4E-066431B9021D}"/>
              </a:ext>
            </a:extLst>
          </p:cNvPr>
          <p:cNvSpPr/>
          <p:nvPr/>
        </p:nvSpPr>
        <p:spPr>
          <a:xfrm>
            <a:off x="0" y="857251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024" y="1002863"/>
            <a:ext cx="3241701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2700" spc="-8" dirty="0">
                <a:solidFill>
                  <a:srgbClr val="FFC000"/>
                </a:solidFill>
                <a:latin typeface="Century Gothic"/>
                <a:cs typeface="Century Gothic"/>
              </a:rPr>
              <a:t>The </a:t>
            </a:r>
            <a:r>
              <a:rPr sz="2700" spc="-4" dirty="0">
                <a:solidFill>
                  <a:srgbClr val="FFC000"/>
                </a:solidFill>
                <a:latin typeface="Century Gothic"/>
                <a:cs typeface="Century Gothic"/>
              </a:rPr>
              <a:t>use case for</a:t>
            </a:r>
            <a:r>
              <a:rPr sz="2700" spc="-8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2700" b="1" dirty="0">
                <a:solidFill>
                  <a:srgbClr val="FFFF00"/>
                </a:solidFill>
                <a:latin typeface="Lucida Sans Typewriter"/>
                <a:cs typeface="Lucida Sans Typewriter"/>
              </a:rPr>
              <a:t>*</a:t>
            </a:r>
            <a:endParaRPr sz="2700" dirty="0">
              <a:solidFill>
                <a:srgbClr val="FFFF00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901" y="1544664"/>
            <a:ext cx="8061008" cy="141769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19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don't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always </a:t>
            </a:r>
            <a:r>
              <a:rPr sz="1500" spc="-11" dirty="0">
                <a:solidFill>
                  <a:srgbClr val="FFFFFF"/>
                </a:solidFill>
                <a:latin typeface="Century Gothic"/>
                <a:cs typeface="Century Gothic"/>
              </a:rPr>
              <a:t>want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unpack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every single item </a:t>
            </a:r>
            <a:r>
              <a:rPr sz="1500" spc="4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an</a:t>
            </a:r>
            <a:r>
              <a:rPr sz="1500" spc="14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iterable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algn="l" defTabSz="685800" fontAlgn="auto">
              <a:spcBef>
                <a:spcPts val="30"/>
              </a:spcBef>
              <a:spcAft>
                <a:spcPts val="0"/>
              </a:spcAft>
            </a:pPr>
            <a:endParaRPr sz="135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9525" marR="3810" algn="l" defTabSz="685800" fontAlgn="auto">
              <a:spcBef>
                <a:spcPts val="0"/>
              </a:spcBef>
              <a:spcAft>
                <a:spcPts val="0"/>
              </a:spcAft>
            </a:pPr>
            <a:r>
              <a:rPr sz="1500" spc="-19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may,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for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example, </a:t>
            </a:r>
            <a:r>
              <a:rPr sz="1500" spc="-11" dirty="0">
                <a:solidFill>
                  <a:srgbClr val="FFFFFF"/>
                </a:solidFill>
                <a:latin typeface="Century Gothic"/>
                <a:cs typeface="Century Gothic"/>
              </a:rPr>
              <a:t>want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unpack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first value,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and then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unpack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remaining values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into 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another</a:t>
            </a:r>
            <a:r>
              <a:rPr sz="1500" spc="2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variable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algn="l" defTabSz="685800" fontAlgn="auto">
              <a:spcBef>
                <a:spcPts val="15"/>
              </a:spcBef>
              <a:spcAft>
                <a:spcPts val="0"/>
              </a:spcAft>
            </a:pPr>
            <a:endParaRPr sz="18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9525" algn="l" defTabSz="685800" fontAlgn="auto">
              <a:spcBef>
                <a:spcPts val="4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l = [1, 2, 3, </a:t>
            </a:r>
            <a:r>
              <a:rPr sz="1500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4, </a:t>
            </a:r>
            <a:r>
              <a:rPr sz="15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5,</a:t>
            </a:r>
            <a:r>
              <a:rPr sz="1500" spc="23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 </a:t>
            </a:r>
            <a:r>
              <a:rPr sz="1500" spc="-8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6]</a:t>
            </a:r>
            <a:endParaRPr sz="1500" dirty="0">
              <a:solidFill>
                <a:srgbClr val="FFFF00"/>
              </a:solidFill>
              <a:latin typeface="Hack" pitchFamily="2" charset="0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049" y="3195925"/>
            <a:ext cx="312740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19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can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achieve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this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using</a:t>
            </a:r>
            <a:r>
              <a:rPr sz="1500" spc="1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slicing: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9059" y="3101723"/>
            <a:ext cx="1187292" cy="6420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l" defTabSz="685800" fontAlgn="auto">
              <a:lnSpc>
                <a:spcPct val="144100"/>
              </a:lnSpc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a = l[0]  b =</a:t>
            </a:r>
            <a:r>
              <a:rPr sz="1500" spc="-6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 </a:t>
            </a:r>
            <a:r>
              <a:rPr sz="1500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l[1:]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3043" y="4152324"/>
            <a:ext cx="2651987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or, using simple</a:t>
            </a:r>
            <a:r>
              <a:rPr sz="15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unpacking: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4357" y="4146053"/>
            <a:ext cx="226552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a, b = </a:t>
            </a:r>
            <a:r>
              <a:rPr sz="1500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l[0],</a:t>
            </a:r>
            <a:r>
              <a:rPr sz="1500" spc="-41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l[1:]</a:t>
            </a:r>
            <a:endParaRPr sz="1500" dirty="0">
              <a:solidFill>
                <a:srgbClr val="FFFF00"/>
              </a:solidFill>
              <a:latin typeface="Hack" pitchFamily="2" charset="0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3041" y="4949713"/>
            <a:ext cx="301310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19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can also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use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500" b="1" spc="-4" dirty="0">
                <a:solidFill>
                  <a:srgbClr val="FFFF00"/>
                </a:solidFill>
                <a:latin typeface="Lucida Sans Typewriter"/>
                <a:cs typeface="Lucida Sans Typewriter"/>
              </a:rPr>
              <a:t>*</a:t>
            </a:r>
            <a:r>
              <a:rPr sz="1500" b="1" spc="-394" dirty="0">
                <a:solidFill>
                  <a:srgbClr val="00AFEF"/>
                </a:solidFill>
                <a:latin typeface="Lucida Sans Typewriter"/>
                <a:cs typeface="Lucida Sans Typewriter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operator: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9041" y="4949713"/>
            <a:ext cx="1187310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a, </a:t>
            </a:r>
            <a:r>
              <a:rPr sz="1500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*b </a:t>
            </a:r>
            <a:r>
              <a:rPr sz="15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=</a:t>
            </a:r>
            <a:r>
              <a:rPr sz="1500" spc="-56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 </a:t>
            </a:r>
            <a:r>
              <a:rPr sz="1500" spc="-4" dirty="0">
                <a:solidFill>
                  <a:srgbClr val="FFFF00"/>
                </a:solidFill>
                <a:latin typeface="Hack" pitchFamily="2" charset="0"/>
                <a:cs typeface="Lucida Console"/>
              </a:rPr>
              <a:t>l</a:t>
            </a:r>
            <a:endParaRPr sz="1500" dirty="0">
              <a:solidFill>
                <a:srgbClr val="FFFF00"/>
              </a:solidFill>
              <a:latin typeface="Hack" pitchFamily="2" charset="0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023" y="5509410"/>
            <a:ext cx="8270927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Apart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from cleaner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syntax, </a:t>
            </a:r>
            <a:r>
              <a:rPr sz="1500" spc="8" dirty="0">
                <a:solidFill>
                  <a:srgbClr val="FFFFFF"/>
                </a:solidFill>
                <a:latin typeface="Century Gothic"/>
                <a:cs typeface="Century Gothic"/>
              </a:rPr>
              <a:t>it 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also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works with </a:t>
            </a:r>
            <a:r>
              <a:rPr sz="1500" spc="-8" dirty="0">
                <a:solidFill>
                  <a:srgbClr val="FFC000"/>
                </a:solidFill>
                <a:latin typeface="Century Gothic"/>
                <a:cs typeface="Century Gothic"/>
              </a:rPr>
              <a:t>any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iterable</a:t>
            </a:r>
            <a:r>
              <a:rPr sz="1500" spc="-4" dirty="0">
                <a:solidFill>
                  <a:srgbClr val="FFFFFF"/>
                </a:solidFill>
                <a:latin typeface="Century Gothic"/>
                <a:cs typeface="Century Gothic"/>
              </a:rPr>
              <a:t>, not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just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sequence</a:t>
            </a:r>
            <a:r>
              <a:rPr sz="1500" spc="172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Century Gothic"/>
                <a:cs typeface="Century Gothic"/>
              </a:rPr>
              <a:t>types!</a:t>
            </a:r>
            <a:endParaRPr sz="15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0600" y="4149851"/>
            <a:ext cx="2499495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 defTabSz="685800" fontAlgn="auto">
              <a:spcBef>
                <a:spcPts val="75"/>
              </a:spcBef>
              <a:spcAft>
                <a:spcPts val="0"/>
              </a:spcAft>
            </a:pPr>
            <a:r>
              <a:rPr sz="1500" spc="-11" dirty="0">
                <a:solidFill>
                  <a:srgbClr val="FFC000"/>
                </a:solidFill>
                <a:latin typeface="Century Gothic"/>
                <a:cs typeface="Century Gothic"/>
              </a:rPr>
              <a:t>(aka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parallel</a:t>
            </a:r>
            <a:r>
              <a:rPr sz="1500" spc="-8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1500" spc="-4" dirty="0">
                <a:solidFill>
                  <a:srgbClr val="FFC000"/>
                </a:solidFill>
                <a:latin typeface="Century Gothic"/>
                <a:cs typeface="Century Gothic"/>
              </a:rPr>
              <a:t>assignment)</a:t>
            </a:r>
            <a:endParaRPr sz="150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9EC69C-34FE-4C7D-88E0-23D75729DA45}"/>
              </a:ext>
            </a:extLst>
          </p:cNvPr>
          <p:cNvSpPr/>
          <p:nvPr/>
        </p:nvSpPr>
        <p:spPr>
          <a:xfrm>
            <a:off x="4972647" y="1093960"/>
            <a:ext cx="390203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FFF00"/>
                </a:solidFill>
                <a:latin typeface="Century Gothic"/>
              </a:rPr>
              <a:t>Much of this section applies to Python &gt;= 3.5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015802"/>
      </a:lt2>
      <a:accent1>
        <a:srgbClr val="016E01"/>
      </a:accent1>
      <a:accent2>
        <a:srgbClr val="019003"/>
      </a:accent2>
      <a:accent3>
        <a:srgbClr val="FFFFFF"/>
      </a:accent3>
      <a:accent4>
        <a:srgbClr val="404040"/>
      </a:accent4>
      <a:accent5>
        <a:srgbClr val="AABAAA"/>
      </a:accent5>
      <a:accent6>
        <a:srgbClr val="018202"/>
      </a:accent6>
      <a:hlink>
        <a:srgbClr val="DE000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DE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1772</TotalTime>
  <Words>2129</Words>
  <Application>Microsoft Office PowerPoint</Application>
  <PresentationFormat>On-screen Show (4:3)</PresentationFormat>
  <Paragraphs>364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Century</vt:lpstr>
      <vt:lpstr>Century Gothic</vt:lpstr>
      <vt:lpstr>Hack</vt:lpstr>
      <vt:lpstr>Lucida Console</vt:lpstr>
      <vt:lpstr>Lucida Sans Typewriter</vt:lpstr>
      <vt:lpstr>Microsoft Sans Serif</vt:lpstr>
      <vt:lpstr>Times New Roman</vt:lpstr>
      <vt:lpstr>Wingdings</vt:lpstr>
      <vt:lpstr>powerpoint-template-24</vt:lpstr>
      <vt:lpstr>Office Theme</vt:lpstr>
      <vt:lpstr>Introduction to</vt:lpstr>
      <vt:lpstr>What is Unpacking?</vt:lpstr>
      <vt:lpstr>PowerPoint Presentation</vt:lpstr>
      <vt:lpstr>Packed Values</vt:lpstr>
      <vt:lpstr>PowerPoint Presentation</vt:lpstr>
      <vt:lpstr>Unpacking other Iterables</vt:lpstr>
      <vt:lpstr>Simple Application of Unpacking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**</vt:lpstr>
      <vt:lpstr>PowerPoint Presentation</vt:lpstr>
      <vt:lpstr>The * operator can only be used once in the LHS an unpacking assignment</vt:lpstr>
      <vt:lpstr>Class Activity 01:</vt:lpstr>
      <vt:lpstr>Class Activity 01: Solution</vt:lpstr>
      <vt:lpstr>Class Activity 02:</vt:lpstr>
      <vt:lpstr>Class Activity 02: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Hammad Imran</dc:creator>
  <cp:lastModifiedBy>Maddy exx</cp:lastModifiedBy>
  <cp:revision>41</cp:revision>
  <dcterms:created xsi:type="dcterms:W3CDTF">2023-07-15T06:48:42Z</dcterms:created>
  <dcterms:modified xsi:type="dcterms:W3CDTF">2023-09-14T08:18:58Z</dcterms:modified>
</cp:coreProperties>
</file>