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2" r:id="rId3"/>
    <p:sldId id="304" r:id="rId4"/>
    <p:sldId id="328" r:id="rId5"/>
    <p:sldId id="341" r:id="rId6"/>
    <p:sldId id="351" r:id="rId7"/>
    <p:sldId id="334" r:id="rId8"/>
    <p:sldId id="342" r:id="rId9"/>
    <p:sldId id="335" r:id="rId10"/>
    <p:sldId id="343" r:id="rId11"/>
    <p:sldId id="344" r:id="rId12"/>
    <p:sldId id="336" r:id="rId13"/>
    <p:sldId id="352" r:id="rId14"/>
    <p:sldId id="353" r:id="rId15"/>
    <p:sldId id="354" r:id="rId16"/>
    <p:sldId id="347" r:id="rId17"/>
    <p:sldId id="355" r:id="rId18"/>
    <p:sldId id="349" r:id="rId19"/>
    <p:sldId id="356" r:id="rId20"/>
    <p:sldId id="316" r:id="rId21"/>
    <p:sldId id="357" r:id="rId22"/>
    <p:sldId id="362" r:id="rId23"/>
    <p:sldId id="358" r:id="rId24"/>
    <p:sldId id="359" r:id="rId25"/>
    <p:sldId id="360" r:id="rId26"/>
    <p:sldId id="361" r:id="rId27"/>
    <p:sldId id="363" r:id="rId28"/>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5596" autoAdjust="0"/>
  </p:normalViewPr>
  <p:slideViewPr>
    <p:cSldViewPr>
      <p:cViewPr varScale="1">
        <p:scale>
          <a:sx n="75" d="100"/>
          <a:sy n="75" d="100"/>
        </p:scale>
        <p:origin x="126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dirty="0"/>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70989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73456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31241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48646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79132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4592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2418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233285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98036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27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201334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76267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27084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35597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74252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916140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10717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9436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472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86736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9801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966469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74443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Tuple – Data Structure</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Slicing with stride: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also specify a stride (step) when slicing to skip elements.</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The slicing notation with a stride is [start:end:step]</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183BF16-1567-3A30-25D6-CCE84BFD01E6}"/>
              </a:ext>
            </a:extLst>
          </p:cNvPr>
          <p:cNvPicPr>
            <a:picLocks noChangeAspect="1"/>
          </p:cNvPicPr>
          <p:nvPr/>
        </p:nvPicPr>
        <p:blipFill>
          <a:blip r:embed="rId4"/>
          <a:stretch>
            <a:fillRect/>
          </a:stretch>
        </p:blipFill>
        <p:spPr>
          <a:xfrm>
            <a:off x="3050701" y="4401295"/>
            <a:ext cx="4795196" cy="623911"/>
          </a:xfrm>
          <a:prstGeom prst="rect">
            <a:avLst/>
          </a:prstGeom>
        </p:spPr>
      </p:pic>
    </p:spTree>
    <p:extLst>
      <p:ext uri="{BB962C8B-B14F-4D97-AF65-F5344CB8AC3E}">
        <p14:creationId xmlns:p14="http://schemas.microsoft.com/office/powerpoint/2010/main" val="350597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Nested Indexing: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If a tuple contains nested tuples (tuples within tuples), you can access elements in the nested tuples by chaining indexing or slicing operations.</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A4CAF3-F535-A762-7AA4-2DDBC1C4459C}"/>
              </a:ext>
            </a:extLst>
          </p:cNvPr>
          <p:cNvPicPr>
            <a:picLocks noChangeAspect="1"/>
          </p:cNvPicPr>
          <p:nvPr/>
        </p:nvPicPr>
        <p:blipFill>
          <a:blip r:embed="rId4"/>
          <a:stretch>
            <a:fillRect/>
          </a:stretch>
        </p:blipFill>
        <p:spPr>
          <a:xfrm>
            <a:off x="2438400" y="4267200"/>
            <a:ext cx="6267472" cy="1209738"/>
          </a:xfrm>
          <a:prstGeom prst="rect">
            <a:avLst/>
          </a:prstGeom>
        </p:spPr>
      </p:pic>
    </p:spTree>
    <p:extLst>
      <p:ext uri="{BB962C8B-B14F-4D97-AF65-F5344CB8AC3E}">
        <p14:creationId xmlns:p14="http://schemas.microsoft.com/office/powerpoint/2010/main" val="271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Tuple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dirty="0">
                <a:solidFill>
                  <a:srgbClr val="2B2A2A"/>
                </a:solidFill>
                <a:latin typeface="Times New Roman" panose="02020603050405020304" pitchFamily="18" charset="0"/>
                <a:cs typeface="Times New Roman" panose="02020603050405020304" pitchFamily="18" charset="0"/>
              </a:rPr>
              <a:t>Tuples in Python are immutable, which means you cannot directly update or modify the elements of a tuple after it has been created. Once a tuple is defined, its contents cannot be changed. However, there are alternative methods to achieve something similar to "updating" a tuple:</a:t>
            </a:r>
            <a:endParaRPr lang="en-US" sz="26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05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Tuple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Instead of updating a tuple in place, you can create a new tuple that includes the changes you want. This approach preserves the original tuple and creates a new one with the desired modifications.</a:t>
            </a:r>
          </a:p>
        </p:txBody>
      </p:sp>
      <p:pic>
        <p:nvPicPr>
          <p:cNvPr id="3" name="Picture 2">
            <a:extLst>
              <a:ext uri="{FF2B5EF4-FFF2-40B4-BE49-F238E27FC236}">
                <a16:creationId xmlns:a16="http://schemas.microsoft.com/office/drawing/2014/main" id="{189FD2DE-0082-5595-605D-347D7586B858}"/>
              </a:ext>
            </a:extLst>
          </p:cNvPr>
          <p:cNvPicPr>
            <a:picLocks noChangeAspect="1"/>
          </p:cNvPicPr>
          <p:nvPr/>
        </p:nvPicPr>
        <p:blipFill>
          <a:blip r:embed="rId4"/>
          <a:stretch>
            <a:fillRect/>
          </a:stretch>
        </p:blipFill>
        <p:spPr>
          <a:xfrm>
            <a:off x="2743200" y="4267200"/>
            <a:ext cx="5446953" cy="895390"/>
          </a:xfrm>
          <a:prstGeom prst="rect">
            <a:avLst/>
          </a:prstGeom>
        </p:spPr>
      </p:pic>
    </p:spTree>
    <p:extLst>
      <p:ext uri="{BB962C8B-B14F-4D97-AF65-F5344CB8AC3E}">
        <p14:creationId xmlns:p14="http://schemas.microsoft.com/office/powerpoint/2010/main" val="171189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Tuple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You can use tuple concatenation to combine multiple tuples into a new tuple, which effectively "updates" the tuple with new elements.</a:t>
            </a:r>
          </a:p>
        </p:txBody>
      </p:sp>
      <p:pic>
        <p:nvPicPr>
          <p:cNvPr id="4" name="Picture 3">
            <a:extLst>
              <a:ext uri="{FF2B5EF4-FFF2-40B4-BE49-F238E27FC236}">
                <a16:creationId xmlns:a16="http://schemas.microsoft.com/office/drawing/2014/main" id="{A9528B32-5E13-974A-5A73-89C9BA7A0928}"/>
              </a:ext>
            </a:extLst>
          </p:cNvPr>
          <p:cNvPicPr>
            <a:picLocks noChangeAspect="1"/>
          </p:cNvPicPr>
          <p:nvPr/>
        </p:nvPicPr>
        <p:blipFill>
          <a:blip r:embed="rId4"/>
          <a:stretch>
            <a:fillRect/>
          </a:stretch>
        </p:blipFill>
        <p:spPr>
          <a:xfrm>
            <a:off x="3276600" y="4038600"/>
            <a:ext cx="4074786" cy="1190685"/>
          </a:xfrm>
          <a:prstGeom prst="rect">
            <a:avLst/>
          </a:prstGeom>
        </p:spPr>
      </p:pic>
    </p:spTree>
    <p:extLst>
      <p:ext uri="{BB962C8B-B14F-4D97-AF65-F5344CB8AC3E}">
        <p14:creationId xmlns:p14="http://schemas.microsoft.com/office/powerpoint/2010/main" val="411927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Updating Tuple in Python: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400" b="1" i="0" dirty="0">
                <a:solidFill>
                  <a:srgbClr val="2B2A2A"/>
                </a:solidFill>
                <a:effectLst/>
                <a:latin typeface="Times New Roman" panose="02020603050405020304" pitchFamily="18" charset="0"/>
                <a:cs typeface="Times New Roman" panose="02020603050405020304" pitchFamily="18" charset="0"/>
              </a:rPr>
              <a:t>Convert to List:</a:t>
            </a:r>
            <a:r>
              <a:rPr lang="en-US" sz="2400" i="0" dirty="0">
                <a:solidFill>
                  <a:srgbClr val="2B2A2A"/>
                </a:solidFill>
                <a:effectLst/>
                <a:latin typeface="Times New Roman" panose="02020603050405020304" pitchFamily="18" charset="0"/>
                <a:cs typeface="Times New Roman" panose="02020603050405020304" pitchFamily="18" charset="0"/>
              </a:rPr>
              <a:t> If you need to perform extensive modifications on the elements of a collection, you can convert the tuple to a list, make the desired changes, and then convert it back to a tuple.</a:t>
            </a:r>
          </a:p>
        </p:txBody>
      </p:sp>
      <p:pic>
        <p:nvPicPr>
          <p:cNvPr id="3" name="Picture 2">
            <a:extLst>
              <a:ext uri="{FF2B5EF4-FFF2-40B4-BE49-F238E27FC236}">
                <a16:creationId xmlns:a16="http://schemas.microsoft.com/office/drawing/2014/main" id="{9AF1EDBD-F26A-9A80-F831-249850F1C539}"/>
              </a:ext>
            </a:extLst>
          </p:cNvPr>
          <p:cNvPicPr>
            <a:picLocks noChangeAspect="1"/>
          </p:cNvPicPr>
          <p:nvPr/>
        </p:nvPicPr>
        <p:blipFill>
          <a:blip r:embed="rId4"/>
          <a:stretch>
            <a:fillRect/>
          </a:stretch>
        </p:blipFill>
        <p:spPr>
          <a:xfrm>
            <a:off x="3505200" y="4200987"/>
            <a:ext cx="3771728" cy="881101"/>
          </a:xfrm>
          <a:prstGeom prst="rect">
            <a:avLst/>
          </a:prstGeom>
        </p:spPr>
      </p:pic>
      <p:pic>
        <p:nvPicPr>
          <p:cNvPr id="6" name="Picture 5">
            <a:extLst>
              <a:ext uri="{FF2B5EF4-FFF2-40B4-BE49-F238E27FC236}">
                <a16:creationId xmlns:a16="http://schemas.microsoft.com/office/drawing/2014/main" id="{B6810F32-46FB-1C8C-4CA5-A11135368516}"/>
              </a:ext>
            </a:extLst>
          </p:cNvPr>
          <p:cNvPicPr>
            <a:picLocks noChangeAspect="1"/>
          </p:cNvPicPr>
          <p:nvPr/>
        </p:nvPicPr>
        <p:blipFill>
          <a:blip r:embed="rId5"/>
          <a:stretch>
            <a:fillRect/>
          </a:stretch>
        </p:blipFill>
        <p:spPr>
          <a:xfrm>
            <a:off x="2631891" y="5329518"/>
            <a:ext cx="5518346" cy="679181"/>
          </a:xfrm>
          <a:prstGeom prst="rect">
            <a:avLst/>
          </a:prstGeom>
        </p:spPr>
      </p:pic>
    </p:spTree>
    <p:extLst>
      <p:ext uri="{BB962C8B-B14F-4D97-AF65-F5344CB8AC3E}">
        <p14:creationId xmlns:p14="http://schemas.microsoft.com/office/powerpoint/2010/main" val="17747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Deletion in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Create a New Tuple: </a:t>
            </a:r>
            <a:r>
              <a:rPr lang="en-US" sz="2000" i="0" dirty="0">
                <a:solidFill>
                  <a:srgbClr val="2B2A2A"/>
                </a:solidFill>
                <a:effectLst/>
                <a:latin typeface="Times New Roman" panose="02020603050405020304" pitchFamily="18" charset="0"/>
                <a:cs typeface="Times New Roman" panose="02020603050405020304" pitchFamily="18" charset="0"/>
              </a:rPr>
              <a:t>Instead of deleting elements from a tuple, you can create a new tuple that excludes the elements you want to "delete." This approach effectively filters out unwanted elements and creates a new tuple with the desired content.</a:t>
            </a:r>
          </a:p>
          <a:p>
            <a:pPr algn="just">
              <a:lnSpc>
                <a:spcPct val="150000"/>
              </a:lnSpc>
            </a:pPr>
            <a:r>
              <a:rPr lang="en-US" sz="20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A4820D-2E94-F216-7055-FE0AE485C175}"/>
              </a:ext>
            </a:extLst>
          </p:cNvPr>
          <p:cNvPicPr>
            <a:picLocks noChangeAspect="1"/>
          </p:cNvPicPr>
          <p:nvPr/>
        </p:nvPicPr>
        <p:blipFill>
          <a:blip r:embed="rId4"/>
          <a:stretch>
            <a:fillRect/>
          </a:stretch>
        </p:blipFill>
        <p:spPr>
          <a:xfrm>
            <a:off x="3657600" y="4495800"/>
            <a:ext cx="3366847" cy="642974"/>
          </a:xfrm>
          <a:prstGeom prst="rect">
            <a:avLst/>
          </a:prstGeom>
        </p:spPr>
      </p:pic>
      <p:pic>
        <p:nvPicPr>
          <p:cNvPr id="7" name="Picture 6">
            <a:extLst>
              <a:ext uri="{FF2B5EF4-FFF2-40B4-BE49-F238E27FC236}">
                <a16:creationId xmlns:a16="http://schemas.microsoft.com/office/drawing/2014/main" id="{0CF11B2E-59FF-8B73-EEC7-259E33962E07}"/>
              </a:ext>
            </a:extLst>
          </p:cNvPr>
          <p:cNvPicPr>
            <a:picLocks noChangeAspect="1"/>
          </p:cNvPicPr>
          <p:nvPr/>
        </p:nvPicPr>
        <p:blipFill>
          <a:blip r:embed="rId5"/>
          <a:stretch>
            <a:fillRect/>
          </a:stretch>
        </p:blipFill>
        <p:spPr>
          <a:xfrm>
            <a:off x="2048435" y="5498989"/>
            <a:ext cx="6799729" cy="385098"/>
          </a:xfrm>
          <a:prstGeom prst="rect">
            <a:avLst/>
          </a:prstGeom>
        </p:spPr>
      </p:pic>
    </p:spTree>
    <p:extLst>
      <p:ext uri="{BB962C8B-B14F-4D97-AF65-F5344CB8AC3E}">
        <p14:creationId xmlns:p14="http://schemas.microsoft.com/office/powerpoint/2010/main" val="39261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Deletion in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Convert to List: </a:t>
            </a:r>
            <a:r>
              <a:rPr lang="en-US" sz="2000" i="0" dirty="0">
                <a:solidFill>
                  <a:srgbClr val="2B2A2A"/>
                </a:solidFill>
                <a:effectLst/>
                <a:latin typeface="Times New Roman" panose="02020603050405020304" pitchFamily="18" charset="0"/>
                <a:cs typeface="Times New Roman" panose="02020603050405020304" pitchFamily="18" charset="0"/>
              </a:rPr>
              <a:t>Another approach is to convert the tuple to a list, remove elements from the list, and then convert it back to a tuple. This method allows you to perform element removal.</a:t>
            </a:r>
          </a:p>
        </p:txBody>
      </p:sp>
      <p:pic>
        <p:nvPicPr>
          <p:cNvPr id="3" name="Picture 2">
            <a:extLst>
              <a:ext uri="{FF2B5EF4-FFF2-40B4-BE49-F238E27FC236}">
                <a16:creationId xmlns:a16="http://schemas.microsoft.com/office/drawing/2014/main" id="{99CD2FE2-8CBA-1FE2-A55D-AE8406CF7209}"/>
              </a:ext>
            </a:extLst>
          </p:cNvPr>
          <p:cNvPicPr>
            <a:picLocks noChangeAspect="1"/>
          </p:cNvPicPr>
          <p:nvPr/>
        </p:nvPicPr>
        <p:blipFill>
          <a:blip r:embed="rId4"/>
          <a:stretch>
            <a:fillRect/>
          </a:stretch>
        </p:blipFill>
        <p:spPr>
          <a:xfrm>
            <a:off x="2667000" y="3733800"/>
            <a:ext cx="5863450" cy="2133600"/>
          </a:xfrm>
          <a:prstGeom prst="rect">
            <a:avLst/>
          </a:prstGeom>
        </p:spPr>
      </p:pic>
    </p:spTree>
    <p:extLst>
      <p:ext uri="{BB962C8B-B14F-4D97-AF65-F5344CB8AC3E}">
        <p14:creationId xmlns:p14="http://schemas.microsoft.com/office/powerpoint/2010/main" val="125222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Tuple Functions: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669738"/>
            <a:ext cx="6934200" cy="5105400"/>
          </a:xfrm>
        </p:spPr>
        <p:txBody>
          <a:bodyPr/>
          <a:lstStyle/>
          <a:p>
            <a:pPr algn="just">
              <a:lnSpc>
                <a:spcPct val="150000"/>
              </a:lnSpc>
            </a:pPr>
            <a:r>
              <a:rPr lang="en-US" sz="2400" dirty="0">
                <a:solidFill>
                  <a:srgbClr val="2B2A2A"/>
                </a:solidFill>
                <a:latin typeface="Times New Roman" panose="02020603050405020304" pitchFamily="18" charset="0"/>
                <a:cs typeface="Times New Roman" panose="02020603050405020304" pitchFamily="18" charset="0"/>
              </a:rPr>
              <a:t>len(): Returns the number of elements in a tuple.</a:t>
            </a:r>
          </a:p>
          <a:p>
            <a:pPr algn="just">
              <a:lnSpc>
                <a:spcPct val="150000"/>
              </a:lnSpc>
            </a:pPr>
            <a:r>
              <a:rPr lang="en-US" sz="2400" dirty="0">
                <a:solidFill>
                  <a:srgbClr val="2B2A2A"/>
                </a:solidFill>
                <a:latin typeface="Times New Roman" panose="02020603050405020304" pitchFamily="18" charset="0"/>
                <a:cs typeface="Times New Roman" panose="02020603050405020304" pitchFamily="18" charset="0"/>
              </a:rPr>
              <a:t>max(): Returns the maximum element in a tuple.</a:t>
            </a:r>
          </a:p>
          <a:p>
            <a:pPr algn="just">
              <a:lnSpc>
                <a:spcPct val="150000"/>
              </a:lnSpc>
            </a:pPr>
            <a:r>
              <a:rPr lang="en-US" sz="2400" dirty="0">
                <a:solidFill>
                  <a:srgbClr val="2B2A2A"/>
                </a:solidFill>
                <a:latin typeface="Times New Roman" panose="02020603050405020304" pitchFamily="18" charset="0"/>
                <a:cs typeface="Times New Roman" panose="02020603050405020304" pitchFamily="18" charset="0"/>
              </a:rPr>
              <a:t>min(): Returns the minimum element in a tuple.</a:t>
            </a:r>
          </a:p>
          <a:p>
            <a:pPr algn="just">
              <a:lnSpc>
                <a:spcPct val="150000"/>
              </a:lnSpc>
            </a:pPr>
            <a:r>
              <a:rPr lang="en-US" sz="2400" dirty="0">
                <a:solidFill>
                  <a:srgbClr val="2B2A2A"/>
                </a:solidFill>
                <a:latin typeface="Times New Roman" panose="02020603050405020304" pitchFamily="18" charset="0"/>
                <a:cs typeface="Times New Roman" panose="02020603050405020304" pitchFamily="18" charset="0"/>
              </a:rPr>
              <a:t>sum(): Returns the sum of all elements in a tuple.</a:t>
            </a:r>
            <a:endParaRPr lang="en-US" sz="24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6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Tuple Methods: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669738"/>
            <a:ext cx="6934200" cy="5105400"/>
          </a:xfrm>
        </p:spPr>
        <p:txBody>
          <a:bodyPr/>
          <a:lstStyle/>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count(): Counts occurrences of a specified value in a tuple.</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index(): Finds the index of the first occurrence of a specified value in a tuple.</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_asdict() (NamedTuple): Converts a named tuple to an ordered dictionary.</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_replace() (NamedTuple): Creates a new named tuple with specified field values replaced.</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_make() (NamedTuple): Constructs a named tuple from an iterable.</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_fields() (NamedTuple): Returns field names of a named tuple.</a:t>
            </a:r>
          </a:p>
          <a:p>
            <a:pPr algn="just">
              <a:lnSpc>
                <a:spcPct val="150000"/>
              </a:lnSpc>
            </a:pPr>
            <a:r>
              <a:rPr lang="en-US" sz="1800" dirty="0">
                <a:solidFill>
                  <a:srgbClr val="2B2A2A"/>
                </a:solidFill>
                <a:latin typeface="Times New Roman" panose="02020603050405020304" pitchFamily="18" charset="0"/>
                <a:cs typeface="Times New Roman" panose="02020603050405020304" pitchFamily="18" charset="0"/>
              </a:rPr>
              <a:t>_field_defaults() (NamedTuple): Provides default values for named tuple fields.</a:t>
            </a:r>
            <a:endParaRPr lang="en-US" sz="18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50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Why do we use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Immutability</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Ordered</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Heterogeneity</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Efficiency</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Functions with multiple return values</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Single-element tuples</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Packing and unpacking</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 cases</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Iteration</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Concatenation</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Built-in functions</a:t>
            </a:r>
          </a:p>
          <a:p>
            <a:pPr algn="just">
              <a:lnSpc>
                <a:spcPct val="150000"/>
              </a:lnSpc>
            </a:pPr>
            <a:r>
              <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integrity</a:t>
            </a:r>
          </a:p>
        </p:txBody>
      </p:sp>
    </p:spTree>
    <p:extLst>
      <p:ext uri="{BB962C8B-B14F-4D97-AF65-F5344CB8AC3E}">
        <p14:creationId xmlns:p14="http://schemas.microsoft.com/office/powerpoint/2010/main" val="272560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457200" y="1295400"/>
            <a:ext cx="6934200" cy="5105400"/>
          </a:xfrm>
        </p:spPr>
        <p:txBody>
          <a:bodyPr/>
          <a:lstStyle/>
          <a:p>
            <a:pPr marL="0" indent="0" algn="just">
              <a:lnSpc>
                <a:spcPct val="150000"/>
              </a:lnSpc>
              <a:buNone/>
            </a:pPr>
            <a:r>
              <a:rPr lang="en-US" altLang="ko-KR" b="1" dirty="0">
                <a:latin typeface="Times New Roman" panose="02020603050405020304" pitchFamily="18" charset="0"/>
                <a:ea typeface="Tahoma" panose="020B0604030504040204" pitchFamily="34" charset="0"/>
                <a:cs typeface="Times New Roman" panose="02020603050405020304" pitchFamily="18" charset="0"/>
              </a:rPr>
              <a:t>Objective: </a:t>
            </a:r>
            <a:r>
              <a:rPr lang="en-US" b="0" i="0" dirty="0">
                <a:solidFill>
                  <a:srgbClr val="D1D5DB"/>
                </a:solidFill>
                <a:effectLst/>
                <a:latin typeface="Söhne"/>
              </a:rPr>
              <a:t>Create a Python program for managing tasks using lists and tuples. </a:t>
            </a:r>
          </a:p>
          <a:p>
            <a:pPr marL="0" indent="0" algn="just">
              <a:lnSpc>
                <a:spcPct val="150000"/>
              </a:lnSpc>
              <a:buNone/>
            </a:pPr>
            <a:r>
              <a:rPr lang="en-US" altLang="ko-KR" b="1" dirty="0">
                <a:latin typeface="Söhne"/>
                <a:ea typeface="Tahoma" panose="020B0604030504040204" pitchFamily="34" charset="0"/>
                <a:cs typeface="Times New Roman" panose="02020603050405020304" pitchFamily="18" charset="0"/>
              </a:rPr>
              <a:t>Description: </a:t>
            </a:r>
            <a:r>
              <a:rPr lang="en-US" sz="2800" b="0" i="0" dirty="0">
                <a:solidFill>
                  <a:srgbClr val="D1D5DB"/>
                </a:solidFill>
                <a:effectLst/>
                <a:latin typeface="Söhne"/>
              </a:rPr>
              <a:t>You will create a program that allows users to add tasks, list tasks, mark tasks as completed, and delete tasks. The program will use lists to store tasks and tuples to represent each task with details.</a:t>
            </a:r>
            <a:endParaRPr lang="en-US" altLang="ko-KR" sz="280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6956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457200" y="1295400"/>
            <a:ext cx="6934200" cy="5105400"/>
          </a:xfrm>
        </p:spPr>
        <p:txBody>
          <a:bodyPr/>
          <a:lstStyle/>
          <a:p>
            <a:pPr marL="0" indent="0" algn="just">
              <a:lnSpc>
                <a:spcPct val="150000"/>
              </a:lnSpc>
              <a:buNone/>
            </a:pPr>
            <a:r>
              <a:rPr lang="en-US" altLang="ko-KR" b="1" dirty="0">
                <a:latin typeface="Times New Roman" panose="02020603050405020304" pitchFamily="18" charset="0"/>
                <a:ea typeface="Tahoma" panose="020B0604030504040204" pitchFamily="34" charset="0"/>
                <a:cs typeface="Times New Roman" panose="02020603050405020304" pitchFamily="18" charset="0"/>
              </a:rPr>
              <a:t>Requirements: </a:t>
            </a:r>
          </a:p>
          <a:p>
            <a:pPr algn="just">
              <a:lnSpc>
                <a:spcPct val="150000"/>
              </a:lnSpc>
              <a:buFont typeface="+mj-lt"/>
              <a:buAutoNum type="arabicPeriod"/>
            </a:pPr>
            <a:r>
              <a:rPr lang="en-US" altLang="ko-KR" sz="1700" dirty="0">
                <a:latin typeface="Times New Roman" panose="02020603050405020304" pitchFamily="18" charset="0"/>
                <a:ea typeface="Tahoma" panose="020B0604030504040204" pitchFamily="34" charset="0"/>
                <a:cs typeface="Times New Roman" panose="02020603050405020304" pitchFamily="18" charset="0"/>
              </a:rPr>
              <a:t>Users can add a new task to the task list. Each task should include a task name, task priority (High, Medium, Low), and an initial status of "Not Done.“</a:t>
            </a:r>
          </a:p>
          <a:p>
            <a:pPr algn="just">
              <a:lnSpc>
                <a:spcPct val="150000"/>
              </a:lnSpc>
              <a:buFont typeface="+mj-lt"/>
              <a:buAutoNum type="arabicPeriod"/>
            </a:pPr>
            <a:r>
              <a:rPr lang="en-US" altLang="ko-KR" sz="1700" dirty="0">
                <a:latin typeface="Times New Roman" panose="02020603050405020304" pitchFamily="18" charset="0"/>
                <a:ea typeface="Tahoma" panose="020B0604030504040204" pitchFamily="34" charset="0"/>
                <a:cs typeface="Times New Roman" panose="02020603050405020304" pitchFamily="18" charset="0"/>
              </a:rPr>
              <a:t>Users can view a list of all tasks with their details, including task name, priority, and status (Done or Not Done). Ensure that tasks are numbered for easy reference.</a:t>
            </a:r>
          </a:p>
          <a:p>
            <a:pPr algn="just">
              <a:lnSpc>
                <a:spcPct val="150000"/>
              </a:lnSpc>
              <a:buFont typeface="+mj-lt"/>
              <a:buAutoNum type="arabicPeriod"/>
            </a:pPr>
            <a:r>
              <a:rPr lang="en-US" altLang="ko-KR" sz="1700" dirty="0">
                <a:latin typeface="Times New Roman" panose="02020603050405020304" pitchFamily="18" charset="0"/>
                <a:ea typeface="Tahoma" panose="020B0604030504040204" pitchFamily="34" charset="0"/>
                <a:cs typeface="Times New Roman" panose="02020603050405020304" pitchFamily="18" charset="0"/>
              </a:rPr>
              <a:t> Users can mark a task as completed, changing its status from "Not Done" to "Done." This helps users keep track of completed tasks.</a:t>
            </a:r>
          </a:p>
          <a:p>
            <a:pPr algn="just">
              <a:lnSpc>
                <a:spcPct val="150000"/>
              </a:lnSpc>
              <a:buFont typeface="+mj-lt"/>
              <a:buAutoNum type="arabicPeriod"/>
            </a:pPr>
            <a:r>
              <a:rPr lang="en-US" altLang="ko-KR" sz="1700" dirty="0">
                <a:latin typeface="Times New Roman" panose="02020603050405020304" pitchFamily="18" charset="0"/>
                <a:ea typeface="Tahoma" panose="020B0604030504040204" pitchFamily="34" charset="0"/>
                <a:cs typeface="Times New Roman" panose="02020603050405020304" pitchFamily="18" charset="0"/>
              </a:rPr>
              <a:t>Users can delete a task from the list. Deleted tasks should be removed from the task list.</a:t>
            </a:r>
          </a:p>
        </p:txBody>
      </p:sp>
    </p:spTree>
    <p:extLst>
      <p:ext uri="{BB962C8B-B14F-4D97-AF65-F5344CB8AC3E}">
        <p14:creationId xmlns:p14="http://schemas.microsoft.com/office/powerpoint/2010/main" val="390553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457200" y="1295400"/>
            <a:ext cx="6934200" cy="5105400"/>
          </a:xfrm>
        </p:spPr>
        <p:txBody>
          <a:bodyPr/>
          <a:lstStyle/>
          <a:p>
            <a:pPr marL="0" indent="0" algn="just">
              <a:lnSpc>
                <a:spcPct val="150000"/>
              </a:lnSpc>
              <a:buNone/>
            </a:pPr>
            <a:r>
              <a:rPr lang="en-US" altLang="ko-KR" b="1" dirty="0">
                <a:latin typeface="Times New Roman" panose="02020603050405020304" pitchFamily="18" charset="0"/>
                <a:ea typeface="Tahoma" panose="020B0604030504040204" pitchFamily="34" charset="0"/>
                <a:cs typeface="Times New Roman" panose="02020603050405020304" pitchFamily="18" charset="0"/>
              </a:rPr>
              <a:t>Bonus Task (Optional): </a:t>
            </a:r>
            <a:r>
              <a:rPr lang="en-US" b="0" i="0" dirty="0">
                <a:solidFill>
                  <a:srgbClr val="D1D5DB"/>
                </a:solidFill>
                <a:effectLst/>
                <a:latin typeface="Söhne"/>
              </a:rPr>
              <a:t>Add the option for users to set due dates for tasks. Each task should have an associated due date. Modify the display to show due dates along with task details.</a:t>
            </a:r>
            <a:r>
              <a:rPr lang="en-US" altLang="ko-KR" b="1" dirty="0">
                <a:latin typeface="Times New Roman" panose="02020603050405020304" pitchFamily="18" charset="0"/>
                <a:ea typeface="Tahoma" panose="020B0604030504040204" pitchFamily="34" charset="0"/>
                <a:cs typeface="Times New Roman" panose="02020603050405020304" pitchFamily="18" charset="0"/>
              </a:rPr>
              <a:t> </a:t>
            </a:r>
            <a:endParaRPr lang="en-US" altLang="ko-KR" sz="1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2686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pic>
        <p:nvPicPr>
          <p:cNvPr id="3" name="Picture 2">
            <a:extLst>
              <a:ext uri="{FF2B5EF4-FFF2-40B4-BE49-F238E27FC236}">
                <a16:creationId xmlns:a16="http://schemas.microsoft.com/office/drawing/2014/main" id="{7BD0F7DD-3C9E-E2FE-6D77-846FBD3BF881}"/>
              </a:ext>
            </a:extLst>
          </p:cNvPr>
          <p:cNvPicPr>
            <a:picLocks noChangeAspect="1"/>
          </p:cNvPicPr>
          <p:nvPr/>
        </p:nvPicPr>
        <p:blipFill>
          <a:blip r:embed="rId3"/>
          <a:stretch>
            <a:fillRect/>
          </a:stretch>
        </p:blipFill>
        <p:spPr>
          <a:xfrm>
            <a:off x="1162124" y="1828800"/>
            <a:ext cx="6819752" cy="3886200"/>
          </a:xfrm>
          <a:prstGeom prst="rect">
            <a:avLst/>
          </a:prstGeom>
        </p:spPr>
      </p:pic>
    </p:spTree>
    <p:extLst>
      <p:ext uri="{BB962C8B-B14F-4D97-AF65-F5344CB8AC3E}">
        <p14:creationId xmlns:p14="http://schemas.microsoft.com/office/powerpoint/2010/main" val="177957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pic>
        <p:nvPicPr>
          <p:cNvPr id="4" name="Picture 3">
            <a:extLst>
              <a:ext uri="{FF2B5EF4-FFF2-40B4-BE49-F238E27FC236}">
                <a16:creationId xmlns:a16="http://schemas.microsoft.com/office/drawing/2014/main" id="{47925BC2-57FA-5286-13F4-25196E703DCB}"/>
              </a:ext>
            </a:extLst>
          </p:cNvPr>
          <p:cNvPicPr>
            <a:picLocks noChangeAspect="1"/>
          </p:cNvPicPr>
          <p:nvPr/>
        </p:nvPicPr>
        <p:blipFill>
          <a:blip r:embed="rId3"/>
          <a:stretch>
            <a:fillRect/>
          </a:stretch>
        </p:blipFill>
        <p:spPr>
          <a:xfrm>
            <a:off x="1057806" y="1828800"/>
            <a:ext cx="7028388" cy="3676823"/>
          </a:xfrm>
          <a:prstGeom prst="rect">
            <a:avLst/>
          </a:prstGeom>
        </p:spPr>
      </p:pic>
    </p:spTree>
    <p:extLst>
      <p:ext uri="{BB962C8B-B14F-4D97-AF65-F5344CB8AC3E}">
        <p14:creationId xmlns:p14="http://schemas.microsoft.com/office/powerpoint/2010/main" val="44356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pic>
        <p:nvPicPr>
          <p:cNvPr id="3" name="Picture 2">
            <a:extLst>
              <a:ext uri="{FF2B5EF4-FFF2-40B4-BE49-F238E27FC236}">
                <a16:creationId xmlns:a16="http://schemas.microsoft.com/office/drawing/2014/main" id="{8BA221C1-C8FC-61D6-0F92-257548C3C7B8}"/>
              </a:ext>
            </a:extLst>
          </p:cNvPr>
          <p:cNvPicPr>
            <a:picLocks noChangeAspect="1"/>
          </p:cNvPicPr>
          <p:nvPr/>
        </p:nvPicPr>
        <p:blipFill>
          <a:blip r:embed="rId3"/>
          <a:stretch>
            <a:fillRect/>
          </a:stretch>
        </p:blipFill>
        <p:spPr>
          <a:xfrm>
            <a:off x="1255860" y="1371600"/>
            <a:ext cx="6632279" cy="5296193"/>
          </a:xfrm>
          <a:prstGeom prst="rect">
            <a:avLst/>
          </a:prstGeom>
        </p:spPr>
      </p:pic>
    </p:spTree>
    <p:extLst>
      <p:ext uri="{BB962C8B-B14F-4D97-AF65-F5344CB8AC3E}">
        <p14:creationId xmlns:p14="http://schemas.microsoft.com/office/powerpoint/2010/main" val="86492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Task Managing System</a:t>
            </a:r>
            <a:endParaRPr lang="en-US" altLang="en-US" sz="3000" b="1" dirty="0"/>
          </a:p>
        </p:txBody>
      </p:sp>
      <p:pic>
        <p:nvPicPr>
          <p:cNvPr id="4" name="Picture 3">
            <a:extLst>
              <a:ext uri="{FF2B5EF4-FFF2-40B4-BE49-F238E27FC236}">
                <a16:creationId xmlns:a16="http://schemas.microsoft.com/office/drawing/2014/main" id="{E3EECE2F-0FA9-D00A-72FF-EDD208B37718}"/>
              </a:ext>
            </a:extLst>
          </p:cNvPr>
          <p:cNvPicPr>
            <a:picLocks noChangeAspect="1"/>
          </p:cNvPicPr>
          <p:nvPr/>
        </p:nvPicPr>
        <p:blipFill>
          <a:blip r:embed="rId3"/>
          <a:stretch>
            <a:fillRect/>
          </a:stretch>
        </p:blipFill>
        <p:spPr>
          <a:xfrm>
            <a:off x="1257477" y="1447800"/>
            <a:ext cx="6629045" cy="5081872"/>
          </a:xfrm>
          <a:prstGeom prst="rect">
            <a:avLst/>
          </a:prstGeom>
        </p:spPr>
      </p:pic>
    </p:spTree>
    <p:extLst>
      <p:ext uri="{BB962C8B-B14F-4D97-AF65-F5344CB8AC3E}">
        <p14:creationId xmlns:p14="http://schemas.microsoft.com/office/powerpoint/2010/main" val="17187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457200" y="457200"/>
            <a:ext cx="6934200" cy="715962"/>
          </a:xfrm>
        </p:spPr>
        <p:txBody>
          <a:bodyPr/>
          <a:lstStyle/>
          <a:p>
            <a:r>
              <a:rPr lang="en-US" altLang="en-US" sz="3000" b="1" dirty="0"/>
              <a:t>Assignment 08</a:t>
            </a:r>
            <a:r>
              <a:rPr lang="en-US" altLang="en-US" sz="3000" dirty="0"/>
              <a:t>: Bonus Task (Optional)</a:t>
            </a:r>
            <a:endParaRPr lang="en-US" altLang="en-US" sz="3000" b="1" dirty="0"/>
          </a:p>
        </p:txBody>
      </p:sp>
      <p:pic>
        <p:nvPicPr>
          <p:cNvPr id="3" name="Picture 2">
            <a:extLst>
              <a:ext uri="{FF2B5EF4-FFF2-40B4-BE49-F238E27FC236}">
                <a16:creationId xmlns:a16="http://schemas.microsoft.com/office/drawing/2014/main" id="{E5F0E73A-D948-8099-3F54-A9A57C5553B8}"/>
              </a:ext>
            </a:extLst>
          </p:cNvPr>
          <p:cNvPicPr>
            <a:picLocks noChangeAspect="1"/>
          </p:cNvPicPr>
          <p:nvPr/>
        </p:nvPicPr>
        <p:blipFill>
          <a:blip r:embed="rId3"/>
          <a:stretch>
            <a:fillRect/>
          </a:stretch>
        </p:blipFill>
        <p:spPr>
          <a:xfrm>
            <a:off x="634367" y="1600200"/>
            <a:ext cx="7875266" cy="4938955"/>
          </a:xfrm>
          <a:prstGeom prst="rect">
            <a:avLst/>
          </a:prstGeom>
        </p:spPr>
      </p:pic>
    </p:spTree>
    <p:extLst>
      <p:ext uri="{BB962C8B-B14F-4D97-AF65-F5344CB8AC3E}">
        <p14:creationId xmlns:p14="http://schemas.microsoft.com/office/powerpoint/2010/main" val="1573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Tuple Creation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marL="0" indent="0" algn="just">
              <a:lnSpc>
                <a:spcPct val="150000"/>
              </a:lnSpc>
              <a:buNone/>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Tuples are created by enclosing a comma-separated sequence of values in square brackets ‘( )’ </a:t>
            </a:r>
          </a:p>
          <a:p>
            <a:pPr marL="0" indent="0" algn="just">
              <a:lnSpc>
                <a:spcPct val="150000"/>
              </a:lnSpc>
              <a:buNone/>
            </a:pPr>
            <a:r>
              <a:rPr lang="en-US" altLang="ko-KR" sz="26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Example:</a:t>
            </a:r>
          </a:p>
          <a:p>
            <a:pPr marL="0" indent="0" algn="just">
              <a:lnSpc>
                <a:spcPct val="150000"/>
              </a:lnSpc>
              <a:buNone/>
            </a:pPr>
            <a:r>
              <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my_tuple = (1, 2, 3, 'apple')</a:t>
            </a:r>
          </a:p>
          <a:p>
            <a:pPr marL="0" indent="0" algn="just">
              <a:lnSpc>
                <a:spcPct val="150000"/>
              </a:lnSpc>
              <a:buNone/>
            </a:pPr>
            <a:r>
              <a:rPr lang="en-US" altLang="ko-KR" sz="26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Mutable:</a:t>
            </a:r>
          </a:p>
          <a:p>
            <a:pPr marL="0" indent="0" algn="just">
              <a:lnSpc>
                <a:spcPct val="150000"/>
              </a:lnSpc>
              <a:buNone/>
            </a:pP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The primary characteristic of tuples is their immutability. Once you create a tuple, you cannot change, add, or remove elements from it. This immutability ensures data integrity.</a:t>
            </a: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Explaining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Heterogeneous Elements:</a:t>
            </a:r>
            <a:r>
              <a:rPr lang="en-US" sz="2500" i="0" dirty="0">
                <a:solidFill>
                  <a:srgbClr val="2B2A2A"/>
                </a:solidFill>
                <a:effectLst/>
                <a:latin typeface="Times New Roman" panose="02020603050405020304" pitchFamily="18" charset="0"/>
                <a:cs typeface="Times New Roman" panose="02020603050405020304" pitchFamily="18" charset="0"/>
              </a:rPr>
              <a:t> Tuples can also contain elements of different data types, including numbers, strings, other tuples, or any Python object.</a:t>
            </a:r>
          </a:p>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Single-Element Tuple: </a:t>
            </a:r>
            <a:r>
              <a:rPr lang="en-US" sz="2500" i="0" dirty="0">
                <a:solidFill>
                  <a:srgbClr val="2B2A2A"/>
                </a:solidFill>
                <a:effectLst/>
                <a:latin typeface="Times New Roman" panose="02020603050405020304" pitchFamily="18" charset="0"/>
                <a:cs typeface="Times New Roman" panose="02020603050405020304" pitchFamily="18" charset="0"/>
              </a:rPr>
              <a:t>To create a single-element tuple, you need to include a comma after the element within parentheses, like this:</a:t>
            </a:r>
          </a:p>
          <a:p>
            <a:pPr algn="just">
              <a:lnSpc>
                <a:spcPct val="150000"/>
              </a:lnSpc>
            </a:pPr>
            <a:endParaRPr lang="en-US" sz="2500"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E88874-FEBC-C39A-CD4A-EBF5C93965A6}"/>
              </a:ext>
            </a:extLst>
          </p:cNvPr>
          <p:cNvPicPr>
            <a:picLocks noChangeAspect="1"/>
          </p:cNvPicPr>
          <p:nvPr/>
        </p:nvPicPr>
        <p:blipFill>
          <a:blip r:embed="rId4"/>
          <a:stretch>
            <a:fillRect/>
          </a:stretch>
        </p:blipFill>
        <p:spPr>
          <a:xfrm>
            <a:off x="2141100" y="5762316"/>
            <a:ext cx="6801194" cy="566766"/>
          </a:xfrm>
          <a:prstGeom prst="rect">
            <a:avLst/>
          </a:prstGeom>
        </p:spPr>
      </p:pic>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Explaining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Accessing Elements: </a:t>
            </a:r>
            <a:r>
              <a:rPr lang="en-US" sz="2500" i="0" dirty="0">
                <a:solidFill>
                  <a:srgbClr val="2B2A2A"/>
                </a:solidFill>
                <a:effectLst/>
                <a:latin typeface="Times New Roman" panose="02020603050405020304" pitchFamily="18" charset="0"/>
                <a:cs typeface="Times New Roman" panose="02020603050405020304" pitchFamily="18" charset="0"/>
              </a:rPr>
              <a:t>Elements in a tuple are accessed using zero-based indexing. For example, to access the second element in a tuple:</a:t>
            </a:r>
          </a:p>
          <a:p>
            <a:pPr algn="just">
              <a:lnSpc>
                <a:spcPct val="150000"/>
              </a:lnSpc>
            </a:pPr>
            <a:endParaRPr lang="en-US" sz="25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500" b="1"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Slicing: </a:t>
            </a:r>
            <a:r>
              <a:rPr lang="en-US" sz="2500" i="0" dirty="0">
                <a:solidFill>
                  <a:srgbClr val="2B2A2A"/>
                </a:solidFill>
                <a:effectLst/>
                <a:latin typeface="Times New Roman" panose="02020603050405020304" pitchFamily="18" charset="0"/>
                <a:cs typeface="Times New Roman" panose="02020603050405020304" pitchFamily="18" charset="0"/>
              </a:rPr>
              <a:t>You can use slicing to extract subsets of a tuple:</a:t>
            </a:r>
          </a:p>
        </p:txBody>
      </p:sp>
      <p:pic>
        <p:nvPicPr>
          <p:cNvPr id="3" name="Picture 2">
            <a:extLst>
              <a:ext uri="{FF2B5EF4-FFF2-40B4-BE49-F238E27FC236}">
                <a16:creationId xmlns:a16="http://schemas.microsoft.com/office/drawing/2014/main" id="{D0CFF2FD-0E32-B4FB-DEE9-4866A4C97284}"/>
              </a:ext>
            </a:extLst>
          </p:cNvPr>
          <p:cNvPicPr>
            <a:picLocks noChangeAspect="1"/>
          </p:cNvPicPr>
          <p:nvPr/>
        </p:nvPicPr>
        <p:blipFill>
          <a:blip r:embed="rId4"/>
          <a:stretch>
            <a:fillRect/>
          </a:stretch>
        </p:blipFill>
        <p:spPr>
          <a:xfrm>
            <a:off x="2667000" y="3433482"/>
            <a:ext cx="5516454" cy="762000"/>
          </a:xfrm>
          <a:prstGeom prst="rect">
            <a:avLst/>
          </a:prstGeom>
        </p:spPr>
      </p:pic>
      <p:pic>
        <p:nvPicPr>
          <p:cNvPr id="5" name="Picture 4">
            <a:extLst>
              <a:ext uri="{FF2B5EF4-FFF2-40B4-BE49-F238E27FC236}">
                <a16:creationId xmlns:a16="http://schemas.microsoft.com/office/drawing/2014/main" id="{8A08BE1B-FAC7-BEAB-1417-1395EE2C0AE0}"/>
              </a:ext>
            </a:extLst>
          </p:cNvPr>
          <p:cNvPicPr>
            <a:picLocks noChangeAspect="1"/>
          </p:cNvPicPr>
          <p:nvPr/>
        </p:nvPicPr>
        <p:blipFill>
          <a:blip r:embed="rId5"/>
          <a:stretch>
            <a:fillRect/>
          </a:stretch>
        </p:blipFill>
        <p:spPr>
          <a:xfrm>
            <a:off x="2438400" y="5811512"/>
            <a:ext cx="6196763" cy="852532"/>
          </a:xfrm>
          <a:prstGeom prst="rect">
            <a:avLst/>
          </a:prstGeom>
        </p:spPr>
      </p:pic>
    </p:spTree>
    <p:extLst>
      <p:ext uri="{BB962C8B-B14F-4D97-AF65-F5344CB8AC3E}">
        <p14:creationId xmlns:p14="http://schemas.microsoft.com/office/powerpoint/2010/main" val="402381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Explaining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Concatenation: </a:t>
            </a:r>
            <a:r>
              <a:rPr lang="en-US" sz="2500" i="0" dirty="0">
                <a:solidFill>
                  <a:srgbClr val="2B2A2A"/>
                </a:solidFill>
                <a:effectLst/>
                <a:latin typeface="Times New Roman" panose="02020603050405020304" pitchFamily="18" charset="0"/>
                <a:cs typeface="Times New Roman" panose="02020603050405020304" pitchFamily="18" charset="0"/>
              </a:rPr>
              <a:t>You can concatenate tuples using the + operator to create new tuples:</a:t>
            </a:r>
          </a:p>
          <a:p>
            <a:pPr algn="just">
              <a:lnSpc>
                <a:spcPct val="150000"/>
              </a:lnSpc>
            </a:pPr>
            <a:endParaRPr lang="en-US" sz="25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5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5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500" b="1" i="0" dirty="0">
                <a:solidFill>
                  <a:srgbClr val="2B2A2A"/>
                </a:solidFill>
                <a:effectLst/>
                <a:latin typeface="Times New Roman" panose="02020603050405020304" pitchFamily="18" charset="0"/>
                <a:cs typeface="Times New Roman" panose="02020603050405020304" pitchFamily="18" charset="0"/>
              </a:rPr>
              <a:t>Built-in Functions:</a:t>
            </a:r>
            <a:r>
              <a:rPr lang="en-US" sz="2500" i="0" dirty="0">
                <a:solidFill>
                  <a:srgbClr val="2B2A2A"/>
                </a:solidFill>
                <a:effectLst/>
                <a:latin typeface="Times New Roman" panose="02020603050405020304" pitchFamily="18" charset="0"/>
                <a:cs typeface="Times New Roman" panose="02020603050405020304" pitchFamily="18" charset="0"/>
              </a:rPr>
              <a:t> Tuples support several built-in functions like count(), index(), and sorted() for manipulation and analysis.</a:t>
            </a:r>
          </a:p>
          <a:p>
            <a:pPr algn="just">
              <a:lnSpc>
                <a:spcPct val="150000"/>
              </a:lnSpc>
            </a:pPr>
            <a:endParaRPr lang="en-US" sz="2500" b="1" dirty="0">
              <a:solidFill>
                <a:srgbClr val="2B2A2A"/>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46E20C-58D3-3D94-236E-F877DD803350}"/>
              </a:ext>
            </a:extLst>
          </p:cNvPr>
          <p:cNvPicPr>
            <a:picLocks noChangeAspect="1"/>
          </p:cNvPicPr>
          <p:nvPr/>
        </p:nvPicPr>
        <p:blipFill>
          <a:blip r:embed="rId4"/>
          <a:stretch>
            <a:fillRect/>
          </a:stretch>
        </p:blipFill>
        <p:spPr>
          <a:xfrm>
            <a:off x="3146309" y="3048000"/>
            <a:ext cx="4603981" cy="1190685"/>
          </a:xfrm>
          <a:prstGeom prst="rect">
            <a:avLst/>
          </a:prstGeom>
        </p:spPr>
      </p:pic>
    </p:spTree>
    <p:extLst>
      <p:ext uri="{BB962C8B-B14F-4D97-AF65-F5344CB8AC3E}">
        <p14:creationId xmlns:p14="http://schemas.microsoft.com/office/powerpoint/2010/main" val="211256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Accessing Values in Tuple: Indexing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Tuple in Python are zero-indexed, which means the index of the first element is 0, the second element is at index 1, and so on.</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To access a specific element, you can use square brackets [] with the index of the element you want to retrieve.</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endParaRPr lang="en-US" sz="22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FD82C0-726C-571E-2079-57EA3682AD67}"/>
              </a:ext>
            </a:extLst>
          </p:cNvPr>
          <p:cNvPicPr>
            <a:picLocks noChangeAspect="1"/>
          </p:cNvPicPr>
          <p:nvPr/>
        </p:nvPicPr>
        <p:blipFill>
          <a:blip r:embed="rId4"/>
          <a:stretch>
            <a:fillRect/>
          </a:stretch>
        </p:blipFill>
        <p:spPr>
          <a:xfrm>
            <a:off x="3436724" y="5310120"/>
            <a:ext cx="4023151" cy="1319280"/>
          </a:xfrm>
          <a:prstGeom prst="rect">
            <a:avLst/>
          </a:prstGeom>
        </p:spPr>
      </p:pic>
    </p:spTree>
    <p:extLst>
      <p:ext uri="{BB962C8B-B14F-4D97-AF65-F5344CB8AC3E}">
        <p14:creationId xmlns:p14="http://schemas.microsoft.com/office/powerpoint/2010/main" val="24103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Negative Indexing: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can also use negative indexing to access elements from the end of the tuple:</a:t>
            </a:r>
          </a:p>
          <a:p>
            <a:pPr algn="just">
              <a:lnSpc>
                <a:spcPct val="150000"/>
              </a:lnSpc>
            </a:pPr>
            <a:endParaRPr lang="en-US" sz="22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p>
          <a:p>
            <a:pPr algn="just">
              <a:lnSpc>
                <a:spcPct val="150000"/>
              </a:lnSpc>
            </a:pPr>
            <a:endParaRPr lang="en-US" sz="2200" b="1"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0329FC-3768-0252-06A1-0403F72194DC}"/>
              </a:ext>
            </a:extLst>
          </p:cNvPr>
          <p:cNvPicPr>
            <a:picLocks noChangeAspect="1"/>
          </p:cNvPicPr>
          <p:nvPr/>
        </p:nvPicPr>
        <p:blipFill>
          <a:blip r:embed="rId4"/>
          <a:stretch>
            <a:fillRect/>
          </a:stretch>
        </p:blipFill>
        <p:spPr>
          <a:xfrm>
            <a:off x="3048000" y="4267200"/>
            <a:ext cx="4485295" cy="947785"/>
          </a:xfrm>
          <a:prstGeom prst="rect">
            <a:avLst/>
          </a:prstGeom>
        </p:spPr>
      </p:pic>
    </p:spTree>
    <p:extLst>
      <p:ext uri="{BB962C8B-B14F-4D97-AF65-F5344CB8AC3E}">
        <p14:creationId xmlns:p14="http://schemas.microsoft.com/office/powerpoint/2010/main" val="220452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72776"/>
            <a:ext cx="6934200" cy="715962"/>
          </a:xfrm>
        </p:spPr>
        <p:txBody>
          <a:bodyPr/>
          <a:lstStyle/>
          <a:p>
            <a:r>
              <a:rPr lang="en-US" altLang="en-US" sz="3000" b="1" dirty="0">
                <a:solidFill>
                  <a:schemeClr val="tx1"/>
                </a:solidFill>
              </a:rPr>
              <a:t>Slicing: Tuple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Slicing allows you to extract a subset of elements from a tuple by specifying a range of indices. The syntax for slicing is start : end, where start is the index of the first element you want to include, and end is the index of the first element you want to exclude.</a:t>
            </a:r>
          </a:p>
          <a:p>
            <a:pPr algn="just">
              <a:lnSpc>
                <a:spcPct val="150000"/>
              </a:lnSpc>
            </a:pPr>
            <a:r>
              <a:rPr lang="en-US" sz="2200" b="1" dirty="0">
                <a:solidFill>
                  <a:srgbClr val="2B2A2A"/>
                </a:solidFill>
                <a:latin typeface="Times New Roman" panose="02020603050405020304" pitchFamily="18" charset="0"/>
                <a:cs typeface="Times New Roman" panose="02020603050405020304" pitchFamily="18" charset="0"/>
              </a:rPr>
              <a:t>Example:</a:t>
            </a:r>
            <a:endParaRPr lang="en-US" sz="2000" b="1"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91762E-5A3D-6911-AC84-FEC1E8951387}"/>
              </a:ext>
            </a:extLst>
          </p:cNvPr>
          <p:cNvPicPr>
            <a:picLocks noChangeAspect="1"/>
          </p:cNvPicPr>
          <p:nvPr/>
        </p:nvPicPr>
        <p:blipFill>
          <a:blip r:embed="rId4"/>
          <a:stretch>
            <a:fillRect/>
          </a:stretch>
        </p:blipFill>
        <p:spPr>
          <a:xfrm>
            <a:off x="3200400" y="5181600"/>
            <a:ext cx="4231150" cy="757280"/>
          </a:xfrm>
          <a:prstGeom prst="rect">
            <a:avLst/>
          </a:prstGeom>
        </p:spPr>
      </p:pic>
    </p:spTree>
    <p:extLst>
      <p:ext uri="{BB962C8B-B14F-4D97-AF65-F5344CB8AC3E}">
        <p14:creationId xmlns:p14="http://schemas.microsoft.com/office/powerpoint/2010/main" val="671504235"/>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1449</TotalTime>
  <Words>1162</Words>
  <Application>Microsoft Office PowerPoint</Application>
  <PresentationFormat>On-screen Show (4:3)</PresentationFormat>
  <Paragraphs>122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Microsoft Sans Serif</vt:lpstr>
      <vt:lpstr>Söhne</vt:lpstr>
      <vt:lpstr>Times New Roman</vt:lpstr>
      <vt:lpstr>powerpoint-template-24</vt:lpstr>
      <vt:lpstr>Introduction to</vt:lpstr>
      <vt:lpstr>Why do we use tuple?</vt:lpstr>
      <vt:lpstr>Tuple Creation</vt:lpstr>
      <vt:lpstr>Explaining Tuple</vt:lpstr>
      <vt:lpstr>Explaining Tuple</vt:lpstr>
      <vt:lpstr>Explaining Tuple</vt:lpstr>
      <vt:lpstr>Accessing Values in Tuple: Indexing</vt:lpstr>
      <vt:lpstr>Negative Indexing:</vt:lpstr>
      <vt:lpstr>Slicing: Tuple</vt:lpstr>
      <vt:lpstr>Slicing with stride: Tuple</vt:lpstr>
      <vt:lpstr>Nested Indexing: Tuple</vt:lpstr>
      <vt:lpstr>Updating Tuple in Python:</vt:lpstr>
      <vt:lpstr>Updating Tuple in Python:</vt:lpstr>
      <vt:lpstr>Updating Tuple in Python:</vt:lpstr>
      <vt:lpstr>Updating Tuple in Python:</vt:lpstr>
      <vt:lpstr>Deletion in Tuple:</vt:lpstr>
      <vt:lpstr>Deletion in Tuple:</vt:lpstr>
      <vt:lpstr>Tuple Functions:</vt:lpstr>
      <vt:lpstr>Tuple Methods:</vt:lpstr>
      <vt:lpstr>Assignment 08: Task Managing System</vt:lpstr>
      <vt:lpstr>Assignment 08: Task Managing System</vt:lpstr>
      <vt:lpstr>Assignment 08: Task Managing System</vt:lpstr>
      <vt:lpstr>Assignment 08: Task Managing System</vt:lpstr>
      <vt:lpstr>Assignment 08: Task Managing System</vt:lpstr>
      <vt:lpstr>Assignment 08: Task Managing System</vt:lpstr>
      <vt:lpstr>Assignment 08: Task Managing System</vt:lpstr>
      <vt:lpstr>Assignment 08: Bonus Task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29</cp:revision>
  <dcterms:created xsi:type="dcterms:W3CDTF">2023-07-15T06:48:42Z</dcterms:created>
  <dcterms:modified xsi:type="dcterms:W3CDTF">2023-09-03T20:26:35Z</dcterms:modified>
</cp:coreProperties>
</file>