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5596" autoAdjust="0"/>
  </p:normalViewPr>
  <p:slideViewPr>
    <p:cSldViewPr>
      <p:cViewPr varScale="1">
        <p:scale>
          <a:sx n="67" d="100"/>
          <a:sy n="67" d="100"/>
        </p:scale>
        <p:origin x="150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2481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92613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82829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4027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27447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7359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6815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20133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59355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9794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6111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547022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73547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4047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8257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1701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15799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8791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Python – Programming language</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Sequence Programming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Sequence programming refers to the concept of executing a series of instructions or statements in a specific order, one after the other. It is the most fundamental way of organizing code in a program, where each instruction is executed in the order it appears in the code. Sequence programming forms the backbone of almost all computer programs, as it dictates the flow of execution and controls the step-by-step processing of tasks.</a:t>
            </a: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698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381000"/>
            <a:ext cx="6934200" cy="715962"/>
          </a:xfrm>
        </p:spPr>
        <p:txBody>
          <a:bodyPr/>
          <a:lstStyle/>
          <a:p>
            <a:r>
              <a:rPr lang="en-US" altLang="en-US" sz="3000" dirty="0">
                <a:solidFill>
                  <a:schemeClr val="tx1"/>
                </a:solidFill>
              </a:rPr>
              <a:t>Example: Sequence Programming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19200"/>
            <a:ext cx="6934200" cy="5105400"/>
          </a:xfrm>
        </p:spPr>
        <p:txBody>
          <a:bodyPr/>
          <a:lstStyle/>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 Sequence programming example</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name = input("Enter your name: ")</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print("Hello, " + name + "!")    # Greeting</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age = int(input("Enter your age: "))</a:t>
            </a:r>
          </a:p>
          <a:p>
            <a:pPr marL="0" indent="0" algn="just">
              <a:lnSpc>
                <a:spcPct val="150000"/>
              </a:lnSpc>
              <a:buNone/>
            </a:pPr>
            <a:r>
              <a:rPr lang="en-US" sz="2400" i="0" dirty="0" err="1">
                <a:solidFill>
                  <a:srgbClr val="2B2A2A"/>
                </a:solidFill>
                <a:effectLst/>
                <a:latin typeface="Times New Roman" panose="02020603050405020304" pitchFamily="18" charset="0"/>
                <a:cs typeface="Times New Roman" panose="02020603050405020304" pitchFamily="18" charset="0"/>
              </a:rPr>
              <a:t>year_born</a:t>
            </a:r>
            <a:r>
              <a:rPr lang="en-US" sz="2400" i="0" dirty="0">
                <a:solidFill>
                  <a:srgbClr val="2B2A2A"/>
                </a:solidFill>
                <a:effectLst/>
                <a:latin typeface="Times New Roman" panose="02020603050405020304" pitchFamily="18" charset="0"/>
                <a:cs typeface="Times New Roman" panose="02020603050405020304" pitchFamily="18" charset="0"/>
              </a:rPr>
              <a:t> = 2023 - age</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print("You were born in", </a:t>
            </a:r>
            <a:r>
              <a:rPr lang="en-US" sz="2400" i="0" dirty="0" err="1">
                <a:solidFill>
                  <a:srgbClr val="2B2A2A"/>
                </a:solidFill>
                <a:effectLst/>
                <a:latin typeface="Times New Roman" panose="02020603050405020304" pitchFamily="18" charset="0"/>
                <a:cs typeface="Times New Roman" panose="02020603050405020304" pitchFamily="18" charset="0"/>
              </a:rPr>
              <a:t>year_born</a:t>
            </a:r>
            <a:r>
              <a:rPr lang="en-US" sz="2400" i="0" dirty="0">
                <a:solidFill>
                  <a:srgbClr val="2B2A2A"/>
                </a:solidFill>
                <a:effectLst/>
                <a:latin typeface="Times New Roman" panose="02020603050405020304" pitchFamily="18" charset="0"/>
                <a:cs typeface="Times New Roman" panose="02020603050405020304" pitchFamily="18" charset="0"/>
              </a:rPr>
              <a:t>)</a:t>
            </a: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1616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381000"/>
            <a:ext cx="6934200" cy="715962"/>
          </a:xfrm>
        </p:spPr>
        <p:txBody>
          <a:bodyPr/>
          <a:lstStyle/>
          <a:p>
            <a:r>
              <a:rPr lang="en-US" altLang="en-US" sz="3000" dirty="0">
                <a:solidFill>
                  <a:schemeClr val="tx1"/>
                </a:solidFill>
              </a:rPr>
              <a:t>Python Variables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17986"/>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 Python, variables are used to store and manipulate data. A variable is a name that references a value in the computer's memory. Variables allow you to store different types of data, such as numbers, strings, and objects, and use them in your programs.</a:t>
            </a:r>
          </a:p>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Declaring and Assigning Variables: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To create a variable, you simply choose a name for it and use the assignment operator (=) to assign a value to the variable. The value can be a number, a string, a list, an object, or any other data type.</a:t>
            </a:r>
          </a:p>
        </p:txBody>
      </p:sp>
    </p:spTree>
    <p:extLst>
      <p:ext uri="{BB962C8B-B14F-4D97-AF65-F5344CB8AC3E}">
        <p14:creationId xmlns:p14="http://schemas.microsoft.com/office/powerpoint/2010/main" val="145493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Variables Data Types: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Integers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(int): Whole numbers like 1, 2, -5, etc.</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Floats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(float): Numbers with decimal points like 3.14, -0.5, etc.</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Strings</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(str): Textual data enclosed in single or double quotes like "Hello, World!".</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Lists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(list): Ordered collections of items enclosed in square brackets like [1, 2, 3].</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Tuples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(tuple): Ordered, immutable collections of items enclosed in parentheses like (1, 2, 3).</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Dictionaries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t>
            </a:r>
            <a:r>
              <a:rPr lang="en-US" altLang="ko-KR" sz="2000" dirty="0" err="1">
                <a:solidFill>
                  <a:srgbClr val="2B2A2A"/>
                </a:solidFill>
                <a:latin typeface="Times New Roman" panose="02020603050405020304" pitchFamily="18" charset="0"/>
                <a:ea typeface="Tahoma" panose="020B0604030504040204" pitchFamily="34" charset="0"/>
                <a:cs typeface="Times New Roman" panose="02020603050405020304" pitchFamily="18" charset="0"/>
              </a:rPr>
              <a:t>dict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Key-value pairs enclosed in curly braces like {"name": "Alice", "age": 30}.</a:t>
            </a:r>
          </a:p>
        </p:txBody>
      </p:sp>
    </p:spTree>
    <p:extLst>
      <p:ext uri="{BB962C8B-B14F-4D97-AF65-F5344CB8AC3E}">
        <p14:creationId xmlns:p14="http://schemas.microsoft.com/office/powerpoint/2010/main" val="405327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270763"/>
            <a:ext cx="6934200" cy="715962"/>
          </a:xfrm>
        </p:spPr>
        <p:txBody>
          <a:bodyPr/>
          <a:lstStyle/>
          <a:p>
            <a:r>
              <a:rPr lang="en-US" altLang="en-US" sz="3000" dirty="0">
                <a:solidFill>
                  <a:schemeClr val="tx1"/>
                </a:solidFill>
              </a:rPr>
              <a:t>Types of Data Types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096962"/>
            <a:ext cx="6934200" cy="5105400"/>
          </a:xfrm>
        </p:spPr>
        <p:txBody>
          <a:bodyPr/>
          <a:lstStyle/>
          <a:p>
            <a:pPr algn="just">
              <a:lnSpc>
                <a:spcPct val="150000"/>
              </a:lnSpc>
            </a:pPr>
            <a:r>
              <a:rPr lang="en-US" sz="2000" i="0" dirty="0">
                <a:solidFill>
                  <a:srgbClr val="2B2A2A"/>
                </a:solidFill>
                <a:effectLst/>
                <a:latin typeface="Times New Roman" panose="02020603050405020304" pitchFamily="18" charset="0"/>
                <a:cs typeface="Times New Roman" panose="02020603050405020304" pitchFamily="18" charset="0"/>
              </a:rPr>
              <a:t>In Python, data types define the kind of values that variables can hold. Python has several built-in data types that allow you to represent various types of data, such as numbers, text, sequences, and more. Understanding data types is crucial for effectively using and manipulating data in your programs.</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Numeric Data Types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int &amp; float</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Text Data Type</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 str</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Sequence Data Types</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 list &amp; tuple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Mapping Data Types</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 dictionary</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Boolean Data Type </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bool</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None Data Type</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 none</a:t>
            </a:r>
          </a:p>
          <a:p>
            <a:pPr algn="just">
              <a:lnSpc>
                <a:spcPct val="150000"/>
              </a:lnSpc>
            </a:pP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2752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Data Type: </a:t>
            </a:r>
            <a:r>
              <a:rPr lang="en-US" altLang="en-US" sz="3000" b="1" dirty="0">
                <a:solidFill>
                  <a:schemeClr val="tx1"/>
                </a:solidFill>
              </a:rPr>
              <a:t>String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 Python, a string is a data type used to represent sequences of characters. Strings are used to store and manipulate textual data, such as names, sentences, and other textual information. Strings are enclosed in either single (' ') or double (" ") quotes.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Creating String, String Indexing, String Slicing, String Concatenation, String Methods or Functions, String Formatting, Escaping Characters, Multi-Line String, </a:t>
            </a:r>
          </a:p>
        </p:txBody>
      </p:sp>
    </p:spTree>
    <p:extLst>
      <p:ext uri="{BB962C8B-B14F-4D97-AF65-F5344CB8AC3E}">
        <p14:creationId xmlns:p14="http://schemas.microsoft.com/office/powerpoint/2010/main" val="365081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Data Type: </a:t>
            </a:r>
            <a:r>
              <a:rPr lang="en-US" altLang="en-US" sz="3000" b="1" dirty="0">
                <a:solidFill>
                  <a:schemeClr val="tx1"/>
                </a:solidFill>
              </a:rPr>
              <a:t>Numbers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478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 Python, numbers are a fundamental data type used to represent numerical values. Python provides several types of numbers to accommodate different kinds of numerical data.</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Integers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Floating-Point Numbers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Arithmetic Operators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Type Casting</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Functions – max, min, sum</a:t>
            </a: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1809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bg2">
                    <a:lumMod val="75000"/>
                    <a:lumOff val="25000"/>
                  </a:schemeClr>
                </a:solidFill>
              </a:rPr>
              <a:t>Assignment 03</a:t>
            </a:r>
            <a:r>
              <a:rPr lang="en-US" altLang="en-US" sz="3000" dirty="0">
                <a:solidFill>
                  <a:schemeClr val="tx1"/>
                </a:solidFill>
              </a:rPr>
              <a:t>: Intro to Python</a:t>
            </a:r>
            <a:endParaRPr lang="en-US" altLang="en-US" sz="3000" b="1" dirty="0">
              <a:solidFill>
                <a:schemeClr val="tx1"/>
              </a:solidFill>
            </a:endParaRP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95400"/>
            <a:ext cx="6934200" cy="5105400"/>
          </a:xfrm>
        </p:spPr>
        <p:txBody>
          <a:bodyPr/>
          <a:lstStyle/>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Objective: </a:t>
            </a: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Create a Python program that analyzes a given word and performs the following tasks: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Accept a word as input from the user.</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Determine the length of the word.</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Check if the word contains any digits (numbers) and display a message accordingly.</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Display the word in uppercase.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Display the word in lowercase.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Display the word in reverse order.</a:t>
            </a:r>
          </a:p>
        </p:txBody>
      </p:sp>
    </p:spTree>
    <p:extLst>
      <p:ext uri="{BB962C8B-B14F-4D97-AF65-F5344CB8AC3E}">
        <p14:creationId xmlns:p14="http://schemas.microsoft.com/office/powerpoint/2010/main" val="296956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0821-0163-271A-37FD-A246FFBD63CA}"/>
              </a:ext>
            </a:extLst>
          </p:cNvPr>
          <p:cNvSpPr>
            <a:spLocks noGrp="1"/>
          </p:cNvSpPr>
          <p:nvPr>
            <p:ph type="title"/>
          </p:nvPr>
        </p:nvSpPr>
        <p:spPr/>
        <p:txBody>
          <a:bodyPr/>
          <a:lstStyle/>
          <a:p>
            <a:r>
              <a:rPr lang="en-US" sz="3000" dirty="0">
                <a:highlight>
                  <a:srgbClr val="000000"/>
                </a:highlight>
              </a:rPr>
              <a:t>Enter a word: Hello123</a:t>
            </a:r>
            <a:br>
              <a:rPr lang="en-US" sz="3000" dirty="0">
                <a:highlight>
                  <a:srgbClr val="000000"/>
                </a:highlight>
              </a:rPr>
            </a:br>
            <a:r>
              <a:rPr lang="en-US" sz="3000" dirty="0">
                <a:highlight>
                  <a:srgbClr val="000000"/>
                </a:highlight>
              </a:rPr>
              <a:t>Word length: 7</a:t>
            </a:r>
            <a:br>
              <a:rPr lang="en-US" sz="3000" dirty="0">
                <a:highlight>
                  <a:srgbClr val="000000"/>
                </a:highlight>
              </a:rPr>
            </a:br>
            <a:r>
              <a:rPr lang="en-US" sz="3000" dirty="0">
                <a:highlight>
                  <a:srgbClr val="000000"/>
                </a:highlight>
              </a:rPr>
              <a:t>Contains digits: True</a:t>
            </a:r>
            <a:br>
              <a:rPr lang="en-US" sz="3000" dirty="0">
                <a:highlight>
                  <a:srgbClr val="000000"/>
                </a:highlight>
              </a:rPr>
            </a:br>
            <a:r>
              <a:rPr lang="en-US" sz="3000" dirty="0">
                <a:highlight>
                  <a:srgbClr val="000000"/>
                </a:highlight>
              </a:rPr>
              <a:t>Uppercase: HELLO123</a:t>
            </a:r>
            <a:br>
              <a:rPr lang="en-US" sz="3000" dirty="0">
                <a:highlight>
                  <a:srgbClr val="000000"/>
                </a:highlight>
              </a:rPr>
            </a:br>
            <a:r>
              <a:rPr lang="en-US" sz="3000" dirty="0">
                <a:highlight>
                  <a:srgbClr val="000000"/>
                </a:highlight>
              </a:rPr>
              <a:t>Lowercase: hello123</a:t>
            </a:r>
            <a:br>
              <a:rPr lang="en-US" sz="3000" dirty="0">
                <a:highlight>
                  <a:srgbClr val="000000"/>
                </a:highlight>
              </a:rPr>
            </a:br>
            <a:r>
              <a:rPr lang="en-US" sz="3000" dirty="0">
                <a:highlight>
                  <a:srgbClr val="000000"/>
                </a:highlight>
              </a:rPr>
              <a:t>Reverse: 321olleH</a:t>
            </a:r>
            <a:br>
              <a:rPr lang="en-US" sz="3000" dirty="0">
                <a:highlight>
                  <a:srgbClr val="000000"/>
                </a:highlight>
              </a:rPr>
            </a:br>
            <a:endParaRPr lang="en-US" sz="3000" dirty="0">
              <a:highlight>
                <a:srgbClr val="000000"/>
              </a:highlight>
            </a:endParaRPr>
          </a:p>
        </p:txBody>
      </p:sp>
      <p:sp>
        <p:nvSpPr>
          <p:cNvPr id="3" name="Text Placeholder 2">
            <a:extLst>
              <a:ext uri="{FF2B5EF4-FFF2-40B4-BE49-F238E27FC236}">
                <a16:creationId xmlns:a16="http://schemas.microsoft.com/office/drawing/2014/main" id="{666C96C3-522B-658E-4AD5-FC6B487D85EB}"/>
              </a:ext>
            </a:extLst>
          </p:cNvPr>
          <p:cNvSpPr>
            <a:spLocks noGrp="1"/>
          </p:cNvSpPr>
          <p:nvPr>
            <p:ph type="body" idx="1"/>
          </p:nvPr>
        </p:nvSpPr>
        <p:spPr/>
        <p:txBody>
          <a:bodyPr/>
          <a:lstStyle/>
          <a:p>
            <a:pPr algn="ctr"/>
            <a:r>
              <a:rPr lang="en-US" b="1" dirty="0"/>
              <a:t>Example Output</a:t>
            </a:r>
          </a:p>
        </p:txBody>
      </p:sp>
    </p:spTree>
    <p:extLst>
      <p:ext uri="{BB962C8B-B14F-4D97-AF65-F5344CB8AC3E}">
        <p14:creationId xmlns:p14="http://schemas.microsoft.com/office/powerpoint/2010/main" val="29409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b="1" dirty="0">
                <a:solidFill>
                  <a:schemeClr val="bg2">
                    <a:lumMod val="75000"/>
                    <a:lumOff val="25000"/>
                  </a:schemeClr>
                </a:solidFill>
              </a:rPr>
              <a:t>Bonus Task</a:t>
            </a:r>
            <a:r>
              <a:rPr lang="en-US" altLang="en-US" sz="3000" dirty="0">
                <a:solidFill>
                  <a:schemeClr val="bg2">
                    <a:lumMod val="75000"/>
                    <a:lumOff val="25000"/>
                  </a:schemeClr>
                </a:solidFill>
              </a:rPr>
              <a:t>: (Compulsory)</a:t>
            </a:r>
            <a:endParaRPr lang="en-US" altLang="en-US" sz="3000" b="1" dirty="0">
              <a:solidFill>
                <a:schemeClr val="tx1"/>
              </a:solidFill>
            </a:endParaRP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95400"/>
            <a:ext cx="6934200" cy="5105400"/>
          </a:xfrm>
        </p:spPr>
        <p:txBody>
          <a:bodyPr/>
          <a:lstStyle/>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Objective: </a:t>
            </a: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Extend the program to include the following features: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Check if the word is a palindrome (reads the same forwards and backwards) and display a message accordingly.</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Count and display the frequency of each character in the word.</a:t>
            </a:r>
          </a:p>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Note</a:t>
            </a: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If you need to know more about palindrome I would suggest to google it.</a:t>
            </a:r>
          </a:p>
        </p:txBody>
      </p:sp>
    </p:spTree>
    <p:extLst>
      <p:ext uri="{BB962C8B-B14F-4D97-AF65-F5344CB8AC3E}">
        <p14:creationId xmlns:p14="http://schemas.microsoft.com/office/powerpoint/2010/main" val="124401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Python - Introduction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800" i="0" dirty="0">
                <a:solidFill>
                  <a:srgbClr val="2B2A2A"/>
                </a:solidFill>
                <a:effectLst/>
                <a:latin typeface="Times New Roman" panose="02020603050405020304" pitchFamily="18" charset="0"/>
                <a:cs typeface="Times New Roman" panose="02020603050405020304" pitchFamily="18" charset="0"/>
              </a:rPr>
              <a:t>Python is a versatile and widely used programming language with a range of benefits and capabilities that make it popular for a variety of tasks</a:t>
            </a:r>
          </a:p>
          <a:p>
            <a:pPr algn="just">
              <a:lnSpc>
                <a:spcPct val="150000"/>
              </a:lnSpc>
            </a:pPr>
            <a:r>
              <a:rPr lang="en-US" altLang="ko-KR" sz="2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Following are the key advantages, benefits &amp; capabilities of python</a:t>
            </a:r>
          </a:p>
        </p:txBody>
      </p:sp>
    </p:spTree>
    <p:extLst>
      <p:ext uri="{BB962C8B-B14F-4D97-AF65-F5344CB8AC3E}">
        <p14:creationId xmlns:p14="http://schemas.microsoft.com/office/powerpoint/2010/main" val="1509331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0821-0163-271A-37FD-A246FFBD63CA}"/>
              </a:ext>
            </a:extLst>
          </p:cNvPr>
          <p:cNvSpPr>
            <a:spLocks noGrp="1"/>
          </p:cNvSpPr>
          <p:nvPr>
            <p:ph type="title"/>
          </p:nvPr>
        </p:nvSpPr>
        <p:spPr/>
        <p:txBody>
          <a:bodyPr/>
          <a:lstStyle/>
          <a:p>
            <a:r>
              <a:rPr lang="en-US" sz="2200" dirty="0">
                <a:highlight>
                  <a:srgbClr val="000000"/>
                </a:highlight>
              </a:rPr>
              <a:t>Enter a word: radar</a:t>
            </a:r>
            <a:br>
              <a:rPr lang="en-US" sz="2200" dirty="0">
                <a:highlight>
                  <a:srgbClr val="000000"/>
                </a:highlight>
              </a:rPr>
            </a:br>
            <a:r>
              <a:rPr lang="en-US" sz="2200" dirty="0">
                <a:highlight>
                  <a:srgbClr val="000000"/>
                </a:highlight>
              </a:rPr>
              <a:t>Word length: 5</a:t>
            </a:r>
            <a:br>
              <a:rPr lang="en-US" sz="2200" dirty="0">
                <a:highlight>
                  <a:srgbClr val="000000"/>
                </a:highlight>
              </a:rPr>
            </a:br>
            <a:r>
              <a:rPr lang="en-US" sz="2200" dirty="0">
                <a:highlight>
                  <a:srgbClr val="000000"/>
                </a:highlight>
              </a:rPr>
              <a:t>Contains digits: False</a:t>
            </a:r>
            <a:br>
              <a:rPr lang="en-US" sz="2200" dirty="0">
                <a:highlight>
                  <a:srgbClr val="000000"/>
                </a:highlight>
              </a:rPr>
            </a:br>
            <a:r>
              <a:rPr lang="en-US" sz="2200" dirty="0">
                <a:highlight>
                  <a:srgbClr val="000000"/>
                </a:highlight>
              </a:rPr>
              <a:t>Uppercase: RADAR</a:t>
            </a:r>
            <a:br>
              <a:rPr lang="en-US" sz="2200" dirty="0">
                <a:highlight>
                  <a:srgbClr val="000000"/>
                </a:highlight>
              </a:rPr>
            </a:br>
            <a:r>
              <a:rPr lang="en-US" sz="2200" dirty="0">
                <a:highlight>
                  <a:srgbClr val="000000"/>
                </a:highlight>
              </a:rPr>
              <a:t>Lowercase: radar</a:t>
            </a:r>
            <a:br>
              <a:rPr lang="en-US" sz="2200" dirty="0">
                <a:highlight>
                  <a:srgbClr val="000000"/>
                </a:highlight>
              </a:rPr>
            </a:br>
            <a:r>
              <a:rPr lang="en-US" sz="2200" dirty="0">
                <a:highlight>
                  <a:srgbClr val="000000"/>
                </a:highlight>
              </a:rPr>
              <a:t>Reverse: radar</a:t>
            </a:r>
            <a:br>
              <a:rPr lang="en-US" sz="2200" dirty="0">
                <a:highlight>
                  <a:srgbClr val="000000"/>
                </a:highlight>
              </a:rPr>
            </a:br>
            <a:r>
              <a:rPr lang="en-US" sz="2200" dirty="0">
                <a:highlight>
                  <a:srgbClr val="000000"/>
                </a:highlight>
              </a:rPr>
              <a:t>Palindrome: True</a:t>
            </a:r>
            <a:br>
              <a:rPr lang="en-US" sz="2200" dirty="0">
                <a:highlight>
                  <a:srgbClr val="000000"/>
                </a:highlight>
              </a:rPr>
            </a:br>
            <a:r>
              <a:rPr lang="en-US" sz="2200" dirty="0">
                <a:highlight>
                  <a:srgbClr val="000000"/>
                </a:highlight>
              </a:rPr>
              <a:t>Character Frequency:</a:t>
            </a:r>
            <a:br>
              <a:rPr lang="en-US" sz="2200" dirty="0">
                <a:highlight>
                  <a:srgbClr val="000000"/>
                </a:highlight>
              </a:rPr>
            </a:br>
            <a:r>
              <a:rPr lang="en-US" sz="2200" dirty="0">
                <a:highlight>
                  <a:srgbClr val="000000"/>
                </a:highlight>
              </a:rPr>
              <a:t>r: 2</a:t>
            </a:r>
            <a:br>
              <a:rPr lang="en-US" sz="2200" dirty="0">
                <a:highlight>
                  <a:srgbClr val="000000"/>
                </a:highlight>
              </a:rPr>
            </a:br>
            <a:r>
              <a:rPr lang="en-US" sz="2200" dirty="0">
                <a:highlight>
                  <a:srgbClr val="000000"/>
                </a:highlight>
              </a:rPr>
              <a:t>a: 2</a:t>
            </a:r>
            <a:br>
              <a:rPr lang="en-US" sz="2200" dirty="0">
                <a:highlight>
                  <a:srgbClr val="000000"/>
                </a:highlight>
              </a:rPr>
            </a:br>
            <a:r>
              <a:rPr lang="en-US" sz="2200" dirty="0">
                <a:highlight>
                  <a:srgbClr val="000000"/>
                </a:highlight>
              </a:rPr>
              <a:t>d: 1</a:t>
            </a:r>
          </a:p>
        </p:txBody>
      </p:sp>
      <p:sp>
        <p:nvSpPr>
          <p:cNvPr id="3" name="Text Placeholder 2">
            <a:extLst>
              <a:ext uri="{FF2B5EF4-FFF2-40B4-BE49-F238E27FC236}">
                <a16:creationId xmlns:a16="http://schemas.microsoft.com/office/drawing/2014/main" id="{666C96C3-522B-658E-4AD5-FC6B487D85EB}"/>
              </a:ext>
            </a:extLst>
          </p:cNvPr>
          <p:cNvSpPr>
            <a:spLocks noGrp="1"/>
          </p:cNvSpPr>
          <p:nvPr>
            <p:ph type="body" idx="1"/>
          </p:nvPr>
        </p:nvSpPr>
        <p:spPr/>
        <p:txBody>
          <a:bodyPr/>
          <a:lstStyle/>
          <a:p>
            <a:pPr algn="ctr"/>
            <a:r>
              <a:rPr lang="en-US" b="1" dirty="0"/>
              <a:t>Example Output</a:t>
            </a:r>
          </a:p>
        </p:txBody>
      </p:sp>
    </p:spTree>
    <p:extLst>
      <p:ext uri="{BB962C8B-B14F-4D97-AF65-F5344CB8AC3E}">
        <p14:creationId xmlns:p14="http://schemas.microsoft.com/office/powerpoint/2010/main" val="3228236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b="1" dirty="0">
                <a:solidFill>
                  <a:schemeClr val="bg2">
                    <a:lumMod val="75000"/>
                    <a:lumOff val="25000"/>
                  </a:schemeClr>
                </a:solidFill>
              </a:rPr>
              <a:t>Bonus Task</a:t>
            </a:r>
            <a:r>
              <a:rPr lang="en-US" altLang="en-US" sz="3000" dirty="0">
                <a:solidFill>
                  <a:schemeClr val="bg2">
                    <a:lumMod val="75000"/>
                    <a:lumOff val="25000"/>
                  </a:schemeClr>
                </a:solidFill>
              </a:rPr>
              <a:t>: Guidelines</a:t>
            </a:r>
            <a:endParaRPr lang="en-US" altLang="en-US" sz="3000" b="1" dirty="0">
              <a:solidFill>
                <a:schemeClr val="tx1"/>
              </a:solidFill>
            </a:endParaRP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954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 variables to store intermediate results.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 loops to iterate through the characters of the word.</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 conditional statements to check for digits and palindrome.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Utilize string methods like .upper(), .lower(), and slicing for reversing the string.</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For the bonus task, suggest using a dictionary to store character frequencies.</a:t>
            </a:r>
          </a:p>
        </p:txBody>
      </p:sp>
    </p:spTree>
    <p:extLst>
      <p:ext uri="{BB962C8B-B14F-4D97-AF65-F5344CB8AC3E}">
        <p14:creationId xmlns:p14="http://schemas.microsoft.com/office/powerpoint/2010/main" val="423633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b="1" dirty="0">
                <a:solidFill>
                  <a:schemeClr val="bg2">
                    <a:lumMod val="75000"/>
                    <a:lumOff val="25000"/>
                  </a:schemeClr>
                </a:solidFill>
              </a:rPr>
              <a:t>Optional Bonus Task: </a:t>
            </a:r>
            <a:r>
              <a:rPr lang="en-US" altLang="en-US" sz="3000" dirty="0">
                <a:solidFill>
                  <a:schemeClr val="bg2">
                    <a:lumMod val="75000"/>
                    <a:lumOff val="25000"/>
                  </a:schemeClr>
                </a:solidFill>
              </a:rPr>
              <a:t>Enhanced Password Strength Checker</a:t>
            </a:r>
            <a:endParaRPr lang="en-US" altLang="en-US" sz="3000" b="1" dirty="0">
              <a:solidFill>
                <a:schemeClr val="tx1"/>
              </a:solidFill>
            </a:endParaRP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95400"/>
            <a:ext cx="6934200" cy="5105400"/>
          </a:xfrm>
        </p:spPr>
        <p:txBody>
          <a:bodyPr/>
          <a:lstStyle/>
          <a:p>
            <a:pPr marL="0" indent="0" algn="just">
              <a:lnSpc>
                <a:spcPct val="150000"/>
              </a:lnSpc>
              <a:buNone/>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Create a program that checks the strength of a password provided by the user. The program should evaluate the password based on the following criteria:</a:t>
            </a:r>
          </a:p>
          <a:p>
            <a:pPr marL="457200" indent="-457200" algn="just">
              <a:lnSpc>
                <a:spcPct val="150000"/>
              </a:lnSpc>
              <a:buFont typeface="+mj-lt"/>
              <a:buAutoNum type="arabicPeriod"/>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The password must be at least 8 characters long.</a:t>
            </a:r>
          </a:p>
          <a:p>
            <a:pPr marL="457200" indent="-457200" algn="just">
              <a:lnSpc>
                <a:spcPct val="150000"/>
              </a:lnSpc>
              <a:buFont typeface="+mj-lt"/>
              <a:buAutoNum type="arabicPeriod"/>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The password must contain at least one uppercase letter, one lowercase letter, one digit, and one special character (e.g., !, @, #, $, %, ^, &amp;, *).</a:t>
            </a:r>
          </a:p>
          <a:p>
            <a:pPr marL="457200" indent="-457200" algn="just">
              <a:lnSpc>
                <a:spcPct val="150000"/>
              </a:lnSpc>
              <a:buFont typeface="+mj-lt"/>
              <a:buAutoNum type="arabicPeriod"/>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The password should not contain the word "password" (case-insensitive).</a:t>
            </a:r>
            <a:endPar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3073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0821-0163-271A-37FD-A246FFBD63CA}"/>
              </a:ext>
            </a:extLst>
          </p:cNvPr>
          <p:cNvSpPr>
            <a:spLocks noGrp="1"/>
          </p:cNvSpPr>
          <p:nvPr>
            <p:ph type="title"/>
          </p:nvPr>
        </p:nvSpPr>
        <p:spPr>
          <a:xfrm>
            <a:off x="623888" y="842168"/>
            <a:ext cx="7886700" cy="2852737"/>
          </a:xfrm>
        </p:spPr>
        <p:txBody>
          <a:bodyPr/>
          <a:lstStyle/>
          <a:p>
            <a:r>
              <a:rPr lang="en-US" sz="2200" dirty="0">
                <a:highlight>
                  <a:srgbClr val="000000"/>
                </a:highlight>
              </a:rPr>
              <a:t>Enter a password: Abc123!xyz</a:t>
            </a:r>
            <a:br>
              <a:rPr lang="en-US" sz="2200" dirty="0">
                <a:highlight>
                  <a:srgbClr val="000000"/>
                </a:highlight>
              </a:rPr>
            </a:br>
            <a:r>
              <a:rPr lang="en-US" sz="2200" dirty="0">
                <a:highlight>
                  <a:srgbClr val="000000"/>
                </a:highlight>
              </a:rPr>
              <a:t>Password Strength: Strong</a:t>
            </a:r>
          </a:p>
        </p:txBody>
      </p:sp>
      <p:sp>
        <p:nvSpPr>
          <p:cNvPr id="3" name="Text Placeholder 2">
            <a:extLst>
              <a:ext uri="{FF2B5EF4-FFF2-40B4-BE49-F238E27FC236}">
                <a16:creationId xmlns:a16="http://schemas.microsoft.com/office/drawing/2014/main" id="{666C96C3-522B-658E-4AD5-FC6B487D85EB}"/>
              </a:ext>
            </a:extLst>
          </p:cNvPr>
          <p:cNvSpPr>
            <a:spLocks noGrp="1"/>
          </p:cNvSpPr>
          <p:nvPr>
            <p:ph type="body" idx="1"/>
          </p:nvPr>
        </p:nvSpPr>
        <p:spPr/>
        <p:txBody>
          <a:bodyPr/>
          <a:lstStyle/>
          <a:p>
            <a:pPr algn="ctr"/>
            <a:r>
              <a:rPr lang="en-US" b="1" dirty="0"/>
              <a:t>Example Output</a:t>
            </a:r>
          </a:p>
        </p:txBody>
      </p:sp>
    </p:spTree>
    <p:extLst>
      <p:ext uri="{BB962C8B-B14F-4D97-AF65-F5344CB8AC3E}">
        <p14:creationId xmlns:p14="http://schemas.microsoft.com/office/powerpoint/2010/main" val="3444458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b="1" dirty="0">
                <a:solidFill>
                  <a:schemeClr val="bg2">
                    <a:lumMod val="75000"/>
                    <a:lumOff val="25000"/>
                  </a:schemeClr>
                </a:solidFill>
              </a:rPr>
              <a:t>Optional Bonus Task: </a:t>
            </a:r>
            <a:r>
              <a:rPr lang="en-US" altLang="en-US" sz="3000" dirty="0">
                <a:solidFill>
                  <a:schemeClr val="bg2">
                    <a:lumMod val="75000"/>
                    <a:lumOff val="25000"/>
                  </a:schemeClr>
                </a:solidFill>
              </a:rPr>
              <a:t>Enhanced Password Strength Checker</a:t>
            </a:r>
            <a:endParaRPr lang="en-US" altLang="en-US" sz="3000" b="1" dirty="0">
              <a:solidFill>
                <a:schemeClr val="tx1"/>
              </a:solidFill>
            </a:endParaRP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95400"/>
            <a:ext cx="6934200" cy="5105400"/>
          </a:xfrm>
        </p:spPr>
        <p:txBody>
          <a:bodyPr/>
          <a:lstStyle/>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 the password meets the strength criteria, extract the first three and last three characters of the password and create a new password using these extracted characters, followed by the length of the original password.</a:t>
            </a:r>
          </a:p>
          <a:p>
            <a:pPr marL="0" indent="0" algn="just">
              <a:lnSpc>
                <a:spcPct val="150000"/>
              </a:lnSpc>
              <a:buNone/>
            </a:pPr>
            <a:r>
              <a:rPr lang="en-US" altLang="ko-KR" sz="24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Example Output</a:t>
            </a: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lnSpc>
                <a:spcPct val="150000"/>
              </a:lnSpc>
              <a:buNone/>
            </a:pPr>
            <a:r>
              <a:rPr lang="en-US" altLang="ko-KR" sz="2400" dirty="0">
                <a:solidFill>
                  <a:srgbClr val="2B2A2A"/>
                </a:solidFill>
                <a:highlight>
                  <a:srgbClr val="808080"/>
                </a:highlight>
                <a:latin typeface="Times New Roman" panose="02020603050405020304" pitchFamily="18" charset="0"/>
                <a:ea typeface="Tahoma" panose="020B0604030504040204" pitchFamily="34" charset="0"/>
                <a:cs typeface="Times New Roman" panose="02020603050405020304" pitchFamily="18" charset="0"/>
              </a:rPr>
              <a:t>Enter a password: Hello123$World</a:t>
            </a:r>
          </a:p>
          <a:p>
            <a:pPr marL="0" indent="0" algn="just">
              <a:lnSpc>
                <a:spcPct val="150000"/>
              </a:lnSpc>
              <a:buNone/>
            </a:pPr>
            <a:r>
              <a:rPr lang="en-US" altLang="ko-KR" sz="2400" dirty="0">
                <a:solidFill>
                  <a:srgbClr val="2B2A2A"/>
                </a:solidFill>
                <a:highlight>
                  <a:srgbClr val="808080"/>
                </a:highlight>
                <a:latin typeface="Times New Roman" panose="02020603050405020304" pitchFamily="18" charset="0"/>
                <a:ea typeface="Tahoma" panose="020B0604030504040204" pitchFamily="34" charset="0"/>
                <a:cs typeface="Times New Roman" panose="02020603050405020304" pitchFamily="18" charset="0"/>
              </a:rPr>
              <a:t>Password Strength: Strong</a:t>
            </a:r>
          </a:p>
          <a:p>
            <a:pPr marL="0" indent="0" algn="just">
              <a:lnSpc>
                <a:spcPct val="150000"/>
              </a:lnSpc>
              <a:buNone/>
            </a:pPr>
            <a:r>
              <a:rPr lang="en-US" altLang="ko-KR" sz="2400" dirty="0">
                <a:solidFill>
                  <a:srgbClr val="2B2A2A"/>
                </a:solidFill>
                <a:highlight>
                  <a:srgbClr val="808080"/>
                </a:highlight>
                <a:latin typeface="Times New Roman" panose="02020603050405020304" pitchFamily="18" charset="0"/>
                <a:ea typeface="Tahoma" panose="020B0604030504040204" pitchFamily="34" charset="0"/>
                <a:cs typeface="Times New Roman" panose="02020603050405020304" pitchFamily="18" charset="0"/>
              </a:rPr>
              <a:t>New password: Helrld12</a:t>
            </a:r>
          </a:p>
          <a:p>
            <a:pPr algn="just">
              <a:lnSpc>
                <a:spcPct val="150000"/>
              </a:lnSpc>
            </a:pP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9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Python: Benefits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Readability</a:t>
            </a:r>
            <a:r>
              <a:rPr lang="en-US" sz="1700" i="0" dirty="0">
                <a:solidFill>
                  <a:srgbClr val="2B2A2A"/>
                </a:solidFill>
                <a:effectLst/>
                <a:latin typeface="Times New Roman" panose="02020603050405020304" pitchFamily="18" charset="0"/>
                <a:cs typeface="Times New Roman" panose="02020603050405020304" pitchFamily="18" charset="0"/>
              </a:rPr>
              <a:t>: Clean and readable syntax with indentation.</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Extensive Library</a:t>
            </a:r>
            <a:r>
              <a:rPr lang="en-US" sz="1700" i="0" dirty="0">
                <a:solidFill>
                  <a:srgbClr val="2B2A2A"/>
                </a:solidFill>
                <a:effectLst/>
                <a:latin typeface="Times New Roman" panose="02020603050405020304" pitchFamily="18" charset="0"/>
                <a:cs typeface="Times New Roman" panose="02020603050405020304" pitchFamily="18" charset="0"/>
              </a:rPr>
              <a:t>: Rich standard library for common tasks.</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Cross-Platform</a:t>
            </a:r>
            <a:r>
              <a:rPr lang="en-US" sz="1700" i="0" dirty="0">
                <a:solidFill>
                  <a:srgbClr val="2B2A2A"/>
                </a:solidFill>
                <a:effectLst/>
                <a:latin typeface="Times New Roman" panose="02020603050405020304" pitchFamily="18" charset="0"/>
                <a:cs typeface="Times New Roman" panose="02020603050405020304" pitchFamily="18" charset="0"/>
              </a:rPr>
              <a:t>: Works on various operating systems.</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Large Community</a:t>
            </a:r>
            <a:r>
              <a:rPr lang="en-US" sz="1700" i="0" dirty="0">
                <a:solidFill>
                  <a:srgbClr val="2B2A2A"/>
                </a:solidFill>
                <a:effectLst/>
                <a:latin typeface="Times New Roman" panose="02020603050405020304" pitchFamily="18" charset="0"/>
                <a:cs typeface="Times New Roman" panose="02020603050405020304" pitchFamily="18" charset="0"/>
              </a:rPr>
              <a:t>: Active developer community and ecosystem.</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Rapid Development</a:t>
            </a:r>
            <a:r>
              <a:rPr lang="en-US" sz="1700" i="0" dirty="0">
                <a:solidFill>
                  <a:srgbClr val="2B2A2A"/>
                </a:solidFill>
                <a:effectLst/>
                <a:latin typeface="Times New Roman" panose="02020603050405020304" pitchFamily="18" charset="0"/>
                <a:cs typeface="Times New Roman" panose="02020603050405020304" pitchFamily="18" charset="0"/>
              </a:rPr>
              <a:t>: Quick prototyping and testing.</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Versatility</a:t>
            </a:r>
            <a:r>
              <a:rPr lang="en-US" sz="1700" i="0" dirty="0">
                <a:solidFill>
                  <a:srgbClr val="2B2A2A"/>
                </a:solidFill>
                <a:effectLst/>
                <a:latin typeface="Times New Roman" panose="02020603050405020304" pitchFamily="18" charset="0"/>
                <a:cs typeface="Times New Roman" panose="02020603050405020304" pitchFamily="18" charset="0"/>
              </a:rPr>
              <a:t>: Suitable for web, data analysis, AI, and more.</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Data Handling</a:t>
            </a:r>
            <a:r>
              <a:rPr lang="en-US" sz="1700" i="0" dirty="0">
                <a:solidFill>
                  <a:srgbClr val="2B2A2A"/>
                </a:solidFill>
                <a:effectLst/>
                <a:latin typeface="Times New Roman" panose="02020603050405020304" pitchFamily="18" charset="0"/>
                <a:cs typeface="Times New Roman" panose="02020603050405020304" pitchFamily="18" charset="0"/>
              </a:rPr>
              <a:t>: Powerful libraries for data manipulation.</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Object-Oriented</a:t>
            </a:r>
            <a:r>
              <a:rPr lang="en-US" sz="1700" i="0" dirty="0">
                <a:solidFill>
                  <a:srgbClr val="2B2A2A"/>
                </a:solidFill>
                <a:effectLst/>
                <a:latin typeface="Times New Roman" panose="02020603050405020304" pitchFamily="18" charset="0"/>
                <a:cs typeface="Times New Roman" panose="02020603050405020304" pitchFamily="18" charset="0"/>
              </a:rPr>
              <a:t>: Supports object-oriented programming.</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Open Source</a:t>
            </a:r>
            <a:r>
              <a:rPr lang="en-US" sz="1700" i="0" dirty="0">
                <a:solidFill>
                  <a:srgbClr val="2B2A2A"/>
                </a:solidFill>
                <a:effectLst/>
                <a:latin typeface="Times New Roman" panose="02020603050405020304" pitchFamily="18" charset="0"/>
                <a:cs typeface="Times New Roman" panose="02020603050405020304" pitchFamily="18" charset="0"/>
              </a:rPr>
              <a:t>: Free and open for modification.</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Learning</a:t>
            </a:r>
            <a:r>
              <a:rPr lang="en-US" sz="1700" i="0" dirty="0">
                <a:solidFill>
                  <a:srgbClr val="2B2A2A"/>
                </a:solidFill>
                <a:effectLst/>
                <a:latin typeface="Times New Roman" panose="02020603050405020304" pitchFamily="18" charset="0"/>
                <a:cs typeface="Times New Roman" panose="02020603050405020304" pitchFamily="18" charset="0"/>
              </a:rPr>
              <a:t>: Beginner-friendly language.</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Integration</a:t>
            </a:r>
            <a:r>
              <a:rPr lang="en-US" sz="1700" i="0" dirty="0">
                <a:solidFill>
                  <a:srgbClr val="2B2A2A"/>
                </a:solidFill>
                <a:effectLst/>
                <a:latin typeface="Times New Roman" panose="02020603050405020304" pitchFamily="18" charset="0"/>
                <a:cs typeface="Times New Roman" panose="02020603050405020304" pitchFamily="18" charset="0"/>
              </a:rPr>
              <a:t>: Can integrate with other languages.</a:t>
            </a:r>
          </a:p>
          <a:p>
            <a:pPr algn="just">
              <a:lnSpc>
                <a:spcPct val="150000"/>
              </a:lnSpc>
            </a:pPr>
            <a:r>
              <a:rPr lang="en-US" sz="1700" b="1" i="0" dirty="0">
                <a:solidFill>
                  <a:srgbClr val="2B2A2A"/>
                </a:solidFill>
                <a:effectLst/>
                <a:latin typeface="Times New Roman" panose="02020603050405020304" pitchFamily="18" charset="0"/>
                <a:cs typeface="Times New Roman" panose="02020603050405020304" pitchFamily="18" charset="0"/>
              </a:rPr>
              <a:t>Web Frameworks</a:t>
            </a:r>
            <a:r>
              <a:rPr lang="en-US" sz="1700" i="0" dirty="0">
                <a:solidFill>
                  <a:srgbClr val="2B2A2A"/>
                </a:solidFill>
                <a:effectLst/>
                <a:latin typeface="Times New Roman" panose="02020603050405020304" pitchFamily="18" charset="0"/>
                <a:cs typeface="Times New Roman" panose="02020603050405020304" pitchFamily="18" charset="0"/>
              </a:rPr>
              <a:t>: Django, Flask for web development.</a:t>
            </a:r>
            <a:endParaRPr lang="en-US" altLang="ko-KR" sz="1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2560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Programming Flow Control</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Programming flow controls, also known as control structures or flow of control, are constructs in programming languages that determine the order in which statements or blocks of code are executed. They allow programmers to control the flow of a program's execution based on certain conditions or criteria. Flow controls help you make decisions, repeat actions, and create more dynamic and flexible programs.</a:t>
            </a: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010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Types of Conditional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Executes a block of code only if a specified condition is true.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if-else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Executes one block of code if a condition is true and another block if the condition is false.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if-else-if ladder</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Allows you to chain multiple conditions and execute different blocks of code based on the first true condition.</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switch statement</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Evaluates an expression and matches it with specific cases, executing the code block associated with the matching case.</a:t>
            </a:r>
          </a:p>
        </p:txBody>
      </p:sp>
    </p:spTree>
    <p:extLst>
      <p:ext uri="{BB962C8B-B14F-4D97-AF65-F5344CB8AC3E}">
        <p14:creationId xmlns:p14="http://schemas.microsoft.com/office/powerpoint/2010/main" val="37800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Example: Conditional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200" i="0" dirty="0">
                <a:solidFill>
                  <a:srgbClr val="2B2A2A"/>
                </a:solidFill>
                <a:effectLst/>
                <a:latin typeface="Times New Roman" panose="02020603050405020304" pitchFamily="18" charset="0"/>
                <a:cs typeface="Times New Roman" panose="02020603050405020304" pitchFamily="18" charset="0"/>
              </a:rPr>
              <a:t>x = 10</a:t>
            </a:r>
          </a:p>
          <a:p>
            <a:pPr marL="0" indent="0" algn="just">
              <a:lnSpc>
                <a:spcPct val="150000"/>
              </a:lnSpc>
              <a:buNone/>
            </a:pPr>
            <a:r>
              <a:rPr lang="en-US" sz="2200" i="0" dirty="0">
                <a:solidFill>
                  <a:srgbClr val="2B2A2A"/>
                </a:solidFill>
                <a:effectLst/>
                <a:latin typeface="Times New Roman" panose="02020603050405020304" pitchFamily="18" charset="0"/>
                <a:cs typeface="Times New Roman" panose="02020603050405020304" pitchFamily="18" charset="0"/>
              </a:rPr>
              <a:t>if x &gt; 5:</a:t>
            </a:r>
          </a:p>
          <a:p>
            <a:pPr marL="0" indent="0" algn="just">
              <a:lnSpc>
                <a:spcPct val="150000"/>
              </a:lnSpc>
              <a:buNone/>
            </a:pPr>
            <a:r>
              <a:rPr lang="en-US" sz="2200" i="0" dirty="0">
                <a:solidFill>
                  <a:srgbClr val="2B2A2A"/>
                </a:solidFill>
                <a:effectLst/>
                <a:latin typeface="Times New Roman" panose="02020603050405020304" pitchFamily="18" charset="0"/>
                <a:cs typeface="Times New Roman" panose="02020603050405020304" pitchFamily="18" charset="0"/>
              </a:rPr>
              <a:t>    print("x is greater than 5")</a:t>
            </a:r>
          </a:p>
          <a:p>
            <a:pPr marL="0" indent="0" algn="just">
              <a:lnSpc>
                <a:spcPct val="150000"/>
              </a:lnSpc>
              <a:buNone/>
            </a:pPr>
            <a:r>
              <a:rPr lang="en-US" sz="2200" i="0" dirty="0">
                <a:solidFill>
                  <a:srgbClr val="2B2A2A"/>
                </a:solidFill>
                <a:effectLst/>
                <a:latin typeface="Times New Roman" panose="02020603050405020304" pitchFamily="18" charset="0"/>
                <a:cs typeface="Times New Roman" panose="02020603050405020304" pitchFamily="18" charset="0"/>
              </a:rPr>
              <a:t>else:</a:t>
            </a:r>
          </a:p>
          <a:p>
            <a:pPr marL="0" indent="0" algn="just">
              <a:lnSpc>
                <a:spcPct val="150000"/>
              </a:lnSpc>
              <a:buNone/>
            </a:pPr>
            <a:r>
              <a:rPr lang="en-US" sz="2200" i="0" dirty="0">
                <a:solidFill>
                  <a:srgbClr val="2B2A2A"/>
                </a:solidFill>
                <a:effectLst/>
                <a:latin typeface="Times New Roman" panose="02020603050405020304" pitchFamily="18" charset="0"/>
                <a:cs typeface="Times New Roman" panose="02020603050405020304" pitchFamily="18" charset="0"/>
              </a:rPr>
              <a:t>    print("x is not greater than 5")</a:t>
            </a:r>
          </a:p>
        </p:txBody>
      </p:sp>
    </p:spTree>
    <p:extLst>
      <p:ext uri="{BB962C8B-B14F-4D97-AF65-F5344CB8AC3E}">
        <p14:creationId xmlns:p14="http://schemas.microsoft.com/office/powerpoint/2010/main" val="236653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Loops: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Loops are used to repeat a block of code multiple times until a certain condition is met. There are three main types of loops:</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for loop</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Repeats a block of code for a specified number of times or over elements of a sequence (e.g., a list).</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while loop</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Repeats a block of code as long as a specified condition is true.</a:t>
            </a:r>
          </a:p>
          <a:p>
            <a:pPr algn="just">
              <a:lnSpc>
                <a:spcPct val="150000"/>
              </a:lnSpc>
            </a:pPr>
            <a:r>
              <a:rPr lang="en-US" altLang="ko-KR" sz="20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do-while loop</a:t>
            </a:r>
            <a:r>
              <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Similar to a while loop, but it ensures that the block of code is executed at least once before the condition is checked.</a:t>
            </a:r>
          </a:p>
        </p:txBody>
      </p:sp>
    </p:spTree>
    <p:extLst>
      <p:ext uri="{BB962C8B-B14F-4D97-AF65-F5344CB8AC3E}">
        <p14:creationId xmlns:p14="http://schemas.microsoft.com/office/powerpoint/2010/main" val="141481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Example: Loops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for </a:t>
            </a:r>
            <a:r>
              <a:rPr lang="en-US" sz="2400" i="0" dirty="0" err="1">
                <a:solidFill>
                  <a:srgbClr val="2B2A2A"/>
                </a:solidFill>
                <a:effectLst/>
                <a:latin typeface="Times New Roman" panose="02020603050405020304" pitchFamily="18" charset="0"/>
                <a:cs typeface="Times New Roman" panose="02020603050405020304" pitchFamily="18" charset="0"/>
              </a:rPr>
              <a:t>i</a:t>
            </a:r>
            <a:r>
              <a:rPr lang="en-US" sz="2400" i="0" dirty="0">
                <a:solidFill>
                  <a:srgbClr val="2B2A2A"/>
                </a:solidFill>
                <a:effectLst/>
                <a:latin typeface="Times New Roman" panose="02020603050405020304" pitchFamily="18" charset="0"/>
                <a:cs typeface="Times New Roman" panose="02020603050405020304" pitchFamily="18" charset="0"/>
              </a:rPr>
              <a:t> in range(5):</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    print(</a:t>
            </a:r>
            <a:r>
              <a:rPr lang="en-US" sz="2400" i="0" dirty="0" err="1">
                <a:solidFill>
                  <a:srgbClr val="2B2A2A"/>
                </a:solidFill>
                <a:effectLst/>
                <a:latin typeface="Times New Roman" panose="02020603050405020304" pitchFamily="18" charset="0"/>
                <a:cs typeface="Times New Roman" panose="02020603050405020304" pitchFamily="18" charset="0"/>
              </a:rPr>
              <a:t>i</a:t>
            </a:r>
            <a:r>
              <a:rPr lang="en-US" sz="2400" i="0" dirty="0">
                <a:solidFill>
                  <a:srgbClr val="2B2A2A"/>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while x &lt; 10:</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    print("x is still less than 10")</a:t>
            </a:r>
          </a:p>
          <a:p>
            <a:pPr marL="0" indent="0" algn="just">
              <a:lnSpc>
                <a:spcPct val="150000"/>
              </a:lnSpc>
              <a:buNone/>
            </a:pPr>
            <a:r>
              <a:rPr lang="en-US" sz="2400" i="0" dirty="0">
                <a:solidFill>
                  <a:srgbClr val="2B2A2A"/>
                </a:solidFill>
                <a:effectLst/>
                <a:latin typeface="Times New Roman" panose="02020603050405020304" pitchFamily="18" charset="0"/>
                <a:cs typeface="Times New Roman" panose="02020603050405020304" pitchFamily="18" charset="0"/>
              </a:rPr>
              <a:t>    x += 1</a:t>
            </a:r>
          </a:p>
        </p:txBody>
      </p:sp>
    </p:spTree>
    <p:extLst>
      <p:ext uri="{BB962C8B-B14F-4D97-AF65-F5344CB8AC3E}">
        <p14:creationId xmlns:p14="http://schemas.microsoft.com/office/powerpoint/2010/main" val="17873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Control Transfer Statements: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Control transfer statements change the flow of execution by altering the normal sequence of code execution. These statements include:</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break statement</a:t>
            </a:r>
            <a:r>
              <a:rPr lang="en-US" sz="2000" i="0" dirty="0">
                <a:solidFill>
                  <a:srgbClr val="2B2A2A"/>
                </a:solidFill>
                <a:effectLst/>
                <a:latin typeface="Times New Roman" panose="02020603050405020304" pitchFamily="18" charset="0"/>
                <a:cs typeface="Times New Roman" panose="02020603050405020304" pitchFamily="18" charset="0"/>
              </a:rPr>
              <a:t>: Terminates the current loop or switch statement and transfers control to the next statement after the loop.</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continue statement</a:t>
            </a:r>
            <a:r>
              <a:rPr lang="en-US" sz="2000" i="0" dirty="0">
                <a:solidFill>
                  <a:srgbClr val="2B2A2A"/>
                </a:solidFill>
                <a:effectLst/>
                <a:latin typeface="Times New Roman" panose="02020603050405020304" pitchFamily="18" charset="0"/>
                <a:cs typeface="Times New Roman" panose="02020603050405020304" pitchFamily="18" charset="0"/>
              </a:rPr>
              <a:t>: Skips the current iteration of a loop and proceeds to the next iteration.</a:t>
            </a:r>
          </a:p>
          <a:p>
            <a:pPr algn="just">
              <a:lnSpc>
                <a:spcPct val="150000"/>
              </a:lnSpc>
            </a:pPr>
            <a:r>
              <a:rPr lang="en-US" sz="2000" b="1" i="0" dirty="0">
                <a:solidFill>
                  <a:srgbClr val="2B2A2A"/>
                </a:solidFill>
                <a:effectLst/>
                <a:latin typeface="Times New Roman" panose="02020603050405020304" pitchFamily="18" charset="0"/>
                <a:cs typeface="Times New Roman" panose="02020603050405020304" pitchFamily="18" charset="0"/>
              </a:rPr>
              <a:t>return statement</a:t>
            </a:r>
            <a:r>
              <a:rPr lang="en-US" sz="2000" i="0" dirty="0">
                <a:solidFill>
                  <a:srgbClr val="2B2A2A"/>
                </a:solidFill>
                <a:effectLst/>
                <a:latin typeface="Times New Roman" panose="02020603050405020304" pitchFamily="18" charset="0"/>
                <a:cs typeface="Times New Roman" panose="02020603050405020304" pitchFamily="18" charset="0"/>
              </a:rPr>
              <a:t>: Terminates the execution of a function and returns a value to the caller.</a:t>
            </a:r>
          </a:p>
        </p:txBody>
      </p:sp>
    </p:spTree>
    <p:extLst>
      <p:ext uri="{BB962C8B-B14F-4D97-AF65-F5344CB8AC3E}">
        <p14:creationId xmlns:p14="http://schemas.microsoft.com/office/powerpoint/2010/main" val="2717350591"/>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1057</TotalTime>
  <Words>1622</Words>
  <Application>Microsoft Office PowerPoint</Application>
  <PresentationFormat>On-screen Show (4:3)</PresentationFormat>
  <Paragraphs>143</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Microsoft Sans Serif</vt:lpstr>
      <vt:lpstr>Times New Roman</vt:lpstr>
      <vt:lpstr>powerpoint-template-24</vt:lpstr>
      <vt:lpstr>Introduction to</vt:lpstr>
      <vt:lpstr>Python - Introduction</vt:lpstr>
      <vt:lpstr>Python: Benefits</vt:lpstr>
      <vt:lpstr>What is Programming Flow Control</vt:lpstr>
      <vt:lpstr>Types of Conditional Statements</vt:lpstr>
      <vt:lpstr>Example: Conditional Statements</vt:lpstr>
      <vt:lpstr>Loops: </vt:lpstr>
      <vt:lpstr>Example: Loops</vt:lpstr>
      <vt:lpstr>Control Transfer Statements:</vt:lpstr>
      <vt:lpstr>What is Sequence Programming</vt:lpstr>
      <vt:lpstr>Example: Sequence Programming</vt:lpstr>
      <vt:lpstr>Python Variables</vt:lpstr>
      <vt:lpstr>Variables Data Types:</vt:lpstr>
      <vt:lpstr>Types of Data Types</vt:lpstr>
      <vt:lpstr>Data Type: String</vt:lpstr>
      <vt:lpstr>Data Type: Numbers</vt:lpstr>
      <vt:lpstr>Assignment 03: Intro to Python</vt:lpstr>
      <vt:lpstr>Enter a word: Hello123 Word length: 7 Contains digits: True Uppercase: HELLO123 Lowercase: hello123 Reverse: 321olleH </vt:lpstr>
      <vt:lpstr>Bonus Task: (Compulsory)</vt:lpstr>
      <vt:lpstr>Enter a word: radar Word length: 5 Contains digits: False Uppercase: RADAR Lowercase: radar Reverse: radar Palindrome: True Character Frequency: r: 2 a: 2 d: 1</vt:lpstr>
      <vt:lpstr>Bonus Task: Guidelines</vt:lpstr>
      <vt:lpstr>Optional Bonus Task: Enhanced Password Strength Checker</vt:lpstr>
      <vt:lpstr>Enter a password: Abc123!xyz Password Strength: Strong</vt:lpstr>
      <vt:lpstr>Optional Bonus Task: Enhanced Password Strength Checker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15</cp:revision>
  <dcterms:created xsi:type="dcterms:W3CDTF">2023-07-15T06:48:42Z</dcterms:created>
  <dcterms:modified xsi:type="dcterms:W3CDTF">2023-08-19T18:08:18Z</dcterms:modified>
</cp:coreProperties>
</file>