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02" r:id="rId3"/>
    <p:sldId id="303" r:id="rId4"/>
    <p:sldId id="304" r:id="rId5"/>
    <p:sldId id="328" r:id="rId6"/>
    <p:sldId id="329" r:id="rId7"/>
    <p:sldId id="330" r:id="rId8"/>
    <p:sldId id="331" r:id="rId9"/>
    <p:sldId id="316" r:id="rId10"/>
    <p:sldId id="332" r:id="rId11"/>
    <p:sldId id="333" r:id="rId12"/>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96713"/>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5596" autoAdjust="0"/>
  </p:normalViewPr>
  <p:slideViewPr>
    <p:cSldViewPr>
      <p:cViewPr varScale="1">
        <p:scale>
          <a:sx n="71" d="100"/>
          <a:sy n="71" d="100"/>
        </p:scale>
        <p:origin x="138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7B4AC52-0336-A313-F026-0F0753C7CF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81923" name="Rectangle 3">
            <a:extLst>
              <a:ext uri="{FF2B5EF4-FFF2-40B4-BE49-F238E27FC236}">
                <a16:creationId xmlns:a16="http://schemas.microsoft.com/office/drawing/2014/main" id="{12418110-0BF7-A099-8C47-50743B9648D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1924" name="Rectangle 4">
            <a:extLst>
              <a:ext uri="{FF2B5EF4-FFF2-40B4-BE49-F238E27FC236}">
                <a16:creationId xmlns:a16="http://schemas.microsoft.com/office/drawing/2014/main" id="{31ED0D37-4D8D-155E-4931-04534510F98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D4B1F0F1-B606-2B7E-747D-180FB82FA03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6" name="Rectangle 6">
            <a:extLst>
              <a:ext uri="{FF2B5EF4-FFF2-40B4-BE49-F238E27FC236}">
                <a16:creationId xmlns:a16="http://schemas.microsoft.com/office/drawing/2014/main" id="{E9ACCA65-D221-36B7-2655-575490CB1D7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81927" name="Rectangle 7">
            <a:extLst>
              <a:ext uri="{FF2B5EF4-FFF2-40B4-BE49-F238E27FC236}">
                <a16:creationId xmlns:a16="http://schemas.microsoft.com/office/drawing/2014/main" id="{23E6CF23-58D1-DA7E-5D8E-174059B6602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C77FB98-8C63-424E-B8D3-1474F78C513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140CDF-F6EA-9FA8-4380-BDD1B1808BB7}"/>
              </a:ext>
            </a:extLst>
          </p:cNvPr>
          <p:cNvSpPr>
            <a:spLocks noGrp="1" noChangeArrowheads="1"/>
          </p:cNvSpPr>
          <p:nvPr>
            <p:ph type="sldNum" sz="quarter" idx="5"/>
          </p:nvPr>
        </p:nvSpPr>
        <p:spPr>
          <a:ln/>
        </p:spPr>
        <p:txBody>
          <a:bodyPr/>
          <a:lstStyle/>
          <a:p>
            <a:fld id="{2F1BE6CE-0AC4-4B27-92E5-36CF293C375A}" type="slidenum">
              <a:rPr lang="en-US" altLang="en-US"/>
              <a:pPr/>
              <a:t>1</a:t>
            </a:fld>
            <a:endParaRPr lang="en-US" altLang="en-US"/>
          </a:p>
        </p:txBody>
      </p:sp>
      <p:sp>
        <p:nvSpPr>
          <p:cNvPr id="107522" name="Rectangle 2">
            <a:extLst>
              <a:ext uri="{FF2B5EF4-FFF2-40B4-BE49-F238E27FC236}">
                <a16:creationId xmlns:a16="http://schemas.microsoft.com/office/drawing/2014/main" id="{46F11F4D-9123-BE32-6560-62B9B5F98192}"/>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DFB3BFD6-197C-F379-2CA2-23AC10482B4C}"/>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3570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3</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14047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4</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15433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5</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124467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6</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33183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7</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628485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9</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201334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10</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393099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6782BA-3910-AA96-0131-D2927B1F6227}"/>
              </a:ext>
            </a:extLst>
          </p:cNvPr>
          <p:cNvSpPr>
            <a:spLocks noGrp="1" noChangeArrowheads="1"/>
          </p:cNvSpPr>
          <p:nvPr>
            <p:ph type="ctrTitle"/>
          </p:nvPr>
        </p:nvSpPr>
        <p:spPr>
          <a:xfrm>
            <a:off x="609600" y="777875"/>
            <a:ext cx="63246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defRPr/>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1730933A-9993-6CD3-8B2D-5D3805FABE4B}"/>
              </a:ext>
            </a:extLst>
          </p:cNvPr>
          <p:cNvSpPr>
            <a:spLocks noGrp="1" noChangeArrowheads="1"/>
          </p:cNvSpPr>
          <p:nvPr>
            <p:ph type="subTitle" idx="1"/>
          </p:nvPr>
        </p:nvSpPr>
        <p:spPr>
          <a:xfrm>
            <a:off x="609600" y="1463675"/>
            <a:ext cx="6324600" cy="441325"/>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buFontTx/>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4331-2868-200C-6EE6-340AFB520C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7C9FC-059E-C6C0-243E-30C1A6A14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78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293EA-8B2E-C5F2-7659-B6B790E5107B}"/>
              </a:ext>
            </a:extLst>
          </p:cNvPr>
          <p:cNvSpPr>
            <a:spLocks noGrp="1"/>
          </p:cNvSpPr>
          <p:nvPr>
            <p:ph type="title" orient="vert"/>
          </p:nvPr>
        </p:nvSpPr>
        <p:spPr>
          <a:xfrm>
            <a:off x="5867400" y="381000"/>
            <a:ext cx="1828800" cy="5562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32233-A582-43D5-4092-AAD68A177166}"/>
              </a:ext>
            </a:extLst>
          </p:cNvPr>
          <p:cNvSpPr>
            <a:spLocks noGrp="1"/>
          </p:cNvSpPr>
          <p:nvPr>
            <p:ph type="body" orient="vert" idx="1"/>
          </p:nvPr>
        </p:nvSpPr>
        <p:spPr>
          <a:xfrm>
            <a:off x="381000" y="381000"/>
            <a:ext cx="53340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527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6029-0162-510B-48C4-DE3E488D6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A1D53-6CAC-0B82-EB2E-62F8E2C3A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8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65A1-407B-4185-26ED-0C252BE6BC7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C286A-F1A8-F383-A120-E24E29C4FE4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4446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51BE-6A68-6216-634E-4C149CD16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C5B0B-648B-420C-0AA5-13F5901FEBBF}"/>
              </a:ext>
            </a:extLst>
          </p:cNvPr>
          <p:cNvSpPr>
            <a:spLocks noGrp="1"/>
          </p:cNvSpPr>
          <p:nvPr>
            <p:ph sz="half" idx="1"/>
          </p:nvPr>
        </p:nvSpPr>
        <p:spPr>
          <a:xfrm>
            <a:off x="3810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D4938-A538-FDA1-B47D-8EE994D2B8D1}"/>
              </a:ext>
            </a:extLst>
          </p:cNvPr>
          <p:cNvSpPr>
            <a:spLocks noGrp="1"/>
          </p:cNvSpPr>
          <p:nvPr>
            <p:ph sz="half" idx="2"/>
          </p:nvPr>
        </p:nvSpPr>
        <p:spPr>
          <a:xfrm>
            <a:off x="41148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10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70C3-2C11-486C-39BE-F2A4C440FED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37108-DD0A-EE80-5ED6-819D68633A4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76FD6-DA53-3F92-66AE-892084ACD6C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39322-28FD-AB8B-FFCF-145C4F4849C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FB4C34-87FC-913E-6375-FFE7C2C0324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694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CD3C-06E8-ED30-626D-E62073A9EC6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953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1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3268-EAE7-23E8-FD52-0ECEC80F24F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51CF2-F94A-E19B-29A4-F3067EB5109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977FA-B843-CB02-B80F-BBD5BB71106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0824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14AA-93FE-F1C2-4EDB-CFFC445C2C1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26630-9F49-7531-1710-4C0DEDA9F9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A1CF674-9850-4258-CB18-B418014491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082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262486-B081-1F66-0309-6B868E2674E8}"/>
              </a:ext>
            </a:extLst>
          </p:cNvPr>
          <p:cNvSpPr>
            <a:spLocks noGrp="1" noChangeArrowheads="1"/>
          </p:cNvSpPr>
          <p:nvPr>
            <p:ph type="title"/>
          </p:nvPr>
        </p:nvSpPr>
        <p:spPr bwMode="auto">
          <a:xfrm>
            <a:off x="3810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00A1903-8B94-2DFE-7B58-EA329F6CF28C}"/>
              </a:ext>
            </a:extLst>
          </p:cNvPr>
          <p:cNvSpPr>
            <a:spLocks noGrp="1" noChangeArrowheads="1"/>
          </p:cNvSpPr>
          <p:nvPr>
            <p:ph type="body" idx="1"/>
          </p:nvPr>
        </p:nvSpPr>
        <p:spPr bwMode="auto">
          <a:xfrm>
            <a:off x="381000" y="1371600"/>
            <a:ext cx="731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anose="020B0604020202020204" pitchFamily="34" charset="0"/>
        </a:defRPr>
      </a:lvl2pPr>
      <a:lvl3pPr algn="l" rtl="0" eaLnBrk="1" fontAlgn="base" hangingPunct="1">
        <a:spcBef>
          <a:spcPct val="0"/>
        </a:spcBef>
        <a:spcAft>
          <a:spcPct val="0"/>
        </a:spcAft>
        <a:defRPr sz="4400">
          <a:solidFill>
            <a:schemeClr val="bg1"/>
          </a:solidFill>
          <a:latin typeface="Microsoft Sans Serif" panose="020B0604020202020204" pitchFamily="34" charset="0"/>
        </a:defRPr>
      </a:lvl3pPr>
      <a:lvl4pPr algn="l" rtl="0" eaLnBrk="1" fontAlgn="base" hangingPunct="1">
        <a:spcBef>
          <a:spcPct val="0"/>
        </a:spcBef>
        <a:spcAft>
          <a:spcPct val="0"/>
        </a:spcAft>
        <a:defRPr sz="4400">
          <a:solidFill>
            <a:schemeClr val="bg1"/>
          </a:solidFill>
          <a:latin typeface="Microsoft Sans Serif" panose="020B0604020202020204" pitchFamily="34" charset="0"/>
        </a:defRPr>
      </a:lvl4pPr>
      <a:lvl5pPr algn="l" rtl="0" eaLnBrk="1" fontAlgn="base" hangingPunct="1">
        <a:spcBef>
          <a:spcPct val="0"/>
        </a:spcBef>
        <a:spcAft>
          <a:spcPct val="0"/>
        </a:spcAft>
        <a:defRPr sz="4400">
          <a:solidFill>
            <a:schemeClr val="bg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bg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bg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bg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bg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7DF94D5C-1B2B-1B45-1F48-F108EA2B870B}"/>
              </a:ext>
            </a:extLst>
          </p:cNvPr>
          <p:cNvSpPr>
            <a:spLocks noGrp="1" noChangeArrowheads="1"/>
          </p:cNvSpPr>
          <p:nvPr>
            <p:ph type="ctrTitle"/>
          </p:nvPr>
        </p:nvSpPr>
        <p:spPr/>
        <p:txBody>
          <a:bodyPr/>
          <a:lstStyle/>
          <a:p>
            <a:r>
              <a:rPr lang="en-US" altLang="en-US" dirty="0"/>
              <a:t>Introduction to</a:t>
            </a:r>
            <a:endParaRPr lang="ru-RU" altLang="en-US" dirty="0"/>
          </a:p>
        </p:txBody>
      </p:sp>
      <p:sp>
        <p:nvSpPr>
          <p:cNvPr id="2053" name="Rectangle 5">
            <a:extLst>
              <a:ext uri="{FF2B5EF4-FFF2-40B4-BE49-F238E27FC236}">
                <a16:creationId xmlns:a16="http://schemas.microsoft.com/office/drawing/2014/main" id="{C347B0A5-B667-3E17-8C9B-507128BF7C94}"/>
              </a:ext>
            </a:extLst>
          </p:cNvPr>
          <p:cNvSpPr>
            <a:spLocks noGrp="1" noChangeArrowheads="1"/>
          </p:cNvSpPr>
          <p:nvPr>
            <p:ph type="subTitle" idx="1"/>
          </p:nvPr>
        </p:nvSpPr>
        <p:spPr/>
        <p:txBody>
          <a:bodyPr/>
          <a:lstStyle/>
          <a:p>
            <a:r>
              <a:rPr lang="en-US" altLang="en-US" dirty="0"/>
              <a:t>Decision Statements</a:t>
            </a:r>
            <a:endParaRPr lang="ru-RU"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457200" y="457200"/>
            <a:ext cx="6934200" cy="715962"/>
          </a:xfrm>
        </p:spPr>
        <p:txBody>
          <a:bodyPr/>
          <a:lstStyle/>
          <a:p>
            <a:r>
              <a:rPr lang="en-US" altLang="en-US" sz="3000" b="1" dirty="0"/>
              <a:t>Requirements: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457200" y="1295400"/>
            <a:ext cx="6934200" cy="5105400"/>
          </a:xfrm>
        </p:spPr>
        <p:txBody>
          <a:bodyPr/>
          <a:lstStyle/>
          <a:p>
            <a:pPr algn="just">
              <a:lnSpc>
                <a:spcPct val="150000"/>
              </a:lnSpc>
              <a:buFont typeface="+mj-lt"/>
              <a:buAutoNum type="arabicPeriod"/>
            </a:pPr>
            <a:r>
              <a:rPr lang="en-US" altLang="ko-KR" sz="1800" dirty="0">
                <a:latin typeface="Times New Roman" panose="02020603050405020304" pitchFamily="18" charset="0"/>
                <a:ea typeface="Tahoma" panose="020B0604030504040204" pitchFamily="34" charset="0"/>
                <a:cs typeface="Times New Roman" panose="02020603050405020304" pitchFamily="18" charset="0"/>
              </a:rPr>
              <a:t>Display a welcome message and introduce the quiz.</a:t>
            </a:r>
          </a:p>
          <a:p>
            <a:pPr algn="just">
              <a:lnSpc>
                <a:spcPct val="150000"/>
              </a:lnSpc>
              <a:buFont typeface="+mj-lt"/>
              <a:buAutoNum type="arabicPeriod"/>
            </a:pPr>
            <a:r>
              <a:rPr lang="en-US" altLang="ko-KR" sz="1800" dirty="0">
                <a:latin typeface="Times New Roman" panose="02020603050405020304" pitchFamily="18" charset="0"/>
                <a:ea typeface="Tahoma" panose="020B0604030504040204" pitchFamily="34" charset="0"/>
                <a:cs typeface="Times New Roman" panose="02020603050405020304" pitchFamily="18" charset="0"/>
              </a:rPr>
              <a:t>Create a list of questions, each with multiple choices and a correct answer.</a:t>
            </a:r>
          </a:p>
          <a:p>
            <a:pPr algn="just">
              <a:lnSpc>
                <a:spcPct val="150000"/>
              </a:lnSpc>
              <a:buFont typeface="+mj-lt"/>
              <a:buAutoNum type="arabicPeriod"/>
            </a:pPr>
            <a:r>
              <a:rPr lang="en-US" altLang="ko-KR" sz="1800" dirty="0">
                <a:latin typeface="Times New Roman" panose="02020603050405020304" pitchFamily="18" charset="0"/>
                <a:ea typeface="Tahoma" panose="020B0604030504040204" pitchFamily="34" charset="0"/>
                <a:cs typeface="Times New Roman" panose="02020603050405020304" pitchFamily="18" charset="0"/>
              </a:rPr>
              <a:t>Get through the list of questions and display each question along with its choices.</a:t>
            </a:r>
          </a:p>
          <a:p>
            <a:pPr algn="just">
              <a:lnSpc>
                <a:spcPct val="150000"/>
              </a:lnSpc>
              <a:buFont typeface="+mj-lt"/>
              <a:buAutoNum type="arabicPeriod"/>
            </a:pPr>
            <a:r>
              <a:rPr lang="en-US" altLang="ko-KR" sz="1800" dirty="0">
                <a:latin typeface="Times New Roman" panose="02020603050405020304" pitchFamily="18" charset="0"/>
                <a:ea typeface="Tahoma" panose="020B0604030504040204" pitchFamily="34" charset="0"/>
                <a:cs typeface="Times New Roman" panose="02020603050405020304" pitchFamily="18" charset="0"/>
              </a:rPr>
              <a:t>Take user input for their selected answer.</a:t>
            </a:r>
          </a:p>
          <a:p>
            <a:pPr algn="just">
              <a:lnSpc>
                <a:spcPct val="150000"/>
              </a:lnSpc>
              <a:buFont typeface="+mj-lt"/>
              <a:buAutoNum type="arabicPeriod"/>
            </a:pPr>
            <a:r>
              <a:rPr lang="en-US" altLang="ko-KR" sz="1800" dirty="0">
                <a:latin typeface="Times New Roman" panose="02020603050405020304" pitchFamily="18" charset="0"/>
                <a:ea typeface="Tahoma" panose="020B0604030504040204" pitchFamily="34" charset="0"/>
                <a:cs typeface="Times New Roman" panose="02020603050405020304" pitchFamily="18" charset="0"/>
              </a:rPr>
              <a:t>Use if, else, </a:t>
            </a:r>
            <a:r>
              <a:rPr lang="en-US" altLang="ko-KR" sz="1800" dirty="0" err="1">
                <a:latin typeface="Times New Roman" panose="02020603050405020304" pitchFamily="18" charset="0"/>
                <a:ea typeface="Tahoma" panose="020B0604030504040204" pitchFamily="34" charset="0"/>
                <a:cs typeface="Times New Roman" panose="02020603050405020304" pitchFamily="18" charset="0"/>
              </a:rPr>
              <a:t>elif</a:t>
            </a:r>
            <a:r>
              <a:rPr lang="en-US" altLang="ko-KR" sz="1800" dirty="0">
                <a:latin typeface="Times New Roman" panose="02020603050405020304" pitchFamily="18" charset="0"/>
                <a:ea typeface="Tahoma" panose="020B0604030504040204" pitchFamily="34" charset="0"/>
                <a:cs typeface="Times New Roman" panose="02020603050405020304" pitchFamily="18" charset="0"/>
              </a:rPr>
              <a:t> statements to check whether the user's answer is correct or not.</a:t>
            </a:r>
          </a:p>
          <a:p>
            <a:pPr algn="just">
              <a:lnSpc>
                <a:spcPct val="150000"/>
              </a:lnSpc>
              <a:buFont typeface="+mj-lt"/>
              <a:buAutoNum type="arabicPeriod"/>
            </a:pPr>
            <a:r>
              <a:rPr lang="en-US" altLang="ko-KR" sz="1800" dirty="0">
                <a:latin typeface="Times New Roman" panose="02020603050405020304" pitchFamily="18" charset="0"/>
                <a:ea typeface="Tahoma" panose="020B0604030504040204" pitchFamily="34" charset="0"/>
                <a:cs typeface="Times New Roman" panose="02020603050405020304" pitchFamily="18" charset="0"/>
              </a:rPr>
              <a:t>Provide feedback to the user based on their answer, indicating whether it was correct or incorrect.</a:t>
            </a:r>
          </a:p>
          <a:p>
            <a:pPr algn="just">
              <a:lnSpc>
                <a:spcPct val="150000"/>
              </a:lnSpc>
              <a:buFont typeface="+mj-lt"/>
              <a:buAutoNum type="arabicPeriod"/>
            </a:pPr>
            <a:r>
              <a:rPr lang="en-US" altLang="ko-KR" sz="1800" dirty="0">
                <a:latin typeface="Times New Roman" panose="02020603050405020304" pitchFamily="18" charset="0"/>
                <a:ea typeface="Tahoma" panose="020B0604030504040204" pitchFamily="34" charset="0"/>
                <a:cs typeface="Times New Roman" panose="02020603050405020304" pitchFamily="18" charset="0"/>
              </a:rPr>
              <a:t>Keep track of the user's score and display their total score at the end of the quiz.</a:t>
            </a:r>
          </a:p>
          <a:p>
            <a:pPr marL="0" indent="0" algn="just">
              <a:lnSpc>
                <a:spcPct val="150000"/>
              </a:lnSpc>
              <a:buNone/>
            </a:pPr>
            <a:endParaRPr lang="en-US" altLang="ko-KR" sz="18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Font typeface="+mj-lt"/>
              <a:buAutoNum type="arabicPeriod"/>
            </a:pPr>
            <a:endParaRPr lang="en-US" altLang="ko-KR" sz="18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26735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6D01F2-9816-FD92-105A-F7143CE24F7A}"/>
              </a:ext>
            </a:extLst>
          </p:cNvPr>
          <p:cNvPicPr>
            <a:picLocks noChangeAspect="1"/>
          </p:cNvPicPr>
          <p:nvPr/>
        </p:nvPicPr>
        <p:blipFill>
          <a:blip r:embed="rId2"/>
          <a:stretch>
            <a:fillRect/>
          </a:stretch>
        </p:blipFill>
        <p:spPr>
          <a:xfrm>
            <a:off x="1828801" y="336178"/>
            <a:ext cx="4629796" cy="5499847"/>
          </a:xfrm>
          <a:prstGeom prst="rect">
            <a:avLst/>
          </a:prstGeom>
        </p:spPr>
      </p:pic>
      <p:pic>
        <p:nvPicPr>
          <p:cNvPr id="5" name="Picture 4">
            <a:extLst>
              <a:ext uri="{FF2B5EF4-FFF2-40B4-BE49-F238E27FC236}">
                <a16:creationId xmlns:a16="http://schemas.microsoft.com/office/drawing/2014/main" id="{53BF2037-1996-F46F-F47E-13CDF46C7E4D}"/>
              </a:ext>
            </a:extLst>
          </p:cNvPr>
          <p:cNvPicPr>
            <a:picLocks noChangeAspect="1"/>
          </p:cNvPicPr>
          <p:nvPr/>
        </p:nvPicPr>
        <p:blipFill rotWithShape="1">
          <a:blip r:embed="rId3"/>
          <a:srcRect b="35817"/>
          <a:stretch/>
        </p:blipFill>
        <p:spPr>
          <a:xfrm>
            <a:off x="1828801" y="5836025"/>
            <a:ext cx="4629795" cy="1004047"/>
          </a:xfrm>
          <a:prstGeom prst="rect">
            <a:avLst/>
          </a:prstGeom>
        </p:spPr>
      </p:pic>
    </p:spTree>
    <p:extLst>
      <p:ext uri="{BB962C8B-B14F-4D97-AF65-F5344CB8AC3E}">
        <p14:creationId xmlns:p14="http://schemas.microsoft.com/office/powerpoint/2010/main" val="316457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655638"/>
            <a:ext cx="6934200" cy="715962"/>
          </a:xfrm>
        </p:spPr>
        <p:txBody>
          <a:bodyPr/>
          <a:lstStyle/>
          <a:p>
            <a:r>
              <a:rPr lang="en-US" altLang="en-US" sz="3000" dirty="0">
                <a:solidFill>
                  <a:schemeClr val="tx1"/>
                </a:solidFill>
              </a:rPr>
              <a:t>Why do we use Decision Statements?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Decision statements, also known as conditional statements or control structures, are an essential part of programming that allow you to introduce logic and make your program adapt to different situations based on certain conditions. Decision statements are used to control the flow of your program by making choices or decisions based on whether certain conditions are true or false. These statements help your program become more dynamic and capable of responding intelligently to different scenarios.</a:t>
            </a:r>
          </a:p>
        </p:txBody>
      </p:sp>
    </p:spTree>
    <p:extLst>
      <p:ext uri="{BB962C8B-B14F-4D97-AF65-F5344CB8AC3E}">
        <p14:creationId xmlns:p14="http://schemas.microsoft.com/office/powerpoint/2010/main" val="272560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762000"/>
            <a:ext cx="6934200" cy="715962"/>
          </a:xfrm>
        </p:spPr>
        <p:txBody>
          <a:bodyPr/>
          <a:lstStyle/>
          <a:p>
            <a:r>
              <a:rPr lang="en-US" altLang="en-US" sz="3000" dirty="0">
                <a:solidFill>
                  <a:schemeClr val="tx1"/>
                </a:solidFill>
              </a:rPr>
              <a:t>Reasons To Use Conditional Statements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7526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Conditional Execution</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Making Choices</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User Interaction</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Error Handling</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Control Flow</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Repetition and Loops</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Customized Behavior</a:t>
            </a:r>
          </a:p>
        </p:txBody>
      </p:sp>
    </p:spTree>
    <p:extLst>
      <p:ext uri="{BB962C8B-B14F-4D97-AF65-F5344CB8AC3E}">
        <p14:creationId xmlns:p14="http://schemas.microsoft.com/office/powerpoint/2010/main" val="160102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Types of Conditional Statements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if statement</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Executes a block of code only if a specified condition is true.</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if-else statement</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Executes one block of code if a condition is true and another block if the condition is false.</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if-else-if ladder</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Allows you to chain multiple conditions and execute different blocks of code based on the first true condition.</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switch statement</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Evaluates an expression and matches it with specific cases, executing the code block associated with the matching case.</a:t>
            </a:r>
          </a:p>
        </p:txBody>
      </p:sp>
    </p:spTree>
    <p:extLst>
      <p:ext uri="{BB962C8B-B14F-4D97-AF65-F5344CB8AC3E}">
        <p14:creationId xmlns:p14="http://schemas.microsoft.com/office/powerpoint/2010/main" val="378006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685800"/>
            <a:ext cx="6934200" cy="715962"/>
          </a:xfrm>
        </p:spPr>
        <p:txBody>
          <a:bodyPr/>
          <a:lstStyle/>
          <a:p>
            <a:r>
              <a:rPr lang="en-US" altLang="en-US" sz="3000" dirty="0">
                <a:solidFill>
                  <a:schemeClr val="tx1"/>
                </a:solidFill>
              </a:rPr>
              <a:t>If-Statement</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800" i="0" dirty="0">
                <a:solidFill>
                  <a:srgbClr val="2B2A2A"/>
                </a:solidFill>
                <a:effectLst/>
                <a:latin typeface="Times New Roman" panose="02020603050405020304" pitchFamily="18" charset="0"/>
                <a:cs typeface="Times New Roman" panose="02020603050405020304" pitchFamily="18" charset="0"/>
              </a:rPr>
              <a:t>An "if statement" is a type of decision statement in programming that allows you to execute a block of code only if a certain condition is true. It's used to introduce conditional execution into your code, where different actions are taken based on whether a specified condition evaluates to true or false.</a:t>
            </a:r>
          </a:p>
        </p:txBody>
      </p:sp>
    </p:spTree>
    <p:extLst>
      <p:ext uri="{BB962C8B-B14F-4D97-AF65-F5344CB8AC3E}">
        <p14:creationId xmlns:p14="http://schemas.microsoft.com/office/powerpoint/2010/main" val="211508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685800"/>
            <a:ext cx="6934200" cy="715962"/>
          </a:xfrm>
        </p:spPr>
        <p:txBody>
          <a:bodyPr/>
          <a:lstStyle/>
          <a:p>
            <a:r>
              <a:rPr lang="en-US" altLang="en-US" sz="3000" dirty="0">
                <a:solidFill>
                  <a:schemeClr val="tx1"/>
                </a:solidFill>
              </a:rPr>
              <a:t>If-else-Statement</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400" i="0" dirty="0">
                <a:solidFill>
                  <a:srgbClr val="2B2A2A"/>
                </a:solidFill>
                <a:effectLst/>
                <a:latin typeface="Times New Roman" panose="02020603050405020304" pitchFamily="18" charset="0"/>
                <a:cs typeface="Times New Roman" panose="02020603050405020304" pitchFamily="18" charset="0"/>
              </a:rPr>
              <a:t>Certainly! The if-else statement is used when you want to provide an alternative action to take if the condition in the if statement evaluates to False. In other words, if the condition is not true, the code inside the else block will be executed.</a:t>
            </a:r>
          </a:p>
        </p:txBody>
      </p:sp>
      <p:pic>
        <p:nvPicPr>
          <p:cNvPr id="5" name="Picture 4">
            <a:extLst>
              <a:ext uri="{FF2B5EF4-FFF2-40B4-BE49-F238E27FC236}">
                <a16:creationId xmlns:a16="http://schemas.microsoft.com/office/drawing/2014/main" id="{1DE7E3B7-3A89-C59E-5EBE-3D4FCABE4457}"/>
              </a:ext>
            </a:extLst>
          </p:cNvPr>
          <p:cNvPicPr>
            <a:picLocks noChangeAspect="1"/>
          </p:cNvPicPr>
          <p:nvPr/>
        </p:nvPicPr>
        <p:blipFill>
          <a:blip r:embed="rId4"/>
          <a:stretch>
            <a:fillRect/>
          </a:stretch>
        </p:blipFill>
        <p:spPr>
          <a:xfrm>
            <a:off x="1828800" y="4343400"/>
            <a:ext cx="7315200" cy="2514600"/>
          </a:xfrm>
          <a:prstGeom prst="rect">
            <a:avLst/>
          </a:prstGeom>
        </p:spPr>
      </p:pic>
    </p:spTree>
    <p:extLst>
      <p:ext uri="{BB962C8B-B14F-4D97-AF65-F5344CB8AC3E}">
        <p14:creationId xmlns:p14="http://schemas.microsoft.com/office/powerpoint/2010/main" val="254948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685800"/>
            <a:ext cx="6934200" cy="715962"/>
          </a:xfrm>
        </p:spPr>
        <p:txBody>
          <a:bodyPr/>
          <a:lstStyle/>
          <a:p>
            <a:r>
              <a:rPr lang="en-US" altLang="en-US" sz="3000" dirty="0" err="1">
                <a:solidFill>
                  <a:schemeClr val="tx1"/>
                </a:solidFill>
              </a:rPr>
              <a:t>Elif</a:t>
            </a:r>
            <a:r>
              <a:rPr lang="en-US" altLang="en-US" sz="3000" dirty="0">
                <a:solidFill>
                  <a:schemeClr val="tx1"/>
                </a:solidFill>
              </a:rPr>
              <a:t>-Statement</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The </a:t>
            </a:r>
            <a:r>
              <a:rPr lang="en-US" sz="2200" i="0" dirty="0" err="1">
                <a:solidFill>
                  <a:srgbClr val="2B2A2A"/>
                </a:solidFill>
                <a:effectLst/>
                <a:latin typeface="Times New Roman" panose="02020603050405020304" pitchFamily="18" charset="0"/>
                <a:cs typeface="Times New Roman" panose="02020603050405020304" pitchFamily="18" charset="0"/>
              </a:rPr>
              <a:t>elif</a:t>
            </a:r>
            <a:r>
              <a:rPr lang="en-US" sz="2200" i="0" dirty="0">
                <a:solidFill>
                  <a:srgbClr val="2B2A2A"/>
                </a:solidFill>
                <a:effectLst/>
                <a:latin typeface="Times New Roman" panose="02020603050405020304" pitchFamily="18" charset="0"/>
                <a:cs typeface="Times New Roman" panose="02020603050405020304" pitchFamily="18" charset="0"/>
              </a:rPr>
              <a:t> statement in Python stands for "else if." It's used in conjunction with the if statement to provide an additional condition to check if the initial if condition evaluates to False. When the if condition is not satisfied, the program moves on to the </a:t>
            </a:r>
            <a:r>
              <a:rPr lang="en-US" sz="2200" i="0" dirty="0" err="1">
                <a:solidFill>
                  <a:srgbClr val="2B2A2A"/>
                </a:solidFill>
                <a:effectLst/>
                <a:latin typeface="Times New Roman" panose="02020603050405020304" pitchFamily="18" charset="0"/>
                <a:cs typeface="Times New Roman" panose="02020603050405020304" pitchFamily="18" charset="0"/>
              </a:rPr>
              <a:t>elif</a:t>
            </a:r>
            <a:r>
              <a:rPr lang="en-US" sz="2200" i="0" dirty="0">
                <a:solidFill>
                  <a:srgbClr val="2B2A2A"/>
                </a:solidFill>
                <a:effectLst/>
                <a:latin typeface="Times New Roman" panose="02020603050405020304" pitchFamily="18" charset="0"/>
                <a:cs typeface="Times New Roman" panose="02020603050405020304" pitchFamily="18" charset="0"/>
              </a:rPr>
              <a:t> condition to see if that condition is true. If the </a:t>
            </a:r>
            <a:r>
              <a:rPr lang="en-US" sz="2200" i="0" dirty="0" err="1">
                <a:solidFill>
                  <a:srgbClr val="2B2A2A"/>
                </a:solidFill>
                <a:effectLst/>
                <a:latin typeface="Times New Roman" panose="02020603050405020304" pitchFamily="18" charset="0"/>
                <a:cs typeface="Times New Roman" panose="02020603050405020304" pitchFamily="18" charset="0"/>
              </a:rPr>
              <a:t>elif</a:t>
            </a:r>
            <a:r>
              <a:rPr lang="en-US" sz="2200" i="0" dirty="0">
                <a:solidFill>
                  <a:srgbClr val="2B2A2A"/>
                </a:solidFill>
                <a:effectLst/>
                <a:latin typeface="Times New Roman" panose="02020603050405020304" pitchFamily="18" charset="0"/>
                <a:cs typeface="Times New Roman" panose="02020603050405020304" pitchFamily="18" charset="0"/>
              </a:rPr>
              <a:t> condition is true, the corresponding block of code is executed. If neither the if nor the </a:t>
            </a:r>
            <a:r>
              <a:rPr lang="en-US" sz="2200" i="0" dirty="0" err="1">
                <a:solidFill>
                  <a:srgbClr val="2B2A2A"/>
                </a:solidFill>
                <a:effectLst/>
                <a:latin typeface="Times New Roman" panose="02020603050405020304" pitchFamily="18" charset="0"/>
                <a:cs typeface="Times New Roman" panose="02020603050405020304" pitchFamily="18" charset="0"/>
              </a:rPr>
              <a:t>elif</a:t>
            </a:r>
            <a:r>
              <a:rPr lang="en-US" sz="2200" i="0" dirty="0">
                <a:solidFill>
                  <a:srgbClr val="2B2A2A"/>
                </a:solidFill>
                <a:effectLst/>
                <a:latin typeface="Times New Roman" panose="02020603050405020304" pitchFamily="18" charset="0"/>
                <a:cs typeface="Times New Roman" panose="02020603050405020304" pitchFamily="18" charset="0"/>
              </a:rPr>
              <a:t> conditions are true, the program can proceed to an optional else block or simply continue with the rest of the code.</a:t>
            </a:r>
          </a:p>
        </p:txBody>
      </p:sp>
    </p:spTree>
    <p:extLst>
      <p:ext uri="{BB962C8B-B14F-4D97-AF65-F5344CB8AC3E}">
        <p14:creationId xmlns:p14="http://schemas.microsoft.com/office/powerpoint/2010/main" val="240469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1986-18D0-AFA0-FE86-AA1D8F723C95}"/>
              </a:ext>
            </a:extLst>
          </p:cNvPr>
          <p:cNvSpPr>
            <a:spLocks noGrp="1"/>
          </p:cNvSpPr>
          <p:nvPr>
            <p:ph type="title"/>
          </p:nvPr>
        </p:nvSpPr>
        <p:spPr>
          <a:xfrm>
            <a:off x="381000" y="609600"/>
            <a:ext cx="7315200" cy="715963"/>
          </a:xfrm>
        </p:spPr>
        <p:txBody>
          <a:bodyPr/>
          <a:lstStyle/>
          <a:p>
            <a:r>
              <a:rPr lang="en-US" dirty="0"/>
              <a:t>Class Activity: Conditional Statements</a:t>
            </a:r>
          </a:p>
        </p:txBody>
      </p:sp>
      <p:sp>
        <p:nvSpPr>
          <p:cNvPr id="3" name="Content Placeholder 2">
            <a:extLst>
              <a:ext uri="{FF2B5EF4-FFF2-40B4-BE49-F238E27FC236}">
                <a16:creationId xmlns:a16="http://schemas.microsoft.com/office/drawing/2014/main" id="{FAF13EE9-FDCB-7E19-815D-4A7034F1A8B2}"/>
              </a:ext>
            </a:extLst>
          </p:cNvPr>
          <p:cNvSpPr>
            <a:spLocks noGrp="1"/>
          </p:cNvSpPr>
          <p:nvPr>
            <p:ph idx="1"/>
          </p:nvPr>
        </p:nvSpPr>
        <p:spPr>
          <a:xfrm>
            <a:off x="381000" y="2286000"/>
            <a:ext cx="7315200" cy="4572000"/>
          </a:xfrm>
        </p:spPr>
        <p:txBody>
          <a:bodyPr/>
          <a:lstStyle/>
          <a:p>
            <a:r>
              <a:rPr lang="en-US" dirty="0"/>
              <a:t>Lets have some examples to learn more about Conditional Statements. Make a Grading System for College to assign grades to students according to their marks.</a:t>
            </a:r>
          </a:p>
        </p:txBody>
      </p:sp>
    </p:spTree>
    <p:extLst>
      <p:ext uri="{BB962C8B-B14F-4D97-AF65-F5344CB8AC3E}">
        <p14:creationId xmlns:p14="http://schemas.microsoft.com/office/powerpoint/2010/main" val="1479193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457200" y="457200"/>
            <a:ext cx="6934200" cy="715962"/>
          </a:xfrm>
        </p:spPr>
        <p:txBody>
          <a:bodyPr/>
          <a:lstStyle/>
          <a:p>
            <a:r>
              <a:rPr lang="en-US" altLang="en-US" sz="3000" b="1" dirty="0"/>
              <a:t>Assignment 05</a:t>
            </a:r>
            <a:r>
              <a:rPr lang="en-US" altLang="en-US" sz="3000" dirty="0"/>
              <a:t>: Decision Statements</a:t>
            </a:r>
            <a:endParaRPr lang="en-US" altLang="en-US" sz="3000" b="1" dirty="0"/>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457200" y="1295400"/>
            <a:ext cx="6934200" cy="5105400"/>
          </a:xfrm>
        </p:spPr>
        <p:txBody>
          <a:bodyPr/>
          <a:lstStyle/>
          <a:p>
            <a:pPr marL="0" indent="0" algn="just">
              <a:lnSpc>
                <a:spcPct val="150000"/>
              </a:lnSpc>
              <a:buNone/>
            </a:pPr>
            <a:r>
              <a:rPr lang="en-US" altLang="ko-KR" b="1" dirty="0">
                <a:latin typeface="Times New Roman" panose="02020603050405020304" pitchFamily="18" charset="0"/>
                <a:ea typeface="Tahoma" panose="020B0604030504040204" pitchFamily="34" charset="0"/>
                <a:cs typeface="Times New Roman" panose="02020603050405020304" pitchFamily="18" charset="0"/>
              </a:rPr>
              <a:t>Objective: </a:t>
            </a:r>
            <a:r>
              <a:rPr lang="en-US" altLang="ko-KR" dirty="0">
                <a:latin typeface="Times New Roman" panose="02020603050405020304" pitchFamily="18" charset="0"/>
                <a:ea typeface="Tahoma" panose="020B0604030504040204" pitchFamily="34" charset="0"/>
                <a:cs typeface="Times New Roman" panose="02020603050405020304" pitchFamily="18" charset="0"/>
              </a:rPr>
              <a:t>You are creating a text-based quiz program that asks the user a series of questions and provides feedback on their answers. The quiz consists of multiple-choice questions with predefined correct answers.</a:t>
            </a:r>
          </a:p>
        </p:txBody>
      </p:sp>
    </p:spTree>
    <p:extLst>
      <p:ext uri="{BB962C8B-B14F-4D97-AF65-F5344CB8AC3E}">
        <p14:creationId xmlns:p14="http://schemas.microsoft.com/office/powerpoint/2010/main" val="2969567842"/>
      </p:ext>
    </p:extLst>
  </p:cSld>
  <p:clrMapOvr>
    <a:masterClrMapping/>
  </p:clrMapOvr>
</p:sld>
</file>

<file path=ppt/theme/theme1.xml><?xml version="1.0" encoding="utf-8"?>
<a:theme xmlns:a="http://schemas.openxmlformats.org/drawingml/2006/main" name="powerpoint-template-24">
  <a:themeElements>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93CB6A"/>
        </a:lt2>
        <a:accent1>
          <a:srgbClr val="71BE5E"/>
        </a:accent1>
        <a:accent2>
          <a:srgbClr val="A0CD6E"/>
        </a:accent2>
        <a:accent3>
          <a:srgbClr val="FFFFFF"/>
        </a:accent3>
        <a:accent4>
          <a:srgbClr val="404040"/>
        </a:accent4>
        <a:accent5>
          <a:srgbClr val="BBDBB6"/>
        </a:accent5>
        <a:accent6>
          <a:srgbClr val="91BA63"/>
        </a:accent6>
        <a:hlink>
          <a:srgbClr val="6BAB4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189C25"/>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1E14F"/>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4C8E3D"/>
        </a:lt2>
        <a:accent1>
          <a:srgbClr val="66A050"/>
        </a:accent1>
        <a:accent2>
          <a:srgbClr val="6EA552"/>
        </a:accent2>
        <a:accent3>
          <a:srgbClr val="FFFFFF"/>
        </a:accent3>
        <a:accent4>
          <a:srgbClr val="404040"/>
        </a:accent4>
        <a:accent5>
          <a:srgbClr val="B8CDB3"/>
        </a:accent5>
        <a:accent6>
          <a:srgbClr val="639549"/>
        </a:accent6>
        <a:hlink>
          <a:srgbClr val="89B96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4D7C48"/>
        </a:lt2>
        <a:accent1>
          <a:srgbClr val="599148"/>
        </a:accent1>
        <a:accent2>
          <a:srgbClr val="69A253"/>
        </a:accent2>
        <a:accent3>
          <a:srgbClr val="FFFFFF"/>
        </a:accent3>
        <a:accent4>
          <a:srgbClr val="404040"/>
        </a:accent4>
        <a:accent5>
          <a:srgbClr val="B5C7B1"/>
        </a:accent5>
        <a:accent6>
          <a:srgbClr val="5E924A"/>
        </a:accent6>
        <a:hlink>
          <a:srgbClr val="80C15D"/>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467F20"/>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8A9BA5"/>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51873B"/>
        </a:lt2>
        <a:accent1>
          <a:srgbClr val="669E4B"/>
        </a:accent1>
        <a:accent2>
          <a:srgbClr val="79B25C"/>
        </a:accent2>
        <a:accent3>
          <a:srgbClr val="FFFFFF"/>
        </a:accent3>
        <a:accent4>
          <a:srgbClr val="404040"/>
        </a:accent4>
        <a:accent5>
          <a:srgbClr val="B8CCB1"/>
        </a:accent5>
        <a:accent6>
          <a:srgbClr val="6DA153"/>
        </a:accent6>
        <a:hlink>
          <a:srgbClr val="92CB6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E7E24"/>
        </a:lt2>
        <a:accent1>
          <a:srgbClr val="369026"/>
        </a:accent1>
        <a:accent2>
          <a:srgbClr val="57A025"/>
        </a:accent2>
        <a:accent3>
          <a:srgbClr val="FFFFFF"/>
        </a:accent3>
        <a:accent4>
          <a:srgbClr val="404040"/>
        </a:accent4>
        <a:accent5>
          <a:srgbClr val="AEC6AC"/>
        </a:accent5>
        <a:accent6>
          <a:srgbClr val="4E9120"/>
        </a:accent6>
        <a:hlink>
          <a:srgbClr val="73B02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01A6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1180</TotalTime>
  <Words>595</Words>
  <Application>Microsoft Office PowerPoint</Application>
  <PresentationFormat>On-screen Show (4:3)</PresentationFormat>
  <Paragraphs>44</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Microsoft Sans Serif</vt:lpstr>
      <vt:lpstr>Times New Roman</vt:lpstr>
      <vt:lpstr>powerpoint-template-24</vt:lpstr>
      <vt:lpstr>Introduction to</vt:lpstr>
      <vt:lpstr>Why do we use Decision Statements?</vt:lpstr>
      <vt:lpstr>Reasons To Use Conditional Statements</vt:lpstr>
      <vt:lpstr>Types of Conditional Statements</vt:lpstr>
      <vt:lpstr>If-Statement</vt:lpstr>
      <vt:lpstr>If-else-Statement</vt:lpstr>
      <vt:lpstr>Elif-Statement</vt:lpstr>
      <vt:lpstr>Class Activity: Conditional Statements</vt:lpstr>
      <vt:lpstr>Assignment 05: Decision Statements</vt:lpstr>
      <vt:lpstr>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Hammad Imran</dc:creator>
  <cp:lastModifiedBy>Maddy exx</cp:lastModifiedBy>
  <cp:revision>20</cp:revision>
  <dcterms:created xsi:type="dcterms:W3CDTF">2023-07-15T06:48:42Z</dcterms:created>
  <dcterms:modified xsi:type="dcterms:W3CDTF">2023-08-26T19:24:57Z</dcterms:modified>
</cp:coreProperties>
</file>