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302" r:id="rId3"/>
    <p:sldId id="304" r:id="rId4"/>
    <p:sldId id="328" r:id="rId5"/>
    <p:sldId id="329" r:id="rId6"/>
    <p:sldId id="330" r:id="rId7"/>
    <p:sldId id="331" r:id="rId8"/>
    <p:sldId id="332" r:id="rId9"/>
    <p:sldId id="333" r:id="rId10"/>
    <p:sldId id="334" r:id="rId11"/>
    <p:sldId id="335" r:id="rId12"/>
    <p:sldId id="336" r:id="rId13"/>
    <p:sldId id="337" r:id="rId14"/>
    <p:sldId id="338" r:id="rId15"/>
    <p:sldId id="339" r:id="rId16"/>
    <p:sldId id="340" r:id="rId17"/>
    <p:sldId id="341" r:id="rId18"/>
    <p:sldId id="342" r:id="rId19"/>
    <p:sldId id="343" r:id="rId20"/>
    <p:sldId id="344" r:id="rId21"/>
    <p:sldId id="345" r:id="rId22"/>
    <p:sldId id="346" r:id="rId23"/>
    <p:sldId id="347" r:id="rId24"/>
    <p:sldId id="348" r:id="rId25"/>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96713"/>
    <a:srgbClr val="FFFF00"/>
    <a:srgbClr val="B3D3EA"/>
    <a:srgbClr val="78AD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596" autoAdjust="0"/>
  </p:normalViewPr>
  <p:slideViewPr>
    <p:cSldViewPr>
      <p:cViewPr varScale="1">
        <p:scale>
          <a:sx n="71" d="100"/>
          <a:sy n="71" d="100"/>
        </p:scale>
        <p:origin x="1380"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37B4AC52-0336-A313-F026-0F0753C7CFB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dirty="0"/>
          </a:p>
        </p:txBody>
      </p:sp>
      <p:sp>
        <p:nvSpPr>
          <p:cNvPr id="81923" name="Rectangle 3">
            <a:extLst>
              <a:ext uri="{FF2B5EF4-FFF2-40B4-BE49-F238E27FC236}">
                <a16:creationId xmlns:a16="http://schemas.microsoft.com/office/drawing/2014/main" id="{12418110-0BF7-A099-8C47-50743B9648DB}"/>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dirty="0"/>
          </a:p>
        </p:txBody>
      </p:sp>
      <p:sp>
        <p:nvSpPr>
          <p:cNvPr id="81924" name="Rectangle 4">
            <a:extLst>
              <a:ext uri="{FF2B5EF4-FFF2-40B4-BE49-F238E27FC236}">
                <a16:creationId xmlns:a16="http://schemas.microsoft.com/office/drawing/2014/main" id="{31ED0D37-4D8D-155E-4931-04534510F98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5" name="Rectangle 5">
            <a:extLst>
              <a:ext uri="{FF2B5EF4-FFF2-40B4-BE49-F238E27FC236}">
                <a16:creationId xmlns:a16="http://schemas.microsoft.com/office/drawing/2014/main" id="{D4B1F0F1-B606-2B7E-747D-180FB82FA03C}"/>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1926" name="Rectangle 6">
            <a:extLst>
              <a:ext uri="{FF2B5EF4-FFF2-40B4-BE49-F238E27FC236}">
                <a16:creationId xmlns:a16="http://schemas.microsoft.com/office/drawing/2014/main" id="{E9ACCA65-D221-36B7-2655-575490CB1D7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dirty="0"/>
          </a:p>
        </p:txBody>
      </p:sp>
      <p:sp>
        <p:nvSpPr>
          <p:cNvPr id="81927" name="Rectangle 7">
            <a:extLst>
              <a:ext uri="{FF2B5EF4-FFF2-40B4-BE49-F238E27FC236}">
                <a16:creationId xmlns:a16="http://schemas.microsoft.com/office/drawing/2014/main" id="{23E6CF23-58D1-DA7E-5D8E-174059B66026}"/>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C77FB98-8C63-424E-B8D3-1474F78C5135}"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4140CDF-F6EA-9FA8-4380-BDD1B1808BB7}"/>
              </a:ext>
            </a:extLst>
          </p:cNvPr>
          <p:cNvSpPr>
            <a:spLocks noGrp="1" noChangeArrowheads="1"/>
          </p:cNvSpPr>
          <p:nvPr>
            <p:ph type="sldNum" sz="quarter" idx="5"/>
          </p:nvPr>
        </p:nvSpPr>
        <p:spPr>
          <a:ln/>
        </p:spPr>
        <p:txBody>
          <a:bodyPr/>
          <a:lstStyle/>
          <a:p>
            <a:fld id="{2F1BE6CE-0AC4-4B27-92E5-36CF293C375A}" type="slidenum">
              <a:rPr lang="en-US" altLang="en-US"/>
              <a:pPr/>
              <a:t>1</a:t>
            </a:fld>
            <a:endParaRPr lang="en-US" altLang="en-US" dirty="0"/>
          </a:p>
        </p:txBody>
      </p:sp>
      <p:sp>
        <p:nvSpPr>
          <p:cNvPr id="107522" name="Rectangle 2">
            <a:extLst>
              <a:ext uri="{FF2B5EF4-FFF2-40B4-BE49-F238E27FC236}">
                <a16:creationId xmlns:a16="http://schemas.microsoft.com/office/drawing/2014/main" id="{46F11F4D-9123-BE32-6560-62B9B5F98192}"/>
              </a:ext>
            </a:extLst>
          </p:cNvPr>
          <p:cNvSpPr>
            <a:spLocks noGrp="1" noRot="1" noChangeAspect="1" noChangeArrowheads="1" noTextEdit="1"/>
          </p:cNvSpPr>
          <p:nvPr>
            <p:ph type="sldImg"/>
          </p:nvPr>
        </p:nvSpPr>
        <p:spPr>
          <a:ln/>
        </p:spPr>
      </p:sp>
      <p:sp>
        <p:nvSpPr>
          <p:cNvPr id="107523" name="Rectangle 3">
            <a:extLst>
              <a:ext uri="{FF2B5EF4-FFF2-40B4-BE49-F238E27FC236}">
                <a16:creationId xmlns:a16="http://schemas.microsoft.com/office/drawing/2014/main" id="{DFB3BFD6-197C-F379-2CA2-23AC10482B4C}"/>
              </a:ext>
            </a:extLst>
          </p:cNvPr>
          <p:cNvSpPr>
            <a:spLocks noGrp="1" noChangeArrowheads="1"/>
          </p:cNvSpPr>
          <p:nvPr>
            <p:ph type="body" idx="1"/>
          </p:nvPr>
        </p:nvSpPr>
        <p:spPr/>
        <p:txBody>
          <a:bodyPr/>
          <a:lstStyle/>
          <a:p>
            <a:endParaRPr lang="ru-RU"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11</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623562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12</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328775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13</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4199488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14</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003459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15</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3801896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16</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4088236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17</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676676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18</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541034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19</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060168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20</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3065201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2</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335706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21</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123731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3</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154330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4</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4124467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5</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447608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6</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067700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7</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927980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8</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9317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9</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795030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86782BA-3910-AA96-0131-D2927B1F6227}"/>
              </a:ext>
            </a:extLst>
          </p:cNvPr>
          <p:cNvSpPr>
            <a:spLocks noGrp="1" noChangeArrowheads="1"/>
          </p:cNvSpPr>
          <p:nvPr>
            <p:ph type="ctrTitle"/>
          </p:nvPr>
        </p:nvSpPr>
        <p:spPr>
          <a:xfrm>
            <a:off x="609600" y="777875"/>
            <a:ext cx="6324600" cy="704850"/>
          </a:xfrm>
          <a:extLst>
            <a:ext uri="{AF507438-7753-43E0-B8FC-AC1667EBCBE1}">
              <a14:hiddenEffects xmlns:a14="http://schemas.microsoft.com/office/drawing/2010/main">
                <a:effectLst>
                  <a:outerShdw dist="17961" dir="2700000" algn="ctr" rotWithShape="0">
                    <a:schemeClr val="bg1"/>
                  </a:outerShdw>
                </a:effectLst>
              </a14:hiddenEffects>
            </a:ext>
          </a:extLst>
        </p:spPr>
        <p:txBody>
          <a:bodyPr/>
          <a:lstStyle>
            <a:lvl1pPr>
              <a:defRPr/>
            </a:lvl1pPr>
          </a:lstStyle>
          <a:p>
            <a:pPr lvl="0"/>
            <a:r>
              <a:rPr lang="en-US" altLang="en-US" noProof="0"/>
              <a:t>Click to edit Master title style</a:t>
            </a:r>
          </a:p>
        </p:txBody>
      </p:sp>
      <p:sp>
        <p:nvSpPr>
          <p:cNvPr id="3075" name="Rectangle 3">
            <a:extLst>
              <a:ext uri="{FF2B5EF4-FFF2-40B4-BE49-F238E27FC236}">
                <a16:creationId xmlns:a16="http://schemas.microsoft.com/office/drawing/2014/main" id="{1730933A-9993-6CD3-8B2D-5D3805FABE4B}"/>
              </a:ext>
            </a:extLst>
          </p:cNvPr>
          <p:cNvSpPr>
            <a:spLocks noGrp="1" noChangeArrowheads="1"/>
          </p:cNvSpPr>
          <p:nvPr>
            <p:ph type="subTitle" idx="1"/>
          </p:nvPr>
        </p:nvSpPr>
        <p:spPr>
          <a:xfrm>
            <a:off x="609600" y="1463675"/>
            <a:ext cx="6324600" cy="441325"/>
          </a:xfrm>
          <a:extLst>
            <a:ext uri="{AF507438-7753-43E0-B8FC-AC1667EBCBE1}">
              <a14:hiddenEffects xmlns:a14="http://schemas.microsoft.com/office/drawing/2010/main">
                <a:effectLst>
                  <a:outerShdw dist="17961" dir="2700000" algn="ctr" rotWithShape="0">
                    <a:schemeClr val="bg1"/>
                  </a:outerShdw>
                </a:effectLst>
              </a14:hiddenEffects>
            </a:ext>
          </a:extLst>
        </p:spPr>
        <p:txBody>
          <a:bodyPr/>
          <a:lstStyle>
            <a:lvl1pPr marL="0" indent="0">
              <a:buFontTx/>
              <a:buNone/>
              <a:defRPr/>
            </a:lvl1pPr>
          </a:lstStyle>
          <a:p>
            <a:pPr lvl="0"/>
            <a:r>
              <a:rPr lang="en-US" alt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4331-2868-200C-6EE6-340AFB520C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47C9FC-059E-C6C0-243E-30C1A6A14B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7782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4293EA-8B2E-C5F2-7659-B6B790E5107B}"/>
              </a:ext>
            </a:extLst>
          </p:cNvPr>
          <p:cNvSpPr>
            <a:spLocks noGrp="1"/>
          </p:cNvSpPr>
          <p:nvPr>
            <p:ph type="title" orient="vert"/>
          </p:nvPr>
        </p:nvSpPr>
        <p:spPr>
          <a:xfrm>
            <a:off x="5867400" y="381000"/>
            <a:ext cx="1828800" cy="55626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332233-A582-43D5-4092-AAD68A177166}"/>
              </a:ext>
            </a:extLst>
          </p:cNvPr>
          <p:cNvSpPr>
            <a:spLocks noGrp="1"/>
          </p:cNvSpPr>
          <p:nvPr>
            <p:ph type="body" orient="vert" idx="1"/>
          </p:nvPr>
        </p:nvSpPr>
        <p:spPr>
          <a:xfrm>
            <a:off x="381000" y="381000"/>
            <a:ext cx="53340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5277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36029-0162-510B-48C4-DE3E488D63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A1D53-6CAC-0B82-EB2E-62F8E2C3A8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8866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165A1-407B-4185-26ED-0C252BE6BC7F}"/>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CC286A-F1A8-F383-A120-E24E29C4FE4D}"/>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244467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A51BE-6A68-6216-634E-4C149CD163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1C5B0B-648B-420C-0AA5-13F5901FEBBF}"/>
              </a:ext>
            </a:extLst>
          </p:cNvPr>
          <p:cNvSpPr>
            <a:spLocks noGrp="1"/>
          </p:cNvSpPr>
          <p:nvPr>
            <p:ph sz="half" idx="1"/>
          </p:nvPr>
        </p:nvSpPr>
        <p:spPr>
          <a:xfrm>
            <a:off x="381000" y="1371600"/>
            <a:ext cx="3581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CD4938-A538-FDA1-B47D-8EE994D2B8D1}"/>
              </a:ext>
            </a:extLst>
          </p:cNvPr>
          <p:cNvSpPr>
            <a:spLocks noGrp="1"/>
          </p:cNvSpPr>
          <p:nvPr>
            <p:ph sz="half" idx="2"/>
          </p:nvPr>
        </p:nvSpPr>
        <p:spPr>
          <a:xfrm>
            <a:off x="4114800" y="1371600"/>
            <a:ext cx="3581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6101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370C3-2C11-486C-39BE-F2A4C440FED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037108-DD0A-EE80-5ED6-819D68633A4A}"/>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B76FD6-DA53-3F92-66AE-892084ACD6C9}"/>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539322-28FD-AB8B-FFCF-145C4F4849C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FB4C34-87FC-913E-6375-FFE7C2C03246}"/>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6949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DCD3C-06E8-ED30-626D-E62073A9EC6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9530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8213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3268-EAE7-23E8-FD52-0ECEC80F24FA}"/>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B51CF2-F94A-E19B-29A4-F3067EB5109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3977FA-B843-CB02-B80F-BBD5BB71106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108240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E14AA-93FE-F1C2-4EDB-CFFC445C2C1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826630-9F49-7531-1710-4C0DEDA9F92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8A1CF674-9850-4258-CB18-B4180144916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908279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1262486-B081-1F66-0309-6B868E2674E8}"/>
              </a:ext>
            </a:extLst>
          </p:cNvPr>
          <p:cNvSpPr>
            <a:spLocks noGrp="1" noChangeArrowheads="1"/>
          </p:cNvSpPr>
          <p:nvPr>
            <p:ph type="title"/>
          </p:nvPr>
        </p:nvSpPr>
        <p:spPr bwMode="auto">
          <a:xfrm>
            <a:off x="381000" y="381000"/>
            <a:ext cx="73152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000A1903-8B94-2DFE-7B58-EA329F6CF28C}"/>
              </a:ext>
            </a:extLst>
          </p:cNvPr>
          <p:cNvSpPr>
            <a:spLocks noGrp="1" noChangeArrowheads="1"/>
          </p:cNvSpPr>
          <p:nvPr>
            <p:ph type="body" idx="1"/>
          </p:nvPr>
        </p:nvSpPr>
        <p:spPr bwMode="auto">
          <a:xfrm>
            <a:off x="381000" y="1371600"/>
            <a:ext cx="7315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4400" kern="1200">
          <a:solidFill>
            <a:schemeClr val="bg1"/>
          </a:solidFill>
          <a:latin typeface="+mj-lt"/>
          <a:ea typeface="+mj-ea"/>
          <a:cs typeface="+mj-cs"/>
        </a:defRPr>
      </a:lvl1pPr>
      <a:lvl2pPr algn="l" rtl="0" eaLnBrk="1" fontAlgn="base" hangingPunct="1">
        <a:spcBef>
          <a:spcPct val="0"/>
        </a:spcBef>
        <a:spcAft>
          <a:spcPct val="0"/>
        </a:spcAft>
        <a:defRPr sz="4400">
          <a:solidFill>
            <a:schemeClr val="bg1"/>
          </a:solidFill>
          <a:latin typeface="Microsoft Sans Serif" panose="020B0604020202020204" pitchFamily="34" charset="0"/>
        </a:defRPr>
      </a:lvl2pPr>
      <a:lvl3pPr algn="l" rtl="0" eaLnBrk="1" fontAlgn="base" hangingPunct="1">
        <a:spcBef>
          <a:spcPct val="0"/>
        </a:spcBef>
        <a:spcAft>
          <a:spcPct val="0"/>
        </a:spcAft>
        <a:defRPr sz="4400">
          <a:solidFill>
            <a:schemeClr val="bg1"/>
          </a:solidFill>
          <a:latin typeface="Microsoft Sans Serif" panose="020B0604020202020204" pitchFamily="34" charset="0"/>
        </a:defRPr>
      </a:lvl3pPr>
      <a:lvl4pPr algn="l" rtl="0" eaLnBrk="1" fontAlgn="base" hangingPunct="1">
        <a:spcBef>
          <a:spcPct val="0"/>
        </a:spcBef>
        <a:spcAft>
          <a:spcPct val="0"/>
        </a:spcAft>
        <a:defRPr sz="4400">
          <a:solidFill>
            <a:schemeClr val="bg1"/>
          </a:solidFill>
          <a:latin typeface="Microsoft Sans Serif" panose="020B0604020202020204" pitchFamily="34" charset="0"/>
        </a:defRPr>
      </a:lvl4pPr>
      <a:lvl5pPr algn="l" rtl="0" eaLnBrk="1" fontAlgn="base" hangingPunct="1">
        <a:spcBef>
          <a:spcPct val="0"/>
        </a:spcBef>
        <a:spcAft>
          <a:spcPct val="0"/>
        </a:spcAft>
        <a:defRPr sz="4400">
          <a:solidFill>
            <a:schemeClr val="bg1"/>
          </a:solidFill>
          <a:latin typeface="Microsoft Sans Serif" panose="020B0604020202020204" pitchFamily="34" charset="0"/>
        </a:defRPr>
      </a:lvl5pPr>
      <a:lvl6pPr marL="457200" algn="l" rtl="0" eaLnBrk="1" fontAlgn="base" hangingPunct="1">
        <a:spcBef>
          <a:spcPct val="0"/>
        </a:spcBef>
        <a:spcAft>
          <a:spcPct val="0"/>
        </a:spcAft>
        <a:defRPr sz="4400">
          <a:solidFill>
            <a:schemeClr val="bg1"/>
          </a:solidFill>
          <a:latin typeface="Microsoft Sans Serif" panose="020B0604020202020204" pitchFamily="34" charset="0"/>
        </a:defRPr>
      </a:lvl6pPr>
      <a:lvl7pPr marL="914400" algn="l" rtl="0" eaLnBrk="1" fontAlgn="base" hangingPunct="1">
        <a:spcBef>
          <a:spcPct val="0"/>
        </a:spcBef>
        <a:spcAft>
          <a:spcPct val="0"/>
        </a:spcAft>
        <a:defRPr sz="4400">
          <a:solidFill>
            <a:schemeClr val="bg1"/>
          </a:solidFill>
          <a:latin typeface="Microsoft Sans Serif" panose="020B0604020202020204" pitchFamily="34" charset="0"/>
        </a:defRPr>
      </a:lvl7pPr>
      <a:lvl8pPr marL="1371600" algn="l" rtl="0" eaLnBrk="1" fontAlgn="base" hangingPunct="1">
        <a:spcBef>
          <a:spcPct val="0"/>
        </a:spcBef>
        <a:spcAft>
          <a:spcPct val="0"/>
        </a:spcAft>
        <a:defRPr sz="4400">
          <a:solidFill>
            <a:schemeClr val="bg1"/>
          </a:solidFill>
          <a:latin typeface="Microsoft Sans Serif" panose="020B0604020202020204" pitchFamily="34" charset="0"/>
        </a:defRPr>
      </a:lvl8pPr>
      <a:lvl9pPr marL="1828800" algn="l" rtl="0" eaLnBrk="1" fontAlgn="base" hangingPunct="1">
        <a:spcBef>
          <a:spcPct val="0"/>
        </a:spcBef>
        <a:spcAft>
          <a:spcPct val="0"/>
        </a:spcAft>
        <a:defRPr sz="4400">
          <a:solidFill>
            <a:schemeClr val="bg1"/>
          </a:solidFill>
          <a:latin typeface="Microsoft Sans Serif"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a:extLst>
              <a:ext uri="{FF2B5EF4-FFF2-40B4-BE49-F238E27FC236}">
                <a16:creationId xmlns:a16="http://schemas.microsoft.com/office/drawing/2014/main" id="{7DF94D5C-1B2B-1B45-1F48-F108EA2B870B}"/>
              </a:ext>
            </a:extLst>
          </p:cNvPr>
          <p:cNvSpPr>
            <a:spLocks noGrp="1" noChangeArrowheads="1"/>
          </p:cNvSpPr>
          <p:nvPr>
            <p:ph type="ctrTitle"/>
          </p:nvPr>
        </p:nvSpPr>
        <p:spPr/>
        <p:txBody>
          <a:bodyPr/>
          <a:lstStyle/>
          <a:p>
            <a:r>
              <a:rPr lang="en-US" altLang="en-US" dirty="0"/>
              <a:t>Introduction to</a:t>
            </a:r>
            <a:endParaRPr lang="ru-RU" altLang="en-US" dirty="0"/>
          </a:p>
        </p:txBody>
      </p:sp>
      <p:sp>
        <p:nvSpPr>
          <p:cNvPr id="2053" name="Rectangle 5">
            <a:extLst>
              <a:ext uri="{FF2B5EF4-FFF2-40B4-BE49-F238E27FC236}">
                <a16:creationId xmlns:a16="http://schemas.microsoft.com/office/drawing/2014/main" id="{C347B0A5-B667-3E17-8C9B-507128BF7C94}"/>
              </a:ext>
            </a:extLst>
          </p:cNvPr>
          <p:cNvSpPr>
            <a:spLocks noGrp="1" noChangeArrowheads="1"/>
          </p:cNvSpPr>
          <p:nvPr>
            <p:ph type="subTitle" idx="1"/>
          </p:nvPr>
        </p:nvSpPr>
        <p:spPr/>
        <p:txBody>
          <a:bodyPr/>
          <a:lstStyle/>
          <a:p>
            <a:r>
              <a:rPr lang="en-US" altLang="en-US" dirty="0"/>
              <a:t>OOP (Object Oriented Programming)</a:t>
            </a:r>
            <a:endParaRPr lang="ru-RU"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7BABE-9ADE-00DC-19D8-7FE293CA0301}"/>
              </a:ext>
            </a:extLst>
          </p:cNvPr>
          <p:cNvSpPr>
            <a:spLocks noGrp="1"/>
          </p:cNvSpPr>
          <p:nvPr>
            <p:ph type="title"/>
          </p:nvPr>
        </p:nvSpPr>
        <p:spPr/>
        <p:txBody>
          <a:bodyPr/>
          <a:lstStyle/>
          <a:p>
            <a:r>
              <a:rPr lang="en-US" dirty="0"/>
              <a:t>Class Activity</a:t>
            </a:r>
          </a:p>
        </p:txBody>
      </p:sp>
      <p:sp>
        <p:nvSpPr>
          <p:cNvPr id="3" name="Content Placeholder 2">
            <a:extLst>
              <a:ext uri="{FF2B5EF4-FFF2-40B4-BE49-F238E27FC236}">
                <a16:creationId xmlns:a16="http://schemas.microsoft.com/office/drawing/2014/main" id="{D72342FB-3A65-7C3E-844B-38EB712FB5CF}"/>
              </a:ext>
            </a:extLst>
          </p:cNvPr>
          <p:cNvSpPr>
            <a:spLocks noGrp="1"/>
          </p:cNvSpPr>
          <p:nvPr>
            <p:ph idx="1"/>
          </p:nvPr>
        </p:nvSpPr>
        <p:spPr/>
        <p:txBody>
          <a:bodyPr/>
          <a:lstStyle/>
          <a:p>
            <a:pPr marL="0" indent="0">
              <a:buNone/>
            </a:pPr>
            <a:r>
              <a:rPr lang="en-US" dirty="0"/>
              <a:t>Requirements</a:t>
            </a:r>
          </a:p>
          <a:p>
            <a:r>
              <a:rPr lang="en-US" dirty="0"/>
              <a:t>The Student class has attributes like name, age, and grade.</a:t>
            </a:r>
          </a:p>
          <a:p>
            <a:r>
              <a:rPr lang="en-US" dirty="0"/>
              <a:t>It has methods like display_student_info to display student information, is_passing to check if a student is passing, and promote to promote a student to the next grade if they haven't reached the highest grade yet.</a:t>
            </a:r>
          </a:p>
          <a:p>
            <a:endParaRPr lang="en-US" dirty="0"/>
          </a:p>
        </p:txBody>
      </p:sp>
    </p:spTree>
    <p:extLst>
      <p:ext uri="{BB962C8B-B14F-4D97-AF65-F5344CB8AC3E}">
        <p14:creationId xmlns:p14="http://schemas.microsoft.com/office/powerpoint/2010/main" val="1670271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489043"/>
            <a:ext cx="6934200" cy="715962"/>
          </a:xfrm>
        </p:spPr>
        <p:txBody>
          <a:bodyPr/>
          <a:lstStyle/>
          <a:p>
            <a:r>
              <a:rPr lang="en-US" altLang="en-US" sz="3000" b="1" dirty="0">
                <a:solidFill>
                  <a:schemeClr val="tx1"/>
                </a:solidFill>
              </a:rPr>
              <a:t>Inheritance</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263556"/>
            <a:ext cx="6934200" cy="5105400"/>
          </a:xfrm>
        </p:spPr>
        <p:txBody>
          <a:bodyPr/>
          <a:lstStyle/>
          <a:p>
            <a:pPr algn="just">
              <a:lnSpc>
                <a:spcPct val="150000"/>
              </a:lnSpc>
            </a:pPr>
            <a:r>
              <a:rPr lang="en-US" sz="2300" i="0" dirty="0">
                <a:solidFill>
                  <a:srgbClr val="2B2A2A"/>
                </a:solidFill>
                <a:effectLst/>
                <a:latin typeface="Times New Roman" panose="02020603050405020304" pitchFamily="18" charset="0"/>
                <a:cs typeface="Times New Roman" panose="02020603050405020304" pitchFamily="18" charset="0"/>
              </a:rPr>
              <a:t>Inheritance is a fundamental concept in object-oriented programming (OOP) that allows you to create new classes based on existing classes. It promotes code reuse and the creation of a hierarchical structure for organizing and modeling real-world relationships. Inheritance is used to define a new class by inheriting attributes and methods from an existing class, which is referred to as the base class or superclass. The new class is known as the derived class or subclass.</a:t>
            </a:r>
          </a:p>
        </p:txBody>
      </p:sp>
    </p:spTree>
    <p:extLst>
      <p:ext uri="{BB962C8B-B14F-4D97-AF65-F5344CB8AC3E}">
        <p14:creationId xmlns:p14="http://schemas.microsoft.com/office/powerpoint/2010/main" val="2581428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489043"/>
            <a:ext cx="6934200" cy="715962"/>
          </a:xfrm>
        </p:spPr>
        <p:txBody>
          <a:bodyPr/>
          <a:lstStyle/>
          <a:p>
            <a:r>
              <a:rPr lang="en-US" altLang="en-US" sz="3000" b="1" dirty="0">
                <a:solidFill>
                  <a:schemeClr val="tx1"/>
                </a:solidFill>
              </a:rPr>
              <a:t>Inheritance types</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263556"/>
            <a:ext cx="6934200" cy="5105400"/>
          </a:xfrm>
        </p:spPr>
        <p:txBody>
          <a:bodyPr/>
          <a:lstStyle/>
          <a:p>
            <a:pPr algn="just">
              <a:lnSpc>
                <a:spcPct val="150000"/>
              </a:lnSpc>
              <a:buFont typeface="+mj-lt"/>
              <a:buAutoNum type="arabicPeriod"/>
            </a:pPr>
            <a:r>
              <a:rPr lang="en-US" sz="1300" b="1" i="0" dirty="0">
                <a:solidFill>
                  <a:srgbClr val="2B2A2A"/>
                </a:solidFill>
                <a:effectLst/>
                <a:latin typeface="Times New Roman" panose="02020603050405020304" pitchFamily="18" charset="0"/>
                <a:cs typeface="Times New Roman" panose="02020603050405020304" pitchFamily="18" charset="0"/>
              </a:rPr>
              <a:t>Single Inheritance:</a:t>
            </a:r>
          </a:p>
          <a:p>
            <a:pPr lvl="1" algn="just">
              <a:lnSpc>
                <a:spcPct val="150000"/>
              </a:lnSpc>
            </a:pPr>
            <a:r>
              <a:rPr lang="en-US" sz="1300" i="0" dirty="0">
                <a:solidFill>
                  <a:srgbClr val="2B2A2A"/>
                </a:solidFill>
                <a:effectLst/>
                <a:latin typeface="Times New Roman" panose="02020603050405020304" pitchFamily="18" charset="0"/>
                <a:cs typeface="Times New Roman" panose="02020603050405020304" pitchFamily="18" charset="0"/>
              </a:rPr>
              <a:t>In single inheritance, a subclass inherits from a single base class.</a:t>
            </a:r>
          </a:p>
          <a:p>
            <a:pPr lvl="1" algn="just">
              <a:lnSpc>
                <a:spcPct val="150000"/>
              </a:lnSpc>
            </a:pPr>
            <a:r>
              <a:rPr lang="en-US" sz="1300" i="0" dirty="0">
                <a:solidFill>
                  <a:srgbClr val="2B2A2A"/>
                </a:solidFill>
                <a:effectLst/>
                <a:latin typeface="Times New Roman" panose="02020603050405020304" pitchFamily="18" charset="0"/>
                <a:cs typeface="Times New Roman" panose="02020603050405020304" pitchFamily="18" charset="0"/>
              </a:rPr>
              <a:t>This is the simplest form of inheritance, where the derived class extends the functionality of a single parent class.</a:t>
            </a:r>
          </a:p>
          <a:p>
            <a:pPr lvl="1" algn="just">
              <a:lnSpc>
                <a:spcPct val="150000"/>
              </a:lnSpc>
            </a:pPr>
            <a:r>
              <a:rPr lang="en-US" sz="1300" i="0" dirty="0">
                <a:solidFill>
                  <a:srgbClr val="2B2A2A"/>
                </a:solidFill>
                <a:effectLst/>
                <a:latin typeface="Times New Roman" panose="02020603050405020304" pitchFamily="18" charset="0"/>
                <a:cs typeface="Times New Roman" panose="02020603050405020304" pitchFamily="18" charset="0"/>
              </a:rPr>
              <a:t>Example: class </a:t>
            </a:r>
            <a:r>
              <a:rPr lang="en-US" sz="1300" b="1" i="0" dirty="0">
                <a:solidFill>
                  <a:srgbClr val="2B2A2A"/>
                </a:solidFill>
                <a:effectLst/>
                <a:latin typeface="Times New Roman" panose="02020603050405020304" pitchFamily="18" charset="0"/>
                <a:cs typeface="Times New Roman" panose="02020603050405020304" pitchFamily="18" charset="0"/>
              </a:rPr>
              <a:t>ChildClass(ParentClass)</a:t>
            </a:r>
            <a:r>
              <a:rPr lang="en-US" sz="1300" i="0" dirty="0">
                <a:solidFill>
                  <a:srgbClr val="2B2A2A"/>
                </a:solidFill>
                <a:effectLst/>
                <a:latin typeface="Times New Roman" panose="02020603050405020304" pitchFamily="18" charset="0"/>
                <a:cs typeface="Times New Roman" panose="02020603050405020304" pitchFamily="18" charset="0"/>
              </a:rPr>
              <a:t>:</a:t>
            </a:r>
          </a:p>
          <a:p>
            <a:pPr algn="just">
              <a:lnSpc>
                <a:spcPct val="150000"/>
              </a:lnSpc>
              <a:buFont typeface="+mj-lt"/>
              <a:buAutoNum type="arabicPeriod"/>
            </a:pPr>
            <a:r>
              <a:rPr lang="en-US" sz="1300" b="1" i="0" dirty="0">
                <a:solidFill>
                  <a:srgbClr val="2B2A2A"/>
                </a:solidFill>
                <a:effectLst/>
                <a:latin typeface="Times New Roman" panose="02020603050405020304" pitchFamily="18" charset="0"/>
                <a:cs typeface="Times New Roman" panose="02020603050405020304" pitchFamily="18" charset="0"/>
              </a:rPr>
              <a:t>Multiple Inheritance:</a:t>
            </a:r>
          </a:p>
          <a:p>
            <a:pPr lvl="1" algn="just">
              <a:lnSpc>
                <a:spcPct val="150000"/>
              </a:lnSpc>
            </a:pPr>
            <a:r>
              <a:rPr lang="en-US" sz="1300" i="0" dirty="0">
                <a:solidFill>
                  <a:srgbClr val="2B2A2A"/>
                </a:solidFill>
                <a:effectLst/>
                <a:latin typeface="Times New Roman" panose="02020603050405020304" pitchFamily="18" charset="0"/>
                <a:cs typeface="Times New Roman" panose="02020603050405020304" pitchFamily="18" charset="0"/>
              </a:rPr>
              <a:t>In multiple inheritance, a subclass can inherit from multiple base classes.</a:t>
            </a:r>
          </a:p>
          <a:p>
            <a:pPr lvl="1" algn="just">
              <a:lnSpc>
                <a:spcPct val="150000"/>
              </a:lnSpc>
            </a:pPr>
            <a:r>
              <a:rPr lang="en-US" sz="1300" i="0" dirty="0">
                <a:solidFill>
                  <a:srgbClr val="2B2A2A"/>
                </a:solidFill>
                <a:effectLst/>
                <a:latin typeface="Times New Roman" panose="02020603050405020304" pitchFamily="18" charset="0"/>
                <a:cs typeface="Times New Roman" panose="02020603050405020304" pitchFamily="18" charset="0"/>
              </a:rPr>
              <a:t>It allows the derived class to inherit attributes and methods from more than one parent class.</a:t>
            </a:r>
          </a:p>
          <a:p>
            <a:pPr lvl="1" algn="just">
              <a:lnSpc>
                <a:spcPct val="150000"/>
              </a:lnSpc>
            </a:pPr>
            <a:r>
              <a:rPr lang="en-US" sz="1300" i="0" dirty="0">
                <a:solidFill>
                  <a:srgbClr val="2B2A2A"/>
                </a:solidFill>
                <a:effectLst/>
                <a:latin typeface="Times New Roman" panose="02020603050405020304" pitchFamily="18" charset="0"/>
                <a:cs typeface="Times New Roman" panose="02020603050405020304" pitchFamily="18" charset="0"/>
              </a:rPr>
              <a:t>Example: class </a:t>
            </a:r>
            <a:r>
              <a:rPr lang="en-US" sz="1300" b="1" i="0" dirty="0">
                <a:solidFill>
                  <a:srgbClr val="2B2A2A"/>
                </a:solidFill>
                <a:effectLst/>
                <a:latin typeface="Times New Roman" panose="02020603050405020304" pitchFamily="18" charset="0"/>
                <a:cs typeface="Times New Roman" panose="02020603050405020304" pitchFamily="18" charset="0"/>
              </a:rPr>
              <a:t>ChildClass(ParentClass1, ParentClass2)</a:t>
            </a:r>
            <a:r>
              <a:rPr lang="en-US" sz="1300" i="0" dirty="0">
                <a:solidFill>
                  <a:srgbClr val="2B2A2A"/>
                </a:solidFill>
                <a:effectLst/>
                <a:latin typeface="Times New Roman" panose="02020603050405020304" pitchFamily="18" charset="0"/>
                <a:cs typeface="Times New Roman" panose="02020603050405020304" pitchFamily="18" charset="0"/>
              </a:rPr>
              <a:t>:</a:t>
            </a:r>
            <a:endParaRPr lang="en-US" sz="1300" b="1" i="0" dirty="0">
              <a:solidFill>
                <a:srgbClr val="2B2A2A"/>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1300" b="1" i="0" dirty="0">
                <a:solidFill>
                  <a:srgbClr val="2B2A2A"/>
                </a:solidFill>
                <a:effectLst/>
                <a:latin typeface="Times New Roman" panose="02020603050405020304" pitchFamily="18" charset="0"/>
                <a:cs typeface="Times New Roman" panose="02020603050405020304" pitchFamily="18" charset="0"/>
              </a:rPr>
              <a:t>Hierarchical Inheritance:</a:t>
            </a:r>
          </a:p>
          <a:p>
            <a:pPr lvl="1" algn="just">
              <a:lnSpc>
                <a:spcPct val="150000"/>
              </a:lnSpc>
            </a:pPr>
            <a:r>
              <a:rPr lang="en-US" sz="1300" i="0" dirty="0">
                <a:solidFill>
                  <a:srgbClr val="2B2A2A"/>
                </a:solidFill>
                <a:effectLst/>
                <a:latin typeface="Times New Roman" panose="02020603050405020304" pitchFamily="18" charset="0"/>
                <a:cs typeface="Times New Roman" panose="02020603050405020304" pitchFamily="18" charset="0"/>
              </a:rPr>
              <a:t>In hierarchical inheritance, multiple subclasses inherit from a single base class.</a:t>
            </a:r>
          </a:p>
          <a:p>
            <a:pPr lvl="1" algn="just">
              <a:lnSpc>
                <a:spcPct val="150000"/>
              </a:lnSpc>
            </a:pPr>
            <a:r>
              <a:rPr lang="en-US" sz="1300" i="0" dirty="0">
                <a:solidFill>
                  <a:srgbClr val="2B2A2A"/>
                </a:solidFill>
                <a:effectLst/>
                <a:latin typeface="Times New Roman" panose="02020603050405020304" pitchFamily="18" charset="0"/>
                <a:cs typeface="Times New Roman" panose="02020603050405020304" pitchFamily="18" charset="0"/>
              </a:rPr>
              <a:t>It represents a structure where different classes share a common base class but may have distinct functionality.</a:t>
            </a:r>
          </a:p>
          <a:p>
            <a:pPr lvl="1" algn="just">
              <a:lnSpc>
                <a:spcPct val="150000"/>
              </a:lnSpc>
            </a:pPr>
            <a:r>
              <a:rPr lang="en-US" sz="1300" i="0" dirty="0">
                <a:solidFill>
                  <a:srgbClr val="2B2A2A"/>
                </a:solidFill>
                <a:effectLst/>
                <a:latin typeface="Times New Roman" panose="02020603050405020304" pitchFamily="18" charset="0"/>
                <a:cs typeface="Times New Roman" panose="02020603050405020304" pitchFamily="18" charset="0"/>
              </a:rPr>
              <a:t>Example: </a:t>
            </a:r>
            <a:r>
              <a:rPr lang="en-US" sz="1300" b="1" i="0" dirty="0">
                <a:solidFill>
                  <a:srgbClr val="2B2A2A"/>
                </a:solidFill>
                <a:effectLst/>
                <a:latin typeface="Times New Roman" panose="02020603050405020304" pitchFamily="18" charset="0"/>
                <a:cs typeface="Times New Roman" panose="02020603050405020304" pitchFamily="18" charset="0"/>
              </a:rPr>
              <a:t>class BaseClass: ... class ChildClass1(BaseClass): ... class ChildClass2(BaseClass): ...</a:t>
            </a:r>
          </a:p>
          <a:p>
            <a:pPr marL="457200" lvl="1" indent="0" algn="just">
              <a:lnSpc>
                <a:spcPct val="150000"/>
              </a:lnSpc>
              <a:buNone/>
            </a:pPr>
            <a:endParaRPr lang="en-US" sz="1300" i="0" dirty="0">
              <a:solidFill>
                <a:srgbClr val="2B2A2A"/>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3468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489043"/>
            <a:ext cx="6934200" cy="715962"/>
          </a:xfrm>
        </p:spPr>
        <p:txBody>
          <a:bodyPr/>
          <a:lstStyle/>
          <a:p>
            <a:r>
              <a:rPr lang="en-US" altLang="en-US" sz="3000" b="1" dirty="0">
                <a:solidFill>
                  <a:schemeClr val="tx1"/>
                </a:solidFill>
              </a:rPr>
              <a:t>Examples: Single Inheritance</a:t>
            </a:r>
          </a:p>
        </p:txBody>
      </p:sp>
      <p:pic>
        <p:nvPicPr>
          <p:cNvPr id="3" name="Picture 2">
            <a:extLst>
              <a:ext uri="{FF2B5EF4-FFF2-40B4-BE49-F238E27FC236}">
                <a16:creationId xmlns:a16="http://schemas.microsoft.com/office/drawing/2014/main" id="{C924F1F7-B3E3-33EF-EA58-AAD8AC9CD9A1}"/>
              </a:ext>
            </a:extLst>
          </p:cNvPr>
          <p:cNvPicPr>
            <a:picLocks noChangeAspect="1"/>
          </p:cNvPicPr>
          <p:nvPr/>
        </p:nvPicPr>
        <p:blipFill>
          <a:blip r:embed="rId4"/>
          <a:stretch>
            <a:fillRect/>
          </a:stretch>
        </p:blipFill>
        <p:spPr>
          <a:xfrm>
            <a:off x="2743200" y="1447800"/>
            <a:ext cx="5410200" cy="5239903"/>
          </a:xfrm>
          <a:prstGeom prst="rect">
            <a:avLst/>
          </a:prstGeom>
        </p:spPr>
      </p:pic>
    </p:spTree>
    <p:extLst>
      <p:ext uri="{BB962C8B-B14F-4D97-AF65-F5344CB8AC3E}">
        <p14:creationId xmlns:p14="http://schemas.microsoft.com/office/powerpoint/2010/main" val="1607966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489043"/>
            <a:ext cx="6934200" cy="715962"/>
          </a:xfrm>
        </p:spPr>
        <p:txBody>
          <a:bodyPr/>
          <a:lstStyle/>
          <a:p>
            <a:r>
              <a:rPr lang="en-US" altLang="en-US" sz="3000" b="1" dirty="0">
                <a:solidFill>
                  <a:schemeClr val="tx1"/>
                </a:solidFill>
              </a:rPr>
              <a:t>Examples: Multiple Inheritance</a:t>
            </a:r>
          </a:p>
        </p:txBody>
      </p:sp>
      <p:pic>
        <p:nvPicPr>
          <p:cNvPr id="4" name="Picture 3">
            <a:extLst>
              <a:ext uri="{FF2B5EF4-FFF2-40B4-BE49-F238E27FC236}">
                <a16:creationId xmlns:a16="http://schemas.microsoft.com/office/drawing/2014/main" id="{562DED3B-64FB-AB6C-5852-324980112BBA}"/>
              </a:ext>
            </a:extLst>
          </p:cNvPr>
          <p:cNvPicPr>
            <a:picLocks noChangeAspect="1"/>
          </p:cNvPicPr>
          <p:nvPr/>
        </p:nvPicPr>
        <p:blipFill>
          <a:blip r:embed="rId4"/>
          <a:stretch>
            <a:fillRect/>
          </a:stretch>
        </p:blipFill>
        <p:spPr>
          <a:xfrm>
            <a:off x="2667000" y="1447800"/>
            <a:ext cx="5558135" cy="5185106"/>
          </a:xfrm>
          <a:prstGeom prst="rect">
            <a:avLst/>
          </a:prstGeom>
        </p:spPr>
      </p:pic>
    </p:spTree>
    <p:extLst>
      <p:ext uri="{BB962C8B-B14F-4D97-AF65-F5344CB8AC3E}">
        <p14:creationId xmlns:p14="http://schemas.microsoft.com/office/powerpoint/2010/main" val="288965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489043"/>
            <a:ext cx="6934200" cy="715962"/>
          </a:xfrm>
        </p:spPr>
        <p:txBody>
          <a:bodyPr/>
          <a:lstStyle/>
          <a:p>
            <a:r>
              <a:rPr lang="en-US" altLang="en-US" sz="3000" b="1" dirty="0">
                <a:solidFill>
                  <a:schemeClr val="tx1"/>
                </a:solidFill>
              </a:rPr>
              <a:t>Examples: Multilevel Inheritance</a:t>
            </a:r>
          </a:p>
        </p:txBody>
      </p:sp>
      <p:pic>
        <p:nvPicPr>
          <p:cNvPr id="3" name="Picture 2">
            <a:extLst>
              <a:ext uri="{FF2B5EF4-FFF2-40B4-BE49-F238E27FC236}">
                <a16:creationId xmlns:a16="http://schemas.microsoft.com/office/drawing/2014/main" id="{EBE0CF6A-8D5C-1DE3-585A-5B181090B66D}"/>
              </a:ext>
            </a:extLst>
          </p:cNvPr>
          <p:cNvPicPr>
            <a:picLocks noChangeAspect="1"/>
          </p:cNvPicPr>
          <p:nvPr/>
        </p:nvPicPr>
        <p:blipFill>
          <a:blip r:embed="rId4"/>
          <a:stretch>
            <a:fillRect/>
          </a:stretch>
        </p:blipFill>
        <p:spPr>
          <a:xfrm>
            <a:off x="3040592" y="1447800"/>
            <a:ext cx="4815416" cy="5229519"/>
          </a:xfrm>
          <a:prstGeom prst="rect">
            <a:avLst/>
          </a:prstGeom>
        </p:spPr>
      </p:pic>
    </p:spTree>
    <p:extLst>
      <p:ext uri="{BB962C8B-B14F-4D97-AF65-F5344CB8AC3E}">
        <p14:creationId xmlns:p14="http://schemas.microsoft.com/office/powerpoint/2010/main" val="3489871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489043"/>
            <a:ext cx="6934200" cy="715962"/>
          </a:xfrm>
        </p:spPr>
        <p:txBody>
          <a:bodyPr/>
          <a:lstStyle/>
          <a:p>
            <a:r>
              <a:rPr lang="en-US" altLang="en-US" sz="3000" b="1" dirty="0">
                <a:solidFill>
                  <a:schemeClr val="tx1"/>
                </a:solidFill>
              </a:rPr>
              <a:t>Polymorphism</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371600"/>
            <a:ext cx="6934200" cy="5105400"/>
          </a:xfrm>
        </p:spPr>
        <p:txBody>
          <a:bodyPr/>
          <a:lstStyle/>
          <a:p>
            <a:pPr algn="just">
              <a:lnSpc>
                <a:spcPct val="150000"/>
              </a:lnSpc>
            </a:pPr>
            <a:r>
              <a:rPr lang="en-US" sz="2300" i="0" dirty="0">
                <a:solidFill>
                  <a:srgbClr val="2B2A2A"/>
                </a:solidFill>
                <a:effectLst/>
                <a:latin typeface="Times New Roman" panose="02020603050405020304" pitchFamily="18" charset="0"/>
                <a:cs typeface="Times New Roman" panose="02020603050405020304" pitchFamily="18" charset="0"/>
              </a:rPr>
              <a:t>Polymorphism is a fundamental concept in object-oriented programming that allows objects of different classes to be treated as objects of a common base class. It enables flexibility and dynamic behavior in your code. Polymorphism is often achieved through method overriding, where derived classes provide their own implementations of methods defined in the base class.</a:t>
            </a:r>
          </a:p>
        </p:txBody>
      </p:sp>
    </p:spTree>
    <p:extLst>
      <p:ext uri="{BB962C8B-B14F-4D97-AF65-F5344CB8AC3E}">
        <p14:creationId xmlns:p14="http://schemas.microsoft.com/office/powerpoint/2010/main" val="2901147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489043"/>
            <a:ext cx="6934200" cy="715962"/>
          </a:xfrm>
        </p:spPr>
        <p:txBody>
          <a:bodyPr/>
          <a:lstStyle/>
          <a:p>
            <a:r>
              <a:rPr lang="en-US" altLang="en-US" sz="3000" b="1" dirty="0">
                <a:solidFill>
                  <a:schemeClr val="tx1"/>
                </a:solidFill>
              </a:rPr>
              <a:t>Polymorphism: Example</a:t>
            </a:r>
          </a:p>
        </p:txBody>
      </p:sp>
      <p:pic>
        <p:nvPicPr>
          <p:cNvPr id="3" name="Picture 2">
            <a:extLst>
              <a:ext uri="{FF2B5EF4-FFF2-40B4-BE49-F238E27FC236}">
                <a16:creationId xmlns:a16="http://schemas.microsoft.com/office/drawing/2014/main" id="{3D2A37A4-0D8E-4DA3-5AEC-A73365DE2DDF}"/>
              </a:ext>
            </a:extLst>
          </p:cNvPr>
          <p:cNvPicPr>
            <a:picLocks noChangeAspect="1"/>
          </p:cNvPicPr>
          <p:nvPr/>
        </p:nvPicPr>
        <p:blipFill>
          <a:blip r:embed="rId4"/>
          <a:stretch>
            <a:fillRect/>
          </a:stretch>
        </p:blipFill>
        <p:spPr>
          <a:xfrm>
            <a:off x="3284968" y="1524000"/>
            <a:ext cx="4326664" cy="4997644"/>
          </a:xfrm>
          <a:prstGeom prst="rect">
            <a:avLst/>
          </a:prstGeom>
        </p:spPr>
      </p:pic>
    </p:spTree>
    <p:extLst>
      <p:ext uri="{BB962C8B-B14F-4D97-AF65-F5344CB8AC3E}">
        <p14:creationId xmlns:p14="http://schemas.microsoft.com/office/powerpoint/2010/main" val="3209978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489043"/>
            <a:ext cx="6934200" cy="715962"/>
          </a:xfrm>
        </p:spPr>
        <p:txBody>
          <a:bodyPr/>
          <a:lstStyle/>
          <a:p>
            <a:r>
              <a:rPr lang="en-US" altLang="en-US" sz="3000" b="1" dirty="0">
                <a:solidFill>
                  <a:schemeClr val="tx1"/>
                </a:solidFill>
              </a:rPr>
              <a:t>Encapsulation</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371600"/>
            <a:ext cx="6934200" cy="5105400"/>
          </a:xfrm>
        </p:spPr>
        <p:txBody>
          <a:bodyPr/>
          <a:lstStyle/>
          <a:p>
            <a:pPr algn="just">
              <a:lnSpc>
                <a:spcPct val="150000"/>
              </a:lnSpc>
            </a:pPr>
            <a:r>
              <a:rPr lang="en-US" sz="2300" i="0" dirty="0">
                <a:solidFill>
                  <a:srgbClr val="2B2A2A"/>
                </a:solidFill>
                <a:effectLst/>
                <a:latin typeface="Times New Roman" panose="02020603050405020304" pitchFamily="18" charset="0"/>
                <a:cs typeface="Times New Roman" panose="02020603050405020304" pitchFamily="18" charset="0"/>
              </a:rPr>
              <a:t>Encapsulation is one of the four fundamental principles of object-oriented programming (OOP) and involves bundling data (attributes) and methods (functions) that operate on that data within a single unit called a class. It restricts access to some of the object's components, preventing unintended interference and misuse. Encapsulation helps maintain the integrity of the object's internal state and promotes data hiding.</a:t>
            </a:r>
          </a:p>
          <a:p>
            <a:pPr algn="just">
              <a:lnSpc>
                <a:spcPct val="150000"/>
              </a:lnSpc>
            </a:pPr>
            <a:endParaRPr lang="en-US" sz="2300" i="0" dirty="0">
              <a:solidFill>
                <a:srgbClr val="2B2A2A"/>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5358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304800"/>
            <a:ext cx="6934200" cy="715962"/>
          </a:xfrm>
        </p:spPr>
        <p:txBody>
          <a:bodyPr/>
          <a:lstStyle/>
          <a:p>
            <a:r>
              <a:rPr lang="en-US" altLang="en-US" sz="3000" b="1" dirty="0">
                <a:solidFill>
                  <a:schemeClr val="tx1"/>
                </a:solidFill>
              </a:rPr>
              <a:t>Encapsulation: Example</a:t>
            </a:r>
          </a:p>
        </p:txBody>
      </p:sp>
      <p:pic>
        <p:nvPicPr>
          <p:cNvPr id="4" name="Picture 3">
            <a:extLst>
              <a:ext uri="{FF2B5EF4-FFF2-40B4-BE49-F238E27FC236}">
                <a16:creationId xmlns:a16="http://schemas.microsoft.com/office/drawing/2014/main" id="{BCDC3768-EB59-449A-7D04-F268222D4FF0}"/>
              </a:ext>
            </a:extLst>
          </p:cNvPr>
          <p:cNvPicPr>
            <a:picLocks noChangeAspect="1"/>
          </p:cNvPicPr>
          <p:nvPr/>
        </p:nvPicPr>
        <p:blipFill>
          <a:blip r:embed="rId4"/>
          <a:stretch>
            <a:fillRect/>
          </a:stretch>
        </p:blipFill>
        <p:spPr>
          <a:xfrm>
            <a:off x="2608935" y="1205005"/>
            <a:ext cx="5678730" cy="5486400"/>
          </a:xfrm>
          <a:prstGeom prst="rect">
            <a:avLst/>
          </a:prstGeom>
        </p:spPr>
      </p:pic>
    </p:spTree>
    <p:extLst>
      <p:ext uri="{BB962C8B-B14F-4D97-AF65-F5344CB8AC3E}">
        <p14:creationId xmlns:p14="http://schemas.microsoft.com/office/powerpoint/2010/main" val="3205833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457200"/>
            <a:ext cx="6934200" cy="715962"/>
          </a:xfrm>
        </p:spPr>
        <p:txBody>
          <a:bodyPr/>
          <a:lstStyle/>
          <a:p>
            <a:r>
              <a:rPr lang="en-US" altLang="en-US" sz="3000" dirty="0">
                <a:solidFill>
                  <a:schemeClr val="tx1"/>
                </a:solidFill>
              </a:rPr>
              <a:t>What is OOP?</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282700"/>
            <a:ext cx="6934200" cy="5105400"/>
          </a:xfrm>
        </p:spPr>
        <p:txBody>
          <a:bodyPr/>
          <a:lstStyle/>
          <a:p>
            <a:pPr algn="just">
              <a:lnSpc>
                <a:spcPct val="200000"/>
              </a:lnSpc>
            </a:pPr>
            <a:r>
              <a:rPr lang="en-US" altLang="ko-KR" sz="27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Object-Oriented Programming (OOP) is a programming paradigm that is widely used in Python and many other programming languages. It is based on the concept of "objects," which are instances of classes. Here's an introduction to OOP in Python.</a:t>
            </a:r>
          </a:p>
        </p:txBody>
      </p:sp>
    </p:spTree>
    <p:extLst>
      <p:ext uri="{BB962C8B-B14F-4D97-AF65-F5344CB8AC3E}">
        <p14:creationId xmlns:p14="http://schemas.microsoft.com/office/powerpoint/2010/main" val="2725602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489043"/>
            <a:ext cx="6934200" cy="715962"/>
          </a:xfrm>
        </p:spPr>
        <p:txBody>
          <a:bodyPr/>
          <a:lstStyle/>
          <a:p>
            <a:r>
              <a:rPr lang="en-US" altLang="en-US" sz="3000" b="1" dirty="0">
                <a:solidFill>
                  <a:schemeClr val="tx1"/>
                </a:solidFill>
              </a:rPr>
              <a:t>Abstraction</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371600"/>
            <a:ext cx="6934200" cy="5105400"/>
          </a:xfrm>
        </p:spPr>
        <p:txBody>
          <a:bodyPr/>
          <a:lstStyle/>
          <a:p>
            <a:pPr algn="just">
              <a:lnSpc>
                <a:spcPct val="150000"/>
              </a:lnSpc>
            </a:pPr>
            <a:r>
              <a:rPr lang="en-US" sz="2200" i="0" dirty="0">
                <a:solidFill>
                  <a:srgbClr val="2B2A2A"/>
                </a:solidFill>
                <a:effectLst/>
                <a:latin typeface="Times New Roman" panose="02020603050405020304" pitchFamily="18" charset="0"/>
                <a:cs typeface="Times New Roman" panose="02020603050405020304" pitchFamily="18" charset="0"/>
              </a:rPr>
              <a:t>Abstraction means simplifying complex things by breaking them into smaller, easier-to-understand parts. It's like using a TV remote without knowing how it works inside; you just press the buttons to change channels or adjust the volume.</a:t>
            </a:r>
          </a:p>
          <a:p>
            <a:pPr algn="just">
              <a:lnSpc>
                <a:spcPct val="150000"/>
              </a:lnSpc>
            </a:pPr>
            <a:r>
              <a:rPr lang="en-US" sz="2200" i="0" dirty="0">
                <a:solidFill>
                  <a:srgbClr val="2B2A2A"/>
                </a:solidFill>
                <a:effectLst/>
                <a:latin typeface="Times New Roman" panose="02020603050405020304" pitchFamily="18" charset="0"/>
                <a:cs typeface="Times New Roman" panose="02020603050405020304" pitchFamily="18" charset="0"/>
              </a:rPr>
              <a:t>You create classes and objects that hide complex details and provide a simple interface.</a:t>
            </a:r>
          </a:p>
          <a:p>
            <a:pPr algn="just">
              <a:lnSpc>
                <a:spcPct val="150000"/>
              </a:lnSpc>
            </a:pPr>
            <a:r>
              <a:rPr lang="en-US" sz="2200" i="0" dirty="0">
                <a:solidFill>
                  <a:srgbClr val="2B2A2A"/>
                </a:solidFill>
                <a:effectLst/>
                <a:latin typeface="Times New Roman" panose="02020603050405020304" pitchFamily="18" charset="0"/>
                <a:cs typeface="Times New Roman" panose="02020603050405020304" pitchFamily="18" charset="0"/>
              </a:rPr>
              <a:t>Users of those classes and objects can interact with them without knowing the intricate workings behind the scenes.</a:t>
            </a:r>
          </a:p>
        </p:txBody>
      </p:sp>
    </p:spTree>
    <p:extLst>
      <p:ext uri="{BB962C8B-B14F-4D97-AF65-F5344CB8AC3E}">
        <p14:creationId xmlns:p14="http://schemas.microsoft.com/office/powerpoint/2010/main" val="1384634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99129" y="526841"/>
            <a:ext cx="6934200" cy="715962"/>
          </a:xfrm>
        </p:spPr>
        <p:txBody>
          <a:bodyPr/>
          <a:lstStyle/>
          <a:p>
            <a:r>
              <a:rPr lang="en-US" altLang="en-US" sz="3000" b="1" dirty="0">
                <a:solidFill>
                  <a:schemeClr val="tx1"/>
                </a:solidFill>
              </a:rPr>
              <a:t>Abstraction: Example</a:t>
            </a:r>
          </a:p>
        </p:txBody>
      </p:sp>
      <p:pic>
        <p:nvPicPr>
          <p:cNvPr id="3" name="Picture 2">
            <a:extLst>
              <a:ext uri="{FF2B5EF4-FFF2-40B4-BE49-F238E27FC236}">
                <a16:creationId xmlns:a16="http://schemas.microsoft.com/office/drawing/2014/main" id="{65874788-0DAD-9718-3B98-577710C9871C}"/>
              </a:ext>
            </a:extLst>
          </p:cNvPr>
          <p:cNvPicPr>
            <a:picLocks noChangeAspect="1"/>
          </p:cNvPicPr>
          <p:nvPr/>
        </p:nvPicPr>
        <p:blipFill>
          <a:blip r:embed="rId4"/>
          <a:stretch>
            <a:fillRect/>
          </a:stretch>
        </p:blipFill>
        <p:spPr>
          <a:xfrm>
            <a:off x="1999129" y="1828800"/>
            <a:ext cx="6983798" cy="3786397"/>
          </a:xfrm>
          <a:prstGeom prst="rect">
            <a:avLst/>
          </a:prstGeom>
        </p:spPr>
      </p:pic>
    </p:spTree>
    <p:extLst>
      <p:ext uri="{BB962C8B-B14F-4D97-AF65-F5344CB8AC3E}">
        <p14:creationId xmlns:p14="http://schemas.microsoft.com/office/powerpoint/2010/main" val="3195784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851FE-F99D-004E-97B1-C89523F5885B}"/>
              </a:ext>
            </a:extLst>
          </p:cNvPr>
          <p:cNvSpPr>
            <a:spLocks noGrp="1"/>
          </p:cNvSpPr>
          <p:nvPr>
            <p:ph type="title"/>
          </p:nvPr>
        </p:nvSpPr>
        <p:spPr/>
        <p:txBody>
          <a:bodyPr/>
          <a:lstStyle/>
          <a:p>
            <a:r>
              <a:rPr lang="en-US" dirty="0"/>
              <a:t>Assignment 14: Classes</a:t>
            </a:r>
          </a:p>
        </p:txBody>
      </p:sp>
      <p:sp>
        <p:nvSpPr>
          <p:cNvPr id="3" name="Content Placeholder 2">
            <a:extLst>
              <a:ext uri="{FF2B5EF4-FFF2-40B4-BE49-F238E27FC236}">
                <a16:creationId xmlns:a16="http://schemas.microsoft.com/office/drawing/2014/main" id="{DDD48B30-B601-C5A8-641B-58E134B6FE5A}"/>
              </a:ext>
            </a:extLst>
          </p:cNvPr>
          <p:cNvSpPr>
            <a:spLocks noGrp="1"/>
          </p:cNvSpPr>
          <p:nvPr>
            <p:ph idx="1"/>
          </p:nvPr>
        </p:nvSpPr>
        <p:spPr/>
        <p:txBody>
          <a:bodyPr/>
          <a:lstStyle/>
          <a:p>
            <a:pPr algn="just"/>
            <a:r>
              <a:rPr lang="en-US" dirty="0"/>
              <a:t>Description: </a:t>
            </a:r>
            <a:r>
              <a:rPr lang="en-US" b="0" i="0" dirty="0">
                <a:solidFill>
                  <a:srgbClr val="D1D5DB"/>
                </a:solidFill>
                <a:effectLst/>
                <a:latin typeface="Söhne"/>
              </a:rPr>
              <a:t>Create a Python program for managing a zoo. You will define classes for different types of animals, demonstrate inheritance, use polymorphism to showcase animal behavior, apply abstraction to hide unnecessary details, and use encapsulation to control access to animal attributes.</a:t>
            </a:r>
          </a:p>
          <a:p>
            <a:pPr algn="just"/>
            <a:endParaRPr lang="en-US" b="0" i="0" dirty="0">
              <a:solidFill>
                <a:srgbClr val="D1D5DB"/>
              </a:solidFill>
              <a:effectLst/>
              <a:latin typeface="Söhne"/>
            </a:endParaRPr>
          </a:p>
        </p:txBody>
      </p:sp>
    </p:spTree>
    <p:extLst>
      <p:ext uri="{BB962C8B-B14F-4D97-AF65-F5344CB8AC3E}">
        <p14:creationId xmlns:p14="http://schemas.microsoft.com/office/powerpoint/2010/main" val="1303726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851FE-F99D-004E-97B1-C89523F5885B}"/>
              </a:ext>
            </a:extLst>
          </p:cNvPr>
          <p:cNvSpPr>
            <a:spLocks noGrp="1"/>
          </p:cNvSpPr>
          <p:nvPr>
            <p:ph type="title"/>
          </p:nvPr>
        </p:nvSpPr>
        <p:spPr>
          <a:xfrm>
            <a:off x="381000" y="381000"/>
            <a:ext cx="8001000" cy="715963"/>
          </a:xfrm>
        </p:spPr>
        <p:txBody>
          <a:bodyPr/>
          <a:lstStyle/>
          <a:p>
            <a:r>
              <a:rPr lang="en-US" dirty="0"/>
              <a:t>Assignment 14: Requirements</a:t>
            </a:r>
          </a:p>
        </p:txBody>
      </p:sp>
      <p:sp>
        <p:nvSpPr>
          <p:cNvPr id="3" name="Content Placeholder 2">
            <a:extLst>
              <a:ext uri="{FF2B5EF4-FFF2-40B4-BE49-F238E27FC236}">
                <a16:creationId xmlns:a16="http://schemas.microsoft.com/office/drawing/2014/main" id="{DDD48B30-B601-C5A8-641B-58E134B6FE5A}"/>
              </a:ext>
            </a:extLst>
          </p:cNvPr>
          <p:cNvSpPr>
            <a:spLocks noGrp="1"/>
          </p:cNvSpPr>
          <p:nvPr>
            <p:ph idx="1"/>
          </p:nvPr>
        </p:nvSpPr>
        <p:spPr/>
        <p:txBody>
          <a:bodyPr/>
          <a:lstStyle/>
          <a:p>
            <a:pPr marL="0" indent="0" algn="just">
              <a:buNone/>
            </a:pPr>
            <a:r>
              <a:rPr lang="en-US" sz="1700" b="1" dirty="0"/>
              <a:t>Base Class:</a:t>
            </a:r>
            <a:r>
              <a:rPr lang="en-US" sz="1700" dirty="0"/>
              <a:t> Create an abstract base class called Animal with the following methods:</a:t>
            </a:r>
          </a:p>
          <a:p>
            <a:pPr lvl="1" algn="just"/>
            <a:r>
              <a:rPr lang="en-US" sz="1700" dirty="0"/>
              <a:t>__init__(self, name, species): Initialize attributes name and species.</a:t>
            </a:r>
          </a:p>
          <a:p>
            <a:pPr lvl="1" algn="just"/>
            <a:r>
              <a:rPr lang="en-US" sz="1700" dirty="0"/>
              <a:t>speak(self): An abstract method for animals to make sounds.</a:t>
            </a:r>
          </a:p>
          <a:p>
            <a:pPr marL="0" indent="0" algn="just">
              <a:buNone/>
            </a:pPr>
            <a:r>
              <a:rPr lang="en-US" sz="1700" b="1" dirty="0"/>
              <a:t>Derived Classes:</a:t>
            </a:r>
            <a:r>
              <a:rPr lang="en-US" sz="1700" dirty="0"/>
              <a:t> Create three classes that inherit from Animal:</a:t>
            </a:r>
          </a:p>
          <a:p>
            <a:pPr lvl="1" algn="just"/>
            <a:r>
              <a:rPr lang="en-US" sz="1700" dirty="0"/>
              <a:t>Lion: Override the speak method to make a roaring sound.</a:t>
            </a:r>
          </a:p>
          <a:p>
            <a:pPr lvl="1" algn="just"/>
            <a:r>
              <a:rPr lang="en-US" sz="1700" dirty="0"/>
              <a:t>Elephant: Override the speak method to make a trumpeting sound.</a:t>
            </a:r>
          </a:p>
          <a:p>
            <a:pPr lvl="1" algn="just"/>
            <a:r>
              <a:rPr lang="en-US" sz="1700" dirty="0"/>
              <a:t>Monkey: Override the speak method to make a chattering sound.</a:t>
            </a:r>
          </a:p>
          <a:p>
            <a:pPr marL="0" indent="0" algn="just">
              <a:buNone/>
            </a:pPr>
            <a:r>
              <a:rPr lang="en-US" sz="1700" b="1" dirty="0"/>
              <a:t>Zoo Management:</a:t>
            </a:r>
          </a:p>
          <a:p>
            <a:pPr lvl="1" algn="just"/>
            <a:r>
              <a:rPr lang="en-US" sz="1700" dirty="0"/>
              <a:t>Create a Zoo class to manage animals in the zoo. It should have methods to add and display animals.</a:t>
            </a:r>
          </a:p>
          <a:p>
            <a:pPr lvl="1" algn="just"/>
            <a:r>
              <a:rPr lang="en-US" sz="1700" dirty="0"/>
              <a:t>The Zoo class should use encapsulation to hide the internal list of animals.</a:t>
            </a:r>
          </a:p>
          <a:p>
            <a:pPr marL="0" indent="0" algn="just">
              <a:buNone/>
            </a:pPr>
            <a:r>
              <a:rPr lang="en-US" sz="1700" b="1" dirty="0"/>
              <a:t>Polymorphism and Abstraction:</a:t>
            </a:r>
          </a:p>
          <a:p>
            <a:pPr lvl="1" algn="just"/>
            <a:r>
              <a:rPr lang="en-US" sz="1700" dirty="0"/>
              <a:t>In the Zoo class, create a method animal activity that accepts an Animal object and calls its speak method to showcase polymorphism.</a:t>
            </a:r>
            <a:endParaRPr lang="en-US" sz="1700" b="0" i="0" dirty="0">
              <a:solidFill>
                <a:srgbClr val="D1D5DB"/>
              </a:solidFill>
              <a:effectLst/>
              <a:latin typeface="Söhne"/>
            </a:endParaRPr>
          </a:p>
        </p:txBody>
      </p:sp>
    </p:spTree>
    <p:extLst>
      <p:ext uri="{BB962C8B-B14F-4D97-AF65-F5344CB8AC3E}">
        <p14:creationId xmlns:p14="http://schemas.microsoft.com/office/powerpoint/2010/main" val="3966564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851FE-F99D-004E-97B1-C89523F5885B}"/>
              </a:ext>
            </a:extLst>
          </p:cNvPr>
          <p:cNvSpPr>
            <a:spLocks noGrp="1"/>
          </p:cNvSpPr>
          <p:nvPr>
            <p:ph type="title"/>
          </p:nvPr>
        </p:nvSpPr>
        <p:spPr>
          <a:xfrm>
            <a:off x="381000" y="381000"/>
            <a:ext cx="8001000" cy="715963"/>
          </a:xfrm>
        </p:spPr>
        <p:txBody>
          <a:bodyPr/>
          <a:lstStyle/>
          <a:p>
            <a:r>
              <a:rPr lang="en-US" dirty="0"/>
              <a:t>Assignment 14: Output</a:t>
            </a:r>
          </a:p>
        </p:txBody>
      </p:sp>
      <p:sp>
        <p:nvSpPr>
          <p:cNvPr id="3" name="Content Placeholder 2">
            <a:extLst>
              <a:ext uri="{FF2B5EF4-FFF2-40B4-BE49-F238E27FC236}">
                <a16:creationId xmlns:a16="http://schemas.microsoft.com/office/drawing/2014/main" id="{DDD48B30-B601-C5A8-641B-58E134B6FE5A}"/>
              </a:ext>
            </a:extLst>
          </p:cNvPr>
          <p:cNvSpPr>
            <a:spLocks noGrp="1"/>
          </p:cNvSpPr>
          <p:nvPr>
            <p:ph idx="1"/>
          </p:nvPr>
        </p:nvSpPr>
        <p:spPr/>
        <p:txBody>
          <a:bodyPr/>
          <a:lstStyle/>
          <a:p>
            <a:pPr marL="0" indent="0" algn="just">
              <a:buNone/>
            </a:pPr>
            <a:r>
              <a:rPr lang="en-US" sz="1700" b="1" dirty="0"/>
              <a:t>Create a menu for adding animals, displaying their names, and showcasing their activities, you can modify the existing code. You‘ll use a simple text-based menu that allows the user to interact with the zoo. </a:t>
            </a:r>
          </a:p>
          <a:p>
            <a:pPr marL="0" indent="0" algn="just">
              <a:buNone/>
            </a:pPr>
            <a:endParaRPr lang="en-US" sz="1700" b="1" i="0" dirty="0">
              <a:solidFill>
                <a:srgbClr val="D1D5DB"/>
              </a:solidFill>
              <a:effectLst/>
              <a:latin typeface="Söhne"/>
            </a:endParaRPr>
          </a:p>
          <a:p>
            <a:pPr marL="0" indent="0" algn="just">
              <a:buNone/>
            </a:pPr>
            <a:r>
              <a:rPr lang="en-US" sz="1700" b="1" dirty="0">
                <a:solidFill>
                  <a:srgbClr val="D1D5DB"/>
                </a:solidFill>
                <a:latin typeface="Söhne"/>
              </a:rPr>
              <a:t>Example Output:</a:t>
            </a:r>
            <a:endParaRPr lang="en-US" sz="1700" b="0" i="0" dirty="0">
              <a:solidFill>
                <a:srgbClr val="D1D5DB"/>
              </a:solidFill>
              <a:effectLst/>
              <a:latin typeface="Söhne"/>
            </a:endParaRPr>
          </a:p>
        </p:txBody>
      </p:sp>
      <p:pic>
        <p:nvPicPr>
          <p:cNvPr id="5" name="Picture 4">
            <a:extLst>
              <a:ext uri="{FF2B5EF4-FFF2-40B4-BE49-F238E27FC236}">
                <a16:creationId xmlns:a16="http://schemas.microsoft.com/office/drawing/2014/main" id="{6B299978-AF65-0BC3-5A82-0ACA9ED15ED1}"/>
              </a:ext>
            </a:extLst>
          </p:cNvPr>
          <p:cNvPicPr>
            <a:picLocks noChangeAspect="1"/>
          </p:cNvPicPr>
          <p:nvPr/>
        </p:nvPicPr>
        <p:blipFill>
          <a:blip r:embed="rId2"/>
          <a:stretch>
            <a:fillRect/>
          </a:stretch>
        </p:blipFill>
        <p:spPr>
          <a:xfrm>
            <a:off x="324971" y="3200400"/>
            <a:ext cx="4399430" cy="3114844"/>
          </a:xfrm>
          <a:prstGeom prst="rect">
            <a:avLst/>
          </a:prstGeom>
        </p:spPr>
      </p:pic>
      <p:pic>
        <p:nvPicPr>
          <p:cNvPr id="7" name="Picture 6">
            <a:extLst>
              <a:ext uri="{FF2B5EF4-FFF2-40B4-BE49-F238E27FC236}">
                <a16:creationId xmlns:a16="http://schemas.microsoft.com/office/drawing/2014/main" id="{3247D969-D66D-37A7-970B-CCE0B44621A7}"/>
              </a:ext>
            </a:extLst>
          </p:cNvPr>
          <p:cNvPicPr>
            <a:picLocks noChangeAspect="1"/>
          </p:cNvPicPr>
          <p:nvPr/>
        </p:nvPicPr>
        <p:blipFill>
          <a:blip r:embed="rId3"/>
          <a:stretch>
            <a:fillRect/>
          </a:stretch>
        </p:blipFill>
        <p:spPr>
          <a:xfrm>
            <a:off x="4789395" y="3200400"/>
            <a:ext cx="4029634" cy="3114844"/>
          </a:xfrm>
          <a:prstGeom prst="rect">
            <a:avLst/>
          </a:prstGeom>
        </p:spPr>
      </p:pic>
    </p:spTree>
    <p:extLst>
      <p:ext uri="{BB962C8B-B14F-4D97-AF65-F5344CB8AC3E}">
        <p14:creationId xmlns:p14="http://schemas.microsoft.com/office/powerpoint/2010/main" val="495148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b="1" dirty="0">
                <a:solidFill>
                  <a:schemeClr val="tx1"/>
                </a:solidFill>
              </a:rPr>
              <a:t>Understanding OOP</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371600"/>
            <a:ext cx="6934200" cy="5105400"/>
          </a:xfrm>
        </p:spPr>
        <p:txBody>
          <a:bodyPr/>
          <a:lstStyle/>
          <a:p>
            <a:pPr algn="just">
              <a:lnSpc>
                <a:spcPct val="150000"/>
              </a:lnSpc>
            </a:pPr>
            <a:r>
              <a:rPr lang="en-US" altLang="ko-KR" sz="21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Classes and Objects</a:t>
            </a:r>
          </a:p>
          <a:p>
            <a:pPr algn="just">
              <a:lnSpc>
                <a:spcPct val="150000"/>
              </a:lnSpc>
            </a:pPr>
            <a:r>
              <a:rPr lang="en-US" altLang="ko-KR" sz="21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Constructor &amp; Destructor</a:t>
            </a:r>
          </a:p>
          <a:p>
            <a:pPr algn="just">
              <a:lnSpc>
                <a:spcPct val="150000"/>
              </a:lnSpc>
            </a:pPr>
            <a:r>
              <a:rPr lang="en-US" altLang="ko-KR" sz="21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Encapsulation</a:t>
            </a:r>
          </a:p>
          <a:p>
            <a:pPr algn="just">
              <a:lnSpc>
                <a:spcPct val="150000"/>
              </a:lnSpc>
            </a:pPr>
            <a:r>
              <a:rPr lang="en-US" altLang="ko-KR" sz="21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Inheritance</a:t>
            </a:r>
          </a:p>
          <a:p>
            <a:pPr algn="just">
              <a:lnSpc>
                <a:spcPct val="150000"/>
              </a:lnSpc>
            </a:pPr>
            <a:r>
              <a:rPr lang="en-US" altLang="ko-KR" sz="21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Polymorphism</a:t>
            </a:r>
          </a:p>
          <a:p>
            <a:pPr algn="just">
              <a:lnSpc>
                <a:spcPct val="150000"/>
              </a:lnSpc>
            </a:pPr>
            <a:r>
              <a:rPr lang="en-US" altLang="ko-KR" sz="21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Abstraction</a:t>
            </a:r>
          </a:p>
          <a:p>
            <a:pPr marL="0" indent="0" algn="just">
              <a:lnSpc>
                <a:spcPct val="150000"/>
              </a:lnSpc>
              <a:buNone/>
            </a:pPr>
            <a:r>
              <a:rPr lang="en-US" altLang="ko-KR" sz="21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OOP in Python promotes code modularity, reusability, and maintainability. It is widely used for building complex software systems and is a fundamental concept for Python programmers.</a:t>
            </a:r>
          </a:p>
        </p:txBody>
      </p:sp>
    </p:spTree>
    <p:extLst>
      <p:ext uri="{BB962C8B-B14F-4D97-AF65-F5344CB8AC3E}">
        <p14:creationId xmlns:p14="http://schemas.microsoft.com/office/powerpoint/2010/main" val="378006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489043"/>
            <a:ext cx="6934200" cy="715962"/>
          </a:xfrm>
        </p:spPr>
        <p:txBody>
          <a:bodyPr/>
          <a:lstStyle/>
          <a:p>
            <a:r>
              <a:rPr lang="en-US" altLang="en-US" sz="3000" b="1" dirty="0">
                <a:solidFill>
                  <a:schemeClr val="tx1"/>
                </a:solidFill>
              </a:rPr>
              <a:t>Class</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263556"/>
            <a:ext cx="6934200" cy="5105400"/>
          </a:xfrm>
        </p:spPr>
        <p:txBody>
          <a:bodyPr/>
          <a:lstStyle/>
          <a:p>
            <a:pPr algn="just">
              <a:lnSpc>
                <a:spcPct val="150000"/>
              </a:lnSpc>
            </a:pPr>
            <a:r>
              <a:rPr lang="en-US" sz="1900" i="0" dirty="0">
                <a:solidFill>
                  <a:srgbClr val="2B2A2A"/>
                </a:solidFill>
                <a:effectLst/>
                <a:latin typeface="Times New Roman" panose="02020603050405020304" pitchFamily="18" charset="0"/>
                <a:cs typeface="Times New Roman" panose="02020603050405020304" pitchFamily="18" charset="0"/>
              </a:rPr>
              <a:t>A class is a blueprint or template for creating objects in Python.</a:t>
            </a:r>
          </a:p>
          <a:p>
            <a:pPr algn="just">
              <a:lnSpc>
                <a:spcPct val="150000"/>
              </a:lnSpc>
            </a:pPr>
            <a:r>
              <a:rPr lang="en-US" sz="1900" i="0" dirty="0">
                <a:solidFill>
                  <a:srgbClr val="2B2A2A"/>
                </a:solidFill>
                <a:effectLst/>
                <a:latin typeface="Times New Roman" panose="02020603050405020304" pitchFamily="18" charset="0"/>
                <a:cs typeface="Times New Roman" panose="02020603050405020304" pitchFamily="18" charset="0"/>
              </a:rPr>
              <a:t>It defines the attributes (data) and methods (functions) that the objects created from the class will have.</a:t>
            </a:r>
          </a:p>
          <a:p>
            <a:pPr algn="just">
              <a:lnSpc>
                <a:spcPct val="150000"/>
              </a:lnSpc>
            </a:pPr>
            <a:r>
              <a:rPr lang="en-US" sz="1900" i="0" dirty="0">
                <a:solidFill>
                  <a:srgbClr val="2B2A2A"/>
                </a:solidFill>
                <a:effectLst/>
                <a:latin typeface="Times New Roman" panose="02020603050405020304" pitchFamily="18" charset="0"/>
                <a:cs typeface="Times New Roman" panose="02020603050405020304" pitchFamily="18" charset="0"/>
              </a:rPr>
              <a:t>Classes are like user-defined data types that encapsulate both data and behavior.</a:t>
            </a:r>
          </a:p>
        </p:txBody>
      </p:sp>
      <p:pic>
        <p:nvPicPr>
          <p:cNvPr id="3" name="Picture 2">
            <a:extLst>
              <a:ext uri="{FF2B5EF4-FFF2-40B4-BE49-F238E27FC236}">
                <a16:creationId xmlns:a16="http://schemas.microsoft.com/office/drawing/2014/main" id="{D1C97DFA-6DC1-6588-1979-592CAD0AACD3}"/>
              </a:ext>
            </a:extLst>
          </p:cNvPr>
          <p:cNvPicPr>
            <a:picLocks noChangeAspect="1"/>
          </p:cNvPicPr>
          <p:nvPr/>
        </p:nvPicPr>
        <p:blipFill>
          <a:blip r:embed="rId4"/>
          <a:stretch>
            <a:fillRect/>
          </a:stretch>
        </p:blipFill>
        <p:spPr>
          <a:xfrm>
            <a:off x="2094491" y="4038600"/>
            <a:ext cx="6707617" cy="2203410"/>
          </a:xfrm>
          <a:prstGeom prst="rect">
            <a:avLst/>
          </a:prstGeom>
        </p:spPr>
      </p:pic>
    </p:spTree>
    <p:extLst>
      <p:ext uri="{BB962C8B-B14F-4D97-AF65-F5344CB8AC3E}">
        <p14:creationId xmlns:p14="http://schemas.microsoft.com/office/powerpoint/2010/main" val="2115082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489043"/>
            <a:ext cx="6934200" cy="715962"/>
          </a:xfrm>
        </p:spPr>
        <p:txBody>
          <a:bodyPr/>
          <a:lstStyle/>
          <a:p>
            <a:r>
              <a:rPr lang="en-US" altLang="en-US" sz="3000" b="1" dirty="0">
                <a:solidFill>
                  <a:schemeClr val="tx1"/>
                </a:solidFill>
              </a:rPr>
              <a:t>Object</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263556"/>
            <a:ext cx="6934200" cy="5105400"/>
          </a:xfrm>
        </p:spPr>
        <p:txBody>
          <a:bodyPr/>
          <a:lstStyle/>
          <a:p>
            <a:pPr algn="just">
              <a:lnSpc>
                <a:spcPct val="150000"/>
              </a:lnSpc>
            </a:pPr>
            <a:r>
              <a:rPr lang="en-US" sz="1900" i="0" dirty="0">
                <a:solidFill>
                  <a:srgbClr val="2B2A2A"/>
                </a:solidFill>
                <a:effectLst/>
                <a:latin typeface="Times New Roman" panose="02020603050405020304" pitchFamily="18" charset="0"/>
                <a:cs typeface="Times New Roman" panose="02020603050405020304" pitchFamily="18" charset="0"/>
              </a:rPr>
              <a:t>An object is an instance of a class. It is a concrete, tangible entity created based on the class's blueprint.</a:t>
            </a:r>
          </a:p>
          <a:p>
            <a:pPr algn="just">
              <a:lnSpc>
                <a:spcPct val="150000"/>
              </a:lnSpc>
            </a:pPr>
            <a:r>
              <a:rPr lang="en-US" sz="1900" i="0" dirty="0">
                <a:solidFill>
                  <a:srgbClr val="2B2A2A"/>
                </a:solidFill>
                <a:effectLst/>
                <a:latin typeface="Times New Roman" panose="02020603050405020304" pitchFamily="18" charset="0"/>
                <a:cs typeface="Times New Roman" panose="02020603050405020304" pitchFamily="18" charset="0"/>
              </a:rPr>
              <a:t>Objects have attributes (data members) that store information and methods (member functions) that define their behavior.</a:t>
            </a:r>
          </a:p>
          <a:p>
            <a:pPr algn="just">
              <a:lnSpc>
                <a:spcPct val="150000"/>
              </a:lnSpc>
            </a:pPr>
            <a:r>
              <a:rPr lang="en-US" sz="1900" i="0" dirty="0">
                <a:solidFill>
                  <a:srgbClr val="2B2A2A"/>
                </a:solidFill>
                <a:effectLst/>
                <a:latin typeface="Times New Roman" panose="02020603050405020304" pitchFamily="18" charset="0"/>
                <a:cs typeface="Times New Roman" panose="02020603050405020304" pitchFamily="18" charset="0"/>
              </a:rPr>
              <a:t>You can create multiple objects from a single class, each with its own set of data and the ability to perform actions defined by the class methods.</a:t>
            </a:r>
          </a:p>
        </p:txBody>
      </p:sp>
      <p:pic>
        <p:nvPicPr>
          <p:cNvPr id="4" name="Picture 3">
            <a:extLst>
              <a:ext uri="{FF2B5EF4-FFF2-40B4-BE49-F238E27FC236}">
                <a16:creationId xmlns:a16="http://schemas.microsoft.com/office/drawing/2014/main" id="{E9FF609C-6F8F-F676-FD1B-9824887EEF82}"/>
              </a:ext>
            </a:extLst>
          </p:cNvPr>
          <p:cNvPicPr>
            <a:picLocks noChangeAspect="1"/>
          </p:cNvPicPr>
          <p:nvPr/>
        </p:nvPicPr>
        <p:blipFill>
          <a:blip r:embed="rId4"/>
          <a:stretch>
            <a:fillRect/>
          </a:stretch>
        </p:blipFill>
        <p:spPr>
          <a:xfrm>
            <a:off x="3219680" y="5111030"/>
            <a:ext cx="4457240" cy="966827"/>
          </a:xfrm>
          <a:prstGeom prst="rect">
            <a:avLst/>
          </a:prstGeom>
        </p:spPr>
      </p:pic>
    </p:spTree>
    <p:extLst>
      <p:ext uri="{BB962C8B-B14F-4D97-AF65-F5344CB8AC3E}">
        <p14:creationId xmlns:p14="http://schemas.microsoft.com/office/powerpoint/2010/main" val="3257263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489043"/>
            <a:ext cx="6934200" cy="715962"/>
          </a:xfrm>
        </p:spPr>
        <p:txBody>
          <a:bodyPr/>
          <a:lstStyle/>
          <a:p>
            <a:r>
              <a:rPr lang="en-US" altLang="en-US" sz="3000" b="1" dirty="0">
                <a:solidFill>
                  <a:schemeClr val="tx1"/>
                </a:solidFill>
              </a:rPr>
              <a:t>Calling Methods</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263556"/>
            <a:ext cx="6934200" cy="5105400"/>
          </a:xfrm>
        </p:spPr>
        <p:txBody>
          <a:bodyPr/>
          <a:lstStyle/>
          <a:p>
            <a:pPr algn="just">
              <a:lnSpc>
                <a:spcPct val="150000"/>
              </a:lnSpc>
            </a:pPr>
            <a:r>
              <a:rPr lang="en-US" sz="1900" i="0" dirty="0">
                <a:solidFill>
                  <a:srgbClr val="2B2A2A"/>
                </a:solidFill>
                <a:effectLst/>
                <a:latin typeface="Times New Roman" panose="02020603050405020304" pitchFamily="18" charset="0"/>
                <a:cs typeface="Times New Roman" panose="02020603050405020304" pitchFamily="18" charset="0"/>
              </a:rPr>
              <a:t>Methods define the behavior of objects.</a:t>
            </a:r>
          </a:p>
          <a:p>
            <a:pPr algn="just">
              <a:lnSpc>
                <a:spcPct val="150000"/>
              </a:lnSpc>
            </a:pPr>
            <a:r>
              <a:rPr lang="en-US" sz="1900" i="0" dirty="0">
                <a:solidFill>
                  <a:srgbClr val="2B2A2A"/>
                </a:solidFill>
                <a:effectLst/>
                <a:latin typeface="Times New Roman" panose="02020603050405020304" pitchFamily="18" charset="0"/>
                <a:cs typeface="Times New Roman" panose="02020603050405020304" pitchFamily="18" charset="0"/>
              </a:rPr>
              <a:t>Call methods using the dot notation.</a:t>
            </a:r>
          </a:p>
        </p:txBody>
      </p:sp>
      <p:pic>
        <p:nvPicPr>
          <p:cNvPr id="3" name="Picture 2">
            <a:extLst>
              <a:ext uri="{FF2B5EF4-FFF2-40B4-BE49-F238E27FC236}">
                <a16:creationId xmlns:a16="http://schemas.microsoft.com/office/drawing/2014/main" id="{92A78F40-03AD-34C9-7EEA-A1CF9018C320}"/>
              </a:ext>
            </a:extLst>
          </p:cNvPr>
          <p:cNvPicPr>
            <a:picLocks noChangeAspect="1"/>
          </p:cNvPicPr>
          <p:nvPr/>
        </p:nvPicPr>
        <p:blipFill>
          <a:blip r:embed="rId4"/>
          <a:stretch>
            <a:fillRect/>
          </a:stretch>
        </p:blipFill>
        <p:spPr>
          <a:xfrm>
            <a:off x="3082248" y="2789614"/>
            <a:ext cx="4732102" cy="1019222"/>
          </a:xfrm>
          <a:prstGeom prst="rect">
            <a:avLst/>
          </a:prstGeom>
        </p:spPr>
      </p:pic>
      <p:pic>
        <p:nvPicPr>
          <p:cNvPr id="6" name="Picture 5">
            <a:extLst>
              <a:ext uri="{FF2B5EF4-FFF2-40B4-BE49-F238E27FC236}">
                <a16:creationId xmlns:a16="http://schemas.microsoft.com/office/drawing/2014/main" id="{B4F526F6-A32C-0464-530C-0151B6195C18}"/>
              </a:ext>
            </a:extLst>
          </p:cNvPr>
          <p:cNvPicPr>
            <a:picLocks noChangeAspect="1"/>
          </p:cNvPicPr>
          <p:nvPr/>
        </p:nvPicPr>
        <p:blipFill>
          <a:blip r:embed="rId5"/>
          <a:stretch>
            <a:fillRect/>
          </a:stretch>
        </p:blipFill>
        <p:spPr>
          <a:xfrm>
            <a:off x="2369661" y="4221304"/>
            <a:ext cx="6157277" cy="715962"/>
          </a:xfrm>
          <a:prstGeom prst="rect">
            <a:avLst/>
          </a:prstGeom>
        </p:spPr>
      </p:pic>
    </p:spTree>
    <p:extLst>
      <p:ext uri="{BB962C8B-B14F-4D97-AF65-F5344CB8AC3E}">
        <p14:creationId xmlns:p14="http://schemas.microsoft.com/office/powerpoint/2010/main" val="2728078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489043"/>
            <a:ext cx="6934200" cy="715962"/>
          </a:xfrm>
        </p:spPr>
        <p:txBody>
          <a:bodyPr/>
          <a:lstStyle/>
          <a:p>
            <a:r>
              <a:rPr lang="en-US" altLang="en-US" sz="3000" b="1" dirty="0">
                <a:solidFill>
                  <a:schemeClr val="tx1"/>
                </a:solidFill>
              </a:rPr>
              <a:t>Calling Methods</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263556"/>
            <a:ext cx="6934200" cy="5105400"/>
          </a:xfrm>
        </p:spPr>
        <p:txBody>
          <a:bodyPr/>
          <a:lstStyle/>
          <a:p>
            <a:pPr algn="just">
              <a:lnSpc>
                <a:spcPct val="150000"/>
              </a:lnSpc>
            </a:pPr>
            <a:r>
              <a:rPr lang="en-US" sz="1900" i="0" dirty="0">
                <a:solidFill>
                  <a:srgbClr val="2B2A2A"/>
                </a:solidFill>
                <a:effectLst/>
                <a:latin typeface="Times New Roman" panose="02020603050405020304" pitchFamily="18" charset="0"/>
                <a:cs typeface="Times New Roman" panose="02020603050405020304" pitchFamily="18" charset="0"/>
              </a:rPr>
              <a:t>Methods define the behavior of objects.</a:t>
            </a:r>
          </a:p>
          <a:p>
            <a:pPr algn="just">
              <a:lnSpc>
                <a:spcPct val="150000"/>
              </a:lnSpc>
            </a:pPr>
            <a:r>
              <a:rPr lang="en-US" sz="1900" i="0" dirty="0">
                <a:solidFill>
                  <a:srgbClr val="2B2A2A"/>
                </a:solidFill>
                <a:effectLst/>
                <a:latin typeface="Times New Roman" panose="02020603050405020304" pitchFamily="18" charset="0"/>
                <a:cs typeface="Times New Roman" panose="02020603050405020304" pitchFamily="18" charset="0"/>
              </a:rPr>
              <a:t>Call methods using the dot notation.</a:t>
            </a:r>
          </a:p>
        </p:txBody>
      </p:sp>
      <p:pic>
        <p:nvPicPr>
          <p:cNvPr id="3" name="Picture 2">
            <a:extLst>
              <a:ext uri="{FF2B5EF4-FFF2-40B4-BE49-F238E27FC236}">
                <a16:creationId xmlns:a16="http://schemas.microsoft.com/office/drawing/2014/main" id="{92A78F40-03AD-34C9-7EEA-A1CF9018C320}"/>
              </a:ext>
            </a:extLst>
          </p:cNvPr>
          <p:cNvPicPr>
            <a:picLocks noChangeAspect="1"/>
          </p:cNvPicPr>
          <p:nvPr/>
        </p:nvPicPr>
        <p:blipFill>
          <a:blip r:embed="rId4"/>
          <a:stretch>
            <a:fillRect/>
          </a:stretch>
        </p:blipFill>
        <p:spPr>
          <a:xfrm>
            <a:off x="3082248" y="2789614"/>
            <a:ext cx="4732102" cy="1019222"/>
          </a:xfrm>
          <a:prstGeom prst="rect">
            <a:avLst/>
          </a:prstGeom>
        </p:spPr>
      </p:pic>
      <p:pic>
        <p:nvPicPr>
          <p:cNvPr id="6" name="Picture 5">
            <a:extLst>
              <a:ext uri="{FF2B5EF4-FFF2-40B4-BE49-F238E27FC236}">
                <a16:creationId xmlns:a16="http://schemas.microsoft.com/office/drawing/2014/main" id="{B4F526F6-A32C-0464-530C-0151B6195C18}"/>
              </a:ext>
            </a:extLst>
          </p:cNvPr>
          <p:cNvPicPr>
            <a:picLocks noChangeAspect="1"/>
          </p:cNvPicPr>
          <p:nvPr/>
        </p:nvPicPr>
        <p:blipFill>
          <a:blip r:embed="rId5"/>
          <a:stretch>
            <a:fillRect/>
          </a:stretch>
        </p:blipFill>
        <p:spPr>
          <a:xfrm>
            <a:off x="2369661" y="4221304"/>
            <a:ext cx="6157277" cy="715962"/>
          </a:xfrm>
          <a:prstGeom prst="rect">
            <a:avLst/>
          </a:prstGeom>
        </p:spPr>
      </p:pic>
    </p:spTree>
    <p:extLst>
      <p:ext uri="{BB962C8B-B14F-4D97-AF65-F5344CB8AC3E}">
        <p14:creationId xmlns:p14="http://schemas.microsoft.com/office/powerpoint/2010/main" val="4116588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489043"/>
            <a:ext cx="6934200" cy="715962"/>
          </a:xfrm>
        </p:spPr>
        <p:txBody>
          <a:bodyPr/>
          <a:lstStyle/>
          <a:p>
            <a:r>
              <a:rPr lang="en-US" altLang="en-US" sz="3000" b="1" dirty="0">
                <a:solidFill>
                  <a:schemeClr val="tx1"/>
                </a:solidFill>
              </a:rPr>
              <a:t>Constructor</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263556"/>
            <a:ext cx="6934200" cy="5105400"/>
          </a:xfrm>
        </p:spPr>
        <p:txBody>
          <a:bodyPr/>
          <a:lstStyle/>
          <a:p>
            <a:pPr algn="just">
              <a:lnSpc>
                <a:spcPct val="150000"/>
              </a:lnSpc>
            </a:pPr>
            <a:r>
              <a:rPr lang="en-US" sz="1900" i="0" dirty="0">
                <a:solidFill>
                  <a:srgbClr val="2B2A2A"/>
                </a:solidFill>
                <a:effectLst/>
                <a:latin typeface="Times New Roman" panose="02020603050405020304" pitchFamily="18" charset="0"/>
                <a:cs typeface="Times New Roman" panose="02020603050405020304" pitchFamily="18" charset="0"/>
              </a:rPr>
              <a:t>A constructor is a special method in Python classes, denoted by </a:t>
            </a:r>
            <a:r>
              <a:rPr lang="en-US" sz="2800" b="1" i="0" dirty="0">
                <a:solidFill>
                  <a:srgbClr val="2B2A2A"/>
                </a:solidFill>
                <a:effectLst/>
                <a:latin typeface="Times New Roman" panose="02020603050405020304" pitchFamily="18" charset="0"/>
                <a:cs typeface="Times New Roman" panose="02020603050405020304" pitchFamily="18" charset="0"/>
              </a:rPr>
              <a:t>__init__()</a:t>
            </a:r>
            <a:r>
              <a:rPr lang="en-US" sz="1900" i="0" dirty="0">
                <a:solidFill>
                  <a:srgbClr val="2B2A2A"/>
                </a:solidFill>
                <a:effectLst/>
                <a:latin typeface="Times New Roman" panose="02020603050405020304" pitchFamily="18" charset="0"/>
                <a:cs typeface="Times New Roman" panose="02020603050405020304" pitchFamily="18" charset="0"/>
              </a:rPr>
              <a:t>.</a:t>
            </a:r>
          </a:p>
          <a:p>
            <a:pPr algn="just">
              <a:lnSpc>
                <a:spcPct val="150000"/>
              </a:lnSpc>
            </a:pPr>
            <a:r>
              <a:rPr lang="en-US" sz="1900" i="0" dirty="0">
                <a:solidFill>
                  <a:srgbClr val="2B2A2A"/>
                </a:solidFill>
                <a:effectLst/>
                <a:latin typeface="Times New Roman" panose="02020603050405020304" pitchFamily="18" charset="0"/>
                <a:cs typeface="Times New Roman" panose="02020603050405020304" pitchFamily="18" charset="0"/>
              </a:rPr>
              <a:t>It is automatically called when an object of a class is created.</a:t>
            </a:r>
          </a:p>
          <a:p>
            <a:pPr algn="just">
              <a:lnSpc>
                <a:spcPct val="150000"/>
              </a:lnSpc>
            </a:pPr>
            <a:r>
              <a:rPr lang="en-US" sz="1900" i="0" dirty="0">
                <a:solidFill>
                  <a:srgbClr val="2B2A2A"/>
                </a:solidFill>
                <a:effectLst/>
                <a:latin typeface="Times New Roman" panose="02020603050405020304" pitchFamily="18" charset="0"/>
                <a:cs typeface="Times New Roman" panose="02020603050405020304" pitchFamily="18" charset="0"/>
              </a:rPr>
              <a:t>The purpose of a constructor is to initialize the object's attributes and perform any necessary setup.</a:t>
            </a:r>
          </a:p>
          <a:p>
            <a:pPr algn="just">
              <a:lnSpc>
                <a:spcPct val="150000"/>
              </a:lnSpc>
            </a:pPr>
            <a:r>
              <a:rPr lang="en-US" sz="1900" i="0" dirty="0">
                <a:solidFill>
                  <a:srgbClr val="2B2A2A"/>
                </a:solidFill>
                <a:effectLst/>
                <a:latin typeface="Times New Roman" panose="02020603050405020304" pitchFamily="18" charset="0"/>
                <a:cs typeface="Times New Roman" panose="02020603050405020304" pitchFamily="18" charset="0"/>
              </a:rPr>
              <a:t>You can define parameters within the constructor to accept values during object creation.</a:t>
            </a:r>
          </a:p>
        </p:txBody>
      </p:sp>
      <p:pic>
        <p:nvPicPr>
          <p:cNvPr id="4" name="Picture 3">
            <a:extLst>
              <a:ext uri="{FF2B5EF4-FFF2-40B4-BE49-F238E27FC236}">
                <a16:creationId xmlns:a16="http://schemas.microsoft.com/office/drawing/2014/main" id="{8CEFF773-C8C4-07B6-DCA5-B0200799789B}"/>
              </a:ext>
            </a:extLst>
          </p:cNvPr>
          <p:cNvPicPr>
            <a:picLocks noChangeAspect="1"/>
          </p:cNvPicPr>
          <p:nvPr/>
        </p:nvPicPr>
        <p:blipFill>
          <a:blip r:embed="rId4"/>
          <a:stretch>
            <a:fillRect/>
          </a:stretch>
        </p:blipFill>
        <p:spPr>
          <a:xfrm>
            <a:off x="3185995" y="4979632"/>
            <a:ext cx="4524609" cy="1447875"/>
          </a:xfrm>
          <a:prstGeom prst="rect">
            <a:avLst/>
          </a:prstGeom>
        </p:spPr>
      </p:pic>
    </p:spTree>
    <p:extLst>
      <p:ext uri="{BB962C8B-B14F-4D97-AF65-F5344CB8AC3E}">
        <p14:creationId xmlns:p14="http://schemas.microsoft.com/office/powerpoint/2010/main" val="4064722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489043"/>
            <a:ext cx="6934200" cy="715962"/>
          </a:xfrm>
        </p:spPr>
        <p:txBody>
          <a:bodyPr/>
          <a:lstStyle/>
          <a:p>
            <a:r>
              <a:rPr lang="en-US" altLang="en-US" sz="3000" b="1" dirty="0">
                <a:solidFill>
                  <a:schemeClr val="tx1"/>
                </a:solidFill>
              </a:rPr>
              <a:t>Destructor</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263556"/>
            <a:ext cx="6934200" cy="5105400"/>
          </a:xfrm>
        </p:spPr>
        <p:txBody>
          <a:bodyPr/>
          <a:lstStyle/>
          <a:p>
            <a:pPr algn="just">
              <a:lnSpc>
                <a:spcPct val="150000"/>
              </a:lnSpc>
            </a:pPr>
            <a:r>
              <a:rPr lang="en-US" sz="1900" i="0" dirty="0">
                <a:solidFill>
                  <a:srgbClr val="2B2A2A"/>
                </a:solidFill>
                <a:effectLst/>
                <a:latin typeface="Times New Roman" panose="02020603050405020304" pitchFamily="18" charset="0"/>
                <a:cs typeface="Times New Roman" panose="02020603050405020304" pitchFamily="18" charset="0"/>
              </a:rPr>
              <a:t>A destructor is another special method in Python classes, denoted by __del__().</a:t>
            </a:r>
          </a:p>
          <a:p>
            <a:pPr algn="just">
              <a:lnSpc>
                <a:spcPct val="150000"/>
              </a:lnSpc>
            </a:pPr>
            <a:r>
              <a:rPr lang="en-US" sz="1900" i="0" dirty="0">
                <a:solidFill>
                  <a:srgbClr val="2B2A2A"/>
                </a:solidFill>
                <a:effectLst/>
                <a:latin typeface="Times New Roman" panose="02020603050405020304" pitchFamily="18" charset="0"/>
                <a:cs typeface="Times New Roman" panose="02020603050405020304" pitchFamily="18" charset="0"/>
              </a:rPr>
              <a:t>It is automatically called when an object is about to be destroyed or goes out of scope.</a:t>
            </a:r>
          </a:p>
          <a:p>
            <a:pPr algn="just">
              <a:lnSpc>
                <a:spcPct val="150000"/>
              </a:lnSpc>
            </a:pPr>
            <a:r>
              <a:rPr lang="en-US" sz="1900" i="0" dirty="0">
                <a:solidFill>
                  <a:srgbClr val="2B2A2A"/>
                </a:solidFill>
                <a:effectLst/>
                <a:latin typeface="Times New Roman" panose="02020603050405020304" pitchFamily="18" charset="0"/>
                <a:cs typeface="Times New Roman" panose="02020603050405020304" pitchFamily="18" charset="0"/>
              </a:rPr>
              <a:t>The purpose of a destructor is to release resources, close files, or perform cleanup actions before the object is removed from memory.</a:t>
            </a:r>
          </a:p>
        </p:txBody>
      </p:sp>
      <p:pic>
        <p:nvPicPr>
          <p:cNvPr id="3" name="Picture 2">
            <a:extLst>
              <a:ext uri="{FF2B5EF4-FFF2-40B4-BE49-F238E27FC236}">
                <a16:creationId xmlns:a16="http://schemas.microsoft.com/office/drawing/2014/main" id="{A9CAB70C-E7D2-0CD3-03A2-08026DFF484E}"/>
              </a:ext>
            </a:extLst>
          </p:cNvPr>
          <p:cNvPicPr>
            <a:picLocks noChangeAspect="1"/>
          </p:cNvPicPr>
          <p:nvPr/>
        </p:nvPicPr>
        <p:blipFill>
          <a:blip r:embed="rId4"/>
          <a:stretch>
            <a:fillRect/>
          </a:stretch>
        </p:blipFill>
        <p:spPr>
          <a:xfrm>
            <a:off x="3378466" y="4553777"/>
            <a:ext cx="4139667" cy="2081333"/>
          </a:xfrm>
          <a:prstGeom prst="rect">
            <a:avLst/>
          </a:prstGeom>
        </p:spPr>
      </p:pic>
    </p:spTree>
    <p:extLst>
      <p:ext uri="{BB962C8B-B14F-4D97-AF65-F5344CB8AC3E}">
        <p14:creationId xmlns:p14="http://schemas.microsoft.com/office/powerpoint/2010/main" val="1941473881"/>
      </p:ext>
    </p:extLst>
  </p:cSld>
  <p:clrMapOvr>
    <a:masterClrMapping/>
  </p:clrMapOvr>
</p:sld>
</file>

<file path=ppt/theme/theme1.xml><?xml version="1.0" encoding="utf-8"?>
<a:theme xmlns:a="http://schemas.openxmlformats.org/drawingml/2006/main" name="powerpoint-template-24">
  <a:themeElements>
    <a:clrScheme name="powerpoint-template-24 13">
      <a:dk1>
        <a:srgbClr val="4D4D4D"/>
      </a:dk1>
      <a:lt1>
        <a:srgbClr val="FFFFFF"/>
      </a:lt1>
      <a:dk2>
        <a:srgbClr val="4D4D4D"/>
      </a:dk2>
      <a:lt2>
        <a:srgbClr val="015802"/>
      </a:lt2>
      <a:accent1>
        <a:srgbClr val="016E01"/>
      </a:accent1>
      <a:accent2>
        <a:srgbClr val="019003"/>
      </a:accent2>
      <a:accent3>
        <a:srgbClr val="FFFFFF"/>
      </a:accent3>
      <a:accent4>
        <a:srgbClr val="404040"/>
      </a:accent4>
      <a:accent5>
        <a:srgbClr val="AABAAA"/>
      </a:accent5>
      <a:accent6>
        <a:srgbClr val="018202"/>
      </a:accent6>
      <a:hlink>
        <a:srgbClr val="DE0000"/>
      </a:hlink>
      <a:folHlink>
        <a:srgbClr val="DDDDDD"/>
      </a:folHlink>
    </a:clrScheme>
    <a:fontScheme name="powerpoint-template-24">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owerpoint-template-24 1">
        <a:dk1>
          <a:srgbClr val="4D4D4D"/>
        </a:dk1>
        <a:lt1>
          <a:srgbClr val="FFFFFF"/>
        </a:lt1>
        <a:dk2>
          <a:srgbClr val="4D4D4D"/>
        </a:dk2>
        <a:lt2>
          <a:srgbClr val="0C209B"/>
        </a:lt2>
        <a:accent1>
          <a:srgbClr val="2167BF"/>
        </a:accent1>
        <a:accent2>
          <a:srgbClr val="C60C0D"/>
        </a:accent2>
        <a:accent3>
          <a:srgbClr val="FFFFFF"/>
        </a:accent3>
        <a:accent4>
          <a:srgbClr val="404040"/>
        </a:accent4>
        <a:accent5>
          <a:srgbClr val="ABB8DC"/>
        </a:accent5>
        <a:accent6>
          <a:srgbClr val="B30A0B"/>
        </a:accent6>
        <a:hlink>
          <a:srgbClr val="4793C7"/>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2">
        <a:dk1>
          <a:srgbClr val="4D4D4D"/>
        </a:dk1>
        <a:lt1>
          <a:srgbClr val="FFFFFF"/>
        </a:lt1>
        <a:dk2>
          <a:srgbClr val="4D4D4D"/>
        </a:dk2>
        <a:lt2>
          <a:srgbClr val="CC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3">
        <a:dk1>
          <a:srgbClr val="4D4D4D"/>
        </a:dk1>
        <a:lt1>
          <a:srgbClr val="FFFFFF"/>
        </a:lt1>
        <a:dk2>
          <a:srgbClr val="4D4D4D"/>
        </a:dk2>
        <a:lt2>
          <a:srgbClr val="93CB6A"/>
        </a:lt2>
        <a:accent1>
          <a:srgbClr val="71BE5E"/>
        </a:accent1>
        <a:accent2>
          <a:srgbClr val="A0CD6E"/>
        </a:accent2>
        <a:accent3>
          <a:srgbClr val="FFFFFF"/>
        </a:accent3>
        <a:accent4>
          <a:srgbClr val="404040"/>
        </a:accent4>
        <a:accent5>
          <a:srgbClr val="BBDBB6"/>
        </a:accent5>
        <a:accent6>
          <a:srgbClr val="91BA63"/>
        </a:accent6>
        <a:hlink>
          <a:srgbClr val="6BAB4A"/>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4">
        <a:dk1>
          <a:srgbClr val="4D4D4D"/>
        </a:dk1>
        <a:lt1>
          <a:srgbClr val="FFFFFF"/>
        </a:lt1>
        <a:dk2>
          <a:srgbClr val="4D4D4D"/>
        </a:dk2>
        <a:lt2>
          <a:srgbClr val="189C25"/>
        </a:lt2>
        <a:accent1>
          <a:srgbClr val="33B642"/>
        </a:accent1>
        <a:accent2>
          <a:srgbClr val="5ED05F"/>
        </a:accent2>
        <a:accent3>
          <a:srgbClr val="FFFFFF"/>
        </a:accent3>
        <a:accent4>
          <a:srgbClr val="404040"/>
        </a:accent4>
        <a:accent5>
          <a:srgbClr val="ADD7B0"/>
        </a:accent5>
        <a:accent6>
          <a:srgbClr val="54BC55"/>
        </a:accent6>
        <a:hlink>
          <a:srgbClr val="66D15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5">
        <a:dk1>
          <a:srgbClr val="4D4D4D"/>
        </a:dk1>
        <a:lt1>
          <a:srgbClr val="FFFFFF"/>
        </a:lt1>
        <a:dk2>
          <a:srgbClr val="4D4D4D"/>
        </a:dk2>
        <a:lt2>
          <a:srgbClr val="E1E14F"/>
        </a:lt2>
        <a:accent1>
          <a:srgbClr val="33B642"/>
        </a:accent1>
        <a:accent2>
          <a:srgbClr val="5ED05F"/>
        </a:accent2>
        <a:accent3>
          <a:srgbClr val="FFFFFF"/>
        </a:accent3>
        <a:accent4>
          <a:srgbClr val="404040"/>
        </a:accent4>
        <a:accent5>
          <a:srgbClr val="ADD7B0"/>
        </a:accent5>
        <a:accent6>
          <a:srgbClr val="54BC55"/>
        </a:accent6>
        <a:hlink>
          <a:srgbClr val="66D15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6">
        <a:dk1>
          <a:srgbClr val="4D4D4D"/>
        </a:dk1>
        <a:lt1>
          <a:srgbClr val="FFFFFF"/>
        </a:lt1>
        <a:dk2>
          <a:srgbClr val="4D4D4D"/>
        </a:dk2>
        <a:lt2>
          <a:srgbClr val="4C8E3D"/>
        </a:lt2>
        <a:accent1>
          <a:srgbClr val="66A050"/>
        </a:accent1>
        <a:accent2>
          <a:srgbClr val="6EA552"/>
        </a:accent2>
        <a:accent3>
          <a:srgbClr val="FFFFFF"/>
        </a:accent3>
        <a:accent4>
          <a:srgbClr val="404040"/>
        </a:accent4>
        <a:accent5>
          <a:srgbClr val="B8CDB3"/>
        </a:accent5>
        <a:accent6>
          <a:srgbClr val="639549"/>
        </a:accent6>
        <a:hlink>
          <a:srgbClr val="89B963"/>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7">
        <a:dk1>
          <a:srgbClr val="4D4D4D"/>
        </a:dk1>
        <a:lt1>
          <a:srgbClr val="FFFFFF"/>
        </a:lt1>
        <a:dk2>
          <a:srgbClr val="4D4D4D"/>
        </a:dk2>
        <a:lt2>
          <a:srgbClr val="4D7C48"/>
        </a:lt2>
        <a:accent1>
          <a:srgbClr val="599148"/>
        </a:accent1>
        <a:accent2>
          <a:srgbClr val="69A253"/>
        </a:accent2>
        <a:accent3>
          <a:srgbClr val="FFFFFF"/>
        </a:accent3>
        <a:accent4>
          <a:srgbClr val="404040"/>
        </a:accent4>
        <a:accent5>
          <a:srgbClr val="B5C7B1"/>
        </a:accent5>
        <a:accent6>
          <a:srgbClr val="5E924A"/>
        </a:accent6>
        <a:hlink>
          <a:srgbClr val="80C15D"/>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8">
        <a:dk1>
          <a:srgbClr val="4D4D4D"/>
        </a:dk1>
        <a:lt1>
          <a:srgbClr val="FFFFFF"/>
        </a:lt1>
        <a:dk2>
          <a:srgbClr val="4D4D4D"/>
        </a:dk2>
        <a:lt2>
          <a:srgbClr val="467F20"/>
        </a:lt2>
        <a:accent1>
          <a:srgbClr val="5CA822"/>
        </a:accent1>
        <a:accent2>
          <a:srgbClr val="66C022"/>
        </a:accent2>
        <a:accent3>
          <a:srgbClr val="FFFFFF"/>
        </a:accent3>
        <a:accent4>
          <a:srgbClr val="404040"/>
        </a:accent4>
        <a:accent5>
          <a:srgbClr val="B5D1AB"/>
        </a:accent5>
        <a:accent6>
          <a:srgbClr val="5CAE1E"/>
        </a:accent6>
        <a:hlink>
          <a:srgbClr val="71CF2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9">
        <a:dk1>
          <a:srgbClr val="4D4D4D"/>
        </a:dk1>
        <a:lt1>
          <a:srgbClr val="FFFFFF"/>
        </a:lt1>
        <a:dk2>
          <a:srgbClr val="4D4D4D"/>
        </a:dk2>
        <a:lt2>
          <a:srgbClr val="8A9BA5"/>
        </a:lt2>
        <a:accent1>
          <a:srgbClr val="5CA822"/>
        </a:accent1>
        <a:accent2>
          <a:srgbClr val="66C022"/>
        </a:accent2>
        <a:accent3>
          <a:srgbClr val="FFFFFF"/>
        </a:accent3>
        <a:accent4>
          <a:srgbClr val="404040"/>
        </a:accent4>
        <a:accent5>
          <a:srgbClr val="B5D1AB"/>
        </a:accent5>
        <a:accent6>
          <a:srgbClr val="5CAE1E"/>
        </a:accent6>
        <a:hlink>
          <a:srgbClr val="71CF2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0">
        <a:dk1>
          <a:srgbClr val="4D4D4D"/>
        </a:dk1>
        <a:lt1>
          <a:srgbClr val="FFFFFF"/>
        </a:lt1>
        <a:dk2>
          <a:srgbClr val="4D4D4D"/>
        </a:dk2>
        <a:lt2>
          <a:srgbClr val="51873B"/>
        </a:lt2>
        <a:accent1>
          <a:srgbClr val="669E4B"/>
        </a:accent1>
        <a:accent2>
          <a:srgbClr val="79B25C"/>
        </a:accent2>
        <a:accent3>
          <a:srgbClr val="FFFFFF"/>
        </a:accent3>
        <a:accent4>
          <a:srgbClr val="404040"/>
        </a:accent4>
        <a:accent5>
          <a:srgbClr val="B8CCB1"/>
        </a:accent5>
        <a:accent6>
          <a:srgbClr val="6DA153"/>
        </a:accent6>
        <a:hlink>
          <a:srgbClr val="92CB6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1">
        <a:dk1>
          <a:srgbClr val="4D4D4D"/>
        </a:dk1>
        <a:lt1>
          <a:srgbClr val="FFFFFF"/>
        </a:lt1>
        <a:dk2>
          <a:srgbClr val="4D4D4D"/>
        </a:dk2>
        <a:lt2>
          <a:srgbClr val="0E7E24"/>
        </a:lt2>
        <a:accent1>
          <a:srgbClr val="369026"/>
        </a:accent1>
        <a:accent2>
          <a:srgbClr val="57A025"/>
        </a:accent2>
        <a:accent3>
          <a:srgbClr val="FFFFFF"/>
        </a:accent3>
        <a:accent4>
          <a:srgbClr val="404040"/>
        </a:accent4>
        <a:accent5>
          <a:srgbClr val="AEC6AC"/>
        </a:accent5>
        <a:accent6>
          <a:srgbClr val="4E9120"/>
        </a:accent6>
        <a:hlink>
          <a:srgbClr val="73B023"/>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2">
        <a:dk1>
          <a:srgbClr val="4D4D4D"/>
        </a:dk1>
        <a:lt1>
          <a:srgbClr val="FFFFFF"/>
        </a:lt1>
        <a:dk2>
          <a:srgbClr val="4D4D4D"/>
        </a:dk2>
        <a:lt2>
          <a:srgbClr val="015802"/>
        </a:lt2>
        <a:accent1>
          <a:srgbClr val="016E01"/>
        </a:accent1>
        <a:accent2>
          <a:srgbClr val="019003"/>
        </a:accent2>
        <a:accent3>
          <a:srgbClr val="FFFFFF"/>
        </a:accent3>
        <a:accent4>
          <a:srgbClr val="404040"/>
        </a:accent4>
        <a:accent5>
          <a:srgbClr val="AABAAA"/>
        </a:accent5>
        <a:accent6>
          <a:srgbClr val="018202"/>
        </a:accent6>
        <a:hlink>
          <a:srgbClr val="01A604"/>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3">
        <a:dk1>
          <a:srgbClr val="4D4D4D"/>
        </a:dk1>
        <a:lt1>
          <a:srgbClr val="FFFFFF"/>
        </a:lt1>
        <a:dk2>
          <a:srgbClr val="4D4D4D"/>
        </a:dk2>
        <a:lt2>
          <a:srgbClr val="015802"/>
        </a:lt2>
        <a:accent1>
          <a:srgbClr val="016E01"/>
        </a:accent1>
        <a:accent2>
          <a:srgbClr val="019003"/>
        </a:accent2>
        <a:accent3>
          <a:srgbClr val="FFFFFF"/>
        </a:accent3>
        <a:accent4>
          <a:srgbClr val="404040"/>
        </a:accent4>
        <a:accent5>
          <a:srgbClr val="AABAAA"/>
        </a:accent5>
        <a:accent6>
          <a:srgbClr val="018202"/>
        </a:accent6>
        <a:hlink>
          <a:srgbClr val="DE0000"/>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powerpoint-template</Template>
  <TotalTime>2077</TotalTime>
  <Words>1162</Words>
  <Application>Microsoft Office PowerPoint</Application>
  <PresentationFormat>On-screen Show (4:3)</PresentationFormat>
  <Paragraphs>107</Paragraphs>
  <Slides>24</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Microsoft Sans Serif</vt:lpstr>
      <vt:lpstr>Söhne</vt:lpstr>
      <vt:lpstr>Times New Roman</vt:lpstr>
      <vt:lpstr>powerpoint-template-24</vt:lpstr>
      <vt:lpstr>Introduction to</vt:lpstr>
      <vt:lpstr>What is OOP?</vt:lpstr>
      <vt:lpstr>Understanding OOP</vt:lpstr>
      <vt:lpstr>Class</vt:lpstr>
      <vt:lpstr>Object</vt:lpstr>
      <vt:lpstr>Calling Methods</vt:lpstr>
      <vt:lpstr>Calling Methods</vt:lpstr>
      <vt:lpstr>Constructor</vt:lpstr>
      <vt:lpstr>Destructor</vt:lpstr>
      <vt:lpstr>Class Activity</vt:lpstr>
      <vt:lpstr>Inheritance</vt:lpstr>
      <vt:lpstr>Inheritance types</vt:lpstr>
      <vt:lpstr>Examples: Single Inheritance</vt:lpstr>
      <vt:lpstr>Examples: Multiple Inheritance</vt:lpstr>
      <vt:lpstr>Examples: Multilevel Inheritance</vt:lpstr>
      <vt:lpstr>Polymorphism</vt:lpstr>
      <vt:lpstr>Polymorphism: Example</vt:lpstr>
      <vt:lpstr>Encapsulation</vt:lpstr>
      <vt:lpstr>Encapsulation: Example</vt:lpstr>
      <vt:lpstr>Abstraction</vt:lpstr>
      <vt:lpstr>Abstraction: Example</vt:lpstr>
      <vt:lpstr>Assignment 14: Classes</vt:lpstr>
      <vt:lpstr>Assignment 14: Requirements</vt:lpstr>
      <vt:lpstr>Assignment 14: 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Hammad Imran</dc:creator>
  <cp:lastModifiedBy>Maddy exx</cp:lastModifiedBy>
  <cp:revision>47</cp:revision>
  <dcterms:created xsi:type="dcterms:W3CDTF">2023-07-15T06:48:42Z</dcterms:created>
  <dcterms:modified xsi:type="dcterms:W3CDTF">2023-09-23T13:49:51Z</dcterms:modified>
</cp:coreProperties>
</file>