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12/24/2020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Dual Nature of Radiation and Matter</a:t>
            </a:r>
            <a:endParaRPr lang="en-IN" dirty="0"/>
          </a:p>
        </p:txBody>
      </p:sp>
      <p:sp>
        <p:nvSpPr>
          <p:cNvPr id="3" name="Subtitle 2"/>
          <p:cNvSpPr>
            <a:spLocks noGrp="1"/>
          </p:cNvSpPr>
          <p:nvPr>
            <p:ph type="subTitle" idx="1"/>
          </p:nvPr>
        </p:nvSpPr>
        <p:spPr/>
        <p:txBody>
          <a:bodyPr/>
          <a:lstStyle/>
          <a:p>
            <a:r>
              <a:rPr lang="en-IN" dirty="0" smtClean="0"/>
              <a:t>Chap-</a:t>
            </a:r>
            <a:r>
              <a:rPr lang="en-US" b="1" dirty="0">
                <a:effectLst/>
              </a:rPr>
              <a:t>14</a:t>
            </a:r>
            <a:endParaRPr lang="en-IN" dirty="0"/>
          </a:p>
        </p:txBody>
      </p:sp>
    </p:spTree>
    <p:extLst>
      <p:ext uri="{BB962C8B-B14F-4D97-AF65-F5344CB8AC3E}">
        <p14:creationId xmlns:p14="http://schemas.microsoft.com/office/powerpoint/2010/main" val="2847975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of experiment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effectLst/>
                  </a:rPr>
                  <a:t>The photocurrent and hence the number of electrons depended on the intensity but not on the frequency of incident radiation, as long as the incident frequency was </a:t>
                </a:r>
                <a:r>
                  <a:rPr lang="en-US" dirty="0" smtClean="0">
                    <a:effectLst/>
                  </a:rPr>
                  <a:t>larger </a:t>
                </a:r>
                <a:r>
                  <a:rPr lang="en-US" dirty="0">
                    <a:effectLst/>
                  </a:rPr>
                  <a:t>than the threshold frequency </a:t>
                </a:r>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𝑣</m:t>
                        </m:r>
                      </m:e>
                      <m:sub>
                        <m:r>
                          <a:rPr lang="en-IN" i="1">
                            <a:effectLst/>
                            <a:latin typeface="Cambria Math" panose="02040503050406030204" pitchFamily="18" charset="0"/>
                          </a:rPr>
                          <m:t>0</m:t>
                        </m:r>
                      </m:sub>
                    </m:sSub>
                  </m:oMath>
                </a14:m>
                <a:r>
                  <a:rPr lang="en-IN" dirty="0" smtClean="0"/>
                  <a:t> </a:t>
                </a:r>
                <a:r>
                  <a:rPr lang="en-US" dirty="0">
                    <a:effectLst/>
                  </a:rPr>
                  <a:t>and </a:t>
                </a:r>
                <a:r>
                  <a:rPr lang="en-US" dirty="0" smtClean="0">
                    <a:effectLst/>
                  </a:rPr>
                  <a:t>the</a:t>
                </a:r>
                <a:r>
                  <a:rPr lang="en-US" dirty="0">
                    <a:effectLst/>
                  </a:rPr>
                  <a:t> </a:t>
                </a:r>
                <a:r>
                  <a:rPr lang="en-US" dirty="0" smtClean="0">
                    <a:effectLst/>
                  </a:rPr>
                  <a:t>potential </a:t>
                </a:r>
                <a:r>
                  <a:rPr lang="en-US" dirty="0">
                    <a:effectLst/>
                  </a:rPr>
                  <a:t>of anode was higher than that of cathode</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30" t="-165"/>
                </a:stretch>
              </a:blipFill>
            </p:spPr>
            <p:txBody>
              <a:bodyPr/>
              <a:lstStyle/>
              <a:p>
                <a:r>
                  <a:rPr lang="en-IN">
                    <a:noFill/>
                  </a:rPr>
                  <a:t> </a:t>
                </a:r>
              </a:p>
            </p:txBody>
          </p:sp>
        </mc:Fallback>
      </mc:AlternateContent>
    </p:spTree>
    <p:extLst>
      <p:ext uri="{BB962C8B-B14F-4D97-AF65-F5344CB8AC3E}">
        <p14:creationId xmlns:p14="http://schemas.microsoft.com/office/powerpoint/2010/main" val="24075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4136"/>
            <a:ext cx="12192000" cy="731522"/>
          </a:xfrm>
        </p:spPr>
        <p:txBody>
          <a:bodyPr>
            <a:normAutofit fontScale="90000"/>
          </a:bodyPr>
          <a:lstStyle/>
          <a:p>
            <a:r>
              <a:rPr lang="en-US" dirty="0">
                <a:effectLst/>
              </a:rPr>
              <a:t>Failure of Wave Theory to Explain the Observations</a:t>
            </a:r>
            <a:endParaRPr lang="en-IN" dirty="0"/>
          </a:p>
        </p:txBody>
      </p:sp>
      <p:sp>
        <p:nvSpPr>
          <p:cNvPr id="3" name="Content Placeholder 2"/>
          <p:cNvSpPr>
            <a:spLocks noGrp="1"/>
          </p:cNvSpPr>
          <p:nvPr>
            <p:ph idx="1"/>
          </p:nvPr>
        </p:nvSpPr>
        <p:spPr>
          <a:xfrm>
            <a:off x="226422" y="1288869"/>
            <a:ext cx="11747863" cy="5242560"/>
          </a:xfrm>
        </p:spPr>
        <p:txBody>
          <a:bodyPr>
            <a:noAutofit/>
          </a:bodyPr>
          <a:lstStyle/>
          <a:p>
            <a:r>
              <a:rPr lang="en-US" sz="1500" dirty="0">
                <a:effectLst/>
              </a:rPr>
              <a:t>Most </a:t>
            </a:r>
            <a:r>
              <a:rPr lang="en-US" sz="1500" dirty="0" smtClean="0">
                <a:effectLst/>
              </a:rPr>
              <a:t>of these observations could not </a:t>
            </a:r>
            <a:r>
              <a:rPr lang="en-US" sz="1500" dirty="0">
                <a:effectLst/>
              </a:rPr>
              <a:t>be explained by the wave theory </a:t>
            </a:r>
            <a:r>
              <a:rPr lang="en-US" sz="1500" dirty="0" smtClean="0">
                <a:effectLst/>
              </a:rPr>
              <a:t>of electromagnetic radiation</a:t>
            </a:r>
          </a:p>
          <a:p>
            <a:r>
              <a:rPr lang="en-US" sz="1500" dirty="0">
                <a:effectLst/>
              </a:rPr>
              <a:t>First and foremost was the instantaneous emission of electrons on incidence of </a:t>
            </a:r>
            <a:r>
              <a:rPr lang="en-US" sz="1500" dirty="0" smtClean="0">
                <a:effectLst/>
              </a:rPr>
              <a:t>light</a:t>
            </a:r>
          </a:p>
          <a:p>
            <a:r>
              <a:rPr lang="en-US" sz="1500" dirty="0">
                <a:effectLst/>
              </a:rPr>
              <a:t>Wave picture would expect that the metal surface will absorb the incident energy </a:t>
            </a:r>
            <a:r>
              <a:rPr lang="en-US" sz="1500" dirty="0" smtClean="0">
                <a:effectLst/>
              </a:rPr>
              <a:t>continuously</a:t>
            </a:r>
          </a:p>
          <a:p>
            <a:r>
              <a:rPr lang="en-US" sz="1500" dirty="0">
                <a:effectLst/>
              </a:rPr>
              <a:t>The metal surface will require reasonable time (~ few minutes  to hours) to accumulate sufficient energy to knock off </a:t>
            </a:r>
            <a:r>
              <a:rPr lang="en-US" sz="1500" dirty="0" smtClean="0">
                <a:effectLst/>
              </a:rPr>
              <a:t>electrons</a:t>
            </a:r>
          </a:p>
          <a:p>
            <a:r>
              <a:rPr lang="en-US" sz="1500" dirty="0">
                <a:effectLst/>
              </a:rPr>
              <a:t>Greater the intensity of incident radiation, more will be the incident energy, hence expected time required to knock off the electrons will be </a:t>
            </a:r>
            <a:r>
              <a:rPr lang="en-US" sz="1500" dirty="0" smtClean="0">
                <a:effectLst/>
              </a:rPr>
              <a:t>less</a:t>
            </a:r>
          </a:p>
          <a:p>
            <a:r>
              <a:rPr lang="en-US" sz="1500" dirty="0">
                <a:effectLst/>
              </a:rPr>
              <a:t>For small incident intensity, the energy incident on unit area in unit time will be small, and will take longer to knock off the </a:t>
            </a:r>
            <a:r>
              <a:rPr lang="en-US" sz="1500" dirty="0" smtClean="0">
                <a:effectLst/>
              </a:rPr>
              <a:t>electrons</a:t>
            </a:r>
          </a:p>
          <a:p>
            <a:r>
              <a:rPr lang="en-US" sz="1500" dirty="0">
                <a:effectLst/>
              </a:rPr>
              <a:t>These arguments were contradictory to </a:t>
            </a:r>
            <a:r>
              <a:rPr lang="en-US" sz="1500" dirty="0" smtClean="0">
                <a:effectLst/>
              </a:rPr>
              <a:t>observations</a:t>
            </a:r>
          </a:p>
          <a:p>
            <a:r>
              <a:rPr lang="en-US" sz="1500" dirty="0">
                <a:effectLst/>
              </a:rPr>
              <a:t>Secondly, since larger incident intensity implies larger energy, the electrons are expected to be emitted with larger kinetic </a:t>
            </a:r>
            <a:r>
              <a:rPr lang="en-US" sz="1500" dirty="0" smtClean="0">
                <a:effectLst/>
              </a:rPr>
              <a:t>energy, </a:t>
            </a:r>
            <a:r>
              <a:rPr lang="en-US" sz="1500" dirty="0">
                <a:effectLst/>
              </a:rPr>
              <a:t>But the observation showed that </a:t>
            </a:r>
            <a:r>
              <a:rPr lang="en-US" sz="1500" dirty="0" smtClean="0">
                <a:effectLst/>
              </a:rPr>
              <a:t>the </a:t>
            </a:r>
            <a:r>
              <a:rPr lang="en-US" sz="1500" dirty="0">
                <a:effectLst/>
              </a:rPr>
              <a:t>maximum kinetic  energy  did  not  depend  on the incident intensity  but  depended  on the incident </a:t>
            </a:r>
            <a:r>
              <a:rPr lang="en-US" sz="1500" dirty="0" smtClean="0">
                <a:effectLst/>
              </a:rPr>
              <a:t>frequency.</a:t>
            </a:r>
          </a:p>
          <a:p>
            <a:r>
              <a:rPr lang="en-US" sz="1500" dirty="0">
                <a:effectLst/>
              </a:rPr>
              <a:t>According to wave theory, frequency of incident radiation  has  no role  in  determining  the  kinetic  energy  of </a:t>
            </a:r>
            <a:r>
              <a:rPr lang="en-US" sz="1500" dirty="0" smtClean="0">
                <a:effectLst/>
              </a:rPr>
              <a:t>photoelectrons</a:t>
            </a:r>
          </a:p>
          <a:p>
            <a:r>
              <a:rPr lang="en-US" sz="1500" dirty="0">
                <a:effectLst/>
              </a:rPr>
              <a:t>wave theory expected photoelectrons to be emitted for any frequency if the intensity of radiation was large enough. But observations indicated that for a given metal surface</a:t>
            </a:r>
            <a:r>
              <a:rPr lang="en-US" sz="1500" dirty="0" smtClean="0">
                <a:effectLst/>
              </a:rPr>
              <a:t>,</a:t>
            </a:r>
            <a:r>
              <a:rPr lang="en-US" sz="1500" dirty="0">
                <a:effectLst/>
              </a:rPr>
              <a:t> below </a:t>
            </a:r>
            <a:r>
              <a:rPr lang="en-US" sz="1500" dirty="0" smtClean="0">
                <a:effectLst/>
              </a:rPr>
              <a:t>threshold frequency no</a:t>
            </a:r>
            <a:r>
              <a:rPr lang="en-IN" sz="1500" dirty="0">
                <a:effectLst/>
              </a:rPr>
              <a:t> </a:t>
            </a:r>
            <a:r>
              <a:rPr lang="en-US" sz="1500" dirty="0" smtClean="0">
                <a:effectLst/>
              </a:rPr>
              <a:t>photoelectrons </a:t>
            </a:r>
            <a:r>
              <a:rPr lang="en-US" sz="1500" dirty="0">
                <a:effectLst/>
              </a:rPr>
              <a:t>were emitted</a:t>
            </a:r>
            <a:endParaRPr lang="en-US" sz="1500" dirty="0" smtClean="0">
              <a:effectLst/>
            </a:endParaRPr>
          </a:p>
          <a:p>
            <a:endParaRPr lang="en-IN" sz="1500" dirty="0"/>
          </a:p>
        </p:txBody>
      </p:sp>
    </p:spTree>
    <p:extLst>
      <p:ext uri="{BB962C8B-B14F-4D97-AF65-F5344CB8AC3E}">
        <p14:creationId xmlns:p14="http://schemas.microsoft.com/office/powerpoint/2010/main" val="186808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44731"/>
          </a:xfrm>
        </p:spPr>
        <p:txBody>
          <a:bodyPr>
            <a:normAutofit fontScale="90000"/>
          </a:bodyPr>
          <a:lstStyle/>
          <a:p>
            <a:r>
              <a:rPr lang="en-US" dirty="0">
                <a:effectLst/>
              </a:rPr>
              <a:t>Einstein’s Postulate of Quantization of Energy and the Photoelectric Equation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9303" y="1611085"/>
                <a:ext cx="11521440" cy="5024845"/>
              </a:xfrm>
            </p:spPr>
            <p:txBody>
              <a:bodyPr/>
              <a:lstStyle/>
              <a:p>
                <a:r>
                  <a:rPr lang="en-US" dirty="0">
                    <a:effectLst/>
                  </a:rPr>
                  <a:t>Einstein proposed that under certain conditions, light behaves as if it was a particle and its energy is released  or absorbed in bundles or </a:t>
                </a:r>
                <a:r>
                  <a:rPr lang="en-US" dirty="0" smtClean="0">
                    <a:effectLst/>
                  </a:rPr>
                  <a:t>quanta.</a:t>
                </a:r>
              </a:p>
              <a:p>
                <a:r>
                  <a:rPr lang="en-US" dirty="0">
                    <a:effectLst/>
                  </a:rPr>
                  <a:t>He named the quantum of energy of light as </a:t>
                </a:r>
                <a:r>
                  <a:rPr lang="en-US" dirty="0" smtClean="0">
                    <a:effectLst/>
                  </a:rPr>
                  <a:t>photon.</a:t>
                </a:r>
              </a:p>
              <a:p>
                <a:r>
                  <a:rPr lang="en-US" dirty="0">
                    <a:effectLst/>
                  </a:rPr>
                  <a:t>It may be noted that the </a:t>
                </a:r>
                <a:r>
                  <a:rPr lang="en-US" dirty="0" smtClean="0">
                    <a:effectLst/>
                  </a:rPr>
                  <a:t>equation</a:t>
                </a:r>
                <a:r>
                  <a:rPr lang="en-IN" dirty="0">
                    <a:effectLst/>
                  </a:rPr>
                  <a:t> </a:t>
                </a:r>
                <a:r>
                  <a:rPr lang="en-US" i="1" dirty="0" smtClean="0">
                    <a:effectLst/>
                  </a:rPr>
                  <a:t>E </a:t>
                </a:r>
                <a:r>
                  <a:rPr lang="en-US" dirty="0">
                    <a:effectLst/>
                  </a:rPr>
                  <a:t>= </a:t>
                </a:r>
                <a:r>
                  <a:rPr lang="en-US" i="1" dirty="0" smtClean="0">
                    <a:effectLst/>
                  </a:rPr>
                  <a:t>h</a:t>
                </a:r>
                <a14:m>
                  <m:oMath xmlns:m="http://schemas.openxmlformats.org/officeDocument/2006/math">
                    <m:r>
                      <a:rPr lang="en-US" i="1" smtClean="0">
                        <a:effectLst/>
                        <a:latin typeface="Cambria Math" panose="02040503050406030204" pitchFamily="18" charset="0"/>
                        <a:ea typeface="Cambria Math" panose="02040503050406030204" pitchFamily="18" charset="0"/>
                      </a:rPr>
                      <m:t>𝜐</m:t>
                    </m:r>
                  </m:oMath>
                </a14:m>
                <a:r>
                  <a:rPr lang="en-IN" dirty="0" smtClean="0"/>
                  <a:t> </a:t>
                </a:r>
                <a:r>
                  <a:rPr lang="en-US" dirty="0">
                    <a:effectLst/>
                  </a:rPr>
                  <a:t>is a relation between a particle like property, </a:t>
                </a:r>
                <a:r>
                  <a:rPr lang="en-US" dirty="0" smtClean="0">
                    <a:effectLst/>
                  </a:rPr>
                  <a:t>i.e. </a:t>
                </a:r>
                <a:r>
                  <a:rPr lang="en-US" dirty="0" smtClean="0">
                    <a:effectLst/>
                  </a:rPr>
                  <a:t>energy </a:t>
                </a:r>
                <a:r>
                  <a:rPr lang="en-US" dirty="0">
                    <a:effectLst/>
                  </a:rPr>
                  <a:t>E and a wave like property, </a:t>
                </a:r>
                <a:r>
                  <a:rPr lang="en-US" dirty="0" smtClean="0">
                    <a:effectLst/>
                  </a:rPr>
                  <a:t>i.e.</a:t>
                </a:r>
                <a:r>
                  <a:rPr lang="en-US" dirty="0" smtClean="0">
                    <a:effectLst/>
                  </a:rPr>
                  <a:t> </a:t>
                </a:r>
                <a:r>
                  <a:rPr lang="en-US" dirty="0">
                    <a:effectLst/>
                  </a:rPr>
                  <a:t>frequency </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IN" dirty="0" smtClean="0"/>
                  <a:t>.</a:t>
                </a:r>
              </a:p>
              <a:p>
                <a:r>
                  <a:rPr lang="en-IN" dirty="0" smtClean="0"/>
                  <a:t>Above equation holds good for</a:t>
                </a:r>
                <a:r>
                  <a:rPr lang="en-US" dirty="0" smtClean="0">
                    <a:effectLst/>
                  </a:rPr>
                  <a:t> </a:t>
                </a:r>
                <a:r>
                  <a:rPr lang="en-US" dirty="0">
                    <a:effectLst/>
                  </a:rPr>
                  <a:t>the entire electromagnetic </a:t>
                </a:r>
                <a:r>
                  <a:rPr lang="en-US" dirty="0" smtClean="0">
                    <a:effectLst/>
                  </a:rPr>
                  <a:t>spectrum</a:t>
                </a:r>
                <a:endParaRPr lang="en-IN" dirty="0">
                  <a:effectLst/>
                </a:endParaRPr>
              </a:p>
              <a:p>
                <a:r>
                  <a:rPr lang="en-US" dirty="0">
                    <a:effectLst/>
                  </a:rPr>
                  <a:t>It says that energy of electromagnetic radiation is directly proportional to the  frequency  (and  is inversely proportional to the </a:t>
                </a:r>
                <a:r>
                  <a:rPr lang="en-US" dirty="0" smtClean="0">
                    <a:effectLst/>
                  </a:rPr>
                  <a:t>wavelength)</a:t>
                </a:r>
              </a:p>
              <a:p>
                <a:r>
                  <a:rPr lang="en-US" dirty="0">
                    <a:effectLst/>
                  </a:rPr>
                  <a:t>Hence high frequency </a:t>
                </a:r>
                <a:r>
                  <a:rPr lang="en-US" dirty="0" smtClean="0">
                    <a:effectLst/>
                  </a:rPr>
                  <a:t>radiation </a:t>
                </a:r>
                <a:r>
                  <a:rPr lang="en-US" dirty="0">
                    <a:effectLst/>
                  </a:rPr>
                  <a:t>means high energy </a:t>
                </a:r>
                <a:r>
                  <a:rPr lang="en-US" dirty="0" smtClean="0">
                    <a:effectLst/>
                  </a:rPr>
                  <a:t>radiation</a:t>
                </a:r>
              </a:p>
              <a:p>
                <a:r>
                  <a:rPr lang="en-US" dirty="0">
                    <a:effectLst/>
                  </a:rPr>
                  <a:t>Alternatively, short wavelength radiation means high energy radiation</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9303" y="1611085"/>
                <a:ext cx="11521440" cy="5024845"/>
              </a:xfrm>
              <a:blipFill>
                <a:blip r:embed="rId2"/>
                <a:stretch>
                  <a:fillRect l="-529"/>
                </a:stretch>
              </a:blipFill>
            </p:spPr>
            <p:txBody>
              <a:bodyPr/>
              <a:lstStyle/>
              <a:p>
                <a:r>
                  <a:rPr lang="en-IN">
                    <a:noFill/>
                  </a:rPr>
                  <a:t> </a:t>
                </a:r>
              </a:p>
            </p:txBody>
          </p:sp>
        </mc:Fallback>
      </mc:AlternateContent>
    </p:spTree>
    <p:extLst>
      <p:ext uri="{BB962C8B-B14F-4D97-AF65-F5344CB8AC3E}">
        <p14:creationId xmlns:p14="http://schemas.microsoft.com/office/powerpoint/2010/main" val="8911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50" y="330926"/>
            <a:ext cx="11843656" cy="679268"/>
          </a:xfrm>
        </p:spPr>
        <p:txBody>
          <a:bodyPr>
            <a:normAutofit fontScale="90000"/>
          </a:bodyPr>
          <a:lstStyle/>
          <a:p>
            <a:r>
              <a:rPr lang="en-US" dirty="0">
                <a:effectLst/>
              </a:rPr>
              <a:t>Einstein's postulate of quantization of energy for the observations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2550" y="1149531"/>
                <a:ext cx="11782696" cy="5451565"/>
              </a:xfrm>
            </p:spPr>
            <p:txBody>
              <a:bodyPr>
                <a:normAutofit fontScale="70000" lnSpcReduction="20000"/>
              </a:bodyPr>
              <a:lstStyle/>
              <a:p>
                <a:pPr marL="0" indent="0">
                  <a:buNone/>
                </a:pPr>
                <a:r>
                  <a:rPr lang="en-US" dirty="0" smtClean="0">
                    <a:effectLst/>
                  </a:rPr>
                  <a:t>1. Einstein argued that when a photon of ultraviolet radiation arrives at the metal surface and collides with an electron, it gives all of its energy </a:t>
                </a:r>
                <a:r>
                  <a:rPr lang="en-US" i="1" dirty="0" smtClean="0">
                    <a:effectLst/>
                  </a:rPr>
                  <a:t>h</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US" dirty="0" smtClean="0">
                    <a:effectLst/>
                  </a:rPr>
                  <a:t> </a:t>
                </a:r>
                <a:r>
                  <a:rPr lang="en-US" dirty="0">
                    <a:effectLst/>
                  </a:rPr>
                  <a:t>to the electron</a:t>
                </a:r>
                <a:r>
                  <a:rPr lang="en-US" dirty="0" smtClean="0">
                    <a:effectLst/>
                  </a:rPr>
                  <a:t>.</a:t>
                </a:r>
              </a:p>
              <a:p>
                <a:r>
                  <a:rPr lang="en-US" dirty="0">
                    <a:effectLst/>
                  </a:rPr>
                  <a:t>E</a:t>
                </a:r>
                <a:r>
                  <a:rPr lang="en-US" dirty="0" smtClean="0">
                    <a:effectLst/>
                  </a:rPr>
                  <a:t>lectrons </a:t>
                </a:r>
                <a:r>
                  <a:rPr lang="en-US" dirty="0">
                    <a:effectLst/>
                  </a:rPr>
                  <a:t>will be </a:t>
                </a:r>
                <a:r>
                  <a:rPr lang="en-US" dirty="0" smtClean="0">
                    <a:effectLst/>
                  </a:rPr>
                  <a:t>emitted from metal plate if </a:t>
                </a:r>
                <a:r>
                  <a:rPr lang="en-US" dirty="0">
                    <a:effectLst/>
                  </a:rPr>
                  <a:t>and only if the energy gained by the electrons is more than or equal to </a:t>
                </a:r>
                <a:r>
                  <a:rPr lang="en-US" dirty="0" smtClean="0">
                    <a:effectLst/>
                  </a:rPr>
                  <a:t>some minimum amount of energy called as work function </a:t>
                </a:r>
                <a14:m>
                  <m:oMath xmlns:m="http://schemas.openxmlformats.org/officeDocument/2006/math">
                    <m:sSub>
                      <m:sSubPr>
                        <m:ctrlPr>
                          <a:rPr lang="en-US" i="1" smtClean="0">
                            <a:effectLst/>
                            <a:latin typeface="Cambria Math" panose="02040503050406030204" pitchFamily="18" charset="0"/>
                          </a:rPr>
                        </m:ctrlPr>
                      </m:sSubPr>
                      <m:e>
                        <m:r>
                          <a:rPr lang="en-US" i="1" smtClean="0">
                            <a:effectLst/>
                            <a:latin typeface="Cambria Math" panose="02040503050406030204" pitchFamily="18" charset="0"/>
                            <a:ea typeface="Cambria Math" panose="02040503050406030204" pitchFamily="18" charset="0"/>
                          </a:rPr>
                          <m:t>𝜙</m:t>
                        </m:r>
                      </m:e>
                      <m:sub>
                        <m:r>
                          <a:rPr lang="en-IN" b="0" i="1" smtClean="0">
                            <a:effectLst/>
                            <a:latin typeface="Cambria Math" panose="02040503050406030204" pitchFamily="18" charset="0"/>
                          </a:rPr>
                          <m:t>0</m:t>
                        </m:r>
                      </m:sub>
                    </m:sSub>
                  </m:oMath>
                </a14:m>
                <a:r>
                  <a:rPr lang="en-US" dirty="0" smtClean="0">
                    <a:effectLst/>
                  </a:rPr>
                  <a:t> </a:t>
                </a:r>
                <a:r>
                  <a:rPr lang="en-US" dirty="0">
                    <a:effectLst/>
                  </a:rPr>
                  <a:t>i.e</a:t>
                </a:r>
                <a:r>
                  <a:rPr lang="en-US" dirty="0" smtClean="0">
                    <a:effectLst/>
                  </a:rPr>
                  <a:t>. h</a:t>
                </a:r>
                <a14:m>
                  <m:oMath xmlns:m="http://schemas.openxmlformats.org/officeDocument/2006/math">
                    <m:r>
                      <a:rPr lang="en-US" i="1" smtClean="0">
                        <a:effectLst/>
                        <a:latin typeface="Cambria Math" panose="02040503050406030204" pitchFamily="18" charset="0"/>
                        <a:ea typeface="Cambria Math" panose="02040503050406030204" pitchFamily="18" charset="0"/>
                      </a:rPr>
                      <m:t>𝜐</m:t>
                    </m:r>
                  </m:oMath>
                </a14:m>
                <a:r>
                  <a:rPr lang="en-US" dirty="0" smtClean="0">
                    <a:effectLst/>
                  </a:rPr>
                  <a:t> </a:t>
                </a:r>
                <a14:m>
                  <m:oMath xmlns:m="http://schemas.openxmlformats.org/officeDocument/2006/math">
                    <m:r>
                      <a:rPr lang="en-US" i="1" dirty="0" smtClean="0">
                        <a:effectLst/>
                        <a:latin typeface="Cambria Math" panose="02040503050406030204" pitchFamily="18" charset="0"/>
                        <a:ea typeface="Cambria Math" panose="02040503050406030204" pitchFamily="18" charset="0"/>
                      </a:rPr>
                      <m:t>≥</m:t>
                    </m:r>
                  </m:oMath>
                </a14:m>
                <a:r>
                  <a:rPr lang="en-US" dirty="0" smtClean="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r>
                      <a:rPr lang="en-IN" b="0" i="0" smtClean="0">
                        <a:effectLst/>
                        <a:latin typeface="Cambria Math" panose="02040503050406030204" pitchFamily="18" charset="0"/>
                      </a:rPr>
                      <m:t>.</m:t>
                    </m:r>
                  </m:oMath>
                </a14:m>
                <a:endParaRPr lang="en-IN" dirty="0" smtClean="0"/>
              </a:p>
              <a:p>
                <a:r>
                  <a:rPr lang="en-IN" dirty="0" smtClean="0"/>
                  <a:t>Thus minimum threshold frequency(</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𝜐</m:t>
                        </m:r>
                      </m:e>
                      <m:sub>
                        <m:r>
                          <a:rPr lang="en-IN" i="1">
                            <a:effectLst/>
                            <a:latin typeface="Cambria Math" panose="02040503050406030204" pitchFamily="18" charset="0"/>
                          </a:rPr>
                          <m:t>0</m:t>
                        </m:r>
                      </m:sub>
                    </m:sSub>
                  </m:oMath>
                </a14:m>
                <a:r>
                  <a:rPr lang="en-IN" dirty="0" smtClean="0"/>
                  <a:t> =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r>
                  <a:rPr lang="en-IN" dirty="0" smtClean="0"/>
                  <a:t>/h) required to eject electron from metal surface.</a:t>
                </a:r>
              </a:p>
              <a:p>
                <a:pPr marL="0" indent="0">
                  <a:buNone/>
                </a:pPr>
                <a:r>
                  <a:rPr lang="en-US" dirty="0" smtClean="0">
                    <a:effectLst/>
                  </a:rPr>
                  <a:t>2. Energy is given by the photon to the electron as soon as the radiation is incident on the surface</a:t>
                </a:r>
              </a:p>
              <a:p>
                <a:r>
                  <a:rPr lang="en-US" dirty="0">
                    <a:effectLst/>
                  </a:rPr>
                  <a:t>The exchange of energy between the photon and </a:t>
                </a:r>
                <a:r>
                  <a:rPr lang="en-US" dirty="0" smtClean="0">
                    <a:effectLst/>
                  </a:rPr>
                  <a:t>electron </a:t>
                </a:r>
                <a:r>
                  <a:rPr lang="en-US" dirty="0">
                    <a:effectLst/>
                  </a:rPr>
                  <a:t>is </a:t>
                </a:r>
                <a:r>
                  <a:rPr lang="en-US" dirty="0" smtClean="0">
                    <a:effectLst/>
                  </a:rPr>
                  <a:t>instantaneous</a:t>
                </a:r>
              </a:p>
              <a:p>
                <a:r>
                  <a:rPr lang="en-US" dirty="0">
                    <a:effectLst/>
                  </a:rPr>
                  <a:t>Also when the incident radiation is stopped, there  are no photons to transfer the energy to electrons, hence the photoemission stops </a:t>
                </a:r>
                <a:r>
                  <a:rPr lang="en-US" dirty="0" smtClean="0">
                    <a:effectLst/>
                  </a:rPr>
                  <a:t>immediately</a:t>
                </a:r>
              </a:p>
              <a:p>
                <a:pPr marL="0" indent="0">
                  <a:buNone/>
                </a:pPr>
                <a:r>
                  <a:rPr lang="en-US" dirty="0" smtClean="0">
                    <a:effectLst/>
                  </a:rPr>
                  <a:t>3. According </a:t>
                </a:r>
                <a:r>
                  <a:rPr lang="en-US" dirty="0">
                    <a:effectLst/>
                  </a:rPr>
                  <a:t>to Einstein’s </a:t>
                </a:r>
                <a:r>
                  <a:rPr lang="en-US" dirty="0" smtClean="0">
                    <a:effectLst/>
                  </a:rPr>
                  <a:t>, </a:t>
                </a:r>
                <a:r>
                  <a:rPr lang="en-US" dirty="0">
                    <a:effectLst/>
                  </a:rPr>
                  <a:t>if the intensity of incident radiation for a given wavelength is increased, there will be an increase in the number of energy </a:t>
                </a:r>
                <a:r>
                  <a:rPr lang="en-US" dirty="0" smtClean="0">
                    <a:effectLst/>
                  </a:rPr>
                  <a:t>quanta </a:t>
                </a:r>
                <a:r>
                  <a:rPr lang="en-US" dirty="0">
                    <a:effectLst/>
                  </a:rPr>
                  <a:t>(photons)  incident  on  unit  area  in  </a:t>
                </a:r>
                <a:r>
                  <a:rPr lang="en-US" dirty="0" smtClean="0">
                    <a:effectLst/>
                  </a:rPr>
                  <a:t>unit</a:t>
                </a:r>
                <a:r>
                  <a:rPr lang="en-IN" dirty="0">
                    <a:effectLst/>
                  </a:rPr>
                  <a:t> </a:t>
                </a:r>
                <a:r>
                  <a:rPr lang="en-US" dirty="0" smtClean="0">
                    <a:effectLst/>
                  </a:rPr>
                  <a:t>time</a:t>
                </a:r>
                <a:r>
                  <a:rPr lang="en-US" dirty="0">
                    <a:effectLst/>
                  </a:rPr>
                  <a:t>; the energy of each </a:t>
                </a:r>
                <a:r>
                  <a:rPr lang="en-US" dirty="0" smtClean="0">
                    <a:effectLst/>
                  </a:rPr>
                  <a:t>quantum remain same</a:t>
                </a:r>
              </a:p>
              <a:p>
                <a:r>
                  <a:rPr lang="en-US" dirty="0">
                    <a:effectLst/>
                  </a:rPr>
                  <a:t>Therefore </a:t>
                </a:r>
                <a:r>
                  <a:rPr lang="en-US" dirty="0" smtClean="0">
                    <a:effectLst/>
                  </a:rPr>
                  <a:t>larger</a:t>
                </a:r>
                <a:r>
                  <a:rPr lang="en-IN" dirty="0">
                    <a:effectLst/>
                  </a:rPr>
                  <a:t> </a:t>
                </a:r>
                <a:r>
                  <a:rPr lang="en-US" dirty="0" smtClean="0">
                    <a:effectLst/>
                  </a:rPr>
                  <a:t>intensity  </a:t>
                </a:r>
                <a:r>
                  <a:rPr lang="en-US" dirty="0">
                    <a:effectLst/>
                  </a:rPr>
                  <a:t>radiation  will  knock  off </a:t>
                </a:r>
                <a:r>
                  <a:rPr lang="en-US" dirty="0" smtClean="0">
                    <a:effectLst/>
                  </a:rPr>
                  <a:t>more </a:t>
                </a:r>
                <a:r>
                  <a:rPr lang="en-US" dirty="0">
                    <a:effectLst/>
                  </a:rPr>
                  <a:t>number of electrons from the surface and hence the current will be </a:t>
                </a:r>
                <a:r>
                  <a:rPr lang="en-US" dirty="0" smtClean="0">
                    <a:effectLst/>
                  </a:rPr>
                  <a:t>larger, provided </a:t>
                </a:r>
                <a14:m>
                  <m:oMath xmlns:m="http://schemas.openxmlformats.org/officeDocument/2006/math">
                    <m:r>
                      <a:rPr lang="en-US" i="1">
                        <a:effectLst/>
                        <a:latin typeface="Cambria Math" panose="02040503050406030204" pitchFamily="18" charset="0"/>
                        <a:ea typeface="Cambria Math" panose="02040503050406030204" pitchFamily="18" charset="0"/>
                      </a:rPr>
                      <m:t>𝜐</m:t>
                    </m:r>
                    <m:r>
                      <a:rPr lang="en-US" i="1" dirty="0">
                        <a:effectLst/>
                        <a:latin typeface="Cambria Math" panose="02040503050406030204" pitchFamily="18" charset="0"/>
                        <a:ea typeface="Cambria Math" panose="02040503050406030204" pitchFamily="18" charset="0"/>
                      </a:rPr>
                      <m:t>≥</m:t>
                    </m:r>
                  </m:oMath>
                </a14:m>
                <a:r>
                  <a:rPr lang="en-IN" dirty="0" smtClean="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𝜐</m:t>
                        </m:r>
                      </m:e>
                      <m:sub>
                        <m:r>
                          <a:rPr lang="en-IN" i="1">
                            <a:effectLst/>
                            <a:latin typeface="Cambria Math" panose="02040503050406030204" pitchFamily="18" charset="0"/>
                          </a:rPr>
                          <m:t>0</m:t>
                        </m:r>
                      </m:sub>
                    </m:sSub>
                  </m:oMath>
                </a14:m>
                <a:r>
                  <a:rPr lang="en-IN" dirty="0" smtClean="0">
                    <a:effectLst/>
                  </a:rPr>
                  <a:t>.</a:t>
                </a:r>
              </a:p>
              <a:p>
                <a:pPr marL="0" indent="0">
                  <a:buNone/>
                </a:pPr>
                <a:r>
                  <a:rPr lang="en-IN" dirty="0" smtClean="0">
                    <a:effectLst/>
                  </a:rPr>
                  <a:t>4. </a:t>
                </a:r>
                <a:r>
                  <a:rPr lang="en-US" dirty="0">
                    <a:effectLst/>
                  </a:rPr>
                  <a:t>Once the electron is emitted from the surface, if the collector is at a higher potential than the emitter, the electric field will </a:t>
                </a:r>
                <a:r>
                  <a:rPr lang="en-US" dirty="0" smtClean="0">
                    <a:effectLst/>
                  </a:rPr>
                  <a:t>  accelerate </a:t>
                </a:r>
                <a:r>
                  <a:rPr lang="en-US" dirty="0">
                    <a:effectLst/>
                  </a:rPr>
                  <a:t>the electrons towards the </a:t>
                </a:r>
                <a:r>
                  <a:rPr lang="en-US" dirty="0" smtClean="0">
                    <a:effectLst/>
                  </a:rPr>
                  <a:t>collector.</a:t>
                </a:r>
              </a:p>
              <a:p>
                <a:r>
                  <a:rPr lang="en-US" dirty="0">
                    <a:effectLst/>
                  </a:rPr>
                  <a:t>Higher is the accelerating potential, more </a:t>
                </a:r>
                <a:r>
                  <a:rPr lang="en-US" dirty="0">
                    <a:effectLst/>
                  </a:rPr>
                  <a:t>number of electrons </a:t>
                </a:r>
                <a:r>
                  <a:rPr lang="en-US" dirty="0" smtClean="0">
                    <a:effectLst/>
                  </a:rPr>
                  <a:t> will </a:t>
                </a:r>
                <a:r>
                  <a:rPr lang="en-US" dirty="0">
                    <a:effectLst/>
                  </a:rPr>
                  <a:t>be </a:t>
                </a:r>
                <a:r>
                  <a:rPr lang="en-US" dirty="0" smtClean="0">
                    <a:effectLst/>
                  </a:rPr>
                  <a:t>reaching </a:t>
                </a:r>
                <a:r>
                  <a:rPr lang="en-US" dirty="0">
                    <a:effectLst/>
                  </a:rPr>
                  <a:t>the </a:t>
                </a:r>
                <a:r>
                  <a:rPr lang="en-US" dirty="0" smtClean="0">
                    <a:effectLst/>
                  </a:rPr>
                  <a:t>collector and current increases in circuit  till saturation current reached, it implies that all emitted electrons reached to collector plate</a:t>
                </a:r>
              </a:p>
              <a:p>
                <a:pPr marL="0" indent="0">
                  <a:buNone/>
                </a:pPr>
                <a:r>
                  <a:rPr lang="en-US" dirty="0" smtClean="0">
                    <a:effectLst/>
                  </a:rPr>
                  <a:t>5. </a:t>
                </a:r>
                <a:r>
                  <a:rPr lang="en-US" dirty="0">
                    <a:effectLst/>
                  </a:rPr>
                  <a:t>Increasing the incident intensity </a:t>
                </a:r>
                <a:r>
                  <a:rPr lang="en-US" dirty="0" smtClean="0">
                    <a:effectLst/>
                  </a:rPr>
                  <a:t>will</a:t>
                </a:r>
                <a:r>
                  <a:rPr lang="en-IN" sz="1600" dirty="0">
                    <a:effectLst/>
                  </a:rPr>
                  <a:t> </a:t>
                </a:r>
                <a:r>
                  <a:rPr lang="en-US" dirty="0" smtClean="0">
                    <a:effectLst/>
                  </a:rPr>
                  <a:t>increase </a:t>
                </a:r>
                <a:r>
                  <a:rPr lang="en-US" dirty="0">
                    <a:effectLst/>
                  </a:rPr>
                  <a:t>the number of incident photons and eventually the saturation current</a:t>
                </a:r>
                <a:r>
                  <a:rPr lang="en-US" dirty="0" smtClean="0">
                    <a:effectLst/>
                  </a:rPr>
                  <a:t>.</a:t>
                </a:r>
              </a:p>
              <a:p>
                <a:pPr marL="0" indent="0">
                  <a:buNone/>
                </a:pPr>
                <a:endParaRPr lang="en-IN" dirty="0" smtClean="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2550" y="1149531"/>
                <a:ext cx="11782696" cy="5451565"/>
              </a:xfrm>
              <a:blipFill>
                <a:blip r:embed="rId2"/>
                <a:stretch>
                  <a:fillRect l="-155" t="-224"/>
                </a:stretch>
              </a:blipFill>
            </p:spPr>
            <p:txBody>
              <a:bodyPr/>
              <a:lstStyle/>
              <a:p>
                <a:r>
                  <a:rPr lang="en-IN">
                    <a:noFill/>
                  </a:rPr>
                  <a:t> </a:t>
                </a:r>
              </a:p>
            </p:txBody>
          </p:sp>
        </mc:Fallback>
      </mc:AlternateContent>
    </p:spTree>
    <p:extLst>
      <p:ext uri="{BB962C8B-B14F-4D97-AF65-F5344CB8AC3E}">
        <p14:creationId xmlns:p14="http://schemas.microsoft.com/office/powerpoint/2010/main" val="145570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374469"/>
                <a:ext cx="11634651" cy="6209211"/>
              </a:xfrm>
            </p:spPr>
            <p:txBody>
              <a:bodyPr>
                <a:normAutofit fontScale="85000" lnSpcReduction="20000"/>
              </a:bodyPr>
              <a:lstStyle/>
              <a:p>
                <a:pPr marL="0" indent="0">
                  <a:buNone/>
                </a:pPr>
                <a:r>
                  <a:rPr lang="en-US" dirty="0" smtClean="0">
                    <a:effectLst/>
                  </a:rPr>
                  <a:t>6. </a:t>
                </a:r>
                <a:r>
                  <a:rPr lang="en-US" dirty="0">
                    <a:effectLst/>
                  </a:rPr>
                  <a:t>If the frequency of incident radiation is more than the threshold frequency, then the  energy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r>
                  <a:rPr lang="en-US" dirty="0">
                    <a:effectLst/>
                  </a:rPr>
                  <a:t> </a:t>
                </a:r>
                <a:r>
                  <a:rPr lang="en-US" dirty="0" smtClean="0">
                    <a:effectLst/>
                  </a:rPr>
                  <a:t>is </a:t>
                </a:r>
                <a:r>
                  <a:rPr lang="en-US" dirty="0">
                    <a:effectLst/>
                  </a:rPr>
                  <a:t>used  by  the  electron  to escape from the metal surface and remaining energy of the photon becomes the kinetic energy of the electron. </a:t>
                </a:r>
                <a:endParaRPr lang="en-IN" dirty="0">
                  <a:effectLst/>
                </a:endParaRPr>
              </a:p>
              <a:p>
                <a:pPr lvl="0"/>
                <a:r>
                  <a:rPr lang="en-US" dirty="0">
                    <a:effectLst/>
                  </a:rPr>
                  <a:t>Depending on the energy of the electron inside the metal and other processes like collisions after emission from the surface, the maximum kinetic energy is equal </a:t>
                </a:r>
                <a:r>
                  <a:rPr lang="en-US" dirty="0" smtClean="0">
                    <a:effectLst/>
                  </a:rPr>
                  <a:t>to</a:t>
                </a:r>
                <a:r>
                  <a:rPr lang="en-IN" dirty="0">
                    <a:effectLst/>
                  </a:rPr>
                  <a:t> </a:t>
                </a:r>
                <a:r>
                  <a:rPr lang="en-US" dirty="0" smtClean="0">
                    <a:effectLst/>
                  </a:rPr>
                  <a:t>(</a:t>
                </a:r>
                <a:r>
                  <a:rPr lang="en-US" i="1" dirty="0" smtClean="0">
                    <a:effectLst/>
                  </a:rPr>
                  <a:t>h</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US" dirty="0">
                    <a:effectLst/>
                  </a:rPr>
                  <a:t> </a:t>
                </a:r>
                <a:r>
                  <a:rPr lang="en-US" i="1" dirty="0">
                    <a:effectLst/>
                  </a:rPr>
                  <a:t>- </a:t>
                </a:r>
                <a:r>
                  <a:rPr lang="en-US" dirty="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r>
                  <a:rPr lang="en-US" dirty="0">
                    <a:effectLst/>
                  </a:rPr>
                  <a:t>). </a:t>
                </a:r>
                <a:endParaRPr lang="en-US" dirty="0" smtClean="0">
                  <a:effectLst/>
                </a:endParaRPr>
              </a:p>
              <a:p>
                <a:pPr lvl="0"/>
                <a:r>
                  <a:rPr lang="en-US" dirty="0" smtClean="0">
                    <a:effectLst/>
                  </a:rPr>
                  <a:t>Hence</a:t>
                </a:r>
                <a:r>
                  <a:rPr lang="en-US" dirty="0">
                    <a:effectLst/>
                  </a:rPr>
                  <a:t>, </a:t>
                </a:r>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𝐾𝐸</m:t>
                        </m:r>
                      </m:e>
                      <m:sub>
                        <m:r>
                          <a:rPr lang="en-IN" i="1">
                            <a:effectLst/>
                            <a:latin typeface="Cambria Math" panose="02040503050406030204" pitchFamily="18" charset="0"/>
                          </a:rPr>
                          <m:t>𝑚𝑎𝑥</m:t>
                        </m:r>
                      </m:sub>
                    </m:sSub>
                  </m:oMath>
                </a14:m>
                <a:r>
                  <a:rPr lang="en-IN" dirty="0">
                    <a:effectLst/>
                  </a:rPr>
                  <a:t>= </a:t>
                </a:r>
                <a:r>
                  <a:rPr lang="en-US" i="1" dirty="0">
                    <a:effectLst/>
                  </a:rPr>
                  <a:t>h</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US" dirty="0">
                    <a:effectLst/>
                  </a:rPr>
                  <a:t> </a:t>
                </a:r>
                <a:r>
                  <a:rPr lang="en-US" i="1" dirty="0">
                    <a:effectLst/>
                  </a:rPr>
                  <a:t>- </a:t>
                </a:r>
                <a:r>
                  <a:rPr lang="en-US" dirty="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r>
                  <a:rPr lang="en-IN" dirty="0">
                    <a:effectLst/>
                  </a:rPr>
                  <a:t>  known as </a:t>
                </a:r>
                <a:r>
                  <a:rPr lang="en-US" dirty="0">
                    <a:effectLst/>
                  </a:rPr>
                  <a:t>Einstein’s equation.</a:t>
                </a:r>
              </a:p>
              <a:p>
                <a:pPr marL="0" indent="0">
                  <a:buNone/>
                </a:pPr>
                <a:r>
                  <a:rPr lang="en-US" dirty="0">
                    <a:effectLst/>
                  </a:rPr>
                  <a:t>7. The electrons that are emitted from the metal surface may have different kinetic energies because, all the electrons in a solid do not possess the same energy, the electrons may be ejected from varying depths inside the metal surface, electrons may suffer collisions before they  come  out  of the metal surface and may lose their energy etc. </a:t>
                </a:r>
                <a:endParaRPr lang="en-US" dirty="0" smtClean="0">
                  <a:effectLst/>
                </a:endParaRPr>
              </a:p>
              <a:p>
                <a:r>
                  <a:rPr lang="en-IN" dirty="0" smtClean="0">
                    <a:effectLst/>
                  </a:rPr>
                  <a:t>If collector potential made low (negative potential applied), </a:t>
                </a:r>
                <a:r>
                  <a:rPr lang="en-US" dirty="0">
                    <a:effectLst/>
                  </a:rPr>
                  <a:t>an electron will lose  its  kinetic  energy in overcoming the  retarding  </a:t>
                </a:r>
                <a:r>
                  <a:rPr lang="en-US" dirty="0" smtClean="0">
                    <a:effectLst/>
                  </a:rPr>
                  <a:t>force.</a:t>
                </a:r>
              </a:p>
              <a:p>
                <a:r>
                  <a:rPr lang="en-US" dirty="0" smtClean="0">
                    <a:effectLst/>
                  </a:rPr>
                  <a:t>Most energetic electron unable to reach the collector plate at certain potential </a:t>
                </a:r>
                <a14:m>
                  <m:oMath xmlns:m="http://schemas.openxmlformats.org/officeDocument/2006/math">
                    <m:sSub>
                      <m:sSubPr>
                        <m:ctrlPr>
                          <a:rPr lang="en-US" i="1" smtClean="0">
                            <a:effectLst/>
                            <a:latin typeface="Cambria Math" panose="02040503050406030204" pitchFamily="18" charset="0"/>
                          </a:rPr>
                        </m:ctrlPr>
                      </m:sSubPr>
                      <m:e>
                        <m:r>
                          <a:rPr lang="en-IN" b="0" i="1" smtClean="0">
                            <a:effectLst/>
                            <a:latin typeface="Cambria Math" panose="02040503050406030204" pitchFamily="18" charset="0"/>
                          </a:rPr>
                          <m:t>𝑉</m:t>
                        </m:r>
                      </m:e>
                      <m:sub>
                        <m:r>
                          <a:rPr lang="en-IN" b="0" i="1" smtClean="0">
                            <a:effectLst/>
                            <a:latin typeface="Cambria Math" panose="02040503050406030204" pitchFamily="18" charset="0"/>
                          </a:rPr>
                          <m:t>0</m:t>
                        </m:r>
                      </m:sub>
                    </m:sSub>
                  </m:oMath>
                </a14:m>
                <a:r>
                  <a:rPr lang="en-IN" dirty="0" smtClean="0">
                    <a:effectLst/>
                  </a:rPr>
                  <a:t> called </a:t>
                </a:r>
                <a:r>
                  <a:rPr lang="en-IN" dirty="0" smtClean="0">
                    <a:effectLst/>
                  </a:rPr>
                  <a:t>stopping </a:t>
                </a:r>
                <a:r>
                  <a:rPr lang="en-IN" dirty="0" smtClean="0">
                    <a:effectLst/>
                  </a:rPr>
                  <a:t>potential i.e. if </a:t>
                </a:r>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𝐾𝐸</m:t>
                        </m:r>
                      </m:e>
                      <m:sub>
                        <m:r>
                          <a:rPr lang="en-IN" i="1">
                            <a:effectLst/>
                            <a:latin typeface="Cambria Math" panose="02040503050406030204" pitchFamily="18" charset="0"/>
                          </a:rPr>
                          <m:t>𝑚𝑎𝑥</m:t>
                        </m:r>
                      </m:sub>
                    </m:sSub>
                    <m:r>
                      <a:rPr lang="en-IN" b="0" i="1" smtClean="0">
                        <a:effectLst/>
                        <a:latin typeface="Cambria Math" panose="02040503050406030204" pitchFamily="18" charset="0"/>
                      </a:rPr>
                      <m:t>=</m:t>
                    </m:r>
                    <m:r>
                      <a:rPr lang="en-IN" b="0" i="1" smtClean="0">
                        <a:effectLst/>
                        <a:latin typeface="Cambria Math" panose="02040503050406030204" pitchFamily="18" charset="0"/>
                        <a:ea typeface="Cambria Math" panose="02040503050406030204" pitchFamily="18" charset="0"/>
                      </a:rPr>
                      <m:t>𝑒</m:t>
                    </m:r>
                    <m:sSub>
                      <m:sSubPr>
                        <m:ctrlPr>
                          <a:rPr lang="en-US" i="1">
                            <a:effectLst/>
                            <a:latin typeface="Cambria Math" panose="02040503050406030204" pitchFamily="18" charset="0"/>
                          </a:rPr>
                        </m:ctrlPr>
                      </m:sSubPr>
                      <m:e>
                        <m:r>
                          <a:rPr lang="en-IN" i="1">
                            <a:effectLst/>
                            <a:latin typeface="Cambria Math" panose="02040503050406030204" pitchFamily="18" charset="0"/>
                          </a:rPr>
                          <m:t>𝑉</m:t>
                        </m:r>
                      </m:e>
                      <m:sub>
                        <m:r>
                          <a:rPr lang="en-IN" i="1">
                            <a:effectLst/>
                            <a:latin typeface="Cambria Math" panose="02040503050406030204" pitchFamily="18" charset="0"/>
                          </a:rPr>
                          <m:t>0</m:t>
                        </m:r>
                      </m:sub>
                    </m:sSub>
                    <m:r>
                      <a:rPr lang="en-IN" b="0" i="0" smtClean="0">
                        <a:effectLst/>
                        <a:latin typeface="Cambria Math" panose="02040503050406030204" pitchFamily="18" charset="0"/>
                      </a:rPr>
                      <m:t>, </m:t>
                    </m:r>
                  </m:oMath>
                </a14:m>
                <a:r>
                  <a:rPr lang="en-IN" dirty="0" smtClean="0">
                    <a:effectLst/>
                  </a:rPr>
                  <a:t>current will stop flowing in the circuit, thus Einstein’ s equation can be written as </a:t>
                </a:r>
                <a14:m>
                  <m:oMath xmlns:m="http://schemas.openxmlformats.org/officeDocument/2006/math">
                    <m:r>
                      <a:rPr lang="en-IN" i="1">
                        <a:effectLst/>
                        <a:latin typeface="Cambria Math" panose="02040503050406030204" pitchFamily="18" charset="0"/>
                        <a:ea typeface="Cambria Math" panose="02040503050406030204" pitchFamily="18" charset="0"/>
                      </a:rPr>
                      <m:t>𝑒</m:t>
                    </m:r>
                    <m:sSub>
                      <m:sSubPr>
                        <m:ctrlPr>
                          <a:rPr lang="en-US" i="1">
                            <a:effectLst/>
                            <a:latin typeface="Cambria Math" panose="02040503050406030204" pitchFamily="18" charset="0"/>
                          </a:rPr>
                        </m:ctrlPr>
                      </m:sSubPr>
                      <m:e>
                        <m:r>
                          <a:rPr lang="en-IN" i="1">
                            <a:effectLst/>
                            <a:latin typeface="Cambria Math" panose="02040503050406030204" pitchFamily="18" charset="0"/>
                          </a:rPr>
                          <m:t>𝑉</m:t>
                        </m:r>
                      </m:e>
                      <m:sub>
                        <m:r>
                          <a:rPr lang="en-IN" i="1">
                            <a:effectLst/>
                            <a:latin typeface="Cambria Math" panose="02040503050406030204" pitchFamily="18" charset="0"/>
                          </a:rPr>
                          <m:t>0</m:t>
                        </m:r>
                      </m:sub>
                    </m:sSub>
                  </m:oMath>
                </a14:m>
                <a:r>
                  <a:rPr lang="en-IN" dirty="0" smtClean="0">
                    <a:effectLst/>
                  </a:rPr>
                  <a:t>= </a:t>
                </a:r>
                <a:r>
                  <a:rPr lang="en-US" i="1" dirty="0">
                    <a:effectLst/>
                  </a:rPr>
                  <a:t>h</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US" dirty="0">
                    <a:effectLst/>
                  </a:rPr>
                  <a:t> </a:t>
                </a:r>
                <a:r>
                  <a:rPr lang="en-US" i="1" dirty="0">
                    <a:effectLst/>
                  </a:rPr>
                  <a:t>- </a:t>
                </a:r>
                <a:r>
                  <a:rPr lang="en-US" dirty="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r>
                  <a:rPr lang="en-IN" dirty="0">
                    <a:effectLst/>
                  </a:rPr>
                  <a:t> </a:t>
                </a:r>
                <a:endParaRPr lang="en-IN" dirty="0" smtClean="0">
                  <a:effectLst/>
                </a:endParaRPr>
              </a:p>
              <a:p>
                <a:pPr marL="0" indent="0">
                  <a:buNone/>
                </a:pPr>
                <a:r>
                  <a:rPr lang="en-IN" dirty="0" smtClean="0">
                    <a:effectLst/>
                  </a:rPr>
                  <a:t>8. </a:t>
                </a:r>
                <a14:m>
                  <m:oMath xmlns:m="http://schemas.openxmlformats.org/officeDocument/2006/math">
                    <m:r>
                      <a:rPr lang="en-IN" i="1">
                        <a:effectLst/>
                        <a:latin typeface="Cambria Math" panose="02040503050406030204" pitchFamily="18" charset="0"/>
                        <a:ea typeface="Cambria Math" panose="02040503050406030204" pitchFamily="18" charset="0"/>
                      </a:rPr>
                      <m:t>𝑒</m:t>
                    </m:r>
                    <m:sSub>
                      <m:sSubPr>
                        <m:ctrlPr>
                          <a:rPr lang="en-US" i="1">
                            <a:effectLst/>
                            <a:latin typeface="Cambria Math" panose="02040503050406030204" pitchFamily="18" charset="0"/>
                          </a:rPr>
                        </m:ctrlPr>
                      </m:sSubPr>
                      <m:e>
                        <m:r>
                          <a:rPr lang="en-IN" i="1">
                            <a:effectLst/>
                            <a:latin typeface="Cambria Math" panose="02040503050406030204" pitchFamily="18" charset="0"/>
                          </a:rPr>
                          <m:t>𝑉</m:t>
                        </m:r>
                      </m:e>
                      <m:sub>
                        <m:r>
                          <a:rPr lang="en-IN" i="1">
                            <a:effectLst/>
                            <a:latin typeface="Cambria Math" panose="02040503050406030204" pitchFamily="18" charset="0"/>
                          </a:rPr>
                          <m:t>0</m:t>
                        </m:r>
                      </m:sub>
                    </m:sSub>
                  </m:oMath>
                </a14:m>
                <a:r>
                  <a:rPr lang="en-IN" dirty="0">
                    <a:effectLst/>
                  </a:rPr>
                  <a:t>= </a:t>
                </a:r>
                <a:r>
                  <a:rPr lang="en-US" i="1" dirty="0">
                    <a:effectLst/>
                  </a:rPr>
                  <a:t>h</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US" dirty="0">
                    <a:effectLst/>
                  </a:rPr>
                  <a:t> </a:t>
                </a:r>
                <a:r>
                  <a:rPr lang="en-US" i="1" dirty="0">
                    <a:effectLst/>
                  </a:rPr>
                  <a:t>- </a:t>
                </a:r>
                <a:r>
                  <a:rPr lang="en-US" dirty="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r>
                  <a:rPr lang="en-IN" dirty="0" smtClean="0">
                    <a:effectLst/>
                  </a:rPr>
                  <a:t> or  </a:t>
                </a:r>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𝑉</m:t>
                        </m:r>
                      </m:e>
                      <m:sub>
                        <m:r>
                          <a:rPr lang="en-IN" i="1">
                            <a:effectLst/>
                            <a:latin typeface="Cambria Math" panose="02040503050406030204" pitchFamily="18" charset="0"/>
                          </a:rPr>
                          <m:t>0</m:t>
                        </m:r>
                      </m:sub>
                    </m:sSub>
                  </m:oMath>
                </a14:m>
                <a:r>
                  <a:rPr lang="en-IN" dirty="0">
                    <a:effectLst/>
                  </a:rPr>
                  <a:t>= </a:t>
                </a:r>
                <a:r>
                  <a:rPr lang="en-IN" dirty="0" smtClean="0">
                    <a:effectLst/>
                  </a:rPr>
                  <a:t>(</a:t>
                </a:r>
                <a:r>
                  <a:rPr lang="en-US" i="1" dirty="0" smtClean="0">
                    <a:effectLst/>
                  </a:rPr>
                  <a:t>h</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US" dirty="0">
                    <a:effectLst/>
                  </a:rPr>
                  <a:t> </a:t>
                </a:r>
                <a:r>
                  <a:rPr lang="en-US" i="1" dirty="0">
                    <a:effectLst/>
                  </a:rPr>
                  <a:t>- </a:t>
                </a:r>
                <a:r>
                  <a:rPr lang="en-US" dirty="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r>
                  <a:rPr lang="en-IN" dirty="0" smtClean="0">
                    <a:effectLst/>
                  </a:rPr>
                  <a:t>)/e  shows that </a:t>
                </a:r>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𝑉</m:t>
                        </m:r>
                      </m:e>
                      <m:sub>
                        <m:r>
                          <a:rPr lang="en-IN" i="1">
                            <a:effectLst/>
                            <a:latin typeface="Cambria Math" panose="02040503050406030204" pitchFamily="18" charset="0"/>
                          </a:rPr>
                          <m:t>0</m:t>
                        </m:r>
                      </m:sub>
                    </m:sSub>
                  </m:oMath>
                </a14:m>
                <a:r>
                  <a:rPr lang="en-US" dirty="0" smtClean="0">
                    <a:effectLst/>
                  </a:rPr>
                  <a:t> </a:t>
                </a:r>
                <a:r>
                  <a:rPr lang="en-US" dirty="0">
                    <a:effectLst/>
                  </a:rPr>
                  <a:t>varies linearly  with  incident  frequency </a:t>
                </a:r>
                <a14:m>
                  <m:oMath xmlns:m="http://schemas.openxmlformats.org/officeDocument/2006/math">
                    <m:r>
                      <a:rPr lang="en-US" i="1">
                        <a:effectLst/>
                        <a:latin typeface="Cambria Math" panose="02040503050406030204" pitchFamily="18" charset="0"/>
                        <a:ea typeface="Cambria Math" panose="02040503050406030204" pitchFamily="18" charset="0"/>
                      </a:rPr>
                      <m:t>𝜐</m:t>
                    </m:r>
                  </m:oMath>
                </a14:m>
                <a:r>
                  <a:rPr lang="en-US" dirty="0" smtClean="0">
                    <a:effectLst/>
                  </a:rPr>
                  <a:t>, and</a:t>
                </a:r>
                <a:r>
                  <a:rPr lang="en-IN" dirty="0">
                    <a:effectLst/>
                  </a:rPr>
                  <a:t> </a:t>
                </a:r>
                <a:r>
                  <a:rPr lang="en-US" dirty="0" smtClean="0">
                    <a:effectLst/>
                  </a:rPr>
                  <a:t>the </a:t>
                </a:r>
                <a:r>
                  <a:rPr lang="en-US" dirty="0">
                    <a:effectLst/>
                  </a:rPr>
                  <a:t>slope of the straight line depends on constants </a:t>
                </a:r>
                <a:r>
                  <a:rPr lang="en-US" i="1" dirty="0">
                    <a:effectLst/>
                  </a:rPr>
                  <a:t>h </a:t>
                </a:r>
                <a:r>
                  <a:rPr lang="en-US" dirty="0">
                    <a:effectLst/>
                  </a:rPr>
                  <a:t>and </a:t>
                </a:r>
                <a:r>
                  <a:rPr lang="en-US" i="1" dirty="0" smtClean="0">
                    <a:effectLst/>
                  </a:rPr>
                  <a:t>e,  </a:t>
                </a:r>
                <a:r>
                  <a:rPr lang="en-US" dirty="0">
                    <a:effectLst/>
                  </a:rPr>
                  <a:t>while the intercept of the line depends on the material </a:t>
                </a:r>
                <a:r>
                  <a:rPr lang="en-US" dirty="0" smtClean="0">
                    <a:effectLst/>
                  </a:rPr>
                  <a:t>through</a:t>
                </a:r>
                <a:r>
                  <a:rPr lang="en-IN" dirty="0">
                    <a:effectLst/>
                  </a:rPr>
                  <a: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𝜙</m:t>
                        </m:r>
                      </m:e>
                      <m:sub>
                        <m:r>
                          <a:rPr lang="en-IN" i="1">
                            <a:effectLst/>
                            <a:latin typeface="Cambria Math" panose="02040503050406030204" pitchFamily="18" charset="0"/>
                          </a:rPr>
                          <m:t>0</m:t>
                        </m:r>
                      </m:sub>
                    </m:sSub>
                  </m:oMath>
                </a14:m>
                <a:endParaRPr lang="en-IN" dirty="0" smtClean="0">
                  <a:effectLst/>
                </a:endParaRPr>
              </a:p>
              <a:p>
                <a:pPr marL="0" indent="0">
                  <a:buNone/>
                </a:pPr>
                <a:r>
                  <a:rPr lang="en-IN" dirty="0" smtClean="0">
                    <a:effectLst/>
                  </a:rPr>
                  <a:t>9. </a:t>
                </a:r>
                <a:r>
                  <a:rPr lang="en-US" dirty="0">
                    <a:effectLst/>
                  </a:rPr>
                  <a:t>All the above arguments thus bring out the fact that the magnitude of photocurrent depends on the incident intensity through the number of emitted photoelectrons and the potential </a:t>
                </a:r>
                <a:r>
                  <a:rPr lang="en-US" i="1" dirty="0">
                    <a:effectLst/>
                  </a:rPr>
                  <a:t>V </a:t>
                </a:r>
                <a:r>
                  <a:rPr lang="en-US" dirty="0">
                    <a:effectLst/>
                  </a:rPr>
                  <a:t>of the collector but not on the incident frequency n as long as </a:t>
                </a:r>
                <a14:m>
                  <m:oMath xmlns:m="http://schemas.openxmlformats.org/officeDocument/2006/math">
                    <m:r>
                      <a:rPr lang="en-US" i="1">
                        <a:effectLst/>
                        <a:latin typeface="Cambria Math" panose="02040503050406030204" pitchFamily="18" charset="0"/>
                        <a:ea typeface="Cambria Math" panose="02040503050406030204" pitchFamily="18" charset="0"/>
                      </a:rPr>
                      <m:t>𝜐</m:t>
                    </m:r>
                    <m:r>
                      <a:rPr lang="en-US" i="1">
                        <a:effectLst/>
                        <a:latin typeface="Cambria Math" panose="02040503050406030204" pitchFamily="18" charset="0"/>
                        <a:ea typeface="Cambria Math" panose="02040503050406030204" pitchFamily="18" charset="0"/>
                      </a:rPr>
                      <m:t> </m:t>
                    </m:r>
                  </m:oMath>
                </a14:m>
                <a:r>
                  <a:rPr lang="en-US" dirty="0">
                    <a:effectLst/>
                  </a:rPr>
                  <a:t>&gt;  </a:t>
                </a:r>
                <a14:m>
                  <m:oMath xmlns:m="http://schemas.openxmlformats.org/officeDocument/2006/math">
                    <m:sSub>
                      <m:sSubPr>
                        <m:ctrlPr>
                          <a:rPr lang="en-US" i="1">
                            <a:effectLst/>
                            <a:latin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rPr>
                          <m:t>𝜐</m:t>
                        </m:r>
                      </m:e>
                      <m:sub>
                        <m:r>
                          <a:rPr lang="en-IN" i="1">
                            <a:effectLst/>
                            <a:latin typeface="Cambria Math" panose="02040503050406030204" pitchFamily="18" charset="0"/>
                          </a:rPr>
                          <m:t>0</m:t>
                        </m:r>
                      </m:sub>
                    </m:sSub>
                  </m:oMath>
                </a14:m>
                <a:endParaRPr lang="en-IN" dirty="0" smtClean="0">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374469"/>
                <a:ext cx="11634651" cy="6209211"/>
              </a:xfrm>
              <a:blipFill>
                <a:blip r:embed="rId2"/>
                <a:stretch>
                  <a:fillRect l="-314" t="-294" r="-367"/>
                </a:stretch>
              </a:blipFill>
            </p:spPr>
            <p:txBody>
              <a:bodyPr/>
              <a:lstStyle/>
              <a:p>
                <a:r>
                  <a:rPr lang="en-IN">
                    <a:noFill/>
                  </a:rPr>
                  <a:t> </a:t>
                </a:r>
              </a:p>
            </p:txBody>
          </p:sp>
        </mc:Fallback>
      </mc:AlternateContent>
    </p:spTree>
    <p:extLst>
      <p:ext uri="{BB962C8B-B14F-4D97-AF65-F5344CB8AC3E}">
        <p14:creationId xmlns:p14="http://schemas.microsoft.com/office/powerpoint/2010/main" val="389110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1921"/>
            <a:ext cx="10353761" cy="792480"/>
          </a:xfrm>
        </p:spPr>
        <p:txBody>
          <a:bodyPr>
            <a:normAutofit fontScale="90000"/>
          </a:bodyPr>
          <a:lstStyle/>
          <a:p>
            <a:r>
              <a:rPr lang="en-US" dirty="0">
                <a:effectLst/>
              </a:rPr>
              <a:t>Wave-Particle Duality of Electromagnetic Radiation</a:t>
            </a:r>
            <a:endParaRPr lang="en-IN" dirty="0"/>
          </a:p>
        </p:txBody>
      </p:sp>
      <p:sp>
        <p:nvSpPr>
          <p:cNvPr id="3" name="Content Placeholder 2"/>
          <p:cNvSpPr>
            <a:spLocks noGrp="1"/>
          </p:cNvSpPr>
          <p:nvPr>
            <p:ph idx="1"/>
          </p:nvPr>
        </p:nvSpPr>
        <p:spPr>
          <a:xfrm>
            <a:off x="461554" y="1018903"/>
            <a:ext cx="11538857" cy="5556067"/>
          </a:xfrm>
        </p:spPr>
        <p:txBody>
          <a:bodyPr>
            <a:normAutofit fontScale="70000" lnSpcReduction="20000"/>
          </a:bodyPr>
          <a:lstStyle/>
          <a:p>
            <a:r>
              <a:rPr lang="en-US" dirty="0">
                <a:effectLst/>
              </a:rPr>
              <a:t>it was confirmed from other theoretical and experimental investigations that these light quanta can have </a:t>
            </a:r>
            <a:r>
              <a:rPr lang="en-US" dirty="0" smtClean="0">
                <a:effectLst/>
              </a:rPr>
              <a:t>associated momentum</a:t>
            </a:r>
          </a:p>
          <a:p>
            <a:r>
              <a:rPr lang="en-US" dirty="0">
                <a:effectLst/>
              </a:rPr>
              <a:t>Hence the question came up whether a particle can be associated with  light or electromagnetic radiation in </a:t>
            </a:r>
            <a:r>
              <a:rPr lang="en-US" dirty="0" smtClean="0">
                <a:effectLst/>
              </a:rPr>
              <a:t>general</a:t>
            </a:r>
          </a:p>
          <a:p>
            <a:r>
              <a:rPr lang="en-US" dirty="0">
                <a:effectLst/>
              </a:rPr>
              <a:t>Particle nature was confirmed by Compton in 1924 in experiments on scattering of X-rays due to electrons of </a:t>
            </a:r>
            <a:r>
              <a:rPr lang="en-US" dirty="0" smtClean="0">
                <a:effectLst/>
              </a:rPr>
              <a:t>matter</a:t>
            </a:r>
          </a:p>
          <a:p>
            <a:r>
              <a:rPr lang="en-US" dirty="0">
                <a:effectLst/>
              </a:rPr>
              <a:t>Compton showed that photon has an associated momentum along with the energy  it </a:t>
            </a:r>
            <a:r>
              <a:rPr lang="en-US" dirty="0" smtClean="0">
                <a:effectLst/>
              </a:rPr>
              <a:t>carries</a:t>
            </a:r>
          </a:p>
          <a:p>
            <a:r>
              <a:rPr lang="en-US" dirty="0">
                <a:effectLst/>
              </a:rPr>
              <a:t>All photons of electromagnetic radiation of a particular frequency have the same energy and </a:t>
            </a:r>
            <a:r>
              <a:rPr lang="en-US" dirty="0" smtClean="0">
                <a:effectLst/>
              </a:rPr>
              <a:t>momentum</a:t>
            </a:r>
          </a:p>
          <a:p>
            <a:r>
              <a:rPr lang="en-US" dirty="0">
                <a:effectLst/>
              </a:rPr>
              <a:t>Photons are electrically neutral and are not deflected by electric or magnetic </a:t>
            </a:r>
            <a:r>
              <a:rPr lang="en-US" dirty="0" smtClean="0">
                <a:effectLst/>
              </a:rPr>
              <a:t>fields</a:t>
            </a:r>
          </a:p>
          <a:p>
            <a:r>
              <a:rPr lang="en-US" dirty="0">
                <a:effectLst/>
              </a:rPr>
              <a:t>Photons can have particle-like collisions with other particles such as </a:t>
            </a:r>
            <a:r>
              <a:rPr lang="en-US" dirty="0" smtClean="0">
                <a:effectLst/>
              </a:rPr>
              <a:t>electrons</a:t>
            </a:r>
          </a:p>
          <a:p>
            <a:r>
              <a:rPr lang="en-US" dirty="0">
                <a:effectLst/>
              </a:rPr>
              <a:t>In photon – particle collision, energy and momentum of the system are conserved but the number of photons is not </a:t>
            </a:r>
            <a:r>
              <a:rPr lang="en-US" dirty="0" smtClean="0">
                <a:effectLst/>
              </a:rPr>
              <a:t>conserved</a:t>
            </a:r>
          </a:p>
          <a:p>
            <a:r>
              <a:rPr lang="en-US" dirty="0">
                <a:effectLst/>
              </a:rPr>
              <a:t>Photons can be absorbed or new photons can be </a:t>
            </a:r>
            <a:r>
              <a:rPr lang="en-US" dirty="0" smtClean="0">
                <a:effectLst/>
              </a:rPr>
              <a:t>created</a:t>
            </a:r>
          </a:p>
          <a:p>
            <a:r>
              <a:rPr lang="en-US" dirty="0">
                <a:effectLst/>
              </a:rPr>
              <a:t>Photons can transfer their energy and momentum during collisions with particles and </a:t>
            </a:r>
            <a:r>
              <a:rPr lang="en-US" dirty="0" smtClean="0">
                <a:effectLst/>
              </a:rPr>
              <a:t>disappear</a:t>
            </a:r>
          </a:p>
          <a:p>
            <a:r>
              <a:rPr lang="en-US" dirty="0">
                <a:effectLst/>
              </a:rPr>
              <a:t> Photon always moves with the speed of light, it is never at  </a:t>
            </a:r>
            <a:r>
              <a:rPr lang="en-US" dirty="0" smtClean="0">
                <a:effectLst/>
              </a:rPr>
              <a:t>rest</a:t>
            </a:r>
          </a:p>
          <a:p>
            <a:r>
              <a:rPr lang="en-US" dirty="0">
                <a:effectLst/>
              </a:rPr>
              <a:t>Mass of a photon is not defined as we do for a </a:t>
            </a:r>
            <a:r>
              <a:rPr lang="en-US" dirty="0" smtClean="0">
                <a:effectLst/>
              </a:rPr>
              <a:t>particle, so </a:t>
            </a:r>
            <a:r>
              <a:rPr lang="en-US" dirty="0">
                <a:effectLst/>
              </a:rPr>
              <a:t>rest mass is </a:t>
            </a:r>
            <a:r>
              <a:rPr lang="en-US" dirty="0" smtClean="0">
                <a:effectLst/>
              </a:rPr>
              <a:t>zero</a:t>
            </a:r>
          </a:p>
          <a:p>
            <a:r>
              <a:rPr lang="en-US" dirty="0">
                <a:effectLst/>
              </a:rPr>
              <a:t>Effects of wave nature of light were seen in experiments on interference or diffraction when the slit widths or the separation between two slits are smaller than or  comparable to the wavelength of </a:t>
            </a:r>
            <a:r>
              <a:rPr lang="en-US" dirty="0" smtClean="0">
                <a:effectLst/>
              </a:rPr>
              <a:t>light</a:t>
            </a:r>
          </a:p>
          <a:p>
            <a:r>
              <a:rPr lang="en-US" dirty="0">
                <a:effectLst/>
              </a:rPr>
              <a:t>Also there are some phenomena which can be explained by both the </a:t>
            </a:r>
            <a:r>
              <a:rPr lang="en-US" dirty="0" smtClean="0">
                <a:effectLst/>
              </a:rPr>
              <a:t>theories</a:t>
            </a:r>
          </a:p>
          <a:p>
            <a:r>
              <a:rPr lang="en-IN" dirty="0">
                <a:effectLst/>
              </a:rPr>
              <a:t> </a:t>
            </a:r>
            <a:r>
              <a:rPr lang="en-US" dirty="0">
                <a:effectLst/>
              </a:rPr>
              <a:t>It is therefore essential to consider that both the characters </a:t>
            </a:r>
            <a:r>
              <a:rPr lang="en-US">
                <a:effectLst/>
              </a:rPr>
              <a:t>or </a:t>
            </a:r>
            <a:r>
              <a:rPr lang="en-US" smtClean="0">
                <a:effectLst/>
              </a:rPr>
              <a:t>behaviors </a:t>
            </a:r>
            <a:r>
              <a:rPr lang="en-US" dirty="0">
                <a:effectLst/>
              </a:rPr>
              <a:t>hold good; </a:t>
            </a:r>
            <a:r>
              <a:rPr lang="en-US" i="1" dirty="0">
                <a:effectLst/>
              </a:rPr>
              <a:t>one dominates in some situations and the other works in rest of the situations</a:t>
            </a:r>
            <a:endParaRPr lang="en-US" dirty="0" smtClean="0">
              <a:effectLst/>
            </a:endParaRPr>
          </a:p>
          <a:p>
            <a:endParaRPr lang="en-IN" dirty="0"/>
          </a:p>
        </p:txBody>
      </p:sp>
    </p:spTree>
    <p:extLst>
      <p:ext uri="{BB962C8B-B14F-4D97-AF65-F5344CB8AC3E}">
        <p14:creationId xmlns:p14="http://schemas.microsoft.com/office/powerpoint/2010/main" val="231181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44731"/>
          </a:xfrm>
        </p:spPr>
        <p:txBody>
          <a:bodyPr/>
          <a:lstStyle/>
          <a:p>
            <a:r>
              <a:rPr lang="en-US" dirty="0">
                <a:effectLst/>
              </a:rPr>
              <a:t>De Broglie Hypothesis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6091" y="1297577"/>
                <a:ext cx="11704320" cy="5338354"/>
              </a:xfrm>
            </p:spPr>
            <p:txBody>
              <a:bodyPr>
                <a:normAutofit fontScale="92500" lnSpcReduction="10000"/>
              </a:bodyPr>
              <a:lstStyle/>
              <a:p>
                <a:r>
                  <a:rPr lang="en-US" dirty="0" smtClean="0">
                    <a:effectLst/>
                  </a:rPr>
                  <a:t>De Broglie </a:t>
                </a:r>
                <a:r>
                  <a:rPr lang="en-US" dirty="0">
                    <a:effectLst/>
                  </a:rPr>
                  <a:t>proposed, on the basis of the symmetry existing in nature, that if radiation has dual nature - sometimes wave nature dominates and sometimes particle nature, matter may also possess dual </a:t>
                </a:r>
                <a:r>
                  <a:rPr lang="en-US" dirty="0" smtClean="0">
                    <a:effectLst/>
                  </a:rPr>
                  <a:t>nature</a:t>
                </a:r>
                <a:endParaRPr lang="en-IN" dirty="0">
                  <a:effectLst/>
                </a:endParaRPr>
              </a:p>
              <a:p>
                <a:r>
                  <a:rPr lang="en-US" dirty="0">
                    <a:effectLst/>
                  </a:rPr>
                  <a:t>De Broglie used the properties, </a:t>
                </a:r>
                <a:r>
                  <a:rPr lang="en-US" dirty="0" smtClean="0">
                    <a:effectLst/>
                  </a:rPr>
                  <a:t>frequency</a:t>
                </a:r>
                <a:r>
                  <a:rPr lang="en-IN" dirty="0">
                    <a:effectLst/>
                  </a:rPr>
                  <a:t> </a:t>
                </a:r>
                <a14:m>
                  <m:oMath xmlns:m="http://schemas.openxmlformats.org/officeDocument/2006/math">
                    <m:r>
                      <a:rPr lang="en-IN" i="1" smtClean="0">
                        <a:effectLst/>
                        <a:latin typeface="Cambria Math" panose="02040503050406030204" pitchFamily="18" charset="0"/>
                        <a:ea typeface="Cambria Math" panose="02040503050406030204" pitchFamily="18" charset="0"/>
                      </a:rPr>
                      <m:t>𝜐</m:t>
                    </m:r>
                  </m:oMath>
                </a14:m>
                <a:r>
                  <a:rPr lang="en-US" dirty="0" smtClean="0">
                    <a:effectLst/>
                  </a:rPr>
                  <a:t> </a:t>
                </a:r>
                <a:r>
                  <a:rPr lang="en-US" dirty="0">
                    <a:effectLst/>
                  </a:rPr>
                  <a:t>and wavelength </a:t>
                </a:r>
                <a14:m>
                  <m:oMath xmlns:m="http://schemas.openxmlformats.org/officeDocument/2006/math">
                    <m:r>
                      <a:rPr lang="en-US" i="1" smtClean="0">
                        <a:effectLst/>
                        <a:latin typeface="Cambria Math" panose="02040503050406030204" pitchFamily="18" charset="0"/>
                        <a:ea typeface="Cambria Math" panose="02040503050406030204" pitchFamily="18" charset="0"/>
                      </a:rPr>
                      <m:t>𝜆</m:t>
                    </m:r>
                  </m:oMath>
                </a14:m>
                <a:r>
                  <a:rPr lang="en-US" dirty="0" smtClean="0">
                    <a:effectLst/>
                  </a:rPr>
                  <a:t>, </a:t>
                </a:r>
                <a:r>
                  <a:rPr lang="en-US" dirty="0">
                    <a:effectLst/>
                  </a:rPr>
                  <a:t>of a wave and proposed  a  relation  to  connect  these  with  the </a:t>
                </a:r>
                <a:r>
                  <a:rPr lang="en-US" dirty="0" smtClean="0">
                    <a:effectLst/>
                  </a:rPr>
                  <a:t>particle </a:t>
                </a:r>
                <a:r>
                  <a:rPr lang="en-US" dirty="0">
                    <a:effectLst/>
                  </a:rPr>
                  <a:t>properties, energy </a:t>
                </a:r>
                <a:r>
                  <a:rPr lang="en-US" i="1" dirty="0">
                    <a:effectLst/>
                  </a:rPr>
                  <a:t>E </a:t>
                </a:r>
                <a:r>
                  <a:rPr lang="en-US" dirty="0">
                    <a:effectLst/>
                  </a:rPr>
                  <a:t>and momentum </a:t>
                </a:r>
                <a:r>
                  <a:rPr lang="en-US" i="1" dirty="0" smtClean="0">
                    <a:effectLst/>
                  </a:rPr>
                  <a:t>p</a:t>
                </a:r>
              </a:p>
              <a:p>
                <a:r>
                  <a:rPr lang="en-US" dirty="0">
                    <a:effectLst/>
                  </a:rPr>
                  <a:t>The momentum </a:t>
                </a:r>
                <a:r>
                  <a:rPr lang="en-US" i="1" dirty="0">
                    <a:effectLst/>
                  </a:rPr>
                  <a:t>p </a:t>
                </a:r>
                <a:r>
                  <a:rPr lang="en-US" dirty="0">
                    <a:effectLst/>
                  </a:rPr>
                  <a:t>carried by a photon of energy </a:t>
                </a:r>
                <a:r>
                  <a:rPr lang="en-US" i="1" dirty="0">
                    <a:effectLst/>
                  </a:rPr>
                  <a:t>E </a:t>
                </a:r>
                <a:r>
                  <a:rPr lang="en-US" dirty="0">
                    <a:effectLst/>
                  </a:rPr>
                  <a:t>is given by the </a:t>
                </a:r>
                <a:r>
                  <a:rPr lang="en-US" dirty="0" smtClean="0">
                    <a:effectLst/>
                  </a:rPr>
                  <a:t>relation P = </a:t>
                </a:r>
                <a14:m>
                  <m:oMath xmlns:m="http://schemas.openxmlformats.org/officeDocument/2006/math">
                    <m:f>
                      <m:fPr>
                        <m:ctrlPr>
                          <a:rPr lang="en-US" i="1" smtClean="0">
                            <a:effectLst/>
                            <a:latin typeface="Cambria Math" panose="02040503050406030204" pitchFamily="18" charset="0"/>
                          </a:rPr>
                        </m:ctrlPr>
                      </m:fPr>
                      <m:num>
                        <m:r>
                          <a:rPr lang="en-IN" b="0" i="1" smtClean="0">
                            <a:effectLst/>
                            <a:latin typeface="Cambria Math" panose="02040503050406030204" pitchFamily="18" charset="0"/>
                          </a:rPr>
                          <m:t>𝐸</m:t>
                        </m:r>
                      </m:num>
                      <m:den>
                        <m:r>
                          <a:rPr lang="en-IN" b="0" i="1" smtClean="0">
                            <a:effectLst/>
                            <a:latin typeface="Cambria Math" panose="02040503050406030204" pitchFamily="18" charset="0"/>
                          </a:rPr>
                          <m:t>𝑐</m:t>
                        </m:r>
                      </m:den>
                    </m:f>
                  </m:oMath>
                </a14:m>
                <a:r>
                  <a:rPr lang="en-US" dirty="0" smtClean="0">
                    <a:effectLst/>
                  </a:rPr>
                  <a:t> , </a:t>
                </a:r>
                <a:r>
                  <a:rPr lang="en-US" dirty="0">
                    <a:effectLst/>
                  </a:rPr>
                  <a:t>which is valid for a massless </a:t>
                </a:r>
                <a:r>
                  <a:rPr lang="en-US" dirty="0" smtClean="0">
                    <a:effectLst/>
                  </a:rPr>
                  <a:t>particle</a:t>
                </a:r>
                <a:r>
                  <a:rPr lang="en-IN" dirty="0">
                    <a:effectLst/>
                  </a:rPr>
                  <a:t> </a:t>
                </a:r>
                <a:r>
                  <a:rPr lang="en-US" dirty="0" smtClean="0">
                    <a:effectLst/>
                  </a:rPr>
                  <a:t>travelling </a:t>
                </a:r>
                <a:r>
                  <a:rPr lang="en-US" dirty="0">
                    <a:effectLst/>
                  </a:rPr>
                  <a:t>with the speed of light </a:t>
                </a:r>
                <a:r>
                  <a:rPr lang="en-US" i="1" dirty="0">
                    <a:effectLst/>
                  </a:rPr>
                  <a:t>c </a:t>
                </a:r>
                <a:r>
                  <a:rPr lang="en-US" dirty="0">
                    <a:effectLst/>
                  </a:rPr>
                  <a:t>according to Einstein's special theory of </a:t>
                </a:r>
                <a:r>
                  <a:rPr lang="en-US" dirty="0" smtClean="0">
                    <a:effectLst/>
                  </a:rPr>
                  <a:t>relativity</a:t>
                </a:r>
              </a:p>
              <a:p>
                <a:r>
                  <a:rPr lang="en-US" dirty="0">
                    <a:effectLst/>
                  </a:rPr>
                  <a:t>Using the Einstein’s relation for </a:t>
                </a:r>
                <a:r>
                  <a:rPr lang="en-US" i="1" dirty="0" smtClean="0">
                    <a:effectLst/>
                  </a:rPr>
                  <a:t>E,  p= </a:t>
                </a:r>
                <a14:m>
                  <m:oMath xmlns:m="http://schemas.openxmlformats.org/officeDocument/2006/math">
                    <m:f>
                      <m:fPr>
                        <m:ctrlPr>
                          <a:rPr lang="en-US" i="1">
                            <a:effectLst/>
                            <a:latin typeface="Cambria Math" panose="02040503050406030204" pitchFamily="18" charset="0"/>
                          </a:rPr>
                        </m:ctrlPr>
                      </m:fPr>
                      <m:num>
                        <m:r>
                          <a:rPr lang="en-IN" i="1">
                            <a:effectLst/>
                            <a:latin typeface="Cambria Math" panose="02040503050406030204" pitchFamily="18" charset="0"/>
                          </a:rPr>
                          <m:t>𝐸</m:t>
                        </m:r>
                      </m:num>
                      <m:den>
                        <m:r>
                          <a:rPr lang="en-IN" i="1">
                            <a:effectLst/>
                            <a:latin typeface="Cambria Math" panose="02040503050406030204" pitchFamily="18" charset="0"/>
                          </a:rPr>
                          <m:t>𝑐</m:t>
                        </m:r>
                      </m:den>
                    </m:f>
                  </m:oMath>
                </a14:m>
                <a:r>
                  <a:rPr lang="en-US" dirty="0">
                    <a:effectLst/>
                  </a:rPr>
                  <a:t> </a:t>
                </a:r>
                <a:r>
                  <a:rPr lang="en-US" dirty="0" smtClean="0">
                    <a:effectLst/>
                  </a:rPr>
                  <a:t>= </a:t>
                </a:r>
                <a14:m>
                  <m:oMath xmlns:m="http://schemas.openxmlformats.org/officeDocument/2006/math">
                    <m:f>
                      <m:fPr>
                        <m:ctrlPr>
                          <a:rPr lang="en-US" i="1">
                            <a:effectLst/>
                            <a:latin typeface="Cambria Math" panose="02040503050406030204" pitchFamily="18" charset="0"/>
                          </a:rPr>
                        </m:ctrlPr>
                      </m:fPr>
                      <m:num>
                        <m:r>
                          <a:rPr lang="en-IN" b="0" i="1" smtClean="0">
                            <a:effectLst/>
                            <a:latin typeface="Cambria Math" panose="02040503050406030204" pitchFamily="18" charset="0"/>
                          </a:rPr>
                          <m:t>h</m:t>
                        </m:r>
                        <m:r>
                          <a:rPr lang="en-IN" i="1">
                            <a:effectLst/>
                            <a:latin typeface="Cambria Math" panose="02040503050406030204" pitchFamily="18" charset="0"/>
                            <a:ea typeface="Cambria Math" panose="02040503050406030204" pitchFamily="18" charset="0"/>
                          </a:rPr>
                          <m:t>𝜐</m:t>
                        </m:r>
                      </m:num>
                      <m:den>
                        <m:r>
                          <a:rPr lang="en-IN" i="1">
                            <a:effectLst/>
                            <a:latin typeface="Cambria Math" panose="02040503050406030204" pitchFamily="18" charset="0"/>
                          </a:rPr>
                          <m:t>𝑐</m:t>
                        </m:r>
                      </m:den>
                    </m:f>
                  </m:oMath>
                </a14:m>
                <a:r>
                  <a:rPr lang="en-US" dirty="0">
                    <a:effectLst/>
                  </a:rPr>
                  <a:t> </a:t>
                </a:r>
                <a:r>
                  <a:rPr lang="en-US" dirty="0" smtClean="0">
                    <a:effectLst/>
                  </a:rPr>
                  <a:t>= </a:t>
                </a:r>
                <a14:m>
                  <m:oMath xmlns:m="http://schemas.openxmlformats.org/officeDocument/2006/math">
                    <m:f>
                      <m:fPr>
                        <m:ctrlPr>
                          <a:rPr lang="en-US" i="1">
                            <a:effectLst/>
                            <a:latin typeface="Cambria Math" panose="02040503050406030204" pitchFamily="18" charset="0"/>
                          </a:rPr>
                        </m:ctrlPr>
                      </m:fPr>
                      <m:num>
                        <m:r>
                          <a:rPr lang="en-IN" b="0" i="1" smtClean="0">
                            <a:effectLst/>
                            <a:latin typeface="Cambria Math" panose="02040503050406030204" pitchFamily="18" charset="0"/>
                          </a:rPr>
                          <m:t>h</m:t>
                        </m:r>
                      </m:num>
                      <m:den>
                        <m:r>
                          <a:rPr lang="en-US" i="1">
                            <a:effectLst/>
                            <a:latin typeface="Cambria Math" panose="02040503050406030204" pitchFamily="18" charset="0"/>
                            <a:ea typeface="Cambria Math" panose="02040503050406030204" pitchFamily="18" charset="0"/>
                          </a:rPr>
                          <m:t>𝜆</m:t>
                        </m:r>
                      </m:den>
                    </m:f>
                  </m:oMath>
                </a14:m>
                <a:r>
                  <a:rPr lang="en-US" dirty="0">
                    <a:effectLst/>
                  </a:rPr>
                  <a:t>     </a:t>
                </a:r>
                <a:r>
                  <a:rPr lang="en-US" dirty="0" smtClean="0">
                    <a:effectLst/>
                  </a:rPr>
                  <a:t>( since c= </a:t>
                </a:r>
                <a14:m>
                  <m:oMath xmlns:m="http://schemas.openxmlformats.org/officeDocument/2006/math">
                    <m:r>
                      <a:rPr lang="en-IN" i="1">
                        <a:effectLst/>
                        <a:latin typeface="Cambria Math" panose="02040503050406030204" pitchFamily="18" charset="0"/>
                        <a:ea typeface="Cambria Math" panose="02040503050406030204" pitchFamily="18" charset="0"/>
                      </a:rPr>
                      <m:t>𝜐</m:t>
                    </m:r>
                  </m:oMath>
                </a14:m>
                <a:r>
                  <a:rPr lang="en-US" dirty="0">
                    <a:effectLst/>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𝜆</m:t>
                    </m:r>
                  </m:oMath>
                </a14:m>
                <a:r>
                  <a:rPr lang="en-US" dirty="0" smtClean="0">
                    <a:effectLst/>
                  </a:rPr>
                  <a:t>)</a:t>
                </a:r>
              </a:p>
              <a:p>
                <a:r>
                  <a:rPr lang="en-US" dirty="0">
                    <a:effectLst/>
                  </a:rPr>
                  <a:t>De Broglie proposed that a moving material particle of total energy </a:t>
                </a:r>
                <a:r>
                  <a:rPr lang="en-US" i="1" dirty="0">
                    <a:effectLst/>
                  </a:rPr>
                  <a:t>E </a:t>
                </a:r>
                <a:r>
                  <a:rPr lang="en-US" dirty="0">
                    <a:effectLst/>
                  </a:rPr>
                  <a:t>and momentum </a:t>
                </a:r>
                <a:r>
                  <a:rPr lang="en-US" i="1" dirty="0">
                    <a:effectLst/>
                  </a:rPr>
                  <a:t>p </a:t>
                </a:r>
                <a:r>
                  <a:rPr lang="en-US" dirty="0">
                    <a:effectLst/>
                  </a:rPr>
                  <a:t>has associated with it a wave analogous to a </a:t>
                </a:r>
                <a:r>
                  <a:rPr lang="en-US" dirty="0" smtClean="0">
                    <a:effectLst/>
                  </a:rPr>
                  <a:t>photon</a:t>
                </a:r>
              </a:p>
              <a:p>
                <a:r>
                  <a:rPr lang="en-US" dirty="0" smtClean="0">
                    <a:effectLst/>
                  </a:rPr>
                  <a:t>Thus </a:t>
                </a:r>
                <a:r>
                  <a:rPr lang="en-US" dirty="0">
                    <a:effectLst/>
                  </a:rPr>
                  <a:t>frequency  and wavelength of a wave associated with a material particle, of mass </a:t>
                </a:r>
                <a:r>
                  <a:rPr lang="en-US" i="1" dirty="0">
                    <a:effectLst/>
                  </a:rPr>
                  <a:t>m </a:t>
                </a:r>
                <a:r>
                  <a:rPr lang="en-US" dirty="0">
                    <a:effectLst/>
                  </a:rPr>
                  <a:t>moving with a velocity v, are given </a:t>
                </a:r>
                <a:r>
                  <a:rPr lang="en-US" dirty="0" smtClean="0">
                    <a:effectLst/>
                  </a:rPr>
                  <a:t>as </a:t>
                </a:r>
                <a14:m>
                  <m:oMath xmlns:m="http://schemas.openxmlformats.org/officeDocument/2006/math">
                    <m:r>
                      <a:rPr lang="en-IN" i="1">
                        <a:effectLst/>
                        <a:latin typeface="Cambria Math" panose="02040503050406030204" pitchFamily="18" charset="0"/>
                        <a:ea typeface="Cambria Math" panose="02040503050406030204" pitchFamily="18" charset="0"/>
                      </a:rPr>
                      <m:t>𝜐</m:t>
                    </m:r>
                  </m:oMath>
                </a14:m>
                <a:r>
                  <a:rPr lang="en-US" dirty="0" smtClean="0">
                    <a:effectLst/>
                  </a:rPr>
                  <a:t> </a:t>
                </a:r>
                <a:r>
                  <a:rPr lang="en-US" dirty="0">
                    <a:effectLst/>
                  </a:rPr>
                  <a:t>= </a:t>
                </a:r>
                <a:r>
                  <a:rPr lang="en-US" i="1" dirty="0">
                    <a:effectLst/>
                  </a:rPr>
                  <a:t>E</a:t>
                </a:r>
                <a:r>
                  <a:rPr lang="en-US" dirty="0">
                    <a:effectLst/>
                  </a:rPr>
                  <a:t>/</a:t>
                </a:r>
                <a:r>
                  <a:rPr lang="en-US" i="1" dirty="0">
                    <a:effectLst/>
                  </a:rPr>
                  <a:t>h </a:t>
                </a:r>
                <a:r>
                  <a:rPr lang="en-US" dirty="0" smtClean="0">
                    <a:effectLst/>
                  </a:rPr>
                  <a:t>and</a:t>
                </a:r>
                <a:r>
                  <a:rPr lang="en-IN" dirty="0">
                    <a:effectLst/>
                  </a:rPr>
                  <a:t> </a:t>
                </a:r>
                <a14:m>
                  <m:oMath xmlns:m="http://schemas.openxmlformats.org/officeDocument/2006/math">
                    <m:r>
                      <a:rPr lang="en-US" i="1">
                        <a:effectLst/>
                        <a:latin typeface="Cambria Math" panose="02040503050406030204" pitchFamily="18" charset="0"/>
                        <a:ea typeface="Cambria Math" panose="02040503050406030204" pitchFamily="18" charset="0"/>
                      </a:rPr>
                      <m:t>𝜆</m:t>
                    </m:r>
                    <m:r>
                      <a:rPr lang="en-US" i="1">
                        <a:effectLst/>
                        <a:latin typeface="Cambria Math" panose="02040503050406030204" pitchFamily="18" charset="0"/>
                        <a:ea typeface="Cambria Math" panose="02040503050406030204" pitchFamily="18" charset="0"/>
                      </a:rPr>
                      <m:t> </m:t>
                    </m:r>
                  </m:oMath>
                </a14:m>
                <a:r>
                  <a:rPr lang="en-US" dirty="0">
                    <a:effectLst/>
                  </a:rPr>
                  <a:t>= </a:t>
                </a:r>
                <a:r>
                  <a:rPr lang="en-US" i="1" dirty="0">
                    <a:effectLst/>
                  </a:rPr>
                  <a:t>h</a:t>
                </a:r>
                <a:r>
                  <a:rPr lang="en-US" dirty="0">
                    <a:effectLst/>
                  </a:rPr>
                  <a:t>/</a:t>
                </a:r>
                <a:r>
                  <a:rPr lang="en-US" i="1" dirty="0">
                    <a:effectLst/>
                  </a:rPr>
                  <a:t>p </a:t>
                </a:r>
                <a:r>
                  <a:rPr lang="en-US" dirty="0">
                    <a:effectLst/>
                  </a:rPr>
                  <a:t>= </a:t>
                </a:r>
                <a:r>
                  <a:rPr lang="en-US" i="1" dirty="0" smtClean="0">
                    <a:effectLst/>
                  </a:rPr>
                  <a:t>h</a:t>
                </a:r>
                <a:r>
                  <a:rPr lang="en-US" dirty="0" smtClean="0">
                    <a:effectLst/>
                  </a:rPr>
                  <a:t>/</a:t>
                </a:r>
                <a:r>
                  <a:rPr lang="en-US" i="1" dirty="0" smtClean="0">
                    <a:effectLst/>
                  </a:rPr>
                  <a:t>m</a:t>
                </a:r>
                <a:r>
                  <a:rPr lang="en-US" dirty="0" smtClean="0">
                    <a:effectLst/>
                  </a:rPr>
                  <a:t>v</a:t>
                </a:r>
              </a:p>
              <a:p>
                <a:r>
                  <a:rPr lang="en-US">
                    <a:effectLst/>
                  </a:rPr>
                  <a:t>He referred to these waves associated with material particles  as  </a:t>
                </a:r>
                <a:r>
                  <a:rPr lang="en-US" i="1">
                    <a:effectLst/>
                  </a:rPr>
                  <a:t>matter  </a:t>
                </a:r>
                <a:r>
                  <a:rPr lang="en-US" i="1" smtClean="0">
                    <a:effectLst/>
                  </a:rPr>
                  <a:t>waves.</a:t>
                </a:r>
                <a:endParaRPr lang="en-US" dirty="0" smtClean="0">
                  <a:effectLst/>
                </a:endParaRPr>
              </a:p>
              <a:p>
                <a:pPr marL="0" indent="0">
                  <a:buNone/>
                </a:pPr>
                <a:endParaRPr lang="en-US" dirty="0" smtClean="0">
                  <a:effectLst/>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6091" y="1297577"/>
                <a:ext cx="11704320" cy="5338354"/>
              </a:xfrm>
              <a:blipFill>
                <a:blip r:embed="rId2"/>
                <a:stretch>
                  <a:fillRect l="-417" t="-571" r="-885" b="-114"/>
                </a:stretch>
              </a:blipFill>
            </p:spPr>
            <p:txBody>
              <a:bodyPr/>
              <a:lstStyle/>
              <a:p>
                <a:r>
                  <a:rPr lang="en-IN">
                    <a:noFill/>
                  </a:rPr>
                  <a:t> </a:t>
                </a:r>
              </a:p>
            </p:txBody>
          </p:sp>
        </mc:Fallback>
      </mc:AlternateContent>
    </p:spTree>
    <p:extLst>
      <p:ext uri="{BB962C8B-B14F-4D97-AF65-F5344CB8AC3E}">
        <p14:creationId xmlns:p14="http://schemas.microsoft.com/office/powerpoint/2010/main" val="12377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609600"/>
            <a:ext cx="11956869" cy="862149"/>
          </a:xfrm>
        </p:spPr>
        <p:txBody>
          <a:bodyPr>
            <a:normAutofit fontScale="90000"/>
          </a:bodyPr>
          <a:lstStyle/>
          <a:p>
            <a:r>
              <a:rPr lang="en-IN" dirty="0" smtClean="0"/>
              <a:t>Wave length of particle moving with speed V</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43" y="1602377"/>
                <a:ext cx="11730446" cy="5042263"/>
              </a:xfrm>
            </p:spPr>
            <p:txBody>
              <a:bodyPr>
                <a:normAutofit fontScale="77500" lnSpcReduction="20000"/>
              </a:bodyPr>
              <a:lstStyle/>
              <a:p>
                <a:r>
                  <a:rPr lang="en-US" dirty="0" smtClean="0">
                    <a:effectLst/>
                  </a:rPr>
                  <a:t>For a particle of mass </a:t>
                </a:r>
                <a:r>
                  <a:rPr lang="en-US" i="1" dirty="0">
                    <a:effectLst/>
                  </a:rPr>
                  <a:t>m </a:t>
                </a:r>
                <a:r>
                  <a:rPr lang="en-US" dirty="0">
                    <a:effectLst/>
                  </a:rPr>
                  <a:t>moving with a velocity v, the kinetic </a:t>
                </a:r>
                <a:r>
                  <a:rPr lang="en-US" dirty="0" smtClean="0">
                    <a:effectLst/>
                  </a:rPr>
                  <a:t>energy, </a:t>
                </a:r>
                <a14:m>
                  <m:oMath xmlns:m="http://schemas.openxmlformats.org/officeDocument/2006/math">
                    <m:sSub>
                      <m:sSubPr>
                        <m:ctrlPr>
                          <a:rPr lang="en-US" i="1" smtClean="0">
                            <a:effectLst/>
                            <a:latin typeface="Cambria Math" panose="02040503050406030204" pitchFamily="18" charset="0"/>
                          </a:rPr>
                        </m:ctrlPr>
                      </m:sSubPr>
                      <m:e>
                        <m:r>
                          <a:rPr lang="en-IN" b="0" i="1" smtClean="0">
                            <a:effectLst/>
                            <a:latin typeface="Cambria Math" panose="02040503050406030204" pitchFamily="18" charset="0"/>
                          </a:rPr>
                          <m:t>𝐸</m:t>
                        </m:r>
                      </m:e>
                      <m:sub>
                        <m:r>
                          <a:rPr lang="en-IN" b="0" i="1" smtClean="0">
                            <a:effectLst/>
                            <a:latin typeface="Cambria Math" panose="02040503050406030204" pitchFamily="18" charset="0"/>
                          </a:rPr>
                          <m:t>𝑘</m:t>
                        </m:r>
                      </m:sub>
                    </m:sSub>
                  </m:oMath>
                </a14:m>
                <a:r>
                  <a:rPr lang="en-IN" dirty="0" smtClean="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dirty="0" smtClean="0"/>
                  <a:t> m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r>
                      <a:rPr lang="en-IN" i="1" smtClean="0">
                        <a:latin typeface="Cambria Math" panose="02040503050406030204" pitchFamily="18" charset="0"/>
                      </a:rPr>
                      <m:t> </m:t>
                    </m:r>
                  </m:oMath>
                </a14:m>
                <a:r>
                  <a:rPr lang="en-IN" dirty="0" smtClean="0"/>
                  <a:t>=&gt; v = </a:t>
                </a:r>
                <a14:m>
                  <m:oMath xmlns:m="http://schemas.openxmlformats.org/officeDocument/2006/math">
                    <m:rad>
                      <m:radPr>
                        <m:degHide m:val="on"/>
                        <m:ctrlPr>
                          <a:rPr lang="en-IN" i="1" smtClean="0">
                            <a:latin typeface="Cambria Math" panose="02040503050406030204" pitchFamily="18" charset="0"/>
                          </a:rPr>
                        </m:ctrlPr>
                      </m:radPr>
                      <m:deg/>
                      <m:e>
                        <m:f>
                          <m:fPr>
                            <m:ctrlPr>
                              <a:rPr lang="en-IN" i="1" smtClean="0">
                                <a:latin typeface="Cambria Math" panose="02040503050406030204" pitchFamily="18" charset="0"/>
                              </a:rPr>
                            </m:ctrlPr>
                          </m:fPr>
                          <m:num>
                            <m:sSub>
                              <m:sSubPr>
                                <m:ctrlPr>
                                  <a:rPr lang="en-US" i="1">
                                    <a:effectLst/>
                                    <a:latin typeface="Cambria Math" panose="02040503050406030204" pitchFamily="18" charset="0"/>
                                  </a:rPr>
                                </m:ctrlPr>
                              </m:sSubPr>
                              <m:e>
                                <m:r>
                                  <a:rPr lang="en-IN" b="0" i="1" smtClean="0">
                                    <a:effectLst/>
                                    <a:latin typeface="Cambria Math" panose="02040503050406030204" pitchFamily="18" charset="0"/>
                                  </a:rPr>
                                  <m:t>2</m:t>
                                </m:r>
                                <m:r>
                                  <a:rPr lang="en-IN" i="1">
                                    <a:effectLst/>
                                    <a:latin typeface="Cambria Math" panose="02040503050406030204" pitchFamily="18" charset="0"/>
                                  </a:rPr>
                                  <m:t>𝐸</m:t>
                                </m:r>
                              </m:e>
                              <m:sub>
                                <m:r>
                                  <a:rPr lang="en-IN" i="1">
                                    <a:effectLst/>
                                    <a:latin typeface="Cambria Math" panose="02040503050406030204" pitchFamily="18" charset="0"/>
                                  </a:rPr>
                                  <m:t>𝑘</m:t>
                                </m:r>
                              </m:sub>
                            </m:sSub>
                          </m:num>
                          <m:den>
                            <m:r>
                              <a:rPr lang="en-IN" b="0" i="1" smtClean="0">
                                <a:latin typeface="Cambria Math" panose="02040503050406030204" pitchFamily="18" charset="0"/>
                              </a:rPr>
                              <m:t>𝑚</m:t>
                            </m:r>
                          </m:den>
                        </m:f>
                      </m:e>
                    </m:rad>
                  </m:oMath>
                </a14:m>
                <a:endParaRPr lang="en-IN" dirty="0" smtClean="0"/>
              </a:p>
              <a:p>
                <a:r>
                  <a:rPr lang="en-IN" dirty="0" smtClean="0"/>
                  <a:t>By De Broglie hypothesis, </a:t>
                </a:r>
                <a14:m>
                  <m:oMath xmlns:m="http://schemas.openxmlformats.org/officeDocument/2006/math">
                    <m:r>
                      <a:rPr lang="en-IN" i="1" smtClean="0">
                        <a:latin typeface="Cambria Math" panose="02040503050406030204" pitchFamily="18" charset="0"/>
                        <a:ea typeface="Cambria Math" panose="02040503050406030204" pitchFamily="18" charset="0"/>
                      </a:rPr>
                      <m:t>𝜆</m:t>
                    </m:r>
                  </m:oMath>
                </a14:m>
                <a:r>
                  <a:rPr lang="en-IN" dirty="0" smtClean="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h</m:t>
                        </m:r>
                      </m:num>
                      <m:den>
                        <m:r>
                          <a:rPr lang="en-IN" b="0" i="1" smtClean="0">
                            <a:latin typeface="Cambria Math" panose="02040503050406030204" pitchFamily="18" charset="0"/>
                          </a:rPr>
                          <m:t>𝑃</m:t>
                        </m:r>
                      </m:den>
                    </m:f>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h</m:t>
                        </m:r>
                      </m:num>
                      <m:den>
                        <m:r>
                          <a:rPr lang="en-IN" b="0" i="1" smtClean="0">
                            <a:latin typeface="Cambria Math" panose="02040503050406030204" pitchFamily="18" charset="0"/>
                          </a:rPr>
                          <m:t>𝑚𝑣</m:t>
                        </m:r>
                      </m:den>
                    </m:f>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h</m:t>
                        </m:r>
                      </m:num>
                      <m:den>
                        <m:r>
                          <a:rPr lang="en-IN" b="0" i="1" smtClean="0">
                            <a:latin typeface="Cambria Math" panose="02040503050406030204" pitchFamily="18" charset="0"/>
                          </a:rPr>
                          <m:t>𝑚</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sSub>
                                  <m:sSubPr>
                                    <m:ctrlPr>
                                      <a:rPr lang="en-US" i="1">
                                        <a:effectLst/>
                                        <a:latin typeface="Cambria Math" panose="02040503050406030204" pitchFamily="18" charset="0"/>
                                      </a:rPr>
                                    </m:ctrlPr>
                                  </m:sSubPr>
                                  <m:e>
                                    <m:r>
                                      <a:rPr lang="en-IN" i="1">
                                        <a:effectLst/>
                                        <a:latin typeface="Cambria Math" panose="02040503050406030204" pitchFamily="18" charset="0"/>
                                      </a:rPr>
                                      <m:t>2</m:t>
                                    </m:r>
                                    <m:r>
                                      <a:rPr lang="en-IN" i="1">
                                        <a:effectLst/>
                                        <a:latin typeface="Cambria Math" panose="02040503050406030204" pitchFamily="18" charset="0"/>
                                      </a:rPr>
                                      <m:t>𝐸</m:t>
                                    </m:r>
                                  </m:e>
                                  <m:sub>
                                    <m:r>
                                      <a:rPr lang="en-IN" i="1">
                                        <a:effectLst/>
                                        <a:latin typeface="Cambria Math" panose="02040503050406030204" pitchFamily="18" charset="0"/>
                                      </a:rPr>
                                      <m:t>𝑘</m:t>
                                    </m:r>
                                  </m:sub>
                                </m:sSub>
                              </m:num>
                              <m:den>
                                <m:r>
                                  <a:rPr lang="en-IN" i="1">
                                    <a:latin typeface="Cambria Math" panose="02040503050406030204" pitchFamily="18" charset="0"/>
                                  </a:rPr>
                                  <m:t>𝑚</m:t>
                                </m:r>
                              </m:den>
                            </m:f>
                          </m:e>
                        </m:rad>
                      </m:den>
                    </m:f>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h</m:t>
                        </m:r>
                      </m:num>
                      <m:den>
                        <m:rad>
                          <m:radPr>
                            <m:degHide m:val="on"/>
                            <m:ctrlPr>
                              <a:rPr lang="en-IN" i="1" smtClean="0">
                                <a:latin typeface="Cambria Math" panose="02040503050406030204" pitchFamily="18" charset="0"/>
                              </a:rPr>
                            </m:ctrlPr>
                          </m:radPr>
                          <m:deg/>
                          <m:e>
                            <m:sSub>
                              <m:sSubPr>
                                <m:ctrlPr>
                                  <a:rPr lang="en-US" i="1">
                                    <a:effectLst/>
                                    <a:latin typeface="Cambria Math" panose="02040503050406030204" pitchFamily="18" charset="0"/>
                                  </a:rPr>
                                </m:ctrlPr>
                              </m:sSubPr>
                              <m:e>
                                <m:r>
                                  <a:rPr lang="en-IN" i="1">
                                    <a:effectLst/>
                                    <a:latin typeface="Cambria Math" panose="02040503050406030204" pitchFamily="18" charset="0"/>
                                  </a:rPr>
                                  <m:t>2</m:t>
                                </m:r>
                                <m:r>
                                  <a:rPr lang="en-IN" b="0" i="1" smtClean="0">
                                    <a:effectLst/>
                                    <a:latin typeface="Cambria Math" panose="02040503050406030204" pitchFamily="18" charset="0"/>
                                  </a:rPr>
                                  <m:t>𝑚</m:t>
                                </m:r>
                                <m:r>
                                  <a:rPr lang="en-IN" i="1">
                                    <a:effectLst/>
                                    <a:latin typeface="Cambria Math" panose="02040503050406030204" pitchFamily="18" charset="0"/>
                                  </a:rPr>
                                  <m:t>𝐸</m:t>
                                </m:r>
                              </m:e>
                              <m:sub>
                                <m:r>
                                  <a:rPr lang="en-IN" i="1">
                                    <a:effectLst/>
                                    <a:latin typeface="Cambria Math" panose="02040503050406030204" pitchFamily="18" charset="0"/>
                                  </a:rPr>
                                  <m:t>𝑘</m:t>
                                </m:r>
                              </m:sub>
                            </m:sSub>
                          </m:e>
                        </m:rad>
                      </m:den>
                    </m:f>
                  </m:oMath>
                </a14:m>
                <a:endParaRPr lang="en-IN" dirty="0" smtClean="0"/>
              </a:p>
              <a:p>
                <a:r>
                  <a:rPr lang="en-US" dirty="0">
                    <a:effectLst/>
                  </a:rPr>
                  <a:t>For a charged particle of charge </a:t>
                </a:r>
                <a:r>
                  <a:rPr lang="en-US" i="1" dirty="0">
                    <a:effectLst/>
                  </a:rPr>
                  <a:t>q</a:t>
                </a:r>
                <a:r>
                  <a:rPr lang="en-US" dirty="0">
                    <a:effectLst/>
                  </a:rPr>
                  <a:t>, accelerated from rest, through a potential difference </a:t>
                </a:r>
                <a:r>
                  <a:rPr lang="en-US" i="1" dirty="0">
                    <a:effectLst/>
                  </a:rPr>
                  <a:t>V</a:t>
                </a:r>
                <a:r>
                  <a:rPr lang="en-US" dirty="0">
                    <a:effectLst/>
                  </a:rPr>
                  <a:t>, the work done is </a:t>
                </a:r>
                <a:r>
                  <a:rPr lang="en-US" i="1" dirty="0" err="1" smtClean="0">
                    <a:effectLst/>
                  </a:rPr>
                  <a:t>qV</a:t>
                </a:r>
                <a:endParaRPr lang="en-US" i="1" dirty="0" smtClean="0">
                  <a:effectLst/>
                </a:endParaRPr>
              </a:p>
              <a:p>
                <a:r>
                  <a:rPr lang="en-US" dirty="0">
                    <a:effectLst/>
                  </a:rPr>
                  <a:t>This </a:t>
                </a:r>
                <a:r>
                  <a:rPr lang="en-US" dirty="0" smtClean="0">
                    <a:effectLst/>
                  </a:rPr>
                  <a:t>provides</a:t>
                </a:r>
                <a:r>
                  <a:rPr lang="en-IN" dirty="0">
                    <a:effectLst/>
                  </a:rPr>
                  <a:t> </a:t>
                </a:r>
                <a:r>
                  <a:rPr lang="en-US" dirty="0" smtClean="0">
                    <a:effectLst/>
                  </a:rPr>
                  <a:t>the </a:t>
                </a:r>
                <a:r>
                  <a:rPr lang="en-US" dirty="0">
                    <a:effectLst/>
                  </a:rPr>
                  <a:t>kinetic energy. Thus </a:t>
                </a:r>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𝐸</m:t>
                        </m:r>
                      </m:e>
                      <m:sub>
                        <m:r>
                          <a:rPr lang="en-IN" i="1">
                            <a:effectLst/>
                            <a:latin typeface="Cambria Math" panose="02040503050406030204" pitchFamily="18" charset="0"/>
                          </a:rPr>
                          <m:t>𝑘</m:t>
                        </m:r>
                      </m:sub>
                    </m:sSub>
                  </m:oMath>
                </a14:m>
                <a:r>
                  <a:rPr lang="en-US" dirty="0" smtClean="0">
                    <a:effectLst/>
                  </a:rPr>
                  <a:t> </a:t>
                </a:r>
                <a:r>
                  <a:rPr lang="en-US" dirty="0">
                    <a:effectLst/>
                  </a:rPr>
                  <a:t>= </a:t>
                </a:r>
                <a:r>
                  <a:rPr lang="en-US" i="1" dirty="0" err="1">
                    <a:effectLst/>
                  </a:rPr>
                  <a:t>qV</a:t>
                </a:r>
                <a:r>
                  <a:rPr lang="en-US" dirty="0" smtClean="0">
                    <a:effectLst/>
                  </a:rPr>
                  <a:t>.</a:t>
                </a:r>
              </a:p>
              <a:p>
                <a:r>
                  <a:rPr lang="en-US" dirty="0" smtClean="0">
                    <a:effectLst/>
                  </a:rPr>
                  <a:t>Thus, </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IN" dirty="0" smtClean="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h</m:t>
                        </m:r>
                      </m:num>
                      <m:den>
                        <m:rad>
                          <m:radPr>
                            <m:degHide m:val="on"/>
                            <m:ctrlPr>
                              <a:rPr lang="en-IN" i="1">
                                <a:latin typeface="Cambria Math" panose="02040503050406030204" pitchFamily="18" charset="0"/>
                              </a:rPr>
                            </m:ctrlPr>
                          </m:radPr>
                          <m:deg/>
                          <m:e>
                            <m:r>
                              <a:rPr lang="en-IN" b="0" i="1" smtClean="0">
                                <a:latin typeface="Cambria Math" panose="02040503050406030204" pitchFamily="18" charset="0"/>
                              </a:rPr>
                              <m:t>2</m:t>
                            </m:r>
                            <m:r>
                              <a:rPr lang="en-IN" b="0" i="1" smtClean="0">
                                <a:latin typeface="Cambria Math" panose="02040503050406030204" pitchFamily="18" charset="0"/>
                              </a:rPr>
                              <m:t>𝑚𝑒𝑉</m:t>
                            </m:r>
                          </m:e>
                        </m:rad>
                      </m:den>
                    </m:f>
                  </m:oMath>
                </a14:m>
                <a:endParaRPr lang="en-IN" dirty="0" smtClean="0"/>
              </a:p>
              <a:p>
                <a:r>
                  <a:rPr lang="en-US" dirty="0">
                    <a:effectLst/>
                  </a:rPr>
                  <a:t>when </a:t>
                </a:r>
                <a:r>
                  <a:rPr lang="en-US" i="1" dirty="0">
                    <a:effectLst/>
                  </a:rPr>
                  <a:t>V </a:t>
                </a:r>
                <a:r>
                  <a:rPr lang="en-US" dirty="0">
                    <a:effectLst/>
                  </a:rPr>
                  <a:t>is very large (say in kV), so that the speed of </a:t>
                </a:r>
                <a:r>
                  <a:rPr lang="en-US" dirty="0" smtClean="0">
                    <a:effectLst/>
                  </a:rPr>
                  <a:t>the </a:t>
                </a:r>
                <a:r>
                  <a:rPr lang="en-US" dirty="0">
                    <a:effectLst/>
                  </a:rPr>
                  <a:t>particle becomes close to the speed of light, such an equation will not be </a:t>
                </a:r>
                <a:r>
                  <a:rPr lang="en-US" dirty="0" smtClean="0">
                    <a:effectLst/>
                  </a:rPr>
                  <a:t>applicable</a:t>
                </a:r>
              </a:p>
              <a:p>
                <a:r>
                  <a:rPr lang="en-US" dirty="0">
                    <a:effectLst/>
                  </a:rPr>
                  <a:t>For an electron moving through a </a:t>
                </a:r>
                <a:r>
                  <a:rPr lang="en-US" dirty="0" smtClean="0">
                    <a:effectLst/>
                  </a:rPr>
                  <a:t>potential </a:t>
                </a:r>
                <a:r>
                  <a:rPr lang="en-US" dirty="0">
                    <a:effectLst/>
                  </a:rPr>
                  <a:t>difference of </a:t>
                </a:r>
                <a:r>
                  <a:rPr lang="en-US" i="1" dirty="0" smtClean="0">
                    <a:effectLst/>
                  </a:rPr>
                  <a:t>V, the wavelength </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IN" dirty="0" smtClean="0"/>
                  <a:t>=</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h</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𝑚𝑒𝑉</m:t>
                            </m:r>
                          </m:e>
                        </m:rad>
                      </m:den>
                    </m:f>
                  </m:oMath>
                </a14:m>
                <a:r>
                  <a:rPr lang="en-IN" dirty="0" smtClean="0"/>
                  <a:t> after  substituting values of constants, </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IN" dirty="0" smtClean="0"/>
                  <a:t>=</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1.228</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𝑉</m:t>
                            </m:r>
                          </m:e>
                        </m:rad>
                      </m:den>
                    </m:f>
                  </m:oMath>
                </a14:m>
                <a:r>
                  <a:rPr lang="en-IN" dirty="0" smtClean="0"/>
                  <a:t> nm (if V is in volt)</a:t>
                </a:r>
              </a:p>
              <a:p>
                <a:r>
                  <a:rPr lang="en-US" dirty="0">
                    <a:effectLst/>
                  </a:rPr>
                  <a:t>experimentally found that electrons sub-atomic and atomic particles like protons and </a:t>
                </a:r>
                <a:r>
                  <a:rPr lang="en-US" dirty="0" smtClean="0">
                    <a:effectLst/>
                  </a:rPr>
                  <a:t>neutrons</a:t>
                </a:r>
                <a:r>
                  <a:rPr lang="en-IN" dirty="0">
                    <a:effectLst/>
                  </a:rPr>
                  <a:t> </a:t>
                </a:r>
                <a:r>
                  <a:rPr lang="en-US" dirty="0">
                    <a:effectLst/>
                  </a:rPr>
                  <a:t>also exhibit wave </a:t>
                </a:r>
                <a:r>
                  <a:rPr lang="en-US" dirty="0" smtClean="0">
                    <a:effectLst/>
                  </a:rPr>
                  <a:t>properties</a:t>
                </a:r>
              </a:p>
              <a:p>
                <a:r>
                  <a:rPr lang="en-US" dirty="0">
                    <a:effectLst/>
                  </a:rPr>
                  <a:t>The wave property of electron was confirmed experimentally in 1927 by Davisson and </a:t>
                </a:r>
                <a:r>
                  <a:rPr lang="en-US" dirty="0" err="1">
                    <a:effectLst/>
                  </a:rPr>
                  <a:t>Germer</a:t>
                </a:r>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43" y="1602377"/>
                <a:ext cx="11730446" cy="5042263"/>
              </a:xfrm>
              <a:blipFill>
                <a:blip r:embed="rId2"/>
                <a:stretch>
                  <a:fillRect l="-260"/>
                </a:stretch>
              </a:blipFill>
            </p:spPr>
            <p:txBody>
              <a:bodyPr/>
              <a:lstStyle/>
              <a:p>
                <a:r>
                  <a:rPr lang="en-IN">
                    <a:noFill/>
                  </a:rPr>
                  <a:t> </a:t>
                </a:r>
              </a:p>
            </p:txBody>
          </p:sp>
        </mc:Fallback>
      </mc:AlternateContent>
    </p:spTree>
    <p:extLst>
      <p:ext uri="{BB962C8B-B14F-4D97-AF65-F5344CB8AC3E}">
        <p14:creationId xmlns:p14="http://schemas.microsoft.com/office/powerpoint/2010/main" val="364518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661851"/>
          </a:xfrm>
        </p:spPr>
        <p:txBody>
          <a:bodyPr/>
          <a:lstStyle/>
          <a:p>
            <a:r>
              <a:rPr lang="en-US" dirty="0">
                <a:effectLst/>
              </a:rPr>
              <a:t>Wave-Particle Duality of Matter</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760" y="1454331"/>
                <a:ext cx="11547566" cy="5146766"/>
              </a:xfrm>
            </p:spPr>
            <p:txBody>
              <a:bodyPr>
                <a:normAutofit fontScale="92500" lnSpcReduction="10000"/>
              </a:bodyPr>
              <a:lstStyle/>
              <a:p>
                <a:r>
                  <a:rPr lang="en-US" dirty="0" smtClean="0">
                    <a:effectLst/>
                  </a:rPr>
                  <a:t>Material particles show wave-like nature under certain circumstances, this </a:t>
                </a:r>
                <a:r>
                  <a:rPr lang="en-US" dirty="0">
                    <a:effectLst/>
                  </a:rPr>
                  <a:t>phenomenon is known as </a:t>
                </a:r>
                <a:r>
                  <a:rPr lang="en-US" b="1" dirty="0">
                    <a:effectLst/>
                  </a:rPr>
                  <a:t>wave-particle duality of </a:t>
                </a:r>
                <a:r>
                  <a:rPr lang="en-US" b="1" dirty="0" smtClean="0">
                    <a:effectLst/>
                  </a:rPr>
                  <a:t>matter</a:t>
                </a:r>
              </a:p>
              <a:p>
                <a:r>
                  <a:rPr lang="en-US" dirty="0">
                    <a:effectLst/>
                  </a:rPr>
                  <a:t>Wave-particle duality implies that all moving particles have an associated frequency and an associated wave number and all waves have an associated energy and an associated </a:t>
                </a:r>
                <a:r>
                  <a:rPr lang="en-US" dirty="0" smtClean="0">
                    <a:effectLst/>
                  </a:rPr>
                  <a:t>momentum</a:t>
                </a:r>
              </a:p>
              <a:p>
                <a:r>
                  <a:rPr lang="en-US" dirty="0">
                    <a:effectLst/>
                  </a:rPr>
                  <a:t>the wavelengths associated with macroscopic particles do not play any significant role in our everyday life and we need not consider their wave </a:t>
                </a:r>
                <a:r>
                  <a:rPr lang="en-US" dirty="0" smtClean="0">
                    <a:effectLst/>
                  </a:rPr>
                  <a:t>nature</a:t>
                </a:r>
              </a:p>
              <a:p>
                <a:r>
                  <a:rPr lang="en-US" dirty="0">
                    <a:effectLst/>
                  </a:rPr>
                  <a:t>Also the wavelengths for macroscopic particles are so small that they cannot be </a:t>
                </a:r>
                <a:r>
                  <a:rPr lang="en-US" dirty="0" smtClean="0">
                    <a:effectLst/>
                  </a:rPr>
                  <a:t>measured</a:t>
                </a:r>
              </a:p>
              <a:p>
                <a:r>
                  <a:rPr lang="en-IN" dirty="0" smtClean="0"/>
                  <a:t>For the particle like electron moving with high speed, the wave length is in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𝑜</m:t>
                        </m:r>
                      </m:sup>
                    </m:sSup>
                  </m:oMath>
                </a14:m>
                <a:r>
                  <a:rPr lang="en-IN" dirty="0" smtClean="0"/>
                  <a:t>, in this case wave property is dominant.</a:t>
                </a:r>
              </a:p>
              <a:p>
                <a:r>
                  <a:rPr lang="en-US" dirty="0">
                    <a:effectLst/>
                  </a:rPr>
                  <a:t>In conclusion, for both electromagnetic radiation and atomic and sub-atomic particles, particle nature is dominant during their interaction with </a:t>
                </a:r>
                <a:r>
                  <a:rPr lang="en-US" dirty="0" smtClean="0">
                    <a:effectLst/>
                  </a:rPr>
                  <a:t>matter</a:t>
                </a:r>
              </a:p>
              <a:p>
                <a:r>
                  <a:rPr lang="en-US" dirty="0">
                    <a:effectLst/>
                  </a:rPr>
                  <a:t>On the other hand, while traveling through space, particularly when their confinement is of same order of magnitude as their associated wavelength, the wave nature is dominant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760" y="1454331"/>
                <a:ext cx="11547566" cy="5146766"/>
              </a:xfrm>
              <a:blipFill>
                <a:blip r:embed="rId2"/>
                <a:stretch>
                  <a:fillRect l="-475" t="-592" r="-53"/>
                </a:stretch>
              </a:blipFill>
            </p:spPr>
            <p:txBody>
              <a:bodyPr/>
              <a:lstStyle/>
              <a:p>
                <a:r>
                  <a:rPr lang="en-IN">
                    <a:noFill/>
                  </a:rPr>
                  <a:t> </a:t>
                </a:r>
              </a:p>
            </p:txBody>
          </p:sp>
        </mc:Fallback>
      </mc:AlternateContent>
    </p:spTree>
    <p:extLst>
      <p:ext uri="{BB962C8B-B14F-4D97-AF65-F5344CB8AC3E}">
        <p14:creationId xmlns:p14="http://schemas.microsoft.com/office/powerpoint/2010/main" val="262007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effectLst/>
              </a:rPr>
              <a:t>Planck proposed a model that says (</a:t>
            </a:r>
            <a:r>
              <a:rPr lang="en-US" dirty="0" err="1">
                <a:effectLst/>
              </a:rPr>
              <a:t>i</a:t>
            </a:r>
            <a:r>
              <a:rPr lang="en-US" dirty="0">
                <a:effectLst/>
              </a:rPr>
              <a:t>) energy is emitted in packets and (ii) at higher frequencies, the energy of a packet  is </a:t>
            </a:r>
            <a:r>
              <a:rPr lang="en-US" dirty="0" smtClean="0">
                <a:effectLst/>
              </a:rPr>
              <a:t>large</a:t>
            </a:r>
          </a:p>
          <a:p>
            <a:r>
              <a:rPr lang="en-US" dirty="0">
                <a:effectLst/>
              </a:rPr>
              <a:t>Planck assumed that atoms </a:t>
            </a:r>
            <a:r>
              <a:rPr lang="en-US" dirty="0" smtClean="0">
                <a:effectLst/>
              </a:rPr>
              <a:t>behave </a:t>
            </a:r>
            <a:r>
              <a:rPr lang="en-US" dirty="0">
                <a:effectLst/>
              </a:rPr>
              <a:t>like tiny oscillators that emit electromagnetic radiation only in discrete packets (</a:t>
            </a:r>
            <a:r>
              <a:rPr lang="en-US" i="1" dirty="0">
                <a:effectLst/>
              </a:rPr>
              <a:t>E </a:t>
            </a:r>
            <a:r>
              <a:rPr lang="en-US" dirty="0">
                <a:effectLst/>
              </a:rPr>
              <a:t>= </a:t>
            </a:r>
            <a:r>
              <a:rPr lang="en-US" i="1" dirty="0" err="1">
                <a:effectLst/>
              </a:rPr>
              <a:t>nh</a:t>
            </a:r>
            <a:r>
              <a:rPr lang="en-US" dirty="0" err="1">
                <a:effectLst/>
              </a:rPr>
              <a:t>n</a:t>
            </a:r>
            <a:r>
              <a:rPr lang="en-US" dirty="0">
                <a:effectLst/>
              </a:rPr>
              <a:t>), where n is the frequency of </a:t>
            </a:r>
            <a:r>
              <a:rPr lang="en-US" dirty="0" smtClean="0">
                <a:effectLst/>
              </a:rPr>
              <a:t>oscillator</a:t>
            </a:r>
          </a:p>
          <a:p>
            <a:r>
              <a:rPr lang="en-US" dirty="0">
                <a:effectLst/>
              </a:rPr>
              <a:t>The emissions occur only when the oscillator makes a jump from one quantized level of energy to another of lower </a:t>
            </a:r>
            <a:r>
              <a:rPr lang="en-US" dirty="0" smtClean="0">
                <a:effectLst/>
              </a:rPr>
              <a:t>energy</a:t>
            </a:r>
          </a:p>
          <a:p>
            <a:endParaRPr lang="en-US" dirty="0" smtClean="0">
              <a:effectLst/>
            </a:endParaRPr>
          </a:p>
          <a:p>
            <a:endParaRPr lang="en-IN" dirty="0"/>
          </a:p>
        </p:txBody>
      </p:sp>
    </p:spTree>
    <p:extLst>
      <p:ext uri="{BB962C8B-B14F-4D97-AF65-F5344CB8AC3E}">
        <p14:creationId xmlns:p14="http://schemas.microsoft.com/office/powerpoint/2010/main" val="199097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18012"/>
            <a:ext cx="10353761" cy="618308"/>
          </a:xfrm>
        </p:spPr>
        <p:txBody>
          <a:bodyPr/>
          <a:lstStyle/>
          <a:p>
            <a:r>
              <a:rPr lang="en-US" dirty="0">
                <a:effectLst/>
              </a:rPr>
              <a:t>The Photoelectric Effect</a:t>
            </a:r>
            <a:endParaRPr lang="en-IN" dirty="0"/>
          </a:p>
        </p:txBody>
      </p:sp>
      <p:sp>
        <p:nvSpPr>
          <p:cNvPr id="3" name="Content Placeholder 2"/>
          <p:cNvSpPr>
            <a:spLocks noGrp="1"/>
          </p:cNvSpPr>
          <p:nvPr>
            <p:ph idx="1"/>
          </p:nvPr>
        </p:nvSpPr>
        <p:spPr>
          <a:xfrm>
            <a:off x="2812869" y="1114697"/>
            <a:ext cx="9048204" cy="5608320"/>
          </a:xfrm>
        </p:spPr>
        <p:txBody>
          <a:bodyPr>
            <a:normAutofit/>
          </a:bodyPr>
          <a:lstStyle/>
          <a:p>
            <a:r>
              <a:rPr lang="en-US" dirty="0">
                <a:effectLst/>
              </a:rPr>
              <a:t>Heinrich Hertz discovered photoelectric emission in </a:t>
            </a:r>
            <a:r>
              <a:rPr lang="en-US" dirty="0" smtClean="0">
                <a:effectLst/>
              </a:rPr>
              <a:t>1887, </a:t>
            </a:r>
            <a:r>
              <a:rPr lang="en-US" dirty="0">
                <a:effectLst/>
              </a:rPr>
              <a:t>while he was working on the production of electromagnetic waves by spark </a:t>
            </a:r>
            <a:r>
              <a:rPr lang="en-US" dirty="0" smtClean="0">
                <a:effectLst/>
              </a:rPr>
              <a:t>discharge</a:t>
            </a:r>
          </a:p>
          <a:p>
            <a:r>
              <a:rPr lang="en-US" dirty="0">
                <a:effectLst/>
              </a:rPr>
              <a:t>He noticed that when ultraviolet light is incident on a metal electrode, a high voltage spark passes across the </a:t>
            </a:r>
            <a:r>
              <a:rPr lang="en-US" dirty="0" smtClean="0">
                <a:effectLst/>
              </a:rPr>
              <a:t>electrodes, due to emission of electron from metal surface.</a:t>
            </a:r>
          </a:p>
          <a:p>
            <a:r>
              <a:rPr lang="en-US" dirty="0" smtClean="0">
                <a:effectLst/>
              </a:rPr>
              <a:t>The </a:t>
            </a:r>
            <a:r>
              <a:rPr lang="en-US" dirty="0">
                <a:effectLst/>
              </a:rPr>
              <a:t>surface which emits electrons, when illuminated with appropriate radiation, is known as a photosensitive </a:t>
            </a:r>
            <a:r>
              <a:rPr lang="en-US" dirty="0" smtClean="0">
                <a:effectLst/>
              </a:rPr>
              <a:t>surface</a:t>
            </a:r>
          </a:p>
          <a:p>
            <a:r>
              <a:rPr lang="en-US" dirty="0">
                <a:effectLst/>
              </a:rPr>
              <a:t>The phenomenon of emission of electrons from a metal surface, when radiation of appropriate frequency is incident on it</a:t>
            </a:r>
            <a:r>
              <a:rPr lang="en-US" dirty="0" smtClean="0">
                <a:effectLst/>
              </a:rPr>
              <a:t>, </a:t>
            </a:r>
            <a:r>
              <a:rPr lang="en-US" dirty="0">
                <a:effectLst/>
              </a:rPr>
              <a:t>is known as photoelectric </a:t>
            </a:r>
            <a:r>
              <a:rPr lang="en-US" dirty="0" smtClean="0">
                <a:effectLst/>
              </a:rPr>
              <a:t>effect</a:t>
            </a:r>
          </a:p>
          <a:p>
            <a:r>
              <a:rPr lang="en-US" dirty="0">
                <a:effectLst/>
              </a:rPr>
              <a:t>For metals like zinc, cadmium, magnesium etc., ultraviolet radiation is necessary while for alkali metals, even visible radiation is sufficient</a:t>
            </a:r>
            <a:endParaRPr lang="en-US" dirty="0" smtClean="0">
              <a:effectLst/>
            </a:endParaRPr>
          </a:p>
          <a:p>
            <a:endParaRPr lang="en-US" dirty="0" smtClean="0">
              <a:effectLst/>
            </a:endParaRPr>
          </a:p>
          <a:p>
            <a:endParaRPr lang="en-IN" dirty="0"/>
          </a:p>
        </p:txBody>
      </p:sp>
      <p:pic>
        <p:nvPicPr>
          <p:cNvPr id="4" name="image1552.png"/>
          <p:cNvPicPr/>
          <p:nvPr/>
        </p:nvPicPr>
        <p:blipFill>
          <a:blip r:embed="rId2" cstate="print"/>
          <a:stretch>
            <a:fillRect/>
          </a:stretch>
        </p:blipFill>
        <p:spPr>
          <a:xfrm>
            <a:off x="190034" y="2909887"/>
            <a:ext cx="2466079" cy="1705656"/>
          </a:xfrm>
          <a:prstGeom prst="rect">
            <a:avLst/>
          </a:prstGeom>
          <a:solidFill>
            <a:schemeClr val="tx1"/>
          </a:solidFill>
        </p:spPr>
      </p:pic>
    </p:spTree>
    <p:extLst>
      <p:ext uri="{BB962C8B-B14F-4D97-AF65-F5344CB8AC3E}">
        <p14:creationId xmlns:p14="http://schemas.microsoft.com/office/powerpoint/2010/main" val="309486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609601"/>
            <a:ext cx="11791406" cy="539930"/>
          </a:xfrm>
        </p:spPr>
        <p:txBody>
          <a:bodyPr>
            <a:normAutofit fontScale="90000"/>
          </a:bodyPr>
          <a:lstStyle/>
          <a:p>
            <a:r>
              <a:rPr lang="en-US" dirty="0">
                <a:effectLst/>
              </a:rPr>
              <a:t>Experimental Set-up of Photoelectric Effect</a:t>
            </a:r>
            <a:endParaRPr lang="en-IN" dirty="0"/>
          </a:p>
        </p:txBody>
      </p:sp>
      <p:sp>
        <p:nvSpPr>
          <p:cNvPr id="3" name="Content Placeholder 2"/>
          <p:cNvSpPr>
            <a:spLocks noGrp="1"/>
          </p:cNvSpPr>
          <p:nvPr>
            <p:ph idx="1"/>
          </p:nvPr>
        </p:nvSpPr>
        <p:spPr>
          <a:xfrm>
            <a:off x="3866605" y="1332411"/>
            <a:ext cx="8151224" cy="5347063"/>
          </a:xfrm>
        </p:spPr>
        <p:txBody>
          <a:bodyPr>
            <a:normAutofit fontScale="85000" lnSpcReduction="10000"/>
          </a:bodyPr>
          <a:lstStyle/>
          <a:p>
            <a:r>
              <a:rPr lang="en-US" dirty="0" smtClean="0">
                <a:effectLst/>
              </a:rPr>
              <a:t>Setup consists </a:t>
            </a:r>
            <a:r>
              <a:rPr lang="en-US" dirty="0">
                <a:effectLst/>
              </a:rPr>
              <a:t>of an evacuated glass tube with a quartz window containing a photosensitive metal plate - the  emitter E  and  another metal </a:t>
            </a:r>
            <a:r>
              <a:rPr lang="en-US" dirty="0" smtClean="0">
                <a:effectLst/>
              </a:rPr>
              <a:t>plate</a:t>
            </a:r>
            <a:r>
              <a:rPr lang="en-IN" dirty="0">
                <a:effectLst/>
              </a:rPr>
              <a:t> </a:t>
            </a:r>
            <a:r>
              <a:rPr lang="en-US" dirty="0" smtClean="0">
                <a:effectLst/>
              </a:rPr>
              <a:t>- </a:t>
            </a:r>
            <a:r>
              <a:rPr lang="en-US" dirty="0">
                <a:effectLst/>
              </a:rPr>
              <a:t>the collector </a:t>
            </a:r>
            <a:r>
              <a:rPr lang="en-US" dirty="0" smtClean="0">
                <a:effectLst/>
              </a:rPr>
              <a:t>C</a:t>
            </a:r>
          </a:p>
          <a:p>
            <a:r>
              <a:rPr lang="en-US" dirty="0">
                <a:effectLst/>
              </a:rPr>
              <a:t>The emitter and collector  are connected to a voltage source whose voltage can be changed and to an ammeter to measure the current in the </a:t>
            </a:r>
            <a:r>
              <a:rPr lang="en-US" dirty="0" smtClean="0">
                <a:effectLst/>
              </a:rPr>
              <a:t>circuit</a:t>
            </a:r>
          </a:p>
          <a:p>
            <a:r>
              <a:rPr lang="en-US" dirty="0">
                <a:effectLst/>
              </a:rPr>
              <a:t>A potential difference of </a:t>
            </a:r>
            <a:r>
              <a:rPr lang="en-US" i="1" dirty="0">
                <a:effectLst/>
              </a:rPr>
              <a:t>V</a:t>
            </a:r>
            <a:r>
              <a:rPr lang="en-US" dirty="0">
                <a:effectLst/>
              </a:rPr>
              <a:t>, as measured by the voltmeter, is maintained between the emitter E (the cathode) and collector C (the anode), normally C being at a positive potential with respect to the </a:t>
            </a:r>
            <a:r>
              <a:rPr lang="en-US" dirty="0" smtClean="0">
                <a:effectLst/>
              </a:rPr>
              <a:t>emitter</a:t>
            </a:r>
          </a:p>
          <a:p>
            <a:r>
              <a:rPr lang="en-US" dirty="0">
                <a:effectLst/>
              </a:rPr>
              <a:t>When the anode potential </a:t>
            </a:r>
            <a:r>
              <a:rPr lang="en-US" i="1" dirty="0">
                <a:effectLst/>
              </a:rPr>
              <a:t>V </a:t>
            </a:r>
            <a:r>
              <a:rPr lang="en-US" dirty="0">
                <a:effectLst/>
              </a:rPr>
              <a:t>is positive, it accelerates the electrons (hence called accelerating potential) while when the anode potential </a:t>
            </a:r>
            <a:r>
              <a:rPr lang="en-US" i="1" dirty="0">
                <a:effectLst/>
              </a:rPr>
              <a:t>V </a:t>
            </a:r>
            <a:r>
              <a:rPr lang="en-US" dirty="0">
                <a:effectLst/>
              </a:rPr>
              <a:t>is negative, it retards the flow of electrons (therefore known as retarding potential</a:t>
            </a:r>
            <a:r>
              <a:rPr lang="en-US" dirty="0" smtClean="0">
                <a:effectLst/>
              </a:rPr>
              <a:t>)</a:t>
            </a:r>
          </a:p>
          <a:p>
            <a:r>
              <a:rPr lang="en-US" dirty="0">
                <a:effectLst/>
              </a:rPr>
              <a:t>A source S of monochromatic </a:t>
            </a:r>
            <a:r>
              <a:rPr lang="en-US" dirty="0" smtClean="0">
                <a:effectLst/>
              </a:rPr>
              <a:t>light of sufficiently high frequency </a:t>
            </a:r>
            <a:r>
              <a:rPr lang="en-US" dirty="0">
                <a:effectLst/>
              </a:rPr>
              <a:t>is </a:t>
            </a:r>
            <a:r>
              <a:rPr lang="en-US" dirty="0" smtClean="0">
                <a:effectLst/>
              </a:rPr>
              <a:t>used</a:t>
            </a:r>
          </a:p>
          <a:p>
            <a:r>
              <a:rPr lang="en-US" dirty="0">
                <a:effectLst/>
              </a:rPr>
              <a:t>Light is made to fall on the surface  of the metal plate E and electrons are </a:t>
            </a:r>
            <a:r>
              <a:rPr lang="en-US" dirty="0" smtClean="0">
                <a:effectLst/>
              </a:rPr>
              <a:t>ejected </a:t>
            </a:r>
            <a:r>
              <a:rPr lang="en-US" dirty="0">
                <a:effectLst/>
              </a:rPr>
              <a:t>from the metal through its </a:t>
            </a:r>
            <a:r>
              <a:rPr lang="en-US" dirty="0" smtClean="0">
                <a:effectLst/>
              </a:rPr>
              <a:t>surface</a:t>
            </a:r>
          </a:p>
          <a:p>
            <a:r>
              <a:rPr lang="en-US" dirty="0">
                <a:effectLst/>
              </a:rPr>
              <a:t>These electrons, called photoelectrons, are collected at the collector C</a:t>
            </a:r>
            <a:endParaRPr lang="en-IN" dirty="0">
              <a:effectLst/>
            </a:endParaRPr>
          </a:p>
          <a:p>
            <a:endParaRPr lang="en-US" dirty="0" smtClean="0">
              <a:effectLst/>
            </a:endParaRPr>
          </a:p>
          <a:p>
            <a:endParaRPr lang="en-IN" dirty="0"/>
          </a:p>
        </p:txBody>
      </p:sp>
      <p:pic>
        <p:nvPicPr>
          <p:cNvPr id="4" name="image1553.png"/>
          <p:cNvPicPr/>
          <p:nvPr/>
        </p:nvPicPr>
        <p:blipFill>
          <a:blip r:embed="rId2" cstate="print"/>
          <a:stretch>
            <a:fillRect/>
          </a:stretch>
        </p:blipFill>
        <p:spPr>
          <a:xfrm>
            <a:off x="33190" y="2129154"/>
            <a:ext cx="3528616" cy="2895691"/>
          </a:xfrm>
          <a:prstGeom prst="rect">
            <a:avLst/>
          </a:prstGeom>
          <a:solidFill>
            <a:schemeClr val="tx1"/>
          </a:solidFill>
        </p:spPr>
      </p:pic>
    </p:spTree>
    <p:extLst>
      <p:ext uri="{BB962C8B-B14F-4D97-AF65-F5344CB8AC3E}">
        <p14:creationId xmlns:p14="http://schemas.microsoft.com/office/powerpoint/2010/main" val="10414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5" y="609600"/>
            <a:ext cx="11756572" cy="870857"/>
          </a:xfrm>
        </p:spPr>
        <p:txBody>
          <a:bodyPr>
            <a:normAutofit fontScale="90000"/>
          </a:bodyPr>
          <a:lstStyle/>
          <a:p>
            <a:r>
              <a:rPr lang="en-US" dirty="0">
                <a:effectLst/>
              </a:rPr>
              <a:t>Observations from Experiments on Photoelectric Effect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31177" y="1480457"/>
                <a:ext cx="8133806" cy="4850674"/>
              </a:xfrm>
            </p:spPr>
            <p:txBody>
              <a:bodyPr>
                <a:normAutofit fontScale="92500"/>
              </a:bodyPr>
              <a:lstStyle/>
              <a:p>
                <a:pPr lvl="0"/>
                <a:r>
                  <a:rPr lang="en-US" dirty="0" smtClean="0">
                    <a:effectLst/>
                  </a:rPr>
                  <a:t>When ultraviolet radiation was incident on</a:t>
                </a:r>
                <a:r>
                  <a:rPr lang="en-IN" dirty="0">
                    <a:effectLst/>
                  </a:rPr>
                  <a:t> </a:t>
                </a:r>
                <a:r>
                  <a:rPr lang="en-US" dirty="0" smtClean="0">
                    <a:effectLst/>
                  </a:rPr>
                  <a:t>the </a:t>
                </a:r>
                <a:r>
                  <a:rPr lang="en-US" dirty="0">
                    <a:effectLst/>
                  </a:rPr>
                  <a:t>emitter plate, current </a:t>
                </a:r>
                <a:r>
                  <a:rPr lang="en-US" i="1" dirty="0">
                    <a:effectLst/>
                  </a:rPr>
                  <a:t>I </a:t>
                </a:r>
                <a:r>
                  <a:rPr lang="en-US" dirty="0">
                    <a:effectLst/>
                  </a:rPr>
                  <a:t>was recorded even if the intensity of radiation was very </a:t>
                </a:r>
                <a:r>
                  <a:rPr lang="en-US" dirty="0" smtClean="0">
                    <a:effectLst/>
                  </a:rPr>
                  <a:t>low</a:t>
                </a:r>
              </a:p>
              <a:p>
                <a:pPr lvl="0"/>
                <a:r>
                  <a:rPr lang="en-US" dirty="0">
                    <a:effectLst/>
                  </a:rPr>
                  <a:t>Photocurrent </a:t>
                </a:r>
                <a:r>
                  <a:rPr lang="en-US" i="1" dirty="0">
                    <a:effectLst/>
                  </a:rPr>
                  <a:t>I  </a:t>
                </a:r>
                <a:r>
                  <a:rPr lang="en-US" dirty="0">
                    <a:effectLst/>
                  </a:rPr>
                  <a:t>was  observed  only  if the frequency of the incident radiation was more than some threshold </a:t>
                </a:r>
                <a:r>
                  <a:rPr lang="en-US" dirty="0" smtClean="0">
                    <a:effectLst/>
                  </a:rPr>
                  <a:t>frequency </a:t>
                </a:r>
                <a14:m>
                  <m:oMath xmlns:m="http://schemas.openxmlformats.org/officeDocument/2006/math">
                    <m:sSub>
                      <m:sSubPr>
                        <m:ctrlPr>
                          <a:rPr lang="en-US" i="1" smtClean="0">
                            <a:effectLst/>
                            <a:latin typeface="Cambria Math" panose="02040503050406030204" pitchFamily="18" charset="0"/>
                          </a:rPr>
                        </m:ctrlPr>
                      </m:sSubPr>
                      <m:e>
                        <m:r>
                          <a:rPr lang="en-IN" b="0" i="1" smtClean="0">
                            <a:effectLst/>
                            <a:latin typeface="Cambria Math" panose="02040503050406030204" pitchFamily="18" charset="0"/>
                          </a:rPr>
                          <m:t>𝑣</m:t>
                        </m:r>
                      </m:e>
                      <m:sub>
                        <m:r>
                          <a:rPr lang="en-IN" b="0" i="1" smtClean="0">
                            <a:effectLst/>
                            <a:latin typeface="Cambria Math" panose="02040503050406030204" pitchFamily="18" charset="0"/>
                          </a:rPr>
                          <m:t>0</m:t>
                        </m:r>
                      </m:sub>
                    </m:sSub>
                  </m:oMath>
                </a14:m>
                <a:endParaRPr lang="en-IN" dirty="0" smtClean="0">
                  <a:effectLst/>
                </a:endParaRPr>
              </a:p>
              <a:p>
                <a:pPr lvl="0"/>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𝑣</m:t>
                        </m:r>
                      </m:e>
                      <m:sub>
                        <m:r>
                          <a:rPr lang="en-IN" i="1">
                            <a:effectLst/>
                            <a:latin typeface="Cambria Math" panose="02040503050406030204" pitchFamily="18" charset="0"/>
                          </a:rPr>
                          <m:t>0</m:t>
                        </m:r>
                      </m:sub>
                    </m:sSub>
                  </m:oMath>
                </a14:m>
                <a:r>
                  <a:rPr lang="en-US" dirty="0" smtClean="0">
                    <a:effectLst/>
                  </a:rPr>
                  <a:t> was </a:t>
                </a:r>
                <a:r>
                  <a:rPr lang="en-US" dirty="0">
                    <a:effectLst/>
                  </a:rPr>
                  <a:t>same for a given metal and </a:t>
                </a:r>
                <a:r>
                  <a:rPr lang="en-US" dirty="0" smtClean="0">
                    <a:effectLst/>
                  </a:rPr>
                  <a:t>was </a:t>
                </a:r>
                <a:r>
                  <a:rPr lang="en-US" dirty="0">
                    <a:effectLst/>
                  </a:rPr>
                  <a:t>different for different metals used as the </a:t>
                </a:r>
                <a:r>
                  <a:rPr lang="en-US" dirty="0" smtClean="0">
                    <a:effectLst/>
                  </a:rPr>
                  <a:t>emitter.</a:t>
                </a:r>
              </a:p>
              <a:p>
                <a:pPr lvl="0"/>
                <a:r>
                  <a:rPr lang="en-US" dirty="0">
                    <a:effectLst/>
                  </a:rPr>
                  <a:t>There was no time lag between the incidence of light and emission of electrons. </a:t>
                </a:r>
                <a:endParaRPr lang="en-US" dirty="0" smtClean="0">
                  <a:effectLst/>
                </a:endParaRPr>
              </a:p>
              <a:p>
                <a:pPr lvl="0"/>
                <a:r>
                  <a:rPr lang="en-US" dirty="0">
                    <a:effectLst/>
                  </a:rPr>
                  <a:t>The photocurrent started instantaneously (within 10-9 s) on shining the radiation even if the intensity of radiation was </a:t>
                </a:r>
                <a:r>
                  <a:rPr lang="en-US" dirty="0" smtClean="0">
                    <a:effectLst/>
                  </a:rPr>
                  <a:t>low and </a:t>
                </a:r>
                <a:r>
                  <a:rPr lang="en-US" dirty="0">
                    <a:effectLst/>
                  </a:rPr>
                  <a:t>a</a:t>
                </a:r>
                <a:r>
                  <a:rPr lang="en-US" dirty="0" smtClean="0">
                    <a:effectLst/>
                  </a:rPr>
                  <a:t>s </a:t>
                </a:r>
                <a:r>
                  <a:rPr lang="en-US" dirty="0">
                    <a:effectLst/>
                  </a:rPr>
                  <a:t>soon as the incident radiation was stopped, the flow of current </a:t>
                </a:r>
                <a:r>
                  <a:rPr lang="en-US" dirty="0" smtClean="0">
                    <a:effectLst/>
                  </a:rPr>
                  <a:t>stopped</a:t>
                </a:r>
                <a:endParaRPr lang="en-IN" dirty="0">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31177" y="1480457"/>
                <a:ext cx="8133806" cy="4850674"/>
              </a:xfrm>
              <a:blipFill>
                <a:blip r:embed="rId2"/>
                <a:stretch>
                  <a:fillRect l="-600" t="-126" r="-375"/>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1" y="2228849"/>
            <a:ext cx="3385195" cy="2716781"/>
          </a:xfrm>
          <a:prstGeom prst="rect">
            <a:avLst/>
          </a:prstGeom>
        </p:spPr>
      </p:pic>
    </p:spTree>
    <p:extLst>
      <p:ext uri="{BB962C8B-B14F-4D97-AF65-F5344CB8AC3E}">
        <p14:creationId xmlns:p14="http://schemas.microsoft.com/office/powerpoint/2010/main" val="168113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 y="609600"/>
            <a:ext cx="11982993" cy="1326321"/>
          </a:xfrm>
        </p:spPr>
        <p:txBody>
          <a:bodyPr/>
          <a:lstStyle/>
          <a:p>
            <a:r>
              <a:rPr lang="en-IN" dirty="0" smtClean="0"/>
              <a:t>Effect of intensity on photo-electric current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57303" y="2096063"/>
                <a:ext cx="8360228" cy="4478907"/>
              </a:xfrm>
            </p:spPr>
            <p:txBody>
              <a:bodyPr/>
              <a:lstStyle/>
              <a:p>
                <a:r>
                  <a:rPr lang="en-US" dirty="0">
                    <a:effectLst/>
                  </a:rPr>
                  <a:t>Keeping the frequency </a:t>
                </a:r>
                <a14:m>
                  <m:oMath xmlns:m="http://schemas.openxmlformats.org/officeDocument/2006/math">
                    <m:r>
                      <a:rPr lang="en-IN" i="1">
                        <a:effectLst/>
                        <a:latin typeface="Cambria Math" panose="02040503050406030204" pitchFamily="18" charset="0"/>
                      </a:rPr>
                      <m:t>𝑣</m:t>
                    </m:r>
                    <m:r>
                      <a:rPr lang="en-IN" i="1">
                        <a:effectLst/>
                        <a:latin typeface="Cambria Math" panose="02040503050406030204" pitchFamily="18" charset="0"/>
                      </a:rPr>
                      <m:t> </m:t>
                    </m:r>
                  </m:oMath>
                </a14:m>
                <a:r>
                  <a:rPr lang="en-US" dirty="0" smtClean="0">
                    <a:effectLst/>
                  </a:rPr>
                  <a:t>of </a:t>
                </a:r>
                <a:r>
                  <a:rPr lang="en-US" dirty="0">
                    <a:effectLst/>
                  </a:rPr>
                  <a:t>the incident radiation and accelerating potential </a:t>
                </a:r>
                <a:r>
                  <a:rPr lang="en-US" i="1" dirty="0">
                    <a:effectLst/>
                  </a:rPr>
                  <a:t>V </a:t>
                </a:r>
                <a:r>
                  <a:rPr lang="en-US" dirty="0">
                    <a:effectLst/>
                  </a:rPr>
                  <a:t>fixed, if the intensity was increased, the photo current increased linearly with </a:t>
                </a:r>
                <a:r>
                  <a:rPr lang="en-US" dirty="0" smtClean="0">
                    <a:effectLst/>
                  </a:rPr>
                  <a:t>intensity</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57303" y="2096063"/>
                <a:ext cx="8360228" cy="4478907"/>
              </a:xfrm>
              <a:blipFill>
                <a:blip r:embed="rId2"/>
                <a:stretch>
                  <a:fillRect l="-656" t="-136"/>
                </a:stretch>
              </a:blipFill>
            </p:spPr>
            <p:txBody>
              <a:bodyPr/>
              <a:lstStyle/>
              <a:p>
                <a:r>
                  <a:rPr lang="en-IN">
                    <a:noFill/>
                  </a:rPr>
                  <a:t> </a:t>
                </a:r>
              </a:p>
            </p:txBody>
          </p:sp>
        </mc:Fallback>
      </mc:AlternateContent>
      <p:pic>
        <p:nvPicPr>
          <p:cNvPr id="4" name="image1554.png"/>
          <p:cNvPicPr/>
          <p:nvPr/>
        </p:nvPicPr>
        <p:blipFill>
          <a:blip r:embed="rId3" cstate="print"/>
          <a:stretch>
            <a:fillRect/>
          </a:stretch>
        </p:blipFill>
        <p:spPr>
          <a:xfrm>
            <a:off x="382484" y="2781299"/>
            <a:ext cx="2752602" cy="2295797"/>
          </a:xfrm>
          <a:prstGeom prst="rect">
            <a:avLst/>
          </a:prstGeom>
          <a:solidFill>
            <a:schemeClr val="tx1"/>
          </a:solidFill>
        </p:spPr>
      </p:pic>
    </p:spTree>
    <p:extLst>
      <p:ext uri="{BB962C8B-B14F-4D97-AF65-F5344CB8AC3E}">
        <p14:creationId xmlns:p14="http://schemas.microsoft.com/office/powerpoint/2010/main" val="421931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Effect of </a:t>
            </a:r>
            <a:r>
              <a:rPr lang="en-IN" dirty="0" smtClean="0"/>
              <a:t>P.D. </a:t>
            </a:r>
            <a:r>
              <a:rPr lang="en-IN" dirty="0"/>
              <a:t>on photo-electric current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13" y="2095500"/>
            <a:ext cx="3444375" cy="2581003"/>
          </a:xfrm>
          <a:solidFill>
            <a:schemeClr val="tx1"/>
          </a:solidFill>
        </p:spPr>
      </p:pic>
      <mc:AlternateContent xmlns:mc="http://schemas.openxmlformats.org/markup-compatibility/2006" xmlns:a14="http://schemas.microsoft.com/office/drawing/2010/main">
        <mc:Choice Requires="a14">
          <p:sp>
            <p:nvSpPr>
              <p:cNvPr id="6" name="TextBox 5"/>
              <p:cNvSpPr txBox="1"/>
              <p:nvPr/>
            </p:nvSpPr>
            <p:spPr>
              <a:xfrm>
                <a:off x="3936274" y="1820091"/>
                <a:ext cx="8081555"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photocurrent </a:t>
                </a:r>
                <a:r>
                  <a:rPr lang="en-US" i="1" dirty="0"/>
                  <a:t>I </a:t>
                </a:r>
                <a:r>
                  <a:rPr lang="en-US" dirty="0"/>
                  <a:t>could also be varied  by changing the potential of the collector </a:t>
                </a:r>
                <a:r>
                  <a:rPr lang="en-US" dirty="0" smtClean="0"/>
                  <a:t>plate</a:t>
                </a:r>
              </a:p>
              <a:p>
                <a:pPr marL="285750" indent="-285750">
                  <a:buFont typeface="Wingdings" panose="05000000000000000000" pitchFamily="2" charset="2"/>
                  <a:buChar char="§"/>
                </a:pPr>
                <a:r>
                  <a:rPr lang="en-US" i="1" dirty="0"/>
                  <a:t>I </a:t>
                </a:r>
                <a:r>
                  <a:rPr lang="en-US" dirty="0"/>
                  <a:t>was dependent on the accelerating potential </a:t>
                </a:r>
                <a:r>
                  <a:rPr lang="en-US" i="1" dirty="0"/>
                  <a:t>V </a:t>
                </a:r>
                <a:r>
                  <a:rPr lang="en-US" dirty="0" smtClean="0"/>
                  <a:t> </a:t>
                </a:r>
                <a:r>
                  <a:rPr lang="en-US" dirty="0"/>
                  <a:t>for given incident </a:t>
                </a:r>
                <a:r>
                  <a:rPr lang="en-US" dirty="0" smtClean="0"/>
                  <a:t>radiation</a:t>
                </a:r>
              </a:p>
              <a:p>
                <a:pPr marL="285750" indent="-285750">
                  <a:buFont typeface="Wingdings" panose="05000000000000000000" pitchFamily="2" charset="2"/>
                  <a:buChar char="§"/>
                </a:pPr>
                <a:r>
                  <a:rPr lang="en-US" dirty="0"/>
                  <a:t>Initially the current increased with voltage but then it remained </a:t>
                </a:r>
                <a:r>
                  <a:rPr lang="en-US" dirty="0" smtClean="0"/>
                  <a:t>constant, was </a:t>
                </a:r>
                <a:r>
                  <a:rPr lang="en-US" dirty="0"/>
                  <a:t>termed as the saturation </a:t>
                </a:r>
                <a:r>
                  <a:rPr lang="en-US" dirty="0" smtClean="0"/>
                  <a:t>current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0</m:t>
                        </m:r>
                      </m:sub>
                    </m:sSub>
                  </m:oMath>
                </a14:m>
                <a:endParaRPr lang="en-US" dirty="0" smtClean="0"/>
              </a:p>
              <a:p>
                <a:pPr marL="285750" indent="-285750">
                  <a:buFont typeface="Wingdings" panose="05000000000000000000" pitchFamily="2" charset="2"/>
                  <a:buChar char="§"/>
                </a:pPr>
                <a:r>
                  <a:rPr lang="en-US" dirty="0"/>
                  <a:t>Keeping the accelerating voltage and incident frequency fixed, if the intensity  of incident radiation was increased, the value of saturation current also increased </a:t>
                </a:r>
                <a:r>
                  <a:rPr lang="en-US" dirty="0" smtClean="0"/>
                  <a:t>in proportion</a:t>
                </a:r>
              </a:p>
              <a:p>
                <a:pPr marL="285750" indent="-285750">
                  <a:buFont typeface="Wingdings" panose="05000000000000000000" pitchFamily="2" charset="2"/>
                  <a:buChar char="§"/>
                </a:pPr>
                <a:r>
                  <a:rPr lang="en-US" dirty="0" smtClean="0"/>
                  <a:t>The </a:t>
                </a:r>
                <a:r>
                  <a:rPr lang="en-US" dirty="0"/>
                  <a:t>maximum kinetic energy </a:t>
                </a:r>
                <a:r>
                  <a:rPr lang="en-US" i="1" dirty="0" err="1"/>
                  <a:t>KE</a:t>
                </a:r>
                <a:r>
                  <a:rPr lang="en-US" sz="800" dirty="0" err="1"/>
                  <a:t>max</a:t>
                </a:r>
                <a:r>
                  <a:rPr lang="en-US" sz="800" dirty="0"/>
                  <a:t> </a:t>
                </a:r>
                <a:r>
                  <a:rPr lang="en-US" dirty="0"/>
                  <a:t>(and hence the maximum velocity) of </a:t>
                </a:r>
                <a:r>
                  <a:rPr lang="en-US" dirty="0" smtClean="0"/>
                  <a:t>the</a:t>
                </a:r>
                <a:r>
                  <a:rPr lang="en-IN" sz="1600" dirty="0"/>
                  <a:t> </a:t>
                </a:r>
                <a:r>
                  <a:rPr lang="en-US" dirty="0" smtClean="0"/>
                  <a:t>electrons </a:t>
                </a:r>
                <a:r>
                  <a:rPr lang="en-US" dirty="0"/>
                  <a:t>depended on the potential </a:t>
                </a:r>
                <a:r>
                  <a:rPr lang="en-US" i="1" dirty="0"/>
                  <a:t>V </a:t>
                </a:r>
                <a:r>
                  <a:rPr lang="en-US" dirty="0"/>
                  <a:t>for  a given metal used for the emitter plate and for a given frequency of the incident </a:t>
                </a:r>
                <a:r>
                  <a:rPr lang="en-US" dirty="0" smtClean="0"/>
                  <a:t>radiation</a:t>
                </a:r>
              </a:p>
              <a:p>
                <a:pPr marL="285750" indent="-285750">
                  <a:buFont typeface="Wingdings" panose="05000000000000000000" pitchFamily="2" charset="2"/>
                  <a:buChar char="§"/>
                </a:pPr>
                <a:r>
                  <a:rPr lang="en-US" dirty="0"/>
                  <a:t>If the material is changed </a:t>
                </a:r>
                <a:r>
                  <a:rPr lang="en-US" dirty="0" smtClean="0"/>
                  <a:t>or the </a:t>
                </a:r>
                <a:r>
                  <a:rPr lang="en-US" dirty="0"/>
                  <a:t>frequency of the incident radiation is changed, </a:t>
                </a:r>
                <a:r>
                  <a:rPr lang="en-US" i="1" dirty="0" err="1"/>
                  <a:t>KE</a:t>
                </a:r>
                <a:r>
                  <a:rPr lang="en-US" dirty="0" err="1"/>
                  <a:t>max</a:t>
                </a:r>
                <a:r>
                  <a:rPr lang="en-US" dirty="0" smtClean="0"/>
                  <a:t> changed.</a:t>
                </a:r>
              </a:p>
              <a:p>
                <a:pPr marL="285750" indent="-285750">
                  <a:buFont typeface="Wingdings" panose="05000000000000000000" pitchFamily="2" charset="2"/>
                  <a:buChar char="§"/>
                </a:pPr>
                <a:r>
                  <a:rPr lang="en-US" dirty="0"/>
                  <a:t>It did not depend on the intensity of the incident </a:t>
                </a:r>
                <a:r>
                  <a:rPr lang="en-US" dirty="0" smtClean="0"/>
                  <a:t>radiation </a:t>
                </a:r>
              </a:p>
              <a:p>
                <a:pPr marL="285750" indent="-285750">
                  <a:buFont typeface="Wingdings" panose="05000000000000000000" pitchFamily="2" charset="2"/>
                  <a:buChar char="§"/>
                </a:pPr>
                <a:r>
                  <a:rPr lang="en-US" dirty="0" smtClean="0"/>
                  <a:t>Thus</a:t>
                </a:r>
                <a:r>
                  <a:rPr lang="en-US" dirty="0"/>
                  <a:t>, even for very small incident intensity, if the frequency of incident radiation </a:t>
                </a:r>
                <a:r>
                  <a:rPr lang="en-US" dirty="0" smtClean="0"/>
                  <a:t>was</a:t>
                </a:r>
                <a:r>
                  <a:rPr lang="en-IN" dirty="0"/>
                  <a:t> </a:t>
                </a:r>
                <a:r>
                  <a:rPr lang="en-US" dirty="0" smtClean="0"/>
                  <a:t>larger </a:t>
                </a:r>
                <a:r>
                  <a:rPr lang="en-US" dirty="0"/>
                  <a:t>than the threshold frequency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0</m:t>
                        </m:r>
                      </m:sub>
                    </m:sSub>
                  </m:oMath>
                </a14:m>
                <a:r>
                  <a:rPr lang="en-US" dirty="0" smtClean="0"/>
                  <a:t>, </a:t>
                </a:r>
                <a:r>
                  <a:rPr lang="en-US" i="1" dirty="0" err="1"/>
                  <a:t>KE</a:t>
                </a:r>
                <a:r>
                  <a:rPr lang="en-US" dirty="0" err="1"/>
                  <a:t>max</a:t>
                </a:r>
                <a:r>
                  <a:rPr lang="en-US" dirty="0"/>
                  <a:t> from a given surface was always the same for a given incident frequency</a:t>
                </a:r>
                <a:r>
                  <a:rPr lang="en-US" dirty="0" smtClean="0"/>
                  <a:t> </a:t>
                </a:r>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3936274" y="1820091"/>
                <a:ext cx="8081555" cy="5078313"/>
              </a:xfrm>
              <a:prstGeom prst="rect">
                <a:avLst/>
              </a:prstGeom>
              <a:blipFill>
                <a:blip r:embed="rId3"/>
                <a:stretch>
                  <a:fillRect l="-528" t="-720" r="-1283" b="-960"/>
                </a:stretch>
              </a:blipFill>
            </p:spPr>
            <p:txBody>
              <a:bodyPr/>
              <a:lstStyle/>
              <a:p>
                <a:r>
                  <a:rPr lang="en-IN">
                    <a:noFill/>
                  </a:rPr>
                  <a:t> </a:t>
                </a:r>
              </a:p>
            </p:txBody>
          </p:sp>
        </mc:Fallback>
      </mc:AlternateContent>
    </p:spTree>
    <p:extLst>
      <p:ext uri="{BB962C8B-B14F-4D97-AF65-F5344CB8AC3E}">
        <p14:creationId xmlns:p14="http://schemas.microsoft.com/office/powerpoint/2010/main" val="274623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Effect transition="in" filter="fade">
                                      <p:cBhvr>
                                        <p:cTn id="55" dur="1000"/>
                                        <p:tgtEl>
                                          <p:spTgt spid="6">
                                            <p:txEl>
                                              <p:pRg st="6" end="6"/>
                                            </p:txEl>
                                          </p:spTgt>
                                        </p:tgtEl>
                                      </p:cBhvr>
                                    </p:animEffect>
                                    <p:anim calcmode="lin" valueType="num">
                                      <p:cBhvr>
                                        <p:cTn id="56"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fade">
                                      <p:cBhvr>
                                        <p:cTn id="62" dur="1000"/>
                                        <p:tgtEl>
                                          <p:spTgt spid="6">
                                            <p:txEl>
                                              <p:pRg st="7" end="7"/>
                                            </p:txEl>
                                          </p:spTgt>
                                        </p:tgtEl>
                                      </p:cBhvr>
                                    </p:animEffect>
                                    <p:anim calcmode="lin" valueType="num">
                                      <p:cBhvr>
                                        <p:cTn id="6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792480"/>
          </a:xfrm>
        </p:spPr>
        <p:txBody>
          <a:bodyPr/>
          <a:lstStyle/>
          <a:p>
            <a:r>
              <a:rPr lang="en-IN" dirty="0" smtClean="0"/>
              <a:t>Stopping potential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95" y="2120820"/>
            <a:ext cx="3455038" cy="2059294"/>
          </a:xfrm>
          <a:solidFill>
            <a:schemeClr val="tx1"/>
          </a:solidFill>
        </p:spPr>
      </p:pic>
      <mc:AlternateContent xmlns:mc="http://schemas.openxmlformats.org/markup-compatibility/2006" xmlns:a14="http://schemas.microsoft.com/office/drawing/2010/main">
        <mc:Choice Requires="a14">
          <p:sp>
            <p:nvSpPr>
              <p:cNvPr id="5" name="TextBox 4"/>
              <p:cNvSpPr txBox="1"/>
              <p:nvPr/>
            </p:nvSpPr>
            <p:spPr>
              <a:xfrm>
                <a:off x="4014651" y="1611086"/>
                <a:ext cx="7881258"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If increasingly negative potentials were applied to the collector, the photocurrent decreased and for some typical value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0</m:t>
                        </m:r>
                      </m:sub>
                    </m:sSub>
                  </m:oMath>
                </a14:m>
                <a:r>
                  <a:rPr lang="en-US" dirty="0" smtClean="0"/>
                  <a:t>, </a:t>
                </a:r>
                <a:r>
                  <a:rPr lang="en-US" dirty="0"/>
                  <a:t>photocurrent became </a:t>
                </a:r>
                <a:r>
                  <a:rPr lang="en-US" dirty="0" smtClean="0"/>
                  <a:t>zero</a:t>
                </a:r>
              </a:p>
              <a:p>
                <a:pPr marL="285750" indent="-285750">
                  <a:buFont typeface="Wingdings" panose="05000000000000000000" pitchFamily="2" charset="2"/>
                  <a:buChar char="q"/>
                </a:pP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0</m:t>
                        </m:r>
                      </m:sub>
                    </m:sSub>
                  </m:oMath>
                </a14:m>
                <a:r>
                  <a:rPr lang="en-US" dirty="0" smtClean="0"/>
                  <a:t> </a:t>
                </a:r>
                <a:r>
                  <a:rPr lang="en-US" dirty="0"/>
                  <a:t>was termed as cut-off or stopping </a:t>
                </a:r>
                <a:r>
                  <a:rPr lang="en-US" dirty="0" smtClean="0"/>
                  <a:t>potential</a:t>
                </a:r>
              </a:p>
              <a:p>
                <a:pPr marL="285750" indent="-285750">
                  <a:buFont typeface="Wingdings" panose="05000000000000000000" pitchFamily="2" charset="2"/>
                  <a:buChar char="q"/>
                </a:pPr>
                <a:r>
                  <a:rPr lang="en-US" dirty="0"/>
                  <a:t>It indicated that when the potential was retarding, the photoelectrons still had enough energy to overcome the retarding (opposing) electric field and reach the </a:t>
                </a:r>
                <a:r>
                  <a:rPr lang="en-US" dirty="0" smtClean="0"/>
                  <a:t>collector</a:t>
                </a:r>
              </a:p>
              <a:p>
                <a:pPr marL="285750" indent="-285750">
                  <a:buFont typeface="Wingdings" panose="05000000000000000000" pitchFamily="2" charset="2"/>
                  <a:buChar char="q"/>
                </a:pPr>
                <a:r>
                  <a:rPr lang="en-US" dirty="0"/>
                  <a:t>Value of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0</m:t>
                        </m:r>
                      </m:sub>
                    </m:sSub>
                  </m:oMath>
                </a14:m>
                <a:r>
                  <a:rPr lang="en-US" dirty="0" smtClean="0"/>
                  <a:t> </a:t>
                </a:r>
                <a:r>
                  <a:rPr lang="en-US" dirty="0"/>
                  <a:t>was same for any incident intensity as long as the incident frequency was </a:t>
                </a:r>
                <a:r>
                  <a:rPr lang="en-US" dirty="0" smtClean="0"/>
                  <a:t>same </a:t>
                </a:r>
                <a:r>
                  <a:rPr lang="en-US" dirty="0"/>
                  <a:t>but was different for different emitter </a:t>
                </a:r>
                <a:r>
                  <a:rPr lang="en-US" dirty="0" smtClean="0"/>
                  <a:t>materials</a:t>
                </a:r>
              </a:p>
              <a:p>
                <a:pPr marL="285750" indent="-285750">
                  <a:buFont typeface="Wingdings" panose="05000000000000000000" pitchFamily="2" charset="2"/>
                  <a:buChar char="q"/>
                </a:pPr>
                <a:r>
                  <a:rPr lang="en-US" dirty="0"/>
                  <a:t>If the frequency of  incident  radiation  was changed keeping the intensity and accelerating potential </a:t>
                </a:r>
                <a:r>
                  <a:rPr lang="en-US" i="1" dirty="0"/>
                  <a:t>V </a:t>
                </a:r>
                <a:r>
                  <a:rPr lang="en-US" dirty="0"/>
                  <a:t>constant, then the saturation current remained the same but the stopping potential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0</m:t>
                        </m:r>
                      </m:sub>
                    </m:sSub>
                  </m:oMath>
                </a14:m>
                <a:r>
                  <a:rPr lang="en-US" dirty="0" smtClean="0"/>
                  <a:t> changed as shown through graph</a:t>
                </a:r>
              </a:p>
              <a:p>
                <a:pPr marL="285750" indent="-285750">
                  <a:buFont typeface="Wingdings" panose="05000000000000000000" pitchFamily="2" charset="2"/>
                  <a:buChar char="q"/>
                </a:pPr>
                <a:r>
                  <a:rPr lang="en-US" dirty="0" smtClean="0"/>
                  <a:t>The</a:t>
                </a:r>
                <a:r>
                  <a:rPr lang="en-IN" dirty="0"/>
                  <a:t> </a:t>
                </a:r>
                <a:r>
                  <a:rPr lang="en-US" dirty="0" smtClean="0"/>
                  <a:t>stopping </a:t>
                </a:r>
                <a:r>
                  <a:rPr lang="en-US" dirty="0"/>
                  <a:t>potential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0</m:t>
                        </m:r>
                      </m:sub>
                    </m:sSub>
                  </m:oMath>
                </a14:m>
                <a:r>
                  <a:rPr lang="en-US" dirty="0" smtClean="0"/>
                  <a:t> </a:t>
                </a:r>
                <a:r>
                  <a:rPr lang="en-US" dirty="0"/>
                  <a:t>varied linearly with </a:t>
                </a:r>
                <a14:m>
                  <m:oMath xmlns:m="http://schemas.openxmlformats.org/officeDocument/2006/math">
                    <m:r>
                      <a:rPr lang="en-IN" i="1">
                        <a:latin typeface="Cambria Math" panose="02040503050406030204" pitchFamily="18" charset="0"/>
                      </a:rPr>
                      <m:t>𝑣</m:t>
                    </m:r>
                  </m:oMath>
                </a14:m>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014651" y="1611086"/>
                <a:ext cx="7881258" cy="4801314"/>
              </a:xfrm>
              <a:prstGeom prst="rect">
                <a:avLst/>
              </a:prstGeom>
              <a:blipFill>
                <a:blip r:embed="rId3"/>
                <a:stretch>
                  <a:fillRect l="-542" t="-635" r="-542"/>
                </a:stretch>
              </a:blipFill>
            </p:spPr>
            <p:txBody>
              <a:bodyPr/>
              <a:lstStyle/>
              <a:p>
                <a:r>
                  <a:rPr lang="en-IN">
                    <a:noFill/>
                  </a:rPr>
                  <a:t> </a:t>
                </a:r>
              </a:p>
            </p:txBody>
          </p:sp>
        </mc:Fallback>
      </mc:AlternateContent>
    </p:spTree>
    <p:extLst>
      <p:ext uri="{BB962C8B-B14F-4D97-AF65-F5344CB8AC3E}">
        <p14:creationId xmlns:p14="http://schemas.microsoft.com/office/powerpoint/2010/main" val="62010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Relationship between stopping potential and frequency of radiation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78629" y="2096064"/>
                <a:ext cx="8088928" cy="3695136"/>
              </a:xfrm>
            </p:spPr>
            <p:txBody>
              <a:bodyPr/>
              <a:lstStyle/>
              <a:p>
                <a:r>
                  <a:rPr lang="en-IN" dirty="0" smtClean="0"/>
                  <a:t>As </a:t>
                </a:r>
                <a:r>
                  <a:rPr lang="en-US" dirty="0"/>
                  <a:t>The</a:t>
                </a:r>
                <a:r>
                  <a:rPr lang="en-IN" dirty="0"/>
                  <a:t> </a:t>
                </a:r>
                <a:r>
                  <a:rPr lang="en-US" dirty="0"/>
                  <a:t>stopping potential </a:t>
                </a:r>
                <a14:m>
                  <m:oMath xmlns:m="http://schemas.openxmlformats.org/officeDocument/2006/math">
                    <m:sSub>
                      <m:sSubPr>
                        <m:ctrlPr>
                          <a:rPr lang="en-US"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0</m:t>
                        </m:r>
                      </m:sub>
                    </m:sSub>
                  </m:oMath>
                </a14:m>
                <a:r>
                  <a:rPr lang="en-US" dirty="0"/>
                  <a:t> varied linearly with </a:t>
                </a:r>
                <a14:m>
                  <m:oMath xmlns:m="http://schemas.openxmlformats.org/officeDocument/2006/math">
                    <m:r>
                      <a:rPr lang="en-IN" i="1">
                        <a:latin typeface="Cambria Math" panose="02040503050406030204" pitchFamily="18" charset="0"/>
                      </a:rPr>
                      <m:t>𝑣</m:t>
                    </m:r>
                    <m:r>
                      <a:rPr lang="en-IN" i="1" smtClean="0">
                        <a:latin typeface="Cambria Math" panose="02040503050406030204" pitchFamily="18" charset="0"/>
                      </a:rPr>
                      <m:t> </m:t>
                    </m:r>
                  </m:oMath>
                </a14:m>
                <a:r>
                  <a:rPr lang="en-US" dirty="0" smtClean="0"/>
                  <a:t>for given metal</a:t>
                </a:r>
              </a:p>
              <a:p>
                <a:r>
                  <a:rPr lang="en-US" dirty="0">
                    <a:effectLst/>
                  </a:rPr>
                  <a:t>For different metals, the slopes of such straight lines were the same but the intercepts on the frequency and stopping potential axes were </a:t>
                </a:r>
                <a:r>
                  <a:rPr lang="en-US" dirty="0" smtClean="0">
                    <a:effectLst/>
                  </a:rPr>
                  <a:t>different</a:t>
                </a:r>
              </a:p>
              <a:p>
                <a:pPr marL="0" indent="0">
                  <a:buNone/>
                </a:pP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78629" y="2096064"/>
                <a:ext cx="8088928" cy="3695136"/>
              </a:xfrm>
              <a:blipFill>
                <a:blip r:embed="rId2"/>
                <a:stretch>
                  <a:fillRect l="-754" t="-330" r="-904"/>
                </a:stretch>
              </a:blipFill>
            </p:spPr>
            <p:txBody>
              <a:bodyPr/>
              <a:lstStyle/>
              <a:p>
                <a:r>
                  <a:rPr lang="en-IN">
                    <a:noFill/>
                  </a:rPr>
                  <a:t> </a:t>
                </a:r>
              </a:p>
            </p:txBody>
          </p:sp>
        </mc:Fallback>
      </mc:AlternateContent>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p:cNvGrpSpPr>
          <p:nvPr/>
        </p:nvGrpSpPr>
        <p:grpSpPr bwMode="auto">
          <a:xfrm>
            <a:off x="269969" y="2290360"/>
            <a:ext cx="2717072" cy="1985549"/>
            <a:chOff x="0" y="0"/>
            <a:chExt cx="3714" cy="2605"/>
          </a:xfrm>
          <a:solidFill>
            <a:schemeClr val="tx1"/>
          </a:solidFill>
        </p:grpSpPr>
        <p:sp>
          <p:nvSpPr>
            <p:cNvPr id="6" name="Line 3"/>
            <p:cNvSpPr>
              <a:spLocks noChangeShapeType="1"/>
            </p:cNvSpPr>
            <p:nvPr/>
          </p:nvSpPr>
          <p:spPr bwMode="auto">
            <a:xfrm>
              <a:off x="12" y="1777"/>
              <a:ext cx="3689" cy="5"/>
            </a:xfrm>
            <a:prstGeom prst="line">
              <a:avLst/>
            </a:prstGeom>
            <a:grpFill/>
            <a:ln w="15786">
              <a:solidFill>
                <a:srgbClr val="231F20"/>
              </a:solidFill>
              <a:round/>
              <a:headEnd/>
              <a:tailEnd/>
            </a:ln>
            <a:extLst/>
          </p:spPr>
          <p:txBody>
            <a:bodyPr vert="horz" wrap="square" lIns="91440" tIns="45720" rIns="91440" bIns="45720" numCol="1" anchor="t" anchorCtr="0" compatLnSpc="1">
              <a:prstTxWarp prst="textNoShape">
                <a:avLst/>
              </a:prstTxWarp>
            </a:bodyPr>
            <a:lstStyle/>
            <a:p>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 y="0"/>
              <a:ext cx="2891" cy="2605"/>
            </a:xfrm>
            <a:prstGeom prst="rect">
              <a:avLst/>
            </a:prstGeom>
            <a:grpFill/>
            <a:extLst/>
          </p:spPr>
        </p:pic>
      </p:grpSp>
    </p:spTree>
    <p:extLst>
      <p:ext uri="{BB962C8B-B14F-4D97-AF65-F5344CB8AC3E}">
        <p14:creationId xmlns:p14="http://schemas.microsoft.com/office/powerpoint/2010/main" val="389514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494</TotalTime>
  <Words>1536</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Cambria Math</vt:lpstr>
      <vt:lpstr>Rockwell</vt:lpstr>
      <vt:lpstr>Wingdings</vt:lpstr>
      <vt:lpstr>Damask</vt:lpstr>
      <vt:lpstr>Dual Nature of Radiation and Matter</vt:lpstr>
      <vt:lpstr>introduction</vt:lpstr>
      <vt:lpstr>The Photoelectric Effect</vt:lpstr>
      <vt:lpstr>Experimental Set-up of Photoelectric Effect</vt:lpstr>
      <vt:lpstr>Observations from Experiments on Photoelectric Effect</vt:lpstr>
      <vt:lpstr>Effect of intensity on photo-electric current</vt:lpstr>
      <vt:lpstr>Effect of P.D. on photo-electric current</vt:lpstr>
      <vt:lpstr>Stopping potential</vt:lpstr>
      <vt:lpstr>Relationship between stopping potential and frequency of radiation</vt:lpstr>
      <vt:lpstr>Conclusion of experiment</vt:lpstr>
      <vt:lpstr>Failure of Wave Theory to Explain the Observations</vt:lpstr>
      <vt:lpstr>Einstein’s Postulate of Quantization of Energy and the Photoelectric Equation</vt:lpstr>
      <vt:lpstr>Einstein's postulate of quantization of energy for the observations</vt:lpstr>
      <vt:lpstr>PowerPoint Presentation</vt:lpstr>
      <vt:lpstr>Wave-Particle Duality of Electromagnetic Radiation</vt:lpstr>
      <vt:lpstr>De Broglie Hypothesis</vt:lpstr>
      <vt:lpstr>Wave length of particle moving with speed V</vt:lpstr>
      <vt:lpstr>Wave-Particle Duality of Matter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Nature of Radiation and Matter</dc:title>
  <dc:creator>siraj</dc:creator>
  <cp:lastModifiedBy>siraj</cp:lastModifiedBy>
  <cp:revision>67</cp:revision>
  <dcterms:created xsi:type="dcterms:W3CDTF">2020-10-31T06:23:56Z</dcterms:created>
  <dcterms:modified xsi:type="dcterms:W3CDTF">2020-12-24T07:12:51Z</dcterms:modified>
</cp:coreProperties>
</file>