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Electric current through conductor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Chap-11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6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138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V</a:t>
            </a:r>
            <a:r>
              <a:rPr lang="en-US" cap="small" dirty="0" smtClean="0">
                <a:effectLst/>
              </a:rPr>
              <a:t>ariation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of</a:t>
            </a:r>
            <a:r>
              <a:rPr lang="en-US" dirty="0">
                <a:effectLst/>
              </a:rPr>
              <a:t>	</a:t>
            </a:r>
            <a:r>
              <a:rPr lang="en-US" cap="small" dirty="0" smtClean="0">
                <a:effectLst/>
              </a:rPr>
              <a:t>Resistance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with temperature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7371" y="1254033"/>
            <a:ext cx="9083039" cy="5373189"/>
          </a:xfrm>
        </p:spPr>
        <p:txBody>
          <a:bodyPr/>
          <a:lstStyle/>
          <a:p>
            <a:r>
              <a:rPr lang="en-US" dirty="0">
                <a:effectLst/>
              </a:rPr>
              <a:t>Resistivity   of  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  </a:t>
            </a:r>
            <a:r>
              <a:rPr lang="en-US" cap="small" dirty="0">
                <a:effectLst/>
              </a:rPr>
              <a:t>materia</a:t>
            </a:r>
            <a:r>
              <a:rPr lang="en-US" dirty="0">
                <a:effectLst/>
              </a:rPr>
              <a:t>l   </a:t>
            </a:r>
            <a:r>
              <a:rPr lang="en-US" cap="small" dirty="0">
                <a:effectLst/>
              </a:rPr>
              <a:t>varies</a:t>
            </a:r>
            <a:r>
              <a:rPr lang="en-US" dirty="0">
                <a:effectLst/>
              </a:rPr>
              <a:t>   with </a:t>
            </a:r>
            <a:r>
              <a:rPr lang="en-US" cap="small" dirty="0" smtClean="0">
                <a:effectLst/>
              </a:rPr>
              <a:t>temperature</a:t>
            </a:r>
            <a:endParaRPr lang="en-IN" cap="small" dirty="0">
              <a:effectLst/>
            </a:endParaRPr>
          </a:p>
          <a:p>
            <a:r>
              <a:rPr lang="en-IN" dirty="0">
                <a:effectLst/>
              </a:rPr>
              <a:t> </a:t>
            </a:r>
            <a:r>
              <a:rPr lang="en-US" dirty="0" smtClean="0">
                <a:effectLst/>
              </a:rPr>
              <a:t>Fig.</a:t>
            </a:r>
            <a:r>
              <a:rPr lang="en-IN" dirty="0">
                <a:effectLst/>
              </a:rPr>
              <a:t> </a:t>
            </a:r>
            <a:r>
              <a:rPr lang="en-US" dirty="0" smtClean="0">
                <a:effectLst/>
              </a:rPr>
              <a:t>shows </a:t>
            </a:r>
            <a:r>
              <a:rPr lang="en-US" dirty="0">
                <a:effectLst/>
              </a:rPr>
              <a:t>the</a:t>
            </a:r>
            <a:r>
              <a:rPr lang="en-US" cap="small" dirty="0">
                <a:effectLst/>
              </a:rPr>
              <a:t> variatio</a:t>
            </a:r>
            <a:r>
              <a:rPr lang="en-US" dirty="0">
                <a:effectLst/>
              </a:rPr>
              <a:t>n of resistivity of copper </a:t>
            </a:r>
            <a:r>
              <a:rPr lang="en-US" cap="small" dirty="0">
                <a:effectLst/>
              </a:rPr>
              <a:t>as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function of tem</a:t>
            </a:r>
            <a:r>
              <a:rPr lang="en-US" cap="small" dirty="0">
                <a:effectLst/>
              </a:rPr>
              <a:t>perature</a:t>
            </a:r>
            <a:r>
              <a:rPr lang="en-US" dirty="0">
                <a:effectLst/>
              </a:rPr>
              <a:t> (K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>
                <a:effectLst/>
              </a:rPr>
              <a:t>It </a:t>
            </a:r>
            <a:r>
              <a:rPr lang="en-US" cap="small" dirty="0">
                <a:effectLst/>
              </a:rPr>
              <a:t>can</a:t>
            </a:r>
            <a:r>
              <a:rPr lang="en-US" dirty="0">
                <a:effectLst/>
              </a:rPr>
              <a:t> be seen </a:t>
            </a:r>
            <a:r>
              <a:rPr lang="en-US" cap="small" dirty="0">
                <a:effectLst/>
              </a:rPr>
              <a:t>that</a:t>
            </a:r>
            <a:r>
              <a:rPr lang="en-US" dirty="0">
                <a:effectLst/>
              </a:rPr>
              <a:t> the</a:t>
            </a:r>
            <a:r>
              <a:rPr lang="en-US" cap="small" dirty="0">
                <a:effectLst/>
              </a:rPr>
              <a:t> variation</a:t>
            </a:r>
            <a:r>
              <a:rPr lang="en-US" dirty="0">
                <a:effectLst/>
              </a:rPr>
              <a:t> is </a:t>
            </a:r>
            <a:r>
              <a:rPr lang="en-US" cap="small" dirty="0">
                <a:effectLst/>
              </a:rPr>
              <a:t>linear</a:t>
            </a:r>
            <a:r>
              <a:rPr lang="en-US" dirty="0">
                <a:effectLst/>
              </a:rPr>
              <a:t> over </a:t>
            </a:r>
            <a:r>
              <a:rPr lang="en-US" cap="small" dirty="0">
                <a:effectLst/>
              </a:rPr>
              <a:t>a certain range</a:t>
            </a:r>
            <a:r>
              <a:rPr lang="en-US" dirty="0">
                <a:effectLst/>
              </a:rPr>
              <a:t> of </a:t>
            </a:r>
            <a:r>
              <a:rPr lang="en-US" dirty="0" smtClean="0">
                <a:effectLst/>
              </a:rPr>
              <a:t>tem</a:t>
            </a:r>
            <a:r>
              <a:rPr lang="en-US" cap="small" dirty="0" smtClean="0">
                <a:effectLst/>
              </a:rPr>
              <a:t>peratures</a:t>
            </a:r>
          </a:p>
          <a:p>
            <a:r>
              <a:rPr lang="en-US" dirty="0">
                <a:effectLst/>
              </a:rPr>
              <a:t>Such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linear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relation can</a:t>
            </a:r>
            <a:r>
              <a:rPr lang="en-US" dirty="0">
                <a:effectLst/>
              </a:rPr>
              <a:t> be expressed </a:t>
            </a:r>
            <a:r>
              <a:rPr lang="en-US" cap="small" dirty="0">
                <a:effectLst/>
              </a:rPr>
              <a:t>as</a:t>
            </a:r>
            <a:r>
              <a:rPr lang="en-US" cap="small" dirty="0" smtClean="0">
                <a:effectLst/>
              </a:rPr>
              <a:t>, </a:t>
            </a: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[1+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a(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dirty="0" smtClean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r>
              <a:rPr lang="en-US" dirty="0" smtClean="0">
                <a:effectLst/>
              </a:rPr>
              <a:t>where </a:t>
            </a:r>
            <a:r>
              <a:rPr lang="en-US" i="1" dirty="0" smtClean="0">
                <a:effectLst/>
              </a:rPr>
              <a:t>T  </a:t>
            </a:r>
            <a:r>
              <a:rPr lang="en-US" dirty="0" smtClean="0">
                <a:effectLst/>
              </a:rPr>
              <a:t>is the chosen reference temp</a:t>
            </a:r>
            <a:r>
              <a:rPr lang="en-US" cap="small" dirty="0" smtClean="0">
                <a:effectLst/>
              </a:rPr>
              <a:t>erature</a:t>
            </a:r>
            <a:r>
              <a:rPr lang="en-US" dirty="0" smtClean="0">
                <a:effectLst/>
              </a:rPr>
              <a:t> </a:t>
            </a:r>
            <a:r>
              <a:rPr lang="en-US" cap="small" dirty="0" smtClean="0">
                <a:effectLst/>
              </a:rPr>
              <a:t>and</a:t>
            </a:r>
            <a:r>
              <a:rPr lang="en-IN" dirty="0" smtClean="0">
                <a:effectLst/>
              </a:rPr>
              <a:t> </a:t>
            </a: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effectLst/>
              </a:rPr>
              <a:t>  in the resistivity </a:t>
            </a:r>
            <a:r>
              <a:rPr lang="en-US" cap="small" dirty="0" smtClean="0">
                <a:effectLst/>
              </a:rPr>
              <a:t>at</a:t>
            </a:r>
            <a:r>
              <a:rPr lang="en-US" dirty="0" smtClean="0">
                <a:effectLst/>
              </a:rPr>
              <a:t> the chosen </a:t>
            </a:r>
            <a:r>
              <a:rPr lang="en-US" cap="small" dirty="0" smtClean="0">
                <a:effectLst/>
              </a:rPr>
              <a:t>temperature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1" y="2481943"/>
            <a:ext cx="2830286" cy="2046514"/>
            <a:chOff x="191589" y="2603863"/>
            <a:chExt cx="2638697" cy="1924594"/>
          </a:xfrm>
        </p:grpSpPr>
        <p:sp>
          <p:nvSpPr>
            <p:cNvPr id="5" name="Rectangle 4"/>
            <p:cNvSpPr/>
            <p:nvPr/>
          </p:nvSpPr>
          <p:spPr>
            <a:xfrm>
              <a:off x="191589" y="2603863"/>
              <a:ext cx="2638697" cy="19245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image827.pn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458" y="2748824"/>
              <a:ext cx="2508250" cy="1673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6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13806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Electromotive Force (</a:t>
            </a:r>
            <a:r>
              <a:rPr lang="en-US" dirty="0" err="1">
                <a:effectLst/>
              </a:rPr>
              <a:t>emf</a:t>
            </a:r>
            <a:r>
              <a:rPr lang="en-US" dirty="0">
                <a:effectLst/>
              </a:rPr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7702" y="1254034"/>
                <a:ext cx="9161417" cy="532964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effectLst/>
                  </a:rPr>
                  <a:t>When 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ges  flow  through 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conductor</a:t>
                </a:r>
                <a:r>
                  <a:rPr lang="en-US" dirty="0">
                    <a:effectLst/>
                  </a:rPr>
                  <a:t>,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potential</a:t>
                </a:r>
                <a:r>
                  <a:rPr lang="en-US" dirty="0">
                    <a:effectLst/>
                  </a:rPr>
                  <a:t>  difference  </a:t>
                </a:r>
                <a:r>
                  <a:rPr lang="en-US" cap="small" dirty="0">
                    <a:effectLst/>
                  </a:rPr>
                  <a:t>has</a:t>
                </a:r>
                <a:r>
                  <a:rPr lang="en-US" dirty="0">
                    <a:effectLst/>
                  </a:rPr>
                  <a:t>  to  be  </a:t>
                </a:r>
                <a:r>
                  <a:rPr lang="en-US" cap="small" dirty="0">
                    <a:effectLst/>
                  </a:rPr>
                  <a:t>established</a:t>
                </a:r>
                <a:r>
                  <a:rPr lang="en-US" dirty="0">
                    <a:effectLst/>
                  </a:rPr>
                  <a:t> between the two ends of the </a:t>
                </a:r>
                <a:r>
                  <a:rPr lang="en-US" dirty="0" smtClean="0">
                    <a:effectLst/>
                  </a:rPr>
                  <a:t>conductor</a:t>
                </a:r>
              </a:p>
              <a:p>
                <a:r>
                  <a:rPr lang="en-US" dirty="0">
                    <a:effectLst/>
                  </a:rPr>
                  <a:t>For </a:t>
                </a:r>
                <a:r>
                  <a:rPr lang="en-US" cap="small" dirty="0" smtClean="0">
                    <a:effectLst/>
                  </a:rPr>
                  <a:t>a </a:t>
                </a:r>
                <a:r>
                  <a:rPr lang="en-US" cap="small" dirty="0">
                    <a:effectLst/>
                  </a:rPr>
                  <a:t>steady</a:t>
                </a:r>
                <a:r>
                  <a:rPr lang="en-US" dirty="0">
                    <a:effectLst/>
                  </a:rPr>
                  <a:t> flow of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ges, this </a:t>
                </a:r>
                <a:r>
                  <a:rPr lang="en-US" cap="small" dirty="0">
                    <a:effectLst/>
                  </a:rPr>
                  <a:t>potential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difference </a:t>
                </a:r>
                <a:r>
                  <a:rPr lang="en-US" dirty="0">
                    <a:effectLst/>
                  </a:rPr>
                  <a:t>is required to be </a:t>
                </a:r>
                <a:r>
                  <a:rPr lang="en-US" cap="small" dirty="0">
                    <a:effectLst/>
                  </a:rPr>
                  <a:t>maintained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across</a:t>
                </a:r>
                <a:r>
                  <a:rPr lang="en-US" dirty="0">
                    <a:effectLst/>
                  </a:rPr>
                  <a:t> the two ends of the conductor, the </a:t>
                </a:r>
                <a:r>
                  <a:rPr lang="en-US" dirty="0" smtClean="0">
                    <a:effectLst/>
                  </a:rPr>
                  <a:t>termin</a:t>
                </a:r>
                <a:r>
                  <a:rPr lang="en-US" cap="small" dirty="0" smtClean="0">
                    <a:effectLst/>
                  </a:rPr>
                  <a:t>als</a:t>
                </a:r>
              </a:p>
              <a:p>
                <a:r>
                  <a:rPr lang="en-US" dirty="0">
                    <a:effectLst/>
                  </a:rPr>
                  <a:t>There is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device </a:t>
                </a:r>
                <a:r>
                  <a:rPr lang="en-US" cap="small" dirty="0">
                    <a:effectLst/>
                  </a:rPr>
                  <a:t>that</a:t>
                </a:r>
                <a:r>
                  <a:rPr lang="en-US" dirty="0">
                    <a:effectLst/>
                  </a:rPr>
                  <a:t>  does  so  by  doing  work  on  the  </a:t>
                </a:r>
                <a:r>
                  <a:rPr lang="en-US" cap="small" dirty="0" smtClean="0">
                    <a:effectLst/>
                  </a:rPr>
                  <a:t>char</a:t>
                </a:r>
                <a:r>
                  <a:rPr lang="en-US" dirty="0" smtClean="0">
                    <a:effectLst/>
                  </a:rPr>
                  <a:t>ges, </a:t>
                </a:r>
                <a:r>
                  <a:rPr lang="en-US" dirty="0">
                    <a:effectLst/>
                  </a:rPr>
                  <a:t>thereby  </a:t>
                </a:r>
                <a:r>
                  <a:rPr lang="en-US" cap="small" dirty="0">
                    <a:effectLst/>
                  </a:rPr>
                  <a:t>maintaining</a:t>
                </a:r>
                <a:r>
                  <a:rPr lang="en-US" dirty="0">
                    <a:effectLst/>
                  </a:rPr>
                  <a:t>  the  </a:t>
                </a:r>
                <a:r>
                  <a:rPr lang="en-US" cap="small" dirty="0">
                    <a:effectLst/>
                  </a:rPr>
                  <a:t>potential</a:t>
                </a:r>
                <a:r>
                  <a:rPr lang="en-US" dirty="0">
                    <a:effectLst/>
                  </a:rPr>
                  <a:t>  </a:t>
                </a:r>
                <a:r>
                  <a:rPr lang="en-US" dirty="0" smtClean="0">
                    <a:effectLst/>
                  </a:rPr>
                  <a:t>difference is called battery.</a:t>
                </a:r>
              </a:p>
              <a:p>
                <a:r>
                  <a:rPr lang="en-IN" dirty="0" smtClean="0"/>
                  <a:t>The work done or energy spent per unit charge by battery to complete one round of close circuit is called electromotive force (EMF) denoted by E</a:t>
                </a:r>
              </a:p>
              <a:p>
                <a:r>
                  <a:rPr lang="en-IN" dirty="0" smtClean="0"/>
                  <a:t>Example of source of EMF, </a:t>
                </a:r>
                <a:r>
                  <a:rPr lang="en-US" dirty="0">
                    <a:effectLst/>
                  </a:rPr>
                  <a:t>Power cells, </a:t>
                </a:r>
                <a:r>
                  <a:rPr lang="en-US" cap="small" dirty="0" err="1">
                    <a:effectLst/>
                  </a:rPr>
                  <a:t>batteries,Solar</a:t>
                </a:r>
                <a:r>
                  <a:rPr lang="en-US" dirty="0">
                    <a:effectLst/>
                  </a:rPr>
                  <a:t> cells, fuel cells,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even </a:t>
                </a:r>
                <a:r>
                  <a:rPr lang="en-US" cap="small" dirty="0" smtClean="0">
                    <a:effectLst/>
                  </a:rPr>
                  <a:t>generators etc.</a:t>
                </a:r>
              </a:p>
              <a:p>
                <a:r>
                  <a:rPr lang="en-US" dirty="0">
                    <a:effectLst/>
                  </a:rPr>
                  <a:t>Fig.   shows 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circu</a:t>
                </a:r>
                <a:r>
                  <a:rPr lang="en-US" dirty="0">
                    <a:effectLst/>
                  </a:rPr>
                  <a:t>it  with  </a:t>
                </a:r>
                <a:r>
                  <a:rPr lang="en-US" cap="small" dirty="0">
                    <a:effectLst/>
                  </a:rPr>
                  <a:t>an</a:t>
                </a:r>
                <a:r>
                  <a:rPr lang="en-US" dirty="0">
                    <a:effectLst/>
                  </a:rPr>
                  <a:t>  </a:t>
                </a:r>
                <a:r>
                  <a:rPr lang="en-US" dirty="0" err="1">
                    <a:effectLst/>
                  </a:rPr>
                  <a:t>emf</a:t>
                </a:r>
                <a:r>
                  <a:rPr lang="en-US" dirty="0">
                    <a:effectLst/>
                  </a:rPr>
                  <a:t> (E)  device with internal </a:t>
                </a:r>
                <a:r>
                  <a:rPr lang="en-US" dirty="0" err="1">
                    <a:effectLst/>
                  </a:rPr>
                  <a:t>resistane</a:t>
                </a:r>
                <a:r>
                  <a:rPr lang="en-US" dirty="0">
                    <a:effectLst/>
                  </a:rPr>
                  <a:t> r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resistor </a:t>
                </a:r>
                <a:r>
                  <a:rPr lang="en-US" i="1" dirty="0">
                    <a:effectLst/>
                  </a:rPr>
                  <a:t>R </a:t>
                </a:r>
                <a:r>
                  <a:rPr lang="en-US" dirty="0">
                    <a:effectLst/>
                  </a:rPr>
                  <a:t>. </a:t>
                </a:r>
              </a:p>
              <a:p>
                <a:r>
                  <a:rPr lang="en-US" dirty="0">
                    <a:effectLst/>
                  </a:rPr>
                  <a:t>Here, the </a:t>
                </a:r>
                <a:r>
                  <a:rPr lang="en-US" dirty="0" err="1">
                    <a:effectLst/>
                  </a:rPr>
                  <a:t>emf</a:t>
                </a:r>
                <a:r>
                  <a:rPr lang="en-US" dirty="0">
                    <a:effectLst/>
                  </a:rPr>
                  <a:t> device keeps  the  positive  </a:t>
                </a:r>
                <a:r>
                  <a:rPr lang="en-US" cap="small" dirty="0">
                    <a:effectLst/>
                  </a:rPr>
                  <a:t>terminal</a:t>
                </a:r>
                <a:r>
                  <a:rPr lang="en-US" dirty="0">
                    <a:effectLst/>
                  </a:rPr>
                  <a:t>  (+) 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 higher electric </a:t>
                </a:r>
                <a:r>
                  <a:rPr lang="en-US" cap="small" dirty="0">
                    <a:effectLst/>
                  </a:rPr>
                  <a:t>potential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than</a:t>
                </a:r>
                <a:r>
                  <a:rPr lang="en-US" dirty="0">
                    <a:effectLst/>
                  </a:rPr>
                  <a:t> the </a:t>
                </a:r>
                <a:r>
                  <a:rPr lang="en-US" cap="small" dirty="0">
                    <a:effectLst/>
                  </a:rPr>
                  <a:t>negative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terminal</a:t>
                </a:r>
                <a:r>
                  <a:rPr lang="en-US" dirty="0">
                    <a:effectLst/>
                  </a:rPr>
                  <a:t> (-).</a:t>
                </a:r>
              </a:p>
              <a:p>
                <a:r>
                  <a:rPr lang="en-US" dirty="0">
                    <a:effectLst/>
                  </a:rPr>
                  <a:t>Now   suppose   </a:t>
                </a:r>
                <a:r>
                  <a:rPr lang="en-US" cap="small" dirty="0">
                    <a:effectLst/>
                  </a:rPr>
                  <a:t>that</a:t>
                </a:r>
                <a:r>
                  <a:rPr lang="en-US" dirty="0">
                    <a:effectLst/>
                  </a:rPr>
                  <a:t>  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 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   </a:t>
                </a:r>
                <a:r>
                  <a:rPr lang="en-US" i="1" dirty="0" err="1">
                    <a:effectLst/>
                  </a:rPr>
                  <a:t>dq</a:t>
                </a:r>
                <a:r>
                  <a:rPr lang="en-US" i="1" dirty="0">
                    <a:effectLst/>
                  </a:rPr>
                  <a:t>   </a:t>
                </a:r>
                <a:r>
                  <a:rPr lang="en-US" dirty="0">
                    <a:effectLst/>
                  </a:rPr>
                  <a:t>flows through  the  cross  section  of conductor of the  circuit  in time </a:t>
                </a:r>
                <a:r>
                  <a:rPr lang="en-US" dirty="0" err="1">
                    <a:effectLst/>
                  </a:rPr>
                  <a:t>dt</a:t>
                </a:r>
                <a:endParaRPr lang="en-US" dirty="0">
                  <a:effectLst/>
                </a:endParaRPr>
              </a:p>
              <a:p>
                <a:r>
                  <a:rPr lang="en-US" dirty="0">
                    <a:effectLst/>
                  </a:rPr>
                  <a:t>The device must do work </a:t>
                </a:r>
                <a:r>
                  <a:rPr lang="en-US" i="1" dirty="0" err="1">
                    <a:effectLst/>
                  </a:rPr>
                  <a:t>dw</a:t>
                </a:r>
                <a:r>
                  <a:rPr lang="en-US" i="1" dirty="0">
                    <a:effectLst/>
                  </a:rPr>
                  <a:t> </a:t>
                </a:r>
                <a:r>
                  <a:rPr lang="en-US" dirty="0">
                    <a:effectLst/>
                  </a:rPr>
                  <a:t>on the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 </a:t>
                </a:r>
                <a:r>
                  <a:rPr lang="en-US" i="1" dirty="0" err="1">
                    <a:effectLst/>
                  </a:rPr>
                  <a:t>dq</a:t>
                </a:r>
                <a:r>
                  <a:rPr lang="en-US" dirty="0">
                    <a:effectLst/>
                  </a:rPr>
                  <a:t>, to flow from path of circuit and to maintain this flow, device must have to be doing the work.</a:t>
                </a:r>
              </a:p>
              <a:p>
                <a:r>
                  <a:rPr lang="en-US" dirty="0">
                    <a:effectLst/>
                  </a:rPr>
                  <a:t>Thus we define the </a:t>
                </a:r>
                <a:r>
                  <a:rPr lang="en-US" dirty="0" err="1">
                    <a:effectLst/>
                  </a:rPr>
                  <a:t>emf</a:t>
                </a:r>
                <a:r>
                  <a:rPr lang="en-US" dirty="0">
                    <a:effectLst/>
                  </a:rPr>
                  <a:t> of the </a:t>
                </a:r>
                <a:r>
                  <a:rPr lang="en-US" dirty="0" err="1">
                    <a:effectLst/>
                  </a:rPr>
                  <a:t>emf</a:t>
                </a:r>
                <a:r>
                  <a:rPr lang="en-US" dirty="0">
                    <a:effectLst/>
                  </a:rPr>
                  <a:t> device 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𝑑𝑤</m:t>
                        </m:r>
                      </m:num>
                      <m:den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𝑑𝑞</m:t>
                        </m:r>
                      </m:den>
                    </m:f>
                  </m:oMath>
                </a14:m>
                <a:endParaRPr lang="en-US" dirty="0">
                  <a:effectLst/>
                </a:endParaRPr>
              </a:p>
              <a:p>
                <a:r>
                  <a:rPr lang="en-IN" dirty="0"/>
                  <a:t> </a:t>
                </a:r>
                <a:r>
                  <a:rPr lang="en-US" dirty="0">
                    <a:effectLst/>
                  </a:rPr>
                  <a:t>The SI unit of </a:t>
                </a:r>
                <a:r>
                  <a:rPr lang="en-US" dirty="0" err="1">
                    <a:effectLst/>
                  </a:rPr>
                  <a:t>emf</a:t>
                </a:r>
                <a:r>
                  <a:rPr lang="en-US" dirty="0">
                    <a:effectLst/>
                  </a:rPr>
                  <a:t> is joule/coulomb(J/C) or volt (V)</a:t>
                </a:r>
              </a:p>
              <a:p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7702" y="1254034"/>
                <a:ext cx="9161417" cy="5329646"/>
              </a:xfrm>
              <a:blipFill>
                <a:blip r:embed="rId2"/>
                <a:stretch>
                  <a:fillRect l="-200" t="-229" b="-1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13509" y="1785257"/>
            <a:ext cx="2429691" cy="2107474"/>
            <a:chOff x="313509" y="1785257"/>
            <a:chExt cx="1785257" cy="1628503"/>
          </a:xfrm>
        </p:grpSpPr>
        <p:sp>
          <p:nvSpPr>
            <p:cNvPr id="5" name="Rectangle 4"/>
            <p:cNvSpPr/>
            <p:nvPr/>
          </p:nvSpPr>
          <p:spPr>
            <a:xfrm>
              <a:off x="313509" y="1785257"/>
              <a:ext cx="1785257" cy="16285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image828.pn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312" y="1905908"/>
              <a:ext cx="1602105" cy="1374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19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8797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Current passing through close circuit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86743" y="1297577"/>
                <a:ext cx="9239794" cy="535577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effectLst/>
                  </a:rPr>
                  <a:t>In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real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emf</a:t>
                </a:r>
                <a:r>
                  <a:rPr lang="en-US" dirty="0">
                    <a:effectLst/>
                  </a:rPr>
                  <a:t> device, there is </a:t>
                </a:r>
                <a:r>
                  <a:rPr lang="en-US" cap="small" dirty="0">
                    <a:effectLst/>
                  </a:rPr>
                  <a:t>an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internal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resistance</a:t>
                </a:r>
                <a:r>
                  <a:rPr lang="en-US" dirty="0">
                    <a:effectLst/>
                  </a:rPr>
                  <a:t>  to  the  motion  of 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  </a:t>
                </a:r>
                <a:r>
                  <a:rPr lang="en-US" cap="small" dirty="0" smtClean="0">
                    <a:effectLst/>
                  </a:rPr>
                  <a:t>carriers</a:t>
                </a:r>
              </a:p>
              <a:p>
                <a:r>
                  <a:rPr lang="en-US" dirty="0">
                    <a:effectLst/>
                  </a:rPr>
                  <a:t>If such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device is not connected in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circuit,</a:t>
                </a:r>
                <a:r>
                  <a:rPr lang="en-US" dirty="0">
                    <a:effectLst/>
                  </a:rPr>
                  <a:t> there is no current through </a:t>
                </a:r>
                <a:r>
                  <a:rPr lang="en-US" dirty="0" smtClean="0">
                    <a:effectLst/>
                  </a:rPr>
                  <a:t>it and the </a:t>
                </a:r>
                <a:r>
                  <a:rPr lang="en-US" dirty="0" err="1">
                    <a:effectLst/>
                  </a:rPr>
                  <a:t>emf</a:t>
                </a:r>
                <a:r>
                  <a:rPr lang="en-US" dirty="0">
                    <a:effectLst/>
                  </a:rPr>
                  <a:t> is </a:t>
                </a:r>
                <a:r>
                  <a:rPr lang="en-US" cap="small" dirty="0">
                    <a:effectLst/>
                  </a:rPr>
                  <a:t>equal</a:t>
                </a:r>
                <a:r>
                  <a:rPr lang="en-US" dirty="0">
                    <a:effectLst/>
                  </a:rPr>
                  <a:t> to the </a:t>
                </a:r>
                <a:r>
                  <a:rPr lang="en-US" cap="small" dirty="0">
                    <a:effectLst/>
                  </a:rPr>
                  <a:t>potential</a:t>
                </a:r>
                <a:r>
                  <a:rPr lang="en-US" dirty="0">
                    <a:effectLst/>
                  </a:rPr>
                  <a:t> difference </a:t>
                </a:r>
                <a:r>
                  <a:rPr lang="en-US" cap="small" dirty="0">
                    <a:effectLst/>
                  </a:rPr>
                  <a:t>across</a:t>
                </a:r>
                <a:r>
                  <a:rPr lang="en-US" dirty="0">
                    <a:effectLst/>
                  </a:rPr>
                  <a:t> the two termi</a:t>
                </a:r>
                <a:r>
                  <a:rPr lang="en-US" cap="small" dirty="0">
                    <a:effectLst/>
                  </a:rPr>
                  <a:t>nals</a:t>
                </a:r>
                <a:r>
                  <a:rPr lang="en-US" dirty="0">
                    <a:effectLst/>
                  </a:rPr>
                  <a:t> of the </a:t>
                </a:r>
                <a:r>
                  <a:rPr lang="en-US" dirty="0" err="1">
                    <a:effectLst/>
                  </a:rPr>
                  <a:t>emf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device.</a:t>
                </a:r>
              </a:p>
              <a:p>
                <a:r>
                  <a:rPr lang="en-US" dirty="0">
                    <a:effectLst/>
                  </a:rPr>
                  <a:t>If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current (</a:t>
                </a:r>
                <a:r>
                  <a:rPr lang="en-US" i="1" dirty="0">
                    <a:effectLst/>
                  </a:rPr>
                  <a:t>I</a:t>
                </a:r>
                <a:r>
                  <a:rPr lang="en-US" dirty="0">
                    <a:effectLst/>
                  </a:rPr>
                  <a:t>) flows through </a:t>
                </a:r>
                <a:r>
                  <a:rPr lang="en-US" cap="small" dirty="0">
                    <a:effectLst/>
                  </a:rPr>
                  <a:t>an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emf</a:t>
                </a:r>
                <a:r>
                  <a:rPr lang="en-US" dirty="0">
                    <a:effectLst/>
                  </a:rPr>
                  <a:t> device, there </a:t>
                </a:r>
                <a:r>
                  <a:rPr lang="en-US" dirty="0" smtClean="0">
                    <a:effectLst/>
                  </a:rPr>
                  <a:t>is </a:t>
                </a:r>
                <a:r>
                  <a:rPr lang="en-US" cap="small" dirty="0">
                    <a:effectLst/>
                  </a:rPr>
                  <a:t>an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internal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resistance</a:t>
                </a:r>
                <a:r>
                  <a:rPr lang="en-US" dirty="0">
                    <a:effectLst/>
                  </a:rPr>
                  <a:t> (</a:t>
                </a:r>
                <a:r>
                  <a:rPr lang="en-US" i="1" dirty="0">
                    <a:effectLst/>
                  </a:rPr>
                  <a:t>r</a:t>
                </a:r>
                <a:r>
                  <a:rPr lang="en-US" dirty="0">
                    <a:effectLst/>
                  </a:rPr>
                  <a:t>)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the </a:t>
                </a:r>
                <a:r>
                  <a:rPr lang="en-US" dirty="0" err="1">
                    <a:effectLst/>
                  </a:rPr>
                  <a:t>emf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(E) differs </a:t>
                </a:r>
                <a:r>
                  <a:rPr lang="en-US" dirty="0">
                    <a:effectLst/>
                  </a:rPr>
                  <a:t>from  the  </a:t>
                </a:r>
                <a:r>
                  <a:rPr lang="en-US" cap="small" dirty="0">
                    <a:effectLst/>
                  </a:rPr>
                  <a:t>potential</a:t>
                </a:r>
                <a:r>
                  <a:rPr lang="en-US" dirty="0">
                    <a:effectLst/>
                  </a:rPr>
                  <a:t>  difference  </a:t>
                </a:r>
                <a:r>
                  <a:rPr lang="en-US" cap="small" dirty="0">
                    <a:effectLst/>
                  </a:rPr>
                  <a:t>across</a:t>
                </a:r>
                <a:r>
                  <a:rPr lang="en-US" dirty="0">
                    <a:effectLst/>
                  </a:rPr>
                  <a:t>  its  two </a:t>
                </a:r>
                <a:r>
                  <a:rPr lang="en-US" cap="small" dirty="0">
                    <a:effectLst/>
                  </a:rPr>
                  <a:t>terminals</a:t>
                </a:r>
                <a:r>
                  <a:rPr lang="en-US" dirty="0">
                    <a:effectLst/>
                  </a:rPr>
                  <a:t> (</a:t>
                </a:r>
                <a:r>
                  <a:rPr lang="en-US" i="1" dirty="0">
                    <a:effectLst/>
                  </a:rPr>
                  <a:t>V</a:t>
                </a:r>
                <a:r>
                  <a:rPr lang="en-US" dirty="0" smtClean="0">
                    <a:effectLst/>
                  </a:rPr>
                  <a:t>) i.e. </a:t>
                </a:r>
                <a:r>
                  <a:rPr lang="en-US" i="1" dirty="0">
                    <a:effectLst/>
                  </a:rPr>
                  <a:t>V</a:t>
                </a:r>
                <a:r>
                  <a:rPr lang="en-US" dirty="0">
                    <a:effectLst/>
                  </a:rPr>
                  <a:t>= E</a:t>
                </a:r>
                <a:r>
                  <a:rPr lang="en-US" dirty="0" smtClean="0">
                    <a:effectLst/>
                  </a:rPr>
                  <a:t>- </a:t>
                </a:r>
                <a:r>
                  <a:rPr lang="en-US" dirty="0">
                    <a:effectLst/>
                  </a:rPr>
                  <a:t>(</a:t>
                </a:r>
                <a:r>
                  <a:rPr lang="en-US" i="1" dirty="0">
                    <a:effectLst/>
                  </a:rPr>
                  <a:t>I</a:t>
                </a:r>
                <a:r>
                  <a:rPr lang="en-US" dirty="0">
                    <a:effectLst/>
                  </a:rPr>
                  <a:t>) (</a:t>
                </a:r>
                <a:r>
                  <a:rPr lang="en-US" i="1" dirty="0">
                    <a:effectLst/>
                  </a:rPr>
                  <a:t>r</a:t>
                </a:r>
                <a:r>
                  <a:rPr lang="en-US" dirty="0" smtClean="0">
                    <a:effectLst/>
                  </a:rPr>
                  <a:t>) --------------(I)</a:t>
                </a:r>
              </a:p>
              <a:p>
                <a:r>
                  <a:rPr lang="en-US" dirty="0">
                    <a:effectLst/>
                  </a:rPr>
                  <a:t>The </a:t>
                </a:r>
                <a:r>
                  <a:rPr lang="en-US" cap="small" dirty="0">
                    <a:effectLst/>
                  </a:rPr>
                  <a:t>negative</a:t>
                </a:r>
                <a:r>
                  <a:rPr lang="en-US" dirty="0">
                    <a:effectLst/>
                  </a:rPr>
                  <a:t> sign is due to the </a:t>
                </a:r>
                <a:r>
                  <a:rPr lang="en-US" cap="small" dirty="0">
                    <a:effectLst/>
                  </a:rPr>
                  <a:t>fact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that</a:t>
                </a:r>
                <a:r>
                  <a:rPr lang="en-US" dirty="0">
                    <a:effectLst/>
                  </a:rPr>
                  <a:t> the current </a:t>
                </a:r>
                <a:r>
                  <a:rPr lang="en-US" i="1" dirty="0">
                    <a:effectLst/>
                  </a:rPr>
                  <a:t>I </a:t>
                </a:r>
                <a:r>
                  <a:rPr lang="en-US" dirty="0">
                    <a:effectLst/>
                  </a:rPr>
                  <a:t>flows through the </a:t>
                </a:r>
                <a:r>
                  <a:rPr lang="en-US" dirty="0" err="1">
                    <a:effectLst/>
                  </a:rPr>
                  <a:t>emf</a:t>
                </a:r>
                <a:r>
                  <a:rPr lang="en-US" dirty="0">
                    <a:effectLst/>
                  </a:rPr>
                  <a:t> device from the </a:t>
                </a:r>
                <a:r>
                  <a:rPr lang="en-US" cap="small" dirty="0">
                    <a:effectLst/>
                  </a:rPr>
                  <a:t>negative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terminal</a:t>
                </a:r>
                <a:r>
                  <a:rPr lang="en-US" dirty="0">
                    <a:effectLst/>
                  </a:rPr>
                  <a:t> to the positive </a:t>
                </a:r>
                <a:r>
                  <a:rPr lang="en-US" cap="small" dirty="0" smtClean="0">
                    <a:effectLst/>
                  </a:rPr>
                  <a:t>terminal</a:t>
                </a:r>
              </a:p>
              <a:p>
                <a:r>
                  <a:rPr lang="en-US" dirty="0">
                    <a:effectLst/>
                  </a:rPr>
                  <a:t>By the </a:t>
                </a:r>
                <a:r>
                  <a:rPr lang="en-US" cap="small" dirty="0">
                    <a:effectLst/>
                  </a:rPr>
                  <a:t>application</a:t>
                </a:r>
                <a:r>
                  <a:rPr lang="en-US" dirty="0">
                    <a:effectLst/>
                  </a:rPr>
                  <a:t> of Ohm’s </a:t>
                </a:r>
                <a:r>
                  <a:rPr lang="en-US" cap="small" dirty="0" smtClean="0">
                    <a:effectLst/>
                  </a:rPr>
                  <a:t>law, V=IR</a:t>
                </a:r>
              </a:p>
              <a:p>
                <a:r>
                  <a:rPr lang="en-US" cap="small" dirty="0" smtClean="0">
                    <a:effectLst/>
                  </a:rPr>
                  <a:t>Hence, IR = </a:t>
                </a:r>
                <a:r>
                  <a:rPr lang="en-US" dirty="0">
                    <a:effectLst/>
                  </a:rPr>
                  <a:t>E- (</a:t>
                </a:r>
                <a:r>
                  <a:rPr lang="en-US" i="1" dirty="0">
                    <a:effectLst/>
                  </a:rPr>
                  <a:t>I</a:t>
                </a:r>
                <a:r>
                  <a:rPr lang="en-US" dirty="0">
                    <a:effectLst/>
                  </a:rPr>
                  <a:t>) (</a:t>
                </a:r>
                <a:r>
                  <a:rPr lang="en-US" i="1" dirty="0">
                    <a:effectLst/>
                  </a:rPr>
                  <a:t>r</a:t>
                </a:r>
                <a:r>
                  <a:rPr lang="en-US" dirty="0" smtClean="0">
                    <a:effectLst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 cap="small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IN" b="0" i="1" cap="small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cap="small" dirty="0" smtClean="0">
                    <a:effectLst/>
                  </a:rPr>
                  <a:t>I R + I </a:t>
                </a:r>
                <a:r>
                  <a:rPr lang="en-US" i="1" dirty="0">
                    <a:effectLst/>
                  </a:rPr>
                  <a:t>r</a:t>
                </a:r>
                <a:r>
                  <a:rPr lang="en-US" cap="small" dirty="0" smtClean="0">
                    <a:effectLst/>
                  </a:rPr>
                  <a:t>  = E          =&gt; 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cap="small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cap="small" smtClean="0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IN" b="0" i="1" cap="small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cap="small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cap="small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cap="small" dirty="0" smtClean="0">
                  <a:effectLst/>
                </a:endParaRPr>
              </a:p>
              <a:p>
                <a:r>
                  <a:rPr lang="en-US" dirty="0">
                    <a:effectLst/>
                  </a:rPr>
                  <a:t>Thus,  the  </a:t>
                </a:r>
                <a:r>
                  <a:rPr lang="en-US" cap="small" dirty="0">
                    <a:effectLst/>
                  </a:rPr>
                  <a:t>maximum</a:t>
                </a:r>
                <a:r>
                  <a:rPr lang="en-US" dirty="0">
                    <a:effectLst/>
                  </a:rPr>
                  <a:t>  current  </a:t>
                </a:r>
                <a:r>
                  <a:rPr lang="en-US" cap="small" dirty="0">
                    <a:effectLst/>
                  </a:rPr>
                  <a:t>that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can</a:t>
                </a:r>
                <a:r>
                  <a:rPr lang="en-US" dirty="0">
                    <a:effectLst/>
                  </a:rPr>
                  <a:t>  be </a:t>
                </a:r>
                <a:r>
                  <a:rPr lang="en-US" cap="small" dirty="0">
                    <a:effectLst/>
                  </a:rPr>
                  <a:t>drawn</a:t>
                </a:r>
                <a:r>
                  <a:rPr lang="en-US" dirty="0">
                    <a:effectLst/>
                  </a:rPr>
                  <a:t> from the </a:t>
                </a:r>
                <a:r>
                  <a:rPr lang="en-US" dirty="0" err="1">
                    <a:effectLst/>
                  </a:rPr>
                  <a:t>emf</a:t>
                </a:r>
                <a:r>
                  <a:rPr lang="en-US" dirty="0">
                    <a:effectLst/>
                  </a:rPr>
                  <a:t> device is when </a:t>
                </a:r>
                <a:r>
                  <a:rPr lang="en-US" i="1" dirty="0">
                    <a:effectLst/>
                  </a:rPr>
                  <a:t>R </a:t>
                </a:r>
                <a:r>
                  <a:rPr lang="en-US" dirty="0">
                    <a:effectLst/>
                  </a:rPr>
                  <a:t>= 0, </a:t>
                </a:r>
                <a:r>
                  <a:rPr lang="en-US" dirty="0" smtClean="0">
                    <a:effectLst/>
                  </a:rPr>
                  <a:t>i.e.</a:t>
                </a:r>
                <a:r>
                  <a:rPr lang="en-IN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IN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cap="small" dirty="0" smtClean="0">
                  <a:effectLst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6743" y="1297577"/>
                <a:ext cx="9239794" cy="5355772"/>
              </a:xfrm>
              <a:blipFill>
                <a:blip r:embed="rId2"/>
                <a:stretch>
                  <a:fillRect l="-330" t="-342" r="-1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" y="1801995"/>
            <a:ext cx="2575271" cy="185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48046"/>
            <a:ext cx="10353761" cy="94923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Cells in Series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30285" y="1097281"/>
                <a:ext cx="9213669" cy="56257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effectLst/>
                  </a:rPr>
                  <a:t>In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series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combination,</a:t>
                </a:r>
                <a:r>
                  <a:rPr lang="en-US" dirty="0">
                    <a:effectLst/>
                  </a:rPr>
                  <a:t> cells </a:t>
                </a:r>
                <a:r>
                  <a:rPr lang="en-US" cap="small" dirty="0">
                    <a:effectLst/>
                  </a:rPr>
                  <a:t>are</a:t>
                </a:r>
                <a:r>
                  <a:rPr lang="en-US" dirty="0">
                    <a:effectLst/>
                  </a:rPr>
                  <a:t> connected in single </a:t>
                </a:r>
                <a:r>
                  <a:rPr lang="en-US" cap="small" dirty="0">
                    <a:effectLst/>
                  </a:rPr>
                  <a:t>electrical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path,</a:t>
                </a:r>
                <a:r>
                  <a:rPr lang="en-US" dirty="0">
                    <a:effectLst/>
                  </a:rPr>
                  <a:t> such </a:t>
                </a:r>
                <a:r>
                  <a:rPr lang="en-US" cap="small" dirty="0">
                    <a:effectLst/>
                  </a:rPr>
                  <a:t>that</a:t>
                </a:r>
                <a:r>
                  <a:rPr lang="en-US" dirty="0">
                    <a:effectLst/>
                  </a:rPr>
                  <a:t> the positive </a:t>
                </a:r>
                <a:r>
                  <a:rPr lang="en-US" cap="small" dirty="0">
                    <a:effectLst/>
                  </a:rPr>
                  <a:t>terminal</a:t>
                </a:r>
                <a:r>
                  <a:rPr lang="en-US" dirty="0">
                    <a:effectLst/>
                  </a:rPr>
                  <a:t> of one cell is connected to the </a:t>
                </a:r>
                <a:r>
                  <a:rPr lang="en-US" cap="small" dirty="0">
                    <a:effectLst/>
                  </a:rPr>
                  <a:t>negative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terminal</a:t>
                </a:r>
                <a:r>
                  <a:rPr lang="en-US" dirty="0">
                    <a:effectLst/>
                  </a:rPr>
                  <a:t> of the next cell,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so </a:t>
                </a:r>
                <a:r>
                  <a:rPr lang="en-US" dirty="0" smtClean="0">
                    <a:effectLst/>
                  </a:rPr>
                  <a:t>on</a:t>
                </a:r>
              </a:p>
              <a:p>
                <a:r>
                  <a:rPr lang="en-US" dirty="0">
                    <a:effectLst/>
                  </a:rPr>
                  <a:t>The </a:t>
                </a:r>
                <a:r>
                  <a:rPr lang="en-US" cap="small" dirty="0">
                    <a:effectLst/>
                  </a:rPr>
                  <a:t>terminal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voltage</a:t>
                </a:r>
                <a:r>
                  <a:rPr lang="en-US" dirty="0">
                    <a:effectLst/>
                  </a:rPr>
                  <a:t>  of  </a:t>
                </a:r>
                <a:r>
                  <a:rPr lang="en-US" cap="small" dirty="0">
                    <a:effectLst/>
                  </a:rPr>
                  <a:t>battery/cell</a:t>
                </a:r>
                <a:r>
                  <a:rPr lang="en-US" dirty="0">
                    <a:effectLst/>
                  </a:rPr>
                  <a:t>  is  </a:t>
                </a:r>
                <a:r>
                  <a:rPr lang="en-US" cap="small" dirty="0">
                    <a:effectLst/>
                  </a:rPr>
                  <a:t>equal</a:t>
                </a:r>
                <a:r>
                  <a:rPr lang="en-US" dirty="0">
                    <a:effectLst/>
                  </a:rPr>
                  <a:t>  to  the  sum  of </a:t>
                </a:r>
                <a:r>
                  <a:rPr lang="en-US" cap="small" dirty="0">
                    <a:effectLst/>
                  </a:rPr>
                  <a:t>voltages</a:t>
                </a:r>
                <a:r>
                  <a:rPr lang="en-US" dirty="0">
                    <a:effectLst/>
                  </a:rPr>
                  <a:t> of </a:t>
                </a:r>
                <a:r>
                  <a:rPr lang="en-US" cap="small" dirty="0">
                    <a:effectLst/>
                  </a:rPr>
                  <a:t>individual</a:t>
                </a:r>
                <a:r>
                  <a:rPr lang="en-US" dirty="0">
                    <a:effectLst/>
                  </a:rPr>
                  <a:t> cells in </a:t>
                </a:r>
                <a:r>
                  <a:rPr lang="en-US" dirty="0" smtClean="0">
                    <a:effectLst/>
                  </a:rPr>
                  <a:t>series</a:t>
                </a:r>
              </a:p>
              <a:p>
                <a:r>
                  <a:rPr lang="en-US" dirty="0">
                    <a:effectLst/>
                  </a:rPr>
                  <a:t>The  </a:t>
                </a:r>
                <a:r>
                  <a:rPr lang="en-US" cap="small" dirty="0">
                    <a:effectLst/>
                  </a:rPr>
                  <a:t>equivalent</a:t>
                </a:r>
                <a:r>
                  <a:rPr lang="en-US" dirty="0">
                    <a:effectLst/>
                  </a:rPr>
                  <a:t>  </a:t>
                </a:r>
                <a:r>
                  <a:rPr lang="en-US" dirty="0" err="1">
                    <a:effectLst/>
                  </a:rPr>
                  <a:t>emf</a:t>
                </a:r>
                <a:r>
                  <a:rPr lang="en-US" dirty="0">
                    <a:effectLst/>
                  </a:rPr>
                  <a:t>  of  n  number  of  </a:t>
                </a:r>
                <a:r>
                  <a:rPr lang="en-US" dirty="0" smtClean="0">
                    <a:effectLst/>
                  </a:rPr>
                  <a:t>cells</a:t>
                </a:r>
                <a:r>
                  <a:rPr lang="en-IN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in  </a:t>
                </a:r>
                <a:r>
                  <a:rPr lang="en-US" dirty="0">
                    <a:effectLst/>
                  </a:rPr>
                  <a:t>series  </a:t>
                </a:r>
                <a:r>
                  <a:rPr lang="en-US" cap="small" dirty="0">
                    <a:effectLst/>
                  </a:rPr>
                  <a:t>combination</a:t>
                </a:r>
                <a:r>
                  <a:rPr lang="en-US" dirty="0">
                    <a:effectLst/>
                  </a:rPr>
                  <a:t>  is  the  </a:t>
                </a:r>
                <a:r>
                  <a:rPr lang="en-US" cap="small" dirty="0">
                    <a:effectLst/>
                  </a:rPr>
                  <a:t>algebraic</a:t>
                </a:r>
                <a:r>
                  <a:rPr lang="en-US" dirty="0">
                    <a:effectLst/>
                  </a:rPr>
                  <a:t>  sum  of their  </a:t>
                </a:r>
                <a:r>
                  <a:rPr lang="en-US" cap="small" dirty="0">
                    <a:effectLst/>
                  </a:rPr>
                  <a:t>individual</a:t>
                </a:r>
                <a:r>
                  <a:rPr lang="en-US" dirty="0">
                    <a:effectLst/>
                  </a:rPr>
                  <a:t>  </a:t>
                </a:r>
                <a:r>
                  <a:rPr lang="en-US" dirty="0" err="1" smtClean="0">
                    <a:effectLst/>
                  </a:rPr>
                  <a:t>emf</a:t>
                </a:r>
                <a:endParaRPr lang="en-IN" dirty="0">
                  <a:effectLst/>
                </a:endParaRPr>
              </a:p>
              <a:p>
                <a:r>
                  <a:rPr lang="en-US" dirty="0">
                    <a:effectLst/>
                  </a:rPr>
                  <a:t>The  </a:t>
                </a:r>
                <a:r>
                  <a:rPr lang="en-US" cap="small" dirty="0">
                    <a:effectLst/>
                  </a:rPr>
                  <a:t>equivalent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internal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resistance</a:t>
                </a:r>
                <a:r>
                  <a:rPr lang="en-US" dirty="0">
                    <a:effectLst/>
                  </a:rPr>
                  <a:t> of n cells in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series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combination</a:t>
                </a:r>
                <a:r>
                  <a:rPr lang="en-US" dirty="0">
                    <a:effectLst/>
                  </a:rPr>
                  <a:t> is the sum of their </a:t>
                </a:r>
                <a:r>
                  <a:rPr lang="en-US" cap="small" dirty="0">
                    <a:effectLst/>
                  </a:rPr>
                  <a:t>individual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internal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 smtClean="0">
                    <a:effectLst/>
                  </a:rPr>
                  <a:t>resistance</a:t>
                </a:r>
              </a:p>
              <a:p>
                <a:r>
                  <a:rPr lang="en-US" cap="small" dirty="0" smtClean="0">
                    <a:effectLst/>
                  </a:rPr>
                  <a:t>Hence, terminal potential difference, V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cap="small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cap="small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cap="small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cap="small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cap="small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cap="small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cap="small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cap="small" smtClean="0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cap="small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cap="small" dirty="0" smtClean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-</a:t>
                </a:r>
                <a:r>
                  <a:rPr lang="en-US" cap="small" dirty="0" smtClean="0">
                    <a:effectLst/>
                  </a:rPr>
                  <a:t> I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cap="small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cap="small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cap="small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cap="small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 cap="small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cap="small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 cap="small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cap="small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cap="small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 cap="small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US" cap="small" dirty="0">
                    <a:effectLst/>
                  </a:rPr>
                  <a:t>Advantages</a:t>
                </a:r>
                <a:r>
                  <a:rPr lang="en-US" dirty="0">
                    <a:effectLst/>
                  </a:rPr>
                  <a:t> of cells in </a:t>
                </a:r>
                <a:r>
                  <a:rPr lang="en-US" dirty="0" smtClean="0">
                    <a:effectLst/>
                  </a:rPr>
                  <a:t>series: 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>
                    <a:effectLst/>
                  </a:rPr>
                  <a:t>The cells connected in series produce </a:t>
                </a:r>
                <a:r>
                  <a:rPr lang="en-US" cap="small" dirty="0" smtClean="0">
                    <a:effectLst/>
                  </a:rPr>
                  <a:t>a </a:t>
                </a:r>
                <a:r>
                  <a:rPr lang="en-US" cap="small" dirty="0">
                    <a:effectLst/>
                  </a:rPr>
                  <a:t>lar</a:t>
                </a:r>
                <a:r>
                  <a:rPr lang="en-US" dirty="0">
                    <a:effectLst/>
                  </a:rPr>
                  <a:t>ger </a:t>
                </a:r>
                <a:r>
                  <a:rPr lang="en-US" cap="small" dirty="0">
                    <a:effectLst/>
                  </a:rPr>
                  <a:t>resultant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 smtClean="0">
                    <a:effectLst/>
                  </a:rPr>
                  <a:t>voltage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>
                    <a:effectLst/>
                  </a:rPr>
                  <a:t>Cells which </a:t>
                </a:r>
                <a:r>
                  <a:rPr lang="en-US" cap="small" dirty="0">
                    <a:effectLst/>
                  </a:rPr>
                  <a:t>are damaged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can</a:t>
                </a:r>
                <a:r>
                  <a:rPr lang="en-US" dirty="0">
                    <a:effectLst/>
                  </a:rPr>
                  <a:t> be </a:t>
                </a:r>
                <a:r>
                  <a:rPr lang="en-US" cap="small" dirty="0">
                    <a:effectLst/>
                  </a:rPr>
                  <a:t>easily</a:t>
                </a:r>
                <a:r>
                  <a:rPr lang="en-US" dirty="0">
                    <a:effectLst/>
                  </a:rPr>
                  <a:t> identified, hence </a:t>
                </a:r>
                <a:r>
                  <a:rPr lang="en-US" cap="small" dirty="0">
                    <a:effectLst/>
                  </a:rPr>
                  <a:t>can</a:t>
                </a:r>
                <a:r>
                  <a:rPr lang="en-US" dirty="0">
                    <a:effectLst/>
                  </a:rPr>
                  <a:t> be </a:t>
                </a:r>
                <a:r>
                  <a:rPr lang="en-US" cap="small" dirty="0">
                    <a:effectLst/>
                  </a:rPr>
                  <a:t>easily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replaced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285" y="1097281"/>
                <a:ext cx="9213669" cy="5625735"/>
              </a:xfrm>
              <a:blipFill>
                <a:blip r:embed="rId2"/>
                <a:stretch>
                  <a:fillRect l="-595" t="-542" r="-8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9669" y="1733006"/>
            <a:ext cx="2760616" cy="923108"/>
            <a:chOff x="69669" y="1733006"/>
            <a:chExt cx="2760616" cy="923108"/>
          </a:xfrm>
        </p:grpSpPr>
        <p:sp>
          <p:nvSpPr>
            <p:cNvPr id="5" name="Rectangle 4"/>
            <p:cNvSpPr/>
            <p:nvPr/>
          </p:nvSpPr>
          <p:spPr>
            <a:xfrm>
              <a:off x="69669" y="1733006"/>
              <a:ext cx="2760616" cy="92310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image829.pn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24" y="1828799"/>
              <a:ext cx="2701925" cy="740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04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91589"/>
            <a:ext cx="10353761" cy="84473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Cells in</a:t>
            </a:r>
            <a:r>
              <a:rPr lang="en-US" cap="small" dirty="0">
                <a:effectLst/>
              </a:rPr>
              <a:t> parallel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13165" y="1036321"/>
                <a:ext cx="9039497" cy="572153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IN" dirty="0" smtClean="0"/>
                  <a:t>In parallel combination, </a:t>
                </a:r>
                <a:r>
                  <a:rPr lang="en-US" dirty="0">
                    <a:effectLst/>
                  </a:rPr>
                  <a:t>positive </a:t>
                </a:r>
                <a:r>
                  <a:rPr lang="en-US" cap="small" dirty="0">
                    <a:effectLst/>
                  </a:rPr>
                  <a:t>terminals</a:t>
                </a:r>
                <a:r>
                  <a:rPr lang="en-US" dirty="0">
                    <a:effectLst/>
                  </a:rPr>
                  <a:t> of </a:t>
                </a:r>
                <a:r>
                  <a:rPr lang="en-US" cap="small" dirty="0">
                    <a:effectLst/>
                  </a:rPr>
                  <a:t>all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the </a:t>
                </a:r>
                <a:r>
                  <a:rPr lang="en-US" dirty="0">
                    <a:effectLst/>
                  </a:rPr>
                  <a:t>cells  </a:t>
                </a:r>
                <a:r>
                  <a:rPr lang="en-US" cap="small" dirty="0">
                    <a:effectLst/>
                  </a:rPr>
                  <a:t>are</a:t>
                </a:r>
                <a:r>
                  <a:rPr lang="en-US" dirty="0">
                    <a:effectLst/>
                  </a:rPr>
                  <a:t>  connected  together 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 the  </a:t>
                </a:r>
                <a:r>
                  <a:rPr lang="en-US" cap="small" dirty="0" smtClean="0">
                    <a:effectLst/>
                  </a:rPr>
                  <a:t>negative </a:t>
                </a:r>
                <a:r>
                  <a:rPr lang="en-US" cap="small" dirty="0">
                    <a:effectLst/>
                  </a:rPr>
                  <a:t>terminals</a:t>
                </a:r>
                <a:r>
                  <a:rPr lang="en-US" dirty="0">
                    <a:effectLst/>
                  </a:rPr>
                  <a:t> of </a:t>
                </a:r>
                <a:r>
                  <a:rPr lang="en-US" cap="small" dirty="0">
                    <a:effectLst/>
                  </a:rPr>
                  <a:t>all</a:t>
                </a:r>
                <a:r>
                  <a:rPr lang="en-US" dirty="0">
                    <a:effectLst/>
                  </a:rPr>
                  <a:t> the cells </a:t>
                </a:r>
                <a:r>
                  <a:rPr lang="en-US" cap="small" dirty="0">
                    <a:effectLst/>
                  </a:rPr>
                  <a:t>are</a:t>
                </a:r>
                <a:r>
                  <a:rPr lang="en-US" dirty="0">
                    <a:effectLst/>
                  </a:rPr>
                  <a:t> connected </a:t>
                </a:r>
                <a:r>
                  <a:rPr lang="en-US" dirty="0" smtClean="0">
                    <a:effectLst/>
                  </a:rPr>
                  <a:t>together</a:t>
                </a:r>
              </a:p>
              <a:p>
                <a:r>
                  <a:rPr lang="en-US" dirty="0">
                    <a:effectLst/>
                  </a:rPr>
                  <a:t>In  </a:t>
                </a:r>
                <a:r>
                  <a:rPr lang="en-US" cap="small" dirty="0">
                    <a:effectLst/>
                  </a:rPr>
                  <a:t>parallel</a:t>
                </a:r>
                <a:r>
                  <a:rPr lang="en-US" dirty="0">
                    <a:effectLst/>
                  </a:rPr>
                  <a:t>  connection,  the  current  is  </a:t>
                </a:r>
                <a:r>
                  <a:rPr lang="en-US" dirty="0" smtClean="0">
                    <a:effectLst/>
                  </a:rPr>
                  <a:t>divided </a:t>
                </a:r>
                <a:r>
                  <a:rPr lang="en-US" cap="small" dirty="0">
                    <a:effectLst/>
                  </a:rPr>
                  <a:t>among</a:t>
                </a:r>
                <a:r>
                  <a:rPr lang="en-US" dirty="0">
                    <a:effectLst/>
                  </a:rPr>
                  <a:t> the </a:t>
                </a:r>
                <a:r>
                  <a:rPr lang="en-US" cap="small" dirty="0" smtClean="0">
                    <a:effectLst/>
                  </a:rPr>
                  <a:t>branches </a:t>
                </a:r>
                <a:r>
                  <a:rPr lang="en-US" dirty="0">
                    <a:effectLst/>
                  </a:rPr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cap="small" dirty="0" smtClean="0">
                    <a:effectLst/>
                  </a:rPr>
                  <a:t>and</a:t>
                </a:r>
                <a:r>
                  <a:rPr lang="en-US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>
                    <a:effectLst/>
                  </a:rPr>
                  <a:t> </a:t>
                </a:r>
                <a:r>
                  <a:rPr lang="en-US" cap="small" dirty="0" smtClean="0">
                    <a:effectLst/>
                  </a:rPr>
                  <a:t>as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shown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in fig</a:t>
                </a:r>
              </a:p>
              <a:p>
                <a:r>
                  <a:rPr lang="en-US" dirty="0">
                    <a:effectLst/>
                  </a:rPr>
                  <a:t>Consider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effectLst/>
                  </a:rPr>
                  <a:t>  </a:t>
                </a:r>
                <a:r>
                  <a:rPr lang="en-US" cap="small" dirty="0" smtClean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effectLst/>
                  </a:rPr>
                  <a:t>  </a:t>
                </a:r>
                <a:r>
                  <a:rPr lang="en-US" cap="small" dirty="0" smtClean="0">
                    <a:effectLst/>
                  </a:rPr>
                  <a:t>having</a:t>
                </a:r>
                <a:r>
                  <a:rPr lang="en-IN" dirty="0">
                    <a:effectLst/>
                  </a:rPr>
                  <a:t> </a:t>
                </a:r>
                <a:r>
                  <a:rPr lang="en-US" cap="small" dirty="0" smtClean="0">
                    <a:effectLst/>
                  </a:rPr>
                  <a:t>potentials</a:t>
                </a:r>
                <a:r>
                  <a:rPr lang="en-US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effectLst/>
                  </a:rPr>
                  <a:t>, respectively</a:t>
                </a:r>
              </a:p>
              <a:p>
                <a:r>
                  <a:rPr lang="en-US" dirty="0" smtClean="0">
                    <a:effectLst/>
                  </a:rPr>
                  <a:t>Hence, potential difference across terminal is V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for 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V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   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−</m:t>
                        </m:r>
                        <m:r>
                          <m:rPr>
                            <m:nor/>
                          </m:rPr>
                          <a:rPr lang="en-IN" dirty="0"/>
                          <m:t>V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       for cell V=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          =&gt;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−</m:t>
                        </m:r>
                        <m:r>
                          <m:rPr>
                            <m:nor/>
                          </m:rPr>
                          <a:rPr lang="en-IN" dirty="0"/>
                          <m:t>V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But </a:t>
                </a:r>
                <a:r>
                  <a:rPr lang="en-IN" i="1" dirty="0" smtClean="0"/>
                  <a:t>I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−</m:t>
                        </m:r>
                        <m:r>
                          <m:rPr>
                            <m:nor/>
                          </m:rPr>
                          <a:rPr lang="en-IN" dirty="0"/>
                          <m:t>V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−</m:t>
                        </m:r>
                        <m:r>
                          <m:rPr>
                            <m:nor/>
                          </m:rPr>
                          <a:rPr lang="en-IN" dirty="0"/>
                          <m:t>V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/>
                          <m:t>V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/>
                          <m:t>V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- V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</a:t>
                </a:r>
                <a:r>
                  <a:rPr lang="en-IN" dirty="0"/>
                  <a:t>V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- I  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 - </a:t>
                </a:r>
                <a:r>
                  <a:rPr lang="en-IN" i="1" dirty="0" smtClean="0"/>
                  <a:t>I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		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- I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   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:endParaRPr lang="en-IN" dirty="0" smtClean="0"/>
              </a:p>
              <a:p>
                <a:r>
                  <a:rPr lang="en-US" dirty="0">
                    <a:effectLst/>
                  </a:rPr>
                  <a:t>For </a:t>
                </a:r>
                <a:r>
                  <a:rPr lang="en-US" i="1" dirty="0">
                    <a:effectLst/>
                  </a:rPr>
                  <a:t>n </a:t>
                </a:r>
                <a:r>
                  <a:rPr lang="en-US" dirty="0">
                    <a:effectLst/>
                  </a:rPr>
                  <a:t>number of cells connected in </a:t>
                </a:r>
                <a:r>
                  <a:rPr lang="en-US" cap="small" dirty="0" smtClean="0">
                    <a:effectLst/>
                  </a:rPr>
                  <a:t>parallel,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-------+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   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---------+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3165" y="1036321"/>
                <a:ext cx="9039497" cy="5721530"/>
              </a:xfrm>
              <a:blipFill>
                <a:blip r:embed="rId2"/>
                <a:stretch>
                  <a:fillRect t="-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" y="1881053"/>
            <a:ext cx="2828571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 and disadvantage of parallel combination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small" dirty="0">
                <a:effectLst/>
              </a:rPr>
              <a:t>Advantages</a:t>
            </a:r>
            <a:r>
              <a:rPr lang="en-US" b="1" dirty="0">
                <a:effectLst/>
              </a:rPr>
              <a:t> of cells in</a:t>
            </a:r>
            <a:r>
              <a:rPr lang="en-US" b="1" cap="small" dirty="0">
                <a:effectLst/>
              </a:rPr>
              <a:t> parallel</a:t>
            </a:r>
            <a:r>
              <a:rPr lang="en-US" b="1" dirty="0">
                <a:effectLst/>
              </a:rPr>
              <a:t> : </a:t>
            </a:r>
            <a:r>
              <a:rPr lang="en-US" dirty="0">
                <a:effectLst/>
              </a:rPr>
              <a:t>For cells connected in</a:t>
            </a:r>
            <a:r>
              <a:rPr lang="en-US" cap="small" dirty="0">
                <a:effectLst/>
              </a:rPr>
              <a:t> parallel</a:t>
            </a:r>
            <a:r>
              <a:rPr lang="en-US" dirty="0">
                <a:effectLst/>
              </a:rPr>
              <a:t> in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circuit,</a:t>
            </a:r>
            <a:r>
              <a:rPr lang="en-US" dirty="0">
                <a:effectLst/>
              </a:rPr>
              <a:t> the circuit will not </a:t>
            </a:r>
            <a:r>
              <a:rPr lang="en-US" cap="small" dirty="0">
                <a:effectLst/>
              </a:rPr>
              <a:t>break</a:t>
            </a:r>
            <a:r>
              <a:rPr lang="en-US" dirty="0">
                <a:effectLst/>
              </a:rPr>
              <a:t> open even if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cell</a:t>
            </a:r>
            <a:r>
              <a:rPr lang="en-US" dirty="0">
                <a:effectLst/>
              </a:rPr>
              <a:t> gets</a:t>
            </a:r>
            <a:r>
              <a:rPr lang="en-US" cap="small" dirty="0">
                <a:effectLst/>
              </a:rPr>
              <a:t> damaged</a:t>
            </a:r>
            <a:r>
              <a:rPr lang="en-US" dirty="0">
                <a:effectLst/>
              </a:rPr>
              <a:t> or </a:t>
            </a:r>
            <a:r>
              <a:rPr lang="en-US" dirty="0" smtClean="0">
                <a:effectLst/>
              </a:rPr>
              <a:t>open</a:t>
            </a:r>
          </a:p>
          <a:p>
            <a:r>
              <a:rPr lang="en-US" b="1" cap="small" dirty="0">
                <a:effectLst/>
              </a:rPr>
              <a:t>Disadvantages</a:t>
            </a:r>
            <a:r>
              <a:rPr lang="en-US" b="1" dirty="0">
                <a:effectLst/>
              </a:rPr>
              <a:t>  of  cells  in  </a:t>
            </a:r>
            <a:r>
              <a:rPr lang="en-US" b="1" cap="small" dirty="0">
                <a:effectLst/>
              </a:rPr>
              <a:t>parallel</a:t>
            </a:r>
            <a:r>
              <a:rPr lang="en-US" b="1" dirty="0">
                <a:effectLst/>
              </a:rPr>
              <a:t>  :  </a:t>
            </a:r>
            <a:r>
              <a:rPr lang="en-US" dirty="0" smtClean="0">
                <a:effectLst/>
              </a:rPr>
              <a:t>The </a:t>
            </a:r>
            <a:r>
              <a:rPr lang="en-US" cap="small" dirty="0">
                <a:effectLst/>
              </a:rPr>
              <a:t>voltage</a:t>
            </a:r>
            <a:r>
              <a:rPr lang="en-US" dirty="0">
                <a:effectLst/>
              </a:rPr>
              <a:t>  developed  by  the  cells  in  </a:t>
            </a:r>
            <a:r>
              <a:rPr lang="en-US" cap="small" dirty="0" smtClean="0">
                <a:effectLst/>
              </a:rPr>
              <a:t>parallel </a:t>
            </a:r>
            <a:r>
              <a:rPr lang="en-US" dirty="0">
                <a:effectLst/>
              </a:rPr>
              <a:t>connection	</a:t>
            </a:r>
            <a:r>
              <a:rPr lang="en-US" cap="small" dirty="0">
                <a:effectLst/>
              </a:rPr>
              <a:t>cannot</a:t>
            </a:r>
            <a:r>
              <a:rPr lang="en-US" dirty="0">
                <a:effectLst/>
              </a:rPr>
              <a:t>	</a:t>
            </a:r>
            <a:r>
              <a:rPr lang="en-US" dirty="0" smtClean="0">
                <a:effectLst/>
              </a:rPr>
              <a:t>be </a:t>
            </a:r>
            <a:r>
              <a:rPr lang="en-US" cap="small" dirty="0" smtClean="0">
                <a:effectLst/>
              </a:rPr>
              <a:t>increased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by </a:t>
            </a:r>
            <a:r>
              <a:rPr lang="en-US" cap="small" dirty="0">
                <a:effectLst/>
              </a:rPr>
              <a:t>increasing</a:t>
            </a:r>
            <a:r>
              <a:rPr lang="en-US" dirty="0">
                <a:effectLst/>
              </a:rPr>
              <a:t> number of cells present in circuit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9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96092"/>
            <a:ext cx="10353761" cy="670559"/>
          </a:xfrm>
        </p:spPr>
        <p:txBody>
          <a:bodyPr>
            <a:normAutofit/>
          </a:bodyPr>
          <a:lstStyle/>
          <a:p>
            <a:r>
              <a:rPr lang="en-US">
                <a:effectLst/>
              </a:rPr>
              <a:t>Types of Cells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053737"/>
            <a:ext cx="11861074" cy="5564777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Primary cell:</a:t>
            </a:r>
            <a:r>
              <a:rPr lang="en-IN" dirty="0" smtClean="0"/>
              <a:t> </a:t>
            </a:r>
            <a:r>
              <a:rPr lang="en-US" dirty="0">
                <a:effectLst/>
              </a:rPr>
              <a:t>A </a:t>
            </a:r>
            <a:r>
              <a:rPr lang="en-US" cap="small" dirty="0">
                <a:effectLst/>
              </a:rPr>
              <a:t>primary</a:t>
            </a:r>
            <a:r>
              <a:rPr lang="en-US" dirty="0">
                <a:effectLst/>
              </a:rPr>
              <a:t> cell </a:t>
            </a:r>
            <a:r>
              <a:rPr lang="en-US" cap="small" dirty="0">
                <a:effectLst/>
              </a:rPr>
              <a:t>cannot</a:t>
            </a:r>
            <a:r>
              <a:rPr lang="en-US" dirty="0">
                <a:effectLst/>
              </a:rPr>
              <a:t> be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ged </a:t>
            </a:r>
            <a:r>
              <a:rPr lang="en-US" cap="small" dirty="0">
                <a:effectLst/>
              </a:rPr>
              <a:t>again.</a:t>
            </a:r>
            <a:r>
              <a:rPr lang="en-US" dirty="0">
                <a:effectLst/>
              </a:rPr>
              <a:t> It </a:t>
            </a:r>
            <a:r>
              <a:rPr lang="en-US" cap="small" dirty="0">
                <a:effectLst/>
              </a:rPr>
              <a:t>can</a:t>
            </a:r>
            <a:r>
              <a:rPr lang="en-US" dirty="0">
                <a:effectLst/>
              </a:rPr>
              <a:t> be used only </a:t>
            </a:r>
            <a:r>
              <a:rPr lang="en-US" dirty="0" smtClean="0">
                <a:effectLst/>
              </a:rPr>
              <a:t>once.</a:t>
            </a:r>
          </a:p>
          <a:p>
            <a:r>
              <a:rPr lang="en-US" dirty="0" smtClean="0">
                <a:effectLst/>
              </a:rPr>
              <a:t>E.g. </a:t>
            </a:r>
            <a:r>
              <a:rPr lang="en-US" dirty="0">
                <a:effectLst/>
              </a:rPr>
              <a:t>Dry cells, </a:t>
            </a:r>
            <a:r>
              <a:rPr lang="en-US" cap="small" dirty="0">
                <a:effectLst/>
              </a:rPr>
              <a:t>alkaline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cells etc.</a:t>
            </a:r>
          </a:p>
          <a:p>
            <a:r>
              <a:rPr lang="en-US" b="1" dirty="0" smtClean="0">
                <a:effectLst/>
              </a:rPr>
              <a:t>Secondary cell: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The </a:t>
            </a:r>
            <a:r>
              <a:rPr lang="en-US" cap="small" dirty="0">
                <a:effectLst/>
              </a:rPr>
              <a:t>secondary</a:t>
            </a:r>
            <a:r>
              <a:rPr lang="en-US" dirty="0">
                <a:effectLst/>
              </a:rPr>
              <a:t> cell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rechargeable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can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be </a:t>
            </a:r>
            <a:r>
              <a:rPr lang="en-US" dirty="0">
                <a:effectLst/>
              </a:rPr>
              <a:t>reused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The  </a:t>
            </a:r>
            <a:r>
              <a:rPr lang="en-US" cap="small" dirty="0">
                <a:effectLst/>
              </a:rPr>
              <a:t>chemical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reaction</a:t>
            </a:r>
            <a:r>
              <a:rPr lang="en-US" dirty="0">
                <a:effectLst/>
              </a:rPr>
              <a:t>  in 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secondary</a:t>
            </a:r>
            <a:r>
              <a:rPr lang="en-US" dirty="0">
                <a:effectLst/>
              </a:rPr>
              <a:t> cells is </a:t>
            </a:r>
            <a:r>
              <a:rPr lang="en-US" dirty="0" smtClean="0">
                <a:effectLst/>
              </a:rPr>
              <a:t>reversible</a:t>
            </a:r>
          </a:p>
          <a:p>
            <a:r>
              <a:rPr lang="en-US" dirty="0" smtClean="0">
                <a:effectLst/>
              </a:rPr>
              <a:t>E.g. </a:t>
            </a:r>
            <a:r>
              <a:rPr lang="en-US" cap="small" dirty="0">
                <a:effectLst/>
              </a:rPr>
              <a:t>Lead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acid</a:t>
            </a:r>
            <a:r>
              <a:rPr lang="en-US" dirty="0">
                <a:effectLst/>
              </a:rPr>
              <a:t> cell,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fuel </a:t>
            </a:r>
            <a:r>
              <a:rPr lang="en-US" dirty="0" smtClean="0">
                <a:effectLst/>
              </a:rPr>
              <a:t>cell</a:t>
            </a:r>
          </a:p>
          <a:p>
            <a:r>
              <a:rPr lang="en-US" b="1" dirty="0">
                <a:effectLst/>
              </a:rPr>
              <a:t>Fuel  cells  vehicles  (FCVs</a:t>
            </a:r>
            <a:r>
              <a:rPr lang="en-US" b="1" dirty="0" smtClean="0">
                <a:effectLst/>
              </a:rPr>
              <a:t>):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Fuel  cells  vehicles  (FCVs) 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 electric vehicles </a:t>
            </a:r>
            <a:r>
              <a:rPr lang="en-US" cap="small" dirty="0">
                <a:effectLst/>
              </a:rPr>
              <a:t>that</a:t>
            </a:r>
            <a:r>
              <a:rPr lang="en-US" dirty="0">
                <a:effectLst/>
              </a:rPr>
              <a:t> use fuel cells </a:t>
            </a:r>
            <a:r>
              <a:rPr lang="en-US" cap="small" dirty="0">
                <a:effectLst/>
              </a:rPr>
              <a:t>instead</a:t>
            </a:r>
            <a:r>
              <a:rPr lang="en-US" dirty="0">
                <a:effectLst/>
              </a:rPr>
              <a:t> of </a:t>
            </a:r>
            <a:r>
              <a:rPr lang="en-US" cap="small" dirty="0">
                <a:effectLst/>
              </a:rPr>
              <a:t>lead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acid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batteries</a:t>
            </a:r>
            <a:r>
              <a:rPr lang="en-US" dirty="0">
                <a:effectLst/>
              </a:rPr>
              <a:t>  to  power  the  </a:t>
            </a:r>
            <a:r>
              <a:rPr lang="en-US" dirty="0" smtClean="0">
                <a:effectLst/>
              </a:rPr>
              <a:t>vehicles</a:t>
            </a:r>
          </a:p>
          <a:p>
            <a:r>
              <a:rPr lang="en-US" dirty="0">
                <a:effectLst/>
              </a:rPr>
              <a:t>Hydrogen  is used  </a:t>
            </a:r>
            <a:r>
              <a:rPr lang="en-US" cap="small" dirty="0">
                <a:effectLst/>
              </a:rPr>
              <a:t>as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 fuel  in  fuel  </a:t>
            </a:r>
            <a:r>
              <a:rPr lang="en-US" dirty="0" smtClean="0">
                <a:effectLst/>
              </a:rPr>
              <a:t>cells</a:t>
            </a:r>
          </a:p>
          <a:p>
            <a:r>
              <a:rPr lang="en-IN" dirty="0">
                <a:effectLst/>
              </a:rPr>
              <a:t> </a:t>
            </a:r>
            <a:r>
              <a:rPr lang="en-US" dirty="0">
                <a:effectLst/>
              </a:rPr>
              <a:t>The  by-  product </a:t>
            </a:r>
            <a:r>
              <a:rPr lang="en-US" cap="small" dirty="0">
                <a:effectLst/>
              </a:rPr>
              <a:t>after</a:t>
            </a:r>
            <a:r>
              <a:rPr lang="en-US" dirty="0">
                <a:effectLst/>
              </a:rPr>
              <a:t>  its  burning  is  </a:t>
            </a:r>
            <a:r>
              <a:rPr lang="en-US" cap="small" dirty="0" smtClean="0">
                <a:effectLst/>
              </a:rPr>
              <a:t>water</a:t>
            </a:r>
          </a:p>
          <a:p>
            <a:r>
              <a:rPr lang="en-US" dirty="0">
                <a:effectLst/>
              </a:rPr>
              <a:t>This  is  </a:t>
            </a:r>
            <a:r>
              <a:rPr lang="en-US" cap="small" dirty="0">
                <a:effectLst/>
              </a:rPr>
              <a:t>important</a:t>
            </a:r>
            <a:r>
              <a:rPr lang="en-US" dirty="0">
                <a:effectLst/>
              </a:rPr>
              <a:t> in  terms  of  reducing  emission  of  greenhouse </a:t>
            </a:r>
            <a:r>
              <a:rPr lang="en-US" cap="small" dirty="0">
                <a:effectLst/>
              </a:rPr>
              <a:t>gases</a:t>
            </a:r>
            <a:r>
              <a:rPr lang="en-US" dirty="0">
                <a:effectLst/>
              </a:rPr>
              <a:t>  produced  by  </a:t>
            </a:r>
            <a:r>
              <a:rPr lang="en-US" cap="small" dirty="0">
                <a:effectLst/>
              </a:rPr>
              <a:t>traditional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gasoline</a:t>
            </a:r>
            <a:r>
              <a:rPr lang="en-US" dirty="0">
                <a:effectLst/>
              </a:rPr>
              <a:t>  fueled </a:t>
            </a:r>
            <a:r>
              <a:rPr lang="en-US" dirty="0" smtClean="0">
                <a:effectLst/>
              </a:rPr>
              <a:t>vehicles</a:t>
            </a:r>
          </a:p>
          <a:p>
            <a:r>
              <a:rPr lang="en-IN" dirty="0">
                <a:effectLst/>
              </a:rPr>
              <a:t> </a:t>
            </a:r>
            <a:r>
              <a:rPr lang="en-US" dirty="0">
                <a:effectLst/>
              </a:rPr>
              <a:t>The  hydrogen  fuel  cell  vehicles 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thus more environment friendly</a:t>
            </a:r>
            <a:endParaRPr lang="en-US" dirty="0" smtClean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408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437</TotalTime>
  <Words>795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Cambria Math</vt:lpstr>
      <vt:lpstr>Rockwell</vt:lpstr>
      <vt:lpstr>Symbol</vt:lpstr>
      <vt:lpstr>Times New Roman</vt:lpstr>
      <vt:lpstr>Damask</vt:lpstr>
      <vt:lpstr>Electric current through conductor</vt:lpstr>
      <vt:lpstr>Variation of Resistance with temperature</vt:lpstr>
      <vt:lpstr>Electromotive Force (emf)</vt:lpstr>
      <vt:lpstr>Current passing through close circuit</vt:lpstr>
      <vt:lpstr>Cells in Series</vt:lpstr>
      <vt:lpstr>Cells in parallel</vt:lpstr>
      <vt:lpstr>Advantage and disadvantage of parallel combination</vt:lpstr>
      <vt:lpstr>Types of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current through conductor</dc:title>
  <dc:creator>siraj</dc:creator>
  <cp:lastModifiedBy>siraj</cp:lastModifiedBy>
  <cp:revision>27</cp:revision>
  <dcterms:created xsi:type="dcterms:W3CDTF">2021-04-09T08:07:20Z</dcterms:created>
  <dcterms:modified xsi:type="dcterms:W3CDTF">2021-05-04T09:11:50Z</dcterms:modified>
</cp:coreProperties>
</file>