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Electro-Statics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5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Electric potential due to point charge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is the force acting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/>
                  <a:t> at point A, during displacement </a:t>
                </a:r>
                <a:r>
                  <a:rPr lang="en-IN" dirty="0" err="1"/>
                  <a:t>dr</a:t>
                </a:r>
                <a:r>
                  <a:rPr lang="en-IN" dirty="0"/>
                  <a:t> the small work done is given by, </a:t>
                </a:r>
                <a:r>
                  <a:rPr lang="en-IN" dirty="0" err="1"/>
                  <a:t>dw</a:t>
                </a:r>
                <a:r>
                  <a:rPr lang="en-IN" dirty="0"/>
                  <a:t>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  <a:r>
                  <a:rPr lang="en-IN" dirty="0" err="1"/>
                  <a:t>dr</a:t>
                </a:r>
                <a:endParaRPr lang="en-IN" dirty="0"/>
              </a:p>
              <a:p>
                <a:r>
                  <a:rPr lang="en-IN" dirty="0"/>
                  <a:t>Change in potential energy of system, </a:t>
                </a:r>
                <a:r>
                  <a:rPr lang="en-IN" dirty="0" err="1"/>
                  <a:t>dU</a:t>
                </a:r>
                <a:r>
                  <a:rPr lang="en-IN" dirty="0"/>
                  <a:t>=</a:t>
                </a:r>
                <a:r>
                  <a:rPr lang="en-IN" dirty="0" err="1"/>
                  <a:t>dW</a:t>
                </a:r>
                <a:r>
                  <a:rPr lang="en-IN" dirty="0"/>
                  <a:t> 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  <a:r>
                  <a:rPr lang="en-IN" dirty="0" err="1"/>
                  <a:t>dr</a:t>
                </a:r>
                <a:endParaRPr lang="en-IN" dirty="0"/>
              </a:p>
              <a:p>
                <a:r>
                  <a:rPr lang="en-IN" dirty="0"/>
                  <a:t>Change in potential energy,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/>
                  <a:t> displace from A to B is </a:t>
                </a:r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IN" dirty="0"/>
                          <m:t>r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𝑑𝑈</m:t>
                        </m:r>
                      </m:e>
                    </m:nary>
                  </m:oMath>
                </a14:m>
                <a:endParaRPr lang="en-IN" dirty="0"/>
              </a:p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IN" dirty="0"/>
                          <m:t>r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IN" dirty="0"/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.</m:t>
                        </m:r>
                        <m:r>
                          <m:rPr>
                            <m:nor/>
                          </m:rPr>
                          <a:rPr lang="en-IN" dirty="0" err="1"/>
                          <m:t>dr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81" t="-887" b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2017343"/>
            <a:ext cx="4389501" cy="109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9217" y="3114718"/>
            <a:ext cx="4533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consider the electrostatic field due to a source charge +Q placed at the origin O</a:t>
            </a:r>
            <a:r>
              <a:rPr lang="en-US" dirty="0" smtClean="0"/>
              <a:t>.</a:t>
            </a:r>
          </a:p>
          <a:p>
            <a:r>
              <a:rPr lang="en-US" dirty="0"/>
              <a:t>Let a small charge + </a:t>
            </a:r>
            <a:r>
              <a:rPr lang="en-US" i="1" dirty="0"/>
              <a:t>q</a:t>
            </a:r>
            <a:r>
              <a:rPr lang="en-US" dirty="0"/>
              <a:t>0 be brought from </a:t>
            </a:r>
            <a:r>
              <a:rPr lang="en-US" dirty="0" smtClean="0"/>
              <a:t>point </a:t>
            </a:r>
            <a:r>
              <a:rPr lang="en-US" dirty="0"/>
              <a:t>A to point B at respective distances r1 and r2</a:t>
            </a:r>
            <a:endParaRPr lang="en-IN" dirty="0"/>
          </a:p>
          <a:p>
            <a:r>
              <a:rPr lang="en-US" dirty="0"/>
              <a:t>from O, against the repulsive forces on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920" y="78377"/>
                <a:ext cx="5791200" cy="372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IN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 </a:t>
                </a:r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IN" dirty="0"/>
                          <m:t>−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(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IN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ɛ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IN" dirty="0"/>
                          <m:t>.</m:t>
                        </m:r>
                      </m:e>
                    </m:nary>
                    <m:acc>
                      <m:accPr>
                        <m:chr m:val="⃗"/>
                        <m:ctrlPr>
                          <a:rPr lang="en-I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e>
                    </m:acc>
                  </m:oMath>
                </a14:m>
                <a:endParaRPr lang="en-IN" dirty="0" smtClean="0"/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 smtClean="0">
                  <a:cs typeface="Arial" panose="020B0604020202020204" pitchFamily="34" charset="0"/>
                </a:endParaRPr>
              </a:p>
              <a:p>
                <a:r>
                  <a:rPr lang="en-IN" dirty="0" smtClean="0"/>
                  <a:t>	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I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 smtClean="0"/>
                  <a:t> then 1/</a:t>
                </a:r>
                <a:r>
                  <a:rPr lang="en-IN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I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IN" dirty="0" smtClean="0"/>
                  <a:t> =0 and r2 = r,  </a:t>
                </a:r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W=W</a:t>
                </a:r>
                <a:r>
                  <a:rPr lang="en-IN" dirty="0" smtClean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Since V(r)=W/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	=&gt; V(r)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/>
                  <a:t>	</a:t>
                </a:r>
                <a:r>
                  <a:rPr lang="en-IN" dirty="0" smtClean="0"/>
                  <a:t>=&gt; V(r)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78377"/>
                <a:ext cx="5791200" cy="3726533"/>
              </a:xfrm>
              <a:prstGeom prst="rect">
                <a:avLst/>
              </a:prstGeom>
              <a:blipFill>
                <a:blip r:embed="rId2"/>
                <a:stretch>
                  <a:fillRect l="-632" t="-1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0" y="78377"/>
                <a:ext cx="6096000" cy="2181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A positive electric charge produces positive electric potential 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A negative point charge produces, negative electric potential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At r=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 smtClean="0"/>
                  <a:t>, V=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= 0, this shows electric potential is zero at infinite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8377"/>
                <a:ext cx="6096000" cy="2181175"/>
              </a:xfrm>
              <a:prstGeom prst="rect">
                <a:avLst/>
              </a:prstGeom>
              <a:blipFill>
                <a:blip r:embed="rId3"/>
                <a:stretch>
                  <a:fillRect l="-600" t="-16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49" y="1652346"/>
            <a:ext cx="3555373" cy="37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Electric potential due to dipole:</a:t>
            </a:r>
            <a:endParaRPr lang="en-IN" dirty="0"/>
          </a:p>
        </p:txBody>
      </p:sp>
      <p:pic>
        <p:nvPicPr>
          <p:cNvPr id="4" name="image93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83928" y="2073980"/>
            <a:ext cx="4285714" cy="2933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8983" y="2029097"/>
                <a:ext cx="6583680" cy="441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In order to determine the electric potential due to a dipole, let the origin be at the </a:t>
                </a:r>
                <a:r>
                  <a:rPr lang="en-US" dirty="0" err="1" smtClean="0"/>
                  <a:t>centre</a:t>
                </a:r>
                <a:r>
                  <a:rPr lang="en-US" dirty="0" smtClean="0"/>
                  <a:t> (O</a:t>
                </a:r>
                <a:r>
                  <a:rPr lang="en-US" dirty="0"/>
                  <a:t>) of the dipole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Let C be any point near the electric </a:t>
                </a:r>
                <a:r>
                  <a:rPr lang="en-US" dirty="0" smtClean="0"/>
                  <a:t>dipole</a:t>
                </a:r>
                <a:r>
                  <a:rPr lang="en-US" dirty="0"/>
                  <a:t> at a distance </a:t>
                </a:r>
                <a:r>
                  <a:rPr lang="en-US" i="1" dirty="0"/>
                  <a:t>r </a:t>
                </a:r>
                <a:r>
                  <a:rPr lang="en-US" dirty="0"/>
                  <a:t>from the </a:t>
                </a:r>
                <a:r>
                  <a:rPr lang="en-US" dirty="0" err="1"/>
                  <a:t>centre</a:t>
                </a:r>
                <a:r>
                  <a:rPr lang="en-US" dirty="0"/>
                  <a:t> O inclined at an angle </a:t>
                </a:r>
                <a:r>
                  <a:rPr lang="en-US" i="1" dirty="0"/>
                  <a:t>q </a:t>
                </a:r>
                <a:r>
                  <a:rPr lang="en-US" dirty="0"/>
                  <a:t>with axis of the </a:t>
                </a:r>
                <a:r>
                  <a:rPr lang="en-US" dirty="0" smtClean="0"/>
                  <a:t>dipole.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I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I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I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the distances of point C from charges +</a:t>
                </a:r>
                <a:r>
                  <a:rPr lang="en-US" i="1" dirty="0"/>
                  <a:t>q </a:t>
                </a:r>
                <a:r>
                  <a:rPr lang="en-US" dirty="0" smtClean="0"/>
                  <a:t>and </a:t>
                </a:r>
                <a:r>
                  <a:rPr lang="en-US" dirty="0"/>
                  <a:t>-</a:t>
                </a:r>
                <a:r>
                  <a:rPr lang="en-US" i="1" dirty="0"/>
                  <a:t>q</a:t>
                </a:r>
                <a:r>
                  <a:rPr lang="en-US" dirty="0"/>
                  <a:t>, </a:t>
                </a:r>
                <a:r>
                  <a:rPr lang="en-US" dirty="0" smtClean="0"/>
                  <a:t>respectively.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Potential at C due to charge +</a:t>
                </a:r>
                <a:r>
                  <a:rPr lang="en-US" i="1" dirty="0"/>
                  <a:t>q </a:t>
                </a:r>
                <a:r>
                  <a:rPr lang="en-US" dirty="0"/>
                  <a:t>at A is</a:t>
                </a:r>
                <a:r>
                  <a:rPr lang="en-US" dirty="0" smtClean="0"/>
                  <a:t>, </a:t>
                </a:r>
                <a:r>
                  <a:rPr lang="en-IN" dirty="0" smtClean="0"/>
                  <a:t>V1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and potential at C due to charge –q at B is, V2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 smtClean="0"/>
                  <a:t>Total electric potential at point C, V= V1+V2 </a:t>
                </a:r>
              </a:p>
              <a:p>
                <a:r>
                  <a:rPr lang="en-IN" dirty="0"/>
                  <a:t>	</a:t>
                </a:r>
                <a:r>
                  <a:rPr lang="en-IN" dirty="0" smtClean="0"/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-----------(1)</a:t>
                </a:r>
                <a:endParaRPr lang="en-IN" dirty="0"/>
              </a:p>
              <a:p>
                <a:endParaRPr lang="en-US" dirty="0" smtClean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83" y="2029097"/>
                <a:ext cx="6583680" cy="4419864"/>
              </a:xfrm>
              <a:prstGeom prst="rect">
                <a:avLst/>
              </a:prstGeom>
              <a:blipFill>
                <a:blip r:embed="rId3"/>
                <a:stretch>
                  <a:fillRect l="-556" t="-8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95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9004" y="148046"/>
                <a:ext cx="9396549" cy="649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But from the diagram, </a:t>
                </a:r>
              </a:p>
              <a:p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𝑙𝑐𝑜𝑠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𝑙𝑠𝑖𝑛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    and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𝑙𝑐𝑜𝑠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𝑙𝑠𝑖𝑛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𝑟𝑙𝑐𝑜𝑠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          and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𝑟𝑙𝑐𝑜𝑠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𝑟𝑙𝑐𝑜𝑠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           and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𝑟𝑙𝑐𝑜𝑠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𝑙𝑐𝑜𝑠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        and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𝑙𝑐𝑜𝑠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IN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𝑙𝑐𝑜𝑠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 smtClean="0"/>
                  <a:t>  and 	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𝑙𝑐𝑜𝑠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As l&lt;&lt;r, neglecting higher order term of l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IN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𝑙𝑐𝑜𝑠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   and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IN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𝑙𝑐𝑜𝑠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endParaRPr lang="en-IN" dirty="0" smtClean="0"/>
              </a:p>
              <a:p>
                <a:r>
                  <a:rPr lang="en-IN" dirty="0" smtClean="0"/>
                  <a:t>Hence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𝑙𝑐𝑜𝑠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𝑙𝑐𝑜𝑠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endParaRPr lang="en-IN" dirty="0" smtClean="0"/>
              </a:p>
              <a:p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≈ 1+nx after neglecting higher order term using binomial expansion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𝑙𝑐𝑜𝑠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     and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𝑙𝑐𝑜𝑠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</a:t>
                </a:r>
                <a:endParaRPr lang="en-IN" dirty="0" smtClean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𝑙𝑐𝑜𝑠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    and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𝑙𝑐𝑜𝑠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 </a:t>
                </a:r>
                <a:endParaRPr lang="en-IN" dirty="0" smtClean="0"/>
              </a:p>
              <a:p>
                <a:r>
                  <a:rPr lang="en-IN" dirty="0" smtClean="0"/>
                  <a:t>Using above expression in equation (1)</a:t>
                </a:r>
              </a:p>
              <a:p>
                <a:r>
                  <a:rPr lang="en-IN" dirty="0" smtClean="0"/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𝑙𝑐𝑜𝑠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𝑙𝑐𝑜𝑠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    =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𝑙𝑐𝑜𝑠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𝑙𝑐𝑜𝑠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4" y="148046"/>
                <a:ext cx="9396549" cy="6496907"/>
              </a:xfrm>
              <a:prstGeom prst="rect">
                <a:avLst/>
              </a:prstGeom>
              <a:blipFill>
                <a:blip r:embed="rId2"/>
                <a:stretch>
                  <a:fillRect l="-519" t="-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06789" y="3936274"/>
                <a:ext cx="4685211" cy="2134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V=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𝑙𝑐𝑜𝑠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But electric dipole moment p=q.(2l)</a:t>
                </a:r>
              </a:p>
              <a:p>
                <a:r>
                  <a:rPr lang="en-IN" dirty="0"/>
                  <a:t>V=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V=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̂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/>
                  <a:t>V=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̂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IN" dirty="0" smtClean="0"/>
                  <a:t> 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IN" dirty="0">
                            <a:latin typeface="Cambria Math" panose="02040503050406030204" pitchFamily="18" charset="0"/>
                          </a:rPr>
                          <m:t>̂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789" y="3936274"/>
                <a:ext cx="4685211" cy="2134943"/>
              </a:xfrm>
              <a:prstGeom prst="rect">
                <a:avLst/>
              </a:prstGeom>
              <a:blipFill>
                <a:blip r:embed="rId3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2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5463" y="156754"/>
                <a:ext cx="6087291" cy="2739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Cases: </a:t>
                </a:r>
              </a:p>
              <a:p>
                <a:pPr marL="342900" indent="-342900">
                  <a:buAutoNum type="arabicParenR"/>
                </a:pPr>
                <a:r>
                  <a:rPr lang="en-IN" dirty="0" smtClean="0"/>
                  <a:t>Potential at point on axis,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180</m:t>
                    </m:r>
                  </m:oMath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	</a:t>
                </a:r>
                <a:r>
                  <a:rPr lang="en-IN" dirty="0" smtClean="0">
                    <a:ea typeface="Cambria Math" panose="02040503050406030204" pitchFamily="18" charset="0"/>
                  </a:rPr>
                  <a:t>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	</a:t>
                </a:r>
                <a:r>
                  <a:rPr lang="en-IN" dirty="0" smtClean="0">
                    <a:ea typeface="Cambria Math" panose="02040503050406030204" pitchFamily="18" charset="0"/>
                  </a:rPr>
                  <a:t>this is maximum value of potential due to dipole</a:t>
                </a:r>
              </a:p>
              <a:p>
                <a:r>
                  <a:rPr lang="en-IN" b="0" dirty="0" smtClean="0">
                    <a:ea typeface="Cambria Math" panose="02040503050406030204" pitchFamily="18" charset="0"/>
                  </a:rPr>
                  <a:t>2) Potential at point on equator,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 </m:t>
                    </m:r>
                  </m:oMath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ea typeface="Cambria Math" panose="02040503050406030204" pitchFamily="18" charset="0"/>
                  </a:rPr>
                  <a:t>	</a:t>
                </a:r>
                <a:r>
                  <a:rPr lang="en-IN" dirty="0" smtClean="0">
                    <a:ea typeface="Cambria Math" panose="02040503050406030204" pitchFamily="18" charset="0"/>
                  </a:rPr>
                  <a:t>V=0</a:t>
                </a:r>
              </a:p>
              <a:p>
                <a:r>
                  <a:rPr lang="en-IN" b="0" dirty="0">
                    <a:ea typeface="Cambria Math" panose="02040503050406030204" pitchFamily="18" charset="0"/>
                  </a:rPr>
                  <a:t>	</a:t>
                </a:r>
                <a:r>
                  <a:rPr lang="en-IN" b="0" dirty="0" smtClean="0">
                    <a:ea typeface="Cambria Math" panose="02040503050406030204" pitchFamily="18" charset="0"/>
                  </a:rPr>
                  <a:t>thus, potential at any point on equator is zero, this minimum potential due to dipole.</a:t>
                </a:r>
              </a:p>
              <a:p>
                <a:r>
                  <a:rPr lang="en-IN" dirty="0" smtClean="0"/>
                  <a:t>	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3" y="156754"/>
                <a:ext cx="6087291" cy="2739981"/>
              </a:xfrm>
              <a:prstGeom prst="rect">
                <a:avLst/>
              </a:prstGeom>
              <a:blipFill>
                <a:blip r:embed="rId2"/>
                <a:stretch>
                  <a:fillRect l="-801" t="-13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1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Electrostatics potential due to a system </a:t>
            </a:r>
            <a:r>
              <a:rPr lang="en-US" b="1" dirty="0" smtClean="0"/>
              <a:t>of charges: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765074" y="2017343"/>
                <a:ext cx="5293849" cy="34415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Consider a system of charges </a:t>
                </a:r>
                <a:r>
                  <a:rPr lang="en-US" i="1" dirty="0"/>
                  <a:t>q</a:t>
                </a:r>
                <a:r>
                  <a:rPr lang="en-US" dirty="0"/>
                  <a:t>1, </a:t>
                </a:r>
                <a:r>
                  <a:rPr lang="en-US" i="1" dirty="0"/>
                  <a:t>q</a:t>
                </a:r>
                <a:r>
                  <a:rPr lang="en-US" dirty="0"/>
                  <a:t>2   </a:t>
                </a:r>
                <a:r>
                  <a:rPr lang="en-US" dirty="0" smtClean="0"/>
                  <a:t>.........</a:t>
                </a:r>
                <a:r>
                  <a:rPr lang="en-IN" dirty="0"/>
                  <a:t> </a:t>
                </a:r>
                <a:r>
                  <a:rPr lang="en-US" i="1" dirty="0" err="1" smtClean="0"/>
                  <a:t>q</a:t>
                </a:r>
                <a:r>
                  <a:rPr lang="en-US" dirty="0" err="1" smtClean="0"/>
                  <a:t>n</a:t>
                </a:r>
                <a:r>
                  <a:rPr lang="en-US" dirty="0" smtClean="0"/>
                  <a:t> </a:t>
                </a:r>
                <a:r>
                  <a:rPr lang="en-US" dirty="0"/>
                  <a:t>at distances </a:t>
                </a:r>
                <a:r>
                  <a:rPr lang="en-US" i="1" dirty="0"/>
                  <a:t>r</a:t>
                </a:r>
                <a:r>
                  <a:rPr lang="en-US" dirty="0"/>
                  <a:t>1, </a:t>
                </a:r>
                <a:r>
                  <a:rPr lang="en-US" i="1" dirty="0"/>
                  <a:t>r</a:t>
                </a:r>
                <a:r>
                  <a:rPr lang="en-US" dirty="0"/>
                  <a:t>2 ...... </a:t>
                </a:r>
                <a:r>
                  <a:rPr lang="en-US" i="1" dirty="0" err="1"/>
                  <a:t>r</a:t>
                </a:r>
                <a:r>
                  <a:rPr lang="en-US" dirty="0" err="1"/>
                  <a:t>n</a:t>
                </a:r>
                <a:r>
                  <a:rPr lang="en-US" dirty="0"/>
                  <a:t> respectively from point </a:t>
                </a:r>
                <a:r>
                  <a:rPr lang="en-US" i="1" dirty="0"/>
                  <a:t>P</a:t>
                </a:r>
                <a:r>
                  <a:rPr lang="en-US" dirty="0"/>
                  <a:t>. The potential </a:t>
                </a:r>
                <a:r>
                  <a:rPr lang="en-US" i="1" dirty="0"/>
                  <a:t>V</a:t>
                </a:r>
                <a:r>
                  <a:rPr lang="en-US" dirty="0"/>
                  <a:t>1 at P due to the </a:t>
                </a:r>
                <a:r>
                  <a:rPr lang="en-US" dirty="0" smtClean="0"/>
                  <a:t>charge q1 is </a:t>
                </a:r>
                <a:r>
                  <a:rPr lang="en-IN" dirty="0" smtClean="0"/>
                  <a:t>V1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Similarly potentials V2, V3, …. </a:t>
                </a:r>
                <a:r>
                  <a:rPr lang="en-US" dirty="0" err="1" smtClean="0"/>
                  <a:t>Vn</a:t>
                </a:r>
                <a:r>
                  <a:rPr lang="en-US" dirty="0" smtClean="0"/>
                  <a:t> are </a:t>
                </a:r>
                <a:r>
                  <a:rPr lang="en-IN" dirty="0" smtClean="0"/>
                  <a:t>V2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IN" dirty="0" smtClean="0"/>
                  <a:t>V3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…. </a:t>
                </a:r>
                <a:r>
                  <a:rPr lang="en-IN" dirty="0" err="1" smtClean="0"/>
                  <a:t>Vn</a:t>
                </a:r>
                <a:r>
                  <a:rPr lang="en-IN" dirty="0" smtClean="0"/>
                  <a:t>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𝑞𝑛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By principal of superposition, total potential at point P is V=V1+V2+V3+……+</a:t>
                </a:r>
                <a:r>
                  <a:rPr lang="en-US" dirty="0" err="1" smtClean="0"/>
                  <a:t>Vn</a:t>
                </a:r>
                <a:endParaRPr lang="en-US" dirty="0" smtClean="0"/>
              </a:p>
              <a:p>
                <a:r>
                  <a:rPr lang="en-US" dirty="0" smtClean="0"/>
                  <a:t>V=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𝑞𝑛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65074" y="2017343"/>
                <a:ext cx="5293849" cy="3441520"/>
              </a:xfrm>
              <a:blipFill>
                <a:blip r:embed="rId2"/>
                <a:stretch>
                  <a:fillRect l="-576" t="-532" b="-140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936.png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856027" y="2154435"/>
            <a:ext cx="3828571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9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IN" sz="3200" b="1" dirty="0" smtClean="0">
                <a:solidFill>
                  <a:srgbClr val="FF0000"/>
                </a:solidFill>
              </a:rPr>
              <a:t>Equipotential Surfaces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6" name="image939.png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31756" y="2070470"/>
            <a:ext cx="2464888" cy="1891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54286" y="2002971"/>
                <a:ext cx="7506788" cy="4159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An equipotential surface is that surface, at every point of which the electric potential is the same.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The potential (</a:t>
                </a:r>
                <a:r>
                  <a:rPr lang="en-US" i="1" dirty="0"/>
                  <a:t>V</a:t>
                </a:r>
                <a:r>
                  <a:rPr lang="en-US" dirty="0"/>
                  <a:t>) for a single charge </a:t>
                </a:r>
                <a:r>
                  <a:rPr lang="en-US" i="1" dirty="0"/>
                  <a:t>q </a:t>
                </a:r>
                <a:r>
                  <a:rPr lang="en-US" dirty="0" smtClean="0"/>
                  <a:t>is</a:t>
                </a:r>
                <a:r>
                  <a:rPr lang="en-US" dirty="0"/>
                  <a:t> </a:t>
                </a:r>
                <a:r>
                  <a:rPr lang="en-US" dirty="0" smtClean="0"/>
                  <a:t>given by, V=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, if r is constant, V will also be constant.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Hence, equipotential surfaces of single point charge	are	concentric	spherical	surfaces centered at the </a:t>
                </a:r>
                <a:r>
                  <a:rPr lang="en-US" dirty="0" smtClean="0"/>
                  <a:t>charge.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For a line charge, the shape of equipotential surface is cylindrical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By definition the potential difference between two points P and </a:t>
                </a:r>
                <a:r>
                  <a:rPr lang="en-US" dirty="0" smtClean="0"/>
                  <a:t>Q </a:t>
                </a:r>
                <a:r>
                  <a:rPr lang="en-US" dirty="0"/>
                  <a:t>is the work done per unit positive charge displaced from Q to </a:t>
                </a:r>
                <a:r>
                  <a:rPr lang="en-US" dirty="0" smtClean="0"/>
                  <a:t>P, 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i.e. </a:t>
                </a:r>
                <a:r>
                  <a:rPr lang="en-US" dirty="0" err="1" smtClean="0"/>
                  <a:t>Vp</a:t>
                </a:r>
                <a:r>
                  <a:rPr lang="en-US" dirty="0" smtClean="0"/>
                  <a:t>-VQ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𝑄𝑃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For equipotential surface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𝑄𝑃</m:t>
                        </m:r>
                      </m:sub>
                    </m:sSub>
                  </m:oMath>
                </a14:m>
                <a:r>
                  <a:rPr lang="en-IN" dirty="0" smtClean="0"/>
                  <a:t>=0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If </a:t>
                </a:r>
                <a:r>
                  <a:rPr lang="en-US" i="1" dirty="0"/>
                  <a:t>dx </a:t>
                </a:r>
                <a:r>
                  <a:rPr lang="en-US" dirty="0"/>
                  <a:t>is the small distance over the equipotential surface through which unit positive charge is carried </a:t>
                </a:r>
                <a:r>
                  <a:rPr lang="en-US" dirty="0" smtClean="0"/>
                  <a:t>then</a:t>
                </a:r>
                <a:r>
                  <a:rPr lang="en-IN" dirty="0"/>
                  <a:t> </a:t>
                </a:r>
                <a:r>
                  <a:rPr lang="en-US" i="1" dirty="0" err="1" smtClean="0"/>
                  <a:t>dW</a:t>
                </a:r>
                <a:r>
                  <a:rPr lang="en-US" i="1" dirty="0" smtClean="0"/>
                  <a:t> </a:t>
                </a:r>
                <a:r>
                  <a:rPr lang="en-US" dirty="0"/>
                  <a:t>= </a:t>
                </a:r>
                <a:r>
                  <a:rPr lang="en-US" i="1" dirty="0"/>
                  <a:t>E </a:t>
                </a:r>
                <a:r>
                  <a:rPr lang="en-US" dirty="0"/>
                  <a:t>.d </a:t>
                </a:r>
                <a:r>
                  <a:rPr lang="en-US" i="1" dirty="0"/>
                  <a:t>x </a:t>
                </a:r>
                <a:r>
                  <a:rPr lang="en-US" dirty="0"/>
                  <a:t>= </a:t>
                </a:r>
                <a:r>
                  <a:rPr lang="en-US" i="1" dirty="0"/>
                  <a:t>E dx </a:t>
                </a:r>
                <a:r>
                  <a:rPr lang="en-US" dirty="0" smtClean="0"/>
                  <a:t>cos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b="1" dirty="0" smtClean="0"/>
                  <a:t> </a:t>
                </a:r>
              </a:p>
              <a:p>
                <a:pPr marL="285750" lvl="0" indent="-285750"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=90 then E is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equipotential surface.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86" y="2002971"/>
                <a:ext cx="7506788" cy="4159280"/>
              </a:xfrm>
              <a:prstGeom prst="rect">
                <a:avLst/>
              </a:prstGeom>
              <a:blipFill>
                <a:blip r:embed="rId3"/>
                <a:stretch>
                  <a:fillRect l="-487" t="-880" r="-406" b="-14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941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0687" y="4274651"/>
            <a:ext cx="2623820" cy="125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2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Equipotential surface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568" y="3103262"/>
            <a:ext cx="2751129" cy="672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Equipotential surface of uniform Electric field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534" y="5291782"/>
            <a:ext cx="3357246" cy="3686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Equipotential surfaces for a dipole</a:t>
            </a:r>
            <a:endParaRPr lang="en-IN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537359" y="1861148"/>
            <a:ext cx="2543175" cy="1149350"/>
            <a:chOff x="1496" y="-1945"/>
            <a:chExt cx="4005" cy="1809"/>
          </a:xfrm>
        </p:grpSpPr>
        <p:sp>
          <p:nvSpPr>
            <p:cNvPr id="6" name="AutoShape 3"/>
            <p:cNvSpPr>
              <a:spLocks/>
            </p:cNvSpPr>
            <p:nvPr/>
          </p:nvSpPr>
          <p:spPr bwMode="auto">
            <a:xfrm>
              <a:off x="-425" y="2115"/>
              <a:ext cx="3969" cy="146"/>
            </a:xfrm>
            <a:custGeom>
              <a:avLst/>
              <a:gdLst>
                <a:gd name="T0" fmla="+- 0 1496 -425"/>
                <a:gd name="T1" fmla="*/ T0 w 3969"/>
                <a:gd name="T2" fmla="+- 0 -950 2115"/>
                <a:gd name="T3" fmla="*/ -950 h 146"/>
                <a:gd name="T4" fmla="+- 0 5274 -425"/>
                <a:gd name="T5" fmla="*/ T4 w 3969"/>
                <a:gd name="T6" fmla="+- 0 -950 2115"/>
                <a:gd name="T7" fmla="*/ -950 h 146"/>
                <a:gd name="T8" fmla="+- 0 5188 -425"/>
                <a:gd name="T9" fmla="*/ T8 w 3969"/>
                <a:gd name="T10" fmla="+- 0 -1024 2115"/>
                <a:gd name="T11" fmla="*/ -1024 h 146"/>
                <a:gd name="T12" fmla="+- 0 5296 -425"/>
                <a:gd name="T13" fmla="*/ T12 w 3969"/>
                <a:gd name="T14" fmla="+- 0 -950 2115"/>
                <a:gd name="T15" fmla="*/ -950 h 146"/>
                <a:gd name="T16" fmla="+- 0 5188 -425"/>
                <a:gd name="T17" fmla="*/ T16 w 3969"/>
                <a:gd name="T18" fmla="+- 0 -876 2115"/>
                <a:gd name="T19" fmla="*/ -876 h 1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3969" h="146">
                  <a:moveTo>
                    <a:pt x="1921" y="-3065"/>
                  </a:moveTo>
                  <a:lnTo>
                    <a:pt x="5699" y="-3065"/>
                  </a:lnTo>
                  <a:moveTo>
                    <a:pt x="5613" y="-3139"/>
                  </a:moveTo>
                  <a:lnTo>
                    <a:pt x="5721" y="-3065"/>
                  </a:lnTo>
                  <a:lnTo>
                    <a:pt x="5613" y="-2991"/>
                  </a:lnTo>
                </a:path>
              </a:pathLst>
            </a:custGeom>
            <a:noFill/>
            <a:ln w="17788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" y="-1119"/>
              <a:ext cx="1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AutoShape 5"/>
            <p:cNvSpPr>
              <a:spLocks/>
            </p:cNvSpPr>
            <p:nvPr/>
          </p:nvSpPr>
          <p:spPr bwMode="auto">
            <a:xfrm>
              <a:off x="-425" y="1576"/>
              <a:ext cx="3951" cy="406"/>
            </a:xfrm>
            <a:custGeom>
              <a:avLst/>
              <a:gdLst>
                <a:gd name="T0" fmla="+- 0 1496 -425"/>
                <a:gd name="T1" fmla="*/ T0 w 3951"/>
                <a:gd name="T2" fmla="+- 0 -667 1577"/>
                <a:gd name="T3" fmla="*/ -667 h 406"/>
                <a:gd name="T4" fmla="+- 0 5257 -425"/>
                <a:gd name="T5" fmla="*/ T4 w 3951"/>
                <a:gd name="T6" fmla="+- 0 -667 1577"/>
                <a:gd name="T7" fmla="*/ -667 h 406"/>
                <a:gd name="T8" fmla="+- 0 5171 -425"/>
                <a:gd name="T9" fmla="*/ T8 w 3951"/>
                <a:gd name="T10" fmla="+- 0 -741 1577"/>
                <a:gd name="T11" fmla="*/ -741 h 406"/>
                <a:gd name="T12" fmla="+- 0 5278 -425"/>
                <a:gd name="T13" fmla="*/ T12 w 3951"/>
                <a:gd name="T14" fmla="+- 0 -667 1577"/>
                <a:gd name="T15" fmla="*/ -667 h 406"/>
                <a:gd name="T16" fmla="+- 0 5171 -425"/>
                <a:gd name="T17" fmla="*/ T16 w 3951"/>
                <a:gd name="T18" fmla="+- 0 -593 1577"/>
                <a:gd name="T19" fmla="*/ -593 h 406"/>
                <a:gd name="T20" fmla="+- 0 1523 -425"/>
                <a:gd name="T21" fmla="*/ T20 w 3951"/>
                <a:gd name="T22" fmla="+- 0 -401 1577"/>
                <a:gd name="T23" fmla="*/ -401 h 406"/>
                <a:gd name="T24" fmla="+- 0 5256 -425"/>
                <a:gd name="T25" fmla="*/ T24 w 3951"/>
                <a:gd name="T26" fmla="+- 0 -401 1577"/>
                <a:gd name="T27" fmla="*/ -401 h 406"/>
                <a:gd name="T28" fmla="+- 0 5170 -425"/>
                <a:gd name="T29" fmla="*/ T28 w 3951"/>
                <a:gd name="T30" fmla="+- 0 -475 1577"/>
                <a:gd name="T31" fmla="*/ -475 h 406"/>
                <a:gd name="T32" fmla="+- 0 5277 -425"/>
                <a:gd name="T33" fmla="*/ T32 w 3951"/>
                <a:gd name="T34" fmla="+- 0 -401 1577"/>
                <a:gd name="T35" fmla="*/ -401 h 406"/>
                <a:gd name="T36" fmla="+- 0 5170 -425"/>
                <a:gd name="T37" fmla="*/ T36 w 3951"/>
                <a:gd name="T38" fmla="+- 0 -327 1577"/>
                <a:gd name="T39" fmla="*/ -327 h 4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3951" h="406">
                  <a:moveTo>
                    <a:pt x="1921" y="-2244"/>
                  </a:moveTo>
                  <a:lnTo>
                    <a:pt x="5682" y="-2244"/>
                  </a:lnTo>
                  <a:moveTo>
                    <a:pt x="5596" y="-2318"/>
                  </a:moveTo>
                  <a:lnTo>
                    <a:pt x="5703" y="-2244"/>
                  </a:lnTo>
                  <a:lnTo>
                    <a:pt x="5596" y="-2170"/>
                  </a:lnTo>
                  <a:moveTo>
                    <a:pt x="1948" y="-1978"/>
                  </a:moveTo>
                  <a:lnTo>
                    <a:pt x="5681" y="-1978"/>
                  </a:lnTo>
                  <a:moveTo>
                    <a:pt x="5595" y="-2052"/>
                  </a:moveTo>
                  <a:lnTo>
                    <a:pt x="5702" y="-1978"/>
                  </a:lnTo>
                  <a:lnTo>
                    <a:pt x="5595" y="-1904"/>
                  </a:lnTo>
                </a:path>
              </a:pathLst>
            </a:custGeom>
            <a:noFill/>
            <a:ln w="17788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674" y="-1255"/>
              <a:ext cx="595" cy="1103"/>
            </a:xfrm>
            <a:custGeom>
              <a:avLst/>
              <a:gdLst>
                <a:gd name="T0" fmla="+- 0 1677 1674"/>
                <a:gd name="T1" fmla="*/ T0 w 595"/>
                <a:gd name="T2" fmla="+- 0 -152 -1255"/>
                <a:gd name="T3" fmla="*/ -152 h 1103"/>
                <a:gd name="T4" fmla="+- 0 1674 1674"/>
                <a:gd name="T5" fmla="*/ T4 w 595"/>
                <a:gd name="T6" fmla="+- 0 -952 -1255"/>
                <a:gd name="T7" fmla="*/ -952 h 1103"/>
                <a:gd name="T8" fmla="+- 0 2266 1674"/>
                <a:gd name="T9" fmla="*/ T8 w 595"/>
                <a:gd name="T10" fmla="+- 0 -1255 -1255"/>
                <a:gd name="T11" fmla="*/ -1255 h 1103"/>
                <a:gd name="T12" fmla="+- 0 2269 1674"/>
                <a:gd name="T13" fmla="*/ T12 w 595"/>
                <a:gd name="T14" fmla="+- 0 -455 -1255"/>
                <a:gd name="T15" fmla="*/ -455 h 1103"/>
                <a:gd name="T16" fmla="+- 0 1677 1674"/>
                <a:gd name="T17" fmla="*/ T16 w 595"/>
                <a:gd name="T18" fmla="+- 0 -152 -1255"/>
                <a:gd name="T19" fmla="*/ -152 h 11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595" h="1103">
                  <a:moveTo>
                    <a:pt x="3" y="1103"/>
                  </a:moveTo>
                  <a:lnTo>
                    <a:pt x="0" y="303"/>
                  </a:lnTo>
                  <a:lnTo>
                    <a:pt x="592" y="0"/>
                  </a:lnTo>
                  <a:lnTo>
                    <a:pt x="595" y="800"/>
                  </a:lnTo>
                  <a:lnTo>
                    <a:pt x="3" y="1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-425" y="1403"/>
              <a:ext cx="660" cy="1082"/>
            </a:xfrm>
            <a:custGeom>
              <a:avLst/>
              <a:gdLst>
                <a:gd name="T0" fmla="+- 0 1674 -425"/>
                <a:gd name="T1" fmla="*/ T0 w 660"/>
                <a:gd name="T2" fmla="+- 0 -952 1403"/>
                <a:gd name="T3" fmla="*/ -952 h 1082"/>
                <a:gd name="T4" fmla="+- 0 2266 -425"/>
                <a:gd name="T5" fmla="*/ T4 w 660"/>
                <a:gd name="T6" fmla="+- 0 -1255 1403"/>
                <a:gd name="T7" fmla="*/ -1255 h 1082"/>
                <a:gd name="T8" fmla="+- 0 2269 -425"/>
                <a:gd name="T9" fmla="*/ T8 w 660"/>
                <a:gd name="T10" fmla="+- 0 -455 1403"/>
                <a:gd name="T11" fmla="*/ -455 h 1082"/>
                <a:gd name="T12" fmla="+- 0 1677 -425"/>
                <a:gd name="T13" fmla="*/ T12 w 660"/>
                <a:gd name="T14" fmla="+- 0 -152 1403"/>
                <a:gd name="T15" fmla="*/ -152 h 1082"/>
                <a:gd name="T16" fmla="+- 0 1674 -425"/>
                <a:gd name="T17" fmla="*/ T16 w 660"/>
                <a:gd name="T18" fmla="+- 0 -952 1403"/>
                <a:gd name="T19" fmla="*/ -952 h 1082"/>
                <a:gd name="T20" fmla="+- 0 2306 -425"/>
                <a:gd name="T21" fmla="*/ T20 w 660"/>
                <a:gd name="T22" fmla="+- 0 -950 1403"/>
                <a:gd name="T23" fmla="*/ -950 h 1082"/>
                <a:gd name="T24" fmla="+- 0 1964 -425"/>
                <a:gd name="T25" fmla="*/ T24 w 660"/>
                <a:gd name="T26" fmla="+- 0 -950 1403"/>
                <a:gd name="T27" fmla="*/ -950 h 1082"/>
                <a:gd name="T28" fmla="+- 0 2306 -425"/>
                <a:gd name="T29" fmla="*/ T28 w 660"/>
                <a:gd name="T30" fmla="+- 0 -667 1403"/>
                <a:gd name="T31" fmla="*/ -667 h 1082"/>
                <a:gd name="T32" fmla="+- 0 1930 -425"/>
                <a:gd name="T33" fmla="*/ T32 w 660"/>
                <a:gd name="T34" fmla="+- 0 -667 1403"/>
                <a:gd name="T35" fmla="*/ -667 h 1082"/>
                <a:gd name="T36" fmla="+- 0 2179 -425"/>
                <a:gd name="T37" fmla="*/ T36 w 660"/>
                <a:gd name="T38" fmla="+- 0 -401 1403"/>
                <a:gd name="T39" fmla="*/ -401 h 1082"/>
                <a:gd name="T40" fmla="+- 0 1909 -425"/>
                <a:gd name="T41" fmla="*/ T40 w 660"/>
                <a:gd name="T42" fmla="+- 0 -401 1403"/>
                <a:gd name="T43" fmla="*/ -401 h 108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660" h="1082">
                  <a:moveTo>
                    <a:pt x="2099" y="-2355"/>
                  </a:moveTo>
                  <a:lnTo>
                    <a:pt x="2691" y="-2658"/>
                  </a:lnTo>
                  <a:lnTo>
                    <a:pt x="2694" y="-1858"/>
                  </a:lnTo>
                  <a:lnTo>
                    <a:pt x="2102" y="-1555"/>
                  </a:lnTo>
                  <a:lnTo>
                    <a:pt x="2099" y="-2355"/>
                  </a:lnTo>
                  <a:close/>
                  <a:moveTo>
                    <a:pt x="2731" y="-2353"/>
                  </a:moveTo>
                  <a:lnTo>
                    <a:pt x="2389" y="-2353"/>
                  </a:lnTo>
                  <a:moveTo>
                    <a:pt x="2731" y="-2070"/>
                  </a:moveTo>
                  <a:lnTo>
                    <a:pt x="2355" y="-2070"/>
                  </a:lnTo>
                  <a:moveTo>
                    <a:pt x="2604" y="-1804"/>
                  </a:moveTo>
                  <a:lnTo>
                    <a:pt x="2334" y="-1804"/>
                  </a:lnTo>
                </a:path>
              </a:pathLst>
            </a:custGeom>
            <a:noFill/>
            <a:ln w="17788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065" y="-1253"/>
              <a:ext cx="595" cy="1103"/>
            </a:xfrm>
            <a:custGeom>
              <a:avLst/>
              <a:gdLst>
                <a:gd name="T0" fmla="+- 0 3069 3066"/>
                <a:gd name="T1" fmla="*/ T0 w 595"/>
                <a:gd name="T2" fmla="+- 0 -150 -1253"/>
                <a:gd name="T3" fmla="*/ -150 h 1103"/>
                <a:gd name="T4" fmla="+- 0 3066 3066"/>
                <a:gd name="T5" fmla="*/ T4 w 595"/>
                <a:gd name="T6" fmla="+- 0 -950 -1253"/>
                <a:gd name="T7" fmla="*/ -950 h 1103"/>
                <a:gd name="T8" fmla="+- 0 3657 3066"/>
                <a:gd name="T9" fmla="*/ T8 w 595"/>
                <a:gd name="T10" fmla="+- 0 -1253 -1253"/>
                <a:gd name="T11" fmla="*/ -1253 h 1103"/>
                <a:gd name="T12" fmla="+- 0 3660 3066"/>
                <a:gd name="T13" fmla="*/ T12 w 595"/>
                <a:gd name="T14" fmla="+- 0 -453 -1253"/>
                <a:gd name="T15" fmla="*/ -453 h 1103"/>
                <a:gd name="T16" fmla="+- 0 3069 3066"/>
                <a:gd name="T17" fmla="*/ T16 w 595"/>
                <a:gd name="T18" fmla="+- 0 -150 -1253"/>
                <a:gd name="T19" fmla="*/ -150 h 11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595" h="1103">
                  <a:moveTo>
                    <a:pt x="3" y="1103"/>
                  </a:moveTo>
                  <a:lnTo>
                    <a:pt x="0" y="303"/>
                  </a:lnTo>
                  <a:lnTo>
                    <a:pt x="591" y="0"/>
                  </a:lnTo>
                  <a:lnTo>
                    <a:pt x="594" y="800"/>
                  </a:lnTo>
                  <a:lnTo>
                    <a:pt x="3" y="1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/>
            </p:cNvSpPr>
            <p:nvPr/>
          </p:nvSpPr>
          <p:spPr bwMode="auto">
            <a:xfrm>
              <a:off x="-425" y="1403"/>
              <a:ext cx="741" cy="1082"/>
            </a:xfrm>
            <a:custGeom>
              <a:avLst/>
              <a:gdLst>
                <a:gd name="T0" fmla="+- 0 3066 -425"/>
                <a:gd name="T1" fmla="*/ T0 w 741"/>
                <a:gd name="T2" fmla="+- 0 -950 1403"/>
                <a:gd name="T3" fmla="*/ -950 h 1082"/>
                <a:gd name="T4" fmla="+- 0 3657 -425"/>
                <a:gd name="T5" fmla="*/ T4 w 741"/>
                <a:gd name="T6" fmla="+- 0 -1253 1403"/>
                <a:gd name="T7" fmla="*/ -1253 h 1082"/>
                <a:gd name="T8" fmla="+- 0 3660 -425"/>
                <a:gd name="T9" fmla="*/ T8 w 741"/>
                <a:gd name="T10" fmla="+- 0 -453 1403"/>
                <a:gd name="T11" fmla="*/ -453 h 1082"/>
                <a:gd name="T12" fmla="+- 0 3069 -425"/>
                <a:gd name="T13" fmla="*/ T12 w 741"/>
                <a:gd name="T14" fmla="+- 0 -150 1403"/>
                <a:gd name="T15" fmla="*/ -150 h 1082"/>
                <a:gd name="T16" fmla="+- 0 3066 -425"/>
                <a:gd name="T17" fmla="*/ T16 w 741"/>
                <a:gd name="T18" fmla="+- 0 -950 1403"/>
                <a:gd name="T19" fmla="*/ -950 h 1082"/>
                <a:gd name="T20" fmla="+- 0 3775 -425"/>
                <a:gd name="T21" fmla="*/ T20 w 741"/>
                <a:gd name="T22" fmla="+- 0 -950 1403"/>
                <a:gd name="T23" fmla="*/ -950 h 1082"/>
                <a:gd name="T24" fmla="+- 0 3433 -425"/>
                <a:gd name="T25" fmla="*/ T24 w 741"/>
                <a:gd name="T26" fmla="+- 0 -950 1403"/>
                <a:gd name="T27" fmla="*/ -950 h 1082"/>
                <a:gd name="T28" fmla="+- 0 3775 -425"/>
                <a:gd name="T29" fmla="*/ T28 w 741"/>
                <a:gd name="T30" fmla="+- 0 -667 1403"/>
                <a:gd name="T31" fmla="*/ -667 h 1082"/>
                <a:gd name="T32" fmla="+- 0 3399 -425"/>
                <a:gd name="T33" fmla="*/ T32 w 741"/>
                <a:gd name="T34" fmla="+- 0 -667 1403"/>
                <a:gd name="T35" fmla="*/ -667 h 1082"/>
                <a:gd name="T36" fmla="+- 0 3648 -425"/>
                <a:gd name="T37" fmla="*/ T36 w 741"/>
                <a:gd name="T38" fmla="+- 0 -401 1403"/>
                <a:gd name="T39" fmla="*/ -401 h 1082"/>
                <a:gd name="T40" fmla="+- 0 3378 -425"/>
                <a:gd name="T41" fmla="*/ T40 w 741"/>
                <a:gd name="T42" fmla="+- 0 -401 1403"/>
                <a:gd name="T43" fmla="*/ -401 h 108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741" h="1082">
                  <a:moveTo>
                    <a:pt x="3491" y="-2353"/>
                  </a:moveTo>
                  <a:lnTo>
                    <a:pt x="4082" y="-2656"/>
                  </a:lnTo>
                  <a:lnTo>
                    <a:pt x="4085" y="-1856"/>
                  </a:lnTo>
                  <a:lnTo>
                    <a:pt x="3494" y="-1553"/>
                  </a:lnTo>
                  <a:lnTo>
                    <a:pt x="3491" y="-2353"/>
                  </a:lnTo>
                  <a:close/>
                  <a:moveTo>
                    <a:pt x="4200" y="-2353"/>
                  </a:moveTo>
                  <a:lnTo>
                    <a:pt x="3858" y="-2353"/>
                  </a:lnTo>
                  <a:moveTo>
                    <a:pt x="4200" y="-2070"/>
                  </a:moveTo>
                  <a:lnTo>
                    <a:pt x="3824" y="-2070"/>
                  </a:lnTo>
                  <a:moveTo>
                    <a:pt x="4073" y="-1804"/>
                  </a:moveTo>
                  <a:lnTo>
                    <a:pt x="3803" y="-1804"/>
                  </a:lnTo>
                </a:path>
              </a:pathLst>
            </a:custGeom>
            <a:noFill/>
            <a:ln w="17788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" y="-1946"/>
              <a:ext cx="1432" cy="1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277" y="-1759"/>
              <a:ext cx="282" cy="587"/>
            </a:xfrm>
            <a:custGeom>
              <a:avLst/>
              <a:gdLst>
                <a:gd name="T0" fmla="+- 0 3558 3277"/>
                <a:gd name="T1" fmla="*/ T0 w 282"/>
                <a:gd name="T2" fmla="+- 0 -1759 -1759"/>
                <a:gd name="T3" fmla="*/ -1759 h 587"/>
                <a:gd name="T4" fmla="+- 0 3475 3277"/>
                <a:gd name="T5" fmla="*/ T4 w 282"/>
                <a:gd name="T6" fmla="+- 0 -1695 -1759"/>
                <a:gd name="T7" fmla="*/ -1695 h 587"/>
                <a:gd name="T8" fmla="+- 0 3409 3277"/>
                <a:gd name="T9" fmla="*/ T8 w 282"/>
                <a:gd name="T10" fmla="+- 0 -1626 -1759"/>
                <a:gd name="T11" fmla="*/ -1626 h 587"/>
                <a:gd name="T12" fmla="+- 0 3359 3277"/>
                <a:gd name="T13" fmla="*/ T12 w 282"/>
                <a:gd name="T14" fmla="+- 0 -1556 -1759"/>
                <a:gd name="T15" fmla="*/ -1556 h 587"/>
                <a:gd name="T16" fmla="+- 0 3323 3277"/>
                <a:gd name="T17" fmla="*/ T16 w 282"/>
                <a:gd name="T18" fmla="+- 0 -1485 -1759"/>
                <a:gd name="T19" fmla="*/ -1485 h 587"/>
                <a:gd name="T20" fmla="+- 0 3299 3277"/>
                <a:gd name="T21" fmla="*/ T20 w 282"/>
                <a:gd name="T22" fmla="+- 0 -1415 -1759"/>
                <a:gd name="T23" fmla="*/ -1415 h 587"/>
                <a:gd name="T24" fmla="+- 0 3285 3277"/>
                <a:gd name="T25" fmla="*/ T24 w 282"/>
                <a:gd name="T26" fmla="+- 0 -1347 -1759"/>
                <a:gd name="T27" fmla="*/ -1347 h 587"/>
                <a:gd name="T28" fmla="+- 0 3278 3277"/>
                <a:gd name="T29" fmla="*/ T28 w 282"/>
                <a:gd name="T30" fmla="+- 0 -1283 -1759"/>
                <a:gd name="T31" fmla="*/ -1283 h 587"/>
                <a:gd name="T32" fmla="+- 0 3277 3277"/>
                <a:gd name="T33" fmla="*/ T32 w 282"/>
                <a:gd name="T34" fmla="+- 0 -1225 -1759"/>
                <a:gd name="T35" fmla="*/ -1225 h 587"/>
                <a:gd name="T36" fmla="+- 0 3280 3277"/>
                <a:gd name="T37" fmla="*/ T36 w 282"/>
                <a:gd name="T38" fmla="+- 0 -1173 -1759"/>
                <a:gd name="T39" fmla="*/ -1173 h 58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282" h="587">
                  <a:moveTo>
                    <a:pt x="281" y="0"/>
                  </a:moveTo>
                  <a:lnTo>
                    <a:pt x="198" y="64"/>
                  </a:lnTo>
                  <a:lnTo>
                    <a:pt x="132" y="133"/>
                  </a:lnTo>
                  <a:lnTo>
                    <a:pt x="82" y="203"/>
                  </a:lnTo>
                  <a:lnTo>
                    <a:pt x="46" y="274"/>
                  </a:lnTo>
                  <a:lnTo>
                    <a:pt x="22" y="344"/>
                  </a:lnTo>
                  <a:lnTo>
                    <a:pt x="8" y="412"/>
                  </a:lnTo>
                  <a:lnTo>
                    <a:pt x="1" y="476"/>
                  </a:lnTo>
                  <a:lnTo>
                    <a:pt x="0" y="534"/>
                  </a:lnTo>
                  <a:lnTo>
                    <a:pt x="3" y="586"/>
                  </a:lnTo>
                </a:path>
              </a:pathLst>
            </a:custGeom>
            <a:noFill/>
            <a:ln w="17438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203" y="-1271"/>
              <a:ext cx="138" cy="120"/>
            </a:xfrm>
            <a:custGeom>
              <a:avLst/>
              <a:gdLst>
                <a:gd name="T0" fmla="+- 0 3341 3203"/>
                <a:gd name="T1" fmla="*/ T0 w 138"/>
                <a:gd name="T2" fmla="+- 0 -1271 -1271"/>
                <a:gd name="T3" fmla="*/ -1271 h 120"/>
                <a:gd name="T4" fmla="+- 0 3282 3203"/>
                <a:gd name="T5" fmla="*/ T4 w 138"/>
                <a:gd name="T6" fmla="+- 0 -1151 -1271"/>
                <a:gd name="T7" fmla="*/ -1151 h 120"/>
                <a:gd name="T8" fmla="+- 0 3203 3203"/>
                <a:gd name="T9" fmla="*/ T8 w 138"/>
                <a:gd name="T10" fmla="+- 0 -1257 -1271"/>
                <a:gd name="T11" fmla="*/ -1257 h 1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138" h="120">
                  <a:moveTo>
                    <a:pt x="138" y="0"/>
                  </a:moveTo>
                  <a:lnTo>
                    <a:pt x="79" y="120"/>
                  </a:lnTo>
                  <a:lnTo>
                    <a:pt x="0" y="14"/>
                  </a:lnTo>
                </a:path>
              </a:pathLst>
            </a:custGeom>
            <a:noFill/>
            <a:ln w="17802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6" name="image940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3980" y="3778345"/>
            <a:ext cx="2845435" cy="1426210"/>
          </a:xfrm>
          <a:prstGeom prst="rect">
            <a:avLst/>
          </a:prstGeom>
        </p:spPr>
      </p:pic>
      <p:pic>
        <p:nvPicPr>
          <p:cNvPr id="17" name="image942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9235" y="1924688"/>
            <a:ext cx="2626360" cy="14236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77096" y="3348358"/>
            <a:ext cx="2821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Equipotential surfaces for two identical positive charges</a:t>
            </a:r>
            <a:endParaRPr lang="en-IN" sz="1600" dirty="0"/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8128367" y="3275810"/>
            <a:ext cx="3253735" cy="2264729"/>
            <a:chOff x="6164" y="633"/>
            <a:chExt cx="2529" cy="2653"/>
          </a:xfrm>
        </p:grpSpPr>
        <p:sp>
          <p:nvSpPr>
            <p:cNvPr id="18" name="AutoShape 14"/>
            <p:cNvSpPr>
              <a:spLocks/>
            </p:cNvSpPr>
            <p:nvPr/>
          </p:nvSpPr>
          <p:spPr bwMode="auto">
            <a:xfrm>
              <a:off x="-425" y="10589"/>
              <a:ext cx="336" cy="1234"/>
            </a:xfrm>
            <a:custGeom>
              <a:avLst/>
              <a:gdLst>
                <a:gd name="T0" fmla="+- 0 6878 -425"/>
                <a:gd name="T1" fmla="*/ T0 w 336"/>
                <a:gd name="T2" fmla="+- 0 1476 10590"/>
                <a:gd name="T3" fmla="*/ 1476 h 1234"/>
                <a:gd name="T4" fmla="+- 0 6968 -425"/>
                <a:gd name="T5" fmla="*/ T4 w 336"/>
                <a:gd name="T6" fmla="+- 0 1476 10590"/>
                <a:gd name="T7" fmla="*/ 1476 h 1234"/>
                <a:gd name="T8" fmla="+- 0 6968 -425"/>
                <a:gd name="T9" fmla="*/ T8 w 336"/>
                <a:gd name="T10" fmla="+- 0 2682 10590"/>
                <a:gd name="T11" fmla="*/ 2682 h 1234"/>
                <a:gd name="T12" fmla="+- 0 6878 -425"/>
                <a:gd name="T13" fmla="*/ T12 w 336"/>
                <a:gd name="T14" fmla="+- 0 2682 10590"/>
                <a:gd name="T15" fmla="*/ 2682 h 1234"/>
                <a:gd name="T16" fmla="+- 0 6878 -425"/>
                <a:gd name="T17" fmla="*/ T16 w 336"/>
                <a:gd name="T18" fmla="+- 0 1476 10590"/>
                <a:gd name="T19" fmla="*/ 1476 h 1234"/>
                <a:gd name="T20" fmla="+- 0 7047 -425"/>
                <a:gd name="T21" fmla="*/ T20 w 336"/>
                <a:gd name="T22" fmla="+- 0 1460 10590"/>
                <a:gd name="T23" fmla="*/ 1460 h 1234"/>
                <a:gd name="T24" fmla="+- 0 7045 -425"/>
                <a:gd name="T25" fmla="*/ T24 w 336"/>
                <a:gd name="T26" fmla="+- 0 2691 10590"/>
                <a:gd name="T27" fmla="*/ 2691 h 1234"/>
                <a:gd name="T28" fmla="+- 0 7105 -425"/>
                <a:gd name="T29" fmla="*/ T28 w 336"/>
                <a:gd name="T30" fmla="+- 0 1459 10590"/>
                <a:gd name="T31" fmla="*/ 1459 h 1234"/>
                <a:gd name="T32" fmla="+- 0 7103 -425"/>
                <a:gd name="T33" fmla="*/ T32 w 336"/>
                <a:gd name="T34" fmla="+- 0 2690 10590"/>
                <a:gd name="T35" fmla="*/ 2690 h 1234"/>
                <a:gd name="T36" fmla="+- 0 7156 -425"/>
                <a:gd name="T37" fmla="*/ T36 w 336"/>
                <a:gd name="T38" fmla="+- 0 1459 10590"/>
                <a:gd name="T39" fmla="*/ 1459 h 1234"/>
                <a:gd name="T40" fmla="+- 0 7154 -425"/>
                <a:gd name="T41" fmla="*/ T40 w 336"/>
                <a:gd name="T42" fmla="+- 0 2689 10590"/>
                <a:gd name="T43" fmla="*/ 2689 h 1234"/>
                <a:gd name="T44" fmla="+- 0 7214 -425"/>
                <a:gd name="T45" fmla="*/ T44 w 336"/>
                <a:gd name="T46" fmla="+- 0 1457 10590"/>
                <a:gd name="T47" fmla="*/ 1457 h 1234"/>
                <a:gd name="T48" fmla="+- 0 7212 -425"/>
                <a:gd name="T49" fmla="*/ T48 w 336"/>
                <a:gd name="T50" fmla="+- 0 2688 10590"/>
                <a:gd name="T51" fmla="*/ 2688 h 12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</a:cxnLst>
              <a:rect l="0" t="0" r="r" b="b"/>
              <a:pathLst>
                <a:path w="336" h="1234">
                  <a:moveTo>
                    <a:pt x="7303" y="-9114"/>
                  </a:moveTo>
                  <a:lnTo>
                    <a:pt x="7393" y="-9114"/>
                  </a:lnTo>
                  <a:lnTo>
                    <a:pt x="7393" y="-7908"/>
                  </a:lnTo>
                  <a:lnTo>
                    <a:pt x="7303" y="-7908"/>
                  </a:lnTo>
                  <a:lnTo>
                    <a:pt x="7303" y="-9114"/>
                  </a:lnTo>
                  <a:close/>
                  <a:moveTo>
                    <a:pt x="7472" y="-9130"/>
                  </a:moveTo>
                  <a:lnTo>
                    <a:pt x="7470" y="-7899"/>
                  </a:lnTo>
                  <a:moveTo>
                    <a:pt x="7530" y="-9131"/>
                  </a:moveTo>
                  <a:lnTo>
                    <a:pt x="7528" y="-7900"/>
                  </a:lnTo>
                  <a:moveTo>
                    <a:pt x="7581" y="-9131"/>
                  </a:moveTo>
                  <a:lnTo>
                    <a:pt x="7579" y="-7901"/>
                  </a:lnTo>
                  <a:moveTo>
                    <a:pt x="7639" y="-9133"/>
                  </a:moveTo>
                  <a:lnTo>
                    <a:pt x="7637" y="-7902"/>
                  </a:lnTo>
                </a:path>
              </a:pathLst>
            </a:custGeom>
            <a:noFill/>
            <a:ln w="17818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278" y="1443"/>
              <a:ext cx="0" cy="1259"/>
            </a:xfrm>
            <a:prstGeom prst="line">
              <a:avLst/>
            </a:prstGeom>
            <a:noFill/>
            <a:ln w="18656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7343" y="1444"/>
              <a:ext cx="0" cy="1259"/>
            </a:xfrm>
            <a:prstGeom prst="line">
              <a:avLst/>
            </a:prstGeom>
            <a:noFill/>
            <a:ln w="18644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AutoShape 17"/>
            <p:cNvSpPr>
              <a:spLocks/>
            </p:cNvSpPr>
            <p:nvPr/>
          </p:nvSpPr>
          <p:spPr bwMode="auto">
            <a:xfrm>
              <a:off x="7407" y="1443"/>
              <a:ext cx="65" cy="1260"/>
            </a:xfrm>
            <a:custGeom>
              <a:avLst/>
              <a:gdLst>
                <a:gd name="T0" fmla="+- 0 7408 7408"/>
                <a:gd name="T1" fmla="*/ T0 w 65"/>
                <a:gd name="T2" fmla="+- 0 1444 1444"/>
                <a:gd name="T3" fmla="*/ 1444 h 1260"/>
                <a:gd name="T4" fmla="+- 0 7408 7408"/>
                <a:gd name="T5" fmla="*/ T4 w 65"/>
                <a:gd name="T6" fmla="+- 0 2703 1444"/>
                <a:gd name="T7" fmla="*/ 2703 h 1260"/>
                <a:gd name="T8" fmla="+- 0 7472 7408"/>
                <a:gd name="T9" fmla="*/ T8 w 65"/>
                <a:gd name="T10" fmla="+- 0 1444 1444"/>
                <a:gd name="T11" fmla="*/ 1444 h 1260"/>
                <a:gd name="T12" fmla="+- 0 7472 7408"/>
                <a:gd name="T13" fmla="*/ T12 w 65"/>
                <a:gd name="T14" fmla="+- 0 2703 1444"/>
                <a:gd name="T15" fmla="*/ 2703 h 12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65" h="1260">
                  <a:moveTo>
                    <a:pt x="0" y="0"/>
                  </a:moveTo>
                  <a:lnTo>
                    <a:pt x="0" y="1259"/>
                  </a:lnTo>
                  <a:moveTo>
                    <a:pt x="64" y="0"/>
                  </a:moveTo>
                  <a:lnTo>
                    <a:pt x="64" y="1259"/>
                  </a:lnTo>
                </a:path>
              </a:pathLst>
            </a:custGeom>
            <a:noFill/>
            <a:ln w="18656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AutoShape 18"/>
            <p:cNvSpPr>
              <a:spLocks/>
            </p:cNvSpPr>
            <p:nvPr/>
          </p:nvSpPr>
          <p:spPr bwMode="auto">
            <a:xfrm>
              <a:off x="7537" y="1443"/>
              <a:ext cx="195" cy="1260"/>
            </a:xfrm>
            <a:custGeom>
              <a:avLst/>
              <a:gdLst>
                <a:gd name="T0" fmla="+- 0 7537 7537"/>
                <a:gd name="T1" fmla="*/ T0 w 195"/>
                <a:gd name="T2" fmla="+- 0 1444 1444"/>
                <a:gd name="T3" fmla="*/ 1444 h 1260"/>
                <a:gd name="T4" fmla="+- 0 7537 7537"/>
                <a:gd name="T5" fmla="*/ T4 w 195"/>
                <a:gd name="T6" fmla="+- 0 2703 1444"/>
                <a:gd name="T7" fmla="*/ 2703 h 1260"/>
                <a:gd name="T8" fmla="+- 0 7602 7537"/>
                <a:gd name="T9" fmla="*/ T8 w 195"/>
                <a:gd name="T10" fmla="+- 0 1444 1444"/>
                <a:gd name="T11" fmla="*/ 1444 h 1260"/>
                <a:gd name="T12" fmla="+- 0 7602 7537"/>
                <a:gd name="T13" fmla="*/ T12 w 195"/>
                <a:gd name="T14" fmla="+- 0 2703 1444"/>
                <a:gd name="T15" fmla="*/ 2703 h 1260"/>
                <a:gd name="T16" fmla="+- 0 7667 7537"/>
                <a:gd name="T17" fmla="*/ T16 w 195"/>
                <a:gd name="T18" fmla="+- 0 1444 1444"/>
                <a:gd name="T19" fmla="*/ 1444 h 1260"/>
                <a:gd name="T20" fmla="+- 0 7667 7537"/>
                <a:gd name="T21" fmla="*/ T20 w 195"/>
                <a:gd name="T22" fmla="+- 0 2703 1444"/>
                <a:gd name="T23" fmla="*/ 2703 h 1260"/>
                <a:gd name="T24" fmla="+- 0 7732 7537"/>
                <a:gd name="T25" fmla="*/ T24 w 195"/>
                <a:gd name="T26" fmla="+- 0 1444 1444"/>
                <a:gd name="T27" fmla="*/ 1444 h 1260"/>
                <a:gd name="T28" fmla="+- 0 7732 7537"/>
                <a:gd name="T29" fmla="*/ T28 w 195"/>
                <a:gd name="T30" fmla="+- 0 2703 1444"/>
                <a:gd name="T31" fmla="*/ 2703 h 12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95" h="1260">
                  <a:moveTo>
                    <a:pt x="0" y="0"/>
                  </a:moveTo>
                  <a:lnTo>
                    <a:pt x="0" y="1259"/>
                  </a:lnTo>
                  <a:moveTo>
                    <a:pt x="65" y="0"/>
                  </a:moveTo>
                  <a:lnTo>
                    <a:pt x="65" y="1259"/>
                  </a:lnTo>
                  <a:moveTo>
                    <a:pt x="130" y="0"/>
                  </a:moveTo>
                  <a:lnTo>
                    <a:pt x="130" y="1259"/>
                  </a:lnTo>
                  <a:moveTo>
                    <a:pt x="195" y="0"/>
                  </a:moveTo>
                  <a:lnTo>
                    <a:pt x="195" y="1259"/>
                  </a:lnTo>
                </a:path>
              </a:pathLst>
            </a:custGeom>
            <a:noFill/>
            <a:ln w="18656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7797" y="1444"/>
              <a:ext cx="0" cy="1259"/>
            </a:xfrm>
            <a:prstGeom prst="line">
              <a:avLst/>
            </a:prstGeom>
            <a:noFill/>
            <a:ln w="18644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7862" y="1444"/>
              <a:ext cx="0" cy="1259"/>
            </a:xfrm>
            <a:prstGeom prst="line">
              <a:avLst/>
            </a:prstGeom>
            <a:noFill/>
            <a:ln w="18656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AutoShape 21"/>
            <p:cNvSpPr>
              <a:spLocks/>
            </p:cNvSpPr>
            <p:nvPr/>
          </p:nvSpPr>
          <p:spPr bwMode="auto">
            <a:xfrm>
              <a:off x="-674" y="10590"/>
              <a:ext cx="1723" cy="1827"/>
            </a:xfrm>
            <a:custGeom>
              <a:avLst/>
              <a:gdLst>
                <a:gd name="T0" fmla="+- 0 7977 -673"/>
                <a:gd name="T1" fmla="*/ T0 w 1723"/>
                <a:gd name="T2" fmla="+- 0 1477 10591"/>
                <a:gd name="T3" fmla="*/ 1477 h 1827"/>
                <a:gd name="T4" fmla="+- 0 8067 -673"/>
                <a:gd name="T5" fmla="*/ T4 w 1723"/>
                <a:gd name="T6" fmla="+- 0 1477 10591"/>
                <a:gd name="T7" fmla="*/ 1477 h 1827"/>
                <a:gd name="T8" fmla="+- 0 8067 -673"/>
                <a:gd name="T9" fmla="*/ T8 w 1723"/>
                <a:gd name="T10" fmla="+- 0 2683 10591"/>
                <a:gd name="T11" fmla="*/ 2683 h 1827"/>
                <a:gd name="T12" fmla="+- 0 7977 -673"/>
                <a:gd name="T13" fmla="*/ T12 w 1723"/>
                <a:gd name="T14" fmla="+- 0 2683 10591"/>
                <a:gd name="T15" fmla="*/ 2683 h 1827"/>
                <a:gd name="T16" fmla="+- 0 7977 -673"/>
                <a:gd name="T17" fmla="*/ T16 w 1723"/>
                <a:gd name="T18" fmla="+- 0 1477 10591"/>
                <a:gd name="T19" fmla="*/ 1477 h 1827"/>
                <a:gd name="T20" fmla="+- 0 7927 -673"/>
                <a:gd name="T21" fmla="*/ T20 w 1723"/>
                <a:gd name="T22" fmla="+- 0 1458 10591"/>
                <a:gd name="T23" fmla="*/ 1458 h 1827"/>
                <a:gd name="T24" fmla="+- 0 7926 -673"/>
                <a:gd name="T25" fmla="*/ T24 w 1723"/>
                <a:gd name="T26" fmla="+- 0 2689 10591"/>
                <a:gd name="T27" fmla="*/ 2689 h 1827"/>
                <a:gd name="T28" fmla="+- 0 8067 -673"/>
                <a:gd name="T29" fmla="*/ T28 w 1723"/>
                <a:gd name="T30" fmla="+- 0 2234 10591"/>
                <a:gd name="T31" fmla="*/ 2234 h 1827"/>
                <a:gd name="T32" fmla="+- 0 8352 -673"/>
                <a:gd name="T33" fmla="*/ T32 w 1723"/>
                <a:gd name="T34" fmla="+- 0 2234 10591"/>
                <a:gd name="T35" fmla="*/ 2234 h 1827"/>
                <a:gd name="T36" fmla="+- 0 8352 -673"/>
                <a:gd name="T37" fmla="*/ T36 w 1723"/>
                <a:gd name="T38" fmla="+- 0 3137 10591"/>
                <a:gd name="T39" fmla="*/ 3137 h 1827"/>
                <a:gd name="T40" fmla="+- 0 7491 -673"/>
                <a:gd name="T41" fmla="*/ T40 w 1723"/>
                <a:gd name="T42" fmla="+- 0 3137 10591"/>
                <a:gd name="T43" fmla="*/ 3137 h 1827"/>
                <a:gd name="T44" fmla="+- 0 7417 -673"/>
                <a:gd name="T45" fmla="*/ T44 w 1723"/>
                <a:gd name="T46" fmla="+- 0 3137 10591"/>
                <a:gd name="T47" fmla="*/ 3137 h 1827"/>
                <a:gd name="T48" fmla="+- 0 6629 -673"/>
                <a:gd name="T49" fmla="*/ T48 w 1723"/>
                <a:gd name="T50" fmla="+- 0 3137 10591"/>
                <a:gd name="T51" fmla="*/ 3137 h 1827"/>
                <a:gd name="T52" fmla="+- 0 6629 -673"/>
                <a:gd name="T53" fmla="*/ T52 w 1723"/>
                <a:gd name="T54" fmla="+- 0 2234 10591"/>
                <a:gd name="T55" fmla="*/ 2234 h 1827"/>
                <a:gd name="T56" fmla="+- 0 6878 -673"/>
                <a:gd name="T57" fmla="*/ T56 w 1723"/>
                <a:gd name="T58" fmla="+- 0 2234 10591"/>
                <a:gd name="T59" fmla="*/ 2234 h 1827"/>
                <a:gd name="T60" fmla="+- 0 7417 -673"/>
                <a:gd name="T61" fmla="*/ T60 w 1723"/>
                <a:gd name="T62" fmla="+- 0 2997 10591"/>
                <a:gd name="T63" fmla="*/ 2997 h 1827"/>
                <a:gd name="T64" fmla="+- 0 7417 -673"/>
                <a:gd name="T65" fmla="*/ T64 w 1723"/>
                <a:gd name="T66" fmla="+- 0 3285 10591"/>
                <a:gd name="T67" fmla="*/ 3285 h 1827"/>
                <a:gd name="T68" fmla="+- 0 7491 -673"/>
                <a:gd name="T69" fmla="*/ T68 w 1723"/>
                <a:gd name="T70" fmla="+- 0 3058 10591"/>
                <a:gd name="T71" fmla="*/ 3058 h 1827"/>
                <a:gd name="T72" fmla="+- 0 7491 -673"/>
                <a:gd name="T73" fmla="*/ T72 w 1723"/>
                <a:gd name="T74" fmla="+- 0 3217 10591"/>
                <a:gd name="T75" fmla="*/ 3217 h 182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723" h="1827">
                  <a:moveTo>
                    <a:pt x="8650" y="-9114"/>
                  </a:moveTo>
                  <a:lnTo>
                    <a:pt x="8740" y="-9114"/>
                  </a:lnTo>
                  <a:lnTo>
                    <a:pt x="8740" y="-7908"/>
                  </a:lnTo>
                  <a:lnTo>
                    <a:pt x="8650" y="-7908"/>
                  </a:lnTo>
                  <a:lnTo>
                    <a:pt x="8650" y="-9114"/>
                  </a:lnTo>
                  <a:close/>
                  <a:moveTo>
                    <a:pt x="8600" y="-9133"/>
                  </a:moveTo>
                  <a:lnTo>
                    <a:pt x="8599" y="-7902"/>
                  </a:lnTo>
                  <a:moveTo>
                    <a:pt x="8740" y="-8357"/>
                  </a:moveTo>
                  <a:lnTo>
                    <a:pt x="9025" y="-8357"/>
                  </a:lnTo>
                  <a:lnTo>
                    <a:pt x="9025" y="-7454"/>
                  </a:lnTo>
                  <a:lnTo>
                    <a:pt x="8164" y="-7454"/>
                  </a:lnTo>
                  <a:moveTo>
                    <a:pt x="8090" y="-7454"/>
                  </a:moveTo>
                  <a:lnTo>
                    <a:pt x="7302" y="-7454"/>
                  </a:lnTo>
                  <a:lnTo>
                    <a:pt x="7302" y="-8357"/>
                  </a:lnTo>
                  <a:lnTo>
                    <a:pt x="7551" y="-8357"/>
                  </a:lnTo>
                  <a:moveTo>
                    <a:pt x="8090" y="-7594"/>
                  </a:moveTo>
                  <a:lnTo>
                    <a:pt x="8090" y="-7306"/>
                  </a:lnTo>
                  <a:moveTo>
                    <a:pt x="8164" y="-7533"/>
                  </a:moveTo>
                  <a:lnTo>
                    <a:pt x="8164" y="-7374"/>
                  </a:lnTo>
                </a:path>
              </a:pathLst>
            </a:custGeom>
            <a:noFill/>
            <a:ln w="17818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" y="632"/>
              <a:ext cx="1284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AutoShape 23"/>
            <p:cNvSpPr>
              <a:spLocks/>
            </p:cNvSpPr>
            <p:nvPr/>
          </p:nvSpPr>
          <p:spPr bwMode="auto">
            <a:xfrm>
              <a:off x="-497" y="10608"/>
              <a:ext cx="144" cy="295"/>
            </a:xfrm>
            <a:custGeom>
              <a:avLst/>
              <a:gdLst>
                <a:gd name="T0" fmla="+- 0 7500 -496"/>
                <a:gd name="T1" fmla="*/ T0 w 144"/>
                <a:gd name="T2" fmla="+- 0 1129 10608"/>
                <a:gd name="T3" fmla="*/ 1129 h 295"/>
                <a:gd name="T4" fmla="+- 0 7500 -496"/>
                <a:gd name="T5" fmla="*/ T4 w 144"/>
                <a:gd name="T6" fmla="+- 0 1402 10608"/>
                <a:gd name="T7" fmla="*/ 1402 h 295"/>
                <a:gd name="T8" fmla="+- 0 7572 -496"/>
                <a:gd name="T9" fmla="*/ T8 w 144"/>
                <a:gd name="T10" fmla="+- 0 1313 10608"/>
                <a:gd name="T11" fmla="*/ 1313 h 295"/>
                <a:gd name="T12" fmla="+- 0 7500 -496"/>
                <a:gd name="T13" fmla="*/ T12 w 144"/>
                <a:gd name="T14" fmla="+- 0 1423 10608"/>
                <a:gd name="T15" fmla="*/ 1423 h 295"/>
                <a:gd name="T16" fmla="+- 0 7429 -496"/>
                <a:gd name="T17" fmla="*/ T16 w 144"/>
                <a:gd name="T18" fmla="+- 0 1313 10608"/>
                <a:gd name="T19" fmla="*/ 1313 h 29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44" h="295">
                  <a:moveTo>
                    <a:pt x="7996" y="-9479"/>
                  </a:moveTo>
                  <a:lnTo>
                    <a:pt x="7996" y="-9206"/>
                  </a:lnTo>
                  <a:moveTo>
                    <a:pt x="8068" y="-9295"/>
                  </a:moveTo>
                  <a:lnTo>
                    <a:pt x="7996" y="-9185"/>
                  </a:lnTo>
                  <a:lnTo>
                    <a:pt x="7925" y="-9295"/>
                  </a:lnTo>
                </a:path>
              </a:pathLst>
            </a:custGeom>
            <a:noFill/>
            <a:ln w="17818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48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3" y="1675"/>
              <a:ext cx="47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AutoShape 25"/>
            <p:cNvSpPr>
              <a:spLocks/>
            </p:cNvSpPr>
            <p:nvPr/>
          </p:nvSpPr>
          <p:spPr bwMode="auto">
            <a:xfrm>
              <a:off x="6735" y="1679"/>
              <a:ext cx="63" cy="161"/>
            </a:xfrm>
            <a:custGeom>
              <a:avLst/>
              <a:gdLst>
                <a:gd name="T0" fmla="+- 0 6798 6736"/>
                <a:gd name="T1" fmla="*/ T0 w 63"/>
                <a:gd name="T2" fmla="+- 0 1836 1679"/>
                <a:gd name="T3" fmla="*/ 1836 h 161"/>
                <a:gd name="T4" fmla="+- 0 6738 6736"/>
                <a:gd name="T5" fmla="*/ T4 w 63"/>
                <a:gd name="T6" fmla="+- 0 1836 1679"/>
                <a:gd name="T7" fmla="*/ 1836 h 161"/>
                <a:gd name="T8" fmla="+- 0 6738 6736"/>
                <a:gd name="T9" fmla="*/ T8 w 63"/>
                <a:gd name="T10" fmla="+- 0 1840 1679"/>
                <a:gd name="T11" fmla="*/ 1840 h 161"/>
                <a:gd name="T12" fmla="+- 0 6798 6736"/>
                <a:gd name="T13" fmla="*/ T12 w 63"/>
                <a:gd name="T14" fmla="+- 0 1840 1679"/>
                <a:gd name="T15" fmla="*/ 1840 h 161"/>
                <a:gd name="T16" fmla="+- 0 6798 6736"/>
                <a:gd name="T17" fmla="*/ T16 w 63"/>
                <a:gd name="T18" fmla="+- 0 1836 1679"/>
                <a:gd name="T19" fmla="*/ 1836 h 161"/>
                <a:gd name="T20" fmla="+- 0 6778 6736"/>
                <a:gd name="T21" fmla="*/ T20 w 63"/>
                <a:gd name="T22" fmla="+- 0 1698 1679"/>
                <a:gd name="T23" fmla="*/ 1698 h 161"/>
                <a:gd name="T24" fmla="+- 0 6751 6736"/>
                <a:gd name="T25" fmla="*/ T24 w 63"/>
                <a:gd name="T26" fmla="+- 0 1698 1679"/>
                <a:gd name="T27" fmla="*/ 1698 h 161"/>
                <a:gd name="T28" fmla="+- 0 6753 6736"/>
                <a:gd name="T29" fmla="*/ T28 w 63"/>
                <a:gd name="T30" fmla="+- 0 1699 1679"/>
                <a:gd name="T31" fmla="*/ 1699 h 161"/>
                <a:gd name="T32" fmla="+- 0 6756 6736"/>
                <a:gd name="T33" fmla="*/ T32 w 63"/>
                <a:gd name="T34" fmla="+- 0 1701 1679"/>
                <a:gd name="T35" fmla="*/ 1701 h 161"/>
                <a:gd name="T36" fmla="+- 0 6757 6736"/>
                <a:gd name="T37" fmla="*/ T36 w 63"/>
                <a:gd name="T38" fmla="+- 0 1703 1679"/>
                <a:gd name="T39" fmla="*/ 1703 h 161"/>
                <a:gd name="T40" fmla="+- 0 6757 6736"/>
                <a:gd name="T41" fmla="*/ T40 w 63"/>
                <a:gd name="T42" fmla="+- 0 1705 1679"/>
                <a:gd name="T43" fmla="*/ 1705 h 161"/>
                <a:gd name="T44" fmla="+- 0 6758 6736"/>
                <a:gd name="T45" fmla="*/ T44 w 63"/>
                <a:gd name="T46" fmla="+- 0 1709 1679"/>
                <a:gd name="T47" fmla="*/ 1709 h 161"/>
                <a:gd name="T48" fmla="+- 0 6758 6736"/>
                <a:gd name="T49" fmla="*/ T48 w 63"/>
                <a:gd name="T50" fmla="+- 0 1716 1679"/>
                <a:gd name="T51" fmla="*/ 1716 h 161"/>
                <a:gd name="T52" fmla="+- 0 6758 6736"/>
                <a:gd name="T53" fmla="*/ T52 w 63"/>
                <a:gd name="T54" fmla="+- 0 1822 1679"/>
                <a:gd name="T55" fmla="*/ 1822 h 161"/>
                <a:gd name="T56" fmla="+- 0 6758 6736"/>
                <a:gd name="T57" fmla="*/ T56 w 63"/>
                <a:gd name="T58" fmla="+- 0 1827 1679"/>
                <a:gd name="T59" fmla="*/ 1827 h 161"/>
                <a:gd name="T60" fmla="+- 0 6757 6736"/>
                <a:gd name="T61" fmla="*/ T60 w 63"/>
                <a:gd name="T62" fmla="+- 0 1829 1679"/>
                <a:gd name="T63" fmla="*/ 1829 h 161"/>
                <a:gd name="T64" fmla="+- 0 6756 6736"/>
                <a:gd name="T65" fmla="*/ T64 w 63"/>
                <a:gd name="T66" fmla="+- 0 1831 1679"/>
                <a:gd name="T67" fmla="*/ 1831 h 161"/>
                <a:gd name="T68" fmla="+- 0 6755 6736"/>
                <a:gd name="T69" fmla="*/ T68 w 63"/>
                <a:gd name="T70" fmla="+- 0 1833 1679"/>
                <a:gd name="T71" fmla="*/ 1833 h 161"/>
                <a:gd name="T72" fmla="+- 0 6752 6736"/>
                <a:gd name="T73" fmla="*/ T72 w 63"/>
                <a:gd name="T74" fmla="+- 0 1834 1679"/>
                <a:gd name="T75" fmla="*/ 1834 h 161"/>
                <a:gd name="T76" fmla="+- 0 6750 6736"/>
                <a:gd name="T77" fmla="*/ T76 w 63"/>
                <a:gd name="T78" fmla="+- 0 1835 1679"/>
                <a:gd name="T79" fmla="*/ 1835 h 161"/>
                <a:gd name="T80" fmla="+- 0 6745 6736"/>
                <a:gd name="T81" fmla="*/ T80 w 63"/>
                <a:gd name="T82" fmla="+- 0 1836 1679"/>
                <a:gd name="T83" fmla="*/ 1836 h 161"/>
                <a:gd name="T84" fmla="+- 0 6791 6736"/>
                <a:gd name="T85" fmla="*/ T84 w 63"/>
                <a:gd name="T86" fmla="+- 0 1836 1679"/>
                <a:gd name="T87" fmla="*/ 1836 h 161"/>
                <a:gd name="T88" fmla="+- 0 6786 6736"/>
                <a:gd name="T89" fmla="*/ T88 w 63"/>
                <a:gd name="T90" fmla="+- 0 1835 1679"/>
                <a:gd name="T91" fmla="*/ 1835 h 161"/>
                <a:gd name="T92" fmla="+- 0 6781 6736"/>
                <a:gd name="T93" fmla="*/ T92 w 63"/>
                <a:gd name="T94" fmla="+- 0 1833 1679"/>
                <a:gd name="T95" fmla="*/ 1833 h 161"/>
                <a:gd name="T96" fmla="+- 0 6779 6736"/>
                <a:gd name="T97" fmla="*/ T96 w 63"/>
                <a:gd name="T98" fmla="+- 0 1831 1679"/>
                <a:gd name="T99" fmla="*/ 1831 h 161"/>
                <a:gd name="T100" fmla="+- 0 6779 6736"/>
                <a:gd name="T101" fmla="*/ T100 w 63"/>
                <a:gd name="T102" fmla="+- 0 1829 1679"/>
                <a:gd name="T103" fmla="*/ 1829 h 161"/>
                <a:gd name="T104" fmla="+- 0 6778 6736"/>
                <a:gd name="T105" fmla="*/ T104 w 63"/>
                <a:gd name="T106" fmla="+- 0 1827 1679"/>
                <a:gd name="T107" fmla="*/ 1827 h 161"/>
                <a:gd name="T108" fmla="+- 0 6778 6736"/>
                <a:gd name="T109" fmla="*/ T108 w 63"/>
                <a:gd name="T110" fmla="+- 0 1822 1679"/>
                <a:gd name="T111" fmla="*/ 1822 h 161"/>
                <a:gd name="T112" fmla="+- 0 6778 6736"/>
                <a:gd name="T113" fmla="*/ T112 w 63"/>
                <a:gd name="T114" fmla="+- 0 1698 1679"/>
                <a:gd name="T115" fmla="*/ 1698 h 161"/>
                <a:gd name="T116" fmla="+- 0 6778 6736"/>
                <a:gd name="T117" fmla="*/ T116 w 63"/>
                <a:gd name="T118" fmla="+- 0 1679 1679"/>
                <a:gd name="T119" fmla="*/ 1679 h 161"/>
                <a:gd name="T120" fmla="+- 0 6774 6736"/>
                <a:gd name="T121" fmla="*/ T120 w 63"/>
                <a:gd name="T122" fmla="+- 0 1679 1679"/>
                <a:gd name="T123" fmla="*/ 1679 h 161"/>
                <a:gd name="T124" fmla="+- 0 6736 6736"/>
                <a:gd name="T125" fmla="*/ T124 w 63"/>
                <a:gd name="T126" fmla="+- 0 1698 1679"/>
                <a:gd name="T127" fmla="*/ 1698 h 161"/>
                <a:gd name="T128" fmla="+- 0 6737 6736"/>
                <a:gd name="T129" fmla="*/ T128 w 63"/>
                <a:gd name="T130" fmla="+- 0 1702 1679"/>
                <a:gd name="T131" fmla="*/ 1702 h 161"/>
                <a:gd name="T132" fmla="+- 0 6742 6736"/>
                <a:gd name="T133" fmla="*/ T132 w 63"/>
                <a:gd name="T134" fmla="+- 0 1699 1679"/>
                <a:gd name="T135" fmla="*/ 1699 h 161"/>
                <a:gd name="T136" fmla="+- 0 6746 6736"/>
                <a:gd name="T137" fmla="*/ T136 w 63"/>
                <a:gd name="T138" fmla="+- 0 1698 1679"/>
                <a:gd name="T139" fmla="*/ 1698 h 161"/>
                <a:gd name="T140" fmla="+- 0 6778 6736"/>
                <a:gd name="T141" fmla="*/ T140 w 63"/>
                <a:gd name="T142" fmla="+- 0 1698 1679"/>
                <a:gd name="T143" fmla="*/ 1698 h 161"/>
                <a:gd name="T144" fmla="+- 0 6778 6736"/>
                <a:gd name="T145" fmla="*/ T144 w 63"/>
                <a:gd name="T146" fmla="+- 0 1679 1679"/>
                <a:gd name="T147" fmla="*/ 1679 h 1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63" h="161">
                  <a:moveTo>
                    <a:pt x="62" y="157"/>
                  </a:moveTo>
                  <a:lnTo>
                    <a:pt x="2" y="157"/>
                  </a:lnTo>
                  <a:lnTo>
                    <a:pt x="2" y="161"/>
                  </a:lnTo>
                  <a:lnTo>
                    <a:pt x="62" y="161"/>
                  </a:lnTo>
                  <a:lnTo>
                    <a:pt x="62" y="157"/>
                  </a:lnTo>
                  <a:close/>
                  <a:moveTo>
                    <a:pt x="42" y="19"/>
                  </a:moveTo>
                  <a:lnTo>
                    <a:pt x="15" y="19"/>
                  </a:lnTo>
                  <a:lnTo>
                    <a:pt x="17" y="20"/>
                  </a:lnTo>
                  <a:lnTo>
                    <a:pt x="20" y="22"/>
                  </a:lnTo>
                  <a:lnTo>
                    <a:pt x="21" y="24"/>
                  </a:lnTo>
                  <a:lnTo>
                    <a:pt x="21" y="26"/>
                  </a:lnTo>
                  <a:lnTo>
                    <a:pt x="22" y="30"/>
                  </a:lnTo>
                  <a:lnTo>
                    <a:pt x="22" y="37"/>
                  </a:lnTo>
                  <a:lnTo>
                    <a:pt x="22" y="143"/>
                  </a:lnTo>
                  <a:lnTo>
                    <a:pt x="22" y="148"/>
                  </a:lnTo>
                  <a:lnTo>
                    <a:pt x="21" y="150"/>
                  </a:lnTo>
                  <a:lnTo>
                    <a:pt x="20" y="152"/>
                  </a:lnTo>
                  <a:lnTo>
                    <a:pt x="19" y="154"/>
                  </a:lnTo>
                  <a:lnTo>
                    <a:pt x="16" y="155"/>
                  </a:lnTo>
                  <a:lnTo>
                    <a:pt x="14" y="156"/>
                  </a:lnTo>
                  <a:lnTo>
                    <a:pt x="9" y="157"/>
                  </a:lnTo>
                  <a:lnTo>
                    <a:pt x="55" y="157"/>
                  </a:lnTo>
                  <a:lnTo>
                    <a:pt x="50" y="156"/>
                  </a:lnTo>
                  <a:lnTo>
                    <a:pt x="45" y="154"/>
                  </a:lnTo>
                  <a:lnTo>
                    <a:pt x="43" y="152"/>
                  </a:lnTo>
                  <a:lnTo>
                    <a:pt x="43" y="150"/>
                  </a:lnTo>
                  <a:lnTo>
                    <a:pt x="42" y="148"/>
                  </a:lnTo>
                  <a:lnTo>
                    <a:pt x="42" y="143"/>
                  </a:lnTo>
                  <a:lnTo>
                    <a:pt x="42" y="19"/>
                  </a:lnTo>
                  <a:close/>
                  <a:moveTo>
                    <a:pt x="42" y="0"/>
                  </a:moveTo>
                  <a:lnTo>
                    <a:pt x="38" y="0"/>
                  </a:lnTo>
                  <a:lnTo>
                    <a:pt x="0" y="19"/>
                  </a:lnTo>
                  <a:lnTo>
                    <a:pt x="1" y="23"/>
                  </a:lnTo>
                  <a:lnTo>
                    <a:pt x="6" y="20"/>
                  </a:lnTo>
                  <a:lnTo>
                    <a:pt x="10" y="19"/>
                  </a:lnTo>
                  <a:lnTo>
                    <a:pt x="42" y="1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50" name="Picture 2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" y="1675"/>
              <a:ext cx="47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8211778" y="5491147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Between 2 plane metallic sheets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76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4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684277"/>
          </a:xfrm>
        </p:spPr>
        <p:txBody>
          <a:bodyPr/>
          <a:lstStyle/>
          <a:p>
            <a:r>
              <a:rPr lang="en-IN" sz="2800" dirty="0" smtClean="0"/>
              <a:t>Potential energy of system of three charges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1978506"/>
            <a:ext cx="4645025" cy="2399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13771" y="2017343"/>
                <a:ext cx="4968332" cy="344152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This charge produces a potential in space</a:t>
                </a:r>
                <a:r>
                  <a:rPr lang="en-IN" dirty="0"/>
                  <a:t> </a:t>
                </a:r>
                <a:r>
                  <a:rPr lang="en-US" dirty="0" smtClean="0"/>
                  <a:t>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When we bring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from infinity to point at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as shown in diagram, the work done against force applied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IN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, 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dirty="0" smtClean="0"/>
                  <a:t> is the distance between both the charges.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13771" y="2017343"/>
                <a:ext cx="4968332" cy="3441520"/>
              </a:xfrm>
              <a:blipFill>
                <a:blip r:embed="rId3"/>
                <a:stretch>
                  <a:fillRect l="-859" t="-887" r="-736" b="-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7680" y="4493623"/>
                <a:ext cx="560514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Consider system of three charges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in Cartesian coordinate system at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respectively.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No work require to bring first charge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=0.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493623"/>
                <a:ext cx="5605145" cy="1477328"/>
              </a:xfrm>
              <a:prstGeom prst="rect">
                <a:avLst/>
              </a:prstGeom>
              <a:blipFill>
                <a:blip r:embed="rId4"/>
                <a:stretch>
                  <a:fillRect l="-653" t="-2066" b="-5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6754" y="139337"/>
                <a:ext cx="6069875" cy="3794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To bring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from infinity, work have to against the force applied by both the charges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, which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respectively.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IN" dirty="0" err="1" smtClean="0"/>
                  <a:t>i.e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   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IN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   and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IN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hence total work to assemble all three charges in the system W=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/>
                  <a:t>	</a:t>
                </a:r>
                <a:r>
                  <a:rPr lang="en-IN" dirty="0" smtClean="0"/>
                  <a:t>	   = 0+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IN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IN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IN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/>
                  <a:t>	</a:t>
                </a:r>
                <a:r>
                  <a:rPr lang="en-IN" dirty="0" smtClean="0"/>
                  <a:t>	W=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1.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den>
                        </m:f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1.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	</a:t>
                </a:r>
                <a:r>
                  <a:rPr lang="en-IN" dirty="0" smtClean="0"/>
                  <a:t>thus, potential energy stored in this system is, U=W</a:t>
                </a:r>
              </a:p>
              <a:p>
                <a:r>
                  <a:rPr lang="en-IN" dirty="0"/>
                  <a:t>	</a:t>
                </a:r>
                <a:r>
                  <a:rPr lang="en-IN" dirty="0" smtClean="0"/>
                  <a:t>U=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1.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1.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139337"/>
                <a:ext cx="6069875" cy="3794629"/>
              </a:xfrm>
              <a:prstGeom prst="rect">
                <a:avLst/>
              </a:prstGeom>
              <a:blipFill>
                <a:blip r:embed="rId2"/>
                <a:stretch>
                  <a:fillRect l="-704" t="-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75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terminologies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Electric field intensity (E): </a:t>
            </a:r>
          </a:p>
          <a:p>
            <a:r>
              <a:rPr lang="en-IN" dirty="0" smtClean="0"/>
              <a:t>Line of force:</a:t>
            </a:r>
          </a:p>
          <a:p>
            <a:r>
              <a:rPr lang="en-IN" dirty="0" smtClean="0"/>
              <a:t>Electric flux (</a:t>
            </a:r>
            <a:r>
              <a:rPr lang="el-GR" smtClean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mtClean="0"/>
              <a:t>:</a:t>
            </a:r>
            <a:endParaRPr lang="en-IN" dirty="0" smtClean="0"/>
          </a:p>
          <a:p>
            <a:r>
              <a:rPr lang="en-IN" dirty="0" err="1" smtClean="0"/>
              <a:t>Permitivity</a:t>
            </a:r>
            <a:r>
              <a:rPr lang="en-IN" dirty="0" smtClean="0"/>
              <a:t>(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  <a:r>
              <a:rPr lang="en-IN" dirty="0" smtClean="0"/>
              <a:t>):</a:t>
            </a:r>
          </a:p>
          <a:p>
            <a:r>
              <a:rPr lang="en-IN" dirty="0" smtClean="0"/>
              <a:t>Charge density (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ʎ 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3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Dielectrics and Electric </a:t>
            </a:r>
            <a:r>
              <a:rPr lang="en-US" dirty="0" smtClean="0"/>
              <a:t>Polarization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966" y="2015732"/>
            <a:ext cx="8351520" cy="345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Dielectrics: </a:t>
            </a:r>
          </a:p>
          <a:p>
            <a:r>
              <a:rPr lang="en-US" dirty="0"/>
              <a:t>Dielectrics are insulates which can be used to store electrical </a:t>
            </a:r>
            <a:r>
              <a:rPr lang="en-US" dirty="0" smtClean="0"/>
              <a:t>energy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glass, wax, water, wood , mica, rubber, stone, plastic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Polarization:</a:t>
            </a:r>
          </a:p>
          <a:p>
            <a:r>
              <a:rPr lang="en-US" dirty="0"/>
              <a:t>when </a:t>
            </a:r>
            <a:r>
              <a:rPr lang="en-US" dirty="0" smtClean="0"/>
              <a:t>dielectric </a:t>
            </a:r>
            <a:r>
              <a:rPr lang="en-US" dirty="0"/>
              <a:t>substances are placed in an external field, </a:t>
            </a:r>
            <a:r>
              <a:rPr lang="en-US" dirty="0" smtClean="0"/>
              <a:t>the center of </a:t>
            </a:r>
            <a:r>
              <a:rPr lang="en-US" dirty="0"/>
              <a:t>positive  and  </a:t>
            </a:r>
            <a:r>
              <a:rPr lang="en-US" dirty="0" smtClean="0"/>
              <a:t>center of negative  </a:t>
            </a:r>
            <a:r>
              <a:rPr lang="en-US" dirty="0"/>
              <a:t>charges  get displaced in opposite directions and the molecules develop a net dipole moment. This is called polarization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96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45" y="2136393"/>
            <a:ext cx="2614704" cy="34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5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dielectrics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22217" y="2106672"/>
                <a:ext cx="5848643" cy="387611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:r>
                  <a:rPr lang="en-IN" sz="2300" dirty="0" smtClean="0"/>
                  <a:t>Polar dielectric</a:t>
                </a:r>
                <a:endParaRPr lang="en-IN" sz="2300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US" dirty="0"/>
                  <a:t>A molecule in which the </a:t>
                </a:r>
                <a:r>
                  <a:rPr lang="en-US" dirty="0" err="1"/>
                  <a:t>centre</a:t>
                </a:r>
                <a:r>
                  <a:rPr lang="en-US" dirty="0"/>
                  <a:t> of mass of positive charges (protons) does not coincide with the </a:t>
                </a:r>
                <a:r>
                  <a:rPr lang="en-US" dirty="0" err="1"/>
                  <a:t>centre</a:t>
                </a:r>
                <a:r>
                  <a:rPr lang="en-US" dirty="0"/>
                  <a:t> of mass of negative charges (electrons), because of the asymmetric shape of the molecules is called polar </a:t>
                </a:r>
                <a:r>
                  <a:rPr lang="en-US" dirty="0" smtClean="0"/>
                  <a:t>molecule</a:t>
                </a:r>
              </a:p>
              <a:p>
                <a:r>
                  <a:rPr lang="en-US" dirty="0"/>
                  <a:t>They have </a:t>
                </a:r>
                <a:r>
                  <a:rPr lang="en-US" dirty="0" smtClean="0"/>
                  <a:t>permanent </a:t>
                </a:r>
                <a:r>
                  <a:rPr lang="en-US" dirty="0"/>
                  <a:t>dipole moments of the order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7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17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700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Cm</a:t>
                </a:r>
              </a:p>
              <a:p>
                <a:r>
                  <a:rPr lang="en-US" dirty="0"/>
                  <a:t>The dielectrics like </a:t>
                </a:r>
                <a:r>
                  <a:rPr lang="en-US" dirty="0" err="1"/>
                  <a:t>HCl</a:t>
                </a:r>
                <a:r>
                  <a:rPr lang="en-US" dirty="0"/>
                  <a:t>, water, alcohol, NH3 </a:t>
                </a:r>
                <a:r>
                  <a:rPr lang="en-US" dirty="0" err="1"/>
                  <a:t>etc</a:t>
                </a:r>
                <a:r>
                  <a:rPr lang="en-US" dirty="0"/>
                  <a:t> are made of polar molecules and are called polar dielectrics</a:t>
                </a:r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2217" y="2106672"/>
                <a:ext cx="5848643" cy="3876116"/>
              </a:xfrm>
              <a:blipFill>
                <a:blip r:embed="rId2"/>
                <a:stretch>
                  <a:fillRect l="-417" t="-9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5525680" cy="386965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IN" sz="2300" dirty="0" smtClean="0"/>
              <a:t>Non-Polar dielectric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r>
              <a:rPr lang="en-US" dirty="0"/>
              <a:t>A molecule in which the </a:t>
            </a:r>
            <a:r>
              <a:rPr lang="en-US" dirty="0" err="1"/>
              <a:t>centre</a:t>
            </a:r>
            <a:r>
              <a:rPr lang="en-US" dirty="0"/>
              <a:t> of mass of the positive charges coincides with the </a:t>
            </a:r>
            <a:r>
              <a:rPr lang="en-US" dirty="0" err="1"/>
              <a:t>centre</a:t>
            </a:r>
            <a:r>
              <a:rPr lang="en-US" dirty="0"/>
              <a:t> of mass of the negative charges is called a non polar </a:t>
            </a:r>
            <a:r>
              <a:rPr lang="en-US" dirty="0" smtClean="0"/>
              <a:t>molecule</a:t>
            </a:r>
          </a:p>
          <a:p>
            <a:r>
              <a:rPr lang="en-US" dirty="0"/>
              <a:t>These have symmetrical shapes and have zero dipole moment  in  the  normal  </a:t>
            </a:r>
            <a:r>
              <a:rPr lang="en-US" dirty="0" smtClean="0"/>
              <a:t>state</a:t>
            </a:r>
          </a:p>
          <a:p>
            <a:r>
              <a:rPr lang="en-US" dirty="0"/>
              <a:t>The dielectrics</a:t>
            </a:r>
            <a:endParaRPr lang="en-IN" dirty="0"/>
          </a:p>
          <a:p>
            <a:r>
              <a:rPr lang="en-US" dirty="0"/>
              <a:t>like hydrogen, nitrogen, oxygen, CO2, benzene, methane are made up of nonpolar molecules and are called non polar dielectrics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21280" y="2466154"/>
            <a:ext cx="2342121" cy="723294"/>
            <a:chOff x="1621280" y="2544535"/>
            <a:chExt cx="2342121" cy="952500"/>
          </a:xfrm>
        </p:grpSpPr>
        <p:grpSp>
          <p:nvGrpSpPr>
            <p:cNvPr id="6" name="Group 2"/>
            <p:cNvGrpSpPr>
              <a:grpSpLocks/>
            </p:cNvGrpSpPr>
            <p:nvPr/>
          </p:nvGrpSpPr>
          <p:grpSpPr bwMode="auto">
            <a:xfrm>
              <a:off x="1621280" y="2544535"/>
              <a:ext cx="982662" cy="952500"/>
              <a:chOff x="1548" y="415"/>
              <a:chExt cx="1547" cy="1502"/>
            </a:xfrm>
          </p:grpSpPr>
          <p:sp>
            <p:nvSpPr>
              <p:cNvPr id="7" name="AutoShape 3"/>
              <p:cNvSpPr>
                <a:spLocks/>
              </p:cNvSpPr>
              <p:nvPr/>
            </p:nvSpPr>
            <p:spPr bwMode="auto">
              <a:xfrm>
                <a:off x="-974" y="10898"/>
                <a:ext cx="1299" cy="1477"/>
              </a:xfrm>
              <a:custGeom>
                <a:avLst/>
                <a:gdLst>
                  <a:gd name="T0" fmla="+- 0 2183 -973"/>
                  <a:gd name="T1" fmla="*/ T0 w 1299"/>
                  <a:gd name="T2" fmla="+- 0 870 10899"/>
                  <a:gd name="T3" fmla="*/ 870 h 1477"/>
                  <a:gd name="T4" fmla="+- 0 2323 -973"/>
                  <a:gd name="T5" fmla="*/ T4 w 1299"/>
                  <a:gd name="T6" fmla="+- 0 906 10899"/>
                  <a:gd name="T7" fmla="*/ 906 h 1477"/>
                  <a:gd name="T8" fmla="+- 0 2444 -973"/>
                  <a:gd name="T9" fmla="*/ T8 w 1299"/>
                  <a:gd name="T10" fmla="+- 0 973 10899"/>
                  <a:gd name="T11" fmla="*/ 973 h 1477"/>
                  <a:gd name="T12" fmla="+- 0 2543 -973"/>
                  <a:gd name="T13" fmla="*/ T12 w 1299"/>
                  <a:gd name="T14" fmla="+- 0 1067 10899"/>
                  <a:gd name="T15" fmla="*/ 1067 h 1477"/>
                  <a:gd name="T16" fmla="+- 0 2614 -973"/>
                  <a:gd name="T17" fmla="*/ T16 w 1299"/>
                  <a:gd name="T18" fmla="+- 0 1182 10899"/>
                  <a:gd name="T19" fmla="*/ 1182 h 1477"/>
                  <a:gd name="T20" fmla="+- 0 2653 -973"/>
                  <a:gd name="T21" fmla="*/ T20 w 1299"/>
                  <a:gd name="T22" fmla="+- 0 1314 10899"/>
                  <a:gd name="T23" fmla="*/ 1314 h 1477"/>
                  <a:gd name="T24" fmla="+- 0 2653 -973"/>
                  <a:gd name="T25" fmla="*/ T24 w 1299"/>
                  <a:gd name="T26" fmla="+- 0 1455 10899"/>
                  <a:gd name="T27" fmla="*/ 1455 h 1477"/>
                  <a:gd name="T28" fmla="+- 0 2614 -973"/>
                  <a:gd name="T29" fmla="*/ T28 w 1299"/>
                  <a:gd name="T30" fmla="+- 0 1587 10899"/>
                  <a:gd name="T31" fmla="*/ 1587 h 1477"/>
                  <a:gd name="T32" fmla="+- 0 2543 -973"/>
                  <a:gd name="T33" fmla="*/ T32 w 1299"/>
                  <a:gd name="T34" fmla="+- 0 1702 10899"/>
                  <a:gd name="T35" fmla="*/ 1702 h 1477"/>
                  <a:gd name="T36" fmla="+- 0 2444 -973"/>
                  <a:gd name="T37" fmla="*/ T36 w 1299"/>
                  <a:gd name="T38" fmla="+- 0 1796 10899"/>
                  <a:gd name="T39" fmla="*/ 1796 h 1477"/>
                  <a:gd name="T40" fmla="+- 0 2323 -973"/>
                  <a:gd name="T41" fmla="*/ T40 w 1299"/>
                  <a:gd name="T42" fmla="+- 0 1863 10899"/>
                  <a:gd name="T43" fmla="*/ 1863 h 1477"/>
                  <a:gd name="T44" fmla="+- 0 2183 -973"/>
                  <a:gd name="T45" fmla="*/ T44 w 1299"/>
                  <a:gd name="T46" fmla="+- 0 1899 10899"/>
                  <a:gd name="T47" fmla="*/ 1899 h 1477"/>
                  <a:gd name="T48" fmla="+- 0 2035 -973"/>
                  <a:gd name="T49" fmla="*/ T48 w 1299"/>
                  <a:gd name="T50" fmla="+- 0 1899 10899"/>
                  <a:gd name="T51" fmla="*/ 1899 h 1477"/>
                  <a:gd name="T52" fmla="+- 0 1895 -973"/>
                  <a:gd name="T53" fmla="*/ T52 w 1299"/>
                  <a:gd name="T54" fmla="+- 0 1863 10899"/>
                  <a:gd name="T55" fmla="*/ 1863 h 1477"/>
                  <a:gd name="T56" fmla="+- 0 1774 -973"/>
                  <a:gd name="T57" fmla="*/ T56 w 1299"/>
                  <a:gd name="T58" fmla="+- 0 1796 10899"/>
                  <a:gd name="T59" fmla="*/ 1796 h 1477"/>
                  <a:gd name="T60" fmla="+- 0 1675 -973"/>
                  <a:gd name="T61" fmla="*/ T60 w 1299"/>
                  <a:gd name="T62" fmla="+- 0 1702 10899"/>
                  <a:gd name="T63" fmla="*/ 1702 h 1477"/>
                  <a:gd name="T64" fmla="+- 0 1604 -973"/>
                  <a:gd name="T65" fmla="*/ T64 w 1299"/>
                  <a:gd name="T66" fmla="+- 0 1587 10899"/>
                  <a:gd name="T67" fmla="*/ 1587 h 1477"/>
                  <a:gd name="T68" fmla="+- 0 1565 -973"/>
                  <a:gd name="T69" fmla="*/ T68 w 1299"/>
                  <a:gd name="T70" fmla="+- 0 1455 10899"/>
                  <a:gd name="T71" fmla="*/ 1455 h 1477"/>
                  <a:gd name="T72" fmla="+- 0 1565 -973"/>
                  <a:gd name="T73" fmla="*/ T72 w 1299"/>
                  <a:gd name="T74" fmla="+- 0 1314 10899"/>
                  <a:gd name="T75" fmla="*/ 1314 h 1477"/>
                  <a:gd name="T76" fmla="+- 0 1604 -973"/>
                  <a:gd name="T77" fmla="*/ T76 w 1299"/>
                  <a:gd name="T78" fmla="+- 0 1182 10899"/>
                  <a:gd name="T79" fmla="*/ 1182 h 1477"/>
                  <a:gd name="T80" fmla="+- 0 1675 -973"/>
                  <a:gd name="T81" fmla="*/ T80 w 1299"/>
                  <a:gd name="T82" fmla="+- 0 1067 10899"/>
                  <a:gd name="T83" fmla="*/ 1067 h 1477"/>
                  <a:gd name="T84" fmla="+- 0 1774 -973"/>
                  <a:gd name="T85" fmla="*/ T84 w 1299"/>
                  <a:gd name="T86" fmla="+- 0 973 10899"/>
                  <a:gd name="T87" fmla="*/ 973 h 1477"/>
                  <a:gd name="T88" fmla="+- 0 1895 -973"/>
                  <a:gd name="T89" fmla="*/ T88 w 1299"/>
                  <a:gd name="T90" fmla="+- 0 906 10899"/>
                  <a:gd name="T91" fmla="*/ 906 h 1477"/>
                  <a:gd name="T92" fmla="+- 0 2035 -973"/>
                  <a:gd name="T93" fmla="*/ T92 w 1299"/>
                  <a:gd name="T94" fmla="+- 0 870 10899"/>
                  <a:gd name="T95" fmla="*/ 870 h 1477"/>
                  <a:gd name="T96" fmla="+- 0 2457 -973"/>
                  <a:gd name="T97" fmla="*/ T96 w 1299"/>
                  <a:gd name="T98" fmla="+- 0 428 10899"/>
                  <a:gd name="T99" fmla="*/ 428 h 1477"/>
                  <a:gd name="T100" fmla="+- 0 2613 -973"/>
                  <a:gd name="T101" fmla="*/ T100 w 1299"/>
                  <a:gd name="T102" fmla="+- 0 456 10899"/>
                  <a:gd name="T103" fmla="*/ 456 h 1477"/>
                  <a:gd name="T104" fmla="+- 0 2741 -973"/>
                  <a:gd name="T105" fmla="*/ T104 w 1299"/>
                  <a:gd name="T106" fmla="+- 0 535 10899"/>
                  <a:gd name="T107" fmla="*/ 535 h 1477"/>
                  <a:gd name="T108" fmla="+- 0 2827 -973"/>
                  <a:gd name="T109" fmla="*/ T108 w 1299"/>
                  <a:gd name="T110" fmla="+- 0 651 10899"/>
                  <a:gd name="T111" fmla="*/ 651 h 1477"/>
                  <a:gd name="T112" fmla="+- 0 2859 -973"/>
                  <a:gd name="T113" fmla="*/ T112 w 1299"/>
                  <a:gd name="T114" fmla="+- 0 793 10899"/>
                  <a:gd name="T115" fmla="*/ 793 h 1477"/>
                  <a:gd name="T116" fmla="+- 0 2827 -973"/>
                  <a:gd name="T117" fmla="*/ T116 w 1299"/>
                  <a:gd name="T118" fmla="+- 0 936 10899"/>
                  <a:gd name="T119" fmla="*/ 936 h 1477"/>
                  <a:gd name="T120" fmla="+- 0 2741 -973"/>
                  <a:gd name="T121" fmla="*/ T120 w 1299"/>
                  <a:gd name="T122" fmla="+- 0 1052 10899"/>
                  <a:gd name="T123" fmla="*/ 1052 h 1477"/>
                  <a:gd name="T124" fmla="+- 0 2613 -973"/>
                  <a:gd name="T125" fmla="*/ T124 w 1299"/>
                  <a:gd name="T126" fmla="+- 0 1130 10899"/>
                  <a:gd name="T127" fmla="*/ 1130 h 1477"/>
                  <a:gd name="T128" fmla="+- 0 2457 -973"/>
                  <a:gd name="T129" fmla="*/ T128 w 1299"/>
                  <a:gd name="T130" fmla="+- 0 1159 10899"/>
                  <a:gd name="T131" fmla="*/ 1159 h 1477"/>
                  <a:gd name="T132" fmla="+- 0 2301 -973"/>
                  <a:gd name="T133" fmla="*/ T132 w 1299"/>
                  <a:gd name="T134" fmla="+- 0 1130 10899"/>
                  <a:gd name="T135" fmla="*/ 1130 h 1477"/>
                  <a:gd name="T136" fmla="+- 0 2173 -973"/>
                  <a:gd name="T137" fmla="*/ T136 w 1299"/>
                  <a:gd name="T138" fmla="+- 0 1052 10899"/>
                  <a:gd name="T139" fmla="*/ 1052 h 1477"/>
                  <a:gd name="T140" fmla="+- 0 2087 -973"/>
                  <a:gd name="T141" fmla="*/ T140 w 1299"/>
                  <a:gd name="T142" fmla="+- 0 936 10899"/>
                  <a:gd name="T143" fmla="*/ 936 h 1477"/>
                  <a:gd name="T144" fmla="+- 0 2056 -973"/>
                  <a:gd name="T145" fmla="*/ T144 w 1299"/>
                  <a:gd name="T146" fmla="+- 0 793 10899"/>
                  <a:gd name="T147" fmla="*/ 793 h 1477"/>
                  <a:gd name="T148" fmla="+- 0 2087 -973"/>
                  <a:gd name="T149" fmla="*/ T148 w 1299"/>
                  <a:gd name="T150" fmla="+- 0 651 10899"/>
                  <a:gd name="T151" fmla="*/ 651 h 1477"/>
                  <a:gd name="T152" fmla="+- 0 2173 -973"/>
                  <a:gd name="T153" fmla="*/ T152 w 1299"/>
                  <a:gd name="T154" fmla="+- 0 535 10899"/>
                  <a:gd name="T155" fmla="*/ 535 h 1477"/>
                  <a:gd name="T156" fmla="+- 0 2301 -973"/>
                  <a:gd name="T157" fmla="*/ T156 w 1299"/>
                  <a:gd name="T158" fmla="+- 0 456 10899"/>
                  <a:gd name="T159" fmla="*/ 456 h 1477"/>
                  <a:gd name="T160" fmla="+- 0 2457 -973"/>
                  <a:gd name="T161" fmla="*/ T160 w 1299"/>
                  <a:gd name="T162" fmla="+- 0 428 10899"/>
                  <a:gd name="T163" fmla="*/ 428 h 14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</a:cxnLst>
                <a:rect l="0" t="0" r="r" b="b"/>
                <a:pathLst>
                  <a:path w="1299" h="1477">
                    <a:moveTo>
                      <a:pt x="3082" y="-10034"/>
                    </a:moveTo>
                    <a:lnTo>
                      <a:pt x="3156" y="-10029"/>
                    </a:lnTo>
                    <a:lnTo>
                      <a:pt x="3228" y="-10016"/>
                    </a:lnTo>
                    <a:lnTo>
                      <a:pt x="3296" y="-9993"/>
                    </a:lnTo>
                    <a:lnTo>
                      <a:pt x="3359" y="-9963"/>
                    </a:lnTo>
                    <a:lnTo>
                      <a:pt x="3417" y="-9926"/>
                    </a:lnTo>
                    <a:lnTo>
                      <a:pt x="3470" y="-9882"/>
                    </a:lnTo>
                    <a:lnTo>
                      <a:pt x="3516" y="-9832"/>
                    </a:lnTo>
                    <a:lnTo>
                      <a:pt x="3556" y="-9777"/>
                    </a:lnTo>
                    <a:lnTo>
                      <a:pt x="3587" y="-9717"/>
                    </a:lnTo>
                    <a:lnTo>
                      <a:pt x="3611" y="-9653"/>
                    </a:lnTo>
                    <a:lnTo>
                      <a:pt x="3626" y="-9585"/>
                    </a:lnTo>
                    <a:lnTo>
                      <a:pt x="3631" y="-9515"/>
                    </a:lnTo>
                    <a:lnTo>
                      <a:pt x="3626" y="-9444"/>
                    </a:lnTo>
                    <a:lnTo>
                      <a:pt x="3611" y="-9377"/>
                    </a:lnTo>
                    <a:lnTo>
                      <a:pt x="3587" y="-9312"/>
                    </a:lnTo>
                    <a:lnTo>
                      <a:pt x="3556" y="-9252"/>
                    </a:lnTo>
                    <a:lnTo>
                      <a:pt x="3516" y="-9197"/>
                    </a:lnTo>
                    <a:lnTo>
                      <a:pt x="3470" y="-9147"/>
                    </a:lnTo>
                    <a:lnTo>
                      <a:pt x="3417" y="-9103"/>
                    </a:lnTo>
                    <a:lnTo>
                      <a:pt x="3359" y="-9066"/>
                    </a:lnTo>
                    <a:lnTo>
                      <a:pt x="3296" y="-9036"/>
                    </a:lnTo>
                    <a:lnTo>
                      <a:pt x="3228" y="-9014"/>
                    </a:lnTo>
                    <a:lnTo>
                      <a:pt x="3156" y="-9000"/>
                    </a:lnTo>
                    <a:lnTo>
                      <a:pt x="3082" y="-8995"/>
                    </a:lnTo>
                    <a:lnTo>
                      <a:pt x="3008" y="-9000"/>
                    </a:lnTo>
                    <a:lnTo>
                      <a:pt x="2936" y="-9014"/>
                    </a:lnTo>
                    <a:lnTo>
                      <a:pt x="2868" y="-9036"/>
                    </a:lnTo>
                    <a:lnTo>
                      <a:pt x="2805" y="-9066"/>
                    </a:lnTo>
                    <a:lnTo>
                      <a:pt x="2747" y="-9103"/>
                    </a:lnTo>
                    <a:lnTo>
                      <a:pt x="2694" y="-9147"/>
                    </a:lnTo>
                    <a:lnTo>
                      <a:pt x="2648" y="-9197"/>
                    </a:lnTo>
                    <a:lnTo>
                      <a:pt x="2608" y="-9252"/>
                    </a:lnTo>
                    <a:lnTo>
                      <a:pt x="2577" y="-9312"/>
                    </a:lnTo>
                    <a:lnTo>
                      <a:pt x="2553" y="-9377"/>
                    </a:lnTo>
                    <a:lnTo>
                      <a:pt x="2538" y="-9444"/>
                    </a:lnTo>
                    <a:lnTo>
                      <a:pt x="2533" y="-9515"/>
                    </a:lnTo>
                    <a:lnTo>
                      <a:pt x="2538" y="-9585"/>
                    </a:lnTo>
                    <a:lnTo>
                      <a:pt x="2553" y="-9653"/>
                    </a:lnTo>
                    <a:lnTo>
                      <a:pt x="2577" y="-9717"/>
                    </a:lnTo>
                    <a:lnTo>
                      <a:pt x="2608" y="-9777"/>
                    </a:lnTo>
                    <a:lnTo>
                      <a:pt x="2648" y="-9832"/>
                    </a:lnTo>
                    <a:lnTo>
                      <a:pt x="2694" y="-9882"/>
                    </a:lnTo>
                    <a:lnTo>
                      <a:pt x="2747" y="-9926"/>
                    </a:lnTo>
                    <a:lnTo>
                      <a:pt x="2805" y="-9963"/>
                    </a:lnTo>
                    <a:lnTo>
                      <a:pt x="2868" y="-9993"/>
                    </a:lnTo>
                    <a:lnTo>
                      <a:pt x="2936" y="-10016"/>
                    </a:lnTo>
                    <a:lnTo>
                      <a:pt x="3008" y="-10029"/>
                    </a:lnTo>
                    <a:lnTo>
                      <a:pt x="3082" y="-10034"/>
                    </a:lnTo>
                    <a:close/>
                    <a:moveTo>
                      <a:pt x="3430" y="-10471"/>
                    </a:moveTo>
                    <a:lnTo>
                      <a:pt x="3511" y="-10464"/>
                    </a:lnTo>
                    <a:lnTo>
                      <a:pt x="3586" y="-10443"/>
                    </a:lnTo>
                    <a:lnTo>
                      <a:pt x="3655" y="-10409"/>
                    </a:lnTo>
                    <a:lnTo>
                      <a:pt x="3714" y="-10364"/>
                    </a:lnTo>
                    <a:lnTo>
                      <a:pt x="3763" y="-10310"/>
                    </a:lnTo>
                    <a:lnTo>
                      <a:pt x="3800" y="-10248"/>
                    </a:lnTo>
                    <a:lnTo>
                      <a:pt x="3824" y="-10179"/>
                    </a:lnTo>
                    <a:lnTo>
                      <a:pt x="3832" y="-10106"/>
                    </a:lnTo>
                    <a:lnTo>
                      <a:pt x="3824" y="-10032"/>
                    </a:lnTo>
                    <a:lnTo>
                      <a:pt x="3800" y="-9963"/>
                    </a:lnTo>
                    <a:lnTo>
                      <a:pt x="3763" y="-9901"/>
                    </a:lnTo>
                    <a:lnTo>
                      <a:pt x="3714" y="-9847"/>
                    </a:lnTo>
                    <a:lnTo>
                      <a:pt x="3655" y="-9803"/>
                    </a:lnTo>
                    <a:lnTo>
                      <a:pt x="3586" y="-9769"/>
                    </a:lnTo>
                    <a:lnTo>
                      <a:pt x="3511" y="-9748"/>
                    </a:lnTo>
                    <a:lnTo>
                      <a:pt x="3430" y="-9740"/>
                    </a:lnTo>
                    <a:lnTo>
                      <a:pt x="3349" y="-9748"/>
                    </a:lnTo>
                    <a:lnTo>
                      <a:pt x="3274" y="-9769"/>
                    </a:lnTo>
                    <a:lnTo>
                      <a:pt x="3206" y="-9803"/>
                    </a:lnTo>
                    <a:lnTo>
                      <a:pt x="3146" y="-9847"/>
                    </a:lnTo>
                    <a:lnTo>
                      <a:pt x="3097" y="-9901"/>
                    </a:lnTo>
                    <a:lnTo>
                      <a:pt x="3060" y="-9963"/>
                    </a:lnTo>
                    <a:lnTo>
                      <a:pt x="3037" y="-10032"/>
                    </a:lnTo>
                    <a:lnTo>
                      <a:pt x="3029" y="-10106"/>
                    </a:lnTo>
                    <a:lnTo>
                      <a:pt x="3037" y="-10179"/>
                    </a:lnTo>
                    <a:lnTo>
                      <a:pt x="3060" y="-10248"/>
                    </a:lnTo>
                    <a:lnTo>
                      <a:pt x="3097" y="-10310"/>
                    </a:lnTo>
                    <a:lnTo>
                      <a:pt x="3146" y="-10364"/>
                    </a:lnTo>
                    <a:lnTo>
                      <a:pt x="3206" y="-10409"/>
                    </a:lnTo>
                    <a:lnTo>
                      <a:pt x="3274" y="-10443"/>
                    </a:lnTo>
                    <a:lnTo>
                      <a:pt x="3349" y="-10464"/>
                    </a:lnTo>
                    <a:lnTo>
                      <a:pt x="3430" y="-10471"/>
                    </a:lnTo>
                    <a:close/>
                  </a:path>
                </a:pathLst>
              </a:custGeom>
              <a:noFill/>
              <a:ln w="15799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>
                <a:off x="2109" y="1384"/>
                <a:ext cx="348" cy="0"/>
              </a:xfrm>
              <a:prstGeom prst="line">
                <a:avLst/>
              </a:prstGeom>
              <a:noFill/>
              <a:ln w="15799">
                <a:solidFill>
                  <a:srgbClr val="231F2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" name="AutoShape 5"/>
              <p:cNvSpPr>
                <a:spLocks/>
              </p:cNvSpPr>
              <p:nvPr/>
            </p:nvSpPr>
            <p:spPr bwMode="auto">
              <a:xfrm>
                <a:off x="2059" y="744"/>
                <a:ext cx="447" cy="690"/>
              </a:xfrm>
              <a:custGeom>
                <a:avLst/>
                <a:gdLst>
                  <a:gd name="T0" fmla="+- 0 2158 2060"/>
                  <a:gd name="T1" fmla="*/ T0 w 447"/>
                  <a:gd name="T2" fmla="+- 0 1391 744"/>
                  <a:gd name="T3" fmla="*/ 1391 h 690"/>
                  <a:gd name="T4" fmla="+- 0 2157 2060"/>
                  <a:gd name="T5" fmla="*/ T4 w 447"/>
                  <a:gd name="T6" fmla="+- 0 1372 744"/>
                  <a:gd name="T7" fmla="*/ 1372 h 690"/>
                  <a:gd name="T8" fmla="+- 0 2149 2060"/>
                  <a:gd name="T9" fmla="*/ T8 w 447"/>
                  <a:gd name="T10" fmla="+- 0 1355 744"/>
                  <a:gd name="T11" fmla="*/ 1355 h 690"/>
                  <a:gd name="T12" fmla="+- 0 2134 2060"/>
                  <a:gd name="T13" fmla="*/ T12 w 447"/>
                  <a:gd name="T14" fmla="+- 0 1342 744"/>
                  <a:gd name="T15" fmla="*/ 1342 h 690"/>
                  <a:gd name="T16" fmla="+- 0 2116 2060"/>
                  <a:gd name="T17" fmla="*/ T16 w 447"/>
                  <a:gd name="T18" fmla="+- 0 1335 744"/>
                  <a:gd name="T19" fmla="*/ 1335 h 690"/>
                  <a:gd name="T20" fmla="+- 0 2097 2060"/>
                  <a:gd name="T21" fmla="*/ T20 w 447"/>
                  <a:gd name="T22" fmla="+- 0 1336 744"/>
                  <a:gd name="T23" fmla="*/ 1336 h 690"/>
                  <a:gd name="T24" fmla="+- 0 2079 2060"/>
                  <a:gd name="T25" fmla="*/ T24 w 447"/>
                  <a:gd name="T26" fmla="+- 0 1345 744"/>
                  <a:gd name="T27" fmla="*/ 1345 h 690"/>
                  <a:gd name="T28" fmla="+- 0 2066 2060"/>
                  <a:gd name="T29" fmla="*/ T28 w 447"/>
                  <a:gd name="T30" fmla="+- 0 1359 744"/>
                  <a:gd name="T31" fmla="*/ 1359 h 690"/>
                  <a:gd name="T32" fmla="+- 0 2060 2060"/>
                  <a:gd name="T33" fmla="*/ T32 w 447"/>
                  <a:gd name="T34" fmla="+- 0 1378 744"/>
                  <a:gd name="T35" fmla="*/ 1378 h 690"/>
                  <a:gd name="T36" fmla="+- 0 2061 2060"/>
                  <a:gd name="T37" fmla="*/ T36 w 447"/>
                  <a:gd name="T38" fmla="+- 0 1397 744"/>
                  <a:gd name="T39" fmla="*/ 1397 h 690"/>
                  <a:gd name="T40" fmla="+- 0 2069 2060"/>
                  <a:gd name="T41" fmla="*/ T40 w 447"/>
                  <a:gd name="T42" fmla="+- 0 1414 744"/>
                  <a:gd name="T43" fmla="*/ 1414 h 690"/>
                  <a:gd name="T44" fmla="+- 0 2084 2060"/>
                  <a:gd name="T45" fmla="*/ T44 w 447"/>
                  <a:gd name="T46" fmla="+- 0 1427 744"/>
                  <a:gd name="T47" fmla="*/ 1427 h 690"/>
                  <a:gd name="T48" fmla="+- 0 2102 2060"/>
                  <a:gd name="T49" fmla="*/ T48 w 447"/>
                  <a:gd name="T50" fmla="+- 0 1433 744"/>
                  <a:gd name="T51" fmla="*/ 1433 h 690"/>
                  <a:gd name="T52" fmla="+- 0 2121 2060"/>
                  <a:gd name="T53" fmla="*/ T52 w 447"/>
                  <a:gd name="T54" fmla="+- 0 1432 744"/>
                  <a:gd name="T55" fmla="*/ 1432 h 690"/>
                  <a:gd name="T56" fmla="+- 0 2139 2060"/>
                  <a:gd name="T57" fmla="*/ T56 w 447"/>
                  <a:gd name="T58" fmla="+- 0 1424 744"/>
                  <a:gd name="T59" fmla="*/ 1424 h 690"/>
                  <a:gd name="T60" fmla="+- 0 2152 2060"/>
                  <a:gd name="T61" fmla="*/ T60 w 447"/>
                  <a:gd name="T62" fmla="+- 0 1409 744"/>
                  <a:gd name="T63" fmla="*/ 1409 h 690"/>
                  <a:gd name="T64" fmla="+- 0 2158 2060"/>
                  <a:gd name="T65" fmla="*/ T64 w 447"/>
                  <a:gd name="T66" fmla="+- 0 1391 744"/>
                  <a:gd name="T67" fmla="*/ 1391 h 690"/>
                  <a:gd name="T68" fmla="+- 0 2506 2060"/>
                  <a:gd name="T69" fmla="*/ T68 w 447"/>
                  <a:gd name="T70" fmla="+- 0 800 744"/>
                  <a:gd name="T71" fmla="*/ 800 h 690"/>
                  <a:gd name="T72" fmla="+- 0 2505 2060"/>
                  <a:gd name="T73" fmla="*/ T72 w 447"/>
                  <a:gd name="T74" fmla="+- 0 781 744"/>
                  <a:gd name="T75" fmla="*/ 781 h 690"/>
                  <a:gd name="T76" fmla="+- 0 2497 2060"/>
                  <a:gd name="T77" fmla="*/ T76 w 447"/>
                  <a:gd name="T78" fmla="+- 0 764 744"/>
                  <a:gd name="T79" fmla="*/ 764 h 690"/>
                  <a:gd name="T80" fmla="+- 0 2482 2060"/>
                  <a:gd name="T81" fmla="*/ T80 w 447"/>
                  <a:gd name="T82" fmla="+- 0 751 744"/>
                  <a:gd name="T83" fmla="*/ 751 h 690"/>
                  <a:gd name="T84" fmla="+- 0 2464 2060"/>
                  <a:gd name="T85" fmla="*/ T84 w 447"/>
                  <a:gd name="T86" fmla="+- 0 744 744"/>
                  <a:gd name="T87" fmla="*/ 744 h 690"/>
                  <a:gd name="T88" fmla="+- 0 2445 2060"/>
                  <a:gd name="T89" fmla="*/ T88 w 447"/>
                  <a:gd name="T90" fmla="+- 0 745 744"/>
                  <a:gd name="T91" fmla="*/ 745 h 690"/>
                  <a:gd name="T92" fmla="+- 0 2428 2060"/>
                  <a:gd name="T93" fmla="*/ T92 w 447"/>
                  <a:gd name="T94" fmla="+- 0 753 744"/>
                  <a:gd name="T95" fmla="*/ 753 h 690"/>
                  <a:gd name="T96" fmla="+- 0 2414 2060"/>
                  <a:gd name="T97" fmla="*/ T96 w 447"/>
                  <a:gd name="T98" fmla="+- 0 768 744"/>
                  <a:gd name="T99" fmla="*/ 768 h 690"/>
                  <a:gd name="T100" fmla="+- 0 2408 2060"/>
                  <a:gd name="T101" fmla="*/ T100 w 447"/>
                  <a:gd name="T102" fmla="+- 0 787 744"/>
                  <a:gd name="T103" fmla="*/ 787 h 690"/>
                  <a:gd name="T104" fmla="+- 0 2409 2060"/>
                  <a:gd name="T105" fmla="*/ T104 w 447"/>
                  <a:gd name="T106" fmla="+- 0 806 744"/>
                  <a:gd name="T107" fmla="*/ 806 h 690"/>
                  <a:gd name="T108" fmla="+- 0 2417 2060"/>
                  <a:gd name="T109" fmla="*/ T108 w 447"/>
                  <a:gd name="T110" fmla="+- 0 823 744"/>
                  <a:gd name="T111" fmla="*/ 823 h 690"/>
                  <a:gd name="T112" fmla="+- 0 2432 2060"/>
                  <a:gd name="T113" fmla="*/ T112 w 447"/>
                  <a:gd name="T114" fmla="+- 0 836 744"/>
                  <a:gd name="T115" fmla="*/ 836 h 690"/>
                  <a:gd name="T116" fmla="+- 0 2451 2060"/>
                  <a:gd name="T117" fmla="*/ T116 w 447"/>
                  <a:gd name="T118" fmla="+- 0 842 744"/>
                  <a:gd name="T119" fmla="*/ 842 h 690"/>
                  <a:gd name="T120" fmla="+- 0 2470 2060"/>
                  <a:gd name="T121" fmla="*/ T120 w 447"/>
                  <a:gd name="T122" fmla="+- 0 841 744"/>
                  <a:gd name="T123" fmla="*/ 841 h 690"/>
                  <a:gd name="T124" fmla="+- 0 2487 2060"/>
                  <a:gd name="T125" fmla="*/ T124 w 447"/>
                  <a:gd name="T126" fmla="+- 0 833 744"/>
                  <a:gd name="T127" fmla="*/ 833 h 690"/>
                  <a:gd name="T128" fmla="+- 0 2500 2060"/>
                  <a:gd name="T129" fmla="*/ T128 w 447"/>
                  <a:gd name="T130" fmla="+- 0 818 744"/>
                  <a:gd name="T131" fmla="*/ 818 h 690"/>
                  <a:gd name="T132" fmla="+- 0 2506 2060"/>
                  <a:gd name="T133" fmla="*/ T132 w 447"/>
                  <a:gd name="T134" fmla="+- 0 800 744"/>
                  <a:gd name="T135" fmla="*/ 800 h 69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</a:cxnLst>
                <a:rect l="0" t="0" r="r" b="b"/>
                <a:pathLst>
                  <a:path w="447" h="690">
                    <a:moveTo>
                      <a:pt x="98" y="647"/>
                    </a:moveTo>
                    <a:lnTo>
                      <a:pt x="97" y="628"/>
                    </a:lnTo>
                    <a:lnTo>
                      <a:pt x="89" y="611"/>
                    </a:lnTo>
                    <a:lnTo>
                      <a:pt x="74" y="598"/>
                    </a:lnTo>
                    <a:lnTo>
                      <a:pt x="56" y="591"/>
                    </a:lnTo>
                    <a:lnTo>
                      <a:pt x="37" y="592"/>
                    </a:lnTo>
                    <a:lnTo>
                      <a:pt x="19" y="601"/>
                    </a:lnTo>
                    <a:lnTo>
                      <a:pt x="6" y="615"/>
                    </a:lnTo>
                    <a:lnTo>
                      <a:pt x="0" y="634"/>
                    </a:lnTo>
                    <a:lnTo>
                      <a:pt x="1" y="653"/>
                    </a:lnTo>
                    <a:lnTo>
                      <a:pt x="9" y="670"/>
                    </a:lnTo>
                    <a:lnTo>
                      <a:pt x="24" y="683"/>
                    </a:lnTo>
                    <a:lnTo>
                      <a:pt x="42" y="689"/>
                    </a:lnTo>
                    <a:lnTo>
                      <a:pt x="61" y="688"/>
                    </a:lnTo>
                    <a:lnTo>
                      <a:pt x="79" y="680"/>
                    </a:lnTo>
                    <a:lnTo>
                      <a:pt x="92" y="665"/>
                    </a:lnTo>
                    <a:lnTo>
                      <a:pt x="98" y="647"/>
                    </a:lnTo>
                    <a:moveTo>
                      <a:pt x="446" y="56"/>
                    </a:moveTo>
                    <a:lnTo>
                      <a:pt x="445" y="37"/>
                    </a:lnTo>
                    <a:lnTo>
                      <a:pt x="437" y="20"/>
                    </a:lnTo>
                    <a:lnTo>
                      <a:pt x="422" y="7"/>
                    </a:lnTo>
                    <a:lnTo>
                      <a:pt x="404" y="0"/>
                    </a:lnTo>
                    <a:lnTo>
                      <a:pt x="385" y="1"/>
                    </a:lnTo>
                    <a:lnTo>
                      <a:pt x="368" y="9"/>
                    </a:lnTo>
                    <a:lnTo>
                      <a:pt x="354" y="24"/>
                    </a:lnTo>
                    <a:lnTo>
                      <a:pt x="348" y="43"/>
                    </a:lnTo>
                    <a:lnTo>
                      <a:pt x="349" y="62"/>
                    </a:lnTo>
                    <a:lnTo>
                      <a:pt x="357" y="79"/>
                    </a:lnTo>
                    <a:lnTo>
                      <a:pt x="372" y="92"/>
                    </a:lnTo>
                    <a:lnTo>
                      <a:pt x="391" y="98"/>
                    </a:lnTo>
                    <a:lnTo>
                      <a:pt x="410" y="97"/>
                    </a:lnTo>
                    <a:lnTo>
                      <a:pt x="427" y="89"/>
                    </a:lnTo>
                    <a:lnTo>
                      <a:pt x="440" y="74"/>
                    </a:lnTo>
                    <a:lnTo>
                      <a:pt x="446" y="56"/>
                    </a:ln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2814" y="1692"/>
                <a:ext cx="139" cy="0"/>
              </a:xfrm>
              <a:prstGeom prst="line">
                <a:avLst/>
              </a:prstGeom>
              <a:noFill/>
              <a:ln w="15799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862" y="1368"/>
                <a:ext cx="116" cy="116"/>
              </a:xfrm>
              <a:custGeom>
                <a:avLst/>
                <a:gdLst>
                  <a:gd name="T0" fmla="+- 0 2862 2862"/>
                  <a:gd name="T1" fmla="*/ T0 w 116"/>
                  <a:gd name="T2" fmla="+- 0 1431 1368"/>
                  <a:gd name="T3" fmla="*/ 1431 h 116"/>
                  <a:gd name="T4" fmla="+- 0 2961 2862"/>
                  <a:gd name="T5" fmla="*/ T4 w 116"/>
                  <a:gd name="T6" fmla="+- 0 1368 1368"/>
                  <a:gd name="T7" fmla="*/ 1368 h 116"/>
                  <a:gd name="T8" fmla="+- 0 2978 2862"/>
                  <a:gd name="T9" fmla="*/ T8 w 116"/>
                  <a:gd name="T10" fmla="+- 0 1484 1368"/>
                  <a:gd name="T11" fmla="*/ 1484 h 1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16" h="116">
                    <a:moveTo>
                      <a:pt x="0" y="63"/>
                    </a:moveTo>
                    <a:lnTo>
                      <a:pt x="99" y="0"/>
                    </a:lnTo>
                    <a:lnTo>
                      <a:pt x="116" y="116"/>
                    </a:lnTo>
                  </a:path>
                </a:pathLst>
              </a:custGeom>
              <a:noFill/>
              <a:ln w="15773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0" y="587"/>
                <a:ext cx="147" cy="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7" y="1482"/>
                <a:ext cx="156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AutoShape 10"/>
              <p:cNvSpPr>
                <a:spLocks/>
              </p:cNvSpPr>
              <p:nvPr/>
            </p:nvSpPr>
            <p:spPr bwMode="auto">
              <a:xfrm>
                <a:off x="2923" y="1529"/>
                <a:ext cx="171" cy="211"/>
              </a:xfrm>
              <a:custGeom>
                <a:avLst/>
                <a:gdLst>
                  <a:gd name="T0" fmla="+- 0 3007 2924"/>
                  <a:gd name="T1" fmla="*/ T0 w 171"/>
                  <a:gd name="T2" fmla="+- 0 1565 1529"/>
                  <a:gd name="T3" fmla="*/ 1565 h 211"/>
                  <a:gd name="T4" fmla="+- 0 3004 2924"/>
                  <a:gd name="T5" fmla="*/ T4 w 171"/>
                  <a:gd name="T6" fmla="+- 0 1555 1529"/>
                  <a:gd name="T7" fmla="*/ 1555 h 211"/>
                  <a:gd name="T8" fmla="+- 0 3001 2924"/>
                  <a:gd name="T9" fmla="*/ T8 w 171"/>
                  <a:gd name="T10" fmla="+- 0 1544 1529"/>
                  <a:gd name="T11" fmla="*/ 1544 h 211"/>
                  <a:gd name="T12" fmla="+- 0 3001 2924"/>
                  <a:gd name="T13" fmla="*/ T12 w 171"/>
                  <a:gd name="T14" fmla="+- 0 1531 1529"/>
                  <a:gd name="T15" fmla="*/ 1531 h 211"/>
                  <a:gd name="T16" fmla="+- 0 2993 2924"/>
                  <a:gd name="T17" fmla="*/ T16 w 171"/>
                  <a:gd name="T18" fmla="+- 0 1533 1529"/>
                  <a:gd name="T19" fmla="*/ 1533 h 211"/>
                  <a:gd name="T20" fmla="+- 0 2975 2924"/>
                  <a:gd name="T21" fmla="*/ T20 w 171"/>
                  <a:gd name="T22" fmla="+- 0 1542 1529"/>
                  <a:gd name="T23" fmla="*/ 1542 h 211"/>
                  <a:gd name="T24" fmla="+- 0 2956 2924"/>
                  <a:gd name="T25" fmla="*/ T24 w 171"/>
                  <a:gd name="T26" fmla="+- 0 1548 1529"/>
                  <a:gd name="T27" fmla="*/ 1548 h 211"/>
                  <a:gd name="T28" fmla="+- 0 2961 2924"/>
                  <a:gd name="T29" fmla="*/ T28 w 171"/>
                  <a:gd name="T30" fmla="+- 0 1554 1529"/>
                  <a:gd name="T31" fmla="*/ 1554 h 211"/>
                  <a:gd name="T32" fmla="+- 0 2969 2924"/>
                  <a:gd name="T33" fmla="*/ T32 w 171"/>
                  <a:gd name="T34" fmla="+- 0 1554 1529"/>
                  <a:gd name="T35" fmla="*/ 1554 h 211"/>
                  <a:gd name="T36" fmla="+- 0 2977 2924"/>
                  <a:gd name="T37" fmla="*/ T36 w 171"/>
                  <a:gd name="T38" fmla="+- 0 1552 1529"/>
                  <a:gd name="T39" fmla="*/ 1552 h 211"/>
                  <a:gd name="T40" fmla="+- 0 2924 2924"/>
                  <a:gd name="T41" fmla="*/ T40 w 171"/>
                  <a:gd name="T42" fmla="+- 0 1674 1529"/>
                  <a:gd name="T43" fmla="*/ 1674 h 211"/>
                  <a:gd name="T44" fmla="+- 0 2992 2924"/>
                  <a:gd name="T45" fmla="*/ T44 w 171"/>
                  <a:gd name="T46" fmla="+- 0 1555 1529"/>
                  <a:gd name="T47" fmla="*/ 1555 h 211"/>
                  <a:gd name="T48" fmla="+- 0 3000 2924"/>
                  <a:gd name="T49" fmla="*/ T48 w 171"/>
                  <a:gd name="T50" fmla="+- 0 1572 1529"/>
                  <a:gd name="T51" fmla="*/ 1572 h 211"/>
                  <a:gd name="T52" fmla="+- 0 3011 2924"/>
                  <a:gd name="T53" fmla="*/ T52 w 171"/>
                  <a:gd name="T54" fmla="+- 0 1576 1529"/>
                  <a:gd name="T55" fmla="*/ 1576 h 211"/>
                  <a:gd name="T56" fmla="+- 0 3092 2924"/>
                  <a:gd name="T57" fmla="*/ T56 w 171"/>
                  <a:gd name="T58" fmla="+- 0 1702 1529"/>
                  <a:gd name="T59" fmla="*/ 1702 h 211"/>
                  <a:gd name="T60" fmla="+- 0 3088 2924"/>
                  <a:gd name="T61" fmla="*/ T60 w 171"/>
                  <a:gd name="T62" fmla="+- 0 1708 1529"/>
                  <a:gd name="T63" fmla="*/ 1708 h 211"/>
                  <a:gd name="T64" fmla="+- 0 3085 2924"/>
                  <a:gd name="T65" fmla="*/ T64 w 171"/>
                  <a:gd name="T66" fmla="+- 0 1711 1529"/>
                  <a:gd name="T67" fmla="*/ 1711 h 211"/>
                  <a:gd name="T68" fmla="+- 0 3082 2924"/>
                  <a:gd name="T69" fmla="*/ T68 w 171"/>
                  <a:gd name="T70" fmla="+- 0 1712 1529"/>
                  <a:gd name="T71" fmla="*/ 1712 h 211"/>
                  <a:gd name="T72" fmla="+- 0 3077 2924"/>
                  <a:gd name="T73" fmla="*/ T72 w 171"/>
                  <a:gd name="T74" fmla="+- 0 1709 1529"/>
                  <a:gd name="T75" fmla="*/ 1709 h 211"/>
                  <a:gd name="T76" fmla="+- 0 3059 2924"/>
                  <a:gd name="T77" fmla="*/ T76 w 171"/>
                  <a:gd name="T78" fmla="+- 0 1688 1529"/>
                  <a:gd name="T79" fmla="*/ 1688 h 211"/>
                  <a:gd name="T80" fmla="+- 0 3063 2924"/>
                  <a:gd name="T81" fmla="*/ T80 w 171"/>
                  <a:gd name="T82" fmla="+- 0 1685 1529"/>
                  <a:gd name="T83" fmla="*/ 1685 h 211"/>
                  <a:gd name="T84" fmla="+- 0 3066 2924"/>
                  <a:gd name="T85" fmla="*/ T84 w 171"/>
                  <a:gd name="T86" fmla="+- 0 1681 1529"/>
                  <a:gd name="T87" fmla="*/ 1681 h 211"/>
                  <a:gd name="T88" fmla="+- 0 3070 2924"/>
                  <a:gd name="T89" fmla="*/ T88 w 171"/>
                  <a:gd name="T90" fmla="+- 0 1669 1529"/>
                  <a:gd name="T91" fmla="*/ 1669 h 211"/>
                  <a:gd name="T92" fmla="+- 0 3071 2924"/>
                  <a:gd name="T93" fmla="*/ T92 w 171"/>
                  <a:gd name="T94" fmla="+- 0 1658 1529"/>
                  <a:gd name="T95" fmla="*/ 1658 h 211"/>
                  <a:gd name="T96" fmla="+- 0 3065 2924"/>
                  <a:gd name="T97" fmla="*/ T96 w 171"/>
                  <a:gd name="T98" fmla="+- 0 1638 1529"/>
                  <a:gd name="T99" fmla="*/ 1638 h 211"/>
                  <a:gd name="T100" fmla="+- 0 3065 2924"/>
                  <a:gd name="T101" fmla="*/ T100 w 171"/>
                  <a:gd name="T102" fmla="+- 0 1670 1529"/>
                  <a:gd name="T103" fmla="*/ 1670 h 211"/>
                  <a:gd name="T104" fmla="+- 0 3061 2924"/>
                  <a:gd name="T105" fmla="*/ T104 w 171"/>
                  <a:gd name="T106" fmla="+- 0 1681 1529"/>
                  <a:gd name="T107" fmla="*/ 1681 h 211"/>
                  <a:gd name="T108" fmla="+- 0 3051 2924"/>
                  <a:gd name="T109" fmla="*/ T108 w 171"/>
                  <a:gd name="T110" fmla="+- 0 1685 1529"/>
                  <a:gd name="T111" fmla="*/ 1685 h 211"/>
                  <a:gd name="T112" fmla="+- 0 3022 2924"/>
                  <a:gd name="T113" fmla="*/ T112 w 171"/>
                  <a:gd name="T114" fmla="+- 0 1657 1529"/>
                  <a:gd name="T115" fmla="*/ 1657 h 211"/>
                  <a:gd name="T116" fmla="+- 0 3018 2924"/>
                  <a:gd name="T117" fmla="*/ T116 w 171"/>
                  <a:gd name="T118" fmla="+- 0 1651 1529"/>
                  <a:gd name="T119" fmla="*/ 1651 h 211"/>
                  <a:gd name="T120" fmla="+- 0 3011 2924"/>
                  <a:gd name="T121" fmla="*/ T120 w 171"/>
                  <a:gd name="T122" fmla="+- 0 1629 1529"/>
                  <a:gd name="T123" fmla="*/ 1629 h 211"/>
                  <a:gd name="T124" fmla="+- 0 3017 2924"/>
                  <a:gd name="T125" fmla="*/ T124 w 171"/>
                  <a:gd name="T126" fmla="+- 0 1620 1529"/>
                  <a:gd name="T127" fmla="*/ 1620 h 211"/>
                  <a:gd name="T128" fmla="+- 0 3027 2924"/>
                  <a:gd name="T129" fmla="*/ T128 w 171"/>
                  <a:gd name="T130" fmla="+- 0 1618 1529"/>
                  <a:gd name="T131" fmla="*/ 1618 h 211"/>
                  <a:gd name="T132" fmla="+- 0 3041 2924"/>
                  <a:gd name="T133" fmla="*/ T132 w 171"/>
                  <a:gd name="T134" fmla="+- 0 1626 1529"/>
                  <a:gd name="T135" fmla="*/ 1626 h 211"/>
                  <a:gd name="T136" fmla="+- 0 3053 2924"/>
                  <a:gd name="T137" fmla="*/ T136 w 171"/>
                  <a:gd name="T138" fmla="+- 0 1639 1529"/>
                  <a:gd name="T139" fmla="*/ 1639 h 211"/>
                  <a:gd name="T140" fmla="+- 0 3061 2924"/>
                  <a:gd name="T141" fmla="*/ T140 w 171"/>
                  <a:gd name="T142" fmla="+- 0 1651 1529"/>
                  <a:gd name="T143" fmla="*/ 1651 h 211"/>
                  <a:gd name="T144" fmla="+- 0 3065 2924"/>
                  <a:gd name="T145" fmla="*/ T144 w 171"/>
                  <a:gd name="T146" fmla="+- 0 1662 1529"/>
                  <a:gd name="T147" fmla="*/ 1662 h 211"/>
                  <a:gd name="T148" fmla="+- 0 3065 2924"/>
                  <a:gd name="T149" fmla="*/ T148 w 171"/>
                  <a:gd name="T150" fmla="+- 0 1670 1529"/>
                  <a:gd name="T151" fmla="*/ 1670 h 211"/>
                  <a:gd name="T152" fmla="+- 0 3062 2924"/>
                  <a:gd name="T153" fmla="*/ T152 w 171"/>
                  <a:gd name="T154" fmla="+- 0 1630 1529"/>
                  <a:gd name="T155" fmla="*/ 1630 h 211"/>
                  <a:gd name="T156" fmla="+- 0 3052 2924"/>
                  <a:gd name="T157" fmla="*/ T156 w 171"/>
                  <a:gd name="T158" fmla="+- 0 1618 1529"/>
                  <a:gd name="T159" fmla="*/ 1618 h 211"/>
                  <a:gd name="T160" fmla="+- 0 3043 2924"/>
                  <a:gd name="T161" fmla="*/ T160 w 171"/>
                  <a:gd name="T162" fmla="+- 0 1610 1529"/>
                  <a:gd name="T163" fmla="*/ 1610 h 211"/>
                  <a:gd name="T164" fmla="+- 0 3026 2924"/>
                  <a:gd name="T165" fmla="*/ T164 w 171"/>
                  <a:gd name="T166" fmla="+- 0 1604 1529"/>
                  <a:gd name="T167" fmla="*/ 1604 h 211"/>
                  <a:gd name="T168" fmla="+- 0 3012 2924"/>
                  <a:gd name="T169" fmla="*/ T168 w 171"/>
                  <a:gd name="T170" fmla="+- 0 1610 1529"/>
                  <a:gd name="T171" fmla="*/ 1610 h 211"/>
                  <a:gd name="T172" fmla="+- 0 3008 2924"/>
                  <a:gd name="T173" fmla="*/ T172 w 171"/>
                  <a:gd name="T174" fmla="+- 0 1619 1529"/>
                  <a:gd name="T175" fmla="*/ 1619 h 211"/>
                  <a:gd name="T176" fmla="+- 0 3007 2924"/>
                  <a:gd name="T177" fmla="*/ T176 w 171"/>
                  <a:gd name="T178" fmla="+- 0 1626 1529"/>
                  <a:gd name="T179" fmla="*/ 1626 h 211"/>
                  <a:gd name="T180" fmla="+- 0 3010 2924"/>
                  <a:gd name="T181" fmla="*/ T180 w 171"/>
                  <a:gd name="T182" fmla="+- 0 1643 1529"/>
                  <a:gd name="T183" fmla="*/ 1643 h 211"/>
                  <a:gd name="T184" fmla="+- 0 2999 2924"/>
                  <a:gd name="T185" fmla="*/ T184 w 171"/>
                  <a:gd name="T186" fmla="+- 0 1637 1529"/>
                  <a:gd name="T187" fmla="*/ 1637 h 211"/>
                  <a:gd name="T188" fmla="+- 0 2993 2924"/>
                  <a:gd name="T189" fmla="*/ T188 w 171"/>
                  <a:gd name="T190" fmla="+- 0 1667 1529"/>
                  <a:gd name="T191" fmla="*/ 1667 h 211"/>
                  <a:gd name="T192" fmla="+- 0 2994 2924"/>
                  <a:gd name="T193" fmla="*/ T192 w 171"/>
                  <a:gd name="T194" fmla="+- 0 1662 1529"/>
                  <a:gd name="T195" fmla="*/ 1662 h 211"/>
                  <a:gd name="T196" fmla="+- 0 2997 2924"/>
                  <a:gd name="T197" fmla="*/ T196 w 171"/>
                  <a:gd name="T198" fmla="+- 0 1658 1529"/>
                  <a:gd name="T199" fmla="*/ 1658 h 211"/>
                  <a:gd name="T200" fmla="+- 0 3000 2924"/>
                  <a:gd name="T201" fmla="*/ T200 w 171"/>
                  <a:gd name="T202" fmla="+- 0 1657 1529"/>
                  <a:gd name="T203" fmla="*/ 1657 h 211"/>
                  <a:gd name="T204" fmla="+- 0 3005 2924"/>
                  <a:gd name="T205" fmla="*/ T204 w 171"/>
                  <a:gd name="T206" fmla="+- 0 1660 1529"/>
                  <a:gd name="T207" fmla="*/ 1660 h 211"/>
                  <a:gd name="T208" fmla="+- 0 3062 2924"/>
                  <a:gd name="T209" fmla="*/ T208 w 171"/>
                  <a:gd name="T210" fmla="+- 0 1712 1529"/>
                  <a:gd name="T211" fmla="*/ 1712 h 211"/>
                  <a:gd name="T212" fmla="+- 0 3076 2924"/>
                  <a:gd name="T213" fmla="*/ T212 w 171"/>
                  <a:gd name="T214" fmla="+- 0 1725 1529"/>
                  <a:gd name="T215" fmla="*/ 1725 h 211"/>
                  <a:gd name="T216" fmla="+- 0 3076 2924"/>
                  <a:gd name="T217" fmla="*/ T216 w 171"/>
                  <a:gd name="T218" fmla="+- 0 1729 1529"/>
                  <a:gd name="T219" fmla="*/ 1729 h 211"/>
                  <a:gd name="T220" fmla="+- 0 3076 2924"/>
                  <a:gd name="T221" fmla="*/ T220 w 171"/>
                  <a:gd name="T222" fmla="+- 0 1734 1529"/>
                  <a:gd name="T223" fmla="*/ 1734 h 211"/>
                  <a:gd name="T224" fmla="+- 0 3074 2924"/>
                  <a:gd name="T225" fmla="*/ T224 w 171"/>
                  <a:gd name="T226" fmla="+- 0 1738 1529"/>
                  <a:gd name="T227" fmla="*/ 1738 h 211"/>
                  <a:gd name="T228" fmla="+- 0 3090 2924"/>
                  <a:gd name="T229" fmla="*/ T228 w 171"/>
                  <a:gd name="T230" fmla="+- 0 1712 1529"/>
                  <a:gd name="T231" fmla="*/ 1712 h 21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  <a:cxn ang="0">
                    <a:pos x="T229" y="T231"/>
                  </a:cxn>
                </a:cxnLst>
                <a:rect l="0" t="0" r="r" b="b"/>
                <a:pathLst>
                  <a:path w="171" h="211">
                    <a:moveTo>
                      <a:pt x="87" y="47"/>
                    </a:moveTo>
                    <a:lnTo>
                      <a:pt x="83" y="36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79" y="22"/>
                    </a:lnTo>
                    <a:lnTo>
                      <a:pt x="77" y="15"/>
                    </a:lnTo>
                    <a:lnTo>
                      <a:pt x="77" y="8"/>
                    </a:lnTo>
                    <a:lnTo>
                      <a:pt x="77" y="2"/>
                    </a:lnTo>
                    <a:lnTo>
                      <a:pt x="73" y="0"/>
                    </a:lnTo>
                    <a:lnTo>
                      <a:pt x="69" y="4"/>
                    </a:lnTo>
                    <a:lnTo>
                      <a:pt x="64" y="7"/>
                    </a:lnTo>
                    <a:lnTo>
                      <a:pt x="51" y="13"/>
                    </a:lnTo>
                    <a:lnTo>
                      <a:pt x="43" y="16"/>
                    </a:lnTo>
                    <a:lnTo>
                      <a:pt x="32" y="19"/>
                    </a:lnTo>
                    <a:lnTo>
                      <a:pt x="29" y="25"/>
                    </a:lnTo>
                    <a:lnTo>
                      <a:pt x="37" y="25"/>
                    </a:lnTo>
                    <a:lnTo>
                      <a:pt x="42" y="25"/>
                    </a:lnTo>
                    <a:lnTo>
                      <a:pt x="45" y="25"/>
                    </a:lnTo>
                    <a:lnTo>
                      <a:pt x="48" y="24"/>
                    </a:lnTo>
                    <a:lnTo>
                      <a:pt x="53" y="23"/>
                    </a:lnTo>
                    <a:lnTo>
                      <a:pt x="60" y="22"/>
                    </a:lnTo>
                    <a:lnTo>
                      <a:pt x="0" y="145"/>
                    </a:lnTo>
                    <a:lnTo>
                      <a:pt x="8" y="149"/>
                    </a:lnTo>
                    <a:lnTo>
                      <a:pt x="68" y="26"/>
                    </a:lnTo>
                    <a:lnTo>
                      <a:pt x="71" y="34"/>
                    </a:lnTo>
                    <a:lnTo>
                      <a:pt x="76" y="43"/>
                    </a:lnTo>
                    <a:lnTo>
                      <a:pt x="84" y="53"/>
                    </a:lnTo>
                    <a:lnTo>
                      <a:pt x="87" y="47"/>
                    </a:lnTo>
                    <a:moveTo>
                      <a:pt x="170" y="175"/>
                    </a:moveTo>
                    <a:lnTo>
                      <a:pt x="168" y="173"/>
                    </a:lnTo>
                    <a:lnTo>
                      <a:pt x="166" y="177"/>
                    </a:lnTo>
                    <a:lnTo>
                      <a:pt x="164" y="179"/>
                    </a:lnTo>
                    <a:lnTo>
                      <a:pt x="162" y="182"/>
                    </a:lnTo>
                    <a:lnTo>
                      <a:pt x="161" y="182"/>
                    </a:lnTo>
                    <a:lnTo>
                      <a:pt x="159" y="183"/>
                    </a:lnTo>
                    <a:lnTo>
                      <a:pt x="158" y="183"/>
                    </a:lnTo>
                    <a:lnTo>
                      <a:pt x="155" y="182"/>
                    </a:lnTo>
                    <a:lnTo>
                      <a:pt x="153" y="180"/>
                    </a:lnTo>
                    <a:lnTo>
                      <a:pt x="133" y="161"/>
                    </a:lnTo>
                    <a:lnTo>
                      <a:pt x="135" y="159"/>
                    </a:lnTo>
                    <a:lnTo>
                      <a:pt x="137" y="158"/>
                    </a:lnTo>
                    <a:lnTo>
                      <a:pt x="139" y="156"/>
                    </a:lnTo>
                    <a:lnTo>
                      <a:pt x="140" y="154"/>
                    </a:lnTo>
                    <a:lnTo>
                      <a:pt x="142" y="152"/>
                    </a:lnTo>
                    <a:lnTo>
                      <a:pt x="143" y="150"/>
                    </a:lnTo>
                    <a:lnTo>
                      <a:pt x="146" y="140"/>
                    </a:lnTo>
                    <a:lnTo>
                      <a:pt x="147" y="131"/>
                    </a:lnTo>
                    <a:lnTo>
                      <a:pt x="147" y="129"/>
                    </a:lnTo>
                    <a:lnTo>
                      <a:pt x="145" y="120"/>
                    </a:lnTo>
                    <a:lnTo>
                      <a:pt x="141" y="109"/>
                    </a:lnTo>
                    <a:lnTo>
                      <a:pt x="141" y="141"/>
                    </a:lnTo>
                    <a:lnTo>
                      <a:pt x="141" y="144"/>
                    </a:lnTo>
                    <a:lnTo>
                      <a:pt x="137" y="152"/>
                    </a:lnTo>
                    <a:lnTo>
                      <a:pt x="133" y="155"/>
                    </a:lnTo>
                    <a:lnTo>
                      <a:pt x="127" y="156"/>
                    </a:lnTo>
                    <a:lnTo>
                      <a:pt x="100" y="132"/>
                    </a:lnTo>
                    <a:lnTo>
                      <a:pt x="98" y="128"/>
                    </a:lnTo>
                    <a:lnTo>
                      <a:pt x="95" y="124"/>
                    </a:lnTo>
                    <a:lnTo>
                      <a:pt x="94" y="122"/>
                    </a:lnTo>
                    <a:lnTo>
                      <a:pt x="87" y="107"/>
                    </a:lnTo>
                    <a:lnTo>
                      <a:pt x="87" y="100"/>
                    </a:lnTo>
                    <a:lnTo>
                      <a:pt x="91" y="92"/>
                    </a:lnTo>
                    <a:lnTo>
                      <a:pt x="93" y="91"/>
                    </a:lnTo>
                    <a:lnTo>
                      <a:pt x="99" y="89"/>
                    </a:lnTo>
                    <a:lnTo>
                      <a:pt x="103" y="89"/>
                    </a:lnTo>
                    <a:lnTo>
                      <a:pt x="112" y="94"/>
                    </a:lnTo>
                    <a:lnTo>
                      <a:pt x="117" y="97"/>
                    </a:lnTo>
                    <a:lnTo>
                      <a:pt x="126" y="106"/>
                    </a:lnTo>
                    <a:lnTo>
                      <a:pt x="129" y="110"/>
                    </a:lnTo>
                    <a:lnTo>
                      <a:pt x="135" y="118"/>
                    </a:lnTo>
                    <a:lnTo>
                      <a:pt x="137" y="122"/>
                    </a:lnTo>
                    <a:lnTo>
                      <a:pt x="140" y="130"/>
                    </a:lnTo>
                    <a:lnTo>
                      <a:pt x="141" y="133"/>
                    </a:lnTo>
                    <a:lnTo>
                      <a:pt x="141" y="135"/>
                    </a:lnTo>
                    <a:lnTo>
                      <a:pt x="141" y="141"/>
                    </a:lnTo>
                    <a:lnTo>
                      <a:pt x="141" y="109"/>
                    </a:lnTo>
                    <a:lnTo>
                      <a:pt x="138" y="101"/>
                    </a:lnTo>
                    <a:lnTo>
                      <a:pt x="134" y="95"/>
                    </a:lnTo>
                    <a:lnTo>
                      <a:pt x="128" y="89"/>
                    </a:lnTo>
                    <a:lnTo>
                      <a:pt x="124" y="85"/>
                    </a:lnTo>
                    <a:lnTo>
                      <a:pt x="119" y="81"/>
                    </a:lnTo>
                    <a:lnTo>
                      <a:pt x="108" y="76"/>
                    </a:lnTo>
                    <a:lnTo>
                      <a:pt x="102" y="75"/>
                    </a:lnTo>
                    <a:lnTo>
                      <a:pt x="92" y="78"/>
                    </a:lnTo>
                    <a:lnTo>
                      <a:pt x="88" y="81"/>
                    </a:lnTo>
                    <a:lnTo>
                      <a:pt x="86" y="85"/>
                    </a:lnTo>
                    <a:lnTo>
                      <a:pt x="84" y="90"/>
                    </a:lnTo>
                    <a:lnTo>
                      <a:pt x="83" y="94"/>
                    </a:lnTo>
                    <a:lnTo>
                      <a:pt x="83" y="97"/>
                    </a:lnTo>
                    <a:lnTo>
                      <a:pt x="84" y="106"/>
                    </a:lnTo>
                    <a:lnTo>
                      <a:pt x="86" y="114"/>
                    </a:lnTo>
                    <a:lnTo>
                      <a:pt x="90" y="122"/>
                    </a:lnTo>
                    <a:lnTo>
                      <a:pt x="75" y="108"/>
                    </a:lnTo>
                    <a:lnTo>
                      <a:pt x="66" y="137"/>
                    </a:lnTo>
                    <a:lnTo>
                      <a:pt x="69" y="138"/>
                    </a:lnTo>
                    <a:lnTo>
                      <a:pt x="69" y="135"/>
                    </a:lnTo>
                    <a:lnTo>
                      <a:pt x="70" y="133"/>
                    </a:lnTo>
                    <a:lnTo>
                      <a:pt x="72" y="130"/>
                    </a:lnTo>
                    <a:lnTo>
                      <a:pt x="73" y="129"/>
                    </a:lnTo>
                    <a:lnTo>
                      <a:pt x="75" y="128"/>
                    </a:lnTo>
                    <a:lnTo>
                      <a:pt x="76" y="128"/>
                    </a:lnTo>
                    <a:lnTo>
                      <a:pt x="79" y="129"/>
                    </a:lnTo>
                    <a:lnTo>
                      <a:pt x="81" y="131"/>
                    </a:lnTo>
                    <a:lnTo>
                      <a:pt x="85" y="135"/>
                    </a:lnTo>
                    <a:lnTo>
                      <a:pt x="138" y="183"/>
                    </a:lnTo>
                    <a:lnTo>
                      <a:pt x="148" y="192"/>
                    </a:lnTo>
                    <a:lnTo>
                      <a:pt x="152" y="196"/>
                    </a:lnTo>
                    <a:lnTo>
                      <a:pt x="152" y="198"/>
                    </a:lnTo>
                    <a:lnTo>
                      <a:pt x="152" y="200"/>
                    </a:lnTo>
                    <a:lnTo>
                      <a:pt x="152" y="201"/>
                    </a:lnTo>
                    <a:lnTo>
                      <a:pt x="152" y="205"/>
                    </a:lnTo>
                    <a:lnTo>
                      <a:pt x="151" y="207"/>
                    </a:lnTo>
                    <a:lnTo>
                      <a:pt x="150" y="209"/>
                    </a:lnTo>
                    <a:lnTo>
                      <a:pt x="152" y="211"/>
                    </a:lnTo>
                    <a:lnTo>
                      <a:pt x="166" y="183"/>
                    </a:lnTo>
                    <a:lnTo>
                      <a:pt x="170" y="175"/>
                    </a:ln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2807701" y="2579988"/>
              <a:ext cx="1155700" cy="889000"/>
              <a:chOff x="3801" y="-1334"/>
              <a:chExt cx="1819" cy="1401"/>
            </a:xfrm>
          </p:grpSpPr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4104" y="-1321"/>
                <a:ext cx="1015" cy="1012"/>
              </a:xfrm>
              <a:custGeom>
                <a:avLst/>
                <a:gdLst>
                  <a:gd name="T0" fmla="+- 0 4612 4104"/>
                  <a:gd name="T1" fmla="*/ T0 w 1015"/>
                  <a:gd name="T2" fmla="+- 0 -1320 -1320"/>
                  <a:gd name="T3" fmla="*/ -1320 h 1012"/>
                  <a:gd name="T4" fmla="+- 0 4687 4104"/>
                  <a:gd name="T5" fmla="*/ T4 w 1015"/>
                  <a:gd name="T6" fmla="+- 0 -1315 -1320"/>
                  <a:gd name="T7" fmla="*/ -1315 h 1012"/>
                  <a:gd name="T8" fmla="+- 0 4758 4104"/>
                  <a:gd name="T9" fmla="*/ T8 w 1015"/>
                  <a:gd name="T10" fmla="+- 0 -1299 -1320"/>
                  <a:gd name="T11" fmla="*/ -1299 h 1012"/>
                  <a:gd name="T12" fmla="+- 0 4826 4104"/>
                  <a:gd name="T13" fmla="*/ T12 w 1015"/>
                  <a:gd name="T14" fmla="+- 0 -1273 -1320"/>
                  <a:gd name="T15" fmla="*/ -1273 h 1012"/>
                  <a:gd name="T16" fmla="+- 0 4888 4104"/>
                  <a:gd name="T17" fmla="*/ T16 w 1015"/>
                  <a:gd name="T18" fmla="+- 0 -1239 -1320"/>
                  <a:gd name="T19" fmla="*/ -1239 h 1012"/>
                  <a:gd name="T20" fmla="+- 0 4945 4104"/>
                  <a:gd name="T21" fmla="*/ T20 w 1015"/>
                  <a:gd name="T22" fmla="+- 0 -1196 -1320"/>
                  <a:gd name="T23" fmla="*/ -1196 h 1012"/>
                  <a:gd name="T24" fmla="+- 0 4995 4104"/>
                  <a:gd name="T25" fmla="*/ T24 w 1015"/>
                  <a:gd name="T26" fmla="+- 0 -1146 -1320"/>
                  <a:gd name="T27" fmla="*/ -1146 h 1012"/>
                  <a:gd name="T28" fmla="+- 0 5037 4104"/>
                  <a:gd name="T29" fmla="*/ T28 w 1015"/>
                  <a:gd name="T30" fmla="+- 0 -1090 -1320"/>
                  <a:gd name="T31" fmla="*/ -1090 h 1012"/>
                  <a:gd name="T32" fmla="+- 0 5072 4104"/>
                  <a:gd name="T33" fmla="*/ T32 w 1015"/>
                  <a:gd name="T34" fmla="+- 0 -1028 -1320"/>
                  <a:gd name="T35" fmla="*/ -1028 h 1012"/>
                  <a:gd name="T36" fmla="+- 0 5098 4104"/>
                  <a:gd name="T37" fmla="*/ T36 w 1015"/>
                  <a:gd name="T38" fmla="+- 0 -961 -1320"/>
                  <a:gd name="T39" fmla="*/ -961 h 1012"/>
                  <a:gd name="T40" fmla="+- 0 5114 4104"/>
                  <a:gd name="T41" fmla="*/ T40 w 1015"/>
                  <a:gd name="T42" fmla="+- 0 -889 -1320"/>
                  <a:gd name="T43" fmla="*/ -889 h 1012"/>
                  <a:gd name="T44" fmla="+- 0 5119 4104"/>
                  <a:gd name="T45" fmla="*/ T44 w 1015"/>
                  <a:gd name="T46" fmla="+- 0 -815 -1320"/>
                  <a:gd name="T47" fmla="*/ -815 h 1012"/>
                  <a:gd name="T48" fmla="+- 0 5114 4104"/>
                  <a:gd name="T49" fmla="*/ T48 w 1015"/>
                  <a:gd name="T50" fmla="+- 0 -740 -1320"/>
                  <a:gd name="T51" fmla="*/ -740 h 1012"/>
                  <a:gd name="T52" fmla="+- 0 5098 4104"/>
                  <a:gd name="T53" fmla="*/ T52 w 1015"/>
                  <a:gd name="T54" fmla="+- 0 -669 -1320"/>
                  <a:gd name="T55" fmla="*/ -669 h 1012"/>
                  <a:gd name="T56" fmla="+- 0 5072 4104"/>
                  <a:gd name="T57" fmla="*/ T56 w 1015"/>
                  <a:gd name="T58" fmla="+- 0 -601 -1320"/>
                  <a:gd name="T59" fmla="*/ -601 h 1012"/>
                  <a:gd name="T60" fmla="+- 0 5037 4104"/>
                  <a:gd name="T61" fmla="*/ T60 w 1015"/>
                  <a:gd name="T62" fmla="+- 0 -539 -1320"/>
                  <a:gd name="T63" fmla="*/ -539 h 1012"/>
                  <a:gd name="T64" fmla="+- 0 4995 4104"/>
                  <a:gd name="T65" fmla="*/ T64 w 1015"/>
                  <a:gd name="T66" fmla="+- 0 -483 -1320"/>
                  <a:gd name="T67" fmla="*/ -483 h 1012"/>
                  <a:gd name="T68" fmla="+- 0 4945 4104"/>
                  <a:gd name="T69" fmla="*/ T68 w 1015"/>
                  <a:gd name="T70" fmla="+- 0 -433 -1320"/>
                  <a:gd name="T71" fmla="*/ -433 h 1012"/>
                  <a:gd name="T72" fmla="+- 0 4888 4104"/>
                  <a:gd name="T73" fmla="*/ T72 w 1015"/>
                  <a:gd name="T74" fmla="+- 0 -390 -1320"/>
                  <a:gd name="T75" fmla="*/ -390 h 1012"/>
                  <a:gd name="T76" fmla="+- 0 4826 4104"/>
                  <a:gd name="T77" fmla="*/ T76 w 1015"/>
                  <a:gd name="T78" fmla="+- 0 -356 -1320"/>
                  <a:gd name="T79" fmla="*/ -356 h 1012"/>
                  <a:gd name="T80" fmla="+- 0 4758 4104"/>
                  <a:gd name="T81" fmla="*/ T80 w 1015"/>
                  <a:gd name="T82" fmla="+- 0 -330 -1320"/>
                  <a:gd name="T83" fmla="*/ -330 h 1012"/>
                  <a:gd name="T84" fmla="+- 0 4687 4104"/>
                  <a:gd name="T85" fmla="*/ T84 w 1015"/>
                  <a:gd name="T86" fmla="+- 0 -314 -1320"/>
                  <a:gd name="T87" fmla="*/ -314 h 1012"/>
                  <a:gd name="T88" fmla="+- 0 4612 4104"/>
                  <a:gd name="T89" fmla="*/ T88 w 1015"/>
                  <a:gd name="T90" fmla="+- 0 -309 -1320"/>
                  <a:gd name="T91" fmla="*/ -309 h 1012"/>
                  <a:gd name="T92" fmla="+- 0 4537 4104"/>
                  <a:gd name="T93" fmla="*/ T92 w 1015"/>
                  <a:gd name="T94" fmla="+- 0 -314 -1320"/>
                  <a:gd name="T95" fmla="*/ -314 h 1012"/>
                  <a:gd name="T96" fmla="+- 0 4465 4104"/>
                  <a:gd name="T97" fmla="*/ T96 w 1015"/>
                  <a:gd name="T98" fmla="+- 0 -330 -1320"/>
                  <a:gd name="T99" fmla="*/ -330 h 1012"/>
                  <a:gd name="T100" fmla="+- 0 4398 4104"/>
                  <a:gd name="T101" fmla="*/ T100 w 1015"/>
                  <a:gd name="T102" fmla="+- 0 -356 -1320"/>
                  <a:gd name="T103" fmla="*/ -356 h 1012"/>
                  <a:gd name="T104" fmla="+- 0 4336 4104"/>
                  <a:gd name="T105" fmla="*/ T104 w 1015"/>
                  <a:gd name="T106" fmla="+- 0 -390 -1320"/>
                  <a:gd name="T107" fmla="*/ -390 h 1012"/>
                  <a:gd name="T108" fmla="+- 0 4279 4104"/>
                  <a:gd name="T109" fmla="*/ T108 w 1015"/>
                  <a:gd name="T110" fmla="+- 0 -433 -1320"/>
                  <a:gd name="T111" fmla="*/ -433 h 1012"/>
                  <a:gd name="T112" fmla="+- 0 4229 4104"/>
                  <a:gd name="T113" fmla="*/ T112 w 1015"/>
                  <a:gd name="T114" fmla="+- 0 -483 -1320"/>
                  <a:gd name="T115" fmla="*/ -483 h 1012"/>
                  <a:gd name="T116" fmla="+- 0 4186 4104"/>
                  <a:gd name="T117" fmla="*/ T116 w 1015"/>
                  <a:gd name="T118" fmla="+- 0 -539 -1320"/>
                  <a:gd name="T119" fmla="*/ -539 h 1012"/>
                  <a:gd name="T120" fmla="+- 0 4152 4104"/>
                  <a:gd name="T121" fmla="*/ T120 w 1015"/>
                  <a:gd name="T122" fmla="+- 0 -601 -1320"/>
                  <a:gd name="T123" fmla="*/ -601 h 1012"/>
                  <a:gd name="T124" fmla="+- 0 4126 4104"/>
                  <a:gd name="T125" fmla="*/ T124 w 1015"/>
                  <a:gd name="T126" fmla="+- 0 -669 -1320"/>
                  <a:gd name="T127" fmla="*/ -669 h 1012"/>
                  <a:gd name="T128" fmla="+- 0 4110 4104"/>
                  <a:gd name="T129" fmla="*/ T128 w 1015"/>
                  <a:gd name="T130" fmla="+- 0 -740 -1320"/>
                  <a:gd name="T131" fmla="*/ -740 h 1012"/>
                  <a:gd name="T132" fmla="+- 0 4104 4104"/>
                  <a:gd name="T133" fmla="*/ T132 w 1015"/>
                  <a:gd name="T134" fmla="+- 0 -815 -1320"/>
                  <a:gd name="T135" fmla="*/ -815 h 1012"/>
                  <a:gd name="T136" fmla="+- 0 4110 4104"/>
                  <a:gd name="T137" fmla="*/ T136 w 1015"/>
                  <a:gd name="T138" fmla="+- 0 -889 -1320"/>
                  <a:gd name="T139" fmla="*/ -889 h 1012"/>
                  <a:gd name="T140" fmla="+- 0 4126 4104"/>
                  <a:gd name="T141" fmla="*/ T140 w 1015"/>
                  <a:gd name="T142" fmla="+- 0 -961 -1320"/>
                  <a:gd name="T143" fmla="*/ -961 h 1012"/>
                  <a:gd name="T144" fmla="+- 0 4152 4104"/>
                  <a:gd name="T145" fmla="*/ T144 w 1015"/>
                  <a:gd name="T146" fmla="+- 0 -1028 -1320"/>
                  <a:gd name="T147" fmla="*/ -1028 h 1012"/>
                  <a:gd name="T148" fmla="+- 0 4186 4104"/>
                  <a:gd name="T149" fmla="*/ T148 w 1015"/>
                  <a:gd name="T150" fmla="+- 0 -1090 -1320"/>
                  <a:gd name="T151" fmla="*/ -1090 h 1012"/>
                  <a:gd name="T152" fmla="+- 0 4229 4104"/>
                  <a:gd name="T153" fmla="*/ T152 w 1015"/>
                  <a:gd name="T154" fmla="+- 0 -1146 -1320"/>
                  <a:gd name="T155" fmla="*/ -1146 h 1012"/>
                  <a:gd name="T156" fmla="+- 0 4279 4104"/>
                  <a:gd name="T157" fmla="*/ T156 w 1015"/>
                  <a:gd name="T158" fmla="+- 0 -1196 -1320"/>
                  <a:gd name="T159" fmla="*/ -1196 h 1012"/>
                  <a:gd name="T160" fmla="+- 0 4336 4104"/>
                  <a:gd name="T161" fmla="*/ T160 w 1015"/>
                  <a:gd name="T162" fmla="+- 0 -1239 -1320"/>
                  <a:gd name="T163" fmla="*/ -1239 h 1012"/>
                  <a:gd name="T164" fmla="+- 0 4398 4104"/>
                  <a:gd name="T165" fmla="*/ T164 w 1015"/>
                  <a:gd name="T166" fmla="+- 0 -1273 -1320"/>
                  <a:gd name="T167" fmla="*/ -1273 h 1012"/>
                  <a:gd name="T168" fmla="+- 0 4465 4104"/>
                  <a:gd name="T169" fmla="*/ T168 w 1015"/>
                  <a:gd name="T170" fmla="+- 0 -1299 -1320"/>
                  <a:gd name="T171" fmla="*/ -1299 h 1012"/>
                  <a:gd name="T172" fmla="+- 0 4537 4104"/>
                  <a:gd name="T173" fmla="*/ T172 w 1015"/>
                  <a:gd name="T174" fmla="+- 0 -1315 -1320"/>
                  <a:gd name="T175" fmla="*/ -1315 h 1012"/>
                  <a:gd name="T176" fmla="+- 0 4612 4104"/>
                  <a:gd name="T177" fmla="*/ T176 w 1015"/>
                  <a:gd name="T178" fmla="+- 0 -1320 -1320"/>
                  <a:gd name="T179" fmla="*/ -1320 h 10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</a:cxnLst>
                <a:rect l="0" t="0" r="r" b="b"/>
                <a:pathLst>
                  <a:path w="1015" h="1012">
                    <a:moveTo>
                      <a:pt x="508" y="0"/>
                    </a:moveTo>
                    <a:lnTo>
                      <a:pt x="583" y="5"/>
                    </a:lnTo>
                    <a:lnTo>
                      <a:pt x="654" y="21"/>
                    </a:lnTo>
                    <a:lnTo>
                      <a:pt x="722" y="47"/>
                    </a:lnTo>
                    <a:lnTo>
                      <a:pt x="784" y="81"/>
                    </a:lnTo>
                    <a:lnTo>
                      <a:pt x="841" y="124"/>
                    </a:lnTo>
                    <a:lnTo>
                      <a:pt x="891" y="174"/>
                    </a:lnTo>
                    <a:lnTo>
                      <a:pt x="933" y="230"/>
                    </a:lnTo>
                    <a:lnTo>
                      <a:pt x="968" y="292"/>
                    </a:lnTo>
                    <a:lnTo>
                      <a:pt x="994" y="359"/>
                    </a:lnTo>
                    <a:lnTo>
                      <a:pt x="1010" y="431"/>
                    </a:lnTo>
                    <a:lnTo>
                      <a:pt x="1015" y="505"/>
                    </a:lnTo>
                    <a:lnTo>
                      <a:pt x="1010" y="580"/>
                    </a:lnTo>
                    <a:lnTo>
                      <a:pt x="994" y="651"/>
                    </a:lnTo>
                    <a:lnTo>
                      <a:pt x="968" y="719"/>
                    </a:lnTo>
                    <a:lnTo>
                      <a:pt x="933" y="781"/>
                    </a:lnTo>
                    <a:lnTo>
                      <a:pt x="891" y="837"/>
                    </a:lnTo>
                    <a:lnTo>
                      <a:pt x="841" y="887"/>
                    </a:lnTo>
                    <a:lnTo>
                      <a:pt x="784" y="930"/>
                    </a:lnTo>
                    <a:lnTo>
                      <a:pt x="722" y="964"/>
                    </a:lnTo>
                    <a:lnTo>
                      <a:pt x="654" y="990"/>
                    </a:lnTo>
                    <a:lnTo>
                      <a:pt x="583" y="1006"/>
                    </a:lnTo>
                    <a:lnTo>
                      <a:pt x="508" y="1011"/>
                    </a:lnTo>
                    <a:lnTo>
                      <a:pt x="433" y="1006"/>
                    </a:lnTo>
                    <a:lnTo>
                      <a:pt x="361" y="990"/>
                    </a:lnTo>
                    <a:lnTo>
                      <a:pt x="294" y="964"/>
                    </a:lnTo>
                    <a:lnTo>
                      <a:pt x="232" y="930"/>
                    </a:lnTo>
                    <a:lnTo>
                      <a:pt x="175" y="887"/>
                    </a:lnTo>
                    <a:lnTo>
                      <a:pt x="125" y="837"/>
                    </a:lnTo>
                    <a:lnTo>
                      <a:pt x="82" y="781"/>
                    </a:lnTo>
                    <a:lnTo>
                      <a:pt x="48" y="719"/>
                    </a:lnTo>
                    <a:lnTo>
                      <a:pt x="22" y="651"/>
                    </a:lnTo>
                    <a:lnTo>
                      <a:pt x="6" y="580"/>
                    </a:lnTo>
                    <a:lnTo>
                      <a:pt x="0" y="505"/>
                    </a:lnTo>
                    <a:lnTo>
                      <a:pt x="6" y="431"/>
                    </a:lnTo>
                    <a:lnTo>
                      <a:pt x="22" y="359"/>
                    </a:lnTo>
                    <a:lnTo>
                      <a:pt x="48" y="292"/>
                    </a:lnTo>
                    <a:lnTo>
                      <a:pt x="82" y="230"/>
                    </a:lnTo>
                    <a:lnTo>
                      <a:pt x="125" y="174"/>
                    </a:lnTo>
                    <a:lnTo>
                      <a:pt x="175" y="124"/>
                    </a:lnTo>
                    <a:lnTo>
                      <a:pt x="232" y="81"/>
                    </a:lnTo>
                    <a:lnTo>
                      <a:pt x="294" y="47"/>
                    </a:lnTo>
                    <a:lnTo>
                      <a:pt x="361" y="21"/>
                    </a:lnTo>
                    <a:lnTo>
                      <a:pt x="433" y="5"/>
                    </a:lnTo>
                    <a:lnTo>
                      <a:pt x="508" y="0"/>
                    </a:lnTo>
                    <a:close/>
                  </a:path>
                </a:pathLst>
              </a:custGeom>
              <a:noFill/>
              <a:ln w="1729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4677" y="-639"/>
                <a:ext cx="688" cy="686"/>
              </a:xfrm>
              <a:custGeom>
                <a:avLst/>
                <a:gdLst>
                  <a:gd name="T0" fmla="+- 0 5021 4677"/>
                  <a:gd name="T1" fmla="*/ T0 w 688"/>
                  <a:gd name="T2" fmla="+- 0 -639 -639"/>
                  <a:gd name="T3" fmla="*/ -639 h 686"/>
                  <a:gd name="T4" fmla="+- 0 4942 4677"/>
                  <a:gd name="T5" fmla="*/ T4 w 688"/>
                  <a:gd name="T6" fmla="+- 0 -629 -639"/>
                  <a:gd name="T7" fmla="*/ -629 h 686"/>
                  <a:gd name="T8" fmla="+- 0 4870 4677"/>
                  <a:gd name="T9" fmla="*/ T8 w 688"/>
                  <a:gd name="T10" fmla="+- 0 -604 -639"/>
                  <a:gd name="T11" fmla="*/ -604 h 686"/>
                  <a:gd name="T12" fmla="+- 0 4806 4677"/>
                  <a:gd name="T13" fmla="*/ T12 w 688"/>
                  <a:gd name="T14" fmla="+- 0 -563 -639"/>
                  <a:gd name="T15" fmla="*/ -563 h 686"/>
                  <a:gd name="T16" fmla="+- 0 4753 4677"/>
                  <a:gd name="T17" fmla="*/ T16 w 688"/>
                  <a:gd name="T18" fmla="+- 0 -510 -639"/>
                  <a:gd name="T19" fmla="*/ -510 h 686"/>
                  <a:gd name="T20" fmla="+- 0 4712 4677"/>
                  <a:gd name="T21" fmla="*/ T20 w 688"/>
                  <a:gd name="T22" fmla="+- 0 -447 -639"/>
                  <a:gd name="T23" fmla="*/ -447 h 686"/>
                  <a:gd name="T24" fmla="+- 0 4686 4677"/>
                  <a:gd name="T25" fmla="*/ T24 w 688"/>
                  <a:gd name="T26" fmla="+- 0 -374 -639"/>
                  <a:gd name="T27" fmla="*/ -374 h 686"/>
                  <a:gd name="T28" fmla="+- 0 4677 4677"/>
                  <a:gd name="T29" fmla="*/ T28 w 688"/>
                  <a:gd name="T30" fmla="+- 0 -296 -639"/>
                  <a:gd name="T31" fmla="*/ -296 h 686"/>
                  <a:gd name="T32" fmla="+- 0 4686 4677"/>
                  <a:gd name="T33" fmla="*/ T32 w 688"/>
                  <a:gd name="T34" fmla="+- 0 -217 -639"/>
                  <a:gd name="T35" fmla="*/ -217 h 686"/>
                  <a:gd name="T36" fmla="+- 0 4712 4677"/>
                  <a:gd name="T37" fmla="*/ T36 w 688"/>
                  <a:gd name="T38" fmla="+- 0 -145 -639"/>
                  <a:gd name="T39" fmla="*/ -145 h 686"/>
                  <a:gd name="T40" fmla="+- 0 4753 4677"/>
                  <a:gd name="T41" fmla="*/ T40 w 688"/>
                  <a:gd name="T42" fmla="+- 0 -82 -639"/>
                  <a:gd name="T43" fmla="*/ -82 h 686"/>
                  <a:gd name="T44" fmla="+- 0 4806 4677"/>
                  <a:gd name="T45" fmla="*/ T44 w 688"/>
                  <a:gd name="T46" fmla="+- 0 -28 -639"/>
                  <a:gd name="T47" fmla="*/ -28 h 686"/>
                  <a:gd name="T48" fmla="+- 0 4870 4677"/>
                  <a:gd name="T49" fmla="*/ T48 w 688"/>
                  <a:gd name="T50" fmla="+- 0 12 -639"/>
                  <a:gd name="T51" fmla="*/ 12 h 686"/>
                  <a:gd name="T52" fmla="+- 0 4942 4677"/>
                  <a:gd name="T53" fmla="*/ T52 w 688"/>
                  <a:gd name="T54" fmla="+- 0 38 -639"/>
                  <a:gd name="T55" fmla="*/ 38 h 686"/>
                  <a:gd name="T56" fmla="+- 0 5021 4677"/>
                  <a:gd name="T57" fmla="*/ T56 w 688"/>
                  <a:gd name="T58" fmla="+- 0 47 -639"/>
                  <a:gd name="T59" fmla="*/ 47 h 686"/>
                  <a:gd name="T60" fmla="+- 0 5100 4677"/>
                  <a:gd name="T61" fmla="*/ T60 w 688"/>
                  <a:gd name="T62" fmla="+- 0 38 -639"/>
                  <a:gd name="T63" fmla="*/ 38 h 686"/>
                  <a:gd name="T64" fmla="+- 0 5172 4677"/>
                  <a:gd name="T65" fmla="*/ T64 w 688"/>
                  <a:gd name="T66" fmla="+- 0 12 -639"/>
                  <a:gd name="T67" fmla="*/ 12 h 686"/>
                  <a:gd name="T68" fmla="+- 0 5236 4677"/>
                  <a:gd name="T69" fmla="*/ T68 w 688"/>
                  <a:gd name="T70" fmla="+- 0 -28 -639"/>
                  <a:gd name="T71" fmla="*/ -28 h 686"/>
                  <a:gd name="T72" fmla="+- 0 5289 4677"/>
                  <a:gd name="T73" fmla="*/ T72 w 688"/>
                  <a:gd name="T74" fmla="+- 0 -82 -639"/>
                  <a:gd name="T75" fmla="*/ -82 h 686"/>
                  <a:gd name="T76" fmla="+- 0 5330 4677"/>
                  <a:gd name="T77" fmla="*/ T76 w 688"/>
                  <a:gd name="T78" fmla="+- 0 -145 -639"/>
                  <a:gd name="T79" fmla="*/ -145 h 686"/>
                  <a:gd name="T80" fmla="+- 0 5356 4677"/>
                  <a:gd name="T81" fmla="*/ T80 w 688"/>
                  <a:gd name="T82" fmla="+- 0 -217 -639"/>
                  <a:gd name="T83" fmla="*/ -217 h 686"/>
                  <a:gd name="T84" fmla="+- 0 5365 4677"/>
                  <a:gd name="T85" fmla="*/ T84 w 688"/>
                  <a:gd name="T86" fmla="+- 0 -296 -639"/>
                  <a:gd name="T87" fmla="*/ -296 h 686"/>
                  <a:gd name="T88" fmla="+- 0 5356 4677"/>
                  <a:gd name="T89" fmla="*/ T88 w 688"/>
                  <a:gd name="T90" fmla="+- 0 -374 -639"/>
                  <a:gd name="T91" fmla="*/ -374 h 686"/>
                  <a:gd name="T92" fmla="+- 0 5330 4677"/>
                  <a:gd name="T93" fmla="*/ T92 w 688"/>
                  <a:gd name="T94" fmla="+- 0 -447 -639"/>
                  <a:gd name="T95" fmla="*/ -447 h 686"/>
                  <a:gd name="T96" fmla="+- 0 5289 4677"/>
                  <a:gd name="T97" fmla="*/ T96 w 688"/>
                  <a:gd name="T98" fmla="+- 0 -510 -639"/>
                  <a:gd name="T99" fmla="*/ -510 h 686"/>
                  <a:gd name="T100" fmla="+- 0 5236 4677"/>
                  <a:gd name="T101" fmla="*/ T100 w 688"/>
                  <a:gd name="T102" fmla="+- 0 -563 -639"/>
                  <a:gd name="T103" fmla="*/ -563 h 686"/>
                  <a:gd name="T104" fmla="+- 0 5172 4677"/>
                  <a:gd name="T105" fmla="*/ T104 w 688"/>
                  <a:gd name="T106" fmla="+- 0 -604 -639"/>
                  <a:gd name="T107" fmla="*/ -604 h 686"/>
                  <a:gd name="T108" fmla="+- 0 5100 4677"/>
                  <a:gd name="T109" fmla="*/ T108 w 688"/>
                  <a:gd name="T110" fmla="+- 0 -629 -639"/>
                  <a:gd name="T111" fmla="*/ -629 h 686"/>
                  <a:gd name="T112" fmla="+- 0 5021 4677"/>
                  <a:gd name="T113" fmla="*/ T112 w 688"/>
                  <a:gd name="T114" fmla="+- 0 -639 -639"/>
                  <a:gd name="T115" fmla="*/ -639 h 68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</a:cxnLst>
                <a:rect l="0" t="0" r="r" b="b"/>
                <a:pathLst>
                  <a:path w="688" h="686">
                    <a:moveTo>
                      <a:pt x="344" y="0"/>
                    </a:moveTo>
                    <a:lnTo>
                      <a:pt x="265" y="10"/>
                    </a:lnTo>
                    <a:lnTo>
                      <a:pt x="193" y="35"/>
                    </a:lnTo>
                    <a:lnTo>
                      <a:pt x="129" y="76"/>
                    </a:lnTo>
                    <a:lnTo>
                      <a:pt x="76" y="129"/>
                    </a:lnTo>
                    <a:lnTo>
                      <a:pt x="35" y="192"/>
                    </a:lnTo>
                    <a:lnTo>
                      <a:pt x="9" y="265"/>
                    </a:lnTo>
                    <a:lnTo>
                      <a:pt x="0" y="343"/>
                    </a:lnTo>
                    <a:lnTo>
                      <a:pt x="9" y="422"/>
                    </a:lnTo>
                    <a:lnTo>
                      <a:pt x="35" y="494"/>
                    </a:lnTo>
                    <a:lnTo>
                      <a:pt x="76" y="557"/>
                    </a:lnTo>
                    <a:lnTo>
                      <a:pt x="129" y="611"/>
                    </a:lnTo>
                    <a:lnTo>
                      <a:pt x="193" y="651"/>
                    </a:lnTo>
                    <a:lnTo>
                      <a:pt x="265" y="677"/>
                    </a:lnTo>
                    <a:lnTo>
                      <a:pt x="344" y="686"/>
                    </a:lnTo>
                    <a:lnTo>
                      <a:pt x="423" y="677"/>
                    </a:lnTo>
                    <a:lnTo>
                      <a:pt x="495" y="651"/>
                    </a:lnTo>
                    <a:lnTo>
                      <a:pt x="559" y="611"/>
                    </a:lnTo>
                    <a:lnTo>
                      <a:pt x="612" y="557"/>
                    </a:lnTo>
                    <a:lnTo>
                      <a:pt x="653" y="494"/>
                    </a:lnTo>
                    <a:lnTo>
                      <a:pt x="679" y="422"/>
                    </a:lnTo>
                    <a:lnTo>
                      <a:pt x="688" y="343"/>
                    </a:lnTo>
                    <a:lnTo>
                      <a:pt x="679" y="265"/>
                    </a:lnTo>
                    <a:lnTo>
                      <a:pt x="653" y="192"/>
                    </a:lnTo>
                    <a:lnTo>
                      <a:pt x="612" y="129"/>
                    </a:lnTo>
                    <a:lnTo>
                      <a:pt x="559" y="76"/>
                    </a:lnTo>
                    <a:lnTo>
                      <a:pt x="495" y="35"/>
                    </a:lnTo>
                    <a:lnTo>
                      <a:pt x="423" y="1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4677" y="-639"/>
                <a:ext cx="688" cy="686"/>
              </a:xfrm>
              <a:custGeom>
                <a:avLst/>
                <a:gdLst>
                  <a:gd name="T0" fmla="+- 0 5021 4677"/>
                  <a:gd name="T1" fmla="*/ T0 w 688"/>
                  <a:gd name="T2" fmla="+- 0 -639 -639"/>
                  <a:gd name="T3" fmla="*/ -639 h 686"/>
                  <a:gd name="T4" fmla="+- 0 5100 4677"/>
                  <a:gd name="T5" fmla="*/ T4 w 688"/>
                  <a:gd name="T6" fmla="+- 0 -629 -639"/>
                  <a:gd name="T7" fmla="*/ -629 h 686"/>
                  <a:gd name="T8" fmla="+- 0 5172 4677"/>
                  <a:gd name="T9" fmla="*/ T8 w 688"/>
                  <a:gd name="T10" fmla="+- 0 -604 -639"/>
                  <a:gd name="T11" fmla="*/ -604 h 686"/>
                  <a:gd name="T12" fmla="+- 0 5236 4677"/>
                  <a:gd name="T13" fmla="*/ T12 w 688"/>
                  <a:gd name="T14" fmla="+- 0 -563 -639"/>
                  <a:gd name="T15" fmla="*/ -563 h 686"/>
                  <a:gd name="T16" fmla="+- 0 5289 4677"/>
                  <a:gd name="T17" fmla="*/ T16 w 688"/>
                  <a:gd name="T18" fmla="+- 0 -510 -639"/>
                  <a:gd name="T19" fmla="*/ -510 h 686"/>
                  <a:gd name="T20" fmla="+- 0 5330 4677"/>
                  <a:gd name="T21" fmla="*/ T20 w 688"/>
                  <a:gd name="T22" fmla="+- 0 -447 -639"/>
                  <a:gd name="T23" fmla="*/ -447 h 686"/>
                  <a:gd name="T24" fmla="+- 0 5356 4677"/>
                  <a:gd name="T25" fmla="*/ T24 w 688"/>
                  <a:gd name="T26" fmla="+- 0 -374 -639"/>
                  <a:gd name="T27" fmla="*/ -374 h 686"/>
                  <a:gd name="T28" fmla="+- 0 5365 4677"/>
                  <a:gd name="T29" fmla="*/ T28 w 688"/>
                  <a:gd name="T30" fmla="+- 0 -296 -639"/>
                  <a:gd name="T31" fmla="*/ -296 h 686"/>
                  <a:gd name="T32" fmla="+- 0 5356 4677"/>
                  <a:gd name="T33" fmla="*/ T32 w 688"/>
                  <a:gd name="T34" fmla="+- 0 -217 -639"/>
                  <a:gd name="T35" fmla="*/ -217 h 686"/>
                  <a:gd name="T36" fmla="+- 0 5330 4677"/>
                  <a:gd name="T37" fmla="*/ T36 w 688"/>
                  <a:gd name="T38" fmla="+- 0 -145 -639"/>
                  <a:gd name="T39" fmla="*/ -145 h 686"/>
                  <a:gd name="T40" fmla="+- 0 5289 4677"/>
                  <a:gd name="T41" fmla="*/ T40 w 688"/>
                  <a:gd name="T42" fmla="+- 0 -82 -639"/>
                  <a:gd name="T43" fmla="*/ -82 h 686"/>
                  <a:gd name="T44" fmla="+- 0 5236 4677"/>
                  <a:gd name="T45" fmla="*/ T44 w 688"/>
                  <a:gd name="T46" fmla="+- 0 -28 -639"/>
                  <a:gd name="T47" fmla="*/ -28 h 686"/>
                  <a:gd name="T48" fmla="+- 0 5172 4677"/>
                  <a:gd name="T49" fmla="*/ T48 w 688"/>
                  <a:gd name="T50" fmla="+- 0 12 -639"/>
                  <a:gd name="T51" fmla="*/ 12 h 686"/>
                  <a:gd name="T52" fmla="+- 0 5100 4677"/>
                  <a:gd name="T53" fmla="*/ T52 w 688"/>
                  <a:gd name="T54" fmla="+- 0 38 -639"/>
                  <a:gd name="T55" fmla="*/ 38 h 686"/>
                  <a:gd name="T56" fmla="+- 0 5021 4677"/>
                  <a:gd name="T57" fmla="*/ T56 w 688"/>
                  <a:gd name="T58" fmla="+- 0 47 -639"/>
                  <a:gd name="T59" fmla="*/ 47 h 686"/>
                  <a:gd name="T60" fmla="+- 0 4942 4677"/>
                  <a:gd name="T61" fmla="*/ T60 w 688"/>
                  <a:gd name="T62" fmla="+- 0 38 -639"/>
                  <a:gd name="T63" fmla="*/ 38 h 686"/>
                  <a:gd name="T64" fmla="+- 0 4870 4677"/>
                  <a:gd name="T65" fmla="*/ T64 w 688"/>
                  <a:gd name="T66" fmla="+- 0 12 -639"/>
                  <a:gd name="T67" fmla="*/ 12 h 686"/>
                  <a:gd name="T68" fmla="+- 0 4806 4677"/>
                  <a:gd name="T69" fmla="*/ T68 w 688"/>
                  <a:gd name="T70" fmla="+- 0 -28 -639"/>
                  <a:gd name="T71" fmla="*/ -28 h 686"/>
                  <a:gd name="T72" fmla="+- 0 4753 4677"/>
                  <a:gd name="T73" fmla="*/ T72 w 688"/>
                  <a:gd name="T74" fmla="+- 0 -82 -639"/>
                  <a:gd name="T75" fmla="*/ -82 h 686"/>
                  <a:gd name="T76" fmla="+- 0 4712 4677"/>
                  <a:gd name="T77" fmla="*/ T76 w 688"/>
                  <a:gd name="T78" fmla="+- 0 -145 -639"/>
                  <a:gd name="T79" fmla="*/ -145 h 686"/>
                  <a:gd name="T80" fmla="+- 0 4686 4677"/>
                  <a:gd name="T81" fmla="*/ T80 w 688"/>
                  <a:gd name="T82" fmla="+- 0 -217 -639"/>
                  <a:gd name="T83" fmla="*/ -217 h 686"/>
                  <a:gd name="T84" fmla="+- 0 4677 4677"/>
                  <a:gd name="T85" fmla="*/ T84 w 688"/>
                  <a:gd name="T86" fmla="+- 0 -296 -639"/>
                  <a:gd name="T87" fmla="*/ -296 h 686"/>
                  <a:gd name="T88" fmla="+- 0 4686 4677"/>
                  <a:gd name="T89" fmla="*/ T88 w 688"/>
                  <a:gd name="T90" fmla="+- 0 -374 -639"/>
                  <a:gd name="T91" fmla="*/ -374 h 686"/>
                  <a:gd name="T92" fmla="+- 0 4712 4677"/>
                  <a:gd name="T93" fmla="*/ T92 w 688"/>
                  <a:gd name="T94" fmla="+- 0 -447 -639"/>
                  <a:gd name="T95" fmla="*/ -447 h 686"/>
                  <a:gd name="T96" fmla="+- 0 4753 4677"/>
                  <a:gd name="T97" fmla="*/ T96 w 688"/>
                  <a:gd name="T98" fmla="+- 0 -510 -639"/>
                  <a:gd name="T99" fmla="*/ -510 h 686"/>
                  <a:gd name="T100" fmla="+- 0 4806 4677"/>
                  <a:gd name="T101" fmla="*/ T100 w 688"/>
                  <a:gd name="T102" fmla="+- 0 -563 -639"/>
                  <a:gd name="T103" fmla="*/ -563 h 686"/>
                  <a:gd name="T104" fmla="+- 0 4870 4677"/>
                  <a:gd name="T105" fmla="*/ T104 w 688"/>
                  <a:gd name="T106" fmla="+- 0 -604 -639"/>
                  <a:gd name="T107" fmla="*/ -604 h 686"/>
                  <a:gd name="T108" fmla="+- 0 4942 4677"/>
                  <a:gd name="T109" fmla="*/ T108 w 688"/>
                  <a:gd name="T110" fmla="+- 0 -629 -639"/>
                  <a:gd name="T111" fmla="*/ -629 h 686"/>
                  <a:gd name="T112" fmla="+- 0 5021 4677"/>
                  <a:gd name="T113" fmla="*/ T112 w 688"/>
                  <a:gd name="T114" fmla="+- 0 -639 -639"/>
                  <a:gd name="T115" fmla="*/ -639 h 68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</a:cxnLst>
                <a:rect l="0" t="0" r="r" b="b"/>
                <a:pathLst>
                  <a:path w="688" h="686">
                    <a:moveTo>
                      <a:pt x="344" y="0"/>
                    </a:moveTo>
                    <a:lnTo>
                      <a:pt x="423" y="10"/>
                    </a:lnTo>
                    <a:lnTo>
                      <a:pt x="495" y="35"/>
                    </a:lnTo>
                    <a:lnTo>
                      <a:pt x="559" y="76"/>
                    </a:lnTo>
                    <a:lnTo>
                      <a:pt x="612" y="129"/>
                    </a:lnTo>
                    <a:lnTo>
                      <a:pt x="653" y="192"/>
                    </a:lnTo>
                    <a:lnTo>
                      <a:pt x="679" y="265"/>
                    </a:lnTo>
                    <a:lnTo>
                      <a:pt x="688" y="343"/>
                    </a:lnTo>
                    <a:lnTo>
                      <a:pt x="679" y="422"/>
                    </a:lnTo>
                    <a:lnTo>
                      <a:pt x="653" y="494"/>
                    </a:lnTo>
                    <a:lnTo>
                      <a:pt x="612" y="557"/>
                    </a:lnTo>
                    <a:lnTo>
                      <a:pt x="559" y="611"/>
                    </a:lnTo>
                    <a:lnTo>
                      <a:pt x="495" y="651"/>
                    </a:lnTo>
                    <a:lnTo>
                      <a:pt x="423" y="677"/>
                    </a:lnTo>
                    <a:lnTo>
                      <a:pt x="344" y="686"/>
                    </a:lnTo>
                    <a:lnTo>
                      <a:pt x="265" y="677"/>
                    </a:lnTo>
                    <a:lnTo>
                      <a:pt x="193" y="651"/>
                    </a:lnTo>
                    <a:lnTo>
                      <a:pt x="129" y="611"/>
                    </a:lnTo>
                    <a:lnTo>
                      <a:pt x="76" y="557"/>
                    </a:lnTo>
                    <a:lnTo>
                      <a:pt x="35" y="494"/>
                    </a:lnTo>
                    <a:lnTo>
                      <a:pt x="9" y="422"/>
                    </a:lnTo>
                    <a:lnTo>
                      <a:pt x="0" y="343"/>
                    </a:lnTo>
                    <a:lnTo>
                      <a:pt x="9" y="265"/>
                    </a:lnTo>
                    <a:lnTo>
                      <a:pt x="35" y="192"/>
                    </a:lnTo>
                    <a:lnTo>
                      <a:pt x="76" y="129"/>
                    </a:lnTo>
                    <a:lnTo>
                      <a:pt x="129" y="76"/>
                    </a:lnTo>
                    <a:lnTo>
                      <a:pt x="193" y="35"/>
                    </a:lnTo>
                    <a:lnTo>
                      <a:pt x="265" y="10"/>
                    </a:lnTo>
                    <a:lnTo>
                      <a:pt x="344" y="0"/>
                    </a:lnTo>
                    <a:close/>
                  </a:path>
                </a:pathLst>
              </a:custGeom>
              <a:noFill/>
              <a:ln w="1729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3814" y="-633"/>
                <a:ext cx="688" cy="686"/>
              </a:xfrm>
              <a:custGeom>
                <a:avLst/>
                <a:gdLst>
                  <a:gd name="T0" fmla="+- 0 4159 3815"/>
                  <a:gd name="T1" fmla="*/ T0 w 688"/>
                  <a:gd name="T2" fmla="+- 0 -633 -633"/>
                  <a:gd name="T3" fmla="*/ -633 h 686"/>
                  <a:gd name="T4" fmla="+- 0 4080 3815"/>
                  <a:gd name="T5" fmla="*/ T4 w 688"/>
                  <a:gd name="T6" fmla="+- 0 -624 -633"/>
                  <a:gd name="T7" fmla="*/ -624 h 686"/>
                  <a:gd name="T8" fmla="+- 0 4007 3815"/>
                  <a:gd name="T9" fmla="*/ T8 w 688"/>
                  <a:gd name="T10" fmla="+- 0 -598 -633"/>
                  <a:gd name="T11" fmla="*/ -598 h 686"/>
                  <a:gd name="T12" fmla="+- 0 3944 3815"/>
                  <a:gd name="T13" fmla="*/ T12 w 688"/>
                  <a:gd name="T14" fmla="+- 0 -557 -633"/>
                  <a:gd name="T15" fmla="*/ -557 h 686"/>
                  <a:gd name="T16" fmla="+- 0 3890 3815"/>
                  <a:gd name="T17" fmla="*/ T16 w 688"/>
                  <a:gd name="T18" fmla="+- 0 -504 -633"/>
                  <a:gd name="T19" fmla="*/ -504 h 686"/>
                  <a:gd name="T20" fmla="+- 0 3850 3815"/>
                  <a:gd name="T21" fmla="*/ T20 w 688"/>
                  <a:gd name="T22" fmla="+- 0 -441 -633"/>
                  <a:gd name="T23" fmla="*/ -441 h 686"/>
                  <a:gd name="T24" fmla="+- 0 3824 3815"/>
                  <a:gd name="T25" fmla="*/ T24 w 688"/>
                  <a:gd name="T26" fmla="+- 0 -369 -633"/>
                  <a:gd name="T27" fmla="*/ -369 h 686"/>
                  <a:gd name="T28" fmla="+- 0 3815 3815"/>
                  <a:gd name="T29" fmla="*/ T28 w 688"/>
                  <a:gd name="T30" fmla="+- 0 -290 -633"/>
                  <a:gd name="T31" fmla="*/ -290 h 686"/>
                  <a:gd name="T32" fmla="+- 0 3824 3815"/>
                  <a:gd name="T33" fmla="*/ T32 w 688"/>
                  <a:gd name="T34" fmla="+- 0 -212 -633"/>
                  <a:gd name="T35" fmla="*/ -212 h 686"/>
                  <a:gd name="T36" fmla="+- 0 3850 3815"/>
                  <a:gd name="T37" fmla="*/ T36 w 688"/>
                  <a:gd name="T38" fmla="+- 0 -139 -633"/>
                  <a:gd name="T39" fmla="*/ -139 h 686"/>
                  <a:gd name="T40" fmla="+- 0 3890 3815"/>
                  <a:gd name="T41" fmla="*/ T40 w 688"/>
                  <a:gd name="T42" fmla="+- 0 -76 -633"/>
                  <a:gd name="T43" fmla="*/ -76 h 686"/>
                  <a:gd name="T44" fmla="+- 0 3944 3815"/>
                  <a:gd name="T45" fmla="*/ T44 w 688"/>
                  <a:gd name="T46" fmla="+- 0 -23 -633"/>
                  <a:gd name="T47" fmla="*/ -23 h 686"/>
                  <a:gd name="T48" fmla="+- 0 4007 3815"/>
                  <a:gd name="T49" fmla="*/ T48 w 688"/>
                  <a:gd name="T50" fmla="+- 0 18 -633"/>
                  <a:gd name="T51" fmla="*/ 18 h 686"/>
                  <a:gd name="T52" fmla="+- 0 4080 3815"/>
                  <a:gd name="T53" fmla="*/ T52 w 688"/>
                  <a:gd name="T54" fmla="+- 0 44 -633"/>
                  <a:gd name="T55" fmla="*/ 44 h 686"/>
                  <a:gd name="T56" fmla="+- 0 4159 3815"/>
                  <a:gd name="T57" fmla="*/ T56 w 688"/>
                  <a:gd name="T58" fmla="+- 0 53 -633"/>
                  <a:gd name="T59" fmla="*/ 53 h 686"/>
                  <a:gd name="T60" fmla="+- 0 4237 3815"/>
                  <a:gd name="T61" fmla="*/ T60 w 688"/>
                  <a:gd name="T62" fmla="+- 0 44 -633"/>
                  <a:gd name="T63" fmla="*/ 44 h 686"/>
                  <a:gd name="T64" fmla="+- 0 4310 3815"/>
                  <a:gd name="T65" fmla="*/ T64 w 688"/>
                  <a:gd name="T66" fmla="+- 0 18 -633"/>
                  <a:gd name="T67" fmla="*/ 18 h 686"/>
                  <a:gd name="T68" fmla="+- 0 4373 3815"/>
                  <a:gd name="T69" fmla="*/ T68 w 688"/>
                  <a:gd name="T70" fmla="+- 0 -23 -633"/>
                  <a:gd name="T71" fmla="*/ -23 h 686"/>
                  <a:gd name="T72" fmla="+- 0 4427 3815"/>
                  <a:gd name="T73" fmla="*/ T72 w 688"/>
                  <a:gd name="T74" fmla="+- 0 -76 -633"/>
                  <a:gd name="T75" fmla="*/ -76 h 686"/>
                  <a:gd name="T76" fmla="+- 0 4467 3815"/>
                  <a:gd name="T77" fmla="*/ T76 w 688"/>
                  <a:gd name="T78" fmla="+- 0 -139 -633"/>
                  <a:gd name="T79" fmla="*/ -139 h 686"/>
                  <a:gd name="T80" fmla="+- 0 4493 3815"/>
                  <a:gd name="T81" fmla="*/ T80 w 688"/>
                  <a:gd name="T82" fmla="+- 0 -212 -633"/>
                  <a:gd name="T83" fmla="*/ -212 h 686"/>
                  <a:gd name="T84" fmla="+- 0 4502 3815"/>
                  <a:gd name="T85" fmla="*/ T84 w 688"/>
                  <a:gd name="T86" fmla="+- 0 -290 -633"/>
                  <a:gd name="T87" fmla="*/ -290 h 686"/>
                  <a:gd name="T88" fmla="+- 0 4493 3815"/>
                  <a:gd name="T89" fmla="*/ T88 w 688"/>
                  <a:gd name="T90" fmla="+- 0 -369 -633"/>
                  <a:gd name="T91" fmla="*/ -369 h 686"/>
                  <a:gd name="T92" fmla="+- 0 4467 3815"/>
                  <a:gd name="T93" fmla="*/ T92 w 688"/>
                  <a:gd name="T94" fmla="+- 0 -441 -633"/>
                  <a:gd name="T95" fmla="*/ -441 h 686"/>
                  <a:gd name="T96" fmla="+- 0 4427 3815"/>
                  <a:gd name="T97" fmla="*/ T96 w 688"/>
                  <a:gd name="T98" fmla="+- 0 -504 -633"/>
                  <a:gd name="T99" fmla="*/ -504 h 686"/>
                  <a:gd name="T100" fmla="+- 0 4373 3815"/>
                  <a:gd name="T101" fmla="*/ T100 w 688"/>
                  <a:gd name="T102" fmla="+- 0 -557 -633"/>
                  <a:gd name="T103" fmla="*/ -557 h 686"/>
                  <a:gd name="T104" fmla="+- 0 4310 3815"/>
                  <a:gd name="T105" fmla="*/ T104 w 688"/>
                  <a:gd name="T106" fmla="+- 0 -598 -633"/>
                  <a:gd name="T107" fmla="*/ -598 h 686"/>
                  <a:gd name="T108" fmla="+- 0 4237 3815"/>
                  <a:gd name="T109" fmla="*/ T108 w 688"/>
                  <a:gd name="T110" fmla="+- 0 -624 -633"/>
                  <a:gd name="T111" fmla="*/ -624 h 686"/>
                  <a:gd name="T112" fmla="+- 0 4159 3815"/>
                  <a:gd name="T113" fmla="*/ T112 w 688"/>
                  <a:gd name="T114" fmla="+- 0 -633 -633"/>
                  <a:gd name="T115" fmla="*/ -633 h 68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</a:cxnLst>
                <a:rect l="0" t="0" r="r" b="b"/>
                <a:pathLst>
                  <a:path w="688" h="686">
                    <a:moveTo>
                      <a:pt x="344" y="0"/>
                    </a:moveTo>
                    <a:lnTo>
                      <a:pt x="265" y="9"/>
                    </a:lnTo>
                    <a:lnTo>
                      <a:pt x="192" y="35"/>
                    </a:lnTo>
                    <a:lnTo>
                      <a:pt x="129" y="76"/>
                    </a:lnTo>
                    <a:lnTo>
                      <a:pt x="75" y="129"/>
                    </a:lnTo>
                    <a:lnTo>
                      <a:pt x="35" y="192"/>
                    </a:lnTo>
                    <a:lnTo>
                      <a:pt x="9" y="264"/>
                    </a:lnTo>
                    <a:lnTo>
                      <a:pt x="0" y="343"/>
                    </a:lnTo>
                    <a:lnTo>
                      <a:pt x="9" y="421"/>
                    </a:lnTo>
                    <a:lnTo>
                      <a:pt x="35" y="494"/>
                    </a:lnTo>
                    <a:lnTo>
                      <a:pt x="75" y="557"/>
                    </a:lnTo>
                    <a:lnTo>
                      <a:pt x="129" y="610"/>
                    </a:lnTo>
                    <a:lnTo>
                      <a:pt x="192" y="651"/>
                    </a:lnTo>
                    <a:lnTo>
                      <a:pt x="265" y="677"/>
                    </a:lnTo>
                    <a:lnTo>
                      <a:pt x="344" y="686"/>
                    </a:lnTo>
                    <a:lnTo>
                      <a:pt x="422" y="677"/>
                    </a:lnTo>
                    <a:lnTo>
                      <a:pt x="495" y="651"/>
                    </a:lnTo>
                    <a:lnTo>
                      <a:pt x="558" y="610"/>
                    </a:lnTo>
                    <a:lnTo>
                      <a:pt x="612" y="557"/>
                    </a:lnTo>
                    <a:lnTo>
                      <a:pt x="652" y="494"/>
                    </a:lnTo>
                    <a:lnTo>
                      <a:pt x="678" y="421"/>
                    </a:lnTo>
                    <a:lnTo>
                      <a:pt x="687" y="343"/>
                    </a:lnTo>
                    <a:lnTo>
                      <a:pt x="678" y="264"/>
                    </a:lnTo>
                    <a:lnTo>
                      <a:pt x="652" y="192"/>
                    </a:lnTo>
                    <a:lnTo>
                      <a:pt x="612" y="129"/>
                    </a:lnTo>
                    <a:lnTo>
                      <a:pt x="558" y="76"/>
                    </a:lnTo>
                    <a:lnTo>
                      <a:pt x="495" y="35"/>
                    </a:lnTo>
                    <a:lnTo>
                      <a:pt x="422" y="9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3814" y="-633"/>
                <a:ext cx="688" cy="686"/>
              </a:xfrm>
              <a:custGeom>
                <a:avLst/>
                <a:gdLst>
                  <a:gd name="T0" fmla="+- 0 4159 3815"/>
                  <a:gd name="T1" fmla="*/ T0 w 688"/>
                  <a:gd name="T2" fmla="+- 0 -633 -633"/>
                  <a:gd name="T3" fmla="*/ -633 h 686"/>
                  <a:gd name="T4" fmla="+- 0 4237 3815"/>
                  <a:gd name="T5" fmla="*/ T4 w 688"/>
                  <a:gd name="T6" fmla="+- 0 -624 -633"/>
                  <a:gd name="T7" fmla="*/ -624 h 686"/>
                  <a:gd name="T8" fmla="+- 0 4310 3815"/>
                  <a:gd name="T9" fmla="*/ T8 w 688"/>
                  <a:gd name="T10" fmla="+- 0 -598 -633"/>
                  <a:gd name="T11" fmla="*/ -598 h 686"/>
                  <a:gd name="T12" fmla="+- 0 4373 3815"/>
                  <a:gd name="T13" fmla="*/ T12 w 688"/>
                  <a:gd name="T14" fmla="+- 0 -557 -633"/>
                  <a:gd name="T15" fmla="*/ -557 h 686"/>
                  <a:gd name="T16" fmla="+- 0 4427 3815"/>
                  <a:gd name="T17" fmla="*/ T16 w 688"/>
                  <a:gd name="T18" fmla="+- 0 -504 -633"/>
                  <a:gd name="T19" fmla="*/ -504 h 686"/>
                  <a:gd name="T20" fmla="+- 0 4467 3815"/>
                  <a:gd name="T21" fmla="*/ T20 w 688"/>
                  <a:gd name="T22" fmla="+- 0 -441 -633"/>
                  <a:gd name="T23" fmla="*/ -441 h 686"/>
                  <a:gd name="T24" fmla="+- 0 4493 3815"/>
                  <a:gd name="T25" fmla="*/ T24 w 688"/>
                  <a:gd name="T26" fmla="+- 0 -369 -633"/>
                  <a:gd name="T27" fmla="*/ -369 h 686"/>
                  <a:gd name="T28" fmla="+- 0 4502 3815"/>
                  <a:gd name="T29" fmla="*/ T28 w 688"/>
                  <a:gd name="T30" fmla="+- 0 -290 -633"/>
                  <a:gd name="T31" fmla="*/ -290 h 686"/>
                  <a:gd name="T32" fmla="+- 0 4493 3815"/>
                  <a:gd name="T33" fmla="*/ T32 w 688"/>
                  <a:gd name="T34" fmla="+- 0 -212 -633"/>
                  <a:gd name="T35" fmla="*/ -212 h 686"/>
                  <a:gd name="T36" fmla="+- 0 4467 3815"/>
                  <a:gd name="T37" fmla="*/ T36 w 688"/>
                  <a:gd name="T38" fmla="+- 0 -139 -633"/>
                  <a:gd name="T39" fmla="*/ -139 h 686"/>
                  <a:gd name="T40" fmla="+- 0 4427 3815"/>
                  <a:gd name="T41" fmla="*/ T40 w 688"/>
                  <a:gd name="T42" fmla="+- 0 -76 -633"/>
                  <a:gd name="T43" fmla="*/ -76 h 686"/>
                  <a:gd name="T44" fmla="+- 0 4373 3815"/>
                  <a:gd name="T45" fmla="*/ T44 w 688"/>
                  <a:gd name="T46" fmla="+- 0 -23 -633"/>
                  <a:gd name="T47" fmla="*/ -23 h 686"/>
                  <a:gd name="T48" fmla="+- 0 4310 3815"/>
                  <a:gd name="T49" fmla="*/ T48 w 688"/>
                  <a:gd name="T50" fmla="+- 0 18 -633"/>
                  <a:gd name="T51" fmla="*/ 18 h 686"/>
                  <a:gd name="T52" fmla="+- 0 4237 3815"/>
                  <a:gd name="T53" fmla="*/ T52 w 688"/>
                  <a:gd name="T54" fmla="+- 0 44 -633"/>
                  <a:gd name="T55" fmla="*/ 44 h 686"/>
                  <a:gd name="T56" fmla="+- 0 4159 3815"/>
                  <a:gd name="T57" fmla="*/ T56 w 688"/>
                  <a:gd name="T58" fmla="+- 0 53 -633"/>
                  <a:gd name="T59" fmla="*/ 53 h 686"/>
                  <a:gd name="T60" fmla="+- 0 4080 3815"/>
                  <a:gd name="T61" fmla="*/ T60 w 688"/>
                  <a:gd name="T62" fmla="+- 0 44 -633"/>
                  <a:gd name="T63" fmla="*/ 44 h 686"/>
                  <a:gd name="T64" fmla="+- 0 4007 3815"/>
                  <a:gd name="T65" fmla="*/ T64 w 688"/>
                  <a:gd name="T66" fmla="+- 0 18 -633"/>
                  <a:gd name="T67" fmla="*/ 18 h 686"/>
                  <a:gd name="T68" fmla="+- 0 3944 3815"/>
                  <a:gd name="T69" fmla="*/ T68 w 688"/>
                  <a:gd name="T70" fmla="+- 0 -23 -633"/>
                  <a:gd name="T71" fmla="*/ -23 h 686"/>
                  <a:gd name="T72" fmla="+- 0 3890 3815"/>
                  <a:gd name="T73" fmla="*/ T72 w 688"/>
                  <a:gd name="T74" fmla="+- 0 -76 -633"/>
                  <a:gd name="T75" fmla="*/ -76 h 686"/>
                  <a:gd name="T76" fmla="+- 0 3850 3815"/>
                  <a:gd name="T77" fmla="*/ T76 w 688"/>
                  <a:gd name="T78" fmla="+- 0 -139 -633"/>
                  <a:gd name="T79" fmla="*/ -139 h 686"/>
                  <a:gd name="T80" fmla="+- 0 3824 3815"/>
                  <a:gd name="T81" fmla="*/ T80 w 688"/>
                  <a:gd name="T82" fmla="+- 0 -212 -633"/>
                  <a:gd name="T83" fmla="*/ -212 h 686"/>
                  <a:gd name="T84" fmla="+- 0 3815 3815"/>
                  <a:gd name="T85" fmla="*/ T84 w 688"/>
                  <a:gd name="T86" fmla="+- 0 -290 -633"/>
                  <a:gd name="T87" fmla="*/ -290 h 686"/>
                  <a:gd name="T88" fmla="+- 0 3824 3815"/>
                  <a:gd name="T89" fmla="*/ T88 w 688"/>
                  <a:gd name="T90" fmla="+- 0 -369 -633"/>
                  <a:gd name="T91" fmla="*/ -369 h 686"/>
                  <a:gd name="T92" fmla="+- 0 3850 3815"/>
                  <a:gd name="T93" fmla="*/ T92 w 688"/>
                  <a:gd name="T94" fmla="+- 0 -441 -633"/>
                  <a:gd name="T95" fmla="*/ -441 h 686"/>
                  <a:gd name="T96" fmla="+- 0 3890 3815"/>
                  <a:gd name="T97" fmla="*/ T96 w 688"/>
                  <a:gd name="T98" fmla="+- 0 -504 -633"/>
                  <a:gd name="T99" fmla="*/ -504 h 686"/>
                  <a:gd name="T100" fmla="+- 0 3944 3815"/>
                  <a:gd name="T101" fmla="*/ T100 w 688"/>
                  <a:gd name="T102" fmla="+- 0 -557 -633"/>
                  <a:gd name="T103" fmla="*/ -557 h 686"/>
                  <a:gd name="T104" fmla="+- 0 4007 3815"/>
                  <a:gd name="T105" fmla="*/ T104 w 688"/>
                  <a:gd name="T106" fmla="+- 0 -598 -633"/>
                  <a:gd name="T107" fmla="*/ -598 h 686"/>
                  <a:gd name="T108" fmla="+- 0 4080 3815"/>
                  <a:gd name="T109" fmla="*/ T108 w 688"/>
                  <a:gd name="T110" fmla="+- 0 -624 -633"/>
                  <a:gd name="T111" fmla="*/ -624 h 686"/>
                  <a:gd name="T112" fmla="+- 0 4159 3815"/>
                  <a:gd name="T113" fmla="*/ T112 w 688"/>
                  <a:gd name="T114" fmla="+- 0 -633 -633"/>
                  <a:gd name="T115" fmla="*/ -633 h 68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</a:cxnLst>
                <a:rect l="0" t="0" r="r" b="b"/>
                <a:pathLst>
                  <a:path w="688" h="686">
                    <a:moveTo>
                      <a:pt x="344" y="0"/>
                    </a:moveTo>
                    <a:lnTo>
                      <a:pt x="422" y="9"/>
                    </a:lnTo>
                    <a:lnTo>
                      <a:pt x="495" y="35"/>
                    </a:lnTo>
                    <a:lnTo>
                      <a:pt x="558" y="76"/>
                    </a:lnTo>
                    <a:lnTo>
                      <a:pt x="612" y="129"/>
                    </a:lnTo>
                    <a:lnTo>
                      <a:pt x="652" y="192"/>
                    </a:lnTo>
                    <a:lnTo>
                      <a:pt x="678" y="264"/>
                    </a:lnTo>
                    <a:lnTo>
                      <a:pt x="687" y="343"/>
                    </a:lnTo>
                    <a:lnTo>
                      <a:pt x="678" y="421"/>
                    </a:lnTo>
                    <a:lnTo>
                      <a:pt x="652" y="494"/>
                    </a:lnTo>
                    <a:lnTo>
                      <a:pt x="612" y="557"/>
                    </a:lnTo>
                    <a:lnTo>
                      <a:pt x="558" y="610"/>
                    </a:lnTo>
                    <a:lnTo>
                      <a:pt x="495" y="651"/>
                    </a:lnTo>
                    <a:lnTo>
                      <a:pt x="422" y="677"/>
                    </a:lnTo>
                    <a:lnTo>
                      <a:pt x="344" y="686"/>
                    </a:lnTo>
                    <a:lnTo>
                      <a:pt x="265" y="677"/>
                    </a:lnTo>
                    <a:lnTo>
                      <a:pt x="192" y="651"/>
                    </a:lnTo>
                    <a:lnTo>
                      <a:pt x="129" y="610"/>
                    </a:lnTo>
                    <a:lnTo>
                      <a:pt x="75" y="557"/>
                    </a:lnTo>
                    <a:lnTo>
                      <a:pt x="35" y="494"/>
                    </a:lnTo>
                    <a:lnTo>
                      <a:pt x="9" y="421"/>
                    </a:lnTo>
                    <a:lnTo>
                      <a:pt x="0" y="343"/>
                    </a:lnTo>
                    <a:lnTo>
                      <a:pt x="9" y="264"/>
                    </a:lnTo>
                    <a:lnTo>
                      <a:pt x="35" y="192"/>
                    </a:lnTo>
                    <a:lnTo>
                      <a:pt x="75" y="129"/>
                    </a:lnTo>
                    <a:lnTo>
                      <a:pt x="129" y="76"/>
                    </a:lnTo>
                    <a:lnTo>
                      <a:pt x="192" y="35"/>
                    </a:lnTo>
                    <a:lnTo>
                      <a:pt x="265" y="9"/>
                    </a:lnTo>
                    <a:lnTo>
                      <a:pt x="344" y="0"/>
                    </a:lnTo>
                    <a:close/>
                  </a:path>
                </a:pathLst>
              </a:custGeom>
              <a:noFill/>
              <a:ln w="1729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4158" y="-815"/>
                <a:ext cx="863" cy="525"/>
              </a:xfrm>
              <a:custGeom>
                <a:avLst/>
                <a:gdLst>
                  <a:gd name="T0" fmla="+- 0 4159 4159"/>
                  <a:gd name="T1" fmla="*/ T0 w 863"/>
                  <a:gd name="T2" fmla="+- 0 -290 -815"/>
                  <a:gd name="T3" fmla="*/ -290 h 525"/>
                  <a:gd name="T4" fmla="+- 0 4612 4159"/>
                  <a:gd name="T5" fmla="*/ T4 w 863"/>
                  <a:gd name="T6" fmla="+- 0 -815 -815"/>
                  <a:gd name="T7" fmla="*/ -815 h 525"/>
                  <a:gd name="T8" fmla="+- 0 5021 4159"/>
                  <a:gd name="T9" fmla="*/ T8 w 863"/>
                  <a:gd name="T10" fmla="+- 0 -296 -815"/>
                  <a:gd name="T11" fmla="*/ -296 h 52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863" h="525">
                    <a:moveTo>
                      <a:pt x="0" y="525"/>
                    </a:moveTo>
                    <a:lnTo>
                      <a:pt x="453" y="0"/>
                    </a:lnTo>
                    <a:lnTo>
                      <a:pt x="862" y="519"/>
                    </a:lnTo>
                  </a:path>
                </a:pathLst>
              </a:custGeom>
              <a:noFill/>
              <a:ln w="17297">
                <a:solidFill>
                  <a:srgbClr val="231F2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AutoShape 18"/>
              <p:cNvSpPr>
                <a:spLocks/>
              </p:cNvSpPr>
              <p:nvPr/>
            </p:nvSpPr>
            <p:spPr bwMode="auto">
              <a:xfrm>
                <a:off x="-495" y="9525"/>
                <a:ext cx="140" cy="520"/>
              </a:xfrm>
              <a:custGeom>
                <a:avLst/>
                <a:gdLst>
                  <a:gd name="T0" fmla="+- 0 5362 -494"/>
                  <a:gd name="T1" fmla="*/ T0 w 140"/>
                  <a:gd name="T2" fmla="+- 0 -1184 9525"/>
                  <a:gd name="T3" fmla="*/ -1184 h 520"/>
                  <a:gd name="T4" fmla="+- 0 5362 -494"/>
                  <a:gd name="T5" fmla="*/ T4 w 140"/>
                  <a:gd name="T6" fmla="+- 0 -685 9525"/>
                  <a:gd name="T7" fmla="*/ -685 h 520"/>
                  <a:gd name="T8" fmla="+- 0 5432 -494"/>
                  <a:gd name="T9" fmla="*/ T8 w 140"/>
                  <a:gd name="T10" fmla="+- 0 -771 9525"/>
                  <a:gd name="T11" fmla="*/ -771 h 520"/>
                  <a:gd name="T12" fmla="+- 0 5362 -494"/>
                  <a:gd name="T13" fmla="*/ T12 w 140"/>
                  <a:gd name="T14" fmla="+- 0 -664 9525"/>
                  <a:gd name="T15" fmla="*/ -664 h 520"/>
                  <a:gd name="T16" fmla="+- 0 5293 -494"/>
                  <a:gd name="T17" fmla="*/ T16 w 140"/>
                  <a:gd name="T18" fmla="+- 0 -771 9525"/>
                  <a:gd name="T19" fmla="*/ -771 h 52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40" h="520">
                    <a:moveTo>
                      <a:pt x="5856" y="-10709"/>
                    </a:moveTo>
                    <a:lnTo>
                      <a:pt x="5856" y="-10210"/>
                    </a:lnTo>
                    <a:moveTo>
                      <a:pt x="5926" y="-10296"/>
                    </a:moveTo>
                    <a:lnTo>
                      <a:pt x="5856" y="-10189"/>
                    </a:lnTo>
                    <a:lnTo>
                      <a:pt x="5787" y="-10296"/>
                    </a:lnTo>
                  </a:path>
                </a:pathLst>
              </a:custGeom>
              <a:noFill/>
              <a:ln w="17297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AutoShape 19"/>
              <p:cNvSpPr>
                <a:spLocks/>
              </p:cNvSpPr>
              <p:nvPr/>
            </p:nvSpPr>
            <p:spPr bwMode="auto">
              <a:xfrm>
                <a:off x="4114" y="-859"/>
                <a:ext cx="951" cy="613"/>
              </a:xfrm>
              <a:custGeom>
                <a:avLst/>
                <a:gdLst>
                  <a:gd name="T0" fmla="+- 0 4202 4115"/>
                  <a:gd name="T1" fmla="*/ T0 w 951"/>
                  <a:gd name="T2" fmla="+- 0 -290 -859"/>
                  <a:gd name="T3" fmla="*/ -290 h 613"/>
                  <a:gd name="T4" fmla="+- 0 4199 4115"/>
                  <a:gd name="T5" fmla="*/ T4 w 951"/>
                  <a:gd name="T6" fmla="+- 0 -307 -859"/>
                  <a:gd name="T7" fmla="*/ -307 h 613"/>
                  <a:gd name="T8" fmla="+- 0 4190 4115"/>
                  <a:gd name="T9" fmla="*/ T8 w 951"/>
                  <a:gd name="T10" fmla="+- 0 -321 -859"/>
                  <a:gd name="T11" fmla="*/ -321 h 613"/>
                  <a:gd name="T12" fmla="+- 0 4176 4115"/>
                  <a:gd name="T13" fmla="*/ T12 w 951"/>
                  <a:gd name="T14" fmla="+- 0 -331 -859"/>
                  <a:gd name="T15" fmla="*/ -331 h 613"/>
                  <a:gd name="T16" fmla="+- 0 4159 4115"/>
                  <a:gd name="T17" fmla="*/ T16 w 951"/>
                  <a:gd name="T18" fmla="+- 0 -334 -859"/>
                  <a:gd name="T19" fmla="*/ -334 h 613"/>
                  <a:gd name="T20" fmla="+- 0 4141 4115"/>
                  <a:gd name="T21" fmla="*/ T20 w 951"/>
                  <a:gd name="T22" fmla="+- 0 -331 -859"/>
                  <a:gd name="T23" fmla="*/ -331 h 613"/>
                  <a:gd name="T24" fmla="+- 0 4127 4115"/>
                  <a:gd name="T25" fmla="*/ T24 w 951"/>
                  <a:gd name="T26" fmla="+- 0 -321 -859"/>
                  <a:gd name="T27" fmla="*/ -321 h 613"/>
                  <a:gd name="T28" fmla="+- 0 4118 4115"/>
                  <a:gd name="T29" fmla="*/ T28 w 951"/>
                  <a:gd name="T30" fmla="+- 0 -307 -859"/>
                  <a:gd name="T31" fmla="*/ -307 h 613"/>
                  <a:gd name="T32" fmla="+- 0 4115 4115"/>
                  <a:gd name="T33" fmla="*/ T32 w 951"/>
                  <a:gd name="T34" fmla="+- 0 -290 -859"/>
                  <a:gd name="T35" fmla="*/ -290 h 613"/>
                  <a:gd name="T36" fmla="+- 0 4118 4115"/>
                  <a:gd name="T37" fmla="*/ T36 w 951"/>
                  <a:gd name="T38" fmla="+- 0 -273 -859"/>
                  <a:gd name="T39" fmla="*/ -273 h 613"/>
                  <a:gd name="T40" fmla="+- 0 4127 4115"/>
                  <a:gd name="T41" fmla="*/ T40 w 951"/>
                  <a:gd name="T42" fmla="+- 0 -259 -859"/>
                  <a:gd name="T43" fmla="*/ -259 h 613"/>
                  <a:gd name="T44" fmla="+- 0 4141 4115"/>
                  <a:gd name="T45" fmla="*/ T44 w 951"/>
                  <a:gd name="T46" fmla="+- 0 -250 -859"/>
                  <a:gd name="T47" fmla="*/ -250 h 613"/>
                  <a:gd name="T48" fmla="+- 0 4159 4115"/>
                  <a:gd name="T49" fmla="*/ T48 w 951"/>
                  <a:gd name="T50" fmla="+- 0 -246 -859"/>
                  <a:gd name="T51" fmla="*/ -246 h 613"/>
                  <a:gd name="T52" fmla="+- 0 4176 4115"/>
                  <a:gd name="T53" fmla="*/ T52 w 951"/>
                  <a:gd name="T54" fmla="+- 0 -250 -859"/>
                  <a:gd name="T55" fmla="*/ -250 h 613"/>
                  <a:gd name="T56" fmla="+- 0 4190 4115"/>
                  <a:gd name="T57" fmla="*/ T56 w 951"/>
                  <a:gd name="T58" fmla="+- 0 -259 -859"/>
                  <a:gd name="T59" fmla="*/ -259 h 613"/>
                  <a:gd name="T60" fmla="+- 0 4199 4115"/>
                  <a:gd name="T61" fmla="*/ T60 w 951"/>
                  <a:gd name="T62" fmla="+- 0 -273 -859"/>
                  <a:gd name="T63" fmla="*/ -273 h 613"/>
                  <a:gd name="T64" fmla="+- 0 4202 4115"/>
                  <a:gd name="T65" fmla="*/ T64 w 951"/>
                  <a:gd name="T66" fmla="+- 0 -290 -859"/>
                  <a:gd name="T67" fmla="*/ -290 h 613"/>
                  <a:gd name="T68" fmla="+- 0 4656 4115"/>
                  <a:gd name="T69" fmla="*/ T68 w 951"/>
                  <a:gd name="T70" fmla="+- 0 -815 -859"/>
                  <a:gd name="T71" fmla="*/ -815 h 613"/>
                  <a:gd name="T72" fmla="+- 0 4652 4115"/>
                  <a:gd name="T73" fmla="*/ T72 w 951"/>
                  <a:gd name="T74" fmla="+- 0 -832 -859"/>
                  <a:gd name="T75" fmla="*/ -832 h 613"/>
                  <a:gd name="T76" fmla="+- 0 4643 4115"/>
                  <a:gd name="T77" fmla="*/ T76 w 951"/>
                  <a:gd name="T78" fmla="+- 0 -846 -859"/>
                  <a:gd name="T79" fmla="*/ -846 h 613"/>
                  <a:gd name="T80" fmla="+- 0 4629 4115"/>
                  <a:gd name="T81" fmla="*/ T80 w 951"/>
                  <a:gd name="T82" fmla="+- 0 -855 -859"/>
                  <a:gd name="T83" fmla="*/ -855 h 613"/>
                  <a:gd name="T84" fmla="+- 0 4612 4115"/>
                  <a:gd name="T85" fmla="*/ T84 w 951"/>
                  <a:gd name="T86" fmla="+- 0 -859 -859"/>
                  <a:gd name="T87" fmla="*/ -859 h 613"/>
                  <a:gd name="T88" fmla="+- 0 4595 4115"/>
                  <a:gd name="T89" fmla="*/ T88 w 951"/>
                  <a:gd name="T90" fmla="+- 0 -855 -859"/>
                  <a:gd name="T91" fmla="*/ -855 h 613"/>
                  <a:gd name="T92" fmla="+- 0 4581 4115"/>
                  <a:gd name="T93" fmla="*/ T92 w 951"/>
                  <a:gd name="T94" fmla="+- 0 -846 -859"/>
                  <a:gd name="T95" fmla="*/ -846 h 613"/>
                  <a:gd name="T96" fmla="+- 0 4571 4115"/>
                  <a:gd name="T97" fmla="*/ T96 w 951"/>
                  <a:gd name="T98" fmla="+- 0 -832 -859"/>
                  <a:gd name="T99" fmla="*/ -832 h 613"/>
                  <a:gd name="T100" fmla="+- 0 4568 4115"/>
                  <a:gd name="T101" fmla="*/ T100 w 951"/>
                  <a:gd name="T102" fmla="+- 0 -815 -859"/>
                  <a:gd name="T103" fmla="*/ -815 h 613"/>
                  <a:gd name="T104" fmla="+- 0 4571 4115"/>
                  <a:gd name="T105" fmla="*/ T104 w 951"/>
                  <a:gd name="T106" fmla="+- 0 -798 -859"/>
                  <a:gd name="T107" fmla="*/ -798 h 613"/>
                  <a:gd name="T108" fmla="+- 0 4581 4115"/>
                  <a:gd name="T109" fmla="*/ T108 w 951"/>
                  <a:gd name="T110" fmla="+- 0 -784 -859"/>
                  <a:gd name="T111" fmla="*/ -784 h 613"/>
                  <a:gd name="T112" fmla="+- 0 4595 4115"/>
                  <a:gd name="T113" fmla="*/ T112 w 951"/>
                  <a:gd name="T114" fmla="+- 0 -774 -859"/>
                  <a:gd name="T115" fmla="*/ -774 h 613"/>
                  <a:gd name="T116" fmla="+- 0 4612 4115"/>
                  <a:gd name="T117" fmla="*/ T116 w 951"/>
                  <a:gd name="T118" fmla="+- 0 -771 -859"/>
                  <a:gd name="T119" fmla="*/ -771 h 613"/>
                  <a:gd name="T120" fmla="+- 0 4629 4115"/>
                  <a:gd name="T121" fmla="*/ T120 w 951"/>
                  <a:gd name="T122" fmla="+- 0 -774 -859"/>
                  <a:gd name="T123" fmla="*/ -774 h 613"/>
                  <a:gd name="T124" fmla="+- 0 4643 4115"/>
                  <a:gd name="T125" fmla="*/ T124 w 951"/>
                  <a:gd name="T126" fmla="+- 0 -784 -859"/>
                  <a:gd name="T127" fmla="*/ -784 h 613"/>
                  <a:gd name="T128" fmla="+- 0 4652 4115"/>
                  <a:gd name="T129" fmla="*/ T128 w 951"/>
                  <a:gd name="T130" fmla="+- 0 -798 -859"/>
                  <a:gd name="T131" fmla="*/ -798 h 613"/>
                  <a:gd name="T132" fmla="+- 0 4656 4115"/>
                  <a:gd name="T133" fmla="*/ T132 w 951"/>
                  <a:gd name="T134" fmla="+- 0 -815 -859"/>
                  <a:gd name="T135" fmla="*/ -815 h 613"/>
                  <a:gd name="T136" fmla="+- 0 5065 4115"/>
                  <a:gd name="T137" fmla="*/ T136 w 951"/>
                  <a:gd name="T138" fmla="+- 0 -296 -859"/>
                  <a:gd name="T139" fmla="*/ -296 h 613"/>
                  <a:gd name="T140" fmla="+- 0 5062 4115"/>
                  <a:gd name="T141" fmla="*/ T140 w 951"/>
                  <a:gd name="T142" fmla="+- 0 -313 -859"/>
                  <a:gd name="T143" fmla="*/ -313 h 613"/>
                  <a:gd name="T144" fmla="+- 0 5052 4115"/>
                  <a:gd name="T145" fmla="*/ T144 w 951"/>
                  <a:gd name="T146" fmla="+- 0 -327 -859"/>
                  <a:gd name="T147" fmla="*/ -327 h 613"/>
                  <a:gd name="T148" fmla="+- 0 5038 4115"/>
                  <a:gd name="T149" fmla="*/ T148 w 951"/>
                  <a:gd name="T150" fmla="+- 0 -336 -859"/>
                  <a:gd name="T151" fmla="*/ -336 h 613"/>
                  <a:gd name="T152" fmla="+- 0 5021 4115"/>
                  <a:gd name="T153" fmla="*/ T152 w 951"/>
                  <a:gd name="T154" fmla="+- 0 -340 -859"/>
                  <a:gd name="T155" fmla="*/ -340 h 613"/>
                  <a:gd name="T156" fmla="+- 0 5004 4115"/>
                  <a:gd name="T157" fmla="*/ T156 w 951"/>
                  <a:gd name="T158" fmla="+- 0 -336 -859"/>
                  <a:gd name="T159" fmla="*/ -336 h 613"/>
                  <a:gd name="T160" fmla="+- 0 4990 4115"/>
                  <a:gd name="T161" fmla="*/ T160 w 951"/>
                  <a:gd name="T162" fmla="+- 0 -327 -859"/>
                  <a:gd name="T163" fmla="*/ -327 h 613"/>
                  <a:gd name="T164" fmla="+- 0 4981 4115"/>
                  <a:gd name="T165" fmla="*/ T164 w 951"/>
                  <a:gd name="T166" fmla="+- 0 -313 -859"/>
                  <a:gd name="T167" fmla="*/ -313 h 613"/>
                  <a:gd name="T168" fmla="+- 0 4977 4115"/>
                  <a:gd name="T169" fmla="*/ T168 w 951"/>
                  <a:gd name="T170" fmla="+- 0 -296 -859"/>
                  <a:gd name="T171" fmla="*/ -296 h 613"/>
                  <a:gd name="T172" fmla="+- 0 4981 4115"/>
                  <a:gd name="T173" fmla="*/ T172 w 951"/>
                  <a:gd name="T174" fmla="+- 0 -279 -859"/>
                  <a:gd name="T175" fmla="*/ -279 h 613"/>
                  <a:gd name="T176" fmla="+- 0 4990 4115"/>
                  <a:gd name="T177" fmla="*/ T176 w 951"/>
                  <a:gd name="T178" fmla="+- 0 -265 -859"/>
                  <a:gd name="T179" fmla="*/ -265 h 613"/>
                  <a:gd name="T180" fmla="+- 0 5004 4115"/>
                  <a:gd name="T181" fmla="*/ T180 w 951"/>
                  <a:gd name="T182" fmla="+- 0 -255 -859"/>
                  <a:gd name="T183" fmla="*/ -255 h 613"/>
                  <a:gd name="T184" fmla="+- 0 5021 4115"/>
                  <a:gd name="T185" fmla="*/ T184 w 951"/>
                  <a:gd name="T186" fmla="+- 0 -252 -859"/>
                  <a:gd name="T187" fmla="*/ -252 h 613"/>
                  <a:gd name="T188" fmla="+- 0 5038 4115"/>
                  <a:gd name="T189" fmla="*/ T188 w 951"/>
                  <a:gd name="T190" fmla="+- 0 -255 -859"/>
                  <a:gd name="T191" fmla="*/ -255 h 613"/>
                  <a:gd name="T192" fmla="+- 0 5052 4115"/>
                  <a:gd name="T193" fmla="*/ T192 w 951"/>
                  <a:gd name="T194" fmla="+- 0 -265 -859"/>
                  <a:gd name="T195" fmla="*/ -265 h 613"/>
                  <a:gd name="T196" fmla="+- 0 5062 4115"/>
                  <a:gd name="T197" fmla="*/ T196 w 951"/>
                  <a:gd name="T198" fmla="+- 0 -279 -859"/>
                  <a:gd name="T199" fmla="*/ -279 h 613"/>
                  <a:gd name="T200" fmla="+- 0 5065 4115"/>
                  <a:gd name="T201" fmla="*/ T200 w 951"/>
                  <a:gd name="T202" fmla="+- 0 -296 -859"/>
                  <a:gd name="T203" fmla="*/ -296 h 61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</a:cxnLst>
                <a:rect l="0" t="0" r="r" b="b"/>
                <a:pathLst>
                  <a:path w="951" h="613">
                    <a:moveTo>
                      <a:pt x="87" y="569"/>
                    </a:moveTo>
                    <a:lnTo>
                      <a:pt x="84" y="552"/>
                    </a:lnTo>
                    <a:lnTo>
                      <a:pt x="75" y="538"/>
                    </a:lnTo>
                    <a:lnTo>
                      <a:pt x="61" y="528"/>
                    </a:lnTo>
                    <a:lnTo>
                      <a:pt x="44" y="525"/>
                    </a:lnTo>
                    <a:lnTo>
                      <a:pt x="26" y="528"/>
                    </a:lnTo>
                    <a:lnTo>
                      <a:pt x="12" y="538"/>
                    </a:lnTo>
                    <a:lnTo>
                      <a:pt x="3" y="552"/>
                    </a:lnTo>
                    <a:lnTo>
                      <a:pt x="0" y="569"/>
                    </a:lnTo>
                    <a:lnTo>
                      <a:pt x="3" y="586"/>
                    </a:lnTo>
                    <a:lnTo>
                      <a:pt x="12" y="600"/>
                    </a:lnTo>
                    <a:lnTo>
                      <a:pt x="26" y="609"/>
                    </a:lnTo>
                    <a:lnTo>
                      <a:pt x="44" y="613"/>
                    </a:lnTo>
                    <a:lnTo>
                      <a:pt x="61" y="609"/>
                    </a:lnTo>
                    <a:lnTo>
                      <a:pt x="75" y="600"/>
                    </a:lnTo>
                    <a:lnTo>
                      <a:pt x="84" y="586"/>
                    </a:lnTo>
                    <a:lnTo>
                      <a:pt x="87" y="569"/>
                    </a:lnTo>
                    <a:moveTo>
                      <a:pt x="541" y="44"/>
                    </a:moveTo>
                    <a:lnTo>
                      <a:pt x="537" y="27"/>
                    </a:lnTo>
                    <a:lnTo>
                      <a:pt x="528" y="13"/>
                    </a:lnTo>
                    <a:lnTo>
                      <a:pt x="514" y="4"/>
                    </a:lnTo>
                    <a:lnTo>
                      <a:pt x="497" y="0"/>
                    </a:lnTo>
                    <a:lnTo>
                      <a:pt x="480" y="4"/>
                    </a:lnTo>
                    <a:lnTo>
                      <a:pt x="466" y="13"/>
                    </a:lnTo>
                    <a:lnTo>
                      <a:pt x="456" y="27"/>
                    </a:lnTo>
                    <a:lnTo>
                      <a:pt x="453" y="44"/>
                    </a:lnTo>
                    <a:lnTo>
                      <a:pt x="456" y="61"/>
                    </a:lnTo>
                    <a:lnTo>
                      <a:pt x="466" y="75"/>
                    </a:lnTo>
                    <a:lnTo>
                      <a:pt x="480" y="85"/>
                    </a:lnTo>
                    <a:lnTo>
                      <a:pt x="497" y="88"/>
                    </a:lnTo>
                    <a:lnTo>
                      <a:pt x="514" y="85"/>
                    </a:lnTo>
                    <a:lnTo>
                      <a:pt x="528" y="75"/>
                    </a:lnTo>
                    <a:lnTo>
                      <a:pt x="537" y="61"/>
                    </a:lnTo>
                    <a:lnTo>
                      <a:pt x="541" y="44"/>
                    </a:lnTo>
                    <a:moveTo>
                      <a:pt x="950" y="563"/>
                    </a:moveTo>
                    <a:lnTo>
                      <a:pt x="947" y="546"/>
                    </a:lnTo>
                    <a:lnTo>
                      <a:pt x="937" y="532"/>
                    </a:lnTo>
                    <a:lnTo>
                      <a:pt x="923" y="523"/>
                    </a:lnTo>
                    <a:lnTo>
                      <a:pt x="906" y="519"/>
                    </a:lnTo>
                    <a:lnTo>
                      <a:pt x="889" y="523"/>
                    </a:lnTo>
                    <a:lnTo>
                      <a:pt x="875" y="532"/>
                    </a:lnTo>
                    <a:lnTo>
                      <a:pt x="866" y="546"/>
                    </a:lnTo>
                    <a:lnTo>
                      <a:pt x="862" y="563"/>
                    </a:lnTo>
                    <a:lnTo>
                      <a:pt x="866" y="580"/>
                    </a:lnTo>
                    <a:lnTo>
                      <a:pt x="875" y="594"/>
                    </a:lnTo>
                    <a:lnTo>
                      <a:pt x="889" y="604"/>
                    </a:lnTo>
                    <a:lnTo>
                      <a:pt x="906" y="607"/>
                    </a:lnTo>
                    <a:lnTo>
                      <a:pt x="923" y="604"/>
                    </a:lnTo>
                    <a:lnTo>
                      <a:pt x="937" y="594"/>
                    </a:lnTo>
                    <a:lnTo>
                      <a:pt x="947" y="580"/>
                    </a:lnTo>
                    <a:lnTo>
                      <a:pt x="950" y="563"/>
                    </a:lnTo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1044" name="Picture 2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" y="-200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2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8" y="-205"/>
                <a:ext cx="16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6" name="Picture 2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7" y="-1023"/>
                <a:ext cx="12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7" name="Picture 2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2" y="-1029"/>
                <a:ext cx="1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0" name="Group 49"/>
          <p:cNvGrpSpPr/>
          <p:nvPr/>
        </p:nvGrpSpPr>
        <p:grpSpPr>
          <a:xfrm>
            <a:off x="7155466" y="2424117"/>
            <a:ext cx="2685826" cy="708269"/>
            <a:chOff x="7146757" y="2450244"/>
            <a:chExt cx="2685826" cy="87249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46757" y="2450244"/>
              <a:ext cx="1295512" cy="7392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49518" y="2492088"/>
              <a:ext cx="983065" cy="830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4617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of a polar dielectric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440390" y="2017342"/>
            <a:ext cx="8542603" cy="39525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molecules of a polar dielectric have tiny permanent dipole </a:t>
            </a:r>
            <a:r>
              <a:rPr lang="en-US" dirty="0" smtClean="0"/>
              <a:t>moments</a:t>
            </a:r>
          </a:p>
          <a:p>
            <a:r>
              <a:rPr lang="en-US" dirty="0"/>
              <a:t>Due to thermal agitation in the material in the absence of any external electric field, these dipole moments are randomly </a:t>
            </a:r>
            <a:r>
              <a:rPr lang="en-US" dirty="0" smtClean="0"/>
              <a:t>oriented</a:t>
            </a:r>
          </a:p>
          <a:p>
            <a:r>
              <a:rPr lang="en-US" dirty="0"/>
              <a:t>Hence the total dipole </a:t>
            </a:r>
            <a:r>
              <a:rPr lang="en-US" dirty="0" smtClean="0"/>
              <a:t>moment of dielectric material </a:t>
            </a:r>
            <a:r>
              <a:rPr lang="en-US" dirty="0"/>
              <a:t>is </a:t>
            </a:r>
            <a:r>
              <a:rPr lang="en-US" dirty="0" smtClean="0"/>
              <a:t>zero.</a:t>
            </a:r>
          </a:p>
          <a:p>
            <a:r>
              <a:rPr lang="en-US" dirty="0"/>
              <a:t>When an external electric field is applied the dipole moments of different molecules tend to align with the </a:t>
            </a:r>
            <a:r>
              <a:rPr lang="en-US" dirty="0" smtClean="0"/>
              <a:t>field</a:t>
            </a:r>
          </a:p>
          <a:p>
            <a:r>
              <a:rPr lang="en-US" dirty="0"/>
              <a:t>As a result the dielectric develops a net dipole moment in the direction of the external </a:t>
            </a:r>
            <a:r>
              <a:rPr lang="en-US" dirty="0" smtClean="0"/>
              <a:t>field and dielectric material is polarized</a:t>
            </a:r>
          </a:p>
          <a:p>
            <a:r>
              <a:rPr lang="en-US" dirty="0"/>
              <a:t>The extent of polarization depends on the relative values of the two opposing </a:t>
            </a:r>
            <a:r>
              <a:rPr lang="en-US" dirty="0" smtClean="0"/>
              <a:t>energies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dirty="0"/>
              <a:t>The applied external electric field which tends to align the dipole with the </a:t>
            </a:r>
            <a:r>
              <a:rPr lang="en-US" dirty="0" smtClean="0"/>
              <a:t>field.</a:t>
            </a:r>
            <a:endParaRPr lang="en-IN" dirty="0"/>
          </a:p>
          <a:p>
            <a:pPr marL="457200" lvl="0" indent="-457200">
              <a:buFont typeface="+mj-lt"/>
              <a:buAutoNum type="arabicParenR"/>
            </a:pPr>
            <a:r>
              <a:rPr lang="en-US" dirty="0" smtClean="0"/>
              <a:t>Thermal </a:t>
            </a:r>
            <a:r>
              <a:rPr lang="en-US" dirty="0"/>
              <a:t>energy tending to </a:t>
            </a:r>
            <a:r>
              <a:rPr lang="en-US" dirty="0" err="1"/>
              <a:t>randomise</a:t>
            </a:r>
            <a:r>
              <a:rPr lang="en-US" dirty="0"/>
              <a:t> the alignment of the dipole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69" y="2010878"/>
            <a:ext cx="1984921" cy="2011743"/>
          </a:xfrm>
          <a:prstGeom prst="rect">
            <a:avLst/>
          </a:prstGeom>
        </p:spPr>
      </p:pic>
      <p:sp>
        <p:nvSpPr>
          <p:cNvPr id="40" name="Rectangle 6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41" name="Group 33"/>
          <p:cNvGrpSpPr>
            <a:grpSpLocks/>
          </p:cNvGrpSpPr>
          <p:nvPr/>
        </p:nvGrpSpPr>
        <p:grpSpPr bwMode="auto">
          <a:xfrm>
            <a:off x="1288869" y="4173659"/>
            <a:ext cx="1984921" cy="1809130"/>
            <a:chOff x="0" y="0"/>
            <a:chExt cx="2085" cy="1818"/>
          </a:xfrm>
        </p:grpSpPr>
        <p:sp>
          <p:nvSpPr>
            <p:cNvPr id="42" name="Rectangle 64"/>
            <p:cNvSpPr>
              <a:spLocks noChangeArrowheads="1"/>
            </p:cNvSpPr>
            <p:nvPr/>
          </p:nvSpPr>
          <p:spPr bwMode="auto">
            <a:xfrm>
              <a:off x="11" y="11"/>
              <a:ext cx="2062" cy="1794"/>
            </a:xfrm>
            <a:prstGeom prst="rect">
              <a:avLst/>
            </a:prstGeom>
            <a:noFill/>
            <a:ln w="14859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63"/>
            <p:cNvSpPr>
              <a:spLocks/>
            </p:cNvSpPr>
            <p:nvPr/>
          </p:nvSpPr>
          <p:spPr bwMode="auto">
            <a:xfrm>
              <a:off x="264" y="365"/>
              <a:ext cx="664" cy="243"/>
            </a:xfrm>
            <a:custGeom>
              <a:avLst/>
              <a:gdLst>
                <a:gd name="T0" fmla="+- 0 595 264"/>
                <a:gd name="T1" fmla="*/ T0 w 664"/>
                <a:gd name="T2" fmla="+- 0 609 366"/>
                <a:gd name="T3" fmla="*/ 609 h 243"/>
                <a:gd name="T4" fmla="+- 0 700 264"/>
                <a:gd name="T5" fmla="*/ T4 w 664"/>
                <a:gd name="T6" fmla="+- 0 604 366"/>
                <a:gd name="T7" fmla="*/ 604 h 243"/>
                <a:gd name="T8" fmla="+- 0 791 264"/>
                <a:gd name="T9" fmla="*/ T8 w 664"/>
                <a:gd name="T10" fmla="+- 0 588 366"/>
                <a:gd name="T11" fmla="*/ 588 h 243"/>
                <a:gd name="T12" fmla="+- 0 863 264"/>
                <a:gd name="T13" fmla="*/ T12 w 664"/>
                <a:gd name="T14" fmla="+- 0 562 366"/>
                <a:gd name="T15" fmla="*/ 562 h 243"/>
                <a:gd name="T16" fmla="+- 0 928 264"/>
                <a:gd name="T17" fmla="*/ T16 w 664"/>
                <a:gd name="T18" fmla="+- 0 491 366"/>
                <a:gd name="T19" fmla="*/ 491 h 243"/>
                <a:gd name="T20" fmla="+- 0 912 264"/>
                <a:gd name="T21" fmla="*/ T20 w 664"/>
                <a:gd name="T22" fmla="+- 0 453 366"/>
                <a:gd name="T23" fmla="*/ 453 h 243"/>
                <a:gd name="T24" fmla="+- 0 865 264"/>
                <a:gd name="T25" fmla="*/ T24 w 664"/>
                <a:gd name="T26" fmla="+- 0 419 366"/>
                <a:gd name="T27" fmla="*/ 419 h 243"/>
                <a:gd name="T28" fmla="+- 0 794 264"/>
                <a:gd name="T29" fmla="*/ T28 w 664"/>
                <a:gd name="T30" fmla="+- 0 392 366"/>
                <a:gd name="T31" fmla="*/ 392 h 243"/>
                <a:gd name="T32" fmla="+- 0 703 264"/>
                <a:gd name="T33" fmla="*/ T32 w 664"/>
                <a:gd name="T34" fmla="+- 0 373 366"/>
                <a:gd name="T35" fmla="*/ 373 h 243"/>
                <a:gd name="T36" fmla="+- 0 598 264"/>
                <a:gd name="T37" fmla="*/ T36 w 664"/>
                <a:gd name="T38" fmla="+- 0 366 366"/>
                <a:gd name="T39" fmla="*/ 366 h 243"/>
                <a:gd name="T40" fmla="+- 0 493 264"/>
                <a:gd name="T41" fmla="*/ T40 w 664"/>
                <a:gd name="T42" fmla="+- 0 371 366"/>
                <a:gd name="T43" fmla="*/ 371 h 243"/>
                <a:gd name="T44" fmla="+- 0 401 264"/>
                <a:gd name="T45" fmla="*/ T44 w 664"/>
                <a:gd name="T46" fmla="+- 0 387 366"/>
                <a:gd name="T47" fmla="*/ 387 h 243"/>
                <a:gd name="T48" fmla="+- 0 329 264"/>
                <a:gd name="T49" fmla="*/ T48 w 664"/>
                <a:gd name="T50" fmla="+- 0 413 366"/>
                <a:gd name="T51" fmla="*/ 413 h 243"/>
                <a:gd name="T52" fmla="+- 0 282 264"/>
                <a:gd name="T53" fmla="*/ T52 w 664"/>
                <a:gd name="T54" fmla="+- 0 445 366"/>
                <a:gd name="T55" fmla="*/ 445 h 243"/>
                <a:gd name="T56" fmla="+- 0 264 264"/>
                <a:gd name="T57" fmla="*/ T56 w 664"/>
                <a:gd name="T58" fmla="+- 0 483 366"/>
                <a:gd name="T59" fmla="*/ 483 h 243"/>
                <a:gd name="T60" fmla="+- 0 281 264"/>
                <a:gd name="T61" fmla="*/ T60 w 664"/>
                <a:gd name="T62" fmla="+- 0 522 366"/>
                <a:gd name="T63" fmla="*/ 522 h 243"/>
                <a:gd name="T64" fmla="+- 0 328 264"/>
                <a:gd name="T65" fmla="*/ T64 w 664"/>
                <a:gd name="T66" fmla="+- 0 556 366"/>
                <a:gd name="T67" fmla="*/ 556 h 243"/>
                <a:gd name="T68" fmla="+- 0 399 264"/>
                <a:gd name="T69" fmla="*/ T68 w 664"/>
                <a:gd name="T70" fmla="+- 0 583 366"/>
                <a:gd name="T71" fmla="*/ 583 h 243"/>
                <a:gd name="T72" fmla="+- 0 490 264"/>
                <a:gd name="T73" fmla="*/ T72 w 664"/>
                <a:gd name="T74" fmla="+- 0 601 366"/>
                <a:gd name="T75" fmla="*/ 601 h 243"/>
                <a:gd name="T76" fmla="+- 0 595 264"/>
                <a:gd name="T77" fmla="*/ T76 w 664"/>
                <a:gd name="T78" fmla="+- 0 609 366"/>
                <a:gd name="T79" fmla="*/ 609 h 2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664" h="243">
                  <a:moveTo>
                    <a:pt x="331" y="243"/>
                  </a:moveTo>
                  <a:lnTo>
                    <a:pt x="436" y="238"/>
                  </a:lnTo>
                  <a:lnTo>
                    <a:pt x="527" y="222"/>
                  </a:lnTo>
                  <a:lnTo>
                    <a:pt x="599" y="196"/>
                  </a:lnTo>
                  <a:lnTo>
                    <a:pt x="664" y="125"/>
                  </a:lnTo>
                  <a:lnTo>
                    <a:pt x="648" y="87"/>
                  </a:lnTo>
                  <a:lnTo>
                    <a:pt x="601" y="53"/>
                  </a:lnTo>
                  <a:lnTo>
                    <a:pt x="530" y="26"/>
                  </a:lnTo>
                  <a:lnTo>
                    <a:pt x="439" y="7"/>
                  </a:lnTo>
                  <a:lnTo>
                    <a:pt x="334" y="0"/>
                  </a:lnTo>
                  <a:lnTo>
                    <a:pt x="229" y="5"/>
                  </a:lnTo>
                  <a:lnTo>
                    <a:pt x="137" y="21"/>
                  </a:lnTo>
                  <a:lnTo>
                    <a:pt x="65" y="47"/>
                  </a:lnTo>
                  <a:lnTo>
                    <a:pt x="18" y="79"/>
                  </a:lnTo>
                  <a:lnTo>
                    <a:pt x="0" y="117"/>
                  </a:lnTo>
                  <a:lnTo>
                    <a:pt x="17" y="156"/>
                  </a:lnTo>
                  <a:lnTo>
                    <a:pt x="64" y="190"/>
                  </a:lnTo>
                  <a:lnTo>
                    <a:pt x="135" y="217"/>
                  </a:lnTo>
                  <a:lnTo>
                    <a:pt x="226" y="235"/>
                  </a:lnTo>
                  <a:lnTo>
                    <a:pt x="331" y="243"/>
                  </a:lnTo>
                  <a:close/>
                </a:path>
              </a:pathLst>
            </a:custGeom>
            <a:noFill/>
            <a:ln w="14859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62"/>
            <p:cNvSpPr>
              <a:spLocks noChangeArrowheads="1"/>
            </p:cNvSpPr>
            <p:nvPr/>
          </p:nvSpPr>
          <p:spPr bwMode="auto">
            <a:xfrm>
              <a:off x="678" y="484"/>
              <a:ext cx="25" cy="5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Line 61"/>
            <p:cNvSpPr>
              <a:spLocks noChangeShapeType="1"/>
            </p:cNvSpPr>
            <p:nvPr/>
          </p:nvSpPr>
          <p:spPr bwMode="auto">
            <a:xfrm>
              <a:off x="620" y="472"/>
              <a:ext cx="141" cy="0"/>
            </a:xfrm>
            <a:prstGeom prst="line">
              <a:avLst/>
            </a:prstGeom>
            <a:noFill/>
            <a:ln w="15481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678" y="402"/>
              <a:ext cx="25" cy="5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370" y="480"/>
              <a:ext cx="141" cy="0"/>
            </a:xfrm>
            <a:prstGeom prst="line">
              <a:avLst/>
            </a:prstGeom>
            <a:noFill/>
            <a:ln w="22149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auto">
            <a:xfrm>
              <a:off x="1262" y="374"/>
              <a:ext cx="664" cy="243"/>
            </a:xfrm>
            <a:custGeom>
              <a:avLst/>
              <a:gdLst>
                <a:gd name="T0" fmla="+- 0 1593 1263"/>
                <a:gd name="T1" fmla="*/ T0 w 664"/>
                <a:gd name="T2" fmla="+- 0 617 375"/>
                <a:gd name="T3" fmla="*/ 617 h 243"/>
                <a:gd name="T4" fmla="+- 0 1698 1263"/>
                <a:gd name="T5" fmla="*/ T4 w 664"/>
                <a:gd name="T6" fmla="+- 0 612 375"/>
                <a:gd name="T7" fmla="*/ 612 h 243"/>
                <a:gd name="T8" fmla="+- 0 1790 1263"/>
                <a:gd name="T9" fmla="*/ T8 w 664"/>
                <a:gd name="T10" fmla="+- 0 596 375"/>
                <a:gd name="T11" fmla="*/ 596 h 243"/>
                <a:gd name="T12" fmla="+- 0 1862 1263"/>
                <a:gd name="T13" fmla="*/ T12 w 664"/>
                <a:gd name="T14" fmla="+- 0 571 375"/>
                <a:gd name="T15" fmla="*/ 571 h 243"/>
                <a:gd name="T16" fmla="+- 0 1927 1263"/>
                <a:gd name="T17" fmla="*/ T16 w 664"/>
                <a:gd name="T18" fmla="+- 0 500 375"/>
                <a:gd name="T19" fmla="*/ 500 h 243"/>
                <a:gd name="T20" fmla="+- 0 1910 1263"/>
                <a:gd name="T21" fmla="*/ T20 w 664"/>
                <a:gd name="T22" fmla="+- 0 461 375"/>
                <a:gd name="T23" fmla="*/ 461 h 243"/>
                <a:gd name="T24" fmla="+- 0 1864 1263"/>
                <a:gd name="T25" fmla="*/ T24 w 664"/>
                <a:gd name="T26" fmla="+- 0 427 375"/>
                <a:gd name="T27" fmla="*/ 427 h 243"/>
                <a:gd name="T28" fmla="+- 0 1792 1263"/>
                <a:gd name="T29" fmla="*/ T28 w 664"/>
                <a:gd name="T30" fmla="+- 0 400 375"/>
                <a:gd name="T31" fmla="*/ 400 h 243"/>
                <a:gd name="T32" fmla="+- 0 1701 1263"/>
                <a:gd name="T33" fmla="*/ T32 w 664"/>
                <a:gd name="T34" fmla="+- 0 382 375"/>
                <a:gd name="T35" fmla="*/ 382 h 243"/>
                <a:gd name="T36" fmla="+- 0 1596 1263"/>
                <a:gd name="T37" fmla="*/ T36 w 664"/>
                <a:gd name="T38" fmla="+- 0 375 375"/>
                <a:gd name="T39" fmla="*/ 375 h 243"/>
                <a:gd name="T40" fmla="+- 0 1491 1263"/>
                <a:gd name="T41" fmla="*/ T40 w 664"/>
                <a:gd name="T42" fmla="+- 0 380 375"/>
                <a:gd name="T43" fmla="*/ 380 h 243"/>
                <a:gd name="T44" fmla="+- 0 1400 1263"/>
                <a:gd name="T45" fmla="*/ T44 w 664"/>
                <a:gd name="T46" fmla="+- 0 396 375"/>
                <a:gd name="T47" fmla="*/ 396 h 243"/>
                <a:gd name="T48" fmla="+- 0 1328 1263"/>
                <a:gd name="T49" fmla="*/ T48 w 664"/>
                <a:gd name="T50" fmla="+- 0 421 375"/>
                <a:gd name="T51" fmla="*/ 421 h 243"/>
                <a:gd name="T52" fmla="+- 0 1280 1263"/>
                <a:gd name="T53" fmla="*/ T52 w 664"/>
                <a:gd name="T54" fmla="+- 0 454 375"/>
                <a:gd name="T55" fmla="*/ 454 h 243"/>
                <a:gd name="T56" fmla="+- 0 1263 1263"/>
                <a:gd name="T57" fmla="*/ T56 w 664"/>
                <a:gd name="T58" fmla="+- 0 492 375"/>
                <a:gd name="T59" fmla="*/ 492 h 243"/>
                <a:gd name="T60" fmla="+- 0 1279 1263"/>
                <a:gd name="T61" fmla="*/ T60 w 664"/>
                <a:gd name="T62" fmla="+- 0 531 375"/>
                <a:gd name="T63" fmla="*/ 531 h 243"/>
                <a:gd name="T64" fmla="+- 0 1326 1263"/>
                <a:gd name="T65" fmla="*/ T64 w 664"/>
                <a:gd name="T66" fmla="+- 0 565 375"/>
                <a:gd name="T67" fmla="*/ 565 h 243"/>
                <a:gd name="T68" fmla="+- 0 1398 1263"/>
                <a:gd name="T69" fmla="*/ T68 w 664"/>
                <a:gd name="T70" fmla="+- 0 592 375"/>
                <a:gd name="T71" fmla="*/ 592 h 243"/>
                <a:gd name="T72" fmla="+- 0 1489 1263"/>
                <a:gd name="T73" fmla="*/ T72 w 664"/>
                <a:gd name="T74" fmla="+- 0 610 375"/>
                <a:gd name="T75" fmla="*/ 610 h 243"/>
                <a:gd name="T76" fmla="+- 0 1593 1263"/>
                <a:gd name="T77" fmla="*/ T76 w 664"/>
                <a:gd name="T78" fmla="+- 0 617 375"/>
                <a:gd name="T79" fmla="*/ 617 h 2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664" h="243">
                  <a:moveTo>
                    <a:pt x="330" y="242"/>
                  </a:moveTo>
                  <a:lnTo>
                    <a:pt x="435" y="237"/>
                  </a:lnTo>
                  <a:lnTo>
                    <a:pt x="527" y="221"/>
                  </a:lnTo>
                  <a:lnTo>
                    <a:pt x="599" y="196"/>
                  </a:lnTo>
                  <a:lnTo>
                    <a:pt x="664" y="125"/>
                  </a:lnTo>
                  <a:lnTo>
                    <a:pt x="647" y="86"/>
                  </a:lnTo>
                  <a:lnTo>
                    <a:pt x="601" y="52"/>
                  </a:lnTo>
                  <a:lnTo>
                    <a:pt x="529" y="25"/>
                  </a:lnTo>
                  <a:lnTo>
                    <a:pt x="438" y="7"/>
                  </a:lnTo>
                  <a:lnTo>
                    <a:pt x="333" y="0"/>
                  </a:lnTo>
                  <a:lnTo>
                    <a:pt x="228" y="5"/>
                  </a:lnTo>
                  <a:lnTo>
                    <a:pt x="137" y="21"/>
                  </a:lnTo>
                  <a:lnTo>
                    <a:pt x="65" y="46"/>
                  </a:lnTo>
                  <a:lnTo>
                    <a:pt x="17" y="79"/>
                  </a:lnTo>
                  <a:lnTo>
                    <a:pt x="0" y="117"/>
                  </a:lnTo>
                  <a:lnTo>
                    <a:pt x="16" y="156"/>
                  </a:lnTo>
                  <a:lnTo>
                    <a:pt x="63" y="190"/>
                  </a:lnTo>
                  <a:lnTo>
                    <a:pt x="135" y="217"/>
                  </a:lnTo>
                  <a:lnTo>
                    <a:pt x="226" y="235"/>
                  </a:lnTo>
                  <a:lnTo>
                    <a:pt x="330" y="242"/>
                  </a:lnTo>
                  <a:close/>
                </a:path>
              </a:pathLst>
            </a:custGeom>
            <a:noFill/>
            <a:ln w="14859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57"/>
            <p:cNvSpPr>
              <a:spLocks noChangeArrowheads="1"/>
            </p:cNvSpPr>
            <p:nvPr/>
          </p:nvSpPr>
          <p:spPr bwMode="auto">
            <a:xfrm>
              <a:off x="1676" y="493"/>
              <a:ext cx="25" cy="5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1619" y="481"/>
              <a:ext cx="140" cy="0"/>
            </a:xfrm>
            <a:prstGeom prst="line">
              <a:avLst/>
            </a:prstGeom>
            <a:noFill/>
            <a:ln w="15481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1676" y="410"/>
              <a:ext cx="25" cy="5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1368" y="489"/>
              <a:ext cx="141" cy="0"/>
            </a:xfrm>
            <a:prstGeom prst="line">
              <a:avLst/>
            </a:prstGeom>
            <a:noFill/>
            <a:ln w="22149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1262" y="857"/>
              <a:ext cx="664" cy="243"/>
            </a:xfrm>
            <a:custGeom>
              <a:avLst/>
              <a:gdLst>
                <a:gd name="T0" fmla="+- 0 1593 1263"/>
                <a:gd name="T1" fmla="*/ T0 w 664"/>
                <a:gd name="T2" fmla="+- 0 1101 858"/>
                <a:gd name="T3" fmla="*/ 1101 h 243"/>
                <a:gd name="T4" fmla="+- 0 1698 1263"/>
                <a:gd name="T5" fmla="*/ T4 w 664"/>
                <a:gd name="T6" fmla="+- 0 1096 858"/>
                <a:gd name="T7" fmla="*/ 1096 h 243"/>
                <a:gd name="T8" fmla="+- 0 1790 1263"/>
                <a:gd name="T9" fmla="*/ T8 w 664"/>
                <a:gd name="T10" fmla="+- 0 1079 858"/>
                <a:gd name="T11" fmla="*/ 1079 h 243"/>
                <a:gd name="T12" fmla="+- 0 1862 1263"/>
                <a:gd name="T13" fmla="*/ T12 w 664"/>
                <a:gd name="T14" fmla="+- 0 1054 858"/>
                <a:gd name="T15" fmla="*/ 1054 h 243"/>
                <a:gd name="T16" fmla="+- 0 1927 1263"/>
                <a:gd name="T17" fmla="*/ T16 w 664"/>
                <a:gd name="T18" fmla="+- 0 983 858"/>
                <a:gd name="T19" fmla="*/ 983 h 243"/>
                <a:gd name="T20" fmla="+- 0 1910 1263"/>
                <a:gd name="T21" fmla="*/ T20 w 664"/>
                <a:gd name="T22" fmla="+- 0 944 858"/>
                <a:gd name="T23" fmla="*/ 944 h 243"/>
                <a:gd name="T24" fmla="+- 0 1864 1263"/>
                <a:gd name="T25" fmla="*/ T24 w 664"/>
                <a:gd name="T26" fmla="+- 0 911 858"/>
                <a:gd name="T27" fmla="*/ 911 h 243"/>
                <a:gd name="T28" fmla="+- 0 1792 1263"/>
                <a:gd name="T29" fmla="*/ T28 w 664"/>
                <a:gd name="T30" fmla="+- 0 883 858"/>
                <a:gd name="T31" fmla="*/ 883 h 243"/>
                <a:gd name="T32" fmla="+- 0 1701 1263"/>
                <a:gd name="T33" fmla="*/ T32 w 664"/>
                <a:gd name="T34" fmla="+- 0 865 858"/>
                <a:gd name="T35" fmla="*/ 865 h 243"/>
                <a:gd name="T36" fmla="+- 0 1596 1263"/>
                <a:gd name="T37" fmla="*/ T36 w 664"/>
                <a:gd name="T38" fmla="+- 0 858 858"/>
                <a:gd name="T39" fmla="*/ 858 h 243"/>
                <a:gd name="T40" fmla="+- 0 1491 1263"/>
                <a:gd name="T41" fmla="*/ T40 w 664"/>
                <a:gd name="T42" fmla="+- 0 863 858"/>
                <a:gd name="T43" fmla="*/ 863 h 243"/>
                <a:gd name="T44" fmla="+- 0 1400 1263"/>
                <a:gd name="T45" fmla="*/ T44 w 664"/>
                <a:gd name="T46" fmla="+- 0 879 858"/>
                <a:gd name="T47" fmla="*/ 879 h 243"/>
                <a:gd name="T48" fmla="+- 0 1328 1263"/>
                <a:gd name="T49" fmla="*/ T48 w 664"/>
                <a:gd name="T50" fmla="+- 0 904 858"/>
                <a:gd name="T51" fmla="*/ 904 h 243"/>
                <a:gd name="T52" fmla="+- 0 1280 1263"/>
                <a:gd name="T53" fmla="*/ T52 w 664"/>
                <a:gd name="T54" fmla="+- 0 937 858"/>
                <a:gd name="T55" fmla="*/ 937 h 243"/>
                <a:gd name="T56" fmla="+- 0 1263 1263"/>
                <a:gd name="T57" fmla="*/ T56 w 664"/>
                <a:gd name="T58" fmla="+- 0 975 858"/>
                <a:gd name="T59" fmla="*/ 975 h 243"/>
                <a:gd name="T60" fmla="+- 0 1279 1263"/>
                <a:gd name="T61" fmla="*/ T60 w 664"/>
                <a:gd name="T62" fmla="+- 0 1014 858"/>
                <a:gd name="T63" fmla="*/ 1014 h 243"/>
                <a:gd name="T64" fmla="+- 0 1326 1263"/>
                <a:gd name="T65" fmla="*/ T64 w 664"/>
                <a:gd name="T66" fmla="+- 0 1048 858"/>
                <a:gd name="T67" fmla="*/ 1048 h 243"/>
                <a:gd name="T68" fmla="+- 0 1398 1263"/>
                <a:gd name="T69" fmla="*/ T68 w 664"/>
                <a:gd name="T70" fmla="+- 0 1075 858"/>
                <a:gd name="T71" fmla="*/ 1075 h 243"/>
                <a:gd name="T72" fmla="+- 0 1489 1263"/>
                <a:gd name="T73" fmla="*/ T72 w 664"/>
                <a:gd name="T74" fmla="+- 0 1093 858"/>
                <a:gd name="T75" fmla="*/ 1093 h 243"/>
                <a:gd name="T76" fmla="+- 0 1593 1263"/>
                <a:gd name="T77" fmla="*/ T76 w 664"/>
                <a:gd name="T78" fmla="+- 0 1101 858"/>
                <a:gd name="T79" fmla="*/ 1101 h 2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664" h="243">
                  <a:moveTo>
                    <a:pt x="330" y="243"/>
                  </a:moveTo>
                  <a:lnTo>
                    <a:pt x="435" y="238"/>
                  </a:lnTo>
                  <a:lnTo>
                    <a:pt x="527" y="221"/>
                  </a:lnTo>
                  <a:lnTo>
                    <a:pt x="599" y="196"/>
                  </a:lnTo>
                  <a:lnTo>
                    <a:pt x="664" y="125"/>
                  </a:lnTo>
                  <a:lnTo>
                    <a:pt x="647" y="86"/>
                  </a:lnTo>
                  <a:lnTo>
                    <a:pt x="601" y="53"/>
                  </a:lnTo>
                  <a:lnTo>
                    <a:pt x="529" y="25"/>
                  </a:lnTo>
                  <a:lnTo>
                    <a:pt x="438" y="7"/>
                  </a:lnTo>
                  <a:lnTo>
                    <a:pt x="333" y="0"/>
                  </a:lnTo>
                  <a:lnTo>
                    <a:pt x="228" y="5"/>
                  </a:lnTo>
                  <a:lnTo>
                    <a:pt x="137" y="21"/>
                  </a:lnTo>
                  <a:lnTo>
                    <a:pt x="65" y="46"/>
                  </a:lnTo>
                  <a:lnTo>
                    <a:pt x="17" y="79"/>
                  </a:lnTo>
                  <a:lnTo>
                    <a:pt x="0" y="117"/>
                  </a:lnTo>
                  <a:lnTo>
                    <a:pt x="16" y="156"/>
                  </a:lnTo>
                  <a:lnTo>
                    <a:pt x="63" y="190"/>
                  </a:lnTo>
                  <a:lnTo>
                    <a:pt x="135" y="217"/>
                  </a:lnTo>
                  <a:lnTo>
                    <a:pt x="226" y="235"/>
                  </a:lnTo>
                  <a:lnTo>
                    <a:pt x="330" y="243"/>
                  </a:lnTo>
                  <a:close/>
                </a:path>
              </a:pathLst>
            </a:custGeom>
            <a:noFill/>
            <a:ln w="14859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676" y="976"/>
              <a:ext cx="25" cy="5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1619" y="964"/>
              <a:ext cx="140" cy="0"/>
            </a:xfrm>
            <a:prstGeom prst="line">
              <a:avLst/>
            </a:prstGeom>
            <a:noFill/>
            <a:ln w="15481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1676" y="893"/>
              <a:ext cx="25" cy="5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>
              <a:off x="1368" y="972"/>
              <a:ext cx="141" cy="0"/>
            </a:xfrm>
            <a:prstGeom prst="line">
              <a:avLst/>
            </a:prstGeom>
            <a:noFill/>
            <a:ln w="22149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269" y="835"/>
              <a:ext cx="664" cy="243"/>
            </a:xfrm>
            <a:custGeom>
              <a:avLst/>
              <a:gdLst>
                <a:gd name="T0" fmla="+- 0 600 269"/>
                <a:gd name="T1" fmla="*/ T0 w 664"/>
                <a:gd name="T2" fmla="+- 0 1078 835"/>
                <a:gd name="T3" fmla="*/ 1078 h 243"/>
                <a:gd name="T4" fmla="+- 0 705 269"/>
                <a:gd name="T5" fmla="*/ T4 w 664"/>
                <a:gd name="T6" fmla="+- 0 1073 835"/>
                <a:gd name="T7" fmla="*/ 1073 h 243"/>
                <a:gd name="T8" fmla="+- 0 796 269"/>
                <a:gd name="T9" fmla="*/ T8 w 664"/>
                <a:gd name="T10" fmla="+- 0 1057 835"/>
                <a:gd name="T11" fmla="*/ 1057 h 243"/>
                <a:gd name="T12" fmla="+- 0 868 269"/>
                <a:gd name="T13" fmla="*/ T12 w 664"/>
                <a:gd name="T14" fmla="+- 0 1032 835"/>
                <a:gd name="T15" fmla="*/ 1032 h 243"/>
                <a:gd name="T16" fmla="+- 0 933 269"/>
                <a:gd name="T17" fmla="*/ T16 w 664"/>
                <a:gd name="T18" fmla="+- 0 961 835"/>
                <a:gd name="T19" fmla="*/ 961 h 243"/>
                <a:gd name="T20" fmla="+- 0 917 269"/>
                <a:gd name="T21" fmla="*/ T20 w 664"/>
                <a:gd name="T22" fmla="+- 0 922 835"/>
                <a:gd name="T23" fmla="*/ 922 h 243"/>
                <a:gd name="T24" fmla="+- 0 870 269"/>
                <a:gd name="T25" fmla="*/ T24 w 664"/>
                <a:gd name="T26" fmla="+- 0 888 835"/>
                <a:gd name="T27" fmla="*/ 888 h 243"/>
                <a:gd name="T28" fmla="+- 0 799 269"/>
                <a:gd name="T29" fmla="*/ T28 w 664"/>
                <a:gd name="T30" fmla="+- 0 861 835"/>
                <a:gd name="T31" fmla="*/ 861 h 243"/>
                <a:gd name="T32" fmla="+- 0 708 269"/>
                <a:gd name="T33" fmla="*/ T32 w 664"/>
                <a:gd name="T34" fmla="+- 0 843 835"/>
                <a:gd name="T35" fmla="*/ 843 h 243"/>
                <a:gd name="T36" fmla="+- 0 603 269"/>
                <a:gd name="T37" fmla="*/ T36 w 664"/>
                <a:gd name="T38" fmla="+- 0 835 835"/>
                <a:gd name="T39" fmla="*/ 835 h 243"/>
                <a:gd name="T40" fmla="+- 0 498 269"/>
                <a:gd name="T41" fmla="*/ T40 w 664"/>
                <a:gd name="T42" fmla="+- 0 840 835"/>
                <a:gd name="T43" fmla="*/ 840 h 243"/>
                <a:gd name="T44" fmla="+- 0 406 269"/>
                <a:gd name="T45" fmla="*/ T44 w 664"/>
                <a:gd name="T46" fmla="+- 0 857 835"/>
                <a:gd name="T47" fmla="*/ 857 h 243"/>
                <a:gd name="T48" fmla="+- 0 334 269"/>
                <a:gd name="T49" fmla="*/ T48 w 664"/>
                <a:gd name="T50" fmla="+- 0 882 835"/>
                <a:gd name="T51" fmla="*/ 882 h 243"/>
                <a:gd name="T52" fmla="+- 0 287 269"/>
                <a:gd name="T53" fmla="*/ T52 w 664"/>
                <a:gd name="T54" fmla="+- 0 915 835"/>
                <a:gd name="T55" fmla="*/ 915 h 243"/>
                <a:gd name="T56" fmla="+- 0 269 269"/>
                <a:gd name="T57" fmla="*/ T56 w 664"/>
                <a:gd name="T58" fmla="+- 0 953 835"/>
                <a:gd name="T59" fmla="*/ 953 h 243"/>
                <a:gd name="T60" fmla="+- 0 286 269"/>
                <a:gd name="T61" fmla="*/ T60 w 664"/>
                <a:gd name="T62" fmla="+- 0 992 835"/>
                <a:gd name="T63" fmla="*/ 992 h 243"/>
                <a:gd name="T64" fmla="+- 0 333 269"/>
                <a:gd name="T65" fmla="*/ T64 w 664"/>
                <a:gd name="T66" fmla="+- 0 1025 835"/>
                <a:gd name="T67" fmla="*/ 1025 h 243"/>
                <a:gd name="T68" fmla="+- 0 404 269"/>
                <a:gd name="T69" fmla="*/ T68 w 664"/>
                <a:gd name="T70" fmla="+- 0 1053 835"/>
                <a:gd name="T71" fmla="*/ 1053 h 243"/>
                <a:gd name="T72" fmla="+- 0 495 269"/>
                <a:gd name="T73" fmla="*/ T72 w 664"/>
                <a:gd name="T74" fmla="+- 0 1071 835"/>
                <a:gd name="T75" fmla="*/ 1071 h 243"/>
                <a:gd name="T76" fmla="+- 0 600 269"/>
                <a:gd name="T77" fmla="*/ T76 w 664"/>
                <a:gd name="T78" fmla="+- 0 1078 835"/>
                <a:gd name="T79" fmla="*/ 1078 h 2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664" h="243">
                  <a:moveTo>
                    <a:pt x="331" y="243"/>
                  </a:moveTo>
                  <a:lnTo>
                    <a:pt x="436" y="238"/>
                  </a:lnTo>
                  <a:lnTo>
                    <a:pt x="527" y="222"/>
                  </a:lnTo>
                  <a:lnTo>
                    <a:pt x="599" y="197"/>
                  </a:lnTo>
                  <a:lnTo>
                    <a:pt x="664" y="126"/>
                  </a:lnTo>
                  <a:lnTo>
                    <a:pt x="648" y="87"/>
                  </a:lnTo>
                  <a:lnTo>
                    <a:pt x="601" y="53"/>
                  </a:lnTo>
                  <a:lnTo>
                    <a:pt x="530" y="26"/>
                  </a:lnTo>
                  <a:lnTo>
                    <a:pt x="439" y="8"/>
                  </a:lnTo>
                  <a:lnTo>
                    <a:pt x="334" y="0"/>
                  </a:lnTo>
                  <a:lnTo>
                    <a:pt x="229" y="5"/>
                  </a:lnTo>
                  <a:lnTo>
                    <a:pt x="137" y="22"/>
                  </a:lnTo>
                  <a:lnTo>
                    <a:pt x="65" y="47"/>
                  </a:lnTo>
                  <a:lnTo>
                    <a:pt x="18" y="80"/>
                  </a:lnTo>
                  <a:lnTo>
                    <a:pt x="0" y="118"/>
                  </a:lnTo>
                  <a:lnTo>
                    <a:pt x="17" y="157"/>
                  </a:lnTo>
                  <a:lnTo>
                    <a:pt x="64" y="190"/>
                  </a:lnTo>
                  <a:lnTo>
                    <a:pt x="135" y="218"/>
                  </a:lnTo>
                  <a:lnTo>
                    <a:pt x="226" y="236"/>
                  </a:lnTo>
                  <a:lnTo>
                    <a:pt x="331" y="243"/>
                  </a:lnTo>
                  <a:close/>
                </a:path>
              </a:pathLst>
            </a:custGeom>
            <a:noFill/>
            <a:ln w="14859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Rectangle 47"/>
            <p:cNvSpPr>
              <a:spLocks noChangeArrowheads="1"/>
            </p:cNvSpPr>
            <p:nvPr/>
          </p:nvSpPr>
          <p:spPr bwMode="auto">
            <a:xfrm>
              <a:off x="683" y="954"/>
              <a:ext cx="25" cy="5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Line 46"/>
            <p:cNvSpPr>
              <a:spLocks noChangeShapeType="1"/>
            </p:cNvSpPr>
            <p:nvPr/>
          </p:nvSpPr>
          <p:spPr bwMode="auto">
            <a:xfrm>
              <a:off x="625" y="942"/>
              <a:ext cx="141" cy="0"/>
            </a:xfrm>
            <a:prstGeom prst="line">
              <a:avLst/>
            </a:prstGeom>
            <a:noFill/>
            <a:ln w="15481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683" y="871"/>
              <a:ext cx="25" cy="5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375" y="949"/>
              <a:ext cx="141" cy="0"/>
            </a:xfrm>
            <a:prstGeom prst="line">
              <a:avLst/>
            </a:prstGeom>
            <a:noFill/>
            <a:ln w="22149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43"/>
            <p:cNvSpPr>
              <a:spLocks/>
            </p:cNvSpPr>
            <p:nvPr/>
          </p:nvSpPr>
          <p:spPr bwMode="auto">
            <a:xfrm>
              <a:off x="207" y="1313"/>
              <a:ext cx="664" cy="243"/>
            </a:xfrm>
            <a:custGeom>
              <a:avLst/>
              <a:gdLst>
                <a:gd name="T0" fmla="+- 0 538 207"/>
                <a:gd name="T1" fmla="*/ T0 w 664"/>
                <a:gd name="T2" fmla="+- 0 1556 1314"/>
                <a:gd name="T3" fmla="*/ 1556 h 243"/>
                <a:gd name="T4" fmla="+- 0 643 207"/>
                <a:gd name="T5" fmla="*/ T4 w 664"/>
                <a:gd name="T6" fmla="+- 0 1551 1314"/>
                <a:gd name="T7" fmla="*/ 1551 h 243"/>
                <a:gd name="T8" fmla="+- 0 734 207"/>
                <a:gd name="T9" fmla="*/ T8 w 664"/>
                <a:gd name="T10" fmla="+- 0 1535 1314"/>
                <a:gd name="T11" fmla="*/ 1535 h 243"/>
                <a:gd name="T12" fmla="+- 0 806 207"/>
                <a:gd name="T13" fmla="*/ T12 w 664"/>
                <a:gd name="T14" fmla="+- 0 1510 1314"/>
                <a:gd name="T15" fmla="*/ 1510 h 243"/>
                <a:gd name="T16" fmla="+- 0 871 207"/>
                <a:gd name="T17" fmla="*/ T16 w 664"/>
                <a:gd name="T18" fmla="+- 0 1439 1314"/>
                <a:gd name="T19" fmla="*/ 1439 h 243"/>
                <a:gd name="T20" fmla="+- 0 855 207"/>
                <a:gd name="T21" fmla="*/ T20 w 664"/>
                <a:gd name="T22" fmla="+- 0 1400 1314"/>
                <a:gd name="T23" fmla="*/ 1400 h 243"/>
                <a:gd name="T24" fmla="+- 0 808 207"/>
                <a:gd name="T25" fmla="*/ T24 w 664"/>
                <a:gd name="T26" fmla="+- 0 1366 1314"/>
                <a:gd name="T27" fmla="*/ 1366 h 243"/>
                <a:gd name="T28" fmla="+- 0 737 207"/>
                <a:gd name="T29" fmla="*/ T28 w 664"/>
                <a:gd name="T30" fmla="+- 0 1339 1314"/>
                <a:gd name="T31" fmla="*/ 1339 h 243"/>
                <a:gd name="T32" fmla="+- 0 646 207"/>
                <a:gd name="T33" fmla="*/ T32 w 664"/>
                <a:gd name="T34" fmla="+- 0 1321 1314"/>
                <a:gd name="T35" fmla="*/ 1321 h 243"/>
                <a:gd name="T36" fmla="+- 0 541 207"/>
                <a:gd name="T37" fmla="*/ T36 w 664"/>
                <a:gd name="T38" fmla="+- 0 1314 1314"/>
                <a:gd name="T39" fmla="*/ 1314 h 243"/>
                <a:gd name="T40" fmla="+- 0 436 207"/>
                <a:gd name="T41" fmla="*/ T40 w 664"/>
                <a:gd name="T42" fmla="+- 0 1319 1314"/>
                <a:gd name="T43" fmla="*/ 1319 h 243"/>
                <a:gd name="T44" fmla="+- 0 344 207"/>
                <a:gd name="T45" fmla="*/ T44 w 664"/>
                <a:gd name="T46" fmla="+- 0 1335 1314"/>
                <a:gd name="T47" fmla="*/ 1335 h 243"/>
                <a:gd name="T48" fmla="+- 0 272 207"/>
                <a:gd name="T49" fmla="*/ T48 w 664"/>
                <a:gd name="T50" fmla="+- 0 1360 1314"/>
                <a:gd name="T51" fmla="*/ 1360 h 243"/>
                <a:gd name="T52" fmla="+- 0 225 207"/>
                <a:gd name="T53" fmla="*/ T52 w 664"/>
                <a:gd name="T54" fmla="+- 0 1393 1314"/>
                <a:gd name="T55" fmla="*/ 1393 h 243"/>
                <a:gd name="T56" fmla="+- 0 207 207"/>
                <a:gd name="T57" fmla="*/ T56 w 664"/>
                <a:gd name="T58" fmla="+- 0 1431 1314"/>
                <a:gd name="T59" fmla="*/ 1431 h 243"/>
                <a:gd name="T60" fmla="+- 0 224 207"/>
                <a:gd name="T61" fmla="*/ T60 w 664"/>
                <a:gd name="T62" fmla="+- 0 1470 1314"/>
                <a:gd name="T63" fmla="*/ 1470 h 243"/>
                <a:gd name="T64" fmla="+- 0 271 207"/>
                <a:gd name="T65" fmla="*/ T64 w 664"/>
                <a:gd name="T66" fmla="+- 0 1504 1314"/>
                <a:gd name="T67" fmla="*/ 1504 h 243"/>
                <a:gd name="T68" fmla="+- 0 342 207"/>
                <a:gd name="T69" fmla="*/ T68 w 664"/>
                <a:gd name="T70" fmla="+- 0 1531 1314"/>
                <a:gd name="T71" fmla="*/ 1531 h 243"/>
                <a:gd name="T72" fmla="+- 0 433 207"/>
                <a:gd name="T73" fmla="*/ T72 w 664"/>
                <a:gd name="T74" fmla="+- 0 1549 1314"/>
                <a:gd name="T75" fmla="*/ 1549 h 243"/>
                <a:gd name="T76" fmla="+- 0 538 207"/>
                <a:gd name="T77" fmla="*/ T76 w 664"/>
                <a:gd name="T78" fmla="+- 0 1556 1314"/>
                <a:gd name="T79" fmla="*/ 1556 h 2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664" h="243">
                  <a:moveTo>
                    <a:pt x="331" y="242"/>
                  </a:moveTo>
                  <a:lnTo>
                    <a:pt x="436" y="237"/>
                  </a:lnTo>
                  <a:lnTo>
                    <a:pt x="527" y="221"/>
                  </a:lnTo>
                  <a:lnTo>
                    <a:pt x="599" y="196"/>
                  </a:lnTo>
                  <a:lnTo>
                    <a:pt x="664" y="125"/>
                  </a:lnTo>
                  <a:lnTo>
                    <a:pt x="648" y="86"/>
                  </a:lnTo>
                  <a:lnTo>
                    <a:pt x="601" y="52"/>
                  </a:lnTo>
                  <a:lnTo>
                    <a:pt x="530" y="25"/>
                  </a:lnTo>
                  <a:lnTo>
                    <a:pt x="439" y="7"/>
                  </a:lnTo>
                  <a:lnTo>
                    <a:pt x="334" y="0"/>
                  </a:lnTo>
                  <a:lnTo>
                    <a:pt x="229" y="5"/>
                  </a:lnTo>
                  <a:lnTo>
                    <a:pt x="137" y="21"/>
                  </a:lnTo>
                  <a:lnTo>
                    <a:pt x="65" y="46"/>
                  </a:lnTo>
                  <a:lnTo>
                    <a:pt x="18" y="79"/>
                  </a:lnTo>
                  <a:lnTo>
                    <a:pt x="0" y="117"/>
                  </a:lnTo>
                  <a:lnTo>
                    <a:pt x="17" y="156"/>
                  </a:lnTo>
                  <a:lnTo>
                    <a:pt x="64" y="190"/>
                  </a:lnTo>
                  <a:lnTo>
                    <a:pt x="135" y="217"/>
                  </a:lnTo>
                  <a:lnTo>
                    <a:pt x="226" y="235"/>
                  </a:lnTo>
                  <a:lnTo>
                    <a:pt x="331" y="242"/>
                  </a:lnTo>
                  <a:close/>
                </a:path>
              </a:pathLst>
            </a:custGeom>
            <a:noFill/>
            <a:ln w="14859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8" name="Rectangle 42"/>
            <p:cNvSpPr>
              <a:spLocks noChangeArrowheads="1"/>
            </p:cNvSpPr>
            <p:nvPr/>
          </p:nvSpPr>
          <p:spPr bwMode="auto">
            <a:xfrm>
              <a:off x="621" y="1432"/>
              <a:ext cx="25" cy="5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9" name="Line 41"/>
            <p:cNvSpPr>
              <a:spLocks noChangeShapeType="1"/>
            </p:cNvSpPr>
            <p:nvPr/>
          </p:nvSpPr>
          <p:spPr bwMode="auto">
            <a:xfrm>
              <a:off x="563" y="1420"/>
              <a:ext cx="141" cy="0"/>
            </a:xfrm>
            <a:prstGeom prst="line">
              <a:avLst/>
            </a:prstGeom>
            <a:noFill/>
            <a:ln w="15481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0" name="Rectangle 40"/>
            <p:cNvSpPr>
              <a:spLocks noChangeArrowheads="1"/>
            </p:cNvSpPr>
            <p:nvPr/>
          </p:nvSpPr>
          <p:spPr bwMode="auto">
            <a:xfrm>
              <a:off x="621" y="1349"/>
              <a:ext cx="25" cy="5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1" name="Line 39"/>
            <p:cNvSpPr>
              <a:spLocks noChangeShapeType="1"/>
            </p:cNvSpPr>
            <p:nvPr/>
          </p:nvSpPr>
          <p:spPr bwMode="auto">
            <a:xfrm>
              <a:off x="313" y="1428"/>
              <a:ext cx="141" cy="0"/>
            </a:xfrm>
            <a:prstGeom prst="line">
              <a:avLst/>
            </a:prstGeom>
            <a:noFill/>
            <a:ln w="22149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2" name="Freeform 38"/>
            <p:cNvSpPr>
              <a:spLocks/>
            </p:cNvSpPr>
            <p:nvPr/>
          </p:nvSpPr>
          <p:spPr bwMode="auto">
            <a:xfrm>
              <a:off x="1257" y="1343"/>
              <a:ext cx="664" cy="243"/>
            </a:xfrm>
            <a:custGeom>
              <a:avLst/>
              <a:gdLst>
                <a:gd name="T0" fmla="+- 0 1588 1258"/>
                <a:gd name="T1" fmla="*/ T0 w 664"/>
                <a:gd name="T2" fmla="+- 0 1586 1343"/>
                <a:gd name="T3" fmla="*/ 1586 h 243"/>
                <a:gd name="T4" fmla="+- 0 1693 1258"/>
                <a:gd name="T5" fmla="*/ T4 w 664"/>
                <a:gd name="T6" fmla="+- 0 1581 1343"/>
                <a:gd name="T7" fmla="*/ 1581 h 243"/>
                <a:gd name="T8" fmla="+- 0 1785 1258"/>
                <a:gd name="T9" fmla="*/ T8 w 664"/>
                <a:gd name="T10" fmla="+- 0 1565 1343"/>
                <a:gd name="T11" fmla="*/ 1565 h 243"/>
                <a:gd name="T12" fmla="+- 0 1857 1258"/>
                <a:gd name="T13" fmla="*/ T12 w 664"/>
                <a:gd name="T14" fmla="+- 0 1540 1343"/>
                <a:gd name="T15" fmla="*/ 1540 h 243"/>
                <a:gd name="T16" fmla="+- 0 1922 1258"/>
                <a:gd name="T17" fmla="*/ T16 w 664"/>
                <a:gd name="T18" fmla="+- 0 1469 1343"/>
                <a:gd name="T19" fmla="*/ 1469 h 243"/>
                <a:gd name="T20" fmla="+- 0 1905 1258"/>
                <a:gd name="T21" fmla="*/ T20 w 664"/>
                <a:gd name="T22" fmla="+- 0 1430 1343"/>
                <a:gd name="T23" fmla="*/ 1430 h 243"/>
                <a:gd name="T24" fmla="+- 0 1859 1258"/>
                <a:gd name="T25" fmla="*/ T24 w 664"/>
                <a:gd name="T26" fmla="+- 0 1396 1343"/>
                <a:gd name="T27" fmla="*/ 1396 h 243"/>
                <a:gd name="T28" fmla="+- 0 1787 1258"/>
                <a:gd name="T29" fmla="*/ T28 w 664"/>
                <a:gd name="T30" fmla="+- 0 1369 1343"/>
                <a:gd name="T31" fmla="*/ 1369 h 243"/>
                <a:gd name="T32" fmla="+- 0 1696 1258"/>
                <a:gd name="T33" fmla="*/ T32 w 664"/>
                <a:gd name="T34" fmla="+- 0 1351 1343"/>
                <a:gd name="T35" fmla="*/ 1351 h 243"/>
                <a:gd name="T36" fmla="+- 0 1591 1258"/>
                <a:gd name="T37" fmla="*/ T36 w 664"/>
                <a:gd name="T38" fmla="+- 0 1343 1343"/>
                <a:gd name="T39" fmla="*/ 1343 h 243"/>
                <a:gd name="T40" fmla="+- 0 1486 1258"/>
                <a:gd name="T41" fmla="*/ T40 w 664"/>
                <a:gd name="T42" fmla="+- 0 1348 1343"/>
                <a:gd name="T43" fmla="*/ 1348 h 243"/>
                <a:gd name="T44" fmla="+- 0 1395 1258"/>
                <a:gd name="T45" fmla="*/ T44 w 664"/>
                <a:gd name="T46" fmla="+- 0 1364 1343"/>
                <a:gd name="T47" fmla="*/ 1364 h 243"/>
                <a:gd name="T48" fmla="+- 0 1323 1258"/>
                <a:gd name="T49" fmla="*/ T48 w 664"/>
                <a:gd name="T50" fmla="+- 0 1390 1343"/>
                <a:gd name="T51" fmla="*/ 1390 h 243"/>
                <a:gd name="T52" fmla="+- 0 1275 1258"/>
                <a:gd name="T53" fmla="*/ T52 w 664"/>
                <a:gd name="T54" fmla="+- 0 1423 1343"/>
                <a:gd name="T55" fmla="*/ 1423 h 243"/>
                <a:gd name="T56" fmla="+- 0 1258 1258"/>
                <a:gd name="T57" fmla="*/ T56 w 664"/>
                <a:gd name="T58" fmla="+- 0 1461 1343"/>
                <a:gd name="T59" fmla="*/ 1461 h 243"/>
                <a:gd name="T60" fmla="+- 0 1274 1258"/>
                <a:gd name="T61" fmla="*/ T60 w 664"/>
                <a:gd name="T62" fmla="+- 0 1499 1343"/>
                <a:gd name="T63" fmla="*/ 1499 h 243"/>
                <a:gd name="T64" fmla="+- 0 1321 1258"/>
                <a:gd name="T65" fmla="*/ T64 w 664"/>
                <a:gd name="T66" fmla="+- 0 1533 1343"/>
                <a:gd name="T67" fmla="*/ 1533 h 243"/>
                <a:gd name="T68" fmla="+- 0 1393 1258"/>
                <a:gd name="T69" fmla="*/ T68 w 664"/>
                <a:gd name="T70" fmla="+- 0 1560 1343"/>
                <a:gd name="T71" fmla="*/ 1560 h 243"/>
                <a:gd name="T72" fmla="+- 0 1484 1258"/>
                <a:gd name="T73" fmla="*/ T72 w 664"/>
                <a:gd name="T74" fmla="+- 0 1579 1343"/>
                <a:gd name="T75" fmla="*/ 1579 h 243"/>
                <a:gd name="T76" fmla="+- 0 1588 1258"/>
                <a:gd name="T77" fmla="*/ T76 w 664"/>
                <a:gd name="T78" fmla="+- 0 1586 1343"/>
                <a:gd name="T79" fmla="*/ 1586 h 2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664" h="243">
                  <a:moveTo>
                    <a:pt x="330" y="243"/>
                  </a:moveTo>
                  <a:lnTo>
                    <a:pt x="435" y="238"/>
                  </a:lnTo>
                  <a:lnTo>
                    <a:pt x="527" y="222"/>
                  </a:lnTo>
                  <a:lnTo>
                    <a:pt x="599" y="197"/>
                  </a:lnTo>
                  <a:lnTo>
                    <a:pt x="664" y="126"/>
                  </a:lnTo>
                  <a:lnTo>
                    <a:pt x="647" y="87"/>
                  </a:lnTo>
                  <a:lnTo>
                    <a:pt x="601" y="53"/>
                  </a:lnTo>
                  <a:lnTo>
                    <a:pt x="529" y="26"/>
                  </a:lnTo>
                  <a:lnTo>
                    <a:pt x="438" y="8"/>
                  </a:lnTo>
                  <a:lnTo>
                    <a:pt x="333" y="0"/>
                  </a:lnTo>
                  <a:lnTo>
                    <a:pt x="228" y="5"/>
                  </a:lnTo>
                  <a:lnTo>
                    <a:pt x="137" y="21"/>
                  </a:lnTo>
                  <a:lnTo>
                    <a:pt x="65" y="47"/>
                  </a:lnTo>
                  <a:lnTo>
                    <a:pt x="17" y="80"/>
                  </a:lnTo>
                  <a:lnTo>
                    <a:pt x="0" y="118"/>
                  </a:lnTo>
                  <a:lnTo>
                    <a:pt x="16" y="156"/>
                  </a:lnTo>
                  <a:lnTo>
                    <a:pt x="63" y="190"/>
                  </a:lnTo>
                  <a:lnTo>
                    <a:pt x="135" y="217"/>
                  </a:lnTo>
                  <a:lnTo>
                    <a:pt x="226" y="236"/>
                  </a:lnTo>
                  <a:lnTo>
                    <a:pt x="330" y="243"/>
                  </a:lnTo>
                  <a:close/>
                </a:path>
              </a:pathLst>
            </a:custGeom>
            <a:noFill/>
            <a:ln w="14859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3" name="Rectangle 37"/>
            <p:cNvSpPr>
              <a:spLocks noChangeArrowheads="1"/>
            </p:cNvSpPr>
            <p:nvPr/>
          </p:nvSpPr>
          <p:spPr bwMode="auto">
            <a:xfrm>
              <a:off x="1671" y="1461"/>
              <a:ext cx="25" cy="5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4" name="Line 36"/>
            <p:cNvSpPr>
              <a:spLocks noChangeShapeType="1"/>
            </p:cNvSpPr>
            <p:nvPr/>
          </p:nvSpPr>
          <p:spPr bwMode="auto">
            <a:xfrm>
              <a:off x="1614" y="1450"/>
              <a:ext cx="140" cy="0"/>
            </a:xfrm>
            <a:prstGeom prst="line">
              <a:avLst/>
            </a:prstGeom>
            <a:noFill/>
            <a:ln w="15481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5" name="Rectangle 35"/>
            <p:cNvSpPr>
              <a:spLocks noChangeArrowheads="1"/>
            </p:cNvSpPr>
            <p:nvPr/>
          </p:nvSpPr>
          <p:spPr bwMode="auto">
            <a:xfrm>
              <a:off x="1671" y="1379"/>
              <a:ext cx="25" cy="58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6" name="Line 34"/>
            <p:cNvSpPr>
              <a:spLocks noChangeShapeType="1"/>
            </p:cNvSpPr>
            <p:nvPr/>
          </p:nvSpPr>
          <p:spPr bwMode="auto">
            <a:xfrm>
              <a:off x="1363" y="1457"/>
              <a:ext cx="141" cy="0"/>
            </a:xfrm>
            <a:prstGeom prst="line">
              <a:avLst/>
            </a:prstGeom>
            <a:noFill/>
            <a:ln w="22149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91150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of a non-polar dielectric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6729" y="2017343"/>
            <a:ext cx="8915934" cy="4035114"/>
          </a:xfrm>
        </p:spPr>
        <p:txBody>
          <a:bodyPr/>
          <a:lstStyle/>
          <a:p>
            <a:r>
              <a:rPr lang="en-US" dirty="0"/>
              <a:t>In the presence of an external electric field </a:t>
            </a:r>
            <a:r>
              <a:rPr lang="en-US" i="1" dirty="0" err="1"/>
              <a:t>E</a:t>
            </a:r>
            <a:r>
              <a:rPr lang="en-US" dirty="0" err="1"/>
              <a:t>o</a:t>
            </a:r>
            <a:r>
              <a:rPr lang="en-US" dirty="0"/>
              <a:t>, the </a:t>
            </a:r>
            <a:r>
              <a:rPr lang="en-US" dirty="0" err="1"/>
              <a:t>centres</a:t>
            </a:r>
            <a:r>
              <a:rPr lang="en-US" dirty="0"/>
              <a:t>  of  the  positive  charge in each molecule of a non-polar dielectric </a:t>
            </a:r>
            <a:r>
              <a:rPr lang="en-US" dirty="0" smtClean="0"/>
              <a:t>is</a:t>
            </a:r>
            <a:r>
              <a:rPr lang="en-IN" dirty="0"/>
              <a:t> </a:t>
            </a:r>
            <a:r>
              <a:rPr lang="en-US" dirty="0" smtClean="0"/>
              <a:t>pulled </a:t>
            </a:r>
            <a:r>
              <a:rPr lang="en-US" dirty="0"/>
              <a:t>in the direction of </a:t>
            </a:r>
            <a:r>
              <a:rPr lang="en-US" i="1" dirty="0" err="1"/>
              <a:t>E</a:t>
            </a:r>
            <a:r>
              <a:rPr lang="en-US" dirty="0" err="1"/>
              <a:t>o</a:t>
            </a:r>
            <a:r>
              <a:rPr lang="en-US" dirty="0"/>
              <a:t>, while the </a:t>
            </a:r>
            <a:r>
              <a:rPr lang="en-US" dirty="0" err="1"/>
              <a:t>centres</a:t>
            </a:r>
            <a:r>
              <a:rPr lang="en-US" dirty="0"/>
              <a:t> of the negative charges are displaced in the opposite </a:t>
            </a:r>
            <a:r>
              <a:rPr lang="en-US" dirty="0" smtClean="0"/>
              <a:t>direction</a:t>
            </a:r>
            <a:endParaRPr lang="en-IN" dirty="0"/>
          </a:p>
          <a:p>
            <a:r>
              <a:rPr lang="en-US" dirty="0"/>
              <a:t>The displacement of the charges stops when the force exerted on them by the external field is balanced by the restoring force between the charges in the </a:t>
            </a:r>
            <a:r>
              <a:rPr lang="en-US" dirty="0" smtClean="0"/>
              <a:t>molecule</a:t>
            </a:r>
          </a:p>
          <a:p>
            <a:r>
              <a:rPr lang="en-US" dirty="0"/>
              <a:t>Each molecule becomes a tiny dipole having a dipole moment. The induced dipole moments of different molecules add up giving a net dipole moment to the dielectric in the presence of the external </a:t>
            </a:r>
            <a:r>
              <a:rPr lang="en-US" dirty="0" smtClean="0"/>
              <a:t>field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49129" y="2017343"/>
            <a:ext cx="2055031" cy="1910223"/>
            <a:chOff x="7277" y="1663"/>
            <a:chExt cx="2206" cy="2237"/>
          </a:xfrm>
        </p:grpSpPr>
        <p:sp>
          <p:nvSpPr>
            <p:cNvPr id="6" name="AutoShape 3"/>
            <p:cNvSpPr>
              <a:spLocks/>
            </p:cNvSpPr>
            <p:nvPr/>
          </p:nvSpPr>
          <p:spPr bwMode="auto">
            <a:xfrm>
              <a:off x="7289" y="1989"/>
              <a:ext cx="2181" cy="1898"/>
            </a:xfrm>
            <a:custGeom>
              <a:avLst/>
              <a:gdLst>
                <a:gd name="T0" fmla="+- 0 7289 7289"/>
                <a:gd name="T1" fmla="*/ T0 w 2181"/>
                <a:gd name="T2" fmla="+- 0 1989 1989"/>
                <a:gd name="T3" fmla="*/ 1989 h 1898"/>
                <a:gd name="T4" fmla="+- 0 9470 7289"/>
                <a:gd name="T5" fmla="*/ T4 w 2181"/>
                <a:gd name="T6" fmla="+- 0 1989 1989"/>
                <a:gd name="T7" fmla="*/ 1989 h 1898"/>
                <a:gd name="T8" fmla="+- 0 9470 7289"/>
                <a:gd name="T9" fmla="*/ T8 w 2181"/>
                <a:gd name="T10" fmla="+- 0 3887 1989"/>
                <a:gd name="T11" fmla="*/ 3887 h 1898"/>
                <a:gd name="T12" fmla="+- 0 7289 7289"/>
                <a:gd name="T13" fmla="*/ T12 w 2181"/>
                <a:gd name="T14" fmla="+- 0 3887 1989"/>
                <a:gd name="T15" fmla="*/ 3887 h 1898"/>
                <a:gd name="T16" fmla="+- 0 7289 7289"/>
                <a:gd name="T17" fmla="*/ T16 w 2181"/>
                <a:gd name="T18" fmla="+- 0 1989 1989"/>
                <a:gd name="T19" fmla="*/ 1989 h 1898"/>
                <a:gd name="T20" fmla="+- 0 7717 7289"/>
                <a:gd name="T21" fmla="*/ T20 w 2181"/>
                <a:gd name="T22" fmla="+- 0 2112 1989"/>
                <a:gd name="T23" fmla="*/ 2112 h 1898"/>
                <a:gd name="T24" fmla="+- 0 7782 7289"/>
                <a:gd name="T25" fmla="*/ T24 w 2181"/>
                <a:gd name="T26" fmla="+- 0 2123 1989"/>
                <a:gd name="T27" fmla="*/ 2123 h 1898"/>
                <a:gd name="T28" fmla="+- 0 7839 7289"/>
                <a:gd name="T29" fmla="*/ T28 w 2181"/>
                <a:gd name="T30" fmla="+- 0 2153 1989"/>
                <a:gd name="T31" fmla="*/ 2153 h 1898"/>
                <a:gd name="T32" fmla="+- 0 7884 7289"/>
                <a:gd name="T33" fmla="*/ T32 w 2181"/>
                <a:gd name="T34" fmla="+- 0 2198 1989"/>
                <a:gd name="T35" fmla="*/ 2198 h 1898"/>
                <a:gd name="T36" fmla="+- 0 7913 7289"/>
                <a:gd name="T37" fmla="*/ T36 w 2181"/>
                <a:gd name="T38" fmla="+- 0 2256 1989"/>
                <a:gd name="T39" fmla="*/ 2256 h 1898"/>
                <a:gd name="T40" fmla="+- 0 7924 7289"/>
                <a:gd name="T41" fmla="*/ T40 w 2181"/>
                <a:gd name="T42" fmla="+- 0 2322 1989"/>
                <a:gd name="T43" fmla="*/ 2322 h 1898"/>
                <a:gd name="T44" fmla="+- 0 7913 7289"/>
                <a:gd name="T45" fmla="*/ T44 w 2181"/>
                <a:gd name="T46" fmla="+- 0 2388 1989"/>
                <a:gd name="T47" fmla="*/ 2388 h 1898"/>
                <a:gd name="T48" fmla="+- 0 7884 7289"/>
                <a:gd name="T49" fmla="*/ T48 w 2181"/>
                <a:gd name="T50" fmla="+- 0 2446 1989"/>
                <a:gd name="T51" fmla="*/ 2446 h 1898"/>
                <a:gd name="T52" fmla="+- 0 7839 7289"/>
                <a:gd name="T53" fmla="*/ T52 w 2181"/>
                <a:gd name="T54" fmla="+- 0 2491 1989"/>
                <a:gd name="T55" fmla="*/ 2491 h 1898"/>
                <a:gd name="T56" fmla="+- 0 7782 7289"/>
                <a:gd name="T57" fmla="*/ T56 w 2181"/>
                <a:gd name="T58" fmla="+- 0 2521 1989"/>
                <a:gd name="T59" fmla="*/ 2521 h 1898"/>
                <a:gd name="T60" fmla="+- 0 7717 7289"/>
                <a:gd name="T61" fmla="*/ T60 w 2181"/>
                <a:gd name="T62" fmla="+- 0 2532 1989"/>
                <a:gd name="T63" fmla="*/ 2532 h 1898"/>
                <a:gd name="T64" fmla="+- 0 7651 7289"/>
                <a:gd name="T65" fmla="*/ T64 w 2181"/>
                <a:gd name="T66" fmla="+- 0 2521 1989"/>
                <a:gd name="T67" fmla="*/ 2521 h 1898"/>
                <a:gd name="T68" fmla="+- 0 7594 7289"/>
                <a:gd name="T69" fmla="*/ T68 w 2181"/>
                <a:gd name="T70" fmla="+- 0 2491 1989"/>
                <a:gd name="T71" fmla="*/ 2491 h 1898"/>
                <a:gd name="T72" fmla="+- 0 7550 7289"/>
                <a:gd name="T73" fmla="*/ T72 w 2181"/>
                <a:gd name="T74" fmla="+- 0 2446 1989"/>
                <a:gd name="T75" fmla="*/ 2446 h 1898"/>
                <a:gd name="T76" fmla="+- 0 7520 7289"/>
                <a:gd name="T77" fmla="*/ T76 w 2181"/>
                <a:gd name="T78" fmla="+- 0 2388 1989"/>
                <a:gd name="T79" fmla="*/ 2388 h 1898"/>
                <a:gd name="T80" fmla="+- 0 7510 7289"/>
                <a:gd name="T81" fmla="*/ T80 w 2181"/>
                <a:gd name="T82" fmla="+- 0 2322 1989"/>
                <a:gd name="T83" fmla="*/ 2322 h 1898"/>
                <a:gd name="T84" fmla="+- 0 7520 7289"/>
                <a:gd name="T85" fmla="*/ T84 w 2181"/>
                <a:gd name="T86" fmla="+- 0 2256 1989"/>
                <a:gd name="T87" fmla="*/ 2256 h 1898"/>
                <a:gd name="T88" fmla="+- 0 7550 7289"/>
                <a:gd name="T89" fmla="*/ T88 w 2181"/>
                <a:gd name="T90" fmla="+- 0 2198 1989"/>
                <a:gd name="T91" fmla="*/ 2198 h 1898"/>
                <a:gd name="T92" fmla="+- 0 7594 7289"/>
                <a:gd name="T93" fmla="*/ T92 w 2181"/>
                <a:gd name="T94" fmla="+- 0 2153 1989"/>
                <a:gd name="T95" fmla="*/ 2153 h 1898"/>
                <a:gd name="T96" fmla="+- 0 7651 7289"/>
                <a:gd name="T97" fmla="*/ T96 w 2181"/>
                <a:gd name="T98" fmla="+- 0 2123 1989"/>
                <a:gd name="T99" fmla="*/ 2123 h 1898"/>
                <a:gd name="T100" fmla="+- 0 7717 7289"/>
                <a:gd name="T101" fmla="*/ T100 w 2181"/>
                <a:gd name="T102" fmla="+- 0 2112 1989"/>
                <a:gd name="T103" fmla="*/ 2112 h 18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</a:cxnLst>
              <a:rect l="0" t="0" r="r" b="b"/>
              <a:pathLst>
                <a:path w="2181" h="1898">
                  <a:moveTo>
                    <a:pt x="0" y="0"/>
                  </a:moveTo>
                  <a:lnTo>
                    <a:pt x="2181" y="0"/>
                  </a:lnTo>
                  <a:lnTo>
                    <a:pt x="2181" y="1898"/>
                  </a:lnTo>
                  <a:lnTo>
                    <a:pt x="0" y="1898"/>
                  </a:lnTo>
                  <a:lnTo>
                    <a:pt x="0" y="0"/>
                  </a:lnTo>
                  <a:close/>
                  <a:moveTo>
                    <a:pt x="428" y="123"/>
                  </a:moveTo>
                  <a:lnTo>
                    <a:pt x="493" y="134"/>
                  </a:lnTo>
                  <a:lnTo>
                    <a:pt x="550" y="164"/>
                  </a:lnTo>
                  <a:lnTo>
                    <a:pt x="595" y="209"/>
                  </a:lnTo>
                  <a:lnTo>
                    <a:pt x="624" y="267"/>
                  </a:lnTo>
                  <a:lnTo>
                    <a:pt x="635" y="333"/>
                  </a:lnTo>
                  <a:lnTo>
                    <a:pt x="624" y="399"/>
                  </a:lnTo>
                  <a:lnTo>
                    <a:pt x="595" y="457"/>
                  </a:lnTo>
                  <a:lnTo>
                    <a:pt x="550" y="502"/>
                  </a:lnTo>
                  <a:lnTo>
                    <a:pt x="493" y="532"/>
                  </a:lnTo>
                  <a:lnTo>
                    <a:pt x="428" y="543"/>
                  </a:lnTo>
                  <a:lnTo>
                    <a:pt x="362" y="532"/>
                  </a:lnTo>
                  <a:lnTo>
                    <a:pt x="305" y="502"/>
                  </a:lnTo>
                  <a:lnTo>
                    <a:pt x="261" y="457"/>
                  </a:lnTo>
                  <a:lnTo>
                    <a:pt x="231" y="399"/>
                  </a:lnTo>
                  <a:lnTo>
                    <a:pt x="221" y="333"/>
                  </a:lnTo>
                  <a:lnTo>
                    <a:pt x="231" y="267"/>
                  </a:lnTo>
                  <a:lnTo>
                    <a:pt x="261" y="209"/>
                  </a:lnTo>
                  <a:lnTo>
                    <a:pt x="305" y="164"/>
                  </a:lnTo>
                  <a:lnTo>
                    <a:pt x="362" y="134"/>
                  </a:lnTo>
                  <a:lnTo>
                    <a:pt x="428" y="123"/>
                  </a:lnTo>
                  <a:close/>
                </a:path>
              </a:pathLst>
            </a:custGeom>
            <a:noFill/>
            <a:ln w="15723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7694" y="2266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7633" y="2254"/>
              <a:ext cx="149" cy="0"/>
            </a:xfrm>
            <a:prstGeom prst="line">
              <a:avLst/>
            </a:prstGeom>
            <a:noFill/>
            <a:ln w="16370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694" y="2179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7634" y="2411"/>
              <a:ext cx="150" cy="0"/>
            </a:xfrm>
            <a:prstGeom prst="line">
              <a:avLst/>
            </a:prstGeom>
            <a:noFill/>
            <a:ln w="23432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8649" y="2108"/>
              <a:ext cx="415" cy="420"/>
            </a:xfrm>
            <a:custGeom>
              <a:avLst/>
              <a:gdLst>
                <a:gd name="T0" fmla="+- 0 8857 8650"/>
                <a:gd name="T1" fmla="*/ T0 w 415"/>
                <a:gd name="T2" fmla="+- 0 2109 2109"/>
                <a:gd name="T3" fmla="*/ 2109 h 420"/>
                <a:gd name="T4" fmla="+- 0 8922 8650"/>
                <a:gd name="T5" fmla="*/ T4 w 415"/>
                <a:gd name="T6" fmla="+- 0 2120 2109"/>
                <a:gd name="T7" fmla="*/ 2120 h 420"/>
                <a:gd name="T8" fmla="+- 0 8979 8650"/>
                <a:gd name="T9" fmla="*/ T8 w 415"/>
                <a:gd name="T10" fmla="+- 0 2149 2109"/>
                <a:gd name="T11" fmla="*/ 2149 h 420"/>
                <a:gd name="T12" fmla="+- 0 9024 8650"/>
                <a:gd name="T13" fmla="*/ T12 w 415"/>
                <a:gd name="T14" fmla="+- 0 2195 2109"/>
                <a:gd name="T15" fmla="*/ 2195 h 420"/>
                <a:gd name="T16" fmla="+- 0 9053 8650"/>
                <a:gd name="T17" fmla="*/ T16 w 415"/>
                <a:gd name="T18" fmla="+- 0 2252 2109"/>
                <a:gd name="T19" fmla="*/ 2252 h 420"/>
                <a:gd name="T20" fmla="+- 0 9064 8650"/>
                <a:gd name="T21" fmla="*/ T20 w 415"/>
                <a:gd name="T22" fmla="+- 0 2319 2109"/>
                <a:gd name="T23" fmla="*/ 2319 h 420"/>
                <a:gd name="T24" fmla="+- 0 9053 8650"/>
                <a:gd name="T25" fmla="*/ T24 w 415"/>
                <a:gd name="T26" fmla="+- 0 2385 2109"/>
                <a:gd name="T27" fmla="*/ 2385 h 420"/>
                <a:gd name="T28" fmla="+- 0 9024 8650"/>
                <a:gd name="T29" fmla="*/ T28 w 415"/>
                <a:gd name="T30" fmla="+- 0 2442 2109"/>
                <a:gd name="T31" fmla="*/ 2442 h 420"/>
                <a:gd name="T32" fmla="+- 0 8979 8650"/>
                <a:gd name="T33" fmla="*/ T32 w 415"/>
                <a:gd name="T34" fmla="+- 0 2488 2109"/>
                <a:gd name="T35" fmla="*/ 2488 h 420"/>
                <a:gd name="T36" fmla="+- 0 8922 8650"/>
                <a:gd name="T37" fmla="*/ T36 w 415"/>
                <a:gd name="T38" fmla="+- 0 2518 2109"/>
                <a:gd name="T39" fmla="*/ 2518 h 420"/>
                <a:gd name="T40" fmla="+- 0 8857 8650"/>
                <a:gd name="T41" fmla="*/ T40 w 415"/>
                <a:gd name="T42" fmla="+- 0 2528 2109"/>
                <a:gd name="T43" fmla="*/ 2528 h 420"/>
                <a:gd name="T44" fmla="+- 0 8791 8650"/>
                <a:gd name="T45" fmla="*/ T44 w 415"/>
                <a:gd name="T46" fmla="+- 0 2518 2109"/>
                <a:gd name="T47" fmla="*/ 2518 h 420"/>
                <a:gd name="T48" fmla="+- 0 8735 8650"/>
                <a:gd name="T49" fmla="*/ T48 w 415"/>
                <a:gd name="T50" fmla="+- 0 2488 2109"/>
                <a:gd name="T51" fmla="*/ 2488 h 420"/>
                <a:gd name="T52" fmla="+- 0 8690 8650"/>
                <a:gd name="T53" fmla="*/ T52 w 415"/>
                <a:gd name="T54" fmla="+- 0 2442 2109"/>
                <a:gd name="T55" fmla="*/ 2442 h 420"/>
                <a:gd name="T56" fmla="+- 0 8660 8650"/>
                <a:gd name="T57" fmla="*/ T56 w 415"/>
                <a:gd name="T58" fmla="+- 0 2385 2109"/>
                <a:gd name="T59" fmla="*/ 2385 h 420"/>
                <a:gd name="T60" fmla="+- 0 8650 8650"/>
                <a:gd name="T61" fmla="*/ T60 w 415"/>
                <a:gd name="T62" fmla="+- 0 2319 2109"/>
                <a:gd name="T63" fmla="*/ 2319 h 420"/>
                <a:gd name="T64" fmla="+- 0 8660 8650"/>
                <a:gd name="T65" fmla="*/ T64 w 415"/>
                <a:gd name="T66" fmla="+- 0 2252 2109"/>
                <a:gd name="T67" fmla="*/ 2252 h 420"/>
                <a:gd name="T68" fmla="+- 0 8690 8650"/>
                <a:gd name="T69" fmla="*/ T68 w 415"/>
                <a:gd name="T70" fmla="+- 0 2195 2109"/>
                <a:gd name="T71" fmla="*/ 2195 h 420"/>
                <a:gd name="T72" fmla="+- 0 8735 8650"/>
                <a:gd name="T73" fmla="*/ T72 w 415"/>
                <a:gd name="T74" fmla="+- 0 2149 2109"/>
                <a:gd name="T75" fmla="*/ 2149 h 420"/>
                <a:gd name="T76" fmla="+- 0 8791 8650"/>
                <a:gd name="T77" fmla="*/ T76 w 415"/>
                <a:gd name="T78" fmla="+- 0 2120 2109"/>
                <a:gd name="T79" fmla="*/ 2120 h 420"/>
                <a:gd name="T80" fmla="+- 0 8857 8650"/>
                <a:gd name="T81" fmla="*/ T80 w 415"/>
                <a:gd name="T82" fmla="+- 0 2109 2109"/>
                <a:gd name="T83" fmla="*/ 2109 h 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15" h="420">
                  <a:moveTo>
                    <a:pt x="207" y="0"/>
                  </a:moveTo>
                  <a:lnTo>
                    <a:pt x="272" y="11"/>
                  </a:lnTo>
                  <a:lnTo>
                    <a:pt x="329" y="40"/>
                  </a:lnTo>
                  <a:lnTo>
                    <a:pt x="374" y="86"/>
                  </a:lnTo>
                  <a:lnTo>
                    <a:pt x="403" y="143"/>
                  </a:lnTo>
                  <a:lnTo>
                    <a:pt x="414" y="210"/>
                  </a:lnTo>
                  <a:lnTo>
                    <a:pt x="403" y="276"/>
                  </a:lnTo>
                  <a:lnTo>
                    <a:pt x="374" y="333"/>
                  </a:lnTo>
                  <a:lnTo>
                    <a:pt x="329" y="379"/>
                  </a:lnTo>
                  <a:lnTo>
                    <a:pt x="272" y="409"/>
                  </a:lnTo>
                  <a:lnTo>
                    <a:pt x="207" y="419"/>
                  </a:lnTo>
                  <a:lnTo>
                    <a:pt x="141" y="409"/>
                  </a:lnTo>
                  <a:lnTo>
                    <a:pt x="85" y="379"/>
                  </a:lnTo>
                  <a:lnTo>
                    <a:pt x="40" y="333"/>
                  </a:lnTo>
                  <a:lnTo>
                    <a:pt x="10" y="276"/>
                  </a:lnTo>
                  <a:lnTo>
                    <a:pt x="0" y="210"/>
                  </a:lnTo>
                  <a:lnTo>
                    <a:pt x="10" y="143"/>
                  </a:lnTo>
                  <a:lnTo>
                    <a:pt x="40" y="86"/>
                  </a:lnTo>
                  <a:lnTo>
                    <a:pt x="85" y="40"/>
                  </a:lnTo>
                  <a:lnTo>
                    <a:pt x="141" y="11"/>
                  </a:lnTo>
                  <a:lnTo>
                    <a:pt x="207" y="0"/>
                  </a:lnTo>
                  <a:close/>
                </a:path>
              </a:pathLst>
            </a:custGeom>
            <a:noFill/>
            <a:ln w="15723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8834" y="2263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8773" y="2250"/>
              <a:ext cx="149" cy="0"/>
            </a:xfrm>
            <a:prstGeom prst="line">
              <a:avLst/>
            </a:prstGeom>
            <a:noFill/>
            <a:ln w="16370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8834" y="2176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8774" y="2408"/>
              <a:ext cx="150" cy="0"/>
            </a:xfrm>
            <a:prstGeom prst="line">
              <a:avLst/>
            </a:prstGeom>
            <a:noFill/>
            <a:ln w="23432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8120" y="2462"/>
              <a:ext cx="415" cy="420"/>
            </a:xfrm>
            <a:custGeom>
              <a:avLst/>
              <a:gdLst>
                <a:gd name="T0" fmla="+- 0 8327 8120"/>
                <a:gd name="T1" fmla="*/ T0 w 415"/>
                <a:gd name="T2" fmla="+- 0 2463 2463"/>
                <a:gd name="T3" fmla="*/ 2463 h 420"/>
                <a:gd name="T4" fmla="+- 0 8393 8120"/>
                <a:gd name="T5" fmla="*/ T4 w 415"/>
                <a:gd name="T6" fmla="+- 0 2473 2463"/>
                <a:gd name="T7" fmla="*/ 2473 h 420"/>
                <a:gd name="T8" fmla="+- 0 8450 8120"/>
                <a:gd name="T9" fmla="*/ T8 w 415"/>
                <a:gd name="T10" fmla="+- 0 2503 2463"/>
                <a:gd name="T11" fmla="*/ 2503 h 420"/>
                <a:gd name="T12" fmla="+- 0 8495 8120"/>
                <a:gd name="T13" fmla="*/ T12 w 415"/>
                <a:gd name="T14" fmla="+- 0 2549 2463"/>
                <a:gd name="T15" fmla="*/ 2549 h 420"/>
                <a:gd name="T16" fmla="+- 0 8524 8120"/>
                <a:gd name="T17" fmla="*/ T16 w 415"/>
                <a:gd name="T18" fmla="+- 0 2606 2463"/>
                <a:gd name="T19" fmla="*/ 2606 h 420"/>
                <a:gd name="T20" fmla="+- 0 8534 8120"/>
                <a:gd name="T21" fmla="*/ T20 w 415"/>
                <a:gd name="T22" fmla="+- 0 2672 2463"/>
                <a:gd name="T23" fmla="*/ 2672 h 420"/>
                <a:gd name="T24" fmla="+- 0 8524 8120"/>
                <a:gd name="T25" fmla="*/ T24 w 415"/>
                <a:gd name="T26" fmla="+- 0 2739 2463"/>
                <a:gd name="T27" fmla="*/ 2739 h 420"/>
                <a:gd name="T28" fmla="+- 0 8495 8120"/>
                <a:gd name="T29" fmla="*/ T28 w 415"/>
                <a:gd name="T30" fmla="+- 0 2796 2463"/>
                <a:gd name="T31" fmla="*/ 2796 h 420"/>
                <a:gd name="T32" fmla="+- 0 8450 8120"/>
                <a:gd name="T33" fmla="*/ T32 w 415"/>
                <a:gd name="T34" fmla="+- 0 2842 2463"/>
                <a:gd name="T35" fmla="*/ 2842 h 420"/>
                <a:gd name="T36" fmla="+- 0 8393 8120"/>
                <a:gd name="T37" fmla="*/ T36 w 415"/>
                <a:gd name="T38" fmla="+- 0 2871 2463"/>
                <a:gd name="T39" fmla="*/ 2871 h 420"/>
                <a:gd name="T40" fmla="+- 0 8327 8120"/>
                <a:gd name="T41" fmla="*/ T40 w 415"/>
                <a:gd name="T42" fmla="+- 0 2882 2463"/>
                <a:gd name="T43" fmla="*/ 2882 h 420"/>
                <a:gd name="T44" fmla="+- 0 8262 8120"/>
                <a:gd name="T45" fmla="*/ T44 w 415"/>
                <a:gd name="T46" fmla="+- 0 2871 2463"/>
                <a:gd name="T47" fmla="*/ 2871 h 420"/>
                <a:gd name="T48" fmla="+- 0 8205 8120"/>
                <a:gd name="T49" fmla="*/ T48 w 415"/>
                <a:gd name="T50" fmla="+- 0 2842 2463"/>
                <a:gd name="T51" fmla="*/ 2842 h 420"/>
                <a:gd name="T52" fmla="+- 0 8160 8120"/>
                <a:gd name="T53" fmla="*/ T52 w 415"/>
                <a:gd name="T54" fmla="+- 0 2796 2463"/>
                <a:gd name="T55" fmla="*/ 2796 h 420"/>
                <a:gd name="T56" fmla="+- 0 8131 8120"/>
                <a:gd name="T57" fmla="*/ T56 w 415"/>
                <a:gd name="T58" fmla="+- 0 2739 2463"/>
                <a:gd name="T59" fmla="*/ 2739 h 420"/>
                <a:gd name="T60" fmla="+- 0 8120 8120"/>
                <a:gd name="T61" fmla="*/ T60 w 415"/>
                <a:gd name="T62" fmla="+- 0 2672 2463"/>
                <a:gd name="T63" fmla="*/ 2672 h 420"/>
                <a:gd name="T64" fmla="+- 0 8131 8120"/>
                <a:gd name="T65" fmla="*/ T64 w 415"/>
                <a:gd name="T66" fmla="+- 0 2606 2463"/>
                <a:gd name="T67" fmla="*/ 2606 h 420"/>
                <a:gd name="T68" fmla="+- 0 8160 8120"/>
                <a:gd name="T69" fmla="*/ T68 w 415"/>
                <a:gd name="T70" fmla="+- 0 2549 2463"/>
                <a:gd name="T71" fmla="*/ 2549 h 420"/>
                <a:gd name="T72" fmla="+- 0 8205 8120"/>
                <a:gd name="T73" fmla="*/ T72 w 415"/>
                <a:gd name="T74" fmla="+- 0 2503 2463"/>
                <a:gd name="T75" fmla="*/ 2503 h 420"/>
                <a:gd name="T76" fmla="+- 0 8262 8120"/>
                <a:gd name="T77" fmla="*/ T76 w 415"/>
                <a:gd name="T78" fmla="+- 0 2473 2463"/>
                <a:gd name="T79" fmla="*/ 2473 h 420"/>
                <a:gd name="T80" fmla="+- 0 8327 8120"/>
                <a:gd name="T81" fmla="*/ T80 w 415"/>
                <a:gd name="T82" fmla="+- 0 2463 2463"/>
                <a:gd name="T83" fmla="*/ 2463 h 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15" h="420">
                  <a:moveTo>
                    <a:pt x="207" y="0"/>
                  </a:moveTo>
                  <a:lnTo>
                    <a:pt x="273" y="10"/>
                  </a:lnTo>
                  <a:lnTo>
                    <a:pt x="330" y="40"/>
                  </a:lnTo>
                  <a:lnTo>
                    <a:pt x="375" y="86"/>
                  </a:lnTo>
                  <a:lnTo>
                    <a:pt x="404" y="143"/>
                  </a:lnTo>
                  <a:lnTo>
                    <a:pt x="414" y="209"/>
                  </a:lnTo>
                  <a:lnTo>
                    <a:pt x="404" y="276"/>
                  </a:lnTo>
                  <a:lnTo>
                    <a:pt x="375" y="333"/>
                  </a:lnTo>
                  <a:lnTo>
                    <a:pt x="330" y="379"/>
                  </a:lnTo>
                  <a:lnTo>
                    <a:pt x="273" y="408"/>
                  </a:lnTo>
                  <a:lnTo>
                    <a:pt x="207" y="419"/>
                  </a:lnTo>
                  <a:lnTo>
                    <a:pt x="142" y="408"/>
                  </a:lnTo>
                  <a:lnTo>
                    <a:pt x="85" y="379"/>
                  </a:lnTo>
                  <a:lnTo>
                    <a:pt x="40" y="333"/>
                  </a:lnTo>
                  <a:lnTo>
                    <a:pt x="11" y="276"/>
                  </a:lnTo>
                  <a:lnTo>
                    <a:pt x="0" y="209"/>
                  </a:lnTo>
                  <a:lnTo>
                    <a:pt x="11" y="143"/>
                  </a:lnTo>
                  <a:lnTo>
                    <a:pt x="40" y="86"/>
                  </a:lnTo>
                  <a:lnTo>
                    <a:pt x="85" y="40"/>
                  </a:lnTo>
                  <a:lnTo>
                    <a:pt x="142" y="10"/>
                  </a:lnTo>
                  <a:lnTo>
                    <a:pt x="207" y="0"/>
                  </a:lnTo>
                  <a:close/>
                </a:path>
              </a:pathLst>
            </a:custGeom>
            <a:noFill/>
            <a:ln w="15723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8305" y="2617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8244" y="2604"/>
              <a:ext cx="149" cy="0"/>
            </a:xfrm>
            <a:prstGeom prst="line">
              <a:avLst/>
            </a:prstGeom>
            <a:noFill/>
            <a:ln w="16370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8305" y="2529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8245" y="2762"/>
              <a:ext cx="149" cy="0"/>
            </a:xfrm>
            <a:prstGeom prst="line">
              <a:avLst/>
            </a:prstGeom>
            <a:noFill/>
            <a:ln w="23432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7463" y="3012"/>
              <a:ext cx="415" cy="420"/>
            </a:xfrm>
            <a:custGeom>
              <a:avLst/>
              <a:gdLst>
                <a:gd name="T0" fmla="+- 0 7671 7464"/>
                <a:gd name="T1" fmla="*/ T0 w 415"/>
                <a:gd name="T2" fmla="+- 0 3012 3012"/>
                <a:gd name="T3" fmla="*/ 3012 h 420"/>
                <a:gd name="T4" fmla="+- 0 7736 7464"/>
                <a:gd name="T5" fmla="*/ T4 w 415"/>
                <a:gd name="T6" fmla="+- 0 3023 3012"/>
                <a:gd name="T7" fmla="*/ 3023 h 420"/>
                <a:gd name="T8" fmla="+- 0 7793 7464"/>
                <a:gd name="T9" fmla="*/ T8 w 415"/>
                <a:gd name="T10" fmla="+- 0 3053 3012"/>
                <a:gd name="T11" fmla="*/ 3053 h 420"/>
                <a:gd name="T12" fmla="+- 0 7838 7464"/>
                <a:gd name="T13" fmla="*/ T12 w 415"/>
                <a:gd name="T14" fmla="+- 0 3098 3012"/>
                <a:gd name="T15" fmla="*/ 3098 h 420"/>
                <a:gd name="T16" fmla="+- 0 7867 7464"/>
                <a:gd name="T17" fmla="*/ T16 w 415"/>
                <a:gd name="T18" fmla="+- 0 3156 3012"/>
                <a:gd name="T19" fmla="*/ 3156 h 420"/>
                <a:gd name="T20" fmla="+- 0 7878 7464"/>
                <a:gd name="T21" fmla="*/ T20 w 415"/>
                <a:gd name="T22" fmla="+- 0 3222 3012"/>
                <a:gd name="T23" fmla="*/ 3222 h 420"/>
                <a:gd name="T24" fmla="+- 0 7867 7464"/>
                <a:gd name="T25" fmla="*/ T24 w 415"/>
                <a:gd name="T26" fmla="+- 0 3288 3012"/>
                <a:gd name="T27" fmla="*/ 3288 h 420"/>
                <a:gd name="T28" fmla="+- 0 7838 7464"/>
                <a:gd name="T29" fmla="*/ T28 w 415"/>
                <a:gd name="T30" fmla="+- 0 3346 3012"/>
                <a:gd name="T31" fmla="*/ 3346 h 420"/>
                <a:gd name="T32" fmla="+- 0 7793 7464"/>
                <a:gd name="T33" fmla="*/ T32 w 415"/>
                <a:gd name="T34" fmla="+- 0 3391 3012"/>
                <a:gd name="T35" fmla="*/ 3391 h 420"/>
                <a:gd name="T36" fmla="+- 0 7736 7464"/>
                <a:gd name="T37" fmla="*/ T36 w 415"/>
                <a:gd name="T38" fmla="+- 0 3421 3012"/>
                <a:gd name="T39" fmla="*/ 3421 h 420"/>
                <a:gd name="T40" fmla="+- 0 7671 7464"/>
                <a:gd name="T41" fmla="*/ T40 w 415"/>
                <a:gd name="T42" fmla="+- 0 3432 3012"/>
                <a:gd name="T43" fmla="*/ 3432 h 420"/>
                <a:gd name="T44" fmla="+- 0 7605 7464"/>
                <a:gd name="T45" fmla="*/ T44 w 415"/>
                <a:gd name="T46" fmla="+- 0 3421 3012"/>
                <a:gd name="T47" fmla="*/ 3421 h 420"/>
                <a:gd name="T48" fmla="+- 0 7549 7464"/>
                <a:gd name="T49" fmla="*/ T48 w 415"/>
                <a:gd name="T50" fmla="+- 0 3391 3012"/>
                <a:gd name="T51" fmla="*/ 3391 h 420"/>
                <a:gd name="T52" fmla="+- 0 7504 7464"/>
                <a:gd name="T53" fmla="*/ T52 w 415"/>
                <a:gd name="T54" fmla="+- 0 3346 3012"/>
                <a:gd name="T55" fmla="*/ 3346 h 420"/>
                <a:gd name="T56" fmla="+- 0 7474 7464"/>
                <a:gd name="T57" fmla="*/ T56 w 415"/>
                <a:gd name="T58" fmla="+- 0 3288 3012"/>
                <a:gd name="T59" fmla="*/ 3288 h 420"/>
                <a:gd name="T60" fmla="+- 0 7464 7464"/>
                <a:gd name="T61" fmla="*/ T60 w 415"/>
                <a:gd name="T62" fmla="+- 0 3222 3012"/>
                <a:gd name="T63" fmla="*/ 3222 h 420"/>
                <a:gd name="T64" fmla="+- 0 7474 7464"/>
                <a:gd name="T65" fmla="*/ T64 w 415"/>
                <a:gd name="T66" fmla="+- 0 3156 3012"/>
                <a:gd name="T67" fmla="*/ 3156 h 420"/>
                <a:gd name="T68" fmla="+- 0 7504 7464"/>
                <a:gd name="T69" fmla="*/ T68 w 415"/>
                <a:gd name="T70" fmla="+- 0 3098 3012"/>
                <a:gd name="T71" fmla="*/ 3098 h 420"/>
                <a:gd name="T72" fmla="+- 0 7549 7464"/>
                <a:gd name="T73" fmla="*/ T72 w 415"/>
                <a:gd name="T74" fmla="+- 0 3053 3012"/>
                <a:gd name="T75" fmla="*/ 3053 h 420"/>
                <a:gd name="T76" fmla="+- 0 7605 7464"/>
                <a:gd name="T77" fmla="*/ T76 w 415"/>
                <a:gd name="T78" fmla="+- 0 3023 3012"/>
                <a:gd name="T79" fmla="*/ 3023 h 420"/>
                <a:gd name="T80" fmla="+- 0 7671 7464"/>
                <a:gd name="T81" fmla="*/ T80 w 415"/>
                <a:gd name="T82" fmla="+- 0 3012 3012"/>
                <a:gd name="T83" fmla="*/ 3012 h 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15" h="420">
                  <a:moveTo>
                    <a:pt x="207" y="0"/>
                  </a:moveTo>
                  <a:lnTo>
                    <a:pt x="272" y="11"/>
                  </a:lnTo>
                  <a:lnTo>
                    <a:pt x="329" y="41"/>
                  </a:lnTo>
                  <a:lnTo>
                    <a:pt x="374" y="86"/>
                  </a:lnTo>
                  <a:lnTo>
                    <a:pt x="403" y="144"/>
                  </a:lnTo>
                  <a:lnTo>
                    <a:pt x="414" y="210"/>
                  </a:lnTo>
                  <a:lnTo>
                    <a:pt x="403" y="276"/>
                  </a:lnTo>
                  <a:lnTo>
                    <a:pt x="374" y="334"/>
                  </a:lnTo>
                  <a:lnTo>
                    <a:pt x="329" y="379"/>
                  </a:lnTo>
                  <a:lnTo>
                    <a:pt x="272" y="409"/>
                  </a:lnTo>
                  <a:lnTo>
                    <a:pt x="207" y="420"/>
                  </a:lnTo>
                  <a:lnTo>
                    <a:pt x="141" y="409"/>
                  </a:lnTo>
                  <a:lnTo>
                    <a:pt x="85" y="379"/>
                  </a:lnTo>
                  <a:lnTo>
                    <a:pt x="40" y="334"/>
                  </a:lnTo>
                  <a:lnTo>
                    <a:pt x="10" y="276"/>
                  </a:lnTo>
                  <a:lnTo>
                    <a:pt x="0" y="210"/>
                  </a:lnTo>
                  <a:lnTo>
                    <a:pt x="10" y="144"/>
                  </a:lnTo>
                  <a:lnTo>
                    <a:pt x="40" y="86"/>
                  </a:lnTo>
                  <a:lnTo>
                    <a:pt x="85" y="41"/>
                  </a:lnTo>
                  <a:lnTo>
                    <a:pt x="141" y="11"/>
                  </a:lnTo>
                  <a:lnTo>
                    <a:pt x="207" y="0"/>
                  </a:lnTo>
                  <a:close/>
                </a:path>
              </a:pathLst>
            </a:custGeom>
            <a:noFill/>
            <a:ln w="15723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7648" y="3166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7587" y="3154"/>
              <a:ext cx="149" cy="0"/>
            </a:xfrm>
            <a:prstGeom prst="line">
              <a:avLst/>
            </a:prstGeom>
            <a:noFill/>
            <a:ln w="16370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7648" y="3079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7588" y="3311"/>
              <a:ext cx="150" cy="0"/>
            </a:xfrm>
            <a:prstGeom prst="line">
              <a:avLst/>
            </a:prstGeom>
            <a:noFill/>
            <a:ln w="23432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8455" y="2981"/>
              <a:ext cx="415" cy="420"/>
            </a:xfrm>
            <a:custGeom>
              <a:avLst/>
              <a:gdLst>
                <a:gd name="T0" fmla="+- 0 8663 8456"/>
                <a:gd name="T1" fmla="*/ T0 w 415"/>
                <a:gd name="T2" fmla="+- 0 2982 2982"/>
                <a:gd name="T3" fmla="*/ 2982 h 420"/>
                <a:gd name="T4" fmla="+- 0 8728 8456"/>
                <a:gd name="T5" fmla="*/ T4 w 415"/>
                <a:gd name="T6" fmla="+- 0 2992 2982"/>
                <a:gd name="T7" fmla="*/ 2992 h 420"/>
                <a:gd name="T8" fmla="+- 0 8785 8456"/>
                <a:gd name="T9" fmla="*/ T8 w 415"/>
                <a:gd name="T10" fmla="+- 0 3022 2982"/>
                <a:gd name="T11" fmla="*/ 3022 h 420"/>
                <a:gd name="T12" fmla="+- 0 8830 8456"/>
                <a:gd name="T13" fmla="*/ T12 w 415"/>
                <a:gd name="T14" fmla="+- 0 3068 2982"/>
                <a:gd name="T15" fmla="*/ 3068 h 420"/>
                <a:gd name="T16" fmla="+- 0 8859 8456"/>
                <a:gd name="T17" fmla="*/ T16 w 415"/>
                <a:gd name="T18" fmla="+- 0 3125 2982"/>
                <a:gd name="T19" fmla="*/ 3125 h 420"/>
                <a:gd name="T20" fmla="+- 0 8870 8456"/>
                <a:gd name="T21" fmla="*/ T20 w 415"/>
                <a:gd name="T22" fmla="+- 0 3191 2982"/>
                <a:gd name="T23" fmla="*/ 3191 h 420"/>
                <a:gd name="T24" fmla="+- 0 8859 8456"/>
                <a:gd name="T25" fmla="*/ T24 w 415"/>
                <a:gd name="T26" fmla="+- 0 3258 2982"/>
                <a:gd name="T27" fmla="*/ 3258 h 420"/>
                <a:gd name="T28" fmla="+- 0 8830 8456"/>
                <a:gd name="T29" fmla="*/ T28 w 415"/>
                <a:gd name="T30" fmla="+- 0 3315 2982"/>
                <a:gd name="T31" fmla="*/ 3315 h 420"/>
                <a:gd name="T32" fmla="+- 0 8785 8456"/>
                <a:gd name="T33" fmla="*/ T32 w 415"/>
                <a:gd name="T34" fmla="+- 0 3361 2982"/>
                <a:gd name="T35" fmla="*/ 3361 h 420"/>
                <a:gd name="T36" fmla="+- 0 8728 8456"/>
                <a:gd name="T37" fmla="*/ T36 w 415"/>
                <a:gd name="T38" fmla="+- 0 3390 2982"/>
                <a:gd name="T39" fmla="*/ 3390 h 420"/>
                <a:gd name="T40" fmla="+- 0 8663 8456"/>
                <a:gd name="T41" fmla="*/ T40 w 415"/>
                <a:gd name="T42" fmla="+- 0 3401 2982"/>
                <a:gd name="T43" fmla="*/ 3401 h 420"/>
                <a:gd name="T44" fmla="+- 0 8597 8456"/>
                <a:gd name="T45" fmla="*/ T44 w 415"/>
                <a:gd name="T46" fmla="+- 0 3390 2982"/>
                <a:gd name="T47" fmla="*/ 3390 h 420"/>
                <a:gd name="T48" fmla="+- 0 8541 8456"/>
                <a:gd name="T49" fmla="*/ T48 w 415"/>
                <a:gd name="T50" fmla="+- 0 3361 2982"/>
                <a:gd name="T51" fmla="*/ 3361 h 420"/>
                <a:gd name="T52" fmla="+- 0 8496 8456"/>
                <a:gd name="T53" fmla="*/ T52 w 415"/>
                <a:gd name="T54" fmla="+- 0 3315 2982"/>
                <a:gd name="T55" fmla="*/ 3315 h 420"/>
                <a:gd name="T56" fmla="+- 0 8466 8456"/>
                <a:gd name="T57" fmla="*/ T56 w 415"/>
                <a:gd name="T58" fmla="+- 0 3258 2982"/>
                <a:gd name="T59" fmla="*/ 3258 h 420"/>
                <a:gd name="T60" fmla="+- 0 8456 8456"/>
                <a:gd name="T61" fmla="*/ T60 w 415"/>
                <a:gd name="T62" fmla="+- 0 3191 2982"/>
                <a:gd name="T63" fmla="*/ 3191 h 420"/>
                <a:gd name="T64" fmla="+- 0 8466 8456"/>
                <a:gd name="T65" fmla="*/ T64 w 415"/>
                <a:gd name="T66" fmla="+- 0 3125 2982"/>
                <a:gd name="T67" fmla="*/ 3125 h 420"/>
                <a:gd name="T68" fmla="+- 0 8496 8456"/>
                <a:gd name="T69" fmla="*/ T68 w 415"/>
                <a:gd name="T70" fmla="+- 0 3068 2982"/>
                <a:gd name="T71" fmla="*/ 3068 h 420"/>
                <a:gd name="T72" fmla="+- 0 8541 8456"/>
                <a:gd name="T73" fmla="*/ T72 w 415"/>
                <a:gd name="T74" fmla="+- 0 3022 2982"/>
                <a:gd name="T75" fmla="*/ 3022 h 420"/>
                <a:gd name="T76" fmla="+- 0 8597 8456"/>
                <a:gd name="T77" fmla="*/ T76 w 415"/>
                <a:gd name="T78" fmla="+- 0 2992 2982"/>
                <a:gd name="T79" fmla="*/ 2992 h 420"/>
                <a:gd name="T80" fmla="+- 0 8663 8456"/>
                <a:gd name="T81" fmla="*/ T80 w 415"/>
                <a:gd name="T82" fmla="+- 0 2982 2982"/>
                <a:gd name="T83" fmla="*/ 2982 h 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15" h="420">
                  <a:moveTo>
                    <a:pt x="207" y="0"/>
                  </a:moveTo>
                  <a:lnTo>
                    <a:pt x="272" y="10"/>
                  </a:lnTo>
                  <a:lnTo>
                    <a:pt x="329" y="40"/>
                  </a:lnTo>
                  <a:lnTo>
                    <a:pt x="374" y="86"/>
                  </a:lnTo>
                  <a:lnTo>
                    <a:pt x="403" y="143"/>
                  </a:lnTo>
                  <a:lnTo>
                    <a:pt x="414" y="209"/>
                  </a:lnTo>
                  <a:lnTo>
                    <a:pt x="403" y="276"/>
                  </a:lnTo>
                  <a:lnTo>
                    <a:pt x="374" y="333"/>
                  </a:lnTo>
                  <a:lnTo>
                    <a:pt x="329" y="379"/>
                  </a:lnTo>
                  <a:lnTo>
                    <a:pt x="272" y="408"/>
                  </a:lnTo>
                  <a:lnTo>
                    <a:pt x="207" y="419"/>
                  </a:lnTo>
                  <a:lnTo>
                    <a:pt x="141" y="408"/>
                  </a:lnTo>
                  <a:lnTo>
                    <a:pt x="85" y="379"/>
                  </a:lnTo>
                  <a:lnTo>
                    <a:pt x="40" y="333"/>
                  </a:lnTo>
                  <a:lnTo>
                    <a:pt x="10" y="276"/>
                  </a:lnTo>
                  <a:lnTo>
                    <a:pt x="0" y="209"/>
                  </a:lnTo>
                  <a:lnTo>
                    <a:pt x="10" y="143"/>
                  </a:lnTo>
                  <a:lnTo>
                    <a:pt x="40" y="86"/>
                  </a:lnTo>
                  <a:lnTo>
                    <a:pt x="85" y="40"/>
                  </a:lnTo>
                  <a:lnTo>
                    <a:pt x="141" y="10"/>
                  </a:lnTo>
                  <a:lnTo>
                    <a:pt x="207" y="0"/>
                  </a:lnTo>
                  <a:close/>
                </a:path>
              </a:pathLst>
            </a:custGeom>
            <a:noFill/>
            <a:ln w="15723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8640" y="3136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8579" y="3123"/>
              <a:ext cx="149" cy="0"/>
            </a:xfrm>
            <a:prstGeom prst="line">
              <a:avLst/>
            </a:prstGeom>
            <a:noFill/>
            <a:ln w="16370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8640" y="3048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8580" y="3281"/>
              <a:ext cx="150" cy="0"/>
            </a:xfrm>
            <a:prstGeom prst="line">
              <a:avLst/>
            </a:prstGeom>
            <a:noFill/>
            <a:ln w="23432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8919" y="3374"/>
              <a:ext cx="415" cy="420"/>
            </a:xfrm>
            <a:custGeom>
              <a:avLst/>
              <a:gdLst>
                <a:gd name="T0" fmla="+- 0 9127 8920"/>
                <a:gd name="T1" fmla="*/ T0 w 415"/>
                <a:gd name="T2" fmla="+- 0 3375 3375"/>
                <a:gd name="T3" fmla="*/ 3375 h 420"/>
                <a:gd name="T4" fmla="+- 0 9192 8920"/>
                <a:gd name="T5" fmla="*/ T4 w 415"/>
                <a:gd name="T6" fmla="+- 0 3386 3375"/>
                <a:gd name="T7" fmla="*/ 3386 h 420"/>
                <a:gd name="T8" fmla="+- 0 9249 8920"/>
                <a:gd name="T9" fmla="*/ T8 w 415"/>
                <a:gd name="T10" fmla="+- 0 3415 3375"/>
                <a:gd name="T11" fmla="*/ 3415 h 420"/>
                <a:gd name="T12" fmla="+- 0 9294 8920"/>
                <a:gd name="T13" fmla="*/ T12 w 415"/>
                <a:gd name="T14" fmla="+- 0 3461 3375"/>
                <a:gd name="T15" fmla="*/ 3461 h 420"/>
                <a:gd name="T16" fmla="+- 0 9323 8920"/>
                <a:gd name="T17" fmla="*/ T16 w 415"/>
                <a:gd name="T18" fmla="+- 0 3518 3375"/>
                <a:gd name="T19" fmla="*/ 3518 h 420"/>
                <a:gd name="T20" fmla="+- 0 9334 8920"/>
                <a:gd name="T21" fmla="*/ T20 w 415"/>
                <a:gd name="T22" fmla="+- 0 3585 3375"/>
                <a:gd name="T23" fmla="*/ 3585 h 420"/>
                <a:gd name="T24" fmla="+- 0 9323 8920"/>
                <a:gd name="T25" fmla="*/ T24 w 415"/>
                <a:gd name="T26" fmla="+- 0 3651 3375"/>
                <a:gd name="T27" fmla="*/ 3651 h 420"/>
                <a:gd name="T28" fmla="+- 0 9294 8920"/>
                <a:gd name="T29" fmla="*/ T28 w 415"/>
                <a:gd name="T30" fmla="+- 0 3709 3375"/>
                <a:gd name="T31" fmla="*/ 3709 h 420"/>
                <a:gd name="T32" fmla="+- 0 9249 8920"/>
                <a:gd name="T33" fmla="*/ T32 w 415"/>
                <a:gd name="T34" fmla="+- 0 3754 3375"/>
                <a:gd name="T35" fmla="*/ 3754 h 420"/>
                <a:gd name="T36" fmla="+- 0 9192 8920"/>
                <a:gd name="T37" fmla="*/ T36 w 415"/>
                <a:gd name="T38" fmla="+- 0 3784 3375"/>
                <a:gd name="T39" fmla="*/ 3784 h 420"/>
                <a:gd name="T40" fmla="+- 0 9127 8920"/>
                <a:gd name="T41" fmla="*/ T40 w 415"/>
                <a:gd name="T42" fmla="+- 0 3794 3375"/>
                <a:gd name="T43" fmla="*/ 3794 h 420"/>
                <a:gd name="T44" fmla="+- 0 9061 8920"/>
                <a:gd name="T45" fmla="*/ T44 w 415"/>
                <a:gd name="T46" fmla="+- 0 3784 3375"/>
                <a:gd name="T47" fmla="*/ 3784 h 420"/>
                <a:gd name="T48" fmla="+- 0 9005 8920"/>
                <a:gd name="T49" fmla="*/ T48 w 415"/>
                <a:gd name="T50" fmla="+- 0 3754 3375"/>
                <a:gd name="T51" fmla="*/ 3754 h 420"/>
                <a:gd name="T52" fmla="+- 0 8960 8920"/>
                <a:gd name="T53" fmla="*/ T52 w 415"/>
                <a:gd name="T54" fmla="+- 0 3709 3375"/>
                <a:gd name="T55" fmla="*/ 3709 h 420"/>
                <a:gd name="T56" fmla="+- 0 8930 8920"/>
                <a:gd name="T57" fmla="*/ T56 w 415"/>
                <a:gd name="T58" fmla="+- 0 3651 3375"/>
                <a:gd name="T59" fmla="*/ 3651 h 420"/>
                <a:gd name="T60" fmla="+- 0 8920 8920"/>
                <a:gd name="T61" fmla="*/ T60 w 415"/>
                <a:gd name="T62" fmla="+- 0 3585 3375"/>
                <a:gd name="T63" fmla="*/ 3585 h 420"/>
                <a:gd name="T64" fmla="+- 0 8930 8920"/>
                <a:gd name="T65" fmla="*/ T64 w 415"/>
                <a:gd name="T66" fmla="+- 0 3518 3375"/>
                <a:gd name="T67" fmla="*/ 3518 h 420"/>
                <a:gd name="T68" fmla="+- 0 8960 8920"/>
                <a:gd name="T69" fmla="*/ T68 w 415"/>
                <a:gd name="T70" fmla="+- 0 3461 3375"/>
                <a:gd name="T71" fmla="*/ 3461 h 420"/>
                <a:gd name="T72" fmla="+- 0 9005 8920"/>
                <a:gd name="T73" fmla="*/ T72 w 415"/>
                <a:gd name="T74" fmla="+- 0 3415 3375"/>
                <a:gd name="T75" fmla="*/ 3415 h 420"/>
                <a:gd name="T76" fmla="+- 0 9061 8920"/>
                <a:gd name="T77" fmla="*/ T76 w 415"/>
                <a:gd name="T78" fmla="+- 0 3386 3375"/>
                <a:gd name="T79" fmla="*/ 3386 h 420"/>
                <a:gd name="T80" fmla="+- 0 9127 8920"/>
                <a:gd name="T81" fmla="*/ T80 w 415"/>
                <a:gd name="T82" fmla="+- 0 3375 3375"/>
                <a:gd name="T83" fmla="*/ 3375 h 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15" h="420">
                  <a:moveTo>
                    <a:pt x="207" y="0"/>
                  </a:moveTo>
                  <a:lnTo>
                    <a:pt x="272" y="11"/>
                  </a:lnTo>
                  <a:lnTo>
                    <a:pt x="329" y="40"/>
                  </a:lnTo>
                  <a:lnTo>
                    <a:pt x="374" y="86"/>
                  </a:lnTo>
                  <a:lnTo>
                    <a:pt x="403" y="143"/>
                  </a:lnTo>
                  <a:lnTo>
                    <a:pt x="414" y="210"/>
                  </a:lnTo>
                  <a:lnTo>
                    <a:pt x="403" y="276"/>
                  </a:lnTo>
                  <a:lnTo>
                    <a:pt x="374" y="334"/>
                  </a:lnTo>
                  <a:lnTo>
                    <a:pt x="329" y="379"/>
                  </a:lnTo>
                  <a:lnTo>
                    <a:pt x="272" y="409"/>
                  </a:lnTo>
                  <a:lnTo>
                    <a:pt x="207" y="419"/>
                  </a:lnTo>
                  <a:lnTo>
                    <a:pt x="141" y="409"/>
                  </a:lnTo>
                  <a:lnTo>
                    <a:pt x="85" y="379"/>
                  </a:lnTo>
                  <a:lnTo>
                    <a:pt x="40" y="334"/>
                  </a:lnTo>
                  <a:lnTo>
                    <a:pt x="10" y="276"/>
                  </a:lnTo>
                  <a:lnTo>
                    <a:pt x="0" y="210"/>
                  </a:lnTo>
                  <a:lnTo>
                    <a:pt x="10" y="143"/>
                  </a:lnTo>
                  <a:lnTo>
                    <a:pt x="40" y="86"/>
                  </a:lnTo>
                  <a:lnTo>
                    <a:pt x="85" y="40"/>
                  </a:lnTo>
                  <a:lnTo>
                    <a:pt x="141" y="11"/>
                  </a:lnTo>
                  <a:lnTo>
                    <a:pt x="207" y="0"/>
                  </a:lnTo>
                  <a:close/>
                </a:path>
              </a:pathLst>
            </a:custGeom>
            <a:noFill/>
            <a:ln w="15723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9104" y="3529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9043" y="3516"/>
              <a:ext cx="149" cy="0"/>
            </a:xfrm>
            <a:prstGeom prst="line">
              <a:avLst/>
            </a:prstGeom>
            <a:noFill/>
            <a:ln w="16370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9104" y="3442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9044" y="3674"/>
              <a:ext cx="150" cy="0"/>
            </a:xfrm>
            <a:prstGeom prst="line">
              <a:avLst/>
            </a:prstGeom>
            <a:noFill/>
            <a:ln w="23432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7850" y="3432"/>
              <a:ext cx="415" cy="420"/>
            </a:xfrm>
            <a:custGeom>
              <a:avLst/>
              <a:gdLst>
                <a:gd name="T0" fmla="+- 0 8057 7850"/>
                <a:gd name="T1" fmla="*/ T0 w 415"/>
                <a:gd name="T2" fmla="+- 0 3433 3433"/>
                <a:gd name="T3" fmla="*/ 3433 h 420"/>
                <a:gd name="T4" fmla="+- 0 8123 7850"/>
                <a:gd name="T5" fmla="*/ T4 w 415"/>
                <a:gd name="T6" fmla="+- 0 3443 3433"/>
                <a:gd name="T7" fmla="*/ 3443 h 420"/>
                <a:gd name="T8" fmla="+- 0 8180 7850"/>
                <a:gd name="T9" fmla="*/ T8 w 415"/>
                <a:gd name="T10" fmla="+- 0 3473 3433"/>
                <a:gd name="T11" fmla="*/ 3473 h 420"/>
                <a:gd name="T12" fmla="+- 0 8225 7850"/>
                <a:gd name="T13" fmla="*/ T12 w 415"/>
                <a:gd name="T14" fmla="+- 0 3518 3433"/>
                <a:gd name="T15" fmla="*/ 3518 h 420"/>
                <a:gd name="T16" fmla="+- 0 8254 7850"/>
                <a:gd name="T17" fmla="*/ T16 w 415"/>
                <a:gd name="T18" fmla="+- 0 3576 3433"/>
                <a:gd name="T19" fmla="*/ 3576 h 420"/>
                <a:gd name="T20" fmla="+- 0 8264 7850"/>
                <a:gd name="T21" fmla="*/ T20 w 415"/>
                <a:gd name="T22" fmla="+- 0 3642 3433"/>
                <a:gd name="T23" fmla="*/ 3642 h 420"/>
                <a:gd name="T24" fmla="+- 0 8254 7850"/>
                <a:gd name="T25" fmla="*/ T24 w 415"/>
                <a:gd name="T26" fmla="+- 0 3709 3433"/>
                <a:gd name="T27" fmla="*/ 3709 h 420"/>
                <a:gd name="T28" fmla="+- 0 8225 7850"/>
                <a:gd name="T29" fmla="*/ T28 w 415"/>
                <a:gd name="T30" fmla="+- 0 3766 3433"/>
                <a:gd name="T31" fmla="*/ 3766 h 420"/>
                <a:gd name="T32" fmla="+- 0 8180 7850"/>
                <a:gd name="T33" fmla="*/ T32 w 415"/>
                <a:gd name="T34" fmla="+- 0 3812 3433"/>
                <a:gd name="T35" fmla="*/ 3812 h 420"/>
                <a:gd name="T36" fmla="+- 0 8123 7850"/>
                <a:gd name="T37" fmla="*/ T36 w 415"/>
                <a:gd name="T38" fmla="+- 0 3841 3433"/>
                <a:gd name="T39" fmla="*/ 3841 h 420"/>
                <a:gd name="T40" fmla="+- 0 8057 7850"/>
                <a:gd name="T41" fmla="*/ T40 w 415"/>
                <a:gd name="T42" fmla="+- 0 3852 3433"/>
                <a:gd name="T43" fmla="*/ 3852 h 420"/>
                <a:gd name="T44" fmla="+- 0 7992 7850"/>
                <a:gd name="T45" fmla="*/ T44 w 415"/>
                <a:gd name="T46" fmla="+- 0 3841 3433"/>
                <a:gd name="T47" fmla="*/ 3841 h 420"/>
                <a:gd name="T48" fmla="+- 0 7935 7850"/>
                <a:gd name="T49" fmla="*/ T48 w 415"/>
                <a:gd name="T50" fmla="+- 0 3812 3433"/>
                <a:gd name="T51" fmla="*/ 3812 h 420"/>
                <a:gd name="T52" fmla="+- 0 7890 7850"/>
                <a:gd name="T53" fmla="*/ T52 w 415"/>
                <a:gd name="T54" fmla="+- 0 3766 3433"/>
                <a:gd name="T55" fmla="*/ 3766 h 420"/>
                <a:gd name="T56" fmla="+- 0 7861 7850"/>
                <a:gd name="T57" fmla="*/ T56 w 415"/>
                <a:gd name="T58" fmla="+- 0 3709 3433"/>
                <a:gd name="T59" fmla="*/ 3709 h 420"/>
                <a:gd name="T60" fmla="+- 0 7850 7850"/>
                <a:gd name="T61" fmla="*/ T60 w 415"/>
                <a:gd name="T62" fmla="+- 0 3642 3433"/>
                <a:gd name="T63" fmla="*/ 3642 h 420"/>
                <a:gd name="T64" fmla="+- 0 7861 7850"/>
                <a:gd name="T65" fmla="*/ T64 w 415"/>
                <a:gd name="T66" fmla="+- 0 3576 3433"/>
                <a:gd name="T67" fmla="*/ 3576 h 420"/>
                <a:gd name="T68" fmla="+- 0 7890 7850"/>
                <a:gd name="T69" fmla="*/ T68 w 415"/>
                <a:gd name="T70" fmla="+- 0 3518 3433"/>
                <a:gd name="T71" fmla="*/ 3518 h 420"/>
                <a:gd name="T72" fmla="+- 0 7935 7850"/>
                <a:gd name="T73" fmla="*/ T72 w 415"/>
                <a:gd name="T74" fmla="+- 0 3473 3433"/>
                <a:gd name="T75" fmla="*/ 3473 h 420"/>
                <a:gd name="T76" fmla="+- 0 7992 7850"/>
                <a:gd name="T77" fmla="*/ T76 w 415"/>
                <a:gd name="T78" fmla="+- 0 3443 3433"/>
                <a:gd name="T79" fmla="*/ 3443 h 420"/>
                <a:gd name="T80" fmla="+- 0 8057 7850"/>
                <a:gd name="T81" fmla="*/ T80 w 415"/>
                <a:gd name="T82" fmla="+- 0 3433 3433"/>
                <a:gd name="T83" fmla="*/ 3433 h 4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15" h="420">
                  <a:moveTo>
                    <a:pt x="207" y="0"/>
                  </a:moveTo>
                  <a:lnTo>
                    <a:pt x="273" y="10"/>
                  </a:lnTo>
                  <a:lnTo>
                    <a:pt x="330" y="40"/>
                  </a:lnTo>
                  <a:lnTo>
                    <a:pt x="375" y="85"/>
                  </a:lnTo>
                  <a:lnTo>
                    <a:pt x="404" y="143"/>
                  </a:lnTo>
                  <a:lnTo>
                    <a:pt x="414" y="209"/>
                  </a:lnTo>
                  <a:lnTo>
                    <a:pt x="404" y="276"/>
                  </a:lnTo>
                  <a:lnTo>
                    <a:pt x="375" y="333"/>
                  </a:lnTo>
                  <a:lnTo>
                    <a:pt x="330" y="379"/>
                  </a:lnTo>
                  <a:lnTo>
                    <a:pt x="273" y="408"/>
                  </a:lnTo>
                  <a:lnTo>
                    <a:pt x="207" y="419"/>
                  </a:lnTo>
                  <a:lnTo>
                    <a:pt x="142" y="408"/>
                  </a:lnTo>
                  <a:lnTo>
                    <a:pt x="85" y="379"/>
                  </a:lnTo>
                  <a:lnTo>
                    <a:pt x="40" y="333"/>
                  </a:lnTo>
                  <a:lnTo>
                    <a:pt x="11" y="276"/>
                  </a:lnTo>
                  <a:lnTo>
                    <a:pt x="0" y="209"/>
                  </a:lnTo>
                  <a:lnTo>
                    <a:pt x="11" y="143"/>
                  </a:lnTo>
                  <a:lnTo>
                    <a:pt x="40" y="85"/>
                  </a:lnTo>
                  <a:lnTo>
                    <a:pt x="85" y="40"/>
                  </a:lnTo>
                  <a:lnTo>
                    <a:pt x="142" y="10"/>
                  </a:lnTo>
                  <a:lnTo>
                    <a:pt x="207" y="0"/>
                  </a:lnTo>
                  <a:close/>
                </a:path>
              </a:pathLst>
            </a:custGeom>
            <a:noFill/>
            <a:ln w="15723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8035" y="3586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7974" y="3574"/>
              <a:ext cx="149" cy="0"/>
            </a:xfrm>
            <a:prstGeom prst="line">
              <a:avLst/>
            </a:prstGeom>
            <a:noFill/>
            <a:ln w="16370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8035" y="3499"/>
              <a:ext cx="27" cy="62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7975" y="3731"/>
              <a:ext cx="149" cy="0"/>
            </a:xfrm>
            <a:prstGeom prst="line">
              <a:avLst/>
            </a:prstGeom>
            <a:noFill/>
            <a:ln w="23432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AutoShape 38"/>
            <p:cNvSpPr>
              <a:spLocks/>
            </p:cNvSpPr>
            <p:nvPr/>
          </p:nvSpPr>
          <p:spPr bwMode="auto">
            <a:xfrm>
              <a:off x="8258" y="1662"/>
              <a:ext cx="541" cy="270"/>
            </a:xfrm>
            <a:custGeom>
              <a:avLst/>
              <a:gdLst>
                <a:gd name="T0" fmla="+- 0 8315 8259"/>
                <a:gd name="T1" fmla="*/ T0 w 541"/>
                <a:gd name="T2" fmla="+- 0 1754 1663"/>
                <a:gd name="T3" fmla="*/ 1754 h 270"/>
                <a:gd name="T4" fmla="+- 0 8323 8259"/>
                <a:gd name="T5" fmla="*/ T4 w 541"/>
                <a:gd name="T6" fmla="+- 0 1765 1663"/>
                <a:gd name="T7" fmla="*/ 1765 h 270"/>
                <a:gd name="T8" fmla="+- 0 8293 8259"/>
                <a:gd name="T9" fmla="*/ T8 w 541"/>
                <a:gd name="T10" fmla="+- 0 1870 1663"/>
                <a:gd name="T11" fmla="*/ 1870 h 270"/>
                <a:gd name="T12" fmla="+- 0 8286 8259"/>
                <a:gd name="T13" fmla="*/ T12 w 541"/>
                <a:gd name="T14" fmla="+- 0 1883 1663"/>
                <a:gd name="T15" fmla="*/ 1883 h 270"/>
                <a:gd name="T16" fmla="+- 0 8272 8259"/>
                <a:gd name="T17" fmla="*/ T16 w 541"/>
                <a:gd name="T18" fmla="+- 0 1885 1663"/>
                <a:gd name="T19" fmla="*/ 1885 h 270"/>
                <a:gd name="T20" fmla="+- 0 8391 8259"/>
                <a:gd name="T21" fmla="*/ T20 w 541"/>
                <a:gd name="T22" fmla="+- 0 1850 1663"/>
                <a:gd name="T23" fmla="*/ 1850 h 270"/>
                <a:gd name="T24" fmla="+- 0 8358 8259"/>
                <a:gd name="T25" fmla="*/ T24 w 541"/>
                <a:gd name="T26" fmla="+- 0 1880 1663"/>
                <a:gd name="T27" fmla="*/ 1880 h 270"/>
                <a:gd name="T28" fmla="+- 0 8311 8259"/>
                <a:gd name="T29" fmla="*/ T28 w 541"/>
                <a:gd name="T30" fmla="+- 0 1879 1663"/>
                <a:gd name="T31" fmla="*/ 1879 h 270"/>
                <a:gd name="T32" fmla="+- 0 8312 8259"/>
                <a:gd name="T33" fmla="*/ T32 w 541"/>
                <a:gd name="T34" fmla="+- 0 1866 1663"/>
                <a:gd name="T35" fmla="*/ 1866 h 270"/>
                <a:gd name="T36" fmla="+- 0 8354 8259"/>
                <a:gd name="T37" fmla="*/ T36 w 541"/>
                <a:gd name="T38" fmla="+- 0 1822 1663"/>
                <a:gd name="T39" fmla="*/ 1822 h 270"/>
                <a:gd name="T40" fmla="+- 0 8359 8259"/>
                <a:gd name="T41" fmla="*/ T40 w 541"/>
                <a:gd name="T42" fmla="+- 0 1835 1663"/>
                <a:gd name="T43" fmla="*/ 1835 h 270"/>
                <a:gd name="T44" fmla="+- 0 8368 8259"/>
                <a:gd name="T45" fmla="*/ T44 w 541"/>
                <a:gd name="T46" fmla="+- 0 1820 1663"/>
                <a:gd name="T47" fmla="*/ 1820 h 270"/>
                <a:gd name="T48" fmla="+- 0 8368 8259"/>
                <a:gd name="T49" fmla="*/ T48 w 541"/>
                <a:gd name="T50" fmla="+- 0 1800 1663"/>
                <a:gd name="T51" fmla="*/ 1800 h 270"/>
                <a:gd name="T52" fmla="+- 0 8328 8259"/>
                <a:gd name="T53" fmla="*/ T52 w 541"/>
                <a:gd name="T54" fmla="+- 0 1812 1663"/>
                <a:gd name="T55" fmla="*/ 1812 h 270"/>
                <a:gd name="T56" fmla="+- 0 8388 8259"/>
                <a:gd name="T57" fmla="*/ T56 w 541"/>
                <a:gd name="T58" fmla="+- 0 1761 1663"/>
                <a:gd name="T59" fmla="*/ 1761 h 270"/>
                <a:gd name="T60" fmla="+- 0 8396 8259"/>
                <a:gd name="T61" fmla="*/ T60 w 541"/>
                <a:gd name="T62" fmla="+- 0 1778 1663"/>
                <a:gd name="T63" fmla="*/ 1778 h 270"/>
                <a:gd name="T64" fmla="+- 0 8408 8259"/>
                <a:gd name="T65" fmla="*/ T64 w 541"/>
                <a:gd name="T66" fmla="+- 0 1750 1663"/>
                <a:gd name="T67" fmla="*/ 1750 h 270"/>
                <a:gd name="T68" fmla="+- 0 8427 8259"/>
                <a:gd name="T69" fmla="*/ T68 w 541"/>
                <a:gd name="T70" fmla="+- 0 1680 1663"/>
                <a:gd name="T71" fmla="*/ 1680 h 270"/>
                <a:gd name="T72" fmla="+- 0 8406 8259"/>
                <a:gd name="T73" fmla="*/ T72 w 541"/>
                <a:gd name="T74" fmla="+- 0 1671 1663"/>
                <a:gd name="T75" fmla="*/ 1671 h 270"/>
                <a:gd name="T76" fmla="+- 0 8422 8259"/>
                <a:gd name="T77" fmla="*/ T76 w 541"/>
                <a:gd name="T78" fmla="+- 0 1694 1663"/>
                <a:gd name="T79" fmla="*/ 1694 h 270"/>
                <a:gd name="T80" fmla="+- 0 8415 8259"/>
                <a:gd name="T81" fmla="*/ T80 w 541"/>
                <a:gd name="T82" fmla="+- 0 1712 1663"/>
                <a:gd name="T83" fmla="*/ 1712 h 270"/>
                <a:gd name="T84" fmla="+- 0 8419 8259"/>
                <a:gd name="T85" fmla="*/ T84 w 541"/>
                <a:gd name="T86" fmla="+- 0 1726 1663"/>
                <a:gd name="T87" fmla="*/ 1726 h 270"/>
                <a:gd name="T88" fmla="+- 0 8452 8259"/>
                <a:gd name="T89" fmla="*/ T88 w 541"/>
                <a:gd name="T90" fmla="+- 0 1701 1663"/>
                <a:gd name="T91" fmla="*/ 1701 h 270"/>
                <a:gd name="T92" fmla="+- 0 8464 8259"/>
                <a:gd name="T93" fmla="*/ T92 w 541"/>
                <a:gd name="T94" fmla="+- 0 1868 1663"/>
                <a:gd name="T95" fmla="*/ 1868 h 270"/>
                <a:gd name="T96" fmla="+- 0 8448 8259"/>
                <a:gd name="T97" fmla="*/ T96 w 541"/>
                <a:gd name="T98" fmla="+- 0 1929 1663"/>
                <a:gd name="T99" fmla="*/ 1929 h 270"/>
                <a:gd name="T100" fmla="+- 0 8421 8259"/>
                <a:gd name="T101" fmla="*/ T100 w 541"/>
                <a:gd name="T102" fmla="+- 0 1916 1663"/>
                <a:gd name="T103" fmla="*/ 1916 h 270"/>
                <a:gd name="T104" fmla="+- 0 8420 8259"/>
                <a:gd name="T105" fmla="*/ T104 w 541"/>
                <a:gd name="T106" fmla="+- 0 1885 1663"/>
                <a:gd name="T107" fmla="*/ 1885 h 270"/>
                <a:gd name="T108" fmla="+- 0 8425 8259"/>
                <a:gd name="T109" fmla="*/ T108 w 541"/>
                <a:gd name="T110" fmla="+- 0 1872 1663"/>
                <a:gd name="T111" fmla="*/ 1872 h 270"/>
                <a:gd name="T112" fmla="+- 0 8436 8259"/>
                <a:gd name="T113" fmla="*/ T112 w 541"/>
                <a:gd name="T114" fmla="+- 0 1864 1663"/>
                <a:gd name="T115" fmla="*/ 1864 h 270"/>
                <a:gd name="T116" fmla="+- 0 8451 8259"/>
                <a:gd name="T117" fmla="*/ T116 w 541"/>
                <a:gd name="T118" fmla="+- 0 1866 1663"/>
                <a:gd name="T119" fmla="*/ 1866 h 270"/>
                <a:gd name="T120" fmla="+- 0 8460 8259"/>
                <a:gd name="T121" fmla="*/ T120 w 541"/>
                <a:gd name="T122" fmla="+- 0 1877 1663"/>
                <a:gd name="T123" fmla="*/ 1877 h 270"/>
                <a:gd name="T124" fmla="+- 0 8464 8259"/>
                <a:gd name="T125" fmla="*/ T124 w 541"/>
                <a:gd name="T126" fmla="+- 0 1892 1663"/>
                <a:gd name="T127" fmla="*/ 1892 h 270"/>
                <a:gd name="T128" fmla="+- 0 8459 8259"/>
                <a:gd name="T129" fmla="*/ T128 w 541"/>
                <a:gd name="T130" fmla="+- 0 1863 1663"/>
                <a:gd name="T131" fmla="*/ 1863 h 270"/>
                <a:gd name="T132" fmla="+- 0 8411 8259"/>
                <a:gd name="T133" fmla="*/ T132 w 541"/>
                <a:gd name="T134" fmla="+- 0 1876 1663"/>
                <a:gd name="T135" fmla="*/ 1876 h 270"/>
                <a:gd name="T136" fmla="+- 0 8424 8259"/>
                <a:gd name="T137" fmla="*/ T136 w 541"/>
                <a:gd name="T138" fmla="+- 0 1929 1663"/>
                <a:gd name="T139" fmla="*/ 1929 h 270"/>
                <a:gd name="T140" fmla="+- 0 8459 8259"/>
                <a:gd name="T141" fmla="*/ T140 w 541"/>
                <a:gd name="T142" fmla="+- 0 1929 1663"/>
                <a:gd name="T143" fmla="*/ 1929 h 270"/>
                <a:gd name="T144" fmla="+- 0 8646 8259"/>
                <a:gd name="T145" fmla="*/ T144 w 541"/>
                <a:gd name="T146" fmla="+- 0 1832 1663"/>
                <a:gd name="T147" fmla="*/ 1832 h 270"/>
                <a:gd name="T148" fmla="+- 0 8646 8259"/>
                <a:gd name="T149" fmla="*/ T148 w 541"/>
                <a:gd name="T150" fmla="+- 0 1832 1663"/>
                <a:gd name="T151" fmla="*/ 1832 h 270"/>
                <a:gd name="T152" fmla="+- 0 8646 8259"/>
                <a:gd name="T153" fmla="*/ T152 w 541"/>
                <a:gd name="T154" fmla="+- 0 1807 1663"/>
                <a:gd name="T155" fmla="*/ 1807 h 270"/>
                <a:gd name="T156" fmla="+- 0 8799 8259"/>
                <a:gd name="T157" fmla="*/ T156 w 541"/>
                <a:gd name="T158" fmla="+- 0 1802 1663"/>
                <a:gd name="T159" fmla="*/ 1802 h 270"/>
                <a:gd name="T160" fmla="+- 0 8780 8259"/>
                <a:gd name="T161" fmla="*/ T160 w 541"/>
                <a:gd name="T162" fmla="+- 0 1758 1663"/>
                <a:gd name="T163" fmla="*/ 1758 h 270"/>
                <a:gd name="T164" fmla="+- 0 8779 8259"/>
                <a:gd name="T165" fmla="*/ T164 w 541"/>
                <a:gd name="T166" fmla="+- 0 1839 1663"/>
                <a:gd name="T167" fmla="*/ 1839 h 270"/>
                <a:gd name="T168" fmla="+- 0 8777 8259"/>
                <a:gd name="T169" fmla="*/ T168 w 541"/>
                <a:gd name="T170" fmla="+- 0 1857 1663"/>
                <a:gd name="T171" fmla="*/ 1857 h 270"/>
                <a:gd name="T172" fmla="+- 0 8768 8259"/>
                <a:gd name="T173" fmla="*/ T172 w 541"/>
                <a:gd name="T174" fmla="+- 0 1878 1663"/>
                <a:gd name="T175" fmla="*/ 1878 h 270"/>
                <a:gd name="T176" fmla="+- 0 8748 8259"/>
                <a:gd name="T177" fmla="*/ T176 w 541"/>
                <a:gd name="T178" fmla="+- 0 1884 1663"/>
                <a:gd name="T179" fmla="*/ 1884 h 270"/>
                <a:gd name="T180" fmla="+- 0 8737 8259"/>
                <a:gd name="T181" fmla="*/ T180 w 541"/>
                <a:gd name="T182" fmla="+- 0 1868 1663"/>
                <a:gd name="T183" fmla="*/ 1868 h 270"/>
                <a:gd name="T184" fmla="+- 0 8731 8259"/>
                <a:gd name="T185" fmla="*/ T184 w 541"/>
                <a:gd name="T186" fmla="+- 0 1841 1663"/>
                <a:gd name="T187" fmla="*/ 1841 h 270"/>
                <a:gd name="T188" fmla="+- 0 8731 8259"/>
                <a:gd name="T189" fmla="*/ T188 w 541"/>
                <a:gd name="T190" fmla="+- 0 1799 1663"/>
                <a:gd name="T191" fmla="*/ 1799 h 270"/>
                <a:gd name="T192" fmla="+- 0 8735 8259"/>
                <a:gd name="T193" fmla="*/ T192 w 541"/>
                <a:gd name="T194" fmla="+- 0 1775 1663"/>
                <a:gd name="T195" fmla="*/ 1775 h 270"/>
                <a:gd name="T196" fmla="+- 0 8740 8259"/>
                <a:gd name="T197" fmla="*/ T196 w 541"/>
                <a:gd name="T198" fmla="+- 0 1764 1663"/>
                <a:gd name="T199" fmla="*/ 1764 h 270"/>
                <a:gd name="T200" fmla="+- 0 8748 8259"/>
                <a:gd name="T201" fmla="*/ T200 w 541"/>
                <a:gd name="T202" fmla="+- 0 1755 1663"/>
                <a:gd name="T203" fmla="*/ 1755 h 270"/>
                <a:gd name="T204" fmla="+- 0 8763 8259"/>
                <a:gd name="T205" fmla="*/ T204 w 541"/>
                <a:gd name="T206" fmla="+- 0 1755 1663"/>
                <a:gd name="T207" fmla="*/ 1755 h 270"/>
                <a:gd name="T208" fmla="+- 0 8772 8259"/>
                <a:gd name="T209" fmla="*/ T208 w 541"/>
                <a:gd name="T210" fmla="+- 0 1767 1663"/>
                <a:gd name="T211" fmla="*/ 1767 h 270"/>
                <a:gd name="T212" fmla="+- 0 8777 8259"/>
                <a:gd name="T213" fmla="*/ T212 w 541"/>
                <a:gd name="T214" fmla="+- 0 1784 1663"/>
                <a:gd name="T215" fmla="*/ 1784 h 270"/>
                <a:gd name="T216" fmla="+- 0 8780 8259"/>
                <a:gd name="T217" fmla="*/ T216 w 541"/>
                <a:gd name="T218" fmla="+- 0 1802 1663"/>
                <a:gd name="T219" fmla="*/ 1802 h 270"/>
                <a:gd name="T220" fmla="+- 0 8776 8259"/>
                <a:gd name="T221" fmla="*/ T220 w 541"/>
                <a:gd name="T222" fmla="+- 0 1752 1663"/>
                <a:gd name="T223" fmla="*/ 1752 h 270"/>
                <a:gd name="T224" fmla="+- 0 8731 8259"/>
                <a:gd name="T225" fmla="*/ T224 w 541"/>
                <a:gd name="T226" fmla="+- 0 1757 1663"/>
                <a:gd name="T227" fmla="*/ 1757 h 270"/>
                <a:gd name="T228" fmla="+- 0 8714 8259"/>
                <a:gd name="T229" fmla="*/ T228 w 541"/>
                <a:gd name="T230" fmla="+- 0 1790 1663"/>
                <a:gd name="T231" fmla="*/ 1790 h 270"/>
                <a:gd name="T232" fmla="+- 0 8710 8259"/>
                <a:gd name="T233" fmla="*/ T232 w 541"/>
                <a:gd name="T234" fmla="+- 0 1823 1663"/>
                <a:gd name="T235" fmla="*/ 1823 h 270"/>
                <a:gd name="T236" fmla="+- 0 8721 8259"/>
                <a:gd name="T237" fmla="*/ T236 w 541"/>
                <a:gd name="T238" fmla="+- 0 1868 1663"/>
                <a:gd name="T239" fmla="*/ 1868 h 270"/>
                <a:gd name="T240" fmla="+- 0 8754 8259"/>
                <a:gd name="T241" fmla="*/ T240 w 541"/>
                <a:gd name="T242" fmla="+- 0 1891 1663"/>
                <a:gd name="T243" fmla="*/ 1891 h 270"/>
                <a:gd name="T244" fmla="+- 0 8775 8259"/>
                <a:gd name="T245" fmla="*/ T244 w 541"/>
                <a:gd name="T246" fmla="+- 0 1884 1663"/>
                <a:gd name="T247" fmla="*/ 1884 h 270"/>
                <a:gd name="T248" fmla="+- 0 8795 8259"/>
                <a:gd name="T249" fmla="*/ T248 w 541"/>
                <a:gd name="T250" fmla="+- 0 1853 1663"/>
                <a:gd name="T251" fmla="*/ 1853 h 27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</a:cxnLst>
              <a:rect l="0" t="0" r="r" b="b"/>
              <a:pathLst>
                <a:path w="541" h="270">
                  <a:moveTo>
                    <a:pt x="149" y="87"/>
                  </a:moveTo>
                  <a:lnTo>
                    <a:pt x="49" y="87"/>
                  </a:lnTo>
                  <a:lnTo>
                    <a:pt x="48" y="91"/>
                  </a:lnTo>
                  <a:lnTo>
                    <a:pt x="56" y="91"/>
                  </a:lnTo>
                  <a:lnTo>
                    <a:pt x="59" y="91"/>
                  </a:lnTo>
                  <a:lnTo>
                    <a:pt x="63" y="95"/>
                  </a:lnTo>
                  <a:lnTo>
                    <a:pt x="64" y="97"/>
                  </a:lnTo>
                  <a:lnTo>
                    <a:pt x="64" y="102"/>
                  </a:lnTo>
                  <a:lnTo>
                    <a:pt x="63" y="107"/>
                  </a:lnTo>
                  <a:lnTo>
                    <a:pt x="61" y="115"/>
                  </a:lnTo>
                  <a:lnTo>
                    <a:pt x="36" y="199"/>
                  </a:lnTo>
                  <a:lnTo>
                    <a:pt x="34" y="207"/>
                  </a:lnTo>
                  <a:lnTo>
                    <a:pt x="32" y="213"/>
                  </a:lnTo>
                  <a:lnTo>
                    <a:pt x="30" y="216"/>
                  </a:lnTo>
                  <a:lnTo>
                    <a:pt x="29" y="218"/>
                  </a:lnTo>
                  <a:lnTo>
                    <a:pt x="27" y="220"/>
                  </a:lnTo>
                  <a:lnTo>
                    <a:pt x="24" y="221"/>
                  </a:lnTo>
                  <a:lnTo>
                    <a:pt x="22" y="222"/>
                  </a:lnTo>
                  <a:lnTo>
                    <a:pt x="18" y="222"/>
                  </a:lnTo>
                  <a:lnTo>
                    <a:pt x="13" y="222"/>
                  </a:lnTo>
                  <a:lnTo>
                    <a:pt x="12" y="226"/>
                  </a:lnTo>
                  <a:lnTo>
                    <a:pt x="119" y="226"/>
                  </a:lnTo>
                  <a:lnTo>
                    <a:pt x="122" y="219"/>
                  </a:lnTo>
                  <a:lnTo>
                    <a:pt x="132" y="187"/>
                  </a:lnTo>
                  <a:lnTo>
                    <a:pt x="128" y="187"/>
                  </a:lnTo>
                  <a:lnTo>
                    <a:pt x="122" y="199"/>
                  </a:lnTo>
                  <a:lnTo>
                    <a:pt x="115" y="207"/>
                  </a:lnTo>
                  <a:lnTo>
                    <a:pt x="99" y="217"/>
                  </a:lnTo>
                  <a:lnTo>
                    <a:pt x="88" y="219"/>
                  </a:lnTo>
                  <a:lnTo>
                    <a:pt x="58" y="219"/>
                  </a:lnTo>
                  <a:lnTo>
                    <a:pt x="55" y="219"/>
                  </a:lnTo>
                  <a:lnTo>
                    <a:pt x="52" y="216"/>
                  </a:lnTo>
                  <a:lnTo>
                    <a:pt x="51" y="215"/>
                  </a:lnTo>
                  <a:lnTo>
                    <a:pt x="51" y="211"/>
                  </a:lnTo>
                  <a:lnTo>
                    <a:pt x="52" y="207"/>
                  </a:lnTo>
                  <a:lnTo>
                    <a:pt x="53" y="203"/>
                  </a:lnTo>
                  <a:lnTo>
                    <a:pt x="67" y="157"/>
                  </a:lnTo>
                  <a:lnTo>
                    <a:pt x="86" y="157"/>
                  </a:lnTo>
                  <a:lnTo>
                    <a:pt x="91" y="157"/>
                  </a:lnTo>
                  <a:lnTo>
                    <a:pt x="95" y="159"/>
                  </a:lnTo>
                  <a:lnTo>
                    <a:pt x="97" y="160"/>
                  </a:lnTo>
                  <a:lnTo>
                    <a:pt x="99" y="164"/>
                  </a:lnTo>
                  <a:lnTo>
                    <a:pt x="100" y="166"/>
                  </a:lnTo>
                  <a:lnTo>
                    <a:pt x="100" y="172"/>
                  </a:lnTo>
                  <a:lnTo>
                    <a:pt x="99" y="175"/>
                  </a:lnTo>
                  <a:lnTo>
                    <a:pt x="98" y="180"/>
                  </a:lnTo>
                  <a:lnTo>
                    <a:pt x="102" y="180"/>
                  </a:lnTo>
                  <a:lnTo>
                    <a:pt x="109" y="157"/>
                  </a:lnTo>
                  <a:lnTo>
                    <a:pt x="111" y="149"/>
                  </a:lnTo>
                  <a:lnTo>
                    <a:pt x="116" y="129"/>
                  </a:lnTo>
                  <a:lnTo>
                    <a:pt x="113" y="129"/>
                  </a:lnTo>
                  <a:lnTo>
                    <a:pt x="109" y="137"/>
                  </a:lnTo>
                  <a:lnTo>
                    <a:pt x="106" y="142"/>
                  </a:lnTo>
                  <a:lnTo>
                    <a:pt x="98" y="148"/>
                  </a:lnTo>
                  <a:lnTo>
                    <a:pt x="91" y="149"/>
                  </a:lnTo>
                  <a:lnTo>
                    <a:pt x="69" y="149"/>
                  </a:lnTo>
                  <a:lnTo>
                    <a:pt x="85" y="94"/>
                  </a:lnTo>
                  <a:lnTo>
                    <a:pt x="114" y="94"/>
                  </a:lnTo>
                  <a:lnTo>
                    <a:pt x="121" y="95"/>
                  </a:lnTo>
                  <a:lnTo>
                    <a:pt x="129" y="98"/>
                  </a:lnTo>
                  <a:lnTo>
                    <a:pt x="133" y="100"/>
                  </a:lnTo>
                  <a:lnTo>
                    <a:pt x="137" y="106"/>
                  </a:lnTo>
                  <a:lnTo>
                    <a:pt x="137" y="109"/>
                  </a:lnTo>
                  <a:lnTo>
                    <a:pt x="137" y="115"/>
                  </a:lnTo>
                  <a:lnTo>
                    <a:pt x="137" y="120"/>
                  </a:lnTo>
                  <a:lnTo>
                    <a:pt x="141" y="120"/>
                  </a:lnTo>
                  <a:lnTo>
                    <a:pt x="147" y="94"/>
                  </a:lnTo>
                  <a:lnTo>
                    <a:pt x="149" y="87"/>
                  </a:lnTo>
                  <a:moveTo>
                    <a:pt x="193" y="34"/>
                  </a:moveTo>
                  <a:lnTo>
                    <a:pt x="188" y="31"/>
                  </a:lnTo>
                  <a:lnTo>
                    <a:pt x="181" y="27"/>
                  </a:lnTo>
                  <a:lnTo>
                    <a:pt x="168" y="17"/>
                  </a:lnTo>
                  <a:lnTo>
                    <a:pt x="160" y="10"/>
                  </a:lnTo>
                  <a:lnTo>
                    <a:pt x="151" y="0"/>
                  </a:lnTo>
                  <a:lnTo>
                    <a:pt x="143" y="0"/>
                  </a:lnTo>
                  <a:lnTo>
                    <a:pt x="147" y="8"/>
                  </a:lnTo>
                  <a:lnTo>
                    <a:pt x="150" y="13"/>
                  </a:lnTo>
                  <a:lnTo>
                    <a:pt x="155" y="20"/>
                  </a:lnTo>
                  <a:lnTo>
                    <a:pt x="158" y="25"/>
                  </a:lnTo>
                  <a:lnTo>
                    <a:pt x="163" y="3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63" y="42"/>
                  </a:lnTo>
                  <a:lnTo>
                    <a:pt x="156" y="49"/>
                  </a:lnTo>
                  <a:lnTo>
                    <a:pt x="150" y="60"/>
                  </a:lnTo>
                  <a:lnTo>
                    <a:pt x="143" y="73"/>
                  </a:lnTo>
                  <a:lnTo>
                    <a:pt x="151" y="73"/>
                  </a:lnTo>
                  <a:lnTo>
                    <a:pt x="160" y="63"/>
                  </a:lnTo>
                  <a:lnTo>
                    <a:pt x="167" y="56"/>
                  </a:lnTo>
                  <a:lnTo>
                    <a:pt x="180" y="46"/>
                  </a:lnTo>
                  <a:lnTo>
                    <a:pt x="187" y="42"/>
                  </a:lnTo>
                  <a:lnTo>
                    <a:pt x="193" y="38"/>
                  </a:lnTo>
                  <a:lnTo>
                    <a:pt x="193" y="34"/>
                  </a:lnTo>
                  <a:moveTo>
                    <a:pt x="216" y="222"/>
                  </a:moveTo>
                  <a:lnTo>
                    <a:pt x="213" y="214"/>
                  </a:lnTo>
                  <a:lnTo>
                    <a:pt x="205" y="205"/>
                  </a:lnTo>
                  <a:lnTo>
                    <a:pt x="205" y="245"/>
                  </a:lnTo>
                  <a:lnTo>
                    <a:pt x="203" y="253"/>
                  </a:lnTo>
                  <a:lnTo>
                    <a:pt x="194" y="263"/>
                  </a:lnTo>
                  <a:lnTo>
                    <a:pt x="189" y="266"/>
                  </a:lnTo>
                  <a:lnTo>
                    <a:pt x="176" y="266"/>
                  </a:lnTo>
                  <a:lnTo>
                    <a:pt x="171" y="263"/>
                  </a:lnTo>
                  <a:lnTo>
                    <a:pt x="167" y="259"/>
                  </a:lnTo>
                  <a:lnTo>
                    <a:pt x="162" y="253"/>
                  </a:lnTo>
                  <a:lnTo>
                    <a:pt x="160" y="244"/>
                  </a:lnTo>
                  <a:lnTo>
                    <a:pt x="160" y="228"/>
                  </a:lnTo>
                  <a:lnTo>
                    <a:pt x="161" y="224"/>
                  </a:lnTo>
                  <a:lnTo>
                    <a:pt x="161" y="222"/>
                  </a:lnTo>
                  <a:lnTo>
                    <a:pt x="161" y="220"/>
                  </a:lnTo>
                  <a:lnTo>
                    <a:pt x="163" y="216"/>
                  </a:lnTo>
                  <a:lnTo>
                    <a:pt x="163" y="213"/>
                  </a:lnTo>
                  <a:lnTo>
                    <a:pt x="166" y="209"/>
                  </a:lnTo>
                  <a:lnTo>
                    <a:pt x="167" y="207"/>
                  </a:lnTo>
                  <a:lnTo>
                    <a:pt x="170" y="204"/>
                  </a:lnTo>
                  <a:lnTo>
                    <a:pt x="172" y="203"/>
                  </a:lnTo>
                  <a:lnTo>
                    <a:pt x="177" y="201"/>
                  </a:lnTo>
                  <a:lnTo>
                    <a:pt x="179" y="200"/>
                  </a:lnTo>
                  <a:lnTo>
                    <a:pt x="185" y="200"/>
                  </a:lnTo>
                  <a:lnTo>
                    <a:pt x="188" y="201"/>
                  </a:lnTo>
                  <a:lnTo>
                    <a:pt x="192" y="203"/>
                  </a:lnTo>
                  <a:lnTo>
                    <a:pt x="194" y="204"/>
                  </a:lnTo>
                  <a:lnTo>
                    <a:pt x="198" y="207"/>
                  </a:lnTo>
                  <a:lnTo>
                    <a:pt x="199" y="209"/>
                  </a:lnTo>
                  <a:lnTo>
                    <a:pt x="201" y="214"/>
                  </a:lnTo>
                  <a:lnTo>
                    <a:pt x="202" y="216"/>
                  </a:lnTo>
                  <a:lnTo>
                    <a:pt x="204" y="221"/>
                  </a:lnTo>
                  <a:lnTo>
                    <a:pt x="204" y="224"/>
                  </a:lnTo>
                  <a:lnTo>
                    <a:pt x="205" y="229"/>
                  </a:lnTo>
                  <a:lnTo>
                    <a:pt x="205" y="245"/>
                  </a:lnTo>
                  <a:lnTo>
                    <a:pt x="205" y="205"/>
                  </a:lnTo>
                  <a:lnTo>
                    <a:pt x="200" y="200"/>
                  </a:lnTo>
                  <a:lnTo>
                    <a:pt x="192" y="197"/>
                  </a:lnTo>
                  <a:lnTo>
                    <a:pt x="174" y="197"/>
                  </a:lnTo>
                  <a:lnTo>
                    <a:pt x="166" y="200"/>
                  </a:lnTo>
                  <a:lnTo>
                    <a:pt x="152" y="213"/>
                  </a:lnTo>
                  <a:lnTo>
                    <a:pt x="149" y="221"/>
                  </a:lnTo>
                  <a:lnTo>
                    <a:pt x="148" y="244"/>
                  </a:lnTo>
                  <a:lnTo>
                    <a:pt x="152" y="252"/>
                  </a:lnTo>
                  <a:lnTo>
                    <a:pt x="165" y="266"/>
                  </a:lnTo>
                  <a:lnTo>
                    <a:pt x="173" y="269"/>
                  </a:lnTo>
                  <a:lnTo>
                    <a:pt x="192" y="269"/>
                  </a:lnTo>
                  <a:lnTo>
                    <a:pt x="200" y="266"/>
                  </a:lnTo>
                  <a:lnTo>
                    <a:pt x="213" y="252"/>
                  </a:lnTo>
                  <a:lnTo>
                    <a:pt x="216" y="243"/>
                  </a:lnTo>
                  <a:lnTo>
                    <a:pt x="216" y="222"/>
                  </a:lnTo>
                  <a:moveTo>
                    <a:pt x="387" y="169"/>
                  </a:moveTo>
                  <a:lnTo>
                    <a:pt x="277" y="169"/>
                  </a:lnTo>
                  <a:lnTo>
                    <a:pt x="277" y="177"/>
                  </a:lnTo>
                  <a:lnTo>
                    <a:pt x="387" y="177"/>
                  </a:lnTo>
                  <a:lnTo>
                    <a:pt x="387" y="169"/>
                  </a:lnTo>
                  <a:moveTo>
                    <a:pt x="387" y="135"/>
                  </a:moveTo>
                  <a:lnTo>
                    <a:pt x="277" y="135"/>
                  </a:lnTo>
                  <a:lnTo>
                    <a:pt x="277" y="144"/>
                  </a:lnTo>
                  <a:lnTo>
                    <a:pt x="387" y="144"/>
                  </a:lnTo>
                  <a:lnTo>
                    <a:pt x="387" y="135"/>
                  </a:lnTo>
                  <a:moveTo>
                    <a:pt x="541" y="165"/>
                  </a:moveTo>
                  <a:lnTo>
                    <a:pt x="541" y="151"/>
                  </a:lnTo>
                  <a:lnTo>
                    <a:pt x="540" y="139"/>
                  </a:lnTo>
                  <a:lnTo>
                    <a:pt x="537" y="124"/>
                  </a:lnTo>
                  <a:lnTo>
                    <a:pt x="532" y="111"/>
                  </a:lnTo>
                  <a:lnTo>
                    <a:pt x="525" y="100"/>
                  </a:lnTo>
                  <a:lnTo>
                    <a:pt x="521" y="95"/>
                  </a:lnTo>
                  <a:lnTo>
                    <a:pt x="521" y="145"/>
                  </a:lnTo>
                  <a:lnTo>
                    <a:pt x="521" y="162"/>
                  </a:lnTo>
                  <a:lnTo>
                    <a:pt x="521" y="168"/>
                  </a:lnTo>
                  <a:lnTo>
                    <a:pt x="520" y="176"/>
                  </a:lnTo>
                  <a:lnTo>
                    <a:pt x="520" y="181"/>
                  </a:lnTo>
                  <a:lnTo>
                    <a:pt x="519" y="185"/>
                  </a:lnTo>
                  <a:lnTo>
                    <a:pt x="518" y="190"/>
                  </a:lnTo>
                  <a:lnTo>
                    <a:pt x="518" y="194"/>
                  </a:lnTo>
                  <a:lnTo>
                    <a:pt x="516" y="202"/>
                  </a:lnTo>
                  <a:lnTo>
                    <a:pt x="514" y="206"/>
                  </a:lnTo>
                  <a:lnTo>
                    <a:pt x="511" y="212"/>
                  </a:lnTo>
                  <a:lnTo>
                    <a:pt x="509" y="215"/>
                  </a:lnTo>
                  <a:lnTo>
                    <a:pt x="503" y="220"/>
                  </a:lnTo>
                  <a:lnTo>
                    <a:pt x="499" y="222"/>
                  </a:lnTo>
                  <a:lnTo>
                    <a:pt x="492" y="222"/>
                  </a:lnTo>
                  <a:lnTo>
                    <a:pt x="489" y="221"/>
                  </a:lnTo>
                  <a:lnTo>
                    <a:pt x="486" y="218"/>
                  </a:lnTo>
                  <a:lnTo>
                    <a:pt x="483" y="216"/>
                  </a:lnTo>
                  <a:lnTo>
                    <a:pt x="481" y="213"/>
                  </a:lnTo>
                  <a:lnTo>
                    <a:pt x="478" y="205"/>
                  </a:lnTo>
                  <a:lnTo>
                    <a:pt x="476" y="201"/>
                  </a:lnTo>
                  <a:lnTo>
                    <a:pt x="474" y="192"/>
                  </a:lnTo>
                  <a:lnTo>
                    <a:pt x="473" y="187"/>
                  </a:lnTo>
                  <a:lnTo>
                    <a:pt x="472" y="178"/>
                  </a:lnTo>
                  <a:lnTo>
                    <a:pt x="472" y="173"/>
                  </a:lnTo>
                  <a:lnTo>
                    <a:pt x="471" y="168"/>
                  </a:lnTo>
                  <a:lnTo>
                    <a:pt x="471" y="148"/>
                  </a:lnTo>
                  <a:lnTo>
                    <a:pt x="472" y="136"/>
                  </a:lnTo>
                  <a:lnTo>
                    <a:pt x="474" y="122"/>
                  </a:lnTo>
                  <a:lnTo>
                    <a:pt x="475" y="120"/>
                  </a:lnTo>
                  <a:lnTo>
                    <a:pt x="476" y="115"/>
                  </a:lnTo>
                  <a:lnTo>
                    <a:pt x="476" y="112"/>
                  </a:lnTo>
                  <a:lnTo>
                    <a:pt x="477" y="110"/>
                  </a:lnTo>
                  <a:lnTo>
                    <a:pt x="478" y="108"/>
                  </a:lnTo>
                  <a:lnTo>
                    <a:pt x="479" y="105"/>
                  </a:lnTo>
                  <a:lnTo>
                    <a:pt x="481" y="101"/>
                  </a:lnTo>
                  <a:lnTo>
                    <a:pt x="483" y="98"/>
                  </a:lnTo>
                  <a:lnTo>
                    <a:pt x="486" y="95"/>
                  </a:lnTo>
                  <a:lnTo>
                    <a:pt x="487" y="93"/>
                  </a:lnTo>
                  <a:lnTo>
                    <a:pt x="489" y="92"/>
                  </a:lnTo>
                  <a:lnTo>
                    <a:pt x="491" y="91"/>
                  </a:lnTo>
                  <a:lnTo>
                    <a:pt x="494" y="91"/>
                  </a:lnTo>
                  <a:lnTo>
                    <a:pt x="500" y="91"/>
                  </a:lnTo>
                  <a:lnTo>
                    <a:pt x="504" y="92"/>
                  </a:lnTo>
                  <a:lnTo>
                    <a:pt x="507" y="94"/>
                  </a:lnTo>
                  <a:lnTo>
                    <a:pt x="509" y="96"/>
                  </a:lnTo>
                  <a:lnTo>
                    <a:pt x="510" y="98"/>
                  </a:lnTo>
                  <a:lnTo>
                    <a:pt x="513" y="104"/>
                  </a:lnTo>
                  <a:lnTo>
                    <a:pt x="515" y="107"/>
                  </a:lnTo>
                  <a:lnTo>
                    <a:pt x="517" y="114"/>
                  </a:lnTo>
                  <a:lnTo>
                    <a:pt x="518" y="117"/>
                  </a:lnTo>
                  <a:lnTo>
                    <a:pt x="518" y="121"/>
                  </a:lnTo>
                  <a:lnTo>
                    <a:pt x="519" y="124"/>
                  </a:lnTo>
                  <a:lnTo>
                    <a:pt x="520" y="128"/>
                  </a:lnTo>
                  <a:lnTo>
                    <a:pt x="520" y="135"/>
                  </a:lnTo>
                  <a:lnTo>
                    <a:pt x="521" y="139"/>
                  </a:lnTo>
                  <a:lnTo>
                    <a:pt x="521" y="145"/>
                  </a:lnTo>
                  <a:lnTo>
                    <a:pt x="521" y="95"/>
                  </a:lnTo>
                  <a:lnTo>
                    <a:pt x="518" y="91"/>
                  </a:lnTo>
                  <a:lnTo>
                    <a:pt x="517" y="89"/>
                  </a:lnTo>
                  <a:lnTo>
                    <a:pt x="507" y="84"/>
                  </a:lnTo>
                  <a:lnTo>
                    <a:pt x="490" y="84"/>
                  </a:lnTo>
                  <a:lnTo>
                    <a:pt x="484" y="86"/>
                  </a:lnTo>
                  <a:lnTo>
                    <a:pt x="472" y="94"/>
                  </a:lnTo>
                  <a:lnTo>
                    <a:pt x="468" y="99"/>
                  </a:lnTo>
                  <a:lnTo>
                    <a:pt x="461" y="109"/>
                  </a:lnTo>
                  <a:lnTo>
                    <a:pt x="459" y="115"/>
                  </a:lnTo>
                  <a:lnTo>
                    <a:pt x="455" y="127"/>
                  </a:lnTo>
                  <a:lnTo>
                    <a:pt x="453" y="133"/>
                  </a:lnTo>
                  <a:lnTo>
                    <a:pt x="451" y="145"/>
                  </a:lnTo>
                  <a:lnTo>
                    <a:pt x="451" y="148"/>
                  </a:lnTo>
                  <a:lnTo>
                    <a:pt x="451" y="160"/>
                  </a:lnTo>
                  <a:lnTo>
                    <a:pt x="452" y="171"/>
                  </a:lnTo>
                  <a:lnTo>
                    <a:pt x="454" y="183"/>
                  </a:lnTo>
                  <a:lnTo>
                    <a:pt x="457" y="194"/>
                  </a:lnTo>
                  <a:lnTo>
                    <a:pt x="462" y="205"/>
                  </a:lnTo>
                  <a:lnTo>
                    <a:pt x="469" y="215"/>
                  </a:lnTo>
                  <a:lnTo>
                    <a:pt x="477" y="222"/>
                  </a:lnTo>
                  <a:lnTo>
                    <a:pt x="486" y="227"/>
                  </a:lnTo>
                  <a:lnTo>
                    <a:pt x="495" y="228"/>
                  </a:lnTo>
                  <a:lnTo>
                    <a:pt x="502" y="228"/>
                  </a:lnTo>
                  <a:lnTo>
                    <a:pt x="509" y="226"/>
                  </a:lnTo>
                  <a:lnTo>
                    <a:pt x="515" y="222"/>
                  </a:lnTo>
                  <a:lnTo>
                    <a:pt x="516" y="221"/>
                  </a:lnTo>
                  <a:lnTo>
                    <a:pt x="523" y="216"/>
                  </a:lnTo>
                  <a:lnTo>
                    <a:pt x="529" y="208"/>
                  </a:lnTo>
                  <a:lnTo>
                    <a:pt x="535" y="194"/>
                  </a:lnTo>
                  <a:lnTo>
                    <a:pt x="536" y="190"/>
                  </a:lnTo>
                  <a:lnTo>
                    <a:pt x="538" y="184"/>
                  </a:lnTo>
                  <a:lnTo>
                    <a:pt x="540" y="171"/>
                  </a:lnTo>
                  <a:lnTo>
                    <a:pt x="541" y="165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42" name="image96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920" y="3886547"/>
            <a:ext cx="2055130" cy="222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Polarization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Both </a:t>
                </a:r>
                <a:r>
                  <a:rPr lang="en-US" dirty="0"/>
                  <a:t>polar and nonpolar dielectric develop net dipole moment in the presence </a:t>
                </a:r>
                <a:r>
                  <a:rPr lang="en-US" dirty="0" smtClean="0"/>
                  <a:t>of</a:t>
                </a:r>
                <a:r>
                  <a:rPr lang="en-IN" dirty="0"/>
                  <a:t> </a:t>
                </a:r>
                <a:r>
                  <a:rPr lang="en-US" dirty="0" smtClean="0"/>
                  <a:t>an </a:t>
                </a:r>
                <a:r>
                  <a:rPr lang="en-US" dirty="0"/>
                  <a:t>electric </a:t>
                </a:r>
                <a:r>
                  <a:rPr lang="en-US" dirty="0" smtClean="0"/>
                  <a:t>field</a:t>
                </a:r>
              </a:p>
              <a:p>
                <a:r>
                  <a:rPr lang="en-US" dirty="0"/>
                  <a:t>The dipole moment per unit volume </a:t>
                </a:r>
                <a:r>
                  <a:rPr lang="en-US" dirty="0" smtClean="0"/>
                  <a:t>is</a:t>
                </a:r>
                <a:r>
                  <a:rPr lang="en-IN" dirty="0"/>
                  <a:t> </a:t>
                </a:r>
                <a:r>
                  <a:rPr lang="en-US" dirty="0" smtClean="0"/>
                  <a:t>called </a:t>
                </a:r>
                <a:r>
                  <a:rPr lang="en-US" dirty="0"/>
                  <a:t>polarization and is denoted by </a:t>
                </a:r>
                <a:r>
                  <a:rPr lang="en-US" i="1" dirty="0" smtClean="0"/>
                  <a:t>P</a:t>
                </a:r>
              </a:p>
              <a:p>
                <a:r>
                  <a:rPr lang="en-US" dirty="0"/>
                  <a:t>For linear isotropic dielectrics </a:t>
                </a:r>
                <a:r>
                  <a:rPr lang="en-US" i="1" dirty="0"/>
                  <a:t>P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E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is a</a:t>
                </a:r>
                <a:r>
                  <a:rPr lang="en-US" dirty="0"/>
                  <a:t> </a:t>
                </a:r>
                <a:r>
                  <a:rPr lang="en-US" dirty="0" smtClean="0"/>
                  <a:t>constant</a:t>
                </a:r>
                <a:r>
                  <a:rPr lang="en-US" dirty="0"/>
                  <a:t> </a:t>
                </a:r>
                <a:r>
                  <a:rPr lang="en-US" dirty="0" smtClean="0"/>
                  <a:t>called</a:t>
                </a:r>
                <a:r>
                  <a:rPr lang="en-US" dirty="0"/>
                  <a:t>	</a:t>
                </a:r>
                <a:r>
                  <a:rPr lang="en-US" dirty="0" smtClean="0"/>
                  <a:t>electric</a:t>
                </a:r>
                <a:r>
                  <a:rPr lang="en-IN" dirty="0"/>
                  <a:t> </a:t>
                </a:r>
                <a:r>
                  <a:rPr lang="en-US" dirty="0" smtClean="0"/>
                  <a:t>susceptibility   </a:t>
                </a:r>
                <a:r>
                  <a:rPr lang="en-US" dirty="0"/>
                  <a:t>of   the </a:t>
                </a:r>
                <a:r>
                  <a:rPr lang="en-US" dirty="0" smtClean="0"/>
                  <a:t>dielectric medium</a:t>
                </a:r>
              </a:p>
              <a:p>
                <a:r>
                  <a:rPr lang="en-US" dirty="0"/>
                  <a:t>It describes the </a:t>
                </a:r>
                <a:r>
                  <a:rPr lang="en-US"/>
                  <a:t>electrical </a:t>
                </a:r>
                <a:r>
                  <a:rPr lang="en-US" smtClean="0"/>
                  <a:t>behavior </a:t>
                </a:r>
                <a:r>
                  <a:rPr lang="en-US" dirty="0"/>
                  <a:t>of a </a:t>
                </a:r>
                <a:r>
                  <a:rPr lang="en-US" dirty="0" smtClean="0"/>
                  <a:t>dielectric</a:t>
                </a:r>
              </a:p>
              <a:p>
                <a:r>
                  <a:rPr lang="en-US" dirty="0"/>
                  <a:t>For vacuum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0.</a:t>
                </a:r>
                <a:endParaRPr lang="en-IN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89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Capacitors</a:t>
            </a:r>
            <a:r>
              <a:rPr lang="en-US" dirty="0"/>
              <a:t> </a:t>
            </a:r>
            <a:r>
              <a:rPr lang="en-US" dirty="0" smtClean="0"/>
              <a:t> and Capacitance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61806" y="2015732"/>
                <a:ext cx="8325394" cy="410639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Capacitor: 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most common arrangement for this consists of a set of conductors (conducting plates) having charges on them and separated by a dielectric </a:t>
                </a:r>
                <a:r>
                  <a:rPr lang="en-US" dirty="0" smtClean="0"/>
                  <a:t>material is called capacitor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Capacitance:</a:t>
                </a:r>
              </a:p>
              <a:p>
                <a:r>
                  <a:rPr lang="en-IN" dirty="0" smtClean="0"/>
                  <a:t>The capacity to store charge by capacitor is called capacitance.</a:t>
                </a:r>
              </a:p>
              <a:p>
                <a:r>
                  <a:rPr lang="en-IN" dirty="0" smtClean="0"/>
                  <a:t>SI unit of capacitance is farad (F).</a:t>
                </a:r>
              </a:p>
              <a:p>
                <a:r>
                  <a:rPr lang="en-US" dirty="0"/>
                  <a:t>The conductors 1 and </a:t>
                </a:r>
                <a:r>
                  <a:rPr lang="en-US" dirty="0" smtClean="0"/>
                  <a:t>2 </a:t>
                </a:r>
                <a:r>
                  <a:rPr lang="en-US" dirty="0"/>
                  <a:t>have charges +</a:t>
                </a:r>
                <a:r>
                  <a:rPr lang="en-US" i="1" dirty="0"/>
                  <a:t>Q </a:t>
                </a:r>
                <a:r>
                  <a:rPr lang="en-US" dirty="0"/>
                  <a:t>and -</a:t>
                </a:r>
                <a:r>
                  <a:rPr lang="en-US" i="1" dirty="0"/>
                  <a:t>Q </a:t>
                </a:r>
                <a:r>
                  <a:rPr lang="en-US" dirty="0"/>
                  <a:t>with </a:t>
                </a:r>
                <a:r>
                  <a:rPr lang="en-US" dirty="0" smtClean="0"/>
                  <a:t>potential </a:t>
                </a:r>
                <a:r>
                  <a:rPr lang="en-US" dirty="0"/>
                  <a:t>difference, </a:t>
                </a:r>
                <a:r>
                  <a:rPr lang="en-US" i="1" dirty="0"/>
                  <a:t>V </a:t>
                </a:r>
                <a:r>
                  <a:rPr lang="en-US" dirty="0"/>
                  <a:t>= </a:t>
                </a:r>
                <a:r>
                  <a:rPr lang="en-US" i="1" dirty="0"/>
                  <a:t>V</a:t>
                </a:r>
                <a:r>
                  <a:rPr lang="en-US" dirty="0"/>
                  <a:t>1 - </a:t>
                </a:r>
                <a:r>
                  <a:rPr lang="en-US" i="1" dirty="0"/>
                  <a:t>V</a:t>
                </a:r>
                <a:r>
                  <a:rPr lang="en-US" dirty="0"/>
                  <a:t>2 between </a:t>
                </a:r>
                <a:r>
                  <a:rPr lang="en-US" dirty="0" smtClean="0"/>
                  <a:t>them.</a:t>
                </a:r>
              </a:p>
              <a:p>
                <a:r>
                  <a:rPr lang="en-US" dirty="0"/>
                  <a:t>The electric field in the region between them is proportional to the charge </a:t>
                </a:r>
                <a:r>
                  <a:rPr lang="en-US" i="1" dirty="0" smtClean="0"/>
                  <a:t>Q</a:t>
                </a:r>
              </a:p>
              <a:p>
                <a:r>
                  <a:rPr lang="en-US" dirty="0"/>
                  <a:t>The potential difference </a:t>
                </a:r>
                <a:r>
                  <a:rPr lang="en-US" i="1" dirty="0"/>
                  <a:t>V </a:t>
                </a:r>
                <a:r>
                  <a:rPr lang="en-US" dirty="0"/>
                  <a:t>is the work done to carry a unit positive test charge from the conductor 2 to conductor 1 against the </a:t>
                </a:r>
                <a:r>
                  <a:rPr lang="en-US" dirty="0" smtClean="0"/>
                  <a:t>field</a:t>
                </a:r>
              </a:p>
              <a:p>
                <a:r>
                  <a:rPr lang="en-US" dirty="0"/>
                  <a:t>As this work done will be proportional to </a:t>
                </a:r>
                <a:r>
                  <a:rPr lang="en-US" i="1" dirty="0"/>
                  <a:t>Q</a:t>
                </a:r>
                <a:r>
                  <a:rPr lang="en-US" dirty="0" smtClean="0"/>
                  <a:t>,</a:t>
                </a:r>
                <a:r>
                  <a:rPr lang="en-US" dirty="0"/>
                  <a:t> then </a:t>
                </a:r>
                <a:r>
                  <a:rPr lang="en-US" i="1" dirty="0"/>
                  <a:t>V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/>
                  <a:t>Q </a:t>
                </a:r>
                <a:r>
                  <a:rPr lang="en-US" dirty="0"/>
                  <a:t>and the </a:t>
                </a:r>
                <a:r>
                  <a:rPr lang="en-US" dirty="0" smtClean="0"/>
                  <a:t>ratio Q/V is constant, called capacitance(C).</a:t>
                </a:r>
              </a:p>
              <a:p>
                <a:r>
                  <a:rPr lang="en-US" dirty="0" smtClean="0"/>
                  <a:t>Hence, C = Q/V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1806" y="2015732"/>
                <a:ext cx="8325394" cy="4106394"/>
              </a:xfrm>
              <a:blipFill>
                <a:blip r:embed="rId2"/>
                <a:stretch>
                  <a:fillRect l="-220" t="-297" r="-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4" y="2554334"/>
            <a:ext cx="3335935" cy="1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39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a capacitor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15732"/>
            <a:ext cx="8351520" cy="40367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a metal plate </a:t>
            </a:r>
            <a:r>
              <a:rPr lang="en-US" dirty="0" smtClean="0"/>
              <a:t>A having </a:t>
            </a:r>
            <a:r>
              <a:rPr lang="en-US" dirty="0"/>
              <a:t>positive charge +</a:t>
            </a:r>
            <a:r>
              <a:rPr lang="en-US" i="1" dirty="0" smtClean="0"/>
              <a:t>Q and potential on plate be V, hence capacity of plate C= Q/V.</a:t>
            </a:r>
          </a:p>
          <a:p>
            <a:r>
              <a:rPr lang="en-US" dirty="0"/>
              <a:t>Now consider another insulated metal </a:t>
            </a:r>
            <a:r>
              <a:rPr lang="en-US" dirty="0" smtClean="0"/>
              <a:t>plate B </a:t>
            </a:r>
            <a:r>
              <a:rPr lang="en-US" dirty="0"/>
              <a:t>held near the plate </a:t>
            </a:r>
            <a:r>
              <a:rPr lang="en-US" dirty="0" smtClean="0"/>
              <a:t>A.</a:t>
            </a:r>
          </a:p>
          <a:p>
            <a:r>
              <a:rPr lang="en-US" dirty="0"/>
              <a:t>By induction a negative charge is produced on the nearer face and an equal positive charge develops on the farther face of </a:t>
            </a:r>
            <a:r>
              <a:rPr lang="en-US" dirty="0" smtClean="0"/>
              <a:t>B.</a:t>
            </a:r>
          </a:p>
          <a:p>
            <a:r>
              <a:rPr lang="en-US" dirty="0"/>
              <a:t>The induced negative charge lowers the potential of plate </a:t>
            </a:r>
            <a:r>
              <a:rPr lang="en-US" dirty="0" smtClean="0"/>
              <a:t>A, </a:t>
            </a:r>
            <a:r>
              <a:rPr lang="en-US" dirty="0"/>
              <a:t>while the induced positive charge raises its </a:t>
            </a:r>
            <a:r>
              <a:rPr lang="en-US" dirty="0" smtClean="0"/>
              <a:t>potential</a:t>
            </a:r>
          </a:p>
          <a:p>
            <a:r>
              <a:rPr lang="en-US" dirty="0"/>
              <a:t>If </a:t>
            </a:r>
            <a:r>
              <a:rPr lang="en-US" dirty="0" smtClean="0"/>
              <a:t>the</a:t>
            </a:r>
            <a:r>
              <a:rPr lang="en-IN" dirty="0"/>
              <a:t> </a:t>
            </a:r>
            <a:r>
              <a:rPr lang="en-US" dirty="0" smtClean="0"/>
              <a:t>outer </a:t>
            </a:r>
            <a:r>
              <a:rPr lang="en-US" dirty="0"/>
              <a:t>surface of B</a:t>
            </a:r>
            <a:r>
              <a:rPr lang="en-US" dirty="0" smtClean="0"/>
              <a:t> </a:t>
            </a:r>
            <a:r>
              <a:rPr lang="en-US" dirty="0"/>
              <a:t>is connected to earth, the induced  positive  charges  on  B</a:t>
            </a:r>
            <a:r>
              <a:rPr lang="en-US" dirty="0" smtClean="0"/>
              <a:t> being   free and</a:t>
            </a:r>
            <a:r>
              <a:rPr lang="en-IN" dirty="0" smtClean="0"/>
              <a:t> </a:t>
            </a:r>
            <a:r>
              <a:rPr lang="en-US" dirty="0" smtClean="0"/>
              <a:t>flows </a:t>
            </a:r>
            <a:r>
              <a:rPr lang="en-US" dirty="0"/>
              <a:t>to </a:t>
            </a:r>
            <a:r>
              <a:rPr lang="en-US" dirty="0" smtClean="0"/>
              <a:t>earth, </a:t>
            </a:r>
            <a:r>
              <a:rPr lang="en-US" dirty="0"/>
              <a:t>This greatly reduces the potential </a:t>
            </a:r>
            <a:r>
              <a:rPr lang="en-US" dirty="0" smtClean="0"/>
              <a:t>of B.</a:t>
            </a:r>
          </a:p>
          <a:p>
            <a:r>
              <a:rPr lang="en-US" dirty="0"/>
              <a:t>If </a:t>
            </a:r>
            <a:r>
              <a:rPr lang="en-US" i="1" dirty="0"/>
              <a:t>V</a:t>
            </a:r>
            <a:r>
              <a:rPr lang="en-US" dirty="0"/>
              <a:t>1 is the potential on plate B</a:t>
            </a:r>
            <a:r>
              <a:rPr lang="en-US" dirty="0" smtClean="0"/>
              <a:t> </a:t>
            </a:r>
            <a:r>
              <a:rPr lang="en-US" dirty="0"/>
              <a:t>due to charge (- </a:t>
            </a:r>
            <a:r>
              <a:rPr lang="en-US" i="1" dirty="0"/>
              <a:t>Q</a:t>
            </a:r>
            <a:r>
              <a:rPr lang="en-US" dirty="0"/>
              <a:t>) then the net potential of </a:t>
            </a:r>
            <a:r>
              <a:rPr lang="en-US" dirty="0" smtClean="0"/>
              <a:t>the</a:t>
            </a:r>
            <a:r>
              <a:rPr lang="en-IN" dirty="0"/>
              <a:t> </a:t>
            </a:r>
            <a:r>
              <a:rPr lang="en-US" dirty="0" smtClean="0"/>
              <a:t>system </a:t>
            </a:r>
            <a:r>
              <a:rPr lang="en-US" dirty="0"/>
              <a:t>will now be +</a:t>
            </a:r>
            <a:r>
              <a:rPr lang="en-US" i="1" dirty="0" smtClean="0"/>
              <a:t>V-V</a:t>
            </a:r>
            <a:r>
              <a:rPr lang="en-US" dirty="0" smtClean="0"/>
              <a:t>1.</a:t>
            </a:r>
          </a:p>
          <a:p>
            <a:r>
              <a:rPr lang="en-US" i="1" dirty="0" smtClean="0"/>
              <a:t>Hence, Capacity (C1) = Q/(V-V1) and C1 &gt; C.</a:t>
            </a:r>
          </a:p>
          <a:p>
            <a:r>
              <a:rPr lang="en-US" dirty="0"/>
              <a:t>Thus capacity of metal plate </a:t>
            </a:r>
            <a:r>
              <a:rPr lang="en-US" dirty="0" smtClean="0"/>
              <a:t>A, is increased by</a:t>
            </a:r>
            <a:r>
              <a:rPr lang="en-US" dirty="0"/>
              <a:t> </a:t>
            </a:r>
            <a:r>
              <a:rPr lang="en-US" dirty="0" smtClean="0"/>
              <a:t>placing</a:t>
            </a:r>
            <a:r>
              <a:rPr lang="en-US" dirty="0"/>
              <a:t> </a:t>
            </a:r>
            <a:r>
              <a:rPr lang="en-US" smtClean="0"/>
              <a:t>an</a:t>
            </a:r>
            <a:r>
              <a:rPr lang="en-US"/>
              <a:t> </a:t>
            </a:r>
            <a:r>
              <a:rPr lang="en-US" smtClean="0"/>
              <a:t>identical</a:t>
            </a:r>
            <a:r>
              <a:rPr lang="en-US" dirty="0"/>
              <a:t> </a:t>
            </a:r>
            <a:r>
              <a:rPr lang="en-US" smtClean="0"/>
              <a:t>earth </a:t>
            </a:r>
            <a:r>
              <a:rPr lang="en-US" dirty="0"/>
              <a:t>connected metal </a:t>
            </a:r>
            <a:r>
              <a:rPr lang="en-US"/>
              <a:t>plate B</a:t>
            </a:r>
            <a:r>
              <a:rPr lang="en-US" smtClean="0"/>
              <a:t> </a:t>
            </a:r>
            <a:r>
              <a:rPr lang="en-US" dirty="0"/>
              <a:t>near it</a:t>
            </a:r>
            <a:endParaRPr lang="en-US" i="1" dirty="0" smtClean="0"/>
          </a:p>
          <a:p>
            <a:endParaRPr lang="en-IN" dirty="0"/>
          </a:p>
        </p:txBody>
      </p:sp>
      <p:pic>
        <p:nvPicPr>
          <p:cNvPr id="1025" name="Picture 1" descr="Explain Principle of a Capac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995750"/>
            <a:ext cx="3117669" cy="201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9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 between flux and intensity and gauss’s </a:t>
            </a:r>
            <a:r>
              <a:rPr lang="en-IN" dirty="0" err="1" smtClean="0"/>
              <a:t>thrm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Φ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=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𝑑𝑠</m:t>
                            </m:r>
                          </m:e>
                        </m:acc>
                        <m:r>
                          <m:rPr>
                            <m:brk/>
                          </m:rP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Θ</m:t>
                        </m:r>
                      </m:e>
                    </m:nary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81" t="-15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Gauss’s theorem:</a:t>
            </a:r>
          </a:p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= q/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ɛo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of gauss’s theorem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b="1" dirty="0" smtClean="0"/>
                  <a:t>Electric Field Intensity due to Uniformly Charged Spherical Shell or Hollow Sphere: </a:t>
                </a:r>
                <a:r>
                  <a:rPr lang="en-US" i="1" dirty="0"/>
                  <a:t> </a:t>
                </a:r>
                <a:r>
                  <a:rPr lang="en-US" i="1" dirty="0" smtClean="0"/>
                  <a:t>E=q/4</a:t>
                </a:r>
                <a:r>
                  <a:rPr lang="el-GR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Π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  or </a:t>
                </a:r>
                <a:r>
                  <a:rPr lang="en-US" i="1" dirty="0"/>
                  <a:t>E </a:t>
                </a:r>
                <a:r>
                  <a:rPr lang="en-US" dirty="0"/>
                  <a:t>= </a:t>
                </a:r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 smtClean="0"/>
                  <a:t> or E= </a:t>
                </a:r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 smtClean="0"/>
                  <a:t> (if point is near and out side of sphere)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b="1" dirty="0"/>
                  <a:t>Electric Field Intensity due to an Infinitely Long Straight Charged Wire</a:t>
                </a:r>
                <a:r>
                  <a:rPr lang="en-US" b="1" dirty="0" smtClean="0"/>
                  <a:t>: 		</a:t>
                </a:r>
                <a:r>
                  <a:rPr lang="en-US" i="1" dirty="0"/>
                  <a:t>E </a:t>
                </a:r>
                <a:r>
                  <a:rPr lang="en-US" dirty="0"/>
                  <a:t>= 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ʎ </a:t>
                </a:r>
                <a:r>
                  <a:rPr lang="en-US" i="1" dirty="0" smtClean="0"/>
                  <a:t>/2</a:t>
                </a:r>
                <a:r>
                  <a:rPr lang="el-GR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b="1" dirty="0"/>
                  <a:t>Electric Field due to a Charged Infinite Plane Sheet</a:t>
                </a:r>
                <a:r>
                  <a:rPr lang="en-US" b="1" dirty="0" smtClean="0"/>
                  <a:t>:</a:t>
                </a:r>
                <a:r>
                  <a:rPr lang="en-IN" b="1" dirty="0"/>
                  <a:t> </a:t>
                </a:r>
                <a:r>
                  <a:rPr lang="en-IN" dirty="0"/>
                  <a:t>E= </a:t>
                </a:r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/2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endParaRPr lang="en-IN" b="1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9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Electric potential and potential energy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rgbClr val="FF0000"/>
                </a:solidFill>
              </a:rPr>
              <a:t>Electric potential :</a:t>
            </a:r>
            <a:r>
              <a:rPr lang="en-IN" dirty="0" smtClean="0"/>
              <a:t> Electric work done to bring unit point charge at a point in an electric field is called Electric potential at that point of the field.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If charge q displace in electric field is </a:t>
            </a:r>
            <a:r>
              <a:rPr lang="en-IN" dirty="0" err="1"/>
              <a:t>dr</a:t>
            </a:r>
            <a:r>
              <a:rPr lang="en-IN" dirty="0"/>
              <a:t>, the force acting on charge q by the field is F, then energy increases </a:t>
            </a:r>
            <a:r>
              <a:rPr lang="en-IN" dirty="0" err="1" smtClean="0"/>
              <a:t>dU</a:t>
            </a:r>
            <a:r>
              <a:rPr lang="en-IN" dirty="0" smtClean="0"/>
              <a:t>=</a:t>
            </a:r>
            <a:r>
              <a:rPr lang="en-IN" dirty="0" err="1" smtClean="0"/>
              <a:t>dW</a:t>
            </a:r>
            <a:r>
              <a:rPr lang="en-IN" dirty="0" smtClean="0"/>
              <a:t> and V at point is = </a:t>
            </a:r>
            <a:r>
              <a:rPr lang="en-IN" dirty="0" err="1" smtClean="0"/>
              <a:t>dU</a:t>
            </a:r>
            <a:r>
              <a:rPr lang="en-IN" dirty="0" smtClean="0"/>
              <a:t>/q =</a:t>
            </a:r>
            <a:r>
              <a:rPr lang="en-IN" dirty="0" err="1" smtClean="0"/>
              <a:t>dW</a:t>
            </a:r>
            <a:r>
              <a:rPr lang="en-IN" dirty="0" smtClean="0"/>
              <a:t>/q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rgbClr val="FF0000"/>
                </a:solidFill>
              </a:rPr>
              <a:t>Electric potential energy: </a:t>
            </a:r>
            <a:r>
              <a:rPr lang="en-IN" dirty="0" smtClean="0"/>
              <a:t>Electric work done to bring point charge at point in electric field, equivalent energy stored in system is called Electric potential energy.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If charge q displace in electric field is </a:t>
            </a:r>
            <a:r>
              <a:rPr lang="en-IN" dirty="0" err="1" smtClean="0"/>
              <a:t>dr</a:t>
            </a:r>
            <a:r>
              <a:rPr lang="en-IN" dirty="0" smtClean="0"/>
              <a:t>, the force acting on charge q by the field is F, then energy increases </a:t>
            </a:r>
            <a:r>
              <a:rPr lang="en-IN" dirty="0" err="1" smtClean="0"/>
              <a:t>dU</a:t>
            </a:r>
            <a:r>
              <a:rPr lang="en-IN" dirty="0" smtClean="0"/>
              <a:t>=</a:t>
            </a:r>
            <a:r>
              <a:rPr lang="en-IN" dirty="0" err="1" smtClean="0"/>
              <a:t>dW</a:t>
            </a:r>
            <a:r>
              <a:rPr lang="en-IN" dirty="0" smtClean="0"/>
              <a:t>=</a:t>
            </a:r>
            <a:r>
              <a:rPr lang="en-IN" dirty="0" err="1" smtClean="0"/>
              <a:t>F.dr</a:t>
            </a: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4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Derivation for potential energy in the system of two point charge:</a:t>
            </a:r>
          </a:p>
        </p:txBody>
      </p:sp>
      <p:pic>
        <p:nvPicPr>
          <p:cNvPr id="37" name="Content Placeholder 3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2017343"/>
            <a:ext cx="4389501" cy="10973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is the force acting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 smtClean="0"/>
                  <a:t> at point A, during displacement </a:t>
                </a:r>
                <a:r>
                  <a:rPr lang="en-IN" dirty="0" err="1" smtClean="0"/>
                  <a:t>dr</a:t>
                </a:r>
                <a:r>
                  <a:rPr lang="en-IN" dirty="0" smtClean="0"/>
                  <a:t> the small work done is given by, </a:t>
                </a:r>
                <a:r>
                  <a:rPr lang="en-IN" dirty="0" err="1" smtClean="0"/>
                  <a:t>dw</a:t>
                </a:r>
                <a:r>
                  <a:rPr lang="en-IN" dirty="0" smtClean="0"/>
                  <a:t>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.</a:t>
                </a:r>
                <a:r>
                  <a:rPr lang="en-IN" dirty="0" err="1" smtClean="0"/>
                  <a:t>dr</a:t>
                </a:r>
                <a:endParaRPr lang="en-IN" dirty="0" smtClean="0"/>
              </a:p>
              <a:p>
                <a:r>
                  <a:rPr lang="en-IN" dirty="0" smtClean="0"/>
                  <a:t>Change in potential energy of system, </a:t>
                </a:r>
                <a:r>
                  <a:rPr lang="en-IN" dirty="0" err="1" smtClean="0"/>
                  <a:t>dU</a:t>
                </a:r>
                <a:r>
                  <a:rPr lang="en-IN" dirty="0" smtClean="0"/>
                  <a:t>=</a:t>
                </a:r>
                <a:r>
                  <a:rPr lang="en-IN" dirty="0" err="1" smtClean="0"/>
                  <a:t>dW</a:t>
                </a:r>
                <a:r>
                  <a:rPr lang="en-IN" dirty="0" smtClean="0"/>
                  <a:t> = </a:t>
                </a:r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  <a:r>
                  <a:rPr lang="en-IN" dirty="0" err="1" smtClean="0"/>
                  <a:t>dr</a:t>
                </a:r>
                <a:endParaRPr lang="en-IN" dirty="0" smtClean="0"/>
              </a:p>
              <a:p>
                <a:r>
                  <a:rPr lang="en-IN" dirty="0" smtClean="0"/>
                  <a:t>Change in potential energy,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dirty="0" smtClean="0"/>
                  <a:t> displace from A to B is </a:t>
                </a:r>
                <a:r>
                  <a:rPr lang="el-G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IN" b="0" i="0" dirty="0" smtClean="0"/>
                          <m:t>r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𝑑𝑈</m:t>
                        </m:r>
                      </m:e>
                    </m:nary>
                  </m:oMath>
                </a14:m>
                <a:endParaRPr lang="en-IN" dirty="0" smtClean="0"/>
              </a:p>
              <a:p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U 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IN" b="0" i="0" dirty="0" smtClean="0"/>
                          <m:t>r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IN" dirty="0"/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.</m:t>
                        </m:r>
                        <m:r>
                          <m:rPr>
                            <m:nor/>
                          </m:rPr>
                          <a:rPr lang="en-IN" dirty="0" err="1"/>
                          <m:t>dr</m:t>
                        </m:r>
                      </m:e>
                    </m:nary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181" t="-887" b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449217" y="3114718"/>
            <a:ext cx="4533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consider the electrostatic field due to a source charge +Q placed at the origin O.</a:t>
            </a:r>
          </a:p>
          <a:p>
            <a:r>
              <a:rPr lang="en-US" dirty="0"/>
              <a:t>Let a small charge + </a:t>
            </a:r>
            <a:r>
              <a:rPr lang="en-US" i="1" dirty="0"/>
              <a:t>q</a:t>
            </a:r>
            <a:r>
              <a:rPr lang="en-US" dirty="0"/>
              <a:t>0 be brought from point A to point B at respective distances r1 and r2</a:t>
            </a:r>
            <a:endParaRPr lang="en-IN" dirty="0"/>
          </a:p>
          <a:p>
            <a:r>
              <a:rPr lang="en-US" dirty="0"/>
              <a:t>from O, against the repulsive forces on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8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920" y="78377"/>
                <a:ext cx="5791200" cy="4403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 </a:t>
                </a:r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U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IN" dirty="0"/>
                          <m:t>−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(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IN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ɛ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IN" dirty="0"/>
                          <m:t>.</m:t>
                        </m:r>
                      </m:e>
                    </m:nary>
                    <m:acc>
                      <m:accPr>
                        <m:chr m:val="⃗"/>
                        <m:ctrlPr>
                          <a:rPr lang="en-I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e>
                    </m:acc>
                  </m:oMath>
                </a14:m>
                <a:endParaRPr lang="en-IN" dirty="0" smtClean="0"/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dirty="0" smtClean="0">
                  <a:cs typeface="Arial" panose="020B0604020202020204" pitchFamily="34" charset="0"/>
                </a:endParaRPr>
              </a:p>
              <a:p>
                <a:r>
                  <a:rPr lang="en-IN" dirty="0" smtClean="0"/>
                  <a:t>	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I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 smtClean="0"/>
                  <a:t> then 1/</a:t>
                </a:r>
                <a:r>
                  <a:rPr lang="en-IN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I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IN" dirty="0" smtClean="0"/>
                  <a:t> =0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U </a:t>
                </a: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Thus energy stored in system of two charges q1 and q2 separated by distance r is given by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 = 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SI unit joule (J)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Another convenient unit is eV (electron volt)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78377"/>
                <a:ext cx="5791200" cy="4403065"/>
              </a:xfrm>
              <a:prstGeom prst="rect">
                <a:avLst/>
              </a:prstGeom>
              <a:blipFill>
                <a:blip r:embed="rId2"/>
                <a:stretch>
                  <a:fillRect l="-632" t="-1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electric potential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Since potential energy of system of two charges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separated by distance r is given by, U(r)=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IN" dirty="0" smtClean="0"/>
                  <a:t> but V(r) 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IN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Hence U(r)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are electric potential due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at the distance r.</a:t>
                </a:r>
              </a:p>
              <a:p>
                <a:r>
                  <a:rPr lang="en-IN" dirty="0" smtClean="0"/>
                  <a:t>Thus, electric potential energy U = electric potential V * charge q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or Electric potential V = potential energy/charge q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8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Relationship between electric potential and electric field intensity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displace point charge q under the influence of electrostatic force F in electric field with very small displacement dx, the small work done </a:t>
            </a:r>
            <a:r>
              <a:rPr lang="en-IN" dirty="0" err="1" smtClean="0"/>
              <a:t>dw</a:t>
            </a:r>
            <a:r>
              <a:rPr lang="en-IN" dirty="0" smtClean="0"/>
              <a:t> = - </a:t>
            </a:r>
            <a:r>
              <a:rPr lang="en-IN" dirty="0" err="1" smtClean="0"/>
              <a:t>F.dx</a:t>
            </a:r>
            <a:r>
              <a:rPr lang="en-IN" dirty="0" smtClean="0"/>
              <a:t> but F = E/q</a:t>
            </a:r>
          </a:p>
          <a:p>
            <a:r>
              <a:rPr lang="en-IN" dirty="0" smtClean="0"/>
              <a:t>Hence </a:t>
            </a:r>
            <a:r>
              <a:rPr lang="en-IN" dirty="0" err="1" smtClean="0"/>
              <a:t>dw</a:t>
            </a:r>
            <a:r>
              <a:rPr lang="en-IN" dirty="0"/>
              <a:t> </a:t>
            </a:r>
            <a:r>
              <a:rPr lang="en-IN" dirty="0" smtClean="0"/>
              <a:t>= - </a:t>
            </a:r>
            <a:r>
              <a:rPr lang="en-IN" dirty="0" err="1" smtClean="0"/>
              <a:t>E.q.dx</a:t>
            </a:r>
            <a:r>
              <a:rPr lang="en-IN" dirty="0" smtClean="0"/>
              <a:t> and </a:t>
            </a:r>
            <a:r>
              <a:rPr lang="en-IN" dirty="0" err="1" smtClean="0"/>
              <a:t>dw</a:t>
            </a:r>
            <a:r>
              <a:rPr lang="en-IN" dirty="0" smtClean="0"/>
              <a:t>=</a:t>
            </a:r>
            <a:r>
              <a:rPr lang="en-IN" dirty="0" err="1" smtClean="0"/>
              <a:t>dV.q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=&gt; -</a:t>
            </a:r>
            <a:r>
              <a:rPr lang="en-IN" dirty="0" err="1" smtClean="0"/>
              <a:t>E.q.dx</a:t>
            </a:r>
            <a:r>
              <a:rPr lang="en-IN" dirty="0" smtClean="0"/>
              <a:t> = </a:t>
            </a:r>
            <a:r>
              <a:rPr lang="en-IN" dirty="0" err="1" smtClean="0"/>
              <a:t>dV.q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=&gt; </a:t>
            </a:r>
            <a:r>
              <a:rPr lang="en-IN" dirty="0" err="1" smtClean="0"/>
              <a:t>dV</a:t>
            </a:r>
            <a:r>
              <a:rPr lang="en-IN" dirty="0" smtClean="0"/>
              <a:t>= -</a:t>
            </a:r>
            <a:r>
              <a:rPr lang="en-IN" dirty="0" err="1" smtClean="0"/>
              <a:t>E.dx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or E= -</a:t>
            </a:r>
            <a:r>
              <a:rPr lang="en-IN" dirty="0" err="1" smtClean="0"/>
              <a:t>dV</a:t>
            </a:r>
            <a:r>
              <a:rPr lang="en-IN" dirty="0" smtClean="0"/>
              <a:t>/dx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764</TotalTime>
  <Words>1440</Words>
  <Application>Microsoft Office PowerPoint</Application>
  <PresentationFormat>Widescreen</PresentationFormat>
  <Paragraphs>205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Gill Sans MT</vt:lpstr>
      <vt:lpstr>Times New Roman</vt:lpstr>
      <vt:lpstr>Wingdings</vt:lpstr>
      <vt:lpstr>Gallery</vt:lpstr>
      <vt:lpstr>Electro-Statics</vt:lpstr>
      <vt:lpstr>Basic terminologies</vt:lpstr>
      <vt:lpstr>Relation between flux and intensity and gauss’s thrm</vt:lpstr>
      <vt:lpstr>Application of gauss’s theorem</vt:lpstr>
      <vt:lpstr>Electric potential and potential energy</vt:lpstr>
      <vt:lpstr>Derivation for potential energy in the system of two point charge:</vt:lpstr>
      <vt:lpstr>PowerPoint Presentation</vt:lpstr>
      <vt:lpstr>Concept of electric potential</vt:lpstr>
      <vt:lpstr>Relationship between electric potential and electric field intensity</vt:lpstr>
      <vt:lpstr>Electric potential due to point charge</vt:lpstr>
      <vt:lpstr>PowerPoint Presentation</vt:lpstr>
      <vt:lpstr>Electric potential due to dipole:</vt:lpstr>
      <vt:lpstr>PowerPoint Presentation</vt:lpstr>
      <vt:lpstr>PowerPoint Presentation</vt:lpstr>
      <vt:lpstr>Electrostatics potential due to a system of charges:</vt:lpstr>
      <vt:lpstr>Equipotential Surfaces</vt:lpstr>
      <vt:lpstr>Some Equipotential surface </vt:lpstr>
      <vt:lpstr>Potential energy of system of three charges</vt:lpstr>
      <vt:lpstr>PowerPoint Presentation</vt:lpstr>
      <vt:lpstr>Dielectrics and Electric Polarization</vt:lpstr>
      <vt:lpstr>Types of dielectrics</vt:lpstr>
      <vt:lpstr>Polarization of a polar dielectric</vt:lpstr>
      <vt:lpstr>Polarization of a non-polar dielectric</vt:lpstr>
      <vt:lpstr>Polarization </vt:lpstr>
      <vt:lpstr>Capacitors  and Capacitance</vt:lpstr>
      <vt:lpstr>Principle of a capacitor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Electro-Statics</dc:title>
  <dc:creator>siraj</dc:creator>
  <cp:lastModifiedBy>siraj</cp:lastModifiedBy>
  <cp:revision>112</cp:revision>
  <dcterms:created xsi:type="dcterms:W3CDTF">2020-07-01T04:39:41Z</dcterms:created>
  <dcterms:modified xsi:type="dcterms:W3CDTF">2021-12-24T09:16:37Z</dcterms:modified>
</cp:coreProperties>
</file>