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iraj\Desktop\lectures\fur.jpg" TargetMode="External"/><Relationship Id="rId2" Type="http://schemas.openxmlformats.org/officeDocument/2006/relationships/hyperlink" Target="file:///C:\Users\siraj\Desktop\lectures\amber.jp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file:///C:\Users\siraj\Desktop\lectures\cont&amp;discrete.p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electrostatics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FYJC</a:t>
            </a:r>
          </a:p>
          <a:p>
            <a:r>
              <a:rPr lang="en-IN" dirty="0" smtClean="0"/>
              <a:t>Chap-10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023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714" y="261257"/>
            <a:ext cx="11469189" cy="992778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Definition of Unit </a:t>
            </a:r>
            <a:r>
              <a:rPr lang="en-US" cap="small" dirty="0">
                <a:effectLst/>
              </a:rPr>
              <a:t>Charge</a:t>
            </a:r>
            <a:r>
              <a:rPr lang="en-US" dirty="0">
                <a:effectLst/>
              </a:rPr>
              <a:t> from the Coulomb’s </a:t>
            </a:r>
            <a:r>
              <a:rPr lang="en-US" cap="small" dirty="0">
                <a:effectLst/>
              </a:rPr>
              <a:t>Law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18011" y="1463039"/>
                <a:ext cx="11399520" cy="4955177"/>
              </a:xfrm>
            </p:spPr>
            <p:txBody>
              <a:bodyPr/>
              <a:lstStyle/>
              <a:p>
                <a:r>
                  <a:rPr lang="en-US" dirty="0" smtClean="0">
                    <a:effectLst/>
                  </a:rPr>
                  <a:t>When equal   </a:t>
                </a:r>
                <a:r>
                  <a:rPr lang="en-US" cap="small" dirty="0">
                    <a:effectLst/>
                  </a:rPr>
                  <a:t>amount</a:t>
                </a:r>
                <a:r>
                  <a:rPr lang="en-US" dirty="0">
                    <a:effectLst/>
                  </a:rPr>
                  <a:t>  of  </a:t>
                </a:r>
                <a:r>
                  <a:rPr lang="en-US" dirty="0" smtClean="0">
                    <a:effectLst/>
                  </a:rPr>
                  <a:t>two point </a:t>
                </a:r>
                <a:r>
                  <a:rPr lang="en-US" cap="small" dirty="0" smtClean="0">
                    <a:effectLst/>
                  </a:rPr>
                  <a:t>charge</a:t>
                </a:r>
                <a:r>
                  <a:rPr lang="en-US" dirty="0" smtClean="0">
                    <a:effectLst/>
                  </a:rPr>
                  <a:t>  </a:t>
                </a:r>
                <a:r>
                  <a:rPr lang="en-US" cap="small" dirty="0">
                    <a:effectLst/>
                  </a:rPr>
                  <a:t>placed</a:t>
                </a:r>
                <a:r>
                  <a:rPr lang="en-US" dirty="0">
                    <a:effectLst/>
                  </a:rPr>
                  <a:t>  </a:t>
                </a:r>
                <a:r>
                  <a:rPr lang="en-US" cap="small" dirty="0">
                    <a:effectLst/>
                  </a:rPr>
                  <a:t>at</a:t>
                </a:r>
                <a:r>
                  <a:rPr lang="en-US" dirty="0">
                    <a:effectLst/>
                  </a:rPr>
                  <a:t> 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 </a:t>
                </a:r>
                <a:r>
                  <a:rPr lang="en-US" cap="small" dirty="0">
                    <a:effectLst/>
                  </a:rPr>
                  <a:t>distance</a:t>
                </a:r>
                <a:r>
                  <a:rPr lang="en-US" dirty="0">
                    <a:effectLst/>
                  </a:rPr>
                  <a:t>  of  </a:t>
                </a:r>
                <a:r>
                  <a:rPr lang="en-US" dirty="0" smtClean="0">
                    <a:effectLst/>
                  </a:rPr>
                  <a:t>one meter  apart </a:t>
                </a:r>
                <a:r>
                  <a:rPr lang="en-US" dirty="0">
                    <a:effectLst/>
                  </a:rPr>
                  <a:t>from  </a:t>
                </a:r>
                <a:r>
                  <a:rPr lang="en-US" dirty="0" smtClean="0">
                    <a:effectLst/>
                  </a:rPr>
                  <a:t>each other </a:t>
                </a:r>
                <a:r>
                  <a:rPr lang="en-US" dirty="0">
                    <a:effectLst/>
                  </a:rPr>
                  <a:t>in </a:t>
                </a:r>
                <a:r>
                  <a:rPr lang="en-US" cap="small" dirty="0">
                    <a:effectLst/>
                  </a:rPr>
                  <a:t>vacuum,</a:t>
                </a:r>
                <a:r>
                  <a:rPr lang="en-US" dirty="0">
                    <a:effectLst/>
                  </a:rPr>
                  <a:t> experiences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force </a:t>
                </a:r>
                <a:r>
                  <a:rPr lang="en-US" dirty="0" smtClean="0">
                    <a:effectLst/>
                  </a:rPr>
                  <a:t>of 9 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IN" dirty="0" err="1" smtClean="0"/>
                  <a:t>N,The</a:t>
                </a:r>
                <a:r>
                  <a:rPr lang="en-IN" dirty="0" smtClean="0"/>
                  <a:t> magnitude of charge said to be 1 coulomb.</a:t>
                </a:r>
              </a:p>
              <a:p>
                <a:r>
                  <a:rPr lang="en-IN" dirty="0" smtClean="0"/>
                  <a:t>Since the force acting between two point charge in vacuum is given by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>
                    <a:effectLst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>
                    <a:effectLst/>
                  </a:rPr>
                  <a:t> are equal in magnitude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1 </m:t>
                        </m:r>
                      </m:sub>
                    </m:sSub>
                    <m:r>
                      <a:rPr lang="en-I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>
                    <a:effectLst/>
                  </a:rPr>
                  <a:t>= q , is separated by distance 1 m apart i.e. r=1m and F= </a:t>
                </a:r>
                <a:r>
                  <a:rPr lang="en-US" dirty="0">
                    <a:effectLst/>
                  </a:rPr>
                  <a:t>9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IN" dirty="0" smtClean="0"/>
                  <a:t>N.</a:t>
                </a:r>
              </a:p>
              <a:p>
                <a:r>
                  <a:rPr lang="en-IN" dirty="0" smtClean="0">
                    <a:effectLst/>
                  </a:rPr>
                  <a:t>since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>
                    <a:effectLst/>
                  </a:rPr>
                  <a:t>= </a:t>
                </a:r>
                <a:r>
                  <a:rPr lang="en-US" dirty="0">
                    <a:effectLst/>
                  </a:rPr>
                  <a:t>9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en-IN" dirty="0" smtClean="0">
                  <a:effectLst/>
                </a:endParaRPr>
              </a:p>
              <a:p>
                <a:r>
                  <a:rPr lang="en-IN" dirty="0" smtClean="0">
                    <a:effectLst/>
                  </a:rPr>
                  <a:t>Thus using above data in given equation, i.e.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 smtClean="0"/>
                  <a:t> =&gt; </a:t>
                </a:r>
                <a:r>
                  <a:rPr lang="en-US" dirty="0">
                    <a:effectLst/>
                  </a:rPr>
                  <a:t>9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en-IN" dirty="0" smtClean="0"/>
                  <a:t>=</a:t>
                </a:r>
                <a:r>
                  <a:rPr lang="en-US" dirty="0">
                    <a:effectLst/>
                  </a:rPr>
                  <a:t>9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f>
                      <m:fPr>
                        <m:ctrlPr>
                          <a:rPr lang="en-I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r>
                  <a:rPr lang="en-IN" dirty="0" smtClean="0"/>
                  <a:t>   =&gt;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=1 </a:t>
                </a:r>
              </a:p>
              <a:p>
                <a:r>
                  <a:rPr lang="en-IN" dirty="0" smtClean="0"/>
                  <a:t>Thus q=1 and unit is allocated as per name of scientist coulomb i.e. q=1C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8011" y="1463039"/>
                <a:ext cx="11399520" cy="4955177"/>
              </a:xfrm>
              <a:blipFill>
                <a:blip r:embed="rId2"/>
                <a:stretch>
                  <a:fillRect l="-5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7861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367246"/>
            <a:ext cx="4206240" cy="315250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339636"/>
            <a:ext cx="10353761" cy="48768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Coulomb’s </a:t>
            </a:r>
            <a:r>
              <a:rPr lang="en-US" cap="small" dirty="0">
                <a:effectLst/>
              </a:rPr>
              <a:t>Law</a:t>
            </a:r>
            <a:r>
              <a:rPr lang="en-US" dirty="0">
                <a:effectLst/>
              </a:rPr>
              <a:t> in Vector Form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32929" y="966651"/>
                <a:ext cx="7711025" cy="5651863"/>
              </a:xfrm>
            </p:spPr>
            <p:txBody>
              <a:bodyPr/>
              <a:lstStyle/>
              <a:p>
                <a:r>
                  <a:rPr lang="en-IN" dirty="0" smtClean="0"/>
                  <a:t>As shown in the figure,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are point charge separated by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IN" dirty="0" smtClean="0">
                    <a:solidFill>
                      <a:schemeClr val="bg1"/>
                    </a:solidFill>
                  </a:rPr>
                  <a:t> </a:t>
                </a:r>
                <a:r>
                  <a:rPr lang="en-IN" dirty="0" smtClean="0"/>
                  <a:t>.</a:t>
                </a:r>
                <a:endParaRPr lang="en-IN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is force acting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 smtClean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is  unit vector along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I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 dirty="0" smtClean="0">
                  <a:solidFill>
                    <a:schemeClr val="tx1"/>
                  </a:solidFill>
                </a:endParaRPr>
              </a:p>
              <a:p>
                <a:r>
                  <a:rPr lang="en-IN" dirty="0" smtClean="0">
                    <a:solidFill>
                      <a:schemeClr val="tx1"/>
                    </a:solidFill>
                  </a:rPr>
                  <a:t>Thus, force can be expressed in vector form,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IN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acc>
                  </m:oMath>
                </a14:m>
                <a:endParaRPr lang="en-IN" dirty="0" smtClean="0">
                  <a:solidFill>
                    <a:schemeClr val="tx1"/>
                  </a:solidFill>
                </a:endParaRPr>
              </a:p>
              <a:p>
                <a:r>
                  <a:rPr lang="en-IN" dirty="0" smtClean="0"/>
                  <a:t>Similarly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is force acting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/>
                  <a:t> is  unit vector along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IN" dirty="0" smtClean="0">
                  <a:solidFill>
                    <a:schemeClr val="tx1"/>
                  </a:solidFill>
                </a:endParaRPr>
              </a:p>
              <a:p>
                <a:r>
                  <a:rPr lang="en-IN" dirty="0"/>
                  <a:t>Thus, force can be expressed in vector form,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Sup>
                          <m:sSub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b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en-IN" dirty="0" smtClean="0">
                  <a:solidFill>
                    <a:schemeClr val="tx1"/>
                  </a:solidFill>
                </a:endParaRPr>
              </a:p>
              <a:p>
                <a:r>
                  <a:rPr lang="en-IN" dirty="0" smtClean="0"/>
                  <a:t>Since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directing opposite to each other with unit magnitude, hence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=−</m:t>
                    </m:r>
                    <m:acc>
                      <m:accPr>
                        <m:chr m:val="̂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acc>
                  </m:oMath>
                </a14:m>
                <a:endParaRPr lang="en-IN" dirty="0" smtClean="0">
                  <a:solidFill>
                    <a:schemeClr val="tx1"/>
                  </a:solidFill>
                </a:endParaRPr>
              </a:p>
              <a:p>
                <a:r>
                  <a:rPr lang="en-IN" dirty="0" smtClean="0"/>
                  <a:t>Thus,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= -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IN" dirty="0" smtClean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>
                  <a:buNone/>
                </a:pP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2929" y="966651"/>
                <a:ext cx="7711025" cy="5651863"/>
              </a:xfrm>
              <a:blipFill>
                <a:blip r:embed="rId2"/>
                <a:stretch>
                  <a:fillRect l="-870" t="-324" r="-790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26689" y="1523232"/>
            <a:ext cx="4012060" cy="2770094"/>
            <a:chOff x="1965" y="380"/>
            <a:chExt cx="3749" cy="2613"/>
          </a:xfrm>
        </p:grpSpPr>
        <p:sp>
          <p:nvSpPr>
            <p:cNvPr id="5" name="AutoShape 3"/>
            <p:cNvSpPr>
              <a:spLocks/>
            </p:cNvSpPr>
            <p:nvPr/>
          </p:nvSpPr>
          <p:spPr bwMode="auto">
            <a:xfrm>
              <a:off x="3215" y="380"/>
              <a:ext cx="309" cy="383"/>
            </a:xfrm>
            <a:custGeom>
              <a:avLst/>
              <a:gdLst>
                <a:gd name="T0" fmla="+- 0 3215 3215"/>
                <a:gd name="T1" fmla="*/ T0 w 309"/>
                <a:gd name="T2" fmla="+- 0 380 380"/>
                <a:gd name="T3" fmla="*/ 380 h 383"/>
                <a:gd name="T4" fmla="+- 0 3215 3215"/>
                <a:gd name="T5" fmla="*/ T4 w 309"/>
                <a:gd name="T6" fmla="+- 0 763 380"/>
                <a:gd name="T7" fmla="*/ 763 h 383"/>
                <a:gd name="T8" fmla="+- 0 3524 3215"/>
                <a:gd name="T9" fmla="*/ T8 w 309"/>
                <a:gd name="T10" fmla="+- 0 380 380"/>
                <a:gd name="T11" fmla="*/ 380 h 383"/>
                <a:gd name="T12" fmla="+- 0 3524 3215"/>
                <a:gd name="T13" fmla="*/ T12 w 309"/>
                <a:gd name="T14" fmla="+- 0 763 380"/>
                <a:gd name="T15" fmla="*/ 763 h 383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309" h="383">
                  <a:moveTo>
                    <a:pt x="0" y="0"/>
                  </a:moveTo>
                  <a:lnTo>
                    <a:pt x="0" y="383"/>
                  </a:lnTo>
                  <a:moveTo>
                    <a:pt x="309" y="0"/>
                  </a:moveTo>
                  <a:lnTo>
                    <a:pt x="309" y="383"/>
                  </a:lnTo>
                </a:path>
              </a:pathLst>
            </a:custGeom>
            <a:noFill/>
            <a:ln w="7404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5" y="814"/>
              <a:ext cx="3749" cy="2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2693" y="1342"/>
              <a:ext cx="0" cy="97"/>
            </a:xfrm>
            <a:prstGeom prst="line">
              <a:avLst/>
            </a:prstGeom>
            <a:noFill/>
            <a:ln w="9525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2640" y="1241"/>
              <a:ext cx="97" cy="139"/>
            </a:xfrm>
            <a:custGeom>
              <a:avLst/>
              <a:gdLst>
                <a:gd name="T0" fmla="+- 0 2707 2640"/>
                <a:gd name="T1" fmla="*/ T0 w 97"/>
                <a:gd name="T2" fmla="+- 0 1241 1241"/>
                <a:gd name="T3" fmla="*/ 1241 h 139"/>
                <a:gd name="T4" fmla="+- 0 2640 2640"/>
                <a:gd name="T5" fmla="*/ T4 w 97"/>
                <a:gd name="T6" fmla="+- 0 1367 1241"/>
                <a:gd name="T7" fmla="*/ 1367 h 139"/>
                <a:gd name="T8" fmla="+- 0 2693 2640"/>
                <a:gd name="T9" fmla="*/ T8 w 97"/>
                <a:gd name="T10" fmla="+- 0 1342 1241"/>
                <a:gd name="T11" fmla="*/ 1342 h 139"/>
                <a:gd name="T12" fmla="+- 0 2737 2640"/>
                <a:gd name="T13" fmla="*/ T12 w 97"/>
                <a:gd name="T14" fmla="+- 0 1380 1241"/>
                <a:gd name="T15" fmla="*/ 1380 h 139"/>
                <a:gd name="T16" fmla="+- 0 2707 2640"/>
                <a:gd name="T17" fmla="*/ T16 w 97"/>
                <a:gd name="T18" fmla="+- 0 1241 1241"/>
                <a:gd name="T19" fmla="*/ 1241 h 13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97" h="139">
                  <a:moveTo>
                    <a:pt x="67" y="0"/>
                  </a:moveTo>
                  <a:lnTo>
                    <a:pt x="0" y="126"/>
                  </a:lnTo>
                  <a:lnTo>
                    <a:pt x="53" y="101"/>
                  </a:lnTo>
                  <a:lnTo>
                    <a:pt x="97" y="139"/>
                  </a:lnTo>
                  <a:lnTo>
                    <a:pt x="67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635" y="1292"/>
              <a:ext cx="0" cy="56"/>
            </a:xfrm>
            <a:prstGeom prst="line">
              <a:avLst/>
            </a:prstGeom>
            <a:noFill/>
            <a:ln w="9525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auto">
            <a:xfrm>
              <a:off x="4582" y="1233"/>
              <a:ext cx="138" cy="117"/>
            </a:xfrm>
            <a:custGeom>
              <a:avLst/>
              <a:gdLst>
                <a:gd name="T0" fmla="+- 0 4719 4582"/>
                <a:gd name="T1" fmla="*/ T0 w 138"/>
                <a:gd name="T2" fmla="+- 0 1233 1233"/>
                <a:gd name="T3" fmla="*/ 1233 h 117"/>
                <a:gd name="T4" fmla="+- 0 4582 4582"/>
                <a:gd name="T5" fmla="*/ T4 w 138"/>
                <a:gd name="T6" fmla="+- 0 1270 1233"/>
                <a:gd name="T7" fmla="*/ 1270 h 117"/>
                <a:gd name="T8" fmla="+- 0 4635 4582"/>
                <a:gd name="T9" fmla="*/ T8 w 138"/>
                <a:gd name="T10" fmla="+- 0 1292 1233"/>
                <a:gd name="T11" fmla="*/ 1292 h 117"/>
                <a:gd name="T12" fmla="+- 0 4638 4582"/>
                <a:gd name="T13" fmla="*/ T12 w 138"/>
                <a:gd name="T14" fmla="+- 0 1350 1233"/>
                <a:gd name="T15" fmla="*/ 1350 h 117"/>
                <a:gd name="T16" fmla="+- 0 4719 4582"/>
                <a:gd name="T17" fmla="*/ T16 w 138"/>
                <a:gd name="T18" fmla="+- 0 1233 1233"/>
                <a:gd name="T19" fmla="*/ 1233 h 11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38" h="117">
                  <a:moveTo>
                    <a:pt x="137" y="0"/>
                  </a:moveTo>
                  <a:lnTo>
                    <a:pt x="0" y="37"/>
                  </a:lnTo>
                  <a:lnTo>
                    <a:pt x="53" y="59"/>
                  </a:lnTo>
                  <a:lnTo>
                    <a:pt x="56" y="117"/>
                  </a:lnTo>
                  <a:lnTo>
                    <a:pt x="137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pic>
          <p:nvPicPr>
            <p:cNvPr id="1033" name="Picture 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21" y="2114"/>
              <a:ext cx="120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2" name="Straight Arrow Connector 11"/>
          <p:cNvCxnSpPr/>
          <p:nvPr/>
        </p:nvCxnSpPr>
        <p:spPr>
          <a:xfrm>
            <a:off x="126689" y="1983324"/>
            <a:ext cx="1432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103120" y="1959429"/>
            <a:ext cx="187234" cy="2389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936274" y="1983324"/>
            <a:ext cx="202475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hevron 20"/>
          <p:cNvSpPr/>
          <p:nvPr/>
        </p:nvSpPr>
        <p:spPr>
          <a:xfrm>
            <a:off x="1402080" y="2246811"/>
            <a:ext cx="45719" cy="87086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Chevron 21"/>
          <p:cNvSpPr/>
          <p:nvPr/>
        </p:nvSpPr>
        <p:spPr>
          <a:xfrm flipH="1">
            <a:off x="2516777" y="2246811"/>
            <a:ext cx="50075" cy="87086"/>
          </a:xfrm>
          <a:prstGeom prst="chevron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64156" y="1877479"/>
                <a:ext cx="1463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156" y="1877479"/>
                <a:ext cx="146335" cy="369332"/>
              </a:xfrm>
              <a:prstGeom prst="rect">
                <a:avLst/>
              </a:prstGeom>
              <a:blipFill>
                <a:blip r:embed="rId5"/>
                <a:stretch>
                  <a:fillRect t="-4918" r="-2041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493684" y="1835722"/>
                <a:ext cx="3627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3684" y="1835722"/>
                <a:ext cx="362727" cy="369332"/>
              </a:xfrm>
              <a:prstGeom prst="rect">
                <a:avLst/>
              </a:prstGeom>
              <a:blipFill>
                <a:blip r:embed="rId6"/>
                <a:stretch>
                  <a:fillRect t="-4918" r="-3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2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522514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Principle of Superposition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48891" y="1201783"/>
                <a:ext cx="8255726" cy="5381897"/>
              </a:xfrm>
            </p:spPr>
            <p:txBody>
              <a:bodyPr/>
              <a:lstStyle/>
              <a:p>
                <a:r>
                  <a:rPr lang="en-US" dirty="0" smtClean="0">
                    <a:effectLst/>
                  </a:rPr>
                  <a:t>The  principle  of  superposition  </a:t>
                </a:r>
                <a:r>
                  <a:rPr lang="en-US" cap="small" dirty="0">
                    <a:effectLst/>
                  </a:rPr>
                  <a:t>states</a:t>
                </a:r>
                <a:r>
                  <a:rPr lang="en-US" dirty="0">
                    <a:effectLst/>
                  </a:rPr>
                  <a:t>  </a:t>
                </a:r>
                <a:r>
                  <a:rPr lang="en-US" cap="small" dirty="0">
                    <a:effectLst/>
                  </a:rPr>
                  <a:t>that</a:t>
                </a:r>
                <a:r>
                  <a:rPr lang="en-US" dirty="0">
                    <a:effectLst/>
                  </a:rPr>
                  <a:t> </a:t>
                </a:r>
                <a:r>
                  <a:rPr lang="en-US" i="1" dirty="0">
                    <a:effectLst/>
                  </a:rPr>
                  <a:t>when  a  number  of  charges  are  interacting, the  resultant  force  on  a  particular  charge  is given by the vector sum of the forces exerted by individual </a:t>
                </a:r>
                <a:r>
                  <a:rPr lang="en-US" i="1" dirty="0" smtClean="0">
                    <a:effectLst/>
                  </a:rPr>
                  <a:t>charges</a:t>
                </a:r>
              </a:p>
              <a:p>
                <a:r>
                  <a:rPr lang="en-US" i="1" dirty="0" smtClean="0">
                    <a:effectLst/>
                  </a:rPr>
                  <a:t>Consider, charges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>
                    <a:effectLst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effectLst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 smtClean="0">
                    <a:effectLst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>
                    <a:effectLst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 smtClean="0">
                    <a:effectLst/>
                  </a:rPr>
                  <a:t> interacting each other and the force exerted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>
                    <a:effectLst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>
                    <a:effectLst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>
                    <a:effectLst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 smtClean="0">
                    <a:effectLst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>
                    <a:effectLst/>
                  </a:rPr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effectLst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 smtClean="0">
                    <a:effectLst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>
                    <a:effectLst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i="1" dirty="0" smtClean="0">
                    <a:effectLst/>
                  </a:rPr>
                  <a:t> respectively. </a:t>
                </a:r>
              </a:p>
              <a:p>
                <a:r>
                  <a:rPr lang="en-US" i="1" dirty="0" smtClean="0">
                    <a:effectLst/>
                  </a:rPr>
                  <a:t>The total force action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>
                    <a:effectLst/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>
                    <a:effectLst/>
                  </a:rPr>
                  <a:t>) can be found by using principle of super position.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i="1" dirty="0" smtClean="0">
                    <a:effectLst/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i="1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i="1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>
                    <a:effectLst/>
                  </a:rPr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i="1" dirty="0" smtClean="0">
                  <a:effectLst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48891" y="1201783"/>
                <a:ext cx="8255726" cy="5381897"/>
              </a:xfrm>
              <a:blipFill>
                <a:blip r:embed="rId2"/>
                <a:stretch>
                  <a:fillRect l="-665" r="-22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3" y="1312644"/>
            <a:ext cx="3573437" cy="322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12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304801"/>
            <a:ext cx="11669486" cy="548640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Electric </a:t>
            </a:r>
            <a:r>
              <a:rPr lang="en-US" dirty="0" smtClean="0">
                <a:effectLst/>
              </a:rPr>
              <a:t>Field and electric field intensity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123406"/>
                <a:ext cx="11486606" cy="525997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IN" dirty="0" smtClean="0">
                    <a:solidFill>
                      <a:srgbClr val="C00000"/>
                    </a:solidFill>
                  </a:rPr>
                  <a:t>Electric field:</a:t>
                </a:r>
                <a:r>
                  <a:rPr lang="en-IN" dirty="0" smtClean="0"/>
                  <a:t> The space surrounded around any point charge in which, other charge experience force is called electric field.</a:t>
                </a:r>
              </a:p>
              <a:p>
                <a:r>
                  <a:rPr lang="en-US" dirty="0" smtClean="0">
                    <a:solidFill>
                      <a:srgbClr val="C00000"/>
                    </a:solidFill>
                    <a:effectLst/>
                  </a:rPr>
                  <a:t>Electric </a:t>
                </a:r>
                <a:r>
                  <a:rPr lang="en-US" dirty="0">
                    <a:solidFill>
                      <a:srgbClr val="C00000"/>
                    </a:solidFill>
                    <a:effectLst/>
                  </a:rPr>
                  <a:t>field </a:t>
                </a:r>
                <a:r>
                  <a:rPr lang="en-US" dirty="0" smtClean="0">
                    <a:solidFill>
                      <a:srgbClr val="C00000"/>
                    </a:solidFill>
                    <a:effectLst/>
                  </a:rPr>
                  <a:t>intensity:</a:t>
                </a:r>
                <a:r>
                  <a:rPr lang="en-US" dirty="0" smtClean="0">
                    <a:effectLst/>
                  </a:rPr>
                  <a:t> the strength of electric field at a given point is called electric field intensity Or In electric field of charge, the force acting on per unit charge is called electric field intensity.</a:t>
                </a:r>
              </a:p>
              <a:p>
                <a:r>
                  <a:rPr lang="en-US" dirty="0" smtClean="0">
                    <a:effectLst/>
                  </a:rPr>
                  <a:t>Thus, in general electric field intensity can be expressed, E=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>
                    <a:effectLst/>
                  </a:rPr>
                  <a:t> </a:t>
                </a:r>
                <a:r>
                  <a:rPr lang="en-US" dirty="0">
                    <a:effectLst/>
                  </a:rPr>
                  <a:t>Let </a:t>
                </a:r>
                <a:r>
                  <a:rPr lang="en-US" i="1" dirty="0">
                    <a:effectLst/>
                  </a:rPr>
                  <a:t>Q </a:t>
                </a:r>
                <a:r>
                  <a:rPr lang="en-US" cap="small" dirty="0">
                    <a:effectLst/>
                  </a:rPr>
                  <a:t>and</a:t>
                </a:r>
                <a:r>
                  <a:rPr lang="en-US" dirty="0">
                    <a:effectLst/>
                  </a:rPr>
                  <a:t> </a:t>
                </a:r>
                <a:r>
                  <a:rPr lang="en-US" i="1" dirty="0">
                    <a:effectLst/>
                  </a:rPr>
                  <a:t>q </a:t>
                </a:r>
                <a:r>
                  <a:rPr lang="en-US" dirty="0">
                    <a:effectLst/>
                  </a:rPr>
                  <a:t>be two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ges </a:t>
                </a:r>
                <a:r>
                  <a:rPr lang="en-US" cap="small" dirty="0">
                    <a:effectLst/>
                  </a:rPr>
                  <a:t>separated</a:t>
                </a:r>
                <a:r>
                  <a:rPr lang="en-US" dirty="0">
                    <a:effectLst/>
                  </a:rPr>
                  <a:t> by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distance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r, as per coulomb's law, force acting on q by Q is given by, </a:t>
                </a:r>
                <a14:m>
                  <m:oMath xmlns:m="http://schemas.openxmlformats.org/officeDocument/2006/math">
                    <m:r>
                      <a:rPr lang="en-IN" b="0" i="0" smtClean="0">
                        <a:effectLst/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  </m:t>
                        </m:r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 smtClean="0"/>
                  <a:t> </a:t>
                </a:r>
                <a:endParaRPr lang="en-IN" dirty="0"/>
              </a:p>
              <a:p>
                <a:r>
                  <a:rPr lang="en-IN" dirty="0" smtClean="0"/>
                  <a:t>Hence, the electric field intensity due to point charge Q at distance r is   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num>
                      <m:den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In vector </a:t>
                </a:r>
                <a:r>
                  <a:rPr lang="en-IN" dirty="0"/>
                  <a:t>form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I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dirty="0" smtClean="0"/>
                  <a:t>   where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dirty="0" smtClean="0"/>
                  <a:t> is unit vector along the line joining from Q to q.</a:t>
                </a:r>
              </a:p>
              <a:p>
                <a:r>
                  <a:rPr lang="en-US" dirty="0">
                    <a:effectLst/>
                  </a:rPr>
                  <a:t>The electric field exists </a:t>
                </a:r>
                <a:r>
                  <a:rPr lang="en-US" cap="small" dirty="0">
                    <a:effectLst/>
                  </a:rPr>
                  <a:t>ar</a:t>
                </a:r>
                <a:r>
                  <a:rPr lang="en-US" dirty="0">
                    <a:effectLst/>
                  </a:rPr>
                  <a:t>ound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charge</a:t>
                </a:r>
                <a:r>
                  <a:rPr lang="en-US" dirty="0">
                    <a:effectLst/>
                  </a:rPr>
                  <a:t> irrespective of the presence of other </a:t>
                </a:r>
                <a:r>
                  <a:rPr lang="en-US" cap="small" dirty="0" smtClean="0">
                    <a:effectLst/>
                  </a:rPr>
                  <a:t>charges</a:t>
                </a:r>
              </a:p>
              <a:p>
                <a:r>
                  <a:rPr lang="en-US" dirty="0">
                    <a:effectLst/>
                  </a:rPr>
                  <a:t>SI unit of electric intensity is newton per </a:t>
                </a:r>
                <a:r>
                  <a:rPr lang="en-US" dirty="0" smtClean="0">
                    <a:effectLst/>
                  </a:rPr>
                  <a:t>coulomb (NC</a:t>
                </a:r>
                <a:r>
                  <a:rPr lang="en-US" baseline="30000" dirty="0" smtClean="0">
                    <a:effectLst/>
                  </a:rPr>
                  <a:t>-1</a:t>
                </a:r>
                <a:r>
                  <a:rPr lang="en-US" dirty="0" smtClean="0">
                    <a:effectLst/>
                  </a:rPr>
                  <a:t>)</a:t>
                </a:r>
              </a:p>
              <a:p>
                <a:r>
                  <a:rPr lang="en-US" dirty="0" smtClean="0">
                    <a:effectLst/>
                  </a:rPr>
                  <a:t>The electric </a:t>
                </a:r>
                <a:r>
                  <a:rPr lang="en-US" dirty="0">
                    <a:effectLst/>
                  </a:rPr>
                  <a:t>field intensity in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medium is given </a:t>
                </a:r>
                <a:r>
                  <a:rPr lang="en-US" dirty="0" smtClean="0">
                    <a:effectLst/>
                  </a:rPr>
                  <a:t>by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</m:oMath>
                </a14:m>
                <a:r>
                  <a:rPr lang="en-IN" dirty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acc>
                      <m:accPr>
                        <m:chr m:val="̂"/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acc>
                  </m:oMath>
                </a14:m>
                <a:r>
                  <a:rPr lang="en-IN" dirty="0" smtClean="0"/>
                  <a:t> where k is dielectric constant.</a:t>
                </a:r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123406"/>
                <a:ext cx="11486606" cy="5259977"/>
              </a:xfrm>
              <a:blipFill>
                <a:blip r:embed="rId2"/>
                <a:stretch>
                  <a:fillRect l="-372" t="-579" r="-10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24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461554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Types of electric field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530" y="1039391"/>
            <a:ext cx="1983830" cy="179388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22" y="2943405"/>
            <a:ext cx="2590800" cy="1762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469" y="4914536"/>
            <a:ext cx="2969454" cy="177364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344091" y="1254034"/>
            <a:ext cx="8464732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FF0000"/>
                </a:solidFill>
              </a:rPr>
              <a:t>Uniform electric field:</a:t>
            </a:r>
            <a:r>
              <a:rPr lang="en-IN" sz="2400" dirty="0" smtClean="0"/>
              <a:t> </a:t>
            </a:r>
            <a:r>
              <a:rPr lang="en-US" sz="2400" dirty="0"/>
              <a:t>A uniform electric field is </a:t>
            </a:r>
            <a:r>
              <a:rPr lang="en-US" sz="2400" cap="small" dirty="0"/>
              <a:t>a</a:t>
            </a:r>
            <a:r>
              <a:rPr lang="en-US" sz="2400" dirty="0"/>
              <a:t> field </a:t>
            </a:r>
            <a:r>
              <a:rPr lang="en-US" sz="2400" dirty="0" smtClean="0"/>
              <a:t>in which, the  </a:t>
            </a:r>
            <a:r>
              <a:rPr lang="en-US" sz="2400" cap="small" dirty="0"/>
              <a:t>magnitude</a:t>
            </a:r>
            <a:r>
              <a:rPr lang="en-US" sz="2400" dirty="0"/>
              <a:t> </a:t>
            </a:r>
            <a:r>
              <a:rPr lang="en-US" sz="2400" cap="small" dirty="0"/>
              <a:t>and</a:t>
            </a:r>
            <a:r>
              <a:rPr lang="en-US" sz="2400" dirty="0"/>
              <a:t> direction </a:t>
            </a:r>
            <a:r>
              <a:rPr lang="en-US" sz="2400" dirty="0" smtClean="0"/>
              <a:t>of electric field intensity is </a:t>
            </a:r>
            <a:r>
              <a:rPr lang="en-US" sz="2400" cap="small" dirty="0"/>
              <a:t>same</a:t>
            </a:r>
            <a:r>
              <a:rPr lang="en-US" sz="2400" dirty="0"/>
              <a:t> </a:t>
            </a:r>
            <a:r>
              <a:rPr lang="en-US" sz="2400" cap="small" dirty="0"/>
              <a:t>at</a:t>
            </a:r>
            <a:r>
              <a:rPr lang="en-US" sz="2400" dirty="0"/>
              <a:t> </a:t>
            </a:r>
            <a:r>
              <a:rPr lang="en-US" sz="2400" cap="small" dirty="0"/>
              <a:t>all</a:t>
            </a:r>
            <a:r>
              <a:rPr lang="en-US" sz="2400" dirty="0"/>
              <a:t> points.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cap="small" dirty="0"/>
              <a:t>example,</a:t>
            </a:r>
            <a:r>
              <a:rPr lang="en-US" sz="2400" dirty="0"/>
              <a:t> field between two</a:t>
            </a:r>
            <a:r>
              <a:rPr lang="en-US" sz="2400" cap="small" dirty="0"/>
              <a:t> parallel</a:t>
            </a:r>
            <a:r>
              <a:rPr lang="en-US" sz="2400" dirty="0"/>
              <a:t> </a:t>
            </a:r>
            <a:r>
              <a:rPr lang="en-US" sz="2400" cap="small" dirty="0" smtClean="0"/>
              <a:t>plates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Non uniform electric field:</a:t>
            </a:r>
            <a:r>
              <a:rPr lang="en-US" sz="2400" b="1" dirty="0"/>
              <a:t> </a:t>
            </a:r>
            <a:r>
              <a:rPr lang="en-US" sz="2400" dirty="0"/>
              <a:t>A field </a:t>
            </a:r>
            <a:r>
              <a:rPr lang="en-US" sz="2400" dirty="0" smtClean="0"/>
              <a:t>in which the </a:t>
            </a:r>
            <a:r>
              <a:rPr lang="en-US" sz="2400" cap="small" dirty="0" smtClean="0"/>
              <a:t> </a:t>
            </a:r>
            <a:r>
              <a:rPr lang="en-US" sz="2400" cap="small" dirty="0"/>
              <a:t>magnitude</a:t>
            </a:r>
            <a:r>
              <a:rPr lang="en-US" sz="2400" dirty="0"/>
              <a:t> </a:t>
            </a:r>
            <a:r>
              <a:rPr lang="en-US" sz="2400" cap="small" dirty="0"/>
              <a:t>and</a:t>
            </a:r>
            <a:r>
              <a:rPr lang="en-US" sz="2400" dirty="0"/>
              <a:t> </a:t>
            </a:r>
            <a:r>
              <a:rPr lang="en-US" sz="2400" dirty="0" smtClean="0"/>
              <a:t>direction of electric field intensity </a:t>
            </a:r>
            <a:r>
              <a:rPr lang="en-US" sz="2400" dirty="0"/>
              <a:t>is not the </a:t>
            </a:r>
            <a:r>
              <a:rPr lang="en-US" sz="2400" cap="small" dirty="0"/>
              <a:t>same</a:t>
            </a:r>
            <a:r>
              <a:rPr lang="en-US" sz="2400" dirty="0"/>
              <a:t> </a:t>
            </a:r>
            <a:r>
              <a:rPr lang="en-US" sz="2400" cap="small" dirty="0"/>
              <a:t>at all</a:t>
            </a:r>
            <a:r>
              <a:rPr lang="en-US" sz="2400" dirty="0"/>
              <a:t> points. </a:t>
            </a:r>
            <a:endParaRPr lang="en-US" sz="2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</a:t>
            </a:r>
            <a:r>
              <a:rPr lang="en-US" sz="2400" cap="small" dirty="0"/>
              <a:t>example,</a:t>
            </a:r>
            <a:r>
              <a:rPr lang="en-US" sz="2400" dirty="0"/>
              <a:t> field due to </a:t>
            </a:r>
            <a:r>
              <a:rPr lang="en-US" sz="2400" cap="small" dirty="0" smtClean="0"/>
              <a:t>system of two interacting charge.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cap="small" dirty="0" smtClean="0">
                <a:solidFill>
                  <a:srgbClr val="FF0000"/>
                </a:solidFill>
              </a:rPr>
              <a:t>Radial Electric field:</a:t>
            </a:r>
            <a:r>
              <a:rPr lang="en-US" sz="2400" cap="small" dirty="0" smtClean="0"/>
              <a:t> </a:t>
            </a:r>
            <a:r>
              <a:rPr lang="en-US" sz="2400" dirty="0"/>
              <a:t>A field in which the </a:t>
            </a:r>
            <a:r>
              <a:rPr lang="en-US" sz="2400" dirty="0" smtClean="0"/>
              <a:t> </a:t>
            </a:r>
            <a:r>
              <a:rPr lang="en-US" sz="2400" dirty="0"/>
              <a:t>direction of electric field intensity is </a:t>
            </a:r>
            <a:r>
              <a:rPr lang="en-US" sz="2400" dirty="0" smtClean="0"/>
              <a:t>directing towards a common point or outward from a common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example field due to positive or negative point charge.</a:t>
            </a:r>
            <a:endParaRPr lang="en-IN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042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592183"/>
          </a:xfrm>
        </p:spPr>
        <p:txBody>
          <a:bodyPr/>
          <a:lstStyle/>
          <a:p>
            <a:r>
              <a:rPr lang="en-US" dirty="0">
                <a:effectLst/>
              </a:rPr>
              <a:t>Electric Lines of Force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3234" y="1201783"/>
            <a:ext cx="9474925" cy="5347063"/>
          </a:xfrm>
        </p:spPr>
        <p:txBody>
          <a:bodyPr/>
          <a:lstStyle/>
          <a:p>
            <a:r>
              <a:rPr lang="en-US" cap="small" dirty="0">
                <a:effectLst/>
              </a:rPr>
              <a:t>Michael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Faraday</a:t>
            </a:r>
            <a:r>
              <a:rPr lang="en-US" dirty="0">
                <a:effectLst/>
              </a:rPr>
              <a:t> (1791-1867) introduced the  concept  of  lines  of  force  for  </a:t>
            </a:r>
            <a:r>
              <a:rPr lang="en-US" cap="small" dirty="0" err="1">
                <a:effectLst/>
              </a:rPr>
              <a:t>visualising</a:t>
            </a:r>
            <a:r>
              <a:rPr lang="en-US" dirty="0">
                <a:effectLst/>
              </a:rPr>
              <a:t> electric </a:t>
            </a:r>
            <a:r>
              <a:rPr lang="en-US" cap="small" dirty="0">
                <a:effectLst/>
              </a:rPr>
              <a:t>and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magnetic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fields</a:t>
            </a:r>
          </a:p>
          <a:p>
            <a:r>
              <a:rPr lang="en-US" i="1" dirty="0">
                <a:effectLst/>
              </a:rPr>
              <a:t>An electric line of force  is  an  imaginary  curve  drawn  in  such  a way that the tangent at any given point on this curve  gives  the  direction  of  the  electric  field at that </a:t>
            </a:r>
            <a:r>
              <a:rPr lang="en-US" i="1" dirty="0" smtClean="0">
                <a:effectLst/>
              </a:rPr>
              <a:t>point</a:t>
            </a:r>
          </a:p>
          <a:p>
            <a:r>
              <a:rPr lang="en-US" dirty="0" smtClean="0">
                <a:effectLst/>
              </a:rPr>
              <a:t>If a </a:t>
            </a:r>
            <a:r>
              <a:rPr lang="en-US" dirty="0">
                <a:effectLst/>
              </a:rPr>
              <a:t>test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 is </a:t>
            </a:r>
            <a:r>
              <a:rPr lang="en-US" cap="small" dirty="0">
                <a:effectLst/>
              </a:rPr>
              <a:t>placed</a:t>
            </a:r>
            <a:r>
              <a:rPr lang="en-US" dirty="0">
                <a:effectLst/>
              </a:rPr>
              <a:t> in </a:t>
            </a:r>
            <a:r>
              <a:rPr lang="en-US" cap="small" dirty="0">
                <a:effectLst/>
              </a:rPr>
              <a:t>an</a:t>
            </a:r>
            <a:r>
              <a:rPr lang="en-US" dirty="0">
                <a:effectLst/>
              </a:rPr>
              <a:t> electric field it would be </a:t>
            </a:r>
            <a:r>
              <a:rPr lang="en-US" cap="small" dirty="0">
                <a:effectLst/>
              </a:rPr>
              <a:t>acted</a:t>
            </a:r>
            <a:r>
              <a:rPr lang="en-US" dirty="0">
                <a:effectLst/>
              </a:rPr>
              <a:t> upon by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force </a:t>
            </a:r>
            <a:r>
              <a:rPr lang="en-US" cap="small" dirty="0">
                <a:effectLst/>
              </a:rPr>
              <a:t>at</a:t>
            </a:r>
            <a:r>
              <a:rPr lang="en-US" dirty="0">
                <a:effectLst/>
              </a:rPr>
              <a:t> every point in the field </a:t>
            </a:r>
            <a:r>
              <a:rPr lang="en-US" cap="small" dirty="0">
                <a:effectLst/>
              </a:rPr>
              <a:t>and</a:t>
            </a:r>
            <a:r>
              <a:rPr lang="en-US" dirty="0">
                <a:effectLst/>
              </a:rPr>
              <a:t> will move </a:t>
            </a:r>
            <a:r>
              <a:rPr lang="en-US" cap="small" dirty="0">
                <a:effectLst/>
              </a:rPr>
              <a:t>along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</a:t>
            </a:r>
            <a:r>
              <a:rPr lang="en-US" cap="small" dirty="0" smtClean="0">
                <a:effectLst/>
              </a:rPr>
              <a:t>path.</a:t>
            </a:r>
          </a:p>
          <a:p>
            <a:r>
              <a:rPr lang="en-US" b="1" dirty="0" smtClean="0">
                <a:effectLst/>
              </a:rPr>
              <a:t>Hence The </a:t>
            </a:r>
            <a:r>
              <a:rPr lang="en-US" b="1" cap="small" dirty="0">
                <a:effectLst/>
              </a:rPr>
              <a:t>path</a:t>
            </a:r>
            <a:r>
              <a:rPr lang="en-US" b="1" dirty="0">
                <a:effectLst/>
              </a:rPr>
              <a:t> </a:t>
            </a:r>
            <a:r>
              <a:rPr lang="en-US" b="1" cap="small" dirty="0">
                <a:effectLst/>
              </a:rPr>
              <a:t>along</a:t>
            </a:r>
            <a:r>
              <a:rPr lang="en-US" b="1" dirty="0">
                <a:effectLst/>
              </a:rPr>
              <a:t> which the unit positive </a:t>
            </a:r>
            <a:r>
              <a:rPr lang="en-US" b="1" cap="small" dirty="0">
                <a:effectLst/>
              </a:rPr>
              <a:t>charge</a:t>
            </a:r>
            <a:r>
              <a:rPr lang="en-US" b="1" dirty="0">
                <a:effectLst/>
              </a:rPr>
              <a:t> </a:t>
            </a:r>
            <a:r>
              <a:rPr lang="en-US" b="1" dirty="0" smtClean="0">
                <a:effectLst/>
              </a:rPr>
              <a:t>moves in electric field </a:t>
            </a:r>
            <a:r>
              <a:rPr lang="en-US" b="1" dirty="0">
                <a:effectLst/>
              </a:rPr>
              <a:t>is </a:t>
            </a:r>
            <a:r>
              <a:rPr lang="en-US" b="1" cap="small" dirty="0">
                <a:effectLst/>
              </a:rPr>
              <a:t>called</a:t>
            </a:r>
            <a:r>
              <a:rPr lang="en-US" b="1" dirty="0">
                <a:effectLst/>
              </a:rPr>
              <a:t> </a:t>
            </a:r>
            <a:r>
              <a:rPr lang="en-US" b="1" cap="small" dirty="0">
                <a:effectLst/>
              </a:rPr>
              <a:t>a</a:t>
            </a:r>
            <a:r>
              <a:rPr lang="en-US" b="1" dirty="0">
                <a:effectLst/>
              </a:rPr>
              <a:t> line of force</a:t>
            </a:r>
            <a:endParaRPr lang="en-US" i="1" dirty="0" smtClean="0">
              <a:effectLst/>
            </a:endParaRPr>
          </a:p>
          <a:p>
            <a:r>
              <a:rPr lang="en-US" dirty="0">
                <a:effectLst/>
              </a:rPr>
              <a:t>The  density  of  field  lines  </a:t>
            </a:r>
            <a:r>
              <a:rPr lang="en-US" cap="small" dirty="0">
                <a:effectLst/>
              </a:rPr>
              <a:t>indicates</a:t>
            </a:r>
            <a:r>
              <a:rPr lang="en-US" dirty="0">
                <a:effectLst/>
              </a:rPr>
              <a:t>  the strength of electric fields </a:t>
            </a:r>
            <a:r>
              <a:rPr lang="en-US" cap="small" dirty="0">
                <a:effectLst/>
              </a:rPr>
              <a:t>at</a:t>
            </a:r>
            <a:r>
              <a:rPr lang="en-US" dirty="0">
                <a:effectLst/>
              </a:rPr>
              <a:t> the given point in </a:t>
            </a:r>
            <a:r>
              <a:rPr lang="en-US" cap="small" dirty="0">
                <a:effectLst/>
              </a:rPr>
              <a:t>space</a:t>
            </a:r>
            <a:endParaRPr lang="en-IN" dirty="0"/>
          </a:p>
        </p:txBody>
      </p:sp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14" name="Group 13"/>
          <p:cNvGrpSpPr/>
          <p:nvPr/>
        </p:nvGrpSpPr>
        <p:grpSpPr>
          <a:xfrm>
            <a:off x="1" y="1358537"/>
            <a:ext cx="2473234" cy="1193075"/>
            <a:chOff x="0" y="2595154"/>
            <a:chExt cx="2577737" cy="1193075"/>
          </a:xfrm>
        </p:grpSpPr>
        <p:sp>
          <p:nvSpPr>
            <p:cNvPr id="13" name="Rectangle 12"/>
            <p:cNvSpPr/>
            <p:nvPr/>
          </p:nvSpPr>
          <p:spPr>
            <a:xfrm>
              <a:off x="0" y="2595154"/>
              <a:ext cx="2577737" cy="1193075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252549" y="2838994"/>
              <a:ext cx="2082800" cy="582613"/>
              <a:chOff x="0" y="0"/>
              <a:chExt cx="3281" cy="918"/>
            </a:xfrm>
          </p:grpSpPr>
          <p:sp>
            <p:nvSpPr>
              <p:cNvPr id="6" name="AutoShape 11"/>
              <p:cNvSpPr>
                <a:spLocks/>
              </p:cNvSpPr>
              <p:nvPr/>
            </p:nvSpPr>
            <p:spPr bwMode="auto">
              <a:xfrm>
                <a:off x="567" y="220"/>
                <a:ext cx="2322" cy="528"/>
              </a:xfrm>
              <a:custGeom>
                <a:avLst/>
                <a:gdLst>
                  <a:gd name="T0" fmla="+- 0 2480 568"/>
                  <a:gd name="T1" fmla="*/ T0 w 2322"/>
                  <a:gd name="T2" fmla="+- 0 477 221"/>
                  <a:gd name="T3" fmla="*/ 477 h 528"/>
                  <a:gd name="T4" fmla="+- 0 2547 568"/>
                  <a:gd name="T5" fmla="*/ T4 w 2322"/>
                  <a:gd name="T6" fmla="+- 0 515 221"/>
                  <a:gd name="T7" fmla="*/ 515 h 528"/>
                  <a:gd name="T8" fmla="+- 0 2614 568"/>
                  <a:gd name="T9" fmla="*/ T8 w 2322"/>
                  <a:gd name="T10" fmla="+- 0 555 221"/>
                  <a:gd name="T11" fmla="*/ 555 h 528"/>
                  <a:gd name="T12" fmla="+- 0 2682 568"/>
                  <a:gd name="T13" fmla="*/ T12 w 2322"/>
                  <a:gd name="T14" fmla="+- 0 599 221"/>
                  <a:gd name="T15" fmla="*/ 599 h 528"/>
                  <a:gd name="T16" fmla="+- 0 2750 568"/>
                  <a:gd name="T17" fmla="*/ T16 w 2322"/>
                  <a:gd name="T18" fmla="+- 0 645 221"/>
                  <a:gd name="T19" fmla="*/ 645 h 528"/>
                  <a:gd name="T20" fmla="+- 0 2819 568"/>
                  <a:gd name="T21" fmla="*/ T20 w 2322"/>
                  <a:gd name="T22" fmla="+- 0 695 221"/>
                  <a:gd name="T23" fmla="*/ 695 h 528"/>
                  <a:gd name="T24" fmla="+- 0 2889 568"/>
                  <a:gd name="T25" fmla="*/ T24 w 2322"/>
                  <a:gd name="T26" fmla="+- 0 748 221"/>
                  <a:gd name="T27" fmla="*/ 748 h 528"/>
                  <a:gd name="T28" fmla="+- 0 568 568"/>
                  <a:gd name="T29" fmla="*/ T28 w 2322"/>
                  <a:gd name="T30" fmla="+- 0 503 221"/>
                  <a:gd name="T31" fmla="*/ 503 h 528"/>
                  <a:gd name="T32" fmla="+- 0 612 568"/>
                  <a:gd name="T33" fmla="*/ T32 w 2322"/>
                  <a:gd name="T34" fmla="+- 0 477 221"/>
                  <a:gd name="T35" fmla="*/ 477 h 528"/>
                  <a:gd name="T36" fmla="+- 0 658 568"/>
                  <a:gd name="T37" fmla="*/ T36 w 2322"/>
                  <a:gd name="T38" fmla="+- 0 450 221"/>
                  <a:gd name="T39" fmla="*/ 450 h 528"/>
                  <a:gd name="T40" fmla="+- 0 707 568"/>
                  <a:gd name="T41" fmla="*/ T40 w 2322"/>
                  <a:gd name="T42" fmla="+- 0 425 221"/>
                  <a:gd name="T43" fmla="*/ 425 h 528"/>
                  <a:gd name="T44" fmla="+- 0 759 568"/>
                  <a:gd name="T45" fmla="*/ T44 w 2322"/>
                  <a:gd name="T46" fmla="+- 0 399 221"/>
                  <a:gd name="T47" fmla="*/ 399 h 528"/>
                  <a:gd name="T48" fmla="+- 0 812 568"/>
                  <a:gd name="T49" fmla="*/ T48 w 2322"/>
                  <a:gd name="T50" fmla="+- 0 375 221"/>
                  <a:gd name="T51" fmla="*/ 375 h 528"/>
                  <a:gd name="T52" fmla="+- 0 868 568"/>
                  <a:gd name="T53" fmla="*/ T52 w 2322"/>
                  <a:gd name="T54" fmla="+- 0 352 221"/>
                  <a:gd name="T55" fmla="*/ 352 h 528"/>
                  <a:gd name="T56" fmla="+- 0 926 568"/>
                  <a:gd name="T57" fmla="*/ T56 w 2322"/>
                  <a:gd name="T58" fmla="+- 0 329 221"/>
                  <a:gd name="T59" fmla="*/ 329 h 528"/>
                  <a:gd name="T60" fmla="+- 0 986 568"/>
                  <a:gd name="T61" fmla="*/ T60 w 2322"/>
                  <a:gd name="T62" fmla="+- 0 309 221"/>
                  <a:gd name="T63" fmla="*/ 309 h 528"/>
                  <a:gd name="T64" fmla="+- 0 1048 568"/>
                  <a:gd name="T65" fmla="*/ T64 w 2322"/>
                  <a:gd name="T66" fmla="+- 0 290 221"/>
                  <a:gd name="T67" fmla="*/ 290 h 528"/>
                  <a:gd name="T68" fmla="+- 0 1112 568"/>
                  <a:gd name="T69" fmla="*/ T68 w 2322"/>
                  <a:gd name="T70" fmla="+- 0 272 221"/>
                  <a:gd name="T71" fmla="*/ 272 h 528"/>
                  <a:gd name="T72" fmla="+- 0 1179 568"/>
                  <a:gd name="T73" fmla="*/ T72 w 2322"/>
                  <a:gd name="T74" fmla="+- 0 257 221"/>
                  <a:gd name="T75" fmla="*/ 257 h 528"/>
                  <a:gd name="T76" fmla="+- 0 1247 568"/>
                  <a:gd name="T77" fmla="*/ T76 w 2322"/>
                  <a:gd name="T78" fmla="+- 0 244 221"/>
                  <a:gd name="T79" fmla="*/ 244 h 528"/>
                  <a:gd name="T80" fmla="+- 0 1317 568"/>
                  <a:gd name="T81" fmla="*/ T80 w 2322"/>
                  <a:gd name="T82" fmla="+- 0 234 221"/>
                  <a:gd name="T83" fmla="*/ 234 h 528"/>
                  <a:gd name="T84" fmla="+- 0 1389 568"/>
                  <a:gd name="T85" fmla="*/ T84 w 2322"/>
                  <a:gd name="T86" fmla="+- 0 227 221"/>
                  <a:gd name="T87" fmla="*/ 227 h 528"/>
                  <a:gd name="T88" fmla="+- 0 1463 568"/>
                  <a:gd name="T89" fmla="*/ T88 w 2322"/>
                  <a:gd name="T90" fmla="+- 0 222 221"/>
                  <a:gd name="T91" fmla="*/ 222 h 528"/>
                  <a:gd name="T92" fmla="+- 0 1539 568"/>
                  <a:gd name="T93" fmla="*/ T92 w 2322"/>
                  <a:gd name="T94" fmla="+- 0 221 221"/>
                  <a:gd name="T95" fmla="*/ 221 h 528"/>
                  <a:gd name="T96" fmla="+- 0 1617 568"/>
                  <a:gd name="T97" fmla="*/ T96 w 2322"/>
                  <a:gd name="T98" fmla="+- 0 223 221"/>
                  <a:gd name="T99" fmla="*/ 223 h 528"/>
                  <a:gd name="T100" fmla="+- 0 1696 568"/>
                  <a:gd name="T101" fmla="*/ T100 w 2322"/>
                  <a:gd name="T102" fmla="+- 0 228 221"/>
                  <a:gd name="T103" fmla="*/ 228 h 528"/>
                  <a:gd name="T104" fmla="+- 0 1777 568"/>
                  <a:gd name="T105" fmla="*/ T104 w 2322"/>
                  <a:gd name="T106" fmla="+- 0 238 221"/>
                  <a:gd name="T107" fmla="*/ 238 h 528"/>
                  <a:gd name="T108" fmla="+- 0 1860 568"/>
                  <a:gd name="T109" fmla="*/ T108 w 2322"/>
                  <a:gd name="T110" fmla="+- 0 251 221"/>
                  <a:gd name="T111" fmla="*/ 251 h 528"/>
                  <a:gd name="T112" fmla="+- 0 1944 568"/>
                  <a:gd name="T113" fmla="*/ T112 w 2322"/>
                  <a:gd name="T114" fmla="+- 0 269 221"/>
                  <a:gd name="T115" fmla="*/ 269 h 528"/>
                  <a:gd name="T116" fmla="+- 0 2030 568"/>
                  <a:gd name="T117" fmla="*/ T116 w 2322"/>
                  <a:gd name="T118" fmla="+- 0 291 221"/>
                  <a:gd name="T119" fmla="*/ 291 h 528"/>
                  <a:gd name="T120" fmla="+- 0 2117 568"/>
                  <a:gd name="T121" fmla="*/ T120 w 2322"/>
                  <a:gd name="T122" fmla="+- 0 318 221"/>
                  <a:gd name="T123" fmla="*/ 318 h 528"/>
                  <a:gd name="T124" fmla="+- 0 2206 568"/>
                  <a:gd name="T125" fmla="*/ T124 w 2322"/>
                  <a:gd name="T126" fmla="+- 0 350 221"/>
                  <a:gd name="T127" fmla="*/ 350 h 528"/>
                  <a:gd name="T128" fmla="+- 0 2296 568"/>
                  <a:gd name="T129" fmla="*/ T128 w 2322"/>
                  <a:gd name="T130" fmla="+- 0 387 221"/>
                  <a:gd name="T131" fmla="*/ 387 h 528"/>
                  <a:gd name="T132" fmla="+- 0 2387 568"/>
                  <a:gd name="T133" fmla="*/ T132 w 2322"/>
                  <a:gd name="T134" fmla="+- 0 429 221"/>
                  <a:gd name="T135" fmla="*/ 429 h 528"/>
                  <a:gd name="T136" fmla="+- 0 2480 568"/>
                  <a:gd name="T137" fmla="*/ T136 w 2322"/>
                  <a:gd name="T138" fmla="+- 0 477 221"/>
                  <a:gd name="T139" fmla="*/ 477 h 52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</a:cxnLst>
                <a:rect l="0" t="0" r="r" b="b"/>
                <a:pathLst>
                  <a:path w="2322" h="528">
                    <a:moveTo>
                      <a:pt x="1912" y="256"/>
                    </a:moveTo>
                    <a:lnTo>
                      <a:pt x="1979" y="294"/>
                    </a:lnTo>
                    <a:lnTo>
                      <a:pt x="2046" y="334"/>
                    </a:lnTo>
                    <a:lnTo>
                      <a:pt x="2114" y="378"/>
                    </a:lnTo>
                    <a:lnTo>
                      <a:pt x="2182" y="424"/>
                    </a:lnTo>
                    <a:lnTo>
                      <a:pt x="2251" y="474"/>
                    </a:lnTo>
                    <a:lnTo>
                      <a:pt x="2321" y="527"/>
                    </a:lnTo>
                    <a:moveTo>
                      <a:pt x="0" y="282"/>
                    </a:moveTo>
                    <a:lnTo>
                      <a:pt x="44" y="256"/>
                    </a:lnTo>
                    <a:lnTo>
                      <a:pt x="90" y="229"/>
                    </a:lnTo>
                    <a:lnTo>
                      <a:pt x="139" y="204"/>
                    </a:lnTo>
                    <a:lnTo>
                      <a:pt x="191" y="178"/>
                    </a:lnTo>
                    <a:lnTo>
                      <a:pt x="244" y="154"/>
                    </a:lnTo>
                    <a:lnTo>
                      <a:pt x="300" y="131"/>
                    </a:lnTo>
                    <a:lnTo>
                      <a:pt x="358" y="108"/>
                    </a:lnTo>
                    <a:lnTo>
                      <a:pt x="418" y="88"/>
                    </a:lnTo>
                    <a:lnTo>
                      <a:pt x="480" y="69"/>
                    </a:lnTo>
                    <a:lnTo>
                      <a:pt x="544" y="51"/>
                    </a:lnTo>
                    <a:lnTo>
                      <a:pt x="611" y="36"/>
                    </a:lnTo>
                    <a:lnTo>
                      <a:pt x="679" y="23"/>
                    </a:lnTo>
                    <a:lnTo>
                      <a:pt x="749" y="13"/>
                    </a:lnTo>
                    <a:lnTo>
                      <a:pt x="821" y="6"/>
                    </a:lnTo>
                    <a:lnTo>
                      <a:pt x="895" y="1"/>
                    </a:lnTo>
                    <a:lnTo>
                      <a:pt x="971" y="0"/>
                    </a:lnTo>
                    <a:lnTo>
                      <a:pt x="1049" y="2"/>
                    </a:lnTo>
                    <a:lnTo>
                      <a:pt x="1128" y="7"/>
                    </a:lnTo>
                    <a:lnTo>
                      <a:pt x="1209" y="17"/>
                    </a:lnTo>
                    <a:lnTo>
                      <a:pt x="1292" y="30"/>
                    </a:lnTo>
                    <a:lnTo>
                      <a:pt x="1376" y="48"/>
                    </a:lnTo>
                    <a:lnTo>
                      <a:pt x="1462" y="70"/>
                    </a:lnTo>
                    <a:lnTo>
                      <a:pt x="1549" y="97"/>
                    </a:lnTo>
                    <a:lnTo>
                      <a:pt x="1638" y="129"/>
                    </a:lnTo>
                    <a:lnTo>
                      <a:pt x="1728" y="166"/>
                    </a:lnTo>
                    <a:lnTo>
                      <a:pt x="1819" y="208"/>
                    </a:lnTo>
                    <a:lnTo>
                      <a:pt x="1912" y="256"/>
                    </a:lnTo>
                  </a:path>
                </a:pathLst>
              </a:custGeom>
              <a:noFill/>
              <a:ln w="10554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" name="Freeform 10"/>
              <p:cNvSpPr>
                <a:spLocks/>
              </p:cNvSpPr>
              <p:nvPr/>
            </p:nvSpPr>
            <p:spPr bwMode="auto">
              <a:xfrm>
                <a:off x="2413" y="414"/>
                <a:ext cx="78" cy="75"/>
              </a:xfrm>
              <a:custGeom>
                <a:avLst/>
                <a:gdLst>
                  <a:gd name="T0" fmla="+- 0 2454 2414"/>
                  <a:gd name="T1" fmla="*/ T0 w 78"/>
                  <a:gd name="T2" fmla="+- 0 415 415"/>
                  <a:gd name="T3" fmla="*/ 415 h 75"/>
                  <a:gd name="T4" fmla="+- 0 2491 2414"/>
                  <a:gd name="T5" fmla="*/ T4 w 78"/>
                  <a:gd name="T6" fmla="+- 0 483 415"/>
                  <a:gd name="T7" fmla="*/ 483 h 75"/>
                  <a:gd name="T8" fmla="+- 0 2414 2414"/>
                  <a:gd name="T9" fmla="*/ T8 w 78"/>
                  <a:gd name="T10" fmla="+- 0 489 415"/>
                  <a:gd name="T11" fmla="*/ 489 h 7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78" h="75">
                    <a:moveTo>
                      <a:pt x="40" y="0"/>
                    </a:moveTo>
                    <a:lnTo>
                      <a:pt x="77" y="68"/>
                    </a:lnTo>
                    <a:lnTo>
                      <a:pt x="0" y="74"/>
                    </a:lnTo>
                  </a:path>
                </a:pathLst>
              </a:custGeom>
              <a:noFill/>
              <a:ln w="10516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2057" name="Picture 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" y="486"/>
                <a:ext cx="368" cy="2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Line 8"/>
              <p:cNvSpPr>
                <a:spLocks noChangeShapeType="1"/>
              </p:cNvSpPr>
              <p:nvPr/>
            </p:nvSpPr>
            <p:spPr bwMode="auto">
              <a:xfrm>
                <a:off x="8" y="814"/>
                <a:ext cx="1348" cy="0"/>
              </a:xfrm>
              <a:prstGeom prst="line">
                <a:avLst/>
              </a:prstGeom>
              <a:noFill/>
              <a:ln w="10554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" name="Freeform 7"/>
              <p:cNvSpPr>
                <a:spLocks/>
              </p:cNvSpPr>
              <p:nvPr/>
            </p:nvSpPr>
            <p:spPr bwMode="auto">
              <a:xfrm>
                <a:off x="1328" y="0"/>
                <a:ext cx="90" cy="77"/>
              </a:xfrm>
              <a:custGeom>
                <a:avLst/>
                <a:gdLst>
                  <a:gd name="T0" fmla="+- 0 1418 1329"/>
                  <a:gd name="T1" fmla="*/ T0 w 90"/>
                  <a:gd name="T2" fmla="*/ 0 h 77"/>
                  <a:gd name="T3" fmla="+- 0 1329 1329"/>
                  <a:gd name="T4" fmla="*/ T3 w 90"/>
                  <a:gd name="T5" fmla="*/ 2 h 77"/>
                  <a:gd name="T6" fmla="+- 0 1372 1329"/>
                  <a:gd name="T7" fmla="*/ T6 w 90"/>
                  <a:gd name="T8" fmla="*/ 77 h 77"/>
                  <a:gd name="T9" fmla="+- 0 1418 1329"/>
                  <a:gd name="T10" fmla="*/ T9 w 90"/>
                  <a:gd name="T11" fmla="*/ 0 h 77"/>
                </a:gdLst>
                <a:ahLst/>
                <a:cxnLst>
                  <a:cxn ang="0">
                    <a:pos x="T1" y="T2"/>
                  </a:cxn>
                  <a:cxn ang="0">
                    <a:pos x="T4" y="T5"/>
                  </a:cxn>
                  <a:cxn ang="0">
                    <a:pos x="T7" y="T8"/>
                  </a:cxn>
                  <a:cxn ang="0">
                    <a:pos x="T10" y="T11"/>
                  </a:cxn>
                </a:cxnLst>
                <a:rect l="0" t="0" r="r" b="b"/>
                <a:pathLst>
                  <a:path w="90" h="77">
                    <a:moveTo>
                      <a:pt x="89" y="0"/>
                    </a:moveTo>
                    <a:lnTo>
                      <a:pt x="0" y="2"/>
                    </a:lnTo>
                    <a:lnTo>
                      <a:pt x="43" y="77"/>
                    </a:lnTo>
                    <a:lnTo>
                      <a:pt x="89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" name="Line 6"/>
              <p:cNvSpPr>
                <a:spLocks noChangeShapeType="1"/>
              </p:cNvSpPr>
              <p:nvPr/>
            </p:nvSpPr>
            <p:spPr bwMode="auto">
              <a:xfrm>
                <a:off x="1855" y="141"/>
                <a:ext cx="1366" cy="746"/>
              </a:xfrm>
              <a:prstGeom prst="line">
                <a:avLst/>
              </a:prstGeom>
              <a:noFill/>
              <a:ln w="10554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" name="Freeform 5"/>
              <p:cNvSpPr>
                <a:spLocks/>
              </p:cNvSpPr>
              <p:nvPr/>
            </p:nvSpPr>
            <p:spPr bwMode="auto">
              <a:xfrm>
                <a:off x="3196" y="845"/>
                <a:ext cx="85" cy="72"/>
              </a:xfrm>
              <a:custGeom>
                <a:avLst/>
                <a:gdLst>
                  <a:gd name="T0" fmla="+- 0 3235 3197"/>
                  <a:gd name="T1" fmla="*/ T0 w 85"/>
                  <a:gd name="T2" fmla="+- 0 846 846"/>
                  <a:gd name="T3" fmla="*/ 846 h 72"/>
                  <a:gd name="T4" fmla="+- 0 3197 3197"/>
                  <a:gd name="T5" fmla="*/ T4 w 85"/>
                  <a:gd name="T6" fmla="+- 0 917 846"/>
                  <a:gd name="T7" fmla="*/ 917 h 72"/>
                  <a:gd name="T8" fmla="+- 0 3281 3197"/>
                  <a:gd name="T9" fmla="*/ T8 w 85"/>
                  <a:gd name="T10" fmla="+- 0 917 846"/>
                  <a:gd name="T11" fmla="*/ 917 h 72"/>
                  <a:gd name="T12" fmla="+- 0 3235 3197"/>
                  <a:gd name="T13" fmla="*/ T12 w 85"/>
                  <a:gd name="T14" fmla="+- 0 846 846"/>
                  <a:gd name="T15" fmla="*/ 846 h 7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85" h="72">
                    <a:moveTo>
                      <a:pt x="38" y="0"/>
                    </a:moveTo>
                    <a:lnTo>
                      <a:pt x="0" y="71"/>
                    </a:lnTo>
                    <a:lnTo>
                      <a:pt x="84" y="71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0" y="264"/>
                <a:ext cx="213" cy="1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AutoShape 3"/>
              <p:cNvSpPr>
                <a:spLocks/>
              </p:cNvSpPr>
              <p:nvPr/>
            </p:nvSpPr>
            <p:spPr bwMode="auto">
              <a:xfrm>
                <a:off x="530" y="587"/>
                <a:ext cx="90" cy="96"/>
              </a:xfrm>
              <a:custGeom>
                <a:avLst/>
                <a:gdLst>
                  <a:gd name="T0" fmla="+- 0 581 531"/>
                  <a:gd name="T1" fmla="*/ T0 w 90"/>
                  <a:gd name="T2" fmla="+- 0 588 588"/>
                  <a:gd name="T3" fmla="*/ 588 h 96"/>
                  <a:gd name="T4" fmla="+- 0 567 531"/>
                  <a:gd name="T5" fmla="*/ T4 w 90"/>
                  <a:gd name="T6" fmla="+- 0 588 588"/>
                  <a:gd name="T7" fmla="*/ 588 h 96"/>
                  <a:gd name="T8" fmla="+- 0 531 531"/>
                  <a:gd name="T9" fmla="*/ T8 w 90"/>
                  <a:gd name="T10" fmla="+- 0 683 588"/>
                  <a:gd name="T11" fmla="*/ 683 h 96"/>
                  <a:gd name="T12" fmla="+- 0 544 531"/>
                  <a:gd name="T13" fmla="*/ T12 w 90"/>
                  <a:gd name="T14" fmla="+- 0 683 588"/>
                  <a:gd name="T15" fmla="*/ 683 h 96"/>
                  <a:gd name="T16" fmla="+- 0 554 531"/>
                  <a:gd name="T17" fmla="*/ T16 w 90"/>
                  <a:gd name="T18" fmla="+- 0 654 588"/>
                  <a:gd name="T19" fmla="*/ 654 h 96"/>
                  <a:gd name="T20" fmla="+- 0 608 531"/>
                  <a:gd name="T21" fmla="*/ T20 w 90"/>
                  <a:gd name="T22" fmla="+- 0 654 588"/>
                  <a:gd name="T23" fmla="*/ 654 h 96"/>
                  <a:gd name="T24" fmla="+- 0 604 531"/>
                  <a:gd name="T25" fmla="*/ T24 w 90"/>
                  <a:gd name="T26" fmla="+- 0 644 588"/>
                  <a:gd name="T27" fmla="*/ 644 h 96"/>
                  <a:gd name="T28" fmla="+- 0 558 531"/>
                  <a:gd name="T29" fmla="*/ T28 w 90"/>
                  <a:gd name="T30" fmla="+- 0 644 588"/>
                  <a:gd name="T31" fmla="*/ 644 h 96"/>
                  <a:gd name="T32" fmla="+- 0 568 531"/>
                  <a:gd name="T33" fmla="*/ T32 w 90"/>
                  <a:gd name="T34" fmla="+- 0 616 588"/>
                  <a:gd name="T35" fmla="*/ 616 h 96"/>
                  <a:gd name="T36" fmla="+- 0 571 531"/>
                  <a:gd name="T37" fmla="*/ T36 w 90"/>
                  <a:gd name="T38" fmla="+- 0 610 588"/>
                  <a:gd name="T39" fmla="*/ 610 h 96"/>
                  <a:gd name="T40" fmla="+- 0 572 531"/>
                  <a:gd name="T41" fmla="*/ T40 w 90"/>
                  <a:gd name="T42" fmla="+- 0 604 588"/>
                  <a:gd name="T43" fmla="*/ 604 h 96"/>
                  <a:gd name="T44" fmla="+- 0 574 531"/>
                  <a:gd name="T45" fmla="*/ T44 w 90"/>
                  <a:gd name="T46" fmla="+- 0 598 588"/>
                  <a:gd name="T47" fmla="*/ 598 h 96"/>
                  <a:gd name="T48" fmla="+- 0 585 531"/>
                  <a:gd name="T49" fmla="*/ T48 w 90"/>
                  <a:gd name="T50" fmla="+- 0 598 588"/>
                  <a:gd name="T51" fmla="*/ 598 h 96"/>
                  <a:gd name="T52" fmla="+- 0 581 531"/>
                  <a:gd name="T53" fmla="*/ T52 w 90"/>
                  <a:gd name="T54" fmla="+- 0 588 588"/>
                  <a:gd name="T55" fmla="*/ 588 h 96"/>
                  <a:gd name="T56" fmla="+- 0 608 531"/>
                  <a:gd name="T57" fmla="*/ T56 w 90"/>
                  <a:gd name="T58" fmla="+- 0 654 588"/>
                  <a:gd name="T59" fmla="*/ 654 h 96"/>
                  <a:gd name="T60" fmla="+- 0 594 531"/>
                  <a:gd name="T61" fmla="*/ T60 w 90"/>
                  <a:gd name="T62" fmla="+- 0 654 588"/>
                  <a:gd name="T63" fmla="*/ 654 h 96"/>
                  <a:gd name="T64" fmla="+- 0 605 531"/>
                  <a:gd name="T65" fmla="*/ T64 w 90"/>
                  <a:gd name="T66" fmla="+- 0 683 588"/>
                  <a:gd name="T67" fmla="*/ 683 h 96"/>
                  <a:gd name="T68" fmla="+- 0 620 531"/>
                  <a:gd name="T69" fmla="*/ T68 w 90"/>
                  <a:gd name="T70" fmla="+- 0 683 588"/>
                  <a:gd name="T71" fmla="*/ 683 h 96"/>
                  <a:gd name="T72" fmla="+- 0 608 531"/>
                  <a:gd name="T73" fmla="*/ T72 w 90"/>
                  <a:gd name="T74" fmla="+- 0 654 588"/>
                  <a:gd name="T75" fmla="*/ 654 h 96"/>
                  <a:gd name="T76" fmla="+- 0 585 531"/>
                  <a:gd name="T77" fmla="*/ T76 w 90"/>
                  <a:gd name="T78" fmla="+- 0 598 588"/>
                  <a:gd name="T79" fmla="*/ 598 h 96"/>
                  <a:gd name="T80" fmla="+- 0 574 531"/>
                  <a:gd name="T81" fmla="*/ T80 w 90"/>
                  <a:gd name="T82" fmla="+- 0 598 588"/>
                  <a:gd name="T83" fmla="*/ 598 h 96"/>
                  <a:gd name="T84" fmla="+- 0 575 531"/>
                  <a:gd name="T85" fmla="*/ T84 w 90"/>
                  <a:gd name="T86" fmla="+- 0 603 588"/>
                  <a:gd name="T87" fmla="*/ 603 h 96"/>
                  <a:gd name="T88" fmla="+- 0 577 531"/>
                  <a:gd name="T89" fmla="*/ T88 w 90"/>
                  <a:gd name="T90" fmla="+- 0 610 588"/>
                  <a:gd name="T91" fmla="*/ 610 h 96"/>
                  <a:gd name="T92" fmla="+- 0 590 531"/>
                  <a:gd name="T93" fmla="*/ T92 w 90"/>
                  <a:gd name="T94" fmla="+- 0 644 588"/>
                  <a:gd name="T95" fmla="*/ 644 h 96"/>
                  <a:gd name="T96" fmla="+- 0 604 531"/>
                  <a:gd name="T97" fmla="*/ T96 w 90"/>
                  <a:gd name="T98" fmla="+- 0 644 588"/>
                  <a:gd name="T99" fmla="*/ 644 h 96"/>
                  <a:gd name="T100" fmla="+- 0 585 531"/>
                  <a:gd name="T101" fmla="*/ T100 w 90"/>
                  <a:gd name="T102" fmla="+- 0 598 588"/>
                  <a:gd name="T103" fmla="*/ 598 h 9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90" h="96">
                    <a:moveTo>
                      <a:pt x="50" y="0"/>
                    </a:moveTo>
                    <a:lnTo>
                      <a:pt x="36" y="0"/>
                    </a:lnTo>
                    <a:lnTo>
                      <a:pt x="0" y="95"/>
                    </a:lnTo>
                    <a:lnTo>
                      <a:pt x="13" y="95"/>
                    </a:lnTo>
                    <a:lnTo>
                      <a:pt x="23" y="66"/>
                    </a:lnTo>
                    <a:lnTo>
                      <a:pt x="77" y="66"/>
                    </a:lnTo>
                    <a:lnTo>
                      <a:pt x="73" y="56"/>
                    </a:lnTo>
                    <a:lnTo>
                      <a:pt x="27" y="56"/>
                    </a:lnTo>
                    <a:lnTo>
                      <a:pt x="37" y="28"/>
                    </a:lnTo>
                    <a:lnTo>
                      <a:pt x="40" y="22"/>
                    </a:lnTo>
                    <a:lnTo>
                      <a:pt x="41" y="16"/>
                    </a:lnTo>
                    <a:lnTo>
                      <a:pt x="43" y="10"/>
                    </a:lnTo>
                    <a:lnTo>
                      <a:pt x="54" y="10"/>
                    </a:lnTo>
                    <a:lnTo>
                      <a:pt x="50" y="0"/>
                    </a:lnTo>
                    <a:close/>
                    <a:moveTo>
                      <a:pt x="77" y="66"/>
                    </a:moveTo>
                    <a:lnTo>
                      <a:pt x="63" y="66"/>
                    </a:lnTo>
                    <a:lnTo>
                      <a:pt x="74" y="95"/>
                    </a:lnTo>
                    <a:lnTo>
                      <a:pt x="89" y="95"/>
                    </a:lnTo>
                    <a:lnTo>
                      <a:pt x="77" y="66"/>
                    </a:lnTo>
                    <a:close/>
                    <a:moveTo>
                      <a:pt x="54" y="10"/>
                    </a:moveTo>
                    <a:lnTo>
                      <a:pt x="43" y="10"/>
                    </a:lnTo>
                    <a:lnTo>
                      <a:pt x="44" y="15"/>
                    </a:lnTo>
                    <a:lnTo>
                      <a:pt x="46" y="22"/>
                    </a:lnTo>
                    <a:lnTo>
                      <a:pt x="59" y="56"/>
                    </a:lnTo>
                    <a:lnTo>
                      <a:pt x="73" y="56"/>
                    </a:lnTo>
                    <a:lnTo>
                      <a:pt x="54" y="1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2050" name="Picture 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6" y="291"/>
                <a:ext cx="206" cy="1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6" name="Straight Arrow Connector 15"/>
          <p:cNvCxnSpPr>
            <a:stCxn id="8" idx="0"/>
            <a:endCxn id="9" idx="0"/>
          </p:cNvCxnSpPr>
          <p:nvPr/>
        </p:nvCxnSpPr>
        <p:spPr>
          <a:xfrm flipV="1">
            <a:off x="247185" y="1602377"/>
            <a:ext cx="858180" cy="51660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/>
          <p:cNvGrpSpPr/>
          <p:nvPr/>
        </p:nvGrpSpPr>
        <p:grpSpPr>
          <a:xfrm>
            <a:off x="0" y="3483429"/>
            <a:ext cx="2403566" cy="1619794"/>
            <a:chOff x="0" y="3483429"/>
            <a:chExt cx="2403566" cy="1619794"/>
          </a:xfrm>
        </p:grpSpPr>
        <p:sp>
          <p:nvSpPr>
            <p:cNvPr id="42" name="Rectangle 41"/>
            <p:cNvSpPr/>
            <p:nvPr/>
          </p:nvSpPr>
          <p:spPr>
            <a:xfrm>
              <a:off x="0" y="3483429"/>
              <a:ext cx="2403566" cy="161979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178848" y="3635147"/>
              <a:ext cx="2163757" cy="1468075"/>
              <a:chOff x="1217" y="974"/>
              <a:chExt cx="2623" cy="1835"/>
            </a:xfrm>
          </p:grpSpPr>
          <p:sp>
            <p:nvSpPr>
              <p:cNvPr id="18" name="AutoShape 14"/>
              <p:cNvSpPr>
                <a:spLocks/>
              </p:cNvSpPr>
              <p:nvPr/>
            </p:nvSpPr>
            <p:spPr bwMode="auto">
              <a:xfrm>
                <a:off x="1228" y="984"/>
                <a:ext cx="2509" cy="1695"/>
              </a:xfrm>
              <a:custGeom>
                <a:avLst/>
                <a:gdLst>
                  <a:gd name="T0" fmla="+- 0 3407 1228"/>
                  <a:gd name="T1" fmla="*/ T0 w 2509"/>
                  <a:gd name="T2" fmla="+- 0 1345 984"/>
                  <a:gd name="T3" fmla="*/ 1345 h 1695"/>
                  <a:gd name="T4" fmla="+- 0 1349 1228"/>
                  <a:gd name="T5" fmla="*/ T4 w 2509"/>
                  <a:gd name="T6" fmla="+- 0 1032 984"/>
                  <a:gd name="T7" fmla="*/ 1032 h 1695"/>
                  <a:gd name="T8" fmla="+- 0 2015 1228"/>
                  <a:gd name="T9" fmla="*/ T8 w 2509"/>
                  <a:gd name="T10" fmla="+- 0 1214 984"/>
                  <a:gd name="T11" fmla="*/ 1214 h 1695"/>
                  <a:gd name="T12" fmla="+- 0 2584 1228"/>
                  <a:gd name="T13" fmla="*/ T12 w 2509"/>
                  <a:gd name="T14" fmla="+- 0 1341 984"/>
                  <a:gd name="T15" fmla="*/ 1341 h 1695"/>
                  <a:gd name="T16" fmla="+- 0 3055 1228"/>
                  <a:gd name="T17" fmla="*/ T16 w 2509"/>
                  <a:gd name="T18" fmla="+- 0 1418 984"/>
                  <a:gd name="T19" fmla="*/ 1418 h 1695"/>
                  <a:gd name="T20" fmla="+- 0 3427 1228"/>
                  <a:gd name="T21" fmla="*/ T20 w 2509"/>
                  <a:gd name="T22" fmla="+- 0 1453 984"/>
                  <a:gd name="T23" fmla="*/ 1453 h 1695"/>
                  <a:gd name="T24" fmla="+- 0 3699 1228"/>
                  <a:gd name="T25" fmla="*/ T24 w 2509"/>
                  <a:gd name="T26" fmla="+- 0 1451 984"/>
                  <a:gd name="T27" fmla="*/ 1451 h 1695"/>
                  <a:gd name="T28" fmla="+- 0 3582 1228"/>
                  <a:gd name="T29" fmla="*/ T28 w 2509"/>
                  <a:gd name="T30" fmla="+- 0 1566 984"/>
                  <a:gd name="T31" fmla="*/ 1566 h 1695"/>
                  <a:gd name="T32" fmla="+- 0 3267 1228"/>
                  <a:gd name="T33" fmla="*/ T32 w 2509"/>
                  <a:gd name="T34" fmla="+- 0 1548 984"/>
                  <a:gd name="T35" fmla="*/ 1548 h 1695"/>
                  <a:gd name="T36" fmla="+- 0 2849 1228"/>
                  <a:gd name="T37" fmla="*/ T36 w 2509"/>
                  <a:gd name="T38" fmla="+- 0 1495 984"/>
                  <a:gd name="T39" fmla="*/ 1495 h 1695"/>
                  <a:gd name="T40" fmla="+- 0 2328 1228"/>
                  <a:gd name="T41" fmla="*/ T40 w 2509"/>
                  <a:gd name="T42" fmla="+- 0 1408 984"/>
                  <a:gd name="T43" fmla="*/ 1408 h 1695"/>
                  <a:gd name="T44" fmla="+- 0 1703 1228"/>
                  <a:gd name="T45" fmla="*/ T44 w 2509"/>
                  <a:gd name="T46" fmla="+- 0 1286 984"/>
                  <a:gd name="T47" fmla="*/ 1286 h 1695"/>
                  <a:gd name="T48" fmla="+- 0 3711 1228"/>
                  <a:gd name="T49" fmla="*/ T48 w 2509"/>
                  <a:gd name="T50" fmla="+- 0 1670 984"/>
                  <a:gd name="T51" fmla="*/ 1670 h 1695"/>
                  <a:gd name="T52" fmla="+- 0 3496 1228"/>
                  <a:gd name="T53" fmla="*/ T52 w 2509"/>
                  <a:gd name="T54" fmla="+- 0 1673 984"/>
                  <a:gd name="T55" fmla="*/ 1673 h 1695"/>
                  <a:gd name="T56" fmla="+- 0 3155 1228"/>
                  <a:gd name="T57" fmla="*/ T56 w 2509"/>
                  <a:gd name="T58" fmla="+- 0 1648 984"/>
                  <a:gd name="T59" fmla="*/ 1648 h 1695"/>
                  <a:gd name="T60" fmla="+- 0 2688 1228"/>
                  <a:gd name="T61" fmla="*/ T60 w 2509"/>
                  <a:gd name="T62" fmla="+- 0 1591 984"/>
                  <a:gd name="T63" fmla="*/ 1591 h 1695"/>
                  <a:gd name="T64" fmla="+- 0 2091 1228"/>
                  <a:gd name="T65" fmla="*/ T64 w 2509"/>
                  <a:gd name="T66" fmla="+- 0 1498 984"/>
                  <a:gd name="T67" fmla="*/ 1498 h 1695"/>
                  <a:gd name="T68" fmla="+- 0 1364 1228"/>
                  <a:gd name="T69" fmla="*/ T68 w 2509"/>
                  <a:gd name="T70" fmla="+- 0 1365 984"/>
                  <a:gd name="T71" fmla="*/ 1365 h 1695"/>
                  <a:gd name="T72" fmla="+- 0 3568 1228"/>
                  <a:gd name="T73" fmla="*/ T72 w 2509"/>
                  <a:gd name="T74" fmla="+- 0 1744 984"/>
                  <a:gd name="T75" fmla="*/ 1744 h 1695"/>
                  <a:gd name="T76" fmla="+- 0 3241 1228"/>
                  <a:gd name="T77" fmla="*/ T76 w 2509"/>
                  <a:gd name="T78" fmla="+- 0 1740 984"/>
                  <a:gd name="T79" fmla="*/ 1740 h 1695"/>
                  <a:gd name="T80" fmla="+- 0 2821 1228"/>
                  <a:gd name="T81" fmla="*/ T80 w 2509"/>
                  <a:gd name="T82" fmla="+- 0 1709 984"/>
                  <a:gd name="T83" fmla="*/ 1709 h 1695"/>
                  <a:gd name="T84" fmla="+- 0 2306 1228"/>
                  <a:gd name="T85" fmla="*/ T84 w 2509"/>
                  <a:gd name="T86" fmla="+- 0 1650 984"/>
                  <a:gd name="T87" fmla="*/ 1650 h 1695"/>
                  <a:gd name="T88" fmla="+- 0 1694 1228"/>
                  <a:gd name="T89" fmla="*/ T88 w 2509"/>
                  <a:gd name="T90" fmla="+- 0 1557 984"/>
                  <a:gd name="T91" fmla="*/ 1557 h 1695"/>
                  <a:gd name="T92" fmla="+- 0 1356 1228"/>
                  <a:gd name="T93" fmla="*/ T92 w 2509"/>
                  <a:gd name="T94" fmla="+- 0 2643 984"/>
                  <a:gd name="T95" fmla="*/ 2643 h 1695"/>
                  <a:gd name="T96" fmla="+- 0 2022 1228"/>
                  <a:gd name="T97" fmla="*/ T96 w 2509"/>
                  <a:gd name="T98" fmla="+- 0 2461 984"/>
                  <a:gd name="T99" fmla="*/ 2461 h 1695"/>
                  <a:gd name="T100" fmla="+- 0 2590 1228"/>
                  <a:gd name="T101" fmla="*/ T100 w 2509"/>
                  <a:gd name="T102" fmla="+- 0 2335 984"/>
                  <a:gd name="T103" fmla="*/ 2335 h 1695"/>
                  <a:gd name="T104" fmla="+- 0 3060 1228"/>
                  <a:gd name="T105" fmla="*/ T104 w 2509"/>
                  <a:gd name="T106" fmla="+- 0 2258 984"/>
                  <a:gd name="T107" fmla="*/ 2258 h 1695"/>
                  <a:gd name="T108" fmla="+- 0 3430 1228"/>
                  <a:gd name="T109" fmla="*/ T108 w 2509"/>
                  <a:gd name="T110" fmla="+- 0 2224 984"/>
                  <a:gd name="T111" fmla="*/ 2224 h 1695"/>
                  <a:gd name="T112" fmla="+- 0 3701 1228"/>
                  <a:gd name="T113" fmla="*/ T112 w 2509"/>
                  <a:gd name="T114" fmla="+- 0 2227 984"/>
                  <a:gd name="T115" fmla="*/ 2227 h 1695"/>
                  <a:gd name="T116" fmla="+- 0 3585 1228"/>
                  <a:gd name="T117" fmla="*/ T116 w 2509"/>
                  <a:gd name="T118" fmla="+- 0 2111 984"/>
                  <a:gd name="T119" fmla="*/ 2111 h 1695"/>
                  <a:gd name="T120" fmla="+- 0 3271 1228"/>
                  <a:gd name="T121" fmla="*/ T120 w 2509"/>
                  <a:gd name="T122" fmla="+- 0 2129 984"/>
                  <a:gd name="T123" fmla="*/ 2129 h 1695"/>
                  <a:gd name="T124" fmla="+- 0 2854 1228"/>
                  <a:gd name="T125" fmla="*/ T124 w 2509"/>
                  <a:gd name="T126" fmla="+- 0 2181 984"/>
                  <a:gd name="T127" fmla="*/ 2181 h 1695"/>
                  <a:gd name="T128" fmla="+- 0 2333 1228"/>
                  <a:gd name="T129" fmla="*/ T128 w 2509"/>
                  <a:gd name="T130" fmla="+- 0 2268 984"/>
                  <a:gd name="T131" fmla="*/ 2268 h 1695"/>
                  <a:gd name="T132" fmla="+- 0 1708 1228"/>
                  <a:gd name="T133" fmla="*/ T132 w 2509"/>
                  <a:gd name="T134" fmla="+- 0 2389 984"/>
                  <a:gd name="T135" fmla="*/ 2389 h 1695"/>
                  <a:gd name="T136" fmla="+- 0 3713 1228"/>
                  <a:gd name="T137" fmla="*/ T136 w 2509"/>
                  <a:gd name="T138" fmla="+- 0 2019 984"/>
                  <a:gd name="T139" fmla="*/ 2019 h 1695"/>
                  <a:gd name="T140" fmla="+- 0 3500 1228"/>
                  <a:gd name="T141" fmla="*/ T140 w 2509"/>
                  <a:gd name="T142" fmla="+- 0 2015 984"/>
                  <a:gd name="T143" fmla="*/ 2015 h 1695"/>
                  <a:gd name="T144" fmla="+- 0 3160 1228"/>
                  <a:gd name="T145" fmla="*/ T144 w 2509"/>
                  <a:gd name="T146" fmla="+- 0 2040 984"/>
                  <a:gd name="T147" fmla="*/ 2040 h 1695"/>
                  <a:gd name="T148" fmla="+- 0 2693 1228"/>
                  <a:gd name="T149" fmla="*/ T148 w 2509"/>
                  <a:gd name="T150" fmla="+- 0 2097 984"/>
                  <a:gd name="T151" fmla="*/ 2097 h 1695"/>
                  <a:gd name="T152" fmla="+- 0 2097 1228"/>
                  <a:gd name="T153" fmla="*/ T152 w 2509"/>
                  <a:gd name="T154" fmla="+- 0 2190 984"/>
                  <a:gd name="T155" fmla="*/ 2190 h 1695"/>
                  <a:gd name="T156" fmla="+- 0 1368 1228"/>
                  <a:gd name="T157" fmla="*/ T156 w 2509"/>
                  <a:gd name="T158" fmla="+- 0 2322 984"/>
                  <a:gd name="T159" fmla="*/ 2322 h 1695"/>
                  <a:gd name="T160" fmla="+- 0 3569 1228"/>
                  <a:gd name="T161" fmla="*/ T160 w 2509"/>
                  <a:gd name="T162" fmla="+- 0 1941 984"/>
                  <a:gd name="T163" fmla="*/ 1941 h 1695"/>
                  <a:gd name="T164" fmla="+- 0 3242 1228"/>
                  <a:gd name="T165" fmla="*/ T164 w 2509"/>
                  <a:gd name="T166" fmla="+- 0 1945 984"/>
                  <a:gd name="T167" fmla="*/ 1945 h 1695"/>
                  <a:gd name="T168" fmla="+- 0 2823 1228"/>
                  <a:gd name="T169" fmla="*/ T168 w 2509"/>
                  <a:gd name="T170" fmla="+- 0 1975 984"/>
                  <a:gd name="T171" fmla="*/ 1975 h 1695"/>
                  <a:gd name="T172" fmla="+- 0 2309 1228"/>
                  <a:gd name="T173" fmla="*/ T172 w 2509"/>
                  <a:gd name="T174" fmla="+- 0 2035 984"/>
                  <a:gd name="T175" fmla="*/ 2035 h 1695"/>
                  <a:gd name="T176" fmla="+- 0 1697 1228"/>
                  <a:gd name="T177" fmla="*/ T176 w 2509"/>
                  <a:gd name="T178" fmla="+- 0 2128 984"/>
                  <a:gd name="T179" fmla="*/ 2128 h 1695"/>
                  <a:gd name="T180" fmla="+- 0 1232 1228"/>
                  <a:gd name="T181" fmla="*/ T180 w 2509"/>
                  <a:gd name="T182" fmla="+- 0 1843 984"/>
                  <a:gd name="T183" fmla="*/ 1843 h 1695"/>
                  <a:gd name="T184" fmla="+- 0 3533 1228"/>
                  <a:gd name="T185" fmla="*/ T184 w 2509"/>
                  <a:gd name="T186" fmla="+- 0 1886 984"/>
                  <a:gd name="T187" fmla="*/ 1886 h 1695"/>
                  <a:gd name="T188" fmla="+- 0 3187 1228"/>
                  <a:gd name="T189" fmla="*/ T188 w 2509"/>
                  <a:gd name="T190" fmla="+- 0 1893 984"/>
                  <a:gd name="T191" fmla="*/ 1893 h 1695"/>
                  <a:gd name="T192" fmla="+- 0 2730 1228"/>
                  <a:gd name="T193" fmla="*/ T192 w 2509"/>
                  <a:gd name="T194" fmla="+- 0 1916 984"/>
                  <a:gd name="T195" fmla="*/ 1916 h 1695"/>
                  <a:gd name="T196" fmla="+- 0 2163 1228"/>
                  <a:gd name="T197" fmla="*/ T196 w 2509"/>
                  <a:gd name="T198" fmla="+- 0 1954 984"/>
                  <a:gd name="T199" fmla="*/ 1954 h 1695"/>
                  <a:gd name="T200" fmla="+- 0 1483 1228"/>
                  <a:gd name="T201" fmla="*/ T200 w 2509"/>
                  <a:gd name="T202" fmla="+- 0 2008 984"/>
                  <a:gd name="T203" fmla="*/ 2008 h 1695"/>
                  <a:gd name="T204" fmla="+- 0 3621 1228"/>
                  <a:gd name="T205" fmla="*/ T204 w 2509"/>
                  <a:gd name="T206" fmla="+- 0 1798 984"/>
                  <a:gd name="T207" fmla="*/ 1798 h 1695"/>
                  <a:gd name="T208" fmla="+- 0 3311 1228"/>
                  <a:gd name="T209" fmla="*/ T208 w 2509"/>
                  <a:gd name="T210" fmla="+- 0 1795 984"/>
                  <a:gd name="T211" fmla="*/ 1795 h 1695"/>
                  <a:gd name="T212" fmla="+- 0 2890 1228"/>
                  <a:gd name="T213" fmla="*/ T212 w 2509"/>
                  <a:gd name="T214" fmla="+- 0 1777 984"/>
                  <a:gd name="T215" fmla="*/ 1777 h 1695"/>
                  <a:gd name="T216" fmla="+- 0 2359 1228"/>
                  <a:gd name="T217" fmla="*/ T216 w 2509"/>
                  <a:gd name="T218" fmla="+- 0 1744 984"/>
                  <a:gd name="T219" fmla="*/ 1744 h 1695"/>
                  <a:gd name="T220" fmla="+- 0 1719 1228"/>
                  <a:gd name="T221" fmla="*/ T220 w 2509"/>
                  <a:gd name="T222" fmla="+- 0 1695 984"/>
                  <a:gd name="T223" fmla="*/ 1695 h 1695"/>
                  <a:gd name="T224" fmla="+- 0 2638 1228"/>
                  <a:gd name="T225" fmla="*/ T224 w 2509"/>
                  <a:gd name="T226" fmla="+- 0 1351 984"/>
                  <a:gd name="T227" fmla="*/ 1351 h 169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  <a:cxn ang="0">
                    <a:pos x="T225" y="T227"/>
                  </a:cxn>
                </a:cxnLst>
                <a:rect l="0" t="0" r="r" b="b"/>
                <a:pathLst>
                  <a:path w="2509" h="1695">
                    <a:moveTo>
                      <a:pt x="430" y="0"/>
                    </a:moveTo>
                    <a:lnTo>
                      <a:pt x="534" y="0"/>
                    </a:lnTo>
                    <a:lnTo>
                      <a:pt x="534" y="1638"/>
                    </a:lnTo>
                    <a:lnTo>
                      <a:pt x="430" y="1638"/>
                    </a:lnTo>
                    <a:lnTo>
                      <a:pt x="430" y="0"/>
                    </a:lnTo>
                    <a:close/>
                    <a:moveTo>
                      <a:pt x="2179" y="361"/>
                    </a:moveTo>
                    <a:lnTo>
                      <a:pt x="2284" y="361"/>
                    </a:lnTo>
                    <a:lnTo>
                      <a:pt x="2284" y="1290"/>
                    </a:lnTo>
                    <a:lnTo>
                      <a:pt x="2179" y="1290"/>
                    </a:lnTo>
                    <a:lnTo>
                      <a:pt x="2179" y="361"/>
                    </a:lnTo>
                    <a:close/>
                    <a:moveTo>
                      <a:pt x="0" y="12"/>
                    </a:moveTo>
                    <a:lnTo>
                      <a:pt x="121" y="48"/>
                    </a:lnTo>
                    <a:lnTo>
                      <a:pt x="238" y="83"/>
                    </a:lnTo>
                    <a:lnTo>
                      <a:pt x="354" y="115"/>
                    </a:lnTo>
                    <a:lnTo>
                      <a:pt x="466" y="147"/>
                    </a:lnTo>
                    <a:lnTo>
                      <a:pt x="576" y="176"/>
                    </a:lnTo>
                    <a:lnTo>
                      <a:pt x="683" y="204"/>
                    </a:lnTo>
                    <a:lnTo>
                      <a:pt x="787" y="230"/>
                    </a:lnTo>
                    <a:lnTo>
                      <a:pt x="889" y="255"/>
                    </a:lnTo>
                    <a:lnTo>
                      <a:pt x="988" y="278"/>
                    </a:lnTo>
                    <a:lnTo>
                      <a:pt x="1084" y="300"/>
                    </a:lnTo>
                    <a:lnTo>
                      <a:pt x="1177" y="320"/>
                    </a:lnTo>
                    <a:lnTo>
                      <a:pt x="1268" y="339"/>
                    </a:lnTo>
                    <a:lnTo>
                      <a:pt x="1356" y="357"/>
                    </a:lnTo>
                    <a:lnTo>
                      <a:pt x="1441" y="373"/>
                    </a:lnTo>
                    <a:lnTo>
                      <a:pt x="1524" y="388"/>
                    </a:lnTo>
                    <a:lnTo>
                      <a:pt x="1604" y="401"/>
                    </a:lnTo>
                    <a:lnTo>
                      <a:pt x="1681" y="414"/>
                    </a:lnTo>
                    <a:lnTo>
                      <a:pt x="1755" y="424"/>
                    </a:lnTo>
                    <a:lnTo>
                      <a:pt x="1827" y="434"/>
                    </a:lnTo>
                    <a:lnTo>
                      <a:pt x="1896" y="443"/>
                    </a:lnTo>
                    <a:lnTo>
                      <a:pt x="1962" y="450"/>
                    </a:lnTo>
                    <a:lnTo>
                      <a:pt x="2025" y="456"/>
                    </a:lnTo>
                    <a:lnTo>
                      <a:pt x="2086" y="462"/>
                    </a:lnTo>
                    <a:lnTo>
                      <a:pt x="2144" y="466"/>
                    </a:lnTo>
                    <a:lnTo>
                      <a:pt x="2199" y="469"/>
                    </a:lnTo>
                    <a:lnTo>
                      <a:pt x="2251" y="471"/>
                    </a:lnTo>
                    <a:lnTo>
                      <a:pt x="2301" y="472"/>
                    </a:lnTo>
                    <a:lnTo>
                      <a:pt x="2347" y="472"/>
                    </a:lnTo>
                    <a:lnTo>
                      <a:pt x="2391" y="471"/>
                    </a:lnTo>
                    <a:lnTo>
                      <a:pt x="2432" y="470"/>
                    </a:lnTo>
                    <a:lnTo>
                      <a:pt x="2471" y="467"/>
                    </a:lnTo>
                    <a:lnTo>
                      <a:pt x="2507" y="464"/>
                    </a:lnTo>
                    <a:moveTo>
                      <a:pt x="2507" y="575"/>
                    </a:moveTo>
                    <a:lnTo>
                      <a:pt x="2473" y="578"/>
                    </a:lnTo>
                    <a:lnTo>
                      <a:pt x="2436" y="581"/>
                    </a:lnTo>
                    <a:lnTo>
                      <a:pt x="2397" y="582"/>
                    </a:lnTo>
                    <a:lnTo>
                      <a:pt x="2354" y="582"/>
                    </a:lnTo>
                    <a:lnTo>
                      <a:pt x="2309" y="582"/>
                    </a:lnTo>
                    <a:lnTo>
                      <a:pt x="2261" y="580"/>
                    </a:lnTo>
                    <a:lnTo>
                      <a:pt x="2210" y="577"/>
                    </a:lnTo>
                    <a:lnTo>
                      <a:pt x="2156" y="574"/>
                    </a:lnTo>
                    <a:lnTo>
                      <a:pt x="2099" y="569"/>
                    </a:lnTo>
                    <a:lnTo>
                      <a:pt x="2039" y="564"/>
                    </a:lnTo>
                    <a:lnTo>
                      <a:pt x="1977" y="558"/>
                    </a:lnTo>
                    <a:lnTo>
                      <a:pt x="1911" y="550"/>
                    </a:lnTo>
                    <a:lnTo>
                      <a:pt x="1843" y="542"/>
                    </a:lnTo>
                    <a:lnTo>
                      <a:pt x="1772" y="533"/>
                    </a:lnTo>
                    <a:lnTo>
                      <a:pt x="1698" y="522"/>
                    </a:lnTo>
                    <a:lnTo>
                      <a:pt x="1621" y="511"/>
                    </a:lnTo>
                    <a:lnTo>
                      <a:pt x="1541" y="499"/>
                    </a:lnTo>
                    <a:lnTo>
                      <a:pt x="1459" y="486"/>
                    </a:lnTo>
                    <a:lnTo>
                      <a:pt x="1373" y="472"/>
                    </a:lnTo>
                    <a:lnTo>
                      <a:pt x="1285" y="457"/>
                    </a:lnTo>
                    <a:lnTo>
                      <a:pt x="1194" y="441"/>
                    </a:lnTo>
                    <a:lnTo>
                      <a:pt x="1100" y="424"/>
                    </a:lnTo>
                    <a:lnTo>
                      <a:pt x="1003" y="406"/>
                    </a:lnTo>
                    <a:lnTo>
                      <a:pt x="903" y="387"/>
                    </a:lnTo>
                    <a:lnTo>
                      <a:pt x="800" y="368"/>
                    </a:lnTo>
                    <a:lnTo>
                      <a:pt x="695" y="347"/>
                    </a:lnTo>
                    <a:lnTo>
                      <a:pt x="586" y="325"/>
                    </a:lnTo>
                    <a:lnTo>
                      <a:pt x="475" y="302"/>
                    </a:lnTo>
                    <a:lnTo>
                      <a:pt x="361" y="279"/>
                    </a:lnTo>
                    <a:lnTo>
                      <a:pt x="244" y="254"/>
                    </a:lnTo>
                    <a:lnTo>
                      <a:pt x="124" y="229"/>
                    </a:lnTo>
                    <a:lnTo>
                      <a:pt x="1" y="202"/>
                    </a:lnTo>
                    <a:moveTo>
                      <a:pt x="2507" y="683"/>
                    </a:moveTo>
                    <a:lnTo>
                      <a:pt x="2483" y="686"/>
                    </a:lnTo>
                    <a:lnTo>
                      <a:pt x="2456" y="689"/>
                    </a:lnTo>
                    <a:lnTo>
                      <a:pt x="2425" y="690"/>
                    </a:lnTo>
                    <a:lnTo>
                      <a:pt x="2391" y="691"/>
                    </a:lnTo>
                    <a:lnTo>
                      <a:pt x="2354" y="691"/>
                    </a:lnTo>
                    <a:lnTo>
                      <a:pt x="2312" y="691"/>
                    </a:lnTo>
                    <a:lnTo>
                      <a:pt x="2268" y="689"/>
                    </a:lnTo>
                    <a:lnTo>
                      <a:pt x="2220" y="687"/>
                    </a:lnTo>
                    <a:lnTo>
                      <a:pt x="2168" y="684"/>
                    </a:lnTo>
                    <a:lnTo>
                      <a:pt x="2113" y="681"/>
                    </a:lnTo>
                    <a:lnTo>
                      <a:pt x="2055" y="676"/>
                    </a:lnTo>
                    <a:lnTo>
                      <a:pt x="1993" y="671"/>
                    </a:lnTo>
                    <a:lnTo>
                      <a:pt x="1927" y="664"/>
                    </a:lnTo>
                    <a:lnTo>
                      <a:pt x="1858" y="657"/>
                    </a:lnTo>
                    <a:lnTo>
                      <a:pt x="1786" y="649"/>
                    </a:lnTo>
                    <a:lnTo>
                      <a:pt x="1710" y="640"/>
                    </a:lnTo>
                    <a:lnTo>
                      <a:pt x="1630" y="630"/>
                    </a:lnTo>
                    <a:lnTo>
                      <a:pt x="1547" y="619"/>
                    </a:lnTo>
                    <a:lnTo>
                      <a:pt x="1460" y="607"/>
                    </a:lnTo>
                    <a:lnTo>
                      <a:pt x="1369" y="594"/>
                    </a:lnTo>
                    <a:lnTo>
                      <a:pt x="1275" y="580"/>
                    </a:lnTo>
                    <a:lnTo>
                      <a:pt x="1178" y="565"/>
                    </a:lnTo>
                    <a:lnTo>
                      <a:pt x="1076" y="549"/>
                    </a:lnTo>
                    <a:lnTo>
                      <a:pt x="971" y="532"/>
                    </a:lnTo>
                    <a:lnTo>
                      <a:pt x="863" y="514"/>
                    </a:lnTo>
                    <a:lnTo>
                      <a:pt x="751" y="495"/>
                    </a:lnTo>
                    <a:lnTo>
                      <a:pt x="635" y="474"/>
                    </a:lnTo>
                    <a:lnTo>
                      <a:pt x="516" y="453"/>
                    </a:lnTo>
                    <a:lnTo>
                      <a:pt x="393" y="430"/>
                    </a:lnTo>
                    <a:lnTo>
                      <a:pt x="266" y="406"/>
                    </a:lnTo>
                    <a:lnTo>
                      <a:pt x="136" y="381"/>
                    </a:lnTo>
                    <a:lnTo>
                      <a:pt x="2" y="355"/>
                    </a:lnTo>
                    <a:moveTo>
                      <a:pt x="2507" y="751"/>
                    </a:moveTo>
                    <a:lnTo>
                      <a:pt x="2469" y="754"/>
                    </a:lnTo>
                    <a:lnTo>
                      <a:pt x="2428" y="757"/>
                    </a:lnTo>
                    <a:lnTo>
                      <a:pt x="2385" y="759"/>
                    </a:lnTo>
                    <a:lnTo>
                      <a:pt x="2340" y="760"/>
                    </a:lnTo>
                    <a:lnTo>
                      <a:pt x="2291" y="761"/>
                    </a:lnTo>
                    <a:lnTo>
                      <a:pt x="2241" y="761"/>
                    </a:lnTo>
                    <a:lnTo>
                      <a:pt x="2188" y="761"/>
                    </a:lnTo>
                    <a:lnTo>
                      <a:pt x="2132" y="760"/>
                    </a:lnTo>
                    <a:lnTo>
                      <a:pt x="2073" y="758"/>
                    </a:lnTo>
                    <a:lnTo>
                      <a:pt x="2013" y="756"/>
                    </a:lnTo>
                    <a:lnTo>
                      <a:pt x="1949" y="753"/>
                    </a:lnTo>
                    <a:lnTo>
                      <a:pt x="1883" y="749"/>
                    </a:lnTo>
                    <a:lnTo>
                      <a:pt x="1814" y="744"/>
                    </a:lnTo>
                    <a:lnTo>
                      <a:pt x="1743" y="739"/>
                    </a:lnTo>
                    <a:lnTo>
                      <a:pt x="1669" y="732"/>
                    </a:lnTo>
                    <a:lnTo>
                      <a:pt x="1593" y="725"/>
                    </a:lnTo>
                    <a:lnTo>
                      <a:pt x="1514" y="718"/>
                    </a:lnTo>
                    <a:lnTo>
                      <a:pt x="1432" y="709"/>
                    </a:lnTo>
                    <a:lnTo>
                      <a:pt x="1347" y="699"/>
                    </a:lnTo>
                    <a:lnTo>
                      <a:pt x="1260" y="689"/>
                    </a:lnTo>
                    <a:lnTo>
                      <a:pt x="1170" y="678"/>
                    </a:lnTo>
                    <a:lnTo>
                      <a:pt x="1078" y="666"/>
                    </a:lnTo>
                    <a:lnTo>
                      <a:pt x="983" y="652"/>
                    </a:lnTo>
                    <a:lnTo>
                      <a:pt x="885" y="638"/>
                    </a:lnTo>
                    <a:lnTo>
                      <a:pt x="784" y="623"/>
                    </a:lnTo>
                    <a:lnTo>
                      <a:pt x="681" y="607"/>
                    </a:lnTo>
                    <a:lnTo>
                      <a:pt x="574" y="591"/>
                    </a:lnTo>
                    <a:lnTo>
                      <a:pt x="466" y="573"/>
                    </a:lnTo>
                    <a:lnTo>
                      <a:pt x="354" y="554"/>
                    </a:lnTo>
                    <a:lnTo>
                      <a:pt x="239" y="533"/>
                    </a:lnTo>
                    <a:lnTo>
                      <a:pt x="122" y="512"/>
                    </a:lnTo>
                    <a:lnTo>
                      <a:pt x="2" y="490"/>
                    </a:lnTo>
                    <a:moveTo>
                      <a:pt x="7" y="1695"/>
                    </a:moveTo>
                    <a:lnTo>
                      <a:pt x="128" y="1659"/>
                    </a:lnTo>
                    <a:lnTo>
                      <a:pt x="245" y="1624"/>
                    </a:lnTo>
                    <a:lnTo>
                      <a:pt x="360" y="1592"/>
                    </a:lnTo>
                    <a:lnTo>
                      <a:pt x="473" y="1560"/>
                    </a:lnTo>
                    <a:lnTo>
                      <a:pt x="583" y="1531"/>
                    </a:lnTo>
                    <a:lnTo>
                      <a:pt x="689" y="1503"/>
                    </a:lnTo>
                    <a:lnTo>
                      <a:pt x="794" y="1477"/>
                    </a:lnTo>
                    <a:lnTo>
                      <a:pt x="895" y="1452"/>
                    </a:lnTo>
                    <a:lnTo>
                      <a:pt x="994" y="1429"/>
                    </a:lnTo>
                    <a:lnTo>
                      <a:pt x="1090" y="1407"/>
                    </a:lnTo>
                    <a:lnTo>
                      <a:pt x="1184" y="1387"/>
                    </a:lnTo>
                    <a:lnTo>
                      <a:pt x="1274" y="1368"/>
                    </a:lnTo>
                    <a:lnTo>
                      <a:pt x="1362" y="1351"/>
                    </a:lnTo>
                    <a:lnTo>
                      <a:pt x="1447" y="1335"/>
                    </a:lnTo>
                    <a:lnTo>
                      <a:pt x="1530" y="1320"/>
                    </a:lnTo>
                    <a:lnTo>
                      <a:pt x="1609" y="1307"/>
                    </a:lnTo>
                    <a:lnTo>
                      <a:pt x="1686" y="1295"/>
                    </a:lnTo>
                    <a:lnTo>
                      <a:pt x="1760" y="1284"/>
                    </a:lnTo>
                    <a:lnTo>
                      <a:pt x="1832" y="1274"/>
                    </a:lnTo>
                    <a:lnTo>
                      <a:pt x="1901" y="1266"/>
                    </a:lnTo>
                    <a:lnTo>
                      <a:pt x="1967" y="1259"/>
                    </a:lnTo>
                    <a:lnTo>
                      <a:pt x="2030" y="1252"/>
                    </a:lnTo>
                    <a:lnTo>
                      <a:pt x="2090" y="1247"/>
                    </a:lnTo>
                    <a:lnTo>
                      <a:pt x="2148" y="1243"/>
                    </a:lnTo>
                    <a:lnTo>
                      <a:pt x="2202" y="1240"/>
                    </a:lnTo>
                    <a:lnTo>
                      <a:pt x="2255" y="1238"/>
                    </a:lnTo>
                    <a:lnTo>
                      <a:pt x="2304" y="1238"/>
                    </a:lnTo>
                    <a:lnTo>
                      <a:pt x="2350" y="1238"/>
                    </a:lnTo>
                    <a:lnTo>
                      <a:pt x="2394" y="1238"/>
                    </a:lnTo>
                    <a:lnTo>
                      <a:pt x="2435" y="1240"/>
                    </a:lnTo>
                    <a:lnTo>
                      <a:pt x="2473" y="1243"/>
                    </a:lnTo>
                    <a:lnTo>
                      <a:pt x="2508" y="1246"/>
                    </a:lnTo>
                    <a:moveTo>
                      <a:pt x="2508" y="1135"/>
                    </a:moveTo>
                    <a:lnTo>
                      <a:pt x="2475" y="1131"/>
                    </a:lnTo>
                    <a:lnTo>
                      <a:pt x="2438" y="1129"/>
                    </a:lnTo>
                    <a:lnTo>
                      <a:pt x="2399" y="1128"/>
                    </a:lnTo>
                    <a:lnTo>
                      <a:pt x="2357" y="1127"/>
                    </a:lnTo>
                    <a:lnTo>
                      <a:pt x="2312" y="1128"/>
                    </a:lnTo>
                    <a:lnTo>
                      <a:pt x="2264" y="1129"/>
                    </a:lnTo>
                    <a:lnTo>
                      <a:pt x="2213" y="1132"/>
                    </a:lnTo>
                    <a:lnTo>
                      <a:pt x="2159" y="1135"/>
                    </a:lnTo>
                    <a:lnTo>
                      <a:pt x="2103" y="1140"/>
                    </a:lnTo>
                    <a:lnTo>
                      <a:pt x="2043" y="1145"/>
                    </a:lnTo>
                    <a:lnTo>
                      <a:pt x="1981" y="1151"/>
                    </a:lnTo>
                    <a:lnTo>
                      <a:pt x="1916" y="1158"/>
                    </a:lnTo>
                    <a:lnTo>
                      <a:pt x="1847" y="1167"/>
                    </a:lnTo>
                    <a:lnTo>
                      <a:pt x="1777" y="1176"/>
                    </a:lnTo>
                    <a:lnTo>
                      <a:pt x="1703" y="1186"/>
                    </a:lnTo>
                    <a:lnTo>
                      <a:pt x="1626" y="1197"/>
                    </a:lnTo>
                    <a:lnTo>
                      <a:pt x="1546" y="1209"/>
                    </a:lnTo>
                    <a:lnTo>
                      <a:pt x="1464" y="1222"/>
                    </a:lnTo>
                    <a:lnTo>
                      <a:pt x="1378" y="1236"/>
                    </a:lnTo>
                    <a:lnTo>
                      <a:pt x="1290" y="1251"/>
                    </a:lnTo>
                    <a:lnTo>
                      <a:pt x="1199" y="1267"/>
                    </a:lnTo>
                    <a:lnTo>
                      <a:pt x="1105" y="1284"/>
                    </a:lnTo>
                    <a:lnTo>
                      <a:pt x="1008" y="1302"/>
                    </a:lnTo>
                    <a:lnTo>
                      <a:pt x="908" y="1321"/>
                    </a:lnTo>
                    <a:lnTo>
                      <a:pt x="806" y="1340"/>
                    </a:lnTo>
                    <a:lnTo>
                      <a:pt x="700" y="1361"/>
                    </a:lnTo>
                    <a:lnTo>
                      <a:pt x="592" y="1383"/>
                    </a:lnTo>
                    <a:lnTo>
                      <a:pt x="480" y="1405"/>
                    </a:lnTo>
                    <a:lnTo>
                      <a:pt x="366" y="1429"/>
                    </a:lnTo>
                    <a:lnTo>
                      <a:pt x="249" y="1454"/>
                    </a:lnTo>
                    <a:lnTo>
                      <a:pt x="129" y="1479"/>
                    </a:lnTo>
                    <a:lnTo>
                      <a:pt x="6" y="1506"/>
                    </a:lnTo>
                    <a:moveTo>
                      <a:pt x="2508" y="1038"/>
                    </a:moveTo>
                    <a:lnTo>
                      <a:pt x="2485" y="1035"/>
                    </a:lnTo>
                    <a:lnTo>
                      <a:pt x="2458" y="1033"/>
                    </a:lnTo>
                    <a:lnTo>
                      <a:pt x="2427" y="1031"/>
                    </a:lnTo>
                    <a:lnTo>
                      <a:pt x="2394" y="1030"/>
                    </a:lnTo>
                    <a:lnTo>
                      <a:pt x="2356" y="1030"/>
                    </a:lnTo>
                    <a:lnTo>
                      <a:pt x="2316" y="1030"/>
                    </a:lnTo>
                    <a:lnTo>
                      <a:pt x="2272" y="1031"/>
                    </a:lnTo>
                    <a:lnTo>
                      <a:pt x="2224" y="1033"/>
                    </a:lnTo>
                    <a:lnTo>
                      <a:pt x="2173" y="1036"/>
                    </a:lnTo>
                    <a:lnTo>
                      <a:pt x="2118" y="1040"/>
                    </a:lnTo>
                    <a:lnTo>
                      <a:pt x="2060" y="1044"/>
                    </a:lnTo>
                    <a:lnTo>
                      <a:pt x="1998" y="1050"/>
                    </a:lnTo>
                    <a:lnTo>
                      <a:pt x="1932" y="1056"/>
                    </a:lnTo>
                    <a:lnTo>
                      <a:pt x="1864" y="1063"/>
                    </a:lnTo>
                    <a:lnTo>
                      <a:pt x="1791" y="1071"/>
                    </a:lnTo>
                    <a:lnTo>
                      <a:pt x="1715" y="1080"/>
                    </a:lnTo>
                    <a:lnTo>
                      <a:pt x="1635" y="1090"/>
                    </a:lnTo>
                    <a:lnTo>
                      <a:pt x="1552" y="1101"/>
                    </a:lnTo>
                    <a:lnTo>
                      <a:pt x="1465" y="1113"/>
                    </a:lnTo>
                    <a:lnTo>
                      <a:pt x="1375" y="1126"/>
                    </a:lnTo>
                    <a:lnTo>
                      <a:pt x="1281" y="1140"/>
                    </a:lnTo>
                    <a:lnTo>
                      <a:pt x="1183" y="1154"/>
                    </a:lnTo>
                    <a:lnTo>
                      <a:pt x="1082" y="1170"/>
                    </a:lnTo>
                    <a:lnTo>
                      <a:pt x="977" y="1188"/>
                    </a:lnTo>
                    <a:lnTo>
                      <a:pt x="869" y="1206"/>
                    </a:lnTo>
                    <a:lnTo>
                      <a:pt x="756" y="1225"/>
                    </a:lnTo>
                    <a:lnTo>
                      <a:pt x="640" y="1245"/>
                    </a:lnTo>
                    <a:lnTo>
                      <a:pt x="521" y="1267"/>
                    </a:lnTo>
                    <a:lnTo>
                      <a:pt x="398" y="1290"/>
                    </a:lnTo>
                    <a:lnTo>
                      <a:pt x="271" y="1313"/>
                    </a:lnTo>
                    <a:lnTo>
                      <a:pt x="140" y="1338"/>
                    </a:lnTo>
                    <a:lnTo>
                      <a:pt x="6" y="1365"/>
                    </a:lnTo>
                    <a:moveTo>
                      <a:pt x="2508" y="966"/>
                    </a:moveTo>
                    <a:lnTo>
                      <a:pt x="2470" y="963"/>
                    </a:lnTo>
                    <a:lnTo>
                      <a:pt x="2429" y="960"/>
                    </a:lnTo>
                    <a:lnTo>
                      <a:pt x="2386" y="958"/>
                    </a:lnTo>
                    <a:lnTo>
                      <a:pt x="2341" y="957"/>
                    </a:lnTo>
                    <a:lnTo>
                      <a:pt x="2293" y="956"/>
                    </a:lnTo>
                    <a:lnTo>
                      <a:pt x="2242" y="956"/>
                    </a:lnTo>
                    <a:lnTo>
                      <a:pt x="2189" y="956"/>
                    </a:lnTo>
                    <a:lnTo>
                      <a:pt x="2133" y="957"/>
                    </a:lnTo>
                    <a:lnTo>
                      <a:pt x="2075" y="959"/>
                    </a:lnTo>
                    <a:lnTo>
                      <a:pt x="2014" y="961"/>
                    </a:lnTo>
                    <a:lnTo>
                      <a:pt x="1951" y="964"/>
                    </a:lnTo>
                    <a:lnTo>
                      <a:pt x="1885" y="968"/>
                    </a:lnTo>
                    <a:lnTo>
                      <a:pt x="1817" y="973"/>
                    </a:lnTo>
                    <a:lnTo>
                      <a:pt x="1745" y="978"/>
                    </a:lnTo>
                    <a:lnTo>
                      <a:pt x="1672" y="984"/>
                    </a:lnTo>
                    <a:lnTo>
                      <a:pt x="1595" y="991"/>
                    </a:lnTo>
                    <a:lnTo>
                      <a:pt x="1516" y="999"/>
                    </a:lnTo>
                    <a:lnTo>
                      <a:pt x="1434" y="1008"/>
                    </a:lnTo>
                    <a:lnTo>
                      <a:pt x="1350" y="1017"/>
                    </a:lnTo>
                    <a:lnTo>
                      <a:pt x="1263" y="1027"/>
                    </a:lnTo>
                    <a:lnTo>
                      <a:pt x="1173" y="1039"/>
                    </a:lnTo>
                    <a:lnTo>
                      <a:pt x="1081" y="1051"/>
                    </a:lnTo>
                    <a:lnTo>
                      <a:pt x="986" y="1064"/>
                    </a:lnTo>
                    <a:lnTo>
                      <a:pt x="888" y="1078"/>
                    </a:lnTo>
                    <a:lnTo>
                      <a:pt x="787" y="1093"/>
                    </a:lnTo>
                    <a:lnTo>
                      <a:pt x="684" y="1109"/>
                    </a:lnTo>
                    <a:lnTo>
                      <a:pt x="578" y="1126"/>
                    </a:lnTo>
                    <a:lnTo>
                      <a:pt x="469" y="1144"/>
                    </a:lnTo>
                    <a:lnTo>
                      <a:pt x="357" y="1163"/>
                    </a:lnTo>
                    <a:lnTo>
                      <a:pt x="242" y="1183"/>
                    </a:lnTo>
                    <a:lnTo>
                      <a:pt x="125" y="1204"/>
                    </a:lnTo>
                    <a:lnTo>
                      <a:pt x="5" y="1226"/>
                    </a:lnTo>
                    <a:moveTo>
                      <a:pt x="2507" y="859"/>
                    </a:moveTo>
                    <a:lnTo>
                      <a:pt x="4" y="859"/>
                    </a:lnTo>
                    <a:moveTo>
                      <a:pt x="2508" y="907"/>
                    </a:moveTo>
                    <a:lnTo>
                      <a:pt x="2473" y="905"/>
                    </a:lnTo>
                    <a:lnTo>
                      <a:pt x="2436" y="904"/>
                    </a:lnTo>
                    <a:lnTo>
                      <a:pt x="2395" y="903"/>
                    </a:lnTo>
                    <a:lnTo>
                      <a:pt x="2351" y="902"/>
                    </a:lnTo>
                    <a:lnTo>
                      <a:pt x="2305" y="902"/>
                    </a:lnTo>
                    <a:lnTo>
                      <a:pt x="2255" y="902"/>
                    </a:lnTo>
                    <a:lnTo>
                      <a:pt x="2202" y="903"/>
                    </a:lnTo>
                    <a:lnTo>
                      <a:pt x="2146" y="904"/>
                    </a:lnTo>
                    <a:lnTo>
                      <a:pt x="2087" y="905"/>
                    </a:lnTo>
                    <a:lnTo>
                      <a:pt x="2024" y="907"/>
                    </a:lnTo>
                    <a:lnTo>
                      <a:pt x="1959" y="909"/>
                    </a:lnTo>
                    <a:lnTo>
                      <a:pt x="1891" y="912"/>
                    </a:lnTo>
                    <a:lnTo>
                      <a:pt x="1819" y="915"/>
                    </a:lnTo>
                    <a:lnTo>
                      <a:pt x="1745" y="919"/>
                    </a:lnTo>
                    <a:lnTo>
                      <a:pt x="1667" y="923"/>
                    </a:lnTo>
                    <a:lnTo>
                      <a:pt x="1586" y="927"/>
                    </a:lnTo>
                    <a:lnTo>
                      <a:pt x="1502" y="932"/>
                    </a:lnTo>
                    <a:lnTo>
                      <a:pt x="1416" y="937"/>
                    </a:lnTo>
                    <a:lnTo>
                      <a:pt x="1326" y="943"/>
                    </a:lnTo>
                    <a:lnTo>
                      <a:pt x="1232" y="949"/>
                    </a:lnTo>
                    <a:lnTo>
                      <a:pt x="1136" y="956"/>
                    </a:lnTo>
                    <a:lnTo>
                      <a:pt x="1037" y="963"/>
                    </a:lnTo>
                    <a:lnTo>
                      <a:pt x="935" y="970"/>
                    </a:lnTo>
                    <a:lnTo>
                      <a:pt x="829" y="978"/>
                    </a:lnTo>
                    <a:lnTo>
                      <a:pt x="721" y="986"/>
                    </a:lnTo>
                    <a:lnTo>
                      <a:pt x="609" y="995"/>
                    </a:lnTo>
                    <a:lnTo>
                      <a:pt x="494" y="1004"/>
                    </a:lnTo>
                    <a:lnTo>
                      <a:pt x="376" y="1014"/>
                    </a:lnTo>
                    <a:lnTo>
                      <a:pt x="255" y="1024"/>
                    </a:lnTo>
                    <a:lnTo>
                      <a:pt x="131" y="1034"/>
                    </a:lnTo>
                    <a:lnTo>
                      <a:pt x="4" y="1045"/>
                    </a:lnTo>
                    <a:moveTo>
                      <a:pt x="2507" y="810"/>
                    </a:moveTo>
                    <a:lnTo>
                      <a:pt x="2472" y="812"/>
                    </a:lnTo>
                    <a:lnTo>
                      <a:pt x="2434" y="813"/>
                    </a:lnTo>
                    <a:lnTo>
                      <a:pt x="2393" y="814"/>
                    </a:lnTo>
                    <a:lnTo>
                      <a:pt x="2349" y="814"/>
                    </a:lnTo>
                    <a:lnTo>
                      <a:pt x="2302" y="815"/>
                    </a:lnTo>
                    <a:lnTo>
                      <a:pt x="2252" y="814"/>
                    </a:lnTo>
                    <a:lnTo>
                      <a:pt x="2198" y="814"/>
                    </a:lnTo>
                    <a:lnTo>
                      <a:pt x="2142" y="813"/>
                    </a:lnTo>
                    <a:lnTo>
                      <a:pt x="2083" y="811"/>
                    </a:lnTo>
                    <a:lnTo>
                      <a:pt x="2020" y="809"/>
                    </a:lnTo>
                    <a:lnTo>
                      <a:pt x="1955" y="807"/>
                    </a:lnTo>
                    <a:lnTo>
                      <a:pt x="1886" y="804"/>
                    </a:lnTo>
                    <a:lnTo>
                      <a:pt x="1814" y="801"/>
                    </a:lnTo>
                    <a:lnTo>
                      <a:pt x="1740" y="797"/>
                    </a:lnTo>
                    <a:lnTo>
                      <a:pt x="1662" y="793"/>
                    </a:lnTo>
                    <a:lnTo>
                      <a:pt x="1581" y="788"/>
                    </a:lnTo>
                    <a:lnTo>
                      <a:pt x="1497" y="784"/>
                    </a:lnTo>
                    <a:lnTo>
                      <a:pt x="1411" y="778"/>
                    </a:lnTo>
                    <a:lnTo>
                      <a:pt x="1321" y="772"/>
                    </a:lnTo>
                    <a:lnTo>
                      <a:pt x="1228" y="766"/>
                    </a:lnTo>
                    <a:lnTo>
                      <a:pt x="1131" y="760"/>
                    </a:lnTo>
                    <a:lnTo>
                      <a:pt x="1032" y="753"/>
                    </a:lnTo>
                    <a:lnTo>
                      <a:pt x="930" y="745"/>
                    </a:lnTo>
                    <a:lnTo>
                      <a:pt x="825" y="737"/>
                    </a:lnTo>
                    <a:lnTo>
                      <a:pt x="717" y="729"/>
                    </a:lnTo>
                    <a:lnTo>
                      <a:pt x="605" y="721"/>
                    </a:lnTo>
                    <a:lnTo>
                      <a:pt x="491" y="711"/>
                    </a:lnTo>
                    <a:lnTo>
                      <a:pt x="374" y="702"/>
                    </a:lnTo>
                    <a:lnTo>
                      <a:pt x="253" y="692"/>
                    </a:lnTo>
                    <a:lnTo>
                      <a:pt x="129" y="682"/>
                    </a:lnTo>
                    <a:lnTo>
                      <a:pt x="3" y="671"/>
                    </a:lnTo>
                    <a:moveTo>
                      <a:pt x="1379" y="361"/>
                    </a:moveTo>
                    <a:lnTo>
                      <a:pt x="1410" y="367"/>
                    </a:lnTo>
                  </a:path>
                </a:pathLst>
              </a:custGeom>
              <a:noFill/>
              <a:ln w="1366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" name="Freeform 15"/>
              <p:cNvSpPr>
                <a:spLocks/>
              </p:cNvSpPr>
              <p:nvPr/>
            </p:nvSpPr>
            <p:spPr bwMode="auto">
              <a:xfrm>
                <a:off x="2560" y="1284"/>
                <a:ext cx="94" cy="108"/>
              </a:xfrm>
              <a:custGeom>
                <a:avLst/>
                <a:gdLst>
                  <a:gd name="T0" fmla="+- 0 2581 2561"/>
                  <a:gd name="T1" fmla="*/ T0 w 94"/>
                  <a:gd name="T2" fmla="+- 0 1285 1285"/>
                  <a:gd name="T3" fmla="*/ 1285 h 108"/>
                  <a:gd name="T4" fmla="+- 0 2654 2561"/>
                  <a:gd name="T5" fmla="*/ T4 w 94"/>
                  <a:gd name="T6" fmla="+- 0 1354 1285"/>
                  <a:gd name="T7" fmla="*/ 1354 h 108"/>
                  <a:gd name="T8" fmla="+- 0 2561 2561"/>
                  <a:gd name="T9" fmla="*/ T8 w 94"/>
                  <a:gd name="T10" fmla="+- 0 1393 1285"/>
                  <a:gd name="T11" fmla="*/ 1393 h 1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94" h="108">
                    <a:moveTo>
                      <a:pt x="20" y="0"/>
                    </a:moveTo>
                    <a:lnTo>
                      <a:pt x="93" y="69"/>
                    </a:lnTo>
                    <a:lnTo>
                      <a:pt x="0" y="108"/>
                    </a:lnTo>
                  </a:path>
                </a:pathLst>
              </a:custGeom>
              <a:noFill/>
              <a:ln w="13627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Line 16"/>
              <p:cNvSpPr>
                <a:spLocks noChangeShapeType="1"/>
              </p:cNvSpPr>
              <p:nvPr/>
            </p:nvSpPr>
            <p:spPr bwMode="auto">
              <a:xfrm>
                <a:off x="2705" y="1473"/>
                <a:ext cx="16" cy="2"/>
              </a:xfrm>
              <a:prstGeom prst="line">
                <a:avLst/>
              </a:prstGeom>
              <a:noFill/>
              <a:ln w="1366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Freeform 17"/>
              <p:cNvSpPr>
                <a:spLocks/>
              </p:cNvSpPr>
              <p:nvPr/>
            </p:nvSpPr>
            <p:spPr bwMode="auto">
              <a:xfrm>
                <a:off x="2644" y="1410"/>
                <a:ext cx="93" cy="109"/>
              </a:xfrm>
              <a:custGeom>
                <a:avLst/>
                <a:gdLst>
                  <a:gd name="T0" fmla="+- 0 2662 2645"/>
                  <a:gd name="T1" fmla="*/ T0 w 93"/>
                  <a:gd name="T2" fmla="+- 0 1410 1410"/>
                  <a:gd name="T3" fmla="*/ 1410 h 109"/>
                  <a:gd name="T4" fmla="+- 0 2737 2645"/>
                  <a:gd name="T5" fmla="*/ T4 w 93"/>
                  <a:gd name="T6" fmla="+- 0 1478 1410"/>
                  <a:gd name="T7" fmla="*/ 1478 h 109"/>
                  <a:gd name="T8" fmla="+- 0 2645 2645"/>
                  <a:gd name="T9" fmla="*/ T8 w 93"/>
                  <a:gd name="T10" fmla="+- 0 1519 1410"/>
                  <a:gd name="T11" fmla="*/ 1519 h 1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93" h="109">
                    <a:moveTo>
                      <a:pt x="17" y="0"/>
                    </a:moveTo>
                    <a:lnTo>
                      <a:pt x="92" y="68"/>
                    </a:lnTo>
                    <a:lnTo>
                      <a:pt x="0" y="109"/>
                    </a:lnTo>
                  </a:path>
                </a:pathLst>
              </a:custGeom>
              <a:noFill/>
              <a:ln w="13614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Line 18"/>
              <p:cNvSpPr>
                <a:spLocks noChangeShapeType="1"/>
              </p:cNvSpPr>
              <p:nvPr/>
            </p:nvSpPr>
            <p:spPr bwMode="auto">
              <a:xfrm>
                <a:off x="2519" y="1567"/>
                <a:ext cx="23" cy="3"/>
              </a:xfrm>
              <a:prstGeom prst="line">
                <a:avLst/>
              </a:prstGeom>
              <a:noFill/>
              <a:ln w="1366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Freeform 19"/>
              <p:cNvSpPr>
                <a:spLocks/>
              </p:cNvSpPr>
              <p:nvPr/>
            </p:nvSpPr>
            <p:spPr bwMode="auto">
              <a:xfrm>
                <a:off x="2466" y="1505"/>
                <a:ext cx="92" cy="109"/>
              </a:xfrm>
              <a:custGeom>
                <a:avLst/>
                <a:gdLst>
                  <a:gd name="T0" fmla="+- 0 2483 2466"/>
                  <a:gd name="T1" fmla="*/ T0 w 92"/>
                  <a:gd name="T2" fmla="+- 0 1506 1506"/>
                  <a:gd name="T3" fmla="*/ 1506 h 109"/>
                  <a:gd name="T4" fmla="+- 0 2558 2466"/>
                  <a:gd name="T5" fmla="*/ T4 w 92"/>
                  <a:gd name="T6" fmla="+- 0 1572 1506"/>
                  <a:gd name="T7" fmla="*/ 1572 h 109"/>
                  <a:gd name="T8" fmla="+- 0 2466 2466"/>
                  <a:gd name="T9" fmla="*/ T8 w 92"/>
                  <a:gd name="T10" fmla="+- 0 1614 1506"/>
                  <a:gd name="T11" fmla="*/ 1614 h 1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92" h="109">
                    <a:moveTo>
                      <a:pt x="17" y="0"/>
                    </a:moveTo>
                    <a:lnTo>
                      <a:pt x="92" y="66"/>
                    </a:lnTo>
                    <a:lnTo>
                      <a:pt x="0" y="108"/>
                    </a:lnTo>
                  </a:path>
                </a:pathLst>
              </a:custGeom>
              <a:noFill/>
              <a:ln w="13653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2650" y="1692"/>
                <a:ext cx="21" cy="2"/>
              </a:xfrm>
              <a:prstGeom prst="line">
                <a:avLst/>
              </a:prstGeom>
              <a:noFill/>
              <a:ln w="1366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Freeform 21"/>
              <p:cNvSpPr>
                <a:spLocks/>
              </p:cNvSpPr>
              <p:nvPr/>
            </p:nvSpPr>
            <p:spPr bwMode="auto">
              <a:xfrm>
                <a:off x="2597" y="1632"/>
                <a:ext cx="91" cy="110"/>
              </a:xfrm>
              <a:custGeom>
                <a:avLst/>
                <a:gdLst>
                  <a:gd name="T0" fmla="+- 0 2609 2597"/>
                  <a:gd name="T1" fmla="*/ T0 w 91"/>
                  <a:gd name="T2" fmla="+- 0 1632 1632"/>
                  <a:gd name="T3" fmla="*/ 1632 h 110"/>
                  <a:gd name="T4" fmla="+- 0 2687 2597"/>
                  <a:gd name="T5" fmla="*/ T4 w 91"/>
                  <a:gd name="T6" fmla="+- 0 1696 1632"/>
                  <a:gd name="T7" fmla="*/ 1696 h 110"/>
                  <a:gd name="T8" fmla="+- 0 2597 2597"/>
                  <a:gd name="T9" fmla="*/ T8 w 91"/>
                  <a:gd name="T10" fmla="+- 0 1741 1632"/>
                  <a:gd name="T11" fmla="*/ 1741 h 11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91" h="110">
                    <a:moveTo>
                      <a:pt x="12" y="0"/>
                    </a:moveTo>
                    <a:lnTo>
                      <a:pt x="90" y="64"/>
                    </a:lnTo>
                    <a:lnTo>
                      <a:pt x="0" y="109"/>
                    </a:lnTo>
                  </a:path>
                </a:pathLst>
              </a:custGeom>
              <a:noFill/>
              <a:ln w="13627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Line 22"/>
              <p:cNvSpPr>
                <a:spLocks noChangeShapeType="1"/>
              </p:cNvSpPr>
              <p:nvPr/>
            </p:nvSpPr>
            <p:spPr bwMode="auto">
              <a:xfrm>
                <a:off x="2445" y="1751"/>
                <a:ext cx="48" cy="0"/>
              </a:xfrm>
              <a:prstGeom prst="line">
                <a:avLst/>
              </a:prstGeom>
              <a:noFill/>
              <a:ln w="14757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Freeform 23"/>
              <p:cNvSpPr>
                <a:spLocks/>
              </p:cNvSpPr>
              <p:nvPr/>
            </p:nvSpPr>
            <p:spPr bwMode="auto">
              <a:xfrm>
                <a:off x="2410" y="1692"/>
                <a:ext cx="89" cy="110"/>
              </a:xfrm>
              <a:custGeom>
                <a:avLst/>
                <a:gdLst>
                  <a:gd name="T0" fmla="+- 0 2418 2410"/>
                  <a:gd name="T1" fmla="*/ T0 w 89"/>
                  <a:gd name="T2" fmla="+- 0 1693 1693"/>
                  <a:gd name="T3" fmla="*/ 1693 h 110"/>
                  <a:gd name="T4" fmla="+- 0 2498 2410"/>
                  <a:gd name="T5" fmla="*/ T4 w 89"/>
                  <a:gd name="T6" fmla="+- 0 1753 1693"/>
                  <a:gd name="T7" fmla="*/ 1753 h 110"/>
                  <a:gd name="T8" fmla="+- 0 2410 2410"/>
                  <a:gd name="T9" fmla="*/ T8 w 89"/>
                  <a:gd name="T10" fmla="+- 0 1802 1693"/>
                  <a:gd name="T11" fmla="*/ 1802 h 11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89" h="110">
                    <a:moveTo>
                      <a:pt x="8" y="0"/>
                    </a:moveTo>
                    <a:lnTo>
                      <a:pt x="88" y="60"/>
                    </a:lnTo>
                    <a:lnTo>
                      <a:pt x="0" y="109"/>
                    </a:lnTo>
                  </a:path>
                </a:pathLst>
              </a:custGeom>
              <a:noFill/>
              <a:ln w="13640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Line 24"/>
              <p:cNvSpPr>
                <a:spLocks noChangeShapeType="1"/>
              </p:cNvSpPr>
              <p:nvPr/>
            </p:nvSpPr>
            <p:spPr bwMode="auto">
              <a:xfrm>
                <a:off x="2654" y="1832"/>
                <a:ext cx="0" cy="22"/>
              </a:xfrm>
              <a:prstGeom prst="line">
                <a:avLst/>
              </a:prstGeom>
              <a:noFill/>
              <a:ln w="4089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Freeform 25"/>
              <p:cNvSpPr>
                <a:spLocks/>
              </p:cNvSpPr>
              <p:nvPr/>
            </p:nvSpPr>
            <p:spPr bwMode="auto">
              <a:xfrm>
                <a:off x="2588" y="1787"/>
                <a:ext cx="85" cy="111"/>
              </a:xfrm>
              <a:custGeom>
                <a:avLst/>
                <a:gdLst>
                  <a:gd name="T0" fmla="+- 0 2589 2589"/>
                  <a:gd name="T1" fmla="*/ T0 w 85"/>
                  <a:gd name="T2" fmla="+- 0 1788 1788"/>
                  <a:gd name="T3" fmla="*/ 1788 h 111"/>
                  <a:gd name="T4" fmla="+- 0 2673 2589"/>
                  <a:gd name="T5" fmla="*/ T4 w 85"/>
                  <a:gd name="T6" fmla="+- 0 1843 1788"/>
                  <a:gd name="T7" fmla="*/ 1843 h 111"/>
                  <a:gd name="T8" fmla="+- 0 2589 2589"/>
                  <a:gd name="T9" fmla="*/ T8 w 85"/>
                  <a:gd name="T10" fmla="+- 0 1898 1788"/>
                  <a:gd name="T11" fmla="*/ 1898 h 11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85" h="111">
                    <a:moveTo>
                      <a:pt x="0" y="0"/>
                    </a:moveTo>
                    <a:lnTo>
                      <a:pt x="84" y="55"/>
                    </a:lnTo>
                    <a:lnTo>
                      <a:pt x="0" y="110"/>
                    </a:lnTo>
                  </a:path>
                </a:pathLst>
              </a:custGeom>
              <a:noFill/>
              <a:ln w="13665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Line 26"/>
              <p:cNvSpPr>
                <a:spLocks noChangeShapeType="1"/>
              </p:cNvSpPr>
              <p:nvPr/>
            </p:nvSpPr>
            <p:spPr bwMode="auto">
              <a:xfrm>
                <a:off x="2414" y="1935"/>
                <a:ext cx="50" cy="0"/>
              </a:xfrm>
              <a:prstGeom prst="line">
                <a:avLst/>
              </a:prstGeom>
              <a:noFill/>
              <a:ln w="14872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Freeform 27"/>
              <p:cNvSpPr>
                <a:spLocks/>
              </p:cNvSpPr>
              <p:nvPr/>
            </p:nvSpPr>
            <p:spPr bwMode="auto">
              <a:xfrm>
                <a:off x="2381" y="1883"/>
                <a:ext cx="89" cy="110"/>
              </a:xfrm>
              <a:custGeom>
                <a:avLst/>
                <a:gdLst>
                  <a:gd name="T0" fmla="+- 0 2382 2382"/>
                  <a:gd name="T1" fmla="*/ T0 w 89"/>
                  <a:gd name="T2" fmla="+- 0 1883 1883"/>
                  <a:gd name="T3" fmla="*/ 1883 h 110"/>
                  <a:gd name="T4" fmla="+- 0 2470 2382"/>
                  <a:gd name="T5" fmla="*/ T4 w 89"/>
                  <a:gd name="T6" fmla="+- 0 1933 1883"/>
                  <a:gd name="T7" fmla="*/ 1933 h 110"/>
                  <a:gd name="T8" fmla="+- 0 2389 2382"/>
                  <a:gd name="T9" fmla="*/ T8 w 89"/>
                  <a:gd name="T10" fmla="+- 0 1993 1883"/>
                  <a:gd name="T11" fmla="*/ 1993 h 11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89" h="110">
                    <a:moveTo>
                      <a:pt x="0" y="0"/>
                    </a:moveTo>
                    <a:lnTo>
                      <a:pt x="88" y="50"/>
                    </a:lnTo>
                    <a:lnTo>
                      <a:pt x="7" y="110"/>
                    </a:lnTo>
                  </a:path>
                </a:pathLst>
              </a:custGeom>
              <a:noFill/>
              <a:ln w="13640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Line 28"/>
              <p:cNvSpPr>
                <a:spLocks noChangeShapeType="1"/>
              </p:cNvSpPr>
              <p:nvPr/>
            </p:nvSpPr>
            <p:spPr bwMode="auto">
              <a:xfrm>
                <a:off x="2648" y="1993"/>
                <a:ext cx="11" cy="0"/>
              </a:xfrm>
              <a:prstGeom prst="line">
                <a:avLst/>
              </a:prstGeom>
              <a:noFill/>
              <a:ln w="1366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Freeform 29"/>
              <p:cNvSpPr>
                <a:spLocks/>
              </p:cNvSpPr>
              <p:nvPr/>
            </p:nvSpPr>
            <p:spPr bwMode="auto">
              <a:xfrm>
                <a:off x="2585" y="1944"/>
                <a:ext cx="91" cy="110"/>
              </a:xfrm>
              <a:custGeom>
                <a:avLst/>
                <a:gdLst>
                  <a:gd name="T0" fmla="+- 0 2585 2585"/>
                  <a:gd name="T1" fmla="*/ T0 w 91"/>
                  <a:gd name="T2" fmla="+- 0 1945 1945"/>
                  <a:gd name="T3" fmla="*/ 1945 h 110"/>
                  <a:gd name="T4" fmla="+- 0 2676 2585"/>
                  <a:gd name="T5" fmla="*/ T4 w 91"/>
                  <a:gd name="T6" fmla="+- 0 1990 1945"/>
                  <a:gd name="T7" fmla="*/ 1990 h 110"/>
                  <a:gd name="T8" fmla="+- 0 2597 2585"/>
                  <a:gd name="T9" fmla="*/ T8 w 91"/>
                  <a:gd name="T10" fmla="+- 0 2054 1945"/>
                  <a:gd name="T11" fmla="*/ 2054 h 11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91" h="110">
                    <a:moveTo>
                      <a:pt x="0" y="0"/>
                    </a:moveTo>
                    <a:lnTo>
                      <a:pt x="91" y="45"/>
                    </a:lnTo>
                    <a:lnTo>
                      <a:pt x="12" y="109"/>
                    </a:lnTo>
                  </a:path>
                </a:pathLst>
              </a:custGeom>
              <a:noFill/>
              <a:ln w="13627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Line 30"/>
              <p:cNvSpPr>
                <a:spLocks noChangeShapeType="1"/>
              </p:cNvSpPr>
              <p:nvPr/>
            </p:nvSpPr>
            <p:spPr bwMode="auto">
              <a:xfrm>
                <a:off x="2459" y="2131"/>
                <a:ext cx="18" cy="0"/>
              </a:xfrm>
              <a:prstGeom prst="line">
                <a:avLst/>
              </a:prstGeom>
              <a:noFill/>
              <a:ln w="1366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Freeform 31"/>
              <p:cNvSpPr>
                <a:spLocks/>
              </p:cNvSpPr>
              <p:nvPr/>
            </p:nvSpPr>
            <p:spPr bwMode="auto">
              <a:xfrm>
                <a:off x="2401" y="2084"/>
                <a:ext cx="93" cy="109"/>
              </a:xfrm>
              <a:custGeom>
                <a:avLst/>
                <a:gdLst>
                  <a:gd name="T0" fmla="+- 0 2402 2402"/>
                  <a:gd name="T1" fmla="*/ T0 w 93"/>
                  <a:gd name="T2" fmla="+- 0 2084 2084"/>
                  <a:gd name="T3" fmla="*/ 2084 h 109"/>
                  <a:gd name="T4" fmla="+- 0 2494 2402"/>
                  <a:gd name="T5" fmla="*/ T4 w 93"/>
                  <a:gd name="T6" fmla="+- 0 2126 2084"/>
                  <a:gd name="T7" fmla="*/ 2126 h 109"/>
                  <a:gd name="T8" fmla="+- 0 2418 2402"/>
                  <a:gd name="T9" fmla="*/ T8 w 93"/>
                  <a:gd name="T10" fmla="+- 0 2193 2084"/>
                  <a:gd name="T11" fmla="*/ 2193 h 1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93" h="109">
                    <a:moveTo>
                      <a:pt x="0" y="0"/>
                    </a:moveTo>
                    <a:lnTo>
                      <a:pt x="92" y="42"/>
                    </a:lnTo>
                    <a:lnTo>
                      <a:pt x="16" y="109"/>
                    </a:lnTo>
                  </a:path>
                </a:pathLst>
              </a:custGeom>
              <a:noFill/>
              <a:ln w="13653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Line 32"/>
              <p:cNvSpPr>
                <a:spLocks noChangeShapeType="1"/>
              </p:cNvSpPr>
              <p:nvPr/>
            </p:nvSpPr>
            <p:spPr bwMode="auto">
              <a:xfrm>
                <a:off x="2677" y="2209"/>
                <a:ext cx="14" cy="0"/>
              </a:xfrm>
              <a:prstGeom prst="line">
                <a:avLst/>
              </a:prstGeom>
              <a:noFill/>
              <a:ln w="1366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Freeform 33"/>
              <p:cNvSpPr>
                <a:spLocks/>
              </p:cNvSpPr>
              <p:nvPr/>
            </p:nvSpPr>
            <p:spPr bwMode="auto">
              <a:xfrm>
                <a:off x="2615" y="2163"/>
                <a:ext cx="93" cy="109"/>
              </a:xfrm>
              <a:custGeom>
                <a:avLst/>
                <a:gdLst>
                  <a:gd name="T0" fmla="+- 0 2615 2615"/>
                  <a:gd name="T1" fmla="*/ T0 w 93"/>
                  <a:gd name="T2" fmla="+- 0 2163 2163"/>
                  <a:gd name="T3" fmla="*/ 2163 h 109"/>
                  <a:gd name="T4" fmla="+- 0 2707 2615"/>
                  <a:gd name="T5" fmla="*/ T4 w 93"/>
                  <a:gd name="T6" fmla="+- 0 2204 2163"/>
                  <a:gd name="T7" fmla="*/ 2204 h 109"/>
                  <a:gd name="T8" fmla="+- 0 2633 2615"/>
                  <a:gd name="T9" fmla="*/ T8 w 93"/>
                  <a:gd name="T10" fmla="+- 0 2271 2163"/>
                  <a:gd name="T11" fmla="*/ 2271 h 10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93" h="109">
                    <a:moveTo>
                      <a:pt x="0" y="0"/>
                    </a:moveTo>
                    <a:lnTo>
                      <a:pt x="92" y="41"/>
                    </a:lnTo>
                    <a:lnTo>
                      <a:pt x="18" y="108"/>
                    </a:lnTo>
                  </a:path>
                </a:pathLst>
              </a:custGeom>
              <a:noFill/>
              <a:ln w="13614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Line 34"/>
              <p:cNvSpPr>
                <a:spLocks noChangeShapeType="1"/>
              </p:cNvSpPr>
              <p:nvPr/>
            </p:nvSpPr>
            <p:spPr bwMode="auto">
              <a:xfrm>
                <a:off x="2497" y="2353"/>
                <a:ext cx="42" cy="0"/>
              </a:xfrm>
              <a:prstGeom prst="line">
                <a:avLst/>
              </a:prstGeom>
              <a:noFill/>
              <a:ln w="1366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Freeform 35"/>
              <p:cNvSpPr>
                <a:spLocks/>
              </p:cNvSpPr>
              <p:nvPr/>
            </p:nvSpPr>
            <p:spPr bwMode="auto">
              <a:xfrm>
                <a:off x="2461" y="2304"/>
                <a:ext cx="94" cy="108"/>
              </a:xfrm>
              <a:custGeom>
                <a:avLst/>
                <a:gdLst>
                  <a:gd name="T0" fmla="+- 0 2462 2462"/>
                  <a:gd name="T1" fmla="*/ T0 w 94"/>
                  <a:gd name="T2" fmla="+- 0 2304 2304"/>
                  <a:gd name="T3" fmla="*/ 2304 h 108"/>
                  <a:gd name="T4" fmla="+- 0 2556 2462"/>
                  <a:gd name="T5" fmla="*/ T4 w 94"/>
                  <a:gd name="T6" fmla="+- 0 2342 2304"/>
                  <a:gd name="T7" fmla="*/ 2342 h 108"/>
                  <a:gd name="T8" fmla="+- 0 2483 2462"/>
                  <a:gd name="T9" fmla="*/ T8 w 94"/>
                  <a:gd name="T10" fmla="+- 0 2412 2304"/>
                  <a:gd name="T11" fmla="*/ 2412 h 1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94" h="108">
                    <a:moveTo>
                      <a:pt x="0" y="0"/>
                    </a:moveTo>
                    <a:lnTo>
                      <a:pt x="94" y="38"/>
                    </a:lnTo>
                    <a:lnTo>
                      <a:pt x="21" y="108"/>
                    </a:lnTo>
                  </a:path>
                </a:pathLst>
              </a:custGeom>
              <a:noFill/>
              <a:ln w="13653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2084" name="Picture 3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57" y="2685"/>
                <a:ext cx="129" cy="12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085" name="Picture 37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0" y="2358"/>
                <a:ext cx="109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0" name="Text Box 38"/>
              <p:cNvSpPr txBox="1">
                <a:spLocks noChangeArrowheads="1"/>
              </p:cNvSpPr>
              <p:nvPr/>
            </p:nvSpPr>
            <p:spPr bwMode="auto">
              <a:xfrm>
                <a:off x="3060" y="1153"/>
                <a:ext cx="780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62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231F20"/>
                    </a:solidFill>
                    <a:effectLst/>
                    <a:latin typeface="Calibri" panose="020F0502020204030204" pitchFamily="34" charset="0"/>
                  </a:rPr>
                  <a:t>(High field)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41" name="Text Box 39"/>
              <p:cNvSpPr txBox="1">
                <a:spLocks noChangeArrowheads="1"/>
              </p:cNvSpPr>
              <p:nvPr/>
            </p:nvSpPr>
            <p:spPr bwMode="auto">
              <a:xfrm>
                <a:off x="1800" y="2610"/>
                <a:ext cx="754" cy="16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62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altLang="en-US" sz="800" b="0" i="0" u="none" strike="noStrike" cap="none" normalizeH="0" baseline="0" smtClean="0">
                    <a:ln>
                      <a:noFill/>
                    </a:ln>
                    <a:solidFill>
                      <a:srgbClr val="231F20"/>
                    </a:solidFill>
                    <a:effectLst/>
                    <a:latin typeface="Calibri" panose="020F0502020204030204" pitchFamily="34" charset="0"/>
                  </a:rPr>
                  <a:t>(Low field)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622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757646"/>
          </a:xfrm>
        </p:spPr>
        <p:txBody>
          <a:bodyPr>
            <a:normAutofit fontScale="90000"/>
          </a:bodyPr>
          <a:lstStyle/>
          <a:p>
            <a:r>
              <a:rPr lang="en-US" cap="small" dirty="0">
                <a:effectLst/>
              </a:rPr>
              <a:t>Characteristics</a:t>
            </a:r>
            <a:r>
              <a:rPr lang="en-US" dirty="0">
                <a:effectLst/>
              </a:rPr>
              <a:t> of electric lines of force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2904" y="1480457"/>
            <a:ext cx="9300754" cy="5268686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effectLst/>
              </a:rPr>
              <a:t>The lines of force </a:t>
            </a:r>
            <a:r>
              <a:rPr lang="en-US" cap="small" dirty="0">
                <a:effectLst/>
              </a:rPr>
              <a:t>originate</a:t>
            </a:r>
            <a:r>
              <a:rPr lang="en-US" dirty="0">
                <a:effectLst/>
              </a:rPr>
              <a:t> from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positively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ged object </a:t>
            </a:r>
            <a:r>
              <a:rPr lang="en-US" cap="small" dirty="0">
                <a:effectLst/>
              </a:rPr>
              <a:t>and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terminate</a:t>
            </a:r>
            <a:r>
              <a:rPr lang="en-US" dirty="0">
                <a:effectLst/>
              </a:rPr>
              <a:t> on</a:t>
            </a:r>
            <a:r>
              <a:rPr lang="en-US" cap="small" dirty="0">
                <a:effectLst/>
              </a:rPr>
              <a:t> a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negatively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ged </a:t>
            </a:r>
            <a:r>
              <a:rPr lang="en-US" dirty="0" smtClean="0">
                <a:effectLst/>
              </a:rPr>
              <a:t>object</a:t>
            </a:r>
          </a:p>
          <a:p>
            <a:r>
              <a:rPr lang="en-US" dirty="0">
                <a:effectLst/>
              </a:rPr>
              <a:t>The lines of force neither intersect nor meet</a:t>
            </a:r>
            <a:r>
              <a:rPr lang="en-US" cap="small" dirty="0">
                <a:effectLst/>
              </a:rPr>
              <a:t> each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other.</a:t>
            </a:r>
          </a:p>
          <a:p>
            <a:r>
              <a:rPr lang="en-US" dirty="0">
                <a:effectLst/>
              </a:rPr>
              <a:t>The lines of force </a:t>
            </a:r>
            <a:r>
              <a:rPr lang="en-US" cap="small" dirty="0">
                <a:effectLst/>
              </a:rPr>
              <a:t>leave</a:t>
            </a:r>
            <a:r>
              <a:rPr lang="en-US" dirty="0">
                <a:effectLst/>
              </a:rPr>
              <a:t> or </a:t>
            </a:r>
            <a:r>
              <a:rPr lang="en-US" cap="small" dirty="0">
                <a:effectLst/>
              </a:rPr>
              <a:t>terminate</a:t>
            </a:r>
            <a:r>
              <a:rPr lang="en-US" dirty="0">
                <a:effectLst/>
              </a:rPr>
              <a:t> on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conductor </a:t>
            </a:r>
            <a:r>
              <a:rPr lang="en-US" cap="small" dirty="0" smtClean="0">
                <a:effectLst/>
              </a:rPr>
              <a:t>normally</a:t>
            </a:r>
          </a:p>
          <a:p>
            <a:r>
              <a:rPr lang="en-US" dirty="0">
                <a:effectLst/>
              </a:rPr>
              <a:t>The lines of force do not </a:t>
            </a:r>
            <a:r>
              <a:rPr lang="en-US" cap="small" dirty="0">
                <a:effectLst/>
              </a:rPr>
              <a:t>pass</a:t>
            </a:r>
            <a:r>
              <a:rPr lang="en-US" dirty="0">
                <a:effectLst/>
              </a:rPr>
              <a:t> through conductor i.e. electric field inside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conductor is</a:t>
            </a:r>
            <a:r>
              <a:rPr lang="en-US" cap="small" dirty="0">
                <a:effectLst/>
              </a:rPr>
              <a:t> always</a:t>
            </a:r>
            <a:r>
              <a:rPr lang="en-US" dirty="0">
                <a:effectLst/>
              </a:rPr>
              <a:t> zero, but they </a:t>
            </a:r>
            <a:r>
              <a:rPr lang="en-US" cap="small" dirty="0">
                <a:effectLst/>
              </a:rPr>
              <a:t>pass</a:t>
            </a:r>
            <a:r>
              <a:rPr lang="en-US" dirty="0">
                <a:effectLst/>
              </a:rPr>
              <a:t> through </a:t>
            </a:r>
            <a:r>
              <a:rPr lang="en-US" cap="small" dirty="0" smtClean="0">
                <a:effectLst/>
              </a:rPr>
              <a:t>insulators</a:t>
            </a:r>
          </a:p>
          <a:p>
            <a:r>
              <a:rPr lang="en-US" cap="small" dirty="0">
                <a:effectLst/>
              </a:rPr>
              <a:t>Magnitude</a:t>
            </a:r>
            <a:r>
              <a:rPr lang="en-US" dirty="0">
                <a:effectLst/>
              </a:rPr>
              <a:t> of the electric field intensity is </a:t>
            </a:r>
            <a:r>
              <a:rPr lang="en-US" cap="small" dirty="0">
                <a:effectLst/>
              </a:rPr>
              <a:t>proportional</a:t>
            </a:r>
            <a:r>
              <a:rPr lang="en-US" dirty="0">
                <a:effectLst/>
              </a:rPr>
              <a:t> to the number of lines of force per unit</a:t>
            </a:r>
            <a:r>
              <a:rPr lang="en-US" cap="small" dirty="0">
                <a:effectLst/>
              </a:rPr>
              <a:t> area</a:t>
            </a:r>
            <a:r>
              <a:rPr lang="en-US" dirty="0">
                <a:effectLst/>
              </a:rPr>
              <a:t> of the </a:t>
            </a:r>
            <a:r>
              <a:rPr lang="en-US" cap="small" dirty="0">
                <a:effectLst/>
              </a:rPr>
              <a:t>surface</a:t>
            </a:r>
            <a:r>
              <a:rPr lang="en-US" dirty="0">
                <a:effectLst/>
              </a:rPr>
              <a:t> held</a:t>
            </a:r>
            <a:r>
              <a:rPr lang="en-US" cap="small" dirty="0">
                <a:effectLst/>
              </a:rPr>
              <a:t> perpendicular</a:t>
            </a:r>
            <a:r>
              <a:rPr lang="en-US" dirty="0">
                <a:effectLst/>
              </a:rPr>
              <a:t> to the </a:t>
            </a:r>
            <a:r>
              <a:rPr lang="en-US" dirty="0" smtClean="0">
                <a:effectLst/>
              </a:rPr>
              <a:t>field</a:t>
            </a:r>
          </a:p>
          <a:p>
            <a:r>
              <a:rPr lang="en-US" dirty="0">
                <a:effectLst/>
              </a:rPr>
              <a:t>Electric lines of force </a:t>
            </a:r>
            <a:r>
              <a:rPr lang="en-US" cap="small" dirty="0">
                <a:effectLst/>
              </a:rPr>
              <a:t>are</a:t>
            </a:r>
            <a:r>
              <a:rPr lang="en-US" dirty="0">
                <a:effectLst/>
              </a:rPr>
              <a:t> crowded in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region where electric intensity is </a:t>
            </a:r>
            <a:r>
              <a:rPr lang="en-US" cap="small" dirty="0" smtClean="0">
                <a:effectLst/>
              </a:rPr>
              <a:t>lar</a:t>
            </a:r>
            <a:r>
              <a:rPr lang="en-US" dirty="0" smtClean="0">
                <a:effectLst/>
              </a:rPr>
              <a:t>ge</a:t>
            </a:r>
          </a:p>
          <a:p>
            <a:r>
              <a:rPr lang="en-US" dirty="0">
                <a:effectLst/>
              </a:rPr>
              <a:t>Electric lines of force </a:t>
            </a:r>
            <a:r>
              <a:rPr lang="en-US" cap="small" dirty="0">
                <a:effectLst/>
              </a:rPr>
              <a:t>are</a:t>
            </a:r>
            <a:r>
              <a:rPr lang="en-US" dirty="0">
                <a:effectLst/>
              </a:rPr>
              <a:t> widely</a:t>
            </a:r>
            <a:r>
              <a:rPr lang="en-US" cap="small" dirty="0">
                <a:effectLst/>
              </a:rPr>
              <a:t> separated</a:t>
            </a:r>
            <a:r>
              <a:rPr lang="en-US" dirty="0">
                <a:effectLst/>
              </a:rPr>
              <a:t> from </a:t>
            </a:r>
            <a:r>
              <a:rPr lang="en-US" cap="small" dirty="0">
                <a:effectLst/>
              </a:rPr>
              <a:t>each</a:t>
            </a:r>
            <a:r>
              <a:rPr lang="en-US" dirty="0">
                <a:effectLst/>
              </a:rPr>
              <a:t> other in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region where electric intensity is </a:t>
            </a:r>
            <a:r>
              <a:rPr lang="en-US" cap="small" dirty="0" smtClean="0">
                <a:effectLst/>
              </a:rPr>
              <a:t>small</a:t>
            </a:r>
          </a:p>
          <a:p>
            <a:r>
              <a:rPr lang="en-US" dirty="0">
                <a:effectLst/>
              </a:rPr>
              <a:t>The lines of force of </a:t>
            </a:r>
            <a:r>
              <a:rPr lang="en-US" cap="small" dirty="0">
                <a:effectLst/>
              </a:rPr>
              <a:t>an</a:t>
            </a:r>
            <a:r>
              <a:rPr lang="en-US" dirty="0">
                <a:effectLst/>
              </a:rPr>
              <a:t> uniform electric field </a:t>
            </a:r>
            <a:r>
              <a:rPr lang="en-US" cap="small" dirty="0">
                <a:effectLst/>
              </a:rPr>
              <a:t>are parallel</a:t>
            </a:r>
            <a:r>
              <a:rPr lang="en-US" dirty="0">
                <a:effectLst/>
              </a:rPr>
              <a:t> to </a:t>
            </a:r>
            <a:r>
              <a:rPr lang="en-US" cap="small" dirty="0">
                <a:effectLst/>
              </a:rPr>
              <a:t>each</a:t>
            </a:r>
            <a:r>
              <a:rPr lang="en-US" dirty="0">
                <a:effectLst/>
              </a:rPr>
              <a:t> other </a:t>
            </a:r>
            <a:r>
              <a:rPr lang="en-US" cap="small" dirty="0">
                <a:effectLst/>
              </a:rPr>
              <a:t>and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are equally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spaced</a:t>
            </a:r>
            <a:endParaRPr lang="en-IN" dirty="0">
              <a:effectLst/>
            </a:endParaRPr>
          </a:p>
          <a:p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856256" y="1879646"/>
            <a:ext cx="727338" cy="71724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55" name="Group 135"/>
          <p:cNvGrpSpPr>
            <a:grpSpLocks/>
          </p:cNvGrpSpPr>
          <p:nvPr/>
        </p:nvGrpSpPr>
        <p:grpSpPr bwMode="auto">
          <a:xfrm>
            <a:off x="163513" y="158750"/>
            <a:ext cx="1023937" cy="1052513"/>
            <a:chOff x="6298" y="-72"/>
            <a:chExt cx="1613" cy="1659"/>
          </a:xfrm>
        </p:grpSpPr>
        <p:sp>
          <p:nvSpPr>
            <p:cNvPr id="3156" name="Line 136"/>
            <p:cNvSpPr>
              <a:spLocks noChangeShapeType="1"/>
            </p:cNvSpPr>
            <p:nvPr/>
          </p:nvSpPr>
          <p:spPr bwMode="auto">
            <a:xfrm>
              <a:off x="6304" y="759"/>
              <a:ext cx="1401" cy="0"/>
            </a:xfrm>
            <a:prstGeom prst="line">
              <a:avLst/>
            </a:prstGeom>
            <a:noFill/>
            <a:ln w="8115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57" name="Freeform 137"/>
            <p:cNvSpPr>
              <a:spLocks/>
            </p:cNvSpPr>
            <p:nvPr/>
          </p:nvSpPr>
          <p:spPr bwMode="auto">
            <a:xfrm>
              <a:off x="7647" y="-73"/>
              <a:ext cx="97" cy="78"/>
            </a:xfrm>
            <a:custGeom>
              <a:avLst/>
              <a:gdLst>
                <a:gd name="T0" fmla="+- 0 7744 7648"/>
                <a:gd name="T1" fmla="*/ T0 w 97"/>
                <a:gd name="T2" fmla="+- 0 -72 -72"/>
                <a:gd name="T3" fmla="*/ -72 h 78"/>
                <a:gd name="T4" fmla="+- 0 7648 7648"/>
                <a:gd name="T5" fmla="*/ T4 w 97"/>
                <a:gd name="T6" fmla="+- 0 -61 -72"/>
                <a:gd name="T7" fmla="*/ -61 h 78"/>
                <a:gd name="T8" fmla="+- 0 7663 7648"/>
                <a:gd name="T9" fmla="*/ T8 w 97"/>
                <a:gd name="T10" fmla="+- 0 -48 -72"/>
                <a:gd name="T11" fmla="*/ -48 h 78"/>
                <a:gd name="T12" fmla="+- 0 7675 7648"/>
                <a:gd name="T13" fmla="*/ T12 w 97"/>
                <a:gd name="T14" fmla="+- 0 -33 -72"/>
                <a:gd name="T15" fmla="*/ -33 h 78"/>
                <a:gd name="T16" fmla="+- 0 7683 7648"/>
                <a:gd name="T17" fmla="*/ T16 w 97"/>
                <a:gd name="T18" fmla="+- 0 -15 -72"/>
                <a:gd name="T19" fmla="*/ -15 h 78"/>
                <a:gd name="T20" fmla="+- 0 7686 7648"/>
                <a:gd name="T21" fmla="*/ T20 w 97"/>
                <a:gd name="T22" fmla="+- 0 5 -72"/>
                <a:gd name="T23" fmla="*/ 5 h 78"/>
                <a:gd name="T24" fmla="+- 0 7744 7648"/>
                <a:gd name="T25" fmla="*/ T24 w 97"/>
                <a:gd name="T26" fmla="+- 0 -72 -72"/>
                <a:gd name="T27" fmla="*/ -72 h 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97" h="78">
                  <a:moveTo>
                    <a:pt x="96" y="0"/>
                  </a:moveTo>
                  <a:lnTo>
                    <a:pt x="0" y="11"/>
                  </a:lnTo>
                  <a:lnTo>
                    <a:pt x="15" y="24"/>
                  </a:lnTo>
                  <a:lnTo>
                    <a:pt x="27" y="39"/>
                  </a:lnTo>
                  <a:lnTo>
                    <a:pt x="35" y="57"/>
                  </a:lnTo>
                  <a:lnTo>
                    <a:pt x="38" y="77"/>
                  </a:lnTo>
                  <a:lnTo>
                    <a:pt x="96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58" name="Line 138"/>
            <p:cNvSpPr>
              <a:spLocks noChangeShapeType="1"/>
            </p:cNvSpPr>
            <p:nvPr/>
          </p:nvSpPr>
          <p:spPr bwMode="auto">
            <a:xfrm>
              <a:off x="6304" y="759"/>
              <a:ext cx="1459" cy="0"/>
            </a:xfrm>
            <a:prstGeom prst="line">
              <a:avLst/>
            </a:prstGeom>
            <a:noFill/>
            <a:ln w="8115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59" name="Freeform 139"/>
            <p:cNvSpPr>
              <a:spLocks/>
            </p:cNvSpPr>
            <p:nvPr/>
          </p:nvSpPr>
          <p:spPr bwMode="auto">
            <a:xfrm>
              <a:off x="7706" y="141"/>
              <a:ext cx="98" cy="71"/>
            </a:xfrm>
            <a:custGeom>
              <a:avLst/>
              <a:gdLst>
                <a:gd name="T0" fmla="+- 0 7707 7707"/>
                <a:gd name="T1" fmla="*/ T0 w 98"/>
                <a:gd name="T2" fmla="+- 0 141 141"/>
                <a:gd name="T3" fmla="*/ 141 h 71"/>
                <a:gd name="T4" fmla="+- 0 7721 7707"/>
                <a:gd name="T5" fmla="*/ T4 w 98"/>
                <a:gd name="T6" fmla="+- 0 156 141"/>
                <a:gd name="T7" fmla="*/ 156 h 71"/>
                <a:gd name="T8" fmla="+- 0 7730 7707"/>
                <a:gd name="T9" fmla="*/ T8 w 98"/>
                <a:gd name="T10" fmla="+- 0 173 141"/>
                <a:gd name="T11" fmla="*/ 173 h 71"/>
                <a:gd name="T12" fmla="+- 0 7735 7707"/>
                <a:gd name="T13" fmla="*/ T12 w 98"/>
                <a:gd name="T14" fmla="+- 0 192 141"/>
                <a:gd name="T15" fmla="*/ 192 h 71"/>
                <a:gd name="T16" fmla="+- 0 7736 7707"/>
                <a:gd name="T17" fmla="*/ T16 w 98"/>
                <a:gd name="T18" fmla="+- 0 212 141"/>
                <a:gd name="T19" fmla="*/ 212 h 71"/>
                <a:gd name="T20" fmla="+- 0 7804 7707"/>
                <a:gd name="T21" fmla="*/ T20 w 98"/>
                <a:gd name="T22" fmla="+- 0 143 141"/>
                <a:gd name="T23" fmla="*/ 143 h 71"/>
                <a:gd name="T24" fmla="+- 0 7707 7707"/>
                <a:gd name="T25" fmla="*/ T24 w 98"/>
                <a:gd name="T26" fmla="+- 0 141 141"/>
                <a:gd name="T27" fmla="*/ 141 h 7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98" h="71">
                  <a:moveTo>
                    <a:pt x="0" y="0"/>
                  </a:moveTo>
                  <a:lnTo>
                    <a:pt x="14" y="15"/>
                  </a:lnTo>
                  <a:lnTo>
                    <a:pt x="23" y="32"/>
                  </a:lnTo>
                  <a:lnTo>
                    <a:pt x="28" y="51"/>
                  </a:lnTo>
                  <a:lnTo>
                    <a:pt x="29" y="71"/>
                  </a:lnTo>
                  <a:lnTo>
                    <a:pt x="97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60" name="Line 140"/>
            <p:cNvSpPr>
              <a:spLocks noChangeShapeType="1"/>
            </p:cNvSpPr>
            <p:nvPr/>
          </p:nvSpPr>
          <p:spPr bwMode="auto">
            <a:xfrm>
              <a:off x="7806" y="335"/>
              <a:ext cx="0" cy="424"/>
            </a:xfrm>
            <a:prstGeom prst="line">
              <a:avLst/>
            </a:prstGeom>
            <a:noFill/>
            <a:ln w="8115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61" name="Freeform 141"/>
            <p:cNvSpPr>
              <a:spLocks/>
            </p:cNvSpPr>
            <p:nvPr/>
          </p:nvSpPr>
          <p:spPr bwMode="auto">
            <a:xfrm>
              <a:off x="7753" y="310"/>
              <a:ext cx="97" cy="74"/>
            </a:xfrm>
            <a:custGeom>
              <a:avLst/>
              <a:gdLst>
                <a:gd name="T0" fmla="+- 0 7753 7753"/>
                <a:gd name="T1" fmla="*/ T0 w 97"/>
                <a:gd name="T2" fmla="+- 0 311 311"/>
                <a:gd name="T3" fmla="*/ 311 h 74"/>
                <a:gd name="T4" fmla="+- 0 7765 7753"/>
                <a:gd name="T5" fmla="*/ T4 w 97"/>
                <a:gd name="T6" fmla="+- 0 327 311"/>
                <a:gd name="T7" fmla="*/ 327 h 74"/>
                <a:gd name="T8" fmla="+- 0 7773 7753"/>
                <a:gd name="T9" fmla="*/ T8 w 97"/>
                <a:gd name="T10" fmla="+- 0 345 311"/>
                <a:gd name="T11" fmla="*/ 345 h 74"/>
                <a:gd name="T12" fmla="+- 0 7776 7753"/>
                <a:gd name="T13" fmla="*/ T12 w 97"/>
                <a:gd name="T14" fmla="+- 0 364 311"/>
                <a:gd name="T15" fmla="*/ 364 h 74"/>
                <a:gd name="T16" fmla="+- 0 7774 7753"/>
                <a:gd name="T17" fmla="*/ T16 w 97"/>
                <a:gd name="T18" fmla="+- 0 384 311"/>
                <a:gd name="T19" fmla="*/ 384 h 74"/>
                <a:gd name="T20" fmla="+- 0 7850 7753"/>
                <a:gd name="T21" fmla="*/ T20 w 97"/>
                <a:gd name="T22" fmla="+- 0 323 311"/>
                <a:gd name="T23" fmla="*/ 323 h 74"/>
                <a:gd name="T24" fmla="+- 0 7753 7753"/>
                <a:gd name="T25" fmla="*/ T24 w 97"/>
                <a:gd name="T26" fmla="+- 0 311 311"/>
                <a:gd name="T27" fmla="*/ 311 h 7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97" h="74">
                  <a:moveTo>
                    <a:pt x="0" y="0"/>
                  </a:moveTo>
                  <a:lnTo>
                    <a:pt x="12" y="16"/>
                  </a:lnTo>
                  <a:lnTo>
                    <a:pt x="20" y="34"/>
                  </a:lnTo>
                  <a:lnTo>
                    <a:pt x="23" y="53"/>
                  </a:lnTo>
                  <a:lnTo>
                    <a:pt x="21" y="73"/>
                  </a:lnTo>
                  <a:lnTo>
                    <a:pt x="97" y="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62" name="Line 142"/>
            <p:cNvSpPr>
              <a:spLocks noChangeShapeType="1"/>
            </p:cNvSpPr>
            <p:nvPr/>
          </p:nvSpPr>
          <p:spPr bwMode="auto">
            <a:xfrm>
              <a:off x="7836" y="493"/>
              <a:ext cx="0" cy="266"/>
            </a:xfrm>
            <a:prstGeom prst="line">
              <a:avLst/>
            </a:prstGeom>
            <a:noFill/>
            <a:ln w="8115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63" name="Freeform 143"/>
            <p:cNvSpPr>
              <a:spLocks/>
            </p:cNvSpPr>
            <p:nvPr/>
          </p:nvSpPr>
          <p:spPr bwMode="auto">
            <a:xfrm>
              <a:off x="7785" y="462"/>
              <a:ext cx="95" cy="76"/>
            </a:xfrm>
            <a:custGeom>
              <a:avLst/>
              <a:gdLst>
                <a:gd name="T0" fmla="+- 0 7785 7785"/>
                <a:gd name="T1" fmla="*/ T0 w 95"/>
                <a:gd name="T2" fmla="+- 0 463 463"/>
                <a:gd name="T3" fmla="*/ 463 h 76"/>
                <a:gd name="T4" fmla="+- 0 7796 7785"/>
                <a:gd name="T5" fmla="*/ T4 w 95"/>
                <a:gd name="T6" fmla="+- 0 481 463"/>
                <a:gd name="T7" fmla="*/ 481 h 76"/>
                <a:gd name="T8" fmla="+- 0 7801 7785"/>
                <a:gd name="T9" fmla="*/ T8 w 95"/>
                <a:gd name="T10" fmla="+- 0 499 463"/>
                <a:gd name="T11" fmla="*/ 499 h 76"/>
                <a:gd name="T12" fmla="+- 0 7802 7785"/>
                <a:gd name="T13" fmla="*/ T12 w 95"/>
                <a:gd name="T14" fmla="+- 0 518 463"/>
                <a:gd name="T15" fmla="*/ 518 h 76"/>
                <a:gd name="T16" fmla="+- 0 7798 7785"/>
                <a:gd name="T17" fmla="*/ T16 w 95"/>
                <a:gd name="T18" fmla="+- 0 538 463"/>
                <a:gd name="T19" fmla="*/ 538 h 76"/>
                <a:gd name="T20" fmla="+- 0 7880 7785"/>
                <a:gd name="T21" fmla="*/ T20 w 95"/>
                <a:gd name="T22" fmla="+- 0 485 463"/>
                <a:gd name="T23" fmla="*/ 485 h 76"/>
                <a:gd name="T24" fmla="+- 0 7785 7785"/>
                <a:gd name="T25" fmla="*/ T24 w 95"/>
                <a:gd name="T26" fmla="+- 0 463 463"/>
                <a:gd name="T27" fmla="*/ 463 h 7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95" h="76">
                  <a:moveTo>
                    <a:pt x="0" y="0"/>
                  </a:moveTo>
                  <a:lnTo>
                    <a:pt x="11" y="18"/>
                  </a:lnTo>
                  <a:lnTo>
                    <a:pt x="16" y="36"/>
                  </a:lnTo>
                  <a:lnTo>
                    <a:pt x="17" y="55"/>
                  </a:lnTo>
                  <a:lnTo>
                    <a:pt x="13" y="75"/>
                  </a:lnTo>
                  <a:lnTo>
                    <a:pt x="95" y="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64" name="Line 144"/>
            <p:cNvSpPr>
              <a:spLocks noChangeShapeType="1"/>
            </p:cNvSpPr>
            <p:nvPr/>
          </p:nvSpPr>
          <p:spPr bwMode="auto">
            <a:xfrm>
              <a:off x="7866" y="660"/>
              <a:ext cx="0" cy="99"/>
            </a:xfrm>
            <a:prstGeom prst="line">
              <a:avLst/>
            </a:prstGeom>
            <a:noFill/>
            <a:ln w="8115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65" name="Freeform 145"/>
            <p:cNvSpPr>
              <a:spLocks/>
            </p:cNvSpPr>
            <p:nvPr/>
          </p:nvSpPr>
          <p:spPr bwMode="auto">
            <a:xfrm>
              <a:off x="7818" y="625"/>
              <a:ext cx="92" cy="77"/>
            </a:xfrm>
            <a:custGeom>
              <a:avLst/>
              <a:gdLst>
                <a:gd name="T0" fmla="+- 0 7819 7819"/>
                <a:gd name="T1" fmla="*/ T0 w 92"/>
                <a:gd name="T2" fmla="+- 0 625 625"/>
                <a:gd name="T3" fmla="*/ 625 h 77"/>
                <a:gd name="T4" fmla="+- 0 7827 7819"/>
                <a:gd name="T5" fmla="*/ T4 w 92"/>
                <a:gd name="T6" fmla="+- 0 644 625"/>
                <a:gd name="T7" fmla="*/ 644 h 77"/>
                <a:gd name="T8" fmla="+- 0 7831 7819"/>
                <a:gd name="T9" fmla="*/ T8 w 92"/>
                <a:gd name="T10" fmla="+- 0 663 625"/>
                <a:gd name="T11" fmla="*/ 663 h 77"/>
                <a:gd name="T12" fmla="+- 0 7830 7819"/>
                <a:gd name="T13" fmla="*/ T12 w 92"/>
                <a:gd name="T14" fmla="+- 0 682 625"/>
                <a:gd name="T15" fmla="*/ 682 h 77"/>
                <a:gd name="T16" fmla="+- 0 7824 7819"/>
                <a:gd name="T17" fmla="*/ T16 w 92"/>
                <a:gd name="T18" fmla="+- 0 701 625"/>
                <a:gd name="T19" fmla="*/ 701 h 77"/>
                <a:gd name="T20" fmla="+- 0 7910 7819"/>
                <a:gd name="T21" fmla="*/ T20 w 92"/>
                <a:gd name="T22" fmla="+- 0 658 625"/>
                <a:gd name="T23" fmla="*/ 658 h 77"/>
                <a:gd name="T24" fmla="+- 0 7819 7819"/>
                <a:gd name="T25" fmla="*/ T24 w 92"/>
                <a:gd name="T26" fmla="+- 0 625 625"/>
                <a:gd name="T27" fmla="*/ 625 h 7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92" h="77">
                  <a:moveTo>
                    <a:pt x="0" y="0"/>
                  </a:moveTo>
                  <a:lnTo>
                    <a:pt x="8" y="19"/>
                  </a:lnTo>
                  <a:lnTo>
                    <a:pt x="12" y="38"/>
                  </a:lnTo>
                  <a:lnTo>
                    <a:pt x="11" y="57"/>
                  </a:lnTo>
                  <a:lnTo>
                    <a:pt x="5" y="76"/>
                  </a:lnTo>
                  <a:lnTo>
                    <a:pt x="91" y="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66" name="Line 146"/>
            <p:cNvSpPr>
              <a:spLocks noChangeShapeType="1"/>
            </p:cNvSpPr>
            <p:nvPr/>
          </p:nvSpPr>
          <p:spPr bwMode="auto">
            <a:xfrm>
              <a:off x="6304" y="755"/>
              <a:ext cx="1401" cy="809"/>
            </a:xfrm>
            <a:prstGeom prst="line">
              <a:avLst/>
            </a:prstGeom>
            <a:noFill/>
            <a:ln w="8115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67" name="Freeform 147"/>
            <p:cNvSpPr>
              <a:spLocks/>
            </p:cNvSpPr>
            <p:nvPr/>
          </p:nvSpPr>
          <p:spPr bwMode="auto">
            <a:xfrm>
              <a:off x="7647" y="1508"/>
              <a:ext cx="97" cy="78"/>
            </a:xfrm>
            <a:custGeom>
              <a:avLst/>
              <a:gdLst>
                <a:gd name="T0" fmla="+- 0 7686 7648"/>
                <a:gd name="T1" fmla="*/ T0 w 97"/>
                <a:gd name="T2" fmla="+- 0 1509 1509"/>
                <a:gd name="T3" fmla="*/ 1509 h 78"/>
                <a:gd name="T4" fmla="+- 0 7683 7648"/>
                <a:gd name="T5" fmla="*/ T4 w 97"/>
                <a:gd name="T6" fmla="+- 0 1529 1509"/>
                <a:gd name="T7" fmla="*/ 1529 h 78"/>
                <a:gd name="T8" fmla="+- 0 7675 7648"/>
                <a:gd name="T9" fmla="*/ T8 w 97"/>
                <a:gd name="T10" fmla="+- 0 1547 1509"/>
                <a:gd name="T11" fmla="*/ 1547 h 78"/>
                <a:gd name="T12" fmla="+- 0 7663 7648"/>
                <a:gd name="T13" fmla="*/ T12 w 97"/>
                <a:gd name="T14" fmla="+- 0 1562 1509"/>
                <a:gd name="T15" fmla="*/ 1562 h 78"/>
                <a:gd name="T16" fmla="+- 0 7648 7648"/>
                <a:gd name="T17" fmla="*/ T16 w 97"/>
                <a:gd name="T18" fmla="+- 0 1575 1509"/>
                <a:gd name="T19" fmla="*/ 1575 h 78"/>
                <a:gd name="T20" fmla="+- 0 7744 7648"/>
                <a:gd name="T21" fmla="*/ T20 w 97"/>
                <a:gd name="T22" fmla="+- 0 1586 1509"/>
                <a:gd name="T23" fmla="*/ 1586 h 78"/>
                <a:gd name="T24" fmla="+- 0 7686 7648"/>
                <a:gd name="T25" fmla="*/ T24 w 97"/>
                <a:gd name="T26" fmla="+- 0 1509 1509"/>
                <a:gd name="T27" fmla="*/ 1509 h 78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97" h="78">
                  <a:moveTo>
                    <a:pt x="38" y="0"/>
                  </a:moveTo>
                  <a:lnTo>
                    <a:pt x="35" y="20"/>
                  </a:lnTo>
                  <a:lnTo>
                    <a:pt x="27" y="38"/>
                  </a:lnTo>
                  <a:lnTo>
                    <a:pt x="15" y="53"/>
                  </a:lnTo>
                  <a:lnTo>
                    <a:pt x="0" y="66"/>
                  </a:lnTo>
                  <a:lnTo>
                    <a:pt x="96" y="77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68" name="Line 148"/>
            <p:cNvSpPr>
              <a:spLocks noChangeShapeType="1"/>
            </p:cNvSpPr>
            <p:nvPr/>
          </p:nvSpPr>
          <p:spPr bwMode="auto">
            <a:xfrm>
              <a:off x="6304" y="755"/>
              <a:ext cx="1459" cy="599"/>
            </a:xfrm>
            <a:prstGeom prst="line">
              <a:avLst/>
            </a:prstGeom>
            <a:noFill/>
            <a:ln w="8115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69" name="Freeform 149"/>
            <p:cNvSpPr>
              <a:spLocks/>
            </p:cNvSpPr>
            <p:nvPr/>
          </p:nvSpPr>
          <p:spPr bwMode="auto">
            <a:xfrm>
              <a:off x="7706" y="1302"/>
              <a:ext cx="98" cy="71"/>
            </a:xfrm>
            <a:custGeom>
              <a:avLst/>
              <a:gdLst>
                <a:gd name="T0" fmla="+- 0 7736 7707"/>
                <a:gd name="T1" fmla="*/ T0 w 98"/>
                <a:gd name="T2" fmla="+- 0 1302 1302"/>
                <a:gd name="T3" fmla="*/ 1302 h 71"/>
                <a:gd name="T4" fmla="+- 0 7735 7707"/>
                <a:gd name="T5" fmla="*/ T4 w 98"/>
                <a:gd name="T6" fmla="+- 0 1323 1302"/>
                <a:gd name="T7" fmla="*/ 1323 h 71"/>
                <a:gd name="T8" fmla="+- 0 7730 7707"/>
                <a:gd name="T9" fmla="*/ T8 w 98"/>
                <a:gd name="T10" fmla="+- 0 1341 1302"/>
                <a:gd name="T11" fmla="*/ 1341 h 71"/>
                <a:gd name="T12" fmla="+- 0 7721 7707"/>
                <a:gd name="T13" fmla="*/ T12 w 98"/>
                <a:gd name="T14" fmla="+- 0 1358 1302"/>
                <a:gd name="T15" fmla="*/ 1358 h 71"/>
                <a:gd name="T16" fmla="+- 0 7707 7707"/>
                <a:gd name="T17" fmla="*/ T16 w 98"/>
                <a:gd name="T18" fmla="+- 0 1373 1302"/>
                <a:gd name="T19" fmla="*/ 1373 h 71"/>
                <a:gd name="T20" fmla="+- 0 7804 7707"/>
                <a:gd name="T21" fmla="*/ T20 w 98"/>
                <a:gd name="T22" fmla="+- 0 1371 1302"/>
                <a:gd name="T23" fmla="*/ 1371 h 71"/>
                <a:gd name="T24" fmla="+- 0 7736 7707"/>
                <a:gd name="T25" fmla="*/ T24 w 98"/>
                <a:gd name="T26" fmla="+- 0 1302 1302"/>
                <a:gd name="T27" fmla="*/ 1302 h 7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98" h="71">
                  <a:moveTo>
                    <a:pt x="29" y="0"/>
                  </a:moveTo>
                  <a:lnTo>
                    <a:pt x="28" y="21"/>
                  </a:lnTo>
                  <a:lnTo>
                    <a:pt x="23" y="39"/>
                  </a:lnTo>
                  <a:lnTo>
                    <a:pt x="14" y="56"/>
                  </a:lnTo>
                  <a:lnTo>
                    <a:pt x="0" y="71"/>
                  </a:lnTo>
                  <a:lnTo>
                    <a:pt x="97" y="69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70" name="Line 150"/>
            <p:cNvSpPr>
              <a:spLocks noChangeShapeType="1"/>
            </p:cNvSpPr>
            <p:nvPr/>
          </p:nvSpPr>
          <p:spPr bwMode="auto">
            <a:xfrm>
              <a:off x="7806" y="1179"/>
              <a:ext cx="0" cy="0"/>
            </a:xfrm>
            <a:prstGeom prst="line">
              <a:avLst/>
            </a:prstGeom>
            <a:noFill/>
            <a:ln w="8115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71" name="Freeform 151"/>
            <p:cNvSpPr>
              <a:spLocks/>
            </p:cNvSpPr>
            <p:nvPr/>
          </p:nvSpPr>
          <p:spPr bwMode="auto">
            <a:xfrm>
              <a:off x="7753" y="1129"/>
              <a:ext cx="97" cy="74"/>
            </a:xfrm>
            <a:custGeom>
              <a:avLst/>
              <a:gdLst>
                <a:gd name="T0" fmla="+- 0 7774 7753"/>
                <a:gd name="T1" fmla="*/ T0 w 97"/>
                <a:gd name="T2" fmla="+- 0 1130 1130"/>
                <a:gd name="T3" fmla="*/ 1130 h 74"/>
                <a:gd name="T4" fmla="+- 0 7776 7753"/>
                <a:gd name="T5" fmla="*/ T4 w 97"/>
                <a:gd name="T6" fmla="+- 0 1150 1130"/>
                <a:gd name="T7" fmla="*/ 1150 h 74"/>
                <a:gd name="T8" fmla="+- 0 7773 7753"/>
                <a:gd name="T9" fmla="*/ T8 w 97"/>
                <a:gd name="T10" fmla="+- 0 1169 1130"/>
                <a:gd name="T11" fmla="*/ 1169 h 74"/>
                <a:gd name="T12" fmla="+- 0 7765 7753"/>
                <a:gd name="T13" fmla="*/ T12 w 97"/>
                <a:gd name="T14" fmla="+- 0 1187 1130"/>
                <a:gd name="T15" fmla="*/ 1187 h 74"/>
                <a:gd name="T16" fmla="+- 0 7753 7753"/>
                <a:gd name="T17" fmla="*/ T16 w 97"/>
                <a:gd name="T18" fmla="+- 0 1204 1130"/>
                <a:gd name="T19" fmla="*/ 1204 h 74"/>
                <a:gd name="T20" fmla="+- 0 7850 7753"/>
                <a:gd name="T21" fmla="*/ T20 w 97"/>
                <a:gd name="T22" fmla="+- 0 1191 1130"/>
                <a:gd name="T23" fmla="*/ 1191 h 74"/>
                <a:gd name="T24" fmla="+- 0 7774 7753"/>
                <a:gd name="T25" fmla="*/ T24 w 97"/>
                <a:gd name="T26" fmla="+- 0 1130 1130"/>
                <a:gd name="T27" fmla="*/ 1130 h 74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97" h="74">
                  <a:moveTo>
                    <a:pt x="21" y="0"/>
                  </a:moveTo>
                  <a:lnTo>
                    <a:pt x="23" y="20"/>
                  </a:lnTo>
                  <a:lnTo>
                    <a:pt x="20" y="39"/>
                  </a:lnTo>
                  <a:lnTo>
                    <a:pt x="12" y="57"/>
                  </a:lnTo>
                  <a:lnTo>
                    <a:pt x="0" y="74"/>
                  </a:lnTo>
                  <a:lnTo>
                    <a:pt x="97" y="61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72" name="Line 152"/>
            <p:cNvSpPr>
              <a:spLocks noChangeShapeType="1"/>
            </p:cNvSpPr>
            <p:nvPr/>
          </p:nvSpPr>
          <p:spPr bwMode="auto">
            <a:xfrm>
              <a:off x="7836" y="1021"/>
              <a:ext cx="0" cy="0"/>
            </a:xfrm>
            <a:prstGeom prst="line">
              <a:avLst/>
            </a:prstGeom>
            <a:noFill/>
            <a:ln w="8115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73" name="Freeform 153"/>
            <p:cNvSpPr>
              <a:spLocks/>
            </p:cNvSpPr>
            <p:nvPr/>
          </p:nvSpPr>
          <p:spPr bwMode="auto">
            <a:xfrm>
              <a:off x="7785" y="975"/>
              <a:ext cx="95" cy="76"/>
            </a:xfrm>
            <a:custGeom>
              <a:avLst/>
              <a:gdLst>
                <a:gd name="T0" fmla="+- 0 7798 7785"/>
                <a:gd name="T1" fmla="*/ T0 w 95"/>
                <a:gd name="T2" fmla="+- 0 976 976"/>
                <a:gd name="T3" fmla="*/ 976 h 76"/>
                <a:gd name="T4" fmla="+- 0 7802 7785"/>
                <a:gd name="T5" fmla="*/ T4 w 95"/>
                <a:gd name="T6" fmla="+- 0 996 976"/>
                <a:gd name="T7" fmla="*/ 996 h 76"/>
                <a:gd name="T8" fmla="+- 0 7801 7785"/>
                <a:gd name="T9" fmla="*/ T8 w 95"/>
                <a:gd name="T10" fmla="+- 0 1015 976"/>
                <a:gd name="T11" fmla="*/ 1015 h 76"/>
                <a:gd name="T12" fmla="+- 0 7796 7785"/>
                <a:gd name="T13" fmla="*/ T12 w 95"/>
                <a:gd name="T14" fmla="+- 0 1034 976"/>
                <a:gd name="T15" fmla="*/ 1034 h 76"/>
                <a:gd name="T16" fmla="+- 0 7785 7785"/>
                <a:gd name="T17" fmla="*/ T16 w 95"/>
                <a:gd name="T18" fmla="+- 0 1051 976"/>
                <a:gd name="T19" fmla="*/ 1051 h 76"/>
                <a:gd name="T20" fmla="+- 0 7880 7785"/>
                <a:gd name="T21" fmla="*/ T20 w 95"/>
                <a:gd name="T22" fmla="+- 0 1029 976"/>
                <a:gd name="T23" fmla="*/ 1029 h 76"/>
                <a:gd name="T24" fmla="+- 0 7798 7785"/>
                <a:gd name="T25" fmla="*/ T24 w 95"/>
                <a:gd name="T26" fmla="+- 0 976 976"/>
                <a:gd name="T27" fmla="*/ 976 h 76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95" h="76">
                  <a:moveTo>
                    <a:pt x="13" y="0"/>
                  </a:moveTo>
                  <a:lnTo>
                    <a:pt x="17" y="20"/>
                  </a:lnTo>
                  <a:lnTo>
                    <a:pt x="16" y="39"/>
                  </a:lnTo>
                  <a:lnTo>
                    <a:pt x="11" y="58"/>
                  </a:lnTo>
                  <a:lnTo>
                    <a:pt x="0" y="75"/>
                  </a:lnTo>
                  <a:lnTo>
                    <a:pt x="95" y="5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74" name="Line 154"/>
            <p:cNvSpPr>
              <a:spLocks noChangeShapeType="1"/>
            </p:cNvSpPr>
            <p:nvPr/>
          </p:nvSpPr>
          <p:spPr bwMode="auto">
            <a:xfrm>
              <a:off x="7866" y="854"/>
              <a:ext cx="0" cy="0"/>
            </a:xfrm>
            <a:prstGeom prst="line">
              <a:avLst/>
            </a:prstGeom>
            <a:noFill/>
            <a:ln w="8115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75" name="Freeform 155"/>
            <p:cNvSpPr>
              <a:spLocks/>
            </p:cNvSpPr>
            <p:nvPr/>
          </p:nvSpPr>
          <p:spPr bwMode="auto">
            <a:xfrm>
              <a:off x="7818" y="812"/>
              <a:ext cx="92" cy="77"/>
            </a:xfrm>
            <a:custGeom>
              <a:avLst/>
              <a:gdLst>
                <a:gd name="T0" fmla="+- 0 7824 7819"/>
                <a:gd name="T1" fmla="*/ T0 w 92"/>
                <a:gd name="T2" fmla="+- 0 813 813"/>
                <a:gd name="T3" fmla="*/ 813 h 77"/>
                <a:gd name="T4" fmla="+- 0 7830 7819"/>
                <a:gd name="T5" fmla="*/ T4 w 92"/>
                <a:gd name="T6" fmla="+- 0 832 813"/>
                <a:gd name="T7" fmla="*/ 832 h 77"/>
                <a:gd name="T8" fmla="+- 0 7831 7819"/>
                <a:gd name="T9" fmla="*/ T8 w 92"/>
                <a:gd name="T10" fmla="+- 0 851 813"/>
                <a:gd name="T11" fmla="*/ 851 h 77"/>
                <a:gd name="T12" fmla="+- 0 7827 7819"/>
                <a:gd name="T13" fmla="*/ T12 w 92"/>
                <a:gd name="T14" fmla="+- 0 870 813"/>
                <a:gd name="T15" fmla="*/ 870 h 77"/>
                <a:gd name="T16" fmla="+- 0 7819 7819"/>
                <a:gd name="T17" fmla="*/ T16 w 92"/>
                <a:gd name="T18" fmla="+- 0 889 813"/>
                <a:gd name="T19" fmla="*/ 889 h 77"/>
                <a:gd name="T20" fmla="+- 0 7910 7819"/>
                <a:gd name="T21" fmla="*/ T20 w 92"/>
                <a:gd name="T22" fmla="+- 0 856 813"/>
                <a:gd name="T23" fmla="*/ 856 h 77"/>
                <a:gd name="T24" fmla="+- 0 7824 7819"/>
                <a:gd name="T25" fmla="*/ T24 w 92"/>
                <a:gd name="T26" fmla="+- 0 813 813"/>
                <a:gd name="T27" fmla="*/ 813 h 7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</a:cxnLst>
              <a:rect l="0" t="0" r="r" b="b"/>
              <a:pathLst>
                <a:path w="92" h="77">
                  <a:moveTo>
                    <a:pt x="5" y="0"/>
                  </a:moveTo>
                  <a:lnTo>
                    <a:pt x="11" y="19"/>
                  </a:lnTo>
                  <a:lnTo>
                    <a:pt x="12" y="38"/>
                  </a:lnTo>
                  <a:lnTo>
                    <a:pt x="8" y="57"/>
                  </a:lnTo>
                  <a:lnTo>
                    <a:pt x="0" y="76"/>
                  </a:lnTo>
                  <a:lnTo>
                    <a:pt x="91" y="43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76" name="AutoShape 156"/>
            <p:cNvSpPr>
              <a:spLocks/>
            </p:cNvSpPr>
            <p:nvPr/>
          </p:nvSpPr>
          <p:spPr bwMode="auto">
            <a:xfrm>
              <a:off x="6797" y="345"/>
              <a:ext cx="905" cy="760"/>
            </a:xfrm>
            <a:custGeom>
              <a:avLst/>
              <a:gdLst>
                <a:gd name="T0" fmla="+- 0 6798 6798"/>
                <a:gd name="T1" fmla="*/ T0 w 905"/>
                <a:gd name="T2" fmla="+- 0 474 346"/>
                <a:gd name="T3" fmla="*/ 474 h 760"/>
                <a:gd name="T4" fmla="+- 0 7007 6798"/>
                <a:gd name="T5" fmla="*/ T4 w 905"/>
                <a:gd name="T6" fmla="+- 0 571 346"/>
                <a:gd name="T7" fmla="*/ 571 h 760"/>
                <a:gd name="T8" fmla="+- 0 7088 6798"/>
                <a:gd name="T9" fmla="*/ T8 w 905"/>
                <a:gd name="T10" fmla="+- 0 670 346"/>
                <a:gd name="T11" fmla="*/ 670 h 760"/>
                <a:gd name="T12" fmla="+- 0 7052 6798"/>
                <a:gd name="T13" fmla="*/ T12 w 905"/>
                <a:gd name="T14" fmla="+- 0 828 346"/>
                <a:gd name="T15" fmla="*/ 828 h 760"/>
                <a:gd name="T16" fmla="+- 0 6910 6798"/>
                <a:gd name="T17" fmla="*/ T16 w 905"/>
                <a:gd name="T18" fmla="+- 0 1105 346"/>
                <a:gd name="T19" fmla="*/ 1105 h 760"/>
                <a:gd name="T20" fmla="+- 0 7412 6798"/>
                <a:gd name="T21" fmla="*/ T20 w 905"/>
                <a:gd name="T22" fmla="+- 0 346 346"/>
                <a:gd name="T23" fmla="*/ 346 h 760"/>
                <a:gd name="T24" fmla="+- 0 7621 6798"/>
                <a:gd name="T25" fmla="*/ T24 w 905"/>
                <a:gd name="T26" fmla="+- 0 443 346"/>
                <a:gd name="T27" fmla="*/ 443 h 760"/>
                <a:gd name="T28" fmla="+- 0 7703 6798"/>
                <a:gd name="T29" fmla="*/ T28 w 905"/>
                <a:gd name="T30" fmla="+- 0 541 346"/>
                <a:gd name="T31" fmla="*/ 541 h 760"/>
                <a:gd name="T32" fmla="+- 0 7667 6798"/>
                <a:gd name="T33" fmla="*/ T32 w 905"/>
                <a:gd name="T34" fmla="+- 0 699 346"/>
                <a:gd name="T35" fmla="*/ 699 h 760"/>
                <a:gd name="T36" fmla="+- 0 7525 6798"/>
                <a:gd name="T37" fmla="*/ T36 w 905"/>
                <a:gd name="T38" fmla="+- 0 977 346"/>
                <a:gd name="T39" fmla="*/ 977 h 760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</a:cxnLst>
              <a:rect l="0" t="0" r="r" b="b"/>
              <a:pathLst>
                <a:path w="905" h="760">
                  <a:moveTo>
                    <a:pt x="0" y="128"/>
                  </a:moveTo>
                  <a:lnTo>
                    <a:pt x="209" y="225"/>
                  </a:lnTo>
                  <a:lnTo>
                    <a:pt x="290" y="324"/>
                  </a:lnTo>
                  <a:lnTo>
                    <a:pt x="254" y="482"/>
                  </a:lnTo>
                  <a:lnTo>
                    <a:pt x="112" y="759"/>
                  </a:lnTo>
                  <a:moveTo>
                    <a:pt x="614" y="0"/>
                  </a:moveTo>
                  <a:lnTo>
                    <a:pt x="823" y="97"/>
                  </a:lnTo>
                  <a:lnTo>
                    <a:pt x="905" y="195"/>
                  </a:lnTo>
                  <a:lnTo>
                    <a:pt x="869" y="353"/>
                  </a:lnTo>
                  <a:lnTo>
                    <a:pt x="727" y="631"/>
                  </a:lnTo>
                </a:path>
              </a:pathLst>
            </a:custGeom>
            <a:noFill/>
            <a:ln w="8115">
              <a:solidFill>
                <a:srgbClr val="231F2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77" name="AutoShape 157"/>
            <p:cNvSpPr>
              <a:spLocks/>
            </p:cNvSpPr>
            <p:nvPr/>
          </p:nvSpPr>
          <p:spPr bwMode="auto">
            <a:xfrm>
              <a:off x="6866" y="1131"/>
              <a:ext cx="668" cy="447"/>
            </a:xfrm>
            <a:custGeom>
              <a:avLst/>
              <a:gdLst>
                <a:gd name="T0" fmla="+- 0 6937 6866"/>
                <a:gd name="T1" fmla="*/ T0 w 668"/>
                <a:gd name="T2" fmla="+- 0 1192 1131"/>
                <a:gd name="T3" fmla="*/ 1192 h 447"/>
                <a:gd name="T4" fmla="+- 0 6921 6866"/>
                <a:gd name="T5" fmla="*/ T4 w 668"/>
                <a:gd name="T6" fmla="+- 0 1153 1131"/>
                <a:gd name="T7" fmla="*/ 1153 h 447"/>
                <a:gd name="T8" fmla="+- 0 6891 6866"/>
                <a:gd name="T9" fmla="*/ T8 w 668"/>
                <a:gd name="T10" fmla="+- 0 1182 1131"/>
                <a:gd name="T11" fmla="*/ 1182 h 447"/>
                <a:gd name="T12" fmla="+- 0 6903 6866"/>
                <a:gd name="T13" fmla="*/ T12 w 668"/>
                <a:gd name="T14" fmla="+- 0 1151 1131"/>
                <a:gd name="T15" fmla="*/ 1151 h 447"/>
                <a:gd name="T16" fmla="+- 0 6906 6866"/>
                <a:gd name="T17" fmla="*/ T16 w 668"/>
                <a:gd name="T18" fmla="+- 0 1140 1131"/>
                <a:gd name="T19" fmla="*/ 1140 h 447"/>
                <a:gd name="T20" fmla="+- 0 6909 6866"/>
                <a:gd name="T21" fmla="*/ T20 w 668"/>
                <a:gd name="T22" fmla="+- 0 1151 1131"/>
                <a:gd name="T23" fmla="*/ 1151 h 447"/>
                <a:gd name="T24" fmla="+- 0 6921 6866"/>
                <a:gd name="T25" fmla="*/ T24 w 668"/>
                <a:gd name="T26" fmla="+- 0 1153 1131"/>
                <a:gd name="T27" fmla="*/ 1153 h 447"/>
                <a:gd name="T28" fmla="+- 0 6912 6866"/>
                <a:gd name="T29" fmla="*/ T28 w 668"/>
                <a:gd name="T30" fmla="+- 0 1131 1131"/>
                <a:gd name="T31" fmla="*/ 1131 h 447"/>
                <a:gd name="T32" fmla="+- 0 6866 6866"/>
                <a:gd name="T33" fmla="*/ T32 w 668"/>
                <a:gd name="T34" fmla="+- 0 1218 1131"/>
                <a:gd name="T35" fmla="*/ 1218 h 447"/>
                <a:gd name="T36" fmla="+- 0 6888 6866"/>
                <a:gd name="T37" fmla="*/ T36 w 668"/>
                <a:gd name="T38" fmla="+- 0 1192 1131"/>
                <a:gd name="T39" fmla="*/ 1192 h 447"/>
                <a:gd name="T40" fmla="+- 0 6935 6866"/>
                <a:gd name="T41" fmla="*/ T40 w 668"/>
                <a:gd name="T42" fmla="+- 0 1218 1131"/>
                <a:gd name="T43" fmla="*/ 1218 h 447"/>
                <a:gd name="T44" fmla="+- 0 7534 6866"/>
                <a:gd name="T45" fmla="*/ T44 w 668"/>
                <a:gd name="T46" fmla="+- 0 1548 1131"/>
                <a:gd name="T47" fmla="*/ 1548 h 447"/>
                <a:gd name="T48" fmla="+- 0 7528 6866"/>
                <a:gd name="T49" fmla="*/ T48 w 668"/>
                <a:gd name="T50" fmla="+- 0 1538 1131"/>
                <a:gd name="T51" fmla="*/ 1538 h 447"/>
                <a:gd name="T52" fmla="+- 0 7523 6866"/>
                <a:gd name="T53" fmla="*/ T52 w 668"/>
                <a:gd name="T54" fmla="+- 0 1533 1131"/>
                <a:gd name="T55" fmla="*/ 1533 h 447"/>
                <a:gd name="T56" fmla="+- 0 7522 6866"/>
                <a:gd name="T57" fmla="*/ T56 w 668"/>
                <a:gd name="T58" fmla="+- 0 1549 1131"/>
                <a:gd name="T59" fmla="*/ 1549 h 447"/>
                <a:gd name="T60" fmla="+- 0 7521 6866"/>
                <a:gd name="T61" fmla="*/ T60 w 668"/>
                <a:gd name="T62" fmla="+- 0 1558 1131"/>
                <a:gd name="T63" fmla="*/ 1558 h 447"/>
                <a:gd name="T64" fmla="+- 0 7519 6866"/>
                <a:gd name="T65" fmla="*/ T64 w 668"/>
                <a:gd name="T66" fmla="+- 0 1562 1131"/>
                <a:gd name="T67" fmla="*/ 1562 h 447"/>
                <a:gd name="T68" fmla="+- 0 7514 6866"/>
                <a:gd name="T69" fmla="*/ T68 w 668"/>
                <a:gd name="T70" fmla="+- 0 1566 1131"/>
                <a:gd name="T71" fmla="*/ 1566 h 447"/>
                <a:gd name="T72" fmla="+- 0 7508 6866"/>
                <a:gd name="T73" fmla="*/ T72 w 668"/>
                <a:gd name="T74" fmla="+- 0 1567 1131"/>
                <a:gd name="T75" fmla="*/ 1567 h 447"/>
                <a:gd name="T76" fmla="+- 0 7480 6866"/>
                <a:gd name="T77" fmla="*/ T76 w 668"/>
                <a:gd name="T78" fmla="+- 0 1567 1131"/>
                <a:gd name="T79" fmla="*/ 1567 h 447"/>
                <a:gd name="T80" fmla="+- 0 7505 6866"/>
                <a:gd name="T81" fmla="*/ T80 w 668"/>
                <a:gd name="T82" fmla="+- 0 1538 1131"/>
                <a:gd name="T83" fmla="*/ 1538 h 447"/>
                <a:gd name="T84" fmla="+- 0 7516 6866"/>
                <a:gd name="T85" fmla="*/ T84 w 668"/>
                <a:gd name="T86" fmla="+- 0 1540 1131"/>
                <a:gd name="T87" fmla="*/ 1540 h 447"/>
                <a:gd name="T88" fmla="+- 0 7521 6866"/>
                <a:gd name="T89" fmla="*/ T88 w 668"/>
                <a:gd name="T90" fmla="+- 0 1547 1131"/>
                <a:gd name="T91" fmla="*/ 1547 h 447"/>
                <a:gd name="T92" fmla="+- 0 7522 6866"/>
                <a:gd name="T93" fmla="*/ T92 w 668"/>
                <a:gd name="T94" fmla="+- 0 1533 1131"/>
                <a:gd name="T95" fmla="*/ 1533 h 447"/>
                <a:gd name="T96" fmla="+- 0 7522 6866"/>
                <a:gd name="T97" fmla="*/ T96 w 668"/>
                <a:gd name="T98" fmla="+- 0 1530 1131"/>
                <a:gd name="T99" fmla="*/ 1530 h 447"/>
                <a:gd name="T100" fmla="+- 0 7525 6866"/>
                <a:gd name="T101" fmla="*/ T100 w 668"/>
                <a:gd name="T102" fmla="+- 0 1527 1131"/>
                <a:gd name="T103" fmla="*/ 1527 h 447"/>
                <a:gd name="T104" fmla="+- 0 7530 6866"/>
                <a:gd name="T105" fmla="*/ T104 w 668"/>
                <a:gd name="T106" fmla="+- 0 1518 1131"/>
                <a:gd name="T107" fmla="*/ 1518 h 447"/>
                <a:gd name="T108" fmla="+- 0 7529 6866"/>
                <a:gd name="T109" fmla="*/ T108 w 668"/>
                <a:gd name="T110" fmla="+- 0 1505 1131"/>
                <a:gd name="T111" fmla="*/ 1505 h 447"/>
                <a:gd name="T112" fmla="+- 0 7524 6866"/>
                <a:gd name="T113" fmla="*/ T112 w 668"/>
                <a:gd name="T114" fmla="+- 0 1498 1131"/>
                <a:gd name="T115" fmla="*/ 1498 h 447"/>
                <a:gd name="T116" fmla="+- 0 7518 6866"/>
                <a:gd name="T117" fmla="*/ T116 w 668"/>
                <a:gd name="T118" fmla="+- 0 1494 1131"/>
                <a:gd name="T119" fmla="*/ 1494 h 447"/>
                <a:gd name="T120" fmla="+- 0 7518 6866"/>
                <a:gd name="T121" fmla="*/ T120 w 668"/>
                <a:gd name="T122" fmla="+- 0 1518 1131"/>
                <a:gd name="T123" fmla="*/ 1518 h 447"/>
                <a:gd name="T124" fmla="+- 0 7515 6866"/>
                <a:gd name="T125" fmla="*/ T124 w 668"/>
                <a:gd name="T126" fmla="+- 0 1524 1131"/>
                <a:gd name="T127" fmla="*/ 1524 h 447"/>
                <a:gd name="T128" fmla="+- 0 7507 6866"/>
                <a:gd name="T129" fmla="*/ T128 w 668"/>
                <a:gd name="T130" fmla="+- 0 1527 1131"/>
                <a:gd name="T131" fmla="*/ 1527 h 447"/>
                <a:gd name="T132" fmla="+- 0 7480 6866"/>
                <a:gd name="T133" fmla="*/ T132 w 668"/>
                <a:gd name="T134" fmla="+- 0 1527 1131"/>
                <a:gd name="T135" fmla="*/ 1527 h 447"/>
                <a:gd name="T136" fmla="+- 0 7503 6866"/>
                <a:gd name="T137" fmla="*/ T136 w 668"/>
                <a:gd name="T138" fmla="+- 0 1501 1131"/>
                <a:gd name="T139" fmla="*/ 1501 h 447"/>
                <a:gd name="T140" fmla="+- 0 7513 6866"/>
                <a:gd name="T141" fmla="*/ T140 w 668"/>
                <a:gd name="T142" fmla="+- 0 1503 1131"/>
                <a:gd name="T143" fmla="*/ 1503 h 447"/>
                <a:gd name="T144" fmla="+- 0 7518 6866"/>
                <a:gd name="T145" fmla="*/ T144 w 668"/>
                <a:gd name="T146" fmla="+- 0 1509 1131"/>
                <a:gd name="T147" fmla="*/ 1509 h 447"/>
                <a:gd name="T148" fmla="+- 0 7518 6866"/>
                <a:gd name="T149" fmla="*/ T148 w 668"/>
                <a:gd name="T150" fmla="+- 0 1494 1131"/>
                <a:gd name="T151" fmla="*/ 1494 h 447"/>
                <a:gd name="T152" fmla="+- 0 7508 6866"/>
                <a:gd name="T153" fmla="*/ T152 w 668"/>
                <a:gd name="T154" fmla="+- 0 1491 1131"/>
                <a:gd name="T155" fmla="*/ 1491 h 447"/>
                <a:gd name="T156" fmla="+- 0 7468 6866"/>
                <a:gd name="T157" fmla="*/ T156 w 668"/>
                <a:gd name="T158" fmla="+- 0 1578 1131"/>
                <a:gd name="T159" fmla="*/ 1578 h 447"/>
                <a:gd name="T160" fmla="+- 0 7512 6866"/>
                <a:gd name="T161" fmla="*/ T160 w 668"/>
                <a:gd name="T162" fmla="+- 0 1577 1131"/>
                <a:gd name="T163" fmla="*/ 1577 h 447"/>
                <a:gd name="T164" fmla="+- 0 7522 6866"/>
                <a:gd name="T165" fmla="*/ T164 w 668"/>
                <a:gd name="T166" fmla="+- 0 1574 1131"/>
                <a:gd name="T167" fmla="*/ 1574 h 447"/>
                <a:gd name="T168" fmla="+- 0 7530 6866"/>
                <a:gd name="T169" fmla="*/ T168 w 668"/>
                <a:gd name="T170" fmla="+- 0 1567 1131"/>
                <a:gd name="T171" fmla="*/ 1567 h 447"/>
                <a:gd name="T172" fmla="+- 0 7533 6866"/>
                <a:gd name="T173" fmla="*/ T172 w 668"/>
                <a:gd name="T174" fmla="+- 0 1560 1131"/>
                <a:gd name="T175" fmla="*/ 1560 h 447"/>
                <a:gd name="T176" fmla="+- 0 7534 6866"/>
                <a:gd name="T177" fmla="*/ T176 w 668"/>
                <a:gd name="T178" fmla="+- 0 1548 1131"/>
                <a:gd name="T179" fmla="*/ 1548 h 447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  <a:cxn ang="0">
                  <a:pos x="T21" y="T23"/>
                </a:cxn>
                <a:cxn ang="0">
                  <a:pos x="T25" y="T27"/>
                </a:cxn>
                <a:cxn ang="0">
                  <a:pos x="T29" y="T31"/>
                </a:cxn>
                <a:cxn ang="0">
                  <a:pos x="T33" y="T35"/>
                </a:cxn>
                <a:cxn ang="0">
                  <a:pos x="T37" y="T39"/>
                </a:cxn>
                <a:cxn ang="0">
                  <a:pos x="T41" y="T43"/>
                </a:cxn>
                <a:cxn ang="0">
                  <a:pos x="T45" y="T47"/>
                </a:cxn>
                <a:cxn ang="0">
                  <a:pos x="T49" y="T51"/>
                </a:cxn>
                <a:cxn ang="0">
                  <a:pos x="T53" y="T55"/>
                </a:cxn>
                <a:cxn ang="0">
                  <a:pos x="T57" y="T59"/>
                </a:cxn>
                <a:cxn ang="0">
                  <a:pos x="T61" y="T63"/>
                </a:cxn>
                <a:cxn ang="0">
                  <a:pos x="T65" y="T67"/>
                </a:cxn>
                <a:cxn ang="0">
                  <a:pos x="T69" y="T71"/>
                </a:cxn>
                <a:cxn ang="0">
                  <a:pos x="T73" y="T75"/>
                </a:cxn>
                <a:cxn ang="0">
                  <a:pos x="T77" y="T79"/>
                </a:cxn>
                <a:cxn ang="0">
                  <a:pos x="T81" y="T83"/>
                </a:cxn>
                <a:cxn ang="0">
                  <a:pos x="T85" y="T87"/>
                </a:cxn>
                <a:cxn ang="0">
                  <a:pos x="T89" y="T91"/>
                </a:cxn>
                <a:cxn ang="0">
                  <a:pos x="T93" y="T95"/>
                </a:cxn>
                <a:cxn ang="0">
                  <a:pos x="T97" y="T99"/>
                </a:cxn>
                <a:cxn ang="0">
                  <a:pos x="T101" y="T103"/>
                </a:cxn>
                <a:cxn ang="0">
                  <a:pos x="T105" y="T107"/>
                </a:cxn>
                <a:cxn ang="0">
                  <a:pos x="T109" y="T111"/>
                </a:cxn>
                <a:cxn ang="0">
                  <a:pos x="T113" y="T115"/>
                </a:cxn>
                <a:cxn ang="0">
                  <a:pos x="T117" y="T119"/>
                </a:cxn>
                <a:cxn ang="0">
                  <a:pos x="T121" y="T123"/>
                </a:cxn>
                <a:cxn ang="0">
                  <a:pos x="T125" y="T127"/>
                </a:cxn>
                <a:cxn ang="0">
                  <a:pos x="T129" y="T131"/>
                </a:cxn>
                <a:cxn ang="0">
                  <a:pos x="T133" y="T135"/>
                </a:cxn>
                <a:cxn ang="0">
                  <a:pos x="T137" y="T139"/>
                </a:cxn>
                <a:cxn ang="0">
                  <a:pos x="T141" y="T143"/>
                </a:cxn>
                <a:cxn ang="0">
                  <a:pos x="T145" y="T147"/>
                </a:cxn>
                <a:cxn ang="0">
                  <a:pos x="T149" y="T151"/>
                </a:cxn>
                <a:cxn ang="0">
                  <a:pos x="T153" y="T155"/>
                </a:cxn>
                <a:cxn ang="0">
                  <a:pos x="T157" y="T159"/>
                </a:cxn>
                <a:cxn ang="0">
                  <a:pos x="T161" y="T163"/>
                </a:cxn>
                <a:cxn ang="0">
                  <a:pos x="T165" y="T167"/>
                </a:cxn>
                <a:cxn ang="0">
                  <a:pos x="T169" y="T171"/>
                </a:cxn>
                <a:cxn ang="0">
                  <a:pos x="T173" y="T175"/>
                </a:cxn>
                <a:cxn ang="0">
                  <a:pos x="T177" y="T179"/>
                </a:cxn>
              </a:cxnLst>
              <a:rect l="0" t="0" r="r" b="b"/>
              <a:pathLst>
                <a:path w="668" h="447">
                  <a:moveTo>
                    <a:pt x="82" y="87"/>
                  </a:moveTo>
                  <a:lnTo>
                    <a:pt x="71" y="61"/>
                  </a:lnTo>
                  <a:lnTo>
                    <a:pt x="67" y="51"/>
                  </a:lnTo>
                  <a:lnTo>
                    <a:pt x="55" y="22"/>
                  </a:lnTo>
                  <a:lnTo>
                    <a:pt x="55" y="51"/>
                  </a:lnTo>
                  <a:lnTo>
                    <a:pt x="25" y="51"/>
                  </a:lnTo>
                  <a:lnTo>
                    <a:pt x="35" y="26"/>
                  </a:lnTo>
                  <a:lnTo>
                    <a:pt x="37" y="20"/>
                  </a:lnTo>
                  <a:lnTo>
                    <a:pt x="39" y="15"/>
                  </a:lnTo>
                  <a:lnTo>
                    <a:pt x="40" y="9"/>
                  </a:lnTo>
                  <a:lnTo>
                    <a:pt x="41" y="14"/>
                  </a:lnTo>
                  <a:lnTo>
                    <a:pt x="43" y="20"/>
                  </a:lnTo>
                  <a:lnTo>
                    <a:pt x="55" y="51"/>
                  </a:lnTo>
                  <a:lnTo>
                    <a:pt x="55" y="22"/>
                  </a:lnTo>
                  <a:lnTo>
                    <a:pt x="50" y="9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0" y="87"/>
                  </a:lnTo>
                  <a:lnTo>
                    <a:pt x="13" y="87"/>
                  </a:lnTo>
                  <a:lnTo>
                    <a:pt x="22" y="61"/>
                  </a:lnTo>
                  <a:lnTo>
                    <a:pt x="58" y="61"/>
                  </a:lnTo>
                  <a:lnTo>
                    <a:pt x="69" y="87"/>
                  </a:lnTo>
                  <a:lnTo>
                    <a:pt x="82" y="87"/>
                  </a:lnTo>
                  <a:close/>
                  <a:moveTo>
                    <a:pt x="668" y="417"/>
                  </a:moveTo>
                  <a:lnTo>
                    <a:pt x="667" y="412"/>
                  </a:lnTo>
                  <a:lnTo>
                    <a:pt x="662" y="407"/>
                  </a:lnTo>
                  <a:lnTo>
                    <a:pt x="661" y="405"/>
                  </a:lnTo>
                  <a:lnTo>
                    <a:pt x="657" y="402"/>
                  </a:lnTo>
                  <a:lnTo>
                    <a:pt x="656" y="402"/>
                  </a:lnTo>
                  <a:lnTo>
                    <a:pt x="656" y="418"/>
                  </a:lnTo>
                  <a:lnTo>
                    <a:pt x="656" y="424"/>
                  </a:lnTo>
                  <a:lnTo>
                    <a:pt x="655" y="427"/>
                  </a:lnTo>
                  <a:lnTo>
                    <a:pt x="654" y="429"/>
                  </a:lnTo>
                  <a:lnTo>
                    <a:pt x="653" y="431"/>
                  </a:lnTo>
                  <a:lnTo>
                    <a:pt x="652" y="433"/>
                  </a:lnTo>
                  <a:lnTo>
                    <a:pt x="648" y="435"/>
                  </a:lnTo>
                  <a:lnTo>
                    <a:pt x="646" y="436"/>
                  </a:lnTo>
                  <a:lnTo>
                    <a:pt x="642" y="436"/>
                  </a:lnTo>
                  <a:lnTo>
                    <a:pt x="639" y="436"/>
                  </a:lnTo>
                  <a:lnTo>
                    <a:pt x="614" y="436"/>
                  </a:lnTo>
                  <a:lnTo>
                    <a:pt x="614" y="407"/>
                  </a:lnTo>
                  <a:lnTo>
                    <a:pt x="639" y="407"/>
                  </a:lnTo>
                  <a:lnTo>
                    <a:pt x="644" y="407"/>
                  </a:lnTo>
                  <a:lnTo>
                    <a:pt x="650" y="409"/>
                  </a:lnTo>
                  <a:lnTo>
                    <a:pt x="652" y="411"/>
                  </a:lnTo>
                  <a:lnTo>
                    <a:pt x="655" y="416"/>
                  </a:lnTo>
                  <a:lnTo>
                    <a:pt x="656" y="418"/>
                  </a:lnTo>
                  <a:lnTo>
                    <a:pt x="656" y="402"/>
                  </a:lnTo>
                  <a:lnTo>
                    <a:pt x="652" y="401"/>
                  </a:lnTo>
                  <a:lnTo>
                    <a:pt x="656" y="399"/>
                  </a:lnTo>
                  <a:lnTo>
                    <a:pt x="658" y="396"/>
                  </a:lnTo>
                  <a:lnTo>
                    <a:pt x="659" y="396"/>
                  </a:lnTo>
                  <a:lnTo>
                    <a:pt x="663" y="389"/>
                  </a:lnTo>
                  <a:lnTo>
                    <a:pt x="664" y="387"/>
                  </a:lnTo>
                  <a:lnTo>
                    <a:pt x="664" y="378"/>
                  </a:lnTo>
                  <a:lnTo>
                    <a:pt x="663" y="374"/>
                  </a:lnTo>
                  <a:lnTo>
                    <a:pt x="660" y="370"/>
                  </a:lnTo>
                  <a:lnTo>
                    <a:pt x="658" y="367"/>
                  </a:lnTo>
                  <a:lnTo>
                    <a:pt x="655" y="364"/>
                  </a:lnTo>
                  <a:lnTo>
                    <a:pt x="652" y="363"/>
                  </a:lnTo>
                  <a:lnTo>
                    <a:pt x="652" y="381"/>
                  </a:lnTo>
                  <a:lnTo>
                    <a:pt x="652" y="387"/>
                  </a:lnTo>
                  <a:lnTo>
                    <a:pt x="652" y="389"/>
                  </a:lnTo>
                  <a:lnTo>
                    <a:pt x="649" y="393"/>
                  </a:lnTo>
                  <a:lnTo>
                    <a:pt x="647" y="395"/>
                  </a:lnTo>
                  <a:lnTo>
                    <a:pt x="641" y="396"/>
                  </a:lnTo>
                  <a:lnTo>
                    <a:pt x="638" y="396"/>
                  </a:lnTo>
                  <a:lnTo>
                    <a:pt x="614" y="396"/>
                  </a:lnTo>
                  <a:lnTo>
                    <a:pt x="614" y="370"/>
                  </a:lnTo>
                  <a:lnTo>
                    <a:pt x="637" y="370"/>
                  </a:lnTo>
                  <a:lnTo>
                    <a:pt x="642" y="371"/>
                  </a:lnTo>
                  <a:lnTo>
                    <a:pt x="647" y="372"/>
                  </a:lnTo>
                  <a:lnTo>
                    <a:pt x="649" y="374"/>
                  </a:lnTo>
                  <a:lnTo>
                    <a:pt x="652" y="378"/>
                  </a:lnTo>
                  <a:lnTo>
                    <a:pt x="652" y="381"/>
                  </a:lnTo>
                  <a:lnTo>
                    <a:pt x="652" y="363"/>
                  </a:lnTo>
                  <a:lnTo>
                    <a:pt x="647" y="361"/>
                  </a:lnTo>
                  <a:lnTo>
                    <a:pt x="642" y="360"/>
                  </a:lnTo>
                  <a:lnTo>
                    <a:pt x="602" y="360"/>
                  </a:lnTo>
                  <a:lnTo>
                    <a:pt x="602" y="447"/>
                  </a:lnTo>
                  <a:lnTo>
                    <a:pt x="641" y="447"/>
                  </a:lnTo>
                  <a:lnTo>
                    <a:pt x="646" y="446"/>
                  </a:lnTo>
                  <a:lnTo>
                    <a:pt x="653" y="444"/>
                  </a:lnTo>
                  <a:lnTo>
                    <a:pt x="656" y="443"/>
                  </a:lnTo>
                  <a:lnTo>
                    <a:pt x="662" y="439"/>
                  </a:lnTo>
                  <a:lnTo>
                    <a:pt x="664" y="436"/>
                  </a:lnTo>
                  <a:lnTo>
                    <a:pt x="667" y="429"/>
                  </a:lnTo>
                  <a:lnTo>
                    <a:pt x="668" y="426"/>
                  </a:lnTo>
                  <a:lnTo>
                    <a:pt x="668" y="417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78" name="Freeform 158"/>
            <p:cNvSpPr>
              <a:spLocks/>
            </p:cNvSpPr>
            <p:nvPr/>
          </p:nvSpPr>
          <p:spPr bwMode="auto">
            <a:xfrm>
              <a:off x="7412" y="345"/>
              <a:ext cx="291" cy="631"/>
            </a:xfrm>
            <a:custGeom>
              <a:avLst/>
              <a:gdLst>
                <a:gd name="T0" fmla="+- 0 7412 7412"/>
                <a:gd name="T1" fmla="*/ T0 w 291"/>
                <a:gd name="T2" fmla="+- 0 346 346"/>
                <a:gd name="T3" fmla="*/ 346 h 631"/>
                <a:gd name="T4" fmla="+- 0 7621 7412"/>
                <a:gd name="T5" fmla="*/ T4 w 291"/>
                <a:gd name="T6" fmla="+- 0 443 346"/>
                <a:gd name="T7" fmla="*/ 443 h 631"/>
                <a:gd name="T8" fmla="+- 0 7703 7412"/>
                <a:gd name="T9" fmla="*/ T8 w 291"/>
                <a:gd name="T10" fmla="+- 0 541 346"/>
                <a:gd name="T11" fmla="*/ 541 h 631"/>
                <a:gd name="T12" fmla="+- 0 7667 7412"/>
                <a:gd name="T13" fmla="*/ T12 w 291"/>
                <a:gd name="T14" fmla="+- 0 699 346"/>
                <a:gd name="T15" fmla="*/ 699 h 631"/>
                <a:gd name="T16" fmla="+- 0 7525 7412"/>
                <a:gd name="T17" fmla="*/ T16 w 291"/>
                <a:gd name="T18" fmla="+- 0 977 346"/>
                <a:gd name="T19" fmla="*/ 977 h 631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91" h="631">
                  <a:moveTo>
                    <a:pt x="0" y="0"/>
                  </a:moveTo>
                  <a:lnTo>
                    <a:pt x="209" y="97"/>
                  </a:lnTo>
                  <a:lnTo>
                    <a:pt x="291" y="195"/>
                  </a:lnTo>
                  <a:lnTo>
                    <a:pt x="255" y="353"/>
                  </a:lnTo>
                  <a:lnTo>
                    <a:pt x="113" y="631"/>
                  </a:lnTo>
                </a:path>
              </a:pathLst>
            </a:custGeom>
            <a:noFill/>
            <a:ln w="8115">
              <a:solidFill>
                <a:srgbClr val="231F2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grpSp>
        <p:nvGrpSpPr>
          <p:cNvPr id="3198" name="Group 3197"/>
          <p:cNvGrpSpPr/>
          <p:nvPr/>
        </p:nvGrpSpPr>
        <p:grpSpPr>
          <a:xfrm>
            <a:off x="72984" y="1367247"/>
            <a:ext cx="2473235" cy="5490753"/>
            <a:chOff x="72984" y="1367247"/>
            <a:chExt cx="2473235" cy="5490753"/>
          </a:xfrm>
        </p:grpSpPr>
        <p:grpSp>
          <p:nvGrpSpPr>
            <p:cNvPr id="20" name="Group 19"/>
            <p:cNvGrpSpPr/>
            <p:nvPr/>
          </p:nvGrpSpPr>
          <p:grpSpPr>
            <a:xfrm>
              <a:off x="72984" y="1367247"/>
              <a:ext cx="2473235" cy="5490753"/>
              <a:chOff x="69669" y="1367247"/>
              <a:chExt cx="2473235" cy="5490753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69669" y="1367247"/>
                <a:ext cx="2473235" cy="5490753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grpSp>
            <p:nvGrpSpPr>
              <p:cNvPr id="4" name="Group 2"/>
              <p:cNvGrpSpPr>
                <a:grpSpLocks/>
              </p:cNvGrpSpPr>
              <p:nvPr/>
            </p:nvGrpSpPr>
            <p:grpSpPr bwMode="auto">
              <a:xfrm>
                <a:off x="706211" y="1880280"/>
                <a:ext cx="1028700" cy="725487"/>
                <a:chOff x="6306" y="1257"/>
                <a:chExt cx="1618" cy="1144"/>
              </a:xfrm>
            </p:grpSpPr>
            <p:sp>
              <p:nvSpPr>
                <p:cNvPr id="5" name="Line 3"/>
                <p:cNvSpPr>
                  <a:spLocks noChangeShapeType="1"/>
                </p:cNvSpPr>
                <p:nvPr/>
              </p:nvSpPr>
              <p:spPr bwMode="auto">
                <a:xfrm>
                  <a:off x="6383" y="1829"/>
                  <a:ext cx="1463" cy="0"/>
                </a:xfrm>
                <a:prstGeom prst="line">
                  <a:avLst/>
                </a:prstGeom>
                <a:noFill/>
                <a:ln w="8458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" name="AutoShape 4"/>
                <p:cNvSpPr>
                  <a:spLocks/>
                </p:cNvSpPr>
                <p:nvPr/>
              </p:nvSpPr>
              <p:spPr bwMode="auto">
                <a:xfrm>
                  <a:off x="6305" y="1788"/>
                  <a:ext cx="1618" cy="82"/>
                </a:xfrm>
                <a:custGeom>
                  <a:avLst/>
                  <a:gdLst>
                    <a:gd name="T0" fmla="+- 0 6387 6306"/>
                    <a:gd name="T1" fmla="*/ T0 w 1618"/>
                    <a:gd name="T2" fmla="+- 0 1788 1788"/>
                    <a:gd name="T3" fmla="*/ 1788 h 82"/>
                    <a:gd name="T4" fmla="+- 0 6306 6306"/>
                    <a:gd name="T5" fmla="*/ T4 w 1618"/>
                    <a:gd name="T6" fmla="+- 0 1829 1788"/>
                    <a:gd name="T7" fmla="*/ 1829 h 82"/>
                    <a:gd name="T8" fmla="+- 0 6387 6306"/>
                    <a:gd name="T9" fmla="*/ T8 w 1618"/>
                    <a:gd name="T10" fmla="+- 0 1870 1788"/>
                    <a:gd name="T11" fmla="*/ 1870 h 82"/>
                    <a:gd name="T12" fmla="+- 0 6387 6306"/>
                    <a:gd name="T13" fmla="*/ T12 w 1618"/>
                    <a:gd name="T14" fmla="+- 0 1788 1788"/>
                    <a:gd name="T15" fmla="*/ 1788 h 82"/>
                    <a:gd name="T16" fmla="+- 0 7923 6306"/>
                    <a:gd name="T17" fmla="*/ T16 w 1618"/>
                    <a:gd name="T18" fmla="+- 0 1829 1788"/>
                    <a:gd name="T19" fmla="*/ 1829 h 82"/>
                    <a:gd name="T20" fmla="+- 0 7842 6306"/>
                    <a:gd name="T21" fmla="*/ T20 w 1618"/>
                    <a:gd name="T22" fmla="+- 0 1788 1788"/>
                    <a:gd name="T23" fmla="*/ 1788 h 82"/>
                    <a:gd name="T24" fmla="+- 0 7842 6306"/>
                    <a:gd name="T25" fmla="*/ T24 w 1618"/>
                    <a:gd name="T26" fmla="+- 0 1870 1788"/>
                    <a:gd name="T27" fmla="*/ 1870 h 82"/>
                    <a:gd name="T28" fmla="+- 0 7923 6306"/>
                    <a:gd name="T29" fmla="*/ T28 w 1618"/>
                    <a:gd name="T30" fmla="+- 0 1829 1788"/>
                    <a:gd name="T31" fmla="*/ 1829 h 82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</a:cxnLst>
                  <a:rect l="0" t="0" r="r" b="b"/>
                  <a:pathLst>
                    <a:path w="1618" h="82">
                      <a:moveTo>
                        <a:pt x="81" y="0"/>
                      </a:moveTo>
                      <a:lnTo>
                        <a:pt x="0" y="41"/>
                      </a:lnTo>
                      <a:lnTo>
                        <a:pt x="81" y="82"/>
                      </a:lnTo>
                      <a:lnTo>
                        <a:pt x="81" y="0"/>
                      </a:lnTo>
                      <a:close/>
                      <a:moveTo>
                        <a:pt x="1617" y="41"/>
                      </a:moveTo>
                      <a:lnTo>
                        <a:pt x="1536" y="0"/>
                      </a:lnTo>
                      <a:lnTo>
                        <a:pt x="1536" y="82"/>
                      </a:lnTo>
                      <a:lnTo>
                        <a:pt x="1617" y="41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7" name="Line 5"/>
                <p:cNvSpPr>
                  <a:spLocks noChangeShapeType="1"/>
                </p:cNvSpPr>
                <p:nvPr/>
              </p:nvSpPr>
              <p:spPr bwMode="auto">
                <a:xfrm>
                  <a:off x="6597" y="2346"/>
                  <a:ext cx="1035" cy="0"/>
                </a:xfrm>
                <a:prstGeom prst="line">
                  <a:avLst/>
                </a:prstGeom>
                <a:noFill/>
                <a:ln w="8458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8" name="AutoShape 6"/>
                <p:cNvSpPr>
                  <a:spLocks/>
                </p:cNvSpPr>
                <p:nvPr/>
              </p:nvSpPr>
              <p:spPr bwMode="auto">
                <a:xfrm>
                  <a:off x="6542" y="1256"/>
                  <a:ext cx="1144" cy="1144"/>
                </a:xfrm>
                <a:custGeom>
                  <a:avLst/>
                  <a:gdLst>
                    <a:gd name="T0" fmla="+- 0 6629 6543"/>
                    <a:gd name="T1" fmla="*/ T0 w 1144"/>
                    <a:gd name="T2" fmla="+- 0 2372 1257"/>
                    <a:gd name="T3" fmla="*/ 2372 h 1144"/>
                    <a:gd name="T4" fmla="+- 0 6571 6543"/>
                    <a:gd name="T5" fmla="*/ T4 w 1144"/>
                    <a:gd name="T6" fmla="+- 0 2314 1257"/>
                    <a:gd name="T7" fmla="*/ 2314 h 1144"/>
                    <a:gd name="T8" fmla="+- 0 6543 6543"/>
                    <a:gd name="T9" fmla="*/ T8 w 1144"/>
                    <a:gd name="T10" fmla="+- 0 2400 1257"/>
                    <a:gd name="T11" fmla="*/ 2400 h 1144"/>
                    <a:gd name="T12" fmla="+- 0 6544 6543"/>
                    <a:gd name="T13" fmla="*/ T12 w 1144"/>
                    <a:gd name="T14" fmla="+- 0 2400 1257"/>
                    <a:gd name="T15" fmla="*/ 2400 h 1144"/>
                    <a:gd name="T16" fmla="+- 0 6629 6543"/>
                    <a:gd name="T17" fmla="*/ T16 w 1144"/>
                    <a:gd name="T18" fmla="+- 0 2372 1257"/>
                    <a:gd name="T19" fmla="*/ 2372 h 1144"/>
                    <a:gd name="T20" fmla="+- 0 7687 6543"/>
                    <a:gd name="T21" fmla="*/ T20 w 1144"/>
                    <a:gd name="T22" fmla="+- 0 1257 1257"/>
                    <a:gd name="T23" fmla="*/ 1257 h 1144"/>
                    <a:gd name="T24" fmla="+- 0 7600 6543"/>
                    <a:gd name="T25" fmla="*/ T24 w 1144"/>
                    <a:gd name="T26" fmla="+- 0 1286 1257"/>
                    <a:gd name="T27" fmla="*/ 1286 h 1144"/>
                    <a:gd name="T28" fmla="+- 0 7658 6543"/>
                    <a:gd name="T29" fmla="*/ T28 w 1144"/>
                    <a:gd name="T30" fmla="+- 0 1343 1257"/>
                    <a:gd name="T31" fmla="*/ 1343 h 1144"/>
                    <a:gd name="T32" fmla="+- 0 7687 6543"/>
                    <a:gd name="T33" fmla="*/ T32 w 1144"/>
                    <a:gd name="T34" fmla="+- 0 1257 1257"/>
                    <a:gd name="T35" fmla="*/ 1257 h 1144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</a:cxnLst>
                  <a:rect l="0" t="0" r="r" b="b"/>
                  <a:pathLst>
                    <a:path w="1144" h="1144">
                      <a:moveTo>
                        <a:pt x="86" y="1115"/>
                      </a:moveTo>
                      <a:lnTo>
                        <a:pt x="28" y="1057"/>
                      </a:lnTo>
                      <a:lnTo>
                        <a:pt x="0" y="1143"/>
                      </a:lnTo>
                      <a:lnTo>
                        <a:pt x="1" y="1143"/>
                      </a:lnTo>
                      <a:lnTo>
                        <a:pt x="86" y="1115"/>
                      </a:lnTo>
                      <a:close/>
                      <a:moveTo>
                        <a:pt x="1144" y="0"/>
                      </a:moveTo>
                      <a:lnTo>
                        <a:pt x="1057" y="29"/>
                      </a:lnTo>
                      <a:lnTo>
                        <a:pt x="1115" y="86"/>
                      </a:lnTo>
                      <a:lnTo>
                        <a:pt x="1144" y="0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9" name="Line 7"/>
                <p:cNvSpPr>
                  <a:spLocks noChangeShapeType="1"/>
                </p:cNvSpPr>
                <p:nvPr/>
              </p:nvSpPr>
              <p:spPr bwMode="auto">
                <a:xfrm>
                  <a:off x="6597" y="1312"/>
                  <a:ext cx="1035" cy="1034"/>
                </a:xfrm>
                <a:prstGeom prst="line">
                  <a:avLst/>
                </a:prstGeom>
                <a:noFill/>
                <a:ln w="8458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0" name="AutoShape 8"/>
                <p:cNvSpPr>
                  <a:spLocks/>
                </p:cNvSpPr>
                <p:nvPr/>
              </p:nvSpPr>
              <p:spPr bwMode="auto">
                <a:xfrm>
                  <a:off x="6542" y="1256"/>
                  <a:ext cx="1144" cy="1144"/>
                </a:xfrm>
                <a:custGeom>
                  <a:avLst/>
                  <a:gdLst>
                    <a:gd name="T0" fmla="+- 0 6629 6543"/>
                    <a:gd name="T1" fmla="*/ T0 w 1144"/>
                    <a:gd name="T2" fmla="+- 0 1286 1257"/>
                    <a:gd name="T3" fmla="*/ 1286 h 1144"/>
                    <a:gd name="T4" fmla="+- 0 6543 6543"/>
                    <a:gd name="T5" fmla="*/ T4 w 1144"/>
                    <a:gd name="T6" fmla="+- 0 1257 1257"/>
                    <a:gd name="T7" fmla="*/ 1257 h 1144"/>
                    <a:gd name="T8" fmla="+- 0 6571 6543"/>
                    <a:gd name="T9" fmla="*/ T8 w 1144"/>
                    <a:gd name="T10" fmla="+- 0 1343 1257"/>
                    <a:gd name="T11" fmla="*/ 1343 h 1144"/>
                    <a:gd name="T12" fmla="+- 0 6629 6543"/>
                    <a:gd name="T13" fmla="*/ T12 w 1144"/>
                    <a:gd name="T14" fmla="+- 0 1286 1257"/>
                    <a:gd name="T15" fmla="*/ 1286 h 1144"/>
                    <a:gd name="T16" fmla="+- 0 7686 6543"/>
                    <a:gd name="T17" fmla="*/ T16 w 1144"/>
                    <a:gd name="T18" fmla="+- 0 2400 1257"/>
                    <a:gd name="T19" fmla="*/ 2400 h 1144"/>
                    <a:gd name="T20" fmla="+- 0 7658 6543"/>
                    <a:gd name="T21" fmla="*/ T20 w 1144"/>
                    <a:gd name="T22" fmla="+- 0 2314 1257"/>
                    <a:gd name="T23" fmla="*/ 2314 h 1144"/>
                    <a:gd name="T24" fmla="+- 0 7600 6543"/>
                    <a:gd name="T25" fmla="*/ T24 w 1144"/>
                    <a:gd name="T26" fmla="+- 0 2372 1257"/>
                    <a:gd name="T27" fmla="*/ 2372 h 1144"/>
                    <a:gd name="T28" fmla="+- 0 7685 6543"/>
                    <a:gd name="T29" fmla="*/ T28 w 1144"/>
                    <a:gd name="T30" fmla="+- 0 2400 1257"/>
                    <a:gd name="T31" fmla="*/ 2400 h 1144"/>
                    <a:gd name="T32" fmla="+- 0 7686 6543"/>
                    <a:gd name="T33" fmla="*/ T32 w 1144"/>
                    <a:gd name="T34" fmla="+- 0 2400 1257"/>
                    <a:gd name="T35" fmla="*/ 2400 h 1144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</a:cxnLst>
                  <a:rect l="0" t="0" r="r" b="b"/>
                  <a:pathLst>
                    <a:path w="1144" h="1144">
                      <a:moveTo>
                        <a:pt x="86" y="29"/>
                      </a:moveTo>
                      <a:lnTo>
                        <a:pt x="0" y="0"/>
                      </a:lnTo>
                      <a:lnTo>
                        <a:pt x="28" y="86"/>
                      </a:lnTo>
                      <a:lnTo>
                        <a:pt x="86" y="29"/>
                      </a:lnTo>
                      <a:close/>
                      <a:moveTo>
                        <a:pt x="1143" y="1143"/>
                      </a:moveTo>
                      <a:lnTo>
                        <a:pt x="1115" y="1057"/>
                      </a:lnTo>
                      <a:lnTo>
                        <a:pt x="1057" y="1115"/>
                      </a:lnTo>
                      <a:lnTo>
                        <a:pt x="1142" y="1143"/>
                      </a:lnTo>
                      <a:lnTo>
                        <a:pt x="1143" y="1143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11" name="Freeform 9"/>
                <p:cNvSpPr>
                  <a:spLocks/>
                </p:cNvSpPr>
                <p:nvPr/>
              </p:nvSpPr>
              <p:spPr bwMode="auto">
                <a:xfrm>
                  <a:off x="7073" y="1788"/>
                  <a:ext cx="85" cy="85"/>
                </a:xfrm>
                <a:custGeom>
                  <a:avLst/>
                  <a:gdLst>
                    <a:gd name="T0" fmla="+- 0 7116 7074"/>
                    <a:gd name="T1" fmla="*/ T0 w 85"/>
                    <a:gd name="T2" fmla="+- 0 1788 1788"/>
                    <a:gd name="T3" fmla="*/ 1788 h 85"/>
                    <a:gd name="T4" fmla="+- 0 7100 7074"/>
                    <a:gd name="T5" fmla="*/ T4 w 85"/>
                    <a:gd name="T6" fmla="+- 0 1792 1788"/>
                    <a:gd name="T7" fmla="*/ 1792 h 85"/>
                    <a:gd name="T8" fmla="+- 0 7086 7074"/>
                    <a:gd name="T9" fmla="*/ T8 w 85"/>
                    <a:gd name="T10" fmla="+- 0 1801 1788"/>
                    <a:gd name="T11" fmla="*/ 1801 h 85"/>
                    <a:gd name="T12" fmla="+- 0 7077 7074"/>
                    <a:gd name="T13" fmla="*/ T12 w 85"/>
                    <a:gd name="T14" fmla="+- 0 1814 1788"/>
                    <a:gd name="T15" fmla="*/ 1814 h 85"/>
                    <a:gd name="T16" fmla="+- 0 7074 7074"/>
                    <a:gd name="T17" fmla="*/ T16 w 85"/>
                    <a:gd name="T18" fmla="+- 0 1830 1788"/>
                    <a:gd name="T19" fmla="*/ 1830 h 85"/>
                    <a:gd name="T20" fmla="+- 0 7077 7074"/>
                    <a:gd name="T21" fmla="*/ T20 w 85"/>
                    <a:gd name="T22" fmla="+- 0 1847 1788"/>
                    <a:gd name="T23" fmla="*/ 1847 h 85"/>
                    <a:gd name="T24" fmla="+- 0 7086 7074"/>
                    <a:gd name="T25" fmla="*/ T24 w 85"/>
                    <a:gd name="T26" fmla="+- 0 1860 1788"/>
                    <a:gd name="T27" fmla="*/ 1860 h 85"/>
                    <a:gd name="T28" fmla="+- 0 7100 7074"/>
                    <a:gd name="T29" fmla="*/ T28 w 85"/>
                    <a:gd name="T30" fmla="+- 0 1869 1788"/>
                    <a:gd name="T31" fmla="*/ 1869 h 85"/>
                    <a:gd name="T32" fmla="+- 0 7116 7074"/>
                    <a:gd name="T33" fmla="*/ T32 w 85"/>
                    <a:gd name="T34" fmla="+- 0 1873 1788"/>
                    <a:gd name="T35" fmla="*/ 1873 h 85"/>
                    <a:gd name="T36" fmla="+- 0 7133 7074"/>
                    <a:gd name="T37" fmla="*/ T36 w 85"/>
                    <a:gd name="T38" fmla="+- 0 1869 1788"/>
                    <a:gd name="T39" fmla="*/ 1869 h 85"/>
                    <a:gd name="T40" fmla="+- 0 7146 7074"/>
                    <a:gd name="T41" fmla="*/ T40 w 85"/>
                    <a:gd name="T42" fmla="+- 0 1860 1788"/>
                    <a:gd name="T43" fmla="*/ 1860 h 85"/>
                    <a:gd name="T44" fmla="+- 0 7155 7074"/>
                    <a:gd name="T45" fmla="*/ T44 w 85"/>
                    <a:gd name="T46" fmla="+- 0 1847 1788"/>
                    <a:gd name="T47" fmla="*/ 1847 h 85"/>
                    <a:gd name="T48" fmla="+- 0 7158 7074"/>
                    <a:gd name="T49" fmla="*/ T48 w 85"/>
                    <a:gd name="T50" fmla="+- 0 1830 1788"/>
                    <a:gd name="T51" fmla="*/ 1830 h 85"/>
                    <a:gd name="T52" fmla="+- 0 7155 7074"/>
                    <a:gd name="T53" fmla="*/ T52 w 85"/>
                    <a:gd name="T54" fmla="+- 0 1814 1788"/>
                    <a:gd name="T55" fmla="*/ 1814 h 85"/>
                    <a:gd name="T56" fmla="+- 0 7146 7074"/>
                    <a:gd name="T57" fmla="*/ T56 w 85"/>
                    <a:gd name="T58" fmla="+- 0 1801 1788"/>
                    <a:gd name="T59" fmla="*/ 1801 h 85"/>
                    <a:gd name="T60" fmla="+- 0 7133 7074"/>
                    <a:gd name="T61" fmla="*/ T60 w 85"/>
                    <a:gd name="T62" fmla="+- 0 1792 1788"/>
                    <a:gd name="T63" fmla="*/ 1792 h 85"/>
                    <a:gd name="T64" fmla="+- 0 7116 7074"/>
                    <a:gd name="T65" fmla="*/ T64 w 85"/>
                    <a:gd name="T66" fmla="+- 0 1788 1788"/>
                    <a:gd name="T67" fmla="*/ 1788 h 85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  <a:cxn ang="0">
                      <a:pos x="T41" y="T43"/>
                    </a:cxn>
                    <a:cxn ang="0">
                      <a:pos x="T45" y="T47"/>
                    </a:cxn>
                    <a:cxn ang="0">
                      <a:pos x="T49" y="T51"/>
                    </a:cxn>
                    <a:cxn ang="0">
                      <a:pos x="T53" y="T55"/>
                    </a:cxn>
                    <a:cxn ang="0">
                      <a:pos x="T57" y="T59"/>
                    </a:cxn>
                    <a:cxn ang="0">
                      <a:pos x="T61" y="T63"/>
                    </a:cxn>
                    <a:cxn ang="0">
                      <a:pos x="T65" y="T67"/>
                    </a:cxn>
                  </a:cxnLst>
                  <a:rect l="0" t="0" r="r" b="b"/>
                  <a:pathLst>
                    <a:path w="85" h="85">
                      <a:moveTo>
                        <a:pt x="42" y="0"/>
                      </a:moveTo>
                      <a:lnTo>
                        <a:pt x="26" y="4"/>
                      </a:lnTo>
                      <a:lnTo>
                        <a:pt x="12" y="13"/>
                      </a:lnTo>
                      <a:lnTo>
                        <a:pt x="3" y="26"/>
                      </a:lnTo>
                      <a:lnTo>
                        <a:pt x="0" y="42"/>
                      </a:lnTo>
                      <a:lnTo>
                        <a:pt x="3" y="59"/>
                      </a:lnTo>
                      <a:lnTo>
                        <a:pt x="12" y="72"/>
                      </a:lnTo>
                      <a:lnTo>
                        <a:pt x="26" y="81"/>
                      </a:lnTo>
                      <a:lnTo>
                        <a:pt x="42" y="85"/>
                      </a:lnTo>
                      <a:lnTo>
                        <a:pt x="59" y="81"/>
                      </a:lnTo>
                      <a:lnTo>
                        <a:pt x="72" y="72"/>
                      </a:lnTo>
                      <a:lnTo>
                        <a:pt x="81" y="59"/>
                      </a:lnTo>
                      <a:lnTo>
                        <a:pt x="84" y="42"/>
                      </a:lnTo>
                      <a:lnTo>
                        <a:pt x="81" y="26"/>
                      </a:lnTo>
                      <a:lnTo>
                        <a:pt x="72" y="13"/>
                      </a:lnTo>
                      <a:lnTo>
                        <a:pt x="59" y="4"/>
                      </a:lnTo>
                      <a:lnTo>
                        <a:pt x="42" y="0"/>
                      </a:lnTo>
                      <a:close/>
                    </a:path>
                  </a:pathLst>
                </a:custGeom>
                <a:solidFill>
                  <a:srgbClr val="ED1C2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pic>
              <p:nvPicPr>
                <p:cNvPr id="3082" name="Picture 10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874" y="2091"/>
                  <a:ext cx="216" cy="16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21" name="Group 11"/>
            <p:cNvGrpSpPr>
              <a:grpSpLocks/>
            </p:cNvGrpSpPr>
            <p:nvPr/>
          </p:nvGrpSpPr>
          <p:grpSpPr bwMode="auto">
            <a:xfrm>
              <a:off x="310933" y="2665055"/>
              <a:ext cx="839787" cy="839788"/>
              <a:chOff x="6306" y="1105"/>
              <a:chExt cx="1322" cy="1322"/>
            </a:xfrm>
          </p:grpSpPr>
          <p:sp>
            <p:nvSpPr>
              <p:cNvPr id="22" name="AutoShape 12"/>
              <p:cNvSpPr>
                <a:spLocks/>
              </p:cNvSpPr>
              <p:nvPr/>
            </p:nvSpPr>
            <p:spPr bwMode="auto">
              <a:xfrm>
                <a:off x="6306" y="1104"/>
                <a:ext cx="1322" cy="1322"/>
              </a:xfrm>
              <a:custGeom>
                <a:avLst/>
                <a:gdLst>
                  <a:gd name="T0" fmla="+- 0 7333 6306"/>
                  <a:gd name="T1" fmla="*/ T0 w 1322"/>
                  <a:gd name="T2" fmla="+- 0 1766 1105"/>
                  <a:gd name="T3" fmla="*/ 1766 h 1322"/>
                  <a:gd name="T4" fmla="+- 0 7628 6306"/>
                  <a:gd name="T5" fmla="*/ T4 w 1322"/>
                  <a:gd name="T6" fmla="+- 0 1766 1105"/>
                  <a:gd name="T7" fmla="*/ 1766 h 1322"/>
                  <a:gd name="T8" fmla="+- 0 7367 6306"/>
                  <a:gd name="T9" fmla="*/ T8 w 1322"/>
                  <a:gd name="T10" fmla="+- 0 1738 1105"/>
                  <a:gd name="T11" fmla="*/ 1738 h 1322"/>
                  <a:gd name="T12" fmla="+- 0 7324 6306"/>
                  <a:gd name="T13" fmla="*/ T12 w 1322"/>
                  <a:gd name="T14" fmla="+- 0 1766 1105"/>
                  <a:gd name="T15" fmla="*/ 1766 h 1322"/>
                  <a:gd name="T16" fmla="+- 0 7367 6306"/>
                  <a:gd name="T17" fmla="*/ T16 w 1322"/>
                  <a:gd name="T18" fmla="+- 0 1794 1105"/>
                  <a:gd name="T19" fmla="*/ 1794 h 1322"/>
                  <a:gd name="T20" fmla="+- 0 6684 6306"/>
                  <a:gd name="T21" fmla="*/ T20 w 1322"/>
                  <a:gd name="T22" fmla="+- 0 1766 1105"/>
                  <a:gd name="T23" fmla="*/ 1766 h 1322"/>
                  <a:gd name="T24" fmla="+- 0 7318 6306"/>
                  <a:gd name="T25" fmla="*/ T24 w 1322"/>
                  <a:gd name="T26" fmla="+- 0 1766 1105"/>
                  <a:gd name="T27" fmla="*/ 1766 h 1322"/>
                  <a:gd name="T28" fmla="+- 0 6306 6306"/>
                  <a:gd name="T29" fmla="*/ T28 w 1322"/>
                  <a:gd name="T30" fmla="+- 0 1766 1105"/>
                  <a:gd name="T31" fmla="*/ 1766 h 1322"/>
                  <a:gd name="T32" fmla="+- 0 6669 6306"/>
                  <a:gd name="T33" fmla="*/ T32 w 1322"/>
                  <a:gd name="T34" fmla="+- 0 1766 1105"/>
                  <a:gd name="T35" fmla="*/ 1766 h 1322"/>
                  <a:gd name="T36" fmla="+- 0 6634 6306"/>
                  <a:gd name="T37" fmla="*/ T36 w 1322"/>
                  <a:gd name="T38" fmla="+- 0 1738 1105"/>
                  <a:gd name="T39" fmla="*/ 1738 h 1322"/>
                  <a:gd name="T40" fmla="+- 0 6677 6306"/>
                  <a:gd name="T41" fmla="*/ T40 w 1322"/>
                  <a:gd name="T42" fmla="+- 0 1766 1105"/>
                  <a:gd name="T43" fmla="*/ 1766 h 1322"/>
                  <a:gd name="T44" fmla="+- 0 6634 6306"/>
                  <a:gd name="T45" fmla="*/ T44 w 1322"/>
                  <a:gd name="T46" fmla="+- 0 1794 1105"/>
                  <a:gd name="T47" fmla="*/ 1794 h 1322"/>
                  <a:gd name="T48" fmla="+- 0 6967 6306"/>
                  <a:gd name="T49" fmla="*/ T48 w 1322"/>
                  <a:gd name="T50" fmla="+- 0 2098 1105"/>
                  <a:gd name="T51" fmla="*/ 2098 h 1322"/>
                  <a:gd name="T52" fmla="+- 0 6967 6306"/>
                  <a:gd name="T53" fmla="*/ T52 w 1322"/>
                  <a:gd name="T54" fmla="+- 0 2427 1105"/>
                  <a:gd name="T55" fmla="*/ 2427 h 1322"/>
                  <a:gd name="T56" fmla="+- 0 6995 6306"/>
                  <a:gd name="T57" fmla="*/ T56 w 1322"/>
                  <a:gd name="T58" fmla="+- 0 2132 1105"/>
                  <a:gd name="T59" fmla="*/ 2132 h 1322"/>
                  <a:gd name="T60" fmla="+- 0 6967 6306"/>
                  <a:gd name="T61" fmla="*/ T60 w 1322"/>
                  <a:gd name="T62" fmla="+- 0 2089 1105"/>
                  <a:gd name="T63" fmla="*/ 2089 h 1322"/>
                  <a:gd name="T64" fmla="+- 0 6940 6306"/>
                  <a:gd name="T65" fmla="*/ T64 w 1322"/>
                  <a:gd name="T66" fmla="+- 0 2132 1105"/>
                  <a:gd name="T67" fmla="*/ 2132 h 1322"/>
                  <a:gd name="T68" fmla="+- 0 6967 6306"/>
                  <a:gd name="T69" fmla="*/ T68 w 1322"/>
                  <a:gd name="T70" fmla="+- 0 1415 1105"/>
                  <a:gd name="T71" fmla="*/ 1415 h 1322"/>
                  <a:gd name="T72" fmla="+- 0 6967 6306"/>
                  <a:gd name="T73" fmla="*/ T72 w 1322"/>
                  <a:gd name="T74" fmla="+- 0 2083 1105"/>
                  <a:gd name="T75" fmla="*/ 2083 h 1322"/>
                  <a:gd name="T76" fmla="+- 0 6967 6306"/>
                  <a:gd name="T77" fmla="*/ T76 w 1322"/>
                  <a:gd name="T78" fmla="+- 0 1105 1105"/>
                  <a:gd name="T79" fmla="*/ 1105 h 1322"/>
                  <a:gd name="T80" fmla="+- 0 6967 6306"/>
                  <a:gd name="T81" fmla="*/ T80 w 1322"/>
                  <a:gd name="T82" fmla="+- 0 1400 1105"/>
                  <a:gd name="T83" fmla="*/ 1400 h 1322"/>
                  <a:gd name="T84" fmla="+- 0 6995 6306"/>
                  <a:gd name="T85" fmla="*/ T84 w 1322"/>
                  <a:gd name="T86" fmla="+- 0 1365 1105"/>
                  <a:gd name="T87" fmla="*/ 1365 h 1322"/>
                  <a:gd name="T88" fmla="+- 0 6967 6306"/>
                  <a:gd name="T89" fmla="*/ T88 w 1322"/>
                  <a:gd name="T90" fmla="+- 0 1408 1105"/>
                  <a:gd name="T91" fmla="*/ 1408 h 1322"/>
                  <a:gd name="T92" fmla="+- 0 6940 6306"/>
                  <a:gd name="T93" fmla="*/ T92 w 1322"/>
                  <a:gd name="T94" fmla="+- 0 1365 1105"/>
                  <a:gd name="T95" fmla="*/ 1365 h 1322"/>
                  <a:gd name="T96" fmla="+- 0 7231 6306"/>
                  <a:gd name="T97" fmla="*/ T96 w 1322"/>
                  <a:gd name="T98" fmla="+- 0 1503 1105"/>
                  <a:gd name="T99" fmla="*/ 1503 h 1322"/>
                  <a:gd name="T100" fmla="+- 0 7435 6306"/>
                  <a:gd name="T101" fmla="*/ T100 w 1322"/>
                  <a:gd name="T102" fmla="+- 0 1298 1105"/>
                  <a:gd name="T103" fmla="*/ 1298 h 1322"/>
                  <a:gd name="T104" fmla="+- 0 7235 6306"/>
                  <a:gd name="T105" fmla="*/ T104 w 1322"/>
                  <a:gd name="T106" fmla="+- 0 1459 1105"/>
                  <a:gd name="T107" fmla="*/ 1459 h 1322"/>
                  <a:gd name="T108" fmla="+- 0 7225 6306"/>
                  <a:gd name="T109" fmla="*/ T108 w 1322"/>
                  <a:gd name="T110" fmla="+- 0 1509 1105"/>
                  <a:gd name="T111" fmla="*/ 1509 h 1322"/>
                  <a:gd name="T112" fmla="+- 0 7275 6306"/>
                  <a:gd name="T113" fmla="*/ T112 w 1322"/>
                  <a:gd name="T114" fmla="+- 0 1498 1105"/>
                  <a:gd name="T115" fmla="*/ 1498 h 1322"/>
                  <a:gd name="T116" fmla="+- 0 6746 6306"/>
                  <a:gd name="T117" fmla="*/ T116 w 1322"/>
                  <a:gd name="T118" fmla="+- 0 1987 1105"/>
                  <a:gd name="T119" fmla="*/ 1987 h 1322"/>
                  <a:gd name="T120" fmla="+- 0 7220 6306"/>
                  <a:gd name="T121" fmla="*/ T120 w 1322"/>
                  <a:gd name="T122" fmla="+- 0 1513 1105"/>
                  <a:gd name="T123" fmla="*/ 1513 h 1322"/>
                  <a:gd name="T124" fmla="+- 0 6500 6306"/>
                  <a:gd name="T125" fmla="*/ T124 w 1322"/>
                  <a:gd name="T126" fmla="+- 0 2233 1105"/>
                  <a:gd name="T127" fmla="*/ 2233 h 1322"/>
                  <a:gd name="T128" fmla="+- 0 6735 6306"/>
                  <a:gd name="T129" fmla="*/ T128 w 1322"/>
                  <a:gd name="T130" fmla="+- 0 1998 1105"/>
                  <a:gd name="T131" fmla="*/ 1998 h 1322"/>
                  <a:gd name="T132" fmla="+- 0 6691 6306"/>
                  <a:gd name="T133" fmla="*/ T132 w 1322"/>
                  <a:gd name="T134" fmla="+- 0 2003 1105"/>
                  <a:gd name="T135" fmla="*/ 2003 h 1322"/>
                  <a:gd name="T136" fmla="+- 0 6741 6306"/>
                  <a:gd name="T137" fmla="*/ T136 w 1322"/>
                  <a:gd name="T138" fmla="+- 0 1992 1105"/>
                  <a:gd name="T139" fmla="*/ 1992 h 1322"/>
                  <a:gd name="T140" fmla="+- 0 6730 6306"/>
                  <a:gd name="T141" fmla="*/ T140 w 1322"/>
                  <a:gd name="T142" fmla="+- 0 2042 1105"/>
                  <a:gd name="T143" fmla="*/ 2042 h 1322"/>
                  <a:gd name="T144" fmla="+- 0 7203 6306"/>
                  <a:gd name="T145" fmla="*/ T144 w 1322"/>
                  <a:gd name="T146" fmla="+- 0 2001 1105"/>
                  <a:gd name="T147" fmla="*/ 2001 h 1322"/>
                  <a:gd name="T148" fmla="+- 0 7435 6306"/>
                  <a:gd name="T149" fmla="*/ T148 w 1322"/>
                  <a:gd name="T150" fmla="+- 0 2233 1105"/>
                  <a:gd name="T151" fmla="*/ 2233 h 1322"/>
                  <a:gd name="T152" fmla="+- 0 7247 6306"/>
                  <a:gd name="T153" fmla="*/ T152 w 1322"/>
                  <a:gd name="T154" fmla="+- 0 2006 1105"/>
                  <a:gd name="T155" fmla="*/ 2006 h 1322"/>
                  <a:gd name="T156" fmla="+- 0 7197 6306"/>
                  <a:gd name="T157" fmla="*/ T156 w 1322"/>
                  <a:gd name="T158" fmla="+- 0 1995 1105"/>
                  <a:gd name="T159" fmla="*/ 1995 h 1322"/>
                  <a:gd name="T160" fmla="+- 0 7207 6306"/>
                  <a:gd name="T161" fmla="*/ T160 w 1322"/>
                  <a:gd name="T162" fmla="+- 0 2045 1105"/>
                  <a:gd name="T163" fmla="*/ 2045 h 1322"/>
                  <a:gd name="T164" fmla="+- 0 6741 6306"/>
                  <a:gd name="T165" fmla="*/ T164 w 1322"/>
                  <a:gd name="T166" fmla="+- 0 1539 1105"/>
                  <a:gd name="T167" fmla="*/ 1539 h 1322"/>
                  <a:gd name="T168" fmla="+- 0 7192 6306"/>
                  <a:gd name="T169" fmla="*/ T168 w 1322"/>
                  <a:gd name="T170" fmla="+- 0 1991 1105"/>
                  <a:gd name="T171" fmla="*/ 1991 h 1322"/>
                  <a:gd name="T172" fmla="+- 0 6500 6306"/>
                  <a:gd name="T173" fmla="*/ T172 w 1322"/>
                  <a:gd name="T174" fmla="+- 0 1298 1105"/>
                  <a:gd name="T175" fmla="*/ 1298 h 1322"/>
                  <a:gd name="T176" fmla="+- 0 6730 6306"/>
                  <a:gd name="T177" fmla="*/ T176 w 1322"/>
                  <a:gd name="T178" fmla="+- 0 1528 1105"/>
                  <a:gd name="T179" fmla="*/ 1528 h 1322"/>
                  <a:gd name="T180" fmla="+- 0 6725 6306"/>
                  <a:gd name="T181" fmla="*/ T180 w 1322"/>
                  <a:gd name="T182" fmla="+- 0 1484 1105"/>
                  <a:gd name="T183" fmla="*/ 1484 h 1322"/>
                  <a:gd name="T184" fmla="+- 0 6736 6306"/>
                  <a:gd name="T185" fmla="*/ T184 w 1322"/>
                  <a:gd name="T186" fmla="+- 0 1534 1105"/>
                  <a:gd name="T187" fmla="*/ 1534 h 1322"/>
                  <a:gd name="T188" fmla="+- 0 6686 6306"/>
                  <a:gd name="T189" fmla="*/ T188 w 1322"/>
                  <a:gd name="T190" fmla="+- 0 1524 1105"/>
                  <a:gd name="T191" fmla="*/ 1524 h 132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</a:cxnLst>
                <a:rect l="0" t="0" r="r" b="b"/>
                <a:pathLst>
                  <a:path w="1322" h="1322">
                    <a:moveTo>
                      <a:pt x="1027" y="661"/>
                    </a:moveTo>
                    <a:lnTo>
                      <a:pt x="1322" y="661"/>
                    </a:lnTo>
                    <a:moveTo>
                      <a:pt x="1061" y="633"/>
                    </a:moveTo>
                    <a:lnTo>
                      <a:pt x="1018" y="661"/>
                    </a:lnTo>
                    <a:lnTo>
                      <a:pt x="1061" y="689"/>
                    </a:lnTo>
                    <a:moveTo>
                      <a:pt x="378" y="661"/>
                    </a:moveTo>
                    <a:lnTo>
                      <a:pt x="1012" y="661"/>
                    </a:lnTo>
                    <a:moveTo>
                      <a:pt x="0" y="661"/>
                    </a:moveTo>
                    <a:lnTo>
                      <a:pt x="363" y="661"/>
                    </a:lnTo>
                    <a:moveTo>
                      <a:pt x="328" y="633"/>
                    </a:moveTo>
                    <a:lnTo>
                      <a:pt x="371" y="661"/>
                    </a:lnTo>
                    <a:lnTo>
                      <a:pt x="328" y="689"/>
                    </a:lnTo>
                    <a:moveTo>
                      <a:pt x="661" y="993"/>
                    </a:moveTo>
                    <a:lnTo>
                      <a:pt x="661" y="1322"/>
                    </a:lnTo>
                    <a:moveTo>
                      <a:pt x="689" y="1027"/>
                    </a:moveTo>
                    <a:lnTo>
                      <a:pt x="661" y="984"/>
                    </a:lnTo>
                    <a:lnTo>
                      <a:pt x="634" y="1027"/>
                    </a:lnTo>
                    <a:moveTo>
                      <a:pt x="661" y="310"/>
                    </a:moveTo>
                    <a:lnTo>
                      <a:pt x="661" y="978"/>
                    </a:lnTo>
                    <a:moveTo>
                      <a:pt x="661" y="0"/>
                    </a:moveTo>
                    <a:lnTo>
                      <a:pt x="661" y="295"/>
                    </a:lnTo>
                    <a:moveTo>
                      <a:pt x="689" y="260"/>
                    </a:moveTo>
                    <a:lnTo>
                      <a:pt x="661" y="303"/>
                    </a:lnTo>
                    <a:lnTo>
                      <a:pt x="634" y="260"/>
                    </a:lnTo>
                    <a:moveTo>
                      <a:pt x="925" y="398"/>
                    </a:moveTo>
                    <a:lnTo>
                      <a:pt x="1129" y="193"/>
                    </a:lnTo>
                    <a:moveTo>
                      <a:pt x="929" y="354"/>
                    </a:moveTo>
                    <a:lnTo>
                      <a:pt x="919" y="404"/>
                    </a:lnTo>
                    <a:lnTo>
                      <a:pt x="969" y="393"/>
                    </a:lnTo>
                    <a:moveTo>
                      <a:pt x="440" y="882"/>
                    </a:moveTo>
                    <a:lnTo>
                      <a:pt x="914" y="408"/>
                    </a:lnTo>
                    <a:moveTo>
                      <a:pt x="194" y="1128"/>
                    </a:moveTo>
                    <a:lnTo>
                      <a:pt x="429" y="893"/>
                    </a:lnTo>
                    <a:moveTo>
                      <a:pt x="385" y="898"/>
                    </a:moveTo>
                    <a:lnTo>
                      <a:pt x="435" y="887"/>
                    </a:lnTo>
                    <a:lnTo>
                      <a:pt x="424" y="937"/>
                    </a:lnTo>
                    <a:moveTo>
                      <a:pt x="897" y="896"/>
                    </a:moveTo>
                    <a:lnTo>
                      <a:pt x="1129" y="1128"/>
                    </a:lnTo>
                    <a:moveTo>
                      <a:pt x="941" y="901"/>
                    </a:moveTo>
                    <a:lnTo>
                      <a:pt x="891" y="890"/>
                    </a:lnTo>
                    <a:lnTo>
                      <a:pt x="901" y="940"/>
                    </a:lnTo>
                    <a:moveTo>
                      <a:pt x="435" y="434"/>
                    </a:moveTo>
                    <a:lnTo>
                      <a:pt x="886" y="886"/>
                    </a:lnTo>
                    <a:moveTo>
                      <a:pt x="194" y="193"/>
                    </a:moveTo>
                    <a:lnTo>
                      <a:pt x="424" y="423"/>
                    </a:lnTo>
                    <a:moveTo>
                      <a:pt x="419" y="379"/>
                    </a:moveTo>
                    <a:lnTo>
                      <a:pt x="430" y="429"/>
                    </a:lnTo>
                    <a:lnTo>
                      <a:pt x="380" y="419"/>
                    </a:lnTo>
                  </a:path>
                </a:pathLst>
              </a:custGeom>
              <a:noFill/>
              <a:ln w="6909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Freeform 13"/>
              <p:cNvSpPr>
                <a:spLocks/>
              </p:cNvSpPr>
              <p:nvPr/>
            </p:nvSpPr>
            <p:spPr bwMode="auto">
              <a:xfrm>
                <a:off x="6934" y="1732"/>
                <a:ext cx="69" cy="69"/>
              </a:xfrm>
              <a:custGeom>
                <a:avLst/>
                <a:gdLst>
                  <a:gd name="T0" fmla="+- 0 6969 6934"/>
                  <a:gd name="T1" fmla="*/ T0 w 69"/>
                  <a:gd name="T2" fmla="+- 0 1733 1733"/>
                  <a:gd name="T3" fmla="*/ 1733 h 69"/>
                  <a:gd name="T4" fmla="+- 0 6955 6934"/>
                  <a:gd name="T5" fmla="*/ T4 w 69"/>
                  <a:gd name="T6" fmla="+- 0 1735 1733"/>
                  <a:gd name="T7" fmla="*/ 1735 h 69"/>
                  <a:gd name="T8" fmla="+- 0 6944 6934"/>
                  <a:gd name="T9" fmla="*/ T8 w 69"/>
                  <a:gd name="T10" fmla="+- 0 1743 1733"/>
                  <a:gd name="T11" fmla="*/ 1743 h 69"/>
                  <a:gd name="T12" fmla="+- 0 6937 6934"/>
                  <a:gd name="T13" fmla="*/ T12 w 69"/>
                  <a:gd name="T14" fmla="+- 0 1754 1733"/>
                  <a:gd name="T15" fmla="*/ 1754 h 69"/>
                  <a:gd name="T16" fmla="+- 0 6934 6934"/>
                  <a:gd name="T17" fmla="*/ T16 w 69"/>
                  <a:gd name="T18" fmla="+- 0 1767 1733"/>
                  <a:gd name="T19" fmla="*/ 1767 h 69"/>
                  <a:gd name="T20" fmla="+- 0 6937 6934"/>
                  <a:gd name="T21" fmla="*/ T20 w 69"/>
                  <a:gd name="T22" fmla="+- 0 1781 1733"/>
                  <a:gd name="T23" fmla="*/ 1781 h 69"/>
                  <a:gd name="T24" fmla="+- 0 6944 6934"/>
                  <a:gd name="T25" fmla="*/ T24 w 69"/>
                  <a:gd name="T26" fmla="+- 0 1791 1733"/>
                  <a:gd name="T27" fmla="*/ 1791 h 69"/>
                  <a:gd name="T28" fmla="+- 0 6955 6934"/>
                  <a:gd name="T29" fmla="*/ T28 w 69"/>
                  <a:gd name="T30" fmla="+- 0 1799 1733"/>
                  <a:gd name="T31" fmla="*/ 1799 h 69"/>
                  <a:gd name="T32" fmla="+- 0 6969 6934"/>
                  <a:gd name="T33" fmla="*/ T32 w 69"/>
                  <a:gd name="T34" fmla="+- 0 1802 1733"/>
                  <a:gd name="T35" fmla="*/ 1802 h 69"/>
                  <a:gd name="T36" fmla="+- 0 6982 6934"/>
                  <a:gd name="T37" fmla="*/ T36 w 69"/>
                  <a:gd name="T38" fmla="+- 0 1799 1733"/>
                  <a:gd name="T39" fmla="*/ 1799 h 69"/>
                  <a:gd name="T40" fmla="+- 0 6993 6934"/>
                  <a:gd name="T41" fmla="*/ T40 w 69"/>
                  <a:gd name="T42" fmla="+- 0 1791 1733"/>
                  <a:gd name="T43" fmla="*/ 1791 h 69"/>
                  <a:gd name="T44" fmla="+- 0 7000 6934"/>
                  <a:gd name="T45" fmla="*/ T44 w 69"/>
                  <a:gd name="T46" fmla="+- 0 1781 1733"/>
                  <a:gd name="T47" fmla="*/ 1781 h 69"/>
                  <a:gd name="T48" fmla="+- 0 7003 6934"/>
                  <a:gd name="T49" fmla="*/ T48 w 69"/>
                  <a:gd name="T50" fmla="+- 0 1767 1733"/>
                  <a:gd name="T51" fmla="*/ 1767 h 69"/>
                  <a:gd name="T52" fmla="+- 0 7000 6934"/>
                  <a:gd name="T53" fmla="*/ T52 w 69"/>
                  <a:gd name="T54" fmla="+- 0 1754 1733"/>
                  <a:gd name="T55" fmla="*/ 1754 h 69"/>
                  <a:gd name="T56" fmla="+- 0 6993 6934"/>
                  <a:gd name="T57" fmla="*/ T56 w 69"/>
                  <a:gd name="T58" fmla="+- 0 1743 1733"/>
                  <a:gd name="T59" fmla="*/ 1743 h 69"/>
                  <a:gd name="T60" fmla="+- 0 6982 6934"/>
                  <a:gd name="T61" fmla="*/ T60 w 69"/>
                  <a:gd name="T62" fmla="+- 0 1735 1733"/>
                  <a:gd name="T63" fmla="*/ 1735 h 69"/>
                  <a:gd name="T64" fmla="+- 0 6969 6934"/>
                  <a:gd name="T65" fmla="*/ T64 w 69"/>
                  <a:gd name="T66" fmla="+- 0 1733 1733"/>
                  <a:gd name="T67" fmla="*/ 1733 h 6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</a:cxnLst>
                <a:rect l="0" t="0" r="r" b="b"/>
                <a:pathLst>
                  <a:path w="69" h="69">
                    <a:moveTo>
                      <a:pt x="35" y="0"/>
                    </a:moveTo>
                    <a:lnTo>
                      <a:pt x="21" y="2"/>
                    </a:lnTo>
                    <a:lnTo>
                      <a:pt x="10" y="10"/>
                    </a:lnTo>
                    <a:lnTo>
                      <a:pt x="3" y="21"/>
                    </a:lnTo>
                    <a:lnTo>
                      <a:pt x="0" y="34"/>
                    </a:lnTo>
                    <a:lnTo>
                      <a:pt x="3" y="48"/>
                    </a:lnTo>
                    <a:lnTo>
                      <a:pt x="10" y="58"/>
                    </a:lnTo>
                    <a:lnTo>
                      <a:pt x="21" y="66"/>
                    </a:lnTo>
                    <a:lnTo>
                      <a:pt x="35" y="69"/>
                    </a:lnTo>
                    <a:lnTo>
                      <a:pt x="48" y="66"/>
                    </a:lnTo>
                    <a:lnTo>
                      <a:pt x="59" y="58"/>
                    </a:lnTo>
                    <a:lnTo>
                      <a:pt x="66" y="48"/>
                    </a:lnTo>
                    <a:lnTo>
                      <a:pt x="69" y="34"/>
                    </a:lnTo>
                    <a:lnTo>
                      <a:pt x="66" y="21"/>
                    </a:lnTo>
                    <a:lnTo>
                      <a:pt x="59" y="10"/>
                    </a:lnTo>
                    <a:lnTo>
                      <a:pt x="48" y="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AEE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AutoShape 14"/>
              <p:cNvSpPr>
                <a:spLocks/>
              </p:cNvSpPr>
              <p:nvPr/>
            </p:nvSpPr>
            <p:spPr bwMode="auto">
              <a:xfrm>
                <a:off x="6763" y="1982"/>
                <a:ext cx="137" cy="127"/>
              </a:xfrm>
              <a:custGeom>
                <a:avLst/>
                <a:gdLst>
                  <a:gd name="T0" fmla="+- 0 6811 6763"/>
                  <a:gd name="T1" fmla="*/ T0 w 137"/>
                  <a:gd name="T2" fmla="+- 0 2022 1983"/>
                  <a:gd name="T3" fmla="*/ 2022 h 127"/>
                  <a:gd name="T4" fmla="+- 0 6763 6763"/>
                  <a:gd name="T5" fmla="*/ T4 w 137"/>
                  <a:gd name="T6" fmla="+- 0 2022 1983"/>
                  <a:gd name="T7" fmla="*/ 2022 h 127"/>
                  <a:gd name="T8" fmla="+- 0 6763 6763"/>
                  <a:gd name="T9" fmla="*/ T8 w 137"/>
                  <a:gd name="T10" fmla="+- 0 2038 1983"/>
                  <a:gd name="T11" fmla="*/ 2038 h 127"/>
                  <a:gd name="T12" fmla="+- 0 6811 6763"/>
                  <a:gd name="T13" fmla="*/ T12 w 137"/>
                  <a:gd name="T14" fmla="+- 0 2038 1983"/>
                  <a:gd name="T15" fmla="*/ 2038 h 127"/>
                  <a:gd name="T16" fmla="+- 0 6811 6763"/>
                  <a:gd name="T17" fmla="*/ T16 w 137"/>
                  <a:gd name="T18" fmla="+- 0 2022 1983"/>
                  <a:gd name="T19" fmla="*/ 2022 h 127"/>
                  <a:gd name="T20" fmla="+- 0 6900 6763"/>
                  <a:gd name="T21" fmla="*/ T20 w 137"/>
                  <a:gd name="T22" fmla="+- 0 1985 1983"/>
                  <a:gd name="T23" fmla="*/ 1985 h 127"/>
                  <a:gd name="T24" fmla="+- 0 6887 6763"/>
                  <a:gd name="T25" fmla="*/ T24 w 137"/>
                  <a:gd name="T26" fmla="+- 0 1985 1983"/>
                  <a:gd name="T27" fmla="*/ 1985 h 127"/>
                  <a:gd name="T28" fmla="+- 0 6887 6763"/>
                  <a:gd name="T29" fmla="*/ T28 w 137"/>
                  <a:gd name="T30" fmla="+- 0 1997 1983"/>
                  <a:gd name="T31" fmla="*/ 1997 h 127"/>
                  <a:gd name="T32" fmla="+- 0 6887 6763"/>
                  <a:gd name="T33" fmla="*/ T32 w 137"/>
                  <a:gd name="T34" fmla="+- 0 2019 1983"/>
                  <a:gd name="T35" fmla="*/ 2019 h 127"/>
                  <a:gd name="T36" fmla="+- 0 6887 6763"/>
                  <a:gd name="T37" fmla="*/ T36 w 137"/>
                  <a:gd name="T38" fmla="+- 0 2042 1983"/>
                  <a:gd name="T39" fmla="*/ 2042 h 127"/>
                  <a:gd name="T40" fmla="+- 0 6884 6763"/>
                  <a:gd name="T41" fmla="*/ T40 w 137"/>
                  <a:gd name="T42" fmla="+- 0 2051 1983"/>
                  <a:gd name="T43" fmla="*/ 2051 h 127"/>
                  <a:gd name="T44" fmla="+- 0 6880 6763"/>
                  <a:gd name="T45" fmla="*/ T44 w 137"/>
                  <a:gd name="T46" fmla="+- 0 2056 1983"/>
                  <a:gd name="T47" fmla="*/ 2056 h 127"/>
                  <a:gd name="T48" fmla="+- 0 6875 6763"/>
                  <a:gd name="T49" fmla="*/ T48 w 137"/>
                  <a:gd name="T50" fmla="+- 0 2062 1983"/>
                  <a:gd name="T51" fmla="*/ 2062 h 127"/>
                  <a:gd name="T52" fmla="+- 0 6869 6763"/>
                  <a:gd name="T53" fmla="*/ T52 w 137"/>
                  <a:gd name="T54" fmla="+- 0 2064 1983"/>
                  <a:gd name="T55" fmla="*/ 2064 h 127"/>
                  <a:gd name="T56" fmla="+- 0 6856 6763"/>
                  <a:gd name="T57" fmla="*/ T56 w 137"/>
                  <a:gd name="T58" fmla="+- 0 2064 1983"/>
                  <a:gd name="T59" fmla="*/ 2064 h 127"/>
                  <a:gd name="T60" fmla="+- 0 6850 6763"/>
                  <a:gd name="T61" fmla="*/ T60 w 137"/>
                  <a:gd name="T62" fmla="+- 0 2061 1983"/>
                  <a:gd name="T63" fmla="*/ 2061 h 127"/>
                  <a:gd name="T64" fmla="+- 0 6840 6763"/>
                  <a:gd name="T65" fmla="*/ T64 w 137"/>
                  <a:gd name="T66" fmla="+- 0 2050 1983"/>
                  <a:gd name="T67" fmla="*/ 2050 h 127"/>
                  <a:gd name="T68" fmla="+- 0 6838 6763"/>
                  <a:gd name="T69" fmla="*/ T68 w 137"/>
                  <a:gd name="T70" fmla="+- 0 2041 1983"/>
                  <a:gd name="T71" fmla="*/ 2041 h 127"/>
                  <a:gd name="T72" fmla="+- 0 6838 6763"/>
                  <a:gd name="T73" fmla="*/ T72 w 137"/>
                  <a:gd name="T74" fmla="+- 0 2018 1983"/>
                  <a:gd name="T75" fmla="*/ 2018 h 127"/>
                  <a:gd name="T76" fmla="+- 0 6840 6763"/>
                  <a:gd name="T77" fmla="*/ T76 w 137"/>
                  <a:gd name="T78" fmla="+- 0 2009 1983"/>
                  <a:gd name="T79" fmla="*/ 2009 h 127"/>
                  <a:gd name="T80" fmla="+- 0 6849 6763"/>
                  <a:gd name="T81" fmla="*/ T80 w 137"/>
                  <a:gd name="T82" fmla="+- 0 1997 1983"/>
                  <a:gd name="T83" fmla="*/ 1997 h 127"/>
                  <a:gd name="T84" fmla="+- 0 6855 6763"/>
                  <a:gd name="T85" fmla="*/ T84 w 137"/>
                  <a:gd name="T86" fmla="+- 0 1995 1983"/>
                  <a:gd name="T87" fmla="*/ 1995 h 127"/>
                  <a:gd name="T88" fmla="+- 0 6868 6763"/>
                  <a:gd name="T89" fmla="*/ T88 w 137"/>
                  <a:gd name="T90" fmla="+- 0 1995 1983"/>
                  <a:gd name="T91" fmla="*/ 1995 h 127"/>
                  <a:gd name="T92" fmla="+- 0 6874 6763"/>
                  <a:gd name="T93" fmla="*/ T92 w 137"/>
                  <a:gd name="T94" fmla="+- 0 1998 1983"/>
                  <a:gd name="T95" fmla="*/ 1998 h 127"/>
                  <a:gd name="T96" fmla="+- 0 6884 6763"/>
                  <a:gd name="T97" fmla="*/ T96 w 137"/>
                  <a:gd name="T98" fmla="+- 0 2010 1983"/>
                  <a:gd name="T99" fmla="*/ 2010 h 127"/>
                  <a:gd name="T100" fmla="+- 0 6887 6763"/>
                  <a:gd name="T101" fmla="*/ T100 w 137"/>
                  <a:gd name="T102" fmla="+- 0 2019 1983"/>
                  <a:gd name="T103" fmla="*/ 2019 h 127"/>
                  <a:gd name="T104" fmla="+- 0 6887 6763"/>
                  <a:gd name="T105" fmla="*/ T104 w 137"/>
                  <a:gd name="T106" fmla="+- 0 1997 1983"/>
                  <a:gd name="T107" fmla="*/ 1997 h 127"/>
                  <a:gd name="T108" fmla="+- 0 6885 6763"/>
                  <a:gd name="T109" fmla="*/ T108 w 137"/>
                  <a:gd name="T110" fmla="+- 0 1995 1983"/>
                  <a:gd name="T111" fmla="*/ 1995 h 127"/>
                  <a:gd name="T112" fmla="+- 0 6880 6763"/>
                  <a:gd name="T113" fmla="*/ T112 w 137"/>
                  <a:gd name="T114" fmla="+- 0 1987 1983"/>
                  <a:gd name="T115" fmla="*/ 1987 h 127"/>
                  <a:gd name="T116" fmla="+- 0 6872 6763"/>
                  <a:gd name="T117" fmla="*/ T116 w 137"/>
                  <a:gd name="T118" fmla="+- 0 1983 1983"/>
                  <a:gd name="T119" fmla="*/ 1983 h 127"/>
                  <a:gd name="T120" fmla="+- 0 6853 6763"/>
                  <a:gd name="T121" fmla="*/ T120 w 137"/>
                  <a:gd name="T122" fmla="+- 0 1983 1983"/>
                  <a:gd name="T123" fmla="*/ 1983 h 127"/>
                  <a:gd name="T124" fmla="+- 0 6847 6763"/>
                  <a:gd name="T125" fmla="*/ T124 w 137"/>
                  <a:gd name="T126" fmla="+- 0 1984 1983"/>
                  <a:gd name="T127" fmla="*/ 1984 h 127"/>
                  <a:gd name="T128" fmla="+- 0 6835 6763"/>
                  <a:gd name="T129" fmla="*/ T128 w 137"/>
                  <a:gd name="T130" fmla="+- 0 1992 1983"/>
                  <a:gd name="T131" fmla="*/ 1992 h 127"/>
                  <a:gd name="T132" fmla="+- 0 6830 6763"/>
                  <a:gd name="T133" fmla="*/ T132 w 137"/>
                  <a:gd name="T134" fmla="+- 0 1997 1983"/>
                  <a:gd name="T135" fmla="*/ 1997 h 127"/>
                  <a:gd name="T136" fmla="+- 0 6827 6763"/>
                  <a:gd name="T137" fmla="*/ T136 w 137"/>
                  <a:gd name="T138" fmla="+- 0 2005 1983"/>
                  <a:gd name="T139" fmla="*/ 2005 h 127"/>
                  <a:gd name="T140" fmla="+- 0 6824 6763"/>
                  <a:gd name="T141" fmla="*/ T140 w 137"/>
                  <a:gd name="T142" fmla="+- 0 2012 1983"/>
                  <a:gd name="T143" fmla="*/ 2012 h 127"/>
                  <a:gd name="T144" fmla="+- 0 6822 6763"/>
                  <a:gd name="T145" fmla="*/ T144 w 137"/>
                  <a:gd name="T146" fmla="+- 0 2019 1983"/>
                  <a:gd name="T147" fmla="*/ 2019 h 127"/>
                  <a:gd name="T148" fmla="+- 0 6822 6763"/>
                  <a:gd name="T149" fmla="*/ T148 w 137"/>
                  <a:gd name="T150" fmla="+- 0 2044 1983"/>
                  <a:gd name="T151" fmla="*/ 2044 h 127"/>
                  <a:gd name="T152" fmla="+- 0 6826 6763"/>
                  <a:gd name="T153" fmla="*/ T152 w 137"/>
                  <a:gd name="T154" fmla="+- 0 2056 1983"/>
                  <a:gd name="T155" fmla="*/ 2056 h 127"/>
                  <a:gd name="T156" fmla="+- 0 6842 6763"/>
                  <a:gd name="T157" fmla="*/ T156 w 137"/>
                  <a:gd name="T158" fmla="+- 0 2073 1983"/>
                  <a:gd name="T159" fmla="*/ 2073 h 127"/>
                  <a:gd name="T160" fmla="+- 0 6851 6763"/>
                  <a:gd name="T161" fmla="*/ T160 w 137"/>
                  <a:gd name="T162" fmla="+- 0 2077 1983"/>
                  <a:gd name="T163" fmla="*/ 2077 h 127"/>
                  <a:gd name="T164" fmla="+- 0 6866 6763"/>
                  <a:gd name="T165" fmla="*/ T164 w 137"/>
                  <a:gd name="T166" fmla="+- 0 2077 1983"/>
                  <a:gd name="T167" fmla="*/ 2077 h 127"/>
                  <a:gd name="T168" fmla="+- 0 6871 6763"/>
                  <a:gd name="T169" fmla="*/ T168 w 137"/>
                  <a:gd name="T170" fmla="+- 0 2076 1983"/>
                  <a:gd name="T171" fmla="*/ 2076 h 127"/>
                  <a:gd name="T172" fmla="+- 0 6879 6763"/>
                  <a:gd name="T173" fmla="*/ T172 w 137"/>
                  <a:gd name="T174" fmla="+- 0 2071 1983"/>
                  <a:gd name="T175" fmla="*/ 2071 h 127"/>
                  <a:gd name="T176" fmla="+- 0 6883 6763"/>
                  <a:gd name="T177" fmla="*/ T176 w 137"/>
                  <a:gd name="T178" fmla="+- 0 2069 1983"/>
                  <a:gd name="T179" fmla="*/ 2069 h 127"/>
                  <a:gd name="T180" fmla="+- 0 6885 6763"/>
                  <a:gd name="T181" fmla="*/ T180 w 137"/>
                  <a:gd name="T182" fmla="+- 0 2065 1983"/>
                  <a:gd name="T183" fmla="*/ 2065 h 127"/>
                  <a:gd name="T184" fmla="+- 0 6885 6763"/>
                  <a:gd name="T185" fmla="*/ T184 w 137"/>
                  <a:gd name="T186" fmla="+- 0 2110 1983"/>
                  <a:gd name="T187" fmla="*/ 2110 h 127"/>
                  <a:gd name="T188" fmla="+- 0 6900 6763"/>
                  <a:gd name="T189" fmla="*/ T188 w 137"/>
                  <a:gd name="T190" fmla="+- 0 2110 1983"/>
                  <a:gd name="T191" fmla="*/ 2110 h 127"/>
                  <a:gd name="T192" fmla="+- 0 6900 6763"/>
                  <a:gd name="T193" fmla="*/ T192 w 137"/>
                  <a:gd name="T194" fmla="+- 0 2065 1983"/>
                  <a:gd name="T195" fmla="*/ 2065 h 127"/>
                  <a:gd name="T196" fmla="+- 0 6900 6763"/>
                  <a:gd name="T197" fmla="*/ T196 w 137"/>
                  <a:gd name="T198" fmla="+- 0 2064 1983"/>
                  <a:gd name="T199" fmla="*/ 2064 h 127"/>
                  <a:gd name="T200" fmla="+- 0 6900 6763"/>
                  <a:gd name="T201" fmla="*/ T200 w 137"/>
                  <a:gd name="T202" fmla="+- 0 1997 1983"/>
                  <a:gd name="T203" fmla="*/ 1997 h 127"/>
                  <a:gd name="T204" fmla="+- 0 6900 6763"/>
                  <a:gd name="T205" fmla="*/ T204 w 137"/>
                  <a:gd name="T206" fmla="+- 0 1985 1983"/>
                  <a:gd name="T207" fmla="*/ 1985 h 12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</a:cxnLst>
                <a:rect l="0" t="0" r="r" b="b"/>
                <a:pathLst>
                  <a:path w="137" h="127">
                    <a:moveTo>
                      <a:pt x="48" y="39"/>
                    </a:moveTo>
                    <a:lnTo>
                      <a:pt x="0" y="39"/>
                    </a:lnTo>
                    <a:lnTo>
                      <a:pt x="0" y="55"/>
                    </a:lnTo>
                    <a:lnTo>
                      <a:pt x="48" y="55"/>
                    </a:lnTo>
                    <a:lnTo>
                      <a:pt x="48" y="39"/>
                    </a:lnTo>
                    <a:close/>
                    <a:moveTo>
                      <a:pt x="137" y="2"/>
                    </a:moveTo>
                    <a:lnTo>
                      <a:pt x="124" y="2"/>
                    </a:lnTo>
                    <a:lnTo>
                      <a:pt x="124" y="14"/>
                    </a:lnTo>
                    <a:lnTo>
                      <a:pt x="124" y="36"/>
                    </a:lnTo>
                    <a:lnTo>
                      <a:pt x="124" y="59"/>
                    </a:lnTo>
                    <a:lnTo>
                      <a:pt x="121" y="68"/>
                    </a:lnTo>
                    <a:lnTo>
                      <a:pt x="117" y="73"/>
                    </a:lnTo>
                    <a:lnTo>
                      <a:pt x="112" y="79"/>
                    </a:lnTo>
                    <a:lnTo>
                      <a:pt x="106" y="81"/>
                    </a:lnTo>
                    <a:lnTo>
                      <a:pt x="93" y="81"/>
                    </a:lnTo>
                    <a:lnTo>
                      <a:pt x="87" y="78"/>
                    </a:lnTo>
                    <a:lnTo>
                      <a:pt x="77" y="67"/>
                    </a:lnTo>
                    <a:lnTo>
                      <a:pt x="75" y="58"/>
                    </a:lnTo>
                    <a:lnTo>
                      <a:pt x="75" y="35"/>
                    </a:lnTo>
                    <a:lnTo>
                      <a:pt x="77" y="26"/>
                    </a:lnTo>
                    <a:lnTo>
                      <a:pt x="86" y="14"/>
                    </a:lnTo>
                    <a:lnTo>
                      <a:pt x="92" y="12"/>
                    </a:lnTo>
                    <a:lnTo>
                      <a:pt x="105" y="12"/>
                    </a:lnTo>
                    <a:lnTo>
                      <a:pt x="111" y="15"/>
                    </a:lnTo>
                    <a:lnTo>
                      <a:pt x="121" y="27"/>
                    </a:lnTo>
                    <a:lnTo>
                      <a:pt x="124" y="36"/>
                    </a:lnTo>
                    <a:lnTo>
                      <a:pt x="124" y="14"/>
                    </a:lnTo>
                    <a:lnTo>
                      <a:pt x="122" y="12"/>
                    </a:lnTo>
                    <a:lnTo>
                      <a:pt x="117" y="4"/>
                    </a:lnTo>
                    <a:lnTo>
                      <a:pt x="109" y="0"/>
                    </a:lnTo>
                    <a:lnTo>
                      <a:pt x="90" y="0"/>
                    </a:lnTo>
                    <a:lnTo>
                      <a:pt x="84" y="1"/>
                    </a:lnTo>
                    <a:lnTo>
                      <a:pt x="72" y="9"/>
                    </a:lnTo>
                    <a:lnTo>
                      <a:pt x="67" y="14"/>
                    </a:lnTo>
                    <a:lnTo>
                      <a:pt x="64" y="22"/>
                    </a:lnTo>
                    <a:lnTo>
                      <a:pt x="61" y="29"/>
                    </a:lnTo>
                    <a:lnTo>
                      <a:pt x="59" y="36"/>
                    </a:lnTo>
                    <a:lnTo>
                      <a:pt x="59" y="61"/>
                    </a:lnTo>
                    <a:lnTo>
                      <a:pt x="63" y="73"/>
                    </a:lnTo>
                    <a:lnTo>
                      <a:pt x="79" y="90"/>
                    </a:lnTo>
                    <a:lnTo>
                      <a:pt x="88" y="94"/>
                    </a:lnTo>
                    <a:lnTo>
                      <a:pt x="103" y="94"/>
                    </a:lnTo>
                    <a:lnTo>
                      <a:pt x="108" y="93"/>
                    </a:lnTo>
                    <a:lnTo>
                      <a:pt x="116" y="88"/>
                    </a:lnTo>
                    <a:lnTo>
                      <a:pt x="120" y="86"/>
                    </a:lnTo>
                    <a:lnTo>
                      <a:pt x="122" y="82"/>
                    </a:lnTo>
                    <a:lnTo>
                      <a:pt x="122" y="127"/>
                    </a:lnTo>
                    <a:lnTo>
                      <a:pt x="137" y="127"/>
                    </a:lnTo>
                    <a:lnTo>
                      <a:pt x="137" y="82"/>
                    </a:lnTo>
                    <a:lnTo>
                      <a:pt x="137" y="81"/>
                    </a:lnTo>
                    <a:lnTo>
                      <a:pt x="137" y="14"/>
                    </a:lnTo>
                    <a:lnTo>
                      <a:pt x="137" y="2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5" name="Group 15"/>
            <p:cNvGrpSpPr>
              <a:grpSpLocks/>
            </p:cNvGrpSpPr>
            <p:nvPr/>
          </p:nvGrpSpPr>
          <p:grpSpPr bwMode="auto">
            <a:xfrm>
              <a:off x="1246737" y="2823265"/>
              <a:ext cx="1200150" cy="673100"/>
              <a:chOff x="6304" y="-49"/>
              <a:chExt cx="1890" cy="1061"/>
            </a:xfrm>
          </p:grpSpPr>
          <p:sp>
            <p:nvSpPr>
              <p:cNvPr id="26" name="AutoShape 16"/>
              <p:cNvSpPr>
                <a:spLocks/>
              </p:cNvSpPr>
              <p:nvPr/>
            </p:nvSpPr>
            <p:spPr bwMode="auto">
              <a:xfrm>
                <a:off x="6818" y="65"/>
                <a:ext cx="866" cy="415"/>
              </a:xfrm>
              <a:custGeom>
                <a:avLst/>
                <a:gdLst>
                  <a:gd name="T0" fmla="+- 0 6818 6818"/>
                  <a:gd name="T1" fmla="*/ T0 w 866"/>
                  <a:gd name="T2" fmla="+- 0 480 65"/>
                  <a:gd name="T3" fmla="*/ 480 h 415"/>
                  <a:gd name="T4" fmla="+- 0 7684 6818"/>
                  <a:gd name="T5" fmla="*/ T4 w 866"/>
                  <a:gd name="T6" fmla="+- 0 480 65"/>
                  <a:gd name="T7" fmla="*/ 480 h 415"/>
                  <a:gd name="T8" fmla="+- 0 7236 6818"/>
                  <a:gd name="T9" fmla="*/ T8 w 866"/>
                  <a:gd name="T10" fmla="+- 0 65 65"/>
                  <a:gd name="T11" fmla="*/ 65 h 415"/>
                  <a:gd name="T12" fmla="+- 0 7416 6818"/>
                  <a:gd name="T13" fmla="*/ T12 w 866"/>
                  <a:gd name="T14" fmla="+- 0 126 65"/>
                  <a:gd name="T15" fmla="*/ 126 h 415"/>
                  <a:gd name="T16" fmla="+- 0 7558 6818"/>
                  <a:gd name="T17" fmla="*/ T16 w 866"/>
                  <a:gd name="T18" fmla="+- 0 269 65"/>
                  <a:gd name="T19" fmla="*/ 269 h 415"/>
                  <a:gd name="T20" fmla="+- 0 7651 6818"/>
                  <a:gd name="T21" fmla="*/ T20 w 866"/>
                  <a:gd name="T22" fmla="+- 0 414 65"/>
                  <a:gd name="T23" fmla="*/ 414 h 415"/>
                  <a:gd name="T24" fmla="+- 0 7684 6818"/>
                  <a:gd name="T25" fmla="*/ T24 w 866"/>
                  <a:gd name="T26" fmla="+- 0 480 65"/>
                  <a:gd name="T27" fmla="*/ 480 h 415"/>
                  <a:gd name="T28" fmla="+- 0 6818 6818"/>
                  <a:gd name="T29" fmla="*/ T28 w 866"/>
                  <a:gd name="T30" fmla="+- 0 480 65"/>
                  <a:gd name="T31" fmla="*/ 480 h 415"/>
                  <a:gd name="T32" fmla="+- 0 6874 6818"/>
                  <a:gd name="T33" fmla="*/ T32 w 866"/>
                  <a:gd name="T34" fmla="+- 0 375 65"/>
                  <a:gd name="T35" fmla="*/ 375 h 415"/>
                  <a:gd name="T36" fmla="+- 0 6928 6818"/>
                  <a:gd name="T37" fmla="*/ T36 w 866"/>
                  <a:gd name="T38" fmla="+- 0 288 65"/>
                  <a:gd name="T39" fmla="*/ 288 h 415"/>
                  <a:gd name="T40" fmla="+- 0 6982 6818"/>
                  <a:gd name="T41" fmla="*/ T40 w 866"/>
                  <a:gd name="T42" fmla="+- 0 217 65"/>
                  <a:gd name="T43" fmla="*/ 217 h 415"/>
                  <a:gd name="T44" fmla="+- 0 7035 6818"/>
                  <a:gd name="T45" fmla="*/ T44 w 866"/>
                  <a:gd name="T46" fmla="+- 0 160 65"/>
                  <a:gd name="T47" fmla="*/ 160 h 415"/>
                  <a:gd name="T48" fmla="+- 0 7087 6818"/>
                  <a:gd name="T49" fmla="*/ T48 w 866"/>
                  <a:gd name="T50" fmla="+- 0 118 65"/>
                  <a:gd name="T51" fmla="*/ 118 h 415"/>
                  <a:gd name="T52" fmla="+- 0 7138 6818"/>
                  <a:gd name="T53" fmla="*/ T52 w 866"/>
                  <a:gd name="T54" fmla="+- 0 89 65"/>
                  <a:gd name="T55" fmla="*/ 89 h 415"/>
                  <a:gd name="T56" fmla="+- 0 7187 6818"/>
                  <a:gd name="T57" fmla="*/ T56 w 866"/>
                  <a:gd name="T58" fmla="+- 0 72 65"/>
                  <a:gd name="T59" fmla="*/ 72 h 415"/>
                  <a:gd name="T60" fmla="+- 0 7236 6818"/>
                  <a:gd name="T61" fmla="*/ T60 w 866"/>
                  <a:gd name="T62" fmla="+- 0 65 65"/>
                  <a:gd name="T63" fmla="*/ 65 h 41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</a:cxnLst>
                <a:rect l="0" t="0" r="r" b="b"/>
                <a:pathLst>
                  <a:path w="866" h="415">
                    <a:moveTo>
                      <a:pt x="0" y="415"/>
                    </a:moveTo>
                    <a:lnTo>
                      <a:pt x="866" y="415"/>
                    </a:lnTo>
                    <a:moveTo>
                      <a:pt x="418" y="0"/>
                    </a:moveTo>
                    <a:lnTo>
                      <a:pt x="598" y="61"/>
                    </a:lnTo>
                    <a:lnTo>
                      <a:pt x="740" y="204"/>
                    </a:lnTo>
                    <a:lnTo>
                      <a:pt x="833" y="349"/>
                    </a:lnTo>
                    <a:lnTo>
                      <a:pt x="866" y="415"/>
                    </a:lnTo>
                    <a:moveTo>
                      <a:pt x="0" y="415"/>
                    </a:moveTo>
                    <a:lnTo>
                      <a:pt x="56" y="310"/>
                    </a:lnTo>
                    <a:lnTo>
                      <a:pt x="110" y="223"/>
                    </a:lnTo>
                    <a:lnTo>
                      <a:pt x="164" y="152"/>
                    </a:lnTo>
                    <a:lnTo>
                      <a:pt x="217" y="95"/>
                    </a:lnTo>
                    <a:lnTo>
                      <a:pt x="269" y="53"/>
                    </a:lnTo>
                    <a:lnTo>
                      <a:pt x="320" y="24"/>
                    </a:lnTo>
                    <a:lnTo>
                      <a:pt x="369" y="7"/>
                    </a:lnTo>
                    <a:lnTo>
                      <a:pt x="418" y="0"/>
                    </a:lnTo>
                  </a:path>
                </a:pathLst>
              </a:custGeom>
              <a:noFill/>
              <a:ln w="7112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Freeform 17"/>
              <p:cNvSpPr>
                <a:spLocks/>
              </p:cNvSpPr>
              <p:nvPr/>
            </p:nvSpPr>
            <p:spPr bwMode="auto">
              <a:xfrm>
                <a:off x="7199" y="38"/>
                <a:ext cx="46" cy="58"/>
              </a:xfrm>
              <a:custGeom>
                <a:avLst/>
                <a:gdLst>
                  <a:gd name="T0" fmla="+- 0 7199 7199"/>
                  <a:gd name="T1" fmla="*/ T0 w 46"/>
                  <a:gd name="T2" fmla="+- 0 38 38"/>
                  <a:gd name="T3" fmla="*/ 38 h 58"/>
                  <a:gd name="T4" fmla="+- 0 7244 7199"/>
                  <a:gd name="T5" fmla="*/ T4 w 46"/>
                  <a:gd name="T6" fmla="+- 0 65 38"/>
                  <a:gd name="T7" fmla="*/ 65 h 58"/>
                  <a:gd name="T8" fmla="+- 0 7201 7199"/>
                  <a:gd name="T9" fmla="*/ T8 w 46"/>
                  <a:gd name="T10" fmla="+- 0 95 38"/>
                  <a:gd name="T11" fmla="*/ 95 h 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46" h="58">
                    <a:moveTo>
                      <a:pt x="0" y="0"/>
                    </a:moveTo>
                    <a:lnTo>
                      <a:pt x="45" y="27"/>
                    </a:lnTo>
                    <a:lnTo>
                      <a:pt x="2" y="57"/>
                    </a:lnTo>
                  </a:path>
                </a:pathLst>
              </a:custGeom>
              <a:noFill/>
              <a:ln w="7087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AutoShape 18"/>
              <p:cNvSpPr>
                <a:spLocks/>
              </p:cNvSpPr>
              <p:nvPr/>
            </p:nvSpPr>
            <p:spPr bwMode="auto">
              <a:xfrm>
                <a:off x="6818" y="156"/>
                <a:ext cx="861" cy="325"/>
              </a:xfrm>
              <a:custGeom>
                <a:avLst/>
                <a:gdLst>
                  <a:gd name="T0" fmla="+- 0 7240 6818"/>
                  <a:gd name="T1" fmla="*/ T0 w 861"/>
                  <a:gd name="T2" fmla="+- 0 156 156"/>
                  <a:gd name="T3" fmla="*/ 156 h 325"/>
                  <a:gd name="T4" fmla="+- 0 7417 6818"/>
                  <a:gd name="T5" fmla="*/ T4 w 861"/>
                  <a:gd name="T6" fmla="+- 0 203 156"/>
                  <a:gd name="T7" fmla="*/ 203 h 325"/>
                  <a:gd name="T8" fmla="+- 0 7555 6818"/>
                  <a:gd name="T9" fmla="*/ T8 w 861"/>
                  <a:gd name="T10" fmla="+- 0 313 156"/>
                  <a:gd name="T11" fmla="*/ 313 h 325"/>
                  <a:gd name="T12" fmla="+- 0 7646 6818"/>
                  <a:gd name="T13" fmla="*/ T12 w 861"/>
                  <a:gd name="T14" fmla="+- 0 424 156"/>
                  <a:gd name="T15" fmla="*/ 424 h 325"/>
                  <a:gd name="T16" fmla="+- 0 7679 6818"/>
                  <a:gd name="T17" fmla="*/ T16 w 861"/>
                  <a:gd name="T18" fmla="+- 0 475 156"/>
                  <a:gd name="T19" fmla="*/ 475 h 325"/>
                  <a:gd name="T20" fmla="+- 0 6818 6818"/>
                  <a:gd name="T21" fmla="*/ T20 w 861"/>
                  <a:gd name="T22" fmla="+- 0 480 156"/>
                  <a:gd name="T23" fmla="*/ 480 h 325"/>
                  <a:gd name="T24" fmla="+- 0 6883 6818"/>
                  <a:gd name="T25" fmla="*/ T24 w 861"/>
                  <a:gd name="T26" fmla="+- 0 388 156"/>
                  <a:gd name="T27" fmla="*/ 388 h 325"/>
                  <a:gd name="T28" fmla="+- 0 6947 6818"/>
                  <a:gd name="T29" fmla="*/ T28 w 861"/>
                  <a:gd name="T30" fmla="+- 0 313 156"/>
                  <a:gd name="T31" fmla="*/ 313 h 325"/>
                  <a:gd name="T32" fmla="+- 0 7009 6818"/>
                  <a:gd name="T33" fmla="*/ T32 w 861"/>
                  <a:gd name="T34" fmla="+- 0 254 156"/>
                  <a:gd name="T35" fmla="*/ 254 h 325"/>
                  <a:gd name="T36" fmla="+- 0 7070 6818"/>
                  <a:gd name="T37" fmla="*/ T36 w 861"/>
                  <a:gd name="T38" fmla="+- 0 210 156"/>
                  <a:gd name="T39" fmla="*/ 210 h 325"/>
                  <a:gd name="T40" fmla="+- 0 7129 6818"/>
                  <a:gd name="T41" fmla="*/ T40 w 861"/>
                  <a:gd name="T42" fmla="+- 0 180 156"/>
                  <a:gd name="T43" fmla="*/ 180 h 325"/>
                  <a:gd name="T44" fmla="+- 0 7186 6818"/>
                  <a:gd name="T45" fmla="*/ T44 w 861"/>
                  <a:gd name="T46" fmla="+- 0 163 156"/>
                  <a:gd name="T47" fmla="*/ 163 h 325"/>
                  <a:gd name="T48" fmla="+- 0 7240 6818"/>
                  <a:gd name="T49" fmla="*/ T48 w 861"/>
                  <a:gd name="T50" fmla="+- 0 156 156"/>
                  <a:gd name="T51" fmla="*/ 156 h 32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861" h="325">
                    <a:moveTo>
                      <a:pt x="422" y="0"/>
                    </a:moveTo>
                    <a:lnTo>
                      <a:pt x="599" y="47"/>
                    </a:lnTo>
                    <a:lnTo>
                      <a:pt x="737" y="157"/>
                    </a:lnTo>
                    <a:lnTo>
                      <a:pt x="828" y="268"/>
                    </a:lnTo>
                    <a:lnTo>
                      <a:pt x="861" y="319"/>
                    </a:lnTo>
                    <a:moveTo>
                      <a:pt x="0" y="324"/>
                    </a:moveTo>
                    <a:lnTo>
                      <a:pt x="65" y="232"/>
                    </a:lnTo>
                    <a:lnTo>
                      <a:pt x="129" y="157"/>
                    </a:lnTo>
                    <a:lnTo>
                      <a:pt x="191" y="98"/>
                    </a:lnTo>
                    <a:lnTo>
                      <a:pt x="252" y="54"/>
                    </a:lnTo>
                    <a:lnTo>
                      <a:pt x="311" y="24"/>
                    </a:lnTo>
                    <a:lnTo>
                      <a:pt x="368" y="7"/>
                    </a:lnTo>
                    <a:lnTo>
                      <a:pt x="422" y="0"/>
                    </a:lnTo>
                  </a:path>
                </a:pathLst>
              </a:custGeom>
              <a:noFill/>
              <a:ln w="7112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Freeform 19"/>
              <p:cNvSpPr>
                <a:spLocks/>
              </p:cNvSpPr>
              <p:nvPr/>
            </p:nvSpPr>
            <p:spPr bwMode="auto">
              <a:xfrm>
                <a:off x="7204" y="128"/>
                <a:ext cx="45" cy="58"/>
              </a:xfrm>
              <a:custGeom>
                <a:avLst/>
                <a:gdLst>
                  <a:gd name="T0" fmla="+- 0 7204 7204"/>
                  <a:gd name="T1" fmla="*/ T0 w 45"/>
                  <a:gd name="T2" fmla="+- 0 129 129"/>
                  <a:gd name="T3" fmla="*/ 129 h 58"/>
                  <a:gd name="T4" fmla="+- 0 7249 7204"/>
                  <a:gd name="T5" fmla="*/ T4 w 45"/>
                  <a:gd name="T6" fmla="+- 0 156 129"/>
                  <a:gd name="T7" fmla="*/ 156 h 58"/>
                  <a:gd name="T8" fmla="+- 0 7206 7204"/>
                  <a:gd name="T9" fmla="*/ T8 w 45"/>
                  <a:gd name="T10" fmla="+- 0 186 129"/>
                  <a:gd name="T11" fmla="*/ 186 h 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45" h="58">
                    <a:moveTo>
                      <a:pt x="0" y="0"/>
                    </a:moveTo>
                    <a:lnTo>
                      <a:pt x="45" y="27"/>
                    </a:lnTo>
                    <a:lnTo>
                      <a:pt x="2" y="57"/>
                    </a:lnTo>
                  </a:path>
                </a:pathLst>
              </a:custGeom>
              <a:noFill/>
              <a:ln w="7087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AutoShape 20"/>
              <p:cNvSpPr>
                <a:spLocks/>
              </p:cNvSpPr>
              <p:nvPr/>
            </p:nvSpPr>
            <p:spPr bwMode="auto">
              <a:xfrm>
                <a:off x="6818" y="253"/>
                <a:ext cx="866" cy="227"/>
              </a:xfrm>
              <a:custGeom>
                <a:avLst/>
                <a:gdLst>
                  <a:gd name="T0" fmla="+- 0 7234 6818"/>
                  <a:gd name="T1" fmla="*/ T0 w 866"/>
                  <a:gd name="T2" fmla="+- 0 253 253"/>
                  <a:gd name="T3" fmla="*/ 253 h 227"/>
                  <a:gd name="T4" fmla="+- 0 7412 6818"/>
                  <a:gd name="T5" fmla="*/ T4 w 866"/>
                  <a:gd name="T6" fmla="+- 0 290 253"/>
                  <a:gd name="T7" fmla="*/ 290 h 227"/>
                  <a:gd name="T8" fmla="+- 0 7555 6818"/>
                  <a:gd name="T9" fmla="*/ T8 w 866"/>
                  <a:gd name="T10" fmla="+- 0 368 253"/>
                  <a:gd name="T11" fmla="*/ 368 h 227"/>
                  <a:gd name="T12" fmla="+- 0 7650 6818"/>
                  <a:gd name="T13" fmla="*/ T12 w 866"/>
                  <a:gd name="T14" fmla="+- 0 445 253"/>
                  <a:gd name="T15" fmla="*/ 445 h 227"/>
                  <a:gd name="T16" fmla="+- 0 7684 6818"/>
                  <a:gd name="T17" fmla="*/ T16 w 866"/>
                  <a:gd name="T18" fmla="+- 0 480 253"/>
                  <a:gd name="T19" fmla="*/ 480 h 227"/>
                  <a:gd name="T20" fmla="+- 0 6818 6818"/>
                  <a:gd name="T21" fmla="*/ T20 w 866"/>
                  <a:gd name="T22" fmla="+- 0 480 253"/>
                  <a:gd name="T23" fmla="*/ 480 h 227"/>
                  <a:gd name="T24" fmla="+- 0 6890 6818"/>
                  <a:gd name="T25" fmla="*/ T24 w 866"/>
                  <a:gd name="T26" fmla="+- 0 404 253"/>
                  <a:gd name="T27" fmla="*/ 404 h 227"/>
                  <a:gd name="T28" fmla="+- 0 6961 6818"/>
                  <a:gd name="T29" fmla="*/ T28 w 866"/>
                  <a:gd name="T30" fmla="+- 0 345 253"/>
                  <a:gd name="T31" fmla="*/ 345 h 227"/>
                  <a:gd name="T32" fmla="+- 0 7031 6818"/>
                  <a:gd name="T33" fmla="*/ T32 w 866"/>
                  <a:gd name="T34" fmla="+- 0 302 253"/>
                  <a:gd name="T35" fmla="*/ 302 h 227"/>
                  <a:gd name="T36" fmla="+- 0 7101 6818"/>
                  <a:gd name="T37" fmla="*/ T36 w 866"/>
                  <a:gd name="T38" fmla="+- 0 274 253"/>
                  <a:gd name="T39" fmla="*/ 274 h 227"/>
                  <a:gd name="T40" fmla="+- 0 7169 6818"/>
                  <a:gd name="T41" fmla="*/ T40 w 866"/>
                  <a:gd name="T42" fmla="+- 0 258 253"/>
                  <a:gd name="T43" fmla="*/ 258 h 227"/>
                  <a:gd name="T44" fmla="+- 0 7234 6818"/>
                  <a:gd name="T45" fmla="*/ T44 w 866"/>
                  <a:gd name="T46" fmla="+- 0 253 253"/>
                  <a:gd name="T47" fmla="*/ 253 h 22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866" h="227">
                    <a:moveTo>
                      <a:pt x="416" y="0"/>
                    </a:moveTo>
                    <a:lnTo>
                      <a:pt x="594" y="37"/>
                    </a:lnTo>
                    <a:lnTo>
                      <a:pt x="737" y="115"/>
                    </a:lnTo>
                    <a:lnTo>
                      <a:pt x="832" y="192"/>
                    </a:lnTo>
                    <a:lnTo>
                      <a:pt x="866" y="227"/>
                    </a:lnTo>
                    <a:moveTo>
                      <a:pt x="0" y="227"/>
                    </a:moveTo>
                    <a:lnTo>
                      <a:pt x="72" y="151"/>
                    </a:lnTo>
                    <a:lnTo>
                      <a:pt x="143" y="92"/>
                    </a:lnTo>
                    <a:lnTo>
                      <a:pt x="213" y="49"/>
                    </a:lnTo>
                    <a:lnTo>
                      <a:pt x="283" y="21"/>
                    </a:lnTo>
                    <a:lnTo>
                      <a:pt x="351" y="5"/>
                    </a:lnTo>
                    <a:lnTo>
                      <a:pt x="416" y="0"/>
                    </a:lnTo>
                  </a:path>
                </a:pathLst>
              </a:custGeom>
              <a:noFill/>
              <a:ln w="7112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Freeform 21"/>
              <p:cNvSpPr>
                <a:spLocks/>
              </p:cNvSpPr>
              <p:nvPr/>
            </p:nvSpPr>
            <p:spPr bwMode="auto">
              <a:xfrm>
                <a:off x="7198" y="224"/>
                <a:ext cx="45" cy="58"/>
              </a:xfrm>
              <a:custGeom>
                <a:avLst/>
                <a:gdLst>
                  <a:gd name="T0" fmla="+- 0 7199 7199"/>
                  <a:gd name="T1" fmla="*/ T0 w 45"/>
                  <a:gd name="T2" fmla="+- 0 225 225"/>
                  <a:gd name="T3" fmla="*/ 225 h 58"/>
                  <a:gd name="T4" fmla="+- 0 7243 7199"/>
                  <a:gd name="T5" fmla="*/ T4 w 45"/>
                  <a:gd name="T6" fmla="+- 0 254 225"/>
                  <a:gd name="T7" fmla="*/ 254 h 58"/>
                  <a:gd name="T8" fmla="+- 0 7199 7199"/>
                  <a:gd name="T9" fmla="*/ T8 w 45"/>
                  <a:gd name="T10" fmla="+- 0 282 225"/>
                  <a:gd name="T11" fmla="*/ 282 h 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45" h="58">
                    <a:moveTo>
                      <a:pt x="0" y="0"/>
                    </a:moveTo>
                    <a:lnTo>
                      <a:pt x="44" y="29"/>
                    </a:lnTo>
                    <a:lnTo>
                      <a:pt x="0" y="57"/>
                    </a:lnTo>
                  </a:path>
                </a:pathLst>
              </a:custGeom>
              <a:noFill/>
              <a:ln w="7087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AutoShape 22"/>
              <p:cNvSpPr>
                <a:spLocks/>
              </p:cNvSpPr>
              <p:nvPr/>
            </p:nvSpPr>
            <p:spPr bwMode="auto">
              <a:xfrm>
                <a:off x="6818" y="479"/>
                <a:ext cx="866" cy="415"/>
              </a:xfrm>
              <a:custGeom>
                <a:avLst/>
                <a:gdLst>
                  <a:gd name="T0" fmla="+- 0 7236 6818"/>
                  <a:gd name="T1" fmla="*/ T0 w 866"/>
                  <a:gd name="T2" fmla="+- 0 895 480"/>
                  <a:gd name="T3" fmla="*/ 895 h 415"/>
                  <a:gd name="T4" fmla="+- 0 7416 6818"/>
                  <a:gd name="T5" fmla="*/ T4 w 866"/>
                  <a:gd name="T6" fmla="+- 0 834 480"/>
                  <a:gd name="T7" fmla="*/ 834 h 415"/>
                  <a:gd name="T8" fmla="+- 0 7558 6818"/>
                  <a:gd name="T9" fmla="*/ T8 w 866"/>
                  <a:gd name="T10" fmla="+- 0 691 480"/>
                  <a:gd name="T11" fmla="*/ 691 h 415"/>
                  <a:gd name="T12" fmla="+- 0 7651 6818"/>
                  <a:gd name="T13" fmla="*/ T12 w 866"/>
                  <a:gd name="T14" fmla="+- 0 546 480"/>
                  <a:gd name="T15" fmla="*/ 546 h 415"/>
                  <a:gd name="T16" fmla="+- 0 7684 6818"/>
                  <a:gd name="T17" fmla="*/ T16 w 866"/>
                  <a:gd name="T18" fmla="+- 0 480 480"/>
                  <a:gd name="T19" fmla="*/ 480 h 415"/>
                  <a:gd name="T20" fmla="+- 0 6818 6818"/>
                  <a:gd name="T21" fmla="*/ T20 w 866"/>
                  <a:gd name="T22" fmla="+- 0 480 480"/>
                  <a:gd name="T23" fmla="*/ 480 h 415"/>
                  <a:gd name="T24" fmla="+- 0 6874 6818"/>
                  <a:gd name="T25" fmla="*/ T24 w 866"/>
                  <a:gd name="T26" fmla="+- 0 585 480"/>
                  <a:gd name="T27" fmla="*/ 585 h 415"/>
                  <a:gd name="T28" fmla="+- 0 6928 6818"/>
                  <a:gd name="T29" fmla="*/ T28 w 866"/>
                  <a:gd name="T30" fmla="+- 0 672 480"/>
                  <a:gd name="T31" fmla="*/ 672 h 415"/>
                  <a:gd name="T32" fmla="+- 0 6982 6818"/>
                  <a:gd name="T33" fmla="*/ T32 w 866"/>
                  <a:gd name="T34" fmla="+- 0 744 480"/>
                  <a:gd name="T35" fmla="*/ 744 h 415"/>
                  <a:gd name="T36" fmla="+- 0 7035 6818"/>
                  <a:gd name="T37" fmla="*/ T36 w 866"/>
                  <a:gd name="T38" fmla="+- 0 800 480"/>
                  <a:gd name="T39" fmla="*/ 800 h 415"/>
                  <a:gd name="T40" fmla="+- 0 7087 6818"/>
                  <a:gd name="T41" fmla="*/ T40 w 866"/>
                  <a:gd name="T42" fmla="+- 0 842 480"/>
                  <a:gd name="T43" fmla="*/ 842 h 415"/>
                  <a:gd name="T44" fmla="+- 0 7138 6818"/>
                  <a:gd name="T45" fmla="*/ T44 w 866"/>
                  <a:gd name="T46" fmla="+- 0 871 480"/>
                  <a:gd name="T47" fmla="*/ 871 h 415"/>
                  <a:gd name="T48" fmla="+- 0 7187 6818"/>
                  <a:gd name="T49" fmla="*/ T48 w 866"/>
                  <a:gd name="T50" fmla="+- 0 888 480"/>
                  <a:gd name="T51" fmla="*/ 888 h 415"/>
                  <a:gd name="T52" fmla="+- 0 7236 6818"/>
                  <a:gd name="T53" fmla="*/ T52 w 866"/>
                  <a:gd name="T54" fmla="+- 0 895 480"/>
                  <a:gd name="T55" fmla="*/ 895 h 41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</a:cxnLst>
                <a:rect l="0" t="0" r="r" b="b"/>
                <a:pathLst>
                  <a:path w="866" h="415">
                    <a:moveTo>
                      <a:pt x="418" y="415"/>
                    </a:moveTo>
                    <a:lnTo>
                      <a:pt x="598" y="354"/>
                    </a:lnTo>
                    <a:lnTo>
                      <a:pt x="740" y="211"/>
                    </a:lnTo>
                    <a:lnTo>
                      <a:pt x="833" y="66"/>
                    </a:lnTo>
                    <a:lnTo>
                      <a:pt x="866" y="0"/>
                    </a:lnTo>
                    <a:moveTo>
                      <a:pt x="0" y="0"/>
                    </a:moveTo>
                    <a:lnTo>
                      <a:pt x="56" y="105"/>
                    </a:lnTo>
                    <a:lnTo>
                      <a:pt x="110" y="192"/>
                    </a:lnTo>
                    <a:lnTo>
                      <a:pt x="164" y="264"/>
                    </a:lnTo>
                    <a:lnTo>
                      <a:pt x="217" y="320"/>
                    </a:lnTo>
                    <a:lnTo>
                      <a:pt x="269" y="362"/>
                    </a:lnTo>
                    <a:lnTo>
                      <a:pt x="320" y="391"/>
                    </a:lnTo>
                    <a:lnTo>
                      <a:pt x="369" y="408"/>
                    </a:lnTo>
                    <a:lnTo>
                      <a:pt x="418" y="415"/>
                    </a:lnTo>
                  </a:path>
                </a:pathLst>
              </a:custGeom>
              <a:noFill/>
              <a:ln w="7112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Freeform 23"/>
              <p:cNvSpPr>
                <a:spLocks/>
              </p:cNvSpPr>
              <p:nvPr/>
            </p:nvSpPr>
            <p:spPr bwMode="auto">
              <a:xfrm>
                <a:off x="7199" y="864"/>
                <a:ext cx="46" cy="58"/>
              </a:xfrm>
              <a:custGeom>
                <a:avLst/>
                <a:gdLst>
                  <a:gd name="T0" fmla="+- 0 7201 7199"/>
                  <a:gd name="T1" fmla="*/ T0 w 46"/>
                  <a:gd name="T2" fmla="+- 0 865 865"/>
                  <a:gd name="T3" fmla="*/ 865 h 58"/>
                  <a:gd name="T4" fmla="+- 0 7244 7199"/>
                  <a:gd name="T5" fmla="*/ T4 w 46"/>
                  <a:gd name="T6" fmla="+- 0 895 865"/>
                  <a:gd name="T7" fmla="*/ 895 h 58"/>
                  <a:gd name="T8" fmla="+- 0 7199 7199"/>
                  <a:gd name="T9" fmla="*/ T8 w 46"/>
                  <a:gd name="T10" fmla="+- 0 922 865"/>
                  <a:gd name="T11" fmla="*/ 922 h 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46" h="58">
                    <a:moveTo>
                      <a:pt x="2" y="0"/>
                    </a:moveTo>
                    <a:lnTo>
                      <a:pt x="45" y="30"/>
                    </a:lnTo>
                    <a:lnTo>
                      <a:pt x="0" y="57"/>
                    </a:lnTo>
                  </a:path>
                </a:pathLst>
              </a:custGeom>
              <a:noFill/>
              <a:ln w="7087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AutoShape 24"/>
              <p:cNvSpPr>
                <a:spLocks/>
              </p:cNvSpPr>
              <p:nvPr/>
            </p:nvSpPr>
            <p:spPr bwMode="auto">
              <a:xfrm>
                <a:off x="6818" y="479"/>
                <a:ext cx="853" cy="325"/>
              </a:xfrm>
              <a:custGeom>
                <a:avLst/>
                <a:gdLst>
                  <a:gd name="T0" fmla="+- 0 7240 6818"/>
                  <a:gd name="T1" fmla="*/ T0 w 853"/>
                  <a:gd name="T2" fmla="+- 0 804 480"/>
                  <a:gd name="T3" fmla="*/ 804 h 325"/>
                  <a:gd name="T4" fmla="+- 0 7415 6818"/>
                  <a:gd name="T5" fmla="*/ T4 w 853"/>
                  <a:gd name="T6" fmla="+- 0 758 480"/>
                  <a:gd name="T7" fmla="*/ 758 h 325"/>
                  <a:gd name="T8" fmla="+- 0 7551 6818"/>
                  <a:gd name="T9" fmla="*/ T8 w 853"/>
                  <a:gd name="T10" fmla="+- 0 648 480"/>
                  <a:gd name="T11" fmla="*/ 648 h 325"/>
                  <a:gd name="T12" fmla="+- 0 7639 6818"/>
                  <a:gd name="T13" fmla="*/ T12 w 853"/>
                  <a:gd name="T14" fmla="+- 0 538 480"/>
                  <a:gd name="T15" fmla="*/ 538 h 325"/>
                  <a:gd name="T16" fmla="+- 0 7671 6818"/>
                  <a:gd name="T17" fmla="*/ T16 w 853"/>
                  <a:gd name="T18" fmla="+- 0 487 480"/>
                  <a:gd name="T19" fmla="*/ 487 h 325"/>
                  <a:gd name="T20" fmla="+- 0 6818 6818"/>
                  <a:gd name="T21" fmla="*/ T20 w 853"/>
                  <a:gd name="T22" fmla="+- 0 480 480"/>
                  <a:gd name="T23" fmla="*/ 480 h 325"/>
                  <a:gd name="T24" fmla="+- 0 6883 6818"/>
                  <a:gd name="T25" fmla="*/ T24 w 853"/>
                  <a:gd name="T26" fmla="+- 0 573 480"/>
                  <a:gd name="T27" fmla="*/ 573 h 325"/>
                  <a:gd name="T28" fmla="+- 0 6947 6818"/>
                  <a:gd name="T29" fmla="*/ T28 w 853"/>
                  <a:gd name="T30" fmla="+- 0 648 480"/>
                  <a:gd name="T31" fmla="*/ 648 h 325"/>
                  <a:gd name="T32" fmla="+- 0 7009 6818"/>
                  <a:gd name="T33" fmla="*/ T32 w 853"/>
                  <a:gd name="T34" fmla="+- 0 706 480"/>
                  <a:gd name="T35" fmla="*/ 706 h 325"/>
                  <a:gd name="T36" fmla="+- 0 7070 6818"/>
                  <a:gd name="T37" fmla="*/ T36 w 853"/>
                  <a:gd name="T38" fmla="+- 0 750 480"/>
                  <a:gd name="T39" fmla="*/ 750 h 325"/>
                  <a:gd name="T40" fmla="+- 0 7129 6818"/>
                  <a:gd name="T41" fmla="*/ T40 w 853"/>
                  <a:gd name="T42" fmla="+- 0 780 480"/>
                  <a:gd name="T43" fmla="*/ 780 h 325"/>
                  <a:gd name="T44" fmla="+- 0 7186 6818"/>
                  <a:gd name="T45" fmla="*/ T44 w 853"/>
                  <a:gd name="T46" fmla="+- 0 797 480"/>
                  <a:gd name="T47" fmla="*/ 797 h 325"/>
                  <a:gd name="T48" fmla="+- 0 7240 6818"/>
                  <a:gd name="T49" fmla="*/ T48 w 853"/>
                  <a:gd name="T50" fmla="+- 0 804 480"/>
                  <a:gd name="T51" fmla="*/ 804 h 32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853" h="325">
                    <a:moveTo>
                      <a:pt x="422" y="324"/>
                    </a:moveTo>
                    <a:lnTo>
                      <a:pt x="597" y="278"/>
                    </a:lnTo>
                    <a:lnTo>
                      <a:pt x="733" y="168"/>
                    </a:lnTo>
                    <a:lnTo>
                      <a:pt x="821" y="58"/>
                    </a:lnTo>
                    <a:lnTo>
                      <a:pt x="853" y="7"/>
                    </a:lnTo>
                    <a:moveTo>
                      <a:pt x="0" y="0"/>
                    </a:moveTo>
                    <a:lnTo>
                      <a:pt x="65" y="93"/>
                    </a:lnTo>
                    <a:lnTo>
                      <a:pt x="129" y="168"/>
                    </a:lnTo>
                    <a:lnTo>
                      <a:pt x="191" y="226"/>
                    </a:lnTo>
                    <a:lnTo>
                      <a:pt x="252" y="270"/>
                    </a:lnTo>
                    <a:lnTo>
                      <a:pt x="311" y="300"/>
                    </a:lnTo>
                    <a:lnTo>
                      <a:pt x="368" y="317"/>
                    </a:lnTo>
                    <a:lnTo>
                      <a:pt x="422" y="324"/>
                    </a:lnTo>
                  </a:path>
                </a:pathLst>
              </a:custGeom>
              <a:noFill/>
              <a:ln w="7112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Freeform 25"/>
              <p:cNvSpPr>
                <a:spLocks/>
              </p:cNvSpPr>
              <p:nvPr/>
            </p:nvSpPr>
            <p:spPr bwMode="auto">
              <a:xfrm>
                <a:off x="7204" y="774"/>
                <a:ext cx="45" cy="58"/>
              </a:xfrm>
              <a:custGeom>
                <a:avLst/>
                <a:gdLst>
                  <a:gd name="T0" fmla="+- 0 7206 7204"/>
                  <a:gd name="T1" fmla="*/ T0 w 45"/>
                  <a:gd name="T2" fmla="+- 0 774 774"/>
                  <a:gd name="T3" fmla="*/ 774 h 58"/>
                  <a:gd name="T4" fmla="+- 0 7249 7204"/>
                  <a:gd name="T5" fmla="*/ T4 w 45"/>
                  <a:gd name="T6" fmla="+- 0 804 774"/>
                  <a:gd name="T7" fmla="*/ 804 h 58"/>
                  <a:gd name="T8" fmla="+- 0 7204 7204"/>
                  <a:gd name="T9" fmla="*/ T8 w 45"/>
                  <a:gd name="T10" fmla="+- 0 832 774"/>
                  <a:gd name="T11" fmla="*/ 832 h 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45" h="58">
                    <a:moveTo>
                      <a:pt x="2" y="0"/>
                    </a:moveTo>
                    <a:lnTo>
                      <a:pt x="45" y="30"/>
                    </a:lnTo>
                    <a:lnTo>
                      <a:pt x="0" y="58"/>
                    </a:lnTo>
                  </a:path>
                </a:pathLst>
              </a:custGeom>
              <a:noFill/>
              <a:ln w="7087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AutoShape 26"/>
              <p:cNvSpPr>
                <a:spLocks/>
              </p:cNvSpPr>
              <p:nvPr/>
            </p:nvSpPr>
            <p:spPr bwMode="auto">
              <a:xfrm>
                <a:off x="6818" y="479"/>
                <a:ext cx="866" cy="227"/>
              </a:xfrm>
              <a:custGeom>
                <a:avLst/>
                <a:gdLst>
                  <a:gd name="T0" fmla="+- 0 7234 6818"/>
                  <a:gd name="T1" fmla="*/ T0 w 866"/>
                  <a:gd name="T2" fmla="+- 0 707 480"/>
                  <a:gd name="T3" fmla="*/ 707 h 227"/>
                  <a:gd name="T4" fmla="+- 0 7412 6818"/>
                  <a:gd name="T5" fmla="*/ T4 w 866"/>
                  <a:gd name="T6" fmla="+- 0 670 480"/>
                  <a:gd name="T7" fmla="*/ 670 h 227"/>
                  <a:gd name="T8" fmla="+- 0 7555 6818"/>
                  <a:gd name="T9" fmla="*/ T8 w 866"/>
                  <a:gd name="T10" fmla="+- 0 593 480"/>
                  <a:gd name="T11" fmla="*/ 593 h 227"/>
                  <a:gd name="T12" fmla="+- 0 7650 6818"/>
                  <a:gd name="T13" fmla="*/ T12 w 866"/>
                  <a:gd name="T14" fmla="+- 0 515 480"/>
                  <a:gd name="T15" fmla="*/ 515 h 227"/>
                  <a:gd name="T16" fmla="+- 0 7684 6818"/>
                  <a:gd name="T17" fmla="*/ T16 w 866"/>
                  <a:gd name="T18" fmla="+- 0 480 480"/>
                  <a:gd name="T19" fmla="*/ 480 h 227"/>
                  <a:gd name="T20" fmla="+- 0 6818 6818"/>
                  <a:gd name="T21" fmla="*/ T20 w 866"/>
                  <a:gd name="T22" fmla="+- 0 480 480"/>
                  <a:gd name="T23" fmla="*/ 480 h 227"/>
                  <a:gd name="T24" fmla="+- 0 6890 6818"/>
                  <a:gd name="T25" fmla="*/ T24 w 866"/>
                  <a:gd name="T26" fmla="+- 0 556 480"/>
                  <a:gd name="T27" fmla="*/ 556 h 227"/>
                  <a:gd name="T28" fmla="+- 0 6961 6818"/>
                  <a:gd name="T29" fmla="*/ T28 w 866"/>
                  <a:gd name="T30" fmla="+- 0 615 480"/>
                  <a:gd name="T31" fmla="*/ 615 h 227"/>
                  <a:gd name="T32" fmla="+- 0 7031 6818"/>
                  <a:gd name="T33" fmla="*/ T32 w 866"/>
                  <a:gd name="T34" fmla="+- 0 658 480"/>
                  <a:gd name="T35" fmla="*/ 658 h 227"/>
                  <a:gd name="T36" fmla="+- 0 7101 6818"/>
                  <a:gd name="T37" fmla="*/ T36 w 866"/>
                  <a:gd name="T38" fmla="+- 0 686 480"/>
                  <a:gd name="T39" fmla="*/ 686 h 227"/>
                  <a:gd name="T40" fmla="+- 0 7169 6818"/>
                  <a:gd name="T41" fmla="*/ T40 w 866"/>
                  <a:gd name="T42" fmla="+- 0 702 480"/>
                  <a:gd name="T43" fmla="*/ 702 h 227"/>
                  <a:gd name="T44" fmla="+- 0 7234 6818"/>
                  <a:gd name="T45" fmla="*/ T44 w 866"/>
                  <a:gd name="T46" fmla="+- 0 707 480"/>
                  <a:gd name="T47" fmla="*/ 707 h 22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</a:cxnLst>
                <a:rect l="0" t="0" r="r" b="b"/>
                <a:pathLst>
                  <a:path w="866" h="227">
                    <a:moveTo>
                      <a:pt x="416" y="227"/>
                    </a:moveTo>
                    <a:lnTo>
                      <a:pt x="594" y="190"/>
                    </a:lnTo>
                    <a:lnTo>
                      <a:pt x="737" y="113"/>
                    </a:lnTo>
                    <a:lnTo>
                      <a:pt x="832" y="35"/>
                    </a:lnTo>
                    <a:lnTo>
                      <a:pt x="866" y="0"/>
                    </a:lnTo>
                    <a:moveTo>
                      <a:pt x="0" y="0"/>
                    </a:moveTo>
                    <a:lnTo>
                      <a:pt x="72" y="76"/>
                    </a:lnTo>
                    <a:lnTo>
                      <a:pt x="143" y="135"/>
                    </a:lnTo>
                    <a:lnTo>
                      <a:pt x="213" y="178"/>
                    </a:lnTo>
                    <a:lnTo>
                      <a:pt x="283" y="206"/>
                    </a:lnTo>
                    <a:lnTo>
                      <a:pt x="351" y="222"/>
                    </a:lnTo>
                    <a:lnTo>
                      <a:pt x="416" y="227"/>
                    </a:lnTo>
                  </a:path>
                </a:pathLst>
              </a:custGeom>
              <a:noFill/>
              <a:ln w="7112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Freeform 27"/>
              <p:cNvSpPr>
                <a:spLocks/>
              </p:cNvSpPr>
              <p:nvPr/>
            </p:nvSpPr>
            <p:spPr bwMode="auto">
              <a:xfrm>
                <a:off x="7198" y="678"/>
                <a:ext cx="45" cy="58"/>
              </a:xfrm>
              <a:custGeom>
                <a:avLst/>
                <a:gdLst>
                  <a:gd name="T0" fmla="+- 0 7199 7199"/>
                  <a:gd name="T1" fmla="*/ T0 w 45"/>
                  <a:gd name="T2" fmla="+- 0 678 678"/>
                  <a:gd name="T3" fmla="*/ 678 h 58"/>
                  <a:gd name="T4" fmla="+- 0 7243 7199"/>
                  <a:gd name="T5" fmla="*/ T4 w 45"/>
                  <a:gd name="T6" fmla="+- 0 707 678"/>
                  <a:gd name="T7" fmla="*/ 707 h 58"/>
                  <a:gd name="T8" fmla="+- 0 7199 7199"/>
                  <a:gd name="T9" fmla="*/ T8 w 45"/>
                  <a:gd name="T10" fmla="+- 0 735 678"/>
                  <a:gd name="T11" fmla="*/ 735 h 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45" h="58">
                    <a:moveTo>
                      <a:pt x="0" y="0"/>
                    </a:moveTo>
                    <a:lnTo>
                      <a:pt x="44" y="29"/>
                    </a:lnTo>
                    <a:lnTo>
                      <a:pt x="0" y="57"/>
                    </a:lnTo>
                  </a:path>
                </a:pathLst>
              </a:custGeom>
              <a:noFill/>
              <a:ln w="7087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AutoShape 28"/>
              <p:cNvSpPr>
                <a:spLocks/>
              </p:cNvSpPr>
              <p:nvPr/>
            </p:nvSpPr>
            <p:spPr bwMode="auto">
              <a:xfrm>
                <a:off x="6815" y="363"/>
                <a:ext cx="865" cy="233"/>
              </a:xfrm>
              <a:custGeom>
                <a:avLst/>
                <a:gdLst>
                  <a:gd name="T0" fmla="+- 0 6821 6816"/>
                  <a:gd name="T1" fmla="*/ T0 w 865"/>
                  <a:gd name="T2" fmla="+- 0 476 364"/>
                  <a:gd name="T3" fmla="*/ 476 h 233"/>
                  <a:gd name="T4" fmla="+- 0 6895 6816"/>
                  <a:gd name="T5" fmla="*/ T4 w 865"/>
                  <a:gd name="T6" fmla="+- 0 442 364"/>
                  <a:gd name="T7" fmla="*/ 442 h 233"/>
                  <a:gd name="T8" fmla="+- 0 6968 6816"/>
                  <a:gd name="T9" fmla="*/ T8 w 865"/>
                  <a:gd name="T10" fmla="+- 0 413 364"/>
                  <a:gd name="T11" fmla="*/ 413 h 233"/>
                  <a:gd name="T12" fmla="+- 0 7041 6816"/>
                  <a:gd name="T13" fmla="*/ T12 w 865"/>
                  <a:gd name="T14" fmla="+- 0 392 364"/>
                  <a:gd name="T15" fmla="*/ 392 h 233"/>
                  <a:gd name="T16" fmla="+- 0 7114 6816"/>
                  <a:gd name="T17" fmla="*/ T16 w 865"/>
                  <a:gd name="T18" fmla="+- 0 376 364"/>
                  <a:gd name="T19" fmla="*/ 376 h 233"/>
                  <a:gd name="T20" fmla="+- 0 7186 6816"/>
                  <a:gd name="T21" fmla="*/ T20 w 865"/>
                  <a:gd name="T22" fmla="+- 0 367 364"/>
                  <a:gd name="T23" fmla="*/ 367 h 233"/>
                  <a:gd name="T24" fmla="+- 0 7258 6816"/>
                  <a:gd name="T25" fmla="*/ T24 w 865"/>
                  <a:gd name="T26" fmla="+- 0 364 364"/>
                  <a:gd name="T27" fmla="*/ 364 h 233"/>
                  <a:gd name="T28" fmla="+- 0 7329 6816"/>
                  <a:gd name="T29" fmla="*/ T28 w 865"/>
                  <a:gd name="T30" fmla="+- 0 367 364"/>
                  <a:gd name="T31" fmla="*/ 367 h 233"/>
                  <a:gd name="T32" fmla="+- 0 7400 6816"/>
                  <a:gd name="T33" fmla="*/ T32 w 865"/>
                  <a:gd name="T34" fmla="+- 0 377 364"/>
                  <a:gd name="T35" fmla="*/ 377 h 233"/>
                  <a:gd name="T36" fmla="+- 0 7471 6816"/>
                  <a:gd name="T37" fmla="*/ T36 w 865"/>
                  <a:gd name="T38" fmla="+- 0 393 364"/>
                  <a:gd name="T39" fmla="*/ 393 h 233"/>
                  <a:gd name="T40" fmla="+- 0 7541 6816"/>
                  <a:gd name="T41" fmla="*/ T40 w 865"/>
                  <a:gd name="T42" fmla="+- 0 416 364"/>
                  <a:gd name="T43" fmla="*/ 416 h 233"/>
                  <a:gd name="T44" fmla="+- 0 7611 6816"/>
                  <a:gd name="T45" fmla="*/ T44 w 865"/>
                  <a:gd name="T46" fmla="+- 0 445 364"/>
                  <a:gd name="T47" fmla="*/ 445 h 233"/>
                  <a:gd name="T48" fmla="+- 0 7680 6816"/>
                  <a:gd name="T49" fmla="*/ T48 w 865"/>
                  <a:gd name="T50" fmla="+- 0 480 364"/>
                  <a:gd name="T51" fmla="*/ 480 h 233"/>
                  <a:gd name="T52" fmla="+- 0 6816 6816"/>
                  <a:gd name="T53" fmla="*/ T52 w 865"/>
                  <a:gd name="T54" fmla="+- 0 484 364"/>
                  <a:gd name="T55" fmla="*/ 484 h 233"/>
                  <a:gd name="T56" fmla="+- 0 6889 6816"/>
                  <a:gd name="T57" fmla="*/ T56 w 865"/>
                  <a:gd name="T58" fmla="+- 0 519 364"/>
                  <a:gd name="T59" fmla="*/ 519 h 233"/>
                  <a:gd name="T60" fmla="+- 0 6963 6816"/>
                  <a:gd name="T61" fmla="*/ T60 w 865"/>
                  <a:gd name="T62" fmla="+- 0 547 364"/>
                  <a:gd name="T63" fmla="*/ 547 h 233"/>
                  <a:gd name="T64" fmla="+- 0 7036 6816"/>
                  <a:gd name="T65" fmla="*/ T64 w 865"/>
                  <a:gd name="T66" fmla="+- 0 569 364"/>
                  <a:gd name="T67" fmla="*/ 569 h 233"/>
                  <a:gd name="T68" fmla="+- 0 7108 6816"/>
                  <a:gd name="T69" fmla="*/ T68 w 865"/>
                  <a:gd name="T70" fmla="+- 0 584 364"/>
                  <a:gd name="T71" fmla="*/ 584 h 233"/>
                  <a:gd name="T72" fmla="+- 0 7181 6816"/>
                  <a:gd name="T73" fmla="*/ T72 w 865"/>
                  <a:gd name="T74" fmla="+- 0 594 364"/>
                  <a:gd name="T75" fmla="*/ 594 h 233"/>
                  <a:gd name="T76" fmla="+- 0 7252 6816"/>
                  <a:gd name="T77" fmla="*/ T76 w 865"/>
                  <a:gd name="T78" fmla="+- 0 596 364"/>
                  <a:gd name="T79" fmla="*/ 596 h 233"/>
                  <a:gd name="T80" fmla="+- 0 7324 6816"/>
                  <a:gd name="T81" fmla="*/ T80 w 865"/>
                  <a:gd name="T82" fmla="+- 0 593 364"/>
                  <a:gd name="T83" fmla="*/ 593 h 233"/>
                  <a:gd name="T84" fmla="+- 0 7395 6816"/>
                  <a:gd name="T85" fmla="*/ T84 w 865"/>
                  <a:gd name="T86" fmla="+- 0 583 364"/>
                  <a:gd name="T87" fmla="*/ 583 h 233"/>
                  <a:gd name="T88" fmla="+- 0 7466 6816"/>
                  <a:gd name="T89" fmla="*/ T88 w 865"/>
                  <a:gd name="T90" fmla="+- 0 567 364"/>
                  <a:gd name="T91" fmla="*/ 567 h 233"/>
                  <a:gd name="T92" fmla="+- 0 7536 6816"/>
                  <a:gd name="T93" fmla="*/ T92 w 865"/>
                  <a:gd name="T94" fmla="+- 0 544 364"/>
                  <a:gd name="T95" fmla="*/ 544 h 233"/>
                  <a:gd name="T96" fmla="+- 0 7606 6816"/>
                  <a:gd name="T97" fmla="*/ T96 w 865"/>
                  <a:gd name="T98" fmla="+- 0 515 364"/>
                  <a:gd name="T99" fmla="*/ 515 h 233"/>
                  <a:gd name="T100" fmla="+- 0 7675 6816"/>
                  <a:gd name="T101" fmla="*/ T100 w 865"/>
                  <a:gd name="T102" fmla="+- 0 480 364"/>
                  <a:gd name="T103" fmla="*/ 480 h 23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865" h="233">
                    <a:moveTo>
                      <a:pt x="5" y="112"/>
                    </a:moveTo>
                    <a:lnTo>
                      <a:pt x="79" y="78"/>
                    </a:lnTo>
                    <a:lnTo>
                      <a:pt x="152" y="49"/>
                    </a:lnTo>
                    <a:lnTo>
                      <a:pt x="225" y="28"/>
                    </a:lnTo>
                    <a:lnTo>
                      <a:pt x="298" y="12"/>
                    </a:lnTo>
                    <a:lnTo>
                      <a:pt x="370" y="3"/>
                    </a:lnTo>
                    <a:lnTo>
                      <a:pt x="442" y="0"/>
                    </a:lnTo>
                    <a:lnTo>
                      <a:pt x="513" y="3"/>
                    </a:lnTo>
                    <a:lnTo>
                      <a:pt x="584" y="13"/>
                    </a:lnTo>
                    <a:lnTo>
                      <a:pt x="655" y="29"/>
                    </a:lnTo>
                    <a:lnTo>
                      <a:pt x="725" y="52"/>
                    </a:lnTo>
                    <a:lnTo>
                      <a:pt x="795" y="81"/>
                    </a:lnTo>
                    <a:lnTo>
                      <a:pt x="864" y="116"/>
                    </a:lnTo>
                    <a:moveTo>
                      <a:pt x="0" y="120"/>
                    </a:moveTo>
                    <a:lnTo>
                      <a:pt x="73" y="155"/>
                    </a:lnTo>
                    <a:lnTo>
                      <a:pt x="147" y="183"/>
                    </a:lnTo>
                    <a:lnTo>
                      <a:pt x="220" y="205"/>
                    </a:lnTo>
                    <a:lnTo>
                      <a:pt x="292" y="220"/>
                    </a:lnTo>
                    <a:lnTo>
                      <a:pt x="365" y="230"/>
                    </a:lnTo>
                    <a:lnTo>
                      <a:pt x="436" y="232"/>
                    </a:lnTo>
                    <a:lnTo>
                      <a:pt x="508" y="229"/>
                    </a:lnTo>
                    <a:lnTo>
                      <a:pt x="579" y="219"/>
                    </a:lnTo>
                    <a:lnTo>
                      <a:pt x="650" y="203"/>
                    </a:lnTo>
                    <a:lnTo>
                      <a:pt x="720" y="180"/>
                    </a:lnTo>
                    <a:lnTo>
                      <a:pt x="790" y="151"/>
                    </a:lnTo>
                    <a:lnTo>
                      <a:pt x="859" y="116"/>
                    </a:lnTo>
                  </a:path>
                </a:pathLst>
              </a:custGeom>
              <a:noFill/>
              <a:ln w="7112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Line 29"/>
              <p:cNvSpPr>
                <a:spLocks noChangeShapeType="1"/>
              </p:cNvSpPr>
              <p:nvPr/>
            </p:nvSpPr>
            <p:spPr bwMode="auto">
              <a:xfrm>
                <a:off x="7215" y="364"/>
                <a:ext cx="27" cy="0"/>
              </a:xfrm>
              <a:prstGeom prst="line">
                <a:avLst/>
              </a:prstGeom>
              <a:noFill/>
              <a:ln w="7341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Freeform 30"/>
              <p:cNvSpPr>
                <a:spLocks/>
              </p:cNvSpPr>
              <p:nvPr/>
            </p:nvSpPr>
            <p:spPr bwMode="auto">
              <a:xfrm>
                <a:off x="7200" y="336"/>
                <a:ext cx="45" cy="58"/>
              </a:xfrm>
              <a:custGeom>
                <a:avLst/>
                <a:gdLst>
                  <a:gd name="T0" fmla="+- 0 7200 7200"/>
                  <a:gd name="T1" fmla="*/ T0 w 45"/>
                  <a:gd name="T2" fmla="+- 0 337 337"/>
                  <a:gd name="T3" fmla="*/ 337 h 58"/>
                  <a:gd name="T4" fmla="+- 0 7245 7200"/>
                  <a:gd name="T5" fmla="*/ T4 w 45"/>
                  <a:gd name="T6" fmla="+- 0 364 337"/>
                  <a:gd name="T7" fmla="*/ 364 h 58"/>
                  <a:gd name="T8" fmla="+- 0 7202 7200"/>
                  <a:gd name="T9" fmla="*/ T8 w 45"/>
                  <a:gd name="T10" fmla="+- 0 394 337"/>
                  <a:gd name="T11" fmla="*/ 394 h 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45" h="58">
                    <a:moveTo>
                      <a:pt x="0" y="0"/>
                    </a:moveTo>
                    <a:lnTo>
                      <a:pt x="45" y="27"/>
                    </a:lnTo>
                    <a:lnTo>
                      <a:pt x="2" y="57"/>
                    </a:lnTo>
                  </a:path>
                </a:pathLst>
              </a:custGeom>
              <a:noFill/>
              <a:ln w="7087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7229" y="591"/>
                <a:ext cx="0" cy="11"/>
              </a:xfrm>
              <a:prstGeom prst="line">
                <a:avLst/>
              </a:prstGeom>
              <a:noFill/>
              <a:ln w="3251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Freeform 32"/>
              <p:cNvSpPr>
                <a:spLocks/>
              </p:cNvSpPr>
              <p:nvPr/>
            </p:nvSpPr>
            <p:spPr bwMode="auto">
              <a:xfrm>
                <a:off x="7195" y="567"/>
                <a:ext cx="45" cy="58"/>
              </a:xfrm>
              <a:custGeom>
                <a:avLst/>
                <a:gdLst>
                  <a:gd name="T0" fmla="+- 0 7196 7195"/>
                  <a:gd name="T1" fmla="*/ T0 w 45"/>
                  <a:gd name="T2" fmla="+- 0 567 567"/>
                  <a:gd name="T3" fmla="*/ 567 h 58"/>
                  <a:gd name="T4" fmla="+- 0 7240 7195"/>
                  <a:gd name="T5" fmla="*/ T4 w 45"/>
                  <a:gd name="T6" fmla="+- 0 596 567"/>
                  <a:gd name="T7" fmla="*/ 596 h 58"/>
                  <a:gd name="T8" fmla="+- 0 7195 7195"/>
                  <a:gd name="T9" fmla="*/ T8 w 45"/>
                  <a:gd name="T10" fmla="+- 0 624 567"/>
                  <a:gd name="T11" fmla="*/ 624 h 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45" h="58">
                    <a:moveTo>
                      <a:pt x="1" y="0"/>
                    </a:moveTo>
                    <a:lnTo>
                      <a:pt x="45" y="29"/>
                    </a:lnTo>
                    <a:lnTo>
                      <a:pt x="0" y="57"/>
                    </a:lnTo>
                  </a:path>
                </a:pathLst>
              </a:custGeom>
              <a:noFill/>
              <a:ln w="7087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3105" name="Picture 3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3" y="-49"/>
                <a:ext cx="425" cy="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3" name="Freeform 34"/>
              <p:cNvSpPr>
                <a:spLocks/>
              </p:cNvSpPr>
              <p:nvPr/>
            </p:nvSpPr>
            <p:spPr bwMode="auto">
              <a:xfrm>
                <a:off x="6412" y="338"/>
                <a:ext cx="411" cy="143"/>
              </a:xfrm>
              <a:custGeom>
                <a:avLst/>
                <a:gdLst>
                  <a:gd name="T0" fmla="+- 0 6413 6413"/>
                  <a:gd name="T1" fmla="*/ T0 w 411"/>
                  <a:gd name="T2" fmla="+- 0 339 339"/>
                  <a:gd name="T3" fmla="*/ 339 h 143"/>
                  <a:gd name="T4" fmla="+- 0 6504 6413"/>
                  <a:gd name="T5" fmla="*/ T4 w 411"/>
                  <a:gd name="T6" fmla="+- 0 419 339"/>
                  <a:gd name="T7" fmla="*/ 419 h 143"/>
                  <a:gd name="T8" fmla="+- 0 6565 6413"/>
                  <a:gd name="T9" fmla="*/ T8 w 411"/>
                  <a:gd name="T10" fmla="+- 0 450 339"/>
                  <a:gd name="T11" fmla="*/ 450 h 143"/>
                  <a:gd name="T12" fmla="+- 0 6638 6413"/>
                  <a:gd name="T13" fmla="*/ T12 w 411"/>
                  <a:gd name="T14" fmla="+- 0 471 339"/>
                  <a:gd name="T15" fmla="*/ 471 h 143"/>
                  <a:gd name="T16" fmla="+- 0 6723 6413"/>
                  <a:gd name="T17" fmla="*/ T16 w 411"/>
                  <a:gd name="T18" fmla="+- 0 481 339"/>
                  <a:gd name="T19" fmla="*/ 481 h 143"/>
                  <a:gd name="T20" fmla="+- 0 6823 6413"/>
                  <a:gd name="T21" fmla="*/ T20 w 411"/>
                  <a:gd name="T22" fmla="+- 0 477 339"/>
                  <a:gd name="T23" fmla="*/ 477 h 1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411" h="143">
                    <a:moveTo>
                      <a:pt x="0" y="0"/>
                    </a:moveTo>
                    <a:lnTo>
                      <a:pt x="91" y="80"/>
                    </a:lnTo>
                    <a:lnTo>
                      <a:pt x="152" y="111"/>
                    </a:lnTo>
                    <a:lnTo>
                      <a:pt x="225" y="132"/>
                    </a:lnTo>
                    <a:lnTo>
                      <a:pt x="310" y="142"/>
                    </a:lnTo>
                    <a:lnTo>
                      <a:pt x="410" y="138"/>
                    </a:lnTo>
                  </a:path>
                </a:pathLst>
              </a:custGeom>
              <a:noFill/>
              <a:ln w="7531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3107" name="Picture 35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3" y="25"/>
                <a:ext cx="163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08" name="Picture 36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03" y="478"/>
                <a:ext cx="425" cy="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4" name="Freeform 37"/>
              <p:cNvSpPr>
                <a:spLocks/>
              </p:cNvSpPr>
              <p:nvPr/>
            </p:nvSpPr>
            <p:spPr bwMode="auto">
              <a:xfrm>
                <a:off x="6412" y="481"/>
                <a:ext cx="411" cy="143"/>
              </a:xfrm>
              <a:custGeom>
                <a:avLst/>
                <a:gdLst>
                  <a:gd name="T0" fmla="+- 0 6413 6413"/>
                  <a:gd name="T1" fmla="*/ T0 w 411"/>
                  <a:gd name="T2" fmla="+- 0 624 481"/>
                  <a:gd name="T3" fmla="*/ 624 h 143"/>
                  <a:gd name="T4" fmla="+- 0 6504 6413"/>
                  <a:gd name="T5" fmla="*/ T4 w 411"/>
                  <a:gd name="T6" fmla="+- 0 543 481"/>
                  <a:gd name="T7" fmla="*/ 543 h 143"/>
                  <a:gd name="T8" fmla="+- 0 6565 6413"/>
                  <a:gd name="T9" fmla="*/ T8 w 411"/>
                  <a:gd name="T10" fmla="+- 0 513 481"/>
                  <a:gd name="T11" fmla="*/ 513 h 143"/>
                  <a:gd name="T12" fmla="+- 0 6638 6413"/>
                  <a:gd name="T13" fmla="*/ T12 w 411"/>
                  <a:gd name="T14" fmla="+- 0 491 481"/>
                  <a:gd name="T15" fmla="*/ 491 h 143"/>
                  <a:gd name="T16" fmla="+- 0 6723 6413"/>
                  <a:gd name="T17" fmla="*/ T16 w 411"/>
                  <a:gd name="T18" fmla="+- 0 481 481"/>
                  <a:gd name="T19" fmla="*/ 481 h 143"/>
                  <a:gd name="T20" fmla="+- 0 6823 6413"/>
                  <a:gd name="T21" fmla="*/ T20 w 411"/>
                  <a:gd name="T22" fmla="+- 0 485 481"/>
                  <a:gd name="T23" fmla="*/ 485 h 1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411" h="143">
                    <a:moveTo>
                      <a:pt x="0" y="143"/>
                    </a:moveTo>
                    <a:lnTo>
                      <a:pt x="91" y="62"/>
                    </a:lnTo>
                    <a:lnTo>
                      <a:pt x="152" y="32"/>
                    </a:lnTo>
                    <a:lnTo>
                      <a:pt x="225" y="10"/>
                    </a:lnTo>
                    <a:lnTo>
                      <a:pt x="310" y="0"/>
                    </a:lnTo>
                    <a:lnTo>
                      <a:pt x="410" y="4"/>
                    </a:lnTo>
                  </a:path>
                </a:pathLst>
              </a:custGeom>
              <a:noFill/>
              <a:ln w="7531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3110" name="Picture 3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3" y="569"/>
                <a:ext cx="163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5" name="AutoShape 39"/>
              <p:cNvSpPr>
                <a:spLocks/>
              </p:cNvSpPr>
              <p:nvPr/>
            </p:nvSpPr>
            <p:spPr bwMode="auto">
              <a:xfrm>
                <a:off x="6742" y="592"/>
                <a:ext cx="100" cy="77"/>
              </a:xfrm>
              <a:custGeom>
                <a:avLst/>
                <a:gdLst>
                  <a:gd name="T0" fmla="+- 0 6769 6742"/>
                  <a:gd name="T1" fmla="*/ T0 w 100"/>
                  <a:gd name="T2" fmla="+- 0 615 592"/>
                  <a:gd name="T3" fmla="*/ 615 h 77"/>
                  <a:gd name="T4" fmla="+- 0 6765 6742"/>
                  <a:gd name="T5" fmla="*/ T4 w 100"/>
                  <a:gd name="T6" fmla="+- 0 592 592"/>
                  <a:gd name="T7" fmla="*/ 592 h 77"/>
                  <a:gd name="T8" fmla="+- 0 6742 6742"/>
                  <a:gd name="T9" fmla="*/ T8 w 100"/>
                  <a:gd name="T10" fmla="+- 0 615 592"/>
                  <a:gd name="T11" fmla="*/ 615 h 77"/>
                  <a:gd name="T12" fmla="+- 0 6765 6742"/>
                  <a:gd name="T13" fmla="*/ T12 w 100"/>
                  <a:gd name="T14" fmla="+- 0 619 592"/>
                  <a:gd name="T15" fmla="*/ 619 h 77"/>
                  <a:gd name="T16" fmla="+- 0 6769 6742"/>
                  <a:gd name="T17" fmla="*/ T16 w 100"/>
                  <a:gd name="T18" fmla="+- 0 642 592"/>
                  <a:gd name="T19" fmla="*/ 642 h 77"/>
                  <a:gd name="T20" fmla="+- 0 6792 6742"/>
                  <a:gd name="T21" fmla="*/ T20 w 100"/>
                  <a:gd name="T22" fmla="+- 0 619 592"/>
                  <a:gd name="T23" fmla="*/ 619 h 77"/>
                  <a:gd name="T24" fmla="+- 0 6841 6742"/>
                  <a:gd name="T25" fmla="*/ T24 w 100"/>
                  <a:gd name="T26" fmla="+- 0 668 592"/>
                  <a:gd name="T27" fmla="*/ 668 h 77"/>
                  <a:gd name="T28" fmla="+- 0 6838 6742"/>
                  <a:gd name="T29" fmla="*/ T28 w 100"/>
                  <a:gd name="T30" fmla="+- 0 667 592"/>
                  <a:gd name="T31" fmla="*/ 667 h 77"/>
                  <a:gd name="T32" fmla="+- 0 6835 6742"/>
                  <a:gd name="T33" fmla="*/ T32 w 100"/>
                  <a:gd name="T34" fmla="+- 0 666 592"/>
                  <a:gd name="T35" fmla="*/ 666 h 77"/>
                  <a:gd name="T36" fmla="+- 0 6835 6742"/>
                  <a:gd name="T37" fmla="*/ T36 w 100"/>
                  <a:gd name="T38" fmla="+- 0 642 592"/>
                  <a:gd name="T39" fmla="*/ 642 h 77"/>
                  <a:gd name="T40" fmla="+- 0 6835 6742"/>
                  <a:gd name="T41" fmla="*/ T40 w 100"/>
                  <a:gd name="T42" fmla="+- 0 608 592"/>
                  <a:gd name="T43" fmla="*/ 608 h 77"/>
                  <a:gd name="T44" fmla="+- 0 6833 6742"/>
                  <a:gd name="T45" fmla="*/ T44 w 100"/>
                  <a:gd name="T46" fmla="+- 0 605 592"/>
                  <a:gd name="T47" fmla="*/ 605 h 77"/>
                  <a:gd name="T48" fmla="+- 0 6830 6742"/>
                  <a:gd name="T49" fmla="*/ T48 w 100"/>
                  <a:gd name="T50" fmla="+- 0 607 592"/>
                  <a:gd name="T51" fmla="*/ 607 h 77"/>
                  <a:gd name="T52" fmla="+- 0 6827 6742"/>
                  <a:gd name="T53" fmla="*/ T52 w 100"/>
                  <a:gd name="T54" fmla="+- 0 607 592"/>
                  <a:gd name="T55" fmla="*/ 607 h 77"/>
                  <a:gd name="T56" fmla="+- 0 6825 6742"/>
                  <a:gd name="T57" fmla="*/ T56 w 100"/>
                  <a:gd name="T58" fmla="+- 0 641 592"/>
                  <a:gd name="T59" fmla="*/ 641 h 77"/>
                  <a:gd name="T60" fmla="+- 0 6821 6742"/>
                  <a:gd name="T61" fmla="*/ T60 w 100"/>
                  <a:gd name="T62" fmla="+- 0 643 592"/>
                  <a:gd name="T63" fmla="*/ 643 h 77"/>
                  <a:gd name="T64" fmla="+- 0 6814 6742"/>
                  <a:gd name="T65" fmla="*/ T64 w 100"/>
                  <a:gd name="T66" fmla="+- 0 644 592"/>
                  <a:gd name="T67" fmla="*/ 644 h 77"/>
                  <a:gd name="T68" fmla="+- 0 6806 6742"/>
                  <a:gd name="T69" fmla="*/ T68 w 100"/>
                  <a:gd name="T70" fmla="+- 0 636 592"/>
                  <a:gd name="T71" fmla="*/ 636 h 77"/>
                  <a:gd name="T72" fmla="+- 0 6805 6742"/>
                  <a:gd name="T73" fmla="*/ T72 w 100"/>
                  <a:gd name="T74" fmla="+- 0 620 592"/>
                  <a:gd name="T75" fmla="*/ 620 h 77"/>
                  <a:gd name="T76" fmla="+- 0 6811 6742"/>
                  <a:gd name="T77" fmla="*/ T76 w 100"/>
                  <a:gd name="T78" fmla="+- 0 610 592"/>
                  <a:gd name="T79" fmla="*/ 610 h 77"/>
                  <a:gd name="T80" fmla="+- 0 6819 6742"/>
                  <a:gd name="T81" fmla="*/ T80 w 100"/>
                  <a:gd name="T82" fmla="+- 0 609 592"/>
                  <a:gd name="T83" fmla="*/ 609 h 77"/>
                  <a:gd name="T84" fmla="+- 0 6824 6742"/>
                  <a:gd name="T85" fmla="*/ T84 w 100"/>
                  <a:gd name="T86" fmla="+- 0 611 592"/>
                  <a:gd name="T87" fmla="*/ 611 h 77"/>
                  <a:gd name="T88" fmla="+- 0 6827 6742"/>
                  <a:gd name="T89" fmla="*/ T88 w 100"/>
                  <a:gd name="T90" fmla="+- 0 615 592"/>
                  <a:gd name="T91" fmla="*/ 615 h 77"/>
                  <a:gd name="T92" fmla="+- 0 6827 6742"/>
                  <a:gd name="T93" fmla="*/ T92 w 100"/>
                  <a:gd name="T94" fmla="+- 0 639 592"/>
                  <a:gd name="T95" fmla="*/ 639 h 77"/>
                  <a:gd name="T96" fmla="+- 0 6827 6742"/>
                  <a:gd name="T97" fmla="*/ T96 w 100"/>
                  <a:gd name="T98" fmla="+- 0 607 592"/>
                  <a:gd name="T99" fmla="*/ 607 h 77"/>
                  <a:gd name="T100" fmla="+- 0 6822 6742"/>
                  <a:gd name="T101" fmla="*/ T100 w 100"/>
                  <a:gd name="T102" fmla="+- 0 606 592"/>
                  <a:gd name="T103" fmla="*/ 606 h 77"/>
                  <a:gd name="T104" fmla="+- 0 6813 6742"/>
                  <a:gd name="T105" fmla="*/ T104 w 100"/>
                  <a:gd name="T106" fmla="+- 0 605 592"/>
                  <a:gd name="T107" fmla="*/ 605 h 77"/>
                  <a:gd name="T108" fmla="+- 0 6799 6742"/>
                  <a:gd name="T109" fmla="*/ T108 w 100"/>
                  <a:gd name="T110" fmla="+- 0 617 592"/>
                  <a:gd name="T111" fmla="*/ 617 h 77"/>
                  <a:gd name="T112" fmla="+- 0 6797 6742"/>
                  <a:gd name="T113" fmla="*/ T112 w 100"/>
                  <a:gd name="T114" fmla="+- 0 636 592"/>
                  <a:gd name="T115" fmla="*/ 636 h 77"/>
                  <a:gd name="T116" fmla="+- 0 6805 6742"/>
                  <a:gd name="T117" fmla="*/ T116 w 100"/>
                  <a:gd name="T118" fmla="+- 0 648 592"/>
                  <a:gd name="T119" fmla="*/ 648 h 77"/>
                  <a:gd name="T120" fmla="+- 0 6815 6742"/>
                  <a:gd name="T121" fmla="*/ T120 w 100"/>
                  <a:gd name="T122" fmla="+- 0 650 592"/>
                  <a:gd name="T123" fmla="*/ 650 h 77"/>
                  <a:gd name="T124" fmla="+- 0 6822 6742"/>
                  <a:gd name="T125" fmla="*/ T124 w 100"/>
                  <a:gd name="T126" fmla="+- 0 647 592"/>
                  <a:gd name="T127" fmla="*/ 647 h 77"/>
                  <a:gd name="T128" fmla="+- 0 6825 6742"/>
                  <a:gd name="T129" fmla="*/ T128 w 100"/>
                  <a:gd name="T130" fmla="+- 0 644 592"/>
                  <a:gd name="T131" fmla="*/ 644 h 77"/>
                  <a:gd name="T132" fmla="+- 0 6827 6742"/>
                  <a:gd name="T133" fmla="*/ T132 w 100"/>
                  <a:gd name="T134" fmla="+- 0 663 592"/>
                  <a:gd name="T135" fmla="*/ 663 h 77"/>
                  <a:gd name="T136" fmla="+- 0 6826 6742"/>
                  <a:gd name="T137" fmla="*/ T136 w 100"/>
                  <a:gd name="T138" fmla="+- 0 666 592"/>
                  <a:gd name="T139" fmla="*/ 666 h 77"/>
                  <a:gd name="T140" fmla="+- 0 6824 6742"/>
                  <a:gd name="T141" fmla="*/ T140 w 100"/>
                  <a:gd name="T142" fmla="+- 0 667 592"/>
                  <a:gd name="T143" fmla="*/ 667 h 77"/>
                  <a:gd name="T144" fmla="+- 0 6820 6742"/>
                  <a:gd name="T145" fmla="*/ T144 w 100"/>
                  <a:gd name="T146" fmla="+- 0 668 592"/>
                  <a:gd name="T147" fmla="*/ 668 h 77"/>
                  <a:gd name="T148" fmla="+- 0 6841 6742"/>
                  <a:gd name="T149" fmla="*/ T148 w 100"/>
                  <a:gd name="T150" fmla="+- 0 669 592"/>
                  <a:gd name="T151" fmla="*/ 669 h 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</a:cxnLst>
                <a:rect l="0" t="0" r="r" b="b"/>
                <a:pathLst>
                  <a:path w="100" h="77">
                    <a:moveTo>
                      <a:pt x="50" y="23"/>
                    </a:moveTo>
                    <a:lnTo>
                      <a:pt x="27" y="23"/>
                    </a:lnTo>
                    <a:lnTo>
                      <a:pt x="27" y="0"/>
                    </a:lnTo>
                    <a:lnTo>
                      <a:pt x="23" y="0"/>
                    </a:lnTo>
                    <a:lnTo>
                      <a:pt x="23" y="23"/>
                    </a:lnTo>
                    <a:lnTo>
                      <a:pt x="0" y="23"/>
                    </a:lnTo>
                    <a:lnTo>
                      <a:pt x="0" y="27"/>
                    </a:lnTo>
                    <a:lnTo>
                      <a:pt x="23" y="27"/>
                    </a:lnTo>
                    <a:lnTo>
                      <a:pt x="23" y="50"/>
                    </a:lnTo>
                    <a:lnTo>
                      <a:pt x="27" y="50"/>
                    </a:lnTo>
                    <a:lnTo>
                      <a:pt x="27" y="27"/>
                    </a:lnTo>
                    <a:lnTo>
                      <a:pt x="50" y="27"/>
                    </a:lnTo>
                    <a:lnTo>
                      <a:pt x="50" y="23"/>
                    </a:lnTo>
                    <a:close/>
                    <a:moveTo>
                      <a:pt x="99" y="76"/>
                    </a:moveTo>
                    <a:lnTo>
                      <a:pt x="97" y="76"/>
                    </a:lnTo>
                    <a:lnTo>
                      <a:pt x="96" y="75"/>
                    </a:lnTo>
                    <a:lnTo>
                      <a:pt x="94" y="74"/>
                    </a:lnTo>
                    <a:lnTo>
                      <a:pt x="93" y="74"/>
                    </a:lnTo>
                    <a:lnTo>
                      <a:pt x="93" y="72"/>
                    </a:lnTo>
                    <a:lnTo>
                      <a:pt x="93" y="50"/>
                    </a:lnTo>
                    <a:lnTo>
                      <a:pt x="93" y="17"/>
                    </a:lnTo>
                    <a:lnTo>
                      <a:pt x="93" y="16"/>
                    </a:lnTo>
                    <a:lnTo>
                      <a:pt x="93" y="13"/>
                    </a:lnTo>
                    <a:lnTo>
                      <a:pt x="91" y="13"/>
                    </a:lnTo>
                    <a:lnTo>
                      <a:pt x="89" y="14"/>
                    </a:lnTo>
                    <a:lnTo>
                      <a:pt x="88" y="15"/>
                    </a:lnTo>
                    <a:lnTo>
                      <a:pt x="86" y="16"/>
                    </a:lnTo>
                    <a:lnTo>
                      <a:pt x="85" y="15"/>
                    </a:lnTo>
                    <a:lnTo>
                      <a:pt x="85" y="47"/>
                    </a:lnTo>
                    <a:lnTo>
                      <a:pt x="83" y="49"/>
                    </a:lnTo>
                    <a:lnTo>
                      <a:pt x="82" y="50"/>
                    </a:lnTo>
                    <a:lnTo>
                      <a:pt x="79" y="51"/>
                    </a:lnTo>
                    <a:lnTo>
                      <a:pt x="78" y="52"/>
                    </a:lnTo>
                    <a:lnTo>
                      <a:pt x="72" y="52"/>
                    </a:lnTo>
                    <a:lnTo>
                      <a:pt x="69" y="50"/>
                    </a:lnTo>
                    <a:lnTo>
                      <a:pt x="64" y="44"/>
                    </a:lnTo>
                    <a:lnTo>
                      <a:pt x="63" y="40"/>
                    </a:lnTo>
                    <a:lnTo>
                      <a:pt x="63" y="28"/>
                    </a:lnTo>
                    <a:lnTo>
                      <a:pt x="64" y="24"/>
                    </a:lnTo>
                    <a:lnTo>
                      <a:pt x="69" y="18"/>
                    </a:lnTo>
                    <a:lnTo>
                      <a:pt x="72" y="17"/>
                    </a:lnTo>
                    <a:lnTo>
                      <a:pt x="77" y="17"/>
                    </a:lnTo>
                    <a:lnTo>
                      <a:pt x="79" y="17"/>
                    </a:lnTo>
                    <a:lnTo>
                      <a:pt x="82" y="19"/>
                    </a:lnTo>
                    <a:lnTo>
                      <a:pt x="83" y="20"/>
                    </a:lnTo>
                    <a:lnTo>
                      <a:pt x="85" y="23"/>
                    </a:lnTo>
                    <a:lnTo>
                      <a:pt x="85" y="24"/>
                    </a:lnTo>
                    <a:lnTo>
                      <a:pt x="85" y="47"/>
                    </a:lnTo>
                    <a:lnTo>
                      <a:pt x="85" y="15"/>
                    </a:lnTo>
                    <a:lnTo>
                      <a:pt x="83" y="14"/>
                    </a:lnTo>
                    <a:lnTo>
                      <a:pt x="80" y="14"/>
                    </a:lnTo>
                    <a:lnTo>
                      <a:pt x="79" y="13"/>
                    </a:lnTo>
                    <a:lnTo>
                      <a:pt x="71" y="13"/>
                    </a:lnTo>
                    <a:lnTo>
                      <a:pt x="66" y="16"/>
                    </a:lnTo>
                    <a:lnTo>
                      <a:pt x="57" y="25"/>
                    </a:lnTo>
                    <a:lnTo>
                      <a:pt x="55" y="31"/>
                    </a:lnTo>
                    <a:lnTo>
                      <a:pt x="55" y="44"/>
                    </a:lnTo>
                    <a:lnTo>
                      <a:pt x="57" y="49"/>
                    </a:lnTo>
                    <a:lnTo>
                      <a:pt x="63" y="56"/>
                    </a:lnTo>
                    <a:lnTo>
                      <a:pt x="67" y="58"/>
                    </a:lnTo>
                    <a:lnTo>
                      <a:pt x="73" y="58"/>
                    </a:lnTo>
                    <a:lnTo>
                      <a:pt x="75" y="58"/>
                    </a:lnTo>
                    <a:lnTo>
                      <a:pt x="80" y="55"/>
                    </a:lnTo>
                    <a:lnTo>
                      <a:pt x="82" y="53"/>
                    </a:lnTo>
                    <a:lnTo>
                      <a:pt x="83" y="52"/>
                    </a:lnTo>
                    <a:lnTo>
                      <a:pt x="85" y="50"/>
                    </a:lnTo>
                    <a:lnTo>
                      <a:pt x="85" y="71"/>
                    </a:lnTo>
                    <a:lnTo>
                      <a:pt x="85" y="72"/>
                    </a:lnTo>
                    <a:lnTo>
                      <a:pt x="84" y="74"/>
                    </a:lnTo>
                    <a:lnTo>
                      <a:pt x="83" y="75"/>
                    </a:lnTo>
                    <a:lnTo>
                      <a:pt x="82" y="75"/>
                    </a:lnTo>
                    <a:lnTo>
                      <a:pt x="81" y="76"/>
                    </a:lnTo>
                    <a:lnTo>
                      <a:pt x="78" y="76"/>
                    </a:lnTo>
                    <a:lnTo>
                      <a:pt x="78" y="77"/>
                    </a:lnTo>
                    <a:lnTo>
                      <a:pt x="99" y="77"/>
                    </a:lnTo>
                    <a:lnTo>
                      <a:pt x="99" y="76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3112" name="Picture 40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8" y="-50"/>
                <a:ext cx="425" cy="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6" name="Freeform 41"/>
              <p:cNvSpPr>
                <a:spLocks/>
              </p:cNvSpPr>
              <p:nvPr/>
            </p:nvSpPr>
            <p:spPr bwMode="auto">
              <a:xfrm>
                <a:off x="7674" y="337"/>
                <a:ext cx="411" cy="143"/>
              </a:xfrm>
              <a:custGeom>
                <a:avLst/>
                <a:gdLst>
                  <a:gd name="T0" fmla="+- 0 8084 7674"/>
                  <a:gd name="T1" fmla="*/ T0 w 411"/>
                  <a:gd name="T2" fmla="+- 0 338 338"/>
                  <a:gd name="T3" fmla="*/ 338 h 143"/>
                  <a:gd name="T4" fmla="+- 0 7993 7674"/>
                  <a:gd name="T5" fmla="*/ T4 w 411"/>
                  <a:gd name="T6" fmla="+- 0 419 338"/>
                  <a:gd name="T7" fmla="*/ 419 h 143"/>
                  <a:gd name="T8" fmla="+- 0 7932 7674"/>
                  <a:gd name="T9" fmla="*/ T8 w 411"/>
                  <a:gd name="T10" fmla="+- 0 449 338"/>
                  <a:gd name="T11" fmla="*/ 449 h 143"/>
                  <a:gd name="T12" fmla="+- 0 7859 7674"/>
                  <a:gd name="T13" fmla="*/ T12 w 411"/>
                  <a:gd name="T14" fmla="+- 0 470 338"/>
                  <a:gd name="T15" fmla="*/ 470 h 143"/>
                  <a:gd name="T16" fmla="+- 0 7774 7674"/>
                  <a:gd name="T17" fmla="*/ T16 w 411"/>
                  <a:gd name="T18" fmla="+- 0 480 338"/>
                  <a:gd name="T19" fmla="*/ 480 h 143"/>
                  <a:gd name="T20" fmla="+- 0 7674 7674"/>
                  <a:gd name="T21" fmla="*/ T20 w 411"/>
                  <a:gd name="T22" fmla="+- 0 477 338"/>
                  <a:gd name="T23" fmla="*/ 477 h 1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411" h="143">
                    <a:moveTo>
                      <a:pt x="410" y="0"/>
                    </a:moveTo>
                    <a:lnTo>
                      <a:pt x="319" y="81"/>
                    </a:lnTo>
                    <a:lnTo>
                      <a:pt x="258" y="111"/>
                    </a:lnTo>
                    <a:lnTo>
                      <a:pt x="185" y="132"/>
                    </a:lnTo>
                    <a:lnTo>
                      <a:pt x="100" y="142"/>
                    </a:lnTo>
                    <a:lnTo>
                      <a:pt x="0" y="139"/>
                    </a:lnTo>
                  </a:path>
                </a:pathLst>
              </a:custGeom>
              <a:noFill/>
              <a:ln w="7531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3114" name="Picture 42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2" y="24"/>
                <a:ext cx="12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115" name="Picture 4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8" y="478"/>
                <a:ext cx="425" cy="5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Freeform 44"/>
              <p:cNvSpPr>
                <a:spLocks/>
              </p:cNvSpPr>
              <p:nvPr/>
            </p:nvSpPr>
            <p:spPr bwMode="auto">
              <a:xfrm>
                <a:off x="7674" y="480"/>
                <a:ext cx="411" cy="143"/>
              </a:xfrm>
              <a:custGeom>
                <a:avLst/>
                <a:gdLst>
                  <a:gd name="T0" fmla="+- 0 8084 7674"/>
                  <a:gd name="T1" fmla="*/ T0 w 411"/>
                  <a:gd name="T2" fmla="+- 0 623 481"/>
                  <a:gd name="T3" fmla="*/ 623 h 143"/>
                  <a:gd name="T4" fmla="+- 0 7993 7674"/>
                  <a:gd name="T5" fmla="*/ T4 w 411"/>
                  <a:gd name="T6" fmla="+- 0 542 481"/>
                  <a:gd name="T7" fmla="*/ 542 h 143"/>
                  <a:gd name="T8" fmla="+- 0 7932 7674"/>
                  <a:gd name="T9" fmla="*/ T8 w 411"/>
                  <a:gd name="T10" fmla="+- 0 512 481"/>
                  <a:gd name="T11" fmla="*/ 512 h 143"/>
                  <a:gd name="T12" fmla="+- 0 7859 7674"/>
                  <a:gd name="T13" fmla="*/ T12 w 411"/>
                  <a:gd name="T14" fmla="+- 0 491 481"/>
                  <a:gd name="T15" fmla="*/ 491 h 143"/>
                  <a:gd name="T16" fmla="+- 0 7774 7674"/>
                  <a:gd name="T17" fmla="*/ T16 w 411"/>
                  <a:gd name="T18" fmla="+- 0 481 481"/>
                  <a:gd name="T19" fmla="*/ 481 h 143"/>
                  <a:gd name="T20" fmla="+- 0 7674 7674"/>
                  <a:gd name="T21" fmla="*/ T20 w 411"/>
                  <a:gd name="T22" fmla="+- 0 484 481"/>
                  <a:gd name="T23" fmla="*/ 484 h 14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411" h="143">
                    <a:moveTo>
                      <a:pt x="410" y="142"/>
                    </a:moveTo>
                    <a:lnTo>
                      <a:pt x="319" y="61"/>
                    </a:lnTo>
                    <a:lnTo>
                      <a:pt x="258" y="31"/>
                    </a:lnTo>
                    <a:lnTo>
                      <a:pt x="185" y="10"/>
                    </a:lnTo>
                    <a:lnTo>
                      <a:pt x="100" y="0"/>
                    </a:lnTo>
                    <a:lnTo>
                      <a:pt x="0" y="3"/>
                    </a:lnTo>
                  </a:path>
                </a:pathLst>
              </a:custGeom>
              <a:noFill/>
              <a:ln w="7531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3117" name="Picture 45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72" y="609"/>
                <a:ext cx="12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Line 46"/>
              <p:cNvSpPr>
                <a:spLocks noChangeShapeType="1"/>
              </p:cNvSpPr>
              <p:nvPr/>
            </p:nvSpPr>
            <p:spPr bwMode="auto">
              <a:xfrm>
                <a:off x="7197" y="480"/>
                <a:ext cx="26" cy="0"/>
              </a:xfrm>
              <a:prstGeom prst="line">
                <a:avLst/>
              </a:prstGeom>
              <a:noFill/>
              <a:ln w="7341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Freeform 47"/>
              <p:cNvSpPr>
                <a:spLocks/>
              </p:cNvSpPr>
              <p:nvPr/>
            </p:nvSpPr>
            <p:spPr bwMode="auto">
              <a:xfrm>
                <a:off x="7181" y="452"/>
                <a:ext cx="45" cy="58"/>
              </a:xfrm>
              <a:custGeom>
                <a:avLst/>
                <a:gdLst>
                  <a:gd name="T0" fmla="+- 0 7182 7182"/>
                  <a:gd name="T1" fmla="*/ T0 w 45"/>
                  <a:gd name="T2" fmla="+- 0 452 452"/>
                  <a:gd name="T3" fmla="*/ 452 h 58"/>
                  <a:gd name="T4" fmla="+- 0 7227 7182"/>
                  <a:gd name="T5" fmla="*/ T4 w 45"/>
                  <a:gd name="T6" fmla="+- 0 480 452"/>
                  <a:gd name="T7" fmla="*/ 480 h 58"/>
                  <a:gd name="T8" fmla="+- 0 7183 7182"/>
                  <a:gd name="T9" fmla="*/ T8 w 45"/>
                  <a:gd name="T10" fmla="+- 0 510 452"/>
                  <a:gd name="T11" fmla="*/ 510 h 5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45" h="58">
                    <a:moveTo>
                      <a:pt x="0" y="0"/>
                    </a:moveTo>
                    <a:lnTo>
                      <a:pt x="45" y="28"/>
                    </a:lnTo>
                    <a:lnTo>
                      <a:pt x="1" y="58"/>
                    </a:lnTo>
                  </a:path>
                </a:pathLst>
              </a:custGeom>
              <a:noFill/>
              <a:ln w="7087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AutoShape 48"/>
              <p:cNvSpPr>
                <a:spLocks/>
              </p:cNvSpPr>
              <p:nvPr/>
            </p:nvSpPr>
            <p:spPr bwMode="auto">
              <a:xfrm>
                <a:off x="7671" y="589"/>
                <a:ext cx="76" cy="64"/>
              </a:xfrm>
              <a:custGeom>
                <a:avLst/>
                <a:gdLst>
                  <a:gd name="T0" fmla="+- 0 7672 7672"/>
                  <a:gd name="T1" fmla="*/ T0 w 76"/>
                  <a:gd name="T2" fmla="+- 0 608 590"/>
                  <a:gd name="T3" fmla="*/ 608 h 64"/>
                  <a:gd name="T4" fmla="+- 0 7696 7672"/>
                  <a:gd name="T5" fmla="*/ T4 w 76"/>
                  <a:gd name="T6" fmla="+- 0 615 590"/>
                  <a:gd name="T7" fmla="*/ 615 h 64"/>
                  <a:gd name="T8" fmla="+- 0 7747 7672"/>
                  <a:gd name="T9" fmla="*/ T8 w 76"/>
                  <a:gd name="T10" fmla="+- 0 652 590"/>
                  <a:gd name="T11" fmla="*/ 652 h 64"/>
                  <a:gd name="T12" fmla="+- 0 7743 7672"/>
                  <a:gd name="T13" fmla="*/ T12 w 76"/>
                  <a:gd name="T14" fmla="+- 0 652 590"/>
                  <a:gd name="T15" fmla="*/ 652 h 64"/>
                  <a:gd name="T16" fmla="+- 0 7741 7672"/>
                  <a:gd name="T17" fmla="*/ T16 w 76"/>
                  <a:gd name="T18" fmla="+- 0 650 590"/>
                  <a:gd name="T19" fmla="*/ 650 h 64"/>
                  <a:gd name="T20" fmla="+- 0 7740 7672"/>
                  <a:gd name="T21" fmla="*/ T20 w 76"/>
                  <a:gd name="T22" fmla="+- 0 626 590"/>
                  <a:gd name="T23" fmla="*/ 626 h 64"/>
                  <a:gd name="T24" fmla="+- 0 7740 7672"/>
                  <a:gd name="T25" fmla="*/ T24 w 76"/>
                  <a:gd name="T26" fmla="+- 0 593 590"/>
                  <a:gd name="T27" fmla="*/ 593 h 64"/>
                  <a:gd name="T28" fmla="+- 0 7739 7672"/>
                  <a:gd name="T29" fmla="*/ T28 w 76"/>
                  <a:gd name="T30" fmla="+- 0 590 590"/>
                  <a:gd name="T31" fmla="*/ 590 h 64"/>
                  <a:gd name="T32" fmla="+- 0 7735 7672"/>
                  <a:gd name="T33" fmla="*/ T32 w 76"/>
                  <a:gd name="T34" fmla="+- 0 592 590"/>
                  <a:gd name="T35" fmla="*/ 592 h 64"/>
                  <a:gd name="T36" fmla="+- 0 7732 7672"/>
                  <a:gd name="T37" fmla="*/ T36 w 76"/>
                  <a:gd name="T38" fmla="+- 0 592 590"/>
                  <a:gd name="T39" fmla="*/ 592 h 64"/>
                  <a:gd name="T40" fmla="+- 0 7731 7672"/>
                  <a:gd name="T41" fmla="*/ T40 w 76"/>
                  <a:gd name="T42" fmla="+- 0 625 590"/>
                  <a:gd name="T43" fmla="*/ 625 h 64"/>
                  <a:gd name="T44" fmla="+- 0 7727 7672"/>
                  <a:gd name="T45" fmla="*/ T44 w 76"/>
                  <a:gd name="T46" fmla="+- 0 628 590"/>
                  <a:gd name="T47" fmla="*/ 628 h 64"/>
                  <a:gd name="T48" fmla="+- 0 7720 7672"/>
                  <a:gd name="T49" fmla="*/ T48 w 76"/>
                  <a:gd name="T50" fmla="+- 0 628 590"/>
                  <a:gd name="T51" fmla="*/ 628 h 64"/>
                  <a:gd name="T52" fmla="+- 0 7712 7672"/>
                  <a:gd name="T53" fmla="*/ T52 w 76"/>
                  <a:gd name="T54" fmla="+- 0 621 590"/>
                  <a:gd name="T55" fmla="*/ 621 h 64"/>
                  <a:gd name="T56" fmla="+- 0 7711 7672"/>
                  <a:gd name="T57" fmla="*/ T56 w 76"/>
                  <a:gd name="T58" fmla="+- 0 605 590"/>
                  <a:gd name="T59" fmla="*/ 605 h 64"/>
                  <a:gd name="T60" fmla="+- 0 7717 7672"/>
                  <a:gd name="T61" fmla="*/ T60 w 76"/>
                  <a:gd name="T62" fmla="+- 0 594 590"/>
                  <a:gd name="T63" fmla="*/ 594 h 64"/>
                  <a:gd name="T64" fmla="+- 0 7725 7672"/>
                  <a:gd name="T65" fmla="*/ T64 w 76"/>
                  <a:gd name="T66" fmla="+- 0 593 590"/>
                  <a:gd name="T67" fmla="*/ 593 h 64"/>
                  <a:gd name="T68" fmla="+- 0 7730 7672"/>
                  <a:gd name="T69" fmla="*/ T68 w 76"/>
                  <a:gd name="T70" fmla="+- 0 595 590"/>
                  <a:gd name="T71" fmla="*/ 595 h 64"/>
                  <a:gd name="T72" fmla="+- 0 7732 7672"/>
                  <a:gd name="T73" fmla="*/ T72 w 76"/>
                  <a:gd name="T74" fmla="+- 0 599 590"/>
                  <a:gd name="T75" fmla="*/ 599 h 64"/>
                  <a:gd name="T76" fmla="+- 0 7732 7672"/>
                  <a:gd name="T77" fmla="*/ T76 w 76"/>
                  <a:gd name="T78" fmla="+- 0 623 590"/>
                  <a:gd name="T79" fmla="*/ 623 h 64"/>
                  <a:gd name="T80" fmla="+- 0 7732 7672"/>
                  <a:gd name="T81" fmla="*/ T80 w 76"/>
                  <a:gd name="T82" fmla="+- 0 592 590"/>
                  <a:gd name="T83" fmla="*/ 592 h 64"/>
                  <a:gd name="T84" fmla="+- 0 7728 7672"/>
                  <a:gd name="T85" fmla="*/ T84 w 76"/>
                  <a:gd name="T86" fmla="+- 0 590 590"/>
                  <a:gd name="T87" fmla="*/ 590 h 64"/>
                  <a:gd name="T88" fmla="+- 0 7719 7672"/>
                  <a:gd name="T89" fmla="*/ T88 w 76"/>
                  <a:gd name="T90" fmla="+- 0 590 590"/>
                  <a:gd name="T91" fmla="*/ 590 h 64"/>
                  <a:gd name="T92" fmla="+- 0 7705 7672"/>
                  <a:gd name="T93" fmla="*/ T92 w 76"/>
                  <a:gd name="T94" fmla="+- 0 601 590"/>
                  <a:gd name="T95" fmla="*/ 601 h 64"/>
                  <a:gd name="T96" fmla="+- 0 7703 7672"/>
                  <a:gd name="T97" fmla="*/ T96 w 76"/>
                  <a:gd name="T98" fmla="+- 0 621 590"/>
                  <a:gd name="T99" fmla="*/ 621 h 64"/>
                  <a:gd name="T100" fmla="+- 0 7711 7672"/>
                  <a:gd name="T101" fmla="*/ T100 w 76"/>
                  <a:gd name="T102" fmla="+- 0 633 590"/>
                  <a:gd name="T103" fmla="*/ 633 h 64"/>
                  <a:gd name="T104" fmla="+- 0 7721 7672"/>
                  <a:gd name="T105" fmla="*/ T104 w 76"/>
                  <a:gd name="T106" fmla="+- 0 635 590"/>
                  <a:gd name="T107" fmla="*/ 635 h 64"/>
                  <a:gd name="T108" fmla="+- 0 7727 7672"/>
                  <a:gd name="T109" fmla="*/ T108 w 76"/>
                  <a:gd name="T110" fmla="+- 0 631 590"/>
                  <a:gd name="T111" fmla="*/ 631 h 64"/>
                  <a:gd name="T112" fmla="+- 0 7731 7672"/>
                  <a:gd name="T113" fmla="*/ T112 w 76"/>
                  <a:gd name="T114" fmla="+- 0 628 590"/>
                  <a:gd name="T115" fmla="*/ 628 h 64"/>
                  <a:gd name="T116" fmla="+- 0 7732 7672"/>
                  <a:gd name="T117" fmla="*/ T116 w 76"/>
                  <a:gd name="T118" fmla="+- 0 647 590"/>
                  <a:gd name="T119" fmla="*/ 647 h 64"/>
                  <a:gd name="T120" fmla="+- 0 7731 7672"/>
                  <a:gd name="T121" fmla="*/ T120 w 76"/>
                  <a:gd name="T122" fmla="+- 0 650 590"/>
                  <a:gd name="T123" fmla="*/ 650 h 64"/>
                  <a:gd name="T124" fmla="+- 0 7730 7672"/>
                  <a:gd name="T125" fmla="*/ T124 w 76"/>
                  <a:gd name="T126" fmla="+- 0 652 590"/>
                  <a:gd name="T127" fmla="*/ 652 h 64"/>
                  <a:gd name="T128" fmla="+- 0 7726 7672"/>
                  <a:gd name="T129" fmla="*/ T128 w 76"/>
                  <a:gd name="T130" fmla="+- 0 652 590"/>
                  <a:gd name="T131" fmla="*/ 652 h 64"/>
                  <a:gd name="T132" fmla="+- 0 7747 7672"/>
                  <a:gd name="T133" fmla="*/ T132 w 76"/>
                  <a:gd name="T134" fmla="+- 0 654 590"/>
                  <a:gd name="T135" fmla="*/ 654 h 6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</a:cxnLst>
                <a:rect l="0" t="0" r="r" b="b"/>
                <a:pathLst>
                  <a:path w="76" h="64">
                    <a:moveTo>
                      <a:pt x="24" y="18"/>
                    </a:moveTo>
                    <a:lnTo>
                      <a:pt x="0" y="18"/>
                    </a:lnTo>
                    <a:lnTo>
                      <a:pt x="0" y="25"/>
                    </a:lnTo>
                    <a:lnTo>
                      <a:pt x="24" y="25"/>
                    </a:lnTo>
                    <a:lnTo>
                      <a:pt x="24" y="18"/>
                    </a:lnTo>
                    <a:close/>
                    <a:moveTo>
                      <a:pt x="75" y="62"/>
                    </a:moveTo>
                    <a:lnTo>
                      <a:pt x="73" y="62"/>
                    </a:lnTo>
                    <a:lnTo>
                      <a:pt x="71" y="62"/>
                    </a:lnTo>
                    <a:lnTo>
                      <a:pt x="70" y="61"/>
                    </a:lnTo>
                    <a:lnTo>
                      <a:pt x="69" y="60"/>
                    </a:lnTo>
                    <a:lnTo>
                      <a:pt x="68" y="59"/>
                    </a:lnTo>
                    <a:lnTo>
                      <a:pt x="68" y="36"/>
                    </a:lnTo>
                    <a:lnTo>
                      <a:pt x="68" y="3"/>
                    </a:lnTo>
                    <a:lnTo>
                      <a:pt x="68" y="0"/>
                    </a:lnTo>
                    <a:lnTo>
                      <a:pt x="67" y="0"/>
                    </a:lnTo>
                    <a:lnTo>
                      <a:pt x="65" y="1"/>
                    </a:lnTo>
                    <a:lnTo>
                      <a:pt x="63" y="2"/>
                    </a:lnTo>
                    <a:lnTo>
                      <a:pt x="61" y="3"/>
                    </a:lnTo>
                    <a:lnTo>
                      <a:pt x="60" y="2"/>
                    </a:lnTo>
                    <a:lnTo>
                      <a:pt x="60" y="33"/>
                    </a:lnTo>
                    <a:lnTo>
                      <a:pt x="59" y="35"/>
                    </a:lnTo>
                    <a:lnTo>
                      <a:pt x="58" y="36"/>
                    </a:lnTo>
                    <a:lnTo>
                      <a:pt x="55" y="38"/>
                    </a:lnTo>
                    <a:lnTo>
                      <a:pt x="53" y="38"/>
                    </a:lnTo>
                    <a:lnTo>
                      <a:pt x="48" y="38"/>
                    </a:lnTo>
                    <a:lnTo>
                      <a:pt x="45" y="37"/>
                    </a:lnTo>
                    <a:lnTo>
                      <a:pt x="40" y="31"/>
                    </a:lnTo>
                    <a:lnTo>
                      <a:pt x="39" y="26"/>
                    </a:lnTo>
                    <a:lnTo>
                      <a:pt x="39" y="15"/>
                    </a:lnTo>
                    <a:lnTo>
                      <a:pt x="40" y="10"/>
                    </a:lnTo>
                    <a:lnTo>
                      <a:pt x="45" y="4"/>
                    </a:lnTo>
                    <a:lnTo>
                      <a:pt x="48" y="3"/>
                    </a:lnTo>
                    <a:lnTo>
                      <a:pt x="53" y="3"/>
                    </a:lnTo>
                    <a:lnTo>
                      <a:pt x="55" y="3"/>
                    </a:lnTo>
                    <a:lnTo>
                      <a:pt x="58" y="5"/>
                    </a:lnTo>
                    <a:lnTo>
                      <a:pt x="59" y="6"/>
                    </a:lnTo>
                    <a:lnTo>
                      <a:pt x="60" y="9"/>
                    </a:lnTo>
                    <a:lnTo>
                      <a:pt x="60" y="10"/>
                    </a:lnTo>
                    <a:lnTo>
                      <a:pt x="60" y="33"/>
                    </a:lnTo>
                    <a:lnTo>
                      <a:pt x="60" y="2"/>
                    </a:lnTo>
                    <a:lnTo>
                      <a:pt x="59" y="1"/>
                    </a:lnTo>
                    <a:lnTo>
                      <a:pt x="56" y="0"/>
                    </a:lnTo>
                    <a:lnTo>
                      <a:pt x="54" y="0"/>
                    </a:lnTo>
                    <a:lnTo>
                      <a:pt x="47" y="0"/>
                    </a:lnTo>
                    <a:lnTo>
                      <a:pt x="41" y="2"/>
                    </a:lnTo>
                    <a:lnTo>
                      <a:pt x="33" y="11"/>
                    </a:lnTo>
                    <a:lnTo>
                      <a:pt x="31" y="17"/>
                    </a:lnTo>
                    <a:lnTo>
                      <a:pt x="31" y="31"/>
                    </a:lnTo>
                    <a:lnTo>
                      <a:pt x="32" y="35"/>
                    </a:lnTo>
                    <a:lnTo>
                      <a:pt x="39" y="43"/>
                    </a:lnTo>
                    <a:lnTo>
                      <a:pt x="43" y="45"/>
                    </a:lnTo>
                    <a:lnTo>
                      <a:pt x="49" y="45"/>
                    </a:lnTo>
                    <a:lnTo>
                      <a:pt x="51" y="44"/>
                    </a:lnTo>
                    <a:lnTo>
                      <a:pt x="55" y="41"/>
                    </a:lnTo>
                    <a:lnTo>
                      <a:pt x="58" y="39"/>
                    </a:lnTo>
                    <a:lnTo>
                      <a:pt x="59" y="38"/>
                    </a:lnTo>
                    <a:lnTo>
                      <a:pt x="60" y="36"/>
                    </a:lnTo>
                    <a:lnTo>
                      <a:pt x="60" y="57"/>
                    </a:lnTo>
                    <a:lnTo>
                      <a:pt x="60" y="58"/>
                    </a:lnTo>
                    <a:lnTo>
                      <a:pt x="59" y="60"/>
                    </a:lnTo>
                    <a:lnTo>
                      <a:pt x="59" y="61"/>
                    </a:lnTo>
                    <a:lnTo>
                      <a:pt x="58" y="62"/>
                    </a:lnTo>
                    <a:lnTo>
                      <a:pt x="56" y="62"/>
                    </a:lnTo>
                    <a:lnTo>
                      <a:pt x="54" y="62"/>
                    </a:lnTo>
                    <a:lnTo>
                      <a:pt x="54" y="64"/>
                    </a:lnTo>
                    <a:lnTo>
                      <a:pt x="75" y="64"/>
                    </a:lnTo>
                    <a:lnTo>
                      <a:pt x="75" y="62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3127" name="Group 3126"/>
            <p:cNvGrpSpPr/>
            <p:nvPr/>
          </p:nvGrpSpPr>
          <p:grpSpPr>
            <a:xfrm>
              <a:off x="365404" y="3646619"/>
              <a:ext cx="1732562" cy="833015"/>
              <a:chOff x="6350" y="12700"/>
              <a:chExt cx="1481138" cy="573088"/>
            </a:xfrm>
          </p:grpSpPr>
          <p:grpSp>
            <p:nvGrpSpPr>
              <p:cNvPr id="51" name="Group 49"/>
              <p:cNvGrpSpPr>
                <a:grpSpLocks/>
              </p:cNvGrpSpPr>
              <p:nvPr/>
            </p:nvGrpSpPr>
            <p:grpSpPr bwMode="auto">
              <a:xfrm>
                <a:off x="6350" y="12700"/>
                <a:ext cx="290513" cy="573088"/>
                <a:chOff x="6303" y="104"/>
                <a:chExt cx="457" cy="904"/>
              </a:xfrm>
            </p:grpSpPr>
            <p:sp>
              <p:nvSpPr>
                <p:cNvPr id="52" name="Freeform 50"/>
                <p:cNvSpPr>
                  <a:spLocks/>
                </p:cNvSpPr>
                <p:nvPr/>
              </p:nvSpPr>
              <p:spPr bwMode="auto">
                <a:xfrm>
                  <a:off x="6317" y="352"/>
                  <a:ext cx="209" cy="200"/>
                </a:xfrm>
                <a:custGeom>
                  <a:avLst/>
                  <a:gdLst>
                    <a:gd name="T0" fmla="+- 0 6526 6317"/>
                    <a:gd name="T1" fmla="*/ T0 w 209"/>
                    <a:gd name="T2" fmla="+- 0 352 352"/>
                    <a:gd name="T3" fmla="*/ 352 h 200"/>
                    <a:gd name="T4" fmla="+- 0 6495 6317"/>
                    <a:gd name="T5" fmla="*/ T4 w 209"/>
                    <a:gd name="T6" fmla="+- 0 401 352"/>
                    <a:gd name="T7" fmla="*/ 401 h 200"/>
                    <a:gd name="T8" fmla="+- 0 6451 6317"/>
                    <a:gd name="T9" fmla="*/ T8 w 209"/>
                    <a:gd name="T10" fmla="+- 0 451 352"/>
                    <a:gd name="T11" fmla="*/ 451 h 200"/>
                    <a:gd name="T12" fmla="+- 0 6392 6317"/>
                    <a:gd name="T13" fmla="*/ T12 w 209"/>
                    <a:gd name="T14" fmla="+- 0 502 352"/>
                    <a:gd name="T15" fmla="*/ 502 h 200"/>
                    <a:gd name="T16" fmla="+- 0 6317 6317"/>
                    <a:gd name="T17" fmla="*/ T16 w 209"/>
                    <a:gd name="T18" fmla="+- 0 552 352"/>
                    <a:gd name="T19" fmla="*/ 552 h 200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209" h="200">
                      <a:moveTo>
                        <a:pt x="209" y="0"/>
                      </a:moveTo>
                      <a:lnTo>
                        <a:pt x="178" y="49"/>
                      </a:lnTo>
                      <a:lnTo>
                        <a:pt x="134" y="99"/>
                      </a:lnTo>
                      <a:lnTo>
                        <a:pt x="75" y="150"/>
                      </a:lnTo>
                      <a:lnTo>
                        <a:pt x="0" y="200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3" name="Freeform 51"/>
                <p:cNvSpPr>
                  <a:spLocks/>
                </p:cNvSpPr>
                <p:nvPr/>
              </p:nvSpPr>
              <p:spPr bwMode="auto">
                <a:xfrm>
                  <a:off x="6496" y="346"/>
                  <a:ext cx="36" cy="38"/>
                </a:xfrm>
                <a:custGeom>
                  <a:avLst/>
                  <a:gdLst>
                    <a:gd name="T0" fmla="+- 0 6532 6496"/>
                    <a:gd name="T1" fmla="*/ T0 w 36"/>
                    <a:gd name="T2" fmla="+- 0 384 347"/>
                    <a:gd name="T3" fmla="*/ 384 h 38"/>
                    <a:gd name="T4" fmla="+- 0 6529 6496"/>
                    <a:gd name="T5" fmla="*/ T4 w 36"/>
                    <a:gd name="T6" fmla="+- 0 347 347"/>
                    <a:gd name="T7" fmla="*/ 347 h 38"/>
                    <a:gd name="T8" fmla="+- 0 6496 6496"/>
                    <a:gd name="T9" fmla="*/ T8 w 36"/>
                    <a:gd name="T10" fmla="+- 0 365 347"/>
                    <a:gd name="T11" fmla="*/ 365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36" y="37"/>
                      </a:moveTo>
                      <a:lnTo>
                        <a:pt x="33" y="0"/>
                      </a:lnTo>
                      <a:lnTo>
                        <a:pt x="0" y="18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4" name="AutoShape 52"/>
                <p:cNvSpPr>
                  <a:spLocks/>
                </p:cNvSpPr>
                <p:nvPr/>
              </p:nvSpPr>
              <p:spPr bwMode="auto">
                <a:xfrm>
                  <a:off x="6317" y="107"/>
                  <a:ext cx="273" cy="445"/>
                </a:xfrm>
                <a:custGeom>
                  <a:avLst/>
                  <a:gdLst>
                    <a:gd name="T0" fmla="+- 0 6538 6317"/>
                    <a:gd name="T1" fmla="*/ T0 w 273"/>
                    <a:gd name="T2" fmla="+- 0 108 108"/>
                    <a:gd name="T3" fmla="*/ 108 h 445"/>
                    <a:gd name="T4" fmla="+- 0 6571 6317"/>
                    <a:gd name="T5" fmla="*/ T4 w 273"/>
                    <a:gd name="T6" fmla="+- 0 173 108"/>
                    <a:gd name="T7" fmla="*/ 173 h 445"/>
                    <a:gd name="T8" fmla="+- 0 6581 6317"/>
                    <a:gd name="T9" fmla="*/ T8 w 273"/>
                    <a:gd name="T10" fmla="+- 0 220 108"/>
                    <a:gd name="T11" fmla="*/ 220 h 445"/>
                    <a:gd name="T12" fmla="+- 0 6566 6317"/>
                    <a:gd name="T13" fmla="*/ T12 w 273"/>
                    <a:gd name="T14" fmla="+- 0 272 108"/>
                    <a:gd name="T15" fmla="*/ 272 h 445"/>
                    <a:gd name="T16" fmla="+- 0 6526 6317"/>
                    <a:gd name="T17" fmla="*/ T16 w 273"/>
                    <a:gd name="T18" fmla="+- 0 352 108"/>
                    <a:gd name="T19" fmla="*/ 352 h 445"/>
                    <a:gd name="T20" fmla="+- 0 6590 6317"/>
                    <a:gd name="T21" fmla="*/ T20 w 273"/>
                    <a:gd name="T22" fmla="+- 0 404 108"/>
                    <a:gd name="T23" fmla="*/ 404 h 445"/>
                    <a:gd name="T24" fmla="+- 0 6547 6317"/>
                    <a:gd name="T25" fmla="*/ T24 w 273"/>
                    <a:gd name="T26" fmla="+- 0 449 108"/>
                    <a:gd name="T27" fmla="*/ 449 h 445"/>
                    <a:gd name="T28" fmla="+- 0 6489 6317"/>
                    <a:gd name="T29" fmla="*/ T28 w 273"/>
                    <a:gd name="T30" fmla="+- 0 489 108"/>
                    <a:gd name="T31" fmla="*/ 489 h 445"/>
                    <a:gd name="T32" fmla="+- 0 6413 6317"/>
                    <a:gd name="T33" fmla="*/ T32 w 273"/>
                    <a:gd name="T34" fmla="+- 0 524 108"/>
                    <a:gd name="T35" fmla="*/ 524 h 445"/>
                    <a:gd name="T36" fmla="+- 0 6317 6317"/>
                    <a:gd name="T37" fmla="*/ T36 w 273"/>
                    <a:gd name="T38" fmla="+- 0 552 108"/>
                    <a:gd name="T39" fmla="*/ 552 h 445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</a:cxnLst>
                  <a:rect l="0" t="0" r="r" b="b"/>
                  <a:pathLst>
                    <a:path w="273" h="445">
                      <a:moveTo>
                        <a:pt x="221" y="0"/>
                      </a:moveTo>
                      <a:lnTo>
                        <a:pt x="254" y="65"/>
                      </a:lnTo>
                      <a:lnTo>
                        <a:pt x="264" y="112"/>
                      </a:lnTo>
                      <a:lnTo>
                        <a:pt x="249" y="164"/>
                      </a:lnTo>
                      <a:lnTo>
                        <a:pt x="209" y="244"/>
                      </a:lnTo>
                      <a:moveTo>
                        <a:pt x="273" y="296"/>
                      </a:moveTo>
                      <a:lnTo>
                        <a:pt x="230" y="341"/>
                      </a:lnTo>
                      <a:lnTo>
                        <a:pt x="172" y="381"/>
                      </a:lnTo>
                      <a:lnTo>
                        <a:pt x="96" y="416"/>
                      </a:lnTo>
                      <a:lnTo>
                        <a:pt x="0" y="444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5" name="Freeform 53"/>
                <p:cNvSpPr>
                  <a:spLocks/>
                </p:cNvSpPr>
                <p:nvPr/>
              </p:nvSpPr>
              <p:spPr bwMode="auto">
                <a:xfrm>
                  <a:off x="6558" y="399"/>
                  <a:ext cx="36" cy="38"/>
                </a:xfrm>
                <a:custGeom>
                  <a:avLst/>
                  <a:gdLst>
                    <a:gd name="T0" fmla="+- 0 6590 6558"/>
                    <a:gd name="T1" fmla="*/ T0 w 36"/>
                    <a:gd name="T2" fmla="+- 0 437 400"/>
                    <a:gd name="T3" fmla="*/ 437 h 38"/>
                    <a:gd name="T4" fmla="+- 0 6594 6558"/>
                    <a:gd name="T5" fmla="*/ T4 w 36"/>
                    <a:gd name="T6" fmla="+- 0 400 400"/>
                    <a:gd name="T7" fmla="*/ 400 h 38"/>
                    <a:gd name="T8" fmla="+- 0 6558 6558"/>
                    <a:gd name="T9" fmla="*/ T8 w 36"/>
                    <a:gd name="T10" fmla="+- 0 412 400"/>
                    <a:gd name="T11" fmla="*/ 412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32" y="37"/>
                      </a:moveTo>
                      <a:lnTo>
                        <a:pt x="36" y="0"/>
                      </a:lnTo>
                      <a:lnTo>
                        <a:pt x="0" y="12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6" name="AutoShape 54"/>
                <p:cNvSpPr>
                  <a:spLocks/>
                </p:cNvSpPr>
                <p:nvPr/>
              </p:nvSpPr>
              <p:spPr bwMode="auto">
                <a:xfrm>
                  <a:off x="6317" y="121"/>
                  <a:ext cx="353" cy="433"/>
                </a:xfrm>
                <a:custGeom>
                  <a:avLst/>
                  <a:gdLst>
                    <a:gd name="T0" fmla="+- 0 6629 6317"/>
                    <a:gd name="T1" fmla="*/ T0 w 353"/>
                    <a:gd name="T2" fmla="+- 0 121 121"/>
                    <a:gd name="T3" fmla="*/ 121 h 433"/>
                    <a:gd name="T4" fmla="+- 0 6663 6317"/>
                    <a:gd name="T5" fmla="*/ T4 w 353"/>
                    <a:gd name="T6" fmla="+- 0 212 121"/>
                    <a:gd name="T7" fmla="*/ 212 h 433"/>
                    <a:gd name="T8" fmla="+- 0 6670 6317"/>
                    <a:gd name="T9" fmla="*/ T8 w 353"/>
                    <a:gd name="T10" fmla="+- 0 272 121"/>
                    <a:gd name="T11" fmla="*/ 272 h 433"/>
                    <a:gd name="T12" fmla="+- 0 6647 6317"/>
                    <a:gd name="T13" fmla="*/ T12 w 353"/>
                    <a:gd name="T14" fmla="+- 0 327 121"/>
                    <a:gd name="T15" fmla="*/ 327 h 433"/>
                    <a:gd name="T16" fmla="+- 0 6590 6317"/>
                    <a:gd name="T17" fmla="*/ T16 w 353"/>
                    <a:gd name="T18" fmla="+- 0 404 121"/>
                    <a:gd name="T19" fmla="*/ 404 h 433"/>
                    <a:gd name="T20" fmla="+- 0 6667 6317"/>
                    <a:gd name="T21" fmla="*/ T20 w 353"/>
                    <a:gd name="T22" fmla="+- 0 434 121"/>
                    <a:gd name="T23" fmla="*/ 434 h 433"/>
                    <a:gd name="T24" fmla="+- 0 6625 6317"/>
                    <a:gd name="T25" fmla="*/ T24 w 353"/>
                    <a:gd name="T26" fmla="+- 0 477 121"/>
                    <a:gd name="T27" fmla="*/ 477 h 433"/>
                    <a:gd name="T28" fmla="+- 0 6570 6317"/>
                    <a:gd name="T29" fmla="*/ T28 w 353"/>
                    <a:gd name="T30" fmla="+- 0 514 121"/>
                    <a:gd name="T31" fmla="*/ 514 h 433"/>
                    <a:gd name="T32" fmla="+- 0 6501 6317"/>
                    <a:gd name="T33" fmla="*/ T32 w 353"/>
                    <a:gd name="T34" fmla="+- 0 540 121"/>
                    <a:gd name="T35" fmla="*/ 540 h 433"/>
                    <a:gd name="T36" fmla="+- 0 6417 6317"/>
                    <a:gd name="T37" fmla="*/ T36 w 353"/>
                    <a:gd name="T38" fmla="+- 0 554 121"/>
                    <a:gd name="T39" fmla="*/ 554 h 433"/>
                    <a:gd name="T40" fmla="+- 0 6317 6317"/>
                    <a:gd name="T41" fmla="*/ T40 w 353"/>
                    <a:gd name="T42" fmla="+- 0 552 121"/>
                    <a:gd name="T43" fmla="*/ 552 h 43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  <a:cxn ang="0">
                      <a:pos x="T41" y="T43"/>
                    </a:cxn>
                  </a:cxnLst>
                  <a:rect l="0" t="0" r="r" b="b"/>
                  <a:pathLst>
                    <a:path w="353" h="433">
                      <a:moveTo>
                        <a:pt x="312" y="0"/>
                      </a:moveTo>
                      <a:lnTo>
                        <a:pt x="346" y="91"/>
                      </a:lnTo>
                      <a:lnTo>
                        <a:pt x="353" y="151"/>
                      </a:lnTo>
                      <a:lnTo>
                        <a:pt x="330" y="206"/>
                      </a:lnTo>
                      <a:lnTo>
                        <a:pt x="273" y="283"/>
                      </a:lnTo>
                      <a:moveTo>
                        <a:pt x="350" y="313"/>
                      </a:moveTo>
                      <a:lnTo>
                        <a:pt x="308" y="356"/>
                      </a:lnTo>
                      <a:lnTo>
                        <a:pt x="253" y="393"/>
                      </a:lnTo>
                      <a:lnTo>
                        <a:pt x="184" y="419"/>
                      </a:lnTo>
                      <a:lnTo>
                        <a:pt x="100" y="433"/>
                      </a:lnTo>
                      <a:lnTo>
                        <a:pt x="0" y="431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7" name="Freeform 55"/>
                <p:cNvSpPr>
                  <a:spLocks/>
                </p:cNvSpPr>
                <p:nvPr/>
              </p:nvSpPr>
              <p:spPr bwMode="auto">
                <a:xfrm>
                  <a:off x="6635" y="428"/>
                  <a:ext cx="36" cy="38"/>
                </a:xfrm>
                <a:custGeom>
                  <a:avLst/>
                  <a:gdLst>
                    <a:gd name="T0" fmla="+- 0 6667 6636"/>
                    <a:gd name="T1" fmla="*/ T0 w 36"/>
                    <a:gd name="T2" fmla="+- 0 466 429"/>
                    <a:gd name="T3" fmla="*/ 466 h 38"/>
                    <a:gd name="T4" fmla="+- 0 6671 6636"/>
                    <a:gd name="T5" fmla="*/ T4 w 36"/>
                    <a:gd name="T6" fmla="+- 0 429 429"/>
                    <a:gd name="T7" fmla="*/ 429 h 38"/>
                    <a:gd name="T8" fmla="+- 0 6636 6636"/>
                    <a:gd name="T9" fmla="*/ T8 w 36"/>
                    <a:gd name="T10" fmla="+- 0 440 429"/>
                    <a:gd name="T11" fmla="*/ 440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31" y="37"/>
                      </a:moveTo>
                      <a:lnTo>
                        <a:pt x="35" y="0"/>
                      </a:lnTo>
                      <a:lnTo>
                        <a:pt x="0" y="11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8" name="AutoShape 56"/>
                <p:cNvSpPr>
                  <a:spLocks/>
                </p:cNvSpPr>
                <p:nvPr/>
              </p:nvSpPr>
              <p:spPr bwMode="auto">
                <a:xfrm>
                  <a:off x="6317" y="170"/>
                  <a:ext cx="439" cy="588"/>
                </a:xfrm>
                <a:custGeom>
                  <a:avLst/>
                  <a:gdLst>
                    <a:gd name="T0" fmla="+- 0 6755 6317"/>
                    <a:gd name="T1" fmla="*/ T0 w 439"/>
                    <a:gd name="T2" fmla="+- 0 171 171"/>
                    <a:gd name="T3" fmla="*/ 171 h 588"/>
                    <a:gd name="T4" fmla="+- 0 6756 6317"/>
                    <a:gd name="T5" fmla="*/ T4 w 439"/>
                    <a:gd name="T6" fmla="+- 0 259 171"/>
                    <a:gd name="T7" fmla="*/ 259 h 588"/>
                    <a:gd name="T8" fmla="+- 0 6747 6317"/>
                    <a:gd name="T9" fmla="*/ T8 w 439"/>
                    <a:gd name="T10" fmla="+- 0 316 171"/>
                    <a:gd name="T11" fmla="*/ 316 h 588"/>
                    <a:gd name="T12" fmla="+- 0 6720 6317"/>
                    <a:gd name="T13" fmla="*/ T12 w 439"/>
                    <a:gd name="T14" fmla="+- 0 366 171"/>
                    <a:gd name="T15" fmla="*/ 366 h 588"/>
                    <a:gd name="T16" fmla="+- 0 6667 6317"/>
                    <a:gd name="T17" fmla="*/ T16 w 439"/>
                    <a:gd name="T18" fmla="+- 0 434 171"/>
                    <a:gd name="T19" fmla="*/ 434 h 588"/>
                    <a:gd name="T20" fmla="+- 0 6526 6317"/>
                    <a:gd name="T21" fmla="*/ T20 w 439"/>
                    <a:gd name="T22" fmla="+- 0 758 171"/>
                    <a:gd name="T23" fmla="*/ 758 h 588"/>
                    <a:gd name="T24" fmla="+- 0 6495 6317"/>
                    <a:gd name="T25" fmla="*/ T24 w 439"/>
                    <a:gd name="T26" fmla="+- 0 710 171"/>
                    <a:gd name="T27" fmla="*/ 710 h 588"/>
                    <a:gd name="T28" fmla="+- 0 6451 6317"/>
                    <a:gd name="T29" fmla="*/ T28 w 439"/>
                    <a:gd name="T30" fmla="+- 0 660 171"/>
                    <a:gd name="T31" fmla="*/ 660 h 588"/>
                    <a:gd name="T32" fmla="+- 0 6392 6317"/>
                    <a:gd name="T33" fmla="*/ T32 w 439"/>
                    <a:gd name="T34" fmla="+- 0 609 171"/>
                    <a:gd name="T35" fmla="*/ 609 h 588"/>
                    <a:gd name="T36" fmla="+- 0 6317 6317"/>
                    <a:gd name="T37" fmla="*/ T36 w 439"/>
                    <a:gd name="T38" fmla="+- 0 558 171"/>
                    <a:gd name="T39" fmla="*/ 558 h 58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</a:cxnLst>
                  <a:rect l="0" t="0" r="r" b="b"/>
                  <a:pathLst>
                    <a:path w="439" h="588">
                      <a:moveTo>
                        <a:pt x="438" y="0"/>
                      </a:moveTo>
                      <a:lnTo>
                        <a:pt x="439" y="88"/>
                      </a:lnTo>
                      <a:lnTo>
                        <a:pt x="430" y="145"/>
                      </a:lnTo>
                      <a:lnTo>
                        <a:pt x="403" y="195"/>
                      </a:lnTo>
                      <a:lnTo>
                        <a:pt x="350" y="263"/>
                      </a:lnTo>
                      <a:moveTo>
                        <a:pt x="209" y="587"/>
                      </a:moveTo>
                      <a:lnTo>
                        <a:pt x="178" y="539"/>
                      </a:lnTo>
                      <a:lnTo>
                        <a:pt x="134" y="489"/>
                      </a:lnTo>
                      <a:lnTo>
                        <a:pt x="75" y="438"/>
                      </a:lnTo>
                      <a:lnTo>
                        <a:pt x="0" y="387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59" name="Freeform 57"/>
                <p:cNvSpPr>
                  <a:spLocks/>
                </p:cNvSpPr>
                <p:nvPr/>
              </p:nvSpPr>
              <p:spPr bwMode="auto">
                <a:xfrm>
                  <a:off x="6496" y="726"/>
                  <a:ext cx="36" cy="38"/>
                </a:xfrm>
                <a:custGeom>
                  <a:avLst/>
                  <a:gdLst>
                    <a:gd name="T0" fmla="+- 0 6496 6496"/>
                    <a:gd name="T1" fmla="*/ T0 w 36"/>
                    <a:gd name="T2" fmla="+- 0 746 727"/>
                    <a:gd name="T3" fmla="*/ 746 h 38"/>
                    <a:gd name="T4" fmla="+- 0 6529 6496"/>
                    <a:gd name="T5" fmla="*/ T4 w 36"/>
                    <a:gd name="T6" fmla="+- 0 764 727"/>
                    <a:gd name="T7" fmla="*/ 764 h 38"/>
                    <a:gd name="T8" fmla="+- 0 6532 6496"/>
                    <a:gd name="T9" fmla="*/ T8 w 36"/>
                    <a:gd name="T10" fmla="+- 0 727 727"/>
                    <a:gd name="T11" fmla="*/ 727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0" y="19"/>
                      </a:moveTo>
                      <a:lnTo>
                        <a:pt x="33" y="37"/>
                      </a:lnTo>
                      <a:lnTo>
                        <a:pt x="36" y="0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0" name="AutoShape 58"/>
                <p:cNvSpPr>
                  <a:spLocks/>
                </p:cNvSpPr>
                <p:nvPr/>
              </p:nvSpPr>
              <p:spPr bwMode="auto">
                <a:xfrm>
                  <a:off x="6317" y="558"/>
                  <a:ext cx="273" cy="445"/>
                </a:xfrm>
                <a:custGeom>
                  <a:avLst/>
                  <a:gdLst>
                    <a:gd name="T0" fmla="+- 0 6538 6317"/>
                    <a:gd name="T1" fmla="*/ T0 w 273"/>
                    <a:gd name="T2" fmla="+- 0 1003 558"/>
                    <a:gd name="T3" fmla="*/ 1003 h 445"/>
                    <a:gd name="T4" fmla="+- 0 6571 6317"/>
                    <a:gd name="T5" fmla="*/ T4 w 273"/>
                    <a:gd name="T6" fmla="+- 0 938 558"/>
                    <a:gd name="T7" fmla="*/ 938 h 445"/>
                    <a:gd name="T8" fmla="+- 0 6581 6317"/>
                    <a:gd name="T9" fmla="*/ T8 w 273"/>
                    <a:gd name="T10" fmla="+- 0 890 558"/>
                    <a:gd name="T11" fmla="*/ 890 h 445"/>
                    <a:gd name="T12" fmla="+- 0 6566 6317"/>
                    <a:gd name="T13" fmla="*/ T12 w 273"/>
                    <a:gd name="T14" fmla="+- 0 838 558"/>
                    <a:gd name="T15" fmla="*/ 838 h 445"/>
                    <a:gd name="T16" fmla="+- 0 6526 6317"/>
                    <a:gd name="T17" fmla="*/ T16 w 273"/>
                    <a:gd name="T18" fmla="+- 0 758 558"/>
                    <a:gd name="T19" fmla="*/ 758 h 445"/>
                    <a:gd name="T20" fmla="+- 0 6590 6317"/>
                    <a:gd name="T21" fmla="*/ T20 w 273"/>
                    <a:gd name="T22" fmla="+- 0 706 558"/>
                    <a:gd name="T23" fmla="*/ 706 h 445"/>
                    <a:gd name="T24" fmla="+- 0 6547 6317"/>
                    <a:gd name="T25" fmla="*/ T24 w 273"/>
                    <a:gd name="T26" fmla="+- 0 662 558"/>
                    <a:gd name="T27" fmla="*/ 662 h 445"/>
                    <a:gd name="T28" fmla="+- 0 6489 6317"/>
                    <a:gd name="T29" fmla="*/ T28 w 273"/>
                    <a:gd name="T30" fmla="+- 0 621 558"/>
                    <a:gd name="T31" fmla="*/ 621 h 445"/>
                    <a:gd name="T32" fmla="+- 0 6413 6317"/>
                    <a:gd name="T33" fmla="*/ T32 w 273"/>
                    <a:gd name="T34" fmla="+- 0 586 558"/>
                    <a:gd name="T35" fmla="*/ 586 h 445"/>
                    <a:gd name="T36" fmla="+- 0 6317 6317"/>
                    <a:gd name="T37" fmla="*/ T36 w 273"/>
                    <a:gd name="T38" fmla="+- 0 558 558"/>
                    <a:gd name="T39" fmla="*/ 558 h 445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</a:cxnLst>
                  <a:rect l="0" t="0" r="r" b="b"/>
                  <a:pathLst>
                    <a:path w="273" h="445">
                      <a:moveTo>
                        <a:pt x="221" y="445"/>
                      </a:moveTo>
                      <a:lnTo>
                        <a:pt x="254" y="380"/>
                      </a:lnTo>
                      <a:lnTo>
                        <a:pt x="264" y="332"/>
                      </a:lnTo>
                      <a:lnTo>
                        <a:pt x="249" y="280"/>
                      </a:lnTo>
                      <a:lnTo>
                        <a:pt x="209" y="200"/>
                      </a:lnTo>
                      <a:moveTo>
                        <a:pt x="273" y="148"/>
                      </a:moveTo>
                      <a:lnTo>
                        <a:pt x="230" y="104"/>
                      </a:lnTo>
                      <a:lnTo>
                        <a:pt x="172" y="63"/>
                      </a:lnTo>
                      <a:lnTo>
                        <a:pt x="96" y="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1" name="Freeform 59"/>
                <p:cNvSpPr>
                  <a:spLocks/>
                </p:cNvSpPr>
                <p:nvPr/>
              </p:nvSpPr>
              <p:spPr bwMode="auto">
                <a:xfrm>
                  <a:off x="6558" y="673"/>
                  <a:ext cx="36" cy="38"/>
                </a:xfrm>
                <a:custGeom>
                  <a:avLst/>
                  <a:gdLst>
                    <a:gd name="T0" fmla="+- 0 6558 6558"/>
                    <a:gd name="T1" fmla="*/ T0 w 36"/>
                    <a:gd name="T2" fmla="+- 0 699 674"/>
                    <a:gd name="T3" fmla="*/ 699 h 38"/>
                    <a:gd name="T4" fmla="+- 0 6594 6558"/>
                    <a:gd name="T5" fmla="*/ T4 w 36"/>
                    <a:gd name="T6" fmla="+- 0 711 674"/>
                    <a:gd name="T7" fmla="*/ 711 h 38"/>
                    <a:gd name="T8" fmla="+- 0 6590 6558"/>
                    <a:gd name="T9" fmla="*/ T8 w 36"/>
                    <a:gd name="T10" fmla="+- 0 674 674"/>
                    <a:gd name="T11" fmla="*/ 674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0" y="25"/>
                      </a:moveTo>
                      <a:lnTo>
                        <a:pt x="36" y="37"/>
                      </a:lnTo>
                      <a:lnTo>
                        <a:pt x="32" y="0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2" name="AutoShape 60"/>
                <p:cNvSpPr>
                  <a:spLocks/>
                </p:cNvSpPr>
                <p:nvPr/>
              </p:nvSpPr>
              <p:spPr bwMode="auto">
                <a:xfrm>
                  <a:off x="6317" y="556"/>
                  <a:ext cx="353" cy="433"/>
                </a:xfrm>
                <a:custGeom>
                  <a:avLst/>
                  <a:gdLst>
                    <a:gd name="T0" fmla="+- 0 6629 6317"/>
                    <a:gd name="T1" fmla="*/ T0 w 353"/>
                    <a:gd name="T2" fmla="+- 0 989 557"/>
                    <a:gd name="T3" fmla="*/ 989 h 433"/>
                    <a:gd name="T4" fmla="+- 0 6663 6317"/>
                    <a:gd name="T5" fmla="*/ T4 w 353"/>
                    <a:gd name="T6" fmla="+- 0 898 557"/>
                    <a:gd name="T7" fmla="*/ 898 h 433"/>
                    <a:gd name="T8" fmla="+- 0 6670 6317"/>
                    <a:gd name="T9" fmla="*/ T8 w 353"/>
                    <a:gd name="T10" fmla="+- 0 839 557"/>
                    <a:gd name="T11" fmla="*/ 839 h 433"/>
                    <a:gd name="T12" fmla="+- 0 6647 6317"/>
                    <a:gd name="T13" fmla="*/ T12 w 353"/>
                    <a:gd name="T14" fmla="+- 0 783 557"/>
                    <a:gd name="T15" fmla="*/ 783 h 433"/>
                    <a:gd name="T16" fmla="+- 0 6590 6317"/>
                    <a:gd name="T17" fmla="*/ T16 w 353"/>
                    <a:gd name="T18" fmla="+- 0 706 557"/>
                    <a:gd name="T19" fmla="*/ 706 h 433"/>
                    <a:gd name="T20" fmla="+- 0 6667 6317"/>
                    <a:gd name="T21" fmla="*/ T20 w 353"/>
                    <a:gd name="T22" fmla="+- 0 677 557"/>
                    <a:gd name="T23" fmla="*/ 677 h 433"/>
                    <a:gd name="T24" fmla="+- 0 6625 6317"/>
                    <a:gd name="T25" fmla="*/ T24 w 353"/>
                    <a:gd name="T26" fmla="+- 0 633 557"/>
                    <a:gd name="T27" fmla="*/ 633 h 433"/>
                    <a:gd name="T28" fmla="+- 0 6570 6317"/>
                    <a:gd name="T29" fmla="*/ T28 w 353"/>
                    <a:gd name="T30" fmla="+- 0 597 557"/>
                    <a:gd name="T31" fmla="*/ 597 h 433"/>
                    <a:gd name="T32" fmla="+- 0 6501 6317"/>
                    <a:gd name="T33" fmla="*/ T32 w 353"/>
                    <a:gd name="T34" fmla="+- 0 570 557"/>
                    <a:gd name="T35" fmla="*/ 570 h 433"/>
                    <a:gd name="T36" fmla="+- 0 6417 6317"/>
                    <a:gd name="T37" fmla="*/ T36 w 353"/>
                    <a:gd name="T38" fmla="+- 0 557 557"/>
                    <a:gd name="T39" fmla="*/ 557 h 433"/>
                    <a:gd name="T40" fmla="+- 0 6317 6317"/>
                    <a:gd name="T41" fmla="*/ T40 w 353"/>
                    <a:gd name="T42" fmla="+- 0 558 557"/>
                    <a:gd name="T43" fmla="*/ 558 h 43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  <a:cxn ang="0">
                      <a:pos x="T41" y="T43"/>
                    </a:cxn>
                  </a:cxnLst>
                  <a:rect l="0" t="0" r="r" b="b"/>
                  <a:pathLst>
                    <a:path w="353" h="433">
                      <a:moveTo>
                        <a:pt x="312" y="432"/>
                      </a:moveTo>
                      <a:lnTo>
                        <a:pt x="346" y="341"/>
                      </a:lnTo>
                      <a:lnTo>
                        <a:pt x="353" y="282"/>
                      </a:lnTo>
                      <a:lnTo>
                        <a:pt x="330" y="226"/>
                      </a:lnTo>
                      <a:lnTo>
                        <a:pt x="273" y="149"/>
                      </a:lnTo>
                      <a:moveTo>
                        <a:pt x="350" y="120"/>
                      </a:moveTo>
                      <a:lnTo>
                        <a:pt x="308" y="76"/>
                      </a:lnTo>
                      <a:lnTo>
                        <a:pt x="253" y="40"/>
                      </a:lnTo>
                      <a:lnTo>
                        <a:pt x="184" y="13"/>
                      </a:lnTo>
                      <a:lnTo>
                        <a:pt x="100" y="0"/>
                      </a:lnTo>
                      <a:lnTo>
                        <a:pt x="0" y="1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63" name="Freeform 61"/>
                <p:cNvSpPr>
                  <a:spLocks/>
                </p:cNvSpPr>
                <p:nvPr/>
              </p:nvSpPr>
              <p:spPr bwMode="auto">
                <a:xfrm>
                  <a:off x="6635" y="644"/>
                  <a:ext cx="36" cy="38"/>
                </a:xfrm>
                <a:custGeom>
                  <a:avLst/>
                  <a:gdLst>
                    <a:gd name="T0" fmla="+- 0 6636 6636"/>
                    <a:gd name="T1" fmla="*/ T0 w 36"/>
                    <a:gd name="T2" fmla="+- 0 670 645"/>
                    <a:gd name="T3" fmla="*/ 670 h 38"/>
                    <a:gd name="T4" fmla="+- 0 6671 6636"/>
                    <a:gd name="T5" fmla="*/ T4 w 36"/>
                    <a:gd name="T6" fmla="+- 0 682 645"/>
                    <a:gd name="T7" fmla="*/ 682 h 38"/>
                    <a:gd name="T8" fmla="+- 0 6667 6636"/>
                    <a:gd name="T9" fmla="*/ T8 w 36"/>
                    <a:gd name="T10" fmla="+- 0 645 645"/>
                    <a:gd name="T11" fmla="*/ 645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0" y="25"/>
                      </a:moveTo>
                      <a:lnTo>
                        <a:pt x="35" y="37"/>
                      </a:lnTo>
                      <a:lnTo>
                        <a:pt x="31" y="0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72" name="Freeform 62"/>
                <p:cNvSpPr>
                  <a:spLocks/>
                </p:cNvSpPr>
                <p:nvPr/>
              </p:nvSpPr>
              <p:spPr bwMode="auto">
                <a:xfrm>
                  <a:off x="6667" y="677"/>
                  <a:ext cx="89" cy="263"/>
                </a:xfrm>
                <a:custGeom>
                  <a:avLst/>
                  <a:gdLst>
                    <a:gd name="T0" fmla="+- 0 6755 6667"/>
                    <a:gd name="T1" fmla="*/ T0 w 89"/>
                    <a:gd name="T2" fmla="+- 0 940 677"/>
                    <a:gd name="T3" fmla="*/ 940 h 263"/>
                    <a:gd name="T4" fmla="+- 0 6756 6667"/>
                    <a:gd name="T5" fmla="*/ T4 w 89"/>
                    <a:gd name="T6" fmla="+- 0 851 677"/>
                    <a:gd name="T7" fmla="*/ 851 h 263"/>
                    <a:gd name="T8" fmla="+- 0 6747 6667"/>
                    <a:gd name="T9" fmla="*/ T8 w 89"/>
                    <a:gd name="T10" fmla="+- 0 794 677"/>
                    <a:gd name="T11" fmla="*/ 794 h 263"/>
                    <a:gd name="T12" fmla="+- 0 6720 6667"/>
                    <a:gd name="T13" fmla="*/ T12 w 89"/>
                    <a:gd name="T14" fmla="+- 0 745 677"/>
                    <a:gd name="T15" fmla="*/ 745 h 263"/>
                    <a:gd name="T16" fmla="+- 0 6667 6667"/>
                    <a:gd name="T17" fmla="*/ T16 w 89"/>
                    <a:gd name="T18" fmla="+- 0 677 677"/>
                    <a:gd name="T19" fmla="*/ 677 h 26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89" h="263">
                      <a:moveTo>
                        <a:pt x="88" y="263"/>
                      </a:moveTo>
                      <a:lnTo>
                        <a:pt x="89" y="174"/>
                      </a:lnTo>
                      <a:lnTo>
                        <a:pt x="80" y="117"/>
                      </a:lnTo>
                      <a:lnTo>
                        <a:pt x="53" y="6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73" name="AutoShape 63"/>
                <p:cNvSpPr>
                  <a:spLocks/>
                </p:cNvSpPr>
                <p:nvPr/>
              </p:nvSpPr>
              <p:spPr bwMode="auto">
                <a:xfrm>
                  <a:off x="6302" y="682"/>
                  <a:ext cx="129" cy="101"/>
                </a:xfrm>
                <a:custGeom>
                  <a:avLst/>
                  <a:gdLst>
                    <a:gd name="T0" fmla="+- 0 6363 6303"/>
                    <a:gd name="T1" fmla="*/ T0 w 129"/>
                    <a:gd name="T2" fmla="+- 0 708 683"/>
                    <a:gd name="T3" fmla="*/ 708 h 101"/>
                    <a:gd name="T4" fmla="+- 0 6338 6303"/>
                    <a:gd name="T5" fmla="*/ T4 w 129"/>
                    <a:gd name="T6" fmla="+- 0 708 683"/>
                    <a:gd name="T7" fmla="*/ 708 h 101"/>
                    <a:gd name="T8" fmla="+- 0 6338 6303"/>
                    <a:gd name="T9" fmla="*/ T8 w 129"/>
                    <a:gd name="T10" fmla="+- 0 683 683"/>
                    <a:gd name="T11" fmla="*/ 683 h 101"/>
                    <a:gd name="T12" fmla="+- 0 6328 6303"/>
                    <a:gd name="T13" fmla="*/ T12 w 129"/>
                    <a:gd name="T14" fmla="+- 0 683 683"/>
                    <a:gd name="T15" fmla="*/ 683 h 101"/>
                    <a:gd name="T16" fmla="+- 0 6328 6303"/>
                    <a:gd name="T17" fmla="*/ T16 w 129"/>
                    <a:gd name="T18" fmla="+- 0 708 683"/>
                    <a:gd name="T19" fmla="*/ 708 h 101"/>
                    <a:gd name="T20" fmla="+- 0 6303 6303"/>
                    <a:gd name="T21" fmla="*/ T20 w 129"/>
                    <a:gd name="T22" fmla="+- 0 708 683"/>
                    <a:gd name="T23" fmla="*/ 708 h 101"/>
                    <a:gd name="T24" fmla="+- 0 6303 6303"/>
                    <a:gd name="T25" fmla="*/ T24 w 129"/>
                    <a:gd name="T26" fmla="+- 0 718 683"/>
                    <a:gd name="T27" fmla="*/ 718 h 101"/>
                    <a:gd name="T28" fmla="+- 0 6328 6303"/>
                    <a:gd name="T29" fmla="*/ T28 w 129"/>
                    <a:gd name="T30" fmla="+- 0 718 683"/>
                    <a:gd name="T31" fmla="*/ 718 h 101"/>
                    <a:gd name="T32" fmla="+- 0 6328 6303"/>
                    <a:gd name="T33" fmla="*/ T32 w 129"/>
                    <a:gd name="T34" fmla="+- 0 743 683"/>
                    <a:gd name="T35" fmla="*/ 743 h 101"/>
                    <a:gd name="T36" fmla="+- 0 6338 6303"/>
                    <a:gd name="T37" fmla="*/ T36 w 129"/>
                    <a:gd name="T38" fmla="+- 0 743 683"/>
                    <a:gd name="T39" fmla="*/ 743 h 101"/>
                    <a:gd name="T40" fmla="+- 0 6338 6303"/>
                    <a:gd name="T41" fmla="*/ T40 w 129"/>
                    <a:gd name="T42" fmla="+- 0 718 683"/>
                    <a:gd name="T43" fmla="*/ 718 h 101"/>
                    <a:gd name="T44" fmla="+- 0 6363 6303"/>
                    <a:gd name="T45" fmla="*/ T44 w 129"/>
                    <a:gd name="T46" fmla="+- 0 718 683"/>
                    <a:gd name="T47" fmla="*/ 718 h 101"/>
                    <a:gd name="T48" fmla="+- 0 6363 6303"/>
                    <a:gd name="T49" fmla="*/ T48 w 129"/>
                    <a:gd name="T50" fmla="+- 0 708 683"/>
                    <a:gd name="T51" fmla="*/ 708 h 101"/>
                    <a:gd name="T52" fmla="+- 0 6432 6303"/>
                    <a:gd name="T53" fmla="*/ T52 w 129"/>
                    <a:gd name="T54" fmla="+- 0 692 683"/>
                    <a:gd name="T55" fmla="*/ 692 h 101"/>
                    <a:gd name="T56" fmla="+- 0 6422 6303"/>
                    <a:gd name="T57" fmla="*/ T56 w 129"/>
                    <a:gd name="T58" fmla="+- 0 692 683"/>
                    <a:gd name="T59" fmla="*/ 692 h 101"/>
                    <a:gd name="T60" fmla="+- 0 6422 6303"/>
                    <a:gd name="T61" fmla="*/ T60 w 129"/>
                    <a:gd name="T62" fmla="+- 0 701 683"/>
                    <a:gd name="T63" fmla="*/ 701 h 101"/>
                    <a:gd name="T64" fmla="+- 0 6422 6303"/>
                    <a:gd name="T65" fmla="*/ T64 w 129"/>
                    <a:gd name="T66" fmla="+- 0 717 683"/>
                    <a:gd name="T67" fmla="*/ 717 h 101"/>
                    <a:gd name="T68" fmla="+- 0 6422 6303"/>
                    <a:gd name="T69" fmla="*/ T68 w 129"/>
                    <a:gd name="T70" fmla="+- 0 734 683"/>
                    <a:gd name="T71" fmla="*/ 734 h 101"/>
                    <a:gd name="T72" fmla="+- 0 6420 6303"/>
                    <a:gd name="T73" fmla="*/ T72 w 129"/>
                    <a:gd name="T74" fmla="+- 0 740 683"/>
                    <a:gd name="T75" fmla="*/ 740 h 101"/>
                    <a:gd name="T76" fmla="+- 0 6413 6303"/>
                    <a:gd name="T77" fmla="*/ T76 w 129"/>
                    <a:gd name="T78" fmla="+- 0 748 683"/>
                    <a:gd name="T79" fmla="*/ 748 h 101"/>
                    <a:gd name="T80" fmla="+- 0 6409 6303"/>
                    <a:gd name="T81" fmla="*/ T80 w 129"/>
                    <a:gd name="T82" fmla="+- 0 750 683"/>
                    <a:gd name="T83" fmla="*/ 750 h 101"/>
                    <a:gd name="T84" fmla="+- 0 6399 6303"/>
                    <a:gd name="T85" fmla="*/ T84 w 129"/>
                    <a:gd name="T86" fmla="+- 0 750 683"/>
                    <a:gd name="T87" fmla="*/ 750 h 101"/>
                    <a:gd name="T88" fmla="+- 0 6395 6303"/>
                    <a:gd name="T89" fmla="*/ T88 w 129"/>
                    <a:gd name="T90" fmla="+- 0 748 683"/>
                    <a:gd name="T91" fmla="*/ 748 h 101"/>
                    <a:gd name="T92" fmla="+- 0 6388 6303"/>
                    <a:gd name="T93" fmla="*/ T92 w 129"/>
                    <a:gd name="T94" fmla="+- 0 740 683"/>
                    <a:gd name="T95" fmla="*/ 740 h 101"/>
                    <a:gd name="T96" fmla="+- 0 6386 6303"/>
                    <a:gd name="T97" fmla="*/ T96 w 129"/>
                    <a:gd name="T98" fmla="+- 0 733 683"/>
                    <a:gd name="T99" fmla="*/ 733 h 101"/>
                    <a:gd name="T100" fmla="+- 0 6386 6303"/>
                    <a:gd name="T101" fmla="*/ T100 w 129"/>
                    <a:gd name="T102" fmla="+- 0 716 683"/>
                    <a:gd name="T103" fmla="*/ 716 h 101"/>
                    <a:gd name="T104" fmla="+- 0 6388 6303"/>
                    <a:gd name="T105" fmla="*/ T104 w 129"/>
                    <a:gd name="T106" fmla="+- 0 709 683"/>
                    <a:gd name="T107" fmla="*/ 709 h 101"/>
                    <a:gd name="T108" fmla="+- 0 6394 6303"/>
                    <a:gd name="T109" fmla="*/ T108 w 129"/>
                    <a:gd name="T110" fmla="+- 0 701 683"/>
                    <a:gd name="T111" fmla="*/ 701 h 101"/>
                    <a:gd name="T112" fmla="+- 0 6398 6303"/>
                    <a:gd name="T113" fmla="*/ T112 w 129"/>
                    <a:gd name="T114" fmla="+- 0 699 683"/>
                    <a:gd name="T115" fmla="*/ 699 h 101"/>
                    <a:gd name="T116" fmla="+- 0 6408 6303"/>
                    <a:gd name="T117" fmla="*/ T116 w 129"/>
                    <a:gd name="T118" fmla="+- 0 699 683"/>
                    <a:gd name="T119" fmla="*/ 699 h 101"/>
                    <a:gd name="T120" fmla="+- 0 6412 6303"/>
                    <a:gd name="T121" fmla="*/ T120 w 129"/>
                    <a:gd name="T122" fmla="+- 0 701 683"/>
                    <a:gd name="T123" fmla="*/ 701 h 101"/>
                    <a:gd name="T124" fmla="+- 0 6420 6303"/>
                    <a:gd name="T125" fmla="*/ T124 w 129"/>
                    <a:gd name="T126" fmla="+- 0 710 683"/>
                    <a:gd name="T127" fmla="*/ 710 h 101"/>
                    <a:gd name="T128" fmla="+- 0 6422 6303"/>
                    <a:gd name="T129" fmla="*/ T128 w 129"/>
                    <a:gd name="T130" fmla="+- 0 717 683"/>
                    <a:gd name="T131" fmla="*/ 717 h 101"/>
                    <a:gd name="T132" fmla="+- 0 6422 6303"/>
                    <a:gd name="T133" fmla="*/ T132 w 129"/>
                    <a:gd name="T134" fmla="+- 0 701 683"/>
                    <a:gd name="T135" fmla="*/ 701 h 101"/>
                    <a:gd name="T136" fmla="+- 0 6421 6303"/>
                    <a:gd name="T137" fmla="*/ T136 w 129"/>
                    <a:gd name="T138" fmla="+- 0 699 683"/>
                    <a:gd name="T139" fmla="*/ 699 h 101"/>
                    <a:gd name="T140" fmla="+- 0 6417 6303"/>
                    <a:gd name="T141" fmla="*/ T140 w 129"/>
                    <a:gd name="T142" fmla="+- 0 694 683"/>
                    <a:gd name="T143" fmla="*/ 694 h 101"/>
                    <a:gd name="T144" fmla="+- 0 6410 6303"/>
                    <a:gd name="T145" fmla="*/ T144 w 129"/>
                    <a:gd name="T146" fmla="+- 0 690 683"/>
                    <a:gd name="T147" fmla="*/ 690 h 101"/>
                    <a:gd name="T148" fmla="+- 0 6397 6303"/>
                    <a:gd name="T149" fmla="*/ T148 w 129"/>
                    <a:gd name="T150" fmla="+- 0 690 683"/>
                    <a:gd name="T151" fmla="*/ 690 h 101"/>
                    <a:gd name="T152" fmla="+- 0 6392 6303"/>
                    <a:gd name="T153" fmla="*/ T152 w 129"/>
                    <a:gd name="T154" fmla="+- 0 692 683"/>
                    <a:gd name="T155" fmla="*/ 692 h 101"/>
                    <a:gd name="T156" fmla="+- 0 6384 6303"/>
                    <a:gd name="T157" fmla="*/ T156 w 129"/>
                    <a:gd name="T158" fmla="+- 0 697 683"/>
                    <a:gd name="T159" fmla="*/ 697 h 101"/>
                    <a:gd name="T160" fmla="+- 0 6380 6303"/>
                    <a:gd name="T161" fmla="*/ T160 w 129"/>
                    <a:gd name="T162" fmla="+- 0 701 683"/>
                    <a:gd name="T163" fmla="*/ 701 h 101"/>
                    <a:gd name="T164" fmla="+- 0 6376 6303"/>
                    <a:gd name="T165" fmla="*/ T164 w 129"/>
                    <a:gd name="T166" fmla="+- 0 712 683"/>
                    <a:gd name="T167" fmla="*/ 712 h 101"/>
                    <a:gd name="T168" fmla="+- 0 6375 6303"/>
                    <a:gd name="T169" fmla="*/ T168 w 129"/>
                    <a:gd name="T170" fmla="+- 0 717 683"/>
                    <a:gd name="T171" fmla="*/ 717 h 101"/>
                    <a:gd name="T172" fmla="+- 0 6374 6303"/>
                    <a:gd name="T173" fmla="*/ T172 w 129"/>
                    <a:gd name="T174" fmla="+- 0 735 683"/>
                    <a:gd name="T175" fmla="*/ 735 h 101"/>
                    <a:gd name="T176" fmla="+- 0 6377 6303"/>
                    <a:gd name="T177" fmla="*/ T176 w 129"/>
                    <a:gd name="T178" fmla="+- 0 744 683"/>
                    <a:gd name="T179" fmla="*/ 744 h 101"/>
                    <a:gd name="T180" fmla="+- 0 6389 6303"/>
                    <a:gd name="T181" fmla="*/ T180 w 129"/>
                    <a:gd name="T182" fmla="+- 0 756 683"/>
                    <a:gd name="T183" fmla="*/ 756 h 101"/>
                    <a:gd name="T184" fmla="+- 0 6395 6303"/>
                    <a:gd name="T185" fmla="*/ T184 w 129"/>
                    <a:gd name="T186" fmla="+- 0 759 683"/>
                    <a:gd name="T187" fmla="*/ 759 h 101"/>
                    <a:gd name="T188" fmla="+- 0 6407 6303"/>
                    <a:gd name="T189" fmla="*/ T188 w 129"/>
                    <a:gd name="T190" fmla="+- 0 759 683"/>
                    <a:gd name="T191" fmla="*/ 759 h 101"/>
                    <a:gd name="T192" fmla="+- 0 6410 6303"/>
                    <a:gd name="T193" fmla="*/ T192 w 129"/>
                    <a:gd name="T194" fmla="+- 0 758 683"/>
                    <a:gd name="T195" fmla="*/ 758 h 101"/>
                    <a:gd name="T196" fmla="+- 0 6416 6303"/>
                    <a:gd name="T197" fmla="*/ T196 w 129"/>
                    <a:gd name="T198" fmla="+- 0 755 683"/>
                    <a:gd name="T199" fmla="*/ 755 h 101"/>
                    <a:gd name="T200" fmla="+- 0 6419 6303"/>
                    <a:gd name="T201" fmla="*/ T200 w 129"/>
                    <a:gd name="T202" fmla="+- 0 753 683"/>
                    <a:gd name="T203" fmla="*/ 753 h 101"/>
                    <a:gd name="T204" fmla="+- 0 6420 6303"/>
                    <a:gd name="T205" fmla="*/ T204 w 129"/>
                    <a:gd name="T206" fmla="+- 0 751 683"/>
                    <a:gd name="T207" fmla="*/ 751 h 101"/>
                    <a:gd name="T208" fmla="+- 0 6420 6303"/>
                    <a:gd name="T209" fmla="*/ T208 w 129"/>
                    <a:gd name="T210" fmla="+- 0 783 683"/>
                    <a:gd name="T211" fmla="*/ 783 h 101"/>
                    <a:gd name="T212" fmla="+- 0 6432 6303"/>
                    <a:gd name="T213" fmla="*/ T212 w 129"/>
                    <a:gd name="T214" fmla="+- 0 783 683"/>
                    <a:gd name="T215" fmla="*/ 783 h 101"/>
                    <a:gd name="T216" fmla="+- 0 6432 6303"/>
                    <a:gd name="T217" fmla="*/ T216 w 129"/>
                    <a:gd name="T218" fmla="+- 0 751 683"/>
                    <a:gd name="T219" fmla="*/ 751 h 101"/>
                    <a:gd name="T220" fmla="+- 0 6432 6303"/>
                    <a:gd name="T221" fmla="*/ T220 w 129"/>
                    <a:gd name="T222" fmla="+- 0 750 683"/>
                    <a:gd name="T223" fmla="*/ 750 h 101"/>
                    <a:gd name="T224" fmla="+- 0 6432 6303"/>
                    <a:gd name="T225" fmla="*/ T224 w 129"/>
                    <a:gd name="T226" fmla="+- 0 701 683"/>
                    <a:gd name="T227" fmla="*/ 701 h 101"/>
                    <a:gd name="T228" fmla="+- 0 6432 6303"/>
                    <a:gd name="T229" fmla="*/ T228 w 129"/>
                    <a:gd name="T230" fmla="+- 0 692 683"/>
                    <a:gd name="T231" fmla="*/ 692 h 10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  <a:cxn ang="0">
                      <a:pos x="T41" y="T43"/>
                    </a:cxn>
                    <a:cxn ang="0">
                      <a:pos x="T45" y="T47"/>
                    </a:cxn>
                    <a:cxn ang="0">
                      <a:pos x="T49" y="T51"/>
                    </a:cxn>
                    <a:cxn ang="0">
                      <a:pos x="T53" y="T55"/>
                    </a:cxn>
                    <a:cxn ang="0">
                      <a:pos x="T57" y="T59"/>
                    </a:cxn>
                    <a:cxn ang="0">
                      <a:pos x="T61" y="T63"/>
                    </a:cxn>
                    <a:cxn ang="0">
                      <a:pos x="T65" y="T67"/>
                    </a:cxn>
                    <a:cxn ang="0">
                      <a:pos x="T69" y="T71"/>
                    </a:cxn>
                    <a:cxn ang="0">
                      <a:pos x="T73" y="T75"/>
                    </a:cxn>
                    <a:cxn ang="0">
                      <a:pos x="T77" y="T79"/>
                    </a:cxn>
                    <a:cxn ang="0">
                      <a:pos x="T81" y="T83"/>
                    </a:cxn>
                    <a:cxn ang="0">
                      <a:pos x="T85" y="T87"/>
                    </a:cxn>
                    <a:cxn ang="0">
                      <a:pos x="T89" y="T91"/>
                    </a:cxn>
                    <a:cxn ang="0">
                      <a:pos x="T93" y="T95"/>
                    </a:cxn>
                    <a:cxn ang="0">
                      <a:pos x="T97" y="T99"/>
                    </a:cxn>
                    <a:cxn ang="0">
                      <a:pos x="T101" y="T103"/>
                    </a:cxn>
                    <a:cxn ang="0">
                      <a:pos x="T105" y="T107"/>
                    </a:cxn>
                    <a:cxn ang="0">
                      <a:pos x="T109" y="T111"/>
                    </a:cxn>
                    <a:cxn ang="0">
                      <a:pos x="T113" y="T115"/>
                    </a:cxn>
                    <a:cxn ang="0">
                      <a:pos x="T117" y="T119"/>
                    </a:cxn>
                    <a:cxn ang="0">
                      <a:pos x="T121" y="T123"/>
                    </a:cxn>
                    <a:cxn ang="0">
                      <a:pos x="T125" y="T127"/>
                    </a:cxn>
                    <a:cxn ang="0">
                      <a:pos x="T129" y="T131"/>
                    </a:cxn>
                    <a:cxn ang="0">
                      <a:pos x="T133" y="T135"/>
                    </a:cxn>
                    <a:cxn ang="0">
                      <a:pos x="T137" y="T139"/>
                    </a:cxn>
                    <a:cxn ang="0">
                      <a:pos x="T141" y="T143"/>
                    </a:cxn>
                    <a:cxn ang="0">
                      <a:pos x="T145" y="T147"/>
                    </a:cxn>
                    <a:cxn ang="0">
                      <a:pos x="T149" y="T151"/>
                    </a:cxn>
                    <a:cxn ang="0">
                      <a:pos x="T153" y="T155"/>
                    </a:cxn>
                    <a:cxn ang="0">
                      <a:pos x="T157" y="T159"/>
                    </a:cxn>
                    <a:cxn ang="0">
                      <a:pos x="T161" y="T163"/>
                    </a:cxn>
                    <a:cxn ang="0">
                      <a:pos x="T165" y="T167"/>
                    </a:cxn>
                    <a:cxn ang="0">
                      <a:pos x="T169" y="T171"/>
                    </a:cxn>
                    <a:cxn ang="0">
                      <a:pos x="T173" y="T175"/>
                    </a:cxn>
                    <a:cxn ang="0">
                      <a:pos x="T177" y="T179"/>
                    </a:cxn>
                    <a:cxn ang="0">
                      <a:pos x="T181" y="T183"/>
                    </a:cxn>
                    <a:cxn ang="0">
                      <a:pos x="T185" y="T187"/>
                    </a:cxn>
                    <a:cxn ang="0">
                      <a:pos x="T189" y="T191"/>
                    </a:cxn>
                    <a:cxn ang="0">
                      <a:pos x="T193" y="T195"/>
                    </a:cxn>
                    <a:cxn ang="0">
                      <a:pos x="T197" y="T199"/>
                    </a:cxn>
                    <a:cxn ang="0">
                      <a:pos x="T201" y="T203"/>
                    </a:cxn>
                    <a:cxn ang="0">
                      <a:pos x="T205" y="T207"/>
                    </a:cxn>
                    <a:cxn ang="0">
                      <a:pos x="T209" y="T211"/>
                    </a:cxn>
                    <a:cxn ang="0">
                      <a:pos x="T213" y="T215"/>
                    </a:cxn>
                    <a:cxn ang="0">
                      <a:pos x="T217" y="T219"/>
                    </a:cxn>
                    <a:cxn ang="0">
                      <a:pos x="T221" y="T223"/>
                    </a:cxn>
                    <a:cxn ang="0">
                      <a:pos x="T225" y="T227"/>
                    </a:cxn>
                    <a:cxn ang="0">
                      <a:pos x="T229" y="T231"/>
                    </a:cxn>
                  </a:cxnLst>
                  <a:rect l="0" t="0" r="r" b="b"/>
                  <a:pathLst>
                    <a:path w="129" h="101">
                      <a:moveTo>
                        <a:pt x="60" y="25"/>
                      </a:moveTo>
                      <a:lnTo>
                        <a:pt x="35" y="25"/>
                      </a:lnTo>
                      <a:lnTo>
                        <a:pt x="35" y="0"/>
                      </a:lnTo>
                      <a:lnTo>
                        <a:pt x="25" y="0"/>
                      </a:lnTo>
                      <a:lnTo>
                        <a:pt x="25" y="25"/>
                      </a:lnTo>
                      <a:lnTo>
                        <a:pt x="0" y="25"/>
                      </a:lnTo>
                      <a:lnTo>
                        <a:pt x="0" y="35"/>
                      </a:lnTo>
                      <a:lnTo>
                        <a:pt x="25" y="35"/>
                      </a:lnTo>
                      <a:lnTo>
                        <a:pt x="25" y="60"/>
                      </a:lnTo>
                      <a:lnTo>
                        <a:pt x="35" y="60"/>
                      </a:lnTo>
                      <a:lnTo>
                        <a:pt x="35" y="35"/>
                      </a:lnTo>
                      <a:lnTo>
                        <a:pt x="60" y="35"/>
                      </a:lnTo>
                      <a:lnTo>
                        <a:pt x="60" y="25"/>
                      </a:lnTo>
                      <a:close/>
                      <a:moveTo>
                        <a:pt x="129" y="9"/>
                      </a:moveTo>
                      <a:lnTo>
                        <a:pt x="119" y="9"/>
                      </a:lnTo>
                      <a:lnTo>
                        <a:pt x="119" y="18"/>
                      </a:lnTo>
                      <a:lnTo>
                        <a:pt x="119" y="34"/>
                      </a:lnTo>
                      <a:lnTo>
                        <a:pt x="119" y="51"/>
                      </a:lnTo>
                      <a:lnTo>
                        <a:pt x="117" y="57"/>
                      </a:lnTo>
                      <a:lnTo>
                        <a:pt x="110" y="65"/>
                      </a:lnTo>
                      <a:lnTo>
                        <a:pt x="106" y="67"/>
                      </a:lnTo>
                      <a:lnTo>
                        <a:pt x="96" y="67"/>
                      </a:lnTo>
                      <a:lnTo>
                        <a:pt x="92" y="65"/>
                      </a:lnTo>
                      <a:lnTo>
                        <a:pt x="85" y="57"/>
                      </a:lnTo>
                      <a:lnTo>
                        <a:pt x="83" y="50"/>
                      </a:lnTo>
                      <a:lnTo>
                        <a:pt x="83" y="33"/>
                      </a:lnTo>
                      <a:lnTo>
                        <a:pt x="85" y="26"/>
                      </a:lnTo>
                      <a:lnTo>
                        <a:pt x="91" y="18"/>
                      </a:lnTo>
                      <a:lnTo>
                        <a:pt x="95" y="16"/>
                      </a:lnTo>
                      <a:lnTo>
                        <a:pt x="105" y="16"/>
                      </a:lnTo>
                      <a:lnTo>
                        <a:pt x="109" y="18"/>
                      </a:lnTo>
                      <a:lnTo>
                        <a:pt x="117" y="27"/>
                      </a:lnTo>
                      <a:lnTo>
                        <a:pt x="119" y="34"/>
                      </a:lnTo>
                      <a:lnTo>
                        <a:pt x="119" y="18"/>
                      </a:lnTo>
                      <a:lnTo>
                        <a:pt x="118" y="16"/>
                      </a:lnTo>
                      <a:lnTo>
                        <a:pt x="114" y="11"/>
                      </a:lnTo>
                      <a:lnTo>
                        <a:pt x="107" y="7"/>
                      </a:lnTo>
                      <a:lnTo>
                        <a:pt x="94" y="7"/>
                      </a:lnTo>
                      <a:lnTo>
                        <a:pt x="89" y="9"/>
                      </a:lnTo>
                      <a:lnTo>
                        <a:pt x="81" y="14"/>
                      </a:lnTo>
                      <a:lnTo>
                        <a:pt x="77" y="18"/>
                      </a:lnTo>
                      <a:lnTo>
                        <a:pt x="73" y="29"/>
                      </a:lnTo>
                      <a:lnTo>
                        <a:pt x="72" y="34"/>
                      </a:lnTo>
                      <a:lnTo>
                        <a:pt x="71" y="52"/>
                      </a:lnTo>
                      <a:lnTo>
                        <a:pt x="74" y="61"/>
                      </a:lnTo>
                      <a:lnTo>
                        <a:pt x="86" y="73"/>
                      </a:lnTo>
                      <a:lnTo>
                        <a:pt x="92" y="76"/>
                      </a:lnTo>
                      <a:lnTo>
                        <a:pt x="104" y="76"/>
                      </a:lnTo>
                      <a:lnTo>
                        <a:pt x="107" y="75"/>
                      </a:lnTo>
                      <a:lnTo>
                        <a:pt x="113" y="72"/>
                      </a:lnTo>
                      <a:lnTo>
                        <a:pt x="116" y="70"/>
                      </a:lnTo>
                      <a:lnTo>
                        <a:pt x="117" y="68"/>
                      </a:lnTo>
                      <a:lnTo>
                        <a:pt x="117" y="100"/>
                      </a:lnTo>
                      <a:lnTo>
                        <a:pt x="129" y="100"/>
                      </a:lnTo>
                      <a:lnTo>
                        <a:pt x="129" y="68"/>
                      </a:lnTo>
                      <a:lnTo>
                        <a:pt x="129" y="67"/>
                      </a:lnTo>
                      <a:lnTo>
                        <a:pt x="129" y="18"/>
                      </a:lnTo>
                      <a:lnTo>
                        <a:pt x="129" y="9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3074" name="Group 64"/>
              <p:cNvGrpSpPr>
                <a:grpSpLocks/>
              </p:cNvGrpSpPr>
              <p:nvPr/>
            </p:nvGrpSpPr>
            <p:grpSpPr bwMode="auto">
              <a:xfrm>
                <a:off x="342900" y="12700"/>
                <a:ext cx="285750" cy="573088"/>
                <a:chOff x="6832" y="104"/>
                <a:chExt cx="450" cy="904"/>
              </a:xfrm>
            </p:grpSpPr>
            <p:sp>
              <p:nvSpPr>
                <p:cNvPr id="3075" name="Freeform 65"/>
                <p:cNvSpPr>
                  <a:spLocks/>
                </p:cNvSpPr>
                <p:nvPr/>
              </p:nvSpPr>
              <p:spPr bwMode="auto">
                <a:xfrm>
                  <a:off x="7065" y="352"/>
                  <a:ext cx="209" cy="200"/>
                </a:xfrm>
                <a:custGeom>
                  <a:avLst/>
                  <a:gdLst>
                    <a:gd name="T0" fmla="+- 0 7066 7066"/>
                    <a:gd name="T1" fmla="*/ T0 w 209"/>
                    <a:gd name="T2" fmla="+- 0 352 352"/>
                    <a:gd name="T3" fmla="*/ 352 h 200"/>
                    <a:gd name="T4" fmla="+- 0 7097 7066"/>
                    <a:gd name="T5" fmla="*/ T4 w 209"/>
                    <a:gd name="T6" fmla="+- 0 401 352"/>
                    <a:gd name="T7" fmla="*/ 401 h 200"/>
                    <a:gd name="T8" fmla="+- 0 7141 7066"/>
                    <a:gd name="T9" fmla="*/ T8 w 209"/>
                    <a:gd name="T10" fmla="+- 0 451 352"/>
                    <a:gd name="T11" fmla="*/ 451 h 200"/>
                    <a:gd name="T12" fmla="+- 0 7199 7066"/>
                    <a:gd name="T13" fmla="*/ T12 w 209"/>
                    <a:gd name="T14" fmla="+- 0 502 352"/>
                    <a:gd name="T15" fmla="*/ 502 h 200"/>
                    <a:gd name="T16" fmla="+- 0 7274 7066"/>
                    <a:gd name="T17" fmla="*/ T16 w 209"/>
                    <a:gd name="T18" fmla="+- 0 552 352"/>
                    <a:gd name="T19" fmla="*/ 552 h 200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209" h="200">
                      <a:moveTo>
                        <a:pt x="0" y="0"/>
                      </a:moveTo>
                      <a:lnTo>
                        <a:pt x="31" y="49"/>
                      </a:lnTo>
                      <a:lnTo>
                        <a:pt x="75" y="99"/>
                      </a:lnTo>
                      <a:lnTo>
                        <a:pt x="133" y="150"/>
                      </a:lnTo>
                      <a:lnTo>
                        <a:pt x="208" y="200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76" name="Freeform 66"/>
                <p:cNvSpPr>
                  <a:spLocks/>
                </p:cNvSpPr>
                <p:nvPr/>
              </p:nvSpPr>
              <p:spPr bwMode="auto">
                <a:xfrm>
                  <a:off x="7059" y="346"/>
                  <a:ext cx="36" cy="38"/>
                </a:xfrm>
                <a:custGeom>
                  <a:avLst/>
                  <a:gdLst>
                    <a:gd name="T0" fmla="+- 0 7095 7059"/>
                    <a:gd name="T1" fmla="*/ T0 w 36"/>
                    <a:gd name="T2" fmla="+- 0 365 347"/>
                    <a:gd name="T3" fmla="*/ 365 h 38"/>
                    <a:gd name="T4" fmla="+- 0 7063 7059"/>
                    <a:gd name="T5" fmla="*/ T4 w 36"/>
                    <a:gd name="T6" fmla="+- 0 347 347"/>
                    <a:gd name="T7" fmla="*/ 347 h 38"/>
                    <a:gd name="T8" fmla="+- 0 7059 7059"/>
                    <a:gd name="T9" fmla="*/ T8 w 36"/>
                    <a:gd name="T10" fmla="+- 0 384 347"/>
                    <a:gd name="T11" fmla="*/ 384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36" y="18"/>
                      </a:moveTo>
                      <a:lnTo>
                        <a:pt x="4" y="0"/>
                      </a:lnTo>
                      <a:lnTo>
                        <a:pt x="0" y="37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77" name="AutoShape 67"/>
                <p:cNvSpPr>
                  <a:spLocks/>
                </p:cNvSpPr>
                <p:nvPr/>
              </p:nvSpPr>
              <p:spPr bwMode="auto">
                <a:xfrm>
                  <a:off x="7001" y="107"/>
                  <a:ext cx="273" cy="445"/>
                </a:xfrm>
                <a:custGeom>
                  <a:avLst/>
                  <a:gdLst>
                    <a:gd name="T0" fmla="+- 0 7054 7002"/>
                    <a:gd name="T1" fmla="*/ T0 w 273"/>
                    <a:gd name="T2" fmla="+- 0 108 108"/>
                    <a:gd name="T3" fmla="*/ 108 h 445"/>
                    <a:gd name="T4" fmla="+- 0 7020 7002"/>
                    <a:gd name="T5" fmla="*/ T4 w 273"/>
                    <a:gd name="T6" fmla="+- 0 173 108"/>
                    <a:gd name="T7" fmla="*/ 173 h 445"/>
                    <a:gd name="T8" fmla="+- 0 7010 7002"/>
                    <a:gd name="T9" fmla="*/ T8 w 273"/>
                    <a:gd name="T10" fmla="+- 0 220 108"/>
                    <a:gd name="T11" fmla="*/ 220 h 445"/>
                    <a:gd name="T12" fmla="+- 0 7025 7002"/>
                    <a:gd name="T13" fmla="*/ T12 w 273"/>
                    <a:gd name="T14" fmla="+- 0 272 108"/>
                    <a:gd name="T15" fmla="*/ 272 h 445"/>
                    <a:gd name="T16" fmla="+- 0 7066 7002"/>
                    <a:gd name="T17" fmla="*/ T16 w 273"/>
                    <a:gd name="T18" fmla="+- 0 352 108"/>
                    <a:gd name="T19" fmla="*/ 352 h 445"/>
                    <a:gd name="T20" fmla="+- 0 7002 7002"/>
                    <a:gd name="T21" fmla="*/ T20 w 273"/>
                    <a:gd name="T22" fmla="+- 0 404 108"/>
                    <a:gd name="T23" fmla="*/ 404 h 445"/>
                    <a:gd name="T24" fmla="+- 0 7044 7002"/>
                    <a:gd name="T25" fmla="*/ T24 w 273"/>
                    <a:gd name="T26" fmla="+- 0 449 108"/>
                    <a:gd name="T27" fmla="*/ 449 h 445"/>
                    <a:gd name="T28" fmla="+- 0 7102 7002"/>
                    <a:gd name="T29" fmla="*/ T28 w 273"/>
                    <a:gd name="T30" fmla="+- 0 489 108"/>
                    <a:gd name="T31" fmla="*/ 489 h 445"/>
                    <a:gd name="T32" fmla="+- 0 7178 7002"/>
                    <a:gd name="T33" fmla="*/ T32 w 273"/>
                    <a:gd name="T34" fmla="+- 0 524 108"/>
                    <a:gd name="T35" fmla="*/ 524 h 445"/>
                    <a:gd name="T36" fmla="+- 0 7274 7002"/>
                    <a:gd name="T37" fmla="*/ T36 w 273"/>
                    <a:gd name="T38" fmla="+- 0 552 108"/>
                    <a:gd name="T39" fmla="*/ 552 h 445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</a:cxnLst>
                  <a:rect l="0" t="0" r="r" b="b"/>
                  <a:pathLst>
                    <a:path w="273" h="445">
                      <a:moveTo>
                        <a:pt x="52" y="0"/>
                      </a:moveTo>
                      <a:lnTo>
                        <a:pt x="18" y="65"/>
                      </a:lnTo>
                      <a:lnTo>
                        <a:pt x="8" y="112"/>
                      </a:lnTo>
                      <a:lnTo>
                        <a:pt x="23" y="164"/>
                      </a:lnTo>
                      <a:lnTo>
                        <a:pt x="64" y="244"/>
                      </a:lnTo>
                      <a:moveTo>
                        <a:pt x="0" y="296"/>
                      </a:moveTo>
                      <a:lnTo>
                        <a:pt x="42" y="341"/>
                      </a:lnTo>
                      <a:lnTo>
                        <a:pt x="100" y="381"/>
                      </a:lnTo>
                      <a:lnTo>
                        <a:pt x="176" y="416"/>
                      </a:lnTo>
                      <a:lnTo>
                        <a:pt x="272" y="444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78" name="Freeform 68"/>
                <p:cNvSpPr>
                  <a:spLocks/>
                </p:cNvSpPr>
                <p:nvPr/>
              </p:nvSpPr>
              <p:spPr bwMode="auto">
                <a:xfrm>
                  <a:off x="6997" y="399"/>
                  <a:ext cx="36" cy="38"/>
                </a:xfrm>
                <a:custGeom>
                  <a:avLst/>
                  <a:gdLst>
                    <a:gd name="T0" fmla="+- 0 7033 6998"/>
                    <a:gd name="T1" fmla="*/ T0 w 36"/>
                    <a:gd name="T2" fmla="+- 0 412 400"/>
                    <a:gd name="T3" fmla="*/ 412 h 38"/>
                    <a:gd name="T4" fmla="+- 0 6998 6998"/>
                    <a:gd name="T5" fmla="*/ T4 w 36"/>
                    <a:gd name="T6" fmla="+- 0 400 400"/>
                    <a:gd name="T7" fmla="*/ 400 h 38"/>
                    <a:gd name="T8" fmla="+- 0 7001 6998"/>
                    <a:gd name="T9" fmla="*/ T8 w 36"/>
                    <a:gd name="T10" fmla="+- 0 437 400"/>
                    <a:gd name="T11" fmla="*/ 437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35" y="12"/>
                      </a:moveTo>
                      <a:lnTo>
                        <a:pt x="0" y="0"/>
                      </a:lnTo>
                      <a:lnTo>
                        <a:pt x="3" y="37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79" name="AutoShape 69"/>
                <p:cNvSpPr>
                  <a:spLocks/>
                </p:cNvSpPr>
                <p:nvPr/>
              </p:nvSpPr>
              <p:spPr bwMode="auto">
                <a:xfrm>
                  <a:off x="6921" y="121"/>
                  <a:ext cx="353" cy="433"/>
                </a:xfrm>
                <a:custGeom>
                  <a:avLst/>
                  <a:gdLst>
                    <a:gd name="T0" fmla="+- 0 6963 6921"/>
                    <a:gd name="T1" fmla="*/ T0 w 353"/>
                    <a:gd name="T2" fmla="+- 0 121 121"/>
                    <a:gd name="T3" fmla="*/ 121 h 433"/>
                    <a:gd name="T4" fmla="+- 0 6929 6921"/>
                    <a:gd name="T5" fmla="*/ T4 w 353"/>
                    <a:gd name="T6" fmla="+- 0 212 121"/>
                    <a:gd name="T7" fmla="*/ 212 h 433"/>
                    <a:gd name="T8" fmla="+- 0 6921 6921"/>
                    <a:gd name="T9" fmla="*/ T8 w 353"/>
                    <a:gd name="T10" fmla="+- 0 272 121"/>
                    <a:gd name="T11" fmla="*/ 272 h 433"/>
                    <a:gd name="T12" fmla="+- 0 6945 6921"/>
                    <a:gd name="T13" fmla="*/ T12 w 353"/>
                    <a:gd name="T14" fmla="+- 0 327 121"/>
                    <a:gd name="T15" fmla="*/ 327 h 433"/>
                    <a:gd name="T16" fmla="+- 0 7002 6921"/>
                    <a:gd name="T17" fmla="*/ T16 w 353"/>
                    <a:gd name="T18" fmla="+- 0 404 121"/>
                    <a:gd name="T19" fmla="*/ 404 h 433"/>
                    <a:gd name="T20" fmla="+- 0 6924 6921"/>
                    <a:gd name="T21" fmla="*/ T20 w 353"/>
                    <a:gd name="T22" fmla="+- 0 434 121"/>
                    <a:gd name="T23" fmla="*/ 434 h 433"/>
                    <a:gd name="T24" fmla="+- 0 6967 6921"/>
                    <a:gd name="T25" fmla="*/ T24 w 353"/>
                    <a:gd name="T26" fmla="+- 0 477 121"/>
                    <a:gd name="T27" fmla="*/ 477 h 433"/>
                    <a:gd name="T28" fmla="+- 0 7022 6921"/>
                    <a:gd name="T29" fmla="*/ T28 w 353"/>
                    <a:gd name="T30" fmla="+- 0 514 121"/>
                    <a:gd name="T31" fmla="*/ 514 h 433"/>
                    <a:gd name="T32" fmla="+- 0 7090 6921"/>
                    <a:gd name="T33" fmla="*/ T32 w 353"/>
                    <a:gd name="T34" fmla="+- 0 540 121"/>
                    <a:gd name="T35" fmla="*/ 540 h 433"/>
                    <a:gd name="T36" fmla="+- 0 7174 6921"/>
                    <a:gd name="T37" fmla="*/ T36 w 353"/>
                    <a:gd name="T38" fmla="+- 0 554 121"/>
                    <a:gd name="T39" fmla="*/ 554 h 433"/>
                    <a:gd name="T40" fmla="+- 0 7274 6921"/>
                    <a:gd name="T41" fmla="*/ T40 w 353"/>
                    <a:gd name="T42" fmla="+- 0 552 121"/>
                    <a:gd name="T43" fmla="*/ 552 h 43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  <a:cxn ang="0">
                      <a:pos x="T41" y="T43"/>
                    </a:cxn>
                  </a:cxnLst>
                  <a:rect l="0" t="0" r="r" b="b"/>
                  <a:pathLst>
                    <a:path w="353" h="433">
                      <a:moveTo>
                        <a:pt x="42" y="0"/>
                      </a:moveTo>
                      <a:lnTo>
                        <a:pt x="8" y="91"/>
                      </a:lnTo>
                      <a:lnTo>
                        <a:pt x="0" y="151"/>
                      </a:lnTo>
                      <a:lnTo>
                        <a:pt x="24" y="206"/>
                      </a:lnTo>
                      <a:lnTo>
                        <a:pt x="81" y="283"/>
                      </a:lnTo>
                      <a:moveTo>
                        <a:pt x="3" y="313"/>
                      </a:moveTo>
                      <a:lnTo>
                        <a:pt x="46" y="356"/>
                      </a:lnTo>
                      <a:lnTo>
                        <a:pt x="101" y="393"/>
                      </a:lnTo>
                      <a:lnTo>
                        <a:pt x="169" y="419"/>
                      </a:lnTo>
                      <a:lnTo>
                        <a:pt x="253" y="433"/>
                      </a:lnTo>
                      <a:lnTo>
                        <a:pt x="353" y="431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80" name="Freeform 70"/>
                <p:cNvSpPr>
                  <a:spLocks/>
                </p:cNvSpPr>
                <p:nvPr/>
              </p:nvSpPr>
              <p:spPr bwMode="auto">
                <a:xfrm>
                  <a:off x="6920" y="428"/>
                  <a:ext cx="36" cy="38"/>
                </a:xfrm>
                <a:custGeom>
                  <a:avLst/>
                  <a:gdLst>
                    <a:gd name="T0" fmla="+- 0 6956 6920"/>
                    <a:gd name="T1" fmla="*/ T0 w 36"/>
                    <a:gd name="T2" fmla="+- 0 440 429"/>
                    <a:gd name="T3" fmla="*/ 440 h 38"/>
                    <a:gd name="T4" fmla="+- 0 6920 6920"/>
                    <a:gd name="T5" fmla="*/ T4 w 36"/>
                    <a:gd name="T6" fmla="+- 0 429 429"/>
                    <a:gd name="T7" fmla="*/ 429 h 38"/>
                    <a:gd name="T8" fmla="+- 0 6924 6920"/>
                    <a:gd name="T9" fmla="*/ T8 w 36"/>
                    <a:gd name="T10" fmla="+- 0 466 429"/>
                    <a:gd name="T11" fmla="*/ 466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36" y="11"/>
                      </a:moveTo>
                      <a:lnTo>
                        <a:pt x="0" y="0"/>
                      </a:lnTo>
                      <a:lnTo>
                        <a:pt x="4" y="37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81" name="AutoShape 71"/>
                <p:cNvSpPr>
                  <a:spLocks/>
                </p:cNvSpPr>
                <p:nvPr/>
              </p:nvSpPr>
              <p:spPr bwMode="auto">
                <a:xfrm>
                  <a:off x="6835" y="170"/>
                  <a:ext cx="439" cy="588"/>
                </a:xfrm>
                <a:custGeom>
                  <a:avLst/>
                  <a:gdLst>
                    <a:gd name="T0" fmla="+- 0 6836 6836"/>
                    <a:gd name="T1" fmla="*/ T0 w 439"/>
                    <a:gd name="T2" fmla="+- 0 171 171"/>
                    <a:gd name="T3" fmla="*/ 171 h 588"/>
                    <a:gd name="T4" fmla="+- 0 6836 6836"/>
                    <a:gd name="T5" fmla="*/ T4 w 439"/>
                    <a:gd name="T6" fmla="+- 0 259 171"/>
                    <a:gd name="T7" fmla="*/ 259 h 588"/>
                    <a:gd name="T8" fmla="+- 0 6845 6836"/>
                    <a:gd name="T9" fmla="*/ T8 w 439"/>
                    <a:gd name="T10" fmla="+- 0 316 171"/>
                    <a:gd name="T11" fmla="*/ 316 h 588"/>
                    <a:gd name="T12" fmla="+- 0 6871 6836"/>
                    <a:gd name="T13" fmla="*/ T12 w 439"/>
                    <a:gd name="T14" fmla="+- 0 366 171"/>
                    <a:gd name="T15" fmla="*/ 366 h 588"/>
                    <a:gd name="T16" fmla="+- 0 6924 6836"/>
                    <a:gd name="T17" fmla="*/ T16 w 439"/>
                    <a:gd name="T18" fmla="+- 0 434 171"/>
                    <a:gd name="T19" fmla="*/ 434 h 588"/>
                    <a:gd name="T20" fmla="+- 0 7066 6836"/>
                    <a:gd name="T21" fmla="*/ T20 w 439"/>
                    <a:gd name="T22" fmla="+- 0 758 171"/>
                    <a:gd name="T23" fmla="*/ 758 h 588"/>
                    <a:gd name="T24" fmla="+- 0 7097 6836"/>
                    <a:gd name="T25" fmla="*/ T24 w 439"/>
                    <a:gd name="T26" fmla="+- 0 710 171"/>
                    <a:gd name="T27" fmla="*/ 710 h 588"/>
                    <a:gd name="T28" fmla="+- 0 7141 6836"/>
                    <a:gd name="T29" fmla="*/ T28 w 439"/>
                    <a:gd name="T30" fmla="+- 0 660 171"/>
                    <a:gd name="T31" fmla="*/ 660 h 588"/>
                    <a:gd name="T32" fmla="+- 0 7199 6836"/>
                    <a:gd name="T33" fmla="*/ T32 w 439"/>
                    <a:gd name="T34" fmla="+- 0 609 171"/>
                    <a:gd name="T35" fmla="*/ 609 h 588"/>
                    <a:gd name="T36" fmla="+- 0 7274 6836"/>
                    <a:gd name="T37" fmla="*/ T36 w 439"/>
                    <a:gd name="T38" fmla="+- 0 558 171"/>
                    <a:gd name="T39" fmla="*/ 558 h 58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</a:cxnLst>
                  <a:rect l="0" t="0" r="r" b="b"/>
                  <a:pathLst>
                    <a:path w="439" h="588">
                      <a:moveTo>
                        <a:pt x="0" y="0"/>
                      </a:moveTo>
                      <a:lnTo>
                        <a:pt x="0" y="88"/>
                      </a:lnTo>
                      <a:lnTo>
                        <a:pt x="9" y="145"/>
                      </a:lnTo>
                      <a:lnTo>
                        <a:pt x="35" y="195"/>
                      </a:lnTo>
                      <a:lnTo>
                        <a:pt x="88" y="263"/>
                      </a:lnTo>
                      <a:moveTo>
                        <a:pt x="230" y="587"/>
                      </a:moveTo>
                      <a:lnTo>
                        <a:pt x="261" y="539"/>
                      </a:lnTo>
                      <a:lnTo>
                        <a:pt x="305" y="489"/>
                      </a:lnTo>
                      <a:lnTo>
                        <a:pt x="363" y="438"/>
                      </a:lnTo>
                      <a:lnTo>
                        <a:pt x="438" y="387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83" name="Freeform 72"/>
                <p:cNvSpPr>
                  <a:spLocks/>
                </p:cNvSpPr>
                <p:nvPr/>
              </p:nvSpPr>
              <p:spPr bwMode="auto">
                <a:xfrm>
                  <a:off x="7059" y="726"/>
                  <a:ext cx="36" cy="38"/>
                </a:xfrm>
                <a:custGeom>
                  <a:avLst/>
                  <a:gdLst>
                    <a:gd name="T0" fmla="+- 0 7059 7059"/>
                    <a:gd name="T1" fmla="*/ T0 w 36"/>
                    <a:gd name="T2" fmla="+- 0 727 727"/>
                    <a:gd name="T3" fmla="*/ 727 h 38"/>
                    <a:gd name="T4" fmla="+- 0 7063 7059"/>
                    <a:gd name="T5" fmla="*/ T4 w 36"/>
                    <a:gd name="T6" fmla="+- 0 764 727"/>
                    <a:gd name="T7" fmla="*/ 764 h 38"/>
                    <a:gd name="T8" fmla="+- 0 7095 7059"/>
                    <a:gd name="T9" fmla="*/ T8 w 36"/>
                    <a:gd name="T10" fmla="+- 0 746 727"/>
                    <a:gd name="T11" fmla="*/ 746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0" y="0"/>
                      </a:moveTo>
                      <a:lnTo>
                        <a:pt x="4" y="37"/>
                      </a:lnTo>
                      <a:lnTo>
                        <a:pt x="36" y="19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84" name="AutoShape 73"/>
                <p:cNvSpPr>
                  <a:spLocks/>
                </p:cNvSpPr>
                <p:nvPr/>
              </p:nvSpPr>
              <p:spPr bwMode="auto">
                <a:xfrm>
                  <a:off x="7001" y="558"/>
                  <a:ext cx="273" cy="445"/>
                </a:xfrm>
                <a:custGeom>
                  <a:avLst/>
                  <a:gdLst>
                    <a:gd name="T0" fmla="+- 0 7054 7002"/>
                    <a:gd name="T1" fmla="*/ T0 w 273"/>
                    <a:gd name="T2" fmla="+- 0 1003 558"/>
                    <a:gd name="T3" fmla="*/ 1003 h 445"/>
                    <a:gd name="T4" fmla="+- 0 7020 7002"/>
                    <a:gd name="T5" fmla="*/ T4 w 273"/>
                    <a:gd name="T6" fmla="+- 0 938 558"/>
                    <a:gd name="T7" fmla="*/ 938 h 445"/>
                    <a:gd name="T8" fmla="+- 0 7010 7002"/>
                    <a:gd name="T9" fmla="*/ T8 w 273"/>
                    <a:gd name="T10" fmla="+- 0 890 558"/>
                    <a:gd name="T11" fmla="*/ 890 h 445"/>
                    <a:gd name="T12" fmla="+- 0 7025 7002"/>
                    <a:gd name="T13" fmla="*/ T12 w 273"/>
                    <a:gd name="T14" fmla="+- 0 838 558"/>
                    <a:gd name="T15" fmla="*/ 838 h 445"/>
                    <a:gd name="T16" fmla="+- 0 7066 7002"/>
                    <a:gd name="T17" fmla="*/ T16 w 273"/>
                    <a:gd name="T18" fmla="+- 0 758 558"/>
                    <a:gd name="T19" fmla="*/ 758 h 445"/>
                    <a:gd name="T20" fmla="+- 0 7002 7002"/>
                    <a:gd name="T21" fmla="*/ T20 w 273"/>
                    <a:gd name="T22" fmla="+- 0 706 558"/>
                    <a:gd name="T23" fmla="*/ 706 h 445"/>
                    <a:gd name="T24" fmla="+- 0 7044 7002"/>
                    <a:gd name="T25" fmla="*/ T24 w 273"/>
                    <a:gd name="T26" fmla="+- 0 662 558"/>
                    <a:gd name="T27" fmla="*/ 662 h 445"/>
                    <a:gd name="T28" fmla="+- 0 7102 7002"/>
                    <a:gd name="T29" fmla="*/ T28 w 273"/>
                    <a:gd name="T30" fmla="+- 0 621 558"/>
                    <a:gd name="T31" fmla="*/ 621 h 445"/>
                    <a:gd name="T32" fmla="+- 0 7178 7002"/>
                    <a:gd name="T33" fmla="*/ T32 w 273"/>
                    <a:gd name="T34" fmla="+- 0 586 558"/>
                    <a:gd name="T35" fmla="*/ 586 h 445"/>
                    <a:gd name="T36" fmla="+- 0 7274 7002"/>
                    <a:gd name="T37" fmla="*/ T36 w 273"/>
                    <a:gd name="T38" fmla="+- 0 558 558"/>
                    <a:gd name="T39" fmla="*/ 558 h 445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</a:cxnLst>
                  <a:rect l="0" t="0" r="r" b="b"/>
                  <a:pathLst>
                    <a:path w="273" h="445">
                      <a:moveTo>
                        <a:pt x="52" y="445"/>
                      </a:moveTo>
                      <a:lnTo>
                        <a:pt x="18" y="380"/>
                      </a:lnTo>
                      <a:lnTo>
                        <a:pt x="8" y="332"/>
                      </a:lnTo>
                      <a:lnTo>
                        <a:pt x="23" y="280"/>
                      </a:lnTo>
                      <a:lnTo>
                        <a:pt x="64" y="200"/>
                      </a:lnTo>
                      <a:moveTo>
                        <a:pt x="0" y="148"/>
                      </a:moveTo>
                      <a:lnTo>
                        <a:pt x="42" y="104"/>
                      </a:lnTo>
                      <a:lnTo>
                        <a:pt x="100" y="63"/>
                      </a:lnTo>
                      <a:lnTo>
                        <a:pt x="176" y="28"/>
                      </a:lnTo>
                      <a:lnTo>
                        <a:pt x="272" y="0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85" name="Freeform 74"/>
                <p:cNvSpPr>
                  <a:spLocks/>
                </p:cNvSpPr>
                <p:nvPr/>
              </p:nvSpPr>
              <p:spPr bwMode="auto">
                <a:xfrm>
                  <a:off x="6997" y="673"/>
                  <a:ext cx="36" cy="38"/>
                </a:xfrm>
                <a:custGeom>
                  <a:avLst/>
                  <a:gdLst>
                    <a:gd name="T0" fmla="+- 0 7001 6998"/>
                    <a:gd name="T1" fmla="*/ T0 w 36"/>
                    <a:gd name="T2" fmla="+- 0 674 674"/>
                    <a:gd name="T3" fmla="*/ 674 h 38"/>
                    <a:gd name="T4" fmla="+- 0 6998 6998"/>
                    <a:gd name="T5" fmla="*/ T4 w 36"/>
                    <a:gd name="T6" fmla="+- 0 711 674"/>
                    <a:gd name="T7" fmla="*/ 711 h 38"/>
                    <a:gd name="T8" fmla="+- 0 7033 6998"/>
                    <a:gd name="T9" fmla="*/ T8 w 36"/>
                    <a:gd name="T10" fmla="+- 0 699 674"/>
                    <a:gd name="T11" fmla="*/ 699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3" y="0"/>
                      </a:moveTo>
                      <a:lnTo>
                        <a:pt x="0" y="37"/>
                      </a:lnTo>
                      <a:lnTo>
                        <a:pt x="35" y="25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86" name="AutoShape 75"/>
                <p:cNvSpPr>
                  <a:spLocks/>
                </p:cNvSpPr>
                <p:nvPr/>
              </p:nvSpPr>
              <p:spPr bwMode="auto">
                <a:xfrm>
                  <a:off x="6921" y="556"/>
                  <a:ext cx="353" cy="433"/>
                </a:xfrm>
                <a:custGeom>
                  <a:avLst/>
                  <a:gdLst>
                    <a:gd name="T0" fmla="+- 0 6963 6921"/>
                    <a:gd name="T1" fmla="*/ T0 w 353"/>
                    <a:gd name="T2" fmla="+- 0 989 557"/>
                    <a:gd name="T3" fmla="*/ 989 h 433"/>
                    <a:gd name="T4" fmla="+- 0 6929 6921"/>
                    <a:gd name="T5" fmla="*/ T4 w 353"/>
                    <a:gd name="T6" fmla="+- 0 898 557"/>
                    <a:gd name="T7" fmla="*/ 898 h 433"/>
                    <a:gd name="T8" fmla="+- 0 6921 6921"/>
                    <a:gd name="T9" fmla="*/ T8 w 353"/>
                    <a:gd name="T10" fmla="+- 0 839 557"/>
                    <a:gd name="T11" fmla="*/ 839 h 433"/>
                    <a:gd name="T12" fmla="+- 0 6945 6921"/>
                    <a:gd name="T13" fmla="*/ T12 w 353"/>
                    <a:gd name="T14" fmla="+- 0 783 557"/>
                    <a:gd name="T15" fmla="*/ 783 h 433"/>
                    <a:gd name="T16" fmla="+- 0 7002 6921"/>
                    <a:gd name="T17" fmla="*/ T16 w 353"/>
                    <a:gd name="T18" fmla="+- 0 706 557"/>
                    <a:gd name="T19" fmla="*/ 706 h 433"/>
                    <a:gd name="T20" fmla="+- 0 6924 6921"/>
                    <a:gd name="T21" fmla="*/ T20 w 353"/>
                    <a:gd name="T22" fmla="+- 0 677 557"/>
                    <a:gd name="T23" fmla="*/ 677 h 433"/>
                    <a:gd name="T24" fmla="+- 0 6967 6921"/>
                    <a:gd name="T25" fmla="*/ T24 w 353"/>
                    <a:gd name="T26" fmla="+- 0 633 557"/>
                    <a:gd name="T27" fmla="*/ 633 h 433"/>
                    <a:gd name="T28" fmla="+- 0 7022 6921"/>
                    <a:gd name="T29" fmla="*/ T28 w 353"/>
                    <a:gd name="T30" fmla="+- 0 597 557"/>
                    <a:gd name="T31" fmla="*/ 597 h 433"/>
                    <a:gd name="T32" fmla="+- 0 7090 6921"/>
                    <a:gd name="T33" fmla="*/ T32 w 353"/>
                    <a:gd name="T34" fmla="+- 0 570 557"/>
                    <a:gd name="T35" fmla="*/ 570 h 433"/>
                    <a:gd name="T36" fmla="+- 0 7174 6921"/>
                    <a:gd name="T37" fmla="*/ T36 w 353"/>
                    <a:gd name="T38" fmla="+- 0 557 557"/>
                    <a:gd name="T39" fmla="*/ 557 h 433"/>
                    <a:gd name="T40" fmla="+- 0 7274 6921"/>
                    <a:gd name="T41" fmla="*/ T40 w 353"/>
                    <a:gd name="T42" fmla="+- 0 558 557"/>
                    <a:gd name="T43" fmla="*/ 558 h 43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  <a:cxn ang="0">
                      <a:pos x="T41" y="T43"/>
                    </a:cxn>
                  </a:cxnLst>
                  <a:rect l="0" t="0" r="r" b="b"/>
                  <a:pathLst>
                    <a:path w="353" h="433">
                      <a:moveTo>
                        <a:pt x="42" y="432"/>
                      </a:moveTo>
                      <a:lnTo>
                        <a:pt x="8" y="341"/>
                      </a:lnTo>
                      <a:lnTo>
                        <a:pt x="0" y="282"/>
                      </a:lnTo>
                      <a:lnTo>
                        <a:pt x="24" y="226"/>
                      </a:lnTo>
                      <a:lnTo>
                        <a:pt x="81" y="149"/>
                      </a:lnTo>
                      <a:moveTo>
                        <a:pt x="3" y="120"/>
                      </a:moveTo>
                      <a:lnTo>
                        <a:pt x="46" y="76"/>
                      </a:lnTo>
                      <a:lnTo>
                        <a:pt x="101" y="40"/>
                      </a:lnTo>
                      <a:lnTo>
                        <a:pt x="169" y="13"/>
                      </a:lnTo>
                      <a:lnTo>
                        <a:pt x="253" y="0"/>
                      </a:lnTo>
                      <a:lnTo>
                        <a:pt x="353" y="1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87" name="Freeform 76"/>
                <p:cNvSpPr>
                  <a:spLocks/>
                </p:cNvSpPr>
                <p:nvPr/>
              </p:nvSpPr>
              <p:spPr bwMode="auto">
                <a:xfrm>
                  <a:off x="6920" y="644"/>
                  <a:ext cx="36" cy="38"/>
                </a:xfrm>
                <a:custGeom>
                  <a:avLst/>
                  <a:gdLst>
                    <a:gd name="T0" fmla="+- 0 6924 6920"/>
                    <a:gd name="T1" fmla="*/ T0 w 36"/>
                    <a:gd name="T2" fmla="+- 0 645 645"/>
                    <a:gd name="T3" fmla="*/ 645 h 38"/>
                    <a:gd name="T4" fmla="+- 0 6920 6920"/>
                    <a:gd name="T5" fmla="*/ T4 w 36"/>
                    <a:gd name="T6" fmla="+- 0 682 645"/>
                    <a:gd name="T7" fmla="*/ 682 h 38"/>
                    <a:gd name="T8" fmla="+- 0 6956 6920"/>
                    <a:gd name="T9" fmla="*/ T8 w 36"/>
                    <a:gd name="T10" fmla="+- 0 670 645"/>
                    <a:gd name="T11" fmla="*/ 670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4" y="0"/>
                      </a:moveTo>
                      <a:lnTo>
                        <a:pt x="0" y="37"/>
                      </a:lnTo>
                      <a:lnTo>
                        <a:pt x="36" y="25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88" name="Freeform 77"/>
                <p:cNvSpPr>
                  <a:spLocks/>
                </p:cNvSpPr>
                <p:nvPr/>
              </p:nvSpPr>
              <p:spPr bwMode="auto">
                <a:xfrm>
                  <a:off x="6835" y="677"/>
                  <a:ext cx="89" cy="263"/>
                </a:xfrm>
                <a:custGeom>
                  <a:avLst/>
                  <a:gdLst>
                    <a:gd name="T0" fmla="+- 0 6836 6836"/>
                    <a:gd name="T1" fmla="*/ T0 w 89"/>
                    <a:gd name="T2" fmla="+- 0 940 677"/>
                    <a:gd name="T3" fmla="*/ 940 h 263"/>
                    <a:gd name="T4" fmla="+- 0 6836 6836"/>
                    <a:gd name="T5" fmla="*/ T4 w 89"/>
                    <a:gd name="T6" fmla="+- 0 851 677"/>
                    <a:gd name="T7" fmla="*/ 851 h 263"/>
                    <a:gd name="T8" fmla="+- 0 6845 6836"/>
                    <a:gd name="T9" fmla="*/ T8 w 89"/>
                    <a:gd name="T10" fmla="+- 0 794 677"/>
                    <a:gd name="T11" fmla="*/ 794 h 263"/>
                    <a:gd name="T12" fmla="+- 0 6871 6836"/>
                    <a:gd name="T13" fmla="*/ T12 w 89"/>
                    <a:gd name="T14" fmla="+- 0 745 677"/>
                    <a:gd name="T15" fmla="*/ 745 h 263"/>
                    <a:gd name="T16" fmla="+- 0 6924 6836"/>
                    <a:gd name="T17" fmla="*/ T16 w 89"/>
                    <a:gd name="T18" fmla="+- 0 677 677"/>
                    <a:gd name="T19" fmla="*/ 677 h 26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</a:cxnLst>
                  <a:rect l="0" t="0" r="r" b="b"/>
                  <a:pathLst>
                    <a:path w="89" h="263">
                      <a:moveTo>
                        <a:pt x="0" y="263"/>
                      </a:moveTo>
                      <a:lnTo>
                        <a:pt x="0" y="174"/>
                      </a:lnTo>
                      <a:lnTo>
                        <a:pt x="9" y="117"/>
                      </a:lnTo>
                      <a:lnTo>
                        <a:pt x="35" y="68"/>
                      </a:lnTo>
                      <a:lnTo>
                        <a:pt x="88" y="0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89" name="AutoShape 78"/>
                <p:cNvSpPr>
                  <a:spLocks/>
                </p:cNvSpPr>
                <p:nvPr/>
              </p:nvSpPr>
              <p:spPr bwMode="auto">
                <a:xfrm>
                  <a:off x="7152" y="706"/>
                  <a:ext cx="129" cy="101"/>
                </a:xfrm>
                <a:custGeom>
                  <a:avLst/>
                  <a:gdLst>
                    <a:gd name="T0" fmla="+- 0 7212 7152"/>
                    <a:gd name="T1" fmla="*/ T0 w 129"/>
                    <a:gd name="T2" fmla="+- 0 731 707"/>
                    <a:gd name="T3" fmla="*/ 731 h 101"/>
                    <a:gd name="T4" fmla="+- 0 7188 7152"/>
                    <a:gd name="T5" fmla="*/ T4 w 129"/>
                    <a:gd name="T6" fmla="+- 0 731 707"/>
                    <a:gd name="T7" fmla="*/ 731 h 101"/>
                    <a:gd name="T8" fmla="+- 0 7188 7152"/>
                    <a:gd name="T9" fmla="*/ T8 w 129"/>
                    <a:gd name="T10" fmla="+- 0 707 707"/>
                    <a:gd name="T11" fmla="*/ 707 h 101"/>
                    <a:gd name="T12" fmla="+- 0 7177 7152"/>
                    <a:gd name="T13" fmla="*/ T12 w 129"/>
                    <a:gd name="T14" fmla="+- 0 707 707"/>
                    <a:gd name="T15" fmla="*/ 707 h 101"/>
                    <a:gd name="T16" fmla="+- 0 7177 7152"/>
                    <a:gd name="T17" fmla="*/ T16 w 129"/>
                    <a:gd name="T18" fmla="+- 0 731 707"/>
                    <a:gd name="T19" fmla="*/ 731 h 101"/>
                    <a:gd name="T20" fmla="+- 0 7152 7152"/>
                    <a:gd name="T21" fmla="*/ T20 w 129"/>
                    <a:gd name="T22" fmla="+- 0 731 707"/>
                    <a:gd name="T23" fmla="*/ 731 h 101"/>
                    <a:gd name="T24" fmla="+- 0 7152 7152"/>
                    <a:gd name="T25" fmla="*/ T24 w 129"/>
                    <a:gd name="T26" fmla="+- 0 742 707"/>
                    <a:gd name="T27" fmla="*/ 742 h 101"/>
                    <a:gd name="T28" fmla="+- 0 7177 7152"/>
                    <a:gd name="T29" fmla="*/ T28 w 129"/>
                    <a:gd name="T30" fmla="+- 0 742 707"/>
                    <a:gd name="T31" fmla="*/ 742 h 101"/>
                    <a:gd name="T32" fmla="+- 0 7177 7152"/>
                    <a:gd name="T33" fmla="*/ T32 w 129"/>
                    <a:gd name="T34" fmla="+- 0 767 707"/>
                    <a:gd name="T35" fmla="*/ 767 h 101"/>
                    <a:gd name="T36" fmla="+- 0 7188 7152"/>
                    <a:gd name="T37" fmla="*/ T36 w 129"/>
                    <a:gd name="T38" fmla="+- 0 767 707"/>
                    <a:gd name="T39" fmla="*/ 767 h 101"/>
                    <a:gd name="T40" fmla="+- 0 7188 7152"/>
                    <a:gd name="T41" fmla="*/ T40 w 129"/>
                    <a:gd name="T42" fmla="+- 0 742 707"/>
                    <a:gd name="T43" fmla="*/ 742 h 101"/>
                    <a:gd name="T44" fmla="+- 0 7212 7152"/>
                    <a:gd name="T45" fmla="*/ T44 w 129"/>
                    <a:gd name="T46" fmla="+- 0 742 707"/>
                    <a:gd name="T47" fmla="*/ 742 h 101"/>
                    <a:gd name="T48" fmla="+- 0 7212 7152"/>
                    <a:gd name="T49" fmla="*/ T48 w 129"/>
                    <a:gd name="T50" fmla="+- 0 731 707"/>
                    <a:gd name="T51" fmla="*/ 731 h 101"/>
                    <a:gd name="T52" fmla="+- 0 7281 7152"/>
                    <a:gd name="T53" fmla="*/ T52 w 129"/>
                    <a:gd name="T54" fmla="+- 0 715 707"/>
                    <a:gd name="T55" fmla="*/ 715 h 101"/>
                    <a:gd name="T56" fmla="+- 0 7271 7152"/>
                    <a:gd name="T57" fmla="*/ T56 w 129"/>
                    <a:gd name="T58" fmla="+- 0 715 707"/>
                    <a:gd name="T59" fmla="*/ 715 h 101"/>
                    <a:gd name="T60" fmla="+- 0 7271 7152"/>
                    <a:gd name="T61" fmla="*/ T60 w 129"/>
                    <a:gd name="T62" fmla="+- 0 724 707"/>
                    <a:gd name="T63" fmla="*/ 724 h 101"/>
                    <a:gd name="T64" fmla="+- 0 7271 7152"/>
                    <a:gd name="T65" fmla="*/ T64 w 129"/>
                    <a:gd name="T66" fmla="+- 0 741 707"/>
                    <a:gd name="T67" fmla="*/ 741 h 101"/>
                    <a:gd name="T68" fmla="+- 0 7271 7152"/>
                    <a:gd name="T69" fmla="*/ T68 w 129"/>
                    <a:gd name="T70" fmla="+- 0 758 707"/>
                    <a:gd name="T71" fmla="*/ 758 h 101"/>
                    <a:gd name="T72" fmla="+- 0 7269 7152"/>
                    <a:gd name="T73" fmla="*/ T72 w 129"/>
                    <a:gd name="T74" fmla="+- 0 764 707"/>
                    <a:gd name="T75" fmla="*/ 764 h 101"/>
                    <a:gd name="T76" fmla="+- 0 7262 7152"/>
                    <a:gd name="T77" fmla="*/ T76 w 129"/>
                    <a:gd name="T78" fmla="+- 0 772 707"/>
                    <a:gd name="T79" fmla="*/ 772 h 101"/>
                    <a:gd name="T80" fmla="+- 0 7258 7152"/>
                    <a:gd name="T81" fmla="*/ T80 w 129"/>
                    <a:gd name="T82" fmla="+- 0 774 707"/>
                    <a:gd name="T83" fmla="*/ 774 h 101"/>
                    <a:gd name="T84" fmla="+- 0 7249 7152"/>
                    <a:gd name="T85" fmla="*/ T84 w 129"/>
                    <a:gd name="T86" fmla="+- 0 774 707"/>
                    <a:gd name="T87" fmla="*/ 774 h 101"/>
                    <a:gd name="T88" fmla="+- 0 7244 7152"/>
                    <a:gd name="T89" fmla="*/ T88 w 129"/>
                    <a:gd name="T90" fmla="+- 0 772 707"/>
                    <a:gd name="T91" fmla="*/ 772 h 101"/>
                    <a:gd name="T92" fmla="+- 0 7237 7152"/>
                    <a:gd name="T93" fmla="*/ T92 w 129"/>
                    <a:gd name="T94" fmla="+- 0 763 707"/>
                    <a:gd name="T95" fmla="*/ 763 h 101"/>
                    <a:gd name="T96" fmla="+- 0 7235 7152"/>
                    <a:gd name="T97" fmla="*/ T96 w 129"/>
                    <a:gd name="T98" fmla="+- 0 757 707"/>
                    <a:gd name="T99" fmla="*/ 757 h 101"/>
                    <a:gd name="T100" fmla="+- 0 7235 7152"/>
                    <a:gd name="T101" fmla="*/ T100 w 129"/>
                    <a:gd name="T102" fmla="+- 0 740 707"/>
                    <a:gd name="T103" fmla="*/ 740 h 101"/>
                    <a:gd name="T104" fmla="+- 0 7237 7152"/>
                    <a:gd name="T105" fmla="*/ T104 w 129"/>
                    <a:gd name="T106" fmla="+- 0 733 707"/>
                    <a:gd name="T107" fmla="*/ 733 h 101"/>
                    <a:gd name="T108" fmla="+- 0 7244 7152"/>
                    <a:gd name="T109" fmla="*/ T108 w 129"/>
                    <a:gd name="T110" fmla="+- 0 725 707"/>
                    <a:gd name="T111" fmla="*/ 725 h 101"/>
                    <a:gd name="T112" fmla="+- 0 7248 7152"/>
                    <a:gd name="T113" fmla="*/ T112 w 129"/>
                    <a:gd name="T114" fmla="+- 0 723 707"/>
                    <a:gd name="T115" fmla="*/ 723 h 101"/>
                    <a:gd name="T116" fmla="+- 0 7258 7152"/>
                    <a:gd name="T117" fmla="*/ T116 w 129"/>
                    <a:gd name="T118" fmla="+- 0 723 707"/>
                    <a:gd name="T119" fmla="*/ 723 h 101"/>
                    <a:gd name="T120" fmla="+- 0 7262 7152"/>
                    <a:gd name="T121" fmla="*/ T120 w 129"/>
                    <a:gd name="T122" fmla="+- 0 725 707"/>
                    <a:gd name="T123" fmla="*/ 725 h 101"/>
                    <a:gd name="T124" fmla="+- 0 7269 7152"/>
                    <a:gd name="T125" fmla="*/ T124 w 129"/>
                    <a:gd name="T126" fmla="+- 0 734 707"/>
                    <a:gd name="T127" fmla="*/ 734 h 101"/>
                    <a:gd name="T128" fmla="+- 0 7271 7152"/>
                    <a:gd name="T129" fmla="*/ T128 w 129"/>
                    <a:gd name="T130" fmla="+- 0 741 707"/>
                    <a:gd name="T131" fmla="*/ 741 h 101"/>
                    <a:gd name="T132" fmla="+- 0 7271 7152"/>
                    <a:gd name="T133" fmla="*/ T132 w 129"/>
                    <a:gd name="T134" fmla="+- 0 724 707"/>
                    <a:gd name="T135" fmla="*/ 724 h 101"/>
                    <a:gd name="T136" fmla="+- 0 7270 7152"/>
                    <a:gd name="T137" fmla="*/ T136 w 129"/>
                    <a:gd name="T138" fmla="+- 0 723 707"/>
                    <a:gd name="T139" fmla="*/ 723 h 101"/>
                    <a:gd name="T140" fmla="+- 0 7266 7152"/>
                    <a:gd name="T141" fmla="*/ T140 w 129"/>
                    <a:gd name="T142" fmla="+- 0 717 707"/>
                    <a:gd name="T143" fmla="*/ 717 h 101"/>
                    <a:gd name="T144" fmla="+- 0 7260 7152"/>
                    <a:gd name="T145" fmla="*/ T144 w 129"/>
                    <a:gd name="T146" fmla="+- 0 714 707"/>
                    <a:gd name="T147" fmla="*/ 714 h 101"/>
                    <a:gd name="T148" fmla="+- 0 7247 7152"/>
                    <a:gd name="T149" fmla="*/ T148 w 129"/>
                    <a:gd name="T150" fmla="+- 0 714 707"/>
                    <a:gd name="T151" fmla="*/ 714 h 101"/>
                    <a:gd name="T152" fmla="+- 0 7242 7152"/>
                    <a:gd name="T153" fmla="*/ T152 w 129"/>
                    <a:gd name="T154" fmla="+- 0 715 707"/>
                    <a:gd name="T155" fmla="*/ 715 h 101"/>
                    <a:gd name="T156" fmla="+- 0 7233 7152"/>
                    <a:gd name="T157" fmla="*/ T156 w 129"/>
                    <a:gd name="T158" fmla="+- 0 721 707"/>
                    <a:gd name="T159" fmla="*/ 721 h 101"/>
                    <a:gd name="T160" fmla="+- 0 7230 7152"/>
                    <a:gd name="T161" fmla="*/ T160 w 129"/>
                    <a:gd name="T162" fmla="+- 0 725 707"/>
                    <a:gd name="T163" fmla="*/ 725 h 101"/>
                    <a:gd name="T164" fmla="+- 0 7225 7152"/>
                    <a:gd name="T165" fmla="*/ T164 w 129"/>
                    <a:gd name="T166" fmla="+- 0 735 707"/>
                    <a:gd name="T167" fmla="*/ 735 h 101"/>
                    <a:gd name="T168" fmla="+- 0 7224 7152"/>
                    <a:gd name="T169" fmla="*/ T168 w 129"/>
                    <a:gd name="T170" fmla="+- 0 741 707"/>
                    <a:gd name="T171" fmla="*/ 741 h 101"/>
                    <a:gd name="T172" fmla="+- 0 7224 7152"/>
                    <a:gd name="T173" fmla="*/ T172 w 129"/>
                    <a:gd name="T174" fmla="+- 0 759 707"/>
                    <a:gd name="T175" fmla="*/ 759 h 101"/>
                    <a:gd name="T176" fmla="+- 0 7227 7152"/>
                    <a:gd name="T177" fmla="*/ T176 w 129"/>
                    <a:gd name="T178" fmla="+- 0 767 707"/>
                    <a:gd name="T179" fmla="*/ 767 h 101"/>
                    <a:gd name="T180" fmla="+- 0 7238 7152"/>
                    <a:gd name="T181" fmla="*/ T180 w 129"/>
                    <a:gd name="T182" fmla="+- 0 780 707"/>
                    <a:gd name="T183" fmla="*/ 780 h 101"/>
                    <a:gd name="T184" fmla="+- 0 7245 7152"/>
                    <a:gd name="T185" fmla="*/ T184 w 129"/>
                    <a:gd name="T186" fmla="+- 0 783 707"/>
                    <a:gd name="T187" fmla="*/ 783 h 101"/>
                    <a:gd name="T188" fmla="+- 0 7256 7152"/>
                    <a:gd name="T189" fmla="*/ T188 w 129"/>
                    <a:gd name="T190" fmla="+- 0 783 707"/>
                    <a:gd name="T191" fmla="*/ 783 h 101"/>
                    <a:gd name="T192" fmla="+- 0 7259 7152"/>
                    <a:gd name="T193" fmla="*/ T192 w 129"/>
                    <a:gd name="T194" fmla="+- 0 782 707"/>
                    <a:gd name="T195" fmla="*/ 782 h 101"/>
                    <a:gd name="T196" fmla="+- 0 7266 7152"/>
                    <a:gd name="T197" fmla="*/ T196 w 129"/>
                    <a:gd name="T198" fmla="+- 0 779 707"/>
                    <a:gd name="T199" fmla="*/ 779 h 101"/>
                    <a:gd name="T200" fmla="+- 0 7268 7152"/>
                    <a:gd name="T201" fmla="*/ T200 w 129"/>
                    <a:gd name="T202" fmla="+- 0 777 707"/>
                    <a:gd name="T203" fmla="*/ 777 h 101"/>
                    <a:gd name="T204" fmla="+- 0 7270 7152"/>
                    <a:gd name="T205" fmla="*/ T204 w 129"/>
                    <a:gd name="T206" fmla="+- 0 774 707"/>
                    <a:gd name="T207" fmla="*/ 774 h 101"/>
                    <a:gd name="T208" fmla="+- 0 7270 7152"/>
                    <a:gd name="T209" fmla="*/ T208 w 129"/>
                    <a:gd name="T210" fmla="+- 0 807 707"/>
                    <a:gd name="T211" fmla="*/ 807 h 101"/>
                    <a:gd name="T212" fmla="+- 0 7281 7152"/>
                    <a:gd name="T213" fmla="*/ T212 w 129"/>
                    <a:gd name="T214" fmla="+- 0 807 707"/>
                    <a:gd name="T215" fmla="*/ 807 h 101"/>
                    <a:gd name="T216" fmla="+- 0 7281 7152"/>
                    <a:gd name="T217" fmla="*/ T216 w 129"/>
                    <a:gd name="T218" fmla="+- 0 774 707"/>
                    <a:gd name="T219" fmla="*/ 774 h 101"/>
                    <a:gd name="T220" fmla="+- 0 7281 7152"/>
                    <a:gd name="T221" fmla="*/ T220 w 129"/>
                    <a:gd name="T222" fmla="+- 0 774 707"/>
                    <a:gd name="T223" fmla="*/ 774 h 101"/>
                    <a:gd name="T224" fmla="+- 0 7281 7152"/>
                    <a:gd name="T225" fmla="*/ T224 w 129"/>
                    <a:gd name="T226" fmla="+- 0 724 707"/>
                    <a:gd name="T227" fmla="*/ 724 h 101"/>
                    <a:gd name="T228" fmla="+- 0 7281 7152"/>
                    <a:gd name="T229" fmla="*/ T228 w 129"/>
                    <a:gd name="T230" fmla="+- 0 715 707"/>
                    <a:gd name="T231" fmla="*/ 715 h 10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  <a:cxn ang="0">
                      <a:pos x="T41" y="T43"/>
                    </a:cxn>
                    <a:cxn ang="0">
                      <a:pos x="T45" y="T47"/>
                    </a:cxn>
                    <a:cxn ang="0">
                      <a:pos x="T49" y="T51"/>
                    </a:cxn>
                    <a:cxn ang="0">
                      <a:pos x="T53" y="T55"/>
                    </a:cxn>
                    <a:cxn ang="0">
                      <a:pos x="T57" y="T59"/>
                    </a:cxn>
                    <a:cxn ang="0">
                      <a:pos x="T61" y="T63"/>
                    </a:cxn>
                    <a:cxn ang="0">
                      <a:pos x="T65" y="T67"/>
                    </a:cxn>
                    <a:cxn ang="0">
                      <a:pos x="T69" y="T71"/>
                    </a:cxn>
                    <a:cxn ang="0">
                      <a:pos x="T73" y="T75"/>
                    </a:cxn>
                    <a:cxn ang="0">
                      <a:pos x="T77" y="T79"/>
                    </a:cxn>
                    <a:cxn ang="0">
                      <a:pos x="T81" y="T83"/>
                    </a:cxn>
                    <a:cxn ang="0">
                      <a:pos x="T85" y="T87"/>
                    </a:cxn>
                    <a:cxn ang="0">
                      <a:pos x="T89" y="T91"/>
                    </a:cxn>
                    <a:cxn ang="0">
                      <a:pos x="T93" y="T95"/>
                    </a:cxn>
                    <a:cxn ang="0">
                      <a:pos x="T97" y="T99"/>
                    </a:cxn>
                    <a:cxn ang="0">
                      <a:pos x="T101" y="T103"/>
                    </a:cxn>
                    <a:cxn ang="0">
                      <a:pos x="T105" y="T107"/>
                    </a:cxn>
                    <a:cxn ang="0">
                      <a:pos x="T109" y="T111"/>
                    </a:cxn>
                    <a:cxn ang="0">
                      <a:pos x="T113" y="T115"/>
                    </a:cxn>
                    <a:cxn ang="0">
                      <a:pos x="T117" y="T119"/>
                    </a:cxn>
                    <a:cxn ang="0">
                      <a:pos x="T121" y="T123"/>
                    </a:cxn>
                    <a:cxn ang="0">
                      <a:pos x="T125" y="T127"/>
                    </a:cxn>
                    <a:cxn ang="0">
                      <a:pos x="T129" y="T131"/>
                    </a:cxn>
                    <a:cxn ang="0">
                      <a:pos x="T133" y="T135"/>
                    </a:cxn>
                    <a:cxn ang="0">
                      <a:pos x="T137" y="T139"/>
                    </a:cxn>
                    <a:cxn ang="0">
                      <a:pos x="T141" y="T143"/>
                    </a:cxn>
                    <a:cxn ang="0">
                      <a:pos x="T145" y="T147"/>
                    </a:cxn>
                    <a:cxn ang="0">
                      <a:pos x="T149" y="T151"/>
                    </a:cxn>
                    <a:cxn ang="0">
                      <a:pos x="T153" y="T155"/>
                    </a:cxn>
                    <a:cxn ang="0">
                      <a:pos x="T157" y="T159"/>
                    </a:cxn>
                    <a:cxn ang="0">
                      <a:pos x="T161" y="T163"/>
                    </a:cxn>
                    <a:cxn ang="0">
                      <a:pos x="T165" y="T167"/>
                    </a:cxn>
                    <a:cxn ang="0">
                      <a:pos x="T169" y="T171"/>
                    </a:cxn>
                    <a:cxn ang="0">
                      <a:pos x="T173" y="T175"/>
                    </a:cxn>
                    <a:cxn ang="0">
                      <a:pos x="T177" y="T179"/>
                    </a:cxn>
                    <a:cxn ang="0">
                      <a:pos x="T181" y="T183"/>
                    </a:cxn>
                    <a:cxn ang="0">
                      <a:pos x="T185" y="T187"/>
                    </a:cxn>
                    <a:cxn ang="0">
                      <a:pos x="T189" y="T191"/>
                    </a:cxn>
                    <a:cxn ang="0">
                      <a:pos x="T193" y="T195"/>
                    </a:cxn>
                    <a:cxn ang="0">
                      <a:pos x="T197" y="T199"/>
                    </a:cxn>
                    <a:cxn ang="0">
                      <a:pos x="T201" y="T203"/>
                    </a:cxn>
                    <a:cxn ang="0">
                      <a:pos x="T205" y="T207"/>
                    </a:cxn>
                    <a:cxn ang="0">
                      <a:pos x="T209" y="T211"/>
                    </a:cxn>
                    <a:cxn ang="0">
                      <a:pos x="T213" y="T215"/>
                    </a:cxn>
                    <a:cxn ang="0">
                      <a:pos x="T217" y="T219"/>
                    </a:cxn>
                    <a:cxn ang="0">
                      <a:pos x="T221" y="T223"/>
                    </a:cxn>
                    <a:cxn ang="0">
                      <a:pos x="T225" y="T227"/>
                    </a:cxn>
                    <a:cxn ang="0">
                      <a:pos x="T229" y="T231"/>
                    </a:cxn>
                  </a:cxnLst>
                  <a:rect l="0" t="0" r="r" b="b"/>
                  <a:pathLst>
                    <a:path w="129" h="101">
                      <a:moveTo>
                        <a:pt x="60" y="24"/>
                      </a:moveTo>
                      <a:lnTo>
                        <a:pt x="36" y="24"/>
                      </a:lnTo>
                      <a:lnTo>
                        <a:pt x="36" y="0"/>
                      </a:lnTo>
                      <a:lnTo>
                        <a:pt x="25" y="0"/>
                      </a:lnTo>
                      <a:lnTo>
                        <a:pt x="25" y="24"/>
                      </a:lnTo>
                      <a:lnTo>
                        <a:pt x="0" y="24"/>
                      </a:lnTo>
                      <a:lnTo>
                        <a:pt x="0" y="35"/>
                      </a:lnTo>
                      <a:lnTo>
                        <a:pt x="25" y="35"/>
                      </a:lnTo>
                      <a:lnTo>
                        <a:pt x="25" y="60"/>
                      </a:lnTo>
                      <a:lnTo>
                        <a:pt x="36" y="60"/>
                      </a:lnTo>
                      <a:lnTo>
                        <a:pt x="36" y="35"/>
                      </a:lnTo>
                      <a:lnTo>
                        <a:pt x="60" y="35"/>
                      </a:lnTo>
                      <a:lnTo>
                        <a:pt x="60" y="24"/>
                      </a:lnTo>
                      <a:close/>
                      <a:moveTo>
                        <a:pt x="129" y="8"/>
                      </a:moveTo>
                      <a:lnTo>
                        <a:pt x="119" y="8"/>
                      </a:lnTo>
                      <a:lnTo>
                        <a:pt x="119" y="17"/>
                      </a:lnTo>
                      <a:lnTo>
                        <a:pt x="119" y="34"/>
                      </a:lnTo>
                      <a:lnTo>
                        <a:pt x="119" y="51"/>
                      </a:lnTo>
                      <a:lnTo>
                        <a:pt x="117" y="57"/>
                      </a:lnTo>
                      <a:lnTo>
                        <a:pt x="110" y="65"/>
                      </a:lnTo>
                      <a:lnTo>
                        <a:pt x="106" y="67"/>
                      </a:lnTo>
                      <a:lnTo>
                        <a:pt x="97" y="67"/>
                      </a:lnTo>
                      <a:lnTo>
                        <a:pt x="92" y="65"/>
                      </a:lnTo>
                      <a:lnTo>
                        <a:pt x="85" y="56"/>
                      </a:lnTo>
                      <a:lnTo>
                        <a:pt x="83" y="50"/>
                      </a:lnTo>
                      <a:lnTo>
                        <a:pt x="83" y="33"/>
                      </a:lnTo>
                      <a:lnTo>
                        <a:pt x="85" y="26"/>
                      </a:lnTo>
                      <a:lnTo>
                        <a:pt x="92" y="18"/>
                      </a:lnTo>
                      <a:lnTo>
                        <a:pt x="96" y="16"/>
                      </a:lnTo>
                      <a:lnTo>
                        <a:pt x="106" y="16"/>
                      </a:lnTo>
                      <a:lnTo>
                        <a:pt x="110" y="18"/>
                      </a:lnTo>
                      <a:lnTo>
                        <a:pt x="117" y="27"/>
                      </a:lnTo>
                      <a:lnTo>
                        <a:pt x="119" y="34"/>
                      </a:lnTo>
                      <a:lnTo>
                        <a:pt x="119" y="17"/>
                      </a:lnTo>
                      <a:lnTo>
                        <a:pt x="118" y="16"/>
                      </a:lnTo>
                      <a:lnTo>
                        <a:pt x="114" y="10"/>
                      </a:lnTo>
                      <a:lnTo>
                        <a:pt x="108" y="7"/>
                      </a:lnTo>
                      <a:lnTo>
                        <a:pt x="95" y="7"/>
                      </a:lnTo>
                      <a:lnTo>
                        <a:pt x="90" y="8"/>
                      </a:lnTo>
                      <a:lnTo>
                        <a:pt x="81" y="14"/>
                      </a:lnTo>
                      <a:lnTo>
                        <a:pt x="78" y="18"/>
                      </a:lnTo>
                      <a:lnTo>
                        <a:pt x="73" y="28"/>
                      </a:lnTo>
                      <a:lnTo>
                        <a:pt x="72" y="34"/>
                      </a:lnTo>
                      <a:lnTo>
                        <a:pt x="72" y="52"/>
                      </a:lnTo>
                      <a:lnTo>
                        <a:pt x="75" y="60"/>
                      </a:lnTo>
                      <a:lnTo>
                        <a:pt x="86" y="73"/>
                      </a:lnTo>
                      <a:lnTo>
                        <a:pt x="93" y="76"/>
                      </a:lnTo>
                      <a:lnTo>
                        <a:pt x="104" y="76"/>
                      </a:lnTo>
                      <a:lnTo>
                        <a:pt x="107" y="75"/>
                      </a:lnTo>
                      <a:lnTo>
                        <a:pt x="114" y="72"/>
                      </a:lnTo>
                      <a:lnTo>
                        <a:pt x="116" y="70"/>
                      </a:lnTo>
                      <a:lnTo>
                        <a:pt x="118" y="67"/>
                      </a:lnTo>
                      <a:lnTo>
                        <a:pt x="118" y="100"/>
                      </a:lnTo>
                      <a:lnTo>
                        <a:pt x="129" y="100"/>
                      </a:lnTo>
                      <a:lnTo>
                        <a:pt x="129" y="67"/>
                      </a:lnTo>
                      <a:lnTo>
                        <a:pt x="129" y="17"/>
                      </a:lnTo>
                      <a:lnTo>
                        <a:pt x="129" y="8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3090" name="Group 79"/>
              <p:cNvGrpSpPr>
                <a:grpSpLocks/>
              </p:cNvGrpSpPr>
              <p:nvPr/>
            </p:nvGrpSpPr>
            <p:grpSpPr bwMode="auto">
              <a:xfrm>
                <a:off x="823913" y="12700"/>
                <a:ext cx="327025" cy="573088"/>
                <a:chOff x="7590" y="104"/>
                <a:chExt cx="515" cy="904"/>
              </a:xfrm>
            </p:grpSpPr>
            <p:sp>
              <p:nvSpPr>
                <p:cNvPr id="3091" name="AutoShape 80"/>
                <p:cNvSpPr>
                  <a:spLocks/>
                </p:cNvSpPr>
                <p:nvPr/>
              </p:nvSpPr>
              <p:spPr bwMode="auto">
                <a:xfrm>
                  <a:off x="7662" y="107"/>
                  <a:ext cx="264" cy="445"/>
                </a:xfrm>
                <a:custGeom>
                  <a:avLst/>
                  <a:gdLst>
                    <a:gd name="T0" fmla="+- 0 7872 7663"/>
                    <a:gd name="T1" fmla="*/ T0 w 264"/>
                    <a:gd name="T2" fmla="+- 0 352 108"/>
                    <a:gd name="T3" fmla="*/ 352 h 445"/>
                    <a:gd name="T4" fmla="+- 0 7841 7663"/>
                    <a:gd name="T5" fmla="*/ T4 w 264"/>
                    <a:gd name="T6" fmla="+- 0 401 108"/>
                    <a:gd name="T7" fmla="*/ 401 h 445"/>
                    <a:gd name="T8" fmla="+- 0 7797 7663"/>
                    <a:gd name="T9" fmla="*/ T8 w 264"/>
                    <a:gd name="T10" fmla="+- 0 451 108"/>
                    <a:gd name="T11" fmla="*/ 451 h 445"/>
                    <a:gd name="T12" fmla="+- 0 7738 7663"/>
                    <a:gd name="T13" fmla="*/ T12 w 264"/>
                    <a:gd name="T14" fmla="+- 0 502 108"/>
                    <a:gd name="T15" fmla="*/ 502 h 445"/>
                    <a:gd name="T16" fmla="+- 0 7663 7663"/>
                    <a:gd name="T17" fmla="*/ T16 w 264"/>
                    <a:gd name="T18" fmla="+- 0 552 108"/>
                    <a:gd name="T19" fmla="*/ 552 h 445"/>
                    <a:gd name="T20" fmla="+- 0 7884 7663"/>
                    <a:gd name="T21" fmla="*/ T20 w 264"/>
                    <a:gd name="T22" fmla="+- 0 108 108"/>
                    <a:gd name="T23" fmla="*/ 108 h 445"/>
                    <a:gd name="T24" fmla="+- 0 7917 7663"/>
                    <a:gd name="T25" fmla="*/ T24 w 264"/>
                    <a:gd name="T26" fmla="+- 0 173 108"/>
                    <a:gd name="T27" fmla="*/ 173 h 445"/>
                    <a:gd name="T28" fmla="+- 0 7927 7663"/>
                    <a:gd name="T29" fmla="*/ T28 w 264"/>
                    <a:gd name="T30" fmla="+- 0 220 108"/>
                    <a:gd name="T31" fmla="*/ 220 h 445"/>
                    <a:gd name="T32" fmla="+- 0 7912 7663"/>
                    <a:gd name="T33" fmla="*/ T32 w 264"/>
                    <a:gd name="T34" fmla="+- 0 272 108"/>
                    <a:gd name="T35" fmla="*/ 272 h 445"/>
                    <a:gd name="T36" fmla="+- 0 7872 7663"/>
                    <a:gd name="T37" fmla="*/ T36 w 264"/>
                    <a:gd name="T38" fmla="+- 0 352 108"/>
                    <a:gd name="T39" fmla="*/ 352 h 445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</a:cxnLst>
                  <a:rect l="0" t="0" r="r" b="b"/>
                  <a:pathLst>
                    <a:path w="264" h="445">
                      <a:moveTo>
                        <a:pt x="209" y="244"/>
                      </a:moveTo>
                      <a:lnTo>
                        <a:pt x="178" y="293"/>
                      </a:lnTo>
                      <a:lnTo>
                        <a:pt x="134" y="343"/>
                      </a:lnTo>
                      <a:lnTo>
                        <a:pt x="75" y="394"/>
                      </a:lnTo>
                      <a:lnTo>
                        <a:pt x="0" y="444"/>
                      </a:lnTo>
                      <a:moveTo>
                        <a:pt x="221" y="0"/>
                      </a:moveTo>
                      <a:lnTo>
                        <a:pt x="254" y="65"/>
                      </a:lnTo>
                      <a:lnTo>
                        <a:pt x="264" y="112"/>
                      </a:lnTo>
                      <a:lnTo>
                        <a:pt x="249" y="164"/>
                      </a:lnTo>
                      <a:lnTo>
                        <a:pt x="209" y="244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92" name="Freeform 81"/>
                <p:cNvSpPr>
                  <a:spLocks/>
                </p:cNvSpPr>
                <p:nvPr/>
              </p:nvSpPr>
              <p:spPr bwMode="auto">
                <a:xfrm>
                  <a:off x="7865" y="320"/>
                  <a:ext cx="36" cy="38"/>
                </a:xfrm>
                <a:custGeom>
                  <a:avLst/>
                  <a:gdLst>
                    <a:gd name="T0" fmla="+- 0 7901 7866"/>
                    <a:gd name="T1" fmla="*/ T0 w 36"/>
                    <a:gd name="T2" fmla="+- 0 339 320"/>
                    <a:gd name="T3" fmla="*/ 339 h 38"/>
                    <a:gd name="T4" fmla="+- 0 7869 7866"/>
                    <a:gd name="T5" fmla="*/ T4 w 36"/>
                    <a:gd name="T6" fmla="+- 0 358 320"/>
                    <a:gd name="T7" fmla="*/ 358 h 38"/>
                    <a:gd name="T8" fmla="+- 0 7866 7866"/>
                    <a:gd name="T9" fmla="*/ T8 w 36"/>
                    <a:gd name="T10" fmla="+- 0 320 320"/>
                    <a:gd name="T11" fmla="*/ 320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35" y="19"/>
                      </a:moveTo>
                      <a:lnTo>
                        <a:pt x="3" y="3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93" name="AutoShape 82"/>
                <p:cNvSpPr>
                  <a:spLocks/>
                </p:cNvSpPr>
                <p:nvPr/>
              </p:nvSpPr>
              <p:spPr bwMode="auto">
                <a:xfrm>
                  <a:off x="7662" y="121"/>
                  <a:ext cx="353" cy="431"/>
                </a:xfrm>
                <a:custGeom>
                  <a:avLst/>
                  <a:gdLst>
                    <a:gd name="T0" fmla="+- 0 7936 7663"/>
                    <a:gd name="T1" fmla="*/ T0 w 353"/>
                    <a:gd name="T2" fmla="+- 0 404 121"/>
                    <a:gd name="T3" fmla="*/ 404 h 431"/>
                    <a:gd name="T4" fmla="+- 0 7893 7663"/>
                    <a:gd name="T5" fmla="*/ T4 w 353"/>
                    <a:gd name="T6" fmla="+- 0 449 121"/>
                    <a:gd name="T7" fmla="*/ 449 h 431"/>
                    <a:gd name="T8" fmla="+- 0 7835 7663"/>
                    <a:gd name="T9" fmla="*/ T8 w 353"/>
                    <a:gd name="T10" fmla="+- 0 489 121"/>
                    <a:gd name="T11" fmla="*/ 489 h 431"/>
                    <a:gd name="T12" fmla="+- 0 7759 7663"/>
                    <a:gd name="T13" fmla="*/ T12 w 353"/>
                    <a:gd name="T14" fmla="+- 0 524 121"/>
                    <a:gd name="T15" fmla="*/ 524 h 431"/>
                    <a:gd name="T16" fmla="+- 0 7663 7663"/>
                    <a:gd name="T17" fmla="*/ T16 w 353"/>
                    <a:gd name="T18" fmla="+- 0 552 121"/>
                    <a:gd name="T19" fmla="*/ 552 h 431"/>
                    <a:gd name="T20" fmla="+- 0 7975 7663"/>
                    <a:gd name="T21" fmla="*/ T20 w 353"/>
                    <a:gd name="T22" fmla="+- 0 121 121"/>
                    <a:gd name="T23" fmla="*/ 121 h 431"/>
                    <a:gd name="T24" fmla="+- 0 8009 7663"/>
                    <a:gd name="T25" fmla="*/ T24 w 353"/>
                    <a:gd name="T26" fmla="+- 0 212 121"/>
                    <a:gd name="T27" fmla="*/ 212 h 431"/>
                    <a:gd name="T28" fmla="+- 0 8016 7663"/>
                    <a:gd name="T29" fmla="*/ T28 w 353"/>
                    <a:gd name="T30" fmla="+- 0 272 121"/>
                    <a:gd name="T31" fmla="*/ 272 h 431"/>
                    <a:gd name="T32" fmla="+- 0 7993 7663"/>
                    <a:gd name="T33" fmla="*/ T32 w 353"/>
                    <a:gd name="T34" fmla="+- 0 327 121"/>
                    <a:gd name="T35" fmla="*/ 327 h 431"/>
                    <a:gd name="T36" fmla="+- 0 7936 7663"/>
                    <a:gd name="T37" fmla="*/ T36 w 353"/>
                    <a:gd name="T38" fmla="+- 0 404 121"/>
                    <a:gd name="T39" fmla="*/ 404 h 43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</a:cxnLst>
                  <a:rect l="0" t="0" r="r" b="b"/>
                  <a:pathLst>
                    <a:path w="353" h="431">
                      <a:moveTo>
                        <a:pt x="273" y="283"/>
                      </a:moveTo>
                      <a:lnTo>
                        <a:pt x="230" y="328"/>
                      </a:lnTo>
                      <a:lnTo>
                        <a:pt x="172" y="368"/>
                      </a:lnTo>
                      <a:lnTo>
                        <a:pt x="96" y="403"/>
                      </a:lnTo>
                      <a:lnTo>
                        <a:pt x="0" y="431"/>
                      </a:lnTo>
                      <a:moveTo>
                        <a:pt x="312" y="0"/>
                      </a:moveTo>
                      <a:lnTo>
                        <a:pt x="346" y="91"/>
                      </a:lnTo>
                      <a:lnTo>
                        <a:pt x="353" y="151"/>
                      </a:lnTo>
                      <a:lnTo>
                        <a:pt x="330" y="206"/>
                      </a:lnTo>
                      <a:lnTo>
                        <a:pt x="273" y="283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94" name="Freeform 83"/>
                <p:cNvSpPr>
                  <a:spLocks/>
                </p:cNvSpPr>
                <p:nvPr/>
              </p:nvSpPr>
              <p:spPr bwMode="auto">
                <a:xfrm>
                  <a:off x="7932" y="372"/>
                  <a:ext cx="36" cy="38"/>
                </a:xfrm>
                <a:custGeom>
                  <a:avLst/>
                  <a:gdLst>
                    <a:gd name="T0" fmla="+- 0 7967 7932"/>
                    <a:gd name="T1" fmla="*/ T0 w 36"/>
                    <a:gd name="T2" fmla="+- 0 397 372"/>
                    <a:gd name="T3" fmla="*/ 397 h 38"/>
                    <a:gd name="T4" fmla="+- 0 7932 7932"/>
                    <a:gd name="T5" fmla="*/ T4 w 36"/>
                    <a:gd name="T6" fmla="+- 0 409 372"/>
                    <a:gd name="T7" fmla="*/ 409 h 38"/>
                    <a:gd name="T8" fmla="+- 0 7935 7932"/>
                    <a:gd name="T9" fmla="*/ T8 w 36"/>
                    <a:gd name="T10" fmla="+- 0 372 372"/>
                    <a:gd name="T11" fmla="*/ 372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35" y="25"/>
                      </a:moveTo>
                      <a:lnTo>
                        <a:pt x="0" y="37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95" name="AutoShape 84"/>
                <p:cNvSpPr>
                  <a:spLocks/>
                </p:cNvSpPr>
                <p:nvPr/>
              </p:nvSpPr>
              <p:spPr bwMode="auto">
                <a:xfrm>
                  <a:off x="7662" y="170"/>
                  <a:ext cx="439" cy="384"/>
                </a:xfrm>
                <a:custGeom>
                  <a:avLst/>
                  <a:gdLst>
                    <a:gd name="T0" fmla="+- 0 8013 7663"/>
                    <a:gd name="T1" fmla="*/ T0 w 439"/>
                    <a:gd name="T2" fmla="+- 0 434 171"/>
                    <a:gd name="T3" fmla="*/ 434 h 384"/>
                    <a:gd name="T4" fmla="+- 0 7971 7663"/>
                    <a:gd name="T5" fmla="*/ T4 w 439"/>
                    <a:gd name="T6" fmla="+- 0 477 171"/>
                    <a:gd name="T7" fmla="*/ 477 h 384"/>
                    <a:gd name="T8" fmla="+- 0 7916 7663"/>
                    <a:gd name="T9" fmla="*/ T8 w 439"/>
                    <a:gd name="T10" fmla="+- 0 514 171"/>
                    <a:gd name="T11" fmla="*/ 514 h 384"/>
                    <a:gd name="T12" fmla="+- 0 7847 7663"/>
                    <a:gd name="T13" fmla="*/ T12 w 439"/>
                    <a:gd name="T14" fmla="+- 0 540 171"/>
                    <a:gd name="T15" fmla="*/ 540 h 384"/>
                    <a:gd name="T16" fmla="+- 0 7763 7663"/>
                    <a:gd name="T17" fmla="*/ T16 w 439"/>
                    <a:gd name="T18" fmla="+- 0 554 171"/>
                    <a:gd name="T19" fmla="*/ 554 h 384"/>
                    <a:gd name="T20" fmla="+- 0 7663 7663"/>
                    <a:gd name="T21" fmla="*/ T20 w 439"/>
                    <a:gd name="T22" fmla="+- 0 552 171"/>
                    <a:gd name="T23" fmla="*/ 552 h 384"/>
                    <a:gd name="T24" fmla="+- 0 8101 7663"/>
                    <a:gd name="T25" fmla="*/ T24 w 439"/>
                    <a:gd name="T26" fmla="+- 0 171 171"/>
                    <a:gd name="T27" fmla="*/ 171 h 384"/>
                    <a:gd name="T28" fmla="+- 0 8102 7663"/>
                    <a:gd name="T29" fmla="*/ T28 w 439"/>
                    <a:gd name="T30" fmla="+- 0 259 171"/>
                    <a:gd name="T31" fmla="*/ 259 h 384"/>
                    <a:gd name="T32" fmla="+- 0 8093 7663"/>
                    <a:gd name="T33" fmla="*/ T32 w 439"/>
                    <a:gd name="T34" fmla="+- 0 316 171"/>
                    <a:gd name="T35" fmla="*/ 316 h 384"/>
                    <a:gd name="T36" fmla="+- 0 8066 7663"/>
                    <a:gd name="T37" fmla="*/ T36 w 439"/>
                    <a:gd name="T38" fmla="+- 0 366 171"/>
                    <a:gd name="T39" fmla="*/ 366 h 384"/>
                    <a:gd name="T40" fmla="+- 0 8013 7663"/>
                    <a:gd name="T41" fmla="*/ T40 w 439"/>
                    <a:gd name="T42" fmla="+- 0 434 171"/>
                    <a:gd name="T43" fmla="*/ 434 h 384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  <a:cxn ang="0">
                      <a:pos x="T41" y="T43"/>
                    </a:cxn>
                  </a:cxnLst>
                  <a:rect l="0" t="0" r="r" b="b"/>
                  <a:pathLst>
                    <a:path w="439" h="384">
                      <a:moveTo>
                        <a:pt x="350" y="263"/>
                      </a:moveTo>
                      <a:lnTo>
                        <a:pt x="308" y="306"/>
                      </a:lnTo>
                      <a:lnTo>
                        <a:pt x="253" y="343"/>
                      </a:lnTo>
                      <a:lnTo>
                        <a:pt x="184" y="369"/>
                      </a:lnTo>
                      <a:lnTo>
                        <a:pt x="100" y="383"/>
                      </a:lnTo>
                      <a:lnTo>
                        <a:pt x="0" y="381"/>
                      </a:lnTo>
                      <a:moveTo>
                        <a:pt x="438" y="0"/>
                      </a:moveTo>
                      <a:lnTo>
                        <a:pt x="439" y="88"/>
                      </a:lnTo>
                      <a:lnTo>
                        <a:pt x="430" y="145"/>
                      </a:lnTo>
                      <a:lnTo>
                        <a:pt x="403" y="195"/>
                      </a:lnTo>
                      <a:lnTo>
                        <a:pt x="350" y="263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96" name="Freeform 85"/>
                <p:cNvSpPr>
                  <a:spLocks/>
                </p:cNvSpPr>
                <p:nvPr/>
              </p:nvSpPr>
              <p:spPr bwMode="auto">
                <a:xfrm>
                  <a:off x="8009" y="401"/>
                  <a:ext cx="36" cy="38"/>
                </a:xfrm>
                <a:custGeom>
                  <a:avLst/>
                  <a:gdLst>
                    <a:gd name="T0" fmla="+- 0 8045 8010"/>
                    <a:gd name="T1" fmla="*/ T0 w 36"/>
                    <a:gd name="T2" fmla="+- 0 427 401"/>
                    <a:gd name="T3" fmla="*/ 427 h 38"/>
                    <a:gd name="T4" fmla="+- 0 8010 8010"/>
                    <a:gd name="T5" fmla="*/ T4 w 36"/>
                    <a:gd name="T6" fmla="+- 0 438 401"/>
                    <a:gd name="T7" fmla="*/ 438 h 38"/>
                    <a:gd name="T8" fmla="+- 0 8013 8010"/>
                    <a:gd name="T9" fmla="*/ T8 w 36"/>
                    <a:gd name="T10" fmla="+- 0 401 401"/>
                    <a:gd name="T11" fmla="*/ 401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35" y="26"/>
                      </a:moveTo>
                      <a:lnTo>
                        <a:pt x="0" y="37"/>
                      </a:lnTo>
                      <a:lnTo>
                        <a:pt x="3" y="0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97" name="AutoShape 86"/>
                <p:cNvSpPr>
                  <a:spLocks/>
                </p:cNvSpPr>
                <p:nvPr/>
              </p:nvSpPr>
              <p:spPr bwMode="auto">
                <a:xfrm>
                  <a:off x="7662" y="558"/>
                  <a:ext cx="264" cy="445"/>
                </a:xfrm>
                <a:custGeom>
                  <a:avLst/>
                  <a:gdLst>
                    <a:gd name="T0" fmla="+- 0 7872 7663"/>
                    <a:gd name="T1" fmla="*/ T0 w 264"/>
                    <a:gd name="T2" fmla="+- 0 758 558"/>
                    <a:gd name="T3" fmla="*/ 758 h 445"/>
                    <a:gd name="T4" fmla="+- 0 7841 7663"/>
                    <a:gd name="T5" fmla="*/ T4 w 264"/>
                    <a:gd name="T6" fmla="+- 0 710 558"/>
                    <a:gd name="T7" fmla="*/ 710 h 445"/>
                    <a:gd name="T8" fmla="+- 0 7797 7663"/>
                    <a:gd name="T9" fmla="*/ T8 w 264"/>
                    <a:gd name="T10" fmla="+- 0 660 558"/>
                    <a:gd name="T11" fmla="*/ 660 h 445"/>
                    <a:gd name="T12" fmla="+- 0 7738 7663"/>
                    <a:gd name="T13" fmla="*/ T12 w 264"/>
                    <a:gd name="T14" fmla="+- 0 609 558"/>
                    <a:gd name="T15" fmla="*/ 609 h 445"/>
                    <a:gd name="T16" fmla="+- 0 7663 7663"/>
                    <a:gd name="T17" fmla="*/ T16 w 264"/>
                    <a:gd name="T18" fmla="+- 0 558 558"/>
                    <a:gd name="T19" fmla="*/ 558 h 445"/>
                    <a:gd name="T20" fmla="+- 0 7884 7663"/>
                    <a:gd name="T21" fmla="*/ T20 w 264"/>
                    <a:gd name="T22" fmla="+- 0 1003 558"/>
                    <a:gd name="T23" fmla="*/ 1003 h 445"/>
                    <a:gd name="T24" fmla="+- 0 7917 7663"/>
                    <a:gd name="T25" fmla="*/ T24 w 264"/>
                    <a:gd name="T26" fmla="+- 0 938 558"/>
                    <a:gd name="T27" fmla="*/ 938 h 445"/>
                    <a:gd name="T28" fmla="+- 0 7927 7663"/>
                    <a:gd name="T29" fmla="*/ T28 w 264"/>
                    <a:gd name="T30" fmla="+- 0 890 558"/>
                    <a:gd name="T31" fmla="*/ 890 h 445"/>
                    <a:gd name="T32" fmla="+- 0 7912 7663"/>
                    <a:gd name="T33" fmla="*/ T32 w 264"/>
                    <a:gd name="T34" fmla="+- 0 838 558"/>
                    <a:gd name="T35" fmla="*/ 838 h 445"/>
                    <a:gd name="T36" fmla="+- 0 7872 7663"/>
                    <a:gd name="T37" fmla="*/ T36 w 264"/>
                    <a:gd name="T38" fmla="+- 0 758 558"/>
                    <a:gd name="T39" fmla="*/ 758 h 445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</a:cxnLst>
                  <a:rect l="0" t="0" r="r" b="b"/>
                  <a:pathLst>
                    <a:path w="264" h="445">
                      <a:moveTo>
                        <a:pt x="209" y="200"/>
                      </a:moveTo>
                      <a:lnTo>
                        <a:pt x="178" y="152"/>
                      </a:lnTo>
                      <a:lnTo>
                        <a:pt x="134" y="102"/>
                      </a:lnTo>
                      <a:lnTo>
                        <a:pt x="75" y="51"/>
                      </a:lnTo>
                      <a:lnTo>
                        <a:pt x="0" y="0"/>
                      </a:lnTo>
                      <a:moveTo>
                        <a:pt x="221" y="445"/>
                      </a:moveTo>
                      <a:lnTo>
                        <a:pt x="254" y="380"/>
                      </a:lnTo>
                      <a:lnTo>
                        <a:pt x="264" y="332"/>
                      </a:lnTo>
                      <a:lnTo>
                        <a:pt x="249" y="280"/>
                      </a:lnTo>
                      <a:lnTo>
                        <a:pt x="209" y="200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98" name="Freeform 87"/>
                <p:cNvSpPr>
                  <a:spLocks/>
                </p:cNvSpPr>
                <p:nvPr/>
              </p:nvSpPr>
              <p:spPr bwMode="auto">
                <a:xfrm>
                  <a:off x="7865" y="752"/>
                  <a:ext cx="36" cy="38"/>
                </a:xfrm>
                <a:custGeom>
                  <a:avLst/>
                  <a:gdLst>
                    <a:gd name="T0" fmla="+- 0 7866 7866"/>
                    <a:gd name="T1" fmla="*/ T0 w 36"/>
                    <a:gd name="T2" fmla="+- 0 790 753"/>
                    <a:gd name="T3" fmla="*/ 790 h 38"/>
                    <a:gd name="T4" fmla="+- 0 7869 7866"/>
                    <a:gd name="T5" fmla="*/ T4 w 36"/>
                    <a:gd name="T6" fmla="+- 0 753 753"/>
                    <a:gd name="T7" fmla="*/ 753 h 38"/>
                    <a:gd name="T8" fmla="+- 0 7901 7866"/>
                    <a:gd name="T9" fmla="*/ T8 w 36"/>
                    <a:gd name="T10" fmla="+- 0 771 753"/>
                    <a:gd name="T11" fmla="*/ 771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0" y="37"/>
                      </a:moveTo>
                      <a:lnTo>
                        <a:pt x="3" y="0"/>
                      </a:lnTo>
                      <a:lnTo>
                        <a:pt x="35" y="18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099" name="AutoShape 88"/>
                <p:cNvSpPr>
                  <a:spLocks/>
                </p:cNvSpPr>
                <p:nvPr/>
              </p:nvSpPr>
              <p:spPr bwMode="auto">
                <a:xfrm>
                  <a:off x="7662" y="558"/>
                  <a:ext cx="353" cy="431"/>
                </a:xfrm>
                <a:custGeom>
                  <a:avLst/>
                  <a:gdLst>
                    <a:gd name="T0" fmla="+- 0 7936 7663"/>
                    <a:gd name="T1" fmla="*/ T0 w 353"/>
                    <a:gd name="T2" fmla="+- 0 706 558"/>
                    <a:gd name="T3" fmla="*/ 706 h 431"/>
                    <a:gd name="T4" fmla="+- 0 7893 7663"/>
                    <a:gd name="T5" fmla="*/ T4 w 353"/>
                    <a:gd name="T6" fmla="+- 0 662 558"/>
                    <a:gd name="T7" fmla="*/ 662 h 431"/>
                    <a:gd name="T8" fmla="+- 0 7835 7663"/>
                    <a:gd name="T9" fmla="*/ T8 w 353"/>
                    <a:gd name="T10" fmla="+- 0 621 558"/>
                    <a:gd name="T11" fmla="*/ 621 h 431"/>
                    <a:gd name="T12" fmla="+- 0 7759 7663"/>
                    <a:gd name="T13" fmla="*/ T12 w 353"/>
                    <a:gd name="T14" fmla="+- 0 586 558"/>
                    <a:gd name="T15" fmla="*/ 586 h 431"/>
                    <a:gd name="T16" fmla="+- 0 7663 7663"/>
                    <a:gd name="T17" fmla="*/ T16 w 353"/>
                    <a:gd name="T18" fmla="+- 0 558 558"/>
                    <a:gd name="T19" fmla="*/ 558 h 431"/>
                    <a:gd name="T20" fmla="+- 0 7975 7663"/>
                    <a:gd name="T21" fmla="*/ T20 w 353"/>
                    <a:gd name="T22" fmla="+- 0 989 558"/>
                    <a:gd name="T23" fmla="*/ 989 h 431"/>
                    <a:gd name="T24" fmla="+- 0 8009 7663"/>
                    <a:gd name="T25" fmla="*/ T24 w 353"/>
                    <a:gd name="T26" fmla="+- 0 898 558"/>
                    <a:gd name="T27" fmla="*/ 898 h 431"/>
                    <a:gd name="T28" fmla="+- 0 8016 7663"/>
                    <a:gd name="T29" fmla="*/ T28 w 353"/>
                    <a:gd name="T30" fmla="+- 0 839 558"/>
                    <a:gd name="T31" fmla="*/ 839 h 431"/>
                    <a:gd name="T32" fmla="+- 0 7993 7663"/>
                    <a:gd name="T33" fmla="*/ T32 w 353"/>
                    <a:gd name="T34" fmla="+- 0 783 558"/>
                    <a:gd name="T35" fmla="*/ 783 h 431"/>
                    <a:gd name="T36" fmla="+- 0 7936 7663"/>
                    <a:gd name="T37" fmla="*/ T36 w 353"/>
                    <a:gd name="T38" fmla="+- 0 706 558"/>
                    <a:gd name="T39" fmla="*/ 706 h 43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</a:cxnLst>
                  <a:rect l="0" t="0" r="r" b="b"/>
                  <a:pathLst>
                    <a:path w="353" h="431">
                      <a:moveTo>
                        <a:pt x="273" y="148"/>
                      </a:moveTo>
                      <a:lnTo>
                        <a:pt x="230" y="104"/>
                      </a:lnTo>
                      <a:lnTo>
                        <a:pt x="172" y="63"/>
                      </a:lnTo>
                      <a:lnTo>
                        <a:pt x="96" y="28"/>
                      </a:lnTo>
                      <a:lnTo>
                        <a:pt x="0" y="0"/>
                      </a:lnTo>
                      <a:moveTo>
                        <a:pt x="312" y="431"/>
                      </a:moveTo>
                      <a:lnTo>
                        <a:pt x="346" y="340"/>
                      </a:lnTo>
                      <a:lnTo>
                        <a:pt x="353" y="281"/>
                      </a:lnTo>
                      <a:lnTo>
                        <a:pt x="330" y="225"/>
                      </a:lnTo>
                      <a:lnTo>
                        <a:pt x="273" y="148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00" name="Freeform 89"/>
                <p:cNvSpPr>
                  <a:spLocks/>
                </p:cNvSpPr>
                <p:nvPr/>
              </p:nvSpPr>
              <p:spPr bwMode="auto">
                <a:xfrm>
                  <a:off x="7932" y="701"/>
                  <a:ext cx="36" cy="38"/>
                </a:xfrm>
                <a:custGeom>
                  <a:avLst/>
                  <a:gdLst>
                    <a:gd name="T0" fmla="+- 0 7935 7932"/>
                    <a:gd name="T1" fmla="*/ T0 w 36"/>
                    <a:gd name="T2" fmla="+- 0 738 701"/>
                    <a:gd name="T3" fmla="*/ 738 h 38"/>
                    <a:gd name="T4" fmla="+- 0 7932 7932"/>
                    <a:gd name="T5" fmla="*/ T4 w 36"/>
                    <a:gd name="T6" fmla="+- 0 701 701"/>
                    <a:gd name="T7" fmla="*/ 701 h 38"/>
                    <a:gd name="T8" fmla="+- 0 7967 7932"/>
                    <a:gd name="T9" fmla="*/ T8 w 36"/>
                    <a:gd name="T10" fmla="+- 0 714 701"/>
                    <a:gd name="T11" fmla="*/ 714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3" y="37"/>
                      </a:moveTo>
                      <a:lnTo>
                        <a:pt x="0" y="0"/>
                      </a:lnTo>
                      <a:lnTo>
                        <a:pt x="35" y="13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01" name="AutoShape 90"/>
                <p:cNvSpPr>
                  <a:spLocks/>
                </p:cNvSpPr>
                <p:nvPr/>
              </p:nvSpPr>
              <p:spPr bwMode="auto">
                <a:xfrm>
                  <a:off x="7662" y="556"/>
                  <a:ext cx="439" cy="384"/>
                </a:xfrm>
                <a:custGeom>
                  <a:avLst/>
                  <a:gdLst>
                    <a:gd name="T0" fmla="+- 0 8013 7663"/>
                    <a:gd name="T1" fmla="*/ T0 w 439"/>
                    <a:gd name="T2" fmla="+- 0 677 557"/>
                    <a:gd name="T3" fmla="*/ 677 h 384"/>
                    <a:gd name="T4" fmla="+- 0 7971 7663"/>
                    <a:gd name="T5" fmla="*/ T4 w 439"/>
                    <a:gd name="T6" fmla="+- 0 633 557"/>
                    <a:gd name="T7" fmla="*/ 633 h 384"/>
                    <a:gd name="T8" fmla="+- 0 7916 7663"/>
                    <a:gd name="T9" fmla="*/ T8 w 439"/>
                    <a:gd name="T10" fmla="+- 0 597 557"/>
                    <a:gd name="T11" fmla="*/ 597 h 384"/>
                    <a:gd name="T12" fmla="+- 0 7847 7663"/>
                    <a:gd name="T13" fmla="*/ T12 w 439"/>
                    <a:gd name="T14" fmla="+- 0 570 557"/>
                    <a:gd name="T15" fmla="*/ 570 h 384"/>
                    <a:gd name="T16" fmla="+- 0 7763 7663"/>
                    <a:gd name="T17" fmla="*/ T16 w 439"/>
                    <a:gd name="T18" fmla="+- 0 557 557"/>
                    <a:gd name="T19" fmla="*/ 557 h 384"/>
                    <a:gd name="T20" fmla="+- 0 7663 7663"/>
                    <a:gd name="T21" fmla="*/ T20 w 439"/>
                    <a:gd name="T22" fmla="+- 0 558 557"/>
                    <a:gd name="T23" fmla="*/ 558 h 384"/>
                    <a:gd name="T24" fmla="+- 0 8101 7663"/>
                    <a:gd name="T25" fmla="*/ T24 w 439"/>
                    <a:gd name="T26" fmla="+- 0 940 557"/>
                    <a:gd name="T27" fmla="*/ 940 h 384"/>
                    <a:gd name="T28" fmla="+- 0 8102 7663"/>
                    <a:gd name="T29" fmla="*/ T28 w 439"/>
                    <a:gd name="T30" fmla="+- 0 851 557"/>
                    <a:gd name="T31" fmla="*/ 851 h 384"/>
                    <a:gd name="T32" fmla="+- 0 8093 7663"/>
                    <a:gd name="T33" fmla="*/ T32 w 439"/>
                    <a:gd name="T34" fmla="+- 0 794 557"/>
                    <a:gd name="T35" fmla="*/ 794 h 384"/>
                    <a:gd name="T36" fmla="+- 0 8066 7663"/>
                    <a:gd name="T37" fmla="*/ T36 w 439"/>
                    <a:gd name="T38" fmla="+- 0 745 557"/>
                    <a:gd name="T39" fmla="*/ 745 h 384"/>
                    <a:gd name="T40" fmla="+- 0 8013 7663"/>
                    <a:gd name="T41" fmla="*/ T40 w 439"/>
                    <a:gd name="T42" fmla="+- 0 677 557"/>
                    <a:gd name="T43" fmla="*/ 677 h 384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  <a:cxn ang="0">
                      <a:pos x="T41" y="T43"/>
                    </a:cxn>
                  </a:cxnLst>
                  <a:rect l="0" t="0" r="r" b="b"/>
                  <a:pathLst>
                    <a:path w="439" h="384">
                      <a:moveTo>
                        <a:pt x="350" y="120"/>
                      </a:moveTo>
                      <a:lnTo>
                        <a:pt x="308" y="76"/>
                      </a:lnTo>
                      <a:lnTo>
                        <a:pt x="253" y="40"/>
                      </a:lnTo>
                      <a:lnTo>
                        <a:pt x="184" y="13"/>
                      </a:lnTo>
                      <a:lnTo>
                        <a:pt x="100" y="0"/>
                      </a:lnTo>
                      <a:lnTo>
                        <a:pt x="0" y="1"/>
                      </a:lnTo>
                      <a:moveTo>
                        <a:pt x="438" y="383"/>
                      </a:moveTo>
                      <a:lnTo>
                        <a:pt x="439" y="294"/>
                      </a:lnTo>
                      <a:lnTo>
                        <a:pt x="430" y="237"/>
                      </a:lnTo>
                      <a:lnTo>
                        <a:pt x="403" y="188"/>
                      </a:lnTo>
                      <a:lnTo>
                        <a:pt x="350" y="120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02" name="Freeform 91"/>
                <p:cNvSpPr>
                  <a:spLocks/>
                </p:cNvSpPr>
                <p:nvPr/>
              </p:nvSpPr>
              <p:spPr bwMode="auto">
                <a:xfrm>
                  <a:off x="8009" y="672"/>
                  <a:ext cx="36" cy="38"/>
                </a:xfrm>
                <a:custGeom>
                  <a:avLst/>
                  <a:gdLst>
                    <a:gd name="T0" fmla="+- 0 8013 8010"/>
                    <a:gd name="T1" fmla="*/ T0 w 36"/>
                    <a:gd name="T2" fmla="+- 0 709 672"/>
                    <a:gd name="T3" fmla="*/ 709 h 38"/>
                    <a:gd name="T4" fmla="+- 0 8010 8010"/>
                    <a:gd name="T5" fmla="*/ T4 w 36"/>
                    <a:gd name="T6" fmla="+- 0 672 672"/>
                    <a:gd name="T7" fmla="*/ 672 h 38"/>
                    <a:gd name="T8" fmla="+- 0 8045 8010"/>
                    <a:gd name="T9" fmla="*/ T8 w 36"/>
                    <a:gd name="T10" fmla="+- 0 684 672"/>
                    <a:gd name="T11" fmla="*/ 684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3" y="37"/>
                      </a:moveTo>
                      <a:lnTo>
                        <a:pt x="0" y="0"/>
                      </a:lnTo>
                      <a:lnTo>
                        <a:pt x="35" y="12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03" name="AutoShape 92"/>
                <p:cNvSpPr>
                  <a:spLocks/>
                </p:cNvSpPr>
                <p:nvPr/>
              </p:nvSpPr>
              <p:spPr bwMode="auto">
                <a:xfrm>
                  <a:off x="7590" y="698"/>
                  <a:ext cx="101" cy="93"/>
                </a:xfrm>
                <a:custGeom>
                  <a:avLst/>
                  <a:gdLst>
                    <a:gd name="T0" fmla="+- 0 7625 7590"/>
                    <a:gd name="T1" fmla="*/ T0 w 101"/>
                    <a:gd name="T2" fmla="+- 0 727 698"/>
                    <a:gd name="T3" fmla="*/ 727 h 93"/>
                    <a:gd name="T4" fmla="+- 0 7590 7590"/>
                    <a:gd name="T5" fmla="*/ T4 w 101"/>
                    <a:gd name="T6" fmla="+- 0 727 698"/>
                    <a:gd name="T7" fmla="*/ 727 h 93"/>
                    <a:gd name="T8" fmla="+- 0 7590 7590"/>
                    <a:gd name="T9" fmla="*/ T8 w 101"/>
                    <a:gd name="T10" fmla="+- 0 738 698"/>
                    <a:gd name="T11" fmla="*/ 738 h 93"/>
                    <a:gd name="T12" fmla="+- 0 7625 7590"/>
                    <a:gd name="T13" fmla="*/ T12 w 101"/>
                    <a:gd name="T14" fmla="+- 0 738 698"/>
                    <a:gd name="T15" fmla="*/ 738 h 93"/>
                    <a:gd name="T16" fmla="+- 0 7625 7590"/>
                    <a:gd name="T17" fmla="*/ T16 w 101"/>
                    <a:gd name="T18" fmla="+- 0 727 698"/>
                    <a:gd name="T19" fmla="*/ 727 h 93"/>
                    <a:gd name="T20" fmla="+- 0 7691 7590"/>
                    <a:gd name="T21" fmla="*/ T20 w 101"/>
                    <a:gd name="T22" fmla="+- 0 700 698"/>
                    <a:gd name="T23" fmla="*/ 700 h 93"/>
                    <a:gd name="T24" fmla="+- 0 7681 7590"/>
                    <a:gd name="T25" fmla="*/ T24 w 101"/>
                    <a:gd name="T26" fmla="+- 0 700 698"/>
                    <a:gd name="T27" fmla="*/ 700 h 93"/>
                    <a:gd name="T28" fmla="+- 0 7681 7590"/>
                    <a:gd name="T29" fmla="*/ T28 w 101"/>
                    <a:gd name="T30" fmla="+- 0 708 698"/>
                    <a:gd name="T31" fmla="*/ 708 h 93"/>
                    <a:gd name="T32" fmla="+- 0 7681 7590"/>
                    <a:gd name="T33" fmla="*/ T32 w 101"/>
                    <a:gd name="T34" fmla="+- 0 725 698"/>
                    <a:gd name="T35" fmla="*/ 725 h 93"/>
                    <a:gd name="T36" fmla="+- 0 7681 7590"/>
                    <a:gd name="T37" fmla="*/ T36 w 101"/>
                    <a:gd name="T38" fmla="+- 0 742 698"/>
                    <a:gd name="T39" fmla="*/ 742 h 93"/>
                    <a:gd name="T40" fmla="+- 0 7679 7590"/>
                    <a:gd name="T41" fmla="*/ T40 w 101"/>
                    <a:gd name="T42" fmla="+- 0 748 698"/>
                    <a:gd name="T43" fmla="*/ 748 h 93"/>
                    <a:gd name="T44" fmla="+- 0 7672 7590"/>
                    <a:gd name="T45" fmla="*/ T44 w 101"/>
                    <a:gd name="T46" fmla="+- 0 756 698"/>
                    <a:gd name="T47" fmla="*/ 756 h 93"/>
                    <a:gd name="T48" fmla="+- 0 7668 7590"/>
                    <a:gd name="T49" fmla="*/ T48 w 101"/>
                    <a:gd name="T50" fmla="+- 0 758 698"/>
                    <a:gd name="T51" fmla="*/ 758 h 93"/>
                    <a:gd name="T52" fmla="+- 0 7658 7590"/>
                    <a:gd name="T53" fmla="*/ T52 w 101"/>
                    <a:gd name="T54" fmla="+- 0 758 698"/>
                    <a:gd name="T55" fmla="*/ 758 h 93"/>
                    <a:gd name="T56" fmla="+- 0 7654 7590"/>
                    <a:gd name="T57" fmla="*/ T56 w 101"/>
                    <a:gd name="T58" fmla="+- 0 756 698"/>
                    <a:gd name="T59" fmla="*/ 756 h 93"/>
                    <a:gd name="T60" fmla="+- 0 7647 7590"/>
                    <a:gd name="T61" fmla="*/ T60 w 101"/>
                    <a:gd name="T62" fmla="+- 0 747 698"/>
                    <a:gd name="T63" fmla="*/ 747 h 93"/>
                    <a:gd name="T64" fmla="+- 0 7645 7590"/>
                    <a:gd name="T65" fmla="*/ T64 w 101"/>
                    <a:gd name="T66" fmla="+- 0 741 698"/>
                    <a:gd name="T67" fmla="*/ 741 h 93"/>
                    <a:gd name="T68" fmla="+- 0 7645 7590"/>
                    <a:gd name="T69" fmla="*/ T68 w 101"/>
                    <a:gd name="T70" fmla="+- 0 724 698"/>
                    <a:gd name="T71" fmla="*/ 724 h 93"/>
                    <a:gd name="T72" fmla="+- 0 7647 7590"/>
                    <a:gd name="T73" fmla="*/ T72 w 101"/>
                    <a:gd name="T74" fmla="+- 0 717 698"/>
                    <a:gd name="T75" fmla="*/ 717 h 93"/>
                    <a:gd name="T76" fmla="+- 0 7653 7590"/>
                    <a:gd name="T77" fmla="*/ T76 w 101"/>
                    <a:gd name="T78" fmla="+- 0 709 698"/>
                    <a:gd name="T79" fmla="*/ 709 h 93"/>
                    <a:gd name="T80" fmla="+- 0 7657 7590"/>
                    <a:gd name="T81" fmla="*/ T80 w 101"/>
                    <a:gd name="T82" fmla="+- 0 707 698"/>
                    <a:gd name="T83" fmla="*/ 707 h 93"/>
                    <a:gd name="T84" fmla="+- 0 7667 7590"/>
                    <a:gd name="T85" fmla="*/ T84 w 101"/>
                    <a:gd name="T86" fmla="+- 0 707 698"/>
                    <a:gd name="T87" fmla="*/ 707 h 93"/>
                    <a:gd name="T88" fmla="+- 0 7671 7590"/>
                    <a:gd name="T89" fmla="*/ T88 w 101"/>
                    <a:gd name="T90" fmla="+- 0 709 698"/>
                    <a:gd name="T91" fmla="*/ 709 h 93"/>
                    <a:gd name="T92" fmla="+- 0 7679 7590"/>
                    <a:gd name="T93" fmla="*/ T92 w 101"/>
                    <a:gd name="T94" fmla="+- 0 718 698"/>
                    <a:gd name="T95" fmla="*/ 718 h 93"/>
                    <a:gd name="T96" fmla="+- 0 7681 7590"/>
                    <a:gd name="T97" fmla="*/ T96 w 101"/>
                    <a:gd name="T98" fmla="+- 0 725 698"/>
                    <a:gd name="T99" fmla="*/ 725 h 93"/>
                    <a:gd name="T100" fmla="+- 0 7681 7590"/>
                    <a:gd name="T101" fmla="*/ T100 w 101"/>
                    <a:gd name="T102" fmla="+- 0 708 698"/>
                    <a:gd name="T103" fmla="*/ 708 h 93"/>
                    <a:gd name="T104" fmla="+- 0 7679 7590"/>
                    <a:gd name="T105" fmla="*/ T104 w 101"/>
                    <a:gd name="T106" fmla="+- 0 707 698"/>
                    <a:gd name="T107" fmla="*/ 707 h 93"/>
                    <a:gd name="T108" fmla="+- 0 7676 7590"/>
                    <a:gd name="T109" fmla="*/ T108 w 101"/>
                    <a:gd name="T110" fmla="+- 0 702 698"/>
                    <a:gd name="T111" fmla="*/ 702 h 93"/>
                    <a:gd name="T112" fmla="+- 0 7669 7590"/>
                    <a:gd name="T113" fmla="*/ T112 w 101"/>
                    <a:gd name="T114" fmla="+- 0 698 698"/>
                    <a:gd name="T115" fmla="*/ 698 h 93"/>
                    <a:gd name="T116" fmla="+- 0 7656 7590"/>
                    <a:gd name="T117" fmla="*/ T116 w 101"/>
                    <a:gd name="T118" fmla="+- 0 698 698"/>
                    <a:gd name="T119" fmla="*/ 698 h 93"/>
                    <a:gd name="T120" fmla="+- 0 7651 7590"/>
                    <a:gd name="T121" fmla="*/ T120 w 101"/>
                    <a:gd name="T122" fmla="+- 0 700 698"/>
                    <a:gd name="T123" fmla="*/ 700 h 93"/>
                    <a:gd name="T124" fmla="+- 0 7643 7590"/>
                    <a:gd name="T125" fmla="*/ T124 w 101"/>
                    <a:gd name="T126" fmla="+- 0 705 698"/>
                    <a:gd name="T127" fmla="*/ 705 h 93"/>
                    <a:gd name="T128" fmla="+- 0 7639 7590"/>
                    <a:gd name="T129" fmla="*/ T128 w 101"/>
                    <a:gd name="T130" fmla="+- 0 709 698"/>
                    <a:gd name="T131" fmla="*/ 709 h 93"/>
                    <a:gd name="T132" fmla="+- 0 7635 7590"/>
                    <a:gd name="T133" fmla="*/ T132 w 101"/>
                    <a:gd name="T134" fmla="+- 0 719 698"/>
                    <a:gd name="T135" fmla="*/ 719 h 93"/>
                    <a:gd name="T136" fmla="+- 0 7634 7590"/>
                    <a:gd name="T137" fmla="*/ T136 w 101"/>
                    <a:gd name="T138" fmla="+- 0 725 698"/>
                    <a:gd name="T139" fmla="*/ 725 h 93"/>
                    <a:gd name="T140" fmla="+- 0 7633 7590"/>
                    <a:gd name="T141" fmla="*/ T140 w 101"/>
                    <a:gd name="T142" fmla="+- 0 743 698"/>
                    <a:gd name="T143" fmla="*/ 743 h 93"/>
                    <a:gd name="T144" fmla="+- 0 7636 7590"/>
                    <a:gd name="T145" fmla="*/ T144 w 101"/>
                    <a:gd name="T146" fmla="+- 0 751 698"/>
                    <a:gd name="T147" fmla="*/ 751 h 93"/>
                    <a:gd name="T148" fmla="+- 0 7648 7590"/>
                    <a:gd name="T149" fmla="*/ T148 w 101"/>
                    <a:gd name="T150" fmla="+- 0 764 698"/>
                    <a:gd name="T151" fmla="*/ 764 h 93"/>
                    <a:gd name="T152" fmla="+- 0 7654 7590"/>
                    <a:gd name="T153" fmla="*/ T152 w 101"/>
                    <a:gd name="T154" fmla="+- 0 767 698"/>
                    <a:gd name="T155" fmla="*/ 767 h 93"/>
                    <a:gd name="T156" fmla="+- 0 7666 7590"/>
                    <a:gd name="T157" fmla="*/ T156 w 101"/>
                    <a:gd name="T158" fmla="+- 0 767 698"/>
                    <a:gd name="T159" fmla="*/ 767 h 93"/>
                    <a:gd name="T160" fmla="+- 0 7669 7590"/>
                    <a:gd name="T161" fmla="*/ T160 w 101"/>
                    <a:gd name="T162" fmla="+- 0 766 698"/>
                    <a:gd name="T163" fmla="*/ 766 h 93"/>
                    <a:gd name="T164" fmla="+- 0 7675 7590"/>
                    <a:gd name="T165" fmla="*/ T164 w 101"/>
                    <a:gd name="T166" fmla="+- 0 763 698"/>
                    <a:gd name="T167" fmla="*/ 763 h 93"/>
                    <a:gd name="T168" fmla="+- 0 7678 7590"/>
                    <a:gd name="T169" fmla="*/ T168 w 101"/>
                    <a:gd name="T170" fmla="+- 0 761 698"/>
                    <a:gd name="T171" fmla="*/ 761 h 93"/>
                    <a:gd name="T172" fmla="+- 0 7679 7590"/>
                    <a:gd name="T173" fmla="*/ T172 w 101"/>
                    <a:gd name="T174" fmla="+- 0 759 698"/>
                    <a:gd name="T175" fmla="*/ 759 h 93"/>
                    <a:gd name="T176" fmla="+- 0 7679 7590"/>
                    <a:gd name="T177" fmla="*/ T176 w 101"/>
                    <a:gd name="T178" fmla="+- 0 791 698"/>
                    <a:gd name="T179" fmla="*/ 791 h 93"/>
                    <a:gd name="T180" fmla="+- 0 7691 7590"/>
                    <a:gd name="T181" fmla="*/ T180 w 101"/>
                    <a:gd name="T182" fmla="+- 0 791 698"/>
                    <a:gd name="T183" fmla="*/ 791 h 93"/>
                    <a:gd name="T184" fmla="+- 0 7691 7590"/>
                    <a:gd name="T185" fmla="*/ T184 w 101"/>
                    <a:gd name="T186" fmla="+- 0 759 698"/>
                    <a:gd name="T187" fmla="*/ 759 h 93"/>
                    <a:gd name="T188" fmla="+- 0 7691 7590"/>
                    <a:gd name="T189" fmla="*/ T188 w 101"/>
                    <a:gd name="T190" fmla="+- 0 758 698"/>
                    <a:gd name="T191" fmla="*/ 758 h 93"/>
                    <a:gd name="T192" fmla="+- 0 7691 7590"/>
                    <a:gd name="T193" fmla="*/ T192 w 101"/>
                    <a:gd name="T194" fmla="+- 0 708 698"/>
                    <a:gd name="T195" fmla="*/ 708 h 93"/>
                    <a:gd name="T196" fmla="+- 0 7691 7590"/>
                    <a:gd name="T197" fmla="*/ T196 w 101"/>
                    <a:gd name="T198" fmla="+- 0 700 698"/>
                    <a:gd name="T199" fmla="*/ 700 h 9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  <a:cxn ang="0">
                      <a:pos x="T41" y="T43"/>
                    </a:cxn>
                    <a:cxn ang="0">
                      <a:pos x="T45" y="T47"/>
                    </a:cxn>
                    <a:cxn ang="0">
                      <a:pos x="T49" y="T51"/>
                    </a:cxn>
                    <a:cxn ang="0">
                      <a:pos x="T53" y="T55"/>
                    </a:cxn>
                    <a:cxn ang="0">
                      <a:pos x="T57" y="T59"/>
                    </a:cxn>
                    <a:cxn ang="0">
                      <a:pos x="T61" y="T63"/>
                    </a:cxn>
                    <a:cxn ang="0">
                      <a:pos x="T65" y="T67"/>
                    </a:cxn>
                    <a:cxn ang="0">
                      <a:pos x="T69" y="T71"/>
                    </a:cxn>
                    <a:cxn ang="0">
                      <a:pos x="T73" y="T75"/>
                    </a:cxn>
                    <a:cxn ang="0">
                      <a:pos x="T77" y="T79"/>
                    </a:cxn>
                    <a:cxn ang="0">
                      <a:pos x="T81" y="T83"/>
                    </a:cxn>
                    <a:cxn ang="0">
                      <a:pos x="T85" y="T87"/>
                    </a:cxn>
                    <a:cxn ang="0">
                      <a:pos x="T89" y="T91"/>
                    </a:cxn>
                    <a:cxn ang="0">
                      <a:pos x="T93" y="T95"/>
                    </a:cxn>
                    <a:cxn ang="0">
                      <a:pos x="T97" y="T99"/>
                    </a:cxn>
                    <a:cxn ang="0">
                      <a:pos x="T101" y="T103"/>
                    </a:cxn>
                    <a:cxn ang="0">
                      <a:pos x="T105" y="T107"/>
                    </a:cxn>
                    <a:cxn ang="0">
                      <a:pos x="T109" y="T111"/>
                    </a:cxn>
                    <a:cxn ang="0">
                      <a:pos x="T113" y="T115"/>
                    </a:cxn>
                    <a:cxn ang="0">
                      <a:pos x="T117" y="T119"/>
                    </a:cxn>
                    <a:cxn ang="0">
                      <a:pos x="T121" y="T123"/>
                    </a:cxn>
                    <a:cxn ang="0">
                      <a:pos x="T125" y="T127"/>
                    </a:cxn>
                    <a:cxn ang="0">
                      <a:pos x="T129" y="T131"/>
                    </a:cxn>
                    <a:cxn ang="0">
                      <a:pos x="T133" y="T135"/>
                    </a:cxn>
                    <a:cxn ang="0">
                      <a:pos x="T137" y="T139"/>
                    </a:cxn>
                    <a:cxn ang="0">
                      <a:pos x="T141" y="T143"/>
                    </a:cxn>
                    <a:cxn ang="0">
                      <a:pos x="T145" y="T147"/>
                    </a:cxn>
                    <a:cxn ang="0">
                      <a:pos x="T149" y="T151"/>
                    </a:cxn>
                    <a:cxn ang="0">
                      <a:pos x="T153" y="T155"/>
                    </a:cxn>
                    <a:cxn ang="0">
                      <a:pos x="T157" y="T159"/>
                    </a:cxn>
                    <a:cxn ang="0">
                      <a:pos x="T161" y="T163"/>
                    </a:cxn>
                    <a:cxn ang="0">
                      <a:pos x="T165" y="T167"/>
                    </a:cxn>
                    <a:cxn ang="0">
                      <a:pos x="T169" y="T171"/>
                    </a:cxn>
                    <a:cxn ang="0">
                      <a:pos x="T173" y="T175"/>
                    </a:cxn>
                    <a:cxn ang="0">
                      <a:pos x="T177" y="T179"/>
                    </a:cxn>
                    <a:cxn ang="0">
                      <a:pos x="T181" y="T183"/>
                    </a:cxn>
                    <a:cxn ang="0">
                      <a:pos x="T185" y="T187"/>
                    </a:cxn>
                    <a:cxn ang="0">
                      <a:pos x="T189" y="T191"/>
                    </a:cxn>
                    <a:cxn ang="0">
                      <a:pos x="T193" y="T195"/>
                    </a:cxn>
                    <a:cxn ang="0">
                      <a:pos x="T197" y="T199"/>
                    </a:cxn>
                  </a:cxnLst>
                  <a:rect l="0" t="0" r="r" b="b"/>
                  <a:pathLst>
                    <a:path w="101" h="93">
                      <a:moveTo>
                        <a:pt x="35" y="29"/>
                      </a:moveTo>
                      <a:lnTo>
                        <a:pt x="0" y="29"/>
                      </a:lnTo>
                      <a:lnTo>
                        <a:pt x="0" y="40"/>
                      </a:lnTo>
                      <a:lnTo>
                        <a:pt x="35" y="40"/>
                      </a:lnTo>
                      <a:lnTo>
                        <a:pt x="35" y="29"/>
                      </a:lnTo>
                      <a:close/>
                      <a:moveTo>
                        <a:pt x="101" y="2"/>
                      </a:moveTo>
                      <a:lnTo>
                        <a:pt x="91" y="2"/>
                      </a:lnTo>
                      <a:lnTo>
                        <a:pt x="91" y="10"/>
                      </a:lnTo>
                      <a:lnTo>
                        <a:pt x="91" y="27"/>
                      </a:lnTo>
                      <a:lnTo>
                        <a:pt x="91" y="44"/>
                      </a:lnTo>
                      <a:lnTo>
                        <a:pt x="89" y="50"/>
                      </a:lnTo>
                      <a:lnTo>
                        <a:pt x="82" y="58"/>
                      </a:lnTo>
                      <a:lnTo>
                        <a:pt x="78" y="60"/>
                      </a:lnTo>
                      <a:lnTo>
                        <a:pt x="68" y="60"/>
                      </a:lnTo>
                      <a:lnTo>
                        <a:pt x="64" y="58"/>
                      </a:lnTo>
                      <a:lnTo>
                        <a:pt x="57" y="49"/>
                      </a:lnTo>
                      <a:lnTo>
                        <a:pt x="55" y="43"/>
                      </a:lnTo>
                      <a:lnTo>
                        <a:pt x="55" y="26"/>
                      </a:lnTo>
                      <a:lnTo>
                        <a:pt x="57" y="19"/>
                      </a:lnTo>
                      <a:lnTo>
                        <a:pt x="63" y="11"/>
                      </a:lnTo>
                      <a:lnTo>
                        <a:pt x="67" y="9"/>
                      </a:lnTo>
                      <a:lnTo>
                        <a:pt x="77" y="9"/>
                      </a:lnTo>
                      <a:lnTo>
                        <a:pt x="81" y="11"/>
                      </a:lnTo>
                      <a:lnTo>
                        <a:pt x="89" y="20"/>
                      </a:lnTo>
                      <a:lnTo>
                        <a:pt x="91" y="27"/>
                      </a:lnTo>
                      <a:lnTo>
                        <a:pt x="91" y="10"/>
                      </a:lnTo>
                      <a:lnTo>
                        <a:pt x="89" y="9"/>
                      </a:lnTo>
                      <a:lnTo>
                        <a:pt x="86" y="4"/>
                      </a:lnTo>
                      <a:lnTo>
                        <a:pt x="79" y="0"/>
                      </a:lnTo>
                      <a:lnTo>
                        <a:pt x="66" y="0"/>
                      </a:lnTo>
                      <a:lnTo>
                        <a:pt x="61" y="2"/>
                      </a:lnTo>
                      <a:lnTo>
                        <a:pt x="53" y="7"/>
                      </a:lnTo>
                      <a:lnTo>
                        <a:pt x="49" y="11"/>
                      </a:lnTo>
                      <a:lnTo>
                        <a:pt x="45" y="21"/>
                      </a:lnTo>
                      <a:lnTo>
                        <a:pt x="44" y="27"/>
                      </a:lnTo>
                      <a:lnTo>
                        <a:pt x="43" y="45"/>
                      </a:lnTo>
                      <a:lnTo>
                        <a:pt x="46" y="53"/>
                      </a:lnTo>
                      <a:lnTo>
                        <a:pt x="58" y="66"/>
                      </a:lnTo>
                      <a:lnTo>
                        <a:pt x="64" y="69"/>
                      </a:lnTo>
                      <a:lnTo>
                        <a:pt x="76" y="69"/>
                      </a:lnTo>
                      <a:lnTo>
                        <a:pt x="79" y="68"/>
                      </a:lnTo>
                      <a:lnTo>
                        <a:pt x="85" y="65"/>
                      </a:lnTo>
                      <a:lnTo>
                        <a:pt x="88" y="63"/>
                      </a:lnTo>
                      <a:lnTo>
                        <a:pt x="89" y="61"/>
                      </a:lnTo>
                      <a:lnTo>
                        <a:pt x="89" y="93"/>
                      </a:lnTo>
                      <a:lnTo>
                        <a:pt x="101" y="93"/>
                      </a:lnTo>
                      <a:lnTo>
                        <a:pt x="101" y="61"/>
                      </a:lnTo>
                      <a:lnTo>
                        <a:pt x="101" y="60"/>
                      </a:lnTo>
                      <a:lnTo>
                        <a:pt x="101" y="10"/>
                      </a:lnTo>
                      <a:lnTo>
                        <a:pt x="101" y="2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  <p:grpSp>
            <p:nvGrpSpPr>
              <p:cNvPr id="3104" name="Group 93"/>
              <p:cNvGrpSpPr>
                <a:grpSpLocks/>
              </p:cNvGrpSpPr>
              <p:nvPr/>
            </p:nvGrpSpPr>
            <p:grpSpPr bwMode="auto">
              <a:xfrm>
                <a:off x="1196975" y="12700"/>
                <a:ext cx="290513" cy="573088"/>
                <a:chOff x="8177" y="104"/>
                <a:chExt cx="457" cy="904"/>
              </a:xfrm>
            </p:grpSpPr>
            <p:sp>
              <p:nvSpPr>
                <p:cNvPr id="3106" name="AutoShape 94"/>
                <p:cNvSpPr>
                  <a:spLocks/>
                </p:cNvSpPr>
                <p:nvPr/>
              </p:nvSpPr>
              <p:spPr bwMode="auto">
                <a:xfrm>
                  <a:off x="8355" y="107"/>
                  <a:ext cx="264" cy="445"/>
                </a:xfrm>
                <a:custGeom>
                  <a:avLst/>
                  <a:gdLst>
                    <a:gd name="T0" fmla="+- 0 8411 8355"/>
                    <a:gd name="T1" fmla="*/ T0 w 264"/>
                    <a:gd name="T2" fmla="+- 0 352 108"/>
                    <a:gd name="T3" fmla="*/ 352 h 445"/>
                    <a:gd name="T4" fmla="+- 0 8442 8355"/>
                    <a:gd name="T5" fmla="*/ T4 w 264"/>
                    <a:gd name="T6" fmla="+- 0 401 108"/>
                    <a:gd name="T7" fmla="*/ 401 h 445"/>
                    <a:gd name="T8" fmla="+- 0 8486 8355"/>
                    <a:gd name="T9" fmla="*/ T8 w 264"/>
                    <a:gd name="T10" fmla="+- 0 451 108"/>
                    <a:gd name="T11" fmla="*/ 451 h 445"/>
                    <a:gd name="T12" fmla="+- 0 8544 8355"/>
                    <a:gd name="T13" fmla="*/ T12 w 264"/>
                    <a:gd name="T14" fmla="+- 0 502 108"/>
                    <a:gd name="T15" fmla="*/ 502 h 445"/>
                    <a:gd name="T16" fmla="+- 0 8619 8355"/>
                    <a:gd name="T17" fmla="*/ T16 w 264"/>
                    <a:gd name="T18" fmla="+- 0 552 108"/>
                    <a:gd name="T19" fmla="*/ 552 h 445"/>
                    <a:gd name="T20" fmla="+- 0 8399 8355"/>
                    <a:gd name="T21" fmla="*/ T20 w 264"/>
                    <a:gd name="T22" fmla="+- 0 108 108"/>
                    <a:gd name="T23" fmla="*/ 108 h 445"/>
                    <a:gd name="T24" fmla="+- 0 8365 8355"/>
                    <a:gd name="T25" fmla="*/ T24 w 264"/>
                    <a:gd name="T26" fmla="+- 0 173 108"/>
                    <a:gd name="T27" fmla="*/ 173 h 445"/>
                    <a:gd name="T28" fmla="+- 0 8355 8355"/>
                    <a:gd name="T29" fmla="*/ T28 w 264"/>
                    <a:gd name="T30" fmla="+- 0 220 108"/>
                    <a:gd name="T31" fmla="*/ 220 h 445"/>
                    <a:gd name="T32" fmla="+- 0 8370 8355"/>
                    <a:gd name="T33" fmla="*/ T32 w 264"/>
                    <a:gd name="T34" fmla="+- 0 272 108"/>
                    <a:gd name="T35" fmla="*/ 272 h 445"/>
                    <a:gd name="T36" fmla="+- 0 8411 8355"/>
                    <a:gd name="T37" fmla="*/ T36 w 264"/>
                    <a:gd name="T38" fmla="+- 0 352 108"/>
                    <a:gd name="T39" fmla="*/ 352 h 445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</a:cxnLst>
                  <a:rect l="0" t="0" r="r" b="b"/>
                  <a:pathLst>
                    <a:path w="264" h="445">
                      <a:moveTo>
                        <a:pt x="56" y="244"/>
                      </a:moveTo>
                      <a:lnTo>
                        <a:pt x="87" y="293"/>
                      </a:lnTo>
                      <a:lnTo>
                        <a:pt x="131" y="343"/>
                      </a:lnTo>
                      <a:lnTo>
                        <a:pt x="189" y="394"/>
                      </a:lnTo>
                      <a:lnTo>
                        <a:pt x="264" y="444"/>
                      </a:lnTo>
                      <a:moveTo>
                        <a:pt x="44" y="0"/>
                      </a:moveTo>
                      <a:lnTo>
                        <a:pt x="10" y="65"/>
                      </a:lnTo>
                      <a:lnTo>
                        <a:pt x="0" y="112"/>
                      </a:lnTo>
                      <a:lnTo>
                        <a:pt x="15" y="164"/>
                      </a:lnTo>
                      <a:lnTo>
                        <a:pt x="56" y="244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09" name="Freeform 95"/>
                <p:cNvSpPr>
                  <a:spLocks/>
                </p:cNvSpPr>
                <p:nvPr/>
              </p:nvSpPr>
              <p:spPr bwMode="auto">
                <a:xfrm>
                  <a:off x="8380" y="320"/>
                  <a:ext cx="36" cy="38"/>
                </a:xfrm>
                <a:custGeom>
                  <a:avLst/>
                  <a:gdLst>
                    <a:gd name="T0" fmla="+- 0 8417 8381"/>
                    <a:gd name="T1" fmla="*/ T0 w 36"/>
                    <a:gd name="T2" fmla="+- 0 320 320"/>
                    <a:gd name="T3" fmla="*/ 320 h 38"/>
                    <a:gd name="T4" fmla="+- 0 8413 8381"/>
                    <a:gd name="T5" fmla="*/ T4 w 36"/>
                    <a:gd name="T6" fmla="+- 0 358 320"/>
                    <a:gd name="T7" fmla="*/ 358 h 38"/>
                    <a:gd name="T8" fmla="+- 0 8381 8381"/>
                    <a:gd name="T9" fmla="*/ T8 w 36"/>
                    <a:gd name="T10" fmla="+- 0 339 320"/>
                    <a:gd name="T11" fmla="*/ 339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36" y="0"/>
                      </a:moveTo>
                      <a:lnTo>
                        <a:pt x="32" y="38"/>
                      </a:lnTo>
                      <a:lnTo>
                        <a:pt x="0" y="19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11" name="AutoShape 96"/>
                <p:cNvSpPr>
                  <a:spLocks/>
                </p:cNvSpPr>
                <p:nvPr/>
              </p:nvSpPr>
              <p:spPr bwMode="auto">
                <a:xfrm>
                  <a:off x="8266" y="121"/>
                  <a:ext cx="353" cy="431"/>
                </a:xfrm>
                <a:custGeom>
                  <a:avLst/>
                  <a:gdLst>
                    <a:gd name="T0" fmla="+- 0 8346 8266"/>
                    <a:gd name="T1" fmla="*/ T0 w 353"/>
                    <a:gd name="T2" fmla="+- 0 404 121"/>
                    <a:gd name="T3" fmla="*/ 404 h 431"/>
                    <a:gd name="T4" fmla="+- 0 8389 8266"/>
                    <a:gd name="T5" fmla="*/ T4 w 353"/>
                    <a:gd name="T6" fmla="+- 0 449 121"/>
                    <a:gd name="T7" fmla="*/ 449 h 431"/>
                    <a:gd name="T8" fmla="+- 0 8447 8266"/>
                    <a:gd name="T9" fmla="*/ T8 w 353"/>
                    <a:gd name="T10" fmla="+- 0 489 121"/>
                    <a:gd name="T11" fmla="*/ 489 h 431"/>
                    <a:gd name="T12" fmla="+- 0 8523 8266"/>
                    <a:gd name="T13" fmla="*/ T12 w 353"/>
                    <a:gd name="T14" fmla="+- 0 524 121"/>
                    <a:gd name="T15" fmla="*/ 524 h 431"/>
                    <a:gd name="T16" fmla="+- 0 8619 8266"/>
                    <a:gd name="T17" fmla="*/ T16 w 353"/>
                    <a:gd name="T18" fmla="+- 0 552 121"/>
                    <a:gd name="T19" fmla="*/ 552 h 431"/>
                    <a:gd name="T20" fmla="+- 0 8307 8266"/>
                    <a:gd name="T21" fmla="*/ T20 w 353"/>
                    <a:gd name="T22" fmla="+- 0 121 121"/>
                    <a:gd name="T23" fmla="*/ 121 h 431"/>
                    <a:gd name="T24" fmla="+- 0 8274 8266"/>
                    <a:gd name="T25" fmla="*/ T24 w 353"/>
                    <a:gd name="T26" fmla="+- 0 212 121"/>
                    <a:gd name="T27" fmla="*/ 212 h 431"/>
                    <a:gd name="T28" fmla="+- 0 8266 8266"/>
                    <a:gd name="T29" fmla="*/ T28 w 353"/>
                    <a:gd name="T30" fmla="+- 0 272 121"/>
                    <a:gd name="T31" fmla="*/ 272 h 431"/>
                    <a:gd name="T32" fmla="+- 0 8289 8266"/>
                    <a:gd name="T33" fmla="*/ T32 w 353"/>
                    <a:gd name="T34" fmla="+- 0 327 121"/>
                    <a:gd name="T35" fmla="*/ 327 h 431"/>
                    <a:gd name="T36" fmla="+- 0 8346 8266"/>
                    <a:gd name="T37" fmla="*/ T36 w 353"/>
                    <a:gd name="T38" fmla="+- 0 404 121"/>
                    <a:gd name="T39" fmla="*/ 404 h 43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</a:cxnLst>
                  <a:rect l="0" t="0" r="r" b="b"/>
                  <a:pathLst>
                    <a:path w="353" h="431">
                      <a:moveTo>
                        <a:pt x="80" y="283"/>
                      </a:moveTo>
                      <a:lnTo>
                        <a:pt x="123" y="328"/>
                      </a:lnTo>
                      <a:lnTo>
                        <a:pt x="181" y="368"/>
                      </a:lnTo>
                      <a:lnTo>
                        <a:pt x="257" y="403"/>
                      </a:lnTo>
                      <a:lnTo>
                        <a:pt x="353" y="431"/>
                      </a:lnTo>
                      <a:moveTo>
                        <a:pt x="41" y="0"/>
                      </a:moveTo>
                      <a:lnTo>
                        <a:pt x="8" y="91"/>
                      </a:lnTo>
                      <a:lnTo>
                        <a:pt x="0" y="151"/>
                      </a:lnTo>
                      <a:lnTo>
                        <a:pt x="23" y="206"/>
                      </a:lnTo>
                      <a:lnTo>
                        <a:pt x="80" y="283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13" name="Freeform 97"/>
                <p:cNvSpPr>
                  <a:spLocks/>
                </p:cNvSpPr>
                <p:nvPr/>
              </p:nvSpPr>
              <p:spPr bwMode="auto">
                <a:xfrm>
                  <a:off x="8315" y="372"/>
                  <a:ext cx="36" cy="38"/>
                </a:xfrm>
                <a:custGeom>
                  <a:avLst/>
                  <a:gdLst>
                    <a:gd name="T0" fmla="+- 0 8347 8315"/>
                    <a:gd name="T1" fmla="*/ T0 w 36"/>
                    <a:gd name="T2" fmla="+- 0 372 372"/>
                    <a:gd name="T3" fmla="*/ 372 h 38"/>
                    <a:gd name="T4" fmla="+- 0 8350 8315"/>
                    <a:gd name="T5" fmla="*/ T4 w 36"/>
                    <a:gd name="T6" fmla="+- 0 409 372"/>
                    <a:gd name="T7" fmla="*/ 409 h 38"/>
                    <a:gd name="T8" fmla="+- 0 8315 8315"/>
                    <a:gd name="T9" fmla="*/ T8 w 36"/>
                    <a:gd name="T10" fmla="+- 0 397 372"/>
                    <a:gd name="T11" fmla="*/ 397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32" y="0"/>
                      </a:moveTo>
                      <a:lnTo>
                        <a:pt x="35" y="37"/>
                      </a:lnTo>
                      <a:lnTo>
                        <a:pt x="0" y="25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16" name="AutoShape 98"/>
                <p:cNvSpPr>
                  <a:spLocks/>
                </p:cNvSpPr>
                <p:nvPr/>
              </p:nvSpPr>
              <p:spPr bwMode="auto">
                <a:xfrm>
                  <a:off x="8180" y="170"/>
                  <a:ext cx="439" cy="384"/>
                </a:xfrm>
                <a:custGeom>
                  <a:avLst/>
                  <a:gdLst>
                    <a:gd name="T0" fmla="+- 0 8269 8181"/>
                    <a:gd name="T1" fmla="*/ T0 w 439"/>
                    <a:gd name="T2" fmla="+- 0 434 171"/>
                    <a:gd name="T3" fmla="*/ 434 h 384"/>
                    <a:gd name="T4" fmla="+- 0 8312 8181"/>
                    <a:gd name="T5" fmla="*/ T4 w 439"/>
                    <a:gd name="T6" fmla="+- 0 477 171"/>
                    <a:gd name="T7" fmla="*/ 477 h 384"/>
                    <a:gd name="T8" fmla="+- 0 8367 8181"/>
                    <a:gd name="T9" fmla="*/ T8 w 439"/>
                    <a:gd name="T10" fmla="+- 0 514 171"/>
                    <a:gd name="T11" fmla="*/ 514 h 384"/>
                    <a:gd name="T12" fmla="+- 0 8435 8181"/>
                    <a:gd name="T13" fmla="*/ T12 w 439"/>
                    <a:gd name="T14" fmla="+- 0 540 171"/>
                    <a:gd name="T15" fmla="*/ 540 h 384"/>
                    <a:gd name="T16" fmla="+- 0 8519 8181"/>
                    <a:gd name="T17" fmla="*/ T16 w 439"/>
                    <a:gd name="T18" fmla="+- 0 554 171"/>
                    <a:gd name="T19" fmla="*/ 554 h 384"/>
                    <a:gd name="T20" fmla="+- 0 8619 8181"/>
                    <a:gd name="T21" fmla="*/ T20 w 439"/>
                    <a:gd name="T22" fmla="+- 0 552 171"/>
                    <a:gd name="T23" fmla="*/ 552 h 384"/>
                    <a:gd name="T24" fmla="+- 0 8181 8181"/>
                    <a:gd name="T25" fmla="*/ T24 w 439"/>
                    <a:gd name="T26" fmla="+- 0 171 171"/>
                    <a:gd name="T27" fmla="*/ 171 h 384"/>
                    <a:gd name="T28" fmla="+- 0 8181 8181"/>
                    <a:gd name="T29" fmla="*/ T28 w 439"/>
                    <a:gd name="T30" fmla="+- 0 259 171"/>
                    <a:gd name="T31" fmla="*/ 259 h 384"/>
                    <a:gd name="T32" fmla="+- 0 8190 8181"/>
                    <a:gd name="T33" fmla="*/ T32 w 439"/>
                    <a:gd name="T34" fmla="+- 0 316 171"/>
                    <a:gd name="T35" fmla="*/ 316 h 384"/>
                    <a:gd name="T36" fmla="+- 0 8216 8181"/>
                    <a:gd name="T37" fmla="*/ T36 w 439"/>
                    <a:gd name="T38" fmla="+- 0 366 171"/>
                    <a:gd name="T39" fmla="*/ 366 h 384"/>
                    <a:gd name="T40" fmla="+- 0 8269 8181"/>
                    <a:gd name="T41" fmla="*/ T40 w 439"/>
                    <a:gd name="T42" fmla="+- 0 434 171"/>
                    <a:gd name="T43" fmla="*/ 434 h 384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  <a:cxn ang="0">
                      <a:pos x="T41" y="T43"/>
                    </a:cxn>
                  </a:cxnLst>
                  <a:rect l="0" t="0" r="r" b="b"/>
                  <a:pathLst>
                    <a:path w="439" h="384">
                      <a:moveTo>
                        <a:pt x="88" y="263"/>
                      </a:moveTo>
                      <a:lnTo>
                        <a:pt x="131" y="306"/>
                      </a:lnTo>
                      <a:lnTo>
                        <a:pt x="186" y="343"/>
                      </a:lnTo>
                      <a:lnTo>
                        <a:pt x="254" y="369"/>
                      </a:lnTo>
                      <a:lnTo>
                        <a:pt x="338" y="383"/>
                      </a:lnTo>
                      <a:lnTo>
                        <a:pt x="438" y="381"/>
                      </a:lnTo>
                      <a:moveTo>
                        <a:pt x="0" y="0"/>
                      </a:moveTo>
                      <a:lnTo>
                        <a:pt x="0" y="88"/>
                      </a:lnTo>
                      <a:lnTo>
                        <a:pt x="9" y="145"/>
                      </a:lnTo>
                      <a:lnTo>
                        <a:pt x="35" y="195"/>
                      </a:lnTo>
                      <a:lnTo>
                        <a:pt x="88" y="263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18" name="Freeform 99"/>
                <p:cNvSpPr>
                  <a:spLocks/>
                </p:cNvSpPr>
                <p:nvPr/>
              </p:nvSpPr>
              <p:spPr bwMode="auto">
                <a:xfrm>
                  <a:off x="8237" y="401"/>
                  <a:ext cx="36" cy="38"/>
                </a:xfrm>
                <a:custGeom>
                  <a:avLst/>
                  <a:gdLst>
                    <a:gd name="T0" fmla="+- 0 8269 8237"/>
                    <a:gd name="T1" fmla="*/ T0 w 36"/>
                    <a:gd name="T2" fmla="+- 0 401 401"/>
                    <a:gd name="T3" fmla="*/ 401 h 38"/>
                    <a:gd name="T4" fmla="+- 0 8273 8237"/>
                    <a:gd name="T5" fmla="*/ T4 w 36"/>
                    <a:gd name="T6" fmla="+- 0 438 401"/>
                    <a:gd name="T7" fmla="*/ 438 h 38"/>
                    <a:gd name="T8" fmla="+- 0 8237 8237"/>
                    <a:gd name="T9" fmla="*/ T8 w 36"/>
                    <a:gd name="T10" fmla="+- 0 427 401"/>
                    <a:gd name="T11" fmla="*/ 427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32" y="0"/>
                      </a:moveTo>
                      <a:lnTo>
                        <a:pt x="36" y="37"/>
                      </a:lnTo>
                      <a:lnTo>
                        <a:pt x="0" y="26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19" name="AutoShape 100"/>
                <p:cNvSpPr>
                  <a:spLocks/>
                </p:cNvSpPr>
                <p:nvPr/>
              </p:nvSpPr>
              <p:spPr bwMode="auto">
                <a:xfrm>
                  <a:off x="8355" y="558"/>
                  <a:ext cx="264" cy="445"/>
                </a:xfrm>
                <a:custGeom>
                  <a:avLst/>
                  <a:gdLst>
                    <a:gd name="T0" fmla="+- 0 8411 8355"/>
                    <a:gd name="T1" fmla="*/ T0 w 264"/>
                    <a:gd name="T2" fmla="+- 0 758 558"/>
                    <a:gd name="T3" fmla="*/ 758 h 445"/>
                    <a:gd name="T4" fmla="+- 0 8442 8355"/>
                    <a:gd name="T5" fmla="*/ T4 w 264"/>
                    <a:gd name="T6" fmla="+- 0 710 558"/>
                    <a:gd name="T7" fmla="*/ 710 h 445"/>
                    <a:gd name="T8" fmla="+- 0 8486 8355"/>
                    <a:gd name="T9" fmla="*/ T8 w 264"/>
                    <a:gd name="T10" fmla="+- 0 660 558"/>
                    <a:gd name="T11" fmla="*/ 660 h 445"/>
                    <a:gd name="T12" fmla="+- 0 8544 8355"/>
                    <a:gd name="T13" fmla="*/ T12 w 264"/>
                    <a:gd name="T14" fmla="+- 0 609 558"/>
                    <a:gd name="T15" fmla="*/ 609 h 445"/>
                    <a:gd name="T16" fmla="+- 0 8619 8355"/>
                    <a:gd name="T17" fmla="*/ T16 w 264"/>
                    <a:gd name="T18" fmla="+- 0 558 558"/>
                    <a:gd name="T19" fmla="*/ 558 h 445"/>
                    <a:gd name="T20" fmla="+- 0 8399 8355"/>
                    <a:gd name="T21" fmla="*/ T20 w 264"/>
                    <a:gd name="T22" fmla="+- 0 1003 558"/>
                    <a:gd name="T23" fmla="*/ 1003 h 445"/>
                    <a:gd name="T24" fmla="+- 0 8365 8355"/>
                    <a:gd name="T25" fmla="*/ T24 w 264"/>
                    <a:gd name="T26" fmla="+- 0 938 558"/>
                    <a:gd name="T27" fmla="*/ 938 h 445"/>
                    <a:gd name="T28" fmla="+- 0 8355 8355"/>
                    <a:gd name="T29" fmla="*/ T28 w 264"/>
                    <a:gd name="T30" fmla="+- 0 890 558"/>
                    <a:gd name="T31" fmla="*/ 890 h 445"/>
                    <a:gd name="T32" fmla="+- 0 8370 8355"/>
                    <a:gd name="T33" fmla="*/ T32 w 264"/>
                    <a:gd name="T34" fmla="+- 0 838 558"/>
                    <a:gd name="T35" fmla="*/ 838 h 445"/>
                    <a:gd name="T36" fmla="+- 0 8411 8355"/>
                    <a:gd name="T37" fmla="*/ T36 w 264"/>
                    <a:gd name="T38" fmla="+- 0 758 558"/>
                    <a:gd name="T39" fmla="*/ 758 h 445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</a:cxnLst>
                  <a:rect l="0" t="0" r="r" b="b"/>
                  <a:pathLst>
                    <a:path w="264" h="445">
                      <a:moveTo>
                        <a:pt x="56" y="200"/>
                      </a:moveTo>
                      <a:lnTo>
                        <a:pt x="87" y="152"/>
                      </a:lnTo>
                      <a:lnTo>
                        <a:pt x="131" y="102"/>
                      </a:lnTo>
                      <a:lnTo>
                        <a:pt x="189" y="51"/>
                      </a:lnTo>
                      <a:lnTo>
                        <a:pt x="264" y="0"/>
                      </a:lnTo>
                      <a:moveTo>
                        <a:pt x="44" y="445"/>
                      </a:moveTo>
                      <a:lnTo>
                        <a:pt x="10" y="380"/>
                      </a:lnTo>
                      <a:lnTo>
                        <a:pt x="0" y="332"/>
                      </a:lnTo>
                      <a:lnTo>
                        <a:pt x="15" y="280"/>
                      </a:lnTo>
                      <a:lnTo>
                        <a:pt x="56" y="200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20" name="Freeform 101"/>
                <p:cNvSpPr>
                  <a:spLocks/>
                </p:cNvSpPr>
                <p:nvPr/>
              </p:nvSpPr>
              <p:spPr bwMode="auto">
                <a:xfrm>
                  <a:off x="8380" y="752"/>
                  <a:ext cx="36" cy="38"/>
                </a:xfrm>
                <a:custGeom>
                  <a:avLst/>
                  <a:gdLst>
                    <a:gd name="T0" fmla="+- 0 8381 8381"/>
                    <a:gd name="T1" fmla="*/ T0 w 36"/>
                    <a:gd name="T2" fmla="+- 0 771 753"/>
                    <a:gd name="T3" fmla="*/ 771 h 38"/>
                    <a:gd name="T4" fmla="+- 0 8413 8381"/>
                    <a:gd name="T5" fmla="*/ T4 w 36"/>
                    <a:gd name="T6" fmla="+- 0 753 753"/>
                    <a:gd name="T7" fmla="*/ 753 h 38"/>
                    <a:gd name="T8" fmla="+- 0 8417 8381"/>
                    <a:gd name="T9" fmla="*/ T8 w 36"/>
                    <a:gd name="T10" fmla="+- 0 790 753"/>
                    <a:gd name="T11" fmla="*/ 790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0" y="18"/>
                      </a:moveTo>
                      <a:lnTo>
                        <a:pt x="32" y="0"/>
                      </a:lnTo>
                      <a:lnTo>
                        <a:pt x="36" y="37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21" name="AutoShape 102"/>
                <p:cNvSpPr>
                  <a:spLocks/>
                </p:cNvSpPr>
                <p:nvPr/>
              </p:nvSpPr>
              <p:spPr bwMode="auto">
                <a:xfrm>
                  <a:off x="8266" y="558"/>
                  <a:ext cx="353" cy="431"/>
                </a:xfrm>
                <a:custGeom>
                  <a:avLst/>
                  <a:gdLst>
                    <a:gd name="T0" fmla="+- 0 8346 8266"/>
                    <a:gd name="T1" fmla="*/ T0 w 353"/>
                    <a:gd name="T2" fmla="+- 0 706 558"/>
                    <a:gd name="T3" fmla="*/ 706 h 431"/>
                    <a:gd name="T4" fmla="+- 0 8389 8266"/>
                    <a:gd name="T5" fmla="*/ T4 w 353"/>
                    <a:gd name="T6" fmla="+- 0 662 558"/>
                    <a:gd name="T7" fmla="*/ 662 h 431"/>
                    <a:gd name="T8" fmla="+- 0 8447 8266"/>
                    <a:gd name="T9" fmla="*/ T8 w 353"/>
                    <a:gd name="T10" fmla="+- 0 621 558"/>
                    <a:gd name="T11" fmla="*/ 621 h 431"/>
                    <a:gd name="T12" fmla="+- 0 8523 8266"/>
                    <a:gd name="T13" fmla="*/ T12 w 353"/>
                    <a:gd name="T14" fmla="+- 0 586 558"/>
                    <a:gd name="T15" fmla="*/ 586 h 431"/>
                    <a:gd name="T16" fmla="+- 0 8619 8266"/>
                    <a:gd name="T17" fmla="*/ T16 w 353"/>
                    <a:gd name="T18" fmla="+- 0 558 558"/>
                    <a:gd name="T19" fmla="*/ 558 h 431"/>
                    <a:gd name="T20" fmla="+- 0 8307 8266"/>
                    <a:gd name="T21" fmla="*/ T20 w 353"/>
                    <a:gd name="T22" fmla="+- 0 989 558"/>
                    <a:gd name="T23" fmla="*/ 989 h 431"/>
                    <a:gd name="T24" fmla="+- 0 8274 8266"/>
                    <a:gd name="T25" fmla="*/ T24 w 353"/>
                    <a:gd name="T26" fmla="+- 0 898 558"/>
                    <a:gd name="T27" fmla="*/ 898 h 431"/>
                    <a:gd name="T28" fmla="+- 0 8266 8266"/>
                    <a:gd name="T29" fmla="*/ T28 w 353"/>
                    <a:gd name="T30" fmla="+- 0 839 558"/>
                    <a:gd name="T31" fmla="*/ 839 h 431"/>
                    <a:gd name="T32" fmla="+- 0 8289 8266"/>
                    <a:gd name="T33" fmla="*/ T32 w 353"/>
                    <a:gd name="T34" fmla="+- 0 783 558"/>
                    <a:gd name="T35" fmla="*/ 783 h 431"/>
                    <a:gd name="T36" fmla="+- 0 8346 8266"/>
                    <a:gd name="T37" fmla="*/ T36 w 353"/>
                    <a:gd name="T38" fmla="+- 0 706 558"/>
                    <a:gd name="T39" fmla="*/ 706 h 431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</a:cxnLst>
                  <a:rect l="0" t="0" r="r" b="b"/>
                  <a:pathLst>
                    <a:path w="353" h="431">
                      <a:moveTo>
                        <a:pt x="80" y="148"/>
                      </a:moveTo>
                      <a:lnTo>
                        <a:pt x="123" y="104"/>
                      </a:lnTo>
                      <a:lnTo>
                        <a:pt x="181" y="63"/>
                      </a:lnTo>
                      <a:lnTo>
                        <a:pt x="257" y="28"/>
                      </a:lnTo>
                      <a:lnTo>
                        <a:pt x="353" y="0"/>
                      </a:lnTo>
                      <a:moveTo>
                        <a:pt x="41" y="431"/>
                      </a:moveTo>
                      <a:lnTo>
                        <a:pt x="8" y="340"/>
                      </a:lnTo>
                      <a:lnTo>
                        <a:pt x="0" y="281"/>
                      </a:lnTo>
                      <a:lnTo>
                        <a:pt x="23" y="225"/>
                      </a:lnTo>
                      <a:lnTo>
                        <a:pt x="80" y="148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22" name="Freeform 103"/>
                <p:cNvSpPr>
                  <a:spLocks/>
                </p:cNvSpPr>
                <p:nvPr/>
              </p:nvSpPr>
              <p:spPr bwMode="auto">
                <a:xfrm>
                  <a:off x="8315" y="701"/>
                  <a:ext cx="36" cy="38"/>
                </a:xfrm>
                <a:custGeom>
                  <a:avLst/>
                  <a:gdLst>
                    <a:gd name="T0" fmla="+- 0 8315 8315"/>
                    <a:gd name="T1" fmla="*/ T0 w 36"/>
                    <a:gd name="T2" fmla="+- 0 714 701"/>
                    <a:gd name="T3" fmla="*/ 714 h 38"/>
                    <a:gd name="T4" fmla="+- 0 8350 8315"/>
                    <a:gd name="T5" fmla="*/ T4 w 36"/>
                    <a:gd name="T6" fmla="+- 0 701 701"/>
                    <a:gd name="T7" fmla="*/ 701 h 38"/>
                    <a:gd name="T8" fmla="+- 0 8347 8315"/>
                    <a:gd name="T9" fmla="*/ T8 w 36"/>
                    <a:gd name="T10" fmla="+- 0 738 701"/>
                    <a:gd name="T11" fmla="*/ 738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0" y="13"/>
                      </a:moveTo>
                      <a:lnTo>
                        <a:pt x="35" y="0"/>
                      </a:lnTo>
                      <a:lnTo>
                        <a:pt x="32" y="37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23" name="AutoShape 104"/>
                <p:cNvSpPr>
                  <a:spLocks/>
                </p:cNvSpPr>
                <p:nvPr/>
              </p:nvSpPr>
              <p:spPr bwMode="auto">
                <a:xfrm>
                  <a:off x="8180" y="556"/>
                  <a:ext cx="439" cy="384"/>
                </a:xfrm>
                <a:custGeom>
                  <a:avLst/>
                  <a:gdLst>
                    <a:gd name="T0" fmla="+- 0 8269 8181"/>
                    <a:gd name="T1" fmla="*/ T0 w 439"/>
                    <a:gd name="T2" fmla="+- 0 677 557"/>
                    <a:gd name="T3" fmla="*/ 677 h 384"/>
                    <a:gd name="T4" fmla="+- 0 8312 8181"/>
                    <a:gd name="T5" fmla="*/ T4 w 439"/>
                    <a:gd name="T6" fmla="+- 0 633 557"/>
                    <a:gd name="T7" fmla="*/ 633 h 384"/>
                    <a:gd name="T8" fmla="+- 0 8367 8181"/>
                    <a:gd name="T9" fmla="*/ T8 w 439"/>
                    <a:gd name="T10" fmla="+- 0 597 557"/>
                    <a:gd name="T11" fmla="*/ 597 h 384"/>
                    <a:gd name="T12" fmla="+- 0 8435 8181"/>
                    <a:gd name="T13" fmla="*/ T12 w 439"/>
                    <a:gd name="T14" fmla="+- 0 570 557"/>
                    <a:gd name="T15" fmla="*/ 570 h 384"/>
                    <a:gd name="T16" fmla="+- 0 8519 8181"/>
                    <a:gd name="T17" fmla="*/ T16 w 439"/>
                    <a:gd name="T18" fmla="+- 0 557 557"/>
                    <a:gd name="T19" fmla="*/ 557 h 384"/>
                    <a:gd name="T20" fmla="+- 0 8619 8181"/>
                    <a:gd name="T21" fmla="*/ T20 w 439"/>
                    <a:gd name="T22" fmla="+- 0 558 557"/>
                    <a:gd name="T23" fmla="*/ 558 h 384"/>
                    <a:gd name="T24" fmla="+- 0 8181 8181"/>
                    <a:gd name="T25" fmla="*/ T24 w 439"/>
                    <a:gd name="T26" fmla="+- 0 940 557"/>
                    <a:gd name="T27" fmla="*/ 940 h 384"/>
                    <a:gd name="T28" fmla="+- 0 8181 8181"/>
                    <a:gd name="T29" fmla="*/ T28 w 439"/>
                    <a:gd name="T30" fmla="+- 0 851 557"/>
                    <a:gd name="T31" fmla="*/ 851 h 384"/>
                    <a:gd name="T32" fmla="+- 0 8190 8181"/>
                    <a:gd name="T33" fmla="*/ T32 w 439"/>
                    <a:gd name="T34" fmla="+- 0 794 557"/>
                    <a:gd name="T35" fmla="*/ 794 h 384"/>
                    <a:gd name="T36" fmla="+- 0 8216 8181"/>
                    <a:gd name="T37" fmla="*/ T36 w 439"/>
                    <a:gd name="T38" fmla="+- 0 745 557"/>
                    <a:gd name="T39" fmla="*/ 745 h 384"/>
                    <a:gd name="T40" fmla="+- 0 8269 8181"/>
                    <a:gd name="T41" fmla="*/ T40 w 439"/>
                    <a:gd name="T42" fmla="+- 0 677 557"/>
                    <a:gd name="T43" fmla="*/ 677 h 384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  <a:cxn ang="0">
                      <a:pos x="T41" y="T43"/>
                    </a:cxn>
                  </a:cxnLst>
                  <a:rect l="0" t="0" r="r" b="b"/>
                  <a:pathLst>
                    <a:path w="439" h="384">
                      <a:moveTo>
                        <a:pt x="88" y="120"/>
                      </a:moveTo>
                      <a:lnTo>
                        <a:pt x="131" y="76"/>
                      </a:lnTo>
                      <a:lnTo>
                        <a:pt x="186" y="40"/>
                      </a:lnTo>
                      <a:lnTo>
                        <a:pt x="254" y="13"/>
                      </a:lnTo>
                      <a:lnTo>
                        <a:pt x="338" y="0"/>
                      </a:lnTo>
                      <a:lnTo>
                        <a:pt x="438" y="1"/>
                      </a:lnTo>
                      <a:moveTo>
                        <a:pt x="0" y="383"/>
                      </a:moveTo>
                      <a:lnTo>
                        <a:pt x="0" y="294"/>
                      </a:lnTo>
                      <a:lnTo>
                        <a:pt x="9" y="237"/>
                      </a:lnTo>
                      <a:lnTo>
                        <a:pt x="35" y="188"/>
                      </a:lnTo>
                      <a:lnTo>
                        <a:pt x="88" y="120"/>
                      </a:lnTo>
                    </a:path>
                  </a:pathLst>
                </a:custGeom>
                <a:noFill/>
                <a:ln w="5055">
                  <a:solidFill>
                    <a:srgbClr val="231F2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24" name="Freeform 105"/>
                <p:cNvSpPr>
                  <a:spLocks/>
                </p:cNvSpPr>
                <p:nvPr/>
              </p:nvSpPr>
              <p:spPr bwMode="auto">
                <a:xfrm>
                  <a:off x="8237" y="672"/>
                  <a:ext cx="36" cy="38"/>
                </a:xfrm>
                <a:custGeom>
                  <a:avLst/>
                  <a:gdLst>
                    <a:gd name="T0" fmla="+- 0 8237 8237"/>
                    <a:gd name="T1" fmla="*/ T0 w 36"/>
                    <a:gd name="T2" fmla="+- 0 684 672"/>
                    <a:gd name="T3" fmla="*/ 684 h 38"/>
                    <a:gd name="T4" fmla="+- 0 8273 8237"/>
                    <a:gd name="T5" fmla="*/ T4 w 36"/>
                    <a:gd name="T6" fmla="+- 0 672 672"/>
                    <a:gd name="T7" fmla="*/ 672 h 38"/>
                    <a:gd name="T8" fmla="+- 0 8269 8237"/>
                    <a:gd name="T9" fmla="*/ T8 w 36"/>
                    <a:gd name="T10" fmla="+- 0 709 672"/>
                    <a:gd name="T11" fmla="*/ 709 h 38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</a:cxnLst>
                  <a:rect l="0" t="0" r="r" b="b"/>
                  <a:pathLst>
                    <a:path w="36" h="38">
                      <a:moveTo>
                        <a:pt x="0" y="12"/>
                      </a:moveTo>
                      <a:lnTo>
                        <a:pt x="36" y="0"/>
                      </a:lnTo>
                      <a:lnTo>
                        <a:pt x="32" y="37"/>
                      </a:lnTo>
                    </a:path>
                  </a:pathLst>
                </a:custGeom>
                <a:noFill/>
                <a:ln w="5042">
                  <a:solidFill>
                    <a:srgbClr val="231F2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  <p:sp>
              <p:nvSpPr>
                <p:cNvPr id="3125" name="AutoShape 106"/>
                <p:cNvSpPr>
                  <a:spLocks/>
                </p:cNvSpPr>
                <p:nvPr/>
              </p:nvSpPr>
              <p:spPr bwMode="auto">
                <a:xfrm>
                  <a:off x="8533" y="725"/>
                  <a:ext cx="101" cy="93"/>
                </a:xfrm>
                <a:custGeom>
                  <a:avLst/>
                  <a:gdLst>
                    <a:gd name="T0" fmla="+- 0 8568 8533"/>
                    <a:gd name="T1" fmla="*/ T0 w 101"/>
                    <a:gd name="T2" fmla="+- 0 755 726"/>
                    <a:gd name="T3" fmla="*/ 755 h 93"/>
                    <a:gd name="T4" fmla="+- 0 8533 8533"/>
                    <a:gd name="T5" fmla="*/ T4 w 101"/>
                    <a:gd name="T6" fmla="+- 0 755 726"/>
                    <a:gd name="T7" fmla="*/ 755 h 93"/>
                    <a:gd name="T8" fmla="+- 0 8533 8533"/>
                    <a:gd name="T9" fmla="*/ T8 w 101"/>
                    <a:gd name="T10" fmla="+- 0 766 726"/>
                    <a:gd name="T11" fmla="*/ 766 h 93"/>
                    <a:gd name="T12" fmla="+- 0 8568 8533"/>
                    <a:gd name="T13" fmla="*/ T12 w 101"/>
                    <a:gd name="T14" fmla="+- 0 766 726"/>
                    <a:gd name="T15" fmla="*/ 766 h 93"/>
                    <a:gd name="T16" fmla="+- 0 8568 8533"/>
                    <a:gd name="T17" fmla="*/ T16 w 101"/>
                    <a:gd name="T18" fmla="+- 0 755 726"/>
                    <a:gd name="T19" fmla="*/ 755 h 93"/>
                    <a:gd name="T20" fmla="+- 0 8633 8533"/>
                    <a:gd name="T21" fmla="*/ T20 w 101"/>
                    <a:gd name="T22" fmla="+- 0 727 726"/>
                    <a:gd name="T23" fmla="*/ 727 h 93"/>
                    <a:gd name="T24" fmla="+- 0 8623 8533"/>
                    <a:gd name="T25" fmla="*/ T24 w 101"/>
                    <a:gd name="T26" fmla="+- 0 727 726"/>
                    <a:gd name="T27" fmla="*/ 727 h 93"/>
                    <a:gd name="T28" fmla="+- 0 8623 8533"/>
                    <a:gd name="T29" fmla="*/ T28 w 101"/>
                    <a:gd name="T30" fmla="+- 0 736 726"/>
                    <a:gd name="T31" fmla="*/ 736 h 93"/>
                    <a:gd name="T32" fmla="+- 0 8623 8533"/>
                    <a:gd name="T33" fmla="*/ T32 w 101"/>
                    <a:gd name="T34" fmla="+- 0 752 726"/>
                    <a:gd name="T35" fmla="*/ 752 h 93"/>
                    <a:gd name="T36" fmla="+- 0 8623 8533"/>
                    <a:gd name="T37" fmla="*/ T36 w 101"/>
                    <a:gd name="T38" fmla="+- 0 769 726"/>
                    <a:gd name="T39" fmla="*/ 769 h 93"/>
                    <a:gd name="T40" fmla="+- 0 8621 8533"/>
                    <a:gd name="T41" fmla="*/ T40 w 101"/>
                    <a:gd name="T42" fmla="+- 0 776 726"/>
                    <a:gd name="T43" fmla="*/ 776 h 93"/>
                    <a:gd name="T44" fmla="+- 0 8615 8533"/>
                    <a:gd name="T45" fmla="*/ T44 w 101"/>
                    <a:gd name="T46" fmla="+- 0 784 726"/>
                    <a:gd name="T47" fmla="*/ 784 h 93"/>
                    <a:gd name="T48" fmla="+- 0 8610 8533"/>
                    <a:gd name="T49" fmla="*/ T48 w 101"/>
                    <a:gd name="T50" fmla="+- 0 786 726"/>
                    <a:gd name="T51" fmla="*/ 786 h 93"/>
                    <a:gd name="T52" fmla="+- 0 8601 8533"/>
                    <a:gd name="T53" fmla="*/ T52 w 101"/>
                    <a:gd name="T54" fmla="+- 0 786 726"/>
                    <a:gd name="T55" fmla="*/ 786 h 93"/>
                    <a:gd name="T56" fmla="+- 0 8596 8533"/>
                    <a:gd name="T57" fmla="*/ T56 w 101"/>
                    <a:gd name="T58" fmla="+- 0 784 726"/>
                    <a:gd name="T59" fmla="*/ 784 h 93"/>
                    <a:gd name="T60" fmla="+- 0 8589 8533"/>
                    <a:gd name="T61" fmla="*/ T60 w 101"/>
                    <a:gd name="T62" fmla="+- 0 775 726"/>
                    <a:gd name="T63" fmla="*/ 775 h 93"/>
                    <a:gd name="T64" fmla="+- 0 8587 8533"/>
                    <a:gd name="T65" fmla="*/ T64 w 101"/>
                    <a:gd name="T66" fmla="+- 0 769 726"/>
                    <a:gd name="T67" fmla="*/ 769 h 93"/>
                    <a:gd name="T68" fmla="+- 0 8587 8533"/>
                    <a:gd name="T69" fmla="*/ T68 w 101"/>
                    <a:gd name="T70" fmla="+- 0 751 726"/>
                    <a:gd name="T71" fmla="*/ 751 h 93"/>
                    <a:gd name="T72" fmla="+- 0 8589 8533"/>
                    <a:gd name="T73" fmla="*/ T72 w 101"/>
                    <a:gd name="T74" fmla="+- 0 745 726"/>
                    <a:gd name="T75" fmla="*/ 745 h 93"/>
                    <a:gd name="T76" fmla="+- 0 8596 8533"/>
                    <a:gd name="T77" fmla="*/ T76 w 101"/>
                    <a:gd name="T78" fmla="+- 0 737 726"/>
                    <a:gd name="T79" fmla="*/ 737 h 93"/>
                    <a:gd name="T80" fmla="+- 0 8600 8533"/>
                    <a:gd name="T81" fmla="*/ T80 w 101"/>
                    <a:gd name="T82" fmla="+- 0 735 726"/>
                    <a:gd name="T83" fmla="*/ 735 h 93"/>
                    <a:gd name="T84" fmla="+- 0 8610 8533"/>
                    <a:gd name="T85" fmla="*/ T84 w 101"/>
                    <a:gd name="T86" fmla="+- 0 735 726"/>
                    <a:gd name="T87" fmla="*/ 735 h 93"/>
                    <a:gd name="T88" fmla="+- 0 8614 8533"/>
                    <a:gd name="T89" fmla="*/ T88 w 101"/>
                    <a:gd name="T90" fmla="+- 0 737 726"/>
                    <a:gd name="T91" fmla="*/ 737 h 93"/>
                    <a:gd name="T92" fmla="+- 0 8621 8533"/>
                    <a:gd name="T93" fmla="*/ T92 w 101"/>
                    <a:gd name="T94" fmla="+- 0 746 726"/>
                    <a:gd name="T95" fmla="*/ 746 h 93"/>
                    <a:gd name="T96" fmla="+- 0 8623 8533"/>
                    <a:gd name="T97" fmla="*/ T96 w 101"/>
                    <a:gd name="T98" fmla="+- 0 752 726"/>
                    <a:gd name="T99" fmla="*/ 752 h 93"/>
                    <a:gd name="T100" fmla="+- 0 8623 8533"/>
                    <a:gd name="T101" fmla="*/ T100 w 101"/>
                    <a:gd name="T102" fmla="+- 0 736 726"/>
                    <a:gd name="T103" fmla="*/ 736 h 93"/>
                    <a:gd name="T104" fmla="+- 0 8622 8533"/>
                    <a:gd name="T105" fmla="*/ T104 w 101"/>
                    <a:gd name="T106" fmla="+- 0 735 726"/>
                    <a:gd name="T107" fmla="*/ 735 h 93"/>
                    <a:gd name="T108" fmla="+- 0 8618 8533"/>
                    <a:gd name="T109" fmla="*/ T108 w 101"/>
                    <a:gd name="T110" fmla="+- 0 729 726"/>
                    <a:gd name="T111" fmla="*/ 729 h 93"/>
                    <a:gd name="T112" fmla="+- 0 8612 8533"/>
                    <a:gd name="T113" fmla="*/ T112 w 101"/>
                    <a:gd name="T114" fmla="+- 0 726 726"/>
                    <a:gd name="T115" fmla="*/ 726 h 93"/>
                    <a:gd name="T116" fmla="+- 0 8599 8533"/>
                    <a:gd name="T117" fmla="*/ T116 w 101"/>
                    <a:gd name="T118" fmla="+- 0 726 726"/>
                    <a:gd name="T119" fmla="*/ 726 h 93"/>
                    <a:gd name="T120" fmla="+- 0 8594 8533"/>
                    <a:gd name="T121" fmla="*/ T120 w 101"/>
                    <a:gd name="T122" fmla="+- 0 727 726"/>
                    <a:gd name="T123" fmla="*/ 727 h 93"/>
                    <a:gd name="T124" fmla="+- 0 8585 8533"/>
                    <a:gd name="T125" fmla="*/ T124 w 101"/>
                    <a:gd name="T126" fmla="+- 0 733 726"/>
                    <a:gd name="T127" fmla="*/ 733 h 93"/>
                    <a:gd name="T128" fmla="+- 0 8582 8533"/>
                    <a:gd name="T129" fmla="*/ T128 w 101"/>
                    <a:gd name="T130" fmla="+- 0 737 726"/>
                    <a:gd name="T131" fmla="*/ 737 h 93"/>
                    <a:gd name="T132" fmla="+- 0 8577 8533"/>
                    <a:gd name="T133" fmla="*/ T132 w 101"/>
                    <a:gd name="T134" fmla="+- 0 747 726"/>
                    <a:gd name="T135" fmla="*/ 747 h 93"/>
                    <a:gd name="T136" fmla="+- 0 8576 8533"/>
                    <a:gd name="T137" fmla="*/ T136 w 101"/>
                    <a:gd name="T138" fmla="+- 0 752 726"/>
                    <a:gd name="T139" fmla="*/ 752 h 93"/>
                    <a:gd name="T140" fmla="+- 0 8576 8533"/>
                    <a:gd name="T141" fmla="*/ T140 w 101"/>
                    <a:gd name="T142" fmla="+- 0 771 726"/>
                    <a:gd name="T143" fmla="*/ 771 h 93"/>
                    <a:gd name="T144" fmla="+- 0 8579 8533"/>
                    <a:gd name="T145" fmla="*/ T144 w 101"/>
                    <a:gd name="T146" fmla="+- 0 779 726"/>
                    <a:gd name="T147" fmla="*/ 779 h 93"/>
                    <a:gd name="T148" fmla="+- 0 8590 8533"/>
                    <a:gd name="T149" fmla="*/ T148 w 101"/>
                    <a:gd name="T150" fmla="+- 0 792 726"/>
                    <a:gd name="T151" fmla="*/ 792 h 93"/>
                    <a:gd name="T152" fmla="+- 0 8597 8533"/>
                    <a:gd name="T153" fmla="*/ T152 w 101"/>
                    <a:gd name="T154" fmla="+- 0 795 726"/>
                    <a:gd name="T155" fmla="*/ 795 h 93"/>
                    <a:gd name="T156" fmla="+- 0 8608 8533"/>
                    <a:gd name="T157" fmla="*/ T156 w 101"/>
                    <a:gd name="T158" fmla="+- 0 795 726"/>
                    <a:gd name="T159" fmla="*/ 795 h 93"/>
                    <a:gd name="T160" fmla="+- 0 8612 8533"/>
                    <a:gd name="T161" fmla="*/ T160 w 101"/>
                    <a:gd name="T162" fmla="+- 0 794 726"/>
                    <a:gd name="T163" fmla="*/ 794 h 93"/>
                    <a:gd name="T164" fmla="+- 0 8618 8533"/>
                    <a:gd name="T165" fmla="*/ T164 w 101"/>
                    <a:gd name="T166" fmla="+- 0 791 726"/>
                    <a:gd name="T167" fmla="*/ 791 h 93"/>
                    <a:gd name="T168" fmla="+- 0 8620 8533"/>
                    <a:gd name="T169" fmla="*/ T168 w 101"/>
                    <a:gd name="T170" fmla="+- 0 789 726"/>
                    <a:gd name="T171" fmla="*/ 789 h 93"/>
                    <a:gd name="T172" fmla="+- 0 8622 8533"/>
                    <a:gd name="T173" fmla="*/ T172 w 101"/>
                    <a:gd name="T174" fmla="+- 0 786 726"/>
                    <a:gd name="T175" fmla="*/ 786 h 93"/>
                    <a:gd name="T176" fmla="+- 0 8622 8533"/>
                    <a:gd name="T177" fmla="*/ T176 w 101"/>
                    <a:gd name="T178" fmla="+- 0 819 726"/>
                    <a:gd name="T179" fmla="*/ 819 h 93"/>
                    <a:gd name="T180" fmla="+- 0 8633 8533"/>
                    <a:gd name="T181" fmla="*/ T180 w 101"/>
                    <a:gd name="T182" fmla="+- 0 819 726"/>
                    <a:gd name="T183" fmla="*/ 819 h 93"/>
                    <a:gd name="T184" fmla="+- 0 8633 8533"/>
                    <a:gd name="T185" fmla="*/ T184 w 101"/>
                    <a:gd name="T186" fmla="+- 0 786 726"/>
                    <a:gd name="T187" fmla="*/ 786 h 93"/>
                    <a:gd name="T188" fmla="+- 0 8633 8533"/>
                    <a:gd name="T189" fmla="*/ T188 w 101"/>
                    <a:gd name="T190" fmla="+- 0 786 726"/>
                    <a:gd name="T191" fmla="*/ 786 h 93"/>
                    <a:gd name="T192" fmla="+- 0 8633 8533"/>
                    <a:gd name="T193" fmla="*/ T192 w 101"/>
                    <a:gd name="T194" fmla="+- 0 736 726"/>
                    <a:gd name="T195" fmla="*/ 736 h 93"/>
                    <a:gd name="T196" fmla="+- 0 8633 8533"/>
                    <a:gd name="T197" fmla="*/ T196 w 101"/>
                    <a:gd name="T198" fmla="+- 0 727 726"/>
                    <a:gd name="T199" fmla="*/ 727 h 93"/>
                  </a:gdLst>
                  <a:ahLst/>
                  <a:cxnLst>
                    <a:cxn ang="0">
                      <a:pos x="T1" y="T3"/>
                    </a:cxn>
                    <a:cxn ang="0">
                      <a:pos x="T5" y="T7"/>
                    </a:cxn>
                    <a:cxn ang="0">
                      <a:pos x="T9" y="T11"/>
                    </a:cxn>
                    <a:cxn ang="0">
                      <a:pos x="T13" y="T15"/>
                    </a:cxn>
                    <a:cxn ang="0">
                      <a:pos x="T17" y="T19"/>
                    </a:cxn>
                    <a:cxn ang="0">
                      <a:pos x="T21" y="T23"/>
                    </a:cxn>
                    <a:cxn ang="0">
                      <a:pos x="T25" y="T27"/>
                    </a:cxn>
                    <a:cxn ang="0">
                      <a:pos x="T29" y="T31"/>
                    </a:cxn>
                    <a:cxn ang="0">
                      <a:pos x="T33" y="T35"/>
                    </a:cxn>
                    <a:cxn ang="0">
                      <a:pos x="T37" y="T39"/>
                    </a:cxn>
                    <a:cxn ang="0">
                      <a:pos x="T41" y="T43"/>
                    </a:cxn>
                    <a:cxn ang="0">
                      <a:pos x="T45" y="T47"/>
                    </a:cxn>
                    <a:cxn ang="0">
                      <a:pos x="T49" y="T51"/>
                    </a:cxn>
                    <a:cxn ang="0">
                      <a:pos x="T53" y="T55"/>
                    </a:cxn>
                    <a:cxn ang="0">
                      <a:pos x="T57" y="T59"/>
                    </a:cxn>
                    <a:cxn ang="0">
                      <a:pos x="T61" y="T63"/>
                    </a:cxn>
                    <a:cxn ang="0">
                      <a:pos x="T65" y="T67"/>
                    </a:cxn>
                    <a:cxn ang="0">
                      <a:pos x="T69" y="T71"/>
                    </a:cxn>
                    <a:cxn ang="0">
                      <a:pos x="T73" y="T75"/>
                    </a:cxn>
                    <a:cxn ang="0">
                      <a:pos x="T77" y="T79"/>
                    </a:cxn>
                    <a:cxn ang="0">
                      <a:pos x="T81" y="T83"/>
                    </a:cxn>
                    <a:cxn ang="0">
                      <a:pos x="T85" y="T87"/>
                    </a:cxn>
                    <a:cxn ang="0">
                      <a:pos x="T89" y="T91"/>
                    </a:cxn>
                    <a:cxn ang="0">
                      <a:pos x="T93" y="T95"/>
                    </a:cxn>
                    <a:cxn ang="0">
                      <a:pos x="T97" y="T99"/>
                    </a:cxn>
                    <a:cxn ang="0">
                      <a:pos x="T101" y="T103"/>
                    </a:cxn>
                    <a:cxn ang="0">
                      <a:pos x="T105" y="T107"/>
                    </a:cxn>
                    <a:cxn ang="0">
                      <a:pos x="T109" y="T111"/>
                    </a:cxn>
                    <a:cxn ang="0">
                      <a:pos x="T113" y="T115"/>
                    </a:cxn>
                    <a:cxn ang="0">
                      <a:pos x="T117" y="T119"/>
                    </a:cxn>
                    <a:cxn ang="0">
                      <a:pos x="T121" y="T123"/>
                    </a:cxn>
                    <a:cxn ang="0">
                      <a:pos x="T125" y="T127"/>
                    </a:cxn>
                    <a:cxn ang="0">
                      <a:pos x="T129" y="T131"/>
                    </a:cxn>
                    <a:cxn ang="0">
                      <a:pos x="T133" y="T135"/>
                    </a:cxn>
                    <a:cxn ang="0">
                      <a:pos x="T137" y="T139"/>
                    </a:cxn>
                    <a:cxn ang="0">
                      <a:pos x="T141" y="T143"/>
                    </a:cxn>
                    <a:cxn ang="0">
                      <a:pos x="T145" y="T147"/>
                    </a:cxn>
                    <a:cxn ang="0">
                      <a:pos x="T149" y="T151"/>
                    </a:cxn>
                    <a:cxn ang="0">
                      <a:pos x="T153" y="T155"/>
                    </a:cxn>
                    <a:cxn ang="0">
                      <a:pos x="T157" y="T159"/>
                    </a:cxn>
                    <a:cxn ang="0">
                      <a:pos x="T161" y="T163"/>
                    </a:cxn>
                    <a:cxn ang="0">
                      <a:pos x="T165" y="T167"/>
                    </a:cxn>
                    <a:cxn ang="0">
                      <a:pos x="T169" y="T171"/>
                    </a:cxn>
                    <a:cxn ang="0">
                      <a:pos x="T173" y="T175"/>
                    </a:cxn>
                    <a:cxn ang="0">
                      <a:pos x="T177" y="T179"/>
                    </a:cxn>
                    <a:cxn ang="0">
                      <a:pos x="T181" y="T183"/>
                    </a:cxn>
                    <a:cxn ang="0">
                      <a:pos x="T185" y="T187"/>
                    </a:cxn>
                    <a:cxn ang="0">
                      <a:pos x="T189" y="T191"/>
                    </a:cxn>
                    <a:cxn ang="0">
                      <a:pos x="T193" y="T195"/>
                    </a:cxn>
                    <a:cxn ang="0">
                      <a:pos x="T197" y="T199"/>
                    </a:cxn>
                  </a:cxnLst>
                  <a:rect l="0" t="0" r="r" b="b"/>
                  <a:pathLst>
                    <a:path w="101" h="93">
                      <a:moveTo>
                        <a:pt x="35" y="29"/>
                      </a:moveTo>
                      <a:lnTo>
                        <a:pt x="0" y="29"/>
                      </a:lnTo>
                      <a:lnTo>
                        <a:pt x="0" y="40"/>
                      </a:lnTo>
                      <a:lnTo>
                        <a:pt x="35" y="40"/>
                      </a:lnTo>
                      <a:lnTo>
                        <a:pt x="35" y="29"/>
                      </a:lnTo>
                      <a:close/>
                      <a:moveTo>
                        <a:pt x="100" y="1"/>
                      </a:moveTo>
                      <a:lnTo>
                        <a:pt x="90" y="1"/>
                      </a:lnTo>
                      <a:lnTo>
                        <a:pt x="90" y="10"/>
                      </a:lnTo>
                      <a:lnTo>
                        <a:pt x="90" y="26"/>
                      </a:lnTo>
                      <a:lnTo>
                        <a:pt x="90" y="43"/>
                      </a:lnTo>
                      <a:lnTo>
                        <a:pt x="88" y="50"/>
                      </a:lnTo>
                      <a:lnTo>
                        <a:pt x="82" y="58"/>
                      </a:lnTo>
                      <a:lnTo>
                        <a:pt x="77" y="60"/>
                      </a:lnTo>
                      <a:lnTo>
                        <a:pt x="68" y="60"/>
                      </a:lnTo>
                      <a:lnTo>
                        <a:pt x="63" y="58"/>
                      </a:lnTo>
                      <a:lnTo>
                        <a:pt x="56" y="49"/>
                      </a:lnTo>
                      <a:lnTo>
                        <a:pt x="54" y="43"/>
                      </a:lnTo>
                      <a:lnTo>
                        <a:pt x="54" y="25"/>
                      </a:lnTo>
                      <a:lnTo>
                        <a:pt x="56" y="19"/>
                      </a:lnTo>
                      <a:lnTo>
                        <a:pt x="63" y="11"/>
                      </a:lnTo>
                      <a:lnTo>
                        <a:pt x="67" y="9"/>
                      </a:lnTo>
                      <a:lnTo>
                        <a:pt x="77" y="9"/>
                      </a:lnTo>
                      <a:lnTo>
                        <a:pt x="81" y="11"/>
                      </a:lnTo>
                      <a:lnTo>
                        <a:pt x="88" y="20"/>
                      </a:lnTo>
                      <a:lnTo>
                        <a:pt x="90" y="26"/>
                      </a:lnTo>
                      <a:lnTo>
                        <a:pt x="90" y="10"/>
                      </a:lnTo>
                      <a:lnTo>
                        <a:pt x="89" y="9"/>
                      </a:lnTo>
                      <a:lnTo>
                        <a:pt x="85" y="3"/>
                      </a:lnTo>
                      <a:lnTo>
                        <a:pt x="79" y="0"/>
                      </a:lnTo>
                      <a:lnTo>
                        <a:pt x="66" y="0"/>
                      </a:lnTo>
                      <a:lnTo>
                        <a:pt x="61" y="1"/>
                      </a:lnTo>
                      <a:lnTo>
                        <a:pt x="52" y="7"/>
                      </a:lnTo>
                      <a:lnTo>
                        <a:pt x="49" y="11"/>
                      </a:lnTo>
                      <a:lnTo>
                        <a:pt x="44" y="21"/>
                      </a:lnTo>
                      <a:lnTo>
                        <a:pt x="43" y="26"/>
                      </a:lnTo>
                      <a:lnTo>
                        <a:pt x="43" y="45"/>
                      </a:lnTo>
                      <a:lnTo>
                        <a:pt x="46" y="53"/>
                      </a:lnTo>
                      <a:lnTo>
                        <a:pt x="57" y="66"/>
                      </a:lnTo>
                      <a:lnTo>
                        <a:pt x="64" y="69"/>
                      </a:lnTo>
                      <a:lnTo>
                        <a:pt x="75" y="69"/>
                      </a:lnTo>
                      <a:lnTo>
                        <a:pt x="79" y="68"/>
                      </a:lnTo>
                      <a:lnTo>
                        <a:pt x="85" y="65"/>
                      </a:lnTo>
                      <a:lnTo>
                        <a:pt x="87" y="63"/>
                      </a:lnTo>
                      <a:lnTo>
                        <a:pt x="89" y="60"/>
                      </a:lnTo>
                      <a:lnTo>
                        <a:pt x="89" y="93"/>
                      </a:lnTo>
                      <a:lnTo>
                        <a:pt x="100" y="93"/>
                      </a:lnTo>
                      <a:lnTo>
                        <a:pt x="100" y="60"/>
                      </a:lnTo>
                      <a:lnTo>
                        <a:pt x="100" y="10"/>
                      </a:lnTo>
                      <a:lnTo>
                        <a:pt x="100" y="1"/>
                      </a:lnTo>
                      <a:close/>
                    </a:path>
                  </a:pathLst>
                </a:custGeom>
                <a:solidFill>
                  <a:srgbClr val="231F2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/>
                </a:p>
              </p:txBody>
            </p:sp>
          </p:grpSp>
        </p:grpSp>
        <p:grpSp>
          <p:nvGrpSpPr>
            <p:cNvPr id="3128" name="Group 107"/>
            <p:cNvGrpSpPr>
              <a:grpSpLocks/>
            </p:cNvGrpSpPr>
            <p:nvPr/>
          </p:nvGrpSpPr>
          <p:grpSpPr bwMode="auto">
            <a:xfrm>
              <a:off x="289338" y="4703084"/>
              <a:ext cx="1096963" cy="796925"/>
              <a:chOff x="6301" y="890"/>
              <a:chExt cx="1727" cy="1255"/>
            </a:xfrm>
          </p:grpSpPr>
          <p:sp>
            <p:nvSpPr>
              <p:cNvPr id="3129" name="AutoShape 108"/>
              <p:cNvSpPr>
                <a:spLocks/>
              </p:cNvSpPr>
              <p:nvPr/>
            </p:nvSpPr>
            <p:spPr bwMode="auto">
              <a:xfrm>
                <a:off x="6300" y="898"/>
                <a:ext cx="1727" cy="1237"/>
              </a:xfrm>
              <a:custGeom>
                <a:avLst/>
                <a:gdLst>
                  <a:gd name="T0" fmla="+- 0 6836 6301"/>
                  <a:gd name="T1" fmla="*/ T0 w 1727"/>
                  <a:gd name="T2" fmla="+- 0 899 899"/>
                  <a:gd name="T3" fmla="*/ 899 h 1237"/>
                  <a:gd name="T4" fmla="+- 0 7495 6301"/>
                  <a:gd name="T5" fmla="*/ T4 w 1727"/>
                  <a:gd name="T6" fmla="+- 0 899 899"/>
                  <a:gd name="T7" fmla="*/ 899 h 1237"/>
                  <a:gd name="T8" fmla="+- 0 7495 6301"/>
                  <a:gd name="T9" fmla="*/ T8 w 1727"/>
                  <a:gd name="T10" fmla="+- 0 2116 899"/>
                  <a:gd name="T11" fmla="*/ 2116 h 1237"/>
                  <a:gd name="T12" fmla="+- 0 6836 6301"/>
                  <a:gd name="T13" fmla="*/ T12 w 1727"/>
                  <a:gd name="T14" fmla="+- 0 2116 899"/>
                  <a:gd name="T15" fmla="*/ 2116 h 1237"/>
                  <a:gd name="T16" fmla="+- 0 6836 6301"/>
                  <a:gd name="T17" fmla="*/ T16 w 1727"/>
                  <a:gd name="T18" fmla="+- 0 899 899"/>
                  <a:gd name="T19" fmla="*/ 899 h 1237"/>
                  <a:gd name="T20" fmla="+- 0 6635 6301"/>
                  <a:gd name="T21" fmla="*/ T20 w 1727"/>
                  <a:gd name="T22" fmla="+- 0 1080 899"/>
                  <a:gd name="T23" fmla="*/ 1080 h 1237"/>
                  <a:gd name="T24" fmla="+- 0 6824 6301"/>
                  <a:gd name="T25" fmla="*/ T24 w 1727"/>
                  <a:gd name="T26" fmla="+- 0 1080 899"/>
                  <a:gd name="T27" fmla="*/ 1080 h 1237"/>
                  <a:gd name="T28" fmla="+- 0 6301 6301"/>
                  <a:gd name="T29" fmla="*/ T28 w 1727"/>
                  <a:gd name="T30" fmla="+- 0 1080 899"/>
                  <a:gd name="T31" fmla="*/ 1080 h 1237"/>
                  <a:gd name="T32" fmla="+- 0 6611 6301"/>
                  <a:gd name="T33" fmla="*/ T32 w 1727"/>
                  <a:gd name="T34" fmla="+- 0 1080 899"/>
                  <a:gd name="T35" fmla="*/ 1080 h 1237"/>
                  <a:gd name="T36" fmla="+- 0 6555 6301"/>
                  <a:gd name="T37" fmla="*/ T36 w 1727"/>
                  <a:gd name="T38" fmla="+- 0 1035 899"/>
                  <a:gd name="T39" fmla="*/ 1035 h 1237"/>
                  <a:gd name="T40" fmla="+- 0 6625 6301"/>
                  <a:gd name="T41" fmla="*/ T40 w 1727"/>
                  <a:gd name="T42" fmla="+- 0 1080 899"/>
                  <a:gd name="T43" fmla="*/ 1080 h 1237"/>
                  <a:gd name="T44" fmla="+- 0 6555 6301"/>
                  <a:gd name="T45" fmla="*/ T44 w 1727"/>
                  <a:gd name="T46" fmla="+- 0 1126 899"/>
                  <a:gd name="T47" fmla="*/ 1126 h 1237"/>
                  <a:gd name="T48" fmla="+- 0 6555 6301"/>
                  <a:gd name="T49" fmla="*/ T48 w 1727"/>
                  <a:gd name="T50" fmla="+- 0 1360 899"/>
                  <a:gd name="T51" fmla="*/ 1360 h 1237"/>
                  <a:gd name="T52" fmla="+- 0 6625 6301"/>
                  <a:gd name="T53" fmla="*/ T52 w 1727"/>
                  <a:gd name="T54" fmla="+- 0 1405 899"/>
                  <a:gd name="T55" fmla="*/ 1405 h 1237"/>
                  <a:gd name="T56" fmla="+- 0 6555 6301"/>
                  <a:gd name="T57" fmla="*/ T56 w 1727"/>
                  <a:gd name="T58" fmla="+- 0 1450 899"/>
                  <a:gd name="T59" fmla="*/ 1450 h 1237"/>
                  <a:gd name="T60" fmla="+- 0 6635 6301"/>
                  <a:gd name="T61" fmla="*/ T60 w 1727"/>
                  <a:gd name="T62" fmla="+- 0 1735 899"/>
                  <a:gd name="T63" fmla="*/ 1735 h 1237"/>
                  <a:gd name="T64" fmla="+- 0 6824 6301"/>
                  <a:gd name="T65" fmla="*/ T64 w 1727"/>
                  <a:gd name="T66" fmla="+- 0 1735 899"/>
                  <a:gd name="T67" fmla="*/ 1735 h 1237"/>
                  <a:gd name="T68" fmla="+- 0 6301 6301"/>
                  <a:gd name="T69" fmla="*/ T68 w 1727"/>
                  <a:gd name="T70" fmla="+- 0 1735 899"/>
                  <a:gd name="T71" fmla="*/ 1735 h 1237"/>
                  <a:gd name="T72" fmla="+- 0 6611 6301"/>
                  <a:gd name="T73" fmla="*/ T72 w 1727"/>
                  <a:gd name="T74" fmla="+- 0 1735 899"/>
                  <a:gd name="T75" fmla="*/ 1735 h 1237"/>
                  <a:gd name="T76" fmla="+- 0 6555 6301"/>
                  <a:gd name="T77" fmla="*/ T76 w 1727"/>
                  <a:gd name="T78" fmla="+- 0 1689 899"/>
                  <a:gd name="T79" fmla="*/ 1689 h 1237"/>
                  <a:gd name="T80" fmla="+- 0 6625 6301"/>
                  <a:gd name="T81" fmla="*/ T80 w 1727"/>
                  <a:gd name="T82" fmla="+- 0 1735 899"/>
                  <a:gd name="T83" fmla="*/ 1735 h 1237"/>
                  <a:gd name="T84" fmla="+- 0 6555 6301"/>
                  <a:gd name="T85" fmla="*/ T84 w 1727"/>
                  <a:gd name="T86" fmla="+- 0 1780 899"/>
                  <a:gd name="T87" fmla="*/ 1780 h 1237"/>
                  <a:gd name="T88" fmla="+- 0 6635 6301"/>
                  <a:gd name="T89" fmla="*/ T88 w 1727"/>
                  <a:gd name="T90" fmla="+- 0 2090 899"/>
                  <a:gd name="T91" fmla="*/ 2090 h 1237"/>
                  <a:gd name="T92" fmla="+- 0 6824 6301"/>
                  <a:gd name="T93" fmla="*/ T92 w 1727"/>
                  <a:gd name="T94" fmla="+- 0 2090 899"/>
                  <a:gd name="T95" fmla="*/ 2090 h 1237"/>
                  <a:gd name="T96" fmla="+- 0 6301 6301"/>
                  <a:gd name="T97" fmla="*/ T96 w 1727"/>
                  <a:gd name="T98" fmla="+- 0 2090 899"/>
                  <a:gd name="T99" fmla="*/ 2090 h 1237"/>
                  <a:gd name="T100" fmla="+- 0 6611 6301"/>
                  <a:gd name="T101" fmla="*/ T100 w 1727"/>
                  <a:gd name="T102" fmla="+- 0 2090 899"/>
                  <a:gd name="T103" fmla="*/ 2090 h 1237"/>
                  <a:gd name="T104" fmla="+- 0 6555 6301"/>
                  <a:gd name="T105" fmla="*/ T104 w 1727"/>
                  <a:gd name="T106" fmla="+- 0 2045 899"/>
                  <a:gd name="T107" fmla="*/ 2045 h 1237"/>
                  <a:gd name="T108" fmla="+- 0 6625 6301"/>
                  <a:gd name="T109" fmla="*/ T108 w 1727"/>
                  <a:gd name="T110" fmla="+- 0 2090 899"/>
                  <a:gd name="T111" fmla="*/ 2090 h 1237"/>
                  <a:gd name="T112" fmla="+- 0 6555 6301"/>
                  <a:gd name="T113" fmla="*/ T112 w 1727"/>
                  <a:gd name="T114" fmla="+- 0 2135 899"/>
                  <a:gd name="T115" fmla="*/ 2135 h 1237"/>
                  <a:gd name="T116" fmla="+- 0 7689 6301"/>
                  <a:gd name="T117" fmla="*/ T116 w 1727"/>
                  <a:gd name="T118" fmla="+- 0 1108 899"/>
                  <a:gd name="T119" fmla="*/ 1108 h 1237"/>
                  <a:gd name="T120" fmla="+- 0 7500 6301"/>
                  <a:gd name="T121" fmla="*/ T120 w 1727"/>
                  <a:gd name="T122" fmla="+- 0 1108 899"/>
                  <a:gd name="T123" fmla="*/ 1108 h 1237"/>
                  <a:gd name="T124" fmla="+- 0 8023 6301"/>
                  <a:gd name="T125" fmla="*/ T124 w 1727"/>
                  <a:gd name="T126" fmla="+- 0 1108 899"/>
                  <a:gd name="T127" fmla="*/ 1108 h 1237"/>
                  <a:gd name="T128" fmla="+- 0 7713 6301"/>
                  <a:gd name="T129" fmla="*/ T128 w 1727"/>
                  <a:gd name="T130" fmla="+- 0 1108 899"/>
                  <a:gd name="T131" fmla="*/ 1108 h 1237"/>
                  <a:gd name="T132" fmla="+- 0 7769 6301"/>
                  <a:gd name="T133" fmla="*/ T132 w 1727"/>
                  <a:gd name="T134" fmla="+- 0 1153 899"/>
                  <a:gd name="T135" fmla="*/ 1153 h 1237"/>
                  <a:gd name="T136" fmla="+- 0 7699 6301"/>
                  <a:gd name="T137" fmla="*/ T136 w 1727"/>
                  <a:gd name="T138" fmla="+- 0 1108 899"/>
                  <a:gd name="T139" fmla="*/ 1108 h 1237"/>
                  <a:gd name="T140" fmla="+- 0 7769 6301"/>
                  <a:gd name="T141" fmla="*/ T140 w 1727"/>
                  <a:gd name="T142" fmla="+- 0 1063 899"/>
                  <a:gd name="T143" fmla="*/ 1063 h 1237"/>
                  <a:gd name="T144" fmla="+- 0 7689 6301"/>
                  <a:gd name="T145" fmla="*/ T144 w 1727"/>
                  <a:gd name="T146" fmla="+- 0 1432 899"/>
                  <a:gd name="T147" fmla="*/ 1432 h 1237"/>
                  <a:gd name="T148" fmla="+- 0 7500 6301"/>
                  <a:gd name="T149" fmla="*/ T148 w 1727"/>
                  <a:gd name="T150" fmla="+- 0 1432 899"/>
                  <a:gd name="T151" fmla="*/ 1432 h 1237"/>
                  <a:gd name="T152" fmla="+- 0 8023 6301"/>
                  <a:gd name="T153" fmla="*/ T152 w 1727"/>
                  <a:gd name="T154" fmla="+- 0 1432 899"/>
                  <a:gd name="T155" fmla="*/ 1432 h 1237"/>
                  <a:gd name="T156" fmla="+- 0 7713 6301"/>
                  <a:gd name="T157" fmla="*/ T156 w 1727"/>
                  <a:gd name="T158" fmla="+- 0 1432 899"/>
                  <a:gd name="T159" fmla="*/ 1432 h 1237"/>
                  <a:gd name="T160" fmla="+- 0 7769 6301"/>
                  <a:gd name="T161" fmla="*/ T160 w 1727"/>
                  <a:gd name="T162" fmla="+- 0 1477 899"/>
                  <a:gd name="T163" fmla="*/ 1477 h 1237"/>
                  <a:gd name="T164" fmla="+- 0 7699 6301"/>
                  <a:gd name="T165" fmla="*/ T164 w 1727"/>
                  <a:gd name="T166" fmla="+- 0 1432 899"/>
                  <a:gd name="T167" fmla="*/ 1432 h 1237"/>
                  <a:gd name="T168" fmla="+- 0 7769 6301"/>
                  <a:gd name="T169" fmla="*/ T168 w 1727"/>
                  <a:gd name="T170" fmla="+- 0 1387 899"/>
                  <a:gd name="T171" fmla="*/ 1387 h 1237"/>
                  <a:gd name="T172" fmla="+- 0 7689 6301"/>
                  <a:gd name="T173" fmla="*/ T172 w 1727"/>
                  <a:gd name="T174" fmla="+- 0 1762 899"/>
                  <a:gd name="T175" fmla="*/ 1762 h 1237"/>
                  <a:gd name="T176" fmla="+- 0 7500 6301"/>
                  <a:gd name="T177" fmla="*/ T176 w 1727"/>
                  <a:gd name="T178" fmla="+- 0 1762 899"/>
                  <a:gd name="T179" fmla="*/ 1762 h 1237"/>
                  <a:gd name="T180" fmla="+- 0 8023 6301"/>
                  <a:gd name="T181" fmla="*/ T180 w 1727"/>
                  <a:gd name="T182" fmla="+- 0 1762 899"/>
                  <a:gd name="T183" fmla="*/ 1762 h 1237"/>
                  <a:gd name="T184" fmla="+- 0 7713 6301"/>
                  <a:gd name="T185" fmla="*/ T184 w 1727"/>
                  <a:gd name="T186" fmla="+- 0 1762 899"/>
                  <a:gd name="T187" fmla="*/ 1762 h 1237"/>
                  <a:gd name="T188" fmla="+- 0 7769 6301"/>
                  <a:gd name="T189" fmla="*/ T188 w 1727"/>
                  <a:gd name="T190" fmla="+- 0 1807 899"/>
                  <a:gd name="T191" fmla="*/ 1807 h 1237"/>
                  <a:gd name="T192" fmla="+- 0 7699 6301"/>
                  <a:gd name="T193" fmla="*/ T192 w 1727"/>
                  <a:gd name="T194" fmla="+- 0 1762 899"/>
                  <a:gd name="T195" fmla="*/ 1762 h 1237"/>
                  <a:gd name="T196" fmla="+- 0 7769 6301"/>
                  <a:gd name="T197" fmla="*/ T196 w 1727"/>
                  <a:gd name="T198" fmla="+- 0 1717 899"/>
                  <a:gd name="T199" fmla="*/ 1717 h 1237"/>
                  <a:gd name="T200" fmla="+- 0 7693 6301"/>
                  <a:gd name="T201" fmla="*/ T200 w 1727"/>
                  <a:gd name="T202" fmla="+- 0 2089 899"/>
                  <a:gd name="T203" fmla="*/ 2089 h 1237"/>
                  <a:gd name="T204" fmla="+- 0 7504 6301"/>
                  <a:gd name="T205" fmla="*/ T204 w 1727"/>
                  <a:gd name="T206" fmla="+- 0 2089 899"/>
                  <a:gd name="T207" fmla="*/ 2089 h 1237"/>
                  <a:gd name="T208" fmla="+- 0 8027 6301"/>
                  <a:gd name="T209" fmla="*/ T208 w 1727"/>
                  <a:gd name="T210" fmla="+- 0 2089 899"/>
                  <a:gd name="T211" fmla="*/ 2089 h 1237"/>
                  <a:gd name="T212" fmla="+- 0 7717 6301"/>
                  <a:gd name="T213" fmla="*/ T212 w 1727"/>
                  <a:gd name="T214" fmla="+- 0 2089 899"/>
                  <a:gd name="T215" fmla="*/ 2089 h 1237"/>
                  <a:gd name="T216" fmla="+- 0 7773 6301"/>
                  <a:gd name="T217" fmla="*/ T216 w 1727"/>
                  <a:gd name="T218" fmla="+- 0 2134 899"/>
                  <a:gd name="T219" fmla="*/ 2134 h 1237"/>
                  <a:gd name="T220" fmla="+- 0 7703 6301"/>
                  <a:gd name="T221" fmla="*/ T220 w 1727"/>
                  <a:gd name="T222" fmla="+- 0 2089 899"/>
                  <a:gd name="T223" fmla="*/ 2089 h 1237"/>
                  <a:gd name="T224" fmla="+- 0 7773 6301"/>
                  <a:gd name="T225" fmla="*/ T224 w 1727"/>
                  <a:gd name="T226" fmla="+- 0 2044 899"/>
                  <a:gd name="T227" fmla="*/ 2044 h 123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  <a:cxn ang="0">
                    <a:pos x="T225" y="T227"/>
                  </a:cxn>
                </a:cxnLst>
                <a:rect l="0" t="0" r="r" b="b"/>
                <a:pathLst>
                  <a:path w="1727" h="1237">
                    <a:moveTo>
                      <a:pt x="535" y="0"/>
                    </a:moveTo>
                    <a:lnTo>
                      <a:pt x="1194" y="0"/>
                    </a:lnTo>
                    <a:lnTo>
                      <a:pt x="1194" y="1217"/>
                    </a:lnTo>
                    <a:lnTo>
                      <a:pt x="535" y="1217"/>
                    </a:lnTo>
                    <a:lnTo>
                      <a:pt x="535" y="0"/>
                    </a:lnTo>
                    <a:close/>
                    <a:moveTo>
                      <a:pt x="334" y="181"/>
                    </a:moveTo>
                    <a:lnTo>
                      <a:pt x="523" y="181"/>
                    </a:lnTo>
                    <a:moveTo>
                      <a:pt x="0" y="181"/>
                    </a:moveTo>
                    <a:lnTo>
                      <a:pt x="310" y="181"/>
                    </a:lnTo>
                    <a:moveTo>
                      <a:pt x="254" y="136"/>
                    </a:moveTo>
                    <a:lnTo>
                      <a:pt x="324" y="181"/>
                    </a:lnTo>
                    <a:lnTo>
                      <a:pt x="254" y="227"/>
                    </a:lnTo>
                    <a:moveTo>
                      <a:pt x="254" y="461"/>
                    </a:moveTo>
                    <a:lnTo>
                      <a:pt x="324" y="506"/>
                    </a:lnTo>
                    <a:lnTo>
                      <a:pt x="254" y="551"/>
                    </a:lnTo>
                    <a:moveTo>
                      <a:pt x="334" y="836"/>
                    </a:moveTo>
                    <a:lnTo>
                      <a:pt x="523" y="836"/>
                    </a:lnTo>
                    <a:moveTo>
                      <a:pt x="0" y="836"/>
                    </a:moveTo>
                    <a:lnTo>
                      <a:pt x="310" y="836"/>
                    </a:lnTo>
                    <a:moveTo>
                      <a:pt x="254" y="790"/>
                    </a:moveTo>
                    <a:lnTo>
                      <a:pt x="324" y="836"/>
                    </a:lnTo>
                    <a:lnTo>
                      <a:pt x="254" y="881"/>
                    </a:lnTo>
                    <a:moveTo>
                      <a:pt x="334" y="1191"/>
                    </a:moveTo>
                    <a:lnTo>
                      <a:pt x="523" y="1191"/>
                    </a:lnTo>
                    <a:moveTo>
                      <a:pt x="0" y="1191"/>
                    </a:moveTo>
                    <a:lnTo>
                      <a:pt x="310" y="1191"/>
                    </a:lnTo>
                    <a:moveTo>
                      <a:pt x="254" y="1146"/>
                    </a:moveTo>
                    <a:lnTo>
                      <a:pt x="324" y="1191"/>
                    </a:lnTo>
                    <a:lnTo>
                      <a:pt x="254" y="1236"/>
                    </a:lnTo>
                    <a:moveTo>
                      <a:pt x="1388" y="209"/>
                    </a:moveTo>
                    <a:lnTo>
                      <a:pt x="1199" y="209"/>
                    </a:lnTo>
                    <a:moveTo>
                      <a:pt x="1722" y="209"/>
                    </a:moveTo>
                    <a:lnTo>
                      <a:pt x="1412" y="209"/>
                    </a:lnTo>
                    <a:moveTo>
                      <a:pt x="1468" y="254"/>
                    </a:moveTo>
                    <a:lnTo>
                      <a:pt x="1398" y="209"/>
                    </a:lnTo>
                    <a:lnTo>
                      <a:pt x="1468" y="164"/>
                    </a:lnTo>
                    <a:moveTo>
                      <a:pt x="1388" y="533"/>
                    </a:moveTo>
                    <a:lnTo>
                      <a:pt x="1199" y="533"/>
                    </a:lnTo>
                    <a:moveTo>
                      <a:pt x="1722" y="533"/>
                    </a:moveTo>
                    <a:lnTo>
                      <a:pt x="1412" y="533"/>
                    </a:lnTo>
                    <a:moveTo>
                      <a:pt x="1468" y="578"/>
                    </a:moveTo>
                    <a:lnTo>
                      <a:pt x="1398" y="533"/>
                    </a:lnTo>
                    <a:lnTo>
                      <a:pt x="1468" y="488"/>
                    </a:lnTo>
                    <a:moveTo>
                      <a:pt x="1388" y="863"/>
                    </a:moveTo>
                    <a:lnTo>
                      <a:pt x="1199" y="863"/>
                    </a:lnTo>
                    <a:moveTo>
                      <a:pt x="1722" y="863"/>
                    </a:moveTo>
                    <a:lnTo>
                      <a:pt x="1412" y="863"/>
                    </a:lnTo>
                    <a:moveTo>
                      <a:pt x="1468" y="908"/>
                    </a:moveTo>
                    <a:lnTo>
                      <a:pt x="1398" y="863"/>
                    </a:lnTo>
                    <a:lnTo>
                      <a:pt x="1468" y="818"/>
                    </a:lnTo>
                    <a:moveTo>
                      <a:pt x="1392" y="1190"/>
                    </a:moveTo>
                    <a:lnTo>
                      <a:pt x="1203" y="1190"/>
                    </a:lnTo>
                    <a:moveTo>
                      <a:pt x="1726" y="1190"/>
                    </a:moveTo>
                    <a:lnTo>
                      <a:pt x="1416" y="1190"/>
                    </a:lnTo>
                    <a:moveTo>
                      <a:pt x="1472" y="1235"/>
                    </a:moveTo>
                    <a:lnTo>
                      <a:pt x="1402" y="1190"/>
                    </a:lnTo>
                    <a:lnTo>
                      <a:pt x="1472" y="1145"/>
                    </a:lnTo>
                  </a:path>
                </a:pathLst>
              </a:custGeom>
              <a:noFill/>
              <a:ln w="11189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3181" name="Picture 109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83" y="1049"/>
                <a:ext cx="242" cy="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3130" name="Text Box 110"/>
              <p:cNvSpPr txBox="1">
                <a:spLocks noChangeArrowheads="1"/>
              </p:cNvSpPr>
              <p:nvPr/>
            </p:nvSpPr>
            <p:spPr bwMode="auto">
              <a:xfrm>
                <a:off x="6300" y="889"/>
                <a:ext cx="1727" cy="12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ts val="688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altLang="en-US" sz="1200" b="1" i="0" u="sng" strike="noStrike" cap="none" normalizeH="0" baseline="0" smtClean="0">
                    <a:ln>
                      <a:noFill/>
                    </a:ln>
                    <a:solidFill>
                      <a:srgbClr val="231F20"/>
                    </a:solidFill>
                    <a:effectLst/>
                    <a:latin typeface="Calibri" panose="020F0502020204030204" pitchFamily="34" charset="0"/>
                  </a:rPr>
                  <a:t> 	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3131" name="Group 111"/>
            <p:cNvGrpSpPr>
              <a:grpSpLocks/>
            </p:cNvGrpSpPr>
            <p:nvPr/>
          </p:nvGrpSpPr>
          <p:grpSpPr bwMode="auto">
            <a:xfrm>
              <a:off x="403219" y="5643680"/>
              <a:ext cx="1023937" cy="1054100"/>
              <a:chOff x="6298" y="-72"/>
              <a:chExt cx="1613" cy="1659"/>
            </a:xfrm>
          </p:grpSpPr>
          <p:sp>
            <p:nvSpPr>
              <p:cNvPr id="3132" name="Line 112"/>
              <p:cNvSpPr>
                <a:spLocks noChangeShapeType="1"/>
              </p:cNvSpPr>
              <p:nvPr/>
            </p:nvSpPr>
            <p:spPr bwMode="auto">
              <a:xfrm>
                <a:off x="6304" y="759"/>
                <a:ext cx="1401" cy="0"/>
              </a:xfrm>
              <a:prstGeom prst="line">
                <a:avLst/>
              </a:prstGeom>
              <a:noFill/>
              <a:ln w="811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3" name="Freeform 113"/>
              <p:cNvSpPr>
                <a:spLocks/>
              </p:cNvSpPr>
              <p:nvPr/>
            </p:nvSpPr>
            <p:spPr bwMode="auto">
              <a:xfrm>
                <a:off x="7647" y="-73"/>
                <a:ext cx="97" cy="78"/>
              </a:xfrm>
              <a:custGeom>
                <a:avLst/>
                <a:gdLst>
                  <a:gd name="T0" fmla="+- 0 7744 7648"/>
                  <a:gd name="T1" fmla="*/ T0 w 97"/>
                  <a:gd name="T2" fmla="+- 0 -72 -72"/>
                  <a:gd name="T3" fmla="*/ -72 h 78"/>
                  <a:gd name="T4" fmla="+- 0 7648 7648"/>
                  <a:gd name="T5" fmla="*/ T4 w 97"/>
                  <a:gd name="T6" fmla="+- 0 -61 -72"/>
                  <a:gd name="T7" fmla="*/ -61 h 78"/>
                  <a:gd name="T8" fmla="+- 0 7663 7648"/>
                  <a:gd name="T9" fmla="*/ T8 w 97"/>
                  <a:gd name="T10" fmla="+- 0 -48 -72"/>
                  <a:gd name="T11" fmla="*/ -48 h 78"/>
                  <a:gd name="T12" fmla="+- 0 7675 7648"/>
                  <a:gd name="T13" fmla="*/ T12 w 97"/>
                  <a:gd name="T14" fmla="+- 0 -33 -72"/>
                  <a:gd name="T15" fmla="*/ -33 h 78"/>
                  <a:gd name="T16" fmla="+- 0 7683 7648"/>
                  <a:gd name="T17" fmla="*/ T16 w 97"/>
                  <a:gd name="T18" fmla="+- 0 -15 -72"/>
                  <a:gd name="T19" fmla="*/ -15 h 78"/>
                  <a:gd name="T20" fmla="+- 0 7686 7648"/>
                  <a:gd name="T21" fmla="*/ T20 w 97"/>
                  <a:gd name="T22" fmla="+- 0 5 -72"/>
                  <a:gd name="T23" fmla="*/ 5 h 78"/>
                  <a:gd name="T24" fmla="+- 0 7744 7648"/>
                  <a:gd name="T25" fmla="*/ T24 w 97"/>
                  <a:gd name="T26" fmla="+- 0 -72 -72"/>
                  <a:gd name="T27" fmla="*/ -72 h 7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7" h="78">
                    <a:moveTo>
                      <a:pt x="96" y="0"/>
                    </a:moveTo>
                    <a:lnTo>
                      <a:pt x="0" y="11"/>
                    </a:lnTo>
                    <a:lnTo>
                      <a:pt x="15" y="24"/>
                    </a:lnTo>
                    <a:lnTo>
                      <a:pt x="27" y="39"/>
                    </a:lnTo>
                    <a:lnTo>
                      <a:pt x="35" y="57"/>
                    </a:lnTo>
                    <a:lnTo>
                      <a:pt x="38" y="7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4" name="Line 114"/>
              <p:cNvSpPr>
                <a:spLocks noChangeShapeType="1"/>
              </p:cNvSpPr>
              <p:nvPr/>
            </p:nvSpPr>
            <p:spPr bwMode="auto">
              <a:xfrm>
                <a:off x="6304" y="759"/>
                <a:ext cx="1459" cy="0"/>
              </a:xfrm>
              <a:prstGeom prst="line">
                <a:avLst/>
              </a:prstGeom>
              <a:noFill/>
              <a:ln w="811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5" name="Freeform 115"/>
              <p:cNvSpPr>
                <a:spLocks/>
              </p:cNvSpPr>
              <p:nvPr/>
            </p:nvSpPr>
            <p:spPr bwMode="auto">
              <a:xfrm>
                <a:off x="7706" y="141"/>
                <a:ext cx="98" cy="71"/>
              </a:xfrm>
              <a:custGeom>
                <a:avLst/>
                <a:gdLst>
                  <a:gd name="T0" fmla="+- 0 7707 7707"/>
                  <a:gd name="T1" fmla="*/ T0 w 98"/>
                  <a:gd name="T2" fmla="+- 0 141 141"/>
                  <a:gd name="T3" fmla="*/ 141 h 71"/>
                  <a:gd name="T4" fmla="+- 0 7721 7707"/>
                  <a:gd name="T5" fmla="*/ T4 w 98"/>
                  <a:gd name="T6" fmla="+- 0 156 141"/>
                  <a:gd name="T7" fmla="*/ 156 h 71"/>
                  <a:gd name="T8" fmla="+- 0 7730 7707"/>
                  <a:gd name="T9" fmla="*/ T8 w 98"/>
                  <a:gd name="T10" fmla="+- 0 173 141"/>
                  <a:gd name="T11" fmla="*/ 173 h 71"/>
                  <a:gd name="T12" fmla="+- 0 7735 7707"/>
                  <a:gd name="T13" fmla="*/ T12 w 98"/>
                  <a:gd name="T14" fmla="+- 0 192 141"/>
                  <a:gd name="T15" fmla="*/ 192 h 71"/>
                  <a:gd name="T16" fmla="+- 0 7736 7707"/>
                  <a:gd name="T17" fmla="*/ T16 w 98"/>
                  <a:gd name="T18" fmla="+- 0 212 141"/>
                  <a:gd name="T19" fmla="*/ 212 h 71"/>
                  <a:gd name="T20" fmla="+- 0 7804 7707"/>
                  <a:gd name="T21" fmla="*/ T20 w 98"/>
                  <a:gd name="T22" fmla="+- 0 143 141"/>
                  <a:gd name="T23" fmla="*/ 143 h 71"/>
                  <a:gd name="T24" fmla="+- 0 7707 7707"/>
                  <a:gd name="T25" fmla="*/ T24 w 98"/>
                  <a:gd name="T26" fmla="+- 0 141 141"/>
                  <a:gd name="T27" fmla="*/ 141 h 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8" h="71">
                    <a:moveTo>
                      <a:pt x="0" y="0"/>
                    </a:moveTo>
                    <a:lnTo>
                      <a:pt x="14" y="15"/>
                    </a:lnTo>
                    <a:lnTo>
                      <a:pt x="23" y="32"/>
                    </a:lnTo>
                    <a:lnTo>
                      <a:pt x="28" y="51"/>
                    </a:lnTo>
                    <a:lnTo>
                      <a:pt x="29" y="71"/>
                    </a:lnTo>
                    <a:lnTo>
                      <a:pt x="97" y="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6" name="Line 116"/>
              <p:cNvSpPr>
                <a:spLocks noChangeShapeType="1"/>
              </p:cNvSpPr>
              <p:nvPr/>
            </p:nvSpPr>
            <p:spPr bwMode="auto">
              <a:xfrm>
                <a:off x="7806" y="335"/>
                <a:ext cx="0" cy="424"/>
              </a:xfrm>
              <a:prstGeom prst="line">
                <a:avLst/>
              </a:prstGeom>
              <a:noFill/>
              <a:ln w="811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7" name="Freeform 117"/>
              <p:cNvSpPr>
                <a:spLocks/>
              </p:cNvSpPr>
              <p:nvPr/>
            </p:nvSpPr>
            <p:spPr bwMode="auto">
              <a:xfrm>
                <a:off x="7753" y="310"/>
                <a:ext cx="97" cy="74"/>
              </a:xfrm>
              <a:custGeom>
                <a:avLst/>
                <a:gdLst>
                  <a:gd name="T0" fmla="+- 0 7753 7753"/>
                  <a:gd name="T1" fmla="*/ T0 w 97"/>
                  <a:gd name="T2" fmla="+- 0 311 311"/>
                  <a:gd name="T3" fmla="*/ 311 h 74"/>
                  <a:gd name="T4" fmla="+- 0 7765 7753"/>
                  <a:gd name="T5" fmla="*/ T4 w 97"/>
                  <a:gd name="T6" fmla="+- 0 327 311"/>
                  <a:gd name="T7" fmla="*/ 327 h 74"/>
                  <a:gd name="T8" fmla="+- 0 7773 7753"/>
                  <a:gd name="T9" fmla="*/ T8 w 97"/>
                  <a:gd name="T10" fmla="+- 0 345 311"/>
                  <a:gd name="T11" fmla="*/ 345 h 74"/>
                  <a:gd name="T12" fmla="+- 0 7776 7753"/>
                  <a:gd name="T13" fmla="*/ T12 w 97"/>
                  <a:gd name="T14" fmla="+- 0 364 311"/>
                  <a:gd name="T15" fmla="*/ 364 h 74"/>
                  <a:gd name="T16" fmla="+- 0 7774 7753"/>
                  <a:gd name="T17" fmla="*/ T16 w 97"/>
                  <a:gd name="T18" fmla="+- 0 384 311"/>
                  <a:gd name="T19" fmla="*/ 384 h 74"/>
                  <a:gd name="T20" fmla="+- 0 7850 7753"/>
                  <a:gd name="T21" fmla="*/ T20 w 97"/>
                  <a:gd name="T22" fmla="+- 0 323 311"/>
                  <a:gd name="T23" fmla="*/ 323 h 74"/>
                  <a:gd name="T24" fmla="+- 0 7753 7753"/>
                  <a:gd name="T25" fmla="*/ T24 w 97"/>
                  <a:gd name="T26" fmla="+- 0 311 311"/>
                  <a:gd name="T27" fmla="*/ 311 h 7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7" h="74">
                    <a:moveTo>
                      <a:pt x="0" y="0"/>
                    </a:moveTo>
                    <a:lnTo>
                      <a:pt x="12" y="16"/>
                    </a:lnTo>
                    <a:lnTo>
                      <a:pt x="20" y="34"/>
                    </a:lnTo>
                    <a:lnTo>
                      <a:pt x="23" y="53"/>
                    </a:lnTo>
                    <a:lnTo>
                      <a:pt x="21" y="73"/>
                    </a:lnTo>
                    <a:lnTo>
                      <a:pt x="97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8" name="Line 118"/>
              <p:cNvSpPr>
                <a:spLocks noChangeShapeType="1"/>
              </p:cNvSpPr>
              <p:nvPr/>
            </p:nvSpPr>
            <p:spPr bwMode="auto">
              <a:xfrm>
                <a:off x="7836" y="493"/>
                <a:ext cx="0" cy="266"/>
              </a:xfrm>
              <a:prstGeom prst="line">
                <a:avLst/>
              </a:prstGeom>
              <a:noFill/>
              <a:ln w="811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9" name="Freeform 119"/>
              <p:cNvSpPr>
                <a:spLocks/>
              </p:cNvSpPr>
              <p:nvPr/>
            </p:nvSpPr>
            <p:spPr bwMode="auto">
              <a:xfrm>
                <a:off x="7785" y="462"/>
                <a:ext cx="95" cy="76"/>
              </a:xfrm>
              <a:custGeom>
                <a:avLst/>
                <a:gdLst>
                  <a:gd name="T0" fmla="+- 0 7785 7785"/>
                  <a:gd name="T1" fmla="*/ T0 w 95"/>
                  <a:gd name="T2" fmla="+- 0 463 463"/>
                  <a:gd name="T3" fmla="*/ 463 h 76"/>
                  <a:gd name="T4" fmla="+- 0 7796 7785"/>
                  <a:gd name="T5" fmla="*/ T4 w 95"/>
                  <a:gd name="T6" fmla="+- 0 481 463"/>
                  <a:gd name="T7" fmla="*/ 481 h 76"/>
                  <a:gd name="T8" fmla="+- 0 7801 7785"/>
                  <a:gd name="T9" fmla="*/ T8 w 95"/>
                  <a:gd name="T10" fmla="+- 0 499 463"/>
                  <a:gd name="T11" fmla="*/ 499 h 76"/>
                  <a:gd name="T12" fmla="+- 0 7802 7785"/>
                  <a:gd name="T13" fmla="*/ T12 w 95"/>
                  <a:gd name="T14" fmla="+- 0 518 463"/>
                  <a:gd name="T15" fmla="*/ 518 h 76"/>
                  <a:gd name="T16" fmla="+- 0 7798 7785"/>
                  <a:gd name="T17" fmla="*/ T16 w 95"/>
                  <a:gd name="T18" fmla="+- 0 538 463"/>
                  <a:gd name="T19" fmla="*/ 538 h 76"/>
                  <a:gd name="T20" fmla="+- 0 7880 7785"/>
                  <a:gd name="T21" fmla="*/ T20 w 95"/>
                  <a:gd name="T22" fmla="+- 0 485 463"/>
                  <a:gd name="T23" fmla="*/ 485 h 76"/>
                  <a:gd name="T24" fmla="+- 0 7785 7785"/>
                  <a:gd name="T25" fmla="*/ T24 w 95"/>
                  <a:gd name="T26" fmla="+- 0 463 463"/>
                  <a:gd name="T27" fmla="*/ 463 h 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5" h="76">
                    <a:moveTo>
                      <a:pt x="0" y="0"/>
                    </a:moveTo>
                    <a:lnTo>
                      <a:pt x="11" y="18"/>
                    </a:lnTo>
                    <a:lnTo>
                      <a:pt x="16" y="36"/>
                    </a:lnTo>
                    <a:lnTo>
                      <a:pt x="17" y="55"/>
                    </a:lnTo>
                    <a:lnTo>
                      <a:pt x="13" y="75"/>
                    </a:lnTo>
                    <a:lnTo>
                      <a:pt x="95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0" name="Line 120"/>
              <p:cNvSpPr>
                <a:spLocks noChangeShapeType="1"/>
              </p:cNvSpPr>
              <p:nvPr/>
            </p:nvSpPr>
            <p:spPr bwMode="auto">
              <a:xfrm>
                <a:off x="7866" y="660"/>
                <a:ext cx="0" cy="99"/>
              </a:xfrm>
              <a:prstGeom prst="line">
                <a:avLst/>
              </a:prstGeom>
              <a:noFill/>
              <a:ln w="811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1" name="Freeform 121"/>
              <p:cNvSpPr>
                <a:spLocks/>
              </p:cNvSpPr>
              <p:nvPr/>
            </p:nvSpPr>
            <p:spPr bwMode="auto">
              <a:xfrm>
                <a:off x="7818" y="625"/>
                <a:ext cx="92" cy="77"/>
              </a:xfrm>
              <a:custGeom>
                <a:avLst/>
                <a:gdLst>
                  <a:gd name="T0" fmla="+- 0 7819 7819"/>
                  <a:gd name="T1" fmla="*/ T0 w 92"/>
                  <a:gd name="T2" fmla="+- 0 625 625"/>
                  <a:gd name="T3" fmla="*/ 625 h 77"/>
                  <a:gd name="T4" fmla="+- 0 7827 7819"/>
                  <a:gd name="T5" fmla="*/ T4 w 92"/>
                  <a:gd name="T6" fmla="+- 0 644 625"/>
                  <a:gd name="T7" fmla="*/ 644 h 77"/>
                  <a:gd name="T8" fmla="+- 0 7831 7819"/>
                  <a:gd name="T9" fmla="*/ T8 w 92"/>
                  <a:gd name="T10" fmla="+- 0 663 625"/>
                  <a:gd name="T11" fmla="*/ 663 h 77"/>
                  <a:gd name="T12" fmla="+- 0 7830 7819"/>
                  <a:gd name="T13" fmla="*/ T12 w 92"/>
                  <a:gd name="T14" fmla="+- 0 682 625"/>
                  <a:gd name="T15" fmla="*/ 682 h 77"/>
                  <a:gd name="T16" fmla="+- 0 7824 7819"/>
                  <a:gd name="T17" fmla="*/ T16 w 92"/>
                  <a:gd name="T18" fmla="+- 0 701 625"/>
                  <a:gd name="T19" fmla="*/ 701 h 77"/>
                  <a:gd name="T20" fmla="+- 0 7910 7819"/>
                  <a:gd name="T21" fmla="*/ T20 w 92"/>
                  <a:gd name="T22" fmla="+- 0 658 625"/>
                  <a:gd name="T23" fmla="*/ 658 h 77"/>
                  <a:gd name="T24" fmla="+- 0 7819 7819"/>
                  <a:gd name="T25" fmla="*/ T24 w 92"/>
                  <a:gd name="T26" fmla="+- 0 625 625"/>
                  <a:gd name="T27" fmla="*/ 625 h 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2" h="77">
                    <a:moveTo>
                      <a:pt x="0" y="0"/>
                    </a:moveTo>
                    <a:lnTo>
                      <a:pt x="8" y="19"/>
                    </a:lnTo>
                    <a:lnTo>
                      <a:pt x="12" y="38"/>
                    </a:lnTo>
                    <a:lnTo>
                      <a:pt x="11" y="57"/>
                    </a:lnTo>
                    <a:lnTo>
                      <a:pt x="5" y="76"/>
                    </a:lnTo>
                    <a:lnTo>
                      <a:pt x="91" y="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2" name="Line 122"/>
              <p:cNvSpPr>
                <a:spLocks noChangeShapeType="1"/>
              </p:cNvSpPr>
              <p:nvPr/>
            </p:nvSpPr>
            <p:spPr bwMode="auto">
              <a:xfrm>
                <a:off x="6304" y="755"/>
                <a:ext cx="1401" cy="809"/>
              </a:xfrm>
              <a:prstGeom prst="line">
                <a:avLst/>
              </a:prstGeom>
              <a:noFill/>
              <a:ln w="811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3" name="Freeform 123"/>
              <p:cNvSpPr>
                <a:spLocks/>
              </p:cNvSpPr>
              <p:nvPr/>
            </p:nvSpPr>
            <p:spPr bwMode="auto">
              <a:xfrm>
                <a:off x="7647" y="1508"/>
                <a:ext cx="97" cy="78"/>
              </a:xfrm>
              <a:custGeom>
                <a:avLst/>
                <a:gdLst>
                  <a:gd name="T0" fmla="+- 0 7686 7648"/>
                  <a:gd name="T1" fmla="*/ T0 w 97"/>
                  <a:gd name="T2" fmla="+- 0 1509 1509"/>
                  <a:gd name="T3" fmla="*/ 1509 h 78"/>
                  <a:gd name="T4" fmla="+- 0 7683 7648"/>
                  <a:gd name="T5" fmla="*/ T4 w 97"/>
                  <a:gd name="T6" fmla="+- 0 1529 1509"/>
                  <a:gd name="T7" fmla="*/ 1529 h 78"/>
                  <a:gd name="T8" fmla="+- 0 7675 7648"/>
                  <a:gd name="T9" fmla="*/ T8 w 97"/>
                  <a:gd name="T10" fmla="+- 0 1547 1509"/>
                  <a:gd name="T11" fmla="*/ 1547 h 78"/>
                  <a:gd name="T12" fmla="+- 0 7663 7648"/>
                  <a:gd name="T13" fmla="*/ T12 w 97"/>
                  <a:gd name="T14" fmla="+- 0 1562 1509"/>
                  <a:gd name="T15" fmla="*/ 1562 h 78"/>
                  <a:gd name="T16" fmla="+- 0 7648 7648"/>
                  <a:gd name="T17" fmla="*/ T16 w 97"/>
                  <a:gd name="T18" fmla="+- 0 1575 1509"/>
                  <a:gd name="T19" fmla="*/ 1575 h 78"/>
                  <a:gd name="T20" fmla="+- 0 7744 7648"/>
                  <a:gd name="T21" fmla="*/ T20 w 97"/>
                  <a:gd name="T22" fmla="+- 0 1586 1509"/>
                  <a:gd name="T23" fmla="*/ 1586 h 78"/>
                  <a:gd name="T24" fmla="+- 0 7686 7648"/>
                  <a:gd name="T25" fmla="*/ T24 w 97"/>
                  <a:gd name="T26" fmla="+- 0 1509 1509"/>
                  <a:gd name="T27" fmla="*/ 1509 h 7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7" h="78">
                    <a:moveTo>
                      <a:pt x="38" y="0"/>
                    </a:moveTo>
                    <a:lnTo>
                      <a:pt x="35" y="20"/>
                    </a:lnTo>
                    <a:lnTo>
                      <a:pt x="27" y="38"/>
                    </a:lnTo>
                    <a:lnTo>
                      <a:pt x="15" y="53"/>
                    </a:lnTo>
                    <a:lnTo>
                      <a:pt x="0" y="66"/>
                    </a:lnTo>
                    <a:lnTo>
                      <a:pt x="96" y="77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4" name="Line 124"/>
              <p:cNvSpPr>
                <a:spLocks noChangeShapeType="1"/>
              </p:cNvSpPr>
              <p:nvPr/>
            </p:nvSpPr>
            <p:spPr bwMode="auto">
              <a:xfrm>
                <a:off x="6304" y="755"/>
                <a:ext cx="1459" cy="599"/>
              </a:xfrm>
              <a:prstGeom prst="line">
                <a:avLst/>
              </a:prstGeom>
              <a:noFill/>
              <a:ln w="811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5" name="Freeform 125"/>
              <p:cNvSpPr>
                <a:spLocks/>
              </p:cNvSpPr>
              <p:nvPr/>
            </p:nvSpPr>
            <p:spPr bwMode="auto">
              <a:xfrm>
                <a:off x="7706" y="1302"/>
                <a:ext cx="98" cy="71"/>
              </a:xfrm>
              <a:custGeom>
                <a:avLst/>
                <a:gdLst>
                  <a:gd name="T0" fmla="+- 0 7736 7707"/>
                  <a:gd name="T1" fmla="*/ T0 w 98"/>
                  <a:gd name="T2" fmla="+- 0 1302 1302"/>
                  <a:gd name="T3" fmla="*/ 1302 h 71"/>
                  <a:gd name="T4" fmla="+- 0 7735 7707"/>
                  <a:gd name="T5" fmla="*/ T4 w 98"/>
                  <a:gd name="T6" fmla="+- 0 1323 1302"/>
                  <a:gd name="T7" fmla="*/ 1323 h 71"/>
                  <a:gd name="T8" fmla="+- 0 7730 7707"/>
                  <a:gd name="T9" fmla="*/ T8 w 98"/>
                  <a:gd name="T10" fmla="+- 0 1341 1302"/>
                  <a:gd name="T11" fmla="*/ 1341 h 71"/>
                  <a:gd name="T12" fmla="+- 0 7721 7707"/>
                  <a:gd name="T13" fmla="*/ T12 w 98"/>
                  <a:gd name="T14" fmla="+- 0 1358 1302"/>
                  <a:gd name="T15" fmla="*/ 1358 h 71"/>
                  <a:gd name="T16" fmla="+- 0 7707 7707"/>
                  <a:gd name="T17" fmla="*/ T16 w 98"/>
                  <a:gd name="T18" fmla="+- 0 1373 1302"/>
                  <a:gd name="T19" fmla="*/ 1373 h 71"/>
                  <a:gd name="T20" fmla="+- 0 7804 7707"/>
                  <a:gd name="T21" fmla="*/ T20 w 98"/>
                  <a:gd name="T22" fmla="+- 0 1371 1302"/>
                  <a:gd name="T23" fmla="*/ 1371 h 71"/>
                  <a:gd name="T24" fmla="+- 0 7736 7707"/>
                  <a:gd name="T25" fmla="*/ T24 w 98"/>
                  <a:gd name="T26" fmla="+- 0 1302 1302"/>
                  <a:gd name="T27" fmla="*/ 1302 h 7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8" h="71">
                    <a:moveTo>
                      <a:pt x="29" y="0"/>
                    </a:moveTo>
                    <a:lnTo>
                      <a:pt x="28" y="21"/>
                    </a:lnTo>
                    <a:lnTo>
                      <a:pt x="23" y="39"/>
                    </a:lnTo>
                    <a:lnTo>
                      <a:pt x="14" y="56"/>
                    </a:lnTo>
                    <a:lnTo>
                      <a:pt x="0" y="71"/>
                    </a:lnTo>
                    <a:lnTo>
                      <a:pt x="97" y="69"/>
                    </a:lnTo>
                    <a:lnTo>
                      <a:pt x="29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6" name="Line 126"/>
              <p:cNvSpPr>
                <a:spLocks noChangeShapeType="1"/>
              </p:cNvSpPr>
              <p:nvPr/>
            </p:nvSpPr>
            <p:spPr bwMode="auto">
              <a:xfrm>
                <a:off x="7806" y="1179"/>
                <a:ext cx="0" cy="0"/>
              </a:xfrm>
              <a:prstGeom prst="line">
                <a:avLst/>
              </a:prstGeom>
              <a:noFill/>
              <a:ln w="811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7" name="Freeform 127"/>
              <p:cNvSpPr>
                <a:spLocks/>
              </p:cNvSpPr>
              <p:nvPr/>
            </p:nvSpPr>
            <p:spPr bwMode="auto">
              <a:xfrm>
                <a:off x="7753" y="1129"/>
                <a:ext cx="97" cy="74"/>
              </a:xfrm>
              <a:custGeom>
                <a:avLst/>
                <a:gdLst>
                  <a:gd name="T0" fmla="+- 0 7774 7753"/>
                  <a:gd name="T1" fmla="*/ T0 w 97"/>
                  <a:gd name="T2" fmla="+- 0 1130 1130"/>
                  <a:gd name="T3" fmla="*/ 1130 h 74"/>
                  <a:gd name="T4" fmla="+- 0 7776 7753"/>
                  <a:gd name="T5" fmla="*/ T4 w 97"/>
                  <a:gd name="T6" fmla="+- 0 1150 1130"/>
                  <a:gd name="T7" fmla="*/ 1150 h 74"/>
                  <a:gd name="T8" fmla="+- 0 7773 7753"/>
                  <a:gd name="T9" fmla="*/ T8 w 97"/>
                  <a:gd name="T10" fmla="+- 0 1169 1130"/>
                  <a:gd name="T11" fmla="*/ 1169 h 74"/>
                  <a:gd name="T12" fmla="+- 0 7765 7753"/>
                  <a:gd name="T13" fmla="*/ T12 w 97"/>
                  <a:gd name="T14" fmla="+- 0 1187 1130"/>
                  <a:gd name="T15" fmla="*/ 1187 h 74"/>
                  <a:gd name="T16" fmla="+- 0 7753 7753"/>
                  <a:gd name="T17" fmla="*/ T16 w 97"/>
                  <a:gd name="T18" fmla="+- 0 1204 1130"/>
                  <a:gd name="T19" fmla="*/ 1204 h 74"/>
                  <a:gd name="T20" fmla="+- 0 7850 7753"/>
                  <a:gd name="T21" fmla="*/ T20 w 97"/>
                  <a:gd name="T22" fmla="+- 0 1191 1130"/>
                  <a:gd name="T23" fmla="*/ 1191 h 74"/>
                  <a:gd name="T24" fmla="+- 0 7774 7753"/>
                  <a:gd name="T25" fmla="*/ T24 w 97"/>
                  <a:gd name="T26" fmla="+- 0 1130 1130"/>
                  <a:gd name="T27" fmla="*/ 1130 h 7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7" h="74">
                    <a:moveTo>
                      <a:pt x="21" y="0"/>
                    </a:moveTo>
                    <a:lnTo>
                      <a:pt x="23" y="20"/>
                    </a:lnTo>
                    <a:lnTo>
                      <a:pt x="20" y="39"/>
                    </a:lnTo>
                    <a:lnTo>
                      <a:pt x="12" y="57"/>
                    </a:lnTo>
                    <a:lnTo>
                      <a:pt x="0" y="74"/>
                    </a:lnTo>
                    <a:lnTo>
                      <a:pt x="97" y="6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8" name="Line 128"/>
              <p:cNvSpPr>
                <a:spLocks noChangeShapeType="1"/>
              </p:cNvSpPr>
              <p:nvPr/>
            </p:nvSpPr>
            <p:spPr bwMode="auto">
              <a:xfrm>
                <a:off x="7836" y="1021"/>
                <a:ext cx="0" cy="0"/>
              </a:xfrm>
              <a:prstGeom prst="line">
                <a:avLst/>
              </a:prstGeom>
              <a:noFill/>
              <a:ln w="811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9" name="Freeform 129"/>
              <p:cNvSpPr>
                <a:spLocks/>
              </p:cNvSpPr>
              <p:nvPr/>
            </p:nvSpPr>
            <p:spPr bwMode="auto">
              <a:xfrm>
                <a:off x="7785" y="975"/>
                <a:ext cx="95" cy="76"/>
              </a:xfrm>
              <a:custGeom>
                <a:avLst/>
                <a:gdLst>
                  <a:gd name="T0" fmla="+- 0 7798 7785"/>
                  <a:gd name="T1" fmla="*/ T0 w 95"/>
                  <a:gd name="T2" fmla="+- 0 976 976"/>
                  <a:gd name="T3" fmla="*/ 976 h 76"/>
                  <a:gd name="T4" fmla="+- 0 7802 7785"/>
                  <a:gd name="T5" fmla="*/ T4 w 95"/>
                  <a:gd name="T6" fmla="+- 0 996 976"/>
                  <a:gd name="T7" fmla="*/ 996 h 76"/>
                  <a:gd name="T8" fmla="+- 0 7801 7785"/>
                  <a:gd name="T9" fmla="*/ T8 w 95"/>
                  <a:gd name="T10" fmla="+- 0 1015 976"/>
                  <a:gd name="T11" fmla="*/ 1015 h 76"/>
                  <a:gd name="T12" fmla="+- 0 7796 7785"/>
                  <a:gd name="T13" fmla="*/ T12 w 95"/>
                  <a:gd name="T14" fmla="+- 0 1034 976"/>
                  <a:gd name="T15" fmla="*/ 1034 h 76"/>
                  <a:gd name="T16" fmla="+- 0 7785 7785"/>
                  <a:gd name="T17" fmla="*/ T16 w 95"/>
                  <a:gd name="T18" fmla="+- 0 1051 976"/>
                  <a:gd name="T19" fmla="*/ 1051 h 76"/>
                  <a:gd name="T20" fmla="+- 0 7880 7785"/>
                  <a:gd name="T21" fmla="*/ T20 w 95"/>
                  <a:gd name="T22" fmla="+- 0 1029 976"/>
                  <a:gd name="T23" fmla="*/ 1029 h 76"/>
                  <a:gd name="T24" fmla="+- 0 7798 7785"/>
                  <a:gd name="T25" fmla="*/ T24 w 95"/>
                  <a:gd name="T26" fmla="+- 0 976 976"/>
                  <a:gd name="T27" fmla="*/ 976 h 7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5" h="76">
                    <a:moveTo>
                      <a:pt x="13" y="0"/>
                    </a:moveTo>
                    <a:lnTo>
                      <a:pt x="17" y="20"/>
                    </a:lnTo>
                    <a:lnTo>
                      <a:pt x="16" y="39"/>
                    </a:lnTo>
                    <a:lnTo>
                      <a:pt x="11" y="58"/>
                    </a:lnTo>
                    <a:lnTo>
                      <a:pt x="0" y="75"/>
                    </a:lnTo>
                    <a:lnTo>
                      <a:pt x="95" y="53"/>
                    </a:lnTo>
                    <a:lnTo>
                      <a:pt x="13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0" name="Line 130"/>
              <p:cNvSpPr>
                <a:spLocks noChangeShapeType="1"/>
              </p:cNvSpPr>
              <p:nvPr/>
            </p:nvSpPr>
            <p:spPr bwMode="auto">
              <a:xfrm>
                <a:off x="7866" y="854"/>
                <a:ext cx="0" cy="0"/>
              </a:xfrm>
              <a:prstGeom prst="line">
                <a:avLst/>
              </a:prstGeom>
              <a:noFill/>
              <a:ln w="811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1" name="Freeform 131"/>
              <p:cNvSpPr>
                <a:spLocks/>
              </p:cNvSpPr>
              <p:nvPr/>
            </p:nvSpPr>
            <p:spPr bwMode="auto">
              <a:xfrm>
                <a:off x="7818" y="812"/>
                <a:ext cx="92" cy="77"/>
              </a:xfrm>
              <a:custGeom>
                <a:avLst/>
                <a:gdLst>
                  <a:gd name="T0" fmla="+- 0 7824 7819"/>
                  <a:gd name="T1" fmla="*/ T0 w 92"/>
                  <a:gd name="T2" fmla="+- 0 813 813"/>
                  <a:gd name="T3" fmla="*/ 813 h 77"/>
                  <a:gd name="T4" fmla="+- 0 7830 7819"/>
                  <a:gd name="T5" fmla="*/ T4 w 92"/>
                  <a:gd name="T6" fmla="+- 0 832 813"/>
                  <a:gd name="T7" fmla="*/ 832 h 77"/>
                  <a:gd name="T8" fmla="+- 0 7831 7819"/>
                  <a:gd name="T9" fmla="*/ T8 w 92"/>
                  <a:gd name="T10" fmla="+- 0 851 813"/>
                  <a:gd name="T11" fmla="*/ 851 h 77"/>
                  <a:gd name="T12" fmla="+- 0 7827 7819"/>
                  <a:gd name="T13" fmla="*/ T12 w 92"/>
                  <a:gd name="T14" fmla="+- 0 870 813"/>
                  <a:gd name="T15" fmla="*/ 870 h 77"/>
                  <a:gd name="T16" fmla="+- 0 7819 7819"/>
                  <a:gd name="T17" fmla="*/ T16 w 92"/>
                  <a:gd name="T18" fmla="+- 0 889 813"/>
                  <a:gd name="T19" fmla="*/ 889 h 77"/>
                  <a:gd name="T20" fmla="+- 0 7910 7819"/>
                  <a:gd name="T21" fmla="*/ T20 w 92"/>
                  <a:gd name="T22" fmla="+- 0 856 813"/>
                  <a:gd name="T23" fmla="*/ 856 h 77"/>
                  <a:gd name="T24" fmla="+- 0 7824 7819"/>
                  <a:gd name="T25" fmla="*/ T24 w 92"/>
                  <a:gd name="T26" fmla="+- 0 813 813"/>
                  <a:gd name="T27" fmla="*/ 813 h 7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2" h="77">
                    <a:moveTo>
                      <a:pt x="5" y="0"/>
                    </a:moveTo>
                    <a:lnTo>
                      <a:pt x="11" y="19"/>
                    </a:lnTo>
                    <a:lnTo>
                      <a:pt x="12" y="38"/>
                    </a:lnTo>
                    <a:lnTo>
                      <a:pt x="8" y="57"/>
                    </a:lnTo>
                    <a:lnTo>
                      <a:pt x="0" y="76"/>
                    </a:lnTo>
                    <a:lnTo>
                      <a:pt x="91" y="43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2" name="AutoShape 132"/>
              <p:cNvSpPr>
                <a:spLocks/>
              </p:cNvSpPr>
              <p:nvPr/>
            </p:nvSpPr>
            <p:spPr bwMode="auto">
              <a:xfrm>
                <a:off x="6797" y="345"/>
                <a:ext cx="905" cy="760"/>
              </a:xfrm>
              <a:custGeom>
                <a:avLst/>
                <a:gdLst>
                  <a:gd name="T0" fmla="+- 0 6798 6798"/>
                  <a:gd name="T1" fmla="*/ T0 w 905"/>
                  <a:gd name="T2" fmla="+- 0 474 346"/>
                  <a:gd name="T3" fmla="*/ 474 h 760"/>
                  <a:gd name="T4" fmla="+- 0 7007 6798"/>
                  <a:gd name="T5" fmla="*/ T4 w 905"/>
                  <a:gd name="T6" fmla="+- 0 571 346"/>
                  <a:gd name="T7" fmla="*/ 571 h 760"/>
                  <a:gd name="T8" fmla="+- 0 7088 6798"/>
                  <a:gd name="T9" fmla="*/ T8 w 905"/>
                  <a:gd name="T10" fmla="+- 0 670 346"/>
                  <a:gd name="T11" fmla="*/ 670 h 760"/>
                  <a:gd name="T12" fmla="+- 0 7052 6798"/>
                  <a:gd name="T13" fmla="*/ T12 w 905"/>
                  <a:gd name="T14" fmla="+- 0 828 346"/>
                  <a:gd name="T15" fmla="*/ 828 h 760"/>
                  <a:gd name="T16" fmla="+- 0 6910 6798"/>
                  <a:gd name="T17" fmla="*/ T16 w 905"/>
                  <a:gd name="T18" fmla="+- 0 1105 346"/>
                  <a:gd name="T19" fmla="*/ 1105 h 760"/>
                  <a:gd name="T20" fmla="+- 0 7412 6798"/>
                  <a:gd name="T21" fmla="*/ T20 w 905"/>
                  <a:gd name="T22" fmla="+- 0 346 346"/>
                  <a:gd name="T23" fmla="*/ 346 h 760"/>
                  <a:gd name="T24" fmla="+- 0 7621 6798"/>
                  <a:gd name="T25" fmla="*/ T24 w 905"/>
                  <a:gd name="T26" fmla="+- 0 443 346"/>
                  <a:gd name="T27" fmla="*/ 443 h 760"/>
                  <a:gd name="T28" fmla="+- 0 7703 6798"/>
                  <a:gd name="T29" fmla="*/ T28 w 905"/>
                  <a:gd name="T30" fmla="+- 0 541 346"/>
                  <a:gd name="T31" fmla="*/ 541 h 760"/>
                  <a:gd name="T32" fmla="+- 0 7667 6798"/>
                  <a:gd name="T33" fmla="*/ T32 w 905"/>
                  <a:gd name="T34" fmla="+- 0 699 346"/>
                  <a:gd name="T35" fmla="*/ 699 h 760"/>
                  <a:gd name="T36" fmla="+- 0 7525 6798"/>
                  <a:gd name="T37" fmla="*/ T36 w 905"/>
                  <a:gd name="T38" fmla="+- 0 977 346"/>
                  <a:gd name="T39" fmla="*/ 977 h 76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</a:cxnLst>
                <a:rect l="0" t="0" r="r" b="b"/>
                <a:pathLst>
                  <a:path w="905" h="760">
                    <a:moveTo>
                      <a:pt x="0" y="128"/>
                    </a:moveTo>
                    <a:lnTo>
                      <a:pt x="209" y="225"/>
                    </a:lnTo>
                    <a:lnTo>
                      <a:pt x="290" y="324"/>
                    </a:lnTo>
                    <a:lnTo>
                      <a:pt x="254" y="482"/>
                    </a:lnTo>
                    <a:lnTo>
                      <a:pt x="112" y="759"/>
                    </a:lnTo>
                    <a:moveTo>
                      <a:pt x="614" y="0"/>
                    </a:moveTo>
                    <a:lnTo>
                      <a:pt x="823" y="97"/>
                    </a:lnTo>
                    <a:lnTo>
                      <a:pt x="905" y="195"/>
                    </a:lnTo>
                    <a:lnTo>
                      <a:pt x="869" y="353"/>
                    </a:lnTo>
                    <a:lnTo>
                      <a:pt x="727" y="631"/>
                    </a:lnTo>
                  </a:path>
                </a:pathLst>
              </a:custGeom>
              <a:noFill/>
              <a:ln w="811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3" name="AutoShape 133"/>
              <p:cNvSpPr>
                <a:spLocks/>
              </p:cNvSpPr>
              <p:nvPr/>
            </p:nvSpPr>
            <p:spPr bwMode="auto">
              <a:xfrm>
                <a:off x="6866" y="1131"/>
                <a:ext cx="668" cy="447"/>
              </a:xfrm>
              <a:custGeom>
                <a:avLst/>
                <a:gdLst>
                  <a:gd name="T0" fmla="+- 0 6937 6866"/>
                  <a:gd name="T1" fmla="*/ T0 w 668"/>
                  <a:gd name="T2" fmla="+- 0 1192 1131"/>
                  <a:gd name="T3" fmla="*/ 1192 h 447"/>
                  <a:gd name="T4" fmla="+- 0 6921 6866"/>
                  <a:gd name="T5" fmla="*/ T4 w 668"/>
                  <a:gd name="T6" fmla="+- 0 1153 1131"/>
                  <a:gd name="T7" fmla="*/ 1153 h 447"/>
                  <a:gd name="T8" fmla="+- 0 6891 6866"/>
                  <a:gd name="T9" fmla="*/ T8 w 668"/>
                  <a:gd name="T10" fmla="+- 0 1182 1131"/>
                  <a:gd name="T11" fmla="*/ 1182 h 447"/>
                  <a:gd name="T12" fmla="+- 0 6903 6866"/>
                  <a:gd name="T13" fmla="*/ T12 w 668"/>
                  <a:gd name="T14" fmla="+- 0 1151 1131"/>
                  <a:gd name="T15" fmla="*/ 1151 h 447"/>
                  <a:gd name="T16" fmla="+- 0 6906 6866"/>
                  <a:gd name="T17" fmla="*/ T16 w 668"/>
                  <a:gd name="T18" fmla="+- 0 1140 1131"/>
                  <a:gd name="T19" fmla="*/ 1140 h 447"/>
                  <a:gd name="T20" fmla="+- 0 6909 6866"/>
                  <a:gd name="T21" fmla="*/ T20 w 668"/>
                  <a:gd name="T22" fmla="+- 0 1151 1131"/>
                  <a:gd name="T23" fmla="*/ 1151 h 447"/>
                  <a:gd name="T24" fmla="+- 0 6921 6866"/>
                  <a:gd name="T25" fmla="*/ T24 w 668"/>
                  <a:gd name="T26" fmla="+- 0 1153 1131"/>
                  <a:gd name="T27" fmla="*/ 1153 h 447"/>
                  <a:gd name="T28" fmla="+- 0 6912 6866"/>
                  <a:gd name="T29" fmla="*/ T28 w 668"/>
                  <a:gd name="T30" fmla="+- 0 1131 1131"/>
                  <a:gd name="T31" fmla="*/ 1131 h 447"/>
                  <a:gd name="T32" fmla="+- 0 6866 6866"/>
                  <a:gd name="T33" fmla="*/ T32 w 668"/>
                  <a:gd name="T34" fmla="+- 0 1218 1131"/>
                  <a:gd name="T35" fmla="*/ 1218 h 447"/>
                  <a:gd name="T36" fmla="+- 0 6888 6866"/>
                  <a:gd name="T37" fmla="*/ T36 w 668"/>
                  <a:gd name="T38" fmla="+- 0 1192 1131"/>
                  <a:gd name="T39" fmla="*/ 1192 h 447"/>
                  <a:gd name="T40" fmla="+- 0 6935 6866"/>
                  <a:gd name="T41" fmla="*/ T40 w 668"/>
                  <a:gd name="T42" fmla="+- 0 1218 1131"/>
                  <a:gd name="T43" fmla="*/ 1218 h 447"/>
                  <a:gd name="T44" fmla="+- 0 7534 6866"/>
                  <a:gd name="T45" fmla="*/ T44 w 668"/>
                  <a:gd name="T46" fmla="+- 0 1548 1131"/>
                  <a:gd name="T47" fmla="*/ 1548 h 447"/>
                  <a:gd name="T48" fmla="+- 0 7528 6866"/>
                  <a:gd name="T49" fmla="*/ T48 w 668"/>
                  <a:gd name="T50" fmla="+- 0 1538 1131"/>
                  <a:gd name="T51" fmla="*/ 1538 h 447"/>
                  <a:gd name="T52" fmla="+- 0 7523 6866"/>
                  <a:gd name="T53" fmla="*/ T52 w 668"/>
                  <a:gd name="T54" fmla="+- 0 1533 1131"/>
                  <a:gd name="T55" fmla="*/ 1533 h 447"/>
                  <a:gd name="T56" fmla="+- 0 7522 6866"/>
                  <a:gd name="T57" fmla="*/ T56 w 668"/>
                  <a:gd name="T58" fmla="+- 0 1549 1131"/>
                  <a:gd name="T59" fmla="*/ 1549 h 447"/>
                  <a:gd name="T60" fmla="+- 0 7521 6866"/>
                  <a:gd name="T61" fmla="*/ T60 w 668"/>
                  <a:gd name="T62" fmla="+- 0 1558 1131"/>
                  <a:gd name="T63" fmla="*/ 1558 h 447"/>
                  <a:gd name="T64" fmla="+- 0 7519 6866"/>
                  <a:gd name="T65" fmla="*/ T64 w 668"/>
                  <a:gd name="T66" fmla="+- 0 1562 1131"/>
                  <a:gd name="T67" fmla="*/ 1562 h 447"/>
                  <a:gd name="T68" fmla="+- 0 7514 6866"/>
                  <a:gd name="T69" fmla="*/ T68 w 668"/>
                  <a:gd name="T70" fmla="+- 0 1566 1131"/>
                  <a:gd name="T71" fmla="*/ 1566 h 447"/>
                  <a:gd name="T72" fmla="+- 0 7508 6866"/>
                  <a:gd name="T73" fmla="*/ T72 w 668"/>
                  <a:gd name="T74" fmla="+- 0 1567 1131"/>
                  <a:gd name="T75" fmla="*/ 1567 h 447"/>
                  <a:gd name="T76" fmla="+- 0 7480 6866"/>
                  <a:gd name="T77" fmla="*/ T76 w 668"/>
                  <a:gd name="T78" fmla="+- 0 1567 1131"/>
                  <a:gd name="T79" fmla="*/ 1567 h 447"/>
                  <a:gd name="T80" fmla="+- 0 7505 6866"/>
                  <a:gd name="T81" fmla="*/ T80 w 668"/>
                  <a:gd name="T82" fmla="+- 0 1538 1131"/>
                  <a:gd name="T83" fmla="*/ 1538 h 447"/>
                  <a:gd name="T84" fmla="+- 0 7516 6866"/>
                  <a:gd name="T85" fmla="*/ T84 w 668"/>
                  <a:gd name="T86" fmla="+- 0 1540 1131"/>
                  <a:gd name="T87" fmla="*/ 1540 h 447"/>
                  <a:gd name="T88" fmla="+- 0 7521 6866"/>
                  <a:gd name="T89" fmla="*/ T88 w 668"/>
                  <a:gd name="T90" fmla="+- 0 1547 1131"/>
                  <a:gd name="T91" fmla="*/ 1547 h 447"/>
                  <a:gd name="T92" fmla="+- 0 7522 6866"/>
                  <a:gd name="T93" fmla="*/ T92 w 668"/>
                  <a:gd name="T94" fmla="+- 0 1533 1131"/>
                  <a:gd name="T95" fmla="*/ 1533 h 447"/>
                  <a:gd name="T96" fmla="+- 0 7522 6866"/>
                  <a:gd name="T97" fmla="*/ T96 w 668"/>
                  <a:gd name="T98" fmla="+- 0 1530 1131"/>
                  <a:gd name="T99" fmla="*/ 1530 h 447"/>
                  <a:gd name="T100" fmla="+- 0 7525 6866"/>
                  <a:gd name="T101" fmla="*/ T100 w 668"/>
                  <a:gd name="T102" fmla="+- 0 1527 1131"/>
                  <a:gd name="T103" fmla="*/ 1527 h 447"/>
                  <a:gd name="T104" fmla="+- 0 7530 6866"/>
                  <a:gd name="T105" fmla="*/ T104 w 668"/>
                  <a:gd name="T106" fmla="+- 0 1518 1131"/>
                  <a:gd name="T107" fmla="*/ 1518 h 447"/>
                  <a:gd name="T108" fmla="+- 0 7529 6866"/>
                  <a:gd name="T109" fmla="*/ T108 w 668"/>
                  <a:gd name="T110" fmla="+- 0 1505 1131"/>
                  <a:gd name="T111" fmla="*/ 1505 h 447"/>
                  <a:gd name="T112" fmla="+- 0 7524 6866"/>
                  <a:gd name="T113" fmla="*/ T112 w 668"/>
                  <a:gd name="T114" fmla="+- 0 1498 1131"/>
                  <a:gd name="T115" fmla="*/ 1498 h 447"/>
                  <a:gd name="T116" fmla="+- 0 7518 6866"/>
                  <a:gd name="T117" fmla="*/ T116 w 668"/>
                  <a:gd name="T118" fmla="+- 0 1494 1131"/>
                  <a:gd name="T119" fmla="*/ 1494 h 447"/>
                  <a:gd name="T120" fmla="+- 0 7518 6866"/>
                  <a:gd name="T121" fmla="*/ T120 w 668"/>
                  <a:gd name="T122" fmla="+- 0 1518 1131"/>
                  <a:gd name="T123" fmla="*/ 1518 h 447"/>
                  <a:gd name="T124" fmla="+- 0 7515 6866"/>
                  <a:gd name="T125" fmla="*/ T124 w 668"/>
                  <a:gd name="T126" fmla="+- 0 1524 1131"/>
                  <a:gd name="T127" fmla="*/ 1524 h 447"/>
                  <a:gd name="T128" fmla="+- 0 7507 6866"/>
                  <a:gd name="T129" fmla="*/ T128 w 668"/>
                  <a:gd name="T130" fmla="+- 0 1527 1131"/>
                  <a:gd name="T131" fmla="*/ 1527 h 447"/>
                  <a:gd name="T132" fmla="+- 0 7480 6866"/>
                  <a:gd name="T133" fmla="*/ T132 w 668"/>
                  <a:gd name="T134" fmla="+- 0 1527 1131"/>
                  <a:gd name="T135" fmla="*/ 1527 h 447"/>
                  <a:gd name="T136" fmla="+- 0 7503 6866"/>
                  <a:gd name="T137" fmla="*/ T136 w 668"/>
                  <a:gd name="T138" fmla="+- 0 1501 1131"/>
                  <a:gd name="T139" fmla="*/ 1501 h 447"/>
                  <a:gd name="T140" fmla="+- 0 7513 6866"/>
                  <a:gd name="T141" fmla="*/ T140 w 668"/>
                  <a:gd name="T142" fmla="+- 0 1503 1131"/>
                  <a:gd name="T143" fmla="*/ 1503 h 447"/>
                  <a:gd name="T144" fmla="+- 0 7518 6866"/>
                  <a:gd name="T145" fmla="*/ T144 w 668"/>
                  <a:gd name="T146" fmla="+- 0 1509 1131"/>
                  <a:gd name="T147" fmla="*/ 1509 h 447"/>
                  <a:gd name="T148" fmla="+- 0 7518 6866"/>
                  <a:gd name="T149" fmla="*/ T148 w 668"/>
                  <a:gd name="T150" fmla="+- 0 1494 1131"/>
                  <a:gd name="T151" fmla="*/ 1494 h 447"/>
                  <a:gd name="T152" fmla="+- 0 7508 6866"/>
                  <a:gd name="T153" fmla="*/ T152 w 668"/>
                  <a:gd name="T154" fmla="+- 0 1491 1131"/>
                  <a:gd name="T155" fmla="*/ 1491 h 447"/>
                  <a:gd name="T156" fmla="+- 0 7468 6866"/>
                  <a:gd name="T157" fmla="*/ T156 w 668"/>
                  <a:gd name="T158" fmla="+- 0 1578 1131"/>
                  <a:gd name="T159" fmla="*/ 1578 h 447"/>
                  <a:gd name="T160" fmla="+- 0 7512 6866"/>
                  <a:gd name="T161" fmla="*/ T160 w 668"/>
                  <a:gd name="T162" fmla="+- 0 1577 1131"/>
                  <a:gd name="T163" fmla="*/ 1577 h 447"/>
                  <a:gd name="T164" fmla="+- 0 7522 6866"/>
                  <a:gd name="T165" fmla="*/ T164 w 668"/>
                  <a:gd name="T166" fmla="+- 0 1574 1131"/>
                  <a:gd name="T167" fmla="*/ 1574 h 447"/>
                  <a:gd name="T168" fmla="+- 0 7530 6866"/>
                  <a:gd name="T169" fmla="*/ T168 w 668"/>
                  <a:gd name="T170" fmla="+- 0 1567 1131"/>
                  <a:gd name="T171" fmla="*/ 1567 h 447"/>
                  <a:gd name="T172" fmla="+- 0 7533 6866"/>
                  <a:gd name="T173" fmla="*/ T172 w 668"/>
                  <a:gd name="T174" fmla="+- 0 1560 1131"/>
                  <a:gd name="T175" fmla="*/ 1560 h 447"/>
                  <a:gd name="T176" fmla="+- 0 7534 6866"/>
                  <a:gd name="T177" fmla="*/ T176 w 668"/>
                  <a:gd name="T178" fmla="+- 0 1548 1131"/>
                  <a:gd name="T179" fmla="*/ 1548 h 4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</a:cxnLst>
                <a:rect l="0" t="0" r="r" b="b"/>
                <a:pathLst>
                  <a:path w="668" h="447">
                    <a:moveTo>
                      <a:pt x="82" y="87"/>
                    </a:moveTo>
                    <a:lnTo>
                      <a:pt x="71" y="61"/>
                    </a:lnTo>
                    <a:lnTo>
                      <a:pt x="67" y="51"/>
                    </a:lnTo>
                    <a:lnTo>
                      <a:pt x="55" y="22"/>
                    </a:lnTo>
                    <a:lnTo>
                      <a:pt x="55" y="51"/>
                    </a:lnTo>
                    <a:lnTo>
                      <a:pt x="25" y="51"/>
                    </a:lnTo>
                    <a:lnTo>
                      <a:pt x="35" y="26"/>
                    </a:lnTo>
                    <a:lnTo>
                      <a:pt x="37" y="20"/>
                    </a:lnTo>
                    <a:lnTo>
                      <a:pt x="39" y="15"/>
                    </a:lnTo>
                    <a:lnTo>
                      <a:pt x="40" y="9"/>
                    </a:lnTo>
                    <a:lnTo>
                      <a:pt x="41" y="14"/>
                    </a:lnTo>
                    <a:lnTo>
                      <a:pt x="43" y="20"/>
                    </a:lnTo>
                    <a:lnTo>
                      <a:pt x="55" y="51"/>
                    </a:lnTo>
                    <a:lnTo>
                      <a:pt x="55" y="22"/>
                    </a:lnTo>
                    <a:lnTo>
                      <a:pt x="50" y="9"/>
                    </a:lnTo>
                    <a:lnTo>
                      <a:pt x="46" y="0"/>
                    </a:lnTo>
                    <a:lnTo>
                      <a:pt x="34" y="0"/>
                    </a:lnTo>
                    <a:lnTo>
                      <a:pt x="0" y="87"/>
                    </a:lnTo>
                    <a:lnTo>
                      <a:pt x="13" y="87"/>
                    </a:lnTo>
                    <a:lnTo>
                      <a:pt x="22" y="61"/>
                    </a:lnTo>
                    <a:lnTo>
                      <a:pt x="58" y="61"/>
                    </a:lnTo>
                    <a:lnTo>
                      <a:pt x="69" y="87"/>
                    </a:lnTo>
                    <a:lnTo>
                      <a:pt x="82" y="87"/>
                    </a:lnTo>
                    <a:close/>
                    <a:moveTo>
                      <a:pt x="668" y="417"/>
                    </a:moveTo>
                    <a:lnTo>
                      <a:pt x="667" y="412"/>
                    </a:lnTo>
                    <a:lnTo>
                      <a:pt x="662" y="407"/>
                    </a:lnTo>
                    <a:lnTo>
                      <a:pt x="661" y="405"/>
                    </a:lnTo>
                    <a:lnTo>
                      <a:pt x="657" y="402"/>
                    </a:lnTo>
                    <a:lnTo>
                      <a:pt x="656" y="402"/>
                    </a:lnTo>
                    <a:lnTo>
                      <a:pt x="656" y="418"/>
                    </a:lnTo>
                    <a:lnTo>
                      <a:pt x="656" y="424"/>
                    </a:lnTo>
                    <a:lnTo>
                      <a:pt x="655" y="427"/>
                    </a:lnTo>
                    <a:lnTo>
                      <a:pt x="654" y="429"/>
                    </a:lnTo>
                    <a:lnTo>
                      <a:pt x="653" y="431"/>
                    </a:lnTo>
                    <a:lnTo>
                      <a:pt x="652" y="433"/>
                    </a:lnTo>
                    <a:lnTo>
                      <a:pt x="648" y="435"/>
                    </a:lnTo>
                    <a:lnTo>
                      <a:pt x="646" y="436"/>
                    </a:lnTo>
                    <a:lnTo>
                      <a:pt x="642" y="436"/>
                    </a:lnTo>
                    <a:lnTo>
                      <a:pt x="639" y="436"/>
                    </a:lnTo>
                    <a:lnTo>
                      <a:pt x="614" y="436"/>
                    </a:lnTo>
                    <a:lnTo>
                      <a:pt x="614" y="407"/>
                    </a:lnTo>
                    <a:lnTo>
                      <a:pt x="639" y="407"/>
                    </a:lnTo>
                    <a:lnTo>
                      <a:pt x="644" y="407"/>
                    </a:lnTo>
                    <a:lnTo>
                      <a:pt x="650" y="409"/>
                    </a:lnTo>
                    <a:lnTo>
                      <a:pt x="652" y="411"/>
                    </a:lnTo>
                    <a:lnTo>
                      <a:pt x="655" y="416"/>
                    </a:lnTo>
                    <a:lnTo>
                      <a:pt x="656" y="418"/>
                    </a:lnTo>
                    <a:lnTo>
                      <a:pt x="656" y="402"/>
                    </a:lnTo>
                    <a:lnTo>
                      <a:pt x="652" y="401"/>
                    </a:lnTo>
                    <a:lnTo>
                      <a:pt x="656" y="399"/>
                    </a:lnTo>
                    <a:lnTo>
                      <a:pt x="658" y="396"/>
                    </a:lnTo>
                    <a:lnTo>
                      <a:pt x="659" y="396"/>
                    </a:lnTo>
                    <a:lnTo>
                      <a:pt x="663" y="389"/>
                    </a:lnTo>
                    <a:lnTo>
                      <a:pt x="664" y="387"/>
                    </a:lnTo>
                    <a:lnTo>
                      <a:pt x="664" y="378"/>
                    </a:lnTo>
                    <a:lnTo>
                      <a:pt x="663" y="374"/>
                    </a:lnTo>
                    <a:lnTo>
                      <a:pt x="660" y="370"/>
                    </a:lnTo>
                    <a:lnTo>
                      <a:pt x="658" y="367"/>
                    </a:lnTo>
                    <a:lnTo>
                      <a:pt x="655" y="364"/>
                    </a:lnTo>
                    <a:lnTo>
                      <a:pt x="652" y="363"/>
                    </a:lnTo>
                    <a:lnTo>
                      <a:pt x="652" y="381"/>
                    </a:lnTo>
                    <a:lnTo>
                      <a:pt x="652" y="387"/>
                    </a:lnTo>
                    <a:lnTo>
                      <a:pt x="652" y="389"/>
                    </a:lnTo>
                    <a:lnTo>
                      <a:pt x="649" y="393"/>
                    </a:lnTo>
                    <a:lnTo>
                      <a:pt x="647" y="395"/>
                    </a:lnTo>
                    <a:lnTo>
                      <a:pt x="641" y="396"/>
                    </a:lnTo>
                    <a:lnTo>
                      <a:pt x="638" y="396"/>
                    </a:lnTo>
                    <a:lnTo>
                      <a:pt x="614" y="396"/>
                    </a:lnTo>
                    <a:lnTo>
                      <a:pt x="614" y="370"/>
                    </a:lnTo>
                    <a:lnTo>
                      <a:pt x="637" y="370"/>
                    </a:lnTo>
                    <a:lnTo>
                      <a:pt x="642" y="371"/>
                    </a:lnTo>
                    <a:lnTo>
                      <a:pt x="647" y="372"/>
                    </a:lnTo>
                    <a:lnTo>
                      <a:pt x="649" y="374"/>
                    </a:lnTo>
                    <a:lnTo>
                      <a:pt x="652" y="378"/>
                    </a:lnTo>
                    <a:lnTo>
                      <a:pt x="652" y="381"/>
                    </a:lnTo>
                    <a:lnTo>
                      <a:pt x="652" y="363"/>
                    </a:lnTo>
                    <a:lnTo>
                      <a:pt x="647" y="361"/>
                    </a:lnTo>
                    <a:lnTo>
                      <a:pt x="642" y="360"/>
                    </a:lnTo>
                    <a:lnTo>
                      <a:pt x="602" y="360"/>
                    </a:lnTo>
                    <a:lnTo>
                      <a:pt x="602" y="447"/>
                    </a:lnTo>
                    <a:lnTo>
                      <a:pt x="641" y="447"/>
                    </a:lnTo>
                    <a:lnTo>
                      <a:pt x="646" y="446"/>
                    </a:lnTo>
                    <a:lnTo>
                      <a:pt x="653" y="444"/>
                    </a:lnTo>
                    <a:lnTo>
                      <a:pt x="656" y="443"/>
                    </a:lnTo>
                    <a:lnTo>
                      <a:pt x="662" y="439"/>
                    </a:lnTo>
                    <a:lnTo>
                      <a:pt x="664" y="436"/>
                    </a:lnTo>
                    <a:lnTo>
                      <a:pt x="667" y="429"/>
                    </a:lnTo>
                    <a:lnTo>
                      <a:pt x="668" y="426"/>
                    </a:lnTo>
                    <a:lnTo>
                      <a:pt x="668" y="417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4" name="Freeform 134"/>
              <p:cNvSpPr>
                <a:spLocks/>
              </p:cNvSpPr>
              <p:nvPr/>
            </p:nvSpPr>
            <p:spPr bwMode="auto">
              <a:xfrm>
                <a:off x="7412" y="345"/>
                <a:ext cx="291" cy="631"/>
              </a:xfrm>
              <a:custGeom>
                <a:avLst/>
                <a:gdLst>
                  <a:gd name="T0" fmla="+- 0 7412 7412"/>
                  <a:gd name="T1" fmla="*/ T0 w 291"/>
                  <a:gd name="T2" fmla="+- 0 346 346"/>
                  <a:gd name="T3" fmla="*/ 346 h 631"/>
                  <a:gd name="T4" fmla="+- 0 7621 7412"/>
                  <a:gd name="T5" fmla="*/ T4 w 291"/>
                  <a:gd name="T6" fmla="+- 0 443 346"/>
                  <a:gd name="T7" fmla="*/ 443 h 631"/>
                  <a:gd name="T8" fmla="+- 0 7703 7412"/>
                  <a:gd name="T9" fmla="*/ T8 w 291"/>
                  <a:gd name="T10" fmla="+- 0 541 346"/>
                  <a:gd name="T11" fmla="*/ 541 h 631"/>
                  <a:gd name="T12" fmla="+- 0 7667 7412"/>
                  <a:gd name="T13" fmla="*/ T12 w 291"/>
                  <a:gd name="T14" fmla="+- 0 699 346"/>
                  <a:gd name="T15" fmla="*/ 699 h 631"/>
                  <a:gd name="T16" fmla="+- 0 7525 7412"/>
                  <a:gd name="T17" fmla="*/ T16 w 291"/>
                  <a:gd name="T18" fmla="+- 0 977 346"/>
                  <a:gd name="T19" fmla="*/ 977 h 63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91" h="631">
                    <a:moveTo>
                      <a:pt x="0" y="0"/>
                    </a:moveTo>
                    <a:lnTo>
                      <a:pt x="209" y="97"/>
                    </a:lnTo>
                    <a:lnTo>
                      <a:pt x="291" y="195"/>
                    </a:lnTo>
                    <a:lnTo>
                      <a:pt x="255" y="353"/>
                    </a:lnTo>
                    <a:lnTo>
                      <a:pt x="113" y="631"/>
                    </a:lnTo>
                  </a:path>
                </a:pathLst>
              </a:custGeom>
              <a:noFill/>
              <a:ln w="8115">
                <a:solidFill>
                  <a:srgbClr val="231F2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cxnSp>
          <p:nvCxnSpPr>
            <p:cNvPr id="3180" name="Straight Arrow Connector 3179"/>
            <p:cNvCxnSpPr>
              <a:stCxn id="3144" idx="0"/>
            </p:cNvCxnSpPr>
            <p:nvPr/>
          </p:nvCxnSpPr>
          <p:spPr>
            <a:xfrm flipV="1">
              <a:off x="407028" y="5650278"/>
              <a:ext cx="930038" cy="51886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4" name="Straight Arrow Connector 3183"/>
            <p:cNvCxnSpPr>
              <a:stCxn id="3144" idx="0"/>
            </p:cNvCxnSpPr>
            <p:nvPr/>
          </p:nvCxnSpPr>
          <p:spPr>
            <a:xfrm flipV="1">
              <a:off x="407028" y="5779017"/>
              <a:ext cx="930038" cy="39012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6" name="Straight Arrow Connector 3185"/>
            <p:cNvCxnSpPr>
              <a:stCxn id="3144" idx="0"/>
            </p:cNvCxnSpPr>
            <p:nvPr/>
          </p:nvCxnSpPr>
          <p:spPr>
            <a:xfrm flipV="1">
              <a:off x="407028" y="5886396"/>
              <a:ext cx="974765" cy="282746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8" name="Straight Arrow Connector 3187"/>
            <p:cNvCxnSpPr>
              <a:stCxn id="3144" idx="0"/>
              <a:endCxn id="3138" idx="0"/>
            </p:cNvCxnSpPr>
            <p:nvPr/>
          </p:nvCxnSpPr>
          <p:spPr>
            <a:xfrm flipV="1">
              <a:off x="407028" y="6002671"/>
              <a:ext cx="972518" cy="166471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0" name="Straight Arrow Connector 3189"/>
            <p:cNvCxnSpPr>
              <a:stCxn id="3144" idx="0"/>
            </p:cNvCxnSpPr>
            <p:nvPr/>
          </p:nvCxnSpPr>
          <p:spPr>
            <a:xfrm flipV="1">
              <a:off x="407028" y="6092208"/>
              <a:ext cx="1008065" cy="7693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2" name="Straight Arrow Connector 3191"/>
            <p:cNvCxnSpPr>
              <a:stCxn id="3144" idx="0"/>
            </p:cNvCxnSpPr>
            <p:nvPr/>
          </p:nvCxnSpPr>
          <p:spPr>
            <a:xfrm>
              <a:off x="407028" y="6169142"/>
              <a:ext cx="989743" cy="27702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4" name="Straight Arrow Connector 3193"/>
            <p:cNvCxnSpPr>
              <a:stCxn id="3144" idx="0"/>
            </p:cNvCxnSpPr>
            <p:nvPr/>
          </p:nvCxnSpPr>
          <p:spPr>
            <a:xfrm>
              <a:off x="407028" y="6169142"/>
              <a:ext cx="1000449" cy="16392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7" name="Straight Arrow Connector 3196"/>
            <p:cNvCxnSpPr>
              <a:stCxn id="3144" idx="0"/>
            </p:cNvCxnSpPr>
            <p:nvPr/>
          </p:nvCxnSpPr>
          <p:spPr>
            <a:xfrm>
              <a:off x="407028" y="6169142"/>
              <a:ext cx="1030802" cy="68078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224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681" y="209006"/>
            <a:ext cx="11773989" cy="600891"/>
          </a:xfrm>
        </p:spPr>
        <p:txBody>
          <a:bodyPr/>
          <a:lstStyle/>
          <a:p>
            <a:r>
              <a:rPr lang="en-IN" dirty="0" smtClean="0"/>
              <a:t>Electric field Intensity and electric flux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03680" y="966651"/>
                <a:ext cx="11773989" cy="203780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IN" dirty="0" smtClean="0">
                    <a:solidFill>
                      <a:srgbClr val="FF0000"/>
                    </a:solidFill>
                  </a:rPr>
                  <a:t>Electric field intensity:</a:t>
                </a:r>
                <a:r>
                  <a:rPr lang="en-IN" dirty="0" smtClean="0"/>
                  <a:t> electric field intensity can also be defined as number of line of force passing through unit area i.e.  E= number of line of force/area enclose line of force</a:t>
                </a:r>
              </a:p>
              <a:p>
                <a:r>
                  <a:rPr lang="en-IN" dirty="0" smtClean="0"/>
                  <a:t>Hence, number of line of force passing through area = 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 smtClean="0"/>
                  <a:t> Area</a:t>
                </a:r>
              </a:p>
              <a:p>
                <a:r>
                  <a:rPr lang="en-IN" dirty="0" smtClean="0">
                    <a:solidFill>
                      <a:srgbClr val="FF0000"/>
                    </a:solidFill>
                  </a:rPr>
                  <a:t>Electric flux:</a:t>
                </a:r>
                <a:r>
                  <a:rPr lang="en-IN" dirty="0" smtClean="0"/>
                  <a:t> The number of line of force passing through given area normally.</a:t>
                </a:r>
              </a:p>
              <a:p>
                <a:r>
                  <a:rPr lang="en-IN" dirty="0" smtClean="0"/>
                  <a:t>Hence is all line of force will pass normally through given area then flux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IN" dirty="0" smtClean="0"/>
                  <a:t>)= </a:t>
                </a:r>
                <a:r>
                  <a:rPr lang="en-IN" dirty="0"/>
                  <a:t>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Area </a:t>
                </a:r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3680" y="966651"/>
                <a:ext cx="11773989" cy="2037806"/>
              </a:xfrm>
              <a:blipFill>
                <a:blip r:embed="rId2"/>
                <a:stretch>
                  <a:fillRect l="-466" t="-2395" b="-8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6708" y="3004457"/>
                <a:ext cx="8920961" cy="2973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Let  the  </a:t>
                </a:r>
                <a:r>
                  <a:rPr lang="en-US" cap="small" dirty="0"/>
                  <a:t>angle</a:t>
                </a:r>
                <a:r>
                  <a:rPr lang="en-US" dirty="0"/>
                  <a:t>  between  electric  field   </a:t>
                </a:r>
                <a:r>
                  <a:rPr lang="en-US" i="1" dirty="0"/>
                  <a:t>E </a:t>
                </a:r>
                <a:r>
                  <a:rPr lang="en-US" cap="small" dirty="0"/>
                  <a:t>and</a:t>
                </a:r>
                <a:r>
                  <a:rPr lang="en-US" dirty="0"/>
                  <a:t> </a:t>
                </a:r>
                <a:r>
                  <a:rPr lang="en-US" cap="small" dirty="0"/>
                  <a:t>area</a:t>
                </a:r>
                <a:r>
                  <a:rPr lang="en-US" dirty="0"/>
                  <a:t> </a:t>
                </a:r>
                <a:r>
                  <a:rPr lang="en-US" cap="small" dirty="0"/>
                  <a:t>vect</a:t>
                </a:r>
                <a:r>
                  <a:rPr lang="en-US" dirty="0"/>
                  <a:t>or </a:t>
                </a:r>
                <a:r>
                  <a:rPr lang="en-US" i="1" dirty="0" smtClean="0"/>
                  <a:t>ds  </a:t>
                </a:r>
                <a:r>
                  <a:rPr lang="en-US" dirty="0"/>
                  <a:t>be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then the electric flux </a:t>
                </a:r>
                <a:r>
                  <a:rPr lang="en-US" cap="small" dirty="0"/>
                  <a:t>passing</a:t>
                </a:r>
                <a:r>
                  <a:rPr lang="en-US" dirty="0"/>
                  <a:t> through </a:t>
                </a:r>
                <a:r>
                  <a:rPr lang="en-US" cap="small" dirty="0"/>
                  <a:t>area</a:t>
                </a:r>
                <a:r>
                  <a:rPr lang="en-US" dirty="0"/>
                  <a:t> </a:t>
                </a:r>
                <a:r>
                  <a:rPr lang="en-US" i="1" dirty="0" err="1"/>
                  <a:t>dS</a:t>
                </a:r>
                <a:r>
                  <a:rPr lang="en-US" i="1" dirty="0"/>
                  <a:t> </a:t>
                </a:r>
                <a:r>
                  <a:rPr lang="en-US" dirty="0"/>
                  <a:t>is given </a:t>
                </a:r>
                <a:r>
                  <a:rPr lang="en-US" dirty="0" smtClean="0"/>
                  <a:t>by,</a:t>
                </a:r>
              </a:p>
              <a:p>
                <a:r>
                  <a:rPr lang="en-US" dirty="0"/>
                  <a:t>	</a:t>
                </a:r>
                <a:r>
                  <a:rPr lang="en-US" dirty="0" smtClean="0"/>
                  <a:t> </a:t>
                </a:r>
                <a:r>
                  <a:rPr lang="en-US" i="1" dirty="0" smtClean="0"/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= (component of </a:t>
                </a:r>
                <a:r>
                  <a:rPr lang="en-US" i="1" dirty="0" smtClean="0"/>
                  <a:t>ds </a:t>
                </a:r>
                <a:r>
                  <a:rPr lang="en-US" cap="small" dirty="0"/>
                  <a:t>along</a:t>
                </a:r>
                <a:r>
                  <a:rPr lang="en-US" dirty="0"/>
                  <a:t>  </a:t>
                </a:r>
                <a:r>
                  <a:rPr lang="en-US" i="1" dirty="0"/>
                  <a:t>E </a:t>
                </a:r>
                <a:r>
                  <a:rPr lang="en-US" dirty="0" smtClean="0"/>
                  <a:t>).</a:t>
                </a:r>
                <a:r>
                  <a:rPr lang="en-US" cap="small" dirty="0" smtClean="0"/>
                  <a:t>(intensity at that point</a:t>
                </a:r>
                <a:r>
                  <a:rPr lang="en-US" i="1" dirty="0" smtClean="0"/>
                  <a:t> </a:t>
                </a:r>
                <a:r>
                  <a:rPr lang="en-US" dirty="0" smtClean="0"/>
                  <a:t>)</a:t>
                </a:r>
              </a:p>
              <a:p>
                <a:r>
                  <a:rPr lang="en-US" dirty="0"/>
                  <a:t>	</a:t>
                </a:r>
                <a:r>
                  <a:rPr lang="en-US" i="1" dirty="0"/>
                  <a:t> 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 smtClean="0"/>
                  <a:t>= ds cos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. E</a:t>
                </a:r>
              </a:p>
              <a:p>
                <a:r>
                  <a:rPr lang="en-US" dirty="0"/>
                  <a:t>	</a:t>
                </a:r>
                <a:r>
                  <a:rPr lang="en-US" i="1" dirty="0"/>
                  <a:t> 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 smtClean="0"/>
                  <a:t> = E.ds cos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	</a:t>
                </a:r>
                <a:r>
                  <a:rPr lang="en-US" i="1" dirty="0"/>
                  <a:t> 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acc>
                      <m:accPr>
                        <m:chr m:val="⃗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Total flux over the surface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 smtClean="0"/>
                  <a:t>)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  <m:r>
                          <a:rPr lang="en-IN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</m:e>
                    </m:nary>
                  </m:oMath>
                </a14:m>
                <a:endParaRPr lang="en-US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SI unit is weber or </a:t>
                </a:r>
                <a:r>
                  <a:rPr lang="en-US" dirty="0" err="1" smtClean="0"/>
                  <a:t>Vm</a:t>
                </a:r>
                <a:endParaRPr lang="en-US" dirty="0" smtClean="0"/>
              </a:p>
              <a:p>
                <a:endParaRPr lang="en-IN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6708" y="3004457"/>
                <a:ext cx="8920961" cy="2973443"/>
              </a:xfrm>
              <a:prstGeom prst="rect">
                <a:avLst/>
              </a:prstGeom>
              <a:blipFill>
                <a:blip r:embed="rId3"/>
                <a:stretch>
                  <a:fillRect l="-410" t="-12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/>
          <p:cNvGrpSpPr/>
          <p:nvPr/>
        </p:nvGrpSpPr>
        <p:grpSpPr>
          <a:xfrm>
            <a:off x="203680" y="3622766"/>
            <a:ext cx="2783360" cy="1628503"/>
            <a:chOff x="203680" y="3622766"/>
            <a:chExt cx="2783360" cy="1628503"/>
          </a:xfrm>
        </p:grpSpPr>
        <p:sp>
          <p:nvSpPr>
            <p:cNvPr id="25" name="Rectangle 24"/>
            <p:cNvSpPr/>
            <p:nvPr/>
          </p:nvSpPr>
          <p:spPr>
            <a:xfrm>
              <a:off x="203680" y="3622766"/>
              <a:ext cx="2783360" cy="162850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5" name="Group 2"/>
            <p:cNvGrpSpPr>
              <a:grpSpLocks/>
            </p:cNvGrpSpPr>
            <p:nvPr/>
          </p:nvGrpSpPr>
          <p:grpSpPr bwMode="auto">
            <a:xfrm>
              <a:off x="388769" y="3838938"/>
              <a:ext cx="2482850" cy="1128713"/>
              <a:chOff x="1828" y="708"/>
              <a:chExt cx="3909" cy="1777"/>
            </a:xfrm>
          </p:grpSpPr>
          <p:sp>
            <p:nvSpPr>
              <p:cNvPr id="6" name="Freeform 3"/>
              <p:cNvSpPr>
                <a:spLocks/>
              </p:cNvSpPr>
              <p:nvPr/>
            </p:nvSpPr>
            <p:spPr bwMode="auto">
              <a:xfrm>
                <a:off x="2946" y="715"/>
                <a:ext cx="1318" cy="1756"/>
              </a:xfrm>
              <a:custGeom>
                <a:avLst/>
                <a:gdLst>
                  <a:gd name="T0" fmla="+- 0 2946 2946"/>
                  <a:gd name="T1" fmla="*/ T0 w 1318"/>
                  <a:gd name="T2" fmla="+- 0 716 716"/>
                  <a:gd name="T3" fmla="*/ 716 h 1756"/>
                  <a:gd name="T4" fmla="+- 0 3169 2946"/>
                  <a:gd name="T5" fmla="*/ T4 w 1318"/>
                  <a:gd name="T6" fmla="+- 0 2471 716"/>
                  <a:gd name="T7" fmla="*/ 2471 h 1756"/>
                  <a:gd name="T8" fmla="+- 0 4264 2946"/>
                  <a:gd name="T9" fmla="*/ T8 w 1318"/>
                  <a:gd name="T10" fmla="+- 0 2188 716"/>
                  <a:gd name="T11" fmla="*/ 2188 h 1756"/>
                  <a:gd name="T12" fmla="+- 0 4092 2946"/>
                  <a:gd name="T13" fmla="*/ T12 w 1318"/>
                  <a:gd name="T14" fmla="+- 0 764 716"/>
                  <a:gd name="T15" fmla="*/ 764 h 1756"/>
                  <a:gd name="T16" fmla="+- 0 2946 2946"/>
                  <a:gd name="T17" fmla="*/ T16 w 1318"/>
                  <a:gd name="T18" fmla="+- 0 716 716"/>
                  <a:gd name="T19" fmla="*/ 716 h 17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318" h="1756">
                    <a:moveTo>
                      <a:pt x="0" y="0"/>
                    </a:moveTo>
                    <a:lnTo>
                      <a:pt x="223" y="1755"/>
                    </a:lnTo>
                    <a:lnTo>
                      <a:pt x="1318" y="1472"/>
                    </a:lnTo>
                    <a:lnTo>
                      <a:pt x="1146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9D0E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" name="Freeform 4"/>
              <p:cNvSpPr>
                <a:spLocks/>
              </p:cNvSpPr>
              <p:nvPr/>
            </p:nvSpPr>
            <p:spPr bwMode="auto">
              <a:xfrm>
                <a:off x="2946" y="715"/>
                <a:ext cx="1318" cy="1756"/>
              </a:xfrm>
              <a:custGeom>
                <a:avLst/>
                <a:gdLst>
                  <a:gd name="T0" fmla="+- 0 4092 2946"/>
                  <a:gd name="T1" fmla="*/ T0 w 1318"/>
                  <a:gd name="T2" fmla="+- 0 764 716"/>
                  <a:gd name="T3" fmla="*/ 764 h 1756"/>
                  <a:gd name="T4" fmla="+- 0 4264 2946"/>
                  <a:gd name="T5" fmla="*/ T4 w 1318"/>
                  <a:gd name="T6" fmla="+- 0 2188 716"/>
                  <a:gd name="T7" fmla="*/ 2188 h 1756"/>
                  <a:gd name="T8" fmla="+- 0 3169 2946"/>
                  <a:gd name="T9" fmla="*/ T8 w 1318"/>
                  <a:gd name="T10" fmla="+- 0 2471 716"/>
                  <a:gd name="T11" fmla="*/ 2471 h 1756"/>
                  <a:gd name="T12" fmla="+- 0 2946 2946"/>
                  <a:gd name="T13" fmla="*/ T12 w 1318"/>
                  <a:gd name="T14" fmla="+- 0 716 716"/>
                  <a:gd name="T15" fmla="*/ 716 h 1756"/>
                  <a:gd name="T16" fmla="+- 0 4092 2946"/>
                  <a:gd name="T17" fmla="*/ T16 w 1318"/>
                  <a:gd name="T18" fmla="+- 0 764 716"/>
                  <a:gd name="T19" fmla="*/ 764 h 175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318" h="1756">
                    <a:moveTo>
                      <a:pt x="1146" y="48"/>
                    </a:moveTo>
                    <a:lnTo>
                      <a:pt x="1318" y="1472"/>
                    </a:lnTo>
                    <a:lnTo>
                      <a:pt x="223" y="1755"/>
                    </a:lnTo>
                    <a:lnTo>
                      <a:pt x="0" y="0"/>
                    </a:lnTo>
                    <a:lnTo>
                      <a:pt x="1146" y="48"/>
                    </a:lnTo>
                    <a:close/>
                  </a:path>
                </a:pathLst>
              </a:custGeom>
              <a:noFill/>
              <a:ln w="4216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" name="Freeform 5"/>
              <p:cNvSpPr>
                <a:spLocks/>
              </p:cNvSpPr>
              <p:nvPr/>
            </p:nvSpPr>
            <p:spPr bwMode="auto">
              <a:xfrm>
                <a:off x="2832" y="711"/>
                <a:ext cx="337" cy="1770"/>
              </a:xfrm>
              <a:custGeom>
                <a:avLst/>
                <a:gdLst>
                  <a:gd name="T0" fmla="+- 0 2961 2833"/>
                  <a:gd name="T1" fmla="*/ T0 w 337"/>
                  <a:gd name="T2" fmla="+- 0 711 711"/>
                  <a:gd name="T3" fmla="*/ 711 h 1770"/>
                  <a:gd name="T4" fmla="+- 0 2833 2833"/>
                  <a:gd name="T5" fmla="*/ T4 w 337"/>
                  <a:gd name="T6" fmla="+- 0 730 711"/>
                  <a:gd name="T7" fmla="*/ 730 h 1770"/>
                  <a:gd name="T8" fmla="+- 0 3040 2833"/>
                  <a:gd name="T9" fmla="*/ T8 w 337"/>
                  <a:gd name="T10" fmla="+- 0 2481 711"/>
                  <a:gd name="T11" fmla="*/ 2481 h 1770"/>
                  <a:gd name="T12" fmla="+- 0 3105 2833"/>
                  <a:gd name="T13" fmla="*/ T12 w 337"/>
                  <a:gd name="T14" fmla="+- 0 2481 711"/>
                  <a:gd name="T15" fmla="*/ 2481 h 1770"/>
                  <a:gd name="T16" fmla="+- 0 3169 2833"/>
                  <a:gd name="T17" fmla="*/ T16 w 337"/>
                  <a:gd name="T18" fmla="+- 0 2471 711"/>
                  <a:gd name="T19" fmla="*/ 2471 h 1770"/>
                  <a:gd name="T20" fmla="+- 0 2961 2833"/>
                  <a:gd name="T21" fmla="*/ T20 w 337"/>
                  <a:gd name="T22" fmla="+- 0 711 711"/>
                  <a:gd name="T23" fmla="*/ 711 h 17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337" h="1770">
                    <a:moveTo>
                      <a:pt x="128" y="0"/>
                    </a:moveTo>
                    <a:lnTo>
                      <a:pt x="0" y="19"/>
                    </a:lnTo>
                    <a:lnTo>
                      <a:pt x="207" y="1770"/>
                    </a:lnTo>
                    <a:lnTo>
                      <a:pt x="272" y="1770"/>
                    </a:lnTo>
                    <a:lnTo>
                      <a:pt x="336" y="1760"/>
                    </a:lnTo>
                    <a:lnTo>
                      <a:pt x="128" y="0"/>
                    </a:lnTo>
                    <a:close/>
                  </a:path>
                </a:pathLst>
              </a:custGeom>
              <a:solidFill>
                <a:srgbClr val="7DCFD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" name="Freeform 6"/>
              <p:cNvSpPr>
                <a:spLocks/>
              </p:cNvSpPr>
              <p:nvPr/>
            </p:nvSpPr>
            <p:spPr bwMode="auto">
              <a:xfrm>
                <a:off x="2832" y="711"/>
                <a:ext cx="337" cy="1770"/>
              </a:xfrm>
              <a:custGeom>
                <a:avLst/>
                <a:gdLst>
                  <a:gd name="T0" fmla="+- 0 3105 2833"/>
                  <a:gd name="T1" fmla="*/ T0 w 337"/>
                  <a:gd name="T2" fmla="+- 0 2481 711"/>
                  <a:gd name="T3" fmla="*/ 2481 h 1770"/>
                  <a:gd name="T4" fmla="+- 0 3169 2833"/>
                  <a:gd name="T5" fmla="*/ T4 w 337"/>
                  <a:gd name="T6" fmla="+- 0 2471 711"/>
                  <a:gd name="T7" fmla="*/ 2471 h 1770"/>
                  <a:gd name="T8" fmla="+- 0 2961 2833"/>
                  <a:gd name="T9" fmla="*/ T8 w 337"/>
                  <a:gd name="T10" fmla="+- 0 711 711"/>
                  <a:gd name="T11" fmla="*/ 711 h 1770"/>
                  <a:gd name="T12" fmla="+- 0 2833 2833"/>
                  <a:gd name="T13" fmla="*/ T12 w 337"/>
                  <a:gd name="T14" fmla="+- 0 730 711"/>
                  <a:gd name="T15" fmla="*/ 730 h 1770"/>
                  <a:gd name="T16" fmla="+- 0 3040 2833"/>
                  <a:gd name="T17" fmla="*/ T16 w 337"/>
                  <a:gd name="T18" fmla="+- 0 2481 711"/>
                  <a:gd name="T19" fmla="*/ 2481 h 177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337" h="1770">
                    <a:moveTo>
                      <a:pt x="272" y="1770"/>
                    </a:moveTo>
                    <a:lnTo>
                      <a:pt x="336" y="1760"/>
                    </a:lnTo>
                    <a:lnTo>
                      <a:pt x="128" y="0"/>
                    </a:lnTo>
                    <a:lnTo>
                      <a:pt x="0" y="19"/>
                    </a:lnTo>
                    <a:lnTo>
                      <a:pt x="207" y="1770"/>
                    </a:lnTo>
                  </a:path>
                </a:pathLst>
              </a:custGeom>
              <a:noFill/>
              <a:ln w="4216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" name="AutoShape 7"/>
              <p:cNvSpPr>
                <a:spLocks/>
              </p:cNvSpPr>
              <p:nvPr/>
            </p:nvSpPr>
            <p:spPr bwMode="auto">
              <a:xfrm>
                <a:off x="1831" y="1212"/>
                <a:ext cx="3903" cy="962"/>
              </a:xfrm>
              <a:custGeom>
                <a:avLst/>
                <a:gdLst>
                  <a:gd name="T0" fmla="+- 0 1831 1831"/>
                  <a:gd name="T1" fmla="*/ T0 w 3903"/>
                  <a:gd name="T2" fmla="+- 0 1268 1213"/>
                  <a:gd name="T3" fmla="*/ 1268 h 962"/>
                  <a:gd name="T4" fmla="+- 0 2896 1831"/>
                  <a:gd name="T5" fmla="*/ T4 w 3903"/>
                  <a:gd name="T6" fmla="+- 0 1265 1213"/>
                  <a:gd name="T7" fmla="*/ 1265 h 962"/>
                  <a:gd name="T8" fmla="+- 0 1841 1831"/>
                  <a:gd name="T9" fmla="*/ T8 w 3903"/>
                  <a:gd name="T10" fmla="+- 0 1502 1213"/>
                  <a:gd name="T11" fmla="*/ 1502 h 962"/>
                  <a:gd name="T12" fmla="+- 0 2924 1831"/>
                  <a:gd name="T13" fmla="*/ T12 w 3903"/>
                  <a:gd name="T14" fmla="+- 0 1501 1213"/>
                  <a:gd name="T15" fmla="*/ 1501 h 962"/>
                  <a:gd name="T16" fmla="+- 0 1846 1831"/>
                  <a:gd name="T17" fmla="*/ T16 w 3903"/>
                  <a:gd name="T18" fmla="+- 0 1741 1213"/>
                  <a:gd name="T19" fmla="*/ 1741 h 962"/>
                  <a:gd name="T20" fmla="+- 0 2952 1831"/>
                  <a:gd name="T21" fmla="*/ T20 w 3903"/>
                  <a:gd name="T22" fmla="+- 0 1740 1213"/>
                  <a:gd name="T23" fmla="*/ 1740 h 962"/>
                  <a:gd name="T24" fmla="+- 0 1866 1831"/>
                  <a:gd name="T25" fmla="*/ T24 w 3903"/>
                  <a:gd name="T26" fmla="+- 0 1957 1213"/>
                  <a:gd name="T27" fmla="*/ 1957 h 962"/>
                  <a:gd name="T28" fmla="+- 0 2984 1831"/>
                  <a:gd name="T29" fmla="*/ T28 w 3903"/>
                  <a:gd name="T30" fmla="+- 0 1957 1213"/>
                  <a:gd name="T31" fmla="*/ 1957 h 962"/>
                  <a:gd name="T32" fmla="+- 0 1851 1831"/>
                  <a:gd name="T33" fmla="*/ T32 w 3903"/>
                  <a:gd name="T34" fmla="+- 0 2154 1213"/>
                  <a:gd name="T35" fmla="*/ 2154 h 962"/>
                  <a:gd name="T36" fmla="+- 0 3002 1831"/>
                  <a:gd name="T37" fmla="*/ T36 w 3903"/>
                  <a:gd name="T38" fmla="+- 0 2159 1213"/>
                  <a:gd name="T39" fmla="*/ 2159 h 962"/>
                  <a:gd name="T40" fmla="+- 0 3585 1831"/>
                  <a:gd name="T41" fmla="*/ T40 w 3903"/>
                  <a:gd name="T42" fmla="+- 0 1228 1213"/>
                  <a:gd name="T43" fmla="*/ 1228 h 962"/>
                  <a:gd name="T44" fmla="+- 0 5637 1831"/>
                  <a:gd name="T45" fmla="*/ T44 w 3903"/>
                  <a:gd name="T46" fmla="+- 0 1213 1213"/>
                  <a:gd name="T47" fmla="*/ 1213 h 962"/>
                  <a:gd name="T48" fmla="+- 0 3550 1831"/>
                  <a:gd name="T49" fmla="*/ T48 w 3903"/>
                  <a:gd name="T50" fmla="+- 0 1487 1213"/>
                  <a:gd name="T51" fmla="*/ 1487 h 962"/>
                  <a:gd name="T52" fmla="+- 0 5697 1831"/>
                  <a:gd name="T53" fmla="*/ T52 w 3903"/>
                  <a:gd name="T54" fmla="+- 0 1497 1213"/>
                  <a:gd name="T55" fmla="*/ 1497 h 962"/>
                  <a:gd name="T56" fmla="+- 0 3625 1831"/>
                  <a:gd name="T57" fmla="*/ T56 w 3903"/>
                  <a:gd name="T58" fmla="+- 0 1721 1213"/>
                  <a:gd name="T59" fmla="*/ 1721 h 962"/>
                  <a:gd name="T60" fmla="+- 0 5734 1831"/>
                  <a:gd name="T61" fmla="*/ T60 w 3903"/>
                  <a:gd name="T62" fmla="+- 0 1726 1213"/>
                  <a:gd name="T63" fmla="*/ 1726 h 962"/>
                  <a:gd name="T64" fmla="+- 0 3610 1831"/>
                  <a:gd name="T65" fmla="*/ T64 w 3903"/>
                  <a:gd name="T66" fmla="+- 0 1945 1213"/>
                  <a:gd name="T67" fmla="*/ 1945 h 962"/>
                  <a:gd name="T68" fmla="+- 0 5697 1831"/>
                  <a:gd name="T69" fmla="*/ T68 w 3903"/>
                  <a:gd name="T70" fmla="+- 0 1930 1213"/>
                  <a:gd name="T71" fmla="*/ 1930 h 962"/>
                  <a:gd name="T72" fmla="+- 0 3630 1831"/>
                  <a:gd name="T73" fmla="*/ T72 w 3903"/>
                  <a:gd name="T74" fmla="+- 0 2174 1213"/>
                  <a:gd name="T75" fmla="*/ 2174 h 962"/>
                  <a:gd name="T76" fmla="+- 0 5697 1831"/>
                  <a:gd name="T77" fmla="*/ T76 w 3903"/>
                  <a:gd name="T78" fmla="+- 0 2149 1213"/>
                  <a:gd name="T79" fmla="*/ 2149 h 96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</a:cxnLst>
                <a:rect l="0" t="0" r="r" b="b"/>
                <a:pathLst>
                  <a:path w="3903" h="962">
                    <a:moveTo>
                      <a:pt x="0" y="55"/>
                    </a:moveTo>
                    <a:lnTo>
                      <a:pt x="1065" y="52"/>
                    </a:lnTo>
                    <a:moveTo>
                      <a:pt x="10" y="289"/>
                    </a:moveTo>
                    <a:lnTo>
                      <a:pt x="1093" y="288"/>
                    </a:lnTo>
                    <a:moveTo>
                      <a:pt x="15" y="528"/>
                    </a:moveTo>
                    <a:lnTo>
                      <a:pt x="1121" y="527"/>
                    </a:lnTo>
                    <a:moveTo>
                      <a:pt x="35" y="744"/>
                    </a:moveTo>
                    <a:lnTo>
                      <a:pt x="1153" y="744"/>
                    </a:lnTo>
                    <a:moveTo>
                      <a:pt x="20" y="941"/>
                    </a:moveTo>
                    <a:lnTo>
                      <a:pt x="1171" y="946"/>
                    </a:lnTo>
                    <a:moveTo>
                      <a:pt x="1754" y="15"/>
                    </a:moveTo>
                    <a:lnTo>
                      <a:pt x="3806" y="0"/>
                    </a:lnTo>
                    <a:moveTo>
                      <a:pt x="1719" y="274"/>
                    </a:moveTo>
                    <a:lnTo>
                      <a:pt x="3866" y="284"/>
                    </a:lnTo>
                    <a:moveTo>
                      <a:pt x="1794" y="508"/>
                    </a:moveTo>
                    <a:lnTo>
                      <a:pt x="3903" y="513"/>
                    </a:lnTo>
                    <a:moveTo>
                      <a:pt x="1779" y="732"/>
                    </a:moveTo>
                    <a:lnTo>
                      <a:pt x="3866" y="717"/>
                    </a:lnTo>
                    <a:moveTo>
                      <a:pt x="1799" y="961"/>
                    </a:moveTo>
                    <a:lnTo>
                      <a:pt x="3866" y="936"/>
                    </a:lnTo>
                  </a:path>
                </a:pathLst>
              </a:custGeom>
              <a:noFill/>
              <a:ln w="4216">
                <a:solidFill>
                  <a:srgbClr val="231F2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" name="Line 8"/>
              <p:cNvSpPr>
                <a:spLocks noChangeShapeType="1"/>
              </p:cNvSpPr>
              <p:nvPr/>
            </p:nvSpPr>
            <p:spPr bwMode="auto">
              <a:xfrm>
                <a:off x="2063" y="1267"/>
                <a:ext cx="125" cy="0"/>
              </a:xfrm>
              <a:prstGeom prst="line">
                <a:avLst/>
              </a:prstGeom>
              <a:noFill/>
              <a:ln w="4216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" name="Freeform 9"/>
              <p:cNvSpPr>
                <a:spLocks/>
              </p:cNvSpPr>
              <p:nvPr/>
            </p:nvSpPr>
            <p:spPr bwMode="auto">
              <a:xfrm>
                <a:off x="2141" y="1226"/>
                <a:ext cx="94" cy="81"/>
              </a:xfrm>
              <a:custGeom>
                <a:avLst/>
                <a:gdLst>
                  <a:gd name="T0" fmla="+- 0 2141 2141"/>
                  <a:gd name="T1" fmla="*/ T0 w 94"/>
                  <a:gd name="T2" fmla="+- 0 1227 1227"/>
                  <a:gd name="T3" fmla="*/ 1227 h 81"/>
                  <a:gd name="T4" fmla="+- 0 2149 2141"/>
                  <a:gd name="T5" fmla="*/ T4 w 94"/>
                  <a:gd name="T6" fmla="+- 0 1247 1227"/>
                  <a:gd name="T7" fmla="*/ 1247 h 81"/>
                  <a:gd name="T8" fmla="+- 0 2151 2141"/>
                  <a:gd name="T9" fmla="*/ T8 w 94"/>
                  <a:gd name="T10" fmla="+- 0 1267 1227"/>
                  <a:gd name="T11" fmla="*/ 1267 h 81"/>
                  <a:gd name="T12" fmla="+- 0 2149 2141"/>
                  <a:gd name="T13" fmla="*/ T12 w 94"/>
                  <a:gd name="T14" fmla="+- 0 1287 1227"/>
                  <a:gd name="T15" fmla="*/ 1287 h 81"/>
                  <a:gd name="T16" fmla="+- 0 2141 2141"/>
                  <a:gd name="T17" fmla="*/ T16 w 94"/>
                  <a:gd name="T18" fmla="+- 0 1307 1227"/>
                  <a:gd name="T19" fmla="*/ 1307 h 81"/>
                  <a:gd name="T20" fmla="+- 0 2235 2141"/>
                  <a:gd name="T21" fmla="*/ T20 w 94"/>
                  <a:gd name="T22" fmla="+- 0 1267 1227"/>
                  <a:gd name="T23" fmla="*/ 1267 h 81"/>
                  <a:gd name="T24" fmla="+- 0 2141 2141"/>
                  <a:gd name="T25" fmla="*/ T24 w 94"/>
                  <a:gd name="T26" fmla="+- 0 1227 1227"/>
                  <a:gd name="T27" fmla="*/ 1227 h 8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4" h="81">
                    <a:moveTo>
                      <a:pt x="0" y="0"/>
                    </a:moveTo>
                    <a:lnTo>
                      <a:pt x="8" y="20"/>
                    </a:lnTo>
                    <a:lnTo>
                      <a:pt x="10" y="40"/>
                    </a:lnTo>
                    <a:lnTo>
                      <a:pt x="8" y="60"/>
                    </a:lnTo>
                    <a:lnTo>
                      <a:pt x="0" y="80"/>
                    </a:lnTo>
                    <a:lnTo>
                      <a:pt x="94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" name="Line 10"/>
              <p:cNvSpPr>
                <a:spLocks noChangeShapeType="1"/>
              </p:cNvSpPr>
              <p:nvPr/>
            </p:nvSpPr>
            <p:spPr bwMode="auto">
              <a:xfrm>
                <a:off x="2066" y="1502"/>
                <a:ext cx="82" cy="0"/>
              </a:xfrm>
              <a:prstGeom prst="line">
                <a:avLst/>
              </a:prstGeom>
              <a:noFill/>
              <a:ln w="4216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>
                <a:off x="2101" y="1461"/>
                <a:ext cx="94" cy="81"/>
              </a:xfrm>
              <a:custGeom>
                <a:avLst/>
                <a:gdLst>
                  <a:gd name="T0" fmla="+- 0 2101 2101"/>
                  <a:gd name="T1" fmla="*/ T0 w 94"/>
                  <a:gd name="T2" fmla="+- 0 1461 1461"/>
                  <a:gd name="T3" fmla="*/ 1461 h 81"/>
                  <a:gd name="T4" fmla="+- 0 2109 2101"/>
                  <a:gd name="T5" fmla="*/ T4 w 94"/>
                  <a:gd name="T6" fmla="+- 0 1481 1461"/>
                  <a:gd name="T7" fmla="*/ 1481 h 81"/>
                  <a:gd name="T8" fmla="+- 0 2111 2101"/>
                  <a:gd name="T9" fmla="*/ T8 w 94"/>
                  <a:gd name="T10" fmla="+- 0 1502 1461"/>
                  <a:gd name="T11" fmla="*/ 1502 h 81"/>
                  <a:gd name="T12" fmla="+- 0 2109 2101"/>
                  <a:gd name="T13" fmla="*/ T12 w 94"/>
                  <a:gd name="T14" fmla="+- 0 1522 1461"/>
                  <a:gd name="T15" fmla="*/ 1522 h 81"/>
                  <a:gd name="T16" fmla="+- 0 2101 2101"/>
                  <a:gd name="T17" fmla="*/ T16 w 94"/>
                  <a:gd name="T18" fmla="+- 0 1542 1461"/>
                  <a:gd name="T19" fmla="*/ 1542 h 81"/>
                  <a:gd name="T20" fmla="+- 0 2195 2101"/>
                  <a:gd name="T21" fmla="*/ T20 w 94"/>
                  <a:gd name="T22" fmla="+- 0 1501 1461"/>
                  <a:gd name="T23" fmla="*/ 1501 h 81"/>
                  <a:gd name="T24" fmla="+- 0 2101 2101"/>
                  <a:gd name="T25" fmla="*/ T24 w 94"/>
                  <a:gd name="T26" fmla="+- 0 1461 1461"/>
                  <a:gd name="T27" fmla="*/ 1461 h 8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4" h="81">
                    <a:moveTo>
                      <a:pt x="0" y="0"/>
                    </a:moveTo>
                    <a:lnTo>
                      <a:pt x="8" y="20"/>
                    </a:lnTo>
                    <a:lnTo>
                      <a:pt x="10" y="41"/>
                    </a:lnTo>
                    <a:lnTo>
                      <a:pt x="8" y="61"/>
                    </a:lnTo>
                    <a:lnTo>
                      <a:pt x="0" y="81"/>
                    </a:lnTo>
                    <a:lnTo>
                      <a:pt x="94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" name="Line 12"/>
              <p:cNvSpPr>
                <a:spLocks noChangeShapeType="1"/>
              </p:cNvSpPr>
              <p:nvPr/>
            </p:nvSpPr>
            <p:spPr bwMode="auto">
              <a:xfrm>
                <a:off x="2063" y="1741"/>
                <a:ext cx="78" cy="0"/>
              </a:xfrm>
              <a:prstGeom prst="line">
                <a:avLst/>
              </a:prstGeom>
              <a:noFill/>
              <a:ln w="4216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" name="Freeform 13"/>
              <p:cNvSpPr>
                <a:spLocks/>
              </p:cNvSpPr>
              <p:nvPr/>
            </p:nvSpPr>
            <p:spPr bwMode="auto">
              <a:xfrm>
                <a:off x="2093" y="1700"/>
                <a:ext cx="94" cy="81"/>
              </a:xfrm>
              <a:custGeom>
                <a:avLst/>
                <a:gdLst>
                  <a:gd name="T0" fmla="+- 0 2094 2094"/>
                  <a:gd name="T1" fmla="*/ T0 w 94"/>
                  <a:gd name="T2" fmla="+- 0 1701 1701"/>
                  <a:gd name="T3" fmla="*/ 1701 h 81"/>
                  <a:gd name="T4" fmla="+- 0 2101 2094"/>
                  <a:gd name="T5" fmla="*/ T4 w 94"/>
                  <a:gd name="T6" fmla="+- 0 1721 1701"/>
                  <a:gd name="T7" fmla="*/ 1721 h 81"/>
                  <a:gd name="T8" fmla="+- 0 2104 2094"/>
                  <a:gd name="T9" fmla="*/ T8 w 94"/>
                  <a:gd name="T10" fmla="+- 0 1741 1701"/>
                  <a:gd name="T11" fmla="*/ 1741 h 81"/>
                  <a:gd name="T12" fmla="+- 0 2101 2094"/>
                  <a:gd name="T13" fmla="*/ T12 w 94"/>
                  <a:gd name="T14" fmla="+- 0 1761 1701"/>
                  <a:gd name="T15" fmla="*/ 1761 h 81"/>
                  <a:gd name="T16" fmla="+- 0 2094 2094"/>
                  <a:gd name="T17" fmla="*/ T16 w 94"/>
                  <a:gd name="T18" fmla="+- 0 1781 1701"/>
                  <a:gd name="T19" fmla="*/ 1781 h 81"/>
                  <a:gd name="T20" fmla="+- 0 2188 2094"/>
                  <a:gd name="T21" fmla="*/ T20 w 94"/>
                  <a:gd name="T22" fmla="+- 0 1741 1701"/>
                  <a:gd name="T23" fmla="*/ 1741 h 81"/>
                  <a:gd name="T24" fmla="+- 0 2094 2094"/>
                  <a:gd name="T25" fmla="*/ T24 w 94"/>
                  <a:gd name="T26" fmla="+- 0 1701 1701"/>
                  <a:gd name="T27" fmla="*/ 1701 h 8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4" h="81">
                    <a:moveTo>
                      <a:pt x="0" y="0"/>
                    </a:moveTo>
                    <a:lnTo>
                      <a:pt x="7" y="20"/>
                    </a:lnTo>
                    <a:lnTo>
                      <a:pt x="10" y="40"/>
                    </a:lnTo>
                    <a:lnTo>
                      <a:pt x="7" y="60"/>
                    </a:lnTo>
                    <a:lnTo>
                      <a:pt x="0" y="80"/>
                    </a:lnTo>
                    <a:lnTo>
                      <a:pt x="94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" name="Line 14"/>
              <p:cNvSpPr>
                <a:spLocks noChangeShapeType="1"/>
              </p:cNvSpPr>
              <p:nvPr/>
            </p:nvSpPr>
            <p:spPr bwMode="auto">
              <a:xfrm>
                <a:off x="2046" y="1957"/>
                <a:ext cx="97" cy="0"/>
              </a:xfrm>
              <a:prstGeom prst="line">
                <a:avLst/>
              </a:prstGeom>
              <a:noFill/>
              <a:ln w="4216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" name="Freeform 15"/>
              <p:cNvSpPr>
                <a:spLocks/>
              </p:cNvSpPr>
              <p:nvPr/>
            </p:nvSpPr>
            <p:spPr bwMode="auto">
              <a:xfrm>
                <a:off x="2096" y="1917"/>
                <a:ext cx="94" cy="81"/>
              </a:xfrm>
              <a:custGeom>
                <a:avLst/>
                <a:gdLst>
                  <a:gd name="T0" fmla="+- 0 2096 2096"/>
                  <a:gd name="T1" fmla="*/ T0 w 94"/>
                  <a:gd name="T2" fmla="+- 0 1917 1917"/>
                  <a:gd name="T3" fmla="*/ 1917 h 81"/>
                  <a:gd name="T4" fmla="+- 0 2104 2096"/>
                  <a:gd name="T5" fmla="*/ T4 w 94"/>
                  <a:gd name="T6" fmla="+- 0 1937 1917"/>
                  <a:gd name="T7" fmla="*/ 1937 h 81"/>
                  <a:gd name="T8" fmla="+- 0 2106 2096"/>
                  <a:gd name="T9" fmla="*/ T8 w 94"/>
                  <a:gd name="T10" fmla="+- 0 1957 1917"/>
                  <a:gd name="T11" fmla="*/ 1957 h 81"/>
                  <a:gd name="T12" fmla="+- 0 2104 2096"/>
                  <a:gd name="T13" fmla="*/ T12 w 94"/>
                  <a:gd name="T14" fmla="+- 0 1977 1917"/>
                  <a:gd name="T15" fmla="*/ 1977 h 81"/>
                  <a:gd name="T16" fmla="+- 0 2096 2096"/>
                  <a:gd name="T17" fmla="*/ T16 w 94"/>
                  <a:gd name="T18" fmla="+- 0 1997 1917"/>
                  <a:gd name="T19" fmla="*/ 1997 h 81"/>
                  <a:gd name="T20" fmla="+- 0 2190 2096"/>
                  <a:gd name="T21" fmla="*/ T20 w 94"/>
                  <a:gd name="T22" fmla="+- 0 1957 1917"/>
                  <a:gd name="T23" fmla="*/ 1957 h 81"/>
                  <a:gd name="T24" fmla="+- 0 2096 2096"/>
                  <a:gd name="T25" fmla="*/ T24 w 94"/>
                  <a:gd name="T26" fmla="+- 0 1917 1917"/>
                  <a:gd name="T27" fmla="*/ 1917 h 8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4" h="81">
                    <a:moveTo>
                      <a:pt x="0" y="0"/>
                    </a:moveTo>
                    <a:lnTo>
                      <a:pt x="8" y="20"/>
                    </a:lnTo>
                    <a:lnTo>
                      <a:pt x="10" y="40"/>
                    </a:lnTo>
                    <a:lnTo>
                      <a:pt x="8" y="60"/>
                    </a:lnTo>
                    <a:lnTo>
                      <a:pt x="0" y="80"/>
                    </a:lnTo>
                    <a:lnTo>
                      <a:pt x="94" y="4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" name="Line 16"/>
              <p:cNvSpPr>
                <a:spLocks noChangeShapeType="1"/>
              </p:cNvSpPr>
              <p:nvPr/>
            </p:nvSpPr>
            <p:spPr bwMode="auto">
              <a:xfrm>
                <a:off x="2105" y="2155"/>
                <a:ext cx="78" cy="1"/>
              </a:xfrm>
              <a:prstGeom prst="line">
                <a:avLst/>
              </a:prstGeom>
              <a:noFill/>
              <a:ln w="4216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>
                <a:off x="2136" y="2115"/>
                <a:ext cx="94" cy="81"/>
              </a:xfrm>
              <a:custGeom>
                <a:avLst/>
                <a:gdLst>
                  <a:gd name="T0" fmla="+- 0 2136 2136"/>
                  <a:gd name="T1" fmla="*/ T0 w 94"/>
                  <a:gd name="T2" fmla="+- 0 2115 2115"/>
                  <a:gd name="T3" fmla="*/ 2115 h 81"/>
                  <a:gd name="T4" fmla="+- 0 2144 2136"/>
                  <a:gd name="T5" fmla="*/ T4 w 94"/>
                  <a:gd name="T6" fmla="+- 0 2135 2115"/>
                  <a:gd name="T7" fmla="*/ 2135 h 81"/>
                  <a:gd name="T8" fmla="+- 0 2146 2136"/>
                  <a:gd name="T9" fmla="*/ T8 w 94"/>
                  <a:gd name="T10" fmla="+- 0 2156 2115"/>
                  <a:gd name="T11" fmla="*/ 2156 h 81"/>
                  <a:gd name="T12" fmla="+- 0 2144 2136"/>
                  <a:gd name="T13" fmla="*/ T12 w 94"/>
                  <a:gd name="T14" fmla="+- 0 2176 2115"/>
                  <a:gd name="T15" fmla="*/ 2176 h 81"/>
                  <a:gd name="T16" fmla="+- 0 2136 2136"/>
                  <a:gd name="T17" fmla="*/ T16 w 94"/>
                  <a:gd name="T18" fmla="+- 0 2196 2115"/>
                  <a:gd name="T19" fmla="*/ 2196 h 81"/>
                  <a:gd name="T20" fmla="+- 0 2230 2136"/>
                  <a:gd name="T21" fmla="*/ T20 w 94"/>
                  <a:gd name="T22" fmla="+- 0 2156 2115"/>
                  <a:gd name="T23" fmla="*/ 2156 h 81"/>
                  <a:gd name="T24" fmla="+- 0 2136 2136"/>
                  <a:gd name="T25" fmla="*/ T24 w 94"/>
                  <a:gd name="T26" fmla="+- 0 2115 2115"/>
                  <a:gd name="T27" fmla="*/ 2115 h 8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</a:cxnLst>
                <a:rect l="0" t="0" r="r" b="b"/>
                <a:pathLst>
                  <a:path w="94" h="81">
                    <a:moveTo>
                      <a:pt x="0" y="0"/>
                    </a:moveTo>
                    <a:lnTo>
                      <a:pt x="8" y="20"/>
                    </a:lnTo>
                    <a:lnTo>
                      <a:pt x="10" y="41"/>
                    </a:lnTo>
                    <a:lnTo>
                      <a:pt x="8" y="61"/>
                    </a:lnTo>
                    <a:lnTo>
                      <a:pt x="0" y="81"/>
                    </a:lnTo>
                    <a:lnTo>
                      <a:pt x="94" y="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Freeform 18"/>
              <p:cNvSpPr>
                <a:spLocks/>
              </p:cNvSpPr>
              <p:nvPr/>
            </p:nvSpPr>
            <p:spPr bwMode="auto">
              <a:xfrm>
                <a:off x="3605" y="945"/>
                <a:ext cx="1255" cy="652"/>
              </a:xfrm>
              <a:custGeom>
                <a:avLst/>
                <a:gdLst>
                  <a:gd name="T0" fmla="+- 0 4804 3605"/>
                  <a:gd name="T1" fmla="*/ T0 w 1255"/>
                  <a:gd name="T2" fmla="+- 0 945 945"/>
                  <a:gd name="T3" fmla="*/ 945 h 652"/>
                  <a:gd name="T4" fmla="+- 0 3605 3605"/>
                  <a:gd name="T5" fmla="*/ T4 w 1255"/>
                  <a:gd name="T6" fmla="+- 0 1594 945"/>
                  <a:gd name="T7" fmla="*/ 1594 h 652"/>
                  <a:gd name="T8" fmla="+- 0 4860 3605"/>
                  <a:gd name="T9" fmla="*/ T8 w 1255"/>
                  <a:gd name="T10" fmla="+- 0 1596 945"/>
                  <a:gd name="T11" fmla="*/ 1596 h 65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1255" h="652">
                    <a:moveTo>
                      <a:pt x="1199" y="0"/>
                    </a:moveTo>
                    <a:lnTo>
                      <a:pt x="0" y="649"/>
                    </a:lnTo>
                    <a:lnTo>
                      <a:pt x="1255" y="651"/>
                    </a:lnTo>
                  </a:path>
                </a:pathLst>
              </a:custGeom>
              <a:noFill/>
              <a:ln w="12649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AutoShape 19"/>
              <p:cNvSpPr>
                <a:spLocks/>
              </p:cNvSpPr>
              <p:nvPr/>
            </p:nvSpPr>
            <p:spPr bwMode="auto">
              <a:xfrm>
                <a:off x="4772" y="903"/>
                <a:ext cx="158" cy="753"/>
              </a:xfrm>
              <a:custGeom>
                <a:avLst/>
                <a:gdLst>
                  <a:gd name="T0" fmla="+- 0 4880 4772"/>
                  <a:gd name="T1" fmla="*/ T0 w 158"/>
                  <a:gd name="T2" fmla="+- 0 904 903"/>
                  <a:gd name="T3" fmla="*/ 904 h 753"/>
                  <a:gd name="T4" fmla="+- 0 4772 4772"/>
                  <a:gd name="T5" fmla="*/ T4 w 158"/>
                  <a:gd name="T6" fmla="+- 0 903 903"/>
                  <a:gd name="T7" fmla="*/ 903 h 753"/>
                  <a:gd name="T8" fmla="+- 0 4822 4772"/>
                  <a:gd name="T9" fmla="*/ T8 w 158"/>
                  <a:gd name="T10" fmla="+- 0 995 903"/>
                  <a:gd name="T11" fmla="*/ 995 h 753"/>
                  <a:gd name="T12" fmla="+- 0 4880 4772"/>
                  <a:gd name="T13" fmla="*/ T12 w 158"/>
                  <a:gd name="T14" fmla="+- 0 904 903"/>
                  <a:gd name="T15" fmla="*/ 904 h 753"/>
                  <a:gd name="T16" fmla="+- 0 4930 4772"/>
                  <a:gd name="T17" fmla="*/ T16 w 158"/>
                  <a:gd name="T18" fmla="+- 0 1596 903"/>
                  <a:gd name="T19" fmla="*/ 1596 h 753"/>
                  <a:gd name="T20" fmla="+- 0 4791 4772"/>
                  <a:gd name="T21" fmla="*/ T20 w 158"/>
                  <a:gd name="T22" fmla="+- 0 1537 903"/>
                  <a:gd name="T23" fmla="*/ 1537 h 753"/>
                  <a:gd name="T24" fmla="+- 0 4802 4772"/>
                  <a:gd name="T25" fmla="*/ T24 w 158"/>
                  <a:gd name="T26" fmla="+- 0 1566 903"/>
                  <a:gd name="T27" fmla="*/ 1566 h 753"/>
                  <a:gd name="T28" fmla="+- 0 4806 4772"/>
                  <a:gd name="T29" fmla="*/ T28 w 158"/>
                  <a:gd name="T30" fmla="+- 0 1596 903"/>
                  <a:gd name="T31" fmla="*/ 1596 h 753"/>
                  <a:gd name="T32" fmla="+- 0 4802 4772"/>
                  <a:gd name="T33" fmla="*/ T32 w 158"/>
                  <a:gd name="T34" fmla="+- 0 1626 903"/>
                  <a:gd name="T35" fmla="*/ 1626 h 753"/>
                  <a:gd name="T36" fmla="+- 0 4791 4772"/>
                  <a:gd name="T37" fmla="*/ T36 w 158"/>
                  <a:gd name="T38" fmla="+- 0 1656 903"/>
                  <a:gd name="T39" fmla="*/ 1656 h 753"/>
                  <a:gd name="T40" fmla="+- 0 4930 4772"/>
                  <a:gd name="T41" fmla="*/ T40 w 158"/>
                  <a:gd name="T42" fmla="+- 0 1596 903"/>
                  <a:gd name="T43" fmla="*/ 1596 h 75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</a:cxnLst>
                <a:rect l="0" t="0" r="r" b="b"/>
                <a:pathLst>
                  <a:path w="158" h="753">
                    <a:moveTo>
                      <a:pt x="108" y="1"/>
                    </a:moveTo>
                    <a:lnTo>
                      <a:pt x="0" y="0"/>
                    </a:lnTo>
                    <a:lnTo>
                      <a:pt x="50" y="92"/>
                    </a:lnTo>
                    <a:lnTo>
                      <a:pt x="108" y="1"/>
                    </a:lnTo>
                    <a:close/>
                    <a:moveTo>
                      <a:pt x="158" y="693"/>
                    </a:moveTo>
                    <a:lnTo>
                      <a:pt x="19" y="634"/>
                    </a:lnTo>
                    <a:lnTo>
                      <a:pt x="30" y="663"/>
                    </a:lnTo>
                    <a:lnTo>
                      <a:pt x="34" y="693"/>
                    </a:lnTo>
                    <a:lnTo>
                      <a:pt x="30" y="723"/>
                    </a:lnTo>
                    <a:lnTo>
                      <a:pt x="19" y="753"/>
                    </a:lnTo>
                    <a:lnTo>
                      <a:pt x="158" y="693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Freeform 20"/>
              <p:cNvSpPr>
                <a:spLocks/>
              </p:cNvSpPr>
              <p:nvPr/>
            </p:nvSpPr>
            <p:spPr bwMode="auto">
              <a:xfrm>
                <a:off x="3933" y="1416"/>
                <a:ext cx="103" cy="179"/>
              </a:xfrm>
              <a:custGeom>
                <a:avLst/>
                <a:gdLst>
                  <a:gd name="T0" fmla="+- 0 3933 3933"/>
                  <a:gd name="T1" fmla="*/ T0 w 103"/>
                  <a:gd name="T2" fmla="+- 0 1416 1416"/>
                  <a:gd name="T3" fmla="*/ 1416 h 179"/>
                  <a:gd name="T4" fmla="+- 0 3998 3933"/>
                  <a:gd name="T5" fmla="*/ T4 w 103"/>
                  <a:gd name="T6" fmla="+- 0 1446 1416"/>
                  <a:gd name="T7" fmla="*/ 1446 h 179"/>
                  <a:gd name="T8" fmla="+- 0 4032 3933"/>
                  <a:gd name="T9" fmla="*/ T8 w 103"/>
                  <a:gd name="T10" fmla="+- 0 1486 1416"/>
                  <a:gd name="T11" fmla="*/ 1486 h 179"/>
                  <a:gd name="T12" fmla="+- 0 4035 3933"/>
                  <a:gd name="T13" fmla="*/ T12 w 103"/>
                  <a:gd name="T14" fmla="+- 0 1535 1416"/>
                  <a:gd name="T15" fmla="*/ 1535 h 179"/>
                  <a:gd name="T16" fmla="+- 0 4008 3933"/>
                  <a:gd name="T17" fmla="*/ T16 w 103"/>
                  <a:gd name="T18" fmla="+- 0 1594 1416"/>
                  <a:gd name="T19" fmla="*/ 1594 h 17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03" h="179">
                    <a:moveTo>
                      <a:pt x="0" y="0"/>
                    </a:moveTo>
                    <a:lnTo>
                      <a:pt x="65" y="30"/>
                    </a:lnTo>
                    <a:lnTo>
                      <a:pt x="99" y="70"/>
                    </a:lnTo>
                    <a:lnTo>
                      <a:pt x="102" y="119"/>
                    </a:lnTo>
                    <a:lnTo>
                      <a:pt x="75" y="178"/>
                    </a:lnTo>
                  </a:path>
                </a:pathLst>
              </a:custGeom>
              <a:noFill/>
              <a:ln w="8433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1045" name="Picture 2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43" y="1319"/>
                <a:ext cx="158" cy="2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4923" y="1678"/>
                <a:ext cx="143" cy="153"/>
              </a:xfrm>
              <a:custGeom>
                <a:avLst/>
                <a:gdLst>
                  <a:gd name="T0" fmla="+- 0 5066 4924"/>
                  <a:gd name="T1" fmla="*/ T0 w 143"/>
                  <a:gd name="T2" fmla="+- 0 1678 1678"/>
                  <a:gd name="T3" fmla="*/ 1678 h 153"/>
                  <a:gd name="T4" fmla="+- 0 4956 4924"/>
                  <a:gd name="T5" fmla="*/ T4 w 143"/>
                  <a:gd name="T6" fmla="+- 0 1678 1678"/>
                  <a:gd name="T7" fmla="*/ 1678 h 153"/>
                  <a:gd name="T8" fmla="+- 0 4924 4924"/>
                  <a:gd name="T9" fmla="*/ T8 w 143"/>
                  <a:gd name="T10" fmla="+- 0 1831 1678"/>
                  <a:gd name="T11" fmla="*/ 1831 h 153"/>
                  <a:gd name="T12" fmla="+- 0 5040 4924"/>
                  <a:gd name="T13" fmla="*/ T12 w 143"/>
                  <a:gd name="T14" fmla="+- 0 1831 1678"/>
                  <a:gd name="T15" fmla="*/ 1831 h 153"/>
                  <a:gd name="T16" fmla="+- 0 5044 4924"/>
                  <a:gd name="T17" fmla="*/ T16 w 143"/>
                  <a:gd name="T18" fmla="+- 0 1813 1678"/>
                  <a:gd name="T19" fmla="*/ 1813 h 153"/>
                  <a:gd name="T20" fmla="+- 0 4948 4924"/>
                  <a:gd name="T21" fmla="*/ T20 w 143"/>
                  <a:gd name="T22" fmla="+- 0 1813 1678"/>
                  <a:gd name="T23" fmla="*/ 1813 h 153"/>
                  <a:gd name="T24" fmla="+- 0 4959 4924"/>
                  <a:gd name="T25" fmla="*/ T24 w 143"/>
                  <a:gd name="T26" fmla="+- 0 1760 1678"/>
                  <a:gd name="T27" fmla="*/ 1760 h 153"/>
                  <a:gd name="T28" fmla="+- 0 5047 4924"/>
                  <a:gd name="T29" fmla="*/ T28 w 143"/>
                  <a:gd name="T30" fmla="+- 0 1760 1678"/>
                  <a:gd name="T31" fmla="*/ 1760 h 153"/>
                  <a:gd name="T32" fmla="+- 0 5051 4924"/>
                  <a:gd name="T33" fmla="*/ T32 w 143"/>
                  <a:gd name="T34" fmla="+- 0 1743 1678"/>
                  <a:gd name="T35" fmla="*/ 1743 h 153"/>
                  <a:gd name="T36" fmla="+- 0 4962 4924"/>
                  <a:gd name="T37" fmla="*/ T36 w 143"/>
                  <a:gd name="T38" fmla="+- 0 1743 1678"/>
                  <a:gd name="T39" fmla="*/ 1743 h 153"/>
                  <a:gd name="T40" fmla="+- 0 4972 4924"/>
                  <a:gd name="T41" fmla="*/ T40 w 143"/>
                  <a:gd name="T42" fmla="+- 0 1696 1678"/>
                  <a:gd name="T43" fmla="*/ 1696 h 153"/>
                  <a:gd name="T44" fmla="+- 0 5063 4924"/>
                  <a:gd name="T45" fmla="*/ T44 w 143"/>
                  <a:gd name="T46" fmla="+- 0 1696 1678"/>
                  <a:gd name="T47" fmla="*/ 1696 h 153"/>
                  <a:gd name="T48" fmla="+- 0 5066 4924"/>
                  <a:gd name="T49" fmla="*/ T48 w 143"/>
                  <a:gd name="T50" fmla="+- 0 1678 1678"/>
                  <a:gd name="T51" fmla="*/ 1678 h 15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143" h="153">
                    <a:moveTo>
                      <a:pt x="142" y="0"/>
                    </a:moveTo>
                    <a:lnTo>
                      <a:pt x="32" y="0"/>
                    </a:lnTo>
                    <a:lnTo>
                      <a:pt x="0" y="153"/>
                    </a:lnTo>
                    <a:lnTo>
                      <a:pt x="116" y="153"/>
                    </a:lnTo>
                    <a:lnTo>
                      <a:pt x="120" y="135"/>
                    </a:lnTo>
                    <a:lnTo>
                      <a:pt x="24" y="135"/>
                    </a:lnTo>
                    <a:lnTo>
                      <a:pt x="35" y="82"/>
                    </a:lnTo>
                    <a:lnTo>
                      <a:pt x="123" y="82"/>
                    </a:lnTo>
                    <a:lnTo>
                      <a:pt x="127" y="65"/>
                    </a:lnTo>
                    <a:lnTo>
                      <a:pt x="38" y="65"/>
                    </a:lnTo>
                    <a:lnTo>
                      <a:pt x="48" y="18"/>
                    </a:lnTo>
                    <a:lnTo>
                      <a:pt x="139" y="18"/>
                    </a:lnTo>
                    <a:lnTo>
                      <a:pt x="142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1047" name="Picture 23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22" y="791"/>
                <a:ext cx="121" cy="15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59675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740229"/>
          </a:xfrm>
        </p:spPr>
        <p:txBody>
          <a:bodyPr/>
          <a:lstStyle/>
          <a:p>
            <a:r>
              <a:rPr lang="en-US" cap="small" dirty="0">
                <a:effectLst/>
              </a:rPr>
              <a:t>Gauss'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Law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78034" y="1349829"/>
                <a:ext cx="9117874" cy="529481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>
                    <a:effectLst/>
                  </a:rPr>
                  <a:t>The flux of the net electric field through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closed </a:t>
                </a:r>
                <a:r>
                  <a:rPr lang="en-US" cap="small" dirty="0">
                    <a:effectLst/>
                  </a:rPr>
                  <a:t>surface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equals</a:t>
                </a:r>
                <a:r>
                  <a:rPr lang="en-US" dirty="0">
                    <a:effectLst/>
                  </a:rPr>
                  <a:t> the net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 enclosed by the </a:t>
                </a:r>
                <a:r>
                  <a:rPr lang="en-US" cap="small" dirty="0">
                    <a:effectLst/>
                  </a:rPr>
                  <a:t>surface</a:t>
                </a:r>
                <a:r>
                  <a:rPr lang="en-US" dirty="0">
                    <a:effectLst/>
                  </a:rPr>
                  <a:t> divided by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dirty="0" smtClean="0">
                  <a:effectLst/>
                </a:endParaRPr>
              </a:p>
              <a:p>
                <a:r>
                  <a:rPr lang="en-US" dirty="0">
                    <a:effectLst/>
                  </a:rPr>
                  <a:t>The </a:t>
                </a:r>
                <a:r>
                  <a:rPr lang="en-US" cap="small" dirty="0">
                    <a:effectLst/>
                  </a:rPr>
                  <a:t>magnitud</a:t>
                </a:r>
                <a:r>
                  <a:rPr lang="en-US" dirty="0">
                    <a:effectLst/>
                  </a:rPr>
                  <a:t>e of electric field intensity </a:t>
                </a:r>
                <a:r>
                  <a:rPr lang="en-US" cap="small" dirty="0">
                    <a:effectLst/>
                  </a:rPr>
                  <a:t>at</a:t>
                </a:r>
                <a:r>
                  <a:rPr lang="en-US" dirty="0">
                    <a:effectLst/>
                  </a:rPr>
                  <a:t> point P on </a:t>
                </a:r>
                <a:r>
                  <a:rPr lang="en-US" dirty="0" smtClean="0">
                    <a:effectLst/>
                  </a:rPr>
                  <a:t>ds </a:t>
                </a:r>
                <a:r>
                  <a:rPr lang="en-US" dirty="0">
                    <a:effectLst/>
                  </a:rPr>
                  <a:t>due to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 +q </a:t>
                </a:r>
                <a:r>
                  <a:rPr lang="en-US" cap="small" dirty="0">
                    <a:effectLst/>
                  </a:rPr>
                  <a:t>at</a:t>
                </a:r>
                <a:r>
                  <a:rPr lang="en-US" dirty="0">
                    <a:effectLst/>
                  </a:rPr>
                  <a:t> point O is</a:t>
                </a:r>
                <a:r>
                  <a:rPr lang="en-US" dirty="0" smtClean="0">
                    <a:effectLst/>
                  </a:rPr>
                  <a:t>, E=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 smtClean="0">
                  <a:effectLst/>
                </a:endParaRPr>
              </a:p>
              <a:p>
                <a:r>
                  <a:rPr lang="en-US" dirty="0">
                    <a:effectLst/>
                  </a:rPr>
                  <a:t>Let q be the </a:t>
                </a:r>
                <a:r>
                  <a:rPr lang="en-US" cap="small" dirty="0">
                    <a:effectLst/>
                  </a:rPr>
                  <a:t>angle</a:t>
                </a:r>
                <a:r>
                  <a:rPr lang="en-US" dirty="0">
                    <a:effectLst/>
                  </a:rPr>
                  <a:t> subtended by </a:t>
                </a:r>
                <a:r>
                  <a:rPr lang="en-US" cap="small" dirty="0">
                    <a:effectLst/>
                  </a:rPr>
                  <a:t>normal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drawn</a:t>
                </a:r>
                <a:r>
                  <a:rPr lang="en-US" dirty="0">
                    <a:effectLst/>
                  </a:rPr>
                  <a:t> to </a:t>
                </a:r>
                <a:r>
                  <a:rPr lang="en-US" cap="small" dirty="0">
                    <a:effectLst/>
                  </a:rPr>
                  <a:t>area</a:t>
                </a:r>
                <a:r>
                  <a:rPr lang="en-US" dirty="0">
                    <a:effectLst/>
                  </a:rPr>
                  <a:t> </a:t>
                </a:r>
                <a:r>
                  <a:rPr lang="en-US" i="1" dirty="0" err="1">
                    <a:effectLst/>
                  </a:rPr>
                  <a:t>dS</a:t>
                </a:r>
                <a:r>
                  <a:rPr lang="en-US" i="1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and</a:t>
                </a:r>
                <a:r>
                  <a:rPr lang="en-US" dirty="0">
                    <a:effectLst/>
                  </a:rPr>
                  <a:t> the direction of </a:t>
                </a:r>
                <a:r>
                  <a:rPr lang="en-US" dirty="0" smtClean="0">
                    <a:effectLst/>
                  </a:rPr>
                  <a:t>E</a:t>
                </a:r>
              </a:p>
              <a:p>
                <a:r>
                  <a:rPr lang="en-US" dirty="0">
                    <a:effectLst/>
                  </a:rPr>
                  <a:t>Electric flux, </a:t>
                </a:r>
                <a:r>
                  <a:rPr lang="en-US" i="1" dirty="0" smtClean="0">
                    <a:effectLst/>
                  </a:rPr>
                  <a:t>d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 smtClean="0">
                    <a:effectLst/>
                  </a:rPr>
                  <a:t>, </a:t>
                </a:r>
                <a:r>
                  <a:rPr lang="en-US" cap="small" dirty="0">
                    <a:effectLst/>
                  </a:rPr>
                  <a:t>passing</a:t>
                </a:r>
                <a:r>
                  <a:rPr lang="en-US" dirty="0">
                    <a:effectLst/>
                  </a:rPr>
                  <a:t> through </a:t>
                </a:r>
                <a:r>
                  <a:rPr lang="en-US" cap="small" dirty="0">
                    <a:effectLst/>
                  </a:rPr>
                  <a:t>area</a:t>
                </a:r>
                <a:r>
                  <a:rPr lang="en-US" dirty="0">
                    <a:effectLst/>
                  </a:rPr>
                  <a:t> </a:t>
                </a:r>
                <a:r>
                  <a:rPr lang="en-US" i="1" dirty="0" smtClean="0">
                    <a:effectLst/>
                  </a:rPr>
                  <a:t>ds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en-US" dirty="0">
                    <a:effectLst/>
                  </a:rPr>
                  <a:t>= </a:t>
                </a:r>
                <a:r>
                  <a:rPr lang="en-US" i="1" dirty="0" err="1" smtClean="0">
                    <a:effectLst/>
                  </a:rPr>
                  <a:t>E</a:t>
                </a:r>
                <a:r>
                  <a:rPr lang="en-US" dirty="0" err="1" smtClean="0">
                    <a:effectLst/>
                  </a:rPr>
                  <a:t>cos</a:t>
                </a:r>
                <a14:m>
                  <m:oMath xmlns:m="http://schemas.openxmlformats.org/officeDocument/2006/math"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>
                    <a:effectLst/>
                  </a:rPr>
                  <a:t> </a:t>
                </a:r>
                <a:r>
                  <a:rPr lang="en-US" i="1" dirty="0" smtClean="0">
                    <a:effectLst/>
                  </a:rPr>
                  <a:t>ds</a:t>
                </a:r>
              </a:p>
              <a:p>
                <a:r>
                  <a:rPr lang="en-US" i="1" dirty="0" smtClean="0">
                    <a:effectLst/>
                  </a:rPr>
                  <a:t>Hence, </a:t>
                </a:r>
                <a:r>
                  <a:rPr lang="en-US" i="1" dirty="0">
                    <a:effectLst/>
                  </a:rPr>
                  <a:t>d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i="1" dirty="0" smtClean="0">
                    <a:effectLst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>
                    <a:effectLst/>
                  </a:rPr>
                  <a:t> cos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r>
                  <a:rPr lang="en-US" i="1" dirty="0" smtClean="0">
                    <a:effectLst/>
                  </a:rPr>
                  <a:t>ds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>
                                <a:effectLst/>
                              </a:rPr>
                              <m:t>cos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effectLst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effectLst/>
                              </a:rPr>
                              <m:t>ds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i="1" dirty="0" smtClean="0">
                  <a:effectLst/>
                </a:endParaRPr>
              </a:p>
              <a:p>
                <a:r>
                  <a:rPr lang="en-US" i="1" dirty="0">
                    <a:effectLst/>
                  </a:rPr>
                  <a:t>	</a:t>
                </a:r>
                <a:r>
                  <a:rPr lang="en-US" i="1" dirty="0" smtClean="0">
                    <a:effectLst/>
                  </a:rPr>
                  <a:t>	but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nor/>
                              </m:rPr>
                              <a:rPr lang="en-US" dirty="0">
                                <a:effectLst/>
                              </a:rPr>
                              <m:t>cos</m:t>
                            </m:r>
                            <m:r>
                              <a:rPr lang="en-US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m:rPr>
                                <m:nor/>
                              </m:rPr>
                              <a:rPr lang="en-US" dirty="0">
                                <a:effectLst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i="1" dirty="0">
                                <a:effectLst/>
                              </a:rPr>
                              <m:t>ds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i="1" dirty="0" smtClean="0">
                    <a:effectLst/>
                  </a:rPr>
                  <a:t> is solid angle denoted by </a:t>
                </a:r>
                <a14:m>
                  <m:oMath xmlns:m="http://schemas.openxmlformats.org/officeDocument/2006/math">
                    <m:r>
                      <a:rPr lang="en-IN" b="0" i="1" smtClean="0">
                        <a:effectLst/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i="1" dirty="0" smtClean="0">
                  <a:effectLst/>
                </a:endParaRPr>
              </a:p>
              <a:p>
                <a:r>
                  <a:rPr lang="en-US" i="1" dirty="0">
                    <a:effectLst/>
                  </a:rPr>
                  <a:t> </a:t>
                </a:r>
                <a:r>
                  <a:rPr lang="en-US" i="1" dirty="0" smtClean="0">
                    <a:effectLst/>
                  </a:rPr>
                  <a:t>hence </a:t>
                </a:r>
                <a:r>
                  <a:rPr lang="en-US" i="1" dirty="0">
                    <a:effectLst/>
                  </a:rPr>
                  <a:t>d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i="1" dirty="0" smtClean="0">
                    <a:effectLst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i="1" dirty="0" smtClean="0">
                    <a:effectLst/>
                  </a:rPr>
                  <a:t> </a:t>
                </a:r>
              </a:p>
              <a:p>
                <a:r>
                  <a:rPr lang="en-US" i="1" dirty="0" smtClean="0">
                    <a:effectLst/>
                  </a:rPr>
                  <a:t>Total flux(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i="1" dirty="0" smtClean="0">
                    <a:effectLst/>
                  </a:rPr>
                  <a:t>) on close surface can be given by,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i="1" dirty="0" smtClean="0">
                    <a:effectLst/>
                  </a:rPr>
                  <a:t>=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b>
                                <m:r>
                                  <a:rPr lang="en-I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m:rPr>
                            <m:nor/>
                          </m:rPr>
                          <a:rPr lang="en-US" i="1" dirty="0">
                            <a:effectLst/>
                          </a:rPr>
                          <m:t> </m:t>
                        </m:r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nary>
                  </m:oMath>
                </a14:m>
                <a:r>
                  <a:rPr lang="en-US" i="1" dirty="0" smtClean="0">
                    <a:effectLst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i="1" dirty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nor/>
                          </m:rPr>
                          <a:rPr lang="en-US" i="1" dirty="0">
                            <a:effectLst/>
                          </a:rPr>
                          <m:t> </m:t>
                        </m:r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</m:nary>
                  </m:oMath>
                </a14:m>
                <a:r>
                  <a:rPr lang="en-US" i="1" dirty="0" smtClean="0">
                    <a:effectLst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i="1" dirty="0" smtClean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effectLst/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i="1" dirty="0" smtClean="0">
                    <a:effectLst/>
                  </a:rPr>
                  <a:t> =q/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i="1" dirty="0" smtClean="0">
                  <a:effectLst/>
                </a:endParaRPr>
              </a:p>
              <a:p>
                <a:endParaRPr lang="en-US" i="1" dirty="0" smtClean="0">
                  <a:effectLst/>
                </a:endParaRPr>
              </a:p>
              <a:p>
                <a:pPr marL="0" indent="0">
                  <a:buNone/>
                </a:pPr>
                <a:endParaRPr lang="en-US" i="1" dirty="0" smtClean="0">
                  <a:effectLst/>
                </a:endParaRPr>
              </a:p>
              <a:p>
                <a:endParaRPr lang="en-US" i="1" dirty="0" smtClean="0">
                  <a:effectLst/>
                </a:endParaRPr>
              </a:p>
              <a:p>
                <a:endParaRPr lang="en-IN" dirty="0" smtClean="0">
                  <a:effectLst/>
                </a:endParaRPr>
              </a:p>
              <a:p>
                <a:endParaRPr lang="en-IN" dirty="0">
                  <a:effectLst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8034" y="1349829"/>
                <a:ext cx="9117874" cy="5294811"/>
              </a:xfrm>
              <a:blipFill>
                <a:blip r:embed="rId2"/>
                <a:stretch>
                  <a:fillRect l="-334" t="-230" r="-602" b="-126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75" y="2090058"/>
            <a:ext cx="2544119" cy="194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3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48046"/>
            <a:ext cx="10353761" cy="670561"/>
          </a:xfrm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Electric Intensity </a:t>
            </a:r>
            <a:r>
              <a:rPr lang="en-US" cap="small" dirty="0">
                <a:effectLst/>
              </a:rPr>
              <a:t>at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Point </a:t>
            </a:r>
            <a:r>
              <a:rPr lang="en-US" dirty="0" smtClean="0">
                <a:effectLst/>
              </a:rPr>
              <a:t>on axis of  </a:t>
            </a:r>
            <a:r>
              <a:rPr lang="en-US" dirty="0">
                <a:effectLst/>
              </a:rPr>
              <a:t>Electric Dipole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396343" y="1097280"/>
                <a:ext cx="8595360" cy="5582194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effectLst/>
                  </a:rPr>
                  <a:t>Consider  </a:t>
                </a:r>
                <a:r>
                  <a:rPr lang="en-US" cap="small" dirty="0">
                    <a:effectLst/>
                  </a:rPr>
                  <a:t>an</a:t>
                </a:r>
                <a:r>
                  <a:rPr lang="en-US" dirty="0">
                    <a:effectLst/>
                  </a:rPr>
                  <a:t>  electric  dipole  consisting  of two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ges -q </a:t>
                </a:r>
                <a:r>
                  <a:rPr lang="en-US" cap="small" dirty="0">
                    <a:effectLst/>
                  </a:rPr>
                  <a:t>and</a:t>
                </a:r>
                <a:r>
                  <a:rPr lang="en-US" dirty="0">
                    <a:effectLst/>
                  </a:rPr>
                  <a:t> +q </a:t>
                </a:r>
                <a:r>
                  <a:rPr lang="en-US" cap="small" dirty="0">
                    <a:effectLst/>
                  </a:rPr>
                  <a:t>separated</a:t>
                </a:r>
                <a:r>
                  <a:rPr lang="en-US" dirty="0">
                    <a:effectLst/>
                  </a:rPr>
                  <a:t> by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distance</a:t>
                </a:r>
                <a:r>
                  <a:rPr lang="en-US" dirty="0">
                    <a:effectLst/>
                  </a:rPr>
                  <a:t> 2</a:t>
                </a:r>
                <a:r>
                  <a:rPr lang="en-US" i="1" dirty="0">
                    <a:effectLst/>
                  </a:rPr>
                  <a:t>l </a:t>
                </a:r>
                <a:r>
                  <a:rPr lang="en-US" cap="small" dirty="0">
                    <a:effectLst/>
                  </a:rPr>
                  <a:t>as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shown</a:t>
                </a:r>
                <a:r>
                  <a:rPr lang="en-US" dirty="0">
                    <a:effectLst/>
                  </a:rPr>
                  <a:t> in </a:t>
                </a:r>
                <a:r>
                  <a:rPr lang="en-US" dirty="0" smtClean="0">
                    <a:effectLst/>
                  </a:rPr>
                  <a:t>Fig</a:t>
                </a:r>
              </a:p>
              <a:p>
                <a:r>
                  <a:rPr lang="en-US" dirty="0">
                    <a:effectLst/>
                  </a:rPr>
                  <a:t>Let P be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point </a:t>
                </a:r>
                <a:r>
                  <a:rPr lang="en-US" cap="small" dirty="0">
                    <a:effectLst/>
                  </a:rPr>
                  <a:t>at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distance</a:t>
                </a:r>
                <a:r>
                  <a:rPr lang="en-US" dirty="0">
                    <a:effectLst/>
                  </a:rPr>
                  <a:t> r from the </a:t>
                </a:r>
                <a:r>
                  <a:rPr lang="en-US" dirty="0" err="1">
                    <a:effectLst/>
                  </a:rPr>
                  <a:t>centre</a:t>
                </a:r>
                <a:r>
                  <a:rPr lang="en-US" dirty="0">
                    <a:effectLst/>
                  </a:rPr>
                  <a:t> C of the dipole</a:t>
                </a:r>
                <a:r>
                  <a:rPr lang="en-US" dirty="0" smtClean="0">
                    <a:effectLst/>
                  </a:rPr>
                  <a:t>.</a:t>
                </a:r>
              </a:p>
              <a:p>
                <a:r>
                  <a:rPr lang="en-US" dirty="0" smtClean="0">
                    <a:effectLst/>
                  </a:rPr>
                  <a:t>The</a:t>
                </a:r>
                <a:r>
                  <a:rPr lang="en-IN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electric </a:t>
                </a:r>
                <a:r>
                  <a:rPr lang="en-US" dirty="0">
                    <a:effectLst/>
                  </a:rPr>
                  <a:t>intensity  </a:t>
                </a:r>
                <a:r>
                  <a:rPr lang="en-US" i="1" dirty="0" smtClean="0">
                    <a:effectLst/>
                  </a:rPr>
                  <a:t>E   </a:t>
                </a:r>
                <a:r>
                  <a:rPr lang="en-US" cap="small" dirty="0">
                    <a:effectLst/>
                  </a:rPr>
                  <a:t>at</a:t>
                </a:r>
                <a:r>
                  <a:rPr lang="en-US" dirty="0">
                    <a:effectLst/>
                  </a:rPr>
                  <a:t> P due to the dipole is the vector sum of the field due to the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 - q </a:t>
                </a:r>
                <a:r>
                  <a:rPr lang="en-US" cap="small" dirty="0">
                    <a:effectLst/>
                  </a:rPr>
                  <a:t>at</a:t>
                </a:r>
                <a:r>
                  <a:rPr lang="en-US" dirty="0">
                    <a:effectLst/>
                  </a:rPr>
                  <a:t> A </a:t>
                </a:r>
                <a:r>
                  <a:rPr lang="en-US" cap="small" dirty="0">
                    <a:effectLst/>
                  </a:rPr>
                  <a:t>and</a:t>
                </a:r>
                <a:r>
                  <a:rPr lang="en-US" dirty="0">
                    <a:effectLst/>
                  </a:rPr>
                  <a:t> + q </a:t>
                </a:r>
                <a:r>
                  <a:rPr lang="en-US" cap="small" dirty="0">
                    <a:effectLst/>
                  </a:rPr>
                  <a:t>at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B</a:t>
                </a:r>
              </a:p>
              <a:p>
                <a:r>
                  <a:rPr lang="en-US" dirty="0">
                    <a:effectLst/>
                  </a:rPr>
                  <a:t>Electric  field  intensity  </a:t>
                </a:r>
                <a:r>
                  <a:rPr lang="en-US" cap="small" dirty="0">
                    <a:effectLst/>
                  </a:rPr>
                  <a:t>at</a:t>
                </a:r>
                <a:r>
                  <a:rPr lang="en-US" dirty="0">
                    <a:effectLst/>
                  </a:rPr>
                  <a:t>  P  due  to  the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 -q </a:t>
                </a:r>
                <a:r>
                  <a:rPr lang="en-US" cap="small" dirty="0">
                    <a:effectLst/>
                  </a:rPr>
                  <a:t>at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A is given by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 smtClean="0"/>
              </a:p>
              <a:p>
                <a:r>
                  <a:rPr lang="en-US" dirty="0">
                    <a:effectLst/>
                  </a:rPr>
                  <a:t>Electric intensity </a:t>
                </a:r>
                <a:r>
                  <a:rPr lang="en-US" cap="small" dirty="0">
                    <a:effectLst/>
                  </a:rPr>
                  <a:t>at</a:t>
                </a:r>
                <a:r>
                  <a:rPr lang="en-US" dirty="0">
                    <a:effectLst/>
                  </a:rPr>
                  <a:t> P due to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 +q </a:t>
                </a:r>
                <a:r>
                  <a:rPr lang="en-US" cap="small" dirty="0">
                    <a:effectLst/>
                  </a:rPr>
                  <a:t>at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B is given by,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Total electric field intensity at point P, is given by, 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 smtClean="0"/>
                  <a:t> 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IN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f>
                          <m:f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IN" dirty="0" smtClean="0"/>
              </a:p>
              <a:p>
                <a:pPr marL="0" indent="0">
                  <a:buNone/>
                </a:pPr>
                <a:r>
                  <a:rPr lang="en-IN" dirty="0" smtClean="0"/>
                  <a:t>    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IN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𝑟𝑙</m:t>
                            </m:r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𝑟𝑙</m:t>
                            </m:r>
                          </m:num>
                          <m:den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).</m:t>
                            </m:r>
                            <m:sSup>
                              <m:sSupPr>
                                <m:ctrlP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)]</m:t>
                                </m:r>
                              </m:e>
                              <m:sup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𝑟𝑙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IN" i="1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IN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 smtClean="0"/>
                  <a:t> 			as l&lt;&lt;r, we can neglect higher order of l,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𝑟𝑙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den>
                        </m:f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  2</m:t>
                            </m:r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IN" dirty="0" smtClean="0"/>
                  <a:t>  </a:t>
                </a:r>
              </a:p>
              <a:p>
                <a:pPr marL="0" indent="0">
                  <a:buNone/>
                </a:pPr>
                <a:r>
                  <a:rPr lang="en-IN" dirty="0" smtClean="0"/>
                  <a:t> (since, p = q. 2l)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IN" dirty="0" smtClean="0"/>
                  <a:t>= 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den>
                        </m:f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96343" y="1097280"/>
                <a:ext cx="8595360" cy="5582194"/>
              </a:xfrm>
              <a:blipFill>
                <a:blip r:embed="rId2"/>
                <a:stretch>
                  <a:fillRect l="-355" t="-3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2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21" name="Group 20"/>
          <p:cNvGrpSpPr/>
          <p:nvPr/>
        </p:nvGrpSpPr>
        <p:grpSpPr>
          <a:xfrm>
            <a:off x="60960" y="1828800"/>
            <a:ext cx="3230880" cy="1506583"/>
            <a:chOff x="60960" y="1828800"/>
            <a:chExt cx="3230880" cy="1506583"/>
          </a:xfrm>
        </p:grpSpPr>
        <p:grpSp>
          <p:nvGrpSpPr>
            <p:cNvPr id="5" name="Group 1"/>
            <p:cNvGrpSpPr>
              <a:grpSpLocks/>
            </p:cNvGrpSpPr>
            <p:nvPr/>
          </p:nvGrpSpPr>
          <p:grpSpPr bwMode="auto">
            <a:xfrm>
              <a:off x="60960" y="1828800"/>
              <a:ext cx="3230880" cy="1506583"/>
              <a:chOff x="0" y="0"/>
              <a:chExt cx="3831" cy="1265"/>
            </a:xfrm>
          </p:grpSpPr>
          <p:pic>
            <p:nvPicPr>
              <p:cNvPr id="2070" name="Picture 22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" y="42"/>
                <a:ext cx="2762" cy="59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9" name="Picture 21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" y="737"/>
                <a:ext cx="863" cy="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8" name="Picture 20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39" y="737"/>
                <a:ext cx="1486" cy="43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" name="Rectangle 1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31" cy="121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2066" name="Picture 18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0" y="253"/>
                <a:ext cx="2733" cy="5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Line 17"/>
              <p:cNvSpPr>
                <a:spLocks noChangeShapeType="1"/>
              </p:cNvSpPr>
              <p:nvPr/>
            </p:nvSpPr>
            <p:spPr bwMode="auto">
              <a:xfrm>
                <a:off x="948" y="70"/>
                <a:ext cx="512" cy="0"/>
              </a:xfrm>
              <a:prstGeom prst="line">
                <a:avLst/>
              </a:prstGeom>
              <a:noFill/>
              <a:ln w="778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" name="Freeform 16"/>
              <p:cNvSpPr>
                <a:spLocks/>
              </p:cNvSpPr>
              <p:nvPr/>
            </p:nvSpPr>
            <p:spPr bwMode="auto">
              <a:xfrm>
                <a:off x="894" y="38"/>
                <a:ext cx="59" cy="65"/>
              </a:xfrm>
              <a:custGeom>
                <a:avLst/>
                <a:gdLst>
                  <a:gd name="T0" fmla="+- 0 953 894"/>
                  <a:gd name="T1" fmla="*/ T0 w 59"/>
                  <a:gd name="T2" fmla="+- 0 38 38"/>
                  <a:gd name="T3" fmla="*/ 38 h 65"/>
                  <a:gd name="T4" fmla="+- 0 894 894"/>
                  <a:gd name="T5" fmla="*/ T4 w 59"/>
                  <a:gd name="T6" fmla="+- 0 70 38"/>
                  <a:gd name="T7" fmla="*/ 70 h 65"/>
                  <a:gd name="T8" fmla="+- 0 953 894"/>
                  <a:gd name="T9" fmla="*/ T8 w 59"/>
                  <a:gd name="T10" fmla="+- 0 102 38"/>
                  <a:gd name="T11" fmla="*/ 102 h 65"/>
                  <a:gd name="T12" fmla="+- 0 953 894"/>
                  <a:gd name="T13" fmla="*/ T12 w 59"/>
                  <a:gd name="T14" fmla="+- 0 38 38"/>
                  <a:gd name="T15" fmla="*/ 38 h 6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59" h="65">
                    <a:moveTo>
                      <a:pt x="59" y="0"/>
                    </a:moveTo>
                    <a:lnTo>
                      <a:pt x="0" y="32"/>
                    </a:lnTo>
                    <a:lnTo>
                      <a:pt x="59" y="64"/>
                    </a:lnTo>
                    <a:lnTo>
                      <a:pt x="59" y="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" name="Line 15"/>
              <p:cNvSpPr>
                <a:spLocks noChangeShapeType="1"/>
              </p:cNvSpPr>
              <p:nvPr/>
            </p:nvSpPr>
            <p:spPr bwMode="auto">
              <a:xfrm>
                <a:off x="2407" y="70"/>
                <a:ext cx="0" cy="0"/>
              </a:xfrm>
              <a:prstGeom prst="line">
                <a:avLst/>
              </a:prstGeom>
              <a:noFill/>
              <a:ln w="778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" name="AutoShape 14"/>
              <p:cNvSpPr>
                <a:spLocks/>
              </p:cNvSpPr>
              <p:nvPr/>
            </p:nvSpPr>
            <p:spPr bwMode="auto">
              <a:xfrm>
                <a:off x="1532" y="29"/>
                <a:ext cx="928" cy="87"/>
              </a:xfrm>
              <a:custGeom>
                <a:avLst/>
                <a:gdLst>
                  <a:gd name="T0" fmla="+- 0 1578 1533"/>
                  <a:gd name="T1" fmla="*/ T0 w 928"/>
                  <a:gd name="T2" fmla="+- 0 34 30"/>
                  <a:gd name="T3" fmla="*/ 34 h 87"/>
                  <a:gd name="T4" fmla="+- 0 1573 1533"/>
                  <a:gd name="T5" fmla="*/ T4 w 928"/>
                  <a:gd name="T6" fmla="+- 0 31 30"/>
                  <a:gd name="T7" fmla="*/ 31 h 87"/>
                  <a:gd name="T8" fmla="+- 0 1569 1533"/>
                  <a:gd name="T9" fmla="*/ T8 w 928"/>
                  <a:gd name="T10" fmla="+- 0 30 30"/>
                  <a:gd name="T11" fmla="*/ 30 h 87"/>
                  <a:gd name="T12" fmla="+- 0 1560 1533"/>
                  <a:gd name="T13" fmla="*/ T12 w 928"/>
                  <a:gd name="T14" fmla="+- 0 30 30"/>
                  <a:gd name="T15" fmla="*/ 30 h 87"/>
                  <a:gd name="T16" fmla="+- 0 1557 1533"/>
                  <a:gd name="T17" fmla="*/ T16 w 928"/>
                  <a:gd name="T18" fmla="+- 0 31 30"/>
                  <a:gd name="T19" fmla="*/ 31 h 87"/>
                  <a:gd name="T20" fmla="+- 0 1552 1533"/>
                  <a:gd name="T21" fmla="*/ T20 w 928"/>
                  <a:gd name="T22" fmla="+- 0 34 30"/>
                  <a:gd name="T23" fmla="*/ 34 h 87"/>
                  <a:gd name="T24" fmla="+- 0 1549 1533"/>
                  <a:gd name="T25" fmla="*/ T24 w 928"/>
                  <a:gd name="T26" fmla="+- 0 38 30"/>
                  <a:gd name="T27" fmla="*/ 38 h 87"/>
                  <a:gd name="T28" fmla="+- 0 1546 1533"/>
                  <a:gd name="T29" fmla="*/ T28 w 928"/>
                  <a:gd name="T30" fmla="+- 0 44 30"/>
                  <a:gd name="T31" fmla="*/ 44 h 87"/>
                  <a:gd name="T32" fmla="+- 0 1546 1533"/>
                  <a:gd name="T33" fmla="*/ T32 w 928"/>
                  <a:gd name="T34" fmla="+- 0 32 30"/>
                  <a:gd name="T35" fmla="*/ 32 h 87"/>
                  <a:gd name="T36" fmla="+- 0 1533 1533"/>
                  <a:gd name="T37" fmla="*/ T36 w 928"/>
                  <a:gd name="T38" fmla="+- 0 32 30"/>
                  <a:gd name="T39" fmla="*/ 32 h 87"/>
                  <a:gd name="T40" fmla="+- 0 1533 1533"/>
                  <a:gd name="T41" fmla="*/ T40 w 928"/>
                  <a:gd name="T42" fmla="+- 0 116 30"/>
                  <a:gd name="T43" fmla="*/ 116 h 87"/>
                  <a:gd name="T44" fmla="+- 0 1547 1533"/>
                  <a:gd name="T45" fmla="*/ T44 w 928"/>
                  <a:gd name="T46" fmla="+- 0 116 30"/>
                  <a:gd name="T47" fmla="*/ 116 h 87"/>
                  <a:gd name="T48" fmla="+- 0 1547 1533"/>
                  <a:gd name="T49" fmla="*/ T48 w 928"/>
                  <a:gd name="T50" fmla="+- 0 66 30"/>
                  <a:gd name="T51" fmla="*/ 66 h 87"/>
                  <a:gd name="T52" fmla="+- 0 1548 1533"/>
                  <a:gd name="T53" fmla="*/ T52 w 928"/>
                  <a:gd name="T54" fmla="+- 0 60 30"/>
                  <a:gd name="T55" fmla="*/ 60 h 87"/>
                  <a:gd name="T56" fmla="+- 0 1550 1533"/>
                  <a:gd name="T57" fmla="*/ T56 w 928"/>
                  <a:gd name="T58" fmla="+- 0 52 30"/>
                  <a:gd name="T59" fmla="*/ 52 h 87"/>
                  <a:gd name="T60" fmla="+- 0 1552 1533"/>
                  <a:gd name="T61" fmla="*/ T60 w 928"/>
                  <a:gd name="T62" fmla="+- 0 49 30"/>
                  <a:gd name="T63" fmla="*/ 49 h 87"/>
                  <a:gd name="T64" fmla="+- 0 1557 1533"/>
                  <a:gd name="T65" fmla="*/ T64 w 928"/>
                  <a:gd name="T66" fmla="+- 0 45 30"/>
                  <a:gd name="T67" fmla="*/ 45 h 87"/>
                  <a:gd name="T68" fmla="+- 0 1560 1533"/>
                  <a:gd name="T69" fmla="*/ T68 w 928"/>
                  <a:gd name="T70" fmla="+- 0 44 30"/>
                  <a:gd name="T71" fmla="*/ 44 h 87"/>
                  <a:gd name="T72" fmla="+- 0 1567 1533"/>
                  <a:gd name="T73" fmla="*/ T72 w 928"/>
                  <a:gd name="T74" fmla="+- 0 44 30"/>
                  <a:gd name="T75" fmla="*/ 44 h 87"/>
                  <a:gd name="T76" fmla="+- 0 1570 1533"/>
                  <a:gd name="T77" fmla="*/ T76 w 928"/>
                  <a:gd name="T78" fmla="+- 0 45 30"/>
                  <a:gd name="T79" fmla="*/ 45 h 87"/>
                  <a:gd name="T80" fmla="+- 0 1574 1533"/>
                  <a:gd name="T81" fmla="*/ T80 w 928"/>
                  <a:gd name="T82" fmla="+- 0 48 30"/>
                  <a:gd name="T83" fmla="*/ 48 h 87"/>
                  <a:gd name="T84" fmla="+- 0 1578 1533"/>
                  <a:gd name="T85" fmla="*/ T84 w 928"/>
                  <a:gd name="T86" fmla="+- 0 34 30"/>
                  <a:gd name="T87" fmla="*/ 34 h 87"/>
                  <a:gd name="T88" fmla="+- 0 2460 1533"/>
                  <a:gd name="T89" fmla="*/ T88 w 928"/>
                  <a:gd name="T90" fmla="+- 0 70 30"/>
                  <a:gd name="T91" fmla="*/ 70 h 87"/>
                  <a:gd name="T92" fmla="+- 0 2402 1533"/>
                  <a:gd name="T93" fmla="*/ T92 w 928"/>
                  <a:gd name="T94" fmla="+- 0 38 30"/>
                  <a:gd name="T95" fmla="*/ 38 h 87"/>
                  <a:gd name="T96" fmla="+- 0 2402 1533"/>
                  <a:gd name="T97" fmla="*/ T96 w 928"/>
                  <a:gd name="T98" fmla="+- 0 102 30"/>
                  <a:gd name="T99" fmla="*/ 102 h 87"/>
                  <a:gd name="T100" fmla="+- 0 2460 1533"/>
                  <a:gd name="T101" fmla="*/ T100 w 928"/>
                  <a:gd name="T102" fmla="+- 0 70 30"/>
                  <a:gd name="T103" fmla="*/ 70 h 8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</a:cxnLst>
                <a:rect l="0" t="0" r="r" b="b"/>
                <a:pathLst>
                  <a:path w="928" h="87">
                    <a:moveTo>
                      <a:pt x="45" y="4"/>
                    </a:moveTo>
                    <a:lnTo>
                      <a:pt x="40" y="1"/>
                    </a:lnTo>
                    <a:lnTo>
                      <a:pt x="36" y="0"/>
                    </a:lnTo>
                    <a:lnTo>
                      <a:pt x="27" y="0"/>
                    </a:lnTo>
                    <a:lnTo>
                      <a:pt x="24" y="1"/>
                    </a:lnTo>
                    <a:lnTo>
                      <a:pt x="19" y="4"/>
                    </a:lnTo>
                    <a:lnTo>
                      <a:pt x="16" y="8"/>
                    </a:lnTo>
                    <a:lnTo>
                      <a:pt x="13" y="14"/>
                    </a:lnTo>
                    <a:lnTo>
                      <a:pt x="13" y="2"/>
                    </a:lnTo>
                    <a:lnTo>
                      <a:pt x="0" y="2"/>
                    </a:lnTo>
                    <a:lnTo>
                      <a:pt x="0" y="86"/>
                    </a:lnTo>
                    <a:lnTo>
                      <a:pt x="14" y="86"/>
                    </a:lnTo>
                    <a:lnTo>
                      <a:pt x="14" y="36"/>
                    </a:lnTo>
                    <a:lnTo>
                      <a:pt x="15" y="30"/>
                    </a:lnTo>
                    <a:lnTo>
                      <a:pt x="17" y="22"/>
                    </a:lnTo>
                    <a:lnTo>
                      <a:pt x="19" y="19"/>
                    </a:lnTo>
                    <a:lnTo>
                      <a:pt x="24" y="15"/>
                    </a:lnTo>
                    <a:lnTo>
                      <a:pt x="27" y="14"/>
                    </a:lnTo>
                    <a:lnTo>
                      <a:pt x="34" y="14"/>
                    </a:lnTo>
                    <a:lnTo>
                      <a:pt x="37" y="15"/>
                    </a:lnTo>
                    <a:lnTo>
                      <a:pt x="41" y="18"/>
                    </a:lnTo>
                    <a:lnTo>
                      <a:pt x="45" y="4"/>
                    </a:lnTo>
                    <a:close/>
                    <a:moveTo>
                      <a:pt x="927" y="40"/>
                    </a:moveTo>
                    <a:lnTo>
                      <a:pt x="869" y="8"/>
                    </a:lnTo>
                    <a:lnTo>
                      <a:pt x="869" y="72"/>
                    </a:lnTo>
                    <a:lnTo>
                      <a:pt x="927" y="40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2061" name="Picture 1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94" y="720"/>
                <a:ext cx="120" cy="1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Line 12"/>
              <p:cNvSpPr>
                <a:spLocks noChangeShapeType="1"/>
              </p:cNvSpPr>
              <p:nvPr/>
            </p:nvSpPr>
            <p:spPr bwMode="auto">
              <a:xfrm>
                <a:off x="2239" y="1023"/>
                <a:ext cx="568" cy="0"/>
              </a:xfrm>
              <a:prstGeom prst="line">
                <a:avLst/>
              </a:prstGeom>
              <a:noFill/>
              <a:ln w="778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" name="AutoShape 11"/>
              <p:cNvSpPr>
                <a:spLocks/>
              </p:cNvSpPr>
              <p:nvPr/>
            </p:nvSpPr>
            <p:spPr bwMode="auto">
              <a:xfrm>
                <a:off x="2185" y="906"/>
                <a:ext cx="675" cy="151"/>
              </a:xfrm>
              <a:custGeom>
                <a:avLst/>
                <a:gdLst>
                  <a:gd name="T0" fmla="+- 0 2186 2186"/>
                  <a:gd name="T1" fmla="*/ T0 w 675"/>
                  <a:gd name="T2" fmla="+- 0 1023 907"/>
                  <a:gd name="T3" fmla="*/ 1023 h 151"/>
                  <a:gd name="T4" fmla="+- 0 2244 2186"/>
                  <a:gd name="T5" fmla="*/ T4 w 675"/>
                  <a:gd name="T6" fmla="+- 0 991 907"/>
                  <a:gd name="T7" fmla="*/ 991 h 151"/>
                  <a:gd name="T8" fmla="+- 0 2321 2186"/>
                  <a:gd name="T9" fmla="*/ T8 w 675"/>
                  <a:gd name="T10" fmla="+- 0 931 907"/>
                  <a:gd name="T11" fmla="*/ 931 h 151"/>
                  <a:gd name="T12" fmla="+- 0 2315 2186"/>
                  <a:gd name="T13" fmla="*/ T12 w 675"/>
                  <a:gd name="T14" fmla="+- 0 919 907"/>
                  <a:gd name="T15" fmla="*/ 919 h 151"/>
                  <a:gd name="T16" fmla="+- 0 2312 2186"/>
                  <a:gd name="T17" fmla="*/ T16 w 675"/>
                  <a:gd name="T18" fmla="+- 0 916 907"/>
                  <a:gd name="T19" fmla="*/ 916 h 151"/>
                  <a:gd name="T20" fmla="+- 0 2312 2186"/>
                  <a:gd name="T21" fmla="*/ T20 w 675"/>
                  <a:gd name="T22" fmla="+- 0 950 907"/>
                  <a:gd name="T23" fmla="*/ 950 h 151"/>
                  <a:gd name="T24" fmla="+- 0 2304 2186"/>
                  <a:gd name="T25" fmla="*/ T24 w 675"/>
                  <a:gd name="T26" fmla="+- 0 963 907"/>
                  <a:gd name="T27" fmla="*/ 963 h 151"/>
                  <a:gd name="T28" fmla="+- 0 2300 2186"/>
                  <a:gd name="T29" fmla="*/ T28 w 675"/>
                  <a:gd name="T30" fmla="+- 0 965 907"/>
                  <a:gd name="T31" fmla="*/ 965 h 151"/>
                  <a:gd name="T32" fmla="+- 0 2288 2186"/>
                  <a:gd name="T33" fmla="*/ T32 w 675"/>
                  <a:gd name="T34" fmla="+- 0 963 907"/>
                  <a:gd name="T35" fmla="*/ 963 h 151"/>
                  <a:gd name="T36" fmla="+- 0 2280 2186"/>
                  <a:gd name="T37" fmla="*/ T36 w 675"/>
                  <a:gd name="T38" fmla="+- 0 950 907"/>
                  <a:gd name="T39" fmla="*/ 950 h 151"/>
                  <a:gd name="T40" fmla="+- 0 2281 2186"/>
                  <a:gd name="T41" fmla="*/ T40 w 675"/>
                  <a:gd name="T42" fmla="+- 0 929 907"/>
                  <a:gd name="T43" fmla="*/ 929 h 151"/>
                  <a:gd name="T44" fmla="+- 0 2290 2186"/>
                  <a:gd name="T45" fmla="*/ T44 w 675"/>
                  <a:gd name="T46" fmla="+- 0 921 907"/>
                  <a:gd name="T47" fmla="*/ 921 h 151"/>
                  <a:gd name="T48" fmla="+- 0 2300 2186"/>
                  <a:gd name="T49" fmla="*/ T48 w 675"/>
                  <a:gd name="T50" fmla="+- 0 919 907"/>
                  <a:gd name="T51" fmla="*/ 919 h 151"/>
                  <a:gd name="T52" fmla="+- 0 2310 2186"/>
                  <a:gd name="T53" fmla="*/ T52 w 675"/>
                  <a:gd name="T54" fmla="+- 0 929 907"/>
                  <a:gd name="T55" fmla="*/ 929 h 151"/>
                  <a:gd name="T56" fmla="+- 0 2312 2186"/>
                  <a:gd name="T57" fmla="*/ T56 w 675"/>
                  <a:gd name="T58" fmla="+- 0 916 907"/>
                  <a:gd name="T59" fmla="*/ 916 h 151"/>
                  <a:gd name="T60" fmla="+- 0 2302 2186"/>
                  <a:gd name="T61" fmla="*/ T60 w 675"/>
                  <a:gd name="T62" fmla="+- 0 911 907"/>
                  <a:gd name="T63" fmla="*/ 911 h 151"/>
                  <a:gd name="T64" fmla="+- 0 2290 2186"/>
                  <a:gd name="T65" fmla="*/ T64 w 675"/>
                  <a:gd name="T66" fmla="+- 0 912 907"/>
                  <a:gd name="T67" fmla="*/ 912 h 151"/>
                  <a:gd name="T68" fmla="+- 0 2282 2186"/>
                  <a:gd name="T69" fmla="*/ T68 w 675"/>
                  <a:gd name="T70" fmla="+- 0 917 907"/>
                  <a:gd name="T71" fmla="*/ 917 h 151"/>
                  <a:gd name="T72" fmla="+- 0 2280 2186"/>
                  <a:gd name="T73" fmla="*/ T72 w 675"/>
                  <a:gd name="T74" fmla="+- 0 913 907"/>
                  <a:gd name="T75" fmla="*/ 913 h 151"/>
                  <a:gd name="T76" fmla="+- 0 2271 2186"/>
                  <a:gd name="T77" fmla="*/ T76 w 675"/>
                  <a:gd name="T78" fmla="+- 0 995 907"/>
                  <a:gd name="T79" fmla="*/ 995 h 151"/>
                  <a:gd name="T80" fmla="+- 0 2281 2186"/>
                  <a:gd name="T81" fmla="*/ T80 w 675"/>
                  <a:gd name="T82" fmla="+- 0 966 907"/>
                  <a:gd name="T83" fmla="*/ 966 h 151"/>
                  <a:gd name="T84" fmla="+- 0 2285 2186"/>
                  <a:gd name="T85" fmla="*/ T84 w 675"/>
                  <a:gd name="T86" fmla="+- 0 970 907"/>
                  <a:gd name="T87" fmla="*/ 970 h 151"/>
                  <a:gd name="T88" fmla="+- 0 2293 2186"/>
                  <a:gd name="T89" fmla="*/ T88 w 675"/>
                  <a:gd name="T90" fmla="+- 0 973 907"/>
                  <a:gd name="T91" fmla="*/ 973 h 151"/>
                  <a:gd name="T92" fmla="+- 0 2305 2186"/>
                  <a:gd name="T93" fmla="*/ T92 w 675"/>
                  <a:gd name="T94" fmla="+- 0 972 907"/>
                  <a:gd name="T95" fmla="*/ 972 h 151"/>
                  <a:gd name="T96" fmla="+- 0 2314 2186"/>
                  <a:gd name="T97" fmla="*/ T96 w 675"/>
                  <a:gd name="T98" fmla="+- 0 966 907"/>
                  <a:gd name="T99" fmla="*/ 966 h 151"/>
                  <a:gd name="T100" fmla="+- 0 2317 2186"/>
                  <a:gd name="T101" fmla="*/ T100 w 675"/>
                  <a:gd name="T102" fmla="+- 0 963 907"/>
                  <a:gd name="T103" fmla="*/ 963 h 151"/>
                  <a:gd name="T104" fmla="+- 0 2322 2186"/>
                  <a:gd name="T105" fmla="*/ T104 w 675"/>
                  <a:gd name="T106" fmla="+- 0 948 907"/>
                  <a:gd name="T107" fmla="*/ 948 h 151"/>
                  <a:gd name="T108" fmla="+- 0 2556 2186"/>
                  <a:gd name="T109" fmla="*/ T108 w 675"/>
                  <a:gd name="T110" fmla="+- 0 1023 907"/>
                  <a:gd name="T111" fmla="*/ 1023 h 151"/>
                  <a:gd name="T112" fmla="+- 0 2546 2186"/>
                  <a:gd name="T113" fmla="*/ T112 w 675"/>
                  <a:gd name="T114" fmla="+- 0 999 907"/>
                  <a:gd name="T115" fmla="*/ 999 h 151"/>
                  <a:gd name="T116" fmla="+- 0 2523 2186"/>
                  <a:gd name="T117" fmla="*/ T116 w 675"/>
                  <a:gd name="T118" fmla="+- 0 990 907"/>
                  <a:gd name="T119" fmla="*/ 990 h 151"/>
                  <a:gd name="T120" fmla="+- 0 2500 2186"/>
                  <a:gd name="T121" fmla="*/ T120 w 675"/>
                  <a:gd name="T122" fmla="+- 0 999 907"/>
                  <a:gd name="T123" fmla="*/ 999 h 151"/>
                  <a:gd name="T124" fmla="+- 0 2491 2186"/>
                  <a:gd name="T125" fmla="*/ T124 w 675"/>
                  <a:gd name="T126" fmla="+- 0 1023 907"/>
                  <a:gd name="T127" fmla="*/ 1023 h 151"/>
                  <a:gd name="T128" fmla="+- 0 2500 2186"/>
                  <a:gd name="T129" fmla="*/ T128 w 675"/>
                  <a:gd name="T130" fmla="+- 0 1048 907"/>
                  <a:gd name="T131" fmla="*/ 1048 h 151"/>
                  <a:gd name="T132" fmla="+- 0 2523 2186"/>
                  <a:gd name="T133" fmla="*/ T132 w 675"/>
                  <a:gd name="T134" fmla="+- 0 1057 907"/>
                  <a:gd name="T135" fmla="*/ 1057 h 151"/>
                  <a:gd name="T136" fmla="+- 0 2546 2186"/>
                  <a:gd name="T137" fmla="*/ T136 w 675"/>
                  <a:gd name="T138" fmla="+- 0 1048 907"/>
                  <a:gd name="T139" fmla="*/ 1048 h 151"/>
                  <a:gd name="T140" fmla="+- 0 2556 2186"/>
                  <a:gd name="T141" fmla="*/ T140 w 675"/>
                  <a:gd name="T142" fmla="+- 0 1023 907"/>
                  <a:gd name="T143" fmla="*/ 1023 h 151"/>
                  <a:gd name="T144" fmla="+- 0 2773 2186"/>
                  <a:gd name="T145" fmla="*/ T144 w 675"/>
                  <a:gd name="T146" fmla="+- 0 908 907"/>
                  <a:gd name="T147" fmla="*/ 908 h 151"/>
                  <a:gd name="T148" fmla="+- 0 2773 2186"/>
                  <a:gd name="T149" fmla="*/ T148 w 675"/>
                  <a:gd name="T150" fmla="+- 0 930 907"/>
                  <a:gd name="T151" fmla="*/ 930 h 151"/>
                  <a:gd name="T152" fmla="+- 0 2771 2186"/>
                  <a:gd name="T153" fmla="*/ T152 w 675"/>
                  <a:gd name="T154" fmla="+- 0 951 907"/>
                  <a:gd name="T155" fmla="*/ 951 h 151"/>
                  <a:gd name="T156" fmla="+- 0 2762 2186"/>
                  <a:gd name="T157" fmla="*/ T156 w 675"/>
                  <a:gd name="T158" fmla="+- 0 960 907"/>
                  <a:gd name="T159" fmla="*/ 960 h 151"/>
                  <a:gd name="T160" fmla="+- 0 2749 2186"/>
                  <a:gd name="T161" fmla="*/ T160 w 675"/>
                  <a:gd name="T162" fmla="+- 0 958 907"/>
                  <a:gd name="T163" fmla="*/ 958 h 151"/>
                  <a:gd name="T164" fmla="+- 0 2741 2186"/>
                  <a:gd name="T165" fmla="*/ T164 w 675"/>
                  <a:gd name="T166" fmla="+- 0 946 907"/>
                  <a:gd name="T167" fmla="*/ 946 h 151"/>
                  <a:gd name="T168" fmla="+- 0 2743 2186"/>
                  <a:gd name="T169" fmla="*/ T168 w 675"/>
                  <a:gd name="T170" fmla="+- 0 924 907"/>
                  <a:gd name="T171" fmla="*/ 924 h 151"/>
                  <a:gd name="T172" fmla="+- 0 2752 2186"/>
                  <a:gd name="T173" fmla="*/ T172 w 675"/>
                  <a:gd name="T174" fmla="+- 0 915 907"/>
                  <a:gd name="T175" fmla="*/ 915 h 151"/>
                  <a:gd name="T176" fmla="+- 0 2765 2186"/>
                  <a:gd name="T177" fmla="*/ T176 w 675"/>
                  <a:gd name="T178" fmla="+- 0 917 907"/>
                  <a:gd name="T179" fmla="*/ 917 h 151"/>
                  <a:gd name="T180" fmla="+- 0 2773 2186"/>
                  <a:gd name="T181" fmla="*/ T180 w 675"/>
                  <a:gd name="T182" fmla="+- 0 930 907"/>
                  <a:gd name="T183" fmla="*/ 930 h 151"/>
                  <a:gd name="T184" fmla="+- 0 2772 2186"/>
                  <a:gd name="T185" fmla="*/ T184 w 675"/>
                  <a:gd name="T186" fmla="+- 0 915 907"/>
                  <a:gd name="T187" fmla="*/ 915 h 151"/>
                  <a:gd name="T188" fmla="+- 0 2763 2186"/>
                  <a:gd name="T189" fmla="*/ T188 w 675"/>
                  <a:gd name="T190" fmla="+- 0 907 907"/>
                  <a:gd name="T191" fmla="*/ 907 h 151"/>
                  <a:gd name="T192" fmla="+- 0 2747 2186"/>
                  <a:gd name="T193" fmla="*/ T192 w 675"/>
                  <a:gd name="T194" fmla="+- 0 908 907"/>
                  <a:gd name="T195" fmla="*/ 908 h 151"/>
                  <a:gd name="T196" fmla="+- 0 2736 2186"/>
                  <a:gd name="T197" fmla="*/ T196 w 675"/>
                  <a:gd name="T198" fmla="+- 0 916 907"/>
                  <a:gd name="T199" fmla="*/ 916 h 151"/>
                  <a:gd name="T200" fmla="+- 0 2731 2186"/>
                  <a:gd name="T201" fmla="*/ T200 w 675"/>
                  <a:gd name="T202" fmla="+- 0 930 907"/>
                  <a:gd name="T203" fmla="*/ 930 h 151"/>
                  <a:gd name="T204" fmla="+- 0 2733 2186"/>
                  <a:gd name="T205" fmla="*/ T204 w 675"/>
                  <a:gd name="T206" fmla="+- 0 955 907"/>
                  <a:gd name="T207" fmla="*/ 955 h 151"/>
                  <a:gd name="T208" fmla="+- 0 2749 2186"/>
                  <a:gd name="T209" fmla="*/ T208 w 675"/>
                  <a:gd name="T210" fmla="+- 0 969 907"/>
                  <a:gd name="T211" fmla="*/ 969 h 151"/>
                  <a:gd name="T212" fmla="+- 0 2763 2186"/>
                  <a:gd name="T213" fmla="*/ T212 w 675"/>
                  <a:gd name="T214" fmla="+- 0 968 907"/>
                  <a:gd name="T215" fmla="*/ 968 h 151"/>
                  <a:gd name="T216" fmla="+- 0 2770 2186"/>
                  <a:gd name="T217" fmla="*/ T216 w 675"/>
                  <a:gd name="T218" fmla="+- 0 963 907"/>
                  <a:gd name="T219" fmla="*/ 963 h 151"/>
                  <a:gd name="T220" fmla="+- 0 2772 2186"/>
                  <a:gd name="T221" fmla="*/ T220 w 675"/>
                  <a:gd name="T222" fmla="+- 0 990 907"/>
                  <a:gd name="T223" fmla="*/ 990 h 151"/>
                  <a:gd name="T224" fmla="+- 0 2782 2186"/>
                  <a:gd name="T225" fmla="*/ T224 w 675"/>
                  <a:gd name="T226" fmla="+- 0 961 907"/>
                  <a:gd name="T227" fmla="*/ 961 h 151"/>
                  <a:gd name="T228" fmla="+- 0 2782 2186"/>
                  <a:gd name="T229" fmla="*/ T228 w 675"/>
                  <a:gd name="T230" fmla="+- 0 916 907"/>
                  <a:gd name="T231" fmla="*/ 916 h 151"/>
                  <a:gd name="T232" fmla="+- 0 2860 2186"/>
                  <a:gd name="T233" fmla="*/ T232 w 675"/>
                  <a:gd name="T234" fmla="+- 0 1023 907"/>
                  <a:gd name="T235" fmla="*/ 1023 h 151"/>
                  <a:gd name="T236" fmla="+- 0 2802 2186"/>
                  <a:gd name="T237" fmla="*/ T236 w 675"/>
                  <a:gd name="T238" fmla="+- 0 1056 907"/>
                  <a:gd name="T239" fmla="*/ 1056 h 15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  <a:cxn ang="0">
                    <a:pos x="T225" y="T227"/>
                  </a:cxn>
                  <a:cxn ang="0">
                    <a:pos x="T229" y="T231"/>
                  </a:cxn>
                  <a:cxn ang="0">
                    <a:pos x="T233" y="T235"/>
                  </a:cxn>
                  <a:cxn ang="0">
                    <a:pos x="T237" y="T239"/>
                  </a:cxn>
                </a:cxnLst>
                <a:rect l="0" t="0" r="r" b="b"/>
                <a:pathLst>
                  <a:path w="675" h="151">
                    <a:moveTo>
                      <a:pt x="58" y="84"/>
                    </a:moveTo>
                    <a:lnTo>
                      <a:pt x="0" y="116"/>
                    </a:lnTo>
                    <a:lnTo>
                      <a:pt x="58" y="149"/>
                    </a:lnTo>
                    <a:lnTo>
                      <a:pt x="58" y="84"/>
                    </a:lnTo>
                    <a:close/>
                    <a:moveTo>
                      <a:pt x="136" y="29"/>
                    </a:moveTo>
                    <a:lnTo>
                      <a:pt x="135" y="24"/>
                    </a:lnTo>
                    <a:lnTo>
                      <a:pt x="131" y="15"/>
                    </a:lnTo>
                    <a:lnTo>
                      <a:pt x="129" y="12"/>
                    </a:lnTo>
                    <a:lnTo>
                      <a:pt x="128" y="11"/>
                    </a:lnTo>
                    <a:lnTo>
                      <a:pt x="126" y="9"/>
                    </a:lnTo>
                    <a:lnTo>
                      <a:pt x="126" y="27"/>
                    </a:lnTo>
                    <a:lnTo>
                      <a:pt x="126" y="43"/>
                    </a:lnTo>
                    <a:lnTo>
                      <a:pt x="124" y="49"/>
                    </a:lnTo>
                    <a:lnTo>
                      <a:pt x="118" y="56"/>
                    </a:lnTo>
                    <a:lnTo>
                      <a:pt x="114" y="58"/>
                    </a:lnTo>
                    <a:lnTo>
                      <a:pt x="105" y="58"/>
                    </a:lnTo>
                    <a:lnTo>
                      <a:pt x="102" y="56"/>
                    </a:lnTo>
                    <a:lnTo>
                      <a:pt x="95" y="49"/>
                    </a:lnTo>
                    <a:lnTo>
                      <a:pt x="94" y="43"/>
                    </a:lnTo>
                    <a:lnTo>
                      <a:pt x="94" y="28"/>
                    </a:lnTo>
                    <a:lnTo>
                      <a:pt x="95" y="22"/>
                    </a:lnTo>
                    <a:lnTo>
                      <a:pt x="102" y="14"/>
                    </a:lnTo>
                    <a:lnTo>
                      <a:pt x="104" y="14"/>
                    </a:lnTo>
                    <a:lnTo>
                      <a:pt x="106" y="12"/>
                    </a:lnTo>
                    <a:lnTo>
                      <a:pt x="114" y="12"/>
                    </a:lnTo>
                    <a:lnTo>
                      <a:pt x="118" y="14"/>
                    </a:lnTo>
                    <a:lnTo>
                      <a:pt x="124" y="22"/>
                    </a:lnTo>
                    <a:lnTo>
                      <a:pt x="126" y="27"/>
                    </a:lnTo>
                    <a:lnTo>
                      <a:pt x="126" y="9"/>
                    </a:lnTo>
                    <a:lnTo>
                      <a:pt x="121" y="6"/>
                    </a:lnTo>
                    <a:lnTo>
                      <a:pt x="116" y="4"/>
                    </a:lnTo>
                    <a:lnTo>
                      <a:pt x="107" y="4"/>
                    </a:lnTo>
                    <a:lnTo>
                      <a:pt x="104" y="5"/>
                    </a:lnTo>
                    <a:lnTo>
                      <a:pt x="98" y="8"/>
                    </a:lnTo>
                    <a:lnTo>
                      <a:pt x="96" y="10"/>
                    </a:lnTo>
                    <a:lnTo>
                      <a:pt x="94" y="14"/>
                    </a:lnTo>
                    <a:lnTo>
                      <a:pt x="94" y="6"/>
                    </a:lnTo>
                    <a:lnTo>
                      <a:pt x="85" y="6"/>
                    </a:lnTo>
                    <a:lnTo>
                      <a:pt x="85" y="88"/>
                    </a:lnTo>
                    <a:lnTo>
                      <a:pt x="95" y="88"/>
                    </a:lnTo>
                    <a:lnTo>
                      <a:pt x="95" y="59"/>
                    </a:lnTo>
                    <a:lnTo>
                      <a:pt x="97" y="61"/>
                    </a:lnTo>
                    <a:lnTo>
                      <a:pt x="99" y="63"/>
                    </a:lnTo>
                    <a:lnTo>
                      <a:pt x="104" y="66"/>
                    </a:lnTo>
                    <a:lnTo>
                      <a:pt x="107" y="66"/>
                    </a:lnTo>
                    <a:lnTo>
                      <a:pt x="115" y="66"/>
                    </a:lnTo>
                    <a:lnTo>
                      <a:pt x="119" y="65"/>
                    </a:lnTo>
                    <a:lnTo>
                      <a:pt x="128" y="60"/>
                    </a:lnTo>
                    <a:lnTo>
                      <a:pt x="128" y="59"/>
                    </a:lnTo>
                    <a:lnTo>
                      <a:pt x="129" y="58"/>
                    </a:lnTo>
                    <a:lnTo>
                      <a:pt x="131" y="56"/>
                    </a:lnTo>
                    <a:lnTo>
                      <a:pt x="135" y="47"/>
                    </a:lnTo>
                    <a:lnTo>
                      <a:pt x="136" y="41"/>
                    </a:lnTo>
                    <a:lnTo>
                      <a:pt x="136" y="29"/>
                    </a:lnTo>
                    <a:close/>
                    <a:moveTo>
                      <a:pt x="370" y="116"/>
                    </a:moveTo>
                    <a:lnTo>
                      <a:pt x="367" y="103"/>
                    </a:lnTo>
                    <a:lnTo>
                      <a:pt x="360" y="92"/>
                    </a:lnTo>
                    <a:lnTo>
                      <a:pt x="350" y="85"/>
                    </a:lnTo>
                    <a:lnTo>
                      <a:pt x="337" y="83"/>
                    </a:lnTo>
                    <a:lnTo>
                      <a:pt x="325" y="85"/>
                    </a:lnTo>
                    <a:lnTo>
                      <a:pt x="314" y="92"/>
                    </a:lnTo>
                    <a:lnTo>
                      <a:pt x="307" y="103"/>
                    </a:lnTo>
                    <a:lnTo>
                      <a:pt x="305" y="116"/>
                    </a:lnTo>
                    <a:lnTo>
                      <a:pt x="307" y="130"/>
                    </a:lnTo>
                    <a:lnTo>
                      <a:pt x="314" y="141"/>
                    </a:lnTo>
                    <a:lnTo>
                      <a:pt x="325" y="148"/>
                    </a:lnTo>
                    <a:lnTo>
                      <a:pt x="337" y="150"/>
                    </a:lnTo>
                    <a:lnTo>
                      <a:pt x="350" y="148"/>
                    </a:lnTo>
                    <a:lnTo>
                      <a:pt x="360" y="141"/>
                    </a:lnTo>
                    <a:lnTo>
                      <a:pt x="367" y="130"/>
                    </a:lnTo>
                    <a:lnTo>
                      <a:pt x="370" y="116"/>
                    </a:lnTo>
                    <a:close/>
                    <a:moveTo>
                      <a:pt x="596" y="1"/>
                    </a:moveTo>
                    <a:lnTo>
                      <a:pt x="587" y="1"/>
                    </a:lnTo>
                    <a:lnTo>
                      <a:pt x="587" y="9"/>
                    </a:lnTo>
                    <a:lnTo>
                      <a:pt x="587" y="23"/>
                    </a:lnTo>
                    <a:lnTo>
                      <a:pt x="587" y="39"/>
                    </a:lnTo>
                    <a:lnTo>
                      <a:pt x="585" y="44"/>
                    </a:lnTo>
                    <a:lnTo>
                      <a:pt x="579" y="52"/>
                    </a:lnTo>
                    <a:lnTo>
                      <a:pt x="576" y="53"/>
                    </a:lnTo>
                    <a:lnTo>
                      <a:pt x="567" y="53"/>
                    </a:lnTo>
                    <a:lnTo>
                      <a:pt x="563" y="51"/>
                    </a:lnTo>
                    <a:lnTo>
                      <a:pt x="557" y="44"/>
                    </a:lnTo>
                    <a:lnTo>
                      <a:pt x="555" y="39"/>
                    </a:lnTo>
                    <a:lnTo>
                      <a:pt x="555" y="23"/>
                    </a:lnTo>
                    <a:lnTo>
                      <a:pt x="557" y="17"/>
                    </a:lnTo>
                    <a:lnTo>
                      <a:pt x="563" y="9"/>
                    </a:lnTo>
                    <a:lnTo>
                      <a:pt x="566" y="8"/>
                    </a:lnTo>
                    <a:lnTo>
                      <a:pt x="575" y="8"/>
                    </a:lnTo>
                    <a:lnTo>
                      <a:pt x="579" y="10"/>
                    </a:lnTo>
                    <a:lnTo>
                      <a:pt x="585" y="17"/>
                    </a:lnTo>
                    <a:lnTo>
                      <a:pt x="587" y="23"/>
                    </a:lnTo>
                    <a:lnTo>
                      <a:pt x="587" y="9"/>
                    </a:lnTo>
                    <a:lnTo>
                      <a:pt x="586" y="8"/>
                    </a:lnTo>
                    <a:lnTo>
                      <a:pt x="583" y="3"/>
                    </a:lnTo>
                    <a:lnTo>
                      <a:pt x="577" y="0"/>
                    </a:lnTo>
                    <a:lnTo>
                      <a:pt x="565" y="0"/>
                    </a:lnTo>
                    <a:lnTo>
                      <a:pt x="561" y="1"/>
                    </a:lnTo>
                    <a:lnTo>
                      <a:pt x="553" y="6"/>
                    </a:lnTo>
                    <a:lnTo>
                      <a:pt x="550" y="9"/>
                    </a:lnTo>
                    <a:lnTo>
                      <a:pt x="546" y="19"/>
                    </a:lnTo>
                    <a:lnTo>
                      <a:pt x="545" y="23"/>
                    </a:lnTo>
                    <a:lnTo>
                      <a:pt x="545" y="40"/>
                    </a:lnTo>
                    <a:lnTo>
                      <a:pt x="547" y="48"/>
                    </a:lnTo>
                    <a:lnTo>
                      <a:pt x="557" y="59"/>
                    </a:lnTo>
                    <a:lnTo>
                      <a:pt x="563" y="62"/>
                    </a:lnTo>
                    <a:lnTo>
                      <a:pt x="574" y="62"/>
                    </a:lnTo>
                    <a:lnTo>
                      <a:pt x="577" y="61"/>
                    </a:lnTo>
                    <a:lnTo>
                      <a:pt x="582" y="58"/>
                    </a:lnTo>
                    <a:lnTo>
                      <a:pt x="584" y="56"/>
                    </a:lnTo>
                    <a:lnTo>
                      <a:pt x="586" y="54"/>
                    </a:lnTo>
                    <a:lnTo>
                      <a:pt x="586" y="83"/>
                    </a:lnTo>
                    <a:lnTo>
                      <a:pt x="596" y="83"/>
                    </a:lnTo>
                    <a:lnTo>
                      <a:pt x="596" y="54"/>
                    </a:lnTo>
                    <a:lnTo>
                      <a:pt x="596" y="53"/>
                    </a:lnTo>
                    <a:lnTo>
                      <a:pt x="596" y="9"/>
                    </a:lnTo>
                    <a:lnTo>
                      <a:pt x="596" y="1"/>
                    </a:lnTo>
                    <a:close/>
                    <a:moveTo>
                      <a:pt x="674" y="116"/>
                    </a:moveTo>
                    <a:lnTo>
                      <a:pt x="616" y="84"/>
                    </a:lnTo>
                    <a:lnTo>
                      <a:pt x="616" y="149"/>
                    </a:lnTo>
                    <a:lnTo>
                      <a:pt x="674" y="116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2058" name="Picture 10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12" y="1104"/>
                <a:ext cx="128" cy="1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57" name="Picture 9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4" y="1104"/>
                <a:ext cx="123" cy="1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AutoShape 8"/>
              <p:cNvSpPr>
                <a:spLocks/>
              </p:cNvSpPr>
              <p:nvPr/>
            </p:nvSpPr>
            <p:spPr bwMode="auto">
              <a:xfrm>
                <a:off x="3071" y="1034"/>
                <a:ext cx="661" cy="230"/>
              </a:xfrm>
              <a:custGeom>
                <a:avLst/>
                <a:gdLst>
                  <a:gd name="T0" fmla="+- 0 3072 3072"/>
                  <a:gd name="T1" fmla="*/ T0 w 661"/>
                  <a:gd name="T2" fmla="+- 0 1035 1035"/>
                  <a:gd name="T3" fmla="*/ 1035 h 230"/>
                  <a:gd name="T4" fmla="+- 0 3072 3072"/>
                  <a:gd name="T5" fmla="*/ T4 w 661"/>
                  <a:gd name="T6" fmla="+- 0 1265 1035"/>
                  <a:gd name="T7" fmla="*/ 1265 h 230"/>
                  <a:gd name="T8" fmla="+- 0 3284 3072"/>
                  <a:gd name="T9" fmla="*/ T8 w 661"/>
                  <a:gd name="T10" fmla="+- 0 1035 1035"/>
                  <a:gd name="T11" fmla="*/ 1035 h 230"/>
                  <a:gd name="T12" fmla="+- 0 3284 3072"/>
                  <a:gd name="T13" fmla="*/ T12 w 661"/>
                  <a:gd name="T14" fmla="+- 0 1265 1035"/>
                  <a:gd name="T15" fmla="*/ 1265 h 230"/>
                  <a:gd name="T16" fmla="+- 0 3520 3072"/>
                  <a:gd name="T17" fmla="*/ T16 w 661"/>
                  <a:gd name="T18" fmla="+- 0 1035 1035"/>
                  <a:gd name="T19" fmla="*/ 1035 h 230"/>
                  <a:gd name="T20" fmla="+- 0 3520 3072"/>
                  <a:gd name="T21" fmla="*/ T20 w 661"/>
                  <a:gd name="T22" fmla="+- 0 1265 1035"/>
                  <a:gd name="T23" fmla="*/ 1265 h 230"/>
                  <a:gd name="T24" fmla="+- 0 3732 3072"/>
                  <a:gd name="T25" fmla="*/ T24 w 661"/>
                  <a:gd name="T26" fmla="+- 0 1035 1035"/>
                  <a:gd name="T27" fmla="*/ 1035 h 230"/>
                  <a:gd name="T28" fmla="+- 0 3732 3072"/>
                  <a:gd name="T29" fmla="*/ T28 w 661"/>
                  <a:gd name="T30" fmla="+- 0 1265 1035"/>
                  <a:gd name="T31" fmla="*/ 1265 h 23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661" h="230">
                    <a:moveTo>
                      <a:pt x="0" y="0"/>
                    </a:moveTo>
                    <a:lnTo>
                      <a:pt x="0" y="230"/>
                    </a:lnTo>
                    <a:moveTo>
                      <a:pt x="212" y="0"/>
                    </a:moveTo>
                    <a:lnTo>
                      <a:pt x="212" y="230"/>
                    </a:lnTo>
                    <a:moveTo>
                      <a:pt x="448" y="0"/>
                    </a:moveTo>
                    <a:lnTo>
                      <a:pt x="448" y="230"/>
                    </a:lnTo>
                    <a:moveTo>
                      <a:pt x="660" y="0"/>
                    </a:moveTo>
                    <a:lnTo>
                      <a:pt x="660" y="230"/>
                    </a:lnTo>
                  </a:path>
                </a:pathLst>
              </a:custGeom>
              <a:noFill/>
              <a:ln w="778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AutoShape 7"/>
              <p:cNvSpPr>
                <a:spLocks/>
              </p:cNvSpPr>
              <p:nvPr/>
            </p:nvSpPr>
            <p:spPr bwMode="auto">
              <a:xfrm>
                <a:off x="3108" y="1084"/>
                <a:ext cx="604" cy="132"/>
              </a:xfrm>
              <a:custGeom>
                <a:avLst/>
                <a:gdLst>
                  <a:gd name="T0" fmla="+- 0 3122 3109"/>
                  <a:gd name="T1" fmla="*/ T0 w 604"/>
                  <a:gd name="T2" fmla="+- 0 1172 1084"/>
                  <a:gd name="T3" fmla="*/ 1172 h 132"/>
                  <a:gd name="T4" fmla="+- 0 3177 3109"/>
                  <a:gd name="T5" fmla="*/ T4 w 604"/>
                  <a:gd name="T6" fmla="+- 0 1138 1084"/>
                  <a:gd name="T7" fmla="*/ 1138 h 132"/>
                  <a:gd name="T8" fmla="+- 0 3122 3109"/>
                  <a:gd name="T9" fmla="*/ T8 w 604"/>
                  <a:gd name="T10" fmla="+- 0 1127 1084"/>
                  <a:gd name="T11" fmla="*/ 1127 h 132"/>
                  <a:gd name="T12" fmla="+- 0 3181 3109"/>
                  <a:gd name="T13" fmla="*/ T12 w 604"/>
                  <a:gd name="T14" fmla="+- 0 1096 1084"/>
                  <a:gd name="T15" fmla="*/ 1096 h 132"/>
                  <a:gd name="T16" fmla="+- 0 3109 3109"/>
                  <a:gd name="T17" fmla="*/ T16 w 604"/>
                  <a:gd name="T18" fmla="+- 0 1084 1084"/>
                  <a:gd name="T19" fmla="*/ 1084 h 132"/>
                  <a:gd name="T20" fmla="+- 0 3183 3109"/>
                  <a:gd name="T21" fmla="*/ T20 w 604"/>
                  <a:gd name="T22" fmla="+- 0 1184 1084"/>
                  <a:gd name="T23" fmla="*/ 1184 h 132"/>
                  <a:gd name="T24" fmla="+- 0 3257 3109"/>
                  <a:gd name="T25" fmla="*/ T24 w 604"/>
                  <a:gd name="T26" fmla="+- 0 1188 1084"/>
                  <a:gd name="T27" fmla="*/ 1188 h 132"/>
                  <a:gd name="T28" fmla="+- 0 3252 3109"/>
                  <a:gd name="T29" fmla="*/ T28 w 604"/>
                  <a:gd name="T30" fmla="+- 0 1179 1084"/>
                  <a:gd name="T31" fmla="*/ 1179 h 132"/>
                  <a:gd name="T32" fmla="+- 0 3247 3109"/>
                  <a:gd name="T33" fmla="*/ T32 w 604"/>
                  <a:gd name="T34" fmla="+- 0 1175 1084"/>
                  <a:gd name="T35" fmla="*/ 1175 h 132"/>
                  <a:gd name="T36" fmla="+- 0 3247 3109"/>
                  <a:gd name="T37" fmla="*/ T36 w 604"/>
                  <a:gd name="T38" fmla="+- 0 1190 1084"/>
                  <a:gd name="T39" fmla="*/ 1190 h 132"/>
                  <a:gd name="T40" fmla="+- 0 3246 3109"/>
                  <a:gd name="T41" fmla="*/ T40 w 604"/>
                  <a:gd name="T42" fmla="+- 0 1197 1084"/>
                  <a:gd name="T43" fmla="*/ 1197 h 132"/>
                  <a:gd name="T44" fmla="+- 0 3243 3109"/>
                  <a:gd name="T45" fmla="*/ T44 w 604"/>
                  <a:gd name="T46" fmla="+- 0 1203 1084"/>
                  <a:gd name="T47" fmla="*/ 1203 h 132"/>
                  <a:gd name="T48" fmla="+- 0 3238 3109"/>
                  <a:gd name="T49" fmla="*/ T48 w 604"/>
                  <a:gd name="T50" fmla="+- 0 1205 1084"/>
                  <a:gd name="T51" fmla="*/ 1205 h 132"/>
                  <a:gd name="T52" fmla="+- 0 3232 3109"/>
                  <a:gd name="T53" fmla="*/ T52 w 604"/>
                  <a:gd name="T54" fmla="+- 0 1206 1084"/>
                  <a:gd name="T55" fmla="*/ 1206 h 132"/>
                  <a:gd name="T56" fmla="+- 0 3209 3109"/>
                  <a:gd name="T57" fmla="*/ T56 w 604"/>
                  <a:gd name="T58" fmla="+- 0 1179 1084"/>
                  <a:gd name="T59" fmla="*/ 1179 h 132"/>
                  <a:gd name="T60" fmla="+- 0 3236 3109"/>
                  <a:gd name="T61" fmla="*/ T60 w 604"/>
                  <a:gd name="T62" fmla="+- 0 1180 1084"/>
                  <a:gd name="T63" fmla="*/ 1180 h 132"/>
                  <a:gd name="T64" fmla="+- 0 3243 3109"/>
                  <a:gd name="T65" fmla="*/ T64 w 604"/>
                  <a:gd name="T66" fmla="+- 0 1183 1084"/>
                  <a:gd name="T67" fmla="*/ 1183 h 132"/>
                  <a:gd name="T68" fmla="+- 0 3247 3109"/>
                  <a:gd name="T69" fmla="*/ T68 w 604"/>
                  <a:gd name="T70" fmla="+- 0 1190 1084"/>
                  <a:gd name="T71" fmla="*/ 1190 h 132"/>
                  <a:gd name="T72" fmla="+- 0 3243 3109"/>
                  <a:gd name="T73" fmla="*/ T72 w 604"/>
                  <a:gd name="T74" fmla="+- 0 1174 1084"/>
                  <a:gd name="T75" fmla="*/ 1174 h 132"/>
                  <a:gd name="T76" fmla="+- 0 3249 3109"/>
                  <a:gd name="T77" fmla="*/ T76 w 604"/>
                  <a:gd name="T78" fmla="+- 0 1170 1084"/>
                  <a:gd name="T79" fmla="*/ 1170 h 132"/>
                  <a:gd name="T80" fmla="+- 0 3253 3109"/>
                  <a:gd name="T81" fmla="*/ T80 w 604"/>
                  <a:gd name="T82" fmla="+- 0 1164 1084"/>
                  <a:gd name="T83" fmla="*/ 1164 h 132"/>
                  <a:gd name="T84" fmla="+- 0 3254 3109"/>
                  <a:gd name="T85" fmla="*/ T84 w 604"/>
                  <a:gd name="T86" fmla="+- 0 1154 1084"/>
                  <a:gd name="T87" fmla="*/ 1154 h 132"/>
                  <a:gd name="T88" fmla="+- 0 3250 3109"/>
                  <a:gd name="T89" fmla="*/ T88 w 604"/>
                  <a:gd name="T90" fmla="+- 0 1147 1084"/>
                  <a:gd name="T91" fmla="*/ 1147 h 132"/>
                  <a:gd name="T92" fmla="+- 0 3246 3109"/>
                  <a:gd name="T93" fmla="*/ T92 w 604"/>
                  <a:gd name="T94" fmla="+- 0 1141 1084"/>
                  <a:gd name="T95" fmla="*/ 1141 h 132"/>
                  <a:gd name="T96" fmla="+- 0 3243 3109"/>
                  <a:gd name="T97" fmla="*/ T96 w 604"/>
                  <a:gd name="T98" fmla="+- 0 1156 1084"/>
                  <a:gd name="T99" fmla="*/ 1156 h 132"/>
                  <a:gd name="T100" fmla="+- 0 3243 3109"/>
                  <a:gd name="T101" fmla="*/ T100 w 604"/>
                  <a:gd name="T102" fmla="+- 0 1164 1084"/>
                  <a:gd name="T103" fmla="*/ 1164 h 132"/>
                  <a:gd name="T104" fmla="+- 0 3238 3109"/>
                  <a:gd name="T105" fmla="*/ T104 w 604"/>
                  <a:gd name="T106" fmla="+- 0 1168 1084"/>
                  <a:gd name="T107" fmla="*/ 1168 h 132"/>
                  <a:gd name="T108" fmla="+- 0 3230 3109"/>
                  <a:gd name="T109" fmla="*/ T108 w 604"/>
                  <a:gd name="T110" fmla="+- 0 1170 1084"/>
                  <a:gd name="T111" fmla="*/ 1170 h 132"/>
                  <a:gd name="T112" fmla="+- 0 3209 3109"/>
                  <a:gd name="T113" fmla="*/ T112 w 604"/>
                  <a:gd name="T114" fmla="+- 0 1147 1084"/>
                  <a:gd name="T115" fmla="*/ 1147 h 132"/>
                  <a:gd name="T116" fmla="+- 0 3234 3109"/>
                  <a:gd name="T117" fmla="*/ T116 w 604"/>
                  <a:gd name="T118" fmla="+- 0 1147 1084"/>
                  <a:gd name="T119" fmla="*/ 1147 h 132"/>
                  <a:gd name="T120" fmla="+- 0 3240 3109"/>
                  <a:gd name="T121" fmla="*/ T120 w 604"/>
                  <a:gd name="T122" fmla="+- 0 1150 1084"/>
                  <a:gd name="T123" fmla="*/ 1150 h 132"/>
                  <a:gd name="T124" fmla="+- 0 3243 3109"/>
                  <a:gd name="T125" fmla="*/ T124 w 604"/>
                  <a:gd name="T126" fmla="+- 0 1156 1084"/>
                  <a:gd name="T127" fmla="*/ 1156 h 132"/>
                  <a:gd name="T128" fmla="+- 0 3238 3109"/>
                  <a:gd name="T129" fmla="*/ T128 w 604"/>
                  <a:gd name="T130" fmla="+- 0 1138 1084"/>
                  <a:gd name="T131" fmla="*/ 1138 h 132"/>
                  <a:gd name="T132" fmla="+- 0 3198 3109"/>
                  <a:gd name="T133" fmla="*/ T132 w 604"/>
                  <a:gd name="T134" fmla="+- 0 1137 1084"/>
                  <a:gd name="T135" fmla="*/ 1137 h 132"/>
                  <a:gd name="T136" fmla="+- 0 3233 3109"/>
                  <a:gd name="T137" fmla="*/ T136 w 604"/>
                  <a:gd name="T138" fmla="+- 0 1215 1084"/>
                  <a:gd name="T139" fmla="*/ 1215 h 132"/>
                  <a:gd name="T140" fmla="+- 0 3244 3109"/>
                  <a:gd name="T141" fmla="*/ T140 w 604"/>
                  <a:gd name="T142" fmla="+- 0 1213 1084"/>
                  <a:gd name="T143" fmla="*/ 1213 h 132"/>
                  <a:gd name="T144" fmla="+- 0 3252 3109"/>
                  <a:gd name="T145" fmla="*/ T144 w 604"/>
                  <a:gd name="T146" fmla="+- 0 1209 1084"/>
                  <a:gd name="T147" fmla="*/ 1209 h 132"/>
                  <a:gd name="T148" fmla="+- 0 3257 3109"/>
                  <a:gd name="T149" fmla="*/ T148 w 604"/>
                  <a:gd name="T150" fmla="+- 0 1200 1084"/>
                  <a:gd name="T151" fmla="*/ 1200 h 132"/>
                  <a:gd name="T152" fmla="+- 0 3257 3109"/>
                  <a:gd name="T153" fmla="*/ T152 w 604"/>
                  <a:gd name="T154" fmla="+- 0 1188 1084"/>
                  <a:gd name="T155" fmla="*/ 1188 h 132"/>
                  <a:gd name="T156" fmla="+- 0 3571 3109"/>
                  <a:gd name="T157" fmla="*/ T156 w 604"/>
                  <a:gd name="T158" fmla="+- 0 1172 1084"/>
                  <a:gd name="T159" fmla="*/ 1172 h 132"/>
                  <a:gd name="T160" fmla="+- 0 3626 3109"/>
                  <a:gd name="T161" fmla="*/ T160 w 604"/>
                  <a:gd name="T162" fmla="+- 0 1138 1084"/>
                  <a:gd name="T163" fmla="*/ 1138 h 132"/>
                  <a:gd name="T164" fmla="+- 0 3571 3109"/>
                  <a:gd name="T165" fmla="*/ T164 w 604"/>
                  <a:gd name="T166" fmla="+- 0 1127 1084"/>
                  <a:gd name="T167" fmla="*/ 1127 h 132"/>
                  <a:gd name="T168" fmla="+- 0 3630 3109"/>
                  <a:gd name="T169" fmla="*/ T168 w 604"/>
                  <a:gd name="T170" fmla="+- 0 1096 1084"/>
                  <a:gd name="T171" fmla="*/ 1096 h 132"/>
                  <a:gd name="T172" fmla="+- 0 3558 3109"/>
                  <a:gd name="T173" fmla="*/ T172 w 604"/>
                  <a:gd name="T174" fmla="+- 0 1084 1084"/>
                  <a:gd name="T175" fmla="*/ 1084 h 132"/>
                  <a:gd name="T176" fmla="+- 0 3632 3109"/>
                  <a:gd name="T177" fmla="*/ T176 w 604"/>
                  <a:gd name="T178" fmla="+- 0 1184 1084"/>
                  <a:gd name="T179" fmla="*/ 1184 h 132"/>
                  <a:gd name="T180" fmla="+- 0 3712 3109"/>
                  <a:gd name="T181" fmla="*/ T180 w 604"/>
                  <a:gd name="T182" fmla="+- 0 1215 1084"/>
                  <a:gd name="T183" fmla="*/ 1215 h 132"/>
                  <a:gd name="T184" fmla="+- 0 3699 3109"/>
                  <a:gd name="T185" fmla="*/ T184 w 604"/>
                  <a:gd name="T186" fmla="+- 0 1183 1084"/>
                  <a:gd name="T187" fmla="*/ 1183 h 132"/>
                  <a:gd name="T188" fmla="+- 0 3688 3109"/>
                  <a:gd name="T189" fmla="*/ T188 w 604"/>
                  <a:gd name="T190" fmla="+- 0 1183 1084"/>
                  <a:gd name="T191" fmla="*/ 1183 h 132"/>
                  <a:gd name="T192" fmla="+- 0 3670 3109"/>
                  <a:gd name="T193" fmla="*/ T192 w 604"/>
                  <a:gd name="T194" fmla="+- 0 1160 1084"/>
                  <a:gd name="T195" fmla="*/ 1160 h 132"/>
                  <a:gd name="T196" fmla="+- 0 3674 3109"/>
                  <a:gd name="T197" fmla="*/ T196 w 604"/>
                  <a:gd name="T198" fmla="+- 0 1151 1084"/>
                  <a:gd name="T199" fmla="*/ 1151 h 132"/>
                  <a:gd name="T200" fmla="+- 0 3676 3109"/>
                  <a:gd name="T201" fmla="*/ T200 w 604"/>
                  <a:gd name="T202" fmla="+- 0 1150 1084"/>
                  <a:gd name="T203" fmla="*/ 1150 h 132"/>
                  <a:gd name="T204" fmla="+- 0 3688 3109"/>
                  <a:gd name="T205" fmla="*/ T204 w 604"/>
                  <a:gd name="T206" fmla="+- 0 1183 1084"/>
                  <a:gd name="T207" fmla="*/ 1183 h 132"/>
                  <a:gd name="T208" fmla="+- 0 3684 3109"/>
                  <a:gd name="T209" fmla="*/ T208 w 604"/>
                  <a:gd name="T210" fmla="+- 0 1146 1084"/>
                  <a:gd name="T211" fmla="*/ 1146 h 132"/>
                  <a:gd name="T212" fmla="+- 0 3669 3109"/>
                  <a:gd name="T213" fmla="*/ T212 w 604"/>
                  <a:gd name="T214" fmla="+- 0 1137 1084"/>
                  <a:gd name="T215" fmla="*/ 1137 h 132"/>
                  <a:gd name="T216" fmla="+- 0 3650 3109"/>
                  <a:gd name="T217" fmla="*/ T216 w 604"/>
                  <a:gd name="T218" fmla="+- 0 1215 1084"/>
                  <a:gd name="T219" fmla="*/ 1215 h 132"/>
                  <a:gd name="T220" fmla="+- 0 3691 3109"/>
                  <a:gd name="T221" fmla="*/ T220 w 604"/>
                  <a:gd name="T222" fmla="+- 0 1192 1084"/>
                  <a:gd name="T223" fmla="*/ 1192 h 132"/>
                  <a:gd name="T224" fmla="+- 0 3712 3109"/>
                  <a:gd name="T225" fmla="*/ T224 w 604"/>
                  <a:gd name="T226" fmla="+- 0 1215 1084"/>
                  <a:gd name="T227" fmla="*/ 1215 h 13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  <a:cxn ang="0">
                    <a:pos x="T225" y="T227"/>
                  </a:cxn>
                </a:cxnLst>
                <a:rect l="0" t="0" r="r" b="b"/>
                <a:pathLst>
                  <a:path w="604" h="132">
                    <a:moveTo>
                      <a:pt x="74" y="88"/>
                    </a:moveTo>
                    <a:lnTo>
                      <a:pt x="13" y="88"/>
                    </a:lnTo>
                    <a:lnTo>
                      <a:pt x="13" y="54"/>
                    </a:lnTo>
                    <a:lnTo>
                      <a:pt x="68" y="54"/>
                    </a:lnTo>
                    <a:lnTo>
                      <a:pt x="68" y="43"/>
                    </a:lnTo>
                    <a:lnTo>
                      <a:pt x="13" y="43"/>
                    </a:lnTo>
                    <a:lnTo>
                      <a:pt x="13" y="12"/>
                    </a:lnTo>
                    <a:lnTo>
                      <a:pt x="72" y="12"/>
                    </a:lnTo>
                    <a:lnTo>
                      <a:pt x="72" y="0"/>
                    </a:lnTo>
                    <a:lnTo>
                      <a:pt x="0" y="0"/>
                    </a:lnTo>
                    <a:lnTo>
                      <a:pt x="0" y="100"/>
                    </a:lnTo>
                    <a:lnTo>
                      <a:pt x="74" y="100"/>
                    </a:lnTo>
                    <a:lnTo>
                      <a:pt x="74" y="88"/>
                    </a:lnTo>
                    <a:close/>
                    <a:moveTo>
                      <a:pt x="148" y="104"/>
                    </a:moveTo>
                    <a:lnTo>
                      <a:pt x="147" y="100"/>
                    </a:lnTo>
                    <a:lnTo>
                      <a:pt x="143" y="95"/>
                    </a:lnTo>
                    <a:lnTo>
                      <a:pt x="142" y="94"/>
                    </a:lnTo>
                    <a:lnTo>
                      <a:pt x="138" y="91"/>
                    </a:lnTo>
                    <a:lnTo>
                      <a:pt x="138" y="106"/>
                    </a:lnTo>
                    <a:lnTo>
                      <a:pt x="138" y="111"/>
                    </a:lnTo>
                    <a:lnTo>
                      <a:pt x="137" y="113"/>
                    </a:lnTo>
                    <a:lnTo>
                      <a:pt x="135" y="117"/>
                    </a:lnTo>
                    <a:lnTo>
                      <a:pt x="134" y="119"/>
                    </a:lnTo>
                    <a:lnTo>
                      <a:pt x="131" y="121"/>
                    </a:lnTo>
                    <a:lnTo>
                      <a:pt x="129" y="121"/>
                    </a:lnTo>
                    <a:lnTo>
                      <a:pt x="125" y="122"/>
                    </a:lnTo>
                    <a:lnTo>
                      <a:pt x="123" y="122"/>
                    </a:lnTo>
                    <a:lnTo>
                      <a:pt x="100" y="122"/>
                    </a:lnTo>
                    <a:lnTo>
                      <a:pt x="100" y="95"/>
                    </a:lnTo>
                    <a:lnTo>
                      <a:pt x="123" y="95"/>
                    </a:lnTo>
                    <a:lnTo>
                      <a:pt x="127" y="96"/>
                    </a:lnTo>
                    <a:lnTo>
                      <a:pt x="132" y="98"/>
                    </a:lnTo>
                    <a:lnTo>
                      <a:pt x="134" y="99"/>
                    </a:lnTo>
                    <a:lnTo>
                      <a:pt x="137" y="103"/>
                    </a:lnTo>
                    <a:lnTo>
                      <a:pt x="138" y="106"/>
                    </a:lnTo>
                    <a:lnTo>
                      <a:pt x="138" y="91"/>
                    </a:lnTo>
                    <a:lnTo>
                      <a:pt x="134" y="90"/>
                    </a:lnTo>
                    <a:lnTo>
                      <a:pt x="137" y="88"/>
                    </a:lnTo>
                    <a:lnTo>
                      <a:pt x="140" y="86"/>
                    </a:lnTo>
                    <a:lnTo>
                      <a:pt x="144" y="80"/>
                    </a:lnTo>
                    <a:lnTo>
                      <a:pt x="144" y="77"/>
                    </a:lnTo>
                    <a:lnTo>
                      <a:pt x="145" y="70"/>
                    </a:lnTo>
                    <a:lnTo>
                      <a:pt x="144" y="66"/>
                    </a:lnTo>
                    <a:lnTo>
                      <a:pt x="141" y="63"/>
                    </a:lnTo>
                    <a:lnTo>
                      <a:pt x="140" y="60"/>
                    </a:lnTo>
                    <a:lnTo>
                      <a:pt x="137" y="57"/>
                    </a:lnTo>
                    <a:lnTo>
                      <a:pt x="134" y="56"/>
                    </a:lnTo>
                    <a:lnTo>
                      <a:pt x="134" y="72"/>
                    </a:lnTo>
                    <a:lnTo>
                      <a:pt x="134" y="77"/>
                    </a:lnTo>
                    <a:lnTo>
                      <a:pt x="134" y="80"/>
                    </a:lnTo>
                    <a:lnTo>
                      <a:pt x="131" y="83"/>
                    </a:lnTo>
                    <a:lnTo>
                      <a:pt x="129" y="84"/>
                    </a:lnTo>
                    <a:lnTo>
                      <a:pt x="124" y="86"/>
                    </a:lnTo>
                    <a:lnTo>
                      <a:pt x="121" y="86"/>
                    </a:lnTo>
                    <a:lnTo>
                      <a:pt x="100" y="86"/>
                    </a:lnTo>
                    <a:lnTo>
                      <a:pt x="100" y="63"/>
                    </a:lnTo>
                    <a:lnTo>
                      <a:pt x="121" y="63"/>
                    </a:lnTo>
                    <a:lnTo>
                      <a:pt x="125" y="63"/>
                    </a:lnTo>
                    <a:lnTo>
                      <a:pt x="130" y="64"/>
                    </a:lnTo>
                    <a:lnTo>
                      <a:pt x="131" y="66"/>
                    </a:lnTo>
                    <a:lnTo>
                      <a:pt x="134" y="70"/>
                    </a:lnTo>
                    <a:lnTo>
                      <a:pt x="134" y="72"/>
                    </a:lnTo>
                    <a:lnTo>
                      <a:pt x="134" y="56"/>
                    </a:lnTo>
                    <a:lnTo>
                      <a:pt x="129" y="54"/>
                    </a:lnTo>
                    <a:lnTo>
                      <a:pt x="125" y="53"/>
                    </a:lnTo>
                    <a:lnTo>
                      <a:pt x="89" y="53"/>
                    </a:lnTo>
                    <a:lnTo>
                      <a:pt x="89" y="131"/>
                    </a:lnTo>
                    <a:lnTo>
                      <a:pt x="124" y="131"/>
                    </a:lnTo>
                    <a:lnTo>
                      <a:pt x="128" y="131"/>
                    </a:lnTo>
                    <a:lnTo>
                      <a:pt x="135" y="129"/>
                    </a:lnTo>
                    <a:lnTo>
                      <a:pt x="138" y="128"/>
                    </a:lnTo>
                    <a:lnTo>
                      <a:pt x="143" y="125"/>
                    </a:lnTo>
                    <a:lnTo>
                      <a:pt x="144" y="122"/>
                    </a:lnTo>
                    <a:lnTo>
                      <a:pt x="148" y="116"/>
                    </a:lnTo>
                    <a:lnTo>
                      <a:pt x="148" y="112"/>
                    </a:lnTo>
                    <a:lnTo>
                      <a:pt x="148" y="104"/>
                    </a:lnTo>
                    <a:close/>
                    <a:moveTo>
                      <a:pt x="523" y="88"/>
                    </a:moveTo>
                    <a:lnTo>
                      <a:pt x="462" y="88"/>
                    </a:lnTo>
                    <a:lnTo>
                      <a:pt x="462" y="54"/>
                    </a:lnTo>
                    <a:lnTo>
                      <a:pt x="517" y="54"/>
                    </a:lnTo>
                    <a:lnTo>
                      <a:pt x="517" y="43"/>
                    </a:lnTo>
                    <a:lnTo>
                      <a:pt x="462" y="43"/>
                    </a:lnTo>
                    <a:lnTo>
                      <a:pt x="462" y="12"/>
                    </a:lnTo>
                    <a:lnTo>
                      <a:pt x="521" y="12"/>
                    </a:lnTo>
                    <a:lnTo>
                      <a:pt x="521" y="0"/>
                    </a:lnTo>
                    <a:lnTo>
                      <a:pt x="449" y="0"/>
                    </a:lnTo>
                    <a:lnTo>
                      <a:pt x="449" y="100"/>
                    </a:lnTo>
                    <a:lnTo>
                      <a:pt x="523" y="100"/>
                    </a:lnTo>
                    <a:lnTo>
                      <a:pt x="523" y="88"/>
                    </a:lnTo>
                    <a:close/>
                    <a:moveTo>
                      <a:pt x="603" y="131"/>
                    </a:moveTo>
                    <a:lnTo>
                      <a:pt x="594" y="108"/>
                    </a:lnTo>
                    <a:lnTo>
                      <a:pt x="590" y="99"/>
                    </a:lnTo>
                    <a:lnTo>
                      <a:pt x="579" y="73"/>
                    </a:lnTo>
                    <a:lnTo>
                      <a:pt x="579" y="99"/>
                    </a:lnTo>
                    <a:lnTo>
                      <a:pt x="553" y="99"/>
                    </a:lnTo>
                    <a:lnTo>
                      <a:pt x="561" y="76"/>
                    </a:lnTo>
                    <a:lnTo>
                      <a:pt x="563" y="72"/>
                    </a:lnTo>
                    <a:lnTo>
                      <a:pt x="565" y="67"/>
                    </a:lnTo>
                    <a:lnTo>
                      <a:pt x="566" y="62"/>
                    </a:lnTo>
                    <a:lnTo>
                      <a:pt x="567" y="66"/>
                    </a:lnTo>
                    <a:lnTo>
                      <a:pt x="569" y="72"/>
                    </a:lnTo>
                    <a:lnTo>
                      <a:pt x="579" y="99"/>
                    </a:lnTo>
                    <a:lnTo>
                      <a:pt x="579" y="73"/>
                    </a:lnTo>
                    <a:lnTo>
                      <a:pt x="575" y="62"/>
                    </a:lnTo>
                    <a:lnTo>
                      <a:pt x="571" y="53"/>
                    </a:lnTo>
                    <a:lnTo>
                      <a:pt x="560" y="53"/>
                    </a:lnTo>
                    <a:lnTo>
                      <a:pt x="530" y="131"/>
                    </a:lnTo>
                    <a:lnTo>
                      <a:pt x="541" y="131"/>
                    </a:lnTo>
                    <a:lnTo>
                      <a:pt x="550" y="108"/>
                    </a:lnTo>
                    <a:lnTo>
                      <a:pt x="582" y="108"/>
                    </a:lnTo>
                    <a:lnTo>
                      <a:pt x="592" y="131"/>
                    </a:lnTo>
                    <a:lnTo>
                      <a:pt x="603" y="131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2054" name="Picture 6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9" y="1095"/>
                <a:ext cx="117" cy="1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5" name="AutoShape 5"/>
              <p:cNvSpPr>
                <a:spLocks/>
              </p:cNvSpPr>
              <p:nvPr/>
            </p:nvSpPr>
            <p:spPr bwMode="auto">
              <a:xfrm>
                <a:off x="3106" y="1015"/>
                <a:ext cx="587" cy="2"/>
              </a:xfrm>
              <a:custGeom>
                <a:avLst/>
                <a:gdLst>
                  <a:gd name="T0" fmla="+- 0 3107 3107"/>
                  <a:gd name="T1" fmla="*/ T0 w 587"/>
                  <a:gd name="T2" fmla="+- 0 3248 3107"/>
                  <a:gd name="T3" fmla="*/ T2 w 587"/>
                  <a:gd name="T4" fmla="+- 0 3552 3107"/>
                  <a:gd name="T5" fmla="*/ T4 w 587"/>
                  <a:gd name="T6" fmla="+- 0 3693 3107"/>
                  <a:gd name="T7" fmla="*/ T6 w 587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  <a:cxn ang="0">
                    <a:pos x="T7" y="0"/>
                  </a:cxn>
                </a:cxnLst>
                <a:rect l="0" t="0" r="r" b="b"/>
                <a:pathLst>
                  <a:path w="587">
                    <a:moveTo>
                      <a:pt x="0" y="0"/>
                    </a:moveTo>
                    <a:lnTo>
                      <a:pt x="141" y="0"/>
                    </a:lnTo>
                    <a:moveTo>
                      <a:pt x="445" y="0"/>
                    </a:moveTo>
                    <a:lnTo>
                      <a:pt x="586" y="0"/>
                    </a:lnTo>
                  </a:path>
                </a:pathLst>
              </a:custGeom>
              <a:noFill/>
              <a:ln w="778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" name="AutoShape 4"/>
              <p:cNvSpPr>
                <a:spLocks/>
              </p:cNvSpPr>
              <p:nvPr/>
            </p:nvSpPr>
            <p:spPr bwMode="auto">
              <a:xfrm>
                <a:off x="157" y="915"/>
                <a:ext cx="333" cy="2"/>
              </a:xfrm>
              <a:custGeom>
                <a:avLst/>
                <a:gdLst>
                  <a:gd name="T0" fmla="+- 0 158 158"/>
                  <a:gd name="T1" fmla="*/ T0 w 333"/>
                  <a:gd name="T2" fmla="+- 0 245 158"/>
                  <a:gd name="T3" fmla="*/ T2 w 333"/>
                  <a:gd name="T4" fmla="+- 0 403 158"/>
                  <a:gd name="T5" fmla="*/ T4 w 333"/>
                  <a:gd name="T6" fmla="+- 0 490 158"/>
                  <a:gd name="T7" fmla="*/ T6 w 333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  <a:cxn ang="0">
                    <a:pos x="T5" y="0"/>
                  </a:cxn>
                  <a:cxn ang="0">
                    <a:pos x="T7" y="0"/>
                  </a:cxn>
                </a:cxnLst>
                <a:rect l="0" t="0" r="r" b="b"/>
                <a:pathLst>
                  <a:path w="333">
                    <a:moveTo>
                      <a:pt x="0" y="0"/>
                    </a:moveTo>
                    <a:lnTo>
                      <a:pt x="87" y="0"/>
                    </a:lnTo>
                    <a:moveTo>
                      <a:pt x="245" y="0"/>
                    </a:moveTo>
                    <a:lnTo>
                      <a:pt x="332" y="0"/>
                    </a:lnTo>
                  </a:path>
                </a:pathLst>
              </a:custGeom>
              <a:noFill/>
              <a:ln w="778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2051" name="Picture 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7" y="944"/>
                <a:ext cx="809" cy="28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7" name="Line 2"/>
              <p:cNvSpPr>
                <a:spLocks noChangeShapeType="1"/>
              </p:cNvSpPr>
              <p:nvPr/>
            </p:nvSpPr>
            <p:spPr bwMode="auto">
              <a:xfrm>
                <a:off x="648" y="916"/>
                <a:ext cx="87" cy="0"/>
              </a:xfrm>
              <a:prstGeom prst="line">
                <a:avLst/>
              </a:prstGeom>
              <a:noFill/>
              <a:ln w="7785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>
              <a:off x="1436914" y="1912168"/>
              <a:ext cx="7197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369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effectLst/>
              </a:rPr>
              <a:t>Electrostatics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A branch of physics, which deals with all physical quantity and phenomena linked with the charges, which are at rest.</a:t>
            </a:r>
          </a:p>
          <a:p>
            <a:r>
              <a:rPr lang="en-IN" dirty="0" err="1" smtClean="0"/>
              <a:t>Eg</a:t>
            </a:r>
            <a:r>
              <a:rPr lang="en-IN" dirty="0" smtClean="0"/>
              <a:t>. Force between charges, electric field, electric potential, potential energy in electric field etc.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810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43840"/>
            <a:ext cx="10353761" cy="1140823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Electric Intensity </a:t>
            </a:r>
            <a:r>
              <a:rPr lang="en-US" cap="small" dirty="0">
                <a:effectLst/>
              </a:rPr>
              <a:t>at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Point on </a:t>
            </a:r>
            <a:r>
              <a:rPr lang="en-US" dirty="0" smtClean="0">
                <a:effectLst/>
              </a:rPr>
              <a:t>equatorial </a:t>
            </a:r>
            <a:r>
              <a:rPr lang="en-US" dirty="0">
                <a:effectLst/>
              </a:rPr>
              <a:t>of  Electric Dipole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65417" y="1323703"/>
                <a:ext cx="8856616" cy="5312228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>
                    <a:effectLst/>
                  </a:rPr>
                  <a:t>As shown in Fig, </a:t>
                </a:r>
                <a:r>
                  <a:rPr lang="en-US" dirty="0">
                    <a:effectLst/>
                  </a:rPr>
                  <a:t>Electric field </a:t>
                </a:r>
                <a:r>
                  <a:rPr lang="en-US" cap="small" dirty="0">
                    <a:effectLst/>
                  </a:rPr>
                  <a:t>at</a:t>
                </a:r>
                <a:r>
                  <a:rPr lang="en-US" dirty="0">
                    <a:effectLst/>
                  </a:rPr>
                  <a:t> point P due to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 </a:t>
                </a:r>
                <a:r>
                  <a:rPr lang="en-US" dirty="0" smtClean="0">
                    <a:effectLst/>
                  </a:rPr>
                  <a:t>–q is given by, 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IN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𝑃𝐴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US" dirty="0">
                    <a:effectLst/>
                  </a:rPr>
                  <a:t>Electric field </a:t>
                </a:r>
                <a:r>
                  <a:rPr lang="en-US" cap="small" dirty="0">
                    <a:effectLst/>
                  </a:rPr>
                  <a:t>at</a:t>
                </a:r>
                <a:r>
                  <a:rPr lang="en-US" dirty="0">
                    <a:effectLst/>
                  </a:rPr>
                  <a:t> point P due to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 </a:t>
                </a:r>
                <a:r>
                  <a:rPr lang="en-US" dirty="0" smtClean="0">
                    <a:effectLst/>
                  </a:rPr>
                  <a:t>+q </a:t>
                </a:r>
                <a:r>
                  <a:rPr lang="en-US" dirty="0">
                    <a:effectLst/>
                  </a:rPr>
                  <a:t>is given </a:t>
                </a:r>
                <a:r>
                  <a:rPr lang="en-US" dirty="0" smtClean="0">
                    <a:effectLst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IN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/>
                  <a:t>A</a:t>
                </a:r>
                <a:r>
                  <a:rPr lang="en-IN" dirty="0" smtClean="0"/>
                  <a:t>s P is equidistance from A and B, hence PA= PB</a:t>
                </a:r>
              </a:p>
              <a:p>
                <a:r>
                  <a:rPr lang="en-IN" dirty="0" smtClean="0"/>
                  <a:t>Hence,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𝑃𝐵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As shown in diagram 2, vertical component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 are equal in magnitude and opposite in direction, so it will cancel each other at point p.</a:t>
                </a:r>
              </a:p>
              <a:p>
                <a:r>
                  <a:rPr lang="en-IN" dirty="0" smtClean="0"/>
                  <a:t>Hence total electric field intensity is sum of horizontal component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 i.e.   E=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IN" dirty="0" smtClean="0"/>
                  <a:t>cos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 smtClean="0"/>
                  <a:t>cos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 =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IN" dirty="0"/>
                  <a:t>cos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IN" dirty="0" smtClean="0"/>
              </a:p>
              <a:p>
                <a:r>
                  <a:rPr lang="en-IN" dirty="0" smtClean="0"/>
                  <a:t>In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𝑃𝐶𝐵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𝑃𝐵</m:t>
                        </m:r>
                      </m:e>
                      <m:sup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and </a:t>
                </a:r>
                <a:r>
                  <a:rPr lang="en-IN" dirty="0"/>
                  <a:t>cos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𝐶𝐵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𝑃𝐵</m:t>
                        </m:r>
                      </m:den>
                    </m:f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𝑃𝐵</m:t>
                        </m:r>
                      </m:e>
                      <m:sup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 smtClean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dirty="0"/>
                  <a:t> and cos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Hence E = 2.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IN" dirty="0" smtClean="0"/>
                  <a:t> 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</m:t>
                        </m:r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sSup>
                          <m:sSupPr>
                            <m:ctrlPr>
                              <a:rPr lang="en-IN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IN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IN" b="0" i="1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IN" dirty="0" smtClean="0"/>
                  <a:t>  (as p =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.2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IN" dirty="0" smtClean="0"/>
                  <a:t>)</a:t>
                </a:r>
              </a:p>
              <a:p>
                <a:r>
                  <a:rPr lang="en-IN" dirty="0" smtClean="0"/>
                  <a:t>As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I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I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I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, </m:t>
                    </m:r>
                  </m:oMath>
                </a14:m>
                <a:r>
                  <a:rPr lang="en-IN" dirty="0" smtClean="0"/>
                  <a:t>we can neglect higher order term of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</m:oMath>
                </a14:m>
                <a:endParaRPr lang="en-IN" dirty="0" smtClean="0"/>
              </a:p>
              <a:p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IN" dirty="0"/>
                      <m:t>E</m:t>
                    </m:r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type m:val="skw"/>
                                <m:ctrlP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IN" i="1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IN" dirty="0" smtClean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 smtClean="0"/>
                  <a:t>  </a:t>
                </a:r>
              </a:p>
              <a:p>
                <a:r>
                  <a:rPr lang="en-IN" dirty="0" smtClean="0"/>
                  <a:t>This shows that electric field intensity at a point on axis is twice of the intensity at a point on equatorial line</a:t>
                </a:r>
                <a:endParaRPr lang="en-IN" dirty="0"/>
              </a:p>
              <a:p>
                <a:endParaRPr lang="en-IN" dirty="0" smtClean="0"/>
              </a:p>
              <a:p>
                <a:pPr marL="0" indent="0">
                  <a:buNone/>
                </a:pPr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65417" y="1323703"/>
                <a:ext cx="8856616" cy="5312228"/>
              </a:xfrm>
              <a:blipFill>
                <a:blip r:embed="rId2"/>
                <a:stretch>
                  <a:fillRect l="-1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322217" y="1384664"/>
            <a:ext cx="2534194" cy="5251268"/>
            <a:chOff x="322217" y="1384664"/>
            <a:chExt cx="2081349" cy="5251268"/>
          </a:xfrm>
        </p:grpSpPr>
        <p:sp>
          <p:nvSpPr>
            <p:cNvPr id="7" name="Rectangle 6"/>
            <p:cNvSpPr/>
            <p:nvPr/>
          </p:nvSpPr>
          <p:spPr>
            <a:xfrm>
              <a:off x="322217" y="1384664"/>
              <a:ext cx="1994263" cy="525126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4" name="Group 2"/>
            <p:cNvGrpSpPr>
              <a:grpSpLocks/>
            </p:cNvGrpSpPr>
            <p:nvPr/>
          </p:nvGrpSpPr>
          <p:grpSpPr bwMode="auto">
            <a:xfrm>
              <a:off x="426720" y="1489166"/>
              <a:ext cx="1802674" cy="1695949"/>
              <a:chOff x="1607" y="-333"/>
              <a:chExt cx="2252" cy="1962"/>
            </a:xfrm>
          </p:grpSpPr>
          <p:pic>
            <p:nvPicPr>
              <p:cNvPr id="3075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06" y="-334"/>
                <a:ext cx="2252" cy="19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6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8" y="103"/>
                <a:ext cx="293" cy="12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5"/>
              <p:cNvSpPr>
                <a:spLocks noChangeArrowheads="1"/>
              </p:cNvSpPr>
              <p:nvPr/>
            </p:nvSpPr>
            <p:spPr bwMode="auto">
              <a:xfrm>
                <a:off x="2740" y="645"/>
                <a:ext cx="169" cy="2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" name="Text Box 6"/>
              <p:cNvSpPr txBox="1">
                <a:spLocks noChangeArrowheads="1"/>
              </p:cNvSpPr>
              <p:nvPr/>
            </p:nvSpPr>
            <p:spPr bwMode="auto">
              <a:xfrm>
                <a:off x="2761" y="655"/>
                <a:ext cx="105" cy="2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98000"/>
                  </a:lnSpc>
                  <a:spcBef>
                    <a:spcPct val="0"/>
                  </a:spcBef>
                  <a:spcAft>
                    <a:spcPts val="80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IN" altLang="en-US" sz="1200" b="0" i="0" u="none" strike="noStrike" cap="none" normalizeH="0" baseline="0" smtClean="0">
                    <a:ln>
                      <a:noFill/>
                    </a:ln>
                    <a:solidFill>
                      <a:srgbClr val="231F20"/>
                    </a:solidFill>
                    <a:effectLst/>
                    <a:latin typeface="Calibri" panose="020F0502020204030204" pitchFamily="34" charset="0"/>
                  </a:rPr>
                  <a:t>r</a:t>
                </a:r>
                <a:endParaRPr kumimoji="0" lang="en-US" altLang="en-US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p:grpSp>
        <p:pic>
          <p:nvPicPr>
            <p:cNvPr id="10" name="image769.png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25920" y="3962400"/>
              <a:ext cx="1977646" cy="1785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8590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26423"/>
            <a:ext cx="10353761" cy="687978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</a:rPr>
              <a:t>Continuous </a:t>
            </a:r>
            <a:r>
              <a:rPr lang="en-US" cap="small" dirty="0">
                <a:effectLst/>
              </a:rPr>
              <a:t>Charge</a:t>
            </a:r>
            <a:r>
              <a:rPr lang="en-US" dirty="0">
                <a:effectLst/>
              </a:rPr>
              <a:t> Distribution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7073" y="988423"/>
            <a:ext cx="9265921" cy="5673633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effectLst/>
              </a:rPr>
              <a:t>A system of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ges </a:t>
            </a:r>
            <a:r>
              <a:rPr lang="en-US" cap="small" dirty="0">
                <a:effectLst/>
              </a:rPr>
              <a:t>can</a:t>
            </a:r>
            <a:r>
              <a:rPr lang="en-US" dirty="0">
                <a:effectLst/>
              </a:rPr>
              <a:t> be considered </a:t>
            </a:r>
            <a:r>
              <a:rPr lang="en-US" cap="small" dirty="0">
                <a:effectLst/>
              </a:rPr>
              <a:t>as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continuous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 distribution, if the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ges </a:t>
            </a:r>
            <a:r>
              <a:rPr lang="en-US" cap="small" dirty="0">
                <a:effectLst/>
              </a:rPr>
              <a:t>are</a:t>
            </a:r>
            <a:r>
              <a:rPr lang="en-US" dirty="0">
                <a:effectLst/>
              </a:rPr>
              <a:t>   </a:t>
            </a:r>
            <a:r>
              <a:rPr lang="en-US" cap="small" dirty="0">
                <a:effectLst/>
              </a:rPr>
              <a:t>located</a:t>
            </a:r>
            <a:r>
              <a:rPr lang="en-US" dirty="0">
                <a:effectLst/>
              </a:rPr>
              <a:t>   very   close   together,   </a:t>
            </a:r>
            <a:r>
              <a:rPr lang="en-US" cap="small" dirty="0">
                <a:effectLst/>
              </a:rPr>
              <a:t>compared</a:t>
            </a:r>
            <a:r>
              <a:rPr lang="en-US" dirty="0">
                <a:effectLst/>
              </a:rPr>
              <a:t> to  their  </a:t>
            </a:r>
            <a:r>
              <a:rPr lang="en-US" cap="small" dirty="0">
                <a:effectLst/>
              </a:rPr>
              <a:t>distances</a:t>
            </a:r>
            <a:r>
              <a:rPr lang="en-US" dirty="0">
                <a:effectLst/>
              </a:rPr>
              <a:t>  from  the  point  where  the intensity of electric field is to be found </a:t>
            </a:r>
            <a:r>
              <a:rPr lang="en-US" dirty="0" smtClean="0">
                <a:effectLst/>
              </a:rPr>
              <a:t>out</a:t>
            </a:r>
          </a:p>
          <a:p>
            <a:r>
              <a:rPr lang="en-US" dirty="0">
                <a:effectLst/>
              </a:rPr>
              <a:t>To find the electric </a:t>
            </a:r>
            <a:r>
              <a:rPr lang="en-US" dirty="0" smtClean="0">
                <a:effectLst/>
              </a:rPr>
              <a:t>field </a:t>
            </a:r>
            <a:r>
              <a:rPr lang="en-US" dirty="0">
                <a:effectLst/>
              </a:rPr>
              <a:t>due to continuous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 distribution, we define following  terms  for  different  types  of 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 </a:t>
            </a:r>
            <a:r>
              <a:rPr lang="en-US" dirty="0" smtClean="0">
                <a:effectLst/>
              </a:rPr>
              <a:t>distribution</a:t>
            </a:r>
          </a:p>
          <a:p>
            <a:r>
              <a:rPr lang="en-US" cap="small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Linear</a:t>
            </a:r>
            <a:r>
              <a:rPr 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cap="small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charge</a:t>
            </a:r>
            <a:r>
              <a:rPr 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density</a:t>
            </a:r>
            <a:r>
              <a:rPr lang="en-US" spc="-15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C00000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</a:rPr>
              <a:t>As   shown   in   Fig. </a:t>
            </a:r>
            <a:r>
              <a:rPr lang="en-US" dirty="0" smtClean="0">
                <a:effectLst/>
              </a:rPr>
              <a:t>1  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   q   is uniformly distributed </a:t>
            </a:r>
            <a:r>
              <a:rPr lang="en-US" cap="small" dirty="0">
                <a:effectLst/>
              </a:rPr>
              <a:t>along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liner conductor of length </a:t>
            </a:r>
            <a:r>
              <a:rPr lang="en-US" i="1" dirty="0">
                <a:effectLst/>
              </a:rPr>
              <a:t>l</a:t>
            </a:r>
            <a:r>
              <a:rPr lang="en-US" dirty="0">
                <a:effectLst/>
              </a:rPr>
              <a:t>. The </a:t>
            </a:r>
            <a:r>
              <a:rPr lang="en-US" cap="small" dirty="0">
                <a:effectLst/>
              </a:rPr>
              <a:t>linear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 density </a:t>
            </a: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is defined </a:t>
            </a:r>
            <a:r>
              <a:rPr lang="en-US" cap="small" dirty="0">
                <a:effectLst/>
              </a:rPr>
              <a:t>as</a:t>
            </a:r>
            <a:r>
              <a:rPr lang="en-US" cap="small" dirty="0" smtClean="0">
                <a:effectLst/>
              </a:rPr>
              <a:t>, </a:t>
            </a:r>
            <a:r>
              <a:rPr lang="en-US" dirty="0" smtClean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l = </a:t>
            </a:r>
            <a:r>
              <a:rPr lang="en-US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q/l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 unit of </a:t>
            </a: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is (C/m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  <a:p>
            <a:r>
              <a:rPr lang="en-US" dirty="0">
                <a:effectLst/>
              </a:rPr>
              <a:t>For </a:t>
            </a:r>
            <a:r>
              <a:rPr lang="en-US" cap="small" dirty="0">
                <a:effectLst/>
              </a:rPr>
              <a:t>example,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 distributed </a:t>
            </a:r>
            <a:r>
              <a:rPr lang="en-US" dirty="0" smtClean="0">
                <a:effectLst/>
              </a:rPr>
              <a:t>uniformly </a:t>
            </a:r>
            <a:r>
              <a:rPr lang="en-US" dirty="0">
                <a:effectLst/>
              </a:rPr>
              <a:t>on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straight</a:t>
            </a:r>
            <a:r>
              <a:rPr lang="en-US" dirty="0">
                <a:effectLst/>
              </a:rPr>
              <a:t> thin </a:t>
            </a:r>
            <a:r>
              <a:rPr lang="en-US" dirty="0" smtClean="0">
                <a:effectLst/>
              </a:rPr>
              <a:t>rod</a:t>
            </a:r>
          </a:p>
          <a:p>
            <a:r>
              <a:rPr lang="en-US" cap="small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Surface</a:t>
            </a:r>
            <a:r>
              <a:rPr 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cap="small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charge</a:t>
            </a:r>
            <a:r>
              <a:rPr 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density</a:t>
            </a:r>
            <a:r>
              <a:rPr lang="en-US" spc="-12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dirty="0">
                <a:solidFill>
                  <a:srgbClr val="C00000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r>
              <a:rPr lang="en-US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</a:rPr>
              <a:t>Suppose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 </a:t>
            </a:r>
            <a:r>
              <a:rPr lang="en-US" i="1" dirty="0">
                <a:effectLst/>
              </a:rPr>
              <a:t>q </a:t>
            </a:r>
            <a:r>
              <a:rPr lang="en-US" dirty="0">
                <a:effectLst/>
              </a:rPr>
              <a:t>is uniformly </a:t>
            </a:r>
            <a:r>
              <a:rPr lang="en-US" dirty="0" smtClean="0">
                <a:effectLst/>
              </a:rPr>
              <a:t>distributed </a:t>
            </a:r>
            <a:r>
              <a:rPr lang="en-US" dirty="0">
                <a:effectLst/>
              </a:rPr>
              <a:t>over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surface</a:t>
            </a:r>
            <a:r>
              <a:rPr lang="en-US" dirty="0">
                <a:effectLst/>
              </a:rPr>
              <a:t> of </a:t>
            </a:r>
            <a:r>
              <a:rPr lang="en-US" cap="small" dirty="0">
                <a:effectLst/>
              </a:rPr>
              <a:t>area</a:t>
            </a:r>
            <a:r>
              <a:rPr lang="en-US" dirty="0">
                <a:effectLst/>
              </a:rPr>
              <a:t> </a:t>
            </a:r>
            <a:r>
              <a:rPr lang="en-US" i="1" dirty="0" smtClean="0">
                <a:effectLst/>
              </a:rPr>
              <a:t>A,  </a:t>
            </a:r>
            <a:r>
              <a:rPr lang="en-US" dirty="0" smtClean="0">
                <a:effectLst/>
              </a:rPr>
              <a:t>As </a:t>
            </a:r>
            <a:r>
              <a:rPr lang="en-US" dirty="0">
                <a:effectLst/>
              </a:rPr>
              <a:t>shown in </a:t>
            </a:r>
            <a:r>
              <a:rPr lang="en-US" dirty="0" smtClean="0">
                <a:effectLst/>
              </a:rPr>
              <a:t>Fig.2, </a:t>
            </a:r>
            <a:r>
              <a:rPr lang="en-US" dirty="0">
                <a:effectLst/>
              </a:rPr>
              <a:t>then the </a:t>
            </a:r>
            <a:r>
              <a:rPr lang="en-US" cap="small" dirty="0">
                <a:effectLst/>
              </a:rPr>
              <a:t>surface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 density </a:t>
            </a: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is defined </a:t>
            </a:r>
            <a:r>
              <a:rPr lang="en-US" cap="small" dirty="0" smtClean="0">
                <a:effectLst/>
              </a:rPr>
              <a:t>as, </a:t>
            </a:r>
            <a:r>
              <a:rPr lang="en-US" dirty="0" smtClean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s = </a:t>
            </a:r>
            <a:r>
              <a:rPr lang="en-US" i="1" dirty="0" smtClean="0">
                <a:effectLst/>
              </a:rPr>
              <a:t>q/A. </a:t>
            </a:r>
          </a:p>
          <a:p>
            <a:r>
              <a:rPr lang="en-US" dirty="0">
                <a:effectLst/>
              </a:rPr>
              <a:t>SI unit of s is (C/m</a:t>
            </a:r>
            <a:r>
              <a:rPr lang="en-US" baseline="30000" dirty="0">
                <a:effectLst/>
              </a:rPr>
              <a:t>2</a:t>
            </a:r>
            <a:r>
              <a:rPr lang="en-US" dirty="0">
                <a:effectLst/>
              </a:rPr>
              <a:t>)</a:t>
            </a:r>
            <a:endParaRPr lang="en-IN" dirty="0">
              <a:effectLst/>
            </a:endParaRPr>
          </a:p>
          <a:p>
            <a:r>
              <a:rPr lang="en-US" dirty="0">
                <a:effectLst/>
              </a:rPr>
              <a:t>For </a:t>
            </a:r>
            <a:r>
              <a:rPr lang="en-US" cap="small" dirty="0">
                <a:effectLst/>
              </a:rPr>
              <a:t>example,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 distributed uniformly on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thin </a:t>
            </a:r>
            <a:r>
              <a:rPr lang="en-US" dirty="0" smtClean="0">
                <a:effectLst/>
              </a:rPr>
              <a:t>disc</a:t>
            </a:r>
          </a:p>
          <a:p>
            <a:r>
              <a:rPr lang="en-US" b="1" spc="-20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Volume </a:t>
            </a:r>
            <a:r>
              <a:rPr lang="en-US" b="1" cap="small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charge</a:t>
            </a:r>
            <a:r>
              <a:rPr lang="en-US" b="1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density</a:t>
            </a:r>
            <a:r>
              <a:rPr lang="en-US" b="1" spc="-4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b="1" spc="-5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spc="-5" dirty="0">
                <a:solidFill>
                  <a:srgbClr val="C00000"/>
                </a:solidFill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r</a:t>
            </a:r>
            <a:r>
              <a:rPr lang="en-US" b="1" spc="-5" dirty="0" smtClean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</a:t>
            </a:r>
            <a:r>
              <a:rPr lang="en-US" b="1" spc="-5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dirty="0">
                <a:effectLst/>
              </a:rPr>
              <a:t>Suppose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 </a:t>
            </a:r>
            <a:r>
              <a:rPr lang="en-US" i="1" dirty="0">
                <a:effectLst/>
              </a:rPr>
              <a:t>q </a:t>
            </a:r>
            <a:r>
              <a:rPr lang="en-US" dirty="0">
                <a:effectLst/>
              </a:rPr>
              <a:t>is uniformly distributed throughout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volume</a:t>
            </a:r>
            <a:r>
              <a:rPr lang="en-US" dirty="0">
                <a:effectLst/>
              </a:rPr>
              <a:t> </a:t>
            </a:r>
            <a:r>
              <a:rPr lang="en-US" i="1" dirty="0">
                <a:effectLst/>
              </a:rPr>
              <a:t>V</a:t>
            </a:r>
            <a:r>
              <a:rPr lang="en-US" dirty="0">
                <a:effectLst/>
              </a:rPr>
              <a:t>, then the volume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 density </a:t>
            </a:r>
            <a:r>
              <a:rPr lang="en-US" spc="-5" dirty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r</a:t>
            </a:r>
            <a:r>
              <a:rPr lang="en-US" dirty="0" smtClean="0">
                <a:effectLst/>
              </a:rPr>
              <a:t>  </a:t>
            </a:r>
            <a:r>
              <a:rPr lang="en-US" dirty="0">
                <a:effectLst/>
              </a:rPr>
              <a:t>is  defined  </a:t>
            </a:r>
            <a:r>
              <a:rPr lang="en-US" cap="small" dirty="0">
                <a:effectLst/>
              </a:rPr>
              <a:t>as</a:t>
            </a:r>
            <a:r>
              <a:rPr lang="en-US" dirty="0">
                <a:effectLst/>
              </a:rPr>
              <a:t>  the 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  per  unit </a:t>
            </a:r>
            <a:r>
              <a:rPr lang="en-US" dirty="0" smtClean="0">
                <a:effectLst/>
              </a:rPr>
              <a:t>volume. i.e. </a:t>
            </a:r>
            <a:r>
              <a:rPr lang="en-US" spc="-5" dirty="0" smtClean="0">
                <a:effectLst/>
                <a:latin typeface="Symbol" panose="05050102010706020507" pitchFamily="18" charset="2"/>
                <a:ea typeface="Times New Roman" panose="02020603050405020304" pitchFamily="18" charset="0"/>
              </a:rPr>
              <a:t>r = </a:t>
            </a:r>
            <a:r>
              <a:rPr lang="en-US" i="1" dirty="0" smtClean="0">
                <a:effectLst/>
              </a:rPr>
              <a:t>q/V.</a:t>
            </a:r>
          </a:p>
          <a:p>
            <a:r>
              <a:rPr lang="en-US" dirty="0">
                <a:effectLst/>
              </a:rPr>
              <a:t>S.I. unit of r is (C/m</a:t>
            </a:r>
            <a:r>
              <a:rPr lang="en-US" baseline="30000" dirty="0">
                <a:effectLst/>
              </a:rPr>
              <a:t>3</a:t>
            </a:r>
            <a:r>
              <a:rPr lang="en-US" dirty="0" smtClean="0">
                <a:effectLst/>
              </a:rPr>
              <a:t>)</a:t>
            </a:r>
          </a:p>
          <a:p>
            <a:r>
              <a:rPr lang="en-US" dirty="0">
                <a:effectLst/>
              </a:rPr>
              <a:t>For  </a:t>
            </a:r>
            <a:r>
              <a:rPr lang="en-US" cap="small" dirty="0">
                <a:effectLst/>
              </a:rPr>
              <a:t>example</a:t>
            </a:r>
            <a:r>
              <a:rPr lang="en-US" dirty="0">
                <a:effectLst/>
              </a:rPr>
              <a:t>, 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  </a:t>
            </a:r>
            <a:r>
              <a:rPr lang="en-US" dirty="0" smtClean="0">
                <a:effectLst/>
              </a:rPr>
              <a:t>throughout 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 </a:t>
            </a:r>
            <a:r>
              <a:rPr lang="en-US" cap="small" dirty="0">
                <a:effectLst/>
              </a:rPr>
              <a:t>solid</a:t>
            </a:r>
            <a:r>
              <a:rPr lang="en-US" dirty="0">
                <a:effectLst/>
              </a:rPr>
              <a:t>  </a:t>
            </a:r>
            <a:r>
              <a:rPr lang="en-US" cap="small" dirty="0" smtClean="0">
                <a:effectLst/>
              </a:rPr>
              <a:t>plastic </a:t>
            </a:r>
            <a:r>
              <a:rPr lang="en-US" dirty="0" smtClean="0">
                <a:effectLst/>
              </a:rPr>
              <a:t>sphere</a:t>
            </a:r>
            <a:endParaRPr lang="en-IN" dirty="0">
              <a:effectLst/>
            </a:endParaRPr>
          </a:p>
          <a:p>
            <a:endParaRPr lang="en-IN" b="1" spc="-5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dirty="0" smtClean="0">
              <a:effectLst/>
            </a:endParaRPr>
          </a:p>
          <a:p>
            <a:endParaRPr lang="en-IN" dirty="0">
              <a:effectLst/>
            </a:endParaRPr>
          </a:p>
          <a:p>
            <a:endParaRPr lang="en-IN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16" name="Group 15"/>
          <p:cNvGrpSpPr/>
          <p:nvPr/>
        </p:nvGrpSpPr>
        <p:grpSpPr>
          <a:xfrm>
            <a:off x="64936" y="1117789"/>
            <a:ext cx="2564673" cy="5094514"/>
            <a:chOff x="64936" y="1117789"/>
            <a:chExt cx="2564673" cy="5094514"/>
          </a:xfrm>
        </p:grpSpPr>
        <p:sp>
          <p:nvSpPr>
            <p:cNvPr id="15" name="Rectangle 14"/>
            <p:cNvSpPr/>
            <p:nvPr/>
          </p:nvSpPr>
          <p:spPr>
            <a:xfrm>
              <a:off x="64936" y="1117789"/>
              <a:ext cx="2564673" cy="509451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image776.png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166" y="2197091"/>
              <a:ext cx="2339340" cy="283210"/>
            </a:xfrm>
            <a:prstGeom prst="rect">
              <a:avLst/>
            </a:prstGeom>
          </p:spPr>
        </p:pic>
        <p:grpSp>
          <p:nvGrpSpPr>
            <p:cNvPr id="6" name="Group 1"/>
            <p:cNvGrpSpPr>
              <a:grpSpLocks/>
            </p:cNvGrpSpPr>
            <p:nvPr/>
          </p:nvGrpSpPr>
          <p:grpSpPr bwMode="auto">
            <a:xfrm>
              <a:off x="379626" y="3300277"/>
              <a:ext cx="1492250" cy="873125"/>
              <a:chOff x="0" y="0"/>
              <a:chExt cx="2349" cy="1376"/>
            </a:xfrm>
          </p:grpSpPr>
          <p:sp>
            <p:nvSpPr>
              <p:cNvPr id="7" name="Freeform 3"/>
              <p:cNvSpPr>
                <a:spLocks/>
              </p:cNvSpPr>
              <p:nvPr/>
            </p:nvSpPr>
            <p:spPr bwMode="auto">
              <a:xfrm>
                <a:off x="6" y="6"/>
                <a:ext cx="2336" cy="1363"/>
              </a:xfrm>
              <a:custGeom>
                <a:avLst/>
                <a:gdLst>
                  <a:gd name="T0" fmla="+- 0 178 6"/>
                  <a:gd name="T1" fmla="*/ T0 w 2336"/>
                  <a:gd name="T2" fmla="+- 0 435 6"/>
                  <a:gd name="T3" fmla="*/ 435 h 1363"/>
                  <a:gd name="T4" fmla="+- 0 247 6"/>
                  <a:gd name="T5" fmla="*/ T4 w 2336"/>
                  <a:gd name="T6" fmla="+- 0 301 6"/>
                  <a:gd name="T7" fmla="*/ 301 h 1363"/>
                  <a:gd name="T8" fmla="+- 0 333 6"/>
                  <a:gd name="T9" fmla="*/ T8 w 2336"/>
                  <a:gd name="T10" fmla="+- 0 191 6"/>
                  <a:gd name="T11" fmla="*/ 191 h 1363"/>
                  <a:gd name="T12" fmla="+- 0 436 6"/>
                  <a:gd name="T13" fmla="*/ T12 w 2336"/>
                  <a:gd name="T14" fmla="+- 0 106 6"/>
                  <a:gd name="T15" fmla="*/ 106 h 1363"/>
                  <a:gd name="T16" fmla="+- 0 556 6"/>
                  <a:gd name="T17" fmla="*/ T16 w 2336"/>
                  <a:gd name="T18" fmla="+- 0 47 6"/>
                  <a:gd name="T19" fmla="*/ 47 h 1363"/>
                  <a:gd name="T20" fmla="+- 0 691 6"/>
                  <a:gd name="T21" fmla="*/ T20 w 2336"/>
                  <a:gd name="T22" fmla="+- 0 14 6"/>
                  <a:gd name="T23" fmla="*/ 14 h 1363"/>
                  <a:gd name="T24" fmla="+- 0 841 6"/>
                  <a:gd name="T25" fmla="*/ T24 w 2336"/>
                  <a:gd name="T26" fmla="+- 0 6 6"/>
                  <a:gd name="T27" fmla="*/ 6 h 1363"/>
                  <a:gd name="T28" fmla="+- 0 979 6"/>
                  <a:gd name="T29" fmla="*/ T28 w 2336"/>
                  <a:gd name="T30" fmla="+- 0 27 6"/>
                  <a:gd name="T31" fmla="*/ 27 h 1363"/>
                  <a:gd name="T32" fmla="+- 0 1101 6"/>
                  <a:gd name="T33" fmla="*/ T32 w 2336"/>
                  <a:gd name="T34" fmla="+- 0 91 6"/>
                  <a:gd name="T35" fmla="*/ 91 h 1363"/>
                  <a:gd name="T36" fmla="+- 0 1227 6"/>
                  <a:gd name="T37" fmla="*/ T36 w 2336"/>
                  <a:gd name="T38" fmla="+- 0 185 6"/>
                  <a:gd name="T39" fmla="*/ 185 h 1363"/>
                  <a:gd name="T40" fmla="+- 0 1354 6"/>
                  <a:gd name="T41" fmla="*/ T40 w 2336"/>
                  <a:gd name="T42" fmla="+- 0 287 6"/>
                  <a:gd name="T43" fmla="*/ 287 h 1363"/>
                  <a:gd name="T44" fmla="+- 0 1480 6"/>
                  <a:gd name="T45" fmla="*/ T44 w 2336"/>
                  <a:gd name="T46" fmla="+- 0 375 6"/>
                  <a:gd name="T47" fmla="*/ 375 h 1363"/>
                  <a:gd name="T48" fmla="+- 0 1601 6"/>
                  <a:gd name="T49" fmla="*/ T48 w 2336"/>
                  <a:gd name="T50" fmla="+- 0 429 6"/>
                  <a:gd name="T51" fmla="*/ 429 h 1363"/>
                  <a:gd name="T52" fmla="+- 0 1745 6"/>
                  <a:gd name="T53" fmla="*/ T52 w 2336"/>
                  <a:gd name="T54" fmla="+- 0 433 6"/>
                  <a:gd name="T55" fmla="*/ 433 h 1363"/>
                  <a:gd name="T56" fmla="+- 0 1890 6"/>
                  <a:gd name="T57" fmla="*/ T56 w 2336"/>
                  <a:gd name="T58" fmla="+- 0 428 6"/>
                  <a:gd name="T59" fmla="*/ 428 h 1363"/>
                  <a:gd name="T60" fmla="+- 0 2065 6"/>
                  <a:gd name="T61" fmla="*/ T60 w 2336"/>
                  <a:gd name="T62" fmla="+- 0 454 6"/>
                  <a:gd name="T63" fmla="*/ 454 h 1363"/>
                  <a:gd name="T64" fmla="+- 0 2225 6"/>
                  <a:gd name="T65" fmla="*/ T64 w 2336"/>
                  <a:gd name="T66" fmla="+- 0 573 6"/>
                  <a:gd name="T67" fmla="*/ 573 h 1363"/>
                  <a:gd name="T68" fmla="+- 0 2322 6"/>
                  <a:gd name="T69" fmla="*/ T68 w 2336"/>
                  <a:gd name="T70" fmla="+- 0 707 6"/>
                  <a:gd name="T71" fmla="*/ 707 h 1363"/>
                  <a:gd name="T72" fmla="+- 0 2327 6"/>
                  <a:gd name="T73" fmla="*/ T72 w 2336"/>
                  <a:gd name="T74" fmla="+- 0 848 6"/>
                  <a:gd name="T75" fmla="*/ 848 h 1363"/>
                  <a:gd name="T76" fmla="+- 0 2160 6"/>
                  <a:gd name="T77" fmla="*/ T76 w 2336"/>
                  <a:gd name="T78" fmla="+- 0 955 6"/>
                  <a:gd name="T79" fmla="*/ 955 h 1363"/>
                  <a:gd name="T80" fmla="+- 0 1989 6"/>
                  <a:gd name="T81" fmla="*/ T80 w 2336"/>
                  <a:gd name="T82" fmla="+- 0 1010 6"/>
                  <a:gd name="T83" fmla="*/ 1010 h 1363"/>
                  <a:gd name="T84" fmla="+- 0 1822 6"/>
                  <a:gd name="T85" fmla="*/ T84 w 2336"/>
                  <a:gd name="T86" fmla="+- 0 1101 6"/>
                  <a:gd name="T87" fmla="*/ 1101 h 1363"/>
                  <a:gd name="T88" fmla="+- 0 1722 6"/>
                  <a:gd name="T89" fmla="*/ T88 w 2336"/>
                  <a:gd name="T90" fmla="+- 0 1205 6"/>
                  <a:gd name="T91" fmla="*/ 1205 h 1363"/>
                  <a:gd name="T92" fmla="+- 0 1595 6"/>
                  <a:gd name="T93" fmla="*/ T92 w 2336"/>
                  <a:gd name="T94" fmla="+- 0 1281 6"/>
                  <a:gd name="T95" fmla="*/ 1281 h 1363"/>
                  <a:gd name="T96" fmla="+- 0 1454 6"/>
                  <a:gd name="T97" fmla="*/ T96 w 2336"/>
                  <a:gd name="T98" fmla="+- 0 1331 6"/>
                  <a:gd name="T99" fmla="*/ 1331 h 1363"/>
                  <a:gd name="T100" fmla="+- 0 1308 6"/>
                  <a:gd name="T101" fmla="*/ T100 w 2336"/>
                  <a:gd name="T102" fmla="+- 0 1360 6"/>
                  <a:gd name="T103" fmla="*/ 1360 h 1363"/>
                  <a:gd name="T104" fmla="+- 0 1167 6"/>
                  <a:gd name="T105" fmla="*/ T104 w 2336"/>
                  <a:gd name="T106" fmla="+- 0 1369 6"/>
                  <a:gd name="T107" fmla="*/ 1369 h 1363"/>
                  <a:gd name="T108" fmla="+- 0 986 6"/>
                  <a:gd name="T109" fmla="*/ T108 w 2336"/>
                  <a:gd name="T110" fmla="+- 0 1368 6"/>
                  <a:gd name="T111" fmla="*/ 1368 h 1363"/>
                  <a:gd name="T112" fmla="+- 0 853 6"/>
                  <a:gd name="T113" fmla="*/ T112 w 2336"/>
                  <a:gd name="T114" fmla="+- 0 1365 6"/>
                  <a:gd name="T115" fmla="*/ 1365 h 1363"/>
                  <a:gd name="T116" fmla="+- 0 693 6"/>
                  <a:gd name="T117" fmla="*/ T116 w 2336"/>
                  <a:gd name="T118" fmla="+- 0 1346 6"/>
                  <a:gd name="T119" fmla="*/ 1346 h 1363"/>
                  <a:gd name="T120" fmla="+- 0 564 6"/>
                  <a:gd name="T121" fmla="*/ T120 w 2336"/>
                  <a:gd name="T122" fmla="+- 0 1271 6"/>
                  <a:gd name="T123" fmla="*/ 1271 h 1363"/>
                  <a:gd name="T124" fmla="+- 0 476 6"/>
                  <a:gd name="T125" fmla="*/ T124 w 2336"/>
                  <a:gd name="T126" fmla="+- 0 1205 6"/>
                  <a:gd name="T127" fmla="*/ 1205 h 1363"/>
                  <a:gd name="T128" fmla="+- 0 327 6"/>
                  <a:gd name="T129" fmla="*/ T128 w 2336"/>
                  <a:gd name="T130" fmla="+- 0 1116 6"/>
                  <a:gd name="T131" fmla="*/ 1116 h 1363"/>
                  <a:gd name="T132" fmla="+- 0 185 6"/>
                  <a:gd name="T133" fmla="*/ T132 w 2336"/>
                  <a:gd name="T134" fmla="+- 0 1042 6"/>
                  <a:gd name="T135" fmla="*/ 1042 h 1363"/>
                  <a:gd name="T136" fmla="+- 0 78 6"/>
                  <a:gd name="T137" fmla="*/ T136 w 2336"/>
                  <a:gd name="T138" fmla="+- 0 964 6"/>
                  <a:gd name="T139" fmla="*/ 964 h 1363"/>
                  <a:gd name="T140" fmla="+- 0 20 6"/>
                  <a:gd name="T141" fmla="*/ T140 w 2336"/>
                  <a:gd name="T142" fmla="+- 0 853 6"/>
                  <a:gd name="T143" fmla="*/ 853 h 1363"/>
                  <a:gd name="T144" fmla="+- 0 6 6"/>
                  <a:gd name="T145" fmla="*/ T144 w 2336"/>
                  <a:gd name="T146" fmla="+- 0 672 6"/>
                  <a:gd name="T147" fmla="*/ 672 h 1363"/>
                  <a:gd name="T148" fmla="+- 0 50 6"/>
                  <a:gd name="T149" fmla="*/ T148 w 2336"/>
                  <a:gd name="T150" fmla="+- 0 633 6"/>
                  <a:gd name="T151" fmla="*/ 633 h 1363"/>
                  <a:gd name="T152" fmla="+- 0 103 6"/>
                  <a:gd name="T153" fmla="*/ T152 w 2336"/>
                  <a:gd name="T154" fmla="+- 0 586 6"/>
                  <a:gd name="T155" fmla="*/ 586 h 1363"/>
                  <a:gd name="T156" fmla="+- 0 126 6"/>
                  <a:gd name="T157" fmla="*/ T156 w 2336"/>
                  <a:gd name="T158" fmla="+- 0 546 6"/>
                  <a:gd name="T159" fmla="*/ 546 h 1363"/>
                  <a:gd name="T160" fmla="+- 0 151 6"/>
                  <a:gd name="T161" fmla="*/ T160 w 2336"/>
                  <a:gd name="T162" fmla="+- 0 512 6"/>
                  <a:gd name="T163" fmla="*/ 512 h 136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</a:cxnLst>
                <a:rect l="0" t="0" r="r" b="b"/>
                <a:pathLst>
                  <a:path w="2336" h="1363">
                    <a:moveTo>
                      <a:pt x="145" y="506"/>
                    </a:moveTo>
                    <a:lnTo>
                      <a:pt x="172" y="429"/>
                    </a:lnTo>
                    <a:lnTo>
                      <a:pt x="204" y="359"/>
                    </a:lnTo>
                    <a:lnTo>
                      <a:pt x="241" y="295"/>
                    </a:lnTo>
                    <a:lnTo>
                      <a:pt x="281" y="237"/>
                    </a:lnTo>
                    <a:lnTo>
                      <a:pt x="327" y="185"/>
                    </a:lnTo>
                    <a:lnTo>
                      <a:pt x="377" y="139"/>
                    </a:lnTo>
                    <a:lnTo>
                      <a:pt x="430" y="100"/>
                    </a:lnTo>
                    <a:lnTo>
                      <a:pt x="488" y="67"/>
                    </a:lnTo>
                    <a:lnTo>
                      <a:pt x="550" y="41"/>
                    </a:lnTo>
                    <a:lnTo>
                      <a:pt x="616" y="21"/>
                    </a:lnTo>
                    <a:lnTo>
                      <a:pt x="685" y="8"/>
                    </a:lnTo>
                    <a:lnTo>
                      <a:pt x="758" y="1"/>
                    </a:lnTo>
                    <a:lnTo>
                      <a:pt x="835" y="0"/>
                    </a:lnTo>
                    <a:lnTo>
                      <a:pt x="915" y="7"/>
                    </a:lnTo>
                    <a:lnTo>
                      <a:pt x="973" y="21"/>
                    </a:lnTo>
                    <a:lnTo>
                      <a:pt x="1033" y="48"/>
                    </a:lnTo>
                    <a:lnTo>
                      <a:pt x="1095" y="85"/>
                    </a:lnTo>
                    <a:lnTo>
                      <a:pt x="1157" y="129"/>
                    </a:lnTo>
                    <a:lnTo>
                      <a:pt x="1221" y="179"/>
                    </a:lnTo>
                    <a:lnTo>
                      <a:pt x="1284" y="230"/>
                    </a:lnTo>
                    <a:lnTo>
                      <a:pt x="1348" y="281"/>
                    </a:lnTo>
                    <a:lnTo>
                      <a:pt x="1411" y="328"/>
                    </a:lnTo>
                    <a:lnTo>
                      <a:pt x="1474" y="369"/>
                    </a:lnTo>
                    <a:lnTo>
                      <a:pt x="1535" y="402"/>
                    </a:lnTo>
                    <a:lnTo>
                      <a:pt x="1595" y="423"/>
                    </a:lnTo>
                    <a:lnTo>
                      <a:pt x="1654" y="429"/>
                    </a:lnTo>
                    <a:lnTo>
                      <a:pt x="1739" y="427"/>
                    </a:lnTo>
                    <a:lnTo>
                      <a:pt x="1815" y="423"/>
                    </a:lnTo>
                    <a:lnTo>
                      <a:pt x="1884" y="422"/>
                    </a:lnTo>
                    <a:lnTo>
                      <a:pt x="1946" y="424"/>
                    </a:lnTo>
                    <a:lnTo>
                      <a:pt x="2059" y="448"/>
                    </a:lnTo>
                    <a:lnTo>
                      <a:pt x="2165" y="513"/>
                    </a:lnTo>
                    <a:lnTo>
                      <a:pt x="2219" y="567"/>
                    </a:lnTo>
                    <a:lnTo>
                      <a:pt x="2276" y="637"/>
                    </a:lnTo>
                    <a:lnTo>
                      <a:pt x="2316" y="701"/>
                    </a:lnTo>
                    <a:lnTo>
                      <a:pt x="2336" y="802"/>
                    </a:lnTo>
                    <a:lnTo>
                      <a:pt x="2321" y="842"/>
                    </a:lnTo>
                    <a:lnTo>
                      <a:pt x="2255" y="903"/>
                    </a:lnTo>
                    <a:lnTo>
                      <a:pt x="2154" y="949"/>
                    </a:lnTo>
                    <a:lnTo>
                      <a:pt x="2040" y="986"/>
                    </a:lnTo>
                    <a:lnTo>
                      <a:pt x="1983" y="1004"/>
                    </a:lnTo>
                    <a:lnTo>
                      <a:pt x="1883" y="1044"/>
                    </a:lnTo>
                    <a:lnTo>
                      <a:pt x="1816" y="1095"/>
                    </a:lnTo>
                    <a:lnTo>
                      <a:pt x="1770" y="1151"/>
                    </a:lnTo>
                    <a:lnTo>
                      <a:pt x="1716" y="1199"/>
                    </a:lnTo>
                    <a:lnTo>
                      <a:pt x="1655" y="1240"/>
                    </a:lnTo>
                    <a:lnTo>
                      <a:pt x="1589" y="1275"/>
                    </a:lnTo>
                    <a:lnTo>
                      <a:pt x="1520" y="1303"/>
                    </a:lnTo>
                    <a:lnTo>
                      <a:pt x="1448" y="1325"/>
                    </a:lnTo>
                    <a:lnTo>
                      <a:pt x="1375" y="1342"/>
                    </a:lnTo>
                    <a:lnTo>
                      <a:pt x="1302" y="1354"/>
                    </a:lnTo>
                    <a:lnTo>
                      <a:pt x="1230" y="1361"/>
                    </a:lnTo>
                    <a:lnTo>
                      <a:pt x="1161" y="1363"/>
                    </a:lnTo>
                    <a:lnTo>
                      <a:pt x="1064" y="1363"/>
                    </a:lnTo>
                    <a:lnTo>
                      <a:pt x="980" y="1362"/>
                    </a:lnTo>
                    <a:lnTo>
                      <a:pt x="908" y="1361"/>
                    </a:lnTo>
                    <a:lnTo>
                      <a:pt x="847" y="1359"/>
                    </a:lnTo>
                    <a:lnTo>
                      <a:pt x="753" y="1351"/>
                    </a:lnTo>
                    <a:lnTo>
                      <a:pt x="687" y="1340"/>
                    </a:lnTo>
                    <a:lnTo>
                      <a:pt x="619" y="1311"/>
                    </a:lnTo>
                    <a:lnTo>
                      <a:pt x="558" y="1265"/>
                    </a:lnTo>
                    <a:lnTo>
                      <a:pt x="534" y="1246"/>
                    </a:lnTo>
                    <a:lnTo>
                      <a:pt x="470" y="1199"/>
                    </a:lnTo>
                    <a:lnTo>
                      <a:pt x="380" y="1142"/>
                    </a:lnTo>
                    <a:lnTo>
                      <a:pt x="321" y="1110"/>
                    </a:lnTo>
                    <a:lnTo>
                      <a:pt x="252" y="1074"/>
                    </a:lnTo>
                    <a:lnTo>
                      <a:pt x="179" y="1036"/>
                    </a:lnTo>
                    <a:lnTo>
                      <a:pt x="119" y="998"/>
                    </a:lnTo>
                    <a:lnTo>
                      <a:pt x="72" y="958"/>
                    </a:lnTo>
                    <a:lnTo>
                      <a:pt x="37" y="908"/>
                    </a:lnTo>
                    <a:lnTo>
                      <a:pt x="14" y="847"/>
                    </a:lnTo>
                    <a:lnTo>
                      <a:pt x="2" y="767"/>
                    </a:lnTo>
                    <a:lnTo>
                      <a:pt x="0" y="666"/>
                    </a:lnTo>
                    <a:lnTo>
                      <a:pt x="14" y="654"/>
                    </a:lnTo>
                    <a:lnTo>
                      <a:pt x="44" y="627"/>
                    </a:lnTo>
                    <a:lnTo>
                      <a:pt x="76" y="598"/>
                    </a:lnTo>
                    <a:lnTo>
                      <a:pt x="97" y="580"/>
                    </a:lnTo>
                    <a:lnTo>
                      <a:pt x="114" y="557"/>
                    </a:lnTo>
                    <a:lnTo>
                      <a:pt x="120" y="540"/>
                    </a:lnTo>
                    <a:lnTo>
                      <a:pt x="127" y="524"/>
                    </a:lnTo>
                    <a:lnTo>
                      <a:pt x="145" y="506"/>
                    </a:lnTo>
                    <a:close/>
                  </a:path>
                </a:pathLst>
              </a:custGeom>
              <a:noFill/>
              <a:ln w="8077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" name="AutoShape 2"/>
              <p:cNvSpPr>
                <a:spLocks/>
              </p:cNvSpPr>
              <p:nvPr/>
            </p:nvSpPr>
            <p:spPr bwMode="auto">
              <a:xfrm>
                <a:off x="144" y="254"/>
                <a:ext cx="1911" cy="911"/>
              </a:xfrm>
              <a:custGeom>
                <a:avLst/>
                <a:gdLst>
                  <a:gd name="T0" fmla="+- 0 202 145"/>
                  <a:gd name="T1" fmla="*/ T0 w 1911"/>
                  <a:gd name="T2" fmla="+- 0 740 254"/>
                  <a:gd name="T3" fmla="*/ 740 h 911"/>
                  <a:gd name="T4" fmla="+- 0 145 145"/>
                  <a:gd name="T5" fmla="*/ T4 w 1911"/>
                  <a:gd name="T6" fmla="+- 0 780 254"/>
                  <a:gd name="T7" fmla="*/ 780 h 911"/>
                  <a:gd name="T8" fmla="+- 0 185 145"/>
                  <a:gd name="T9" fmla="*/ T8 w 1911"/>
                  <a:gd name="T10" fmla="+- 0 836 254"/>
                  <a:gd name="T11" fmla="*/ 836 h 911"/>
                  <a:gd name="T12" fmla="+- 0 241 145"/>
                  <a:gd name="T13" fmla="*/ T12 w 1911"/>
                  <a:gd name="T14" fmla="+- 0 796 254"/>
                  <a:gd name="T15" fmla="*/ 796 h 911"/>
                  <a:gd name="T16" fmla="+- 0 513 145"/>
                  <a:gd name="T17" fmla="*/ T16 w 1911"/>
                  <a:gd name="T18" fmla="+- 0 294 254"/>
                  <a:gd name="T19" fmla="*/ 294 h 911"/>
                  <a:gd name="T20" fmla="+- 0 496 145"/>
                  <a:gd name="T21" fmla="*/ T20 w 1911"/>
                  <a:gd name="T22" fmla="+- 0 294 254"/>
                  <a:gd name="T23" fmla="*/ 294 h 911"/>
                  <a:gd name="T24" fmla="+- 0 496 145"/>
                  <a:gd name="T25" fmla="*/ T24 w 1911"/>
                  <a:gd name="T26" fmla="+- 0 311 254"/>
                  <a:gd name="T27" fmla="*/ 311 h 911"/>
                  <a:gd name="T28" fmla="+- 0 513 145"/>
                  <a:gd name="T29" fmla="*/ T28 w 1911"/>
                  <a:gd name="T30" fmla="+- 0 311 254"/>
                  <a:gd name="T31" fmla="*/ 311 h 911"/>
                  <a:gd name="T32" fmla="+- 0 674 145"/>
                  <a:gd name="T33" fmla="*/ T32 w 1911"/>
                  <a:gd name="T34" fmla="+- 0 593 254"/>
                  <a:gd name="T35" fmla="*/ 593 h 911"/>
                  <a:gd name="T36" fmla="+- 0 617 145"/>
                  <a:gd name="T37" fmla="*/ T36 w 1911"/>
                  <a:gd name="T38" fmla="+- 0 553 254"/>
                  <a:gd name="T39" fmla="*/ 553 h 911"/>
                  <a:gd name="T40" fmla="+- 0 578 145"/>
                  <a:gd name="T41" fmla="*/ T40 w 1911"/>
                  <a:gd name="T42" fmla="+- 0 610 254"/>
                  <a:gd name="T43" fmla="*/ 610 h 911"/>
                  <a:gd name="T44" fmla="+- 0 634 145"/>
                  <a:gd name="T45" fmla="*/ T44 w 1911"/>
                  <a:gd name="T46" fmla="+- 0 650 254"/>
                  <a:gd name="T47" fmla="*/ 650 h 911"/>
                  <a:gd name="T48" fmla="+- 0 674 145"/>
                  <a:gd name="T49" fmla="*/ T48 w 1911"/>
                  <a:gd name="T50" fmla="+- 0 593 254"/>
                  <a:gd name="T51" fmla="*/ 593 h 911"/>
                  <a:gd name="T52" fmla="+- 0 829 145"/>
                  <a:gd name="T53" fmla="*/ T52 w 1911"/>
                  <a:gd name="T54" fmla="+- 0 886 254"/>
                  <a:gd name="T55" fmla="*/ 886 h 911"/>
                  <a:gd name="T56" fmla="+- 0 773 145"/>
                  <a:gd name="T57" fmla="*/ T56 w 1911"/>
                  <a:gd name="T58" fmla="+- 0 926 254"/>
                  <a:gd name="T59" fmla="*/ 926 h 911"/>
                  <a:gd name="T60" fmla="+- 0 813 145"/>
                  <a:gd name="T61" fmla="*/ T60 w 1911"/>
                  <a:gd name="T62" fmla="+- 0 983 254"/>
                  <a:gd name="T63" fmla="*/ 983 h 911"/>
                  <a:gd name="T64" fmla="+- 0 869 145"/>
                  <a:gd name="T65" fmla="*/ T64 w 1911"/>
                  <a:gd name="T66" fmla="+- 0 943 254"/>
                  <a:gd name="T67" fmla="*/ 943 h 911"/>
                  <a:gd name="T68" fmla="+- 0 997 145"/>
                  <a:gd name="T69" fmla="*/ T68 w 1911"/>
                  <a:gd name="T70" fmla="+- 0 625 254"/>
                  <a:gd name="T71" fmla="*/ 625 h 911"/>
                  <a:gd name="T72" fmla="+- 0 980 145"/>
                  <a:gd name="T73" fmla="*/ T72 w 1911"/>
                  <a:gd name="T74" fmla="+- 0 625 254"/>
                  <a:gd name="T75" fmla="*/ 625 h 911"/>
                  <a:gd name="T76" fmla="+- 0 980 145"/>
                  <a:gd name="T77" fmla="*/ T76 w 1911"/>
                  <a:gd name="T78" fmla="+- 0 642 254"/>
                  <a:gd name="T79" fmla="*/ 642 h 911"/>
                  <a:gd name="T80" fmla="+- 0 997 145"/>
                  <a:gd name="T81" fmla="*/ T80 w 1911"/>
                  <a:gd name="T82" fmla="+- 0 642 254"/>
                  <a:gd name="T83" fmla="*/ 642 h 911"/>
                  <a:gd name="T84" fmla="+- 0 1058 145"/>
                  <a:gd name="T85" fmla="*/ T84 w 1911"/>
                  <a:gd name="T86" fmla="+- 0 364 254"/>
                  <a:gd name="T87" fmla="*/ 364 h 911"/>
                  <a:gd name="T88" fmla="+- 0 1001 145"/>
                  <a:gd name="T89" fmla="*/ T88 w 1911"/>
                  <a:gd name="T90" fmla="+- 0 324 254"/>
                  <a:gd name="T91" fmla="*/ 324 h 911"/>
                  <a:gd name="T92" fmla="+- 0 962 145"/>
                  <a:gd name="T93" fmla="*/ T92 w 1911"/>
                  <a:gd name="T94" fmla="+- 0 381 254"/>
                  <a:gd name="T95" fmla="*/ 381 h 911"/>
                  <a:gd name="T96" fmla="+- 0 1018 145"/>
                  <a:gd name="T97" fmla="*/ T96 w 1911"/>
                  <a:gd name="T98" fmla="+- 0 421 254"/>
                  <a:gd name="T99" fmla="*/ 421 h 911"/>
                  <a:gd name="T100" fmla="+- 0 1058 145"/>
                  <a:gd name="T101" fmla="*/ T100 w 1911"/>
                  <a:gd name="T102" fmla="+- 0 364 254"/>
                  <a:gd name="T103" fmla="*/ 364 h 911"/>
                  <a:gd name="T104" fmla="+- 0 1071 145"/>
                  <a:gd name="T105" fmla="*/ T104 w 1911"/>
                  <a:gd name="T106" fmla="+- 0 1069 254"/>
                  <a:gd name="T107" fmla="*/ 1069 h 911"/>
                  <a:gd name="T108" fmla="+- 0 1015 145"/>
                  <a:gd name="T109" fmla="*/ T108 w 1911"/>
                  <a:gd name="T110" fmla="+- 0 1109 254"/>
                  <a:gd name="T111" fmla="*/ 1109 h 911"/>
                  <a:gd name="T112" fmla="+- 0 1054 145"/>
                  <a:gd name="T113" fmla="*/ T112 w 1911"/>
                  <a:gd name="T114" fmla="+- 0 1165 254"/>
                  <a:gd name="T115" fmla="*/ 1165 h 911"/>
                  <a:gd name="T116" fmla="+- 0 1111 145"/>
                  <a:gd name="T117" fmla="*/ T116 w 1911"/>
                  <a:gd name="T118" fmla="+- 0 1125 254"/>
                  <a:gd name="T119" fmla="*/ 1125 h 911"/>
                  <a:gd name="T120" fmla="+- 0 1260 145"/>
                  <a:gd name="T121" fmla="*/ T120 w 1911"/>
                  <a:gd name="T122" fmla="+- 0 665 254"/>
                  <a:gd name="T123" fmla="*/ 665 h 911"/>
                  <a:gd name="T124" fmla="+- 0 1243 145"/>
                  <a:gd name="T125" fmla="*/ T124 w 1911"/>
                  <a:gd name="T126" fmla="+- 0 665 254"/>
                  <a:gd name="T127" fmla="*/ 665 h 911"/>
                  <a:gd name="T128" fmla="+- 0 1243 145"/>
                  <a:gd name="T129" fmla="*/ T128 w 1911"/>
                  <a:gd name="T130" fmla="+- 0 682 254"/>
                  <a:gd name="T131" fmla="*/ 682 h 911"/>
                  <a:gd name="T132" fmla="+- 0 1260 145"/>
                  <a:gd name="T133" fmla="*/ T132 w 1911"/>
                  <a:gd name="T134" fmla="+- 0 682 254"/>
                  <a:gd name="T135" fmla="*/ 682 h 911"/>
                  <a:gd name="T136" fmla="+- 0 1455 145"/>
                  <a:gd name="T137" fmla="*/ T136 w 1911"/>
                  <a:gd name="T138" fmla="+- 0 983 254"/>
                  <a:gd name="T139" fmla="*/ 983 h 911"/>
                  <a:gd name="T140" fmla="+- 0 1398 145"/>
                  <a:gd name="T141" fmla="*/ T140 w 1911"/>
                  <a:gd name="T142" fmla="+- 0 944 254"/>
                  <a:gd name="T143" fmla="*/ 944 h 911"/>
                  <a:gd name="T144" fmla="+- 0 1358 145"/>
                  <a:gd name="T145" fmla="*/ T144 w 1911"/>
                  <a:gd name="T146" fmla="+- 0 1000 254"/>
                  <a:gd name="T147" fmla="*/ 1000 h 911"/>
                  <a:gd name="T148" fmla="+- 0 1415 145"/>
                  <a:gd name="T149" fmla="*/ T148 w 1911"/>
                  <a:gd name="T150" fmla="+- 0 1040 254"/>
                  <a:gd name="T151" fmla="*/ 1040 h 911"/>
                  <a:gd name="T152" fmla="+- 0 1455 145"/>
                  <a:gd name="T153" fmla="*/ T152 w 1911"/>
                  <a:gd name="T154" fmla="+- 0 983 254"/>
                  <a:gd name="T155" fmla="*/ 983 h 911"/>
                  <a:gd name="T156" fmla="+- 0 1583 145"/>
                  <a:gd name="T157" fmla="*/ T156 w 1911"/>
                  <a:gd name="T158" fmla="+- 0 441 254"/>
                  <a:gd name="T159" fmla="*/ 441 h 911"/>
                  <a:gd name="T160" fmla="+- 0 1526 145"/>
                  <a:gd name="T161" fmla="*/ T160 w 1911"/>
                  <a:gd name="T162" fmla="+- 0 481 254"/>
                  <a:gd name="T163" fmla="*/ 481 h 911"/>
                  <a:gd name="T164" fmla="+- 0 1566 145"/>
                  <a:gd name="T165" fmla="*/ T164 w 1911"/>
                  <a:gd name="T166" fmla="+- 0 537 254"/>
                  <a:gd name="T167" fmla="*/ 537 h 911"/>
                  <a:gd name="T168" fmla="+- 0 1622 145"/>
                  <a:gd name="T169" fmla="*/ T168 w 1911"/>
                  <a:gd name="T170" fmla="+- 0 497 254"/>
                  <a:gd name="T171" fmla="*/ 497 h 911"/>
                  <a:gd name="T172" fmla="+- 0 1746 145"/>
                  <a:gd name="T173" fmla="*/ T172 w 1911"/>
                  <a:gd name="T174" fmla="+- 0 771 254"/>
                  <a:gd name="T175" fmla="*/ 771 h 911"/>
                  <a:gd name="T176" fmla="+- 0 1729 145"/>
                  <a:gd name="T177" fmla="*/ T176 w 1911"/>
                  <a:gd name="T178" fmla="+- 0 771 254"/>
                  <a:gd name="T179" fmla="*/ 771 h 911"/>
                  <a:gd name="T180" fmla="+- 0 1729 145"/>
                  <a:gd name="T181" fmla="*/ T180 w 1911"/>
                  <a:gd name="T182" fmla="+- 0 788 254"/>
                  <a:gd name="T183" fmla="*/ 788 h 911"/>
                  <a:gd name="T184" fmla="+- 0 1746 145"/>
                  <a:gd name="T185" fmla="*/ T184 w 1911"/>
                  <a:gd name="T186" fmla="+- 0 788 254"/>
                  <a:gd name="T187" fmla="*/ 788 h 911"/>
                  <a:gd name="T188" fmla="+- 0 2055 145"/>
                  <a:gd name="T189" fmla="*/ T188 w 1911"/>
                  <a:gd name="T190" fmla="+- 0 633 254"/>
                  <a:gd name="T191" fmla="*/ 633 h 911"/>
                  <a:gd name="T192" fmla="+- 0 1998 145"/>
                  <a:gd name="T193" fmla="*/ T192 w 1911"/>
                  <a:gd name="T194" fmla="+- 0 594 254"/>
                  <a:gd name="T195" fmla="*/ 594 h 911"/>
                  <a:gd name="T196" fmla="+- 0 1959 145"/>
                  <a:gd name="T197" fmla="*/ T196 w 1911"/>
                  <a:gd name="T198" fmla="+- 0 650 254"/>
                  <a:gd name="T199" fmla="*/ 650 h 911"/>
                  <a:gd name="T200" fmla="+- 0 2015 145"/>
                  <a:gd name="T201" fmla="*/ T200 w 1911"/>
                  <a:gd name="T202" fmla="+- 0 690 254"/>
                  <a:gd name="T203" fmla="*/ 690 h 911"/>
                  <a:gd name="T204" fmla="+- 0 2055 145"/>
                  <a:gd name="T205" fmla="*/ T204 w 1911"/>
                  <a:gd name="T206" fmla="+- 0 633 254"/>
                  <a:gd name="T207" fmla="*/ 633 h 91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</a:cxnLst>
                <a:rect l="0" t="0" r="r" b="b"/>
                <a:pathLst>
                  <a:path w="1911" h="911">
                    <a:moveTo>
                      <a:pt x="96" y="526"/>
                    </a:moveTo>
                    <a:lnTo>
                      <a:pt x="57" y="526"/>
                    </a:lnTo>
                    <a:lnTo>
                      <a:pt x="57" y="486"/>
                    </a:lnTo>
                    <a:lnTo>
                      <a:pt x="40" y="486"/>
                    </a:lnTo>
                    <a:lnTo>
                      <a:pt x="40" y="526"/>
                    </a:lnTo>
                    <a:lnTo>
                      <a:pt x="0" y="526"/>
                    </a:lnTo>
                    <a:lnTo>
                      <a:pt x="0" y="542"/>
                    </a:lnTo>
                    <a:lnTo>
                      <a:pt x="40" y="542"/>
                    </a:lnTo>
                    <a:lnTo>
                      <a:pt x="40" y="582"/>
                    </a:lnTo>
                    <a:lnTo>
                      <a:pt x="57" y="582"/>
                    </a:lnTo>
                    <a:lnTo>
                      <a:pt x="57" y="542"/>
                    </a:lnTo>
                    <a:lnTo>
                      <a:pt x="96" y="542"/>
                    </a:lnTo>
                    <a:lnTo>
                      <a:pt x="96" y="526"/>
                    </a:lnTo>
                    <a:close/>
                    <a:moveTo>
                      <a:pt x="408" y="40"/>
                    </a:moveTo>
                    <a:lnTo>
                      <a:pt x="368" y="40"/>
                    </a:lnTo>
                    <a:lnTo>
                      <a:pt x="368" y="0"/>
                    </a:lnTo>
                    <a:lnTo>
                      <a:pt x="351" y="0"/>
                    </a:lnTo>
                    <a:lnTo>
                      <a:pt x="351" y="40"/>
                    </a:lnTo>
                    <a:lnTo>
                      <a:pt x="312" y="40"/>
                    </a:lnTo>
                    <a:lnTo>
                      <a:pt x="312" y="57"/>
                    </a:lnTo>
                    <a:lnTo>
                      <a:pt x="351" y="57"/>
                    </a:lnTo>
                    <a:lnTo>
                      <a:pt x="351" y="97"/>
                    </a:lnTo>
                    <a:lnTo>
                      <a:pt x="368" y="97"/>
                    </a:lnTo>
                    <a:lnTo>
                      <a:pt x="368" y="57"/>
                    </a:lnTo>
                    <a:lnTo>
                      <a:pt x="408" y="57"/>
                    </a:lnTo>
                    <a:lnTo>
                      <a:pt x="408" y="40"/>
                    </a:lnTo>
                    <a:close/>
                    <a:moveTo>
                      <a:pt x="529" y="339"/>
                    </a:moveTo>
                    <a:lnTo>
                      <a:pt x="489" y="339"/>
                    </a:lnTo>
                    <a:lnTo>
                      <a:pt x="489" y="299"/>
                    </a:lnTo>
                    <a:lnTo>
                      <a:pt x="472" y="299"/>
                    </a:lnTo>
                    <a:lnTo>
                      <a:pt x="472" y="339"/>
                    </a:lnTo>
                    <a:lnTo>
                      <a:pt x="433" y="339"/>
                    </a:lnTo>
                    <a:lnTo>
                      <a:pt x="433" y="356"/>
                    </a:lnTo>
                    <a:lnTo>
                      <a:pt x="472" y="356"/>
                    </a:lnTo>
                    <a:lnTo>
                      <a:pt x="472" y="396"/>
                    </a:lnTo>
                    <a:lnTo>
                      <a:pt x="489" y="396"/>
                    </a:lnTo>
                    <a:lnTo>
                      <a:pt x="489" y="356"/>
                    </a:lnTo>
                    <a:lnTo>
                      <a:pt x="529" y="356"/>
                    </a:lnTo>
                    <a:lnTo>
                      <a:pt x="529" y="339"/>
                    </a:lnTo>
                    <a:close/>
                    <a:moveTo>
                      <a:pt x="724" y="672"/>
                    </a:moveTo>
                    <a:lnTo>
                      <a:pt x="684" y="672"/>
                    </a:lnTo>
                    <a:lnTo>
                      <a:pt x="684" y="632"/>
                    </a:lnTo>
                    <a:lnTo>
                      <a:pt x="668" y="632"/>
                    </a:lnTo>
                    <a:lnTo>
                      <a:pt x="668" y="672"/>
                    </a:lnTo>
                    <a:lnTo>
                      <a:pt x="628" y="672"/>
                    </a:lnTo>
                    <a:lnTo>
                      <a:pt x="628" y="689"/>
                    </a:lnTo>
                    <a:lnTo>
                      <a:pt x="668" y="689"/>
                    </a:lnTo>
                    <a:lnTo>
                      <a:pt x="668" y="729"/>
                    </a:lnTo>
                    <a:lnTo>
                      <a:pt x="684" y="729"/>
                    </a:lnTo>
                    <a:lnTo>
                      <a:pt x="684" y="689"/>
                    </a:lnTo>
                    <a:lnTo>
                      <a:pt x="724" y="689"/>
                    </a:lnTo>
                    <a:lnTo>
                      <a:pt x="724" y="672"/>
                    </a:lnTo>
                    <a:close/>
                    <a:moveTo>
                      <a:pt x="892" y="371"/>
                    </a:moveTo>
                    <a:lnTo>
                      <a:pt x="852" y="371"/>
                    </a:lnTo>
                    <a:lnTo>
                      <a:pt x="852" y="331"/>
                    </a:lnTo>
                    <a:lnTo>
                      <a:pt x="835" y="331"/>
                    </a:lnTo>
                    <a:lnTo>
                      <a:pt x="835" y="371"/>
                    </a:lnTo>
                    <a:lnTo>
                      <a:pt x="795" y="371"/>
                    </a:lnTo>
                    <a:lnTo>
                      <a:pt x="795" y="388"/>
                    </a:lnTo>
                    <a:lnTo>
                      <a:pt x="835" y="388"/>
                    </a:lnTo>
                    <a:lnTo>
                      <a:pt x="835" y="428"/>
                    </a:lnTo>
                    <a:lnTo>
                      <a:pt x="852" y="428"/>
                    </a:lnTo>
                    <a:lnTo>
                      <a:pt x="852" y="388"/>
                    </a:lnTo>
                    <a:lnTo>
                      <a:pt x="892" y="388"/>
                    </a:lnTo>
                    <a:lnTo>
                      <a:pt x="892" y="371"/>
                    </a:lnTo>
                    <a:close/>
                    <a:moveTo>
                      <a:pt x="913" y="110"/>
                    </a:moveTo>
                    <a:lnTo>
                      <a:pt x="873" y="110"/>
                    </a:lnTo>
                    <a:lnTo>
                      <a:pt x="873" y="70"/>
                    </a:lnTo>
                    <a:lnTo>
                      <a:pt x="856" y="70"/>
                    </a:lnTo>
                    <a:lnTo>
                      <a:pt x="856" y="110"/>
                    </a:lnTo>
                    <a:lnTo>
                      <a:pt x="817" y="110"/>
                    </a:lnTo>
                    <a:lnTo>
                      <a:pt x="817" y="127"/>
                    </a:lnTo>
                    <a:lnTo>
                      <a:pt x="856" y="127"/>
                    </a:lnTo>
                    <a:lnTo>
                      <a:pt x="856" y="167"/>
                    </a:lnTo>
                    <a:lnTo>
                      <a:pt x="873" y="167"/>
                    </a:lnTo>
                    <a:lnTo>
                      <a:pt x="873" y="127"/>
                    </a:lnTo>
                    <a:lnTo>
                      <a:pt x="913" y="127"/>
                    </a:lnTo>
                    <a:lnTo>
                      <a:pt x="913" y="110"/>
                    </a:lnTo>
                    <a:close/>
                    <a:moveTo>
                      <a:pt x="966" y="855"/>
                    </a:moveTo>
                    <a:lnTo>
                      <a:pt x="926" y="855"/>
                    </a:lnTo>
                    <a:lnTo>
                      <a:pt x="926" y="815"/>
                    </a:lnTo>
                    <a:lnTo>
                      <a:pt x="909" y="815"/>
                    </a:lnTo>
                    <a:lnTo>
                      <a:pt x="909" y="855"/>
                    </a:lnTo>
                    <a:lnTo>
                      <a:pt x="870" y="855"/>
                    </a:lnTo>
                    <a:lnTo>
                      <a:pt x="870" y="871"/>
                    </a:lnTo>
                    <a:lnTo>
                      <a:pt x="909" y="871"/>
                    </a:lnTo>
                    <a:lnTo>
                      <a:pt x="909" y="911"/>
                    </a:lnTo>
                    <a:lnTo>
                      <a:pt x="926" y="911"/>
                    </a:lnTo>
                    <a:lnTo>
                      <a:pt x="926" y="871"/>
                    </a:lnTo>
                    <a:lnTo>
                      <a:pt x="966" y="871"/>
                    </a:lnTo>
                    <a:lnTo>
                      <a:pt x="966" y="855"/>
                    </a:lnTo>
                    <a:close/>
                    <a:moveTo>
                      <a:pt x="1155" y="411"/>
                    </a:moveTo>
                    <a:lnTo>
                      <a:pt x="1115" y="411"/>
                    </a:lnTo>
                    <a:lnTo>
                      <a:pt x="1115" y="372"/>
                    </a:lnTo>
                    <a:lnTo>
                      <a:pt x="1098" y="372"/>
                    </a:lnTo>
                    <a:lnTo>
                      <a:pt x="1098" y="411"/>
                    </a:lnTo>
                    <a:lnTo>
                      <a:pt x="1059" y="411"/>
                    </a:lnTo>
                    <a:lnTo>
                      <a:pt x="1059" y="428"/>
                    </a:lnTo>
                    <a:lnTo>
                      <a:pt x="1098" y="428"/>
                    </a:lnTo>
                    <a:lnTo>
                      <a:pt x="1098" y="468"/>
                    </a:lnTo>
                    <a:lnTo>
                      <a:pt x="1115" y="468"/>
                    </a:lnTo>
                    <a:lnTo>
                      <a:pt x="1115" y="428"/>
                    </a:lnTo>
                    <a:lnTo>
                      <a:pt x="1155" y="428"/>
                    </a:lnTo>
                    <a:lnTo>
                      <a:pt x="1155" y="411"/>
                    </a:lnTo>
                    <a:close/>
                    <a:moveTo>
                      <a:pt x="1310" y="729"/>
                    </a:moveTo>
                    <a:lnTo>
                      <a:pt x="1270" y="729"/>
                    </a:lnTo>
                    <a:lnTo>
                      <a:pt x="1270" y="690"/>
                    </a:lnTo>
                    <a:lnTo>
                      <a:pt x="1253" y="690"/>
                    </a:lnTo>
                    <a:lnTo>
                      <a:pt x="1253" y="729"/>
                    </a:lnTo>
                    <a:lnTo>
                      <a:pt x="1213" y="729"/>
                    </a:lnTo>
                    <a:lnTo>
                      <a:pt x="1213" y="746"/>
                    </a:lnTo>
                    <a:lnTo>
                      <a:pt x="1253" y="746"/>
                    </a:lnTo>
                    <a:lnTo>
                      <a:pt x="1253" y="786"/>
                    </a:lnTo>
                    <a:lnTo>
                      <a:pt x="1270" y="786"/>
                    </a:lnTo>
                    <a:lnTo>
                      <a:pt x="1270" y="746"/>
                    </a:lnTo>
                    <a:lnTo>
                      <a:pt x="1310" y="746"/>
                    </a:lnTo>
                    <a:lnTo>
                      <a:pt x="1310" y="729"/>
                    </a:lnTo>
                    <a:close/>
                    <a:moveTo>
                      <a:pt x="1477" y="227"/>
                    </a:moveTo>
                    <a:lnTo>
                      <a:pt x="1438" y="227"/>
                    </a:lnTo>
                    <a:lnTo>
                      <a:pt x="1438" y="187"/>
                    </a:lnTo>
                    <a:lnTo>
                      <a:pt x="1421" y="187"/>
                    </a:lnTo>
                    <a:lnTo>
                      <a:pt x="1421" y="227"/>
                    </a:lnTo>
                    <a:lnTo>
                      <a:pt x="1381" y="227"/>
                    </a:lnTo>
                    <a:lnTo>
                      <a:pt x="1381" y="243"/>
                    </a:lnTo>
                    <a:lnTo>
                      <a:pt x="1421" y="243"/>
                    </a:lnTo>
                    <a:lnTo>
                      <a:pt x="1421" y="283"/>
                    </a:lnTo>
                    <a:lnTo>
                      <a:pt x="1438" y="283"/>
                    </a:lnTo>
                    <a:lnTo>
                      <a:pt x="1438" y="243"/>
                    </a:lnTo>
                    <a:lnTo>
                      <a:pt x="1477" y="243"/>
                    </a:lnTo>
                    <a:lnTo>
                      <a:pt x="1477" y="227"/>
                    </a:lnTo>
                    <a:close/>
                    <a:moveTo>
                      <a:pt x="1641" y="517"/>
                    </a:moveTo>
                    <a:lnTo>
                      <a:pt x="1601" y="517"/>
                    </a:lnTo>
                    <a:lnTo>
                      <a:pt x="1601" y="478"/>
                    </a:lnTo>
                    <a:lnTo>
                      <a:pt x="1584" y="478"/>
                    </a:lnTo>
                    <a:lnTo>
                      <a:pt x="1584" y="517"/>
                    </a:lnTo>
                    <a:lnTo>
                      <a:pt x="1544" y="517"/>
                    </a:lnTo>
                    <a:lnTo>
                      <a:pt x="1544" y="534"/>
                    </a:lnTo>
                    <a:lnTo>
                      <a:pt x="1584" y="534"/>
                    </a:lnTo>
                    <a:lnTo>
                      <a:pt x="1584" y="574"/>
                    </a:lnTo>
                    <a:lnTo>
                      <a:pt x="1601" y="574"/>
                    </a:lnTo>
                    <a:lnTo>
                      <a:pt x="1601" y="534"/>
                    </a:lnTo>
                    <a:lnTo>
                      <a:pt x="1641" y="534"/>
                    </a:lnTo>
                    <a:lnTo>
                      <a:pt x="1641" y="517"/>
                    </a:lnTo>
                    <a:close/>
                    <a:moveTo>
                      <a:pt x="1910" y="379"/>
                    </a:moveTo>
                    <a:lnTo>
                      <a:pt x="1870" y="379"/>
                    </a:lnTo>
                    <a:lnTo>
                      <a:pt x="1870" y="340"/>
                    </a:lnTo>
                    <a:lnTo>
                      <a:pt x="1853" y="340"/>
                    </a:lnTo>
                    <a:lnTo>
                      <a:pt x="1853" y="379"/>
                    </a:lnTo>
                    <a:lnTo>
                      <a:pt x="1814" y="379"/>
                    </a:lnTo>
                    <a:lnTo>
                      <a:pt x="1814" y="396"/>
                    </a:lnTo>
                    <a:lnTo>
                      <a:pt x="1853" y="396"/>
                    </a:lnTo>
                    <a:lnTo>
                      <a:pt x="1853" y="436"/>
                    </a:lnTo>
                    <a:lnTo>
                      <a:pt x="1870" y="436"/>
                    </a:lnTo>
                    <a:lnTo>
                      <a:pt x="1870" y="396"/>
                    </a:lnTo>
                    <a:lnTo>
                      <a:pt x="1910" y="396"/>
                    </a:lnTo>
                    <a:lnTo>
                      <a:pt x="1910" y="379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5"/>
            <p:cNvGrpSpPr>
              <a:grpSpLocks/>
            </p:cNvGrpSpPr>
            <p:nvPr/>
          </p:nvGrpSpPr>
          <p:grpSpPr bwMode="auto">
            <a:xfrm>
              <a:off x="241118" y="4949689"/>
              <a:ext cx="1700213" cy="673100"/>
              <a:chOff x="6776" y="1213"/>
              <a:chExt cx="2676" cy="1060"/>
            </a:xfrm>
          </p:grpSpPr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6994" y="1215"/>
                <a:ext cx="2239" cy="1054"/>
              </a:xfrm>
              <a:prstGeom prst="rect">
                <a:avLst/>
              </a:prstGeom>
              <a:noFill/>
              <a:ln w="3798">
                <a:solidFill>
                  <a:srgbClr val="231F20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auto">
              <a:xfrm>
                <a:off x="6779" y="1215"/>
                <a:ext cx="432" cy="1054"/>
              </a:xfrm>
              <a:custGeom>
                <a:avLst/>
                <a:gdLst>
                  <a:gd name="T0" fmla="+- 0 6995 6779"/>
                  <a:gd name="T1" fmla="*/ T0 w 432"/>
                  <a:gd name="T2" fmla="+- 0 1216 1216"/>
                  <a:gd name="T3" fmla="*/ 1216 h 1054"/>
                  <a:gd name="T4" fmla="+- 0 6911 6779"/>
                  <a:gd name="T5" fmla="*/ T4 w 432"/>
                  <a:gd name="T6" fmla="+- 0 1257 1216"/>
                  <a:gd name="T7" fmla="*/ 1257 h 1054"/>
                  <a:gd name="T8" fmla="+- 0 6874 6779"/>
                  <a:gd name="T9" fmla="*/ T8 w 432"/>
                  <a:gd name="T10" fmla="+- 0 1306 1216"/>
                  <a:gd name="T11" fmla="*/ 1306 h 1054"/>
                  <a:gd name="T12" fmla="+- 0 6842 6779"/>
                  <a:gd name="T13" fmla="*/ T12 w 432"/>
                  <a:gd name="T14" fmla="+- 0 1370 1216"/>
                  <a:gd name="T15" fmla="*/ 1370 h 1054"/>
                  <a:gd name="T16" fmla="+- 0 6816 6779"/>
                  <a:gd name="T17" fmla="*/ T16 w 432"/>
                  <a:gd name="T18" fmla="+- 0 1448 1216"/>
                  <a:gd name="T19" fmla="*/ 1448 h 1054"/>
                  <a:gd name="T20" fmla="+- 0 6796 6779"/>
                  <a:gd name="T21" fmla="*/ T20 w 432"/>
                  <a:gd name="T22" fmla="+- 0 1537 1216"/>
                  <a:gd name="T23" fmla="*/ 1537 h 1054"/>
                  <a:gd name="T24" fmla="+- 0 6784 6779"/>
                  <a:gd name="T25" fmla="*/ T24 w 432"/>
                  <a:gd name="T26" fmla="+- 0 1636 1216"/>
                  <a:gd name="T27" fmla="*/ 1636 h 1054"/>
                  <a:gd name="T28" fmla="+- 0 6779 6779"/>
                  <a:gd name="T29" fmla="*/ T28 w 432"/>
                  <a:gd name="T30" fmla="+- 0 1742 1216"/>
                  <a:gd name="T31" fmla="*/ 1742 h 1054"/>
                  <a:gd name="T32" fmla="+- 0 6784 6779"/>
                  <a:gd name="T33" fmla="*/ T32 w 432"/>
                  <a:gd name="T34" fmla="+- 0 1849 1216"/>
                  <a:gd name="T35" fmla="*/ 1849 h 1054"/>
                  <a:gd name="T36" fmla="+- 0 6796 6779"/>
                  <a:gd name="T37" fmla="*/ T36 w 432"/>
                  <a:gd name="T38" fmla="+- 0 1947 1216"/>
                  <a:gd name="T39" fmla="*/ 1947 h 1054"/>
                  <a:gd name="T40" fmla="+- 0 6816 6779"/>
                  <a:gd name="T41" fmla="*/ T40 w 432"/>
                  <a:gd name="T42" fmla="+- 0 2037 1216"/>
                  <a:gd name="T43" fmla="*/ 2037 h 1054"/>
                  <a:gd name="T44" fmla="+- 0 6842 6779"/>
                  <a:gd name="T45" fmla="*/ T44 w 432"/>
                  <a:gd name="T46" fmla="+- 0 2115 1216"/>
                  <a:gd name="T47" fmla="*/ 2115 h 1054"/>
                  <a:gd name="T48" fmla="+- 0 6874 6779"/>
                  <a:gd name="T49" fmla="*/ T48 w 432"/>
                  <a:gd name="T50" fmla="+- 0 2179 1216"/>
                  <a:gd name="T51" fmla="*/ 2179 h 1054"/>
                  <a:gd name="T52" fmla="+- 0 6911 6779"/>
                  <a:gd name="T53" fmla="*/ T52 w 432"/>
                  <a:gd name="T54" fmla="+- 0 2228 1216"/>
                  <a:gd name="T55" fmla="*/ 2228 h 1054"/>
                  <a:gd name="T56" fmla="+- 0 6995 6779"/>
                  <a:gd name="T57" fmla="*/ T56 w 432"/>
                  <a:gd name="T58" fmla="+- 0 2269 1216"/>
                  <a:gd name="T59" fmla="*/ 2269 h 1054"/>
                  <a:gd name="T60" fmla="+- 0 7038 6779"/>
                  <a:gd name="T61" fmla="*/ T60 w 432"/>
                  <a:gd name="T62" fmla="+- 0 2258 1216"/>
                  <a:gd name="T63" fmla="*/ 2258 h 1054"/>
                  <a:gd name="T64" fmla="+- 0 7115 6779"/>
                  <a:gd name="T65" fmla="*/ T64 w 432"/>
                  <a:gd name="T66" fmla="+- 0 2179 1216"/>
                  <a:gd name="T67" fmla="*/ 2179 h 1054"/>
                  <a:gd name="T68" fmla="+- 0 7147 6779"/>
                  <a:gd name="T69" fmla="*/ T68 w 432"/>
                  <a:gd name="T70" fmla="+- 0 2115 1216"/>
                  <a:gd name="T71" fmla="*/ 2115 h 1054"/>
                  <a:gd name="T72" fmla="+- 0 7173 6779"/>
                  <a:gd name="T73" fmla="*/ T72 w 432"/>
                  <a:gd name="T74" fmla="+- 0 2037 1216"/>
                  <a:gd name="T75" fmla="*/ 2037 h 1054"/>
                  <a:gd name="T76" fmla="+- 0 7193 6779"/>
                  <a:gd name="T77" fmla="*/ T76 w 432"/>
                  <a:gd name="T78" fmla="+- 0 1947 1216"/>
                  <a:gd name="T79" fmla="*/ 1947 h 1054"/>
                  <a:gd name="T80" fmla="+- 0 7206 6779"/>
                  <a:gd name="T81" fmla="*/ T80 w 432"/>
                  <a:gd name="T82" fmla="+- 0 1849 1216"/>
                  <a:gd name="T83" fmla="*/ 1849 h 1054"/>
                  <a:gd name="T84" fmla="+- 0 7210 6779"/>
                  <a:gd name="T85" fmla="*/ T84 w 432"/>
                  <a:gd name="T86" fmla="+- 0 1742 1216"/>
                  <a:gd name="T87" fmla="*/ 1742 h 1054"/>
                  <a:gd name="T88" fmla="+- 0 7206 6779"/>
                  <a:gd name="T89" fmla="*/ T88 w 432"/>
                  <a:gd name="T90" fmla="+- 0 1636 1216"/>
                  <a:gd name="T91" fmla="*/ 1636 h 1054"/>
                  <a:gd name="T92" fmla="+- 0 7193 6779"/>
                  <a:gd name="T93" fmla="*/ T92 w 432"/>
                  <a:gd name="T94" fmla="+- 0 1537 1216"/>
                  <a:gd name="T95" fmla="*/ 1537 h 1054"/>
                  <a:gd name="T96" fmla="+- 0 7173 6779"/>
                  <a:gd name="T97" fmla="*/ T96 w 432"/>
                  <a:gd name="T98" fmla="+- 0 1448 1216"/>
                  <a:gd name="T99" fmla="*/ 1448 h 1054"/>
                  <a:gd name="T100" fmla="+- 0 7147 6779"/>
                  <a:gd name="T101" fmla="*/ T100 w 432"/>
                  <a:gd name="T102" fmla="+- 0 1370 1216"/>
                  <a:gd name="T103" fmla="*/ 1370 h 1054"/>
                  <a:gd name="T104" fmla="+- 0 7115 6779"/>
                  <a:gd name="T105" fmla="*/ T104 w 432"/>
                  <a:gd name="T106" fmla="+- 0 1306 1216"/>
                  <a:gd name="T107" fmla="*/ 1306 h 1054"/>
                  <a:gd name="T108" fmla="+- 0 7079 6779"/>
                  <a:gd name="T109" fmla="*/ T108 w 432"/>
                  <a:gd name="T110" fmla="+- 0 1257 1216"/>
                  <a:gd name="T111" fmla="*/ 1257 h 1054"/>
                  <a:gd name="T112" fmla="+- 0 6995 6779"/>
                  <a:gd name="T113" fmla="*/ T112 w 432"/>
                  <a:gd name="T114" fmla="+- 0 1216 1216"/>
                  <a:gd name="T115" fmla="*/ 1216 h 105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</a:cxnLst>
                <a:rect l="0" t="0" r="r" b="b"/>
                <a:pathLst>
                  <a:path w="432" h="1054">
                    <a:moveTo>
                      <a:pt x="216" y="0"/>
                    </a:moveTo>
                    <a:lnTo>
                      <a:pt x="132" y="41"/>
                    </a:lnTo>
                    <a:lnTo>
                      <a:pt x="95" y="90"/>
                    </a:lnTo>
                    <a:lnTo>
                      <a:pt x="63" y="154"/>
                    </a:lnTo>
                    <a:lnTo>
                      <a:pt x="37" y="232"/>
                    </a:lnTo>
                    <a:lnTo>
                      <a:pt x="17" y="321"/>
                    </a:lnTo>
                    <a:lnTo>
                      <a:pt x="5" y="420"/>
                    </a:lnTo>
                    <a:lnTo>
                      <a:pt x="0" y="526"/>
                    </a:lnTo>
                    <a:lnTo>
                      <a:pt x="5" y="633"/>
                    </a:lnTo>
                    <a:lnTo>
                      <a:pt x="17" y="731"/>
                    </a:lnTo>
                    <a:lnTo>
                      <a:pt x="37" y="821"/>
                    </a:lnTo>
                    <a:lnTo>
                      <a:pt x="63" y="899"/>
                    </a:lnTo>
                    <a:lnTo>
                      <a:pt x="95" y="963"/>
                    </a:lnTo>
                    <a:lnTo>
                      <a:pt x="132" y="1012"/>
                    </a:lnTo>
                    <a:lnTo>
                      <a:pt x="216" y="1053"/>
                    </a:lnTo>
                    <a:lnTo>
                      <a:pt x="259" y="1042"/>
                    </a:lnTo>
                    <a:lnTo>
                      <a:pt x="336" y="963"/>
                    </a:lnTo>
                    <a:lnTo>
                      <a:pt x="368" y="899"/>
                    </a:lnTo>
                    <a:lnTo>
                      <a:pt x="394" y="821"/>
                    </a:lnTo>
                    <a:lnTo>
                      <a:pt x="414" y="731"/>
                    </a:lnTo>
                    <a:lnTo>
                      <a:pt x="427" y="633"/>
                    </a:lnTo>
                    <a:lnTo>
                      <a:pt x="431" y="526"/>
                    </a:lnTo>
                    <a:lnTo>
                      <a:pt x="427" y="420"/>
                    </a:lnTo>
                    <a:lnTo>
                      <a:pt x="414" y="321"/>
                    </a:lnTo>
                    <a:lnTo>
                      <a:pt x="394" y="232"/>
                    </a:lnTo>
                    <a:lnTo>
                      <a:pt x="368" y="154"/>
                    </a:lnTo>
                    <a:lnTo>
                      <a:pt x="336" y="90"/>
                    </a:lnTo>
                    <a:lnTo>
                      <a:pt x="300" y="41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auto">
              <a:xfrm>
                <a:off x="6779" y="1215"/>
                <a:ext cx="432" cy="1054"/>
              </a:xfrm>
              <a:custGeom>
                <a:avLst/>
                <a:gdLst>
                  <a:gd name="T0" fmla="+- 0 6779 6779"/>
                  <a:gd name="T1" fmla="*/ T0 w 432"/>
                  <a:gd name="T2" fmla="+- 0 1742 1216"/>
                  <a:gd name="T3" fmla="*/ 1742 h 1054"/>
                  <a:gd name="T4" fmla="+- 0 6784 6779"/>
                  <a:gd name="T5" fmla="*/ T4 w 432"/>
                  <a:gd name="T6" fmla="+- 0 1849 1216"/>
                  <a:gd name="T7" fmla="*/ 1849 h 1054"/>
                  <a:gd name="T8" fmla="+- 0 6796 6779"/>
                  <a:gd name="T9" fmla="*/ T8 w 432"/>
                  <a:gd name="T10" fmla="+- 0 1947 1216"/>
                  <a:gd name="T11" fmla="*/ 1947 h 1054"/>
                  <a:gd name="T12" fmla="+- 0 6816 6779"/>
                  <a:gd name="T13" fmla="*/ T12 w 432"/>
                  <a:gd name="T14" fmla="+- 0 2037 1216"/>
                  <a:gd name="T15" fmla="*/ 2037 h 1054"/>
                  <a:gd name="T16" fmla="+- 0 6842 6779"/>
                  <a:gd name="T17" fmla="*/ T16 w 432"/>
                  <a:gd name="T18" fmla="+- 0 2115 1216"/>
                  <a:gd name="T19" fmla="*/ 2115 h 1054"/>
                  <a:gd name="T20" fmla="+- 0 6874 6779"/>
                  <a:gd name="T21" fmla="*/ T20 w 432"/>
                  <a:gd name="T22" fmla="+- 0 2179 1216"/>
                  <a:gd name="T23" fmla="*/ 2179 h 1054"/>
                  <a:gd name="T24" fmla="+- 0 6911 6779"/>
                  <a:gd name="T25" fmla="*/ T24 w 432"/>
                  <a:gd name="T26" fmla="+- 0 2228 1216"/>
                  <a:gd name="T27" fmla="*/ 2228 h 1054"/>
                  <a:gd name="T28" fmla="+- 0 6995 6779"/>
                  <a:gd name="T29" fmla="*/ T28 w 432"/>
                  <a:gd name="T30" fmla="+- 0 2269 1216"/>
                  <a:gd name="T31" fmla="*/ 2269 h 1054"/>
                  <a:gd name="T32" fmla="+- 0 7038 6779"/>
                  <a:gd name="T33" fmla="*/ T32 w 432"/>
                  <a:gd name="T34" fmla="+- 0 2258 1216"/>
                  <a:gd name="T35" fmla="*/ 2258 h 1054"/>
                  <a:gd name="T36" fmla="+- 0 7115 6779"/>
                  <a:gd name="T37" fmla="*/ T36 w 432"/>
                  <a:gd name="T38" fmla="+- 0 2179 1216"/>
                  <a:gd name="T39" fmla="*/ 2179 h 1054"/>
                  <a:gd name="T40" fmla="+- 0 7147 6779"/>
                  <a:gd name="T41" fmla="*/ T40 w 432"/>
                  <a:gd name="T42" fmla="+- 0 2115 1216"/>
                  <a:gd name="T43" fmla="*/ 2115 h 1054"/>
                  <a:gd name="T44" fmla="+- 0 7173 6779"/>
                  <a:gd name="T45" fmla="*/ T44 w 432"/>
                  <a:gd name="T46" fmla="+- 0 2037 1216"/>
                  <a:gd name="T47" fmla="*/ 2037 h 1054"/>
                  <a:gd name="T48" fmla="+- 0 7193 6779"/>
                  <a:gd name="T49" fmla="*/ T48 w 432"/>
                  <a:gd name="T50" fmla="+- 0 1947 1216"/>
                  <a:gd name="T51" fmla="*/ 1947 h 1054"/>
                  <a:gd name="T52" fmla="+- 0 7206 6779"/>
                  <a:gd name="T53" fmla="*/ T52 w 432"/>
                  <a:gd name="T54" fmla="+- 0 1849 1216"/>
                  <a:gd name="T55" fmla="*/ 1849 h 1054"/>
                  <a:gd name="T56" fmla="+- 0 7210 6779"/>
                  <a:gd name="T57" fmla="*/ T56 w 432"/>
                  <a:gd name="T58" fmla="+- 0 1742 1216"/>
                  <a:gd name="T59" fmla="*/ 1742 h 1054"/>
                  <a:gd name="T60" fmla="+- 0 7206 6779"/>
                  <a:gd name="T61" fmla="*/ T60 w 432"/>
                  <a:gd name="T62" fmla="+- 0 1636 1216"/>
                  <a:gd name="T63" fmla="*/ 1636 h 1054"/>
                  <a:gd name="T64" fmla="+- 0 7193 6779"/>
                  <a:gd name="T65" fmla="*/ T64 w 432"/>
                  <a:gd name="T66" fmla="+- 0 1537 1216"/>
                  <a:gd name="T67" fmla="*/ 1537 h 1054"/>
                  <a:gd name="T68" fmla="+- 0 7173 6779"/>
                  <a:gd name="T69" fmla="*/ T68 w 432"/>
                  <a:gd name="T70" fmla="+- 0 1448 1216"/>
                  <a:gd name="T71" fmla="*/ 1448 h 1054"/>
                  <a:gd name="T72" fmla="+- 0 7147 6779"/>
                  <a:gd name="T73" fmla="*/ T72 w 432"/>
                  <a:gd name="T74" fmla="+- 0 1370 1216"/>
                  <a:gd name="T75" fmla="*/ 1370 h 1054"/>
                  <a:gd name="T76" fmla="+- 0 7115 6779"/>
                  <a:gd name="T77" fmla="*/ T76 w 432"/>
                  <a:gd name="T78" fmla="+- 0 1306 1216"/>
                  <a:gd name="T79" fmla="*/ 1306 h 1054"/>
                  <a:gd name="T80" fmla="+- 0 7079 6779"/>
                  <a:gd name="T81" fmla="*/ T80 w 432"/>
                  <a:gd name="T82" fmla="+- 0 1257 1216"/>
                  <a:gd name="T83" fmla="*/ 1257 h 1054"/>
                  <a:gd name="T84" fmla="+- 0 6995 6779"/>
                  <a:gd name="T85" fmla="*/ T84 w 432"/>
                  <a:gd name="T86" fmla="+- 0 1216 1216"/>
                  <a:gd name="T87" fmla="*/ 1216 h 1054"/>
                  <a:gd name="T88" fmla="+- 0 6951 6779"/>
                  <a:gd name="T89" fmla="*/ T88 w 432"/>
                  <a:gd name="T90" fmla="+- 0 1226 1216"/>
                  <a:gd name="T91" fmla="*/ 1226 h 1054"/>
                  <a:gd name="T92" fmla="+- 0 6874 6779"/>
                  <a:gd name="T93" fmla="*/ T92 w 432"/>
                  <a:gd name="T94" fmla="+- 0 1306 1216"/>
                  <a:gd name="T95" fmla="*/ 1306 h 1054"/>
                  <a:gd name="T96" fmla="+- 0 6842 6779"/>
                  <a:gd name="T97" fmla="*/ T96 w 432"/>
                  <a:gd name="T98" fmla="+- 0 1370 1216"/>
                  <a:gd name="T99" fmla="*/ 1370 h 1054"/>
                  <a:gd name="T100" fmla="+- 0 6816 6779"/>
                  <a:gd name="T101" fmla="*/ T100 w 432"/>
                  <a:gd name="T102" fmla="+- 0 1448 1216"/>
                  <a:gd name="T103" fmla="*/ 1448 h 1054"/>
                  <a:gd name="T104" fmla="+- 0 6796 6779"/>
                  <a:gd name="T105" fmla="*/ T104 w 432"/>
                  <a:gd name="T106" fmla="+- 0 1537 1216"/>
                  <a:gd name="T107" fmla="*/ 1537 h 1054"/>
                  <a:gd name="T108" fmla="+- 0 6784 6779"/>
                  <a:gd name="T109" fmla="*/ T108 w 432"/>
                  <a:gd name="T110" fmla="+- 0 1636 1216"/>
                  <a:gd name="T111" fmla="*/ 1636 h 1054"/>
                  <a:gd name="T112" fmla="+- 0 6779 6779"/>
                  <a:gd name="T113" fmla="*/ T112 w 432"/>
                  <a:gd name="T114" fmla="+- 0 1742 1216"/>
                  <a:gd name="T115" fmla="*/ 1742 h 105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</a:cxnLst>
                <a:rect l="0" t="0" r="r" b="b"/>
                <a:pathLst>
                  <a:path w="432" h="1054">
                    <a:moveTo>
                      <a:pt x="0" y="526"/>
                    </a:moveTo>
                    <a:lnTo>
                      <a:pt x="5" y="633"/>
                    </a:lnTo>
                    <a:lnTo>
                      <a:pt x="17" y="731"/>
                    </a:lnTo>
                    <a:lnTo>
                      <a:pt x="37" y="821"/>
                    </a:lnTo>
                    <a:lnTo>
                      <a:pt x="63" y="899"/>
                    </a:lnTo>
                    <a:lnTo>
                      <a:pt x="95" y="963"/>
                    </a:lnTo>
                    <a:lnTo>
                      <a:pt x="132" y="1012"/>
                    </a:lnTo>
                    <a:lnTo>
                      <a:pt x="216" y="1053"/>
                    </a:lnTo>
                    <a:lnTo>
                      <a:pt x="259" y="1042"/>
                    </a:lnTo>
                    <a:lnTo>
                      <a:pt x="336" y="963"/>
                    </a:lnTo>
                    <a:lnTo>
                      <a:pt x="368" y="899"/>
                    </a:lnTo>
                    <a:lnTo>
                      <a:pt x="394" y="821"/>
                    </a:lnTo>
                    <a:lnTo>
                      <a:pt x="414" y="731"/>
                    </a:lnTo>
                    <a:lnTo>
                      <a:pt x="427" y="633"/>
                    </a:lnTo>
                    <a:lnTo>
                      <a:pt x="431" y="526"/>
                    </a:lnTo>
                    <a:lnTo>
                      <a:pt x="427" y="420"/>
                    </a:lnTo>
                    <a:lnTo>
                      <a:pt x="414" y="321"/>
                    </a:lnTo>
                    <a:lnTo>
                      <a:pt x="394" y="232"/>
                    </a:lnTo>
                    <a:lnTo>
                      <a:pt x="368" y="154"/>
                    </a:lnTo>
                    <a:lnTo>
                      <a:pt x="336" y="90"/>
                    </a:lnTo>
                    <a:lnTo>
                      <a:pt x="300" y="41"/>
                    </a:lnTo>
                    <a:lnTo>
                      <a:pt x="216" y="0"/>
                    </a:lnTo>
                    <a:lnTo>
                      <a:pt x="172" y="10"/>
                    </a:lnTo>
                    <a:lnTo>
                      <a:pt x="95" y="90"/>
                    </a:lnTo>
                    <a:lnTo>
                      <a:pt x="63" y="154"/>
                    </a:lnTo>
                    <a:lnTo>
                      <a:pt x="37" y="232"/>
                    </a:lnTo>
                    <a:lnTo>
                      <a:pt x="17" y="321"/>
                    </a:lnTo>
                    <a:lnTo>
                      <a:pt x="5" y="420"/>
                    </a:lnTo>
                    <a:lnTo>
                      <a:pt x="0" y="526"/>
                    </a:lnTo>
                    <a:close/>
                  </a:path>
                </a:pathLst>
              </a:custGeom>
              <a:noFill/>
              <a:ln w="3798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" name="Freeform 9"/>
              <p:cNvSpPr>
                <a:spLocks/>
              </p:cNvSpPr>
              <p:nvPr/>
            </p:nvSpPr>
            <p:spPr bwMode="auto">
              <a:xfrm>
                <a:off x="9018" y="1215"/>
                <a:ext cx="432" cy="1054"/>
              </a:xfrm>
              <a:custGeom>
                <a:avLst/>
                <a:gdLst>
                  <a:gd name="T0" fmla="+- 0 9234 9018"/>
                  <a:gd name="T1" fmla="*/ T0 w 432"/>
                  <a:gd name="T2" fmla="+- 0 1216 1216"/>
                  <a:gd name="T3" fmla="*/ 1216 h 1054"/>
                  <a:gd name="T4" fmla="+- 0 9150 9018"/>
                  <a:gd name="T5" fmla="*/ T4 w 432"/>
                  <a:gd name="T6" fmla="+- 0 1257 1216"/>
                  <a:gd name="T7" fmla="*/ 1257 h 1054"/>
                  <a:gd name="T8" fmla="+- 0 9113 9018"/>
                  <a:gd name="T9" fmla="*/ T8 w 432"/>
                  <a:gd name="T10" fmla="+- 0 1306 1216"/>
                  <a:gd name="T11" fmla="*/ 1306 h 1054"/>
                  <a:gd name="T12" fmla="+- 0 9081 9018"/>
                  <a:gd name="T13" fmla="*/ T12 w 432"/>
                  <a:gd name="T14" fmla="+- 0 1370 1216"/>
                  <a:gd name="T15" fmla="*/ 1370 h 1054"/>
                  <a:gd name="T16" fmla="+- 0 9055 9018"/>
                  <a:gd name="T17" fmla="*/ T16 w 432"/>
                  <a:gd name="T18" fmla="+- 0 1448 1216"/>
                  <a:gd name="T19" fmla="*/ 1448 h 1054"/>
                  <a:gd name="T20" fmla="+- 0 9035 9018"/>
                  <a:gd name="T21" fmla="*/ T20 w 432"/>
                  <a:gd name="T22" fmla="+- 0 1537 1216"/>
                  <a:gd name="T23" fmla="*/ 1537 h 1054"/>
                  <a:gd name="T24" fmla="+- 0 9023 9018"/>
                  <a:gd name="T25" fmla="*/ T24 w 432"/>
                  <a:gd name="T26" fmla="+- 0 1636 1216"/>
                  <a:gd name="T27" fmla="*/ 1636 h 1054"/>
                  <a:gd name="T28" fmla="+- 0 9018 9018"/>
                  <a:gd name="T29" fmla="*/ T28 w 432"/>
                  <a:gd name="T30" fmla="+- 0 1742 1216"/>
                  <a:gd name="T31" fmla="*/ 1742 h 1054"/>
                  <a:gd name="T32" fmla="+- 0 9023 9018"/>
                  <a:gd name="T33" fmla="*/ T32 w 432"/>
                  <a:gd name="T34" fmla="+- 0 1849 1216"/>
                  <a:gd name="T35" fmla="*/ 1849 h 1054"/>
                  <a:gd name="T36" fmla="+- 0 9035 9018"/>
                  <a:gd name="T37" fmla="*/ T36 w 432"/>
                  <a:gd name="T38" fmla="+- 0 1947 1216"/>
                  <a:gd name="T39" fmla="*/ 1947 h 1054"/>
                  <a:gd name="T40" fmla="+- 0 9055 9018"/>
                  <a:gd name="T41" fmla="*/ T40 w 432"/>
                  <a:gd name="T42" fmla="+- 0 2037 1216"/>
                  <a:gd name="T43" fmla="*/ 2037 h 1054"/>
                  <a:gd name="T44" fmla="+- 0 9081 9018"/>
                  <a:gd name="T45" fmla="*/ T44 w 432"/>
                  <a:gd name="T46" fmla="+- 0 2115 1216"/>
                  <a:gd name="T47" fmla="*/ 2115 h 1054"/>
                  <a:gd name="T48" fmla="+- 0 9113 9018"/>
                  <a:gd name="T49" fmla="*/ T48 w 432"/>
                  <a:gd name="T50" fmla="+- 0 2179 1216"/>
                  <a:gd name="T51" fmla="*/ 2179 h 1054"/>
                  <a:gd name="T52" fmla="+- 0 9150 9018"/>
                  <a:gd name="T53" fmla="*/ T52 w 432"/>
                  <a:gd name="T54" fmla="+- 0 2228 1216"/>
                  <a:gd name="T55" fmla="*/ 2228 h 1054"/>
                  <a:gd name="T56" fmla="+- 0 9234 9018"/>
                  <a:gd name="T57" fmla="*/ T56 w 432"/>
                  <a:gd name="T58" fmla="+- 0 2269 1216"/>
                  <a:gd name="T59" fmla="*/ 2269 h 1054"/>
                  <a:gd name="T60" fmla="+- 0 9277 9018"/>
                  <a:gd name="T61" fmla="*/ T60 w 432"/>
                  <a:gd name="T62" fmla="+- 0 2258 1216"/>
                  <a:gd name="T63" fmla="*/ 2258 h 1054"/>
                  <a:gd name="T64" fmla="+- 0 9354 9018"/>
                  <a:gd name="T65" fmla="*/ T64 w 432"/>
                  <a:gd name="T66" fmla="+- 0 2179 1216"/>
                  <a:gd name="T67" fmla="*/ 2179 h 1054"/>
                  <a:gd name="T68" fmla="+- 0 9386 9018"/>
                  <a:gd name="T69" fmla="*/ T68 w 432"/>
                  <a:gd name="T70" fmla="+- 0 2115 1216"/>
                  <a:gd name="T71" fmla="*/ 2115 h 1054"/>
                  <a:gd name="T72" fmla="+- 0 9412 9018"/>
                  <a:gd name="T73" fmla="*/ T72 w 432"/>
                  <a:gd name="T74" fmla="+- 0 2037 1216"/>
                  <a:gd name="T75" fmla="*/ 2037 h 1054"/>
                  <a:gd name="T76" fmla="+- 0 9432 9018"/>
                  <a:gd name="T77" fmla="*/ T76 w 432"/>
                  <a:gd name="T78" fmla="+- 0 1947 1216"/>
                  <a:gd name="T79" fmla="*/ 1947 h 1054"/>
                  <a:gd name="T80" fmla="+- 0 9445 9018"/>
                  <a:gd name="T81" fmla="*/ T80 w 432"/>
                  <a:gd name="T82" fmla="+- 0 1849 1216"/>
                  <a:gd name="T83" fmla="*/ 1849 h 1054"/>
                  <a:gd name="T84" fmla="+- 0 9449 9018"/>
                  <a:gd name="T85" fmla="*/ T84 w 432"/>
                  <a:gd name="T86" fmla="+- 0 1742 1216"/>
                  <a:gd name="T87" fmla="*/ 1742 h 1054"/>
                  <a:gd name="T88" fmla="+- 0 9445 9018"/>
                  <a:gd name="T89" fmla="*/ T88 w 432"/>
                  <a:gd name="T90" fmla="+- 0 1636 1216"/>
                  <a:gd name="T91" fmla="*/ 1636 h 1054"/>
                  <a:gd name="T92" fmla="+- 0 9432 9018"/>
                  <a:gd name="T93" fmla="*/ T92 w 432"/>
                  <a:gd name="T94" fmla="+- 0 1537 1216"/>
                  <a:gd name="T95" fmla="*/ 1537 h 1054"/>
                  <a:gd name="T96" fmla="+- 0 9412 9018"/>
                  <a:gd name="T97" fmla="*/ T96 w 432"/>
                  <a:gd name="T98" fmla="+- 0 1448 1216"/>
                  <a:gd name="T99" fmla="*/ 1448 h 1054"/>
                  <a:gd name="T100" fmla="+- 0 9386 9018"/>
                  <a:gd name="T101" fmla="*/ T100 w 432"/>
                  <a:gd name="T102" fmla="+- 0 1370 1216"/>
                  <a:gd name="T103" fmla="*/ 1370 h 1054"/>
                  <a:gd name="T104" fmla="+- 0 9354 9018"/>
                  <a:gd name="T105" fmla="*/ T104 w 432"/>
                  <a:gd name="T106" fmla="+- 0 1306 1216"/>
                  <a:gd name="T107" fmla="*/ 1306 h 1054"/>
                  <a:gd name="T108" fmla="+- 0 9318 9018"/>
                  <a:gd name="T109" fmla="*/ T108 w 432"/>
                  <a:gd name="T110" fmla="+- 0 1257 1216"/>
                  <a:gd name="T111" fmla="*/ 1257 h 1054"/>
                  <a:gd name="T112" fmla="+- 0 9234 9018"/>
                  <a:gd name="T113" fmla="*/ T112 w 432"/>
                  <a:gd name="T114" fmla="+- 0 1216 1216"/>
                  <a:gd name="T115" fmla="*/ 1216 h 105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</a:cxnLst>
                <a:rect l="0" t="0" r="r" b="b"/>
                <a:pathLst>
                  <a:path w="432" h="1054">
                    <a:moveTo>
                      <a:pt x="216" y="0"/>
                    </a:moveTo>
                    <a:lnTo>
                      <a:pt x="132" y="41"/>
                    </a:lnTo>
                    <a:lnTo>
                      <a:pt x="95" y="90"/>
                    </a:lnTo>
                    <a:lnTo>
                      <a:pt x="63" y="154"/>
                    </a:lnTo>
                    <a:lnTo>
                      <a:pt x="37" y="232"/>
                    </a:lnTo>
                    <a:lnTo>
                      <a:pt x="17" y="321"/>
                    </a:lnTo>
                    <a:lnTo>
                      <a:pt x="5" y="420"/>
                    </a:lnTo>
                    <a:lnTo>
                      <a:pt x="0" y="526"/>
                    </a:lnTo>
                    <a:lnTo>
                      <a:pt x="5" y="633"/>
                    </a:lnTo>
                    <a:lnTo>
                      <a:pt x="17" y="731"/>
                    </a:lnTo>
                    <a:lnTo>
                      <a:pt x="37" y="821"/>
                    </a:lnTo>
                    <a:lnTo>
                      <a:pt x="63" y="899"/>
                    </a:lnTo>
                    <a:lnTo>
                      <a:pt x="95" y="963"/>
                    </a:lnTo>
                    <a:lnTo>
                      <a:pt x="132" y="1012"/>
                    </a:lnTo>
                    <a:lnTo>
                      <a:pt x="216" y="1053"/>
                    </a:lnTo>
                    <a:lnTo>
                      <a:pt x="259" y="1042"/>
                    </a:lnTo>
                    <a:lnTo>
                      <a:pt x="336" y="963"/>
                    </a:lnTo>
                    <a:lnTo>
                      <a:pt x="368" y="899"/>
                    </a:lnTo>
                    <a:lnTo>
                      <a:pt x="394" y="821"/>
                    </a:lnTo>
                    <a:lnTo>
                      <a:pt x="414" y="731"/>
                    </a:lnTo>
                    <a:lnTo>
                      <a:pt x="427" y="633"/>
                    </a:lnTo>
                    <a:lnTo>
                      <a:pt x="431" y="526"/>
                    </a:lnTo>
                    <a:lnTo>
                      <a:pt x="427" y="420"/>
                    </a:lnTo>
                    <a:lnTo>
                      <a:pt x="414" y="321"/>
                    </a:lnTo>
                    <a:lnTo>
                      <a:pt x="394" y="232"/>
                    </a:lnTo>
                    <a:lnTo>
                      <a:pt x="368" y="154"/>
                    </a:lnTo>
                    <a:lnTo>
                      <a:pt x="336" y="90"/>
                    </a:lnTo>
                    <a:lnTo>
                      <a:pt x="300" y="41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rgbClr val="D1D3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" name="Freeform 10"/>
              <p:cNvSpPr>
                <a:spLocks/>
              </p:cNvSpPr>
              <p:nvPr/>
            </p:nvSpPr>
            <p:spPr bwMode="auto">
              <a:xfrm>
                <a:off x="9018" y="1215"/>
                <a:ext cx="432" cy="1054"/>
              </a:xfrm>
              <a:custGeom>
                <a:avLst/>
                <a:gdLst>
                  <a:gd name="T0" fmla="+- 0 9018 9018"/>
                  <a:gd name="T1" fmla="*/ T0 w 432"/>
                  <a:gd name="T2" fmla="+- 0 1742 1216"/>
                  <a:gd name="T3" fmla="*/ 1742 h 1054"/>
                  <a:gd name="T4" fmla="+- 0 9023 9018"/>
                  <a:gd name="T5" fmla="*/ T4 w 432"/>
                  <a:gd name="T6" fmla="+- 0 1849 1216"/>
                  <a:gd name="T7" fmla="*/ 1849 h 1054"/>
                  <a:gd name="T8" fmla="+- 0 9035 9018"/>
                  <a:gd name="T9" fmla="*/ T8 w 432"/>
                  <a:gd name="T10" fmla="+- 0 1947 1216"/>
                  <a:gd name="T11" fmla="*/ 1947 h 1054"/>
                  <a:gd name="T12" fmla="+- 0 9055 9018"/>
                  <a:gd name="T13" fmla="*/ T12 w 432"/>
                  <a:gd name="T14" fmla="+- 0 2037 1216"/>
                  <a:gd name="T15" fmla="*/ 2037 h 1054"/>
                  <a:gd name="T16" fmla="+- 0 9081 9018"/>
                  <a:gd name="T17" fmla="*/ T16 w 432"/>
                  <a:gd name="T18" fmla="+- 0 2115 1216"/>
                  <a:gd name="T19" fmla="*/ 2115 h 1054"/>
                  <a:gd name="T20" fmla="+- 0 9113 9018"/>
                  <a:gd name="T21" fmla="*/ T20 w 432"/>
                  <a:gd name="T22" fmla="+- 0 2179 1216"/>
                  <a:gd name="T23" fmla="*/ 2179 h 1054"/>
                  <a:gd name="T24" fmla="+- 0 9150 9018"/>
                  <a:gd name="T25" fmla="*/ T24 w 432"/>
                  <a:gd name="T26" fmla="+- 0 2228 1216"/>
                  <a:gd name="T27" fmla="*/ 2228 h 1054"/>
                  <a:gd name="T28" fmla="+- 0 9234 9018"/>
                  <a:gd name="T29" fmla="*/ T28 w 432"/>
                  <a:gd name="T30" fmla="+- 0 2269 1216"/>
                  <a:gd name="T31" fmla="*/ 2269 h 1054"/>
                  <a:gd name="T32" fmla="+- 0 9277 9018"/>
                  <a:gd name="T33" fmla="*/ T32 w 432"/>
                  <a:gd name="T34" fmla="+- 0 2258 1216"/>
                  <a:gd name="T35" fmla="*/ 2258 h 1054"/>
                  <a:gd name="T36" fmla="+- 0 9354 9018"/>
                  <a:gd name="T37" fmla="*/ T36 w 432"/>
                  <a:gd name="T38" fmla="+- 0 2179 1216"/>
                  <a:gd name="T39" fmla="*/ 2179 h 1054"/>
                  <a:gd name="T40" fmla="+- 0 9386 9018"/>
                  <a:gd name="T41" fmla="*/ T40 w 432"/>
                  <a:gd name="T42" fmla="+- 0 2115 1216"/>
                  <a:gd name="T43" fmla="*/ 2115 h 1054"/>
                  <a:gd name="T44" fmla="+- 0 9412 9018"/>
                  <a:gd name="T45" fmla="*/ T44 w 432"/>
                  <a:gd name="T46" fmla="+- 0 2037 1216"/>
                  <a:gd name="T47" fmla="*/ 2037 h 1054"/>
                  <a:gd name="T48" fmla="+- 0 9432 9018"/>
                  <a:gd name="T49" fmla="*/ T48 w 432"/>
                  <a:gd name="T50" fmla="+- 0 1947 1216"/>
                  <a:gd name="T51" fmla="*/ 1947 h 1054"/>
                  <a:gd name="T52" fmla="+- 0 9445 9018"/>
                  <a:gd name="T53" fmla="*/ T52 w 432"/>
                  <a:gd name="T54" fmla="+- 0 1849 1216"/>
                  <a:gd name="T55" fmla="*/ 1849 h 1054"/>
                  <a:gd name="T56" fmla="+- 0 9449 9018"/>
                  <a:gd name="T57" fmla="*/ T56 w 432"/>
                  <a:gd name="T58" fmla="+- 0 1742 1216"/>
                  <a:gd name="T59" fmla="*/ 1742 h 1054"/>
                  <a:gd name="T60" fmla="+- 0 9445 9018"/>
                  <a:gd name="T61" fmla="*/ T60 w 432"/>
                  <a:gd name="T62" fmla="+- 0 1636 1216"/>
                  <a:gd name="T63" fmla="*/ 1636 h 1054"/>
                  <a:gd name="T64" fmla="+- 0 9432 9018"/>
                  <a:gd name="T65" fmla="*/ T64 w 432"/>
                  <a:gd name="T66" fmla="+- 0 1537 1216"/>
                  <a:gd name="T67" fmla="*/ 1537 h 1054"/>
                  <a:gd name="T68" fmla="+- 0 9412 9018"/>
                  <a:gd name="T69" fmla="*/ T68 w 432"/>
                  <a:gd name="T70" fmla="+- 0 1448 1216"/>
                  <a:gd name="T71" fmla="*/ 1448 h 1054"/>
                  <a:gd name="T72" fmla="+- 0 9386 9018"/>
                  <a:gd name="T73" fmla="*/ T72 w 432"/>
                  <a:gd name="T74" fmla="+- 0 1370 1216"/>
                  <a:gd name="T75" fmla="*/ 1370 h 1054"/>
                  <a:gd name="T76" fmla="+- 0 9354 9018"/>
                  <a:gd name="T77" fmla="*/ T76 w 432"/>
                  <a:gd name="T78" fmla="+- 0 1306 1216"/>
                  <a:gd name="T79" fmla="*/ 1306 h 1054"/>
                  <a:gd name="T80" fmla="+- 0 9318 9018"/>
                  <a:gd name="T81" fmla="*/ T80 w 432"/>
                  <a:gd name="T82" fmla="+- 0 1257 1216"/>
                  <a:gd name="T83" fmla="*/ 1257 h 1054"/>
                  <a:gd name="T84" fmla="+- 0 9234 9018"/>
                  <a:gd name="T85" fmla="*/ T84 w 432"/>
                  <a:gd name="T86" fmla="+- 0 1216 1216"/>
                  <a:gd name="T87" fmla="*/ 1216 h 1054"/>
                  <a:gd name="T88" fmla="+- 0 9190 9018"/>
                  <a:gd name="T89" fmla="*/ T88 w 432"/>
                  <a:gd name="T90" fmla="+- 0 1226 1216"/>
                  <a:gd name="T91" fmla="*/ 1226 h 1054"/>
                  <a:gd name="T92" fmla="+- 0 9113 9018"/>
                  <a:gd name="T93" fmla="*/ T92 w 432"/>
                  <a:gd name="T94" fmla="+- 0 1306 1216"/>
                  <a:gd name="T95" fmla="*/ 1306 h 1054"/>
                  <a:gd name="T96" fmla="+- 0 9081 9018"/>
                  <a:gd name="T97" fmla="*/ T96 w 432"/>
                  <a:gd name="T98" fmla="+- 0 1370 1216"/>
                  <a:gd name="T99" fmla="*/ 1370 h 1054"/>
                  <a:gd name="T100" fmla="+- 0 9055 9018"/>
                  <a:gd name="T101" fmla="*/ T100 w 432"/>
                  <a:gd name="T102" fmla="+- 0 1448 1216"/>
                  <a:gd name="T103" fmla="*/ 1448 h 1054"/>
                  <a:gd name="T104" fmla="+- 0 9035 9018"/>
                  <a:gd name="T105" fmla="*/ T104 w 432"/>
                  <a:gd name="T106" fmla="+- 0 1537 1216"/>
                  <a:gd name="T107" fmla="*/ 1537 h 1054"/>
                  <a:gd name="T108" fmla="+- 0 9023 9018"/>
                  <a:gd name="T109" fmla="*/ T108 w 432"/>
                  <a:gd name="T110" fmla="+- 0 1636 1216"/>
                  <a:gd name="T111" fmla="*/ 1636 h 1054"/>
                  <a:gd name="T112" fmla="+- 0 9018 9018"/>
                  <a:gd name="T113" fmla="*/ T112 w 432"/>
                  <a:gd name="T114" fmla="+- 0 1742 1216"/>
                  <a:gd name="T115" fmla="*/ 1742 h 105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</a:cxnLst>
                <a:rect l="0" t="0" r="r" b="b"/>
                <a:pathLst>
                  <a:path w="432" h="1054">
                    <a:moveTo>
                      <a:pt x="0" y="526"/>
                    </a:moveTo>
                    <a:lnTo>
                      <a:pt x="5" y="633"/>
                    </a:lnTo>
                    <a:lnTo>
                      <a:pt x="17" y="731"/>
                    </a:lnTo>
                    <a:lnTo>
                      <a:pt x="37" y="821"/>
                    </a:lnTo>
                    <a:lnTo>
                      <a:pt x="63" y="899"/>
                    </a:lnTo>
                    <a:lnTo>
                      <a:pt x="95" y="963"/>
                    </a:lnTo>
                    <a:lnTo>
                      <a:pt x="132" y="1012"/>
                    </a:lnTo>
                    <a:lnTo>
                      <a:pt x="216" y="1053"/>
                    </a:lnTo>
                    <a:lnTo>
                      <a:pt x="259" y="1042"/>
                    </a:lnTo>
                    <a:lnTo>
                      <a:pt x="336" y="963"/>
                    </a:lnTo>
                    <a:lnTo>
                      <a:pt x="368" y="899"/>
                    </a:lnTo>
                    <a:lnTo>
                      <a:pt x="394" y="821"/>
                    </a:lnTo>
                    <a:lnTo>
                      <a:pt x="414" y="731"/>
                    </a:lnTo>
                    <a:lnTo>
                      <a:pt x="427" y="633"/>
                    </a:lnTo>
                    <a:lnTo>
                      <a:pt x="431" y="526"/>
                    </a:lnTo>
                    <a:lnTo>
                      <a:pt x="427" y="420"/>
                    </a:lnTo>
                    <a:lnTo>
                      <a:pt x="414" y="321"/>
                    </a:lnTo>
                    <a:lnTo>
                      <a:pt x="394" y="232"/>
                    </a:lnTo>
                    <a:lnTo>
                      <a:pt x="368" y="154"/>
                    </a:lnTo>
                    <a:lnTo>
                      <a:pt x="336" y="90"/>
                    </a:lnTo>
                    <a:lnTo>
                      <a:pt x="300" y="41"/>
                    </a:lnTo>
                    <a:lnTo>
                      <a:pt x="216" y="0"/>
                    </a:lnTo>
                    <a:lnTo>
                      <a:pt x="172" y="10"/>
                    </a:lnTo>
                    <a:lnTo>
                      <a:pt x="95" y="90"/>
                    </a:lnTo>
                    <a:lnTo>
                      <a:pt x="63" y="154"/>
                    </a:lnTo>
                    <a:lnTo>
                      <a:pt x="37" y="232"/>
                    </a:lnTo>
                    <a:lnTo>
                      <a:pt x="17" y="321"/>
                    </a:lnTo>
                    <a:lnTo>
                      <a:pt x="5" y="420"/>
                    </a:lnTo>
                    <a:lnTo>
                      <a:pt x="0" y="526"/>
                    </a:lnTo>
                    <a:close/>
                  </a:path>
                </a:pathLst>
              </a:custGeom>
              <a:noFill/>
              <a:ln w="3798">
                <a:solidFill>
                  <a:srgbClr val="231F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pic>
            <p:nvPicPr>
              <p:cNvPr id="2059" name="Picture 1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86" y="1351"/>
                <a:ext cx="136" cy="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0" name="Picture 1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226" y="1812"/>
                <a:ext cx="136" cy="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1" name="Picture 1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89" y="1734"/>
                <a:ext cx="136" cy="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2" name="Picture 1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9" y="1596"/>
                <a:ext cx="136" cy="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3" name="Picture 1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9" y="1327"/>
                <a:ext cx="136" cy="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4" name="Picture 1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44" y="1758"/>
                <a:ext cx="136" cy="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5" name="Picture 17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68" y="1560"/>
                <a:ext cx="136" cy="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6" name="Picture 18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489" y="1710"/>
                <a:ext cx="136" cy="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7" name="Picture 19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6" y="1956"/>
                <a:ext cx="136" cy="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8" name="Picture 20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63" y="1974"/>
                <a:ext cx="136" cy="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69" name="Picture 21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34" y="1429"/>
                <a:ext cx="136" cy="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0" name="Picture 22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11" y="1399"/>
                <a:ext cx="136" cy="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1" name="Picture 2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651" y="2015"/>
                <a:ext cx="136" cy="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2" name="Picture 2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47" y="1686"/>
                <a:ext cx="136" cy="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3" name="Picture 25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1" y="1279"/>
                <a:ext cx="136" cy="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074" name="Picture 26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7" y="2039"/>
                <a:ext cx="136" cy="1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16116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748937"/>
          </a:xfrm>
        </p:spPr>
        <p:txBody>
          <a:bodyPr/>
          <a:lstStyle/>
          <a:p>
            <a:r>
              <a:rPr lang="en-IN" dirty="0" smtClean="0"/>
              <a:t>Electric charges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1222" y="1428206"/>
            <a:ext cx="11390811" cy="5068388"/>
          </a:xfrm>
        </p:spPr>
        <p:txBody>
          <a:bodyPr>
            <a:normAutofit lnSpcReduction="10000"/>
          </a:bodyPr>
          <a:lstStyle/>
          <a:p>
            <a:r>
              <a:rPr lang="en-US" cap="small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historically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   opposite    electric    </a:t>
            </a:r>
            <a:r>
              <a:rPr lang="en-US" cap="small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 were  known  to  the 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greeks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in  the  600  </a:t>
            </a:r>
            <a:r>
              <a:rPr lang="en-US" dirty="0" err="1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they </a:t>
            </a:r>
            <a:r>
              <a:rPr lang="en-US" cap="small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realized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small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small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equal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small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opposite </a:t>
            </a:r>
            <a:r>
              <a:rPr lang="en-US" cap="small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ges develop on </a:t>
            </a:r>
            <a:r>
              <a:rPr lang="en-US" cap="small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MouseOver r:id="rId2" action="ppaction://hlinkfile"/>
              </a:rPr>
              <a:t>amber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small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MouseOver r:id="rId3" action="ppaction://hlinkfile"/>
              </a:rPr>
              <a:t>fur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when rubbed </a:t>
            </a:r>
            <a:r>
              <a:rPr lang="en-US" cap="small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against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cap="small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other</a:t>
            </a:r>
          </a:p>
          <a:p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Electric charge is  </a:t>
            </a:r>
            <a:r>
              <a:rPr lang="en-US" cap="small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cap="small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property  of  </a:t>
            </a:r>
            <a:r>
              <a:rPr lang="en-US" cap="small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elementary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cap="small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particles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of which  </a:t>
            </a:r>
            <a:r>
              <a:rPr lang="en-US" cap="small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matter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is  </a:t>
            </a:r>
            <a:r>
              <a:rPr lang="en-US" cap="small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made</a:t>
            </a:r>
            <a:r>
              <a:rPr lang="en-US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of</a:t>
            </a:r>
          </a:p>
          <a:p>
            <a:r>
              <a:rPr lang="en-US" dirty="0">
                <a:effectLst/>
              </a:rPr>
              <a:t>These  </a:t>
            </a:r>
            <a:r>
              <a:rPr lang="en-US" cap="small" dirty="0">
                <a:effectLst/>
              </a:rPr>
              <a:t>elementary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particles</a:t>
            </a:r>
            <a:r>
              <a:rPr lang="en-US" dirty="0">
                <a:effectLst/>
              </a:rPr>
              <a:t>   </a:t>
            </a:r>
            <a:r>
              <a:rPr lang="en-US" cap="small" dirty="0">
                <a:effectLst/>
              </a:rPr>
              <a:t>are</a:t>
            </a:r>
            <a:r>
              <a:rPr lang="en-US" dirty="0">
                <a:effectLst/>
              </a:rPr>
              <a:t>   proton,   neutron,   </a:t>
            </a:r>
            <a:r>
              <a:rPr lang="en-US" cap="small" dirty="0">
                <a:effectLst/>
              </a:rPr>
              <a:t>and</a:t>
            </a:r>
            <a:r>
              <a:rPr lang="en-US" dirty="0">
                <a:effectLst/>
              </a:rPr>
              <a:t>   </a:t>
            </a:r>
            <a:r>
              <a:rPr lang="en-US" dirty="0" smtClean="0">
                <a:effectLst/>
              </a:rPr>
              <a:t>electron</a:t>
            </a:r>
          </a:p>
          <a:p>
            <a:r>
              <a:rPr lang="en-US" dirty="0">
                <a:effectLst/>
              </a:rPr>
              <a:t>A proton is considered to be positively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ged </a:t>
            </a:r>
            <a:r>
              <a:rPr lang="en-US" cap="small" dirty="0">
                <a:effectLst/>
              </a:rPr>
              <a:t>and</a:t>
            </a:r>
            <a:r>
              <a:rPr lang="en-US" dirty="0">
                <a:effectLst/>
              </a:rPr>
              <a:t> electron to be </a:t>
            </a:r>
            <a:r>
              <a:rPr lang="en-US" cap="small" dirty="0">
                <a:effectLst/>
              </a:rPr>
              <a:t>negatively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ged. Neutron is </a:t>
            </a:r>
            <a:r>
              <a:rPr lang="en-US" cap="small" dirty="0">
                <a:effectLst/>
              </a:rPr>
              <a:t>electrically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neutral</a:t>
            </a:r>
            <a:endParaRPr lang="en-US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effectLst/>
              </a:rPr>
              <a:t>When  </a:t>
            </a:r>
            <a:r>
              <a:rPr lang="en-US" cap="small" dirty="0">
                <a:effectLst/>
              </a:rPr>
              <a:t>certain</a:t>
            </a:r>
            <a:r>
              <a:rPr lang="en-US" dirty="0">
                <a:effectLst/>
              </a:rPr>
              <a:t>  </a:t>
            </a:r>
            <a:r>
              <a:rPr lang="en-US" cap="small" dirty="0">
                <a:effectLst/>
              </a:rPr>
              <a:t>dissimilar</a:t>
            </a:r>
            <a:r>
              <a:rPr lang="en-US" dirty="0">
                <a:effectLst/>
              </a:rPr>
              <a:t>  </a:t>
            </a:r>
            <a:r>
              <a:rPr lang="en-US" cap="small" dirty="0">
                <a:effectLst/>
              </a:rPr>
              <a:t>substances,</a:t>
            </a:r>
            <a:r>
              <a:rPr lang="en-US" dirty="0">
                <a:effectLst/>
              </a:rPr>
              <a:t>  like fur </a:t>
            </a:r>
            <a:r>
              <a:rPr lang="en-US" cap="small" dirty="0">
                <a:effectLst/>
              </a:rPr>
              <a:t>and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amber</a:t>
            </a:r>
            <a:r>
              <a:rPr lang="en-US" dirty="0">
                <a:effectLst/>
              </a:rPr>
              <a:t> or comb </a:t>
            </a:r>
            <a:r>
              <a:rPr lang="en-US" cap="small" dirty="0">
                <a:effectLst/>
              </a:rPr>
              <a:t>and</a:t>
            </a:r>
            <a:r>
              <a:rPr lang="en-US" dirty="0">
                <a:effectLst/>
              </a:rPr>
              <a:t> dry </a:t>
            </a:r>
            <a:r>
              <a:rPr lang="en-US" cap="small" dirty="0">
                <a:effectLst/>
              </a:rPr>
              <a:t>hair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are</a:t>
            </a:r>
            <a:r>
              <a:rPr lang="en-US" dirty="0">
                <a:effectLst/>
              </a:rPr>
              <a:t> rubbed </a:t>
            </a:r>
            <a:r>
              <a:rPr lang="en-US" cap="small" dirty="0">
                <a:effectLst/>
              </a:rPr>
              <a:t>against</a:t>
            </a:r>
            <a:r>
              <a:rPr lang="en-US" dirty="0">
                <a:effectLst/>
              </a:rPr>
              <a:t>  </a:t>
            </a:r>
            <a:r>
              <a:rPr lang="en-US" cap="small" dirty="0">
                <a:effectLst/>
              </a:rPr>
              <a:t>each</a:t>
            </a:r>
            <a:r>
              <a:rPr lang="en-US" dirty="0">
                <a:effectLst/>
              </a:rPr>
              <a:t>  other,  electrons  get  </a:t>
            </a:r>
            <a:r>
              <a:rPr lang="en-US" cap="small" dirty="0">
                <a:effectLst/>
              </a:rPr>
              <a:t>transferred</a:t>
            </a:r>
            <a:r>
              <a:rPr lang="en-US" dirty="0">
                <a:effectLst/>
              </a:rPr>
              <a:t> to  the  other  </a:t>
            </a:r>
            <a:r>
              <a:rPr lang="en-US" cap="small" dirty="0">
                <a:effectLst/>
              </a:rPr>
              <a:t>substance</a:t>
            </a:r>
            <a:r>
              <a:rPr lang="en-US" dirty="0">
                <a:effectLst/>
              </a:rPr>
              <a:t>  </a:t>
            </a:r>
            <a:r>
              <a:rPr lang="en-US" cap="small" dirty="0">
                <a:effectLst/>
              </a:rPr>
              <a:t>making</a:t>
            </a:r>
            <a:r>
              <a:rPr lang="en-US" dirty="0">
                <a:effectLst/>
              </a:rPr>
              <a:t>  them  </a:t>
            </a:r>
            <a:r>
              <a:rPr lang="en-US" cap="small" dirty="0" smtClean="0">
                <a:effectLst/>
              </a:rPr>
              <a:t>char</a:t>
            </a:r>
            <a:r>
              <a:rPr lang="en-US" dirty="0" smtClean="0">
                <a:effectLst/>
              </a:rPr>
              <a:t>ged</a:t>
            </a:r>
          </a:p>
          <a:p>
            <a:r>
              <a:rPr lang="en-US" dirty="0">
                <a:effectLst/>
              </a:rPr>
              <a:t>The  </a:t>
            </a:r>
            <a:r>
              <a:rPr lang="en-US" cap="small" dirty="0">
                <a:effectLst/>
              </a:rPr>
              <a:t>substance</a:t>
            </a:r>
            <a:r>
              <a:rPr lang="en-US" dirty="0">
                <a:effectLst/>
              </a:rPr>
              <a:t>  receiving  electrons  develops  </a:t>
            </a:r>
            <a:r>
              <a:rPr lang="en-US" cap="small" dirty="0">
                <a:effectLst/>
              </a:rPr>
              <a:t>a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negative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 while the other is left with </a:t>
            </a:r>
            <a:r>
              <a:rPr lang="en-US" cap="small" dirty="0">
                <a:effectLst/>
              </a:rPr>
              <a:t>an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equal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amount</a:t>
            </a:r>
            <a:r>
              <a:rPr lang="en-US" dirty="0">
                <a:effectLst/>
              </a:rPr>
              <a:t> of positive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72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Additive </a:t>
            </a:r>
            <a:r>
              <a:rPr lang="en-US" cap="small" dirty="0">
                <a:effectLst/>
              </a:rPr>
              <a:t>Natur</a:t>
            </a:r>
            <a:r>
              <a:rPr lang="en-US" dirty="0">
                <a:effectLst/>
              </a:rPr>
              <a:t>e of </a:t>
            </a:r>
            <a:r>
              <a:rPr lang="en-US" cap="small" dirty="0">
                <a:effectLst/>
              </a:rPr>
              <a:t>Charge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Electric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 is </a:t>
            </a:r>
            <a:r>
              <a:rPr lang="en-US" cap="small" dirty="0">
                <a:effectLst/>
              </a:rPr>
              <a:t>additive,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similar</a:t>
            </a:r>
            <a:r>
              <a:rPr lang="en-US" dirty="0">
                <a:effectLst/>
              </a:rPr>
              <a:t> to </a:t>
            </a:r>
            <a:r>
              <a:rPr lang="en-US" cap="small" dirty="0" smtClean="0">
                <a:effectLst/>
              </a:rPr>
              <a:t>mass</a:t>
            </a:r>
          </a:p>
          <a:p>
            <a:r>
              <a:rPr lang="en-US" dirty="0">
                <a:effectLst/>
              </a:rPr>
              <a:t>The </a:t>
            </a:r>
            <a:r>
              <a:rPr lang="en-US" cap="small" dirty="0">
                <a:effectLst/>
              </a:rPr>
              <a:t>total</a:t>
            </a:r>
            <a:r>
              <a:rPr lang="en-US" dirty="0">
                <a:effectLst/>
              </a:rPr>
              <a:t> electric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 on </a:t>
            </a:r>
            <a:r>
              <a:rPr lang="en-US" cap="small" dirty="0">
                <a:effectLst/>
              </a:rPr>
              <a:t>an</a:t>
            </a:r>
            <a:r>
              <a:rPr lang="en-US" dirty="0">
                <a:effectLst/>
              </a:rPr>
              <a:t> object is </a:t>
            </a:r>
            <a:r>
              <a:rPr lang="en-US" cap="small" dirty="0">
                <a:effectLst/>
              </a:rPr>
              <a:t>equal</a:t>
            </a:r>
            <a:r>
              <a:rPr lang="en-US" dirty="0">
                <a:effectLst/>
              </a:rPr>
              <a:t> to the </a:t>
            </a:r>
            <a:r>
              <a:rPr lang="en-US" cap="small" dirty="0">
                <a:effectLst/>
              </a:rPr>
              <a:t>algebraic</a:t>
            </a:r>
            <a:r>
              <a:rPr lang="en-US" dirty="0">
                <a:effectLst/>
              </a:rPr>
              <a:t> sum of </a:t>
            </a:r>
            <a:r>
              <a:rPr lang="en-US" cap="small" dirty="0">
                <a:effectLst/>
              </a:rPr>
              <a:t>all</a:t>
            </a:r>
            <a:r>
              <a:rPr lang="en-US" dirty="0">
                <a:effectLst/>
              </a:rPr>
              <a:t> the electric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ges distributed on different </a:t>
            </a:r>
            <a:r>
              <a:rPr lang="en-US" cap="small" dirty="0">
                <a:effectLst/>
              </a:rPr>
              <a:t>parts</a:t>
            </a:r>
            <a:r>
              <a:rPr lang="en-US" dirty="0">
                <a:effectLst/>
              </a:rPr>
              <a:t> of the </a:t>
            </a:r>
            <a:r>
              <a:rPr lang="en-US" dirty="0" smtClean="0">
                <a:effectLst/>
              </a:rPr>
              <a:t>object</a:t>
            </a:r>
          </a:p>
          <a:p>
            <a:r>
              <a:rPr lang="en-US" dirty="0">
                <a:effectLst/>
              </a:rPr>
              <a:t>while </a:t>
            </a:r>
            <a:r>
              <a:rPr lang="en-US" cap="small" dirty="0">
                <a:effectLst/>
              </a:rPr>
              <a:t>taking</a:t>
            </a:r>
            <a:r>
              <a:rPr lang="en-US" dirty="0">
                <a:effectLst/>
              </a:rPr>
              <a:t> the </a:t>
            </a:r>
            <a:r>
              <a:rPr lang="en-US" cap="small" dirty="0">
                <a:effectLst/>
              </a:rPr>
              <a:t>algebraic</a:t>
            </a:r>
            <a:r>
              <a:rPr lang="en-US" dirty="0">
                <a:effectLst/>
              </a:rPr>
              <a:t> sum, the sign (positive or </a:t>
            </a:r>
            <a:r>
              <a:rPr lang="en-US" cap="small" dirty="0">
                <a:effectLst/>
              </a:rPr>
              <a:t>negative)</a:t>
            </a:r>
            <a:r>
              <a:rPr lang="en-US" dirty="0">
                <a:effectLst/>
              </a:rPr>
              <a:t> of the electric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ges must be </a:t>
            </a:r>
            <a:r>
              <a:rPr lang="en-US" cap="small" dirty="0">
                <a:effectLst/>
              </a:rPr>
              <a:t>taken</a:t>
            </a:r>
            <a:r>
              <a:rPr lang="en-US" dirty="0">
                <a:effectLst/>
              </a:rPr>
              <a:t> into </a:t>
            </a:r>
            <a:r>
              <a:rPr lang="en-US" cap="small" dirty="0" smtClean="0">
                <a:effectLst/>
              </a:rPr>
              <a:t>account</a:t>
            </a:r>
          </a:p>
          <a:p>
            <a:r>
              <a:rPr lang="en-US" dirty="0">
                <a:effectLst/>
              </a:rPr>
              <a:t>Thus  if  two  bodies  </a:t>
            </a:r>
            <a:r>
              <a:rPr lang="en-US" cap="small" dirty="0">
                <a:effectLst/>
              </a:rPr>
              <a:t>have</a:t>
            </a:r>
            <a:r>
              <a:rPr lang="en-US" dirty="0">
                <a:effectLst/>
              </a:rPr>
              <a:t>  </a:t>
            </a:r>
            <a:r>
              <a:rPr lang="en-US" cap="small" dirty="0">
                <a:effectLst/>
              </a:rPr>
              <a:t>equal</a:t>
            </a:r>
            <a:r>
              <a:rPr lang="en-US" dirty="0">
                <a:effectLst/>
              </a:rPr>
              <a:t>  </a:t>
            </a:r>
            <a:r>
              <a:rPr lang="en-US" cap="small" dirty="0">
                <a:effectLst/>
              </a:rPr>
              <a:t>and</a:t>
            </a:r>
            <a:r>
              <a:rPr lang="en-US" dirty="0">
                <a:effectLst/>
              </a:rPr>
              <a:t>  opposite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ges, the net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 on the system of the two bodies is </a:t>
            </a:r>
            <a:r>
              <a:rPr lang="en-US" dirty="0" smtClean="0">
                <a:effectLst/>
              </a:rPr>
              <a:t>zero</a:t>
            </a:r>
            <a:endParaRPr lang="en-IN" dirty="0">
              <a:effectLst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275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1"/>
            <a:ext cx="10353761" cy="818606"/>
          </a:xfrm>
        </p:spPr>
        <p:txBody>
          <a:bodyPr/>
          <a:lstStyle/>
          <a:p>
            <a:r>
              <a:rPr lang="en-US" cap="small" dirty="0">
                <a:effectLst/>
              </a:rPr>
              <a:t>Quantization</a:t>
            </a:r>
            <a:r>
              <a:rPr lang="en-US" dirty="0">
                <a:effectLst/>
              </a:rPr>
              <a:t> of </a:t>
            </a:r>
            <a:r>
              <a:rPr lang="en-US" cap="small" dirty="0">
                <a:effectLst/>
              </a:rPr>
              <a:t>Charge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263" y="1515291"/>
            <a:ext cx="11286308" cy="5007429"/>
          </a:xfrm>
        </p:spPr>
        <p:txBody>
          <a:bodyPr>
            <a:normAutofit lnSpcReduction="10000"/>
          </a:bodyPr>
          <a:lstStyle/>
          <a:p>
            <a:r>
              <a:rPr lang="en-IN" dirty="0" smtClean="0"/>
              <a:t>Charges are not continuously distributed throughout the material or on the surface of charged object.</a:t>
            </a:r>
          </a:p>
          <a:p>
            <a:r>
              <a:rPr lang="en-US" dirty="0">
                <a:effectLst/>
              </a:rPr>
              <a:t>The  minimum  </a:t>
            </a:r>
            <a:r>
              <a:rPr lang="en-US" cap="small" dirty="0">
                <a:effectLst/>
              </a:rPr>
              <a:t>value</a:t>
            </a:r>
            <a:r>
              <a:rPr lang="en-US" dirty="0">
                <a:effectLst/>
              </a:rPr>
              <a:t>  of  the  </a:t>
            </a:r>
            <a:r>
              <a:rPr lang="en-US" cap="small" dirty="0" smtClean="0">
                <a:effectLst/>
              </a:rPr>
              <a:t>char</a:t>
            </a:r>
            <a:r>
              <a:rPr lang="en-US" dirty="0" smtClean="0">
                <a:effectLst/>
              </a:rPr>
              <a:t>ges grouped together,  </a:t>
            </a:r>
            <a:r>
              <a:rPr lang="en-US" cap="small" dirty="0">
                <a:effectLst/>
              </a:rPr>
              <a:t>as</a:t>
            </a:r>
            <a:r>
              <a:rPr lang="en-US" dirty="0">
                <a:effectLst/>
              </a:rPr>
              <a:t> determined by the </a:t>
            </a:r>
            <a:r>
              <a:rPr lang="en-US" cap="small" dirty="0" err="1">
                <a:effectLst/>
              </a:rPr>
              <a:t>Milikan's</a:t>
            </a:r>
            <a:r>
              <a:rPr lang="en-US" dirty="0">
                <a:effectLst/>
              </a:rPr>
              <a:t> oil drop experiment is e = 1.6×10</a:t>
            </a:r>
            <a:r>
              <a:rPr lang="en-US" baseline="30000" dirty="0">
                <a:effectLst/>
              </a:rPr>
              <a:t>-19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C i.e. on electron.</a:t>
            </a:r>
          </a:p>
          <a:p>
            <a:r>
              <a:rPr lang="en-US" dirty="0">
                <a:effectLst/>
              </a:rPr>
              <a:t>This is </a:t>
            </a:r>
            <a:r>
              <a:rPr lang="en-US" cap="small" dirty="0">
                <a:effectLst/>
              </a:rPr>
              <a:t>called</a:t>
            </a:r>
            <a:r>
              <a:rPr lang="en-US" dirty="0">
                <a:effectLst/>
              </a:rPr>
              <a:t> the </a:t>
            </a:r>
            <a:r>
              <a:rPr lang="en-US" cap="small" dirty="0">
                <a:effectLst/>
              </a:rPr>
              <a:t>elementary</a:t>
            </a:r>
            <a:r>
              <a:rPr lang="en-US" dirty="0">
                <a:effectLst/>
              </a:rPr>
              <a:t> </a:t>
            </a:r>
            <a:r>
              <a:rPr lang="en-US" cap="small" dirty="0" smtClean="0">
                <a:effectLst/>
              </a:rPr>
              <a:t>char</a:t>
            </a:r>
            <a:r>
              <a:rPr lang="en-US" dirty="0" smtClean="0">
                <a:effectLst/>
              </a:rPr>
              <a:t>ge particle</a:t>
            </a:r>
          </a:p>
          <a:p>
            <a:r>
              <a:rPr lang="en-US" dirty="0" smtClean="0">
                <a:effectLst/>
              </a:rPr>
              <a:t>Since proton </a:t>
            </a:r>
            <a:r>
              <a:rPr lang="en-US" dirty="0">
                <a:effectLst/>
              </a:rPr>
              <a:t>(+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)   </a:t>
            </a:r>
            <a:r>
              <a:rPr lang="en-US" cap="small" dirty="0">
                <a:effectLst/>
              </a:rPr>
              <a:t>and</a:t>
            </a:r>
            <a:r>
              <a:rPr lang="en-US" dirty="0">
                <a:effectLst/>
              </a:rPr>
              <a:t>   electrons   (-</a:t>
            </a:r>
            <a:r>
              <a:rPr lang="en-US" dirty="0" err="1">
                <a:effectLst/>
              </a:rPr>
              <a:t>ve</a:t>
            </a:r>
            <a:r>
              <a:rPr lang="en-US" dirty="0">
                <a:effectLst/>
              </a:rPr>
              <a:t>)   </a:t>
            </a:r>
            <a:r>
              <a:rPr lang="en-US" cap="small" dirty="0">
                <a:effectLst/>
              </a:rPr>
              <a:t>are</a:t>
            </a:r>
            <a:r>
              <a:rPr lang="en-US" dirty="0">
                <a:effectLst/>
              </a:rPr>
              <a:t>   the  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ged </a:t>
            </a:r>
            <a:r>
              <a:rPr lang="en-US" cap="small" dirty="0">
                <a:effectLst/>
              </a:rPr>
              <a:t>particles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of  </a:t>
            </a:r>
            <a:r>
              <a:rPr lang="en-US" dirty="0">
                <a:effectLst/>
              </a:rPr>
              <a:t>constituting  </a:t>
            </a:r>
            <a:r>
              <a:rPr lang="en-US" cap="small" dirty="0">
                <a:effectLst/>
              </a:rPr>
              <a:t>matter</a:t>
            </a:r>
            <a:r>
              <a:rPr lang="en-US" dirty="0">
                <a:effectLst/>
              </a:rPr>
              <a:t>,  the 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  on </a:t>
            </a:r>
            <a:r>
              <a:rPr lang="en-US" cap="small" dirty="0">
                <a:effectLst/>
              </a:rPr>
              <a:t>an</a:t>
            </a:r>
            <a:r>
              <a:rPr lang="en-US" dirty="0">
                <a:effectLst/>
              </a:rPr>
              <a:t> object must be </a:t>
            </a:r>
            <a:r>
              <a:rPr lang="en-US" cap="small" dirty="0">
                <a:effectLst/>
              </a:rPr>
              <a:t>an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integral</a:t>
            </a:r>
            <a:r>
              <a:rPr lang="en-US" dirty="0">
                <a:effectLst/>
              </a:rPr>
              <a:t> multiple of   ±</a:t>
            </a:r>
            <a:r>
              <a:rPr lang="en-US" dirty="0" smtClean="0">
                <a:effectLst/>
              </a:rPr>
              <a:t>e,  i.e. </a:t>
            </a:r>
            <a:r>
              <a:rPr lang="en-US" dirty="0">
                <a:effectLst/>
              </a:rPr>
              <a:t>q = ± ne, where n is </a:t>
            </a:r>
            <a:r>
              <a:rPr lang="en-US" cap="small" dirty="0">
                <a:effectLst/>
              </a:rPr>
              <a:t>an</a:t>
            </a:r>
            <a:r>
              <a:rPr lang="en-US" dirty="0">
                <a:effectLst/>
              </a:rPr>
              <a:t> </a:t>
            </a:r>
            <a:r>
              <a:rPr lang="en-US" dirty="0" smtClean="0">
                <a:effectLst/>
              </a:rPr>
              <a:t>integer</a:t>
            </a:r>
          </a:p>
          <a:p>
            <a:r>
              <a:rPr lang="en-IN" dirty="0">
                <a:effectLst/>
              </a:rPr>
              <a:t>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   on   </a:t>
            </a:r>
            <a:r>
              <a:rPr lang="en-US" cap="small" dirty="0">
                <a:effectLst/>
              </a:rPr>
              <a:t>an</a:t>
            </a:r>
            <a:r>
              <a:rPr lang="en-US" dirty="0">
                <a:effectLst/>
              </a:rPr>
              <a:t>   object   </a:t>
            </a:r>
            <a:r>
              <a:rPr lang="en-US" cap="small" dirty="0">
                <a:effectLst/>
              </a:rPr>
              <a:t>can</a:t>
            </a:r>
            <a:r>
              <a:rPr lang="en-US" dirty="0">
                <a:effectLst/>
              </a:rPr>
              <a:t>   be </a:t>
            </a:r>
            <a:r>
              <a:rPr lang="en-US" cap="small" dirty="0">
                <a:effectLst/>
              </a:rPr>
              <a:t>increased</a:t>
            </a:r>
            <a:r>
              <a:rPr lang="en-US" dirty="0">
                <a:effectLst/>
              </a:rPr>
              <a:t>  or  </a:t>
            </a:r>
            <a:r>
              <a:rPr lang="en-US" cap="small" dirty="0">
                <a:effectLst/>
              </a:rPr>
              <a:t>decreased</a:t>
            </a:r>
            <a:r>
              <a:rPr lang="en-US" dirty="0">
                <a:effectLst/>
              </a:rPr>
              <a:t>  in  multiples  of  </a:t>
            </a:r>
            <a:r>
              <a:rPr lang="en-US" dirty="0" smtClean="0">
                <a:effectLst/>
              </a:rPr>
              <a:t>e</a:t>
            </a:r>
          </a:p>
          <a:p>
            <a:r>
              <a:rPr lang="en-US" dirty="0">
                <a:effectLst/>
              </a:rPr>
              <a:t>It is  </a:t>
            </a:r>
            <a:r>
              <a:rPr lang="en-US" cap="small" dirty="0">
                <a:effectLst/>
              </a:rPr>
              <a:t>because,</a:t>
            </a:r>
            <a:r>
              <a:rPr lang="en-US" dirty="0">
                <a:effectLst/>
              </a:rPr>
              <a:t>  during  the 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ging  process  </a:t>
            </a:r>
            <a:r>
              <a:rPr lang="en-US" cap="small" dirty="0">
                <a:effectLst/>
              </a:rPr>
              <a:t>an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integral</a:t>
            </a:r>
            <a:r>
              <a:rPr lang="en-US" dirty="0">
                <a:effectLst/>
              </a:rPr>
              <a:t> number of electrons </a:t>
            </a:r>
            <a:r>
              <a:rPr lang="en-US" cap="small" dirty="0">
                <a:effectLst/>
              </a:rPr>
              <a:t>can</a:t>
            </a:r>
            <a:r>
              <a:rPr lang="en-US" dirty="0">
                <a:effectLst/>
              </a:rPr>
              <a:t> be </a:t>
            </a:r>
            <a:r>
              <a:rPr lang="en-US" cap="small" dirty="0">
                <a:effectLst/>
              </a:rPr>
              <a:t>transferred</a:t>
            </a:r>
            <a:r>
              <a:rPr lang="en-US" dirty="0">
                <a:effectLst/>
              </a:rPr>
              <a:t> from one body to the other </a:t>
            </a:r>
            <a:r>
              <a:rPr lang="en-US" dirty="0" smtClean="0">
                <a:effectLst/>
              </a:rPr>
              <a:t>body</a:t>
            </a:r>
          </a:p>
          <a:p>
            <a:r>
              <a:rPr lang="en-US" dirty="0">
                <a:effectLst/>
              </a:rPr>
              <a:t>This is known </a:t>
            </a:r>
            <a:r>
              <a:rPr lang="en-US" cap="small" dirty="0">
                <a:effectLst/>
              </a:rPr>
              <a:t>as</a:t>
            </a:r>
            <a:r>
              <a:rPr lang="en-US" dirty="0">
                <a:effectLst/>
              </a:rPr>
              <a:t> </a:t>
            </a:r>
            <a:r>
              <a:rPr lang="en-US" b="1" cap="small" dirty="0">
                <a:effectLst/>
              </a:rPr>
              <a:t>quantization</a:t>
            </a:r>
            <a:r>
              <a:rPr lang="en-US" b="1" dirty="0">
                <a:effectLst/>
              </a:rPr>
              <a:t> of </a:t>
            </a:r>
            <a:r>
              <a:rPr lang="en-US" b="1" cap="small" dirty="0">
                <a:effectLst/>
              </a:rPr>
              <a:t>charge</a:t>
            </a:r>
            <a:r>
              <a:rPr lang="en-US" b="1" dirty="0">
                <a:effectLst/>
              </a:rPr>
              <a:t> </a:t>
            </a:r>
            <a:r>
              <a:rPr lang="en-US" dirty="0">
                <a:effectLst/>
              </a:rPr>
              <a:t>or </a:t>
            </a:r>
            <a:r>
              <a:rPr lang="en-US" dirty="0">
                <a:effectLst/>
                <a:hlinkMouseOver r:id="rId2" action="ppaction://hlinkfile"/>
              </a:rPr>
              <a:t>discrete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nature</a:t>
            </a:r>
            <a:r>
              <a:rPr lang="en-US" dirty="0">
                <a:effectLst/>
              </a:rPr>
              <a:t> of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</a:t>
            </a:r>
            <a:endParaRPr lang="en-US" dirty="0" smtClean="0">
              <a:effectLst/>
            </a:endParaRPr>
          </a:p>
          <a:p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71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>
                <a:effectLst/>
              </a:rPr>
              <a:t>Conservation</a:t>
            </a:r>
            <a:r>
              <a:rPr lang="en-US" dirty="0">
                <a:effectLst/>
              </a:rPr>
              <a:t> of </a:t>
            </a:r>
            <a:r>
              <a:rPr lang="en-US" cap="small" dirty="0">
                <a:effectLst/>
              </a:rPr>
              <a:t>Charge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I</a:t>
            </a:r>
            <a:r>
              <a:rPr lang="en-US" dirty="0" smtClean="0">
                <a:effectLst/>
              </a:rPr>
              <a:t>n </a:t>
            </a:r>
            <a:r>
              <a:rPr lang="en-US" cap="small" dirty="0">
                <a:effectLst/>
              </a:rPr>
              <a:t>any</a:t>
            </a:r>
            <a:r>
              <a:rPr lang="en-US" dirty="0">
                <a:effectLst/>
              </a:rPr>
              <a:t>  given  </a:t>
            </a:r>
            <a:r>
              <a:rPr lang="en-US" cap="small" dirty="0">
                <a:effectLst/>
              </a:rPr>
              <a:t>physical</a:t>
            </a:r>
            <a:r>
              <a:rPr lang="en-US" dirty="0">
                <a:effectLst/>
              </a:rPr>
              <a:t>  </a:t>
            </a:r>
            <a:r>
              <a:rPr lang="en-US" dirty="0" smtClean="0">
                <a:effectLst/>
              </a:rPr>
              <a:t>system, 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  </a:t>
            </a:r>
            <a:r>
              <a:rPr lang="en-US" cap="small" dirty="0">
                <a:effectLst/>
              </a:rPr>
              <a:t>may</a:t>
            </a:r>
            <a:r>
              <a:rPr lang="en-US" dirty="0">
                <a:effectLst/>
              </a:rPr>
              <a:t>  get </a:t>
            </a:r>
            <a:r>
              <a:rPr lang="en-US" cap="small" dirty="0">
                <a:effectLst/>
              </a:rPr>
              <a:t>transferred</a:t>
            </a:r>
            <a:r>
              <a:rPr lang="en-US" dirty="0">
                <a:effectLst/>
              </a:rPr>
              <a:t>  from  one  </a:t>
            </a:r>
            <a:r>
              <a:rPr lang="en-US" cap="small" dirty="0">
                <a:effectLst/>
              </a:rPr>
              <a:t>part</a:t>
            </a:r>
            <a:r>
              <a:rPr lang="en-US" dirty="0">
                <a:effectLst/>
              </a:rPr>
              <a:t>  of  the  system  </a:t>
            </a:r>
            <a:r>
              <a:rPr lang="en-US" dirty="0" smtClean="0">
                <a:effectLst/>
              </a:rPr>
              <a:t>to </a:t>
            </a:r>
            <a:r>
              <a:rPr lang="en-US" cap="small" dirty="0" smtClean="0">
                <a:effectLst/>
              </a:rPr>
              <a:t>another</a:t>
            </a:r>
            <a:r>
              <a:rPr lang="en-US" dirty="0">
                <a:effectLst/>
              </a:rPr>
              <a:t>,  but  the  </a:t>
            </a:r>
            <a:r>
              <a:rPr lang="en-US" cap="small" dirty="0">
                <a:effectLst/>
              </a:rPr>
              <a:t>total</a:t>
            </a:r>
            <a:r>
              <a:rPr lang="en-US" dirty="0">
                <a:effectLst/>
              </a:rPr>
              <a:t>  </a:t>
            </a:r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  in  the  </a:t>
            </a:r>
            <a:r>
              <a:rPr lang="en-US" dirty="0" smtClean="0">
                <a:effectLst/>
              </a:rPr>
              <a:t>system </a:t>
            </a:r>
            <a:r>
              <a:rPr lang="en-US" cap="small" dirty="0">
                <a:effectLst/>
              </a:rPr>
              <a:t>remains</a:t>
            </a:r>
            <a:r>
              <a:rPr lang="en-US" dirty="0">
                <a:effectLst/>
              </a:rPr>
              <a:t>  </a:t>
            </a:r>
            <a:r>
              <a:rPr lang="en-US" cap="small" dirty="0" smtClean="0">
                <a:effectLst/>
              </a:rPr>
              <a:t>constant.</a:t>
            </a:r>
          </a:p>
          <a:p>
            <a:r>
              <a:rPr lang="en-IN" dirty="0">
                <a:effectLst/>
              </a:rPr>
              <a:t> </a:t>
            </a:r>
            <a:r>
              <a:rPr lang="en-US" b="1" dirty="0">
                <a:effectLst/>
              </a:rPr>
              <a:t>for  </a:t>
            </a:r>
            <a:r>
              <a:rPr lang="en-US" b="1" cap="small" dirty="0">
                <a:effectLst/>
              </a:rPr>
              <a:t>an</a:t>
            </a:r>
            <a:r>
              <a:rPr lang="en-US" b="1" dirty="0">
                <a:effectLst/>
              </a:rPr>
              <a:t>  </a:t>
            </a:r>
            <a:r>
              <a:rPr lang="en-US" b="1" cap="small" dirty="0">
                <a:effectLst/>
              </a:rPr>
              <a:t>isolated</a:t>
            </a:r>
            <a:r>
              <a:rPr lang="en-US" b="1" dirty="0">
                <a:effectLst/>
              </a:rPr>
              <a:t>  </a:t>
            </a:r>
            <a:r>
              <a:rPr lang="en-US" b="1" dirty="0" smtClean="0">
                <a:effectLst/>
              </a:rPr>
              <a:t>system </a:t>
            </a:r>
            <a:r>
              <a:rPr lang="en-US" cap="small" dirty="0">
                <a:effectLst/>
              </a:rPr>
              <a:t>total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charge</a:t>
            </a:r>
            <a:r>
              <a:rPr lang="en-US" dirty="0">
                <a:effectLst/>
              </a:rPr>
              <a:t> </a:t>
            </a:r>
            <a:r>
              <a:rPr lang="en-US" cap="small" dirty="0">
                <a:effectLst/>
              </a:rPr>
              <a:t>cannot</a:t>
            </a:r>
            <a:r>
              <a:rPr lang="en-US" dirty="0">
                <a:effectLst/>
              </a:rPr>
              <a:t> be cr</a:t>
            </a:r>
            <a:r>
              <a:rPr lang="en-US" cap="small" dirty="0">
                <a:effectLst/>
              </a:rPr>
              <a:t>eated</a:t>
            </a:r>
            <a:r>
              <a:rPr lang="en-US" dirty="0">
                <a:effectLst/>
              </a:rPr>
              <a:t> nor </a:t>
            </a:r>
            <a:r>
              <a:rPr lang="en-US" dirty="0" smtClean="0">
                <a:effectLst/>
              </a:rPr>
              <a:t>destroyed.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2454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Forces between </a:t>
            </a:r>
            <a:r>
              <a:rPr lang="en-US" cap="small" dirty="0">
                <a:effectLst/>
              </a:rPr>
              <a:t>Charges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small" dirty="0">
                <a:effectLst/>
              </a:rPr>
              <a:t>char</a:t>
            </a:r>
            <a:r>
              <a:rPr lang="en-US" dirty="0">
                <a:effectLst/>
              </a:rPr>
              <a:t>ged  objects </a:t>
            </a:r>
            <a:r>
              <a:rPr lang="en-US" dirty="0" smtClean="0">
                <a:effectLst/>
              </a:rPr>
              <a:t> </a:t>
            </a:r>
            <a:r>
              <a:rPr lang="en-US" dirty="0">
                <a:effectLst/>
              </a:rPr>
              <a:t>experience   force   when   brought   close   (not touching)  to  </a:t>
            </a:r>
            <a:r>
              <a:rPr lang="en-US" cap="small" dirty="0">
                <a:effectLst/>
              </a:rPr>
              <a:t>each</a:t>
            </a:r>
            <a:r>
              <a:rPr lang="en-US" dirty="0">
                <a:effectLst/>
              </a:rPr>
              <a:t>  </a:t>
            </a:r>
            <a:r>
              <a:rPr lang="en-US" dirty="0" smtClean="0">
                <a:effectLst/>
              </a:rPr>
              <a:t>other.</a:t>
            </a:r>
          </a:p>
          <a:p>
            <a:r>
              <a:rPr lang="en-US" dirty="0">
                <a:effectLst/>
              </a:rPr>
              <a:t>This  force  </a:t>
            </a:r>
            <a:r>
              <a:rPr lang="en-US" cap="small" dirty="0">
                <a:effectLst/>
              </a:rPr>
              <a:t>can</a:t>
            </a:r>
            <a:r>
              <a:rPr lang="en-US" dirty="0">
                <a:effectLst/>
              </a:rPr>
              <a:t>  be </a:t>
            </a:r>
            <a:r>
              <a:rPr lang="en-US" cap="small" dirty="0">
                <a:effectLst/>
              </a:rPr>
              <a:t>attractive</a:t>
            </a:r>
            <a:r>
              <a:rPr lang="en-US" dirty="0">
                <a:effectLst/>
              </a:rPr>
              <a:t>  or  </a:t>
            </a:r>
            <a:r>
              <a:rPr lang="en-US" dirty="0" smtClean="0">
                <a:effectLst/>
              </a:rPr>
              <a:t>repulsive</a:t>
            </a:r>
          </a:p>
          <a:p>
            <a:r>
              <a:rPr lang="en-US" b="1" dirty="0">
                <a:effectLst/>
              </a:rPr>
              <a:t>Like  </a:t>
            </a:r>
            <a:r>
              <a:rPr lang="en-US" b="1" cap="small" dirty="0">
                <a:effectLst/>
              </a:rPr>
              <a:t>charges</a:t>
            </a:r>
            <a:r>
              <a:rPr lang="en-US" b="1" dirty="0">
                <a:effectLst/>
              </a:rPr>
              <a:t>  repel </a:t>
            </a:r>
            <a:r>
              <a:rPr lang="en-US" b="1" cap="small" dirty="0">
                <a:effectLst/>
              </a:rPr>
              <a:t>each</a:t>
            </a:r>
            <a:r>
              <a:rPr lang="en-US" b="1" dirty="0">
                <a:effectLst/>
              </a:rPr>
              <a:t>  other  </a:t>
            </a:r>
            <a:r>
              <a:rPr lang="en-US" b="1" cap="small" dirty="0">
                <a:effectLst/>
              </a:rPr>
              <a:t>and</a:t>
            </a:r>
            <a:r>
              <a:rPr lang="en-US" b="1" dirty="0">
                <a:effectLst/>
              </a:rPr>
              <a:t>  unlike  </a:t>
            </a:r>
            <a:r>
              <a:rPr lang="en-US" b="1" cap="small" dirty="0">
                <a:effectLst/>
              </a:rPr>
              <a:t>charges</a:t>
            </a:r>
            <a:r>
              <a:rPr lang="en-US" b="1" dirty="0">
                <a:effectLst/>
              </a:rPr>
              <a:t>  </a:t>
            </a:r>
            <a:r>
              <a:rPr lang="en-US" b="1" cap="small" dirty="0">
                <a:effectLst/>
              </a:rPr>
              <a:t>attract</a:t>
            </a:r>
            <a:r>
              <a:rPr lang="en-US" b="1" dirty="0">
                <a:effectLst/>
              </a:rPr>
              <a:t>  </a:t>
            </a:r>
            <a:r>
              <a:rPr lang="en-US" b="1" cap="small" dirty="0">
                <a:effectLst/>
              </a:rPr>
              <a:t>each</a:t>
            </a:r>
            <a:r>
              <a:rPr lang="en-US" b="1" dirty="0">
                <a:effectLst/>
              </a:rPr>
              <a:t> </a:t>
            </a:r>
            <a:r>
              <a:rPr lang="en-US" b="1" dirty="0" smtClean="0">
                <a:effectLst/>
              </a:rPr>
              <a:t>other.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514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10" y="269966"/>
            <a:ext cx="10353761" cy="896983"/>
          </a:xfrm>
        </p:spPr>
        <p:txBody>
          <a:bodyPr/>
          <a:lstStyle/>
          <a:p>
            <a:r>
              <a:rPr lang="en-US" dirty="0">
                <a:effectLst/>
              </a:rPr>
              <a:t>Coulomb’s </a:t>
            </a:r>
            <a:r>
              <a:rPr lang="en-US" cap="small" dirty="0">
                <a:effectLst/>
              </a:rPr>
              <a:t>Law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3510" y="1297577"/>
                <a:ext cx="11486604" cy="509451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 smtClean="0">
                    <a:effectLst/>
                  </a:rPr>
                  <a:t>The   electric   </a:t>
                </a:r>
                <a:r>
                  <a:rPr lang="en-US" cap="small" dirty="0">
                    <a:effectLst/>
                  </a:rPr>
                  <a:t>interaction</a:t>
                </a:r>
                <a:r>
                  <a:rPr lang="en-US" dirty="0">
                    <a:effectLst/>
                  </a:rPr>
                  <a:t>   between   two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ged bodies </a:t>
                </a:r>
                <a:r>
                  <a:rPr lang="en-US" cap="small" dirty="0">
                    <a:effectLst/>
                  </a:rPr>
                  <a:t>can</a:t>
                </a:r>
                <a:r>
                  <a:rPr lang="en-US" dirty="0">
                    <a:effectLst/>
                  </a:rPr>
                  <a:t> be expressed in terms of the forces they exert on </a:t>
                </a:r>
                <a:r>
                  <a:rPr lang="en-US" cap="small" dirty="0">
                    <a:effectLst/>
                  </a:rPr>
                  <a:t>each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other</a:t>
                </a:r>
              </a:p>
              <a:p>
                <a:r>
                  <a:rPr lang="en-US" dirty="0">
                    <a:effectLst/>
                  </a:rPr>
                  <a:t>Coulomb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en-US" dirty="0">
                    <a:effectLst/>
                  </a:rPr>
                  <a:t>used point 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ges  </a:t>
                </a:r>
                <a:r>
                  <a:rPr lang="en-US" cap="small" dirty="0">
                    <a:effectLst/>
                  </a:rPr>
                  <a:t>at</a:t>
                </a:r>
                <a:r>
                  <a:rPr lang="en-US" dirty="0">
                    <a:effectLst/>
                  </a:rPr>
                  <a:t>  rest  to  study  the  </a:t>
                </a:r>
                <a:r>
                  <a:rPr lang="en-US" cap="small" dirty="0" smtClean="0">
                    <a:effectLst/>
                  </a:rPr>
                  <a:t>interaction</a:t>
                </a:r>
              </a:p>
              <a:p>
                <a:r>
                  <a:rPr lang="en-US" dirty="0">
                    <a:effectLst/>
                  </a:rPr>
                  <a:t>A point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 is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 whose dimensions </a:t>
                </a:r>
                <a:r>
                  <a:rPr lang="en-US" cap="small" dirty="0">
                    <a:effectLst/>
                  </a:rPr>
                  <a:t>are</a:t>
                </a:r>
                <a:r>
                  <a:rPr lang="en-US" dirty="0">
                    <a:effectLst/>
                  </a:rPr>
                  <a:t> negligibly </a:t>
                </a:r>
                <a:r>
                  <a:rPr lang="en-US" cap="small" dirty="0">
                    <a:effectLst/>
                  </a:rPr>
                  <a:t>small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compared</a:t>
                </a:r>
                <a:r>
                  <a:rPr lang="en-US" dirty="0">
                    <a:effectLst/>
                  </a:rPr>
                  <a:t> to its   </a:t>
                </a:r>
                <a:r>
                  <a:rPr lang="en-US" cap="small" dirty="0">
                    <a:effectLst/>
                  </a:rPr>
                  <a:t>distance</a:t>
                </a:r>
                <a:r>
                  <a:rPr lang="en-US" dirty="0">
                    <a:effectLst/>
                  </a:rPr>
                  <a:t> from   </a:t>
                </a:r>
                <a:r>
                  <a:rPr lang="en-US" cap="small" dirty="0">
                    <a:effectLst/>
                  </a:rPr>
                  <a:t>another</a:t>
                </a:r>
                <a:r>
                  <a:rPr lang="en-US" dirty="0">
                    <a:effectLst/>
                  </a:rPr>
                  <a:t>   </a:t>
                </a:r>
                <a:r>
                  <a:rPr lang="en-US" dirty="0" smtClean="0">
                    <a:effectLst/>
                  </a:rPr>
                  <a:t>bodies</a:t>
                </a:r>
              </a:p>
              <a:p>
                <a:r>
                  <a:rPr lang="en-US" i="1" dirty="0">
                    <a:effectLst/>
                  </a:rPr>
                  <a:t>The  force  of  attraction  or repulsion  between  two  point  charges  at  </a:t>
                </a:r>
                <a:r>
                  <a:rPr lang="en-US" i="1" dirty="0" smtClean="0">
                    <a:effectLst/>
                  </a:rPr>
                  <a:t>rest </a:t>
                </a:r>
                <a:r>
                  <a:rPr lang="en-US" i="1" dirty="0">
                    <a:effectLst/>
                  </a:rPr>
                  <a:t>is directly proportional to the product </a:t>
                </a:r>
                <a:r>
                  <a:rPr lang="en-US" i="1" dirty="0" smtClean="0">
                    <a:effectLst/>
                  </a:rPr>
                  <a:t>of </a:t>
                </a:r>
                <a:r>
                  <a:rPr lang="en-US" i="1" dirty="0">
                    <a:effectLst/>
                  </a:rPr>
                  <a:t>the magnitude of the charges and </a:t>
                </a:r>
                <a:r>
                  <a:rPr lang="en-US" i="1" dirty="0" smtClean="0">
                    <a:effectLst/>
                  </a:rPr>
                  <a:t>inversely </a:t>
                </a:r>
                <a:r>
                  <a:rPr lang="en-US" i="1" dirty="0">
                    <a:effectLst/>
                  </a:rPr>
                  <a:t>proportional   to   the   square   of   the   distance between  </a:t>
                </a:r>
                <a:r>
                  <a:rPr lang="en-US" i="1" dirty="0" smtClean="0">
                    <a:effectLst/>
                  </a:rPr>
                  <a:t>them.</a:t>
                </a:r>
              </a:p>
              <a:p>
                <a:r>
                  <a:rPr lang="en-US" dirty="0">
                    <a:effectLst/>
                  </a:rPr>
                  <a:t>This  force  </a:t>
                </a:r>
                <a:r>
                  <a:rPr lang="en-US" cap="small" dirty="0">
                    <a:effectLst/>
                  </a:rPr>
                  <a:t>acts</a:t>
                </a:r>
                <a:r>
                  <a:rPr lang="en-US" dirty="0">
                    <a:effectLst/>
                  </a:rPr>
                  <a:t>  </a:t>
                </a:r>
                <a:r>
                  <a:rPr lang="en-US" cap="small" dirty="0">
                    <a:effectLst/>
                  </a:rPr>
                  <a:t>along</a:t>
                </a:r>
                <a:r>
                  <a:rPr lang="en-US" dirty="0">
                    <a:effectLst/>
                  </a:rPr>
                  <a:t>  the  line joining the two </a:t>
                </a:r>
                <a:r>
                  <a:rPr lang="en-US" cap="small" dirty="0" smtClean="0">
                    <a:effectLst/>
                  </a:rPr>
                  <a:t>char</a:t>
                </a:r>
                <a:r>
                  <a:rPr lang="en-US" dirty="0" smtClean="0">
                    <a:effectLst/>
                  </a:rPr>
                  <a:t>ges </a:t>
                </a:r>
              </a:p>
              <a:p>
                <a:r>
                  <a:rPr lang="en-US" dirty="0" smtClean="0">
                    <a:effectLst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effectLst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effectLst/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IN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>
                    <a:effectLst/>
                  </a:rPr>
                  <a:t>be  </a:t>
                </a:r>
                <a:r>
                  <a:rPr lang="en-US" dirty="0">
                    <a:effectLst/>
                  </a:rPr>
                  <a:t>two  point 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ges  </a:t>
                </a:r>
                <a:r>
                  <a:rPr lang="en-US" cap="small" dirty="0" smtClean="0">
                    <a:effectLst/>
                  </a:rPr>
                  <a:t>at </a:t>
                </a:r>
                <a:r>
                  <a:rPr lang="en-US" dirty="0">
                    <a:effectLst/>
                  </a:rPr>
                  <a:t>rest  with  respect  to  </a:t>
                </a:r>
                <a:r>
                  <a:rPr lang="en-US" cap="small" dirty="0">
                    <a:effectLst/>
                  </a:rPr>
                  <a:t>each</a:t>
                </a:r>
                <a:r>
                  <a:rPr lang="en-US" dirty="0">
                    <a:effectLst/>
                  </a:rPr>
                  <a:t>  other  </a:t>
                </a:r>
                <a:r>
                  <a:rPr lang="en-US" cap="small" dirty="0">
                    <a:effectLst/>
                  </a:rPr>
                  <a:t>and</a:t>
                </a:r>
                <a:r>
                  <a:rPr lang="en-US" dirty="0">
                    <a:effectLst/>
                  </a:rPr>
                  <a:t>  </a:t>
                </a:r>
                <a:r>
                  <a:rPr lang="en-US" cap="small" dirty="0" smtClean="0">
                    <a:effectLst/>
                  </a:rPr>
                  <a:t>separated</a:t>
                </a:r>
                <a:r>
                  <a:rPr lang="en-IN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by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distance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r.</a:t>
                </a:r>
              </a:p>
              <a:p>
                <a:r>
                  <a:rPr lang="en-US" dirty="0">
                    <a:effectLst/>
                  </a:rPr>
                  <a:t>The </a:t>
                </a:r>
                <a:r>
                  <a:rPr lang="en-US" cap="small" dirty="0">
                    <a:effectLst/>
                  </a:rPr>
                  <a:t>magnitude</a:t>
                </a:r>
                <a:r>
                  <a:rPr lang="en-US" dirty="0">
                    <a:effectLst/>
                  </a:rPr>
                  <a:t> F of the force between them is given by</a:t>
                </a:r>
                <a:r>
                  <a:rPr lang="en-US" dirty="0" smtClean="0">
                    <a:effectLst/>
                  </a:rPr>
                  <a:t>, </a:t>
                </a:r>
                <a14:m>
                  <m:oMath xmlns:m="http://schemas.openxmlformats.org/officeDocument/2006/math">
                    <m:r>
                      <a:rPr lang="en-IN" b="0" i="1" smtClean="0"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IN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>
                    <a:effectLst/>
                  </a:rPr>
                  <a:t> =&gt;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effectLst/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 smtClean="0">
                    <a:effectLst/>
                  </a:rPr>
                  <a:t>                                  </a:t>
                </a:r>
                <a:r>
                  <a:rPr lang="en-US" dirty="0">
                    <a:effectLst/>
                  </a:rPr>
                  <a:t>where K is the </a:t>
                </a:r>
                <a:r>
                  <a:rPr lang="en-US" cap="small" dirty="0">
                    <a:effectLst/>
                  </a:rPr>
                  <a:t>constant</a:t>
                </a:r>
                <a:r>
                  <a:rPr lang="en-US" dirty="0">
                    <a:effectLst/>
                  </a:rPr>
                  <a:t> of </a:t>
                </a:r>
                <a:r>
                  <a:rPr lang="en-US" cap="small" dirty="0" smtClean="0">
                    <a:effectLst/>
                  </a:rPr>
                  <a:t>proportionality</a:t>
                </a:r>
              </a:p>
              <a:p>
                <a:r>
                  <a:rPr lang="en-US" dirty="0">
                    <a:effectLst/>
                  </a:rPr>
                  <a:t>The force between the two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ges will be </a:t>
                </a:r>
                <a:r>
                  <a:rPr lang="en-US" cap="small" dirty="0">
                    <a:effectLst/>
                  </a:rPr>
                  <a:t>attractive</a:t>
                </a:r>
                <a:r>
                  <a:rPr lang="en-US" dirty="0">
                    <a:effectLst/>
                  </a:rPr>
                  <a:t> if they </a:t>
                </a:r>
                <a:r>
                  <a:rPr lang="en-US" cap="small" dirty="0">
                    <a:effectLst/>
                  </a:rPr>
                  <a:t>are</a:t>
                </a:r>
                <a:r>
                  <a:rPr lang="en-US" dirty="0">
                    <a:effectLst/>
                  </a:rPr>
                  <a:t> unlike (one positive </a:t>
                </a:r>
                <a:r>
                  <a:rPr lang="en-US" cap="small" dirty="0">
                    <a:effectLst/>
                  </a:rPr>
                  <a:t>and</a:t>
                </a:r>
                <a:r>
                  <a:rPr lang="en-US" dirty="0">
                    <a:effectLst/>
                  </a:rPr>
                  <a:t> one </a:t>
                </a:r>
                <a:r>
                  <a:rPr lang="en-US" cap="small" dirty="0">
                    <a:effectLst/>
                  </a:rPr>
                  <a:t>negative</a:t>
                </a:r>
                <a:r>
                  <a:rPr lang="en-US" cap="small" dirty="0" smtClean="0">
                    <a:effectLst/>
                  </a:rPr>
                  <a:t>)</a:t>
                </a:r>
              </a:p>
              <a:p>
                <a:r>
                  <a:rPr lang="en-US" dirty="0">
                    <a:effectLst/>
                  </a:rPr>
                  <a:t>The force will be repulsive if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ges </a:t>
                </a:r>
                <a:r>
                  <a:rPr lang="en-US" cap="small" dirty="0">
                    <a:effectLst/>
                  </a:rPr>
                  <a:t>are</a:t>
                </a:r>
                <a:r>
                  <a:rPr lang="en-US" dirty="0">
                    <a:effectLst/>
                  </a:rPr>
                  <a:t>  </a:t>
                </a:r>
                <a:r>
                  <a:rPr lang="en-US" cap="small" dirty="0">
                    <a:effectLst/>
                  </a:rPr>
                  <a:t>similar</a:t>
                </a:r>
                <a:r>
                  <a:rPr lang="en-US" dirty="0">
                    <a:effectLst/>
                  </a:rPr>
                  <a:t>  (both  positive  or  both  </a:t>
                </a:r>
                <a:r>
                  <a:rPr lang="en-US" cap="small" dirty="0">
                    <a:effectLst/>
                  </a:rPr>
                  <a:t>negative)</a:t>
                </a:r>
                <a:endParaRPr lang="en-US" dirty="0" smtClean="0">
                  <a:effectLst/>
                </a:endParaRPr>
              </a:p>
              <a:p>
                <a:endParaRPr lang="en-IN" dirty="0">
                  <a:effectLst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3510" y="1297577"/>
                <a:ext cx="11486604" cy="5094514"/>
              </a:xfrm>
              <a:blipFill>
                <a:blip r:embed="rId2"/>
                <a:stretch>
                  <a:fillRect l="-265" t="-359" r="-53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73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171" y="165464"/>
            <a:ext cx="11043074" cy="635726"/>
          </a:xfrm>
        </p:spPr>
        <p:txBody>
          <a:bodyPr>
            <a:normAutofit fontScale="90000"/>
          </a:bodyPr>
          <a:lstStyle/>
          <a:p>
            <a:r>
              <a:rPr lang="en-US" cap="small" dirty="0">
                <a:effectLst/>
              </a:rPr>
              <a:t>Relative</a:t>
            </a:r>
            <a:r>
              <a:rPr lang="en-US" dirty="0">
                <a:effectLst/>
              </a:rPr>
              <a:t> Permittivity or Dielectric</a:t>
            </a:r>
            <a:r>
              <a:rPr lang="en-US" cap="small" dirty="0">
                <a:effectLst/>
              </a:rPr>
              <a:t> Constant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69966" y="801190"/>
                <a:ext cx="11669485" cy="58695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 smtClean="0">
                    <a:effectLst/>
                  </a:rPr>
                  <a:t>While discussing the coulomb’s </a:t>
                </a:r>
                <a:r>
                  <a:rPr lang="en-US" cap="small" dirty="0">
                    <a:effectLst/>
                  </a:rPr>
                  <a:t>law</a:t>
                </a:r>
                <a:r>
                  <a:rPr lang="en-US" dirty="0">
                    <a:effectLst/>
                  </a:rPr>
                  <a:t> it </a:t>
                </a:r>
                <a:r>
                  <a:rPr lang="en-US" cap="small" dirty="0">
                    <a:effectLst/>
                  </a:rPr>
                  <a:t>was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assumed</a:t>
                </a:r>
                <a:r>
                  <a:rPr lang="en-US" dirty="0">
                    <a:effectLst/>
                  </a:rPr>
                  <a:t>  </a:t>
                </a:r>
                <a:r>
                  <a:rPr lang="en-US" cap="small" dirty="0">
                    <a:effectLst/>
                  </a:rPr>
                  <a:t>that</a:t>
                </a:r>
                <a:r>
                  <a:rPr lang="en-US" dirty="0">
                    <a:effectLst/>
                  </a:rPr>
                  <a:t>  the 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ges  </a:t>
                </a:r>
                <a:r>
                  <a:rPr lang="en-US" cap="small" dirty="0">
                    <a:effectLst/>
                  </a:rPr>
                  <a:t>are</a:t>
                </a:r>
                <a:r>
                  <a:rPr lang="en-US" dirty="0">
                    <a:effectLst/>
                  </a:rPr>
                  <a:t>  held  </a:t>
                </a:r>
                <a:r>
                  <a:rPr lang="en-US" cap="small" dirty="0">
                    <a:effectLst/>
                  </a:rPr>
                  <a:t>stationery</a:t>
                </a:r>
                <a:r>
                  <a:rPr lang="en-US" dirty="0">
                    <a:effectLst/>
                  </a:rPr>
                  <a:t> in  </a:t>
                </a:r>
                <a:r>
                  <a:rPr lang="en-US" cap="small" dirty="0" smtClean="0">
                    <a:effectLst/>
                  </a:rPr>
                  <a:t>vacuum.</a:t>
                </a:r>
              </a:p>
              <a:p>
                <a:r>
                  <a:rPr lang="en-US" dirty="0">
                    <a:effectLst/>
                  </a:rPr>
                  <a:t>When  the 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ges  </a:t>
                </a:r>
                <a:r>
                  <a:rPr lang="en-US" cap="small" dirty="0">
                    <a:effectLst/>
                  </a:rPr>
                  <a:t>are</a:t>
                </a:r>
                <a:r>
                  <a:rPr lang="en-US" dirty="0">
                    <a:effectLst/>
                  </a:rPr>
                  <a:t>  kept  in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 </a:t>
                </a:r>
                <a:r>
                  <a:rPr lang="en-US" cap="small" dirty="0">
                    <a:effectLst/>
                  </a:rPr>
                  <a:t>material</a:t>
                </a:r>
                <a:r>
                  <a:rPr lang="en-US" dirty="0">
                    <a:effectLst/>
                  </a:rPr>
                  <a:t>  medium,  such  </a:t>
                </a:r>
                <a:r>
                  <a:rPr lang="en-US" cap="small" dirty="0">
                    <a:effectLst/>
                  </a:rPr>
                  <a:t>as</a:t>
                </a:r>
                <a:r>
                  <a:rPr lang="en-US" dirty="0">
                    <a:effectLst/>
                  </a:rPr>
                  <a:t>  </a:t>
                </a:r>
                <a:r>
                  <a:rPr lang="en-US" cap="small" dirty="0">
                    <a:effectLst/>
                  </a:rPr>
                  <a:t>water</a:t>
                </a:r>
                <a:r>
                  <a:rPr lang="en-US" dirty="0">
                    <a:effectLst/>
                  </a:rPr>
                  <a:t>,  </a:t>
                </a:r>
                <a:r>
                  <a:rPr lang="en-US" cap="small" dirty="0">
                    <a:effectLst/>
                  </a:rPr>
                  <a:t>mica</a:t>
                </a:r>
                <a:r>
                  <a:rPr lang="en-US" dirty="0">
                    <a:effectLst/>
                  </a:rPr>
                  <a:t>  or </a:t>
                </a:r>
                <a:r>
                  <a:rPr lang="en-US" cap="small" dirty="0" err="1">
                    <a:effectLst/>
                  </a:rPr>
                  <a:t>parafined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paper</a:t>
                </a:r>
                <a:r>
                  <a:rPr lang="en-US" dirty="0">
                    <a:effectLst/>
                  </a:rPr>
                  <a:t>, the medium </a:t>
                </a:r>
                <a:r>
                  <a:rPr lang="en-US" cap="small" dirty="0">
                    <a:effectLst/>
                  </a:rPr>
                  <a:t>af</a:t>
                </a:r>
                <a:r>
                  <a:rPr lang="en-US" dirty="0">
                    <a:effectLst/>
                  </a:rPr>
                  <a:t>fects the force between the </a:t>
                </a:r>
                <a:r>
                  <a:rPr lang="en-US" cap="small" dirty="0" smtClean="0">
                    <a:effectLst/>
                  </a:rPr>
                  <a:t>char</a:t>
                </a:r>
                <a:r>
                  <a:rPr lang="en-US" dirty="0" smtClean="0">
                    <a:effectLst/>
                  </a:rPr>
                  <a:t>ges</a:t>
                </a:r>
              </a:p>
              <a:p>
                <a:r>
                  <a:rPr lang="en-US" dirty="0" smtClean="0">
                    <a:effectLst/>
                  </a:rPr>
                  <a:t>As </a:t>
                </a:r>
                <a:r>
                  <a:rPr lang="en-US" dirty="0">
                    <a:effectLst/>
                  </a:rPr>
                  <a:t>force between the two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ges </a:t>
                </a:r>
                <a:r>
                  <a:rPr lang="en-US" cap="small" dirty="0">
                    <a:effectLst/>
                  </a:rPr>
                  <a:t>placed</a:t>
                </a:r>
                <a:r>
                  <a:rPr lang="en-US" dirty="0">
                    <a:effectLst/>
                  </a:rPr>
                  <a:t> in </a:t>
                </a:r>
                <a:r>
                  <a:rPr lang="en-US" cap="small" dirty="0">
                    <a:effectLst/>
                  </a:rPr>
                  <a:t>a</a:t>
                </a:r>
                <a:r>
                  <a:rPr lang="en-US" dirty="0">
                    <a:effectLst/>
                  </a:rPr>
                  <a:t> </a:t>
                </a:r>
                <a:r>
                  <a:rPr lang="en-US" dirty="0" smtClean="0">
                    <a:effectLst/>
                  </a:rPr>
                  <a:t>medium found to be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</a:rPr>
                      <m:t>𝐾</m:t>
                    </m:r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IN" dirty="0" smtClean="0"/>
              </a:p>
              <a:p>
                <a:r>
                  <a:rPr lang="en-IN" dirty="0" smtClean="0"/>
                  <a:t>Where K found for a given medium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𝜋𝜀</m:t>
                        </m:r>
                      </m:den>
                    </m:f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 smtClean="0"/>
                  <a:t>(where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IN" dirty="0" smtClean="0"/>
                  <a:t> is permittivity of medium)</a:t>
                </a:r>
              </a:p>
              <a:p>
                <a:r>
                  <a:rPr lang="en-IN" dirty="0" smtClean="0"/>
                  <a:t>Hence force between point charge in given medium is,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𝜋𝜀</m:t>
                        </m:r>
                      </m:den>
                    </m:f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If both point charge kept in vacuum, the force will </a:t>
                </a:r>
                <a14:m>
                  <m:oMath xmlns:m="http://schemas.openxmlformats.org/officeDocument/2006/math">
                    <m:r>
                      <a:rPr lang="en-IN" i="1">
                        <a:effectLst/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IN" i="1">
                        <a:effectLst/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IN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IN" i="1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 smtClean="0"/>
                  <a:t> (</a:t>
                </a:r>
                <a:r>
                  <a:rPr lang="en-IN" dirty="0"/>
                  <a:t>where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is permittivity of vacuum)</a:t>
                </a:r>
              </a:p>
              <a:p>
                <a:r>
                  <a:rPr lang="en-IN" dirty="0" smtClean="0"/>
                  <a:t>The relation between permittivity of medium and permittivity of vacuum is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IN" dirty="0" smtClean="0"/>
                  <a:t>=k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IN" dirty="0" smtClean="0"/>
                  <a:t>, where k is called relative permittivity or dielectric constant.</a:t>
                </a:r>
              </a:p>
              <a:p>
                <a:r>
                  <a:rPr lang="en-IN" dirty="0" smtClean="0"/>
                  <a:t>Thus </a:t>
                </a:r>
                <a:r>
                  <a:rPr lang="en-IN" dirty="0"/>
                  <a:t>dielectric </a:t>
                </a:r>
                <a:r>
                  <a:rPr lang="en-IN" dirty="0" smtClean="0"/>
                  <a:t>constant of medium can be defined as the ratio of </a:t>
                </a:r>
                <a:r>
                  <a:rPr lang="en-IN" dirty="0"/>
                  <a:t>permittivity of </a:t>
                </a:r>
                <a:r>
                  <a:rPr lang="en-IN" dirty="0" smtClean="0"/>
                  <a:t>medium to </a:t>
                </a:r>
                <a:r>
                  <a:rPr lang="en-IN" dirty="0"/>
                  <a:t>permittivity of </a:t>
                </a:r>
                <a:r>
                  <a:rPr lang="en-IN" dirty="0" smtClean="0"/>
                  <a:t>vacuum i.e. 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 smtClean="0"/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r>
                  <a:rPr lang="en-US" cap="small" dirty="0" smtClean="0">
                    <a:effectLst/>
                  </a:rPr>
                  <a:t>It can also be define ratio</a:t>
                </a:r>
                <a:r>
                  <a:rPr lang="en-US" dirty="0" smtClean="0">
                    <a:effectLst/>
                  </a:rPr>
                  <a:t> </a:t>
                </a:r>
                <a:r>
                  <a:rPr lang="en-US" dirty="0">
                    <a:effectLst/>
                  </a:rPr>
                  <a:t>of the force between two point</a:t>
                </a:r>
                <a:r>
                  <a:rPr lang="en-US" cap="small" dirty="0">
                    <a:effectLst/>
                  </a:rPr>
                  <a:t> char</a:t>
                </a:r>
                <a:r>
                  <a:rPr lang="en-US" dirty="0">
                    <a:effectLst/>
                  </a:rPr>
                  <a:t>ges </a:t>
                </a:r>
                <a:r>
                  <a:rPr lang="en-US" cap="small" dirty="0">
                    <a:effectLst/>
                  </a:rPr>
                  <a:t>placed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a certain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distance apart</a:t>
                </a:r>
                <a:r>
                  <a:rPr lang="en-US" dirty="0">
                    <a:effectLst/>
                  </a:rPr>
                  <a:t> in free </a:t>
                </a:r>
                <a:r>
                  <a:rPr lang="en-US" cap="small" dirty="0">
                    <a:effectLst/>
                  </a:rPr>
                  <a:t>space</a:t>
                </a:r>
                <a:r>
                  <a:rPr lang="en-US" dirty="0">
                    <a:effectLst/>
                  </a:rPr>
                  <a:t> or </a:t>
                </a:r>
                <a:r>
                  <a:rPr lang="en-US" cap="small" dirty="0">
                    <a:effectLst/>
                  </a:rPr>
                  <a:t>vacuum</a:t>
                </a:r>
                <a:r>
                  <a:rPr lang="en-US" dirty="0">
                    <a:effectLst/>
                  </a:rPr>
                  <a:t> to the force between the </a:t>
                </a:r>
                <a:r>
                  <a:rPr lang="en-US" cap="small" dirty="0">
                    <a:effectLst/>
                  </a:rPr>
                  <a:t>same</a:t>
                </a:r>
                <a:r>
                  <a:rPr lang="en-US" dirty="0">
                    <a:effectLst/>
                  </a:rPr>
                  <a:t> two point </a:t>
                </a:r>
                <a:r>
                  <a:rPr lang="en-US" cap="small" dirty="0">
                    <a:effectLst/>
                  </a:rPr>
                  <a:t>char</a:t>
                </a:r>
                <a:r>
                  <a:rPr lang="en-US" dirty="0">
                    <a:effectLst/>
                  </a:rPr>
                  <a:t>ges when </a:t>
                </a:r>
                <a:r>
                  <a:rPr lang="en-US" cap="small" dirty="0">
                    <a:effectLst/>
                  </a:rPr>
                  <a:t>placed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at</a:t>
                </a:r>
                <a:r>
                  <a:rPr lang="en-US" dirty="0">
                    <a:effectLst/>
                  </a:rPr>
                  <a:t> the </a:t>
                </a:r>
                <a:r>
                  <a:rPr lang="en-US" cap="small" dirty="0">
                    <a:effectLst/>
                  </a:rPr>
                  <a:t>same</a:t>
                </a:r>
                <a:r>
                  <a:rPr lang="en-US" dirty="0">
                    <a:effectLst/>
                  </a:rPr>
                  <a:t> </a:t>
                </a:r>
                <a:r>
                  <a:rPr lang="en-US" cap="small" dirty="0">
                    <a:effectLst/>
                  </a:rPr>
                  <a:t>distance</a:t>
                </a:r>
                <a:r>
                  <a:rPr lang="en-US" dirty="0">
                    <a:effectLst/>
                  </a:rPr>
                  <a:t> in the given </a:t>
                </a:r>
                <a:r>
                  <a:rPr lang="en-US" dirty="0" smtClean="0">
                    <a:effectLst/>
                  </a:rPr>
                  <a:t>medium i.e. </a:t>
                </a:r>
                <a:r>
                  <a:rPr lang="en-IN" dirty="0" smtClean="0"/>
                  <a:t>k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IN" dirty="0" smtClean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𝑣𝑎𝑐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𝑚𝑒𝑑</m:t>
                            </m:r>
                          </m:sub>
                        </m:sSub>
                      </m:den>
                    </m:f>
                  </m:oMath>
                </a14:m>
                <a:endParaRPr lang="en-IN" dirty="0" smtClean="0"/>
              </a:p>
              <a:p>
                <a:endParaRPr lang="en-IN" dirty="0" smtClean="0"/>
              </a:p>
              <a:p>
                <a:endParaRPr lang="en-IN" dirty="0" smtClean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9966" y="801190"/>
                <a:ext cx="11669485" cy="5869575"/>
              </a:xfrm>
              <a:blipFill>
                <a:blip r:embed="rId2"/>
                <a:stretch>
                  <a:fillRect l="-313" t="-312" r="-9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760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1560</TotalTime>
  <Words>1703</Words>
  <Application>Microsoft Office PowerPoint</Application>
  <PresentationFormat>Widescreen</PresentationFormat>
  <Paragraphs>176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Bookman Old Style</vt:lpstr>
      <vt:lpstr>Calibri</vt:lpstr>
      <vt:lpstr>Cambria Math</vt:lpstr>
      <vt:lpstr>Rockwell</vt:lpstr>
      <vt:lpstr>Symbol</vt:lpstr>
      <vt:lpstr>Times New Roman</vt:lpstr>
      <vt:lpstr>Damask</vt:lpstr>
      <vt:lpstr>electrostatics</vt:lpstr>
      <vt:lpstr>Electrostatics</vt:lpstr>
      <vt:lpstr>Electric charges</vt:lpstr>
      <vt:lpstr>Additive Nature of Charge</vt:lpstr>
      <vt:lpstr>Quantization of Charge</vt:lpstr>
      <vt:lpstr>Conservation of Charge</vt:lpstr>
      <vt:lpstr>Forces between Charges</vt:lpstr>
      <vt:lpstr>Coulomb’s Law</vt:lpstr>
      <vt:lpstr>Relative Permittivity or Dielectric Constant</vt:lpstr>
      <vt:lpstr>Definition of Unit Charge from the Coulomb’s Law</vt:lpstr>
      <vt:lpstr>Coulomb’s Law in Vector Form</vt:lpstr>
      <vt:lpstr>Principle of Superposition</vt:lpstr>
      <vt:lpstr>Electric Field and electric field intensity</vt:lpstr>
      <vt:lpstr>Types of electric field</vt:lpstr>
      <vt:lpstr>Electric Lines of Force</vt:lpstr>
      <vt:lpstr>Characteristics of electric lines of force</vt:lpstr>
      <vt:lpstr>Electric field Intensity and electric flux</vt:lpstr>
      <vt:lpstr>Gauss' Law</vt:lpstr>
      <vt:lpstr>Electric Intensity at a Point on axis of  Electric Dipole</vt:lpstr>
      <vt:lpstr>Electric Intensity at a Point on equatorial of  Electric Dipole</vt:lpstr>
      <vt:lpstr>Continuous Charge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electrostatics</dc:title>
  <dc:creator>siraj</dc:creator>
  <cp:lastModifiedBy>siraj</cp:lastModifiedBy>
  <cp:revision>86</cp:revision>
  <dcterms:created xsi:type="dcterms:W3CDTF">2020-12-22T07:17:09Z</dcterms:created>
  <dcterms:modified xsi:type="dcterms:W3CDTF">2021-01-30T10:27:09Z</dcterms:modified>
</cp:coreProperties>
</file>