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</a:t>
            </a:r>
            <a:r>
              <a:rPr lang="en-IN" dirty="0" smtClean="0"/>
              <a:t>ravitation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Chap-05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92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Every   </a:t>
            </a:r>
            <a:r>
              <a:rPr lang="en-US" cap="small" dirty="0">
                <a:effectLst/>
              </a:rPr>
              <a:t>massive</a:t>
            </a:r>
            <a:r>
              <a:rPr lang="en-US" dirty="0">
                <a:effectLst/>
              </a:rPr>
              <a:t>   object   in   the   universe experiences </a:t>
            </a:r>
            <a:r>
              <a:rPr lang="en-US" cap="small" dirty="0">
                <a:effectLst/>
              </a:rPr>
              <a:t>gravitational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force</a:t>
            </a:r>
          </a:p>
          <a:p>
            <a:r>
              <a:rPr lang="en-US" dirty="0">
                <a:effectLst/>
              </a:rPr>
              <a:t>It is the force of </a:t>
            </a:r>
            <a:r>
              <a:rPr lang="en-US" cap="small" dirty="0">
                <a:effectLst/>
              </a:rPr>
              <a:t>mutual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attraction</a:t>
            </a:r>
            <a:r>
              <a:rPr lang="en-US" dirty="0">
                <a:effectLst/>
              </a:rPr>
              <a:t> between </a:t>
            </a:r>
            <a:r>
              <a:rPr lang="en-US" cap="small" dirty="0">
                <a:effectLst/>
              </a:rPr>
              <a:t>any</a:t>
            </a:r>
            <a:r>
              <a:rPr lang="en-US" dirty="0">
                <a:effectLst/>
              </a:rPr>
              <a:t> two objects </a:t>
            </a:r>
            <a:r>
              <a:rPr lang="en-US" dirty="0" smtClean="0">
                <a:effectLst/>
              </a:rPr>
              <a:t>by </a:t>
            </a:r>
            <a:r>
              <a:rPr lang="en-US" dirty="0">
                <a:effectLst/>
              </a:rPr>
              <a:t>virtue of their </a:t>
            </a:r>
            <a:r>
              <a:rPr lang="en-US" cap="small" dirty="0" smtClean="0">
                <a:effectLst/>
              </a:rPr>
              <a:t>masses</a:t>
            </a:r>
          </a:p>
          <a:p>
            <a:r>
              <a:rPr lang="en-US" dirty="0">
                <a:effectLst/>
              </a:rPr>
              <a:t>It is </a:t>
            </a:r>
            <a:r>
              <a:rPr lang="en-US" cap="small" dirty="0">
                <a:effectLst/>
              </a:rPr>
              <a:t>always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an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attractive</a:t>
            </a:r>
            <a:r>
              <a:rPr lang="en-US" dirty="0">
                <a:effectLst/>
              </a:rPr>
              <a:t> force  with  infinite  </a:t>
            </a:r>
            <a:r>
              <a:rPr lang="en-US" cap="small" dirty="0" smtClean="0">
                <a:effectLst/>
              </a:rPr>
              <a:t>range</a:t>
            </a:r>
          </a:p>
          <a:p>
            <a:r>
              <a:rPr lang="en-US" dirty="0">
                <a:effectLst/>
              </a:rPr>
              <a:t>It  does  not  depend upon  intervening  </a:t>
            </a:r>
            <a:r>
              <a:rPr lang="en-US" dirty="0" smtClean="0">
                <a:effectLst/>
              </a:rPr>
              <a:t>medium</a:t>
            </a:r>
          </a:p>
          <a:p>
            <a:r>
              <a:rPr lang="en-IN" dirty="0">
                <a:effectLst/>
              </a:rPr>
              <a:t> </a:t>
            </a:r>
            <a:r>
              <a:rPr lang="en-US" dirty="0">
                <a:effectLst/>
              </a:rPr>
              <a:t>It  is  much  </a:t>
            </a:r>
            <a:r>
              <a:rPr lang="en-US" cap="small" dirty="0">
                <a:effectLst/>
              </a:rPr>
              <a:t>weaker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than</a:t>
            </a:r>
            <a:r>
              <a:rPr lang="en-US" dirty="0">
                <a:effectLst/>
              </a:rPr>
              <a:t>  other  </a:t>
            </a:r>
            <a:r>
              <a:rPr lang="en-US" cap="small" dirty="0">
                <a:effectLst/>
              </a:rPr>
              <a:t>fundamental</a:t>
            </a:r>
            <a:r>
              <a:rPr lang="en-US" dirty="0">
                <a:effectLst/>
              </a:rPr>
              <a:t>  </a:t>
            </a:r>
            <a:r>
              <a:rPr lang="en-US" dirty="0" smtClean="0">
                <a:effectLst/>
              </a:rPr>
              <a:t>forces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2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68273"/>
            <a:ext cx="10353762" cy="87214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Kepler’s </a:t>
            </a:r>
            <a:r>
              <a:rPr lang="en-US" cap="small" dirty="0">
                <a:effectLst/>
              </a:rPr>
              <a:t>Laws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6377" y="1349829"/>
            <a:ext cx="8891452" cy="5294811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B0F0"/>
                </a:solidFill>
                <a:effectLst/>
              </a:rPr>
              <a:t>1</a:t>
            </a:r>
            <a:r>
              <a:rPr lang="en-US" b="1" baseline="30000" dirty="0" smtClean="0">
                <a:solidFill>
                  <a:srgbClr val="00B0F0"/>
                </a:solidFill>
                <a:effectLst/>
              </a:rPr>
              <a:t>st</a:t>
            </a:r>
            <a:r>
              <a:rPr lang="en-US" b="1" dirty="0" smtClean="0">
                <a:solidFill>
                  <a:srgbClr val="00B0F0"/>
                </a:solidFill>
                <a:effectLst/>
              </a:rPr>
              <a:t> law (Law of Orbit)</a:t>
            </a:r>
            <a:r>
              <a:rPr lang="en-US" b="1" dirty="0" smtClean="0">
                <a:effectLst/>
              </a:rPr>
              <a:t>: All   </a:t>
            </a:r>
            <a:r>
              <a:rPr lang="en-US" b="1" cap="small" dirty="0">
                <a:effectLst/>
              </a:rPr>
              <a:t>planets</a:t>
            </a:r>
            <a:r>
              <a:rPr lang="en-US" b="1" dirty="0">
                <a:effectLst/>
              </a:rPr>
              <a:t>   </a:t>
            </a:r>
            <a:r>
              <a:rPr lang="en-US" b="1" dirty="0" smtClean="0">
                <a:effectLst/>
              </a:rPr>
              <a:t>revolve around sun   </a:t>
            </a:r>
            <a:r>
              <a:rPr lang="en-US" b="1" dirty="0">
                <a:effectLst/>
              </a:rPr>
              <a:t>in   </a:t>
            </a:r>
            <a:r>
              <a:rPr lang="en-US" b="1" cap="small" dirty="0">
                <a:effectLst/>
              </a:rPr>
              <a:t>elliptical</a:t>
            </a:r>
            <a:r>
              <a:rPr lang="en-US" b="1" dirty="0">
                <a:effectLst/>
              </a:rPr>
              <a:t>   </a:t>
            </a:r>
            <a:r>
              <a:rPr lang="en-US" b="1" dirty="0" smtClean="0">
                <a:effectLst/>
              </a:rPr>
              <a:t>orbits with  </a:t>
            </a:r>
            <a:r>
              <a:rPr lang="en-US" b="1" dirty="0">
                <a:effectLst/>
              </a:rPr>
              <a:t>the  Sun  </a:t>
            </a:r>
            <a:r>
              <a:rPr lang="en-US" b="1" dirty="0" smtClean="0">
                <a:effectLst/>
              </a:rPr>
              <a:t>situated </a:t>
            </a:r>
            <a:r>
              <a:rPr lang="en-US" b="1" cap="small" dirty="0" smtClean="0">
                <a:effectLst/>
              </a:rPr>
              <a:t>at</a:t>
            </a:r>
            <a:r>
              <a:rPr lang="en-US" b="1" dirty="0" smtClean="0">
                <a:effectLst/>
              </a:rPr>
              <a:t>  </a:t>
            </a:r>
            <a:r>
              <a:rPr lang="en-US" b="1" dirty="0">
                <a:effectLst/>
              </a:rPr>
              <a:t>one  of  the </a:t>
            </a:r>
            <a:r>
              <a:rPr lang="en-US" b="1" dirty="0" smtClean="0">
                <a:effectLst/>
              </a:rPr>
              <a:t>foci </a:t>
            </a:r>
            <a:r>
              <a:rPr lang="en-US" b="1" dirty="0">
                <a:effectLst/>
              </a:rPr>
              <a:t>of the </a:t>
            </a:r>
            <a:r>
              <a:rPr lang="en-US" b="1" dirty="0" smtClean="0">
                <a:effectLst/>
              </a:rPr>
              <a:t>ellipse.</a:t>
            </a:r>
          </a:p>
          <a:p>
            <a:r>
              <a:rPr lang="en-US" b="1" dirty="0" smtClean="0">
                <a:effectLst/>
              </a:rPr>
              <a:t>As shown in fig. </a:t>
            </a:r>
            <a:r>
              <a:rPr lang="en-US" dirty="0" smtClean="0">
                <a:effectLst/>
              </a:rPr>
              <a:t>S </a:t>
            </a:r>
            <a:r>
              <a:rPr lang="en-US" cap="small" dirty="0">
                <a:effectLst/>
              </a:rPr>
              <a:t>and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S’ </a:t>
            </a:r>
            <a:r>
              <a:rPr lang="en-US" cap="small" dirty="0">
                <a:effectLst/>
              </a:rPr>
              <a:t>are</a:t>
            </a:r>
            <a:r>
              <a:rPr lang="en-US" dirty="0">
                <a:effectLst/>
              </a:rPr>
              <a:t> the foci of the ellipse the </a:t>
            </a:r>
            <a:r>
              <a:rPr lang="en-US" dirty="0" smtClean="0">
                <a:effectLst/>
              </a:rPr>
              <a:t>Sun </a:t>
            </a:r>
            <a:r>
              <a:rPr lang="en-US" dirty="0">
                <a:effectLst/>
              </a:rPr>
              <a:t>being </a:t>
            </a:r>
            <a:r>
              <a:rPr lang="en-US" cap="small" dirty="0">
                <a:effectLst/>
              </a:rPr>
              <a:t>at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S</a:t>
            </a:r>
          </a:p>
          <a:p>
            <a:r>
              <a:rPr lang="en-US" dirty="0">
                <a:effectLst/>
              </a:rPr>
              <a:t>P is the closest point </a:t>
            </a:r>
            <a:r>
              <a:rPr lang="en-US" cap="small" dirty="0">
                <a:effectLst/>
              </a:rPr>
              <a:t>along</a:t>
            </a:r>
            <a:r>
              <a:rPr lang="en-US" dirty="0">
                <a:effectLst/>
              </a:rPr>
              <a:t> the orbit from S </a:t>
            </a:r>
            <a:r>
              <a:rPr lang="en-US" cap="small" dirty="0">
                <a:effectLst/>
              </a:rPr>
              <a:t>and</a:t>
            </a:r>
            <a:r>
              <a:rPr lang="en-US" dirty="0">
                <a:effectLst/>
              </a:rPr>
              <a:t> is, </a:t>
            </a:r>
            <a:r>
              <a:rPr lang="en-US" cap="small" dirty="0">
                <a:effectLst/>
              </a:rPr>
              <a:t>called</a:t>
            </a:r>
            <a:r>
              <a:rPr lang="en-US" dirty="0">
                <a:effectLst/>
              </a:rPr>
              <a:t> ‘Perihelion</a:t>
            </a:r>
            <a:r>
              <a:rPr lang="en-US" dirty="0" smtClean="0">
                <a:effectLst/>
              </a:rPr>
              <a:t>’</a:t>
            </a:r>
          </a:p>
          <a:p>
            <a:r>
              <a:rPr lang="en-US" dirty="0">
                <a:effectLst/>
              </a:rPr>
              <a:t>A is the </a:t>
            </a:r>
            <a:r>
              <a:rPr lang="en-US" cap="small" dirty="0">
                <a:effectLst/>
              </a:rPr>
              <a:t>farthest</a:t>
            </a:r>
            <a:r>
              <a:rPr lang="en-US" dirty="0">
                <a:effectLst/>
              </a:rPr>
              <a:t> point from S </a:t>
            </a:r>
            <a:r>
              <a:rPr lang="en-US" cap="small" dirty="0">
                <a:effectLst/>
              </a:rPr>
              <a:t>and</a:t>
            </a:r>
            <a:r>
              <a:rPr lang="en-US" dirty="0">
                <a:effectLst/>
              </a:rPr>
              <a:t> is, </a:t>
            </a:r>
            <a:r>
              <a:rPr lang="en-US" cap="small" dirty="0">
                <a:effectLst/>
              </a:rPr>
              <a:t>called</a:t>
            </a:r>
            <a:r>
              <a:rPr lang="en-US" dirty="0">
                <a:effectLst/>
              </a:rPr>
              <a:t> ‘Aphelion</a:t>
            </a:r>
            <a:r>
              <a:rPr lang="en-US" dirty="0" smtClean="0">
                <a:effectLst/>
              </a:rPr>
              <a:t>’</a:t>
            </a:r>
          </a:p>
          <a:p>
            <a:r>
              <a:rPr lang="en-US" b="1" cap="small" dirty="0">
                <a:solidFill>
                  <a:srgbClr val="00B0F0"/>
                </a:solidFill>
                <a:effectLst/>
              </a:rPr>
              <a:t>Law</a:t>
            </a:r>
            <a:r>
              <a:rPr lang="en-US" b="1" dirty="0">
                <a:solidFill>
                  <a:srgbClr val="00B0F0"/>
                </a:solidFill>
                <a:effectLst/>
              </a:rPr>
              <a:t> of </a:t>
            </a:r>
            <a:r>
              <a:rPr lang="en-US" b="1" cap="small" dirty="0" smtClean="0">
                <a:solidFill>
                  <a:srgbClr val="00B0F0"/>
                </a:solidFill>
                <a:effectLst/>
              </a:rPr>
              <a:t>areas:</a:t>
            </a:r>
            <a:r>
              <a:rPr lang="en-US" b="1" cap="small" dirty="0" smtClean="0">
                <a:effectLst/>
              </a:rPr>
              <a:t> </a:t>
            </a:r>
            <a:r>
              <a:rPr lang="en-US" b="1" dirty="0">
                <a:effectLst/>
              </a:rPr>
              <a:t>The line </a:t>
            </a:r>
            <a:r>
              <a:rPr lang="en-US" b="1" cap="small" dirty="0">
                <a:effectLst/>
              </a:rPr>
              <a:t>that</a:t>
            </a:r>
            <a:r>
              <a:rPr lang="en-US" b="1" dirty="0">
                <a:effectLst/>
              </a:rPr>
              <a:t> joins </a:t>
            </a:r>
            <a:r>
              <a:rPr lang="en-US" b="1" cap="small" dirty="0">
                <a:effectLst/>
              </a:rPr>
              <a:t>a</a:t>
            </a:r>
            <a:r>
              <a:rPr lang="en-US" b="1" dirty="0">
                <a:effectLst/>
              </a:rPr>
              <a:t> </a:t>
            </a:r>
            <a:r>
              <a:rPr lang="en-US" b="1" cap="small" dirty="0">
                <a:effectLst/>
              </a:rPr>
              <a:t>planet</a:t>
            </a:r>
            <a:r>
              <a:rPr lang="en-US" b="1" dirty="0">
                <a:effectLst/>
              </a:rPr>
              <a:t> </a:t>
            </a:r>
            <a:r>
              <a:rPr lang="en-US" b="1" cap="small" dirty="0">
                <a:effectLst/>
              </a:rPr>
              <a:t>and</a:t>
            </a:r>
            <a:r>
              <a:rPr lang="en-US" b="1" dirty="0">
                <a:effectLst/>
              </a:rPr>
              <a:t> the </a:t>
            </a:r>
            <a:r>
              <a:rPr lang="en-US" b="1" dirty="0" smtClean="0">
                <a:effectLst/>
              </a:rPr>
              <a:t>Sun </a:t>
            </a:r>
            <a:r>
              <a:rPr lang="en-US" dirty="0">
                <a:effectLst/>
              </a:rPr>
              <a:t>sweeps </a:t>
            </a:r>
            <a:r>
              <a:rPr lang="en-US" cap="small" dirty="0">
                <a:effectLst/>
              </a:rPr>
              <a:t>equal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areas</a:t>
            </a:r>
            <a:r>
              <a:rPr lang="en-US" dirty="0">
                <a:effectLst/>
              </a:rPr>
              <a:t> in </a:t>
            </a:r>
            <a:r>
              <a:rPr lang="en-US" cap="small" dirty="0">
                <a:effectLst/>
              </a:rPr>
              <a:t>equal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intervals</a:t>
            </a:r>
            <a:r>
              <a:rPr lang="en-US" dirty="0">
                <a:effectLst/>
              </a:rPr>
              <a:t> of </a:t>
            </a:r>
            <a:r>
              <a:rPr lang="en-US" dirty="0" smtClean="0">
                <a:effectLst/>
              </a:rPr>
              <a:t>time</a:t>
            </a:r>
          </a:p>
          <a:p>
            <a:r>
              <a:rPr lang="en-US" dirty="0">
                <a:effectLst/>
              </a:rPr>
              <a:t>Kepler observed </a:t>
            </a:r>
            <a:r>
              <a:rPr lang="en-US" cap="small" dirty="0">
                <a:effectLst/>
              </a:rPr>
              <a:t>that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planets</a:t>
            </a:r>
            <a:r>
              <a:rPr lang="en-US" dirty="0">
                <a:effectLst/>
              </a:rPr>
              <a:t> do not move </a:t>
            </a:r>
            <a:r>
              <a:rPr lang="en-US" cap="small" dirty="0">
                <a:effectLst/>
              </a:rPr>
              <a:t>around</a:t>
            </a:r>
            <a:r>
              <a:rPr lang="en-US" dirty="0">
                <a:effectLst/>
              </a:rPr>
              <a:t> the Sun with uniform speed.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They move </a:t>
            </a:r>
            <a:r>
              <a:rPr lang="en-US" cap="small" dirty="0">
                <a:effectLst/>
              </a:rPr>
              <a:t>faster</a:t>
            </a:r>
            <a:r>
              <a:rPr lang="en-US" dirty="0">
                <a:effectLst/>
              </a:rPr>
              <a:t>  when  they  </a:t>
            </a:r>
            <a:r>
              <a:rPr lang="en-US" cap="small" dirty="0">
                <a:effectLst/>
              </a:rPr>
              <a:t>are</a:t>
            </a:r>
            <a:r>
              <a:rPr lang="en-US" dirty="0">
                <a:effectLst/>
              </a:rPr>
              <a:t>  </a:t>
            </a:r>
            <a:r>
              <a:rPr lang="en-US" cap="small" dirty="0">
                <a:effectLst/>
              </a:rPr>
              <a:t>nearer</a:t>
            </a:r>
            <a:r>
              <a:rPr lang="en-US" dirty="0">
                <a:effectLst/>
              </a:rPr>
              <a:t>  to  the  Sun  </a:t>
            </a:r>
            <a:r>
              <a:rPr lang="en-US" dirty="0" smtClean="0">
                <a:effectLst/>
              </a:rPr>
              <a:t>while</a:t>
            </a:r>
            <a:r>
              <a:rPr lang="en-IN" dirty="0">
                <a:effectLst/>
              </a:rPr>
              <a:t> </a:t>
            </a:r>
            <a:r>
              <a:rPr lang="en-US" dirty="0" smtClean="0">
                <a:effectLst/>
              </a:rPr>
              <a:t>they </a:t>
            </a:r>
            <a:r>
              <a:rPr lang="en-US" dirty="0">
                <a:effectLst/>
              </a:rPr>
              <a:t>move slower when they </a:t>
            </a:r>
            <a:r>
              <a:rPr lang="en-US" cap="small" dirty="0">
                <a:effectLst/>
              </a:rPr>
              <a:t>are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farther</a:t>
            </a:r>
            <a:r>
              <a:rPr lang="en-US" dirty="0">
                <a:effectLst/>
              </a:rPr>
              <a:t> from the </a:t>
            </a:r>
            <a:r>
              <a:rPr lang="en-US" dirty="0" smtClean="0">
                <a:effectLst/>
              </a:rPr>
              <a:t>Sun</a:t>
            </a:r>
          </a:p>
          <a:p>
            <a:r>
              <a:rPr lang="en-US" dirty="0" smtClean="0">
                <a:effectLst/>
              </a:rPr>
              <a:t>Fig 2 shows, </a:t>
            </a:r>
            <a:r>
              <a:rPr lang="en-US" dirty="0">
                <a:effectLst/>
              </a:rPr>
              <a:t>The </a:t>
            </a:r>
            <a:r>
              <a:rPr lang="en-US" cap="small" dirty="0">
                <a:effectLst/>
              </a:rPr>
              <a:t>shaded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areas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are</a:t>
            </a:r>
            <a:r>
              <a:rPr lang="en-US" dirty="0">
                <a:effectLst/>
              </a:rPr>
              <a:t> the </a:t>
            </a:r>
            <a:r>
              <a:rPr lang="en-US" cap="small" dirty="0">
                <a:effectLst/>
              </a:rPr>
              <a:t>areas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swept</a:t>
            </a:r>
            <a:r>
              <a:rPr lang="en-US" dirty="0">
                <a:effectLst/>
              </a:rPr>
              <a:t> by SP, the line joining the </a:t>
            </a:r>
            <a:r>
              <a:rPr lang="en-US" cap="small" dirty="0">
                <a:effectLst/>
              </a:rPr>
              <a:t>planet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and</a:t>
            </a:r>
            <a:r>
              <a:rPr lang="en-US" dirty="0">
                <a:effectLst/>
              </a:rPr>
              <a:t> the Sun, in fixed </a:t>
            </a:r>
            <a:r>
              <a:rPr lang="en-US" cap="small" dirty="0">
                <a:effectLst/>
              </a:rPr>
              <a:t>intervals</a:t>
            </a:r>
            <a:r>
              <a:rPr lang="en-US" dirty="0">
                <a:effectLst/>
              </a:rPr>
              <a:t> of </a:t>
            </a:r>
            <a:r>
              <a:rPr lang="en-US" dirty="0" smtClean="0">
                <a:effectLst/>
              </a:rPr>
              <a:t>time</a:t>
            </a:r>
          </a:p>
          <a:p>
            <a:r>
              <a:rPr lang="en-US" dirty="0">
                <a:effectLst/>
              </a:rPr>
              <a:t>These </a:t>
            </a:r>
            <a:r>
              <a:rPr lang="en-US" cap="small" dirty="0">
                <a:effectLst/>
              </a:rPr>
              <a:t>are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equal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according</a:t>
            </a:r>
            <a:r>
              <a:rPr lang="en-US" dirty="0">
                <a:effectLst/>
              </a:rPr>
              <a:t> to the second </a:t>
            </a:r>
            <a:r>
              <a:rPr lang="en-US" cap="small" dirty="0">
                <a:effectLst/>
              </a:rPr>
              <a:t>law</a:t>
            </a:r>
            <a:endParaRPr lang="en-US" dirty="0" smtClean="0">
              <a:effectLst/>
            </a:endParaRPr>
          </a:p>
          <a:p>
            <a:endParaRPr lang="en-IN" b="1" dirty="0">
              <a:effectLst/>
            </a:endParaRPr>
          </a:p>
          <a:p>
            <a:endParaRPr lang="en-US" b="1" dirty="0" smtClean="0">
              <a:effectLst/>
            </a:endParaRPr>
          </a:p>
          <a:p>
            <a:endParaRPr lang="en-US" b="1" dirty="0" smtClean="0">
              <a:effectLst/>
            </a:endParaRPr>
          </a:p>
          <a:p>
            <a:endParaRPr lang="en-IN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13" name="Group 12"/>
          <p:cNvGrpSpPr/>
          <p:nvPr/>
        </p:nvGrpSpPr>
        <p:grpSpPr>
          <a:xfrm>
            <a:off x="100148" y="1393371"/>
            <a:ext cx="2843349" cy="3675018"/>
            <a:chOff x="100148" y="1393371"/>
            <a:chExt cx="2843349" cy="3675018"/>
          </a:xfrm>
        </p:grpSpPr>
        <p:sp>
          <p:nvSpPr>
            <p:cNvPr id="11" name="Rectangle 10"/>
            <p:cNvSpPr/>
            <p:nvPr/>
          </p:nvSpPr>
          <p:spPr>
            <a:xfrm>
              <a:off x="100148" y="1393371"/>
              <a:ext cx="2843349" cy="36750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" name="Group 1"/>
            <p:cNvGrpSpPr>
              <a:grpSpLocks/>
            </p:cNvGrpSpPr>
            <p:nvPr/>
          </p:nvGrpSpPr>
          <p:grpSpPr bwMode="auto">
            <a:xfrm>
              <a:off x="330154" y="1580050"/>
              <a:ext cx="2430463" cy="1445190"/>
              <a:chOff x="0" y="0"/>
              <a:chExt cx="3827" cy="2343"/>
            </a:xfrm>
          </p:grpSpPr>
          <p:sp>
            <p:nvSpPr>
              <p:cNvPr id="6" name="AutoShape 10"/>
              <p:cNvSpPr>
                <a:spLocks/>
              </p:cNvSpPr>
              <p:nvPr/>
            </p:nvSpPr>
            <p:spPr bwMode="auto">
              <a:xfrm>
                <a:off x="0" y="0"/>
                <a:ext cx="3827" cy="2343"/>
              </a:xfrm>
              <a:custGeom>
                <a:avLst/>
                <a:gdLst>
                  <a:gd name="T0" fmla="*/ 2010 w 3827"/>
                  <a:gd name="T1" fmla="*/ 345 h 2343"/>
                  <a:gd name="T2" fmla="*/ 2199 w 3827"/>
                  <a:gd name="T3" fmla="*/ 359 h 2343"/>
                  <a:gd name="T4" fmla="*/ 2379 w 3827"/>
                  <a:gd name="T5" fmla="*/ 385 h 2343"/>
                  <a:gd name="T6" fmla="*/ 2550 w 3827"/>
                  <a:gd name="T7" fmla="*/ 423 h 2343"/>
                  <a:gd name="T8" fmla="*/ 2709 w 3827"/>
                  <a:gd name="T9" fmla="*/ 472 h 2343"/>
                  <a:gd name="T10" fmla="*/ 2856 w 3827"/>
                  <a:gd name="T11" fmla="*/ 531 h 2343"/>
                  <a:gd name="T12" fmla="*/ 2988 w 3827"/>
                  <a:gd name="T13" fmla="*/ 599 h 2343"/>
                  <a:gd name="T14" fmla="*/ 3104 w 3827"/>
                  <a:gd name="T15" fmla="*/ 676 h 2343"/>
                  <a:gd name="T16" fmla="*/ 3202 w 3827"/>
                  <a:gd name="T17" fmla="*/ 760 h 2343"/>
                  <a:gd name="T18" fmla="*/ 3281 w 3827"/>
                  <a:gd name="T19" fmla="*/ 851 h 2343"/>
                  <a:gd name="T20" fmla="*/ 3340 w 3827"/>
                  <a:gd name="T21" fmla="*/ 947 h 2343"/>
                  <a:gd name="T22" fmla="*/ 3376 w 3827"/>
                  <a:gd name="T23" fmla="*/ 1049 h 2343"/>
                  <a:gd name="T24" fmla="*/ 3388 w 3827"/>
                  <a:gd name="T25" fmla="*/ 1155 h 2343"/>
                  <a:gd name="T26" fmla="*/ 3376 w 3827"/>
                  <a:gd name="T27" fmla="*/ 1260 h 2343"/>
                  <a:gd name="T28" fmla="*/ 3340 w 3827"/>
                  <a:gd name="T29" fmla="*/ 1362 h 2343"/>
                  <a:gd name="T30" fmla="*/ 3281 w 3827"/>
                  <a:gd name="T31" fmla="*/ 1459 h 2343"/>
                  <a:gd name="T32" fmla="*/ 3202 w 3827"/>
                  <a:gd name="T33" fmla="*/ 1549 h 2343"/>
                  <a:gd name="T34" fmla="*/ 3104 w 3827"/>
                  <a:gd name="T35" fmla="*/ 1634 h 2343"/>
                  <a:gd name="T36" fmla="*/ 2988 w 3827"/>
                  <a:gd name="T37" fmla="*/ 1710 h 2343"/>
                  <a:gd name="T38" fmla="*/ 2856 w 3827"/>
                  <a:gd name="T39" fmla="*/ 1779 h 2343"/>
                  <a:gd name="T40" fmla="*/ 2709 w 3827"/>
                  <a:gd name="T41" fmla="*/ 1838 h 2343"/>
                  <a:gd name="T42" fmla="*/ 2550 w 3827"/>
                  <a:gd name="T43" fmla="*/ 1886 h 2343"/>
                  <a:gd name="T44" fmla="*/ 2379 w 3827"/>
                  <a:gd name="T45" fmla="*/ 1924 h 2343"/>
                  <a:gd name="T46" fmla="*/ 2199 w 3827"/>
                  <a:gd name="T47" fmla="*/ 1951 h 2343"/>
                  <a:gd name="T48" fmla="*/ 2010 w 3827"/>
                  <a:gd name="T49" fmla="*/ 1964 h 2343"/>
                  <a:gd name="T50" fmla="*/ 1816 w 3827"/>
                  <a:gd name="T51" fmla="*/ 1964 h 2343"/>
                  <a:gd name="T52" fmla="*/ 1627 w 3827"/>
                  <a:gd name="T53" fmla="*/ 1951 h 2343"/>
                  <a:gd name="T54" fmla="*/ 1447 w 3827"/>
                  <a:gd name="T55" fmla="*/ 1924 h 2343"/>
                  <a:gd name="T56" fmla="*/ 1276 w 3827"/>
                  <a:gd name="T57" fmla="*/ 1886 h 2343"/>
                  <a:gd name="T58" fmla="*/ 1117 w 3827"/>
                  <a:gd name="T59" fmla="*/ 1838 h 2343"/>
                  <a:gd name="T60" fmla="*/ 971 w 3827"/>
                  <a:gd name="T61" fmla="*/ 1779 h 2343"/>
                  <a:gd name="T62" fmla="*/ 839 w 3827"/>
                  <a:gd name="T63" fmla="*/ 1710 h 2343"/>
                  <a:gd name="T64" fmla="*/ 723 w 3827"/>
                  <a:gd name="T65" fmla="*/ 1634 h 2343"/>
                  <a:gd name="T66" fmla="*/ 624 w 3827"/>
                  <a:gd name="T67" fmla="*/ 1549 h 2343"/>
                  <a:gd name="T68" fmla="*/ 545 w 3827"/>
                  <a:gd name="T69" fmla="*/ 1459 h 2343"/>
                  <a:gd name="T70" fmla="*/ 487 w 3827"/>
                  <a:gd name="T71" fmla="*/ 1362 h 2343"/>
                  <a:gd name="T72" fmla="*/ 451 w 3827"/>
                  <a:gd name="T73" fmla="*/ 1260 h 2343"/>
                  <a:gd name="T74" fmla="*/ 438 w 3827"/>
                  <a:gd name="T75" fmla="*/ 1155 h 2343"/>
                  <a:gd name="T76" fmla="*/ 451 w 3827"/>
                  <a:gd name="T77" fmla="*/ 1049 h 2343"/>
                  <a:gd name="T78" fmla="*/ 487 w 3827"/>
                  <a:gd name="T79" fmla="*/ 947 h 2343"/>
                  <a:gd name="T80" fmla="*/ 545 w 3827"/>
                  <a:gd name="T81" fmla="*/ 851 h 2343"/>
                  <a:gd name="T82" fmla="*/ 624 w 3827"/>
                  <a:gd name="T83" fmla="*/ 760 h 2343"/>
                  <a:gd name="T84" fmla="*/ 723 w 3827"/>
                  <a:gd name="T85" fmla="*/ 676 h 2343"/>
                  <a:gd name="T86" fmla="*/ 839 w 3827"/>
                  <a:gd name="T87" fmla="*/ 599 h 2343"/>
                  <a:gd name="T88" fmla="*/ 971 w 3827"/>
                  <a:gd name="T89" fmla="*/ 531 h 2343"/>
                  <a:gd name="T90" fmla="*/ 1117 w 3827"/>
                  <a:gd name="T91" fmla="*/ 472 h 2343"/>
                  <a:gd name="T92" fmla="*/ 1276 w 3827"/>
                  <a:gd name="T93" fmla="*/ 423 h 2343"/>
                  <a:gd name="T94" fmla="*/ 1447 w 3827"/>
                  <a:gd name="T95" fmla="*/ 385 h 2343"/>
                  <a:gd name="T96" fmla="*/ 1627 w 3827"/>
                  <a:gd name="T97" fmla="*/ 359 h 2343"/>
                  <a:gd name="T98" fmla="*/ 1816 w 3827"/>
                  <a:gd name="T99" fmla="*/ 345 h 2343"/>
                  <a:gd name="T100" fmla="*/ 1913 w 3827"/>
                  <a:gd name="T101" fmla="*/ 0 h 2343"/>
                  <a:gd name="T102" fmla="*/ 0 w 3827"/>
                  <a:gd name="T103" fmla="*/ 1155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27" h="2343">
                    <a:moveTo>
                      <a:pt x="1913" y="343"/>
                    </a:moveTo>
                    <a:lnTo>
                      <a:pt x="2010" y="345"/>
                    </a:lnTo>
                    <a:lnTo>
                      <a:pt x="2106" y="350"/>
                    </a:lnTo>
                    <a:lnTo>
                      <a:pt x="2199" y="359"/>
                    </a:lnTo>
                    <a:lnTo>
                      <a:pt x="2290" y="370"/>
                    </a:lnTo>
                    <a:lnTo>
                      <a:pt x="2379" y="385"/>
                    </a:lnTo>
                    <a:lnTo>
                      <a:pt x="2466" y="402"/>
                    </a:lnTo>
                    <a:lnTo>
                      <a:pt x="2550" y="423"/>
                    </a:lnTo>
                    <a:lnTo>
                      <a:pt x="2631" y="446"/>
                    </a:lnTo>
                    <a:lnTo>
                      <a:pt x="2709" y="472"/>
                    </a:lnTo>
                    <a:lnTo>
                      <a:pt x="2784" y="500"/>
                    </a:lnTo>
                    <a:lnTo>
                      <a:pt x="2856" y="531"/>
                    </a:lnTo>
                    <a:lnTo>
                      <a:pt x="2924" y="564"/>
                    </a:lnTo>
                    <a:lnTo>
                      <a:pt x="2988" y="599"/>
                    </a:lnTo>
                    <a:lnTo>
                      <a:pt x="3048" y="636"/>
                    </a:lnTo>
                    <a:lnTo>
                      <a:pt x="3104" y="676"/>
                    </a:lnTo>
                    <a:lnTo>
                      <a:pt x="3155" y="717"/>
                    </a:lnTo>
                    <a:lnTo>
                      <a:pt x="3202" y="760"/>
                    </a:lnTo>
                    <a:lnTo>
                      <a:pt x="3244" y="804"/>
                    </a:lnTo>
                    <a:lnTo>
                      <a:pt x="3281" y="851"/>
                    </a:lnTo>
                    <a:lnTo>
                      <a:pt x="3313" y="898"/>
                    </a:lnTo>
                    <a:lnTo>
                      <a:pt x="3340" y="947"/>
                    </a:lnTo>
                    <a:lnTo>
                      <a:pt x="3361" y="997"/>
                    </a:lnTo>
                    <a:lnTo>
                      <a:pt x="3376" y="1049"/>
                    </a:lnTo>
                    <a:lnTo>
                      <a:pt x="3385" y="1101"/>
                    </a:lnTo>
                    <a:lnTo>
                      <a:pt x="3388" y="1155"/>
                    </a:lnTo>
                    <a:lnTo>
                      <a:pt x="3385" y="1208"/>
                    </a:lnTo>
                    <a:lnTo>
                      <a:pt x="3376" y="1260"/>
                    </a:lnTo>
                    <a:lnTo>
                      <a:pt x="3361" y="1312"/>
                    </a:lnTo>
                    <a:lnTo>
                      <a:pt x="3340" y="1362"/>
                    </a:lnTo>
                    <a:lnTo>
                      <a:pt x="3313" y="1411"/>
                    </a:lnTo>
                    <a:lnTo>
                      <a:pt x="3281" y="1459"/>
                    </a:lnTo>
                    <a:lnTo>
                      <a:pt x="3244" y="1505"/>
                    </a:lnTo>
                    <a:lnTo>
                      <a:pt x="3202" y="1549"/>
                    </a:lnTo>
                    <a:lnTo>
                      <a:pt x="3155" y="1592"/>
                    </a:lnTo>
                    <a:lnTo>
                      <a:pt x="3104" y="1634"/>
                    </a:lnTo>
                    <a:lnTo>
                      <a:pt x="3048" y="1673"/>
                    </a:lnTo>
                    <a:lnTo>
                      <a:pt x="2988" y="1710"/>
                    </a:lnTo>
                    <a:lnTo>
                      <a:pt x="2924" y="1746"/>
                    </a:lnTo>
                    <a:lnTo>
                      <a:pt x="2856" y="1779"/>
                    </a:lnTo>
                    <a:lnTo>
                      <a:pt x="2784" y="1809"/>
                    </a:lnTo>
                    <a:lnTo>
                      <a:pt x="2709" y="1838"/>
                    </a:lnTo>
                    <a:lnTo>
                      <a:pt x="2631" y="1863"/>
                    </a:lnTo>
                    <a:lnTo>
                      <a:pt x="2550" y="1886"/>
                    </a:lnTo>
                    <a:lnTo>
                      <a:pt x="2466" y="1907"/>
                    </a:lnTo>
                    <a:lnTo>
                      <a:pt x="2379" y="1924"/>
                    </a:lnTo>
                    <a:lnTo>
                      <a:pt x="2290" y="1939"/>
                    </a:lnTo>
                    <a:lnTo>
                      <a:pt x="2199" y="1951"/>
                    </a:lnTo>
                    <a:lnTo>
                      <a:pt x="2106" y="1959"/>
                    </a:lnTo>
                    <a:lnTo>
                      <a:pt x="2010" y="1964"/>
                    </a:lnTo>
                    <a:lnTo>
                      <a:pt x="1913" y="1966"/>
                    </a:lnTo>
                    <a:lnTo>
                      <a:pt x="1816" y="1964"/>
                    </a:lnTo>
                    <a:lnTo>
                      <a:pt x="1721" y="1959"/>
                    </a:lnTo>
                    <a:lnTo>
                      <a:pt x="1627" y="1951"/>
                    </a:lnTo>
                    <a:lnTo>
                      <a:pt x="1536" y="1939"/>
                    </a:lnTo>
                    <a:lnTo>
                      <a:pt x="1447" y="1924"/>
                    </a:lnTo>
                    <a:lnTo>
                      <a:pt x="1360" y="1907"/>
                    </a:lnTo>
                    <a:lnTo>
                      <a:pt x="1276" y="1886"/>
                    </a:lnTo>
                    <a:lnTo>
                      <a:pt x="1195" y="1863"/>
                    </a:lnTo>
                    <a:lnTo>
                      <a:pt x="1117" y="1838"/>
                    </a:lnTo>
                    <a:lnTo>
                      <a:pt x="1042" y="1809"/>
                    </a:lnTo>
                    <a:lnTo>
                      <a:pt x="971" y="1779"/>
                    </a:lnTo>
                    <a:lnTo>
                      <a:pt x="903" y="1746"/>
                    </a:lnTo>
                    <a:lnTo>
                      <a:pt x="839" y="1710"/>
                    </a:lnTo>
                    <a:lnTo>
                      <a:pt x="779" y="1673"/>
                    </a:lnTo>
                    <a:lnTo>
                      <a:pt x="723" y="1634"/>
                    </a:lnTo>
                    <a:lnTo>
                      <a:pt x="671" y="1592"/>
                    </a:lnTo>
                    <a:lnTo>
                      <a:pt x="624" y="1549"/>
                    </a:lnTo>
                    <a:lnTo>
                      <a:pt x="582" y="1505"/>
                    </a:lnTo>
                    <a:lnTo>
                      <a:pt x="545" y="1459"/>
                    </a:lnTo>
                    <a:lnTo>
                      <a:pt x="513" y="1411"/>
                    </a:lnTo>
                    <a:lnTo>
                      <a:pt x="487" y="1362"/>
                    </a:lnTo>
                    <a:lnTo>
                      <a:pt x="466" y="1312"/>
                    </a:lnTo>
                    <a:lnTo>
                      <a:pt x="451" y="1260"/>
                    </a:lnTo>
                    <a:lnTo>
                      <a:pt x="441" y="1208"/>
                    </a:lnTo>
                    <a:lnTo>
                      <a:pt x="438" y="1155"/>
                    </a:lnTo>
                    <a:lnTo>
                      <a:pt x="441" y="1101"/>
                    </a:lnTo>
                    <a:lnTo>
                      <a:pt x="451" y="1049"/>
                    </a:lnTo>
                    <a:lnTo>
                      <a:pt x="466" y="997"/>
                    </a:lnTo>
                    <a:lnTo>
                      <a:pt x="487" y="947"/>
                    </a:lnTo>
                    <a:lnTo>
                      <a:pt x="513" y="898"/>
                    </a:lnTo>
                    <a:lnTo>
                      <a:pt x="545" y="851"/>
                    </a:lnTo>
                    <a:lnTo>
                      <a:pt x="582" y="804"/>
                    </a:lnTo>
                    <a:lnTo>
                      <a:pt x="624" y="760"/>
                    </a:lnTo>
                    <a:lnTo>
                      <a:pt x="671" y="717"/>
                    </a:lnTo>
                    <a:lnTo>
                      <a:pt x="723" y="676"/>
                    </a:lnTo>
                    <a:lnTo>
                      <a:pt x="779" y="636"/>
                    </a:lnTo>
                    <a:lnTo>
                      <a:pt x="839" y="599"/>
                    </a:lnTo>
                    <a:lnTo>
                      <a:pt x="903" y="564"/>
                    </a:lnTo>
                    <a:lnTo>
                      <a:pt x="971" y="531"/>
                    </a:lnTo>
                    <a:lnTo>
                      <a:pt x="1042" y="500"/>
                    </a:lnTo>
                    <a:lnTo>
                      <a:pt x="1117" y="472"/>
                    </a:lnTo>
                    <a:lnTo>
                      <a:pt x="1195" y="446"/>
                    </a:lnTo>
                    <a:lnTo>
                      <a:pt x="1276" y="423"/>
                    </a:lnTo>
                    <a:lnTo>
                      <a:pt x="1360" y="402"/>
                    </a:lnTo>
                    <a:lnTo>
                      <a:pt x="1447" y="385"/>
                    </a:lnTo>
                    <a:lnTo>
                      <a:pt x="1536" y="370"/>
                    </a:lnTo>
                    <a:lnTo>
                      <a:pt x="1627" y="359"/>
                    </a:lnTo>
                    <a:lnTo>
                      <a:pt x="1721" y="350"/>
                    </a:lnTo>
                    <a:lnTo>
                      <a:pt x="1816" y="345"/>
                    </a:lnTo>
                    <a:lnTo>
                      <a:pt x="1913" y="343"/>
                    </a:lnTo>
                    <a:moveTo>
                      <a:pt x="1913" y="0"/>
                    </a:moveTo>
                    <a:lnTo>
                      <a:pt x="1913" y="2342"/>
                    </a:lnTo>
                    <a:moveTo>
                      <a:pt x="0" y="1155"/>
                    </a:moveTo>
                    <a:lnTo>
                      <a:pt x="3826" y="1155"/>
                    </a:lnTo>
                  </a:path>
                </a:pathLst>
              </a:custGeom>
              <a:noFill/>
              <a:ln w="8001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pic>
            <p:nvPicPr>
              <p:cNvPr id="2057" name="Picture 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0" y="136"/>
                <a:ext cx="138" cy="1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AutoShape 8"/>
              <p:cNvSpPr>
                <a:spLocks/>
              </p:cNvSpPr>
              <p:nvPr/>
            </p:nvSpPr>
            <p:spPr bwMode="auto">
              <a:xfrm>
                <a:off x="1122" y="1126"/>
                <a:ext cx="1606" cy="56"/>
              </a:xfrm>
              <a:custGeom>
                <a:avLst/>
                <a:gdLst>
                  <a:gd name="T0" fmla="+- 0 1182 1122"/>
                  <a:gd name="T1" fmla="*/ T0 w 1606"/>
                  <a:gd name="T2" fmla="+- 0 1155 1127"/>
                  <a:gd name="T3" fmla="*/ 1155 h 56"/>
                  <a:gd name="T4" fmla="+- 0 1180 1122"/>
                  <a:gd name="T5" fmla="*/ T4 w 1606"/>
                  <a:gd name="T6" fmla="+- 0 1144 1127"/>
                  <a:gd name="T7" fmla="*/ 1144 h 56"/>
                  <a:gd name="T8" fmla="+- 0 1173 1122"/>
                  <a:gd name="T9" fmla="*/ T8 w 1606"/>
                  <a:gd name="T10" fmla="+- 0 1135 1127"/>
                  <a:gd name="T11" fmla="*/ 1135 h 56"/>
                  <a:gd name="T12" fmla="+- 0 1164 1122"/>
                  <a:gd name="T13" fmla="*/ T12 w 1606"/>
                  <a:gd name="T14" fmla="+- 0 1129 1127"/>
                  <a:gd name="T15" fmla="*/ 1129 h 56"/>
                  <a:gd name="T16" fmla="+- 0 1152 1122"/>
                  <a:gd name="T17" fmla="*/ T16 w 1606"/>
                  <a:gd name="T18" fmla="+- 0 1127 1127"/>
                  <a:gd name="T19" fmla="*/ 1127 h 56"/>
                  <a:gd name="T20" fmla="+- 0 1140 1122"/>
                  <a:gd name="T21" fmla="*/ T20 w 1606"/>
                  <a:gd name="T22" fmla="+- 0 1129 1127"/>
                  <a:gd name="T23" fmla="*/ 1129 h 56"/>
                  <a:gd name="T24" fmla="+- 0 1131 1122"/>
                  <a:gd name="T25" fmla="*/ T24 w 1606"/>
                  <a:gd name="T26" fmla="+- 0 1135 1127"/>
                  <a:gd name="T27" fmla="*/ 1135 h 56"/>
                  <a:gd name="T28" fmla="+- 0 1124 1122"/>
                  <a:gd name="T29" fmla="*/ T28 w 1606"/>
                  <a:gd name="T30" fmla="+- 0 1144 1127"/>
                  <a:gd name="T31" fmla="*/ 1144 h 56"/>
                  <a:gd name="T32" fmla="+- 0 1122 1122"/>
                  <a:gd name="T33" fmla="*/ T32 w 1606"/>
                  <a:gd name="T34" fmla="+- 0 1155 1127"/>
                  <a:gd name="T35" fmla="*/ 1155 h 56"/>
                  <a:gd name="T36" fmla="+- 0 1124 1122"/>
                  <a:gd name="T37" fmla="*/ T36 w 1606"/>
                  <a:gd name="T38" fmla="+- 0 1165 1127"/>
                  <a:gd name="T39" fmla="*/ 1165 h 56"/>
                  <a:gd name="T40" fmla="+- 0 1131 1122"/>
                  <a:gd name="T41" fmla="*/ T40 w 1606"/>
                  <a:gd name="T42" fmla="+- 0 1174 1127"/>
                  <a:gd name="T43" fmla="*/ 1174 h 56"/>
                  <a:gd name="T44" fmla="+- 0 1140 1122"/>
                  <a:gd name="T45" fmla="*/ T44 w 1606"/>
                  <a:gd name="T46" fmla="+- 0 1180 1127"/>
                  <a:gd name="T47" fmla="*/ 1180 h 56"/>
                  <a:gd name="T48" fmla="+- 0 1152 1122"/>
                  <a:gd name="T49" fmla="*/ T48 w 1606"/>
                  <a:gd name="T50" fmla="+- 0 1182 1127"/>
                  <a:gd name="T51" fmla="*/ 1182 h 56"/>
                  <a:gd name="T52" fmla="+- 0 1164 1122"/>
                  <a:gd name="T53" fmla="*/ T52 w 1606"/>
                  <a:gd name="T54" fmla="+- 0 1180 1127"/>
                  <a:gd name="T55" fmla="*/ 1180 h 56"/>
                  <a:gd name="T56" fmla="+- 0 1173 1122"/>
                  <a:gd name="T57" fmla="*/ T56 w 1606"/>
                  <a:gd name="T58" fmla="+- 0 1174 1127"/>
                  <a:gd name="T59" fmla="*/ 1174 h 56"/>
                  <a:gd name="T60" fmla="+- 0 1180 1122"/>
                  <a:gd name="T61" fmla="*/ T60 w 1606"/>
                  <a:gd name="T62" fmla="+- 0 1165 1127"/>
                  <a:gd name="T63" fmla="*/ 1165 h 56"/>
                  <a:gd name="T64" fmla="+- 0 1182 1122"/>
                  <a:gd name="T65" fmla="*/ T64 w 1606"/>
                  <a:gd name="T66" fmla="+- 0 1155 1127"/>
                  <a:gd name="T67" fmla="*/ 1155 h 56"/>
                  <a:gd name="T68" fmla="+- 0 1904 1122"/>
                  <a:gd name="T69" fmla="*/ T68 w 1606"/>
                  <a:gd name="T70" fmla="+- 0 1155 1127"/>
                  <a:gd name="T71" fmla="*/ 1155 h 56"/>
                  <a:gd name="T72" fmla="+- 0 1901 1122"/>
                  <a:gd name="T73" fmla="*/ T72 w 1606"/>
                  <a:gd name="T74" fmla="+- 0 1144 1127"/>
                  <a:gd name="T75" fmla="*/ 1144 h 56"/>
                  <a:gd name="T76" fmla="+- 0 1895 1122"/>
                  <a:gd name="T77" fmla="*/ T76 w 1606"/>
                  <a:gd name="T78" fmla="+- 0 1135 1127"/>
                  <a:gd name="T79" fmla="*/ 1135 h 56"/>
                  <a:gd name="T80" fmla="+- 0 1885 1122"/>
                  <a:gd name="T81" fmla="*/ T80 w 1606"/>
                  <a:gd name="T82" fmla="+- 0 1129 1127"/>
                  <a:gd name="T83" fmla="*/ 1129 h 56"/>
                  <a:gd name="T84" fmla="+- 0 1874 1122"/>
                  <a:gd name="T85" fmla="*/ T84 w 1606"/>
                  <a:gd name="T86" fmla="+- 0 1127 1127"/>
                  <a:gd name="T87" fmla="*/ 1127 h 56"/>
                  <a:gd name="T88" fmla="+- 0 1862 1122"/>
                  <a:gd name="T89" fmla="*/ T88 w 1606"/>
                  <a:gd name="T90" fmla="+- 0 1129 1127"/>
                  <a:gd name="T91" fmla="*/ 1129 h 56"/>
                  <a:gd name="T92" fmla="+- 0 1852 1122"/>
                  <a:gd name="T93" fmla="*/ T92 w 1606"/>
                  <a:gd name="T94" fmla="+- 0 1135 1127"/>
                  <a:gd name="T95" fmla="*/ 1135 h 56"/>
                  <a:gd name="T96" fmla="+- 0 1846 1122"/>
                  <a:gd name="T97" fmla="*/ T96 w 1606"/>
                  <a:gd name="T98" fmla="+- 0 1144 1127"/>
                  <a:gd name="T99" fmla="*/ 1144 h 56"/>
                  <a:gd name="T100" fmla="+- 0 1844 1122"/>
                  <a:gd name="T101" fmla="*/ T100 w 1606"/>
                  <a:gd name="T102" fmla="+- 0 1155 1127"/>
                  <a:gd name="T103" fmla="*/ 1155 h 56"/>
                  <a:gd name="T104" fmla="+- 0 1846 1122"/>
                  <a:gd name="T105" fmla="*/ T104 w 1606"/>
                  <a:gd name="T106" fmla="+- 0 1165 1127"/>
                  <a:gd name="T107" fmla="*/ 1165 h 56"/>
                  <a:gd name="T108" fmla="+- 0 1852 1122"/>
                  <a:gd name="T109" fmla="*/ T108 w 1606"/>
                  <a:gd name="T110" fmla="+- 0 1174 1127"/>
                  <a:gd name="T111" fmla="*/ 1174 h 56"/>
                  <a:gd name="T112" fmla="+- 0 1862 1122"/>
                  <a:gd name="T113" fmla="*/ T112 w 1606"/>
                  <a:gd name="T114" fmla="+- 0 1180 1127"/>
                  <a:gd name="T115" fmla="*/ 1180 h 56"/>
                  <a:gd name="T116" fmla="+- 0 1874 1122"/>
                  <a:gd name="T117" fmla="*/ T116 w 1606"/>
                  <a:gd name="T118" fmla="+- 0 1182 1127"/>
                  <a:gd name="T119" fmla="*/ 1182 h 56"/>
                  <a:gd name="T120" fmla="+- 0 1885 1122"/>
                  <a:gd name="T121" fmla="*/ T120 w 1606"/>
                  <a:gd name="T122" fmla="+- 0 1180 1127"/>
                  <a:gd name="T123" fmla="*/ 1180 h 56"/>
                  <a:gd name="T124" fmla="+- 0 1895 1122"/>
                  <a:gd name="T125" fmla="*/ T124 w 1606"/>
                  <a:gd name="T126" fmla="+- 0 1174 1127"/>
                  <a:gd name="T127" fmla="*/ 1174 h 56"/>
                  <a:gd name="T128" fmla="+- 0 1901 1122"/>
                  <a:gd name="T129" fmla="*/ T128 w 1606"/>
                  <a:gd name="T130" fmla="+- 0 1165 1127"/>
                  <a:gd name="T131" fmla="*/ 1165 h 56"/>
                  <a:gd name="T132" fmla="+- 0 1904 1122"/>
                  <a:gd name="T133" fmla="*/ T132 w 1606"/>
                  <a:gd name="T134" fmla="+- 0 1155 1127"/>
                  <a:gd name="T135" fmla="*/ 1155 h 56"/>
                  <a:gd name="T136" fmla="+- 0 2728 1122"/>
                  <a:gd name="T137" fmla="*/ T136 w 1606"/>
                  <a:gd name="T138" fmla="+- 0 1155 1127"/>
                  <a:gd name="T139" fmla="*/ 1155 h 56"/>
                  <a:gd name="T140" fmla="+- 0 2725 1122"/>
                  <a:gd name="T141" fmla="*/ T140 w 1606"/>
                  <a:gd name="T142" fmla="+- 0 1144 1127"/>
                  <a:gd name="T143" fmla="*/ 1144 h 56"/>
                  <a:gd name="T144" fmla="+- 0 2719 1122"/>
                  <a:gd name="T145" fmla="*/ T144 w 1606"/>
                  <a:gd name="T146" fmla="+- 0 1135 1127"/>
                  <a:gd name="T147" fmla="*/ 1135 h 56"/>
                  <a:gd name="T148" fmla="+- 0 2709 1122"/>
                  <a:gd name="T149" fmla="*/ T148 w 1606"/>
                  <a:gd name="T150" fmla="+- 0 1129 1127"/>
                  <a:gd name="T151" fmla="*/ 1129 h 56"/>
                  <a:gd name="T152" fmla="+- 0 2698 1122"/>
                  <a:gd name="T153" fmla="*/ T152 w 1606"/>
                  <a:gd name="T154" fmla="+- 0 1127 1127"/>
                  <a:gd name="T155" fmla="*/ 1127 h 56"/>
                  <a:gd name="T156" fmla="+- 0 2686 1122"/>
                  <a:gd name="T157" fmla="*/ T156 w 1606"/>
                  <a:gd name="T158" fmla="+- 0 1129 1127"/>
                  <a:gd name="T159" fmla="*/ 1129 h 56"/>
                  <a:gd name="T160" fmla="+- 0 2677 1122"/>
                  <a:gd name="T161" fmla="*/ T160 w 1606"/>
                  <a:gd name="T162" fmla="+- 0 1135 1127"/>
                  <a:gd name="T163" fmla="*/ 1135 h 56"/>
                  <a:gd name="T164" fmla="+- 0 2670 1122"/>
                  <a:gd name="T165" fmla="*/ T164 w 1606"/>
                  <a:gd name="T166" fmla="+- 0 1144 1127"/>
                  <a:gd name="T167" fmla="*/ 1144 h 56"/>
                  <a:gd name="T168" fmla="+- 0 2668 1122"/>
                  <a:gd name="T169" fmla="*/ T168 w 1606"/>
                  <a:gd name="T170" fmla="+- 0 1155 1127"/>
                  <a:gd name="T171" fmla="*/ 1155 h 56"/>
                  <a:gd name="T172" fmla="+- 0 2670 1122"/>
                  <a:gd name="T173" fmla="*/ T172 w 1606"/>
                  <a:gd name="T174" fmla="+- 0 1165 1127"/>
                  <a:gd name="T175" fmla="*/ 1165 h 56"/>
                  <a:gd name="T176" fmla="+- 0 2677 1122"/>
                  <a:gd name="T177" fmla="*/ T176 w 1606"/>
                  <a:gd name="T178" fmla="+- 0 1174 1127"/>
                  <a:gd name="T179" fmla="*/ 1174 h 56"/>
                  <a:gd name="T180" fmla="+- 0 2686 1122"/>
                  <a:gd name="T181" fmla="*/ T180 w 1606"/>
                  <a:gd name="T182" fmla="+- 0 1180 1127"/>
                  <a:gd name="T183" fmla="*/ 1180 h 56"/>
                  <a:gd name="T184" fmla="+- 0 2698 1122"/>
                  <a:gd name="T185" fmla="*/ T184 w 1606"/>
                  <a:gd name="T186" fmla="+- 0 1182 1127"/>
                  <a:gd name="T187" fmla="*/ 1182 h 56"/>
                  <a:gd name="T188" fmla="+- 0 2709 1122"/>
                  <a:gd name="T189" fmla="*/ T188 w 1606"/>
                  <a:gd name="T190" fmla="+- 0 1180 1127"/>
                  <a:gd name="T191" fmla="*/ 1180 h 56"/>
                  <a:gd name="T192" fmla="+- 0 2719 1122"/>
                  <a:gd name="T193" fmla="*/ T192 w 1606"/>
                  <a:gd name="T194" fmla="+- 0 1174 1127"/>
                  <a:gd name="T195" fmla="*/ 1174 h 56"/>
                  <a:gd name="T196" fmla="+- 0 2725 1122"/>
                  <a:gd name="T197" fmla="*/ T196 w 1606"/>
                  <a:gd name="T198" fmla="+- 0 1165 1127"/>
                  <a:gd name="T199" fmla="*/ 1165 h 56"/>
                  <a:gd name="T200" fmla="+- 0 2728 1122"/>
                  <a:gd name="T201" fmla="*/ T200 w 1606"/>
                  <a:gd name="T202" fmla="+- 0 1155 1127"/>
                  <a:gd name="T203" fmla="*/ 1155 h 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  <a:cxn ang="0">
                    <a:pos x="T201" y="T203"/>
                  </a:cxn>
                </a:cxnLst>
                <a:rect l="0" t="0" r="r" b="b"/>
                <a:pathLst>
                  <a:path w="1606" h="56">
                    <a:moveTo>
                      <a:pt x="60" y="28"/>
                    </a:moveTo>
                    <a:lnTo>
                      <a:pt x="58" y="17"/>
                    </a:lnTo>
                    <a:lnTo>
                      <a:pt x="51" y="8"/>
                    </a:lnTo>
                    <a:lnTo>
                      <a:pt x="42" y="2"/>
                    </a:lnTo>
                    <a:lnTo>
                      <a:pt x="30" y="0"/>
                    </a:lnTo>
                    <a:lnTo>
                      <a:pt x="18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8"/>
                    </a:lnTo>
                    <a:lnTo>
                      <a:pt x="9" y="47"/>
                    </a:lnTo>
                    <a:lnTo>
                      <a:pt x="18" y="53"/>
                    </a:lnTo>
                    <a:lnTo>
                      <a:pt x="30" y="55"/>
                    </a:lnTo>
                    <a:lnTo>
                      <a:pt x="42" y="53"/>
                    </a:lnTo>
                    <a:lnTo>
                      <a:pt x="51" y="47"/>
                    </a:lnTo>
                    <a:lnTo>
                      <a:pt x="58" y="38"/>
                    </a:lnTo>
                    <a:lnTo>
                      <a:pt x="60" y="28"/>
                    </a:lnTo>
                    <a:close/>
                    <a:moveTo>
                      <a:pt x="782" y="28"/>
                    </a:moveTo>
                    <a:lnTo>
                      <a:pt x="779" y="17"/>
                    </a:lnTo>
                    <a:lnTo>
                      <a:pt x="773" y="8"/>
                    </a:lnTo>
                    <a:lnTo>
                      <a:pt x="763" y="2"/>
                    </a:lnTo>
                    <a:lnTo>
                      <a:pt x="752" y="0"/>
                    </a:lnTo>
                    <a:lnTo>
                      <a:pt x="740" y="2"/>
                    </a:lnTo>
                    <a:lnTo>
                      <a:pt x="730" y="8"/>
                    </a:lnTo>
                    <a:lnTo>
                      <a:pt x="724" y="17"/>
                    </a:lnTo>
                    <a:lnTo>
                      <a:pt x="722" y="28"/>
                    </a:lnTo>
                    <a:lnTo>
                      <a:pt x="724" y="38"/>
                    </a:lnTo>
                    <a:lnTo>
                      <a:pt x="730" y="47"/>
                    </a:lnTo>
                    <a:lnTo>
                      <a:pt x="740" y="53"/>
                    </a:lnTo>
                    <a:lnTo>
                      <a:pt x="752" y="55"/>
                    </a:lnTo>
                    <a:lnTo>
                      <a:pt x="763" y="53"/>
                    </a:lnTo>
                    <a:lnTo>
                      <a:pt x="773" y="47"/>
                    </a:lnTo>
                    <a:lnTo>
                      <a:pt x="779" y="38"/>
                    </a:lnTo>
                    <a:lnTo>
                      <a:pt x="782" y="28"/>
                    </a:lnTo>
                    <a:close/>
                    <a:moveTo>
                      <a:pt x="1606" y="28"/>
                    </a:moveTo>
                    <a:lnTo>
                      <a:pt x="1603" y="17"/>
                    </a:lnTo>
                    <a:lnTo>
                      <a:pt x="1597" y="8"/>
                    </a:lnTo>
                    <a:lnTo>
                      <a:pt x="1587" y="2"/>
                    </a:lnTo>
                    <a:lnTo>
                      <a:pt x="1576" y="0"/>
                    </a:lnTo>
                    <a:lnTo>
                      <a:pt x="1564" y="2"/>
                    </a:lnTo>
                    <a:lnTo>
                      <a:pt x="1555" y="8"/>
                    </a:lnTo>
                    <a:lnTo>
                      <a:pt x="1548" y="17"/>
                    </a:lnTo>
                    <a:lnTo>
                      <a:pt x="1546" y="28"/>
                    </a:lnTo>
                    <a:lnTo>
                      <a:pt x="1548" y="38"/>
                    </a:lnTo>
                    <a:lnTo>
                      <a:pt x="1555" y="47"/>
                    </a:lnTo>
                    <a:lnTo>
                      <a:pt x="1564" y="53"/>
                    </a:lnTo>
                    <a:lnTo>
                      <a:pt x="1576" y="55"/>
                    </a:lnTo>
                    <a:lnTo>
                      <a:pt x="1587" y="53"/>
                    </a:lnTo>
                    <a:lnTo>
                      <a:pt x="1597" y="47"/>
                    </a:lnTo>
                    <a:lnTo>
                      <a:pt x="1603" y="38"/>
                    </a:lnTo>
                    <a:lnTo>
                      <a:pt x="1606" y="28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pic>
            <p:nvPicPr>
              <p:cNvPr id="2055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5" y="1200"/>
                <a:ext cx="136" cy="1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53" y="1997"/>
                <a:ext cx="114" cy="1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AutoShape 5"/>
              <p:cNvSpPr>
                <a:spLocks/>
              </p:cNvSpPr>
              <p:nvPr/>
            </p:nvSpPr>
            <p:spPr bwMode="auto">
              <a:xfrm>
                <a:off x="1086" y="1207"/>
                <a:ext cx="801" cy="150"/>
              </a:xfrm>
              <a:custGeom>
                <a:avLst/>
                <a:gdLst>
                  <a:gd name="T0" fmla="+- 0 1179 1087"/>
                  <a:gd name="T1" fmla="*/ T0 w 801"/>
                  <a:gd name="T2" fmla="+- 0 1277 1208"/>
                  <a:gd name="T3" fmla="*/ 1277 h 150"/>
                  <a:gd name="T4" fmla="+- 0 1151 1087"/>
                  <a:gd name="T5" fmla="*/ T4 w 801"/>
                  <a:gd name="T6" fmla="+- 0 1265 1208"/>
                  <a:gd name="T7" fmla="*/ 1265 h 150"/>
                  <a:gd name="T8" fmla="+- 0 1109 1087"/>
                  <a:gd name="T9" fmla="*/ T8 w 801"/>
                  <a:gd name="T10" fmla="+- 0 1250 1208"/>
                  <a:gd name="T11" fmla="*/ 1250 h 150"/>
                  <a:gd name="T12" fmla="+- 0 1110 1087"/>
                  <a:gd name="T13" fmla="*/ T12 w 801"/>
                  <a:gd name="T14" fmla="+- 0 1232 1208"/>
                  <a:gd name="T15" fmla="*/ 1232 h 150"/>
                  <a:gd name="T16" fmla="+- 0 1146 1087"/>
                  <a:gd name="T17" fmla="*/ T16 w 801"/>
                  <a:gd name="T18" fmla="+- 0 1222 1208"/>
                  <a:gd name="T19" fmla="*/ 1222 h 150"/>
                  <a:gd name="T20" fmla="+- 0 1167 1087"/>
                  <a:gd name="T21" fmla="*/ T20 w 801"/>
                  <a:gd name="T22" fmla="+- 0 1239 1208"/>
                  <a:gd name="T23" fmla="*/ 1239 h 150"/>
                  <a:gd name="T24" fmla="+- 0 1183 1087"/>
                  <a:gd name="T25" fmla="*/ T24 w 801"/>
                  <a:gd name="T26" fmla="+- 0 1238 1208"/>
                  <a:gd name="T27" fmla="*/ 1238 h 150"/>
                  <a:gd name="T28" fmla="+- 0 1168 1087"/>
                  <a:gd name="T29" fmla="*/ T28 w 801"/>
                  <a:gd name="T30" fmla="+- 0 1215 1208"/>
                  <a:gd name="T31" fmla="*/ 1215 h 150"/>
                  <a:gd name="T32" fmla="+- 0 1128 1087"/>
                  <a:gd name="T33" fmla="*/ T32 w 801"/>
                  <a:gd name="T34" fmla="+- 0 1208 1208"/>
                  <a:gd name="T35" fmla="*/ 1208 h 150"/>
                  <a:gd name="T36" fmla="+- 0 1101 1087"/>
                  <a:gd name="T37" fmla="*/ T36 w 801"/>
                  <a:gd name="T38" fmla="+- 0 1219 1208"/>
                  <a:gd name="T39" fmla="*/ 1219 h 150"/>
                  <a:gd name="T40" fmla="+- 0 1092 1087"/>
                  <a:gd name="T41" fmla="*/ T40 w 801"/>
                  <a:gd name="T42" fmla="+- 0 1248 1208"/>
                  <a:gd name="T43" fmla="*/ 1248 h 150"/>
                  <a:gd name="T44" fmla="+- 0 1104 1087"/>
                  <a:gd name="T45" fmla="*/ T44 w 801"/>
                  <a:gd name="T46" fmla="+- 0 1267 1208"/>
                  <a:gd name="T47" fmla="*/ 1267 h 150"/>
                  <a:gd name="T48" fmla="+- 0 1153 1087"/>
                  <a:gd name="T49" fmla="*/ T48 w 801"/>
                  <a:gd name="T50" fmla="+- 0 1283 1208"/>
                  <a:gd name="T51" fmla="*/ 1283 h 150"/>
                  <a:gd name="T52" fmla="+- 0 1170 1087"/>
                  <a:gd name="T53" fmla="*/ T52 w 801"/>
                  <a:gd name="T54" fmla="+- 0 1295 1208"/>
                  <a:gd name="T55" fmla="*/ 1295 h 150"/>
                  <a:gd name="T56" fmla="+- 0 1170 1087"/>
                  <a:gd name="T57" fmla="*/ T56 w 801"/>
                  <a:gd name="T58" fmla="+- 0 1309 1208"/>
                  <a:gd name="T59" fmla="*/ 1309 h 150"/>
                  <a:gd name="T60" fmla="+- 0 1152 1087"/>
                  <a:gd name="T61" fmla="*/ T60 w 801"/>
                  <a:gd name="T62" fmla="+- 0 1322 1208"/>
                  <a:gd name="T63" fmla="*/ 1322 h 150"/>
                  <a:gd name="T64" fmla="+- 0 1126 1087"/>
                  <a:gd name="T65" fmla="*/ T64 w 801"/>
                  <a:gd name="T66" fmla="+- 0 1322 1208"/>
                  <a:gd name="T67" fmla="*/ 1322 h 150"/>
                  <a:gd name="T68" fmla="+- 0 1105 1087"/>
                  <a:gd name="T69" fmla="*/ T68 w 801"/>
                  <a:gd name="T70" fmla="+- 0 1306 1208"/>
                  <a:gd name="T71" fmla="*/ 1306 h 150"/>
                  <a:gd name="T72" fmla="+- 0 1087 1087"/>
                  <a:gd name="T73" fmla="*/ T72 w 801"/>
                  <a:gd name="T74" fmla="+- 0 1296 1208"/>
                  <a:gd name="T75" fmla="*/ 1296 h 150"/>
                  <a:gd name="T76" fmla="+- 0 1098 1087"/>
                  <a:gd name="T77" fmla="*/ T76 w 801"/>
                  <a:gd name="T78" fmla="+- 0 1325 1208"/>
                  <a:gd name="T79" fmla="*/ 1325 h 150"/>
                  <a:gd name="T80" fmla="+- 0 1129 1087"/>
                  <a:gd name="T81" fmla="*/ T80 w 801"/>
                  <a:gd name="T82" fmla="+- 0 1338 1208"/>
                  <a:gd name="T83" fmla="*/ 1338 h 150"/>
                  <a:gd name="T84" fmla="+- 0 1172 1087"/>
                  <a:gd name="T85" fmla="*/ T84 w 801"/>
                  <a:gd name="T86" fmla="+- 0 1330 1208"/>
                  <a:gd name="T87" fmla="*/ 1330 h 150"/>
                  <a:gd name="T88" fmla="+- 0 1187 1087"/>
                  <a:gd name="T89" fmla="*/ T88 w 801"/>
                  <a:gd name="T90" fmla="+- 0 1307 1208"/>
                  <a:gd name="T91" fmla="*/ 1307 h 150"/>
                  <a:gd name="T92" fmla="+- 0 1887 1087"/>
                  <a:gd name="T93" fmla="*/ T92 w 801"/>
                  <a:gd name="T94" fmla="+- 0 1267 1208"/>
                  <a:gd name="T95" fmla="*/ 1267 h 150"/>
                  <a:gd name="T96" fmla="+- 0 1867 1087"/>
                  <a:gd name="T97" fmla="*/ T96 w 801"/>
                  <a:gd name="T98" fmla="+- 0 1226 1208"/>
                  <a:gd name="T99" fmla="*/ 1226 h 150"/>
                  <a:gd name="T100" fmla="+- 0 1864 1087"/>
                  <a:gd name="T101" fmla="*/ T100 w 801"/>
                  <a:gd name="T102" fmla="+- 0 1307 1208"/>
                  <a:gd name="T103" fmla="*/ 1307 h 150"/>
                  <a:gd name="T104" fmla="+- 0 1844 1087"/>
                  <a:gd name="T105" fmla="*/ T104 w 801"/>
                  <a:gd name="T106" fmla="+- 0 1336 1208"/>
                  <a:gd name="T107" fmla="*/ 1336 h 150"/>
                  <a:gd name="T108" fmla="+- 0 1792 1087"/>
                  <a:gd name="T109" fmla="*/ T108 w 801"/>
                  <a:gd name="T110" fmla="+- 0 1336 1208"/>
                  <a:gd name="T111" fmla="*/ 1336 h 150"/>
                  <a:gd name="T112" fmla="+- 0 1772 1087"/>
                  <a:gd name="T113" fmla="*/ T112 w 801"/>
                  <a:gd name="T114" fmla="+- 0 1308 1208"/>
                  <a:gd name="T115" fmla="*/ 1308 h 150"/>
                  <a:gd name="T116" fmla="+- 0 1770 1087"/>
                  <a:gd name="T117" fmla="*/ T116 w 801"/>
                  <a:gd name="T118" fmla="+- 0 1269 1208"/>
                  <a:gd name="T119" fmla="*/ 1269 h 150"/>
                  <a:gd name="T120" fmla="+- 0 1783 1087"/>
                  <a:gd name="T121" fmla="*/ T120 w 801"/>
                  <a:gd name="T122" fmla="+- 0 1238 1208"/>
                  <a:gd name="T123" fmla="*/ 1238 h 150"/>
                  <a:gd name="T124" fmla="+- 0 1828 1087"/>
                  <a:gd name="T125" fmla="*/ T124 w 801"/>
                  <a:gd name="T126" fmla="+- 0 1224 1208"/>
                  <a:gd name="T127" fmla="*/ 1224 h 150"/>
                  <a:gd name="T128" fmla="+- 0 1857 1087"/>
                  <a:gd name="T129" fmla="*/ T128 w 801"/>
                  <a:gd name="T130" fmla="+- 0 1243 1208"/>
                  <a:gd name="T131" fmla="*/ 1243 h 150"/>
                  <a:gd name="T132" fmla="+- 0 1867 1087"/>
                  <a:gd name="T133" fmla="*/ T132 w 801"/>
                  <a:gd name="T134" fmla="+- 0 1285 1208"/>
                  <a:gd name="T135" fmla="*/ 1285 h 150"/>
                  <a:gd name="T136" fmla="+- 0 1865 1087"/>
                  <a:gd name="T137" fmla="*/ T136 w 801"/>
                  <a:gd name="T138" fmla="+- 0 1224 1208"/>
                  <a:gd name="T139" fmla="*/ 1224 h 150"/>
                  <a:gd name="T140" fmla="+- 0 1818 1087"/>
                  <a:gd name="T141" fmla="*/ T140 w 801"/>
                  <a:gd name="T142" fmla="+- 0 1208 1208"/>
                  <a:gd name="T143" fmla="*/ 1208 h 150"/>
                  <a:gd name="T144" fmla="+- 0 1779 1087"/>
                  <a:gd name="T145" fmla="*/ T144 w 801"/>
                  <a:gd name="T146" fmla="+- 0 1219 1208"/>
                  <a:gd name="T147" fmla="*/ 1219 h 150"/>
                  <a:gd name="T148" fmla="+- 0 1754 1087"/>
                  <a:gd name="T149" fmla="*/ T148 w 801"/>
                  <a:gd name="T150" fmla="+- 0 1252 1208"/>
                  <a:gd name="T151" fmla="*/ 1252 h 150"/>
                  <a:gd name="T152" fmla="+- 0 1749 1087"/>
                  <a:gd name="T153" fmla="*/ T152 w 801"/>
                  <a:gd name="T154" fmla="+- 0 1297 1208"/>
                  <a:gd name="T155" fmla="*/ 1297 h 150"/>
                  <a:gd name="T156" fmla="+- 0 1771 1087"/>
                  <a:gd name="T157" fmla="*/ T156 w 801"/>
                  <a:gd name="T158" fmla="+- 0 1341 1208"/>
                  <a:gd name="T159" fmla="*/ 1341 h 150"/>
                  <a:gd name="T160" fmla="+- 0 1830 1087"/>
                  <a:gd name="T161" fmla="*/ T160 w 801"/>
                  <a:gd name="T162" fmla="+- 0 1357 1208"/>
                  <a:gd name="T163" fmla="*/ 1357 h 150"/>
                  <a:gd name="T164" fmla="+- 0 1865 1087"/>
                  <a:gd name="T165" fmla="*/ T164 w 801"/>
                  <a:gd name="T166" fmla="+- 0 1341 1208"/>
                  <a:gd name="T167" fmla="*/ 1341 h 150"/>
                  <a:gd name="T168" fmla="+- 0 1882 1087"/>
                  <a:gd name="T169" fmla="*/ T168 w 801"/>
                  <a:gd name="T170" fmla="+- 0 1313 1208"/>
                  <a:gd name="T171" fmla="*/ 1313 h 150"/>
                  <a:gd name="T172" fmla="+- 0 1887 1087"/>
                  <a:gd name="T173" fmla="*/ T172 w 801"/>
                  <a:gd name="T174" fmla="+- 0 1285 1208"/>
                  <a:gd name="T175" fmla="*/ 1285 h 15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</a:cxnLst>
                <a:rect l="0" t="0" r="r" b="b"/>
                <a:pathLst>
                  <a:path w="801" h="150">
                    <a:moveTo>
                      <a:pt x="100" y="86"/>
                    </a:moveTo>
                    <a:lnTo>
                      <a:pt x="99" y="80"/>
                    </a:lnTo>
                    <a:lnTo>
                      <a:pt x="92" y="69"/>
                    </a:lnTo>
                    <a:lnTo>
                      <a:pt x="86" y="65"/>
                    </a:lnTo>
                    <a:lnTo>
                      <a:pt x="74" y="59"/>
                    </a:lnTo>
                    <a:lnTo>
                      <a:pt x="64" y="57"/>
                    </a:lnTo>
                    <a:lnTo>
                      <a:pt x="37" y="51"/>
                    </a:lnTo>
                    <a:lnTo>
                      <a:pt x="29" y="48"/>
                    </a:lnTo>
                    <a:lnTo>
                      <a:pt x="22" y="42"/>
                    </a:lnTo>
                    <a:lnTo>
                      <a:pt x="21" y="38"/>
                    </a:lnTo>
                    <a:lnTo>
                      <a:pt x="21" y="28"/>
                    </a:lnTo>
                    <a:lnTo>
                      <a:pt x="23" y="24"/>
                    </a:lnTo>
                    <a:lnTo>
                      <a:pt x="32" y="16"/>
                    </a:lnTo>
                    <a:lnTo>
                      <a:pt x="40" y="14"/>
                    </a:lnTo>
                    <a:lnTo>
                      <a:pt x="59" y="14"/>
                    </a:lnTo>
                    <a:lnTo>
                      <a:pt x="67" y="17"/>
                    </a:lnTo>
                    <a:lnTo>
                      <a:pt x="77" y="25"/>
                    </a:lnTo>
                    <a:lnTo>
                      <a:pt x="80" y="31"/>
                    </a:lnTo>
                    <a:lnTo>
                      <a:pt x="81" y="39"/>
                    </a:lnTo>
                    <a:lnTo>
                      <a:pt x="97" y="37"/>
                    </a:lnTo>
                    <a:lnTo>
                      <a:pt x="96" y="30"/>
                    </a:lnTo>
                    <a:lnTo>
                      <a:pt x="94" y="23"/>
                    </a:lnTo>
                    <a:lnTo>
                      <a:pt x="87" y="12"/>
                    </a:lnTo>
                    <a:lnTo>
                      <a:pt x="81" y="7"/>
                    </a:lnTo>
                    <a:lnTo>
                      <a:pt x="67" y="1"/>
                    </a:lnTo>
                    <a:lnTo>
                      <a:pt x="58" y="0"/>
                    </a:lnTo>
                    <a:lnTo>
                      <a:pt x="41" y="0"/>
                    </a:lnTo>
                    <a:lnTo>
                      <a:pt x="33" y="1"/>
                    </a:lnTo>
                    <a:lnTo>
                      <a:pt x="19" y="7"/>
                    </a:lnTo>
                    <a:lnTo>
                      <a:pt x="14" y="11"/>
                    </a:lnTo>
                    <a:lnTo>
                      <a:pt x="6" y="22"/>
                    </a:lnTo>
                    <a:lnTo>
                      <a:pt x="5" y="28"/>
                    </a:lnTo>
                    <a:lnTo>
                      <a:pt x="5" y="40"/>
                    </a:lnTo>
                    <a:lnTo>
                      <a:pt x="6" y="46"/>
                    </a:lnTo>
                    <a:lnTo>
                      <a:pt x="12" y="55"/>
                    </a:lnTo>
                    <a:lnTo>
                      <a:pt x="17" y="59"/>
                    </a:lnTo>
                    <a:lnTo>
                      <a:pt x="27" y="65"/>
                    </a:lnTo>
                    <a:lnTo>
                      <a:pt x="35" y="67"/>
                    </a:lnTo>
                    <a:lnTo>
                      <a:pt x="66" y="75"/>
                    </a:lnTo>
                    <a:lnTo>
                      <a:pt x="75" y="78"/>
                    </a:lnTo>
                    <a:lnTo>
                      <a:pt x="78" y="81"/>
                    </a:lnTo>
                    <a:lnTo>
                      <a:pt x="83" y="87"/>
                    </a:lnTo>
                    <a:lnTo>
                      <a:pt x="84" y="90"/>
                    </a:lnTo>
                    <a:lnTo>
                      <a:pt x="84" y="98"/>
                    </a:lnTo>
                    <a:lnTo>
                      <a:pt x="83" y="101"/>
                    </a:lnTo>
                    <a:lnTo>
                      <a:pt x="78" y="108"/>
                    </a:lnTo>
                    <a:lnTo>
                      <a:pt x="75" y="111"/>
                    </a:lnTo>
                    <a:lnTo>
                      <a:pt x="65" y="114"/>
                    </a:lnTo>
                    <a:lnTo>
                      <a:pt x="59" y="115"/>
                    </a:lnTo>
                    <a:lnTo>
                      <a:pt x="46" y="115"/>
                    </a:lnTo>
                    <a:lnTo>
                      <a:pt x="39" y="114"/>
                    </a:lnTo>
                    <a:lnTo>
                      <a:pt x="28" y="109"/>
                    </a:lnTo>
                    <a:lnTo>
                      <a:pt x="24" y="106"/>
                    </a:lnTo>
                    <a:lnTo>
                      <a:pt x="18" y="98"/>
                    </a:lnTo>
                    <a:lnTo>
                      <a:pt x="16" y="93"/>
                    </a:lnTo>
                    <a:lnTo>
                      <a:pt x="16" y="86"/>
                    </a:lnTo>
                    <a:lnTo>
                      <a:pt x="0" y="88"/>
                    </a:lnTo>
                    <a:lnTo>
                      <a:pt x="0" y="96"/>
                    </a:lnTo>
                    <a:lnTo>
                      <a:pt x="2" y="104"/>
                    </a:lnTo>
                    <a:lnTo>
                      <a:pt x="11" y="117"/>
                    </a:lnTo>
                    <a:lnTo>
                      <a:pt x="17" y="122"/>
                    </a:lnTo>
                    <a:lnTo>
                      <a:pt x="33" y="129"/>
                    </a:lnTo>
                    <a:lnTo>
                      <a:pt x="42" y="130"/>
                    </a:lnTo>
                    <a:lnTo>
                      <a:pt x="63" y="130"/>
                    </a:lnTo>
                    <a:lnTo>
                      <a:pt x="71" y="129"/>
                    </a:lnTo>
                    <a:lnTo>
                      <a:pt x="85" y="122"/>
                    </a:lnTo>
                    <a:lnTo>
                      <a:pt x="91" y="117"/>
                    </a:lnTo>
                    <a:lnTo>
                      <a:pt x="98" y="106"/>
                    </a:lnTo>
                    <a:lnTo>
                      <a:pt x="100" y="99"/>
                    </a:lnTo>
                    <a:lnTo>
                      <a:pt x="100" y="86"/>
                    </a:lnTo>
                    <a:close/>
                    <a:moveTo>
                      <a:pt x="800" y="77"/>
                    </a:moveTo>
                    <a:lnTo>
                      <a:pt x="800" y="59"/>
                    </a:lnTo>
                    <a:lnTo>
                      <a:pt x="797" y="47"/>
                    </a:lnTo>
                    <a:lnTo>
                      <a:pt x="786" y="24"/>
                    </a:lnTo>
                    <a:lnTo>
                      <a:pt x="780" y="18"/>
                    </a:lnTo>
                    <a:lnTo>
                      <a:pt x="780" y="77"/>
                    </a:lnTo>
                    <a:lnTo>
                      <a:pt x="779" y="88"/>
                    </a:lnTo>
                    <a:lnTo>
                      <a:pt x="777" y="99"/>
                    </a:lnTo>
                    <a:lnTo>
                      <a:pt x="772" y="109"/>
                    </a:lnTo>
                    <a:lnTo>
                      <a:pt x="766" y="118"/>
                    </a:lnTo>
                    <a:lnTo>
                      <a:pt x="757" y="128"/>
                    </a:lnTo>
                    <a:lnTo>
                      <a:pt x="745" y="133"/>
                    </a:lnTo>
                    <a:lnTo>
                      <a:pt x="717" y="133"/>
                    </a:lnTo>
                    <a:lnTo>
                      <a:pt x="705" y="128"/>
                    </a:lnTo>
                    <a:lnTo>
                      <a:pt x="696" y="118"/>
                    </a:lnTo>
                    <a:lnTo>
                      <a:pt x="690" y="109"/>
                    </a:lnTo>
                    <a:lnTo>
                      <a:pt x="685" y="100"/>
                    </a:lnTo>
                    <a:lnTo>
                      <a:pt x="682" y="89"/>
                    </a:lnTo>
                    <a:lnTo>
                      <a:pt x="682" y="77"/>
                    </a:lnTo>
                    <a:lnTo>
                      <a:pt x="683" y="61"/>
                    </a:lnTo>
                    <a:lnTo>
                      <a:pt x="685" y="49"/>
                    </a:lnTo>
                    <a:lnTo>
                      <a:pt x="690" y="38"/>
                    </a:lnTo>
                    <a:lnTo>
                      <a:pt x="696" y="30"/>
                    </a:lnTo>
                    <a:lnTo>
                      <a:pt x="706" y="21"/>
                    </a:lnTo>
                    <a:lnTo>
                      <a:pt x="718" y="16"/>
                    </a:lnTo>
                    <a:lnTo>
                      <a:pt x="741" y="16"/>
                    </a:lnTo>
                    <a:lnTo>
                      <a:pt x="749" y="19"/>
                    </a:lnTo>
                    <a:lnTo>
                      <a:pt x="765" y="28"/>
                    </a:lnTo>
                    <a:lnTo>
                      <a:pt x="770" y="35"/>
                    </a:lnTo>
                    <a:lnTo>
                      <a:pt x="778" y="53"/>
                    </a:lnTo>
                    <a:lnTo>
                      <a:pt x="780" y="61"/>
                    </a:lnTo>
                    <a:lnTo>
                      <a:pt x="780" y="77"/>
                    </a:lnTo>
                    <a:lnTo>
                      <a:pt x="780" y="18"/>
                    </a:lnTo>
                    <a:lnTo>
                      <a:pt x="778" y="16"/>
                    </a:lnTo>
                    <a:lnTo>
                      <a:pt x="756" y="3"/>
                    </a:lnTo>
                    <a:lnTo>
                      <a:pt x="744" y="0"/>
                    </a:lnTo>
                    <a:lnTo>
                      <a:pt x="731" y="0"/>
                    </a:lnTo>
                    <a:lnTo>
                      <a:pt x="716" y="1"/>
                    </a:lnTo>
                    <a:lnTo>
                      <a:pt x="703" y="5"/>
                    </a:lnTo>
                    <a:lnTo>
                      <a:pt x="692" y="11"/>
                    </a:lnTo>
                    <a:lnTo>
                      <a:pt x="681" y="20"/>
                    </a:lnTo>
                    <a:lnTo>
                      <a:pt x="673" y="31"/>
                    </a:lnTo>
                    <a:lnTo>
                      <a:pt x="667" y="44"/>
                    </a:lnTo>
                    <a:lnTo>
                      <a:pt x="663" y="59"/>
                    </a:lnTo>
                    <a:lnTo>
                      <a:pt x="662" y="74"/>
                    </a:lnTo>
                    <a:lnTo>
                      <a:pt x="662" y="89"/>
                    </a:lnTo>
                    <a:lnTo>
                      <a:pt x="665" y="101"/>
                    </a:lnTo>
                    <a:lnTo>
                      <a:pt x="676" y="124"/>
                    </a:lnTo>
                    <a:lnTo>
                      <a:pt x="684" y="133"/>
                    </a:lnTo>
                    <a:lnTo>
                      <a:pt x="705" y="146"/>
                    </a:lnTo>
                    <a:lnTo>
                      <a:pt x="717" y="149"/>
                    </a:lnTo>
                    <a:lnTo>
                      <a:pt x="743" y="149"/>
                    </a:lnTo>
                    <a:lnTo>
                      <a:pt x="755" y="146"/>
                    </a:lnTo>
                    <a:lnTo>
                      <a:pt x="777" y="134"/>
                    </a:lnTo>
                    <a:lnTo>
                      <a:pt x="778" y="133"/>
                    </a:lnTo>
                    <a:lnTo>
                      <a:pt x="785" y="125"/>
                    </a:lnTo>
                    <a:lnTo>
                      <a:pt x="791" y="114"/>
                    </a:lnTo>
                    <a:lnTo>
                      <a:pt x="795" y="105"/>
                    </a:lnTo>
                    <a:lnTo>
                      <a:pt x="798" y="95"/>
                    </a:lnTo>
                    <a:lnTo>
                      <a:pt x="799" y="85"/>
                    </a:lnTo>
                    <a:lnTo>
                      <a:pt x="800" y="77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5" y="1241"/>
                <a:ext cx="115" cy="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" y="1211"/>
                <a:ext cx="107" cy="1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Freeform 2"/>
              <p:cNvSpPr>
                <a:spLocks/>
              </p:cNvSpPr>
              <p:nvPr/>
            </p:nvSpPr>
            <p:spPr bwMode="auto">
              <a:xfrm>
                <a:off x="2757" y="1193"/>
                <a:ext cx="11" cy="88"/>
              </a:xfrm>
              <a:custGeom>
                <a:avLst/>
                <a:gdLst>
                  <a:gd name="T0" fmla="+- 0 2757 2757"/>
                  <a:gd name="T1" fmla="*/ T0 w 11"/>
                  <a:gd name="T2" fmla="+- 0 1281 1193"/>
                  <a:gd name="T3" fmla="*/ 1281 h 88"/>
                  <a:gd name="T4" fmla="+- 0 2758 2757"/>
                  <a:gd name="T5" fmla="*/ T4 w 11"/>
                  <a:gd name="T6" fmla="+- 0 1195 1193"/>
                  <a:gd name="T7" fmla="*/ 1195 h 88"/>
                  <a:gd name="T8" fmla="+- 0 2767 2757"/>
                  <a:gd name="T9" fmla="*/ T8 w 11"/>
                  <a:gd name="T10" fmla="+- 0 1193 1193"/>
                  <a:gd name="T11" fmla="*/ 1193 h 88"/>
                  <a:gd name="T12" fmla="+- 0 2766 2757"/>
                  <a:gd name="T13" fmla="*/ T12 w 11"/>
                  <a:gd name="T14" fmla="+- 0 1279 1193"/>
                  <a:gd name="T15" fmla="*/ 1279 h 88"/>
                  <a:gd name="T16" fmla="+- 0 2757 2757"/>
                  <a:gd name="T17" fmla="*/ T16 w 11"/>
                  <a:gd name="T18" fmla="+- 0 1281 1193"/>
                  <a:gd name="T19" fmla="*/ 1281 h 8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" h="88">
                    <a:moveTo>
                      <a:pt x="0" y="88"/>
                    </a:moveTo>
                    <a:lnTo>
                      <a:pt x="1" y="2"/>
                    </a:lnTo>
                    <a:lnTo>
                      <a:pt x="10" y="0"/>
                    </a:lnTo>
                    <a:lnTo>
                      <a:pt x="9" y="86"/>
                    </a:lnTo>
                    <a:lnTo>
                      <a:pt x="0" y="88"/>
                    </a:lnTo>
                    <a:close/>
                  </a:path>
                </a:pathLst>
              </a:custGeom>
              <a:noFill/>
              <a:ln w="12002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pic>
          <p:nvPicPr>
            <p:cNvPr id="18" name="image367.png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8890" y="3297759"/>
              <a:ext cx="2575560" cy="12261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763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17714"/>
            <a:ext cx="10353762" cy="818606"/>
          </a:xfrm>
        </p:spPr>
        <p:txBody>
          <a:bodyPr/>
          <a:lstStyle/>
          <a:p>
            <a:r>
              <a:rPr lang="en-IN" dirty="0" smtClean="0"/>
              <a:t>Out come of Kepler’s law of area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51909" y="1149531"/>
                <a:ext cx="9213668" cy="552123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effectLst/>
                  </a:rPr>
                  <a:t>The </a:t>
                </a:r>
                <a:r>
                  <a:rPr lang="en-US" cap="small" dirty="0">
                    <a:effectLst/>
                  </a:rPr>
                  <a:t>law</a:t>
                </a:r>
                <a:r>
                  <a:rPr lang="en-US" dirty="0">
                    <a:effectLst/>
                  </a:rPr>
                  <a:t> of </a:t>
                </a:r>
                <a:r>
                  <a:rPr lang="en-US" cap="small" dirty="0">
                    <a:effectLst/>
                  </a:rPr>
                  <a:t>areas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can</a:t>
                </a:r>
                <a:r>
                  <a:rPr lang="en-US" dirty="0">
                    <a:effectLst/>
                  </a:rPr>
                  <a:t> be understood </a:t>
                </a:r>
                <a:r>
                  <a:rPr lang="en-US" cap="small" dirty="0">
                    <a:effectLst/>
                  </a:rPr>
                  <a:t>as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an</a:t>
                </a:r>
                <a:r>
                  <a:rPr lang="en-US" dirty="0">
                    <a:effectLst/>
                  </a:rPr>
                  <a:t> outcome of </a:t>
                </a:r>
                <a:r>
                  <a:rPr lang="en-US" cap="small" dirty="0">
                    <a:effectLst/>
                  </a:rPr>
                  <a:t>conservation</a:t>
                </a:r>
                <a:r>
                  <a:rPr lang="en-US" dirty="0">
                    <a:effectLst/>
                  </a:rPr>
                  <a:t> of </a:t>
                </a:r>
                <a:r>
                  <a:rPr lang="en-US" cap="small" dirty="0">
                    <a:effectLst/>
                  </a:rPr>
                  <a:t>angular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momentum</a:t>
                </a:r>
              </a:p>
              <a:p>
                <a:r>
                  <a:rPr lang="en-US" dirty="0">
                    <a:effectLst/>
                  </a:rPr>
                  <a:t>It is </a:t>
                </a:r>
                <a:r>
                  <a:rPr lang="en-US" cap="small" dirty="0">
                    <a:effectLst/>
                  </a:rPr>
                  <a:t>valid</a:t>
                </a:r>
                <a:r>
                  <a:rPr lang="en-US" dirty="0">
                    <a:effectLst/>
                  </a:rPr>
                  <a:t> for </a:t>
                </a:r>
                <a:r>
                  <a:rPr lang="en-US" cap="small" dirty="0">
                    <a:effectLst/>
                  </a:rPr>
                  <a:t>any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central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force</a:t>
                </a:r>
              </a:p>
              <a:p>
                <a:r>
                  <a:rPr lang="en-US" dirty="0" smtClean="0">
                    <a:effectLst/>
                  </a:rPr>
                  <a:t>As shown in fig, </a:t>
                </a:r>
                <a:r>
                  <a:rPr lang="en-US" dirty="0">
                    <a:effectLst/>
                  </a:rPr>
                  <a:t>the  Sun  is </a:t>
                </a:r>
                <a:r>
                  <a:rPr lang="en-US" cap="small" dirty="0">
                    <a:effectLst/>
                  </a:rPr>
                  <a:t>at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S, </a:t>
                </a:r>
                <a:r>
                  <a:rPr lang="en-US" dirty="0">
                    <a:effectLst/>
                  </a:rPr>
                  <a:t>The position of </a:t>
                </a:r>
                <a:r>
                  <a:rPr lang="en-US" cap="small" dirty="0">
                    <a:effectLst/>
                  </a:rPr>
                  <a:t>planet</a:t>
                </a:r>
                <a:r>
                  <a:rPr lang="en-US" dirty="0">
                    <a:effectLst/>
                  </a:rPr>
                  <a:t> is </a:t>
                </a:r>
                <a:r>
                  <a:rPr lang="en-US" dirty="0" smtClean="0">
                    <a:effectLst/>
                  </a:rPr>
                  <a:t>denoted</a:t>
                </a:r>
                <a:r>
                  <a:rPr lang="en-IN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by  </a:t>
                </a:r>
                <a:r>
                  <a:rPr lang="en-US" i="1" dirty="0">
                    <a:effectLst/>
                  </a:rPr>
                  <a:t>r  </a:t>
                </a:r>
                <a:r>
                  <a:rPr lang="en-US" cap="small" dirty="0">
                    <a:effectLst/>
                  </a:rPr>
                  <a:t>and</a:t>
                </a:r>
                <a:r>
                  <a:rPr lang="en-US" dirty="0">
                    <a:effectLst/>
                  </a:rPr>
                  <a:t>  the  perpendicul</a:t>
                </a:r>
                <a:r>
                  <a:rPr lang="en-US" cap="small" dirty="0">
                    <a:effectLst/>
                  </a:rPr>
                  <a:t>ar</a:t>
                </a:r>
                <a:r>
                  <a:rPr lang="en-US" dirty="0">
                    <a:effectLst/>
                  </a:rPr>
                  <a:t>  component  of  </a:t>
                </a:r>
                <a:r>
                  <a:rPr lang="en-US" dirty="0" smtClean="0">
                    <a:effectLst/>
                  </a:rPr>
                  <a:t>its</a:t>
                </a:r>
                <a:r>
                  <a:rPr lang="en-IN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momentum </a:t>
                </a:r>
                <a:r>
                  <a:rPr lang="en-US" dirty="0">
                    <a:effectLst/>
                  </a:rPr>
                  <a:t>is denoted by  </a:t>
                </a:r>
                <a:r>
                  <a:rPr lang="en-US" i="1" dirty="0">
                    <a:effectLst/>
                  </a:rPr>
                  <a:t>p  </a:t>
                </a:r>
                <a:r>
                  <a:rPr lang="en-US" dirty="0">
                    <a:effectLst/>
                  </a:rPr>
                  <a:t>(component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i="1" dirty="0" smtClean="0">
                    <a:effectLst/>
                  </a:rPr>
                  <a:t>r </a:t>
                </a:r>
                <a:r>
                  <a:rPr lang="en-US" dirty="0" smtClean="0">
                    <a:effectLst/>
                  </a:rPr>
                  <a:t>)</a:t>
                </a:r>
              </a:p>
              <a:p>
                <a:r>
                  <a:rPr lang="en-US" dirty="0">
                    <a:effectLst/>
                  </a:rPr>
                  <a:t>The </a:t>
                </a:r>
                <a:r>
                  <a:rPr lang="en-US" cap="small" dirty="0">
                    <a:effectLst/>
                  </a:rPr>
                  <a:t>area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swept</a:t>
                </a:r>
                <a:r>
                  <a:rPr lang="en-US" dirty="0">
                    <a:effectLst/>
                  </a:rPr>
                  <a:t> by the </a:t>
                </a:r>
                <a:r>
                  <a:rPr lang="en-US" cap="small" dirty="0">
                    <a:effectLst/>
                  </a:rPr>
                  <a:t>planet</a:t>
                </a:r>
                <a:r>
                  <a:rPr lang="en-US" dirty="0">
                    <a:effectLst/>
                  </a:rPr>
                  <a:t> of </a:t>
                </a:r>
                <a:r>
                  <a:rPr lang="en-US" cap="small" dirty="0">
                    <a:effectLst/>
                  </a:rPr>
                  <a:t>mass</a:t>
                </a:r>
                <a:r>
                  <a:rPr lang="en-US" dirty="0">
                    <a:effectLst/>
                  </a:rPr>
                  <a:t> </a:t>
                </a:r>
                <a:r>
                  <a:rPr lang="en-US" i="1" dirty="0">
                    <a:effectLst/>
                  </a:rPr>
                  <a:t>m </a:t>
                </a:r>
                <a:r>
                  <a:rPr lang="en-US" dirty="0">
                    <a:effectLst/>
                  </a:rPr>
                  <a:t>in </a:t>
                </a:r>
                <a:r>
                  <a:rPr lang="en-US" dirty="0" smtClean="0">
                    <a:effectLst/>
                  </a:rPr>
                  <a:t>given</a:t>
                </a:r>
                <a:r>
                  <a:rPr lang="en-IN" dirty="0">
                    <a:effectLst/>
                  </a:rPr>
                  <a:t> </a:t>
                </a:r>
                <a:r>
                  <a:rPr lang="en-US" cap="small" dirty="0" smtClean="0">
                    <a:effectLst/>
                  </a:rPr>
                  <a:t>interval</a:t>
                </a:r>
                <a:r>
                  <a:rPr lang="en-US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 smtClean="0">
                    <a:effectLst/>
                  </a:rPr>
                  <a:t>t </a:t>
                </a:r>
                <a:r>
                  <a:rPr lang="en-US" dirty="0">
                    <a:effectLst/>
                  </a:rPr>
                  <a:t>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en-US" i="1" dirty="0">
                            <a:effectLst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 smtClean="0">
                    <a:effectLst/>
                  </a:rPr>
                  <a:t>which </a:t>
                </a:r>
                <a:r>
                  <a:rPr lang="en-US" dirty="0">
                    <a:effectLst/>
                  </a:rPr>
                  <a:t>is given </a:t>
                </a:r>
                <a:r>
                  <a:rPr lang="en-US" dirty="0" smtClean="0">
                    <a:effectLst/>
                  </a:rPr>
                  <a:t>by,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en-US" i="1" dirty="0">
                            <a:effectLst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i="1" dirty="0" smtClean="0">
                    <a:effectLst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effectLst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nor/>
                      </m:rPr>
                      <a:rPr lang="en-US" dirty="0">
                        <a:effectLst/>
                      </a:rPr>
                      <m:t>t</m:t>
                    </m:r>
                    <m:r>
                      <a:rPr lang="en-IN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b="0" dirty="0" smtClean="0">
                  <a:effectLst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IN" b="0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effectLst/>
                              </a:rPr>
                              <m:t>A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en-US" dirty="0">
                            <a:effectLst/>
                          </a:rPr>
                          <m:t>t</m:t>
                        </m:r>
                      </m:den>
                    </m:f>
                  </m:oMath>
                </a14:m>
                <a:r>
                  <a:rPr lang="en-IN" b="0" dirty="0" smtClean="0">
                    <a:effectLst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effectLst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IN" i="1" dirty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b="0" dirty="0" smtClean="0">
                  <a:effectLst/>
                </a:endParaRPr>
              </a:p>
              <a:p>
                <a:r>
                  <a:rPr lang="en-IN" dirty="0" smtClean="0">
                    <a:effectLst/>
                  </a:rPr>
                  <a:t>Since linear momentum p = mV, hence, V = p/m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IN" dirty="0">
                    <a:effectLst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effectLst/>
                              </a:rPr>
                              <m:t>A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en-US" dirty="0">
                            <a:effectLst/>
                          </a:rPr>
                          <m:t>t</m:t>
                        </m:r>
                      </m:den>
                    </m:f>
                  </m:oMath>
                </a14:m>
                <a:r>
                  <a:rPr lang="en-IN" dirty="0">
                    <a:effectLst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effectLst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num>
                      <m:den>
                        <m:r>
                          <a:rPr lang="en-IN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IN" i="1" dirty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b="0" dirty="0" smtClean="0">
                    <a:effectLst/>
                  </a:rPr>
                  <a:t>, but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IN" b="0" dirty="0" smtClean="0">
                    <a:effectLst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IN" b="0" dirty="0" smtClean="0">
                    <a:effectLst/>
                  </a:rPr>
                  <a:t> </a:t>
                </a:r>
                <a:endParaRPr lang="en-IN" dirty="0">
                  <a:effectLst/>
                </a:endParaRPr>
              </a:p>
              <a:p>
                <a:r>
                  <a:rPr lang="en-US" dirty="0">
                    <a:effectLst/>
                  </a:rPr>
                  <a:t>For </a:t>
                </a:r>
                <a:r>
                  <a:rPr lang="en-US" cap="small" dirty="0">
                    <a:effectLst/>
                  </a:rPr>
                  <a:t>central</a:t>
                </a:r>
                <a:r>
                  <a:rPr lang="en-US" dirty="0">
                    <a:effectLst/>
                  </a:rPr>
                  <a:t> force the </a:t>
                </a:r>
                <a:r>
                  <a:rPr lang="en-US" cap="small" dirty="0">
                    <a:effectLst/>
                  </a:rPr>
                  <a:t>angular</a:t>
                </a:r>
                <a:r>
                  <a:rPr lang="en-US" dirty="0">
                    <a:effectLst/>
                  </a:rPr>
                  <a:t> momentum is conserved</a:t>
                </a:r>
                <a:endParaRPr lang="en-IN" b="0" dirty="0" smtClean="0">
                  <a:effectLst/>
                </a:endParaRPr>
              </a:p>
              <a:p>
                <a:r>
                  <a:rPr lang="en-IN" b="0" dirty="0" smtClean="0">
                    <a:effectLst/>
                  </a:rPr>
                  <a:t> hence,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effectLst/>
                              </a:rPr>
                              <m:t>A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en-US" dirty="0">
                            <a:effectLst/>
                          </a:rPr>
                          <m:t>t</m:t>
                        </m:r>
                      </m:den>
                    </m:f>
                  </m:oMath>
                </a14:m>
                <a:r>
                  <a:rPr lang="en-IN" dirty="0">
                    <a:effectLst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IN" b="0" dirty="0" smtClean="0">
                    <a:effectLst/>
                  </a:rPr>
                  <a:t> = constant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dirty="0" smtClean="0">
                    <a:effectLst/>
                  </a:rPr>
                  <a:t>This </a:t>
                </a:r>
                <a:r>
                  <a:rPr lang="en-US" dirty="0">
                    <a:effectLst/>
                  </a:rPr>
                  <a:t>proves the </a:t>
                </a:r>
                <a:r>
                  <a:rPr lang="en-US" cap="small" dirty="0">
                    <a:effectLst/>
                  </a:rPr>
                  <a:t>law</a:t>
                </a:r>
                <a:r>
                  <a:rPr lang="en-US" dirty="0">
                    <a:effectLst/>
                  </a:rPr>
                  <a:t> of </a:t>
                </a:r>
                <a:r>
                  <a:rPr lang="en-US" cap="small" dirty="0">
                    <a:effectLst/>
                  </a:rPr>
                  <a:t>areas</a:t>
                </a:r>
                <a:endParaRPr lang="en-IN" b="0" dirty="0" smtClean="0">
                  <a:effectLst/>
                </a:endParaRPr>
              </a:p>
              <a:p>
                <a:endParaRPr lang="en-US" dirty="0" smtClean="0">
                  <a:effectLst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51909" y="1149531"/>
                <a:ext cx="9213668" cy="552123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0" y="1898469"/>
            <a:ext cx="2751909" cy="1375954"/>
            <a:chOff x="0" y="1898469"/>
            <a:chExt cx="2751909" cy="1375954"/>
          </a:xfrm>
        </p:grpSpPr>
        <p:sp>
          <p:nvSpPr>
            <p:cNvPr id="5" name="Rectangle 4"/>
            <p:cNvSpPr/>
            <p:nvPr/>
          </p:nvSpPr>
          <p:spPr>
            <a:xfrm>
              <a:off x="0" y="1898469"/>
              <a:ext cx="2751909" cy="137595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image367.png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" y="1953760"/>
              <a:ext cx="2575560" cy="12261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248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65760"/>
            <a:ext cx="10353762" cy="766354"/>
          </a:xfrm>
        </p:spPr>
        <p:txBody>
          <a:bodyPr>
            <a:normAutofit/>
          </a:bodyPr>
          <a:lstStyle/>
          <a:p>
            <a:r>
              <a:rPr lang="en-IN" dirty="0" smtClean="0"/>
              <a:t>Kepler’s 3</a:t>
            </a:r>
            <a:r>
              <a:rPr lang="en-IN" baseline="30000" dirty="0" smtClean="0"/>
              <a:t>rd</a:t>
            </a:r>
            <a:r>
              <a:rPr lang="en-IN" dirty="0" smtClean="0"/>
              <a:t> law (</a:t>
            </a:r>
            <a:r>
              <a:rPr lang="en-US" b="1" cap="small" dirty="0">
                <a:effectLst/>
              </a:rPr>
              <a:t>Law</a:t>
            </a:r>
            <a:r>
              <a:rPr lang="en-US" b="1" dirty="0">
                <a:effectLst/>
              </a:rPr>
              <a:t> of </a:t>
            </a:r>
            <a:r>
              <a:rPr lang="en-US" b="1" dirty="0" smtClean="0">
                <a:effectLst/>
              </a:rPr>
              <a:t>periods</a:t>
            </a:r>
            <a:r>
              <a:rPr lang="en-IN" b="1" dirty="0" smtClean="0">
                <a:effectLst/>
              </a:rPr>
              <a:t>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8674" y="1227909"/>
                <a:ext cx="11739155" cy="5434148"/>
              </a:xfrm>
            </p:spPr>
            <p:txBody>
              <a:bodyPr/>
              <a:lstStyle/>
              <a:p>
                <a:r>
                  <a:rPr lang="en-US" dirty="0">
                    <a:effectLst/>
                  </a:rPr>
                  <a:t>The   </a:t>
                </a:r>
                <a:r>
                  <a:rPr lang="en-US" cap="small" dirty="0">
                    <a:effectLst/>
                  </a:rPr>
                  <a:t>squar</a:t>
                </a:r>
                <a:r>
                  <a:rPr lang="en-US" dirty="0">
                    <a:effectLst/>
                  </a:rPr>
                  <a:t>e   of   the   time   period   </a:t>
                </a:r>
                <a:r>
                  <a:rPr lang="en-US" dirty="0" smtClean="0">
                    <a:effectLst/>
                  </a:rPr>
                  <a:t>of </a:t>
                </a:r>
                <a:r>
                  <a:rPr lang="en-US" b="1" dirty="0">
                    <a:effectLst/>
                  </a:rPr>
                  <a:t>revolution  of  </a:t>
                </a:r>
                <a:r>
                  <a:rPr lang="en-US" b="1" cap="small" dirty="0">
                    <a:effectLst/>
                  </a:rPr>
                  <a:t>a</a:t>
                </a:r>
                <a:r>
                  <a:rPr lang="en-US" b="1" dirty="0">
                    <a:effectLst/>
                  </a:rPr>
                  <a:t>  </a:t>
                </a:r>
                <a:r>
                  <a:rPr lang="en-US" b="1" cap="small" dirty="0">
                    <a:effectLst/>
                  </a:rPr>
                  <a:t>planet</a:t>
                </a:r>
                <a:r>
                  <a:rPr lang="en-US" b="1" dirty="0">
                    <a:effectLst/>
                  </a:rPr>
                  <a:t>  </a:t>
                </a:r>
                <a:r>
                  <a:rPr lang="en-US" b="1" cap="small" dirty="0">
                    <a:effectLst/>
                  </a:rPr>
                  <a:t>ar</a:t>
                </a:r>
                <a:r>
                  <a:rPr lang="en-US" b="1" dirty="0">
                    <a:effectLst/>
                  </a:rPr>
                  <a:t>ound  the  Sun  is pr</a:t>
                </a:r>
                <a:r>
                  <a:rPr lang="en-US" b="1" cap="small" dirty="0">
                    <a:effectLst/>
                  </a:rPr>
                  <a:t>oportional</a:t>
                </a:r>
                <a:r>
                  <a:rPr lang="en-US" b="1" dirty="0">
                    <a:effectLst/>
                  </a:rPr>
                  <a:t>  to  the  cube  of   the  </a:t>
                </a:r>
                <a:r>
                  <a:rPr lang="en-US" b="1" cap="small" dirty="0" smtClean="0">
                    <a:effectLst/>
                  </a:rPr>
                  <a:t>semi major </a:t>
                </a:r>
                <a:r>
                  <a:rPr lang="en-US" cap="small" dirty="0">
                    <a:effectLst/>
                  </a:rPr>
                  <a:t>axis</a:t>
                </a:r>
                <a:r>
                  <a:rPr lang="en-US" dirty="0">
                    <a:effectLst/>
                  </a:rPr>
                  <a:t> of the ellipse </a:t>
                </a:r>
                <a:r>
                  <a:rPr lang="en-US" cap="small" dirty="0">
                    <a:effectLst/>
                  </a:rPr>
                  <a:t>traced</a:t>
                </a:r>
                <a:r>
                  <a:rPr lang="en-US" dirty="0">
                    <a:effectLst/>
                  </a:rPr>
                  <a:t> by the </a:t>
                </a:r>
                <a:r>
                  <a:rPr lang="en-US" cap="small" dirty="0" smtClean="0">
                    <a:effectLst/>
                  </a:rPr>
                  <a:t>planet</a:t>
                </a:r>
                <a:endParaRPr lang="en-IN" cap="small" dirty="0">
                  <a:effectLst/>
                </a:endParaRPr>
              </a:p>
              <a:p>
                <a:r>
                  <a:rPr lang="en-US" dirty="0" smtClean="0">
                    <a:effectLst/>
                  </a:rPr>
                  <a:t>If r is length of </a:t>
                </a:r>
                <a:r>
                  <a:rPr lang="en-US" cap="small" dirty="0" smtClean="0">
                    <a:effectLst/>
                  </a:rPr>
                  <a:t>semi major</a:t>
                </a:r>
                <a:r>
                  <a:rPr lang="en-US" dirty="0" smtClean="0">
                    <a:effectLst/>
                  </a:rPr>
                  <a:t> </a:t>
                </a:r>
                <a:r>
                  <a:rPr lang="en-US" cap="small" dirty="0" smtClean="0">
                    <a:effectLst/>
                  </a:rPr>
                  <a:t>axis</a:t>
                </a:r>
                <a:r>
                  <a:rPr lang="en-US" dirty="0" smtClean="0">
                    <a:effectLst/>
                  </a:rPr>
                  <a:t> then, this </a:t>
                </a:r>
                <a:r>
                  <a:rPr lang="en-US" cap="small" dirty="0" smtClean="0">
                    <a:effectLst/>
                  </a:rPr>
                  <a:t>law</a:t>
                </a:r>
                <a:r>
                  <a:rPr lang="en-US" dirty="0" smtClean="0">
                    <a:effectLst/>
                  </a:rPr>
                  <a:t> </a:t>
                </a:r>
                <a:r>
                  <a:rPr lang="en-US" cap="small" dirty="0" smtClean="0">
                    <a:effectLst/>
                  </a:rPr>
                  <a:t>states</a:t>
                </a:r>
                <a:r>
                  <a:rPr lang="en-US" dirty="0" smtClean="0">
                    <a:effectLst/>
                  </a:rPr>
                  <a:t> </a:t>
                </a:r>
                <a:r>
                  <a:rPr lang="en-US" cap="small" dirty="0" smtClean="0">
                    <a:effectLst/>
                  </a:rPr>
                  <a:t>that </a:t>
                </a:r>
                <a:r>
                  <a:rPr lang="en-US" i="1" dirty="0">
                    <a:effectLst/>
                  </a:rPr>
                  <a:t>T </a:t>
                </a:r>
                <a:r>
                  <a:rPr lang="en-US" baseline="30000" dirty="0">
                    <a:effectLst/>
                  </a:rPr>
                  <a:t>2</a:t>
                </a:r>
                <a:r>
                  <a:rPr lang="en-US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effectLst/>
                  </a:rPr>
                  <a:t> </a:t>
                </a:r>
                <a:r>
                  <a:rPr lang="en-US" i="1" dirty="0" smtClean="0">
                    <a:effectLst/>
                  </a:rPr>
                  <a:t>r</a:t>
                </a:r>
                <a:r>
                  <a:rPr lang="en-US" baseline="30000" dirty="0" smtClean="0">
                    <a:effectLst/>
                  </a:rPr>
                  <a:t>3 </a:t>
                </a:r>
                <a:endParaRPr lang="en-IN" dirty="0">
                  <a:effectLst/>
                </a:endParaRPr>
              </a:p>
              <a:p>
                <a:r>
                  <a:rPr lang="en-US" dirty="0">
                    <a:effectLst/>
                  </a:rPr>
                  <a:t>Kepler’s   </a:t>
                </a:r>
                <a:r>
                  <a:rPr lang="en-US" cap="small" dirty="0">
                    <a:effectLst/>
                  </a:rPr>
                  <a:t>laws</a:t>
                </a:r>
                <a:r>
                  <a:rPr lang="en-US" dirty="0">
                    <a:effectLst/>
                  </a:rPr>
                  <a:t>   </a:t>
                </a:r>
                <a:r>
                  <a:rPr lang="en-US" cap="small" dirty="0">
                    <a:effectLst/>
                  </a:rPr>
                  <a:t>were</a:t>
                </a:r>
                <a:r>
                  <a:rPr lang="en-US" dirty="0">
                    <a:effectLst/>
                  </a:rPr>
                  <a:t>   </a:t>
                </a:r>
                <a:r>
                  <a:rPr lang="en-US" cap="small" dirty="0">
                    <a:effectLst/>
                  </a:rPr>
                  <a:t>based</a:t>
                </a:r>
                <a:r>
                  <a:rPr lang="en-US" dirty="0">
                    <a:effectLst/>
                  </a:rPr>
                  <a:t>   on   </a:t>
                </a:r>
                <a:r>
                  <a:rPr lang="en-US" cap="small" dirty="0">
                    <a:effectLst/>
                  </a:rPr>
                  <a:t>regular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observations</a:t>
                </a:r>
                <a:r>
                  <a:rPr lang="en-US" dirty="0">
                    <a:effectLst/>
                  </a:rPr>
                  <a:t> of the motion of </a:t>
                </a:r>
                <a:r>
                  <a:rPr lang="en-US" cap="small" dirty="0" smtClean="0">
                    <a:effectLst/>
                  </a:rPr>
                  <a:t>planets</a:t>
                </a:r>
              </a:p>
              <a:p>
                <a:r>
                  <a:rPr lang="en-US" dirty="0" smtClean="0">
                    <a:effectLst/>
                  </a:rPr>
                  <a:t>Kepler </a:t>
                </a:r>
                <a:r>
                  <a:rPr lang="en-US" dirty="0">
                    <a:effectLst/>
                  </a:rPr>
                  <a:t>did not know why the </a:t>
                </a:r>
                <a:r>
                  <a:rPr lang="en-US" cap="small" dirty="0">
                    <a:effectLst/>
                  </a:rPr>
                  <a:t>planets</a:t>
                </a:r>
                <a:r>
                  <a:rPr lang="en-US" dirty="0">
                    <a:effectLst/>
                  </a:rPr>
                  <a:t> obey these </a:t>
                </a:r>
                <a:r>
                  <a:rPr lang="en-US" cap="small" dirty="0">
                    <a:effectLst/>
                  </a:rPr>
                  <a:t>laws</a:t>
                </a:r>
                <a:r>
                  <a:rPr lang="en-US" cap="small" dirty="0" smtClean="0">
                    <a:effectLst/>
                  </a:rPr>
                  <a:t>,.</a:t>
                </a:r>
                <a:r>
                  <a:rPr lang="en-IN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i.e</a:t>
                </a:r>
                <a:r>
                  <a:rPr lang="en-US" dirty="0">
                    <a:effectLst/>
                  </a:rPr>
                  <a:t>. he </a:t>
                </a:r>
                <a:r>
                  <a:rPr lang="en-US" cap="small" dirty="0">
                    <a:effectLst/>
                  </a:rPr>
                  <a:t>had</a:t>
                </a:r>
                <a:r>
                  <a:rPr lang="en-US" dirty="0">
                    <a:effectLst/>
                  </a:rPr>
                  <a:t> not derived these </a:t>
                </a:r>
                <a:r>
                  <a:rPr lang="en-US" cap="small" dirty="0">
                    <a:effectLst/>
                  </a:rPr>
                  <a:t>laws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674" y="1227909"/>
                <a:ext cx="11739155" cy="543414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52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effectLst/>
              </a:rPr>
              <a:t>Universal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Law</a:t>
            </a:r>
            <a:r>
              <a:rPr lang="en-US" dirty="0">
                <a:effectLst/>
              </a:rPr>
              <a:t> of</a:t>
            </a:r>
            <a:r>
              <a:rPr lang="en-US" cap="small" dirty="0">
                <a:effectLst/>
              </a:rPr>
              <a:t> Gravitation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When objects </a:t>
            </a:r>
            <a:r>
              <a:rPr lang="en-US" cap="small" dirty="0">
                <a:effectLst/>
              </a:rPr>
              <a:t>are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released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near</a:t>
            </a:r>
            <a:r>
              <a:rPr lang="en-US" dirty="0">
                <a:effectLst/>
              </a:rPr>
              <a:t> the </a:t>
            </a:r>
            <a:r>
              <a:rPr lang="en-US" cap="small" dirty="0">
                <a:effectLst/>
              </a:rPr>
              <a:t>surface</a:t>
            </a:r>
            <a:r>
              <a:rPr lang="en-US" dirty="0">
                <a:effectLst/>
              </a:rPr>
              <a:t> of  the  </a:t>
            </a:r>
            <a:r>
              <a:rPr lang="en-US" cap="small" dirty="0">
                <a:effectLst/>
              </a:rPr>
              <a:t>Earth,</a:t>
            </a:r>
            <a:r>
              <a:rPr lang="en-US" dirty="0">
                <a:effectLst/>
              </a:rPr>
              <a:t>  they  </a:t>
            </a:r>
            <a:r>
              <a:rPr lang="en-US" cap="small" dirty="0">
                <a:effectLst/>
              </a:rPr>
              <a:t>always</a:t>
            </a:r>
            <a:r>
              <a:rPr lang="en-US" dirty="0">
                <a:effectLst/>
              </a:rPr>
              <a:t>  </a:t>
            </a:r>
            <a:r>
              <a:rPr lang="en-US" cap="small" dirty="0">
                <a:effectLst/>
              </a:rPr>
              <a:t>fall</a:t>
            </a:r>
            <a:r>
              <a:rPr lang="en-US" dirty="0">
                <a:effectLst/>
              </a:rPr>
              <a:t>  down  to  the ground, i.e., the </a:t>
            </a:r>
            <a:r>
              <a:rPr lang="en-US" cap="small" dirty="0">
                <a:effectLst/>
              </a:rPr>
              <a:t>Earth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attracts</a:t>
            </a:r>
            <a:r>
              <a:rPr lang="en-US" dirty="0">
                <a:effectLst/>
              </a:rPr>
              <a:t> objects </a:t>
            </a:r>
            <a:r>
              <a:rPr lang="en-US" cap="small" dirty="0">
                <a:effectLst/>
              </a:rPr>
              <a:t>towards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itself</a:t>
            </a:r>
          </a:p>
          <a:p>
            <a:r>
              <a:rPr lang="en-US" cap="small" dirty="0">
                <a:effectLst/>
              </a:rPr>
              <a:t>Galileo</a:t>
            </a:r>
            <a:r>
              <a:rPr lang="en-US" dirty="0">
                <a:effectLst/>
              </a:rPr>
              <a:t>  (1564-1642)  pointed  out  </a:t>
            </a:r>
            <a:r>
              <a:rPr lang="en-US" cap="small" dirty="0">
                <a:effectLst/>
              </a:rPr>
              <a:t>that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heavy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and</a:t>
            </a:r>
            <a:r>
              <a:rPr lang="en-US" dirty="0">
                <a:effectLst/>
              </a:rPr>
              <a:t> light objects, when </a:t>
            </a:r>
            <a:r>
              <a:rPr lang="en-US" cap="small" dirty="0">
                <a:effectLst/>
              </a:rPr>
              <a:t>released</a:t>
            </a:r>
            <a:r>
              <a:rPr lang="en-US" dirty="0">
                <a:effectLst/>
              </a:rPr>
              <a:t> from the </a:t>
            </a:r>
            <a:r>
              <a:rPr lang="en-US" cap="small" dirty="0">
                <a:effectLst/>
              </a:rPr>
              <a:t>same</a:t>
            </a:r>
            <a:r>
              <a:rPr lang="en-US" dirty="0">
                <a:effectLst/>
              </a:rPr>
              <a:t> height, </a:t>
            </a:r>
            <a:r>
              <a:rPr lang="en-US" cap="small" dirty="0">
                <a:effectLst/>
              </a:rPr>
              <a:t>fall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towards</a:t>
            </a:r>
            <a:r>
              <a:rPr lang="en-US" dirty="0">
                <a:effectLst/>
              </a:rPr>
              <a:t> the </a:t>
            </a:r>
            <a:r>
              <a:rPr lang="en-US" cap="small" dirty="0">
                <a:effectLst/>
              </a:rPr>
              <a:t>Earth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at</a:t>
            </a:r>
            <a:r>
              <a:rPr lang="en-US" dirty="0">
                <a:effectLst/>
              </a:rPr>
              <a:t> the </a:t>
            </a:r>
            <a:r>
              <a:rPr lang="en-US" cap="small" dirty="0">
                <a:effectLst/>
              </a:rPr>
              <a:t>same</a:t>
            </a:r>
            <a:r>
              <a:rPr lang="en-US" dirty="0">
                <a:effectLst/>
              </a:rPr>
              <a:t> speed,  i.e.,  they  </a:t>
            </a:r>
            <a:r>
              <a:rPr lang="en-US" cap="small" dirty="0">
                <a:effectLst/>
              </a:rPr>
              <a:t>have</a:t>
            </a:r>
            <a:r>
              <a:rPr lang="en-US" dirty="0">
                <a:effectLst/>
              </a:rPr>
              <a:t>  the  </a:t>
            </a:r>
            <a:r>
              <a:rPr lang="en-US" cap="small" dirty="0">
                <a:effectLst/>
              </a:rPr>
              <a:t>same</a:t>
            </a:r>
            <a:r>
              <a:rPr lang="en-US" dirty="0">
                <a:effectLst/>
              </a:rPr>
              <a:t>  </a:t>
            </a:r>
            <a:r>
              <a:rPr lang="en-US" cap="small" dirty="0" smtClean="0">
                <a:effectLst/>
              </a:rPr>
              <a:t>acceleration</a:t>
            </a:r>
          </a:p>
          <a:p>
            <a:r>
              <a:rPr lang="en-US" dirty="0">
                <a:effectLst/>
              </a:rPr>
              <a:t>Newton  went  beyond  (the  </a:t>
            </a:r>
            <a:r>
              <a:rPr lang="en-US" cap="small" dirty="0">
                <a:effectLst/>
              </a:rPr>
              <a:t>Earth</a:t>
            </a:r>
            <a:r>
              <a:rPr lang="en-US" dirty="0">
                <a:effectLst/>
              </a:rPr>
              <a:t>  </a:t>
            </a:r>
            <a:r>
              <a:rPr lang="en-US" cap="small" dirty="0">
                <a:effectLst/>
              </a:rPr>
              <a:t>and</a:t>
            </a:r>
            <a:r>
              <a:rPr lang="en-US" dirty="0">
                <a:effectLst/>
              </a:rPr>
              <a:t>  objects </a:t>
            </a:r>
            <a:r>
              <a:rPr lang="en-US" cap="small" dirty="0">
                <a:effectLst/>
              </a:rPr>
              <a:t>falling</a:t>
            </a:r>
            <a:r>
              <a:rPr lang="en-US" dirty="0">
                <a:effectLst/>
              </a:rPr>
              <a:t>  on  it)  </a:t>
            </a:r>
            <a:r>
              <a:rPr lang="en-US" cap="small" dirty="0">
                <a:effectLst/>
              </a:rPr>
              <a:t>and</a:t>
            </a:r>
            <a:r>
              <a:rPr lang="en-US" dirty="0">
                <a:effectLst/>
              </a:rPr>
              <a:t>  proposed  </a:t>
            </a:r>
            <a:r>
              <a:rPr lang="en-US" cap="small" dirty="0">
                <a:effectLst/>
              </a:rPr>
              <a:t>that</a:t>
            </a:r>
            <a:r>
              <a:rPr lang="en-US" dirty="0">
                <a:effectLst/>
              </a:rPr>
              <a:t>  the  force  of </a:t>
            </a:r>
            <a:r>
              <a:rPr lang="en-US" cap="small" dirty="0">
                <a:effectLst/>
              </a:rPr>
              <a:t>attraction</a:t>
            </a:r>
            <a:r>
              <a:rPr lang="en-US" dirty="0">
                <a:effectLst/>
              </a:rPr>
              <a:t> between </a:t>
            </a:r>
            <a:r>
              <a:rPr lang="en-US" cap="small" dirty="0">
                <a:effectLst/>
              </a:rPr>
              <a:t>masses</a:t>
            </a:r>
            <a:r>
              <a:rPr lang="en-US" dirty="0">
                <a:effectLst/>
              </a:rPr>
              <a:t> is </a:t>
            </a:r>
            <a:r>
              <a:rPr lang="en-US" cap="small" dirty="0" smtClean="0">
                <a:effectLst/>
              </a:rPr>
              <a:t>universal</a:t>
            </a:r>
          </a:p>
          <a:p>
            <a:r>
              <a:rPr lang="en-US" dirty="0">
                <a:effectLst/>
              </a:rPr>
              <a:t>Newton </a:t>
            </a:r>
            <a:r>
              <a:rPr lang="en-US" cap="small" dirty="0">
                <a:effectLst/>
              </a:rPr>
              <a:t>stated</a:t>
            </a:r>
            <a:r>
              <a:rPr lang="en-US" dirty="0">
                <a:effectLst/>
              </a:rPr>
              <a:t>  the  </a:t>
            </a:r>
            <a:r>
              <a:rPr lang="en-US" cap="small" dirty="0">
                <a:effectLst/>
              </a:rPr>
              <a:t>universal</a:t>
            </a:r>
            <a:r>
              <a:rPr lang="en-US" dirty="0">
                <a:effectLst/>
              </a:rPr>
              <a:t>  </a:t>
            </a:r>
            <a:r>
              <a:rPr lang="en-US" cap="small" dirty="0">
                <a:effectLst/>
              </a:rPr>
              <a:t>law</a:t>
            </a:r>
            <a:r>
              <a:rPr lang="en-US" dirty="0">
                <a:effectLst/>
              </a:rPr>
              <a:t>  of  </a:t>
            </a:r>
            <a:r>
              <a:rPr lang="en-US" cap="small" dirty="0">
                <a:effectLst/>
              </a:rPr>
              <a:t>gravitation</a:t>
            </a:r>
            <a:r>
              <a:rPr lang="en-US" dirty="0">
                <a:effectLst/>
              </a:rPr>
              <a:t>  which led to </a:t>
            </a:r>
            <a:r>
              <a:rPr lang="en-US" cap="small" dirty="0">
                <a:effectLst/>
              </a:rPr>
              <a:t>an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explanation</a:t>
            </a:r>
            <a:r>
              <a:rPr lang="en-US" dirty="0">
                <a:effectLst/>
              </a:rPr>
              <a:t> of </a:t>
            </a:r>
            <a:r>
              <a:rPr lang="en-US" cap="small" dirty="0">
                <a:effectLst/>
              </a:rPr>
              <a:t>terrestrial</a:t>
            </a:r>
            <a:r>
              <a:rPr lang="en-US" dirty="0">
                <a:effectLst/>
              </a:rPr>
              <a:t> </a:t>
            </a:r>
            <a:r>
              <a:rPr lang="en-US" cap="small" dirty="0" smtClean="0">
                <a:effectLst/>
              </a:rPr>
              <a:t>gravitation</a:t>
            </a:r>
          </a:p>
          <a:p>
            <a:r>
              <a:rPr lang="en-US" dirty="0">
                <a:effectLst/>
              </a:rPr>
              <a:t>It </a:t>
            </a:r>
            <a:r>
              <a:rPr lang="en-US" cap="small" dirty="0">
                <a:effectLst/>
              </a:rPr>
              <a:t>also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explain</a:t>
            </a:r>
            <a:r>
              <a:rPr lang="en-US" dirty="0">
                <a:effectLst/>
              </a:rPr>
              <a:t>s Kepler’s </a:t>
            </a:r>
            <a:r>
              <a:rPr lang="en-US" cap="small" dirty="0">
                <a:effectLst/>
              </a:rPr>
              <a:t>laws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and</a:t>
            </a:r>
            <a:r>
              <a:rPr lang="en-US" dirty="0">
                <a:effectLst/>
              </a:rPr>
              <a:t> provides the </a:t>
            </a:r>
            <a:r>
              <a:rPr lang="en-US" cap="small" dirty="0">
                <a:effectLst/>
              </a:rPr>
              <a:t>reason</a:t>
            </a:r>
            <a:r>
              <a:rPr lang="en-US" dirty="0">
                <a:effectLst/>
              </a:rPr>
              <a:t> behind the observed motion of </a:t>
            </a:r>
            <a:r>
              <a:rPr lang="en-US" cap="small" dirty="0">
                <a:effectLst/>
              </a:rPr>
              <a:t>planets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around</a:t>
            </a:r>
            <a:r>
              <a:rPr lang="en-US" dirty="0">
                <a:effectLst/>
              </a:rPr>
              <a:t> the Sun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28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21920"/>
            <a:ext cx="10353762" cy="1001486"/>
          </a:xfrm>
        </p:spPr>
        <p:txBody>
          <a:bodyPr>
            <a:normAutofit/>
          </a:bodyPr>
          <a:lstStyle/>
          <a:p>
            <a:r>
              <a:rPr lang="en-IN" dirty="0" smtClean="0"/>
              <a:t>Motion of moon </a:t>
            </a:r>
            <a:r>
              <a:rPr lang="en-IN" smtClean="0"/>
              <a:t>around earth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1256" y="1210491"/>
                <a:ext cx="11808823" cy="554736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>
                    <a:effectLst/>
                  </a:rPr>
                  <a:t>Newton  studied  the  motion  of moon </a:t>
                </a:r>
                <a:r>
                  <a:rPr lang="en-US" cap="small" dirty="0">
                    <a:effectLst/>
                  </a:rPr>
                  <a:t>around</a:t>
                </a:r>
                <a:r>
                  <a:rPr lang="en-US" dirty="0">
                    <a:effectLst/>
                  </a:rPr>
                  <a:t> the </a:t>
                </a:r>
                <a:r>
                  <a:rPr lang="en-US" cap="small" dirty="0" smtClean="0">
                    <a:effectLst/>
                  </a:rPr>
                  <a:t>Earth</a:t>
                </a:r>
              </a:p>
              <a:p>
                <a:r>
                  <a:rPr lang="en-IN" dirty="0">
                    <a:effectLst/>
                  </a:rPr>
                  <a:t> </a:t>
                </a:r>
                <a:r>
                  <a:rPr lang="en-US" dirty="0">
                    <a:effectLst/>
                  </a:rPr>
                  <a:t>The  motion  of  the moon is in </a:t>
                </a:r>
                <a:r>
                  <a:rPr lang="en-US" cap="small" dirty="0">
                    <a:effectLst/>
                  </a:rPr>
                  <a:t>almost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a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circular</a:t>
                </a:r>
                <a:r>
                  <a:rPr lang="en-US" dirty="0">
                    <a:effectLst/>
                  </a:rPr>
                  <a:t> orbit </a:t>
                </a:r>
                <a:r>
                  <a:rPr lang="en-US" cap="small" dirty="0">
                    <a:effectLst/>
                  </a:rPr>
                  <a:t>around</a:t>
                </a:r>
                <a:r>
                  <a:rPr lang="en-US" dirty="0">
                    <a:effectLst/>
                  </a:rPr>
                  <a:t> the </a:t>
                </a:r>
                <a:r>
                  <a:rPr lang="en-US" cap="small" dirty="0">
                    <a:effectLst/>
                  </a:rPr>
                  <a:t>Earth</a:t>
                </a:r>
                <a:r>
                  <a:rPr lang="en-US" dirty="0">
                    <a:effectLst/>
                  </a:rPr>
                  <a:t> with </a:t>
                </a:r>
                <a:r>
                  <a:rPr lang="en-US" cap="small" dirty="0">
                    <a:effectLst/>
                  </a:rPr>
                  <a:t>constant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angular</a:t>
                </a:r>
                <a:r>
                  <a:rPr lang="en-US" dirty="0">
                    <a:effectLst/>
                  </a:rPr>
                  <a:t> speed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IN" dirty="0" smtClean="0"/>
                  <a:t>.</a:t>
                </a:r>
              </a:p>
              <a:p>
                <a:r>
                  <a:rPr lang="en-US" dirty="0">
                    <a:effectLst/>
                  </a:rPr>
                  <a:t>As it is </a:t>
                </a:r>
                <a:r>
                  <a:rPr lang="en-US" cap="small" dirty="0">
                    <a:effectLst/>
                  </a:rPr>
                  <a:t>a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circular</a:t>
                </a:r>
                <a:r>
                  <a:rPr lang="en-US" dirty="0">
                    <a:effectLst/>
                  </a:rPr>
                  <a:t> motion</a:t>
                </a:r>
                <a:r>
                  <a:rPr lang="en-US" dirty="0" smtClean="0">
                    <a:effectLst/>
                  </a:rPr>
                  <a:t>, </a:t>
                </a:r>
                <a:r>
                  <a:rPr lang="en-US" cap="small" dirty="0">
                    <a:effectLst/>
                  </a:rPr>
                  <a:t>a</a:t>
                </a:r>
                <a:r>
                  <a:rPr lang="en-US" dirty="0">
                    <a:effectLst/>
                  </a:rPr>
                  <a:t>  force  directed  </a:t>
                </a:r>
                <a:r>
                  <a:rPr lang="en-US" cap="small" dirty="0">
                    <a:effectLst/>
                  </a:rPr>
                  <a:t>towards</a:t>
                </a:r>
                <a:r>
                  <a:rPr lang="en-US" dirty="0">
                    <a:effectLst/>
                  </a:rPr>
                  <a:t>  the </a:t>
                </a:r>
                <a:r>
                  <a:rPr lang="en-US" cap="small" dirty="0">
                    <a:effectLst/>
                  </a:rPr>
                  <a:t>Earth</a:t>
                </a:r>
                <a:r>
                  <a:rPr lang="en-US" dirty="0">
                    <a:effectLst/>
                  </a:rPr>
                  <a:t> which is </a:t>
                </a:r>
                <a:r>
                  <a:rPr lang="en-US" cap="small" dirty="0">
                    <a:effectLst/>
                  </a:rPr>
                  <a:t>at</a:t>
                </a:r>
                <a:r>
                  <a:rPr lang="en-US" dirty="0">
                    <a:effectLst/>
                  </a:rPr>
                  <a:t> the </a:t>
                </a:r>
                <a:r>
                  <a:rPr lang="en-US" dirty="0" err="1" smtClean="0">
                    <a:effectLst/>
                  </a:rPr>
                  <a:t>centre</a:t>
                </a:r>
                <a:r>
                  <a:rPr lang="en-US" dirty="0" smtClean="0">
                    <a:effectLst/>
                  </a:rPr>
                  <a:t> </a:t>
                </a:r>
                <a:r>
                  <a:rPr lang="en-US" dirty="0">
                    <a:effectLst/>
                  </a:rPr>
                  <a:t>of the </a:t>
                </a:r>
                <a:r>
                  <a:rPr lang="en-US" dirty="0" smtClean="0">
                    <a:effectLst/>
                  </a:rPr>
                  <a:t>circle.</a:t>
                </a:r>
              </a:p>
              <a:p>
                <a:r>
                  <a:rPr lang="en-US" dirty="0" smtClean="0">
                    <a:effectLst/>
                  </a:rPr>
                  <a:t>This </a:t>
                </a:r>
                <a:r>
                  <a:rPr lang="en-US" dirty="0">
                    <a:effectLst/>
                  </a:rPr>
                  <a:t>force is the </a:t>
                </a:r>
                <a:r>
                  <a:rPr lang="en-US" cap="small" dirty="0">
                    <a:effectLst/>
                  </a:rPr>
                  <a:t>centripetal</a:t>
                </a:r>
                <a:r>
                  <a:rPr lang="en-US" dirty="0">
                    <a:effectLst/>
                  </a:rPr>
                  <a:t> force, </a:t>
                </a:r>
                <a:r>
                  <a:rPr lang="en-US" cap="small" dirty="0">
                    <a:effectLst/>
                  </a:rPr>
                  <a:t>and</a:t>
                </a:r>
                <a:r>
                  <a:rPr lang="en-US" dirty="0">
                    <a:effectLst/>
                  </a:rPr>
                  <a:t> is given </a:t>
                </a:r>
                <a:r>
                  <a:rPr lang="en-US" dirty="0" smtClean="0">
                    <a:effectLst/>
                  </a:rPr>
                  <a:t>by F=</a:t>
                </a:r>
                <a:r>
                  <a:rPr lang="en-US" dirty="0" err="1" smtClean="0">
                    <a:effectLst/>
                  </a:rPr>
                  <a:t>mr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where m is mass of the moon and r is distance between centre of moon and centre of earth</a:t>
                </a:r>
                <a:endParaRPr lang="en-IN" dirty="0"/>
              </a:p>
              <a:p>
                <a:r>
                  <a:rPr lang="en-IN" dirty="0" smtClean="0"/>
                  <a:t>As per newton’s law of motion, F = ma</a:t>
                </a:r>
              </a:p>
              <a:p>
                <a:r>
                  <a:rPr lang="en-IN" dirty="0" smtClean="0"/>
                  <a:t>Hence, ma=</a:t>
                </a:r>
                <a:r>
                  <a:rPr lang="en-IN" dirty="0" err="1" smtClean="0"/>
                  <a:t>mr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marL="3690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	a = 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marL="36900" indent="0">
                  <a:buNone/>
                </a:pPr>
                <a:r>
                  <a:rPr lang="en-IN" dirty="0" smtClean="0"/>
                  <a:t>But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IN" dirty="0" smtClean="0"/>
                  <a:t> hence, a = </a:t>
                </a:r>
                <a:r>
                  <a:rPr lang="en-IN" dirty="0"/>
                  <a:t>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marL="36900" indent="0">
                  <a:buNone/>
                </a:pPr>
                <a:r>
                  <a:rPr lang="en-IN" dirty="0" smtClean="0"/>
                  <a:t>Since, r = </a:t>
                </a:r>
                <a:r>
                  <a:rPr lang="en-US" dirty="0">
                    <a:effectLst/>
                  </a:rPr>
                  <a:t>3.85×10</a:t>
                </a:r>
                <a:r>
                  <a:rPr lang="en-US" baseline="30000" dirty="0">
                    <a:effectLst/>
                  </a:rPr>
                  <a:t>5</a:t>
                </a:r>
                <a:r>
                  <a:rPr lang="en-US" dirty="0">
                    <a:effectLst/>
                  </a:rPr>
                  <a:t>  </a:t>
                </a:r>
                <a:r>
                  <a:rPr lang="en-US" dirty="0" smtClean="0">
                    <a:effectLst/>
                  </a:rPr>
                  <a:t>km and T = 27.3 after substituting these values on SI </a:t>
                </a:r>
              </a:p>
              <a:p>
                <a:pPr marL="36900" indent="0">
                  <a:buNone/>
                </a:pPr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a = </a:t>
                </a:r>
                <a:r>
                  <a:rPr lang="en-US" dirty="0">
                    <a:effectLst/>
                  </a:rPr>
                  <a:t>0.0027 m / </a:t>
                </a:r>
                <a:r>
                  <a:rPr lang="en-US" dirty="0" smtClean="0">
                    <a:effectLst/>
                  </a:rPr>
                  <a:t>s</a:t>
                </a:r>
                <a:r>
                  <a:rPr lang="en-US" baseline="30000" dirty="0" smtClean="0">
                    <a:effectLst/>
                  </a:rPr>
                  <a:t>2</a:t>
                </a:r>
              </a:p>
              <a:p>
                <a:r>
                  <a:rPr lang="en-US" dirty="0">
                    <a:effectLst/>
                  </a:rPr>
                  <a:t>This is the </a:t>
                </a:r>
                <a:r>
                  <a:rPr lang="en-US" cap="small" dirty="0">
                    <a:effectLst/>
                  </a:rPr>
                  <a:t>acceleration</a:t>
                </a:r>
                <a:r>
                  <a:rPr lang="en-US" dirty="0">
                    <a:effectLst/>
                  </a:rPr>
                  <a:t> of the moon which is </a:t>
                </a:r>
                <a:r>
                  <a:rPr lang="en-US" dirty="0" smtClean="0">
                    <a:effectLst/>
                  </a:rPr>
                  <a:t>directing </a:t>
                </a:r>
                <a:r>
                  <a:rPr lang="en-US" cap="small" dirty="0" smtClean="0">
                    <a:effectLst/>
                  </a:rPr>
                  <a:t>towards</a:t>
                </a:r>
                <a:r>
                  <a:rPr lang="en-US" dirty="0" smtClean="0">
                    <a:effectLst/>
                  </a:rPr>
                  <a:t> </a:t>
                </a:r>
                <a:r>
                  <a:rPr lang="en-US" dirty="0">
                    <a:effectLst/>
                  </a:rPr>
                  <a:t>the </a:t>
                </a:r>
                <a:r>
                  <a:rPr lang="en-US" dirty="0" err="1">
                    <a:effectLst/>
                  </a:rPr>
                  <a:t>centre</a:t>
                </a:r>
                <a:r>
                  <a:rPr lang="en-US" dirty="0">
                    <a:effectLst/>
                  </a:rPr>
                  <a:t> of the </a:t>
                </a:r>
                <a:r>
                  <a:rPr lang="en-US" cap="small" dirty="0" smtClean="0">
                    <a:effectLst/>
                  </a:rPr>
                  <a:t>Earth</a:t>
                </a:r>
              </a:p>
              <a:p>
                <a:r>
                  <a:rPr lang="en-US" dirty="0">
                    <a:effectLst/>
                  </a:rPr>
                  <a:t>As  this  </a:t>
                </a:r>
                <a:r>
                  <a:rPr lang="en-US" cap="small" dirty="0">
                    <a:effectLst/>
                  </a:rPr>
                  <a:t>acceleration</a:t>
                </a:r>
                <a:r>
                  <a:rPr lang="en-US" dirty="0">
                    <a:effectLst/>
                  </a:rPr>
                  <a:t>  is  much </a:t>
                </a:r>
                <a:r>
                  <a:rPr lang="en-US" cap="small" dirty="0">
                    <a:effectLst/>
                  </a:rPr>
                  <a:t>smaller</a:t>
                </a:r>
                <a:r>
                  <a:rPr lang="en-US" dirty="0">
                    <a:effectLst/>
                  </a:rPr>
                  <a:t>  </a:t>
                </a:r>
                <a:r>
                  <a:rPr lang="en-US" cap="small" dirty="0">
                    <a:effectLst/>
                  </a:rPr>
                  <a:t>than</a:t>
                </a:r>
                <a:r>
                  <a:rPr lang="en-US" dirty="0">
                    <a:effectLst/>
                  </a:rPr>
                  <a:t>  the  </a:t>
                </a:r>
                <a:r>
                  <a:rPr lang="en-US" cap="small" dirty="0">
                    <a:effectLst/>
                  </a:rPr>
                  <a:t>accelera</a:t>
                </a:r>
                <a:r>
                  <a:rPr lang="en-US" dirty="0">
                    <a:effectLst/>
                  </a:rPr>
                  <a:t>tion  felt  by  bodies </a:t>
                </a:r>
                <a:r>
                  <a:rPr lang="en-US" cap="small" dirty="0">
                    <a:effectLst/>
                  </a:rPr>
                  <a:t>near</a:t>
                </a:r>
                <a:r>
                  <a:rPr lang="en-US" dirty="0">
                    <a:effectLst/>
                  </a:rPr>
                  <a:t> the </a:t>
                </a:r>
                <a:r>
                  <a:rPr lang="en-US" cap="small" dirty="0">
                    <a:effectLst/>
                  </a:rPr>
                  <a:t>surface</a:t>
                </a:r>
                <a:r>
                  <a:rPr lang="en-US" dirty="0">
                    <a:effectLst/>
                  </a:rPr>
                  <a:t> of the </a:t>
                </a:r>
                <a:r>
                  <a:rPr lang="en-US" cap="small" dirty="0" smtClean="0">
                    <a:effectLst/>
                  </a:rPr>
                  <a:t>Earth, </a:t>
                </a:r>
                <a:r>
                  <a:rPr lang="en-US" dirty="0">
                    <a:effectLst/>
                  </a:rPr>
                  <a:t>he concluded </a:t>
                </a:r>
                <a:r>
                  <a:rPr lang="en-US" cap="small" dirty="0">
                    <a:effectLst/>
                  </a:rPr>
                  <a:t>that</a:t>
                </a:r>
                <a:r>
                  <a:rPr lang="en-US" dirty="0">
                    <a:effectLst/>
                  </a:rPr>
                  <a:t> the </a:t>
                </a:r>
                <a:r>
                  <a:rPr lang="en-US" cap="small" dirty="0">
                    <a:effectLst/>
                  </a:rPr>
                  <a:t>acceleration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felt </a:t>
                </a:r>
                <a:r>
                  <a:rPr lang="en-US" dirty="0">
                    <a:effectLst/>
                  </a:rPr>
                  <a:t>by </a:t>
                </a:r>
                <a:r>
                  <a:rPr lang="en-US" cap="small" dirty="0">
                    <a:effectLst/>
                  </a:rPr>
                  <a:t>an</a:t>
                </a:r>
                <a:r>
                  <a:rPr lang="en-US" dirty="0">
                    <a:effectLst/>
                  </a:rPr>
                  <a:t> object due to the </a:t>
                </a:r>
                <a:r>
                  <a:rPr lang="en-US" cap="small" dirty="0">
                    <a:effectLst/>
                  </a:rPr>
                  <a:t>gravitational</a:t>
                </a:r>
                <a:r>
                  <a:rPr lang="en-US" dirty="0">
                    <a:effectLst/>
                  </a:rPr>
                  <a:t> force of the </a:t>
                </a:r>
                <a:r>
                  <a:rPr lang="en-US" cap="small" dirty="0">
                    <a:effectLst/>
                  </a:rPr>
                  <a:t>Earth</a:t>
                </a:r>
                <a:r>
                  <a:rPr lang="en-US" dirty="0">
                    <a:effectLst/>
                  </a:rPr>
                  <a:t> must be </a:t>
                </a:r>
                <a:r>
                  <a:rPr lang="en-US" cap="small" dirty="0">
                    <a:effectLst/>
                  </a:rPr>
                  <a:t>decreasing</a:t>
                </a:r>
                <a:r>
                  <a:rPr lang="en-US" dirty="0">
                    <a:effectLst/>
                  </a:rPr>
                  <a:t> with </a:t>
                </a:r>
                <a:r>
                  <a:rPr lang="en-US" cap="small" dirty="0">
                    <a:effectLst/>
                  </a:rPr>
                  <a:t>distance</a:t>
                </a:r>
                <a:r>
                  <a:rPr lang="en-US" dirty="0">
                    <a:effectLst/>
                  </a:rPr>
                  <a:t> of the  body  from  the  </a:t>
                </a:r>
                <a:r>
                  <a:rPr lang="en-US" cap="small" dirty="0">
                    <a:effectLst/>
                  </a:rPr>
                  <a:t>Earth</a:t>
                </a:r>
                <a:endParaRPr lang="en-US" cap="small" dirty="0" smtClean="0">
                  <a:effectLst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256" y="1210491"/>
                <a:ext cx="11808823" cy="5547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16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65464"/>
            <a:ext cx="10353762" cy="975360"/>
          </a:xfrm>
        </p:spPr>
        <p:txBody>
          <a:bodyPr/>
          <a:lstStyle/>
          <a:p>
            <a:r>
              <a:rPr lang="en-IN" dirty="0" smtClean="0"/>
              <a:t>Newton’s law of gravitation with explanation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7714" y="1140825"/>
                <a:ext cx="11869783" cy="54254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IN" dirty="0" smtClean="0"/>
                  <a:t>Since,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𝑚𝑜𝑜𝑛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:r>
                  <a:rPr lang="en-US" dirty="0">
                    <a:effectLst/>
                  </a:rPr>
                  <a:t> 0.0027 m / </a:t>
                </a:r>
                <a:r>
                  <a:rPr lang="en-US" dirty="0" smtClean="0">
                    <a:effectLst/>
                  </a:rPr>
                  <a:t>s</a:t>
                </a:r>
                <a:r>
                  <a:rPr lang="en-US" baseline="30000" dirty="0" smtClean="0">
                    <a:effectLst/>
                  </a:rPr>
                  <a:t>2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𝑜𝑏𝑗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=9.8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dirty="0">
                        <a:effectLst/>
                      </a:rPr>
                      <m:t>s</m:t>
                    </m:r>
                    <m:r>
                      <m:rPr>
                        <m:nor/>
                      </m:rPr>
                      <a:rPr lang="en-US" baseline="30000" dirty="0">
                        <a:effectLst/>
                      </a:rPr>
                      <m:t>2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Hence,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𝑜𝑏𝑗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𝑚𝑜𝑜𝑛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9.8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0.0027</m:t>
                        </m:r>
                      </m:den>
                    </m:f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3600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𝐷𝑖𝑠𝑡𝑎𝑛𝑐𝑒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𝑐𝑒𝑛𝑡𝑒𝑟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𝑚𝑜𝑜𝑛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𝑐𝑒𝑛𝑡𝑒𝑟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𝑒𝑎𝑟𝑡h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𝑜𝑏𝑗𝑒𝑐𝑡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𝑐𝑒𝑛𝑡𝑒𝑟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𝑒𝑎𝑟𝑡h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3.85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𝑘𝑚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6378 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den>
                    </m:f>
                  </m:oMath>
                </a14:m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60</m:t>
                    </m:r>
                  </m:oMath>
                </a14:m>
                <a:endParaRPr lang="en-IN" dirty="0" smtClean="0"/>
              </a:p>
              <a:p>
                <a:r>
                  <a:rPr lang="en-US" dirty="0">
                    <a:effectLst/>
                  </a:rPr>
                  <a:t>Thus from the </a:t>
                </a:r>
                <a:r>
                  <a:rPr lang="en-US" cap="small" dirty="0">
                    <a:effectLst/>
                  </a:rPr>
                  <a:t>above</a:t>
                </a:r>
                <a:r>
                  <a:rPr lang="en-US" dirty="0">
                    <a:effectLst/>
                  </a:rPr>
                  <a:t> two </a:t>
                </a:r>
                <a:r>
                  <a:rPr lang="en-US" cap="small" dirty="0">
                    <a:effectLst/>
                  </a:rPr>
                  <a:t>equations</a:t>
                </a:r>
                <a:r>
                  <a:rPr lang="en-US" dirty="0">
                    <a:effectLst/>
                  </a:rPr>
                  <a:t> we </a:t>
                </a:r>
                <a:r>
                  <a:rPr lang="en-US" dirty="0" smtClean="0">
                    <a:effectLst/>
                  </a:rPr>
                  <a:t>get,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𝑜𝑏𝑗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𝑚𝑜𝑜𝑛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𝐷𝑖𝑠𝑡𝑎𝑛𝑐𝑒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𝑚𝑜𝑜𝑛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𝐷𝑖𝑠𝑡𝑎𝑛𝑐𝑒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𝑜𝑏𝑗𝑒𝑐𝑡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dirty="0" smtClean="0"/>
              </a:p>
              <a:p>
                <a:r>
                  <a:rPr lang="en-US" dirty="0">
                    <a:effectLst/>
                  </a:rPr>
                  <a:t>Newton	</a:t>
                </a:r>
                <a:r>
                  <a:rPr lang="en-US" dirty="0" smtClean="0">
                    <a:effectLst/>
                  </a:rPr>
                  <a:t>therefore concluded</a:t>
                </a:r>
                <a:r>
                  <a:rPr lang="en-US" dirty="0">
                    <a:effectLst/>
                  </a:rPr>
                  <a:t>	</a:t>
                </a:r>
                <a:r>
                  <a:rPr lang="en-US" cap="small" dirty="0" smtClean="0">
                    <a:effectLst/>
                  </a:rPr>
                  <a:t>that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the</a:t>
                </a:r>
                <a:r>
                  <a:rPr lang="en-IN" dirty="0" smtClean="0">
                    <a:effectLst/>
                  </a:rPr>
                  <a:t> </a:t>
                </a:r>
                <a:r>
                  <a:rPr lang="en-US" cap="small" dirty="0" smtClean="0">
                    <a:effectLst/>
                  </a:rPr>
                  <a:t>acceleration</a:t>
                </a:r>
                <a:r>
                  <a:rPr lang="en-US" dirty="0" smtClean="0">
                    <a:effectLst/>
                  </a:rPr>
                  <a:t> </a:t>
                </a:r>
                <a:r>
                  <a:rPr lang="en-US" dirty="0">
                    <a:effectLst/>
                  </a:rPr>
                  <a:t>of </a:t>
                </a:r>
                <a:r>
                  <a:rPr lang="en-US" cap="small" dirty="0">
                    <a:effectLst/>
                  </a:rPr>
                  <a:t>an</a:t>
                </a:r>
                <a:r>
                  <a:rPr lang="en-US" dirty="0">
                    <a:effectLst/>
                  </a:rPr>
                  <a:t> object </a:t>
                </a:r>
                <a:r>
                  <a:rPr lang="en-US" cap="small" dirty="0">
                    <a:effectLst/>
                  </a:rPr>
                  <a:t>towards</a:t>
                </a:r>
                <a:r>
                  <a:rPr lang="en-US" dirty="0">
                    <a:effectLst/>
                  </a:rPr>
                  <a:t> the </a:t>
                </a:r>
                <a:r>
                  <a:rPr lang="en-US" cap="small" dirty="0">
                    <a:effectLst/>
                  </a:rPr>
                  <a:t>Earth</a:t>
                </a:r>
                <a:r>
                  <a:rPr lang="en-US" dirty="0">
                    <a:effectLst/>
                  </a:rPr>
                  <a:t> is inversely </a:t>
                </a:r>
                <a:r>
                  <a:rPr lang="en-US" cap="small" dirty="0">
                    <a:effectLst/>
                  </a:rPr>
                  <a:t>proportional</a:t>
                </a:r>
                <a:r>
                  <a:rPr lang="en-US" dirty="0">
                    <a:effectLst/>
                  </a:rPr>
                  <a:t> to the </a:t>
                </a:r>
                <a:r>
                  <a:rPr lang="en-US" cap="small" dirty="0">
                    <a:effectLst/>
                  </a:rPr>
                  <a:t>square</a:t>
                </a:r>
                <a:r>
                  <a:rPr lang="en-US" dirty="0">
                    <a:effectLst/>
                  </a:rPr>
                  <a:t> of </a:t>
                </a:r>
                <a:r>
                  <a:rPr lang="en-US" cap="small" dirty="0" smtClean="0">
                    <a:effectLst/>
                  </a:rPr>
                  <a:t>distance </a:t>
                </a:r>
                <a:r>
                  <a:rPr lang="en-US" dirty="0">
                    <a:effectLst/>
                  </a:rPr>
                  <a:t>of object from the </a:t>
                </a:r>
                <a:r>
                  <a:rPr lang="en-US" dirty="0" err="1">
                    <a:effectLst/>
                  </a:rPr>
                  <a:t>centre</a:t>
                </a:r>
                <a:r>
                  <a:rPr lang="en-US" dirty="0">
                    <a:effectLst/>
                  </a:rPr>
                  <a:t> of </a:t>
                </a:r>
                <a:r>
                  <a:rPr lang="en-US" dirty="0" smtClean="0">
                    <a:effectLst/>
                  </a:rPr>
                  <a:t>the earth i.e. a</a:t>
                </a:r>
                <a14:m>
                  <m:oMath xmlns:m="http://schemas.openxmlformats.org/officeDocument/2006/math">
                    <m:r>
                      <a:rPr lang="en-IN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But F = </a:t>
                </a:r>
                <a:r>
                  <a:rPr lang="en-IN" dirty="0" err="1" smtClean="0"/>
                  <a:t>m.a</a:t>
                </a:r>
                <a:r>
                  <a:rPr lang="en-IN" dirty="0" smtClean="0"/>
                  <a:t> </a:t>
                </a:r>
              </a:p>
              <a:p>
                <a:r>
                  <a:rPr lang="en-US" dirty="0" smtClean="0">
                    <a:effectLst/>
                  </a:rPr>
                  <a:t>Therefore</a:t>
                </a:r>
                <a:r>
                  <a:rPr lang="en-US" dirty="0">
                    <a:effectLst/>
                  </a:rPr>
                  <a:t>, the force exerted by the </a:t>
                </a:r>
                <a:r>
                  <a:rPr lang="en-US" cap="small" dirty="0">
                    <a:effectLst/>
                  </a:rPr>
                  <a:t>Earth</a:t>
                </a:r>
                <a:r>
                  <a:rPr lang="en-US" dirty="0">
                    <a:effectLst/>
                  </a:rPr>
                  <a:t> on </a:t>
                </a:r>
                <a:r>
                  <a:rPr lang="en-US" cap="small" dirty="0">
                    <a:effectLst/>
                  </a:rPr>
                  <a:t>an</a:t>
                </a:r>
                <a:r>
                  <a:rPr lang="en-US" dirty="0">
                    <a:effectLst/>
                  </a:rPr>
                  <a:t> object of </a:t>
                </a:r>
                <a:r>
                  <a:rPr lang="en-US" cap="small" dirty="0">
                    <a:effectLst/>
                  </a:rPr>
                  <a:t>mass</a:t>
                </a:r>
                <a:r>
                  <a:rPr lang="en-US" dirty="0">
                    <a:effectLst/>
                  </a:rPr>
                  <a:t> </a:t>
                </a:r>
                <a:r>
                  <a:rPr lang="en-US" i="1" dirty="0">
                    <a:effectLst/>
                  </a:rPr>
                  <a:t>m </a:t>
                </a:r>
                <a:r>
                  <a:rPr lang="en-US" cap="small" dirty="0">
                    <a:effectLst/>
                  </a:rPr>
                  <a:t>at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a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distance</a:t>
                </a:r>
                <a:r>
                  <a:rPr lang="en-US" dirty="0">
                    <a:effectLst/>
                  </a:rPr>
                  <a:t> </a:t>
                </a:r>
                <a:r>
                  <a:rPr lang="en-US" i="1" dirty="0">
                    <a:effectLst/>
                  </a:rPr>
                  <a:t>r </a:t>
                </a:r>
                <a:r>
                  <a:rPr lang="en-US" dirty="0">
                    <a:effectLst/>
                  </a:rPr>
                  <a:t>from it </a:t>
                </a:r>
                <a:r>
                  <a:rPr lang="en-US" dirty="0" smtClean="0">
                    <a:effectLst/>
                  </a:rPr>
                  <a:t>is F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Similarly, </a:t>
                </a:r>
                <a:r>
                  <a:rPr lang="en-US" cap="small" dirty="0">
                    <a:effectLst/>
                  </a:rPr>
                  <a:t>an</a:t>
                </a:r>
                <a:r>
                  <a:rPr lang="en-US" dirty="0">
                    <a:effectLst/>
                  </a:rPr>
                  <a:t> object </a:t>
                </a:r>
                <a:r>
                  <a:rPr lang="en-US" cap="small" dirty="0">
                    <a:effectLst/>
                  </a:rPr>
                  <a:t>also</a:t>
                </a:r>
                <a:r>
                  <a:rPr lang="en-US" dirty="0">
                    <a:effectLst/>
                  </a:rPr>
                  <a:t> exerts </a:t>
                </a:r>
                <a:r>
                  <a:rPr lang="en-US" cap="small" dirty="0">
                    <a:effectLst/>
                  </a:rPr>
                  <a:t>a</a:t>
                </a:r>
                <a:r>
                  <a:rPr lang="en-US" dirty="0">
                    <a:effectLst/>
                  </a:rPr>
                  <a:t> force on the </a:t>
                </a:r>
                <a:r>
                  <a:rPr lang="en-US" cap="small" dirty="0">
                    <a:effectLst/>
                  </a:rPr>
                  <a:t>Earth</a:t>
                </a:r>
                <a:r>
                  <a:rPr lang="en-US" dirty="0">
                    <a:effectLst/>
                  </a:rPr>
                  <a:t> which </a:t>
                </a:r>
                <a:r>
                  <a:rPr lang="en-US" dirty="0" smtClean="0">
                    <a:effectLst/>
                  </a:rPr>
                  <a:t>is </a:t>
                </a:r>
                <a:r>
                  <a:rPr lang="en-US" dirty="0">
                    <a:effectLst/>
                  </a:rPr>
                  <a:t>F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dirty="0" smtClean="0"/>
              </a:p>
              <a:p>
                <a:r>
                  <a:rPr lang="en-US" dirty="0">
                    <a:effectLst/>
                  </a:rPr>
                  <a:t>Hence Newton concluded </a:t>
                </a:r>
                <a:r>
                  <a:rPr lang="en-US" cap="small" dirty="0">
                    <a:effectLst/>
                  </a:rPr>
                  <a:t>that</a:t>
                </a:r>
                <a:r>
                  <a:rPr lang="en-US" dirty="0">
                    <a:effectLst/>
                  </a:rPr>
                  <a:t> the </a:t>
                </a:r>
                <a:r>
                  <a:rPr lang="en-US" cap="small" dirty="0">
                    <a:effectLst/>
                  </a:rPr>
                  <a:t>gravitational</a:t>
                </a:r>
                <a:r>
                  <a:rPr lang="en-US" dirty="0">
                    <a:effectLst/>
                  </a:rPr>
                  <a:t> force between the </a:t>
                </a:r>
                <a:r>
                  <a:rPr lang="en-US" cap="small" dirty="0">
                    <a:effectLst/>
                  </a:rPr>
                  <a:t>Earth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and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an</a:t>
                </a:r>
                <a:r>
                  <a:rPr lang="en-US" dirty="0">
                    <a:effectLst/>
                  </a:rPr>
                  <a:t> object of </a:t>
                </a:r>
                <a:r>
                  <a:rPr lang="en-US" cap="small" dirty="0">
                    <a:effectLst/>
                  </a:rPr>
                  <a:t>mass</a:t>
                </a:r>
                <a:r>
                  <a:rPr lang="en-US" dirty="0">
                    <a:effectLst/>
                  </a:rPr>
                  <a:t> </a:t>
                </a:r>
                <a:r>
                  <a:rPr lang="en-US" i="1" dirty="0">
                    <a:effectLst/>
                  </a:rPr>
                  <a:t>m </a:t>
                </a:r>
                <a:r>
                  <a:rPr lang="en-US" dirty="0" smtClean="0">
                    <a:effectLst/>
                  </a:rPr>
                  <a:t>is </a:t>
                </a:r>
                <a:r>
                  <a:rPr lang="en-US" dirty="0">
                    <a:effectLst/>
                  </a:rPr>
                  <a:t>F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dirty="0" smtClean="0"/>
              </a:p>
              <a:p>
                <a:r>
                  <a:rPr lang="en-US" dirty="0" smtClean="0">
                    <a:effectLst/>
                  </a:rPr>
                  <a:t>Statement: Every  </a:t>
                </a:r>
                <a:r>
                  <a:rPr lang="en-US" cap="small" dirty="0">
                    <a:effectLst/>
                  </a:rPr>
                  <a:t>particle</a:t>
                </a:r>
                <a:r>
                  <a:rPr lang="en-US" dirty="0">
                    <a:effectLst/>
                  </a:rPr>
                  <a:t>  of  </a:t>
                </a:r>
                <a:r>
                  <a:rPr lang="en-US" cap="small" dirty="0">
                    <a:effectLst/>
                  </a:rPr>
                  <a:t>matter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attracts</a:t>
                </a:r>
                <a:r>
                  <a:rPr lang="en-US" dirty="0">
                    <a:effectLst/>
                  </a:rPr>
                  <a:t>  every other </a:t>
                </a:r>
                <a:r>
                  <a:rPr lang="en-US" cap="small" dirty="0">
                    <a:effectLst/>
                  </a:rPr>
                  <a:t>particl</a:t>
                </a:r>
                <a:r>
                  <a:rPr lang="en-US" dirty="0">
                    <a:effectLst/>
                  </a:rPr>
                  <a:t>e of </a:t>
                </a:r>
                <a:r>
                  <a:rPr lang="en-US" cap="small" dirty="0">
                    <a:effectLst/>
                  </a:rPr>
                  <a:t>matter</a:t>
                </a:r>
                <a:r>
                  <a:rPr lang="en-US" dirty="0">
                    <a:effectLst/>
                  </a:rPr>
                  <a:t> with </a:t>
                </a:r>
                <a:r>
                  <a:rPr lang="en-US" cap="small" dirty="0">
                    <a:effectLst/>
                  </a:rPr>
                  <a:t>a</a:t>
                </a:r>
                <a:r>
                  <a:rPr lang="en-US" dirty="0">
                    <a:effectLst/>
                  </a:rPr>
                  <a:t> force which </a:t>
                </a:r>
                <a:r>
                  <a:rPr lang="en-US" dirty="0" smtClean="0">
                    <a:effectLst/>
                  </a:rPr>
                  <a:t>is </a:t>
                </a:r>
                <a:r>
                  <a:rPr lang="en-US" dirty="0">
                    <a:effectLst/>
                  </a:rPr>
                  <a:t>directly pr</a:t>
                </a:r>
                <a:r>
                  <a:rPr lang="en-US" cap="small" dirty="0">
                    <a:effectLst/>
                  </a:rPr>
                  <a:t>oportional</a:t>
                </a:r>
                <a:r>
                  <a:rPr lang="en-US" dirty="0">
                    <a:effectLst/>
                  </a:rPr>
                  <a:t> to the product of </a:t>
                </a:r>
                <a:r>
                  <a:rPr lang="en-US" dirty="0" smtClean="0">
                    <a:effectLst/>
                  </a:rPr>
                  <a:t>their </a:t>
                </a:r>
                <a:r>
                  <a:rPr lang="en-US" cap="small" dirty="0">
                    <a:effectLst/>
                  </a:rPr>
                  <a:t>masses</a:t>
                </a:r>
                <a:r>
                  <a:rPr lang="en-US" dirty="0">
                    <a:effectLst/>
                  </a:rPr>
                  <a:t>  </a:t>
                </a:r>
                <a:r>
                  <a:rPr lang="en-US" cap="small" dirty="0">
                    <a:effectLst/>
                  </a:rPr>
                  <a:t>and</a:t>
                </a:r>
                <a:r>
                  <a:rPr lang="en-US" dirty="0">
                    <a:effectLst/>
                  </a:rPr>
                  <a:t>  inversely  pr</a:t>
                </a:r>
                <a:r>
                  <a:rPr lang="en-US" cap="small" dirty="0">
                    <a:effectLst/>
                  </a:rPr>
                  <a:t>oportional</a:t>
                </a:r>
                <a:r>
                  <a:rPr lang="en-US" dirty="0">
                    <a:effectLst/>
                  </a:rPr>
                  <a:t>  to  </a:t>
                </a:r>
                <a:r>
                  <a:rPr lang="en-US" dirty="0" smtClean="0">
                    <a:effectLst/>
                  </a:rPr>
                  <a:t>the </a:t>
                </a:r>
                <a:r>
                  <a:rPr lang="en-US" cap="small" dirty="0">
                    <a:effectLst/>
                  </a:rPr>
                  <a:t>squar</a:t>
                </a:r>
                <a:r>
                  <a:rPr lang="en-US" dirty="0">
                    <a:effectLst/>
                  </a:rPr>
                  <a:t>e of the </a:t>
                </a:r>
                <a:r>
                  <a:rPr lang="en-US" cap="small" dirty="0">
                    <a:effectLst/>
                  </a:rPr>
                  <a:t>distance</a:t>
                </a:r>
                <a:r>
                  <a:rPr lang="en-US" dirty="0">
                    <a:effectLst/>
                  </a:rPr>
                  <a:t> between </a:t>
                </a:r>
                <a:r>
                  <a:rPr lang="en-US" dirty="0" smtClean="0">
                    <a:effectLst/>
                  </a:rPr>
                  <a:t>them.</a:t>
                </a:r>
              </a:p>
              <a:p>
                <a:r>
                  <a:rPr lang="en-US" dirty="0">
                    <a:effectLst/>
                  </a:rPr>
                  <a:t>This  </a:t>
                </a:r>
                <a:r>
                  <a:rPr lang="en-US" cap="small" dirty="0">
                    <a:effectLst/>
                  </a:rPr>
                  <a:t>law</a:t>
                </a:r>
                <a:r>
                  <a:rPr lang="en-US" dirty="0">
                    <a:effectLst/>
                  </a:rPr>
                  <a:t>  is  </a:t>
                </a:r>
                <a:r>
                  <a:rPr lang="en-US" cap="small" dirty="0">
                    <a:effectLst/>
                  </a:rPr>
                  <a:t>applicable</a:t>
                </a:r>
                <a:r>
                  <a:rPr lang="en-US" dirty="0">
                    <a:effectLst/>
                  </a:rPr>
                  <a:t>  to  </a:t>
                </a:r>
                <a:r>
                  <a:rPr lang="en-US" cap="small" dirty="0">
                    <a:effectLst/>
                  </a:rPr>
                  <a:t>all</a:t>
                </a:r>
                <a:r>
                  <a:rPr lang="en-US" dirty="0">
                    <a:effectLst/>
                  </a:rPr>
                  <a:t>  </a:t>
                </a:r>
                <a:r>
                  <a:rPr lang="en-US" cap="small" dirty="0">
                    <a:effectLst/>
                  </a:rPr>
                  <a:t>material</a:t>
                </a:r>
                <a:r>
                  <a:rPr lang="en-US" dirty="0">
                    <a:effectLst/>
                  </a:rPr>
                  <a:t> objects  in  the  </a:t>
                </a:r>
                <a:r>
                  <a:rPr lang="en-US" dirty="0" smtClean="0">
                    <a:effectLst/>
                  </a:rPr>
                  <a:t>universe</a:t>
                </a:r>
              </a:p>
              <a:p>
                <a:r>
                  <a:rPr lang="en-US" dirty="0">
                    <a:effectLst/>
                  </a:rPr>
                  <a:t>Hence  it  is  known  </a:t>
                </a:r>
                <a:r>
                  <a:rPr lang="en-US" cap="small" dirty="0">
                    <a:effectLst/>
                  </a:rPr>
                  <a:t>as</a:t>
                </a:r>
                <a:r>
                  <a:rPr lang="en-US" dirty="0">
                    <a:effectLst/>
                  </a:rPr>
                  <a:t> the </a:t>
                </a:r>
                <a:r>
                  <a:rPr lang="en-US" cap="small" dirty="0">
                    <a:effectLst/>
                  </a:rPr>
                  <a:t>universal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law</a:t>
                </a:r>
                <a:r>
                  <a:rPr lang="en-US" dirty="0">
                    <a:effectLst/>
                  </a:rPr>
                  <a:t> of </a:t>
                </a:r>
                <a:r>
                  <a:rPr lang="en-US" cap="small" dirty="0">
                    <a:effectLst/>
                  </a:rPr>
                  <a:t>gravitation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7714" y="1140825"/>
                <a:ext cx="11869783" cy="54254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14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177</TotalTime>
  <Words>592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Calisto MT</vt:lpstr>
      <vt:lpstr>Cambria Math</vt:lpstr>
      <vt:lpstr>Trebuchet MS</vt:lpstr>
      <vt:lpstr>Wingdings 2</vt:lpstr>
      <vt:lpstr>Slate</vt:lpstr>
      <vt:lpstr>Gravitation</vt:lpstr>
      <vt:lpstr>Introduction</vt:lpstr>
      <vt:lpstr>Kepler’s Laws</vt:lpstr>
      <vt:lpstr>Out come of Kepler’s law of area</vt:lpstr>
      <vt:lpstr>Kepler’s 3rd law (Law of periods)</vt:lpstr>
      <vt:lpstr>Universal Law of Gravitation</vt:lpstr>
      <vt:lpstr>Motion of moon around earth</vt:lpstr>
      <vt:lpstr>Newton’s law of gravitation with explanation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Gravitation</dc:title>
  <dc:creator>siraj</dc:creator>
  <cp:lastModifiedBy>siraj</cp:lastModifiedBy>
  <cp:revision>19</cp:revision>
  <dcterms:created xsi:type="dcterms:W3CDTF">2021-04-22T04:44:06Z</dcterms:created>
  <dcterms:modified xsi:type="dcterms:W3CDTF">2021-05-03T07:51:38Z</dcterms:modified>
</cp:coreProperties>
</file>