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Semiconductor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Chap-16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0918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27018"/>
            <a:ext cx="10353761" cy="663195"/>
          </a:xfrm>
        </p:spPr>
        <p:txBody>
          <a:bodyPr/>
          <a:lstStyle/>
          <a:p>
            <a:r>
              <a:rPr lang="en-US" dirty="0">
                <a:effectLst/>
              </a:rPr>
              <a:t>Photo Diode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0582" y="1290214"/>
            <a:ext cx="8955955" cy="5363136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A photodiode is a special type of a p-n junction diode which converts light energy into electrical </a:t>
            </a:r>
            <a:r>
              <a:rPr lang="en-US" dirty="0" smtClean="0">
                <a:effectLst/>
              </a:rPr>
              <a:t>energy</a:t>
            </a:r>
          </a:p>
          <a:p>
            <a:r>
              <a:rPr lang="en-US" dirty="0">
                <a:effectLst/>
              </a:rPr>
              <a:t>It generates current when exposed to light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 It operates in reverse biased </a:t>
            </a:r>
            <a:r>
              <a:rPr lang="en-US" dirty="0" smtClean="0">
                <a:effectLst/>
              </a:rPr>
              <a:t>mode</a:t>
            </a:r>
          </a:p>
          <a:p>
            <a:r>
              <a:rPr lang="en-US" i="1" dirty="0">
                <a:effectLst/>
              </a:rPr>
              <a:t>Only </a:t>
            </a:r>
            <a:r>
              <a:rPr lang="en-US" i="1" dirty="0" smtClean="0">
                <a:effectLst/>
              </a:rPr>
              <a:t>minority </a:t>
            </a:r>
            <a:r>
              <a:rPr lang="en-US" i="1" dirty="0">
                <a:effectLst/>
              </a:rPr>
              <a:t>current flows through a </a:t>
            </a:r>
            <a:r>
              <a:rPr lang="en-US" i="1" dirty="0" smtClean="0">
                <a:effectLst/>
              </a:rPr>
              <a:t>photodiode</a:t>
            </a:r>
          </a:p>
          <a:p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Figure shows </a:t>
            </a:r>
            <a:r>
              <a:rPr lang="en-US" dirty="0">
                <a:effectLst/>
              </a:rPr>
              <a:t>schematic of the structure of a </a:t>
            </a:r>
            <a:r>
              <a:rPr lang="en-US" dirty="0" smtClean="0">
                <a:effectLst/>
              </a:rPr>
              <a:t>photodiode</a:t>
            </a:r>
          </a:p>
          <a:p>
            <a:r>
              <a:rPr lang="en-US" dirty="0">
                <a:effectLst/>
              </a:rPr>
              <a:t>The p-n junction of a photodiode is </a:t>
            </a:r>
            <a:r>
              <a:rPr lang="en-US" dirty="0" smtClean="0">
                <a:effectLst/>
              </a:rPr>
              <a:t>placed </a:t>
            </a:r>
            <a:r>
              <a:rPr lang="en-US" dirty="0">
                <a:effectLst/>
              </a:rPr>
              <a:t>inside a glass material so that only  the junction of a photodiode is exposed to light</a:t>
            </a:r>
            <a:endParaRPr lang="en-US" i="1" dirty="0" smtClean="0">
              <a:effectLst/>
            </a:endParaRPr>
          </a:p>
          <a:p>
            <a:r>
              <a:rPr lang="en-US" dirty="0">
                <a:effectLst/>
              </a:rPr>
              <a:t>Other part of the diode is generally painted with an opaque </a:t>
            </a:r>
            <a:r>
              <a:rPr lang="en-US" dirty="0" err="1">
                <a:effectLst/>
              </a:rPr>
              <a:t>colour</a:t>
            </a:r>
            <a:r>
              <a:rPr lang="en-US" dirty="0">
                <a:effectLst/>
              </a:rPr>
              <a:t> or covered</a:t>
            </a:r>
            <a:r>
              <a:rPr lang="en-US" dirty="0" smtClean="0">
                <a:effectLst/>
              </a:rPr>
              <a:t>.</a:t>
            </a:r>
          </a:p>
          <a:p>
            <a:r>
              <a:rPr lang="en-US" dirty="0">
                <a:effectLst/>
              </a:rPr>
              <a:t>When a p-n junction diode is reverse biased, a reverse saturation current flows through the </a:t>
            </a:r>
            <a:r>
              <a:rPr lang="en-US" dirty="0" smtClean="0">
                <a:effectLst/>
              </a:rPr>
              <a:t>junction</a:t>
            </a:r>
          </a:p>
          <a:p>
            <a:r>
              <a:rPr lang="en-US" dirty="0">
                <a:effectLst/>
              </a:rPr>
              <a:t>This current is due to the minority carriers on its either </a:t>
            </a:r>
            <a:r>
              <a:rPr lang="en-US" dirty="0" smtClean="0">
                <a:effectLst/>
              </a:rPr>
              <a:t>side</a:t>
            </a:r>
          </a:p>
          <a:p>
            <a:r>
              <a:rPr lang="en-US" i="1" dirty="0">
                <a:effectLst/>
              </a:rPr>
              <a:t>The reverse current  depends  only on the concentration of the minority carriers and not on the applied </a:t>
            </a:r>
            <a:r>
              <a:rPr lang="en-US" i="1" dirty="0" smtClean="0">
                <a:effectLst/>
              </a:rPr>
              <a:t>voltage</a:t>
            </a:r>
          </a:p>
          <a:p>
            <a:r>
              <a:rPr lang="en-US" dirty="0">
                <a:effectLst/>
              </a:rPr>
              <a:t>This current   is called the dark currant in a photodiode because it flows even when the photodiode is not illuminated</a:t>
            </a:r>
            <a:endParaRPr lang="en-IN" dirty="0"/>
          </a:p>
        </p:txBody>
      </p:sp>
      <p:sp>
        <p:nvSpPr>
          <p:cNvPr id="4" name="Rectangle 1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46687" y="3133961"/>
            <a:ext cx="2692307" cy="1620920"/>
            <a:chOff x="6669" y="206"/>
            <a:chExt cx="3475" cy="2131"/>
          </a:xfrm>
        </p:grpSpPr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6757" y="863"/>
              <a:ext cx="3127" cy="447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6757" y="2164"/>
              <a:ext cx="3127" cy="159"/>
            </a:xfrm>
            <a:prstGeom prst="rect">
              <a:avLst/>
            </a:pr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6757" y="863"/>
              <a:ext cx="3127" cy="1460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6757" y="1309"/>
              <a:ext cx="3127" cy="855"/>
            </a:xfrm>
            <a:custGeom>
              <a:avLst/>
              <a:gdLst>
                <a:gd name="T0" fmla="+- 0 9174 6757"/>
                <a:gd name="T1" fmla="*/ T0 w 3127"/>
                <a:gd name="T2" fmla="+- 0 1310 1310"/>
                <a:gd name="T3" fmla="*/ 1310 h 855"/>
                <a:gd name="T4" fmla="+- 0 7410 6757"/>
                <a:gd name="T5" fmla="*/ T4 w 3127"/>
                <a:gd name="T6" fmla="+- 0 1310 1310"/>
                <a:gd name="T7" fmla="*/ 1310 h 855"/>
                <a:gd name="T8" fmla="+- 0 6875 6757"/>
                <a:gd name="T9" fmla="*/ T8 w 3127"/>
                <a:gd name="T10" fmla="+- 0 1310 1310"/>
                <a:gd name="T11" fmla="*/ 1310 h 855"/>
                <a:gd name="T12" fmla="+- 0 6757 6757"/>
                <a:gd name="T13" fmla="*/ T12 w 3127"/>
                <a:gd name="T14" fmla="+- 0 1310 1310"/>
                <a:gd name="T15" fmla="*/ 1310 h 855"/>
                <a:gd name="T16" fmla="+- 0 6757 6757"/>
                <a:gd name="T17" fmla="*/ T16 w 3127"/>
                <a:gd name="T18" fmla="+- 0 2164 1310"/>
                <a:gd name="T19" fmla="*/ 2164 h 855"/>
                <a:gd name="T20" fmla="+- 0 9883 6757"/>
                <a:gd name="T21" fmla="*/ T20 w 3127"/>
                <a:gd name="T22" fmla="+- 0 2164 1310"/>
                <a:gd name="T23" fmla="*/ 2164 h 855"/>
                <a:gd name="T24" fmla="+- 0 9883 6757"/>
                <a:gd name="T25" fmla="*/ T24 w 3127"/>
                <a:gd name="T26" fmla="+- 0 1310 1310"/>
                <a:gd name="T27" fmla="*/ 1310 h 855"/>
                <a:gd name="T28" fmla="+- 0 9758 6757"/>
                <a:gd name="T29" fmla="*/ T28 w 3127"/>
                <a:gd name="T30" fmla="+- 0 1310 1310"/>
                <a:gd name="T31" fmla="*/ 1310 h 855"/>
                <a:gd name="T32" fmla="+- 0 9174 6757"/>
                <a:gd name="T33" fmla="*/ T32 w 3127"/>
                <a:gd name="T34" fmla="+- 0 1310 1310"/>
                <a:gd name="T35" fmla="*/ 1310 h 85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</a:cxnLst>
              <a:rect l="0" t="0" r="r" b="b"/>
              <a:pathLst>
                <a:path w="3127" h="855">
                  <a:moveTo>
                    <a:pt x="2417" y="0"/>
                  </a:moveTo>
                  <a:lnTo>
                    <a:pt x="653" y="0"/>
                  </a:lnTo>
                  <a:lnTo>
                    <a:pt x="118" y="0"/>
                  </a:lnTo>
                  <a:lnTo>
                    <a:pt x="0" y="0"/>
                  </a:lnTo>
                  <a:lnTo>
                    <a:pt x="0" y="854"/>
                  </a:lnTo>
                  <a:lnTo>
                    <a:pt x="3126" y="854"/>
                  </a:lnTo>
                  <a:lnTo>
                    <a:pt x="3126" y="0"/>
                  </a:lnTo>
                  <a:lnTo>
                    <a:pt x="3001" y="0"/>
                  </a:lnTo>
                  <a:lnTo>
                    <a:pt x="2417" y="0"/>
                  </a:lnTo>
                  <a:close/>
                </a:path>
              </a:pathLst>
            </a:custGeom>
            <a:noFill/>
            <a:ln w="2451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7208" y="1309"/>
              <a:ext cx="2308" cy="428"/>
            </a:xfrm>
            <a:custGeom>
              <a:avLst/>
              <a:gdLst>
                <a:gd name="T0" fmla="+- 0 9515 7208"/>
                <a:gd name="T1" fmla="*/ T0 w 2308"/>
                <a:gd name="T2" fmla="+- 0 1310 1310"/>
                <a:gd name="T3" fmla="*/ 1310 h 428"/>
                <a:gd name="T4" fmla="+- 0 7208 7208"/>
                <a:gd name="T5" fmla="*/ T4 w 2308"/>
                <a:gd name="T6" fmla="+- 0 1310 1310"/>
                <a:gd name="T7" fmla="*/ 1310 h 428"/>
                <a:gd name="T8" fmla="+- 0 7237 7208"/>
                <a:gd name="T9" fmla="*/ T8 w 2308"/>
                <a:gd name="T10" fmla="+- 0 1398 1310"/>
                <a:gd name="T11" fmla="*/ 1398 h 428"/>
                <a:gd name="T12" fmla="+- 0 7271 7208"/>
                <a:gd name="T13" fmla="*/ T12 w 2308"/>
                <a:gd name="T14" fmla="+- 0 1476 1310"/>
                <a:gd name="T15" fmla="*/ 1476 h 428"/>
                <a:gd name="T16" fmla="+- 0 7308 7208"/>
                <a:gd name="T17" fmla="*/ T16 w 2308"/>
                <a:gd name="T18" fmla="+- 0 1544 1310"/>
                <a:gd name="T19" fmla="*/ 1544 h 428"/>
                <a:gd name="T20" fmla="+- 0 7350 7208"/>
                <a:gd name="T21" fmla="*/ T20 w 2308"/>
                <a:gd name="T22" fmla="+- 0 1603 1310"/>
                <a:gd name="T23" fmla="*/ 1603 h 428"/>
                <a:gd name="T24" fmla="+- 0 7397 7208"/>
                <a:gd name="T25" fmla="*/ T24 w 2308"/>
                <a:gd name="T26" fmla="+- 0 1651 1310"/>
                <a:gd name="T27" fmla="*/ 1651 h 428"/>
                <a:gd name="T28" fmla="+- 0 7448 7208"/>
                <a:gd name="T29" fmla="*/ T28 w 2308"/>
                <a:gd name="T30" fmla="+- 0 1690 1310"/>
                <a:gd name="T31" fmla="*/ 1690 h 428"/>
                <a:gd name="T32" fmla="+- 0 7503 7208"/>
                <a:gd name="T33" fmla="*/ T32 w 2308"/>
                <a:gd name="T34" fmla="+- 0 1718 1310"/>
                <a:gd name="T35" fmla="*/ 1718 h 428"/>
                <a:gd name="T36" fmla="+- 0 7563 7208"/>
                <a:gd name="T37" fmla="*/ T36 w 2308"/>
                <a:gd name="T38" fmla="+- 0 1737 1310"/>
                <a:gd name="T39" fmla="*/ 1737 h 428"/>
                <a:gd name="T40" fmla="+- 0 9161 7208"/>
                <a:gd name="T41" fmla="*/ T40 w 2308"/>
                <a:gd name="T42" fmla="+- 0 1737 1310"/>
                <a:gd name="T43" fmla="*/ 1737 h 428"/>
                <a:gd name="T44" fmla="+- 0 9219 7208"/>
                <a:gd name="T45" fmla="*/ T44 w 2308"/>
                <a:gd name="T46" fmla="+- 0 1711 1310"/>
                <a:gd name="T47" fmla="*/ 1711 h 428"/>
                <a:gd name="T48" fmla="+- 0 9274 7208"/>
                <a:gd name="T49" fmla="*/ T48 w 2308"/>
                <a:gd name="T50" fmla="+- 0 1674 1310"/>
                <a:gd name="T51" fmla="*/ 1674 h 428"/>
                <a:gd name="T52" fmla="+- 0 9327 7208"/>
                <a:gd name="T53" fmla="*/ T52 w 2308"/>
                <a:gd name="T54" fmla="+- 0 1625 1310"/>
                <a:gd name="T55" fmla="*/ 1625 h 428"/>
                <a:gd name="T56" fmla="+- 0 9378 7208"/>
                <a:gd name="T57" fmla="*/ T56 w 2308"/>
                <a:gd name="T58" fmla="+- 0 1564 1310"/>
                <a:gd name="T59" fmla="*/ 1564 h 428"/>
                <a:gd name="T60" fmla="+- 0 9426 7208"/>
                <a:gd name="T61" fmla="*/ T60 w 2308"/>
                <a:gd name="T62" fmla="+- 0 1491 1310"/>
                <a:gd name="T63" fmla="*/ 1491 h 428"/>
                <a:gd name="T64" fmla="+- 0 9472 7208"/>
                <a:gd name="T65" fmla="*/ T64 w 2308"/>
                <a:gd name="T66" fmla="+- 0 1406 1310"/>
                <a:gd name="T67" fmla="*/ 1406 h 428"/>
                <a:gd name="T68" fmla="+- 0 9515 7208"/>
                <a:gd name="T69" fmla="*/ T68 w 2308"/>
                <a:gd name="T70" fmla="+- 0 1310 1310"/>
                <a:gd name="T71" fmla="*/ 1310 h 4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</a:cxnLst>
              <a:rect l="0" t="0" r="r" b="b"/>
              <a:pathLst>
                <a:path w="2308" h="428">
                  <a:moveTo>
                    <a:pt x="2307" y="0"/>
                  </a:moveTo>
                  <a:lnTo>
                    <a:pt x="0" y="0"/>
                  </a:lnTo>
                  <a:lnTo>
                    <a:pt x="29" y="88"/>
                  </a:lnTo>
                  <a:lnTo>
                    <a:pt x="63" y="166"/>
                  </a:lnTo>
                  <a:lnTo>
                    <a:pt x="100" y="234"/>
                  </a:lnTo>
                  <a:lnTo>
                    <a:pt x="142" y="293"/>
                  </a:lnTo>
                  <a:lnTo>
                    <a:pt x="189" y="341"/>
                  </a:lnTo>
                  <a:lnTo>
                    <a:pt x="240" y="380"/>
                  </a:lnTo>
                  <a:lnTo>
                    <a:pt x="295" y="408"/>
                  </a:lnTo>
                  <a:lnTo>
                    <a:pt x="355" y="427"/>
                  </a:lnTo>
                  <a:lnTo>
                    <a:pt x="1953" y="427"/>
                  </a:lnTo>
                  <a:lnTo>
                    <a:pt x="2011" y="401"/>
                  </a:lnTo>
                  <a:lnTo>
                    <a:pt x="2066" y="364"/>
                  </a:lnTo>
                  <a:lnTo>
                    <a:pt x="2119" y="315"/>
                  </a:lnTo>
                  <a:lnTo>
                    <a:pt x="2170" y="254"/>
                  </a:lnTo>
                  <a:lnTo>
                    <a:pt x="2218" y="181"/>
                  </a:lnTo>
                  <a:lnTo>
                    <a:pt x="2264" y="96"/>
                  </a:lnTo>
                  <a:lnTo>
                    <a:pt x="2307" y="0"/>
                  </a:lnTo>
                  <a:close/>
                </a:path>
              </a:pathLst>
            </a:custGeom>
            <a:solidFill>
              <a:srgbClr val="AFD1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20"/>
            <p:cNvSpPr>
              <a:spLocks/>
            </p:cNvSpPr>
            <p:nvPr/>
          </p:nvSpPr>
          <p:spPr bwMode="auto">
            <a:xfrm>
              <a:off x="7208" y="1309"/>
              <a:ext cx="2308" cy="428"/>
            </a:xfrm>
            <a:custGeom>
              <a:avLst/>
              <a:gdLst>
                <a:gd name="T0" fmla="+- 0 9174 7208"/>
                <a:gd name="T1" fmla="*/ T0 w 2308"/>
                <a:gd name="T2" fmla="+- 0 1310 1310"/>
                <a:gd name="T3" fmla="*/ 1310 h 428"/>
                <a:gd name="T4" fmla="+- 0 7410 7208"/>
                <a:gd name="T5" fmla="*/ T4 w 2308"/>
                <a:gd name="T6" fmla="+- 0 1310 1310"/>
                <a:gd name="T7" fmla="*/ 1310 h 428"/>
                <a:gd name="T8" fmla="+- 0 7208 7208"/>
                <a:gd name="T9" fmla="*/ T8 w 2308"/>
                <a:gd name="T10" fmla="+- 0 1310 1310"/>
                <a:gd name="T11" fmla="*/ 1310 h 428"/>
                <a:gd name="T12" fmla="+- 0 7237 7208"/>
                <a:gd name="T13" fmla="*/ T12 w 2308"/>
                <a:gd name="T14" fmla="+- 0 1398 1310"/>
                <a:gd name="T15" fmla="*/ 1398 h 428"/>
                <a:gd name="T16" fmla="+- 0 7271 7208"/>
                <a:gd name="T17" fmla="*/ T16 w 2308"/>
                <a:gd name="T18" fmla="+- 0 1476 1310"/>
                <a:gd name="T19" fmla="*/ 1476 h 428"/>
                <a:gd name="T20" fmla="+- 0 7308 7208"/>
                <a:gd name="T21" fmla="*/ T20 w 2308"/>
                <a:gd name="T22" fmla="+- 0 1544 1310"/>
                <a:gd name="T23" fmla="*/ 1544 h 428"/>
                <a:gd name="T24" fmla="+- 0 7350 7208"/>
                <a:gd name="T25" fmla="*/ T24 w 2308"/>
                <a:gd name="T26" fmla="+- 0 1603 1310"/>
                <a:gd name="T27" fmla="*/ 1603 h 428"/>
                <a:gd name="T28" fmla="+- 0 7397 7208"/>
                <a:gd name="T29" fmla="*/ T28 w 2308"/>
                <a:gd name="T30" fmla="+- 0 1651 1310"/>
                <a:gd name="T31" fmla="*/ 1651 h 428"/>
                <a:gd name="T32" fmla="+- 0 7448 7208"/>
                <a:gd name="T33" fmla="*/ T32 w 2308"/>
                <a:gd name="T34" fmla="+- 0 1690 1310"/>
                <a:gd name="T35" fmla="*/ 1690 h 428"/>
                <a:gd name="T36" fmla="+- 0 7503 7208"/>
                <a:gd name="T37" fmla="*/ T36 w 2308"/>
                <a:gd name="T38" fmla="+- 0 1718 1310"/>
                <a:gd name="T39" fmla="*/ 1718 h 428"/>
                <a:gd name="T40" fmla="+- 0 7563 7208"/>
                <a:gd name="T41" fmla="*/ T40 w 2308"/>
                <a:gd name="T42" fmla="+- 0 1737 1310"/>
                <a:gd name="T43" fmla="*/ 1737 h 428"/>
                <a:gd name="T44" fmla="+- 0 9161 7208"/>
                <a:gd name="T45" fmla="*/ T44 w 2308"/>
                <a:gd name="T46" fmla="+- 0 1737 1310"/>
                <a:gd name="T47" fmla="*/ 1737 h 428"/>
                <a:gd name="T48" fmla="+- 0 9219 7208"/>
                <a:gd name="T49" fmla="*/ T48 w 2308"/>
                <a:gd name="T50" fmla="+- 0 1711 1310"/>
                <a:gd name="T51" fmla="*/ 1711 h 428"/>
                <a:gd name="T52" fmla="+- 0 9274 7208"/>
                <a:gd name="T53" fmla="*/ T52 w 2308"/>
                <a:gd name="T54" fmla="+- 0 1674 1310"/>
                <a:gd name="T55" fmla="*/ 1674 h 428"/>
                <a:gd name="T56" fmla="+- 0 9327 7208"/>
                <a:gd name="T57" fmla="*/ T56 w 2308"/>
                <a:gd name="T58" fmla="+- 0 1625 1310"/>
                <a:gd name="T59" fmla="*/ 1625 h 428"/>
                <a:gd name="T60" fmla="+- 0 9378 7208"/>
                <a:gd name="T61" fmla="*/ T60 w 2308"/>
                <a:gd name="T62" fmla="+- 0 1564 1310"/>
                <a:gd name="T63" fmla="*/ 1564 h 428"/>
                <a:gd name="T64" fmla="+- 0 9426 7208"/>
                <a:gd name="T65" fmla="*/ T64 w 2308"/>
                <a:gd name="T66" fmla="+- 0 1491 1310"/>
                <a:gd name="T67" fmla="*/ 1491 h 428"/>
                <a:gd name="T68" fmla="+- 0 9472 7208"/>
                <a:gd name="T69" fmla="*/ T68 w 2308"/>
                <a:gd name="T70" fmla="+- 0 1406 1310"/>
                <a:gd name="T71" fmla="*/ 1406 h 428"/>
                <a:gd name="T72" fmla="+- 0 9515 7208"/>
                <a:gd name="T73" fmla="*/ T72 w 2308"/>
                <a:gd name="T74" fmla="+- 0 1310 1310"/>
                <a:gd name="T75" fmla="*/ 1310 h 428"/>
                <a:gd name="T76" fmla="+- 0 9325 7208"/>
                <a:gd name="T77" fmla="*/ T76 w 2308"/>
                <a:gd name="T78" fmla="+- 0 1310 1310"/>
                <a:gd name="T79" fmla="*/ 1310 h 428"/>
                <a:gd name="T80" fmla="+- 0 9174 7208"/>
                <a:gd name="T81" fmla="*/ T80 w 2308"/>
                <a:gd name="T82" fmla="+- 0 1310 1310"/>
                <a:gd name="T83" fmla="*/ 1310 h 42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</a:cxnLst>
              <a:rect l="0" t="0" r="r" b="b"/>
              <a:pathLst>
                <a:path w="2308" h="428">
                  <a:moveTo>
                    <a:pt x="1966" y="0"/>
                  </a:moveTo>
                  <a:lnTo>
                    <a:pt x="202" y="0"/>
                  </a:lnTo>
                  <a:lnTo>
                    <a:pt x="0" y="0"/>
                  </a:lnTo>
                  <a:lnTo>
                    <a:pt x="29" y="88"/>
                  </a:lnTo>
                  <a:lnTo>
                    <a:pt x="63" y="166"/>
                  </a:lnTo>
                  <a:lnTo>
                    <a:pt x="100" y="234"/>
                  </a:lnTo>
                  <a:lnTo>
                    <a:pt x="142" y="293"/>
                  </a:lnTo>
                  <a:lnTo>
                    <a:pt x="189" y="341"/>
                  </a:lnTo>
                  <a:lnTo>
                    <a:pt x="240" y="380"/>
                  </a:lnTo>
                  <a:lnTo>
                    <a:pt x="295" y="408"/>
                  </a:lnTo>
                  <a:lnTo>
                    <a:pt x="355" y="427"/>
                  </a:lnTo>
                  <a:lnTo>
                    <a:pt x="1953" y="427"/>
                  </a:lnTo>
                  <a:lnTo>
                    <a:pt x="2011" y="401"/>
                  </a:lnTo>
                  <a:lnTo>
                    <a:pt x="2066" y="364"/>
                  </a:lnTo>
                  <a:lnTo>
                    <a:pt x="2119" y="315"/>
                  </a:lnTo>
                  <a:lnTo>
                    <a:pt x="2170" y="254"/>
                  </a:lnTo>
                  <a:lnTo>
                    <a:pt x="2218" y="181"/>
                  </a:lnTo>
                  <a:lnTo>
                    <a:pt x="2264" y="96"/>
                  </a:lnTo>
                  <a:lnTo>
                    <a:pt x="2307" y="0"/>
                  </a:lnTo>
                  <a:lnTo>
                    <a:pt x="2117" y="0"/>
                  </a:lnTo>
                  <a:lnTo>
                    <a:pt x="1966" y="0"/>
                  </a:lnTo>
                  <a:close/>
                </a:path>
              </a:pathLst>
            </a:custGeom>
            <a:noFill/>
            <a:ln w="2451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Rectangle 21"/>
            <p:cNvSpPr>
              <a:spLocks noChangeArrowheads="1"/>
            </p:cNvSpPr>
            <p:nvPr/>
          </p:nvSpPr>
          <p:spPr bwMode="auto">
            <a:xfrm>
              <a:off x="6757" y="2164"/>
              <a:ext cx="3127" cy="160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6757" y="1309"/>
              <a:ext cx="3127" cy="855"/>
            </a:xfrm>
            <a:prstGeom prst="rect">
              <a:avLst/>
            </a:prstGeom>
            <a:solidFill>
              <a:srgbClr val="F375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6757" y="1309"/>
              <a:ext cx="3127" cy="855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6875" y="979"/>
              <a:ext cx="672" cy="331"/>
            </a:xfrm>
            <a:prstGeom prst="rect">
              <a:avLst/>
            </a:prstGeom>
            <a:solidFill>
              <a:srgbClr val="BB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6875" y="979"/>
              <a:ext cx="672" cy="331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9116" y="979"/>
              <a:ext cx="642" cy="331"/>
            </a:xfrm>
            <a:prstGeom prst="rect">
              <a:avLst/>
            </a:prstGeom>
            <a:solidFill>
              <a:srgbClr val="BB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9116" y="979"/>
              <a:ext cx="642" cy="331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7740" y="863"/>
              <a:ext cx="1241" cy="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7740" y="863"/>
              <a:ext cx="1241" cy="331"/>
            </a:xfrm>
            <a:prstGeom prst="rect">
              <a:avLst/>
            </a:prstGeom>
            <a:noFill/>
            <a:ln w="16116">
              <a:solidFill>
                <a:srgbClr val="231F2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8516" y="1135"/>
              <a:ext cx="371" cy="0"/>
            </a:xfrm>
            <a:prstGeom prst="line">
              <a:avLst/>
            </a:prstGeom>
            <a:noFill/>
            <a:ln w="75044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79" name="Picture 3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35" y="589"/>
              <a:ext cx="1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0" name="Picture 3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" y="583"/>
              <a:ext cx="1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1" name="Picture 3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04" y="589"/>
              <a:ext cx="1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2" name="Picture 3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97" y="583"/>
              <a:ext cx="1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3" name="Picture 3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72" y="589"/>
              <a:ext cx="16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4" name="Picture 3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66" y="583"/>
              <a:ext cx="174" cy="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5" name="Picture 37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7" y="1888"/>
              <a:ext cx="547" cy="1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6" name="Picture 38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8" y="252"/>
              <a:ext cx="1337" cy="8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87" name="Picture 39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33" y="205"/>
              <a:ext cx="1210" cy="4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" name="Freeform 40"/>
            <p:cNvSpPr>
              <a:spLocks/>
            </p:cNvSpPr>
            <p:nvPr/>
          </p:nvSpPr>
          <p:spPr bwMode="auto">
            <a:xfrm>
              <a:off x="9372" y="864"/>
              <a:ext cx="130" cy="101"/>
            </a:xfrm>
            <a:custGeom>
              <a:avLst/>
              <a:gdLst>
                <a:gd name="T0" fmla="+- 0 9502 9372"/>
                <a:gd name="T1" fmla="*/ T0 w 130"/>
                <a:gd name="T2" fmla="+- 0 864 864"/>
                <a:gd name="T3" fmla="*/ 864 h 101"/>
                <a:gd name="T4" fmla="+- 0 9437 9372"/>
                <a:gd name="T5" fmla="*/ T4 w 130"/>
                <a:gd name="T6" fmla="+- 0 964 864"/>
                <a:gd name="T7" fmla="*/ 964 h 101"/>
                <a:gd name="T8" fmla="+- 0 9372 9372"/>
                <a:gd name="T9" fmla="*/ T8 w 130"/>
                <a:gd name="T10" fmla="+- 0 864 864"/>
                <a:gd name="T11" fmla="*/ 864 h 10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</a:cxnLst>
              <a:rect l="0" t="0" r="r" b="b"/>
              <a:pathLst>
                <a:path w="130" h="101">
                  <a:moveTo>
                    <a:pt x="130" y="0"/>
                  </a:moveTo>
                  <a:lnTo>
                    <a:pt x="65" y="100"/>
                  </a:lnTo>
                  <a:lnTo>
                    <a:pt x="0" y="0"/>
                  </a:lnTo>
                </a:path>
              </a:pathLst>
            </a:custGeom>
            <a:noFill/>
            <a:ln w="16116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Line 41"/>
            <p:cNvSpPr>
              <a:spLocks noChangeShapeType="1"/>
            </p:cNvSpPr>
            <p:nvPr/>
          </p:nvSpPr>
          <p:spPr bwMode="auto">
            <a:xfrm>
              <a:off x="9437" y="683"/>
              <a:ext cx="0" cy="262"/>
            </a:xfrm>
            <a:prstGeom prst="line">
              <a:avLst/>
            </a:prstGeom>
            <a:noFill/>
            <a:ln w="16116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2090" name="Picture 42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" y="1297"/>
              <a:ext cx="2333" cy="4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Line 43"/>
            <p:cNvSpPr>
              <a:spLocks noChangeShapeType="1"/>
            </p:cNvSpPr>
            <p:nvPr/>
          </p:nvSpPr>
          <p:spPr bwMode="auto">
            <a:xfrm>
              <a:off x="8175" y="1997"/>
              <a:ext cx="71" cy="0"/>
            </a:xfrm>
            <a:prstGeom prst="line">
              <a:avLst/>
            </a:prstGeom>
            <a:noFill/>
            <a:ln w="5690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Text Box 44"/>
            <p:cNvSpPr txBox="1">
              <a:spLocks noChangeArrowheads="1"/>
            </p:cNvSpPr>
            <p:nvPr/>
          </p:nvSpPr>
          <p:spPr bwMode="auto">
            <a:xfrm>
              <a:off x="8057" y="1846"/>
              <a:ext cx="128" cy="2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Tx/>
                <a:buNone/>
                <a:tabLst/>
              </a:pPr>
              <a:r>
                <a:rPr kumimoji="0" lang="en-IN" altLang="en-US" sz="1000" b="0" i="0" u="none" strike="noStrike" cap="none" normalizeH="0" baseline="0" smtClean="0">
                  <a:ln>
                    <a:noFill/>
                  </a:ln>
                  <a:solidFill>
                    <a:srgbClr val="231F20"/>
                  </a:solidFill>
                  <a:effectLst/>
                  <a:latin typeface="Gill Sans MT" panose="020B0502020104020203" pitchFamily="34" charset="0"/>
                </a:rPr>
                <a:t>n</a:t>
              </a:r>
              <a:endPara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36" name="Picture 35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9" y="1524889"/>
            <a:ext cx="2857500" cy="1352550"/>
          </a:xfrm>
          <a:prstGeom prst="rect">
            <a:avLst/>
          </a:prstGeom>
        </p:spPr>
      </p:pic>
      <p:pic>
        <p:nvPicPr>
          <p:cNvPr id="47" name="image1676.jpeg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246325" y="5294817"/>
            <a:ext cx="1980565" cy="112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895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8937"/>
          </a:xfrm>
        </p:spPr>
        <p:txBody>
          <a:bodyPr/>
          <a:lstStyle/>
          <a:p>
            <a:r>
              <a:rPr lang="en-IN" dirty="0" smtClean="0"/>
              <a:t>Working of photo diode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1909" y="1637211"/>
            <a:ext cx="9213668" cy="4981303"/>
          </a:xfrm>
        </p:spPr>
        <p:txBody>
          <a:bodyPr/>
          <a:lstStyle/>
          <a:p>
            <a:r>
              <a:rPr lang="en-US" dirty="0">
                <a:effectLst/>
              </a:rPr>
              <a:t>When a p-n junction is illuminated, electron-hole pairs are generated in the  depletion </a:t>
            </a:r>
            <a:r>
              <a:rPr lang="en-US" dirty="0" smtClean="0">
                <a:effectLst/>
              </a:rPr>
              <a:t>region</a:t>
            </a:r>
          </a:p>
          <a:p>
            <a:r>
              <a:rPr lang="en-US" dirty="0">
                <a:effectLst/>
              </a:rPr>
              <a:t>The energy of the incident photons should be larger than the band gap of the semiconductor material used to fabricate the </a:t>
            </a:r>
            <a:r>
              <a:rPr lang="en-US" dirty="0" smtClean="0">
                <a:effectLst/>
              </a:rPr>
              <a:t>photodiode</a:t>
            </a:r>
          </a:p>
          <a:p>
            <a:r>
              <a:rPr lang="en-US">
                <a:effectLst/>
              </a:rPr>
              <a:t>The electrons and the holes are separated due to the </a:t>
            </a:r>
            <a:r>
              <a:rPr lang="en-US">
                <a:effectLst/>
              </a:rPr>
              <a:t>intrinsic </a:t>
            </a:r>
            <a:r>
              <a:rPr lang="en-US" smtClean="0">
                <a:effectLst/>
              </a:rPr>
              <a:t>electric </a:t>
            </a:r>
            <a:r>
              <a:rPr lang="en-US">
                <a:effectLst/>
              </a:rPr>
              <a:t>field present in the depletion region</a:t>
            </a:r>
            <a:endParaRPr lang="en-IN" dirty="0"/>
          </a:p>
        </p:txBody>
      </p:sp>
      <p:pic>
        <p:nvPicPr>
          <p:cNvPr id="4" name="image1677.pn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607" y="2655252"/>
            <a:ext cx="2413000" cy="1547495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9481964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</TotalTime>
  <Words>220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Bookman Old Style</vt:lpstr>
      <vt:lpstr>Gill Sans MT</vt:lpstr>
      <vt:lpstr>Rockwell</vt:lpstr>
      <vt:lpstr>Damask</vt:lpstr>
      <vt:lpstr>Semiconductor  </vt:lpstr>
      <vt:lpstr>Photo Diode</vt:lpstr>
      <vt:lpstr>Working of photo diode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  </dc:title>
  <dc:creator>siraj</dc:creator>
  <cp:lastModifiedBy>siraj</cp:lastModifiedBy>
  <cp:revision>5</cp:revision>
  <dcterms:created xsi:type="dcterms:W3CDTF">2020-11-27T11:17:16Z</dcterms:created>
  <dcterms:modified xsi:type="dcterms:W3CDTF">2020-11-27T11:32:56Z</dcterms:modified>
</cp:coreProperties>
</file>