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694484C-C24A-4342-A29A-28BBF1956D3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2CC135B-EE33-49CE-B679-31B0076E2F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5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484C-C24A-4342-A29A-28BBF1956D3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B-EE33-49CE-B679-31B0076E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4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484C-C24A-4342-A29A-28BBF1956D3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B-EE33-49CE-B679-31B0076E2F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32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484C-C24A-4342-A29A-28BBF1956D3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B-EE33-49CE-B679-31B0076E2F4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355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484C-C24A-4342-A29A-28BBF1956D3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B-EE33-49CE-B679-31B0076E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31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484C-C24A-4342-A29A-28BBF1956D3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B-EE33-49CE-B679-31B0076E2F4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26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484C-C24A-4342-A29A-28BBF1956D3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B-EE33-49CE-B679-31B0076E2F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70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484C-C24A-4342-A29A-28BBF1956D3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B-EE33-49CE-B679-31B0076E2F4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617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484C-C24A-4342-A29A-28BBF1956D3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B-EE33-49CE-B679-31B0076E2F4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50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484C-C24A-4342-A29A-28BBF1956D3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B-EE33-49CE-B679-31B0076E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2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484C-C24A-4342-A29A-28BBF1956D3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B-EE33-49CE-B679-31B0076E2F4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08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484C-C24A-4342-A29A-28BBF1956D3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B-EE33-49CE-B679-31B0076E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4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484C-C24A-4342-A29A-28BBF1956D3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B-EE33-49CE-B679-31B0076E2F4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58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484C-C24A-4342-A29A-28BBF1956D3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B-EE33-49CE-B679-31B0076E2F4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97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484C-C24A-4342-A29A-28BBF1956D3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B-EE33-49CE-B679-31B0076E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0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484C-C24A-4342-A29A-28BBF1956D3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B-EE33-49CE-B679-31B0076E2F4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65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484C-C24A-4342-A29A-28BBF1956D3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B-EE33-49CE-B679-31B0076E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0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94484C-C24A-4342-A29A-28BBF1956D3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CC135B-EE33-49CE-B679-31B0076E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phet.colorado.edu/sims/html/rutherford-scattering/latest/rutherford-scattering_e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hyperlink" Target="file:///E:\lectureppt\Rutherford%20Gold%20Foil%20Experiment%20-%20Backstage%20Science.mp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het.colorado.edu/sims/html/rutherford-scattering/latest/rutherford-scattering_e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het.colorado.edu/sims/html/rutherford-scattering/latest/rutherford-scattering_en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567083" y="1218066"/>
            <a:ext cx="68239" cy="81887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9191775" y="2661323"/>
            <a:ext cx="857534" cy="822275"/>
            <a:chOff x="7458501" y="2262119"/>
            <a:chExt cx="857534" cy="822275"/>
          </a:xfrm>
        </p:grpSpPr>
        <p:sp>
          <p:nvSpPr>
            <p:cNvPr id="5" name="Oval 4"/>
            <p:cNvSpPr/>
            <p:nvPr/>
          </p:nvSpPr>
          <p:spPr>
            <a:xfrm>
              <a:off x="7478973" y="2265528"/>
              <a:ext cx="818866" cy="818866"/>
            </a:xfrm>
            <a:prstGeom prst="ellipse">
              <a:avLst/>
            </a:prstGeom>
            <a:solidFill>
              <a:schemeClr val="tx1"/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588155" y="2442950"/>
              <a:ext cx="122830" cy="122830"/>
              <a:chOff x="6237027" y="2852382"/>
              <a:chExt cx="122830" cy="122830"/>
            </a:xfrm>
          </p:grpSpPr>
          <p:sp>
            <p:nvSpPr>
              <p:cNvPr id="11" name="Minus 10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0555" y="2595350"/>
              <a:ext cx="122830" cy="122830"/>
              <a:chOff x="6237027" y="2852382"/>
              <a:chExt cx="122830" cy="122830"/>
            </a:xfrm>
          </p:grpSpPr>
          <p:sp>
            <p:nvSpPr>
              <p:cNvPr id="15" name="Minus 14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892955" y="2747750"/>
              <a:ext cx="122830" cy="122830"/>
              <a:chOff x="6237027" y="2852382"/>
              <a:chExt cx="122830" cy="122830"/>
            </a:xfrm>
          </p:grpSpPr>
          <p:sp>
            <p:nvSpPr>
              <p:cNvPr id="18" name="Minus 17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045355" y="2900150"/>
              <a:ext cx="122830" cy="122830"/>
              <a:chOff x="6237027" y="2852382"/>
              <a:chExt cx="122830" cy="122830"/>
            </a:xfrm>
          </p:grpSpPr>
          <p:sp>
            <p:nvSpPr>
              <p:cNvPr id="21" name="Minus 20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458501" y="2646529"/>
              <a:ext cx="122830" cy="122830"/>
              <a:chOff x="6237027" y="2852382"/>
              <a:chExt cx="122830" cy="122830"/>
            </a:xfrm>
          </p:grpSpPr>
          <p:sp>
            <p:nvSpPr>
              <p:cNvPr id="24" name="Minus 23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65493" y="2771633"/>
              <a:ext cx="122830" cy="122830"/>
              <a:chOff x="6237027" y="2852382"/>
              <a:chExt cx="122830" cy="122830"/>
            </a:xfrm>
          </p:grpSpPr>
          <p:sp>
            <p:nvSpPr>
              <p:cNvPr id="27" name="Minus 26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763301" y="2951329"/>
              <a:ext cx="122830" cy="122830"/>
              <a:chOff x="6237027" y="2852382"/>
              <a:chExt cx="122830" cy="122830"/>
            </a:xfrm>
          </p:grpSpPr>
          <p:sp>
            <p:nvSpPr>
              <p:cNvPr id="30" name="Minus 29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542661" y="2867169"/>
              <a:ext cx="122830" cy="122830"/>
              <a:chOff x="6237027" y="2852382"/>
              <a:chExt cx="122830" cy="122830"/>
            </a:xfrm>
          </p:grpSpPr>
          <p:sp>
            <p:nvSpPr>
              <p:cNvPr id="33" name="Minus 32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20085" y="2280317"/>
              <a:ext cx="122830" cy="122830"/>
              <a:chOff x="6237027" y="2852382"/>
              <a:chExt cx="122830" cy="122830"/>
            </a:xfrm>
          </p:grpSpPr>
          <p:sp>
            <p:nvSpPr>
              <p:cNvPr id="36" name="Minus 35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72485" y="2432717"/>
              <a:ext cx="122830" cy="122830"/>
              <a:chOff x="6237027" y="2852382"/>
              <a:chExt cx="122830" cy="122830"/>
            </a:xfrm>
          </p:grpSpPr>
          <p:sp>
            <p:nvSpPr>
              <p:cNvPr id="39" name="Minus 38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8024885" y="2585117"/>
              <a:ext cx="122830" cy="122830"/>
              <a:chOff x="6237027" y="2852382"/>
              <a:chExt cx="122830" cy="122830"/>
            </a:xfrm>
          </p:grpSpPr>
          <p:sp>
            <p:nvSpPr>
              <p:cNvPr id="42" name="Minus 41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8177285" y="2737517"/>
              <a:ext cx="122830" cy="122830"/>
              <a:chOff x="6237027" y="2852382"/>
              <a:chExt cx="122830" cy="122830"/>
            </a:xfrm>
          </p:grpSpPr>
          <p:sp>
            <p:nvSpPr>
              <p:cNvPr id="45" name="Minus 44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8193205" y="2548720"/>
              <a:ext cx="122830" cy="122830"/>
              <a:chOff x="6237027" y="2852382"/>
              <a:chExt cx="122830" cy="122830"/>
            </a:xfrm>
          </p:grpSpPr>
          <p:sp>
            <p:nvSpPr>
              <p:cNvPr id="48" name="Minus 47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920249" y="2262119"/>
              <a:ext cx="122830" cy="122830"/>
              <a:chOff x="6237027" y="2852382"/>
              <a:chExt cx="122830" cy="122830"/>
            </a:xfrm>
          </p:grpSpPr>
          <p:sp>
            <p:nvSpPr>
              <p:cNvPr id="51" name="Minus 50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8099945" y="2373575"/>
              <a:ext cx="122830" cy="122830"/>
              <a:chOff x="6237027" y="2852382"/>
              <a:chExt cx="122830" cy="122830"/>
            </a:xfrm>
          </p:grpSpPr>
          <p:sp>
            <p:nvSpPr>
              <p:cNvPr id="54" name="Minus 53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980230" y="4438942"/>
            <a:ext cx="1467135" cy="1547871"/>
            <a:chOff x="6987654" y="3725840"/>
            <a:chExt cx="1467135" cy="1547871"/>
          </a:xfrm>
        </p:grpSpPr>
        <p:sp>
          <p:nvSpPr>
            <p:cNvPr id="6" name="Oval 5"/>
            <p:cNvSpPr/>
            <p:nvPr/>
          </p:nvSpPr>
          <p:spPr>
            <a:xfrm>
              <a:off x="7710985" y="4421875"/>
              <a:ext cx="68239" cy="9553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478973" y="4196687"/>
              <a:ext cx="518615" cy="5459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315201" y="4026089"/>
              <a:ext cx="834788" cy="8825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151427" y="3875964"/>
              <a:ext cx="1150962" cy="11850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987654" y="3725840"/>
              <a:ext cx="1467135" cy="14876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936169" y="4407095"/>
              <a:ext cx="122830" cy="122830"/>
              <a:chOff x="6237027" y="2852382"/>
              <a:chExt cx="122830" cy="122830"/>
            </a:xfrm>
          </p:grpSpPr>
          <p:sp>
            <p:nvSpPr>
              <p:cNvPr id="57" name="Minus 56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7883849" y="4777863"/>
              <a:ext cx="122830" cy="122830"/>
              <a:chOff x="6237027" y="2852382"/>
              <a:chExt cx="122830" cy="122830"/>
            </a:xfrm>
          </p:grpSpPr>
          <p:sp>
            <p:nvSpPr>
              <p:cNvPr id="60" name="Minus 59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7490334" y="4589063"/>
              <a:ext cx="122830" cy="122830"/>
              <a:chOff x="6237027" y="2852382"/>
              <a:chExt cx="122830" cy="122830"/>
            </a:xfrm>
          </p:grpSpPr>
          <p:sp>
            <p:nvSpPr>
              <p:cNvPr id="63" name="Minus 62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7642734" y="3977183"/>
              <a:ext cx="122830" cy="122830"/>
              <a:chOff x="6237027" y="2852382"/>
              <a:chExt cx="122830" cy="122830"/>
            </a:xfrm>
          </p:grpSpPr>
          <p:sp>
            <p:nvSpPr>
              <p:cNvPr id="66" name="Minus 65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8177273" y="4129583"/>
              <a:ext cx="122830" cy="122830"/>
              <a:chOff x="6237027" y="2852382"/>
              <a:chExt cx="122830" cy="122830"/>
            </a:xfrm>
          </p:grpSpPr>
          <p:sp>
            <p:nvSpPr>
              <p:cNvPr id="69" name="Minus 68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8329673" y="4705060"/>
              <a:ext cx="122830" cy="122830"/>
              <a:chOff x="6237027" y="2852382"/>
              <a:chExt cx="122830" cy="122830"/>
            </a:xfrm>
          </p:grpSpPr>
          <p:sp>
            <p:nvSpPr>
              <p:cNvPr id="72" name="Minus 71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7103647" y="4884756"/>
              <a:ext cx="122830" cy="122830"/>
              <a:chOff x="6237027" y="2852382"/>
              <a:chExt cx="122830" cy="122830"/>
            </a:xfrm>
          </p:grpSpPr>
          <p:sp>
            <p:nvSpPr>
              <p:cNvPr id="75" name="Minus 74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7078623" y="4382061"/>
              <a:ext cx="122830" cy="122830"/>
              <a:chOff x="6237027" y="2852382"/>
              <a:chExt cx="122830" cy="122830"/>
            </a:xfrm>
          </p:grpSpPr>
          <p:sp>
            <p:nvSpPr>
              <p:cNvPr id="78" name="Minus 77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7231023" y="3797477"/>
              <a:ext cx="122830" cy="122830"/>
              <a:chOff x="6237027" y="2852382"/>
              <a:chExt cx="122830" cy="122830"/>
            </a:xfrm>
          </p:grpSpPr>
          <p:sp>
            <p:nvSpPr>
              <p:cNvPr id="81" name="Minus 80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7710971" y="5150881"/>
              <a:ext cx="122830" cy="122830"/>
              <a:chOff x="6237027" y="2852382"/>
              <a:chExt cx="122830" cy="122830"/>
            </a:xfrm>
          </p:grpSpPr>
          <p:sp>
            <p:nvSpPr>
              <p:cNvPr id="84" name="Minus 83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4380933" y="1105471"/>
            <a:ext cx="4854055" cy="523220"/>
            <a:chOff x="3521122" y="996287"/>
            <a:chExt cx="3330054" cy="523220"/>
          </a:xfrm>
        </p:grpSpPr>
        <p:sp>
          <p:nvSpPr>
            <p:cNvPr id="86" name="TextBox 85"/>
            <p:cNvSpPr txBox="1"/>
            <p:nvPr/>
          </p:nvSpPr>
          <p:spPr>
            <a:xfrm>
              <a:off x="3521122" y="996287"/>
              <a:ext cx="33300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John Dalton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87" name="Right Arrow 86"/>
            <p:cNvSpPr/>
            <p:nvPr/>
          </p:nvSpPr>
          <p:spPr>
            <a:xfrm>
              <a:off x="4816141" y="1105468"/>
              <a:ext cx="1857613" cy="272953"/>
            </a:xfrm>
            <a:prstGeom prst="rightArrow">
              <a:avLst/>
            </a:prstGeom>
            <a:solidFill>
              <a:schemeClr val="accent3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230808" y="3018436"/>
            <a:ext cx="4601575" cy="523220"/>
            <a:chOff x="3521122" y="996287"/>
            <a:chExt cx="3330054" cy="523220"/>
          </a:xfrm>
        </p:grpSpPr>
        <p:sp>
          <p:nvSpPr>
            <p:cNvPr id="90" name="TextBox 89"/>
            <p:cNvSpPr txBox="1"/>
            <p:nvPr/>
          </p:nvSpPr>
          <p:spPr>
            <a:xfrm>
              <a:off x="3521122" y="996287"/>
              <a:ext cx="33300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J.J. Thomson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91" name="Right Arrow 90"/>
            <p:cNvSpPr/>
            <p:nvPr/>
          </p:nvSpPr>
          <p:spPr>
            <a:xfrm>
              <a:off x="4984984" y="1105469"/>
              <a:ext cx="1688771" cy="315032"/>
            </a:xfrm>
            <a:prstGeom prst="rightArrow">
              <a:avLst/>
            </a:prstGeom>
            <a:solidFill>
              <a:schemeClr val="accent3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514847" y="4955252"/>
            <a:ext cx="4217158" cy="523220"/>
            <a:chOff x="3515508" y="992845"/>
            <a:chExt cx="3330054" cy="523220"/>
          </a:xfrm>
        </p:grpSpPr>
        <p:sp>
          <p:nvSpPr>
            <p:cNvPr id="93" name="TextBox 92"/>
            <p:cNvSpPr txBox="1"/>
            <p:nvPr/>
          </p:nvSpPr>
          <p:spPr>
            <a:xfrm>
              <a:off x="3515508" y="992845"/>
              <a:ext cx="33300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Rutherford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94" name="Right Arrow 93"/>
            <p:cNvSpPr/>
            <p:nvPr/>
          </p:nvSpPr>
          <p:spPr>
            <a:xfrm>
              <a:off x="4984984" y="1105469"/>
              <a:ext cx="1688771" cy="315032"/>
            </a:xfrm>
            <a:prstGeom prst="rightArrow">
              <a:avLst/>
            </a:prstGeom>
            <a:solidFill>
              <a:schemeClr val="accent3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75" y="664331"/>
            <a:ext cx="1815160" cy="20480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4" y="1784160"/>
            <a:ext cx="1945456" cy="28697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754" y="3755488"/>
            <a:ext cx="1838325" cy="24860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8813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860" y="804707"/>
            <a:ext cx="4476466" cy="928556"/>
          </a:xfrm>
        </p:spPr>
        <p:txBody>
          <a:bodyPr/>
          <a:lstStyle/>
          <a:p>
            <a:r>
              <a:rPr lang="en-US" b="1" dirty="0"/>
              <a:t>Difficulties with Rutherford’s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8228" y="1883391"/>
            <a:ext cx="5469466" cy="41426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1) As per Rutherford atomic model, an </a:t>
            </a:r>
            <a:r>
              <a:rPr lang="en-US" dirty="0" smtClean="0"/>
              <a:t>electron moves with uniform velocity </a:t>
            </a:r>
            <a:r>
              <a:rPr lang="en-US" dirty="0"/>
              <a:t>along a circular orbit around the  nucleus.</a:t>
            </a:r>
          </a:p>
          <a:p>
            <a:r>
              <a:rPr lang="en-US" dirty="0"/>
              <a:t>Even  though   the   magnitude of its velocity is constant, its direction changes continuously and so the motion is an accelerated motion</a:t>
            </a:r>
          </a:p>
          <a:p>
            <a:r>
              <a:rPr lang="en-US" dirty="0"/>
              <a:t>Thus, the electron should emit electromagnetic radiation continuously, but this is not observed.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2) </a:t>
            </a:r>
            <a:r>
              <a:rPr lang="en-US" dirty="0"/>
              <a:t>If  electron will emits radiation, its energy would decrease and consequently, the radius of its orbit would decrease continuously.</a:t>
            </a:r>
          </a:p>
          <a:p>
            <a:r>
              <a:rPr lang="en-US" dirty="0"/>
              <a:t>It would </a:t>
            </a:r>
            <a:r>
              <a:rPr lang="en-US" dirty="0" smtClean="0"/>
              <a:t>then follow </a:t>
            </a:r>
            <a:r>
              <a:rPr lang="en-US" dirty="0"/>
              <a:t>spiral </a:t>
            </a:r>
            <a:r>
              <a:rPr lang="en-US" dirty="0" smtClean="0"/>
              <a:t>path and finally it should fall into </a:t>
            </a:r>
            <a:r>
              <a:rPr lang="en-US" dirty="0"/>
              <a:t>the nucleus, causing the atom to collapse and lose its atomic properties, but its not observed too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mtClean="0"/>
              <a:t>In short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11" y="4140456"/>
            <a:ext cx="2095500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" y="845521"/>
            <a:ext cx="5088603" cy="315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0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92328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Bohr’s 1</a:t>
            </a:r>
            <a:r>
              <a:rPr lang="en-US" baseline="30000" dirty="0" smtClean="0">
                <a:solidFill>
                  <a:srgbClr val="C00000"/>
                </a:solidFill>
              </a:rPr>
              <a:t>st</a:t>
            </a:r>
            <a:r>
              <a:rPr lang="en-US" dirty="0" smtClean="0">
                <a:solidFill>
                  <a:srgbClr val="C00000"/>
                </a:solidFill>
              </a:rPr>
              <a:t>  Postulates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7289041" cy="331893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Electron revolve in circular orbit around the nucleus, the necessary centripetal force provided by electrostatic force of attraction between positive charge nucleus and negative charge electron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Since centripetal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,    and Electrostatic force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Hence, for stable atom,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7289041" cy="3318936"/>
              </a:xfrm>
              <a:blipFill>
                <a:blip r:embed="rId2"/>
                <a:stretch>
                  <a:fillRect l="-1255" t="-3303" r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8756865" y="3084394"/>
            <a:ext cx="1690500" cy="1910957"/>
            <a:chOff x="8756865" y="3084394"/>
            <a:chExt cx="1690500" cy="1910957"/>
          </a:xfrm>
        </p:grpSpPr>
        <p:sp>
          <p:nvSpPr>
            <p:cNvPr id="8" name="Oval 7"/>
            <p:cNvSpPr/>
            <p:nvPr/>
          </p:nvSpPr>
          <p:spPr>
            <a:xfrm>
              <a:off x="9703561" y="3780429"/>
              <a:ext cx="68239" cy="9553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2" name="Oval 11"/>
            <p:cNvSpPr/>
            <p:nvPr/>
          </p:nvSpPr>
          <p:spPr>
            <a:xfrm>
              <a:off x="8980230" y="3084394"/>
              <a:ext cx="1467135" cy="14876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096223" y="4243310"/>
              <a:ext cx="122830" cy="122830"/>
              <a:chOff x="6237027" y="2852382"/>
              <a:chExt cx="122830" cy="122830"/>
            </a:xfrm>
          </p:grpSpPr>
          <p:sp>
            <p:nvSpPr>
              <p:cNvPr id="29" name="Minus 28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>
            <a:xfrm>
              <a:off x="9184934" y="4352492"/>
              <a:ext cx="580042" cy="547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219053" y="4626019"/>
                  <a:ext cx="2934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9053" y="4626019"/>
                  <a:ext cx="29343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 flipH="1">
              <a:off x="9219053" y="3834676"/>
              <a:ext cx="542754" cy="442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9240865" y="3828196"/>
                  <a:ext cx="2498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0865" y="3828196"/>
                  <a:ext cx="24981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195" r="-2439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756865" y="4213992"/>
                  <a:ext cx="2556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865" y="4213992"/>
                  <a:ext cx="25564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905" r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822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Bohr’s </a:t>
            </a:r>
            <a:r>
              <a:rPr lang="en-IN" b="1" dirty="0" smtClean="0">
                <a:solidFill>
                  <a:srgbClr val="C00000"/>
                </a:solidFill>
              </a:rPr>
              <a:t>2</a:t>
            </a:r>
            <a:r>
              <a:rPr lang="en-IN" b="1" baseline="30000" dirty="0" smtClean="0">
                <a:solidFill>
                  <a:srgbClr val="C00000"/>
                </a:solidFill>
              </a:rPr>
              <a:t>nd</a:t>
            </a:r>
            <a:r>
              <a:rPr lang="en-IN" b="1" dirty="0" smtClean="0">
                <a:solidFill>
                  <a:srgbClr val="C00000"/>
                </a:solidFill>
              </a:rPr>
              <a:t>  </a:t>
            </a:r>
            <a:r>
              <a:rPr lang="en-IN" b="1" dirty="0">
                <a:solidFill>
                  <a:srgbClr val="C00000"/>
                </a:solidFill>
              </a:rPr>
              <a:t>postulate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456597"/>
                <a:ext cx="7179859" cy="3480179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 Electron </a:t>
                </a:r>
                <a:r>
                  <a:rPr lang="en-IN" dirty="0"/>
                  <a:t>revolve only in those orbit for which angular momentum of moving electron is equal to integral multiple of h/2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dirty="0"/>
                  <a:t>where h is Planck’s constant.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 Since </a:t>
                </a:r>
                <a:r>
                  <a:rPr lang="en-IN" dirty="0"/>
                  <a:t>angular momentum of electron in respective orbit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and as per postulate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:r>
                  <a:rPr lang="en-IN" dirty="0" err="1" smtClean="0"/>
                  <a:t>nh</a:t>
                </a:r>
                <a:r>
                  <a:rPr lang="en-IN" dirty="0" smtClean="0"/>
                  <a:t>/2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 Hence</a:t>
                </a:r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:r>
                  <a:rPr lang="en-IN" dirty="0" err="1" smtClean="0"/>
                  <a:t>nh</a:t>
                </a:r>
                <a:r>
                  <a:rPr lang="en-IN" dirty="0" smtClean="0"/>
                  <a:t>/2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IN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:r>
                  <a:rPr lang="en-IN" dirty="0" smtClean="0"/>
                  <a:t>Such orbits are called stable orbits, electron in this orbit do not emit radiation.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:r>
                  <a:rPr lang="en-IN" dirty="0" smtClean="0"/>
                  <a:t>Thus, electrons in different orbits have different and definite values of angular momentum and energies.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456597"/>
                <a:ext cx="7179859" cy="3480179"/>
              </a:xfrm>
              <a:blipFill>
                <a:blip r:embed="rId2"/>
                <a:stretch>
                  <a:fillRect l="-1274" t="-4028" r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679976" y="2975212"/>
            <a:ext cx="2483893" cy="2470245"/>
            <a:chOff x="6987654" y="3725840"/>
            <a:chExt cx="1467135" cy="1547871"/>
          </a:xfrm>
        </p:grpSpPr>
        <p:sp>
          <p:nvSpPr>
            <p:cNvPr id="6" name="Oval 5"/>
            <p:cNvSpPr/>
            <p:nvPr/>
          </p:nvSpPr>
          <p:spPr>
            <a:xfrm>
              <a:off x="7710985" y="4421875"/>
              <a:ext cx="68239" cy="9553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478973" y="4196687"/>
              <a:ext cx="518615" cy="5459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315201" y="4026089"/>
              <a:ext cx="834788" cy="8825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151427" y="3875964"/>
              <a:ext cx="1150962" cy="11850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987654" y="3725840"/>
              <a:ext cx="1467135" cy="14876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936169" y="4407095"/>
              <a:ext cx="122830" cy="122830"/>
              <a:chOff x="6237027" y="2852382"/>
              <a:chExt cx="122830" cy="122830"/>
            </a:xfrm>
          </p:grpSpPr>
          <p:sp>
            <p:nvSpPr>
              <p:cNvPr id="39" name="Minus 38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883849" y="4777863"/>
              <a:ext cx="122830" cy="122830"/>
              <a:chOff x="6237027" y="2852382"/>
              <a:chExt cx="122830" cy="122830"/>
            </a:xfrm>
          </p:grpSpPr>
          <p:sp>
            <p:nvSpPr>
              <p:cNvPr id="37" name="Minus 36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490334" y="4589063"/>
              <a:ext cx="122830" cy="122830"/>
              <a:chOff x="6237027" y="2852382"/>
              <a:chExt cx="122830" cy="122830"/>
            </a:xfrm>
          </p:grpSpPr>
          <p:sp>
            <p:nvSpPr>
              <p:cNvPr id="35" name="Minus 34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642734" y="3977183"/>
              <a:ext cx="122830" cy="122830"/>
              <a:chOff x="6237027" y="2852382"/>
              <a:chExt cx="122830" cy="122830"/>
            </a:xfrm>
          </p:grpSpPr>
          <p:sp>
            <p:nvSpPr>
              <p:cNvPr id="33" name="Minus 32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177273" y="4129583"/>
              <a:ext cx="122830" cy="122830"/>
              <a:chOff x="6237027" y="2852382"/>
              <a:chExt cx="122830" cy="122830"/>
            </a:xfrm>
          </p:grpSpPr>
          <p:sp>
            <p:nvSpPr>
              <p:cNvPr id="31" name="Minus 30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329673" y="4705060"/>
              <a:ext cx="122830" cy="122830"/>
              <a:chOff x="6237027" y="2852382"/>
              <a:chExt cx="122830" cy="122830"/>
            </a:xfrm>
          </p:grpSpPr>
          <p:sp>
            <p:nvSpPr>
              <p:cNvPr id="29" name="Minus 28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103647" y="4884756"/>
              <a:ext cx="122830" cy="122830"/>
              <a:chOff x="6237027" y="2852382"/>
              <a:chExt cx="122830" cy="122830"/>
            </a:xfrm>
          </p:grpSpPr>
          <p:sp>
            <p:nvSpPr>
              <p:cNvPr id="27" name="Minus 26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078623" y="4382061"/>
              <a:ext cx="122830" cy="122830"/>
              <a:chOff x="6237027" y="2852382"/>
              <a:chExt cx="122830" cy="122830"/>
            </a:xfrm>
          </p:grpSpPr>
          <p:sp>
            <p:nvSpPr>
              <p:cNvPr id="25" name="Minus 24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231023" y="3797477"/>
              <a:ext cx="122830" cy="122830"/>
              <a:chOff x="6237027" y="2852382"/>
              <a:chExt cx="122830" cy="122830"/>
            </a:xfrm>
          </p:grpSpPr>
          <p:sp>
            <p:nvSpPr>
              <p:cNvPr id="23" name="Minus 22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710971" y="5150881"/>
              <a:ext cx="122830" cy="122830"/>
              <a:chOff x="6237027" y="2852382"/>
              <a:chExt cx="122830" cy="122830"/>
            </a:xfrm>
          </p:grpSpPr>
          <p:sp>
            <p:nvSpPr>
              <p:cNvPr id="21" name="Minus 20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361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Bohr’s </a:t>
            </a:r>
            <a:r>
              <a:rPr lang="en-IN" b="1" dirty="0" smtClean="0">
                <a:solidFill>
                  <a:srgbClr val="C00000"/>
                </a:solidFill>
              </a:rPr>
              <a:t>3</a:t>
            </a:r>
            <a:r>
              <a:rPr lang="en-IN" b="1" baseline="30000" dirty="0" smtClean="0">
                <a:solidFill>
                  <a:srgbClr val="C00000"/>
                </a:solidFill>
              </a:rPr>
              <a:t>rd</a:t>
            </a:r>
            <a:r>
              <a:rPr lang="en-IN" b="1" dirty="0" smtClean="0">
                <a:solidFill>
                  <a:srgbClr val="C00000"/>
                </a:solidFill>
              </a:rPr>
              <a:t>  </a:t>
            </a:r>
            <a:r>
              <a:rPr lang="en-IN" b="1" dirty="0">
                <a:solidFill>
                  <a:srgbClr val="C00000"/>
                </a:solidFill>
              </a:rPr>
              <a:t>postulate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15988"/>
                <a:ext cx="6702187" cy="3318936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When electron jumps from higher orbits to lower orbit, it emits energy in the form of quanta (Photon), the energy of photon is </a:t>
                </a:r>
                <a:r>
                  <a:rPr lang="en-IN" dirty="0" smtClean="0"/>
                  <a:t>equals to the energy </a:t>
                </a:r>
                <a:r>
                  <a:rPr lang="en-IN" dirty="0"/>
                  <a:t>difference between both the orbits.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Since energy of photon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𝑝h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υ</m:t>
                    </m:r>
                  </m:oMath>
                </a14:m>
                <a:r>
                  <a:rPr lang="en-IN" dirty="0"/>
                  <a:t> and as per postulate energy of photon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𝑝h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is energy of higher orbit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/>
                  <a:t> is energy of lower orbit.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Hence,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υ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15988"/>
                <a:ext cx="6702187" cy="3318936"/>
              </a:xfrm>
              <a:blipFill>
                <a:blip r:embed="rId2"/>
                <a:stretch>
                  <a:fillRect l="-1365" t="-2574" r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8598088" y="2975212"/>
            <a:ext cx="2575556" cy="2374068"/>
            <a:chOff x="8598088" y="2975212"/>
            <a:chExt cx="2575556" cy="2374068"/>
          </a:xfrm>
        </p:grpSpPr>
        <p:sp>
          <p:nvSpPr>
            <p:cNvPr id="5" name="Oval 4"/>
            <p:cNvSpPr/>
            <p:nvPr/>
          </p:nvSpPr>
          <p:spPr>
            <a:xfrm>
              <a:off x="9822704" y="4086013"/>
              <a:ext cx="115530" cy="1524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" name="Oval 5"/>
            <p:cNvSpPr/>
            <p:nvPr/>
          </p:nvSpPr>
          <p:spPr>
            <a:xfrm>
              <a:off x="9429902" y="3726636"/>
              <a:ext cx="878027" cy="8712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" name="Oval 6"/>
            <p:cNvSpPr/>
            <p:nvPr/>
          </p:nvSpPr>
          <p:spPr>
            <a:xfrm>
              <a:off x="9152633" y="3454379"/>
              <a:ext cx="1413315" cy="14084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" name="Oval 7"/>
            <p:cNvSpPr/>
            <p:nvPr/>
          </p:nvSpPr>
          <p:spPr>
            <a:xfrm>
              <a:off x="8875359" y="3214795"/>
              <a:ext cx="1948605" cy="1891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" name="Oval 8"/>
            <p:cNvSpPr/>
            <p:nvPr/>
          </p:nvSpPr>
          <p:spPr>
            <a:xfrm>
              <a:off x="8598088" y="2975212"/>
              <a:ext cx="2483893" cy="23740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463255" y="4062426"/>
              <a:ext cx="207954" cy="196024"/>
              <a:chOff x="6237027" y="2852382"/>
              <a:chExt cx="122830" cy="122830"/>
            </a:xfrm>
          </p:grpSpPr>
          <p:sp>
            <p:nvSpPr>
              <p:cNvPr id="38" name="Minus 37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0965690" y="4101216"/>
              <a:ext cx="207954" cy="196024"/>
              <a:chOff x="6237027" y="2852382"/>
              <a:chExt cx="122830" cy="122830"/>
            </a:xfrm>
          </p:grpSpPr>
          <p:sp>
            <p:nvSpPr>
              <p:cNvPr id="28" name="Minus 27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 flipH="1">
              <a:off x="10658893" y="4171932"/>
              <a:ext cx="320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/>
            <p:nvPr/>
          </p:nvCxnSpPr>
          <p:spPr>
            <a:xfrm rot="5400000" flipH="1" flipV="1">
              <a:off x="10866520" y="3803506"/>
              <a:ext cx="306758" cy="26065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749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33266"/>
            <a:ext cx="8158688" cy="1119117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Structure of Atoms &amp; Nuclei</a:t>
            </a:r>
            <a:endParaRPr lang="en-US" sz="5400" dirty="0">
              <a:solidFill>
                <a:srgbClr val="0070C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Weightage</a:t>
            </a:r>
            <a:r>
              <a:rPr lang="en-US" dirty="0" smtClean="0"/>
              <a:t> – 4/6 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3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201510"/>
          </a:xfrm>
        </p:spPr>
        <p:txBody>
          <a:bodyPr/>
          <a:lstStyle/>
          <a:p>
            <a:r>
              <a:rPr lang="en-IN" sz="4800" b="1" dirty="0">
                <a:solidFill>
                  <a:schemeClr val="accent5">
                    <a:lumMod val="50000"/>
                  </a:schemeClr>
                </a:solidFill>
              </a:rPr>
              <a:t>Dalton theory for structure of atom</a:t>
            </a:r>
            <a:endParaRPr lang="en-US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756848"/>
            <a:ext cx="9601196" cy="31190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Material </a:t>
            </a:r>
            <a:r>
              <a:rPr lang="en-US" dirty="0"/>
              <a:t>is made up of indestructible </a:t>
            </a:r>
            <a:r>
              <a:rPr lang="en-US" dirty="0" smtClean="0"/>
              <a:t>particles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Atoms </a:t>
            </a:r>
            <a:r>
              <a:rPr lang="en-US" dirty="0"/>
              <a:t>of a given element are </a:t>
            </a:r>
            <a:r>
              <a:rPr lang="en-US" dirty="0" smtClean="0"/>
              <a:t>identical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Atoms </a:t>
            </a:r>
            <a:r>
              <a:rPr lang="en-US" dirty="0"/>
              <a:t>can combine with other atoms to form new </a:t>
            </a:r>
            <a:r>
              <a:rPr lang="en-US" dirty="0" smtClean="0"/>
              <a:t>substances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It can also be stated as, atom is tiny, hard and indivisible particle of </a:t>
            </a:r>
            <a:r>
              <a:rPr lang="en-US" dirty="0" smtClean="0"/>
              <a:t>matter.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68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330" y="860248"/>
            <a:ext cx="7493760" cy="94125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5">
                    <a:lumMod val="50000"/>
                  </a:schemeClr>
                </a:solidFill>
              </a:rPr>
              <a:t>Thomson’s Atomic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58666" y="1801503"/>
            <a:ext cx="6988792" cy="4299046"/>
          </a:xfrm>
        </p:spPr>
        <p:txBody>
          <a:bodyPr>
            <a:normAutofit lnSpcReduction="10000"/>
          </a:bodyPr>
          <a:lstStyle/>
          <a:p>
            <a:pPr marL="395288" indent="-217488" algn="l">
              <a:buFont typeface="Wingdings" panose="05000000000000000000" pitchFamily="2" charset="2"/>
              <a:buChar char="q"/>
            </a:pPr>
            <a:r>
              <a:rPr lang="en-US" dirty="0"/>
              <a:t>Thomson performed several experiments with glass vacuum tube wherein a </a:t>
            </a:r>
            <a:r>
              <a:rPr lang="en-US" dirty="0" smtClean="0"/>
              <a:t>voltage was </a:t>
            </a:r>
            <a:r>
              <a:rPr lang="en-US" dirty="0"/>
              <a:t>applied between two electrodes  inside  </a:t>
            </a:r>
            <a:r>
              <a:rPr lang="en-US" dirty="0" smtClean="0"/>
              <a:t>an evacuated tube.</a:t>
            </a:r>
            <a:endParaRPr lang="en-US" dirty="0"/>
          </a:p>
          <a:p>
            <a:pPr marL="395288" indent="-217488" algn="l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 cathode was seen to emit rays which produced a glow when they struck the glass behind the </a:t>
            </a:r>
            <a:r>
              <a:rPr lang="en-US" dirty="0" smtClean="0"/>
              <a:t>anode</a:t>
            </a:r>
          </a:p>
          <a:p>
            <a:pPr marL="395288" indent="-217488" algn="l">
              <a:buFont typeface="Wingdings" panose="05000000000000000000" pitchFamily="2" charset="2"/>
              <a:buChar char="q"/>
            </a:pPr>
            <a:r>
              <a:rPr lang="en-US" dirty="0"/>
              <a:t> By studying the properties of these rays, he concluded that the rays are made up of negatively charged particles which he called electrons</a:t>
            </a:r>
          </a:p>
          <a:p>
            <a:pPr marL="395288" indent="-217488" algn="l">
              <a:buFont typeface="Wingdings" panose="05000000000000000000" pitchFamily="2" charset="2"/>
              <a:buChar char="q"/>
            </a:pPr>
            <a:r>
              <a:rPr lang="en-US" dirty="0" smtClean="0"/>
              <a:t> Thomson </a:t>
            </a:r>
            <a:r>
              <a:rPr lang="en-US" dirty="0"/>
              <a:t>proposed his model of an atom in 1903. </a:t>
            </a:r>
            <a:endParaRPr lang="en-US" dirty="0" smtClean="0"/>
          </a:p>
          <a:p>
            <a:pPr marL="395288" indent="-217488" algn="l">
              <a:buFont typeface="Wingdings" panose="05000000000000000000" pitchFamily="2" charset="2"/>
              <a:buChar char="q"/>
            </a:pPr>
            <a:r>
              <a:rPr lang="en-US" dirty="0" smtClean="0"/>
              <a:t> According </a:t>
            </a:r>
            <a:r>
              <a:rPr lang="en-US" dirty="0"/>
              <a:t>to this model an  atom is a sphere having a uniform positive charge in which electrons are </a:t>
            </a:r>
            <a:r>
              <a:rPr lang="en-US" dirty="0" smtClean="0"/>
              <a:t>embedded</a:t>
            </a:r>
          </a:p>
          <a:p>
            <a:pPr marL="395288" indent="-217488" algn="l">
              <a:buFont typeface="Wingdings" panose="05000000000000000000" pitchFamily="2" charset="2"/>
              <a:buChar char="q"/>
            </a:pPr>
            <a:r>
              <a:rPr lang="en-US" dirty="0" smtClean="0"/>
              <a:t> As </a:t>
            </a:r>
            <a:r>
              <a:rPr lang="en-US" dirty="0"/>
              <a:t>per this model, the whole solid sphere is uniformly positively charged, the positive charge cannot come out and only the negatively charged electrons which are small, can be </a:t>
            </a:r>
            <a:r>
              <a:rPr lang="en-US" dirty="0" smtClean="0"/>
              <a:t>emitted</a:t>
            </a:r>
            <a:endParaRPr lang="en-US" dirty="0"/>
          </a:p>
          <a:p>
            <a:pPr marL="395288" indent="-217488" algn="l">
              <a:buFont typeface="Wingdings" panose="05000000000000000000" pitchFamily="2" charset="2"/>
              <a:buChar char="q"/>
            </a:pPr>
            <a:endParaRPr lang="en-US" dirty="0"/>
          </a:p>
          <a:p>
            <a:pPr marL="395288" indent="-217488" algn="l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107950" algn="l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9420367" y="4592471"/>
            <a:ext cx="1293125" cy="1180532"/>
            <a:chOff x="7458501" y="2262119"/>
            <a:chExt cx="857534" cy="822275"/>
          </a:xfrm>
        </p:grpSpPr>
        <p:sp>
          <p:nvSpPr>
            <p:cNvPr id="9" name="Oval 8"/>
            <p:cNvSpPr/>
            <p:nvPr/>
          </p:nvSpPr>
          <p:spPr>
            <a:xfrm>
              <a:off x="7478973" y="2265528"/>
              <a:ext cx="818866" cy="818866"/>
            </a:xfrm>
            <a:prstGeom prst="ellipse">
              <a:avLst/>
            </a:prstGeom>
            <a:solidFill>
              <a:schemeClr val="tx1"/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588155" y="2442950"/>
              <a:ext cx="122830" cy="122830"/>
              <a:chOff x="6237027" y="2852382"/>
              <a:chExt cx="122830" cy="122830"/>
            </a:xfrm>
          </p:grpSpPr>
          <p:sp>
            <p:nvSpPr>
              <p:cNvPr id="53" name="Minus 52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740555" y="2595350"/>
              <a:ext cx="122830" cy="122830"/>
              <a:chOff x="6237027" y="2852382"/>
              <a:chExt cx="122830" cy="122830"/>
            </a:xfrm>
          </p:grpSpPr>
          <p:sp>
            <p:nvSpPr>
              <p:cNvPr id="51" name="Minus 50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892955" y="2747750"/>
              <a:ext cx="122830" cy="122830"/>
              <a:chOff x="6237027" y="2852382"/>
              <a:chExt cx="122830" cy="122830"/>
            </a:xfrm>
          </p:grpSpPr>
          <p:sp>
            <p:nvSpPr>
              <p:cNvPr id="49" name="Minus 48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045355" y="2900150"/>
              <a:ext cx="122830" cy="122830"/>
              <a:chOff x="6237027" y="2852382"/>
              <a:chExt cx="122830" cy="122830"/>
            </a:xfrm>
          </p:grpSpPr>
          <p:sp>
            <p:nvSpPr>
              <p:cNvPr id="47" name="Minus 46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458501" y="2646529"/>
              <a:ext cx="122830" cy="122830"/>
              <a:chOff x="6237027" y="2852382"/>
              <a:chExt cx="122830" cy="122830"/>
            </a:xfrm>
          </p:grpSpPr>
          <p:sp>
            <p:nvSpPr>
              <p:cNvPr id="45" name="Minus 44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665493" y="2771633"/>
              <a:ext cx="122830" cy="122830"/>
              <a:chOff x="6237027" y="2852382"/>
              <a:chExt cx="122830" cy="122830"/>
            </a:xfrm>
          </p:grpSpPr>
          <p:sp>
            <p:nvSpPr>
              <p:cNvPr id="43" name="Minus 42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763301" y="2951329"/>
              <a:ext cx="122830" cy="122830"/>
              <a:chOff x="6237027" y="2852382"/>
              <a:chExt cx="122830" cy="122830"/>
            </a:xfrm>
          </p:grpSpPr>
          <p:sp>
            <p:nvSpPr>
              <p:cNvPr id="41" name="Minus 40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542661" y="2867169"/>
              <a:ext cx="122830" cy="122830"/>
              <a:chOff x="6237027" y="2852382"/>
              <a:chExt cx="122830" cy="122830"/>
            </a:xfrm>
          </p:grpSpPr>
          <p:sp>
            <p:nvSpPr>
              <p:cNvPr id="39" name="Minus 38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20085" y="2280317"/>
              <a:ext cx="122830" cy="122830"/>
              <a:chOff x="6237027" y="2852382"/>
              <a:chExt cx="122830" cy="122830"/>
            </a:xfrm>
          </p:grpSpPr>
          <p:sp>
            <p:nvSpPr>
              <p:cNvPr id="37" name="Minus 36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872485" y="2432717"/>
              <a:ext cx="122830" cy="122830"/>
              <a:chOff x="6237027" y="2852382"/>
              <a:chExt cx="122830" cy="122830"/>
            </a:xfrm>
          </p:grpSpPr>
          <p:sp>
            <p:nvSpPr>
              <p:cNvPr id="35" name="Minus 34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024885" y="2585117"/>
              <a:ext cx="122830" cy="122830"/>
              <a:chOff x="6237027" y="2852382"/>
              <a:chExt cx="122830" cy="122830"/>
            </a:xfrm>
          </p:grpSpPr>
          <p:sp>
            <p:nvSpPr>
              <p:cNvPr id="33" name="Minus 32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8177285" y="2737517"/>
              <a:ext cx="122830" cy="122830"/>
              <a:chOff x="6237027" y="2852382"/>
              <a:chExt cx="122830" cy="122830"/>
            </a:xfrm>
          </p:grpSpPr>
          <p:sp>
            <p:nvSpPr>
              <p:cNvPr id="31" name="Minus 30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8193205" y="2548720"/>
              <a:ext cx="122830" cy="122830"/>
              <a:chOff x="6237027" y="2852382"/>
              <a:chExt cx="122830" cy="122830"/>
            </a:xfrm>
          </p:grpSpPr>
          <p:sp>
            <p:nvSpPr>
              <p:cNvPr id="29" name="Minus 28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920249" y="2262119"/>
              <a:ext cx="122830" cy="122830"/>
              <a:chOff x="6237027" y="2852382"/>
              <a:chExt cx="122830" cy="122830"/>
            </a:xfrm>
          </p:grpSpPr>
          <p:sp>
            <p:nvSpPr>
              <p:cNvPr id="27" name="Minus 26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099945" y="2373575"/>
              <a:ext cx="122830" cy="122830"/>
              <a:chOff x="6237027" y="2852382"/>
              <a:chExt cx="122830" cy="122830"/>
            </a:xfrm>
          </p:grpSpPr>
          <p:sp>
            <p:nvSpPr>
              <p:cNvPr id="25" name="Minus 24"/>
              <p:cNvSpPr/>
              <p:nvPr/>
            </p:nvSpPr>
            <p:spPr>
              <a:xfrm>
                <a:off x="6237027" y="2852382"/>
                <a:ext cx="122830" cy="122830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237027" y="2852382"/>
                <a:ext cx="122830" cy="12283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45" y="1671565"/>
            <a:ext cx="32956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5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Geiger-Marsden Experiment</a:t>
            </a:r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0" y="2497548"/>
            <a:ext cx="6171713" cy="3622445"/>
          </a:xfrm>
          <a:prstGeom prst="rect">
            <a:avLst/>
          </a:prstGeom>
        </p:spPr>
      </p:pic>
      <p:pic>
        <p:nvPicPr>
          <p:cNvPr id="4" name="Picture 3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19" y="2470251"/>
            <a:ext cx="4488440" cy="339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5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415654"/>
                <a:ext cx="9601196" cy="346021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 As shown in the diagram, source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dirty="0" smtClean="0"/>
                  <a:t>particle place in lead box have fine opening to emit the beam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particle</a:t>
                </a:r>
                <a:r>
                  <a:rPr lang="en-US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To make beam more fine collimator placed in the path of beam.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 smtClean="0"/>
                  <a:t>Fine beam allowed to fall on gold foil as shown in diagram.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Scattered beam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dirty="0" smtClean="0"/>
                  <a:t>particle observed through detector.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Detector consist of zinc-</a:t>
                </a:r>
                <a:r>
                  <a:rPr lang="en-US" dirty="0" err="1" smtClean="0"/>
                  <a:t>sulphid</a:t>
                </a:r>
                <a:r>
                  <a:rPr lang="en-US" dirty="0" err="1"/>
                  <a:t>e</a:t>
                </a:r>
                <a:r>
                  <a:rPr lang="en-US" dirty="0" smtClean="0"/>
                  <a:t> screen in front of objective peace of micro-scope.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 smtClean="0"/>
                  <a:t>Detector placed on circularly movable stand to measure scattering angle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particle.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415654"/>
                <a:ext cx="9601196" cy="3460214"/>
              </a:xfrm>
              <a:blipFill>
                <a:blip r:embed="rId2"/>
                <a:stretch>
                  <a:fillRect l="-953" t="-3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86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Observation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78675" y="2606726"/>
                <a:ext cx="9217923" cy="3473862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 It has been observed that most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particles moved without any deviation.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smtClean="0"/>
                  <a:t>Few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particles (0.14%) moved with the angle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smtClean="0"/>
                  <a:t>Very few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particle ( 1 out of 8000) moved with angle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smtClean="0"/>
                  <a:t>Some of them bounce back with angle of deviation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8675" y="2606726"/>
                <a:ext cx="9217923" cy="3473862"/>
              </a:xfrm>
              <a:blipFill>
                <a:blip r:embed="rId3"/>
                <a:stretch>
                  <a:fillRect l="-1124" t="-2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31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456597"/>
                <a:ext cx="6811369" cy="36576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 Most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particles moved without any deviation because large free space between nuclei.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particles move with angle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about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 due to interaction between nucleus of gold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particle as both are positively charged.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particles move with angle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 due to side on collision.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particle bounce back due to head on collision.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456597"/>
                <a:ext cx="6811369" cy="3657600"/>
              </a:xfrm>
              <a:blipFill>
                <a:blip r:embed="rId2"/>
                <a:stretch>
                  <a:fillRect l="-1611" t="-2500" r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996" y="2582772"/>
            <a:ext cx="3391465" cy="320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2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Rutherford atomic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 Entire positive charge and 99.9% of mass of a atom confined in a core, called nucleus.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dirty="0" smtClean="0"/>
                  <a:t>Negatively charged particle called electron revolve around the nucleus in circular orbit.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dirty="0" smtClean="0"/>
                  <a:t>Atom is electrically neutral, i.e. total positive charge in the nucleus is equal to total negative charge associated with electrons.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dirty="0" smtClean="0"/>
                  <a:t>The size of nucleus is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</m:sup>
                    </m:sSup>
                  </m:oMath>
                </a14:m>
                <a:r>
                  <a:rPr lang="en-US" dirty="0" smtClean="0"/>
                  <a:t> m, which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times smaller than size of atom.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3670" r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26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478</TotalTime>
  <Words>665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Bahnschrift SemiBold SemiConden</vt:lpstr>
      <vt:lpstr>Cambria Math</vt:lpstr>
      <vt:lpstr>Garamond</vt:lpstr>
      <vt:lpstr>Wingdings</vt:lpstr>
      <vt:lpstr>Organic</vt:lpstr>
      <vt:lpstr>PowerPoint Presentation</vt:lpstr>
      <vt:lpstr>Structure of Atoms &amp; Nuclei</vt:lpstr>
      <vt:lpstr>Dalton theory for structure of atom</vt:lpstr>
      <vt:lpstr>Thomson’s Atomic Model</vt:lpstr>
      <vt:lpstr>Geiger-Marsden Experiment</vt:lpstr>
      <vt:lpstr>Construction</vt:lpstr>
      <vt:lpstr>Observation</vt:lpstr>
      <vt:lpstr>Conclusion</vt:lpstr>
      <vt:lpstr>Rutherford atomic model</vt:lpstr>
      <vt:lpstr>Difficulties with Rutherford’s Model</vt:lpstr>
      <vt:lpstr>Bohr’s 1st  Postulates </vt:lpstr>
      <vt:lpstr>Bohr’s 2nd  postulate</vt:lpstr>
      <vt:lpstr>Bohr’s 3rd  postulate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siraj</dc:creator>
  <cp:lastModifiedBy>siraj</cp:lastModifiedBy>
  <cp:revision>52</cp:revision>
  <dcterms:created xsi:type="dcterms:W3CDTF">2024-06-28T05:47:14Z</dcterms:created>
  <dcterms:modified xsi:type="dcterms:W3CDTF">2024-07-03T04:16:23Z</dcterms:modified>
</cp:coreProperties>
</file>