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4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kHaR2rsFNhg" TargetMode="External"/><Relationship Id="rId1" Type="http://schemas.openxmlformats.org/officeDocument/2006/relationships/video" Target="https://www.youtube.com/embed/XBqHkraf8iE" TargetMode="External"/><Relationship Id="rId5" Type="http://schemas.openxmlformats.org/officeDocument/2006/relationships/image" Target="../media/image3.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Structure of atom and nuclei</a:t>
            </a:r>
            <a:endParaRPr lang="en-IN" dirty="0"/>
          </a:p>
        </p:txBody>
      </p:sp>
      <p:sp>
        <p:nvSpPr>
          <p:cNvPr id="3" name="Subtitle 2"/>
          <p:cNvSpPr>
            <a:spLocks noGrp="1"/>
          </p:cNvSpPr>
          <p:nvPr>
            <p:ph type="subTitle" idx="1"/>
          </p:nvPr>
        </p:nvSpPr>
        <p:spPr/>
        <p:txBody>
          <a:bodyPr/>
          <a:lstStyle/>
          <a:p>
            <a:r>
              <a:rPr lang="en-IN" dirty="0" smtClean="0"/>
              <a:t>Chap-15</a:t>
            </a:r>
            <a:endParaRPr lang="en-IN" dirty="0"/>
          </a:p>
        </p:txBody>
      </p:sp>
    </p:spTree>
    <p:extLst>
      <p:ext uri="{BB962C8B-B14F-4D97-AF65-F5344CB8AC3E}">
        <p14:creationId xmlns:p14="http://schemas.microsoft.com/office/powerpoint/2010/main" val="1892490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44" y="357051"/>
            <a:ext cx="10353761" cy="905691"/>
          </a:xfrm>
        </p:spPr>
        <p:txBody>
          <a:bodyPr/>
          <a:lstStyle/>
          <a:p>
            <a:r>
              <a:rPr lang="en-US" dirty="0">
                <a:effectLst/>
              </a:rPr>
              <a:t>Bohr’s Atomic 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760" y="1515291"/>
                <a:ext cx="11538857" cy="4963886"/>
              </a:xfrm>
            </p:spPr>
            <p:txBody>
              <a:bodyPr>
                <a:normAutofit fontScale="70000" lnSpcReduction="20000"/>
              </a:bodyPr>
              <a:lstStyle/>
              <a:p>
                <a:r>
                  <a:rPr lang="en-US" dirty="0" smtClean="0">
                    <a:effectLst/>
                  </a:rPr>
                  <a:t>He made three postulates which defined his </a:t>
                </a:r>
                <a:r>
                  <a:rPr lang="en-US" dirty="0">
                    <a:effectLst/>
                  </a:rPr>
                  <a:t>atomic </a:t>
                </a:r>
                <a:r>
                  <a:rPr lang="en-US" dirty="0" smtClean="0">
                    <a:effectLst/>
                  </a:rPr>
                  <a:t>model for </a:t>
                </a:r>
                <a:r>
                  <a:rPr lang="en-US" dirty="0">
                    <a:effectLst/>
                  </a:rPr>
                  <a:t>stability of the </a:t>
                </a:r>
                <a:r>
                  <a:rPr lang="en-US" dirty="0" smtClean="0">
                    <a:effectLst/>
                  </a:rPr>
                  <a:t>orbits.</a:t>
                </a:r>
              </a:p>
              <a:p>
                <a:r>
                  <a:rPr lang="en-IN" b="1" dirty="0" smtClean="0">
                    <a:solidFill>
                      <a:srgbClr val="FF0000"/>
                    </a:solidFill>
                  </a:rPr>
                  <a:t>Bohr’s fist postulate:</a:t>
                </a:r>
                <a:r>
                  <a:rPr lang="en-IN" dirty="0" smtClean="0"/>
                  <a:t> Electron revolve in circular orbit around the nucleus, the necessary centripetal force provided by electrostatic force of attraction between positive charge nucleus and negative charge electron </a:t>
                </a:r>
              </a:p>
              <a:p>
                <a:r>
                  <a:rPr lang="en-IN" dirty="0" smtClean="0"/>
                  <a:t>Since centripetal force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𝑐</m:t>
                        </m:r>
                      </m:sub>
                    </m:sSub>
                  </m:oMath>
                </a14:m>
                <a:r>
                  <a:rPr lang="en-IN" dirty="0" smtClean="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𝑚</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2</m:t>
                            </m:r>
                          </m:sup>
                        </m:sSup>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𝑛</m:t>
                            </m:r>
                          </m:sub>
                        </m:sSub>
                      </m:den>
                    </m:f>
                    <m:r>
                      <a:rPr lang="en-IN" b="0" i="1" smtClean="0">
                        <a:latin typeface="Cambria Math" panose="02040503050406030204" pitchFamily="18" charset="0"/>
                      </a:rPr>
                      <m:t> </m:t>
                    </m:r>
                  </m:oMath>
                </a14:m>
                <a:r>
                  <a:rPr lang="en-IN" dirty="0" smtClean="0"/>
                  <a:t>,    and Electrostatic force is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b="0" i="1" smtClean="0">
                            <a:latin typeface="Cambria Math" panose="02040503050406030204" pitchFamily="18" charset="0"/>
                          </a:rPr>
                          <m:t>𝐸</m:t>
                        </m:r>
                      </m:sub>
                    </m:sSub>
                  </m:oMath>
                </a14:m>
                <a:r>
                  <a:rPr lang="en-IN" dirty="0"/>
                  <a:t>=</a:t>
                </a:r>
                <a:r>
                  <a:rPr lang="en-IN" dirty="0" smtClean="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IN" i="1">
                                <a:latin typeface="Cambria Math" panose="02040503050406030204" pitchFamily="18" charset="0"/>
                                <a:ea typeface="Cambria Math" panose="02040503050406030204" pitchFamily="18" charset="0"/>
                              </a:rPr>
                              <m:t>0</m:t>
                            </m:r>
                          </m:sub>
                        </m:sSub>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𝑍</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2</m:t>
                            </m:r>
                          </m:sup>
                        </m:sSup>
                      </m:num>
                      <m:den>
                        <m:sSubSup>
                          <m:sSubSupPr>
                            <m:ctrlPr>
                              <a:rPr lang="en-IN" i="1">
                                <a:latin typeface="Cambria Math" panose="02040503050406030204" pitchFamily="18" charset="0"/>
                              </a:rPr>
                            </m:ctrlPr>
                          </m:sSubSupPr>
                          <m:e>
                            <m:r>
                              <a:rPr lang="en-IN" i="1">
                                <a:latin typeface="Cambria Math" panose="02040503050406030204" pitchFamily="18" charset="0"/>
                              </a:rPr>
                              <m:t>𝑟</m:t>
                            </m:r>
                          </m:e>
                          <m:sub>
                            <m:r>
                              <a:rPr lang="en-IN" i="1">
                                <a:latin typeface="Cambria Math" panose="02040503050406030204" pitchFamily="18" charset="0"/>
                              </a:rPr>
                              <m:t>𝑛</m:t>
                            </m:r>
                          </m:sub>
                          <m:sup>
                            <m:r>
                              <a:rPr lang="en-IN" i="1">
                                <a:latin typeface="Cambria Math" panose="02040503050406030204" pitchFamily="18" charset="0"/>
                              </a:rPr>
                              <m:t>2</m:t>
                            </m:r>
                          </m:sup>
                        </m:sSubSup>
                      </m:den>
                    </m:f>
                  </m:oMath>
                </a14:m>
                <a:endParaRPr lang="en-IN" dirty="0" smtClean="0"/>
              </a:p>
              <a:p>
                <a:r>
                  <a:rPr lang="en-IN" dirty="0" smtClean="0"/>
                  <a:t>Hence, for stable atom,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𝑐</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𝐸</m:t>
                        </m:r>
                      </m:sub>
                    </m:sSub>
                  </m:oMath>
                </a14:m>
                <a:r>
                  <a:rPr lang="en-IN" dirty="0" smtClean="0"/>
                  <a:t> i.e.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𝑚</m:t>
                        </m:r>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2</m:t>
                            </m:r>
                          </m:sup>
                        </m:sSup>
                      </m:num>
                      <m:den>
                        <m:sSub>
                          <m:sSubPr>
                            <m:ctrlPr>
                              <a:rPr lang="en-IN" i="1">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𝑛</m:t>
                            </m:r>
                          </m:sub>
                        </m:sSub>
                      </m:den>
                    </m:f>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IN" i="1">
                                <a:latin typeface="Cambria Math" panose="02040503050406030204" pitchFamily="18" charset="0"/>
                                <a:ea typeface="Cambria Math" panose="02040503050406030204" pitchFamily="18" charset="0"/>
                              </a:rPr>
                              <m:t>0</m:t>
                            </m:r>
                          </m:sub>
                        </m:sSub>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𝑍</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2</m:t>
                            </m:r>
                          </m:sup>
                        </m:sSup>
                      </m:num>
                      <m:den>
                        <m:sSubSup>
                          <m:sSubSupPr>
                            <m:ctrlPr>
                              <a:rPr lang="en-IN" i="1">
                                <a:latin typeface="Cambria Math" panose="02040503050406030204" pitchFamily="18" charset="0"/>
                              </a:rPr>
                            </m:ctrlPr>
                          </m:sSubSupPr>
                          <m:e>
                            <m:r>
                              <a:rPr lang="en-IN" i="1">
                                <a:latin typeface="Cambria Math" panose="02040503050406030204" pitchFamily="18" charset="0"/>
                              </a:rPr>
                              <m:t>𝑟</m:t>
                            </m:r>
                          </m:e>
                          <m:sub>
                            <m:r>
                              <a:rPr lang="en-IN" i="1">
                                <a:latin typeface="Cambria Math" panose="02040503050406030204" pitchFamily="18" charset="0"/>
                              </a:rPr>
                              <m:t>𝑛</m:t>
                            </m:r>
                          </m:sub>
                          <m:sup>
                            <m:r>
                              <a:rPr lang="en-IN" i="1">
                                <a:latin typeface="Cambria Math" panose="02040503050406030204" pitchFamily="18" charset="0"/>
                              </a:rPr>
                              <m:t>2</m:t>
                            </m:r>
                          </m:sup>
                        </m:sSubSup>
                      </m:den>
                    </m:f>
                  </m:oMath>
                </a14:m>
                <a:endParaRPr lang="en-IN" dirty="0" smtClean="0"/>
              </a:p>
              <a:p>
                <a:r>
                  <a:rPr lang="en-IN" b="1" dirty="0">
                    <a:solidFill>
                      <a:srgbClr val="FF0000"/>
                    </a:solidFill>
                  </a:rPr>
                  <a:t>Bohr’s fist postulate</a:t>
                </a:r>
                <a:r>
                  <a:rPr lang="en-IN" b="1" dirty="0" smtClean="0">
                    <a:solidFill>
                      <a:srgbClr val="FF0000"/>
                    </a:solidFill>
                  </a:rPr>
                  <a:t>: </a:t>
                </a:r>
                <a:r>
                  <a:rPr lang="en-IN" dirty="0"/>
                  <a:t>Electron </a:t>
                </a:r>
                <a:r>
                  <a:rPr lang="en-IN" dirty="0" smtClean="0"/>
                  <a:t>revolve only in those orbit for which angular momentum of moving electron is equal to integral multiple of h/2</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Π</m:t>
                    </m:r>
                    <m:r>
                      <a:rPr lang="en-IN" b="0" i="0" smtClean="0">
                        <a:latin typeface="Cambria Math" panose="02040503050406030204" pitchFamily="18" charset="0"/>
                        <a:ea typeface="Cambria Math" panose="02040503050406030204" pitchFamily="18" charset="0"/>
                      </a:rPr>
                      <m:t>, </m:t>
                    </m:r>
                  </m:oMath>
                </a14:m>
                <a:r>
                  <a:rPr lang="en-IN" dirty="0" smtClean="0"/>
                  <a:t>where h is Planck’s constant.</a:t>
                </a:r>
              </a:p>
              <a:p>
                <a:r>
                  <a:rPr lang="en-IN" dirty="0" smtClean="0"/>
                  <a:t>Since angular momentum of electron in respective orbit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𝑛</m:t>
                        </m:r>
                      </m:sub>
                    </m:sSub>
                  </m:oMath>
                </a14:m>
                <a:r>
                  <a:rPr lang="en-IN" dirty="0" smtClean="0"/>
                  <a:t>= </a:t>
                </a:r>
                <a14:m>
                  <m:oMath xmlns:m="http://schemas.openxmlformats.org/officeDocument/2006/math">
                    <m:r>
                      <a:rPr lang="en-IN" b="0" i="1" smtClean="0">
                        <a:latin typeface="Cambria Math" panose="02040503050406030204" pitchFamily="18" charset="0"/>
                      </a:rPr>
                      <m:t>𝑚</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𝑛</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𝑛</m:t>
                        </m:r>
                      </m:sub>
                    </m:sSub>
                  </m:oMath>
                </a14:m>
                <a:r>
                  <a:rPr lang="en-IN" dirty="0" smtClean="0"/>
                  <a:t> and as per postulate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𝑛</m:t>
                        </m:r>
                      </m:sub>
                    </m:sSub>
                  </m:oMath>
                </a14:m>
                <a:r>
                  <a:rPr lang="en-IN" dirty="0" smtClean="0"/>
                  <a:t>=</a:t>
                </a:r>
                <a:r>
                  <a:rPr lang="en-IN" dirty="0"/>
                  <a:t> </a:t>
                </a:r>
                <a:r>
                  <a:rPr lang="en-IN" dirty="0" err="1" smtClean="0"/>
                  <a:t>nh</a:t>
                </a:r>
                <a:r>
                  <a:rPr lang="en-IN" dirty="0" smtClean="0"/>
                  <a:t>/2</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oMath>
                </a14:m>
                <a:endParaRPr lang="en-IN" dirty="0" smtClean="0"/>
              </a:p>
              <a:p>
                <a:r>
                  <a:rPr lang="en-IN" dirty="0" smtClean="0"/>
                  <a:t>Hence, </a:t>
                </a:r>
                <a14:m>
                  <m:oMath xmlns:m="http://schemas.openxmlformats.org/officeDocument/2006/math">
                    <m:r>
                      <a:rPr lang="en-IN" i="1">
                        <a:latin typeface="Cambria Math" panose="02040503050406030204" pitchFamily="18" charset="0"/>
                      </a:rPr>
                      <m:t>𝑚</m:t>
                    </m:r>
                    <m:sSub>
                      <m:sSubPr>
                        <m:ctrlPr>
                          <a:rPr lang="en-IN" i="1">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𝑛</m:t>
                        </m:r>
                      </m:sub>
                    </m:sSub>
                    <m:sSub>
                      <m:sSubPr>
                        <m:ctrlPr>
                          <a:rPr lang="en-IN" i="1">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𝑛</m:t>
                        </m:r>
                      </m:sub>
                    </m:sSub>
                  </m:oMath>
                </a14:m>
                <a:r>
                  <a:rPr lang="en-IN" dirty="0" smtClean="0"/>
                  <a:t>= </a:t>
                </a:r>
                <a:r>
                  <a:rPr lang="en-IN" dirty="0"/>
                  <a:t>nh/2</a:t>
                </a:r>
                <a14:m>
                  <m:oMath xmlns:m="http://schemas.openxmlformats.org/officeDocument/2006/math">
                    <m:r>
                      <m:rPr>
                        <m:sty m:val="p"/>
                      </m:rPr>
                      <a:rPr lang="el-GR" i="1">
                        <a:latin typeface="Cambria Math" panose="02040503050406030204" pitchFamily="18" charset="0"/>
                        <a:ea typeface="Cambria Math" panose="02040503050406030204" pitchFamily="18" charset="0"/>
                      </a:rPr>
                      <m:t>Π</m:t>
                    </m:r>
                  </m:oMath>
                </a14:m>
                <a:endParaRPr lang="en-IN" dirty="0" smtClean="0"/>
              </a:p>
              <a:p>
                <a:r>
                  <a:rPr lang="en-IN" b="1" dirty="0">
                    <a:solidFill>
                      <a:srgbClr val="FF0000"/>
                    </a:solidFill>
                  </a:rPr>
                  <a:t>Bohr’s fist postulate</a:t>
                </a:r>
                <a:r>
                  <a:rPr lang="en-IN" b="1" dirty="0" smtClean="0">
                    <a:solidFill>
                      <a:srgbClr val="FF0000"/>
                    </a:solidFill>
                  </a:rPr>
                  <a:t>: </a:t>
                </a:r>
                <a:r>
                  <a:rPr lang="en-IN" dirty="0" smtClean="0"/>
                  <a:t>When electron jumps from higher orbits to lower orbit, it emits energy in the form of quanta (Photon), the energy of photon is energy difference between both the orbits.</a:t>
                </a:r>
              </a:p>
              <a:p>
                <a:r>
                  <a:rPr lang="en-IN" dirty="0" smtClean="0"/>
                  <a:t>Since energy of photon is,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𝑝h</m:t>
                        </m:r>
                      </m:sub>
                    </m:sSub>
                    <m:r>
                      <a:rPr lang="en-IN" b="0" i="0" smtClean="0">
                        <a:latin typeface="Cambria Math" panose="02040503050406030204" pitchFamily="18" charset="0"/>
                      </a:rPr>
                      <m:t>=</m:t>
                    </m:r>
                    <m:r>
                      <m:rPr>
                        <m:sty m:val="p"/>
                      </m:rPr>
                      <a:rPr lang="en-IN" b="0" i="0" smtClean="0">
                        <a:latin typeface="Cambria Math" panose="02040503050406030204" pitchFamily="18" charset="0"/>
                      </a:rPr>
                      <m:t>h</m:t>
                    </m:r>
                    <m:r>
                      <m:rPr>
                        <m:sty m:val="p"/>
                      </m:rPr>
                      <a:rPr lang="el-GR" b="0" i="1" smtClean="0">
                        <a:latin typeface="Cambria Math" panose="02040503050406030204" pitchFamily="18" charset="0"/>
                        <a:ea typeface="Cambria Math" panose="02040503050406030204" pitchFamily="18" charset="0"/>
                      </a:rPr>
                      <m:t>υ</m:t>
                    </m:r>
                  </m:oMath>
                </a14:m>
                <a:r>
                  <a:rPr lang="en-IN" dirty="0" smtClean="0"/>
                  <a:t> and as per postulate energy of photon is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𝑝h</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𝑚</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𝑛</m:t>
                        </m:r>
                      </m:sub>
                    </m:sSub>
                  </m:oMath>
                </a14:m>
                <a:r>
                  <a:rPr lang="en-IN" dirty="0" smtClean="0"/>
                  <a:t>, 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𝑛</m:t>
                        </m:r>
                      </m:sub>
                    </m:sSub>
                  </m:oMath>
                </a14:m>
                <a:r>
                  <a:rPr lang="en-IN" dirty="0" smtClean="0"/>
                  <a:t> is energy of higher orbit and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𝑚</m:t>
                        </m:r>
                      </m:sub>
                    </m:sSub>
                  </m:oMath>
                </a14:m>
                <a:r>
                  <a:rPr lang="en-IN" dirty="0" smtClean="0"/>
                  <a:t> is energy of lower orbit.</a:t>
                </a:r>
              </a:p>
              <a:p>
                <a:r>
                  <a:rPr lang="en-IN" dirty="0" smtClean="0"/>
                  <a:t>Hence, </a:t>
                </a:r>
                <a14:m>
                  <m:oMath xmlns:m="http://schemas.openxmlformats.org/officeDocument/2006/math">
                    <m:r>
                      <m:rPr>
                        <m:sty m:val="p"/>
                      </m:rPr>
                      <a:rPr lang="en-IN">
                        <a:latin typeface="Cambria Math" panose="02040503050406030204" pitchFamily="18" charset="0"/>
                      </a:rPr>
                      <m:t>h</m:t>
                    </m:r>
                    <m:r>
                      <m:rPr>
                        <m:sty m:val="p"/>
                      </m:rPr>
                      <a:rPr lang="el-GR" i="1">
                        <a:latin typeface="Cambria Math" panose="02040503050406030204" pitchFamily="18" charset="0"/>
                        <a:ea typeface="Cambria Math" panose="02040503050406030204" pitchFamily="18" charset="0"/>
                      </a:rPr>
                      <m:t>υ</m:t>
                    </m:r>
                  </m:oMath>
                </a14:m>
                <a:r>
                  <a:rPr lang="en-IN" dirty="0" smtClean="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𝑛</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b="0" i="1" smtClean="0">
                            <a:latin typeface="Cambria Math" panose="02040503050406030204" pitchFamily="18" charset="0"/>
                          </a:rPr>
                          <m:t>𝑚</m:t>
                        </m:r>
                      </m:sub>
                    </m:sSub>
                  </m:oMath>
                </a14:m>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760" y="1515291"/>
                <a:ext cx="11538857" cy="4963886"/>
              </a:xfrm>
              <a:blipFill>
                <a:blip r:embed="rId2"/>
                <a:stretch>
                  <a:fillRect l="-158" t="-246"/>
                </a:stretch>
              </a:blipFill>
            </p:spPr>
            <p:txBody>
              <a:bodyPr/>
              <a:lstStyle/>
              <a:p>
                <a:r>
                  <a:rPr lang="en-IN">
                    <a:noFill/>
                  </a:rPr>
                  <a:t> </a:t>
                </a:r>
              </a:p>
            </p:txBody>
          </p:sp>
        </mc:Fallback>
      </mc:AlternateContent>
    </p:spTree>
    <p:extLst>
      <p:ext uri="{BB962C8B-B14F-4D97-AF65-F5344CB8AC3E}">
        <p14:creationId xmlns:p14="http://schemas.microsoft.com/office/powerpoint/2010/main" val="413728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27314"/>
          </a:xfrm>
        </p:spPr>
        <p:txBody>
          <a:bodyPr/>
          <a:lstStyle/>
          <a:p>
            <a:r>
              <a:rPr lang="en-US" dirty="0">
                <a:effectLst/>
              </a:rPr>
              <a:t>Energy of the Electrons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303" y="1584959"/>
                <a:ext cx="11460480" cy="5016137"/>
              </a:xfrm>
            </p:spPr>
            <p:txBody>
              <a:bodyPr/>
              <a:lstStyle/>
              <a:p>
                <a:r>
                  <a:rPr lang="en-IN" dirty="0" smtClean="0"/>
                  <a:t>Since, as per first postulate of Bohr’s,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𝑚</m:t>
                        </m:r>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2</m:t>
                            </m:r>
                          </m:sup>
                        </m:sSup>
                      </m:num>
                      <m:den>
                        <m:sSub>
                          <m:sSubPr>
                            <m:ctrlPr>
                              <a:rPr lang="en-IN" i="1">
                                <a:latin typeface="Cambria Math" panose="02040503050406030204" pitchFamily="18" charset="0"/>
                              </a:rPr>
                            </m:ctrlPr>
                          </m:sSubPr>
                          <m:e>
                            <m:r>
                              <a:rPr lang="en-IN" i="1">
                                <a:latin typeface="Cambria Math" panose="02040503050406030204" pitchFamily="18" charset="0"/>
                              </a:rPr>
                              <m:t>𝑟</m:t>
                            </m:r>
                          </m:e>
                          <m:sub>
                            <m:r>
                              <a:rPr lang="en-IN" i="1">
                                <a:latin typeface="Cambria Math" panose="02040503050406030204" pitchFamily="18" charset="0"/>
                              </a:rPr>
                              <m:t>𝑛</m:t>
                            </m:r>
                          </m:sub>
                        </m:sSub>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4</m:t>
                        </m:r>
                        <m:r>
                          <m:rPr>
                            <m:sty m:val="p"/>
                          </m:rPr>
                          <a:rPr lang="el-GR" i="1">
                            <a:latin typeface="Cambria Math" panose="02040503050406030204" pitchFamily="18" charset="0"/>
                            <a:ea typeface="Cambria Math" panose="02040503050406030204" pitchFamily="18" charset="0"/>
                          </a:rPr>
                          <m:t>Π</m:t>
                        </m:r>
                        <m:sSub>
                          <m:sSubPr>
                            <m:ctrlPr>
                              <a:rPr lang="el-GR"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𝜀</m:t>
                            </m:r>
                          </m:e>
                          <m:sub>
                            <m:r>
                              <a:rPr lang="en-IN" i="1">
                                <a:latin typeface="Cambria Math" panose="02040503050406030204" pitchFamily="18" charset="0"/>
                                <a:ea typeface="Cambria Math" panose="02040503050406030204" pitchFamily="18" charset="0"/>
                              </a:rPr>
                              <m:t>0</m:t>
                            </m:r>
                          </m:sub>
                        </m:sSub>
                      </m:den>
                    </m:f>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𝑍</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2</m:t>
                            </m:r>
                          </m:sup>
                        </m:sSup>
                      </m:num>
                      <m:den>
                        <m:sSubSup>
                          <m:sSubSupPr>
                            <m:ctrlPr>
                              <a:rPr lang="en-IN" i="1">
                                <a:latin typeface="Cambria Math" panose="02040503050406030204" pitchFamily="18" charset="0"/>
                              </a:rPr>
                            </m:ctrlPr>
                          </m:sSubSupPr>
                          <m:e>
                            <m:r>
                              <a:rPr lang="en-IN" i="1">
                                <a:latin typeface="Cambria Math" panose="02040503050406030204" pitchFamily="18" charset="0"/>
                              </a:rPr>
                              <m:t>𝑟</m:t>
                            </m:r>
                          </m:e>
                          <m:sub>
                            <m:r>
                              <a:rPr lang="en-IN" i="1">
                                <a:latin typeface="Cambria Math" panose="02040503050406030204" pitchFamily="18" charset="0"/>
                              </a:rPr>
                              <m:t>𝑛</m:t>
                            </m:r>
                          </m:sub>
                          <m:sup>
                            <m:r>
                              <a:rPr lang="en-IN" i="1">
                                <a:latin typeface="Cambria Math" panose="02040503050406030204" pitchFamily="18" charset="0"/>
                              </a:rPr>
                              <m:t>2</m:t>
                            </m:r>
                          </m:sup>
                        </m:sSubSup>
                      </m:den>
                    </m:f>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303" y="1584959"/>
                <a:ext cx="11460480" cy="5016137"/>
              </a:xfrm>
              <a:blipFill>
                <a:blip r:embed="rId2"/>
                <a:stretch>
                  <a:fillRect l="-585"/>
                </a:stretch>
              </a:blipFill>
            </p:spPr>
            <p:txBody>
              <a:bodyPr/>
              <a:lstStyle/>
              <a:p>
                <a:r>
                  <a:rPr lang="en-IN">
                    <a:noFill/>
                  </a:rPr>
                  <a:t> </a:t>
                </a:r>
              </a:p>
            </p:txBody>
          </p:sp>
        </mc:Fallback>
      </mc:AlternateContent>
    </p:spTree>
    <p:extLst>
      <p:ext uri="{BB962C8B-B14F-4D97-AF65-F5344CB8AC3E}">
        <p14:creationId xmlns:p14="http://schemas.microsoft.com/office/powerpoint/2010/main" val="16556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0" y="1645920"/>
            <a:ext cx="4902925" cy="458070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Energy level diagram </a:t>
            </a:r>
            <a:r>
              <a:rPr lang="en-IN" smtClean="0"/>
              <a:t>for hydrogen </a:t>
            </a:r>
            <a:r>
              <a:rPr lang="en-IN" dirty="0" smtClean="0"/>
              <a:t>atom</a:t>
            </a:r>
            <a:endParaRPr lang="en-IN" dirty="0"/>
          </a:p>
        </p:txBody>
      </p:sp>
      <p:sp>
        <p:nvSpPr>
          <p:cNvPr id="3" name="Content Placeholder 2"/>
          <p:cNvSpPr>
            <a:spLocks noGrp="1"/>
          </p:cNvSpPr>
          <p:nvPr>
            <p:ph idx="1"/>
          </p:nvPr>
        </p:nvSpPr>
        <p:spPr>
          <a:xfrm>
            <a:off x="4902925" y="2096064"/>
            <a:ext cx="7071361" cy="4330862"/>
          </a:xfrm>
        </p:spPr>
        <p:txBody>
          <a:bodyPr/>
          <a:lstStyle/>
          <a:p>
            <a:endParaRPr lang="en-IN" dirty="0"/>
          </a:p>
        </p:txBody>
      </p:sp>
      <p:grpSp>
        <p:nvGrpSpPr>
          <p:cNvPr id="4" name="Group 2"/>
          <p:cNvGrpSpPr>
            <a:grpSpLocks/>
          </p:cNvGrpSpPr>
          <p:nvPr/>
        </p:nvGrpSpPr>
        <p:grpSpPr bwMode="auto">
          <a:xfrm>
            <a:off x="252549" y="2096064"/>
            <a:ext cx="4511039" cy="3825765"/>
            <a:chOff x="6473" y="4008"/>
            <a:chExt cx="4140" cy="3202"/>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 y="4008"/>
              <a:ext cx="3202" cy="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p:cNvSpPr>
            <p:nvPr/>
          </p:nvSpPr>
          <p:spPr bwMode="auto">
            <a:xfrm>
              <a:off x="6472" y="5054"/>
              <a:ext cx="3412" cy="1933"/>
            </a:xfrm>
            <a:custGeom>
              <a:avLst/>
              <a:gdLst>
                <a:gd name="T0" fmla="+- 0 6556 6473"/>
                <a:gd name="T1" fmla="*/ T0 w 3412"/>
                <a:gd name="T2" fmla="+- 0 6917 5054"/>
                <a:gd name="T3" fmla="*/ 6917 h 1933"/>
                <a:gd name="T4" fmla="+- 0 6500 6473"/>
                <a:gd name="T5" fmla="*/ T4 w 3412"/>
                <a:gd name="T6" fmla="+- 0 6941 5054"/>
                <a:gd name="T7" fmla="*/ 6941 h 1933"/>
                <a:gd name="T8" fmla="+- 0 6490 6473"/>
                <a:gd name="T9" fmla="*/ T8 w 3412"/>
                <a:gd name="T10" fmla="+- 0 6924 5054"/>
                <a:gd name="T11" fmla="*/ 6924 h 1933"/>
                <a:gd name="T12" fmla="+- 0 6536 6473"/>
                <a:gd name="T13" fmla="*/ T12 w 3412"/>
                <a:gd name="T14" fmla="+- 0 6908 5054"/>
                <a:gd name="T15" fmla="*/ 6908 h 1933"/>
                <a:gd name="T16" fmla="+- 0 6531 6473"/>
                <a:gd name="T17" fmla="*/ T16 w 3412"/>
                <a:gd name="T18" fmla="+- 0 6987 5054"/>
                <a:gd name="T19" fmla="*/ 6987 h 1933"/>
                <a:gd name="T20" fmla="+- 0 6577 6473"/>
                <a:gd name="T21" fmla="*/ T20 w 3412"/>
                <a:gd name="T22" fmla="+- 0 6125 5054"/>
                <a:gd name="T23" fmla="*/ 6125 h 1933"/>
                <a:gd name="T24" fmla="+- 0 6575 6473"/>
                <a:gd name="T25" fmla="*/ T24 w 3412"/>
                <a:gd name="T26" fmla="+- 0 6046 5054"/>
                <a:gd name="T27" fmla="*/ 6046 h 1933"/>
                <a:gd name="T28" fmla="+- 0 6524 6473"/>
                <a:gd name="T29" fmla="*/ T28 w 3412"/>
                <a:gd name="T30" fmla="+- 0 6054 5054"/>
                <a:gd name="T31" fmla="*/ 6054 h 1933"/>
                <a:gd name="T32" fmla="+- 0 6540 6473"/>
                <a:gd name="T33" fmla="*/ T32 w 3412"/>
                <a:gd name="T34" fmla="+- 0 6089 5054"/>
                <a:gd name="T35" fmla="*/ 6089 h 1933"/>
                <a:gd name="T36" fmla="+- 0 6574 6473"/>
                <a:gd name="T37" fmla="*/ T36 w 3412"/>
                <a:gd name="T38" fmla="+- 0 6072 5054"/>
                <a:gd name="T39" fmla="*/ 6072 h 1933"/>
                <a:gd name="T40" fmla="+- 0 6599 6473"/>
                <a:gd name="T41" fmla="*/ T40 w 3412"/>
                <a:gd name="T42" fmla="+- 0 5667 5054"/>
                <a:gd name="T43" fmla="*/ 5667 h 1933"/>
                <a:gd name="T44" fmla="+- 0 6596 6473"/>
                <a:gd name="T45" fmla="*/ T44 w 3412"/>
                <a:gd name="T46" fmla="+- 0 5615 5054"/>
                <a:gd name="T47" fmla="*/ 5615 h 1933"/>
                <a:gd name="T48" fmla="+- 0 6549 6473"/>
                <a:gd name="T49" fmla="*/ T48 w 3412"/>
                <a:gd name="T50" fmla="+- 0 5607 5054"/>
                <a:gd name="T51" fmla="*/ 5607 h 1933"/>
                <a:gd name="T52" fmla="+- 0 6511 6473"/>
                <a:gd name="T53" fmla="*/ T52 w 3412"/>
                <a:gd name="T54" fmla="+- 0 5686 5054"/>
                <a:gd name="T55" fmla="*/ 5686 h 1933"/>
                <a:gd name="T56" fmla="+- 0 6577 6473"/>
                <a:gd name="T57" fmla="*/ T56 w 3412"/>
                <a:gd name="T58" fmla="+- 0 5610 5054"/>
                <a:gd name="T59" fmla="*/ 5610 h 1933"/>
                <a:gd name="T60" fmla="+- 0 6575 6473"/>
                <a:gd name="T61" fmla="*/ T60 w 3412"/>
                <a:gd name="T62" fmla="+- 0 5689 5054"/>
                <a:gd name="T63" fmla="*/ 5689 h 1933"/>
                <a:gd name="T64" fmla="+- 0 6581 6473"/>
                <a:gd name="T65" fmla="*/ T64 w 3412"/>
                <a:gd name="T66" fmla="+- 0 5387 5054"/>
                <a:gd name="T67" fmla="*/ 5387 h 1933"/>
                <a:gd name="T68" fmla="+- 0 6573 6473"/>
                <a:gd name="T69" fmla="*/ T68 w 3412"/>
                <a:gd name="T70" fmla="+- 0 5311 5054"/>
                <a:gd name="T71" fmla="*/ 5311 h 1933"/>
                <a:gd name="T72" fmla="+- 0 6530 6473"/>
                <a:gd name="T73" fmla="*/ T72 w 3412"/>
                <a:gd name="T74" fmla="+- 0 5317 5054"/>
                <a:gd name="T75" fmla="*/ 5317 h 1933"/>
                <a:gd name="T76" fmla="+- 0 6550 6473"/>
                <a:gd name="T77" fmla="*/ T76 w 3412"/>
                <a:gd name="T78" fmla="+- 0 5343 5054"/>
                <a:gd name="T79" fmla="*/ 5343 h 1933"/>
                <a:gd name="T80" fmla="+- 0 6565 6473"/>
                <a:gd name="T81" fmla="*/ T80 w 3412"/>
                <a:gd name="T82" fmla="+- 0 5381 5054"/>
                <a:gd name="T83" fmla="*/ 5381 h 1933"/>
                <a:gd name="T84" fmla="+- 0 6603 6473"/>
                <a:gd name="T85" fmla="*/ T84 w 3412"/>
                <a:gd name="T86" fmla="+- 0 5164 5054"/>
                <a:gd name="T87" fmla="*/ 5164 h 1933"/>
                <a:gd name="T88" fmla="+- 0 6603 6473"/>
                <a:gd name="T89" fmla="*/ T88 w 3412"/>
                <a:gd name="T90" fmla="+- 0 5109 5054"/>
                <a:gd name="T91" fmla="*/ 5109 h 1933"/>
                <a:gd name="T92" fmla="+- 0 6559 6473"/>
                <a:gd name="T93" fmla="*/ T92 w 3412"/>
                <a:gd name="T94" fmla="+- 0 5098 5054"/>
                <a:gd name="T95" fmla="*/ 5098 h 1933"/>
                <a:gd name="T96" fmla="+- 0 6533 6473"/>
                <a:gd name="T97" fmla="*/ T96 w 3412"/>
                <a:gd name="T98" fmla="+- 0 5186 5054"/>
                <a:gd name="T99" fmla="*/ 5186 h 1933"/>
                <a:gd name="T100" fmla="+- 0 6586 6473"/>
                <a:gd name="T101" fmla="*/ T100 w 3412"/>
                <a:gd name="T102" fmla="+- 0 5110 5054"/>
                <a:gd name="T103" fmla="*/ 5110 h 1933"/>
                <a:gd name="T104" fmla="+- 0 6586 6473"/>
                <a:gd name="T105" fmla="*/ T104 w 3412"/>
                <a:gd name="T106" fmla="+- 0 5187 5054"/>
                <a:gd name="T107" fmla="*/ 5187 h 1933"/>
                <a:gd name="T108" fmla="+- 0 6621 6473"/>
                <a:gd name="T109" fmla="*/ T108 w 3412"/>
                <a:gd name="T110" fmla="+- 0 6907 5054"/>
                <a:gd name="T111" fmla="*/ 6907 h 1933"/>
                <a:gd name="T112" fmla="+- 0 6765 6473"/>
                <a:gd name="T113" fmla="*/ T112 w 3412"/>
                <a:gd name="T114" fmla="+- 0 5632 5054"/>
                <a:gd name="T115" fmla="*/ 5632 h 1933"/>
                <a:gd name="T116" fmla="+- 0 6765 6473"/>
                <a:gd name="T117" fmla="*/ T116 w 3412"/>
                <a:gd name="T118" fmla="+- 0 5350 5054"/>
                <a:gd name="T119" fmla="*/ 5350 h 1933"/>
                <a:gd name="T120" fmla="+- 0 6668 6473"/>
                <a:gd name="T121" fmla="*/ T120 w 3412"/>
                <a:gd name="T122" fmla="+- 0 5100 5054"/>
                <a:gd name="T123" fmla="*/ 5100 h 1933"/>
                <a:gd name="T124" fmla="+- 0 6838 6473"/>
                <a:gd name="T125" fmla="*/ T124 w 3412"/>
                <a:gd name="T126" fmla="+- 0 6850 5054"/>
                <a:gd name="T127" fmla="*/ 6850 h 1933"/>
                <a:gd name="T128" fmla="+- 0 6822 6473"/>
                <a:gd name="T129" fmla="*/ T128 w 3412"/>
                <a:gd name="T130" fmla="+- 0 6969 5054"/>
                <a:gd name="T131" fmla="*/ 6969 h 1933"/>
                <a:gd name="T132" fmla="+- 0 6899 6473"/>
                <a:gd name="T133" fmla="*/ T132 w 3412"/>
                <a:gd name="T134" fmla="+- 0 5628 5054"/>
                <a:gd name="T135" fmla="*/ 5628 h 1933"/>
                <a:gd name="T136" fmla="+- 0 6848 6473"/>
                <a:gd name="T137" fmla="*/ T136 w 3412"/>
                <a:gd name="T138" fmla="+- 0 5555 5054"/>
                <a:gd name="T139" fmla="*/ 5555 h 1933"/>
                <a:gd name="T140" fmla="+- 0 6875 6473"/>
                <a:gd name="T141" fmla="*/ T140 w 3412"/>
                <a:gd name="T142" fmla="+- 0 5602 5054"/>
                <a:gd name="T143" fmla="*/ 5602 h 1933"/>
                <a:gd name="T144" fmla="+- 0 6884 6473"/>
                <a:gd name="T145" fmla="*/ T144 w 3412"/>
                <a:gd name="T146" fmla="+- 0 5642 5054"/>
                <a:gd name="T147" fmla="*/ 5642 h 1933"/>
                <a:gd name="T148" fmla="+- 0 6846 6473"/>
                <a:gd name="T149" fmla="*/ T148 w 3412"/>
                <a:gd name="T150" fmla="+- 0 5676 5054"/>
                <a:gd name="T151" fmla="*/ 5676 h 1933"/>
                <a:gd name="T152" fmla="+- 0 6834 6473"/>
                <a:gd name="T153" fmla="*/ T152 w 3412"/>
                <a:gd name="T154" fmla="+- 0 5688 5054"/>
                <a:gd name="T155" fmla="*/ 5688 h 1933"/>
                <a:gd name="T156" fmla="+- 0 6900 6473"/>
                <a:gd name="T157" fmla="*/ T156 w 3412"/>
                <a:gd name="T158" fmla="+- 0 6111 5054"/>
                <a:gd name="T159" fmla="*/ 6111 h 1933"/>
                <a:gd name="T160" fmla="+- 0 6888 6473"/>
                <a:gd name="T161" fmla="*/ T160 w 3412"/>
                <a:gd name="T162" fmla="+- 0 6061 5054"/>
                <a:gd name="T163" fmla="*/ 6061 h 1933"/>
                <a:gd name="T164" fmla="+- 0 6822 6473"/>
                <a:gd name="T165" fmla="*/ T164 w 3412"/>
                <a:gd name="T166" fmla="+- 0 6036 5054"/>
                <a:gd name="T167" fmla="*/ 6036 h 1933"/>
                <a:gd name="T168" fmla="+- 0 6858 6473"/>
                <a:gd name="T169" fmla="*/ T168 w 3412"/>
                <a:gd name="T170" fmla="+- 0 6089 5054"/>
                <a:gd name="T171" fmla="*/ 6089 h 1933"/>
                <a:gd name="T172" fmla="+- 0 6877 6473"/>
                <a:gd name="T173" fmla="*/ T172 w 3412"/>
                <a:gd name="T174" fmla="+- 0 5269 5054"/>
                <a:gd name="T175" fmla="*/ 5269 h 1933"/>
                <a:gd name="T176" fmla="+- 0 6911 6473"/>
                <a:gd name="T177" fmla="*/ T176 w 3412"/>
                <a:gd name="T178" fmla="+- 0 5347 5054"/>
                <a:gd name="T179" fmla="*/ 5347 h 1933"/>
                <a:gd name="T180" fmla="+- 0 6894 6473"/>
                <a:gd name="T181" fmla="*/ T180 w 3412"/>
                <a:gd name="T182" fmla="+- 0 5164 5054"/>
                <a:gd name="T183" fmla="*/ 5164 h 1933"/>
                <a:gd name="T184" fmla="+- 0 6841 6473"/>
                <a:gd name="T185" fmla="*/ T184 w 3412"/>
                <a:gd name="T186" fmla="+- 0 5168 5054"/>
                <a:gd name="T187" fmla="*/ 5168 h 1933"/>
                <a:gd name="T188" fmla="+- 0 6889 6473"/>
                <a:gd name="T189" fmla="*/ T188 w 3412"/>
                <a:gd name="T190" fmla="+- 0 5178 5054"/>
                <a:gd name="T191" fmla="*/ 5178 h 1933"/>
                <a:gd name="T192" fmla="+- 0 6865 6473"/>
                <a:gd name="T193" fmla="*/ T192 w 3412"/>
                <a:gd name="T194" fmla="+- 0 5071 5054"/>
                <a:gd name="T195" fmla="*/ 5071 h 1933"/>
                <a:gd name="T196" fmla="+- 0 9709 6473"/>
                <a:gd name="T197" fmla="*/ T196 w 3412"/>
                <a:gd name="T198" fmla="+- 0 6932 5054"/>
                <a:gd name="T199" fmla="*/ 6932 h 1933"/>
                <a:gd name="T200" fmla="+- 0 9691 6473"/>
                <a:gd name="T201" fmla="*/ T200 w 3412"/>
                <a:gd name="T202" fmla="+- 0 6827 5054"/>
                <a:gd name="T203" fmla="*/ 6827 h 1933"/>
                <a:gd name="T204" fmla="+- 0 9725 6473"/>
                <a:gd name="T205" fmla="*/ T204 w 3412"/>
                <a:gd name="T206" fmla="+- 0 6942 5054"/>
                <a:gd name="T207" fmla="*/ 6942 h 1933"/>
                <a:gd name="T208" fmla="+- 0 9813 6473"/>
                <a:gd name="T209" fmla="*/ T208 w 3412"/>
                <a:gd name="T210" fmla="+- 0 6811 5054"/>
                <a:gd name="T211" fmla="*/ 6811 h 1933"/>
                <a:gd name="T212" fmla="+- 0 9809 6473"/>
                <a:gd name="T213" fmla="*/ T212 w 3412"/>
                <a:gd name="T214" fmla="+- 0 6836 5054"/>
                <a:gd name="T215" fmla="*/ 6836 h 1933"/>
                <a:gd name="T216" fmla="+- 0 9806 6473"/>
                <a:gd name="T217" fmla="*/ T216 w 3412"/>
                <a:gd name="T218" fmla="+- 0 6884 5054"/>
                <a:gd name="T219" fmla="*/ 6884 h 1933"/>
                <a:gd name="T220" fmla="+- 0 9788 6473"/>
                <a:gd name="T221" fmla="*/ T220 w 3412"/>
                <a:gd name="T222" fmla="+- 0 6935 5054"/>
                <a:gd name="T223" fmla="*/ 6935 h 1933"/>
                <a:gd name="T224" fmla="+- 0 9757 6473"/>
                <a:gd name="T225" fmla="*/ T224 w 3412"/>
                <a:gd name="T226" fmla="+- 0 6936 5054"/>
                <a:gd name="T227" fmla="*/ 6936 h 1933"/>
                <a:gd name="T228" fmla="+- 0 9832 6473"/>
                <a:gd name="T229" fmla="*/ T228 w 3412"/>
                <a:gd name="T230" fmla="+- 0 6890 5054"/>
                <a:gd name="T231" fmla="*/ 6890 h 1933"/>
                <a:gd name="T232" fmla="+- 0 9868 6473"/>
                <a:gd name="T233" fmla="*/ T232 w 3412"/>
                <a:gd name="T234" fmla="+- 0 6943 5054"/>
                <a:gd name="T235" fmla="*/ 6943 h 19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3412" h="1933">
                  <a:moveTo>
                    <a:pt x="87" y="1910"/>
                  </a:moveTo>
                  <a:lnTo>
                    <a:pt x="84" y="1909"/>
                  </a:lnTo>
                  <a:lnTo>
                    <a:pt x="80" y="1914"/>
                  </a:lnTo>
                  <a:lnTo>
                    <a:pt x="76" y="1918"/>
                  </a:lnTo>
                  <a:lnTo>
                    <a:pt x="72" y="1922"/>
                  </a:lnTo>
                  <a:lnTo>
                    <a:pt x="71" y="1922"/>
                  </a:lnTo>
                  <a:lnTo>
                    <a:pt x="69" y="1922"/>
                  </a:lnTo>
                  <a:lnTo>
                    <a:pt x="68" y="1921"/>
                  </a:lnTo>
                  <a:lnTo>
                    <a:pt x="68" y="1920"/>
                  </a:lnTo>
                  <a:lnTo>
                    <a:pt x="68" y="1918"/>
                  </a:lnTo>
                  <a:lnTo>
                    <a:pt x="68" y="1915"/>
                  </a:lnTo>
                  <a:lnTo>
                    <a:pt x="83" y="1863"/>
                  </a:lnTo>
                  <a:lnTo>
                    <a:pt x="84" y="1859"/>
                  </a:lnTo>
                  <a:lnTo>
                    <a:pt x="84" y="1854"/>
                  </a:lnTo>
                  <a:lnTo>
                    <a:pt x="84" y="1851"/>
                  </a:lnTo>
                  <a:lnTo>
                    <a:pt x="83" y="1848"/>
                  </a:lnTo>
                  <a:lnTo>
                    <a:pt x="79" y="1844"/>
                  </a:lnTo>
                  <a:lnTo>
                    <a:pt x="76" y="1843"/>
                  </a:lnTo>
                  <a:lnTo>
                    <a:pt x="67" y="1843"/>
                  </a:lnTo>
                  <a:lnTo>
                    <a:pt x="61" y="1845"/>
                  </a:lnTo>
                  <a:lnTo>
                    <a:pt x="55" y="1851"/>
                  </a:lnTo>
                  <a:lnTo>
                    <a:pt x="49" y="1857"/>
                  </a:lnTo>
                  <a:lnTo>
                    <a:pt x="43" y="1864"/>
                  </a:lnTo>
                  <a:lnTo>
                    <a:pt x="35" y="1874"/>
                  </a:lnTo>
                  <a:lnTo>
                    <a:pt x="27" y="1887"/>
                  </a:lnTo>
                  <a:lnTo>
                    <a:pt x="37" y="1851"/>
                  </a:lnTo>
                  <a:lnTo>
                    <a:pt x="40" y="1843"/>
                  </a:lnTo>
                  <a:lnTo>
                    <a:pt x="6" y="1849"/>
                  </a:lnTo>
                  <a:lnTo>
                    <a:pt x="7" y="1852"/>
                  </a:lnTo>
                  <a:lnTo>
                    <a:pt x="10" y="1851"/>
                  </a:lnTo>
                  <a:lnTo>
                    <a:pt x="15" y="1851"/>
                  </a:lnTo>
                  <a:lnTo>
                    <a:pt x="16" y="1851"/>
                  </a:lnTo>
                  <a:lnTo>
                    <a:pt x="18" y="1852"/>
                  </a:lnTo>
                  <a:lnTo>
                    <a:pt x="20" y="1854"/>
                  </a:lnTo>
                  <a:lnTo>
                    <a:pt x="20" y="1855"/>
                  </a:lnTo>
                  <a:lnTo>
                    <a:pt x="20" y="1858"/>
                  </a:lnTo>
                  <a:lnTo>
                    <a:pt x="19" y="1862"/>
                  </a:lnTo>
                  <a:lnTo>
                    <a:pt x="17" y="1870"/>
                  </a:lnTo>
                  <a:lnTo>
                    <a:pt x="0" y="1930"/>
                  </a:lnTo>
                  <a:lnTo>
                    <a:pt x="14" y="1930"/>
                  </a:lnTo>
                  <a:lnTo>
                    <a:pt x="19" y="1914"/>
                  </a:lnTo>
                  <a:lnTo>
                    <a:pt x="21" y="1908"/>
                  </a:lnTo>
                  <a:lnTo>
                    <a:pt x="24" y="1902"/>
                  </a:lnTo>
                  <a:lnTo>
                    <a:pt x="32" y="1887"/>
                  </a:lnTo>
                  <a:lnTo>
                    <a:pt x="33" y="1886"/>
                  </a:lnTo>
                  <a:lnTo>
                    <a:pt x="38" y="1877"/>
                  </a:lnTo>
                  <a:lnTo>
                    <a:pt x="48" y="1864"/>
                  </a:lnTo>
                  <a:lnTo>
                    <a:pt x="53" y="1859"/>
                  </a:lnTo>
                  <a:lnTo>
                    <a:pt x="58" y="1856"/>
                  </a:lnTo>
                  <a:lnTo>
                    <a:pt x="61" y="1855"/>
                  </a:lnTo>
                  <a:lnTo>
                    <a:pt x="63" y="1854"/>
                  </a:lnTo>
                  <a:lnTo>
                    <a:pt x="66" y="1854"/>
                  </a:lnTo>
                  <a:lnTo>
                    <a:pt x="67" y="1854"/>
                  </a:lnTo>
                  <a:lnTo>
                    <a:pt x="68" y="1856"/>
                  </a:lnTo>
                  <a:lnTo>
                    <a:pt x="69" y="1857"/>
                  </a:lnTo>
                  <a:lnTo>
                    <a:pt x="69" y="1861"/>
                  </a:lnTo>
                  <a:lnTo>
                    <a:pt x="68" y="1864"/>
                  </a:lnTo>
                  <a:lnTo>
                    <a:pt x="67" y="1870"/>
                  </a:lnTo>
                  <a:lnTo>
                    <a:pt x="53" y="1916"/>
                  </a:lnTo>
                  <a:lnTo>
                    <a:pt x="52" y="1921"/>
                  </a:lnTo>
                  <a:lnTo>
                    <a:pt x="52" y="1927"/>
                  </a:lnTo>
                  <a:lnTo>
                    <a:pt x="53" y="1929"/>
                  </a:lnTo>
                  <a:lnTo>
                    <a:pt x="56" y="1932"/>
                  </a:lnTo>
                  <a:lnTo>
                    <a:pt x="58" y="1933"/>
                  </a:lnTo>
                  <a:lnTo>
                    <a:pt x="63" y="1933"/>
                  </a:lnTo>
                  <a:lnTo>
                    <a:pt x="66" y="1931"/>
                  </a:lnTo>
                  <a:lnTo>
                    <a:pt x="75" y="1925"/>
                  </a:lnTo>
                  <a:lnTo>
                    <a:pt x="78" y="1922"/>
                  </a:lnTo>
                  <a:lnTo>
                    <a:pt x="81" y="1919"/>
                  </a:lnTo>
                  <a:lnTo>
                    <a:pt x="87" y="1910"/>
                  </a:lnTo>
                  <a:moveTo>
                    <a:pt x="122" y="1059"/>
                  </a:moveTo>
                  <a:lnTo>
                    <a:pt x="119" y="1058"/>
                  </a:lnTo>
                  <a:lnTo>
                    <a:pt x="114" y="1063"/>
                  </a:lnTo>
                  <a:lnTo>
                    <a:pt x="111" y="1067"/>
                  </a:lnTo>
                  <a:lnTo>
                    <a:pt x="106" y="1071"/>
                  </a:lnTo>
                  <a:lnTo>
                    <a:pt x="105" y="1071"/>
                  </a:lnTo>
                  <a:lnTo>
                    <a:pt x="104" y="1071"/>
                  </a:lnTo>
                  <a:lnTo>
                    <a:pt x="103" y="1071"/>
                  </a:lnTo>
                  <a:lnTo>
                    <a:pt x="102" y="1070"/>
                  </a:lnTo>
                  <a:lnTo>
                    <a:pt x="102" y="1069"/>
                  </a:lnTo>
                  <a:lnTo>
                    <a:pt x="102" y="1067"/>
                  </a:lnTo>
                  <a:lnTo>
                    <a:pt x="103" y="1064"/>
                  </a:lnTo>
                  <a:lnTo>
                    <a:pt x="118" y="1012"/>
                  </a:lnTo>
                  <a:lnTo>
                    <a:pt x="119" y="1008"/>
                  </a:lnTo>
                  <a:lnTo>
                    <a:pt x="119" y="1003"/>
                  </a:lnTo>
                  <a:lnTo>
                    <a:pt x="119" y="1000"/>
                  </a:lnTo>
                  <a:lnTo>
                    <a:pt x="118" y="997"/>
                  </a:lnTo>
                  <a:lnTo>
                    <a:pt x="113" y="993"/>
                  </a:lnTo>
                  <a:lnTo>
                    <a:pt x="111" y="992"/>
                  </a:lnTo>
                  <a:lnTo>
                    <a:pt x="102" y="992"/>
                  </a:lnTo>
                  <a:lnTo>
                    <a:pt x="96" y="994"/>
                  </a:lnTo>
                  <a:lnTo>
                    <a:pt x="89" y="1000"/>
                  </a:lnTo>
                  <a:lnTo>
                    <a:pt x="84" y="1006"/>
                  </a:lnTo>
                  <a:lnTo>
                    <a:pt x="77" y="1013"/>
                  </a:lnTo>
                  <a:lnTo>
                    <a:pt x="70" y="1023"/>
                  </a:lnTo>
                  <a:lnTo>
                    <a:pt x="61" y="1036"/>
                  </a:lnTo>
                  <a:lnTo>
                    <a:pt x="72" y="1000"/>
                  </a:lnTo>
                  <a:lnTo>
                    <a:pt x="74" y="992"/>
                  </a:lnTo>
                  <a:lnTo>
                    <a:pt x="41" y="998"/>
                  </a:lnTo>
                  <a:lnTo>
                    <a:pt x="41" y="1001"/>
                  </a:lnTo>
                  <a:lnTo>
                    <a:pt x="45" y="1000"/>
                  </a:lnTo>
                  <a:lnTo>
                    <a:pt x="49" y="1000"/>
                  </a:lnTo>
                  <a:lnTo>
                    <a:pt x="51" y="1000"/>
                  </a:lnTo>
                  <a:lnTo>
                    <a:pt x="52" y="1001"/>
                  </a:lnTo>
                  <a:lnTo>
                    <a:pt x="54" y="1003"/>
                  </a:lnTo>
                  <a:lnTo>
                    <a:pt x="55" y="1004"/>
                  </a:lnTo>
                  <a:lnTo>
                    <a:pt x="55" y="1007"/>
                  </a:lnTo>
                  <a:lnTo>
                    <a:pt x="54" y="1011"/>
                  </a:lnTo>
                  <a:lnTo>
                    <a:pt x="52" y="1018"/>
                  </a:lnTo>
                  <a:lnTo>
                    <a:pt x="34" y="1079"/>
                  </a:lnTo>
                  <a:lnTo>
                    <a:pt x="49" y="1079"/>
                  </a:lnTo>
                  <a:lnTo>
                    <a:pt x="54" y="1063"/>
                  </a:lnTo>
                  <a:lnTo>
                    <a:pt x="56" y="1057"/>
                  </a:lnTo>
                  <a:lnTo>
                    <a:pt x="58" y="1051"/>
                  </a:lnTo>
                  <a:lnTo>
                    <a:pt x="66" y="1036"/>
                  </a:lnTo>
                  <a:lnTo>
                    <a:pt x="67" y="1035"/>
                  </a:lnTo>
                  <a:lnTo>
                    <a:pt x="73" y="1026"/>
                  </a:lnTo>
                  <a:lnTo>
                    <a:pt x="83" y="1013"/>
                  </a:lnTo>
                  <a:lnTo>
                    <a:pt x="88" y="1008"/>
                  </a:lnTo>
                  <a:lnTo>
                    <a:pt x="92" y="1005"/>
                  </a:lnTo>
                  <a:lnTo>
                    <a:pt x="95" y="1004"/>
                  </a:lnTo>
                  <a:lnTo>
                    <a:pt x="97" y="1003"/>
                  </a:lnTo>
                  <a:lnTo>
                    <a:pt x="100" y="1003"/>
                  </a:lnTo>
                  <a:lnTo>
                    <a:pt x="101" y="1003"/>
                  </a:lnTo>
                  <a:lnTo>
                    <a:pt x="103" y="1005"/>
                  </a:lnTo>
                  <a:lnTo>
                    <a:pt x="103" y="1006"/>
                  </a:lnTo>
                  <a:lnTo>
                    <a:pt x="103" y="1010"/>
                  </a:lnTo>
                  <a:lnTo>
                    <a:pt x="103" y="1013"/>
                  </a:lnTo>
                  <a:lnTo>
                    <a:pt x="101" y="1018"/>
                  </a:lnTo>
                  <a:lnTo>
                    <a:pt x="88" y="1065"/>
                  </a:lnTo>
                  <a:lnTo>
                    <a:pt x="87" y="1070"/>
                  </a:lnTo>
                  <a:lnTo>
                    <a:pt x="87" y="1076"/>
                  </a:lnTo>
                  <a:lnTo>
                    <a:pt x="87" y="1078"/>
                  </a:lnTo>
                  <a:lnTo>
                    <a:pt x="90" y="1081"/>
                  </a:lnTo>
                  <a:lnTo>
                    <a:pt x="92" y="1082"/>
                  </a:lnTo>
                  <a:lnTo>
                    <a:pt x="98" y="1082"/>
                  </a:lnTo>
                  <a:lnTo>
                    <a:pt x="101" y="1080"/>
                  </a:lnTo>
                  <a:lnTo>
                    <a:pt x="110" y="1074"/>
                  </a:lnTo>
                  <a:lnTo>
                    <a:pt x="113" y="1071"/>
                  </a:lnTo>
                  <a:lnTo>
                    <a:pt x="116" y="1068"/>
                  </a:lnTo>
                  <a:lnTo>
                    <a:pt x="122" y="1059"/>
                  </a:lnTo>
                  <a:moveTo>
                    <a:pt x="126" y="613"/>
                  </a:moveTo>
                  <a:lnTo>
                    <a:pt x="123" y="611"/>
                  </a:lnTo>
                  <a:lnTo>
                    <a:pt x="118" y="616"/>
                  </a:lnTo>
                  <a:lnTo>
                    <a:pt x="115" y="620"/>
                  </a:lnTo>
                  <a:lnTo>
                    <a:pt x="110" y="624"/>
                  </a:lnTo>
                  <a:lnTo>
                    <a:pt x="109" y="624"/>
                  </a:lnTo>
                  <a:lnTo>
                    <a:pt x="108" y="624"/>
                  </a:lnTo>
                  <a:lnTo>
                    <a:pt x="106" y="623"/>
                  </a:lnTo>
                  <a:lnTo>
                    <a:pt x="106" y="622"/>
                  </a:lnTo>
                  <a:lnTo>
                    <a:pt x="106" y="620"/>
                  </a:lnTo>
                  <a:lnTo>
                    <a:pt x="107" y="617"/>
                  </a:lnTo>
                  <a:lnTo>
                    <a:pt x="122" y="565"/>
                  </a:lnTo>
                  <a:lnTo>
                    <a:pt x="123" y="561"/>
                  </a:lnTo>
                  <a:lnTo>
                    <a:pt x="123" y="556"/>
                  </a:lnTo>
                  <a:lnTo>
                    <a:pt x="123" y="553"/>
                  </a:lnTo>
                  <a:lnTo>
                    <a:pt x="122" y="550"/>
                  </a:lnTo>
                  <a:lnTo>
                    <a:pt x="118" y="546"/>
                  </a:lnTo>
                  <a:lnTo>
                    <a:pt x="115" y="545"/>
                  </a:lnTo>
                  <a:lnTo>
                    <a:pt x="106" y="545"/>
                  </a:lnTo>
                  <a:lnTo>
                    <a:pt x="100" y="548"/>
                  </a:lnTo>
                  <a:lnTo>
                    <a:pt x="93" y="553"/>
                  </a:lnTo>
                  <a:lnTo>
                    <a:pt x="88" y="559"/>
                  </a:lnTo>
                  <a:lnTo>
                    <a:pt x="81" y="567"/>
                  </a:lnTo>
                  <a:lnTo>
                    <a:pt x="74" y="576"/>
                  </a:lnTo>
                  <a:lnTo>
                    <a:pt x="65" y="589"/>
                  </a:lnTo>
                  <a:lnTo>
                    <a:pt x="76" y="553"/>
                  </a:lnTo>
                  <a:lnTo>
                    <a:pt x="78" y="545"/>
                  </a:lnTo>
                  <a:lnTo>
                    <a:pt x="45" y="551"/>
                  </a:lnTo>
                  <a:lnTo>
                    <a:pt x="45" y="554"/>
                  </a:lnTo>
                  <a:lnTo>
                    <a:pt x="49" y="554"/>
                  </a:lnTo>
                  <a:lnTo>
                    <a:pt x="53" y="553"/>
                  </a:lnTo>
                  <a:lnTo>
                    <a:pt x="55" y="553"/>
                  </a:lnTo>
                  <a:lnTo>
                    <a:pt x="56" y="554"/>
                  </a:lnTo>
                  <a:lnTo>
                    <a:pt x="58" y="556"/>
                  </a:lnTo>
                  <a:lnTo>
                    <a:pt x="59" y="557"/>
                  </a:lnTo>
                  <a:lnTo>
                    <a:pt x="59" y="560"/>
                  </a:lnTo>
                  <a:lnTo>
                    <a:pt x="58" y="564"/>
                  </a:lnTo>
                  <a:lnTo>
                    <a:pt x="56" y="572"/>
                  </a:lnTo>
                  <a:lnTo>
                    <a:pt x="38" y="632"/>
                  </a:lnTo>
                  <a:lnTo>
                    <a:pt x="53" y="632"/>
                  </a:lnTo>
                  <a:lnTo>
                    <a:pt x="58" y="616"/>
                  </a:lnTo>
                  <a:lnTo>
                    <a:pt x="60" y="610"/>
                  </a:lnTo>
                  <a:lnTo>
                    <a:pt x="62" y="604"/>
                  </a:lnTo>
                  <a:lnTo>
                    <a:pt x="71" y="589"/>
                  </a:lnTo>
                  <a:lnTo>
                    <a:pt x="71" y="588"/>
                  </a:lnTo>
                  <a:lnTo>
                    <a:pt x="77" y="579"/>
                  </a:lnTo>
                  <a:lnTo>
                    <a:pt x="87" y="566"/>
                  </a:lnTo>
                  <a:lnTo>
                    <a:pt x="92" y="561"/>
                  </a:lnTo>
                  <a:lnTo>
                    <a:pt x="97" y="558"/>
                  </a:lnTo>
                  <a:lnTo>
                    <a:pt x="99" y="557"/>
                  </a:lnTo>
                  <a:lnTo>
                    <a:pt x="101" y="556"/>
                  </a:lnTo>
                  <a:lnTo>
                    <a:pt x="104" y="556"/>
                  </a:lnTo>
                  <a:lnTo>
                    <a:pt x="105" y="556"/>
                  </a:lnTo>
                  <a:lnTo>
                    <a:pt x="107" y="558"/>
                  </a:lnTo>
                  <a:lnTo>
                    <a:pt x="107" y="559"/>
                  </a:lnTo>
                  <a:lnTo>
                    <a:pt x="107" y="563"/>
                  </a:lnTo>
                  <a:lnTo>
                    <a:pt x="107" y="567"/>
                  </a:lnTo>
                  <a:lnTo>
                    <a:pt x="105" y="572"/>
                  </a:lnTo>
                  <a:lnTo>
                    <a:pt x="92" y="618"/>
                  </a:lnTo>
                  <a:lnTo>
                    <a:pt x="91" y="623"/>
                  </a:lnTo>
                  <a:lnTo>
                    <a:pt x="91" y="629"/>
                  </a:lnTo>
                  <a:lnTo>
                    <a:pt x="91" y="631"/>
                  </a:lnTo>
                  <a:lnTo>
                    <a:pt x="94" y="634"/>
                  </a:lnTo>
                  <a:lnTo>
                    <a:pt x="96" y="635"/>
                  </a:lnTo>
                  <a:lnTo>
                    <a:pt x="102" y="635"/>
                  </a:lnTo>
                  <a:lnTo>
                    <a:pt x="105" y="634"/>
                  </a:lnTo>
                  <a:lnTo>
                    <a:pt x="114" y="627"/>
                  </a:lnTo>
                  <a:lnTo>
                    <a:pt x="117" y="624"/>
                  </a:lnTo>
                  <a:lnTo>
                    <a:pt x="120" y="621"/>
                  </a:lnTo>
                  <a:lnTo>
                    <a:pt x="126" y="613"/>
                  </a:lnTo>
                  <a:moveTo>
                    <a:pt x="126" y="322"/>
                  </a:moveTo>
                  <a:lnTo>
                    <a:pt x="123" y="320"/>
                  </a:lnTo>
                  <a:lnTo>
                    <a:pt x="119" y="326"/>
                  </a:lnTo>
                  <a:lnTo>
                    <a:pt x="115" y="330"/>
                  </a:lnTo>
                  <a:lnTo>
                    <a:pt x="111" y="333"/>
                  </a:lnTo>
                  <a:lnTo>
                    <a:pt x="110" y="334"/>
                  </a:lnTo>
                  <a:lnTo>
                    <a:pt x="108" y="334"/>
                  </a:lnTo>
                  <a:lnTo>
                    <a:pt x="108" y="333"/>
                  </a:lnTo>
                  <a:lnTo>
                    <a:pt x="107" y="332"/>
                  </a:lnTo>
                  <a:lnTo>
                    <a:pt x="107" y="331"/>
                  </a:lnTo>
                  <a:lnTo>
                    <a:pt x="107" y="329"/>
                  </a:lnTo>
                  <a:lnTo>
                    <a:pt x="107" y="327"/>
                  </a:lnTo>
                  <a:lnTo>
                    <a:pt x="122" y="275"/>
                  </a:lnTo>
                  <a:lnTo>
                    <a:pt x="123" y="271"/>
                  </a:lnTo>
                  <a:lnTo>
                    <a:pt x="123" y="265"/>
                  </a:lnTo>
                  <a:lnTo>
                    <a:pt x="123" y="262"/>
                  </a:lnTo>
                  <a:lnTo>
                    <a:pt x="122" y="259"/>
                  </a:lnTo>
                  <a:lnTo>
                    <a:pt x="118" y="255"/>
                  </a:lnTo>
                  <a:lnTo>
                    <a:pt x="115" y="254"/>
                  </a:lnTo>
                  <a:lnTo>
                    <a:pt x="106" y="254"/>
                  </a:lnTo>
                  <a:lnTo>
                    <a:pt x="100" y="257"/>
                  </a:lnTo>
                  <a:lnTo>
                    <a:pt x="94" y="263"/>
                  </a:lnTo>
                  <a:lnTo>
                    <a:pt x="88" y="268"/>
                  </a:lnTo>
                  <a:lnTo>
                    <a:pt x="82" y="276"/>
                  </a:lnTo>
                  <a:lnTo>
                    <a:pt x="74" y="286"/>
                  </a:lnTo>
                  <a:lnTo>
                    <a:pt x="66" y="298"/>
                  </a:lnTo>
                  <a:lnTo>
                    <a:pt x="76" y="263"/>
                  </a:lnTo>
                  <a:lnTo>
                    <a:pt x="79" y="254"/>
                  </a:lnTo>
                  <a:lnTo>
                    <a:pt x="45" y="260"/>
                  </a:lnTo>
                  <a:lnTo>
                    <a:pt x="46" y="264"/>
                  </a:lnTo>
                  <a:lnTo>
                    <a:pt x="49" y="263"/>
                  </a:lnTo>
                  <a:lnTo>
                    <a:pt x="53" y="263"/>
                  </a:lnTo>
                  <a:lnTo>
                    <a:pt x="55" y="263"/>
                  </a:lnTo>
                  <a:lnTo>
                    <a:pt x="57" y="263"/>
                  </a:lnTo>
                  <a:lnTo>
                    <a:pt x="59" y="265"/>
                  </a:lnTo>
                  <a:lnTo>
                    <a:pt x="59" y="266"/>
                  </a:lnTo>
                  <a:lnTo>
                    <a:pt x="59" y="270"/>
                  </a:lnTo>
                  <a:lnTo>
                    <a:pt x="58" y="274"/>
                  </a:lnTo>
                  <a:lnTo>
                    <a:pt x="56" y="281"/>
                  </a:lnTo>
                  <a:lnTo>
                    <a:pt x="39" y="342"/>
                  </a:lnTo>
                  <a:lnTo>
                    <a:pt x="53" y="342"/>
                  </a:lnTo>
                  <a:lnTo>
                    <a:pt x="58" y="326"/>
                  </a:lnTo>
                  <a:lnTo>
                    <a:pt x="60" y="319"/>
                  </a:lnTo>
                  <a:lnTo>
                    <a:pt x="63" y="313"/>
                  </a:lnTo>
                  <a:lnTo>
                    <a:pt x="71" y="298"/>
                  </a:lnTo>
                  <a:lnTo>
                    <a:pt x="71" y="297"/>
                  </a:lnTo>
                  <a:lnTo>
                    <a:pt x="77" y="289"/>
                  </a:lnTo>
                  <a:lnTo>
                    <a:pt x="87" y="275"/>
                  </a:lnTo>
                  <a:lnTo>
                    <a:pt x="92" y="271"/>
                  </a:lnTo>
                  <a:lnTo>
                    <a:pt x="97" y="268"/>
                  </a:lnTo>
                  <a:lnTo>
                    <a:pt x="100" y="266"/>
                  </a:lnTo>
                  <a:lnTo>
                    <a:pt x="102" y="265"/>
                  </a:lnTo>
                  <a:lnTo>
                    <a:pt x="105" y="265"/>
                  </a:lnTo>
                  <a:lnTo>
                    <a:pt x="106" y="266"/>
                  </a:lnTo>
                  <a:lnTo>
                    <a:pt x="107" y="267"/>
                  </a:lnTo>
                  <a:lnTo>
                    <a:pt x="108" y="268"/>
                  </a:lnTo>
                  <a:lnTo>
                    <a:pt x="108" y="272"/>
                  </a:lnTo>
                  <a:lnTo>
                    <a:pt x="107" y="276"/>
                  </a:lnTo>
                  <a:lnTo>
                    <a:pt x="106" y="281"/>
                  </a:lnTo>
                  <a:lnTo>
                    <a:pt x="92" y="327"/>
                  </a:lnTo>
                  <a:lnTo>
                    <a:pt x="91" y="332"/>
                  </a:lnTo>
                  <a:lnTo>
                    <a:pt x="91" y="339"/>
                  </a:lnTo>
                  <a:lnTo>
                    <a:pt x="92" y="341"/>
                  </a:lnTo>
                  <a:lnTo>
                    <a:pt x="95" y="343"/>
                  </a:lnTo>
                  <a:lnTo>
                    <a:pt x="97" y="344"/>
                  </a:lnTo>
                  <a:lnTo>
                    <a:pt x="102" y="344"/>
                  </a:lnTo>
                  <a:lnTo>
                    <a:pt x="105" y="343"/>
                  </a:lnTo>
                  <a:lnTo>
                    <a:pt x="114" y="337"/>
                  </a:lnTo>
                  <a:lnTo>
                    <a:pt x="117" y="334"/>
                  </a:lnTo>
                  <a:lnTo>
                    <a:pt x="120" y="330"/>
                  </a:lnTo>
                  <a:lnTo>
                    <a:pt x="126" y="322"/>
                  </a:lnTo>
                  <a:moveTo>
                    <a:pt x="133" y="112"/>
                  </a:moveTo>
                  <a:lnTo>
                    <a:pt x="130" y="110"/>
                  </a:lnTo>
                  <a:lnTo>
                    <a:pt x="126" y="116"/>
                  </a:lnTo>
                  <a:lnTo>
                    <a:pt x="122" y="120"/>
                  </a:lnTo>
                  <a:lnTo>
                    <a:pt x="118" y="123"/>
                  </a:lnTo>
                  <a:lnTo>
                    <a:pt x="117" y="124"/>
                  </a:lnTo>
                  <a:lnTo>
                    <a:pt x="116" y="124"/>
                  </a:lnTo>
                  <a:lnTo>
                    <a:pt x="115" y="123"/>
                  </a:lnTo>
                  <a:lnTo>
                    <a:pt x="114" y="122"/>
                  </a:lnTo>
                  <a:lnTo>
                    <a:pt x="114" y="119"/>
                  </a:lnTo>
                  <a:lnTo>
                    <a:pt x="115" y="117"/>
                  </a:lnTo>
                  <a:lnTo>
                    <a:pt x="130" y="65"/>
                  </a:lnTo>
                  <a:lnTo>
                    <a:pt x="130" y="61"/>
                  </a:lnTo>
                  <a:lnTo>
                    <a:pt x="130" y="55"/>
                  </a:lnTo>
                  <a:lnTo>
                    <a:pt x="130" y="52"/>
                  </a:lnTo>
                  <a:lnTo>
                    <a:pt x="129" y="50"/>
                  </a:lnTo>
                  <a:lnTo>
                    <a:pt x="125" y="45"/>
                  </a:lnTo>
                  <a:lnTo>
                    <a:pt x="123" y="44"/>
                  </a:lnTo>
                  <a:lnTo>
                    <a:pt x="113" y="44"/>
                  </a:lnTo>
                  <a:lnTo>
                    <a:pt x="107" y="47"/>
                  </a:lnTo>
                  <a:lnTo>
                    <a:pt x="101" y="53"/>
                  </a:lnTo>
                  <a:lnTo>
                    <a:pt x="95" y="58"/>
                  </a:lnTo>
                  <a:lnTo>
                    <a:pt x="89" y="66"/>
                  </a:lnTo>
                  <a:lnTo>
                    <a:pt x="82" y="76"/>
                  </a:lnTo>
                  <a:lnTo>
                    <a:pt x="73" y="88"/>
                  </a:lnTo>
                  <a:lnTo>
                    <a:pt x="83" y="53"/>
                  </a:lnTo>
                  <a:lnTo>
                    <a:pt x="86" y="44"/>
                  </a:lnTo>
                  <a:lnTo>
                    <a:pt x="52" y="50"/>
                  </a:lnTo>
                  <a:lnTo>
                    <a:pt x="53" y="54"/>
                  </a:lnTo>
                  <a:lnTo>
                    <a:pt x="57" y="53"/>
                  </a:lnTo>
                  <a:lnTo>
                    <a:pt x="61" y="53"/>
                  </a:lnTo>
                  <a:lnTo>
                    <a:pt x="62" y="53"/>
                  </a:lnTo>
                  <a:lnTo>
                    <a:pt x="64" y="53"/>
                  </a:lnTo>
                  <a:lnTo>
                    <a:pt x="66" y="55"/>
                  </a:lnTo>
                  <a:lnTo>
                    <a:pt x="66" y="56"/>
                  </a:lnTo>
                  <a:lnTo>
                    <a:pt x="67" y="60"/>
                  </a:lnTo>
                  <a:lnTo>
                    <a:pt x="66" y="64"/>
                  </a:lnTo>
                  <a:lnTo>
                    <a:pt x="64" y="71"/>
                  </a:lnTo>
                  <a:lnTo>
                    <a:pt x="46" y="132"/>
                  </a:lnTo>
                  <a:lnTo>
                    <a:pt x="60" y="132"/>
                  </a:lnTo>
                  <a:lnTo>
                    <a:pt x="65" y="116"/>
                  </a:lnTo>
                  <a:lnTo>
                    <a:pt x="67" y="109"/>
                  </a:lnTo>
                  <a:lnTo>
                    <a:pt x="70" y="103"/>
                  </a:lnTo>
                  <a:lnTo>
                    <a:pt x="78" y="88"/>
                  </a:lnTo>
                  <a:lnTo>
                    <a:pt x="79" y="87"/>
                  </a:lnTo>
                  <a:lnTo>
                    <a:pt x="84" y="79"/>
                  </a:lnTo>
                  <a:lnTo>
                    <a:pt x="94" y="65"/>
                  </a:lnTo>
                  <a:lnTo>
                    <a:pt x="99" y="61"/>
                  </a:lnTo>
                  <a:lnTo>
                    <a:pt x="104" y="58"/>
                  </a:lnTo>
                  <a:lnTo>
                    <a:pt x="107" y="56"/>
                  </a:lnTo>
                  <a:lnTo>
                    <a:pt x="109" y="55"/>
                  </a:lnTo>
                  <a:lnTo>
                    <a:pt x="112" y="55"/>
                  </a:lnTo>
                  <a:lnTo>
                    <a:pt x="113" y="56"/>
                  </a:lnTo>
                  <a:lnTo>
                    <a:pt x="115" y="58"/>
                  </a:lnTo>
                  <a:lnTo>
                    <a:pt x="115" y="62"/>
                  </a:lnTo>
                  <a:lnTo>
                    <a:pt x="114" y="66"/>
                  </a:lnTo>
                  <a:lnTo>
                    <a:pt x="113" y="71"/>
                  </a:lnTo>
                  <a:lnTo>
                    <a:pt x="99" y="118"/>
                  </a:lnTo>
                  <a:lnTo>
                    <a:pt x="98" y="122"/>
                  </a:lnTo>
                  <a:lnTo>
                    <a:pt x="98" y="129"/>
                  </a:lnTo>
                  <a:lnTo>
                    <a:pt x="99" y="131"/>
                  </a:lnTo>
                  <a:lnTo>
                    <a:pt x="102" y="134"/>
                  </a:lnTo>
                  <a:lnTo>
                    <a:pt x="104" y="134"/>
                  </a:lnTo>
                  <a:lnTo>
                    <a:pt x="109" y="134"/>
                  </a:lnTo>
                  <a:lnTo>
                    <a:pt x="113" y="133"/>
                  </a:lnTo>
                  <a:lnTo>
                    <a:pt x="116" y="130"/>
                  </a:lnTo>
                  <a:lnTo>
                    <a:pt x="122" y="127"/>
                  </a:lnTo>
                  <a:lnTo>
                    <a:pt x="124" y="124"/>
                  </a:lnTo>
                  <a:lnTo>
                    <a:pt x="127" y="121"/>
                  </a:lnTo>
                  <a:lnTo>
                    <a:pt x="133" y="112"/>
                  </a:lnTo>
                  <a:moveTo>
                    <a:pt x="253" y="1876"/>
                  </a:moveTo>
                  <a:lnTo>
                    <a:pt x="148" y="1876"/>
                  </a:lnTo>
                  <a:lnTo>
                    <a:pt x="148" y="1884"/>
                  </a:lnTo>
                  <a:lnTo>
                    <a:pt x="253" y="1884"/>
                  </a:lnTo>
                  <a:lnTo>
                    <a:pt x="253" y="1876"/>
                  </a:lnTo>
                  <a:moveTo>
                    <a:pt x="253" y="1845"/>
                  </a:moveTo>
                  <a:lnTo>
                    <a:pt x="148" y="1845"/>
                  </a:lnTo>
                  <a:lnTo>
                    <a:pt x="148" y="1853"/>
                  </a:lnTo>
                  <a:lnTo>
                    <a:pt x="253" y="1853"/>
                  </a:lnTo>
                  <a:lnTo>
                    <a:pt x="253" y="1845"/>
                  </a:lnTo>
                  <a:moveTo>
                    <a:pt x="288" y="1025"/>
                  </a:moveTo>
                  <a:lnTo>
                    <a:pt x="183" y="1025"/>
                  </a:lnTo>
                  <a:lnTo>
                    <a:pt x="183" y="1033"/>
                  </a:lnTo>
                  <a:lnTo>
                    <a:pt x="288" y="1033"/>
                  </a:lnTo>
                  <a:lnTo>
                    <a:pt x="288" y="1025"/>
                  </a:lnTo>
                  <a:moveTo>
                    <a:pt x="288" y="994"/>
                  </a:moveTo>
                  <a:lnTo>
                    <a:pt x="183" y="994"/>
                  </a:lnTo>
                  <a:lnTo>
                    <a:pt x="183" y="1002"/>
                  </a:lnTo>
                  <a:lnTo>
                    <a:pt x="288" y="1002"/>
                  </a:lnTo>
                  <a:lnTo>
                    <a:pt x="288" y="994"/>
                  </a:lnTo>
                  <a:moveTo>
                    <a:pt x="292" y="578"/>
                  </a:moveTo>
                  <a:lnTo>
                    <a:pt x="187" y="578"/>
                  </a:lnTo>
                  <a:lnTo>
                    <a:pt x="187" y="586"/>
                  </a:lnTo>
                  <a:lnTo>
                    <a:pt x="292" y="586"/>
                  </a:lnTo>
                  <a:lnTo>
                    <a:pt x="292" y="578"/>
                  </a:lnTo>
                  <a:moveTo>
                    <a:pt x="292" y="547"/>
                  </a:moveTo>
                  <a:lnTo>
                    <a:pt x="187" y="547"/>
                  </a:lnTo>
                  <a:lnTo>
                    <a:pt x="187" y="555"/>
                  </a:lnTo>
                  <a:lnTo>
                    <a:pt x="292" y="555"/>
                  </a:lnTo>
                  <a:lnTo>
                    <a:pt x="292" y="547"/>
                  </a:lnTo>
                  <a:moveTo>
                    <a:pt x="292" y="288"/>
                  </a:moveTo>
                  <a:lnTo>
                    <a:pt x="187" y="288"/>
                  </a:lnTo>
                  <a:lnTo>
                    <a:pt x="187" y="296"/>
                  </a:lnTo>
                  <a:lnTo>
                    <a:pt x="292" y="296"/>
                  </a:lnTo>
                  <a:lnTo>
                    <a:pt x="292" y="288"/>
                  </a:lnTo>
                  <a:moveTo>
                    <a:pt x="292" y="256"/>
                  </a:moveTo>
                  <a:lnTo>
                    <a:pt x="187" y="256"/>
                  </a:lnTo>
                  <a:lnTo>
                    <a:pt x="187" y="264"/>
                  </a:lnTo>
                  <a:lnTo>
                    <a:pt x="292" y="264"/>
                  </a:lnTo>
                  <a:lnTo>
                    <a:pt x="292" y="256"/>
                  </a:lnTo>
                  <a:moveTo>
                    <a:pt x="299" y="78"/>
                  </a:moveTo>
                  <a:lnTo>
                    <a:pt x="195" y="78"/>
                  </a:lnTo>
                  <a:lnTo>
                    <a:pt x="195" y="86"/>
                  </a:lnTo>
                  <a:lnTo>
                    <a:pt x="299" y="86"/>
                  </a:lnTo>
                  <a:lnTo>
                    <a:pt x="299" y="78"/>
                  </a:lnTo>
                  <a:moveTo>
                    <a:pt x="299" y="46"/>
                  </a:moveTo>
                  <a:lnTo>
                    <a:pt x="195" y="46"/>
                  </a:lnTo>
                  <a:lnTo>
                    <a:pt x="195" y="54"/>
                  </a:lnTo>
                  <a:lnTo>
                    <a:pt x="299" y="54"/>
                  </a:lnTo>
                  <a:lnTo>
                    <a:pt x="299" y="46"/>
                  </a:lnTo>
                  <a:moveTo>
                    <a:pt x="382" y="1927"/>
                  </a:moveTo>
                  <a:lnTo>
                    <a:pt x="376" y="1927"/>
                  </a:lnTo>
                  <a:lnTo>
                    <a:pt x="372" y="1926"/>
                  </a:lnTo>
                  <a:lnTo>
                    <a:pt x="368" y="1924"/>
                  </a:lnTo>
                  <a:lnTo>
                    <a:pt x="366" y="1923"/>
                  </a:lnTo>
                  <a:lnTo>
                    <a:pt x="366" y="1921"/>
                  </a:lnTo>
                  <a:lnTo>
                    <a:pt x="365" y="1919"/>
                  </a:lnTo>
                  <a:lnTo>
                    <a:pt x="365" y="1915"/>
                  </a:lnTo>
                  <a:lnTo>
                    <a:pt x="365" y="1812"/>
                  </a:lnTo>
                  <a:lnTo>
                    <a:pt x="365" y="1796"/>
                  </a:lnTo>
                  <a:lnTo>
                    <a:pt x="362" y="1796"/>
                  </a:lnTo>
                  <a:lnTo>
                    <a:pt x="330" y="1812"/>
                  </a:lnTo>
                  <a:lnTo>
                    <a:pt x="331" y="1815"/>
                  </a:lnTo>
                  <a:lnTo>
                    <a:pt x="335" y="1813"/>
                  </a:lnTo>
                  <a:lnTo>
                    <a:pt x="339" y="1812"/>
                  </a:lnTo>
                  <a:lnTo>
                    <a:pt x="343" y="1812"/>
                  </a:lnTo>
                  <a:lnTo>
                    <a:pt x="344" y="1812"/>
                  </a:lnTo>
                  <a:lnTo>
                    <a:pt x="347" y="1814"/>
                  </a:lnTo>
                  <a:lnTo>
                    <a:pt x="347" y="1816"/>
                  </a:lnTo>
                  <a:lnTo>
                    <a:pt x="348" y="1818"/>
                  </a:lnTo>
                  <a:lnTo>
                    <a:pt x="348" y="1820"/>
                  </a:lnTo>
                  <a:lnTo>
                    <a:pt x="349" y="1826"/>
                  </a:lnTo>
                  <a:lnTo>
                    <a:pt x="349" y="1915"/>
                  </a:lnTo>
                  <a:lnTo>
                    <a:pt x="348" y="1920"/>
                  </a:lnTo>
                  <a:lnTo>
                    <a:pt x="348" y="1921"/>
                  </a:lnTo>
                  <a:lnTo>
                    <a:pt x="347" y="1923"/>
                  </a:lnTo>
                  <a:lnTo>
                    <a:pt x="346" y="1924"/>
                  </a:lnTo>
                  <a:lnTo>
                    <a:pt x="344" y="1925"/>
                  </a:lnTo>
                  <a:lnTo>
                    <a:pt x="342" y="1926"/>
                  </a:lnTo>
                  <a:lnTo>
                    <a:pt x="338" y="1927"/>
                  </a:lnTo>
                  <a:lnTo>
                    <a:pt x="332" y="1927"/>
                  </a:lnTo>
                  <a:lnTo>
                    <a:pt x="332" y="1930"/>
                  </a:lnTo>
                  <a:lnTo>
                    <a:pt x="382" y="1930"/>
                  </a:lnTo>
                  <a:lnTo>
                    <a:pt x="382" y="1927"/>
                  </a:lnTo>
                  <a:moveTo>
                    <a:pt x="428" y="581"/>
                  </a:moveTo>
                  <a:lnTo>
                    <a:pt x="426" y="574"/>
                  </a:lnTo>
                  <a:lnTo>
                    <a:pt x="417" y="562"/>
                  </a:lnTo>
                  <a:lnTo>
                    <a:pt x="411" y="558"/>
                  </a:lnTo>
                  <a:lnTo>
                    <a:pt x="403" y="555"/>
                  </a:lnTo>
                  <a:lnTo>
                    <a:pt x="415" y="544"/>
                  </a:lnTo>
                  <a:lnTo>
                    <a:pt x="421" y="534"/>
                  </a:lnTo>
                  <a:lnTo>
                    <a:pt x="421" y="519"/>
                  </a:lnTo>
                  <a:lnTo>
                    <a:pt x="419" y="514"/>
                  </a:lnTo>
                  <a:lnTo>
                    <a:pt x="417" y="511"/>
                  </a:lnTo>
                  <a:lnTo>
                    <a:pt x="415" y="508"/>
                  </a:lnTo>
                  <a:lnTo>
                    <a:pt x="409" y="502"/>
                  </a:lnTo>
                  <a:lnTo>
                    <a:pt x="401" y="498"/>
                  </a:lnTo>
                  <a:lnTo>
                    <a:pt x="382" y="498"/>
                  </a:lnTo>
                  <a:lnTo>
                    <a:pt x="375" y="501"/>
                  </a:lnTo>
                  <a:lnTo>
                    <a:pt x="363" y="510"/>
                  </a:lnTo>
                  <a:lnTo>
                    <a:pt x="359" y="517"/>
                  </a:lnTo>
                  <a:lnTo>
                    <a:pt x="355" y="526"/>
                  </a:lnTo>
                  <a:lnTo>
                    <a:pt x="358" y="528"/>
                  </a:lnTo>
                  <a:lnTo>
                    <a:pt x="365" y="517"/>
                  </a:lnTo>
                  <a:lnTo>
                    <a:pt x="373" y="511"/>
                  </a:lnTo>
                  <a:lnTo>
                    <a:pt x="390" y="511"/>
                  </a:lnTo>
                  <a:lnTo>
                    <a:pt x="395" y="513"/>
                  </a:lnTo>
                  <a:lnTo>
                    <a:pt x="403" y="522"/>
                  </a:lnTo>
                  <a:lnTo>
                    <a:pt x="405" y="527"/>
                  </a:lnTo>
                  <a:lnTo>
                    <a:pt x="405" y="539"/>
                  </a:lnTo>
                  <a:lnTo>
                    <a:pt x="404" y="543"/>
                  </a:lnTo>
                  <a:lnTo>
                    <a:pt x="402" y="548"/>
                  </a:lnTo>
                  <a:lnTo>
                    <a:pt x="399" y="552"/>
                  </a:lnTo>
                  <a:lnTo>
                    <a:pt x="396" y="556"/>
                  </a:lnTo>
                  <a:lnTo>
                    <a:pt x="385" y="562"/>
                  </a:lnTo>
                  <a:lnTo>
                    <a:pt x="380" y="564"/>
                  </a:lnTo>
                  <a:lnTo>
                    <a:pt x="375" y="564"/>
                  </a:lnTo>
                  <a:lnTo>
                    <a:pt x="375" y="567"/>
                  </a:lnTo>
                  <a:lnTo>
                    <a:pt x="383" y="567"/>
                  </a:lnTo>
                  <a:lnTo>
                    <a:pt x="388" y="568"/>
                  </a:lnTo>
                  <a:lnTo>
                    <a:pt x="398" y="573"/>
                  </a:lnTo>
                  <a:lnTo>
                    <a:pt x="402" y="575"/>
                  </a:lnTo>
                  <a:lnTo>
                    <a:pt x="407" y="579"/>
                  </a:lnTo>
                  <a:lnTo>
                    <a:pt x="408" y="582"/>
                  </a:lnTo>
                  <a:lnTo>
                    <a:pt x="411" y="588"/>
                  </a:lnTo>
                  <a:lnTo>
                    <a:pt x="412" y="591"/>
                  </a:lnTo>
                  <a:lnTo>
                    <a:pt x="413" y="593"/>
                  </a:lnTo>
                  <a:lnTo>
                    <a:pt x="413" y="595"/>
                  </a:lnTo>
                  <a:lnTo>
                    <a:pt x="413" y="598"/>
                  </a:lnTo>
                  <a:lnTo>
                    <a:pt x="413" y="608"/>
                  </a:lnTo>
                  <a:lnTo>
                    <a:pt x="411" y="614"/>
                  </a:lnTo>
                  <a:lnTo>
                    <a:pt x="401" y="624"/>
                  </a:lnTo>
                  <a:lnTo>
                    <a:pt x="395" y="626"/>
                  </a:lnTo>
                  <a:lnTo>
                    <a:pt x="386" y="626"/>
                  </a:lnTo>
                  <a:lnTo>
                    <a:pt x="384" y="626"/>
                  </a:lnTo>
                  <a:lnTo>
                    <a:pt x="380" y="625"/>
                  </a:lnTo>
                  <a:lnTo>
                    <a:pt x="377" y="624"/>
                  </a:lnTo>
                  <a:lnTo>
                    <a:pt x="373" y="622"/>
                  </a:lnTo>
                  <a:lnTo>
                    <a:pt x="369" y="620"/>
                  </a:lnTo>
                  <a:lnTo>
                    <a:pt x="367" y="618"/>
                  </a:lnTo>
                  <a:lnTo>
                    <a:pt x="366" y="618"/>
                  </a:lnTo>
                  <a:lnTo>
                    <a:pt x="364" y="617"/>
                  </a:lnTo>
                  <a:lnTo>
                    <a:pt x="363" y="617"/>
                  </a:lnTo>
                  <a:lnTo>
                    <a:pt x="359" y="617"/>
                  </a:lnTo>
                  <a:lnTo>
                    <a:pt x="357" y="618"/>
                  </a:lnTo>
                  <a:lnTo>
                    <a:pt x="354" y="621"/>
                  </a:lnTo>
                  <a:lnTo>
                    <a:pt x="353" y="623"/>
                  </a:lnTo>
                  <a:lnTo>
                    <a:pt x="353" y="627"/>
                  </a:lnTo>
                  <a:lnTo>
                    <a:pt x="355" y="629"/>
                  </a:lnTo>
                  <a:lnTo>
                    <a:pt x="358" y="631"/>
                  </a:lnTo>
                  <a:lnTo>
                    <a:pt x="361" y="634"/>
                  </a:lnTo>
                  <a:lnTo>
                    <a:pt x="367" y="635"/>
                  </a:lnTo>
                  <a:lnTo>
                    <a:pt x="376" y="635"/>
                  </a:lnTo>
                  <a:lnTo>
                    <a:pt x="388" y="634"/>
                  </a:lnTo>
                  <a:lnTo>
                    <a:pt x="400" y="631"/>
                  </a:lnTo>
                  <a:lnTo>
                    <a:pt x="407" y="626"/>
                  </a:lnTo>
                  <a:lnTo>
                    <a:pt x="409" y="626"/>
                  </a:lnTo>
                  <a:lnTo>
                    <a:pt x="417" y="618"/>
                  </a:lnTo>
                  <a:lnTo>
                    <a:pt x="424" y="610"/>
                  </a:lnTo>
                  <a:lnTo>
                    <a:pt x="428" y="600"/>
                  </a:lnTo>
                  <a:lnTo>
                    <a:pt x="428" y="581"/>
                  </a:lnTo>
                  <a:moveTo>
                    <a:pt x="432" y="1054"/>
                  </a:moveTo>
                  <a:lnTo>
                    <a:pt x="428" y="1054"/>
                  </a:lnTo>
                  <a:lnTo>
                    <a:pt x="427" y="1057"/>
                  </a:lnTo>
                  <a:lnTo>
                    <a:pt x="425" y="1059"/>
                  </a:lnTo>
                  <a:lnTo>
                    <a:pt x="420" y="1062"/>
                  </a:lnTo>
                  <a:lnTo>
                    <a:pt x="418" y="1063"/>
                  </a:lnTo>
                  <a:lnTo>
                    <a:pt x="412" y="1064"/>
                  </a:lnTo>
                  <a:lnTo>
                    <a:pt x="407" y="1065"/>
                  </a:lnTo>
                  <a:lnTo>
                    <a:pt x="366" y="1065"/>
                  </a:lnTo>
                  <a:lnTo>
                    <a:pt x="370" y="1061"/>
                  </a:lnTo>
                  <a:lnTo>
                    <a:pt x="376" y="1054"/>
                  </a:lnTo>
                  <a:lnTo>
                    <a:pt x="385" y="1045"/>
                  </a:lnTo>
                  <a:lnTo>
                    <a:pt x="396" y="1033"/>
                  </a:lnTo>
                  <a:lnTo>
                    <a:pt x="404" y="1024"/>
                  </a:lnTo>
                  <a:lnTo>
                    <a:pt x="410" y="1016"/>
                  </a:lnTo>
                  <a:lnTo>
                    <a:pt x="415" y="1007"/>
                  </a:lnTo>
                  <a:lnTo>
                    <a:pt x="419" y="999"/>
                  </a:lnTo>
                  <a:lnTo>
                    <a:pt x="422" y="993"/>
                  </a:lnTo>
                  <a:lnTo>
                    <a:pt x="424" y="986"/>
                  </a:lnTo>
                  <a:lnTo>
                    <a:pt x="424" y="970"/>
                  </a:lnTo>
                  <a:lnTo>
                    <a:pt x="420" y="962"/>
                  </a:lnTo>
                  <a:lnTo>
                    <a:pt x="418" y="960"/>
                  </a:lnTo>
                  <a:lnTo>
                    <a:pt x="406" y="948"/>
                  </a:lnTo>
                  <a:lnTo>
                    <a:pt x="397" y="945"/>
                  </a:lnTo>
                  <a:lnTo>
                    <a:pt x="377" y="945"/>
                  </a:lnTo>
                  <a:lnTo>
                    <a:pt x="368" y="948"/>
                  </a:lnTo>
                  <a:lnTo>
                    <a:pt x="355" y="961"/>
                  </a:lnTo>
                  <a:lnTo>
                    <a:pt x="351" y="970"/>
                  </a:lnTo>
                  <a:lnTo>
                    <a:pt x="349" y="982"/>
                  </a:lnTo>
                  <a:lnTo>
                    <a:pt x="353" y="982"/>
                  </a:lnTo>
                  <a:lnTo>
                    <a:pt x="355" y="975"/>
                  </a:lnTo>
                  <a:lnTo>
                    <a:pt x="359" y="969"/>
                  </a:lnTo>
                  <a:lnTo>
                    <a:pt x="369" y="962"/>
                  </a:lnTo>
                  <a:lnTo>
                    <a:pt x="375" y="960"/>
                  </a:lnTo>
                  <a:lnTo>
                    <a:pt x="389" y="960"/>
                  </a:lnTo>
                  <a:lnTo>
                    <a:pt x="395" y="963"/>
                  </a:lnTo>
                  <a:lnTo>
                    <a:pt x="405" y="973"/>
                  </a:lnTo>
                  <a:lnTo>
                    <a:pt x="407" y="980"/>
                  </a:lnTo>
                  <a:lnTo>
                    <a:pt x="407" y="999"/>
                  </a:lnTo>
                  <a:lnTo>
                    <a:pt x="403" y="1011"/>
                  </a:lnTo>
                  <a:lnTo>
                    <a:pt x="393" y="1025"/>
                  </a:lnTo>
                  <a:lnTo>
                    <a:pt x="385" y="1035"/>
                  </a:lnTo>
                  <a:lnTo>
                    <a:pt x="374" y="1047"/>
                  </a:lnTo>
                  <a:lnTo>
                    <a:pt x="361" y="1061"/>
                  </a:lnTo>
                  <a:lnTo>
                    <a:pt x="345" y="1076"/>
                  </a:lnTo>
                  <a:lnTo>
                    <a:pt x="345" y="1079"/>
                  </a:lnTo>
                  <a:lnTo>
                    <a:pt x="423" y="1079"/>
                  </a:lnTo>
                  <a:lnTo>
                    <a:pt x="428" y="1065"/>
                  </a:lnTo>
                  <a:lnTo>
                    <a:pt x="432" y="1054"/>
                  </a:lnTo>
                  <a:moveTo>
                    <a:pt x="438" y="293"/>
                  </a:moveTo>
                  <a:lnTo>
                    <a:pt x="420" y="293"/>
                  </a:lnTo>
                  <a:lnTo>
                    <a:pt x="420" y="228"/>
                  </a:lnTo>
                  <a:lnTo>
                    <a:pt x="420" y="208"/>
                  </a:lnTo>
                  <a:lnTo>
                    <a:pt x="409" y="208"/>
                  </a:lnTo>
                  <a:lnTo>
                    <a:pt x="404" y="215"/>
                  </a:lnTo>
                  <a:lnTo>
                    <a:pt x="404" y="228"/>
                  </a:lnTo>
                  <a:lnTo>
                    <a:pt x="404" y="293"/>
                  </a:lnTo>
                  <a:lnTo>
                    <a:pt x="358" y="293"/>
                  </a:lnTo>
                  <a:lnTo>
                    <a:pt x="404" y="228"/>
                  </a:lnTo>
                  <a:lnTo>
                    <a:pt x="404" y="215"/>
                  </a:lnTo>
                  <a:lnTo>
                    <a:pt x="348" y="295"/>
                  </a:lnTo>
                  <a:lnTo>
                    <a:pt x="348" y="307"/>
                  </a:lnTo>
                  <a:lnTo>
                    <a:pt x="404" y="307"/>
                  </a:lnTo>
                  <a:lnTo>
                    <a:pt x="404" y="342"/>
                  </a:lnTo>
                  <a:lnTo>
                    <a:pt x="420" y="342"/>
                  </a:lnTo>
                  <a:lnTo>
                    <a:pt x="420" y="307"/>
                  </a:lnTo>
                  <a:lnTo>
                    <a:pt x="438" y="307"/>
                  </a:lnTo>
                  <a:lnTo>
                    <a:pt x="438" y="293"/>
                  </a:lnTo>
                  <a:moveTo>
                    <a:pt x="439" y="0"/>
                  </a:moveTo>
                  <a:lnTo>
                    <a:pt x="392" y="0"/>
                  </a:lnTo>
                  <a:lnTo>
                    <a:pt x="367" y="52"/>
                  </a:lnTo>
                  <a:lnTo>
                    <a:pt x="372" y="52"/>
                  </a:lnTo>
                  <a:lnTo>
                    <a:pt x="378" y="52"/>
                  </a:lnTo>
                  <a:lnTo>
                    <a:pt x="387" y="54"/>
                  </a:lnTo>
                  <a:lnTo>
                    <a:pt x="392" y="55"/>
                  </a:lnTo>
                  <a:lnTo>
                    <a:pt x="404" y="60"/>
                  </a:lnTo>
                  <a:lnTo>
                    <a:pt x="412" y="66"/>
                  </a:lnTo>
                  <a:lnTo>
                    <a:pt x="422" y="79"/>
                  </a:lnTo>
                  <a:lnTo>
                    <a:pt x="424" y="87"/>
                  </a:lnTo>
                  <a:lnTo>
                    <a:pt x="424" y="103"/>
                  </a:lnTo>
                  <a:lnTo>
                    <a:pt x="421" y="110"/>
                  </a:lnTo>
                  <a:lnTo>
                    <a:pt x="410" y="121"/>
                  </a:lnTo>
                  <a:lnTo>
                    <a:pt x="403" y="124"/>
                  </a:lnTo>
                  <a:lnTo>
                    <a:pt x="393" y="124"/>
                  </a:lnTo>
                  <a:lnTo>
                    <a:pt x="391" y="124"/>
                  </a:lnTo>
                  <a:lnTo>
                    <a:pt x="386" y="122"/>
                  </a:lnTo>
                  <a:lnTo>
                    <a:pt x="383" y="121"/>
                  </a:lnTo>
                  <a:lnTo>
                    <a:pt x="381" y="119"/>
                  </a:lnTo>
                  <a:lnTo>
                    <a:pt x="378" y="117"/>
                  </a:lnTo>
                  <a:lnTo>
                    <a:pt x="376" y="116"/>
                  </a:lnTo>
                  <a:lnTo>
                    <a:pt x="374" y="115"/>
                  </a:lnTo>
                  <a:lnTo>
                    <a:pt x="373" y="115"/>
                  </a:lnTo>
                  <a:lnTo>
                    <a:pt x="372" y="114"/>
                  </a:lnTo>
                  <a:lnTo>
                    <a:pt x="368" y="114"/>
                  </a:lnTo>
                  <a:lnTo>
                    <a:pt x="366" y="115"/>
                  </a:lnTo>
                  <a:lnTo>
                    <a:pt x="363" y="118"/>
                  </a:lnTo>
                  <a:lnTo>
                    <a:pt x="362" y="119"/>
                  </a:lnTo>
                  <a:lnTo>
                    <a:pt x="362" y="125"/>
                  </a:lnTo>
                  <a:lnTo>
                    <a:pt x="364" y="127"/>
                  </a:lnTo>
                  <a:lnTo>
                    <a:pt x="368" y="130"/>
                  </a:lnTo>
                  <a:lnTo>
                    <a:pt x="371" y="133"/>
                  </a:lnTo>
                  <a:lnTo>
                    <a:pt x="377" y="134"/>
                  </a:lnTo>
                  <a:lnTo>
                    <a:pt x="393" y="134"/>
                  </a:lnTo>
                  <a:lnTo>
                    <a:pt x="400" y="132"/>
                  </a:lnTo>
                  <a:lnTo>
                    <a:pt x="408" y="129"/>
                  </a:lnTo>
                  <a:lnTo>
                    <a:pt x="413" y="126"/>
                  </a:lnTo>
                  <a:lnTo>
                    <a:pt x="416" y="124"/>
                  </a:lnTo>
                  <a:lnTo>
                    <a:pt x="418" y="123"/>
                  </a:lnTo>
                  <a:lnTo>
                    <a:pt x="426" y="115"/>
                  </a:lnTo>
                  <a:lnTo>
                    <a:pt x="430" y="110"/>
                  </a:lnTo>
                  <a:lnTo>
                    <a:pt x="435" y="98"/>
                  </a:lnTo>
                  <a:lnTo>
                    <a:pt x="437" y="92"/>
                  </a:lnTo>
                  <a:lnTo>
                    <a:pt x="437" y="73"/>
                  </a:lnTo>
                  <a:lnTo>
                    <a:pt x="432" y="62"/>
                  </a:lnTo>
                  <a:lnTo>
                    <a:pt x="424" y="54"/>
                  </a:lnTo>
                  <a:lnTo>
                    <a:pt x="416" y="47"/>
                  </a:lnTo>
                  <a:lnTo>
                    <a:pt x="406" y="41"/>
                  </a:lnTo>
                  <a:lnTo>
                    <a:pt x="395" y="37"/>
                  </a:lnTo>
                  <a:lnTo>
                    <a:pt x="383" y="35"/>
                  </a:lnTo>
                  <a:lnTo>
                    <a:pt x="392" y="17"/>
                  </a:lnTo>
                  <a:lnTo>
                    <a:pt x="431" y="17"/>
                  </a:lnTo>
                  <a:lnTo>
                    <a:pt x="439" y="0"/>
                  </a:lnTo>
                  <a:moveTo>
                    <a:pt x="3169" y="1836"/>
                  </a:moveTo>
                  <a:lnTo>
                    <a:pt x="3119" y="1836"/>
                  </a:lnTo>
                  <a:lnTo>
                    <a:pt x="3119" y="1850"/>
                  </a:lnTo>
                  <a:lnTo>
                    <a:pt x="3169" y="1850"/>
                  </a:lnTo>
                  <a:lnTo>
                    <a:pt x="3169" y="1836"/>
                  </a:lnTo>
                  <a:moveTo>
                    <a:pt x="3252" y="1884"/>
                  </a:moveTo>
                  <a:lnTo>
                    <a:pt x="3246" y="1884"/>
                  </a:lnTo>
                  <a:lnTo>
                    <a:pt x="3242" y="1884"/>
                  </a:lnTo>
                  <a:lnTo>
                    <a:pt x="3238" y="1881"/>
                  </a:lnTo>
                  <a:lnTo>
                    <a:pt x="3237" y="1880"/>
                  </a:lnTo>
                  <a:lnTo>
                    <a:pt x="3236" y="1878"/>
                  </a:lnTo>
                  <a:lnTo>
                    <a:pt x="3236" y="1876"/>
                  </a:lnTo>
                  <a:lnTo>
                    <a:pt x="3235" y="1872"/>
                  </a:lnTo>
                  <a:lnTo>
                    <a:pt x="3235" y="1769"/>
                  </a:lnTo>
                  <a:lnTo>
                    <a:pt x="3235" y="1753"/>
                  </a:lnTo>
                  <a:lnTo>
                    <a:pt x="3232" y="1753"/>
                  </a:lnTo>
                  <a:lnTo>
                    <a:pt x="3200" y="1769"/>
                  </a:lnTo>
                  <a:lnTo>
                    <a:pt x="3202" y="1772"/>
                  </a:lnTo>
                  <a:lnTo>
                    <a:pt x="3206" y="1770"/>
                  </a:lnTo>
                  <a:lnTo>
                    <a:pt x="3209" y="1769"/>
                  </a:lnTo>
                  <a:lnTo>
                    <a:pt x="3213" y="1769"/>
                  </a:lnTo>
                  <a:lnTo>
                    <a:pt x="3215" y="1770"/>
                  </a:lnTo>
                  <a:lnTo>
                    <a:pt x="3217" y="1772"/>
                  </a:lnTo>
                  <a:lnTo>
                    <a:pt x="3218" y="1773"/>
                  </a:lnTo>
                  <a:lnTo>
                    <a:pt x="3218" y="1775"/>
                  </a:lnTo>
                  <a:lnTo>
                    <a:pt x="3219" y="1778"/>
                  </a:lnTo>
                  <a:lnTo>
                    <a:pt x="3219" y="1784"/>
                  </a:lnTo>
                  <a:lnTo>
                    <a:pt x="3219" y="1872"/>
                  </a:lnTo>
                  <a:lnTo>
                    <a:pt x="3219" y="1877"/>
                  </a:lnTo>
                  <a:lnTo>
                    <a:pt x="3218" y="1879"/>
                  </a:lnTo>
                  <a:lnTo>
                    <a:pt x="3217" y="1880"/>
                  </a:lnTo>
                  <a:lnTo>
                    <a:pt x="3216" y="1882"/>
                  </a:lnTo>
                  <a:lnTo>
                    <a:pt x="3212" y="1884"/>
                  </a:lnTo>
                  <a:lnTo>
                    <a:pt x="3209" y="1884"/>
                  </a:lnTo>
                  <a:lnTo>
                    <a:pt x="3202" y="1884"/>
                  </a:lnTo>
                  <a:lnTo>
                    <a:pt x="3202" y="1888"/>
                  </a:lnTo>
                  <a:lnTo>
                    <a:pt x="3252" y="1888"/>
                  </a:lnTo>
                  <a:lnTo>
                    <a:pt x="3252" y="1884"/>
                  </a:lnTo>
                  <a:moveTo>
                    <a:pt x="3359" y="1836"/>
                  </a:moveTo>
                  <a:lnTo>
                    <a:pt x="3357" y="1829"/>
                  </a:lnTo>
                  <a:lnTo>
                    <a:pt x="3349" y="1817"/>
                  </a:lnTo>
                  <a:lnTo>
                    <a:pt x="3342" y="1813"/>
                  </a:lnTo>
                  <a:lnTo>
                    <a:pt x="3334" y="1810"/>
                  </a:lnTo>
                  <a:lnTo>
                    <a:pt x="3347" y="1800"/>
                  </a:lnTo>
                  <a:lnTo>
                    <a:pt x="3353" y="1790"/>
                  </a:lnTo>
                  <a:lnTo>
                    <a:pt x="3353" y="1774"/>
                  </a:lnTo>
                  <a:lnTo>
                    <a:pt x="3350" y="1769"/>
                  </a:lnTo>
                  <a:lnTo>
                    <a:pt x="3349" y="1767"/>
                  </a:lnTo>
                  <a:lnTo>
                    <a:pt x="3346" y="1764"/>
                  </a:lnTo>
                  <a:lnTo>
                    <a:pt x="3340" y="1757"/>
                  </a:lnTo>
                  <a:lnTo>
                    <a:pt x="3332" y="1753"/>
                  </a:lnTo>
                  <a:lnTo>
                    <a:pt x="3313" y="1753"/>
                  </a:lnTo>
                  <a:lnTo>
                    <a:pt x="3306" y="1756"/>
                  </a:lnTo>
                  <a:lnTo>
                    <a:pt x="3295" y="1765"/>
                  </a:lnTo>
                  <a:lnTo>
                    <a:pt x="3290" y="1772"/>
                  </a:lnTo>
                  <a:lnTo>
                    <a:pt x="3286" y="1781"/>
                  </a:lnTo>
                  <a:lnTo>
                    <a:pt x="3289" y="1783"/>
                  </a:lnTo>
                  <a:lnTo>
                    <a:pt x="3296" y="1772"/>
                  </a:lnTo>
                  <a:lnTo>
                    <a:pt x="3305" y="1767"/>
                  </a:lnTo>
                  <a:lnTo>
                    <a:pt x="3321" y="1767"/>
                  </a:lnTo>
                  <a:lnTo>
                    <a:pt x="3326" y="1769"/>
                  </a:lnTo>
                  <a:lnTo>
                    <a:pt x="3334" y="1777"/>
                  </a:lnTo>
                  <a:lnTo>
                    <a:pt x="3336" y="1782"/>
                  </a:lnTo>
                  <a:lnTo>
                    <a:pt x="3336" y="1794"/>
                  </a:lnTo>
                  <a:lnTo>
                    <a:pt x="3335" y="1799"/>
                  </a:lnTo>
                  <a:lnTo>
                    <a:pt x="3333" y="1803"/>
                  </a:lnTo>
                  <a:lnTo>
                    <a:pt x="3331" y="1807"/>
                  </a:lnTo>
                  <a:lnTo>
                    <a:pt x="3327" y="1811"/>
                  </a:lnTo>
                  <a:lnTo>
                    <a:pt x="3316" y="1817"/>
                  </a:lnTo>
                  <a:lnTo>
                    <a:pt x="3311" y="1819"/>
                  </a:lnTo>
                  <a:lnTo>
                    <a:pt x="3306" y="1819"/>
                  </a:lnTo>
                  <a:lnTo>
                    <a:pt x="3306" y="1822"/>
                  </a:lnTo>
                  <a:lnTo>
                    <a:pt x="3314" y="1822"/>
                  </a:lnTo>
                  <a:lnTo>
                    <a:pt x="3319" y="1824"/>
                  </a:lnTo>
                  <a:lnTo>
                    <a:pt x="3329" y="1828"/>
                  </a:lnTo>
                  <a:lnTo>
                    <a:pt x="3333" y="1830"/>
                  </a:lnTo>
                  <a:lnTo>
                    <a:pt x="3338" y="1835"/>
                  </a:lnTo>
                  <a:lnTo>
                    <a:pt x="3340" y="1837"/>
                  </a:lnTo>
                  <a:lnTo>
                    <a:pt x="3342" y="1843"/>
                  </a:lnTo>
                  <a:lnTo>
                    <a:pt x="3343" y="1846"/>
                  </a:lnTo>
                  <a:lnTo>
                    <a:pt x="3344" y="1848"/>
                  </a:lnTo>
                  <a:lnTo>
                    <a:pt x="3344" y="1851"/>
                  </a:lnTo>
                  <a:lnTo>
                    <a:pt x="3345" y="1853"/>
                  </a:lnTo>
                  <a:lnTo>
                    <a:pt x="3345" y="1863"/>
                  </a:lnTo>
                  <a:lnTo>
                    <a:pt x="3342" y="1869"/>
                  </a:lnTo>
                  <a:lnTo>
                    <a:pt x="3332" y="1879"/>
                  </a:lnTo>
                  <a:lnTo>
                    <a:pt x="3327" y="1882"/>
                  </a:lnTo>
                  <a:lnTo>
                    <a:pt x="3317" y="1882"/>
                  </a:lnTo>
                  <a:lnTo>
                    <a:pt x="3315" y="1881"/>
                  </a:lnTo>
                  <a:lnTo>
                    <a:pt x="3311" y="1880"/>
                  </a:lnTo>
                  <a:lnTo>
                    <a:pt x="3308" y="1879"/>
                  </a:lnTo>
                  <a:lnTo>
                    <a:pt x="3304" y="1877"/>
                  </a:lnTo>
                  <a:lnTo>
                    <a:pt x="3300" y="1875"/>
                  </a:lnTo>
                  <a:lnTo>
                    <a:pt x="3298" y="1874"/>
                  </a:lnTo>
                  <a:lnTo>
                    <a:pt x="3297" y="1873"/>
                  </a:lnTo>
                  <a:lnTo>
                    <a:pt x="3295" y="1873"/>
                  </a:lnTo>
                  <a:lnTo>
                    <a:pt x="3294" y="1873"/>
                  </a:lnTo>
                  <a:lnTo>
                    <a:pt x="3290" y="1873"/>
                  </a:lnTo>
                  <a:lnTo>
                    <a:pt x="3288" y="1873"/>
                  </a:lnTo>
                  <a:lnTo>
                    <a:pt x="3285" y="1876"/>
                  </a:lnTo>
                  <a:lnTo>
                    <a:pt x="3284" y="1878"/>
                  </a:lnTo>
                  <a:lnTo>
                    <a:pt x="3284" y="1882"/>
                  </a:lnTo>
                  <a:lnTo>
                    <a:pt x="3286" y="1885"/>
                  </a:lnTo>
                  <a:lnTo>
                    <a:pt x="3289" y="1887"/>
                  </a:lnTo>
                  <a:lnTo>
                    <a:pt x="3292" y="1889"/>
                  </a:lnTo>
                  <a:lnTo>
                    <a:pt x="3298" y="1890"/>
                  </a:lnTo>
                  <a:lnTo>
                    <a:pt x="3307" y="1890"/>
                  </a:lnTo>
                  <a:lnTo>
                    <a:pt x="3320" y="1889"/>
                  </a:lnTo>
                  <a:lnTo>
                    <a:pt x="3331" y="1886"/>
                  </a:lnTo>
                  <a:lnTo>
                    <a:pt x="3339" y="1882"/>
                  </a:lnTo>
                  <a:lnTo>
                    <a:pt x="3340" y="1881"/>
                  </a:lnTo>
                  <a:lnTo>
                    <a:pt x="3348" y="1874"/>
                  </a:lnTo>
                  <a:lnTo>
                    <a:pt x="3355" y="1865"/>
                  </a:lnTo>
                  <a:lnTo>
                    <a:pt x="3359" y="1855"/>
                  </a:lnTo>
                  <a:lnTo>
                    <a:pt x="3359" y="1836"/>
                  </a:lnTo>
                  <a:moveTo>
                    <a:pt x="3411" y="1877"/>
                  </a:moveTo>
                  <a:lnTo>
                    <a:pt x="3410" y="1874"/>
                  </a:lnTo>
                  <a:lnTo>
                    <a:pt x="3406" y="1870"/>
                  </a:lnTo>
                  <a:lnTo>
                    <a:pt x="3403" y="1869"/>
                  </a:lnTo>
                  <a:lnTo>
                    <a:pt x="3397" y="1869"/>
                  </a:lnTo>
                  <a:lnTo>
                    <a:pt x="3395" y="1870"/>
                  </a:lnTo>
                  <a:lnTo>
                    <a:pt x="3391" y="1874"/>
                  </a:lnTo>
                  <a:lnTo>
                    <a:pt x="3390" y="1877"/>
                  </a:lnTo>
                  <a:lnTo>
                    <a:pt x="3390" y="1883"/>
                  </a:lnTo>
                  <a:lnTo>
                    <a:pt x="3391" y="1885"/>
                  </a:lnTo>
                  <a:lnTo>
                    <a:pt x="3393" y="1887"/>
                  </a:lnTo>
                  <a:lnTo>
                    <a:pt x="3394" y="1889"/>
                  </a:lnTo>
                  <a:lnTo>
                    <a:pt x="3395" y="1889"/>
                  </a:lnTo>
                  <a:lnTo>
                    <a:pt x="3397" y="1890"/>
                  </a:lnTo>
                  <a:lnTo>
                    <a:pt x="3399" y="1890"/>
                  </a:lnTo>
                  <a:lnTo>
                    <a:pt x="3403" y="1890"/>
                  </a:lnTo>
                  <a:lnTo>
                    <a:pt x="3406" y="1889"/>
                  </a:lnTo>
                  <a:lnTo>
                    <a:pt x="3410" y="1885"/>
                  </a:lnTo>
                  <a:lnTo>
                    <a:pt x="3411" y="1883"/>
                  </a:lnTo>
                  <a:lnTo>
                    <a:pt x="3411" y="1877"/>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4" y="6810"/>
              <a:ext cx="22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p:cNvSpPr>
              <a:spLocks/>
            </p:cNvSpPr>
            <p:nvPr/>
          </p:nvSpPr>
          <p:spPr bwMode="auto">
            <a:xfrm>
              <a:off x="9906" y="6807"/>
              <a:ext cx="83" cy="137"/>
            </a:xfrm>
            <a:custGeom>
              <a:avLst/>
              <a:gdLst>
                <a:gd name="T0" fmla="+- 0 9975 9907"/>
                <a:gd name="T1" fmla="*/ T0 w 83"/>
                <a:gd name="T2" fmla="+- 0 6807 6807"/>
                <a:gd name="T3" fmla="*/ 6807 h 137"/>
                <a:gd name="T4" fmla="+- 0 9951 9907"/>
                <a:gd name="T5" fmla="*/ T4 w 83"/>
                <a:gd name="T6" fmla="+- 0 6815 6807"/>
                <a:gd name="T7" fmla="*/ 6815 h 137"/>
                <a:gd name="T8" fmla="+- 0 9925 9907"/>
                <a:gd name="T9" fmla="*/ T8 w 83"/>
                <a:gd name="T10" fmla="+- 0 6837 6807"/>
                <a:gd name="T11" fmla="*/ 6837 h 137"/>
                <a:gd name="T12" fmla="+- 0 9909 9907"/>
                <a:gd name="T13" fmla="*/ T12 w 83"/>
                <a:gd name="T14" fmla="+- 0 6867 6807"/>
                <a:gd name="T15" fmla="*/ 6867 h 137"/>
                <a:gd name="T16" fmla="+- 0 9907 9907"/>
                <a:gd name="T17" fmla="*/ T16 w 83"/>
                <a:gd name="T18" fmla="+- 0 6878 6807"/>
                <a:gd name="T19" fmla="*/ 6878 h 137"/>
                <a:gd name="T20" fmla="+- 0 9908 9907"/>
                <a:gd name="T21" fmla="*/ T20 w 83"/>
                <a:gd name="T22" fmla="+- 0 6903 6807"/>
                <a:gd name="T23" fmla="*/ 6903 h 137"/>
                <a:gd name="T24" fmla="+- 0 9917 9907"/>
                <a:gd name="T25" fmla="*/ T24 w 83"/>
                <a:gd name="T26" fmla="+- 0 6926 6807"/>
                <a:gd name="T27" fmla="*/ 6926 h 137"/>
                <a:gd name="T28" fmla="+- 0 9931 9907"/>
                <a:gd name="T29" fmla="*/ T28 w 83"/>
                <a:gd name="T30" fmla="+- 0 6941 6807"/>
                <a:gd name="T31" fmla="*/ 6941 h 137"/>
                <a:gd name="T32" fmla="+- 0 9961 9907"/>
                <a:gd name="T33" fmla="*/ T32 w 83"/>
                <a:gd name="T34" fmla="+- 0 6944 6807"/>
                <a:gd name="T35" fmla="*/ 6944 h 137"/>
                <a:gd name="T36" fmla="+- 0 9948 9907"/>
                <a:gd name="T37" fmla="*/ T36 w 83"/>
                <a:gd name="T38" fmla="+- 0 6939 6807"/>
                <a:gd name="T39" fmla="*/ 6939 h 137"/>
                <a:gd name="T40" fmla="+- 0 9942 9907"/>
                <a:gd name="T41" fmla="*/ T40 w 83"/>
                <a:gd name="T42" fmla="+- 0 6937 6807"/>
                <a:gd name="T43" fmla="*/ 6937 h 137"/>
                <a:gd name="T44" fmla="+- 0 9934 9907"/>
                <a:gd name="T45" fmla="*/ T44 w 83"/>
                <a:gd name="T46" fmla="+- 0 6930 6807"/>
                <a:gd name="T47" fmla="*/ 6930 h 137"/>
                <a:gd name="T48" fmla="+- 0 9926 9907"/>
                <a:gd name="T49" fmla="*/ T48 w 83"/>
                <a:gd name="T50" fmla="+- 0 6910 6807"/>
                <a:gd name="T51" fmla="*/ 6910 h 137"/>
                <a:gd name="T52" fmla="+- 0 9925 9907"/>
                <a:gd name="T53" fmla="*/ T52 w 83"/>
                <a:gd name="T54" fmla="+- 0 6890 6807"/>
                <a:gd name="T55" fmla="*/ 6890 h 137"/>
                <a:gd name="T56" fmla="+- 0 9927 9907"/>
                <a:gd name="T57" fmla="*/ T56 w 83"/>
                <a:gd name="T58" fmla="+- 0 6875 6807"/>
                <a:gd name="T59" fmla="*/ 6875 h 137"/>
                <a:gd name="T60" fmla="+- 0 9937 9907"/>
                <a:gd name="T61" fmla="*/ T60 w 83"/>
                <a:gd name="T62" fmla="+- 0 6869 6807"/>
                <a:gd name="T63" fmla="*/ 6869 h 137"/>
                <a:gd name="T64" fmla="+- 0 9929 9907"/>
                <a:gd name="T65" fmla="*/ T64 w 83"/>
                <a:gd name="T66" fmla="+- 0 6868 6807"/>
                <a:gd name="T67" fmla="*/ 6868 h 137"/>
                <a:gd name="T68" fmla="+- 0 9931 9907"/>
                <a:gd name="T69" fmla="*/ T68 w 83"/>
                <a:gd name="T70" fmla="+- 0 6860 6807"/>
                <a:gd name="T71" fmla="*/ 6860 h 137"/>
                <a:gd name="T72" fmla="+- 0 9936 9907"/>
                <a:gd name="T73" fmla="*/ T72 w 83"/>
                <a:gd name="T74" fmla="+- 0 6848 6807"/>
                <a:gd name="T75" fmla="*/ 6848 h 137"/>
                <a:gd name="T76" fmla="+- 0 9945 9907"/>
                <a:gd name="T77" fmla="*/ T76 w 83"/>
                <a:gd name="T78" fmla="+- 0 6833 6807"/>
                <a:gd name="T79" fmla="*/ 6833 h 137"/>
                <a:gd name="T80" fmla="+- 0 9961 9907"/>
                <a:gd name="T81" fmla="*/ T80 w 83"/>
                <a:gd name="T82" fmla="+- 0 6819 6807"/>
                <a:gd name="T83" fmla="*/ 6819 h 137"/>
                <a:gd name="T84" fmla="+- 0 9979 9907"/>
                <a:gd name="T85" fmla="*/ T84 w 83"/>
                <a:gd name="T86" fmla="+- 0 6812 6807"/>
                <a:gd name="T87" fmla="*/ 6812 h 137"/>
                <a:gd name="T88" fmla="+- 0 9987 9907"/>
                <a:gd name="T89" fmla="*/ T88 w 83"/>
                <a:gd name="T90" fmla="+- 0 6807 6807"/>
                <a:gd name="T91" fmla="*/ 6807 h 137"/>
                <a:gd name="T92" fmla="+- 0 9955 9907"/>
                <a:gd name="T93" fmla="*/ T92 w 83"/>
                <a:gd name="T94" fmla="+- 0 6867 6807"/>
                <a:gd name="T95" fmla="*/ 6867 h 137"/>
                <a:gd name="T96" fmla="+- 0 9970 9907"/>
                <a:gd name="T97" fmla="*/ T96 w 83"/>
                <a:gd name="T98" fmla="+- 0 6887 6807"/>
                <a:gd name="T99" fmla="*/ 6887 h 137"/>
                <a:gd name="T100" fmla="+- 0 9972 9907"/>
                <a:gd name="T101" fmla="*/ T100 w 83"/>
                <a:gd name="T102" fmla="+- 0 6918 6807"/>
                <a:gd name="T103" fmla="*/ 6918 h 137"/>
                <a:gd name="T104" fmla="+- 0 9961 9907"/>
                <a:gd name="T105" fmla="*/ T104 w 83"/>
                <a:gd name="T106" fmla="+- 0 6936 6807"/>
                <a:gd name="T107" fmla="*/ 6936 h 137"/>
                <a:gd name="T108" fmla="+- 0 9972 9907"/>
                <a:gd name="T109" fmla="*/ T108 w 83"/>
                <a:gd name="T110" fmla="+- 0 6939 6807"/>
                <a:gd name="T111" fmla="*/ 6939 h 137"/>
                <a:gd name="T112" fmla="+- 0 9980 9907"/>
                <a:gd name="T113" fmla="*/ T112 w 83"/>
                <a:gd name="T114" fmla="+- 0 6928 6807"/>
                <a:gd name="T115" fmla="*/ 6928 h 137"/>
                <a:gd name="T116" fmla="+- 0 9990 9907"/>
                <a:gd name="T117" fmla="*/ T116 w 83"/>
                <a:gd name="T118" fmla="+- 0 6908 6807"/>
                <a:gd name="T119" fmla="*/ 6908 h 137"/>
                <a:gd name="T120" fmla="+- 0 9986 9907"/>
                <a:gd name="T121" fmla="*/ T120 w 83"/>
                <a:gd name="T122" fmla="+- 0 6877 6807"/>
                <a:gd name="T123" fmla="*/ 6877 h 137"/>
                <a:gd name="T124" fmla="+- 0 9965 9907"/>
                <a:gd name="T125" fmla="*/ T124 w 83"/>
                <a:gd name="T126" fmla="+- 0 6859 6807"/>
                <a:gd name="T127" fmla="*/ 6859 h 137"/>
                <a:gd name="T128" fmla="+- 0 9938 9907"/>
                <a:gd name="T129" fmla="*/ T128 w 83"/>
                <a:gd name="T130" fmla="+- 0 6862 6807"/>
                <a:gd name="T131" fmla="*/ 6862 h 137"/>
                <a:gd name="T132" fmla="+- 0 9940 9907"/>
                <a:gd name="T133" fmla="*/ T132 w 83"/>
                <a:gd name="T134" fmla="+- 0 6868 6807"/>
                <a:gd name="T135" fmla="*/ 6868 h 137"/>
                <a:gd name="T136" fmla="+- 0 9945 9907"/>
                <a:gd name="T137" fmla="*/ T136 w 83"/>
                <a:gd name="T138" fmla="+- 0 6867 6807"/>
                <a:gd name="T139" fmla="*/ 6867 h 137"/>
                <a:gd name="T140" fmla="+- 0 9973 9907"/>
                <a:gd name="T141" fmla="*/ T140 w 83"/>
                <a:gd name="T142" fmla="+- 0 6862 6807"/>
                <a:gd name="T143" fmla="*/ 6862 h 13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83" h="137">
                  <a:moveTo>
                    <a:pt x="80" y="0"/>
                  </a:moveTo>
                  <a:lnTo>
                    <a:pt x="68" y="0"/>
                  </a:lnTo>
                  <a:lnTo>
                    <a:pt x="60" y="2"/>
                  </a:lnTo>
                  <a:lnTo>
                    <a:pt x="44" y="8"/>
                  </a:lnTo>
                  <a:lnTo>
                    <a:pt x="36" y="13"/>
                  </a:lnTo>
                  <a:lnTo>
                    <a:pt x="18" y="30"/>
                  </a:lnTo>
                  <a:lnTo>
                    <a:pt x="11" y="39"/>
                  </a:lnTo>
                  <a:lnTo>
                    <a:pt x="2" y="60"/>
                  </a:lnTo>
                  <a:lnTo>
                    <a:pt x="2" y="61"/>
                  </a:lnTo>
                  <a:lnTo>
                    <a:pt x="0" y="71"/>
                  </a:lnTo>
                  <a:lnTo>
                    <a:pt x="0" y="84"/>
                  </a:lnTo>
                  <a:lnTo>
                    <a:pt x="1" y="96"/>
                  </a:lnTo>
                  <a:lnTo>
                    <a:pt x="4" y="108"/>
                  </a:lnTo>
                  <a:lnTo>
                    <a:pt x="10" y="119"/>
                  </a:lnTo>
                  <a:lnTo>
                    <a:pt x="18" y="128"/>
                  </a:lnTo>
                  <a:lnTo>
                    <a:pt x="24" y="134"/>
                  </a:lnTo>
                  <a:lnTo>
                    <a:pt x="32" y="137"/>
                  </a:lnTo>
                  <a:lnTo>
                    <a:pt x="54" y="137"/>
                  </a:lnTo>
                  <a:lnTo>
                    <a:pt x="65" y="132"/>
                  </a:lnTo>
                  <a:lnTo>
                    <a:pt x="41" y="132"/>
                  </a:lnTo>
                  <a:lnTo>
                    <a:pt x="39" y="131"/>
                  </a:lnTo>
                  <a:lnTo>
                    <a:pt x="35" y="130"/>
                  </a:lnTo>
                  <a:lnTo>
                    <a:pt x="33" y="129"/>
                  </a:lnTo>
                  <a:lnTo>
                    <a:pt x="27" y="123"/>
                  </a:lnTo>
                  <a:lnTo>
                    <a:pt x="24" y="117"/>
                  </a:lnTo>
                  <a:lnTo>
                    <a:pt x="19" y="103"/>
                  </a:lnTo>
                  <a:lnTo>
                    <a:pt x="18" y="96"/>
                  </a:lnTo>
                  <a:lnTo>
                    <a:pt x="18" y="83"/>
                  </a:lnTo>
                  <a:lnTo>
                    <a:pt x="19" y="77"/>
                  </a:lnTo>
                  <a:lnTo>
                    <a:pt x="20" y="68"/>
                  </a:lnTo>
                  <a:lnTo>
                    <a:pt x="26" y="65"/>
                  </a:lnTo>
                  <a:lnTo>
                    <a:pt x="30" y="62"/>
                  </a:lnTo>
                  <a:lnTo>
                    <a:pt x="33" y="61"/>
                  </a:lnTo>
                  <a:lnTo>
                    <a:pt x="22" y="61"/>
                  </a:lnTo>
                  <a:lnTo>
                    <a:pt x="23" y="57"/>
                  </a:lnTo>
                  <a:lnTo>
                    <a:pt x="24" y="53"/>
                  </a:lnTo>
                  <a:lnTo>
                    <a:pt x="27" y="45"/>
                  </a:lnTo>
                  <a:lnTo>
                    <a:pt x="29" y="41"/>
                  </a:lnTo>
                  <a:lnTo>
                    <a:pt x="34" y="32"/>
                  </a:lnTo>
                  <a:lnTo>
                    <a:pt x="38" y="26"/>
                  </a:lnTo>
                  <a:lnTo>
                    <a:pt x="49" y="16"/>
                  </a:lnTo>
                  <a:lnTo>
                    <a:pt x="54" y="12"/>
                  </a:lnTo>
                  <a:lnTo>
                    <a:pt x="65" y="6"/>
                  </a:lnTo>
                  <a:lnTo>
                    <a:pt x="72" y="5"/>
                  </a:lnTo>
                  <a:lnTo>
                    <a:pt x="80" y="4"/>
                  </a:lnTo>
                  <a:lnTo>
                    <a:pt x="80" y="0"/>
                  </a:lnTo>
                  <a:close/>
                  <a:moveTo>
                    <a:pt x="71" y="60"/>
                  </a:moveTo>
                  <a:lnTo>
                    <a:pt x="48" y="60"/>
                  </a:lnTo>
                  <a:lnTo>
                    <a:pt x="55" y="64"/>
                  </a:lnTo>
                  <a:lnTo>
                    <a:pt x="63" y="80"/>
                  </a:lnTo>
                  <a:lnTo>
                    <a:pt x="65" y="90"/>
                  </a:lnTo>
                  <a:lnTo>
                    <a:pt x="65" y="111"/>
                  </a:lnTo>
                  <a:lnTo>
                    <a:pt x="63" y="118"/>
                  </a:lnTo>
                  <a:lnTo>
                    <a:pt x="54" y="129"/>
                  </a:lnTo>
                  <a:lnTo>
                    <a:pt x="49" y="132"/>
                  </a:lnTo>
                  <a:lnTo>
                    <a:pt x="65" y="132"/>
                  </a:lnTo>
                  <a:lnTo>
                    <a:pt x="73" y="121"/>
                  </a:lnTo>
                  <a:lnTo>
                    <a:pt x="79" y="111"/>
                  </a:lnTo>
                  <a:lnTo>
                    <a:pt x="83" y="101"/>
                  </a:lnTo>
                  <a:lnTo>
                    <a:pt x="83" y="79"/>
                  </a:lnTo>
                  <a:lnTo>
                    <a:pt x="79" y="70"/>
                  </a:lnTo>
                  <a:lnTo>
                    <a:pt x="71" y="60"/>
                  </a:lnTo>
                  <a:close/>
                  <a:moveTo>
                    <a:pt x="58" y="52"/>
                  </a:moveTo>
                  <a:lnTo>
                    <a:pt x="40" y="52"/>
                  </a:lnTo>
                  <a:lnTo>
                    <a:pt x="31" y="55"/>
                  </a:lnTo>
                  <a:lnTo>
                    <a:pt x="22" y="61"/>
                  </a:lnTo>
                  <a:lnTo>
                    <a:pt x="33" y="61"/>
                  </a:lnTo>
                  <a:lnTo>
                    <a:pt x="35" y="60"/>
                  </a:lnTo>
                  <a:lnTo>
                    <a:pt x="38" y="60"/>
                  </a:lnTo>
                  <a:lnTo>
                    <a:pt x="71" y="60"/>
                  </a:lnTo>
                  <a:lnTo>
                    <a:pt x="66" y="55"/>
                  </a:lnTo>
                  <a:lnTo>
                    <a:pt x="58" y="5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1" y="5980"/>
              <a:ext cx="14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2" y="5980"/>
              <a:ext cx="12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54" y="5983"/>
              <a:ext cx="22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0"/>
            <p:cNvSpPr>
              <a:spLocks/>
            </p:cNvSpPr>
            <p:nvPr/>
          </p:nvSpPr>
          <p:spPr bwMode="auto">
            <a:xfrm>
              <a:off x="9592" y="5567"/>
              <a:ext cx="134" cy="135"/>
            </a:xfrm>
            <a:custGeom>
              <a:avLst/>
              <a:gdLst>
                <a:gd name="T0" fmla="+- 0 9642 9592"/>
                <a:gd name="T1" fmla="*/ T0 w 134"/>
                <a:gd name="T2" fmla="+- 0 5650 5568"/>
                <a:gd name="T3" fmla="*/ 5650 h 135"/>
                <a:gd name="T4" fmla="+- 0 9592 9592"/>
                <a:gd name="T5" fmla="*/ T4 w 134"/>
                <a:gd name="T6" fmla="+- 0 5650 5568"/>
                <a:gd name="T7" fmla="*/ 5650 h 135"/>
                <a:gd name="T8" fmla="+- 0 9592 9592"/>
                <a:gd name="T9" fmla="*/ T8 w 134"/>
                <a:gd name="T10" fmla="+- 0 5664 5568"/>
                <a:gd name="T11" fmla="*/ 5664 h 135"/>
                <a:gd name="T12" fmla="+- 0 9642 9592"/>
                <a:gd name="T13" fmla="*/ T12 w 134"/>
                <a:gd name="T14" fmla="+- 0 5664 5568"/>
                <a:gd name="T15" fmla="*/ 5664 h 135"/>
                <a:gd name="T16" fmla="+- 0 9642 9592"/>
                <a:gd name="T17" fmla="*/ T16 w 134"/>
                <a:gd name="T18" fmla="+- 0 5650 5568"/>
                <a:gd name="T19" fmla="*/ 5650 h 135"/>
                <a:gd name="T20" fmla="+- 0 9725 9592"/>
                <a:gd name="T21" fmla="*/ T20 w 134"/>
                <a:gd name="T22" fmla="+- 0 5698 5568"/>
                <a:gd name="T23" fmla="*/ 5698 h 135"/>
                <a:gd name="T24" fmla="+- 0 9720 9592"/>
                <a:gd name="T25" fmla="*/ T24 w 134"/>
                <a:gd name="T26" fmla="+- 0 5698 5568"/>
                <a:gd name="T27" fmla="*/ 5698 h 135"/>
                <a:gd name="T28" fmla="+- 0 9716 9592"/>
                <a:gd name="T29" fmla="*/ T28 w 134"/>
                <a:gd name="T30" fmla="+- 0 5698 5568"/>
                <a:gd name="T31" fmla="*/ 5698 h 135"/>
                <a:gd name="T32" fmla="+- 0 9711 9592"/>
                <a:gd name="T33" fmla="*/ T32 w 134"/>
                <a:gd name="T34" fmla="+- 0 5695 5568"/>
                <a:gd name="T35" fmla="*/ 5695 h 135"/>
                <a:gd name="T36" fmla="+- 0 9710 9592"/>
                <a:gd name="T37" fmla="*/ T36 w 134"/>
                <a:gd name="T38" fmla="+- 0 5694 5568"/>
                <a:gd name="T39" fmla="*/ 5694 h 135"/>
                <a:gd name="T40" fmla="+- 0 9710 9592"/>
                <a:gd name="T41" fmla="*/ T40 w 134"/>
                <a:gd name="T42" fmla="+- 0 5692 5568"/>
                <a:gd name="T43" fmla="*/ 5692 h 135"/>
                <a:gd name="T44" fmla="+- 0 9709 9592"/>
                <a:gd name="T45" fmla="*/ T44 w 134"/>
                <a:gd name="T46" fmla="+- 0 5690 5568"/>
                <a:gd name="T47" fmla="*/ 5690 h 135"/>
                <a:gd name="T48" fmla="+- 0 9709 9592"/>
                <a:gd name="T49" fmla="*/ T48 w 134"/>
                <a:gd name="T50" fmla="+- 0 5686 5568"/>
                <a:gd name="T51" fmla="*/ 5686 h 135"/>
                <a:gd name="T52" fmla="+- 0 9709 9592"/>
                <a:gd name="T53" fmla="*/ T52 w 134"/>
                <a:gd name="T54" fmla="+- 0 5583 5568"/>
                <a:gd name="T55" fmla="*/ 5583 h 135"/>
                <a:gd name="T56" fmla="+- 0 9709 9592"/>
                <a:gd name="T57" fmla="*/ T56 w 134"/>
                <a:gd name="T58" fmla="+- 0 5568 5568"/>
                <a:gd name="T59" fmla="*/ 5568 h 135"/>
                <a:gd name="T60" fmla="+- 0 9705 9592"/>
                <a:gd name="T61" fmla="*/ T60 w 134"/>
                <a:gd name="T62" fmla="+- 0 5568 5568"/>
                <a:gd name="T63" fmla="*/ 5568 h 135"/>
                <a:gd name="T64" fmla="+- 0 9674 9592"/>
                <a:gd name="T65" fmla="*/ T64 w 134"/>
                <a:gd name="T66" fmla="+- 0 5583 5568"/>
                <a:gd name="T67" fmla="*/ 5583 h 135"/>
                <a:gd name="T68" fmla="+- 0 9675 9592"/>
                <a:gd name="T69" fmla="*/ T68 w 134"/>
                <a:gd name="T70" fmla="+- 0 5586 5568"/>
                <a:gd name="T71" fmla="*/ 5586 h 135"/>
                <a:gd name="T72" fmla="+- 0 9679 9592"/>
                <a:gd name="T73" fmla="*/ T72 w 134"/>
                <a:gd name="T74" fmla="+- 0 5584 5568"/>
                <a:gd name="T75" fmla="*/ 5584 h 135"/>
                <a:gd name="T76" fmla="+- 0 9683 9592"/>
                <a:gd name="T77" fmla="*/ T76 w 134"/>
                <a:gd name="T78" fmla="+- 0 5583 5568"/>
                <a:gd name="T79" fmla="*/ 5583 h 135"/>
                <a:gd name="T80" fmla="+- 0 9687 9592"/>
                <a:gd name="T81" fmla="*/ T80 w 134"/>
                <a:gd name="T82" fmla="+- 0 5583 5568"/>
                <a:gd name="T83" fmla="*/ 5583 h 135"/>
                <a:gd name="T84" fmla="+- 0 9688 9592"/>
                <a:gd name="T85" fmla="*/ T84 w 134"/>
                <a:gd name="T86" fmla="+- 0 5584 5568"/>
                <a:gd name="T87" fmla="*/ 5584 h 135"/>
                <a:gd name="T88" fmla="+- 0 9690 9592"/>
                <a:gd name="T89" fmla="*/ T88 w 134"/>
                <a:gd name="T90" fmla="+- 0 5586 5568"/>
                <a:gd name="T91" fmla="*/ 5586 h 135"/>
                <a:gd name="T92" fmla="+- 0 9691 9592"/>
                <a:gd name="T93" fmla="*/ T92 w 134"/>
                <a:gd name="T94" fmla="+- 0 5587 5568"/>
                <a:gd name="T95" fmla="*/ 5587 h 135"/>
                <a:gd name="T96" fmla="+- 0 9692 9592"/>
                <a:gd name="T97" fmla="*/ T96 w 134"/>
                <a:gd name="T98" fmla="+- 0 5589 5568"/>
                <a:gd name="T99" fmla="*/ 5589 h 135"/>
                <a:gd name="T100" fmla="+- 0 9692 9592"/>
                <a:gd name="T101" fmla="*/ T100 w 134"/>
                <a:gd name="T102" fmla="+- 0 5592 5568"/>
                <a:gd name="T103" fmla="*/ 5592 h 135"/>
                <a:gd name="T104" fmla="+- 0 9693 9592"/>
                <a:gd name="T105" fmla="*/ T104 w 134"/>
                <a:gd name="T106" fmla="+- 0 5598 5568"/>
                <a:gd name="T107" fmla="*/ 5598 h 135"/>
                <a:gd name="T108" fmla="+- 0 9693 9592"/>
                <a:gd name="T109" fmla="*/ T108 w 134"/>
                <a:gd name="T110" fmla="+- 0 5686 5568"/>
                <a:gd name="T111" fmla="*/ 5686 h 135"/>
                <a:gd name="T112" fmla="+- 0 9692 9592"/>
                <a:gd name="T113" fmla="*/ T112 w 134"/>
                <a:gd name="T114" fmla="+- 0 5691 5568"/>
                <a:gd name="T115" fmla="*/ 5691 h 135"/>
                <a:gd name="T116" fmla="+- 0 9691 9592"/>
                <a:gd name="T117" fmla="*/ T116 w 134"/>
                <a:gd name="T118" fmla="+- 0 5693 5568"/>
                <a:gd name="T119" fmla="*/ 5693 h 135"/>
                <a:gd name="T120" fmla="+- 0 9691 9592"/>
                <a:gd name="T121" fmla="*/ T120 w 134"/>
                <a:gd name="T122" fmla="+- 0 5694 5568"/>
                <a:gd name="T123" fmla="*/ 5694 h 135"/>
                <a:gd name="T124" fmla="+- 0 9689 9592"/>
                <a:gd name="T125" fmla="*/ T124 w 134"/>
                <a:gd name="T126" fmla="+- 0 5696 5568"/>
                <a:gd name="T127" fmla="*/ 5696 h 135"/>
                <a:gd name="T128" fmla="+- 0 9686 9592"/>
                <a:gd name="T129" fmla="*/ T128 w 134"/>
                <a:gd name="T130" fmla="+- 0 5698 5568"/>
                <a:gd name="T131" fmla="*/ 5698 h 135"/>
                <a:gd name="T132" fmla="+- 0 9682 9592"/>
                <a:gd name="T133" fmla="*/ T132 w 134"/>
                <a:gd name="T134" fmla="+- 0 5698 5568"/>
                <a:gd name="T135" fmla="*/ 5698 h 135"/>
                <a:gd name="T136" fmla="+- 0 9676 9592"/>
                <a:gd name="T137" fmla="*/ T136 w 134"/>
                <a:gd name="T138" fmla="+- 0 5698 5568"/>
                <a:gd name="T139" fmla="*/ 5698 h 135"/>
                <a:gd name="T140" fmla="+- 0 9676 9592"/>
                <a:gd name="T141" fmla="*/ T140 w 134"/>
                <a:gd name="T142" fmla="+- 0 5702 5568"/>
                <a:gd name="T143" fmla="*/ 5702 h 135"/>
                <a:gd name="T144" fmla="+- 0 9725 9592"/>
                <a:gd name="T145" fmla="*/ T144 w 134"/>
                <a:gd name="T146" fmla="+- 0 5702 5568"/>
                <a:gd name="T147" fmla="*/ 5702 h 135"/>
                <a:gd name="T148" fmla="+- 0 9725 9592"/>
                <a:gd name="T149" fmla="*/ T148 w 134"/>
                <a:gd name="T150" fmla="+- 0 5698 5568"/>
                <a:gd name="T151" fmla="*/ 5698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134" h="135">
                  <a:moveTo>
                    <a:pt x="50" y="82"/>
                  </a:moveTo>
                  <a:lnTo>
                    <a:pt x="0" y="82"/>
                  </a:lnTo>
                  <a:lnTo>
                    <a:pt x="0" y="96"/>
                  </a:lnTo>
                  <a:lnTo>
                    <a:pt x="50" y="96"/>
                  </a:lnTo>
                  <a:lnTo>
                    <a:pt x="50" y="82"/>
                  </a:lnTo>
                  <a:moveTo>
                    <a:pt x="133" y="130"/>
                  </a:moveTo>
                  <a:lnTo>
                    <a:pt x="128" y="130"/>
                  </a:lnTo>
                  <a:lnTo>
                    <a:pt x="124" y="130"/>
                  </a:lnTo>
                  <a:lnTo>
                    <a:pt x="119" y="127"/>
                  </a:lnTo>
                  <a:lnTo>
                    <a:pt x="118" y="126"/>
                  </a:lnTo>
                  <a:lnTo>
                    <a:pt x="118" y="124"/>
                  </a:lnTo>
                  <a:lnTo>
                    <a:pt x="117" y="122"/>
                  </a:lnTo>
                  <a:lnTo>
                    <a:pt x="117" y="118"/>
                  </a:lnTo>
                  <a:lnTo>
                    <a:pt x="117" y="15"/>
                  </a:lnTo>
                  <a:lnTo>
                    <a:pt x="117" y="0"/>
                  </a:lnTo>
                  <a:lnTo>
                    <a:pt x="113" y="0"/>
                  </a:lnTo>
                  <a:lnTo>
                    <a:pt x="82" y="15"/>
                  </a:lnTo>
                  <a:lnTo>
                    <a:pt x="83" y="18"/>
                  </a:lnTo>
                  <a:lnTo>
                    <a:pt x="87" y="16"/>
                  </a:lnTo>
                  <a:lnTo>
                    <a:pt x="91" y="15"/>
                  </a:lnTo>
                  <a:lnTo>
                    <a:pt x="95" y="15"/>
                  </a:lnTo>
                  <a:lnTo>
                    <a:pt x="96" y="16"/>
                  </a:lnTo>
                  <a:lnTo>
                    <a:pt x="98" y="18"/>
                  </a:lnTo>
                  <a:lnTo>
                    <a:pt x="99" y="19"/>
                  </a:lnTo>
                  <a:lnTo>
                    <a:pt x="100" y="21"/>
                  </a:lnTo>
                  <a:lnTo>
                    <a:pt x="100" y="24"/>
                  </a:lnTo>
                  <a:lnTo>
                    <a:pt x="101" y="30"/>
                  </a:lnTo>
                  <a:lnTo>
                    <a:pt x="101" y="118"/>
                  </a:lnTo>
                  <a:lnTo>
                    <a:pt x="100" y="123"/>
                  </a:lnTo>
                  <a:lnTo>
                    <a:pt x="99" y="125"/>
                  </a:lnTo>
                  <a:lnTo>
                    <a:pt x="99" y="126"/>
                  </a:lnTo>
                  <a:lnTo>
                    <a:pt x="97" y="128"/>
                  </a:lnTo>
                  <a:lnTo>
                    <a:pt x="94" y="130"/>
                  </a:lnTo>
                  <a:lnTo>
                    <a:pt x="90" y="130"/>
                  </a:lnTo>
                  <a:lnTo>
                    <a:pt x="84" y="130"/>
                  </a:lnTo>
                  <a:lnTo>
                    <a:pt x="84" y="134"/>
                  </a:lnTo>
                  <a:lnTo>
                    <a:pt x="133" y="134"/>
                  </a:lnTo>
                  <a:lnTo>
                    <a:pt x="133" y="130"/>
                  </a:ln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 y="5570"/>
              <a:ext cx="12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2"/>
            <p:cNvSpPr>
              <a:spLocks/>
            </p:cNvSpPr>
            <p:nvPr/>
          </p:nvSpPr>
          <p:spPr bwMode="auto">
            <a:xfrm>
              <a:off x="9921" y="5567"/>
              <a:ext cx="52" cy="135"/>
            </a:xfrm>
            <a:custGeom>
              <a:avLst/>
              <a:gdLst>
                <a:gd name="T0" fmla="+- 0 9974 9922"/>
                <a:gd name="T1" fmla="*/ T0 w 52"/>
                <a:gd name="T2" fmla="+- 0 5698 5567"/>
                <a:gd name="T3" fmla="*/ 5698 h 135"/>
                <a:gd name="T4" fmla="+- 0 9924 9922"/>
                <a:gd name="T5" fmla="*/ T4 w 52"/>
                <a:gd name="T6" fmla="+- 0 5698 5567"/>
                <a:gd name="T7" fmla="*/ 5698 h 135"/>
                <a:gd name="T8" fmla="+- 0 9924 9922"/>
                <a:gd name="T9" fmla="*/ T8 w 52"/>
                <a:gd name="T10" fmla="+- 0 5702 5567"/>
                <a:gd name="T11" fmla="*/ 5702 h 135"/>
                <a:gd name="T12" fmla="+- 0 9974 9922"/>
                <a:gd name="T13" fmla="*/ T12 w 52"/>
                <a:gd name="T14" fmla="+- 0 5702 5567"/>
                <a:gd name="T15" fmla="*/ 5702 h 135"/>
                <a:gd name="T16" fmla="+- 0 9974 9922"/>
                <a:gd name="T17" fmla="*/ T16 w 52"/>
                <a:gd name="T18" fmla="+- 0 5698 5567"/>
                <a:gd name="T19" fmla="*/ 5698 h 135"/>
                <a:gd name="T20" fmla="+- 0 9957 9922"/>
                <a:gd name="T21" fmla="*/ T20 w 52"/>
                <a:gd name="T22" fmla="+- 0 5583 5567"/>
                <a:gd name="T23" fmla="*/ 5583 h 135"/>
                <a:gd name="T24" fmla="+- 0 9935 9922"/>
                <a:gd name="T25" fmla="*/ T24 w 52"/>
                <a:gd name="T26" fmla="+- 0 5583 5567"/>
                <a:gd name="T27" fmla="*/ 5583 h 135"/>
                <a:gd name="T28" fmla="+- 0 9936 9922"/>
                <a:gd name="T29" fmla="*/ T28 w 52"/>
                <a:gd name="T30" fmla="+- 0 5584 5567"/>
                <a:gd name="T31" fmla="*/ 5584 h 135"/>
                <a:gd name="T32" fmla="+- 0 9939 9922"/>
                <a:gd name="T33" fmla="*/ T32 w 52"/>
                <a:gd name="T34" fmla="+- 0 5586 5567"/>
                <a:gd name="T35" fmla="*/ 5586 h 135"/>
                <a:gd name="T36" fmla="+- 0 9939 9922"/>
                <a:gd name="T37" fmla="*/ T36 w 52"/>
                <a:gd name="T38" fmla="+- 0 5587 5567"/>
                <a:gd name="T39" fmla="*/ 5587 h 135"/>
                <a:gd name="T40" fmla="+- 0 9940 9922"/>
                <a:gd name="T41" fmla="*/ T40 w 52"/>
                <a:gd name="T42" fmla="+- 0 5589 5567"/>
                <a:gd name="T43" fmla="*/ 5589 h 135"/>
                <a:gd name="T44" fmla="+- 0 9940 9922"/>
                <a:gd name="T45" fmla="*/ T44 w 52"/>
                <a:gd name="T46" fmla="+- 0 5592 5567"/>
                <a:gd name="T47" fmla="*/ 5592 h 135"/>
                <a:gd name="T48" fmla="+- 0 9941 9922"/>
                <a:gd name="T49" fmla="*/ T48 w 52"/>
                <a:gd name="T50" fmla="+- 0 5598 5567"/>
                <a:gd name="T51" fmla="*/ 5598 h 135"/>
                <a:gd name="T52" fmla="+- 0 9941 9922"/>
                <a:gd name="T53" fmla="*/ T52 w 52"/>
                <a:gd name="T54" fmla="+- 0 5686 5567"/>
                <a:gd name="T55" fmla="*/ 5686 h 135"/>
                <a:gd name="T56" fmla="+- 0 9940 9922"/>
                <a:gd name="T57" fmla="*/ T56 w 52"/>
                <a:gd name="T58" fmla="+- 0 5691 5567"/>
                <a:gd name="T59" fmla="*/ 5691 h 135"/>
                <a:gd name="T60" fmla="+- 0 9940 9922"/>
                <a:gd name="T61" fmla="*/ T60 w 52"/>
                <a:gd name="T62" fmla="+- 0 5693 5567"/>
                <a:gd name="T63" fmla="*/ 5693 h 135"/>
                <a:gd name="T64" fmla="+- 0 9939 9922"/>
                <a:gd name="T65" fmla="*/ T64 w 52"/>
                <a:gd name="T66" fmla="+- 0 5694 5567"/>
                <a:gd name="T67" fmla="*/ 5694 h 135"/>
                <a:gd name="T68" fmla="+- 0 9938 9922"/>
                <a:gd name="T69" fmla="*/ T68 w 52"/>
                <a:gd name="T70" fmla="+- 0 5696 5567"/>
                <a:gd name="T71" fmla="*/ 5696 h 135"/>
                <a:gd name="T72" fmla="+- 0 9934 9922"/>
                <a:gd name="T73" fmla="*/ T72 w 52"/>
                <a:gd name="T74" fmla="+- 0 5698 5567"/>
                <a:gd name="T75" fmla="*/ 5698 h 135"/>
                <a:gd name="T76" fmla="+- 0 9930 9922"/>
                <a:gd name="T77" fmla="*/ T76 w 52"/>
                <a:gd name="T78" fmla="+- 0 5698 5567"/>
                <a:gd name="T79" fmla="*/ 5698 h 135"/>
                <a:gd name="T80" fmla="+- 0 9968 9922"/>
                <a:gd name="T81" fmla="*/ T80 w 52"/>
                <a:gd name="T82" fmla="+- 0 5698 5567"/>
                <a:gd name="T83" fmla="*/ 5698 h 135"/>
                <a:gd name="T84" fmla="+- 0 9964 9922"/>
                <a:gd name="T85" fmla="*/ T84 w 52"/>
                <a:gd name="T86" fmla="+- 0 5698 5567"/>
                <a:gd name="T87" fmla="*/ 5698 h 135"/>
                <a:gd name="T88" fmla="+- 0 9960 9922"/>
                <a:gd name="T89" fmla="*/ T88 w 52"/>
                <a:gd name="T90" fmla="+- 0 5695 5567"/>
                <a:gd name="T91" fmla="*/ 5695 h 135"/>
                <a:gd name="T92" fmla="+- 0 9958 9922"/>
                <a:gd name="T93" fmla="*/ T92 w 52"/>
                <a:gd name="T94" fmla="+- 0 5694 5567"/>
                <a:gd name="T95" fmla="*/ 5694 h 135"/>
                <a:gd name="T96" fmla="+- 0 9958 9922"/>
                <a:gd name="T97" fmla="*/ T96 w 52"/>
                <a:gd name="T98" fmla="+- 0 5692 5567"/>
                <a:gd name="T99" fmla="*/ 5692 h 135"/>
                <a:gd name="T100" fmla="+- 0 9957 9922"/>
                <a:gd name="T101" fmla="*/ T100 w 52"/>
                <a:gd name="T102" fmla="+- 0 5690 5567"/>
                <a:gd name="T103" fmla="*/ 5690 h 135"/>
                <a:gd name="T104" fmla="+- 0 9957 9922"/>
                <a:gd name="T105" fmla="*/ T104 w 52"/>
                <a:gd name="T106" fmla="+- 0 5686 5567"/>
                <a:gd name="T107" fmla="*/ 5686 h 135"/>
                <a:gd name="T108" fmla="+- 0 9957 9922"/>
                <a:gd name="T109" fmla="*/ T108 w 52"/>
                <a:gd name="T110" fmla="+- 0 5583 5567"/>
                <a:gd name="T111" fmla="*/ 5583 h 135"/>
                <a:gd name="T112" fmla="+- 0 9957 9922"/>
                <a:gd name="T113" fmla="*/ T112 w 52"/>
                <a:gd name="T114" fmla="+- 0 5567 5567"/>
                <a:gd name="T115" fmla="*/ 5567 h 135"/>
                <a:gd name="T116" fmla="+- 0 9954 9922"/>
                <a:gd name="T117" fmla="*/ T116 w 52"/>
                <a:gd name="T118" fmla="+- 0 5567 5567"/>
                <a:gd name="T119" fmla="*/ 5567 h 135"/>
                <a:gd name="T120" fmla="+- 0 9922 9922"/>
                <a:gd name="T121" fmla="*/ T120 w 52"/>
                <a:gd name="T122" fmla="+- 0 5583 5567"/>
                <a:gd name="T123" fmla="*/ 5583 h 135"/>
                <a:gd name="T124" fmla="+- 0 9923 9922"/>
                <a:gd name="T125" fmla="*/ T124 w 52"/>
                <a:gd name="T126" fmla="+- 0 5586 5567"/>
                <a:gd name="T127" fmla="*/ 5586 h 135"/>
                <a:gd name="T128" fmla="+- 0 9927 9922"/>
                <a:gd name="T129" fmla="*/ T128 w 52"/>
                <a:gd name="T130" fmla="+- 0 5584 5567"/>
                <a:gd name="T131" fmla="*/ 5584 h 135"/>
                <a:gd name="T132" fmla="+- 0 9931 9922"/>
                <a:gd name="T133" fmla="*/ T132 w 52"/>
                <a:gd name="T134" fmla="+- 0 5583 5567"/>
                <a:gd name="T135" fmla="*/ 5583 h 135"/>
                <a:gd name="T136" fmla="+- 0 9957 9922"/>
                <a:gd name="T137" fmla="*/ T136 w 52"/>
                <a:gd name="T138" fmla="+- 0 5583 5567"/>
                <a:gd name="T139" fmla="*/ 5583 h 135"/>
                <a:gd name="T140" fmla="+- 0 9957 9922"/>
                <a:gd name="T141" fmla="*/ T140 w 52"/>
                <a:gd name="T142" fmla="+- 0 5567 5567"/>
                <a:gd name="T143" fmla="*/ 5567 h 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52" h="135">
                  <a:moveTo>
                    <a:pt x="52" y="131"/>
                  </a:moveTo>
                  <a:lnTo>
                    <a:pt x="2" y="131"/>
                  </a:lnTo>
                  <a:lnTo>
                    <a:pt x="2" y="135"/>
                  </a:lnTo>
                  <a:lnTo>
                    <a:pt x="52" y="135"/>
                  </a:lnTo>
                  <a:lnTo>
                    <a:pt x="52" y="131"/>
                  </a:lnTo>
                  <a:close/>
                  <a:moveTo>
                    <a:pt x="35" y="16"/>
                  </a:moveTo>
                  <a:lnTo>
                    <a:pt x="13" y="16"/>
                  </a:lnTo>
                  <a:lnTo>
                    <a:pt x="14" y="17"/>
                  </a:lnTo>
                  <a:lnTo>
                    <a:pt x="17" y="19"/>
                  </a:lnTo>
                  <a:lnTo>
                    <a:pt x="17" y="20"/>
                  </a:lnTo>
                  <a:lnTo>
                    <a:pt x="18" y="22"/>
                  </a:lnTo>
                  <a:lnTo>
                    <a:pt x="18" y="25"/>
                  </a:lnTo>
                  <a:lnTo>
                    <a:pt x="19" y="31"/>
                  </a:lnTo>
                  <a:lnTo>
                    <a:pt x="19" y="119"/>
                  </a:lnTo>
                  <a:lnTo>
                    <a:pt x="18" y="124"/>
                  </a:lnTo>
                  <a:lnTo>
                    <a:pt x="18" y="126"/>
                  </a:lnTo>
                  <a:lnTo>
                    <a:pt x="17" y="127"/>
                  </a:lnTo>
                  <a:lnTo>
                    <a:pt x="16" y="129"/>
                  </a:lnTo>
                  <a:lnTo>
                    <a:pt x="12" y="131"/>
                  </a:lnTo>
                  <a:lnTo>
                    <a:pt x="8" y="131"/>
                  </a:lnTo>
                  <a:lnTo>
                    <a:pt x="46" y="131"/>
                  </a:lnTo>
                  <a:lnTo>
                    <a:pt x="42" y="131"/>
                  </a:lnTo>
                  <a:lnTo>
                    <a:pt x="38" y="128"/>
                  </a:lnTo>
                  <a:lnTo>
                    <a:pt x="36" y="127"/>
                  </a:lnTo>
                  <a:lnTo>
                    <a:pt x="36" y="125"/>
                  </a:lnTo>
                  <a:lnTo>
                    <a:pt x="35" y="123"/>
                  </a:lnTo>
                  <a:lnTo>
                    <a:pt x="35" y="119"/>
                  </a:lnTo>
                  <a:lnTo>
                    <a:pt x="35" y="16"/>
                  </a:lnTo>
                  <a:close/>
                  <a:moveTo>
                    <a:pt x="35" y="0"/>
                  </a:moveTo>
                  <a:lnTo>
                    <a:pt x="32" y="0"/>
                  </a:lnTo>
                  <a:lnTo>
                    <a:pt x="0" y="16"/>
                  </a:lnTo>
                  <a:lnTo>
                    <a:pt x="1" y="19"/>
                  </a:lnTo>
                  <a:lnTo>
                    <a:pt x="5" y="17"/>
                  </a:lnTo>
                  <a:lnTo>
                    <a:pt x="9" y="16"/>
                  </a:lnTo>
                  <a:lnTo>
                    <a:pt x="35" y="16"/>
                  </a:lnTo>
                  <a:lnTo>
                    <a:pt x="3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4" y="5570"/>
              <a:ext cx="22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0" y="5038"/>
              <a:ext cx="1032"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27458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74172"/>
            <a:ext cx="10353761" cy="862148"/>
          </a:xfrm>
        </p:spPr>
        <p:txBody>
          <a:bodyPr>
            <a:normAutofit fontScale="90000"/>
          </a:bodyPr>
          <a:lstStyle/>
          <a:p>
            <a:r>
              <a:rPr lang="en-US" i="1" dirty="0">
                <a:effectLst/>
              </a:rPr>
              <a:t>Rydberg’s </a:t>
            </a:r>
            <a:r>
              <a:rPr lang="en-US" i="1" dirty="0" smtClean="0">
                <a:effectLst/>
              </a:rPr>
              <a:t>formula or empirical formula</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95" y="1140822"/>
                <a:ext cx="10720856" cy="5717177"/>
              </a:xfrm>
            </p:spPr>
            <p:txBody>
              <a:bodyPr>
                <a:normAutofit fontScale="85000" lnSpcReduction="20000"/>
              </a:bodyPr>
              <a:lstStyle/>
              <a:p>
                <a:r>
                  <a:rPr lang="en-US" dirty="0" smtClean="0">
                    <a:effectLst/>
                  </a:rPr>
                  <a:t>According to the third postulate of Bohr, when an electron makes a transition from </a:t>
                </a:r>
                <a14:m>
                  <m:oMath xmlns:m="http://schemas.openxmlformats.org/officeDocument/2006/math">
                    <m:sSup>
                      <m:sSupPr>
                        <m:ctrlPr>
                          <a:rPr lang="en-US" i="1" smtClean="0">
                            <a:effectLst/>
                            <a:latin typeface="Cambria Math" panose="02040503050406030204" pitchFamily="18" charset="0"/>
                          </a:rPr>
                        </m:ctrlPr>
                      </m:sSupPr>
                      <m:e>
                        <m:r>
                          <a:rPr lang="en-IN" b="0" i="1" smtClean="0">
                            <a:effectLst/>
                            <a:latin typeface="Cambria Math" panose="02040503050406030204" pitchFamily="18" charset="0"/>
                          </a:rPr>
                          <m:t>𝑝</m:t>
                        </m:r>
                      </m:e>
                      <m:sup>
                        <m:r>
                          <a:rPr lang="en-IN" b="0" i="1" smtClean="0">
                            <a:effectLst/>
                            <a:latin typeface="Cambria Math" panose="02040503050406030204" pitchFamily="18" charset="0"/>
                          </a:rPr>
                          <m:t>𝑡h</m:t>
                        </m:r>
                      </m:sup>
                    </m:sSup>
                  </m:oMath>
                </a14:m>
                <a:r>
                  <a:rPr lang="en-US" dirty="0" smtClean="0">
                    <a:effectLst/>
                  </a:rPr>
                  <a:t> </a:t>
                </a:r>
                <a:r>
                  <a:rPr lang="en-US" dirty="0">
                    <a:effectLst/>
                  </a:rPr>
                  <a:t>to </a:t>
                </a:r>
                <a14:m>
                  <m:oMath xmlns:m="http://schemas.openxmlformats.org/officeDocument/2006/math">
                    <m:sSup>
                      <m:sSupPr>
                        <m:ctrlPr>
                          <a:rPr lang="en-US" i="1">
                            <a:effectLst/>
                            <a:latin typeface="Cambria Math" panose="02040503050406030204" pitchFamily="18" charset="0"/>
                          </a:rPr>
                        </m:ctrlPr>
                      </m:sSupPr>
                      <m:e>
                        <m:r>
                          <a:rPr lang="en-IN" b="0" i="1" smtClean="0">
                            <a:effectLst/>
                            <a:latin typeface="Cambria Math" panose="02040503050406030204" pitchFamily="18" charset="0"/>
                          </a:rPr>
                          <m:t>𝑛</m:t>
                        </m:r>
                      </m:e>
                      <m:sup>
                        <m:r>
                          <a:rPr lang="en-IN" i="1">
                            <a:effectLst/>
                            <a:latin typeface="Cambria Math" panose="02040503050406030204" pitchFamily="18" charset="0"/>
                          </a:rPr>
                          <m:t>𝑡h</m:t>
                        </m:r>
                      </m:sup>
                    </m:sSup>
                  </m:oMath>
                </a14:m>
                <a:r>
                  <a:rPr lang="en-US" dirty="0" smtClean="0">
                    <a:effectLst/>
                  </a:rPr>
                  <a:t> </a:t>
                </a:r>
                <a:r>
                  <a:rPr lang="en-US">
                    <a:effectLst/>
                  </a:rPr>
                  <a:t>orbit </a:t>
                </a:r>
                <a:r>
                  <a:rPr lang="en-US" smtClean="0">
                    <a:effectLst/>
                  </a:rPr>
                  <a:t>(</a:t>
                </a:r>
                <a:r>
                  <a:rPr lang="en-US" i="1" dirty="0">
                    <a:effectLst/>
                  </a:rPr>
                  <a:t>p</a:t>
                </a:r>
                <a:r>
                  <a:rPr lang="en-US" i="1" smtClean="0">
                    <a:effectLst/>
                  </a:rPr>
                  <a:t> </a:t>
                </a:r>
                <a:r>
                  <a:rPr lang="en-US" dirty="0">
                    <a:effectLst/>
                  </a:rPr>
                  <a:t>&gt; </a:t>
                </a:r>
                <a:r>
                  <a:rPr lang="en-US" i="1" dirty="0">
                    <a:effectLst/>
                  </a:rPr>
                  <a:t>n</a:t>
                </a:r>
                <a:r>
                  <a:rPr lang="en-US" dirty="0">
                    <a:effectLst/>
                  </a:rPr>
                  <a:t>), the excess energy </a:t>
                </a:r>
                <a:r>
                  <a:rPr lang="en-US" i="1" dirty="0" smtClean="0">
                    <a:effectLst/>
                  </a:rPr>
                  <a:t>Ep </a:t>
                </a:r>
                <a:r>
                  <a:rPr lang="en-US" dirty="0">
                    <a:effectLst/>
                  </a:rPr>
                  <a:t>- </a:t>
                </a:r>
                <a:r>
                  <a:rPr lang="en-US" i="1" dirty="0" err="1">
                    <a:effectLst/>
                  </a:rPr>
                  <a:t>En</a:t>
                </a:r>
                <a:r>
                  <a:rPr lang="en-US" i="1" dirty="0">
                    <a:effectLst/>
                  </a:rPr>
                  <a:t> </a:t>
                </a:r>
                <a:r>
                  <a:rPr lang="en-US" dirty="0">
                    <a:effectLst/>
                  </a:rPr>
                  <a:t>is emitted in the form of a </a:t>
                </a:r>
                <a:r>
                  <a:rPr lang="en-US" dirty="0" smtClean="0">
                    <a:effectLst/>
                  </a:rPr>
                  <a:t>photon.</a:t>
                </a:r>
              </a:p>
              <a:p>
                <a:r>
                  <a:rPr lang="en-US" dirty="0">
                    <a:effectLst/>
                  </a:rPr>
                  <a:t>The energy of the photon which can be written as </a:t>
                </a:r>
                <a:r>
                  <a:rPr lang="en-US" i="1" dirty="0" smtClean="0">
                    <a:effectLst/>
                  </a:rPr>
                  <a:t>h</a:t>
                </a:r>
                <a14:m>
                  <m:oMath xmlns:m="http://schemas.openxmlformats.org/officeDocument/2006/math">
                    <m:r>
                      <a:rPr lang="en-US" i="1" smtClean="0">
                        <a:effectLst/>
                        <a:latin typeface="Cambria Math" panose="02040503050406030204" pitchFamily="18" charset="0"/>
                        <a:ea typeface="Cambria Math" panose="02040503050406030204" pitchFamily="18" charset="0"/>
                      </a:rPr>
                      <m:t>𝜈</m:t>
                    </m:r>
                  </m:oMath>
                </a14:m>
                <a:r>
                  <a:rPr lang="en-US" i="1" dirty="0" smtClean="0">
                    <a:effectLst/>
                  </a:rPr>
                  <a:t>, </a:t>
                </a:r>
                <a14:m>
                  <m:oMath xmlns:m="http://schemas.openxmlformats.org/officeDocument/2006/math">
                    <m:r>
                      <a:rPr lang="en-US" i="1">
                        <a:effectLst/>
                        <a:latin typeface="Cambria Math" panose="02040503050406030204" pitchFamily="18" charset="0"/>
                        <a:ea typeface="Cambria Math" panose="02040503050406030204" pitchFamily="18" charset="0"/>
                      </a:rPr>
                      <m:t>𝜈</m:t>
                    </m:r>
                    <m:r>
                      <a:rPr lang="en-US" i="1">
                        <a:effectLst/>
                        <a:latin typeface="Cambria Math" panose="02040503050406030204" pitchFamily="18" charset="0"/>
                        <a:ea typeface="Cambria Math" panose="02040503050406030204" pitchFamily="18" charset="0"/>
                      </a:rPr>
                      <m:t> </m:t>
                    </m:r>
                  </m:oMath>
                </a14:m>
                <a:r>
                  <a:rPr lang="en-US" dirty="0" smtClean="0">
                    <a:effectLst/>
                  </a:rPr>
                  <a:t>being </a:t>
                </a:r>
                <a:r>
                  <a:rPr lang="en-US" dirty="0">
                    <a:effectLst/>
                  </a:rPr>
                  <a:t>its frequency, is therefore given </a:t>
                </a:r>
                <a:r>
                  <a:rPr lang="en-US" dirty="0" smtClean="0">
                    <a:effectLst/>
                  </a:rPr>
                  <a:t>by h</a:t>
                </a:r>
                <a:r>
                  <a:rPr lang="en-US" dirty="0">
                    <a:effectLst/>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𝜈</m:t>
                    </m:r>
                  </m:oMath>
                </a14:m>
                <a:r>
                  <a:rPr lang="en-IN" dirty="0" smtClean="0"/>
                  <a:t>= </a:t>
                </a:r>
                <a:r>
                  <a:rPr lang="en-US" i="1" dirty="0" smtClean="0">
                    <a:effectLst/>
                  </a:rPr>
                  <a:t>Ep </a:t>
                </a:r>
                <a:r>
                  <a:rPr lang="en-US" dirty="0" smtClean="0">
                    <a:effectLst/>
                  </a:rPr>
                  <a:t>– </a:t>
                </a:r>
                <a:r>
                  <a:rPr lang="en-US" i="1" dirty="0" err="1" smtClean="0">
                    <a:effectLst/>
                  </a:rPr>
                  <a:t>En</a:t>
                </a:r>
                <a:r>
                  <a:rPr lang="en-US" i="1" dirty="0" smtClean="0">
                    <a:effectLst/>
                  </a:rPr>
                  <a:t> </a:t>
                </a:r>
              </a:p>
              <a:p>
                <a:r>
                  <a:rPr lang="en-US" i="1" dirty="0" smtClean="0">
                    <a:effectLst/>
                  </a:rPr>
                  <a:t>But Ep= </a:t>
                </a:r>
                <a14:m>
                  <m:oMath xmlns:m="http://schemas.openxmlformats.org/officeDocument/2006/math">
                    <m:r>
                      <a:rPr lang="en-IN" b="0" i="1" smtClean="0">
                        <a:effectLst/>
                        <a:latin typeface="Cambria Math" panose="02040503050406030204" pitchFamily="18" charset="0"/>
                      </a:rPr>
                      <m:t>−</m:t>
                    </m:r>
                    <m:f>
                      <m:fPr>
                        <m:ctrlPr>
                          <a:rPr lang="en-US" i="1" smtClean="0">
                            <a:effectLst/>
                            <a:latin typeface="Cambria Math" panose="02040503050406030204" pitchFamily="18" charset="0"/>
                          </a:rPr>
                        </m:ctrlPr>
                      </m:fPr>
                      <m:num>
                        <m:r>
                          <a:rPr lang="en-IN" b="0" i="1" smtClean="0">
                            <a:effectLst/>
                            <a:latin typeface="Cambria Math" panose="02040503050406030204" pitchFamily="18" charset="0"/>
                          </a:rPr>
                          <m:t>𝑚</m:t>
                        </m:r>
                        <m:sSup>
                          <m:sSupPr>
                            <m:ctrlPr>
                              <a:rPr lang="en-IN" b="0" i="1" smtClean="0">
                                <a:effectLst/>
                                <a:latin typeface="Cambria Math" panose="02040503050406030204" pitchFamily="18" charset="0"/>
                              </a:rPr>
                            </m:ctrlPr>
                          </m:sSupPr>
                          <m:e>
                            <m:r>
                              <a:rPr lang="en-IN" b="0" i="1" smtClean="0">
                                <a:effectLst/>
                                <a:latin typeface="Cambria Math" panose="02040503050406030204" pitchFamily="18" charset="0"/>
                              </a:rPr>
                              <m:t>𝑍</m:t>
                            </m:r>
                          </m:e>
                          <m:sup>
                            <m:r>
                              <a:rPr lang="en-IN" b="0" i="1" smtClean="0">
                                <a:effectLst/>
                                <a:latin typeface="Cambria Math" panose="02040503050406030204" pitchFamily="18" charset="0"/>
                              </a:rPr>
                              <m:t>2</m:t>
                            </m:r>
                          </m:sup>
                        </m:sSup>
                        <m:sSup>
                          <m:sSupPr>
                            <m:ctrlPr>
                              <a:rPr lang="en-IN" b="0" i="1" smtClean="0">
                                <a:effectLst/>
                                <a:latin typeface="Cambria Math" panose="02040503050406030204" pitchFamily="18" charset="0"/>
                              </a:rPr>
                            </m:ctrlPr>
                          </m:sSupPr>
                          <m:e>
                            <m:r>
                              <a:rPr lang="en-IN" b="0" i="1" smtClean="0">
                                <a:effectLst/>
                                <a:latin typeface="Cambria Math" panose="02040503050406030204" pitchFamily="18" charset="0"/>
                              </a:rPr>
                              <m:t>𝑒</m:t>
                            </m:r>
                          </m:e>
                          <m:sup>
                            <m:r>
                              <a:rPr lang="en-IN" b="0" i="1" smtClean="0">
                                <a:effectLst/>
                                <a:latin typeface="Cambria Math" panose="02040503050406030204" pitchFamily="18" charset="0"/>
                              </a:rPr>
                              <m:t>4</m:t>
                            </m:r>
                          </m:sup>
                        </m:sSup>
                      </m:num>
                      <m:den>
                        <m:r>
                          <a:rPr lang="en-IN" b="0" i="1" smtClean="0">
                            <a:effectLst/>
                            <a:latin typeface="Cambria Math" panose="02040503050406030204" pitchFamily="18" charset="0"/>
                          </a:rPr>
                          <m:t>8</m:t>
                        </m:r>
                        <m:sSubSup>
                          <m:sSubSupPr>
                            <m:ctrlPr>
                              <a:rPr lang="en-IN" b="0" i="1" smtClean="0">
                                <a:effectLst/>
                                <a:latin typeface="Cambria Math" panose="02040503050406030204" pitchFamily="18" charset="0"/>
                              </a:rPr>
                            </m:ctrlPr>
                          </m:sSubSupPr>
                          <m:e>
                            <m:r>
                              <a:rPr lang="en-IN" b="0" i="1" smtClean="0">
                                <a:effectLst/>
                                <a:latin typeface="Cambria Math" panose="02040503050406030204" pitchFamily="18" charset="0"/>
                                <a:ea typeface="Cambria Math" panose="02040503050406030204" pitchFamily="18" charset="0"/>
                              </a:rPr>
                              <m:t>𝜀</m:t>
                            </m:r>
                          </m:e>
                          <m:sub>
                            <m:r>
                              <a:rPr lang="en-IN" b="0" i="1" smtClean="0">
                                <a:effectLst/>
                                <a:latin typeface="Cambria Math" panose="02040503050406030204" pitchFamily="18" charset="0"/>
                              </a:rPr>
                              <m:t>0</m:t>
                            </m:r>
                          </m:sub>
                          <m:sup>
                            <m:r>
                              <a:rPr lang="en-IN" b="0" i="1" smtClean="0">
                                <a:effectLst/>
                                <a:latin typeface="Cambria Math" panose="02040503050406030204" pitchFamily="18" charset="0"/>
                              </a:rPr>
                              <m:t>2</m:t>
                            </m:r>
                          </m:sup>
                        </m:sSubSup>
                        <m:sSup>
                          <m:sSupPr>
                            <m:ctrlPr>
                              <a:rPr lang="en-IN" b="0" i="1" smtClean="0">
                                <a:effectLst/>
                                <a:latin typeface="Cambria Math" panose="02040503050406030204" pitchFamily="18" charset="0"/>
                              </a:rPr>
                            </m:ctrlPr>
                          </m:sSupPr>
                          <m:e>
                            <m:r>
                              <a:rPr lang="en-IN" b="0" i="1" smtClean="0">
                                <a:effectLst/>
                                <a:latin typeface="Cambria Math" panose="02040503050406030204" pitchFamily="18" charset="0"/>
                              </a:rPr>
                              <m:t>𝑝</m:t>
                            </m:r>
                          </m:e>
                          <m:sup>
                            <m:r>
                              <a:rPr lang="en-IN" b="0" i="1" smtClean="0">
                                <a:effectLst/>
                                <a:latin typeface="Cambria Math" panose="02040503050406030204" pitchFamily="18" charset="0"/>
                              </a:rPr>
                              <m:t>2</m:t>
                            </m:r>
                          </m:sup>
                        </m:sSup>
                      </m:den>
                    </m:f>
                  </m:oMath>
                </a14:m>
                <a:r>
                  <a:rPr lang="en-US" i="1" dirty="0" smtClean="0">
                    <a:effectLst/>
                  </a:rPr>
                  <a:t> and </a:t>
                </a:r>
                <a:r>
                  <a:rPr lang="en-US" i="1" dirty="0" err="1" smtClean="0">
                    <a:effectLst/>
                  </a:rPr>
                  <a:t>En</a:t>
                </a:r>
                <a:r>
                  <a:rPr lang="en-US" i="1" dirty="0" smtClean="0">
                    <a:effectLst/>
                  </a:rPr>
                  <a:t>= </a:t>
                </a:r>
                <a14:m>
                  <m:oMath xmlns:m="http://schemas.openxmlformats.org/officeDocument/2006/math">
                    <m:r>
                      <a:rPr lang="en-IN" i="1">
                        <a:effectLst/>
                        <a:latin typeface="Cambria Math" panose="02040503050406030204" pitchFamily="18" charset="0"/>
                      </a:rPr>
                      <m:t>−</m:t>
                    </m:r>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sSup>
                          <m:sSupPr>
                            <m:ctrlPr>
                              <a:rPr lang="en-IN" i="1">
                                <a:effectLst/>
                                <a:latin typeface="Cambria Math" panose="02040503050406030204" pitchFamily="18" charset="0"/>
                              </a:rPr>
                            </m:ctrlPr>
                          </m:sSupPr>
                          <m:e>
                            <m:r>
                              <a:rPr lang="en-IN" b="0" i="1" smtClean="0">
                                <a:effectLst/>
                                <a:latin typeface="Cambria Math" panose="02040503050406030204" pitchFamily="18" charset="0"/>
                              </a:rPr>
                              <m:t>𝑛</m:t>
                            </m:r>
                          </m:e>
                          <m:sup>
                            <m:r>
                              <a:rPr lang="en-IN" i="1">
                                <a:effectLst/>
                                <a:latin typeface="Cambria Math" panose="02040503050406030204" pitchFamily="18" charset="0"/>
                              </a:rPr>
                              <m:t>2</m:t>
                            </m:r>
                          </m:sup>
                        </m:sSup>
                      </m:den>
                    </m:f>
                  </m:oMath>
                </a14:m>
                <a:r>
                  <a:rPr lang="en-US" i="1" dirty="0" smtClean="0">
                    <a:effectLst/>
                  </a:rPr>
                  <a:t> </a:t>
                </a:r>
              </a:p>
              <a:p>
                <a:r>
                  <a:rPr lang="en-US" i="1" dirty="0" smtClean="0">
                    <a:effectLst/>
                  </a:rPr>
                  <a:t>By using Bohr’s third postulate, </a:t>
                </a:r>
                <a:r>
                  <a:rPr lang="en-US" dirty="0">
                    <a:effectLst/>
                  </a:rPr>
                  <a:t>h</a:t>
                </a:r>
                <a:r>
                  <a:rPr lang="en-US" dirty="0">
                    <a:effectLst/>
                    <a:ea typeface="Cambria Math" panose="02040503050406030204" pitchFamily="18" charset="0"/>
                  </a:rPr>
                  <a:t> </a:t>
                </a:r>
                <a14:m>
                  <m:oMath xmlns:m="http://schemas.openxmlformats.org/officeDocument/2006/math">
                    <m:r>
                      <a:rPr lang="en-US" i="1">
                        <a:effectLst/>
                        <a:latin typeface="Cambria Math" panose="02040503050406030204" pitchFamily="18" charset="0"/>
                        <a:ea typeface="Cambria Math" panose="02040503050406030204" pitchFamily="18" charset="0"/>
                      </a:rPr>
                      <m:t>𝜈</m:t>
                    </m:r>
                  </m:oMath>
                </a14:m>
                <a:r>
                  <a:rPr lang="en-IN" dirty="0"/>
                  <a:t>= </a:t>
                </a:r>
                <a:r>
                  <a:rPr lang="en-US" i="1" dirty="0">
                    <a:effectLst/>
                  </a:rPr>
                  <a:t>Ep </a:t>
                </a:r>
                <a:r>
                  <a:rPr lang="en-US" dirty="0">
                    <a:effectLst/>
                  </a:rPr>
                  <a:t>– </a:t>
                </a:r>
                <a:r>
                  <a:rPr lang="en-US" i="1" dirty="0" err="1" smtClean="0">
                    <a:effectLst/>
                  </a:rPr>
                  <a:t>En</a:t>
                </a:r>
                <a:r>
                  <a:rPr lang="en-US" i="1" dirty="0" smtClean="0">
                    <a:effectLst/>
                  </a:rPr>
                  <a:t> = </a:t>
                </a:r>
                <a14:m>
                  <m:oMath xmlns:m="http://schemas.openxmlformats.org/officeDocument/2006/math">
                    <m:r>
                      <a:rPr lang="en-IN" i="1">
                        <a:effectLst/>
                        <a:latin typeface="Cambria Math" panose="02040503050406030204" pitchFamily="18" charset="0"/>
                      </a:rPr>
                      <m:t>−</m:t>
                    </m:r>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sSup>
                          <m:sSupPr>
                            <m:ctrlPr>
                              <a:rPr lang="en-IN" i="1">
                                <a:effectLst/>
                                <a:latin typeface="Cambria Math" panose="02040503050406030204" pitchFamily="18" charset="0"/>
                              </a:rPr>
                            </m:ctrlPr>
                          </m:sSupPr>
                          <m:e>
                            <m:r>
                              <a:rPr lang="en-IN" b="0" i="1" smtClean="0">
                                <a:effectLst/>
                                <a:latin typeface="Cambria Math" panose="02040503050406030204" pitchFamily="18" charset="0"/>
                              </a:rPr>
                              <m:t>h</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oMath>
                </a14:m>
                <a:r>
                  <a:rPr lang="en-US" i="1" dirty="0" smtClean="0">
                    <a:effectLst/>
                  </a:rPr>
                  <a:t> - </a:t>
                </a:r>
                <a14:m>
                  <m:oMath xmlns:m="http://schemas.openxmlformats.org/officeDocument/2006/math">
                    <m:d>
                      <m:dPr>
                        <m:ctrlPr>
                          <a:rPr lang="en-US" i="1" smtClean="0">
                            <a:effectLst/>
                            <a:latin typeface="Cambria Math" panose="02040503050406030204" pitchFamily="18" charset="0"/>
                          </a:rPr>
                        </m:ctrlPr>
                      </m:dPr>
                      <m:e>
                        <m:r>
                          <a:rPr lang="en-IN" i="1">
                            <a:effectLst/>
                            <a:latin typeface="Cambria Math" panose="02040503050406030204" pitchFamily="18" charset="0"/>
                          </a:rPr>
                          <m:t>−</m:t>
                        </m:r>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e>
                    </m:d>
                  </m:oMath>
                </a14:m>
                <a:r>
                  <a:rPr lang="en-US" i="1" dirty="0" smtClean="0">
                    <a:effectLst/>
                  </a:rPr>
                  <a:t>							        =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sSup>
                          <m:sSupPr>
                            <m:ctrlPr>
                              <a:rPr lang="en-IN" i="1">
                                <a:effectLst/>
                                <a:latin typeface="Cambria Math" panose="02040503050406030204" pitchFamily="18" charset="0"/>
                              </a:rPr>
                            </m:ctrlPr>
                          </m:sSupPr>
                          <m:e>
                            <m:r>
                              <a:rPr lang="en-IN" i="1">
                                <a:effectLst/>
                                <a:latin typeface="Cambria Math" panose="02040503050406030204" pitchFamily="18" charset="0"/>
                              </a:rPr>
                              <m:t>h</m:t>
                            </m:r>
                          </m:e>
                          <m:sup>
                            <m:r>
                              <a:rPr lang="en-IN" i="1">
                                <a:effectLst/>
                                <a:latin typeface="Cambria Math" panose="02040503050406030204" pitchFamily="18" charset="0"/>
                              </a:rPr>
                              <m:t>2</m:t>
                            </m:r>
                          </m:sup>
                        </m:sSup>
                      </m:den>
                    </m:f>
                  </m:oMath>
                </a14:m>
                <a:r>
                  <a:rPr lang="en-US" i="1" dirty="0" smtClean="0">
                    <a:effectLst/>
                  </a:rPr>
                  <a:t> </a:t>
                </a:r>
                <a14:m>
                  <m:oMath xmlns:m="http://schemas.openxmlformats.org/officeDocument/2006/math">
                    <m:d>
                      <m:dPr>
                        <m:ctrlPr>
                          <a:rPr lang="en-US" i="1" dirty="0" smtClean="0">
                            <a:effectLst/>
                            <a:latin typeface="Cambria Math" panose="02040503050406030204" pitchFamily="18" charset="0"/>
                          </a:rPr>
                        </m:ctrlPr>
                      </m:dPr>
                      <m:e>
                        <m:f>
                          <m:fPr>
                            <m:ctrlPr>
                              <a:rPr lang="en-US" i="1" dirty="0" smtClean="0">
                                <a:effectLst/>
                                <a:latin typeface="Cambria Math" panose="02040503050406030204" pitchFamily="18" charset="0"/>
                              </a:rPr>
                            </m:ctrlPr>
                          </m:fPr>
                          <m:num>
                            <m:r>
                              <a:rPr lang="en-IN" b="0" i="1" dirty="0" smtClean="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r>
                          <a:rPr lang="en-IN" b="0" i="1" dirty="0" smtClean="0">
                            <a:effectLst/>
                            <a:latin typeface="Cambria Math" panose="02040503050406030204" pitchFamily="18" charset="0"/>
                          </a:rPr>
                          <m:t>−</m:t>
                        </m:r>
                        <m:f>
                          <m:fPr>
                            <m:ctrlPr>
                              <a:rPr lang="en-IN" b="0" i="1" dirty="0" smtClean="0">
                                <a:effectLst/>
                                <a:latin typeface="Cambria Math" panose="02040503050406030204" pitchFamily="18" charset="0"/>
                              </a:rPr>
                            </m:ctrlPr>
                          </m:fPr>
                          <m:num>
                            <m:r>
                              <a:rPr lang="en-IN" b="0" i="1" dirty="0" smtClean="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r>
                          <a:rPr lang="en-IN" b="0" i="1" dirty="0" smtClean="0">
                            <a:effectLst/>
                            <a:latin typeface="Cambria Math" panose="02040503050406030204" pitchFamily="18" charset="0"/>
                          </a:rPr>
                          <m:t> </m:t>
                        </m:r>
                      </m:e>
                    </m:d>
                  </m:oMath>
                </a14:m>
                <a:r>
                  <a:rPr lang="en-US" i="1" dirty="0" smtClean="0">
                    <a:effectLst/>
                  </a:rPr>
                  <a:t>	</a:t>
                </a:r>
              </a:p>
              <a:p>
                <a:pPr marL="0" indent="0">
                  <a:buNone/>
                </a:pPr>
                <a:r>
                  <a:rPr lang="en-US" i="1" dirty="0">
                    <a:effectLst/>
                  </a:rPr>
                  <a:t>		</a:t>
                </a:r>
                <a:r>
                  <a:rPr lang="en-US" i="1" dirty="0" smtClean="0">
                    <a:effectLst/>
                  </a:rPr>
                  <a:t>	         =&gt; h </a:t>
                </a:r>
                <a14:m>
                  <m:oMath xmlns:m="http://schemas.openxmlformats.org/officeDocument/2006/math">
                    <m:f>
                      <m:fPr>
                        <m:ctrlPr>
                          <a:rPr lang="en-US" i="1" smtClean="0">
                            <a:effectLst/>
                            <a:latin typeface="Cambria Math" panose="02040503050406030204" pitchFamily="18" charset="0"/>
                          </a:rPr>
                        </m:ctrlPr>
                      </m:fPr>
                      <m:num>
                        <m:r>
                          <a:rPr lang="en-IN" b="0" i="1" smtClean="0">
                            <a:effectLst/>
                            <a:latin typeface="Cambria Math" panose="02040503050406030204" pitchFamily="18" charset="0"/>
                          </a:rPr>
                          <m:t>𝑐</m:t>
                        </m:r>
                      </m:num>
                      <m:den>
                        <m:r>
                          <a:rPr lang="en-US" i="1" smtClean="0">
                            <a:effectLst/>
                            <a:latin typeface="Cambria Math" panose="02040503050406030204" pitchFamily="18" charset="0"/>
                            <a:ea typeface="Cambria Math" panose="02040503050406030204" pitchFamily="18" charset="0"/>
                          </a:rPr>
                          <m:t>𝜆</m:t>
                        </m:r>
                      </m:den>
                    </m:f>
                  </m:oMath>
                </a14:m>
                <a:r>
                  <a:rPr lang="en-US" i="1" dirty="0" smtClean="0">
                    <a:effectLst/>
                  </a:rPr>
                  <a:t> =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sSup>
                          <m:sSupPr>
                            <m:ctrlPr>
                              <a:rPr lang="en-IN" i="1">
                                <a:effectLst/>
                                <a:latin typeface="Cambria Math" panose="02040503050406030204" pitchFamily="18" charset="0"/>
                              </a:rPr>
                            </m:ctrlPr>
                          </m:sSupPr>
                          <m:e>
                            <m:r>
                              <a:rPr lang="en-IN" i="1">
                                <a:effectLst/>
                                <a:latin typeface="Cambria Math" panose="02040503050406030204" pitchFamily="18" charset="0"/>
                              </a:rPr>
                              <m:t>h</m:t>
                            </m:r>
                          </m:e>
                          <m:sup>
                            <m:r>
                              <a:rPr lang="en-IN" i="1">
                                <a:effectLst/>
                                <a:latin typeface="Cambria Math" panose="02040503050406030204" pitchFamily="18" charset="0"/>
                              </a:rPr>
                              <m:t>2</m:t>
                            </m:r>
                          </m:sup>
                        </m:sSup>
                      </m:den>
                    </m:f>
                  </m:oMath>
                </a14:m>
                <a:r>
                  <a:rPr lang="en-US" i="1" dirty="0">
                    <a:effectLst/>
                  </a:rPr>
                  <a:t> </a:t>
                </a:r>
                <a14:m>
                  <m:oMath xmlns:m="http://schemas.openxmlformats.org/officeDocument/2006/math">
                    <m:d>
                      <m:dPr>
                        <m:ctrlPr>
                          <a:rPr lang="en-US" i="1" dirty="0">
                            <a:effectLst/>
                            <a:latin typeface="Cambria Math" panose="02040503050406030204" pitchFamily="18" charset="0"/>
                          </a:rPr>
                        </m:ctrlPr>
                      </m:dPr>
                      <m:e>
                        <m:f>
                          <m:fPr>
                            <m:ctrlPr>
                              <a:rPr lang="en-US"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r>
                          <a:rPr lang="en-IN" i="1" dirty="0">
                            <a:effectLst/>
                            <a:latin typeface="Cambria Math" panose="02040503050406030204" pitchFamily="18" charset="0"/>
                          </a:rPr>
                          <m:t>−</m:t>
                        </m:r>
                        <m:f>
                          <m:fPr>
                            <m:ctrlPr>
                              <a:rPr lang="en-IN"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r>
                          <a:rPr lang="en-IN" i="1" dirty="0">
                            <a:effectLst/>
                            <a:latin typeface="Cambria Math" panose="02040503050406030204" pitchFamily="18" charset="0"/>
                          </a:rPr>
                          <m:t> </m:t>
                        </m:r>
                      </m:e>
                    </m:d>
                  </m:oMath>
                </a14:m>
                <a:endParaRPr lang="en-US" i="1" dirty="0" smtClean="0">
                  <a:effectLst/>
                </a:endParaRPr>
              </a:p>
              <a:p>
                <a:pPr marL="0" indent="0">
                  <a:buNone/>
                </a:pPr>
                <a:r>
                  <a:rPr lang="en-US" i="1" dirty="0">
                    <a:effectLst/>
                  </a:rPr>
                  <a:t>	</a:t>
                </a:r>
                <a:r>
                  <a:rPr lang="en-US" i="1" dirty="0" smtClean="0">
                    <a:effectLst/>
                  </a:rPr>
                  <a:t>		        =&gt; </a:t>
                </a:r>
                <a14:m>
                  <m:oMath xmlns:m="http://schemas.openxmlformats.org/officeDocument/2006/math">
                    <m:f>
                      <m:fPr>
                        <m:ctrlPr>
                          <a:rPr lang="en-US" i="1">
                            <a:effectLst/>
                            <a:latin typeface="Cambria Math" panose="02040503050406030204" pitchFamily="18" charset="0"/>
                          </a:rPr>
                        </m:ctrlPr>
                      </m:fPr>
                      <m:num>
                        <m:r>
                          <a:rPr lang="en-IN" b="0" i="1" smtClean="0">
                            <a:effectLst/>
                            <a:latin typeface="Cambria Math" panose="02040503050406030204" pitchFamily="18" charset="0"/>
                          </a:rPr>
                          <m:t>1</m:t>
                        </m:r>
                      </m:num>
                      <m:den>
                        <m:r>
                          <a:rPr lang="en-US" i="1">
                            <a:effectLst/>
                            <a:latin typeface="Cambria Math" panose="02040503050406030204" pitchFamily="18" charset="0"/>
                            <a:ea typeface="Cambria Math" panose="02040503050406030204" pitchFamily="18" charset="0"/>
                          </a:rPr>
                          <m:t>𝜆</m:t>
                        </m:r>
                      </m:den>
                    </m:f>
                  </m:oMath>
                </a14:m>
                <a:r>
                  <a:rPr lang="en-US" i="1" dirty="0" smtClean="0">
                    <a:effectLst/>
                  </a:rPr>
                  <a:t> =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r>
                          <a:rPr lang="en-IN" b="0" i="1" smtClean="0">
                            <a:effectLst/>
                            <a:latin typeface="Cambria Math" panose="02040503050406030204" pitchFamily="18" charset="0"/>
                          </a:rPr>
                          <m:t>𝑐</m:t>
                        </m:r>
                        <m:sSup>
                          <m:sSupPr>
                            <m:ctrlPr>
                              <a:rPr lang="en-IN" i="1">
                                <a:effectLst/>
                                <a:latin typeface="Cambria Math" panose="02040503050406030204" pitchFamily="18" charset="0"/>
                              </a:rPr>
                            </m:ctrlPr>
                          </m:sSupPr>
                          <m:e>
                            <m:r>
                              <a:rPr lang="en-IN" i="1">
                                <a:effectLst/>
                                <a:latin typeface="Cambria Math" panose="02040503050406030204" pitchFamily="18" charset="0"/>
                              </a:rPr>
                              <m:t>h</m:t>
                            </m:r>
                          </m:e>
                          <m:sup>
                            <m:r>
                              <a:rPr lang="en-IN" b="0" i="1" smtClean="0">
                                <a:effectLst/>
                                <a:latin typeface="Cambria Math" panose="02040503050406030204" pitchFamily="18" charset="0"/>
                              </a:rPr>
                              <m:t>3</m:t>
                            </m:r>
                          </m:sup>
                        </m:sSup>
                      </m:den>
                    </m:f>
                  </m:oMath>
                </a14:m>
                <a:r>
                  <a:rPr lang="en-US" i="1" dirty="0">
                    <a:effectLst/>
                  </a:rPr>
                  <a:t> </a:t>
                </a:r>
                <a14:m>
                  <m:oMath xmlns:m="http://schemas.openxmlformats.org/officeDocument/2006/math">
                    <m:d>
                      <m:dPr>
                        <m:ctrlPr>
                          <a:rPr lang="en-US" i="1" dirty="0">
                            <a:effectLst/>
                            <a:latin typeface="Cambria Math" panose="02040503050406030204" pitchFamily="18" charset="0"/>
                          </a:rPr>
                        </m:ctrlPr>
                      </m:dPr>
                      <m:e>
                        <m:f>
                          <m:fPr>
                            <m:ctrlPr>
                              <a:rPr lang="en-US"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r>
                          <a:rPr lang="en-IN" i="1" dirty="0">
                            <a:effectLst/>
                            <a:latin typeface="Cambria Math" panose="02040503050406030204" pitchFamily="18" charset="0"/>
                          </a:rPr>
                          <m:t>−</m:t>
                        </m:r>
                        <m:f>
                          <m:fPr>
                            <m:ctrlPr>
                              <a:rPr lang="en-IN"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r>
                          <a:rPr lang="en-IN" i="1" dirty="0">
                            <a:effectLst/>
                            <a:latin typeface="Cambria Math" panose="02040503050406030204" pitchFamily="18" charset="0"/>
                          </a:rPr>
                          <m:t> </m:t>
                        </m:r>
                      </m:e>
                    </m:d>
                  </m:oMath>
                </a14:m>
                <a:r>
                  <a:rPr lang="en-US" i="1" dirty="0" smtClean="0">
                    <a:effectLst/>
                  </a:rPr>
                  <a:t> = R </a:t>
                </a:r>
                <a14:m>
                  <m:oMath xmlns:m="http://schemas.openxmlformats.org/officeDocument/2006/math">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oMath>
                </a14:m>
                <a:r>
                  <a:rPr lang="en-US" i="1" dirty="0" smtClean="0">
                    <a:effectLst/>
                  </a:rPr>
                  <a:t> </a:t>
                </a:r>
                <a14:m>
                  <m:oMath xmlns:m="http://schemas.openxmlformats.org/officeDocument/2006/math">
                    <m:d>
                      <m:dPr>
                        <m:ctrlPr>
                          <a:rPr lang="en-US" i="1" dirty="0">
                            <a:effectLst/>
                            <a:latin typeface="Cambria Math" panose="02040503050406030204" pitchFamily="18" charset="0"/>
                          </a:rPr>
                        </m:ctrlPr>
                      </m:dPr>
                      <m:e>
                        <m:f>
                          <m:fPr>
                            <m:ctrlPr>
                              <a:rPr lang="en-US"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r>
                          <a:rPr lang="en-IN" i="1" dirty="0">
                            <a:effectLst/>
                            <a:latin typeface="Cambria Math" panose="02040503050406030204" pitchFamily="18" charset="0"/>
                          </a:rPr>
                          <m:t>−</m:t>
                        </m:r>
                        <m:f>
                          <m:fPr>
                            <m:ctrlPr>
                              <a:rPr lang="en-IN"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r>
                          <a:rPr lang="en-IN" i="1" dirty="0">
                            <a:effectLst/>
                            <a:latin typeface="Cambria Math" panose="02040503050406030204" pitchFamily="18" charset="0"/>
                          </a:rPr>
                          <m:t> </m:t>
                        </m:r>
                      </m:e>
                    </m:d>
                  </m:oMath>
                </a14:m>
                <a:r>
                  <a:rPr lang="en-US" i="1" dirty="0" smtClean="0">
                    <a:effectLst/>
                  </a:rPr>
                  <a:t> </a:t>
                </a:r>
              </a:p>
              <a:p>
                <a:pPr marL="0" indent="0">
                  <a:buNone/>
                </a:pPr>
                <a:r>
                  <a:rPr lang="en-US" i="1" dirty="0" smtClean="0">
                    <a:effectLst/>
                  </a:rPr>
                  <a:t>where R =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𝑚</m:t>
                        </m:r>
                        <m:sSup>
                          <m:sSupPr>
                            <m:ctrlPr>
                              <a:rPr lang="en-IN" i="1">
                                <a:effectLst/>
                                <a:latin typeface="Cambria Math" panose="02040503050406030204" pitchFamily="18" charset="0"/>
                              </a:rPr>
                            </m:ctrlPr>
                          </m:sSupPr>
                          <m:e>
                            <m:r>
                              <a:rPr lang="en-IN" i="1">
                                <a:effectLst/>
                                <a:latin typeface="Cambria Math" panose="02040503050406030204" pitchFamily="18" charset="0"/>
                              </a:rPr>
                              <m:t>𝑍</m:t>
                            </m:r>
                          </m:e>
                          <m:sup>
                            <m:r>
                              <a:rPr lang="en-IN" i="1">
                                <a:effectLst/>
                                <a:latin typeface="Cambria Math" panose="02040503050406030204" pitchFamily="18" charset="0"/>
                              </a:rPr>
                              <m:t>2</m:t>
                            </m:r>
                          </m:sup>
                        </m:sSup>
                        <m:sSup>
                          <m:sSupPr>
                            <m:ctrlPr>
                              <a:rPr lang="en-IN" i="1">
                                <a:effectLst/>
                                <a:latin typeface="Cambria Math" panose="02040503050406030204" pitchFamily="18" charset="0"/>
                              </a:rPr>
                            </m:ctrlPr>
                          </m:sSupPr>
                          <m:e>
                            <m:r>
                              <a:rPr lang="en-IN" i="1">
                                <a:effectLst/>
                                <a:latin typeface="Cambria Math" panose="02040503050406030204" pitchFamily="18" charset="0"/>
                              </a:rPr>
                              <m:t>𝑒</m:t>
                            </m:r>
                          </m:e>
                          <m:sup>
                            <m:r>
                              <a:rPr lang="en-IN" i="1">
                                <a:effectLst/>
                                <a:latin typeface="Cambria Math" panose="02040503050406030204" pitchFamily="18" charset="0"/>
                              </a:rPr>
                              <m:t>4</m:t>
                            </m:r>
                          </m:sup>
                        </m:sSup>
                      </m:num>
                      <m:den>
                        <m:r>
                          <a:rPr lang="en-IN" i="1">
                            <a:effectLst/>
                            <a:latin typeface="Cambria Math" panose="02040503050406030204" pitchFamily="18" charset="0"/>
                          </a:rPr>
                          <m:t>8</m:t>
                        </m:r>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mbria Math" panose="02040503050406030204" pitchFamily="18" charset="0"/>
                              </a:rPr>
                              <m:t>𝜀</m:t>
                            </m:r>
                          </m:e>
                          <m:sub>
                            <m:r>
                              <a:rPr lang="en-IN" i="1">
                                <a:effectLst/>
                                <a:latin typeface="Cambria Math" panose="02040503050406030204" pitchFamily="18" charset="0"/>
                              </a:rPr>
                              <m:t>0</m:t>
                            </m:r>
                          </m:sub>
                          <m:sup>
                            <m:r>
                              <a:rPr lang="en-IN" i="1">
                                <a:effectLst/>
                                <a:latin typeface="Cambria Math" panose="02040503050406030204" pitchFamily="18" charset="0"/>
                              </a:rPr>
                              <m:t>2</m:t>
                            </m:r>
                          </m:sup>
                        </m:sSubSup>
                        <m:r>
                          <a:rPr lang="en-IN" i="1">
                            <a:effectLst/>
                            <a:latin typeface="Cambria Math" panose="02040503050406030204" pitchFamily="18" charset="0"/>
                          </a:rPr>
                          <m:t>𝑐</m:t>
                        </m:r>
                        <m:sSup>
                          <m:sSupPr>
                            <m:ctrlPr>
                              <a:rPr lang="en-IN" i="1">
                                <a:effectLst/>
                                <a:latin typeface="Cambria Math" panose="02040503050406030204" pitchFamily="18" charset="0"/>
                              </a:rPr>
                            </m:ctrlPr>
                          </m:sSupPr>
                          <m:e>
                            <m:r>
                              <a:rPr lang="en-IN" i="1">
                                <a:effectLst/>
                                <a:latin typeface="Cambria Math" panose="02040503050406030204" pitchFamily="18" charset="0"/>
                              </a:rPr>
                              <m:t>h</m:t>
                            </m:r>
                          </m:e>
                          <m:sup>
                            <m:r>
                              <a:rPr lang="en-IN" i="1">
                                <a:effectLst/>
                                <a:latin typeface="Cambria Math" panose="02040503050406030204" pitchFamily="18" charset="0"/>
                              </a:rPr>
                              <m:t>3</m:t>
                            </m:r>
                          </m:sup>
                        </m:sSup>
                      </m:den>
                    </m:f>
                  </m:oMath>
                </a14:m>
                <a:r>
                  <a:rPr lang="en-US" i="1" dirty="0" smtClean="0">
                    <a:effectLst/>
                  </a:rPr>
                  <a:t>is Rydberg’s constant,  the  value is 1.0973</a:t>
                </a:r>
                <a14:m>
                  <m:oMath xmlns:m="http://schemas.openxmlformats.org/officeDocument/2006/math">
                    <m:r>
                      <a:rPr lang="en-US" i="1" smtClean="0">
                        <a:effectLst/>
                        <a:latin typeface="Cambria Math" panose="02040503050406030204" pitchFamily="18" charset="0"/>
                        <a:ea typeface="Cambria Math" panose="02040503050406030204" pitchFamily="18" charset="0"/>
                      </a:rPr>
                      <m:t>×</m:t>
                    </m:r>
                    <m:sSup>
                      <m:sSupPr>
                        <m:ctrlPr>
                          <a:rPr lang="en-US" i="1" smtClean="0">
                            <a:effectLst/>
                            <a:latin typeface="Cambria Math" panose="02040503050406030204" pitchFamily="18" charset="0"/>
                            <a:ea typeface="Cambria Math" panose="02040503050406030204" pitchFamily="18" charset="0"/>
                          </a:rPr>
                        </m:ctrlPr>
                      </m:sSupPr>
                      <m:e>
                        <m:r>
                          <a:rPr lang="en-IN" b="0" i="1" smtClean="0">
                            <a:effectLst/>
                            <a:latin typeface="Cambria Math" panose="02040503050406030204" pitchFamily="18" charset="0"/>
                            <a:ea typeface="Cambria Math" panose="02040503050406030204" pitchFamily="18" charset="0"/>
                          </a:rPr>
                          <m:t>10</m:t>
                        </m:r>
                      </m:e>
                      <m:sup>
                        <m:r>
                          <a:rPr lang="en-IN" b="0" i="1" smtClean="0">
                            <a:effectLst/>
                            <a:latin typeface="Cambria Math" panose="02040503050406030204" pitchFamily="18" charset="0"/>
                            <a:ea typeface="Cambria Math" panose="02040503050406030204" pitchFamily="18" charset="0"/>
                          </a:rPr>
                          <m:t>7</m:t>
                        </m:r>
                      </m:sup>
                    </m:sSup>
                  </m:oMath>
                </a14:m>
                <a:r>
                  <a:rPr lang="en-US" i="1" dirty="0" smtClean="0">
                    <a:effectLst/>
                  </a:rPr>
                  <a:t> per meter</a:t>
                </a:r>
              </a:p>
              <a:p>
                <a:r>
                  <a:rPr lang="en-US" i="1" dirty="0" smtClean="0">
                    <a:effectLst/>
                  </a:rPr>
                  <a:t>For hydrogen atom(z=1), </a:t>
                </a:r>
                <a14:m>
                  <m:oMath xmlns:m="http://schemas.openxmlformats.org/officeDocument/2006/math">
                    <m:f>
                      <m:fPr>
                        <m:ctrlPr>
                          <a:rPr lang="en-US" i="1">
                            <a:effectLst/>
                            <a:latin typeface="Cambria Math" panose="02040503050406030204" pitchFamily="18" charset="0"/>
                          </a:rPr>
                        </m:ctrlPr>
                      </m:fPr>
                      <m:num>
                        <m:r>
                          <a:rPr lang="en-IN" i="1">
                            <a:effectLst/>
                            <a:latin typeface="Cambria Math" panose="02040503050406030204" pitchFamily="18" charset="0"/>
                          </a:rPr>
                          <m:t>1</m:t>
                        </m:r>
                      </m:num>
                      <m:den>
                        <m:r>
                          <a:rPr lang="en-US" i="1">
                            <a:effectLst/>
                            <a:latin typeface="Cambria Math" panose="02040503050406030204" pitchFamily="18" charset="0"/>
                            <a:ea typeface="Cambria Math" panose="02040503050406030204" pitchFamily="18" charset="0"/>
                          </a:rPr>
                          <m:t>𝜆</m:t>
                        </m:r>
                      </m:den>
                    </m:f>
                  </m:oMath>
                </a14:m>
                <a:r>
                  <a:rPr lang="en-US" i="1" dirty="0" smtClean="0">
                    <a:effectLst/>
                  </a:rPr>
                  <a:t> = R</a:t>
                </a:r>
                <a14:m>
                  <m:oMath xmlns:m="http://schemas.openxmlformats.org/officeDocument/2006/math">
                    <m:d>
                      <m:dPr>
                        <m:ctrlPr>
                          <a:rPr lang="en-US" i="1" dirty="0">
                            <a:effectLst/>
                            <a:latin typeface="Cambria Math" panose="02040503050406030204" pitchFamily="18" charset="0"/>
                          </a:rPr>
                        </m:ctrlPr>
                      </m:dPr>
                      <m:e>
                        <m:f>
                          <m:fPr>
                            <m:ctrlPr>
                              <a:rPr lang="en-US"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𝑛</m:t>
                                </m:r>
                              </m:e>
                              <m:sup>
                                <m:r>
                                  <a:rPr lang="en-IN" i="1">
                                    <a:effectLst/>
                                    <a:latin typeface="Cambria Math" panose="02040503050406030204" pitchFamily="18" charset="0"/>
                                  </a:rPr>
                                  <m:t>2</m:t>
                                </m:r>
                              </m:sup>
                            </m:sSup>
                          </m:den>
                        </m:f>
                        <m:r>
                          <a:rPr lang="en-IN" i="1" dirty="0">
                            <a:effectLst/>
                            <a:latin typeface="Cambria Math" panose="02040503050406030204" pitchFamily="18" charset="0"/>
                          </a:rPr>
                          <m:t>−</m:t>
                        </m:r>
                        <m:f>
                          <m:fPr>
                            <m:ctrlPr>
                              <a:rPr lang="en-IN" i="1" dirty="0">
                                <a:effectLst/>
                                <a:latin typeface="Cambria Math" panose="02040503050406030204" pitchFamily="18" charset="0"/>
                              </a:rPr>
                            </m:ctrlPr>
                          </m:fPr>
                          <m:num>
                            <m:r>
                              <a:rPr lang="en-IN" i="1" dirty="0">
                                <a:effectLst/>
                                <a:latin typeface="Cambria Math" panose="02040503050406030204" pitchFamily="18" charset="0"/>
                              </a:rPr>
                              <m:t>1</m:t>
                            </m:r>
                          </m:num>
                          <m:den>
                            <m:sSup>
                              <m:sSupPr>
                                <m:ctrlPr>
                                  <a:rPr lang="en-IN" i="1">
                                    <a:effectLst/>
                                    <a:latin typeface="Cambria Math" panose="02040503050406030204" pitchFamily="18" charset="0"/>
                                  </a:rPr>
                                </m:ctrlPr>
                              </m:sSupPr>
                              <m:e>
                                <m:r>
                                  <a:rPr lang="en-IN" i="1">
                                    <a:effectLst/>
                                    <a:latin typeface="Cambria Math" panose="02040503050406030204" pitchFamily="18" charset="0"/>
                                  </a:rPr>
                                  <m:t>𝑝</m:t>
                                </m:r>
                              </m:e>
                              <m:sup>
                                <m:r>
                                  <a:rPr lang="en-IN" i="1">
                                    <a:effectLst/>
                                    <a:latin typeface="Cambria Math" panose="02040503050406030204" pitchFamily="18" charset="0"/>
                                  </a:rPr>
                                  <m:t>2</m:t>
                                </m:r>
                              </m:sup>
                            </m:sSup>
                          </m:den>
                        </m:f>
                        <m:r>
                          <a:rPr lang="en-IN" i="1" dirty="0">
                            <a:effectLst/>
                            <a:latin typeface="Cambria Math" panose="02040503050406030204" pitchFamily="18" charset="0"/>
                          </a:rPr>
                          <m:t> </m:t>
                        </m:r>
                      </m:e>
                    </m:d>
                  </m:oMath>
                </a14:m>
                <a:endParaRPr lang="en-US" i="1" dirty="0" smtClean="0">
                  <a:effectLst/>
                </a:endParaRPr>
              </a:p>
              <a:p>
                <a:pPr marL="0" indent="0">
                  <a:buNone/>
                </a:pPr>
                <a:r>
                  <a:rPr lang="en-US" i="1" dirty="0">
                    <a:effectLst/>
                  </a:rPr>
                  <a:t>	</a:t>
                </a:r>
                <a:r>
                  <a:rPr lang="en-US" i="1" dirty="0" smtClean="0">
                    <a:effectLst/>
                  </a:rPr>
                  <a:t>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95" y="1140822"/>
                <a:ext cx="10720856" cy="5717177"/>
              </a:xfrm>
              <a:blipFill>
                <a:blip r:embed="rId2"/>
                <a:stretch>
                  <a:fillRect l="-398" t="-213" r="-796"/>
                </a:stretch>
              </a:blipFill>
            </p:spPr>
            <p:txBody>
              <a:bodyPr/>
              <a:lstStyle/>
              <a:p>
                <a:r>
                  <a:rPr lang="en-IN">
                    <a:noFill/>
                  </a:rPr>
                  <a:t> </a:t>
                </a:r>
              </a:p>
            </p:txBody>
          </p:sp>
        </mc:Fallback>
      </mc:AlternateContent>
    </p:spTree>
    <p:extLst>
      <p:ext uri="{BB962C8B-B14F-4D97-AF65-F5344CB8AC3E}">
        <p14:creationId xmlns:p14="http://schemas.microsoft.com/office/powerpoint/2010/main" val="173884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66057"/>
          </a:xfrm>
        </p:spPr>
        <p:txBody>
          <a:bodyPr/>
          <a:lstStyle/>
          <a:p>
            <a:r>
              <a:rPr lang="en-US" dirty="0">
                <a:effectLst/>
              </a:rPr>
              <a:t>Limitations of Bohr’s Model</a:t>
            </a:r>
            <a:endParaRPr lang="en-IN" dirty="0"/>
          </a:p>
        </p:txBody>
      </p:sp>
      <p:sp>
        <p:nvSpPr>
          <p:cNvPr id="3" name="Content Placeholder 2"/>
          <p:cNvSpPr>
            <a:spLocks noGrp="1"/>
          </p:cNvSpPr>
          <p:nvPr>
            <p:ph idx="1"/>
          </p:nvPr>
        </p:nvSpPr>
        <p:spPr>
          <a:xfrm>
            <a:off x="330926" y="1175657"/>
            <a:ext cx="11669485" cy="5442857"/>
          </a:xfrm>
        </p:spPr>
        <p:txBody>
          <a:bodyPr/>
          <a:lstStyle/>
          <a:p>
            <a:r>
              <a:rPr lang="en-US" dirty="0">
                <a:effectLst/>
              </a:rPr>
              <a:t>It  could  not  explain  the  line  spectra  of  atoms  other  than  hydrogen.  Even for hydrogen, more accurate  study  of  the observed spectra showed multiple components in some lines which could not be explained on the basis of this model</a:t>
            </a:r>
            <a:r>
              <a:rPr lang="en-US" dirty="0" smtClean="0">
                <a:effectLst/>
              </a:rPr>
              <a:t>.</a:t>
            </a:r>
          </a:p>
          <a:p>
            <a:pPr lvl="0"/>
            <a:r>
              <a:rPr lang="en-US" dirty="0">
                <a:effectLst/>
              </a:rPr>
              <a:t>The intensities of the emission </a:t>
            </a:r>
            <a:r>
              <a:rPr lang="en-US" dirty="0" smtClean="0">
                <a:effectLst/>
              </a:rPr>
              <a:t>lines</a:t>
            </a:r>
            <a:r>
              <a:rPr lang="en-IN" dirty="0">
                <a:effectLst/>
              </a:rPr>
              <a:t> </a:t>
            </a:r>
            <a:r>
              <a:rPr lang="en-US" dirty="0" smtClean="0">
                <a:effectLst/>
              </a:rPr>
              <a:t>seemed </a:t>
            </a:r>
            <a:r>
              <a:rPr lang="en-US" dirty="0">
                <a:effectLst/>
              </a:rPr>
              <a:t>to differ from line to line </a:t>
            </a:r>
            <a:r>
              <a:rPr lang="en-US" dirty="0" smtClean="0">
                <a:effectLst/>
              </a:rPr>
              <a:t>and </a:t>
            </a:r>
            <a:r>
              <a:rPr lang="en-US" dirty="0">
                <a:effectLst/>
              </a:rPr>
              <a:t>Bohr’s model had no explanation for </a:t>
            </a:r>
            <a:r>
              <a:rPr lang="en-US" dirty="0" smtClean="0">
                <a:effectLst/>
              </a:rPr>
              <a:t>that</a:t>
            </a:r>
          </a:p>
          <a:p>
            <a:pPr lvl="0"/>
            <a:r>
              <a:rPr lang="en-US" dirty="0">
                <a:effectLst/>
              </a:rPr>
              <a:t>On theoretical side also the model </a:t>
            </a:r>
            <a:r>
              <a:rPr lang="en-US" dirty="0" smtClean="0">
                <a:effectLst/>
              </a:rPr>
              <a:t>was</a:t>
            </a:r>
            <a:r>
              <a:rPr lang="en-IN" dirty="0">
                <a:effectLst/>
              </a:rPr>
              <a:t> </a:t>
            </a:r>
            <a:r>
              <a:rPr lang="en-US" dirty="0" smtClean="0">
                <a:effectLst/>
              </a:rPr>
              <a:t>not </a:t>
            </a:r>
            <a:r>
              <a:rPr lang="en-US" dirty="0">
                <a:effectLst/>
              </a:rPr>
              <a:t>entirely satisfactory as it arbitrarily assumed orbits following a particular condition to be stable. There was no theoretical basis for that assumption</a:t>
            </a:r>
            <a:endParaRPr lang="en-IN" dirty="0"/>
          </a:p>
        </p:txBody>
      </p:sp>
    </p:spTree>
    <p:extLst>
      <p:ext uri="{BB962C8B-B14F-4D97-AF65-F5344CB8AC3E}">
        <p14:creationId xmlns:p14="http://schemas.microsoft.com/office/powerpoint/2010/main" val="248853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 y="435430"/>
            <a:ext cx="11834949" cy="775062"/>
          </a:xfrm>
        </p:spPr>
        <p:txBody>
          <a:bodyPr>
            <a:normAutofit fontScale="90000"/>
          </a:bodyPr>
          <a:lstStyle/>
          <a:p>
            <a:r>
              <a:rPr lang="en-US" dirty="0">
                <a:effectLst/>
              </a:rPr>
              <a:t>De Broglie’s </a:t>
            </a:r>
            <a:r>
              <a:rPr lang="en-US" dirty="0" smtClean="0">
                <a:effectLst/>
              </a:rPr>
              <a:t>Explanation for </a:t>
            </a:r>
            <a:r>
              <a:rPr lang="en-US" dirty="0" err="1" smtClean="0">
                <a:effectLst/>
              </a:rPr>
              <a:t>bohr’s</a:t>
            </a:r>
            <a:r>
              <a:rPr lang="en-US" dirty="0" smtClean="0">
                <a:effectLst/>
              </a:rPr>
              <a:t> second postulate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1886" y="1454331"/>
                <a:ext cx="11617234" cy="5138058"/>
              </a:xfrm>
            </p:spPr>
            <p:txBody>
              <a:bodyPr>
                <a:normAutofit lnSpcReduction="10000"/>
              </a:bodyPr>
              <a:lstStyle/>
              <a:p>
                <a:r>
                  <a:rPr lang="en-US" dirty="0" smtClean="0">
                    <a:effectLst/>
                  </a:rPr>
                  <a:t>De Broglie suggested that instead of considering the orbiting electrons inside atoms as particles, we should view them as standing waves Or wave associated with electron is standing wave.</a:t>
                </a:r>
              </a:p>
              <a:p>
                <a:r>
                  <a:rPr lang="en-US" dirty="0" smtClean="0">
                    <a:effectLst/>
                  </a:rPr>
                  <a:t>For stationery wave, only those wave survive, for which the path length, is integral multiple 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𝜆</m:t>
                    </m:r>
                  </m:oMath>
                </a14:m>
                <a:r>
                  <a:rPr lang="en-IN" dirty="0" smtClean="0"/>
                  <a:t>.</a:t>
                </a:r>
              </a:p>
              <a:p>
                <a:r>
                  <a:rPr lang="en-IN" dirty="0" smtClean="0"/>
                  <a:t>Since path length of moving electron is = circumference of circle = 2</a:t>
                </a:r>
                <a14:m>
                  <m:oMath xmlns:m="http://schemas.openxmlformats.org/officeDocument/2006/math">
                    <m:r>
                      <a:rPr lang="en-IN" i="1" smtClean="0">
                        <a:latin typeface="Cambria Math" panose="02040503050406030204" pitchFamily="18" charset="0"/>
                        <a:ea typeface="Cambria Math" panose="02040503050406030204" pitchFamily="18" charset="0"/>
                      </a:rPr>
                      <m:t>𝜋</m:t>
                    </m:r>
                    <m:sSub>
                      <m:sSubPr>
                        <m:ctrlPr>
                          <a:rPr lang="en-IN"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𝑟</m:t>
                        </m:r>
                      </m:e>
                      <m:sub>
                        <m:r>
                          <a:rPr lang="en-IN" b="0" i="1" smtClean="0">
                            <a:latin typeface="Cambria Math" panose="02040503050406030204" pitchFamily="18" charset="0"/>
                            <a:ea typeface="Cambria Math" panose="02040503050406030204" pitchFamily="18" charset="0"/>
                          </a:rPr>
                          <m:t>𝑛</m:t>
                        </m:r>
                      </m:sub>
                    </m:sSub>
                  </m:oMath>
                </a14:m>
                <a:endParaRPr lang="en-IN" dirty="0" smtClean="0"/>
              </a:p>
              <a:p>
                <a:r>
                  <a:rPr lang="en-IN" dirty="0" smtClean="0"/>
                  <a:t>Thus </a:t>
                </a:r>
                <a:r>
                  <a:rPr lang="en-IN" dirty="0"/>
                  <a:t>2</a:t>
                </a:r>
                <a14:m>
                  <m:oMath xmlns:m="http://schemas.openxmlformats.org/officeDocument/2006/math">
                    <m:r>
                      <a:rPr lang="en-IN" i="1">
                        <a:latin typeface="Cambria Math" panose="02040503050406030204" pitchFamily="18" charset="0"/>
                        <a:ea typeface="Cambria Math" panose="02040503050406030204" pitchFamily="18" charset="0"/>
                      </a:rPr>
                      <m:t>𝜋</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𝑛</m:t>
                        </m:r>
                      </m:sub>
                    </m:sSub>
                  </m:oMath>
                </a14:m>
                <a:r>
                  <a:rPr lang="en-IN" dirty="0" smtClean="0"/>
                  <a:t>= n </a:t>
                </a:r>
                <a14:m>
                  <m:oMath xmlns:m="http://schemas.openxmlformats.org/officeDocument/2006/math">
                    <m:r>
                      <a:rPr lang="en-US" i="1">
                        <a:effectLst/>
                        <a:latin typeface="Cambria Math" panose="02040503050406030204" pitchFamily="18" charset="0"/>
                        <a:ea typeface="Cambria Math" panose="02040503050406030204" pitchFamily="18" charset="0"/>
                      </a:rPr>
                      <m:t>𝜆</m:t>
                    </m:r>
                  </m:oMath>
                </a14:m>
                <a:endParaRPr lang="en-IN" dirty="0" smtClean="0"/>
              </a:p>
              <a:p>
                <a:r>
                  <a:rPr lang="en-IN" dirty="0" smtClean="0"/>
                  <a:t>As per de Broglie hypothesis, </a:t>
                </a:r>
                <a14:m>
                  <m:oMath xmlns:m="http://schemas.openxmlformats.org/officeDocument/2006/math">
                    <m:r>
                      <a:rPr lang="en-US" i="1">
                        <a:effectLst/>
                        <a:latin typeface="Cambria Math" panose="02040503050406030204" pitchFamily="18" charset="0"/>
                        <a:ea typeface="Cambria Math" panose="02040503050406030204" pitchFamily="18" charset="0"/>
                      </a:rPr>
                      <m:t>𝜆</m:t>
                    </m:r>
                  </m:oMath>
                </a14:m>
                <a:r>
                  <a:rPr lang="en-IN" dirty="0" smtClean="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h</m:t>
                        </m:r>
                      </m:num>
                      <m:den>
                        <m:r>
                          <a:rPr lang="en-IN" b="0" i="1" smtClean="0">
                            <a:latin typeface="Cambria Math" panose="02040503050406030204" pitchFamily="18" charset="0"/>
                          </a:rPr>
                          <m:t>𝑝</m:t>
                        </m:r>
                      </m:den>
                    </m:f>
                  </m:oMath>
                </a14:m>
                <a:r>
                  <a:rPr lang="en-IN" dirty="0" smtClean="0"/>
                  <a:t> = </a:t>
                </a:r>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h</m:t>
                        </m:r>
                      </m:num>
                      <m:den>
                        <m:r>
                          <a:rPr lang="en-IN" b="0" i="1" smtClean="0">
                            <a:latin typeface="Cambria Math" panose="02040503050406030204" pitchFamily="18" charset="0"/>
                          </a:rPr>
                          <m:t>𝑚</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𝑛</m:t>
                            </m:r>
                          </m:sub>
                        </m:sSub>
                      </m:den>
                    </m:f>
                  </m:oMath>
                </a14:m>
                <a:endParaRPr lang="en-IN" dirty="0" smtClean="0"/>
              </a:p>
              <a:p>
                <a:r>
                  <a:rPr lang="en-IN" dirty="0" smtClean="0"/>
                  <a:t>Hence, 2</a:t>
                </a:r>
                <a14:m>
                  <m:oMath xmlns:m="http://schemas.openxmlformats.org/officeDocument/2006/math">
                    <m:r>
                      <a:rPr lang="en-IN" i="1">
                        <a:latin typeface="Cambria Math" panose="02040503050406030204" pitchFamily="18" charset="0"/>
                        <a:ea typeface="Cambria Math" panose="02040503050406030204" pitchFamily="18" charset="0"/>
                      </a:rPr>
                      <m:t>𝜋</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𝑛</m:t>
                        </m:r>
                      </m:sub>
                    </m:sSub>
                  </m:oMath>
                </a14:m>
                <a:r>
                  <a:rPr lang="en-IN" dirty="0"/>
                  <a:t>=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𝑛</m:t>
                        </m:r>
                        <m:r>
                          <a:rPr lang="en-IN" i="1">
                            <a:latin typeface="Cambria Math" panose="02040503050406030204" pitchFamily="18" charset="0"/>
                          </a:rPr>
                          <m:t>h</m:t>
                        </m:r>
                      </m:num>
                      <m:den>
                        <m:r>
                          <a:rPr lang="en-IN" i="1">
                            <a:latin typeface="Cambria Math" panose="02040503050406030204" pitchFamily="18" charset="0"/>
                          </a:rPr>
                          <m:t>𝑚</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𝑛</m:t>
                            </m:r>
                          </m:sub>
                        </m:sSub>
                      </m:den>
                    </m:f>
                  </m:oMath>
                </a14:m>
                <a:endParaRPr lang="en-IN" dirty="0" smtClean="0"/>
              </a:p>
              <a:p>
                <a:r>
                  <a:rPr lang="en-IN" dirty="0" smtClean="0"/>
                  <a:t>=&gt; </a:t>
                </a:r>
                <a14:m>
                  <m:oMath xmlns:m="http://schemas.openxmlformats.org/officeDocument/2006/math">
                    <m:r>
                      <a:rPr lang="en-IN" i="1">
                        <a:latin typeface="Cambria Math" panose="02040503050406030204" pitchFamily="18" charset="0"/>
                      </a:rPr>
                      <m:t>𝑚</m:t>
                    </m:r>
                    <m:sSub>
                      <m:sSubPr>
                        <m:ctrlPr>
                          <a:rPr lang="en-IN" i="1">
                            <a:latin typeface="Cambria Math" panose="02040503050406030204" pitchFamily="18" charset="0"/>
                          </a:rPr>
                        </m:ctrlPr>
                      </m:sSubPr>
                      <m:e>
                        <m:r>
                          <a:rPr lang="en-IN" i="1">
                            <a:latin typeface="Cambria Math" panose="02040503050406030204" pitchFamily="18" charset="0"/>
                          </a:rPr>
                          <m:t>𝑉</m:t>
                        </m:r>
                      </m:e>
                      <m:sub>
                        <m:r>
                          <a:rPr lang="en-IN" i="1">
                            <a:latin typeface="Cambria Math" panose="02040503050406030204" pitchFamily="18" charset="0"/>
                          </a:rPr>
                          <m:t>𝑛</m:t>
                        </m:r>
                      </m:sub>
                    </m:sSub>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𝑟</m:t>
                        </m:r>
                      </m:e>
                      <m:sub>
                        <m:r>
                          <a:rPr lang="en-IN" i="1">
                            <a:latin typeface="Cambria Math" panose="02040503050406030204" pitchFamily="18" charset="0"/>
                            <a:ea typeface="Cambria Math" panose="02040503050406030204" pitchFamily="18" charset="0"/>
                          </a:rPr>
                          <m:t>𝑛</m:t>
                        </m:r>
                      </m:sub>
                    </m:sSub>
                  </m:oMath>
                </a14:m>
                <a:r>
                  <a:rPr lang="en-IN" dirty="0" smtClean="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𝑛h</m:t>
                        </m:r>
                      </m:num>
                      <m:den>
                        <m:r>
                          <m:rPr>
                            <m:nor/>
                          </m:rPr>
                          <a:rPr lang="en-IN" dirty="0"/>
                          <m:t>2</m:t>
                        </m:r>
                        <m:r>
                          <a:rPr lang="en-IN" i="1">
                            <a:latin typeface="Cambria Math" panose="02040503050406030204" pitchFamily="18" charset="0"/>
                            <a:ea typeface="Cambria Math" panose="02040503050406030204" pitchFamily="18" charset="0"/>
                          </a:rPr>
                          <m:t>𝜋</m:t>
                        </m:r>
                      </m:den>
                    </m:f>
                  </m:oMath>
                </a14:m>
                <a:endParaRPr lang="en-IN" dirty="0" smtClean="0"/>
              </a:p>
              <a:p>
                <a:r>
                  <a:rPr lang="en-IN" dirty="0" smtClean="0"/>
                  <a:t>=&gt;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𝑛</m:t>
                        </m:r>
                      </m:sub>
                    </m:sSub>
                  </m:oMath>
                </a14:m>
                <a:r>
                  <a:rPr lang="en-IN" dirty="0" smtClean="0"/>
                  <a:t>= n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h</m:t>
                        </m:r>
                      </m:num>
                      <m:den>
                        <m:r>
                          <m:rPr>
                            <m:nor/>
                          </m:rPr>
                          <a:rPr lang="en-IN" dirty="0"/>
                          <m:t>2</m:t>
                        </m:r>
                        <m:r>
                          <a:rPr lang="en-IN" i="1">
                            <a:latin typeface="Cambria Math" panose="02040503050406030204" pitchFamily="18" charset="0"/>
                            <a:ea typeface="Cambria Math" panose="02040503050406030204" pitchFamily="18" charset="0"/>
                          </a:rPr>
                          <m:t>𝜋</m:t>
                        </m:r>
                      </m:den>
                    </m:f>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1886" y="1454331"/>
                <a:ext cx="11617234" cy="5138058"/>
              </a:xfrm>
              <a:blipFill>
                <a:blip r:embed="rId2"/>
                <a:stretch>
                  <a:fillRect l="-577" t="-594"/>
                </a:stretch>
              </a:blipFill>
            </p:spPr>
            <p:txBody>
              <a:bodyPr/>
              <a:lstStyle/>
              <a:p>
                <a:r>
                  <a:rPr lang="en-IN">
                    <a:noFill/>
                  </a:rPr>
                  <a:t> </a:t>
                </a:r>
              </a:p>
            </p:txBody>
          </p:sp>
        </mc:Fallback>
      </mc:AlternateContent>
    </p:spTree>
    <p:extLst>
      <p:ext uri="{BB962C8B-B14F-4D97-AF65-F5344CB8AC3E}">
        <p14:creationId xmlns:p14="http://schemas.microsoft.com/office/powerpoint/2010/main" val="42262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01" y="200297"/>
            <a:ext cx="10353761" cy="801189"/>
          </a:xfrm>
        </p:spPr>
        <p:txBody>
          <a:bodyPr/>
          <a:lstStyle/>
          <a:p>
            <a:r>
              <a:rPr lang="en-US" dirty="0">
                <a:effectLst/>
              </a:rPr>
              <a:t>Constituents of a Nucleus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6720" y="879566"/>
                <a:ext cx="11443063" cy="5738948"/>
              </a:xfrm>
            </p:spPr>
            <p:txBody>
              <a:bodyPr>
                <a:normAutofit fontScale="77500" lnSpcReduction="20000"/>
              </a:bodyPr>
              <a:lstStyle/>
              <a:p>
                <a:r>
                  <a:rPr lang="en-US" b="1" i="1" dirty="0" smtClean="0">
                    <a:solidFill>
                      <a:srgbClr val="FF0000"/>
                    </a:solidFill>
                    <a:effectLst/>
                  </a:rPr>
                  <a:t>Nucleons</a:t>
                </a:r>
                <a:r>
                  <a:rPr lang="en-US" b="1" i="1" dirty="0" smtClean="0">
                    <a:effectLst/>
                  </a:rPr>
                  <a:t>: </a:t>
                </a:r>
                <a:r>
                  <a:rPr lang="en-US" dirty="0">
                    <a:effectLst/>
                  </a:rPr>
                  <a:t>The atomic nucleus is made up of subatomic, meaning smaller than an atom, particles called </a:t>
                </a:r>
                <a:r>
                  <a:rPr lang="en-US" b="1" i="1" dirty="0">
                    <a:effectLst/>
                  </a:rPr>
                  <a:t>protons </a:t>
                </a:r>
                <a:r>
                  <a:rPr lang="en-US" dirty="0">
                    <a:effectLst/>
                  </a:rPr>
                  <a:t>and </a:t>
                </a:r>
                <a:r>
                  <a:rPr lang="en-US" b="1" i="1" dirty="0">
                    <a:effectLst/>
                  </a:rPr>
                  <a:t>neutrons</a:t>
                </a:r>
                <a:r>
                  <a:rPr lang="en-US" dirty="0">
                    <a:effectLst/>
                  </a:rPr>
                  <a:t>. Together, protons and neutrons  are  referred to as </a:t>
                </a:r>
                <a:r>
                  <a:rPr lang="en-US" b="1" i="1" dirty="0" smtClean="0">
                    <a:effectLst/>
                  </a:rPr>
                  <a:t>nucleons.</a:t>
                </a:r>
              </a:p>
              <a:p>
                <a:r>
                  <a:rPr lang="en-US" dirty="0">
                    <a:effectLst/>
                  </a:rPr>
                  <a:t>Mass of a proton is about 1836 times that of an </a:t>
                </a:r>
                <a:r>
                  <a:rPr lang="en-US" dirty="0" smtClean="0">
                    <a:effectLst/>
                  </a:rPr>
                  <a:t>electron</a:t>
                </a:r>
              </a:p>
              <a:p>
                <a:r>
                  <a:rPr lang="en-US" dirty="0">
                    <a:effectLst/>
                  </a:rPr>
                  <a:t>Mass of a neutron is nearly same as that of a proton but is slightly </a:t>
                </a:r>
                <a:r>
                  <a:rPr lang="en-US" dirty="0" smtClean="0">
                    <a:effectLst/>
                  </a:rPr>
                  <a:t>higher</a:t>
                </a:r>
              </a:p>
              <a:p>
                <a:r>
                  <a:rPr lang="en-US" dirty="0">
                    <a:effectLst/>
                  </a:rPr>
                  <a:t>The neutron, as the name suggests, is electrically </a:t>
                </a:r>
                <a:r>
                  <a:rPr lang="en-US" dirty="0" smtClean="0">
                    <a:effectLst/>
                  </a:rPr>
                  <a:t>neutral</a:t>
                </a:r>
              </a:p>
              <a:p>
                <a:r>
                  <a:rPr lang="en-US" b="1" i="1" dirty="0" smtClean="0">
                    <a:solidFill>
                      <a:srgbClr val="FF0000"/>
                    </a:solidFill>
                    <a:effectLst/>
                  </a:rPr>
                  <a:t>Atomic </a:t>
                </a:r>
                <a:r>
                  <a:rPr lang="en-US" b="1" i="1" dirty="0">
                    <a:solidFill>
                      <a:srgbClr val="FF0000"/>
                    </a:solidFill>
                    <a:effectLst/>
                  </a:rPr>
                  <a:t>number </a:t>
                </a:r>
                <a:r>
                  <a:rPr lang="en-US" b="1" i="1" dirty="0" smtClean="0">
                    <a:solidFill>
                      <a:srgbClr val="FF0000"/>
                    </a:solidFill>
                    <a:effectLst/>
                  </a:rPr>
                  <a:t>:</a:t>
                </a:r>
                <a:r>
                  <a:rPr lang="en-US" b="1" i="1" dirty="0" smtClean="0">
                    <a:effectLst/>
                  </a:rPr>
                  <a:t> </a:t>
                </a:r>
                <a:r>
                  <a:rPr lang="en-US" dirty="0" smtClean="0">
                    <a:effectLst/>
                  </a:rPr>
                  <a:t>The </a:t>
                </a:r>
                <a:r>
                  <a:rPr lang="en-US" dirty="0">
                    <a:effectLst/>
                  </a:rPr>
                  <a:t>number of protons in  an atom is called its </a:t>
                </a:r>
                <a:r>
                  <a:rPr lang="en-US" b="1" i="1" dirty="0">
                    <a:effectLst/>
                  </a:rPr>
                  <a:t>atomic number  </a:t>
                </a:r>
                <a:r>
                  <a:rPr lang="en-US" dirty="0">
                    <a:effectLst/>
                  </a:rPr>
                  <a:t>and  is designated by </a:t>
                </a:r>
                <a:r>
                  <a:rPr lang="en-US" b="1" i="1" dirty="0" smtClean="0">
                    <a:effectLst/>
                  </a:rPr>
                  <a:t>Z</a:t>
                </a:r>
              </a:p>
              <a:p>
                <a:r>
                  <a:rPr lang="en-US" dirty="0">
                    <a:effectLst/>
                  </a:rPr>
                  <a:t>The number of neutrons in a nucleus is written as </a:t>
                </a:r>
                <a:r>
                  <a:rPr lang="en-US" b="1" i="1" dirty="0">
                    <a:effectLst/>
                  </a:rPr>
                  <a:t>N</a:t>
                </a:r>
              </a:p>
              <a:p>
                <a:r>
                  <a:rPr lang="en-US" b="1" i="1" dirty="0" smtClean="0">
                    <a:solidFill>
                      <a:srgbClr val="FF0000"/>
                    </a:solidFill>
                    <a:effectLst/>
                  </a:rPr>
                  <a:t>Mass </a:t>
                </a:r>
                <a:r>
                  <a:rPr lang="en-US" b="1" i="1" dirty="0">
                    <a:solidFill>
                      <a:srgbClr val="FF0000"/>
                    </a:solidFill>
                    <a:effectLst/>
                  </a:rPr>
                  <a:t>number </a:t>
                </a:r>
                <a:r>
                  <a:rPr lang="en-US" b="1" i="1" dirty="0" smtClean="0">
                    <a:solidFill>
                      <a:srgbClr val="FF0000"/>
                    </a:solidFill>
                    <a:effectLst/>
                  </a:rPr>
                  <a:t>:</a:t>
                </a:r>
                <a:r>
                  <a:rPr lang="en-US" b="1" i="1" dirty="0" smtClean="0">
                    <a:effectLst/>
                  </a:rPr>
                  <a:t> </a:t>
                </a:r>
                <a:r>
                  <a:rPr lang="en-US" dirty="0" smtClean="0">
                    <a:effectLst/>
                  </a:rPr>
                  <a:t>The </a:t>
                </a:r>
                <a:r>
                  <a:rPr lang="en-US" dirty="0">
                    <a:effectLst/>
                  </a:rPr>
                  <a:t>total number of nucleons in a nucleus is called the </a:t>
                </a:r>
                <a:r>
                  <a:rPr lang="en-US" b="1" i="1" dirty="0">
                    <a:effectLst/>
                  </a:rPr>
                  <a:t>mass number </a:t>
                </a:r>
                <a:r>
                  <a:rPr lang="en-US" dirty="0">
                    <a:effectLst/>
                  </a:rPr>
                  <a:t>of the atom and is designated by </a:t>
                </a:r>
                <a:r>
                  <a:rPr lang="en-US" b="1" i="1" dirty="0">
                    <a:effectLst/>
                  </a:rPr>
                  <a:t>A </a:t>
                </a:r>
                <a:r>
                  <a:rPr lang="en-US" dirty="0">
                    <a:effectLst/>
                  </a:rPr>
                  <a:t>= Z + </a:t>
                </a:r>
                <a:r>
                  <a:rPr lang="en-US" i="1" dirty="0" smtClean="0">
                    <a:effectLst/>
                  </a:rPr>
                  <a:t>N</a:t>
                </a:r>
              </a:p>
              <a:p>
                <a:r>
                  <a:rPr lang="en-US" dirty="0">
                    <a:effectLst/>
                  </a:rPr>
                  <a:t>The mass number determines the mass of a nucleus and of the </a:t>
                </a:r>
                <a:r>
                  <a:rPr lang="en-US" dirty="0" smtClean="0">
                    <a:effectLst/>
                  </a:rPr>
                  <a:t>atom</a:t>
                </a:r>
              </a:p>
              <a:p>
                <a:r>
                  <a:rPr lang="en-IN" dirty="0">
                    <a:effectLst/>
                  </a:rPr>
                  <a:t> </a:t>
                </a:r>
                <a:r>
                  <a:rPr lang="en-US" dirty="0">
                    <a:effectLst/>
                  </a:rPr>
                  <a:t>The atoms of an element X are represented by the symbol for the element and its atomic  and mass </a:t>
                </a:r>
                <a:r>
                  <a:rPr lang="en-US" dirty="0" smtClean="0">
                    <a:effectLst/>
                  </a:rPr>
                  <a:t>numbers as </a:t>
                </a:r>
                <a14:m>
                  <m:oMath xmlns:m="http://schemas.openxmlformats.org/officeDocument/2006/math">
                    <m:sPre>
                      <m:sPrePr>
                        <m:ctrlPr>
                          <a:rPr lang="en-US" i="1" smtClean="0">
                            <a:effectLst/>
                            <a:latin typeface="Cambria Math" panose="02040503050406030204" pitchFamily="18" charset="0"/>
                          </a:rPr>
                        </m:ctrlPr>
                      </m:sPrePr>
                      <m:sub>
                        <m:r>
                          <a:rPr lang="en-IN" b="0" i="1" smtClean="0">
                            <a:effectLst/>
                            <a:latin typeface="Cambria Math" panose="02040503050406030204" pitchFamily="18" charset="0"/>
                          </a:rPr>
                          <m:t>𝑍</m:t>
                        </m:r>
                      </m:sub>
                      <m:sup>
                        <m:r>
                          <a:rPr lang="en-IN" b="0" i="1" smtClean="0">
                            <a:latin typeface="Cambria Math" panose="02040503050406030204" pitchFamily="18" charset="0"/>
                          </a:rPr>
                          <m:t>𝐴</m:t>
                        </m:r>
                      </m:sup>
                      <m:e>
                        <m:r>
                          <a:rPr lang="en-IN" b="0" i="1" smtClean="0">
                            <a:latin typeface="Cambria Math" panose="02040503050406030204" pitchFamily="18" charset="0"/>
                          </a:rPr>
                          <m:t>𝑋</m:t>
                        </m:r>
                      </m:e>
                    </m:sPre>
                  </m:oMath>
                </a14:m>
                <a:endParaRPr lang="en-IN" dirty="0" smtClean="0"/>
              </a:p>
              <a:p>
                <a:r>
                  <a:rPr lang="en-US" b="1" i="1" dirty="0" smtClean="0">
                    <a:effectLst/>
                  </a:rPr>
                  <a:t>Isotopes: </a:t>
                </a:r>
                <a:r>
                  <a:rPr lang="en-US" dirty="0">
                    <a:effectLst/>
                  </a:rPr>
                  <a:t>Atoms having the same number of protons but different number of neutrons are called </a:t>
                </a:r>
                <a:r>
                  <a:rPr lang="en-US" b="1" i="1" dirty="0" smtClean="0">
                    <a:effectLst/>
                  </a:rPr>
                  <a:t>isotopes.</a:t>
                </a:r>
              </a:p>
              <a:p>
                <a:r>
                  <a:rPr lang="en-US" dirty="0">
                    <a:effectLst/>
                  </a:rPr>
                  <a:t>deuterium and tritium are isotopes of </a:t>
                </a:r>
                <a:r>
                  <a:rPr lang="en-US" dirty="0" smtClean="0">
                    <a:effectLst/>
                  </a:rPr>
                  <a:t>hydrogen</a:t>
                </a:r>
              </a:p>
              <a:p>
                <a:r>
                  <a:rPr lang="en-US" b="1" i="1" dirty="0" smtClean="0">
                    <a:effectLst/>
                  </a:rPr>
                  <a:t>Isobars: </a:t>
                </a:r>
                <a:r>
                  <a:rPr lang="en-US" dirty="0">
                    <a:effectLst/>
                  </a:rPr>
                  <a:t>The  atoms  having  the same mass number </a:t>
                </a:r>
                <a:r>
                  <a:rPr lang="en-US" i="1" dirty="0">
                    <a:effectLst/>
                  </a:rPr>
                  <a:t>A</a:t>
                </a:r>
                <a:r>
                  <a:rPr lang="en-US" dirty="0" smtClean="0">
                    <a:effectLst/>
                  </a:rPr>
                  <a:t>,</a:t>
                </a:r>
                <a:r>
                  <a:rPr lang="en-US" dirty="0">
                    <a:effectLst/>
                  </a:rPr>
                  <a:t> are called </a:t>
                </a:r>
                <a:r>
                  <a:rPr lang="en-US" b="1" i="1" dirty="0" smtClean="0">
                    <a:effectLst/>
                  </a:rPr>
                  <a:t>isobars</a:t>
                </a:r>
              </a:p>
              <a:p>
                <a:r>
                  <a:rPr lang="en-US" dirty="0" smtClean="0">
                    <a:effectLst/>
                  </a:rPr>
                  <a:t>Ex. Thus</a:t>
                </a:r>
                <a:r>
                  <a:rPr lang="en-US" dirty="0">
                    <a:effectLst/>
                  </a:rPr>
                  <a:t>, 3 H and 3 He are </a:t>
                </a:r>
                <a:r>
                  <a:rPr lang="en-US" dirty="0" smtClean="0">
                    <a:effectLst/>
                  </a:rPr>
                  <a:t>isobars</a:t>
                </a:r>
              </a:p>
              <a:p>
                <a:r>
                  <a:rPr lang="en-US" b="1" i="1" dirty="0" smtClean="0">
                    <a:effectLst/>
                  </a:rPr>
                  <a:t>Isotones: </a:t>
                </a:r>
                <a:r>
                  <a:rPr lang="en-US" dirty="0">
                    <a:effectLst/>
                  </a:rPr>
                  <a:t>Atoms having the same number of neutrons but different values of atomic number </a:t>
                </a:r>
                <a:r>
                  <a:rPr lang="en-US" i="1" dirty="0">
                    <a:effectLst/>
                  </a:rPr>
                  <a:t>Z</a:t>
                </a:r>
                <a:r>
                  <a:rPr lang="en-US" dirty="0">
                    <a:effectLst/>
                  </a:rPr>
                  <a:t>, are called </a:t>
                </a:r>
                <a:r>
                  <a:rPr lang="en-US" b="1" i="1" dirty="0" err="1" smtClean="0">
                    <a:effectLst/>
                  </a:rPr>
                  <a:t>iosotones</a:t>
                </a:r>
                <a:r>
                  <a:rPr lang="en-US" b="1" i="1" dirty="0" smtClean="0">
                    <a:effectLst/>
                  </a:rPr>
                  <a:t>.</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6720" y="879566"/>
                <a:ext cx="11443063" cy="5738948"/>
              </a:xfrm>
              <a:blipFill>
                <a:blip r:embed="rId2"/>
                <a:stretch>
                  <a:fillRect l="-213" t="-318" r="-213"/>
                </a:stretch>
              </a:blipFill>
            </p:spPr>
            <p:txBody>
              <a:bodyPr/>
              <a:lstStyle/>
              <a:p>
                <a:r>
                  <a:rPr lang="en-IN">
                    <a:noFill/>
                  </a:rPr>
                  <a:t> </a:t>
                </a:r>
              </a:p>
            </p:txBody>
          </p:sp>
        </mc:Fallback>
      </mc:AlternateContent>
    </p:spTree>
    <p:extLst>
      <p:ext uri="{BB962C8B-B14F-4D97-AF65-F5344CB8AC3E}">
        <p14:creationId xmlns:p14="http://schemas.microsoft.com/office/powerpoint/2010/main" val="36093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76" y="226423"/>
            <a:ext cx="11887200" cy="679269"/>
          </a:xfrm>
        </p:spPr>
        <p:txBody>
          <a:bodyPr>
            <a:normAutofit fontScale="90000"/>
          </a:bodyPr>
          <a:lstStyle/>
          <a:p>
            <a:r>
              <a:rPr lang="en-US" dirty="0">
                <a:effectLst/>
              </a:rPr>
              <a:t>Units for measuring masses of atoms and subatomic particles</a:t>
            </a:r>
            <a:endParaRPr lang="en-IN" dirty="0"/>
          </a:p>
        </p:txBody>
      </p:sp>
      <p:sp>
        <p:nvSpPr>
          <p:cNvPr id="3" name="Content Placeholder 2"/>
          <p:cNvSpPr>
            <a:spLocks noGrp="1"/>
          </p:cNvSpPr>
          <p:nvPr>
            <p:ph idx="1"/>
          </p:nvPr>
        </p:nvSpPr>
        <p:spPr>
          <a:xfrm>
            <a:off x="147076" y="1071153"/>
            <a:ext cx="11887200" cy="5582195"/>
          </a:xfrm>
        </p:spPr>
        <p:txBody>
          <a:bodyPr/>
          <a:lstStyle/>
          <a:p>
            <a:r>
              <a:rPr lang="en-US" dirty="0">
                <a:effectLst/>
              </a:rPr>
              <a:t>Obviously, kg is not  a  convenient  unit to measure masses of atoms or subatomic particles which are extremely small compared to one </a:t>
            </a:r>
            <a:r>
              <a:rPr lang="en-US" dirty="0" smtClean="0">
                <a:effectLst/>
              </a:rPr>
              <a:t>kg</a:t>
            </a:r>
          </a:p>
          <a:p>
            <a:r>
              <a:rPr lang="en-US" dirty="0">
                <a:effectLst/>
              </a:rPr>
              <a:t>Therefore, another unit called the unified atomic mass unit (u) is used for the </a:t>
            </a:r>
            <a:r>
              <a:rPr lang="en-US" dirty="0" smtClean="0">
                <a:effectLst/>
              </a:rPr>
              <a:t>purpose</a:t>
            </a:r>
          </a:p>
          <a:p>
            <a:r>
              <a:rPr lang="en-US" dirty="0">
                <a:effectLst/>
              </a:rPr>
              <a:t>One u is equal to 1/12th of the mass of a neutral carbon atom having atomic number 12, in its lowest electronic state</a:t>
            </a:r>
            <a:r>
              <a:rPr lang="en-US" dirty="0" smtClean="0">
                <a:effectLst/>
              </a:rPr>
              <a:t>.</a:t>
            </a:r>
          </a:p>
          <a:p>
            <a:r>
              <a:rPr lang="en-US" dirty="0" smtClean="0">
                <a:effectLst/>
              </a:rPr>
              <a:t>1 u = </a:t>
            </a:r>
            <a:r>
              <a:rPr lang="en-US" dirty="0">
                <a:effectLst/>
              </a:rPr>
              <a:t>1.6605402 × 10-27 kg</a:t>
            </a:r>
            <a:endParaRPr lang="en-IN" dirty="0"/>
          </a:p>
        </p:txBody>
      </p:sp>
    </p:spTree>
    <p:extLst>
      <p:ext uri="{BB962C8B-B14F-4D97-AF65-F5344CB8AC3E}">
        <p14:creationId xmlns:p14="http://schemas.microsoft.com/office/powerpoint/2010/main" val="25006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83178"/>
            <a:ext cx="10353761" cy="635726"/>
          </a:xfrm>
        </p:spPr>
        <p:txBody>
          <a:bodyPr/>
          <a:lstStyle/>
          <a:p>
            <a:r>
              <a:rPr lang="en-US" dirty="0">
                <a:effectLst/>
              </a:rPr>
              <a:t>Law of Radioactive Decay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006" y="1018904"/>
                <a:ext cx="11878491" cy="5660570"/>
              </a:xfrm>
            </p:spPr>
            <p:txBody>
              <a:bodyPr>
                <a:normAutofit fontScale="77500" lnSpcReduction="20000"/>
              </a:bodyPr>
              <a:lstStyle/>
              <a:p>
                <a:r>
                  <a:rPr lang="en-IN" dirty="0" smtClean="0"/>
                  <a:t>Statement: Number nuclei of radio active material undergoing decay per unit time is directly proportional to number of unchanged nuclei present at that instant of time.</a:t>
                </a:r>
              </a:p>
              <a:p>
                <a:r>
                  <a:rPr lang="en-US" dirty="0">
                    <a:effectLst/>
                  </a:rPr>
                  <a:t>Let us assume that at time </a:t>
                </a:r>
                <a:r>
                  <a:rPr lang="en-US" i="1" dirty="0">
                    <a:effectLst/>
                  </a:rPr>
                  <a:t>t</a:t>
                </a:r>
                <a:r>
                  <a:rPr lang="en-US" dirty="0">
                    <a:effectLst/>
                  </a:rPr>
                  <a:t>, number of parent nuclei which are left is </a:t>
                </a:r>
                <a:r>
                  <a:rPr lang="en-US" i="1" dirty="0" smtClean="0">
                    <a:effectLst/>
                  </a:rPr>
                  <a:t>N, and </a:t>
                </a:r>
                <a:r>
                  <a:rPr lang="en-US" dirty="0">
                    <a:effectLst/>
                  </a:rPr>
                  <a:t>number </a:t>
                </a:r>
                <a:r>
                  <a:rPr lang="en-US" dirty="0" smtClean="0">
                    <a:effectLst/>
                  </a:rPr>
                  <a:t>of nuclei </a:t>
                </a:r>
                <a:r>
                  <a:rPr lang="en-US" dirty="0">
                    <a:effectLst/>
                  </a:rPr>
                  <a:t>decays </a:t>
                </a:r>
                <a:r>
                  <a:rPr lang="en-US" i="1" dirty="0" err="1">
                    <a:effectLst/>
                  </a:rPr>
                  <a:t>dN</a:t>
                </a:r>
                <a:r>
                  <a:rPr lang="en-US" i="1" dirty="0">
                    <a:effectLst/>
                  </a:rPr>
                  <a:t> </a:t>
                </a:r>
                <a:r>
                  <a:rPr lang="en-US" dirty="0">
                    <a:effectLst/>
                  </a:rPr>
                  <a:t>in time </a:t>
                </a:r>
                <a:r>
                  <a:rPr lang="en-US" dirty="0" smtClean="0">
                    <a:effectLst/>
                  </a:rPr>
                  <a:t>interval </a:t>
                </a:r>
                <a:r>
                  <a:rPr lang="en-US" i="1" dirty="0" err="1" smtClean="0">
                    <a:effectLst/>
                  </a:rPr>
                  <a:t>dt.</a:t>
                </a:r>
                <a:endParaRPr lang="en-US" i="1" dirty="0" smtClean="0">
                  <a:effectLst/>
                </a:endParaRPr>
              </a:p>
              <a:p>
                <a:r>
                  <a:rPr lang="en-US" i="1" dirty="0" smtClean="0">
                    <a:effectLst/>
                  </a:rPr>
                  <a:t>As per law of radio active decay      </a:t>
                </a:r>
                <a14:m>
                  <m:oMath xmlns:m="http://schemas.openxmlformats.org/officeDocument/2006/math">
                    <m:r>
                      <a:rPr lang="en-IN" b="0" i="1" smtClean="0">
                        <a:effectLst/>
                        <a:latin typeface="Cambria Math" panose="02040503050406030204" pitchFamily="18" charset="0"/>
                        <a:ea typeface="Cambria Math" panose="02040503050406030204" pitchFamily="18" charset="0"/>
                      </a:rPr>
                      <m:t>−</m:t>
                    </m:r>
                    <m:f>
                      <m:fPr>
                        <m:ctrlPr>
                          <a:rPr lang="en-US" i="1" smtClean="0">
                            <a:effectLst/>
                            <a:latin typeface="Cambria Math" panose="02040503050406030204" pitchFamily="18" charset="0"/>
                            <a:ea typeface="Cambria Math" panose="02040503050406030204" pitchFamily="18" charset="0"/>
                          </a:rPr>
                        </m:ctrlPr>
                      </m:fPr>
                      <m:num>
                        <m:r>
                          <a:rPr lang="en-IN" b="0" i="1" smtClean="0">
                            <a:effectLst/>
                            <a:latin typeface="Cambria Math" panose="02040503050406030204" pitchFamily="18" charset="0"/>
                            <a:ea typeface="Cambria Math" panose="02040503050406030204" pitchFamily="18" charset="0"/>
                          </a:rPr>
                          <m:t>𝑑𝑁</m:t>
                        </m:r>
                      </m:num>
                      <m:den>
                        <m:r>
                          <a:rPr lang="en-IN" b="0" i="1" smtClean="0">
                            <a:effectLst/>
                            <a:latin typeface="Cambria Math" panose="02040503050406030204" pitchFamily="18" charset="0"/>
                            <a:ea typeface="Cambria Math" panose="02040503050406030204" pitchFamily="18" charset="0"/>
                          </a:rPr>
                          <m:t>𝑑𝑡</m:t>
                        </m:r>
                      </m:den>
                    </m:f>
                    <m:r>
                      <a:rPr lang="en-US" i="1" smtClean="0">
                        <a:effectLst/>
                        <a:latin typeface="Cambria Math" panose="02040503050406030204" pitchFamily="18" charset="0"/>
                        <a:ea typeface="Cambria Math" panose="02040503050406030204" pitchFamily="18" charset="0"/>
                      </a:rPr>
                      <m:t>𝛼</m:t>
                    </m:r>
                  </m:oMath>
                </a14:m>
                <a:r>
                  <a:rPr lang="en-US" i="1" dirty="0" smtClean="0">
                    <a:effectLst/>
                  </a:rPr>
                  <a:t>N  </a:t>
                </a:r>
              </a:p>
              <a:p>
                <a:pPr marL="0" indent="0">
                  <a:buNone/>
                </a:pPr>
                <a:r>
                  <a:rPr lang="en-US" i="1" dirty="0">
                    <a:effectLst/>
                  </a:rPr>
                  <a:t>	</a:t>
                </a:r>
                <a:r>
                  <a:rPr lang="en-US" i="1" dirty="0" smtClean="0">
                    <a:effectLst/>
                  </a:rPr>
                  <a:t>	</a:t>
                </a:r>
                <a14:m>
                  <m:oMath xmlns:m="http://schemas.openxmlformats.org/officeDocument/2006/math">
                    <m:f>
                      <m:fPr>
                        <m:ctrlPr>
                          <a:rPr lang="en-US" i="1">
                            <a:effectLst/>
                            <a:latin typeface="Cambria Math" panose="02040503050406030204" pitchFamily="18" charset="0"/>
                            <a:ea typeface="Cambria Math" panose="02040503050406030204" pitchFamily="18" charset="0"/>
                          </a:rPr>
                        </m:ctrlPr>
                      </m:fPr>
                      <m:num>
                        <m:r>
                          <a:rPr lang="en-IN" i="1">
                            <a:effectLst/>
                            <a:latin typeface="Cambria Math" panose="02040503050406030204" pitchFamily="18" charset="0"/>
                            <a:ea typeface="Cambria Math" panose="02040503050406030204" pitchFamily="18" charset="0"/>
                          </a:rPr>
                          <m:t>𝑑𝑁</m:t>
                        </m:r>
                      </m:num>
                      <m:den>
                        <m:r>
                          <a:rPr lang="en-IN" i="1">
                            <a:effectLst/>
                            <a:latin typeface="Cambria Math" panose="02040503050406030204" pitchFamily="18" charset="0"/>
                            <a:ea typeface="Cambria Math" panose="02040503050406030204" pitchFamily="18" charset="0"/>
                          </a:rPr>
                          <m:t>𝑑𝑡</m:t>
                        </m:r>
                      </m:den>
                    </m:f>
                  </m:oMath>
                </a14:m>
                <a:r>
                  <a:rPr lang="en-IN" dirty="0" smtClean="0"/>
                  <a:t> = -</a:t>
                </a:r>
                <a14:m>
                  <m:oMath xmlns:m="http://schemas.openxmlformats.org/officeDocument/2006/math">
                    <m:r>
                      <a:rPr lang="en-IN" i="1" smtClean="0">
                        <a:latin typeface="Cambria Math" panose="02040503050406030204" pitchFamily="18" charset="0"/>
                        <a:ea typeface="Cambria Math" panose="02040503050406030204" pitchFamily="18" charset="0"/>
                      </a:rPr>
                      <m:t>𝜆</m:t>
                    </m:r>
                  </m:oMath>
                </a14:m>
                <a:r>
                  <a:rPr lang="en-US" i="1" dirty="0" smtClean="0">
                    <a:effectLst/>
                  </a:rPr>
                  <a:t>N      </a:t>
                </a:r>
                <a:r>
                  <a:rPr lang="en-US" dirty="0" smtClean="0">
                    <a:effectLst/>
                  </a:rPr>
                  <a:t>where</a:t>
                </a:r>
                <a:r>
                  <a:rPr lang="en-US" dirty="0">
                    <a:effectLst/>
                  </a:rPr>
                  <a:t>, </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US" i="1" dirty="0" smtClean="0">
                    <a:effectLst/>
                  </a:rPr>
                  <a:t> </a:t>
                </a:r>
                <a:r>
                  <a:rPr lang="en-US" dirty="0">
                    <a:effectLst/>
                  </a:rPr>
                  <a:t>is a constant of  proportionality called the </a:t>
                </a:r>
                <a:r>
                  <a:rPr lang="en-US" b="1" i="1" dirty="0">
                    <a:effectLst/>
                  </a:rPr>
                  <a:t>decay </a:t>
                </a:r>
                <a:r>
                  <a:rPr lang="en-US" b="1" i="1" dirty="0" smtClean="0">
                    <a:effectLst/>
                  </a:rPr>
                  <a:t>constant</a:t>
                </a:r>
              </a:p>
              <a:p>
                <a:r>
                  <a:rPr lang="en-US" b="1" i="1" dirty="0" smtClean="0">
                    <a:effectLst/>
                  </a:rPr>
                  <a:t>Let </a:t>
                </a:r>
                <a:r>
                  <a:rPr lang="en-US" dirty="0" smtClean="0">
                    <a:effectLst/>
                  </a:rPr>
                  <a:t>at time t=0, the number unchanged nuclei </a:t>
                </a:r>
                <a14:m>
                  <m:oMath xmlns:m="http://schemas.openxmlformats.org/officeDocument/2006/math">
                    <m:sSub>
                      <m:sSubPr>
                        <m:ctrlPr>
                          <a:rPr lang="en-US" i="1" smtClean="0">
                            <a:effectLst/>
                            <a:latin typeface="Cambria Math" panose="02040503050406030204" pitchFamily="18" charset="0"/>
                          </a:rPr>
                        </m:ctrlPr>
                      </m:sSubPr>
                      <m:e>
                        <m:r>
                          <a:rPr lang="en-IN" b="0" i="1" smtClean="0">
                            <a:effectLst/>
                            <a:latin typeface="Cambria Math" panose="02040503050406030204" pitchFamily="18" charset="0"/>
                          </a:rPr>
                          <m:t>𝑁</m:t>
                        </m:r>
                      </m:e>
                      <m:sub>
                        <m:r>
                          <a:rPr lang="en-IN" b="0" i="1" smtClean="0">
                            <a:effectLst/>
                            <a:latin typeface="Cambria Math" panose="02040503050406030204" pitchFamily="18" charset="0"/>
                          </a:rPr>
                          <m:t>0</m:t>
                        </m:r>
                      </m:sub>
                    </m:sSub>
                  </m:oMath>
                </a14:m>
                <a:r>
                  <a:rPr lang="en-IN" dirty="0" smtClean="0"/>
                  <a:t>, and after time = t, the number of unchanged nuclei is </a:t>
                </a:r>
                <a:r>
                  <a:rPr lang="en-US" i="1" dirty="0">
                    <a:effectLst/>
                  </a:rPr>
                  <a:t>N(t</a:t>
                </a:r>
                <a:r>
                  <a:rPr lang="en-US" i="1" dirty="0" smtClean="0">
                    <a:effectLst/>
                  </a:rPr>
                  <a:t>), that can be found as follows, </a:t>
                </a:r>
                <a:r>
                  <a:rPr lang="en-US" i="1" dirty="0" err="1" smtClean="0">
                    <a:effectLst/>
                  </a:rPr>
                  <a:t>dN</a:t>
                </a:r>
                <a:r>
                  <a:rPr lang="en-IN" dirty="0" smtClean="0"/>
                  <a:t>= </a:t>
                </a:r>
                <a:r>
                  <a:rPr lang="en-IN" dirty="0"/>
                  <a:t>-</a:t>
                </a:r>
                <a14:m>
                  <m:oMath xmlns:m="http://schemas.openxmlformats.org/officeDocument/2006/math">
                    <m:r>
                      <a:rPr lang="en-IN" i="1">
                        <a:latin typeface="Cambria Math" panose="02040503050406030204" pitchFamily="18" charset="0"/>
                        <a:ea typeface="Cambria Math" panose="02040503050406030204" pitchFamily="18" charset="0"/>
                      </a:rPr>
                      <m:t>𝜆</m:t>
                    </m:r>
                  </m:oMath>
                </a14:m>
                <a:r>
                  <a:rPr lang="en-US" i="1" dirty="0" smtClean="0">
                    <a:effectLst/>
                  </a:rPr>
                  <a:t>N </a:t>
                </a:r>
                <a14:m>
                  <m:oMath xmlns:m="http://schemas.openxmlformats.org/officeDocument/2006/math">
                    <m:r>
                      <a:rPr lang="en-IN" i="1">
                        <a:effectLst/>
                        <a:latin typeface="Cambria Math" panose="02040503050406030204" pitchFamily="18" charset="0"/>
                        <a:ea typeface="Cambria Math" panose="02040503050406030204" pitchFamily="18" charset="0"/>
                      </a:rPr>
                      <m:t>𝑑𝑡</m:t>
                    </m:r>
                  </m:oMath>
                </a14:m>
                <a:r>
                  <a:rPr lang="en-IN" dirty="0" smtClean="0"/>
                  <a:t> =&gt; </a:t>
                </a:r>
                <a14:m>
                  <m:oMath xmlns:m="http://schemas.openxmlformats.org/officeDocument/2006/math">
                    <m:nary>
                      <m:naryPr>
                        <m:ctrlPr>
                          <a:rPr lang="en-IN" i="1" smtClean="0">
                            <a:latin typeface="Cambria Math" panose="02040503050406030204" pitchFamily="18" charset="0"/>
                          </a:rPr>
                        </m:ctrlPr>
                      </m:naryPr>
                      <m:sub>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sub>
                      <m:sup>
                        <m:r>
                          <a:rPr lang="en-IN" b="0" i="1" smtClean="0">
                            <a:latin typeface="Cambria Math" panose="02040503050406030204" pitchFamily="18" charset="0"/>
                          </a:rPr>
                          <m:t>𝑁</m:t>
                        </m:r>
                      </m:sup>
                      <m:e>
                        <m:r>
                          <m:rPr>
                            <m:nor/>
                          </m:rPr>
                          <a:rPr lang="en-US" i="1" dirty="0">
                            <a:effectLst/>
                          </a:rPr>
                          <m:t>dN</m:t>
                        </m:r>
                      </m:e>
                    </m:nary>
                  </m:oMath>
                </a14:m>
                <a:r>
                  <a:rPr lang="en-IN" dirty="0" smtClean="0"/>
                  <a:t> =</a:t>
                </a:r>
                <a14:m>
                  <m:oMath xmlns:m="http://schemas.openxmlformats.org/officeDocument/2006/math">
                    <m:nary>
                      <m:naryPr>
                        <m:ctrlPr>
                          <a:rPr lang="en-IN" i="1" dirty="0" smtClean="0">
                            <a:latin typeface="Cambria Math" panose="02040503050406030204" pitchFamily="18" charset="0"/>
                          </a:rPr>
                        </m:ctrlPr>
                      </m:naryPr>
                      <m:sub>
                        <m:r>
                          <m:rPr>
                            <m:brk m:alnAt="23"/>
                          </m:rPr>
                          <a:rPr lang="en-IN" b="0" i="1" dirty="0" smtClean="0">
                            <a:latin typeface="Cambria Math" panose="02040503050406030204" pitchFamily="18" charset="0"/>
                          </a:rPr>
                          <m:t>0</m:t>
                        </m:r>
                      </m:sub>
                      <m:sup>
                        <m:r>
                          <a:rPr lang="en-IN" b="0" i="1" dirty="0" smtClean="0">
                            <a:latin typeface="Cambria Math" panose="02040503050406030204" pitchFamily="18" charset="0"/>
                          </a:rPr>
                          <m:t>𝑡</m:t>
                        </m:r>
                      </m:sup>
                      <m:e>
                        <m:r>
                          <m:rPr>
                            <m:nor/>
                          </m:rPr>
                          <a:rPr lang="en-IN" dirty="0"/>
                          <m:t>−</m:t>
                        </m:r>
                        <m:r>
                          <a:rPr lang="en-IN" i="1">
                            <a:latin typeface="Cambria Math" panose="02040503050406030204" pitchFamily="18" charset="0"/>
                            <a:ea typeface="Cambria Math" panose="02040503050406030204" pitchFamily="18" charset="0"/>
                          </a:rPr>
                          <m:t>𝜆</m:t>
                        </m:r>
                        <m:r>
                          <m:rPr>
                            <m:nor/>
                          </m:rPr>
                          <a:rPr lang="en-US" i="1" dirty="0">
                            <a:effectLst/>
                          </a:rPr>
                          <m:t>N</m:t>
                        </m:r>
                        <m:r>
                          <m:rPr>
                            <m:nor/>
                          </m:rPr>
                          <a:rPr lang="en-US" i="1" dirty="0">
                            <a:effectLst/>
                          </a:rPr>
                          <m:t> </m:t>
                        </m:r>
                        <m:r>
                          <a:rPr lang="en-IN" i="1">
                            <a:effectLst/>
                            <a:latin typeface="Cambria Math" panose="02040503050406030204" pitchFamily="18" charset="0"/>
                            <a:ea typeface="Cambria Math" panose="02040503050406030204" pitchFamily="18" charset="0"/>
                          </a:rPr>
                          <m:t>𝑑𝑡</m:t>
                        </m:r>
                      </m:e>
                    </m:nary>
                  </m:oMath>
                </a14:m>
                <a:endParaRPr lang="en-IN" dirty="0" smtClean="0"/>
              </a:p>
              <a:p>
                <a:pPr marL="0" indent="0">
                  <a:buNone/>
                </a:pPr>
                <a:r>
                  <a:rPr lang="en-IN" dirty="0"/>
                  <a:t>	</a:t>
                </a:r>
                <a:r>
                  <a:rPr lang="en-IN" dirty="0" smtClean="0"/>
                  <a:t>					</a:t>
                </a:r>
                <a14:m>
                  <m:oMath xmlns:m="http://schemas.openxmlformats.org/officeDocument/2006/math">
                    <m:nary>
                      <m:naryPr>
                        <m:ctrlPr>
                          <a:rPr lang="en-IN" i="1" smtClean="0">
                            <a:latin typeface="Cambria Math" panose="02040503050406030204" pitchFamily="18" charset="0"/>
                          </a:rPr>
                        </m:ctrlPr>
                      </m:naryPr>
                      <m:sub>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sub>
                      <m:sup>
                        <m:r>
                          <a:rPr lang="en-IN" i="1">
                            <a:latin typeface="Cambria Math" panose="02040503050406030204" pitchFamily="18" charset="0"/>
                          </a:rPr>
                          <m:t>𝑁</m:t>
                        </m:r>
                      </m:sup>
                      <m:e>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r>
                          <m:rPr>
                            <m:nor/>
                          </m:rPr>
                          <a:rPr lang="en-US" i="1" dirty="0">
                            <a:effectLst/>
                          </a:rPr>
                          <m:t>dN</m:t>
                        </m:r>
                      </m:e>
                    </m:nary>
                  </m:oMath>
                </a14:m>
                <a:r>
                  <a:rPr lang="en-IN" dirty="0" smtClean="0"/>
                  <a:t> = </a:t>
                </a:r>
                <a14:m>
                  <m:oMath xmlns:m="http://schemas.openxmlformats.org/officeDocument/2006/math">
                    <m:r>
                      <m:rPr>
                        <m:nor/>
                      </m:rPr>
                      <a:rPr lang="en-IN" dirty="0"/>
                      <m:t>−</m:t>
                    </m:r>
                    <m:r>
                      <a:rPr lang="en-IN" i="1">
                        <a:latin typeface="Cambria Math" panose="02040503050406030204" pitchFamily="18" charset="0"/>
                        <a:ea typeface="Cambria Math" panose="02040503050406030204" pitchFamily="18" charset="0"/>
                      </a:rPr>
                      <m:t>𝜆</m:t>
                    </m:r>
                  </m:oMath>
                </a14:m>
                <a:r>
                  <a:rPr lang="en-IN" dirty="0" smtClean="0"/>
                  <a:t> </a:t>
                </a:r>
                <a14:m>
                  <m:oMath xmlns:m="http://schemas.openxmlformats.org/officeDocument/2006/math">
                    <m:nary>
                      <m:naryPr>
                        <m:ctrlPr>
                          <a:rPr lang="en-IN" i="1" dirty="0">
                            <a:latin typeface="Cambria Math" panose="02040503050406030204" pitchFamily="18" charset="0"/>
                          </a:rPr>
                        </m:ctrlPr>
                      </m:naryPr>
                      <m:sub>
                        <m:r>
                          <m:rPr>
                            <m:brk m:alnAt="23"/>
                          </m:rPr>
                          <a:rPr lang="en-IN" i="1" dirty="0">
                            <a:latin typeface="Cambria Math" panose="02040503050406030204" pitchFamily="18" charset="0"/>
                          </a:rPr>
                          <m:t>0</m:t>
                        </m:r>
                      </m:sub>
                      <m:sup>
                        <m:r>
                          <a:rPr lang="en-IN" i="1" dirty="0">
                            <a:latin typeface="Cambria Math" panose="02040503050406030204" pitchFamily="18" charset="0"/>
                          </a:rPr>
                          <m:t>𝑡</m:t>
                        </m:r>
                      </m:sup>
                      <m:e>
                        <m:r>
                          <m:rPr>
                            <m:nor/>
                          </m:rPr>
                          <a:rPr lang="en-US" i="1" dirty="0">
                            <a:effectLst/>
                          </a:rPr>
                          <m:t> </m:t>
                        </m:r>
                        <m:r>
                          <a:rPr lang="en-IN" i="1">
                            <a:effectLst/>
                            <a:latin typeface="Cambria Math" panose="02040503050406030204" pitchFamily="18" charset="0"/>
                            <a:ea typeface="Cambria Math" panose="02040503050406030204" pitchFamily="18" charset="0"/>
                          </a:rPr>
                          <m:t>𝑑𝑡</m:t>
                        </m:r>
                      </m:e>
                    </m:nary>
                  </m:oMath>
                </a14:m>
                <a:endParaRPr lang="en-IN" dirty="0" smtClean="0"/>
              </a:p>
              <a:p>
                <a:pPr marL="0" indent="0">
                  <a:buNone/>
                </a:pPr>
                <a:r>
                  <a:rPr lang="en-IN" dirty="0"/>
                  <a:t>	</a:t>
                </a:r>
                <a:r>
                  <a:rPr lang="en-IN" dirty="0" smtClean="0"/>
                  <a:t>					</a:t>
                </a:r>
                <a14:m>
                  <m:oMath xmlns:m="http://schemas.openxmlformats.org/officeDocument/2006/math">
                    <m:sSubSup>
                      <m:sSubSupPr>
                        <m:ctrlPr>
                          <a:rPr lang="en-IN"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func>
                              <m:funcPr>
                                <m:ctrlPr>
                                  <a:rPr lang="en-IN" i="1" smtClean="0">
                                    <a:latin typeface="Cambria Math" panose="02040503050406030204" pitchFamily="18" charset="0"/>
                                  </a:rPr>
                                </m:ctrlPr>
                              </m:funcPr>
                              <m:fName>
                                <m:r>
                                  <m:rPr>
                                    <m:sty m:val="p"/>
                                  </m:rPr>
                                  <a:rPr lang="en-IN" i="0" smtClean="0">
                                    <a:latin typeface="Cambria Math" panose="02040503050406030204" pitchFamily="18" charset="0"/>
                                  </a:rPr>
                                  <m:t>ln</m:t>
                                </m:r>
                              </m:fName>
                              <m:e>
                                <m:r>
                                  <a:rPr lang="en-IN" b="0" i="1" smtClean="0">
                                    <a:latin typeface="Cambria Math" panose="02040503050406030204" pitchFamily="18" charset="0"/>
                                  </a:rPr>
                                  <m:t>𝑁</m:t>
                                </m:r>
                              </m:e>
                            </m:func>
                          </m:e>
                        </m:d>
                      </m:e>
                      <m:sub>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sub>
                      <m:sup>
                        <m:r>
                          <a:rPr lang="en-IN" b="0" i="1" smtClean="0">
                            <a:latin typeface="Cambria Math" panose="02040503050406030204" pitchFamily="18" charset="0"/>
                          </a:rPr>
                          <m:t>𝑁</m:t>
                        </m:r>
                      </m:sup>
                    </m:sSubSup>
                  </m:oMath>
                </a14:m>
                <a:r>
                  <a:rPr lang="en-IN" dirty="0" smtClean="0"/>
                  <a:t>	= </a:t>
                </a:r>
                <a14:m>
                  <m:oMath xmlns:m="http://schemas.openxmlformats.org/officeDocument/2006/math">
                    <m:r>
                      <m:rPr>
                        <m:nor/>
                      </m:rPr>
                      <a:rPr lang="en-IN" dirty="0"/>
                      <m:t>−</m:t>
                    </m:r>
                    <m:r>
                      <a:rPr lang="en-IN" i="1">
                        <a:latin typeface="Cambria Math" panose="02040503050406030204" pitchFamily="18" charset="0"/>
                        <a:ea typeface="Cambria Math" panose="02040503050406030204" pitchFamily="18" charset="0"/>
                      </a:rPr>
                      <m:t>𝜆</m:t>
                    </m:r>
                    <m:r>
                      <m:rPr>
                        <m:sty m:val="p"/>
                      </m:rPr>
                      <a:rPr lang="en-IN" b="0" i="0" smtClean="0">
                        <a:latin typeface="Cambria Math" panose="02040503050406030204" pitchFamily="18" charset="0"/>
                        <a:ea typeface="Cambria Math" panose="02040503050406030204" pitchFamily="18" charset="0"/>
                      </a:rPr>
                      <m:t>t</m:t>
                    </m:r>
                    <m:r>
                      <a:rPr lang="en-IN" b="0" i="0" smtClean="0">
                        <a:latin typeface="Cambria Math" panose="02040503050406030204" pitchFamily="18" charset="0"/>
                        <a:ea typeface="Cambria Math" panose="02040503050406030204" pitchFamily="18" charset="0"/>
                      </a:rPr>
                      <m:t> </m:t>
                    </m:r>
                  </m:oMath>
                </a14:m>
                <a:r>
                  <a:rPr lang="en-IN" dirty="0" smtClean="0"/>
                  <a:t> =&gt;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rPr>
                          <m:t>𝑁</m:t>
                        </m:r>
                      </m:e>
                    </m:func>
                  </m:oMath>
                </a14:m>
                <a:r>
                  <a:rPr lang="en-IN" dirty="0" smtClean="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e>
                    </m:func>
                  </m:oMath>
                </a14:m>
                <a:r>
                  <a:rPr lang="en-IN" dirty="0" smtClean="0"/>
                  <a:t> = </a:t>
                </a:r>
                <a14:m>
                  <m:oMath xmlns:m="http://schemas.openxmlformats.org/officeDocument/2006/math">
                    <m:r>
                      <m:rPr>
                        <m:nor/>
                      </m:rPr>
                      <a:rPr lang="en-IN" dirty="0"/>
                      <m:t>−</m:t>
                    </m:r>
                    <m:r>
                      <a:rPr lang="en-IN" i="1">
                        <a:latin typeface="Cambria Math" panose="02040503050406030204" pitchFamily="18" charset="0"/>
                        <a:ea typeface="Cambria Math" panose="02040503050406030204" pitchFamily="18" charset="0"/>
                      </a:rPr>
                      <m:t>𝜆</m:t>
                    </m:r>
                  </m:oMath>
                </a14:m>
                <a:r>
                  <a:rPr lang="en-IN" dirty="0"/>
                  <a:t>t </a:t>
                </a:r>
                <a:endParaRPr lang="en-IN" dirty="0" smtClean="0"/>
              </a:p>
              <a:p>
                <a:pPr marL="0" indent="0">
                  <a:buNone/>
                </a:pPr>
                <a:r>
                  <a:rPr lang="en-IN" dirty="0"/>
                  <a:t>	</a:t>
                </a:r>
                <a:r>
                  <a:rPr lang="en-IN" dirty="0" smtClean="0"/>
                  <a:t>					ln</a:t>
                </a:r>
                <a14:m>
                  <m:oMath xmlns:m="http://schemas.openxmlformats.org/officeDocument/2006/math">
                    <m:d>
                      <m:dPr>
                        <m:begChr m:val="["/>
                        <m:endChr m:val="]"/>
                        <m:ctrlPr>
                          <a:rPr lang="en-IN" i="1" smtClean="0">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𝑁</m:t>
                            </m:r>
                          </m:num>
                          <m:den>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den>
                        </m:f>
                      </m:e>
                    </m:d>
                  </m:oMath>
                </a14:m>
                <a:r>
                  <a:rPr lang="en-IN" dirty="0" smtClean="0"/>
                  <a:t> = </a:t>
                </a:r>
                <a14:m>
                  <m:oMath xmlns:m="http://schemas.openxmlformats.org/officeDocument/2006/math">
                    <m:r>
                      <m:rPr>
                        <m:nor/>
                      </m:rPr>
                      <a:rPr lang="en-IN" dirty="0"/>
                      <m:t>−</m:t>
                    </m:r>
                    <m:r>
                      <a:rPr lang="en-IN" i="1">
                        <a:latin typeface="Cambria Math" panose="02040503050406030204" pitchFamily="18" charset="0"/>
                        <a:ea typeface="Cambria Math" panose="02040503050406030204" pitchFamily="18" charset="0"/>
                      </a:rPr>
                      <m:t>𝜆</m:t>
                    </m:r>
                  </m:oMath>
                </a14:m>
                <a:r>
                  <a:rPr lang="en-IN" dirty="0" smtClean="0"/>
                  <a:t>t     =&gt;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 </m:t>
                        </m:r>
                        <m:r>
                          <a:rPr lang="en-IN" i="1">
                            <a:latin typeface="Cambria Math" panose="02040503050406030204" pitchFamily="18" charset="0"/>
                          </a:rPr>
                          <m:t>𝑁</m:t>
                        </m:r>
                      </m:num>
                      <m:den>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den>
                    </m:f>
                  </m:oMath>
                </a14:m>
                <a:r>
                  <a:rPr lang="en-IN" dirty="0" smtClean="0"/>
                  <a:t>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𝑒</m:t>
                        </m:r>
                      </m:e>
                      <m:sup>
                        <m:r>
                          <m:rPr>
                            <m:nor/>
                          </m:rPr>
                          <a:rPr lang="en-IN" dirty="0"/>
                          <m:t>−</m:t>
                        </m:r>
                        <m:r>
                          <a:rPr lang="en-IN" i="1">
                            <a:latin typeface="Cambria Math" panose="02040503050406030204" pitchFamily="18" charset="0"/>
                            <a:ea typeface="Cambria Math" panose="02040503050406030204" pitchFamily="18" charset="0"/>
                          </a:rPr>
                          <m:t>𝜆</m:t>
                        </m:r>
                        <m:r>
                          <m:rPr>
                            <m:nor/>
                          </m:rPr>
                          <a:rPr lang="en-IN" dirty="0"/>
                          <m:t>t</m:t>
                        </m:r>
                      </m:sup>
                    </m:sSup>
                  </m:oMath>
                </a14:m>
                <a:r>
                  <a:rPr lang="en-IN" dirty="0" smtClean="0"/>
                  <a:t>  =&gt;     N= </a:t>
                </a:r>
                <a14:m>
                  <m:oMath xmlns:m="http://schemas.openxmlformats.org/officeDocument/2006/math">
                    <m:sSub>
                      <m:sSubPr>
                        <m:ctrlPr>
                          <a:rPr lang="en-US" i="1">
                            <a:effectLst/>
                            <a:latin typeface="Cambria Math" panose="02040503050406030204" pitchFamily="18" charset="0"/>
                          </a:rPr>
                        </m:ctrlPr>
                      </m:sSubPr>
                      <m:e>
                        <m:r>
                          <a:rPr lang="en-IN" i="1">
                            <a:effectLst/>
                            <a:latin typeface="Cambria Math" panose="02040503050406030204" pitchFamily="18" charset="0"/>
                          </a:rPr>
                          <m:t>𝑁</m:t>
                        </m:r>
                      </m:e>
                      <m:sub>
                        <m:r>
                          <a:rPr lang="en-IN" i="1">
                            <a:effectLst/>
                            <a:latin typeface="Cambria Math" panose="02040503050406030204" pitchFamily="18" charset="0"/>
                          </a:rPr>
                          <m:t>0</m:t>
                        </m:r>
                      </m:sub>
                    </m:sSub>
                  </m:oMath>
                </a14:m>
                <a:r>
                  <a:rPr lang="en-IN" dirty="0" smtClean="0"/>
                  <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𝑒</m:t>
                        </m:r>
                      </m:e>
                      <m:sup>
                        <m:r>
                          <m:rPr>
                            <m:nor/>
                          </m:rPr>
                          <a:rPr lang="en-IN" dirty="0"/>
                          <m:t>−</m:t>
                        </m:r>
                        <m:r>
                          <a:rPr lang="en-IN" i="1">
                            <a:latin typeface="Cambria Math" panose="02040503050406030204" pitchFamily="18" charset="0"/>
                            <a:ea typeface="Cambria Math" panose="02040503050406030204" pitchFamily="18" charset="0"/>
                          </a:rPr>
                          <m:t>𝜆</m:t>
                        </m:r>
                        <m:r>
                          <m:rPr>
                            <m:nor/>
                          </m:rPr>
                          <a:rPr lang="en-IN" dirty="0"/>
                          <m:t>t</m:t>
                        </m:r>
                      </m:sup>
                    </m:sSup>
                  </m:oMath>
                </a14:m>
                <a:endParaRPr lang="en-IN" dirty="0" smtClean="0"/>
              </a:p>
              <a:p>
                <a14:m>
                  <m:oMath xmlns:m="http://schemas.openxmlformats.org/officeDocument/2006/math">
                    <m:r>
                      <a:rPr lang="en-IN" i="1">
                        <a:effectLst/>
                        <a:latin typeface="Cambria Math" panose="02040503050406030204" pitchFamily="18" charset="0"/>
                        <a:ea typeface="Cambria Math" panose="02040503050406030204" pitchFamily="18" charset="0"/>
                      </a:rPr>
                      <m:t>−</m:t>
                    </m:r>
                    <m:f>
                      <m:fPr>
                        <m:ctrlPr>
                          <a:rPr lang="en-US" i="1">
                            <a:effectLst/>
                            <a:latin typeface="Cambria Math" panose="02040503050406030204" pitchFamily="18" charset="0"/>
                            <a:ea typeface="Cambria Math" panose="02040503050406030204" pitchFamily="18" charset="0"/>
                          </a:rPr>
                        </m:ctrlPr>
                      </m:fPr>
                      <m:num>
                        <m:r>
                          <a:rPr lang="en-IN" i="1">
                            <a:effectLst/>
                            <a:latin typeface="Cambria Math" panose="02040503050406030204" pitchFamily="18" charset="0"/>
                            <a:ea typeface="Cambria Math" panose="02040503050406030204" pitchFamily="18" charset="0"/>
                          </a:rPr>
                          <m:t>𝑑𝑁</m:t>
                        </m:r>
                      </m:num>
                      <m:den>
                        <m:r>
                          <a:rPr lang="en-IN" i="1">
                            <a:effectLst/>
                            <a:latin typeface="Cambria Math" panose="02040503050406030204" pitchFamily="18" charset="0"/>
                            <a:ea typeface="Cambria Math" panose="02040503050406030204" pitchFamily="18" charset="0"/>
                          </a:rPr>
                          <m:t>𝑑𝑡</m:t>
                        </m:r>
                      </m:den>
                    </m:f>
                  </m:oMath>
                </a14:m>
                <a:r>
                  <a:rPr lang="en-IN" dirty="0" smtClean="0"/>
                  <a:t> is also called Activity A(t), </a:t>
                </a:r>
              </a:p>
              <a:p>
                <a:r>
                  <a:rPr lang="en-US" dirty="0">
                    <a:effectLst/>
                  </a:rPr>
                  <a:t>Activity is measured in units of </a:t>
                </a:r>
                <a:r>
                  <a:rPr lang="en-US" dirty="0" err="1">
                    <a:effectLst/>
                  </a:rPr>
                  <a:t>becquerel</a:t>
                </a:r>
                <a:r>
                  <a:rPr lang="en-US" dirty="0">
                    <a:effectLst/>
                  </a:rPr>
                  <a:t> (</a:t>
                </a:r>
                <a:r>
                  <a:rPr lang="en-US" dirty="0" err="1">
                    <a:effectLst/>
                  </a:rPr>
                  <a:t>Bq</a:t>
                </a:r>
                <a:r>
                  <a:rPr lang="en-US" dirty="0">
                    <a:effectLst/>
                  </a:rPr>
                  <a:t>) in SI </a:t>
                </a:r>
                <a:r>
                  <a:rPr lang="en-US" dirty="0" smtClean="0">
                    <a:effectLst/>
                  </a:rPr>
                  <a:t>units, </a:t>
                </a:r>
                <a:r>
                  <a:rPr lang="en-US" dirty="0">
                    <a:effectLst/>
                  </a:rPr>
                  <a:t>One </a:t>
                </a:r>
                <a:r>
                  <a:rPr lang="en-US" dirty="0" err="1">
                    <a:effectLst/>
                  </a:rPr>
                  <a:t>becquerel</a:t>
                </a:r>
                <a:r>
                  <a:rPr lang="en-US" dirty="0">
                    <a:effectLst/>
                  </a:rPr>
                  <a:t> is equal to one decay per </a:t>
                </a:r>
                <a:r>
                  <a:rPr lang="en-US" dirty="0" smtClean="0">
                    <a:effectLst/>
                  </a:rPr>
                  <a:t>second.</a:t>
                </a:r>
              </a:p>
              <a:p>
                <a:r>
                  <a:rPr lang="en-US" dirty="0">
                    <a:effectLst/>
                  </a:rPr>
                  <a:t>Another unit to measure activity is curie (Ci). One curie is 3.7 x </a:t>
                </a:r>
                <a14:m>
                  <m:oMath xmlns:m="http://schemas.openxmlformats.org/officeDocument/2006/math">
                    <m:sSup>
                      <m:sSupPr>
                        <m:ctrlPr>
                          <a:rPr lang="en-US" i="1" smtClean="0">
                            <a:effectLst/>
                            <a:latin typeface="Cambria Math" panose="02040503050406030204" pitchFamily="18" charset="0"/>
                          </a:rPr>
                        </m:ctrlPr>
                      </m:sSupPr>
                      <m:e>
                        <m:r>
                          <a:rPr lang="en-IN" b="0" i="1" smtClean="0">
                            <a:effectLst/>
                            <a:latin typeface="Cambria Math" panose="02040503050406030204" pitchFamily="18" charset="0"/>
                          </a:rPr>
                          <m:t>10</m:t>
                        </m:r>
                      </m:e>
                      <m:sup>
                        <m:r>
                          <a:rPr lang="en-IN" b="0" i="1" smtClean="0">
                            <a:effectLst/>
                            <a:latin typeface="Cambria Math" panose="02040503050406030204" pitchFamily="18" charset="0"/>
                          </a:rPr>
                          <m:t>10</m:t>
                        </m:r>
                      </m:sup>
                    </m:sSup>
                  </m:oMath>
                </a14:m>
                <a:r>
                  <a:rPr lang="en-US" dirty="0" smtClean="0">
                    <a:effectLst/>
                  </a:rPr>
                  <a:t> </a:t>
                </a:r>
                <a:r>
                  <a:rPr lang="en-US" dirty="0">
                    <a:effectLst/>
                  </a:rPr>
                  <a:t>decays per second. Thus, 1 Ci = 3.7 x </a:t>
                </a:r>
                <a14:m>
                  <m:oMath xmlns:m="http://schemas.openxmlformats.org/officeDocument/2006/math">
                    <m:sSup>
                      <m:sSupPr>
                        <m:ctrlPr>
                          <a:rPr lang="en-US" i="1">
                            <a:effectLst/>
                            <a:latin typeface="Cambria Math" panose="02040503050406030204" pitchFamily="18" charset="0"/>
                          </a:rPr>
                        </m:ctrlPr>
                      </m:sSupPr>
                      <m:e>
                        <m:r>
                          <a:rPr lang="en-IN" i="1">
                            <a:effectLst/>
                            <a:latin typeface="Cambria Math" panose="02040503050406030204" pitchFamily="18" charset="0"/>
                          </a:rPr>
                          <m:t>10</m:t>
                        </m:r>
                      </m:e>
                      <m:sup>
                        <m:r>
                          <a:rPr lang="en-IN" i="1">
                            <a:effectLst/>
                            <a:latin typeface="Cambria Math" panose="02040503050406030204" pitchFamily="18" charset="0"/>
                          </a:rPr>
                          <m:t>10</m:t>
                        </m:r>
                      </m:sup>
                    </m:sSup>
                  </m:oMath>
                </a14:m>
                <a:r>
                  <a:rPr lang="en-US" dirty="0" smtClean="0">
                    <a:effectLst/>
                  </a:rPr>
                  <a:t> </a:t>
                </a:r>
                <a:r>
                  <a:rPr lang="en-US" dirty="0" err="1">
                    <a:effectLst/>
                  </a:rPr>
                  <a:t>Bq</a:t>
                </a:r>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006" y="1018904"/>
                <a:ext cx="11878491" cy="5660570"/>
              </a:xfrm>
              <a:blipFill>
                <a:blip r:embed="rId2"/>
                <a:stretch>
                  <a:fillRect l="-257" t="-431"/>
                </a:stretch>
              </a:blipFill>
            </p:spPr>
            <p:txBody>
              <a:bodyPr/>
              <a:lstStyle/>
              <a:p>
                <a:r>
                  <a:rPr lang="en-IN">
                    <a:noFill/>
                  </a:rPr>
                  <a:t> </a:t>
                </a:r>
              </a:p>
            </p:txBody>
          </p:sp>
        </mc:Fallback>
      </mc:AlternateContent>
    </p:spTree>
    <p:extLst>
      <p:ext uri="{BB962C8B-B14F-4D97-AF65-F5344CB8AC3E}">
        <p14:creationId xmlns:p14="http://schemas.microsoft.com/office/powerpoint/2010/main" val="121714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effectLst/>
              </a:rPr>
              <a:t>Calculate the binding energy of an alpha particle given its mass to be 4.00151 u.</a:t>
            </a:r>
            <a:endParaRPr lang="en-IN" dirty="0">
              <a:effectLst/>
            </a:endParaRPr>
          </a:p>
        </p:txBody>
      </p:sp>
      <p:sp>
        <p:nvSpPr>
          <p:cNvPr id="3" name="Content Placeholder 2"/>
          <p:cNvSpPr>
            <a:spLocks noGrp="1"/>
          </p:cNvSpPr>
          <p:nvPr>
            <p:ph idx="1"/>
          </p:nvPr>
        </p:nvSpPr>
        <p:spPr/>
        <p:txBody>
          <a:bodyPr>
            <a:normAutofit fontScale="55000" lnSpcReduction="20000"/>
          </a:bodyPr>
          <a:lstStyle/>
          <a:p>
            <a:r>
              <a:rPr lang="en-US" b="1" dirty="0"/>
              <a:t>Mass of proton (</a:t>
            </a:r>
            <a:r>
              <a:rPr lang="en-US" b="1" dirty="0" err="1"/>
              <a:t>m</a:t>
            </a:r>
            <a:r>
              <a:rPr lang="en-US" b="1" dirty="0" err="1">
                <a:effectLst/>
              </a:rPr>
              <a:t>p</a:t>
            </a:r>
            <a:r>
              <a:rPr lang="en-US" b="1" dirty="0"/>
              <a:t>​) = 1.00728u</a:t>
            </a:r>
          </a:p>
          <a:p>
            <a:r>
              <a:rPr lang="en-US" b="1" dirty="0"/>
              <a:t>Mass of neutron (</a:t>
            </a:r>
            <a:r>
              <a:rPr lang="en-US" b="1" dirty="0" err="1"/>
              <a:t>m</a:t>
            </a:r>
            <a:r>
              <a:rPr lang="en-US" b="1" dirty="0" err="1">
                <a:effectLst/>
              </a:rPr>
              <a:t>n</a:t>
            </a:r>
            <a:r>
              <a:rPr lang="en-US" b="1" dirty="0"/>
              <a:t>​)= 1.00866u</a:t>
            </a:r>
          </a:p>
          <a:p>
            <a:r>
              <a:rPr lang="en-US" b="1" dirty="0"/>
              <a:t>(take u= 939.565 </a:t>
            </a:r>
            <a:r>
              <a:rPr lang="en-US" b="1" dirty="0">
                <a:effectLst/>
              </a:rPr>
              <a:t>M</a:t>
            </a:r>
            <a:r>
              <a:rPr lang="en-US" b="1" dirty="0"/>
              <a:t>e</a:t>
            </a:r>
            <a:r>
              <a:rPr lang="en-US" b="1" dirty="0">
                <a:effectLst/>
              </a:rPr>
              <a:t>V</a:t>
            </a:r>
            <a:r>
              <a:rPr lang="en-US" b="1" dirty="0"/>
              <a:t>/c</a:t>
            </a:r>
            <a:r>
              <a:rPr lang="en-US" b="1" dirty="0">
                <a:effectLst/>
              </a:rPr>
              <a:t>2</a:t>
            </a:r>
            <a:r>
              <a:rPr lang="en-US" b="1" dirty="0"/>
              <a:t>)</a:t>
            </a:r>
          </a:p>
          <a:p>
            <a:r>
              <a:rPr lang="en-US" b="1" dirty="0"/>
              <a:t>The alpha particle has two proton and two neutron.</a:t>
            </a:r>
          </a:p>
          <a:p>
            <a:r>
              <a:rPr lang="en-US" b="1" dirty="0"/>
              <a:t>The combined mass of nuclei = net mass of proton + net mass of neutron</a:t>
            </a:r>
          </a:p>
          <a:p>
            <a:r>
              <a:rPr lang="en-US" b="1" dirty="0"/>
              <a:t>=(2×1.00728)+(2×1.00866)</a:t>
            </a:r>
          </a:p>
          <a:p>
            <a:r>
              <a:rPr lang="en-US" b="1" dirty="0"/>
              <a:t>=4.03188  </a:t>
            </a:r>
            <a:r>
              <a:rPr lang="en-US" b="1" dirty="0" err="1"/>
              <a:t>amu</a:t>
            </a:r>
            <a:endParaRPr lang="en-US" b="1" dirty="0"/>
          </a:p>
          <a:p>
            <a:r>
              <a:rPr lang="en-US" b="1" dirty="0"/>
              <a:t>Binding energy </a:t>
            </a:r>
            <a:r>
              <a:rPr lang="en-US" b="1" dirty="0" smtClean="0"/>
              <a:t>=mass </a:t>
            </a:r>
            <a:r>
              <a:rPr lang="en-US" b="1" dirty="0"/>
              <a:t>defect</a:t>
            </a:r>
          </a:p>
          <a:p>
            <a:r>
              <a:rPr lang="en-US" b="1" dirty="0"/>
              <a:t>=4.03188−4.00151</a:t>
            </a:r>
          </a:p>
          <a:p>
            <a:r>
              <a:rPr lang="en-US" b="1" dirty="0"/>
              <a:t>=0.03037×u</a:t>
            </a:r>
          </a:p>
          <a:p>
            <a:r>
              <a:rPr lang="en-US" b="1" dirty="0"/>
              <a:t>=0.03037(939.565)</a:t>
            </a:r>
          </a:p>
          <a:p>
            <a:r>
              <a:rPr lang="en-US" b="1" dirty="0"/>
              <a:t>=28.53 </a:t>
            </a:r>
            <a:r>
              <a:rPr lang="en-US" b="1" dirty="0">
                <a:effectLst/>
              </a:rPr>
              <a:t>M</a:t>
            </a:r>
            <a:r>
              <a:rPr lang="en-US" b="1" dirty="0"/>
              <a:t>e</a:t>
            </a:r>
            <a:r>
              <a:rPr lang="en-US" b="1" dirty="0">
                <a:effectLst/>
              </a:rPr>
              <a:t>V</a:t>
            </a:r>
            <a:endParaRPr lang="en-US" b="1" dirty="0"/>
          </a:p>
          <a:p>
            <a:endParaRPr lang="en-IN" dirty="0"/>
          </a:p>
        </p:txBody>
      </p:sp>
    </p:spTree>
    <p:extLst>
      <p:ext uri="{BB962C8B-B14F-4D97-AF65-F5344CB8AC3E}">
        <p14:creationId xmlns:p14="http://schemas.microsoft.com/office/powerpoint/2010/main" val="143041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Dalton theory for structure of atom</a:t>
            </a:r>
            <a:endParaRPr lang="en-IN" dirty="0"/>
          </a:p>
        </p:txBody>
      </p:sp>
      <p:sp>
        <p:nvSpPr>
          <p:cNvPr id="3" name="Content Placeholder 2"/>
          <p:cNvSpPr>
            <a:spLocks noGrp="1"/>
          </p:cNvSpPr>
          <p:nvPr>
            <p:ph idx="1"/>
          </p:nvPr>
        </p:nvSpPr>
        <p:spPr/>
        <p:txBody>
          <a:bodyPr/>
          <a:lstStyle/>
          <a:p>
            <a:r>
              <a:rPr lang="en-US" dirty="0">
                <a:effectLst/>
              </a:rPr>
              <a:t>According to his theory (</a:t>
            </a:r>
            <a:r>
              <a:rPr lang="en-US" dirty="0" err="1">
                <a:effectLst/>
              </a:rPr>
              <a:t>i</a:t>
            </a:r>
            <a:r>
              <a:rPr lang="en-US" dirty="0">
                <a:effectLst/>
              </a:rPr>
              <a:t>) matter is made up of indestructible particles, (ii) atoms of a given element are identical and (iii) atoms can combine with other atoms to form new </a:t>
            </a:r>
            <a:r>
              <a:rPr lang="en-US" dirty="0" smtClean="0">
                <a:effectLst/>
              </a:rPr>
              <a:t>substances</a:t>
            </a:r>
          </a:p>
          <a:p>
            <a:r>
              <a:rPr lang="en-US" dirty="0" smtClean="0">
                <a:effectLst/>
              </a:rPr>
              <a:t>It can also be stated as, atom is tiny, hard and indivisible particle of matter.</a:t>
            </a:r>
            <a:endParaRPr lang="en-IN" dirty="0"/>
          </a:p>
        </p:txBody>
      </p:sp>
    </p:spTree>
    <p:extLst>
      <p:ext uri="{BB962C8B-B14F-4D97-AF65-F5344CB8AC3E}">
        <p14:creationId xmlns:p14="http://schemas.microsoft.com/office/powerpoint/2010/main" val="234947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400" dirty="0">
                <a:effectLst/>
              </a:rPr>
              <a:t>An electron in hydrogen atom stays in  its second orbit for 10-8 s. How many revolutions will it make around the nucleus in that time?</a:t>
            </a:r>
            <a:endParaRPr lang="en-IN" sz="2400" dirty="0">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589" y="2095500"/>
            <a:ext cx="7627296" cy="3695700"/>
          </a:xfrm>
        </p:spPr>
      </p:pic>
    </p:spTree>
    <p:extLst>
      <p:ext uri="{BB962C8B-B14F-4D97-AF65-F5344CB8AC3E}">
        <p14:creationId xmlns:p14="http://schemas.microsoft.com/office/powerpoint/2010/main" val="198498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22811"/>
          </a:xfrm>
        </p:spPr>
        <p:txBody>
          <a:bodyPr/>
          <a:lstStyle/>
          <a:p>
            <a:r>
              <a:rPr lang="en-US" dirty="0">
                <a:effectLst/>
              </a:rPr>
              <a:t>Thomson’s Atomic Model</a:t>
            </a:r>
            <a:endParaRPr lang="en-IN" dirty="0"/>
          </a:p>
        </p:txBody>
      </p:sp>
      <p:sp>
        <p:nvSpPr>
          <p:cNvPr id="3" name="Content Placeholder 2"/>
          <p:cNvSpPr>
            <a:spLocks noGrp="1"/>
          </p:cNvSpPr>
          <p:nvPr>
            <p:ph idx="1"/>
          </p:nvPr>
        </p:nvSpPr>
        <p:spPr>
          <a:xfrm>
            <a:off x="913795" y="1515291"/>
            <a:ext cx="10353762" cy="5059680"/>
          </a:xfrm>
        </p:spPr>
        <p:txBody>
          <a:bodyPr>
            <a:normAutofit fontScale="85000" lnSpcReduction="10000"/>
          </a:bodyPr>
          <a:lstStyle/>
          <a:p>
            <a:r>
              <a:rPr lang="en-US" dirty="0">
                <a:effectLst/>
              </a:rPr>
              <a:t>Thomson performed several experiments with glass vacuum tube wherein a </a:t>
            </a:r>
            <a:r>
              <a:rPr lang="en-US" dirty="0" smtClean="0">
                <a:effectLst/>
              </a:rPr>
              <a:t>voltage </a:t>
            </a:r>
            <a:r>
              <a:rPr lang="en-US" dirty="0">
                <a:effectLst/>
              </a:rPr>
              <a:t>was applied between two electrodes  inside  an evacuated </a:t>
            </a:r>
            <a:r>
              <a:rPr lang="en-US" dirty="0" smtClean="0">
                <a:effectLst/>
              </a:rPr>
              <a:t>tube</a:t>
            </a:r>
          </a:p>
          <a:p>
            <a:r>
              <a:rPr lang="en-US" dirty="0">
                <a:effectLst/>
              </a:rPr>
              <a:t>The cathode was seen to emit rays which produced a glow when they struck the glass behind the </a:t>
            </a:r>
            <a:r>
              <a:rPr lang="en-US" dirty="0" smtClean="0">
                <a:effectLst/>
              </a:rPr>
              <a:t>anode</a:t>
            </a:r>
          </a:p>
          <a:p>
            <a:r>
              <a:rPr lang="en-US" dirty="0">
                <a:effectLst/>
              </a:rPr>
              <a:t>By studying the properties of these rays, he concluded that the rays are made up of negatively charged particles which he called </a:t>
            </a:r>
            <a:r>
              <a:rPr lang="en-US" dirty="0" smtClean="0">
                <a:effectLst/>
              </a:rPr>
              <a:t>electrons</a:t>
            </a:r>
          </a:p>
          <a:p>
            <a:r>
              <a:rPr lang="en-US" dirty="0">
                <a:effectLst/>
              </a:rPr>
              <a:t>This demonstrated that atoms are not </a:t>
            </a:r>
            <a:r>
              <a:rPr lang="en-US" dirty="0" smtClean="0">
                <a:effectLst/>
              </a:rPr>
              <a:t>indestructible</a:t>
            </a:r>
          </a:p>
          <a:p>
            <a:r>
              <a:rPr lang="en-US" dirty="0">
                <a:effectLst/>
              </a:rPr>
              <a:t>Thomson proposed his model of an atom in 1903. According to this model an  atom is a sphere having a uniform positive charge in which electrons are </a:t>
            </a:r>
            <a:r>
              <a:rPr lang="en-US" dirty="0" smtClean="0">
                <a:effectLst/>
              </a:rPr>
              <a:t>embedded</a:t>
            </a:r>
          </a:p>
          <a:p>
            <a:r>
              <a:rPr lang="en-US" dirty="0">
                <a:effectLst/>
              </a:rPr>
              <a:t>This model is referred to as Plum-pudding </a:t>
            </a:r>
            <a:r>
              <a:rPr lang="en-US" dirty="0" smtClean="0">
                <a:effectLst/>
              </a:rPr>
              <a:t>model</a:t>
            </a:r>
          </a:p>
          <a:p>
            <a:r>
              <a:rPr lang="en-US" dirty="0">
                <a:effectLst/>
              </a:rPr>
              <a:t>The total positive charge is equal to the total negative charge of  electrons  in  the  atom,  rendering it electrically </a:t>
            </a:r>
            <a:r>
              <a:rPr lang="en-US" dirty="0" smtClean="0">
                <a:effectLst/>
              </a:rPr>
              <a:t>neutral</a:t>
            </a:r>
          </a:p>
          <a:p>
            <a:r>
              <a:rPr lang="en-US" dirty="0" smtClean="0">
                <a:effectLst/>
              </a:rPr>
              <a:t>As per this model, </a:t>
            </a:r>
            <a:r>
              <a:rPr lang="en-US" dirty="0">
                <a:effectLst/>
              </a:rPr>
              <a:t>the whole solid sphere is uniformly positively charged, the positive charge cannot come out and only the negatively charged electrons which are small, can be emitted</a:t>
            </a:r>
            <a:endParaRPr lang="en-IN" dirty="0"/>
          </a:p>
        </p:txBody>
      </p:sp>
    </p:spTree>
    <p:extLst>
      <p:ext uri="{BB962C8B-B14F-4D97-AF65-F5344CB8AC3E}">
        <p14:creationId xmlns:p14="http://schemas.microsoft.com/office/powerpoint/2010/main" val="19757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83771"/>
          </a:xfrm>
        </p:spPr>
        <p:txBody>
          <a:bodyPr/>
          <a:lstStyle/>
          <a:p>
            <a:r>
              <a:rPr lang="en-US" dirty="0">
                <a:effectLst/>
              </a:rPr>
              <a:t>Geiger-Marsden Experiment</a:t>
            </a:r>
            <a:endParaRPr lang="en-IN" dirty="0"/>
          </a:p>
        </p:txBody>
      </p:sp>
      <p:pic>
        <p:nvPicPr>
          <p:cNvPr id="6" name="XBqHkraf8iE">
            <a:hlinkClick r:id="" action="ppaction://ole?verb=0"/>
          </p:cNvPr>
          <p:cNvPicPr>
            <a:picLocks noGrp="1" noRot="1" noChangeAspect="1"/>
          </p:cNvPicPr>
          <p:nvPr>
            <p:ph idx="1"/>
            <a:videoFile r:link="rId1"/>
          </p:nvPr>
        </p:nvPicPr>
        <p:blipFill>
          <a:blip r:embed="rId4"/>
          <a:stretch>
            <a:fillRect/>
          </a:stretch>
        </p:blipFill>
        <p:spPr>
          <a:xfrm>
            <a:off x="6575087" y="3977357"/>
            <a:ext cx="4798307" cy="2699048"/>
          </a:xfrm>
          <a:prstGeom prst="rect">
            <a:avLst/>
          </a:prstGeom>
        </p:spPr>
      </p:pic>
      <p:pic>
        <p:nvPicPr>
          <p:cNvPr id="4" name="Picture 3"/>
          <p:cNvPicPr>
            <a:picLocks noChangeAspect="1"/>
          </p:cNvPicPr>
          <p:nvPr/>
        </p:nvPicPr>
        <p:blipFill>
          <a:blip r:embed="rId5"/>
          <a:stretch>
            <a:fillRect/>
          </a:stretch>
        </p:blipFill>
        <p:spPr>
          <a:xfrm>
            <a:off x="442205" y="1234132"/>
            <a:ext cx="11340492" cy="2397343"/>
          </a:xfrm>
          <a:prstGeom prst="rect">
            <a:avLst/>
          </a:prstGeom>
          <a:solidFill>
            <a:schemeClr val="tx1"/>
          </a:solidFill>
        </p:spPr>
      </p:pic>
      <p:pic>
        <p:nvPicPr>
          <p:cNvPr id="5" name="kHaR2rsFNhg">
            <a:hlinkHover r:id="" action="ppaction://ole?verb=0"/>
          </p:cNvPr>
          <p:cNvPicPr>
            <a:picLocks noRot="1" noChangeAspect="1"/>
          </p:cNvPicPr>
          <p:nvPr>
            <a:videoFile r:link="rId2"/>
          </p:nvPr>
        </p:nvPicPr>
        <p:blipFill>
          <a:blip r:embed="rId4"/>
          <a:stretch>
            <a:fillRect/>
          </a:stretch>
        </p:blipFill>
        <p:spPr>
          <a:xfrm>
            <a:off x="442205" y="3966752"/>
            <a:ext cx="4605870" cy="2590802"/>
          </a:xfrm>
          <a:prstGeom prst="rect">
            <a:avLst/>
          </a:prstGeom>
        </p:spPr>
      </p:pic>
    </p:spTree>
    <p:extLst>
      <p:ext uri="{BB962C8B-B14F-4D97-AF65-F5344CB8AC3E}">
        <p14:creationId xmlns:p14="http://schemas.microsoft.com/office/powerpoint/2010/main" val="2915639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IN" dirty="0"/>
          </a:p>
        </p:txBody>
      </p:sp>
      <p:sp>
        <p:nvSpPr>
          <p:cNvPr id="3" name="Content Placeholder 2"/>
          <p:cNvSpPr>
            <a:spLocks noGrp="1"/>
          </p:cNvSpPr>
          <p:nvPr>
            <p:ph idx="1"/>
          </p:nvPr>
        </p:nvSpPr>
        <p:spPr/>
        <p:txBody>
          <a:bodyPr/>
          <a:lstStyle/>
          <a:p>
            <a:r>
              <a:rPr lang="en-IN" dirty="0"/>
              <a:t>https://phet.colorado.edu/sims/html/rutherford-scattering/latest/rutherford-scattering_en.html</a:t>
            </a:r>
          </a:p>
        </p:txBody>
      </p:sp>
    </p:spTree>
    <p:extLst>
      <p:ext uri="{BB962C8B-B14F-4D97-AF65-F5344CB8AC3E}">
        <p14:creationId xmlns:p14="http://schemas.microsoft.com/office/powerpoint/2010/main" val="3309909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53143"/>
          </a:xfrm>
        </p:spPr>
        <p:txBody>
          <a:bodyPr>
            <a:normAutofit fontScale="90000"/>
          </a:bodyPr>
          <a:lstStyle/>
          <a:p>
            <a:r>
              <a:rPr lang="en-US" dirty="0" smtClean="0">
                <a:effectLst/>
              </a:rPr>
              <a:t>Conclusion of experiment by Rutherford</a:t>
            </a:r>
            <a:endParaRPr lang="en-IN" dirty="0"/>
          </a:p>
        </p:txBody>
      </p:sp>
      <p:sp>
        <p:nvSpPr>
          <p:cNvPr id="3" name="Content Placeholder 2"/>
          <p:cNvSpPr>
            <a:spLocks noGrp="1"/>
          </p:cNvSpPr>
          <p:nvPr>
            <p:ph idx="1"/>
          </p:nvPr>
        </p:nvSpPr>
        <p:spPr>
          <a:xfrm>
            <a:off x="409302" y="1410789"/>
            <a:ext cx="11382103" cy="5120640"/>
          </a:xfrm>
        </p:spPr>
        <p:txBody>
          <a:bodyPr>
            <a:normAutofit lnSpcReduction="10000"/>
          </a:bodyPr>
          <a:lstStyle/>
          <a:p>
            <a:r>
              <a:rPr lang="en-US" dirty="0" smtClean="0">
                <a:effectLst/>
              </a:rPr>
              <a:t>As almost all </a:t>
            </a:r>
            <a:r>
              <a:rPr lang="en-US" dirty="0">
                <a:effectLst/>
              </a:rPr>
              <a:t>of the incident alpha particles would get deflected only through very small </a:t>
            </a:r>
            <a:r>
              <a:rPr lang="en-US" dirty="0" smtClean="0">
                <a:effectLst/>
              </a:rPr>
              <a:t>angles, </a:t>
            </a:r>
            <a:r>
              <a:rPr lang="en-US" dirty="0">
                <a:effectLst/>
              </a:rPr>
              <a:t>t</a:t>
            </a:r>
            <a:r>
              <a:rPr lang="en-US" dirty="0" smtClean="0">
                <a:effectLst/>
              </a:rPr>
              <a:t>he </a:t>
            </a:r>
            <a:r>
              <a:rPr lang="en-US" dirty="0">
                <a:effectLst/>
              </a:rPr>
              <a:t>volume density of the positive charge would thus be very </a:t>
            </a:r>
            <a:r>
              <a:rPr lang="en-US" dirty="0" smtClean="0">
                <a:effectLst/>
              </a:rPr>
              <a:t>small.</a:t>
            </a:r>
          </a:p>
          <a:p>
            <a:r>
              <a:rPr lang="en-US" dirty="0">
                <a:effectLst/>
              </a:rPr>
              <a:t>the alpha particles which were deflected back must have encountered a massive particle with large positive charge so that it was repelled </a:t>
            </a:r>
            <a:r>
              <a:rPr lang="en-US" dirty="0" smtClean="0">
                <a:effectLst/>
              </a:rPr>
              <a:t>back</a:t>
            </a:r>
          </a:p>
          <a:p>
            <a:r>
              <a:rPr lang="en-US" dirty="0">
                <a:effectLst/>
              </a:rPr>
              <a:t>From the fact that extremely small number of alpha particles turned back while most others passed through almost </a:t>
            </a:r>
            <a:r>
              <a:rPr lang="en-US" dirty="0" err="1">
                <a:effectLst/>
              </a:rPr>
              <a:t>undeflected</a:t>
            </a:r>
            <a:r>
              <a:rPr lang="en-US" dirty="0">
                <a:effectLst/>
              </a:rPr>
              <a:t>, he concluded that the positively charged particle in the atom must be very small in size and must contain most of the mass of the </a:t>
            </a:r>
            <a:r>
              <a:rPr lang="en-US" dirty="0" smtClean="0">
                <a:effectLst/>
              </a:rPr>
              <a:t>atom.</a:t>
            </a:r>
          </a:p>
          <a:p>
            <a:r>
              <a:rPr lang="en-US" dirty="0">
                <a:effectLst/>
              </a:rPr>
              <a:t>From the experimental data, the size of this particle was found to be about 10 </a:t>
            </a:r>
            <a:r>
              <a:rPr lang="en-US" dirty="0" err="1">
                <a:effectLst/>
              </a:rPr>
              <a:t>fm</a:t>
            </a:r>
            <a:r>
              <a:rPr lang="en-US" dirty="0">
                <a:effectLst/>
              </a:rPr>
              <a:t> (</a:t>
            </a:r>
            <a:r>
              <a:rPr lang="en-US" dirty="0" err="1">
                <a:effectLst/>
              </a:rPr>
              <a:t>femtometre</a:t>
            </a:r>
            <a:r>
              <a:rPr lang="en-US" dirty="0">
                <a:effectLst/>
              </a:rPr>
              <a:t>, 10-15) which is about 10-5 times the size of the </a:t>
            </a:r>
            <a:r>
              <a:rPr lang="en-US" dirty="0" smtClean="0">
                <a:effectLst/>
              </a:rPr>
              <a:t>atom</a:t>
            </a:r>
          </a:p>
          <a:p>
            <a:r>
              <a:rPr lang="en-US" dirty="0">
                <a:effectLst/>
              </a:rPr>
              <a:t>most alpha particles pass through </a:t>
            </a:r>
            <a:r>
              <a:rPr lang="en-US" dirty="0" smtClean="0">
                <a:effectLst/>
              </a:rPr>
              <a:t>this without deflected, because of large  </a:t>
            </a:r>
            <a:r>
              <a:rPr lang="en-US" dirty="0">
                <a:effectLst/>
              </a:rPr>
              <a:t>empty </a:t>
            </a:r>
            <a:r>
              <a:rPr lang="en-US" dirty="0" smtClean="0">
                <a:effectLst/>
              </a:rPr>
              <a:t>space in the atom. </a:t>
            </a:r>
          </a:p>
          <a:p>
            <a:r>
              <a:rPr lang="en-US" dirty="0" smtClean="0">
                <a:effectLst/>
              </a:rPr>
              <a:t>very </a:t>
            </a:r>
            <a:r>
              <a:rPr lang="en-US" dirty="0">
                <a:effectLst/>
              </a:rPr>
              <a:t>few which are in direct line with the tiny nucleus or are extremely close to it, get repelled and get deflected through large angles</a:t>
            </a:r>
            <a:endParaRPr lang="en-US" dirty="0" smtClean="0">
              <a:effectLst/>
            </a:endParaRPr>
          </a:p>
          <a:p>
            <a:endParaRPr lang="en-IN" dirty="0"/>
          </a:p>
        </p:txBody>
      </p:sp>
    </p:spTree>
    <p:extLst>
      <p:ext uri="{BB962C8B-B14F-4D97-AF65-F5344CB8AC3E}">
        <p14:creationId xmlns:p14="http://schemas.microsoft.com/office/powerpoint/2010/main" val="26757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18606"/>
          </a:xfrm>
        </p:spPr>
        <p:txBody>
          <a:bodyPr/>
          <a:lstStyle/>
          <a:p>
            <a:r>
              <a:rPr lang="en-IN" dirty="0" smtClean="0"/>
              <a:t>Rutherford’s atomic model</a:t>
            </a:r>
            <a:endParaRPr lang="en-IN" dirty="0"/>
          </a:p>
        </p:txBody>
      </p:sp>
      <p:sp>
        <p:nvSpPr>
          <p:cNvPr id="3" name="Content Placeholder 2"/>
          <p:cNvSpPr>
            <a:spLocks noGrp="1"/>
          </p:cNvSpPr>
          <p:nvPr>
            <p:ph idx="1"/>
          </p:nvPr>
        </p:nvSpPr>
        <p:spPr>
          <a:xfrm>
            <a:off x="566056" y="1428207"/>
            <a:ext cx="11295017" cy="5103222"/>
          </a:xfrm>
        </p:spPr>
        <p:txBody>
          <a:bodyPr/>
          <a:lstStyle/>
          <a:p>
            <a:r>
              <a:rPr lang="en-US" dirty="0">
                <a:effectLst/>
              </a:rPr>
              <a:t>He proposed that the entire positive charge and most (99.9%) of the mass of an </a:t>
            </a:r>
            <a:r>
              <a:rPr lang="en-US" dirty="0" smtClean="0">
                <a:effectLst/>
              </a:rPr>
              <a:t>atom and total positive charge are </a:t>
            </a:r>
            <a:r>
              <a:rPr lang="en-US" dirty="0">
                <a:effectLst/>
              </a:rPr>
              <a:t>concentrated in the central nucleus and the electrons revolve around it in circular orbits, similar to the revolution of the planets around the Sun in the Solar </a:t>
            </a:r>
            <a:r>
              <a:rPr lang="en-US" dirty="0" smtClean="0">
                <a:effectLst/>
              </a:rPr>
              <a:t>system</a:t>
            </a:r>
          </a:p>
          <a:p>
            <a:r>
              <a:rPr lang="en-US" dirty="0">
                <a:effectLst/>
              </a:rPr>
              <a:t>The revolution of the electrons was necessary as without it, the electrons would fall into the positively charged nucleus and the atom would </a:t>
            </a:r>
            <a:r>
              <a:rPr lang="en-US" dirty="0" smtClean="0">
                <a:effectLst/>
              </a:rPr>
              <a:t>collapse</a:t>
            </a:r>
          </a:p>
          <a:p>
            <a:r>
              <a:rPr lang="en-US" dirty="0">
                <a:effectLst/>
              </a:rPr>
              <a:t>The space between the orbits of the electrons </a:t>
            </a:r>
            <a:r>
              <a:rPr lang="en-US" dirty="0" smtClean="0">
                <a:effectLst/>
              </a:rPr>
              <a:t>and </a:t>
            </a:r>
            <a:r>
              <a:rPr lang="en-US" dirty="0">
                <a:effectLst/>
              </a:rPr>
              <a:t>the nucleus is mostly </a:t>
            </a:r>
            <a:r>
              <a:rPr lang="en-US" dirty="0" smtClean="0">
                <a:effectLst/>
              </a:rPr>
              <a:t>empty</a:t>
            </a:r>
          </a:p>
          <a:p>
            <a:endParaRPr lang="en-IN" dirty="0"/>
          </a:p>
        </p:txBody>
      </p:sp>
    </p:spTree>
    <p:extLst>
      <p:ext uri="{BB962C8B-B14F-4D97-AF65-F5344CB8AC3E}">
        <p14:creationId xmlns:p14="http://schemas.microsoft.com/office/powerpoint/2010/main" val="389403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609601"/>
            <a:ext cx="11355978" cy="1036320"/>
          </a:xfrm>
        </p:spPr>
        <p:txBody>
          <a:bodyPr/>
          <a:lstStyle/>
          <a:p>
            <a:r>
              <a:rPr lang="en-US" dirty="0">
                <a:effectLst/>
              </a:rPr>
              <a:t>Difficulties with Rutherford’s Model</a:t>
            </a:r>
            <a:endParaRPr lang="en-IN" dirty="0"/>
          </a:p>
        </p:txBody>
      </p:sp>
      <p:sp>
        <p:nvSpPr>
          <p:cNvPr id="3" name="Content Placeholder 2"/>
          <p:cNvSpPr>
            <a:spLocks noGrp="1"/>
          </p:cNvSpPr>
          <p:nvPr>
            <p:ph idx="1"/>
          </p:nvPr>
        </p:nvSpPr>
        <p:spPr>
          <a:xfrm>
            <a:off x="174170" y="1645921"/>
            <a:ext cx="11800115" cy="4902925"/>
          </a:xfrm>
        </p:spPr>
        <p:txBody>
          <a:bodyPr/>
          <a:lstStyle/>
          <a:p>
            <a:pPr marL="0" indent="0">
              <a:buNone/>
            </a:pPr>
            <a:r>
              <a:rPr lang="en-US" dirty="0" smtClean="0">
                <a:effectLst/>
              </a:rPr>
              <a:t>1) As per Rutherford atomic model, an </a:t>
            </a:r>
            <a:r>
              <a:rPr lang="en-US" dirty="0">
                <a:effectLst/>
              </a:rPr>
              <a:t>electron in Rutherford’s model moves uniformly along a circular orbit around the  </a:t>
            </a:r>
            <a:r>
              <a:rPr lang="en-US" dirty="0" smtClean="0">
                <a:effectLst/>
              </a:rPr>
              <a:t>nucleus.</a:t>
            </a:r>
          </a:p>
          <a:p>
            <a:r>
              <a:rPr lang="en-US" dirty="0">
                <a:effectLst/>
              </a:rPr>
              <a:t>Even  though   the   magnitude of its velocity is constant, its direction changes continuously and so the motion is an accelerated </a:t>
            </a:r>
            <a:r>
              <a:rPr lang="en-US" dirty="0" smtClean="0">
                <a:effectLst/>
              </a:rPr>
              <a:t>motion</a:t>
            </a:r>
          </a:p>
          <a:p>
            <a:r>
              <a:rPr lang="en-US" dirty="0">
                <a:effectLst/>
              </a:rPr>
              <a:t>Thus, the electron should emit electromagnetic radiation </a:t>
            </a:r>
            <a:r>
              <a:rPr lang="en-US" dirty="0" smtClean="0">
                <a:effectLst/>
              </a:rPr>
              <a:t>continuously, but this is not observed.</a:t>
            </a:r>
            <a:endParaRPr lang="en-IN" dirty="0" smtClean="0"/>
          </a:p>
          <a:p>
            <a:pPr marL="0" indent="0">
              <a:buNone/>
            </a:pPr>
            <a:r>
              <a:rPr lang="en-IN" dirty="0" smtClean="0">
                <a:effectLst/>
              </a:rPr>
              <a:t>2) </a:t>
            </a:r>
            <a:r>
              <a:rPr lang="en-US" dirty="0" smtClean="0">
                <a:effectLst/>
              </a:rPr>
              <a:t>If  electron will </a:t>
            </a:r>
            <a:r>
              <a:rPr lang="en-US" dirty="0">
                <a:effectLst/>
              </a:rPr>
              <a:t>emits radiation, its energy would decrease and consequently, the radius of its orbit would decrease </a:t>
            </a:r>
            <a:r>
              <a:rPr lang="en-US" dirty="0" smtClean="0">
                <a:effectLst/>
              </a:rPr>
              <a:t>continuously.</a:t>
            </a:r>
          </a:p>
          <a:p>
            <a:r>
              <a:rPr lang="en-US" dirty="0">
                <a:effectLst/>
              </a:rPr>
              <a:t>It would then spiral into the nucleus, causing the atom to collapse and lose its atomic </a:t>
            </a:r>
            <a:r>
              <a:rPr lang="en-US" dirty="0" smtClean="0">
                <a:effectLst/>
              </a:rPr>
              <a:t>properties, but its not observed too.</a:t>
            </a:r>
          </a:p>
          <a:p>
            <a:pPr marL="0" indent="0">
              <a:buNone/>
            </a:pPr>
            <a:endParaRPr lang="en-US" dirty="0" smtClean="0">
              <a:effectLst/>
            </a:endParaRPr>
          </a:p>
        </p:txBody>
      </p:sp>
    </p:spTree>
    <p:extLst>
      <p:ext uri="{BB962C8B-B14F-4D97-AF65-F5344CB8AC3E}">
        <p14:creationId xmlns:p14="http://schemas.microsoft.com/office/powerpoint/2010/main" val="14613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635726"/>
          </a:xfrm>
        </p:spPr>
        <p:txBody>
          <a:bodyPr/>
          <a:lstStyle/>
          <a:p>
            <a:r>
              <a:rPr lang="en-US" dirty="0">
                <a:effectLst/>
              </a:rPr>
              <a:t>Atomic Spectra</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95749" y="1402079"/>
                <a:ext cx="8934994" cy="5225144"/>
              </a:xfrm>
            </p:spPr>
            <p:txBody>
              <a:bodyPr>
                <a:normAutofit fontScale="70000" lnSpcReduction="20000"/>
              </a:bodyPr>
              <a:lstStyle/>
              <a:p>
                <a:r>
                  <a:rPr lang="en-IN" dirty="0" smtClean="0">
                    <a:effectLst/>
                  </a:rPr>
                  <a:t> </a:t>
                </a:r>
                <a:r>
                  <a:rPr lang="en-US" dirty="0">
                    <a:effectLst/>
                  </a:rPr>
                  <a:t>when  a  metallic  object is heated, it emits radiation of different </a:t>
                </a:r>
                <a:r>
                  <a:rPr lang="en-US" dirty="0" smtClean="0">
                    <a:effectLst/>
                  </a:rPr>
                  <a:t>wavelengths</a:t>
                </a:r>
              </a:p>
              <a:p>
                <a:r>
                  <a:rPr lang="en-US" dirty="0">
                    <a:effectLst/>
                  </a:rPr>
                  <a:t>When this radiation is passed through a prism, we get a continuous </a:t>
                </a:r>
                <a:r>
                  <a:rPr lang="en-US" dirty="0" smtClean="0">
                    <a:effectLst/>
                  </a:rPr>
                  <a:t>spectrum</a:t>
                </a:r>
              </a:p>
              <a:p>
                <a:r>
                  <a:rPr lang="en-US" dirty="0">
                    <a:effectLst/>
                  </a:rPr>
                  <a:t>However, the case is different when we heat hydrogen gas inside a glass tube to high </a:t>
                </a:r>
                <a:r>
                  <a:rPr lang="en-US" dirty="0" smtClean="0">
                    <a:effectLst/>
                  </a:rPr>
                  <a:t>temperatures</a:t>
                </a:r>
              </a:p>
              <a:p>
                <a:r>
                  <a:rPr lang="en-US" dirty="0">
                    <a:effectLst/>
                  </a:rPr>
                  <a:t>The emitted radiation has only a few selected wavelengths and when passed through a  prism we get what is called a line </a:t>
                </a:r>
                <a:r>
                  <a:rPr lang="en-US" dirty="0" smtClean="0">
                    <a:effectLst/>
                  </a:rPr>
                  <a:t>spectrum</a:t>
                </a:r>
              </a:p>
              <a:p>
                <a:r>
                  <a:rPr lang="en-US" dirty="0">
                    <a:effectLst/>
                  </a:rPr>
                  <a:t>It shows that hydrogen </a:t>
                </a:r>
                <a:r>
                  <a:rPr lang="en-US" dirty="0" smtClean="0">
                    <a:effectLst/>
                  </a:rPr>
                  <a:t>emits </a:t>
                </a:r>
                <a:r>
                  <a:rPr lang="en-US" dirty="0">
                    <a:effectLst/>
                  </a:rPr>
                  <a:t>radiations of wavelengths 410, 434, 486 </a:t>
                </a:r>
                <a:r>
                  <a:rPr lang="en-US" dirty="0" smtClean="0">
                    <a:effectLst/>
                  </a:rPr>
                  <a:t>and </a:t>
                </a:r>
                <a:r>
                  <a:rPr lang="en-US" dirty="0">
                    <a:effectLst/>
                  </a:rPr>
                  <a:t>656 nm and does not emit any radiation with wavelengths in between these wavelengths. </a:t>
                </a:r>
                <a:endParaRPr lang="en-US" dirty="0" smtClean="0">
                  <a:effectLst/>
                </a:endParaRPr>
              </a:p>
              <a:p>
                <a:r>
                  <a:rPr lang="en-US" dirty="0">
                    <a:effectLst/>
                  </a:rPr>
                  <a:t>The lines seen in the spectrum are called emission </a:t>
                </a:r>
                <a:r>
                  <a:rPr lang="en-US" dirty="0" smtClean="0">
                    <a:effectLst/>
                  </a:rPr>
                  <a:t>lines</a:t>
                </a:r>
              </a:p>
              <a:p>
                <a:r>
                  <a:rPr lang="en-US" dirty="0">
                    <a:effectLst/>
                  </a:rPr>
                  <a:t>Hydrogen atom also emits </a:t>
                </a:r>
                <a:r>
                  <a:rPr lang="en-US" dirty="0" smtClean="0">
                    <a:effectLst/>
                  </a:rPr>
                  <a:t>radiation </a:t>
                </a:r>
                <a:r>
                  <a:rPr lang="en-US" dirty="0">
                    <a:effectLst/>
                  </a:rPr>
                  <a:t>at some other values of wavelengths in the ultraviolet (UV), the infrared (IR) and at longer </a:t>
                </a:r>
                <a:r>
                  <a:rPr lang="en-US" dirty="0" smtClean="0">
                    <a:effectLst/>
                  </a:rPr>
                  <a:t>wavelengths</a:t>
                </a:r>
              </a:p>
              <a:p>
                <a:r>
                  <a:rPr lang="en-US" dirty="0">
                    <a:effectLst/>
                  </a:rPr>
                  <a:t>The spectral lines  can  be divided into groups known as series with names of the scientists who studied </a:t>
                </a:r>
                <a:r>
                  <a:rPr lang="en-US" dirty="0" smtClean="0">
                    <a:effectLst/>
                  </a:rPr>
                  <a:t>them</a:t>
                </a:r>
              </a:p>
              <a:p>
                <a:r>
                  <a:rPr lang="en-US" dirty="0">
                    <a:effectLst/>
                  </a:rPr>
                  <a:t>The series, starting from shorter wavelengths and going to larger wavelengths are called </a:t>
                </a:r>
                <a:r>
                  <a:rPr lang="en-US" dirty="0" smtClean="0">
                    <a:effectLst/>
                  </a:rPr>
                  <a:t>Lyman </a:t>
                </a:r>
                <a:r>
                  <a:rPr lang="en-US" dirty="0">
                    <a:effectLst/>
                  </a:rPr>
                  <a:t>series, </a:t>
                </a:r>
                <a:r>
                  <a:rPr lang="en-US" dirty="0" err="1">
                    <a:effectLst/>
                  </a:rPr>
                  <a:t>Balmer</a:t>
                </a:r>
                <a:r>
                  <a:rPr lang="en-US" dirty="0">
                    <a:effectLst/>
                  </a:rPr>
                  <a:t> series, </a:t>
                </a:r>
                <a:r>
                  <a:rPr lang="en-US" dirty="0" err="1">
                    <a:effectLst/>
                  </a:rPr>
                  <a:t>Paschen</a:t>
                </a:r>
                <a:r>
                  <a:rPr lang="en-US" dirty="0">
                    <a:effectLst/>
                  </a:rPr>
                  <a:t> series, Brackett series, </a:t>
                </a:r>
                <a:r>
                  <a:rPr lang="en-US" dirty="0" err="1">
                    <a:effectLst/>
                  </a:rPr>
                  <a:t>Pfund</a:t>
                </a:r>
                <a:r>
                  <a:rPr lang="en-US" dirty="0">
                    <a:effectLst/>
                  </a:rPr>
                  <a:t> series, etc</a:t>
                </a:r>
                <a:r>
                  <a:rPr lang="en-US" dirty="0" smtClean="0">
                    <a:effectLst/>
                  </a:rPr>
                  <a:t>.</a:t>
                </a:r>
              </a:p>
              <a:p>
                <a:r>
                  <a:rPr lang="en-US" dirty="0">
                    <a:effectLst/>
                  </a:rPr>
                  <a:t>The observed wavelengths of the emission lines are found to obey the </a:t>
                </a:r>
                <a:r>
                  <a:rPr lang="en-US" dirty="0" smtClean="0">
                    <a:effectLst/>
                  </a:rPr>
                  <a:t>relation given by, </a:t>
                </a:r>
                <a14:m>
                  <m:oMath xmlns:m="http://schemas.openxmlformats.org/officeDocument/2006/math">
                    <m:f>
                      <m:fPr>
                        <m:ctrlPr>
                          <a:rPr lang="en-US" i="1" smtClean="0">
                            <a:effectLst/>
                            <a:latin typeface="Cambria Math" panose="02040503050406030204" pitchFamily="18" charset="0"/>
                          </a:rPr>
                        </m:ctrlPr>
                      </m:fPr>
                      <m:num>
                        <m:r>
                          <a:rPr lang="en-IN" b="0" i="1" smtClean="0">
                            <a:effectLst/>
                            <a:latin typeface="Cambria Math" panose="02040503050406030204" pitchFamily="18" charset="0"/>
                          </a:rPr>
                          <m:t>1</m:t>
                        </m:r>
                      </m:num>
                      <m:den>
                        <m:r>
                          <a:rPr lang="en-US" i="1" smtClean="0">
                            <a:effectLst/>
                            <a:latin typeface="Cambria Math" panose="02040503050406030204" pitchFamily="18" charset="0"/>
                            <a:ea typeface="Cambria Math" panose="02040503050406030204" pitchFamily="18" charset="0"/>
                          </a:rPr>
                          <m:t>𝜆</m:t>
                        </m:r>
                      </m:den>
                    </m:f>
                  </m:oMath>
                </a14:m>
                <a:r>
                  <a:rPr lang="en-US" dirty="0" smtClean="0">
                    <a:effectLst/>
                  </a:rPr>
                  <a:t> = R </a:t>
                </a:r>
                <a14:m>
                  <m:oMath xmlns:m="http://schemas.openxmlformats.org/officeDocument/2006/math">
                    <m:d>
                      <m:dPr>
                        <m:ctrlPr>
                          <a:rPr lang="en-US" i="1" smtClean="0">
                            <a:effectLst/>
                            <a:latin typeface="Cambria Math" panose="02040503050406030204" pitchFamily="18" charset="0"/>
                          </a:rPr>
                        </m:ctrlPr>
                      </m:dPr>
                      <m:e>
                        <m:f>
                          <m:fPr>
                            <m:ctrlPr>
                              <a:rPr lang="en-US" i="1" smtClean="0">
                                <a:effectLst/>
                                <a:latin typeface="Cambria Math" panose="02040503050406030204" pitchFamily="18" charset="0"/>
                              </a:rPr>
                            </m:ctrlPr>
                          </m:fPr>
                          <m:num>
                            <m:r>
                              <a:rPr lang="en-IN" b="0" i="1" smtClean="0">
                                <a:effectLst/>
                                <a:latin typeface="Cambria Math" panose="02040503050406030204" pitchFamily="18" charset="0"/>
                              </a:rPr>
                              <m:t>1</m:t>
                            </m:r>
                          </m:num>
                          <m:den>
                            <m:sSup>
                              <m:sSupPr>
                                <m:ctrlPr>
                                  <a:rPr lang="en-US" i="1" smtClean="0">
                                    <a:effectLst/>
                                    <a:latin typeface="Cambria Math" panose="02040503050406030204" pitchFamily="18" charset="0"/>
                                  </a:rPr>
                                </m:ctrlPr>
                              </m:sSupPr>
                              <m:e>
                                <m:r>
                                  <a:rPr lang="en-IN" b="0" i="1" smtClean="0">
                                    <a:effectLst/>
                                    <a:latin typeface="Cambria Math" panose="02040503050406030204" pitchFamily="18" charset="0"/>
                                  </a:rPr>
                                  <m:t>𝑛</m:t>
                                </m:r>
                              </m:e>
                              <m:sup>
                                <m:r>
                                  <a:rPr lang="en-IN" b="0" i="1" smtClean="0">
                                    <a:effectLst/>
                                    <a:latin typeface="Cambria Math" panose="02040503050406030204" pitchFamily="18" charset="0"/>
                                  </a:rPr>
                                  <m:t>2</m:t>
                                </m:r>
                              </m:sup>
                            </m:sSup>
                          </m:den>
                        </m:f>
                        <m:r>
                          <a:rPr lang="en-IN" b="0" i="1" smtClean="0">
                            <a:effectLst/>
                            <a:latin typeface="Cambria Math" panose="02040503050406030204" pitchFamily="18" charset="0"/>
                          </a:rPr>
                          <m:t>−</m:t>
                        </m:r>
                        <m:f>
                          <m:fPr>
                            <m:ctrlPr>
                              <a:rPr lang="en-IN" b="0" i="1" smtClean="0">
                                <a:effectLst/>
                                <a:latin typeface="Cambria Math" panose="02040503050406030204" pitchFamily="18" charset="0"/>
                              </a:rPr>
                            </m:ctrlPr>
                          </m:fPr>
                          <m:num>
                            <m:r>
                              <a:rPr lang="en-IN" b="0" i="1" smtClean="0">
                                <a:effectLst/>
                                <a:latin typeface="Cambria Math" panose="02040503050406030204" pitchFamily="18" charset="0"/>
                              </a:rPr>
                              <m:t>1</m:t>
                            </m:r>
                          </m:num>
                          <m:den>
                            <m:sSup>
                              <m:sSupPr>
                                <m:ctrlPr>
                                  <a:rPr lang="en-IN" b="0" i="1" smtClean="0">
                                    <a:effectLst/>
                                    <a:latin typeface="Cambria Math" panose="02040503050406030204" pitchFamily="18" charset="0"/>
                                  </a:rPr>
                                </m:ctrlPr>
                              </m:sSupPr>
                              <m:e>
                                <m:r>
                                  <a:rPr lang="en-IN" b="0" i="1" smtClean="0">
                                    <a:effectLst/>
                                    <a:latin typeface="Cambria Math" panose="02040503050406030204" pitchFamily="18" charset="0"/>
                                  </a:rPr>
                                  <m:t>𝑚</m:t>
                                </m:r>
                              </m:e>
                              <m:sup>
                                <m:r>
                                  <a:rPr lang="en-IN" b="0" i="1" smtClean="0">
                                    <a:effectLst/>
                                    <a:latin typeface="Cambria Math" panose="02040503050406030204" pitchFamily="18" charset="0"/>
                                  </a:rPr>
                                  <m:t>2</m:t>
                                </m:r>
                              </m:sup>
                            </m:sSup>
                          </m:den>
                        </m:f>
                      </m:e>
                    </m:d>
                  </m:oMath>
                </a14:m>
                <a:endParaRPr lang="en-US" dirty="0" smtClean="0">
                  <a:effectLst/>
                </a:endParaRPr>
              </a:p>
              <a:p>
                <a:r>
                  <a:rPr lang="en-US" dirty="0">
                    <a:effectLst/>
                  </a:rPr>
                  <a:t>Here </a:t>
                </a:r>
                <a14:m>
                  <m:oMath xmlns:m="http://schemas.openxmlformats.org/officeDocument/2006/math">
                    <m:r>
                      <a:rPr lang="en-US" i="1">
                        <a:effectLst/>
                        <a:latin typeface="Cambria Math" panose="02040503050406030204" pitchFamily="18" charset="0"/>
                        <a:ea typeface="Cambria Math" panose="02040503050406030204" pitchFamily="18" charset="0"/>
                      </a:rPr>
                      <m:t>𝜆</m:t>
                    </m:r>
                    <m:r>
                      <a:rPr lang="en-US" i="1">
                        <a:effectLst/>
                        <a:latin typeface="Cambria Math" panose="02040503050406030204" pitchFamily="18" charset="0"/>
                        <a:ea typeface="Cambria Math" panose="02040503050406030204" pitchFamily="18" charset="0"/>
                      </a:rPr>
                      <m:t> </m:t>
                    </m:r>
                  </m:oMath>
                </a14:m>
                <a:r>
                  <a:rPr lang="en-US" dirty="0">
                    <a:effectLst/>
                  </a:rPr>
                  <a:t>is the wavelength of a line, </a:t>
                </a:r>
                <a:r>
                  <a:rPr lang="en-US" i="1" dirty="0">
                    <a:effectLst/>
                  </a:rPr>
                  <a:t>R </a:t>
                </a:r>
                <a:r>
                  <a:rPr lang="en-US" dirty="0">
                    <a:effectLst/>
                  </a:rPr>
                  <a:t>is </a:t>
                </a:r>
                <a:r>
                  <a:rPr lang="en-US" dirty="0" smtClean="0">
                    <a:effectLst/>
                  </a:rPr>
                  <a:t>a</a:t>
                </a:r>
                <a:r>
                  <a:rPr lang="en-IN" dirty="0">
                    <a:effectLst/>
                  </a:rPr>
                  <a:t>m</a:t>
                </a:r>
                <a:r>
                  <a:rPr lang="en-US" dirty="0" smtClean="0">
                    <a:effectLst/>
                  </a:rPr>
                  <a:t>constant </a:t>
                </a:r>
                <a:r>
                  <a:rPr lang="en-US" dirty="0">
                    <a:effectLst/>
                  </a:rPr>
                  <a:t>and </a:t>
                </a:r>
                <a:r>
                  <a:rPr lang="en-US" i="1" dirty="0">
                    <a:effectLst/>
                  </a:rPr>
                  <a:t>n  </a:t>
                </a:r>
                <a:r>
                  <a:rPr lang="en-US" dirty="0">
                    <a:effectLst/>
                  </a:rPr>
                  <a:t>and  </a:t>
                </a:r>
                <a:r>
                  <a:rPr lang="en-US" i="1" dirty="0">
                    <a:effectLst/>
                  </a:rPr>
                  <a:t>m  </a:t>
                </a:r>
                <a:r>
                  <a:rPr lang="en-US" dirty="0">
                    <a:effectLst/>
                  </a:rPr>
                  <a:t>are  integers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95749" y="1402079"/>
                <a:ext cx="8934994" cy="5225144"/>
              </a:xfrm>
              <a:blipFill>
                <a:blip r:embed="rId2"/>
                <a:stretch>
                  <a:fillRect l="-68" t="-233"/>
                </a:stretch>
              </a:blipFill>
            </p:spPr>
            <p:txBody>
              <a:bodyPr/>
              <a:lstStyle/>
              <a:p>
                <a:r>
                  <a:rPr lang="en-IN">
                    <a:noFill/>
                  </a:rPr>
                  <a:t> </a:t>
                </a:r>
              </a:p>
            </p:txBody>
          </p:sp>
        </mc:Fallback>
      </mc:AlternateContent>
      <p:sp>
        <p:nvSpPr>
          <p:cNvPr id="4"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7" name="Group 16"/>
          <p:cNvGrpSpPr/>
          <p:nvPr/>
        </p:nvGrpSpPr>
        <p:grpSpPr>
          <a:xfrm>
            <a:off x="28677" y="2287673"/>
            <a:ext cx="2967072" cy="1611084"/>
            <a:chOff x="28677" y="2287673"/>
            <a:chExt cx="3082834" cy="1611084"/>
          </a:xfrm>
        </p:grpSpPr>
        <p:sp>
          <p:nvSpPr>
            <p:cNvPr id="16" name="Rounded Rectangle 15"/>
            <p:cNvSpPr/>
            <p:nvPr/>
          </p:nvSpPr>
          <p:spPr>
            <a:xfrm>
              <a:off x="28677" y="2287673"/>
              <a:ext cx="3082834" cy="161108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1"/>
            <p:cNvGrpSpPr>
              <a:grpSpLocks/>
            </p:cNvGrpSpPr>
            <p:nvPr/>
          </p:nvGrpSpPr>
          <p:grpSpPr bwMode="auto">
            <a:xfrm>
              <a:off x="168411" y="2414558"/>
              <a:ext cx="2827338" cy="1357313"/>
              <a:chOff x="0" y="0"/>
              <a:chExt cx="4452" cy="2137"/>
            </a:xfrm>
          </p:grpSpPr>
          <p:sp>
            <p:nvSpPr>
              <p:cNvPr id="6" name="Rectangle 21"/>
              <p:cNvSpPr>
                <a:spLocks noChangeArrowheads="1"/>
              </p:cNvSpPr>
              <p:nvPr/>
            </p:nvSpPr>
            <p:spPr bwMode="auto">
              <a:xfrm>
                <a:off x="13" y="13"/>
                <a:ext cx="4268" cy="107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Rectangle 20"/>
              <p:cNvSpPr>
                <a:spLocks noChangeArrowheads="1"/>
              </p:cNvSpPr>
              <p:nvPr/>
            </p:nvSpPr>
            <p:spPr bwMode="auto">
              <a:xfrm>
                <a:off x="13" y="13"/>
                <a:ext cx="4268" cy="1075"/>
              </a:xfrm>
              <a:prstGeom prst="rect">
                <a:avLst/>
              </a:prstGeom>
              <a:noFill/>
              <a:ln w="17717">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Line 19"/>
              <p:cNvSpPr>
                <a:spLocks noChangeShapeType="1"/>
              </p:cNvSpPr>
              <p:nvPr/>
            </p:nvSpPr>
            <p:spPr bwMode="auto">
              <a:xfrm>
                <a:off x="2102" y="14"/>
                <a:ext cx="0" cy="1074"/>
              </a:xfrm>
              <a:prstGeom prst="line">
                <a:avLst/>
              </a:prstGeom>
              <a:noFill/>
              <a:ln w="39384">
                <a:solidFill>
                  <a:srgbClr val="237B33"/>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18"/>
              <p:cNvSpPr>
                <a:spLocks noChangeArrowheads="1"/>
              </p:cNvSpPr>
              <p:nvPr/>
            </p:nvSpPr>
            <p:spPr bwMode="auto">
              <a:xfrm>
                <a:off x="2070" y="13"/>
                <a:ext cx="63" cy="1075"/>
              </a:xfrm>
              <a:prstGeom prst="rect">
                <a:avLst/>
              </a:prstGeom>
              <a:noFill/>
              <a:ln w="17717">
                <a:solidFill>
                  <a:srgbClr val="237B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Line 17"/>
              <p:cNvSpPr>
                <a:spLocks noChangeShapeType="1"/>
              </p:cNvSpPr>
              <p:nvPr/>
            </p:nvSpPr>
            <p:spPr bwMode="auto">
              <a:xfrm>
                <a:off x="3941" y="14"/>
                <a:ext cx="0" cy="1076"/>
              </a:xfrm>
              <a:prstGeom prst="line">
                <a:avLst/>
              </a:prstGeom>
              <a:noFill/>
              <a:ln w="39384">
                <a:solidFill>
                  <a:srgbClr val="E23622"/>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6"/>
              <p:cNvSpPr>
                <a:spLocks noChangeArrowheads="1"/>
              </p:cNvSpPr>
              <p:nvPr/>
            </p:nvSpPr>
            <p:spPr bwMode="auto">
              <a:xfrm>
                <a:off x="3909" y="13"/>
                <a:ext cx="63" cy="1076"/>
              </a:xfrm>
              <a:prstGeom prst="rect">
                <a:avLst/>
              </a:prstGeom>
              <a:noFill/>
              <a:ln w="17717">
                <a:solidFill>
                  <a:srgbClr val="E2362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 y="0"/>
                <a:ext cx="489" cy="21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 y="1995"/>
                <a:ext cx="213" cy="14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 y="1844"/>
                <a:ext cx="217" cy="1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 y="1188"/>
                <a:ext cx="145" cy="4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 y="1681"/>
                <a:ext cx="217" cy="13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1846"/>
                <a:ext cx="217" cy="28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1680"/>
                <a:ext cx="217" cy="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0" y="1188"/>
                <a:ext cx="145" cy="400"/>
              </a:xfrm>
              <a:prstGeom prst="rect">
                <a:avLst/>
              </a:prstGeom>
              <a:noFill/>
              <a:extLst>
                <a:ext uri="{909E8E84-426E-40DD-AFC4-6F175D3DCCD1}">
                  <a14:hiddenFill xmlns:a14="http://schemas.microsoft.com/office/drawing/2010/main">
                    <a:solidFill>
                      <a:srgbClr val="FFFFFF"/>
                    </a:solidFill>
                  </a14:hiddenFill>
                </a:ext>
              </a:extLst>
            </p:spPr>
          </p:pic>
          <p:sp>
            <p:nvSpPr>
              <p:cNvPr id="12" name="Line 7"/>
              <p:cNvSpPr>
                <a:spLocks noChangeShapeType="1"/>
              </p:cNvSpPr>
              <p:nvPr/>
            </p:nvSpPr>
            <p:spPr bwMode="auto">
              <a:xfrm>
                <a:off x="306" y="1472"/>
                <a:ext cx="543" cy="0"/>
              </a:xfrm>
              <a:prstGeom prst="line">
                <a:avLst/>
              </a:prstGeom>
              <a:noFill/>
              <a:ln w="1270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 y="1421"/>
                <a:ext cx="141" cy="10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17" y="1344"/>
                <a:ext cx="434" cy="1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4"/>
              <p:cNvSpPr txBox="1">
                <a:spLocks noChangeArrowheads="1"/>
              </p:cNvSpPr>
              <p:nvPr/>
            </p:nvSpPr>
            <p:spPr bwMode="auto">
              <a:xfrm>
                <a:off x="335" y="1155"/>
                <a:ext cx="36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31F20"/>
                    </a:solidFill>
                    <a:effectLst/>
                    <a:latin typeface="Arial" panose="020B0604020202020204" pitchFamily="34" charset="0"/>
                    <a:ea typeface="Times New Roman" panose="02020603050405020304" pitchFamily="18" charset="0"/>
                  </a:rPr>
                  <a:t>UV</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2566" y="1200"/>
                <a:ext cx="6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31F20"/>
                    </a:solidFill>
                    <a:effectLst/>
                    <a:latin typeface="Arial" panose="020B0604020202020204" pitchFamily="34" charset="0"/>
                    <a:ea typeface="Times New Roman" panose="02020603050405020304" pitchFamily="18" charset="0"/>
                  </a:rPr>
                  <a:t>visible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Text Box 2"/>
              <p:cNvSpPr txBox="1">
                <a:spLocks noChangeArrowheads="1"/>
              </p:cNvSpPr>
              <p:nvPr/>
            </p:nvSpPr>
            <p:spPr bwMode="auto">
              <a:xfrm>
                <a:off x="4057" y="1130"/>
                <a:ext cx="2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31F20"/>
                    </a:solidFill>
                    <a:effectLst/>
                    <a:latin typeface="Arial" panose="020B0604020202020204" pitchFamily="34" charset="0"/>
                    <a:ea typeface="Times New Roman" panose="02020603050405020304" pitchFamily="18" charset="0"/>
                  </a:rPr>
                  <a:t>IR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spTree>
    <p:extLst>
      <p:ext uri="{BB962C8B-B14F-4D97-AF65-F5344CB8AC3E}">
        <p14:creationId xmlns:p14="http://schemas.microsoft.com/office/powerpoint/2010/main" val="20680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1279</TotalTime>
  <Words>1517</Words>
  <Application>Microsoft Office PowerPoint</Application>
  <PresentationFormat>Widescreen</PresentationFormat>
  <Paragraphs>132</Paragraphs>
  <Slides>20</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Cambria Math</vt:lpstr>
      <vt:lpstr>Rockwell</vt:lpstr>
      <vt:lpstr>Times New Roman</vt:lpstr>
      <vt:lpstr>Damask</vt:lpstr>
      <vt:lpstr>Structure of atom and nuclei</vt:lpstr>
      <vt:lpstr>Dalton theory for structure of atom</vt:lpstr>
      <vt:lpstr>Thomson’s Atomic Model</vt:lpstr>
      <vt:lpstr>Geiger-Marsden Experiment</vt:lpstr>
      <vt:lpstr>Observation</vt:lpstr>
      <vt:lpstr>Conclusion of experiment by Rutherford</vt:lpstr>
      <vt:lpstr>Rutherford’s atomic model</vt:lpstr>
      <vt:lpstr>Difficulties with Rutherford’s Model</vt:lpstr>
      <vt:lpstr>Atomic Spectra</vt:lpstr>
      <vt:lpstr>Bohr’s Atomic Model</vt:lpstr>
      <vt:lpstr>Energy of the Electrons</vt:lpstr>
      <vt:lpstr>Energy level diagram for hydrogen atom</vt:lpstr>
      <vt:lpstr>Rydberg’s formula or empirical formula</vt:lpstr>
      <vt:lpstr>Limitations of Bohr’s Model</vt:lpstr>
      <vt:lpstr>De Broglie’s Explanation for bohr’s second postulate</vt:lpstr>
      <vt:lpstr>Constituents of a Nucleus</vt:lpstr>
      <vt:lpstr>Units for measuring masses of atoms and subatomic particles</vt:lpstr>
      <vt:lpstr>Law of Radioactive Decay</vt:lpstr>
      <vt:lpstr>Calculate the binding energy of an alpha particle given its mass to be 4.00151 u.</vt:lpstr>
      <vt:lpstr>An electron in hydrogen atom stays in  its second orbit for 10-8 s. How many revolutions will it make around the nucleus in that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atom and nuclei</dc:title>
  <dc:creator>siraj</dc:creator>
  <cp:lastModifiedBy>siraj</cp:lastModifiedBy>
  <cp:revision>61</cp:revision>
  <dcterms:created xsi:type="dcterms:W3CDTF">2020-12-09T07:02:26Z</dcterms:created>
  <dcterms:modified xsi:type="dcterms:W3CDTF">2024-06-28T06:51:04Z</dcterms:modified>
</cp:coreProperties>
</file>