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7" r:id="rId3"/>
    <p:sldId id="278" r:id="rId4"/>
    <p:sldId id="260" r:id="rId5"/>
    <p:sldId id="259" r:id="rId6"/>
    <p:sldId id="279" r:id="rId7"/>
    <p:sldId id="280" r:id="rId8"/>
    <p:sldId id="266" r:id="rId9"/>
    <p:sldId id="261" r:id="rId10"/>
    <p:sldId id="267" r:id="rId11"/>
    <p:sldId id="273" r:id="rId12"/>
    <p:sldId id="272" r:id="rId13"/>
    <p:sldId id="269" r:id="rId14"/>
    <p:sldId id="274" r:id="rId15"/>
    <p:sldId id="282" r:id="rId16"/>
    <p:sldId id="281" r:id="rId17"/>
    <p:sldId id="275" r:id="rId18"/>
    <p:sldId id="276"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90"/>
    <p:restoredTop sz="94721"/>
  </p:normalViewPr>
  <p:slideViewPr>
    <p:cSldViewPr snapToGrid="0">
      <p:cViewPr varScale="1">
        <p:scale>
          <a:sx n="168" d="100"/>
          <a:sy n="168" d="100"/>
        </p:scale>
        <p:origin x="21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api.trafikinfo.trafikverket.se/"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png"/><Relationship Id="rId5" Type="http://schemas.openxmlformats.org/officeDocument/2006/relationships/hyperlink" Target="https://api.trafikinfo.trafikverket.se/" TargetMode="External"/><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85922-C7FF-419D-99C3-6A77B25306A4}"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E47D384-678E-4B76-8D4B-D260BDDFDCA9}">
      <dgm:prSet/>
      <dgm:spPr/>
      <dgm:t>
        <a:bodyPr/>
        <a:lstStyle/>
        <a:p>
          <a:r>
            <a:rPr lang="en-IN" b="1" dirty="0"/>
            <a:t>Problem Statement : </a:t>
          </a:r>
          <a:r>
            <a:rPr lang="en-IN" dirty="0"/>
            <a:t>Train delays are a global problem that affect commuters, companies, and transportation networks all around the world.</a:t>
          </a:r>
          <a:endParaRPr lang="en-US" dirty="0"/>
        </a:p>
      </dgm:t>
    </dgm:pt>
    <dgm:pt modelId="{4763AF98-1D9E-4697-BDFE-62B4A216DCC4}" type="parTrans" cxnId="{934DD88B-E9BA-4B31-A381-D8BAD5978D95}">
      <dgm:prSet/>
      <dgm:spPr/>
      <dgm:t>
        <a:bodyPr/>
        <a:lstStyle/>
        <a:p>
          <a:endParaRPr lang="en-US"/>
        </a:p>
      </dgm:t>
    </dgm:pt>
    <dgm:pt modelId="{E83AAD3C-6BAB-4EB4-AAA3-456B9303BA2A}" type="sibTrans" cxnId="{934DD88B-E9BA-4B31-A381-D8BAD5978D95}">
      <dgm:prSet phldrT="01"/>
      <dgm:spPr/>
      <dgm:t>
        <a:bodyPr/>
        <a:lstStyle/>
        <a:p>
          <a:r>
            <a:rPr lang="en-US"/>
            <a:t>01</a:t>
          </a:r>
        </a:p>
      </dgm:t>
    </dgm:pt>
    <dgm:pt modelId="{EFA7B1B2-396F-43D3-A53B-461E5E9FC7BC}">
      <dgm:prSet/>
      <dgm:spPr/>
      <dgm:t>
        <a:bodyPr/>
        <a:lstStyle/>
        <a:p>
          <a:r>
            <a:rPr lang="en-IN" b="1" dirty="0"/>
            <a:t>Significance: </a:t>
          </a:r>
          <a:r>
            <a:rPr lang="en-IN" dirty="0"/>
            <a:t>Dependable train services are essential for economic productivity, environmental sustainability, and urban mobility.</a:t>
          </a:r>
          <a:endParaRPr lang="en-US" dirty="0"/>
        </a:p>
      </dgm:t>
    </dgm:pt>
    <dgm:pt modelId="{76057D9E-431B-44D2-B348-DBC5A12014F0}" type="parTrans" cxnId="{0F409A3E-44BB-4DF5-BE8A-AC1C83D2BF07}">
      <dgm:prSet/>
      <dgm:spPr/>
      <dgm:t>
        <a:bodyPr/>
        <a:lstStyle/>
        <a:p>
          <a:endParaRPr lang="en-US"/>
        </a:p>
      </dgm:t>
    </dgm:pt>
    <dgm:pt modelId="{ACBEDC37-7911-40A3-91FB-C7789F0914F7}" type="sibTrans" cxnId="{0F409A3E-44BB-4DF5-BE8A-AC1C83D2BF07}">
      <dgm:prSet phldrT="02"/>
      <dgm:spPr/>
      <dgm:t>
        <a:bodyPr/>
        <a:lstStyle/>
        <a:p>
          <a:r>
            <a:rPr lang="en-US"/>
            <a:t>02</a:t>
          </a:r>
        </a:p>
      </dgm:t>
    </dgm:pt>
    <dgm:pt modelId="{47B17D47-3587-42C1-B2DE-EEE6C5B57BC6}">
      <dgm:prSet/>
      <dgm:spPr/>
      <dgm:t>
        <a:bodyPr/>
        <a:lstStyle/>
        <a:p>
          <a:r>
            <a:rPr lang="en-IN" b="1" dirty="0"/>
            <a:t>Goal: </a:t>
          </a:r>
          <a:r>
            <a:rPr lang="en-IN" dirty="0"/>
            <a:t>We want to create a machine learning model that can anticipate train delays with accuracy and lessen the effects they have on stakeholders.</a:t>
          </a:r>
          <a:endParaRPr lang="en-US" dirty="0"/>
        </a:p>
      </dgm:t>
    </dgm:pt>
    <dgm:pt modelId="{AD7C3532-459C-44E8-8ACA-AD6B65254AEB}" type="parTrans" cxnId="{F5B4A965-D5B4-46FF-9433-D57DFE397572}">
      <dgm:prSet/>
      <dgm:spPr/>
      <dgm:t>
        <a:bodyPr/>
        <a:lstStyle/>
        <a:p>
          <a:endParaRPr lang="en-US"/>
        </a:p>
      </dgm:t>
    </dgm:pt>
    <dgm:pt modelId="{F4FA4C5D-79C0-4544-9518-63DDC1014235}" type="sibTrans" cxnId="{F5B4A965-D5B4-46FF-9433-D57DFE397572}">
      <dgm:prSet phldrT="03"/>
      <dgm:spPr/>
      <dgm:t>
        <a:bodyPr/>
        <a:lstStyle/>
        <a:p>
          <a:r>
            <a:rPr lang="en-US"/>
            <a:t>03</a:t>
          </a:r>
        </a:p>
      </dgm:t>
    </dgm:pt>
    <dgm:pt modelId="{994D792E-7AEA-4957-B0A3-CD3F8C76F040}">
      <dgm:prSet/>
      <dgm:spPr/>
      <dgm:t>
        <a:bodyPr/>
        <a:lstStyle/>
        <a:p>
          <a:r>
            <a:rPr lang="en-US" b="1" dirty="0"/>
            <a:t>Objectives: </a:t>
          </a:r>
          <a:r>
            <a:rPr lang="en-US" dirty="0"/>
            <a:t>In this presentation, we will delve into the methodologies, results, and implications of our ML project on predicting train delays.</a:t>
          </a:r>
        </a:p>
      </dgm:t>
    </dgm:pt>
    <dgm:pt modelId="{8CBBC334-7791-4527-A86E-8A0694EEAB36}" type="parTrans" cxnId="{A1905A32-CF19-4807-BB86-6F34FC631D32}">
      <dgm:prSet/>
      <dgm:spPr/>
      <dgm:t>
        <a:bodyPr/>
        <a:lstStyle/>
        <a:p>
          <a:endParaRPr lang="en-US"/>
        </a:p>
      </dgm:t>
    </dgm:pt>
    <dgm:pt modelId="{D7EEA736-795A-4970-8158-92D301203201}" type="sibTrans" cxnId="{A1905A32-CF19-4807-BB86-6F34FC631D32}">
      <dgm:prSet phldrT="04"/>
      <dgm:spPr/>
      <dgm:t>
        <a:bodyPr/>
        <a:lstStyle/>
        <a:p>
          <a:r>
            <a:rPr lang="en-US"/>
            <a:t>04</a:t>
          </a:r>
        </a:p>
      </dgm:t>
    </dgm:pt>
    <dgm:pt modelId="{7006BAB8-F3CB-BB43-AA28-B8CA5CFC8A8A}" type="pres">
      <dgm:prSet presAssocID="{7FB85922-C7FF-419D-99C3-6A77B25306A4}" presName="Name0" presStyleCnt="0">
        <dgm:presLayoutVars>
          <dgm:animLvl val="lvl"/>
          <dgm:resizeHandles val="exact"/>
        </dgm:presLayoutVars>
      </dgm:prSet>
      <dgm:spPr/>
    </dgm:pt>
    <dgm:pt modelId="{42A38045-FAEE-C445-9A58-E69E6A6B843C}" type="pres">
      <dgm:prSet presAssocID="{9E47D384-678E-4B76-8D4B-D260BDDFDCA9}" presName="compositeNode" presStyleCnt="0">
        <dgm:presLayoutVars>
          <dgm:bulletEnabled val="1"/>
        </dgm:presLayoutVars>
      </dgm:prSet>
      <dgm:spPr/>
    </dgm:pt>
    <dgm:pt modelId="{72881EE0-C563-304E-90B6-212734453466}" type="pres">
      <dgm:prSet presAssocID="{9E47D384-678E-4B76-8D4B-D260BDDFDCA9}" presName="bgRect" presStyleLbl="alignNode1" presStyleIdx="0" presStyleCnt="4"/>
      <dgm:spPr/>
    </dgm:pt>
    <dgm:pt modelId="{9690A6AF-5F66-244C-BA2B-4F54206B307E}" type="pres">
      <dgm:prSet presAssocID="{E83AAD3C-6BAB-4EB4-AAA3-456B9303BA2A}" presName="sibTransNodeRect" presStyleLbl="alignNode1" presStyleIdx="0" presStyleCnt="4">
        <dgm:presLayoutVars>
          <dgm:chMax val="0"/>
          <dgm:bulletEnabled val="1"/>
        </dgm:presLayoutVars>
      </dgm:prSet>
      <dgm:spPr/>
    </dgm:pt>
    <dgm:pt modelId="{19885BBB-CC55-F34E-A51F-25FDBBFE1733}" type="pres">
      <dgm:prSet presAssocID="{9E47D384-678E-4B76-8D4B-D260BDDFDCA9}" presName="nodeRect" presStyleLbl="alignNode1" presStyleIdx="0" presStyleCnt="4">
        <dgm:presLayoutVars>
          <dgm:bulletEnabled val="1"/>
        </dgm:presLayoutVars>
      </dgm:prSet>
      <dgm:spPr/>
    </dgm:pt>
    <dgm:pt modelId="{A1210B15-81E7-174D-A8D4-8407D4FC7E6F}" type="pres">
      <dgm:prSet presAssocID="{E83AAD3C-6BAB-4EB4-AAA3-456B9303BA2A}" presName="sibTrans" presStyleCnt="0"/>
      <dgm:spPr/>
    </dgm:pt>
    <dgm:pt modelId="{CE35A095-C92D-CA43-9E5A-BE5F6C9615FE}" type="pres">
      <dgm:prSet presAssocID="{EFA7B1B2-396F-43D3-A53B-461E5E9FC7BC}" presName="compositeNode" presStyleCnt="0">
        <dgm:presLayoutVars>
          <dgm:bulletEnabled val="1"/>
        </dgm:presLayoutVars>
      </dgm:prSet>
      <dgm:spPr/>
    </dgm:pt>
    <dgm:pt modelId="{BCBE1D48-8016-4641-A1F1-0D603898FFD4}" type="pres">
      <dgm:prSet presAssocID="{EFA7B1B2-396F-43D3-A53B-461E5E9FC7BC}" presName="bgRect" presStyleLbl="alignNode1" presStyleIdx="1" presStyleCnt="4"/>
      <dgm:spPr/>
    </dgm:pt>
    <dgm:pt modelId="{0A8C497D-5DCE-BB42-8E06-2F744C6F6C34}" type="pres">
      <dgm:prSet presAssocID="{ACBEDC37-7911-40A3-91FB-C7789F0914F7}" presName="sibTransNodeRect" presStyleLbl="alignNode1" presStyleIdx="1" presStyleCnt="4">
        <dgm:presLayoutVars>
          <dgm:chMax val="0"/>
          <dgm:bulletEnabled val="1"/>
        </dgm:presLayoutVars>
      </dgm:prSet>
      <dgm:spPr/>
    </dgm:pt>
    <dgm:pt modelId="{650A471A-DF35-8240-81CF-8A1FF1321B8A}" type="pres">
      <dgm:prSet presAssocID="{EFA7B1B2-396F-43D3-A53B-461E5E9FC7BC}" presName="nodeRect" presStyleLbl="alignNode1" presStyleIdx="1" presStyleCnt="4">
        <dgm:presLayoutVars>
          <dgm:bulletEnabled val="1"/>
        </dgm:presLayoutVars>
      </dgm:prSet>
      <dgm:spPr/>
    </dgm:pt>
    <dgm:pt modelId="{6AA94EE7-919F-4C4C-8FC3-A972EB578450}" type="pres">
      <dgm:prSet presAssocID="{ACBEDC37-7911-40A3-91FB-C7789F0914F7}" presName="sibTrans" presStyleCnt="0"/>
      <dgm:spPr/>
    </dgm:pt>
    <dgm:pt modelId="{FBE654DA-8B82-404B-892E-E4FD384BF4F3}" type="pres">
      <dgm:prSet presAssocID="{47B17D47-3587-42C1-B2DE-EEE6C5B57BC6}" presName="compositeNode" presStyleCnt="0">
        <dgm:presLayoutVars>
          <dgm:bulletEnabled val="1"/>
        </dgm:presLayoutVars>
      </dgm:prSet>
      <dgm:spPr/>
    </dgm:pt>
    <dgm:pt modelId="{AEC2E468-2706-9242-AC4F-C9020D2FF122}" type="pres">
      <dgm:prSet presAssocID="{47B17D47-3587-42C1-B2DE-EEE6C5B57BC6}" presName="bgRect" presStyleLbl="alignNode1" presStyleIdx="2" presStyleCnt="4"/>
      <dgm:spPr/>
    </dgm:pt>
    <dgm:pt modelId="{B700AB89-FA7D-F04F-97B2-E24212CC8F86}" type="pres">
      <dgm:prSet presAssocID="{F4FA4C5D-79C0-4544-9518-63DDC1014235}" presName="sibTransNodeRect" presStyleLbl="alignNode1" presStyleIdx="2" presStyleCnt="4">
        <dgm:presLayoutVars>
          <dgm:chMax val="0"/>
          <dgm:bulletEnabled val="1"/>
        </dgm:presLayoutVars>
      </dgm:prSet>
      <dgm:spPr/>
    </dgm:pt>
    <dgm:pt modelId="{5B2885F3-A817-4044-890B-A83605B715D6}" type="pres">
      <dgm:prSet presAssocID="{47B17D47-3587-42C1-B2DE-EEE6C5B57BC6}" presName="nodeRect" presStyleLbl="alignNode1" presStyleIdx="2" presStyleCnt="4">
        <dgm:presLayoutVars>
          <dgm:bulletEnabled val="1"/>
        </dgm:presLayoutVars>
      </dgm:prSet>
      <dgm:spPr/>
    </dgm:pt>
    <dgm:pt modelId="{636AC8D4-884A-6042-813F-BFDB78AD0298}" type="pres">
      <dgm:prSet presAssocID="{F4FA4C5D-79C0-4544-9518-63DDC1014235}" presName="sibTrans" presStyleCnt="0"/>
      <dgm:spPr/>
    </dgm:pt>
    <dgm:pt modelId="{DE34C787-A396-6C4C-A7B0-0BF03D6EF86B}" type="pres">
      <dgm:prSet presAssocID="{994D792E-7AEA-4957-B0A3-CD3F8C76F040}" presName="compositeNode" presStyleCnt="0">
        <dgm:presLayoutVars>
          <dgm:bulletEnabled val="1"/>
        </dgm:presLayoutVars>
      </dgm:prSet>
      <dgm:spPr/>
    </dgm:pt>
    <dgm:pt modelId="{7327DA99-5EFA-994C-AE7F-7642D9811F58}" type="pres">
      <dgm:prSet presAssocID="{994D792E-7AEA-4957-B0A3-CD3F8C76F040}" presName="bgRect" presStyleLbl="alignNode1" presStyleIdx="3" presStyleCnt="4"/>
      <dgm:spPr/>
    </dgm:pt>
    <dgm:pt modelId="{DA8043CE-76EB-2B4D-AF3D-D05D62729F88}" type="pres">
      <dgm:prSet presAssocID="{D7EEA736-795A-4970-8158-92D301203201}" presName="sibTransNodeRect" presStyleLbl="alignNode1" presStyleIdx="3" presStyleCnt="4">
        <dgm:presLayoutVars>
          <dgm:chMax val="0"/>
          <dgm:bulletEnabled val="1"/>
        </dgm:presLayoutVars>
      </dgm:prSet>
      <dgm:spPr/>
    </dgm:pt>
    <dgm:pt modelId="{9C5EBEE1-0839-8F4D-B91B-8C84DA4DEF74}" type="pres">
      <dgm:prSet presAssocID="{994D792E-7AEA-4957-B0A3-CD3F8C76F040}" presName="nodeRect" presStyleLbl="alignNode1" presStyleIdx="3" presStyleCnt="4">
        <dgm:presLayoutVars>
          <dgm:bulletEnabled val="1"/>
        </dgm:presLayoutVars>
      </dgm:prSet>
      <dgm:spPr/>
    </dgm:pt>
  </dgm:ptLst>
  <dgm:cxnLst>
    <dgm:cxn modelId="{1F331418-A7BA-CC4B-B28C-916974E72842}" type="presOf" srcId="{47B17D47-3587-42C1-B2DE-EEE6C5B57BC6}" destId="{5B2885F3-A817-4044-890B-A83605B715D6}" srcOrd="1" destOrd="0" presId="urn:microsoft.com/office/officeart/2016/7/layout/LinearBlockProcessNumbered"/>
    <dgm:cxn modelId="{A1905A32-CF19-4807-BB86-6F34FC631D32}" srcId="{7FB85922-C7FF-419D-99C3-6A77B25306A4}" destId="{994D792E-7AEA-4957-B0A3-CD3F8C76F040}" srcOrd="3" destOrd="0" parTransId="{8CBBC334-7791-4527-A86E-8A0694EEAB36}" sibTransId="{D7EEA736-795A-4970-8158-92D301203201}"/>
    <dgm:cxn modelId="{0F409A3E-44BB-4DF5-BE8A-AC1C83D2BF07}" srcId="{7FB85922-C7FF-419D-99C3-6A77B25306A4}" destId="{EFA7B1B2-396F-43D3-A53B-461E5E9FC7BC}" srcOrd="1" destOrd="0" parTransId="{76057D9E-431B-44D2-B348-DBC5A12014F0}" sibTransId="{ACBEDC37-7911-40A3-91FB-C7789F0914F7}"/>
    <dgm:cxn modelId="{1AB82648-0BBD-D04A-8E59-99103DC26A31}" type="presOf" srcId="{EFA7B1B2-396F-43D3-A53B-461E5E9FC7BC}" destId="{BCBE1D48-8016-4641-A1F1-0D603898FFD4}" srcOrd="0" destOrd="0" presId="urn:microsoft.com/office/officeart/2016/7/layout/LinearBlockProcessNumbered"/>
    <dgm:cxn modelId="{508E7462-B5D9-804C-BA5F-9B4B725934EA}" type="presOf" srcId="{994D792E-7AEA-4957-B0A3-CD3F8C76F040}" destId="{9C5EBEE1-0839-8F4D-B91B-8C84DA4DEF74}" srcOrd="1" destOrd="0" presId="urn:microsoft.com/office/officeart/2016/7/layout/LinearBlockProcessNumbered"/>
    <dgm:cxn modelId="{FD5C6664-446B-7849-A029-108E0104935C}" type="presOf" srcId="{47B17D47-3587-42C1-B2DE-EEE6C5B57BC6}" destId="{AEC2E468-2706-9242-AC4F-C9020D2FF122}" srcOrd="0" destOrd="0" presId="urn:microsoft.com/office/officeart/2016/7/layout/LinearBlockProcessNumbered"/>
    <dgm:cxn modelId="{F5B4A965-D5B4-46FF-9433-D57DFE397572}" srcId="{7FB85922-C7FF-419D-99C3-6A77B25306A4}" destId="{47B17D47-3587-42C1-B2DE-EEE6C5B57BC6}" srcOrd="2" destOrd="0" parTransId="{AD7C3532-459C-44E8-8ACA-AD6B65254AEB}" sibTransId="{F4FA4C5D-79C0-4544-9518-63DDC1014235}"/>
    <dgm:cxn modelId="{EFDE606F-EB31-CA43-B3AC-A4259175DFA2}" type="presOf" srcId="{ACBEDC37-7911-40A3-91FB-C7789F0914F7}" destId="{0A8C497D-5DCE-BB42-8E06-2F744C6F6C34}" srcOrd="0" destOrd="0" presId="urn:microsoft.com/office/officeart/2016/7/layout/LinearBlockProcessNumbered"/>
    <dgm:cxn modelId="{D170EA7B-282C-1C41-92D0-465A85E3E1FC}" type="presOf" srcId="{9E47D384-678E-4B76-8D4B-D260BDDFDCA9}" destId="{19885BBB-CC55-F34E-A51F-25FDBBFE1733}" srcOrd="1" destOrd="0" presId="urn:microsoft.com/office/officeart/2016/7/layout/LinearBlockProcessNumbered"/>
    <dgm:cxn modelId="{934DD88B-E9BA-4B31-A381-D8BAD5978D95}" srcId="{7FB85922-C7FF-419D-99C3-6A77B25306A4}" destId="{9E47D384-678E-4B76-8D4B-D260BDDFDCA9}" srcOrd="0" destOrd="0" parTransId="{4763AF98-1D9E-4697-BDFE-62B4A216DCC4}" sibTransId="{E83AAD3C-6BAB-4EB4-AAA3-456B9303BA2A}"/>
    <dgm:cxn modelId="{8C5E95A2-4E66-1D4C-B438-24D2E14F93CA}" type="presOf" srcId="{F4FA4C5D-79C0-4544-9518-63DDC1014235}" destId="{B700AB89-FA7D-F04F-97B2-E24212CC8F86}" srcOrd="0" destOrd="0" presId="urn:microsoft.com/office/officeart/2016/7/layout/LinearBlockProcessNumbered"/>
    <dgm:cxn modelId="{ED4485B2-FACD-524E-BCA8-6D8CA403ADBB}" type="presOf" srcId="{9E47D384-678E-4B76-8D4B-D260BDDFDCA9}" destId="{72881EE0-C563-304E-90B6-212734453466}" srcOrd="0" destOrd="0" presId="urn:microsoft.com/office/officeart/2016/7/layout/LinearBlockProcessNumbered"/>
    <dgm:cxn modelId="{0995B1C0-156B-8348-99DA-300B5B9258E2}" type="presOf" srcId="{E83AAD3C-6BAB-4EB4-AAA3-456B9303BA2A}" destId="{9690A6AF-5F66-244C-BA2B-4F54206B307E}" srcOrd="0" destOrd="0" presId="urn:microsoft.com/office/officeart/2016/7/layout/LinearBlockProcessNumbered"/>
    <dgm:cxn modelId="{76669FCB-E5DA-A448-9CA5-7F75AF204160}" type="presOf" srcId="{994D792E-7AEA-4957-B0A3-CD3F8C76F040}" destId="{7327DA99-5EFA-994C-AE7F-7642D9811F58}" srcOrd="0" destOrd="0" presId="urn:microsoft.com/office/officeart/2016/7/layout/LinearBlockProcessNumbered"/>
    <dgm:cxn modelId="{743A33DC-DF17-5B45-A2C6-DFEB859E74E8}" type="presOf" srcId="{D7EEA736-795A-4970-8158-92D301203201}" destId="{DA8043CE-76EB-2B4D-AF3D-D05D62729F88}" srcOrd="0" destOrd="0" presId="urn:microsoft.com/office/officeart/2016/7/layout/LinearBlockProcessNumbered"/>
    <dgm:cxn modelId="{04B509EC-1DF8-C34D-8F9A-D294002434C7}" type="presOf" srcId="{EFA7B1B2-396F-43D3-A53B-461E5E9FC7BC}" destId="{650A471A-DF35-8240-81CF-8A1FF1321B8A}" srcOrd="1" destOrd="0" presId="urn:microsoft.com/office/officeart/2016/7/layout/LinearBlockProcessNumbered"/>
    <dgm:cxn modelId="{D72C5DEC-5E7A-734B-B616-3206CDA02FFA}" type="presOf" srcId="{7FB85922-C7FF-419D-99C3-6A77B25306A4}" destId="{7006BAB8-F3CB-BB43-AA28-B8CA5CFC8A8A}" srcOrd="0" destOrd="0" presId="urn:microsoft.com/office/officeart/2016/7/layout/LinearBlockProcessNumbered"/>
    <dgm:cxn modelId="{6F944C7B-7738-B441-9684-3FDAD73E2499}" type="presParOf" srcId="{7006BAB8-F3CB-BB43-AA28-B8CA5CFC8A8A}" destId="{42A38045-FAEE-C445-9A58-E69E6A6B843C}" srcOrd="0" destOrd="0" presId="urn:microsoft.com/office/officeart/2016/7/layout/LinearBlockProcessNumbered"/>
    <dgm:cxn modelId="{39CD19D8-C0EC-764E-91D1-FA949B23A1D5}" type="presParOf" srcId="{42A38045-FAEE-C445-9A58-E69E6A6B843C}" destId="{72881EE0-C563-304E-90B6-212734453466}" srcOrd="0" destOrd="0" presId="urn:microsoft.com/office/officeart/2016/7/layout/LinearBlockProcessNumbered"/>
    <dgm:cxn modelId="{7BF5AEE0-795B-E54A-9C89-42F859535219}" type="presParOf" srcId="{42A38045-FAEE-C445-9A58-E69E6A6B843C}" destId="{9690A6AF-5F66-244C-BA2B-4F54206B307E}" srcOrd="1" destOrd="0" presId="urn:microsoft.com/office/officeart/2016/7/layout/LinearBlockProcessNumbered"/>
    <dgm:cxn modelId="{C2EDE525-0F96-724D-A9A3-31561241077B}" type="presParOf" srcId="{42A38045-FAEE-C445-9A58-E69E6A6B843C}" destId="{19885BBB-CC55-F34E-A51F-25FDBBFE1733}" srcOrd="2" destOrd="0" presId="urn:microsoft.com/office/officeart/2016/7/layout/LinearBlockProcessNumbered"/>
    <dgm:cxn modelId="{61260A4F-05ED-8E44-BE64-21AB67725B4D}" type="presParOf" srcId="{7006BAB8-F3CB-BB43-AA28-B8CA5CFC8A8A}" destId="{A1210B15-81E7-174D-A8D4-8407D4FC7E6F}" srcOrd="1" destOrd="0" presId="urn:microsoft.com/office/officeart/2016/7/layout/LinearBlockProcessNumbered"/>
    <dgm:cxn modelId="{8CE5077D-862E-9142-8251-D5F6ED5163F7}" type="presParOf" srcId="{7006BAB8-F3CB-BB43-AA28-B8CA5CFC8A8A}" destId="{CE35A095-C92D-CA43-9E5A-BE5F6C9615FE}" srcOrd="2" destOrd="0" presId="urn:microsoft.com/office/officeart/2016/7/layout/LinearBlockProcessNumbered"/>
    <dgm:cxn modelId="{CFCF9E93-3541-1848-9F11-174BAFC1CB49}" type="presParOf" srcId="{CE35A095-C92D-CA43-9E5A-BE5F6C9615FE}" destId="{BCBE1D48-8016-4641-A1F1-0D603898FFD4}" srcOrd="0" destOrd="0" presId="urn:microsoft.com/office/officeart/2016/7/layout/LinearBlockProcessNumbered"/>
    <dgm:cxn modelId="{A3C5E7CD-4FE0-0A4E-9DF7-289CEA515ADF}" type="presParOf" srcId="{CE35A095-C92D-CA43-9E5A-BE5F6C9615FE}" destId="{0A8C497D-5DCE-BB42-8E06-2F744C6F6C34}" srcOrd="1" destOrd="0" presId="urn:microsoft.com/office/officeart/2016/7/layout/LinearBlockProcessNumbered"/>
    <dgm:cxn modelId="{B6008744-7AD0-944C-8190-9C1F3965DD9C}" type="presParOf" srcId="{CE35A095-C92D-CA43-9E5A-BE5F6C9615FE}" destId="{650A471A-DF35-8240-81CF-8A1FF1321B8A}" srcOrd="2" destOrd="0" presId="urn:microsoft.com/office/officeart/2016/7/layout/LinearBlockProcessNumbered"/>
    <dgm:cxn modelId="{2A2EAF10-1527-BD49-89A0-4ECE89C3B052}" type="presParOf" srcId="{7006BAB8-F3CB-BB43-AA28-B8CA5CFC8A8A}" destId="{6AA94EE7-919F-4C4C-8FC3-A972EB578450}" srcOrd="3" destOrd="0" presId="urn:microsoft.com/office/officeart/2016/7/layout/LinearBlockProcessNumbered"/>
    <dgm:cxn modelId="{57AEB460-F325-7347-8A23-FE32602203ED}" type="presParOf" srcId="{7006BAB8-F3CB-BB43-AA28-B8CA5CFC8A8A}" destId="{FBE654DA-8B82-404B-892E-E4FD384BF4F3}" srcOrd="4" destOrd="0" presId="urn:microsoft.com/office/officeart/2016/7/layout/LinearBlockProcessNumbered"/>
    <dgm:cxn modelId="{9389A41E-4337-2347-8418-3BFFD8E360AF}" type="presParOf" srcId="{FBE654DA-8B82-404B-892E-E4FD384BF4F3}" destId="{AEC2E468-2706-9242-AC4F-C9020D2FF122}" srcOrd="0" destOrd="0" presId="urn:microsoft.com/office/officeart/2016/7/layout/LinearBlockProcessNumbered"/>
    <dgm:cxn modelId="{90625462-9AE6-074A-B54B-B1D2FA7DCF14}" type="presParOf" srcId="{FBE654DA-8B82-404B-892E-E4FD384BF4F3}" destId="{B700AB89-FA7D-F04F-97B2-E24212CC8F86}" srcOrd="1" destOrd="0" presId="urn:microsoft.com/office/officeart/2016/7/layout/LinearBlockProcessNumbered"/>
    <dgm:cxn modelId="{9627F53A-B5B2-1C42-8715-07B525F52647}" type="presParOf" srcId="{FBE654DA-8B82-404B-892E-E4FD384BF4F3}" destId="{5B2885F3-A817-4044-890B-A83605B715D6}" srcOrd="2" destOrd="0" presId="urn:microsoft.com/office/officeart/2016/7/layout/LinearBlockProcessNumbered"/>
    <dgm:cxn modelId="{DB079897-4344-8046-BFAA-6DA81F412831}" type="presParOf" srcId="{7006BAB8-F3CB-BB43-AA28-B8CA5CFC8A8A}" destId="{636AC8D4-884A-6042-813F-BFDB78AD0298}" srcOrd="5" destOrd="0" presId="urn:microsoft.com/office/officeart/2016/7/layout/LinearBlockProcessNumbered"/>
    <dgm:cxn modelId="{A2AFC31D-DF2D-0144-8E91-8975B3AC6863}" type="presParOf" srcId="{7006BAB8-F3CB-BB43-AA28-B8CA5CFC8A8A}" destId="{DE34C787-A396-6C4C-A7B0-0BF03D6EF86B}" srcOrd="6" destOrd="0" presId="urn:microsoft.com/office/officeart/2016/7/layout/LinearBlockProcessNumbered"/>
    <dgm:cxn modelId="{301492D4-DC9D-734B-91C1-17CFA0D44F0F}" type="presParOf" srcId="{DE34C787-A396-6C4C-A7B0-0BF03D6EF86B}" destId="{7327DA99-5EFA-994C-AE7F-7642D9811F58}" srcOrd="0" destOrd="0" presId="urn:microsoft.com/office/officeart/2016/7/layout/LinearBlockProcessNumbered"/>
    <dgm:cxn modelId="{0DF35C0C-8166-8F46-9C19-871E9D8FE67F}" type="presParOf" srcId="{DE34C787-A396-6C4C-A7B0-0BF03D6EF86B}" destId="{DA8043CE-76EB-2B4D-AF3D-D05D62729F88}" srcOrd="1" destOrd="0" presId="urn:microsoft.com/office/officeart/2016/7/layout/LinearBlockProcessNumbered"/>
    <dgm:cxn modelId="{9BDC57B7-7576-B343-85C6-1DDC16B2259E}" type="presParOf" srcId="{DE34C787-A396-6C4C-A7B0-0BF03D6EF86B}" destId="{9C5EBEE1-0839-8F4D-B91B-8C84DA4DEF7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BF07E9-5B5C-49B6-B1F1-DBC374039C7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2C047E-94ED-4488-9053-DBDFF03615AC}">
      <dgm:prSet/>
      <dgm:spPr/>
      <dgm:t>
        <a:bodyPr/>
        <a:lstStyle/>
        <a:p>
          <a:pPr>
            <a:lnSpc>
              <a:spcPct val="100000"/>
            </a:lnSpc>
          </a:pPr>
          <a:r>
            <a:rPr lang="en-US" dirty="0"/>
            <a:t>Binary Classification Objective: </a:t>
          </a:r>
          <a:r>
            <a:rPr lang="en-IN" b="0" i="0" dirty="0"/>
            <a:t>Develop a model that predicts whether a train will be delayed(1) or not delayed(0).</a:t>
          </a:r>
          <a:endParaRPr lang="en-US" dirty="0"/>
        </a:p>
      </dgm:t>
    </dgm:pt>
    <dgm:pt modelId="{3B0B8F1E-BAB5-4AE4-9F8E-256D50C7FB63}" type="parTrans" cxnId="{432223FF-8EF6-469E-BF95-02DD2515DDDA}">
      <dgm:prSet/>
      <dgm:spPr/>
      <dgm:t>
        <a:bodyPr/>
        <a:lstStyle/>
        <a:p>
          <a:endParaRPr lang="en-US"/>
        </a:p>
      </dgm:t>
    </dgm:pt>
    <dgm:pt modelId="{8EDFF7FA-7AEC-42BA-98F9-DFC6C407B7A2}" type="sibTrans" cxnId="{432223FF-8EF6-469E-BF95-02DD2515DDDA}">
      <dgm:prSet/>
      <dgm:spPr/>
      <dgm:t>
        <a:bodyPr/>
        <a:lstStyle/>
        <a:p>
          <a:pPr>
            <a:lnSpc>
              <a:spcPct val="100000"/>
            </a:lnSpc>
          </a:pPr>
          <a:endParaRPr lang="en-US"/>
        </a:p>
      </dgm:t>
    </dgm:pt>
    <dgm:pt modelId="{FFA1B2EE-39E2-4D4D-8600-8A28134614BB}">
      <dgm:prSet/>
      <dgm:spPr/>
      <dgm:t>
        <a:bodyPr/>
        <a:lstStyle/>
        <a:p>
          <a:pPr>
            <a:lnSpc>
              <a:spcPct val="100000"/>
            </a:lnSpc>
          </a:pPr>
          <a:r>
            <a:rPr lang="en-IN"/>
            <a:t>Data: Leverage historical data of train departures for 2 days from the public API - </a:t>
          </a:r>
          <a:r>
            <a:rPr lang="en-IN">
              <a:hlinkClick xmlns:r="http://schemas.openxmlformats.org/officeDocument/2006/relationships" r:id="rId1"/>
            </a:rPr>
            <a:t>https://api.trafikinfo.trafikverket.se/</a:t>
          </a:r>
          <a:endParaRPr lang="en-US"/>
        </a:p>
      </dgm:t>
    </dgm:pt>
    <dgm:pt modelId="{0E722718-F16C-48AB-B006-F69F9DA619F6}" type="parTrans" cxnId="{EE66CBED-B11C-46D5-9AF4-312C94FB62C3}">
      <dgm:prSet/>
      <dgm:spPr/>
      <dgm:t>
        <a:bodyPr/>
        <a:lstStyle/>
        <a:p>
          <a:endParaRPr lang="en-US"/>
        </a:p>
      </dgm:t>
    </dgm:pt>
    <dgm:pt modelId="{A477F4B4-EF5D-4FDF-8DA6-C636F34CB932}" type="sibTrans" cxnId="{EE66CBED-B11C-46D5-9AF4-312C94FB62C3}">
      <dgm:prSet/>
      <dgm:spPr/>
      <dgm:t>
        <a:bodyPr/>
        <a:lstStyle/>
        <a:p>
          <a:pPr>
            <a:lnSpc>
              <a:spcPct val="100000"/>
            </a:lnSpc>
          </a:pPr>
          <a:endParaRPr lang="en-US"/>
        </a:p>
      </dgm:t>
    </dgm:pt>
    <dgm:pt modelId="{AA504F8D-0269-4407-A0DD-D3AF17A85254}">
      <dgm:prSet/>
      <dgm:spPr/>
      <dgm:t>
        <a:bodyPr/>
        <a:lstStyle/>
        <a:p>
          <a:pPr>
            <a:lnSpc>
              <a:spcPct val="100000"/>
            </a:lnSpc>
          </a:pPr>
          <a:r>
            <a:rPr lang="en-IN"/>
            <a:t>Impact: Timely communication and improved passenger experience.</a:t>
          </a:r>
          <a:endParaRPr lang="en-US"/>
        </a:p>
      </dgm:t>
    </dgm:pt>
    <dgm:pt modelId="{B61A842D-86D2-4D42-AD8F-E493D2647C3F}" type="parTrans" cxnId="{CCBB80C9-DA7C-4421-9626-4198EA9E5071}">
      <dgm:prSet/>
      <dgm:spPr/>
      <dgm:t>
        <a:bodyPr/>
        <a:lstStyle/>
        <a:p>
          <a:endParaRPr lang="en-US"/>
        </a:p>
      </dgm:t>
    </dgm:pt>
    <dgm:pt modelId="{1FB440D4-1267-4F13-BD60-B45D2982B949}" type="sibTrans" cxnId="{CCBB80C9-DA7C-4421-9626-4198EA9E5071}">
      <dgm:prSet/>
      <dgm:spPr/>
      <dgm:t>
        <a:bodyPr/>
        <a:lstStyle/>
        <a:p>
          <a:pPr>
            <a:lnSpc>
              <a:spcPct val="100000"/>
            </a:lnSpc>
          </a:pPr>
          <a:endParaRPr lang="en-US"/>
        </a:p>
      </dgm:t>
    </dgm:pt>
    <dgm:pt modelId="{F1E731F5-6FD0-4AD4-B867-C92A1FA7EEC3}">
      <dgm:prSet/>
      <dgm:spPr/>
      <dgm:t>
        <a:bodyPr/>
        <a:lstStyle/>
        <a:p>
          <a:pPr>
            <a:lnSpc>
              <a:spcPct val="100000"/>
            </a:lnSpc>
          </a:pPr>
          <a:r>
            <a:rPr lang="en-IN"/>
            <a:t>Innovation: </a:t>
          </a:r>
          <a:r>
            <a:rPr lang="en-IN" b="0" i="0"/>
            <a:t>Contribute to the advancement of transport technology by leveraging machine learning and real-time data analytics to address real-world challenges in train scheduling and operations.</a:t>
          </a:r>
          <a:endParaRPr lang="en-US"/>
        </a:p>
      </dgm:t>
    </dgm:pt>
    <dgm:pt modelId="{1B1D3B67-61CA-4C6A-9AE0-6D235AB2B5AC}" type="parTrans" cxnId="{7737B117-71CD-4B39-8B7C-25FE3A900E7C}">
      <dgm:prSet/>
      <dgm:spPr/>
      <dgm:t>
        <a:bodyPr/>
        <a:lstStyle/>
        <a:p>
          <a:endParaRPr lang="en-US"/>
        </a:p>
      </dgm:t>
    </dgm:pt>
    <dgm:pt modelId="{117A0813-8971-4477-A18D-031658078499}" type="sibTrans" cxnId="{7737B117-71CD-4B39-8B7C-25FE3A900E7C}">
      <dgm:prSet/>
      <dgm:spPr/>
      <dgm:t>
        <a:bodyPr/>
        <a:lstStyle/>
        <a:p>
          <a:endParaRPr lang="en-US"/>
        </a:p>
      </dgm:t>
    </dgm:pt>
    <dgm:pt modelId="{B8CD00E7-1627-410A-B5C9-85F3385F9CBB}" type="pres">
      <dgm:prSet presAssocID="{54BF07E9-5B5C-49B6-B1F1-DBC374039C73}" presName="root" presStyleCnt="0">
        <dgm:presLayoutVars>
          <dgm:dir/>
          <dgm:resizeHandles val="exact"/>
        </dgm:presLayoutVars>
      </dgm:prSet>
      <dgm:spPr/>
    </dgm:pt>
    <dgm:pt modelId="{B2092592-54B2-4EBA-9221-C0D8E04AACF2}" type="pres">
      <dgm:prSet presAssocID="{54BF07E9-5B5C-49B6-B1F1-DBC374039C73}" presName="container" presStyleCnt="0">
        <dgm:presLayoutVars>
          <dgm:dir/>
          <dgm:resizeHandles val="exact"/>
        </dgm:presLayoutVars>
      </dgm:prSet>
      <dgm:spPr/>
    </dgm:pt>
    <dgm:pt modelId="{C24928B1-5B62-4FB8-A0C8-C0AEED14087A}" type="pres">
      <dgm:prSet presAssocID="{622C047E-94ED-4488-9053-DBDFF03615AC}" presName="compNode" presStyleCnt="0"/>
      <dgm:spPr/>
    </dgm:pt>
    <dgm:pt modelId="{66644187-D922-4968-9888-BA97249AB9E3}" type="pres">
      <dgm:prSet presAssocID="{622C047E-94ED-4488-9053-DBDFF03615AC}" presName="iconBgRect" presStyleLbl="bgShp" presStyleIdx="0" presStyleCnt="4"/>
      <dgm:spPr/>
    </dgm:pt>
    <dgm:pt modelId="{AC231FC8-C988-4D54-8877-3E4A021843A1}" type="pres">
      <dgm:prSet presAssocID="{622C047E-94ED-4488-9053-DBDFF03615AC}"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Train"/>
        </a:ext>
      </dgm:extLst>
    </dgm:pt>
    <dgm:pt modelId="{640AEFC8-4142-4E9A-A5FF-E65DFC598FBA}" type="pres">
      <dgm:prSet presAssocID="{622C047E-94ED-4488-9053-DBDFF03615AC}" presName="spaceRect" presStyleCnt="0"/>
      <dgm:spPr/>
    </dgm:pt>
    <dgm:pt modelId="{B2A7D65D-8B0A-4A77-9441-012488AD3DD7}" type="pres">
      <dgm:prSet presAssocID="{622C047E-94ED-4488-9053-DBDFF03615AC}" presName="textRect" presStyleLbl="revTx" presStyleIdx="0" presStyleCnt="4">
        <dgm:presLayoutVars>
          <dgm:chMax val="1"/>
          <dgm:chPref val="1"/>
        </dgm:presLayoutVars>
      </dgm:prSet>
      <dgm:spPr/>
    </dgm:pt>
    <dgm:pt modelId="{01FAD582-3F40-42E8-AD8C-B87E26F01505}" type="pres">
      <dgm:prSet presAssocID="{8EDFF7FA-7AEC-42BA-98F9-DFC6C407B7A2}" presName="sibTrans" presStyleLbl="sibTrans2D1" presStyleIdx="0" presStyleCnt="0"/>
      <dgm:spPr/>
    </dgm:pt>
    <dgm:pt modelId="{873F31EE-0B89-42D1-89F4-09585AF2CCD2}" type="pres">
      <dgm:prSet presAssocID="{FFA1B2EE-39E2-4D4D-8600-8A28134614BB}" presName="compNode" presStyleCnt="0"/>
      <dgm:spPr/>
    </dgm:pt>
    <dgm:pt modelId="{DFF183D4-1D4B-48AF-96BE-952372D6A5BF}" type="pres">
      <dgm:prSet presAssocID="{FFA1B2EE-39E2-4D4D-8600-8A28134614BB}" presName="iconBgRect" presStyleLbl="bgShp" presStyleIdx="1" presStyleCnt="4"/>
      <dgm:spPr/>
    </dgm:pt>
    <dgm:pt modelId="{B73D3130-8063-450F-B496-E722D7E8D742}" type="pres">
      <dgm:prSet presAssocID="{FFA1B2EE-39E2-4D4D-8600-8A28134614BB}"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D36DDC63-2289-4032-B47E-19AE3D88200E}" type="pres">
      <dgm:prSet presAssocID="{FFA1B2EE-39E2-4D4D-8600-8A28134614BB}" presName="spaceRect" presStyleCnt="0"/>
      <dgm:spPr/>
    </dgm:pt>
    <dgm:pt modelId="{26DCBA13-66F3-4E37-BC62-071B74297878}" type="pres">
      <dgm:prSet presAssocID="{FFA1B2EE-39E2-4D4D-8600-8A28134614BB}" presName="textRect" presStyleLbl="revTx" presStyleIdx="1" presStyleCnt="4">
        <dgm:presLayoutVars>
          <dgm:chMax val="1"/>
          <dgm:chPref val="1"/>
        </dgm:presLayoutVars>
      </dgm:prSet>
      <dgm:spPr/>
    </dgm:pt>
    <dgm:pt modelId="{B3D41209-3E68-4D59-8DB0-1A4EFF451F0B}" type="pres">
      <dgm:prSet presAssocID="{A477F4B4-EF5D-4FDF-8DA6-C636F34CB932}" presName="sibTrans" presStyleLbl="sibTrans2D1" presStyleIdx="0" presStyleCnt="0"/>
      <dgm:spPr/>
    </dgm:pt>
    <dgm:pt modelId="{CECE0AB4-12AA-4082-A417-59677F7F5100}" type="pres">
      <dgm:prSet presAssocID="{AA504F8D-0269-4407-A0DD-D3AF17A85254}" presName="compNode" presStyleCnt="0"/>
      <dgm:spPr/>
    </dgm:pt>
    <dgm:pt modelId="{9A01099F-166C-4726-8FAE-45F057C139AE}" type="pres">
      <dgm:prSet presAssocID="{AA504F8D-0269-4407-A0DD-D3AF17A85254}" presName="iconBgRect" presStyleLbl="bgShp" presStyleIdx="2" presStyleCnt="4"/>
      <dgm:spPr/>
    </dgm:pt>
    <dgm:pt modelId="{186530A6-11CD-4FA2-BD79-42B8041373DC}" type="pres">
      <dgm:prSet presAssocID="{AA504F8D-0269-4407-A0DD-D3AF17A85254}"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Stopwatch"/>
        </a:ext>
      </dgm:extLst>
    </dgm:pt>
    <dgm:pt modelId="{65C20B51-BBFF-4AA5-BE4B-2E9BF6BE1E55}" type="pres">
      <dgm:prSet presAssocID="{AA504F8D-0269-4407-A0DD-D3AF17A85254}" presName="spaceRect" presStyleCnt="0"/>
      <dgm:spPr/>
    </dgm:pt>
    <dgm:pt modelId="{3053DB78-E905-45AE-9A4C-C1346F0C3A15}" type="pres">
      <dgm:prSet presAssocID="{AA504F8D-0269-4407-A0DD-D3AF17A85254}" presName="textRect" presStyleLbl="revTx" presStyleIdx="2" presStyleCnt="4">
        <dgm:presLayoutVars>
          <dgm:chMax val="1"/>
          <dgm:chPref val="1"/>
        </dgm:presLayoutVars>
      </dgm:prSet>
      <dgm:spPr/>
    </dgm:pt>
    <dgm:pt modelId="{D64DC9A5-FE6A-4E57-907A-5ADFD477AE97}" type="pres">
      <dgm:prSet presAssocID="{1FB440D4-1267-4F13-BD60-B45D2982B949}" presName="sibTrans" presStyleLbl="sibTrans2D1" presStyleIdx="0" presStyleCnt="0"/>
      <dgm:spPr/>
    </dgm:pt>
    <dgm:pt modelId="{30647718-FC2B-49FF-A8DA-5BB9B228629B}" type="pres">
      <dgm:prSet presAssocID="{F1E731F5-6FD0-4AD4-B867-C92A1FA7EEC3}" presName="compNode" presStyleCnt="0"/>
      <dgm:spPr/>
    </dgm:pt>
    <dgm:pt modelId="{8AA142F0-F338-45BD-A09A-E341C2393BFB}" type="pres">
      <dgm:prSet presAssocID="{F1E731F5-6FD0-4AD4-B867-C92A1FA7EEC3}" presName="iconBgRect" presStyleLbl="bgShp" presStyleIdx="3" presStyleCnt="4"/>
      <dgm:spPr/>
    </dgm:pt>
    <dgm:pt modelId="{8FC2CA42-D1FD-4D26-A8A3-12ABAABC9FBF}" type="pres">
      <dgm:prSet presAssocID="{F1E731F5-6FD0-4AD4-B867-C92A1FA7EEC3}" presName="iconRect" presStyleLbl="node1" presStyleIdx="3" presStyleCnt="4"/>
      <dgm:spPr>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Scooter"/>
        </a:ext>
      </dgm:extLst>
    </dgm:pt>
    <dgm:pt modelId="{BC8BD804-DC41-474B-A4B5-979B72AAA387}" type="pres">
      <dgm:prSet presAssocID="{F1E731F5-6FD0-4AD4-B867-C92A1FA7EEC3}" presName="spaceRect" presStyleCnt="0"/>
      <dgm:spPr/>
    </dgm:pt>
    <dgm:pt modelId="{905827DA-D1C3-4870-846B-AA8F0D2B2870}" type="pres">
      <dgm:prSet presAssocID="{F1E731F5-6FD0-4AD4-B867-C92A1FA7EEC3}" presName="textRect" presStyleLbl="revTx" presStyleIdx="3" presStyleCnt="4">
        <dgm:presLayoutVars>
          <dgm:chMax val="1"/>
          <dgm:chPref val="1"/>
        </dgm:presLayoutVars>
      </dgm:prSet>
      <dgm:spPr/>
    </dgm:pt>
  </dgm:ptLst>
  <dgm:cxnLst>
    <dgm:cxn modelId="{7737B117-71CD-4B39-8B7C-25FE3A900E7C}" srcId="{54BF07E9-5B5C-49B6-B1F1-DBC374039C73}" destId="{F1E731F5-6FD0-4AD4-B867-C92A1FA7EEC3}" srcOrd="3" destOrd="0" parTransId="{1B1D3B67-61CA-4C6A-9AE0-6D235AB2B5AC}" sibTransId="{117A0813-8971-4477-A18D-031658078499}"/>
    <dgm:cxn modelId="{3134251A-D7DE-084D-8BD3-41F468F0B37E}" type="presOf" srcId="{F1E731F5-6FD0-4AD4-B867-C92A1FA7EEC3}" destId="{905827DA-D1C3-4870-846B-AA8F0D2B2870}" srcOrd="0" destOrd="0" presId="urn:microsoft.com/office/officeart/2018/2/layout/IconCircleList"/>
    <dgm:cxn modelId="{FD5BF11E-1DB9-8045-8511-879716422AC1}" type="presOf" srcId="{622C047E-94ED-4488-9053-DBDFF03615AC}" destId="{B2A7D65D-8B0A-4A77-9441-012488AD3DD7}" srcOrd="0" destOrd="0" presId="urn:microsoft.com/office/officeart/2018/2/layout/IconCircleList"/>
    <dgm:cxn modelId="{78917733-04CC-CD46-A418-D83ACC6424EF}" type="presOf" srcId="{54BF07E9-5B5C-49B6-B1F1-DBC374039C73}" destId="{B8CD00E7-1627-410A-B5C9-85F3385F9CBB}" srcOrd="0" destOrd="0" presId="urn:microsoft.com/office/officeart/2018/2/layout/IconCircleList"/>
    <dgm:cxn modelId="{D67E157C-1283-4E46-8E3B-61A3A5278C8D}" type="presOf" srcId="{8EDFF7FA-7AEC-42BA-98F9-DFC6C407B7A2}" destId="{01FAD582-3F40-42E8-AD8C-B87E26F01505}" srcOrd="0" destOrd="0" presId="urn:microsoft.com/office/officeart/2018/2/layout/IconCircleList"/>
    <dgm:cxn modelId="{BB7257AA-8B0F-274C-8CA8-A64319DC1CEE}" type="presOf" srcId="{AA504F8D-0269-4407-A0DD-D3AF17A85254}" destId="{3053DB78-E905-45AE-9A4C-C1346F0C3A15}" srcOrd="0" destOrd="0" presId="urn:microsoft.com/office/officeart/2018/2/layout/IconCircleList"/>
    <dgm:cxn modelId="{CF2B3EAC-A8FA-CD4D-9A3C-B0DDC2E1EB86}" type="presOf" srcId="{FFA1B2EE-39E2-4D4D-8600-8A28134614BB}" destId="{26DCBA13-66F3-4E37-BC62-071B74297878}" srcOrd="0" destOrd="0" presId="urn:microsoft.com/office/officeart/2018/2/layout/IconCircleList"/>
    <dgm:cxn modelId="{2AFD35BE-252B-3242-BD01-9E559CF781BA}" type="presOf" srcId="{1FB440D4-1267-4F13-BD60-B45D2982B949}" destId="{D64DC9A5-FE6A-4E57-907A-5ADFD477AE97}" srcOrd="0" destOrd="0" presId="urn:microsoft.com/office/officeart/2018/2/layout/IconCircleList"/>
    <dgm:cxn modelId="{CCBB80C9-DA7C-4421-9626-4198EA9E5071}" srcId="{54BF07E9-5B5C-49B6-B1F1-DBC374039C73}" destId="{AA504F8D-0269-4407-A0DD-D3AF17A85254}" srcOrd="2" destOrd="0" parTransId="{B61A842D-86D2-4D42-AD8F-E493D2647C3F}" sibTransId="{1FB440D4-1267-4F13-BD60-B45D2982B949}"/>
    <dgm:cxn modelId="{EE66CBED-B11C-46D5-9AF4-312C94FB62C3}" srcId="{54BF07E9-5B5C-49B6-B1F1-DBC374039C73}" destId="{FFA1B2EE-39E2-4D4D-8600-8A28134614BB}" srcOrd="1" destOrd="0" parTransId="{0E722718-F16C-48AB-B006-F69F9DA619F6}" sibTransId="{A477F4B4-EF5D-4FDF-8DA6-C636F34CB932}"/>
    <dgm:cxn modelId="{FBF210FB-F47F-DB43-86AE-E885E5E61CD9}" type="presOf" srcId="{A477F4B4-EF5D-4FDF-8DA6-C636F34CB932}" destId="{B3D41209-3E68-4D59-8DB0-1A4EFF451F0B}" srcOrd="0" destOrd="0" presId="urn:microsoft.com/office/officeart/2018/2/layout/IconCircleList"/>
    <dgm:cxn modelId="{432223FF-8EF6-469E-BF95-02DD2515DDDA}" srcId="{54BF07E9-5B5C-49B6-B1F1-DBC374039C73}" destId="{622C047E-94ED-4488-9053-DBDFF03615AC}" srcOrd="0" destOrd="0" parTransId="{3B0B8F1E-BAB5-4AE4-9F8E-256D50C7FB63}" sibTransId="{8EDFF7FA-7AEC-42BA-98F9-DFC6C407B7A2}"/>
    <dgm:cxn modelId="{A260187F-7860-F54E-BF5E-2955C1C1FF24}" type="presParOf" srcId="{B8CD00E7-1627-410A-B5C9-85F3385F9CBB}" destId="{B2092592-54B2-4EBA-9221-C0D8E04AACF2}" srcOrd="0" destOrd="0" presId="urn:microsoft.com/office/officeart/2018/2/layout/IconCircleList"/>
    <dgm:cxn modelId="{A61C82E0-973B-2346-BB65-74DEEA93E429}" type="presParOf" srcId="{B2092592-54B2-4EBA-9221-C0D8E04AACF2}" destId="{C24928B1-5B62-4FB8-A0C8-C0AEED14087A}" srcOrd="0" destOrd="0" presId="urn:microsoft.com/office/officeart/2018/2/layout/IconCircleList"/>
    <dgm:cxn modelId="{0355292C-B715-2244-903E-5B5A2F442FC7}" type="presParOf" srcId="{C24928B1-5B62-4FB8-A0C8-C0AEED14087A}" destId="{66644187-D922-4968-9888-BA97249AB9E3}" srcOrd="0" destOrd="0" presId="urn:microsoft.com/office/officeart/2018/2/layout/IconCircleList"/>
    <dgm:cxn modelId="{A251F64D-A763-D043-8EB1-45B19073842E}" type="presParOf" srcId="{C24928B1-5B62-4FB8-A0C8-C0AEED14087A}" destId="{AC231FC8-C988-4D54-8877-3E4A021843A1}" srcOrd="1" destOrd="0" presId="urn:microsoft.com/office/officeart/2018/2/layout/IconCircleList"/>
    <dgm:cxn modelId="{B492C2D7-18D3-8545-ADA2-DF85857AF501}" type="presParOf" srcId="{C24928B1-5B62-4FB8-A0C8-C0AEED14087A}" destId="{640AEFC8-4142-4E9A-A5FF-E65DFC598FBA}" srcOrd="2" destOrd="0" presId="urn:microsoft.com/office/officeart/2018/2/layout/IconCircleList"/>
    <dgm:cxn modelId="{AB9D6AEA-59EA-3042-BFF5-AC698D187FE0}" type="presParOf" srcId="{C24928B1-5B62-4FB8-A0C8-C0AEED14087A}" destId="{B2A7D65D-8B0A-4A77-9441-012488AD3DD7}" srcOrd="3" destOrd="0" presId="urn:microsoft.com/office/officeart/2018/2/layout/IconCircleList"/>
    <dgm:cxn modelId="{6F171C19-31C1-DF46-BD7D-D9E6EB3DB419}" type="presParOf" srcId="{B2092592-54B2-4EBA-9221-C0D8E04AACF2}" destId="{01FAD582-3F40-42E8-AD8C-B87E26F01505}" srcOrd="1" destOrd="0" presId="urn:microsoft.com/office/officeart/2018/2/layout/IconCircleList"/>
    <dgm:cxn modelId="{A5CC31F0-A66B-C84A-995C-B6E18F8971E7}" type="presParOf" srcId="{B2092592-54B2-4EBA-9221-C0D8E04AACF2}" destId="{873F31EE-0B89-42D1-89F4-09585AF2CCD2}" srcOrd="2" destOrd="0" presId="urn:microsoft.com/office/officeart/2018/2/layout/IconCircleList"/>
    <dgm:cxn modelId="{75CBDA93-976D-9446-A190-3D620F577D09}" type="presParOf" srcId="{873F31EE-0B89-42D1-89F4-09585AF2CCD2}" destId="{DFF183D4-1D4B-48AF-96BE-952372D6A5BF}" srcOrd="0" destOrd="0" presId="urn:microsoft.com/office/officeart/2018/2/layout/IconCircleList"/>
    <dgm:cxn modelId="{5DF88B4A-9CD4-124E-B404-A5B17101D58E}" type="presParOf" srcId="{873F31EE-0B89-42D1-89F4-09585AF2CCD2}" destId="{B73D3130-8063-450F-B496-E722D7E8D742}" srcOrd="1" destOrd="0" presId="urn:microsoft.com/office/officeart/2018/2/layout/IconCircleList"/>
    <dgm:cxn modelId="{B8C3B6D9-ACEA-EF41-8A84-71476B594EB5}" type="presParOf" srcId="{873F31EE-0B89-42D1-89F4-09585AF2CCD2}" destId="{D36DDC63-2289-4032-B47E-19AE3D88200E}" srcOrd="2" destOrd="0" presId="urn:microsoft.com/office/officeart/2018/2/layout/IconCircleList"/>
    <dgm:cxn modelId="{8BEFD1CD-E8C2-4C43-885A-EE18961A2943}" type="presParOf" srcId="{873F31EE-0B89-42D1-89F4-09585AF2CCD2}" destId="{26DCBA13-66F3-4E37-BC62-071B74297878}" srcOrd="3" destOrd="0" presId="urn:microsoft.com/office/officeart/2018/2/layout/IconCircleList"/>
    <dgm:cxn modelId="{3510B410-4282-994F-A51F-032EC662D540}" type="presParOf" srcId="{B2092592-54B2-4EBA-9221-C0D8E04AACF2}" destId="{B3D41209-3E68-4D59-8DB0-1A4EFF451F0B}" srcOrd="3" destOrd="0" presId="urn:microsoft.com/office/officeart/2018/2/layout/IconCircleList"/>
    <dgm:cxn modelId="{AC7AF9C9-7127-C249-B869-4FE6DB809E70}" type="presParOf" srcId="{B2092592-54B2-4EBA-9221-C0D8E04AACF2}" destId="{CECE0AB4-12AA-4082-A417-59677F7F5100}" srcOrd="4" destOrd="0" presId="urn:microsoft.com/office/officeart/2018/2/layout/IconCircleList"/>
    <dgm:cxn modelId="{734BAE19-EAC2-AD4D-B056-D7E03BA8EDAB}" type="presParOf" srcId="{CECE0AB4-12AA-4082-A417-59677F7F5100}" destId="{9A01099F-166C-4726-8FAE-45F057C139AE}" srcOrd="0" destOrd="0" presId="urn:microsoft.com/office/officeart/2018/2/layout/IconCircleList"/>
    <dgm:cxn modelId="{21050B0C-C6F4-BE48-9052-3D8BE0AE0653}" type="presParOf" srcId="{CECE0AB4-12AA-4082-A417-59677F7F5100}" destId="{186530A6-11CD-4FA2-BD79-42B8041373DC}" srcOrd="1" destOrd="0" presId="urn:microsoft.com/office/officeart/2018/2/layout/IconCircleList"/>
    <dgm:cxn modelId="{D62CA3F5-4AA0-534F-A79E-A8B6493529DF}" type="presParOf" srcId="{CECE0AB4-12AA-4082-A417-59677F7F5100}" destId="{65C20B51-BBFF-4AA5-BE4B-2E9BF6BE1E55}" srcOrd="2" destOrd="0" presId="urn:microsoft.com/office/officeart/2018/2/layout/IconCircleList"/>
    <dgm:cxn modelId="{F6FB8D67-7095-2348-BFC8-2C5F383A0FBD}" type="presParOf" srcId="{CECE0AB4-12AA-4082-A417-59677F7F5100}" destId="{3053DB78-E905-45AE-9A4C-C1346F0C3A15}" srcOrd="3" destOrd="0" presId="urn:microsoft.com/office/officeart/2018/2/layout/IconCircleList"/>
    <dgm:cxn modelId="{4119CF4E-5376-2F45-9F69-10095A439DB6}" type="presParOf" srcId="{B2092592-54B2-4EBA-9221-C0D8E04AACF2}" destId="{D64DC9A5-FE6A-4E57-907A-5ADFD477AE97}" srcOrd="5" destOrd="0" presId="urn:microsoft.com/office/officeart/2018/2/layout/IconCircleList"/>
    <dgm:cxn modelId="{EF2C500F-4202-DD42-A57B-1F6BD2903C0F}" type="presParOf" srcId="{B2092592-54B2-4EBA-9221-C0D8E04AACF2}" destId="{30647718-FC2B-49FF-A8DA-5BB9B228629B}" srcOrd="6" destOrd="0" presId="urn:microsoft.com/office/officeart/2018/2/layout/IconCircleList"/>
    <dgm:cxn modelId="{A688FC96-61D7-CC44-9994-D2C46858EF30}" type="presParOf" srcId="{30647718-FC2B-49FF-A8DA-5BB9B228629B}" destId="{8AA142F0-F338-45BD-A09A-E341C2393BFB}" srcOrd="0" destOrd="0" presId="urn:microsoft.com/office/officeart/2018/2/layout/IconCircleList"/>
    <dgm:cxn modelId="{944541AC-49D1-6647-9662-0E6EC163B0C0}" type="presParOf" srcId="{30647718-FC2B-49FF-A8DA-5BB9B228629B}" destId="{8FC2CA42-D1FD-4D26-A8A3-12ABAABC9FBF}" srcOrd="1" destOrd="0" presId="urn:microsoft.com/office/officeart/2018/2/layout/IconCircleList"/>
    <dgm:cxn modelId="{69A2C3A8-F0C9-2C42-9471-12156C7CA5EA}" type="presParOf" srcId="{30647718-FC2B-49FF-A8DA-5BB9B228629B}" destId="{BC8BD804-DC41-474B-A4B5-979B72AAA387}" srcOrd="2" destOrd="0" presId="urn:microsoft.com/office/officeart/2018/2/layout/IconCircleList"/>
    <dgm:cxn modelId="{9382EAEE-0B53-8447-B898-F542666E5E61}" type="presParOf" srcId="{30647718-FC2B-49FF-A8DA-5BB9B228629B}" destId="{905827DA-D1C3-4870-846B-AA8F0D2B287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81EE0-C563-304E-90B6-212734453466}">
      <dsp:nvSpPr>
        <dsp:cNvPr id="0" name=""/>
        <dsp:cNvSpPr/>
      </dsp:nvSpPr>
      <dsp:spPr>
        <a:xfrm>
          <a:off x="202" y="136361"/>
          <a:ext cx="2447649" cy="293717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IN" sz="1400" b="1" kern="1200" dirty="0"/>
            <a:t>Problem Statement : </a:t>
          </a:r>
          <a:r>
            <a:rPr lang="en-IN" sz="1400" kern="1200" dirty="0"/>
            <a:t>Train delays are a global problem that affect commuters, companies, and transportation networks all around the world.</a:t>
          </a:r>
          <a:endParaRPr lang="en-US" sz="1400" kern="1200" dirty="0"/>
        </a:p>
      </dsp:txBody>
      <dsp:txXfrm>
        <a:off x="202" y="1311233"/>
        <a:ext cx="2447649" cy="1762307"/>
      </dsp:txXfrm>
    </dsp:sp>
    <dsp:sp modelId="{9690A6AF-5F66-244C-BA2B-4F54206B307E}">
      <dsp:nvSpPr>
        <dsp:cNvPr id="0" name=""/>
        <dsp:cNvSpPr/>
      </dsp:nvSpPr>
      <dsp:spPr>
        <a:xfrm>
          <a:off x="202"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202" y="136361"/>
        <a:ext cx="2447649" cy="1174871"/>
      </dsp:txXfrm>
    </dsp:sp>
    <dsp:sp modelId="{BCBE1D48-8016-4641-A1F1-0D603898FFD4}">
      <dsp:nvSpPr>
        <dsp:cNvPr id="0" name=""/>
        <dsp:cNvSpPr/>
      </dsp:nvSpPr>
      <dsp:spPr>
        <a:xfrm>
          <a:off x="2643664" y="136361"/>
          <a:ext cx="2447649" cy="293717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IN" sz="1400" b="1" kern="1200" dirty="0"/>
            <a:t>Significance: </a:t>
          </a:r>
          <a:r>
            <a:rPr lang="en-IN" sz="1400" kern="1200" dirty="0"/>
            <a:t>Dependable train services are essential for economic productivity, environmental sustainability, and urban mobility.</a:t>
          </a:r>
          <a:endParaRPr lang="en-US" sz="1400" kern="1200" dirty="0"/>
        </a:p>
      </dsp:txBody>
      <dsp:txXfrm>
        <a:off x="2643664" y="1311233"/>
        <a:ext cx="2447649" cy="1762307"/>
      </dsp:txXfrm>
    </dsp:sp>
    <dsp:sp modelId="{0A8C497D-5DCE-BB42-8E06-2F744C6F6C34}">
      <dsp:nvSpPr>
        <dsp:cNvPr id="0" name=""/>
        <dsp:cNvSpPr/>
      </dsp:nvSpPr>
      <dsp:spPr>
        <a:xfrm>
          <a:off x="2643664"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2643664" y="136361"/>
        <a:ext cx="2447649" cy="1174871"/>
      </dsp:txXfrm>
    </dsp:sp>
    <dsp:sp modelId="{AEC2E468-2706-9242-AC4F-C9020D2FF122}">
      <dsp:nvSpPr>
        <dsp:cNvPr id="0" name=""/>
        <dsp:cNvSpPr/>
      </dsp:nvSpPr>
      <dsp:spPr>
        <a:xfrm>
          <a:off x="5287125" y="136361"/>
          <a:ext cx="2447649" cy="293717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IN" sz="1400" b="1" kern="1200" dirty="0"/>
            <a:t>Goal: </a:t>
          </a:r>
          <a:r>
            <a:rPr lang="en-IN" sz="1400" kern="1200" dirty="0"/>
            <a:t>We want to create a machine learning model that can anticipate train delays with accuracy and lessen the effects they have on stakeholders.</a:t>
          </a:r>
          <a:endParaRPr lang="en-US" sz="1400" kern="1200" dirty="0"/>
        </a:p>
      </dsp:txBody>
      <dsp:txXfrm>
        <a:off x="5287125" y="1311233"/>
        <a:ext cx="2447649" cy="1762307"/>
      </dsp:txXfrm>
    </dsp:sp>
    <dsp:sp modelId="{B700AB89-FA7D-F04F-97B2-E24212CC8F86}">
      <dsp:nvSpPr>
        <dsp:cNvPr id="0" name=""/>
        <dsp:cNvSpPr/>
      </dsp:nvSpPr>
      <dsp:spPr>
        <a:xfrm>
          <a:off x="5287125"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5287125" y="136361"/>
        <a:ext cx="2447649" cy="1174871"/>
      </dsp:txXfrm>
    </dsp:sp>
    <dsp:sp modelId="{7327DA99-5EFA-994C-AE7F-7642D9811F58}">
      <dsp:nvSpPr>
        <dsp:cNvPr id="0" name=""/>
        <dsp:cNvSpPr/>
      </dsp:nvSpPr>
      <dsp:spPr>
        <a:xfrm>
          <a:off x="7930587" y="136361"/>
          <a:ext cx="2447649" cy="293717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73" tIns="0" rIns="241773" bIns="330200" numCol="1" spcCol="1270" anchor="t" anchorCtr="0">
          <a:noAutofit/>
        </a:bodyPr>
        <a:lstStyle/>
        <a:p>
          <a:pPr marL="0" lvl="0" indent="0" algn="l" defTabSz="622300">
            <a:lnSpc>
              <a:spcPct val="90000"/>
            </a:lnSpc>
            <a:spcBef>
              <a:spcPct val="0"/>
            </a:spcBef>
            <a:spcAft>
              <a:spcPct val="35000"/>
            </a:spcAft>
            <a:buNone/>
          </a:pPr>
          <a:r>
            <a:rPr lang="en-US" sz="1400" b="1" kern="1200" dirty="0"/>
            <a:t>Objectives: </a:t>
          </a:r>
          <a:r>
            <a:rPr lang="en-US" sz="1400" kern="1200" dirty="0"/>
            <a:t>In this presentation, we will delve into the methodologies, results, and implications of our ML project on predicting train delays.</a:t>
          </a:r>
        </a:p>
      </dsp:txBody>
      <dsp:txXfrm>
        <a:off x="7930587" y="1311233"/>
        <a:ext cx="2447649" cy="1762307"/>
      </dsp:txXfrm>
    </dsp:sp>
    <dsp:sp modelId="{DA8043CE-76EB-2B4D-AF3D-D05D62729F88}">
      <dsp:nvSpPr>
        <dsp:cNvPr id="0" name=""/>
        <dsp:cNvSpPr/>
      </dsp:nvSpPr>
      <dsp:spPr>
        <a:xfrm>
          <a:off x="7930587" y="136361"/>
          <a:ext cx="2447649" cy="1174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773" tIns="165100" rIns="241773" bIns="165100" numCol="1" spcCol="1270" anchor="ctr" anchorCtr="0">
          <a:noAutofit/>
        </a:bodyPr>
        <a:lstStyle/>
        <a:p>
          <a:pPr marL="0" lvl="0" indent="0" algn="l" defTabSz="2667000">
            <a:lnSpc>
              <a:spcPct val="90000"/>
            </a:lnSpc>
            <a:spcBef>
              <a:spcPct val="0"/>
            </a:spcBef>
            <a:spcAft>
              <a:spcPct val="35000"/>
            </a:spcAft>
            <a:buNone/>
          </a:pPr>
          <a:r>
            <a:rPr lang="en-US" sz="6000" kern="1200"/>
            <a:t>04</a:t>
          </a:r>
        </a:p>
      </dsp:txBody>
      <dsp:txXfrm>
        <a:off x="7930587" y="136361"/>
        <a:ext cx="2447649" cy="1174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44187-D922-4968-9888-BA97249AB9E3}">
      <dsp:nvSpPr>
        <dsp:cNvPr id="0" name=""/>
        <dsp:cNvSpPr/>
      </dsp:nvSpPr>
      <dsp:spPr>
        <a:xfrm>
          <a:off x="164279" y="487604"/>
          <a:ext cx="1311111" cy="131111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31FC8-C988-4D54-8877-3E4A021843A1}">
      <dsp:nvSpPr>
        <dsp:cNvPr id="0" name=""/>
        <dsp:cNvSpPr/>
      </dsp:nvSpPr>
      <dsp:spPr>
        <a:xfrm>
          <a:off x="439612" y="762937"/>
          <a:ext cx="760444" cy="760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7D65D-8B0A-4A77-9441-012488AD3DD7}">
      <dsp:nvSpPr>
        <dsp:cNvPr id="0" name=""/>
        <dsp:cNvSpPr/>
      </dsp:nvSpPr>
      <dsp:spPr>
        <a:xfrm>
          <a:off x="1756343"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Binary Classification Objective: </a:t>
          </a:r>
          <a:r>
            <a:rPr lang="en-IN" sz="1400" b="0" i="0" kern="1200" dirty="0"/>
            <a:t>Develop a model that predicts whether a train will be delayed(1) or not delayed(0).</a:t>
          </a:r>
          <a:endParaRPr lang="en-US" sz="1400" kern="1200" dirty="0"/>
        </a:p>
      </dsp:txBody>
      <dsp:txXfrm>
        <a:off x="1756343" y="487604"/>
        <a:ext cx="3090478" cy="1311111"/>
      </dsp:txXfrm>
    </dsp:sp>
    <dsp:sp modelId="{DFF183D4-1D4B-48AF-96BE-952372D6A5BF}">
      <dsp:nvSpPr>
        <dsp:cNvPr id="0" name=""/>
        <dsp:cNvSpPr/>
      </dsp:nvSpPr>
      <dsp:spPr>
        <a:xfrm>
          <a:off x="5385314" y="487604"/>
          <a:ext cx="1311111" cy="131111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D3130-8063-450F-B496-E722D7E8D742}">
      <dsp:nvSpPr>
        <dsp:cNvPr id="0" name=""/>
        <dsp:cNvSpPr/>
      </dsp:nvSpPr>
      <dsp:spPr>
        <a:xfrm>
          <a:off x="5660647" y="762937"/>
          <a:ext cx="760444" cy="760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DCBA13-66F3-4E37-BC62-071B74297878}">
      <dsp:nvSpPr>
        <dsp:cNvPr id="0" name=""/>
        <dsp:cNvSpPr/>
      </dsp:nvSpPr>
      <dsp:spPr>
        <a:xfrm>
          <a:off x="6977378"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Data: Leverage historical data of train departures for 2 days from the public API - </a:t>
          </a:r>
          <a:r>
            <a:rPr lang="en-IN" sz="1400" kern="1200">
              <a:hlinkClick xmlns:r="http://schemas.openxmlformats.org/officeDocument/2006/relationships" r:id="rId5"/>
            </a:rPr>
            <a:t>https://api.trafikinfo.trafikverket.se/</a:t>
          </a:r>
          <a:endParaRPr lang="en-US" sz="1400" kern="1200"/>
        </a:p>
      </dsp:txBody>
      <dsp:txXfrm>
        <a:off x="6977378" y="487604"/>
        <a:ext cx="3090478" cy="1311111"/>
      </dsp:txXfrm>
    </dsp:sp>
    <dsp:sp modelId="{9A01099F-166C-4726-8FAE-45F057C139AE}">
      <dsp:nvSpPr>
        <dsp:cNvPr id="0" name=""/>
        <dsp:cNvSpPr/>
      </dsp:nvSpPr>
      <dsp:spPr>
        <a:xfrm>
          <a:off x="164279" y="2535539"/>
          <a:ext cx="1311111" cy="131111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530A6-11CD-4FA2-BD79-42B8041373DC}">
      <dsp:nvSpPr>
        <dsp:cNvPr id="0" name=""/>
        <dsp:cNvSpPr/>
      </dsp:nvSpPr>
      <dsp:spPr>
        <a:xfrm>
          <a:off x="439612" y="2810873"/>
          <a:ext cx="760444" cy="76044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53DB78-E905-45AE-9A4C-C1346F0C3A15}">
      <dsp:nvSpPr>
        <dsp:cNvPr id="0" name=""/>
        <dsp:cNvSpPr/>
      </dsp:nvSpPr>
      <dsp:spPr>
        <a:xfrm>
          <a:off x="1756343"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Impact: Timely communication and improved passenger experience.</a:t>
          </a:r>
          <a:endParaRPr lang="en-US" sz="1400" kern="1200"/>
        </a:p>
      </dsp:txBody>
      <dsp:txXfrm>
        <a:off x="1756343" y="2535539"/>
        <a:ext cx="3090478" cy="1311111"/>
      </dsp:txXfrm>
    </dsp:sp>
    <dsp:sp modelId="{8AA142F0-F338-45BD-A09A-E341C2393BFB}">
      <dsp:nvSpPr>
        <dsp:cNvPr id="0" name=""/>
        <dsp:cNvSpPr/>
      </dsp:nvSpPr>
      <dsp:spPr>
        <a:xfrm>
          <a:off x="5385314" y="2535539"/>
          <a:ext cx="1311111" cy="131111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2CA42-D1FD-4D26-A8A3-12ABAABC9FBF}">
      <dsp:nvSpPr>
        <dsp:cNvPr id="0" name=""/>
        <dsp:cNvSpPr/>
      </dsp:nvSpPr>
      <dsp:spPr>
        <a:xfrm>
          <a:off x="5660647" y="2810873"/>
          <a:ext cx="760444" cy="76044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827DA-D1C3-4870-846B-AA8F0D2B2870}">
      <dsp:nvSpPr>
        <dsp:cNvPr id="0" name=""/>
        <dsp:cNvSpPr/>
      </dsp:nvSpPr>
      <dsp:spPr>
        <a:xfrm>
          <a:off x="6977378"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Innovation: </a:t>
          </a:r>
          <a:r>
            <a:rPr lang="en-IN" sz="1400" b="0" i="0" kern="1200"/>
            <a:t>Contribute to the advancement of transport technology by leveraging machine learning and real-time data analytics to address real-world challenges in train scheduling and operations.</a:t>
          </a:r>
          <a:endParaRPr lang="en-US" sz="1400" kern="1200"/>
        </a:p>
      </dsp:txBody>
      <dsp:txXfrm>
        <a:off x="6977378" y="2535539"/>
        <a:ext cx="3090478" cy="131111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58AC-F0ED-8D4E-A1FB-4B6CBDAB4F21}" type="datetimeFigureOut">
              <a:rPr lang="en-US" smtClean="0"/>
              <a:t>5/16/24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993ED-6964-0141-AD02-C33670BEA198}" type="slidenum">
              <a:rPr lang="en-US" smtClean="0"/>
              <a:t>‹#›</a:t>
            </a:fld>
            <a:endParaRPr lang="en-US"/>
          </a:p>
        </p:txBody>
      </p:sp>
    </p:spTree>
    <p:extLst>
      <p:ext uri="{BB962C8B-B14F-4D97-AF65-F5344CB8AC3E}">
        <p14:creationId xmlns:p14="http://schemas.microsoft.com/office/powerpoint/2010/main" val="1529516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A35993ED-6964-0141-AD02-C33670BEA198}" type="slidenum">
              <a:rPr lang="en-US" smtClean="0"/>
              <a:t>4</a:t>
            </a:fld>
            <a:endParaRPr lang="en-US"/>
          </a:p>
        </p:txBody>
      </p:sp>
    </p:spTree>
    <p:extLst>
      <p:ext uri="{BB962C8B-B14F-4D97-AF65-F5344CB8AC3E}">
        <p14:creationId xmlns:p14="http://schemas.microsoft.com/office/powerpoint/2010/main" val="3383811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10</a:t>
            </a:fld>
            <a:endParaRPr lang="en-US"/>
          </a:p>
        </p:txBody>
      </p:sp>
    </p:spTree>
    <p:extLst>
      <p:ext uri="{BB962C8B-B14F-4D97-AF65-F5344CB8AC3E}">
        <p14:creationId xmlns:p14="http://schemas.microsoft.com/office/powerpoint/2010/main" val="288867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11</a:t>
            </a:fld>
            <a:endParaRPr lang="en-US"/>
          </a:p>
        </p:txBody>
      </p:sp>
    </p:spTree>
    <p:extLst>
      <p:ext uri="{BB962C8B-B14F-4D97-AF65-F5344CB8AC3E}">
        <p14:creationId xmlns:p14="http://schemas.microsoft.com/office/powerpoint/2010/main" val="20644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12</a:t>
            </a:fld>
            <a:endParaRPr lang="en-US"/>
          </a:p>
        </p:txBody>
      </p:sp>
    </p:spTree>
    <p:extLst>
      <p:ext uri="{BB962C8B-B14F-4D97-AF65-F5344CB8AC3E}">
        <p14:creationId xmlns:p14="http://schemas.microsoft.com/office/powerpoint/2010/main" val="2777216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13</a:t>
            </a:fld>
            <a:endParaRPr lang="en-US"/>
          </a:p>
        </p:txBody>
      </p:sp>
    </p:spTree>
    <p:extLst>
      <p:ext uri="{BB962C8B-B14F-4D97-AF65-F5344CB8AC3E}">
        <p14:creationId xmlns:p14="http://schemas.microsoft.com/office/powerpoint/2010/main" val="350028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14</a:t>
            </a:fld>
            <a:endParaRPr lang="en-US"/>
          </a:p>
        </p:txBody>
      </p:sp>
    </p:spTree>
    <p:extLst>
      <p:ext uri="{BB962C8B-B14F-4D97-AF65-F5344CB8AC3E}">
        <p14:creationId xmlns:p14="http://schemas.microsoft.com/office/powerpoint/2010/main" val="28198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17</a:t>
            </a:fld>
            <a:endParaRPr lang="en-US"/>
          </a:p>
        </p:txBody>
      </p:sp>
    </p:spTree>
    <p:extLst>
      <p:ext uri="{BB962C8B-B14F-4D97-AF65-F5344CB8AC3E}">
        <p14:creationId xmlns:p14="http://schemas.microsoft.com/office/powerpoint/2010/main" val="85604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993ED-6964-0141-AD02-C33670BEA198}" type="slidenum">
              <a:rPr lang="en-US" smtClean="0"/>
              <a:t>18</a:t>
            </a:fld>
            <a:endParaRPr lang="en-US"/>
          </a:p>
        </p:txBody>
      </p:sp>
    </p:spTree>
    <p:extLst>
      <p:ext uri="{BB962C8B-B14F-4D97-AF65-F5344CB8AC3E}">
        <p14:creationId xmlns:p14="http://schemas.microsoft.com/office/powerpoint/2010/main" val="172279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91F2-DCDF-B78E-A69C-56C2864F1A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EE1B79A-9CB5-F609-82DD-EF886F85C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2BE8F9-D075-7871-91D8-1CE20E69B9D2}"/>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5" name="Footer Placeholder 4">
            <a:extLst>
              <a:ext uri="{FF2B5EF4-FFF2-40B4-BE49-F238E27FC236}">
                <a16:creationId xmlns:a16="http://schemas.microsoft.com/office/drawing/2014/main" id="{F10CA236-39BE-1EF1-B4B7-07FFB94D4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8F9FE-5C14-AE6A-35BC-B67860C3F1DF}"/>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425195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0A8B-EDE5-2FC0-A642-8A633930E66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01CE7F-B081-8018-739B-FE533DB181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8F82C8-8765-02F5-56F1-B6BBAA6F3211}"/>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5" name="Footer Placeholder 4">
            <a:extLst>
              <a:ext uri="{FF2B5EF4-FFF2-40B4-BE49-F238E27FC236}">
                <a16:creationId xmlns:a16="http://schemas.microsoft.com/office/drawing/2014/main" id="{73421B84-7612-CC0A-0CAE-179DF3F17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5AE24-A5BD-E222-C6DC-D824AD0B7137}"/>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124054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F5528-45FE-B186-10BB-E8D6DFE1B2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85A25F-60BC-B8F3-C9D7-C915C7656D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5092C1-E445-8435-0B8A-D28B4B9B8B48}"/>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5" name="Footer Placeholder 4">
            <a:extLst>
              <a:ext uri="{FF2B5EF4-FFF2-40B4-BE49-F238E27FC236}">
                <a16:creationId xmlns:a16="http://schemas.microsoft.com/office/drawing/2014/main" id="{260861F8-983A-E453-FC26-4F854743F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3BB57-9F08-D792-6913-5EDADCB9817A}"/>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42309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25F7-DB93-A569-A3DF-EF6404A6F0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C92151-4313-8D43-6A60-8E9C17CAC2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6FB00D-B2EF-CD89-2375-5E80BE3A668D}"/>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5" name="Footer Placeholder 4">
            <a:extLst>
              <a:ext uri="{FF2B5EF4-FFF2-40B4-BE49-F238E27FC236}">
                <a16:creationId xmlns:a16="http://schemas.microsoft.com/office/drawing/2014/main" id="{74F951C2-93D4-0A9F-0947-59E91CFAA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C7672-1672-F377-15A8-485626801C06}"/>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38131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8F72-17A6-DFE1-0DC4-1315D5D9F75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42BA76-2F23-965B-E0E4-CEB3C7048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F6309B-8643-EBE9-1466-525A65C9804B}"/>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5" name="Footer Placeholder 4">
            <a:extLst>
              <a:ext uri="{FF2B5EF4-FFF2-40B4-BE49-F238E27FC236}">
                <a16:creationId xmlns:a16="http://schemas.microsoft.com/office/drawing/2014/main" id="{C177DB20-05D9-97AE-2537-3BC65EE3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8A3B9-A32E-7E41-1E75-8297A7FE3F74}"/>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90847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7816-811E-09FB-D714-425E437E95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F6CDEA-F169-9929-16BC-93D45C3F58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4473FA-EDC8-0756-C953-7CD50A7C36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CCF28C-AAE0-E519-86F5-BC120DD4ECF8}"/>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6" name="Footer Placeholder 5">
            <a:extLst>
              <a:ext uri="{FF2B5EF4-FFF2-40B4-BE49-F238E27FC236}">
                <a16:creationId xmlns:a16="http://schemas.microsoft.com/office/drawing/2014/main" id="{16263E8E-615A-8964-6B9F-7E41AD20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58E1D-04FA-8CDA-CCAB-C853A9BD9C51}"/>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388142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8E0-9588-CACB-CAC9-7041BBDD200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9600A0-0F2E-19DD-ECBC-BCBEF11DA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FAAA84-42CF-1F2F-6BF0-9E28699E6C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50BDBD-8218-9931-C4A1-064774705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E0D99B-2E6C-666F-49E3-DA3FB0C1E2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B8493BA-1827-22E6-87FF-E5FD18072C24}"/>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8" name="Footer Placeholder 7">
            <a:extLst>
              <a:ext uri="{FF2B5EF4-FFF2-40B4-BE49-F238E27FC236}">
                <a16:creationId xmlns:a16="http://schemas.microsoft.com/office/drawing/2014/main" id="{CB864AB5-5784-3A8E-978A-4E8D4EE184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668984-0C8F-BC8C-9791-347CB87C6678}"/>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235257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25D1-FF9C-6843-F5D1-B8CCA9E08E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BA5A3B0-4743-506C-2641-6FF0C7E417E2}"/>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4" name="Footer Placeholder 3">
            <a:extLst>
              <a:ext uri="{FF2B5EF4-FFF2-40B4-BE49-F238E27FC236}">
                <a16:creationId xmlns:a16="http://schemas.microsoft.com/office/drawing/2014/main" id="{A30AD05C-5A2D-7526-D086-9EF74F6AF3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03E022-062A-10A1-7D97-29654E6BE430}"/>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94117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CCBB6-53A2-612B-806D-9F37069D28E3}"/>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3" name="Footer Placeholder 2">
            <a:extLst>
              <a:ext uri="{FF2B5EF4-FFF2-40B4-BE49-F238E27FC236}">
                <a16:creationId xmlns:a16="http://schemas.microsoft.com/office/drawing/2014/main" id="{62D8F14E-5CDA-D565-AFB3-2E075E238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D51452-B78F-4F55-1AAC-000822E54E05}"/>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414856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DB2-B4C7-8DBE-8572-AF4C2A1B06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B6BA086-2670-76C9-2948-524456444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7BA9980-7F64-66EA-FD18-76ECA3E95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EA33D2-4D2C-4552-258C-65625CA6BA27}"/>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6" name="Footer Placeholder 5">
            <a:extLst>
              <a:ext uri="{FF2B5EF4-FFF2-40B4-BE49-F238E27FC236}">
                <a16:creationId xmlns:a16="http://schemas.microsoft.com/office/drawing/2014/main" id="{97DD5B57-E0EC-EEDD-5C69-8BEEFB44A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64E65-97C5-FF3E-90F9-44561C41C836}"/>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482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375D-C8B8-1C26-4C2E-3B481D08AD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D79CE75-92D1-F730-0A5D-BD7E5517C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2CF5A8-07DD-0B14-938F-347137919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A60FA3-96C2-5CB2-8B9E-C3318AA4A078}"/>
              </a:ext>
            </a:extLst>
          </p:cNvPr>
          <p:cNvSpPr>
            <a:spLocks noGrp="1"/>
          </p:cNvSpPr>
          <p:nvPr>
            <p:ph type="dt" sz="half" idx="10"/>
          </p:nvPr>
        </p:nvSpPr>
        <p:spPr/>
        <p:txBody>
          <a:bodyPr/>
          <a:lstStyle/>
          <a:p>
            <a:fld id="{A1368BEB-7B4F-3B4C-9C80-C5E0D90F89D2}" type="datetimeFigureOut">
              <a:rPr lang="en-US" smtClean="0"/>
              <a:t>5/16/24</a:t>
            </a:fld>
            <a:endParaRPr lang="en-US"/>
          </a:p>
        </p:txBody>
      </p:sp>
      <p:sp>
        <p:nvSpPr>
          <p:cNvPr id="6" name="Footer Placeholder 5">
            <a:extLst>
              <a:ext uri="{FF2B5EF4-FFF2-40B4-BE49-F238E27FC236}">
                <a16:creationId xmlns:a16="http://schemas.microsoft.com/office/drawing/2014/main" id="{EC5343B5-4050-90FD-C660-4503FB081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C5D78-0A22-716A-40D3-FF823FB385C6}"/>
              </a:ext>
            </a:extLst>
          </p:cNvPr>
          <p:cNvSpPr>
            <a:spLocks noGrp="1"/>
          </p:cNvSpPr>
          <p:nvPr>
            <p:ph type="sldNum" sz="quarter" idx="12"/>
          </p:nvPr>
        </p:nvSpPr>
        <p:spPr/>
        <p:txBody>
          <a:bodyPr/>
          <a:lstStyle/>
          <a:p>
            <a:fld id="{592ABE62-9030-B648-AC4B-6D3127059BAB}" type="slidenum">
              <a:rPr lang="en-US" smtClean="0"/>
              <a:t>‹#›</a:t>
            </a:fld>
            <a:endParaRPr lang="en-US"/>
          </a:p>
        </p:txBody>
      </p:sp>
    </p:spTree>
    <p:extLst>
      <p:ext uri="{BB962C8B-B14F-4D97-AF65-F5344CB8AC3E}">
        <p14:creationId xmlns:p14="http://schemas.microsoft.com/office/powerpoint/2010/main" val="217081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7A23E-0479-D19A-300E-4B8B475F3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20B265-A36A-ED26-4BD9-4130AD3E5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67D1DC-6CB2-7A75-907E-9323BCE5E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68BEB-7B4F-3B4C-9C80-C5E0D90F89D2}" type="datetimeFigureOut">
              <a:rPr lang="en-US" smtClean="0"/>
              <a:t>5/16/24</a:t>
            </a:fld>
            <a:endParaRPr lang="en-US"/>
          </a:p>
        </p:txBody>
      </p:sp>
      <p:sp>
        <p:nvSpPr>
          <p:cNvPr id="5" name="Footer Placeholder 4">
            <a:extLst>
              <a:ext uri="{FF2B5EF4-FFF2-40B4-BE49-F238E27FC236}">
                <a16:creationId xmlns:a16="http://schemas.microsoft.com/office/drawing/2014/main" id="{7ECE9435-ACBB-27CB-0A94-C54AA7F1B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24376A-CC88-DC95-62E8-711843EE8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ABE62-9030-B648-AC4B-6D3127059BAB}" type="slidenum">
              <a:rPr lang="en-US" smtClean="0"/>
              <a:t>‹#›</a:t>
            </a:fld>
            <a:endParaRPr lang="en-US"/>
          </a:p>
        </p:txBody>
      </p:sp>
    </p:spTree>
    <p:extLst>
      <p:ext uri="{BB962C8B-B14F-4D97-AF65-F5344CB8AC3E}">
        <p14:creationId xmlns:p14="http://schemas.microsoft.com/office/powerpoint/2010/main" val="310494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499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9A1C4-B9D0-CF2E-7944-1BF60CAB7458}"/>
              </a:ext>
            </a:extLst>
          </p:cNvPr>
          <p:cNvSpPr>
            <a:spLocks noGrp="1"/>
          </p:cNvSpPr>
          <p:nvPr>
            <p:ph type="ctr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r>
              <a:rPr lang="en-US" sz="2600" kern="1200">
                <a:solidFill>
                  <a:srgbClr val="FFFFFF"/>
                </a:solidFill>
                <a:latin typeface="+mj-lt"/>
                <a:ea typeface="+mj-ea"/>
                <a:cs typeface="+mj-cs"/>
              </a:rPr>
              <a:t>Machine Learning Project </a:t>
            </a:r>
          </a:p>
        </p:txBody>
      </p:sp>
      <p:sp>
        <p:nvSpPr>
          <p:cNvPr id="71" name="Rectangle 70">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6F1D8C-9C9E-541F-FE5C-7435169B393F}"/>
              </a:ext>
            </a:extLst>
          </p:cNvPr>
          <p:cNvSpPr>
            <a:spLocks noGrp="1"/>
          </p:cNvSpPr>
          <p:nvPr>
            <p:ph type="subTitle" idx="1"/>
          </p:nvPr>
        </p:nvSpPr>
        <p:spPr>
          <a:xfrm>
            <a:off x="6574536" y="1560786"/>
            <a:ext cx="5053066" cy="1625898"/>
          </a:xfrm>
        </p:spPr>
        <p:txBody>
          <a:bodyPr vert="horz" lIns="91440" tIns="45720" rIns="91440" bIns="45720" rtlCol="0">
            <a:normAutofit/>
          </a:bodyPr>
          <a:lstStyle/>
          <a:p>
            <a:pPr algn="l"/>
            <a:r>
              <a:rPr lang="en-US" sz="3600" dirty="0"/>
              <a:t>Train Delay Prediction</a:t>
            </a:r>
          </a:p>
        </p:txBody>
      </p:sp>
      <p:sp>
        <p:nvSpPr>
          <p:cNvPr id="4" name="TextBox 3">
            <a:extLst>
              <a:ext uri="{FF2B5EF4-FFF2-40B4-BE49-F238E27FC236}">
                <a16:creationId xmlns:a16="http://schemas.microsoft.com/office/drawing/2014/main" id="{6DCE2107-B281-CA47-8371-5863DF14F9B1}"/>
              </a:ext>
            </a:extLst>
          </p:cNvPr>
          <p:cNvSpPr txBox="1"/>
          <p:nvPr/>
        </p:nvSpPr>
        <p:spPr>
          <a:xfrm>
            <a:off x="6570204" y="3671315"/>
            <a:ext cx="5057398" cy="2546605"/>
          </a:xfrm>
          <a:prstGeom prst="rect">
            <a:avLst/>
          </a:prstGeom>
        </p:spPr>
        <p:txBody>
          <a:bodyPr vert="horz" lIns="91440" tIns="45720" rIns="91440" bIns="45720" rtlCol="0">
            <a:normAutofit/>
          </a:bodyPr>
          <a:lstStyle/>
          <a:p>
            <a:pPr>
              <a:lnSpc>
                <a:spcPct val="90000"/>
              </a:lnSpc>
              <a:spcAft>
                <a:spcPts val="600"/>
              </a:spcAft>
            </a:pPr>
            <a:r>
              <a:rPr lang="en-US" sz="2000" dirty="0"/>
              <a:t>By,</a:t>
            </a:r>
          </a:p>
          <a:p>
            <a:pPr marL="285750" indent="-228600">
              <a:lnSpc>
                <a:spcPct val="90000"/>
              </a:lnSpc>
              <a:spcAft>
                <a:spcPts val="600"/>
              </a:spcAft>
              <a:buFont typeface="Arial" panose="020B0604020202020204" pitchFamily="34" charset="0"/>
              <a:buChar char="•"/>
            </a:pPr>
            <a:r>
              <a:rPr lang="en-US" sz="2000" dirty="0"/>
              <a:t>Ziaul Chowdhury</a:t>
            </a:r>
          </a:p>
          <a:p>
            <a:pPr marL="285750" indent="-228600">
              <a:lnSpc>
                <a:spcPct val="90000"/>
              </a:lnSpc>
              <a:spcAft>
                <a:spcPts val="600"/>
              </a:spcAft>
              <a:buFont typeface="Arial" panose="020B0604020202020204" pitchFamily="34" charset="0"/>
              <a:buChar char="•"/>
            </a:pPr>
            <a:r>
              <a:rPr lang="en-US" sz="2000" dirty="0"/>
              <a:t>Christina Larsson</a:t>
            </a:r>
          </a:p>
          <a:p>
            <a:pPr marL="285750" indent="-228600">
              <a:lnSpc>
                <a:spcPct val="90000"/>
              </a:lnSpc>
              <a:spcAft>
                <a:spcPts val="600"/>
              </a:spcAft>
              <a:buFont typeface="Arial" panose="020B0604020202020204" pitchFamily="34" charset="0"/>
              <a:buChar char="•"/>
            </a:pPr>
            <a:r>
              <a:rPr lang="en-US" sz="2000" dirty="0"/>
              <a:t>Suhasini </a:t>
            </a:r>
            <a:r>
              <a:rPr lang="en-US" sz="2000" dirty="0" err="1"/>
              <a:t>Aswath</a:t>
            </a:r>
            <a:endParaRPr lang="en-US" sz="2000" dirty="0"/>
          </a:p>
        </p:txBody>
      </p:sp>
    </p:spTree>
    <p:extLst>
      <p:ext uri="{BB962C8B-B14F-4D97-AF65-F5344CB8AC3E}">
        <p14:creationId xmlns:p14="http://schemas.microsoft.com/office/powerpoint/2010/main" val="174607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Train delay Prediction</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82B02ED4-85B8-0188-240D-07101365BDCB}"/>
              </a:ext>
            </a:extLst>
          </p:cNvPr>
          <p:cNvSpPr txBox="1"/>
          <p:nvPr/>
        </p:nvSpPr>
        <p:spPr>
          <a:xfrm>
            <a:off x="5351164" y="586822"/>
            <a:ext cx="6002636" cy="164592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Model Initialization and Server Configuration</a:t>
            </a:r>
            <a:r>
              <a:rPr lang="en-US" sz="1400" b="0" i="0" dirty="0">
                <a:effectLst/>
                <a:highlight>
                  <a:srgbClr val="FFFFFF"/>
                </a:highlight>
              </a:rPr>
              <a:t>: The Random Forest Classifier model is initialized from stored weights, accompanied by label encoders, within the architecture </a:t>
            </a:r>
          </a:p>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API Documentation and User Interface</a:t>
            </a:r>
            <a:r>
              <a:rPr lang="en-US" sz="1400" b="0" i="0" dirty="0">
                <a:effectLst/>
                <a:highlight>
                  <a:srgbClr val="FFFFFF"/>
                </a:highlight>
              </a:rPr>
              <a:t>: Open API documentation, integrated with Swagger, aids in development and API management by listing available REST services and offering execution options via Swagger UI.</a:t>
            </a:r>
          </a:p>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Prediction Process and Response Handling</a:t>
            </a:r>
            <a:r>
              <a:rPr lang="en-US" sz="1400" b="0" i="0" dirty="0">
                <a:effectLst/>
                <a:highlight>
                  <a:srgbClr val="FFFFFF"/>
                </a:highlight>
              </a:rPr>
              <a:t>: The frontend application interacts with the backend by retrieving a list of available train schedules and presenting them to users. </a:t>
            </a:r>
            <a:endParaRPr lang="en-US" sz="1400" dirty="0"/>
          </a:p>
        </p:txBody>
      </p:sp>
      <p:pic>
        <p:nvPicPr>
          <p:cNvPr id="5" name="Content Placeholder 4" descr="A diagram of a train delay classifier&#10;&#10;Description automatically generated">
            <a:extLst>
              <a:ext uri="{FF2B5EF4-FFF2-40B4-BE49-F238E27FC236}">
                <a16:creationId xmlns:a16="http://schemas.microsoft.com/office/drawing/2014/main" id="{CF59C041-B3E5-4C6C-E836-CCED3DE97E67}"/>
              </a:ext>
            </a:extLst>
          </p:cNvPr>
          <p:cNvPicPr>
            <a:picLocks noChangeAspect="1"/>
          </p:cNvPicPr>
          <p:nvPr/>
        </p:nvPicPr>
        <p:blipFill>
          <a:blip r:embed="rId3"/>
          <a:stretch>
            <a:fillRect/>
          </a:stretch>
        </p:blipFill>
        <p:spPr>
          <a:xfrm>
            <a:off x="1586125" y="2734056"/>
            <a:ext cx="9108142" cy="3483864"/>
          </a:xfrm>
          <a:prstGeom prst="rect">
            <a:avLst/>
          </a:prstGeom>
        </p:spPr>
      </p:pic>
    </p:spTree>
    <p:extLst>
      <p:ext uri="{BB962C8B-B14F-4D97-AF65-F5344CB8AC3E}">
        <p14:creationId xmlns:p14="http://schemas.microsoft.com/office/powerpoint/2010/main" val="417348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dirty="0">
                <a:solidFill>
                  <a:schemeClr val="tx1"/>
                </a:solidFill>
                <a:latin typeface="+mj-lt"/>
                <a:ea typeface="+mj-ea"/>
                <a:cs typeface="+mj-cs"/>
              </a:rPr>
              <a:t>Sample feature set</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82B02ED4-85B8-0188-240D-07101365BDCB}"/>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effectLst/>
                <a:ea typeface="Aptos" panose="020B0004020202020204" pitchFamily="34" charset="0"/>
                <a:cs typeface="Times New Roman" panose="02020603050405020304" pitchFamily="18" charset="0"/>
              </a:rPr>
              <a:t>Data model of train announcement contains many attributes in JSON format</a:t>
            </a:r>
          </a:p>
          <a:p>
            <a:pPr marL="285750" indent="-228600">
              <a:lnSpc>
                <a:spcPct val="90000"/>
              </a:lnSpc>
              <a:spcAft>
                <a:spcPts val="600"/>
              </a:spcAft>
              <a:buFont typeface="Arial" panose="020B0604020202020204" pitchFamily="34" charset="0"/>
              <a:buChar char="•"/>
            </a:pPr>
            <a:r>
              <a:rPr lang="en-US" sz="1400" dirty="0">
                <a:effectLst/>
                <a:ea typeface="Aptos" panose="020B0004020202020204" pitchFamily="34" charset="0"/>
                <a:cs typeface="Times New Roman" panose="02020603050405020304" pitchFamily="18" charset="0"/>
              </a:rPr>
              <a:t>JSON data is converted to Pandas </a:t>
            </a:r>
            <a:r>
              <a:rPr lang="en-US" sz="1400" dirty="0" err="1">
                <a:effectLst/>
                <a:ea typeface="Aptos" panose="020B0004020202020204" pitchFamily="34" charset="0"/>
                <a:cs typeface="Times New Roman" panose="02020603050405020304" pitchFamily="18" charset="0"/>
              </a:rPr>
              <a:t>DataFrame</a:t>
            </a:r>
            <a:r>
              <a:rPr lang="en-US" sz="1400" dirty="0">
                <a:effectLst/>
                <a:ea typeface="Aptos" panose="020B0004020202020204" pitchFamily="34" charset="0"/>
                <a:cs typeface="Times New Roman" panose="02020603050405020304" pitchFamily="18" charset="0"/>
              </a:rPr>
              <a:t> and the nested JSON structure is normalized into columns.</a:t>
            </a:r>
            <a:r>
              <a:rPr lang="en-IN" sz="1400" dirty="0">
                <a:effectLst/>
              </a:rPr>
              <a:t> </a:t>
            </a:r>
            <a:endParaRPr lang="en-US" sz="1400" dirty="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400" dirty="0">
                <a:effectLst/>
                <a:ea typeface="Aptos" panose="020B0004020202020204" pitchFamily="34" charset="0"/>
                <a:cs typeface="Times New Roman" panose="02020603050405020304" pitchFamily="18" charset="0"/>
              </a:rPr>
              <a:t>Below is the final subset of columns chosen</a:t>
            </a:r>
          </a:p>
          <a:p>
            <a:pPr marL="285750"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E56E623-8ACD-4567-A5DE-1CFC97C9F282}"/>
              </a:ext>
            </a:extLst>
          </p:cNvPr>
          <p:cNvPicPr>
            <a:picLocks noChangeAspect="1"/>
          </p:cNvPicPr>
          <p:nvPr/>
        </p:nvPicPr>
        <p:blipFill>
          <a:blip r:embed="rId3"/>
          <a:stretch>
            <a:fillRect/>
          </a:stretch>
        </p:blipFill>
        <p:spPr>
          <a:xfrm>
            <a:off x="712672" y="3147056"/>
            <a:ext cx="10764215" cy="272211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587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dirty="0">
                <a:solidFill>
                  <a:schemeClr val="tx1"/>
                </a:solidFill>
                <a:latin typeface="+mj-lt"/>
                <a:ea typeface="+mj-ea"/>
                <a:cs typeface="+mj-cs"/>
              </a:rPr>
              <a:t>Frontend App</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5E49BA5E-5BD4-E7A0-A9E6-635F75E217AF}"/>
              </a:ext>
            </a:extLst>
          </p:cNvPr>
          <p:cNvPicPr>
            <a:picLocks noChangeAspect="1"/>
          </p:cNvPicPr>
          <p:nvPr/>
        </p:nvPicPr>
        <p:blipFill>
          <a:blip r:embed="rId3"/>
          <a:stretch>
            <a:fillRect/>
          </a:stretch>
        </p:blipFill>
        <p:spPr>
          <a:xfrm>
            <a:off x="557783" y="2840580"/>
            <a:ext cx="5481509" cy="326149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A screenshot of a phone&#10;&#10;Description automatically generated">
            <a:extLst>
              <a:ext uri="{FF2B5EF4-FFF2-40B4-BE49-F238E27FC236}">
                <a16:creationId xmlns:a16="http://schemas.microsoft.com/office/drawing/2014/main" id="{D76CAEB1-FA93-0922-C1A1-2A39B970E761}"/>
              </a:ext>
            </a:extLst>
          </p:cNvPr>
          <p:cNvPicPr>
            <a:picLocks noChangeAspect="1"/>
          </p:cNvPicPr>
          <p:nvPr/>
        </p:nvPicPr>
        <p:blipFill>
          <a:blip r:embed="rId4"/>
          <a:stretch>
            <a:fillRect/>
          </a:stretch>
        </p:blipFill>
        <p:spPr>
          <a:xfrm>
            <a:off x="6198781" y="3056039"/>
            <a:ext cx="5523082" cy="2830579"/>
          </a:xfrm>
          <a:prstGeom prst="rect">
            <a:avLst/>
          </a:prstGeom>
        </p:spPr>
      </p:pic>
      <p:sp>
        <p:nvSpPr>
          <p:cNvPr id="8" name="TextBox 7">
            <a:extLst>
              <a:ext uri="{FF2B5EF4-FFF2-40B4-BE49-F238E27FC236}">
                <a16:creationId xmlns:a16="http://schemas.microsoft.com/office/drawing/2014/main" id="{6EE4D902-8A5C-93F8-90CF-E83D5B76D59C}"/>
              </a:ext>
            </a:extLst>
          </p:cNvPr>
          <p:cNvSpPr txBox="1"/>
          <p:nvPr/>
        </p:nvSpPr>
        <p:spPr>
          <a:xfrm>
            <a:off x="5237256" y="446917"/>
            <a:ext cx="6231556" cy="1815882"/>
          </a:xfrm>
          <a:prstGeom prst="rect">
            <a:avLst/>
          </a:prstGeom>
          <a:noFill/>
        </p:spPr>
        <p:txBody>
          <a:bodyPr wrap="square">
            <a:spAutoFit/>
          </a:bodyPr>
          <a:lstStyle/>
          <a:p>
            <a:pPr marL="171450" indent="-171450">
              <a:buFont typeface="Arial" panose="020B0604020202020204" pitchFamily="34" charset="0"/>
              <a:buChar char="•"/>
            </a:pPr>
            <a:r>
              <a:rPr lang="en-IN" sz="1400" dirty="0"/>
              <a:t>Allow the user to choose a train departure with SJ and predict if it will arrive on time.</a:t>
            </a:r>
          </a:p>
          <a:p>
            <a:pPr marL="171450" indent="-171450">
              <a:buFont typeface="Arial" panose="020B0604020202020204" pitchFamily="34" charset="0"/>
              <a:buChar char="•"/>
            </a:pPr>
            <a:r>
              <a:rPr lang="en-IN" sz="1400" dirty="0"/>
              <a:t>A future passenger with a ticket for a specific train departure would like to know if the train is likely to arrive on time.</a:t>
            </a:r>
          </a:p>
          <a:p>
            <a:pPr marL="171450" indent="-171450">
              <a:buFont typeface="Arial" panose="020B0604020202020204" pitchFamily="34" charset="0"/>
              <a:buChar char="•"/>
            </a:pPr>
            <a:r>
              <a:rPr lang="en-IN" sz="1400" dirty="0"/>
              <a:t>A</a:t>
            </a:r>
            <a:r>
              <a:rPr lang="en-IN" sz="1400" dirty="0">
                <a:effectLst/>
              </a:rPr>
              <a:t> potential ticket buyer finds information before purchasing a ticket whether the train will arrive on time.</a:t>
            </a:r>
          </a:p>
          <a:p>
            <a:pPr marL="171450" indent="-171450">
              <a:buFont typeface="Arial" panose="020B0604020202020204" pitchFamily="34" charset="0"/>
              <a:buChar char="•"/>
            </a:pPr>
            <a:r>
              <a:rPr lang="en-IN" sz="1400" dirty="0"/>
              <a:t>The first version of the user interface was coded in Python and then it was improved to HTML to enhance the usability.</a:t>
            </a:r>
          </a:p>
        </p:txBody>
      </p:sp>
    </p:spTree>
    <p:extLst>
      <p:ext uri="{BB962C8B-B14F-4D97-AF65-F5344CB8AC3E}">
        <p14:creationId xmlns:p14="http://schemas.microsoft.com/office/powerpoint/2010/main" val="175589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Backend service – Train schedules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5126717" y="948117"/>
            <a:ext cx="65108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flask-based web application running at </a:t>
            </a:r>
            <a:r>
              <a:rPr lang="en-US" dirty="0">
                <a:hlinkClick r:id="rId3"/>
              </a:rPr>
              <a:t>http://localhost:4999</a:t>
            </a:r>
            <a:endParaRPr lang="en-US" dirty="0"/>
          </a:p>
          <a:p>
            <a:pPr marL="285750" indent="-285750">
              <a:buFont typeface="Arial" panose="020B0604020202020204" pitchFamily="34" charset="0"/>
              <a:buChar char="•"/>
            </a:pPr>
            <a:r>
              <a:rPr lang="en-US" dirty="0"/>
              <a:t>Requires a source station and returns a list of possible destinations</a:t>
            </a:r>
          </a:p>
        </p:txBody>
      </p:sp>
      <p:pic>
        <p:nvPicPr>
          <p:cNvPr id="4" name="Content Placeholder 3">
            <a:extLst>
              <a:ext uri="{FF2B5EF4-FFF2-40B4-BE49-F238E27FC236}">
                <a16:creationId xmlns:a16="http://schemas.microsoft.com/office/drawing/2014/main" id="{7C5B680E-1A8F-A15F-905F-F9249C142BA8}"/>
              </a:ext>
            </a:extLst>
          </p:cNvPr>
          <p:cNvPicPr>
            <a:picLocks noGrp="1" noChangeAspect="1"/>
          </p:cNvPicPr>
          <p:nvPr>
            <p:ph idx="1"/>
          </p:nvPr>
        </p:nvPicPr>
        <p:blipFill>
          <a:blip r:embed="rId4"/>
          <a:stretch>
            <a:fillRect/>
          </a:stretch>
        </p:blipFill>
        <p:spPr>
          <a:xfrm>
            <a:off x="4874476" y="3166042"/>
            <a:ext cx="6691769" cy="301369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screenshot of a phone&#10;&#10;Description automatically generated">
            <a:extLst>
              <a:ext uri="{FF2B5EF4-FFF2-40B4-BE49-F238E27FC236}">
                <a16:creationId xmlns:a16="http://schemas.microsoft.com/office/drawing/2014/main" id="{82B38481-1C38-EA7E-7D6B-D2E2B2449EFF}"/>
              </a:ext>
            </a:extLst>
          </p:cNvPr>
          <p:cNvPicPr>
            <a:picLocks noChangeAspect="1"/>
          </p:cNvPicPr>
          <p:nvPr/>
        </p:nvPicPr>
        <p:blipFill>
          <a:blip r:embed="rId5"/>
          <a:stretch>
            <a:fillRect/>
          </a:stretch>
        </p:blipFill>
        <p:spPr>
          <a:xfrm>
            <a:off x="892666" y="2715592"/>
            <a:ext cx="2671799" cy="3847391"/>
          </a:xfrm>
          <a:prstGeom prst="rect">
            <a:avLst/>
          </a:prstGeom>
        </p:spPr>
      </p:pic>
    </p:spTree>
    <p:extLst>
      <p:ext uri="{BB962C8B-B14F-4D97-AF65-F5344CB8AC3E}">
        <p14:creationId xmlns:p14="http://schemas.microsoft.com/office/powerpoint/2010/main" val="9259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Build pipeline</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5108429" y="586822"/>
            <a:ext cx="6510867"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To automate the build and deployment of data engineering and train delay prediction system, Jenkins tool was installed on local Docker. </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Unfortunately, the pipeline doesn’t work as expected and it wasn’t possible to fix the Docker related issue</a:t>
            </a:r>
            <a:r>
              <a:rPr lang="en-IN" dirty="0">
                <a:effectLst/>
              </a:rPr>
              <a:t>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9FAE7D46-D958-B54B-437A-C191EB7CDA14}"/>
              </a:ext>
            </a:extLst>
          </p:cNvPr>
          <p:cNvPicPr>
            <a:picLocks noChangeAspect="1"/>
          </p:cNvPicPr>
          <p:nvPr/>
        </p:nvPicPr>
        <p:blipFill>
          <a:blip r:embed="rId3"/>
          <a:stretch>
            <a:fillRect/>
          </a:stretch>
        </p:blipFill>
        <p:spPr>
          <a:xfrm>
            <a:off x="1998921" y="2752998"/>
            <a:ext cx="8455307" cy="300984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283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8C1B-FEAD-6127-B068-F4EF51A44548}"/>
              </a:ext>
            </a:extLst>
          </p:cNvPr>
          <p:cNvSpPr>
            <a:spLocks noGrp="1"/>
          </p:cNvSpPr>
          <p:nvPr>
            <p:ph type="title"/>
          </p:nvPr>
        </p:nvSpPr>
        <p:spPr/>
        <p:txBody>
          <a:bodyPr/>
          <a:lstStyle/>
          <a:p>
            <a:r>
              <a:rPr lang="en-DE" dirty="0"/>
              <a:t>Testing</a:t>
            </a:r>
          </a:p>
        </p:txBody>
      </p:sp>
      <p:sp>
        <p:nvSpPr>
          <p:cNvPr id="3" name="Content Placeholder 2">
            <a:extLst>
              <a:ext uri="{FF2B5EF4-FFF2-40B4-BE49-F238E27FC236}">
                <a16:creationId xmlns:a16="http://schemas.microsoft.com/office/drawing/2014/main" id="{DE1F39E0-C7DF-ED2C-7ABD-C8105FE5A51E}"/>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9151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77B2-7989-A609-82A9-91CF5FA883AC}"/>
              </a:ext>
            </a:extLst>
          </p:cNvPr>
          <p:cNvSpPr>
            <a:spLocks noGrp="1"/>
          </p:cNvSpPr>
          <p:nvPr>
            <p:ph type="title"/>
          </p:nvPr>
        </p:nvSpPr>
        <p:spPr/>
        <p:txBody>
          <a:bodyPr/>
          <a:lstStyle/>
          <a:p>
            <a:r>
              <a:rPr lang="en-DE" dirty="0"/>
              <a:t>Results</a:t>
            </a:r>
          </a:p>
        </p:txBody>
      </p:sp>
      <p:sp>
        <p:nvSpPr>
          <p:cNvPr id="3" name="Content Placeholder 2">
            <a:extLst>
              <a:ext uri="{FF2B5EF4-FFF2-40B4-BE49-F238E27FC236}">
                <a16:creationId xmlns:a16="http://schemas.microsoft.com/office/drawing/2014/main" id="{D513F196-0D3E-1259-7E03-6289D0CBF799}"/>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62481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Advantages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618424" y="2895490"/>
            <a:ext cx="11103439"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i="0" dirty="0">
                <a:solidFill>
                  <a:srgbClr val="0D0D0D"/>
                </a:solidFill>
                <a:effectLst/>
                <a:highlight>
                  <a:srgbClr val="FFFFFF"/>
                </a:highlight>
                <a:latin typeface="Söhne"/>
              </a:rPr>
              <a:t>Operational Efficiency</a:t>
            </a:r>
            <a:r>
              <a:rPr lang="en-IN" b="0" i="0" dirty="0">
                <a:solidFill>
                  <a:srgbClr val="0D0D0D"/>
                </a:solidFill>
                <a:effectLst/>
                <a:highlight>
                  <a:srgbClr val="FFFFFF"/>
                </a:highlight>
                <a:latin typeface="Söhne"/>
              </a:rPr>
              <a:t>:</a:t>
            </a:r>
            <a:r>
              <a:rPr lang="en-US" b="0" i="0" dirty="0">
                <a:solidFill>
                  <a:srgbClr val="0D0D0D"/>
                </a:solidFill>
                <a:highlight>
                  <a:srgbClr val="FFFFFF"/>
                </a:highlight>
                <a:latin typeface="Aptos" panose="020B0004020202020204" pitchFamily="34" charset="0"/>
                <a:cs typeface="Times New Roman" panose="02020603050405020304" pitchFamily="18" charset="0"/>
              </a:rPr>
              <a:t> Proactive </a:t>
            </a:r>
            <a:r>
              <a:rPr lang="en-US" dirty="0">
                <a:solidFill>
                  <a:srgbClr val="0D0D0D"/>
                </a:solidFill>
                <a:highlight>
                  <a:srgbClr val="FFFFFF"/>
                </a:highlight>
                <a:latin typeface="Aptos" panose="020B0004020202020204" pitchFamily="34" charset="0"/>
                <a:cs typeface="Times New Roman" panose="02020603050405020304" pitchFamily="18" charset="0"/>
              </a:rPr>
              <a:t>management and improve train scheduling.</a:t>
            </a:r>
          </a:p>
          <a:p>
            <a:pPr marL="285750" indent="-285750">
              <a:lnSpc>
                <a:spcPct val="150000"/>
              </a:lnSpc>
              <a:buFont typeface="Arial" panose="020B0604020202020204" pitchFamily="34" charset="0"/>
              <a:buChar char="•"/>
            </a:pPr>
            <a:r>
              <a:rPr lang="en-US" sz="1800" b="1"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Passenger Experience: </a:t>
            </a:r>
            <a:r>
              <a:rPr lang="en-US" sz="1800"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Increased reliability and better communication.</a:t>
            </a:r>
          </a:p>
          <a:p>
            <a:pPr marL="285750" indent="-285750">
              <a:lnSpc>
                <a:spcPct val="150000"/>
              </a:lnSpc>
              <a:buFont typeface="Arial" panose="020B0604020202020204" pitchFamily="34" charset="0"/>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Cost savings: </a:t>
            </a:r>
            <a:r>
              <a:rPr lang="en-US" sz="1800" dirty="0">
                <a:effectLst/>
                <a:latin typeface="Aptos" panose="020B0004020202020204" pitchFamily="34" charset="0"/>
                <a:ea typeface="Aptos" panose="020B0004020202020204" pitchFamily="34" charset="0"/>
                <a:cs typeface="Times New Roman" panose="02020603050405020304" pitchFamily="18" charset="0"/>
              </a:rPr>
              <a:t>Efficient resource allocation, delay management and predictive maintenance</a:t>
            </a:r>
            <a:r>
              <a:rPr lang="en-US" dirty="0">
                <a:latin typeface="Aptos" panose="020B0004020202020204" pitchFamily="34" charset="0"/>
                <a:ea typeface="Aptos" panose="020B0004020202020204" pitchFamily="34" charset="0"/>
                <a:cs typeface="Times New Roman" panose="02020603050405020304" pitchFamily="18" charset="0"/>
              </a:rPr>
              <a:t>.</a:t>
            </a:r>
          </a:p>
          <a:p>
            <a:pPr marL="285750" indent="-285750">
              <a:lnSpc>
                <a:spcPct val="150000"/>
              </a:lnSpc>
              <a:buFont typeface="Arial" panose="020B0604020202020204" pitchFamily="34" charset="0"/>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Improved safety measures: </a:t>
            </a:r>
            <a:r>
              <a:rPr lang="en-IN" sz="1800" dirty="0">
                <a:solidFill>
                  <a:srgbClr val="0D0D0D"/>
                </a:solidFill>
                <a:highlight>
                  <a:srgbClr val="FFFFFF"/>
                </a:highlight>
                <a:latin typeface="Söhne"/>
                <a:ea typeface="Aptos" panose="020B0004020202020204" pitchFamily="34" charset="0"/>
                <a:cs typeface="Times New Roman" panose="02020603050405020304" pitchFamily="18" charset="0"/>
              </a:rPr>
              <a:t>I</a:t>
            </a:r>
            <a:r>
              <a:rPr lang="en-IN" b="0" i="0" dirty="0">
                <a:solidFill>
                  <a:srgbClr val="0D0D0D"/>
                </a:solidFill>
                <a:effectLst/>
                <a:highlight>
                  <a:srgbClr val="FFFFFF"/>
                </a:highlight>
                <a:latin typeface="Söhne"/>
              </a:rPr>
              <a:t>dentifying potential safety issues that cause delays, leading to better preventive measures.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6516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31A47-4CE7-968A-2D67-A37818CDBD4C}"/>
              </a:ext>
            </a:extLst>
          </p:cNvPr>
          <p:cNvSpPr>
            <a:spLocks noGrp="1"/>
          </p:cNvSpPr>
          <p:nvPr>
            <p:ph type="title"/>
          </p:nvPr>
        </p:nvSpPr>
        <p:spPr>
          <a:xfrm>
            <a:off x="1046746" y="586822"/>
            <a:ext cx="3827730" cy="1645920"/>
          </a:xfrm>
        </p:spPr>
        <p:txBody>
          <a:bodyPr>
            <a:normAutofit/>
          </a:bodyPr>
          <a:lstStyle/>
          <a:p>
            <a:r>
              <a:rPr lang="en-US" sz="3200" dirty="0"/>
              <a:t>Future Work</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F1CD93A-8E86-94BB-9F28-B13744EB7CAB}"/>
              </a:ext>
            </a:extLst>
          </p:cNvPr>
          <p:cNvSpPr txBox="1"/>
          <p:nvPr/>
        </p:nvSpPr>
        <p:spPr>
          <a:xfrm>
            <a:off x="618424" y="2895490"/>
            <a:ext cx="11103439" cy="25446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latin typeface="Aptos" panose="020B0004020202020204" pitchFamily="34" charset="0"/>
                <a:cs typeface="Times New Roman" panose="02020603050405020304" pitchFamily="18" charset="0"/>
              </a:rPr>
              <a:t>Data Quality and Availability: </a:t>
            </a:r>
            <a:r>
              <a:rPr lang="en-IN" dirty="0">
                <a:solidFill>
                  <a:srgbClr val="0D0D0D"/>
                </a:solidFill>
                <a:highlight>
                  <a:srgbClr val="FFFFFF"/>
                </a:highlight>
                <a:latin typeface="Söhne"/>
              </a:rPr>
              <a:t>Reliable and comprehensive historical data and Continuous integration of real-time data for ongoing predictions can be complex.</a:t>
            </a:r>
          </a:p>
          <a:p>
            <a:pPr marL="285750" indent="-285750">
              <a:lnSpc>
                <a:spcPct val="150000"/>
              </a:lnSpc>
              <a:buFont typeface="Arial" panose="020B0604020202020204" pitchFamily="34" charset="0"/>
              <a:buChar char="•"/>
            </a:pPr>
            <a:r>
              <a:rPr lang="en-IN" b="1" dirty="0">
                <a:latin typeface="Aptos" panose="020B0004020202020204" pitchFamily="34" charset="0"/>
                <a:cs typeface="Times New Roman" panose="02020603050405020304" pitchFamily="18" charset="0"/>
              </a:rPr>
              <a:t>Model Accuracy and Reliability: </a:t>
            </a:r>
            <a:r>
              <a:rPr lang="en-IN" b="0" i="0" dirty="0">
                <a:solidFill>
                  <a:srgbClr val="0D0D0D"/>
                </a:solidFill>
                <a:effectLst/>
                <a:highlight>
                  <a:srgbClr val="FFFFFF"/>
                </a:highlight>
                <a:latin typeface="Söhne"/>
              </a:rPr>
              <a:t>model needs to be trained on a diverse set of data and there could be False positives.</a:t>
            </a:r>
          </a:p>
          <a:p>
            <a:pPr marL="285750" indent="-285750">
              <a:lnSpc>
                <a:spcPct val="150000"/>
              </a:lnSpc>
              <a:buFont typeface="Arial" panose="020B0604020202020204" pitchFamily="34" charset="0"/>
              <a:buChar char="•"/>
            </a:pPr>
            <a:r>
              <a:rPr lang="en-IN" b="1" dirty="0">
                <a:latin typeface="Aptos" panose="020B0004020202020204" pitchFamily="34" charset="0"/>
                <a:cs typeface="Times New Roman" panose="02020603050405020304" pitchFamily="18" charset="0"/>
              </a:rPr>
              <a:t>Scalability: </a:t>
            </a:r>
            <a:r>
              <a:rPr lang="en-IN" b="0" i="0" dirty="0">
                <a:solidFill>
                  <a:srgbClr val="0D0D0D"/>
                </a:solidFill>
                <a:effectLst/>
                <a:highlight>
                  <a:srgbClr val="FFFFFF"/>
                </a:highlight>
                <a:latin typeface="Söhne"/>
              </a:rPr>
              <a:t>Ensuring that the infrastructure can handle the computational load for real-time predictions.</a:t>
            </a:r>
          </a:p>
          <a:p>
            <a:pPr marL="285750" indent="-285750">
              <a:lnSpc>
                <a:spcPct val="150000"/>
              </a:lnSpc>
              <a:buFont typeface="Arial" panose="020B0604020202020204" pitchFamily="34" charset="0"/>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Security: </a:t>
            </a:r>
            <a:r>
              <a:rPr lang="en-IN" b="0" i="0" dirty="0">
                <a:solidFill>
                  <a:srgbClr val="0D0D0D"/>
                </a:solidFill>
                <a:effectLst/>
                <a:highlight>
                  <a:srgbClr val="FFFFFF"/>
                </a:highlight>
                <a:latin typeface="Söhne"/>
              </a:rPr>
              <a:t>Protecting the prediction system from cyber-attacks that could disrupt operations.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2499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D99D-8714-3857-4179-C44B609FC744}"/>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ADA2CE2D-A5A1-A740-F8F0-AE8C81E39C40}"/>
              </a:ext>
            </a:extLst>
          </p:cNvPr>
          <p:cNvSpPr>
            <a:spLocks noGrp="1"/>
          </p:cNvSpPr>
          <p:nvPr>
            <p:ph idx="1"/>
          </p:nvPr>
        </p:nvSpPr>
        <p:spPr/>
        <p:txBody>
          <a:bodyPr/>
          <a:lstStyle/>
          <a:p>
            <a:r>
              <a:rPr lang="en-DE" dirty="0"/>
              <a:t>Thank you</a:t>
            </a:r>
          </a:p>
        </p:txBody>
      </p:sp>
    </p:spTree>
    <p:extLst>
      <p:ext uri="{BB962C8B-B14F-4D97-AF65-F5344CB8AC3E}">
        <p14:creationId xmlns:p14="http://schemas.microsoft.com/office/powerpoint/2010/main" val="61905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5593-0D83-9A89-D8D8-10FD60619CD7}"/>
              </a:ext>
            </a:extLst>
          </p:cNvPr>
          <p:cNvSpPr>
            <a:spLocks noGrp="1"/>
          </p:cNvSpPr>
          <p:nvPr>
            <p:ph type="title"/>
          </p:nvPr>
        </p:nvSpPr>
        <p:spPr/>
        <p:txBody>
          <a:bodyPr/>
          <a:lstStyle/>
          <a:p>
            <a:r>
              <a:rPr lang="en-DE" dirty="0"/>
              <a:t>Team</a:t>
            </a:r>
          </a:p>
        </p:txBody>
      </p:sp>
      <p:sp>
        <p:nvSpPr>
          <p:cNvPr id="3" name="Content Placeholder 2">
            <a:extLst>
              <a:ext uri="{FF2B5EF4-FFF2-40B4-BE49-F238E27FC236}">
                <a16:creationId xmlns:a16="http://schemas.microsoft.com/office/drawing/2014/main" id="{FA895818-25FE-006D-15C0-2907237ED1C9}"/>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83592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8A77-EC09-C9D6-4770-325F426FFA1D}"/>
              </a:ext>
            </a:extLst>
          </p:cNvPr>
          <p:cNvSpPr>
            <a:spLocks noGrp="1"/>
          </p:cNvSpPr>
          <p:nvPr>
            <p:ph type="title"/>
          </p:nvPr>
        </p:nvSpPr>
        <p:spPr/>
        <p:txBody>
          <a:bodyPr/>
          <a:lstStyle/>
          <a:p>
            <a:r>
              <a:rPr lang="en-DE" dirty="0"/>
              <a:t>Background</a:t>
            </a:r>
          </a:p>
        </p:txBody>
      </p:sp>
      <p:sp>
        <p:nvSpPr>
          <p:cNvPr id="3" name="Content Placeholder 2">
            <a:extLst>
              <a:ext uri="{FF2B5EF4-FFF2-40B4-BE49-F238E27FC236}">
                <a16:creationId xmlns:a16="http://schemas.microsoft.com/office/drawing/2014/main" id="{1EDCD05D-05B7-C75E-E345-6D5C948460A4}"/>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54729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76" name="Rectangle 7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304C1-0E34-E7C6-F321-0555E70486D4}"/>
              </a:ext>
            </a:extLst>
          </p:cNvPr>
          <p:cNvSpPr>
            <a:spLocks noGrp="1"/>
          </p:cNvSpPr>
          <p:nvPr>
            <p:ph type="title"/>
          </p:nvPr>
        </p:nvSpPr>
        <p:spPr>
          <a:xfrm>
            <a:off x="1043631" y="809898"/>
            <a:ext cx="10173010" cy="1554480"/>
          </a:xfrm>
        </p:spPr>
        <p:txBody>
          <a:bodyPr anchor="ctr">
            <a:normAutofit/>
          </a:bodyPr>
          <a:lstStyle/>
          <a:p>
            <a:r>
              <a:rPr lang="en-US" sz="4800"/>
              <a:t>Introduction</a:t>
            </a:r>
          </a:p>
        </p:txBody>
      </p:sp>
      <p:cxnSp>
        <p:nvCxnSpPr>
          <p:cNvPr id="82" name="Straight Connector 8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BDCC46C9-7BDE-28B9-4AC5-27B454DF5A02}"/>
              </a:ext>
            </a:extLst>
          </p:cNvPr>
          <p:cNvGraphicFramePr>
            <a:graphicFrameLocks noGrp="1"/>
          </p:cNvGraphicFramePr>
          <p:nvPr>
            <p:ph idx="1"/>
            <p:extLst>
              <p:ext uri="{D42A27DB-BD31-4B8C-83A1-F6EECF244321}">
                <p14:modId xmlns:p14="http://schemas.microsoft.com/office/powerpoint/2010/main" val="216951351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52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AAF17C-F3E3-9628-5916-DB4C300C85C1}"/>
              </a:ext>
            </a:extLst>
          </p:cNvPr>
          <p:cNvSpPr>
            <a:spLocks noGrp="1"/>
          </p:cNvSpPr>
          <p:nvPr>
            <p:ph type="title"/>
          </p:nvPr>
        </p:nvSpPr>
        <p:spPr>
          <a:xfrm>
            <a:off x="1115568" y="509521"/>
            <a:ext cx="10232136" cy="1014984"/>
          </a:xfrm>
        </p:spPr>
        <p:txBody>
          <a:bodyPr>
            <a:normAutofit/>
          </a:bodyPr>
          <a:lstStyle/>
          <a:p>
            <a:r>
              <a:rPr lang="en-US" sz="4000"/>
              <a:t>Project Goals</a:t>
            </a:r>
          </a:p>
        </p:txBody>
      </p:sp>
      <p:sp>
        <p:nvSpPr>
          <p:cNvPr id="74" name="Rectangle 7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7" name="Content Placeholder 2">
            <a:extLst>
              <a:ext uri="{FF2B5EF4-FFF2-40B4-BE49-F238E27FC236}">
                <a16:creationId xmlns:a16="http://schemas.microsoft.com/office/drawing/2014/main" id="{46F4713E-C599-4062-B51D-0D7D18545442}"/>
              </a:ext>
            </a:extLst>
          </p:cNvPr>
          <p:cNvGraphicFramePr>
            <a:graphicFrameLocks noGrp="1"/>
          </p:cNvGraphicFramePr>
          <p:nvPr>
            <p:ph idx="1"/>
            <p:extLst>
              <p:ext uri="{D42A27DB-BD31-4B8C-83A1-F6EECF244321}">
                <p14:modId xmlns:p14="http://schemas.microsoft.com/office/powerpoint/2010/main" val="2720582121"/>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93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5277-CBDB-A08B-74AC-F7AEAC9589CF}"/>
              </a:ext>
            </a:extLst>
          </p:cNvPr>
          <p:cNvSpPr>
            <a:spLocks noGrp="1"/>
          </p:cNvSpPr>
          <p:nvPr>
            <p:ph type="title"/>
          </p:nvPr>
        </p:nvSpPr>
        <p:spPr/>
        <p:txBody>
          <a:bodyPr/>
          <a:lstStyle/>
          <a:p>
            <a:r>
              <a:rPr lang="en-DE" dirty="0"/>
              <a:t>SDLC</a:t>
            </a:r>
          </a:p>
        </p:txBody>
      </p:sp>
      <p:sp>
        <p:nvSpPr>
          <p:cNvPr id="3" name="Content Placeholder 2">
            <a:extLst>
              <a:ext uri="{FF2B5EF4-FFF2-40B4-BE49-F238E27FC236}">
                <a16:creationId xmlns:a16="http://schemas.microsoft.com/office/drawing/2014/main" id="{C4DF9B66-3D14-AE31-42CC-42439B4B1C5C}"/>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231158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9451-92D7-5CD7-321A-25FAF7B8A031}"/>
              </a:ext>
            </a:extLst>
          </p:cNvPr>
          <p:cNvSpPr>
            <a:spLocks noGrp="1"/>
          </p:cNvSpPr>
          <p:nvPr>
            <p:ph type="title"/>
          </p:nvPr>
        </p:nvSpPr>
        <p:spPr/>
        <p:txBody>
          <a:bodyPr/>
          <a:lstStyle/>
          <a:p>
            <a:r>
              <a:rPr lang="en-DE" dirty="0"/>
              <a:t>Requirements</a:t>
            </a:r>
          </a:p>
        </p:txBody>
      </p:sp>
      <p:sp>
        <p:nvSpPr>
          <p:cNvPr id="3" name="Content Placeholder 2">
            <a:extLst>
              <a:ext uri="{FF2B5EF4-FFF2-40B4-BE49-F238E27FC236}">
                <a16:creationId xmlns:a16="http://schemas.microsoft.com/office/drawing/2014/main" id="{FF8DE571-60A6-206A-EDA4-7A9E22866051}"/>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206051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B875B-E71B-3CB7-E058-12970A798610}"/>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Architecture</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9AC1426B-56A4-1370-B1FF-94DECCC4AB25}"/>
              </a:ext>
            </a:extLst>
          </p:cNvPr>
          <p:cNvSpPr txBox="1"/>
          <p:nvPr/>
        </p:nvSpPr>
        <p:spPr>
          <a:xfrm>
            <a:off x="5351164" y="673946"/>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IN" sz="1400" b="1" dirty="0">
                <a:highlight>
                  <a:srgbClr val="FFFFFF"/>
                </a:highlight>
              </a:rPr>
              <a:t>Flexible Model Deployment: </a:t>
            </a:r>
            <a:r>
              <a:rPr lang="en-IN" sz="1400" dirty="0">
                <a:highlight>
                  <a:srgbClr val="FFFFFF"/>
                </a:highlight>
              </a:rPr>
              <a:t>Enables seamless integration of the train delay prediction model into the production backend service.</a:t>
            </a:r>
          </a:p>
          <a:p>
            <a:pPr marL="285750" indent="-228600">
              <a:lnSpc>
                <a:spcPct val="90000"/>
              </a:lnSpc>
              <a:spcAft>
                <a:spcPts val="600"/>
              </a:spcAft>
              <a:buFont typeface="Arial" panose="020B0604020202020204" pitchFamily="34" charset="0"/>
              <a:buChar char="•"/>
            </a:pPr>
            <a:r>
              <a:rPr lang="en-IN" sz="1400" b="1" dirty="0">
                <a:highlight>
                  <a:srgbClr val="FFFFFF"/>
                </a:highlight>
              </a:rPr>
              <a:t>Data Processing Pipeline: </a:t>
            </a:r>
            <a:r>
              <a:rPr lang="en-IN" sz="1400" dirty="0">
                <a:highlight>
                  <a:srgbClr val="FFFFFF"/>
                </a:highlight>
              </a:rPr>
              <a:t>The system employs a structured data processing pipeline, starting with data retrieval from </a:t>
            </a:r>
            <a:r>
              <a:rPr lang="en-IN" sz="1400" dirty="0" err="1">
                <a:highlight>
                  <a:srgbClr val="FFFFFF"/>
                </a:highlight>
              </a:rPr>
              <a:t>Trafikverket.se's</a:t>
            </a:r>
            <a:r>
              <a:rPr lang="en-IN" sz="1400" dirty="0">
                <a:highlight>
                  <a:srgbClr val="FFFFFF"/>
                </a:highlight>
              </a:rPr>
              <a:t> REST API. </a:t>
            </a:r>
          </a:p>
          <a:p>
            <a:pPr marL="285750" indent="-228600">
              <a:lnSpc>
                <a:spcPct val="90000"/>
              </a:lnSpc>
              <a:spcAft>
                <a:spcPts val="600"/>
              </a:spcAft>
              <a:buFont typeface="Arial" panose="020B0604020202020204" pitchFamily="34" charset="0"/>
              <a:buChar char="•"/>
            </a:pPr>
            <a:r>
              <a:rPr lang="en-IN" sz="1400" b="1" dirty="0">
                <a:highlight>
                  <a:srgbClr val="FFFFFF"/>
                </a:highlight>
              </a:rPr>
              <a:t>Model Selection and Deployment: </a:t>
            </a:r>
            <a:r>
              <a:rPr lang="en-IN" sz="1400" dirty="0">
                <a:highlight>
                  <a:srgbClr val="FFFFFF"/>
                </a:highlight>
              </a:rPr>
              <a:t>A Random Forest classifier from the Scikit-learn Python package is chosen as the binary classification model.</a:t>
            </a:r>
          </a:p>
          <a:p>
            <a:pPr marL="285750" indent="-228600">
              <a:lnSpc>
                <a:spcPct val="90000"/>
              </a:lnSpc>
              <a:spcAft>
                <a:spcPts val="600"/>
              </a:spcAft>
              <a:buFont typeface="Arial" panose="020B0604020202020204" pitchFamily="34" charset="0"/>
              <a:buChar char="•"/>
            </a:pPr>
            <a:endParaRPr lang="en-US" sz="1400" dirty="0"/>
          </a:p>
        </p:txBody>
      </p:sp>
      <p:pic>
        <p:nvPicPr>
          <p:cNvPr id="5" name="Content Placeholder 4" descr="A diagram of a model&#10;&#10;Description automatically generated">
            <a:extLst>
              <a:ext uri="{FF2B5EF4-FFF2-40B4-BE49-F238E27FC236}">
                <a16:creationId xmlns:a16="http://schemas.microsoft.com/office/drawing/2014/main" id="{2EBE1FE7-54FB-9E58-A603-6E13AE7EA7BB}"/>
              </a:ext>
            </a:extLst>
          </p:cNvPr>
          <p:cNvPicPr>
            <a:picLocks noChangeAspect="1"/>
          </p:cNvPicPr>
          <p:nvPr/>
        </p:nvPicPr>
        <p:blipFill>
          <a:blip r:embed="rId2"/>
          <a:stretch>
            <a:fillRect/>
          </a:stretch>
        </p:blipFill>
        <p:spPr>
          <a:xfrm>
            <a:off x="1463869" y="2734056"/>
            <a:ext cx="9352653" cy="3483864"/>
          </a:xfrm>
          <a:prstGeom prst="rect">
            <a:avLst/>
          </a:prstGeom>
        </p:spPr>
      </p:pic>
    </p:spTree>
    <p:extLst>
      <p:ext uri="{BB962C8B-B14F-4D97-AF65-F5344CB8AC3E}">
        <p14:creationId xmlns:p14="http://schemas.microsoft.com/office/powerpoint/2010/main" val="365203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36F68D-7F6B-561B-13AA-8D8F3FC3E009}"/>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Data Engineering</a:t>
            </a:r>
          </a:p>
        </p:txBody>
      </p:sp>
      <p:sp>
        <p:nvSpPr>
          <p:cNvPr id="56" name="Rectangle 5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8" name="Rectangle 5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D2F7F3F0-7E14-3A26-6CC5-28E37F078CA7}"/>
              </a:ext>
            </a:extLst>
          </p:cNvPr>
          <p:cNvSpPr txBox="1"/>
          <p:nvPr/>
        </p:nvSpPr>
        <p:spPr>
          <a:xfrm>
            <a:off x="5179702" y="586822"/>
            <a:ext cx="6341312" cy="164592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Data Retrieval and Pre-processing</a:t>
            </a:r>
            <a:r>
              <a:rPr lang="en-US" sz="1400" b="0" i="0" dirty="0">
                <a:effectLst/>
                <a:highlight>
                  <a:srgbClr val="FFFFFF"/>
                </a:highlight>
              </a:rPr>
              <a:t>: The TRV REST API facilitates train announcements retrieval, </a:t>
            </a:r>
            <a:r>
              <a:rPr lang="en-US" sz="1400" dirty="0">
                <a:highlight>
                  <a:srgbClr val="FFFFFF"/>
                </a:highlight>
              </a:rPr>
              <a:t>requiring</a:t>
            </a:r>
            <a:r>
              <a:rPr lang="en-US" sz="1400" b="0" i="0" dirty="0">
                <a:effectLst/>
                <a:highlight>
                  <a:srgbClr val="FFFFFF"/>
                </a:highlight>
              </a:rPr>
              <a:t> an API key obtained through registration.</a:t>
            </a:r>
          </a:p>
          <a:p>
            <a:pPr marL="285750" indent="-228600">
              <a:lnSpc>
                <a:spcPct val="90000"/>
              </a:lnSpc>
              <a:spcAft>
                <a:spcPts val="600"/>
              </a:spcAft>
              <a:buFont typeface="Arial" panose="020B0604020202020204" pitchFamily="34" charset="0"/>
              <a:buChar char="•"/>
            </a:pPr>
            <a:r>
              <a:rPr lang="en-US" sz="1400" b="1" i="0" dirty="0">
                <a:effectLst/>
                <a:highlight>
                  <a:srgbClr val="FFFFFF"/>
                </a:highlight>
              </a:rPr>
              <a:t>Model Training and Evaluation</a:t>
            </a:r>
            <a:r>
              <a:rPr lang="en-US" sz="1400" b="0" i="0" dirty="0">
                <a:effectLst/>
                <a:highlight>
                  <a:srgbClr val="FFFFFF"/>
                </a:highlight>
              </a:rPr>
              <a:t>: The preprocessed dataset is split into training and testing sets (75% and 25% respectively). </a:t>
            </a:r>
          </a:p>
          <a:p>
            <a:pPr marL="285750" indent="-228600">
              <a:lnSpc>
                <a:spcPct val="90000"/>
              </a:lnSpc>
              <a:spcAft>
                <a:spcPts val="600"/>
              </a:spcAft>
              <a:buFont typeface="Arial" panose="020B0604020202020204" pitchFamily="34" charset="0"/>
              <a:buChar char="•"/>
            </a:pPr>
            <a:r>
              <a:rPr lang="en-US" sz="1400" b="1" dirty="0">
                <a:effectLst/>
              </a:rPr>
              <a:t>Model Deployment and Maintenance</a:t>
            </a:r>
            <a:r>
              <a:rPr lang="en-US" sz="1400" dirty="0">
                <a:effectLst/>
              </a:rPr>
              <a:t>: Separation of the train delay prediction backend service from the data engineering allows for model weights to be stored in the file system, ensuring flexibility and efficiency in model deployment and maintenance.</a:t>
            </a:r>
          </a:p>
        </p:txBody>
      </p:sp>
      <p:pic>
        <p:nvPicPr>
          <p:cNvPr id="5" name="Picture 4" descr="A diagram of a process&#10;&#10;Description automatically generated">
            <a:extLst>
              <a:ext uri="{FF2B5EF4-FFF2-40B4-BE49-F238E27FC236}">
                <a16:creationId xmlns:a16="http://schemas.microsoft.com/office/drawing/2014/main" id="{31505AC6-8BBE-C25A-8542-2CD487D59B4B}"/>
              </a:ext>
            </a:extLst>
          </p:cNvPr>
          <p:cNvPicPr>
            <a:picLocks noChangeAspect="1"/>
          </p:cNvPicPr>
          <p:nvPr/>
        </p:nvPicPr>
        <p:blipFill>
          <a:blip r:embed="rId2"/>
          <a:stretch>
            <a:fillRect/>
          </a:stretch>
        </p:blipFill>
        <p:spPr>
          <a:xfrm>
            <a:off x="1463869" y="2734056"/>
            <a:ext cx="9352653" cy="3483864"/>
          </a:xfrm>
          <a:prstGeom prst="rect">
            <a:avLst/>
          </a:prstGeom>
        </p:spPr>
      </p:pic>
    </p:spTree>
    <p:extLst>
      <p:ext uri="{BB962C8B-B14F-4D97-AF65-F5344CB8AC3E}">
        <p14:creationId xmlns:p14="http://schemas.microsoft.com/office/powerpoint/2010/main" val="2532252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684</TotalTime>
  <Words>779</Words>
  <Application>Microsoft Macintosh PowerPoint</Application>
  <PresentationFormat>Widescreen</PresentationFormat>
  <Paragraphs>72</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Söhne</vt:lpstr>
      <vt:lpstr>Times New Roman</vt:lpstr>
      <vt:lpstr>Office Theme</vt:lpstr>
      <vt:lpstr>Machine Learning Project </vt:lpstr>
      <vt:lpstr>Team</vt:lpstr>
      <vt:lpstr>Background</vt:lpstr>
      <vt:lpstr>Introduction</vt:lpstr>
      <vt:lpstr>Project Goals</vt:lpstr>
      <vt:lpstr>SDLC</vt:lpstr>
      <vt:lpstr>Requirements</vt:lpstr>
      <vt:lpstr>Architecture</vt:lpstr>
      <vt:lpstr>Data Engineering</vt:lpstr>
      <vt:lpstr>Train delay Prediction</vt:lpstr>
      <vt:lpstr>Sample feature set</vt:lpstr>
      <vt:lpstr>Frontend App</vt:lpstr>
      <vt:lpstr>Backend service – Train schedules</vt:lpstr>
      <vt:lpstr>Build pipeline</vt:lpstr>
      <vt:lpstr>Testing</vt:lpstr>
      <vt:lpstr>Results</vt:lpstr>
      <vt:lpstr>Advantages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Project</dc:title>
  <dc:creator>Suhasini Aswath</dc:creator>
  <cp:lastModifiedBy>Ziaul Chowdhury</cp:lastModifiedBy>
  <cp:revision>10</cp:revision>
  <dcterms:created xsi:type="dcterms:W3CDTF">2024-03-26T15:02:27Z</dcterms:created>
  <dcterms:modified xsi:type="dcterms:W3CDTF">2024-05-16T19:36:15Z</dcterms:modified>
</cp:coreProperties>
</file>