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61" r:id="rId5"/>
    <p:sldId id="263" r:id="rId6"/>
    <p:sldId id="257" r:id="rId7"/>
    <p:sldId id="272" r:id="rId8"/>
    <p:sldId id="265" r:id="rId9"/>
    <p:sldId id="266" r:id="rId10"/>
    <p:sldId id="270" r:id="rId11"/>
    <p:sldId id="267" r:id="rId12"/>
    <p:sldId id="268" r:id="rId13"/>
    <p:sldId id="269" r:id="rId14"/>
    <p:sldId id="282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5C179-DF8F-4270-A830-F672821CBDE3}" v="12" dt="2021-11-30T14:23:29.524"/>
    <p1510:client id="{38C56954-FF41-4F57-8CA2-871042EFC856}" v="96" dt="2022-02-16T14:46:15.648"/>
    <p1510:client id="{6EBED059-E2C0-4A2F-9F8F-B2535DA3D671}" v="53" dt="2021-11-16T10:51:09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10" autoAdjust="0"/>
    <p:restoredTop sz="96224" autoAdjust="0"/>
  </p:normalViewPr>
  <p:slideViewPr>
    <p:cSldViewPr snapToGrid="0">
      <p:cViewPr varScale="1">
        <p:scale>
          <a:sx n="78" d="100"/>
          <a:sy n="78" d="100"/>
        </p:scale>
        <p:origin x="1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nder Sohal" userId="S::satinder@techtalent.academy::0de9addf-77f2-4ecb-8bfb-c53d6286ba0c" providerId="AD" clId="Web-{38C56954-FF41-4F57-8CA2-871042EFC856}"/>
    <pc:docChg chg="modSld">
      <pc:chgData name="Satinder Sohal" userId="S::satinder@techtalent.academy::0de9addf-77f2-4ecb-8bfb-c53d6286ba0c" providerId="AD" clId="Web-{38C56954-FF41-4F57-8CA2-871042EFC856}" dt="2022-02-16T14:46:15.648" v="50" actId="20577"/>
      <pc:docMkLst>
        <pc:docMk/>
      </pc:docMkLst>
      <pc:sldChg chg="modSp">
        <pc:chgData name="Satinder Sohal" userId="S::satinder@techtalent.academy::0de9addf-77f2-4ecb-8bfb-c53d6286ba0c" providerId="AD" clId="Web-{38C56954-FF41-4F57-8CA2-871042EFC856}" dt="2022-02-16T14:46:15.648" v="50" actId="20577"/>
        <pc:sldMkLst>
          <pc:docMk/>
          <pc:sldMk cId="3789996114" sldId="263"/>
        </pc:sldMkLst>
        <pc:spChg chg="mod">
          <ac:chgData name="Satinder Sohal" userId="S::satinder@techtalent.academy::0de9addf-77f2-4ecb-8bfb-c53d6286ba0c" providerId="AD" clId="Web-{38C56954-FF41-4F57-8CA2-871042EFC856}" dt="2022-02-16T14:46:15.648" v="50" actId="20577"/>
          <ac:spMkLst>
            <pc:docMk/>
            <pc:sldMk cId="3789996114" sldId="263"/>
            <ac:spMk id="5" creationId="{EECBB7DC-E3AE-4C35-8788-7AAB568A93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877A-7423-4AF6-8C68-AB42E3D82EC9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91816-C811-46BF-BA95-6A3EB2E07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83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It’s where we write our code</a:t>
            </a:r>
          </a:p>
          <a:p>
            <a:endParaRPr lang="en-GB"/>
          </a:p>
          <a:p>
            <a:r>
              <a:rPr lang="en-GB"/>
              <a:t>PyCharm – free. Limited to what you can do but has more function and libraries above 2.</a:t>
            </a:r>
          </a:p>
          <a:p>
            <a:endParaRPr lang="en-GB"/>
          </a:p>
          <a:p>
            <a:r>
              <a:rPr lang="en-GB"/>
              <a:t>IDLE – 2 windows, write in one and test in the other.</a:t>
            </a:r>
          </a:p>
          <a:p>
            <a:endParaRPr lang="en-GB"/>
          </a:p>
          <a:p>
            <a:r>
              <a:rPr lang="en-GB"/>
              <a:t>Anaconda – Suite – good R. </a:t>
            </a:r>
            <a:r>
              <a:rPr lang="en-GB" err="1"/>
              <a:t>Jupyter</a:t>
            </a:r>
            <a:r>
              <a:rPr lang="en-GB"/>
              <a:t> (web) and Spyder.</a:t>
            </a:r>
          </a:p>
          <a:p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/>
              <a:t>Replit</a:t>
            </a:r>
            <a:r>
              <a:rPr lang="en-GB"/>
              <a:t> – web based. Not good because you cannot save files, or use complex libraries and function.</a:t>
            </a:r>
          </a:p>
          <a:p>
            <a:endParaRPr lang="en-GB"/>
          </a:p>
          <a:p>
            <a:r>
              <a:rPr lang="en-GB"/>
              <a:t>Go through what an IDE. 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772B2-E4FC-4580-90E7-1FE0FF16B0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65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Just like when we send a document to print, by using the print() function we are commanding the computer to print something which gives us an output.</a:t>
            </a:r>
          </a:p>
          <a:p>
            <a:endParaRPr lang="en-GB"/>
          </a:p>
          <a:p>
            <a:r>
              <a:rPr lang="en-GB"/>
              <a:t>You will discover that in the coding world there are a lot of traditions. One of those traditions is that your first piece of code writing is something called “Hello World”</a:t>
            </a:r>
          </a:p>
          <a:p>
            <a:endParaRPr lang="en-GB"/>
          </a:p>
          <a:p>
            <a:r>
              <a:rPr lang="en-GB" err="1"/>
              <a:t>Im</a:t>
            </a:r>
            <a:r>
              <a:rPr lang="en-GB"/>
              <a:t> going to give you an example of how that is written inside a few different IDE’s </a:t>
            </a:r>
          </a:p>
          <a:p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Show print(“Hello World”) in all environments.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772B2-E4FC-4580-90E7-1FE0FF16B0B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9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772B2-E4FC-4580-90E7-1FE0FF16B0B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6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772B2-E4FC-4580-90E7-1FE0FF16B0B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3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70B5-D462-45B2-B9FC-E7AEE7DB5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81766-0D55-4608-8F47-6942DB07C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BF20-AE1F-47AE-903D-A544FCD1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0918-ADE8-4DA0-A653-014CBC96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F3C5-E5B8-4D78-8041-A672C71E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9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0F8B-5031-4574-AD2A-52B77EA4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1EE0B-BF88-4D13-BFFF-B244813A6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ED0B2-6C1D-46A0-A9E6-7DB1B88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50F8F-76CF-4E98-BC80-717BBA30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8755E-8AE8-4496-9DD8-35518A14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66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F2512-01ED-4941-B8A3-D76D4B8F6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3434A-C800-4FB1-81F2-DA6A7AAA1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A00EB-3201-4B4E-B930-6D6A8A70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E4ADB-114E-4B39-8859-692C7FAB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A95DC-E9C1-4A5E-96DF-9BC3DF92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06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8B9D-F06D-4F02-B061-658728C0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E453-BB2E-4844-BE35-B530D6F8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A6FB9-819C-4963-AC93-77A36A95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7BC9C-9818-43C9-9D22-C8A7CB90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684BA-B6B2-4CA0-98DE-0136D831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86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35B8-8058-48A5-AC3F-2000DC81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AD34C-7B39-497B-AF29-20E7090A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F1A6E-60B0-434D-8B5A-EB8623EC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640F2-CA17-416C-85BB-C5F198E2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36B7-E998-4233-925F-4D301FAC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270D-439B-480C-B811-259B2306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6453-6611-4F0B-BE20-9B0F52135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3428B-3449-40E9-A238-0BAE95A16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E4354-B2E2-464A-B295-EBAB6405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8C8D9-4F4E-4616-8AD2-FB1836CE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AC320-2204-4488-9182-B85D2190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2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34C0-3EA7-4C9E-8A56-A9A9013B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A87AC-FE23-493A-96B5-AAA39440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800A5-9FEC-4D44-AC83-FCD17085C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AB3E2-CA5E-4F9B-8DFD-DC241067D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F6370-6022-4508-B372-BF3BF3FC2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E8224-4119-4FDB-AD8E-53BEEB96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47F79-6421-4E26-9D98-AF11DB1F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17CA1-3442-4EE5-8CDA-3CAE95E0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5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5C80-0EC9-4FA4-925B-763B7F17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43E4A-55F1-4444-969F-64147B66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61C8A-FAB0-4BDA-8E0A-36032FF6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D2377-406C-4000-A975-9CB7718B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7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0D5CC-61D7-458F-91C2-5A53D065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22F63-E246-415D-8DCE-E8A201B2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72FD6-4BDC-4816-9F46-C5D18FDB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89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85D-280D-4693-B164-E1A057DE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56FF-87BD-4083-B1AA-D7ADC03C8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E37F0-821D-414D-9A0F-12EB1F849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65272-2303-4109-84EB-BA57572D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1C366-8D1B-42BB-97D7-32891EAF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0AEE-BCFC-448D-BC79-A359AF43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03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355E-2B0E-4930-B371-614A126A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E2D73-D357-45E5-90A2-1B66127AE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71A82-C8AE-47B4-8321-283DCCC21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076D2-7386-402C-AF16-8AC6DF4B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03083-6D5A-4042-99A5-31A8DAE9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11FC4-AE73-4507-BC6E-A8D1CBE4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00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C4A26-90B4-49E6-B429-82E12E91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A1352-4C36-4A6B-87B9-1D169C5CC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81160-D324-42BA-90BC-7E261EAEE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84890-66EB-4AE8-B79D-C28B8507B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BA19-F59B-486F-AFA4-F5C3D4AA7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9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3paOmcrTjQ?feature=oembed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w3schools.com/python/default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hul@techtalent.academ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atinder@techtalent.academy" TargetMode="External"/><Relationship Id="rId5" Type="http://schemas.openxmlformats.org/officeDocument/2006/relationships/hyperlink" Target="mailto:miranda@techtalent.academy" TargetMode="External"/><Relationship Id="rId4" Type="http://schemas.openxmlformats.org/officeDocument/2006/relationships/hyperlink" Target="mailto:ben@techtalent.acadme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colab.research.googl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ACA738DA-54E8-4C75-9FAF-330082F02EA6}"/>
              </a:ext>
            </a:extLst>
          </p:cNvPr>
          <p:cNvSpPr txBox="1">
            <a:spLocks/>
          </p:cNvSpPr>
          <p:nvPr/>
        </p:nvSpPr>
        <p:spPr>
          <a:xfrm>
            <a:off x="1729421" y="3172786"/>
            <a:ext cx="3962896" cy="1863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/>
              <a:t>Welcome</a:t>
            </a:r>
          </a:p>
          <a:p>
            <a:pPr marL="0" indent="0" algn="ctr">
              <a:buNone/>
            </a:pPr>
            <a:endParaRPr lang="en-GB"/>
          </a:p>
          <a:p>
            <a:pPr marL="0" indent="0" algn="ctr">
              <a:buNone/>
            </a:pPr>
            <a:r>
              <a:rPr lang="en-GB"/>
              <a:t>Introduction to the Data Academy 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7844415-190D-4E9B-BB93-6E033C586FC3}"/>
              </a:ext>
            </a:extLst>
          </p:cNvPr>
          <p:cNvSpPr/>
          <p:nvPr/>
        </p:nvSpPr>
        <p:spPr>
          <a:xfrm flipH="1">
            <a:off x="5960968" y="1"/>
            <a:ext cx="6231030" cy="6857999"/>
          </a:xfrm>
          <a:prstGeom prst="rtTriangle">
            <a:avLst/>
          </a:prstGeom>
          <a:solidFill>
            <a:srgbClr val="FED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BA152E2-85E3-4358-BB41-B92983E58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7" y="5591174"/>
            <a:ext cx="1912490" cy="74392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BE6A37-27EB-4545-A4AD-F3523818289C}"/>
              </a:ext>
            </a:extLst>
          </p:cNvPr>
          <p:cNvSpPr txBox="1">
            <a:spLocks/>
          </p:cNvSpPr>
          <p:nvPr/>
        </p:nvSpPr>
        <p:spPr>
          <a:xfrm>
            <a:off x="1460770" y="954352"/>
            <a:ext cx="6788086" cy="29431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/>
              <a:t>Data Academy</a:t>
            </a:r>
          </a:p>
        </p:txBody>
      </p:sp>
    </p:spTree>
    <p:extLst>
      <p:ext uri="{BB962C8B-B14F-4D97-AF65-F5344CB8AC3E}">
        <p14:creationId xmlns:p14="http://schemas.microsoft.com/office/powerpoint/2010/main" val="167831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ABC3-4311-4BF2-B72D-CF08A41B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35"/>
            <a:ext cx="9157782" cy="1325563"/>
          </a:xfrm>
        </p:spPr>
        <p:txBody>
          <a:bodyPr/>
          <a:lstStyle/>
          <a:p>
            <a:pPr algn="ctr"/>
            <a:r>
              <a:rPr lang="en-GB"/>
              <a:t>What to Expect</a:t>
            </a:r>
          </a:p>
        </p:txBody>
      </p:sp>
      <p:pic>
        <p:nvPicPr>
          <p:cNvPr id="12" name="Content Placeholder 11" descr="Shape&#10;&#10;Description automatically generated with low confidence">
            <a:extLst>
              <a:ext uri="{FF2B5EF4-FFF2-40B4-BE49-F238E27FC236}">
                <a16:creationId xmlns:a16="http://schemas.microsoft.com/office/drawing/2014/main" id="{41D6C8A8-B253-400E-A6A2-6B12EEA17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5753100"/>
            <a:ext cx="1530575" cy="75961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D2A836-3D53-492D-B90B-6918EBAC3EDF}"/>
              </a:ext>
            </a:extLst>
          </p:cNvPr>
          <p:cNvSpPr/>
          <p:nvPr/>
        </p:nvSpPr>
        <p:spPr>
          <a:xfrm>
            <a:off x="10324730" y="0"/>
            <a:ext cx="1867270" cy="6858000"/>
          </a:xfrm>
          <a:prstGeom prst="rect">
            <a:avLst/>
          </a:prstGeom>
          <a:solidFill>
            <a:srgbClr val="FED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Online Media 6" descr="Data Science In 5 Minutes | Data Science For Beginners | What Is Data Science? | Simplilearn">
            <a:hlinkClick r:id="" action="ppaction://media"/>
            <a:extLst>
              <a:ext uri="{FF2B5EF4-FFF2-40B4-BE49-F238E27FC236}">
                <a16:creationId xmlns:a16="http://schemas.microsoft.com/office/drawing/2014/main" id="{26A96C3A-FFA5-4DB6-8F58-ECC29FBCBE5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535463" y="1177428"/>
            <a:ext cx="8098536" cy="45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4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ABC3-4311-4BF2-B72D-CF08A41B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9157782" cy="1325563"/>
          </a:xfrm>
        </p:spPr>
        <p:txBody>
          <a:bodyPr/>
          <a:lstStyle/>
          <a:p>
            <a:pPr algn="ctr"/>
            <a:r>
              <a:rPr lang="en-GB" dirty="0"/>
              <a:t>Practice Code</a:t>
            </a:r>
          </a:p>
        </p:txBody>
      </p:sp>
      <p:pic>
        <p:nvPicPr>
          <p:cNvPr id="12" name="Content Placeholder 11" descr="Shape&#10;&#10;Description automatically generated with low confidence">
            <a:extLst>
              <a:ext uri="{FF2B5EF4-FFF2-40B4-BE49-F238E27FC236}">
                <a16:creationId xmlns:a16="http://schemas.microsoft.com/office/drawing/2014/main" id="{41D6C8A8-B253-400E-A6A2-6B12EEA17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5753100"/>
            <a:ext cx="1530575" cy="75961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D2A836-3D53-492D-B90B-6918EBAC3EDF}"/>
              </a:ext>
            </a:extLst>
          </p:cNvPr>
          <p:cNvSpPr/>
          <p:nvPr/>
        </p:nvSpPr>
        <p:spPr>
          <a:xfrm>
            <a:off x="10324730" y="0"/>
            <a:ext cx="1867270" cy="6858000"/>
          </a:xfrm>
          <a:prstGeom prst="rect">
            <a:avLst/>
          </a:prstGeom>
          <a:solidFill>
            <a:srgbClr val="FED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10ED8-442D-49E1-A6E1-CF00EE9C73D8}"/>
              </a:ext>
            </a:extLst>
          </p:cNvPr>
          <p:cNvSpPr txBox="1"/>
          <p:nvPr/>
        </p:nvSpPr>
        <p:spPr>
          <a:xfrm>
            <a:off x="895142" y="1979045"/>
            <a:ext cx="5098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Once you have </a:t>
            </a:r>
            <a:r>
              <a:rPr lang="en-GB" dirty="0" err="1"/>
              <a:t>VSCode</a:t>
            </a:r>
            <a:r>
              <a:rPr lang="en-GB" dirty="0"/>
              <a:t> installed you can have a practice writing code before our next session</a:t>
            </a:r>
          </a:p>
          <a:p>
            <a:endParaRPr lang="en-GB" dirty="0"/>
          </a:p>
          <a:p>
            <a:r>
              <a:rPr lang="en-GB" dirty="0">
                <a:hlinkClick r:id="rId4"/>
              </a:rPr>
              <a:t>https://www.w3schools.com/python/default.asp</a:t>
            </a:r>
            <a:r>
              <a:rPr lang="en-GB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63C6B-15AB-4CEA-BF9D-A794E37E6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444" y="1808559"/>
            <a:ext cx="17430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7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BA152E2-85E3-4358-BB41-B92983E58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988" y="2603181"/>
            <a:ext cx="4246024" cy="16516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5D9550-2A5C-4099-9FB1-19E21D586B21}"/>
              </a:ext>
            </a:extLst>
          </p:cNvPr>
          <p:cNvSpPr/>
          <p:nvPr/>
        </p:nvSpPr>
        <p:spPr>
          <a:xfrm rot="16200000">
            <a:off x="5965057" y="631055"/>
            <a:ext cx="261890" cy="12192000"/>
          </a:xfrm>
          <a:prstGeom prst="rect">
            <a:avLst/>
          </a:prstGeom>
          <a:solidFill>
            <a:srgbClr val="FED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26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ABC3-4311-4BF2-B72D-CF08A41B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9157782" cy="955917"/>
          </a:xfrm>
        </p:spPr>
        <p:txBody>
          <a:bodyPr>
            <a:normAutofit/>
          </a:bodyPr>
          <a:lstStyle/>
          <a:p>
            <a:pPr algn="ctr"/>
            <a:r>
              <a:rPr lang="en-GB" sz="4000" b="1">
                <a:solidFill>
                  <a:srgbClr val="000000"/>
                </a:solidFill>
                <a:latin typeface="+mj-lt"/>
              </a:rPr>
              <a:t>Communication</a:t>
            </a:r>
            <a:endParaRPr lang="en-GB" sz="4000"/>
          </a:p>
        </p:txBody>
      </p:sp>
      <p:pic>
        <p:nvPicPr>
          <p:cNvPr id="12" name="Content Placeholder 11" descr="Shape&#10;&#10;Description automatically generated with low confidence">
            <a:extLst>
              <a:ext uri="{FF2B5EF4-FFF2-40B4-BE49-F238E27FC236}">
                <a16:creationId xmlns:a16="http://schemas.microsoft.com/office/drawing/2014/main" id="{41D6C8A8-B253-400E-A6A2-6B12EEA17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5753100"/>
            <a:ext cx="1530575" cy="75961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D2A836-3D53-492D-B90B-6918EBAC3EDF}"/>
              </a:ext>
            </a:extLst>
          </p:cNvPr>
          <p:cNvSpPr/>
          <p:nvPr/>
        </p:nvSpPr>
        <p:spPr>
          <a:xfrm>
            <a:off x="10324730" y="0"/>
            <a:ext cx="1867270" cy="6858000"/>
          </a:xfrm>
          <a:prstGeom prst="rect">
            <a:avLst/>
          </a:prstGeom>
          <a:solidFill>
            <a:srgbClr val="FED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BB7DC-E3AE-4C35-8788-7AAB568A931C}"/>
              </a:ext>
            </a:extLst>
          </p:cNvPr>
          <p:cNvSpPr txBox="1"/>
          <p:nvPr/>
        </p:nvSpPr>
        <p:spPr>
          <a:xfrm>
            <a:off x="125653" y="909590"/>
            <a:ext cx="10199077" cy="51398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00"/>
                </a:solidFill>
              </a:rPr>
              <a:t>Communication during remote learning will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0000"/>
                </a:solidFill>
              </a:rPr>
              <a:t>Class webinars (Teams)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0000"/>
                </a:solidFill>
              </a:rPr>
              <a:t>Individual emails, messenger (Teams)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0000"/>
                </a:solidFill>
              </a:rPr>
              <a:t>Calls Teams – as required</a:t>
            </a:r>
          </a:p>
          <a:p>
            <a:pPr marL="0" indent="0">
              <a:buNone/>
            </a:pP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b="1" dirty="0">
                <a:solidFill>
                  <a:srgbClr val="000000"/>
                </a:solidFill>
              </a:rPr>
              <a:t>Email address: </a:t>
            </a:r>
            <a:r>
              <a:rPr lang="en-GB" sz="2200" dirty="0">
                <a:solidFill>
                  <a:srgbClr val="000000"/>
                </a:solidFill>
              </a:rPr>
              <a:t> </a:t>
            </a:r>
            <a:r>
              <a:rPr lang="en-IN" sz="2200" b="0" i="0" dirty="0">
                <a:solidFill>
                  <a:srgbClr val="323130"/>
                </a:solidFill>
                <a:effectLst/>
                <a:hlinkClick r:id="rId3"/>
              </a:rPr>
              <a:t>rahul@techtalent.academy</a:t>
            </a:r>
            <a:r>
              <a:rPr lang="en-IN" sz="2200" dirty="0">
                <a:solidFill>
                  <a:srgbClr val="323130"/>
                </a:solidFill>
              </a:rPr>
              <a:t> </a:t>
            </a:r>
            <a:endParaRPr lang="en-GB" sz="22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22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000000"/>
                </a:solidFill>
              </a:rPr>
              <a:t>Telephone</a:t>
            </a:r>
            <a:r>
              <a:rPr lang="en-GB" sz="2200" dirty="0">
                <a:solidFill>
                  <a:srgbClr val="000000"/>
                </a:solidFill>
              </a:rPr>
              <a:t>: Email or DM me via slack with your query I will schedule some time. This helps to manage calls.</a:t>
            </a:r>
          </a:p>
          <a:p>
            <a:pPr marL="0" indent="0">
              <a:buNone/>
            </a:pP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Any questions regarding CVs contact </a:t>
            </a:r>
            <a:r>
              <a:rPr lang="en-GB" sz="2200" dirty="0">
                <a:solidFill>
                  <a:srgbClr val="000000"/>
                </a:solidFill>
                <a:hlinkClick r:id="rId4"/>
              </a:rPr>
              <a:t>ben@techtalent.acadmey</a:t>
            </a:r>
            <a:r>
              <a:rPr lang="en-GB" sz="2200" dirty="0">
                <a:solidFill>
                  <a:srgbClr val="000000"/>
                </a:solidFill>
              </a:rPr>
              <a:t> for jobs and recruitment contact </a:t>
            </a:r>
            <a:r>
              <a:rPr lang="en-GB" sz="2200" dirty="0">
                <a:solidFill>
                  <a:srgbClr val="000000"/>
                </a:solidFill>
                <a:hlinkClick r:id="rId5"/>
              </a:rPr>
              <a:t>miranda@techtalent.academy</a:t>
            </a:r>
            <a:r>
              <a:rPr lang="en-GB" sz="2200" dirty="0">
                <a:solidFill>
                  <a:srgbClr val="000000"/>
                </a:solidFill>
              </a:rPr>
              <a:t> </a:t>
            </a:r>
            <a:endParaRPr lang="en-GB" sz="2200" dirty="0">
              <a:solidFill>
                <a:srgbClr val="000000"/>
              </a:solidFill>
              <a:cs typeface="Calibri"/>
            </a:endParaRPr>
          </a:p>
          <a:p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Any complaints or welfare issues contact </a:t>
            </a:r>
            <a:r>
              <a:rPr lang="en-GB" sz="2200" dirty="0">
                <a:solidFill>
                  <a:srgbClr val="000000"/>
                </a:solidFill>
                <a:hlinkClick r:id="rId6"/>
              </a:rPr>
              <a:t>georgina@techtalent.academy</a:t>
            </a:r>
            <a:r>
              <a:rPr lang="en-GB" sz="2200" dirty="0">
                <a:solidFill>
                  <a:srgbClr val="000000"/>
                </a:solidFill>
              </a:rPr>
              <a:t>    </a:t>
            </a:r>
            <a:endParaRPr lang="en-GB" sz="22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9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ABC3-4311-4BF2-B72D-CF08A41B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9157782" cy="1325563"/>
          </a:xfrm>
        </p:spPr>
        <p:txBody>
          <a:bodyPr>
            <a:normAutofit/>
          </a:bodyPr>
          <a:lstStyle/>
          <a:p>
            <a:pPr algn="ctr"/>
            <a:r>
              <a:rPr lang="en-GB" sz="4400" b="1">
                <a:solidFill>
                  <a:srgbClr val="000000"/>
                </a:solidFill>
                <a:latin typeface="+mj-lt"/>
              </a:rPr>
              <a:t>Format of Course - Home Learning</a:t>
            </a:r>
            <a:br>
              <a:rPr lang="en-GB" sz="4400" b="1">
                <a:latin typeface="+mj-lt"/>
              </a:rPr>
            </a:br>
            <a:endParaRPr lang="en-GB"/>
          </a:p>
        </p:txBody>
      </p:sp>
      <p:pic>
        <p:nvPicPr>
          <p:cNvPr id="12" name="Content Placeholder 11" descr="Shape&#10;&#10;Description automatically generated with low confidence">
            <a:extLst>
              <a:ext uri="{FF2B5EF4-FFF2-40B4-BE49-F238E27FC236}">
                <a16:creationId xmlns:a16="http://schemas.microsoft.com/office/drawing/2014/main" id="{41D6C8A8-B253-400E-A6A2-6B12EEA17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5753100"/>
            <a:ext cx="1530575" cy="75961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D2A836-3D53-492D-B90B-6918EBAC3EDF}"/>
              </a:ext>
            </a:extLst>
          </p:cNvPr>
          <p:cNvSpPr/>
          <p:nvPr/>
        </p:nvSpPr>
        <p:spPr>
          <a:xfrm>
            <a:off x="10324730" y="0"/>
            <a:ext cx="1867270" cy="6858000"/>
          </a:xfrm>
          <a:prstGeom prst="rect">
            <a:avLst/>
          </a:prstGeom>
          <a:solidFill>
            <a:srgbClr val="FED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31253-627E-45EE-A03D-5FBE01D418E6}"/>
              </a:ext>
            </a:extLst>
          </p:cNvPr>
          <p:cNvSpPr txBox="1"/>
          <p:nvPr/>
        </p:nvSpPr>
        <p:spPr>
          <a:xfrm>
            <a:off x="726690" y="982176"/>
            <a:ext cx="926929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There will be 1 class per week at 4.30pm every Wednesday. This will last between 1 and 2 hours.</a:t>
            </a:r>
            <a:br>
              <a:rPr lang="en-GB" dirty="0">
                <a:solidFill>
                  <a:srgbClr val="000000"/>
                </a:solidFill>
              </a:rPr>
            </a:br>
            <a:endParaRPr lang="en-GB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Submission day is the day before your next class (Monday): includes practical work with an evaluation (not a pass or fail).  Each week you will submit work through GitHub.</a:t>
            </a:r>
          </a:p>
          <a:p>
            <a:r>
              <a:rPr lang="en-GB" dirty="0">
                <a:solidFill>
                  <a:srgbClr val="000000"/>
                </a:solidFill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 work part-time and we will have two 1 hour support sessions on different days.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You can email and message out of hours and I will reply back to you as soon as I can.</a:t>
            </a:r>
            <a:br>
              <a:rPr lang="en-GB" dirty="0">
                <a:solidFill>
                  <a:srgbClr val="000000"/>
                </a:solidFill>
              </a:rPr>
            </a:br>
            <a:endParaRPr lang="en-GB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6300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947D-EEBF-BF45-B35F-D23B187D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65" y="163061"/>
            <a:ext cx="10515600" cy="1325563"/>
          </a:xfrm>
        </p:spPr>
        <p:txBody>
          <a:bodyPr/>
          <a:lstStyle/>
          <a:p>
            <a:r>
              <a:rPr lang="en-US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5406-18E3-424A-8204-EF986BF50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22" y="1178896"/>
            <a:ext cx="9693166" cy="488393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Attendance</a:t>
            </a:r>
          </a:p>
          <a:p>
            <a:pPr lvl="1"/>
            <a:r>
              <a:rPr lang="en-US" dirty="0"/>
              <a:t>70% of attendance is required to pass the course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If you can’t make it, then a notice must be given to the trainer for authorized absences</a:t>
            </a:r>
            <a:endParaRPr lang="en-US" dirty="0">
              <a:cs typeface="Calibri"/>
            </a:endParaRPr>
          </a:p>
          <a:p>
            <a:r>
              <a:rPr lang="en-US" dirty="0"/>
              <a:t>Home Learning Tasks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80% of each module’s Tasks must be completed 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GitHub profile created and provided to your trainer</a:t>
            </a:r>
            <a:endParaRPr lang="en-US" dirty="0">
              <a:cs typeface="Calibri"/>
            </a:endParaRPr>
          </a:p>
          <a:p>
            <a:r>
              <a:rPr lang="en-US" dirty="0"/>
              <a:t>CV Skills Builder Workshop Attendance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LinkedIn Profile sent/Add Trainer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CV Provided after CV Session</a:t>
            </a:r>
            <a:endParaRPr lang="en-US" dirty="0">
              <a:cs typeface="Calibri"/>
            </a:endParaRPr>
          </a:p>
          <a:p>
            <a:r>
              <a:rPr lang="en-US" dirty="0"/>
              <a:t>30- and 90-Day employment update is required – Linked to your funding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Proof of employment or change in job role </a:t>
            </a:r>
          </a:p>
          <a:p>
            <a:r>
              <a:rPr lang="en-US" dirty="0">
                <a:cs typeface="Calibri"/>
              </a:rPr>
              <a:t>Usernames must be your name on the Register 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Content Placeholder 11" descr="Shape&#10;&#10;Description automatically generated with low confidence">
            <a:extLst>
              <a:ext uri="{FF2B5EF4-FFF2-40B4-BE49-F238E27FC236}">
                <a16:creationId xmlns:a16="http://schemas.microsoft.com/office/drawing/2014/main" id="{8F29C497-DAFB-4040-B9CB-7898C7480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37" y="5935320"/>
            <a:ext cx="1530575" cy="759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0F726C-33E1-46F3-9C2C-925B363D6347}"/>
              </a:ext>
            </a:extLst>
          </p:cNvPr>
          <p:cNvSpPr/>
          <p:nvPr/>
        </p:nvSpPr>
        <p:spPr>
          <a:xfrm>
            <a:off x="10324730" y="0"/>
            <a:ext cx="1867270" cy="6858000"/>
          </a:xfrm>
          <a:prstGeom prst="rect">
            <a:avLst/>
          </a:prstGeom>
          <a:solidFill>
            <a:srgbClr val="FED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23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ABC3-4311-4BF2-B72D-CF08A41B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9157782" cy="1325563"/>
          </a:xfrm>
        </p:spPr>
        <p:txBody>
          <a:bodyPr/>
          <a:lstStyle/>
          <a:p>
            <a:pPr algn="ctr"/>
            <a:r>
              <a:rPr lang="en-GB" sz="4400" b="1">
                <a:solidFill>
                  <a:srgbClr val="000000"/>
                </a:solidFill>
                <a:latin typeface="+mj-lt"/>
              </a:rPr>
              <a:t>Software Requirements </a:t>
            </a:r>
            <a:endParaRPr lang="en-GB"/>
          </a:p>
        </p:txBody>
      </p:sp>
      <p:pic>
        <p:nvPicPr>
          <p:cNvPr id="12" name="Content Placeholder 11" descr="Shape&#10;&#10;Description automatically generated with low confidence">
            <a:extLst>
              <a:ext uri="{FF2B5EF4-FFF2-40B4-BE49-F238E27FC236}">
                <a16:creationId xmlns:a16="http://schemas.microsoft.com/office/drawing/2014/main" id="{41D6C8A8-B253-400E-A6A2-6B12EEA17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5753100"/>
            <a:ext cx="1530575" cy="75961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D2A836-3D53-492D-B90B-6918EBAC3EDF}"/>
              </a:ext>
            </a:extLst>
          </p:cNvPr>
          <p:cNvSpPr/>
          <p:nvPr/>
        </p:nvSpPr>
        <p:spPr>
          <a:xfrm>
            <a:off x="10324730" y="0"/>
            <a:ext cx="1867270" cy="6858000"/>
          </a:xfrm>
          <a:prstGeom prst="rect">
            <a:avLst/>
          </a:prstGeom>
          <a:solidFill>
            <a:srgbClr val="FED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FB29EC-71A5-49CD-BC36-A55ABDB39A1C}"/>
              </a:ext>
            </a:extLst>
          </p:cNvPr>
          <p:cNvSpPr txBox="1">
            <a:spLocks/>
          </p:cNvSpPr>
          <p:nvPr/>
        </p:nvSpPr>
        <p:spPr>
          <a:xfrm>
            <a:off x="626109" y="1384442"/>
            <a:ext cx="8875700" cy="43686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In your welcome pack highlights what software is required for the course:</a:t>
            </a:r>
          </a:p>
          <a:p>
            <a:r>
              <a:rPr lang="en-GB" sz="2000" dirty="0">
                <a:solidFill>
                  <a:srgbClr val="000000"/>
                </a:solidFill>
              </a:rPr>
              <a:t>VS Code: </a:t>
            </a:r>
            <a:r>
              <a:rPr lang="en-GB" sz="2000" dirty="0">
                <a:hlinkClick r:id="rId3"/>
              </a:rPr>
              <a:t>https://code.visualstudio.com/download</a:t>
            </a:r>
            <a:endParaRPr lang="en-GB" sz="2000" dirty="0"/>
          </a:p>
          <a:p>
            <a:r>
              <a:rPr lang="en-GB" sz="2000" dirty="0">
                <a:solidFill>
                  <a:srgbClr val="000000"/>
                </a:solidFill>
              </a:rPr>
              <a:t>GitHub</a:t>
            </a:r>
          </a:p>
          <a:p>
            <a:r>
              <a:rPr lang="en-GB" sz="2000" dirty="0">
                <a:solidFill>
                  <a:srgbClr val="000000"/>
                </a:solidFill>
              </a:rPr>
              <a:t>RStudio</a:t>
            </a:r>
          </a:p>
          <a:p>
            <a:r>
              <a:rPr lang="en-GB" sz="2000" dirty="0">
                <a:solidFill>
                  <a:srgbClr val="000000"/>
                </a:solidFill>
              </a:rPr>
              <a:t>MySQL Workbench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Google </a:t>
            </a:r>
            <a:r>
              <a:rPr lang="en-GB" sz="2000" dirty="0" err="1">
                <a:solidFill>
                  <a:srgbClr val="000000"/>
                </a:solidFill>
              </a:rPr>
              <a:t>Colab</a:t>
            </a:r>
            <a:r>
              <a:rPr lang="en-GB" sz="2000" dirty="0">
                <a:solidFill>
                  <a:srgbClr val="000000"/>
                </a:solidFill>
              </a:rPr>
              <a:t> - </a:t>
            </a:r>
            <a:r>
              <a:rPr lang="en-GB" sz="2000" dirty="0">
                <a:solidFill>
                  <a:srgbClr val="000000"/>
                </a:solidFill>
                <a:hlinkClick r:id="rId4"/>
              </a:rPr>
              <a:t>https://colab.research.google.com/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GB" sz="14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10F666-528E-4A28-B500-248BA428B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4897" y="4905755"/>
            <a:ext cx="1606964" cy="1606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236FAC-567D-4E31-915D-2B1C84629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473558"/>
            <a:ext cx="2432116" cy="8169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69DEF5-D8AB-4B1D-947C-2DE2B57CBB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7868" y="1857700"/>
            <a:ext cx="16097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4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ABC3-4311-4BF2-B72D-CF08A41B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02" y="-392148"/>
            <a:ext cx="9157782" cy="1325563"/>
          </a:xfrm>
        </p:spPr>
        <p:txBody>
          <a:bodyPr/>
          <a:lstStyle/>
          <a:p>
            <a:pPr algn="ctr"/>
            <a:r>
              <a:rPr lang="en-US" b="1"/>
              <a:t>Course Overview </a:t>
            </a:r>
            <a:endParaRPr lang="en-GB"/>
          </a:p>
        </p:txBody>
      </p:sp>
      <p:pic>
        <p:nvPicPr>
          <p:cNvPr id="12" name="Content Placeholder 11" descr="Shape&#10;&#10;Description automatically generated with low confidence">
            <a:extLst>
              <a:ext uri="{FF2B5EF4-FFF2-40B4-BE49-F238E27FC236}">
                <a16:creationId xmlns:a16="http://schemas.microsoft.com/office/drawing/2014/main" id="{41D6C8A8-B253-400E-A6A2-6B12EEA17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033135"/>
            <a:ext cx="1530575" cy="75961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D2A836-3D53-492D-B90B-6918EBAC3EDF}"/>
              </a:ext>
            </a:extLst>
          </p:cNvPr>
          <p:cNvSpPr/>
          <p:nvPr/>
        </p:nvSpPr>
        <p:spPr>
          <a:xfrm>
            <a:off x="10324730" y="0"/>
            <a:ext cx="1867270" cy="6858000"/>
          </a:xfrm>
          <a:prstGeom prst="rect">
            <a:avLst/>
          </a:prstGeom>
          <a:solidFill>
            <a:srgbClr val="FED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0C956B-9C84-4698-B940-D0F0FB6C0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21911"/>
              </p:ext>
            </p:extLst>
          </p:nvPr>
        </p:nvGraphicFramePr>
        <p:xfrm>
          <a:off x="490089" y="679939"/>
          <a:ext cx="9603719" cy="5172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2034">
                  <a:extLst>
                    <a:ext uri="{9D8B030D-6E8A-4147-A177-3AD203B41FA5}">
                      <a16:colId xmlns:a16="http://schemas.microsoft.com/office/drawing/2014/main" val="8283129"/>
                    </a:ext>
                  </a:extLst>
                </a:gridCol>
                <a:gridCol w="3092914">
                  <a:extLst>
                    <a:ext uri="{9D8B030D-6E8A-4147-A177-3AD203B41FA5}">
                      <a16:colId xmlns:a16="http://schemas.microsoft.com/office/drawing/2014/main" val="682009357"/>
                    </a:ext>
                  </a:extLst>
                </a:gridCol>
                <a:gridCol w="4388771">
                  <a:extLst>
                    <a:ext uri="{9D8B030D-6E8A-4147-A177-3AD203B41FA5}">
                      <a16:colId xmlns:a16="http://schemas.microsoft.com/office/drawing/2014/main" val="2297548665"/>
                    </a:ext>
                  </a:extLst>
                </a:gridCol>
              </a:tblGrid>
              <a:tr h="254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>
                          <a:effectLst/>
                        </a:rPr>
                        <a:t>Week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>
                          <a:effectLst/>
                        </a:rPr>
                        <a:t>Day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>
                          <a:effectLst/>
                        </a:rPr>
                        <a:t>Topic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extLst>
                  <a:ext uri="{0D108BD9-81ED-4DB2-BD59-A6C34878D82A}">
                    <a16:rowId xmlns:a16="http://schemas.microsoft.com/office/drawing/2014/main" val="47676527"/>
                  </a:ext>
                </a:extLst>
              </a:tr>
              <a:tr h="466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16</a:t>
                      </a:r>
                      <a:r>
                        <a:rPr lang="en-GB" sz="1800" baseline="30000" dirty="0">
                          <a:effectLst/>
                        </a:rPr>
                        <a:t>th </a:t>
                      </a:r>
                      <a:r>
                        <a:rPr lang="en-GB" sz="1800" dirty="0">
                          <a:effectLst/>
                        </a:rPr>
                        <a:t>February 2022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tc rowSpan="1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Wednesday 4.30pm to 6pm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Welcome, Respect 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extLst>
                  <a:ext uri="{0D108BD9-81ED-4DB2-BD59-A6C34878D82A}">
                    <a16:rowId xmlns:a16="http://schemas.microsoft.com/office/drawing/2014/main" val="1742589083"/>
                  </a:ext>
                </a:extLst>
              </a:tr>
              <a:tr h="466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23rd February 2022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Python 1 and Python 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extLst>
                  <a:ext uri="{0D108BD9-81ED-4DB2-BD59-A6C34878D82A}">
                    <a16:rowId xmlns:a16="http://schemas.microsoft.com/office/drawing/2014/main" val="333135586"/>
                  </a:ext>
                </a:extLst>
              </a:tr>
              <a:tr h="32659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3rd March 2022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Python 3 and NumPy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extLst>
                  <a:ext uri="{0D108BD9-81ED-4DB2-BD59-A6C34878D82A}">
                    <a16:rowId xmlns:a16="http://schemas.microsoft.com/office/drawing/2014/main" val="2020310804"/>
                  </a:ext>
                </a:extLst>
              </a:tr>
              <a:tr h="326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9th March 2022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Pandas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extLst>
                  <a:ext uri="{0D108BD9-81ED-4DB2-BD59-A6C34878D82A}">
                    <a16:rowId xmlns:a16="http://schemas.microsoft.com/office/drawing/2014/main" val="441291000"/>
                  </a:ext>
                </a:extLst>
              </a:tr>
              <a:tr h="326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16th March 2022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Altair &amp; Power BI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extLst>
                  <a:ext uri="{0D108BD9-81ED-4DB2-BD59-A6C34878D82A}">
                    <a16:rowId xmlns:a16="http://schemas.microsoft.com/office/drawing/2014/main" val="3983388115"/>
                  </a:ext>
                </a:extLst>
              </a:tr>
              <a:tr h="326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23rd March 2022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Algorithms - Theory &amp; </a:t>
                      </a:r>
                      <a:r>
                        <a:rPr lang="en-GB" sz="1800" dirty="0" err="1">
                          <a:effectLst/>
                        </a:rPr>
                        <a:t>SciKit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extLst>
                  <a:ext uri="{0D108BD9-81ED-4DB2-BD59-A6C34878D82A}">
                    <a16:rowId xmlns:a16="http://schemas.microsoft.com/office/drawing/2014/main" val="1080336971"/>
                  </a:ext>
                </a:extLst>
              </a:tr>
              <a:tr h="326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30th March 2022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TensorFlow &amp; AI Ethics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extLst>
                  <a:ext uri="{0D108BD9-81ED-4DB2-BD59-A6C34878D82A}">
                    <a16:rowId xmlns:a16="http://schemas.microsoft.com/office/drawing/2014/main" val="4096757039"/>
                  </a:ext>
                </a:extLst>
              </a:tr>
              <a:tr h="326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4th April 2022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BCS Exam Prep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extLst>
                  <a:ext uri="{0D108BD9-81ED-4DB2-BD59-A6C34878D82A}">
                    <a16:rowId xmlns:a16="http://schemas.microsoft.com/office/drawing/2014/main" val="107069365"/>
                  </a:ext>
                </a:extLst>
              </a:tr>
              <a:tr h="326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13th April 2022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BCS Exam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extLst>
                  <a:ext uri="{0D108BD9-81ED-4DB2-BD59-A6C34878D82A}">
                    <a16:rowId xmlns:a16="http://schemas.microsoft.com/office/drawing/2014/main" val="1388258098"/>
                  </a:ext>
                </a:extLst>
              </a:tr>
              <a:tr h="326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20th April 2022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Data Fundamentals theory and R1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extLst>
                  <a:ext uri="{0D108BD9-81ED-4DB2-BD59-A6C34878D82A}">
                    <a16:rowId xmlns:a16="http://schemas.microsoft.com/office/drawing/2014/main" val="1040408907"/>
                  </a:ext>
                </a:extLst>
              </a:tr>
              <a:tr h="326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27th April 2022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R2 and GGPLOT Project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extLst>
                  <a:ext uri="{0D108BD9-81ED-4DB2-BD59-A6C34878D82A}">
                    <a16:rowId xmlns:a16="http://schemas.microsoft.com/office/drawing/2014/main" val="1030140"/>
                  </a:ext>
                </a:extLst>
              </a:tr>
              <a:tr h="326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4th May 2022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Big Data/Database Theory and SQL 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extLst>
                  <a:ext uri="{0D108BD9-81ED-4DB2-BD59-A6C34878D82A}">
                    <a16:rowId xmlns:a16="http://schemas.microsoft.com/office/drawing/2014/main" val="2999946571"/>
                  </a:ext>
                </a:extLst>
              </a:tr>
              <a:tr h="326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11th May 2022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SQL 2 and 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extLst>
                  <a:ext uri="{0D108BD9-81ED-4DB2-BD59-A6C34878D82A}">
                    <a16:rowId xmlns:a16="http://schemas.microsoft.com/office/drawing/2014/main" val="1977849694"/>
                  </a:ext>
                </a:extLst>
              </a:tr>
              <a:tr h="326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18th May 2022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Graduation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8" marR="39558" marT="20093" marB="20093" anchor="ctr"/>
                </a:tc>
                <a:extLst>
                  <a:ext uri="{0D108BD9-81ED-4DB2-BD59-A6C34878D82A}">
                    <a16:rowId xmlns:a16="http://schemas.microsoft.com/office/drawing/2014/main" val="243802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62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8A87-1866-4BC8-8318-F2263046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16BCE-4ECA-417E-BE29-F095751B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8648330" cy="3433105"/>
          </a:xfrm>
        </p:spPr>
        <p:txBody>
          <a:bodyPr>
            <a:normAutofit/>
          </a:bodyPr>
          <a:lstStyle/>
          <a:p>
            <a:r>
              <a:rPr lang="en-GB"/>
              <a:t>BCS exam will be sat during one of your scheduled lessons. It is multiple choice of 18 questions and 60% is needed to pass.</a:t>
            </a:r>
          </a:p>
          <a:p>
            <a:r>
              <a:rPr lang="en-GB"/>
              <a:t>If you fail and need to resit the exam, this can be arranged through TTA but you will need to pay the cost</a:t>
            </a:r>
          </a:p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DF028-532B-42E2-89BB-AEF941721BC4}"/>
              </a:ext>
            </a:extLst>
          </p:cNvPr>
          <p:cNvSpPr/>
          <p:nvPr/>
        </p:nvSpPr>
        <p:spPr>
          <a:xfrm>
            <a:off x="10324730" y="0"/>
            <a:ext cx="1867270" cy="6858000"/>
          </a:xfrm>
          <a:prstGeom prst="rect">
            <a:avLst/>
          </a:prstGeom>
          <a:solidFill>
            <a:srgbClr val="FED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Content Placeholder 11" descr="Shape&#10;&#10;Description automatically generated with low confidence">
            <a:extLst>
              <a:ext uri="{FF2B5EF4-FFF2-40B4-BE49-F238E27FC236}">
                <a16:creationId xmlns:a16="http://schemas.microsoft.com/office/drawing/2014/main" id="{8D037C55-B05A-4FCF-B127-BBAA92CB1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5753100"/>
            <a:ext cx="1530575" cy="7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9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ABC3-4311-4BF2-B72D-CF08A41B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01"/>
            <a:ext cx="9157782" cy="1325563"/>
          </a:xfrm>
        </p:spPr>
        <p:txBody>
          <a:bodyPr/>
          <a:lstStyle/>
          <a:p>
            <a:pPr algn="ctr"/>
            <a:r>
              <a:rPr lang="en-GB" b="1">
                <a:solidFill>
                  <a:srgbClr val="002060"/>
                </a:solidFill>
              </a:rPr>
              <a:t>IDE </a:t>
            </a:r>
            <a:br>
              <a:rPr lang="en-GB" b="1">
                <a:solidFill>
                  <a:srgbClr val="002060"/>
                </a:solidFill>
              </a:rPr>
            </a:br>
            <a:r>
              <a:rPr lang="en-GB" b="1">
                <a:solidFill>
                  <a:srgbClr val="002060"/>
                </a:solidFill>
              </a:rPr>
              <a:t>Integrated Development Environment</a:t>
            </a:r>
            <a:endParaRPr lang="en-GB"/>
          </a:p>
        </p:txBody>
      </p:sp>
      <p:pic>
        <p:nvPicPr>
          <p:cNvPr id="12" name="Content Placeholder 11" descr="Shape&#10;&#10;Description automatically generated with low confidence">
            <a:extLst>
              <a:ext uri="{FF2B5EF4-FFF2-40B4-BE49-F238E27FC236}">
                <a16:creationId xmlns:a16="http://schemas.microsoft.com/office/drawing/2014/main" id="{41D6C8A8-B253-400E-A6A2-6B12EEA17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5753100"/>
            <a:ext cx="1530575" cy="75961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D2A836-3D53-492D-B90B-6918EBAC3EDF}"/>
              </a:ext>
            </a:extLst>
          </p:cNvPr>
          <p:cNvSpPr/>
          <p:nvPr/>
        </p:nvSpPr>
        <p:spPr>
          <a:xfrm>
            <a:off x="10324730" y="0"/>
            <a:ext cx="1867270" cy="6858000"/>
          </a:xfrm>
          <a:prstGeom prst="rect">
            <a:avLst/>
          </a:prstGeom>
          <a:solidFill>
            <a:srgbClr val="FED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FB0076-3D8A-4333-83BD-464448D01EE4}"/>
              </a:ext>
            </a:extLst>
          </p:cNvPr>
          <p:cNvSpPr txBox="1">
            <a:spLocks/>
          </p:cNvSpPr>
          <p:nvPr/>
        </p:nvSpPr>
        <p:spPr>
          <a:xfrm>
            <a:off x="738770" y="1485295"/>
            <a:ext cx="9585960" cy="42201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/>
              <a:t>An integrated development environment (IDE) is a software application that provides comprehensive facilities to computer programmers for software development.</a:t>
            </a:r>
          </a:p>
          <a:p>
            <a:r>
              <a:rPr lang="en-GB" err="1"/>
              <a:t>Pycharm</a:t>
            </a:r>
            <a:endParaRPr lang="en-GB"/>
          </a:p>
          <a:p>
            <a:r>
              <a:rPr lang="en-GB"/>
              <a:t>IDLE</a:t>
            </a:r>
          </a:p>
          <a:p>
            <a:r>
              <a:rPr lang="en-GB"/>
              <a:t>Spyder</a:t>
            </a:r>
          </a:p>
          <a:p>
            <a:r>
              <a:rPr lang="en-GB" err="1"/>
              <a:t>Jupyter</a:t>
            </a:r>
            <a:r>
              <a:rPr lang="en-GB"/>
              <a:t> Notebook/Lab</a:t>
            </a:r>
          </a:p>
          <a:p>
            <a:r>
              <a:rPr lang="en-GB"/>
              <a:t>R Studio</a:t>
            </a:r>
          </a:p>
          <a:p>
            <a:r>
              <a:rPr lang="en-GB" b="1"/>
              <a:t>Visual Studio (VS) – this is what you will be using</a:t>
            </a:r>
          </a:p>
          <a:p>
            <a:r>
              <a:rPr lang="en-GB"/>
              <a:t>Repl.it (Web-Based)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38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ABC3-4311-4BF2-B72D-CF08A41B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9157782" cy="1325563"/>
          </a:xfrm>
        </p:spPr>
        <p:txBody>
          <a:bodyPr/>
          <a:lstStyle/>
          <a:p>
            <a:pPr algn="ctr"/>
            <a:r>
              <a:rPr lang="en-GB"/>
              <a:t>Using the print() function</a:t>
            </a:r>
          </a:p>
        </p:txBody>
      </p:sp>
      <p:pic>
        <p:nvPicPr>
          <p:cNvPr id="12" name="Content Placeholder 11" descr="Shape&#10;&#10;Description automatically generated with low confidence">
            <a:extLst>
              <a:ext uri="{FF2B5EF4-FFF2-40B4-BE49-F238E27FC236}">
                <a16:creationId xmlns:a16="http://schemas.microsoft.com/office/drawing/2014/main" id="{41D6C8A8-B253-400E-A6A2-6B12EEA17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5753100"/>
            <a:ext cx="1530575" cy="75961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D2A836-3D53-492D-B90B-6918EBAC3EDF}"/>
              </a:ext>
            </a:extLst>
          </p:cNvPr>
          <p:cNvSpPr/>
          <p:nvPr/>
        </p:nvSpPr>
        <p:spPr>
          <a:xfrm>
            <a:off x="10324730" y="0"/>
            <a:ext cx="1867270" cy="6858000"/>
          </a:xfrm>
          <a:prstGeom prst="rect">
            <a:avLst/>
          </a:prstGeom>
          <a:solidFill>
            <a:srgbClr val="FED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6509-A33D-4103-AE3B-424E80BA6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986" y="1514951"/>
            <a:ext cx="8988678" cy="40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2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C9BBCFDFB623469FA5B81CA46DA97D" ma:contentTypeVersion="5" ma:contentTypeDescription="Create a new document." ma:contentTypeScope="" ma:versionID="99043afd737e189aeb35c58e112a4fd2">
  <xsd:schema xmlns:xsd="http://www.w3.org/2001/XMLSchema" xmlns:xs="http://www.w3.org/2001/XMLSchema" xmlns:p="http://schemas.microsoft.com/office/2006/metadata/properties" xmlns:ns2="f4ef547d-6bce-4fcd-9c45-87c52e0384d6" targetNamespace="http://schemas.microsoft.com/office/2006/metadata/properties" ma:root="true" ma:fieldsID="1b2f11d8250250c041c1c73d859c329d" ns2:_="">
    <xsd:import namespace="f4ef547d-6bce-4fcd-9c45-87c52e0384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ef547d-6bce-4fcd-9c45-87c52e0384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C0158B-70F4-4F4F-A304-24397E01DE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ef547d-6bce-4fcd-9c45-87c52e0384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F94D93-CE26-4AEC-BF05-CF218FFE9D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321535-5471-4B8F-869E-343D40BBA3A3}">
  <ds:schemaRefs>
    <ds:schemaRef ds:uri="bcc6aa7a-62c6-4de9-825e-0e50eac4cf9e"/>
    <ds:schemaRef ds:uri="c8333963-7733-45f5-9ae3-5bf8a4d786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758</Words>
  <Application>Microsoft Office PowerPoint</Application>
  <PresentationFormat>Widescreen</PresentationFormat>
  <Paragraphs>121</Paragraphs>
  <Slides>12</Slides>
  <Notes>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Communication</vt:lpstr>
      <vt:lpstr>Format of Course - Home Learning </vt:lpstr>
      <vt:lpstr>Course Requirements</vt:lpstr>
      <vt:lpstr>Software Requirements </vt:lpstr>
      <vt:lpstr>Course Overview </vt:lpstr>
      <vt:lpstr>Assessments </vt:lpstr>
      <vt:lpstr>IDE  Integrated Development Environment</vt:lpstr>
      <vt:lpstr>Using the print() function</vt:lpstr>
      <vt:lpstr>What to Expect</vt:lpstr>
      <vt:lpstr>Practice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Georgina Stanley</dc:creator>
  <cp:lastModifiedBy>Rahul Gupta</cp:lastModifiedBy>
  <cp:revision>19</cp:revision>
  <dcterms:created xsi:type="dcterms:W3CDTF">2021-07-15T10:15:27Z</dcterms:created>
  <dcterms:modified xsi:type="dcterms:W3CDTF">2022-02-16T14:46:18Z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0x01010087C9BBCFDFB623469FA5B81CA46DA97D</vt:lpwstr>
  </property>
</Properties>
</file>