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65" r:id="rId6"/>
    <p:sldId id="264" r:id="rId7"/>
    <p:sldId id="257" r:id="rId8"/>
    <p:sldId id="258" r:id="rId9"/>
    <p:sldId id="259" r:id="rId10"/>
    <p:sldId id="260" r:id="rId11"/>
    <p:sldId id="261" r:id="rId12"/>
    <p:sldId id="274" r:id="rId13"/>
    <p:sldId id="276" r:id="rId14"/>
    <p:sldId id="277" r:id="rId15"/>
    <p:sldId id="281"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3765" autoAdjust="0"/>
  </p:normalViewPr>
  <p:slideViewPr>
    <p:cSldViewPr snapToGrid="0">
      <p:cViewPr varScale="1">
        <p:scale>
          <a:sx n="82" d="100"/>
          <a:sy n="82"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6F7C2-EDAE-4EDD-83D7-884AEBF04854}" type="datetimeFigureOut">
              <a:rPr lang="en-GB" smtClean="0"/>
              <a:t>16/02/2022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76FD1-A341-419D-82F8-932AA8375B8B}" type="slidenum">
              <a:rPr lang="en-GB" smtClean="0"/>
              <a:t>‹#›</a:t>
            </a:fld>
            <a:endParaRPr lang="en-GB" dirty="0"/>
          </a:p>
        </p:txBody>
      </p:sp>
    </p:spTree>
    <p:extLst>
      <p:ext uri="{BB962C8B-B14F-4D97-AF65-F5344CB8AC3E}">
        <p14:creationId xmlns:p14="http://schemas.microsoft.com/office/powerpoint/2010/main" val="265852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https://www.legislation.gov.uk/ukdsi/2015/9780111133309/pdfs/ukdsiod_9780111133309_en.pdf </a:t>
            </a:r>
          </a:p>
          <a:p>
            <a:endParaRPr lang="en-GB" dirty="0"/>
          </a:p>
        </p:txBody>
      </p:sp>
      <p:sp>
        <p:nvSpPr>
          <p:cNvPr id="4" name="Slide Number Placeholder 3"/>
          <p:cNvSpPr>
            <a:spLocks noGrp="1"/>
          </p:cNvSpPr>
          <p:nvPr>
            <p:ph type="sldNum" sz="quarter" idx="5"/>
          </p:nvPr>
        </p:nvSpPr>
        <p:spPr/>
        <p:txBody>
          <a:bodyPr/>
          <a:lstStyle/>
          <a:p>
            <a:fld id="{B2A76FD1-A341-419D-82F8-932AA8375B8B}" type="slidenum">
              <a:rPr lang="en-GB" smtClean="0"/>
              <a:t>5</a:t>
            </a:fld>
            <a:endParaRPr lang="en-GB" dirty="0"/>
          </a:p>
        </p:txBody>
      </p:sp>
    </p:spTree>
    <p:extLst>
      <p:ext uri="{BB962C8B-B14F-4D97-AF65-F5344CB8AC3E}">
        <p14:creationId xmlns:p14="http://schemas.microsoft.com/office/powerpoint/2010/main" val="418584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F46F-ADE3-413C-BA40-87FFB96D00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FAC7D1C-75FF-4075-BDFD-20A214078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F29CB9-9A37-4FCE-B657-8AC39A5279A6}"/>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5" name="Footer Placeholder 4">
            <a:extLst>
              <a:ext uri="{FF2B5EF4-FFF2-40B4-BE49-F238E27FC236}">
                <a16:creationId xmlns:a16="http://schemas.microsoft.com/office/drawing/2014/main" id="{EA8E7D72-B3F5-49E2-8E35-F093C2A3F17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3D30EB3-54D8-41EA-AA99-AEECE615576A}"/>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376162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BD69-0ED6-46D0-BD87-4E3C6F58D4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AC9C05-0842-4752-B4A6-C77DF6D6F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0B3454-3888-41C6-B388-E82FAD02C8B3}"/>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5" name="Footer Placeholder 4">
            <a:extLst>
              <a:ext uri="{FF2B5EF4-FFF2-40B4-BE49-F238E27FC236}">
                <a16:creationId xmlns:a16="http://schemas.microsoft.com/office/drawing/2014/main" id="{554E67E4-20C6-4A4D-A989-4D7CE810E73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B1F8BF9-BF2C-4DAB-A8EC-E8DA676F6011}"/>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363623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6C2BF-0EE7-46F0-93E2-8E27F1F2B5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BD3AC2-054D-4F4B-A468-C5745858B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548267-BD0D-4C0E-BEF2-C5EA023F92DD}"/>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5" name="Footer Placeholder 4">
            <a:extLst>
              <a:ext uri="{FF2B5EF4-FFF2-40B4-BE49-F238E27FC236}">
                <a16:creationId xmlns:a16="http://schemas.microsoft.com/office/drawing/2014/main" id="{7F98F5D5-C561-4E86-A1DA-A8016E01A85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939688C-B9EE-44C5-ADBE-51A3D8167C2E}"/>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209478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3076-D7AF-480C-B604-ACE401BDB5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70942B-111E-49AB-B6F7-2D7707768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7205D5-C750-4B99-AF9E-24B4C04CF8FE}"/>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5" name="Footer Placeholder 4">
            <a:extLst>
              <a:ext uri="{FF2B5EF4-FFF2-40B4-BE49-F238E27FC236}">
                <a16:creationId xmlns:a16="http://schemas.microsoft.com/office/drawing/2014/main" id="{9A9445ED-AB83-4FFE-90AC-90A89D6CAFB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1569886-9624-45EE-B48C-B512CC22AFB2}"/>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88565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0AE0-29DE-4917-A7A5-13A468B38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CDD996-3D92-4D86-BDA5-4A26E94E3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42E44-A121-4A49-B5A8-A39F18DA2957}"/>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5" name="Footer Placeholder 4">
            <a:extLst>
              <a:ext uri="{FF2B5EF4-FFF2-40B4-BE49-F238E27FC236}">
                <a16:creationId xmlns:a16="http://schemas.microsoft.com/office/drawing/2014/main" id="{A2D8D4CF-4315-45B1-8EDC-96695D86F36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D9B6C7D-C005-41AF-92BA-06EE2F671D36}"/>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292434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6117-F5C5-4090-9C97-A2FBD117FC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D9947A-7AA8-4142-B764-2171EA3FF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CF6470-8F15-4D86-97DF-88190B39C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662975-0605-4D2D-86FB-0A2A8EE5ED13}"/>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6" name="Footer Placeholder 5">
            <a:extLst>
              <a:ext uri="{FF2B5EF4-FFF2-40B4-BE49-F238E27FC236}">
                <a16:creationId xmlns:a16="http://schemas.microsoft.com/office/drawing/2014/main" id="{125B7B7C-B0A6-4EC7-8482-4E925AC57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7AB0412-B896-46FD-B2A4-487D801FA9B8}"/>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3751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C6A3-2005-422F-9BB8-16C459A1F9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8608AA-374E-48EC-BC1A-BDAA1F224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32C713-39FD-4FCB-A666-42F110D7D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BD10B08-288E-46F5-8680-B7AB48773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22A7CE-8EF4-4250-9E48-9986F6EFB1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7231D7-7474-468A-8967-685D7F2CBE58}"/>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8" name="Footer Placeholder 7">
            <a:extLst>
              <a:ext uri="{FF2B5EF4-FFF2-40B4-BE49-F238E27FC236}">
                <a16:creationId xmlns:a16="http://schemas.microsoft.com/office/drawing/2014/main" id="{E6B47999-97BF-4295-814A-A59923480DB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0236282-54D3-491E-9328-92FBE60B8E27}"/>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355388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D916-69C0-4EAD-912F-97E2D91160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7382463-83E4-4A08-8D6B-9D14E15FE7D6}"/>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4" name="Footer Placeholder 3">
            <a:extLst>
              <a:ext uri="{FF2B5EF4-FFF2-40B4-BE49-F238E27FC236}">
                <a16:creationId xmlns:a16="http://schemas.microsoft.com/office/drawing/2014/main" id="{02D360D2-3087-4327-ACBE-3AA81D25F1C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6BF71AC-4164-40C4-BDC5-3F812D057B25}"/>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113096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CFB25-A824-40D5-A384-BC7FC038872E}"/>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3" name="Footer Placeholder 2">
            <a:extLst>
              <a:ext uri="{FF2B5EF4-FFF2-40B4-BE49-F238E27FC236}">
                <a16:creationId xmlns:a16="http://schemas.microsoft.com/office/drawing/2014/main" id="{3B6EF6C3-5712-499C-843E-BFD416EAAE1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2F9436A-0CFA-4561-BC27-D0CB285D519C}"/>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32106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1347-FD9F-4B7D-988D-D2604054D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EC5FC5-A8D5-40AF-B982-9E5207EE4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21FC70-F435-4E5E-9597-521E66171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C01C1-656B-4ED2-B3AB-8B55FF7DE2CF}"/>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6" name="Footer Placeholder 5">
            <a:extLst>
              <a:ext uri="{FF2B5EF4-FFF2-40B4-BE49-F238E27FC236}">
                <a16:creationId xmlns:a16="http://schemas.microsoft.com/office/drawing/2014/main" id="{A265246A-BED3-4BA3-8DEA-F551ED33B58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413EA7E-18D2-4001-90F5-D820BB06FA1B}"/>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224489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B1BB-D530-43E2-B929-8DA1AA0D6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DCA131-56A5-48C9-89E2-E83267AD5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E32E2B09-B7FB-4617-B946-3273FD3A1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88372-C476-4A37-B1DA-B378351A2861}"/>
              </a:ext>
            </a:extLst>
          </p:cNvPr>
          <p:cNvSpPr>
            <a:spLocks noGrp="1"/>
          </p:cNvSpPr>
          <p:nvPr>
            <p:ph type="dt" sz="half" idx="10"/>
          </p:nvPr>
        </p:nvSpPr>
        <p:spPr/>
        <p:txBody>
          <a:bodyPr/>
          <a:lstStyle/>
          <a:p>
            <a:fld id="{62B7D06D-2ED9-49E4-992E-43304CADC605}" type="datetimeFigureOut">
              <a:rPr lang="en-GB" smtClean="0"/>
              <a:t>16/02/2022</a:t>
            </a:fld>
            <a:endParaRPr lang="en-GB" dirty="0"/>
          </a:p>
        </p:txBody>
      </p:sp>
      <p:sp>
        <p:nvSpPr>
          <p:cNvPr id="6" name="Footer Placeholder 5">
            <a:extLst>
              <a:ext uri="{FF2B5EF4-FFF2-40B4-BE49-F238E27FC236}">
                <a16:creationId xmlns:a16="http://schemas.microsoft.com/office/drawing/2014/main" id="{1D037171-032B-4E19-BF58-C81BAE11289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56F36C8-B4C5-4220-A923-1C5C5F5B00F7}"/>
              </a:ext>
            </a:extLst>
          </p:cNvPr>
          <p:cNvSpPr>
            <a:spLocks noGrp="1"/>
          </p:cNvSpPr>
          <p:nvPr>
            <p:ph type="sldNum" sz="quarter" idx="12"/>
          </p:nvPr>
        </p:nvSpPr>
        <p:spPr/>
        <p:txBody>
          <a:bodyPr/>
          <a:lstStyle/>
          <a:p>
            <a:fld id="{4CF6F7DA-7A93-4D2E-9A30-2AF1C8FBE6FE}" type="slidenum">
              <a:rPr lang="en-GB" smtClean="0"/>
              <a:t>‹#›</a:t>
            </a:fld>
            <a:endParaRPr lang="en-GB" dirty="0"/>
          </a:p>
        </p:txBody>
      </p:sp>
    </p:spTree>
    <p:extLst>
      <p:ext uri="{BB962C8B-B14F-4D97-AF65-F5344CB8AC3E}">
        <p14:creationId xmlns:p14="http://schemas.microsoft.com/office/powerpoint/2010/main" val="347287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CB75AA-1400-4C96-8C34-852FA4750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90A67B-6222-43E9-AED0-989C3D173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E16DDD-241B-4C8E-8A90-D5F0AD8DC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7D06D-2ED9-49E4-992E-43304CADC605}" type="datetimeFigureOut">
              <a:rPr lang="en-GB" smtClean="0"/>
              <a:t>16/02/2022</a:t>
            </a:fld>
            <a:endParaRPr lang="en-GB" dirty="0"/>
          </a:p>
        </p:txBody>
      </p:sp>
      <p:sp>
        <p:nvSpPr>
          <p:cNvPr id="5" name="Footer Placeholder 4">
            <a:extLst>
              <a:ext uri="{FF2B5EF4-FFF2-40B4-BE49-F238E27FC236}">
                <a16:creationId xmlns:a16="http://schemas.microsoft.com/office/drawing/2014/main" id="{CA8CAE29-BCEB-4B42-ABDA-C7AEB3DF1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C60C26DF-D586-48EE-B756-BEC988BCC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6F7DA-7A93-4D2E-9A30-2AF1C8FBE6FE}" type="slidenum">
              <a:rPr lang="en-GB" smtClean="0"/>
              <a:t>‹#›</a:t>
            </a:fld>
            <a:endParaRPr lang="en-GB" dirty="0"/>
          </a:p>
        </p:txBody>
      </p:sp>
      <p:pic>
        <p:nvPicPr>
          <p:cNvPr id="1026" name="Picture 2">
            <a:extLst>
              <a:ext uri="{FF2B5EF4-FFF2-40B4-BE49-F238E27FC236}">
                <a16:creationId xmlns:a16="http://schemas.microsoft.com/office/drawing/2014/main" id="{33EE4E26-617B-4D3B-AF13-ACA65EF1C24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6194" y="6176963"/>
            <a:ext cx="1655036" cy="51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735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internetmatters.org/issues/radicalisation/#tab-1431375179-1-12275d-94dab404-ab79" TargetMode="External"/><Relationship Id="rId13" Type="http://schemas.openxmlformats.org/officeDocument/2006/relationships/hyperlink" Target="https://youtu.be/N8DPPQUem9A/" TargetMode="External"/><Relationship Id="rId3" Type="http://schemas.openxmlformats.org/officeDocument/2006/relationships/hyperlink" Target="https://www.gov.uk/government/Channel_Duty_Guidance_April_2015.pdf" TargetMode="External"/><Relationship Id="rId7" Type="http://schemas.openxmlformats.org/officeDocument/2006/relationships/hyperlink" Target="http://www.wewillinspire.com/" TargetMode="External"/><Relationship Id="rId12" Type="http://schemas.openxmlformats.org/officeDocument/2006/relationships/hyperlink" Target="https://www.youtube.com/watch?v=Otc2eaRY32s" TargetMode="External"/><Relationship Id="rId2" Type="http://schemas.openxmlformats.org/officeDocument/2006/relationships/hyperlink" Target="https://www.gov.uk/government/Revised_Prevent_Duty_Guidance__England_Wales.pdf" TargetMode="External"/><Relationship Id="rId1" Type="http://schemas.openxmlformats.org/officeDocument/2006/relationships/slideLayout" Target="../slideLayouts/slideLayout2.xml"/><Relationship Id="rId6" Type="http://schemas.openxmlformats.org/officeDocument/2006/relationships/hyperlink" Target="http://educateagainsthate.com/" TargetMode="External"/><Relationship Id="rId11" Type="http://schemas.openxmlformats.org/officeDocument/2006/relationships/hyperlink" Target="https://www.thinkuknow.co.uk/" TargetMode="External"/><Relationship Id="rId5" Type="http://schemas.openxmlformats.org/officeDocument/2006/relationships/hyperlink" Target="http://www.ltai.info/" TargetMode="External"/><Relationship Id="rId10" Type="http://schemas.openxmlformats.org/officeDocument/2006/relationships/hyperlink" Target="https://www.gov.uk/report-terrorism" TargetMode="External"/><Relationship Id="rId4" Type="http://schemas.openxmlformats.org/officeDocument/2006/relationships/hyperlink" Target="http://www.foundationyears.org.uk/files/2015/06/prevent-duty-departmental-advice.pdf" TargetMode="External"/><Relationship Id="rId9" Type="http://schemas.openxmlformats.org/officeDocument/2006/relationships/hyperlink" Target="https://actearly.u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satinder@techtalent.academy" TargetMode="External"/><Relationship Id="rId2" Type="http://schemas.openxmlformats.org/officeDocument/2006/relationships/hyperlink" Target="mailto:andy@techtalent.academy" TargetMode="External"/><Relationship Id="rId1" Type="http://schemas.openxmlformats.org/officeDocument/2006/relationships/slideLayout" Target="../slideLayouts/slideLayout2.xml"/><Relationship Id="rId4" Type="http://schemas.openxmlformats.org/officeDocument/2006/relationships/hyperlink" Target="https://teams.microsoft.com/l/channel/19%3a772aa802c7d04bf98d9465a84f456ac7%40thread.tacv2/Support%2520and%2520Mental%2520Health%2520Helplines?groupId=23f37e58-1f5c-4a57-95aa-e556a11d1ad6&amp;tenantId=2efe62a6-a50c-4c0d-a037-efaff0ac3ba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046B-F16C-40F8-9BC8-D8EEF40A0ED3}"/>
              </a:ext>
            </a:extLst>
          </p:cNvPr>
          <p:cNvSpPr>
            <a:spLocks noGrp="1"/>
          </p:cNvSpPr>
          <p:nvPr>
            <p:ph type="ctrTitle"/>
          </p:nvPr>
        </p:nvSpPr>
        <p:spPr/>
        <p:txBody>
          <a:bodyPr/>
          <a:lstStyle/>
          <a:p>
            <a:r>
              <a:rPr lang="en-GB" dirty="0"/>
              <a:t>British Values, Prevent, Respect &amp; Safeguarding </a:t>
            </a:r>
          </a:p>
        </p:txBody>
      </p:sp>
      <p:sp>
        <p:nvSpPr>
          <p:cNvPr id="3" name="Subtitle 2">
            <a:extLst>
              <a:ext uri="{FF2B5EF4-FFF2-40B4-BE49-F238E27FC236}">
                <a16:creationId xmlns:a16="http://schemas.microsoft.com/office/drawing/2014/main" id="{386E8884-0390-4F14-8491-3C173DF050E9}"/>
              </a:ext>
            </a:extLst>
          </p:cNvPr>
          <p:cNvSpPr>
            <a:spLocks noGrp="1"/>
          </p:cNvSpPr>
          <p:nvPr>
            <p:ph type="subTitle" idx="1"/>
          </p:nvPr>
        </p:nvSpPr>
        <p:spPr/>
        <p:txBody>
          <a:bodyPr/>
          <a:lstStyle/>
          <a:p>
            <a:r>
              <a:rPr lang="en-GB" dirty="0"/>
              <a:t>TechTalent Academy </a:t>
            </a:r>
          </a:p>
        </p:txBody>
      </p:sp>
      <p:pic>
        <p:nvPicPr>
          <p:cNvPr id="5" name="Picture 4">
            <a:extLst>
              <a:ext uri="{FF2B5EF4-FFF2-40B4-BE49-F238E27FC236}">
                <a16:creationId xmlns:a16="http://schemas.microsoft.com/office/drawing/2014/main" id="{054EBAF2-7A76-4FC3-8DB6-18903E71A317}"/>
              </a:ext>
            </a:extLst>
          </p:cNvPr>
          <p:cNvPicPr>
            <a:picLocks noChangeAspect="1"/>
          </p:cNvPicPr>
          <p:nvPr/>
        </p:nvPicPr>
        <p:blipFill>
          <a:blip r:embed="rId2"/>
          <a:stretch>
            <a:fillRect/>
          </a:stretch>
        </p:blipFill>
        <p:spPr>
          <a:xfrm>
            <a:off x="2877379" y="5140323"/>
            <a:ext cx="2381250" cy="1190625"/>
          </a:xfrm>
          <a:prstGeom prst="rect">
            <a:avLst/>
          </a:prstGeom>
        </p:spPr>
      </p:pic>
      <p:pic>
        <p:nvPicPr>
          <p:cNvPr id="6" name="Picture 5">
            <a:extLst>
              <a:ext uri="{FF2B5EF4-FFF2-40B4-BE49-F238E27FC236}">
                <a16:creationId xmlns:a16="http://schemas.microsoft.com/office/drawing/2014/main" id="{968CB380-46A9-4B8F-8D6D-14254585778E}"/>
              </a:ext>
            </a:extLst>
          </p:cNvPr>
          <p:cNvPicPr>
            <a:picLocks noChangeAspect="1"/>
          </p:cNvPicPr>
          <p:nvPr/>
        </p:nvPicPr>
        <p:blipFill>
          <a:blip r:embed="rId3"/>
          <a:stretch>
            <a:fillRect/>
          </a:stretch>
        </p:blipFill>
        <p:spPr>
          <a:xfrm>
            <a:off x="8004933" y="4684637"/>
            <a:ext cx="2619375" cy="1743075"/>
          </a:xfrm>
          <a:prstGeom prst="rect">
            <a:avLst/>
          </a:prstGeom>
        </p:spPr>
      </p:pic>
      <p:pic>
        <p:nvPicPr>
          <p:cNvPr id="8" name="Picture 7">
            <a:extLst>
              <a:ext uri="{FF2B5EF4-FFF2-40B4-BE49-F238E27FC236}">
                <a16:creationId xmlns:a16="http://schemas.microsoft.com/office/drawing/2014/main" id="{EEAC1141-450A-4DAC-9424-B60EDDB4785A}"/>
              </a:ext>
            </a:extLst>
          </p:cNvPr>
          <p:cNvPicPr>
            <a:picLocks noChangeAspect="1"/>
          </p:cNvPicPr>
          <p:nvPr/>
        </p:nvPicPr>
        <p:blipFill>
          <a:blip r:embed="rId4"/>
          <a:stretch>
            <a:fillRect/>
          </a:stretch>
        </p:blipFill>
        <p:spPr>
          <a:xfrm>
            <a:off x="8757387" y="139478"/>
            <a:ext cx="3028950" cy="1504950"/>
          </a:xfrm>
          <a:prstGeom prst="rect">
            <a:avLst/>
          </a:prstGeom>
        </p:spPr>
      </p:pic>
      <p:pic>
        <p:nvPicPr>
          <p:cNvPr id="16" name="Picture 15">
            <a:extLst>
              <a:ext uri="{FF2B5EF4-FFF2-40B4-BE49-F238E27FC236}">
                <a16:creationId xmlns:a16="http://schemas.microsoft.com/office/drawing/2014/main" id="{B9C5A968-6E59-4F63-A197-0F4A20965005}"/>
              </a:ext>
            </a:extLst>
          </p:cNvPr>
          <p:cNvPicPr>
            <a:picLocks noChangeAspect="1"/>
          </p:cNvPicPr>
          <p:nvPr/>
        </p:nvPicPr>
        <p:blipFill>
          <a:blip r:embed="rId5">
            <a:clrChange>
              <a:clrFrom>
                <a:srgbClr val="F6F6F6"/>
              </a:clrFrom>
              <a:clrTo>
                <a:srgbClr val="F6F6F6">
                  <a:alpha val="0"/>
                </a:srgbClr>
              </a:clrTo>
            </a:clrChange>
            <a:duotone>
              <a:schemeClr val="accent5">
                <a:shade val="45000"/>
                <a:satMod val="135000"/>
              </a:schemeClr>
              <a:prstClr val="white"/>
            </a:duotone>
          </a:blip>
          <a:stretch>
            <a:fillRect/>
          </a:stretch>
        </p:blipFill>
        <p:spPr>
          <a:xfrm>
            <a:off x="405663" y="191006"/>
            <a:ext cx="2236673" cy="1252537"/>
          </a:xfrm>
          <a:prstGeom prst="rect">
            <a:avLst/>
          </a:prstGeom>
        </p:spPr>
      </p:pic>
    </p:spTree>
    <p:extLst>
      <p:ext uri="{BB962C8B-B14F-4D97-AF65-F5344CB8AC3E}">
        <p14:creationId xmlns:p14="http://schemas.microsoft.com/office/powerpoint/2010/main" val="67760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BC3-4311-4BF2-B72D-CF08A41B2530}"/>
              </a:ext>
            </a:extLst>
          </p:cNvPr>
          <p:cNvSpPr>
            <a:spLocks noGrp="1"/>
          </p:cNvSpPr>
          <p:nvPr>
            <p:ph type="title"/>
          </p:nvPr>
        </p:nvSpPr>
        <p:spPr>
          <a:xfrm>
            <a:off x="838200" y="250031"/>
            <a:ext cx="9157782" cy="1325563"/>
          </a:xfrm>
        </p:spPr>
        <p:txBody>
          <a:bodyPr>
            <a:normAutofit/>
          </a:bodyPr>
          <a:lstStyle/>
          <a:p>
            <a:pPr algn="ctr"/>
            <a:br>
              <a:rPr lang="en-GB" sz="4400" b="1" dirty="0">
                <a:latin typeface="+mj-lt"/>
              </a:rPr>
            </a:br>
            <a:endParaRPr lang="en-GB" dirty="0"/>
          </a:p>
        </p:txBody>
      </p:sp>
      <p:sp>
        <p:nvSpPr>
          <p:cNvPr id="5" name="TextBox 4">
            <a:extLst>
              <a:ext uri="{FF2B5EF4-FFF2-40B4-BE49-F238E27FC236}">
                <a16:creationId xmlns:a16="http://schemas.microsoft.com/office/drawing/2014/main" id="{C4F31253-627E-45EE-A03D-5FBE01D418E6}"/>
              </a:ext>
            </a:extLst>
          </p:cNvPr>
          <p:cNvSpPr txBox="1"/>
          <p:nvPr/>
        </p:nvSpPr>
        <p:spPr>
          <a:xfrm>
            <a:off x="780259" y="1200053"/>
            <a:ext cx="9269292" cy="1015663"/>
          </a:xfrm>
          <a:prstGeom prst="rect">
            <a:avLst/>
          </a:prstGeom>
          <a:noFill/>
        </p:spPr>
        <p:txBody>
          <a:bodyPr wrap="square">
            <a:spAutoFit/>
          </a:bodyPr>
          <a:lstStyle/>
          <a:p>
            <a:pPr marL="342900" indent="-342900">
              <a:buFont typeface="Arial" panose="020B0604020202020204" pitchFamily="34" charset="0"/>
              <a:buChar char="•"/>
            </a:pPr>
            <a:endParaRPr lang="en-GB" dirty="0">
              <a:solidFill>
                <a:srgbClr val="000000"/>
              </a:solidFill>
            </a:endParaRPr>
          </a:p>
          <a:p>
            <a:endParaRPr lang="en-GB" dirty="0">
              <a:solidFill>
                <a:srgbClr val="000000"/>
              </a:solidFill>
            </a:endParaRPr>
          </a:p>
          <a:p>
            <a:pPr algn="just"/>
            <a:endParaRPr lang="en-GB" sz="2400" dirty="0"/>
          </a:p>
        </p:txBody>
      </p:sp>
      <p:sp>
        <p:nvSpPr>
          <p:cNvPr id="6" name="TextBox 5">
            <a:extLst>
              <a:ext uri="{FF2B5EF4-FFF2-40B4-BE49-F238E27FC236}">
                <a16:creationId xmlns:a16="http://schemas.microsoft.com/office/drawing/2014/main" id="{03AB9385-A4D4-44A5-A8B1-AA1075FE2B9F}"/>
              </a:ext>
            </a:extLst>
          </p:cNvPr>
          <p:cNvSpPr txBox="1"/>
          <p:nvPr/>
        </p:nvSpPr>
        <p:spPr>
          <a:xfrm>
            <a:off x="1122947" y="273296"/>
            <a:ext cx="8192502" cy="769441"/>
          </a:xfrm>
          <a:prstGeom prst="rect">
            <a:avLst/>
          </a:prstGeom>
          <a:noFill/>
        </p:spPr>
        <p:txBody>
          <a:bodyPr wrap="square" rtlCol="0">
            <a:spAutoFit/>
          </a:bodyPr>
          <a:lstStyle/>
          <a:p>
            <a:pPr algn="ctr"/>
            <a:r>
              <a:rPr lang="en-GB" sz="4400" b="1" dirty="0">
                <a:solidFill>
                  <a:srgbClr val="000000"/>
                </a:solidFill>
                <a:latin typeface="+mj-lt"/>
              </a:rPr>
              <a:t>Respecting Others</a:t>
            </a:r>
            <a:endParaRPr lang="en-GB" sz="4400" b="1" dirty="0">
              <a:latin typeface="+mj-lt"/>
            </a:endParaRPr>
          </a:p>
        </p:txBody>
      </p:sp>
      <p:sp>
        <p:nvSpPr>
          <p:cNvPr id="7" name="TextBox 6">
            <a:extLst>
              <a:ext uri="{FF2B5EF4-FFF2-40B4-BE49-F238E27FC236}">
                <a16:creationId xmlns:a16="http://schemas.microsoft.com/office/drawing/2014/main" id="{A6631CD2-48C7-48E0-91AB-6C5C41F183A7}"/>
              </a:ext>
            </a:extLst>
          </p:cNvPr>
          <p:cNvSpPr txBox="1"/>
          <p:nvPr/>
        </p:nvSpPr>
        <p:spPr>
          <a:xfrm>
            <a:off x="780259" y="1228397"/>
            <a:ext cx="9269292" cy="3970318"/>
          </a:xfrm>
          <a:prstGeom prst="rect">
            <a:avLst/>
          </a:prstGeom>
          <a:noFill/>
        </p:spPr>
        <p:txBody>
          <a:bodyPr wrap="square">
            <a:spAutoFit/>
          </a:bodyPr>
          <a:lstStyle/>
          <a:p>
            <a:pPr marL="457200" indent="-457200">
              <a:buFont typeface="Arial" panose="020B0604020202020204" pitchFamily="34" charset="0"/>
              <a:buChar char="•"/>
            </a:pPr>
            <a:r>
              <a:rPr lang="en-GB" sz="2800" dirty="0"/>
              <a:t>Positive, respectful interaction like being courteous, patient or helpful is usually received with better results.</a:t>
            </a:r>
          </a:p>
          <a:p>
            <a:pPr marL="457200" indent="-457200">
              <a:buFont typeface="Arial" panose="020B0604020202020204" pitchFamily="34" charset="0"/>
              <a:buChar char="•"/>
            </a:pPr>
            <a:r>
              <a:rPr lang="en-GB" sz="2800" dirty="0"/>
              <a:t>Be aware of your body language, the tone of voice, and your demeanour and expression in all of your interactions. People hear what you're really saying in addition to listening to your words.</a:t>
            </a:r>
          </a:p>
          <a:p>
            <a:pPr marL="457200" indent="-457200">
              <a:buFont typeface="Arial" panose="020B0604020202020204" pitchFamily="34" charset="0"/>
              <a:buChar char="•"/>
            </a:pPr>
            <a:r>
              <a:rPr lang="en-GB" sz="2800" dirty="0"/>
              <a:t>Smile and be friendly. You never know what is going on in someone else’s life and a positive interaction could make their day!</a:t>
            </a:r>
          </a:p>
        </p:txBody>
      </p:sp>
    </p:spTree>
    <p:extLst>
      <p:ext uri="{BB962C8B-B14F-4D97-AF65-F5344CB8AC3E}">
        <p14:creationId xmlns:p14="http://schemas.microsoft.com/office/powerpoint/2010/main" val="287108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BC3-4311-4BF2-B72D-CF08A41B2530}"/>
              </a:ext>
            </a:extLst>
          </p:cNvPr>
          <p:cNvSpPr>
            <a:spLocks noGrp="1"/>
          </p:cNvSpPr>
          <p:nvPr>
            <p:ph type="title"/>
          </p:nvPr>
        </p:nvSpPr>
        <p:spPr>
          <a:xfrm>
            <a:off x="838200" y="250031"/>
            <a:ext cx="9157782" cy="1325563"/>
          </a:xfrm>
        </p:spPr>
        <p:txBody>
          <a:bodyPr>
            <a:normAutofit/>
          </a:bodyPr>
          <a:lstStyle/>
          <a:p>
            <a:pPr algn="ctr"/>
            <a:br>
              <a:rPr lang="en-GB" sz="4400" b="1" dirty="0">
                <a:latin typeface="+mj-lt"/>
              </a:rPr>
            </a:br>
            <a:endParaRPr lang="en-GB" dirty="0"/>
          </a:p>
        </p:txBody>
      </p:sp>
      <p:sp>
        <p:nvSpPr>
          <p:cNvPr id="5" name="TextBox 4">
            <a:extLst>
              <a:ext uri="{FF2B5EF4-FFF2-40B4-BE49-F238E27FC236}">
                <a16:creationId xmlns:a16="http://schemas.microsoft.com/office/drawing/2014/main" id="{C4F31253-627E-45EE-A03D-5FBE01D418E6}"/>
              </a:ext>
            </a:extLst>
          </p:cNvPr>
          <p:cNvSpPr txBox="1"/>
          <p:nvPr/>
        </p:nvSpPr>
        <p:spPr>
          <a:xfrm>
            <a:off x="780259" y="1200053"/>
            <a:ext cx="9269292" cy="1015663"/>
          </a:xfrm>
          <a:prstGeom prst="rect">
            <a:avLst/>
          </a:prstGeom>
          <a:noFill/>
        </p:spPr>
        <p:txBody>
          <a:bodyPr wrap="square">
            <a:spAutoFit/>
          </a:bodyPr>
          <a:lstStyle/>
          <a:p>
            <a:pPr marL="342900" indent="-342900">
              <a:buFont typeface="Arial" panose="020B0604020202020204" pitchFamily="34" charset="0"/>
              <a:buChar char="•"/>
            </a:pPr>
            <a:endParaRPr lang="en-GB" dirty="0">
              <a:solidFill>
                <a:srgbClr val="000000"/>
              </a:solidFill>
            </a:endParaRPr>
          </a:p>
          <a:p>
            <a:endParaRPr lang="en-GB" dirty="0">
              <a:solidFill>
                <a:srgbClr val="000000"/>
              </a:solidFill>
            </a:endParaRPr>
          </a:p>
          <a:p>
            <a:pPr algn="just"/>
            <a:endParaRPr lang="en-GB" sz="2400" dirty="0"/>
          </a:p>
        </p:txBody>
      </p:sp>
      <p:sp>
        <p:nvSpPr>
          <p:cNvPr id="6" name="TextBox 5">
            <a:extLst>
              <a:ext uri="{FF2B5EF4-FFF2-40B4-BE49-F238E27FC236}">
                <a16:creationId xmlns:a16="http://schemas.microsoft.com/office/drawing/2014/main" id="{C98171A4-F01A-4908-B05D-3358ACE50080}"/>
              </a:ext>
            </a:extLst>
          </p:cNvPr>
          <p:cNvSpPr txBox="1"/>
          <p:nvPr/>
        </p:nvSpPr>
        <p:spPr>
          <a:xfrm>
            <a:off x="1165337" y="175210"/>
            <a:ext cx="8192502" cy="769441"/>
          </a:xfrm>
          <a:prstGeom prst="rect">
            <a:avLst/>
          </a:prstGeom>
          <a:noFill/>
        </p:spPr>
        <p:txBody>
          <a:bodyPr wrap="square" rtlCol="0">
            <a:spAutoFit/>
          </a:bodyPr>
          <a:lstStyle/>
          <a:p>
            <a:pPr algn="ctr"/>
            <a:r>
              <a:rPr lang="en-GB" sz="4400" b="1" dirty="0">
                <a:solidFill>
                  <a:srgbClr val="000000"/>
                </a:solidFill>
                <a:latin typeface="+mj-lt"/>
              </a:rPr>
              <a:t>Respecting Differences</a:t>
            </a:r>
            <a:endParaRPr lang="en-GB" sz="4400" b="1" dirty="0">
              <a:latin typeface="+mj-lt"/>
            </a:endParaRPr>
          </a:p>
        </p:txBody>
      </p:sp>
      <p:sp>
        <p:nvSpPr>
          <p:cNvPr id="7" name="TextBox 6">
            <a:extLst>
              <a:ext uri="{FF2B5EF4-FFF2-40B4-BE49-F238E27FC236}">
                <a16:creationId xmlns:a16="http://schemas.microsoft.com/office/drawing/2014/main" id="{1FF02D4C-C988-42E4-ABDF-FFEC051E4D2F}"/>
              </a:ext>
            </a:extLst>
          </p:cNvPr>
          <p:cNvSpPr txBox="1"/>
          <p:nvPr/>
        </p:nvSpPr>
        <p:spPr>
          <a:xfrm>
            <a:off x="626942" y="912812"/>
            <a:ext cx="9269292" cy="4832092"/>
          </a:xfrm>
          <a:prstGeom prst="rect">
            <a:avLst/>
          </a:prstGeom>
          <a:noFill/>
        </p:spPr>
        <p:txBody>
          <a:bodyPr wrap="square">
            <a:spAutoFit/>
          </a:bodyPr>
          <a:lstStyle/>
          <a:p>
            <a:pPr marL="457200" indent="-457200">
              <a:buFont typeface="Arial" panose="020B0604020202020204" pitchFamily="34" charset="0"/>
              <a:buChar char="•"/>
            </a:pPr>
            <a:r>
              <a:rPr lang="en-GB" sz="2800" dirty="0"/>
              <a:t>Seeing differences for what they are is important. We have different ethnicities, religions, family backgrounds, cultures, appearances, interests and abilities.</a:t>
            </a:r>
          </a:p>
          <a:p>
            <a:pPr marL="457200" indent="-457200">
              <a:buFont typeface="Arial" panose="020B0604020202020204" pitchFamily="34" charset="0"/>
              <a:buChar char="•"/>
            </a:pPr>
            <a:r>
              <a:rPr lang="en-GB" sz="2800" dirty="0"/>
              <a:t>But we all have similar thoughts, feelings, wants and dreams (like developing and learning through TechTalent!) We need to be appreciated for who we are and to feel connected.</a:t>
            </a:r>
          </a:p>
          <a:p>
            <a:pPr marL="457200" indent="-457200">
              <a:buFont typeface="Arial" panose="020B0604020202020204" pitchFamily="34" charset="0"/>
              <a:buChar char="•"/>
            </a:pPr>
            <a:r>
              <a:rPr lang="en-GB" sz="2800" dirty="0"/>
              <a:t>Sometimes it can be difficult to get beyond our differences. Rather than dealing with those uncomfortable feelings with teasing or taunting, seek advice and talk to someone at TechTalent. We are here to help!</a:t>
            </a:r>
          </a:p>
        </p:txBody>
      </p:sp>
    </p:spTree>
    <p:extLst>
      <p:ext uri="{BB962C8B-B14F-4D97-AF65-F5344CB8AC3E}">
        <p14:creationId xmlns:p14="http://schemas.microsoft.com/office/powerpoint/2010/main" val="117361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BC3-4311-4BF2-B72D-CF08A41B2530}"/>
              </a:ext>
            </a:extLst>
          </p:cNvPr>
          <p:cNvSpPr>
            <a:spLocks noGrp="1"/>
          </p:cNvSpPr>
          <p:nvPr>
            <p:ph type="title"/>
          </p:nvPr>
        </p:nvSpPr>
        <p:spPr>
          <a:xfrm>
            <a:off x="838200" y="250031"/>
            <a:ext cx="9157782" cy="1325563"/>
          </a:xfrm>
        </p:spPr>
        <p:txBody>
          <a:bodyPr>
            <a:normAutofit/>
          </a:bodyPr>
          <a:lstStyle/>
          <a:p>
            <a:pPr algn="ctr"/>
            <a:br>
              <a:rPr lang="en-GB" sz="4400" b="1" dirty="0">
                <a:latin typeface="+mj-lt"/>
              </a:rPr>
            </a:br>
            <a:endParaRPr lang="en-GB" dirty="0"/>
          </a:p>
        </p:txBody>
      </p:sp>
      <p:sp>
        <p:nvSpPr>
          <p:cNvPr id="5" name="TextBox 4">
            <a:extLst>
              <a:ext uri="{FF2B5EF4-FFF2-40B4-BE49-F238E27FC236}">
                <a16:creationId xmlns:a16="http://schemas.microsoft.com/office/drawing/2014/main" id="{C4F31253-627E-45EE-A03D-5FBE01D418E6}"/>
              </a:ext>
            </a:extLst>
          </p:cNvPr>
          <p:cNvSpPr txBox="1"/>
          <p:nvPr/>
        </p:nvSpPr>
        <p:spPr>
          <a:xfrm>
            <a:off x="780259" y="1200053"/>
            <a:ext cx="9269292" cy="1015663"/>
          </a:xfrm>
          <a:prstGeom prst="rect">
            <a:avLst/>
          </a:prstGeom>
          <a:noFill/>
        </p:spPr>
        <p:txBody>
          <a:bodyPr wrap="square">
            <a:spAutoFit/>
          </a:bodyPr>
          <a:lstStyle/>
          <a:p>
            <a:pPr marL="342900" indent="-342900">
              <a:buFont typeface="Arial" panose="020B0604020202020204" pitchFamily="34" charset="0"/>
              <a:buChar char="•"/>
            </a:pPr>
            <a:endParaRPr lang="en-GB" dirty="0">
              <a:solidFill>
                <a:srgbClr val="000000"/>
              </a:solidFill>
            </a:endParaRPr>
          </a:p>
          <a:p>
            <a:endParaRPr lang="en-GB" dirty="0">
              <a:solidFill>
                <a:srgbClr val="000000"/>
              </a:solidFill>
            </a:endParaRPr>
          </a:p>
          <a:p>
            <a:pPr algn="just"/>
            <a:endParaRPr lang="en-GB" sz="2400" dirty="0"/>
          </a:p>
        </p:txBody>
      </p:sp>
      <p:sp>
        <p:nvSpPr>
          <p:cNvPr id="6" name="TextBox 5">
            <a:extLst>
              <a:ext uri="{FF2B5EF4-FFF2-40B4-BE49-F238E27FC236}">
                <a16:creationId xmlns:a16="http://schemas.microsoft.com/office/drawing/2014/main" id="{137AFFC4-4B68-4503-83D8-CE9B89304D39}"/>
              </a:ext>
            </a:extLst>
          </p:cNvPr>
          <p:cNvSpPr txBox="1"/>
          <p:nvPr/>
        </p:nvSpPr>
        <p:spPr>
          <a:xfrm>
            <a:off x="1122947" y="273296"/>
            <a:ext cx="8192502" cy="769441"/>
          </a:xfrm>
          <a:prstGeom prst="rect">
            <a:avLst/>
          </a:prstGeom>
          <a:noFill/>
        </p:spPr>
        <p:txBody>
          <a:bodyPr wrap="square" rtlCol="0">
            <a:spAutoFit/>
          </a:bodyPr>
          <a:lstStyle/>
          <a:p>
            <a:pPr algn="ctr"/>
            <a:r>
              <a:rPr lang="en-GB" sz="4400" b="1" dirty="0">
                <a:solidFill>
                  <a:srgbClr val="000000"/>
                </a:solidFill>
                <a:latin typeface="+mj-lt"/>
              </a:rPr>
              <a:t>Respect</a:t>
            </a:r>
            <a:endParaRPr lang="en-GB" sz="4400" b="1" dirty="0">
              <a:latin typeface="+mj-lt"/>
            </a:endParaRPr>
          </a:p>
        </p:txBody>
      </p:sp>
      <p:sp>
        <p:nvSpPr>
          <p:cNvPr id="10" name="Content Placeholder 2">
            <a:extLst>
              <a:ext uri="{FF2B5EF4-FFF2-40B4-BE49-F238E27FC236}">
                <a16:creationId xmlns:a16="http://schemas.microsoft.com/office/drawing/2014/main" id="{4D8AA2F5-D8F8-430C-8591-14893061F89A}"/>
              </a:ext>
            </a:extLst>
          </p:cNvPr>
          <p:cNvSpPr txBox="1">
            <a:spLocks/>
          </p:cNvSpPr>
          <p:nvPr/>
        </p:nvSpPr>
        <p:spPr>
          <a:xfrm>
            <a:off x="566884" y="1159948"/>
            <a:ext cx="9705161" cy="404171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Georgia" panose="02040502050405020303" pitchFamily="18"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Georgia" panose="02040502050405020303" pitchFamily="18"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Georgia" panose="02040502050405020303" pitchFamily="18"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Georgia" panose="02040502050405020303" pitchFamily="18"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Georgia" panose="02040502050405020303" pitchFamily="18"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GB" sz="2800" dirty="0">
                <a:solidFill>
                  <a:schemeClr val="tx1"/>
                </a:solidFill>
                <a:latin typeface="+mn-lt"/>
              </a:rPr>
              <a:t>Treat others the way you wish to be treated. Nothing less than a respectful and safe environment is acceptable. This is in person </a:t>
            </a:r>
            <a:r>
              <a:rPr lang="en-GB" sz="2800" b="1" dirty="0">
                <a:solidFill>
                  <a:schemeClr val="tx1"/>
                </a:solidFill>
                <a:latin typeface="+mn-lt"/>
              </a:rPr>
              <a:t>and</a:t>
            </a:r>
            <a:r>
              <a:rPr lang="en-GB" sz="2800" dirty="0">
                <a:solidFill>
                  <a:schemeClr val="tx1"/>
                </a:solidFill>
                <a:latin typeface="+mn-lt"/>
              </a:rPr>
              <a:t> online.</a:t>
            </a:r>
          </a:p>
          <a:p>
            <a:pPr>
              <a:buFont typeface="Arial" panose="020B0604020202020204" pitchFamily="34" charset="0"/>
              <a:buChar char="•"/>
            </a:pPr>
            <a:r>
              <a:rPr lang="en-GB" sz="2800" dirty="0">
                <a:solidFill>
                  <a:schemeClr val="tx1"/>
                </a:solidFill>
                <a:latin typeface="+mn-lt"/>
              </a:rPr>
              <a:t>Here at TechTalent we expect all learners to contribute to discussions, but to also give other speakers, including the teachers, their attention and respectful responses.</a:t>
            </a:r>
          </a:p>
          <a:p>
            <a:pPr>
              <a:buFont typeface="Arial" panose="020B0604020202020204" pitchFamily="34" charset="0"/>
              <a:buChar char="•"/>
            </a:pPr>
            <a:r>
              <a:rPr lang="en-GB" sz="2800" dirty="0">
                <a:solidFill>
                  <a:schemeClr val="tx1"/>
                </a:solidFill>
                <a:latin typeface="+mn-lt"/>
              </a:rPr>
              <a:t>Come to all sessions and 1:2:1’s prepared to participate, following TechTalent guidance. </a:t>
            </a:r>
          </a:p>
          <a:p>
            <a:pPr>
              <a:buFont typeface="Arial" panose="020B0604020202020204" pitchFamily="34" charset="0"/>
              <a:buChar char="•"/>
            </a:pPr>
            <a:r>
              <a:rPr lang="en-GB" sz="2800" dirty="0">
                <a:solidFill>
                  <a:schemeClr val="tx1"/>
                </a:solidFill>
                <a:latin typeface="+mn-lt"/>
              </a:rPr>
              <a:t>Through developing your respect for others, your self esteem will improve and you will be a very successful learner during your time with us.  This will also help you prepare for interviews and the work environment.</a:t>
            </a:r>
          </a:p>
          <a:p>
            <a:pPr>
              <a:buFont typeface="Arial" panose="020B0604020202020204" pitchFamily="34" charset="0"/>
              <a:buChar char="•"/>
            </a:pPr>
            <a:endParaRPr lang="en-GB" sz="2800" dirty="0">
              <a:solidFill>
                <a:srgbClr val="002060"/>
              </a:solidFill>
              <a:latin typeface="+mn-lt"/>
            </a:endParaRPr>
          </a:p>
          <a:p>
            <a:pPr marL="0" indent="0" algn="ctr">
              <a:buFont typeface="Wingdings 3" charset="2"/>
              <a:buNone/>
            </a:pPr>
            <a:endParaRPr lang="en-GB" sz="2800" dirty="0">
              <a:solidFill>
                <a:srgbClr val="002060"/>
              </a:solidFill>
              <a:latin typeface="+mn-lt"/>
            </a:endParaRPr>
          </a:p>
        </p:txBody>
      </p:sp>
      <p:pic>
        <p:nvPicPr>
          <p:cNvPr id="1028" name="Picture 4">
            <a:extLst>
              <a:ext uri="{FF2B5EF4-FFF2-40B4-BE49-F238E27FC236}">
                <a16:creationId xmlns:a16="http://schemas.microsoft.com/office/drawing/2014/main" id="{B8849C94-FC48-4947-B1B3-21DD8844A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105" y="4748319"/>
            <a:ext cx="2493043" cy="176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6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6EF4-3A3F-439C-B80F-BF18D429424F}"/>
              </a:ext>
            </a:extLst>
          </p:cNvPr>
          <p:cNvSpPr>
            <a:spLocks noGrp="1"/>
          </p:cNvSpPr>
          <p:nvPr>
            <p:ph type="title"/>
          </p:nvPr>
        </p:nvSpPr>
        <p:spPr/>
        <p:txBody>
          <a:bodyPr/>
          <a:lstStyle/>
          <a:p>
            <a:r>
              <a:rPr lang="en-GB" b="1" dirty="0"/>
              <a:t>Useful Contact Numbers</a:t>
            </a:r>
          </a:p>
        </p:txBody>
      </p:sp>
      <p:sp>
        <p:nvSpPr>
          <p:cNvPr id="3" name="Content Placeholder 2">
            <a:extLst>
              <a:ext uri="{FF2B5EF4-FFF2-40B4-BE49-F238E27FC236}">
                <a16:creationId xmlns:a16="http://schemas.microsoft.com/office/drawing/2014/main" id="{F02EBC3C-87CF-4CB0-B1B6-AEC44BAE417B}"/>
              </a:ext>
            </a:extLst>
          </p:cNvPr>
          <p:cNvSpPr>
            <a:spLocks noGrp="1"/>
          </p:cNvSpPr>
          <p:nvPr>
            <p:ph idx="1"/>
          </p:nvPr>
        </p:nvSpPr>
        <p:spPr>
          <a:xfrm>
            <a:off x="621632" y="1352383"/>
            <a:ext cx="10515600" cy="4351338"/>
          </a:xfrm>
        </p:spPr>
        <p:txBody>
          <a:bodyPr>
            <a:normAutofit fontScale="47500" lnSpcReduction="20000"/>
          </a:bodyPr>
          <a:lstStyle/>
          <a:p>
            <a:pPr marL="0" indent="0">
              <a:buNone/>
            </a:pPr>
            <a:r>
              <a:rPr lang="en-GB" sz="3200" b="1" u="sng" dirty="0"/>
              <a:t>Government Guidance </a:t>
            </a:r>
          </a:p>
          <a:p>
            <a:r>
              <a:rPr lang="en-GB" b="1" dirty="0"/>
              <a:t>Prevent Duty Guidance:  </a:t>
            </a:r>
            <a:r>
              <a:rPr lang="en-GB" dirty="0">
                <a:hlinkClick r:id="rId2"/>
              </a:rPr>
              <a:t>https://www.gov.uk/government/Revised_Prevent_Duty_Guidance__England_Wales.pdf</a:t>
            </a:r>
            <a:r>
              <a:rPr lang="en-GB" dirty="0"/>
              <a:t> </a:t>
            </a:r>
          </a:p>
          <a:p>
            <a:r>
              <a:rPr lang="en-GB" b="1" dirty="0"/>
              <a:t>Channel Duty guidance: </a:t>
            </a:r>
            <a:r>
              <a:rPr lang="en-GB" dirty="0">
                <a:hlinkClick r:id="rId3"/>
              </a:rPr>
              <a:t>https://www.gov.uk/government/Channel_Duty_Guidance_April_2015.pdf</a:t>
            </a:r>
            <a:r>
              <a:rPr lang="en-GB" dirty="0"/>
              <a:t> </a:t>
            </a:r>
          </a:p>
          <a:p>
            <a:r>
              <a:rPr lang="en-GB" b="1" dirty="0"/>
              <a:t>Department for Education guidance: </a:t>
            </a:r>
            <a:r>
              <a:rPr lang="en-GB" dirty="0">
                <a:hlinkClick r:id="rId4"/>
              </a:rPr>
              <a:t>http://www.foundationyears.org.uk/files/2015/06/prevent-duty-departmental-advice.pdf</a:t>
            </a:r>
            <a:r>
              <a:rPr lang="en-GB" dirty="0"/>
              <a:t> </a:t>
            </a:r>
          </a:p>
          <a:p>
            <a:pPr marL="0" indent="0">
              <a:buNone/>
            </a:pPr>
            <a:r>
              <a:rPr lang="en-GB" sz="3200" b="1" u="sng" dirty="0"/>
              <a:t>Useful Websites</a:t>
            </a:r>
          </a:p>
          <a:p>
            <a:r>
              <a:rPr lang="en-GB" b="1" dirty="0"/>
              <a:t>Let’s Talk About It – Preventing people from becoming terrorists</a:t>
            </a:r>
            <a:r>
              <a:rPr lang="en-GB" dirty="0"/>
              <a:t>: </a:t>
            </a:r>
            <a:r>
              <a:rPr lang="en-GB" dirty="0">
                <a:hlinkClick r:id="rId5"/>
              </a:rPr>
              <a:t>www.ltai.info</a:t>
            </a:r>
            <a:r>
              <a:rPr lang="en-GB" dirty="0"/>
              <a:t> </a:t>
            </a:r>
          </a:p>
          <a:p>
            <a:r>
              <a:rPr lang="en-GB" b="1" dirty="0"/>
              <a:t>Educate Against Hate:</a:t>
            </a:r>
            <a:r>
              <a:rPr lang="en-GB" dirty="0"/>
              <a:t> </a:t>
            </a:r>
            <a:r>
              <a:rPr lang="en-GB" dirty="0">
                <a:hlinkClick r:id="rId6"/>
              </a:rPr>
              <a:t>http://educateagainsthate.com/</a:t>
            </a:r>
            <a:r>
              <a:rPr lang="en-GB" dirty="0"/>
              <a:t> </a:t>
            </a:r>
          </a:p>
          <a:p>
            <a:r>
              <a:rPr lang="en-GB" b="1" dirty="0"/>
              <a:t>Inspire (a charity campaign group – raising awareness):  </a:t>
            </a:r>
            <a:r>
              <a:rPr lang="en-GB" dirty="0">
                <a:hlinkClick r:id="rId7"/>
              </a:rPr>
              <a:t>http://www.wewillinspire.com/</a:t>
            </a:r>
            <a:r>
              <a:rPr lang="en-GB" dirty="0"/>
              <a:t> </a:t>
            </a:r>
          </a:p>
          <a:p>
            <a:r>
              <a:rPr lang="en-GB" b="1" dirty="0"/>
              <a:t>Internet Matters (page on Radicalisation): </a:t>
            </a:r>
            <a:r>
              <a:rPr lang="en-GB" dirty="0">
                <a:hlinkClick r:id="rId8"/>
              </a:rPr>
              <a:t>https://www.internetmatters.org/issues/radicalisation/#tab-1431375179-1-12275d-94dab404-ab79</a:t>
            </a:r>
            <a:r>
              <a:rPr lang="en-GB" dirty="0"/>
              <a:t> </a:t>
            </a:r>
          </a:p>
          <a:p>
            <a:r>
              <a:rPr lang="en-GB" b="1" dirty="0"/>
              <a:t>Act Early: </a:t>
            </a:r>
            <a:r>
              <a:rPr lang="en-GB" dirty="0">
                <a:hlinkClick r:id="rId9"/>
              </a:rPr>
              <a:t>https://actearly.uk/</a:t>
            </a:r>
            <a:r>
              <a:rPr lang="en-GB" dirty="0"/>
              <a:t> </a:t>
            </a:r>
          </a:p>
          <a:p>
            <a:pPr marL="0" indent="0" algn="l">
              <a:buNone/>
            </a:pPr>
            <a:r>
              <a:rPr lang="en-GB" b="1" i="0" u="sng" dirty="0">
                <a:effectLst/>
              </a:rPr>
              <a:t>Staying Safe Online</a:t>
            </a:r>
          </a:p>
          <a:p>
            <a:pPr algn="l"/>
            <a:r>
              <a:rPr lang="en-GB" b="0" i="0" dirty="0">
                <a:solidFill>
                  <a:srgbClr val="000000"/>
                </a:solidFill>
                <a:effectLst/>
              </a:rPr>
              <a:t> </a:t>
            </a:r>
            <a:r>
              <a:rPr lang="en-GB" b="1" i="0" dirty="0">
                <a:solidFill>
                  <a:srgbClr val="000000"/>
                </a:solidFill>
                <a:effectLst/>
              </a:rPr>
              <a:t>Report Extremist/Terrorist material online</a:t>
            </a:r>
            <a:r>
              <a:rPr lang="en-GB" b="0" i="0" dirty="0">
                <a:solidFill>
                  <a:srgbClr val="000000"/>
                </a:solidFill>
                <a:effectLst/>
              </a:rPr>
              <a:t>: </a:t>
            </a:r>
            <a:r>
              <a:rPr lang="en-GB" b="0" i="0" u="none" strike="noStrike" dirty="0">
                <a:solidFill>
                  <a:srgbClr val="1B75BB"/>
                </a:solidFill>
                <a:effectLst/>
                <a:hlinkClick r:id="rId10"/>
              </a:rPr>
              <a:t>https://www.gov.uk/report-terrorism</a:t>
            </a:r>
            <a:endParaRPr lang="en-GB" b="0" i="0" dirty="0">
              <a:solidFill>
                <a:srgbClr val="000000"/>
              </a:solidFill>
              <a:effectLst/>
            </a:endParaRPr>
          </a:p>
          <a:p>
            <a:pPr algn="l"/>
            <a:r>
              <a:rPr lang="en-GB" b="0" i="0" dirty="0">
                <a:solidFill>
                  <a:srgbClr val="000000"/>
                </a:solidFill>
                <a:effectLst/>
              </a:rPr>
              <a:t> </a:t>
            </a:r>
            <a:r>
              <a:rPr lang="en-GB" b="1" i="0" dirty="0">
                <a:solidFill>
                  <a:srgbClr val="000000"/>
                </a:solidFill>
                <a:effectLst/>
              </a:rPr>
              <a:t>ThinkUKnow: </a:t>
            </a:r>
            <a:r>
              <a:rPr lang="en-GB" b="0" i="0" u="none" strike="noStrike" dirty="0">
                <a:solidFill>
                  <a:srgbClr val="1B75BB"/>
                </a:solidFill>
                <a:effectLst/>
                <a:hlinkClick r:id="rId11"/>
              </a:rPr>
              <a:t>https://www.thinkuknow.co.uk/</a:t>
            </a:r>
            <a:endParaRPr lang="en-GB" b="0" i="0" dirty="0">
              <a:solidFill>
                <a:srgbClr val="000000"/>
              </a:solidFill>
              <a:effectLst/>
            </a:endParaRPr>
          </a:p>
          <a:p>
            <a:pPr marL="0" indent="0">
              <a:buNone/>
            </a:pPr>
            <a:r>
              <a:rPr lang="en-GB" b="1" u="sng" dirty="0"/>
              <a:t>Videos:  </a:t>
            </a:r>
            <a:br>
              <a:rPr lang="en-GB" b="1" u="sng" dirty="0"/>
            </a:br>
            <a:br>
              <a:rPr lang="en-GB" b="1" u="sng" dirty="0"/>
            </a:br>
            <a:r>
              <a:rPr lang="en-GB" u="sng" dirty="0">
                <a:hlinkClick r:id="rId12"/>
              </a:rPr>
              <a:t>https://www.youtube.com/watch?v=Otc2eaRY32s</a:t>
            </a:r>
            <a:r>
              <a:rPr lang="en-GB" u="sng" dirty="0"/>
              <a:t> </a:t>
            </a:r>
          </a:p>
          <a:p>
            <a:pPr marL="0" indent="0">
              <a:buNone/>
            </a:pPr>
            <a:r>
              <a:rPr lang="en-GB" dirty="0">
                <a:hlinkClick r:id="rId13"/>
              </a:rPr>
              <a:t>https://youtu.be/N8DPPQUem9A/</a:t>
            </a:r>
            <a:r>
              <a:rPr lang="en-GB" dirty="0"/>
              <a:t> </a:t>
            </a:r>
          </a:p>
        </p:txBody>
      </p:sp>
    </p:spTree>
    <p:extLst>
      <p:ext uri="{BB962C8B-B14F-4D97-AF65-F5344CB8AC3E}">
        <p14:creationId xmlns:p14="http://schemas.microsoft.com/office/powerpoint/2010/main" val="271453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1F98-30BC-44D1-ABAF-25D5559798CC}"/>
              </a:ext>
            </a:extLst>
          </p:cNvPr>
          <p:cNvSpPr>
            <a:spLocks noGrp="1"/>
          </p:cNvSpPr>
          <p:nvPr>
            <p:ph type="title"/>
          </p:nvPr>
        </p:nvSpPr>
        <p:spPr/>
        <p:txBody>
          <a:bodyPr/>
          <a:lstStyle/>
          <a:p>
            <a:r>
              <a:rPr lang="en-GB" b="1" dirty="0"/>
              <a:t>TechTalent Trainers &amp; Support</a:t>
            </a:r>
          </a:p>
        </p:txBody>
      </p:sp>
      <p:sp>
        <p:nvSpPr>
          <p:cNvPr id="3" name="Content Placeholder 2">
            <a:extLst>
              <a:ext uri="{FF2B5EF4-FFF2-40B4-BE49-F238E27FC236}">
                <a16:creationId xmlns:a16="http://schemas.microsoft.com/office/drawing/2014/main" id="{C4FC3885-716D-4D33-B0B6-334E0DE06571}"/>
              </a:ext>
            </a:extLst>
          </p:cNvPr>
          <p:cNvSpPr>
            <a:spLocks noGrp="1"/>
          </p:cNvSpPr>
          <p:nvPr>
            <p:ph idx="1"/>
          </p:nvPr>
        </p:nvSpPr>
        <p:spPr>
          <a:xfrm>
            <a:off x="838200" y="1690688"/>
            <a:ext cx="10515600" cy="4351338"/>
          </a:xfrm>
        </p:spPr>
        <p:txBody>
          <a:bodyPr>
            <a:normAutofit fontScale="92500" lnSpcReduction="10000"/>
          </a:bodyPr>
          <a:lstStyle/>
          <a:p>
            <a:pPr marL="0" indent="0">
              <a:buNone/>
            </a:pPr>
            <a:r>
              <a:rPr lang="en-GB" dirty="0"/>
              <a:t>Our commitment to all our staff, learners and communities mean that we all undergo PREVENT and Safeguarding training annually.</a:t>
            </a:r>
          </a:p>
          <a:p>
            <a:pPr marL="0" indent="0">
              <a:buNone/>
            </a:pPr>
            <a:endParaRPr lang="en-GB" dirty="0"/>
          </a:p>
          <a:p>
            <a:pPr marL="0" indent="0">
              <a:buNone/>
            </a:pPr>
            <a:r>
              <a:rPr lang="en-GB" dirty="0"/>
              <a:t>We embed British Values, Prevent and Safeguarding in our Teaching and Learning.  </a:t>
            </a:r>
          </a:p>
          <a:p>
            <a:pPr marL="0" indent="0">
              <a:buNone/>
            </a:pPr>
            <a:endParaRPr lang="en-GB" dirty="0"/>
          </a:p>
          <a:p>
            <a:pPr marL="0" indent="0">
              <a:buNone/>
            </a:pPr>
            <a:r>
              <a:rPr lang="en-GB" b="0" i="0" u="none" strike="noStrike" dirty="0">
                <a:solidFill>
                  <a:srgbClr val="000000"/>
                </a:solidFill>
                <a:effectLst/>
                <a:latin typeface="Calibri" panose="020F0502020204030204" pitchFamily="34" charset="0"/>
              </a:rPr>
              <a:t>Any complaints or welfare issues contact your trainer or </a:t>
            </a:r>
            <a:r>
              <a:rPr lang="en-GB" b="0" i="0" u="none" strike="noStrike" dirty="0">
                <a:solidFill>
                  <a:srgbClr val="000000"/>
                </a:solidFill>
                <a:effectLst/>
                <a:latin typeface="Calibri" panose="020F0502020204030204" pitchFamily="34" charset="0"/>
                <a:hlinkClick r:id="rId2"/>
              </a:rPr>
              <a:t>andy@techtalent.academy</a:t>
            </a:r>
            <a:r>
              <a:rPr lang="en-GB" b="0" i="0" u="none" strike="noStrike" dirty="0">
                <a:solidFill>
                  <a:srgbClr val="000000"/>
                </a:solidFill>
                <a:effectLst/>
                <a:latin typeface="Calibri" panose="020F0502020204030204" pitchFamily="34" charset="0"/>
              </a:rPr>
              <a:t> or </a:t>
            </a:r>
            <a:r>
              <a:rPr lang="en-GB" b="0" i="0" u="sng" strike="noStrike" dirty="0">
                <a:solidFill>
                  <a:srgbClr val="0563C1"/>
                </a:solidFill>
                <a:effectLst/>
                <a:latin typeface="Calibri" panose="020F0502020204030204" pitchFamily="34" charset="0"/>
              </a:rPr>
              <a:t>g</a:t>
            </a:r>
            <a:r>
              <a:rPr lang="en-GB" u="sng" dirty="0">
                <a:solidFill>
                  <a:srgbClr val="0563C1"/>
                </a:solidFill>
                <a:latin typeface="Calibri" panose="020F0502020204030204" pitchFamily="34" charset="0"/>
              </a:rPr>
              <a:t>eorgina</a:t>
            </a:r>
            <a:r>
              <a:rPr lang="en-GB" b="0" i="0" u="sng" strike="noStrike" dirty="0">
                <a:solidFill>
                  <a:srgbClr val="0563C1"/>
                </a:solidFill>
                <a:effectLst/>
                <a:latin typeface="Calibri" panose="020F0502020204030204" pitchFamily="34" charset="0"/>
                <a:hlinkClick r:id="rId3"/>
              </a:rPr>
              <a:t>@techtalent.academy</a:t>
            </a:r>
            <a:r>
              <a:rPr lang="en-GB" b="0" i="0" u="none" strike="noStrike" dirty="0">
                <a:solidFill>
                  <a:srgbClr val="000000"/>
                </a:solidFill>
                <a:effectLst/>
                <a:latin typeface="Calibri" panose="020F0502020204030204" pitchFamily="34" charset="0"/>
              </a:rPr>
              <a:t>    </a:t>
            </a:r>
          </a:p>
          <a:p>
            <a:pPr marL="0" indent="0">
              <a:buNone/>
            </a:pPr>
            <a:endParaRPr lang="en-GB" dirty="0">
              <a:solidFill>
                <a:srgbClr val="000000"/>
              </a:solidFill>
              <a:latin typeface="Calibri" panose="020F0502020204030204" pitchFamily="34" charset="0"/>
            </a:endParaRPr>
          </a:p>
          <a:p>
            <a:pPr marL="0" indent="0">
              <a:buNone/>
            </a:pPr>
            <a:r>
              <a:rPr lang="en-GB" dirty="0">
                <a:solidFill>
                  <a:srgbClr val="000000"/>
                </a:solidFill>
                <a:latin typeface="Calibri" panose="020F0502020204030204" pitchFamily="34" charset="0"/>
              </a:rPr>
              <a:t>Visit our </a:t>
            </a:r>
            <a:r>
              <a:rPr lang="en-GB" dirty="0">
                <a:solidFill>
                  <a:srgbClr val="000000"/>
                </a:solidFill>
                <a:latin typeface="Calibri" panose="020F0502020204030204" pitchFamily="34" charset="0"/>
                <a:hlinkClick r:id="rId4"/>
              </a:rPr>
              <a:t>Teams Channel </a:t>
            </a:r>
            <a:r>
              <a:rPr lang="en-GB" dirty="0">
                <a:solidFill>
                  <a:srgbClr val="000000"/>
                </a:solidFill>
                <a:latin typeface="Calibri" panose="020F0502020204030204" pitchFamily="34" charset="0"/>
              </a:rPr>
              <a:t>for extra resources and links to organisations for help and support.</a:t>
            </a:r>
            <a:endParaRPr lang="en-GB" dirty="0"/>
          </a:p>
        </p:txBody>
      </p:sp>
    </p:spTree>
    <p:extLst>
      <p:ext uri="{BB962C8B-B14F-4D97-AF65-F5344CB8AC3E}">
        <p14:creationId xmlns:p14="http://schemas.microsoft.com/office/powerpoint/2010/main" val="316869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0561-95C3-4F59-9D04-A17EECAB72E0}"/>
              </a:ext>
            </a:extLst>
          </p:cNvPr>
          <p:cNvSpPr>
            <a:spLocks noGrp="1"/>
          </p:cNvSpPr>
          <p:nvPr>
            <p:ph type="title"/>
          </p:nvPr>
        </p:nvSpPr>
        <p:spPr/>
        <p:txBody>
          <a:bodyPr/>
          <a:lstStyle/>
          <a:p>
            <a:r>
              <a:rPr lang="en-GB" b="1" dirty="0"/>
              <a:t>Safeguarding</a:t>
            </a:r>
            <a:r>
              <a:rPr lang="en-GB" dirty="0"/>
              <a:t> </a:t>
            </a:r>
          </a:p>
        </p:txBody>
      </p:sp>
      <p:sp>
        <p:nvSpPr>
          <p:cNvPr id="3" name="Content Placeholder 2">
            <a:extLst>
              <a:ext uri="{FF2B5EF4-FFF2-40B4-BE49-F238E27FC236}">
                <a16:creationId xmlns:a16="http://schemas.microsoft.com/office/drawing/2014/main" id="{2F6DDB84-471E-4062-948A-7736BE10468F}"/>
              </a:ext>
            </a:extLst>
          </p:cNvPr>
          <p:cNvSpPr>
            <a:spLocks noGrp="1"/>
          </p:cNvSpPr>
          <p:nvPr>
            <p:ph idx="1"/>
          </p:nvPr>
        </p:nvSpPr>
        <p:spPr/>
        <p:txBody>
          <a:bodyPr>
            <a:normAutofit fontScale="92500" lnSpcReduction="20000"/>
          </a:bodyPr>
          <a:lstStyle/>
          <a:p>
            <a:r>
              <a:rPr lang="en-GB" sz="2200" dirty="0"/>
              <a:t>Safeguarding refers to measures designed to protect the health, wellbeing and human rights of individuals. In essence, it means keeping people safe from harm.  </a:t>
            </a:r>
          </a:p>
          <a:p>
            <a:pPr>
              <a:lnSpc>
                <a:spcPct val="107000"/>
              </a:lnSpc>
              <a:spcAft>
                <a:spcPts val="800"/>
              </a:spcAft>
            </a:pPr>
            <a:r>
              <a:rPr lang="en-GB" sz="2200" dirty="0">
                <a:effectLst/>
                <a:latin typeface="Calibri" panose="020F0502020204030204" pitchFamily="34" charset="0"/>
                <a:ea typeface="Calibri" panose="020F0502020204030204" pitchFamily="34" charset="0"/>
                <a:cs typeface="Calibri" panose="020F0502020204030204" pitchFamily="34" charset="0"/>
              </a:rPr>
              <a:t>We at TechTalent recognise that in a number of situations we may come across adults that require safeguarding so the purpose of this is to protect our learners from harm that arises.</a:t>
            </a:r>
          </a:p>
          <a:p>
            <a:pPr>
              <a:lnSpc>
                <a:spcPct val="107000"/>
              </a:lnSpc>
              <a:spcAft>
                <a:spcPts val="800"/>
              </a:spcAft>
            </a:pPr>
            <a:r>
              <a:rPr lang="en-GB" sz="2200" dirty="0">
                <a:latin typeface="Calibri" panose="020F0502020204030204" pitchFamily="34" charset="0"/>
                <a:ea typeface="Calibri" panose="020F0502020204030204" pitchFamily="34" charset="0"/>
                <a:cs typeface="Calibri" panose="020F0502020204030204" pitchFamily="34" charset="0"/>
              </a:rPr>
              <a:t>Safeguarding means protecting peoples' health, wellbeing and human rights, and enabling them to live free from harm, abuse and neglect.</a:t>
            </a:r>
          </a:p>
          <a:p>
            <a:pPr marL="0" indent="0">
              <a:lnSpc>
                <a:spcPct val="107000"/>
              </a:lnSpc>
              <a:spcAft>
                <a:spcPts val="800"/>
              </a:spcAft>
              <a:buNone/>
            </a:pPr>
            <a:r>
              <a:rPr lang="en-GB" sz="2200" dirty="0">
                <a:latin typeface="Calibri" panose="020F0502020204030204" pitchFamily="34" charset="0"/>
                <a:ea typeface="Calibri" panose="020F0502020204030204" pitchFamily="34" charset="0"/>
                <a:cs typeface="Calibri" panose="020F0502020204030204" pitchFamily="34" charset="0"/>
              </a:rPr>
              <a:t>How we apply safeguarding at TechTalent: </a:t>
            </a:r>
          </a:p>
          <a:p>
            <a:pPr algn="l">
              <a:buFont typeface="Arial" panose="020B0604020202020204" pitchFamily="34" charset="0"/>
              <a:buChar char="•"/>
            </a:pPr>
            <a:r>
              <a:rPr lang="en-GB" sz="1600" b="0" i="0" dirty="0">
                <a:solidFill>
                  <a:srgbClr val="000000"/>
                </a:solidFill>
                <a:effectLst/>
                <a:latin typeface="Nunito Sans" panose="020B0604020202020204" pitchFamily="2" charset="0"/>
              </a:rPr>
              <a:t>Create safe environments for our learners through robust safeguarding practices</a:t>
            </a:r>
          </a:p>
          <a:p>
            <a:pPr algn="l">
              <a:buFont typeface="Arial" panose="020B0604020202020204" pitchFamily="34" charset="0"/>
              <a:buChar char="•"/>
            </a:pPr>
            <a:r>
              <a:rPr lang="en-GB" sz="1600" b="0" i="0" dirty="0">
                <a:solidFill>
                  <a:srgbClr val="000000"/>
                </a:solidFill>
                <a:effectLst/>
                <a:latin typeface="Nunito Sans" panose="020B0604020202020204" pitchFamily="2" charset="0"/>
              </a:rPr>
              <a:t>Ensure that adults who work at TechTalent, including volunteers, don’t pose a risk to our learners</a:t>
            </a:r>
          </a:p>
          <a:p>
            <a:pPr algn="l">
              <a:buFont typeface="Arial" panose="020B0604020202020204" pitchFamily="34" charset="0"/>
              <a:buChar char="•"/>
            </a:pPr>
            <a:r>
              <a:rPr lang="en-GB" sz="1600" b="0" i="0" dirty="0">
                <a:solidFill>
                  <a:srgbClr val="000000"/>
                </a:solidFill>
                <a:effectLst/>
                <a:latin typeface="Nunito Sans" panose="020B0604020202020204" pitchFamily="2" charset="0"/>
              </a:rPr>
              <a:t>Make sure staff are trained, know how to respond to concerns and keep-up-to-date with policy and practice</a:t>
            </a:r>
          </a:p>
          <a:p>
            <a:pPr algn="l">
              <a:buFont typeface="Arial" panose="020B0604020202020204" pitchFamily="34" charset="0"/>
              <a:buChar char="•"/>
            </a:pPr>
            <a:r>
              <a:rPr lang="en-GB" sz="1600" b="0" i="0" dirty="0">
                <a:solidFill>
                  <a:srgbClr val="000000"/>
                </a:solidFill>
                <a:effectLst/>
                <a:latin typeface="Nunito Sans" panose="020B0604020202020204" pitchFamily="2" charset="0"/>
              </a:rPr>
              <a:t>Teach our learners about staying safe in life and online</a:t>
            </a:r>
          </a:p>
          <a:p>
            <a:pPr algn="l">
              <a:buFont typeface="Arial" panose="020B0604020202020204" pitchFamily="34" charset="0"/>
              <a:buChar char="•"/>
            </a:pPr>
            <a:r>
              <a:rPr lang="en-GB" sz="1600" b="0" i="0" dirty="0">
                <a:solidFill>
                  <a:srgbClr val="000000"/>
                </a:solidFill>
                <a:effectLst/>
                <a:latin typeface="Nunito Sans" panose="020B0604020202020204" pitchFamily="2" charset="0"/>
              </a:rPr>
              <a:t>Maintain communication and an environment where the learners feel confident to approach any member of staff if they have a worry or problem</a:t>
            </a:r>
          </a:p>
          <a:p>
            <a:pPr marL="0" indent="0">
              <a:lnSpc>
                <a:spcPct val="107000"/>
              </a:lnSpc>
              <a:spcAft>
                <a:spcPts val="800"/>
              </a:spcAft>
              <a:buNone/>
            </a:pPr>
            <a:endParaRPr lang="en-GB" sz="22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6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80B3-91C7-4072-B890-5DD14E05C272}"/>
              </a:ext>
            </a:extLst>
          </p:cNvPr>
          <p:cNvSpPr>
            <a:spLocks noGrp="1"/>
          </p:cNvSpPr>
          <p:nvPr>
            <p:ph type="title"/>
          </p:nvPr>
        </p:nvSpPr>
        <p:spPr/>
        <p:txBody>
          <a:bodyPr/>
          <a:lstStyle/>
          <a:p>
            <a:r>
              <a:rPr lang="en-GB" b="1" dirty="0"/>
              <a:t>British Values </a:t>
            </a:r>
          </a:p>
        </p:txBody>
      </p:sp>
      <p:sp>
        <p:nvSpPr>
          <p:cNvPr id="3" name="Content Placeholder 2">
            <a:extLst>
              <a:ext uri="{FF2B5EF4-FFF2-40B4-BE49-F238E27FC236}">
                <a16:creationId xmlns:a16="http://schemas.microsoft.com/office/drawing/2014/main" id="{85D2DAC9-1E4A-4838-AD5C-960A84DC780B}"/>
              </a:ext>
            </a:extLst>
          </p:cNvPr>
          <p:cNvSpPr>
            <a:spLocks noGrp="1"/>
          </p:cNvSpPr>
          <p:nvPr>
            <p:ph idx="1"/>
          </p:nvPr>
        </p:nvSpPr>
        <p:spPr/>
        <p:txBody>
          <a:bodyPr>
            <a:normAutofit fontScale="77500" lnSpcReduction="20000"/>
          </a:bodyPr>
          <a:lstStyle/>
          <a:p>
            <a:r>
              <a:rPr lang="en-GB" sz="1600" b="0" i="0" dirty="0">
                <a:solidFill>
                  <a:srgbClr val="333333"/>
                </a:solidFill>
                <a:effectLst/>
                <a:latin typeface="proxima-nova"/>
              </a:rPr>
              <a:t>British Values are very important to us here at TechTalent. We are dedicated to </a:t>
            </a:r>
            <a:r>
              <a:rPr lang="en-GB" sz="1600" b="1" i="0" dirty="0">
                <a:solidFill>
                  <a:srgbClr val="333333"/>
                </a:solidFill>
                <a:effectLst/>
                <a:latin typeface="proxima-nova"/>
              </a:rPr>
              <a:t>promoting</a:t>
            </a:r>
            <a:r>
              <a:rPr lang="en-GB" sz="1600" b="0" i="0" dirty="0">
                <a:solidFill>
                  <a:srgbClr val="333333"/>
                </a:solidFill>
                <a:effectLst/>
                <a:latin typeface="proxima-nova"/>
              </a:rPr>
              <a:t> them within our Academy and communities to order to establish a strong sense of social and moral responsibility.</a:t>
            </a:r>
          </a:p>
          <a:p>
            <a:pPr algn="l"/>
            <a:r>
              <a:rPr lang="en-GB" sz="1600" b="0" i="0" dirty="0">
                <a:solidFill>
                  <a:srgbClr val="333333"/>
                </a:solidFill>
                <a:effectLst/>
                <a:latin typeface="proxima-nova"/>
              </a:rPr>
              <a:t>We believe </a:t>
            </a:r>
            <a:r>
              <a:rPr lang="en-GB" sz="1600" b="1" i="0" dirty="0">
                <a:solidFill>
                  <a:srgbClr val="333333"/>
                </a:solidFill>
                <a:effectLst/>
                <a:latin typeface="proxima-nova"/>
              </a:rPr>
              <a:t>British Values</a:t>
            </a:r>
            <a:r>
              <a:rPr lang="en-GB" sz="1600" b="0" i="0" dirty="0">
                <a:solidFill>
                  <a:srgbClr val="333333"/>
                </a:solidFill>
                <a:effectLst/>
                <a:latin typeface="proxima-nova"/>
              </a:rPr>
              <a:t> as underpinning what it is to be a citizen in a modern and diverse </a:t>
            </a:r>
            <a:r>
              <a:rPr lang="en-GB" sz="1600" b="1" i="0" dirty="0">
                <a:solidFill>
                  <a:srgbClr val="333333"/>
                </a:solidFill>
                <a:effectLst/>
                <a:latin typeface="proxima-nova"/>
              </a:rPr>
              <a:t>Britain</a:t>
            </a:r>
            <a:r>
              <a:rPr lang="en-GB" sz="1600" b="0" i="0" dirty="0">
                <a:solidFill>
                  <a:srgbClr val="333333"/>
                </a:solidFill>
                <a:effectLst/>
                <a:latin typeface="proxima-nova"/>
              </a:rPr>
              <a:t>. These values allow us to establish environments that are free from discrimination, intolerance and hate. </a:t>
            </a:r>
          </a:p>
          <a:p>
            <a:pPr algn="l"/>
            <a:r>
              <a:rPr lang="en-GB" sz="1600" b="0" i="0" dirty="0">
                <a:solidFill>
                  <a:srgbClr val="333333"/>
                </a:solidFill>
                <a:effectLst/>
                <a:latin typeface="proxima-nova"/>
              </a:rPr>
              <a:t>British </a:t>
            </a:r>
            <a:r>
              <a:rPr lang="en-GB" sz="1600" dirty="0">
                <a:solidFill>
                  <a:srgbClr val="333333"/>
                </a:solidFill>
                <a:latin typeface="proxima-nova"/>
              </a:rPr>
              <a:t>Values </a:t>
            </a:r>
            <a:r>
              <a:rPr lang="en-GB" sz="1600" b="0" i="0" dirty="0">
                <a:solidFill>
                  <a:srgbClr val="333333"/>
                </a:solidFill>
                <a:effectLst/>
                <a:latin typeface="proxima-nova"/>
              </a:rPr>
              <a:t>help us to prevent and challenge prejudice and stereotyping, whilst strengthening relationships within the community.</a:t>
            </a:r>
          </a:p>
          <a:p>
            <a:pPr algn="l"/>
            <a:r>
              <a:rPr lang="en-GB" sz="1600" b="0" i="0" dirty="0">
                <a:solidFill>
                  <a:srgbClr val="333333"/>
                </a:solidFill>
                <a:effectLst/>
                <a:latin typeface="proxima-nova"/>
              </a:rPr>
              <a:t>As well as actively promoting these values at TechTalent, we work hard to </a:t>
            </a:r>
            <a:r>
              <a:rPr lang="en-GB" sz="1600" b="1" i="0" dirty="0">
                <a:solidFill>
                  <a:srgbClr val="333333"/>
                </a:solidFill>
                <a:effectLst/>
                <a:latin typeface="proxima-nova"/>
              </a:rPr>
              <a:t>develop them into across all the curriculum</a:t>
            </a:r>
            <a:r>
              <a:rPr lang="en-GB" sz="1600" b="0" i="0" dirty="0">
                <a:solidFill>
                  <a:srgbClr val="333333"/>
                </a:solidFill>
                <a:effectLst/>
                <a:latin typeface="proxima-nova"/>
              </a:rPr>
              <a:t>.  This ensures we all understand the importance of respect, helping us all to be fully prepared to live and work in modern Britain as responsible citizens.</a:t>
            </a:r>
          </a:p>
          <a:p>
            <a:pPr marL="0" indent="0" algn="l">
              <a:buNone/>
            </a:pPr>
            <a:r>
              <a:rPr lang="en-GB" sz="1600" b="0" i="0" dirty="0">
                <a:solidFill>
                  <a:srgbClr val="333333"/>
                </a:solidFill>
                <a:effectLst/>
                <a:latin typeface="proxima-nova"/>
              </a:rPr>
              <a:t>British Values are defined as the following:</a:t>
            </a:r>
          </a:p>
          <a:p>
            <a:pPr algn="l"/>
            <a:r>
              <a:rPr lang="en-GB" sz="1600" b="1" i="0" dirty="0">
                <a:solidFill>
                  <a:srgbClr val="333333"/>
                </a:solidFill>
                <a:effectLst/>
                <a:latin typeface="proxima-nova"/>
              </a:rPr>
              <a:t>Democracy</a:t>
            </a:r>
            <a:br>
              <a:rPr lang="en-GB" sz="1600" b="0" i="0" dirty="0">
                <a:solidFill>
                  <a:srgbClr val="333333"/>
                </a:solidFill>
                <a:effectLst/>
                <a:latin typeface="proxima-nova"/>
              </a:rPr>
            </a:br>
            <a:r>
              <a:rPr lang="en-GB" sz="1600" b="0" i="0" dirty="0">
                <a:solidFill>
                  <a:srgbClr val="333333"/>
                </a:solidFill>
                <a:effectLst/>
                <a:latin typeface="proxima-nova"/>
              </a:rPr>
              <a:t>A culture built upon freedom and equality, where everyone is aware of their rights and responsibilities.  At TechTalent learners have a say.</a:t>
            </a:r>
          </a:p>
          <a:p>
            <a:pPr algn="l"/>
            <a:r>
              <a:rPr lang="en-GB" sz="1600" b="1" i="0" dirty="0">
                <a:solidFill>
                  <a:srgbClr val="333333"/>
                </a:solidFill>
                <a:effectLst/>
                <a:latin typeface="proxima-nova"/>
              </a:rPr>
              <a:t>The rule of law</a:t>
            </a:r>
            <a:br>
              <a:rPr lang="en-GB" sz="1600" b="0" i="0" dirty="0">
                <a:solidFill>
                  <a:srgbClr val="333333"/>
                </a:solidFill>
                <a:effectLst/>
                <a:latin typeface="proxima-nova"/>
              </a:rPr>
            </a:br>
            <a:r>
              <a:rPr lang="en-GB" sz="1600" b="0" i="0" dirty="0">
                <a:solidFill>
                  <a:srgbClr val="333333"/>
                </a:solidFill>
                <a:effectLst/>
                <a:latin typeface="proxima-nova"/>
              </a:rPr>
              <a:t>The need for </a:t>
            </a:r>
            <a:r>
              <a:rPr lang="en-GB" sz="1600" b="1" i="0" dirty="0">
                <a:solidFill>
                  <a:srgbClr val="333333"/>
                </a:solidFill>
                <a:effectLst/>
                <a:latin typeface="proxima-nova"/>
              </a:rPr>
              <a:t>rules</a:t>
            </a:r>
            <a:r>
              <a:rPr lang="en-GB" sz="1600" b="0" i="0" dirty="0">
                <a:solidFill>
                  <a:srgbClr val="333333"/>
                </a:solidFill>
                <a:effectLst/>
                <a:latin typeface="proxima-nova"/>
              </a:rPr>
              <a:t> to make a happy, safe and secure environment to live and work. Learners understand the difference between right and wrong and that there are consequences for every choice that they make and apply this to their lives inside and outside of TechTalent; respecting English civil and criminal law.</a:t>
            </a:r>
          </a:p>
          <a:p>
            <a:pPr algn="l"/>
            <a:r>
              <a:rPr lang="en-GB" sz="1600" b="1" i="0" dirty="0">
                <a:solidFill>
                  <a:srgbClr val="333333"/>
                </a:solidFill>
                <a:effectLst/>
                <a:latin typeface="proxima-nova"/>
              </a:rPr>
              <a:t>Individual liberty</a:t>
            </a:r>
            <a:br>
              <a:rPr lang="en-GB" sz="1600" b="0" i="0" dirty="0">
                <a:solidFill>
                  <a:srgbClr val="333333"/>
                </a:solidFill>
                <a:effectLst/>
                <a:latin typeface="proxima-nova"/>
              </a:rPr>
            </a:br>
            <a:r>
              <a:rPr lang="en-GB" sz="1600" b="0" i="0" dirty="0">
                <a:solidFill>
                  <a:srgbClr val="333333"/>
                </a:solidFill>
                <a:effectLst/>
                <a:latin typeface="proxima-nova"/>
              </a:rPr>
              <a:t>Protection of your rights and the rights of others around you. Learners are actively encouraged to make choices, knowing that they are in a safe environment and also understanding that they are accountable for those choices. </a:t>
            </a:r>
          </a:p>
          <a:p>
            <a:pPr algn="l"/>
            <a:r>
              <a:rPr lang="en-GB" sz="1600" b="1" i="0" dirty="0">
                <a:solidFill>
                  <a:srgbClr val="333333"/>
                </a:solidFill>
                <a:effectLst/>
                <a:latin typeface="proxima-nova"/>
              </a:rPr>
              <a:t>Mutual respect </a:t>
            </a:r>
            <a:br>
              <a:rPr lang="en-GB" sz="1600" b="1" i="0" dirty="0">
                <a:solidFill>
                  <a:srgbClr val="333333"/>
                </a:solidFill>
                <a:effectLst/>
                <a:latin typeface="proxima-nova"/>
              </a:rPr>
            </a:br>
            <a:r>
              <a:rPr lang="en-GB" sz="1600" i="0" dirty="0">
                <a:solidFill>
                  <a:srgbClr val="333333"/>
                </a:solidFill>
                <a:effectLst/>
                <a:latin typeface="proxima-nova"/>
              </a:rPr>
              <a:t>U</a:t>
            </a:r>
            <a:r>
              <a:rPr lang="en-GB" sz="1600" b="0" i="0" dirty="0">
                <a:solidFill>
                  <a:srgbClr val="333333"/>
                </a:solidFill>
                <a:effectLst/>
                <a:latin typeface="proxima-nova"/>
              </a:rPr>
              <a:t>nderstanding that mutual respect is an integral part of the culture at TechTalent. </a:t>
            </a:r>
            <a:endParaRPr lang="en-GB" sz="1600" b="1" i="0" dirty="0">
              <a:solidFill>
                <a:srgbClr val="333333"/>
              </a:solidFill>
              <a:effectLst/>
              <a:latin typeface="proxima-nova"/>
            </a:endParaRPr>
          </a:p>
          <a:p>
            <a:pPr algn="l"/>
            <a:r>
              <a:rPr lang="en-GB" sz="1600" b="1" i="0" dirty="0">
                <a:solidFill>
                  <a:srgbClr val="333333"/>
                </a:solidFill>
                <a:effectLst/>
                <a:latin typeface="proxima-nova"/>
              </a:rPr>
              <a:t>Tolerance of different faiths and beliefs</a:t>
            </a:r>
            <a:br>
              <a:rPr lang="en-GB" sz="1600" b="0" i="0" dirty="0">
                <a:solidFill>
                  <a:srgbClr val="333333"/>
                </a:solidFill>
                <a:effectLst/>
                <a:latin typeface="proxima-nova"/>
              </a:rPr>
            </a:br>
            <a:r>
              <a:rPr lang="en-GB" sz="1600" b="0" i="0" dirty="0">
                <a:solidFill>
                  <a:srgbClr val="333333"/>
                </a:solidFill>
                <a:effectLst/>
                <a:latin typeface="proxima-nova"/>
              </a:rPr>
              <a:t>Understanding and respecting that we all don’t share the same beliefs and values. It is about respecting those values, ideas and beliefs of others whilst not imposing our own onto others.</a:t>
            </a:r>
          </a:p>
          <a:p>
            <a:endParaRPr lang="en-GB" sz="2400" dirty="0">
              <a:solidFill>
                <a:srgbClr val="202124"/>
              </a:solidFill>
              <a:latin typeface="arial" panose="020B0604020202020204" pitchFamily="34" charset="0"/>
            </a:endParaRPr>
          </a:p>
          <a:p>
            <a:endParaRPr lang="en-GB" sz="2400" dirty="0"/>
          </a:p>
        </p:txBody>
      </p:sp>
      <p:pic>
        <p:nvPicPr>
          <p:cNvPr id="4" name="Picture 3">
            <a:extLst>
              <a:ext uri="{FF2B5EF4-FFF2-40B4-BE49-F238E27FC236}">
                <a16:creationId xmlns:a16="http://schemas.microsoft.com/office/drawing/2014/main" id="{12B02983-FD85-44DF-BA1A-534F27A1F9E5}"/>
              </a:ext>
            </a:extLst>
          </p:cNvPr>
          <p:cNvPicPr>
            <a:picLocks noChangeAspect="1"/>
          </p:cNvPicPr>
          <p:nvPr/>
        </p:nvPicPr>
        <p:blipFill>
          <a:blip r:embed="rId2"/>
          <a:stretch>
            <a:fillRect/>
          </a:stretch>
        </p:blipFill>
        <p:spPr>
          <a:xfrm>
            <a:off x="9153345" y="230188"/>
            <a:ext cx="2584928" cy="1280271"/>
          </a:xfrm>
          <a:prstGeom prst="rect">
            <a:avLst/>
          </a:prstGeom>
        </p:spPr>
      </p:pic>
    </p:spTree>
    <p:extLst>
      <p:ext uri="{BB962C8B-B14F-4D97-AF65-F5344CB8AC3E}">
        <p14:creationId xmlns:p14="http://schemas.microsoft.com/office/powerpoint/2010/main" val="113708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7C80-30A3-4C51-BBE7-9DC155258AD3}"/>
              </a:ext>
            </a:extLst>
          </p:cNvPr>
          <p:cNvSpPr>
            <a:spLocks noGrp="1"/>
          </p:cNvSpPr>
          <p:nvPr>
            <p:ph type="title"/>
          </p:nvPr>
        </p:nvSpPr>
        <p:spPr/>
        <p:txBody>
          <a:bodyPr/>
          <a:lstStyle/>
          <a:p>
            <a:r>
              <a:rPr lang="en-GB" b="1" dirty="0"/>
              <a:t>What is Prevent? </a:t>
            </a:r>
          </a:p>
        </p:txBody>
      </p:sp>
      <p:sp>
        <p:nvSpPr>
          <p:cNvPr id="3" name="Content Placeholder 2">
            <a:extLst>
              <a:ext uri="{FF2B5EF4-FFF2-40B4-BE49-F238E27FC236}">
                <a16:creationId xmlns:a16="http://schemas.microsoft.com/office/drawing/2014/main" id="{901FEF22-C1DE-4CE4-848A-5A1660EA1F7B}"/>
              </a:ext>
            </a:extLst>
          </p:cNvPr>
          <p:cNvSpPr>
            <a:spLocks noGrp="1"/>
          </p:cNvSpPr>
          <p:nvPr>
            <p:ph idx="1"/>
          </p:nvPr>
        </p:nvSpPr>
        <p:spPr/>
        <p:txBody>
          <a:bodyPr>
            <a:normAutofit/>
          </a:bodyPr>
          <a:lstStyle/>
          <a:p>
            <a:r>
              <a:rPr lang="en-GB" dirty="0"/>
              <a:t>The </a:t>
            </a:r>
            <a:r>
              <a:rPr lang="en-GB" b="1" dirty="0"/>
              <a:t>Counter Terrorism and Security Act 2015</a:t>
            </a:r>
            <a:r>
              <a:rPr lang="en-GB" dirty="0"/>
              <a:t> that came into force in March 2015 is known as ‘The Prevent Duty’, this places a requirement on educational providers and employers to </a:t>
            </a:r>
            <a:r>
              <a:rPr lang="en-GB" b="1" dirty="0"/>
              <a:t>prevent</a:t>
            </a:r>
            <a:r>
              <a:rPr lang="en-GB" dirty="0"/>
              <a:t> people from being drawn into terrorism.</a:t>
            </a:r>
            <a:br>
              <a:rPr lang="en-GB" dirty="0"/>
            </a:br>
            <a:endParaRPr lang="en-GB" dirty="0"/>
          </a:p>
          <a:p>
            <a:pPr algn="l"/>
            <a:r>
              <a:rPr lang="en-GB" b="0" i="0" dirty="0">
                <a:solidFill>
                  <a:srgbClr val="202124"/>
                </a:solidFill>
                <a:effectLst/>
              </a:rPr>
              <a:t>The Prevent Duty is </a:t>
            </a:r>
            <a:r>
              <a:rPr lang="en-GB" b="1" i="0" dirty="0">
                <a:solidFill>
                  <a:srgbClr val="202124"/>
                </a:solidFill>
                <a:effectLst/>
              </a:rPr>
              <a:t>a government strategy</a:t>
            </a:r>
            <a:r>
              <a:rPr lang="en-GB" b="0" i="0" dirty="0">
                <a:solidFill>
                  <a:srgbClr val="202124"/>
                </a:solidFill>
                <a:effectLst/>
              </a:rPr>
              <a:t> and the purpose of it is to </a:t>
            </a:r>
            <a:r>
              <a:rPr lang="en-GB" b="1" i="0" dirty="0">
                <a:solidFill>
                  <a:srgbClr val="202124"/>
                </a:solidFill>
                <a:effectLst/>
              </a:rPr>
              <a:t>safeguard</a:t>
            </a:r>
            <a:r>
              <a:rPr lang="en-GB" b="0" i="0" dirty="0">
                <a:solidFill>
                  <a:srgbClr val="202124"/>
                </a:solidFill>
                <a:effectLst/>
              </a:rPr>
              <a:t> communities against the threat of extremism, radicalisation and terrorism and for the promotion of </a:t>
            </a:r>
            <a:r>
              <a:rPr lang="en-GB" b="1" i="0" dirty="0">
                <a:solidFill>
                  <a:srgbClr val="202124"/>
                </a:solidFill>
                <a:effectLst/>
              </a:rPr>
              <a:t>British Values.</a:t>
            </a:r>
          </a:p>
        </p:txBody>
      </p:sp>
    </p:spTree>
    <p:extLst>
      <p:ext uri="{BB962C8B-B14F-4D97-AF65-F5344CB8AC3E}">
        <p14:creationId xmlns:p14="http://schemas.microsoft.com/office/powerpoint/2010/main" val="124128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4A20-1161-4296-A6AE-FD889D8074EF}"/>
              </a:ext>
            </a:extLst>
          </p:cNvPr>
          <p:cNvSpPr>
            <a:spLocks noGrp="1"/>
          </p:cNvSpPr>
          <p:nvPr>
            <p:ph type="title"/>
          </p:nvPr>
        </p:nvSpPr>
        <p:spPr/>
        <p:txBody>
          <a:bodyPr/>
          <a:lstStyle/>
          <a:p>
            <a:r>
              <a:rPr lang="en-GB" b="1" dirty="0"/>
              <a:t>What is Extremism </a:t>
            </a:r>
          </a:p>
        </p:txBody>
      </p:sp>
      <p:sp>
        <p:nvSpPr>
          <p:cNvPr id="3" name="Content Placeholder 2">
            <a:extLst>
              <a:ext uri="{FF2B5EF4-FFF2-40B4-BE49-F238E27FC236}">
                <a16:creationId xmlns:a16="http://schemas.microsoft.com/office/drawing/2014/main" id="{FC0D4ACF-D2E7-40AB-B8BA-4399BF2493F2}"/>
              </a:ext>
            </a:extLst>
          </p:cNvPr>
          <p:cNvSpPr>
            <a:spLocks noGrp="1"/>
          </p:cNvSpPr>
          <p:nvPr>
            <p:ph idx="1"/>
          </p:nvPr>
        </p:nvSpPr>
        <p:spPr/>
        <p:txBody>
          <a:bodyPr>
            <a:normAutofit/>
          </a:bodyPr>
          <a:lstStyle/>
          <a:p>
            <a:r>
              <a:rPr lang="en-GB" b="0" i="0" dirty="0">
                <a:solidFill>
                  <a:srgbClr val="202124"/>
                </a:solidFill>
                <a:effectLst/>
              </a:rPr>
              <a:t>The Government has defined extremism in the Prevent strategy as: “</a:t>
            </a:r>
            <a:r>
              <a:rPr lang="en-GB" b="1" i="0" dirty="0">
                <a:solidFill>
                  <a:srgbClr val="202124"/>
                </a:solidFill>
                <a:effectLst/>
              </a:rPr>
              <a:t>vocal or active opposition to fundamental British values, including democracy</a:t>
            </a:r>
            <a:r>
              <a:rPr lang="en-GB" b="0" i="0" dirty="0">
                <a:solidFill>
                  <a:srgbClr val="202124"/>
                </a:solidFill>
                <a:effectLst/>
              </a:rPr>
              <a:t>, the rule of law, individual liberty and mutual respect and tolerance of different faiths and beliefs.</a:t>
            </a:r>
          </a:p>
          <a:p>
            <a:pPr marL="0" indent="0">
              <a:buNone/>
            </a:pPr>
            <a:endParaRPr lang="en-GB" dirty="0">
              <a:solidFill>
                <a:srgbClr val="202124"/>
              </a:solidFill>
            </a:endParaRPr>
          </a:p>
        </p:txBody>
      </p:sp>
    </p:spTree>
    <p:extLst>
      <p:ext uri="{BB962C8B-B14F-4D97-AF65-F5344CB8AC3E}">
        <p14:creationId xmlns:p14="http://schemas.microsoft.com/office/powerpoint/2010/main" val="209606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2517-9B44-40EB-B8B3-C899E90D7C55}"/>
              </a:ext>
            </a:extLst>
          </p:cNvPr>
          <p:cNvSpPr>
            <a:spLocks noGrp="1"/>
          </p:cNvSpPr>
          <p:nvPr>
            <p:ph type="title"/>
          </p:nvPr>
        </p:nvSpPr>
        <p:spPr/>
        <p:txBody>
          <a:bodyPr/>
          <a:lstStyle/>
          <a:p>
            <a:r>
              <a:rPr lang="en-GB" b="1" dirty="0"/>
              <a:t>What is Radicalisation</a:t>
            </a:r>
          </a:p>
        </p:txBody>
      </p:sp>
      <p:sp>
        <p:nvSpPr>
          <p:cNvPr id="3" name="Content Placeholder 2">
            <a:extLst>
              <a:ext uri="{FF2B5EF4-FFF2-40B4-BE49-F238E27FC236}">
                <a16:creationId xmlns:a16="http://schemas.microsoft.com/office/drawing/2014/main" id="{F85BC8F6-3AAE-4103-997F-B03EA1339C35}"/>
              </a:ext>
            </a:extLst>
          </p:cNvPr>
          <p:cNvSpPr>
            <a:spLocks noGrp="1"/>
          </p:cNvSpPr>
          <p:nvPr>
            <p:ph idx="1"/>
          </p:nvPr>
        </p:nvSpPr>
        <p:spPr/>
        <p:txBody>
          <a:bodyPr/>
          <a:lstStyle/>
          <a:p>
            <a:pPr marL="0" indent="0">
              <a:buNone/>
            </a:pPr>
            <a:r>
              <a:rPr lang="en-GB" b="0" i="0" dirty="0">
                <a:solidFill>
                  <a:srgbClr val="202124"/>
                </a:solidFill>
                <a:effectLst/>
              </a:rPr>
              <a:t>Prevent is </a:t>
            </a:r>
            <a:r>
              <a:rPr lang="en-GB" b="1" i="0" dirty="0">
                <a:solidFill>
                  <a:srgbClr val="202124"/>
                </a:solidFill>
                <a:effectLst/>
              </a:rPr>
              <a:t>about stopping people from being radicalised and becoming terrorists or supporting terrorism</a:t>
            </a:r>
            <a:r>
              <a:rPr lang="en-GB" b="0" i="0" dirty="0">
                <a:solidFill>
                  <a:srgbClr val="202124"/>
                </a:solidFill>
                <a:effectLst/>
              </a:rPr>
              <a:t>. Safeguarding vulnerable people from radicalisation is no different from safeguarding from other forms of harm.</a:t>
            </a:r>
          </a:p>
          <a:p>
            <a:pPr marL="0" indent="0">
              <a:buNone/>
            </a:pPr>
            <a:endParaRPr lang="en-GB" dirty="0">
              <a:solidFill>
                <a:srgbClr val="202124"/>
              </a:solidFill>
            </a:endParaRPr>
          </a:p>
          <a:p>
            <a:pPr marL="0" indent="0">
              <a:buNone/>
            </a:pPr>
            <a:r>
              <a:rPr lang="en-GB" b="0" i="0" dirty="0">
                <a:solidFill>
                  <a:srgbClr val="000000"/>
                </a:solidFill>
                <a:effectLst/>
              </a:rPr>
              <a:t>Radicalisation is a process by which a person comes to support </a:t>
            </a:r>
            <a:r>
              <a:rPr lang="en-GB" b="1" i="0" dirty="0">
                <a:solidFill>
                  <a:srgbClr val="000000"/>
                </a:solidFill>
                <a:effectLst/>
              </a:rPr>
              <a:t>terrorism</a:t>
            </a:r>
            <a:r>
              <a:rPr lang="en-GB" b="0" i="0" dirty="0">
                <a:solidFill>
                  <a:srgbClr val="000000"/>
                </a:solidFill>
                <a:effectLst/>
              </a:rPr>
              <a:t> and </a:t>
            </a:r>
            <a:r>
              <a:rPr lang="en-GB" b="1" i="0" dirty="0">
                <a:solidFill>
                  <a:srgbClr val="000000"/>
                </a:solidFill>
                <a:effectLst/>
              </a:rPr>
              <a:t>extremist</a:t>
            </a:r>
            <a:r>
              <a:rPr lang="en-GB" b="0" i="0" dirty="0">
                <a:solidFill>
                  <a:srgbClr val="000000"/>
                </a:solidFill>
                <a:effectLst/>
              </a:rPr>
              <a:t> </a:t>
            </a:r>
            <a:r>
              <a:rPr lang="en-GB" b="1" i="0" dirty="0">
                <a:solidFill>
                  <a:srgbClr val="000000"/>
                </a:solidFill>
                <a:effectLst/>
              </a:rPr>
              <a:t>ideologies</a:t>
            </a:r>
            <a:r>
              <a:rPr lang="en-GB" b="0" i="0" dirty="0">
                <a:solidFill>
                  <a:srgbClr val="000000"/>
                </a:solidFill>
                <a:effectLst/>
              </a:rPr>
              <a:t> associated with terrorist groups.</a:t>
            </a:r>
            <a:endParaRPr lang="en-GB" dirty="0"/>
          </a:p>
        </p:txBody>
      </p:sp>
    </p:spTree>
    <p:extLst>
      <p:ext uri="{BB962C8B-B14F-4D97-AF65-F5344CB8AC3E}">
        <p14:creationId xmlns:p14="http://schemas.microsoft.com/office/powerpoint/2010/main" val="51303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2669-5C51-4DDC-8246-BA0E37B3529B}"/>
              </a:ext>
            </a:extLst>
          </p:cNvPr>
          <p:cNvSpPr>
            <a:spLocks noGrp="1"/>
          </p:cNvSpPr>
          <p:nvPr>
            <p:ph type="title"/>
          </p:nvPr>
        </p:nvSpPr>
        <p:spPr/>
        <p:txBody>
          <a:bodyPr/>
          <a:lstStyle/>
          <a:p>
            <a:r>
              <a:rPr lang="en-GB" b="1" dirty="0"/>
              <a:t>The Channel Programme </a:t>
            </a:r>
          </a:p>
        </p:txBody>
      </p:sp>
      <p:sp>
        <p:nvSpPr>
          <p:cNvPr id="3" name="Content Placeholder 2">
            <a:extLst>
              <a:ext uri="{FF2B5EF4-FFF2-40B4-BE49-F238E27FC236}">
                <a16:creationId xmlns:a16="http://schemas.microsoft.com/office/drawing/2014/main" id="{0CD2DA94-83C2-44BC-86C6-D300BD198A57}"/>
              </a:ext>
            </a:extLst>
          </p:cNvPr>
          <p:cNvSpPr>
            <a:spLocks noGrp="1"/>
          </p:cNvSpPr>
          <p:nvPr>
            <p:ph idx="1"/>
          </p:nvPr>
        </p:nvSpPr>
        <p:spPr/>
        <p:txBody>
          <a:bodyPr>
            <a:noAutofit/>
          </a:bodyPr>
          <a:lstStyle/>
          <a:p>
            <a:pPr marL="0" indent="0">
              <a:buNone/>
            </a:pPr>
            <a:r>
              <a:rPr lang="en-GB" sz="2000" b="1" i="0" dirty="0">
                <a:solidFill>
                  <a:srgbClr val="000000"/>
                </a:solidFill>
                <a:effectLst/>
              </a:rPr>
              <a:t>Channel </a:t>
            </a:r>
            <a:r>
              <a:rPr lang="en-GB" sz="2000" b="0" i="0" dirty="0">
                <a:solidFill>
                  <a:srgbClr val="202124"/>
                </a:solidFill>
                <a:effectLst/>
                <a:latin typeface="arial" panose="020B0604020202020204" pitchFamily="34" charset="0"/>
              </a:rPr>
              <a:t>is a multi-agency programme which identifies and supports at risk individuals, and delivers this strategic aim of Prevent.</a:t>
            </a:r>
            <a:endParaRPr lang="en-GB" sz="2000" b="1" i="0" dirty="0">
              <a:solidFill>
                <a:srgbClr val="000000"/>
              </a:solidFill>
              <a:effectLst/>
            </a:endParaRPr>
          </a:p>
          <a:p>
            <a:pPr marL="0" indent="0">
              <a:buNone/>
            </a:pPr>
            <a:r>
              <a:rPr lang="en-GB" sz="2000" b="0" i="0" dirty="0">
                <a:solidFill>
                  <a:srgbClr val="000000"/>
                </a:solidFill>
                <a:effectLst/>
              </a:rPr>
              <a:t>It is an early intervention programme which focuses on reducing and providing support at an early stage to people who are identified as being vulnerable to being drawn into terrorism. </a:t>
            </a:r>
            <a:r>
              <a:rPr lang="en-GB" sz="2000" dirty="0">
                <a:solidFill>
                  <a:srgbClr val="000000"/>
                </a:solidFill>
              </a:rPr>
              <a:t>It can help people to make positive choices about their lives.</a:t>
            </a:r>
          </a:p>
          <a:p>
            <a:pPr marL="0" indent="0">
              <a:buNone/>
            </a:pPr>
            <a:r>
              <a:rPr lang="en-GB" sz="2000" dirty="0">
                <a:solidFill>
                  <a:srgbClr val="000000"/>
                </a:solidFill>
              </a:rPr>
              <a:t>This is to support the individuals.  </a:t>
            </a:r>
          </a:p>
          <a:p>
            <a:pPr marL="0" indent="0">
              <a:buNone/>
            </a:pPr>
            <a:r>
              <a:rPr lang="en-GB" sz="2000" dirty="0">
                <a:solidFill>
                  <a:srgbClr val="000000"/>
                </a:solidFill>
              </a:rPr>
              <a:t>Educational institutions are required by law to report individuals that are vulnerable who show signs of extremism or radicalisation.  </a:t>
            </a:r>
          </a:p>
        </p:txBody>
      </p:sp>
    </p:spTree>
    <p:extLst>
      <p:ext uri="{BB962C8B-B14F-4D97-AF65-F5344CB8AC3E}">
        <p14:creationId xmlns:p14="http://schemas.microsoft.com/office/powerpoint/2010/main" val="315584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B345-F33E-4021-A398-BD78307F21AD}"/>
              </a:ext>
            </a:extLst>
          </p:cNvPr>
          <p:cNvSpPr>
            <a:spLocks noGrp="1"/>
          </p:cNvSpPr>
          <p:nvPr>
            <p:ph type="title"/>
          </p:nvPr>
        </p:nvSpPr>
        <p:spPr/>
        <p:txBody>
          <a:bodyPr/>
          <a:lstStyle/>
          <a:p>
            <a:r>
              <a:rPr lang="en-GB" b="1" dirty="0"/>
              <a:t>What is Contest </a:t>
            </a:r>
          </a:p>
        </p:txBody>
      </p:sp>
      <p:sp>
        <p:nvSpPr>
          <p:cNvPr id="3" name="Content Placeholder 2">
            <a:extLst>
              <a:ext uri="{FF2B5EF4-FFF2-40B4-BE49-F238E27FC236}">
                <a16:creationId xmlns:a16="http://schemas.microsoft.com/office/drawing/2014/main" id="{4F3982E9-67ED-4D19-BE52-548145456AAB}"/>
              </a:ext>
            </a:extLst>
          </p:cNvPr>
          <p:cNvSpPr>
            <a:spLocks noGrp="1"/>
          </p:cNvSpPr>
          <p:nvPr>
            <p:ph idx="1"/>
          </p:nvPr>
        </p:nvSpPr>
        <p:spPr/>
        <p:txBody>
          <a:bodyPr>
            <a:normAutofit fontScale="77500" lnSpcReduction="20000"/>
          </a:bodyPr>
          <a:lstStyle/>
          <a:p>
            <a:pPr marL="0" indent="0" algn="l" fontAlgn="base">
              <a:buNone/>
            </a:pPr>
            <a:r>
              <a:rPr lang="en-GB" b="0" i="0" dirty="0">
                <a:solidFill>
                  <a:srgbClr val="000000"/>
                </a:solidFill>
                <a:effectLst/>
              </a:rPr>
              <a:t>CONTEST is the name of the UK's Counter-Terrorism Strategy and is part of Prevent. It is split into four work streams that are known within the counter-terrorism community as the "</a:t>
            </a:r>
            <a:r>
              <a:rPr lang="en-GB" b="1" i="0" dirty="0">
                <a:solidFill>
                  <a:srgbClr val="000000"/>
                </a:solidFill>
                <a:effectLst/>
              </a:rPr>
              <a:t>four P's</a:t>
            </a:r>
            <a:r>
              <a:rPr lang="en-GB" b="0" i="0" dirty="0">
                <a:solidFill>
                  <a:srgbClr val="000000"/>
                </a:solidFill>
                <a:effectLst/>
              </a:rPr>
              <a:t>": Prevent, Pursue, Protect, and Prepare.</a:t>
            </a:r>
          </a:p>
          <a:p>
            <a:pPr marL="0" indent="0" algn="l" fontAlgn="base">
              <a:buNone/>
            </a:pPr>
            <a:endParaRPr lang="en-GB" b="1" i="0" dirty="0">
              <a:solidFill>
                <a:srgbClr val="000000"/>
              </a:solidFill>
              <a:effectLst/>
            </a:endParaRPr>
          </a:p>
          <a:p>
            <a:pPr marL="514350" indent="-514350" algn="l" fontAlgn="base">
              <a:buFont typeface="+mj-lt"/>
              <a:buAutoNum type="arabicPeriod"/>
            </a:pPr>
            <a:r>
              <a:rPr lang="en-GB" b="1" i="0" dirty="0">
                <a:solidFill>
                  <a:srgbClr val="000000"/>
                </a:solidFill>
                <a:effectLst/>
              </a:rPr>
              <a:t>Prevent</a:t>
            </a:r>
            <a:r>
              <a:rPr lang="en-GB" b="0" i="0" dirty="0">
                <a:solidFill>
                  <a:srgbClr val="000000"/>
                </a:solidFill>
                <a:effectLst/>
              </a:rPr>
              <a:t>: to stop people from becoming drawn into or supporting terrorism. </a:t>
            </a:r>
            <a:br>
              <a:rPr lang="en-GB" b="0" i="0" dirty="0">
                <a:solidFill>
                  <a:srgbClr val="000000"/>
                </a:solidFill>
                <a:effectLst/>
              </a:rPr>
            </a:br>
            <a:endParaRPr lang="en-GB" b="0" i="0" dirty="0">
              <a:solidFill>
                <a:srgbClr val="000000"/>
              </a:solidFill>
              <a:effectLst/>
            </a:endParaRPr>
          </a:p>
          <a:p>
            <a:pPr marL="514350" indent="-514350" algn="l" fontAlgn="base">
              <a:buFont typeface="+mj-lt"/>
              <a:buAutoNum type="arabicPeriod"/>
            </a:pPr>
            <a:r>
              <a:rPr lang="en-GB" b="1" i="0" dirty="0">
                <a:solidFill>
                  <a:srgbClr val="000000"/>
                </a:solidFill>
                <a:effectLst/>
              </a:rPr>
              <a:t>Pursue</a:t>
            </a:r>
            <a:r>
              <a:rPr lang="en-GB" b="0" i="0" dirty="0">
                <a:solidFill>
                  <a:srgbClr val="000000"/>
                </a:solidFill>
                <a:effectLst/>
              </a:rPr>
              <a:t>: to investigate and disrupt attacks.</a:t>
            </a:r>
          </a:p>
          <a:p>
            <a:pPr marL="514350" indent="-514350" algn="l" fontAlgn="base">
              <a:buFont typeface="+mj-lt"/>
              <a:buAutoNum type="arabicPeriod"/>
            </a:pPr>
            <a:endParaRPr lang="en-GB" b="1" i="0" dirty="0">
              <a:solidFill>
                <a:srgbClr val="000000"/>
              </a:solidFill>
              <a:effectLst/>
            </a:endParaRPr>
          </a:p>
          <a:p>
            <a:pPr marL="514350" indent="-514350" algn="l" fontAlgn="base">
              <a:buFont typeface="+mj-lt"/>
              <a:buAutoNum type="arabicPeriod"/>
            </a:pPr>
            <a:r>
              <a:rPr lang="en-GB" b="1" i="0" dirty="0">
                <a:solidFill>
                  <a:srgbClr val="000000"/>
                </a:solidFill>
                <a:effectLst/>
              </a:rPr>
              <a:t>Protect</a:t>
            </a:r>
            <a:r>
              <a:rPr lang="en-GB" b="0" i="0" dirty="0">
                <a:solidFill>
                  <a:srgbClr val="000000"/>
                </a:solidFill>
                <a:effectLst/>
              </a:rPr>
              <a:t>: </a:t>
            </a:r>
            <a:r>
              <a:rPr lang="en-GB" b="0" i="0" dirty="0">
                <a:solidFill>
                  <a:srgbClr val="09262D"/>
                </a:solidFill>
                <a:effectLst/>
              </a:rPr>
              <a:t> improve our protective security to stop a terrorist attack to reduce vulnerability.</a:t>
            </a:r>
          </a:p>
          <a:p>
            <a:pPr marL="514350" indent="-514350" algn="l" fontAlgn="base">
              <a:buFont typeface="+mj-lt"/>
              <a:buAutoNum type="arabicPeriod"/>
            </a:pPr>
            <a:endParaRPr lang="en-GB" dirty="0">
              <a:solidFill>
                <a:srgbClr val="09262D"/>
              </a:solidFill>
            </a:endParaRPr>
          </a:p>
          <a:p>
            <a:pPr marL="514350" indent="-514350" algn="l" fontAlgn="base">
              <a:buFont typeface="+mj-lt"/>
              <a:buAutoNum type="arabicPeriod"/>
            </a:pPr>
            <a:r>
              <a:rPr lang="en-GB" b="1" i="0" dirty="0">
                <a:solidFill>
                  <a:srgbClr val="000000"/>
                </a:solidFill>
                <a:effectLst/>
              </a:rPr>
              <a:t>Prepare</a:t>
            </a:r>
            <a:r>
              <a:rPr lang="en-GB" b="0" i="0" dirty="0">
                <a:solidFill>
                  <a:srgbClr val="000000"/>
                </a:solidFill>
                <a:effectLst/>
              </a:rPr>
              <a:t>: </a:t>
            </a:r>
            <a:r>
              <a:rPr lang="en-GB" b="0" i="0" dirty="0">
                <a:solidFill>
                  <a:srgbClr val="09262D"/>
                </a:solidFill>
                <a:effectLst/>
              </a:rPr>
              <a:t>work to minimise the impact of an attack and to recover as quickly as possible. Where possible to stop the attac</a:t>
            </a:r>
            <a:r>
              <a:rPr lang="en-GB" dirty="0">
                <a:solidFill>
                  <a:srgbClr val="09262D"/>
                </a:solidFill>
              </a:rPr>
              <a:t>k before it happens or where cannot be to bring it to an end quickly.  </a:t>
            </a:r>
            <a:endParaRPr lang="en-GB" dirty="0"/>
          </a:p>
        </p:txBody>
      </p:sp>
    </p:spTree>
    <p:extLst>
      <p:ext uri="{BB962C8B-B14F-4D97-AF65-F5344CB8AC3E}">
        <p14:creationId xmlns:p14="http://schemas.microsoft.com/office/powerpoint/2010/main" val="23072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BC3-4311-4BF2-B72D-CF08A41B2530}"/>
              </a:ext>
            </a:extLst>
          </p:cNvPr>
          <p:cNvSpPr>
            <a:spLocks noGrp="1"/>
          </p:cNvSpPr>
          <p:nvPr>
            <p:ph type="title"/>
          </p:nvPr>
        </p:nvSpPr>
        <p:spPr>
          <a:xfrm>
            <a:off x="838200" y="250031"/>
            <a:ext cx="9157782" cy="1325563"/>
          </a:xfrm>
        </p:spPr>
        <p:txBody>
          <a:bodyPr>
            <a:normAutofit/>
          </a:bodyPr>
          <a:lstStyle/>
          <a:p>
            <a:pPr algn="ctr"/>
            <a:br>
              <a:rPr lang="en-GB" sz="4400" b="1" dirty="0">
                <a:latin typeface="+mj-lt"/>
              </a:rPr>
            </a:br>
            <a:endParaRPr lang="en-GB" dirty="0"/>
          </a:p>
        </p:txBody>
      </p:sp>
      <p:sp>
        <p:nvSpPr>
          <p:cNvPr id="5" name="TextBox 4">
            <a:extLst>
              <a:ext uri="{FF2B5EF4-FFF2-40B4-BE49-F238E27FC236}">
                <a16:creationId xmlns:a16="http://schemas.microsoft.com/office/drawing/2014/main" id="{C4F31253-627E-45EE-A03D-5FBE01D418E6}"/>
              </a:ext>
            </a:extLst>
          </p:cNvPr>
          <p:cNvSpPr txBox="1"/>
          <p:nvPr/>
        </p:nvSpPr>
        <p:spPr>
          <a:xfrm>
            <a:off x="838200" y="528091"/>
            <a:ext cx="9269292" cy="769441"/>
          </a:xfrm>
          <a:prstGeom prst="rect">
            <a:avLst/>
          </a:prstGeom>
          <a:noFill/>
        </p:spPr>
        <p:txBody>
          <a:bodyPr wrap="square">
            <a:spAutoFit/>
          </a:bodyPr>
          <a:lstStyle/>
          <a:p>
            <a:pPr algn="ctr"/>
            <a:r>
              <a:rPr lang="en-GB" sz="4400" b="1" dirty="0">
                <a:latin typeface="+mj-lt"/>
              </a:rPr>
              <a:t>What Is Respect?</a:t>
            </a:r>
          </a:p>
        </p:txBody>
      </p:sp>
      <p:sp>
        <p:nvSpPr>
          <p:cNvPr id="6" name="TextBox 5">
            <a:extLst>
              <a:ext uri="{FF2B5EF4-FFF2-40B4-BE49-F238E27FC236}">
                <a16:creationId xmlns:a16="http://schemas.microsoft.com/office/drawing/2014/main" id="{BBBC25EF-F0A2-417D-9209-DDC3AB0E13F6}"/>
              </a:ext>
            </a:extLst>
          </p:cNvPr>
          <p:cNvSpPr txBox="1"/>
          <p:nvPr/>
        </p:nvSpPr>
        <p:spPr>
          <a:xfrm>
            <a:off x="838200" y="1410233"/>
            <a:ext cx="9269292" cy="4401205"/>
          </a:xfrm>
          <a:prstGeom prst="rect">
            <a:avLst/>
          </a:prstGeom>
          <a:noFill/>
        </p:spPr>
        <p:txBody>
          <a:bodyPr wrap="square">
            <a:spAutoFit/>
          </a:bodyPr>
          <a:lstStyle/>
          <a:p>
            <a:pPr marL="457200" indent="-457200">
              <a:buFont typeface="Arial" panose="020B0604020202020204" pitchFamily="34" charset="0"/>
              <a:buChar char="•"/>
            </a:pPr>
            <a:r>
              <a:rPr lang="en-GB" sz="2800" dirty="0"/>
              <a:t>Respect is a lot of things. It is an attitude, an action, and a way of life.</a:t>
            </a:r>
          </a:p>
          <a:p>
            <a:pPr marL="457200" indent="-457200">
              <a:buFont typeface="Arial" panose="020B0604020202020204" pitchFamily="34" charset="0"/>
              <a:buChar char="•"/>
            </a:pPr>
            <a:r>
              <a:rPr lang="en-GB" sz="2800" dirty="0"/>
              <a:t>It is showing appreciation of what is good in people, with a positive response to working alongside others, no matter their background or current life situations.</a:t>
            </a:r>
          </a:p>
          <a:p>
            <a:pPr marL="457200" indent="-457200">
              <a:buFont typeface="Arial" panose="020B0604020202020204" pitchFamily="34" charset="0"/>
              <a:buChar char="•"/>
            </a:pPr>
            <a:r>
              <a:rPr lang="en-GB" sz="2800" dirty="0"/>
              <a:t>It is not hurtful, mean, cruel or destructive in any way. It is building other people up and helping them to develop and grow, rather than putting them down.</a:t>
            </a:r>
          </a:p>
          <a:p>
            <a:pPr marL="457200" indent="-457200">
              <a:buFont typeface="Arial" panose="020B0604020202020204" pitchFamily="34" charset="0"/>
              <a:buChar char="•"/>
            </a:pPr>
            <a:r>
              <a:rPr lang="en-GB" sz="2800" dirty="0"/>
              <a:t>This is a professional environment and bullying is not accepted.</a:t>
            </a:r>
          </a:p>
        </p:txBody>
      </p:sp>
    </p:spTree>
    <p:extLst>
      <p:ext uri="{BB962C8B-B14F-4D97-AF65-F5344CB8AC3E}">
        <p14:creationId xmlns:p14="http://schemas.microsoft.com/office/powerpoint/2010/main" val="2102887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C9BBCFDFB623469FA5B81CA46DA97D" ma:contentTypeVersion="5" ma:contentTypeDescription="Create a new document." ma:contentTypeScope="" ma:versionID="99043afd737e189aeb35c58e112a4fd2">
  <xsd:schema xmlns:xsd="http://www.w3.org/2001/XMLSchema" xmlns:xs="http://www.w3.org/2001/XMLSchema" xmlns:p="http://schemas.microsoft.com/office/2006/metadata/properties" xmlns:ns2="f4ef547d-6bce-4fcd-9c45-87c52e0384d6" targetNamespace="http://schemas.microsoft.com/office/2006/metadata/properties" ma:root="true" ma:fieldsID="1b2f11d8250250c041c1c73d859c329d" ns2:_="">
    <xsd:import namespace="f4ef547d-6bce-4fcd-9c45-87c52e0384d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ef547d-6bce-4fcd-9c45-87c52e0384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347B9E-594B-444F-BF81-BC51BF6EA763}"/>
</file>

<file path=customXml/itemProps2.xml><?xml version="1.0" encoding="utf-8"?>
<ds:datastoreItem xmlns:ds="http://schemas.openxmlformats.org/officeDocument/2006/customXml" ds:itemID="{C3B024BD-7D96-47ED-BFB2-DA4DDE3726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6430764-5492-4189-968E-19B1A8712E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456</TotalTime>
  <Words>1624</Words>
  <Application>Microsoft Office PowerPoint</Application>
  <PresentationFormat>Widescreen</PresentationFormat>
  <Paragraphs>99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Calibri</vt:lpstr>
      <vt:lpstr>Calibri Light</vt:lpstr>
      <vt:lpstr>Nunito Sans</vt:lpstr>
      <vt:lpstr>proxima-nova</vt:lpstr>
      <vt:lpstr>Wingdings 3</vt:lpstr>
      <vt:lpstr>Office Theme</vt:lpstr>
      <vt:lpstr>British Values, Prevent, Respect &amp; Safeguarding </vt:lpstr>
      <vt:lpstr>Safeguarding </vt:lpstr>
      <vt:lpstr>British Values </vt:lpstr>
      <vt:lpstr>What is Prevent? </vt:lpstr>
      <vt:lpstr>What is Extremism </vt:lpstr>
      <vt:lpstr>What is Radicalisation</vt:lpstr>
      <vt:lpstr>The Channel Programme </vt:lpstr>
      <vt:lpstr>What is Contest </vt:lpstr>
      <vt:lpstr> </vt:lpstr>
      <vt:lpstr> </vt:lpstr>
      <vt:lpstr> </vt:lpstr>
      <vt:lpstr> </vt:lpstr>
      <vt:lpstr>Useful Contact Numbers</vt:lpstr>
      <vt:lpstr>TechTalent Trainers &amp;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dc:title>
  <dc:creator>Satinder Sohal</dc:creator>
  <cp:lastModifiedBy>Rahul Gupta</cp:lastModifiedBy>
  <cp:revision>35</cp:revision>
  <dcterms:created xsi:type="dcterms:W3CDTF">2021-11-29T12:07:10Z</dcterms:created>
  <dcterms:modified xsi:type="dcterms:W3CDTF">2022-02-16T14:45:31Z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0x01010087C9BBCFDFB623469FA5B81CA46DA97D</vt:lpwstr>
  </property>
</Properties>
</file>