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75" r:id="rId15"/>
    <p:sldId id="276" r:id="rId16"/>
    <p:sldId id="268" r:id="rId17"/>
    <p:sldId id="269" r:id="rId18"/>
    <p:sldId id="270" r:id="rId19"/>
    <p:sldId id="271" r:id="rId20"/>
    <p:sldId id="273" r:id="rId21"/>
    <p:sldId id="274"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A89320E-5174-4265-B802-BB21374090D4}" type="datetimeFigureOut">
              <a:rPr lang="en-IN" smtClean="0"/>
              <a:pPr/>
              <a:t>30-03-2014</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D1FBA54-7872-45BB-90BD-8D29B7428FD0}"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1FBA54-7872-45BB-90BD-8D29B7428FD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1FBA54-7872-45BB-90BD-8D29B7428FD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1FBA54-7872-45BB-90BD-8D29B7428FD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A89320E-5174-4265-B802-BB21374090D4}" type="datetimeFigureOut">
              <a:rPr lang="en-IN" smtClean="0"/>
              <a:pPr/>
              <a:t>30-03-2014</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D1FBA54-7872-45BB-90BD-8D29B7428FD0}"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D1FBA54-7872-45BB-90BD-8D29B7428FD0}"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D1FBA54-7872-45BB-90BD-8D29B7428FD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D1FBA54-7872-45BB-90BD-8D29B7428FD0}"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89320E-5174-4265-B802-BB21374090D4}" type="datetimeFigureOut">
              <a:rPr lang="en-IN" smtClean="0"/>
              <a:pPr/>
              <a:t>30-03-2014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D1FBA54-7872-45BB-90BD-8D29B7428FD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A89320E-5174-4265-B802-BB21374090D4}" type="datetimeFigureOut">
              <a:rPr lang="en-IN" smtClean="0"/>
              <a:pPr/>
              <a:t>30-03-2014</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D1FBA54-7872-45BB-90BD-8D29B7428FD0}"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A89320E-5174-4265-B802-BB21374090D4}" type="datetimeFigureOut">
              <a:rPr lang="en-IN" smtClean="0"/>
              <a:pPr/>
              <a:t>30-03-2014</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D1FBA54-7872-45BB-90BD-8D29B7428FD0}"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A89320E-5174-4265-B802-BB21374090D4}" type="datetimeFigureOut">
              <a:rPr lang="en-IN" smtClean="0"/>
              <a:pPr/>
              <a:t>30-03-2014</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D1FBA54-7872-45BB-90BD-8D29B7428FD0}"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enelope.uchicago.edu/Thayer/E/Roman/Texts/Vitruvius/3*.html" TargetMode="External"/><Relationship Id="rId2" Type="http://schemas.openxmlformats.org/officeDocument/2006/relationships/hyperlink" Target="http://penelope.uchicago.edu/Thayer/E/Roman/Texts/Vitruvius/2*.html" TargetMode="External"/><Relationship Id="rId1" Type="http://schemas.openxmlformats.org/officeDocument/2006/relationships/slideLayout" Target="../slideLayouts/slideLayout2.xml"/><Relationship Id="rId5" Type="http://schemas.openxmlformats.org/officeDocument/2006/relationships/hyperlink" Target="http://penelope.uchicago.edu/Thayer/E/Roman/Texts/Vitruvius/5*.html" TargetMode="External"/><Relationship Id="rId4" Type="http://schemas.openxmlformats.org/officeDocument/2006/relationships/hyperlink" Target="http://penelope.uchicago.edu/Thayer/E/Roman/Texts/Vitruvius/4*.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penelope.uchicago.edu/Thayer/E/Roman/Texts/Vitruvius/7*.html" TargetMode="External"/><Relationship Id="rId2" Type="http://schemas.openxmlformats.org/officeDocument/2006/relationships/hyperlink" Target="http://penelope.uchicago.edu/Thayer/E/Roman/Texts/Vitruvius/6*.html" TargetMode="External"/><Relationship Id="rId1" Type="http://schemas.openxmlformats.org/officeDocument/2006/relationships/slideLayout" Target="../slideLayouts/slideLayout2.xml"/><Relationship Id="rId6" Type="http://schemas.openxmlformats.org/officeDocument/2006/relationships/hyperlink" Target="http://penelope.uchicago.edu/Thayer/E/Roman/Texts/Vitruvius/10*.html" TargetMode="External"/><Relationship Id="rId5" Type="http://schemas.openxmlformats.org/officeDocument/2006/relationships/hyperlink" Target="http://penelope.uchicago.edu/Thayer/E/Roman/Texts/Vitruvius/9*.html" TargetMode="External"/><Relationship Id="rId4" Type="http://schemas.openxmlformats.org/officeDocument/2006/relationships/hyperlink" Target="http://penelope.uchicago.edu/Thayer/E/Roman/Texts/Vitruvius/8*.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ttp://upload.wikimedia.org/wikipedia/commons/a/a3/Vitruvius.jpg"/>
          <p:cNvPicPr>
            <a:picLocks noChangeAspect="1" noChangeArrowheads="1"/>
          </p:cNvPicPr>
          <p:nvPr/>
        </p:nvPicPr>
        <p:blipFill>
          <a:blip r:embed="rId2" cstate="print">
            <a:grayscl/>
            <a:lum bright="-18000"/>
          </a:blip>
          <a:srcRect/>
          <a:stretch>
            <a:fillRect/>
          </a:stretch>
        </p:blipFill>
        <p:spPr bwMode="auto">
          <a:xfrm>
            <a:off x="0" y="0"/>
            <a:ext cx="9144000" cy="6858000"/>
          </a:xfrm>
          <a:prstGeom prst="rect">
            <a:avLst/>
          </a:prstGeom>
          <a:noFill/>
        </p:spPr>
      </p:pic>
      <p:pic>
        <p:nvPicPr>
          <p:cNvPr id="11270" name="Picture 6" descr="http://shop.columns.com/images/marcus-vitruvius-pollio-architect-chadsworth-photo.jpg"/>
          <p:cNvPicPr>
            <a:picLocks noChangeAspect="1" noChangeArrowheads="1"/>
          </p:cNvPicPr>
          <p:nvPr/>
        </p:nvPicPr>
        <p:blipFill>
          <a:blip r:embed="rId3" cstate="print"/>
          <a:srcRect/>
          <a:stretch>
            <a:fillRect/>
          </a:stretch>
        </p:blipFill>
        <p:spPr bwMode="auto">
          <a:xfrm>
            <a:off x="3707904" y="4238625"/>
            <a:ext cx="1905000" cy="2619375"/>
          </a:xfrm>
          <a:prstGeom prst="rect">
            <a:avLst/>
          </a:prstGeom>
          <a:noFill/>
        </p:spPr>
      </p:pic>
      <p:sp>
        <p:nvSpPr>
          <p:cNvPr id="2" name="Title 1"/>
          <p:cNvSpPr>
            <a:spLocks noGrp="1"/>
          </p:cNvSpPr>
          <p:nvPr>
            <p:ph type="ctrTitle"/>
          </p:nvPr>
        </p:nvSpPr>
        <p:spPr/>
        <p:txBody>
          <a:bodyPr>
            <a:normAutofit/>
          </a:bodyPr>
          <a:lstStyle/>
          <a:p>
            <a:endParaRPr lang="en-IN" sz="8000" b="1" dirty="0">
              <a:solidFill>
                <a:schemeClr val="bg1"/>
              </a:solidFill>
              <a:latin typeface="Bodoni MT" pitchFamily="18" charset="0"/>
            </a:endParaRPr>
          </a:p>
        </p:txBody>
      </p:sp>
      <p:sp>
        <p:nvSpPr>
          <p:cNvPr id="3" name="Subtitle 2"/>
          <p:cNvSpPr>
            <a:spLocks noGrp="1"/>
          </p:cNvSpPr>
          <p:nvPr>
            <p:ph type="subTitle" idx="1"/>
          </p:nvPr>
        </p:nvSpPr>
        <p:spPr>
          <a:xfrm>
            <a:off x="755576" y="2780928"/>
            <a:ext cx="6560234" cy="1791072"/>
          </a:xfrm>
        </p:spPr>
        <p:txBody>
          <a:bodyPr>
            <a:normAutofit/>
          </a:bodyPr>
          <a:lstStyle/>
          <a:p>
            <a:r>
              <a:rPr lang="en-US" sz="7200" dirty="0" smtClean="0"/>
              <a:t>VITRUVIUS</a:t>
            </a:r>
            <a:endParaRPr lang="en-IN" sz="7200" dirty="0"/>
          </a:p>
        </p:txBody>
      </p:sp>
      <p:pic>
        <p:nvPicPr>
          <p:cNvPr id="11266" name="Picture 2" descr="http://azelea19.files.wordpress.com/2010/12/vitruvius.gif"/>
          <p:cNvPicPr>
            <a:picLocks noChangeAspect="1" noChangeArrowheads="1"/>
          </p:cNvPicPr>
          <p:nvPr/>
        </p:nvPicPr>
        <p:blipFill>
          <a:blip r:embed="rId4" cstate="print"/>
          <a:srcRect/>
          <a:stretch>
            <a:fillRect/>
          </a:stretch>
        </p:blipFill>
        <p:spPr bwMode="auto">
          <a:xfrm>
            <a:off x="3419872" y="0"/>
            <a:ext cx="2190750"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Analysis of Character</a:t>
            </a:r>
            <a:br>
              <a:rPr lang="en-IN" dirty="0" smtClean="0"/>
            </a:br>
            <a:endParaRPr lang="en-IN" dirty="0"/>
          </a:p>
        </p:txBody>
      </p:sp>
      <p:sp>
        <p:nvSpPr>
          <p:cNvPr id="3" name="Content Placeholder 2"/>
          <p:cNvSpPr>
            <a:spLocks noGrp="1"/>
          </p:cNvSpPr>
          <p:nvPr>
            <p:ph idx="1"/>
          </p:nvPr>
        </p:nvSpPr>
        <p:spPr>
          <a:xfrm>
            <a:off x="457200" y="908720"/>
            <a:ext cx="8229600" cy="5217443"/>
          </a:xfrm>
        </p:spPr>
        <p:txBody>
          <a:bodyPr>
            <a:normAutofit fontScale="55000" lnSpcReduction="20000"/>
          </a:bodyPr>
          <a:lstStyle/>
          <a:p>
            <a:r>
              <a:rPr lang="en-IN" dirty="0" smtClean="0"/>
              <a:t>What we felt was that Vitruvius was humble and had lot of common sense. As a part of being in a war, he didn’t want to create conflicts with his works. In the preface of book I, he says:</a:t>
            </a:r>
          </a:p>
          <a:p>
            <a:r>
              <a:rPr lang="en-IN" dirty="0" smtClean="0"/>
              <a:t>“While your divine intelligence and will, Imperator </a:t>
            </a:r>
            <a:r>
              <a:rPr lang="en-IN" dirty="0" err="1" smtClean="0"/>
              <a:t>Casear</a:t>
            </a:r>
            <a:r>
              <a:rPr lang="en-IN" dirty="0" smtClean="0"/>
              <a:t> were engaged in acquiring the right to command the world and while your fellow citizens, when all their enemies had been laid low by your invincible valour, were glorying in your triumph and victory, --- While all foreign nations were in subjection awaiting your beck and call, and the Roman people and senate, released from their alarm, were beginning to be guided by your most noble conceptions and policies, I hardly dared, in view of your serious employments to publish my writings and long considered ideas on architecture, for fear of subjecting myself to your displeasure by an unseasonal disruption.</a:t>
            </a:r>
          </a:p>
          <a:p>
            <a:r>
              <a:rPr lang="en-IN" dirty="0" smtClean="0"/>
              <a:t>But when I saw that you were giving your attention not only to the welfare of society in general and to the establishment of public order, but also to the providing of public buildings  have been enriched with provinces by your means, but for utilitarian purposes, so that not only should the State have been enriched with provinces by your means, but that the greatness of its power might likewise be attended with distinguished authority in its public buildings, I thought that I ought to take the first opportunity to lay before you my writings on this theme…”</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He admits that he may not be perfect in spite of knowing all the qualities that he has laid down that an architect has to have.</a:t>
            </a:r>
          </a:p>
          <a:p>
            <a:pPr>
              <a:buNone/>
            </a:pPr>
            <a:r>
              <a:rPr lang="en-IN" dirty="0" smtClean="0"/>
              <a:t>“… I request, Caesar, both of you and those who made read the said books, that if anything is set forth with too little regard for grammatical rule, it may be pardoned. For it is not as a very great philosopher, nor as an eloquent rhetorician, nor as a grammarian trained in the highest </a:t>
            </a:r>
            <a:r>
              <a:rPr lang="en-IN" dirty="0" err="1" smtClean="0"/>
              <a:t>priniciples</a:t>
            </a:r>
            <a:r>
              <a:rPr lang="en-IN" dirty="0" smtClean="0"/>
              <a:t> of his art, that I have striven to write this work, but as an architect who has had only a dip into those studies. Still as regards the efficacy of the art and the theories of it, I promise and expect that in these volumes I shall undoubtedly show myself of very considerable importance not only to builders but also to all scholars..”</a:t>
            </a:r>
          </a:p>
          <a:p>
            <a:r>
              <a:rPr lang="en-IN" dirty="0" smtClean="0"/>
              <a:t>His outlook is fundamentally Hellenistic.</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7106" name="Picture 2" descr="http://1.bp.blogspot.com/-lnV-5A00UJ8/UBMXtJDBt2I/AAAAAAAACAE/hO-iMMH5AyE/s1600/Tizian_090.jpg"/>
          <p:cNvPicPr>
            <a:picLocks noChangeAspect="1" noChangeArrowheads="1"/>
          </p:cNvPicPr>
          <p:nvPr/>
        </p:nvPicPr>
        <p:blipFill>
          <a:blip r:embed="rId2" cstate="print"/>
          <a:srcRect/>
          <a:stretch>
            <a:fillRect/>
          </a:stretch>
        </p:blipFill>
        <p:spPr bwMode="auto">
          <a:xfrm>
            <a:off x="2051720" y="260648"/>
            <a:ext cx="5184576" cy="63367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Symmetria</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Vitruvius defines </a:t>
            </a:r>
            <a:r>
              <a:rPr lang="en-IN" dirty="0" err="1" smtClean="0"/>
              <a:t>symmetria</a:t>
            </a:r>
            <a:r>
              <a:rPr lang="en-IN" dirty="0" smtClean="0"/>
              <a:t> as a proper agreement between the members of work itself and relation of the parts and the whole general scheme, in accordance with a certain part selected as standard.</a:t>
            </a:r>
          </a:p>
          <a:p>
            <a:pPr>
              <a:buNone/>
            </a:pPr>
            <a:r>
              <a:rPr lang="en-IN" dirty="0" smtClean="0"/>
              <a:t> </a:t>
            </a:r>
          </a:p>
          <a:p>
            <a:pPr>
              <a:buNone/>
            </a:pPr>
            <a:r>
              <a:rPr lang="en-IN" dirty="0" smtClean="0"/>
              <a:t>    The </a:t>
            </a:r>
            <a:r>
              <a:rPr lang="en-IN" dirty="0" smtClean="0"/>
              <a:t>best key to fuller understanding of the concept is the beginning of Book III where he explores an analogy with human body.</a:t>
            </a:r>
          </a:p>
          <a:p>
            <a:pPr>
              <a:buNone/>
            </a:pPr>
            <a:r>
              <a:rPr lang="en-IN" dirty="0" smtClean="0"/>
              <a:t>    “</a:t>
            </a:r>
            <a:r>
              <a:rPr lang="en-IN" dirty="0" smtClean="0"/>
              <a:t>The design of a temple depends on SYMMETRIA, the principles of which must be more carefully observed by the architect…. Without </a:t>
            </a:r>
            <a:r>
              <a:rPr lang="en-IN" dirty="0" err="1" smtClean="0"/>
              <a:t>symmetria</a:t>
            </a:r>
            <a:r>
              <a:rPr lang="en-IN" dirty="0" smtClean="0"/>
              <a:t> and proportion, there can be no principles of design of any temple; that is ,if there is no precise relation between its members ,as in the case of a well shaped man.”</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22" name="Picture 2" descr="http://www.elsevier.com/__data/assets/image/0010/99739/vitruvius-on-architecture-page2.jpg"/>
          <p:cNvPicPr>
            <a:picLocks noChangeAspect="1" noChangeArrowheads="1"/>
          </p:cNvPicPr>
          <p:nvPr/>
        </p:nvPicPr>
        <p:blipFill>
          <a:blip r:embed="rId2" cstate="print"/>
          <a:srcRect/>
          <a:stretch>
            <a:fillRect/>
          </a:stretch>
        </p:blipFill>
        <p:spPr bwMode="auto">
          <a:xfrm>
            <a:off x="1979712" y="332656"/>
            <a:ext cx="4029075" cy="59912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6082" name="Picture 2" descr="http://www.quia.com/files/quia/users/dwick45/Vitruvius-columns.jpg"/>
          <p:cNvPicPr>
            <a:picLocks noChangeAspect="1" noChangeArrowheads="1"/>
          </p:cNvPicPr>
          <p:nvPr/>
        </p:nvPicPr>
        <p:blipFill>
          <a:blip r:embed="rId2" cstate="print"/>
          <a:srcRect/>
          <a:stretch>
            <a:fillRect/>
          </a:stretch>
        </p:blipFill>
        <p:spPr bwMode="auto">
          <a:xfrm>
            <a:off x="539552" y="404664"/>
            <a:ext cx="8352928" cy="61926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smtClean="0"/>
              <a:t>    Vitruvius </a:t>
            </a:r>
            <a:r>
              <a:rPr lang="en-IN" dirty="0" smtClean="0"/>
              <a:t>lists a series of ratios:</a:t>
            </a:r>
          </a:p>
          <a:p>
            <a:r>
              <a:rPr lang="en-IN" dirty="0" smtClean="0"/>
              <a:t>Face and from wrist to fingertip- takes 1/10</a:t>
            </a:r>
            <a:r>
              <a:rPr lang="en-IN" baseline="30000" dirty="0" smtClean="0"/>
              <a:t>th</a:t>
            </a:r>
            <a:r>
              <a:rPr lang="en-IN" dirty="0" smtClean="0"/>
              <a:t> of total height and head takes 1/8</a:t>
            </a:r>
            <a:r>
              <a:rPr lang="en-IN" baseline="30000" dirty="0" smtClean="0"/>
              <a:t>th</a:t>
            </a:r>
            <a:r>
              <a:rPr lang="en-IN" dirty="0" smtClean="0"/>
              <a:t> of height and so on</a:t>
            </a:r>
            <a:r>
              <a:rPr lang="en-IN" dirty="0" smtClean="0"/>
              <a:t>..</a:t>
            </a:r>
          </a:p>
          <a:p>
            <a:endParaRPr lang="en-IN" dirty="0" smtClean="0"/>
          </a:p>
          <a:p>
            <a:r>
              <a:rPr lang="en-IN" dirty="0" smtClean="0"/>
              <a:t>Vitruvius also tells that when a man is laid flat on his back, with extended hands and feet, he may be inscribed in a circle with his hands and feet touching its circumference</a:t>
            </a:r>
            <a:r>
              <a:rPr lang="en-IN" dirty="0" smtClean="0"/>
              <a:t>.</a:t>
            </a:r>
          </a:p>
          <a:p>
            <a:endParaRPr lang="en-IN" dirty="0" smtClean="0"/>
          </a:p>
          <a:p>
            <a:r>
              <a:rPr lang="en-IN" dirty="0" smtClean="0"/>
              <a:t>Units of measurements were derived from the members of the body; the finger(</a:t>
            </a:r>
            <a:r>
              <a:rPr lang="en-IN" dirty="0" err="1" smtClean="0"/>
              <a:t>digitus</a:t>
            </a:r>
            <a:r>
              <a:rPr lang="en-IN" dirty="0" smtClean="0"/>
              <a:t>), palm(</a:t>
            </a:r>
            <a:r>
              <a:rPr lang="en-IN" dirty="0" err="1" smtClean="0"/>
              <a:t>palmus</a:t>
            </a:r>
            <a:r>
              <a:rPr lang="en-IN" dirty="0" smtClean="0"/>
              <a:t>), foot(</a:t>
            </a:r>
            <a:r>
              <a:rPr lang="en-IN" dirty="0" err="1" smtClean="0"/>
              <a:t>pes</a:t>
            </a:r>
            <a:r>
              <a:rPr lang="en-IN" dirty="0" smtClean="0"/>
              <a:t>), and cubit(</a:t>
            </a:r>
            <a:r>
              <a:rPr lang="en-IN" dirty="0" err="1" smtClean="0"/>
              <a:t>cubitus</a:t>
            </a:r>
            <a:r>
              <a:rPr lang="en-IN" dirty="0" smtClean="0"/>
              <a:t>- the length of the forearm</a:t>
            </a:r>
            <a:r>
              <a:rPr lang="en-IN" dirty="0" smtClean="0"/>
              <a:t>).</a:t>
            </a:r>
          </a:p>
          <a:p>
            <a:endParaRPr lang="en-IN" dirty="0" smtClean="0"/>
          </a:p>
          <a:p>
            <a:r>
              <a:rPr lang="en-IN" dirty="0" smtClean="0"/>
              <a:t>Further, he says that Greek mathematicians and philosophers took the body as a source of number theory, investigating 6 and 10 with special significance because the body is 6ft tall and owns 10 fingers and toes.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Table 3"/>
          <p:cNvGraphicFramePr>
            <a:graphicFrameLocks noGrp="1"/>
          </p:cNvGraphicFramePr>
          <p:nvPr/>
        </p:nvGraphicFramePr>
        <p:xfrm>
          <a:off x="827584" y="2060850"/>
          <a:ext cx="7632847" cy="3096342"/>
        </p:xfrm>
        <a:graphic>
          <a:graphicData uri="http://schemas.openxmlformats.org/drawingml/2006/table">
            <a:tbl>
              <a:tblPr>
                <a:tableStyleId>{073A0DAA-6AF3-43AB-8588-CEC1D06C72B9}</a:tableStyleId>
              </a:tblPr>
              <a:tblGrid>
                <a:gridCol w="4654448"/>
                <a:gridCol w="489671"/>
                <a:gridCol w="609081"/>
                <a:gridCol w="609081"/>
                <a:gridCol w="572141"/>
                <a:gridCol w="698425"/>
              </a:tblGrid>
              <a:tr h="516057">
                <a:tc>
                  <a:txBody>
                    <a:bodyPr/>
                    <a:lstStyle/>
                    <a:p>
                      <a:pPr>
                        <a:lnSpc>
                          <a:spcPct val="115000"/>
                        </a:lnSpc>
                        <a:spcAft>
                          <a:spcPts val="0"/>
                        </a:spcAft>
                      </a:pPr>
                      <a:r>
                        <a:rPr lang="en-IN" sz="1400" dirty="0"/>
                        <a:t>Principal Dimensions of Vitruvian Man</a:t>
                      </a:r>
                      <a:endParaRPr lang="en-IN" sz="1100" dirty="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a</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b</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c</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d</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H</a:t>
                      </a:r>
                      <a:endParaRPr lang="en-IN" sz="1100">
                        <a:solidFill>
                          <a:srgbClr val="000000"/>
                        </a:solidFill>
                        <a:latin typeface="Calibri"/>
                        <a:ea typeface="Calibri"/>
                        <a:cs typeface="Arial"/>
                      </a:endParaRPr>
                    </a:p>
                  </a:txBody>
                  <a:tcPr marL="68580" marR="68580" marT="0" marB="0"/>
                </a:tc>
              </a:tr>
              <a:tr h="516057">
                <a:tc>
                  <a:txBody>
                    <a:bodyPr/>
                    <a:lstStyle/>
                    <a:p>
                      <a:pPr>
                        <a:lnSpc>
                          <a:spcPct val="115000"/>
                        </a:lnSpc>
                        <a:spcAft>
                          <a:spcPts val="0"/>
                        </a:spcAft>
                      </a:pPr>
                      <a:r>
                        <a:rPr lang="en-IN" sz="1400"/>
                        <a:t>Face height; hand length</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4/5</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3/5</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2/5</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1/10</a:t>
                      </a:r>
                      <a:endParaRPr lang="en-IN" sz="1100">
                        <a:solidFill>
                          <a:srgbClr val="000000"/>
                        </a:solidFill>
                        <a:latin typeface="Calibri"/>
                        <a:ea typeface="Calibri"/>
                        <a:cs typeface="Arial"/>
                      </a:endParaRPr>
                    </a:p>
                  </a:txBody>
                  <a:tcPr marL="68580" marR="68580" marT="0" marB="0"/>
                </a:tc>
              </a:tr>
              <a:tr h="516057">
                <a:tc>
                  <a:txBody>
                    <a:bodyPr/>
                    <a:lstStyle/>
                    <a:p>
                      <a:pPr>
                        <a:lnSpc>
                          <a:spcPct val="115000"/>
                        </a:lnSpc>
                        <a:spcAft>
                          <a:spcPts val="0"/>
                        </a:spcAft>
                      </a:pPr>
                      <a:r>
                        <a:rPr lang="en-IN" sz="1400"/>
                        <a:t>Head Height</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r>
                        <a:rPr lang="en-IN" sz="1400"/>
                        <a:t>1</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3/4</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1/2</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1/8</a:t>
                      </a:r>
                      <a:endParaRPr lang="en-IN" sz="1100">
                        <a:solidFill>
                          <a:srgbClr val="000000"/>
                        </a:solidFill>
                        <a:latin typeface="Calibri"/>
                        <a:ea typeface="Calibri"/>
                        <a:cs typeface="Arial"/>
                      </a:endParaRPr>
                    </a:p>
                  </a:txBody>
                  <a:tcPr marL="68580" marR="68580" marT="0" marB="0"/>
                </a:tc>
              </a:tr>
              <a:tr h="516057">
                <a:tc>
                  <a:txBody>
                    <a:bodyPr/>
                    <a:lstStyle/>
                    <a:p>
                      <a:pPr>
                        <a:lnSpc>
                          <a:spcPct val="115000"/>
                        </a:lnSpc>
                        <a:spcAft>
                          <a:spcPts val="0"/>
                        </a:spcAft>
                      </a:pPr>
                      <a:r>
                        <a:rPr lang="en-IN" sz="1400"/>
                        <a:t>Foot length</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r>
                        <a:rPr lang="en-IN" sz="1400"/>
                        <a:t>1</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2/3</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1/6</a:t>
                      </a:r>
                      <a:endParaRPr lang="en-IN" sz="1100">
                        <a:solidFill>
                          <a:srgbClr val="000000"/>
                        </a:solidFill>
                        <a:latin typeface="Calibri"/>
                        <a:ea typeface="Calibri"/>
                        <a:cs typeface="Arial"/>
                      </a:endParaRPr>
                    </a:p>
                  </a:txBody>
                  <a:tcPr marL="68580" marR="68580" marT="0" marB="0"/>
                </a:tc>
              </a:tr>
              <a:tr h="516057">
                <a:tc>
                  <a:txBody>
                    <a:bodyPr/>
                    <a:lstStyle/>
                    <a:p>
                      <a:pPr>
                        <a:lnSpc>
                          <a:spcPct val="115000"/>
                        </a:lnSpc>
                        <a:spcAft>
                          <a:spcPts val="0"/>
                        </a:spcAft>
                      </a:pPr>
                      <a:r>
                        <a:rPr lang="en-IN" sz="1400"/>
                        <a:t>Chest height</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r>
                        <a:rPr lang="en-IN" sz="1400"/>
                        <a:t>1</a:t>
                      </a:r>
                      <a:endParaRPr lang="en-IN" sz="1100">
                        <a:solidFill>
                          <a:srgbClr val="000000"/>
                        </a:solidFill>
                        <a:latin typeface="Calibri"/>
                        <a:ea typeface="Calibri"/>
                        <a:cs typeface="Arial"/>
                      </a:endParaRPr>
                    </a:p>
                  </a:txBody>
                  <a:tcPr marL="68580" marR="68580" marT="0" marB="0"/>
                </a:tc>
                <a:tc>
                  <a:txBody>
                    <a:bodyPr/>
                    <a:lstStyle/>
                    <a:p>
                      <a:pPr>
                        <a:lnSpc>
                          <a:spcPct val="115000"/>
                        </a:lnSpc>
                        <a:spcAft>
                          <a:spcPts val="0"/>
                        </a:spcAft>
                      </a:pPr>
                      <a:r>
                        <a:rPr lang="en-IN" sz="1400"/>
                        <a:t>1/4</a:t>
                      </a:r>
                      <a:endParaRPr lang="en-IN" sz="1100">
                        <a:solidFill>
                          <a:srgbClr val="000000"/>
                        </a:solidFill>
                        <a:latin typeface="Calibri"/>
                        <a:ea typeface="Calibri"/>
                        <a:cs typeface="Arial"/>
                      </a:endParaRPr>
                    </a:p>
                  </a:txBody>
                  <a:tcPr marL="68580" marR="68580" marT="0" marB="0"/>
                </a:tc>
              </a:tr>
              <a:tr h="516057">
                <a:tc>
                  <a:txBody>
                    <a:bodyPr/>
                    <a:lstStyle/>
                    <a:p>
                      <a:pPr>
                        <a:lnSpc>
                          <a:spcPct val="115000"/>
                        </a:lnSpc>
                        <a:spcAft>
                          <a:spcPts val="0"/>
                        </a:spcAft>
                      </a:pPr>
                      <a:r>
                        <a:rPr lang="en-IN" sz="1400" dirty="0"/>
                        <a:t>Total height; Arm Span</a:t>
                      </a:r>
                      <a:endParaRPr lang="en-IN" sz="1100" dirty="0">
                        <a:solidFill>
                          <a:srgbClr val="000000"/>
                        </a:solidFill>
                        <a:latin typeface="Calibri"/>
                        <a:ea typeface="Calibri"/>
                        <a:cs typeface="Arial"/>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endParaRPr lang="en-IN" sz="1400">
                        <a:solidFill>
                          <a:srgbClr val="000000"/>
                        </a:solidFill>
                        <a:latin typeface="Eras Medium ITC"/>
                        <a:ea typeface="Times New Roman"/>
                        <a:cs typeface="Times New Roman"/>
                      </a:endParaRPr>
                    </a:p>
                  </a:txBody>
                  <a:tcPr marL="68580" marR="68580" marT="0" marB="0"/>
                </a:tc>
                <a:tc>
                  <a:txBody>
                    <a:bodyPr/>
                    <a:lstStyle/>
                    <a:p>
                      <a:pPr>
                        <a:lnSpc>
                          <a:spcPct val="115000"/>
                        </a:lnSpc>
                        <a:spcAft>
                          <a:spcPts val="0"/>
                        </a:spcAft>
                      </a:pPr>
                      <a:r>
                        <a:rPr lang="en-IN" sz="1400" dirty="0"/>
                        <a:t>1</a:t>
                      </a:r>
                      <a:endParaRPr lang="en-IN" sz="1100" dirty="0">
                        <a:solidFill>
                          <a:srgbClr val="000000"/>
                        </a:solidFill>
                        <a:latin typeface="Calibri"/>
                        <a:ea typeface="Calibri"/>
                        <a:cs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Thus, </a:t>
            </a:r>
            <a:r>
              <a:rPr lang="en-IN" dirty="0" err="1" smtClean="0"/>
              <a:t>symmetria</a:t>
            </a:r>
            <a:r>
              <a:rPr lang="en-IN" dirty="0" smtClean="0"/>
              <a:t> is the mathematical harmony that comes of commensurable numbers entering into a form via distinct modes, principally ratio, shape, dimension and </a:t>
            </a:r>
            <a:r>
              <a:rPr lang="en-IN" dirty="0" smtClean="0"/>
              <a:t>there petition of  </a:t>
            </a:r>
            <a:r>
              <a:rPr lang="en-IN" dirty="0" smtClean="0"/>
              <a:t>like elements. In Vitruvius’ principle of MODULAR COMPOSITION. A small physical element, a modulus or </a:t>
            </a:r>
            <a:r>
              <a:rPr lang="en-IN" dirty="0" err="1" smtClean="0"/>
              <a:t>embater</a:t>
            </a:r>
            <a:r>
              <a:rPr lang="en-IN" dirty="0" smtClean="0"/>
              <a:t>, typically the lower diameter of a column shaft or the width of a </a:t>
            </a:r>
            <a:r>
              <a:rPr lang="en-IN" dirty="0" err="1" smtClean="0"/>
              <a:t>triglyph</a:t>
            </a:r>
            <a:r>
              <a:rPr lang="en-IN" dirty="0" smtClean="0"/>
              <a:t>, was multiplied, to </a:t>
            </a:r>
            <a:r>
              <a:rPr lang="en-IN" dirty="0" err="1" smtClean="0"/>
              <a:t>goern</a:t>
            </a:r>
            <a:r>
              <a:rPr lang="en-IN" dirty="0" smtClean="0"/>
              <a:t> the most significant limits of a colonnade or building. This guaranteed mathematical harmony in terms </a:t>
            </a:r>
            <a:r>
              <a:rPr lang="en-IN" dirty="0" smtClean="0"/>
              <a:t>of dimension</a:t>
            </a:r>
            <a:r>
              <a:rPr lang="en-IN" dirty="0" smtClean="0"/>
              <a:t>, ratio and repetition.</a:t>
            </a:r>
          </a:p>
          <a:p>
            <a:r>
              <a:rPr lang="en-IN" dirty="0" smtClean="0"/>
              <a:t>For Vitruvius, task of the architect was to imitate Nature, not literally, but rather by </a:t>
            </a:r>
            <a:r>
              <a:rPr lang="en-IN" dirty="0" err="1" smtClean="0"/>
              <a:t>analogy.His</a:t>
            </a:r>
            <a:r>
              <a:rPr lang="en-IN" dirty="0" smtClean="0"/>
              <a:t> human proportions idealized the canons of sculptors like </a:t>
            </a:r>
            <a:r>
              <a:rPr lang="en-IN" dirty="0" err="1" smtClean="0"/>
              <a:t>Polykleitos.The</a:t>
            </a:r>
            <a:r>
              <a:rPr lang="en-IN" dirty="0" smtClean="0"/>
              <a:t> point was that its </a:t>
            </a:r>
            <a:r>
              <a:rPr lang="en-IN" dirty="0" err="1" smtClean="0"/>
              <a:t>symmetria</a:t>
            </a:r>
            <a:r>
              <a:rPr lang="en-IN" dirty="0" smtClean="0"/>
              <a:t> reflected a cosmic order that reduced ultimately to whole numbers.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SIX PRINCIPLES OF DESIGN:</a:t>
            </a:r>
            <a:br>
              <a:rPr lang="en-IN" dirty="0" smtClean="0"/>
            </a:br>
            <a:endParaRPr lang="en-IN" dirty="0"/>
          </a:p>
        </p:txBody>
      </p:sp>
      <p:sp>
        <p:nvSpPr>
          <p:cNvPr id="3" name="Content Placeholder 2"/>
          <p:cNvSpPr>
            <a:spLocks noGrp="1"/>
          </p:cNvSpPr>
          <p:nvPr>
            <p:ph idx="1"/>
          </p:nvPr>
        </p:nvSpPr>
        <p:spPr/>
        <p:txBody>
          <a:bodyPr/>
          <a:lstStyle/>
          <a:p>
            <a:r>
              <a:rPr lang="en-IN" sz="2400" dirty="0" smtClean="0"/>
              <a:t>Six fundamental principles are ;</a:t>
            </a:r>
            <a:r>
              <a:rPr lang="en-IN" sz="2400" dirty="0" err="1" smtClean="0"/>
              <a:t>ordinatio</a:t>
            </a:r>
            <a:r>
              <a:rPr lang="en-IN" sz="2400" dirty="0" smtClean="0"/>
              <a:t>, disposition ,</a:t>
            </a:r>
            <a:r>
              <a:rPr lang="en-IN" sz="2400" dirty="0" err="1" smtClean="0"/>
              <a:t>eurythmia</a:t>
            </a:r>
            <a:r>
              <a:rPr lang="en-IN" sz="2400" dirty="0" smtClean="0"/>
              <a:t>, </a:t>
            </a:r>
            <a:r>
              <a:rPr lang="en-IN" sz="2400" dirty="0" err="1" smtClean="0"/>
              <a:t>symmetria</a:t>
            </a:r>
            <a:r>
              <a:rPr lang="en-IN" sz="2400" dirty="0" smtClean="0"/>
              <a:t>, décor and </a:t>
            </a:r>
            <a:r>
              <a:rPr lang="en-IN" sz="2400" dirty="0" err="1" smtClean="0"/>
              <a:t>distributio</a:t>
            </a:r>
            <a:r>
              <a:rPr lang="en-IN" sz="2400" dirty="0" smtClean="0"/>
              <a:t>. Their origins emerge clearly enough since he supplied Greek equivalents for three.</a:t>
            </a:r>
          </a:p>
          <a:p>
            <a:r>
              <a:rPr lang="en-IN" sz="2400" dirty="0" smtClean="0"/>
              <a:t>On this basis ancient and modern equivalents might be set out as follows</a:t>
            </a:r>
            <a:r>
              <a:rPr lang="en-IN" sz="2400" dirty="0" smtClean="0"/>
              <a:t>;</a:t>
            </a:r>
          </a:p>
          <a:p>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1547664" y="4365104"/>
          <a:ext cx="5868670" cy="1614424"/>
        </p:xfrm>
        <a:graphic>
          <a:graphicData uri="http://schemas.openxmlformats.org/drawingml/2006/table">
            <a:tbl>
              <a:tblPr/>
              <a:tblGrid>
                <a:gridCol w="1955800"/>
                <a:gridCol w="1956435"/>
                <a:gridCol w="1956435"/>
              </a:tblGrid>
              <a:tr h="0">
                <a:tc>
                  <a:txBody>
                    <a:bodyPr/>
                    <a:lstStyle/>
                    <a:p>
                      <a:pPr>
                        <a:lnSpc>
                          <a:spcPct val="115000"/>
                        </a:lnSpc>
                        <a:spcAft>
                          <a:spcPts val="0"/>
                        </a:spcAft>
                      </a:pPr>
                      <a:r>
                        <a:rPr lang="en-IN" sz="1400" dirty="0">
                          <a:solidFill>
                            <a:schemeClr val="tx1"/>
                          </a:solidFill>
                          <a:latin typeface="Eras Medium ITC"/>
                          <a:ea typeface="Calibri"/>
                          <a:cs typeface="Arial"/>
                        </a:rPr>
                        <a:t>Greek</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Latin</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English</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dirty="0">
                          <a:solidFill>
                            <a:schemeClr val="tx1"/>
                          </a:solidFill>
                          <a:latin typeface="Eras Medium ITC"/>
                          <a:ea typeface="Calibri"/>
                          <a:cs typeface="Arial"/>
                        </a:rPr>
                        <a:t>taxis</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ordinatio</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order</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dirty="0" err="1">
                          <a:solidFill>
                            <a:schemeClr val="tx1"/>
                          </a:solidFill>
                          <a:latin typeface="Eras Medium ITC"/>
                          <a:ea typeface="Calibri"/>
                          <a:cs typeface="Arial"/>
                        </a:rPr>
                        <a:t>diathesin</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dispositio</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arrangement</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dirty="0" err="1">
                          <a:solidFill>
                            <a:schemeClr val="tx1"/>
                          </a:solidFill>
                          <a:latin typeface="Eras Medium ITC"/>
                          <a:ea typeface="Calibri"/>
                          <a:cs typeface="Arial"/>
                        </a:rPr>
                        <a:t>eurythmia</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solidFill>
                            <a:schemeClr val="tx1"/>
                          </a:solidFill>
                          <a:latin typeface="Eras Medium ITC"/>
                          <a:ea typeface="Calibri"/>
                          <a:cs typeface="Arial"/>
                        </a:rPr>
                        <a:t>----</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proportion</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a:solidFill>
                            <a:schemeClr val="tx1"/>
                          </a:solidFill>
                          <a:latin typeface="Eras Medium ITC"/>
                          <a:ea typeface="Calibri"/>
                          <a:cs typeface="Arial"/>
                        </a:rPr>
                        <a:t>symmetria</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solidFill>
                            <a:schemeClr val="tx1"/>
                          </a:solidFill>
                          <a:latin typeface="Eras Medium ITC"/>
                          <a:ea typeface="Calibri"/>
                          <a:cs typeface="Arial"/>
                        </a:rPr>
                        <a:t>----</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symmetry</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a:solidFill>
                            <a:schemeClr val="tx1"/>
                          </a:solidFill>
                          <a:latin typeface="Eras Medium ITC"/>
                          <a:ea typeface="Calibri"/>
                          <a:cs typeface="Arial"/>
                        </a:rPr>
                        <a:t>prepon</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solidFill>
                            <a:schemeClr val="tx1"/>
                          </a:solidFill>
                          <a:latin typeface="Eras Medium ITC"/>
                          <a:ea typeface="Calibri"/>
                          <a:cs typeface="Arial"/>
                        </a:rPr>
                        <a:t>decor</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solidFill>
                            <a:schemeClr val="tx1"/>
                          </a:solidFill>
                          <a:latin typeface="Eras Medium ITC"/>
                          <a:ea typeface="Calibri"/>
                          <a:cs typeface="Arial"/>
                        </a:rPr>
                        <a:t>propriety</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400">
                          <a:solidFill>
                            <a:schemeClr val="tx1"/>
                          </a:solidFill>
                          <a:latin typeface="Eras Medium ITC"/>
                          <a:ea typeface="Calibri"/>
                          <a:cs typeface="Arial"/>
                        </a:rPr>
                        <a:t>oikonomia</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solidFill>
                            <a:schemeClr val="tx1"/>
                          </a:solidFill>
                          <a:latin typeface="Eras Medium ITC"/>
                          <a:ea typeface="Calibri"/>
                          <a:cs typeface="Arial"/>
                        </a:rPr>
                        <a:t>distributio</a:t>
                      </a:r>
                      <a:endParaRPr lang="en-IN" sz="110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solidFill>
                            <a:schemeClr val="tx1"/>
                          </a:solidFill>
                          <a:latin typeface="Eras Medium ITC"/>
                          <a:ea typeface="Calibri"/>
                          <a:cs typeface="Arial"/>
                        </a:rPr>
                        <a:t>economy</a:t>
                      </a:r>
                      <a:endParaRPr lang="en-IN" sz="11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upload.wikimedia.org/wikipedia/commons/8/89/De_architectura.jpg"/>
          <p:cNvPicPr>
            <a:picLocks noChangeAspect="1" noChangeArrowheads="1"/>
          </p:cNvPicPr>
          <p:nvPr/>
        </p:nvPicPr>
        <p:blipFill>
          <a:blip r:embed="rId2" cstate="print">
            <a:lum bright="-35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chemeClr val="bg1"/>
                </a:solidFill>
                <a:latin typeface="Simplified Arabic" pitchFamily="18" charset="-78"/>
                <a:cs typeface="Simplified Arabic" pitchFamily="18" charset="-78"/>
              </a:rPr>
              <a:t>Who was He?</a:t>
            </a:r>
            <a:endParaRPr lang="en-IN" dirty="0">
              <a:solidFill>
                <a:schemeClr val="bg1"/>
              </a:solidFill>
              <a:latin typeface="Simplified Arabic" pitchFamily="18" charset="-78"/>
              <a:cs typeface="Simplified Arabic" pitchFamily="18" charset="-78"/>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chemeClr val="bg1"/>
                </a:solidFill>
              </a:rPr>
              <a:t>  </a:t>
            </a:r>
            <a:r>
              <a:rPr lang="en-IN" b="1" dirty="0">
                <a:solidFill>
                  <a:schemeClr val="bg1"/>
                </a:solidFill>
              </a:rPr>
              <a:t>Born: 85 BC</a:t>
            </a:r>
          </a:p>
          <a:p>
            <a:pPr>
              <a:buNone/>
            </a:pPr>
            <a:r>
              <a:rPr lang="en-US" dirty="0" smtClean="0">
                <a:solidFill>
                  <a:schemeClr val="bg1"/>
                </a:solidFill>
              </a:rPr>
              <a:t>  </a:t>
            </a:r>
            <a:r>
              <a:rPr lang="en-IN" b="1" dirty="0">
                <a:solidFill>
                  <a:schemeClr val="bg1"/>
                </a:solidFill>
              </a:rPr>
              <a:t>Died: 20 </a:t>
            </a:r>
            <a:r>
              <a:rPr lang="en-IN" b="1" dirty="0" smtClean="0">
                <a:solidFill>
                  <a:schemeClr val="bg1"/>
                </a:solidFill>
              </a:rPr>
              <a:t>BC</a:t>
            </a:r>
          </a:p>
          <a:p>
            <a:pPr>
              <a:buNone/>
            </a:pPr>
            <a:r>
              <a:rPr lang="en-US" b="1" dirty="0">
                <a:solidFill>
                  <a:schemeClr val="bg1"/>
                </a:solidFill>
              </a:rPr>
              <a:t> </a:t>
            </a:r>
            <a:r>
              <a:rPr lang="en-US" b="1" dirty="0" smtClean="0">
                <a:solidFill>
                  <a:schemeClr val="bg1"/>
                </a:solidFill>
              </a:rPr>
              <a:t>    </a:t>
            </a:r>
            <a:r>
              <a:rPr lang="en-IN" b="1" dirty="0" smtClean="0">
                <a:solidFill>
                  <a:schemeClr val="bg1"/>
                </a:solidFill>
              </a:rPr>
              <a:t>Marcus </a:t>
            </a:r>
            <a:r>
              <a:rPr lang="en-IN" b="1" dirty="0">
                <a:solidFill>
                  <a:schemeClr val="bg1"/>
                </a:solidFill>
              </a:rPr>
              <a:t>Vitruvius </a:t>
            </a:r>
            <a:r>
              <a:rPr lang="en-IN" b="1" dirty="0" err="1">
                <a:solidFill>
                  <a:schemeClr val="bg1"/>
                </a:solidFill>
              </a:rPr>
              <a:t>Pollio</a:t>
            </a:r>
            <a:r>
              <a:rPr lang="en-IN" dirty="0">
                <a:solidFill>
                  <a:schemeClr val="bg1"/>
                </a:solidFill>
              </a:rPr>
              <a:t> is known almost exclusively through his famous ten volume work </a:t>
            </a:r>
            <a:r>
              <a:rPr lang="en-IN" i="1" dirty="0">
                <a:solidFill>
                  <a:schemeClr val="bg1"/>
                </a:solidFill>
              </a:rPr>
              <a:t>On Architecture</a:t>
            </a:r>
            <a:r>
              <a:rPr lang="en-IN" dirty="0">
                <a:solidFill>
                  <a:schemeClr val="bg1"/>
                </a:solidFill>
              </a:rPr>
              <a:t>. Even his name is in doubt with only Vitruvius being certain. Other than what can be deduced from that work, little is known about his life although he is mentioned in works by Pliny the Elder and </a:t>
            </a:r>
            <a:r>
              <a:rPr lang="en-IN" dirty="0" err="1">
                <a:solidFill>
                  <a:schemeClr val="bg1"/>
                </a:solidFill>
              </a:rPr>
              <a:t>Frontinus</a:t>
            </a:r>
            <a:r>
              <a:rPr lang="en-IN" dirty="0">
                <a:solidFill>
                  <a:schemeClr val="bg1"/>
                </a:solidFill>
              </a:rPr>
              <a:t>. Two different towns have been proposed by historians as his birthplace. We have suggested </a:t>
            </a:r>
            <a:r>
              <a:rPr lang="en-IN" dirty="0" err="1">
                <a:solidFill>
                  <a:schemeClr val="bg1"/>
                </a:solidFill>
              </a:rPr>
              <a:t>Fundi</a:t>
            </a:r>
            <a:r>
              <a:rPr lang="en-IN" dirty="0">
                <a:solidFill>
                  <a:schemeClr val="bg1"/>
                </a:solidFill>
              </a:rPr>
              <a:t> (now </a:t>
            </a:r>
            <a:r>
              <a:rPr lang="en-IN" dirty="0" err="1">
                <a:solidFill>
                  <a:schemeClr val="bg1"/>
                </a:solidFill>
              </a:rPr>
              <a:t>Fondi</a:t>
            </a:r>
            <a:r>
              <a:rPr lang="en-IN" dirty="0">
                <a:solidFill>
                  <a:schemeClr val="bg1"/>
                </a:solidFill>
              </a:rPr>
              <a:t>), which is about midway between Rome and Naples. However the other suggestion is Verona which is in the north of Italy, roughly west of Venice</a:t>
            </a:r>
            <a:r>
              <a:rPr lang="en-IN" dirty="0" smtClean="0">
                <a:solidFill>
                  <a:schemeClr val="bg1"/>
                </a:solidFill>
              </a:rPr>
              <a:t>.</a:t>
            </a:r>
          </a:p>
          <a:p>
            <a:pPr>
              <a:buNone/>
            </a:pPr>
            <a:r>
              <a:rPr lang="en-IN" dirty="0" smtClean="0">
                <a:solidFill>
                  <a:schemeClr val="bg1"/>
                </a:solidFill>
              </a:rPr>
              <a:t>      It </a:t>
            </a:r>
            <a:r>
              <a:rPr lang="en-IN" dirty="0" smtClean="0">
                <a:solidFill>
                  <a:schemeClr val="bg1"/>
                </a:solidFill>
              </a:rPr>
              <a:t>is clear that he must have been born into a prominent Roman family.</a:t>
            </a:r>
            <a:endParaRPr lang="en-IN" b="1" dirty="0">
              <a:solidFill>
                <a:schemeClr val="bg1"/>
              </a:solidFill>
            </a:endParaRP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a:t>
            </a:r>
            <a:r>
              <a:rPr lang="en-US" b="1" dirty="0" smtClean="0"/>
              <a:t>Beauty</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Vitruvius </a:t>
            </a:r>
            <a:r>
              <a:rPr lang="en-IN" dirty="0" smtClean="0"/>
              <a:t>believed that an architect should focus on three central themes when preparing a design for a building: </a:t>
            </a:r>
            <a:r>
              <a:rPr lang="en-IN" i="1" dirty="0" err="1" smtClean="0"/>
              <a:t>firmitas</a:t>
            </a:r>
            <a:r>
              <a:rPr lang="en-IN" dirty="0" smtClean="0"/>
              <a:t> (strength),</a:t>
            </a:r>
            <a:r>
              <a:rPr lang="en-IN" i="1" dirty="0" err="1" smtClean="0"/>
              <a:t>utilitas</a:t>
            </a:r>
            <a:r>
              <a:rPr lang="en-IN" dirty="0" smtClean="0"/>
              <a:t> (functionality), and </a:t>
            </a:r>
            <a:r>
              <a:rPr lang="en-IN" i="1" dirty="0" err="1" smtClean="0"/>
              <a:t>venustas</a:t>
            </a:r>
            <a:r>
              <a:rPr lang="en-IN" dirty="0" smtClean="0"/>
              <a:t> (beauty</a:t>
            </a:r>
            <a:r>
              <a:rPr lang="en-IN" dirty="0" smtClean="0"/>
              <a:t>).</a:t>
            </a:r>
          </a:p>
          <a:p>
            <a:pPr>
              <a:buNone/>
            </a:pPr>
            <a:r>
              <a:rPr lang="en-IN" dirty="0" smtClean="0"/>
              <a:t>    So </a:t>
            </a:r>
            <a:r>
              <a:rPr lang="en-IN" dirty="0" smtClean="0"/>
              <a:t>it followed, according to Vitruvius, that an architect's designs must refer to the unquestionable perfection of the body's symmetry and </a:t>
            </a:r>
            <a:r>
              <a:rPr lang="en-IN" dirty="0" smtClean="0"/>
              <a:t>proportions. If </a:t>
            </a:r>
            <a:r>
              <a:rPr lang="en-IN" dirty="0" smtClean="0"/>
              <a:t>a building is to create a sense of </a:t>
            </a:r>
            <a:r>
              <a:rPr lang="en-IN" i="1" dirty="0" err="1" smtClean="0"/>
              <a:t>eurythmia</a:t>
            </a:r>
            <a:r>
              <a:rPr lang="en-IN" dirty="0" smtClean="0"/>
              <a:t> - a graceful and agreeable atmosphere - it is essential that it mirrors these natural laws of harmony and beauty.</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end</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We felt Vitruvius was a </a:t>
            </a:r>
            <a:r>
              <a:rPr lang="en-US" dirty="0" err="1" smtClean="0"/>
              <a:t>honourable</a:t>
            </a:r>
            <a:r>
              <a:rPr lang="en-US" dirty="0" smtClean="0"/>
              <a:t> man filled with common sense and knowledge. We felt that he observed details a lot. In spite of knowing less about him, We felt that he led an eventful life.  He was a man who was proud of his history. In the end he made an impact on the world. Even his presence is seen now in most architectural elements.</a:t>
            </a:r>
          </a:p>
          <a:p>
            <a:pPr>
              <a:buNone/>
            </a:pPr>
            <a:r>
              <a:rPr lang="en-US" dirty="0" smtClean="0"/>
              <a:t>We are lucky that we choose him as our topic. After all he is truly a father of architecture.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IN" dirty="0"/>
          </a:p>
        </p:txBody>
      </p:sp>
      <p:sp>
        <p:nvSpPr>
          <p:cNvPr id="5" name="Subtitle 4"/>
          <p:cNvSpPr>
            <a:spLocks noGrp="1"/>
          </p:cNvSpPr>
          <p:nvPr>
            <p:ph type="subTitle" idx="1"/>
          </p:nvPr>
        </p:nvSpPr>
        <p:spPr/>
        <p:txBody>
          <a:bodyPr/>
          <a:lstStyle/>
          <a:p>
            <a:r>
              <a:rPr lang="en-US" dirty="0" smtClean="0"/>
              <a:t>By</a:t>
            </a:r>
          </a:p>
          <a:p>
            <a:r>
              <a:rPr lang="en-US" dirty="0" err="1" smtClean="0"/>
              <a:t>Sushimita</a:t>
            </a:r>
            <a:r>
              <a:rPr lang="en-US" dirty="0" smtClean="0"/>
              <a:t> N</a:t>
            </a:r>
          </a:p>
          <a:p>
            <a:r>
              <a:rPr lang="en-US" dirty="0" err="1" smtClean="0"/>
              <a:t>Debaprana</a:t>
            </a:r>
            <a:r>
              <a:rPr lang="en-US" dirty="0" smtClean="0"/>
              <a:t> </a:t>
            </a:r>
            <a:r>
              <a:rPr lang="en-US" dirty="0" err="1" smtClean="0"/>
              <a:t>Sarkar</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http://upload.wikimedia.org/wikipedia/commons/2/22/Da_Vinci_Vitruve_Luc_Viatour.jpg"/>
          <p:cNvPicPr>
            <a:picLocks noChangeAspect="1" noChangeArrowheads="1"/>
          </p:cNvPicPr>
          <p:nvPr/>
        </p:nvPicPr>
        <p:blipFill>
          <a:blip r:embed="rId2" cstate="print">
            <a:lum bright="-37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32656"/>
            <a:ext cx="8229600" cy="5793507"/>
          </a:xfrm>
        </p:spPr>
        <p:txBody>
          <a:bodyPr>
            <a:normAutofit fontScale="77500" lnSpcReduction="20000"/>
          </a:bodyPr>
          <a:lstStyle/>
          <a:p>
            <a:pPr>
              <a:buNone/>
            </a:pPr>
            <a:r>
              <a:rPr lang="en-IN" dirty="0" smtClean="0">
                <a:solidFill>
                  <a:schemeClr val="bg1"/>
                </a:solidFill>
              </a:rPr>
              <a:t>     He </a:t>
            </a:r>
            <a:r>
              <a:rPr lang="en-IN" dirty="0">
                <a:solidFill>
                  <a:schemeClr val="bg1"/>
                </a:solidFill>
              </a:rPr>
              <a:t>trained in architecture and served with the engineering corps in Caesar's army. He travelled widely with the army and we know he served in Gaul, for example he was in the fortress of </a:t>
            </a:r>
            <a:r>
              <a:rPr lang="en-IN" dirty="0" err="1">
                <a:solidFill>
                  <a:schemeClr val="bg1"/>
                </a:solidFill>
              </a:rPr>
              <a:t>Larignum</a:t>
            </a:r>
            <a:r>
              <a:rPr lang="en-IN" dirty="0">
                <a:solidFill>
                  <a:schemeClr val="bg1"/>
                </a:solidFill>
              </a:rPr>
              <a:t> in 56 BC and in Marseilles in 48 BC. He was also in Zama in North Africa in 46 BC, the site of the Battle of </a:t>
            </a:r>
            <a:r>
              <a:rPr lang="en-IN" dirty="0" err="1">
                <a:solidFill>
                  <a:schemeClr val="bg1"/>
                </a:solidFill>
              </a:rPr>
              <a:t>Zana</a:t>
            </a:r>
            <a:r>
              <a:rPr lang="en-IN" dirty="0">
                <a:solidFill>
                  <a:schemeClr val="bg1"/>
                </a:solidFill>
              </a:rPr>
              <a:t> in 202 BC in which the Romans defeated Hannibal to end the Second Punic War. The Romans were building a city there in Vitruvius's time. After Caesar was assassinated in 44 BC, Vitruvius joined the army of Octavian (later the Emperor Augustus), as a military engineer. By 33 BC we know that he was involved in the construction of aqueducts</a:t>
            </a:r>
            <a:r>
              <a:rPr lang="en-IN" dirty="0" smtClean="0">
                <a:solidFill>
                  <a:schemeClr val="bg1"/>
                </a:solidFill>
              </a:rPr>
              <a:t>.</a:t>
            </a:r>
            <a:r>
              <a:rPr lang="en-IN" dirty="0" smtClean="0">
                <a:solidFill>
                  <a:schemeClr val="bg1"/>
                </a:solidFill>
              </a:rPr>
              <a:t> His most famous (and only known) work is the ten volumes of </a:t>
            </a:r>
            <a:r>
              <a:rPr lang="en-IN" i="1" dirty="0" smtClean="0">
                <a:solidFill>
                  <a:schemeClr val="bg1"/>
                </a:solidFill>
              </a:rPr>
              <a:t>On Architecture </a:t>
            </a:r>
            <a:r>
              <a:rPr lang="en-IN" dirty="0" smtClean="0">
                <a:solidFill>
                  <a:schemeClr val="bg1"/>
                </a:solidFill>
              </a:rPr>
              <a:t>which we know was written near the end of Vitruvius's life.</a:t>
            </a:r>
          </a:p>
          <a:p>
            <a:r>
              <a:rPr lang="en-IN" dirty="0" smtClean="0">
                <a:solidFill>
                  <a:schemeClr val="bg1"/>
                </a:solidFill>
              </a:rPr>
              <a:t> </a:t>
            </a:r>
          </a:p>
          <a:p>
            <a:pPr>
              <a:buNone/>
            </a:pPr>
            <a:endParaRPr lang="en-IN" dirty="0">
              <a:solidFill>
                <a:schemeClr val="bg1"/>
              </a:solidFill>
            </a:endParaRPr>
          </a:p>
        </p:txBody>
      </p:sp>
      <p:sp>
        <p:nvSpPr>
          <p:cNvPr id="15362" name="AutoShape 2" descr="data:image/jpeg;base64,/9j/4AAQSkZJRgABAQAAAQABAAD/2wCEAAkGBhQSERUUExQWFRUWFhgYGBgXGBYdFRgcGhgXFxgXHRoXHCYeGhkjHR0cHy8gIycpLCwsFx4xNTAqNSYrLCkBCQoKDgwOGg8PGiwkHCQsLCwsLCwsKSwsLCwsLCksLCwsLCwvLCwsLCwsLCwsLCwsLCwsLCwsLCwsLCwsLCwsLP/AABEIAQYAwAMBIgACEQEDEQH/xAAcAAACAgMBAQAAAAAAAAAAAAACAwEEAAYHBQj/xABMEAABAwIDAwcGCQoFBAMBAAABAAIRAyESMUEEUWEHInGBkaGxBRMywdHwIyRCUmKTstLxFBczU2Nyc4KS4QZDosLDFXSDszTT4lT/xAAZAQEBAQEBAQAAAAAAAAAAAAABAgADBAX/xAApEQACAQIFAwUBAQEBAAAAAAAAARECAxMhMkFRBBIzIiMxkfBSYYEU/9oADAMBAAIRAxEAPwDVP8B8nzPKP5Q+tVq0/N1A0BsXxYj8qdy3fZ+QPZPlVtoP81Mf8azkid8HtBaJONhiRfmu1XS6D7EWsd+UwR4r5td2vvaTyPX2JUo0mhyG+TmiC2q/i6q+f9OEImch/k0C7Kh/8r56LGFvQdAVd9d0mBiytYeJUO7Ut2CpNJq8ivk2DFJ83gedqZxlcqh5P5FdjeCalKrTvYedMntldFpV3k3pho3l48AD4pbvOFziHNHogXMASb5C9+7ipxK/mWVCiIRqNPkV8mAQaT3cTVqT3OCL8y/kz9S762r95blUxCcoHTii0zPX1JdfEQRja3FIFnTwviz/ALqsSrl/YdqNSZyMeTB/kuPTVqH/AHLByNeTP1LvrKn3lt9MOAMEEzacRGWtyc1DHuEyW2ucycumwt4oxKuX9m7UaO/kX8nkiKRAm8VKg8SU38y3kyf0b/rX+1beC5pGJzYvnmcsiT7wiqvf8nDE7ibdvepVytbv7K7U9kaiORzyXrQd9bV+8jbyO+TP1BPA1Kn3ls1Sq8G5ZHGQJ6ZUPruDZlhiSc4Gu/KLqsWrlmw0aw/kg8l6bOfra330A5I/Jk//ABz9ZV+8tsxuMZR/Y7+KCnSdq6c9+/LPJTi18v7KVFPBq/5ofJn/APOfrKv3lH5nvJh/yCOirV+8tr846QOZJmLkWGcDXRMl02DY0uZ8E4lfLDsXBqJ5G/JZ/wAhw6KtX7yh/It5MI/RPHRVqeslbexz5ybE73esXQv2h4dhDBlmXGD/AKelbFq5YdiNMdyHeTjk2r9a72KvV5D/ACefR86OipPiFvmJ7iAQA0zMOnIm2QztPX12HDROLW92Halsctrch+xn0X123+c0jW/o5W7wtP5QuTJmwUGVaT3vxVMBDoMS1xBED6J7QvoGVo3KyJ2anP64fYqKqLtaqWYuilqIPL5GKnwVf99k/wBLl0ymBeABJvGp3rl/Iu8+arAfPZ180+1dNY5RcfuNFJelDikVKmGIGIk+AJ1smY1Vr0w518RwkEYSIvN9+9QzJBUDZw81IOgw86IBsTH4cVDGDD+hA/pA7JykCyS2mWyJqOEiBFtLSLnffeUbRaYe3Dum8zcwFMjBNZ7MN6ZggEmBF9187oC8a0jcOJkMmZyzjv3IXU5i74tbEJIsdYtbx3pIknJ5fhdEubG615/BElJF9pGH0DEC1gTAAAEGxsNVVqERgLHAGBzo3htiCb3SmsLbRUuQB8INPc+9kLqTnOJOMR6POsJmUyZUjGVheWOkuMQRMZz6UCJjPch87HpUy4hs2i+AiIl+cnruhGyjFIkZZVKhyyESBHQoOwTHOcIM2LxmIMjF75rFZGV3tOIlj7WiXbhFg6N1+vis2kBrcJD3B50JkTYXmT0LG7I4CPOO0vJ+979Sw7Kcg9w6CR7bcEDkFTotJBh1zq5083EQLE2mbdCk1mgOdz9ZgukYSdJtl4oKdBwPpOiCBABcJgm5mezclU6pi76kxJltpGh5swTJtFljF2k8Oj9IPlA86NR3ZjqhA5rXgDFU+dfHMA6gjh3qpRr4RHnHWbE4QS2NMsz6k121ghw87ex9GIFpAyzsc0hBZbtLQ4Qahl2vnAADAvIjPxUBrSSS+pzXWu7dpzZtJG7vQSYOKq0OBEggWIn6Wdu5QNvifhKYNr4eGvO6uCwQO2Gk0EkFxPOjFMgEic9bC/FX5VTZagcS6Z0tlp29u/JPxKkDGF1lo/Ko74tSzvVG/wCY9bjjMrRuVp0bNS3ee/2P32zVU51IIg8nkSrHzFYWPPZ9hdTa5cn5D/8A49cz/mt+wF1AVlruVyoKM6UWC4JJpEknE4SIgYYt0tPFSHrMagYMZs0CMTotuER1WUtpmPSd1R7EDqiH8omw7ffNEpDDJewDImek+pLfsoJkz2mfG3UiDvfeoLkZCMFkBcodUS3VEgFiUE3Ql6HzqxhsqQ6Uk1VAqKTFiFhYCltcp85CTDYgZyOKrVKbifRZBBF3EGD/ACmepWAVEb1mhTE0jUklzWm/zjlAMC28m5WPe+RLGi+hnIS35IjIKRVIsctD6j7U3GlZiHSeY5wANpg52F0RegL0svSA7GtG5XKnxWlwrjvY8LcnPWj8q7z+SM/it+y5VbfqRqlkzy+RQ/F64/at4fIErpTVy3kVrxRr/wARn2F09j0dR5WTa0IdTcepEXJQqqjXqS+PoC+oucuJjx3Lh3QdIks1KkmJsDc7yNFYY4LU9spwRILWDNwFwOjPDAicxoV6+z0nUyMUFsZ5nXMxwFznKlVZlOnI9SFkJTKjTuRGNw7AusnMJyAi+akxu7kmrVA0HYtJhrzxCrufxC8ny35WwMIZhxGzZiAYME294VfYNsa8ObiaJsCYLnHU53jLMhc3UWqMpPdBEW8VIrDeO1eNX2tsw14cbhpBGcEkWPDLpVjZdqxtuMNyM9xgdufWt3B25Sen5ziO5G2oN4SKb0YerRI8VgNR3KTXG8dqrl6iptQAF4Pf/dYww127x1kJX5Y1pgubGQuLcOhUdpryYcS2RLRk52+I9HTjc7ropCXYS0QMxMgTBiw6M92WqJOkHut2gHIgxuKEuVSgQCQNwjv70+VUySND960blf2j4myP1zfsvyW6YtFz/ljEbHTj9c37D11sqbiJuP0s8/kdMUa1s6jb/wAgXTDXhcr5HqvM2gTk6me0PHqXTWs4qep8tX7YLWhGbVtmEE93gl0H86Zklo11n8B1KrVYXvAGTRJ6dOy57FFWo5lRoAnm5b78F5M5O8HrbQxrm84Tb+1iLpbHFjQGwQMhMG+fAlL2bbS75J6s43nKyip5UYDhGZ32jtyXSNyM/gtUsBuGiddCOz3KY9hbcGRnB9p9faqTHjiIyMHxUM2x0kF4ztibn0Gx8UytwhlsbV1T1eKCrUSG7fB53o9Ij29o61PnGG7ZcMrTh6rx2LfKNEGt/wCK32ybhIIue+FQ8h7ZNNkMYXtMNgOLiA4kzAzi44OXu+X/ACWalItAdMiA6DmR82Xa9ypUfIwY0NwOABBkBwcREPacN9J1yzKPhHZVJ0wVtsrNa+kxjWh+IuOG0EwLjPLS8cV7nk10gm4BMDUG5kiOzdaypV/IrXc7C5sCcjJOoNrjj3HS/RpEMacLiA30ZaANZiZ7T1ISkKmohHo+eiZSX7aPky7oBjtySHOawY3sIEDdhGo1z4lB/wBVB9EzxJ5vbr4KjlBdFC3OvwFm+09fYs8+1mQE6AW7T7V55rF0S8kbm+stk94TGua3QjXIjxRPBo5LGEk4iY3YSeu+fDRWKTRGUQqH/Um2ABnIc03O7coqeUS0gHCJ+kDv3ZblRoZfwgk8IjvTDUkBU6G0YpI0gGOtND58fb79KTDS5aFyyH4nT3+fb9iot5mLrR+VZhq7LTaM/PDuY8rtZ8iOdzQzw+R0X2nopf8AKuqMFoXKOSGrDq//AIv+RdO2mqcJjW3aY9aOqfuv9sazoRZ2OnALt9/Z3Qo2ugHnOCG2sDruKWK3NhQHX6vXK86OjcFSn5MFN0tz+dJB43M8NFLjUaQbGTMSR1THqCvNKXtTAYTCXwHc28xtHaYuWu7j61FTafOCzCbzBgDIjefBMaQQm040TDCSv55w09XgUp1RtyGkO4Axr2z0aq44Ku+n09iHJkwNm21tWWzBFy3U7j0J9VgwxovIpeR/hXPD3Akzwi9t8SrtegYu9x8OvMlCbjMakpyY5oBjd4JG17Rhbhbc4fGQ0b9MuGiQfJ95a57dSA4wdTmhdsYbUBEl0EkuMkzYTplIS2zKCy2sGgcxznRmYz7THRZQdrcdD0SPGUwG0cEbGrZhIinWAABBb0R15FF+VX5rSeJIA9vcmFgSjQEkkJhhKE7TspqASQLg5nSbSIhD+R3jFGWRfPWcUnrTmNg8OhZWaJnVPbGY97+BlCnhkZ2HTrdYx0Eqs2qcR6B4lTN0IZLuJap/j2qPNU/4v+x62ZjlqfKO6NnYf2o+y9eizrRyuv0M1Xkk9OvOUU+2Xx611AndkSPb6lzTkkpT+UHjTH/sK6UR6PT6nKeq8r/4azoQ5wshp59XrRg2S2en1etcDoWmhZ5oIgVPeqgklrYCOboQ9QH8ehUATm9KQ8p2JValW8AeNlFRSBZVh41m3r7M03zoEzoqjKs1IgwAbgExlGXWn16Mtdhva8amOjMoQsJ1cWE58D0qsXy8njHYPxVmmIidyqg852nO1zyE+/FaoKSy1yMNhJa+3FEH66JQMKL96g3Ql+5YqQGPeg70TlEeCzFCwbnSw16UJzUYpd1DxcsduUFDWOtZafypH4qz+M0D+h62yi/36gtS5VH/ABNu/wA8z7L16LOtHG8vQzyeSQcyv++z7JXQnm46fUQufcknoV/32eBXQdo9Hog9hlHU+Wr9sVa0oexyBg+E/lPipYVjfT/l471xRZaDoRFyhoCkKiSS1AHkZCb30tvyv0JjlCTAMqki4g67ghcEfnQkOqyQBae5S2UkTsbg7ER86OwZdpWVKgFpHd1I6bIkCwkafRCreUKZzBJJGVogdIt2+FtMGiWPa+bKo+p8Ib3PqDL9/gnbJQ57iSZu0ZZAxoNbX4qKuzZxcgz0ggSPfcEfJlCZMIw5KpPBFulNAkdyyBmEwsxLCFgaqAhASmFqByTFdx5x/dHRm5Q075UPqw4j6Ijtcgc/+6jcoIO5vWfGFp3KpU+J0xvrD7DyttcIAAvHruVpnKi74rSH7YfYeu9h+4ibuli+SQ/B1/32/ZK6FU5wI0hc35KHcyv+8zwcujU0dT5av2wWtCI2SYGK5Ag9IsU1kl/V60tph5+lfrsD6u9Naed1etcEdGWGymT2oaZTSuhAMqcNlABlMJELGKz6SDZqdyd1uvM+rvWbTUA/BHsjDhM2kk+qOwKNytgmOGIjeR9kBDtOz2OIAk7xbcM+nvS9kdz3nojouJvxHgs26pdg0xgnqI9+pacjRmFTpYXWgNNwAIvqOsQeorB6TukeATnCbeGcqts9aSZNw4jugHuPYUgBTAkjjboN/b2IgUFWnFTOxFu0yJ6wnimhCwHKWiAjAQlUQQASUD2o5QEpbMVHjnEn5o8Sq7zOGNT+Pcn1vS6vWq4ZBkZevVcnVDOiGly0rlRHxamf2w+w9bg2pK1HlOcPyRo1880/6ai79NVNxEXdLKvJO2WbR+9T8HrpDFzfkly2j96n4PXS6eSrqF7r/bE2tCF1WkiRmLjp97daKg+XSPm+sInCEukIqcCOwyL9B8elcNzrsXmC6PEoasJ3qiAkLn8VnnAqtd5cQwCQTfdAzHWs2UkEyjjOI5Ay2/8Aq8Y7d0ZJIwizRbp4cRvVuqYadD7bJVKjAAmw9SHwKEsbDgZ+S6e6PBRtwEtHGe0ge/QmQZdAGQGcb/aEpxLnX+cGgcG3N46UbDuPe6GugXGI9MSVSezCGkzEQe6/Ub9qtbVVMZC8CfHTcgr05Ze9uKzYITtVQtaJvBDp4Te3Qe49bmuJy9+CzZ60sBPQbaix70ljcDoyBuPZ77wiTRsWiyyENWMciD1UkAFDUEJhhLqvjhGqxiltPpdLYHTPglhkNAmeJ7epC2pifiMgYThB3SL9J8I4o3GyiosU5vvC0rlNcfMUx+1H2H+1boXarSuU4fA093nB9ly69N5KSLmhk8lDYp1zvewdjXH1ro1LJc85In8yuLEh7DGo5pHf6l0mmV16jysm3oQL2oKYl/V61Zd0IGjn/wAvrC87OpLRcTpMH1H2+5dUapwzogqiM8t+7p9v4pJEudGiHYxLi7dzRbfc+rsQ1qw39/sTKdqYFwXnjImbdOEeKP8AToGxznunNoNvarLqdlOz07I3hZEsrbK0Xt8o+ACBoAqxG92fCPahpk4yBqJ6/RP+1J2oODy61i2OyCPHtWbgdyxt2VvnDvkLAyW3JUV3SwDXmeMptKkY4o3DYpebwO1gnfkTbvU7UwRI+ScXV+Hgrj6NiFVpm+E8b7+zI+3s0bD/AKSx5MWt0+Hf75SXKq2q1pwmbawe2fH8Fn/UGG0md0HfHWsmDpHwlEYjwm3Hj0IhSLsxA3es+xOcFQHnV288funxaoeJCbXbLx+6fFqgUlDQlRzVpnKYPgGfxB4PW7Op77rSOU1vwLP4g+y9denXuUk3NDGcktP4KsQb+caOxv8AcrpbFzjklMUa38QfZEetdJp5Lp1HlZNvQhiS2z+r1hPKS2s0OuYt61wOiLdIBSRc2QU9obliCJlYXuM7JkIKlfya1xxN5rhr39XSOuUtxcHDGLiYMc28SJnhmY6F6IeFnnR7g+xSypZlN1oRYyAlE7rX3HwhC6od09Th7VpCCntFQtOMC7b9I1HvrCLanSRue2x4iSJ6QT2LxvKHlGqAW+ZdcFsgTOmUXVl22lzQBRqNMiHFrsVtTIvaRnkilqpHR0tZl+q6aYduLT2EAjqv2KzTdCrbA4hjS5riYMtw5E3mTFvasqNHyQ9hnLDI7rDtQEbFx7V5+1UzMg5EHjnfuntTqOMmHTG/CfWc+o9KsspgaHrA9qSfgo1XuIwsAwx6TsQBJ3CJKOhsTWcTGcR1ADIcB3q3VHAn36VBPA93tVAIIQPCa4n5p/0+1JqzOR7vasBUc4ecA+iejNqOoNyTWxYxaLHODq3cbKXIkYFVn5rSeUdk7O2BfzjfB63Op4rSeUwfF2cag+y/36l1seWkm5oYXJDVGGu3UOYe0EZdS6fSpwuXcj+zXr1CfmMG7Un1LqjAr6iMV/tibWhEtp2WDCDBcAToSAe9Na1E/YgYOV9w6cyPDiuB1Ca8ROIQMzIi2aNjmg+k25tcbp9XcoZsZ+ceiGx12VtrFSArYmnUSIm+hmEt1ZkYsQjeCN8eKvYULmoZivjG8dyjGN6sOBAkSTutPeqI2p5P6NwtIxATOo9IBJkpG4m+4KV55nuD7ETKlQxLABzpk3kOgdUCZk5hHTc/J1MZTm3skFDGAWxvnqPsUBw1B7D7EdRz9GwNJw+3d4JT3VMizdcFtt8y4k9SkYMY/gex3sRioIuD2FI/Kn5BpBBjCcIJtNpMHq38EYa4wXb94Ph72RMDBJrc2cLjwwmc4QOqmYwuvrhPrVwGBuhAFRJWxZy13SQq9Svb0XTuiD4q4/OJuct6rv2cDICRfr3o7jQec/aJdBY5tjBMaRxn8EM2VmpsYxY7YoiddClOo2zUtjBRrOWi8pr/AIGmN9T/AGuXQq1EFaByn0vgKZ3VAO1rl26fy0kXNDL/ACO05oVv4o+wF0ulTXNeR2+z1v4o+w1dHp1DiAwmDMu0CrqH7tQWl6EXA2yh9TDuy1keAPDtT2MVfaNnBqsOAkAOBiIOTm65809q5HQOk1xDYImDqb5gZAjj2ptVxaY5t97jOgOiW2xlrHmxtnlNxzradqLaKDQOcHzBvLoGU3xHgtsG4QpPgmRGGxkneSb8Mkp7HG+giDDtbcI4p42cETgO4CTlpYuA6elS/ZQQ0YcjFwOs565pgJBLHMbmOM4uuLydSlU6LiTzmwJkc/OBGZ4E9aeNlYcTvNjF0NJMajTXeiGztcD8GIzghueZuCeCYNJ5lfzmZc0DEJgkiYgfKGpmOCuNqOEAuaJGZGfH0sk5lEgR5sT1QMzkmVKuH5FgN7RYcJyClKBbkpUhcy8Sb6QNN8HS6HaaxDhDxG6ATlvxK+8gWABEQDLYMTbjkqrNl5wgACBlEWN9LrRsZMr0qU84VIGWQgGZJzKCm4X+FGZg4RAjMnT8FbNCXxhENBjp5pBjCADNpQtoP0DZg3uMsO4azMLNDJRNdrWkGpOLIy2AIJnsCW9mR84G6wMG+2k5L0vM5xgA3EGLZ8IEjtCpVvSBDmSCDaYjKDGfR0KGWsxbXTk++IieYey0R/dDVcDID5M6RbuV1rcxjbi0G7qLuhVq7IN6jZAzOcxF+dqPBYxRr7O15bz3mZMECDaJkARom+agJpJmxxCJ04ai+9CW65dK0gyjWtK0XlQb8Wbf/Nbb+V66BVpb1oPKuyNmp8ao+w9dun8tJyuaGWORwTs1b+MPsNXTNlFo0Fr9ANt+a5zyMU52Wt/H/wCNi6bSat1HlqG1oRZYyyVW9IS8Ni8WkHQ77gwnMI42ROJBkNBEcJBnSeHgoQsCjHoh5tckYDYkmNQAg5sHnmAcObTclpnKOpEKzpOHBIEETr2C1041CCYZM6yYmANxhORIulUBJ57ogHSc3TkOjsQU3NNy5xFjzoscxYdVulWaeITzRl226EFKq/E6Q3TUzlpa/XvWABtNujiYyEkiezO6LzQAjn84/T3m3BGxxtL2hpiBwOV5S6+0hpIxNIzsAYvEenY3t1p+DSBVpjC84XHgS6MpynpWCkHRZ3owDLhGR0N9OxPL2tEYucSN03yz1ASWlrjPnHWAmwAgE7hkb33LQhTAe2wHm3H0s7Zyd/GFlWkPmuFokERoN/qRveH5PdecMRFgL2CyrWbnL7gx6QyvkhwMmGnhkBkg73C+e870k7NIJDGycrNkGM56eCZRpy4gh8xckmBJixIG7MblFgcqh9In9IM79Z0WaMG5uga2IsJjpEQgfsjrYQwC09oM5aIzhb8l5J/fOcazv3KaYbZzWOuBloNLE2WyETtNF05NiM5M6fRVOo1xvzILQQOkZ9E2zVx1z+iImcwy5uReVWOz4SB5sQQATbojflqudRdJWaSLEtPATI43KVUaffJWxRBceZggcLyTfm9HeoqMUiec9pvK51yrPmhT0+F6rNeuk1qZz7lzjlaZ8DS/i/7HLv03lpOd1e2z1uRQfE6v/cH/ANdNdMAgSucchw+J1f8AuHf+ukujAmfBbqXF2oLWhDqRkT+Peq1Xam48LnEWOWMGQRqMxdWmTCT+S1CZLm6ZB06Zc7XVclMF5CA2m03xkkg5VHThmMgQmkgk+nIOXwkSDME+jFo3X1CcKbwAJabZwc+o5exDSa4QBUEiJkSdN7rapWWQPMKm1jxiLHXE3JOY053v2qxSaA2AwjpDdI3lR5l1ueAZ0adx+lYInUCSedEj5oi9vCMl0RyYTqcWwTax5umQ3/ioYxwuWtFhabbzoclLaBDWw4y0AHunPrWVdmLmnnGToSMIzjIb47FRBLwXBwcGwWnU+MWWAvtZvVPbkhruDWl5LiBMwAdcrDT1LVqP+JqrWioWQzCDhh2LCGjc4gOj6MSOtaSqaW1kbM9pLSGkEiTv1kQRF+lDUe7FYsIGQuXC1zAOaayg1zb3B4uy/BTU2VpGoyyJAz3A7lszSKJfIlwvNoI0OUk6wl+bqaubcGwBnqMz+KtVNmBAG66WNhZ80G5jrMwhpiqiq1r+bLx1A3ym8wTxsmEuGKHgBv0ctcpuYOfBNdsbMsIgAAWGQsAg/Jm54W9nvCmGipkrvrQbvzkxAAMWHX4wq9R5IB85N9WgG4IkDXMWV52zAwS0dg9+Kk0huHYLLnDOiaR5mzPGJwxOdhDQMi2DMEEZ7uEFMr4RnEq24HReTtVB3pFxa7c1rTGhIJHo+Kh5FrMKpTBFu2eK5tywkfk9OP1w6oY9dC82XA88zZxlo0iMwBFu9c/5YG/FaeX6cd9Op79a7dN5qSby9tmheQP8b7VsTCyg8Na5xcQWNNyAJkicgOxejU5VvKJIPnmg2yp04MaEFpssWL7jtUNy6V9Hy1XUlCZ6ezct23NzbQcOLHDwfHcpfy47fMhtADdgd441ixTgW/5HEq5J/Plt/wA3Z/q3/wD2JP56dv0FAf8Ajd99YsWwLf8AKNiV8jBy4+UP2P1bvvrDy4+UP2H1bvvrFicG3wGJVySOXLyhGVD6t331H57fKAGdIT+zceGr+jvWLFsG3wbEq5E1uWPbajCyq2jUaSDBY4ZEOA5r8gQFWo8qW0saGsZSDQMOGDEREZzChYjAt8FY1fJ6A5b9vGTaP9LvvIfz2+UJn4H+g/eWLEf+e3wGLXyR+ezyhvo/Vn7yE8tHlH51LL9X/wDpYsVYNvg2JXyQ/lo8oH5VL+g/eQHlj8oR6VP+j+6lYjAt/wAo2LXyA7lh8ofPp/V/3S38rnlEiPOsHRTbPesWLYFv+UbFr5FfnU8ofrh/Qz2KTyreUD/mt/oapWJwLf8AK+jYtfLK1flI252dbsa1eV5R8u19pAFWoXgGQDlOWixYmm1RS5SQO5U1D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4" name="AutoShape 4" descr="data:image/jpeg;base64,/9j/4AAQSkZJRgABAQAAAQABAAD/2wCEAAkGBhQSERUUExQWFRUWFhgYGBgXGBYdFRgcGhgXFxgXHRoXHCYeGhkjHR0cHy8gIycpLCwsFx4xNTAqNSYrLCkBCQoKDgwOGg8PGiwkHCQsLCwsLCwsKSwsLCwsLCksLCwsLCwvLCwsLCwsLCwsLCwsLCwsLCwsLCwsLCwsLCwsLP/AABEIAQYAwAMBIgACEQEDEQH/xAAcAAACAgMBAQAAAAAAAAAAAAACAwEEAAYHBQj/xABMEAABAwIDAwcGCQoFBAMBAAABAAIRAyESMUEEUWEHInGBkaGxBRMywdHwIyRCUmKTstLxFBczU2Nyc4KS4QZDosLDFXSDszTT4lT/xAAZAQEBAQEBAQAAAAAAAAAAAAABAgADBAX/xAApEQACAQIFAwUBAQEBAAAAAAAAARECAxMhMkFRBBIzIiMxkfBSYYEU/9oADAMBAAIRAxEAPwDVP8B8nzPKP5Q+tVq0/N1A0BsXxYj8qdy3fZ+QPZPlVtoP81Mf8azkid8HtBaJONhiRfmu1XS6D7EWsd+UwR4r5td2vvaTyPX2JUo0mhyG+TmiC2q/i6q+f9OEImch/k0C7Kh/8r56LGFvQdAVd9d0mBiytYeJUO7Ut2CpNJq8ivk2DFJ83gedqZxlcqh5P5FdjeCalKrTvYedMntldFpV3k3pho3l48AD4pbvOFziHNHogXMASb5C9+7ipxK/mWVCiIRqNPkV8mAQaT3cTVqT3OCL8y/kz9S762r95blUxCcoHTii0zPX1JdfEQRja3FIFnTwviz/ALqsSrl/YdqNSZyMeTB/kuPTVqH/AHLByNeTP1LvrKn3lt9MOAMEEzacRGWtyc1DHuEyW2ucycumwt4oxKuX9m7UaO/kX8nkiKRAm8VKg8SU38y3kyf0b/rX+1beC5pGJzYvnmcsiT7wiqvf8nDE7ibdvepVytbv7K7U9kaiORzyXrQd9bV+8jbyO+TP1BPA1Kn3ls1Sq8G5ZHGQJ6ZUPruDZlhiSc4Gu/KLqsWrlmw0aw/kg8l6bOfra330A5I/Jk//ABz9ZV+8tsxuMZR/Y7+KCnSdq6c9+/LPJTi18v7KVFPBq/5ofJn/APOfrKv3lH5nvJh/yCOirV+8tr846QOZJmLkWGcDXRMl02DY0uZ8E4lfLDsXBqJ5G/JZ/wAhw6KtX7yh/It5MI/RPHRVqeslbexz5ybE73esXQv2h4dhDBlmXGD/AKelbFq5YdiNMdyHeTjk2r9a72KvV5D/ACefR86OipPiFvmJ7iAQA0zMOnIm2QztPX12HDROLW92Halsctrch+xn0X123+c0jW/o5W7wtP5QuTJmwUGVaT3vxVMBDoMS1xBED6J7QvoGVo3KyJ2anP64fYqKqLtaqWYuilqIPL5GKnwVf99k/wBLl0ymBeABJvGp3rl/Iu8+arAfPZ180+1dNY5RcfuNFJelDikVKmGIGIk+AJ1smY1Vr0w518RwkEYSIvN9+9QzJBUDZw81IOgw86IBsTH4cVDGDD+hA/pA7JykCyS2mWyJqOEiBFtLSLnffeUbRaYe3Dum8zcwFMjBNZ7MN6ZggEmBF9187oC8a0jcOJkMmZyzjv3IXU5i74tbEJIsdYtbx3pIknJ5fhdEubG615/BElJF9pGH0DEC1gTAAAEGxsNVVqERgLHAGBzo3htiCb3SmsLbRUuQB8INPc+9kLqTnOJOMR6POsJmUyZUjGVheWOkuMQRMZz6UCJjPch87HpUy4hs2i+AiIl+cnruhGyjFIkZZVKhyyESBHQoOwTHOcIM2LxmIMjF75rFZGV3tOIlj7WiXbhFg6N1+vis2kBrcJD3B50JkTYXmT0LG7I4CPOO0vJ+979Sw7Kcg9w6CR7bcEDkFTotJBh1zq5083EQLE2mbdCk1mgOdz9ZgukYSdJtl4oKdBwPpOiCBABcJgm5mezclU6pi76kxJltpGh5swTJtFljF2k8Oj9IPlA86NR3ZjqhA5rXgDFU+dfHMA6gjh3qpRr4RHnHWbE4QS2NMsz6k121ghw87ex9GIFpAyzsc0hBZbtLQ4Qahl2vnAADAvIjPxUBrSSS+pzXWu7dpzZtJG7vQSYOKq0OBEggWIn6Wdu5QNvifhKYNr4eGvO6uCwQO2Gk0EkFxPOjFMgEic9bC/FX5VTZagcS6Z0tlp29u/JPxKkDGF1lo/Ko74tSzvVG/wCY9bjjMrRuVp0bNS3ee/2P32zVU51IIg8nkSrHzFYWPPZ9hdTa5cn5D/8A49cz/mt+wF1AVlruVyoKM6UWC4JJpEknE4SIgYYt0tPFSHrMagYMZs0CMTotuER1WUtpmPSd1R7EDqiH8omw7ffNEpDDJewDImek+pLfsoJkz2mfG3UiDvfeoLkZCMFkBcodUS3VEgFiUE3Ql6HzqxhsqQ6Uk1VAqKTFiFhYCltcp85CTDYgZyOKrVKbifRZBBF3EGD/ACmepWAVEb1mhTE0jUklzWm/zjlAMC28m5WPe+RLGi+hnIS35IjIKRVIsctD6j7U3GlZiHSeY5wANpg52F0RegL0svSA7GtG5XKnxWlwrjvY8LcnPWj8q7z+SM/it+y5VbfqRqlkzy+RQ/F64/at4fIErpTVy3kVrxRr/wARn2F09j0dR5WTa0IdTcepEXJQqqjXqS+PoC+oucuJjx3Lh3QdIks1KkmJsDc7yNFYY4LU9spwRILWDNwFwOjPDAicxoV6+z0nUyMUFsZ5nXMxwFznKlVZlOnI9SFkJTKjTuRGNw7AusnMJyAi+akxu7kmrVA0HYtJhrzxCrufxC8ny35WwMIZhxGzZiAYME294VfYNsa8ObiaJsCYLnHU53jLMhc3UWqMpPdBEW8VIrDeO1eNX2tsw14cbhpBGcEkWPDLpVjZdqxtuMNyM9xgdufWt3B25Sen5ziO5G2oN4SKb0YerRI8VgNR3KTXG8dqrl6iptQAF4Pf/dYww127x1kJX5Y1pgubGQuLcOhUdpryYcS2RLRk52+I9HTjc7ropCXYS0QMxMgTBiw6M92WqJOkHut2gHIgxuKEuVSgQCQNwjv70+VUySND960blf2j4myP1zfsvyW6YtFz/ljEbHTj9c37D11sqbiJuP0s8/kdMUa1s6jb/wAgXTDXhcr5HqvM2gTk6me0PHqXTWs4qep8tX7YLWhGbVtmEE93gl0H86Zklo11n8B1KrVYXvAGTRJ6dOy57FFWo5lRoAnm5b78F5M5O8HrbQxrm84Tb+1iLpbHFjQGwQMhMG+fAlL2bbS75J6s43nKyip5UYDhGZ32jtyXSNyM/gtUsBuGiddCOz3KY9hbcGRnB9p9faqTHjiIyMHxUM2x0kF4ztibn0Gx8UytwhlsbV1T1eKCrUSG7fB53o9Ij29o61PnGG7ZcMrTh6rx2LfKNEGt/wCK32ybhIIue+FQ8h7ZNNkMYXtMNgOLiA4kzAzi44OXu+X/ACWalItAdMiA6DmR82Xa9ypUfIwY0NwOABBkBwcREPacN9J1yzKPhHZVJ0wVtsrNa+kxjWh+IuOG0EwLjPLS8cV7nk10gm4BMDUG5kiOzdaypV/IrXc7C5sCcjJOoNrjj3HS/RpEMacLiA30ZaANZiZ7T1ISkKmohHo+eiZSX7aPky7oBjtySHOawY3sIEDdhGo1z4lB/wBVB9EzxJ5vbr4KjlBdFC3OvwFm+09fYs8+1mQE6AW7T7V55rF0S8kbm+stk94TGua3QjXIjxRPBo5LGEk4iY3YSeu+fDRWKTRGUQqH/Um2ABnIc03O7coqeUS0gHCJ+kDv3ZblRoZfwgk8IjvTDUkBU6G0YpI0gGOtND58fb79KTDS5aFyyH4nT3+fb9iot5mLrR+VZhq7LTaM/PDuY8rtZ8iOdzQzw+R0X2nopf8AKuqMFoXKOSGrDq//AIv+RdO2mqcJjW3aY9aOqfuv9sazoRZ2OnALt9/Z3Qo2ugHnOCG2sDruKWK3NhQHX6vXK86OjcFSn5MFN0tz+dJB43M8NFLjUaQbGTMSR1THqCvNKXtTAYTCXwHc28xtHaYuWu7j61FTafOCzCbzBgDIjefBMaQQm040TDCSv55w09XgUp1RtyGkO4Axr2z0aq44Ku+n09iHJkwNm21tWWzBFy3U7j0J9VgwxovIpeR/hXPD3Akzwi9t8SrtegYu9x8OvMlCbjMakpyY5oBjd4JG17Rhbhbc4fGQ0b9MuGiQfJ95a57dSA4wdTmhdsYbUBEl0EkuMkzYTplIS2zKCy2sGgcxznRmYz7THRZQdrcdD0SPGUwG0cEbGrZhIinWAABBb0R15FF+VX5rSeJIA9vcmFgSjQEkkJhhKE7TspqASQLg5nSbSIhD+R3jFGWRfPWcUnrTmNg8OhZWaJnVPbGY97+BlCnhkZ2HTrdYx0Eqs2qcR6B4lTN0IZLuJap/j2qPNU/4v+x62ZjlqfKO6NnYf2o+y9eizrRyuv0M1Xkk9OvOUU+2Xx611AndkSPb6lzTkkpT+UHjTH/sK6UR6PT6nKeq8r/4azoQ5wshp59XrRg2S2en1etcDoWmhZ5oIgVPeqgklrYCOboQ9QH8ehUATm9KQ8p2JValW8AeNlFRSBZVh41m3r7M03zoEzoqjKs1IgwAbgExlGXWn16Mtdhva8amOjMoQsJ1cWE58D0qsXy8njHYPxVmmIidyqg852nO1zyE+/FaoKSy1yMNhJa+3FEH66JQMKL96g3Ql+5YqQGPeg70TlEeCzFCwbnSw16UJzUYpd1DxcsduUFDWOtZafypH4qz+M0D+h62yi/36gtS5VH/ABNu/wA8z7L16LOtHG8vQzyeSQcyv++z7JXQnm46fUQufcknoV/32eBXQdo9Hog9hlHU+Wr9sVa0oexyBg+E/lPipYVjfT/l471xRZaDoRFyhoCkKiSS1AHkZCb30tvyv0JjlCTAMqki4g67ghcEfnQkOqyQBae5S2UkTsbg7ER86OwZdpWVKgFpHd1I6bIkCwkafRCreUKZzBJJGVogdIt2+FtMGiWPa+bKo+p8Ib3PqDL9/gnbJQ57iSZu0ZZAxoNbX4qKuzZxcgz0ggSPfcEfJlCZMIw5KpPBFulNAkdyyBmEwsxLCFgaqAhASmFqByTFdx5x/dHRm5Q075UPqw4j6Ijtcgc/+6jcoIO5vWfGFp3KpU+J0xvrD7DyttcIAAvHruVpnKi74rSH7YfYeu9h+4ibuli+SQ/B1/32/ZK6FU5wI0hc35KHcyv+8zwcujU0dT5av2wWtCI2SYGK5Ag9IsU1kl/V60tph5+lfrsD6u9Naed1etcEdGWGymT2oaZTSuhAMqcNlABlMJELGKz6SDZqdyd1uvM+rvWbTUA/BHsjDhM2kk+qOwKNytgmOGIjeR9kBDtOz2OIAk7xbcM+nvS9kdz3nojouJvxHgs26pdg0xgnqI9+pacjRmFTpYXWgNNwAIvqOsQeorB6TukeATnCbeGcqts9aSZNw4jugHuPYUgBTAkjjboN/b2IgUFWnFTOxFu0yJ6wnimhCwHKWiAjAQlUQQASUD2o5QEpbMVHjnEn5o8Sq7zOGNT+Pcn1vS6vWq4ZBkZevVcnVDOiGly0rlRHxamf2w+w9bg2pK1HlOcPyRo1880/6ai79NVNxEXdLKvJO2WbR+9T8HrpDFzfkly2j96n4PXS6eSrqF7r/bE2tCF1WkiRmLjp97daKg+XSPm+sInCEukIqcCOwyL9B8elcNzrsXmC6PEoasJ3qiAkLn8VnnAqtd5cQwCQTfdAzHWs2UkEyjjOI5Ay2/8Aq8Y7d0ZJIwizRbp4cRvVuqYadD7bJVKjAAmw9SHwKEsbDgZ+S6e6PBRtwEtHGe0ge/QmQZdAGQGcb/aEpxLnX+cGgcG3N46UbDuPe6GugXGI9MSVSezCGkzEQe6/Ub9qtbVVMZC8CfHTcgr05Ze9uKzYITtVQtaJvBDp4Te3Qe49bmuJy9+CzZ60sBPQbaix70ljcDoyBuPZ77wiTRsWiyyENWMciD1UkAFDUEJhhLqvjhGqxiltPpdLYHTPglhkNAmeJ7epC2pifiMgYThB3SL9J8I4o3GyiosU5vvC0rlNcfMUx+1H2H+1boXarSuU4fA093nB9ly69N5KSLmhk8lDYp1zvewdjXH1ro1LJc85In8yuLEh7DGo5pHf6l0mmV16jysm3oQL2oKYl/V61Zd0IGjn/wAvrC87OpLRcTpMH1H2+5dUapwzogqiM8t+7p9v4pJEudGiHYxLi7dzRbfc+rsQ1qw39/sTKdqYFwXnjImbdOEeKP8AToGxznunNoNvarLqdlOz07I3hZEsrbK0Xt8o+ACBoAqxG92fCPahpk4yBqJ6/RP+1J2oODy61i2OyCPHtWbgdyxt2VvnDvkLAyW3JUV3SwDXmeMptKkY4o3DYpebwO1gnfkTbvU7UwRI+ScXV+Hgrj6NiFVpm+E8b7+zI+3s0bD/AKSx5MWt0+Hf75SXKq2q1pwmbawe2fH8Fn/UGG0md0HfHWsmDpHwlEYjwm3Hj0IhSLsxA3es+xOcFQHnV288funxaoeJCbXbLx+6fFqgUlDQlRzVpnKYPgGfxB4PW7Op77rSOU1vwLP4g+y9denXuUk3NDGcktP4KsQb+caOxv8AcrpbFzjklMUa38QfZEetdJp5Lp1HlZNvQhiS2z+r1hPKS2s0OuYt61wOiLdIBSRc2QU9obliCJlYXuM7JkIKlfya1xxN5rhr39XSOuUtxcHDGLiYMc28SJnhmY6F6IeFnnR7g+xSypZlN1oRYyAlE7rX3HwhC6od09Th7VpCCntFQtOMC7b9I1HvrCLanSRue2x4iSJ6QT2LxvKHlGqAW+ZdcFsgTOmUXVl22lzQBRqNMiHFrsVtTIvaRnkilqpHR0tZl+q6aYduLT2EAjqv2KzTdCrbA4hjS5riYMtw5E3mTFvasqNHyQ9hnLDI7rDtQEbFx7V5+1UzMg5EHjnfuntTqOMmHTG/CfWc+o9KsspgaHrA9qSfgo1XuIwsAwx6TsQBJ3CJKOhsTWcTGcR1ADIcB3q3VHAn36VBPA93tVAIIQPCa4n5p/0+1JqzOR7vasBUc4ecA+iejNqOoNyTWxYxaLHODq3cbKXIkYFVn5rSeUdk7O2BfzjfB63Op4rSeUwfF2cag+y/36l1seWkm5oYXJDVGGu3UOYe0EZdS6fSpwuXcj+zXr1CfmMG7Un1LqjAr6iMV/tibWhEtp2WDCDBcAToSAe9Na1E/YgYOV9w6cyPDiuB1Ca8ROIQMzIi2aNjmg+k25tcbp9XcoZsZ+ceiGx12VtrFSArYmnUSIm+hmEt1ZkYsQjeCN8eKvYULmoZivjG8dyjGN6sOBAkSTutPeqI2p5P6NwtIxATOo9IBJkpG4m+4KV55nuD7ETKlQxLABzpk3kOgdUCZk5hHTc/J1MZTm3skFDGAWxvnqPsUBw1B7D7EdRz9GwNJw+3d4JT3VMizdcFtt8y4k9SkYMY/gex3sRioIuD2FI/Kn5BpBBjCcIJtNpMHq38EYa4wXb94Ph72RMDBJrc2cLjwwmc4QOqmYwuvrhPrVwGBuhAFRJWxZy13SQq9Svb0XTuiD4q4/OJuct6rv2cDICRfr3o7jQec/aJdBY5tjBMaRxn8EM2VmpsYxY7YoiddClOo2zUtjBRrOWi8pr/AIGmN9T/AGuXQq1EFaByn0vgKZ3VAO1rl26fy0kXNDL/ACO05oVv4o+wF0ulTXNeR2+z1v4o+w1dHp1DiAwmDMu0CrqH7tQWl6EXA2yh9TDuy1keAPDtT2MVfaNnBqsOAkAOBiIOTm65809q5HQOk1xDYImDqb5gZAjj2ptVxaY5t97jOgOiW2xlrHmxtnlNxzradqLaKDQOcHzBvLoGU3xHgtsG4QpPgmRGGxkneSb8Mkp7HG+giDDtbcI4p42cETgO4CTlpYuA6elS/ZQQ0YcjFwOs565pgJBLHMbmOM4uuLydSlU6LiTzmwJkc/OBGZ4E9aeNlYcTvNjF0NJMajTXeiGztcD8GIzghueZuCeCYNJ5lfzmZc0DEJgkiYgfKGpmOCuNqOEAuaJGZGfH0sk5lEgR5sT1QMzkmVKuH5FgN7RYcJyClKBbkpUhcy8Sb6QNN8HS6HaaxDhDxG6ATlvxK+8gWABEQDLYMTbjkqrNl5wgACBlEWN9LrRsZMr0qU84VIGWQgGZJzKCm4X+FGZg4RAjMnT8FbNCXxhENBjp5pBjCADNpQtoP0DZg3uMsO4azMLNDJRNdrWkGpOLIy2AIJnsCW9mR84G6wMG+2k5L0vM5xgA3EGLZ8IEjtCpVvSBDmSCDaYjKDGfR0KGWsxbXTk++IieYey0R/dDVcDID5M6RbuV1rcxjbi0G7qLuhVq7IN6jZAzOcxF+dqPBYxRr7O15bz3mZMECDaJkARom+agJpJmxxCJ04ai+9CW65dK0gyjWtK0XlQb8Wbf/Nbb+V66BVpb1oPKuyNmp8ao+w9dun8tJyuaGWORwTs1b+MPsNXTNlFo0Fr9ANt+a5zyMU52Wt/H/wCNi6bSat1HlqG1oRZYyyVW9IS8Ni8WkHQ77gwnMI42ROJBkNBEcJBnSeHgoQsCjHoh5tckYDYkmNQAg5sHnmAcObTclpnKOpEKzpOHBIEETr2C1041CCYZM6yYmANxhORIulUBJ57ogHSc3TkOjsQU3NNy5xFjzoscxYdVulWaeITzRl226EFKq/E6Q3TUzlpa/XvWABtNujiYyEkiezO6LzQAjn84/T3m3BGxxtL2hpiBwOV5S6+0hpIxNIzsAYvEenY3t1p+DSBVpjC84XHgS6MpynpWCkHRZ3owDLhGR0N9OxPL2tEYucSN03yz1ASWlrjPnHWAmwAgE7hkb33LQhTAe2wHm3H0s7Zyd/GFlWkPmuFokERoN/qRveH5PdecMRFgL2CyrWbnL7gx6QyvkhwMmGnhkBkg73C+e870k7NIJDGycrNkGM56eCZRpy4gh8xckmBJixIG7MblFgcqh9In9IM79Z0WaMG5uga2IsJjpEQgfsjrYQwC09oM5aIzhb8l5J/fOcazv3KaYbZzWOuBloNLE2WyETtNF05NiM5M6fRVOo1xvzILQQOkZ9E2zVx1z+iImcwy5uReVWOz4SB5sQQATbojflqudRdJWaSLEtPATI43KVUaffJWxRBceZggcLyTfm9HeoqMUiec9pvK51yrPmhT0+F6rNeuk1qZz7lzjlaZ8DS/i/7HLv03lpOd1e2z1uRQfE6v/cH/ANdNdMAgSucchw+J1f8AuHf+ukujAmfBbqXF2oLWhDqRkT+Peq1Xam48LnEWOWMGQRqMxdWmTCT+S1CZLm6ZB06Zc7XVclMF5CA2m03xkkg5VHThmMgQmkgk+nIOXwkSDME+jFo3X1CcKbwAJabZwc+o5exDSa4QBUEiJkSdN7rapWWQPMKm1jxiLHXE3JOY053v2qxSaA2AwjpDdI3lR5l1ueAZ0adx+lYInUCSedEj5oi9vCMl0RyYTqcWwTax5umQ3/ioYxwuWtFhabbzoclLaBDWw4y0AHunPrWVdmLmnnGToSMIzjIb47FRBLwXBwcGwWnU+MWWAvtZvVPbkhruDWl5LiBMwAdcrDT1LVqP+JqrWioWQzCDhh2LCGjc4gOj6MSOtaSqaW1kbM9pLSGkEiTv1kQRF+lDUe7FYsIGQuXC1zAOaayg1zb3B4uy/BTU2VpGoyyJAz3A7lszSKJfIlwvNoI0OUk6wl+bqaubcGwBnqMz+KtVNmBAG66WNhZ80G5jrMwhpiqiq1r+bLx1A3ym8wTxsmEuGKHgBv0ctcpuYOfBNdsbMsIgAAWGQsAg/Jm54W9nvCmGipkrvrQbvzkxAAMWHX4wq9R5IB85N9WgG4IkDXMWV52zAwS0dg9+Kk0huHYLLnDOiaR5mzPGJwxOdhDQMi2DMEEZ7uEFMr4RnEq24HReTtVB3pFxa7c1rTGhIJHo+Kh5FrMKpTBFu2eK5tywkfk9OP1w6oY9dC82XA88zZxlo0iMwBFu9c/5YG/FaeX6cd9Op79a7dN5qSby9tmheQP8b7VsTCyg8Na5xcQWNNyAJkicgOxejU5VvKJIPnmg2yp04MaEFpssWL7jtUNy6V9Hy1XUlCZ6ezct23NzbQcOLHDwfHcpfy47fMhtADdgd441ixTgW/5HEq5J/Plt/wA3Z/q3/wD2JP56dv0FAf8Ajd99YsWwLf8AKNiV8jBy4+UP2P1bvvrDy4+UP2H1bvvrFicG3wGJVySOXLyhGVD6t331H57fKAGdIT+zceGr+jvWLFsG3wbEq5E1uWPbajCyq2jUaSDBY4ZEOA5r8gQFWo8qW0saGsZSDQMOGDEREZzChYjAt8FY1fJ6A5b9vGTaP9LvvIfz2+UJn4H+g/eWLEf+e3wGLXyR+ezyhvo/Vn7yE8tHlH51LL9X/wDpYsVYNvg2JXyQ/lo8oH5VL+g/eQHlj8oR6VP+j+6lYjAt/wAo2LXyA7lh8ofPp/V/3S38rnlEiPOsHRTbPesWLYFv+UbFr5FfnU8ofrh/Qz2KTyreUD/mt/oapWJwLf8AK+jYtfLK1flI252dbsa1eV5R8u19pAFWoXgGQDlOWixYmm1RS5SQO5U1D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arqweb.com/callisianus/libervb2.jp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IN" b="1" dirty="0" smtClean="0"/>
              <a:t>Analysis of His works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chemeClr val="bg1"/>
                </a:solidFill>
              </a:rPr>
              <a:t>    </a:t>
            </a:r>
            <a:r>
              <a:rPr lang="en-IN" dirty="0" smtClean="0">
                <a:solidFill>
                  <a:schemeClr val="bg1"/>
                </a:solidFill>
              </a:rPr>
              <a:t>The first comment to make about his masterpiece is that it is a little difficult to tell how close to the original is the book which has come down to us today. It is clear that the work has been regarded as an architect's manual from the time it was written up to the middle ages, so has been improved over the years as one does with a manual. The second comment must be that, for Vitruvius, architecture had a much wider scope than we would consider today. For example water clocks, sundials and pumps are all described by Vitruvius, topics which would hardly be considered to be part of the study of architecture today. Next we note Vitruvius's interest in history - this means that we are treated to information about earlier works and scientists which would otherwise have been lost.</a:t>
            </a:r>
          </a:p>
          <a:p>
            <a:pPr>
              <a:buNone/>
            </a:pPr>
            <a:endParaRPr lang="en-IN" dirty="0">
              <a:solidFill>
                <a:schemeClr val="bg1"/>
              </a:solidFill>
            </a:endParaRPr>
          </a:p>
        </p:txBody>
      </p:sp>
      <p:sp>
        <p:nvSpPr>
          <p:cNvPr id="1026" name="AutoShape 2" descr="http://www.arqweb.com/callisianus/libervb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http://www.arqweb.com/callisianus/libervb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229600" cy="4526280"/>
          </a:xfrm>
        </p:spPr>
        <p:txBody>
          <a:bodyPr>
            <a:normAutofit fontScale="85000" lnSpcReduction="20000"/>
          </a:bodyPr>
          <a:lstStyle/>
          <a:p>
            <a:pPr>
              <a:buNone/>
            </a:pPr>
            <a:r>
              <a:rPr lang="en-IN" dirty="0" smtClean="0"/>
              <a:t>    Vitruvius </a:t>
            </a:r>
            <a:r>
              <a:rPr lang="en-IN" dirty="0" smtClean="0"/>
              <a:t>believes that the architect needs to have studied many disciplines</a:t>
            </a:r>
            <a:r>
              <a:rPr lang="en-IN" dirty="0" smtClean="0"/>
              <a:t>:-</a:t>
            </a:r>
          </a:p>
          <a:p>
            <a:pPr>
              <a:buNone/>
            </a:pPr>
            <a:endParaRPr lang="en-IN" dirty="0" smtClean="0"/>
          </a:p>
          <a:p>
            <a:pPr>
              <a:buNone/>
            </a:pPr>
            <a:r>
              <a:rPr lang="en-IN" i="1" dirty="0" smtClean="0"/>
              <a:t> </a:t>
            </a:r>
            <a:r>
              <a:rPr lang="en-IN" i="1" dirty="0" smtClean="0"/>
              <a:t>    “ Let </a:t>
            </a:r>
            <a:r>
              <a:rPr lang="en-IN" i="1" dirty="0" smtClean="0"/>
              <a:t>him be educated, skilful with the pencil, instructed in geometry, know much history, have followed the philosophers with attention, understand music, have some knowledge of medicine, know the opinions of the jurists, and be on with astronomy and the theory of the heavens</a:t>
            </a:r>
            <a:r>
              <a:rPr lang="en-IN" i="1" dirty="0" smtClean="0"/>
              <a:t>.”</a:t>
            </a:r>
          </a:p>
          <a:p>
            <a:pPr>
              <a:buNone/>
            </a:pPr>
            <a:endParaRPr lang="en-IN" i="1" dirty="0" smtClean="0"/>
          </a:p>
          <a:p>
            <a:pPr>
              <a:buNone/>
            </a:pPr>
            <a:r>
              <a:rPr lang="en-IN" i="1" dirty="0" smtClean="0"/>
              <a:t> </a:t>
            </a:r>
            <a:r>
              <a:rPr lang="en-IN" i="1" dirty="0" smtClean="0"/>
              <a:t>   </a:t>
            </a:r>
            <a:r>
              <a:rPr lang="en-IN" dirty="0" smtClean="0"/>
              <a:t>Accordingly</a:t>
            </a:r>
            <a:r>
              <a:rPr lang="en-IN" dirty="0" smtClean="0"/>
              <a:t>, Vitruvius proceeded with a lengthy homily on education.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IN" dirty="0" smtClean="0"/>
              <a:t>    The </a:t>
            </a:r>
            <a:r>
              <a:rPr lang="en-IN" dirty="0" smtClean="0"/>
              <a:t>architect should not only be skilled in drawing, but also have a working grasp of arrange of subjects: </a:t>
            </a:r>
          </a:p>
          <a:p>
            <a:pPr lvl="0"/>
            <a:r>
              <a:rPr lang="en-IN" dirty="0" smtClean="0"/>
              <a:t>Geometry( since this bears on planning and optics)</a:t>
            </a:r>
          </a:p>
          <a:p>
            <a:pPr lvl="0"/>
            <a:r>
              <a:rPr lang="en-IN" dirty="0" smtClean="0"/>
              <a:t>History(so as to explain the origin of  architectural forms)</a:t>
            </a:r>
          </a:p>
          <a:p>
            <a:pPr lvl="0"/>
            <a:r>
              <a:rPr lang="en-IN" dirty="0" smtClean="0"/>
              <a:t>Philosophy(for moral education )</a:t>
            </a:r>
          </a:p>
          <a:p>
            <a:pPr lvl="0"/>
            <a:r>
              <a:rPr lang="en-IN" dirty="0" smtClean="0"/>
              <a:t>Music(it has practical application  for adjusting the tension of catapults as well as in acoustics.)</a:t>
            </a:r>
          </a:p>
          <a:p>
            <a:pPr lvl="0"/>
            <a:r>
              <a:rPr lang="en-IN" dirty="0" smtClean="0"/>
              <a:t>Medicine(to access the healthiness of sites and source water)</a:t>
            </a:r>
          </a:p>
          <a:p>
            <a:pPr lvl="0"/>
            <a:r>
              <a:rPr lang="en-IN" dirty="0" smtClean="0"/>
              <a:t>Law(to advice party wall agreements and contracts)</a:t>
            </a:r>
          </a:p>
          <a:p>
            <a:pPr lvl="0"/>
            <a:r>
              <a:rPr lang="en-IN" dirty="0" smtClean="0"/>
              <a:t>Astronomy(so as to grasp the principles of sundial design and locate north, </a:t>
            </a:r>
            <a:r>
              <a:rPr lang="en-IN" dirty="0" err="1" smtClean="0"/>
              <a:t>south,east</a:t>
            </a:r>
            <a:r>
              <a:rPr lang="en-IN" dirty="0" smtClean="0"/>
              <a:t> and west.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IN" dirty="0" smtClean="0"/>
              <a:t>    Mathematics </a:t>
            </a:r>
            <a:r>
              <a:rPr lang="en-IN" dirty="0" smtClean="0"/>
              <a:t>plays an important role for Vitruvius</a:t>
            </a:r>
            <a:r>
              <a:rPr lang="en-IN" dirty="0" smtClean="0"/>
              <a:t>:-</a:t>
            </a:r>
          </a:p>
          <a:p>
            <a:pPr>
              <a:buNone/>
            </a:pPr>
            <a:endParaRPr lang="en-IN" dirty="0" smtClean="0"/>
          </a:p>
          <a:p>
            <a:pPr>
              <a:buNone/>
            </a:pPr>
            <a:r>
              <a:rPr lang="en-IN" i="1" dirty="0" smtClean="0"/>
              <a:t>    “Geometry </a:t>
            </a:r>
            <a:r>
              <a:rPr lang="en-IN" i="1" dirty="0" smtClean="0"/>
              <a:t>is of much assistance in architecture, and in particular it teaches us the use of the rule and compasses, by which especially we acquire readiness in making plans for buildings in their grounds, and rightly apply the square, the level, and the plummet. By means of optics, again, the light in buildings can be drawn from fixed quarters of the sky. It is true that it is by arithmetic that the cost of buildings are calculated and measurements are computed, but difficult questions involving symmetry are solved by means of geometrical theories and methods</a:t>
            </a:r>
            <a:r>
              <a:rPr lang="en-IN" i="1"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47500" lnSpcReduction="20000"/>
          </a:bodyPr>
          <a:lstStyle/>
          <a:p>
            <a:r>
              <a:rPr lang="en-US" dirty="0" smtClean="0"/>
              <a:t>DE ARCHITECTURA CONTENTS:</a:t>
            </a:r>
          </a:p>
          <a:p>
            <a:endParaRPr lang="en-US" dirty="0" smtClean="0">
              <a:solidFill>
                <a:schemeClr val="accent6">
                  <a:lumMod val="75000"/>
                </a:schemeClr>
              </a:solidFill>
            </a:endParaRPr>
          </a:p>
          <a:p>
            <a:pPr>
              <a:buNone/>
            </a:pPr>
            <a:r>
              <a:rPr lang="en-US" b="1" u="sng" dirty="0" smtClean="0">
                <a:solidFill>
                  <a:schemeClr val="accent6">
                    <a:lumMod val="75000"/>
                  </a:schemeClr>
                </a:solidFill>
              </a:rPr>
              <a:t>BOOK I</a:t>
            </a:r>
            <a:endParaRPr lang="en-IN" b="1" u="sng" dirty="0" smtClean="0">
              <a:solidFill>
                <a:schemeClr val="accent6">
                  <a:lumMod val="75000"/>
                </a:schemeClr>
              </a:solidFill>
            </a:endParaRPr>
          </a:p>
          <a:p>
            <a:r>
              <a:rPr lang="en-IN" dirty="0" smtClean="0"/>
              <a:t>Dedication to the Emperor; branches of knowledge that an architect must be acquainted with; the factors involved in </a:t>
            </a:r>
            <a:r>
              <a:rPr lang="en-IN" b="1" dirty="0" err="1" smtClean="0"/>
              <a:t>siting</a:t>
            </a:r>
            <a:r>
              <a:rPr lang="en-IN" b="1" dirty="0" smtClean="0"/>
              <a:t> a town</a:t>
            </a:r>
            <a:r>
              <a:rPr lang="en-IN" dirty="0" smtClean="0"/>
              <a:t> and designing its walls, including a rather odd extended explanation of the various winds.</a:t>
            </a:r>
          </a:p>
          <a:p>
            <a:pPr>
              <a:buNone/>
            </a:pPr>
            <a:r>
              <a:rPr lang="en-IN" b="1" u="sng" dirty="0" smtClean="0">
                <a:solidFill>
                  <a:srgbClr val="FF0000"/>
                </a:solidFill>
                <a:hlinkClick r:id="rId2"/>
              </a:rPr>
              <a:t>BOOK II</a:t>
            </a:r>
            <a:endParaRPr lang="en-IN" u="sng" dirty="0" smtClean="0">
              <a:solidFill>
                <a:srgbClr val="FF0000"/>
              </a:solidFill>
            </a:endParaRPr>
          </a:p>
          <a:p>
            <a:r>
              <a:rPr lang="en-IN" dirty="0" smtClean="0"/>
              <a:t>A story about </a:t>
            </a:r>
            <a:r>
              <a:rPr lang="en-IN" dirty="0" err="1" smtClean="0"/>
              <a:t>Dinocrates</a:t>
            </a:r>
            <a:r>
              <a:rPr lang="en-IN" dirty="0" smtClean="0"/>
              <a:t>, architect to Alexander the Great, serves as prologue. Second prologue, on the origins of architecture; but most of the book is </a:t>
            </a:r>
            <a:r>
              <a:rPr lang="en-IN" dirty="0" err="1" smtClean="0"/>
              <a:t>about</a:t>
            </a:r>
            <a:r>
              <a:rPr lang="en-IN" b="1" dirty="0" err="1" smtClean="0"/>
              <a:t>materials</a:t>
            </a:r>
            <a:r>
              <a:rPr lang="en-IN" dirty="0" smtClean="0"/>
              <a:t>: bricks, sand, lime, </a:t>
            </a:r>
            <a:r>
              <a:rPr lang="en-IN" dirty="0" err="1" smtClean="0"/>
              <a:t>pozzolan</a:t>
            </a:r>
            <a:r>
              <a:rPr lang="en-IN" dirty="0" smtClean="0"/>
              <a:t> concrete; kinds of stone and types of stone masonry; timber.</a:t>
            </a:r>
          </a:p>
          <a:p>
            <a:pPr>
              <a:buNone/>
            </a:pPr>
            <a:r>
              <a:rPr lang="en-IN" b="1" dirty="0" smtClean="0">
                <a:hlinkClick r:id="rId3"/>
              </a:rPr>
              <a:t>BOOK III</a:t>
            </a:r>
            <a:endParaRPr lang="en-IN" dirty="0" smtClean="0"/>
          </a:p>
          <a:p>
            <a:r>
              <a:rPr lang="en-IN" dirty="0" smtClean="0"/>
              <a:t>Some comments on the chance nature of fame in the arts serve as a rather irrelevant prologue: it seems clear Vitruvius felt he had to have one. The book then proceeds to </a:t>
            </a:r>
            <a:r>
              <a:rPr lang="en-IN" b="1" dirty="0" smtClean="0"/>
              <a:t>temples</a:t>
            </a:r>
            <a:r>
              <a:rPr lang="en-IN" dirty="0" smtClean="0"/>
              <a:t>, setting forth some basic definitions, then describing a canon for the construction of temples of the Ionic order.</a:t>
            </a:r>
          </a:p>
          <a:p>
            <a:pPr>
              <a:buNone/>
            </a:pPr>
            <a:r>
              <a:rPr lang="en-IN" b="1" dirty="0" smtClean="0">
                <a:hlinkClick r:id="rId4"/>
              </a:rPr>
              <a:t>BOOK IV</a:t>
            </a:r>
            <a:endParaRPr lang="en-IN" dirty="0" smtClean="0"/>
          </a:p>
          <a:p>
            <a:r>
              <a:rPr lang="en-IN" dirty="0" smtClean="0"/>
              <a:t>Corinthian and Doric temples; temple doors and altars; the Tuscan order, which Vitruvius seems to find primitive.</a:t>
            </a:r>
          </a:p>
          <a:p>
            <a:pPr>
              <a:buNone/>
            </a:pPr>
            <a:r>
              <a:rPr lang="en-IN" b="1" dirty="0" smtClean="0">
                <a:hlinkClick r:id="rId5"/>
              </a:rPr>
              <a:t>BOOK V</a:t>
            </a:r>
            <a:endParaRPr lang="en-IN" dirty="0" smtClean="0"/>
          </a:p>
          <a:p>
            <a:r>
              <a:rPr lang="en-IN" dirty="0" smtClean="0"/>
              <a:t>In which the author warns you that architecture is highly technical, then proves it in spades in his exposition of </a:t>
            </a:r>
            <a:r>
              <a:rPr lang="en-IN" b="1" dirty="0" smtClean="0"/>
              <a:t>civil public spaces</a:t>
            </a:r>
            <a:r>
              <a:rPr lang="en-IN" dirty="0" smtClean="0"/>
              <a:t>: the forum, the basilica, the theatre and its porticos, the </a:t>
            </a:r>
            <a:r>
              <a:rPr lang="en-IN" dirty="0" err="1" smtClean="0"/>
              <a:t>palaestra</a:t>
            </a:r>
            <a:r>
              <a:rPr lang="en-IN" dirty="0" smtClean="0"/>
              <a:t> and the baths; </a:t>
            </a:r>
            <a:r>
              <a:rPr lang="en-IN" dirty="0" err="1" smtClean="0"/>
              <a:t>harbors</a:t>
            </a:r>
            <a:r>
              <a:rPr lang="en-IN" dirty="0" smtClean="0"/>
              <a:t>. Vitruvius takes particular delight in the acoustics of the theatre about which he seems to know much, much more than he has allowed himself to tell us for fear of boring us: it's a pity.</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764704"/>
            <a:ext cx="8229600" cy="5407813"/>
          </a:xfrm>
        </p:spPr>
        <p:txBody>
          <a:bodyPr>
            <a:normAutofit fontScale="47500" lnSpcReduction="20000"/>
          </a:bodyPr>
          <a:lstStyle/>
          <a:p>
            <a:pPr>
              <a:buNone/>
            </a:pPr>
            <a:r>
              <a:rPr lang="en-IN" b="1" dirty="0" smtClean="0">
                <a:hlinkClick r:id="rId2"/>
              </a:rPr>
              <a:t>BOOK VI</a:t>
            </a:r>
            <a:endParaRPr lang="en-IN" dirty="0" smtClean="0"/>
          </a:p>
          <a:p>
            <a:r>
              <a:rPr lang="en-IN" dirty="0" smtClean="0"/>
              <a:t>Prologue: poor but honest makes a good architect. A second sort of prologue on the diversity of mankind from climate to climate, easing into the topic of </a:t>
            </a:r>
            <a:r>
              <a:rPr lang="en-IN" b="1" dirty="0" smtClean="0"/>
              <a:t>private houses</a:t>
            </a:r>
            <a:r>
              <a:rPr lang="en-IN" dirty="0" smtClean="0"/>
              <a:t>: their construction should depend on the climate as well. Layout of the Roman house and the Greek house; considerations of weather, the function of the rooms, the owner's social position.</a:t>
            </a:r>
          </a:p>
          <a:p>
            <a:pPr>
              <a:buNone/>
            </a:pPr>
            <a:r>
              <a:rPr lang="en-IN" b="1" dirty="0" smtClean="0">
                <a:hlinkClick r:id="rId3"/>
              </a:rPr>
              <a:t>BOOK VII</a:t>
            </a:r>
            <a:endParaRPr lang="en-IN" dirty="0" smtClean="0"/>
          </a:p>
          <a:p>
            <a:r>
              <a:rPr lang="en-IN" dirty="0" smtClean="0"/>
              <a:t>Long prologue on the importance of sharing knowledge, and, conversely, not plagiarizing. True to his word, Vitruvius then shares with us his recipes for interior decoration: the preparation and execution of </a:t>
            </a:r>
            <a:r>
              <a:rPr lang="en-IN" b="1" dirty="0" smtClean="0"/>
              <a:t>wall paintings</a:t>
            </a:r>
            <a:r>
              <a:rPr lang="en-IN" dirty="0" smtClean="0"/>
              <a:t>: lime, stucco, plaster, pigments.</a:t>
            </a:r>
          </a:p>
          <a:p>
            <a:pPr>
              <a:buNone/>
            </a:pPr>
            <a:r>
              <a:rPr lang="en-IN" b="1" dirty="0" smtClean="0">
                <a:hlinkClick r:id="rId4"/>
              </a:rPr>
              <a:t>BOOK VIII</a:t>
            </a:r>
            <a:endParaRPr lang="en-IN" dirty="0" smtClean="0"/>
          </a:p>
          <a:p>
            <a:r>
              <a:rPr lang="en-IN" b="1" dirty="0" smtClean="0"/>
              <a:t>Water:</a:t>
            </a:r>
            <a:r>
              <a:rPr lang="en-IN" dirty="0" smtClean="0"/>
              <a:t> how to find it, where it comes from, types of water, how to judge its quality; how to transport it (aqueducts). A disappointing book though, since most of it is given over to anecdotal material, cribbed from other authors, about the effects of waters from various </a:t>
            </a:r>
            <a:r>
              <a:rPr lang="en-IN" dirty="0" smtClean="0"/>
              <a:t>sources</a:t>
            </a:r>
            <a:r>
              <a:rPr lang="en-IN" dirty="0" smtClean="0"/>
              <a:t>.</a:t>
            </a:r>
          </a:p>
          <a:p>
            <a:pPr>
              <a:buNone/>
            </a:pPr>
            <a:r>
              <a:rPr lang="en-IN" b="1" dirty="0" smtClean="0">
                <a:hlinkClick r:id="rId5"/>
              </a:rPr>
              <a:t>BOOK IX</a:t>
            </a:r>
            <a:endParaRPr lang="en-IN" dirty="0" smtClean="0"/>
          </a:p>
          <a:p>
            <a:r>
              <a:rPr lang="en-IN" dirty="0" smtClean="0"/>
              <a:t>Prologue: architects deserve more </a:t>
            </a:r>
            <a:r>
              <a:rPr lang="en-IN" dirty="0" err="1" smtClean="0"/>
              <a:t>honor</a:t>
            </a:r>
            <a:r>
              <a:rPr lang="en-IN" dirty="0" smtClean="0"/>
              <a:t> than wrestlers. Useful technical achievements of architects: a method of doubling a square, a method of constructing a right triangle, Archimedes and the crown. Sundials and water-clocks, preceded by a long section on the planets and the constellations.</a:t>
            </a:r>
          </a:p>
          <a:p>
            <a:pPr>
              <a:buNone/>
            </a:pPr>
            <a:r>
              <a:rPr lang="en-IN" b="1" dirty="0" smtClean="0">
                <a:hlinkClick r:id="rId6"/>
              </a:rPr>
              <a:t>BOOK X</a:t>
            </a:r>
            <a:endParaRPr lang="en-IN" dirty="0" smtClean="0"/>
          </a:p>
          <a:p>
            <a:r>
              <a:rPr lang="en-IN" dirty="0" smtClean="0"/>
              <a:t>Prologue: a proposal on how to deal with cost overruns. The book then details many kinds of </a:t>
            </a:r>
            <a:r>
              <a:rPr lang="en-IN" b="1" dirty="0" smtClean="0"/>
              <a:t>machines</a:t>
            </a:r>
            <a:r>
              <a:rPr lang="en-IN" dirty="0" smtClean="0"/>
              <a:t> used in civil and military engineering: pulley-based machines for lifting and transporting weights; the principle of the lever; machines that convert rotary to linear motion and vice-versa, including the water-screw. The hydraulic organ. An odometer of sorts. Siege machines: catapults, scorpions, </a:t>
            </a:r>
            <a:r>
              <a:rPr lang="en-IN" dirty="0" err="1" smtClean="0"/>
              <a:t>balistae</a:t>
            </a:r>
            <a:r>
              <a:rPr lang="en-IN" dirty="0" smtClean="0"/>
              <a:t>, tortoises and how to defend against them.</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776</TotalTime>
  <Words>1623</Words>
  <Application>Microsoft Office PowerPoint</Application>
  <PresentationFormat>On-screen Show (4:3)</PresentationFormat>
  <Paragraphs>132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Foundry</vt:lpstr>
      <vt:lpstr>Slide 1</vt:lpstr>
      <vt:lpstr>Who was He?</vt:lpstr>
      <vt:lpstr>Slide 3</vt:lpstr>
      <vt:lpstr>Analysis of His works </vt:lpstr>
      <vt:lpstr>Slide 5</vt:lpstr>
      <vt:lpstr>Slide 6</vt:lpstr>
      <vt:lpstr>Slide 7</vt:lpstr>
      <vt:lpstr>Slide 8</vt:lpstr>
      <vt:lpstr>Slide 9</vt:lpstr>
      <vt:lpstr>Analysis of Character </vt:lpstr>
      <vt:lpstr>Slide 11</vt:lpstr>
      <vt:lpstr>Slide 12</vt:lpstr>
      <vt:lpstr>Symmetria </vt:lpstr>
      <vt:lpstr>Slide 14</vt:lpstr>
      <vt:lpstr>Slide 15</vt:lpstr>
      <vt:lpstr>Slide 16</vt:lpstr>
      <vt:lpstr>Slide 17</vt:lpstr>
      <vt:lpstr>Slide 18</vt:lpstr>
      <vt:lpstr>SIX PRINCIPLES OF DESIGN: </vt:lpstr>
      <vt:lpstr>Theories Of Beauty</vt:lpstr>
      <vt:lpstr>In the end</vt:lpstr>
      <vt:lpstr>Thank you</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Debaprana</dc:creator>
  <cp:lastModifiedBy>Debaprana</cp:lastModifiedBy>
  <cp:revision>76</cp:revision>
  <dcterms:created xsi:type="dcterms:W3CDTF">2014-03-24T22:37:45Z</dcterms:created>
  <dcterms:modified xsi:type="dcterms:W3CDTF">2014-03-30T16:33:25Z</dcterms:modified>
</cp:coreProperties>
</file>