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79" r:id="rId3"/>
    <p:sldId id="280" r:id="rId4"/>
    <p:sldId id="267" r:id="rId5"/>
    <p:sldId id="262" r:id="rId6"/>
    <p:sldId id="276" r:id="rId7"/>
    <p:sldId id="263" r:id="rId8"/>
    <p:sldId id="265" r:id="rId9"/>
    <p:sldId id="264" r:id="rId10"/>
    <p:sldId id="266" r:id="rId11"/>
    <p:sldId id="275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24579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24580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58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24584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24585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586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4587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2458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24589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0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59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24592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3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59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24595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6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59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24598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599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0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24601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02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03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24604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05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0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24607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08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09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24610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11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1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24613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14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15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24616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17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1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24619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20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2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24622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23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2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24625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26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2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24628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29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3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24631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32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3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24634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35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3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24637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38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3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24640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41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4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24643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44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4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24646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47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48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24649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50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24651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52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2465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24654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55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5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2465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5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5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24660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61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6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2466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6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6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24666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67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68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2466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7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7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24672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73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74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246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77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24678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79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8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2468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8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468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24684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24685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</p:grpSp>
          <p:grpSp>
            <p:nvGrpSpPr>
              <p:cNvPr id="24686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687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4688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89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90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91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92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93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4694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4695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4696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24697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698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699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0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1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2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3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4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5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6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7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8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09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710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471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1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13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14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15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4D9AF5-0992-444D-BBD1-4C484F30C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48F10-DFAB-430A-9F6F-8BAC86C086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9F03D-8642-4382-BAA3-D514FC205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01556-06A6-4C9B-B7C5-BA53FB9DF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C0048-C57D-4BE1-B596-090A19AD7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A2F7D-0004-4E4B-A3C0-34D60F129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4A1AE-886A-4CE5-8C21-857FC43D4C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E77DB-C85E-4E42-9343-1A50705D15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E58EB-D9DC-420A-89FF-24C789A9B4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7F114-E10F-435C-B17A-AB17681F9C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9E935-5509-4B75-B0C8-0ED2C48446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3556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7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3559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3562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3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23565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3566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567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356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23569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357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7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7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3573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74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75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357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7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78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3579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80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81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358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8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84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3585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86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8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358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8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90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3591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92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93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359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9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96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3597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98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599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360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0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0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3603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04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05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360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0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08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3609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10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11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361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1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14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3615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16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1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361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1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20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3621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22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23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362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2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26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3627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28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29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363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3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63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63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363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363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3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37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3638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39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40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364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4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43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3644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45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46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364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4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4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3650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51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52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365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5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55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3656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57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58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365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6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61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3662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63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366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366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66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23667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68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69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0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1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2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3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4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5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6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7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8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79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0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1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2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3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4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5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6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7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688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3689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690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69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369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369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D08656B-DAE9-41AC-82BD-D15FED811E7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n/imgres?imgurl=http://www.indiapicks.com/annapurna/B_Nasik_Vihara.jpg&amp;imgrefurl=http://www.indiapicks.com/annapurna/B_Buddhist.htm&amp;h=427&amp;w=609&amp;sz=29&amp;hl=en&amp;start=1&amp;um=1&amp;tbnid=yff0NrJi4a1vDM:&amp;tbnh=95&amp;tbnw=136&amp;prev=/images?q=vihara+at+nasik&amp;svnum=10&amp;um=1&amp;hl=en&amp;sa=G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nstructional1.calstatela.edu/bevans/Art101/Art101B-0-India/WebPage-Thumb.00003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karbhaja1x01x03"/>
          <p:cNvPicPr>
            <a:picLocks noChangeAspect="1" noChangeArrowheads="1"/>
          </p:cNvPicPr>
          <p:nvPr/>
        </p:nvPicPr>
        <p:blipFill>
          <a:blip r:embed="rId2">
            <a:lum bright="52000" contrast="-28000"/>
          </a:blip>
          <a:srcRect/>
          <a:stretch>
            <a:fillRect/>
          </a:stretch>
        </p:blipFill>
        <p:spPr bwMode="auto">
          <a:xfrm>
            <a:off x="304800" y="587375"/>
            <a:ext cx="8534400" cy="5516563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98663"/>
            <a:ext cx="7772400" cy="1265237"/>
          </a:xfrm>
          <a:noFill/>
          <a:ln/>
        </p:spPr>
        <p:txBody>
          <a:bodyPr/>
          <a:lstStyle/>
          <a:p>
            <a:r>
              <a:rPr lang="en-US" sz="2800" b="1" dirty="0">
                <a:solidFill>
                  <a:srgbClr val="990000"/>
                </a:solidFill>
                <a:latin typeface="Papyrus " pitchFamily="66" charset="0"/>
              </a:rPr>
              <a:t>BUDDHIST ARCHITECTURE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sz="2800" b="1" dirty="0" err="1">
                <a:latin typeface="Papyrus " pitchFamily="66" charset="0"/>
              </a:rPr>
              <a:t>Hinayana</a:t>
            </a:r>
            <a:r>
              <a:rPr lang="en-US" sz="2800" b="1" dirty="0">
                <a:latin typeface="Papyrus " pitchFamily="66" charset="0"/>
              </a:rPr>
              <a:t> or Early Phase</a:t>
            </a:r>
          </a:p>
          <a:p>
            <a:r>
              <a:rPr lang="en-US" sz="2800" b="1" dirty="0">
                <a:latin typeface="Papyrus " pitchFamily="66" charset="0"/>
              </a:rPr>
              <a:t>200BC – 200AD</a:t>
            </a:r>
          </a:p>
          <a:p>
            <a:r>
              <a:rPr lang="en-US" sz="2800" b="1" dirty="0">
                <a:latin typeface="Papyrus " pitchFamily="66" charset="0"/>
              </a:rPr>
              <a:t>Rock cut </a:t>
            </a:r>
            <a:r>
              <a:rPr lang="en-US" sz="2800" b="1" dirty="0" err="1">
                <a:latin typeface="Papyrus " pitchFamily="66" charset="0"/>
              </a:rPr>
              <a:t>Chaityas</a:t>
            </a:r>
            <a:r>
              <a:rPr lang="en-US" sz="2800" b="1" dirty="0">
                <a:latin typeface="Papyrus " pitchFamily="66" charset="0"/>
              </a:rPr>
              <a:t> and </a:t>
            </a:r>
            <a:r>
              <a:rPr lang="en-US" sz="2800" b="1" dirty="0" err="1">
                <a:latin typeface="Papyrus " pitchFamily="66" charset="0"/>
              </a:rPr>
              <a:t>Viharas</a:t>
            </a:r>
            <a:endParaRPr lang="en-US" sz="2800" b="1" dirty="0">
              <a:latin typeface="Papyrus " pitchFamily="66" charset="0"/>
            </a:endParaRPr>
          </a:p>
          <a:p>
            <a:r>
              <a:rPr lang="en-US" sz="2800" b="1" dirty="0" err="1">
                <a:latin typeface="Papyrus " pitchFamily="66" charset="0"/>
              </a:rPr>
              <a:t>Egs</a:t>
            </a:r>
            <a:r>
              <a:rPr lang="en-US" sz="2800" b="1" dirty="0">
                <a:latin typeface="Papyrus " pitchFamily="66" charset="0"/>
              </a:rPr>
              <a:t>. at </a:t>
            </a:r>
            <a:r>
              <a:rPr lang="en-US" sz="2800" b="1" dirty="0" err="1">
                <a:latin typeface="Papyrus " pitchFamily="66" charset="0"/>
              </a:rPr>
              <a:t>Bhaja</a:t>
            </a:r>
            <a:r>
              <a:rPr lang="en-US" sz="2800" b="1" dirty="0">
                <a:latin typeface="Papyrus " pitchFamily="66" charset="0"/>
              </a:rPr>
              <a:t>, Karle, Nasik, Ajanta, </a:t>
            </a:r>
            <a:r>
              <a:rPr lang="en-US" sz="2800" b="1" dirty="0" err="1">
                <a:latin typeface="Papyrus " pitchFamily="66" charset="0"/>
              </a:rPr>
              <a:t>Ellora</a:t>
            </a:r>
            <a:endParaRPr lang="en-US" sz="2800" b="1" dirty="0">
              <a:latin typeface="Papyrus 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>
                <a:solidFill>
                  <a:srgbClr val="990000"/>
                </a:solidFill>
                <a:latin typeface="Papyrus" pitchFamily="66" charset="0"/>
              </a:rPr>
              <a:t>ROCK CUT CHAITYAS</a:t>
            </a:r>
          </a:p>
          <a:p>
            <a:pPr eaLnBrk="1" hangingPunct="1"/>
            <a:r>
              <a:rPr lang="en-US" sz="2800" b="1">
                <a:solidFill>
                  <a:srgbClr val="990000"/>
                </a:solidFill>
                <a:latin typeface="Papyrus" pitchFamily="66" charset="0"/>
              </a:rPr>
              <a:t>CHAITYA AT KARLE    - 100 BC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548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latin typeface="Papyrus" pitchFamily="66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0" y="1066800"/>
            <a:ext cx="6096000" cy="458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  <a:latin typeface="Papyrus" pitchFamily="66" charset="0"/>
              </a:rPr>
              <a:t>Vaulting: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Papyrus" pitchFamily="66" charset="0"/>
              </a:rPr>
              <a:t>High arched vault with projecting ribs of wood attached to the surface by means of plugs or </a:t>
            </a:r>
            <a:r>
              <a:rPr lang="en-US" sz="1600" b="1" dirty="0" err="1">
                <a:latin typeface="Papyrus" pitchFamily="66" charset="0"/>
              </a:rPr>
              <a:t>socketed</a:t>
            </a:r>
            <a:r>
              <a:rPr lang="en-US" sz="1600" b="1" dirty="0">
                <a:latin typeface="Papyrus" pitchFamily="66" charset="0"/>
              </a:rPr>
              <a:t> into grooves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The braces are wide planks with a curved outline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They converge to the center at the apsidal end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The </a:t>
            </a:r>
            <a:r>
              <a:rPr lang="en-US" sz="1600" b="1" dirty="0">
                <a:latin typeface="Papyrus" pitchFamily="66" charset="0"/>
              </a:rPr>
              <a:t>wooden accessories</a:t>
            </a:r>
            <a:r>
              <a:rPr lang="en-US" sz="1600" dirty="0">
                <a:latin typeface="Papyrus" pitchFamily="66" charset="0"/>
              </a:rPr>
              <a:t> seem to have been </a:t>
            </a:r>
            <a:r>
              <a:rPr lang="en-US" sz="1600" b="1" dirty="0">
                <a:latin typeface="Papyrus" pitchFamily="66" charset="0"/>
              </a:rPr>
              <a:t>painted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Under the domical roof is the </a:t>
            </a:r>
            <a:r>
              <a:rPr lang="en-US" sz="1600" b="1" dirty="0" err="1">
                <a:latin typeface="Papyrus" pitchFamily="66" charset="0"/>
              </a:rPr>
              <a:t>Stupa</a:t>
            </a:r>
            <a:endParaRPr lang="en-US" sz="1600" b="1" dirty="0">
              <a:latin typeface="Papyru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Plain cylindrical base with </a:t>
            </a:r>
            <a:r>
              <a:rPr lang="en-US" sz="1600" b="1" dirty="0">
                <a:latin typeface="Papyrus" pitchFamily="66" charset="0"/>
              </a:rPr>
              <a:t>2 diminishing tiers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Embellishment in the form of </a:t>
            </a:r>
            <a:r>
              <a:rPr lang="en-US" sz="1600" b="1" dirty="0">
                <a:latin typeface="Papyrus" pitchFamily="66" charset="0"/>
              </a:rPr>
              <a:t>2 bands of railing (</a:t>
            </a:r>
            <a:r>
              <a:rPr lang="en-US" sz="1600" b="1" dirty="0" err="1">
                <a:latin typeface="Papyrus" pitchFamily="66" charset="0"/>
              </a:rPr>
              <a:t>sanchi</a:t>
            </a:r>
            <a:r>
              <a:rPr lang="en-US" sz="1600" b="1" dirty="0">
                <a:latin typeface="Papyrus" pitchFamily="66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Papyrus" pitchFamily="66" charset="0"/>
              </a:rPr>
              <a:t>Massive </a:t>
            </a:r>
            <a:r>
              <a:rPr lang="en-US" sz="1600" b="1" dirty="0" err="1">
                <a:latin typeface="Papyrus" pitchFamily="66" charset="0"/>
              </a:rPr>
              <a:t>harmika</a:t>
            </a:r>
            <a:r>
              <a:rPr lang="en-US" sz="1600" dirty="0">
                <a:latin typeface="Papyrus" pitchFamily="66" charset="0"/>
              </a:rPr>
              <a:t> with rail pattern in low relief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b="1" dirty="0">
                <a:latin typeface="Papyrus" pitchFamily="66" charset="0"/>
              </a:rPr>
              <a:t>Wooden umbrella carved in pattern of a lotus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  <a:latin typeface="Papyrus" pitchFamily="66" charset="0"/>
              </a:rPr>
              <a:t>Lighting – Sun Windows: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The whole system of lighting depends on the </a:t>
            </a:r>
            <a:r>
              <a:rPr lang="en-US" sz="1600" dirty="0" err="1">
                <a:latin typeface="Papyrus" pitchFamily="66" charset="0"/>
              </a:rPr>
              <a:t>sn</a:t>
            </a:r>
            <a:r>
              <a:rPr lang="en-US" sz="1600" dirty="0">
                <a:latin typeface="Papyrus" pitchFamily="66" charset="0"/>
              </a:rPr>
              <a:t> window in the façade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Papyrus" pitchFamily="66" charset="0"/>
              </a:rPr>
              <a:t>Illuminated only from </a:t>
            </a:r>
            <a:r>
              <a:rPr lang="en-US" sz="1600">
                <a:latin typeface="Papyrus" pitchFamily="66" charset="0"/>
              </a:rPr>
              <a:t>one </a:t>
            </a:r>
            <a:r>
              <a:rPr lang="en-US" sz="1600" smtClean="0">
                <a:latin typeface="Papyrus" pitchFamily="66" charset="0"/>
              </a:rPr>
              <a:t>direction</a:t>
            </a:r>
            <a:endParaRPr lang="en-US" sz="1600" dirty="0">
              <a:latin typeface="Papyrus" pitchFamily="66" charset="0"/>
            </a:endParaRPr>
          </a:p>
        </p:txBody>
      </p:sp>
      <p:pic>
        <p:nvPicPr>
          <p:cNvPr id="12297" name="Picture 9" descr="karle3x1x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1143000"/>
            <a:ext cx="3333750" cy="516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t_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979863"/>
            <a:ext cx="4343400" cy="2878137"/>
          </a:xfrm>
          <a:prstGeom prst="rect">
            <a:avLst/>
          </a:prstGeom>
          <a:noFill/>
        </p:spPr>
      </p:pic>
      <p:pic>
        <p:nvPicPr>
          <p:cNvPr id="5124" name="Picture 4" descr="karbhaja1x01x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4343400" cy="2806700"/>
          </a:xfrm>
          <a:prstGeom prst="rect">
            <a:avLst/>
          </a:prstGeom>
          <a:noFill/>
        </p:spPr>
      </p:pic>
      <p:pic>
        <p:nvPicPr>
          <p:cNvPr id="5128" name="Picture 8" descr="Dscn2048_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685800"/>
            <a:ext cx="3962400" cy="2971800"/>
          </a:xfrm>
          <a:prstGeom prst="rect">
            <a:avLst/>
          </a:prstGeom>
          <a:noFill/>
        </p:spPr>
      </p:pic>
      <p:pic>
        <p:nvPicPr>
          <p:cNvPr id="5131" name="Picture 11" descr="bhajachaitya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143000"/>
            <a:ext cx="3505200" cy="2628900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 dirty="0">
                <a:solidFill>
                  <a:srgbClr val="990000"/>
                </a:solidFill>
                <a:latin typeface="Papyrus" pitchFamily="66" charset="0"/>
              </a:rPr>
              <a:t>ROCK CUT </a:t>
            </a:r>
            <a:r>
              <a:rPr lang="en-US" sz="3600" b="1" dirty="0" smtClean="0">
                <a:solidFill>
                  <a:srgbClr val="990000"/>
                </a:solidFill>
                <a:latin typeface="Papyrus" pitchFamily="66" charset="0"/>
              </a:rPr>
              <a:t>CHAITYAS</a:t>
            </a:r>
            <a:endParaRPr lang="en-US" sz="3600" b="1" dirty="0">
              <a:solidFill>
                <a:srgbClr val="990000"/>
              </a:solidFill>
              <a:latin typeface="Papyru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solidFill>
                  <a:srgbClr val="800000"/>
                </a:solidFill>
              </a:rPr>
              <a:t>MAHAYANA VIHARAS – 250 BC – 450 AD</a:t>
            </a:r>
          </a:p>
          <a:p>
            <a:r>
              <a:rPr lang="en-US" sz="2400" b="1">
                <a:solidFill>
                  <a:srgbClr val="800000"/>
                </a:solidFill>
              </a:rPr>
              <a:t>Takht I Bahai - Gandhara</a:t>
            </a:r>
          </a:p>
        </p:txBody>
      </p:sp>
      <p:pic>
        <p:nvPicPr>
          <p:cNvPr id="13316" name="Picture 4" descr="Takhat-Bai--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914400"/>
            <a:ext cx="4000500" cy="2755900"/>
          </a:xfrm>
          <a:prstGeom prst="rect">
            <a:avLst/>
          </a:prstGeom>
          <a:noFill/>
        </p:spPr>
      </p:pic>
      <p:pic>
        <p:nvPicPr>
          <p:cNvPr id="13318" name="Picture 6" descr="bhai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308475"/>
            <a:ext cx="3962400" cy="2247900"/>
          </a:xfrm>
          <a:prstGeom prst="rect">
            <a:avLst/>
          </a:prstGeom>
          <a:noFill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762001"/>
            <a:ext cx="4572000" cy="69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cs typeface="Arial" charset="0"/>
              </a:rPr>
              <a:t>Salient Features: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axial plan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Rectangle of 200 ' long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court on the south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monastery on the north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all round terrace for votive </a:t>
            </a:r>
            <a:r>
              <a:rPr lang="en-US" sz="1600" dirty="0" err="1">
                <a:cs typeface="Arial" charset="0"/>
              </a:rPr>
              <a:t>stupas</a:t>
            </a:r>
            <a:r>
              <a:rPr lang="en-US" sz="1600" dirty="0">
                <a:cs typeface="Arial" charset="0"/>
              </a:rPr>
              <a:t>, small chapels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west is a conference/ assemble hall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Refectory, Vestment </a:t>
            </a:r>
            <a:r>
              <a:rPr lang="en-US" sz="1600" dirty="0" err="1">
                <a:cs typeface="Arial" charset="0"/>
              </a:rPr>
              <a:t>chamber,kitchen</a:t>
            </a:r>
            <a:r>
              <a:rPr lang="en-US" sz="1600" dirty="0">
                <a:cs typeface="Arial" charset="0"/>
              </a:rPr>
              <a:t> servant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	quarters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Courtyard-45' x 55'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platform 20 ' square 8 ' high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b="1" dirty="0">
                <a:cs typeface="Arial" charset="0"/>
              </a:rPr>
              <a:t>STUPA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total height= 50 '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6 tiered umbrella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elegant staircase on North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Circumambulation on top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processional path below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Enclosing the </a:t>
            </a: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on 3 sides small chapels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not in </a:t>
            </a:r>
            <a:r>
              <a:rPr lang="en-US" sz="1600" dirty="0" err="1">
                <a:cs typeface="Arial" charset="0"/>
              </a:rPr>
              <a:t>Hinayana</a:t>
            </a:r>
            <a:r>
              <a:rPr lang="en-US" sz="1600" dirty="0">
                <a:cs typeface="Arial" charset="0"/>
              </a:rPr>
              <a:t> Style  but to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>
                <a:cs typeface="Arial" charset="0"/>
              </a:rPr>
              <a:t>accommodate the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Budha</a:t>
            </a:r>
            <a:r>
              <a:rPr lang="en-US" sz="1600" dirty="0">
                <a:cs typeface="Arial" charset="0"/>
              </a:rPr>
              <a:t> statues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solidFill>
                  <a:srgbClr val="800000"/>
                </a:solidFill>
              </a:rPr>
              <a:t>MAHAYANA VIHARAS – 250 BC – 450 AD</a:t>
            </a:r>
          </a:p>
          <a:p>
            <a:r>
              <a:rPr lang="en-US" sz="2400" b="1">
                <a:solidFill>
                  <a:srgbClr val="800000"/>
                </a:solidFill>
              </a:rPr>
              <a:t>Takht I Bahai - Gandhara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762001"/>
            <a:ext cx="4572000" cy="69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cs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cs typeface="Arial" charset="0"/>
              </a:rPr>
              <a:t>Salient Features: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axial plan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Rectangle of 200 ' long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court on the south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monastery on the north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all round terrace for votive </a:t>
            </a:r>
            <a:r>
              <a:rPr lang="en-US" sz="1600" dirty="0" err="1">
                <a:cs typeface="Arial" charset="0"/>
              </a:rPr>
              <a:t>stupas</a:t>
            </a:r>
            <a:r>
              <a:rPr lang="en-US" sz="1600" dirty="0">
                <a:cs typeface="Arial" charset="0"/>
              </a:rPr>
              <a:t>, small chapels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west is a conference/ assemble hall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Refectory, Vestment </a:t>
            </a:r>
            <a:r>
              <a:rPr lang="en-US" sz="1600" dirty="0" err="1">
                <a:cs typeface="Arial" charset="0"/>
              </a:rPr>
              <a:t>chamber,kitchen</a:t>
            </a:r>
            <a:r>
              <a:rPr lang="en-US" sz="1600" dirty="0">
                <a:cs typeface="Arial" charset="0"/>
              </a:rPr>
              <a:t> servant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	quarters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Courtyard-45' x 55'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platform 20 ' square 8 ' high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b="1" dirty="0">
                <a:cs typeface="Arial" charset="0"/>
              </a:rPr>
              <a:t>STUPA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total height= 50 '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6 tiered umbrella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elegant staircase on North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Circumambulation on top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processional path below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Enclosing the </a:t>
            </a:r>
            <a:r>
              <a:rPr lang="en-US" sz="1600" dirty="0" err="1">
                <a:cs typeface="Arial" charset="0"/>
              </a:rPr>
              <a:t>stupa</a:t>
            </a:r>
            <a:r>
              <a:rPr lang="en-US" sz="1600" dirty="0">
                <a:cs typeface="Arial" charset="0"/>
              </a:rPr>
              <a:t> on 3 sides small chapels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>
                <a:cs typeface="Arial" charset="0"/>
              </a:rPr>
              <a:t>not in </a:t>
            </a:r>
            <a:r>
              <a:rPr lang="en-US" sz="1600" dirty="0" err="1">
                <a:cs typeface="Arial" charset="0"/>
              </a:rPr>
              <a:t>Hinayana</a:t>
            </a:r>
            <a:r>
              <a:rPr lang="en-US" sz="1600" dirty="0">
                <a:cs typeface="Arial" charset="0"/>
              </a:rPr>
              <a:t> Style  but to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>
                <a:cs typeface="Arial" charset="0"/>
              </a:rPr>
              <a:t>accommodate the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600" dirty="0" err="1">
                <a:cs typeface="Arial" charset="0"/>
              </a:rPr>
              <a:t>Budha</a:t>
            </a:r>
            <a:r>
              <a:rPr lang="en-US" sz="1600" dirty="0">
                <a:cs typeface="Arial" charset="0"/>
              </a:rPr>
              <a:t> statues</a:t>
            </a:r>
            <a:endParaRPr lang="en-US" sz="16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dirty="0">
              <a:cs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/>
          </a:p>
        </p:txBody>
      </p:sp>
      <p:pic>
        <p:nvPicPr>
          <p:cNvPr id="6" name="Picture 2" descr="Plate33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 l="33308" t="20798" r="8345" b="21281"/>
          <a:stretch>
            <a:fillRect/>
          </a:stretch>
        </p:blipFill>
        <p:spPr bwMode="auto">
          <a:xfrm rot="-131911">
            <a:off x="4529280" y="975221"/>
            <a:ext cx="4346050" cy="58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ga_takhtbhai_dannyy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4038600" cy="2692400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solidFill>
                  <a:srgbClr val="800000"/>
                </a:solidFill>
              </a:rPr>
              <a:t>MAHAYANA VIHARAS –</a:t>
            </a:r>
          </a:p>
          <a:p>
            <a:r>
              <a:rPr lang="en-US" sz="2400" b="1">
                <a:solidFill>
                  <a:srgbClr val="800000"/>
                </a:solidFill>
              </a:rPr>
              <a:t>Takht I Bahai - Gandhara</a:t>
            </a:r>
          </a:p>
        </p:txBody>
      </p:sp>
      <p:pic>
        <p:nvPicPr>
          <p:cNvPr id="14342" name="Picture 6" descr="p722008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43400"/>
            <a:ext cx="3048000" cy="2286000"/>
          </a:xfrm>
          <a:prstGeom prst="rect">
            <a:avLst/>
          </a:prstGeom>
          <a:noFill/>
        </p:spPr>
      </p:pic>
      <p:pic>
        <p:nvPicPr>
          <p:cNvPr id="14344" name="Picture 8" descr="TAKHT-I-BHAI-0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0"/>
            <a:ext cx="2286000" cy="1219200"/>
          </a:xfrm>
          <a:prstGeom prst="rect">
            <a:avLst/>
          </a:prstGeom>
          <a:noFill/>
        </p:spPr>
      </p:pic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267200" y="1219201"/>
            <a:ext cx="48768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sz="1800" dirty="0">
              <a:cs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>
                <a:cs typeface="Arial" charset="0"/>
              </a:rPr>
              <a:t>Roof</a:t>
            </a:r>
            <a:r>
              <a:rPr lang="en-US" sz="1800" dirty="0">
                <a:cs typeface="Arial" charset="0"/>
              </a:rPr>
              <a:t>-Cupola alternating with </a:t>
            </a:r>
            <a:r>
              <a:rPr lang="en-US" sz="1800" b="1" dirty="0" err="1">
                <a:cs typeface="Arial" charset="0"/>
              </a:rPr>
              <a:t>trifoil</a:t>
            </a:r>
            <a:r>
              <a:rPr lang="en-US" sz="1800" b="1" dirty="0">
                <a:cs typeface="Arial" charset="0"/>
              </a:rPr>
              <a:t> vault</a:t>
            </a:r>
            <a:endParaRPr lang="en-US" sz="1800" b="1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Cupola beehive hut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 err="1">
                <a:cs typeface="Arial" charset="0"/>
              </a:rPr>
              <a:t>Trifoil</a:t>
            </a:r>
            <a:r>
              <a:rPr lang="en-US" sz="1800" dirty="0">
                <a:cs typeface="Arial" charset="0"/>
              </a:rPr>
              <a:t> -conventional </a:t>
            </a:r>
            <a:r>
              <a:rPr lang="en-US" sz="1800" dirty="0" err="1">
                <a:cs typeface="Arial" charset="0"/>
              </a:rPr>
              <a:t>chaitya</a:t>
            </a:r>
            <a:r>
              <a:rPr lang="en-US" sz="1800" dirty="0">
                <a:cs typeface="Arial" charset="0"/>
              </a:rPr>
              <a:t> hall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No true arches</a:t>
            </a:r>
            <a:r>
              <a:rPr lang="en-US" sz="1800" b="1" dirty="0">
                <a:cs typeface="Arial" charset="0"/>
              </a:rPr>
              <a:t>- corbelling was done</a:t>
            </a:r>
            <a:endParaRPr lang="en-US" sz="1800" b="1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Court of </a:t>
            </a:r>
            <a:r>
              <a:rPr lang="en-US" sz="1800" dirty="0" err="1">
                <a:cs typeface="Arial" charset="0"/>
              </a:rPr>
              <a:t>stupa</a:t>
            </a:r>
            <a:r>
              <a:rPr lang="en-US" sz="1800" dirty="0">
                <a:cs typeface="Arial" charset="0"/>
              </a:rPr>
              <a:t> + monastery connected with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flight of steps passing through 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>
                <a:cs typeface="Arial" charset="0"/>
              </a:rPr>
              <a:t>open space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Open space contained- </a:t>
            </a:r>
            <a:r>
              <a:rPr lang="en-US" sz="1800" dirty="0" err="1">
                <a:cs typeface="Arial" charset="0"/>
              </a:rPr>
              <a:t>stupas</a:t>
            </a:r>
            <a:r>
              <a:rPr lang="en-US" sz="1800" dirty="0">
                <a:cs typeface="Arial" charset="0"/>
              </a:rPr>
              <a:t> and other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800" dirty="0">
                <a:cs typeface="Arial" charset="0"/>
              </a:rPr>
              <a:t>elements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Front of the monastery facing court of </a:t>
            </a:r>
            <a:r>
              <a:rPr lang="en-US" sz="1800" dirty="0" err="1">
                <a:cs typeface="Arial" charset="0"/>
              </a:rPr>
              <a:t>stupa</a:t>
            </a:r>
            <a:r>
              <a:rPr lang="en-US" sz="1800" dirty="0">
                <a:cs typeface="Arial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had a range of cells containing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>
                <a:cs typeface="Arial" charset="0"/>
              </a:rPr>
              <a:t>images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b="1" dirty="0" err="1">
                <a:cs typeface="Arial" charset="0"/>
              </a:rPr>
              <a:t>Sangrama</a:t>
            </a:r>
            <a:r>
              <a:rPr lang="en-US" sz="1800" b="1" dirty="0">
                <a:cs typeface="Arial" charset="0"/>
              </a:rPr>
              <a:t>-</a:t>
            </a:r>
            <a:r>
              <a:rPr lang="en-US" sz="1800" dirty="0">
                <a:cs typeface="Arial" charset="0"/>
              </a:rPr>
              <a:t> open courtyard with cells all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around,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rooms simple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sz="1800" dirty="0">
                <a:cs typeface="Arial" charset="0"/>
              </a:rPr>
              <a:t>unadorned walls in between were painted.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late33"/>
          <p:cNvPicPr>
            <a:picLocks noChangeAspect="1" noChangeArrowheads="1"/>
          </p:cNvPicPr>
          <p:nvPr/>
        </p:nvPicPr>
        <p:blipFill>
          <a:blip r:embed="rId2">
            <a:lum bright="-20000"/>
          </a:blip>
          <a:srcRect l="33308" t="20798" r="8345" b="21281"/>
          <a:stretch>
            <a:fillRect/>
          </a:stretch>
        </p:blipFill>
        <p:spPr bwMode="auto">
          <a:xfrm rot="-131911">
            <a:off x="696620" y="911368"/>
            <a:ext cx="7715250" cy="580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>
                <a:solidFill>
                  <a:srgbClr val="800000"/>
                </a:solidFill>
              </a:rPr>
              <a:t>MAHAYANA VIHARAS –</a:t>
            </a:r>
          </a:p>
          <a:p>
            <a:r>
              <a:rPr lang="en-US" sz="2400" b="1">
                <a:solidFill>
                  <a:srgbClr val="800000"/>
                </a:solidFill>
              </a:rPr>
              <a:t>Takht I Bahai - Gandhara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sz="2000" b="1">
                <a:solidFill>
                  <a:srgbClr val="993300"/>
                </a:solidFill>
                <a:latin typeface="Papyrus" pitchFamily="66" charset="0"/>
              </a:rPr>
              <a:t>ROCK CUT CAVES AT BARABAR    -     </a:t>
            </a:r>
            <a:r>
              <a:rPr lang="en-US" sz="2400" b="1">
                <a:solidFill>
                  <a:srgbClr val="993300"/>
                </a:solidFill>
                <a:latin typeface="Papyrus" pitchFamily="66" charset="0"/>
              </a:rPr>
              <a:t>3</a:t>
            </a:r>
            <a:r>
              <a:rPr lang="en-US" sz="2400" b="1" baseline="30000">
                <a:solidFill>
                  <a:srgbClr val="993300"/>
                </a:solidFill>
                <a:latin typeface="Papyrus" pitchFamily="66" charset="0"/>
              </a:rPr>
              <a:t>rd</a:t>
            </a:r>
            <a:r>
              <a:rPr lang="en-US" sz="2400" b="1">
                <a:solidFill>
                  <a:srgbClr val="993300"/>
                </a:solidFill>
                <a:latin typeface="Papyrus" pitchFamily="66" charset="0"/>
              </a:rPr>
              <a:t> c. BC</a:t>
            </a:r>
            <a:endParaRPr lang="en-US" sz="2000" b="1">
              <a:solidFill>
                <a:srgbClr val="993300"/>
              </a:solidFill>
              <a:latin typeface="Papyrus" pitchFamily="66" charset="0"/>
            </a:endParaRPr>
          </a:p>
        </p:txBody>
      </p:sp>
      <p:pic>
        <p:nvPicPr>
          <p:cNvPr id="4101" name="Picture 5" descr="LomasRishiCave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8944" y="1600200"/>
            <a:ext cx="6953201" cy="4419600"/>
          </a:xfrm>
          <a:prstGeom prst="rect">
            <a:avLst/>
          </a:prstGeom>
          <a:noFill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886200" y="838200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35052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solidFill>
                <a:srgbClr val="993300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352800" y="5181600"/>
            <a:ext cx="342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sz="2000" b="1" dirty="0">
                <a:solidFill>
                  <a:srgbClr val="993300"/>
                </a:solidFill>
                <a:latin typeface="Papyrus" pitchFamily="66" charset="0"/>
              </a:rPr>
              <a:t>LOMAS  RISHI  </a:t>
            </a:r>
            <a:r>
              <a:rPr lang="en-US" sz="2000" b="1" dirty="0" smtClean="0">
                <a:solidFill>
                  <a:srgbClr val="993300"/>
                </a:solidFill>
                <a:latin typeface="Papyrus" pitchFamily="66" charset="0"/>
              </a:rPr>
              <a:t> AND  SUDAMA AT </a:t>
            </a:r>
            <a:r>
              <a:rPr lang="en-US" sz="2000" b="1" dirty="0">
                <a:solidFill>
                  <a:srgbClr val="993300"/>
                </a:solidFill>
                <a:latin typeface="Papyrus" pitchFamily="66" charset="0"/>
              </a:rPr>
              <a:t>BARABAR    -     </a:t>
            </a:r>
            <a:r>
              <a:rPr lang="en-US" sz="2400" b="1" dirty="0">
                <a:solidFill>
                  <a:srgbClr val="993300"/>
                </a:solidFill>
                <a:latin typeface="Papyrus" pitchFamily="66" charset="0"/>
              </a:rPr>
              <a:t>3</a:t>
            </a:r>
            <a:r>
              <a:rPr lang="en-US" sz="2400" b="1" baseline="30000" dirty="0">
                <a:solidFill>
                  <a:srgbClr val="993300"/>
                </a:solidFill>
                <a:latin typeface="Papyrus" pitchFamily="66" charset="0"/>
              </a:rPr>
              <a:t>rd</a:t>
            </a:r>
            <a:r>
              <a:rPr lang="en-US" sz="2400" b="1" dirty="0">
                <a:solidFill>
                  <a:srgbClr val="993300"/>
                </a:solidFill>
                <a:latin typeface="Papyrus" pitchFamily="66" charset="0"/>
              </a:rPr>
              <a:t> c. </a:t>
            </a:r>
            <a:r>
              <a:rPr lang="en-US" sz="2400" b="1" smtClean="0">
                <a:solidFill>
                  <a:srgbClr val="993300"/>
                </a:solidFill>
                <a:latin typeface="Papyrus" pitchFamily="66" charset="0"/>
              </a:rPr>
              <a:t>BC AT NORTHERN GAYA</a:t>
            </a:r>
            <a:endParaRPr lang="en-US" sz="2000" b="1" dirty="0">
              <a:solidFill>
                <a:srgbClr val="993300"/>
              </a:solidFill>
              <a:latin typeface="Papyrus" pitchFamily="66" charset="0"/>
            </a:endParaRPr>
          </a:p>
        </p:txBody>
      </p:sp>
      <p:pic>
        <p:nvPicPr>
          <p:cNvPr id="6151" name="Picture 7" descr="lomas rishi"/>
          <p:cNvPicPr>
            <a:picLocks noChangeAspect="1" noChangeArrowheads="1"/>
          </p:cNvPicPr>
          <p:nvPr/>
        </p:nvPicPr>
        <p:blipFill>
          <a:blip r:embed="rId2"/>
          <a:srcRect l="18333" t="4985" r="20000" b="27725"/>
          <a:stretch>
            <a:fillRect/>
          </a:stretch>
        </p:blipFill>
        <p:spPr bwMode="auto">
          <a:xfrm>
            <a:off x="228600" y="4718050"/>
            <a:ext cx="2667000" cy="1946275"/>
          </a:xfrm>
          <a:prstGeom prst="rect">
            <a:avLst/>
          </a:prstGeom>
          <a:noFill/>
        </p:spPr>
      </p:pic>
      <p:pic>
        <p:nvPicPr>
          <p:cNvPr id="6159" name="Picture 15" descr="LomasRishiDrawin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5156200"/>
            <a:ext cx="3619500" cy="1701800"/>
          </a:xfrm>
          <a:prstGeom prst="rect">
            <a:avLst/>
          </a:prstGeom>
          <a:noFill/>
        </p:spPr>
      </p:pic>
      <p:pic>
        <p:nvPicPr>
          <p:cNvPr id="6163" name="Picture 19" descr="cave-barab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2171700" cy="3048000"/>
          </a:xfrm>
          <a:prstGeom prst="rect">
            <a:avLst/>
          </a:prstGeom>
          <a:noFill/>
        </p:spPr>
      </p:pic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2590800" y="1143000"/>
            <a:ext cx="62484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The Lomas </a:t>
            </a:r>
            <a:r>
              <a:rPr lang="en-US" sz="1600" dirty="0" err="1"/>
              <a:t>Rishi</a:t>
            </a:r>
            <a:r>
              <a:rPr lang="en-US" sz="1600" dirty="0"/>
              <a:t> and the </a:t>
            </a:r>
            <a:r>
              <a:rPr lang="en-US" sz="1600" dirty="0" err="1"/>
              <a:t>Sudama</a:t>
            </a:r>
            <a:r>
              <a:rPr lang="en-US" sz="1600" dirty="0"/>
              <a:t> are cut adjacent to one another on the hill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The interiors are very similar except for the façade of Lomas </a:t>
            </a:r>
            <a:r>
              <a:rPr lang="en-US" sz="1600" dirty="0" err="1"/>
              <a:t>Rishi</a:t>
            </a:r>
            <a:r>
              <a:rPr lang="en-US" sz="1600" dirty="0"/>
              <a:t> which is very ornamental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The doorways of the caves have a sloping jamb and are on the longer side of the chamber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The entrance unlike later caves, is not from the front but from the side, the cave has a vestibule or a path connecting two rooms.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The excavation was carried out this way and not axially due to the configuration of the whale backed hill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Barrel vaulted hall of 32’9” x 19’6” x 12’3”(ht.)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At the end of the chamber entered by an </a:t>
            </a:r>
            <a:r>
              <a:rPr lang="en-US" dirty="0" smtClean="0"/>
              <a:t>vault 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interior </a:t>
            </a:r>
            <a:r>
              <a:rPr lang="en-US" dirty="0"/>
              <a:t>doorway is a circular cell 19’0” dia. With a hemispherical domed roof 12’3” high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905000" y="5257800"/>
            <a:ext cx="1447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838200" y="5562600"/>
            <a:ext cx="24384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838200" y="6400800"/>
            <a:ext cx="2590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657600" y="4495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Rectangular Hall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5638800" y="44196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Circular room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429000" y="6248400"/>
            <a:ext cx="175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Domical roof</a:t>
            </a: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2209800" y="6019800"/>
            <a:ext cx="1143000" cy="152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3581400" y="487680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Barrel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LomasRishiDoo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648200"/>
            <a:ext cx="2590800" cy="1611312"/>
          </a:xfrm>
          <a:prstGeom prst="rect">
            <a:avLst/>
          </a:prstGeom>
          <a:noFill/>
        </p:spPr>
      </p:pic>
      <p:pic>
        <p:nvPicPr>
          <p:cNvPr id="8198" name="Picture 6" descr="SudamaInterior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1903413" cy="2667000"/>
          </a:xfrm>
          <a:prstGeom prst="rect">
            <a:avLst/>
          </a:prstGeom>
          <a:noFill/>
        </p:spPr>
      </p:pic>
      <p:pic>
        <p:nvPicPr>
          <p:cNvPr id="8200" name="Picture 8" descr="LomasRishiInterio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648200"/>
            <a:ext cx="1314450" cy="1666875"/>
          </a:xfrm>
          <a:prstGeom prst="rect">
            <a:avLst/>
          </a:prstGeom>
          <a:noFill/>
        </p:spPr>
      </p:pic>
      <p:pic>
        <p:nvPicPr>
          <p:cNvPr id="8201" name="Picture 9" descr="LomasRishiDoor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19200"/>
            <a:ext cx="2166938" cy="2743200"/>
          </a:xfrm>
          <a:prstGeom prst="rect">
            <a:avLst/>
          </a:prstGeom>
          <a:noFill/>
        </p:spPr>
      </p:pic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sz="2000" b="1">
                <a:solidFill>
                  <a:srgbClr val="993300"/>
                </a:solidFill>
                <a:latin typeface="Papyrus" pitchFamily="66" charset="0"/>
              </a:rPr>
              <a:t>LOMAS  RISHI  AT BARABAR    -     </a:t>
            </a:r>
            <a:r>
              <a:rPr lang="en-US" sz="2400" b="1">
                <a:solidFill>
                  <a:srgbClr val="993300"/>
                </a:solidFill>
                <a:latin typeface="Papyrus" pitchFamily="66" charset="0"/>
              </a:rPr>
              <a:t>3</a:t>
            </a:r>
            <a:r>
              <a:rPr lang="en-US" sz="2400" b="1" baseline="30000">
                <a:solidFill>
                  <a:srgbClr val="993300"/>
                </a:solidFill>
                <a:latin typeface="Papyrus" pitchFamily="66" charset="0"/>
              </a:rPr>
              <a:t>rd</a:t>
            </a:r>
            <a:r>
              <a:rPr lang="en-US" sz="2400" b="1">
                <a:solidFill>
                  <a:srgbClr val="993300"/>
                </a:solidFill>
                <a:latin typeface="Papyrus" pitchFamily="66" charset="0"/>
              </a:rPr>
              <a:t> c. BC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667000" y="1219200"/>
            <a:ext cx="472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590800" y="1295400"/>
            <a:ext cx="487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209800" y="838200"/>
            <a:ext cx="6705600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993300"/>
                </a:solidFill>
              </a:rPr>
              <a:t>Exteriors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The façade is an accurate reproduction of the gable end of a wooden structure </a:t>
            </a:r>
            <a:r>
              <a:rPr lang="en-US" sz="1400" dirty="0" err="1"/>
              <a:t>chiselled</a:t>
            </a:r>
            <a:r>
              <a:rPr lang="en-US" sz="1400" dirty="0"/>
              <a:t> in rock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2 stout uprights inclined slightly inwards, 13’ high forms the main support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The principal rafters are jointed on the top with the other parallel rafters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On the rafters are fixed the curved roof of 3 laminated planks, the lower extremities of which are kept in place by short tie rods, circular in section (lathe)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dirty="0"/>
              <a:t>The doorway is 7½’ is recessed within a semi circular archway above which are 2 lunettes forming a </a:t>
            </a:r>
            <a:r>
              <a:rPr lang="en-US" sz="1400" dirty="0" smtClean="0"/>
              <a:t>fanlight</a:t>
            </a:r>
            <a:endParaRPr lang="en-US" sz="1400" dirty="0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219200" y="5181600"/>
            <a:ext cx="8382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457200"/>
            <a:ext cx="86106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CC6600"/>
              </a:solidFill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Viharas or monasteries constructed with brick or excavated from rocks are found in different parts of India.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Usually built to a set plan, they have a hall meant for congregational prayer with a running verandah on three sides or an open courtyard surrounded by a row of cells and a pillared verandah in front.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These cells served as dwelling places for the monks. These monastic buildings built of bricks were self-contained units and had a Chaitya hall or Chaitya mandir attached to a stupa - the chief object of worship.</a:t>
            </a: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  </a:t>
            </a:r>
          </a:p>
        </p:txBody>
      </p:sp>
      <p:pic>
        <p:nvPicPr>
          <p:cNvPr id="28676" name="Picture 5" descr="mee0020"/>
          <p:cNvPicPr>
            <a:picLocks noChangeAspect="1" noChangeArrowheads="1"/>
          </p:cNvPicPr>
          <p:nvPr/>
        </p:nvPicPr>
        <p:blipFill>
          <a:blip r:embed="rId2"/>
          <a:srcRect l="48668" t="26006" r="12592" b="42514"/>
          <a:stretch>
            <a:fillRect/>
          </a:stretch>
        </p:blipFill>
        <p:spPr bwMode="auto">
          <a:xfrm>
            <a:off x="457200" y="3124200"/>
            <a:ext cx="326548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3810000" y="3057525"/>
            <a:ext cx="5029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Some of the important Buddhist viharas are those at Ajanta, Ellora. Nasik, Karle, Kanheri, Bagh and Badami. </a:t>
            </a: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The Hinayana viharas found in these places have many interesting features which differentiate them from the Mahayana type in the same regions. </a:t>
            </a:r>
          </a:p>
        </p:txBody>
      </p: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304800" y="152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66CCFF"/>
                </a:solidFill>
                <a:latin typeface="Times New Roman" pitchFamily="18" charset="0"/>
              </a:rPr>
              <a:t>VIHARAS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52400"/>
            <a:ext cx="28194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kern="10" spc="48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BUDDHIST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4572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HINAYANA 300 B.C – 100 A.D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1219200"/>
            <a:ext cx="4572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MAHAYANA  200 B.C – 150 B.C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0" y="1447800"/>
            <a:ext cx="5410200" cy="616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Called as Theravada Buddhism.</a:t>
            </a:r>
          </a:p>
          <a:p>
            <a:pPr marL="457200" indent="-457200">
              <a:spcBef>
                <a:spcPct val="50000"/>
              </a:spcBef>
            </a:pPr>
            <a:endParaRPr lang="en-US" sz="2000" b="1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latin typeface=" san-serif"/>
              </a:rPr>
              <a:t> concept of 4 noble truths &amp; eightfold  paths</a:t>
            </a:r>
            <a:endParaRPr lang="en-US" sz="2000">
              <a:latin typeface=" san-serif"/>
            </a:endParaRPr>
          </a:p>
          <a:p>
            <a:pPr marL="457200" indent="-457200"/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    1.life is suffering     2.The cause of suffering</a:t>
            </a:r>
          </a:p>
          <a:p>
            <a:pPr marL="457200" indent="-457200"/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  is desire.    3.the cure for suffering is to</a:t>
            </a:r>
          </a:p>
          <a:p>
            <a:pPr marL="457200" indent="-457200"/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  remove desire.     4.to remove desire, follow the eightfold path. </a:t>
            </a:r>
          </a:p>
          <a:p>
            <a:pPr marL="457200" indent="-457200"/>
            <a:endParaRPr lang="en-US" sz="2000" b="1">
              <a:solidFill>
                <a:srgbClr val="FFC000"/>
              </a:solidFill>
              <a:latin typeface="Times New Roman" pitchFamily="18" charset="0"/>
            </a:endParaRPr>
          </a:p>
          <a:p>
            <a:pPr marL="457200" indent="-457200"/>
            <a:endParaRPr lang="en-US" sz="2000" b="1">
              <a:solidFill>
                <a:srgbClr val="FFC000"/>
              </a:solidFill>
              <a:latin typeface="Times New Roman" pitchFamily="18" charset="0"/>
            </a:endParaRPr>
          </a:p>
          <a:p>
            <a:pPr marL="457200" indent="-457200"/>
            <a:endParaRPr lang="en-US" sz="2000" b="1">
              <a:solidFill>
                <a:srgbClr val="FFC000"/>
              </a:solidFill>
              <a:latin typeface="Times New Roman" pitchFamily="18" charset="0"/>
            </a:endParaRPr>
          </a:p>
          <a:p>
            <a:pPr marL="457200" indent="-457200"/>
            <a:r>
              <a:rPr lang="en-US" sz="2000" b="1">
                <a:latin typeface="Times New Roman" pitchFamily="18" charset="0"/>
              </a:rPr>
              <a:t>  Eightfold Path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663300"/>
                </a:solidFill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Right Knowledge , Thinking  , Speech , 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   livelihood , Effort  , Mindfulness , 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C000"/>
                </a:solidFill>
                <a:latin typeface="Times New Roman" pitchFamily="18" charset="0"/>
              </a:rPr>
              <a:t>  Concentration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endParaRPr lang="en-US" b="1">
              <a:solidFill>
                <a:srgbClr val="FFC000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FFC000"/>
                </a:solidFill>
                <a:latin typeface="Times New Roman" pitchFamily="18" charset="0"/>
              </a:rPr>
              <a:t>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33600" y="533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6096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96" name="TextBox 15"/>
          <p:cNvSpPr txBox="1">
            <a:spLocks noChangeArrowheads="1"/>
          </p:cNvSpPr>
          <p:nvPr/>
        </p:nvSpPr>
        <p:spPr bwMode="auto">
          <a:xfrm>
            <a:off x="5486400" y="1828800"/>
            <a:ext cx="3657600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It recovered the original form of Buddhism.</a:t>
            </a:r>
          </a:p>
          <a:p>
            <a:pPr>
              <a:buFontTx/>
              <a:buChar char="•"/>
            </a:pPr>
            <a:endParaRPr lang="en-US" b="1"/>
          </a:p>
          <a:p>
            <a:pPr>
              <a:buFontTx/>
              <a:buChar char="•"/>
            </a:pPr>
            <a:r>
              <a:rPr lang="en-US" b="1"/>
              <a:t>Overall goal of Mahayana was to extend religious authority to greater no of people.</a:t>
            </a:r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Times New Roman" pitchFamily="18" charset="0"/>
              </a:rPr>
              <a:t>	</a:t>
            </a: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  <a:p>
            <a:pPr>
              <a:buFontTx/>
              <a:buChar char="•"/>
            </a:pP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3276600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581400" y="304800"/>
            <a:ext cx="51054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Though plain from the point of view of architecture, they are large ha1ls with cells excavated in the walls on three sides. </a:t>
            </a:r>
          </a:p>
          <a:p>
            <a:endParaRPr lang="en-US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>
                <a:latin typeface="Times New Roman" pitchFamily="18" charset="0"/>
              </a:rPr>
              <a:t>The hall has one or more entrances. The small cells, each with a door have one or two stone platforms to serve as beds.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The viharas of Ellora dated 400 AD to 7th century AD are of one, two, and three storeys and are the largest of the type.</a:t>
            </a:r>
            <a:endParaRPr lang="en-US" sz="1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400"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Vihara at nasik </a:t>
            </a:r>
          </a:p>
        </p:txBody>
      </p:sp>
      <p:pic>
        <p:nvPicPr>
          <p:cNvPr id="29701" name="Picture 5" descr="B_Nasik_Vihara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3429000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3505200"/>
            <a:ext cx="3200400" cy="2819400"/>
            <a:chOff x="2976" y="2304"/>
            <a:chExt cx="2016" cy="1776"/>
          </a:xfrm>
        </p:grpSpPr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3264" y="2592"/>
              <a:ext cx="1392" cy="12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976" y="2592"/>
              <a:ext cx="288" cy="1296"/>
              <a:chOff x="2976" y="2592"/>
              <a:chExt cx="288" cy="1296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976" y="3600"/>
                <a:ext cx="240" cy="288"/>
                <a:chOff x="2976" y="3600"/>
                <a:chExt cx="240" cy="288"/>
              </a:xfrm>
            </p:grpSpPr>
            <p:sp>
              <p:nvSpPr>
                <p:cNvPr id="29781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2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3" name="Rectangle 12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65" name="Rectangle 13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2976" y="3264"/>
                <a:ext cx="240" cy="288"/>
                <a:chOff x="2976" y="3600"/>
                <a:chExt cx="240" cy="288"/>
              </a:xfrm>
            </p:grpSpPr>
            <p:sp>
              <p:nvSpPr>
                <p:cNvPr id="29778" name="Rectangle 15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9" name="Rectangle 16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80" name="Rectangle 17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67" name="Rectangle 18"/>
              <p:cNvSpPr>
                <a:spLocks noChangeArrowheads="1"/>
              </p:cNvSpPr>
              <p:nvPr/>
            </p:nvSpPr>
            <p:spPr bwMode="auto">
              <a:xfrm>
                <a:off x="3216" y="3408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976" y="2928"/>
                <a:ext cx="240" cy="288"/>
                <a:chOff x="2976" y="3600"/>
                <a:chExt cx="240" cy="288"/>
              </a:xfrm>
            </p:grpSpPr>
            <p:sp>
              <p:nvSpPr>
                <p:cNvPr id="297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6" name="Rectangle 21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7" name="Rectangle 22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69" name="Rectangle 23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2976" y="2592"/>
                <a:ext cx="240" cy="288"/>
                <a:chOff x="2976" y="3600"/>
                <a:chExt cx="240" cy="288"/>
              </a:xfrm>
            </p:grpSpPr>
            <p:sp>
              <p:nvSpPr>
                <p:cNvPr id="29772" name="Rectangle 25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3" name="Rectangle 26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4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71" name="Rectangle 28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4656" y="2592"/>
              <a:ext cx="336" cy="1296"/>
              <a:chOff x="2976" y="2592"/>
              <a:chExt cx="288" cy="1296"/>
            </a:xfrm>
          </p:grpSpPr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2976" y="3600"/>
                <a:ext cx="240" cy="288"/>
                <a:chOff x="2976" y="3600"/>
                <a:chExt cx="240" cy="288"/>
              </a:xfrm>
            </p:grpSpPr>
            <p:sp>
              <p:nvSpPr>
                <p:cNvPr id="29761" name="Rectangle 31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2" name="Rectangle 32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3" name="Rectangle 33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45" name="Rectangle 34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2976" y="3264"/>
                <a:ext cx="240" cy="288"/>
                <a:chOff x="2976" y="3600"/>
                <a:chExt cx="240" cy="288"/>
              </a:xfrm>
            </p:grpSpPr>
            <p:sp>
              <p:nvSpPr>
                <p:cNvPr id="29758" name="Rectangle 36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0" name="Rectangle 38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47" name="Rectangle 39"/>
              <p:cNvSpPr>
                <a:spLocks noChangeArrowheads="1"/>
              </p:cNvSpPr>
              <p:nvPr/>
            </p:nvSpPr>
            <p:spPr bwMode="auto">
              <a:xfrm>
                <a:off x="3216" y="3408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2976" y="2928"/>
                <a:ext cx="240" cy="288"/>
                <a:chOff x="2976" y="3600"/>
                <a:chExt cx="240" cy="288"/>
              </a:xfrm>
            </p:grpSpPr>
            <p:sp>
              <p:nvSpPr>
                <p:cNvPr id="29755" name="Rectangle 41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6" name="Rectangle 42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7" name="Rectangle 43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49" name="Rectangle 44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2976" y="2592"/>
                <a:ext cx="240" cy="288"/>
                <a:chOff x="2976" y="3600"/>
                <a:chExt cx="240" cy="288"/>
              </a:xfrm>
            </p:grpSpPr>
            <p:sp>
              <p:nvSpPr>
                <p:cNvPr id="29752" name="Rectangle 46"/>
                <p:cNvSpPr>
                  <a:spLocks noChangeArrowheads="1"/>
                </p:cNvSpPr>
                <p:nvPr/>
              </p:nvSpPr>
              <p:spPr bwMode="auto">
                <a:xfrm>
                  <a:off x="2976" y="3696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3" name="Rectangle 47"/>
                <p:cNvSpPr>
                  <a:spLocks noChangeArrowheads="1"/>
                </p:cNvSpPr>
                <p:nvPr/>
              </p:nvSpPr>
              <p:spPr bwMode="auto">
                <a:xfrm>
                  <a:off x="2976" y="3600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4" name="Rectangle 48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240" cy="9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51" name="Rectangle 49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216" y="2304"/>
              <a:ext cx="336" cy="288"/>
              <a:chOff x="3216" y="2256"/>
              <a:chExt cx="384" cy="336"/>
            </a:xfrm>
          </p:grpSpPr>
          <p:sp>
            <p:nvSpPr>
              <p:cNvPr id="29740" name="Rectangle 51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1" name="Rectangle 52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2" name="Rectangle 53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6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3" name="Rectangle 54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14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3600" y="2304"/>
              <a:ext cx="336" cy="288"/>
              <a:chOff x="3216" y="2256"/>
              <a:chExt cx="384" cy="336"/>
            </a:xfrm>
          </p:grpSpPr>
          <p:sp>
            <p:nvSpPr>
              <p:cNvPr id="29736" name="Rectangle 56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Rectangle 57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8" name="Rectangle 58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6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Rectangle 59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14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3984" y="2304"/>
              <a:ext cx="336" cy="288"/>
              <a:chOff x="3216" y="2256"/>
              <a:chExt cx="384" cy="336"/>
            </a:xfrm>
          </p:grpSpPr>
          <p:sp>
            <p:nvSpPr>
              <p:cNvPr id="29732" name="Rectangle 61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Rectangle 62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Rectangle 63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6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Rectangle 64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14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5"/>
            <p:cNvGrpSpPr>
              <a:grpSpLocks/>
            </p:cNvGrpSpPr>
            <p:nvPr/>
          </p:nvGrpSpPr>
          <p:grpSpPr bwMode="auto">
            <a:xfrm>
              <a:off x="4368" y="2304"/>
              <a:ext cx="336" cy="288"/>
              <a:chOff x="3216" y="2256"/>
              <a:chExt cx="384" cy="336"/>
            </a:xfrm>
          </p:grpSpPr>
          <p:sp>
            <p:nvSpPr>
              <p:cNvPr id="29728" name="Rectangle 66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Rectangle 67"/>
              <p:cNvSpPr>
                <a:spLocks noChangeArrowheads="1"/>
              </p:cNvSpPr>
              <p:nvPr/>
            </p:nvSpPr>
            <p:spPr bwMode="auto">
              <a:xfrm>
                <a:off x="3216" y="2256"/>
                <a:ext cx="14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Rectangle 68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6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Rectangle 69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14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1" name="Rectangle 70"/>
            <p:cNvSpPr>
              <a:spLocks noChangeArrowheads="1"/>
            </p:cNvSpPr>
            <p:nvPr/>
          </p:nvSpPr>
          <p:spPr bwMode="auto">
            <a:xfrm>
              <a:off x="3264" y="3888"/>
              <a:ext cx="1392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71"/>
            <p:cNvSpPr>
              <a:spLocks noChangeArrowheads="1"/>
            </p:cNvSpPr>
            <p:nvPr/>
          </p:nvSpPr>
          <p:spPr bwMode="auto">
            <a:xfrm>
              <a:off x="3408" y="27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72"/>
            <p:cNvSpPr>
              <a:spLocks noChangeArrowheads="1"/>
            </p:cNvSpPr>
            <p:nvPr/>
          </p:nvSpPr>
          <p:spPr bwMode="auto">
            <a:xfrm>
              <a:off x="3408" y="297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Rectangle 73"/>
            <p:cNvSpPr>
              <a:spLocks noChangeArrowheads="1"/>
            </p:cNvSpPr>
            <p:nvPr/>
          </p:nvSpPr>
          <p:spPr bwMode="auto">
            <a:xfrm>
              <a:off x="3408" y="321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74"/>
            <p:cNvSpPr>
              <a:spLocks noChangeArrowheads="1"/>
            </p:cNvSpPr>
            <p:nvPr/>
          </p:nvSpPr>
          <p:spPr bwMode="auto">
            <a:xfrm>
              <a:off x="3696" y="27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75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Rectangle 76"/>
            <p:cNvSpPr>
              <a:spLocks noChangeArrowheads="1"/>
            </p:cNvSpPr>
            <p:nvPr/>
          </p:nvSpPr>
          <p:spPr bwMode="auto">
            <a:xfrm>
              <a:off x="4368" y="273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Rectangle 77"/>
            <p:cNvSpPr>
              <a:spLocks noChangeArrowheads="1"/>
            </p:cNvSpPr>
            <p:nvPr/>
          </p:nvSpPr>
          <p:spPr bwMode="auto">
            <a:xfrm>
              <a:off x="4368" y="297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Rectangle 78"/>
            <p:cNvSpPr>
              <a:spLocks noChangeArrowheads="1"/>
            </p:cNvSpPr>
            <p:nvPr/>
          </p:nvSpPr>
          <p:spPr bwMode="auto">
            <a:xfrm>
              <a:off x="4368" y="321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Rectangle 79"/>
            <p:cNvSpPr>
              <a:spLocks noChangeArrowheads="1"/>
            </p:cNvSpPr>
            <p:nvPr/>
          </p:nvSpPr>
          <p:spPr bwMode="auto">
            <a:xfrm>
              <a:off x="3408" y="345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Rectangle 80"/>
            <p:cNvSpPr>
              <a:spLocks noChangeArrowheads="1"/>
            </p:cNvSpPr>
            <p:nvPr/>
          </p:nvSpPr>
          <p:spPr bwMode="auto">
            <a:xfrm>
              <a:off x="4368" y="3456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Rectangle 81"/>
            <p:cNvSpPr>
              <a:spLocks noChangeArrowheads="1"/>
            </p:cNvSpPr>
            <p:nvPr/>
          </p:nvSpPr>
          <p:spPr bwMode="auto">
            <a:xfrm>
              <a:off x="3264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Rectangle 82"/>
            <p:cNvSpPr>
              <a:spLocks noChangeArrowheads="1"/>
            </p:cNvSpPr>
            <p:nvPr/>
          </p:nvSpPr>
          <p:spPr bwMode="auto">
            <a:xfrm>
              <a:off x="3504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Rectangle 83"/>
            <p:cNvSpPr>
              <a:spLocks noChangeArrowheads="1"/>
            </p:cNvSpPr>
            <p:nvPr/>
          </p:nvSpPr>
          <p:spPr bwMode="auto">
            <a:xfrm>
              <a:off x="4560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Rectangle 84"/>
            <p:cNvSpPr>
              <a:spLocks noChangeArrowheads="1"/>
            </p:cNvSpPr>
            <p:nvPr/>
          </p:nvSpPr>
          <p:spPr bwMode="auto">
            <a:xfrm>
              <a:off x="3744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85"/>
            <p:cNvSpPr>
              <a:spLocks noChangeArrowheads="1"/>
            </p:cNvSpPr>
            <p:nvPr/>
          </p:nvSpPr>
          <p:spPr bwMode="auto">
            <a:xfrm>
              <a:off x="4368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Rectangle 86"/>
            <p:cNvSpPr>
              <a:spLocks noChangeArrowheads="1"/>
            </p:cNvSpPr>
            <p:nvPr/>
          </p:nvSpPr>
          <p:spPr bwMode="auto">
            <a:xfrm>
              <a:off x="4176" y="3984"/>
              <a:ext cx="96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Text Box 87"/>
          <p:cNvSpPr txBox="1">
            <a:spLocks noChangeArrowheads="1"/>
          </p:cNvSpPr>
          <p:nvPr/>
        </p:nvSpPr>
        <p:spPr bwMode="auto">
          <a:xfrm>
            <a:off x="4419600" y="6400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Typical vihara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52400"/>
            <a:ext cx="28194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kern="10" spc="48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BUDDHIST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81000" y="1219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C000"/>
                </a:solidFill>
              </a:rPr>
              <a:t>HINAYANA 300 B.C – 100 A.D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1219200"/>
            <a:ext cx="4572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MAHAYANA  200 B.C – 150 B.C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5410200" cy="442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defRPr/>
            </a:pPr>
            <a:endParaRPr lang="en-US" b="1" dirty="0">
              <a:solidFill>
                <a:srgbClr val="FFC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1.Lower vehicle </a:t>
            </a:r>
          </a:p>
          <a:p>
            <a:pPr>
              <a:defRPr/>
            </a:pPr>
            <a:endParaRPr lang="en-US" sz="2400" b="1" dirty="0">
              <a:solidFill>
                <a:srgbClr val="FFC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2.Early form of Buddhism </a:t>
            </a: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In which they worshipped belongings of Buddha</a:t>
            </a:r>
          </a:p>
          <a:p>
            <a:pPr>
              <a:defRPr/>
            </a:pPr>
            <a:endParaRPr lang="en-US" sz="2400" b="1" dirty="0">
              <a:solidFill>
                <a:srgbClr val="FFC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3.Buddhism – philosophy </a:t>
            </a: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                               </a:t>
            </a: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4.There was only one Buddha</a:t>
            </a:r>
          </a:p>
          <a:p>
            <a:pPr>
              <a:defRPr/>
            </a:pP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</a:rPr>
              <a:t>Buddha.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</a:rPr>
              <a:t>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133600" y="5334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6096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1828800"/>
            <a:ext cx="3657600" cy="5472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1.Greater vehicle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2. They started worshipping the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Buddha statue itself 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3. Buddhism – religion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4. Three bodies -			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nirmanayaka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  , 	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sambhogakaya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    &amp; 		</a:t>
            </a:r>
            <a:r>
              <a:rPr lang="en-US" sz="2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dharmakaya</a:t>
            </a:r>
            <a:endParaRPr 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itchFamily="18" charset="0"/>
            </a:endParaRPr>
          </a:p>
          <a:p>
            <a:pPr>
              <a:buFontTx/>
              <a:buChar char="•"/>
              <a:defRPr/>
            </a:pPr>
            <a:endParaRPr lang="en-US" sz="1600" b="1" dirty="0"/>
          </a:p>
          <a:p>
            <a:pPr>
              <a:buFontTx/>
              <a:buChar char="•"/>
              <a:defRPr/>
            </a:pPr>
            <a:endParaRPr lang="en-US" sz="1600" b="1" dirty="0"/>
          </a:p>
          <a:p>
            <a:pPr>
              <a:buFontTx/>
              <a:buChar char="•"/>
              <a:defRPr/>
            </a:pPr>
            <a:endParaRPr lang="en-US" sz="1600" b="1" dirty="0"/>
          </a:p>
          <a:p>
            <a:pPr>
              <a:buFontTx/>
              <a:buChar char="•"/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2800" dirty="0" smtClean="0"/>
              <a:t>MAHAYANA AND HINAYANA PERIOD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7912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DUE TO THE INVASION OF ALEXANDER,WHICH RESULTED IN THE EXTENSION OF THE GREEK EMPIRE UPTO THE PLAINS OF HINDUSTAN,HELLINIC ART AND ARCHITECTURE CAME INTO EXISTENCE.</a:t>
            </a:r>
          </a:p>
          <a:p>
            <a:pPr>
              <a:buNone/>
            </a:pPr>
            <a:r>
              <a:rPr lang="en-US" sz="1800" dirty="0" smtClean="0"/>
              <a:t>THE FUSION OF HELLINISTIC ELEMENT WITH BUDDHIST IDOLS RESULTED IN A DISTINCTLY COMPOSITE STYLE OF ARCHITECTURE KNOWN AS GRECO BUDDHIST OF GANDHARA.</a:t>
            </a:r>
          </a:p>
          <a:p>
            <a:pPr>
              <a:buNone/>
            </a:pPr>
            <a:r>
              <a:rPr lang="en-US" sz="1800" dirty="0" smtClean="0"/>
              <a:t>GANDARA INCLUDES PESHAWAR,RAWALPINDI,&amp;EASTERN AFGHANISTAN.</a:t>
            </a:r>
          </a:p>
          <a:p>
            <a:pPr>
              <a:buNone/>
            </a:pPr>
            <a:r>
              <a:rPr lang="en-US" sz="1800" dirty="0" smtClean="0"/>
              <a:t>THE ARCHITECTURAL STYLE &amp; PLASTIC AND PAINTED DECORATIONS WERE OF SPECIAL CHARACTER.</a:t>
            </a:r>
          </a:p>
          <a:p>
            <a:pPr>
              <a:buNone/>
            </a:pPr>
            <a:r>
              <a:rPr lang="en-US" sz="1800" dirty="0" smtClean="0"/>
              <a:t>CONCEPTUALLY INDIAN .TREATMENT AND ART WERE OF GREEK INFLUENCE.</a:t>
            </a:r>
          </a:p>
          <a:p>
            <a:pPr>
              <a:buNone/>
            </a:pPr>
            <a:r>
              <a:rPr lang="en-US" sz="1800" dirty="0" smtClean="0"/>
              <a:t>INCLINED TOWARDS DIETIFICATION OF BUDDHA AND STIMULATION OF IMAGE WORSHIP BEGAN.</a:t>
            </a:r>
          </a:p>
          <a:p>
            <a:pPr>
              <a:buNone/>
            </a:pPr>
            <a:r>
              <a:rPr lang="en-US" sz="1800" dirty="0" smtClean="0"/>
              <a:t>EXAMPLES OF CHAITYA HALLS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TAKHT-I-BHAI – MAHAYANA TYPE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KARLE-CHAITYA HALL-HINAYANA TYPE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>
                <a:solidFill>
                  <a:srgbClr val="990000"/>
                </a:solidFill>
                <a:latin typeface="Papyrus" pitchFamily="66" charset="0"/>
              </a:rPr>
              <a:t>ROCK CUT CHAITYAS</a:t>
            </a:r>
          </a:p>
          <a:p>
            <a:pPr eaLnBrk="1" hangingPunct="1"/>
            <a:r>
              <a:rPr lang="en-US" sz="2800" b="1">
                <a:solidFill>
                  <a:srgbClr val="990000"/>
                </a:solidFill>
                <a:latin typeface="Papyrus" pitchFamily="66" charset="0"/>
              </a:rPr>
              <a:t>CHAITYA AT KARLE    - 100 BC</a:t>
            </a:r>
          </a:p>
        </p:txBody>
      </p:sp>
      <p:pic>
        <p:nvPicPr>
          <p:cNvPr id="8200" name="Picture 8" descr="Karli.  Section  and plan  of the chaitya hal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3810000" cy="3721100"/>
          </a:xfrm>
          <a:prstGeom prst="rect">
            <a:avLst/>
          </a:prstGeom>
          <a:noFill/>
        </p:spPr>
      </p:pic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733800" y="990600"/>
            <a:ext cx="54102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1" i="1">
                <a:latin typeface="Papyrus" pitchFamily="66" charset="0"/>
              </a:rPr>
              <a:t>The Chaitya at Karle marked the culmination of the Hinayana type of Chaitya hall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Papyrus" pitchFamily="66" charset="0"/>
              </a:rPr>
              <a:t>The exterior is now asymmetrical, and the right side of the hall is totally obscure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Papyrus" pitchFamily="66" charset="0"/>
              </a:rPr>
              <a:t>It was conceived as a well proportioned and balanced composition of a similar one as the one at Bedsa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>
                <a:solidFill>
                  <a:srgbClr val="990000"/>
                </a:solidFill>
                <a:latin typeface="Papyrus" pitchFamily="66" charset="0"/>
              </a:rPr>
              <a:t>Details: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Exterior is a massive </a:t>
            </a:r>
            <a:r>
              <a:rPr lang="en-US" sz="1600" b="1">
                <a:latin typeface="Papyrus" pitchFamily="66" charset="0"/>
                <a:cs typeface="Arial" charset="0"/>
              </a:rPr>
              <a:t>propylaeum</a:t>
            </a:r>
            <a:r>
              <a:rPr lang="en-US" sz="1600">
                <a:latin typeface="Papyrus" pitchFamily="66" charset="0"/>
                <a:cs typeface="Arial" charset="0"/>
              </a:rPr>
              <a:t>		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Column acts as supports. The 2 large columns  in the façade were detached and free standing in front of the entrance with lion capital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  <a:cs typeface="Arial" charset="0"/>
              </a:rPr>
              <a:t>Vase shaped base, octagonal shaft </a:t>
            </a:r>
            <a:r>
              <a:rPr lang="en-US" sz="1600">
                <a:latin typeface="Papyrus" pitchFamily="66" charset="0"/>
                <a:cs typeface="Arial" charset="0"/>
              </a:rPr>
              <a:t>	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Group of figures and animals on the capital	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Railing in front, across entire front	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2 large </a:t>
            </a:r>
            <a:r>
              <a:rPr lang="en-US" sz="1600" b="1">
                <a:latin typeface="Papyrus" pitchFamily="66" charset="0"/>
                <a:cs typeface="Arial" charset="0"/>
              </a:rPr>
              <a:t>columns-50 ' high</a:t>
            </a:r>
            <a:r>
              <a:rPr lang="en-US" sz="1600">
                <a:latin typeface="Papyrus" pitchFamily="66" charset="0"/>
                <a:cs typeface="Arial" charset="0"/>
              </a:rPr>
              <a:t> in front- free standing lion capital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  <a:cs typeface="Arial" charset="0"/>
              </a:rPr>
              <a:t>lion capital- simhastambhas</a:t>
            </a:r>
            <a:r>
              <a:rPr lang="en-US" sz="1600">
                <a:latin typeface="Papyrus" pitchFamily="66" charset="0"/>
                <a:cs typeface="Arial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  <a:cs typeface="Arial" charset="0"/>
              </a:rPr>
              <a:t>Each pillar stood on a wide cylinder of rock with its capital and lions supporting the wheel of metal	</a:t>
            </a:r>
            <a:endParaRPr lang="en-US" sz="1600">
              <a:latin typeface="Papyrus" pitchFamily="66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600" b="1">
                <a:latin typeface="Papyrus" pitchFamily="66" charset="0"/>
                <a:cs typeface="Arial" charset="0"/>
              </a:rPr>
              <a:t>	</a:t>
            </a:r>
            <a:endParaRPr lang="en-US" sz="1600" b="1">
              <a:latin typeface="Papyrus" pitchFamily="66" charset="0"/>
              <a:cs typeface="Times New Roman" pitchFamily="18" charset="0"/>
            </a:endParaRPr>
          </a:p>
        </p:txBody>
      </p:sp>
      <p:pic>
        <p:nvPicPr>
          <p:cNvPr id="8208" name="Picture 16" descr="A view of the entire Karle complex. Note the viharas on the upper storey (top left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19600"/>
            <a:ext cx="3657600" cy="244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3"/>
          <p:cNvPicPr>
            <a:picLocks noChangeAspect="1" noChangeArrowheads="1"/>
          </p:cNvPicPr>
          <p:nvPr/>
        </p:nvPicPr>
        <p:blipFill>
          <a:blip r:embed="rId2"/>
          <a:srcRect b="624"/>
          <a:stretch>
            <a:fillRect/>
          </a:stretch>
        </p:blipFill>
        <p:spPr bwMode="auto">
          <a:xfrm>
            <a:off x="1371600" y="990600"/>
            <a:ext cx="6324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Chaitya hall at karli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24580" name="Picture 4" descr="mee0013"/>
          <p:cNvPicPr>
            <a:picLocks noChangeAspect="1" noChangeArrowheads="1"/>
          </p:cNvPicPr>
          <p:nvPr/>
        </p:nvPicPr>
        <p:blipFill>
          <a:blip r:embed="rId3"/>
          <a:srcRect l="28087" t="22583" r="5084" b="54149"/>
          <a:stretch>
            <a:fillRect/>
          </a:stretch>
        </p:blipFill>
        <p:spPr bwMode="auto">
          <a:xfrm>
            <a:off x="3276600" y="3581400"/>
            <a:ext cx="44196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200" b="1">
                <a:solidFill>
                  <a:srgbClr val="990000"/>
                </a:solidFill>
                <a:latin typeface="Papyrus" pitchFamily="66" charset="0"/>
              </a:rPr>
              <a:t>ROCK CUT CHAITYAS</a:t>
            </a:r>
          </a:p>
          <a:p>
            <a:pPr eaLnBrk="1" hangingPunct="1"/>
            <a:r>
              <a:rPr lang="en-US" sz="2400" b="1">
                <a:solidFill>
                  <a:srgbClr val="990000"/>
                </a:solidFill>
                <a:latin typeface="Papyrus" pitchFamily="66" charset="0"/>
              </a:rPr>
              <a:t>CHAITYA AT KARLE    - 100 BC</a:t>
            </a:r>
          </a:p>
        </p:txBody>
      </p:sp>
      <p:pic>
        <p:nvPicPr>
          <p:cNvPr id="9242" name="Picture 26" descr="A view of the chaitya with the stupa at its 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0"/>
            <a:ext cx="2971800" cy="1984375"/>
          </a:xfrm>
          <a:prstGeom prst="rect">
            <a:avLst/>
          </a:prstGeom>
          <a:noFill/>
        </p:spPr>
      </p:pic>
      <p:pic>
        <p:nvPicPr>
          <p:cNvPr id="9247" name="Picture 31" descr="The face of the chaitya barred by the Ekveera Devi te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1225"/>
            <a:ext cx="3200400" cy="2136775"/>
          </a:xfrm>
          <a:prstGeom prst="rect">
            <a:avLst/>
          </a:prstGeom>
          <a:noFill/>
        </p:spPr>
      </p:pic>
      <p:pic>
        <p:nvPicPr>
          <p:cNvPr id="9248" name="Picture 32" descr="Carvings on the outer wall of the chaity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2298700" cy="3448050"/>
          </a:xfrm>
          <a:prstGeom prst="rect">
            <a:avLst/>
          </a:prstGeom>
          <a:noFill/>
        </p:spPr>
      </p:pic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1066800" y="4267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514600" y="4114800"/>
            <a:ext cx="1828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1600" b="1">
                <a:solidFill>
                  <a:srgbClr val="990000"/>
                </a:solidFill>
                <a:latin typeface="Papyrus" pitchFamily="66" charset="0"/>
              </a:rPr>
              <a:t>Horse shoe arch/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1600" b="1">
                <a:solidFill>
                  <a:srgbClr val="990000"/>
                </a:solidFill>
                <a:latin typeface="Papyrus" pitchFamily="66" charset="0"/>
              </a:rPr>
              <a:t>Kudu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895600" y="1143000"/>
            <a:ext cx="6248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600" b="1">
                <a:latin typeface="Papyrus" pitchFamily="66" charset="0"/>
              </a:rPr>
              <a:t>Façade details:</a:t>
            </a:r>
          </a:p>
          <a:p>
            <a:pPr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16 sided columns			</a:t>
            </a:r>
          </a:p>
          <a:p>
            <a:pPr lvl="1"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fluted abacus			</a:t>
            </a:r>
          </a:p>
          <a:p>
            <a:pPr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Square base for the animals		</a:t>
            </a:r>
          </a:p>
          <a:p>
            <a:pPr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Behind the pillars is the </a:t>
            </a:r>
            <a:r>
              <a:rPr lang="en-US" sz="1600" b="1">
                <a:latin typeface="Papyrus" pitchFamily="66" charset="0"/>
              </a:rPr>
              <a:t>Vestibule</a:t>
            </a:r>
            <a:r>
              <a:rPr lang="en-US" sz="1600">
                <a:latin typeface="Papyrus" pitchFamily="66" charset="0"/>
              </a:rPr>
              <a:t> to the hall</a:t>
            </a:r>
          </a:p>
          <a:p>
            <a:pPr lvl="1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Triple entrance below</a:t>
            </a:r>
            <a:r>
              <a:rPr lang="en-US" sz="1600">
                <a:latin typeface="Papyrus" pitchFamily="66" charset="0"/>
              </a:rPr>
              <a:t>		</a:t>
            </a:r>
          </a:p>
          <a:p>
            <a:pPr lvl="1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Pillared clerestory</a:t>
            </a:r>
            <a:r>
              <a:rPr lang="en-US" sz="1600">
                <a:latin typeface="Papyrus" pitchFamily="66" charset="0"/>
              </a:rPr>
              <a:t> above	</a:t>
            </a:r>
          </a:p>
          <a:p>
            <a:pPr lvl="1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Minstrels gallery</a:t>
            </a:r>
            <a:r>
              <a:rPr lang="en-US" sz="1600">
                <a:latin typeface="Papyrus" pitchFamily="66" charset="0"/>
              </a:rPr>
              <a:t> as seen by mortise holes - made of wood right across the front. The wooden addition has perished</a:t>
            </a:r>
          </a:p>
          <a:p>
            <a:pPr lvl="1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Access to the gallery by means of a staircase</a:t>
            </a:r>
            <a:r>
              <a:rPr lang="en-US" sz="1600">
                <a:latin typeface="Papyrus" pitchFamily="66" charset="0"/>
              </a:rPr>
              <a:t> behind lion column on left</a:t>
            </a:r>
          </a:p>
          <a:p>
            <a:pPr lvl="3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Sun window-horse shoe archway</a:t>
            </a:r>
          </a:p>
          <a:p>
            <a:pPr lvl="3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Sculptured figure compositions, decorated arcading</a:t>
            </a:r>
          </a:p>
          <a:p>
            <a:pPr lvl="3" eaLnBrk="1" hangingPunct="1">
              <a:buFontTx/>
              <a:buChar char="•"/>
            </a:pPr>
            <a:r>
              <a:rPr lang="en-US" sz="1600" b="1">
                <a:latin typeface="Papyrus" pitchFamily="66" charset="0"/>
              </a:rPr>
              <a:t>Trellis work</a:t>
            </a:r>
            <a:r>
              <a:rPr lang="en-US" sz="1600">
                <a:latin typeface="Papyrus" pitchFamily="66" charset="0"/>
              </a:rPr>
              <a:t>	</a:t>
            </a:r>
          </a:p>
          <a:p>
            <a:pPr lvl="3"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The </a:t>
            </a:r>
            <a:r>
              <a:rPr lang="en-US" sz="1600" b="1">
                <a:latin typeface="Papyrus" pitchFamily="66" charset="0"/>
              </a:rPr>
              <a:t>spandrils </a:t>
            </a:r>
            <a:r>
              <a:rPr lang="en-US" sz="1600">
                <a:latin typeface="Papyrus" pitchFamily="66" charset="0"/>
              </a:rPr>
              <a:t>and the narrow ends of the vestibule are carved in the </a:t>
            </a:r>
            <a:r>
              <a:rPr lang="en-US" sz="1600" b="1">
                <a:latin typeface="Papyrus" pitchFamily="66" charset="0"/>
              </a:rPr>
              <a:t>rock tiers of chaitya arcading</a:t>
            </a:r>
            <a:r>
              <a:rPr lang="en-US" sz="1600">
                <a:latin typeface="Papyrus" pitchFamily="66" charset="0"/>
              </a:rPr>
              <a:t> seperated by bands of decorative railings</a:t>
            </a:r>
          </a:p>
          <a:p>
            <a:pPr lvl="3"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Below some of the panels are </a:t>
            </a:r>
            <a:r>
              <a:rPr lang="en-US" sz="1600" b="1">
                <a:latin typeface="Papyrus" pitchFamily="66" charset="0"/>
              </a:rPr>
              <a:t>figures in relief</a:t>
            </a:r>
          </a:p>
          <a:p>
            <a:pPr lvl="3" eaLnBrk="1" hangingPunct="1">
              <a:buFontTx/>
              <a:buChar char="•"/>
            </a:pPr>
            <a:r>
              <a:rPr lang="en-US" sz="1600">
                <a:latin typeface="Papyrus" pitchFamily="66" charset="0"/>
              </a:rPr>
              <a:t>Several of them are </a:t>
            </a:r>
            <a:r>
              <a:rPr lang="en-US" sz="1600" b="1">
                <a:latin typeface="Papyrus" pitchFamily="66" charset="0"/>
              </a:rPr>
              <a:t>Mahayana additions</a:t>
            </a:r>
            <a:r>
              <a:rPr lang="en-US" sz="1600">
                <a:latin typeface="Papyrus" pitchFamily="66" charset="0"/>
              </a:rPr>
              <a:t> and do not harmonise</a:t>
            </a:r>
          </a:p>
          <a:p>
            <a:pPr lvl="3" eaLnBrk="1" hangingPunct="1">
              <a:buFontTx/>
              <a:buChar char="•"/>
            </a:pPr>
            <a:r>
              <a:rPr lang="en-US" sz="1600" b="1" i="1">
                <a:latin typeface="Papyrus" pitchFamily="66" charset="0"/>
              </a:rPr>
              <a:t>The most spirited motif is the series of supporting elephants at the ends, each half life size in high relief originally provided with tusks in ivory</a:t>
            </a:r>
            <a:r>
              <a:rPr lang="en-US" sz="1600">
                <a:latin typeface="Papyru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karleo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495800"/>
            <a:ext cx="2667000" cy="1725613"/>
          </a:xfrm>
          <a:prstGeom prst="rect">
            <a:avLst/>
          </a:prstGeom>
          <a:noFill/>
        </p:spPr>
      </p:pic>
      <p:pic>
        <p:nvPicPr>
          <p:cNvPr id="11270" name="Picture 6" descr="karlecoup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1263" y="4495800"/>
            <a:ext cx="1582737" cy="2362200"/>
          </a:xfrm>
          <a:prstGeom prst="rect">
            <a:avLst/>
          </a:prstGeom>
          <a:noFill/>
        </p:spPr>
      </p:pic>
      <p:pic>
        <p:nvPicPr>
          <p:cNvPr id="11272" name="Picture 8" descr="Carved octagonal pillars inside the Karle chaity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286000"/>
            <a:ext cx="3200400" cy="2136775"/>
          </a:xfrm>
          <a:prstGeom prst="rect">
            <a:avLst/>
          </a:prstGeom>
          <a:noFill/>
        </p:spPr>
      </p:pic>
      <p:pic>
        <p:nvPicPr>
          <p:cNvPr id="11273" name="Picture 9" descr="karle3x1x0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0"/>
            <a:ext cx="3200400" cy="2068513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200" b="1">
                <a:solidFill>
                  <a:srgbClr val="990000"/>
                </a:solidFill>
                <a:latin typeface="Papyrus" pitchFamily="66" charset="0"/>
              </a:rPr>
              <a:t>ROCK CUT CHAITYAS</a:t>
            </a:r>
          </a:p>
          <a:p>
            <a:pPr eaLnBrk="1" hangingPunct="1"/>
            <a:r>
              <a:rPr lang="en-US" sz="2400" b="1">
                <a:solidFill>
                  <a:srgbClr val="990000"/>
                </a:solidFill>
                <a:latin typeface="Papyrus" pitchFamily="66" charset="0"/>
              </a:rPr>
              <a:t>CHAITYA AT KARLE    - 100 BC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0" y="1143000"/>
            <a:ext cx="5791200" cy="793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  <a:latin typeface="Papyrus" pitchFamily="66" charset="0"/>
              </a:rPr>
              <a:t>Entrance Detail: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Presence of </a:t>
            </a:r>
            <a:r>
              <a:rPr lang="en-US" sz="1600" b="1">
                <a:latin typeface="Papyrus" pitchFamily="66" charset="0"/>
              </a:rPr>
              <a:t>3 doorways</a:t>
            </a:r>
            <a:r>
              <a:rPr lang="en-US" sz="1600">
                <a:latin typeface="Papyrus" pitchFamily="66" charset="0"/>
              </a:rPr>
              <a:t>, central one for priests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Approached by </a:t>
            </a:r>
            <a:r>
              <a:rPr lang="en-US" sz="1600" b="1">
                <a:latin typeface="Papyrus" pitchFamily="66" charset="0"/>
              </a:rPr>
              <a:t>raised pathway</a:t>
            </a:r>
            <a:r>
              <a:rPr lang="en-US" sz="1600">
                <a:latin typeface="Papyrus" pitchFamily="66" charset="0"/>
              </a:rPr>
              <a:t> on each side of which the floor 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Papyrus" pitchFamily="66" charset="0"/>
              </a:rPr>
              <a:t>was sunk to form cisterns filled with water (cleansing feet )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990000"/>
                </a:solidFill>
                <a:latin typeface="Papyrus" pitchFamily="66" charset="0"/>
              </a:rPr>
              <a:t>Interiors: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124’0”x46.5’x45’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3 main elements:</a:t>
            </a: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Colonnade</a:t>
            </a: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Vaulting</a:t>
            </a: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Sun window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Papyrus" pitchFamily="66" charset="0"/>
              </a:rPr>
              <a:t>Colonnade</a:t>
            </a:r>
            <a:r>
              <a:rPr lang="en-US" sz="1600">
                <a:latin typeface="Papyrus" pitchFamily="66" charset="0"/>
              </a:rPr>
              <a:t>: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37 in no</a:t>
            </a:r>
            <a:r>
              <a:rPr lang="en-US" sz="1600">
                <a:latin typeface="Papyrus" pitchFamily="66" charset="0"/>
              </a:rPr>
              <a:t>., closely spaced( width of the column)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The columns encircling the shaft are </a:t>
            </a:r>
            <a:r>
              <a:rPr lang="en-US" sz="1600" b="1">
                <a:latin typeface="Papyrus" pitchFamily="66" charset="0"/>
              </a:rPr>
              <a:t>octagonal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The other 15 on either side are highly carved and decorated with the theme of the exterior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Each pillar has a vase base on a plinth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Octagonal shaft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1">
                <a:latin typeface="Papyrus" pitchFamily="66" charset="0"/>
              </a:rPr>
              <a:t>Campaniform capital</a:t>
            </a:r>
            <a:r>
              <a:rPr lang="en-US" sz="1600">
                <a:latin typeface="Papyrus" pitchFamily="66" charset="0"/>
              </a:rPr>
              <a:t> with a </a:t>
            </a:r>
            <a:r>
              <a:rPr lang="en-US" sz="1600" b="1">
                <a:latin typeface="Papyrus" pitchFamily="66" charset="0"/>
              </a:rPr>
              <a:t>spreading abacus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Finished with </a:t>
            </a:r>
            <a:r>
              <a:rPr lang="en-US" sz="1600" b="1">
                <a:latin typeface="Papyrus" pitchFamily="66" charset="0"/>
              </a:rPr>
              <a:t>sculptured statuary-</a:t>
            </a:r>
            <a:r>
              <a:rPr lang="en-US" sz="1600">
                <a:latin typeface="Papyrus" pitchFamily="66" charset="0"/>
              </a:rPr>
              <a:t> </a:t>
            </a:r>
            <a:r>
              <a:rPr lang="en-US" sz="1600" b="1">
                <a:latin typeface="Papyrus" pitchFamily="66" charset="0"/>
              </a:rPr>
              <a:t>couples atop 2 elephants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Metal trappings and </a:t>
            </a:r>
            <a:r>
              <a:rPr lang="en-US" sz="1600" b="1">
                <a:latin typeface="Papyrus" pitchFamily="66" charset="0"/>
              </a:rPr>
              <a:t>silver and ivory tusks</a:t>
            </a: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>
                <a:latin typeface="Papyrus" pitchFamily="66" charset="0"/>
              </a:rPr>
              <a:t>On the reverse side of these groups horses take the place of elephants</a:t>
            </a: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</a:pPr>
            <a:endParaRPr lang="en-US" sz="1600">
              <a:latin typeface="Papyrus" pitchFamily="66" charset="0"/>
            </a:endParaRP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</a:pPr>
            <a:endParaRPr lang="en-US" sz="1600" b="1">
              <a:latin typeface="Papyrus" pitchFamily="66" charset="0"/>
            </a:endParaRPr>
          </a:p>
          <a:p>
            <a:pPr marL="914400" lvl="1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 b="1">
              <a:latin typeface="Papyrus" pitchFamily="66" charset="0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 b="1">
              <a:latin typeface="Papyrus" pitchFamily="66" charset="0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 b="1">
              <a:solidFill>
                <a:srgbClr val="990000"/>
              </a:solidFill>
              <a:latin typeface="Papyrus" pitchFamily="66" charset="0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>
              <a:latin typeface="Papyrus" pitchFamily="66" charset="0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>
              <a:latin typeface="Papyrus" pitchFamily="66" charset="0"/>
            </a:endParaRPr>
          </a:p>
          <a:p>
            <a:pPr marL="457200" indent="-457200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600">
              <a:latin typeface="Papyrus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2" name="Picture 22" descr="chaityapl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34400" cy="5097463"/>
          </a:xfrm>
          <a:prstGeom prst="rect">
            <a:avLst/>
          </a:prstGeom>
          <a:noFill/>
        </p:spPr>
      </p:pic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b="1">
                <a:solidFill>
                  <a:srgbClr val="990000"/>
                </a:solidFill>
                <a:latin typeface="Papyrus" pitchFamily="66" charset="0"/>
              </a:rPr>
              <a:t>ROCK CUT CHAITYAS</a:t>
            </a:r>
          </a:p>
          <a:p>
            <a:pPr eaLnBrk="1" hangingPunct="1"/>
            <a:r>
              <a:rPr lang="en-US" sz="2800" b="1">
                <a:solidFill>
                  <a:srgbClr val="990000"/>
                </a:solidFill>
                <a:latin typeface="Papyrus" pitchFamily="66" charset="0"/>
              </a:rPr>
              <a:t>CHAITYA AT KARLE    - 100 BC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286</TotalTime>
  <Words>1360</Words>
  <Application>Microsoft PowerPoint</Application>
  <PresentationFormat>On-screen Show (4:3)</PresentationFormat>
  <Paragraphs>258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Fireworks</vt:lpstr>
      <vt:lpstr>BUDDHIST ARCHITECTURE</vt:lpstr>
      <vt:lpstr>Slide 2</vt:lpstr>
      <vt:lpstr>Slide 3</vt:lpstr>
      <vt:lpstr>MAHAYANA AND HINAYANA PERIOD</vt:lpstr>
      <vt:lpstr>Slide 5</vt:lpstr>
      <vt:lpstr>Chaitya hall at karli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ROCK CUT CAVES AT BARABAR    -     3rd c. BC</vt:lpstr>
      <vt:lpstr>LOMAS  RISHI   AND  SUDAMA AT BARABAR    -     3rd c. BC AT NORTHERN GAYA</vt:lpstr>
      <vt:lpstr>LOMAS  RISHI  AT BARABAR    -     3rd c. BC</vt:lpstr>
      <vt:lpstr>  </vt:lpstr>
      <vt:lpstr>Slide 20</vt:lpstr>
    </vt:vector>
  </TitlesOfParts>
  <Company>HOME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BUDDHIST ARCHITECTURE</dc:title>
  <dc:creator>Sathya</dc:creator>
  <cp:lastModifiedBy>samsung</cp:lastModifiedBy>
  <cp:revision>104</cp:revision>
  <dcterms:created xsi:type="dcterms:W3CDTF">2006-03-15T15:31:09Z</dcterms:created>
  <dcterms:modified xsi:type="dcterms:W3CDTF">2013-02-07T17:15:11Z</dcterms:modified>
</cp:coreProperties>
</file>