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9"/>
  </p:notesMasterIdLst>
  <p:sldIdLst>
    <p:sldId id="256" r:id="rId2"/>
    <p:sldId id="257" r:id="rId3"/>
    <p:sldId id="258" r:id="rId4"/>
    <p:sldId id="279" r:id="rId5"/>
    <p:sldId id="261" r:id="rId6"/>
    <p:sldId id="262" r:id="rId7"/>
    <p:sldId id="263" r:id="rId8"/>
    <p:sldId id="267" r:id="rId9"/>
    <p:sldId id="268" r:id="rId10"/>
    <p:sldId id="269" r:id="rId11"/>
    <p:sldId id="270" r:id="rId12"/>
    <p:sldId id="271" r:id="rId13"/>
    <p:sldId id="272" r:id="rId14"/>
    <p:sldId id="273" r:id="rId15"/>
    <p:sldId id="274" r:id="rId16"/>
    <p:sldId id="275" r:id="rId17"/>
    <p:sldId id="28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063014-8E8E-4EC0-9F6A-EC2635F959C4}" type="datetimeFigureOut">
              <a:rPr lang="en-US" smtClean="0"/>
              <a:pPr/>
              <a:t>2/21/2014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681EE4-95CA-4F41-9FF1-0DB799DFDF0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A48E96B1-3122-4DC9-9273-817D1F87BA9D}" type="datetimeFigureOut">
              <a:rPr lang="en-US" smtClean="0"/>
              <a:pPr/>
              <a:t>2/21/2014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786B0549-BDFB-446B-8A5E-618C6B10D13F}"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48E96B1-3122-4DC9-9273-817D1F87BA9D}" type="datetimeFigureOut">
              <a:rPr lang="en-US" smtClean="0"/>
              <a:pPr/>
              <a:t>2/21/2014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86B0549-BDFB-446B-8A5E-618C6B10D1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48E96B1-3122-4DC9-9273-817D1F87BA9D}" type="datetimeFigureOut">
              <a:rPr lang="en-US" smtClean="0"/>
              <a:pPr/>
              <a:t>2/21/2014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86B0549-BDFB-446B-8A5E-618C6B10D1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48E96B1-3122-4DC9-9273-817D1F87BA9D}" type="datetimeFigureOut">
              <a:rPr lang="en-US" smtClean="0"/>
              <a:pPr/>
              <a:t>2/21/2014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86B0549-BDFB-446B-8A5E-618C6B10D1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48E96B1-3122-4DC9-9273-817D1F87BA9D}" type="datetimeFigureOut">
              <a:rPr lang="en-US" smtClean="0"/>
              <a:pPr/>
              <a:t>2/21/2014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86B0549-BDFB-446B-8A5E-618C6B10D13F}"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48E96B1-3122-4DC9-9273-817D1F87BA9D}" type="datetimeFigureOut">
              <a:rPr lang="en-US" smtClean="0"/>
              <a:pPr/>
              <a:t>2/21/2014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86B0549-BDFB-446B-8A5E-618C6B10D1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48E96B1-3122-4DC9-9273-817D1F87BA9D}" type="datetimeFigureOut">
              <a:rPr lang="en-US" smtClean="0"/>
              <a:pPr/>
              <a:t>2/21/2014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86B0549-BDFB-446B-8A5E-618C6B10D13F}"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48E96B1-3122-4DC9-9273-817D1F87BA9D}" type="datetimeFigureOut">
              <a:rPr lang="en-US" smtClean="0"/>
              <a:pPr/>
              <a:t>2/21/2014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86B0549-BDFB-446B-8A5E-618C6B10D1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48E96B1-3122-4DC9-9273-817D1F87BA9D}" type="datetimeFigureOut">
              <a:rPr lang="en-US" smtClean="0"/>
              <a:pPr/>
              <a:t>2/21/2014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86B0549-BDFB-446B-8A5E-618C6B10D1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48E96B1-3122-4DC9-9273-817D1F87BA9D}" type="datetimeFigureOut">
              <a:rPr lang="en-US" smtClean="0"/>
              <a:pPr/>
              <a:t>2/21/2014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86B0549-BDFB-446B-8A5E-618C6B10D1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A48E96B1-3122-4DC9-9273-817D1F87BA9D}" type="datetimeFigureOut">
              <a:rPr lang="en-US" smtClean="0"/>
              <a:pPr/>
              <a:t>2/21/2014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786B0549-BDFB-446B-8A5E-618C6B10D1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A48E96B1-3122-4DC9-9273-817D1F87BA9D}" type="datetimeFigureOut">
              <a:rPr lang="en-US" smtClean="0"/>
              <a:pPr/>
              <a:t>2/21/2014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786B0549-BDFB-446B-8A5E-618C6B10D13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en.wikipedia.org/wiki/Glazed_architectural_terra-cotta" TargetMode="External"/><Relationship Id="rId3" Type="http://schemas.openxmlformats.org/officeDocument/2006/relationships/hyperlink" Target="http://en.wikipedia.org/wiki/Ornament_(art)" TargetMode="External"/><Relationship Id="rId7" Type="http://schemas.openxmlformats.org/officeDocument/2006/relationships/hyperlink" Target="http://en.wikipedia.org/wiki/Oeil-de-boeuf" TargetMode="External"/><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hyperlink" Target="http://en.wikipedia.org/wiki/Spandrel" TargetMode="External"/><Relationship Id="rId5" Type="http://schemas.openxmlformats.org/officeDocument/2006/relationships/hyperlink" Target="http://en.wikipedia.org/wiki/Cornice" TargetMode="External"/><Relationship Id="rId4" Type="http://schemas.openxmlformats.org/officeDocument/2006/relationships/hyperlink" Target="http://en.wikipedia.org/wiki/Frieze"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en.wikipedia.org/wiki/United_States" TargetMode="External"/><Relationship Id="rId13" Type="http://schemas.openxmlformats.org/officeDocument/2006/relationships/hyperlink" Target="http://en.wikipedia.org/wiki/Concrete" TargetMode="External"/><Relationship Id="rId3" Type="http://schemas.openxmlformats.org/officeDocument/2006/relationships/hyperlink" Target="http://en.wikipedia.org/wiki/Louis_Sullivan" TargetMode="External"/><Relationship Id="rId7" Type="http://schemas.openxmlformats.org/officeDocument/2006/relationships/hyperlink" Target="http://en.wikipedia.org/wiki/Marshall_Field_Warehouse" TargetMode="External"/><Relationship Id="rId12" Type="http://schemas.openxmlformats.org/officeDocument/2006/relationships/hyperlink" Target="http://en.wikipedia.org/wiki/Steel" TargetMode="External"/><Relationship Id="rId2" Type="http://schemas.openxmlformats.org/officeDocument/2006/relationships/hyperlink" Target="http://en.wikipedia.org/wiki/Dankmar_Adler" TargetMode="External"/><Relationship Id="rId1" Type="http://schemas.openxmlformats.org/officeDocument/2006/relationships/slideLayout" Target="../slideLayouts/slideLayout7.xml"/><Relationship Id="rId6" Type="http://schemas.openxmlformats.org/officeDocument/2006/relationships/hyperlink" Target="http://en.wikipedia.org/wiki/Henry_Hobson_Richardson" TargetMode="External"/><Relationship Id="rId11" Type="http://schemas.openxmlformats.org/officeDocument/2006/relationships/hyperlink" Target="http://en.wikipedia.org/wiki/Railroad_tie" TargetMode="External"/><Relationship Id="rId5" Type="http://schemas.openxmlformats.org/officeDocument/2006/relationships/hyperlink" Target="http://en.wikipedia.org/wiki/National_Historic_Landmark" TargetMode="External"/><Relationship Id="rId10" Type="http://schemas.openxmlformats.org/officeDocument/2006/relationships/hyperlink" Target="http://en.wikipedia.org/wiki/Clay" TargetMode="External"/><Relationship Id="rId4" Type="http://schemas.openxmlformats.org/officeDocument/2006/relationships/hyperlink" Target="http://en.wikipedia.org/wiki/National_Register_of_Historic_Places" TargetMode="External"/><Relationship Id="rId9" Type="http://schemas.openxmlformats.org/officeDocument/2006/relationships/hyperlink" Target="http://en.wikipedia.org/wiki/Foundation_(architecture)" TargetMode="External"/><Relationship Id="rId14" Type="http://schemas.openxmlformats.org/officeDocument/2006/relationships/hyperlink" Target="http://en.wikipedia.org/wiki/Pitch_(resi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Hotel" TargetMode="External"/><Relationship Id="rId2" Type="http://schemas.openxmlformats.org/officeDocument/2006/relationships/hyperlink" Target="http://en.wikipedia.org/wiki/Office" TargetMode="External"/><Relationship Id="rId1" Type="http://schemas.openxmlformats.org/officeDocument/2006/relationships/slideLayout" Target="../slideLayouts/slideLayout7.xml"/><Relationship Id="rId4" Type="http://schemas.openxmlformats.org/officeDocument/2006/relationships/hyperlink" Target="http://en.wikipedia.org/wiki/Auditoriu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www.google.co.in/search?espv=210&amp;es_sm=93&amp;q=louis+sullivan+books&amp;stick=H4sIAAAAAAAAAGOovnz8BQMDgwYHnxCHfq6-QUpZXrGWVHaylX5Sfn62fmJpSUZ-kRWIXayQn5dT2RbgMmOjUEL2xW__2me7-Py7-uXfGgBmb3DDRQAAAA&amp;sa=X&amp;ei=puv4Uqz7HMWBiQfZk4D4Cg&amp;ved=0COoBEOgTKAEwGQ" TargetMode="External"/><Relationship Id="rId13" Type="http://schemas.openxmlformats.org/officeDocument/2006/relationships/hyperlink" Target="https://www.google.co.in/search?espv=210&amp;es_sm=93&amp;q=high+school+english&amp;stick=H4sIAAAAAAAAAGOovnz8BQMDgwkHnxCHfq6-QUpZXrESJ4hlXGIYH68lnZ1spV-Qml-Qkwqkiorz86xSU0qTE0sy8_Nu6dbOOmB06WTErIXuBzhKN9wVXbgHAAbO_vFRAAAA&amp;sa=X&amp;ei=puv4Uqz7HMWBiQfZk4D4Cg&amp;ved=0CPIBEJsTKAIwGg" TargetMode="External"/><Relationship Id="rId3" Type="http://schemas.openxmlformats.org/officeDocument/2006/relationships/hyperlink" Target="https://www.google.co.in/search?espv=210&amp;es_sm=93&amp;q=boston&amp;stick=H4sIAAAAAAAAAGOovnz8BQMDgx4HnxCHfq6-QUpZXrESmGWYXBGvJZadbKVfkJpfkJMKpIqK8_OskvKL8tY29f1KUlbkfsrLZWLuvH_D8meO6wDmFJo5SwAAAA&amp;sa=X&amp;ei=puv4Uqz7HMWBiQfZk4D4Cg&amp;ved=0CNwBEJsTKAIwFg" TargetMode="External"/><Relationship Id="rId7" Type="http://schemas.openxmlformats.org/officeDocument/2006/relationships/hyperlink" Target="https://www.google.co.in/search?espv=210&amp;es_sm=93&amp;q=graceland+cemetery+chicago&amp;stick=H4sIAAAAAAAAAGOovnz8BQMDgxUHnxCHfq6-QUpZXrESJ4hlnJNenK6lmJ1spV-Qml-Qk6qfkpqcmlicmhJfkFpUnJ9nlVRalJmaEmCyXrc7rfDxrAUbf3zsf-bBv0nTEAA5Hjm8VwAAAA&amp;sa=X&amp;ei=puv4Uqz7HMWBiQfZk4D4Cg&amp;ved=0COYBEJsTKAIwGA" TargetMode="External"/><Relationship Id="rId12" Type="http://schemas.openxmlformats.org/officeDocument/2006/relationships/hyperlink" Target="https://www.google.co.in/search?espv=210&amp;es_sm=93&amp;q=louis+sullivan+education&amp;stick=H4sIAAAAAAAAAGOovnz8BQMDgyYHnxCHfq6-QUpZXrGWdHaylX5Ban5BTiqQKirOz7NKTSlNTizJzM-7tSH64qJn3pymfp_tru2KcU3x7K4BALP3iuNGAAAA&amp;sa=X&amp;ei=puv4Uqz7HMWBiQfZk4D4Cg&amp;ved=0CPEBEOgTKAEwGg" TargetMode="External"/><Relationship Id="rId2" Type="http://schemas.openxmlformats.org/officeDocument/2006/relationships/hyperlink" Target="https://www.google.co.in/search?espv=210&amp;es_sm=93&amp;q=louis+sullivan+born&amp;stick=H4sIAAAAAAAAAGOovnz8BQMDgwoHnxCHfq6-QUpZXrGWWHaylX5Ban5BTiqQKirOz7NKyi_KW_NS261yFZ9reo1ndeDume88xfceBAAD8M34QQAAAA&amp;sa=X&amp;ei=puv4Uqz7HMWBiQfZk4D4Cg&amp;ved=0CNsBEOgTKAEwFg" TargetMode="External"/><Relationship Id="rId1" Type="http://schemas.openxmlformats.org/officeDocument/2006/relationships/slideLayout" Target="../slideLayouts/slideLayout2.xml"/><Relationship Id="rId6" Type="http://schemas.openxmlformats.org/officeDocument/2006/relationships/hyperlink" Target="https://www.google.co.in/search?espv=210&amp;es_sm=93&amp;q=louis+sullivan+buried&amp;stick=H4sIAAAAAAAAAGOovnz8BQMDgz4HnxCHfq6-QUpZXrGWYnaylX5Ban5BTqp-SmpyamJxakp8QWpRcX6eVVJpUWZqipxY37ToTSfmFc_YyVXvr-Ob51LaBABaaDpFTAAAAA&amp;sa=X&amp;ei=puv4Uqz7HMWBiQfZk4D4Cg&amp;ved=0COUBEOgTKAEwGA" TargetMode="External"/><Relationship Id="rId11" Type="http://schemas.openxmlformats.org/officeDocument/2006/relationships/hyperlink" Target="https://www.google.co.in/search?espv=210&amp;es_sm=93&amp;q=kindergarten+chats+and+other+writings&amp;stick=H4sIAAAAAAAAAGOovnz8BQMDgxkHnxCHfq6-QUpZXrESj366vqFRUq5lea5RlpZUdrKVflJ-frZ-YmlJRn6RFYhdrJCfl1N5SndNuuYbk0-pBswpv5-_TDU58lUCAOxWsnBTAAAA&amp;sa=X&amp;ei=puv4Uqz7HMWBiQfZk4D4Cg&amp;ved=0CO0BEJsTKAQwGQ" TargetMode="External"/><Relationship Id="rId5" Type="http://schemas.openxmlformats.org/officeDocument/2006/relationships/hyperlink" Target="https://www.google.co.in/search?espv=210&amp;es_sm=93&amp;q=chicago+usa&amp;stick=H4sIAAAAAAAAAGOovnz8BQMDgzkHnxCHfq6-QUpZXrESmGUYn2KiJZ-dbKVfkJpfkJOqn5KanJpYnJoSX5BaVJyfZ5WSmZryutE_fFbqheJpcwxOq15WkTxY81IXADF8CBdUAAAA&amp;sa=X&amp;ei=puv4Uqz7HMWBiQfZk4D4Cg&amp;ved=0COEBEJsTKAIwFw" TargetMode="External"/><Relationship Id="rId15" Type="http://schemas.openxmlformats.org/officeDocument/2006/relationships/hyperlink" Target="http://en.wikipedia.org/wiki/AIA_Gold_Medal" TargetMode="External"/><Relationship Id="rId10" Type="http://schemas.openxmlformats.org/officeDocument/2006/relationships/hyperlink" Target="https://www.google.co.in/search?espv=210&amp;es_sm=93&amp;q=the+public+papers+louis+h+sullivan&amp;stick=H4sIAAAAAAAAAGOovnz8BQMDgxkHnxCHfq6-QUpZXrESj366vmFWclphkYlJspZUdrKVflJ-frZ-YmlJRn6RFYhdrJCfl1N5c6nlZJVHV4JOvH4x6b9SyfqZS5nUAXnk9WNTAAAA&amp;sa=X&amp;ei=puv4Uqz7HMWBiQfZk4D4Cg&amp;ved=0COwBEJsTKAMwGQ" TargetMode="External"/><Relationship Id="rId4" Type="http://schemas.openxmlformats.org/officeDocument/2006/relationships/hyperlink" Target="https://www.google.co.in/search?espv=210&amp;es_sm=93&amp;q=louis+sullivan+died&amp;stick=H4sIAAAAAAAAAGOovnz8BQMDgy4HnxCHfq6-QUpZXrGWfHaylX5Ban5BTqp-SmpyamJxakp8QWpRcX6eVUpmaorq_OY58odsP2lH81W4MNrt__HyxU0Ac2j-HEoAAAA&amp;sa=X&amp;ei=puv4Uqz7HMWBiQfZk4D4Cg&amp;ved=0COABEOgTKAEwFw" TargetMode="External"/><Relationship Id="rId9" Type="http://schemas.openxmlformats.org/officeDocument/2006/relationships/hyperlink" Target="https://www.google.co.in/search?espv=210&amp;es_sm=93&amp;q=autobiography+of+an+idea+sullivan&amp;stick=H4sIAAAAAAAAAGOovnz8BQMDgxkHnxCHfq6-QUpZXrESj366vqFRUl5BRm5SmpZUdrKVflJ-frZ-YmlJRn6RFYhdrJCfl1M5WWPHSWmWzIVPCv5w5AW-E70uHOUKALpaPudTAAAA&amp;sa=X&amp;ei=puv4Uqz7HMWBiQfZk4D4Cg&amp;ved=0COsBEJsTKAIwGQ" TargetMode="External"/><Relationship Id="rId14" Type="http://schemas.openxmlformats.org/officeDocument/2006/relationships/hyperlink" Target="https://www.google.co.in/search?espv=210&amp;es_sm=93&amp;q=mit&amp;stick=H4sIAAAAAAAAAGOovnz8BQMDgzEHnxCHfq6-QUpZXrESmGVSVF6hJZ2dbKVfkJpfkJMKpIqK8_OsUlNKkxNLMvPz7ma1fdzy0DLeK-UNzz9WO7ezaqy1AAkU42VQAAAA&amp;sa=X&amp;ei=puv4Uqz7HMWBiQfZk4D4Cg&amp;ved=0CPMBEJsTKAMwG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hyperlink" Target="http://en.wikipedia.org/wiki/Prototype" TargetMode="External"/><Relationship Id="rId3" Type="http://schemas.openxmlformats.org/officeDocument/2006/relationships/hyperlink" Target="http://en.wikipedia.org/wiki/Office" TargetMode="External"/><Relationship Id="rId7" Type="http://schemas.openxmlformats.org/officeDocument/2006/relationships/hyperlink" Target="http://en.wikipedia.org/wiki/Palazzo_style_architecture" TargetMode="External"/><Relationship Id="rId2" Type="http://schemas.openxmlformats.org/officeDocument/2006/relationships/hyperlink" Target="http://en.wikipedia.org/wiki/Brick" TargetMode="External"/><Relationship Id="rId1" Type="http://schemas.openxmlformats.org/officeDocument/2006/relationships/slideLayout" Target="../slideLayouts/slideLayout2.xml"/><Relationship Id="rId6" Type="http://schemas.openxmlformats.org/officeDocument/2006/relationships/hyperlink" Target="http://en.wikipedia.org/wiki/Louis_Sullivan" TargetMode="External"/><Relationship Id="rId11" Type="http://schemas.openxmlformats.org/officeDocument/2006/relationships/hyperlink" Target="http://en.wikipedia.org/wiki/Architecture" TargetMode="External"/><Relationship Id="rId5" Type="http://schemas.openxmlformats.org/officeDocument/2006/relationships/hyperlink" Target="http://en.wikipedia.org/wiki/Dankmar_Adler" TargetMode="External"/><Relationship Id="rId10" Type="http://schemas.openxmlformats.org/officeDocument/2006/relationships/hyperlink" Target="http://en.wikipedia.org/wiki/Steel" TargetMode="External"/><Relationship Id="rId4" Type="http://schemas.openxmlformats.org/officeDocument/2006/relationships/hyperlink" Target="http://en.wikipedia.org/wiki/Early_skyscrapers" TargetMode="External"/><Relationship Id="rId9" Type="http://schemas.openxmlformats.org/officeDocument/2006/relationships/hyperlink" Target="http://en.wikipedia.org/wiki/National_Register_of_Historic_Place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Steel" TargetMode="External"/><Relationship Id="rId2" Type="http://schemas.openxmlformats.org/officeDocument/2006/relationships/hyperlink" Target="http://en.wikipedia.org/wiki/Frank_Lloyd_Wright" TargetMode="External"/><Relationship Id="rId1" Type="http://schemas.openxmlformats.org/officeDocument/2006/relationships/slideLayout" Target="../slideLayouts/slideLayout2.xml"/><Relationship Id="rId4" Type="http://schemas.openxmlformats.org/officeDocument/2006/relationships/hyperlink" Target="http://en.wikipedia.org/wiki/Architecture"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en.wikipedia.org/wiki/National_Historic_Landmark"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en.wikipedia.org/wiki/Curtain_wall" TargetMode="External"/><Relationship Id="rId3" Type="http://schemas.openxmlformats.org/officeDocument/2006/relationships/hyperlink" Target="http://en.wikipedia.org/wiki/Modern_architecture" TargetMode="External"/><Relationship Id="rId7" Type="http://schemas.openxmlformats.org/officeDocument/2006/relationships/hyperlink" Target="http://en.wikipedia.org/wiki/Wainwright_Building" TargetMode="Externa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hyperlink" Target="http://en.wikipedia.org/wiki/Carl_W._Condit" TargetMode="External"/><Relationship Id="rId5" Type="http://schemas.openxmlformats.org/officeDocument/2006/relationships/hyperlink" Target="http://en.wikipedia.org/wiki/Pier_(architecture)" TargetMode="External"/><Relationship Id="rId4" Type="http://schemas.openxmlformats.org/officeDocument/2006/relationships/hyperlink" Target="http://en.wikipedia.org/wiki/Neoclassical_architecture" TargetMode="External"/><Relationship Id="rId9" Type="http://schemas.openxmlformats.org/officeDocument/2006/relationships/hyperlink" Target="http://en.wikipedia.org/wiki/Corni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1"/>
            <a:ext cx="8077200" cy="1142999"/>
          </a:xfrm>
        </p:spPr>
        <p:txBody>
          <a:bodyPr/>
          <a:lstStyle/>
          <a:p>
            <a:r>
              <a:rPr lang="en-US" dirty="0" smtClean="0"/>
              <a:t>LOUIS HENDRY SULLIVAN</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pic>
        <p:nvPicPr>
          <p:cNvPr id="18434" name="Picture 2" descr="C:\Users\Admin\Downloads\LouisSullivan.jpg"/>
          <p:cNvPicPr>
            <a:picLocks noChangeAspect="1" noChangeArrowheads="1"/>
          </p:cNvPicPr>
          <p:nvPr/>
        </p:nvPicPr>
        <p:blipFill>
          <a:blip r:embed="rId2"/>
          <a:srcRect/>
          <a:stretch>
            <a:fillRect/>
          </a:stretch>
        </p:blipFill>
        <p:spPr bwMode="auto">
          <a:xfrm>
            <a:off x="3282950" y="1676400"/>
            <a:ext cx="2578100" cy="36576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Downloads\220px-Wainright_6.jpg"/>
          <p:cNvPicPr>
            <a:picLocks noChangeAspect="1" noChangeArrowheads="1"/>
          </p:cNvPicPr>
          <p:nvPr/>
        </p:nvPicPr>
        <p:blipFill>
          <a:blip r:embed="rId2"/>
          <a:srcRect/>
          <a:stretch>
            <a:fillRect/>
          </a:stretch>
        </p:blipFill>
        <p:spPr bwMode="auto">
          <a:xfrm>
            <a:off x="3200400" y="685800"/>
            <a:ext cx="2267269" cy="1504950"/>
          </a:xfrm>
          <a:prstGeom prst="rect">
            <a:avLst/>
          </a:prstGeom>
          <a:noFill/>
        </p:spPr>
      </p:pic>
      <p:sp>
        <p:nvSpPr>
          <p:cNvPr id="17" name="TextBox 16"/>
          <p:cNvSpPr txBox="1"/>
          <p:nvPr/>
        </p:nvSpPr>
        <p:spPr>
          <a:xfrm>
            <a:off x="685800" y="2590800"/>
            <a:ext cx="8153400" cy="369332"/>
          </a:xfrm>
          <a:prstGeom prst="rect">
            <a:avLst/>
          </a:prstGeom>
          <a:noFill/>
        </p:spPr>
        <p:txBody>
          <a:bodyPr wrap="square" rtlCol="0">
            <a:spAutoFit/>
          </a:bodyPr>
          <a:lstStyle/>
          <a:p>
            <a:endParaRPr lang="en-US" dirty="0"/>
          </a:p>
        </p:txBody>
      </p:sp>
      <p:sp>
        <p:nvSpPr>
          <p:cNvPr id="20" name="TextBox 19"/>
          <p:cNvSpPr txBox="1"/>
          <p:nvPr/>
        </p:nvSpPr>
        <p:spPr>
          <a:xfrm>
            <a:off x="685800" y="2895600"/>
            <a:ext cx="7924800" cy="369332"/>
          </a:xfrm>
          <a:prstGeom prst="rect">
            <a:avLst/>
          </a:prstGeom>
          <a:noFill/>
        </p:spPr>
        <p:txBody>
          <a:bodyPr wrap="square" rtlCol="0">
            <a:spAutoFit/>
          </a:bodyPr>
          <a:lstStyle/>
          <a:p>
            <a:endParaRPr lang="en-US" dirty="0"/>
          </a:p>
        </p:txBody>
      </p:sp>
      <p:sp>
        <p:nvSpPr>
          <p:cNvPr id="25" name="TextBox 24"/>
          <p:cNvSpPr txBox="1"/>
          <p:nvPr/>
        </p:nvSpPr>
        <p:spPr>
          <a:xfrm>
            <a:off x="762000" y="2514600"/>
            <a:ext cx="7924800" cy="4247317"/>
          </a:xfrm>
          <a:prstGeom prst="rect">
            <a:avLst/>
          </a:prstGeom>
          <a:noFill/>
        </p:spPr>
        <p:txBody>
          <a:bodyPr wrap="square" rtlCol="0">
            <a:spAutoFit/>
          </a:bodyPr>
          <a:lstStyle/>
          <a:p>
            <a:endParaRPr lang="en-US" dirty="0" smtClean="0"/>
          </a:p>
          <a:p>
            <a:r>
              <a:rPr lang="en-US" dirty="0" smtClean="0"/>
              <a:t>The intricate frieze along the top of the building along with the bull's-eye windows.</a:t>
            </a:r>
          </a:p>
          <a:p>
            <a:r>
              <a:rPr lang="en-US" dirty="0" smtClean="0"/>
              <a:t>The </a:t>
            </a:r>
            <a:r>
              <a:rPr lang="en-US" dirty="0" smtClean="0">
                <a:hlinkClick r:id="rId3" tooltip="Ornament (art)"/>
              </a:rPr>
              <a:t>ornamentation</a:t>
            </a:r>
            <a:r>
              <a:rPr lang="en-US" dirty="0" smtClean="0"/>
              <a:t> for the building includes a wide </a:t>
            </a:r>
            <a:r>
              <a:rPr lang="en-US" dirty="0" smtClean="0">
                <a:hlinkClick r:id="rId4" tooltip="Frieze"/>
              </a:rPr>
              <a:t>frieze</a:t>
            </a:r>
            <a:r>
              <a:rPr lang="en-US" dirty="0" smtClean="0"/>
              <a:t> below the deep </a:t>
            </a:r>
            <a:r>
              <a:rPr lang="en-US" dirty="0" err="1" smtClean="0">
                <a:hlinkClick r:id="rId5" tooltip="Cornice"/>
              </a:rPr>
              <a:t>cornice</a:t>
            </a:r>
            <a:r>
              <a:rPr lang="en-US" dirty="0" err="1" smtClean="0"/>
              <a:t>,which</a:t>
            </a:r>
            <a:r>
              <a:rPr lang="en-US" dirty="0" smtClean="0"/>
              <a:t> expresses the formalized yet naturalistic celery-leaf foliage typical of Sullivan and published in his </a:t>
            </a:r>
            <a:r>
              <a:rPr lang="en-US" i="1" dirty="0" smtClean="0"/>
              <a:t>System of Architectural Ornament</a:t>
            </a:r>
            <a:r>
              <a:rPr lang="en-US" dirty="0" smtClean="0"/>
              <a:t>, decorated </a:t>
            </a:r>
            <a:r>
              <a:rPr lang="en-US" dirty="0" smtClean="0">
                <a:hlinkClick r:id="rId6" tooltip="Spandrel"/>
              </a:rPr>
              <a:t>spandrels</a:t>
            </a:r>
            <a:r>
              <a:rPr lang="en-US" dirty="0" smtClean="0"/>
              <a:t> between the windows on the different floors and an elaborate door surround at the main entrance. "Apart from the slender brick piers, the only solids of the wall surface are the spandrel panels between the windows..... They have rich decorative patterns in low relief, varying in design and scale with each story</a:t>
            </a:r>
            <a:r>
              <a:rPr lang="en-US" dirty="0" smtClean="0"/>
              <a:t>.</a:t>
            </a:r>
            <a:r>
              <a:rPr lang="en-US" dirty="0" smtClean="0"/>
              <a:t> The frieze is pierced by unobtrusive </a:t>
            </a:r>
            <a:r>
              <a:rPr lang="en-US" dirty="0" smtClean="0">
                <a:hlinkClick r:id="rId7" tooltip="Oeil-de-boeuf"/>
              </a:rPr>
              <a:t>bull's-eye windows</a:t>
            </a:r>
            <a:r>
              <a:rPr lang="en-US" dirty="0" smtClean="0"/>
              <a:t> that light the top-story floor, originally containing water tanks and elevator machinery. The building includes embellishments of </a:t>
            </a:r>
            <a:r>
              <a:rPr lang="en-US" dirty="0" smtClean="0">
                <a:hlinkClick r:id="rId8" tooltip="Glazed architectural terra-cotta"/>
              </a:rPr>
              <a:t>terra </a:t>
            </a:r>
            <a:r>
              <a:rPr lang="en-US" dirty="0" smtClean="0">
                <a:hlinkClick r:id="rId8" tooltip="Glazed architectural terra-cotta"/>
              </a:rPr>
              <a:t>cotta</a:t>
            </a:r>
            <a:r>
              <a:rPr lang="en-US" dirty="0" smtClean="0"/>
              <a:t>..</a:t>
            </a:r>
            <a:r>
              <a:rPr lang="en-US" dirty="0" smtClean="0"/>
              <a:t> a building material that was gaining popularity at the time of construction</a:t>
            </a:r>
            <a:r>
              <a:rPr lang="en-US" dirty="0" smtClean="0"/>
              <a:t>.</a:t>
            </a:r>
            <a:r>
              <a:rPr lang="en-US" baseline="30000" dirty="0" smtClean="0"/>
              <a:t>.</a:t>
            </a:r>
            <a:endParaRPr lang="en-US" dirty="0" smtClean="0"/>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Admin\Downloads\250px-Auditorium_Building_Chicago_June_30,_2012-92.jpg"/>
          <p:cNvPicPr>
            <a:picLocks noChangeAspect="1" noChangeArrowheads="1"/>
          </p:cNvPicPr>
          <p:nvPr/>
        </p:nvPicPr>
        <p:blipFill>
          <a:blip r:embed="rId2"/>
          <a:srcRect/>
          <a:stretch>
            <a:fillRect/>
          </a:stretch>
        </p:blipFill>
        <p:spPr bwMode="auto">
          <a:xfrm>
            <a:off x="2438400" y="1447800"/>
            <a:ext cx="4343400" cy="3962400"/>
          </a:xfrm>
          <a:prstGeom prst="rect">
            <a:avLst/>
          </a:prstGeom>
          <a:noFill/>
        </p:spPr>
      </p:pic>
      <p:sp>
        <p:nvSpPr>
          <p:cNvPr id="4" name="TextBox 3"/>
          <p:cNvSpPr txBox="1"/>
          <p:nvPr/>
        </p:nvSpPr>
        <p:spPr>
          <a:xfrm>
            <a:off x="2819400" y="381000"/>
            <a:ext cx="7696200" cy="646331"/>
          </a:xfrm>
          <a:prstGeom prst="rect">
            <a:avLst/>
          </a:prstGeom>
          <a:noFill/>
        </p:spPr>
        <p:txBody>
          <a:bodyPr wrap="square" rtlCol="0">
            <a:spAutoFit/>
          </a:bodyPr>
          <a:lstStyle/>
          <a:p>
            <a:r>
              <a:rPr lang="en-US" sz="3600" b="1" dirty="0" smtClean="0"/>
              <a:t>AUDITORIAM BUILDINGS</a:t>
            </a:r>
            <a:endParaRPr lang="en-US" sz="36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5800"/>
            <a:ext cx="8153400" cy="5355312"/>
          </a:xfrm>
          <a:prstGeom prst="rect">
            <a:avLst/>
          </a:prstGeom>
          <a:noFill/>
        </p:spPr>
        <p:txBody>
          <a:bodyPr wrap="square" rtlCol="0">
            <a:spAutoFit/>
          </a:bodyPr>
          <a:lstStyle/>
          <a:p>
            <a:r>
              <a:rPr lang="en-US" dirty="0" smtClean="0"/>
              <a:t>Built1889.                                                                                                                       </a:t>
            </a:r>
            <a:r>
              <a:rPr lang="en-US" dirty="0" err="1" smtClean="0"/>
              <a:t>Architect</a:t>
            </a:r>
            <a:r>
              <a:rPr lang="en-US" dirty="0" err="1" smtClean="0">
                <a:hlinkClick r:id="rId2" tooltip="Dankmar Adler"/>
              </a:rPr>
              <a:t>Dankmar</a:t>
            </a:r>
            <a:r>
              <a:rPr lang="en-US" dirty="0" smtClean="0">
                <a:hlinkClick r:id="rId2" tooltip="Dankmar Adler"/>
              </a:rPr>
              <a:t> Adler</a:t>
            </a:r>
            <a:r>
              <a:rPr lang="en-US" dirty="0" smtClean="0"/>
              <a:t>; </a:t>
            </a:r>
            <a:r>
              <a:rPr lang="en-US" dirty="0" smtClean="0">
                <a:hlinkClick r:id="rId3" tooltip="Louis Sullivan"/>
              </a:rPr>
              <a:t>Louis Sullivan</a:t>
            </a:r>
            <a:r>
              <a:rPr lang="en-US" dirty="0" smtClean="0"/>
              <a:t>.                                                                     </a:t>
            </a:r>
          </a:p>
          <a:p>
            <a:r>
              <a:rPr lang="en-US" dirty="0" smtClean="0"/>
              <a:t>Architectural </a:t>
            </a:r>
            <a:r>
              <a:rPr lang="en-US" dirty="0" err="1" smtClean="0"/>
              <a:t>styleLate</a:t>
            </a:r>
            <a:r>
              <a:rPr lang="en-US" dirty="0" smtClean="0"/>
              <a:t> 19th and Early 20th Century American Movements</a:t>
            </a:r>
          </a:p>
          <a:p>
            <a:r>
              <a:rPr lang="en-US" dirty="0" smtClean="0"/>
              <a:t> It was added to the </a:t>
            </a:r>
            <a:r>
              <a:rPr lang="en-US" dirty="0" smtClean="0">
                <a:hlinkClick r:id="rId4" tooltip="National Register of Historic Places"/>
              </a:rPr>
              <a:t>National Register of Historic Places</a:t>
            </a:r>
            <a:r>
              <a:rPr lang="en-US" dirty="0" smtClean="0"/>
              <a:t> on April 17, 1970.It was declared a </a:t>
            </a:r>
            <a:r>
              <a:rPr lang="en-US" dirty="0" smtClean="0">
                <a:hlinkClick r:id="rId5" tooltip="National Historic Landmark"/>
              </a:rPr>
              <a:t>National Historic Landmark</a:t>
            </a:r>
            <a:r>
              <a:rPr lang="en-US" dirty="0" smtClean="0"/>
              <a:t> in 1975</a:t>
            </a:r>
          </a:p>
          <a:p>
            <a:r>
              <a:rPr lang="en-US" dirty="0" smtClean="0"/>
              <a:t>The </a:t>
            </a:r>
            <a:r>
              <a:rPr lang="en-US" b="1" dirty="0" smtClean="0"/>
              <a:t>Auditorium Theatre</a:t>
            </a:r>
            <a:r>
              <a:rPr lang="en-US" dirty="0" smtClean="0"/>
              <a:t> is part of the Auditorium Building</a:t>
            </a:r>
          </a:p>
          <a:p>
            <a:r>
              <a:rPr lang="en-US" dirty="0" smtClean="0"/>
              <a:t>Adler and Sullivan designed a tall structure with load-bearing outer walls, and based the exterior appearance partly on the design of </a:t>
            </a:r>
            <a:r>
              <a:rPr lang="en-US" dirty="0" smtClean="0">
                <a:hlinkClick r:id="rId6" tooltip="Henry Hobson Richardson"/>
              </a:rPr>
              <a:t>H.H. Richardson</a:t>
            </a:r>
            <a:r>
              <a:rPr lang="en-US" dirty="0" smtClean="0"/>
              <a:t>'s </a:t>
            </a:r>
            <a:r>
              <a:rPr lang="en-US" dirty="0" smtClean="0">
                <a:hlinkClick r:id="rId7" tooltip="Marshall Field Warehouse"/>
              </a:rPr>
              <a:t>Marshall Field Warehouse</a:t>
            </a:r>
            <a:r>
              <a:rPr lang="en-US" dirty="0" smtClean="0"/>
              <a:t>, another Chicago </a:t>
            </a:r>
            <a:r>
              <a:rPr lang="en-US" dirty="0" smtClean="0"/>
              <a:t>landmark...The</a:t>
            </a:r>
            <a:r>
              <a:rPr lang="en-US" dirty="0" smtClean="0"/>
              <a:t>    </a:t>
            </a:r>
            <a:r>
              <a:rPr lang="en-US" dirty="0" smtClean="0"/>
              <a:t>Auditorium </a:t>
            </a:r>
            <a:r>
              <a:rPr lang="en-US" dirty="0" smtClean="0"/>
              <a:t>is a heavy, impressive structure externally, and was more striking in its day when buildings of its scale were less common. When completed, it was the tallest building in the city and largest building in the </a:t>
            </a:r>
            <a:r>
              <a:rPr lang="en-US" dirty="0" smtClean="0">
                <a:hlinkClick r:id="rId8" tooltip="United States"/>
              </a:rPr>
              <a:t>United States</a:t>
            </a:r>
            <a:r>
              <a:rPr lang="en-US" dirty="0" smtClean="0"/>
              <a:t>.</a:t>
            </a:r>
          </a:p>
          <a:p>
            <a:r>
              <a:rPr lang="en-US" dirty="0" smtClean="0"/>
              <a:t>One of the most innovative features of the building was its massive raft </a:t>
            </a:r>
            <a:r>
              <a:rPr lang="en-US" dirty="0" smtClean="0">
                <a:hlinkClick r:id="rId9" tooltip="Foundation (architecture)"/>
              </a:rPr>
              <a:t>foundation</a:t>
            </a:r>
            <a:r>
              <a:rPr lang="en-US" dirty="0" smtClean="0"/>
              <a:t>, designed by Adler in conjunction with engineer Paul Mueller. The soil beneath the Auditorium consists of soft blue </a:t>
            </a:r>
            <a:r>
              <a:rPr lang="en-US" dirty="0" smtClean="0">
                <a:hlinkClick r:id="rId10" tooltip="Clay"/>
              </a:rPr>
              <a:t>clay</a:t>
            </a:r>
            <a:r>
              <a:rPr lang="en-US" dirty="0" smtClean="0"/>
              <a:t> to a depth of over 100 feet, which made conventional foundations impossible. Adler and Mueller designed a floating mat of crisscrossed </a:t>
            </a:r>
            <a:r>
              <a:rPr lang="en-US" dirty="0" smtClean="0">
                <a:hlinkClick r:id="rId11" tooltip="Railroad tie"/>
              </a:rPr>
              <a:t>railroad ties</a:t>
            </a:r>
            <a:r>
              <a:rPr lang="en-US" dirty="0" smtClean="0"/>
              <a:t>, topped with a double layer of </a:t>
            </a:r>
            <a:r>
              <a:rPr lang="en-US" dirty="0" smtClean="0">
                <a:hlinkClick r:id="rId12" tooltip="Steel"/>
              </a:rPr>
              <a:t>steel</a:t>
            </a:r>
            <a:r>
              <a:rPr lang="en-US" dirty="0" smtClean="0"/>
              <a:t> rails embedded in </a:t>
            </a:r>
            <a:r>
              <a:rPr lang="en-US" dirty="0" smtClean="0">
                <a:hlinkClick r:id="rId13" tooltip="Concrete"/>
              </a:rPr>
              <a:t>concrete</a:t>
            </a:r>
            <a:r>
              <a:rPr lang="en-US" dirty="0" smtClean="0"/>
              <a:t>, the whole assemblage coated with </a:t>
            </a:r>
            <a:r>
              <a:rPr lang="en-US" dirty="0" smtClean="0">
                <a:hlinkClick r:id="rId14" tooltip="Pitch (resin)"/>
              </a:rPr>
              <a:t>pitch</a:t>
            </a:r>
            <a:r>
              <a:rPr lang="en-US" dirty="0" smtClean="0"/>
              <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5800"/>
            <a:ext cx="8229600" cy="2985433"/>
          </a:xfrm>
          <a:prstGeom prst="rect">
            <a:avLst/>
          </a:prstGeom>
          <a:noFill/>
        </p:spPr>
        <p:txBody>
          <a:bodyPr wrap="square" rtlCol="0">
            <a:spAutoFit/>
          </a:bodyPr>
          <a:lstStyle/>
          <a:p>
            <a:pPr>
              <a:buFont typeface="Wingdings" pitchFamily="2" charset="2"/>
              <a:buChar char="ü"/>
            </a:pPr>
            <a:r>
              <a:rPr lang="en-US" sz="3200" dirty="0" smtClean="0"/>
              <a:t>Housed in the building around the central space were an 1890 addition of 136 </a:t>
            </a:r>
            <a:r>
              <a:rPr lang="en-US" sz="3200" dirty="0" smtClean="0">
                <a:hlinkClick r:id="rId2" tooltip="Office"/>
              </a:rPr>
              <a:t>offices</a:t>
            </a:r>
            <a:r>
              <a:rPr lang="en-US" sz="3200" dirty="0" smtClean="0"/>
              <a:t> and a 400-room </a:t>
            </a:r>
            <a:r>
              <a:rPr lang="en-US" sz="3200" dirty="0" smtClean="0">
                <a:hlinkClick r:id="rId3" tooltip="Hotel"/>
              </a:rPr>
              <a:t>hotel</a:t>
            </a:r>
            <a:r>
              <a:rPr lang="en-US" sz="3200" dirty="0" smtClean="0"/>
              <a:t> </a:t>
            </a:r>
          </a:p>
          <a:p>
            <a:pPr>
              <a:buFont typeface="Wingdings" pitchFamily="2" charset="2"/>
              <a:buChar char="ü"/>
            </a:pPr>
            <a:endParaRPr lang="en-US" sz="3200" dirty="0" smtClean="0"/>
          </a:p>
          <a:p>
            <a:pPr>
              <a:buFont typeface="Wingdings" pitchFamily="2" charset="2"/>
              <a:buChar char="ü"/>
            </a:pPr>
            <a:r>
              <a:rPr lang="en-US" sz="3200" dirty="0" smtClean="0"/>
              <a:t>In the center of the building </a:t>
            </a:r>
            <a:r>
              <a:rPr lang="en-US" sz="2800" dirty="0" smtClean="0"/>
              <a:t>was a 4,300 seat </a:t>
            </a:r>
            <a:r>
              <a:rPr lang="en-US" sz="2800" dirty="0" smtClean="0">
                <a:hlinkClick r:id="rId4" tooltip="Auditorium"/>
              </a:rPr>
              <a:t>auditorium</a:t>
            </a:r>
            <a:r>
              <a:rPr lang="en-US" dirty="0" smtClean="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Admin\Downloads\180px-Auditorium_bldg_(basement)_HABS.jpg"/>
          <p:cNvPicPr>
            <a:picLocks noChangeAspect="1" noChangeArrowheads="1"/>
          </p:cNvPicPr>
          <p:nvPr/>
        </p:nvPicPr>
        <p:blipFill>
          <a:blip r:embed="rId2"/>
          <a:srcRect/>
          <a:stretch>
            <a:fillRect/>
          </a:stretch>
        </p:blipFill>
        <p:spPr bwMode="auto">
          <a:xfrm>
            <a:off x="685800" y="533400"/>
            <a:ext cx="3102107" cy="2362200"/>
          </a:xfrm>
          <a:prstGeom prst="rect">
            <a:avLst/>
          </a:prstGeom>
          <a:noFill/>
        </p:spPr>
      </p:pic>
      <p:pic>
        <p:nvPicPr>
          <p:cNvPr id="27651" name="Picture 3" descr="C:\Users\Admin\Downloads\180px-Auditorium_bldg_(foundations)_HABS.jpg"/>
          <p:cNvPicPr>
            <a:picLocks noChangeAspect="1" noChangeArrowheads="1"/>
          </p:cNvPicPr>
          <p:nvPr/>
        </p:nvPicPr>
        <p:blipFill>
          <a:blip r:embed="rId3"/>
          <a:srcRect/>
          <a:stretch>
            <a:fillRect/>
          </a:stretch>
        </p:blipFill>
        <p:spPr bwMode="auto">
          <a:xfrm>
            <a:off x="4876800" y="533400"/>
            <a:ext cx="3382962" cy="2346325"/>
          </a:xfrm>
          <a:prstGeom prst="rect">
            <a:avLst/>
          </a:prstGeom>
          <a:noFill/>
        </p:spPr>
      </p:pic>
      <p:sp>
        <p:nvSpPr>
          <p:cNvPr id="8" name="TextBox 7"/>
          <p:cNvSpPr txBox="1"/>
          <p:nvPr/>
        </p:nvSpPr>
        <p:spPr>
          <a:xfrm>
            <a:off x="685800" y="3352800"/>
            <a:ext cx="2895600" cy="369332"/>
          </a:xfrm>
          <a:prstGeom prst="rect">
            <a:avLst/>
          </a:prstGeom>
          <a:noFill/>
        </p:spPr>
        <p:txBody>
          <a:bodyPr wrap="square" rtlCol="0">
            <a:spAutoFit/>
          </a:bodyPr>
          <a:lstStyle/>
          <a:p>
            <a:r>
              <a:rPr lang="en-US" dirty="0" smtClean="0"/>
              <a:t>BASEMENT</a:t>
            </a:r>
            <a:endParaRPr lang="en-US" dirty="0"/>
          </a:p>
        </p:txBody>
      </p:sp>
      <p:sp>
        <p:nvSpPr>
          <p:cNvPr id="9" name="TextBox 8"/>
          <p:cNvSpPr txBox="1"/>
          <p:nvPr/>
        </p:nvSpPr>
        <p:spPr>
          <a:xfrm>
            <a:off x="4876800" y="3124200"/>
            <a:ext cx="3657600" cy="369332"/>
          </a:xfrm>
          <a:prstGeom prst="rect">
            <a:avLst/>
          </a:prstGeom>
          <a:noFill/>
        </p:spPr>
        <p:txBody>
          <a:bodyPr wrap="square" rtlCol="0">
            <a:spAutoFit/>
          </a:bodyPr>
          <a:lstStyle/>
          <a:p>
            <a:r>
              <a:rPr lang="en-US" dirty="0" smtClean="0"/>
              <a:t>FOUNDATION</a:t>
            </a:r>
            <a:endParaRPr lang="en-US" dirty="0"/>
          </a:p>
        </p:txBody>
      </p:sp>
      <p:pic>
        <p:nvPicPr>
          <p:cNvPr id="27652" name="Picture 4" descr="C:\Users\Admin\Downloads\180px-Auditorium_bldg_(Interior)_HABS.jpg"/>
          <p:cNvPicPr>
            <a:picLocks noChangeAspect="1" noChangeArrowheads="1"/>
          </p:cNvPicPr>
          <p:nvPr/>
        </p:nvPicPr>
        <p:blipFill>
          <a:blip r:embed="rId4"/>
          <a:srcRect/>
          <a:stretch>
            <a:fillRect/>
          </a:stretch>
        </p:blipFill>
        <p:spPr bwMode="auto">
          <a:xfrm>
            <a:off x="2895600" y="3657600"/>
            <a:ext cx="2819400" cy="2149930"/>
          </a:xfrm>
          <a:prstGeom prst="rect">
            <a:avLst/>
          </a:prstGeom>
          <a:noFill/>
        </p:spPr>
      </p:pic>
      <p:sp>
        <p:nvSpPr>
          <p:cNvPr id="12" name="TextBox 11"/>
          <p:cNvSpPr txBox="1"/>
          <p:nvPr/>
        </p:nvSpPr>
        <p:spPr>
          <a:xfrm>
            <a:off x="2667000" y="6096000"/>
            <a:ext cx="3962400" cy="369332"/>
          </a:xfrm>
          <a:prstGeom prst="rect">
            <a:avLst/>
          </a:prstGeom>
          <a:noFill/>
        </p:spPr>
        <p:txBody>
          <a:bodyPr wrap="square" rtlCol="0">
            <a:spAutoFit/>
          </a:bodyPr>
          <a:lstStyle/>
          <a:p>
            <a:r>
              <a:rPr lang="en-US" dirty="0" smtClean="0"/>
              <a:t>INTERIOR OF BUILDING</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Admin\Downloads\180px-Auditorium_Building5.jpg"/>
          <p:cNvPicPr>
            <a:picLocks noChangeAspect="1" noChangeArrowheads="1"/>
          </p:cNvPicPr>
          <p:nvPr/>
        </p:nvPicPr>
        <p:blipFill>
          <a:blip r:embed="rId2"/>
          <a:srcRect/>
          <a:stretch>
            <a:fillRect/>
          </a:stretch>
        </p:blipFill>
        <p:spPr bwMode="auto">
          <a:xfrm>
            <a:off x="914400" y="304800"/>
            <a:ext cx="3124200" cy="2377863"/>
          </a:xfrm>
          <a:prstGeom prst="rect">
            <a:avLst/>
          </a:prstGeom>
          <a:noFill/>
        </p:spPr>
      </p:pic>
      <p:sp>
        <p:nvSpPr>
          <p:cNvPr id="4" name="TextBox 3"/>
          <p:cNvSpPr txBox="1"/>
          <p:nvPr/>
        </p:nvSpPr>
        <p:spPr>
          <a:xfrm>
            <a:off x="838200" y="2743200"/>
            <a:ext cx="3581400" cy="646331"/>
          </a:xfrm>
          <a:prstGeom prst="rect">
            <a:avLst/>
          </a:prstGeom>
          <a:noFill/>
        </p:spPr>
        <p:txBody>
          <a:bodyPr wrap="square" rtlCol="0">
            <a:spAutoFit/>
          </a:bodyPr>
          <a:lstStyle/>
          <a:p>
            <a:r>
              <a:rPr lang="en-US" dirty="0" smtClean="0"/>
              <a:t>EXTERIOR DETAIL  OF THE AUDITORIUM THEATER</a:t>
            </a:r>
            <a:endParaRPr lang="en-US" dirty="0"/>
          </a:p>
        </p:txBody>
      </p:sp>
      <p:pic>
        <p:nvPicPr>
          <p:cNvPr id="28675" name="Picture 3" descr="C:\Users\Admin\Downloads\180px-Auditorium_Building14.jpg"/>
          <p:cNvPicPr>
            <a:picLocks noChangeAspect="1" noChangeArrowheads="1"/>
          </p:cNvPicPr>
          <p:nvPr/>
        </p:nvPicPr>
        <p:blipFill>
          <a:blip r:embed="rId3"/>
          <a:srcRect/>
          <a:stretch>
            <a:fillRect/>
          </a:stretch>
        </p:blipFill>
        <p:spPr bwMode="auto">
          <a:xfrm>
            <a:off x="5029200" y="304800"/>
            <a:ext cx="3124200" cy="2209800"/>
          </a:xfrm>
          <a:prstGeom prst="rect">
            <a:avLst/>
          </a:prstGeom>
          <a:noFill/>
        </p:spPr>
      </p:pic>
      <p:sp>
        <p:nvSpPr>
          <p:cNvPr id="7" name="TextBox 6"/>
          <p:cNvSpPr txBox="1"/>
          <p:nvPr/>
        </p:nvSpPr>
        <p:spPr>
          <a:xfrm>
            <a:off x="5105400" y="3048000"/>
            <a:ext cx="3352800" cy="646331"/>
          </a:xfrm>
          <a:prstGeom prst="rect">
            <a:avLst/>
          </a:prstGeom>
          <a:noFill/>
        </p:spPr>
        <p:txBody>
          <a:bodyPr wrap="square" rtlCol="0">
            <a:spAutoFit/>
          </a:bodyPr>
          <a:lstStyle/>
          <a:p>
            <a:r>
              <a:rPr lang="en-US" dirty="0" smtClean="0"/>
              <a:t>INTERIOR DETAIL OF THE AUDITORIUM BALCONY</a:t>
            </a:r>
            <a:endParaRPr lang="en-US" dirty="0"/>
          </a:p>
        </p:txBody>
      </p:sp>
      <p:sp>
        <p:nvSpPr>
          <p:cNvPr id="11" name="TextBox 10"/>
          <p:cNvSpPr txBox="1"/>
          <p:nvPr/>
        </p:nvSpPr>
        <p:spPr>
          <a:xfrm>
            <a:off x="4572000" y="4724400"/>
            <a:ext cx="3810000" cy="646331"/>
          </a:xfrm>
          <a:prstGeom prst="rect">
            <a:avLst/>
          </a:prstGeom>
          <a:noFill/>
        </p:spPr>
        <p:txBody>
          <a:bodyPr wrap="square" rtlCol="0">
            <a:spAutoFit/>
          </a:bodyPr>
          <a:lstStyle/>
          <a:p>
            <a:r>
              <a:rPr lang="en-US" dirty="0" smtClean="0"/>
              <a:t>INTERIOR DETAIL OF THE AUDITORIUM THEATER</a:t>
            </a:r>
            <a:endParaRPr lang="en-US" dirty="0"/>
          </a:p>
        </p:txBody>
      </p:sp>
      <p:pic>
        <p:nvPicPr>
          <p:cNvPr id="28677" name="Picture 5" descr="C:\Users\Admin\Downloads\180px-Auditorium_Building6.jpg"/>
          <p:cNvPicPr>
            <a:picLocks noChangeAspect="1" noChangeArrowheads="1"/>
          </p:cNvPicPr>
          <p:nvPr/>
        </p:nvPicPr>
        <p:blipFill>
          <a:blip r:embed="rId4"/>
          <a:srcRect/>
          <a:stretch>
            <a:fillRect/>
          </a:stretch>
        </p:blipFill>
        <p:spPr bwMode="auto">
          <a:xfrm>
            <a:off x="990600" y="3581400"/>
            <a:ext cx="3276600" cy="2667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C:\Users\Admin\Downloads\180px-Auditorium_Building7.jpg"/>
          <p:cNvPicPr>
            <a:picLocks noChangeAspect="1" noChangeArrowheads="1"/>
          </p:cNvPicPr>
          <p:nvPr/>
        </p:nvPicPr>
        <p:blipFill>
          <a:blip r:embed="rId2"/>
          <a:srcRect/>
          <a:stretch>
            <a:fillRect/>
          </a:stretch>
        </p:blipFill>
        <p:spPr bwMode="auto">
          <a:xfrm>
            <a:off x="838200" y="990600"/>
            <a:ext cx="2514600" cy="2819400"/>
          </a:xfrm>
          <a:prstGeom prst="rect">
            <a:avLst/>
          </a:prstGeom>
          <a:noFill/>
        </p:spPr>
      </p:pic>
      <p:pic>
        <p:nvPicPr>
          <p:cNvPr id="29699" name="Picture 3" descr="C:\Users\Admin\Downloads\180px-Auditorium_Building9.jpg"/>
          <p:cNvPicPr>
            <a:picLocks noChangeAspect="1" noChangeArrowheads="1"/>
          </p:cNvPicPr>
          <p:nvPr/>
        </p:nvPicPr>
        <p:blipFill>
          <a:blip r:embed="rId3"/>
          <a:srcRect/>
          <a:stretch>
            <a:fillRect/>
          </a:stretch>
        </p:blipFill>
        <p:spPr bwMode="auto">
          <a:xfrm>
            <a:off x="4876800" y="1295400"/>
            <a:ext cx="2590800" cy="2362200"/>
          </a:xfrm>
          <a:prstGeom prst="rect">
            <a:avLst/>
          </a:prstGeom>
          <a:noFill/>
        </p:spPr>
      </p:pic>
      <p:sp>
        <p:nvSpPr>
          <p:cNvPr id="6" name="TextBox 5"/>
          <p:cNvSpPr txBox="1"/>
          <p:nvPr/>
        </p:nvSpPr>
        <p:spPr>
          <a:xfrm>
            <a:off x="685800" y="4267200"/>
            <a:ext cx="1600200" cy="646331"/>
          </a:xfrm>
          <a:prstGeom prst="rect">
            <a:avLst/>
          </a:prstGeom>
          <a:noFill/>
        </p:spPr>
        <p:txBody>
          <a:bodyPr wrap="square" rtlCol="0">
            <a:spAutoFit/>
          </a:bodyPr>
          <a:lstStyle/>
          <a:p>
            <a:r>
              <a:rPr lang="en-US" dirty="0" smtClean="0"/>
              <a:t>GRANZ HALL CAPITAL</a:t>
            </a:r>
            <a:endParaRPr lang="en-US" dirty="0"/>
          </a:p>
        </p:txBody>
      </p:sp>
      <p:sp>
        <p:nvSpPr>
          <p:cNvPr id="7" name="TextBox 6"/>
          <p:cNvSpPr txBox="1"/>
          <p:nvPr/>
        </p:nvSpPr>
        <p:spPr>
          <a:xfrm>
            <a:off x="4953000" y="4419600"/>
            <a:ext cx="1981200" cy="646331"/>
          </a:xfrm>
          <a:prstGeom prst="rect">
            <a:avLst/>
          </a:prstGeom>
          <a:noFill/>
        </p:spPr>
        <p:txBody>
          <a:bodyPr wrap="square" rtlCol="0">
            <a:spAutoFit/>
          </a:bodyPr>
          <a:lstStyle/>
          <a:p>
            <a:r>
              <a:rPr lang="en-US" dirty="0" smtClean="0"/>
              <a:t>AUDITORIUM HOTEL</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4600" y="2819400"/>
            <a:ext cx="4038600" cy="1200329"/>
          </a:xfrm>
          <a:prstGeom prst="rect">
            <a:avLst/>
          </a:prstGeom>
          <a:noFill/>
        </p:spPr>
        <p:txBody>
          <a:bodyPr wrap="square" rtlCol="0">
            <a:spAutoFit/>
          </a:bodyPr>
          <a:lstStyle/>
          <a:p>
            <a:r>
              <a:rPr lang="en-US" sz="3600" dirty="0" smtClean="0"/>
              <a:t>THANK  </a:t>
            </a:r>
          </a:p>
          <a:p>
            <a:r>
              <a:rPr lang="en-US" sz="3600" dirty="0" smtClean="0"/>
              <a:t>                       YOU</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LOUIS HENDRY SULLIVAN</a:t>
            </a:r>
            <a:endParaRPr lang="en-US" dirty="0"/>
          </a:p>
        </p:txBody>
      </p:sp>
      <p:sp>
        <p:nvSpPr>
          <p:cNvPr id="3" name="Content Placeholder 2"/>
          <p:cNvSpPr>
            <a:spLocks noGrp="1"/>
          </p:cNvSpPr>
          <p:nvPr>
            <p:ph idx="1"/>
          </p:nvPr>
        </p:nvSpPr>
        <p:spPr/>
        <p:txBody>
          <a:bodyPr>
            <a:normAutofit fontScale="77500" lnSpcReduction="20000"/>
          </a:bodyPr>
          <a:lstStyle/>
          <a:p>
            <a:r>
              <a:rPr lang="en-US" dirty="0"/>
              <a:t>Louis Henry Sullivan was an American architect, and has been called the "</a:t>
            </a:r>
            <a:r>
              <a:rPr lang="en-US" dirty="0" smtClean="0"/>
              <a:t>father </a:t>
            </a:r>
            <a:r>
              <a:rPr lang="en-US" dirty="0"/>
              <a:t>of skyscrapers" and "father of modernism</a:t>
            </a:r>
            <a:r>
              <a:rPr lang="en-US" dirty="0" smtClean="0"/>
              <a:t>".</a:t>
            </a:r>
            <a:endParaRPr lang="en-US" dirty="0"/>
          </a:p>
          <a:p>
            <a:r>
              <a:rPr lang="en-US" b="1" dirty="0">
                <a:hlinkClick r:id="rId2"/>
              </a:rPr>
              <a:t>Born</a:t>
            </a:r>
            <a:r>
              <a:rPr lang="en-US" b="1" dirty="0"/>
              <a:t>: </a:t>
            </a:r>
            <a:r>
              <a:rPr lang="en-US" dirty="0"/>
              <a:t>September 3, 1856, </a:t>
            </a:r>
            <a:r>
              <a:rPr lang="en-US" dirty="0">
                <a:hlinkClick r:id="rId3"/>
              </a:rPr>
              <a:t>Boston, Massachusetts, United States</a:t>
            </a:r>
            <a:endParaRPr lang="en-US" dirty="0"/>
          </a:p>
          <a:p>
            <a:r>
              <a:rPr lang="en-US" b="1" dirty="0">
                <a:hlinkClick r:id="rId4"/>
              </a:rPr>
              <a:t>Died</a:t>
            </a:r>
            <a:r>
              <a:rPr lang="en-US" b="1" dirty="0"/>
              <a:t>: </a:t>
            </a:r>
            <a:r>
              <a:rPr lang="en-US" dirty="0"/>
              <a:t>April 14, 1924, </a:t>
            </a:r>
            <a:r>
              <a:rPr lang="en-US" dirty="0">
                <a:hlinkClick r:id="rId5"/>
              </a:rPr>
              <a:t>Chicago, Illinois, United States</a:t>
            </a:r>
            <a:endParaRPr lang="en-US" dirty="0"/>
          </a:p>
          <a:p>
            <a:r>
              <a:rPr lang="en-US" b="1" dirty="0">
                <a:hlinkClick r:id="rId6"/>
              </a:rPr>
              <a:t>Buried</a:t>
            </a:r>
            <a:r>
              <a:rPr lang="en-US" b="1" dirty="0"/>
              <a:t>: </a:t>
            </a:r>
            <a:r>
              <a:rPr lang="en-US" dirty="0">
                <a:hlinkClick r:id="rId7"/>
              </a:rPr>
              <a:t>Graceland Cemetery, Chicago, Illinois, United States</a:t>
            </a:r>
            <a:endParaRPr lang="en-US" dirty="0"/>
          </a:p>
          <a:p>
            <a:r>
              <a:rPr lang="en-US" b="1" dirty="0">
                <a:hlinkClick r:id="rId8"/>
              </a:rPr>
              <a:t>Books</a:t>
            </a:r>
            <a:r>
              <a:rPr lang="en-US" b="1" dirty="0"/>
              <a:t>: </a:t>
            </a:r>
            <a:r>
              <a:rPr lang="en-US" dirty="0">
                <a:hlinkClick r:id="rId9"/>
              </a:rPr>
              <a:t>The Autobiography of an Idea</a:t>
            </a:r>
            <a:r>
              <a:rPr lang="en-US" dirty="0"/>
              <a:t>, </a:t>
            </a:r>
            <a:r>
              <a:rPr lang="en-US" dirty="0">
                <a:hlinkClick r:id="rId10"/>
              </a:rPr>
              <a:t>The Public Papers</a:t>
            </a:r>
            <a:r>
              <a:rPr lang="en-US" dirty="0"/>
              <a:t>, </a:t>
            </a:r>
            <a:r>
              <a:rPr lang="en-US" dirty="0">
                <a:hlinkClick r:id="rId11"/>
              </a:rPr>
              <a:t>Kindergarten Chats and Other Writings</a:t>
            </a:r>
            <a:endParaRPr lang="en-US" dirty="0"/>
          </a:p>
          <a:p>
            <a:r>
              <a:rPr lang="en-US" b="1" dirty="0">
                <a:hlinkClick r:id="rId12"/>
              </a:rPr>
              <a:t>Education</a:t>
            </a:r>
            <a:r>
              <a:rPr lang="en-US" b="1" dirty="0"/>
              <a:t>: </a:t>
            </a:r>
            <a:r>
              <a:rPr lang="en-US" dirty="0">
                <a:hlinkClick r:id="rId13"/>
              </a:rPr>
              <a:t>English High School of Boston</a:t>
            </a:r>
            <a:r>
              <a:rPr lang="en-US" dirty="0"/>
              <a:t>, </a:t>
            </a:r>
            <a:r>
              <a:rPr lang="en-US" dirty="0">
                <a:hlinkClick r:id="rId14"/>
              </a:rPr>
              <a:t>Massachusetts Institute of Technology</a:t>
            </a:r>
            <a:endParaRPr lang="en-US" dirty="0"/>
          </a:p>
          <a:p>
            <a:r>
              <a:rPr lang="en-US" dirty="0"/>
              <a:t>He posthumously received the </a:t>
            </a:r>
            <a:r>
              <a:rPr lang="en-US" dirty="0">
                <a:hlinkClick r:id="rId15" tooltip="AIA Gold Medal"/>
              </a:rPr>
              <a:t>AIA Gold Medal</a:t>
            </a:r>
            <a:r>
              <a:rPr lang="en-US" dirty="0"/>
              <a:t> in 1944.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BUILDINGS</a:t>
            </a:r>
            <a:endParaRPr lang="en-US" dirty="0"/>
          </a:p>
        </p:txBody>
      </p:sp>
      <p:sp>
        <p:nvSpPr>
          <p:cNvPr id="6" name="Content Placeholder 5"/>
          <p:cNvSpPr>
            <a:spLocks noGrp="1"/>
          </p:cNvSpPr>
          <p:nvPr>
            <p:ph idx="1"/>
          </p:nvPr>
        </p:nvSpPr>
        <p:spPr/>
        <p:txBody>
          <a:bodyPr>
            <a:normAutofit/>
          </a:bodyPr>
          <a:lstStyle/>
          <a:p>
            <a:pPr>
              <a:buFont typeface="Wingdings" pitchFamily="2" charset="2"/>
              <a:buChar char="Ø"/>
            </a:pPr>
            <a:r>
              <a:rPr lang="en-US" dirty="0" smtClean="0"/>
              <a:t>AUDITORIUM BUILDING(CHICAGO)</a:t>
            </a:r>
          </a:p>
          <a:p>
            <a:pPr>
              <a:buFont typeface="Wingdings" pitchFamily="2" charset="2"/>
              <a:buChar char="Ø"/>
            </a:pPr>
            <a:r>
              <a:rPr lang="en-US" dirty="0" smtClean="0"/>
              <a:t>WAIN WRIGHT BUILDING</a:t>
            </a:r>
          </a:p>
          <a:p>
            <a:pPr>
              <a:buFont typeface="Wingdings" pitchFamily="2" charset="2"/>
              <a:buChar char="Ø"/>
            </a:pPr>
            <a:r>
              <a:rPr lang="en-US" dirty="0" smtClean="0"/>
              <a:t>CARSON;PIRIE,SCOOT AND COMPANY  BUILDING</a:t>
            </a:r>
          </a:p>
          <a:p>
            <a:pPr>
              <a:buFont typeface="Wingdings" pitchFamily="2" charset="2"/>
              <a:buChar char="Ø"/>
            </a:pPr>
            <a:r>
              <a:rPr lang="en-US" dirty="0" smtClean="0"/>
              <a:t>PRUDENTIAL BUILDING</a:t>
            </a:r>
          </a:p>
          <a:p>
            <a:pPr>
              <a:buFont typeface="Wingdings" pitchFamily="2" charset="2"/>
              <a:buChar char="Ø"/>
            </a:pPr>
            <a:r>
              <a:rPr lang="en-US" dirty="0" smtClean="0"/>
              <a:t>BAYARD CONDICT BUILDING</a:t>
            </a:r>
          </a:p>
          <a:p>
            <a:pPr>
              <a:buFont typeface="Wingdings" pitchFamily="2" charset="2"/>
              <a:buChar char="Ø"/>
            </a:pPr>
            <a:r>
              <a:rPr lang="en-US" dirty="0" smtClean="0"/>
              <a:t>KRAUSE MUSIC STORE(CHICAGO)</a:t>
            </a:r>
          </a:p>
          <a:p>
            <a:pPr>
              <a:buFont typeface="Wingdings" pitchFamily="2" charset="2"/>
              <a:buChar char="Ø"/>
            </a:pPr>
            <a:r>
              <a:rPr lang="en-US" dirty="0" smtClean="0"/>
              <a:t>PILGRIM BAPTIST CHURCH</a:t>
            </a:r>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609600"/>
            <a:ext cx="7391400" cy="5016758"/>
          </a:xfrm>
          <a:prstGeom prst="rect">
            <a:avLst/>
          </a:prstGeom>
          <a:noFill/>
        </p:spPr>
        <p:txBody>
          <a:bodyPr wrap="square" rtlCol="0">
            <a:spAutoFit/>
          </a:bodyPr>
          <a:lstStyle/>
          <a:p>
            <a:pPr>
              <a:buFont typeface="Wingdings" pitchFamily="2" charset="2"/>
              <a:buChar char="Ø"/>
            </a:pPr>
            <a:r>
              <a:rPr lang="en-US" sz="3200" dirty="0" smtClean="0"/>
              <a:t>DEXTAR  BUILDING</a:t>
            </a:r>
          </a:p>
          <a:p>
            <a:pPr>
              <a:buFont typeface="Wingdings" pitchFamily="2" charset="2"/>
              <a:buChar char="Ø"/>
            </a:pPr>
            <a:r>
              <a:rPr lang="en-US" sz="3200" dirty="0" smtClean="0"/>
              <a:t>FARMERS AND MERCHANTS UNION BUILDING</a:t>
            </a:r>
          </a:p>
          <a:p>
            <a:pPr>
              <a:buFont typeface="Wingdings" pitchFamily="2" charset="2"/>
              <a:buChar char="Ø"/>
            </a:pPr>
            <a:r>
              <a:rPr lang="en-US" sz="3200" dirty="0" smtClean="0"/>
              <a:t>HOLY TRINITY ORTHODOX CATHEDRAL </a:t>
            </a:r>
          </a:p>
          <a:p>
            <a:pPr>
              <a:buFont typeface="Wingdings" pitchFamily="2" charset="2"/>
              <a:buChar char="Ø"/>
            </a:pPr>
            <a:r>
              <a:rPr lang="en-US" sz="3200" dirty="0" smtClean="0"/>
              <a:t>VAN ALLEN BUILDING</a:t>
            </a:r>
          </a:p>
          <a:p>
            <a:pPr>
              <a:buFont typeface="Wingdings" pitchFamily="2" charset="2"/>
              <a:buChar char="Ø"/>
            </a:pPr>
            <a:r>
              <a:rPr lang="en-US" sz="3200" dirty="0" smtClean="0"/>
              <a:t>HOME BUILDING ASSOSIATION BUILDING</a:t>
            </a:r>
          </a:p>
          <a:p>
            <a:pPr>
              <a:buFont typeface="Wingdings" pitchFamily="2" charset="2"/>
              <a:buChar char="Ø"/>
            </a:pPr>
            <a:r>
              <a:rPr lang="en-US" sz="3200" dirty="0" smtClean="0"/>
              <a:t>PURDE STATE BANK</a:t>
            </a:r>
          </a:p>
          <a:p>
            <a:pPr>
              <a:buFont typeface="Wingdings" pitchFamily="2" charset="2"/>
              <a:buChar char="Ø"/>
            </a:pPr>
            <a:endParaRPr lang="en-US" sz="3200" dirty="0" smtClean="0"/>
          </a:p>
          <a:p>
            <a:pPr>
              <a:buFont typeface="Wingdings" pitchFamily="2" charset="2"/>
              <a:buChar char="Ø"/>
            </a:pP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ownloads\250px-Wainwright_building_st_louis_USA.jpg"/>
          <p:cNvPicPr>
            <a:picLocks noChangeAspect="1" noChangeArrowheads="1"/>
          </p:cNvPicPr>
          <p:nvPr/>
        </p:nvPicPr>
        <p:blipFill>
          <a:blip r:embed="rId2"/>
          <a:srcRect/>
          <a:stretch>
            <a:fillRect/>
          </a:stretch>
        </p:blipFill>
        <p:spPr bwMode="auto">
          <a:xfrm>
            <a:off x="2984500" y="1524000"/>
            <a:ext cx="3175000" cy="4800600"/>
          </a:xfrm>
          <a:prstGeom prst="rect">
            <a:avLst/>
          </a:prstGeom>
          <a:noFill/>
        </p:spPr>
      </p:pic>
      <p:sp>
        <p:nvSpPr>
          <p:cNvPr id="10" name="Title 9"/>
          <p:cNvSpPr>
            <a:spLocks noGrp="1"/>
          </p:cNvSpPr>
          <p:nvPr>
            <p:ph type="title"/>
          </p:nvPr>
        </p:nvSpPr>
        <p:spPr/>
        <p:txBody>
          <a:bodyPr/>
          <a:lstStyle/>
          <a:p>
            <a:r>
              <a:rPr lang="en-US" dirty="0" smtClean="0"/>
              <a:t>WAIN WRIGHT BUILDING</a:t>
            </a:r>
            <a:endParaRPr lang="en-US" dirty="0"/>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WAINWRIGHT BUILDING</a:t>
            </a:r>
            <a:endParaRPr lang="en-US" dirty="0"/>
          </a:p>
        </p:txBody>
      </p:sp>
      <p:sp>
        <p:nvSpPr>
          <p:cNvPr id="9" name="Content Placeholder 8"/>
          <p:cNvSpPr>
            <a:spLocks noGrp="1"/>
          </p:cNvSpPr>
          <p:nvPr>
            <p:ph idx="1"/>
          </p:nvPr>
        </p:nvSpPr>
        <p:spPr/>
        <p:txBody>
          <a:bodyPr/>
          <a:lstStyle/>
          <a:p>
            <a:r>
              <a:rPr lang="en-US" dirty="0" smtClean="0"/>
              <a:t> </a:t>
            </a:r>
            <a:endParaRPr lang="en-US" dirty="0"/>
          </a:p>
        </p:txBody>
      </p:sp>
      <p:sp>
        <p:nvSpPr>
          <p:cNvPr id="3" name="Rectangle 2"/>
          <p:cNvSpPr/>
          <p:nvPr/>
        </p:nvSpPr>
        <p:spPr>
          <a:xfrm>
            <a:off x="457200" y="1676400"/>
            <a:ext cx="8153400" cy="4524315"/>
          </a:xfrm>
          <a:prstGeom prst="rect">
            <a:avLst/>
          </a:prstGeom>
          <a:solidFill>
            <a:schemeClr val="bg1"/>
          </a:solidFill>
          <a:ln>
            <a:solidFill>
              <a:schemeClr val="accent1"/>
            </a:solidFill>
          </a:ln>
        </p:spPr>
        <p:txBody>
          <a:bodyPr wrap="square">
            <a:spAutoFit/>
          </a:bodyPr>
          <a:lstStyle/>
          <a:p>
            <a:pPr marL="514350" indent="-514350">
              <a:buFont typeface="Arial" pitchFamily="34" charset="0"/>
              <a:buChar char="•"/>
            </a:pPr>
            <a:r>
              <a:rPr lang="en-US" sz="2400" dirty="0" smtClean="0"/>
              <a:t>         The </a:t>
            </a:r>
            <a:r>
              <a:rPr lang="en-US" sz="2400" b="1" dirty="0" smtClean="0"/>
              <a:t>Wainwright Building</a:t>
            </a:r>
            <a:r>
              <a:rPr lang="en-US" sz="2400" dirty="0" smtClean="0"/>
              <a:t> (also known as the </a:t>
            </a:r>
            <a:r>
              <a:rPr lang="en-US" sz="2400" b="1" dirty="0" smtClean="0">
                <a:solidFill>
                  <a:srgbClr val="FF0000"/>
                </a:solidFill>
              </a:rPr>
              <a:t>Wainwright State Office Building</a:t>
            </a:r>
            <a:r>
              <a:rPr lang="en-US" sz="2400" dirty="0" smtClean="0"/>
              <a:t>) is a 10-story red </a:t>
            </a:r>
            <a:r>
              <a:rPr lang="en-US" sz="2400" dirty="0" smtClean="0">
                <a:hlinkClick r:id="rId2" tooltip="Brick"/>
              </a:rPr>
              <a:t>brick</a:t>
            </a:r>
            <a:r>
              <a:rPr lang="en-US" sz="2400" dirty="0" smtClean="0"/>
              <a:t> </a:t>
            </a:r>
            <a:r>
              <a:rPr lang="en-US" sz="2400" dirty="0" smtClean="0">
                <a:hlinkClick r:id="rId3" tooltip="Office"/>
              </a:rPr>
              <a:t>office building</a:t>
            </a:r>
            <a:r>
              <a:rPr lang="en-US" sz="2400" dirty="0" smtClean="0"/>
              <a:t>.</a:t>
            </a:r>
          </a:p>
          <a:p>
            <a:pPr marL="514350" indent="-514350">
              <a:buFont typeface="Arial" pitchFamily="34" charset="0"/>
              <a:buChar char="•"/>
            </a:pPr>
            <a:r>
              <a:rPr lang="en-US" sz="2400" dirty="0" smtClean="0"/>
              <a:t>          The Wainwright Building is among </a:t>
            </a:r>
            <a:r>
              <a:rPr lang="en-US" sz="2400" dirty="0" err="1" smtClean="0"/>
              <a:t>the</a:t>
            </a:r>
            <a:r>
              <a:rPr lang="en-US" sz="2400" dirty="0" err="1" smtClean="0">
                <a:hlinkClick r:id="rId4" tooltip="Early skyscrapers"/>
              </a:rPr>
              <a:t>first</a:t>
            </a:r>
            <a:r>
              <a:rPr lang="en-US" sz="2400" dirty="0" smtClean="0">
                <a:hlinkClick r:id="rId4" tooltip="Early skyscrapers"/>
              </a:rPr>
              <a:t> skyscrapers</a:t>
            </a:r>
            <a:r>
              <a:rPr lang="en-US" sz="2400" dirty="0" smtClean="0"/>
              <a:t> in the world. </a:t>
            </a:r>
          </a:p>
          <a:p>
            <a:pPr marL="514350" indent="-514350">
              <a:buFont typeface="Arial" pitchFamily="34" charset="0"/>
              <a:buChar char="•"/>
            </a:pPr>
            <a:r>
              <a:rPr lang="en-US" sz="2400" dirty="0" smtClean="0"/>
              <a:t>          It was designed by </a:t>
            </a:r>
            <a:r>
              <a:rPr lang="en-US" sz="2400" dirty="0" err="1" smtClean="0">
                <a:hlinkClick r:id="rId5" tooltip="Dankmar Adler"/>
              </a:rPr>
              <a:t>Dankmar</a:t>
            </a:r>
            <a:r>
              <a:rPr lang="en-US" sz="2400" dirty="0" smtClean="0">
                <a:hlinkClick r:id="rId5" tooltip="Dankmar Adler"/>
              </a:rPr>
              <a:t> Adler</a:t>
            </a:r>
            <a:r>
              <a:rPr lang="en-US" sz="2400" dirty="0" smtClean="0"/>
              <a:t> and </a:t>
            </a:r>
            <a:r>
              <a:rPr lang="en-US" sz="2400" dirty="0" smtClean="0">
                <a:hlinkClick r:id="rId6" tooltip="Louis Sullivan"/>
              </a:rPr>
              <a:t>Louis Sullivan</a:t>
            </a:r>
            <a:r>
              <a:rPr lang="en-US" sz="2400" dirty="0" smtClean="0"/>
              <a:t> in the </a:t>
            </a:r>
            <a:r>
              <a:rPr lang="en-US" sz="2400" dirty="0" smtClean="0">
                <a:hlinkClick r:id="rId7" tooltip="Palazzo style architecture"/>
              </a:rPr>
              <a:t>Palazzo style</a:t>
            </a:r>
            <a:r>
              <a:rPr lang="en-US" sz="2400" dirty="0" smtClean="0"/>
              <a:t> . </a:t>
            </a:r>
          </a:p>
          <a:p>
            <a:pPr marL="514350" indent="-514350">
              <a:buFont typeface="Arial" pitchFamily="34" charset="0"/>
              <a:buChar char="•"/>
            </a:pPr>
            <a:r>
              <a:rPr lang="en-US" sz="2400" dirty="0" smtClean="0"/>
              <a:t>          It is described as "a high influential </a:t>
            </a:r>
            <a:r>
              <a:rPr lang="en-US" sz="2400" dirty="0" smtClean="0">
                <a:hlinkClick r:id="rId8" tooltip="Prototype"/>
              </a:rPr>
              <a:t>prototype</a:t>
            </a:r>
            <a:r>
              <a:rPr lang="en-US" sz="2400" dirty="0" smtClean="0"/>
              <a:t> of the modern office building" by the </a:t>
            </a:r>
            <a:r>
              <a:rPr lang="en-US" sz="2400" dirty="0" smtClean="0">
                <a:hlinkClick r:id="rId9" tooltip="National Register of Historic Places"/>
              </a:rPr>
              <a:t>National Register of Historic Places</a:t>
            </a:r>
            <a:r>
              <a:rPr lang="en-US" sz="2400" dirty="0" smtClean="0"/>
              <a:t> </a:t>
            </a:r>
          </a:p>
          <a:p>
            <a:pPr marL="514350" indent="-514350">
              <a:buFont typeface="Arial" pitchFamily="34" charset="0"/>
              <a:buChar char="•"/>
            </a:pPr>
            <a:r>
              <a:rPr lang="en-US" sz="2400" dirty="0" smtClean="0"/>
              <a:t>          Wainwright Building "the very first human expression of a tall </a:t>
            </a:r>
            <a:r>
              <a:rPr lang="en-US" sz="2400" dirty="0" smtClean="0">
                <a:hlinkClick r:id="rId10" tooltip="Steel"/>
              </a:rPr>
              <a:t>steel</a:t>
            </a:r>
            <a:r>
              <a:rPr lang="en-US" sz="2400" dirty="0" smtClean="0"/>
              <a:t> office-building as </a:t>
            </a:r>
            <a:r>
              <a:rPr lang="en-US" sz="2400" dirty="0" smtClean="0">
                <a:hlinkClick r:id="rId11" tooltip="Architecture"/>
              </a:rPr>
              <a:t>Architecture</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smtClean="0"/>
              <a:t>It   Architect </a:t>
            </a:r>
            <a:r>
              <a:rPr lang="en-US" dirty="0" smtClean="0">
                <a:hlinkClick r:id="rId2" tooltip="Frank Lloyd Wright"/>
              </a:rPr>
              <a:t>Frank Lloyd Wright</a:t>
            </a:r>
            <a:r>
              <a:rPr lang="en-US" dirty="0" smtClean="0"/>
              <a:t> called the Wainwright Building "the very first human expression of a tall </a:t>
            </a:r>
            <a:r>
              <a:rPr lang="en-US" dirty="0" smtClean="0">
                <a:hlinkClick r:id="rId3" tooltip="Steel"/>
              </a:rPr>
              <a:t>steel</a:t>
            </a:r>
            <a:r>
              <a:rPr lang="en-US" dirty="0" smtClean="0"/>
              <a:t> office-building as </a:t>
            </a:r>
            <a:r>
              <a:rPr lang="en-US" dirty="0" err="1" smtClean="0">
                <a:hlinkClick r:id="rId4" tooltip="Architecture"/>
              </a:rPr>
              <a:t>Architecture</a:t>
            </a:r>
            <a:r>
              <a:rPr lang="en-US" dirty="0" err="1" smtClean="0"/>
              <a:t>.it</a:t>
            </a:r>
            <a:r>
              <a:rPr lang="en-US" dirty="0" smtClean="0"/>
              <a:t> built between 1890 and 1891</a:t>
            </a:r>
          </a:p>
          <a:p>
            <a:pPr>
              <a:buFont typeface="Wingdings" pitchFamily="2" charset="2"/>
              <a:buChar char="q"/>
            </a:pPr>
            <a:r>
              <a:rPr lang="en-US" dirty="0" smtClean="0"/>
              <a:t>He is a “father of skyscraper”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077200" cy="3600986"/>
          </a:xfrm>
          <a:prstGeom prst="rect">
            <a:avLst/>
          </a:prstGeom>
          <a:noFill/>
        </p:spPr>
        <p:txBody>
          <a:bodyPr wrap="square" rtlCol="0">
            <a:spAutoFit/>
          </a:bodyPr>
          <a:lstStyle/>
          <a:p>
            <a:pPr>
              <a:buFont typeface="Arial" pitchFamily="34" charset="0"/>
              <a:buChar char="•"/>
            </a:pPr>
            <a:r>
              <a:rPr lang="en-US" sz="3200" dirty="0" smtClean="0"/>
              <a:t>Upon its initial completion, the Wainwright Building was "popular with the people" and received "favorably" by critics</a:t>
            </a:r>
          </a:p>
          <a:p>
            <a:pPr>
              <a:buFont typeface="Arial" pitchFamily="34" charset="0"/>
              <a:buChar char="•"/>
            </a:pPr>
            <a:r>
              <a:rPr lang="en-US" sz="3200" dirty="0" smtClean="0"/>
              <a:t> In 1968, the building was designated as a </a:t>
            </a:r>
            <a:r>
              <a:rPr lang="en-US" sz="3200" dirty="0" smtClean="0">
                <a:hlinkClick r:id="rId2" tooltip="National Historic Landmark"/>
              </a:rPr>
              <a:t>National Historic </a:t>
            </a:r>
            <a:r>
              <a:rPr lang="en-US" sz="3200" dirty="0" err="1" smtClean="0">
                <a:hlinkClick r:id="rId2" tooltip="National Historic Landmark"/>
              </a:rPr>
              <a:t>Landmar</a:t>
            </a:r>
            <a:r>
              <a:rPr lang="en-US" sz="3200" dirty="0" smtClean="0"/>
              <a:t> and in 1972 it was named a city landmark.</a:t>
            </a:r>
            <a:endParaRPr lang="en-US" sz="3200" baseline="30000" dirty="0" smtClean="0"/>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ownloads\150px-Wainright_5.jpg"/>
          <p:cNvPicPr>
            <a:picLocks noChangeAspect="1" noChangeArrowheads="1"/>
          </p:cNvPicPr>
          <p:nvPr/>
        </p:nvPicPr>
        <p:blipFill>
          <a:blip r:embed="rId2"/>
          <a:srcRect/>
          <a:stretch>
            <a:fillRect/>
          </a:stretch>
        </p:blipFill>
        <p:spPr bwMode="auto">
          <a:xfrm>
            <a:off x="3962400" y="0"/>
            <a:ext cx="1371600" cy="2057400"/>
          </a:xfrm>
          <a:prstGeom prst="rect">
            <a:avLst/>
          </a:prstGeom>
          <a:noFill/>
        </p:spPr>
      </p:pic>
      <p:sp>
        <p:nvSpPr>
          <p:cNvPr id="6" name="TextBox 5"/>
          <p:cNvSpPr txBox="1"/>
          <p:nvPr/>
        </p:nvSpPr>
        <p:spPr>
          <a:xfrm>
            <a:off x="457200" y="2133600"/>
            <a:ext cx="8001000" cy="4524315"/>
          </a:xfrm>
          <a:prstGeom prst="rect">
            <a:avLst/>
          </a:prstGeom>
          <a:noFill/>
        </p:spPr>
        <p:txBody>
          <a:bodyPr wrap="square" rtlCol="0">
            <a:spAutoFit/>
          </a:bodyPr>
          <a:lstStyle/>
          <a:p>
            <a:r>
              <a:rPr lang="en-US" dirty="0" smtClean="0"/>
              <a:t> Despite the classical column concept, the building's design was deliberately </a:t>
            </a:r>
            <a:r>
              <a:rPr lang="en-US" dirty="0" smtClean="0">
                <a:hlinkClick r:id="rId3" tooltip="Modern architecture"/>
              </a:rPr>
              <a:t>modern</a:t>
            </a:r>
            <a:r>
              <a:rPr lang="en-US" dirty="0" smtClean="0"/>
              <a:t>, featuring none of the </a:t>
            </a:r>
            <a:r>
              <a:rPr lang="en-US" dirty="0" smtClean="0">
                <a:hlinkClick r:id="rId4" tooltip="Neoclassical architecture"/>
              </a:rPr>
              <a:t>neoclassical style</a:t>
            </a:r>
            <a:r>
              <a:rPr lang="en-US" dirty="0" smtClean="0"/>
              <a:t> that Sullivan held in contempt.</a:t>
            </a:r>
          </a:p>
          <a:p>
            <a:r>
              <a:rPr lang="en-US" dirty="0" smtClean="0"/>
              <a:t>The </a:t>
            </a:r>
            <a:r>
              <a:rPr lang="en-US" dirty="0" smtClean="0">
                <a:hlinkClick r:id="rId5" tooltip="Pier (architecture)"/>
              </a:rPr>
              <a:t>piers</a:t>
            </a:r>
            <a:r>
              <a:rPr lang="en-US" dirty="0" smtClean="0"/>
              <a:t> read as pillars</a:t>
            </a:r>
          </a:p>
          <a:p>
            <a:r>
              <a:rPr lang="en-US" dirty="0" smtClean="0"/>
              <a:t>Historian </a:t>
            </a:r>
            <a:r>
              <a:rPr lang="en-US" dirty="0" smtClean="0">
                <a:hlinkClick r:id="rId6" tooltip="Carl W. Condit"/>
              </a:rPr>
              <a:t>Carl W. Condit</a:t>
            </a:r>
            <a:r>
              <a:rPr lang="en-US" dirty="0" smtClean="0"/>
              <a:t> described the Wainwright as "a building with a strong, vigorously articulated base supporting a screen that constitutes a vivid image of powerful upward movement."</a:t>
            </a:r>
            <a:r>
              <a:rPr lang="en-US" baseline="30000" dirty="0" smtClean="0">
                <a:hlinkClick r:id="rId7"/>
              </a:rPr>
              <a:t>[12]</a:t>
            </a:r>
            <a:r>
              <a:rPr lang="en-US" dirty="0" smtClean="0"/>
              <a:t> The base contained retail stores that required wide glazed openings; Sullivan's ornament made the supporting </a:t>
            </a:r>
            <a:r>
              <a:rPr lang="en-US" dirty="0" smtClean="0">
                <a:hlinkClick r:id="rId5" tooltip="Pier (architecture)"/>
              </a:rPr>
              <a:t>piers</a:t>
            </a:r>
            <a:r>
              <a:rPr lang="en-US" dirty="0" smtClean="0"/>
              <a:t> read as pillars. Above it the semi-public nature of offices up a single flight of stairs are expressed as broad windows in the </a:t>
            </a:r>
            <a:r>
              <a:rPr lang="en-US" dirty="0" smtClean="0">
                <a:hlinkClick r:id="rId8" tooltip="Curtain wall"/>
              </a:rPr>
              <a:t>curtain wall</a:t>
            </a:r>
            <a:r>
              <a:rPr lang="en-US" dirty="0" smtClean="0"/>
              <a:t>. A </a:t>
            </a:r>
            <a:r>
              <a:rPr lang="en-US" dirty="0" smtClean="0">
                <a:hlinkClick r:id="rId9" tooltip="Cornice"/>
              </a:rPr>
              <a:t>cornice</a:t>
            </a:r>
            <a:r>
              <a:rPr lang="en-US" dirty="0" smtClean="0"/>
              <a:t> separates the second floor from the grid of identical windows of the screen wall, where each window is "a cell in a </a:t>
            </a:r>
            <a:r>
              <a:rPr lang="en-US" dirty="0" err="1" smtClean="0"/>
              <a:t>honeycomb.The</a:t>
            </a:r>
            <a:r>
              <a:rPr lang="en-US" dirty="0" smtClean="0"/>
              <a:t> </a:t>
            </a:r>
            <a:r>
              <a:rPr lang="en-US" dirty="0" smtClean="0"/>
              <a:t>building's windows and horizontals were inset slightly behind columns and piers, as part of a “vertical aesthetic” to create what Sullivan called “a proud and soaring </a:t>
            </a:r>
            <a:r>
              <a:rPr lang="en-US" dirty="0" err="1" smtClean="0"/>
              <a:t>thing.This</a:t>
            </a:r>
            <a:r>
              <a:rPr lang="en-US" dirty="0" smtClean="0"/>
              <a:t> </a:t>
            </a:r>
            <a:r>
              <a:rPr lang="en-US" dirty="0" smtClean="0"/>
              <a:t>perception has since been criticized as the skyscraper were designed to make money, not to serve as a symbol</a:t>
            </a:r>
            <a:r>
              <a:rPr lang="en-US" dirty="0" smtClean="0"/>
              <a:t>.</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492</TotalTime>
  <Words>187</Words>
  <Application>Microsoft Office PowerPoint</Application>
  <PresentationFormat>On-screen Show (4:3)</PresentationFormat>
  <Paragraphs>64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Metro</vt:lpstr>
      <vt:lpstr>LOUIS HENDRY SULLIVAN</vt:lpstr>
      <vt:lpstr>LOUIS HENDRY SULLIVAN</vt:lpstr>
      <vt:lpstr>BUILDINGS</vt:lpstr>
      <vt:lpstr>Slide 4</vt:lpstr>
      <vt:lpstr>WAIN WRIGHT BUILDING</vt:lpstr>
      <vt:lpstr>WAINWRIGHT BUILDING</vt:lpstr>
      <vt:lpstr> </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LOUIS HENDRY SULLIVAN</dc:title>
  <dc:creator>Admin</dc:creator>
  <cp:lastModifiedBy>Admin</cp:lastModifiedBy>
  <cp:revision>7</cp:revision>
  <dcterms:created xsi:type="dcterms:W3CDTF">2014-02-11T15:25:05Z</dcterms:created>
  <dcterms:modified xsi:type="dcterms:W3CDTF">2014-02-21T02:21:43Z</dcterms:modified>
</cp:coreProperties>
</file>