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6" r:id="rId3"/>
    <p:sldId id="259" r:id="rId4"/>
    <p:sldId id="260" r:id="rId5"/>
    <p:sldId id="261" r:id="rId6"/>
    <p:sldId id="262" r:id="rId7"/>
    <p:sldId id="263" r:id="rId8"/>
    <p:sldId id="265" r:id="rId9"/>
    <p:sldId id="266" r:id="rId10"/>
    <p:sldId id="264" r:id="rId11"/>
    <p:sldId id="267" r:id="rId12"/>
    <p:sldId id="294" r:id="rId13"/>
    <p:sldId id="269" r:id="rId14"/>
    <p:sldId id="268" r:id="rId15"/>
    <p:sldId id="270" r:id="rId16"/>
    <p:sldId id="271" r:id="rId17"/>
    <p:sldId id="272" r:id="rId18"/>
    <p:sldId id="273" r:id="rId19"/>
    <p:sldId id="274" r:id="rId20"/>
    <p:sldId id="275" r:id="rId21"/>
    <p:sldId id="276" r:id="rId22"/>
    <p:sldId id="277" r:id="rId23"/>
    <p:sldId id="278" r:id="rId24"/>
    <p:sldId id="285" r:id="rId25"/>
    <p:sldId id="279" r:id="rId26"/>
    <p:sldId id="280" r:id="rId27"/>
    <p:sldId id="281" r:id="rId28"/>
    <p:sldId id="282" r:id="rId29"/>
    <p:sldId id="283" r:id="rId30"/>
    <p:sldId id="284" r:id="rId31"/>
    <p:sldId id="286" r:id="rId32"/>
    <p:sldId id="287" r:id="rId33"/>
    <p:sldId id="288" r:id="rId34"/>
    <p:sldId id="289" r:id="rId35"/>
    <p:sldId id="290" r:id="rId36"/>
    <p:sldId id="291" r:id="rId37"/>
    <p:sldId id="292" r:id="rId38"/>
    <p:sldId id="293" r:id="rId39"/>
    <p:sldId id="296" r:id="rId40"/>
    <p:sldId id="297" r:id="rId41"/>
    <p:sldId id="298" r:id="rId42"/>
    <p:sldId id="299" r:id="rId43"/>
    <p:sldId id="300" r:id="rId44"/>
    <p:sldId id="301" r:id="rId45"/>
    <p:sldId id="302" r:id="rId46"/>
    <p:sldId id="303" r:id="rId47"/>
    <p:sldId id="304" r:id="rId48"/>
    <p:sldId id="305" r:id="rId49"/>
    <p:sldId id="306" r:id="rId50"/>
    <p:sldId id="29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73BC8C9-DAB5-41BF-BB89-27FB1EB3C579}" type="datetimeFigureOut">
              <a:rPr lang="en-US" smtClean="0"/>
              <a:pPr/>
              <a:t>3/28/2014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B1A3E75-FA0A-474C-8F79-F295DDE497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3BC8C9-DAB5-41BF-BB89-27FB1EB3C579}" type="datetimeFigureOut">
              <a:rPr lang="en-US" smtClean="0"/>
              <a:pPr/>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A3E75-FA0A-474C-8F79-F295DDE497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3BC8C9-DAB5-41BF-BB89-27FB1EB3C579}" type="datetimeFigureOut">
              <a:rPr lang="en-US" smtClean="0"/>
              <a:pPr/>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A3E75-FA0A-474C-8F79-F295DDE497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3BC8C9-DAB5-41BF-BB89-27FB1EB3C579}" type="datetimeFigureOut">
              <a:rPr lang="en-US" smtClean="0"/>
              <a:pPr/>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A3E75-FA0A-474C-8F79-F295DDE497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3BC8C9-DAB5-41BF-BB89-27FB1EB3C579}" type="datetimeFigureOut">
              <a:rPr lang="en-US" smtClean="0"/>
              <a:pPr/>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A3E75-FA0A-474C-8F79-F295DDE497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3BC8C9-DAB5-41BF-BB89-27FB1EB3C579}" type="datetimeFigureOut">
              <a:rPr lang="en-US" smtClean="0"/>
              <a:pPr/>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A3E75-FA0A-474C-8F79-F295DDE497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3BC8C9-DAB5-41BF-BB89-27FB1EB3C579}" type="datetimeFigureOut">
              <a:rPr lang="en-US" smtClean="0"/>
              <a:pPr/>
              <a:t>3/28/2014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A3E75-FA0A-474C-8F79-F295DDE497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3BC8C9-DAB5-41BF-BB89-27FB1EB3C579}" type="datetimeFigureOut">
              <a:rPr lang="en-US" smtClean="0"/>
              <a:pPr/>
              <a:t>3/28/2014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1A3E75-FA0A-474C-8F79-F295DDE497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BC8C9-DAB5-41BF-BB89-27FB1EB3C579}" type="datetimeFigureOut">
              <a:rPr lang="en-US" smtClean="0"/>
              <a:pPr/>
              <a:t>3/28/2014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1A3E75-FA0A-474C-8F79-F295DDE497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3BC8C9-DAB5-41BF-BB89-27FB1EB3C579}" type="datetimeFigureOut">
              <a:rPr lang="en-US" smtClean="0"/>
              <a:pPr/>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A3E75-FA0A-474C-8F79-F295DDE497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3BC8C9-DAB5-41BF-BB89-27FB1EB3C579}" type="datetimeFigureOut">
              <a:rPr lang="en-US" smtClean="0"/>
              <a:pPr/>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B1A3E75-FA0A-474C-8F79-F295DDE4971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3BC8C9-DAB5-41BF-BB89-27FB1EB3C579}" type="datetimeFigureOut">
              <a:rPr lang="en-US" smtClean="0"/>
              <a:pPr/>
              <a:t>3/28/2014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B1A3E75-FA0A-474C-8F79-F295DDE4971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LOUIS H. SULLIVAN </a:t>
            </a:r>
            <a:endParaRPr lang="en-US" dirty="0"/>
          </a:p>
        </p:txBody>
      </p:sp>
      <p:sp>
        <p:nvSpPr>
          <p:cNvPr id="5" name="Subtitle 4"/>
          <p:cNvSpPr>
            <a:spLocks noGrp="1"/>
          </p:cNvSpPr>
          <p:nvPr>
            <p:ph type="subTitle" idx="1"/>
          </p:nvPr>
        </p:nvSpPr>
        <p:spPr/>
        <p:txBody>
          <a:bodyPr/>
          <a:lstStyle/>
          <a:p>
            <a:r>
              <a:rPr lang="en-US" dirty="0" smtClean="0"/>
              <a:t>BY </a:t>
            </a:r>
            <a:r>
              <a:rPr lang="en-US" dirty="0" err="1" smtClean="0"/>
              <a:t>Ansiya</a:t>
            </a:r>
            <a:r>
              <a:rPr lang="en-US" dirty="0" smtClean="0"/>
              <a:t> &amp; </a:t>
            </a:r>
            <a:r>
              <a:rPr lang="en-US" dirty="0" err="1" smtClean="0"/>
              <a:t>Leema</a:t>
            </a:r>
            <a:endParaRPr lang="en-US" dirty="0"/>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HIS STYLES</a:t>
            </a:r>
            <a:endParaRPr lang="en-US" dirty="0"/>
          </a:p>
        </p:txBody>
      </p:sp>
      <p:sp>
        <p:nvSpPr>
          <p:cNvPr id="4" name="Content Placeholder 3"/>
          <p:cNvSpPr>
            <a:spLocks noGrp="1"/>
          </p:cNvSpPr>
          <p:nvPr>
            <p:ph idx="1"/>
          </p:nvPr>
        </p:nvSpPr>
        <p:spPr/>
        <p:txBody>
          <a:bodyPr>
            <a:normAutofit lnSpcReduction="10000"/>
          </a:bodyPr>
          <a:lstStyle/>
          <a:p>
            <a:pPr>
              <a:buNone/>
            </a:pPr>
            <a:r>
              <a:rPr lang="en-US" dirty="0" smtClean="0"/>
              <a:t>His commonly used styles was “</a:t>
            </a:r>
            <a:r>
              <a:rPr lang="en-US" b="1" dirty="0" smtClean="0">
                <a:solidFill>
                  <a:srgbClr val="7030A0"/>
                </a:solidFill>
              </a:rPr>
              <a:t>CHICAGO STYLE</a:t>
            </a:r>
            <a:r>
              <a:rPr lang="en-US" dirty="0" smtClean="0"/>
              <a:t>” and “</a:t>
            </a:r>
            <a:r>
              <a:rPr lang="en-US" b="1" dirty="0" smtClean="0">
                <a:solidFill>
                  <a:srgbClr val="7030A0"/>
                </a:solidFill>
              </a:rPr>
              <a:t>AMERICAN STYLE</a:t>
            </a:r>
            <a:r>
              <a:rPr lang="en-US" dirty="0" smtClean="0"/>
              <a:t>”</a:t>
            </a:r>
          </a:p>
          <a:p>
            <a:pPr>
              <a:buNone/>
            </a:pPr>
            <a:r>
              <a:rPr lang="en-US" dirty="0" smtClean="0"/>
              <a:t>If we review the characteristics of his Style, the most important items were as follows:</a:t>
            </a:r>
          </a:p>
          <a:p>
            <a:pPr>
              <a:spcBef>
                <a:spcPct val="0"/>
              </a:spcBef>
              <a:buFont typeface="Wingdings" pitchFamily="2" charset="2"/>
              <a:buChar char="v"/>
            </a:pPr>
            <a:r>
              <a:rPr lang="en-US" sz="2900" dirty="0" smtClean="0">
                <a:solidFill>
                  <a:schemeClr val="tx2"/>
                </a:solidFill>
                <a:latin typeface="+mj-lt"/>
                <a:ea typeface="+mj-ea"/>
                <a:cs typeface="+mj-cs"/>
              </a:rPr>
              <a:t>Use of new material, new building techniques </a:t>
            </a:r>
          </a:p>
          <a:p>
            <a:pPr>
              <a:spcBef>
                <a:spcPct val="0"/>
              </a:spcBef>
              <a:buFont typeface="Wingdings" pitchFamily="2" charset="2"/>
              <a:buChar char="v"/>
            </a:pPr>
            <a:r>
              <a:rPr lang="en-US" sz="2900" dirty="0" smtClean="0">
                <a:solidFill>
                  <a:schemeClr val="tx2"/>
                </a:solidFill>
                <a:latin typeface="+mj-lt"/>
                <a:ea typeface="+mj-ea"/>
                <a:cs typeface="+mj-cs"/>
              </a:rPr>
              <a:t> Elimination of historical ornaments </a:t>
            </a:r>
          </a:p>
          <a:p>
            <a:pPr>
              <a:spcBef>
                <a:spcPct val="0"/>
              </a:spcBef>
              <a:buFont typeface="Wingdings" pitchFamily="2" charset="2"/>
              <a:buChar char="v"/>
            </a:pPr>
            <a:r>
              <a:rPr lang="en-US" sz="2900" dirty="0" smtClean="0">
                <a:solidFill>
                  <a:schemeClr val="tx2"/>
                </a:solidFill>
                <a:latin typeface="+mj-lt"/>
                <a:ea typeface="+mj-ea"/>
                <a:cs typeface="+mj-cs"/>
              </a:rPr>
              <a:t> Inventive and fresh surface decoration </a:t>
            </a:r>
          </a:p>
          <a:p>
            <a:pPr>
              <a:spcBef>
                <a:spcPct val="0"/>
              </a:spcBef>
              <a:buFont typeface="Wingdings" pitchFamily="2" charset="2"/>
              <a:buChar char="v"/>
            </a:pPr>
            <a:r>
              <a:rPr lang="en-US" sz="2900" dirty="0" smtClean="0">
                <a:solidFill>
                  <a:schemeClr val="tx2"/>
                </a:solidFill>
                <a:latin typeface="+mj-lt"/>
                <a:ea typeface="+mj-ea"/>
                <a:cs typeface="+mj-cs"/>
              </a:rPr>
              <a:t> Expression of structure </a:t>
            </a:r>
          </a:p>
          <a:p>
            <a:pPr>
              <a:spcBef>
                <a:spcPct val="0"/>
              </a:spcBef>
              <a:buFont typeface="Wingdings" pitchFamily="2" charset="2"/>
              <a:buChar char="v"/>
            </a:pPr>
            <a:r>
              <a:rPr lang="en-US" sz="2900" dirty="0" smtClean="0">
                <a:solidFill>
                  <a:schemeClr val="tx2"/>
                </a:solidFill>
                <a:latin typeface="+mj-lt"/>
                <a:ea typeface="+mj-ea"/>
                <a:cs typeface="+mj-cs"/>
              </a:rPr>
              <a:t> Abundance of antique styles </a:t>
            </a:r>
          </a:p>
          <a:p>
            <a:pPr>
              <a:spcBef>
                <a:spcPct val="0"/>
              </a:spcBef>
              <a:buFont typeface="Wingdings" pitchFamily="2" charset="2"/>
              <a:buChar char="v"/>
            </a:pPr>
            <a:r>
              <a:rPr lang="en-US" sz="2900" dirty="0" smtClean="0">
                <a:solidFill>
                  <a:schemeClr val="tx2"/>
                </a:solidFill>
                <a:latin typeface="+mj-lt"/>
                <a:ea typeface="+mj-ea"/>
                <a:cs typeface="+mj-cs"/>
              </a:rPr>
              <a:t> Expression of building’s commercial purpose: FUNCTION</a:t>
            </a:r>
          </a:p>
          <a:p>
            <a:pPr>
              <a:buNone/>
            </a:pPr>
            <a:endParaRPr lang="en-US" dirty="0" smtClean="0"/>
          </a:p>
          <a:p>
            <a:pPr>
              <a:buNone/>
            </a:pPr>
            <a:endParaRPr lang="en-US"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20819393">
            <a:off x="0" y="1524000"/>
            <a:ext cx="9144000" cy="2286000"/>
          </a:xfrm>
        </p:spPr>
        <p:txBody>
          <a:bodyPr/>
          <a:lstStyle/>
          <a:p>
            <a:r>
              <a:rPr lang="en-US" dirty="0" smtClean="0"/>
              <a:t>                 </a:t>
            </a:r>
            <a:r>
              <a:rPr lang="en-US" sz="6600" dirty="0" smtClean="0"/>
              <a:t>HIS DESIGN </a:t>
            </a:r>
            <a:endParaRPr lang="en-US" sz="6600" dirty="0"/>
          </a:p>
        </p:txBody>
      </p:sp>
    </p:spTree>
  </p:cSld>
  <p:clrMapOvr>
    <a:masterClrMapping/>
  </p:clrMapOvr>
  <p:transition>
    <p:whee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Users\soup\Desktop\LOUIS SULLIVAN\Louis Sullivan\slide-7-638.jpg"/>
          <p:cNvPicPr>
            <a:picLocks noChangeAspect="1" noChangeArrowheads="1"/>
          </p:cNvPicPr>
          <p:nvPr/>
        </p:nvPicPr>
        <p:blipFill>
          <a:blip r:embed="rId2" cstate="print"/>
          <a:srcRect/>
          <a:stretch>
            <a:fillRect/>
          </a:stretch>
        </p:blipFill>
        <p:spPr bwMode="auto">
          <a:xfrm>
            <a:off x="0" y="457200"/>
            <a:ext cx="9143999" cy="6400800"/>
          </a:xfrm>
          <a:prstGeom prst="rect">
            <a:avLst/>
          </a:prstGeom>
          <a:noFill/>
        </p:spPr>
      </p:pic>
    </p:spTree>
  </p:cSld>
  <p:clrMapOvr>
    <a:masterClrMapping/>
  </p:clrMapOvr>
  <p:transition>
    <p:strips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Desktop\LOUIS SULLIVAN\Louis Sullivan\slide-9-638.jpg"/>
          <p:cNvPicPr>
            <a:picLocks noChangeAspect="1" noChangeArrowheads="1"/>
          </p:cNvPicPr>
          <p:nvPr/>
        </p:nvPicPr>
        <p:blipFill>
          <a:blip r:embed="rId2" cstate="print"/>
          <a:srcRect/>
          <a:stretch>
            <a:fillRect/>
          </a:stretch>
        </p:blipFill>
        <p:spPr bwMode="auto">
          <a:xfrm>
            <a:off x="0" y="533400"/>
            <a:ext cx="9144000" cy="6328183"/>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Desktop\LOUIS SULLIVAN\Louis Sullivan\slide-8-638.jpg"/>
          <p:cNvPicPr>
            <a:picLocks noChangeAspect="1" noChangeArrowheads="1"/>
          </p:cNvPicPr>
          <p:nvPr/>
        </p:nvPicPr>
        <p:blipFill>
          <a:blip r:embed="rId2" cstate="print"/>
          <a:srcRect/>
          <a:stretch>
            <a:fillRect/>
          </a:stretch>
        </p:blipFill>
        <p:spPr bwMode="auto">
          <a:xfrm>
            <a:off x="0" y="762000"/>
            <a:ext cx="9143999" cy="6096000"/>
          </a:xfrm>
          <a:prstGeom prst="rect">
            <a:avLst/>
          </a:prstGeom>
          <a:noFill/>
        </p:spPr>
      </p:pic>
    </p:spTree>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oup\Desktop\LOUIS SULLIVAN\Louis Sullivan\slide-14-638.jpg"/>
          <p:cNvPicPr>
            <a:picLocks noChangeAspect="1" noChangeArrowheads="1"/>
          </p:cNvPicPr>
          <p:nvPr/>
        </p:nvPicPr>
        <p:blipFill>
          <a:blip r:embed="rId2" cstate="print"/>
          <a:srcRect/>
          <a:stretch>
            <a:fillRect/>
          </a:stretch>
        </p:blipFill>
        <p:spPr bwMode="auto">
          <a:xfrm>
            <a:off x="0" y="457200"/>
            <a:ext cx="9143999" cy="6400800"/>
          </a:xfrm>
          <a:prstGeom prst="rect">
            <a:avLst/>
          </a:prstGeom>
          <a:noFill/>
        </p:spPr>
      </p:pic>
    </p:spTree>
  </p:cSld>
  <p:clrMapOvr>
    <a:masterClrMapping/>
  </p:clrMapOvr>
  <p:transition>
    <p:strips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oup\Desktop\LOUIS SULLIVAN\Louis Sullivan\slide-15-638.jpg"/>
          <p:cNvPicPr>
            <a:picLocks noChangeAspect="1" noChangeArrowheads="1"/>
          </p:cNvPicPr>
          <p:nvPr/>
        </p:nvPicPr>
        <p:blipFill>
          <a:blip r:embed="rId2" cstate="print"/>
          <a:srcRect/>
          <a:stretch>
            <a:fillRect/>
          </a:stretch>
        </p:blipFill>
        <p:spPr bwMode="auto">
          <a:xfrm>
            <a:off x="0" y="457200"/>
            <a:ext cx="9143999" cy="6400800"/>
          </a:xfrm>
          <a:prstGeom prst="rect">
            <a:avLst/>
          </a:prstGeom>
          <a:noFill/>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426053">
            <a:off x="457200" y="704088"/>
            <a:ext cx="8305800" cy="3029712"/>
          </a:xfrm>
        </p:spPr>
        <p:txBody>
          <a:bodyPr>
            <a:normAutofit/>
          </a:bodyPr>
          <a:lstStyle/>
          <a:p>
            <a:r>
              <a:rPr lang="en-US" sz="5400" dirty="0" smtClean="0"/>
              <a:t>         HIS FAMOUS WORKS</a:t>
            </a:r>
            <a:endParaRPr lang="en-US" sz="5400" dirty="0"/>
          </a:p>
        </p:txBody>
      </p:sp>
    </p:spTree>
  </p:cSld>
  <p:clrMapOvr>
    <a:masterClrMapping/>
  </p:clrMapOvr>
  <p:transition>
    <p:cover dir="l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oup\Desktop\LOUIS SULLIVAN\Louis Sullivan\slide-16-638.jpg"/>
          <p:cNvPicPr>
            <a:picLocks noChangeAspect="1" noChangeArrowheads="1"/>
          </p:cNvPicPr>
          <p:nvPr/>
        </p:nvPicPr>
        <p:blipFill>
          <a:blip r:embed="rId2" cstate="print"/>
          <a:srcRect/>
          <a:stretch>
            <a:fillRect/>
          </a:stretch>
        </p:blipFill>
        <p:spPr bwMode="auto">
          <a:xfrm>
            <a:off x="0" y="304800"/>
            <a:ext cx="9144000" cy="655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oup\Desktop\LOUIS SULLIVAN\Louis Sullivan\slide-17-638.jpg"/>
          <p:cNvPicPr>
            <a:picLocks noChangeAspect="1" noChangeArrowheads="1"/>
          </p:cNvPicPr>
          <p:nvPr/>
        </p:nvPicPr>
        <p:blipFill>
          <a:blip r:embed="rId2" cstate="print"/>
          <a:srcRect/>
          <a:stretch>
            <a:fillRect/>
          </a:stretch>
        </p:blipFill>
        <p:spPr bwMode="auto">
          <a:xfrm>
            <a:off x="0" y="381000"/>
            <a:ext cx="9144000" cy="6477000"/>
          </a:xfrm>
          <a:prstGeom prst="rect">
            <a:avLst/>
          </a:prstGeom>
          <a:noFill/>
        </p:spPr>
      </p:pic>
    </p:spTree>
  </p:cSld>
  <p:clrMapOvr>
    <a:masterClrMapping/>
  </p:clrMapOvr>
  <p:transition>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a:t>Louis </a:t>
            </a:r>
            <a:r>
              <a:rPr lang="en-US" i="1" dirty="0" err="1"/>
              <a:t>sullivan</a:t>
            </a:r>
            <a:r>
              <a:rPr lang="en-US" i="1" dirty="0"/>
              <a:t> </a:t>
            </a:r>
            <a:endParaRPr lang="en-US" dirty="0"/>
          </a:p>
        </p:txBody>
      </p:sp>
      <p:sp>
        <p:nvSpPr>
          <p:cNvPr id="5" name="Content Placeholder 4"/>
          <p:cNvSpPr>
            <a:spLocks noGrp="1"/>
          </p:cNvSpPr>
          <p:nvPr>
            <p:ph idx="1"/>
          </p:nvPr>
        </p:nvSpPr>
        <p:spPr/>
        <p:txBody>
          <a:bodyPr>
            <a:normAutofit fontScale="92500" lnSpcReduction="20000"/>
          </a:bodyPr>
          <a:lstStyle/>
          <a:p>
            <a:pPr>
              <a:buNone/>
            </a:pPr>
            <a:r>
              <a:rPr lang="en-US" dirty="0"/>
              <a:t>Louis H. Sullivan (1856-1924) was one of the most influential architects to come out of the Chicago School of architecture in the late 1800s. He is often called the “father of the skyscraper”, the “prophet of modern architecture” and conceived the most famous phrase ever to come out of his profession, “form follows function” (or, more accurately, “form ever follows function”). Among his most outstanding surviving works are the Auditorium Theater, the Carson, Pirie Scott department store, and the </a:t>
            </a:r>
            <a:r>
              <a:rPr lang="en-US" dirty="0" err="1"/>
              <a:t>Charnley</a:t>
            </a:r>
            <a:r>
              <a:rPr lang="en-US" dirty="0"/>
              <a:t> House in Chicago, the Wainwright Building and Union Trust Building in St. Louis, the Guaranty Building in Buffalo, New York, and eight small “Jewel Box” banks that are among the most treasured pieces of historic architecture in the United States.</a:t>
            </a:r>
          </a:p>
          <a:p>
            <a:pPr>
              <a:buNone/>
            </a:pPr>
            <a:endParaRPr lang="en-US" dirty="0"/>
          </a:p>
        </p:txBody>
      </p:sp>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oup\Desktop\LOUIS SULLIVAN\Louis Sullivan\slide-18-638.jpg"/>
          <p:cNvPicPr>
            <a:picLocks noChangeAspect="1" noChangeArrowheads="1"/>
          </p:cNvPicPr>
          <p:nvPr/>
        </p:nvPicPr>
        <p:blipFill>
          <a:blip r:embed="rId2" cstate="print"/>
          <a:srcRect/>
          <a:stretch>
            <a:fillRect/>
          </a:stretch>
        </p:blipFill>
        <p:spPr bwMode="auto">
          <a:xfrm>
            <a:off x="0" y="457200"/>
            <a:ext cx="9144000" cy="6248400"/>
          </a:xfrm>
          <a:prstGeom prst="rect">
            <a:avLst/>
          </a:prstGeom>
          <a:noFill/>
        </p:spPr>
      </p:pic>
    </p:spTree>
  </p:cSld>
  <p:clrMapOvr>
    <a:masterClrMapping/>
  </p:clrMapOvr>
  <p:transition>
    <p:randomBa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oup\Desktop\LOUIS SULLIVAN\Louis Sullivan\slide-19-638.jpg"/>
          <p:cNvPicPr>
            <a:picLocks noChangeAspect="1" noChangeArrowheads="1"/>
          </p:cNvPicPr>
          <p:nvPr/>
        </p:nvPicPr>
        <p:blipFill>
          <a:blip r:embed="rId2" cstate="print"/>
          <a:srcRect/>
          <a:stretch>
            <a:fillRect/>
          </a:stretch>
        </p:blipFill>
        <p:spPr bwMode="auto">
          <a:xfrm>
            <a:off x="0" y="457200"/>
            <a:ext cx="9143999" cy="6400800"/>
          </a:xfrm>
          <a:prstGeom prst="rect">
            <a:avLst/>
          </a:prstGeom>
          <a:noFill/>
        </p:spPr>
      </p:pic>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oup\Desktop\LOUIS SULLIVAN\Louis Sullivan\slide-20-638.jpg"/>
          <p:cNvPicPr>
            <a:picLocks noChangeAspect="1" noChangeArrowheads="1"/>
          </p:cNvPicPr>
          <p:nvPr/>
        </p:nvPicPr>
        <p:blipFill>
          <a:blip r:embed="rId2" cstate="print"/>
          <a:srcRect/>
          <a:stretch>
            <a:fillRect/>
          </a:stretch>
        </p:blipFill>
        <p:spPr bwMode="auto">
          <a:xfrm>
            <a:off x="0" y="381000"/>
            <a:ext cx="9143999" cy="6477000"/>
          </a:xfrm>
          <a:prstGeom prst="rect">
            <a:avLst/>
          </a:prstGeom>
          <a:noFill/>
        </p:spPr>
      </p:pic>
    </p:spTree>
  </p:cSld>
  <p:clrMapOvr>
    <a:masterClrMapping/>
  </p:clrMapOvr>
  <p:transition>
    <p:diamon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305800" cy="2667000"/>
          </a:xfrm>
        </p:spPr>
        <p:txBody>
          <a:bodyPr/>
          <a:lstStyle/>
          <a:p>
            <a:r>
              <a:rPr lang="en-US" dirty="0" smtClean="0"/>
              <a:t>        GUARANTY BUILDING</a:t>
            </a:r>
            <a:endParaRPr lang="en-US" dirty="0"/>
          </a:p>
        </p:txBody>
      </p:sp>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soup\Desktop\LOUIS SULLIVAN\Louis Sullivan\slide-22-638.jpg"/>
          <p:cNvPicPr>
            <a:picLocks noChangeAspect="1" noChangeArrowheads="1"/>
          </p:cNvPicPr>
          <p:nvPr/>
        </p:nvPicPr>
        <p:blipFill>
          <a:blip r:embed="rId2" cstate="print"/>
          <a:srcRect/>
          <a:stretch>
            <a:fillRect/>
          </a:stretch>
        </p:blipFill>
        <p:spPr bwMode="auto">
          <a:xfrm>
            <a:off x="0" y="381000"/>
            <a:ext cx="9144000" cy="6477000"/>
          </a:xfrm>
          <a:prstGeom prst="rect">
            <a:avLst/>
          </a:prstGeom>
          <a:noFill/>
        </p:spPr>
      </p:pic>
    </p:spTree>
  </p:cSld>
  <p:clrMapOvr>
    <a:masterClrMapping/>
  </p:clrMapOvr>
  <p:transition>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normAutofit fontScale="85000" lnSpcReduction="20000"/>
          </a:bodyPr>
          <a:lstStyle/>
          <a:p>
            <a:pPr>
              <a:buNone/>
            </a:pPr>
            <a:r>
              <a:rPr lang="en-US" dirty="0" smtClean="0"/>
              <a:t>The </a:t>
            </a:r>
            <a:r>
              <a:rPr lang="en-US" u="sng" dirty="0" smtClean="0"/>
              <a:t>Guaranty Building</a:t>
            </a:r>
            <a:r>
              <a:rPr lang="en-US" dirty="0" smtClean="0"/>
              <a:t>, now called the Prudential Building, was completed in 1895. It is recognized internationally as one of the masterpieces of Louis Sullivan, probably one of the most important American architects of the 19th century and known nowadays as the "father of the skyscraper."In the 1890s skyscrapers were nine types of building and unequivocal American. Most of the first skyscrapers, including some of the neighboring building</a:t>
            </a:r>
            <a:r>
              <a:rPr lang="en-US" u="sng" dirty="0" smtClean="0"/>
              <a:t> designs</a:t>
            </a:r>
            <a:r>
              <a:rPr lang="en-US" dirty="0" smtClean="0"/>
              <a:t> Guaranty utitizaron European compositions with strong horizontal facade to de-emphasize its verticality. Known styles were used for a completely new type of building.</a:t>
            </a:r>
          </a:p>
          <a:p>
            <a:pPr>
              <a:buNone/>
            </a:pPr>
            <a:r>
              <a:rPr lang="en-US" dirty="0" smtClean="0"/>
              <a:t>Sullivan wanted a completely new architecture for this new type of constructions expressing security and prosperity of the United States at the end of XIX century. Discard the traditional designs and welcomed the verticality of the skyscraper. Guaranty Building is an outstanding example of innovation Sullivan.</a:t>
            </a:r>
          </a:p>
          <a:p>
            <a:pPr>
              <a:buNone/>
            </a:pPr>
            <a:r>
              <a:rPr lang="en-US" dirty="0" smtClean="0"/>
              <a:t>This building marks the beginning of a distinctly American architectural style</a:t>
            </a:r>
            <a:endParaRPr lang="en-US" dirty="0"/>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The building illustrates Sullivan's famous phrase that read: "The forms continue to function." Terracotta ornaments, for example, emphasize the internal structure of the building.</a:t>
            </a:r>
          </a:p>
          <a:p>
            <a:pPr>
              <a:buNone/>
            </a:pPr>
            <a:r>
              <a:rPr lang="en-US" dirty="0" smtClean="0"/>
              <a:t>We could go one step further and even dare to crack the facade of the building as a reflection of one of the inventions that enabled the birth of the skyscraper and articulate these works, the </a:t>
            </a:r>
            <a:r>
              <a:rPr lang="en-US" dirty="0" err="1" smtClean="0"/>
              <a:t>elevators.Some</a:t>
            </a:r>
            <a:r>
              <a:rPr lang="en-US" dirty="0" smtClean="0"/>
              <a:t> say that Sullivan did not dare to introduce technological innovations in front which was equipped with the skyscrapers and that's why the facade ornamentation with floral motifs, and so on.</a:t>
            </a:r>
          </a:p>
          <a:p>
            <a:pPr>
              <a:buNone/>
            </a:pPr>
            <a:r>
              <a:rPr lang="en-US" dirty="0" smtClean="0"/>
              <a:t>Yet another reading can be done almost opposite. The eye-shaped windows on the top floor of the pulleys reflect the elevator machinery that is precisely this level of the building. The vertical lines that generate the composition of the facade are merely the representation of the steel cables that run the building up and down through the pulleys at the top floor lifts allowing travel on its vertical axis. The building becomes a skyscraper in motion. This is also the best representation of the concept without words above "forms follow function" and that the forms of the facade is only a reflection of the internal functions of the building.</a:t>
            </a:r>
          </a:p>
          <a:p>
            <a:pPr>
              <a:buNone/>
            </a:pPr>
            <a:endParaRPr lang="en-US" dirty="0"/>
          </a:p>
        </p:txBody>
      </p:sp>
    </p:spTree>
  </p:cSld>
  <p:clrMapOvr>
    <a:masterClrMapping/>
  </p:clrMapOvr>
  <p:transition>
    <p:wipe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 building is in its facade and its design, reflecting the role that is required, as the office block will have a basement boiler and driving elements, and under the first floor, which used to trade, are bright and spacious, with very showy entrance, the upper floors are office lighting with certain characteristics, but all the same, so abroad, with varying degrees of ornament, it should be noted that equality, all ending in a penthouse crown, for maintenance services and equipment which, not being offices need not adhere to the above characteristics.</a:t>
            </a:r>
            <a:br>
              <a:rPr lang="en-US" dirty="0" smtClean="0"/>
            </a:br>
            <a:r>
              <a:rPr lang="en-US" dirty="0" smtClean="0"/>
              <a:t>Plant in the building forms a "U" creating an inner courtyard. The offices are light or by itself or by the front courtyard which took in tone to the white light is reflected and reaches every corner.</a:t>
            </a:r>
          </a:p>
          <a:p>
            <a:pPr>
              <a:buNone/>
            </a:pPr>
            <a:endParaRPr lang="en-US" dirty="0"/>
          </a:p>
        </p:txBody>
      </p:sp>
    </p:spTree>
  </p:cSld>
  <p:clrMapOvr>
    <a:masterClrMapping/>
  </p:clrMapOvr>
  <p:transition>
    <p:cover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pPr>
              <a:buNone/>
            </a:pPr>
            <a:r>
              <a:rPr lang="en-US" dirty="0" smtClean="0"/>
              <a:t>  As a main feature of the new architecture of the skyscrapers in the steel structure was built based on different profiles rolled section.</a:t>
            </a:r>
          </a:p>
          <a:p>
            <a:pPr>
              <a:buNone/>
            </a:pPr>
            <a:r>
              <a:rPr lang="en-US" dirty="0" smtClean="0"/>
              <a:t>The entire structure is a material with fire retardant coating to protect against possible fires. Recall that at the time the great fire of Chicago was still present in everyone's mind.</a:t>
            </a:r>
          </a:p>
          <a:p>
            <a:pPr>
              <a:buNone/>
            </a:pPr>
            <a:endParaRPr lang="en-US" dirty="0" smtClean="0"/>
          </a:p>
          <a:p>
            <a:pPr>
              <a:buNone/>
            </a:pPr>
            <a:endParaRPr lang="en-US" dirty="0"/>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pPr>
              <a:buNone/>
            </a:pPr>
            <a:r>
              <a:rPr lang="en-US" dirty="0" smtClean="0"/>
              <a:t>      The structure was built entirely of steel.</a:t>
            </a:r>
          </a:p>
          <a:p>
            <a:pPr>
              <a:buNone/>
            </a:pPr>
            <a:r>
              <a:rPr lang="en-US" dirty="0" smtClean="0"/>
              <a:t>In front are the predominant materials terra level (one of the favorite materials of Sullivan and other architects of the time) and the ornament of the glass windows.</a:t>
            </a:r>
          </a:p>
          <a:p>
            <a:pPr>
              <a:buNone/>
            </a:pPr>
            <a:endParaRPr 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04088"/>
            <a:ext cx="8229600" cy="591312"/>
          </a:xfrm>
        </p:spPr>
        <p:txBody>
          <a:bodyPr>
            <a:normAutofit fontScale="90000"/>
          </a:bodyPr>
          <a:lstStyle/>
          <a:p>
            <a:endParaRPr lang="en-US" dirty="0"/>
          </a:p>
        </p:txBody>
      </p:sp>
      <p:sp>
        <p:nvSpPr>
          <p:cNvPr id="8" name="Content Placeholder 7"/>
          <p:cNvSpPr>
            <a:spLocks noGrp="1"/>
          </p:cNvSpPr>
          <p:nvPr>
            <p:ph idx="1"/>
          </p:nvPr>
        </p:nvSpPr>
        <p:spPr/>
        <p:txBody>
          <a:bodyPr/>
          <a:lstStyle/>
          <a:p>
            <a:pPr>
              <a:buNone/>
            </a:pPr>
            <a:r>
              <a:rPr lang="en-US" dirty="0" smtClean="0"/>
              <a:t>Louis Sullivan was committed to establishing an authentic, American style of architecture, free of historic imitations </a:t>
            </a:r>
          </a:p>
          <a:p>
            <a:pPr>
              <a:buNone/>
            </a:pPr>
            <a:r>
              <a:rPr lang="en-US" dirty="0" smtClean="0"/>
              <a:t>Louis Sullivan’s architecture is a mixture of plain geometry and undisguised massing punctuated with elaborate pockets of ornamentation in stone, wood and terra cotta. </a:t>
            </a:r>
            <a:endParaRPr lang="en-US" dirty="0"/>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soup\Desktop\LOUIS SULLIVAN\Louis Sullivan\slide-23-638.jpg"/>
          <p:cNvPicPr>
            <a:picLocks noChangeAspect="1" noChangeArrowheads="1"/>
          </p:cNvPicPr>
          <p:nvPr/>
        </p:nvPicPr>
        <p:blipFill>
          <a:blip r:embed="rId2" cstate="print"/>
          <a:srcRect/>
          <a:stretch>
            <a:fillRect/>
          </a:stretch>
        </p:blipFill>
        <p:spPr bwMode="auto">
          <a:xfrm>
            <a:off x="0" y="381000"/>
            <a:ext cx="9144000" cy="6477000"/>
          </a:xfrm>
          <a:prstGeom prst="rect">
            <a:avLst/>
          </a:prstGeom>
          <a:noFill/>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soup\Desktop\LOUIS SULLIVAN\Louis Sullivan\slide-24-638 (1).jpg"/>
          <p:cNvPicPr>
            <a:picLocks noChangeAspect="1" noChangeArrowheads="1"/>
          </p:cNvPicPr>
          <p:nvPr/>
        </p:nvPicPr>
        <p:blipFill>
          <a:blip r:embed="rId2" cstate="print"/>
          <a:srcRect/>
          <a:stretch>
            <a:fillRect/>
          </a:stretch>
        </p:blipFill>
        <p:spPr bwMode="auto">
          <a:xfrm>
            <a:off x="0" y="381000"/>
            <a:ext cx="9144000" cy="6477000"/>
          </a:xfrm>
          <a:prstGeom prst="rect">
            <a:avLst/>
          </a:prstGeom>
          <a:noFill/>
        </p:spPr>
      </p:pic>
    </p:spTree>
  </p:cSld>
  <p:clrMapOvr>
    <a:masterClrMapping/>
  </p:clrMapOvr>
  <p:transition>
    <p:wipe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soup\Desktop\LOUIS SULLIVAN\Louis Sullivan\slide-25-638.jpg"/>
          <p:cNvPicPr>
            <a:picLocks noChangeAspect="1" noChangeArrowheads="1"/>
          </p:cNvPicPr>
          <p:nvPr/>
        </p:nvPicPr>
        <p:blipFill>
          <a:blip r:embed="rId2" cstate="print"/>
          <a:srcRect/>
          <a:stretch>
            <a:fillRect/>
          </a:stretch>
        </p:blipFill>
        <p:spPr bwMode="auto">
          <a:xfrm>
            <a:off x="0" y="457200"/>
            <a:ext cx="9144000" cy="6400800"/>
          </a:xfrm>
          <a:prstGeom prst="rect">
            <a:avLst/>
          </a:prstGeom>
          <a:noFill/>
        </p:spPr>
      </p:pic>
    </p:spTree>
  </p:cSld>
  <p:clrMapOvr>
    <a:masterClrMapping/>
  </p:clrMapOvr>
  <p:transition>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soup\Desktop\LOUIS SULLIVAN\Louis Sullivan\slide-26-638.jpg"/>
          <p:cNvPicPr>
            <a:picLocks noChangeAspect="1" noChangeArrowheads="1"/>
          </p:cNvPicPr>
          <p:nvPr/>
        </p:nvPicPr>
        <p:blipFill>
          <a:blip r:embed="rId2" cstate="print"/>
          <a:srcRect/>
          <a:stretch>
            <a:fillRect/>
          </a:stretch>
        </p:blipFill>
        <p:spPr bwMode="auto">
          <a:xfrm>
            <a:off x="0" y="304800"/>
            <a:ext cx="9144000" cy="6553200"/>
          </a:xfrm>
          <a:prstGeom prst="rect">
            <a:avLst/>
          </a:prstGeom>
          <a:noFill/>
        </p:spPr>
      </p:pic>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soup\Desktop\LOUIS SULLIVAN\Louis Sullivan\slide-27-638.jpg"/>
          <p:cNvPicPr>
            <a:picLocks noChangeAspect="1" noChangeArrowheads="1"/>
          </p:cNvPicPr>
          <p:nvPr/>
        </p:nvPicPr>
        <p:blipFill>
          <a:blip r:embed="rId2" cstate="print"/>
          <a:srcRect/>
          <a:stretch>
            <a:fillRect/>
          </a:stretch>
        </p:blipFill>
        <p:spPr bwMode="auto">
          <a:xfrm>
            <a:off x="0" y="381000"/>
            <a:ext cx="9143999" cy="6477000"/>
          </a:xfrm>
          <a:prstGeom prst="rect">
            <a:avLst/>
          </a:prstGeom>
          <a:noFill/>
        </p:spPr>
      </p:pic>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soup\Desktop\LOUIS SULLIVAN\Louis Sullivan\slide-28-638.jpg"/>
          <p:cNvPicPr>
            <a:picLocks noChangeAspect="1" noChangeArrowheads="1"/>
          </p:cNvPicPr>
          <p:nvPr/>
        </p:nvPicPr>
        <p:blipFill>
          <a:blip r:embed="rId2" cstate="print"/>
          <a:srcRect/>
          <a:stretch>
            <a:fillRect/>
          </a:stretch>
        </p:blipFill>
        <p:spPr bwMode="auto">
          <a:xfrm>
            <a:off x="0" y="457200"/>
            <a:ext cx="9143999" cy="6400800"/>
          </a:xfrm>
          <a:prstGeom prst="rect">
            <a:avLst/>
          </a:prstGeom>
          <a:noFill/>
        </p:spPr>
      </p:pic>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soup\Desktop\LOUIS SULLIVAN\Louis Sullivan\slide-29-638.jpg"/>
          <p:cNvPicPr>
            <a:picLocks noChangeAspect="1" noChangeArrowheads="1"/>
          </p:cNvPicPr>
          <p:nvPr/>
        </p:nvPicPr>
        <p:blipFill>
          <a:blip r:embed="rId2" cstate="print"/>
          <a:srcRect/>
          <a:stretch>
            <a:fillRect/>
          </a:stretch>
        </p:blipFill>
        <p:spPr bwMode="auto">
          <a:xfrm>
            <a:off x="0" y="304800"/>
            <a:ext cx="9143999" cy="6553200"/>
          </a:xfrm>
          <a:prstGeom prst="rect">
            <a:avLst/>
          </a:prstGeom>
          <a:noFill/>
        </p:spPr>
      </p:pic>
    </p:spTree>
  </p:cSld>
  <p:clrMapOvr>
    <a:masterClrMapping/>
  </p:clrMapOvr>
  <p:transition>
    <p:push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soup\Desktop\LOUIS SULLIVAN\Louis Sullivan\slide-30-638.jpg"/>
          <p:cNvPicPr>
            <a:picLocks noChangeAspect="1" noChangeArrowheads="1"/>
          </p:cNvPicPr>
          <p:nvPr/>
        </p:nvPicPr>
        <p:blipFill>
          <a:blip r:embed="rId2" cstate="print"/>
          <a:srcRect/>
          <a:stretch>
            <a:fillRect/>
          </a:stretch>
        </p:blipFill>
        <p:spPr bwMode="auto">
          <a:xfrm>
            <a:off x="0" y="381000"/>
            <a:ext cx="9143999" cy="6477000"/>
          </a:xfrm>
          <a:prstGeom prst="rect">
            <a:avLst/>
          </a:prstGeom>
          <a:noFill/>
        </p:spPr>
      </p:pic>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Users\soup\Desktop\LOUIS SULLIVAN\Louis Sullivan\slide-31-638.jpg"/>
          <p:cNvPicPr>
            <a:picLocks noChangeAspect="1" noChangeArrowheads="1"/>
          </p:cNvPicPr>
          <p:nvPr/>
        </p:nvPicPr>
        <p:blipFill>
          <a:blip r:embed="rId2" cstate="print"/>
          <a:srcRect/>
          <a:stretch>
            <a:fillRect/>
          </a:stretch>
        </p:blipFill>
        <p:spPr bwMode="auto">
          <a:xfrm>
            <a:off x="0" y="457200"/>
            <a:ext cx="9143999" cy="6400800"/>
          </a:xfrm>
          <a:prstGeom prst="rect">
            <a:avLst/>
          </a:prstGeom>
          <a:noFill/>
        </p:spPr>
      </p:pic>
    </p:spTree>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20914864">
            <a:off x="457200" y="1676400"/>
            <a:ext cx="8305800" cy="2743200"/>
          </a:xfrm>
        </p:spPr>
        <p:txBody>
          <a:bodyPr>
            <a:normAutofit/>
          </a:bodyPr>
          <a:lstStyle/>
          <a:p>
            <a:pPr lvl="0"/>
            <a:r>
              <a:rPr lang="en-US" sz="6700" b="1" dirty="0" smtClean="0"/>
              <a:t>  Wainwright </a:t>
            </a:r>
            <a:r>
              <a:rPr lang="en-US" sz="6700" b="1" dirty="0" smtClean="0"/>
              <a:t>Building</a:t>
            </a:r>
            <a:r>
              <a:rPr lang="en-US" b="1" dirty="0" smtClean="0"/>
              <a:t/>
            </a:r>
            <a:br>
              <a:rPr lang="en-US" b="1" dirty="0" smtClean="0"/>
            </a:br>
            <a:r>
              <a:rPr lang="en-US" b="1"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Desktop\LOUIS SULLIVAN\Louis Sullivan\9.jpg"/>
          <p:cNvPicPr>
            <a:picLocks noChangeAspect="1" noChangeArrowheads="1"/>
          </p:cNvPicPr>
          <p:nvPr/>
        </p:nvPicPr>
        <p:blipFill>
          <a:blip r:embed="rId2" cstate="print"/>
          <a:srcRect/>
          <a:stretch>
            <a:fillRect/>
          </a:stretch>
        </p:blipFill>
        <p:spPr bwMode="auto">
          <a:xfrm>
            <a:off x="4772" y="838199"/>
            <a:ext cx="9139228" cy="6019801"/>
          </a:xfrm>
          <a:prstGeom prst="rect">
            <a:avLst/>
          </a:prstGeom>
          <a:noFill/>
        </p:spPr>
      </p:pic>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Wainwright building</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3600" dirty="0" smtClean="0"/>
              <a:t>  The</a:t>
            </a:r>
            <a:r>
              <a:rPr lang="en-US" sz="3600" dirty="0" smtClean="0"/>
              <a:t> </a:t>
            </a:r>
            <a:r>
              <a:rPr lang="en-US" sz="3600" b="1" dirty="0" smtClean="0"/>
              <a:t>Wainwright Building</a:t>
            </a:r>
            <a:r>
              <a:rPr lang="en-US" sz="3600" dirty="0" smtClean="0"/>
              <a:t> (also known </a:t>
            </a:r>
            <a:r>
              <a:rPr lang="en-US" sz="3600" dirty="0" smtClean="0"/>
              <a:t>a the</a:t>
            </a:r>
            <a:r>
              <a:rPr lang="en-US" sz="3600" dirty="0" smtClean="0"/>
              <a:t> </a:t>
            </a:r>
            <a:r>
              <a:rPr lang="en-US" sz="3600" b="1" dirty="0" smtClean="0"/>
              <a:t>Wainwright State Office Building</a:t>
            </a:r>
            <a:r>
              <a:rPr lang="en-US" sz="3600" dirty="0" smtClean="0"/>
              <a:t>) is a 10-story red brick office building at 709 Chestnut Street </a:t>
            </a:r>
            <a:r>
              <a:rPr lang="en-US" sz="3600" dirty="0" smtClean="0"/>
              <a:t>in downtown</a:t>
            </a:r>
            <a:r>
              <a:rPr lang="en-US" sz="3600" dirty="0" smtClean="0"/>
              <a:t> St. Louis, </a:t>
            </a:r>
            <a:r>
              <a:rPr lang="en-US" sz="3600" dirty="0" smtClean="0"/>
              <a:t>Missouri </a:t>
            </a:r>
          </a:p>
          <a:p>
            <a:pPr>
              <a:buNone/>
            </a:pPr>
            <a:r>
              <a:rPr lang="en-US" sz="3600" dirty="0" smtClean="0"/>
              <a:t>the Wainwright Building was designed by the famed architects Adler and Sullivan in 1891.  The Wainwright building is credited for being the first successful utilization of steel frame construction.  The first two floors are faced in brown sandstone, the next seven stories rise in continuous brick piers.  Terra cotta panels of ornate foliage relief's decorate the each floor.  The tenth story is a frieze of intertwined leaf scrolls framing circular windows, and is capped with Sullivan's characteristic overhanging roof slab.  The building became a City Landmark in 1972.  The Wainwright building is also a National Historic Landmark.</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a:ln>
            <a:noFill/>
          </a:ln>
        </p:spPr>
        <p:txBody>
          <a:bodyPr/>
          <a:lstStyle/>
          <a:p>
            <a:pPr>
              <a:buNone/>
            </a:pPr>
            <a:r>
              <a:rPr lang="en-US" dirty="0" smtClean="0"/>
              <a:t>As designed, the first floor of the Wainwright Building was intended for street-accessible shops, with the second floor filled with easily accessible public offices. The higher floors were for "honeycomb" offices, while the top floor was for water tanks and </a:t>
            </a:r>
            <a:r>
              <a:rPr lang="en-US" dirty="0" smtClean="0"/>
              <a:t>building machinery.</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    </a:t>
            </a:r>
            <a:br>
              <a:rPr lang="en-US" dirty="0" smtClean="0"/>
            </a:br>
            <a:r>
              <a:rPr lang="en-US" dirty="0" smtClean="0"/>
              <a:t/>
            </a:r>
            <a:br>
              <a:rPr lang="en-US" dirty="0" smtClean="0"/>
            </a:br>
            <a:r>
              <a:rPr lang="en-US" dirty="0" smtClean="0"/>
              <a:t>                                                            ARCHITECTURE</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92500"/>
          </a:bodyPr>
          <a:lstStyle/>
          <a:p>
            <a:pPr>
              <a:buNone/>
            </a:pPr>
            <a:r>
              <a:rPr lang="en-US" dirty="0" smtClean="0"/>
              <a:t>Aesthetically, the Wainwright Building exemplifies Sullivan's theories about the tall building, which included a tripartite (three-part) composition (base-shaft-attic) based on the structure of the classical </a:t>
            </a:r>
            <a:r>
              <a:rPr lang="en-US" dirty="0" smtClean="0"/>
              <a:t>column and </a:t>
            </a:r>
            <a:r>
              <a:rPr lang="en-US" dirty="0" smtClean="0"/>
              <a:t>his desire to emphasize the height of the building. He wrote: "[The skyscraper] must be tall, every inch of it tall. The force and power of altitude must be in it the glory and pride of exaltation must be in it. It must be every inch a proud and soaring thing, rising in sheer exultation that from bottom to top it is a unit without a single dissenting line." His 1896 article cited his Wainwright Building as an </a:t>
            </a:r>
            <a:r>
              <a:rPr lang="en-US" dirty="0" smtClean="0"/>
              <a:t>example.Despite </a:t>
            </a:r>
            <a:r>
              <a:rPr lang="en-US" dirty="0" smtClean="0"/>
              <a:t>the classical column concept, the building's design was </a:t>
            </a:r>
            <a:r>
              <a:rPr lang="en-US" dirty="0" smtClean="0"/>
              <a:t>deliberately modern </a:t>
            </a:r>
            <a:r>
              <a:rPr lang="en-US" dirty="0" smtClean="0"/>
              <a:t>featuring none of the neoclassical  </a:t>
            </a:r>
            <a:r>
              <a:rPr lang="en-US" dirty="0" smtClean="0"/>
              <a:t>style that </a:t>
            </a:r>
            <a:r>
              <a:rPr lang="en-US" dirty="0" smtClean="0"/>
              <a:t>Sullivan held in contempt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486400"/>
          </a:xfrm>
        </p:spPr>
        <p:txBody>
          <a:bodyPr>
            <a:normAutofit fontScale="92500" lnSpcReduction="10000"/>
          </a:bodyPr>
          <a:lstStyle/>
          <a:p>
            <a:pPr>
              <a:buNone/>
            </a:pPr>
            <a:r>
              <a:rPr lang="en-US" dirty="0" smtClean="0"/>
              <a:t>The </a:t>
            </a:r>
            <a:r>
              <a:rPr lang="en-US" dirty="0" smtClean="0"/>
              <a:t>ornamentation for </a:t>
            </a:r>
            <a:r>
              <a:rPr lang="en-US" dirty="0" smtClean="0"/>
              <a:t>the building includes a wide </a:t>
            </a:r>
            <a:r>
              <a:rPr lang="en-US" dirty="0" smtClean="0"/>
              <a:t>frieze below </a:t>
            </a:r>
            <a:r>
              <a:rPr lang="en-US" dirty="0" smtClean="0"/>
              <a:t>the deep </a:t>
            </a:r>
            <a:r>
              <a:rPr lang="en-US" dirty="0" smtClean="0"/>
              <a:t>cornice ,which </a:t>
            </a:r>
            <a:r>
              <a:rPr lang="en-US" dirty="0" smtClean="0"/>
              <a:t>expresses the formalized yet naturalistic celery-leaf foliage typical of Sullivan and published in his </a:t>
            </a:r>
            <a:r>
              <a:rPr lang="en-US" i="1" dirty="0" smtClean="0"/>
              <a:t>System of Architectural Ornament</a:t>
            </a:r>
            <a:r>
              <a:rPr lang="en-US" dirty="0" smtClean="0"/>
              <a:t>, </a:t>
            </a:r>
            <a:r>
              <a:rPr lang="en-US" dirty="0" smtClean="0"/>
              <a:t>decorated spandrels between </a:t>
            </a:r>
            <a:r>
              <a:rPr lang="en-US" dirty="0" smtClean="0"/>
              <a:t>the windows on the different floors and an elaborate door surround at the main entrance. "Apart from the slender brick piers, the only solids of the wall surface are the spandrel panels between the windows..... They have rich decorative patterns in low relief, varying in design and scale with each story." </a:t>
            </a:r>
            <a:r>
              <a:rPr lang="en-US" dirty="0" smtClean="0"/>
              <a:t>The </a:t>
            </a:r>
            <a:r>
              <a:rPr lang="en-US" dirty="0" smtClean="0"/>
              <a:t>frieze is pierced </a:t>
            </a:r>
            <a:r>
              <a:rPr lang="en-US" dirty="0" smtClean="0"/>
              <a:t>by  unobtrusive bull's-eye windows that </a:t>
            </a:r>
            <a:r>
              <a:rPr lang="en-US" dirty="0" smtClean="0"/>
              <a:t>light the top-story floor, originally containing water tanks and elevator machinery. The building includes embellishments of terra </a:t>
            </a:r>
            <a:r>
              <a:rPr lang="en-US" dirty="0" smtClean="0"/>
              <a:t>cotta </a:t>
            </a:r>
            <a:r>
              <a:rPr lang="en-US" dirty="0" smtClean="0"/>
              <a:t> a building material that was gaining popularity at the time of construction</a:t>
            </a:r>
            <a:r>
              <a:rPr lang="en-US" dirty="0" smtClean="0"/>
              <a: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ttps://www.bluffton.edu/~sullivanm/wainwright/whole.jpg"/>
          <p:cNvPicPr>
            <a:picLocks noChangeAspect="1" noChangeArrowheads="1"/>
          </p:cNvPicPr>
          <p:nvPr/>
        </p:nvPicPr>
        <p:blipFill>
          <a:blip r:embed="rId2" cstate="print"/>
          <a:srcRect/>
          <a:stretch>
            <a:fillRect/>
          </a:stretch>
        </p:blipFill>
        <p:spPr bwMode="auto">
          <a:xfrm>
            <a:off x="2514600" y="0"/>
            <a:ext cx="3505200" cy="4866683"/>
          </a:xfrm>
          <a:prstGeom prst="rect">
            <a:avLst/>
          </a:prstGeom>
          <a:noFill/>
        </p:spPr>
      </p:pic>
      <p:sp>
        <p:nvSpPr>
          <p:cNvPr id="5" name="Rectangle 4"/>
          <p:cNvSpPr/>
          <p:nvPr/>
        </p:nvSpPr>
        <p:spPr>
          <a:xfrm>
            <a:off x="1219200" y="5105400"/>
            <a:ext cx="6705600" cy="923330"/>
          </a:xfrm>
          <a:prstGeom prst="rect">
            <a:avLst/>
          </a:prstGeom>
        </p:spPr>
        <p:txBody>
          <a:bodyPr wrap="square">
            <a:spAutoFit/>
          </a:bodyPr>
          <a:lstStyle/>
          <a:p>
            <a:r>
              <a:rPr lang="en-US" dirty="0" smtClean="0"/>
              <a:t>The pilasters soar upward from above the base to the cornice. Still, the ornament of the recessed spandrels gives a sense of horizontality, suggesting the floors of the building.</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C:\Users\soup\Desktop\LOUIS SULLIVAN\Louis Sullivan\whole2.jpg"/>
          <p:cNvPicPr>
            <a:picLocks noChangeAspect="1" noChangeArrowheads="1"/>
          </p:cNvPicPr>
          <p:nvPr/>
        </p:nvPicPr>
        <p:blipFill>
          <a:blip r:embed="rId2" cstate="print"/>
          <a:srcRect/>
          <a:stretch>
            <a:fillRect/>
          </a:stretch>
        </p:blipFill>
        <p:spPr bwMode="auto">
          <a:xfrm>
            <a:off x="2743200" y="990600"/>
            <a:ext cx="3429000" cy="3057144"/>
          </a:xfrm>
          <a:prstGeom prst="rect">
            <a:avLst/>
          </a:prstGeom>
          <a:noFill/>
        </p:spPr>
      </p:pic>
      <p:sp>
        <p:nvSpPr>
          <p:cNvPr id="3" name="Rectangle 2"/>
          <p:cNvSpPr/>
          <p:nvPr/>
        </p:nvSpPr>
        <p:spPr>
          <a:xfrm>
            <a:off x="1600200" y="4648200"/>
            <a:ext cx="5715000" cy="646331"/>
          </a:xfrm>
          <a:prstGeom prst="rect">
            <a:avLst/>
          </a:prstGeom>
        </p:spPr>
        <p:txBody>
          <a:bodyPr wrap="square">
            <a:spAutoFit/>
          </a:bodyPr>
          <a:lstStyle/>
          <a:p>
            <a:r>
              <a:rPr lang="en-US" dirty="0" smtClean="0"/>
              <a:t>Sullivan's architecture typically uses a base or podium, then the shaft, and terminates in a heavy cornice.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C:\Users\soup\Desktop\LOUIS SULLIVAN\Louis Sullivan\corner.jpg"/>
          <p:cNvPicPr>
            <a:picLocks noChangeAspect="1" noChangeArrowheads="1"/>
          </p:cNvPicPr>
          <p:nvPr/>
        </p:nvPicPr>
        <p:blipFill>
          <a:blip r:embed="rId2" cstate="print"/>
          <a:srcRect/>
          <a:stretch>
            <a:fillRect/>
          </a:stretch>
        </p:blipFill>
        <p:spPr bwMode="auto">
          <a:xfrm>
            <a:off x="381000" y="457200"/>
            <a:ext cx="3886200" cy="3276600"/>
          </a:xfrm>
          <a:prstGeom prst="rect">
            <a:avLst/>
          </a:prstGeom>
          <a:noFill/>
        </p:spPr>
      </p:pic>
      <p:pic>
        <p:nvPicPr>
          <p:cNvPr id="60419" name="Picture 3" descr="C:\Users\soup\Desktop\LOUIS SULLIVAN\Louis Sullivan\entrance.jpg"/>
          <p:cNvPicPr>
            <a:picLocks noChangeAspect="1" noChangeArrowheads="1"/>
          </p:cNvPicPr>
          <p:nvPr/>
        </p:nvPicPr>
        <p:blipFill>
          <a:blip r:embed="rId3" cstate="print"/>
          <a:srcRect/>
          <a:stretch>
            <a:fillRect/>
          </a:stretch>
        </p:blipFill>
        <p:spPr bwMode="auto">
          <a:xfrm>
            <a:off x="5029200" y="457200"/>
            <a:ext cx="3810000" cy="3429000"/>
          </a:xfrm>
          <a:prstGeom prst="rect">
            <a:avLst/>
          </a:prstGeom>
          <a:noFill/>
        </p:spPr>
      </p:pic>
      <p:sp>
        <p:nvSpPr>
          <p:cNvPr id="4" name="Rectangle 3"/>
          <p:cNvSpPr/>
          <p:nvPr/>
        </p:nvSpPr>
        <p:spPr>
          <a:xfrm>
            <a:off x="2438400" y="4343400"/>
            <a:ext cx="4572000" cy="646331"/>
          </a:xfrm>
          <a:prstGeom prst="rect">
            <a:avLst/>
          </a:prstGeom>
        </p:spPr>
        <p:txBody>
          <a:bodyPr wrap="square">
            <a:spAutoFit/>
          </a:bodyPr>
          <a:lstStyle/>
          <a:p>
            <a:r>
              <a:rPr lang="en-US" b="1" dirty="0" smtClean="0"/>
              <a:t>Details of the corner at the podium level and the entrance</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Users\soup\Desktop\LOUIS SULLIVAN\Louis Sullivan\topdet.jpg"/>
          <p:cNvPicPr>
            <a:picLocks noChangeAspect="1" noChangeArrowheads="1"/>
          </p:cNvPicPr>
          <p:nvPr/>
        </p:nvPicPr>
        <p:blipFill>
          <a:blip r:embed="rId2" cstate="print"/>
          <a:srcRect/>
          <a:stretch>
            <a:fillRect/>
          </a:stretch>
        </p:blipFill>
        <p:spPr bwMode="auto">
          <a:xfrm>
            <a:off x="1143000" y="609600"/>
            <a:ext cx="3048000" cy="3048000"/>
          </a:xfrm>
          <a:prstGeom prst="rect">
            <a:avLst/>
          </a:prstGeom>
          <a:noFill/>
        </p:spPr>
      </p:pic>
      <p:pic>
        <p:nvPicPr>
          <p:cNvPr id="61443" name="Picture 3" descr="C:\Users\soup\Desktop\LOUIS SULLIVAN\Louis Sullivan\windowdet.jpg"/>
          <p:cNvPicPr>
            <a:picLocks noChangeAspect="1" noChangeArrowheads="1"/>
          </p:cNvPicPr>
          <p:nvPr/>
        </p:nvPicPr>
        <p:blipFill>
          <a:blip r:embed="rId3" cstate="print"/>
          <a:srcRect/>
          <a:stretch>
            <a:fillRect/>
          </a:stretch>
        </p:blipFill>
        <p:spPr bwMode="auto">
          <a:xfrm>
            <a:off x="5334000" y="609600"/>
            <a:ext cx="3429000" cy="3048000"/>
          </a:xfrm>
          <a:prstGeom prst="rect">
            <a:avLst/>
          </a:prstGeom>
          <a:noFill/>
        </p:spPr>
      </p:pic>
      <p:sp>
        <p:nvSpPr>
          <p:cNvPr id="4" name="Rectangle 3"/>
          <p:cNvSpPr/>
          <p:nvPr/>
        </p:nvSpPr>
        <p:spPr>
          <a:xfrm>
            <a:off x="2667000" y="4419600"/>
            <a:ext cx="5029200" cy="369332"/>
          </a:xfrm>
          <a:prstGeom prst="rect">
            <a:avLst/>
          </a:prstGeom>
        </p:spPr>
        <p:txBody>
          <a:bodyPr wrap="square">
            <a:spAutoFit/>
          </a:bodyPr>
          <a:lstStyle/>
          <a:p>
            <a:r>
              <a:rPr lang="en-US" b="1" dirty="0" smtClean="0"/>
              <a:t>Details of the windows and the top</a:t>
            </a:r>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soup\Desktop\LOUIS SULLIVAN\Louis Sullivan\top.jpg"/>
          <p:cNvPicPr>
            <a:picLocks noChangeAspect="1" noChangeArrowheads="1"/>
          </p:cNvPicPr>
          <p:nvPr/>
        </p:nvPicPr>
        <p:blipFill>
          <a:blip r:embed="rId2" cstate="print"/>
          <a:srcRect/>
          <a:stretch>
            <a:fillRect/>
          </a:stretch>
        </p:blipFill>
        <p:spPr bwMode="auto">
          <a:xfrm>
            <a:off x="762000" y="1143000"/>
            <a:ext cx="3733800" cy="2743200"/>
          </a:xfrm>
          <a:prstGeom prst="rect">
            <a:avLst/>
          </a:prstGeom>
          <a:noFill/>
        </p:spPr>
      </p:pic>
      <p:pic>
        <p:nvPicPr>
          <p:cNvPr id="62467" name="Picture 3" descr="C:\Users\soup\Desktop\LOUIS SULLIVAN\Louis Sullivan\cornice.jpg"/>
          <p:cNvPicPr>
            <a:picLocks noChangeAspect="1" noChangeArrowheads="1"/>
          </p:cNvPicPr>
          <p:nvPr/>
        </p:nvPicPr>
        <p:blipFill>
          <a:blip r:embed="rId3" cstate="print"/>
          <a:srcRect/>
          <a:stretch>
            <a:fillRect/>
          </a:stretch>
        </p:blipFill>
        <p:spPr bwMode="auto">
          <a:xfrm>
            <a:off x="4876800" y="1066800"/>
            <a:ext cx="3810000" cy="2819400"/>
          </a:xfrm>
          <a:prstGeom prst="rect">
            <a:avLst/>
          </a:prstGeom>
          <a:noFill/>
        </p:spPr>
      </p:pic>
      <p:sp>
        <p:nvSpPr>
          <p:cNvPr id="4" name="Rectangle 3"/>
          <p:cNvSpPr/>
          <p:nvPr/>
        </p:nvSpPr>
        <p:spPr>
          <a:xfrm>
            <a:off x="3505200" y="4648200"/>
            <a:ext cx="2725554" cy="369332"/>
          </a:xfrm>
          <a:prstGeom prst="rect">
            <a:avLst/>
          </a:prstGeom>
        </p:spPr>
        <p:txBody>
          <a:bodyPr wrap="none">
            <a:spAutoFit/>
          </a:bodyPr>
          <a:lstStyle/>
          <a:p>
            <a:r>
              <a:rPr lang="en-US" b="1" dirty="0" smtClean="0"/>
              <a:t>The top and the cornice</a:t>
            </a:r>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76997"/>
            <a:ext cx="2212848" cy="194604"/>
          </a:xfrm>
        </p:spPr>
        <p:txBody>
          <a:bodyPr>
            <a:normAutofit fontScale="90000"/>
          </a:bodyPr>
          <a:lstStyle/>
          <a:p>
            <a:endParaRPr lang="en-US" dirty="0"/>
          </a:p>
        </p:txBody>
      </p:sp>
      <p:pic>
        <p:nvPicPr>
          <p:cNvPr id="5" name="Picture Placeholder 4" descr="floral.jpg"/>
          <p:cNvPicPr>
            <a:picLocks noGrp="1" noChangeAspect="1"/>
          </p:cNvPicPr>
          <p:nvPr>
            <p:ph type="pic" idx="1"/>
          </p:nvPr>
        </p:nvPicPr>
        <p:blipFill>
          <a:blip r:embed="rId2" cstate="print"/>
          <a:srcRect t="21471" b="21471"/>
          <a:stretch>
            <a:fillRect/>
          </a:stretch>
        </p:blipFill>
        <p:spPr>
          <a:xfrm rot="679307">
            <a:off x="3472866" y="1574352"/>
            <a:ext cx="4617720" cy="3392813"/>
          </a:xfrm>
        </p:spPr>
      </p:pic>
      <p:sp>
        <p:nvSpPr>
          <p:cNvPr id="4" name="Text Placeholder 3"/>
          <p:cNvSpPr>
            <a:spLocks noGrp="1"/>
          </p:cNvSpPr>
          <p:nvPr>
            <p:ph type="body" sz="half" idx="2"/>
          </p:nvPr>
        </p:nvSpPr>
        <p:spPr/>
        <p:txBody>
          <a:bodyPr>
            <a:normAutofit/>
          </a:bodyPr>
          <a:lstStyle/>
          <a:p>
            <a:r>
              <a:rPr lang="en-US" sz="2800" dirty="0" smtClean="0"/>
              <a:t>The organic decoration  at the entrance</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077120">
            <a:off x="457200" y="704088"/>
            <a:ext cx="8305800" cy="2801112"/>
          </a:xfrm>
        </p:spPr>
        <p:txBody>
          <a:bodyPr>
            <a:normAutofit/>
          </a:bodyPr>
          <a:lstStyle/>
          <a:p>
            <a:r>
              <a:rPr lang="en-US" sz="5400" dirty="0" smtClean="0"/>
              <a:t>         Sullivan’s philosophy</a:t>
            </a:r>
            <a:endParaRPr lang="en-US" sz="5400" dirty="0"/>
          </a:p>
        </p:txBody>
      </p:sp>
    </p:spTree>
  </p:cSld>
  <p:clrMapOvr>
    <a:masterClrMapping/>
  </p:clrMapOvr>
  <p:transition>
    <p:newsfla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305800" cy="3258312"/>
          </a:xfrm>
        </p:spPr>
        <p:txBody>
          <a:bodyPr>
            <a:normAutofit/>
          </a:bodyPr>
          <a:lstStyle/>
          <a:p>
            <a:r>
              <a:rPr lang="en-US" sz="6600" dirty="0" smtClean="0"/>
              <a:t>          THANK YOU</a:t>
            </a:r>
            <a:endParaRPr lang="en-US" sz="6600"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305800" cy="3200400"/>
          </a:xfrm>
        </p:spPr>
        <p:txBody>
          <a:bodyPr>
            <a:normAutofit/>
          </a:bodyPr>
          <a:lstStyle/>
          <a:p>
            <a:r>
              <a:rPr lang="en-US" sz="5400" b="1" dirty="0" smtClean="0"/>
              <a:t>     “form follows function” </a:t>
            </a:r>
            <a:endParaRPr lang="en-US" sz="5400" dirty="0"/>
          </a:p>
        </p:txBody>
      </p:sp>
    </p:spTree>
  </p:cSld>
  <p:clrMapOvr>
    <a:masterClrMapping/>
  </p:clrMapOvr>
  <p:transition>
    <p:comb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LAW</a:t>
            </a:r>
            <a:endParaRPr lang="en-US" dirty="0"/>
          </a:p>
        </p:txBody>
      </p:sp>
      <p:sp>
        <p:nvSpPr>
          <p:cNvPr id="4" name="Content Placeholder 3"/>
          <p:cNvSpPr>
            <a:spLocks noGrp="1"/>
          </p:cNvSpPr>
          <p:nvPr>
            <p:ph idx="1"/>
          </p:nvPr>
        </p:nvSpPr>
        <p:spPr/>
        <p:txBody>
          <a:bodyPr/>
          <a:lstStyle/>
          <a:p>
            <a:pPr>
              <a:buNone/>
            </a:pPr>
            <a:r>
              <a:rPr lang="en-US" dirty="0" smtClean="0"/>
              <a:t>       </a:t>
            </a:r>
          </a:p>
          <a:p>
            <a:pPr>
              <a:buNone/>
            </a:pPr>
            <a:r>
              <a:rPr lang="en-US" dirty="0" smtClean="0"/>
              <a:t>           "It is the pervading law of all things organic and inorganic, of all things physical and metaphysical, of all things human and all things superhuman, of all true manifestations of the head, of the heart, of the soul, that the life is recognizable in its expression, </a:t>
            </a:r>
            <a:r>
              <a:rPr lang="en-US" b="1" dirty="0" smtClean="0"/>
              <a:t>that form ever follows function”</a:t>
            </a:r>
            <a:endParaRPr lang="en-US" dirty="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smtClean="0"/>
              <a:t>EXPLANATION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Architecture, is the following: the form of a building</a:t>
            </a:r>
            <a:r>
              <a:rPr lang="en-US" b="1" dirty="0" smtClean="0"/>
              <a:t> </a:t>
            </a:r>
            <a:r>
              <a:rPr lang="en-US" dirty="0" smtClean="0"/>
              <a:t>should take its cue from the manner in which that building will be used (its function). To him, this is an observable principle of nature, a principle that we should use to inform the things that we as humans make as well. Sullivan proposes that, since this is a concept that has worked</a:t>
            </a:r>
            <a:r>
              <a:rPr lang="en-US" b="1" dirty="0" smtClean="0"/>
              <a:t> </a:t>
            </a:r>
            <a:r>
              <a:rPr lang="en-US" dirty="0" smtClean="0"/>
              <a:t>so well in nature (and even we are evidence of this success), it makes perfect sense to apply it to architecture as well. Expanding on this point, Sullivan says that in order to determine what form the building should take, one must consider how that building will be used, dividing it into specific functions which vary according to location within the building</a:t>
            </a:r>
          </a:p>
          <a:p>
            <a:pPr>
              <a:buNone/>
            </a:pPr>
            <a:endParaRPr lang="en-US"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buNone/>
            </a:pPr>
            <a:r>
              <a:rPr lang="en-US" dirty="0" smtClean="0"/>
              <a:t>   He outlines these: a basement, for boilers, pipes and other mechanical features; the first floor will likely be used for commercial space, shops, and also needs a central entrance which is easy to locate and navigate; the floor above this for other commercial space; above that one, an inordinate number of floors dedicated to office spaces, uniform in nature and compartmentalized; and an attic space for additional mechanical necessities. Thus, it would naturally follow, says Sullivan, that the first two floors will be considerably loftier in height than the floors above it for office spaces, the office floors need not be different from each other, and so on. In short, the form of the building should be derived from how the building and its various components will be used. If designed in this manner, the final form will “just make sense,” as do things we see in nature</a:t>
            </a:r>
            <a:endParaRPr lang="en-US" dirty="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253</TotalTime>
  <Words>1360</Words>
  <Application>Microsoft Office PowerPoint</Application>
  <PresentationFormat>On-screen Show (4:3)</PresentationFormat>
  <Paragraphs>56</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Flow</vt:lpstr>
      <vt:lpstr>LOUIS H. SULLIVAN </vt:lpstr>
      <vt:lpstr>Louis sullivan </vt:lpstr>
      <vt:lpstr>Slide 3</vt:lpstr>
      <vt:lpstr>Slide 4</vt:lpstr>
      <vt:lpstr>         Sullivan’s philosophy</vt:lpstr>
      <vt:lpstr>     “form follows function” </vt:lpstr>
      <vt:lpstr>LAW</vt:lpstr>
      <vt:lpstr>EXPLANATION</vt:lpstr>
      <vt:lpstr>Slide 9</vt:lpstr>
      <vt:lpstr>HIS STYLES</vt:lpstr>
      <vt:lpstr>                 HIS DESIGN </vt:lpstr>
      <vt:lpstr>Slide 12</vt:lpstr>
      <vt:lpstr>Slide 13</vt:lpstr>
      <vt:lpstr>Slide 14</vt:lpstr>
      <vt:lpstr>Slide 15</vt:lpstr>
      <vt:lpstr>Slide 16</vt:lpstr>
      <vt:lpstr>         HIS FAMOUS WORKS</vt:lpstr>
      <vt:lpstr>Slide 18</vt:lpstr>
      <vt:lpstr>Slide 19</vt:lpstr>
      <vt:lpstr>Slide 20</vt:lpstr>
      <vt:lpstr>Slide 21</vt:lpstr>
      <vt:lpstr>Slide 22</vt:lpstr>
      <vt:lpstr>        GUARANTY BUILDING</vt:lpstr>
      <vt:lpstr>Slide 24</vt:lpstr>
      <vt:lpstr>Slide 25</vt:lpstr>
      <vt:lpstr>MEANING</vt:lpstr>
      <vt:lpstr>SPACES</vt:lpstr>
      <vt:lpstr>STRUCTURE</vt:lpstr>
      <vt:lpstr>MATERIALS</vt:lpstr>
      <vt:lpstr>Slide 30</vt:lpstr>
      <vt:lpstr>Slide 31</vt:lpstr>
      <vt:lpstr>Slide 32</vt:lpstr>
      <vt:lpstr>Slide 33</vt:lpstr>
      <vt:lpstr>Slide 34</vt:lpstr>
      <vt:lpstr>Slide 35</vt:lpstr>
      <vt:lpstr>Slide 36</vt:lpstr>
      <vt:lpstr>Slide 37</vt:lpstr>
      <vt:lpstr>Slide 38</vt:lpstr>
      <vt:lpstr>  Wainwright Building  </vt:lpstr>
      <vt:lpstr>Wainwright building</vt:lpstr>
      <vt:lpstr>Slide 41</vt:lpstr>
      <vt:lpstr>                                                                  ARCHITECTURE </vt:lpstr>
      <vt:lpstr>Slide 43</vt:lpstr>
      <vt:lpstr>Slide 44</vt:lpstr>
      <vt:lpstr>Slide 45</vt:lpstr>
      <vt:lpstr>Slide 46</vt:lpstr>
      <vt:lpstr>Slide 47</vt:lpstr>
      <vt:lpstr>Slide 48</vt:lpstr>
      <vt:lpstr>Slide 49</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Leemasupriya</dc:creator>
  <cp:lastModifiedBy>Leemasupriya</cp:lastModifiedBy>
  <cp:revision>28</cp:revision>
  <dcterms:created xsi:type="dcterms:W3CDTF">2014-03-20T12:09:49Z</dcterms:created>
  <dcterms:modified xsi:type="dcterms:W3CDTF">2014-03-28T01:10:02Z</dcterms:modified>
</cp:coreProperties>
</file>